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0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542807-893A-4001-9D95-F337D5022FD1}" v="7" dt="2025-02-03T05:39:35.0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3966BE-9BE5-4285-AB72-7650D3467E3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37BF01-E38B-4C8F-A209-95FAC328789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363964-9279-4A05-A349-D456AB020D25}" type="slidenum">
              <a:rPr lang="en-AU" smtClean="0"/>
              <a:t>‹#›</a:t>
            </a:fld>
            <a:endParaRPr lang="en-AU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BA15A49-DC26-7AC5-BD16-BA0B17AAD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19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A6B0A72E-69D2-8A92-6424-6182FC87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4431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6E03788-DA02-A270-FB8B-AB2B30604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863" y="6368613"/>
            <a:ext cx="6893254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lang="en-AU" sz="800" b="0">
                <a:solidFill>
                  <a:schemeClr val="tx2"/>
                </a:solidFill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C85EDA9-8F55-E7CA-0683-E13FF9826B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3332" y="6368613"/>
            <a:ext cx="227805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fld id="{3B363964-9279-4A05-A349-D456AB020D25}" type="slidenum">
              <a:rPr lang="en-AU" smtClean="0"/>
              <a:t>‹#›</a:t>
            </a:fld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A8392-2208-39AD-6201-39CF1F8E2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2" y="1989138"/>
            <a:ext cx="11090275" cy="399246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289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AU" sz="3200" b="1" kern="1200" dirty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800"/>
        </a:spcBef>
        <a:spcAft>
          <a:spcPts val="600"/>
        </a:spcAft>
        <a:buFont typeface="Arial" panose="020B0604020202020204" pitchFamily="34" charset="0"/>
        <a:buNone/>
        <a:defRPr lang="en-US" sz="2000" b="0" kern="1200" dirty="0">
          <a:solidFill>
            <a:schemeClr val="accent4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lnSpc>
          <a:spcPct val="120000"/>
        </a:lnSpc>
        <a:spcBef>
          <a:spcPts val="500"/>
        </a:spcBef>
        <a:spcAft>
          <a:spcPts val="300"/>
        </a:spcAft>
        <a:buFont typeface="Arial" panose="020B0604020202020204" pitchFamily="34" charset="0"/>
        <a:buNone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2pPr>
      <a:lvl3pPr marL="285750" indent="-285750" algn="l" defTabSz="914400" rtl="0" eaLnBrk="1" latinLnBrk="0" hangingPunct="1">
        <a:lnSpc>
          <a:spcPct val="100000"/>
        </a:lnSpc>
        <a:spcBef>
          <a:spcPts val="50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Char char="•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361950" indent="-1841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venir Next LT Pro" panose="020B0504020202020204" pitchFamily="34" charset="0"/>
        <a:buChar char="–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20000"/>
        </a:lnSpc>
        <a:spcBef>
          <a:spcPts val="1200"/>
        </a:spcBef>
        <a:buFont typeface="Arial" panose="020B0604020202020204" pitchFamily="34" charset="0"/>
        <a:buNone/>
        <a:defRPr lang="en-AU" sz="2000" b="1" kern="1200" dirty="0">
          <a:solidFill>
            <a:schemeClr val="bg1">
              <a:lumMod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74">
          <p15:clr>
            <a:srgbClr val="F26B43"/>
          </p15:clr>
        </p15:guide>
        <p15:guide id="2" pos="347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1253">
          <p15:clr>
            <a:srgbClr val="F26B43"/>
          </p15:clr>
        </p15:guide>
        <p15:guide id="5" orient="horz" pos="34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FA7AE8C7-A8A2-9754-E01D-F99694528E58}"/>
              </a:ext>
            </a:extLst>
          </p:cNvPr>
          <p:cNvSpPr/>
          <p:nvPr/>
        </p:nvSpPr>
        <p:spPr>
          <a:xfrm>
            <a:off x="555866" y="1399142"/>
            <a:ext cx="2617076" cy="4887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itle 36">
            <a:extLst>
              <a:ext uri="{FF2B5EF4-FFF2-40B4-BE49-F238E27FC236}">
                <a16:creationId xmlns:a16="http://schemas.microsoft.com/office/drawing/2014/main" id="{8C6E2D16-DCF4-FFE7-A72C-5C2526618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0515600" cy="581698"/>
          </a:xfrm>
        </p:spPr>
        <p:txBody>
          <a:bodyPr/>
          <a:lstStyle/>
          <a:p>
            <a:r>
              <a:rPr lang="en-AU" sz="2800" b="0" dirty="0">
                <a:latin typeface="+mj-lt"/>
              </a:rPr>
              <a:t>DEWR Data Strategy Roadmap </a:t>
            </a:r>
            <a:r>
              <a:rPr lang="en-AU" sz="2800" b="0">
                <a:latin typeface="+mj-lt"/>
              </a:rPr>
              <a:t>| </a:t>
            </a:r>
            <a:r>
              <a:rPr lang="en-AU" sz="2800"/>
              <a:t>2024 </a:t>
            </a:r>
            <a:r>
              <a:rPr lang="en-AU" sz="2800" dirty="0"/>
              <a:t>- 2027</a:t>
            </a:r>
            <a:br>
              <a:rPr lang="en-AU" sz="2400" dirty="0"/>
            </a:br>
            <a:r>
              <a:rPr lang="en-AU" sz="1400" dirty="0">
                <a:solidFill>
                  <a:schemeClr val="bg2">
                    <a:lumMod val="50000"/>
                  </a:schemeClr>
                </a:solidFill>
              </a:rPr>
              <a:t>AT A GLANCE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0C59416-1623-FC33-9749-4C2C2B4D6700}"/>
              </a:ext>
            </a:extLst>
          </p:cNvPr>
          <p:cNvSpPr txBox="1"/>
          <p:nvPr/>
        </p:nvSpPr>
        <p:spPr>
          <a:xfrm>
            <a:off x="661031" y="1512850"/>
            <a:ext cx="2052148" cy="5124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5953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on our</a:t>
            </a:r>
            <a:br>
              <a:rPr kumimoji="0" lang="en-AU" sz="9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Governance </a:t>
            </a:r>
            <a:b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Foundations</a:t>
            </a: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4042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57884243-63A6-ADC4-2A54-1B352F04944D}"/>
              </a:ext>
            </a:extLst>
          </p:cNvPr>
          <p:cNvSpPr/>
          <p:nvPr/>
        </p:nvSpPr>
        <p:spPr>
          <a:xfrm>
            <a:off x="3378598" y="1399142"/>
            <a:ext cx="2617076" cy="4887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E20A3B8-C6C1-7A37-819D-61C8DAA5E130}"/>
              </a:ext>
            </a:extLst>
          </p:cNvPr>
          <p:cNvSpPr/>
          <p:nvPr/>
        </p:nvSpPr>
        <p:spPr>
          <a:xfrm>
            <a:off x="6199663" y="1399142"/>
            <a:ext cx="2617076" cy="4887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6E610A41-6F10-BDD1-49ED-89E0ABAF4F5D}"/>
              </a:ext>
            </a:extLst>
          </p:cNvPr>
          <p:cNvSpPr/>
          <p:nvPr/>
        </p:nvSpPr>
        <p:spPr>
          <a:xfrm>
            <a:off x="9024062" y="1399142"/>
            <a:ext cx="2617076" cy="4887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D6599EE8-60B7-C684-B950-CD458669FF09}"/>
              </a:ext>
            </a:extLst>
          </p:cNvPr>
          <p:cNvSpPr txBox="1"/>
          <p:nvPr/>
        </p:nvSpPr>
        <p:spPr>
          <a:xfrm>
            <a:off x="9134230" y="1512850"/>
            <a:ext cx="2052148" cy="5124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5953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Transforming our </a:t>
            </a:r>
            <a:br>
              <a:rPr kumimoji="0" lang="en-AU" sz="9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Analytics, </a:t>
            </a:r>
            <a:b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Evaluation &amp; Integration</a:t>
            </a:r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28BE8DE8-C162-FD31-58A2-BB7E48EC21F8}"/>
              </a:ext>
            </a:extLst>
          </p:cNvPr>
          <p:cNvCxnSpPr>
            <a:cxnSpLocks/>
          </p:cNvCxnSpPr>
          <p:nvPr/>
        </p:nvCxnSpPr>
        <p:spPr>
          <a:xfrm flipH="1">
            <a:off x="9024062" y="2137678"/>
            <a:ext cx="2617076" cy="0"/>
          </a:xfrm>
          <a:prstGeom prst="line">
            <a:avLst/>
          </a:prstGeom>
          <a:ln w="28575">
            <a:solidFill>
              <a:srgbClr val="6216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5455ECAD-0320-77B6-C23C-C16C5F0FD9C3}"/>
              </a:ext>
            </a:extLst>
          </p:cNvPr>
          <p:cNvCxnSpPr>
            <a:cxnSpLocks/>
          </p:cNvCxnSpPr>
          <p:nvPr/>
        </p:nvCxnSpPr>
        <p:spPr>
          <a:xfrm flipH="1">
            <a:off x="9024062" y="251559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2D218EE6-5A2B-21F4-48B8-C791AD125D20}"/>
              </a:ext>
            </a:extLst>
          </p:cNvPr>
          <p:cNvCxnSpPr>
            <a:cxnSpLocks/>
          </p:cNvCxnSpPr>
          <p:nvPr/>
        </p:nvCxnSpPr>
        <p:spPr>
          <a:xfrm flipH="1">
            <a:off x="9024062" y="289351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375EEA71-E61F-A12F-7638-3811406DADD5}"/>
              </a:ext>
            </a:extLst>
          </p:cNvPr>
          <p:cNvCxnSpPr>
            <a:cxnSpLocks/>
          </p:cNvCxnSpPr>
          <p:nvPr/>
        </p:nvCxnSpPr>
        <p:spPr>
          <a:xfrm flipH="1">
            <a:off x="9024062" y="327143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1551A495-1345-1473-0D82-BD7BF3A922F9}"/>
              </a:ext>
            </a:extLst>
          </p:cNvPr>
          <p:cNvCxnSpPr>
            <a:cxnSpLocks/>
          </p:cNvCxnSpPr>
          <p:nvPr/>
        </p:nvCxnSpPr>
        <p:spPr>
          <a:xfrm flipH="1">
            <a:off x="9024062" y="440519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08316490-F55F-182D-AA59-7118FDA9209C}"/>
              </a:ext>
            </a:extLst>
          </p:cNvPr>
          <p:cNvCxnSpPr>
            <a:cxnSpLocks/>
          </p:cNvCxnSpPr>
          <p:nvPr/>
        </p:nvCxnSpPr>
        <p:spPr>
          <a:xfrm flipH="1">
            <a:off x="9024062" y="478311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7A17D5E6-843B-A63E-2762-0904AA0FFAED}"/>
              </a:ext>
            </a:extLst>
          </p:cNvPr>
          <p:cNvCxnSpPr>
            <a:cxnSpLocks/>
          </p:cNvCxnSpPr>
          <p:nvPr/>
        </p:nvCxnSpPr>
        <p:spPr>
          <a:xfrm flipH="1">
            <a:off x="9024062" y="553895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87BB8D48-11B7-B874-0416-E935615D33B4}"/>
              </a:ext>
            </a:extLst>
          </p:cNvPr>
          <p:cNvCxnSpPr>
            <a:cxnSpLocks/>
          </p:cNvCxnSpPr>
          <p:nvPr/>
        </p:nvCxnSpPr>
        <p:spPr>
          <a:xfrm flipH="1">
            <a:off x="9024062" y="5916882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E1EE39C2-A60E-3472-DCC8-A98BB4886CFB}"/>
              </a:ext>
            </a:extLst>
          </p:cNvPr>
          <p:cNvCxnSpPr>
            <a:cxnSpLocks/>
          </p:cNvCxnSpPr>
          <p:nvPr/>
        </p:nvCxnSpPr>
        <p:spPr>
          <a:xfrm flipH="1">
            <a:off x="9024062" y="364935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234">
            <a:extLst>
              <a:ext uri="{FF2B5EF4-FFF2-40B4-BE49-F238E27FC236}">
                <a16:creationId xmlns:a16="http://schemas.microsoft.com/office/drawing/2014/main" id="{73250530-5A1D-3188-BBED-AE4569624E1B}"/>
              </a:ext>
            </a:extLst>
          </p:cNvPr>
          <p:cNvSpPr txBox="1"/>
          <p:nvPr/>
        </p:nvSpPr>
        <p:spPr>
          <a:xfrm>
            <a:off x="9131039" y="226681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CEB195A9-000C-6BB0-A492-5E686DACBB61}"/>
              </a:ext>
            </a:extLst>
          </p:cNvPr>
          <p:cNvSpPr txBox="1"/>
          <p:nvPr/>
        </p:nvSpPr>
        <p:spPr>
          <a:xfrm>
            <a:off x="9131039" y="264468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0E3D025C-20EC-943D-7F19-328D43DF32FF}"/>
              </a:ext>
            </a:extLst>
          </p:cNvPr>
          <p:cNvSpPr txBox="1"/>
          <p:nvPr/>
        </p:nvSpPr>
        <p:spPr>
          <a:xfrm>
            <a:off x="9131039" y="302255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835F1A77-E7E6-2707-B068-F47FEA26946D}"/>
              </a:ext>
            </a:extLst>
          </p:cNvPr>
          <p:cNvSpPr txBox="1"/>
          <p:nvPr/>
        </p:nvSpPr>
        <p:spPr>
          <a:xfrm>
            <a:off x="9131039" y="340042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D4796763-0456-64C0-C6C8-90516451FA75}"/>
              </a:ext>
            </a:extLst>
          </p:cNvPr>
          <p:cNvSpPr txBox="1"/>
          <p:nvPr/>
        </p:nvSpPr>
        <p:spPr>
          <a:xfrm>
            <a:off x="9131039" y="377829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7CA2D4CA-E047-6363-F354-239AE55B8DBB}"/>
              </a:ext>
            </a:extLst>
          </p:cNvPr>
          <p:cNvSpPr txBox="1"/>
          <p:nvPr/>
        </p:nvSpPr>
        <p:spPr>
          <a:xfrm>
            <a:off x="9131039" y="415616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1723A784-917A-2CE4-5C92-CA9353A8C88C}"/>
              </a:ext>
            </a:extLst>
          </p:cNvPr>
          <p:cNvSpPr txBox="1"/>
          <p:nvPr/>
        </p:nvSpPr>
        <p:spPr>
          <a:xfrm>
            <a:off x="9131039" y="453403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92DCD67A-0246-FF12-8413-829E621E65B2}"/>
              </a:ext>
            </a:extLst>
          </p:cNvPr>
          <p:cNvSpPr txBox="1"/>
          <p:nvPr/>
        </p:nvSpPr>
        <p:spPr>
          <a:xfrm>
            <a:off x="9131039" y="491190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B9EE330F-031B-65F2-1F48-BF1EB4E2E611}"/>
              </a:ext>
            </a:extLst>
          </p:cNvPr>
          <p:cNvSpPr txBox="1"/>
          <p:nvPr/>
        </p:nvSpPr>
        <p:spPr>
          <a:xfrm>
            <a:off x="9130686" y="5667650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7A99051-DA86-47A0-5313-4FFECFBEE0B9}"/>
              </a:ext>
            </a:extLst>
          </p:cNvPr>
          <p:cNvSpPr/>
          <p:nvPr/>
        </p:nvSpPr>
        <p:spPr>
          <a:xfrm>
            <a:off x="0" y="6709274"/>
            <a:ext cx="12192000" cy="14872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D89A331-87B1-5FC2-3E07-7A56F4F224EA}"/>
              </a:ext>
            </a:extLst>
          </p:cNvPr>
          <p:cNvSpPr/>
          <p:nvPr/>
        </p:nvSpPr>
        <p:spPr>
          <a:xfrm>
            <a:off x="9024063" y="404520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Publication Plan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35201BC-4E07-7C94-D337-2C5FF10852DE}"/>
              </a:ext>
            </a:extLst>
          </p:cNvPr>
          <p:cNvSpPr/>
          <p:nvPr/>
        </p:nvSpPr>
        <p:spPr>
          <a:xfrm>
            <a:off x="9024063" y="291144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Disability Data Improvement Plan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D11BD38-92DF-8614-69CE-409A8AD6E637}"/>
              </a:ext>
            </a:extLst>
          </p:cNvPr>
          <p:cNvSpPr/>
          <p:nvPr/>
        </p:nvSpPr>
        <p:spPr>
          <a:xfrm>
            <a:off x="9024063" y="215560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Dashboards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4878DA9-7FD5-8096-D72C-D7670FE62575}"/>
              </a:ext>
            </a:extLst>
          </p:cNvPr>
          <p:cNvSpPr/>
          <p:nvPr/>
        </p:nvSpPr>
        <p:spPr>
          <a:xfrm>
            <a:off x="9024063" y="253352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Closing the Gap Implementation Plan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18D8CFF-4447-CEF1-85FF-1E671BD80057}"/>
              </a:ext>
            </a:extLst>
          </p:cNvPr>
          <p:cNvSpPr/>
          <p:nvPr/>
        </p:nvSpPr>
        <p:spPr>
          <a:xfrm>
            <a:off x="9024063" y="328936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Managers Dashboard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5CD42C2-6705-1304-6414-937AD6183298}"/>
              </a:ext>
            </a:extLst>
          </p:cNvPr>
          <p:cNvSpPr/>
          <p:nvPr/>
        </p:nvSpPr>
        <p:spPr>
          <a:xfrm>
            <a:off x="9024063" y="366728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Location Data Standardising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FD7EAD4-E507-7841-1E90-32EF2F851018}"/>
              </a:ext>
            </a:extLst>
          </p:cNvPr>
          <p:cNvSpPr/>
          <p:nvPr/>
        </p:nvSpPr>
        <p:spPr>
          <a:xfrm>
            <a:off x="9024063" y="442312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Gender Data Improvement Plan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504E7E5-0E6C-B783-69E3-AF5B2CC1D542}"/>
              </a:ext>
            </a:extLst>
          </p:cNvPr>
          <p:cNvSpPr/>
          <p:nvPr/>
        </p:nvSpPr>
        <p:spPr>
          <a:xfrm>
            <a:off x="9024063" y="480104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Culturally and Linguistically </a:t>
            </a:r>
            <a:b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Diverse Data Standards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0093B0F-C3C7-11C8-4A16-60417AEFC89A}"/>
              </a:ext>
            </a:extLst>
          </p:cNvPr>
          <p:cNvSpPr/>
          <p:nvPr/>
        </p:nvSpPr>
        <p:spPr>
          <a:xfrm>
            <a:off x="9024063" y="517896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Analytics Framework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ED7B167-4A2D-E3EB-35B1-BB2812EC2BB1}"/>
              </a:ext>
            </a:extLst>
          </p:cNvPr>
          <p:cNvSpPr/>
          <p:nvPr/>
        </p:nvSpPr>
        <p:spPr>
          <a:xfrm>
            <a:off x="9023710" y="5556883"/>
            <a:ext cx="2617075" cy="3420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Analytical projects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FE3CED8-9610-4088-8918-425DBF855836}"/>
              </a:ext>
            </a:extLst>
          </p:cNvPr>
          <p:cNvSpPr txBox="1"/>
          <p:nvPr/>
        </p:nvSpPr>
        <p:spPr>
          <a:xfrm>
            <a:off x="9131039" y="528977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62165C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BE77E25B-AEEF-D204-E088-12F5356E531E}"/>
              </a:ext>
            </a:extLst>
          </p:cNvPr>
          <p:cNvCxnSpPr>
            <a:cxnSpLocks/>
          </p:cNvCxnSpPr>
          <p:nvPr/>
        </p:nvCxnSpPr>
        <p:spPr>
          <a:xfrm flipH="1">
            <a:off x="9024062" y="402727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B44D1D97-4459-CDDD-8CC8-DA560B5AB89B}"/>
              </a:ext>
            </a:extLst>
          </p:cNvPr>
          <p:cNvCxnSpPr>
            <a:cxnSpLocks/>
          </p:cNvCxnSpPr>
          <p:nvPr/>
        </p:nvCxnSpPr>
        <p:spPr>
          <a:xfrm flipH="1">
            <a:off x="9024062" y="516103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3CC2EE9C-FEAB-9B86-B0F5-B762755536DE}"/>
              </a:ext>
            </a:extLst>
          </p:cNvPr>
          <p:cNvCxnSpPr>
            <a:cxnSpLocks/>
          </p:cNvCxnSpPr>
          <p:nvPr/>
        </p:nvCxnSpPr>
        <p:spPr>
          <a:xfrm flipH="1">
            <a:off x="6199663" y="2137678"/>
            <a:ext cx="2617076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6B97F23C-CE2A-DE92-C88E-600D21467E18}"/>
              </a:ext>
            </a:extLst>
          </p:cNvPr>
          <p:cNvCxnSpPr>
            <a:cxnSpLocks/>
          </p:cNvCxnSpPr>
          <p:nvPr/>
        </p:nvCxnSpPr>
        <p:spPr>
          <a:xfrm flipH="1">
            <a:off x="6202998" y="251486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1DCD3885-EBE7-9058-309C-868D2025D3CE}"/>
              </a:ext>
            </a:extLst>
          </p:cNvPr>
          <p:cNvCxnSpPr>
            <a:cxnSpLocks/>
          </p:cNvCxnSpPr>
          <p:nvPr/>
        </p:nvCxnSpPr>
        <p:spPr>
          <a:xfrm flipH="1">
            <a:off x="6202998" y="289205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DFB11ECD-8254-A9FA-7F77-3C0007B96268}"/>
              </a:ext>
            </a:extLst>
          </p:cNvPr>
          <p:cNvCxnSpPr>
            <a:cxnSpLocks/>
          </p:cNvCxnSpPr>
          <p:nvPr/>
        </p:nvCxnSpPr>
        <p:spPr>
          <a:xfrm flipH="1">
            <a:off x="6202998" y="326924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3F22746E-28A8-A35B-D1CD-7E8A882D1841}"/>
              </a:ext>
            </a:extLst>
          </p:cNvPr>
          <p:cNvCxnSpPr>
            <a:cxnSpLocks/>
          </p:cNvCxnSpPr>
          <p:nvPr/>
        </p:nvCxnSpPr>
        <p:spPr>
          <a:xfrm flipH="1">
            <a:off x="6202998" y="364643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9FE1A9E4-7198-0E71-C2CC-0158079E1012}"/>
              </a:ext>
            </a:extLst>
          </p:cNvPr>
          <p:cNvSpPr txBox="1"/>
          <p:nvPr/>
        </p:nvSpPr>
        <p:spPr>
          <a:xfrm>
            <a:off x="6309975" y="226600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004F9E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17E553E0-5311-BB3D-4275-2187414E2362}"/>
              </a:ext>
            </a:extLst>
          </p:cNvPr>
          <p:cNvSpPr txBox="1"/>
          <p:nvPr/>
        </p:nvSpPr>
        <p:spPr>
          <a:xfrm>
            <a:off x="6309975" y="264319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004F9E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13C4EB9A-70A1-98E4-F1A5-F2C443802A5B}"/>
              </a:ext>
            </a:extLst>
          </p:cNvPr>
          <p:cNvSpPr txBox="1"/>
          <p:nvPr/>
        </p:nvSpPr>
        <p:spPr>
          <a:xfrm>
            <a:off x="6309975" y="302038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004F9E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19F8E0C7-ACDF-2970-9EB2-740B243844AB}"/>
              </a:ext>
            </a:extLst>
          </p:cNvPr>
          <p:cNvSpPr txBox="1"/>
          <p:nvPr/>
        </p:nvSpPr>
        <p:spPr>
          <a:xfrm>
            <a:off x="6309975" y="339757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004F9E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484335AC-9FF9-2E6D-9660-0343C4C6542F}"/>
              </a:ext>
            </a:extLst>
          </p:cNvPr>
          <p:cNvSpPr txBox="1"/>
          <p:nvPr/>
        </p:nvSpPr>
        <p:spPr>
          <a:xfrm>
            <a:off x="6309975" y="377476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rgbClr val="004F9E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05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7FEFB875-02FD-144B-3B35-34D12217C442}"/>
              </a:ext>
            </a:extLst>
          </p:cNvPr>
          <p:cNvCxnSpPr>
            <a:cxnSpLocks/>
          </p:cNvCxnSpPr>
          <p:nvPr/>
        </p:nvCxnSpPr>
        <p:spPr>
          <a:xfrm flipH="1">
            <a:off x="6202998" y="402362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FC14609D-F714-F356-2EB0-DF39009ACED6}"/>
              </a:ext>
            </a:extLst>
          </p:cNvPr>
          <p:cNvCxnSpPr>
            <a:cxnSpLocks/>
          </p:cNvCxnSpPr>
          <p:nvPr/>
        </p:nvCxnSpPr>
        <p:spPr>
          <a:xfrm flipH="1">
            <a:off x="6202998" y="628675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EB825D80-BAF8-BD39-C6D3-5D3FAD19FCA6}"/>
              </a:ext>
            </a:extLst>
          </p:cNvPr>
          <p:cNvCxnSpPr>
            <a:cxnSpLocks/>
          </p:cNvCxnSpPr>
          <p:nvPr/>
        </p:nvCxnSpPr>
        <p:spPr>
          <a:xfrm flipH="1">
            <a:off x="3378598" y="2137678"/>
            <a:ext cx="2617076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A29543CD-0892-FEB9-D10C-A257815BBAA6}"/>
              </a:ext>
            </a:extLst>
          </p:cNvPr>
          <p:cNvCxnSpPr>
            <a:cxnSpLocks/>
          </p:cNvCxnSpPr>
          <p:nvPr/>
        </p:nvCxnSpPr>
        <p:spPr>
          <a:xfrm flipH="1">
            <a:off x="3381934" y="251486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6C5AB86D-DC9A-4CAF-6786-59EAC4FFEC7F}"/>
              </a:ext>
            </a:extLst>
          </p:cNvPr>
          <p:cNvCxnSpPr>
            <a:cxnSpLocks/>
          </p:cNvCxnSpPr>
          <p:nvPr/>
        </p:nvCxnSpPr>
        <p:spPr>
          <a:xfrm flipH="1">
            <a:off x="3381934" y="289205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66B3CEBF-9323-AF50-5A60-1EEE324B4E0D}"/>
              </a:ext>
            </a:extLst>
          </p:cNvPr>
          <p:cNvCxnSpPr>
            <a:cxnSpLocks/>
          </p:cNvCxnSpPr>
          <p:nvPr/>
        </p:nvCxnSpPr>
        <p:spPr>
          <a:xfrm flipH="1">
            <a:off x="3381934" y="326924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4C2EE21F-2C3D-D7E9-0C83-2DF722325D65}"/>
              </a:ext>
            </a:extLst>
          </p:cNvPr>
          <p:cNvCxnSpPr>
            <a:cxnSpLocks/>
          </p:cNvCxnSpPr>
          <p:nvPr/>
        </p:nvCxnSpPr>
        <p:spPr>
          <a:xfrm flipH="1">
            <a:off x="3381934" y="477800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DD15D6A8-8D5B-3AAD-0E85-6EAC304C1768}"/>
              </a:ext>
            </a:extLst>
          </p:cNvPr>
          <p:cNvCxnSpPr>
            <a:cxnSpLocks/>
          </p:cNvCxnSpPr>
          <p:nvPr/>
        </p:nvCxnSpPr>
        <p:spPr>
          <a:xfrm flipH="1">
            <a:off x="3381934" y="515519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57C8ED51-6347-3DBA-2DC5-1593E87E7597}"/>
              </a:ext>
            </a:extLst>
          </p:cNvPr>
          <p:cNvCxnSpPr>
            <a:cxnSpLocks/>
          </p:cNvCxnSpPr>
          <p:nvPr/>
        </p:nvCxnSpPr>
        <p:spPr>
          <a:xfrm flipH="1">
            <a:off x="3381934" y="553238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543EEAB9-BA1C-9C8F-92D3-B40A54315098}"/>
              </a:ext>
            </a:extLst>
          </p:cNvPr>
          <p:cNvCxnSpPr>
            <a:cxnSpLocks/>
          </p:cNvCxnSpPr>
          <p:nvPr/>
        </p:nvCxnSpPr>
        <p:spPr>
          <a:xfrm flipH="1">
            <a:off x="3381934" y="590957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15897D09-AB09-ECEA-79B0-014374764FCB}"/>
              </a:ext>
            </a:extLst>
          </p:cNvPr>
          <p:cNvCxnSpPr>
            <a:cxnSpLocks/>
          </p:cNvCxnSpPr>
          <p:nvPr/>
        </p:nvCxnSpPr>
        <p:spPr>
          <a:xfrm flipH="1">
            <a:off x="3381934" y="364643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Box 265">
            <a:extLst>
              <a:ext uri="{FF2B5EF4-FFF2-40B4-BE49-F238E27FC236}">
                <a16:creationId xmlns:a16="http://schemas.microsoft.com/office/drawing/2014/main" id="{CF1AD781-6A2A-A446-8841-4D4F08F96319}"/>
              </a:ext>
            </a:extLst>
          </p:cNvPr>
          <p:cNvSpPr txBox="1"/>
          <p:nvPr/>
        </p:nvSpPr>
        <p:spPr>
          <a:xfrm>
            <a:off x="3488911" y="226600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E2D6CFC7-A2B4-1F7A-FB33-76C6302D4D37}"/>
              </a:ext>
            </a:extLst>
          </p:cNvPr>
          <p:cNvSpPr txBox="1"/>
          <p:nvPr/>
        </p:nvSpPr>
        <p:spPr>
          <a:xfrm>
            <a:off x="3488911" y="2643560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029AEF8F-E0EC-69CD-84B4-676E2D7E6E6E}"/>
              </a:ext>
            </a:extLst>
          </p:cNvPr>
          <p:cNvSpPr txBox="1"/>
          <p:nvPr/>
        </p:nvSpPr>
        <p:spPr>
          <a:xfrm>
            <a:off x="3488911" y="302111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B9369A02-4D96-48E0-F69E-C42BD1C4F2EA}"/>
              </a:ext>
            </a:extLst>
          </p:cNvPr>
          <p:cNvSpPr txBox="1"/>
          <p:nvPr/>
        </p:nvSpPr>
        <p:spPr>
          <a:xfrm>
            <a:off x="3488911" y="3398670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22BE8F08-58DE-8FB9-BCA3-85A258D090BB}"/>
              </a:ext>
            </a:extLst>
          </p:cNvPr>
          <p:cNvSpPr txBox="1"/>
          <p:nvPr/>
        </p:nvSpPr>
        <p:spPr>
          <a:xfrm>
            <a:off x="3488911" y="377622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021AF42F-3073-581D-1EC9-4A49A70FB957}"/>
              </a:ext>
            </a:extLst>
          </p:cNvPr>
          <p:cNvSpPr txBox="1"/>
          <p:nvPr/>
        </p:nvSpPr>
        <p:spPr>
          <a:xfrm>
            <a:off x="3488911" y="4153780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104CC5A0-D048-A42F-07CA-66E65E4DD714}"/>
              </a:ext>
            </a:extLst>
          </p:cNvPr>
          <p:cNvSpPr txBox="1"/>
          <p:nvPr/>
        </p:nvSpPr>
        <p:spPr>
          <a:xfrm>
            <a:off x="3488911" y="453133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E8629103-F0B1-C746-4F9E-D56C0BAC276B}"/>
              </a:ext>
            </a:extLst>
          </p:cNvPr>
          <p:cNvSpPr txBox="1"/>
          <p:nvPr/>
        </p:nvSpPr>
        <p:spPr>
          <a:xfrm>
            <a:off x="3488911" y="4908890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D45823A8-FAAB-E387-68E2-4FA5B000D20A}"/>
              </a:ext>
            </a:extLst>
          </p:cNvPr>
          <p:cNvSpPr txBox="1"/>
          <p:nvPr/>
        </p:nvSpPr>
        <p:spPr>
          <a:xfrm>
            <a:off x="3488911" y="6041556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40044EF3-1650-D1AC-79BB-063E8CC3F14C}"/>
              </a:ext>
            </a:extLst>
          </p:cNvPr>
          <p:cNvSpPr txBox="1"/>
          <p:nvPr/>
        </p:nvSpPr>
        <p:spPr>
          <a:xfrm>
            <a:off x="3488911" y="528644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21419299-7B4D-1BB6-A0AD-1A1D9CD794B5}"/>
              </a:ext>
            </a:extLst>
          </p:cNvPr>
          <p:cNvCxnSpPr>
            <a:cxnSpLocks/>
          </p:cNvCxnSpPr>
          <p:nvPr/>
        </p:nvCxnSpPr>
        <p:spPr>
          <a:xfrm flipH="1">
            <a:off x="3381934" y="440081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29D28A15-D601-7F25-0658-E1B9F698220F}"/>
              </a:ext>
            </a:extLst>
          </p:cNvPr>
          <p:cNvCxnSpPr>
            <a:cxnSpLocks/>
          </p:cNvCxnSpPr>
          <p:nvPr/>
        </p:nvCxnSpPr>
        <p:spPr>
          <a:xfrm flipH="1">
            <a:off x="3381934" y="628675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1C658625-FAD8-D876-608D-0063538D8975}"/>
              </a:ext>
            </a:extLst>
          </p:cNvPr>
          <p:cNvCxnSpPr>
            <a:cxnSpLocks/>
          </p:cNvCxnSpPr>
          <p:nvPr/>
        </p:nvCxnSpPr>
        <p:spPr>
          <a:xfrm flipH="1">
            <a:off x="555866" y="2137678"/>
            <a:ext cx="2617076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DC071285-5981-66E8-3581-501686CB7F5D}"/>
              </a:ext>
            </a:extLst>
          </p:cNvPr>
          <p:cNvCxnSpPr>
            <a:cxnSpLocks/>
          </p:cNvCxnSpPr>
          <p:nvPr/>
        </p:nvCxnSpPr>
        <p:spPr>
          <a:xfrm flipH="1">
            <a:off x="560870" y="2516492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D92CB804-59B9-5FD2-CA61-109A795DCBBC}"/>
              </a:ext>
            </a:extLst>
          </p:cNvPr>
          <p:cNvCxnSpPr>
            <a:cxnSpLocks/>
          </p:cNvCxnSpPr>
          <p:nvPr/>
        </p:nvCxnSpPr>
        <p:spPr>
          <a:xfrm flipH="1">
            <a:off x="560870" y="2895306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ACA4FD28-C3BE-25A2-2D80-133CE5DC4C5F}"/>
              </a:ext>
            </a:extLst>
          </p:cNvPr>
          <p:cNvCxnSpPr>
            <a:cxnSpLocks/>
          </p:cNvCxnSpPr>
          <p:nvPr/>
        </p:nvCxnSpPr>
        <p:spPr>
          <a:xfrm flipH="1">
            <a:off x="560870" y="3274120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CB15DB33-9BE0-F3F3-1ED3-5A24B7AF89DC}"/>
              </a:ext>
            </a:extLst>
          </p:cNvPr>
          <p:cNvCxnSpPr>
            <a:cxnSpLocks/>
          </p:cNvCxnSpPr>
          <p:nvPr/>
        </p:nvCxnSpPr>
        <p:spPr>
          <a:xfrm flipH="1">
            <a:off x="560870" y="4789376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EAB9F568-04BA-EA27-65BC-476AB0D12043}"/>
              </a:ext>
            </a:extLst>
          </p:cNvPr>
          <p:cNvCxnSpPr>
            <a:cxnSpLocks/>
          </p:cNvCxnSpPr>
          <p:nvPr/>
        </p:nvCxnSpPr>
        <p:spPr>
          <a:xfrm flipH="1">
            <a:off x="560870" y="5168190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48CE1F3E-BD56-9BB9-565B-7D044ADFF212}"/>
              </a:ext>
            </a:extLst>
          </p:cNvPr>
          <p:cNvCxnSpPr>
            <a:cxnSpLocks/>
          </p:cNvCxnSpPr>
          <p:nvPr/>
        </p:nvCxnSpPr>
        <p:spPr>
          <a:xfrm flipH="1">
            <a:off x="560870" y="5547000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F8251B11-C031-961B-1225-567ADE6DD0C8}"/>
              </a:ext>
            </a:extLst>
          </p:cNvPr>
          <p:cNvCxnSpPr>
            <a:cxnSpLocks/>
          </p:cNvCxnSpPr>
          <p:nvPr/>
        </p:nvCxnSpPr>
        <p:spPr>
          <a:xfrm flipH="1">
            <a:off x="560870" y="3652934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EEDE0A35-75B6-D750-881A-D4234456C7AC}"/>
              </a:ext>
            </a:extLst>
          </p:cNvPr>
          <p:cNvCxnSpPr>
            <a:cxnSpLocks/>
          </p:cNvCxnSpPr>
          <p:nvPr/>
        </p:nvCxnSpPr>
        <p:spPr>
          <a:xfrm flipH="1">
            <a:off x="560870" y="403174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TextBox 296">
            <a:extLst>
              <a:ext uri="{FF2B5EF4-FFF2-40B4-BE49-F238E27FC236}">
                <a16:creationId xmlns:a16="http://schemas.microsoft.com/office/drawing/2014/main" id="{A1588945-4BE5-8AAB-470A-7BAECDF65632}"/>
              </a:ext>
            </a:extLst>
          </p:cNvPr>
          <p:cNvSpPr txBox="1"/>
          <p:nvPr/>
        </p:nvSpPr>
        <p:spPr>
          <a:xfrm>
            <a:off x="667847" y="226681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898C500C-BDCC-E5EF-0209-2CB4929D656E}"/>
              </a:ext>
            </a:extLst>
          </p:cNvPr>
          <p:cNvSpPr txBox="1"/>
          <p:nvPr/>
        </p:nvSpPr>
        <p:spPr>
          <a:xfrm>
            <a:off x="667847" y="302444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3ACCC72D-D65C-2653-59D1-F2F32EB93CC3}"/>
              </a:ext>
            </a:extLst>
          </p:cNvPr>
          <p:cNvSpPr txBox="1"/>
          <p:nvPr/>
        </p:nvSpPr>
        <p:spPr>
          <a:xfrm>
            <a:off x="667847" y="3403259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8603CF50-69F1-E8CD-9F16-146E631E7DD0}"/>
              </a:ext>
            </a:extLst>
          </p:cNvPr>
          <p:cNvSpPr txBox="1"/>
          <p:nvPr/>
        </p:nvSpPr>
        <p:spPr>
          <a:xfrm>
            <a:off x="667847" y="3782073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F8412F97-5858-6625-25D4-033845E2B3EA}"/>
              </a:ext>
            </a:extLst>
          </p:cNvPr>
          <p:cNvSpPr txBox="1"/>
          <p:nvPr/>
        </p:nvSpPr>
        <p:spPr>
          <a:xfrm>
            <a:off x="667847" y="4160887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A85860D1-8D9F-C59B-4EA1-0FCA458F7C23}"/>
              </a:ext>
            </a:extLst>
          </p:cNvPr>
          <p:cNvSpPr txBox="1"/>
          <p:nvPr/>
        </p:nvSpPr>
        <p:spPr>
          <a:xfrm>
            <a:off x="667847" y="4539701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22231F4D-52F0-C676-0D74-7C29F970C5EA}"/>
              </a:ext>
            </a:extLst>
          </p:cNvPr>
          <p:cNvSpPr txBox="1"/>
          <p:nvPr/>
        </p:nvSpPr>
        <p:spPr>
          <a:xfrm>
            <a:off x="667847" y="4918515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575D9AA8-6C1A-922F-4152-5240EDA9CC4F}"/>
              </a:ext>
            </a:extLst>
          </p:cNvPr>
          <p:cNvSpPr txBox="1"/>
          <p:nvPr/>
        </p:nvSpPr>
        <p:spPr>
          <a:xfrm>
            <a:off x="667847" y="5297329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72F7CAA9-AFE3-BFCE-ECBF-A976A09550C6}"/>
              </a:ext>
            </a:extLst>
          </p:cNvPr>
          <p:cNvCxnSpPr>
            <a:cxnSpLocks/>
          </p:cNvCxnSpPr>
          <p:nvPr/>
        </p:nvCxnSpPr>
        <p:spPr>
          <a:xfrm flipH="1">
            <a:off x="560870" y="4410562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6E8B2E4E-6E47-2312-A72B-9506439BEC85}"/>
              </a:ext>
            </a:extLst>
          </p:cNvPr>
          <p:cNvCxnSpPr>
            <a:cxnSpLocks/>
          </p:cNvCxnSpPr>
          <p:nvPr/>
        </p:nvCxnSpPr>
        <p:spPr>
          <a:xfrm flipH="1">
            <a:off x="560870" y="628675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TextBox 320">
            <a:extLst>
              <a:ext uri="{FF2B5EF4-FFF2-40B4-BE49-F238E27FC236}">
                <a16:creationId xmlns:a16="http://schemas.microsoft.com/office/drawing/2014/main" id="{C6AB23B1-3779-2CF3-FF7C-223199196907}"/>
              </a:ext>
            </a:extLst>
          </p:cNvPr>
          <p:cNvSpPr txBox="1"/>
          <p:nvPr/>
        </p:nvSpPr>
        <p:spPr>
          <a:xfrm>
            <a:off x="6304845" y="1512850"/>
            <a:ext cx="2052148" cy="5124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5953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Ethically driving our </a:t>
            </a:r>
            <a:br>
              <a:rPr kumimoji="0" lang="en-AU" sz="1128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</a:t>
            </a:r>
            <a:b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Technology</a:t>
            </a: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4042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FE6698EC-E4FA-1589-4735-A1AC9FE928F8}"/>
              </a:ext>
            </a:extLst>
          </p:cNvPr>
          <p:cNvSpPr txBox="1"/>
          <p:nvPr/>
        </p:nvSpPr>
        <p:spPr>
          <a:xfrm>
            <a:off x="3480445" y="1512850"/>
            <a:ext cx="2052148" cy="5124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5953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Enhancing our</a:t>
            </a:r>
            <a:br>
              <a:rPr kumimoji="0" lang="en-AU" sz="1128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</a:t>
            </a:r>
            <a:b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400" b="0" i="0" u="none" strike="noStrike" kern="1200" cap="none" spc="0" normalizeH="0" baseline="0" noProof="0">
                <a:ln>
                  <a:noFill/>
                </a:ln>
                <a:solidFill>
                  <a:srgbClr val="4042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Capability</a:t>
            </a:r>
          </a:p>
        </p:txBody>
      </p:sp>
      <p:sp>
        <p:nvSpPr>
          <p:cNvPr id="323" name="Rectangle: Rounded Corners 322">
            <a:extLst>
              <a:ext uri="{FF2B5EF4-FFF2-40B4-BE49-F238E27FC236}">
                <a16:creationId xmlns:a16="http://schemas.microsoft.com/office/drawing/2014/main" id="{884E6CC4-5D6F-860C-A287-A63A41D01A2D}"/>
              </a:ext>
            </a:extLst>
          </p:cNvPr>
          <p:cNvSpPr/>
          <p:nvPr/>
        </p:nvSpPr>
        <p:spPr>
          <a:xfrm>
            <a:off x="6199663" y="253246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Data, Digital and Artificial </a:t>
            </a:r>
            <a:b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Intelligence Ethics</a:t>
            </a:r>
          </a:p>
        </p:txBody>
      </p:sp>
      <p:sp>
        <p:nvSpPr>
          <p:cNvPr id="324" name="Rectangle: Rounded Corners 323">
            <a:extLst>
              <a:ext uri="{FF2B5EF4-FFF2-40B4-BE49-F238E27FC236}">
                <a16:creationId xmlns:a16="http://schemas.microsoft.com/office/drawing/2014/main" id="{24C02DA3-4CFA-35C8-B2A8-8ACEFA627A32}"/>
              </a:ext>
            </a:extLst>
          </p:cNvPr>
          <p:cNvSpPr/>
          <p:nvPr/>
        </p:nvSpPr>
        <p:spPr>
          <a:xfrm>
            <a:off x="6199663" y="290965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Retention and Disposal</a:t>
            </a:r>
          </a:p>
        </p:txBody>
      </p:sp>
      <p:sp>
        <p:nvSpPr>
          <p:cNvPr id="325" name="Rectangle: Rounded Corners 324">
            <a:extLst>
              <a:ext uri="{FF2B5EF4-FFF2-40B4-BE49-F238E27FC236}">
                <a16:creationId xmlns:a16="http://schemas.microsoft.com/office/drawing/2014/main" id="{7F41E1D0-0607-1A8E-E592-06078967DAA6}"/>
              </a:ext>
            </a:extLst>
          </p:cNvPr>
          <p:cNvSpPr/>
          <p:nvPr/>
        </p:nvSpPr>
        <p:spPr>
          <a:xfrm>
            <a:off x="6199663" y="328684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Quality Improvement</a:t>
            </a:r>
          </a:p>
        </p:txBody>
      </p:sp>
      <p:sp>
        <p:nvSpPr>
          <p:cNvPr id="326" name="Rectangle: Rounded Corners 325">
            <a:extLst>
              <a:ext uri="{FF2B5EF4-FFF2-40B4-BE49-F238E27FC236}">
                <a16:creationId xmlns:a16="http://schemas.microsoft.com/office/drawing/2014/main" id="{6D875B5D-1995-B4D7-2F9A-0BCF73ABA89A}"/>
              </a:ext>
            </a:extLst>
          </p:cNvPr>
          <p:cNvSpPr/>
          <p:nvPr/>
        </p:nvSpPr>
        <p:spPr>
          <a:xfrm>
            <a:off x="6199663" y="215527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Platform Strategy</a:t>
            </a:r>
          </a:p>
        </p:txBody>
      </p:sp>
      <p:sp>
        <p:nvSpPr>
          <p:cNvPr id="327" name="Rectangle: Rounded Corners 326">
            <a:extLst>
              <a:ext uri="{FF2B5EF4-FFF2-40B4-BE49-F238E27FC236}">
                <a16:creationId xmlns:a16="http://schemas.microsoft.com/office/drawing/2014/main" id="{C582653E-3029-2C06-C578-B30D3CBF2F7B}"/>
              </a:ext>
            </a:extLst>
          </p:cNvPr>
          <p:cNvSpPr/>
          <p:nvPr/>
        </p:nvSpPr>
        <p:spPr>
          <a:xfrm>
            <a:off x="6199663" y="366403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Artificial Intelligence Trial</a:t>
            </a:r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FA188582-ADDD-2075-F750-2B084D0C6888}"/>
              </a:ext>
            </a:extLst>
          </p:cNvPr>
          <p:cNvSpPr/>
          <p:nvPr/>
        </p:nvSpPr>
        <p:spPr>
          <a:xfrm>
            <a:off x="3365256" y="404122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Graduate Training</a:t>
            </a:r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8249C1FE-2549-6714-5655-6FB8F3C284B2}"/>
              </a:ext>
            </a:extLst>
          </p:cNvPr>
          <p:cNvSpPr/>
          <p:nvPr/>
        </p:nvSpPr>
        <p:spPr>
          <a:xfrm>
            <a:off x="3365256" y="328684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Analyst Network </a:t>
            </a:r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BDF6BF40-AF05-0EAA-9062-63A1ABC85413}"/>
              </a:ext>
            </a:extLst>
          </p:cNvPr>
          <p:cNvSpPr/>
          <p:nvPr/>
        </p:nvSpPr>
        <p:spPr>
          <a:xfrm>
            <a:off x="3365256" y="253246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Capability Week</a:t>
            </a:r>
          </a:p>
        </p:txBody>
      </p:sp>
      <p:sp>
        <p:nvSpPr>
          <p:cNvPr id="340" name="Rectangle 339">
            <a:extLst>
              <a:ext uri="{FF2B5EF4-FFF2-40B4-BE49-F238E27FC236}">
                <a16:creationId xmlns:a16="http://schemas.microsoft.com/office/drawing/2014/main" id="{E192E7A7-B9A6-2366-5C45-AFB31F8CBFBD}"/>
              </a:ext>
            </a:extLst>
          </p:cNvPr>
          <p:cNvSpPr/>
          <p:nvPr/>
        </p:nvSpPr>
        <p:spPr>
          <a:xfrm>
            <a:off x="3365256" y="479560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Non-Data Staff – Data Training</a:t>
            </a:r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CAEDB33F-72CF-B094-A652-7FD09E45F7D3}"/>
              </a:ext>
            </a:extLst>
          </p:cNvPr>
          <p:cNvSpPr/>
          <p:nvPr/>
        </p:nvSpPr>
        <p:spPr>
          <a:xfrm>
            <a:off x="3365256" y="441841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Leaders/ Data Specialist Training</a:t>
            </a:r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8C9BC15A-F5BD-441A-DDFE-B24057D0E232}"/>
              </a:ext>
            </a:extLst>
          </p:cNvPr>
          <p:cNvSpPr/>
          <p:nvPr/>
        </p:nvSpPr>
        <p:spPr>
          <a:xfrm>
            <a:off x="3365256" y="215527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Workforce Strategy</a:t>
            </a: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97D1E3DB-BA9B-FC75-79A8-F321B4B64FB9}"/>
              </a:ext>
            </a:extLst>
          </p:cNvPr>
          <p:cNvSpPr/>
          <p:nvPr/>
        </p:nvSpPr>
        <p:spPr>
          <a:xfrm>
            <a:off x="3365256" y="366403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Professions</a:t>
            </a:r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F1B93355-D773-AC44-EC6D-196CF42C38B1}"/>
              </a:ext>
            </a:extLst>
          </p:cNvPr>
          <p:cNvSpPr/>
          <p:nvPr/>
        </p:nvSpPr>
        <p:spPr>
          <a:xfrm>
            <a:off x="3365256" y="517279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Stewardship Program</a:t>
            </a: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0F35BE41-C06D-3469-AEBC-231D2A1C46B2}"/>
              </a:ext>
            </a:extLst>
          </p:cNvPr>
          <p:cNvSpPr/>
          <p:nvPr/>
        </p:nvSpPr>
        <p:spPr>
          <a:xfrm>
            <a:off x="3365256" y="290965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Insights at DEWR Seminar Series</a:t>
            </a: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11A61DD3-EB42-E6EB-DE9F-0D139D44A735}"/>
              </a:ext>
            </a:extLst>
          </p:cNvPr>
          <p:cNvSpPr/>
          <p:nvPr/>
        </p:nvSpPr>
        <p:spPr>
          <a:xfrm>
            <a:off x="3365256" y="554998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Research, Analysis and Data Intranet site</a:t>
            </a:r>
          </a:p>
        </p:txBody>
      </p:sp>
      <p:sp>
        <p:nvSpPr>
          <p:cNvPr id="336" name="Rectangle: Rounded Corners 335">
            <a:extLst>
              <a:ext uri="{FF2B5EF4-FFF2-40B4-BE49-F238E27FC236}">
                <a16:creationId xmlns:a16="http://schemas.microsoft.com/office/drawing/2014/main" id="{01CF9974-BC0C-DA59-AE4C-BE962A7E94D8}"/>
              </a:ext>
            </a:extLst>
          </p:cNvPr>
          <p:cNvSpPr/>
          <p:nvPr/>
        </p:nvSpPr>
        <p:spPr>
          <a:xfrm>
            <a:off x="3365256" y="5927173"/>
            <a:ext cx="2617200" cy="342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secondments</a:t>
            </a:r>
          </a:p>
        </p:txBody>
      </p:sp>
      <p:cxnSp>
        <p:nvCxnSpPr>
          <p:cNvPr id="348" name="Straight Connector 347">
            <a:extLst>
              <a:ext uri="{FF2B5EF4-FFF2-40B4-BE49-F238E27FC236}">
                <a16:creationId xmlns:a16="http://schemas.microsoft.com/office/drawing/2014/main" id="{5365CE55-D011-0A79-F88B-2CED621558B2}"/>
              </a:ext>
            </a:extLst>
          </p:cNvPr>
          <p:cNvCxnSpPr>
            <a:cxnSpLocks/>
          </p:cNvCxnSpPr>
          <p:nvPr/>
        </p:nvCxnSpPr>
        <p:spPr>
          <a:xfrm flipH="1">
            <a:off x="3381934" y="4023628"/>
            <a:ext cx="261707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>
            <a:extLst>
              <a:ext uri="{FF2B5EF4-FFF2-40B4-BE49-F238E27FC236}">
                <a16:creationId xmlns:a16="http://schemas.microsoft.com/office/drawing/2014/main" id="{DE2917E6-D9E2-186A-BAD6-FD3DFDD6FF0E}"/>
              </a:ext>
            </a:extLst>
          </p:cNvPr>
          <p:cNvSpPr txBox="1"/>
          <p:nvPr/>
        </p:nvSpPr>
        <p:spPr>
          <a:xfrm>
            <a:off x="3488911" y="5664000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sp>
        <p:nvSpPr>
          <p:cNvPr id="350" name="Rectangle: Rounded Corners 349">
            <a:extLst>
              <a:ext uri="{FF2B5EF4-FFF2-40B4-BE49-F238E27FC236}">
                <a16:creationId xmlns:a16="http://schemas.microsoft.com/office/drawing/2014/main" id="{1DC1422C-4B85-95A0-3F50-8E5B17480AC4}"/>
              </a:ext>
            </a:extLst>
          </p:cNvPr>
          <p:cNvSpPr/>
          <p:nvPr/>
        </p:nvSpPr>
        <p:spPr>
          <a:xfrm>
            <a:off x="550739" y="4050155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Assets</a:t>
            </a:r>
          </a:p>
        </p:txBody>
      </p:sp>
      <p:sp>
        <p:nvSpPr>
          <p:cNvPr id="351" name="Rectangle: Rounded Corners 350">
            <a:extLst>
              <a:ext uri="{FF2B5EF4-FFF2-40B4-BE49-F238E27FC236}">
                <a16:creationId xmlns:a16="http://schemas.microsoft.com/office/drawing/2014/main" id="{8C58FC28-E96D-B71F-B7C5-A62C7149F352}"/>
              </a:ext>
            </a:extLst>
          </p:cNvPr>
          <p:cNvSpPr/>
          <p:nvPr/>
        </p:nvSpPr>
        <p:spPr>
          <a:xfrm>
            <a:off x="550739" y="3671341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Sharing</a:t>
            </a:r>
          </a:p>
        </p:txBody>
      </p:sp>
      <p:sp>
        <p:nvSpPr>
          <p:cNvPr id="352" name="Rectangle: Rounded Corners 351">
            <a:extLst>
              <a:ext uri="{FF2B5EF4-FFF2-40B4-BE49-F238E27FC236}">
                <a16:creationId xmlns:a16="http://schemas.microsoft.com/office/drawing/2014/main" id="{E68A0BBB-7494-1652-86CF-F35BFBC4D9F3}"/>
              </a:ext>
            </a:extLst>
          </p:cNvPr>
          <p:cNvSpPr/>
          <p:nvPr/>
        </p:nvSpPr>
        <p:spPr>
          <a:xfrm>
            <a:off x="550739" y="4428969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 Act preparations</a:t>
            </a:r>
          </a:p>
        </p:txBody>
      </p:sp>
      <p:sp>
        <p:nvSpPr>
          <p:cNvPr id="353" name="Rectangle: Rounded Corners 352">
            <a:extLst>
              <a:ext uri="{FF2B5EF4-FFF2-40B4-BE49-F238E27FC236}">
                <a16:creationId xmlns:a16="http://schemas.microsoft.com/office/drawing/2014/main" id="{5DCDE366-398F-D283-C10D-D3B20CDEBD03}"/>
              </a:ext>
            </a:extLst>
          </p:cNvPr>
          <p:cNvSpPr/>
          <p:nvPr/>
        </p:nvSpPr>
        <p:spPr>
          <a:xfrm>
            <a:off x="550739" y="2156085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Governance Framework</a:t>
            </a:r>
          </a:p>
        </p:txBody>
      </p:sp>
      <p:sp>
        <p:nvSpPr>
          <p:cNvPr id="354" name="Rectangle: Rounded Corners 353">
            <a:extLst>
              <a:ext uri="{FF2B5EF4-FFF2-40B4-BE49-F238E27FC236}">
                <a16:creationId xmlns:a16="http://schemas.microsoft.com/office/drawing/2014/main" id="{00670EF3-89F7-16A9-5F89-18E2F2DB546A}"/>
              </a:ext>
            </a:extLst>
          </p:cNvPr>
          <p:cNvSpPr/>
          <p:nvPr/>
        </p:nvSpPr>
        <p:spPr>
          <a:xfrm>
            <a:off x="550739" y="2534899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Governance Committee</a:t>
            </a:r>
          </a:p>
        </p:txBody>
      </p:sp>
      <p:sp>
        <p:nvSpPr>
          <p:cNvPr id="355" name="Rectangle: Rounded Corners 354">
            <a:extLst>
              <a:ext uri="{FF2B5EF4-FFF2-40B4-BE49-F238E27FC236}">
                <a16:creationId xmlns:a16="http://schemas.microsoft.com/office/drawing/2014/main" id="{F90057F0-42F5-C33E-BB53-B6E2BE7C1D7A}"/>
              </a:ext>
            </a:extLst>
          </p:cNvPr>
          <p:cNvSpPr/>
          <p:nvPr/>
        </p:nvSpPr>
        <p:spPr>
          <a:xfrm>
            <a:off x="550739" y="291371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Policies and Procedures</a:t>
            </a:r>
          </a:p>
        </p:txBody>
      </p:sp>
      <p:sp>
        <p:nvSpPr>
          <p:cNvPr id="356" name="Rectangle: Rounded Corners 355">
            <a:extLst>
              <a:ext uri="{FF2B5EF4-FFF2-40B4-BE49-F238E27FC236}">
                <a16:creationId xmlns:a16="http://schemas.microsoft.com/office/drawing/2014/main" id="{3FA042A7-617A-52F0-FC21-A95524BD33D1}"/>
              </a:ext>
            </a:extLst>
          </p:cNvPr>
          <p:cNvSpPr/>
          <p:nvPr/>
        </p:nvSpPr>
        <p:spPr>
          <a:xfrm>
            <a:off x="550739" y="3292527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Standards</a:t>
            </a:r>
          </a:p>
        </p:txBody>
      </p:sp>
      <p:sp>
        <p:nvSpPr>
          <p:cNvPr id="357" name="Rectangle: Rounded Corners 356">
            <a:extLst>
              <a:ext uri="{FF2B5EF4-FFF2-40B4-BE49-F238E27FC236}">
                <a16:creationId xmlns:a16="http://schemas.microsoft.com/office/drawing/2014/main" id="{7768526E-4454-25BD-0C76-072580599670}"/>
              </a:ext>
            </a:extLst>
          </p:cNvPr>
          <p:cNvSpPr/>
          <p:nvPr/>
        </p:nvSpPr>
        <p:spPr>
          <a:xfrm>
            <a:off x="550739" y="4807783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Maturity Assessment</a:t>
            </a:r>
          </a:p>
        </p:txBody>
      </p:sp>
      <p:sp>
        <p:nvSpPr>
          <p:cNvPr id="358" name="Rectangle: Rounded Corners 357">
            <a:extLst>
              <a:ext uri="{FF2B5EF4-FFF2-40B4-BE49-F238E27FC236}">
                <a16:creationId xmlns:a16="http://schemas.microsoft.com/office/drawing/2014/main" id="{85A5FEDF-7DB0-0063-0F97-6E24FD4A4980}"/>
              </a:ext>
            </a:extLst>
          </p:cNvPr>
          <p:cNvSpPr/>
          <p:nvPr/>
        </p:nvSpPr>
        <p:spPr>
          <a:xfrm>
            <a:off x="550739" y="5186597"/>
            <a:ext cx="2617200" cy="34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0" bIns="0" rtlCol="0" anchor="ctr"/>
          <a:lstStyle/>
          <a:p>
            <a:pPr marL="0" marR="0" lvl="0" indent="0" algn="l" defTabSz="8595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50" b="0" i="0" u="none" strike="noStrike" kern="1200" cap="none" spc="0" normalizeH="0" baseline="0" noProof="0">
                <a:ln>
                  <a:noFill/>
                </a:ln>
                <a:solidFill>
                  <a:srgbClr val="D7D8D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Metadata</a:t>
            </a: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E956090B-29E1-F089-7177-EA5A7DC94669}"/>
              </a:ext>
            </a:extLst>
          </p:cNvPr>
          <p:cNvSpPr txBox="1"/>
          <p:nvPr/>
        </p:nvSpPr>
        <p:spPr>
          <a:xfrm>
            <a:off x="667847" y="2645631"/>
            <a:ext cx="120538" cy="120536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98227" y="45771"/>
                </a:moveTo>
                <a:cubicBezTo>
                  <a:pt x="96144" y="45771"/>
                  <a:pt x="94302" y="46532"/>
                  <a:pt x="92701" y="48052"/>
                </a:cubicBezTo>
                <a:lnTo>
                  <a:pt x="62508" y="78246"/>
                </a:lnTo>
                <a:lnTo>
                  <a:pt x="50174" y="65912"/>
                </a:lnTo>
                <a:cubicBezTo>
                  <a:pt x="48573" y="64391"/>
                  <a:pt x="46731" y="63631"/>
                  <a:pt x="44648" y="63631"/>
                </a:cubicBezTo>
                <a:cubicBezTo>
                  <a:pt x="42566" y="63631"/>
                  <a:pt x="40724" y="64391"/>
                  <a:pt x="39123" y="65912"/>
                </a:cubicBezTo>
                <a:cubicBezTo>
                  <a:pt x="37602" y="67513"/>
                  <a:pt x="36842" y="69355"/>
                  <a:pt x="36842" y="71437"/>
                </a:cubicBezTo>
                <a:cubicBezTo>
                  <a:pt x="36842" y="73519"/>
                  <a:pt x="37602" y="75361"/>
                  <a:pt x="39123" y="76962"/>
                </a:cubicBezTo>
                <a:lnTo>
                  <a:pt x="56983" y="94822"/>
                </a:lnTo>
                <a:cubicBezTo>
                  <a:pt x="58584" y="96342"/>
                  <a:pt x="60425" y="97103"/>
                  <a:pt x="62508" y="97103"/>
                </a:cubicBezTo>
                <a:cubicBezTo>
                  <a:pt x="64590" y="97103"/>
                  <a:pt x="66432" y="96342"/>
                  <a:pt x="68033" y="94822"/>
                </a:cubicBezTo>
                <a:lnTo>
                  <a:pt x="103752" y="59103"/>
                </a:lnTo>
                <a:cubicBezTo>
                  <a:pt x="105273" y="57502"/>
                  <a:pt x="106033" y="55660"/>
                  <a:pt x="106033" y="53578"/>
                </a:cubicBezTo>
                <a:cubicBezTo>
                  <a:pt x="106033" y="51495"/>
                  <a:pt x="105273" y="49653"/>
                  <a:pt x="103752" y="48052"/>
                </a:cubicBezTo>
                <a:cubicBezTo>
                  <a:pt x="102151" y="46532"/>
                  <a:pt x="100309" y="45771"/>
                  <a:pt x="98227" y="45771"/>
                </a:cubicBezTo>
                <a:close/>
                <a:moveTo>
                  <a:pt x="71438" y="0"/>
                </a:moveTo>
                <a:cubicBezTo>
                  <a:pt x="84741" y="151"/>
                  <a:pt x="96761" y="3402"/>
                  <a:pt x="107495" y="9752"/>
                </a:cubicBezTo>
                <a:cubicBezTo>
                  <a:pt x="118230" y="16102"/>
                  <a:pt x="126772" y="24645"/>
                  <a:pt x="133123" y="35379"/>
                </a:cubicBezTo>
                <a:cubicBezTo>
                  <a:pt x="139473" y="46114"/>
                  <a:pt x="142724" y="58133"/>
                  <a:pt x="142875" y="71437"/>
                </a:cubicBezTo>
                <a:cubicBezTo>
                  <a:pt x="142724" y="84741"/>
                  <a:pt x="139473" y="96760"/>
                  <a:pt x="133123" y="107495"/>
                </a:cubicBezTo>
                <a:cubicBezTo>
                  <a:pt x="126772" y="118229"/>
                  <a:pt x="118230" y="126772"/>
                  <a:pt x="107495" y="133122"/>
                </a:cubicBezTo>
                <a:cubicBezTo>
                  <a:pt x="96761" y="139472"/>
                  <a:pt x="84741" y="142723"/>
                  <a:pt x="71438" y="142875"/>
                </a:cubicBezTo>
                <a:cubicBezTo>
                  <a:pt x="58134" y="142723"/>
                  <a:pt x="46114" y="139472"/>
                  <a:pt x="35380" y="133122"/>
                </a:cubicBezTo>
                <a:cubicBezTo>
                  <a:pt x="24645" y="126772"/>
                  <a:pt x="16103" y="118229"/>
                  <a:pt x="9752" y="107495"/>
                </a:cubicBezTo>
                <a:cubicBezTo>
                  <a:pt x="3402" y="96760"/>
                  <a:pt x="151" y="84741"/>
                  <a:pt x="0" y="71437"/>
                </a:cubicBezTo>
                <a:cubicBezTo>
                  <a:pt x="151" y="58133"/>
                  <a:pt x="3402" y="46114"/>
                  <a:pt x="9752" y="35379"/>
                </a:cubicBezTo>
                <a:cubicBezTo>
                  <a:pt x="16103" y="24645"/>
                  <a:pt x="24645" y="16102"/>
                  <a:pt x="35380" y="9752"/>
                </a:cubicBezTo>
                <a:cubicBezTo>
                  <a:pt x="46114" y="3402"/>
                  <a:pt x="58134" y="151"/>
                  <a:pt x="714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288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rgbClr val="7A9F4C"/>
              </a:solidFill>
              <a:effectLst/>
              <a:uLnTx/>
              <a:uFillTx/>
              <a:latin typeface="Font Awesome 6 Pro Solid" panose="02000903000000000000" pitchFamily="50" charset="0"/>
              <a:ea typeface="+mn-ea"/>
              <a:cs typeface="+mn-cs"/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73DEF4E5-7AC7-A0AA-0A60-FE66A9587AEA}"/>
              </a:ext>
            </a:extLst>
          </p:cNvPr>
          <p:cNvGrpSpPr/>
          <p:nvPr/>
        </p:nvGrpSpPr>
        <p:grpSpPr>
          <a:xfrm>
            <a:off x="5494269" y="1492926"/>
            <a:ext cx="384175" cy="384175"/>
            <a:chOff x="7543801" y="1079500"/>
            <a:chExt cx="384175" cy="384175"/>
          </a:xfrm>
        </p:grpSpPr>
        <p:sp>
          <p:nvSpPr>
            <p:cNvPr id="118" name="Freeform 18">
              <a:extLst>
                <a:ext uri="{FF2B5EF4-FFF2-40B4-BE49-F238E27FC236}">
                  <a16:creationId xmlns:a16="http://schemas.microsoft.com/office/drawing/2014/main" id="{DE6F2726-D436-647B-974D-51AC7585925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3801" y="1089025"/>
              <a:ext cx="214313" cy="357187"/>
            </a:xfrm>
            <a:custGeom>
              <a:avLst/>
              <a:gdLst>
                <a:gd name="T0" fmla="*/ 300 w 300"/>
                <a:gd name="T1" fmla="*/ 63 h 500"/>
                <a:gd name="T2" fmla="*/ 300 w 300"/>
                <a:gd name="T3" fmla="*/ 0 h 500"/>
                <a:gd name="T4" fmla="*/ 200 w 300"/>
                <a:gd name="T5" fmla="*/ 0 h 500"/>
                <a:gd name="T6" fmla="*/ 200 w 300"/>
                <a:gd name="T7" fmla="*/ 57 h 500"/>
                <a:gd name="T8" fmla="*/ 149 w 300"/>
                <a:gd name="T9" fmla="*/ 78 h 500"/>
                <a:gd name="T10" fmla="*/ 109 w 300"/>
                <a:gd name="T11" fmla="*/ 38 h 500"/>
                <a:gd name="T12" fmla="*/ 38 w 300"/>
                <a:gd name="T13" fmla="*/ 109 h 500"/>
                <a:gd name="T14" fmla="*/ 78 w 300"/>
                <a:gd name="T15" fmla="*/ 149 h 500"/>
                <a:gd name="T16" fmla="*/ 57 w 300"/>
                <a:gd name="T17" fmla="*/ 200 h 500"/>
                <a:gd name="T18" fmla="*/ 0 w 300"/>
                <a:gd name="T19" fmla="*/ 200 h 500"/>
                <a:gd name="T20" fmla="*/ 0 w 300"/>
                <a:gd name="T21" fmla="*/ 300 h 500"/>
                <a:gd name="T22" fmla="*/ 57 w 300"/>
                <a:gd name="T23" fmla="*/ 300 h 500"/>
                <a:gd name="T24" fmla="*/ 78 w 300"/>
                <a:gd name="T25" fmla="*/ 351 h 500"/>
                <a:gd name="T26" fmla="*/ 38 w 300"/>
                <a:gd name="T27" fmla="*/ 391 h 500"/>
                <a:gd name="T28" fmla="*/ 109 w 300"/>
                <a:gd name="T29" fmla="*/ 463 h 500"/>
                <a:gd name="T30" fmla="*/ 149 w 300"/>
                <a:gd name="T31" fmla="*/ 422 h 500"/>
                <a:gd name="T32" fmla="*/ 200 w 300"/>
                <a:gd name="T33" fmla="*/ 443 h 500"/>
                <a:gd name="T34" fmla="*/ 200 w 300"/>
                <a:gd name="T35" fmla="*/ 500 h 500"/>
                <a:gd name="T36" fmla="*/ 300 w 300"/>
                <a:gd name="T37" fmla="*/ 500 h 500"/>
                <a:gd name="T38" fmla="*/ 300 w 300"/>
                <a:gd name="T39" fmla="*/ 438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00" h="500">
                  <a:moveTo>
                    <a:pt x="300" y="63"/>
                  </a:moveTo>
                  <a:lnTo>
                    <a:pt x="300" y="0"/>
                  </a:lnTo>
                  <a:lnTo>
                    <a:pt x="200" y="0"/>
                  </a:lnTo>
                  <a:lnTo>
                    <a:pt x="200" y="57"/>
                  </a:lnTo>
                  <a:cubicBezTo>
                    <a:pt x="182" y="61"/>
                    <a:pt x="165" y="68"/>
                    <a:pt x="149" y="78"/>
                  </a:cubicBezTo>
                  <a:lnTo>
                    <a:pt x="109" y="38"/>
                  </a:lnTo>
                  <a:lnTo>
                    <a:pt x="38" y="109"/>
                  </a:lnTo>
                  <a:lnTo>
                    <a:pt x="78" y="149"/>
                  </a:lnTo>
                  <a:cubicBezTo>
                    <a:pt x="68" y="165"/>
                    <a:pt x="61" y="182"/>
                    <a:pt x="57" y="200"/>
                  </a:cubicBezTo>
                  <a:lnTo>
                    <a:pt x="0" y="200"/>
                  </a:lnTo>
                  <a:lnTo>
                    <a:pt x="0" y="300"/>
                  </a:lnTo>
                  <a:lnTo>
                    <a:pt x="57" y="300"/>
                  </a:lnTo>
                  <a:cubicBezTo>
                    <a:pt x="61" y="318"/>
                    <a:pt x="68" y="335"/>
                    <a:pt x="78" y="351"/>
                  </a:cubicBezTo>
                  <a:lnTo>
                    <a:pt x="38" y="391"/>
                  </a:lnTo>
                  <a:lnTo>
                    <a:pt x="109" y="463"/>
                  </a:lnTo>
                  <a:lnTo>
                    <a:pt x="149" y="422"/>
                  </a:lnTo>
                  <a:cubicBezTo>
                    <a:pt x="165" y="432"/>
                    <a:pt x="182" y="439"/>
                    <a:pt x="200" y="443"/>
                  </a:cubicBezTo>
                  <a:lnTo>
                    <a:pt x="200" y="500"/>
                  </a:lnTo>
                  <a:lnTo>
                    <a:pt x="300" y="500"/>
                  </a:lnTo>
                  <a:lnTo>
                    <a:pt x="300" y="438"/>
                  </a:lnTo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9" name="Freeform 19">
              <a:extLst>
                <a:ext uri="{FF2B5EF4-FFF2-40B4-BE49-F238E27FC236}">
                  <a16:creationId xmlns:a16="http://schemas.microsoft.com/office/drawing/2014/main" id="{185B751B-C2CE-FF30-1027-8F95BCB5EC8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5576" y="1123950"/>
              <a:ext cx="53975" cy="44450"/>
            </a:xfrm>
            <a:custGeom>
              <a:avLst/>
              <a:gdLst>
                <a:gd name="T0" fmla="*/ 0 w 75"/>
                <a:gd name="T1" fmla="*/ 63 h 63"/>
                <a:gd name="T2" fmla="*/ 13 w 75"/>
                <a:gd name="T3" fmla="*/ 63 h 63"/>
                <a:gd name="T4" fmla="*/ 75 w 75"/>
                <a:gd name="T5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3">
                  <a:moveTo>
                    <a:pt x="0" y="63"/>
                  </a:moveTo>
                  <a:lnTo>
                    <a:pt x="13" y="63"/>
                  </a:lnTo>
                  <a:lnTo>
                    <a:pt x="75" y="0"/>
                  </a:lnTo>
                </a:path>
              </a:pathLst>
            </a:custGeom>
            <a:noFill/>
            <a:ln w="15875" cap="flat">
              <a:solidFill>
                <a:schemeClr val="accent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0" name="Freeform 20">
              <a:extLst>
                <a:ext uri="{FF2B5EF4-FFF2-40B4-BE49-F238E27FC236}">
                  <a16:creationId xmlns:a16="http://schemas.microsoft.com/office/drawing/2014/main" id="{A1B7C2CC-C083-BA4E-7233-8CC2A1E0009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3176" y="1168400"/>
              <a:ext cx="206375" cy="250825"/>
            </a:xfrm>
            <a:custGeom>
              <a:avLst/>
              <a:gdLst>
                <a:gd name="T0" fmla="*/ 287 w 287"/>
                <a:gd name="T1" fmla="*/ 350 h 350"/>
                <a:gd name="T2" fmla="*/ 212 w 287"/>
                <a:gd name="T3" fmla="*/ 275 h 350"/>
                <a:gd name="T4" fmla="*/ 137 w 287"/>
                <a:gd name="T5" fmla="*/ 275 h 350"/>
                <a:gd name="T6" fmla="*/ 0 w 287"/>
                <a:gd name="T7" fmla="*/ 137 h 350"/>
                <a:gd name="T8" fmla="*/ 137 w 287"/>
                <a:gd name="T9" fmla="*/ 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" h="350">
                  <a:moveTo>
                    <a:pt x="287" y="350"/>
                  </a:moveTo>
                  <a:lnTo>
                    <a:pt x="212" y="275"/>
                  </a:lnTo>
                  <a:lnTo>
                    <a:pt x="137" y="275"/>
                  </a:lnTo>
                  <a:cubicBezTo>
                    <a:pt x="61" y="275"/>
                    <a:pt x="0" y="213"/>
                    <a:pt x="0" y="137"/>
                  </a:cubicBezTo>
                  <a:cubicBezTo>
                    <a:pt x="0" y="61"/>
                    <a:pt x="61" y="0"/>
                    <a:pt x="137" y="0"/>
                  </a:cubicBezTo>
                </a:path>
              </a:pathLst>
            </a:custGeom>
            <a:noFill/>
            <a:ln w="15875" cap="flat">
              <a:solidFill>
                <a:schemeClr val="accent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1" name="Freeform 21">
              <a:extLst>
                <a:ext uri="{FF2B5EF4-FFF2-40B4-BE49-F238E27FC236}">
                  <a16:creationId xmlns:a16="http://schemas.microsoft.com/office/drawing/2014/main" id="{39F58464-4A8D-D00F-3D2E-DB6F25DA9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4" y="1187450"/>
              <a:ext cx="211138" cy="123825"/>
            </a:xfrm>
            <a:custGeom>
              <a:avLst/>
              <a:gdLst>
                <a:gd name="T0" fmla="*/ 96 w 296"/>
                <a:gd name="T1" fmla="*/ 175 h 175"/>
                <a:gd name="T2" fmla="*/ 83 w 296"/>
                <a:gd name="T3" fmla="*/ 175 h 175"/>
                <a:gd name="T4" fmla="*/ 83 w 296"/>
                <a:gd name="T5" fmla="*/ 50 h 175"/>
                <a:gd name="T6" fmla="*/ 183 w 296"/>
                <a:gd name="T7" fmla="*/ 50 h 175"/>
                <a:gd name="T8" fmla="*/ 233 w 296"/>
                <a:gd name="T9" fmla="*/ 0 h 175"/>
                <a:gd name="T10" fmla="*/ 296 w 296"/>
                <a:gd name="T11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6" h="175">
                  <a:moveTo>
                    <a:pt x="96" y="175"/>
                  </a:moveTo>
                  <a:lnTo>
                    <a:pt x="83" y="175"/>
                  </a:lnTo>
                  <a:cubicBezTo>
                    <a:pt x="0" y="175"/>
                    <a:pt x="0" y="50"/>
                    <a:pt x="83" y="50"/>
                  </a:cubicBezTo>
                  <a:lnTo>
                    <a:pt x="183" y="50"/>
                  </a:lnTo>
                  <a:lnTo>
                    <a:pt x="233" y="0"/>
                  </a:lnTo>
                  <a:lnTo>
                    <a:pt x="296" y="0"/>
                  </a:lnTo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2" name="Freeform 22">
              <a:extLst>
                <a:ext uri="{FF2B5EF4-FFF2-40B4-BE49-F238E27FC236}">
                  <a16:creationId xmlns:a16="http://schemas.microsoft.com/office/drawing/2014/main" id="{8E1420F5-734F-C0B0-42BC-90AF02737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5101" y="1311275"/>
              <a:ext cx="88900" cy="44450"/>
            </a:xfrm>
            <a:custGeom>
              <a:avLst/>
              <a:gdLst>
                <a:gd name="T0" fmla="*/ 125 w 125"/>
                <a:gd name="T1" fmla="*/ 62 h 62"/>
                <a:gd name="T2" fmla="*/ 75 w 125"/>
                <a:gd name="T3" fmla="*/ 62 h 62"/>
                <a:gd name="T4" fmla="*/ 12 w 125"/>
                <a:gd name="T5" fmla="*/ 0 h 62"/>
                <a:gd name="T6" fmla="*/ 0 w 125"/>
                <a:gd name="T7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5" h="62">
                  <a:moveTo>
                    <a:pt x="125" y="62"/>
                  </a:moveTo>
                  <a:lnTo>
                    <a:pt x="75" y="62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3" name="Oval 23">
              <a:extLst>
                <a:ext uri="{FF2B5EF4-FFF2-40B4-BE49-F238E27FC236}">
                  <a16:creationId xmlns:a16="http://schemas.microsoft.com/office/drawing/2014/main" id="{6628D682-6485-CD96-CFE7-1F8AD6F34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0026" y="1079500"/>
              <a:ext cx="53975" cy="53975"/>
            </a:xfrm>
            <a:prstGeom prst="ellipse">
              <a:avLst/>
            </a:prstGeom>
            <a:noFill/>
            <a:ln w="15875" cap="flat">
              <a:solidFill>
                <a:schemeClr val="accent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4" name="Oval 24">
              <a:extLst>
                <a:ext uri="{FF2B5EF4-FFF2-40B4-BE49-F238E27FC236}">
                  <a16:creationId xmlns:a16="http://schemas.microsoft.com/office/drawing/2014/main" id="{27F7A987-AB81-A937-6E86-990004AB9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4001" y="1160463"/>
              <a:ext cx="53975" cy="52387"/>
            </a:xfrm>
            <a:prstGeom prst="ellipse">
              <a:avLst/>
            </a:pr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5" name="Oval 25">
              <a:extLst>
                <a:ext uri="{FF2B5EF4-FFF2-40B4-BE49-F238E27FC236}">
                  <a16:creationId xmlns:a16="http://schemas.microsoft.com/office/drawing/2014/main" id="{FE8E63C9-999F-02C3-8832-C23F6587E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4001" y="1239838"/>
              <a:ext cx="53975" cy="53975"/>
            </a:xfrm>
            <a:prstGeom prst="ellipse">
              <a:avLst/>
            </a:pr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7" name="Oval 26">
              <a:extLst>
                <a:ext uri="{FF2B5EF4-FFF2-40B4-BE49-F238E27FC236}">
                  <a16:creationId xmlns:a16="http://schemas.microsoft.com/office/drawing/2014/main" id="{7EA3BFD2-64E4-08CA-710E-8596DB8A4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4001" y="1330325"/>
              <a:ext cx="53975" cy="52387"/>
            </a:xfrm>
            <a:prstGeom prst="ellipse">
              <a:avLst/>
            </a:pr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8" name="Oval 27">
              <a:extLst>
                <a:ext uri="{FF2B5EF4-FFF2-40B4-BE49-F238E27FC236}">
                  <a16:creationId xmlns:a16="http://schemas.microsoft.com/office/drawing/2014/main" id="{BEA3E532-6F03-ADDA-22BD-5253A7AA71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0026" y="1409700"/>
              <a:ext cx="53975" cy="53975"/>
            </a:xfrm>
            <a:prstGeom prst="ellipse">
              <a:avLst/>
            </a:prstGeom>
            <a:noFill/>
            <a:ln w="15875" cap="flat">
              <a:solidFill>
                <a:schemeClr val="accent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9" name="Line 28">
              <a:extLst>
                <a:ext uri="{FF2B5EF4-FFF2-40B4-BE49-F238E27FC236}">
                  <a16:creationId xmlns:a16="http://schemas.microsoft.com/office/drawing/2014/main" id="{949D32D8-6F9D-F076-9909-BF3D7B138B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5101" y="1266825"/>
              <a:ext cx="79375" cy="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0" name="Line 29">
              <a:extLst>
                <a:ext uri="{FF2B5EF4-FFF2-40B4-BE49-F238E27FC236}">
                  <a16:creationId xmlns:a16="http://schemas.microsoft.com/office/drawing/2014/main" id="{D0957681-E11B-EB61-88E2-AF3CD9A18A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13664" y="1266825"/>
              <a:ext cx="17463" cy="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1" name="Line 30">
              <a:extLst>
                <a:ext uri="{FF2B5EF4-FFF2-40B4-BE49-F238E27FC236}">
                  <a16:creationId xmlns:a16="http://schemas.microsoft.com/office/drawing/2014/main" id="{142F115F-E63C-A528-3171-2197773D78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8589" y="1266825"/>
              <a:ext cx="17463" cy="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2" name="Line 31">
              <a:extLst>
                <a:ext uri="{FF2B5EF4-FFF2-40B4-BE49-F238E27FC236}">
                  <a16:creationId xmlns:a16="http://schemas.microsoft.com/office/drawing/2014/main" id="{F88B5C5A-8C34-5387-8782-AF1CF5FCCD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8589" y="1311275"/>
              <a:ext cx="17463" cy="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33" name="Line 32">
              <a:extLst>
                <a:ext uri="{FF2B5EF4-FFF2-40B4-BE49-F238E27FC236}">
                  <a16:creationId xmlns:a16="http://schemas.microsoft.com/office/drawing/2014/main" id="{E017E112-88A7-31F4-5F27-B6BBC12AE4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39064" y="1168400"/>
              <a:ext cx="19050" cy="0"/>
            </a:xfrm>
            <a:prstGeom prst="line">
              <a:avLst/>
            </a:prstGeom>
            <a:noFill/>
            <a:ln w="15875" cap="flat">
              <a:solidFill>
                <a:schemeClr val="accent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B63A27C0-5263-C7DA-E177-1D214D3E9622}"/>
              </a:ext>
            </a:extLst>
          </p:cNvPr>
          <p:cNvGrpSpPr/>
          <p:nvPr/>
        </p:nvGrpSpPr>
        <p:grpSpPr>
          <a:xfrm>
            <a:off x="8288346" y="1550869"/>
            <a:ext cx="411163" cy="268288"/>
            <a:chOff x="9107488" y="1778000"/>
            <a:chExt cx="411163" cy="268288"/>
          </a:xfrm>
        </p:grpSpPr>
        <p:sp>
          <p:nvSpPr>
            <p:cNvPr id="147" name="Freeform 41">
              <a:extLst>
                <a:ext uri="{FF2B5EF4-FFF2-40B4-BE49-F238E27FC236}">
                  <a16:creationId xmlns:a16="http://schemas.microsoft.com/office/drawing/2014/main" id="{8E4F465A-7746-A99E-276F-B1D5A85438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07488" y="1785938"/>
              <a:ext cx="36513" cy="53975"/>
            </a:xfrm>
            <a:custGeom>
              <a:avLst/>
              <a:gdLst>
                <a:gd name="T0" fmla="*/ 37 w 50"/>
                <a:gd name="T1" fmla="*/ 75 h 75"/>
                <a:gd name="T2" fmla="*/ 12 w 50"/>
                <a:gd name="T3" fmla="*/ 75 h 75"/>
                <a:gd name="T4" fmla="*/ 0 w 50"/>
                <a:gd name="T5" fmla="*/ 63 h 75"/>
                <a:gd name="T6" fmla="*/ 0 w 50"/>
                <a:gd name="T7" fmla="*/ 13 h 75"/>
                <a:gd name="T8" fmla="*/ 12 w 50"/>
                <a:gd name="T9" fmla="*/ 0 h 75"/>
                <a:gd name="T10" fmla="*/ 37 w 50"/>
                <a:gd name="T11" fmla="*/ 0 h 75"/>
                <a:gd name="T12" fmla="*/ 50 w 50"/>
                <a:gd name="T13" fmla="*/ 13 h 75"/>
                <a:gd name="T14" fmla="*/ 50 w 50"/>
                <a:gd name="T15" fmla="*/ 63 h 75"/>
                <a:gd name="T16" fmla="*/ 37 w 50"/>
                <a:gd name="T1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75">
                  <a:moveTo>
                    <a:pt x="37" y="75"/>
                  </a:moveTo>
                  <a:lnTo>
                    <a:pt x="12" y="75"/>
                  </a:lnTo>
                  <a:cubicBezTo>
                    <a:pt x="5" y="75"/>
                    <a:pt x="0" y="69"/>
                    <a:pt x="0" y="63"/>
                  </a:cubicBezTo>
                  <a:lnTo>
                    <a:pt x="0" y="13"/>
                  </a:lnTo>
                  <a:cubicBezTo>
                    <a:pt x="0" y="6"/>
                    <a:pt x="5" y="0"/>
                    <a:pt x="12" y="0"/>
                  </a:cubicBezTo>
                  <a:lnTo>
                    <a:pt x="37" y="0"/>
                  </a:lnTo>
                  <a:cubicBezTo>
                    <a:pt x="44" y="0"/>
                    <a:pt x="50" y="6"/>
                    <a:pt x="50" y="13"/>
                  </a:cubicBezTo>
                  <a:lnTo>
                    <a:pt x="50" y="63"/>
                  </a:lnTo>
                  <a:cubicBezTo>
                    <a:pt x="50" y="69"/>
                    <a:pt x="44" y="75"/>
                    <a:pt x="37" y="75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8" name="Freeform 42">
              <a:extLst>
                <a:ext uri="{FF2B5EF4-FFF2-40B4-BE49-F238E27FC236}">
                  <a16:creationId xmlns:a16="http://schemas.microsoft.com/office/drawing/2014/main" id="{00AC9990-4F48-1C79-D150-684F04DB2A9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8313" y="1785938"/>
              <a:ext cx="36513" cy="53975"/>
            </a:xfrm>
            <a:custGeom>
              <a:avLst/>
              <a:gdLst>
                <a:gd name="T0" fmla="*/ 50 w 50"/>
                <a:gd name="T1" fmla="*/ 75 h 75"/>
                <a:gd name="T2" fmla="*/ 50 w 50"/>
                <a:gd name="T3" fmla="*/ 13 h 75"/>
                <a:gd name="T4" fmla="*/ 37 w 50"/>
                <a:gd name="T5" fmla="*/ 0 h 75"/>
                <a:gd name="T6" fmla="*/ 12 w 50"/>
                <a:gd name="T7" fmla="*/ 0 h 75"/>
                <a:gd name="T8" fmla="*/ 0 w 50"/>
                <a:gd name="T9" fmla="*/ 13 h 75"/>
                <a:gd name="T10" fmla="*/ 0 w 50"/>
                <a:gd name="T11" fmla="*/ 3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75">
                  <a:moveTo>
                    <a:pt x="50" y="75"/>
                  </a:moveTo>
                  <a:lnTo>
                    <a:pt x="50" y="13"/>
                  </a:lnTo>
                  <a:cubicBezTo>
                    <a:pt x="50" y="6"/>
                    <a:pt x="44" y="0"/>
                    <a:pt x="37" y="0"/>
                  </a:cubicBezTo>
                  <a:lnTo>
                    <a:pt x="12" y="0"/>
                  </a:lnTo>
                  <a:cubicBezTo>
                    <a:pt x="5" y="0"/>
                    <a:pt x="0" y="6"/>
                    <a:pt x="0" y="13"/>
                  </a:cubicBezTo>
                  <a:lnTo>
                    <a:pt x="0" y="38"/>
                  </a:lnTo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9" name="Freeform 43">
              <a:extLst>
                <a:ext uri="{FF2B5EF4-FFF2-40B4-BE49-F238E27FC236}">
                  <a16:creationId xmlns:a16="http://schemas.microsoft.com/office/drawing/2014/main" id="{6A685446-BAE1-13B5-B2D2-1F6859AF8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32901" y="1785938"/>
              <a:ext cx="36513" cy="53975"/>
            </a:xfrm>
            <a:custGeom>
              <a:avLst/>
              <a:gdLst>
                <a:gd name="T0" fmla="*/ 50 w 50"/>
                <a:gd name="T1" fmla="*/ 38 h 75"/>
                <a:gd name="T2" fmla="*/ 50 w 50"/>
                <a:gd name="T3" fmla="*/ 13 h 75"/>
                <a:gd name="T4" fmla="*/ 37 w 50"/>
                <a:gd name="T5" fmla="*/ 0 h 75"/>
                <a:gd name="T6" fmla="*/ 12 w 50"/>
                <a:gd name="T7" fmla="*/ 0 h 75"/>
                <a:gd name="T8" fmla="*/ 0 w 50"/>
                <a:gd name="T9" fmla="*/ 13 h 75"/>
                <a:gd name="T10" fmla="*/ 0 w 50"/>
                <a:gd name="T11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75">
                  <a:moveTo>
                    <a:pt x="50" y="38"/>
                  </a:moveTo>
                  <a:lnTo>
                    <a:pt x="50" y="13"/>
                  </a:lnTo>
                  <a:cubicBezTo>
                    <a:pt x="50" y="6"/>
                    <a:pt x="44" y="0"/>
                    <a:pt x="37" y="0"/>
                  </a:cubicBezTo>
                  <a:lnTo>
                    <a:pt x="12" y="0"/>
                  </a:lnTo>
                  <a:cubicBezTo>
                    <a:pt x="5" y="0"/>
                    <a:pt x="0" y="6"/>
                    <a:pt x="0" y="13"/>
                  </a:cubicBezTo>
                  <a:lnTo>
                    <a:pt x="0" y="75"/>
                  </a:lnTo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0" name="Freeform 44">
              <a:extLst>
                <a:ext uri="{FF2B5EF4-FFF2-40B4-BE49-F238E27FC236}">
                  <a16:creationId xmlns:a16="http://schemas.microsoft.com/office/drawing/2014/main" id="{58148E30-9626-0BDD-C2AE-8552DF325D8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688" y="1884363"/>
              <a:ext cx="36513" cy="53975"/>
            </a:xfrm>
            <a:custGeom>
              <a:avLst/>
              <a:gdLst>
                <a:gd name="T0" fmla="*/ 13 w 50"/>
                <a:gd name="T1" fmla="*/ 0 h 75"/>
                <a:gd name="T2" fmla="*/ 38 w 50"/>
                <a:gd name="T3" fmla="*/ 0 h 75"/>
                <a:gd name="T4" fmla="*/ 50 w 50"/>
                <a:gd name="T5" fmla="*/ 12 h 75"/>
                <a:gd name="T6" fmla="*/ 50 w 50"/>
                <a:gd name="T7" fmla="*/ 62 h 75"/>
                <a:gd name="T8" fmla="*/ 38 w 50"/>
                <a:gd name="T9" fmla="*/ 75 h 75"/>
                <a:gd name="T10" fmla="*/ 13 w 50"/>
                <a:gd name="T11" fmla="*/ 75 h 75"/>
                <a:gd name="T12" fmla="*/ 0 w 50"/>
                <a:gd name="T13" fmla="*/ 62 h 75"/>
                <a:gd name="T14" fmla="*/ 0 w 50"/>
                <a:gd name="T15" fmla="*/ 12 h 75"/>
                <a:gd name="T16" fmla="*/ 13 w 50"/>
                <a:gd name="T1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75">
                  <a:moveTo>
                    <a:pt x="13" y="0"/>
                  </a:moveTo>
                  <a:lnTo>
                    <a:pt x="38" y="0"/>
                  </a:lnTo>
                  <a:cubicBezTo>
                    <a:pt x="44" y="0"/>
                    <a:pt x="50" y="5"/>
                    <a:pt x="50" y="12"/>
                  </a:cubicBezTo>
                  <a:lnTo>
                    <a:pt x="50" y="62"/>
                  </a:lnTo>
                  <a:cubicBezTo>
                    <a:pt x="50" y="69"/>
                    <a:pt x="44" y="75"/>
                    <a:pt x="38" y="75"/>
                  </a:cubicBezTo>
                  <a:lnTo>
                    <a:pt x="13" y="75"/>
                  </a:lnTo>
                  <a:cubicBezTo>
                    <a:pt x="6" y="75"/>
                    <a:pt x="0" y="69"/>
                    <a:pt x="0" y="62"/>
                  </a:cubicBezTo>
                  <a:lnTo>
                    <a:pt x="0" y="12"/>
                  </a:lnTo>
                  <a:cubicBezTo>
                    <a:pt x="0" y="5"/>
                    <a:pt x="6" y="0"/>
                    <a:pt x="13" y="0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1" name="Freeform 45">
              <a:extLst>
                <a:ext uri="{FF2B5EF4-FFF2-40B4-BE49-F238E27FC236}">
                  <a16:creationId xmlns:a16="http://schemas.microsoft.com/office/drawing/2014/main" id="{EA802ED2-3E21-39D2-524B-8817EF42C54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688" y="1982788"/>
              <a:ext cx="36513" cy="53975"/>
            </a:xfrm>
            <a:custGeom>
              <a:avLst/>
              <a:gdLst>
                <a:gd name="T0" fmla="*/ 0 w 50"/>
                <a:gd name="T1" fmla="*/ 25 h 75"/>
                <a:gd name="T2" fmla="*/ 0 w 50"/>
                <a:gd name="T3" fmla="*/ 13 h 75"/>
                <a:gd name="T4" fmla="*/ 13 w 50"/>
                <a:gd name="T5" fmla="*/ 0 h 75"/>
                <a:gd name="T6" fmla="*/ 38 w 50"/>
                <a:gd name="T7" fmla="*/ 0 h 75"/>
                <a:gd name="T8" fmla="*/ 50 w 50"/>
                <a:gd name="T9" fmla="*/ 13 h 75"/>
                <a:gd name="T10" fmla="*/ 50 w 50"/>
                <a:gd name="T11" fmla="*/ 63 h 75"/>
                <a:gd name="T12" fmla="*/ 38 w 50"/>
                <a:gd name="T13" fmla="*/ 75 h 75"/>
                <a:gd name="T14" fmla="*/ 25 w 50"/>
                <a:gd name="T1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" h="75">
                  <a:moveTo>
                    <a:pt x="0" y="25"/>
                  </a:moveTo>
                  <a:lnTo>
                    <a:pt x="0" y="13"/>
                  </a:lnTo>
                  <a:cubicBezTo>
                    <a:pt x="0" y="6"/>
                    <a:pt x="6" y="0"/>
                    <a:pt x="13" y="0"/>
                  </a:cubicBezTo>
                  <a:lnTo>
                    <a:pt x="38" y="0"/>
                  </a:lnTo>
                  <a:cubicBezTo>
                    <a:pt x="44" y="0"/>
                    <a:pt x="50" y="6"/>
                    <a:pt x="50" y="13"/>
                  </a:cubicBezTo>
                  <a:lnTo>
                    <a:pt x="50" y="63"/>
                  </a:lnTo>
                  <a:cubicBezTo>
                    <a:pt x="50" y="69"/>
                    <a:pt x="44" y="75"/>
                    <a:pt x="38" y="75"/>
                  </a:cubicBezTo>
                  <a:lnTo>
                    <a:pt x="25" y="75"/>
                  </a:lnTo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2" name="Line 46">
              <a:extLst>
                <a:ext uri="{FF2B5EF4-FFF2-40B4-BE49-F238E27FC236}">
                  <a16:creationId xmlns:a16="http://schemas.microsoft.com/office/drawing/2014/main" id="{BC090D69-E536-366D-B31B-8EE6C851D2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88451" y="1778000"/>
              <a:ext cx="0" cy="71437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3" name="Line 47">
              <a:extLst>
                <a:ext uri="{FF2B5EF4-FFF2-40B4-BE49-F238E27FC236}">
                  <a16:creationId xmlns:a16="http://schemas.microsoft.com/office/drawing/2014/main" id="{3EFF5FD3-3B41-ECC7-3C7A-2307F68138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3863" y="1778000"/>
              <a:ext cx="0" cy="34925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5" name="Line 48">
              <a:extLst>
                <a:ext uri="{FF2B5EF4-FFF2-40B4-BE49-F238E27FC236}">
                  <a16:creationId xmlns:a16="http://schemas.microsoft.com/office/drawing/2014/main" id="{99FBE063-5B9F-5949-9EAC-6B50198B1F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18651" y="1876425"/>
              <a:ext cx="0" cy="71437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69" name="Line 49">
              <a:extLst>
                <a:ext uri="{FF2B5EF4-FFF2-40B4-BE49-F238E27FC236}">
                  <a16:creationId xmlns:a16="http://schemas.microsoft.com/office/drawing/2014/main" id="{A079A938-29C3-35ED-590A-40CE93288B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18651" y="1974850"/>
              <a:ext cx="0" cy="71437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0" name="Freeform 50">
              <a:extLst>
                <a:ext uri="{FF2B5EF4-FFF2-40B4-BE49-F238E27FC236}">
                  <a16:creationId xmlns:a16="http://schemas.microsoft.com/office/drawing/2014/main" id="{4EC91528-2F05-962C-DD0F-555CDFA1D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3726" y="1785938"/>
              <a:ext cx="34925" cy="53975"/>
            </a:xfrm>
            <a:custGeom>
              <a:avLst/>
              <a:gdLst>
                <a:gd name="T0" fmla="*/ 37 w 50"/>
                <a:gd name="T1" fmla="*/ 75 h 75"/>
                <a:gd name="T2" fmla="*/ 12 w 50"/>
                <a:gd name="T3" fmla="*/ 75 h 75"/>
                <a:gd name="T4" fmla="*/ 0 w 50"/>
                <a:gd name="T5" fmla="*/ 63 h 75"/>
                <a:gd name="T6" fmla="*/ 0 w 50"/>
                <a:gd name="T7" fmla="*/ 13 h 75"/>
                <a:gd name="T8" fmla="*/ 12 w 50"/>
                <a:gd name="T9" fmla="*/ 0 h 75"/>
                <a:gd name="T10" fmla="*/ 37 w 50"/>
                <a:gd name="T11" fmla="*/ 0 h 75"/>
                <a:gd name="T12" fmla="*/ 50 w 50"/>
                <a:gd name="T13" fmla="*/ 13 h 75"/>
                <a:gd name="T14" fmla="*/ 50 w 50"/>
                <a:gd name="T15" fmla="*/ 63 h 75"/>
                <a:gd name="T16" fmla="*/ 37 w 50"/>
                <a:gd name="T1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75">
                  <a:moveTo>
                    <a:pt x="37" y="75"/>
                  </a:moveTo>
                  <a:lnTo>
                    <a:pt x="12" y="75"/>
                  </a:lnTo>
                  <a:cubicBezTo>
                    <a:pt x="5" y="75"/>
                    <a:pt x="0" y="69"/>
                    <a:pt x="0" y="63"/>
                  </a:cubicBezTo>
                  <a:lnTo>
                    <a:pt x="0" y="13"/>
                  </a:lnTo>
                  <a:cubicBezTo>
                    <a:pt x="0" y="6"/>
                    <a:pt x="5" y="0"/>
                    <a:pt x="12" y="0"/>
                  </a:cubicBezTo>
                  <a:lnTo>
                    <a:pt x="37" y="0"/>
                  </a:lnTo>
                  <a:cubicBezTo>
                    <a:pt x="44" y="0"/>
                    <a:pt x="50" y="6"/>
                    <a:pt x="50" y="13"/>
                  </a:cubicBezTo>
                  <a:lnTo>
                    <a:pt x="50" y="63"/>
                  </a:lnTo>
                  <a:cubicBezTo>
                    <a:pt x="50" y="69"/>
                    <a:pt x="44" y="75"/>
                    <a:pt x="37" y="75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1" name="Line 51">
              <a:extLst>
                <a:ext uri="{FF2B5EF4-FFF2-40B4-BE49-F238E27FC236}">
                  <a16:creationId xmlns:a16="http://schemas.microsoft.com/office/drawing/2014/main" id="{4C7C5AE7-60FF-7221-8946-443597D4EF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37688" y="1778000"/>
              <a:ext cx="0" cy="71437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2" name="Freeform 52">
              <a:extLst>
                <a:ext uri="{FF2B5EF4-FFF2-40B4-BE49-F238E27FC236}">
                  <a16:creationId xmlns:a16="http://schemas.microsoft.com/office/drawing/2014/main" id="{E055C987-8BAA-6CDB-40BA-C3D4E8C16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1938" y="1884363"/>
              <a:ext cx="36513" cy="53975"/>
            </a:xfrm>
            <a:custGeom>
              <a:avLst/>
              <a:gdLst>
                <a:gd name="T0" fmla="*/ 38 w 50"/>
                <a:gd name="T1" fmla="*/ 75 h 75"/>
                <a:gd name="T2" fmla="*/ 13 w 50"/>
                <a:gd name="T3" fmla="*/ 75 h 75"/>
                <a:gd name="T4" fmla="*/ 0 w 50"/>
                <a:gd name="T5" fmla="*/ 62 h 75"/>
                <a:gd name="T6" fmla="*/ 0 w 50"/>
                <a:gd name="T7" fmla="*/ 12 h 75"/>
                <a:gd name="T8" fmla="*/ 13 w 50"/>
                <a:gd name="T9" fmla="*/ 0 h 75"/>
                <a:gd name="T10" fmla="*/ 38 w 50"/>
                <a:gd name="T11" fmla="*/ 0 h 75"/>
                <a:gd name="T12" fmla="*/ 50 w 50"/>
                <a:gd name="T13" fmla="*/ 12 h 75"/>
                <a:gd name="T14" fmla="*/ 50 w 50"/>
                <a:gd name="T15" fmla="*/ 62 h 75"/>
                <a:gd name="T16" fmla="*/ 38 w 50"/>
                <a:gd name="T1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75">
                  <a:moveTo>
                    <a:pt x="38" y="75"/>
                  </a:moveTo>
                  <a:lnTo>
                    <a:pt x="13" y="75"/>
                  </a:lnTo>
                  <a:cubicBezTo>
                    <a:pt x="6" y="75"/>
                    <a:pt x="0" y="69"/>
                    <a:pt x="0" y="62"/>
                  </a:cubicBezTo>
                  <a:lnTo>
                    <a:pt x="0" y="12"/>
                  </a:lnTo>
                  <a:cubicBezTo>
                    <a:pt x="0" y="5"/>
                    <a:pt x="6" y="0"/>
                    <a:pt x="13" y="0"/>
                  </a:cubicBezTo>
                  <a:lnTo>
                    <a:pt x="38" y="0"/>
                  </a:lnTo>
                  <a:cubicBezTo>
                    <a:pt x="44" y="0"/>
                    <a:pt x="50" y="5"/>
                    <a:pt x="50" y="12"/>
                  </a:cubicBezTo>
                  <a:lnTo>
                    <a:pt x="50" y="62"/>
                  </a:lnTo>
                  <a:cubicBezTo>
                    <a:pt x="50" y="69"/>
                    <a:pt x="44" y="75"/>
                    <a:pt x="38" y="75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3" name="Line 53">
              <a:extLst>
                <a:ext uri="{FF2B5EF4-FFF2-40B4-BE49-F238E27FC236}">
                  <a16:creationId xmlns:a16="http://schemas.microsoft.com/office/drawing/2014/main" id="{884DF6D5-B266-D005-A57F-1AFB3DB544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07488" y="1876425"/>
              <a:ext cx="0" cy="71437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4" name="Freeform 54">
              <a:extLst>
                <a:ext uri="{FF2B5EF4-FFF2-40B4-BE49-F238E27FC236}">
                  <a16:creationId xmlns:a16="http://schemas.microsoft.com/office/drawing/2014/main" id="{B8E4EA5C-79CC-C674-E763-C7E3A021972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07488" y="1982788"/>
              <a:ext cx="36513" cy="53975"/>
            </a:xfrm>
            <a:custGeom>
              <a:avLst/>
              <a:gdLst>
                <a:gd name="T0" fmla="*/ 12 w 50"/>
                <a:gd name="T1" fmla="*/ 0 h 75"/>
                <a:gd name="T2" fmla="*/ 37 w 50"/>
                <a:gd name="T3" fmla="*/ 0 h 75"/>
                <a:gd name="T4" fmla="*/ 50 w 50"/>
                <a:gd name="T5" fmla="*/ 13 h 75"/>
                <a:gd name="T6" fmla="*/ 50 w 50"/>
                <a:gd name="T7" fmla="*/ 63 h 75"/>
                <a:gd name="T8" fmla="*/ 37 w 50"/>
                <a:gd name="T9" fmla="*/ 75 h 75"/>
                <a:gd name="T10" fmla="*/ 12 w 50"/>
                <a:gd name="T11" fmla="*/ 75 h 75"/>
                <a:gd name="T12" fmla="*/ 0 w 50"/>
                <a:gd name="T13" fmla="*/ 63 h 75"/>
                <a:gd name="T14" fmla="*/ 0 w 50"/>
                <a:gd name="T15" fmla="*/ 13 h 75"/>
                <a:gd name="T16" fmla="*/ 12 w 50"/>
                <a:gd name="T1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75">
                  <a:moveTo>
                    <a:pt x="12" y="0"/>
                  </a:moveTo>
                  <a:lnTo>
                    <a:pt x="37" y="0"/>
                  </a:lnTo>
                  <a:cubicBezTo>
                    <a:pt x="44" y="0"/>
                    <a:pt x="50" y="6"/>
                    <a:pt x="50" y="13"/>
                  </a:cubicBezTo>
                  <a:lnTo>
                    <a:pt x="50" y="63"/>
                  </a:lnTo>
                  <a:cubicBezTo>
                    <a:pt x="50" y="69"/>
                    <a:pt x="44" y="75"/>
                    <a:pt x="37" y="75"/>
                  </a:cubicBezTo>
                  <a:lnTo>
                    <a:pt x="12" y="75"/>
                  </a:lnTo>
                  <a:cubicBezTo>
                    <a:pt x="5" y="75"/>
                    <a:pt x="0" y="69"/>
                    <a:pt x="0" y="63"/>
                  </a:cubicBezTo>
                  <a:lnTo>
                    <a:pt x="0" y="13"/>
                  </a:lnTo>
                  <a:cubicBezTo>
                    <a:pt x="0" y="6"/>
                    <a:pt x="5" y="0"/>
                    <a:pt x="12" y="0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5" name="Freeform 55">
              <a:extLst>
                <a:ext uri="{FF2B5EF4-FFF2-40B4-BE49-F238E27FC236}">
                  <a16:creationId xmlns:a16="http://schemas.microsoft.com/office/drawing/2014/main" id="{A554A003-4055-1CA7-8510-8231D8B4E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8313" y="2009775"/>
              <a:ext cx="36513" cy="26987"/>
            </a:xfrm>
            <a:custGeom>
              <a:avLst/>
              <a:gdLst>
                <a:gd name="T0" fmla="*/ 50 w 50"/>
                <a:gd name="T1" fmla="*/ 12 h 37"/>
                <a:gd name="T2" fmla="*/ 50 w 50"/>
                <a:gd name="T3" fmla="*/ 25 h 37"/>
                <a:gd name="T4" fmla="*/ 37 w 50"/>
                <a:gd name="T5" fmla="*/ 37 h 37"/>
                <a:gd name="T6" fmla="*/ 12 w 50"/>
                <a:gd name="T7" fmla="*/ 37 h 37"/>
                <a:gd name="T8" fmla="*/ 0 w 50"/>
                <a:gd name="T9" fmla="*/ 25 h 37"/>
                <a:gd name="T10" fmla="*/ 0 w 50"/>
                <a:gd name="T11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37">
                  <a:moveTo>
                    <a:pt x="50" y="12"/>
                  </a:moveTo>
                  <a:lnTo>
                    <a:pt x="50" y="25"/>
                  </a:lnTo>
                  <a:cubicBezTo>
                    <a:pt x="50" y="31"/>
                    <a:pt x="44" y="37"/>
                    <a:pt x="37" y="37"/>
                  </a:cubicBezTo>
                  <a:lnTo>
                    <a:pt x="12" y="37"/>
                  </a:lnTo>
                  <a:cubicBezTo>
                    <a:pt x="5" y="37"/>
                    <a:pt x="0" y="31"/>
                    <a:pt x="0" y="25"/>
                  </a:cubicBezTo>
                  <a:lnTo>
                    <a:pt x="0" y="0"/>
                  </a:lnTo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6" name="Freeform 56">
              <a:extLst>
                <a:ext uri="{FF2B5EF4-FFF2-40B4-BE49-F238E27FC236}">
                  <a16:creationId xmlns:a16="http://schemas.microsoft.com/office/drawing/2014/main" id="{71D6B3AE-8718-C818-6E1F-D991CE4D9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7351" y="2009775"/>
              <a:ext cx="36513" cy="26987"/>
            </a:xfrm>
            <a:custGeom>
              <a:avLst/>
              <a:gdLst>
                <a:gd name="T0" fmla="*/ 50 w 50"/>
                <a:gd name="T1" fmla="*/ 0 h 37"/>
                <a:gd name="T2" fmla="*/ 50 w 50"/>
                <a:gd name="T3" fmla="*/ 25 h 37"/>
                <a:gd name="T4" fmla="*/ 38 w 50"/>
                <a:gd name="T5" fmla="*/ 37 h 37"/>
                <a:gd name="T6" fmla="*/ 13 w 50"/>
                <a:gd name="T7" fmla="*/ 37 h 37"/>
                <a:gd name="T8" fmla="*/ 0 w 50"/>
                <a:gd name="T9" fmla="*/ 25 h 37"/>
                <a:gd name="T10" fmla="*/ 0 w 50"/>
                <a:gd name="T11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37">
                  <a:moveTo>
                    <a:pt x="50" y="0"/>
                  </a:moveTo>
                  <a:lnTo>
                    <a:pt x="50" y="25"/>
                  </a:lnTo>
                  <a:cubicBezTo>
                    <a:pt x="50" y="31"/>
                    <a:pt x="44" y="37"/>
                    <a:pt x="38" y="37"/>
                  </a:cubicBezTo>
                  <a:lnTo>
                    <a:pt x="13" y="37"/>
                  </a:lnTo>
                  <a:cubicBezTo>
                    <a:pt x="6" y="37"/>
                    <a:pt x="0" y="31"/>
                    <a:pt x="0" y="25"/>
                  </a:cubicBezTo>
                  <a:lnTo>
                    <a:pt x="0" y="0"/>
                  </a:lnTo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7" name="Line 57">
              <a:extLst>
                <a:ext uri="{FF2B5EF4-FFF2-40B4-BE49-F238E27FC236}">
                  <a16:creationId xmlns:a16="http://schemas.microsoft.com/office/drawing/2014/main" id="{6796B06F-FBEE-E91E-666A-3BA5AAA428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88451" y="1974850"/>
              <a:ext cx="0" cy="71437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1" name="Line 58">
              <a:extLst>
                <a:ext uri="{FF2B5EF4-FFF2-40B4-BE49-F238E27FC236}">
                  <a16:creationId xmlns:a16="http://schemas.microsoft.com/office/drawing/2014/main" id="{DADB08FB-65FB-7216-13EC-D260550D45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32901" y="1982788"/>
              <a:ext cx="0" cy="6350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2" name="Oval 59">
              <a:extLst>
                <a:ext uri="{FF2B5EF4-FFF2-40B4-BE49-F238E27FC236}">
                  <a16:creationId xmlns:a16="http://schemas.microsoft.com/office/drawing/2014/main" id="{A89095AE-C4A5-24D6-A344-8AC13C1C8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32901" y="1831975"/>
              <a:ext cx="161925" cy="160337"/>
            </a:xfrm>
            <a:prstGeom prst="ellipse">
              <a:avLst/>
            </a:prstGeom>
            <a:noFill/>
            <a:ln w="15875" cap="flat">
              <a:solidFill>
                <a:srgbClr val="004F9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3" name="Freeform 60">
              <a:extLst>
                <a:ext uri="{FF2B5EF4-FFF2-40B4-BE49-F238E27FC236}">
                  <a16:creationId xmlns:a16="http://schemas.microsoft.com/office/drawing/2014/main" id="{CF0E2480-6DB4-2A1C-0786-B29E995EB30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3863" y="1884363"/>
              <a:ext cx="34925" cy="53975"/>
            </a:xfrm>
            <a:custGeom>
              <a:avLst/>
              <a:gdLst>
                <a:gd name="T0" fmla="*/ 13 w 50"/>
                <a:gd name="T1" fmla="*/ 0 h 75"/>
                <a:gd name="T2" fmla="*/ 38 w 50"/>
                <a:gd name="T3" fmla="*/ 0 h 75"/>
                <a:gd name="T4" fmla="*/ 50 w 50"/>
                <a:gd name="T5" fmla="*/ 12 h 75"/>
                <a:gd name="T6" fmla="*/ 50 w 50"/>
                <a:gd name="T7" fmla="*/ 62 h 75"/>
                <a:gd name="T8" fmla="*/ 38 w 50"/>
                <a:gd name="T9" fmla="*/ 75 h 75"/>
                <a:gd name="T10" fmla="*/ 13 w 50"/>
                <a:gd name="T11" fmla="*/ 75 h 75"/>
                <a:gd name="T12" fmla="*/ 0 w 50"/>
                <a:gd name="T13" fmla="*/ 62 h 75"/>
                <a:gd name="T14" fmla="*/ 0 w 50"/>
                <a:gd name="T15" fmla="*/ 12 h 75"/>
                <a:gd name="T16" fmla="*/ 13 w 50"/>
                <a:gd name="T1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75">
                  <a:moveTo>
                    <a:pt x="13" y="0"/>
                  </a:moveTo>
                  <a:lnTo>
                    <a:pt x="38" y="0"/>
                  </a:lnTo>
                  <a:cubicBezTo>
                    <a:pt x="44" y="0"/>
                    <a:pt x="50" y="5"/>
                    <a:pt x="50" y="12"/>
                  </a:cubicBezTo>
                  <a:lnTo>
                    <a:pt x="50" y="62"/>
                  </a:lnTo>
                  <a:cubicBezTo>
                    <a:pt x="50" y="69"/>
                    <a:pt x="44" y="75"/>
                    <a:pt x="38" y="75"/>
                  </a:cubicBezTo>
                  <a:lnTo>
                    <a:pt x="13" y="75"/>
                  </a:lnTo>
                  <a:cubicBezTo>
                    <a:pt x="6" y="75"/>
                    <a:pt x="0" y="69"/>
                    <a:pt x="0" y="62"/>
                  </a:cubicBezTo>
                  <a:lnTo>
                    <a:pt x="0" y="12"/>
                  </a:lnTo>
                  <a:cubicBezTo>
                    <a:pt x="0" y="5"/>
                    <a:pt x="6" y="0"/>
                    <a:pt x="13" y="0"/>
                  </a:cubicBezTo>
                  <a:close/>
                </a:path>
              </a:pathLst>
            </a:custGeom>
            <a:noFill/>
            <a:ln w="15875" cap="flat">
              <a:solidFill>
                <a:srgbClr val="004F9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84" name="Line 61">
              <a:extLst>
                <a:ext uri="{FF2B5EF4-FFF2-40B4-BE49-F238E27FC236}">
                  <a16:creationId xmlns:a16="http://schemas.microsoft.com/office/drawing/2014/main" id="{2BD871BF-AF63-E7A4-26AC-750663DF9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77351" y="1876425"/>
              <a:ext cx="0" cy="71437"/>
            </a:xfrm>
            <a:prstGeom prst="line">
              <a:avLst/>
            </a:prstGeom>
            <a:noFill/>
            <a:ln w="15875" cap="flat">
              <a:solidFill>
                <a:srgbClr val="004F9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8" name="Line 62">
              <a:extLst>
                <a:ext uri="{FF2B5EF4-FFF2-40B4-BE49-F238E27FC236}">
                  <a16:creationId xmlns:a16="http://schemas.microsoft.com/office/drawing/2014/main" id="{48E46CA7-CC71-BC5D-0864-366F213BD7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66251" y="1965325"/>
              <a:ext cx="71438" cy="71437"/>
            </a:xfrm>
            <a:prstGeom prst="line">
              <a:avLst/>
            </a:prstGeom>
            <a:noFill/>
            <a:ln w="15875" cap="flat">
              <a:solidFill>
                <a:srgbClr val="004F9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3CE547C2-4C2C-7642-13F6-DB64BEED621D}"/>
              </a:ext>
            </a:extLst>
          </p:cNvPr>
          <p:cNvGrpSpPr/>
          <p:nvPr/>
        </p:nvGrpSpPr>
        <p:grpSpPr>
          <a:xfrm>
            <a:off x="11122270" y="1511182"/>
            <a:ext cx="401638" cy="347662"/>
            <a:chOff x="9107488" y="2447925"/>
            <a:chExt cx="401638" cy="347662"/>
          </a:xfrm>
        </p:grpSpPr>
        <p:sp>
          <p:nvSpPr>
            <p:cNvPr id="210" name="Freeform 63">
              <a:extLst>
                <a:ext uri="{FF2B5EF4-FFF2-40B4-BE49-F238E27FC236}">
                  <a16:creationId xmlns:a16="http://schemas.microsoft.com/office/drawing/2014/main" id="{DB0A83DE-CDBE-56D8-DD65-57E1DA83D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07488" y="2447925"/>
              <a:ext cx="401638" cy="347662"/>
            </a:xfrm>
            <a:custGeom>
              <a:avLst/>
              <a:gdLst>
                <a:gd name="T0" fmla="*/ 500 w 562"/>
                <a:gd name="T1" fmla="*/ 488 h 488"/>
                <a:gd name="T2" fmla="*/ 0 w 562"/>
                <a:gd name="T3" fmla="*/ 488 h 488"/>
                <a:gd name="T4" fmla="*/ 0 w 562"/>
                <a:gd name="T5" fmla="*/ 0 h 488"/>
                <a:gd name="T6" fmla="*/ 562 w 562"/>
                <a:gd name="T7" fmla="*/ 0 h 488"/>
                <a:gd name="T8" fmla="*/ 562 w 562"/>
                <a:gd name="T9" fmla="*/ 425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2" h="488">
                  <a:moveTo>
                    <a:pt x="500" y="488"/>
                  </a:moveTo>
                  <a:lnTo>
                    <a:pt x="0" y="488"/>
                  </a:lnTo>
                  <a:lnTo>
                    <a:pt x="0" y="0"/>
                  </a:lnTo>
                  <a:lnTo>
                    <a:pt x="562" y="0"/>
                  </a:lnTo>
                  <a:lnTo>
                    <a:pt x="562" y="425"/>
                  </a:lnTo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1" name="Line 64">
              <a:extLst>
                <a:ext uri="{FF2B5EF4-FFF2-40B4-BE49-F238E27FC236}">
                  <a16:creationId xmlns:a16="http://schemas.microsoft.com/office/drawing/2014/main" id="{5B83E5F5-3825-B4D6-D95C-EC627088E8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17013" y="2500313"/>
              <a:ext cx="392113" cy="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2" name="Line 65">
              <a:extLst>
                <a:ext uri="{FF2B5EF4-FFF2-40B4-BE49-F238E27FC236}">
                  <a16:creationId xmlns:a16="http://schemas.microsoft.com/office/drawing/2014/main" id="{217C2D7C-DEFB-9D24-14CD-9187524253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34476" y="2474913"/>
              <a:ext cx="17463" cy="0"/>
            </a:xfrm>
            <a:prstGeom prst="line">
              <a:avLst/>
            </a:prstGeom>
            <a:noFill/>
            <a:ln w="15875" cap="flat">
              <a:solidFill>
                <a:srgbClr val="62165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3" name="Line 66">
              <a:extLst>
                <a:ext uri="{FF2B5EF4-FFF2-40B4-BE49-F238E27FC236}">
                  <a16:creationId xmlns:a16="http://schemas.microsoft.com/office/drawing/2014/main" id="{08924208-7481-AE93-15B5-778C5A782E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70988" y="2474913"/>
              <a:ext cx="17463" cy="0"/>
            </a:xfrm>
            <a:prstGeom prst="line">
              <a:avLst/>
            </a:prstGeom>
            <a:noFill/>
            <a:ln w="15875" cap="flat">
              <a:solidFill>
                <a:srgbClr val="62165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4" name="Line 67">
              <a:extLst>
                <a:ext uri="{FF2B5EF4-FFF2-40B4-BE49-F238E27FC236}">
                  <a16:creationId xmlns:a16="http://schemas.microsoft.com/office/drawing/2014/main" id="{3C589D92-EE28-331A-7CF6-8B4FC2E611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05913" y="2474913"/>
              <a:ext cx="17463" cy="0"/>
            </a:xfrm>
            <a:prstGeom prst="line">
              <a:avLst/>
            </a:prstGeom>
            <a:noFill/>
            <a:ln w="15875" cap="flat">
              <a:solidFill>
                <a:srgbClr val="62165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5" name="Line 68">
              <a:extLst>
                <a:ext uri="{FF2B5EF4-FFF2-40B4-BE49-F238E27FC236}">
                  <a16:creationId xmlns:a16="http://schemas.microsoft.com/office/drawing/2014/main" id="{67978746-A36F-FC93-477B-6537C10C1C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02763" y="2662238"/>
              <a:ext cx="0" cy="34925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6" name="Line 69">
              <a:extLst>
                <a:ext uri="{FF2B5EF4-FFF2-40B4-BE49-F238E27FC236}">
                  <a16:creationId xmlns:a16="http://schemas.microsoft.com/office/drawing/2014/main" id="{81003D43-CFE6-088A-8646-F0E04EB218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32901" y="2625725"/>
              <a:ext cx="0" cy="71437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7" name="Line 70">
              <a:extLst>
                <a:ext uri="{FF2B5EF4-FFF2-40B4-BE49-F238E27FC236}">
                  <a16:creationId xmlns:a16="http://schemas.microsoft.com/office/drawing/2014/main" id="{792DB069-1DDE-912D-62AC-FA1F979489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97976" y="2652713"/>
              <a:ext cx="0" cy="4445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8" name="Line 71">
              <a:extLst>
                <a:ext uri="{FF2B5EF4-FFF2-40B4-BE49-F238E27FC236}">
                  <a16:creationId xmlns:a16="http://schemas.microsoft.com/office/drawing/2014/main" id="{5E44905C-537F-306A-29D7-38ABD6AAC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61463" y="2598738"/>
              <a:ext cx="0" cy="98425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9" name="Line 72">
              <a:extLst>
                <a:ext uri="{FF2B5EF4-FFF2-40B4-BE49-F238E27FC236}">
                  <a16:creationId xmlns:a16="http://schemas.microsoft.com/office/drawing/2014/main" id="{671014CF-D519-7FBC-F828-A4DC5AD424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66251" y="2598738"/>
              <a:ext cx="0" cy="98425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0" name="Line 73">
              <a:extLst>
                <a:ext uri="{FF2B5EF4-FFF2-40B4-BE49-F238E27FC236}">
                  <a16:creationId xmlns:a16="http://schemas.microsoft.com/office/drawing/2014/main" id="{0736AF0E-F620-2FE9-D831-3AB0ECA23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31326" y="2625725"/>
              <a:ext cx="0" cy="71437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3" name="Oval 74">
              <a:extLst>
                <a:ext uri="{FF2B5EF4-FFF2-40B4-BE49-F238E27FC236}">
                  <a16:creationId xmlns:a16="http://schemas.microsoft.com/office/drawing/2014/main" id="{AFDA7B33-59F9-49D5-CED7-C363B79E1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69413" y="2554288"/>
              <a:ext cx="196850" cy="196850"/>
            </a:xfrm>
            <a:prstGeom prst="ellipse">
              <a:avLst/>
            </a:prstGeom>
            <a:noFill/>
            <a:ln w="15875" cap="flat">
              <a:solidFill>
                <a:srgbClr val="62165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4" name="Line 75">
              <a:extLst>
                <a:ext uri="{FF2B5EF4-FFF2-40B4-BE49-F238E27FC236}">
                  <a16:creationId xmlns:a16="http://schemas.microsoft.com/office/drawing/2014/main" id="{B3E20A51-FBFD-9413-C3E9-6E519BDA8D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37688" y="2724150"/>
              <a:ext cx="71438" cy="71437"/>
            </a:xfrm>
            <a:prstGeom prst="line">
              <a:avLst/>
            </a:prstGeom>
            <a:noFill/>
            <a:ln w="15875" cap="flat">
              <a:solidFill>
                <a:srgbClr val="62165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E0AD197F-612A-A8F6-6181-0BF6053930E2}"/>
              </a:ext>
            </a:extLst>
          </p:cNvPr>
          <p:cNvGrpSpPr/>
          <p:nvPr/>
        </p:nvGrpSpPr>
        <p:grpSpPr>
          <a:xfrm>
            <a:off x="2674154" y="1498455"/>
            <a:ext cx="381558" cy="373116"/>
            <a:chOff x="7950200" y="1722439"/>
            <a:chExt cx="358774" cy="350837"/>
          </a:xfrm>
        </p:grpSpPr>
        <p:sp>
          <p:nvSpPr>
            <p:cNvPr id="226" name="Oval 124">
              <a:extLst>
                <a:ext uri="{FF2B5EF4-FFF2-40B4-BE49-F238E27FC236}">
                  <a16:creationId xmlns:a16="http://schemas.microsoft.com/office/drawing/2014/main" id="{B80F0F27-67E7-C8C5-3F1F-587E7BAB5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7675" y="1830389"/>
              <a:ext cx="133350" cy="133350"/>
            </a:xfrm>
            <a:prstGeom prst="ellipse">
              <a:avLst/>
            </a:prstGeom>
            <a:noFill/>
            <a:ln w="15875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7" name="Oval 125">
              <a:extLst>
                <a:ext uri="{FF2B5EF4-FFF2-40B4-BE49-F238E27FC236}">
                  <a16:creationId xmlns:a16="http://schemas.microsoft.com/office/drawing/2014/main" id="{9CA285CB-9C4B-CA1F-A001-AB7AEC74A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08950" y="1722439"/>
              <a:ext cx="50800" cy="49213"/>
            </a:xfrm>
            <a:prstGeom prst="ellips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8" name="Oval 126">
              <a:extLst>
                <a:ext uri="{FF2B5EF4-FFF2-40B4-BE49-F238E27FC236}">
                  <a16:creationId xmlns:a16="http://schemas.microsoft.com/office/drawing/2014/main" id="{D15C86D1-F877-B28E-6407-4027B313C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08950" y="2022476"/>
              <a:ext cx="50800" cy="50800"/>
            </a:xfrm>
            <a:prstGeom prst="ellips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9" name="Freeform 127">
              <a:extLst>
                <a:ext uri="{FF2B5EF4-FFF2-40B4-BE49-F238E27FC236}">
                  <a16:creationId xmlns:a16="http://schemas.microsoft.com/office/drawing/2014/main" id="{F60BAD36-2077-B989-48BA-3B519C0C6D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4362" y="1747839"/>
              <a:ext cx="58737" cy="57150"/>
            </a:xfrm>
            <a:custGeom>
              <a:avLst/>
              <a:gdLst>
                <a:gd name="T0" fmla="*/ 88 w 88"/>
                <a:gd name="T1" fmla="*/ 38 h 88"/>
                <a:gd name="T2" fmla="*/ 24 w 88"/>
                <a:gd name="T3" fmla="*/ 64 h 88"/>
                <a:gd name="T4" fmla="*/ 51 w 88"/>
                <a:gd name="T5" fmla="*/ 0 h 88"/>
                <a:gd name="T6" fmla="*/ 88 w 88"/>
                <a:gd name="T7" fmla="*/ 3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" h="88">
                  <a:moveTo>
                    <a:pt x="88" y="38"/>
                  </a:moveTo>
                  <a:cubicBezTo>
                    <a:pt x="88" y="71"/>
                    <a:pt x="48" y="88"/>
                    <a:pt x="24" y="64"/>
                  </a:cubicBezTo>
                  <a:cubicBezTo>
                    <a:pt x="0" y="40"/>
                    <a:pt x="17" y="0"/>
                    <a:pt x="51" y="0"/>
                  </a:cubicBezTo>
                  <a:cubicBezTo>
                    <a:pt x="71" y="0"/>
                    <a:pt x="88" y="17"/>
                    <a:pt x="88" y="38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0" name="Freeform 128">
              <a:extLst>
                <a:ext uri="{FF2B5EF4-FFF2-40B4-BE49-F238E27FC236}">
                  <a16:creationId xmlns:a16="http://schemas.microsoft.com/office/drawing/2014/main" id="{855E25E7-2C09-3BB5-DBB7-12725BFF96F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0237" y="1871664"/>
              <a:ext cx="58737" cy="58738"/>
            </a:xfrm>
            <a:custGeom>
              <a:avLst/>
              <a:gdLst>
                <a:gd name="T0" fmla="*/ 88 w 88"/>
                <a:gd name="T1" fmla="*/ 37 h 87"/>
                <a:gd name="T2" fmla="*/ 24 w 88"/>
                <a:gd name="T3" fmla="*/ 64 h 87"/>
                <a:gd name="T4" fmla="*/ 51 w 88"/>
                <a:gd name="T5" fmla="*/ 0 h 87"/>
                <a:gd name="T6" fmla="*/ 88 w 88"/>
                <a:gd name="T7" fmla="*/ 3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" h="87">
                  <a:moveTo>
                    <a:pt x="88" y="37"/>
                  </a:moveTo>
                  <a:cubicBezTo>
                    <a:pt x="88" y="70"/>
                    <a:pt x="48" y="87"/>
                    <a:pt x="24" y="64"/>
                  </a:cubicBezTo>
                  <a:cubicBezTo>
                    <a:pt x="0" y="40"/>
                    <a:pt x="17" y="0"/>
                    <a:pt x="51" y="0"/>
                  </a:cubicBezTo>
                  <a:cubicBezTo>
                    <a:pt x="71" y="0"/>
                    <a:pt x="88" y="16"/>
                    <a:pt x="88" y="37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1" name="Freeform 129">
              <a:extLst>
                <a:ext uri="{FF2B5EF4-FFF2-40B4-BE49-F238E27FC236}">
                  <a16:creationId xmlns:a16="http://schemas.microsoft.com/office/drawing/2014/main" id="{39556230-E57B-74AA-4476-406940DA5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0200" y="1871664"/>
              <a:ext cx="58737" cy="58738"/>
            </a:xfrm>
            <a:custGeom>
              <a:avLst/>
              <a:gdLst>
                <a:gd name="T0" fmla="*/ 88 w 88"/>
                <a:gd name="T1" fmla="*/ 37 h 87"/>
                <a:gd name="T2" fmla="*/ 24 w 88"/>
                <a:gd name="T3" fmla="*/ 64 h 87"/>
                <a:gd name="T4" fmla="*/ 51 w 88"/>
                <a:gd name="T5" fmla="*/ 0 h 87"/>
                <a:gd name="T6" fmla="*/ 88 w 88"/>
                <a:gd name="T7" fmla="*/ 3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" h="87">
                  <a:moveTo>
                    <a:pt x="88" y="37"/>
                  </a:moveTo>
                  <a:cubicBezTo>
                    <a:pt x="88" y="70"/>
                    <a:pt x="48" y="87"/>
                    <a:pt x="24" y="64"/>
                  </a:cubicBezTo>
                  <a:cubicBezTo>
                    <a:pt x="0" y="40"/>
                    <a:pt x="17" y="0"/>
                    <a:pt x="51" y="0"/>
                  </a:cubicBezTo>
                  <a:cubicBezTo>
                    <a:pt x="71" y="0"/>
                    <a:pt x="88" y="16"/>
                    <a:pt x="88" y="37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2" name="Freeform 130">
              <a:extLst>
                <a:ext uri="{FF2B5EF4-FFF2-40B4-BE49-F238E27FC236}">
                  <a16:creationId xmlns:a16="http://schemas.microsoft.com/office/drawing/2014/main" id="{127ABB31-C248-F6B3-DF1D-84221112131A}"/>
                </a:ext>
              </a:extLst>
            </p:cNvPr>
            <p:cNvSpPr>
              <a:spLocks/>
            </p:cNvSpPr>
            <p:nvPr/>
          </p:nvSpPr>
          <p:spPr bwMode="auto">
            <a:xfrm>
              <a:off x="7967662" y="1747839"/>
              <a:ext cx="58737" cy="57150"/>
            </a:xfrm>
            <a:custGeom>
              <a:avLst/>
              <a:gdLst>
                <a:gd name="T0" fmla="*/ 88 w 88"/>
                <a:gd name="T1" fmla="*/ 38 h 88"/>
                <a:gd name="T2" fmla="*/ 24 w 88"/>
                <a:gd name="T3" fmla="*/ 64 h 88"/>
                <a:gd name="T4" fmla="*/ 51 w 88"/>
                <a:gd name="T5" fmla="*/ 0 h 88"/>
                <a:gd name="T6" fmla="*/ 88 w 88"/>
                <a:gd name="T7" fmla="*/ 3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" h="88">
                  <a:moveTo>
                    <a:pt x="88" y="38"/>
                  </a:moveTo>
                  <a:cubicBezTo>
                    <a:pt x="88" y="71"/>
                    <a:pt x="48" y="88"/>
                    <a:pt x="24" y="64"/>
                  </a:cubicBezTo>
                  <a:cubicBezTo>
                    <a:pt x="0" y="40"/>
                    <a:pt x="17" y="0"/>
                    <a:pt x="51" y="0"/>
                  </a:cubicBezTo>
                  <a:cubicBezTo>
                    <a:pt x="71" y="0"/>
                    <a:pt x="88" y="17"/>
                    <a:pt x="88" y="38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3" name="Freeform 131">
              <a:extLst>
                <a:ext uri="{FF2B5EF4-FFF2-40B4-BE49-F238E27FC236}">
                  <a16:creationId xmlns:a16="http://schemas.microsoft.com/office/drawing/2014/main" id="{274CBECB-ABD0-E218-9C50-032466F0B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4362" y="1997076"/>
              <a:ext cx="58737" cy="58738"/>
            </a:xfrm>
            <a:custGeom>
              <a:avLst/>
              <a:gdLst>
                <a:gd name="T0" fmla="*/ 88 w 88"/>
                <a:gd name="T1" fmla="*/ 38 h 88"/>
                <a:gd name="T2" fmla="*/ 24 w 88"/>
                <a:gd name="T3" fmla="*/ 64 h 88"/>
                <a:gd name="T4" fmla="*/ 51 w 88"/>
                <a:gd name="T5" fmla="*/ 0 h 88"/>
                <a:gd name="T6" fmla="*/ 88 w 88"/>
                <a:gd name="T7" fmla="*/ 3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" h="88">
                  <a:moveTo>
                    <a:pt x="88" y="38"/>
                  </a:moveTo>
                  <a:cubicBezTo>
                    <a:pt x="88" y="71"/>
                    <a:pt x="48" y="88"/>
                    <a:pt x="24" y="64"/>
                  </a:cubicBezTo>
                  <a:cubicBezTo>
                    <a:pt x="0" y="40"/>
                    <a:pt x="17" y="0"/>
                    <a:pt x="51" y="0"/>
                  </a:cubicBezTo>
                  <a:cubicBezTo>
                    <a:pt x="71" y="0"/>
                    <a:pt x="88" y="17"/>
                    <a:pt x="88" y="38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4" name="Freeform 132">
              <a:extLst>
                <a:ext uri="{FF2B5EF4-FFF2-40B4-BE49-F238E27FC236}">
                  <a16:creationId xmlns:a16="http://schemas.microsoft.com/office/drawing/2014/main" id="{40A77370-DE09-F46D-404A-FC292D930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7967662" y="1997076"/>
              <a:ext cx="58737" cy="58738"/>
            </a:xfrm>
            <a:custGeom>
              <a:avLst/>
              <a:gdLst>
                <a:gd name="T0" fmla="*/ 88 w 88"/>
                <a:gd name="T1" fmla="*/ 38 h 88"/>
                <a:gd name="T2" fmla="*/ 24 w 88"/>
                <a:gd name="T3" fmla="*/ 64 h 88"/>
                <a:gd name="T4" fmla="*/ 51 w 88"/>
                <a:gd name="T5" fmla="*/ 0 h 88"/>
                <a:gd name="T6" fmla="*/ 88 w 88"/>
                <a:gd name="T7" fmla="*/ 3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" h="88">
                  <a:moveTo>
                    <a:pt x="88" y="38"/>
                  </a:moveTo>
                  <a:cubicBezTo>
                    <a:pt x="88" y="71"/>
                    <a:pt x="48" y="88"/>
                    <a:pt x="24" y="64"/>
                  </a:cubicBezTo>
                  <a:cubicBezTo>
                    <a:pt x="0" y="40"/>
                    <a:pt x="17" y="0"/>
                    <a:pt x="51" y="0"/>
                  </a:cubicBezTo>
                  <a:cubicBezTo>
                    <a:pt x="71" y="0"/>
                    <a:pt x="88" y="17"/>
                    <a:pt x="88" y="38"/>
                  </a:cubicBezTo>
                  <a:close/>
                </a:path>
              </a:pathLst>
            </a:cu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4" name="Line 133">
              <a:extLst>
                <a:ext uri="{FF2B5EF4-FFF2-40B4-BE49-F238E27FC236}">
                  <a16:creationId xmlns:a16="http://schemas.microsoft.com/office/drawing/2014/main" id="{EC3150E1-AA63-DEB8-09A7-B48C60B922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34350" y="1771651"/>
              <a:ext cx="0" cy="42863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5" name="Line 134">
              <a:extLst>
                <a:ext uri="{FF2B5EF4-FFF2-40B4-BE49-F238E27FC236}">
                  <a16:creationId xmlns:a16="http://schemas.microsoft.com/office/drawing/2014/main" id="{FFB74014-E58E-BBAC-1117-E6264C13F8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34350" y="1981201"/>
              <a:ext cx="0" cy="41275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6" name="Line 135">
              <a:extLst>
                <a:ext uri="{FF2B5EF4-FFF2-40B4-BE49-F238E27FC236}">
                  <a16:creationId xmlns:a16="http://schemas.microsoft.com/office/drawing/2014/main" id="{16693227-679B-19C9-ED49-F6D0ADB75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18462" y="1789114"/>
              <a:ext cx="49212" cy="49213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7" name="Line 136">
              <a:extLst>
                <a:ext uri="{FF2B5EF4-FFF2-40B4-BE49-F238E27FC236}">
                  <a16:creationId xmlns:a16="http://schemas.microsoft.com/office/drawing/2014/main" id="{95D7ECE9-F35C-639A-EE98-49F51FCE39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01025" y="1789114"/>
              <a:ext cx="50800" cy="49213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8" name="Line 137">
              <a:extLst>
                <a:ext uri="{FF2B5EF4-FFF2-40B4-BE49-F238E27FC236}">
                  <a16:creationId xmlns:a16="http://schemas.microsoft.com/office/drawing/2014/main" id="{5935F4DD-CD27-1E79-554C-C4C1A62659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018462" y="1955801"/>
              <a:ext cx="49212" cy="5080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9" name="Line 138">
              <a:extLst>
                <a:ext uri="{FF2B5EF4-FFF2-40B4-BE49-F238E27FC236}">
                  <a16:creationId xmlns:a16="http://schemas.microsoft.com/office/drawing/2014/main" id="{A3000453-BAA8-0A82-A7A6-2DBA8E035E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201025" y="1955801"/>
              <a:ext cx="50800" cy="5080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0" name="Line 139">
              <a:extLst>
                <a:ext uri="{FF2B5EF4-FFF2-40B4-BE49-F238E27FC236}">
                  <a16:creationId xmlns:a16="http://schemas.microsoft.com/office/drawing/2014/main" id="{72224E68-6DC8-4588-175F-996E867719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8937" y="1897064"/>
              <a:ext cx="42862" cy="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1" name="Line 140">
              <a:extLst>
                <a:ext uri="{FF2B5EF4-FFF2-40B4-BE49-F238E27FC236}">
                  <a16:creationId xmlns:a16="http://schemas.microsoft.com/office/drawing/2014/main" id="{EDCC7BD5-0A70-6501-4564-38FAD6770E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18487" y="1897064"/>
              <a:ext cx="41275" cy="0"/>
            </a:xfrm>
            <a:prstGeom prst="line">
              <a:avLst/>
            </a:prstGeom>
            <a:noFill/>
            <a:ln w="1587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3089965993"/>
      </p:ext>
    </p:extLst>
  </p:cSld>
  <p:clrMapOvr>
    <a:masterClrMapping/>
  </p:clrMapOvr>
</p:sld>
</file>

<file path=ppt/theme/theme1.xml><?xml version="1.0" encoding="utf-8"?>
<a:theme xmlns:a="http://schemas.openxmlformats.org/drawingml/2006/main" name="VDSPPT template">
  <a:themeElements>
    <a:clrScheme name="Custom 68">
      <a:dk1>
        <a:srgbClr val="404246"/>
      </a:dk1>
      <a:lt1>
        <a:srgbClr val="FFFFFF"/>
      </a:lt1>
      <a:dk2>
        <a:srgbClr val="404246"/>
      </a:dk2>
      <a:lt2>
        <a:srgbClr val="D7D8D8"/>
      </a:lt2>
      <a:accent1>
        <a:srgbClr val="7A9F4C"/>
      </a:accent1>
      <a:accent2>
        <a:srgbClr val="B5C427"/>
      </a:accent2>
      <a:accent3>
        <a:srgbClr val="E1E6D2"/>
      </a:accent3>
      <a:accent4>
        <a:srgbClr val="0D2C6C"/>
      </a:accent4>
      <a:accent5>
        <a:srgbClr val="009B9F"/>
      </a:accent5>
      <a:accent6>
        <a:srgbClr val="CCEBEC"/>
      </a:accent6>
      <a:hlink>
        <a:srgbClr val="789B4A"/>
      </a:hlink>
      <a:folHlink>
        <a:srgbClr val="0D2C6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 algn="l">
          <a:defRPr dirty="0" smtClean="0"/>
        </a:defPPr>
      </a:lstStyle>
    </a:txDef>
  </a:objectDefaults>
  <a:extraClrSchemeLst/>
  <a:custClrLst>
    <a:custClr name="Plum">
      <a:srgbClr val="62165C"/>
    </a:custClr>
    <a:custClr name="Pink">
      <a:srgbClr val="D37190"/>
    </a:custClr>
    <a:custClr name="Plum 20">
      <a:srgbClr val="D0B9CE"/>
    </a:custClr>
    <a:custClr name="Red">
      <a:srgbClr val="90040D"/>
    </a:custClr>
    <a:custClr name="Orange">
      <a:srgbClr val="F26322"/>
    </a:custClr>
    <a:custClr name="Orange 20">
      <a:srgbClr val="FCE0D3"/>
    </a:custClr>
    <a:custClr name="Cobalt">
      <a:srgbClr val="004F9E"/>
    </a:custClr>
    <a:custClr name="Blue">
      <a:srgbClr val="287DB2"/>
    </a:custClr>
    <a:custClr name="Blue 20">
      <a:srgbClr val="D4E5F0"/>
    </a:custClr>
    <a:custClr name="Yellow">
      <a:srgbClr val="E9A913"/>
    </a:custClr>
  </a:custClrLst>
  <a:extLst>
    <a:ext uri="{05A4C25C-085E-4340-85A3-A5531E510DB2}">
      <thm15:themeFamily xmlns:thm15="http://schemas.microsoft.com/office/thememl/2012/main" name="VDSPPT template" id="{276C9632-DA62-4014-BCFD-066654F2E984}" vid="{FC5C0689-747A-4348-9C0F-771E24135D7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Calibri Light</vt:lpstr>
      <vt:lpstr>Font Awesome 6 Pro Solid</vt:lpstr>
      <vt:lpstr>VDSPPT template</vt:lpstr>
      <vt:lpstr>DEWR Data Strategy Roadmap | 2024 - 2027 AT A GLANCE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DEWR Data Strategy Roadmap 2024-2027 at a glance</dc:title>
  <dc:creator/>
  <cp:lastModifiedBy/>
  <cp:revision>1</cp:revision>
  <dcterms:created xsi:type="dcterms:W3CDTF">2025-02-03T05:38:41Z</dcterms:created>
  <dcterms:modified xsi:type="dcterms:W3CDTF">2025-02-03T05:39:39Z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d889eb-932f-4752-8739-64d25806ef64_Enabled">
    <vt:lpwstr>true</vt:lpwstr>
  </property>
  <property fmtid="{D5CDD505-2E9C-101B-9397-08002B2CF9AE}" pid="3" name="MSIP_Label_79d889eb-932f-4752-8739-64d25806ef64_SetDate">
    <vt:lpwstr>2025-02-03T05:38:55Z</vt:lpwstr>
  </property>
  <property fmtid="{D5CDD505-2E9C-101B-9397-08002B2CF9AE}" pid="4" name="MSIP_Label_79d889eb-932f-4752-8739-64d25806ef64_Method">
    <vt:lpwstr>Privileged</vt:lpwstr>
  </property>
  <property fmtid="{D5CDD505-2E9C-101B-9397-08002B2CF9AE}" pid="5" name="MSIP_Label_79d889eb-932f-4752-8739-64d25806ef64_Name">
    <vt:lpwstr>79d889eb-932f-4752-8739-64d25806ef64</vt:lpwstr>
  </property>
  <property fmtid="{D5CDD505-2E9C-101B-9397-08002B2CF9AE}" pid="6" name="MSIP_Label_79d889eb-932f-4752-8739-64d25806ef64_SiteId">
    <vt:lpwstr>dd0cfd15-4558-4b12-8bad-ea26984fc417</vt:lpwstr>
  </property>
  <property fmtid="{D5CDD505-2E9C-101B-9397-08002B2CF9AE}" pid="7" name="MSIP_Label_79d889eb-932f-4752-8739-64d25806ef64_ActionId">
    <vt:lpwstr>8ddea2ea-2e6f-4dfb-8d69-8ac138843e17</vt:lpwstr>
  </property>
  <property fmtid="{D5CDD505-2E9C-101B-9397-08002B2CF9AE}" pid="8" name="MSIP_Label_79d889eb-932f-4752-8739-64d25806ef64_ContentBits">
    <vt:lpwstr>0</vt:lpwstr>
  </property>
</Properties>
</file>