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7"/>
  </p:notesMasterIdLst>
  <p:sldIdLst>
    <p:sldId id="256" r:id="rId6"/>
  </p:sldIdLst>
  <p:sldSz cx="12801600" cy="9601200" type="A3"/>
  <p:notesSz cx="6797675" cy="9926638"/>
  <p:defaultTextStyle>
    <a:defPPr>
      <a:defRPr lang="en-US"/>
    </a:defPPr>
    <a:lvl1pPr marL="0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86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171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259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345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430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516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604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689" algn="l" defTabSz="457086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D3AE12-C01E-8022-A559-C0ECC7AA78EA}" name="JOHNSTONE,Colin" initials="CJ" userId="S::Colin.JOHNSTONE@dewr.gov.au::f9ba0f49-ca00-4bc8-875a-319b1eefc7f0" providerId="AD"/>
  <p188:author id="{89DB467D-CA85-5D2A-E5C8-9BF07F28E066}" name="MCDONALD,Kimberley" initials="KM" userId="S::Kimberley.McDonald@dewr.gov.au::9223ae43-2a9d-4e87-af18-cb5ad0b73d80" providerId="AD"/>
  <p188:author id="{3E001FC8-152F-FB42-7277-773407B08459}" name="LUO,Ray" initials="RL" userId="S::Ray.Luo@dewr.gov.au::22ade15a-0858-4e76-9656-8921cf24ed52" providerId="AD"/>
  <p188:author id="{FFDC9DEC-6A7E-1364-0488-62087FC4EC3D}" name="ZHU,Zhu" initials="ZZ" userId="S::Zhu.Zhu@dewr.gov.au::ed333627-a5a4-4515-b013-0025fbafbf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6547D-1BAC-4631-970A-F80D5CBD477B}" v="1" dt="2025-07-28T05:51:15.2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7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AE244F2-56E6-494E-849B-DA417101C34D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1A0A741-35D1-4300-AD9E-13CD1C5BDA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200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534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067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2601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134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7668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5199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2732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0266" algn="l" defTabSz="1075067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A0A741-35D1-4300-AD9E-13CD1C5BDA5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042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3" y="1571309"/>
            <a:ext cx="10881362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199" y="5042854"/>
            <a:ext cx="9601202" cy="2318068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98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192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511175"/>
            <a:ext cx="2760345" cy="81365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6" y="511175"/>
            <a:ext cx="8121013" cy="81365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024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C34A-A401-1ECD-B814-084DC3656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D4078-7B16-9548-3089-5E3D76327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5043488"/>
            <a:ext cx="9601200" cy="23177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1EEBE-8AB6-FEA9-63FE-2D7A0330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147A4-67BC-D20D-1D32-DBBB69EC8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0FA04-1508-D8D4-7D2D-35CC3067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7353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B1D1A-25A1-6255-EF86-D52B50F59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66619-AF61-6E76-1C30-34B996EBA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2B729-22F2-1B2C-DFE7-E7786D2CB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867A5-7D90-9F6C-FED3-B3AAC6E4B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C1715-3425-DDFA-B598-DDB3540C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875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5488A-F304-38BF-F39E-EA3402559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125" y="2393950"/>
            <a:ext cx="11041063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7B984-E142-7F6D-1E63-F12F536D4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3125" y="6424613"/>
            <a:ext cx="11041063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1BBD9-D421-84CC-2AAB-ABDF8F93F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9E802-F2C8-C432-E9C5-45A07441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A8FDA-DC6C-05CD-25B5-704D1C5FB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7400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1FE06-80B1-A10E-AB8E-0C028E80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8DF7A-A1F2-A2F6-A2E4-F83D4D385D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9475" y="2555875"/>
            <a:ext cx="5445125" cy="6091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9E71D-A60C-E9A9-11CF-FFEEA100E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555875"/>
            <a:ext cx="5445125" cy="6091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A0C5C-5A15-350F-F392-81E27C27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C0D70-0025-174A-9002-FAE506411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9F783A-8F37-E539-69E3-3B16631C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6879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E6579-7A09-0198-B58A-89F9BF76B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3" y="511175"/>
            <a:ext cx="1104265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49026-AD0D-64E6-D5DF-86011C997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063" y="2354263"/>
            <a:ext cx="5416550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1A216B-F4A8-EB57-EA93-04521A729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063" y="3506788"/>
            <a:ext cx="5416550" cy="5159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CA90F9-1304-46AE-99CC-F827DAC6E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0175" y="2354263"/>
            <a:ext cx="5443538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F17217-E392-0F26-5BB7-75DF8C779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0175" y="3506788"/>
            <a:ext cx="5443538" cy="5159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F86D43-DF60-B396-6BCA-78152CF95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9C336F-E3BC-0AEC-08BD-C820BF1A2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9FECEF-0EC4-2278-5B02-B14C919B5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372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1918-1158-DB32-F152-8C8FD916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608782-7B06-6EB9-42C5-E5AEA2ED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DA6DA6-01FD-2691-88E7-BF4CBA71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DD064-BDE2-6AB2-72D5-D24D67B8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269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22ADE7-236E-A25C-8377-6393B815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A33DBB-4AE4-19C5-BC27-3B7F91CC4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E3EB1-43FF-BA18-40AF-E506F87FD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2669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984D4-AB76-E70D-1F4C-31B4F7182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2C37-BB71-0C57-2E47-22DA5A2E7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736DB-0DA7-9135-6774-387EC475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F3BD3-9D23-31D1-70EF-093938EA5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EC82C-DAB8-DFA8-72AE-9956A7F4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DED7E-B529-0AF2-CE3A-903D8F92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22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4745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8CE87-38F9-A310-C2A8-2457BF242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D70512-05E3-53BD-AEAA-02F520255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3732D-CB8C-77D5-38DD-8981E5F50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23AD2-CF47-35E9-A049-87F04C2A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8B313-355A-E98F-B529-2073AD76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A133D-4550-1D5D-33BB-04024448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3917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873EE-125F-6AF1-E01B-DEF7CC4C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FF11A-5C7E-2359-0613-BCE6FB369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97098-07B7-26CE-06B0-C80D2511A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BBA86-03DD-5D4C-6B66-19D715E1E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4271D-6193-894F-AD3D-0BBF5A6B8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90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806C72-C7D4-268A-FA17-650E5BCC94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1463" y="511175"/>
            <a:ext cx="2760662" cy="8135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A6E08-4040-AA08-1716-92857536F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79475" y="511175"/>
            <a:ext cx="8129588" cy="8135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6A4CB-176B-5962-6ED1-B1C9B9446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BA0DB-3628-EC6A-95FC-EE8BAB6B3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B4D3D-46B1-7BB2-FF47-6B7FD5AE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241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3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1"/>
            <a:ext cx="11041380" cy="2100261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459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2" y="2555876"/>
            <a:ext cx="5440679" cy="60918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3" y="2555876"/>
            <a:ext cx="5440679" cy="60918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625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1178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80" y="2353630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80" y="3507107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30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7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9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903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089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50" cy="2240281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1" cy="6823076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2"/>
            <a:ext cx="4128850" cy="5336222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155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50" cy="2240281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6"/>
            <a:ext cx="6480811" cy="6823076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2"/>
            <a:ext cx="4128850" cy="5336222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25B8-4383-4FA3-8E32-6A7D1B145288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40530" y="8898893"/>
            <a:ext cx="4320540" cy="51117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1133" y="8898893"/>
            <a:ext cx="2880359" cy="511175"/>
          </a:xfrm>
          <a:prstGeom prst="rect">
            <a:avLst/>
          </a:prstGeom>
        </p:spPr>
        <p:txBody>
          <a:bodyPr/>
          <a:lstStyle/>
          <a:p>
            <a:fld id="{72E299CA-BD5D-4828-9A97-B2278B3BE5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46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865664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859800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2" y="9090022"/>
            <a:ext cx="2880359" cy="3200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AU"/>
              <a:t>As at </a:t>
            </a:r>
            <a:fld id="{D3A825B8-4383-4FA3-8E32-6A7D1B145288}" type="datetimeFigureOut">
              <a:rPr lang="en-AU" smtClean="0"/>
              <a:pPr/>
              <a:t>28/07/2025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B7C9AB-7F79-2AD6-4469-F94E29768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801600" cy="8275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76E6FB-EBC7-5CDD-6239-7A90A7D195D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6569" y="34587"/>
            <a:ext cx="236643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92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13DDD4-7A63-6D3A-6FDB-39492C26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475" y="511175"/>
            <a:ext cx="1104265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D4879-69C6-CF60-FC69-C4748FDEE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9475" y="2555875"/>
            <a:ext cx="11042650" cy="60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E6EBC-8672-174C-FB0E-9649EFEC1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9475" y="8899525"/>
            <a:ext cx="288131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8CADDA-1D6A-4301-B1AD-A052C4192A9A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6A23F-BCCD-824E-64EB-374CF9A83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213" y="8899525"/>
            <a:ext cx="43211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80E4B-1997-F6B4-A88F-803702951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0813" y="8899525"/>
            <a:ext cx="2881312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083E64-E340-4738-98FF-E05E1CC008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164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1944287A-D84A-5136-DCDB-42735A370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7" y="744869"/>
            <a:ext cx="12556043" cy="59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AU" sz="1100" b="1" dirty="0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Fee-Free TAFE program (January 2023 to March 2025)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100" dirty="0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Through the </a:t>
            </a:r>
            <a:r>
              <a:rPr lang="en-AU" sz="1100" i="1" dirty="0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Fee-Free TAFE Skills Agreement</a:t>
            </a:r>
            <a:r>
              <a:rPr lang="en-AU" sz="1100" dirty="0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Australian Government has partnered with states and territories to deliver over $1.5 billion in funding for more than 500,000 Fee-Free TAFE and vocational education and training (VET) places across Australia from 2023 to 2026. This placemat sets out quarterly reporting data over the period January 2023 to March 2025.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6B97460B-9159-362F-C28A-F9BB92980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1337044"/>
            <a:ext cx="3647593" cy="6349828"/>
          </a:xfrm>
          <a:prstGeom prst="rect">
            <a:avLst/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100" b="1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Fee-Free TAFE continues to have strong enrolments in all states and territories.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100" b="1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have been more than 650,000 enrolments from January 2023 and March 2025.</a:t>
            </a:r>
            <a:endParaRPr lang="en-AU" sz="1100">
              <a:latin typeface="Aptos Display" panose="020B00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08B7535B-72D0-0EC4-7F4B-2D410021B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744" y="1337045"/>
            <a:ext cx="5167988" cy="4741508"/>
          </a:xfrm>
          <a:prstGeom prst="rect">
            <a:avLst/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buNone/>
            </a:pPr>
            <a:r>
              <a:rPr lang="en-AU" sz="1100" b="1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Fee-Free TAFE supports training places in priority sectors and helps priority cohorts access training</a:t>
            </a:r>
          </a:p>
          <a:p>
            <a:pPr algn="ctr">
              <a:lnSpc>
                <a:spcPct val="115000"/>
              </a:lnSpc>
              <a:spcBef>
                <a:spcPts val="500"/>
              </a:spcBef>
            </a:pPr>
            <a:r>
              <a:rPr lang="en-US" sz="900">
                <a:ea typeface="Calibri" panose="020F0502020204030204" pitchFamily="34" charset="0"/>
                <a:cs typeface="Arial" panose="020B0604020202020204" pitchFamily="34" charset="0"/>
              </a:rPr>
              <a:t>Figure 3: National priority sectors with the most Fee-Free TAFE enrolments</a:t>
            </a:r>
            <a:endParaRPr lang="en-AU" sz="105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36BCE30D-B06C-EB78-F702-3FB99CEEE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4202" y="1349743"/>
            <a:ext cx="3766635" cy="8080744"/>
          </a:xfrm>
          <a:prstGeom prst="rect">
            <a:avLst/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AU" sz="1100" b="1">
                <a:solidFill>
                  <a:srgbClr val="000000"/>
                </a:solidFill>
                <a:latin typeface="Aptos"/>
              </a:rPr>
              <a:t>As of March 2025, there have been 171,145 completions since Fee-Free TAFE launched in 2023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endParaRPr lang="en-AU" sz="1100">
              <a:latin typeface="Aptos Display" panose="020B00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90E73955-2167-2592-850A-3950BBA95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744" y="6127251"/>
            <a:ext cx="5167988" cy="3290536"/>
          </a:xfrm>
          <a:prstGeom prst="rect">
            <a:avLst/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100" b="1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Fee-Free TAFE concentrates on qualified training and meaningful pathways to employment</a:t>
            </a:r>
            <a:endParaRPr lang="en-AU" sz="1100">
              <a:latin typeface="Aptos Display" panose="020B00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845038-FC4A-BC72-A37F-D1159618C29E}"/>
              </a:ext>
            </a:extLst>
          </p:cNvPr>
          <p:cNvSpPr txBox="1"/>
          <p:nvPr/>
        </p:nvSpPr>
        <p:spPr>
          <a:xfrm>
            <a:off x="227978" y="2410251"/>
            <a:ext cx="332005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>
                <a:ea typeface="Calibri" panose="020F0502020204030204" pitchFamily="34" charset="0"/>
                <a:cs typeface="Arial" panose="020B0604020202020204" pitchFamily="34" charset="0"/>
              </a:rPr>
              <a:t>Figure 1: </a:t>
            </a:r>
            <a:r>
              <a:rPr lang="en-US" sz="900"/>
              <a:t>Fee-Free</a:t>
            </a:r>
            <a:r>
              <a:rPr lang="en-US" sz="900">
                <a:ea typeface="Calibri" panose="020F0502020204030204" pitchFamily="34" charset="0"/>
                <a:cs typeface="Arial" panose="020B0604020202020204" pitchFamily="34" charset="0"/>
              </a:rPr>
              <a:t> TAFE enrolments by jurisdiction</a:t>
            </a:r>
            <a:endParaRPr lang="en-AU" sz="9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C46845-9BE8-C994-27A3-5D54A4CE9651}"/>
              </a:ext>
            </a:extLst>
          </p:cNvPr>
          <p:cNvSpPr txBox="1"/>
          <p:nvPr/>
        </p:nvSpPr>
        <p:spPr>
          <a:xfrm>
            <a:off x="3921011" y="3385045"/>
            <a:ext cx="4798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>
                <a:ea typeface="Calibri" panose="020F0502020204030204" pitchFamily="34" charset="0"/>
                <a:cs typeface="Arial" panose="020B0604020202020204" pitchFamily="34" charset="0"/>
              </a:rPr>
              <a:t>Figure 4: Fee-Free TAFE enrolments by priority cohorts</a:t>
            </a:r>
            <a:endParaRPr lang="en-AU" sz="900">
              <a:highlight>
                <a:srgbClr val="FFFF00"/>
              </a:highlight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9572B79-2185-EEE4-D525-551C347A7E56}"/>
              </a:ext>
            </a:extLst>
          </p:cNvPr>
          <p:cNvSpPr txBox="1"/>
          <p:nvPr/>
        </p:nvSpPr>
        <p:spPr>
          <a:xfrm>
            <a:off x="3751744" y="4826604"/>
            <a:ext cx="4857625" cy="6922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100" b="1">
                <a:latin typeface="Aptos Display"/>
                <a:ea typeface="Calibri"/>
                <a:cs typeface="Arial"/>
              </a:rPr>
              <a:t>Fee-Free TAFE helps people in all stages of their working life</a:t>
            </a:r>
          </a:p>
          <a:p>
            <a:pPr>
              <a:buNone/>
            </a:pPr>
            <a:r>
              <a:rPr lang="en-AU" sz="1750" b="1">
                <a:latin typeface="Aptos Display"/>
                <a:ea typeface="Calibri"/>
                <a:cs typeface="Arial"/>
              </a:rPr>
              <a:t> </a:t>
            </a:r>
            <a:endParaRPr lang="en-AU" sz="1750">
              <a:latin typeface="Aptos Display"/>
              <a:ea typeface="Calibri"/>
              <a:cs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7297B9-B8AA-F274-779C-949B53DA667A}"/>
              </a:ext>
            </a:extLst>
          </p:cNvPr>
          <p:cNvSpPr txBox="1"/>
          <p:nvPr/>
        </p:nvSpPr>
        <p:spPr>
          <a:xfrm>
            <a:off x="3766725" y="7870841"/>
            <a:ext cx="4955255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b="1">
                <a:solidFill>
                  <a:srgbClr val="000000"/>
                </a:solidFill>
                <a:latin typeface="+mj-lt"/>
              </a:rPr>
              <a:t>The top enrolled courses are focussed on key areas of national priority</a:t>
            </a:r>
          </a:p>
          <a:p>
            <a:r>
              <a:rPr lang="en-AU" sz="1100">
                <a:latin typeface="Aptos Display"/>
                <a:ea typeface="Calibri"/>
                <a:cs typeface="Arial"/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9EF894-2A96-9FE2-99D0-1DF39FE43FE7}"/>
              </a:ext>
            </a:extLst>
          </p:cNvPr>
          <p:cNvSpPr txBox="1"/>
          <p:nvPr/>
        </p:nvSpPr>
        <p:spPr>
          <a:xfrm>
            <a:off x="8977287" y="3669352"/>
            <a:ext cx="3758162" cy="538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top completed courses in Fee-Free TAFE are:</a:t>
            </a:r>
          </a:p>
          <a:p>
            <a:endParaRPr lang="en-A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42A6A5-A763-6EE7-4579-F84C918A5DDA}"/>
              </a:ext>
            </a:extLst>
          </p:cNvPr>
          <p:cNvSpPr txBox="1"/>
          <p:nvPr/>
        </p:nvSpPr>
        <p:spPr>
          <a:xfrm>
            <a:off x="8935219" y="5165912"/>
            <a:ext cx="3800131" cy="397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AU" sz="1100" b="1" dirty="0">
                <a:latin typeface="Aptos Display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the top completed courses in national priority sectors include:</a:t>
            </a:r>
            <a:endParaRPr lang="en-AU" sz="1100" dirty="0">
              <a:latin typeface="Aptos Display" panose="020B00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AC5EFE-B14B-961C-1157-C6B4B1E3480F}"/>
              </a:ext>
            </a:extLst>
          </p:cNvPr>
          <p:cNvSpPr txBox="1"/>
          <p:nvPr/>
        </p:nvSpPr>
        <p:spPr>
          <a:xfrm>
            <a:off x="57150" y="7808357"/>
            <a:ext cx="3647593" cy="1195199"/>
          </a:xfrm>
          <a:prstGeom prst="rect">
            <a:avLst/>
          </a:prstGeom>
          <a:ln w="9525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500"/>
              </a:spcAft>
            </a:pPr>
            <a:r>
              <a:rPr lang="en-AU" sz="900" b="1">
                <a:latin typeface="+mj-lt"/>
                <a:ea typeface="Calibri"/>
                <a:cs typeface="Arial"/>
              </a:rPr>
              <a:t>Source</a:t>
            </a:r>
            <a:r>
              <a:rPr lang="en-AU" sz="900">
                <a:latin typeface="+mj-lt"/>
                <a:ea typeface="Calibri"/>
                <a:cs typeface="Arial"/>
              </a:rPr>
              <a:t>: State and territory Fee-Free TAFE data reported under Part 3 of the </a:t>
            </a:r>
            <a:r>
              <a:rPr lang="en-AU" sz="900" i="1">
                <a:latin typeface="+mj-lt"/>
                <a:ea typeface="Calibri"/>
                <a:cs typeface="Arial"/>
              </a:rPr>
              <a:t>Fee-Free TAFE Skills Agreement.</a:t>
            </a:r>
            <a:r>
              <a:rPr lang="en-AU" sz="900">
                <a:latin typeface="+mj-lt"/>
                <a:ea typeface="Calibri"/>
                <a:cs typeface="Arial"/>
              </a:rPr>
              <a:t> </a:t>
            </a:r>
            <a:endParaRPr lang="en-US" sz="900">
              <a:latin typeface="Aptos" panose="02110004020202020204"/>
              <a:ea typeface="Calibri"/>
              <a:cs typeface="Arial"/>
            </a:endParaRPr>
          </a:p>
          <a:p>
            <a:pPr>
              <a:lnSpc>
                <a:spcPct val="50000"/>
              </a:lnSpc>
            </a:pPr>
            <a:r>
              <a:rPr lang="en-AU" sz="900" b="1">
                <a:latin typeface="+mj-lt"/>
                <a:ea typeface="Calibri"/>
                <a:cs typeface="Arial"/>
              </a:rPr>
              <a:t>Notes</a:t>
            </a:r>
            <a:r>
              <a:rPr lang="en-AU" sz="900">
                <a:latin typeface="+mj-lt"/>
                <a:ea typeface="Calibri"/>
                <a:cs typeface="Arial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>
                <a:latin typeface="+mj-lt"/>
                <a:ea typeface="Calibri"/>
                <a:cs typeface="Arial"/>
              </a:rPr>
              <a:t>Comparisons should not be made between state and territories’ data due to their varied implementation approaches.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>
                <a:latin typeface="+mj-lt"/>
                <a:ea typeface="Calibri"/>
                <a:cs typeface="Arial"/>
              </a:rPr>
              <a:t>Figures have been rounded to the nearest 5. </a:t>
            </a:r>
            <a:endParaRPr lang="en-US" sz="900">
              <a:latin typeface="+mj-lt"/>
              <a:ea typeface="Calibri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900">
                <a:ea typeface="+mn-lt"/>
                <a:cs typeface="+mn-lt"/>
              </a:rPr>
              <a:t>The listed total </a:t>
            </a:r>
            <a:r>
              <a:rPr lang="en-AU" sz="900">
                <a:effectLst/>
                <a:ea typeface="+mn-lt"/>
                <a:cs typeface="+mn-lt"/>
              </a:rPr>
              <a:t>may not match the </a:t>
            </a:r>
            <a:r>
              <a:rPr lang="en-AU" sz="900">
                <a:ea typeface="+mn-lt"/>
                <a:cs typeface="+mn-lt"/>
              </a:rPr>
              <a:t>sum of all elements due to rounding.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45CA81-CB61-99AC-7D27-E587193D8E38}"/>
              </a:ext>
            </a:extLst>
          </p:cNvPr>
          <p:cNvSpPr txBox="1"/>
          <p:nvPr/>
        </p:nvSpPr>
        <p:spPr>
          <a:xfrm>
            <a:off x="90897" y="7032058"/>
            <a:ext cx="3597538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900"/>
              <a:t>^: The sum does not match the total in Figure 1 due to multiple delivery locations. </a:t>
            </a:r>
          </a:p>
          <a:p>
            <a:r>
              <a:rPr lang="en-AU" sz="900"/>
              <a:t>*: Includes 0.2% unknown.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428F9F-7172-B8B5-98E6-8DC8955B4180}"/>
              </a:ext>
            </a:extLst>
          </p:cNvPr>
          <p:cNvSpPr txBox="1"/>
          <p:nvPr/>
        </p:nvSpPr>
        <p:spPr>
          <a:xfrm>
            <a:off x="8952241" y="8721327"/>
            <a:ext cx="3766635" cy="5622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900" b="1">
                <a:latin typeface="+mj-lt"/>
                <a:ea typeface="Calibri"/>
                <a:cs typeface="Arial"/>
              </a:rPr>
              <a:t>Note</a:t>
            </a:r>
            <a:r>
              <a:rPr lang="en-AU" sz="900">
                <a:latin typeface="+mj-lt"/>
                <a:ea typeface="Calibri"/>
                <a:cs typeface="Arial"/>
              </a:rPr>
              <a:t>: Completions data is as reported in Q1, 2025. Numbers are expected to rise as more students finish their courses, especially those studying part-time or in longer courses.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E99C1A-266B-C4F8-B15C-74C7297CEA37}"/>
              </a:ext>
            </a:extLst>
          </p:cNvPr>
          <p:cNvSpPr txBox="1"/>
          <p:nvPr/>
        </p:nvSpPr>
        <p:spPr>
          <a:xfrm>
            <a:off x="4001327" y="8147547"/>
            <a:ext cx="4798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>
                <a:ea typeface="Calibri" panose="020F0502020204030204" pitchFamily="34" charset="0"/>
                <a:cs typeface="Arial" panose="020B0604020202020204" pitchFamily="34" charset="0"/>
              </a:rPr>
              <a:t>Figure 7: Courses with the most Fee-Free TAFE enrolments</a:t>
            </a:r>
            <a:endParaRPr lang="en-AU" sz="900">
              <a:highlight>
                <a:srgbClr val="FFFF00"/>
              </a:highlight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D1CD7DE-0724-BD01-B449-5AE90F5A9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03" y="2641083"/>
            <a:ext cx="3496886" cy="2912461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F091B3-55F7-FAE3-84E9-927C6D21CB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9" y="5675029"/>
            <a:ext cx="3615241" cy="11705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57642C-1D3B-DB3A-A91E-B9E8EB302E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1235" y="2003555"/>
            <a:ext cx="5169856" cy="143268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2B956DC-3AC5-41AE-F20F-5E29AED081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744" y="3644172"/>
            <a:ext cx="5169856" cy="12071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1016792-EBDB-6012-C7B5-61E1425938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268" y="5095333"/>
            <a:ext cx="5127180" cy="98154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77A91E5-EE73-B49E-5194-943706C4AB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79268" y="6608182"/>
            <a:ext cx="5127180" cy="133514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3A5F321-860B-1092-1D07-9F0ADB148F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79830" y="8345305"/>
            <a:ext cx="2889754" cy="108518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D13C693-40F5-1115-441D-C3E6F0E400E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067602" y="1764718"/>
            <a:ext cx="3603048" cy="190211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5EF7724-E3B2-99FD-160A-C8F7D37095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73153" y="3916749"/>
            <a:ext cx="2853175" cy="123759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3A83E5B-E844-BEA5-72B2-5424FDC0E0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986838" y="5591469"/>
            <a:ext cx="3765078" cy="84905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8588CCD-2818-F89D-0077-C112491E4A8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984202" y="6666266"/>
            <a:ext cx="3761558" cy="112176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A038715-88AF-650A-002B-601D0F9279F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90407" y="7912682"/>
            <a:ext cx="2889754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73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06D2AD6C1E744D868A2149C62C480B" ma:contentTypeVersion="4" ma:contentTypeDescription="Create a new document." ma:contentTypeScope="" ma:versionID="222d25b951e8695cb4184357aa735833">
  <xsd:schema xmlns:xsd="http://www.w3.org/2001/XMLSchema" xmlns:xs="http://www.w3.org/2001/XMLSchema" xmlns:p="http://schemas.microsoft.com/office/2006/metadata/properties" xmlns:ns2="5aa27c12-3bcb-497e-b88e-f09dfe5b9623" targetNamespace="http://schemas.microsoft.com/office/2006/metadata/properties" ma:root="true" ma:fieldsID="f89ae47b14201f9de170dab0cca1ee2d" ns2:_="">
    <xsd:import namespace="5aa27c12-3bcb-497e-b88e-f09dfe5b96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27c12-3bcb-497e-b88e-f09dfe5b96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AFBC5C-E023-4481-94F3-6D193B2F54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01DD27-D561-41AB-9CC8-AB0C7AAEAA72}">
  <ds:schemaRefs>
    <ds:schemaRef ds:uri="5aa27c12-3bcb-497e-b88e-f09dfe5b96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6383F8A-FB57-4A4E-9390-D32B084A5B36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5aa27c12-3bcb-497e-b88e-f09dfe5b9623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344</Words>
  <Application>Microsoft Office PowerPoint</Application>
  <PresentationFormat>A3 Paper (297x420 mm)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Custom Design</vt:lpstr>
      <vt:lpstr>PowerPoint Presentation</vt:lpstr>
    </vt:vector>
  </TitlesOfParts>
  <Company>Australian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Fee-Free TAFE Enrolment Data Overview – January 2023 to March 2025</dc:title>
  <dc:creator>ZHU,Zhu</dc:creator>
  <cp:lastModifiedBy>HELIOS,Yorgos</cp:lastModifiedBy>
  <cp:revision>10</cp:revision>
  <cp:lastPrinted>2025-07-21T05:17:39Z</cp:lastPrinted>
  <dcterms:created xsi:type="dcterms:W3CDTF">2025-05-19T06:41:03Z</dcterms:created>
  <dcterms:modified xsi:type="dcterms:W3CDTF">2025-07-28T05:51:19Z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112e48c-f0e0-48fb-b5c1-02479cac7f09_Enabled">
    <vt:lpwstr>true</vt:lpwstr>
  </property>
  <property fmtid="{D5CDD505-2E9C-101B-9397-08002B2CF9AE}" pid="3" name="MSIP_Label_1112e48c-f0e0-48fb-b5c1-02479cac7f09_SetDate">
    <vt:lpwstr>2025-05-19T07:40:38Z</vt:lpwstr>
  </property>
  <property fmtid="{D5CDD505-2E9C-101B-9397-08002B2CF9AE}" pid="4" name="MSIP_Label_1112e48c-f0e0-48fb-b5c1-02479cac7f09_Method">
    <vt:lpwstr>Privileged</vt:lpwstr>
  </property>
  <property fmtid="{D5CDD505-2E9C-101B-9397-08002B2CF9AE}" pid="5" name="MSIP_Label_1112e48c-f0e0-48fb-b5c1-02479cac7f09_Name">
    <vt:lpwstr>b3bff2a6679e</vt:lpwstr>
  </property>
  <property fmtid="{D5CDD505-2E9C-101B-9397-08002B2CF9AE}" pid="6" name="MSIP_Label_1112e48c-f0e0-48fb-b5c1-02479cac7f09_SiteId">
    <vt:lpwstr>dd0cfd15-4558-4b12-8bad-ea26984fc417</vt:lpwstr>
  </property>
  <property fmtid="{D5CDD505-2E9C-101B-9397-08002B2CF9AE}" pid="7" name="MSIP_Label_1112e48c-f0e0-48fb-b5c1-02479cac7f09_ActionId">
    <vt:lpwstr>5cc11584-e0bd-4722-9c02-269250b25910</vt:lpwstr>
  </property>
  <property fmtid="{D5CDD505-2E9C-101B-9397-08002B2CF9AE}" pid="8" name="MSIP_Label_1112e48c-f0e0-48fb-b5c1-02479cac7f09_ContentBits">
    <vt:lpwstr>3</vt:lpwstr>
  </property>
  <property fmtid="{D5CDD505-2E9C-101B-9397-08002B2CF9AE}" pid="9" name="MSIP_Label_1112e48c-f0e0-48fb-b5c1-02479cac7f09_Tag">
    <vt:lpwstr>10, 0, 1, 1</vt:lpwstr>
  </property>
  <property fmtid="{D5CDD505-2E9C-101B-9397-08002B2CF9AE}" pid="10" name="ClassificationContentMarkingFooterLocations">
    <vt:lpwstr>Office Theme:10</vt:lpwstr>
  </property>
  <property fmtid="{D5CDD505-2E9C-101B-9397-08002B2CF9AE}" pid="11" name="ClassificationContentMarkingFooterText">
    <vt:lpwstr>OFFICIAL: Sensitive</vt:lpwstr>
  </property>
  <property fmtid="{D5CDD505-2E9C-101B-9397-08002B2CF9AE}" pid="12" name="ClassificationContentMarkingHeaderLocations">
    <vt:lpwstr>Office Theme:9</vt:lpwstr>
  </property>
  <property fmtid="{D5CDD505-2E9C-101B-9397-08002B2CF9AE}" pid="13" name="ClassificationContentMarkingHeaderText">
    <vt:lpwstr>OFFICIAL: Sensitive</vt:lpwstr>
  </property>
  <property fmtid="{D5CDD505-2E9C-101B-9397-08002B2CF9AE}" pid="14" name="ContentTypeId">
    <vt:lpwstr>0x0101001906D2AD6C1E744D868A2149C62C480B</vt:lpwstr>
  </property>
  <property fmtid="{D5CDD505-2E9C-101B-9397-08002B2CF9AE}" pid="15" name="xd_ProgID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_ExtendedDescription">
    <vt:lpwstr/>
  </property>
  <property fmtid="{D5CDD505-2E9C-101B-9397-08002B2CF9AE}" pid="19" name="TriggerFlowInfo">
    <vt:lpwstr/>
  </property>
  <property fmtid="{D5CDD505-2E9C-101B-9397-08002B2CF9AE}" pid="20" name="xd_Signature">
    <vt:bool>false</vt:bool>
  </property>
</Properties>
</file>