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6" r:id="rId4"/>
    <p:sldMasterId id="2147483699" r:id="rId5"/>
    <p:sldMasterId id="2147483697" r:id="rId6"/>
    <p:sldMasterId id="2147483691" r:id="rId7"/>
    <p:sldMasterId id="2147483688" r:id="rId8"/>
    <p:sldMasterId id="2147483693" r:id="rId9"/>
    <p:sldMasterId id="2147483695" r:id="rId10"/>
  </p:sldMasterIdLst>
  <p:notesMasterIdLst>
    <p:notesMasterId r:id="rId25"/>
  </p:notesMasterIdLst>
  <p:handoutMasterIdLst>
    <p:handoutMasterId r:id="rId26"/>
  </p:handoutMasterIdLst>
  <p:sldIdLst>
    <p:sldId id="269" r:id="rId11"/>
    <p:sldId id="295" r:id="rId12"/>
    <p:sldId id="297" r:id="rId13"/>
    <p:sldId id="298" r:id="rId14"/>
    <p:sldId id="296" r:id="rId15"/>
    <p:sldId id="308" r:id="rId16"/>
    <p:sldId id="301" r:id="rId17"/>
    <p:sldId id="307" r:id="rId18"/>
    <p:sldId id="292" r:id="rId19"/>
    <p:sldId id="293" r:id="rId20"/>
    <p:sldId id="302" r:id="rId21"/>
    <p:sldId id="286" r:id="rId22"/>
    <p:sldId id="305" r:id="rId23"/>
    <p:sldId id="306" r:id="rId24"/>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Ruth" initials="H" lastIdx="1" clrIdx="0">
    <p:extLst>
      <p:ext uri="{19B8F6BF-5375-455C-9EA6-DF929625EA0E}">
        <p15:presenceInfo xmlns:p15="http://schemas.microsoft.com/office/powerpoint/2012/main" userId="S::Ruth.Hunt@dese.gov.au::375827c4-c71d-4e33-8817-531684c71fd4" providerId="AD"/>
      </p:ext>
    </p:extLst>
  </p:cmAuthor>
  <p:cmAuthor id="2" name="DESE - JAYASINGHE,Amodi" initials="D-J" lastIdx="4" clrIdx="1">
    <p:extLst>
      <p:ext uri="{19B8F6BF-5375-455C-9EA6-DF929625EA0E}">
        <p15:presenceInfo xmlns:p15="http://schemas.microsoft.com/office/powerpoint/2012/main" userId="S::Amodi.Jayasinghe@protected.dese.gov.au::820f7101-e780-4b3a-a102-113ce82c2e29" providerId="AD"/>
      </p:ext>
    </p:extLst>
  </p:cmAuthor>
  <p:cmAuthor id="3" name="DESE - GOODIN,Ross" initials="D-G" lastIdx="6" clrIdx="2">
    <p:extLst>
      <p:ext uri="{19B8F6BF-5375-455C-9EA6-DF929625EA0E}">
        <p15:presenceInfo xmlns:p15="http://schemas.microsoft.com/office/powerpoint/2012/main" userId="S::Ross.Goodin@protected.dese.gov.au::00c6561c-f2ca-4fc8-acc4-15247b956a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E9A913"/>
    <a:srgbClr val="522761"/>
    <a:srgbClr val="FFFFFF"/>
    <a:srgbClr val="50535A"/>
    <a:srgbClr val="009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45720-1630-4859-92EE-3C1998855197}" v="3" dt="2021-05-14T02:16:48.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8" autoAdjust="0"/>
    <p:restoredTop sz="86397" autoAdjust="0"/>
  </p:normalViewPr>
  <p:slideViewPr>
    <p:cSldViewPr>
      <p:cViewPr varScale="1">
        <p:scale>
          <a:sx n="97" d="100"/>
          <a:sy n="97" d="100"/>
        </p:scale>
        <p:origin x="636" y="78"/>
      </p:cViewPr>
      <p:guideLst>
        <p:guide orient="horz" pos="1622"/>
        <p:guide pos="2880"/>
      </p:guideLst>
    </p:cSldViewPr>
  </p:slideViewPr>
  <p:outlineViewPr>
    <p:cViewPr>
      <p:scale>
        <a:sx n="33" d="100"/>
        <a:sy n="33" d="100"/>
      </p:scale>
      <p:origin x="0" y="-6252"/>
    </p:cViewPr>
  </p:outlineViewPr>
  <p:notesTextViewPr>
    <p:cViewPr>
      <p:scale>
        <a:sx n="125" d="100"/>
        <a:sy n="125" d="100"/>
      </p:scale>
      <p:origin x="0" y="0"/>
    </p:cViewPr>
  </p:notesTextViewPr>
  <p:notesViewPr>
    <p:cSldViewPr>
      <p:cViewPr varScale="1">
        <p:scale>
          <a:sx n="69" d="100"/>
          <a:sy n="69" d="100"/>
        </p:scale>
        <p:origin x="251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0C37C1-8E36-4CC2-9D35-89A8997921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lgn="ctr"/>
            <a:endParaRPr lang="en-AU" b="1">
              <a:solidFill>
                <a:srgbClr val="FF0000"/>
              </a:solidFill>
              <a:latin typeface="Arial" panose="020B0604020202020204" pitchFamily="34" charset="0"/>
            </a:endParaRPr>
          </a:p>
        </p:txBody>
      </p:sp>
      <p:sp>
        <p:nvSpPr>
          <p:cNvPr id="3" name="Date Placeholder 2">
            <a:extLst>
              <a:ext uri="{FF2B5EF4-FFF2-40B4-BE49-F238E27FC236}">
                <a16:creationId xmlns:a16="http://schemas.microsoft.com/office/drawing/2014/main" id="{90D05E86-31C6-4FA8-866D-3FFB4AF527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3DC52-AB1C-4902-88A7-21C139995EE2}" type="datetimeFigureOut">
              <a:rPr lang="en-AU" smtClean="0"/>
              <a:t>18/06/2021</a:t>
            </a:fld>
            <a:endParaRPr lang="en-AU"/>
          </a:p>
        </p:txBody>
      </p:sp>
      <p:sp>
        <p:nvSpPr>
          <p:cNvPr id="4" name="Footer Placeholder 3">
            <a:extLst>
              <a:ext uri="{FF2B5EF4-FFF2-40B4-BE49-F238E27FC236}">
                <a16:creationId xmlns:a16="http://schemas.microsoft.com/office/drawing/2014/main" id="{CE78A16A-90E8-4537-A941-55B7D285BD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ctr"/>
            <a:r>
              <a:rPr lang="en-AU" b="1">
                <a:solidFill>
                  <a:srgbClr val="FF0000"/>
                </a:solidFill>
                <a:latin typeface="Arial" panose="020B0604020202020204" pitchFamily="34" charset="0"/>
              </a:rPr>
              <a:t>​‌OFFICIAL‌​</a:t>
            </a:r>
          </a:p>
        </p:txBody>
      </p:sp>
      <p:sp>
        <p:nvSpPr>
          <p:cNvPr id="5" name="Slide Number Placeholder 4">
            <a:extLst>
              <a:ext uri="{FF2B5EF4-FFF2-40B4-BE49-F238E27FC236}">
                <a16:creationId xmlns:a16="http://schemas.microsoft.com/office/drawing/2014/main" id="{CBBE3BE3-BECD-480D-85D8-3404C6ACE7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C8BC3-9EA4-4C7A-8F16-F91032E2E72A}" type="slidenum">
              <a:rPr lang="en-AU" smtClean="0"/>
              <a:t>‹#›</a:t>
            </a:fld>
            <a:endParaRPr lang="en-AU"/>
          </a:p>
        </p:txBody>
      </p:sp>
    </p:spTree>
    <p:extLst>
      <p:ext uri="{BB962C8B-B14F-4D97-AF65-F5344CB8AC3E}">
        <p14:creationId xmlns:p14="http://schemas.microsoft.com/office/powerpoint/2010/main" val="5128000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18/06/2021</a:t>
            </a:fld>
            <a:endParaRPr lang="en-AU"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a:t>​‌OFFICIAL‌​</a:t>
            </a:r>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dirty="0"/>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espurchasing@dese.gov.a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dirty="0"/>
          </a:p>
        </p:txBody>
      </p:sp>
      <p:sp>
        <p:nvSpPr>
          <p:cNvPr id="5" name="Footer Placeholder 4">
            <a:extLst>
              <a:ext uri="{FF2B5EF4-FFF2-40B4-BE49-F238E27FC236}">
                <a16:creationId xmlns:a16="http://schemas.microsoft.com/office/drawing/2014/main" id="{EA0F93D8-8A20-4557-AC12-FFFFE9C1B4D9}"/>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7D565C89-378D-4236-AA54-CAAAEC910049}"/>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4462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While it is important to maintain the successful features of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enhancements will also be made to strengthen the program and ensure it is integrated as the youth specialist within the New Employment Services Model.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These improvements are based on feedback from providers and other stakeholders, evaluation findings and the department’s experience managing the program. The policy settings that we are changing are listed on the slide. These are:</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changes to existing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eligibility criteria, </a:t>
            </a:r>
            <a:r>
              <a:rPr lang="en-AU" sz="1200" dirty="0">
                <a:effectLst/>
                <a:latin typeface="Calibri" panose="020F0502020204030204" pitchFamily="34" charset="0"/>
                <a:ea typeface="Calibri" panose="020F0502020204030204" pitchFamily="34" charset="0"/>
                <a:cs typeface="Times New Roman" panose="02020603050405020304" pitchFamily="18" charset="0"/>
              </a:rPr>
              <a:t>which will better identify young people who face a heightened risk of not being able to successfully transition to employment. This will increase the number of young people in the service. </a:t>
            </a:r>
          </a:p>
          <a:p>
            <a:pPr marL="1143000" lvl="2" indent="-228600">
              <a:lnSpc>
                <a:spcPct val="107000"/>
              </a:lnSpc>
              <a:spcAft>
                <a:spcPts val="600"/>
              </a:spcAft>
              <a:buFont typeface="Wingdings" panose="05000000000000000000" pitchFamily="2"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Eligibility will be based on a new assessment of risk factors, informed by evidence and based on information captured within job seekers’ initial assessment.</a:t>
            </a:r>
          </a:p>
          <a:p>
            <a:pPr marL="1143000" lvl="2" indent="-228600">
              <a:lnSpc>
                <a:spcPct val="107000"/>
              </a:lnSpc>
              <a:spcAft>
                <a:spcPts val="600"/>
              </a:spcAft>
              <a:buFont typeface="Wingdings" panose="05000000000000000000" pitchFamily="2"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will ENCOMPASS a larger proportion of more disadvantaged young people, typically those with more complex non-vocational barriers who would have previously been serviced as Stream C job seekers in mainstream employment services. </a:t>
            </a:r>
          </a:p>
          <a:p>
            <a:pPr marL="1600200" lvl="3" indent="-2286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cohort of young people is more likely to be Indigenous, ex-offenders, or have a disability, and may experience difficulties with mental health, homelessness, or substance abuse.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Recognising that more disadvantaged young people generally require longer periods of support than other young people to successfully build their capabilities, the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maximum duration of service </a:t>
            </a:r>
            <a:r>
              <a:rPr lang="en-AU" sz="1200" dirty="0">
                <a:effectLst/>
                <a:latin typeface="Calibri" panose="020F0502020204030204" pitchFamily="34" charset="0"/>
                <a:ea typeface="Calibri" panose="020F0502020204030204" pitchFamily="34" charset="0"/>
                <a:cs typeface="Times New Roman" panose="02020603050405020304" pitchFamily="18" charset="0"/>
              </a:rPr>
              <a:t>will be extended to 24 months for those young people with complex non-vocational barriers. The maximum of 18 months in the service will remain for other participants (with mainly vocational or less complex barriers).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As I mentioned earlier, to improve attendance at the initial appointment, a limited compliance mechanism will be introduced. Young people who do not attend their first appointment (without a valid reason) may have their income support payments temporarily put on hold until they have attended their appointment and engaged with the service. The department is investigating ways to implement this change that MEANS providers are not directly involved in this suspension.</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will allow providers to focus on service delivery of engaged participants and will see more young people connect to the specialist service that is best positioned to provide the support they need. </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As I said earlier, once the young person commences in the service, current arrangements will continue to apply.</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 new provider performance framework will be introduced to foster continuous improvement by all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r>
              <a:rPr lang="en-AU" sz="1200" u="sng" dirty="0">
                <a:effectLst/>
                <a:latin typeface="Calibri" panose="020F0502020204030204" pitchFamily="34" charset="0"/>
                <a:ea typeface="Calibri" panose="020F0502020204030204" pitchFamily="34" charset="0"/>
                <a:cs typeface="Times New Roman" panose="02020603050405020304" pitchFamily="18" charset="0"/>
              </a:rPr>
              <a:t>providers over the life of the Deed.</a:t>
            </a:r>
            <a:r>
              <a:rPr lang="en-AU" sz="1200" dirty="0">
                <a:effectLst/>
                <a:latin typeface="Calibri" panose="020F0502020204030204" pitchFamily="34" charset="0"/>
                <a:ea typeface="Calibri" panose="020F0502020204030204" pitchFamily="34" charset="0"/>
                <a:cs typeface="Times New Roman" panose="02020603050405020304" pitchFamily="18" charset="0"/>
              </a:rPr>
              <a:t>  This is one of the larger changes being made to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TtW’s</a:t>
            </a:r>
            <a:r>
              <a:rPr lang="en-AU" sz="1200" dirty="0">
                <a:effectLst/>
                <a:latin typeface="Calibri" panose="020F0502020204030204" pitchFamily="34" charset="0"/>
                <a:ea typeface="Calibri" panose="020F0502020204030204" pitchFamily="34" charset="0"/>
                <a:cs typeface="Times New Roman" panose="02020603050405020304" pitchFamily="18" charset="0"/>
              </a:rPr>
              <a:t> settings and will include the introduction of new KPIs, de-linking of Outcome Targets from payments and more frequent performance reviews with Account and Contract Managers.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D3FCEB-6CB7-4478-9568-E9785AFEA658}" type="slidenum">
              <a:rPr lang="en-AU" smtClean="0"/>
              <a:t>10</a:t>
            </a:fld>
            <a:endParaRPr lang="en-AU" dirty="0"/>
          </a:p>
        </p:txBody>
      </p:sp>
      <p:sp>
        <p:nvSpPr>
          <p:cNvPr id="5" name="Footer Placeholder 4">
            <a:extLst>
              <a:ext uri="{FF2B5EF4-FFF2-40B4-BE49-F238E27FC236}">
                <a16:creationId xmlns:a16="http://schemas.microsoft.com/office/drawing/2014/main" id="{87204C2D-BC99-41E7-8C78-D69A851C10B2}"/>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8F009F24-8683-4189-897F-24C918C789E6}"/>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25272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plans to release an Exposure Draft of the Request for Proposal in mid-2021. This will provide a further opportunity for stakeholders to give feedback on the details of the new model, including more operational aspects of the licensing system.</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government is still considering the final design of the licensing system, having consulted widely with stakeholders throughout 2020.</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procurement for the new model is expected to commence in the third quarter of this calendar year. </a:t>
            </a:r>
          </a:p>
          <a:p>
            <a:pPr marL="0" lv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dirty="0"/>
          </a:p>
        </p:txBody>
      </p:sp>
      <p:sp>
        <p:nvSpPr>
          <p:cNvPr id="5" name="Footer Placeholder 4">
            <a:extLst>
              <a:ext uri="{FF2B5EF4-FFF2-40B4-BE49-F238E27FC236}">
                <a16:creationId xmlns:a16="http://schemas.microsoft.com/office/drawing/2014/main" id="{4E51F9FB-AB6A-4BED-8E00-A0A2403EBEB9}"/>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98DB5765-E822-4B33-8BDD-D0C885828466}"/>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53573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current Transition to Work contract comes to an end in June 2022.</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will be consulting with all stakeholders, including externally, on how these changes should be implemented.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will also undertake face to face consultation at the Transition to Work National Forum on 11 June 2021. This half day session will be open to providers along with any other interested stakeholder. </a:t>
            </a:r>
          </a:p>
          <a:p>
            <a:pPr marL="742950" lvl="1" indent="-285750">
              <a:lnSpc>
                <a:spcPct val="107000"/>
              </a:lnSpc>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Register your interest on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AusTender</a:t>
            </a:r>
            <a:r>
              <a:rPr lang="en-AU" sz="1200" dirty="0">
                <a:effectLst/>
                <a:latin typeface="Calibri" panose="020F0502020204030204" pitchFamily="34" charset="0"/>
                <a:ea typeface="Calibri" panose="020F0502020204030204" pitchFamily="34" charset="0"/>
                <a:cs typeface="Times New Roman" panose="02020603050405020304" pitchFamily="18" charset="0"/>
              </a:rPr>
              <a:t> to receive future information about the new Transition to Work service. </a:t>
            </a:r>
          </a:p>
          <a:p>
            <a:pPr marL="742950" lvl="1" indent="-285750">
              <a:lnSpc>
                <a:spcPct val="107000"/>
              </a:lnSpc>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Submissions to the Consultation Paper will open in early-June 2021 and should be lodged on the department’s website by the closing date as provided in the Consultation paper. </a:t>
            </a:r>
          </a:p>
          <a:p>
            <a:pPr marL="742950" lvl="1" indent="-285750">
              <a:lnSpc>
                <a:spcPct val="107000"/>
              </a:lnSpc>
              <a:spcAft>
                <a:spcPts val="8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Any interested parties will be able to provide feedback on the proposed changes prior to the RFT being released in the third quarter of this calendar year.</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D3FCEB-6CB7-4478-9568-E9785AFEA658}" type="slidenum">
              <a:rPr lang="en-AU" smtClean="0"/>
              <a:t>12</a:t>
            </a:fld>
            <a:endParaRPr lang="en-AU" dirty="0"/>
          </a:p>
        </p:txBody>
      </p:sp>
      <p:sp>
        <p:nvSpPr>
          <p:cNvPr id="5" name="Footer Placeholder 4">
            <a:extLst>
              <a:ext uri="{FF2B5EF4-FFF2-40B4-BE49-F238E27FC236}">
                <a16:creationId xmlns:a16="http://schemas.microsoft.com/office/drawing/2014/main" id="{FDDC449A-4402-46CB-84C0-B09304553570}"/>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0709F13B-D3BA-482F-8BF8-AB886A4F4A14}"/>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97371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All communication with the department,</a:t>
            </a:r>
            <a:r>
              <a:rPr lang="en-AU"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200" dirty="0">
                <a:effectLst/>
                <a:latin typeface="Calibri" panose="020F0502020204030204" pitchFamily="34" charset="0"/>
                <a:ea typeface="Calibri" panose="020F0502020204030204" pitchFamily="34" charset="0"/>
                <a:cs typeface="Times New Roman" panose="02020603050405020304" pitchFamily="18" charset="0"/>
              </a:rPr>
              <a:t>including with regards to the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consultation Paper,  should be directed to the Employment Services Purchasing Hotline or the Employment Services Purchasing Mailbox. The details for these are currently on the screen. </a:t>
            </a:r>
          </a:p>
          <a:p>
            <a:pPr marL="742950" lvl="1" indent="-285750">
              <a:lnSpc>
                <a:spcPct val="107000"/>
              </a:lnSpc>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Employment Services Purchasing Hotline (1300 733 514)</a:t>
            </a:r>
          </a:p>
          <a:p>
            <a:pPr marL="742950" lvl="1" indent="-285750">
              <a:lnSpc>
                <a:spcPct val="107000"/>
              </a:lnSpc>
              <a:spcAft>
                <a:spcPts val="8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Employment Services Purchasing Mailbox (</a:t>
            </a:r>
            <a:r>
              <a:rPr lang="en-AU"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espurchasing@dese.gov.au</a:t>
            </a:r>
            <a:r>
              <a:rPr lang="en-AU"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dirty="0"/>
          </a:p>
        </p:txBody>
      </p:sp>
      <p:sp>
        <p:nvSpPr>
          <p:cNvPr id="5" name="Footer Placeholder 4">
            <a:extLst>
              <a:ext uri="{FF2B5EF4-FFF2-40B4-BE49-F238E27FC236}">
                <a16:creationId xmlns:a16="http://schemas.microsoft.com/office/drawing/2014/main" id="{EC39762F-2852-4CB2-A9E5-DE75FF90760E}"/>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B57EE299-8776-40F9-A358-952A885079AF}"/>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84138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dirty="0"/>
          </a:p>
        </p:txBody>
      </p:sp>
      <p:sp>
        <p:nvSpPr>
          <p:cNvPr id="5" name="Footer Placeholder 4">
            <a:extLst>
              <a:ext uri="{FF2B5EF4-FFF2-40B4-BE49-F238E27FC236}">
                <a16:creationId xmlns:a16="http://schemas.microsoft.com/office/drawing/2014/main" id="{D02081F1-B79D-4080-BB5B-3CD0087C9F83}"/>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BF48B926-EC06-4781-B5B3-1851E634DFB9}"/>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83726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AU" sz="1600" u="sng" dirty="0">
                <a:effectLst/>
                <a:latin typeface="Calibri" panose="020F0502020204030204" pitchFamily="34" charset="0"/>
                <a:ea typeface="Calibri" panose="020F0502020204030204" pitchFamily="34" charset="0"/>
                <a:cs typeface="Times New Roman" panose="02020603050405020304" pitchFamily="18" charset="0"/>
              </a:rPr>
              <a:t>Welcome: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600" dirty="0">
                <a:effectLst/>
                <a:latin typeface="Calibri" panose="020F0502020204030204" pitchFamily="34" charset="0"/>
                <a:ea typeface="Calibri" panose="020F0502020204030204" pitchFamily="34" charset="0"/>
                <a:cs typeface="Times New Roman" panose="02020603050405020304" pitchFamily="18" charset="0"/>
              </a:rPr>
              <a:t>Good afternoon, my name is Derek Stiller, I’m the Assistant Secretary of the Youth Employment Programs and Industry Engagement Branch.</a:t>
            </a:r>
          </a:p>
          <a:p>
            <a:pPr marL="342900" lvl="0" indent="-342900">
              <a:lnSpc>
                <a:spcPct val="107000"/>
              </a:lnSpc>
              <a:spcAft>
                <a:spcPts val="600"/>
              </a:spcAft>
              <a:buFont typeface="Symbol" panose="05050102010706020507" pitchFamily="18" charset="2"/>
              <a:buChar char=""/>
            </a:pPr>
            <a:r>
              <a:rPr lang="en-AU" sz="1600" dirty="0">
                <a:effectLst/>
                <a:latin typeface="Calibri" panose="020F0502020204030204" pitchFamily="34" charset="0"/>
                <a:ea typeface="Calibri" panose="020F0502020204030204" pitchFamily="34" charset="0"/>
                <a:cs typeface="Times New Roman" panose="02020603050405020304" pitchFamily="18" charset="0"/>
              </a:rPr>
              <a:t>Today’s youth breakout session will focus on:</a:t>
            </a:r>
          </a:p>
          <a:p>
            <a:pPr marL="800100" lvl="1" indent="-342900">
              <a:lnSpc>
                <a:spcPct val="107000"/>
              </a:lnSpc>
              <a:spcAft>
                <a:spcPts val="600"/>
              </a:spcAft>
              <a:buFont typeface="Symbol" panose="05050102010706020507" pitchFamily="18" charset="2"/>
              <a:buChar char=""/>
            </a:pPr>
            <a:r>
              <a:rPr lang="en-AU" sz="1600" dirty="0">
                <a:effectLst/>
                <a:latin typeface="Calibri" panose="020F0502020204030204" pitchFamily="34" charset="0"/>
                <a:ea typeface="Calibri" panose="020F0502020204030204" pitchFamily="34" charset="0"/>
                <a:cs typeface="Times New Roman" panose="02020603050405020304" pitchFamily="18" charset="0"/>
              </a:rPr>
              <a:t>COVID-19; its impacts and how young people are faring within the broader economic recovery that has been occurring.</a:t>
            </a:r>
          </a:p>
          <a:p>
            <a:pPr marL="800100" lvl="1" indent="-342900">
              <a:lnSpc>
                <a:spcPct val="107000"/>
              </a:lnSpc>
              <a:spcAft>
                <a:spcPts val="600"/>
              </a:spcAft>
              <a:buFont typeface="Symbol" panose="05050102010706020507" pitchFamily="18" charset="2"/>
              <a:buChar char=""/>
            </a:pPr>
            <a:r>
              <a:rPr lang="en-AU" sz="1600" dirty="0">
                <a:effectLst/>
                <a:latin typeface="Calibri" panose="020F0502020204030204" pitchFamily="34" charset="0"/>
                <a:ea typeface="Calibri" panose="020F0502020204030204" pitchFamily="34" charset="0"/>
                <a:cs typeface="Times New Roman" panose="02020603050405020304" pitchFamily="18" charset="0"/>
              </a:rPr>
              <a:t>the Six-Month Activity Requirement, and what this means for EST and </a:t>
            </a:r>
            <a:r>
              <a:rPr lang="en-AU" sz="16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600" dirty="0">
                <a:effectLst/>
                <a:latin typeface="Calibri" panose="020F0502020204030204" pitchFamily="34" charset="0"/>
                <a:ea typeface="Calibri" panose="020F0502020204030204" pitchFamily="34" charset="0"/>
                <a:cs typeface="Times New Roman" panose="02020603050405020304" pitchFamily="18" charset="0"/>
              </a:rPr>
              <a:t> Internships.</a:t>
            </a:r>
          </a:p>
          <a:p>
            <a:pPr marL="800100" lvl="1" indent="-342900">
              <a:lnSpc>
                <a:spcPct val="107000"/>
              </a:lnSpc>
              <a:spcAft>
                <a:spcPts val="600"/>
              </a:spcAft>
              <a:buFont typeface="Symbol" panose="05050102010706020507" pitchFamily="18" charset="2"/>
              <a:buChar char=""/>
            </a:pPr>
            <a:r>
              <a:rPr lang="en-AU" sz="1600" dirty="0">
                <a:effectLst/>
                <a:latin typeface="Calibri" panose="020F0502020204030204" pitchFamily="34" charset="0"/>
                <a:ea typeface="Calibri" panose="020F0502020204030204" pitchFamily="34" charset="0"/>
                <a:cs typeface="Times New Roman" panose="02020603050405020304" pitchFamily="18" charset="0"/>
              </a:rPr>
              <a:t>I’ll expand on the youth employment budget measures, that Nathan and Assistant Minister Howarth touched on in their presentations, and</a:t>
            </a:r>
          </a:p>
          <a:p>
            <a:pPr marL="800100" lvl="1" indent="-342900">
              <a:lnSpc>
                <a:spcPct val="107000"/>
              </a:lnSpc>
              <a:spcAft>
                <a:spcPts val="600"/>
              </a:spcAft>
              <a:buFont typeface="Symbol" panose="05050102010706020507" pitchFamily="18" charset="2"/>
              <a:buChar char=""/>
            </a:pPr>
            <a:r>
              <a:rPr lang="en-AU" sz="1600" dirty="0">
                <a:effectLst/>
                <a:latin typeface="Calibri" panose="020F0502020204030204" pitchFamily="34" charset="0"/>
                <a:ea typeface="Calibri" panose="020F0502020204030204" pitchFamily="34" charset="0"/>
                <a:cs typeface="Times New Roman" panose="02020603050405020304" pitchFamily="18" charset="0"/>
              </a:rPr>
              <a:t>What services will be in place for young people in the New Employment Services Model</a:t>
            </a:r>
          </a:p>
          <a:p>
            <a:pPr>
              <a:lnSpc>
                <a:spcPct val="107000"/>
              </a:lnSpc>
              <a:spcAft>
                <a:spcPts val="600"/>
              </a:spcAft>
            </a:pPr>
            <a:endParaRPr lang="en-AU" sz="12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u="sng" dirty="0">
                <a:effectLst/>
                <a:latin typeface="Calibri" panose="020F0502020204030204" pitchFamily="34" charset="0"/>
                <a:ea typeface="Calibri" panose="020F0502020204030204" pitchFamily="34" charset="0"/>
                <a:cs typeface="Times New Roman" panose="02020603050405020304" pitchFamily="18" charset="0"/>
              </a:rPr>
              <a:t>Thank you message to providers: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Throughout COVID-19 we saw your commitment to supporting and helping young people as they came into employment services and onto your caseload.</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would like to thank you for your innovation and commitment during this period and to acknowledge the effort that went into developing sophisticated online learning management systems, to give solid delivery platforms and accountability to all stakeholders.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 happy by-product resulted, with young people gaining valuable digital literacy skills along the way, just by the nature of the change in delivery mode.</a:t>
            </a:r>
          </a:p>
          <a:p>
            <a:pPr marL="457200" lvl="1" indent="0">
              <a:lnSpc>
                <a:spcPct val="107000"/>
              </a:lnSpc>
              <a:spcAft>
                <a:spcPts val="600"/>
              </a:spcAft>
              <a:buFont typeface="Symbol" panose="05050102010706020507" pitchFamily="18" charset="2"/>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BD3FCEB-6CB7-4478-9568-E9785AFEA658}" type="slidenum">
              <a:rPr lang="en-AU" smtClean="0"/>
              <a:t>2</a:t>
            </a:fld>
            <a:endParaRPr lang="en-AU" dirty="0"/>
          </a:p>
        </p:txBody>
      </p:sp>
      <p:sp>
        <p:nvSpPr>
          <p:cNvPr id="5" name="Footer Placeholder 4">
            <a:extLst>
              <a:ext uri="{FF2B5EF4-FFF2-40B4-BE49-F238E27FC236}">
                <a16:creationId xmlns:a16="http://schemas.microsoft.com/office/drawing/2014/main" id="{6BA966DE-F75C-4E1B-86F9-4CFD5BC7DA0E}"/>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E8F01BA8-E380-4BBF-9BA9-D99B2EA2B552}"/>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21202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As we know, the youth cohort was particularly hard-hit in the initial months of the pandemic with the youth unemployment rate peaking 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16.4 per cent</a:t>
            </a:r>
            <a:r>
              <a:rPr lang="en-AU" sz="1200" dirty="0">
                <a:effectLst/>
                <a:latin typeface="Calibri" panose="020F0502020204030204" pitchFamily="34" charset="0"/>
                <a:ea typeface="Calibri" panose="020F0502020204030204" pitchFamily="34" charset="0"/>
                <a:cs typeface="Times New Roman" panose="02020603050405020304" pitchFamily="18" charset="0"/>
              </a:rPr>
              <a:t> in July 2020, compared to March 2020 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11.6 per cent.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youth unemployment rate remains unacceptably high 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11.8 per cent as at March 2021</a:t>
            </a:r>
            <a:r>
              <a:rPr lang="en-AU" sz="1200" dirty="0">
                <a:effectLst/>
                <a:latin typeface="Calibri" panose="020F0502020204030204" pitchFamily="34" charset="0"/>
                <a:ea typeface="Calibri" panose="020F0502020204030204" pitchFamily="34" charset="0"/>
                <a:cs typeface="Times New Roman" panose="02020603050405020304" pitchFamily="18" charset="0"/>
              </a:rPr>
              <a:t>.  While the youth unemployment rate has been slowly declining it is still double the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5.6 per cent</a:t>
            </a:r>
            <a:r>
              <a:rPr lang="en-AU" sz="1200" dirty="0">
                <a:effectLst/>
                <a:latin typeface="Calibri" panose="020F0502020204030204" pitchFamily="34" charset="0"/>
                <a:ea typeface="Calibri" panose="020F0502020204030204" pitchFamily="34" charset="0"/>
                <a:cs typeface="Times New Roman" panose="02020603050405020304" pitchFamily="18" charset="0"/>
              </a:rPr>
              <a:t> unemployment rate for the general workforce.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impact of the youth unemployment rate, in combination with the improving recovery, is reflected in the changing demand in the employment services caseload.  As you can see on the slide in front of you:</a:t>
            </a:r>
          </a:p>
          <a:p>
            <a:pPr marL="800100" lvl="1" indent="-342900">
              <a:lnSpc>
                <a:spcPct val="107000"/>
              </a:lnSpc>
              <a:spcAft>
                <a:spcPts val="600"/>
              </a:spcAft>
              <a:buFont typeface="Courier New" panose="02070309020205020404" pitchFamily="49" charset="0"/>
              <a:buChar char="o"/>
              <a:tabLst>
                <a:tab pos="457200"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rPr>
              <a:t>We’ve seen a decrease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28.2 per cent</a:t>
            </a:r>
            <a:r>
              <a:rPr lang="en-AU" sz="1200" dirty="0">
                <a:effectLst/>
                <a:latin typeface="Calibri" panose="020F0502020204030204" pitchFamily="34" charset="0"/>
                <a:ea typeface="Calibri" panose="020F0502020204030204" pitchFamily="34" charset="0"/>
                <a:cs typeface="Times New Roman" panose="02020603050405020304" pitchFamily="18" charset="0"/>
              </a:rPr>
              <a:t>) in the overall numbers of young people in the employment services caseload (i.e. jobactive, NEST, OES and VOEST), which contrasts with an increase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6.6 per cent</a:t>
            </a:r>
            <a:r>
              <a:rPr lang="en-AU" sz="1200" dirty="0">
                <a:effectLst/>
                <a:latin typeface="Calibri" panose="020F0502020204030204" pitchFamily="34" charset="0"/>
                <a:ea typeface="Calibri" panose="020F0502020204030204" pitchFamily="34" charset="0"/>
                <a:cs typeface="Times New Roman" panose="02020603050405020304" pitchFamily="18" charset="0"/>
              </a:rPr>
              <a:t>) in the number of young people being serviced by a provider.</a:t>
            </a:r>
          </a:p>
          <a:p>
            <a:pPr marL="800100" lvl="1" indent="-342900">
              <a:lnSpc>
                <a:spcPct val="107000"/>
              </a:lnSpc>
              <a:spcAft>
                <a:spcPts val="600"/>
              </a:spcAft>
              <a:buFont typeface="Courier New" panose="02070309020205020404" pitchFamily="49" charset="0"/>
              <a:buChar char="o"/>
              <a:tabLst>
                <a:tab pos="457200"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number of young people in online and digital employment services has decreased significantly by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58.4</a:t>
            </a: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per cent</a:t>
            </a:r>
            <a:r>
              <a:rPr lang="en-AU" sz="12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Aft>
                <a:spcPts val="600"/>
              </a:spcAft>
              <a:buFont typeface="Courier New" panose="02070309020205020404" pitchFamily="49" charset="0"/>
              <a:buChar char="o"/>
              <a:tabLst>
                <a:tab pos="457200"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increase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17.5 per cent</a:t>
            </a:r>
            <a:r>
              <a:rPr lang="en-AU" sz="1200" dirty="0">
                <a:effectLst/>
                <a:latin typeface="Calibri" panose="020F0502020204030204" pitchFamily="34" charset="0"/>
                <a:ea typeface="Calibri" panose="020F0502020204030204" pitchFamily="34" charset="0"/>
                <a:cs typeface="Times New Roman" panose="02020603050405020304" pitchFamily="18" charset="0"/>
              </a:rPr>
              <a:t>) in the number of young people who need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provider servicing is also seen on the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caseload.</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These figures demonstrate the vital role Providers have.  As the economy improves and people continue returning to work, those with greater levels of disadvantage need more support to help them improve their skills and to link them to employment opportunities.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Going forward, COVID-19 economic recovery will require a more targeted approach to meeting employer and job seeker needs, and providers are reminded that strong collaboration between employers, other providers and job seekers makes the difference when developing industry pathways.</a:t>
            </a:r>
          </a:p>
          <a:p>
            <a:pPr>
              <a:lnSpc>
                <a:spcPct val="107000"/>
              </a:lnSpc>
              <a:spcAft>
                <a:spcPts val="800"/>
              </a:spcAft>
            </a:pPr>
            <a:endParaRPr lang="en-AU" sz="12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u="sng" dirty="0">
                <a:effectLst/>
                <a:latin typeface="Calibri" panose="020F0502020204030204" pitchFamily="34" charset="0"/>
                <a:ea typeface="Calibri" panose="020F0502020204030204" pitchFamily="34" charset="0"/>
                <a:cs typeface="Times New Roman" panose="02020603050405020304" pitchFamily="18" charset="0"/>
              </a:rPr>
              <a:t>Employability Skills Training (EST)</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During COVID-19, the department waived the requirement for face-to-face courses and directed EST providers to put alternative service delivery arrangements in place.</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EST providers moved quickly to ensure courses remained available in a non-face-to-face-delivery mode and you have done a remarkable job given the circumstances. </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EST providers moved to online models with online EST courses available in all employment regions by 19 April 2020.</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More than 5,400 online or hybrid courses have been delivered by EST providers since COVID hit in March 2020. There were over 32,500 commencements in these courses.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 key learning from the period of COVID-19 restrictions is that online or hybrid delivery of training has had significant benefits for some more vulnerable cohorts who would not have otherwise been able to engage with EST.</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Job seekers indicated that the availability of these training programs online enabled them to access support that they would not have otherwise been able to receive. </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use of online training systems has also given participants the opportunity to develop and enhance their digital literacy skills, which would not have occurred with a face-to-face model.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I note that government remains focussed on the return to face-to-face service delivery and sees the activation of job seekers with in-person training is a key part of the process for getting people into work. </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However, we will continue to ensure that vulnerable young people who are not able to, or have great difficulty,  attending face-to-face courses can continue to access EST services and support.</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We have seen strong course coverage across most employment regions as EST returned to in-person delivery.</a:t>
            </a:r>
          </a:p>
          <a:p>
            <a:pPr marL="1200150" lvl="2"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sees benefit of continued hybrid service delivery for EST, to enable better servicing of job seekers with personal circumstances that make face-to-face participation difficult. </a:t>
            </a:r>
          </a:p>
          <a:p>
            <a:pPr>
              <a:lnSpc>
                <a:spcPct val="107000"/>
              </a:lnSpc>
              <a:spcAft>
                <a:spcPts val="800"/>
              </a:spcAft>
            </a:pPr>
            <a:r>
              <a:rPr lang="en-AU"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u="sng"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u="sng" dirty="0">
                <a:effectLst/>
                <a:latin typeface="Calibri" panose="020F0502020204030204" pitchFamily="34" charset="0"/>
                <a:ea typeface="Calibri" panose="020F0502020204030204" pitchFamily="34" charset="0"/>
                <a:cs typeface="Times New Roman" panose="02020603050405020304" pitchFamily="18" charset="0"/>
              </a:rPr>
              <a:t> Internships</a:t>
            </a: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advised providers that internships can continue to occur with social distancing and in line with advice from health authorities, with mitigations that treat COVID-19  risks included in the Risk Assessment.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While the impact of COVID-19 has led to some changes in program take up, internship opportunities are still being provided in key industries and are achieving good employment outcomes.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Despite the initial negative impacts on commencements, employment upon completion rates are better now than pre-COVID-19, indicating businesses are hiring and are more likely to employ young people after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trialing</a:t>
            </a:r>
            <a:r>
              <a:rPr lang="en-AU" sz="1200" dirty="0">
                <a:effectLst/>
                <a:latin typeface="Calibri" panose="020F0502020204030204" pitchFamily="34" charset="0"/>
                <a:ea typeface="Calibri" panose="020F0502020204030204" pitchFamily="34" charset="0"/>
                <a:cs typeface="Times New Roman" panose="02020603050405020304" pitchFamily="18" charset="0"/>
              </a:rPr>
              <a:t> them in an internship.</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Pre-COVID data (1 April 2019 to 31 March 2020) shows that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65.9%</a:t>
            </a:r>
            <a:r>
              <a:rPr lang="en-AU" sz="1200" dirty="0">
                <a:effectLst/>
                <a:latin typeface="Calibri" panose="020F0502020204030204" pitchFamily="34" charset="0"/>
                <a:ea typeface="Calibri" panose="020F0502020204030204" pitchFamily="34" charset="0"/>
                <a:cs typeface="Times New Roman" panose="02020603050405020304" pitchFamily="18" charset="0"/>
              </a:rPr>
              <a:t> of interns were employed upon successful completion.</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During COVID data (1 April 2020 to 31 March 2021) shows that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74.9% of interns were </a:t>
            </a:r>
            <a:r>
              <a:rPr lang="en-AU" sz="1200" dirty="0">
                <a:effectLst/>
                <a:latin typeface="Calibri" panose="020F0502020204030204" pitchFamily="34" charset="0"/>
                <a:ea typeface="Calibri" panose="020F0502020204030204" pitchFamily="34" charset="0"/>
                <a:cs typeface="Times New Roman" panose="02020603050405020304" pitchFamily="18" charset="0"/>
              </a:rPr>
              <a:t>employed upon successful completion.</a:t>
            </a:r>
          </a:p>
          <a:p>
            <a:pPr>
              <a:lnSpc>
                <a:spcPct val="107000"/>
              </a:lnSpc>
              <a:spcAft>
                <a:spcPts val="600"/>
              </a:spcAft>
            </a:pPr>
            <a:endParaRPr lang="en-AU" sz="1200" u="sng"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600"/>
              </a:spcAft>
            </a:pPr>
            <a:r>
              <a:rPr lang="en-AU" sz="1200" u="sng" dirty="0" err="1">
                <a:effectLst/>
                <a:latin typeface="Calibri" panose="020F0502020204030204" pitchFamily="34" charset="0"/>
                <a:ea typeface="Times New Roman" panose="02020603050405020304" pitchFamily="18" charset="0"/>
                <a:cs typeface="Calibri" panose="020F0502020204030204" pitchFamily="34" charset="0"/>
              </a:rPr>
              <a:t>PaTH</a:t>
            </a:r>
            <a:r>
              <a:rPr lang="en-AU" sz="1200" u="sng" dirty="0">
                <a:effectLst/>
                <a:latin typeface="Calibri" panose="020F0502020204030204" pitchFamily="34" charset="0"/>
                <a:ea typeface="Times New Roman" panose="02020603050405020304" pitchFamily="18" charset="0"/>
                <a:cs typeface="Calibri" panose="020F0502020204030204" pitchFamily="34" charset="0"/>
              </a:rPr>
              <a:t> Business Placement Partnerships (PBPP)</a:t>
            </a:r>
          </a:p>
          <a:p>
            <a:pPr>
              <a:lnSpc>
                <a:spcPct val="107000"/>
              </a:lnSpc>
              <a:spcAft>
                <a:spcPts val="6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PBPP panel, trial co-design between industry and government of pre-employment pathways to help young job seekers into identified jobs.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is currently working with panel members to co-design projects, called Industry Workforce Solutions through the trial. Solutions will use elements of the Youth Jobs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existing employment and training services, combined with other supports to develop large scale projects that deliver tailored pathways to identified jobs.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Panel members may make contact with you and your staff to participate in co-design activities throughout the life of the trial.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Your involvement in the co-design process ensures that solutions meet the needs of job seekers and include pre-employment supports and work experience activities to build viable pathways for your young job seekers to access available opportunities.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We encourage you to engage with Panel members to explore such opportunities, particularly during the ongoing recovery phase of COVID-19.</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department’s Employer Liaison Officer (ELO) network also works with employers, peak bodies and apprenticeship services providers to highlight the flexibilities of Youth Jobs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how it can be tailored to the needs of specific employers or industries.</a:t>
            </a: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dirty="0"/>
          </a:p>
        </p:txBody>
      </p:sp>
      <p:sp>
        <p:nvSpPr>
          <p:cNvPr id="5" name="Footer Placeholder 4">
            <a:extLst>
              <a:ext uri="{FF2B5EF4-FFF2-40B4-BE49-F238E27FC236}">
                <a16:creationId xmlns:a16="http://schemas.microsoft.com/office/drawing/2014/main" id="{417A15BE-F0AB-4A20-8B0E-60D136DFD87C}"/>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E5DE0E67-0B3E-4B55-BE38-37E15F188547}"/>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23738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From October 2021 there will be an additional requirement for job seekers who have been participating in jobactive or Online Employment Services for six months to undertake an activity.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EST and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Internships will be included in the range of activities that job seekers can undertake to satisfy the six-month activity requirement, however the details of the six-month activity requirement are currently being considered.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department expects that there will be a greater demand for EST courses given this increased activation of job seekers and is encouraging providers to ensure there is adequate course availability from 1 October 2021. In particular, providers should be considering what type of industry specific training might be appropriate for their local labour markets.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EST providers will be well placed to support job seekers when the strengthened mutual obligations arrangements take effect in October 2021.</a:t>
            </a:r>
          </a:p>
          <a:p>
            <a:pPr marL="342900" lvl="0" indent="-342900">
              <a:lnSpc>
                <a:spcPct val="107000"/>
              </a:lnSpc>
              <a:spcAft>
                <a:spcPts val="12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I encourage EST providers to be talking with your jobactive providers in the lead-up to October and looking at your local labour market needs to tailor your courses appropriately. This is a great opportunity to develop courses that target areas with in-demand needs and address skill shortages.</a:t>
            </a:r>
          </a:p>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dirty="0"/>
          </a:p>
        </p:txBody>
      </p:sp>
      <p:sp>
        <p:nvSpPr>
          <p:cNvPr id="5" name="Footer Placeholder 4">
            <a:extLst>
              <a:ext uri="{FF2B5EF4-FFF2-40B4-BE49-F238E27FC236}">
                <a16:creationId xmlns:a16="http://schemas.microsoft.com/office/drawing/2014/main" id="{8A1FCC98-E001-416D-9561-12DEDB24DE29}"/>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94FDC852-8CC8-495D-9000-E3C6CCA0BB9D}"/>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23219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As you’ve already heard this morning there are a number of youth specific budget measures and general budget measures aimed at helping young people improve their employment prospects.</a:t>
            </a:r>
          </a:p>
          <a:p>
            <a:pPr>
              <a:lnSpc>
                <a:spcPct val="107000"/>
              </a:lnSpc>
              <a:spcAft>
                <a:spcPts val="600"/>
              </a:spcAft>
            </a:pPr>
            <a:endParaRPr lang="en-AU" sz="12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u="sng" dirty="0">
                <a:effectLst/>
                <a:latin typeface="Calibri" panose="020F0502020204030204" pitchFamily="34" charset="0"/>
                <a:ea typeface="Calibri" panose="020F0502020204030204" pitchFamily="34" charset="0"/>
                <a:cs typeface="Times New Roman" panose="02020603050405020304" pitchFamily="18" charset="0"/>
              </a:rPr>
              <a:t>Youth Budget Measures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Apprenticeships and Training: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To support the development of skills and training, including getting young people into apprenticeships, the Government is providing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$2.7 billion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for an Apprentices and Trainees wage subsidy,</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extension of BAC ensures apprenticeships and traineeship commencements are maintained as the economy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continuesd</a:t>
            </a:r>
            <a:r>
              <a:rPr lang="en-AU" sz="1200" dirty="0">
                <a:effectLst/>
                <a:latin typeface="Calibri" panose="020F0502020204030204" pitchFamily="34" charset="0"/>
                <a:ea typeface="Calibri" panose="020F0502020204030204" pitchFamily="34" charset="0"/>
                <a:cs typeface="Times New Roman" panose="02020603050405020304" pitchFamily="18" charset="0"/>
              </a:rPr>
              <a:t> to recover and provides opportunities for 2021 school leavers and jobseekers in the peak hiring period (January to March 2022).</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A continuing flow of apprentices and trainees is critical for trade-reliant industries, such as construction and manufacturing, as well as sectors that have traditionally filled shortages through skills migration, such as the care sector.</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measure will also provide enhanced support services for women to increase their participation in non-traditional trade apprenticeships.  This includes, additional places, outreach activities to promote interest and awareness, skills testing, training and employment pathway advice and matching individuals to apprenticeships or employers.</a:t>
            </a: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 focus on future technology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$10.7 million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for the Digital Cadetship Pilots aim to trial four industry led pilots to develop new pathways to increase the number of Australians with high level digital skills.</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pilots aim to deliver digital skills to students in a more flexible and innovative manner than currently available.  Each cadetship would be expected to take around four to six months, which could then articulate into employment or further training.</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Cadetships will be in emerging and high technology digital fields such as cybersecurity, advanced manufacturing, data analytics, game design and animation.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More young people will also be supported to start careers in emerging technologies over the next four years through:</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investment of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$19.5 million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in the Next Generation Artificial Intelligence (AI) Graduates Program, to attract and train 234 home-grown, job-ready AI specialists through competitive national scholarships for Honours, Masters and Doctoral students.</a:t>
            </a:r>
          </a:p>
          <a:p>
            <a:pPr marL="742950" lvl="1" indent="-285750">
              <a:lnSpc>
                <a:spcPct val="107000"/>
              </a:lnSpc>
              <a:spcAft>
                <a:spcPts val="600"/>
              </a:spcAft>
              <a:buFont typeface="Courier New" panose="02070309020205020404" pitchFamily="49" charset="0"/>
              <a:buChar char="o"/>
            </a:pPr>
            <a:r>
              <a:rPr lang="en-AU" sz="1200" b="1" dirty="0">
                <a:effectLst/>
                <a:latin typeface="Calibri" panose="020F0502020204030204" pitchFamily="34" charset="0"/>
                <a:ea typeface="Calibri" panose="020F0502020204030204" pitchFamily="34" charset="0"/>
                <a:cs typeface="Times New Roman" panose="02020603050405020304" pitchFamily="18" charset="0"/>
              </a:rPr>
              <a:t>$17.6 million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for the Next Generation Emerging Technology Graduates Program to attract and train 235 home-grown, job-ready specialists in emerging technologies such as robotics, automation, cybersecurity, quantum computing, blockchain and data, through competitive national scholarships for Honours, Masters and Doctoral students.</a:t>
            </a: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Extension of </a:t>
            </a:r>
            <a:r>
              <a:rPr lang="en-AU" sz="1200" b="1" dirty="0" err="1">
                <a:effectLst/>
                <a:latin typeface="Calibri" panose="020F0502020204030204" pitchFamily="34" charset="0"/>
                <a:ea typeface="Calibri" panose="020F0502020204030204" pitchFamily="34" charset="0"/>
                <a:cs typeface="Times New Roman" panose="02020603050405020304" pitchFamily="18" charset="0"/>
              </a:rPr>
              <a:t>JobTrainer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An additional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$500 million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offered to states and territories over two years to extend the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JobTrainer</a:t>
            </a:r>
            <a:r>
              <a:rPr lang="en-AU" sz="1200" dirty="0">
                <a:effectLst/>
                <a:latin typeface="Calibri" panose="020F0502020204030204" pitchFamily="34" charset="0"/>
                <a:ea typeface="Calibri" panose="020F0502020204030204" pitchFamily="34" charset="0"/>
                <a:cs typeface="Times New Roman" panose="02020603050405020304" pitchFamily="18" charset="0"/>
              </a:rPr>
              <a:t> Fund from its current end date of 30 September 2021 to </a:t>
            </a:r>
            <a:br>
              <a:rPr lang="en-AU" sz="1200" dirty="0">
                <a:effectLst/>
                <a:latin typeface="Calibri" panose="020F0502020204030204" pitchFamily="34" charset="0"/>
                <a:ea typeface="Calibri" panose="020F0502020204030204" pitchFamily="34" charset="0"/>
                <a:cs typeface="Times New Roman" panose="02020603050405020304" pitchFamily="18" charset="0"/>
              </a:rPr>
            </a:br>
            <a:r>
              <a:rPr lang="en-AU" sz="1200" dirty="0">
                <a:effectLst/>
                <a:latin typeface="Calibri" panose="020F0502020204030204" pitchFamily="34" charset="0"/>
                <a:ea typeface="Calibri" panose="020F0502020204030204" pitchFamily="34" charset="0"/>
                <a:cs typeface="Times New Roman" panose="02020603050405020304" pitchFamily="18" charset="0"/>
              </a:rPr>
              <a:t>31 December 2022, contingent on matched funding from states and territories.</a:t>
            </a:r>
          </a:p>
          <a:p>
            <a:pPr marL="742950" lvl="1" indent="-285750">
              <a:lnSpc>
                <a:spcPct val="107000"/>
              </a:lnSpc>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is subject to negotiations with states and territories to amend the existing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JobTrainer</a:t>
            </a:r>
            <a:r>
              <a:rPr lang="en-AU" sz="1200" dirty="0">
                <a:effectLst/>
                <a:latin typeface="Calibri" panose="020F0502020204030204" pitchFamily="34" charset="0"/>
                <a:ea typeface="Calibri" panose="020F0502020204030204" pitchFamily="34" charset="0"/>
                <a:cs typeface="Times New Roman" panose="02020603050405020304" pitchFamily="18" charset="0"/>
              </a:rPr>
              <a:t> Fund Schedule. </a:t>
            </a:r>
          </a:p>
          <a:p>
            <a:pPr marL="342900" lvl="0" indent="-342900">
              <a:lnSpc>
                <a:spcPct val="107000"/>
              </a:lnSpc>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JobTrainer</a:t>
            </a:r>
            <a:r>
              <a:rPr lang="en-AU" sz="1200" dirty="0">
                <a:effectLst/>
                <a:latin typeface="Calibri" panose="020F0502020204030204" pitchFamily="34" charset="0"/>
                <a:ea typeface="Calibri" panose="020F0502020204030204" pitchFamily="34" charset="0"/>
                <a:cs typeface="Times New Roman" panose="02020603050405020304" pitchFamily="18" charset="0"/>
              </a:rPr>
              <a:t> Fund extension will support around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163,000</a:t>
            </a:r>
            <a:r>
              <a:rPr lang="en-AU" sz="1200" dirty="0">
                <a:effectLst/>
                <a:latin typeface="Calibri" panose="020F0502020204030204" pitchFamily="34" charset="0"/>
                <a:ea typeface="Calibri" panose="020F0502020204030204" pitchFamily="34" charset="0"/>
                <a:cs typeface="Times New Roman" panose="02020603050405020304" pitchFamily="18" charset="0"/>
              </a:rPr>
              <a:t> additional low-fee and free training places in areas of identified skills need. This includes:</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 around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33,800</a:t>
            </a:r>
            <a:r>
              <a:rPr lang="en-AU" sz="1200" dirty="0">
                <a:effectLst/>
                <a:latin typeface="Calibri" panose="020F0502020204030204" pitchFamily="34" charset="0"/>
                <a:ea typeface="Calibri" panose="020F0502020204030204" pitchFamily="34" charset="0"/>
                <a:cs typeface="Times New Roman" panose="02020603050405020304" pitchFamily="18" charset="0"/>
              </a:rPr>
              <a:t> places in aged care qualifications for any Australian who wants to work in the aged care sector, or who already works in the aged care sector, and around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10,000</a:t>
            </a:r>
            <a:r>
              <a:rPr lang="en-AU" sz="1200" dirty="0">
                <a:effectLst/>
                <a:latin typeface="Calibri" panose="020F0502020204030204" pitchFamily="34" charset="0"/>
                <a:ea typeface="Calibri" panose="020F0502020204030204" pitchFamily="34" charset="0"/>
                <a:cs typeface="Times New Roman" panose="02020603050405020304" pitchFamily="18" charset="0"/>
              </a:rPr>
              <a:t> digital skills training places, to help grow Australia’s digital workforce. </a:t>
            </a: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National Careers Institute (NCI) services for young people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7.6 million </a:t>
            </a:r>
            <a:r>
              <a:rPr lang="en-AU" sz="1200" dirty="0">
                <a:effectLst/>
                <a:latin typeface="Calibri" panose="020F0502020204030204" pitchFamily="34" charset="0"/>
                <a:ea typeface="Calibri" panose="020F0502020204030204" pitchFamily="34" charset="0"/>
                <a:cs typeface="Times New Roman" panose="02020603050405020304" pitchFamily="18" charset="0"/>
              </a:rPr>
              <a:t>to expand the National Careers Institute (NCI), services for young people (aged 15-24) by:</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extending the NCI 1800 CAREER information services</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holding face to face events and online outreach to increase young people’s access to and engagement in NCI career information and services.</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running an additional round of the NCI’s partnership Grants Program targeted at the needs of young people.</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measure will ensure young people have access to the information and support services they need to make well-informed decisions about their education and career pathways.</a:t>
            </a:r>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dirty="0"/>
          </a:p>
        </p:txBody>
      </p:sp>
      <p:sp>
        <p:nvSpPr>
          <p:cNvPr id="5" name="Footer Placeholder 4">
            <a:extLst>
              <a:ext uri="{FF2B5EF4-FFF2-40B4-BE49-F238E27FC236}">
                <a16:creationId xmlns:a16="http://schemas.microsoft.com/office/drawing/2014/main" id="{A3CA2795-3F3D-488A-A730-603B3FFBEB16}"/>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14E3C202-6E73-4A5E-8EF4-421DA498EBD9}"/>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4128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Government is providing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$20 billion in university funding</a:t>
            </a:r>
            <a:r>
              <a:rPr lang="en-AU" sz="1200" dirty="0">
                <a:effectLst/>
                <a:latin typeface="Calibri" panose="020F0502020204030204" pitchFamily="34" charset="0"/>
                <a:ea typeface="Calibri" panose="020F0502020204030204" pitchFamily="34" charset="0"/>
                <a:cs typeface="Times New Roman" panose="02020603050405020304" pitchFamily="18" charset="0"/>
              </a:rPr>
              <a:t>, including support for the Job-ready Graduates Package which is estimated to provide an additional 100,000 university places  for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Australiansby</a:t>
            </a:r>
            <a:r>
              <a:rPr lang="en-AU" sz="1200" dirty="0">
                <a:effectLst/>
                <a:latin typeface="Calibri" panose="020F0502020204030204" pitchFamily="34" charset="0"/>
                <a:ea typeface="Calibri" panose="020F0502020204030204" pitchFamily="34" charset="0"/>
                <a:cs typeface="Times New Roman" panose="02020603050405020304" pitchFamily="18" charset="0"/>
              </a:rPr>
              <a:t> 2030 to meet expected increased demand in emerging labour market priority areas</a:t>
            </a:r>
            <a:r>
              <a:rPr lang="en-AU"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Skills for Education and Employment (SEE)</a:t>
            </a:r>
          </a:p>
          <a:p>
            <a:pPr>
              <a:lnSpc>
                <a:spcPct val="107000"/>
              </a:lnSpc>
              <a:spcAft>
                <a:spcPts val="6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20.6 million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to SEE, which is a long-standing program that delivers English language, literacy and numeracy training to registered job seekers with identified skills needs.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Changes to SEE include uncapping places and expanding eligibility to all job seekers in employment services, additional flexibility to better service remote job seekers and incorporating digital skills training.</a:t>
            </a: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Earn and Learn</a:t>
            </a:r>
          </a:p>
          <a:p>
            <a:pPr>
              <a:lnSpc>
                <a:spcPct val="107000"/>
              </a:lnSpc>
              <a:spcAft>
                <a:spcPts val="600"/>
              </a:spcAft>
            </a:pPr>
            <a:br>
              <a:rPr lang="en-AU" sz="1200" b="1" dirty="0">
                <a:effectLst/>
                <a:latin typeface="Calibri" panose="020F0502020204030204" pitchFamily="34" charset="0"/>
                <a:ea typeface="Calibri" panose="020F0502020204030204" pitchFamily="34" charset="0"/>
                <a:cs typeface="Times New Roman" panose="02020603050405020304" pitchFamily="18" charset="0"/>
              </a:rPr>
            </a:br>
            <a:r>
              <a:rPr lang="en-AU" sz="1200" dirty="0">
                <a:effectLst/>
                <a:latin typeface="Calibri" panose="020F0502020204030204" pitchFamily="34" charset="0"/>
                <a:ea typeface="Calibri" panose="020F0502020204030204" pitchFamily="34" charset="0"/>
                <a:cs typeface="Times New Roman" panose="02020603050405020304" pitchFamily="18" charset="0"/>
              </a:rPr>
              <a:t>The temporary Earn and/or Learn measure has been extended by six months to align with the commencement of the NESM.</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Earn and/or Learn was introduced in September 2020 as part of the Government’s response to COVID-19 and provides job seekers with more flexibility to count study or training towards their mutual obligations.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There is evidence that having job seekers participate in training increases their likelihood of employment. Continuing to provide more flexibility for job seekers to undertake study and training while still looking for work will help keep job seekers engaged, reduce skills loss, address skills gaps and help position job seekers to take up job opportunities as they arise.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Extending this measure by six months ensures flexibility introduced by this measure is maintained through to commencement of the NESM, which will have similar flexibility in requirements.</a:t>
            </a:r>
          </a:p>
          <a:p>
            <a:pPr>
              <a:lnSpc>
                <a:spcPct val="107000"/>
              </a:lnSpc>
              <a:spcAft>
                <a:spcPts val="60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Mental Health Reform</a:t>
            </a:r>
          </a:p>
          <a:p>
            <a:pPr>
              <a:lnSpc>
                <a:spcPct val="107000"/>
              </a:lnSpc>
              <a:spcAft>
                <a:spcPts val="6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Government is providing an additional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2.3 billion </a:t>
            </a:r>
            <a:r>
              <a:rPr lang="en-AU" sz="1200" dirty="0">
                <a:effectLst/>
                <a:latin typeface="Calibri" panose="020F0502020204030204" pitchFamily="34" charset="0"/>
                <a:ea typeface="Calibri" panose="020F0502020204030204" pitchFamily="34" charset="0"/>
                <a:cs typeface="Times New Roman" panose="02020603050405020304" pitchFamily="18" charset="0"/>
              </a:rPr>
              <a:t>over four years for mental health and suicide prevention.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commitment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builds on the $461.1 million for youth mental health</a:t>
            </a:r>
            <a:r>
              <a:rPr lang="en-AU" sz="1200" dirty="0">
                <a:effectLst/>
                <a:latin typeface="Calibri" panose="020F0502020204030204" pitchFamily="34" charset="0"/>
                <a:ea typeface="Calibri" panose="020F0502020204030204" pitchFamily="34" charset="0"/>
                <a:cs typeface="Times New Roman" panose="02020603050405020304" pitchFamily="18" charset="0"/>
              </a:rPr>
              <a:t> in the 2019-20 budget, $100.9 million provided in response to the 2019-20 bushfires and more than $500 million to support Australians through COVID-19.</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will deliver landmark reform of the system to ensure that we act early to safeguard the wellbeing of Australians, deliver effective, compassionate, high quality care to all Australians.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dirty="0"/>
          </a:p>
        </p:txBody>
      </p:sp>
      <p:sp>
        <p:nvSpPr>
          <p:cNvPr id="5" name="Footer Placeholder 4">
            <a:extLst>
              <a:ext uri="{FF2B5EF4-FFF2-40B4-BE49-F238E27FC236}">
                <a16:creationId xmlns:a16="http://schemas.microsoft.com/office/drawing/2014/main" id="{EA3A5D6A-D2BD-49FF-B00D-DA481854C5EB}"/>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411DEE15-FE03-40A3-94BD-A7814A73AC5C}"/>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83506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12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While it’s too early to talk about much of the details of NESM, I am able to touch on what can be expected for youth employment services and programs come 2022.</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As I alluded to earlier, the economic recovery will require a more targeted approach to meeting employer and industry needs, and I think we can expect to see the government look for ways for EST providers to embed that approach into your courses, prior to 2022. So, what does that mean for Youth Jobs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60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u="sng" dirty="0">
                <a:effectLst/>
                <a:latin typeface="Calibri" panose="020F0502020204030204" pitchFamily="34" charset="0"/>
                <a:ea typeface="Calibri" panose="020F0502020204030204" pitchFamily="34" charset="0"/>
                <a:cs typeface="Times New Roman" panose="02020603050405020304" pitchFamily="18" charset="0"/>
              </a:rPr>
              <a:t>Youth Jobs </a:t>
            </a:r>
            <a:r>
              <a:rPr lang="en-AU" sz="1200" u="sng"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has been recognised as a key program to support the government’s agenda and is expected to continue in the NESM.</a:t>
            </a:r>
          </a:p>
          <a:p>
            <a:pPr marL="0" lvl="0" indent="0">
              <a:lnSpc>
                <a:spcPct val="107000"/>
              </a:lnSpc>
              <a:spcAft>
                <a:spcPts val="600"/>
              </a:spcAft>
              <a:buFont typeface="Symbol" panose="05050102010706020507" pitchFamily="18" charset="2"/>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1200" u="sng" dirty="0">
                <a:effectLst/>
                <a:latin typeface="Calibri" panose="020F0502020204030204" pitchFamily="34" charset="0"/>
                <a:ea typeface="Calibri" panose="020F0502020204030204" pitchFamily="34" charset="0"/>
                <a:cs typeface="Times New Roman" panose="02020603050405020304" pitchFamily="18" charset="0"/>
              </a:rPr>
              <a:t>Expected changes for EST:</a:t>
            </a: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While Youth Jobs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continues, the government will expand access to EST to other cohorts in employment services that may benefit from such training.  Youth specific EST courses will still need to continue post 1 July 2022.</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EST will be the default program for participants in digital services at the four-month digital activation point.</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There will be some changes to the payment criteria to ensure we meet our obligations to ensure effective and efficient use of tax-payer funds. </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DES,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Enhanced providers will be able to  access EST via a fee for service arrangement.</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connections between EST and growth industries will be strengthened significantly under the new model. For example, EST providers will be able to directly manage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dirty="0">
                <a:effectLst/>
                <a:latin typeface="Calibri" panose="020F0502020204030204" pitchFamily="34" charset="0"/>
                <a:ea typeface="Calibri" panose="020F0502020204030204" pitchFamily="34" charset="0"/>
                <a:cs typeface="Times New Roman" panose="02020603050405020304" pitchFamily="18" charset="0"/>
              </a:rPr>
              <a:t> Internships and NWEP placements.</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Block one will focus on Soft skills and job search, where as Block two will be industry focussed with the opportunity for providers to include micro-credentials that industry want.</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dirty="0"/>
          </a:p>
        </p:txBody>
      </p:sp>
      <p:sp>
        <p:nvSpPr>
          <p:cNvPr id="5" name="Footer Placeholder 4">
            <a:extLst>
              <a:ext uri="{FF2B5EF4-FFF2-40B4-BE49-F238E27FC236}">
                <a16:creationId xmlns:a16="http://schemas.microsoft.com/office/drawing/2014/main" id="{86FB734C-735F-46AB-9AF4-0105DFE1B8E6}"/>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93671119-A8F4-481D-8859-F10250659E33}"/>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408299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u="sng" dirty="0" err="1">
                <a:effectLst/>
                <a:latin typeface="Calibri" panose="020F0502020204030204" pitchFamily="34" charset="0"/>
                <a:ea typeface="Calibri" panose="020F0502020204030204" pitchFamily="34" charset="0"/>
                <a:cs typeface="Times New Roman" panose="02020603050405020304" pitchFamily="18" charset="0"/>
              </a:rPr>
              <a:t>PaTH</a:t>
            </a:r>
            <a:r>
              <a:rPr lang="en-AU" sz="1200" u="sng" dirty="0">
                <a:effectLst/>
                <a:latin typeface="Calibri" panose="020F0502020204030204" pitchFamily="34" charset="0"/>
                <a:ea typeface="Calibri" panose="020F0502020204030204" pitchFamily="34" charset="0"/>
                <a:cs typeface="Times New Roman" panose="02020603050405020304" pitchFamily="18" charset="0"/>
              </a:rPr>
              <a:t> Internships</a:t>
            </a:r>
            <a:r>
              <a:rPr lang="en-AU" sz="1200" dirty="0">
                <a:effectLst/>
                <a:latin typeface="Calibri" panose="020F0502020204030204" pitchFamily="34" charset="0"/>
                <a:ea typeface="Calibri" panose="020F0502020204030204" pitchFamily="34" charset="0"/>
                <a:cs typeface="Times New Roman" panose="02020603050405020304" pitchFamily="18" charset="0"/>
              </a:rPr>
              <a:t> will continue to be available to young job seekers, aged 17 to 24, who are on income support and with mutual obligation requirements in Digital, Enhanced Services,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DES. Expected changes in the NESM are:</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Internships will be Available to digital job seekers.</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A stronger EST connection, where EST providers will be able to manage internship and NWEP placements.</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Front loading of provider payment of $1000, which will support the sourcing and management of Internship placements.</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Shorter internship placements will be available where they are included in targeted industry projects.</a:t>
            </a:r>
          </a:p>
          <a:p>
            <a:pPr marL="800100" lvl="1" indent="-34290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NWEP is aligning with Internships objectives but will target those over 25 who are in enhanced services. This includes payment structure and requirement of having a reasonable prospect of employment.</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dirty="0"/>
          </a:p>
        </p:txBody>
      </p:sp>
      <p:sp>
        <p:nvSpPr>
          <p:cNvPr id="5" name="Footer Placeholder 4">
            <a:extLst>
              <a:ext uri="{FF2B5EF4-FFF2-40B4-BE49-F238E27FC236}">
                <a16:creationId xmlns:a16="http://schemas.microsoft.com/office/drawing/2014/main" id="{9AADB354-BE0B-4446-AF67-46A7A2D9CD7F}"/>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2BB2C13E-0C5B-4CA9-AA03-EACBDD0BC544}"/>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4529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As part of the 2021-22 Budget the Government is providing $481.2 million to improve youth employment services as part of the New Employment Services Model (NESM).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increased investment will expand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allow it to operate as the Government’s youth-specialist employment service for those young people who need services from a provider in the New Employment Services Model. </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Government investment in the successful Transition to Work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employment service program will total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$1.2 billion</a:t>
            </a:r>
            <a:r>
              <a:rPr lang="en-AU" sz="1200" dirty="0">
                <a:effectLst/>
                <a:latin typeface="Calibri" panose="020F0502020204030204" pitchFamily="34" charset="0"/>
                <a:ea typeface="Calibri" panose="020F0502020204030204" pitchFamily="34" charset="0"/>
                <a:cs typeface="Times New Roman" panose="02020603050405020304" pitchFamily="18" charset="0"/>
              </a:rPr>
              <a:t> over four years from 2021–22.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This demonstrates Government’s commitment to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the way it is operating and the outcomes it is achieving for young people. </a:t>
            </a:r>
          </a:p>
          <a:p>
            <a:pPr marL="342900" lvl="0" indent="-342900">
              <a:lnSpc>
                <a:spcPct val="107000"/>
              </a:lnSpc>
              <a:spcAft>
                <a:spcPts val="600"/>
              </a:spcAft>
              <a:buFont typeface="Symbol" panose="05050102010706020507" pitchFamily="18" charset="2"/>
              <a:buChar char=""/>
            </a:pP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will play an important role in the youth labour market recovery post-COVID-19 and providers will help to mitigate the impact of labour market scarring on young people who most need help transitioning to employment.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There are a range of core elements which have contributed to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becoming a successful and well-respected service in the community, valued by participants and employers alike. The department remains committed to maintaining these features. </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I’ll talk briefly about what will stay the same, proposed changes and next steps for anyone who wants to provide feedback to the department as part of the consultation process.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slide you’re looking at lists the settings and high-level policy principles that will be retained in the new model:</a:t>
            </a:r>
          </a:p>
          <a:p>
            <a:pPr marL="342900" lvl="0" indent="-342900">
              <a:lnSpc>
                <a:spcPct val="107000"/>
              </a:lnSpc>
              <a:spcAft>
                <a:spcPts val="600"/>
              </a:spcAft>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Non-competitive service delivery</a:t>
            </a:r>
            <a:r>
              <a:rPr lang="en-AU" sz="1200" dirty="0">
                <a:effectLst/>
                <a:latin typeface="Calibri" panose="020F0502020204030204" pitchFamily="34" charset="0"/>
                <a:ea typeface="Calibri" panose="020F0502020204030204" pitchFamily="34" charset="0"/>
                <a:cs typeface="Times New Roman" panose="02020603050405020304" pitchFamily="18" charset="0"/>
              </a:rPr>
              <a:t>, that is, one provider operating per dedicated service location, has allowed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providers to develop a strong collaborative approach which has supported the sharing of best practices and successful delivery strategies between all providers.</a:t>
            </a:r>
          </a:p>
          <a:p>
            <a:pPr marL="342900" lvl="0" indent="-342900">
              <a:lnSpc>
                <a:spcPct val="107000"/>
              </a:lnSpc>
              <a:spcAft>
                <a:spcPts val="600"/>
              </a:spcAft>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The Flexible Service Delivery settings</a:t>
            </a:r>
            <a:r>
              <a:rPr lang="en-AU" sz="1200" dirty="0">
                <a:effectLst/>
                <a:latin typeface="Calibri" panose="020F0502020204030204" pitchFamily="34" charset="0"/>
                <a:ea typeface="Calibri" panose="020F0502020204030204" pitchFamily="34" charset="0"/>
                <a:cs typeface="Times New Roman" panose="02020603050405020304" pitchFamily="18" charset="0"/>
              </a:rPr>
              <a:t>  within the 25 hours a week participation requirement allows providers to work with participants to address vocational and non-vocational barriers in ways which work for the individual and that are aligned with opportunities in the local region.</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rapid and significant increases in the Transition to Work caseload in 2020 highlighted the importance of a demand-driven funding model. It is also important for the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funding model to continue to:</a:t>
            </a:r>
          </a:p>
          <a:p>
            <a:pPr marL="742950" lvl="1" indent="-285750">
              <a:lnSpc>
                <a:spcPct val="107000"/>
              </a:lnSpc>
              <a:spcAft>
                <a:spcPts val="8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remain weighted more to service fees than outcome payments to enable upfront investment in young people</a:t>
            </a:r>
          </a:p>
          <a:p>
            <a:pPr marL="742950" lvl="1" indent="-285750">
              <a:lnSpc>
                <a:spcPct val="107000"/>
              </a:lnSpc>
              <a:spcAft>
                <a:spcPts val="8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give equal value to education and employment outcomes</a:t>
            </a:r>
          </a:p>
          <a:p>
            <a:pPr marL="742950" lvl="1" indent="-285750">
              <a:lnSpc>
                <a:spcPct val="107000"/>
              </a:lnSpc>
              <a:spcAft>
                <a:spcPts val="8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remain at levels which support intensive servicing and facilitate low consultant to participant ratios, and </a:t>
            </a:r>
          </a:p>
          <a:p>
            <a:pPr marL="742950" lvl="1" indent="-285750">
              <a:lnSpc>
                <a:spcPct val="107000"/>
              </a:lnSpc>
              <a:spcAft>
                <a:spcPts val="6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Times New Roman" panose="02020603050405020304" pitchFamily="18" charset="0"/>
              </a:rPr>
              <a:t>be based on Funded Places that different individuals can occupy at different points in time, rather than fees linked to transactional events for individual participants. </a:t>
            </a:r>
          </a:p>
          <a:p>
            <a:pPr marL="342900" lvl="0" indent="-342900">
              <a:lnSpc>
                <a:spcPct val="107000"/>
              </a:lnSpc>
              <a:spcAft>
                <a:spcPts val="600"/>
              </a:spcAft>
              <a:buFont typeface="Symbol" panose="05050102010706020507" pitchFamily="18" charset="2"/>
              <a:buChar char=""/>
            </a:pP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TtW’s</a:t>
            </a:r>
            <a:r>
              <a:rPr lang="en-AU" sz="1200" dirty="0">
                <a:effectLst/>
                <a:latin typeface="Calibri" panose="020F0502020204030204" pitchFamily="34" charset="0"/>
                <a:ea typeface="Calibri" panose="020F0502020204030204" pitchFamily="34" charset="0"/>
                <a:cs typeface="Times New Roman" panose="02020603050405020304" pitchFamily="18" charset="0"/>
              </a:rPr>
              <a:t> eligibility criteria will continue to recognise that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receipt of activity tested income support</a:t>
            </a:r>
            <a:r>
              <a:rPr lang="en-AU" sz="1200" dirty="0">
                <a:effectLst/>
                <a:latin typeface="Calibri" panose="020F0502020204030204" pitchFamily="34" charset="0"/>
                <a:ea typeface="Calibri" panose="020F0502020204030204" pitchFamily="34" charset="0"/>
                <a:cs typeface="Times New Roman" panose="02020603050405020304" pitchFamily="18" charset="0"/>
              </a:rPr>
              <a:t> is not always an appropriate proxy for determining disadvantage for young people.  Disadvantaged young people who are not receiving activity tested income support  and who meet the eligibility criteria will continue to be able to voluntarily participate in the service.</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Generally,</a:t>
            </a:r>
            <a:r>
              <a:rPr lang="en-AU" sz="1200" b="1" dirty="0">
                <a:effectLst/>
                <a:latin typeface="Calibri" panose="020F0502020204030204" pitchFamily="34" charset="0"/>
                <a:ea typeface="Calibri" panose="020F0502020204030204" pitchFamily="34" charset="0"/>
                <a:cs typeface="Times New Roman" panose="02020603050405020304" pitchFamily="18" charset="0"/>
              </a:rPr>
              <a:t> consequences for non-compliance with Mutual Obligation requirements</a:t>
            </a:r>
            <a:r>
              <a:rPr lang="en-AU" sz="1200" dirty="0">
                <a:effectLst/>
                <a:latin typeface="Calibri" panose="020F0502020204030204" pitchFamily="34" charset="0"/>
                <a:ea typeface="Calibri" panose="020F0502020204030204" pitchFamily="34" charset="0"/>
                <a:cs typeface="Times New Roman" panose="02020603050405020304" pitchFamily="18" charset="0"/>
              </a:rPr>
              <a:t> will remain as they are now, that is participants who fail to meet participation requirements of 25 hours per week, will be exited from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transferred to an Enhanced Service</a:t>
            </a:r>
            <a:r>
              <a:rPr lang="en-AU" sz="1200" u="sng" dirty="0">
                <a:effectLst/>
                <a:latin typeface="Calibri" panose="020F0502020204030204" pitchFamily="34" charset="0"/>
                <a:ea typeface="Calibri" panose="020F0502020204030204" pitchFamily="34" charset="0"/>
                <a:cs typeface="Times New Roman" panose="02020603050405020304" pitchFamily="18" charset="0"/>
              </a:rPr>
              <a:t>s</a:t>
            </a:r>
            <a:r>
              <a:rPr lang="en-AU" sz="1200" dirty="0">
                <a:effectLst/>
                <a:latin typeface="Calibri" panose="020F0502020204030204" pitchFamily="34" charset="0"/>
                <a:ea typeface="Calibri" panose="020F0502020204030204" pitchFamily="34" charset="0"/>
                <a:cs typeface="Times New Roman" panose="02020603050405020304" pitchFamily="18" charset="0"/>
              </a:rPr>
              <a:t> provider.</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Enhanced Services providers will be able to use the Targeted Compliance Framework to encourage engagement by young people who aren’t meeting their mutual obligation requirements.</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exception to this, which I will talk about in the next slide, is the introduction of a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a</a:t>
            </a:r>
            <a:r>
              <a:rPr lang="en-AU" sz="1200" dirty="0">
                <a:effectLst/>
                <a:latin typeface="Calibri" panose="020F0502020204030204" pitchFamily="34" charset="0"/>
                <a:ea typeface="Calibri" panose="020F0502020204030204" pitchFamily="34" charset="0"/>
                <a:cs typeface="Times New Roman" panose="02020603050405020304" pitchFamily="18" charset="0"/>
              </a:rPr>
              <a:t> limited compliance mechanism to improve attendance at the initial appointment.</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Access to the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Youth Bonus Wage Subsidy </a:t>
            </a:r>
            <a:r>
              <a:rPr lang="en-AU" sz="1200" dirty="0">
                <a:effectLst/>
                <a:latin typeface="Calibri" panose="020F0502020204030204" pitchFamily="34" charset="0"/>
                <a:ea typeface="Calibri" panose="020F0502020204030204" pitchFamily="34" charset="0"/>
                <a:cs typeface="Times New Roman" panose="02020603050405020304" pitchFamily="18" charset="0"/>
              </a:rPr>
              <a:t>of $10,000 will remain to support the hiring of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participants who are in receipt of income support and have mutual obligation requirements.  This will help ensure that disadvantaged young people will be more competitive in the labour market.</a:t>
            </a:r>
          </a:p>
          <a:p>
            <a:pPr marL="342900" lvl="0" indent="-342900">
              <a:lnSpc>
                <a:spcPct val="107000"/>
              </a:lnSpc>
              <a:spcAft>
                <a:spcPts val="600"/>
              </a:spcAft>
              <a:buFont typeface="Symbol" panose="05050102010706020507" pitchFamily="18" charset="2"/>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Youth Advisory Sessions </a:t>
            </a:r>
            <a:r>
              <a:rPr lang="en-AU" sz="1200" dirty="0">
                <a:effectLst/>
                <a:latin typeface="Calibri" panose="020F0502020204030204" pitchFamily="34" charset="0"/>
                <a:ea typeface="Calibri" panose="020F0502020204030204" pitchFamily="34" charset="0"/>
                <a:cs typeface="Times New Roman" panose="02020603050405020304" pitchFamily="18" charset="0"/>
              </a:rPr>
              <a:t>initiative will also continue and will form part of provider responsibility under new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TtW</a:t>
            </a:r>
            <a:r>
              <a:rPr lang="en-AU" sz="1200" dirty="0">
                <a:effectLst/>
                <a:latin typeface="Calibri" panose="020F0502020204030204" pitchFamily="34" charset="0"/>
                <a:ea typeface="Calibri" panose="020F0502020204030204" pitchFamily="34" charset="0"/>
                <a:cs typeface="Times New Roman" panose="02020603050405020304" pitchFamily="18" charset="0"/>
              </a:rPr>
              <a:t> Deed.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D3FCEB-6CB7-4478-9568-E9785AFEA658}" type="slidenum">
              <a:rPr lang="en-AU" smtClean="0"/>
              <a:t>9</a:t>
            </a:fld>
            <a:endParaRPr lang="en-AU" dirty="0"/>
          </a:p>
        </p:txBody>
      </p:sp>
      <p:sp>
        <p:nvSpPr>
          <p:cNvPr id="5" name="Footer Placeholder 4">
            <a:extLst>
              <a:ext uri="{FF2B5EF4-FFF2-40B4-BE49-F238E27FC236}">
                <a16:creationId xmlns:a16="http://schemas.microsoft.com/office/drawing/2014/main" id="{18106C8D-E8AC-4BEB-868C-C2B82952D050}"/>
              </a:ext>
            </a:extLst>
          </p:cNvPr>
          <p:cNvSpPr>
            <a:spLocks noGrp="1"/>
          </p:cNvSpPr>
          <p:nvPr>
            <p:ph type="ftr" sz="quarter" idx="4"/>
          </p:nvPr>
        </p:nvSpPr>
        <p:spPr>
          <a:xfrm>
            <a:off x="0" y="8685213"/>
            <a:ext cx="2971800" cy="458787"/>
          </a:xfrm>
        </p:spPr>
        <p:txBody>
          <a:bodyPr/>
          <a:lstStyle/>
          <a:p>
            <a:r>
              <a:rPr lang="en-AU"/>
              <a:t>​‌OFFICIAL‌​</a:t>
            </a:r>
          </a:p>
        </p:txBody>
      </p:sp>
      <p:sp>
        <p:nvSpPr>
          <p:cNvPr id="6" name="Header Placeholder 5">
            <a:extLst>
              <a:ext uri="{FF2B5EF4-FFF2-40B4-BE49-F238E27FC236}">
                <a16:creationId xmlns:a16="http://schemas.microsoft.com/office/drawing/2014/main" id="{61E4089C-9B64-4502-96A6-44FFDBBD0FC6}"/>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71365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864000" y="2574000"/>
            <a:ext cx="6858000" cy="432179"/>
          </a:xfrm>
        </p:spPr>
        <p:txBody>
          <a:bodyPr lIns="0" tIns="0" rIns="0" bIns="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a:t>
            </a:r>
            <a:r>
              <a:rPr lang="en-AU" b="1" dirty="0">
                <a:solidFill>
                  <a:srgbClr val="E9A913"/>
                </a:solidFill>
              </a:rPr>
              <a:t>|</a:t>
            </a:r>
            <a:r>
              <a:rPr lang="en-AU" b="1" dirty="0">
                <a:solidFill>
                  <a:schemeClr val="bg2"/>
                </a:solidFill>
              </a:rPr>
              <a:t>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a:t>
            </a:r>
            <a:r>
              <a:rPr lang="en-AU" b="1" dirty="0">
                <a:solidFill>
                  <a:srgbClr val="E9A913"/>
                </a:solidFill>
              </a:rPr>
              <a:t>|</a:t>
            </a:r>
            <a:r>
              <a:rPr lang="en-AU" b="1" dirty="0">
                <a:solidFill>
                  <a:schemeClr val="bg2"/>
                </a:solidFill>
              </a:rPr>
              <a:t>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sp>
        <p:nvSpPr>
          <p:cNvPr id="4" name="Footer Placeholder 3">
            <a:extLst>
              <a:ext uri="{FF2B5EF4-FFF2-40B4-BE49-F238E27FC236}">
                <a16:creationId xmlns:a16="http://schemas.microsoft.com/office/drawing/2014/main" id="{8B75E7C7-9C80-4F7A-B6BA-980CFF200BB8}"/>
              </a:ext>
            </a:extLst>
          </p:cNvPr>
          <p:cNvSpPr>
            <a:spLocks noGrp="1"/>
          </p:cNvSpPr>
          <p:nvPr>
            <p:ph type="ftr" sz="quarter" idx="10"/>
          </p:nvPr>
        </p:nvSpPr>
        <p:spPr>
          <a:xfrm>
            <a:off x="3028950" y="4772025"/>
            <a:ext cx="3086100" cy="273050"/>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99414477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12AFA3-34AB-41EB-8E6B-EC5C22AEC715}"/>
              </a:ext>
            </a:extLst>
          </p:cNvPr>
          <p:cNvSpPr>
            <a:spLocks noGrp="1"/>
          </p:cNvSpPr>
          <p:nvPr>
            <p:ph type="ftr" sz="quarter" idx="10"/>
          </p:nvPr>
        </p:nvSpPr>
        <p:spPr>
          <a:xfrm>
            <a:off x="3028950" y="4772025"/>
            <a:ext cx="3086100" cy="273050"/>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38544397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2E5AF2DE-F57F-4574-B493-619722041944}"/>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75284153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94957195-F044-487E-AF5B-B0E9162C81D0}"/>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84728869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5CD12EB5-D4FD-4D08-92A5-A5E5224FCD3E}"/>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09102389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EFD30569-1465-4952-8AAD-C8665A02A9C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92670041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AE039BFD-5C29-439C-B089-648399EB99CB}"/>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51313368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264C590A-B215-48AF-98B5-BF1B36808CA9}"/>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952057659"/>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r>
              <a:rPr lang="en-AU" b="1" dirty="0">
                <a:solidFill>
                  <a:schemeClr val="bg2"/>
                </a:solidFill>
              </a:rPr>
              <a:t>Subtitle style  </a:t>
            </a:r>
            <a:r>
              <a:rPr lang="en-AU" b="1" dirty="0">
                <a:solidFill>
                  <a:srgbClr val="E9A913"/>
                </a:solidFill>
              </a:rPr>
              <a:t>|</a:t>
            </a:r>
            <a:r>
              <a:rPr lang="en-AU" b="1" dirty="0">
                <a:solidFill>
                  <a:schemeClr val="bg2"/>
                </a:solidFill>
              </a:rPr>
              <a:t>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a:t>
            </a:r>
            <a:r>
              <a:rPr lang="en-AU" b="1" dirty="0">
                <a:solidFill>
                  <a:srgbClr val="E9A913"/>
                </a:solidFill>
              </a:rPr>
              <a:t>|</a:t>
            </a:r>
            <a:r>
              <a:rPr lang="en-AU" b="1" dirty="0">
                <a:solidFill>
                  <a:schemeClr val="bg2"/>
                </a:solidFill>
              </a:rPr>
              <a:t>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sp>
        <p:nvSpPr>
          <p:cNvPr id="4" name="Date Placeholder 3"/>
          <p:cNvSpPr>
            <a:spLocks noGrp="1"/>
          </p:cNvSpPr>
          <p:nvPr>
            <p:ph type="dt" sz="half" idx="2"/>
          </p:nvPr>
        </p:nvSpPr>
        <p:spPr>
          <a:xfrm>
            <a:off x="628650" y="4772025"/>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3833BC88-7E36-4428-94BF-D011E0F038CB}" type="datetimeFigureOut">
              <a:rPr lang="en-US" smtClean="0"/>
              <a:t>6/18/2021</a:t>
            </a:fld>
            <a:endParaRPr lang="en-US" dirty="0"/>
          </a:p>
        </p:txBody>
      </p:sp>
      <p:sp>
        <p:nvSpPr>
          <p:cNvPr id="5" name="Footer Placeholder 4"/>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r>
              <a:rPr lang="en-US"/>
              <a:t>​‌OFFICIAL‌​</a:t>
            </a:r>
            <a:endParaRPr lang="en-US" dirty="0"/>
          </a:p>
        </p:txBody>
      </p:sp>
      <p:sp>
        <p:nvSpPr>
          <p:cNvPr id="6" name="Slide Number Placeholder 5"/>
          <p:cNvSpPr>
            <a:spLocks noGrp="1"/>
          </p:cNvSpPr>
          <p:nvPr>
            <p:ph type="sldNum" sz="quarter" idx="4"/>
          </p:nvPr>
        </p:nvSpPr>
        <p:spPr>
          <a:xfrm>
            <a:off x="6457950" y="4772025"/>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04BDF8A-F3AC-4977-BAC0-38A644132836}" type="slidenum">
              <a:rPr lang="en-US" smtClean="0"/>
              <a:t>‹#›</a:t>
            </a:fld>
            <a:endParaRPr lang="en-US" dirty="0"/>
          </a:p>
        </p:txBody>
      </p:sp>
      <p:sp>
        <p:nvSpPr>
          <p:cNvPr id="7" name="JS SlideHeader">
            <a:extLst>
              <a:ext uri="{FF2B5EF4-FFF2-40B4-BE49-F238E27FC236}">
                <a16:creationId xmlns:a16="http://schemas.microsoft.com/office/drawing/2014/main" id="{48C40AD6-FBB9-40D1-9DBF-033D9B98FDDA}"/>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86324150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JS SlideHeader">
            <a:extLst>
              <a:ext uri="{FF2B5EF4-FFF2-40B4-BE49-F238E27FC236}">
                <a16:creationId xmlns:a16="http://schemas.microsoft.com/office/drawing/2014/main" id="{92824CA1-897E-4346-BFCE-86A82B4936EF}"/>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JS SlideHeader">
            <a:extLst>
              <a:ext uri="{FF2B5EF4-FFF2-40B4-BE49-F238E27FC236}">
                <a16:creationId xmlns:a16="http://schemas.microsoft.com/office/drawing/2014/main" id="{8F14A535-41A0-4521-8A34-2348404F8D0A}"/>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143553983"/>
      </p:ext>
    </p:extLst>
  </p:cSld>
  <p:clrMap bg1="lt1" tx1="dk1" bg2="lt2" tx2="dk2" accent1="accent1" accent2="accent2" accent3="accent3" accent4="accent4" accent5="accent5" accent6="accent6" hlink="hlink" folHlink="folHlink"/>
  <p:sldLayoutIdLst>
    <p:sldLayoutId id="2147483698" r:id="rId1"/>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JS SlideHeader">
            <a:extLst>
              <a:ext uri="{FF2B5EF4-FFF2-40B4-BE49-F238E27FC236}">
                <a16:creationId xmlns:a16="http://schemas.microsoft.com/office/drawing/2014/main" id="{BF2CBE3F-E608-4CC2-9F26-24AADDBBC173}"/>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189091278"/>
      </p:ext>
    </p:extLst>
  </p:cSld>
  <p:clrMap bg1="lt1" tx1="dk1" bg2="lt2" tx2="dk2" accent1="accent1" accent2="accent2" accent3="accent3" accent4="accent4" accent5="accent5" accent6="accent6" hlink="hlink" folHlink="folHlink"/>
  <p:sldLayoutIdLst>
    <p:sldLayoutId id="2147483692" r:id="rId1"/>
  </p:sldLayoutIdLst>
  <p:hf sldNum="0" hd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JS SlideHeader">
            <a:extLst>
              <a:ext uri="{FF2B5EF4-FFF2-40B4-BE49-F238E27FC236}">
                <a16:creationId xmlns:a16="http://schemas.microsoft.com/office/drawing/2014/main" id="{2551DCA2-589C-437E-9FA1-AF0165EF9F30}"/>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3474800"/>
      </p:ext>
    </p:extLst>
  </p:cSld>
  <p:clrMap bg1="lt1" tx1="dk1" bg2="lt2" tx2="dk2" accent1="accent1" accent2="accent2" accent3="accent3" accent4="accent4" accent5="accent5" accent6="accent6" hlink="hlink" folHlink="folHlink"/>
  <p:sldLayoutIdLst>
    <p:sldLayoutId id="2147483690" r:id="rId1"/>
  </p:sldLayoutIdLst>
  <p:hf sldNum="0" hd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JS SlideHeader">
            <a:extLst>
              <a:ext uri="{FF2B5EF4-FFF2-40B4-BE49-F238E27FC236}">
                <a16:creationId xmlns:a16="http://schemas.microsoft.com/office/drawing/2014/main" id="{AD249E8C-C65F-424F-9110-FDADEB5773F7}"/>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646802903"/>
      </p:ext>
    </p:extLst>
  </p:cSld>
  <p:clrMap bg1="lt1" tx1="dk1" bg2="lt2" tx2="dk2" accent1="accent1" accent2="accent2" accent3="accent3" accent4="accent4" accent5="accent5" accent6="accent6" hlink="hlink" folHlink="folHlink"/>
  <p:sldLayoutIdLst>
    <p:sldLayoutId id="2147483694" r:id="rId1"/>
  </p:sldLayoutIdLst>
  <p:hf sldNum="0" hd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JS SlideHeader">
            <a:extLst>
              <a:ext uri="{FF2B5EF4-FFF2-40B4-BE49-F238E27FC236}">
                <a16:creationId xmlns:a16="http://schemas.microsoft.com/office/drawing/2014/main" id="{DD0A15A3-AED7-4D16-B23D-FEEEE78A91B6}"/>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4023157743"/>
      </p:ext>
    </p:extLst>
  </p:cSld>
  <p:clrMap bg1="lt1" tx1="dk1" bg2="lt2" tx2="dk2" accent1="accent1" accent2="accent2" accent3="accent3" accent4="accent4" accent5="accent5" accent6="accent6" hlink="hlink" folHlink="folHlink"/>
  <p:sldLayoutIdLst>
    <p:sldLayoutId id="2147483696" r:id="rId1"/>
  </p:sldLayoutIdLst>
  <p:hf sldNum="0" hd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mailto:espurchasing@employment.gov.a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D30F40D-5881-453A-A94D-44143E928FD1}"/>
              </a:ext>
              <a:ext uri="{C183D7F6-B498-43B3-948B-1728B52AA6E4}">
                <adec:decorative xmlns:adec="http://schemas.microsoft.com/office/drawing/2017/decorative" val="0"/>
              </a:ext>
            </a:extLst>
          </p:cNvPr>
          <p:cNvSpPr txBox="1">
            <a:spLocks/>
          </p:cNvSpPr>
          <p:nvPr/>
        </p:nvSpPr>
        <p:spPr>
          <a:xfrm>
            <a:off x="2627784" y="2077243"/>
            <a:ext cx="3240360" cy="1865040"/>
          </a:xfrm>
          <a:prstGeom prst="rect">
            <a:avLst/>
          </a:prstGeom>
        </p:spPr>
        <p:txBody>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algn="ctr"/>
            <a:r>
              <a:rPr lang="en-AU" dirty="0"/>
              <a:t>YOUTH BREAKOUT SESSION</a:t>
            </a:r>
          </a:p>
          <a:p>
            <a:pPr algn="ctr"/>
            <a:endParaRPr lang="en-AU" dirty="0"/>
          </a:p>
          <a:p>
            <a:pPr algn="ctr"/>
            <a:r>
              <a:rPr lang="en-AU" dirty="0"/>
              <a:t>National CEO Forum</a:t>
            </a:r>
          </a:p>
          <a:p>
            <a:pPr algn="ctr"/>
            <a:r>
              <a:rPr lang="en-AU" dirty="0"/>
              <a:t>19 May 2021</a:t>
            </a:r>
          </a:p>
        </p:txBody>
      </p:sp>
      <p:sp>
        <p:nvSpPr>
          <p:cNvPr id="6" name="Title 5">
            <a:extLst>
              <a:ext uri="{FF2B5EF4-FFF2-40B4-BE49-F238E27FC236}">
                <a16:creationId xmlns:a16="http://schemas.microsoft.com/office/drawing/2014/main" id="{60214AD2-6962-48F9-9CCB-5383AF1E3A3B}"/>
              </a:ext>
              <a:ext uri="{C183D7F6-B498-43B3-948B-1728B52AA6E4}">
                <adec:decorative xmlns:adec="http://schemas.microsoft.com/office/drawing/2017/decorative" val="1"/>
              </a:ext>
            </a:extLst>
          </p:cNvPr>
          <p:cNvSpPr>
            <a:spLocks noGrp="1"/>
          </p:cNvSpPr>
          <p:nvPr>
            <p:ph type="title" idx="4294967295"/>
          </p:nvPr>
        </p:nvSpPr>
        <p:spPr>
          <a:xfrm>
            <a:off x="628650" y="-993775"/>
            <a:ext cx="7886700" cy="993775"/>
          </a:xfrm>
        </p:spPr>
        <p:txBody>
          <a:bodyPr vert="horz" lIns="91440" tIns="45720" rIns="91440" bIns="45720" rtlCol="0" anchor="b">
            <a:normAutofit/>
          </a:bodyPr>
          <a:lstStyle/>
          <a:p>
            <a:r>
              <a:rPr lang="en-AU" dirty="0"/>
              <a:t>Youth Breakout Session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884" y="649016"/>
            <a:ext cx="1460163" cy="917004"/>
          </a:xfrm>
          <a:prstGeom prst="rect">
            <a:avLst/>
          </a:prstGeom>
        </p:spPr>
      </p:pic>
      <p:pic>
        <p:nvPicPr>
          <p:cNvPr id="5" name="Picture 4">
            <a:extLst>
              <a:ext uri="{FF2B5EF4-FFF2-40B4-BE49-F238E27FC236}">
                <a16:creationId xmlns:a16="http://schemas.microsoft.com/office/drawing/2014/main" id="{E57A9BE9-BBF5-43D4-A43C-0F7A4CEABC2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357" y="659255"/>
            <a:ext cx="1584176" cy="917005"/>
          </a:xfrm>
          <a:prstGeom prst="rect">
            <a:avLst/>
          </a:prstGeom>
        </p:spPr>
      </p:pic>
      <p:sp>
        <p:nvSpPr>
          <p:cNvPr id="4" name="Footer Placeholder 3">
            <a:extLst>
              <a:ext uri="{FF2B5EF4-FFF2-40B4-BE49-F238E27FC236}">
                <a16:creationId xmlns:a16="http://schemas.microsoft.com/office/drawing/2014/main" id="{565FE15B-C8DC-4300-8D3E-4A5D25928C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250021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1" y="4312091"/>
            <a:ext cx="1018456" cy="639915"/>
          </a:xfrm>
          <a:prstGeom prst="rect">
            <a:avLst/>
          </a:prstGeom>
        </p:spPr>
      </p:pic>
      <p:sp>
        <p:nvSpPr>
          <p:cNvPr id="6" name="Title 5">
            <a:extLst>
              <a:ext uri="{FF2B5EF4-FFF2-40B4-BE49-F238E27FC236}">
                <a16:creationId xmlns:a16="http://schemas.microsoft.com/office/drawing/2014/main" id="{8F895D0D-B593-47D7-844F-860EF83835B4}"/>
              </a:ext>
            </a:extLst>
          </p:cNvPr>
          <p:cNvSpPr>
            <a:spLocks noGrp="1"/>
          </p:cNvSpPr>
          <p:nvPr>
            <p:ph type="title"/>
          </p:nvPr>
        </p:nvSpPr>
        <p:spPr>
          <a:xfrm>
            <a:off x="457200" y="349200"/>
            <a:ext cx="7283152" cy="993775"/>
          </a:xfrm>
        </p:spPr>
        <p:txBody>
          <a:bodyPr>
            <a:normAutofit/>
          </a:bodyPr>
          <a:lstStyle/>
          <a:p>
            <a:r>
              <a:rPr lang="en-AU" sz="2800" dirty="0"/>
              <a:t>What’s changing for the Youth Specialist Service</a:t>
            </a:r>
          </a:p>
        </p:txBody>
      </p:sp>
      <p:sp>
        <p:nvSpPr>
          <p:cNvPr id="8" name="Content Placeholder 7">
            <a:extLst>
              <a:ext uri="{FF2B5EF4-FFF2-40B4-BE49-F238E27FC236}">
                <a16:creationId xmlns:a16="http://schemas.microsoft.com/office/drawing/2014/main" id="{EE62C0DD-8785-496F-9FEA-2AF898736D7D}"/>
              </a:ext>
            </a:extLst>
          </p:cNvPr>
          <p:cNvSpPr>
            <a:spLocks noGrp="1"/>
          </p:cNvSpPr>
          <p:nvPr>
            <p:ph idx="1"/>
          </p:nvPr>
        </p:nvSpPr>
        <p:spPr>
          <a:xfrm>
            <a:off x="479704" y="1566019"/>
            <a:ext cx="7886700" cy="2383284"/>
          </a:xfrm>
        </p:spPr>
        <p:txBody>
          <a:bodyPr>
            <a:normAutofit lnSpcReduction="10000"/>
          </a:bodyPr>
          <a:lstStyle/>
          <a:p>
            <a:pPr marL="0" indent="0">
              <a:buNone/>
            </a:pPr>
            <a:r>
              <a:rPr lang="en-AU" sz="2400" dirty="0"/>
              <a:t>The following enhancements are being made to Transition to Work:</a:t>
            </a:r>
          </a:p>
          <a:p>
            <a:pPr lvl="1">
              <a:buFont typeface="Courier New" panose="02070309020205020404" pitchFamily="49" charset="0"/>
              <a:buChar char="o"/>
            </a:pPr>
            <a:r>
              <a:rPr lang="en-AU" sz="2000" dirty="0"/>
              <a:t>Eligibility based on risk factors</a:t>
            </a:r>
          </a:p>
          <a:p>
            <a:pPr lvl="1">
              <a:buFont typeface="Courier New" panose="02070309020205020404" pitchFamily="49" charset="0"/>
              <a:buChar char="o"/>
            </a:pPr>
            <a:r>
              <a:rPr lang="en-AU" sz="2000" dirty="0"/>
              <a:t>Maximum duration of service changing for some young people</a:t>
            </a:r>
          </a:p>
          <a:p>
            <a:pPr lvl="1">
              <a:buFont typeface="Courier New" panose="02070309020205020404" pitchFamily="49" charset="0"/>
              <a:buChar char="o"/>
            </a:pPr>
            <a:r>
              <a:rPr lang="en-AU" sz="2000" dirty="0"/>
              <a:t>Mechanisms to improve attendance at initial appointment</a:t>
            </a:r>
          </a:p>
          <a:p>
            <a:pPr lvl="1">
              <a:buFont typeface="Courier New" panose="02070309020205020404" pitchFamily="49" charset="0"/>
              <a:buChar char="o"/>
            </a:pPr>
            <a:r>
              <a:rPr lang="en-AU" sz="2000" dirty="0"/>
              <a:t>Performance Framework that will better foster continuous improvement</a:t>
            </a:r>
          </a:p>
          <a:p>
            <a:pPr lvl="1">
              <a:buFont typeface="Courier New" panose="02070309020205020404" pitchFamily="49" charset="0"/>
              <a:buChar char="o"/>
            </a:pPr>
            <a:r>
              <a:rPr lang="en-AU" sz="2000" dirty="0"/>
              <a:t>Allocation of places</a:t>
            </a:r>
          </a:p>
        </p:txBody>
      </p:sp>
      <p:sp>
        <p:nvSpPr>
          <p:cNvPr id="2" name="Footer Placeholder 1">
            <a:extLst>
              <a:ext uri="{FF2B5EF4-FFF2-40B4-BE49-F238E27FC236}">
                <a16:creationId xmlns:a16="http://schemas.microsoft.com/office/drawing/2014/main" id="{D8AFD307-1D35-4971-AFB4-46A933D9C541}"/>
              </a:ext>
              <a:ext uri="{C183D7F6-B498-43B3-948B-1728B52AA6E4}">
                <adec:decorative xmlns:adec="http://schemas.microsoft.com/office/drawing/2017/decorative" val="1"/>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310706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F59885-8287-41AE-8971-EC6974BFF330}"/>
              </a:ext>
            </a:extLst>
          </p:cNvPr>
          <p:cNvSpPr>
            <a:spLocks noGrp="1"/>
          </p:cNvSpPr>
          <p:nvPr>
            <p:ph type="title"/>
          </p:nvPr>
        </p:nvSpPr>
        <p:spPr>
          <a:xfrm>
            <a:off x="457200" y="349200"/>
            <a:ext cx="7283152" cy="993775"/>
          </a:xfrm>
        </p:spPr>
        <p:txBody>
          <a:bodyPr>
            <a:normAutofit/>
          </a:bodyPr>
          <a:lstStyle/>
          <a:p>
            <a:r>
              <a:rPr lang="en-AU" sz="2800" dirty="0"/>
              <a:t>Consultation and Procurement Process for the New Employment Services Model</a:t>
            </a:r>
          </a:p>
        </p:txBody>
      </p:sp>
      <p:sp>
        <p:nvSpPr>
          <p:cNvPr id="5" name="Rectangle: Rounded Corners 4">
            <a:extLst>
              <a:ext uri="{FF2B5EF4-FFF2-40B4-BE49-F238E27FC236}">
                <a16:creationId xmlns:a16="http://schemas.microsoft.com/office/drawing/2014/main" id="{99DE7887-A24D-4312-95B1-933823BFAECE}"/>
              </a:ext>
              <a:ext uri="{C183D7F6-B498-43B3-948B-1728B52AA6E4}">
                <adec:decorative xmlns:adec="http://schemas.microsoft.com/office/drawing/2017/decorative" val="1"/>
              </a:ext>
            </a:extLst>
          </p:cNvPr>
          <p:cNvSpPr/>
          <p:nvPr/>
        </p:nvSpPr>
        <p:spPr>
          <a:xfrm>
            <a:off x="281208" y="1702893"/>
            <a:ext cx="8568952" cy="156928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Rectangle 5">
            <a:extLst>
              <a:ext uri="{FF2B5EF4-FFF2-40B4-BE49-F238E27FC236}">
                <a16:creationId xmlns:a16="http://schemas.microsoft.com/office/drawing/2014/main" id="{D69F17E4-4582-4AC5-97CE-1B5E3D3B7A62}"/>
              </a:ext>
              <a:ext uri="{C183D7F6-B498-43B3-948B-1728B52AA6E4}">
                <adec:decorative xmlns:adec="http://schemas.microsoft.com/office/drawing/2017/decorative" val="1"/>
              </a:ext>
            </a:extLst>
          </p:cNvPr>
          <p:cNvSpPr/>
          <p:nvPr/>
        </p:nvSpPr>
        <p:spPr>
          <a:xfrm>
            <a:off x="583667" y="2191727"/>
            <a:ext cx="549925" cy="54992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7" name="Group 6" descr="Indicative Timeline">
            <a:extLst>
              <a:ext uri="{FF2B5EF4-FFF2-40B4-BE49-F238E27FC236}">
                <a16:creationId xmlns:a16="http://schemas.microsoft.com/office/drawing/2014/main" id="{57BA1CE3-94B0-48AD-BF8C-9B55604204E5}"/>
              </a:ext>
            </a:extLst>
          </p:cNvPr>
          <p:cNvGrpSpPr/>
          <p:nvPr/>
        </p:nvGrpSpPr>
        <p:grpSpPr>
          <a:xfrm>
            <a:off x="1280886" y="1834824"/>
            <a:ext cx="4011194" cy="1263729"/>
            <a:chOff x="999678" y="409660"/>
            <a:chExt cx="4011194" cy="1263729"/>
          </a:xfrm>
        </p:grpSpPr>
        <p:sp>
          <p:nvSpPr>
            <p:cNvPr id="15" name="Rectangle 14">
              <a:extLst>
                <a:ext uri="{FF2B5EF4-FFF2-40B4-BE49-F238E27FC236}">
                  <a16:creationId xmlns:a16="http://schemas.microsoft.com/office/drawing/2014/main" id="{DA6C5B0D-17A1-471A-B8F6-C6CF53548C1E}"/>
                </a:ext>
              </a:extLst>
            </p:cNvPr>
            <p:cNvSpPr/>
            <p:nvPr/>
          </p:nvSpPr>
          <p:spPr>
            <a:xfrm>
              <a:off x="1154844" y="541593"/>
              <a:ext cx="3856028" cy="9998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CA90A157-DD22-4FB5-9D5C-6D1C4BCDAB14}"/>
                </a:ext>
              </a:extLst>
            </p:cNvPr>
            <p:cNvSpPr txBox="1"/>
            <p:nvPr/>
          </p:nvSpPr>
          <p:spPr>
            <a:xfrm>
              <a:off x="999678" y="409660"/>
              <a:ext cx="3207956" cy="1263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819" tIns="105819" rIns="105819" bIns="105819" numCol="1" spcCol="1270" anchor="ctr" anchorCtr="0">
              <a:noAutofit/>
            </a:bodyPr>
            <a:lstStyle/>
            <a:p>
              <a:pPr marL="0" lvl="0" indent="0" algn="l" defTabSz="1111250">
                <a:lnSpc>
                  <a:spcPct val="100000"/>
                </a:lnSpc>
                <a:spcBef>
                  <a:spcPct val="0"/>
                </a:spcBef>
                <a:spcAft>
                  <a:spcPct val="35000"/>
                </a:spcAft>
                <a:buNone/>
              </a:pPr>
              <a:r>
                <a:rPr lang="en-AU" sz="2500" kern="1200" dirty="0"/>
                <a:t>Indicative Timeline</a:t>
              </a:r>
              <a:endParaRPr lang="en-US" sz="2500" kern="1200" dirty="0"/>
            </a:p>
          </p:txBody>
        </p:sp>
      </p:grpSp>
      <p:grpSp>
        <p:nvGrpSpPr>
          <p:cNvPr id="8" name="Group 7" descr="The Exposure Draft is expected to be published in mid-2021 (includes consultation process)">
            <a:extLst>
              <a:ext uri="{FF2B5EF4-FFF2-40B4-BE49-F238E27FC236}">
                <a16:creationId xmlns:a16="http://schemas.microsoft.com/office/drawing/2014/main" id="{71C2D427-4EE3-42DE-A6E4-FDF886CF56B1}"/>
              </a:ext>
            </a:extLst>
          </p:cNvPr>
          <p:cNvGrpSpPr/>
          <p:nvPr/>
        </p:nvGrpSpPr>
        <p:grpSpPr>
          <a:xfrm>
            <a:off x="3995936" y="1494011"/>
            <a:ext cx="4854223" cy="1945357"/>
            <a:chOff x="4608746" y="68847"/>
            <a:chExt cx="3960205" cy="1945357"/>
          </a:xfrm>
        </p:grpSpPr>
        <p:sp>
          <p:nvSpPr>
            <p:cNvPr id="13" name="Rectangle 12">
              <a:extLst>
                <a:ext uri="{FF2B5EF4-FFF2-40B4-BE49-F238E27FC236}">
                  <a16:creationId xmlns:a16="http://schemas.microsoft.com/office/drawing/2014/main" id="{019E6F75-6BFA-4651-A0E2-FD35D3E094E3}"/>
                </a:ext>
              </a:extLst>
            </p:cNvPr>
            <p:cNvSpPr/>
            <p:nvPr/>
          </p:nvSpPr>
          <p:spPr>
            <a:xfrm>
              <a:off x="5010872" y="68847"/>
              <a:ext cx="3558079" cy="19453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descr="The Exposure Draft is expected to be published in mid-2021 (includes consultation process)&#10;">
              <a:extLst>
                <a:ext uri="{FF2B5EF4-FFF2-40B4-BE49-F238E27FC236}">
                  <a16:creationId xmlns:a16="http://schemas.microsoft.com/office/drawing/2014/main" id="{D5FFDFCF-941A-4A8B-AE5F-7BAB30D1EDAE}"/>
                </a:ext>
              </a:extLst>
            </p:cNvPr>
            <p:cNvSpPr txBox="1"/>
            <p:nvPr/>
          </p:nvSpPr>
          <p:spPr>
            <a:xfrm>
              <a:off x="4608746" y="68847"/>
              <a:ext cx="3960205" cy="19453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819" tIns="105819" rIns="105819" bIns="105819" numCol="1" spcCol="1270" anchor="ctr" anchorCtr="0">
              <a:noAutofit/>
            </a:bodyPr>
            <a:lstStyle/>
            <a:p>
              <a:pPr marL="0" lvl="0" indent="0" algn="l" defTabSz="711200">
                <a:lnSpc>
                  <a:spcPct val="100000"/>
                </a:lnSpc>
                <a:spcBef>
                  <a:spcPct val="0"/>
                </a:spcBef>
                <a:spcAft>
                  <a:spcPct val="35000"/>
                </a:spcAft>
                <a:buFont typeface="Wingdings" panose="05000000000000000000" pitchFamily="2" charset="2"/>
                <a:buNone/>
              </a:pPr>
              <a:r>
                <a:rPr lang="en-AU" kern="1200" dirty="0"/>
                <a:t>The Exposure Draft is expected to be published in </a:t>
              </a:r>
              <a:r>
                <a:rPr lang="en-AU" dirty="0"/>
                <a:t>mid-</a:t>
              </a:r>
              <a:r>
                <a:rPr lang="en-AU" kern="1200" dirty="0"/>
                <a:t>2021 (includes consultation </a:t>
              </a:r>
              <a:r>
                <a:rPr lang="en-AU" dirty="0"/>
                <a:t>process</a:t>
              </a:r>
              <a:r>
                <a:rPr lang="en-AU" kern="1200" dirty="0"/>
                <a:t>)</a:t>
              </a:r>
              <a:endParaRPr lang="en-US" kern="1200" dirty="0"/>
            </a:p>
          </p:txBody>
        </p:sp>
      </p:grpSp>
      <p:sp>
        <p:nvSpPr>
          <p:cNvPr id="9" name="Rectangle: Rounded Corners 8">
            <a:extLst>
              <a:ext uri="{FF2B5EF4-FFF2-40B4-BE49-F238E27FC236}">
                <a16:creationId xmlns:a16="http://schemas.microsoft.com/office/drawing/2014/main" id="{18F66ACE-2183-453C-8E7C-035EC5DF93A3}"/>
              </a:ext>
              <a:ext uri="{C183D7F6-B498-43B3-948B-1728B52AA6E4}">
                <adec:decorative xmlns:adec="http://schemas.microsoft.com/office/drawing/2017/decorative" val="1"/>
              </a:ext>
            </a:extLst>
          </p:cNvPr>
          <p:cNvSpPr/>
          <p:nvPr/>
        </p:nvSpPr>
        <p:spPr>
          <a:xfrm>
            <a:off x="281208" y="3689335"/>
            <a:ext cx="8568952" cy="99986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10" name="Group 9" descr="The procurement for the new model is expected to occur in the third quarter of this calendar year&#10;">
            <a:extLst>
              <a:ext uri="{FF2B5EF4-FFF2-40B4-BE49-F238E27FC236}">
                <a16:creationId xmlns:a16="http://schemas.microsoft.com/office/drawing/2014/main" id="{AE5FAAAA-8CB3-4AAE-BB89-D9E538C363C5}"/>
              </a:ext>
            </a:extLst>
          </p:cNvPr>
          <p:cNvGrpSpPr/>
          <p:nvPr/>
        </p:nvGrpSpPr>
        <p:grpSpPr>
          <a:xfrm>
            <a:off x="1436052" y="3689335"/>
            <a:ext cx="7414107" cy="999865"/>
            <a:chOff x="1154844" y="2264171"/>
            <a:chExt cx="7414107" cy="999865"/>
          </a:xfrm>
        </p:grpSpPr>
        <p:sp>
          <p:nvSpPr>
            <p:cNvPr id="11" name="Rectangle 10">
              <a:extLst>
                <a:ext uri="{FF2B5EF4-FFF2-40B4-BE49-F238E27FC236}">
                  <a16:creationId xmlns:a16="http://schemas.microsoft.com/office/drawing/2014/main" id="{BCEDD8B2-2E8D-48CA-9412-CD58304C85DA}"/>
                </a:ext>
              </a:extLst>
            </p:cNvPr>
            <p:cNvSpPr/>
            <p:nvPr/>
          </p:nvSpPr>
          <p:spPr>
            <a:xfrm>
              <a:off x="1154844" y="2264171"/>
              <a:ext cx="7414107" cy="9998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descr="Indicative Timeline: The Exposure Draft is expected to be published in mid-2021 (includes consultation process).&#10;The procurement for the new model is expected to occur in the third quarter of this calendar year.">
              <a:extLst>
                <a:ext uri="{FF2B5EF4-FFF2-40B4-BE49-F238E27FC236}">
                  <a16:creationId xmlns:a16="http://schemas.microsoft.com/office/drawing/2014/main" id="{7D4145A8-B745-4360-BCE0-913A4C29EB0C}"/>
                </a:ext>
              </a:extLst>
            </p:cNvPr>
            <p:cNvSpPr txBox="1"/>
            <p:nvPr/>
          </p:nvSpPr>
          <p:spPr>
            <a:xfrm>
              <a:off x="1154844" y="2264171"/>
              <a:ext cx="7414107" cy="9998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819" tIns="105819" rIns="105819" bIns="105819" numCol="1" spcCol="1270" anchor="ctr" anchorCtr="0">
              <a:noAutofit/>
            </a:bodyPr>
            <a:lstStyle/>
            <a:p>
              <a:r>
                <a:rPr lang="en-AU" sz="2400" dirty="0"/>
                <a:t>The procurement for the new model is expected to occur in the third quarter of this calendar year</a:t>
              </a:r>
            </a:p>
          </p:txBody>
        </p:sp>
      </p:grpSp>
      <p:sp>
        <p:nvSpPr>
          <p:cNvPr id="17" name="Rectangle 16">
            <a:extLst>
              <a:ext uri="{FF2B5EF4-FFF2-40B4-BE49-F238E27FC236}">
                <a16:creationId xmlns:a16="http://schemas.microsoft.com/office/drawing/2014/main" id="{7CAECBA5-CC31-42A3-97E9-B642F309B64D}"/>
              </a:ext>
              <a:ext uri="{C183D7F6-B498-43B3-948B-1728B52AA6E4}">
                <adec:decorative xmlns:adec="http://schemas.microsoft.com/office/drawing/2017/decorative" val="1"/>
              </a:ext>
            </a:extLst>
          </p:cNvPr>
          <p:cNvSpPr/>
          <p:nvPr/>
        </p:nvSpPr>
        <p:spPr>
          <a:xfrm>
            <a:off x="583667" y="3914304"/>
            <a:ext cx="549925" cy="54992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 name="Footer Placeholder 1">
            <a:extLst>
              <a:ext uri="{FF2B5EF4-FFF2-40B4-BE49-F238E27FC236}">
                <a16:creationId xmlns:a16="http://schemas.microsoft.com/office/drawing/2014/main" id="{C6FE73F3-E9BB-48FC-A9E8-70F16188DEB4}"/>
              </a:ext>
              <a:ext uri="{C183D7F6-B498-43B3-948B-1728B52AA6E4}">
                <adec:decorative xmlns:adec="http://schemas.microsoft.com/office/drawing/2017/decorative" val="1"/>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319558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1" y="4312091"/>
            <a:ext cx="1018456" cy="639915"/>
          </a:xfrm>
          <a:prstGeom prst="rect">
            <a:avLst/>
          </a:prstGeom>
        </p:spPr>
      </p:pic>
      <p:sp>
        <p:nvSpPr>
          <p:cNvPr id="6" name="Title 5">
            <a:extLst>
              <a:ext uri="{FF2B5EF4-FFF2-40B4-BE49-F238E27FC236}">
                <a16:creationId xmlns:a16="http://schemas.microsoft.com/office/drawing/2014/main" id="{8F895D0D-B593-47D7-844F-860EF83835B4}"/>
              </a:ext>
            </a:extLst>
          </p:cNvPr>
          <p:cNvSpPr>
            <a:spLocks noGrp="1"/>
          </p:cNvSpPr>
          <p:nvPr>
            <p:ph type="title"/>
          </p:nvPr>
        </p:nvSpPr>
        <p:spPr>
          <a:xfrm>
            <a:off x="457199" y="196257"/>
            <a:ext cx="7571184" cy="993775"/>
          </a:xfrm>
        </p:spPr>
        <p:txBody>
          <a:bodyPr>
            <a:normAutofit/>
          </a:bodyPr>
          <a:lstStyle/>
          <a:p>
            <a:r>
              <a:rPr lang="en-AU" sz="2800" dirty="0"/>
              <a:t>Consultation and Procurement Process for Transition to Work</a:t>
            </a:r>
          </a:p>
        </p:txBody>
      </p:sp>
      <p:sp>
        <p:nvSpPr>
          <p:cNvPr id="5" name="Rectangle: Rounded Corners 4">
            <a:extLst>
              <a:ext uri="{FF2B5EF4-FFF2-40B4-BE49-F238E27FC236}">
                <a16:creationId xmlns:a16="http://schemas.microsoft.com/office/drawing/2014/main" id="{B9F1706B-6430-4F62-9DB0-6E0C38070938}"/>
              </a:ext>
              <a:ext uri="{C183D7F6-B498-43B3-948B-1728B52AA6E4}">
                <adec:decorative xmlns:adec="http://schemas.microsoft.com/office/drawing/2017/decorative" val="1"/>
              </a:ext>
            </a:extLst>
          </p:cNvPr>
          <p:cNvSpPr/>
          <p:nvPr/>
        </p:nvSpPr>
        <p:spPr>
          <a:xfrm>
            <a:off x="287524" y="1277448"/>
            <a:ext cx="8266493" cy="138409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a:extLst>
              <a:ext uri="{FF2B5EF4-FFF2-40B4-BE49-F238E27FC236}">
                <a16:creationId xmlns:a16="http://schemas.microsoft.com/office/drawing/2014/main" id="{9D35DD62-17C5-4B14-9C55-E607FD1D1B59}"/>
              </a:ext>
              <a:ext uri="{C183D7F6-B498-43B3-948B-1728B52AA6E4}">
                <adec:decorative xmlns:adec="http://schemas.microsoft.com/office/drawing/2017/decorative" val="1"/>
              </a:ext>
            </a:extLst>
          </p:cNvPr>
          <p:cNvSpPr/>
          <p:nvPr/>
        </p:nvSpPr>
        <p:spPr>
          <a:xfrm>
            <a:off x="589983" y="1678866"/>
            <a:ext cx="549925" cy="54992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9" name="Group 8" descr="Timetable">
            <a:extLst>
              <a:ext uri="{FF2B5EF4-FFF2-40B4-BE49-F238E27FC236}">
                <a16:creationId xmlns:a16="http://schemas.microsoft.com/office/drawing/2014/main" id="{D24D29AA-1656-4A1E-AC90-E53B27463984}"/>
              </a:ext>
            </a:extLst>
          </p:cNvPr>
          <p:cNvGrpSpPr/>
          <p:nvPr/>
        </p:nvGrpSpPr>
        <p:grpSpPr>
          <a:xfrm>
            <a:off x="1442368" y="1453896"/>
            <a:ext cx="1984716" cy="999865"/>
            <a:chOff x="1154844" y="541593"/>
            <a:chExt cx="3856028" cy="999865"/>
          </a:xfrm>
        </p:grpSpPr>
        <p:sp>
          <p:nvSpPr>
            <p:cNvPr id="10" name="Rectangle 9">
              <a:extLst>
                <a:ext uri="{FF2B5EF4-FFF2-40B4-BE49-F238E27FC236}">
                  <a16:creationId xmlns:a16="http://schemas.microsoft.com/office/drawing/2014/main" id="{E7DE1570-BDA3-4909-AB1A-11B8ED3EA8C3}"/>
                </a:ext>
              </a:extLst>
            </p:cNvPr>
            <p:cNvSpPr/>
            <p:nvPr/>
          </p:nvSpPr>
          <p:spPr>
            <a:xfrm>
              <a:off x="1154844" y="541593"/>
              <a:ext cx="3856028" cy="9998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descr="Timetable">
              <a:extLst>
                <a:ext uri="{FF2B5EF4-FFF2-40B4-BE49-F238E27FC236}">
                  <a16:creationId xmlns:a16="http://schemas.microsoft.com/office/drawing/2014/main" id="{9582F372-888B-416B-8C0B-82622CF77871}"/>
                </a:ext>
              </a:extLst>
            </p:cNvPr>
            <p:cNvSpPr txBox="1"/>
            <p:nvPr/>
          </p:nvSpPr>
          <p:spPr>
            <a:xfrm>
              <a:off x="1154844" y="541593"/>
              <a:ext cx="3856028" cy="9998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819" tIns="105819" rIns="105819" bIns="105819" numCol="1" spcCol="1270" anchor="ctr" anchorCtr="0">
              <a:noAutofit/>
            </a:bodyPr>
            <a:lstStyle/>
            <a:p>
              <a:pPr lvl="0"/>
              <a:r>
                <a:rPr lang="en-AU" sz="2800" dirty="0"/>
                <a:t>Timetable:</a:t>
              </a:r>
            </a:p>
          </p:txBody>
        </p:sp>
      </p:grpSp>
      <p:grpSp>
        <p:nvGrpSpPr>
          <p:cNvPr id="12" name="Group 11" descr="Release of Consultation Paper mid-June 2021&#10;Stakeholder Consultation Sessions held at TtW National Forum: 11 June 2021">
            <a:extLst>
              <a:ext uri="{FF2B5EF4-FFF2-40B4-BE49-F238E27FC236}">
                <a16:creationId xmlns:a16="http://schemas.microsoft.com/office/drawing/2014/main" id="{C5814031-EC4A-415B-9792-994E974D29A2}"/>
              </a:ext>
            </a:extLst>
          </p:cNvPr>
          <p:cNvGrpSpPr/>
          <p:nvPr/>
        </p:nvGrpSpPr>
        <p:grpSpPr>
          <a:xfrm>
            <a:off x="3423475" y="935242"/>
            <a:ext cx="5130542" cy="1945357"/>
            <a:chOff x="3438410" y="68847"/>
            <a:chExt cx="5130542" cy="1945357"/>
          </a:xfrm>
        </p:grpSpPr>
        <p:sp>
          <p:nvSpPr>
            <p:cNvPr id="13" name="Rectangle 12">
              <a:extLst>
                <a:ext uri="{FF2B5EF4-FFF2-40B4-BE49-F238E27FC236}">
                  <a16:creationId xmlns:a16="http://schemas.microsoft.com/office/drawing/2014/main" id="{AAA2A04E-EC7A-49A7-BADF-62ED7F199E5B}"/>
                </a:ext>
              </a:extLst>
            </p:cNvPr>
            <p:cNvSpPr/>
            <p:nvPr/>
          </p:nvSpPr>
          <p:spPr>
            <a:xfrm>
              <a:off x="5010872" y="68847"/>
              <a:ext cx="3558079" cy="19453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descr="Release of Consultation Paper mid-June 2021&#10;Stakeholder Consultation Sessions held at TtW National Forum: 11 June 2021">
              <a:extLst>
                <a:ext uri="{FF2B5EF4-FFF2-40B4-BE49-F238E27FC236}">
                  <a16:creationId xmlns:a16="http://schemas.microsoft.com/office/drawing/2014/main" id="{0B2738E6-04B0-417E-89AA-54F6BE2242FC}"/>
                </a:ext>
              </a:extLst>
            </p:cNvPr>
            <p:cNvSpPr txBox="1"/>
            <p:nvPr/>
          </p:nvSpPr>
          <p:spPr>
            <a:xfrm>
              <a:off x="3438410" y="68847"/>
              <a:ext cx="5130542" cy="19453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819" tIns="105819" rIns="105819" bIns="105819" numCol="1" spcCol="1270" anchor="ctr" anchorCtr="0">
              <a:noAutofit/>
            </a:bodyPr>
            <a:lstStyle/>
            <a:p>
              <a:pPr marL="0" lvl="0" indent="0" algn="l" defTabSz="711200">
                <a:lnSpc>
                  <a:spcPct val="100000"/>
                </a:lnSpc>
                <a:spcBef>
                  <a:spcPct val="0"/>
                </a:spcBef>
                <a:spcAft>
                  <a:spcPct val="35000"/>
                </a:spcAft>
                <a:buFont typeface="Wingdings" panose="05000000000000000000" pitchFamily="2" charset="2"/>
                <a:buNone/>
              </a:pPr>
              <a:r>
                <a:rPr lang="en-AU" sz="2000" kern="1200" dirty="0"/>
                <a:t>Release of Consultation Paper mid-June 2021</a:t>
              </a:r>
              <a:endParaRPr lang="en-US" sz="2000" kern="1200" dirty="0"/>
            </a:p>
            <a:p>
              <a:pPr marL="0" lvl="0" indent="0" algn="l" defTabSz="711200">
                <a:lnSpc>
                  <a:spcPct val="100000"/>
                </a:lnSpc>
                <a:spcBef>
                  <a:spcPct val="0"/>
                </a:spcBef>
                <a:spcAft>
                  <a:spcPct val="35000"/>
                </a:spcAft>
                <a:buFont typeface="Arial" panose="020B0604020202020204" pitchFamily="34" charset="0"/>
                <a:buNone/>
              </a:pPr>
              <a:r>
                <a:rPr lang="en-AU" sz="2000" kern="1200" dirty="0"/>
                <a:t>Stakeholder Consultation Sessions held at </a:t>
              </a:r>
              <a:r>
                <a:rPr lang="en-AU" sz="2000" kern="1200" dirty="0" err="1"/>
                <a:t>TtW</a:t>
              </a:r>
              <a:r>
                <a:rPr lang="en-AU" sz="2000" kern="1200" dirty="0"/>
                <a:t> National Forum: 11 June 2021</a:t>
              </a:r>
              <a:endParaRPr lang="en-US" sz="2000" kern="1200" dirty="0"/>
            </a:p>
          </p:txBody>
        </p:sp>
      </p:grpSp>
      <p:sp>
        <p:nvSpPr>
          <p:cNvPr id="15" name="Rectangle: Rounded Corners 14">
            <a:extLst>
              <a:ext uri="{FF2B5EF4-FFF2-40B4-BE49-F238E27FC236}">
                <a16:creationId xmlns:a16="http://schemas.microsoft.com/office/drawing/2014/main" id="{EA1AEC8E-C0AD-4780-9590-3F2037766320}"/>
              </a:ext>
              <a:ext uri="{C183D7F6-B498-43B3-948B-1728B52AA6E4}">
                <adec:decorative xmlns:adec="http://schemas.microsoft.com/office/drawing/2017/decorative" val="1"/>
              </a:ext>
            </a:extLst>
          </p:cNvPr>
          <p:cNvSpPr/>
          <p:nvPr/>
        </p:nvSpPr>
        <p:spPr>
          <a:xfrm>
            <a:off x="287524" y="2966344"/>
            <a:ext cx="8568952" cy="99986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16" name="Group 15" descr="The procurement for the new Transition to Work service is expected to occur in the third quarter of this calendar year.">
            <a:extLst>
              <a:ext uri="{FF2B5EF4-FFF2-40B4-BE49-F238E27FC236}">
                <a16:creationId xmlns:a16="http://schemas.microsoft.com/office/drawing/2014/main" id="{970865C9-BF18-4F3B-A086-2A830F0D963E}"/>
              </a:ext>
            </a:extLst>
          </p:cNvPr>
          <p:cNvGrpSpPr/>
          <p:nvPr/>
        </p:nvGrpSpPr>
        <p:grpSpPr>
          <a:xfrm>
            <a:off x="1371577" y="2925259"/>
            <a:ext cx="7592911" cy="1040950"/>
            <a:chOff x="1154844" y="2264171"/>
            <a:chExt cx="7414107" cy="999865"/>
          </a:xfrm>
        </p:grpSpPr>
        <p:sp>
          <p:nvSpPr>
            <p:cNvPr id="17" name="Rectangle 16">
              <a:extLst>
                <a:ext uri="{FF2B5EF4-FFF2-40B4-BE49-F238E27FC236}">
                  <a16:creationId xmlns:a16="http://schemas.microsoft.com/office/drawing/2014/main" id="{7E12293B-1970-40C3-B355-2AC4A2907481}"/>
                </a:ext>
              </a:extLst>
            </p:cNvPr>
            <p:cNvSpPr/>
            <p:nvPr/>
          </p:nvSpPr>
          <p:spPr>
            <a:xfrm>
              <a:off x="1154844" y="2264171"/>
              <a:ext cx="7414107" cy="9998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descr="The procurement for the new Transition to Work service is expected to occur in the third quarter of this calendar year.">
              <a:extLst>
                <a:ext uri="{FF2B5EF4-FFF2-40B4-BE49-F238E27FC236}">
                  <a16:creationId xmlns:a16="http://schemas.microsoft.com/office/drawing/2014/main" id="{08254A2E-FDAB-4133-B32B-466086733347}"/>
                </a:ext>
              </a:extLst>
            </p:cNvPr>
            <p:cNvSpPr txBox="1"/>
            <p:nvPr/>
          </p:nvSpPr>
          <p:spPr>
            <a:xfrm>
              <a:off x="1154844" y="2264171"/>
              <a:ext cx="7414107" cy="9998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819" tIns="105819" rIns="105819" bIns="105819" numCol="1" spcCol="1270" anchor="ctr" anchorCtr="0">
              <a:noAutofit/>
            </a:bodyPr>
            <a:lstStyle/>
            <a:p>
              <a:r>
                <a:rPr lang="en-AU" sz="2400" dirty="0"/>
                <a:t>The procurement for the new Transition to Work service is expected to occur in the third quarter of this calendar year.</a:t>
              </a:r>
            </a:p>
          </p:txBody>
        </p:sp>
      </p:grpSp>
      <p:sp>
        <p:nvSpPr>
          <p:cNvPr id="19" name="Rectangle 18">
            <a:extLst>
              <a:ext uri="{FF2B5EF4-FFF2-40B4-BE49-F238E27FC236}">
                <a16:creationId xmlns:a16="http://schemas.microsoft.com/office/drawing/2014/main" id="{EF1AA1F0-D648-4935-8851-F8B7523C9090}"/>
              </a:ext>
              <a:ext uri="{C183D7F6-B498-43B3-948B-1728B52AA6E4}">
                <adec:decorative xmlns:adec="http://schemas.microsoft.com/office/drawing/2017/decorative" val="1"/>
              </a:ext>
            </a:extLst>
          </p:cNvPr>
          <p:cNvSpPr/>
          <p:nvPr/>
        </p:nvSpPr>
        <p:spPr>
          <a:xfrm>
            <a:off x="589983" y="3191313"/>
            <a:ext cx="549925" cy="54992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 name="Footer Placeholder 1">
            <a:extLst>
              <a:ext uri="{FF2B5EF4-FFF2-40B4-BE49-F238E27FC236}">
                <a16:creationId xmlns:a16="http://schemas.microsoft.com/office/drawing/2014/main" id="{5C3E07D2-D469-4C3E-8088-8DD18F8AA9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52909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C483DD-C40E-4AA8-B9C2-258F263180E3}"/>
              </a:ext>
            </a:extLst>
          </p:cNvPr>
          <p:cNvSpPr>
            <a:spLocks noGrp="1"/>
          </p:cNvSpPr>
          <p:nvPr>
            <p:ph type="title"/>
          </p:nvPr>
        </p:nvSpPr>
        <p:spPr>
          <a:xfrm>
            <a:off x="641834" y="484333"/>
            <a:ext cx="5792317" cy="1097348"/>
          </a:xfrm>
        </p:spPr>
        <p:txBody>
          <a:bodyPr>
            <a:normAutofit/>
          </a:bodyPr>
          <a:lstStyle/>
          <a:p>
            <a:r>
              <a:rPr lang="en-AU" sz="2600" dirty="0"/>
              <a:t>Questions about procurement process: </a:t>
            </a:r>
            <a:br>
              <a:rPr lang="en-AU" sz="2600" dirty="0"/>
            </a:br>
            <a:endParaRPr lang="en-AU" sz="2600" dirty="0"/>
          </a:p>
        </p:txBody>
      </p:sp>
      <p:sp>
        <p:nvSpPr>
          <p:cNvPr id="6" name="Content Placeholder 2">
            <a:extLst>
              <a:ext uri="{FF2B5EF4-FFF2-40B4-BE49-F238E27FC236}">
                <a16:creationId xmlns:a16="http://schemas.microsoft.com/office/drawing/2014/main" id="{017C1211-363E-474D-A0A4-132087F14AB5}"/>
              </a:ext>
            </a:extLst>
          </p:cNvPr>
          <p:cNvSpPr>
            <a:spLocks noGrp="1"/>
          </p:cNvSpPr>
          <p:nvPr>
            <p:ph idx="1"/>
          </p:nvPr>
        </p:nvSpPr>
        <p:spPr>
          <a:xfrm>
            <a:off x="395536" y="1723306"/>
            <a:ext cx="5255961" cy="1354881"/>
          </a:xfrm>
        </p:spPr>
        <p:txBody>
          <a:bodyPr>
            <a:normAutofit/>
          </a:bodyPr>
          <a:lstStyle/>
          <a:p>
            <a:pPr lvl="1"/>
            <a:r>
              <a:rPr lang="en-AU" sz="2000" dirty="0"/>
              <a:t>Employment Services Purchasing Hotline (1300 733 514)</a:t>
            </a:r>
          </a:p>
          <a:p>
            <a:pPr lvl="1"/>
            <a:r>
              <a:rPr lang="en-AU" sz="2000" dirty="0"/>
              <a:t>Employment Services Purchasing Mailbox (</a:t>
            </a:r>
            <a:r>
              <a:rPr lang="en-AU" sz="2000" dirty="0">
                <a:hlinkClick r:id="rId3"/>
              </a:rPr>
              <a:t>espurchasing@dese.gov.au</a:t>
            </a:r>
            <a:r>
              <a:rPr lang="en-AU" sz="2000" dirty="0"/>
              <a:t>)</a:t>
            </a:r>
          </a:p>
          <a:p>
            <a:endParaRPr lang="en-AU" sz="1800" dirty="0"/>
          </a:p>
        </p:txBody>
      </p:sp>
      <p:pic>
        <p:nvPicPr>
          <p:cNvPr id="7" name="Graphic 6" descr="Questions outline">
            <a:extLst>
              <a:ext uri="{FF2B5EF4-FFF2-40B4-BE49-F238E27FC236}">
                <a16:creationId xmlns:a16="http://schemas.microsoft.com/office/drawing/2014/main" id="{EF055A7B-124A-4C8A-A3DA-4710826EC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497" y="1581681"/>
            <a:ext cx="2413000" cy="2413000"/>
          </a:xfrm>
          <a:prstGeom prst="rect">
            <a:avLst/>
          </a:prstGeom>
        </p:spPr>
      </p:pic>
      <p:sp>
        <p:nvSpPr>
          <p:cNvPr id="2" name="Footer Placeholder 1">
            <a:extLst>
              <a:ext uri="{FF2B5EF4-FFF2-40B4-BE49-F238E27FC236}">
                <a16:creationId xmlns:a16="http://schemas.microsoft.com/office/drawing/2014/main" id="{374395DE-D70A-4D5F-B986-736C37F1AEA0}"/>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250385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16347-0D29-4189-AD8A-B2BA0DF2BAC1}"/>
              </a:ext>
            </a:extLst>
          </p:cNvPr>
          <p:cNvSpPr>
            <a:spLocks noGrp="1"/>
          </p:cNvSpPr>
          <p:nvPr>
            <p:ph type="title"/>
          </p:nvPr>
        </p:nvSpPr>
        <p:spPr>
          <a:xfrm>
            <a:off x="372618" y="639229"/>
            <a:ext cx="3760160" cy="2413000"/>
          </a:xfrm>
        </p:spPr>
        <p:txBody>
          <a:bodyPr vert="horz" lIns="91440" tIns="45720" rIns="91440" bIns="45720" rtlCol="0" anchor="b">
            <a:normAutofit/>
          </a:bodyPr>
          <a:lstStyle/>
          <a:p>
            <a:r>
              <a:rPr lang="en-US" sz="6000" b="1" kern="1200" dirty="0">
                <a:solidFill>
                  <a:schemeClr val="tx1"/>
                </a:solidFill>
                <a:ea typeface="+mj-ea"/>
                <a:cs typeface="+mj-cs"/>
              </a:rPr>
              <a:t>Any Questions?</a:t>
            </a:r>
          </a:p>
        </p:txBody>
      </p:sp>
      <p:sp>
        <p:nvSpPr>
          <p:cNvPr id="47" name="Freeform: Shape 4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639229"/>
            <a:ext cx="4638605" cy="3869805"/>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Question mark">
            <a:extLst>
              <a:ext uri="{FF2B5EF4-FFF2-40B4-BE49-F238E27FC236}">
                <a16:creationId xmlns:a16="http://schemas.microsoft.com/office/drawing/2014/main" id="{6E775FF2-BAF3-46F2-8870-076993556C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8627" y="1599575"/>
            <a:ext cx="2413000" cy="2413000"/>
          </a:xfrm>
          <a:prstGeom prst="rect">
            <a:avLst/>
          </a:prstGeom>
        </p:spPr>
      </p:pic>
      <p:sp>
        <p:nvSpPr>
          <p:cNvPr id="3" name="Footer Placeholder 2">
            <a:extLst>
              <a:ext uri="{FF2B5EF4-FFF2-40B4-BE49-F238E27FC236}">
                <a16:creationId xmlns:a16="http://schemas.microsoft.com/office/drawing/2014/main" id="{BEB44425-4CAB-41A0-A53C-E370D752B2D7}"/>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187298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895D0D-B593-47D7-844F-860EF83835B4}"/>
              </a:ext>
            </a:extLst>
          </p:cNvPr>
          <p:cNvSpPr>
            <a:spLocks noGrp="1"/>
          </p:cNvSpPr>
          <p:nvPr>
            <p:ph type="title"/>
          </p:nvPr>
        </p:nvSpPr>
        <p:spPr>
          <a:xfrm>
            <a:off x="457200" y="310491"/>
            <a:ext cx="6364188" cy="993775"/>
          </a:xfrm>
        </p:spPr>
        <p:txBody>
          <a:bodyPr>
            <a:normAutofit/>
          </a:bodyPr>
          <a:lstStyle/>
          <a:p>
            <a:r>
              <a:rPr lang="en-AU" sz="3200" dirty="0"/>
              <a:t>Youth Breakout Session - Welcome</a:t>
            </a:r>
          </a:p>
        </p:txBody>
      </p:sp>
      <p:sp>
        <p:nvSpPr>
          <p:cNvPr id="8" name="Content Placeholder 7">
            <a:extLst>
              <a:ext uri="{FF2B5EF4-FFF2-40B4-BE49-F238E27FC236}">
                <a16:creationId xmlns:a16="http://schemas.microsoft.com/office/drawing/2014/main" id="{EE62C0DD-8785-496F-9FEA-2AF898736D7D}"/>
              </a:ext>
            </a:extLst>
          </p:cNvPr>
          <p:cNvSpPr>
            <a:spLocks noGrp="1"/>
          </p:cNvSpPr>
          <p:nvPr>
            <p:ph idx="1"/>
          </p:nvPr>
        </p:nvSpPr>
        <p:spPr>
          <a:xfrm>
            <a:off x="457200" y="1638027"/>
            <a:ext cx="7886700" cy="3199745"/>
          </a:xfrm>
        </p:spPr>
        <p:txBody>
          <a:bodyPr>
            <a:normAutofit/>
          </a:bodyPr>
          <a:lstStyle/>
          <a:p>
            <a:r>
              <a:rPr lang="en-AU" sz="2800" dirty="0"/>
              <a:t>COVID-19 Impacts and young people within the economic recovery</a:t>
            </a:r>
          </a:p>
          <a:p>
            <a:r>
              <a:rPr lang="en-AU" sz="2800" dirty="0"/>
              <a:t>Six Month Activation Requirement (SMAR)</a:t>
            </a:r>
          </a:p>
          <a:p>
            <a:r>
              <a:rPr lang="en-AU" sz="2800" dirty="0"/>
              <a:t>Youth Budget Measures</a:t>
            </a:r>
          </a:p>
          <a:p>
            <a:r>
              <a:rPr lang="en-AU" sz="2800" dirty="0"/>
              <a:t>Youth in the New Employment Service Model</a:t>
            </a:r>
          </a:p>
        </p:txBody>
      </p:sp>
      <p:sp>
        <p:nvSpPr>
          <p:cNvPr id="2" name="Footer Placeholder 1">
            <a:extLst>
              <a:ext uri="{FF2B5EF4-FFF2-40B4-BE49-F238E27FC236}">
                <a16:creationId xmlns:a16="http://schemas.microsoft.com/office/drawing/2014/main" id="{E48C2069-3950-4233-8A50-7DE7A12AF915}"/>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85122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485A-9ECD-46AD-8E0E-A1AFF75A1018}"/>
              </a:ext>
            </a:extLst>
          </p:cNvPr>
          <p:cNvSpPr>
            <a:spLocks noGrp="1"/>
          </p:cNvSpPr>
          <p:nvPr>
            <p:ph type="title"/>
          </p:nvPr>
        </p:nvSpPr>
        <p:spPr>
          <a:xfrm>
            <a:off x="457200" y="379794"/>
            <a:ext cx="7139136" cy="993775"/>
          </a:xfrm>
        </p:spPr>
        <p:txBody>
          <a:bodyPr>
            <a:normAutofit/>
          </a:bodyPr>
          <a:lstStyle/>
          <a:p>
            <a:r>
              <a:rPr lang="en-AU" sz="2800" dirty="0"/>
              <a:t>COVID-19 Impacts and young people within the economic recovery</a:t>
            </a:r>
          </a:p>
        </p:txBody>
      </p:sp>
      <p:graphicFrame>
        <p:nvGraphicFramePr>
          <p:cNvPr id="6" name="Table 6">
            <a:extLst>
              <a:ext uri="{FF2B5EF4-FFF2-40B4-BE49-F238E27FC236}">
                <a16:creationId xmlns:a16="http://schemas.microsoft.com/office/drawing/2014/main" id="{1B218F50-8F2E-4E70-8D53-42E4EE5671EF}"/>
              </a:ext>
            </a:extLst>
          </p:cNvPr>
          <p:cNvGraphicFramePr>
            <a:graphicFrameLocks noGrp="1"/>
          </p:cNvGraphicFramePr>
          <p:nvPr>
            <p:extLst>
              <p:ext uri="{D42A27DB-BD31-4B8C-83A1-F6EECF244321}">
                <p14:modId xmlns:p14="http://schemas.microsoft.com/office/powerpoint/2010/main" val="2735402227"/>
              </p:ext>
            </p:extLst>
          </p:nvPr>
        </p:nvGraphicFramePr>
        <p:xfrm>
          <a:off x="149950" y="2214091"/>
          <a:ext cx="4210150" cy="170321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14699670"/>
                    </a:ext>
                  </a:extLst>
                </a:gridCol>
                <a:gridCol w="1296144">
                  <a:extLst>
                    <a:ext uri="{9D8B030D-6E8A-4147-A177-3AD203B41FA5}">
                      <a16:colId xmlns:a16="http://schemas.microsoft.com/office/drawing/2014/main" val="1095866107"/>
                    </a:ext>
                  </a:extLst>
                </a:gridCol>
                <a:gridCol w="1473846">
                  <a:extLst>
                    <a:ext uri="{9D8B030D-6E8A-4147-A177-3AD203B41FA5}">
                      <a16:colId xmlns:a16="http://schemas.microsoft.com/office/drawing/2014/main" val="956666354"/>
                    </a:ext>
                  </a:extLst>
                </a:gridCol>
              </a:tblGrid>
              <a:tr h="613459">
                <a:tc gridSpan="3">
                  <a:txBody>
                    <a:bodyPr/>
                    <a:lstStyle/>
                    <a:p>
                      <a:pPr algn="ctr"/>
                      <a:r>
                        <a:rPr lang="en-AU" sz="2400" dirty="0"/>
                        <a:t>Youth Unemployment Rate</a:t>
                      </a:r>
                    </a:p>
                  </a:txBody>
                  <a:tcPr/>
                </a:tc>
                <a:tc hMerge="1">
                  <a:txBody>
                    <a:bodyPr/>
                    <a:lstStyle/>
                    <a:p>
                      <a:pPr algn="ctr"/>
                      <a:endParaRPr lang="en-AU" sz="2400" dirty="0"/>
                    </a:p>
                  </a:txBody>
                  <a:tcPr/>
                </a:tc>
                <a:tc hMerge="1">
                  <a:txBody>
                    <a:bodyPr/>
                    <a:lstStyle/>
                    <a:p>
                      <a:endParaRPr lang="en-AU" dirty="0"/>
                    </a:p>
                  </a:txBody>
                  <a:tcPr/>
                </a:tc>
                <a:extLst>
                  <a:ext uri="{0D108BD9-81ED-4DB2-BD59-A6C34878D82A}">
                    <a16:rowId xmlns:a16="http://schemas.microsoft.com/office/drawing/2014/main" val="2496507563"/>
                  </a:ext>
                </a:extLst>
              </a:tr>
              <a:tr h="377859">
                <a:tc>
                  <a:txBody>
                    <a:bodyPr/>
                    <a:lstStyle/>
                    <a:p>
                      <a:pPr algn="ctr"/>
                      <a:r>
                        <a:rPr lang="en-AU" sz="2000" b="1" dirty="0"/>
                        <a:t>March 2020</a:t>
                      </a:r>
                    </a:p>
                  </a:txBody>
                  <a:tcPr/>
                </a:tc>
                <a:tc>
                  <a:txBody>
                    <a:bodyPr/>
                    <a:lstStyle/>
                    <a:p>
                      <a:pPr algn="ctr"/>
                      <a:r>
                        <a:rPr lang="en-AU" sz="2000" b="1" dirty="0"/>
                        <a:t>July 2020</a:t>
                      </a:r>
                    </a:p>
                  </a:txBody>
                  <a:tcPr/>
                </a:tc>
                <a:tc>
                  <a:txBody>
                    <a:bodyPr/>
                    <a:lstStyle/>
                    <a:p>
                      <a:pPr algn="ctr"/>
                      <a:r>
                        <a:rPr lang="en-AU" sz="2000" b="1" dirty="0"/>
                        <a:t>March 2021</a:t>
                      </a:r>
                    </a:p>
                  </a:txBody>
                  <a:tcPr/>
                </a:tc>
                <a:extLst>
                  <a:ext uri="{0D108BD9-81ED-4DB2-BD59-A6C34878D82A}">
                    <a16:rowId xmlns:a16="http://schemas.microsoft.com/office/drawing/2014/main" val="3074129456"/>
                  </a:ext>
                </a:extLst>
              </a:tr>
              <a:tr h="693511">
                <a:tc>
                  <a:txBody>
                    <a:bodyPr/>
                    <a:lstStyle/>
                    <a:p>
                      <a:pPr algn="ctr"/>
                      <a:r>
                        <a:rPr lang="en-AU" sz="2000" dirty="0"/>
                        <a:t>11.6 %</a:t>
                      </a:r>
                    </a:p>
                  </a:txBody>
                  <a:tcPr/>
                </a:tc>
                <a:tc>
                  <a:txBody>
                    <a:bodyPr/>
                    <a:lstStyle/>
                    <a:p>
                      <a:pPr algn="ctr"/>
                      <a:r>
                        <a:rPr lang="en-AU" sz="2000" dirty="0"/>
                        <a:t>16.4 %</a:t>
                      </a:r>
                    </a:p>
                  </a:txBody>
                  <a:tcPr/>
                </a:tc>
                <a:tc>
                  <a:txBody>
                    <a:bodyPr/>
                    <a:lstStyle/>
                    <a:p>
                      <a:pPr algn="ctr"/>
                      <a:r>
                        <a:rPr lang="en-AU" sz="2000" dirty="0"/>
                        <a:t>11.8 %</a:t>
                      </a:r>
                    </a:p>
                  </a:txBody>
                  <a:tcPr/>
                </a:tc>
                <a:extLst>
                  <a:ext uri="{0D108BD9-81ED-4DB2-BD59-A6C34878D82A}">
                    <a16:rowId xmlns:a16="http://schemas.microsoft.com/office/drawing/2014/main" val="3092590164"/>
                  </a:ext>
                </a:extLst>
              </a:tr>
            </a:tbl>
          </a:graphicData>
        </a:graphic>
      </p:graphicFrame>
      <p:graphicFrame>
        <p:nvGraphicFramePr>
          <p:cNvPr id="8" name="Table 8">
            <a:extLst>
              <a:ext uri="{FF2B5EF4-FFF2-40B4-BE49-F238E27FC236}">
                <a16:creationId xmlns:a16="http://schemas.microsoft.com/office/drawing/2014/main" id="{127CC9CB-6E5C-4AF2-8483-60298C00B0A1}"/>
              </a:ext>
            </a:extLst>
          </p:cNvPr>
          <p:cNvGraphicFramePr>
            <a:graphicFrameLocks noGrp="1"/>
          </p:cNvGraphicFramePr>
          <p:nvPr>
            <p:extLst>
              <p:ext uri="{D42A27DB-BD31-4B8C-83A1-F6EECF244321}">
                <p14:modId xmlns:p14="http://schemas.microsoft.com/office/powerpoint/2010/main" val="541441026"/>
              </p:ext>
            </p:extLst>
          </p:nvPr>
        </p:nvGraphicFramePr>
        <p:xfrm>
          <a:off x="4461670" y="1595931"/>
          <a:ext cx="4502818" cy="3329064"/>
        </p:xfrm>
        <a:graphic>
          <a:graphicData uri="http://schemas.openxmlformats.org/drawingml/2006/table">
            <a:tbl>
              <a:tblPr firstRow="1" bandRow="1">
                <a:tableStyleId>{5C22544A-7EE6-4342-B048-85BDC9FD1C3A}</a:tableStyleId>
              </a:tblPr>
              <a:tblGrid>
                <a:gridCol w="4502818">
                  <a:extLst>
                    <a:ext uri="{9D8B030D-6E8A-4147-A177-3AD203B41FA5}">
                      <a16:colId xmlns:a16="http://schemas.microsoft.com/office/drawing/2014/main" val="2679736708"/>
                    </a:ext>
                  </a:extLst>
                </a:gridCol>
              </a:tblGrid>
              <a:tr h="370840">
                <a:tc>
                  <a:txBody>
                    <a:bodyPr/>
                    <a:lstStyle/>
                    <a:p>
                      <a:r>
                        <a:rPr lang="en-AU" sz="2400" dirty="0"/>
                        <a:t>Employment Services Caseload</a:t>
                      </a:r>
                    </a:p>
                    <a:p>
                      <a:pPr algn="ctr"/>
                      <a:r>
                        <a:rPr lang="en-AU" sz="2000" dirty="0"/>
                        <a:t>31 May 2020 – 30 April 2021</a:t>
                      </a:r>
                    </a:p>
                  </a:txBody>
                  <a:tcPr/>
                </a:tc>
                <a:extLst>
                  <a:ext uri="{0D108BD9-81ED-4DB2-BD59-A6C34878D82A}">
                    <a16:rowId xmlns:a16="http://schemas.microsoft.com/office/drawing/2014/main" val="2141298040"/>
                  </a:ext>
                </a:extLst>
              </a:tr>
              <a:tr h="370840">
                <a:tc>
                  <a:txBody>
                    <a:bodyPr/>
                    <a:lstStyle/>
                    <a:p>
                      <a:r>
                        <a:rPr lang="en-AU" sz="2000" b="1" dirty="0">
                          <a:solidFill>
                            <a:srgbClr val="00B050"/>
                          </a:solidFill>
                        </a:rPr>
                        <a:t>↓</a:t>
                      </a:r>
                      <a:r>
                        <a:rPr lang="en-AU" sz="2000" b="1" dirty="0"/>
                        <a:t> </a:t>
                      </a:r>
                      <a:r>
                        <a:rPr lang="en-AU" sz="2000" dirty="0"/>
                        <a:t>28.2 % decrease in young people on all caseloads</a:t>
                      </a:r>
                    </a:p>
                  </a:txBody>
                  <a:tcPr/>
                </a:tc>
                <a:extLst>
                  <a:ext uri="{0D108BD9-81ED-4DB2-BD59-A6C34878D82A}">
                    <a16:rowId xmlns:a16="http://schemas.microsoft.com/office/drawing/2014/main" val="125043475"/>
                  </a:ext>
                </a:extLst>
              </a:tr>
              <a:tr h="370840">
                <a:tc>
                  <a:txBody>
                    <a:bodyPr/>
                    <a:lstStyle/>
                    <a:p>
                      <a:r>
                        <a:rPr lang="en-AU" sz="2000" b="1" dirty="0">
                          <a:solidFill>
                            <a:srgbClr val="FF0000"/>
                          </a:solidFill>
                        </a:rPr>
                        <a:t>↑</a:t>
                      </a:r>
                      <a:r>
                        <a:rPr lang="en-AU" sz="2000" dirty="0"/>
                        <a:t> 6.6 % increase in young people being serviced by a provider</a:t>
                      </a:r>
                    </a:p>
                  </a:txBody>
                  <a:tcPr/>
                </a:tc>
                <a:extLst>
                  <a:ext uri="{0D108BD9-81ED-4DB2-BD59-A6C34878D82A}">
                    <a16:rowId xmlns:a16="http://schemas.microsoft.com/office/drawing/2014/main" val="5158528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solidFill>
                            <a:srgbClr val="00B050"/>
                          </a:solidFill>
                        </a:rPr>
                        <a:t>↓ </a:t>
                      </a:r>
                      <a:r>
                        <a:rPr lang="en-AU" sz="2000" dirty="0"/>
                        <a:t>58.4 % decrease in young people in online/digital services</a:t>
                      </a:r>
                    </a:p>
                  </a:txBody>
                  <a:tcPr/>
                </a:tc>
                <a:extLst>
                  <a:ext uri="{0D108BD9-81ED-4DB2-BD59-A6C34878D82A}">
                    <a16:rowId xmlns:a16="http://schemas.microsoft.com/office/drawing/2014/main" val="468196446"/>
                  </a:ext>
                </a:extLst>
              </a:tr>
              <a:tr h="463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solidFill>
                            <a:srgbClr val="FF0000"/>
                          </a:solidFill>
                        </a:rPr>
                        <a:t>↑ </a:t>
                      </a:r>
                      <a:r>
                        <a:rPr lang="en-AU" sz="2000" dirty="0"/>
                        <a:t>17.5 % increase in </a:t>
                      </a:r>
                      <a:r>
                        <a:rPr lang="en-AU" sz="2000" dirty="0" err="1"/>
                        <a:t>TtW</a:t>
                      </a:r>
                      <a:r>
                        <a:rPr lang="en-AU" sz="2000" dirty="0"/>
                        <a:t> caseload</a:t>
                      </a:r>
                    </a:p>
                  </a:txBody>
                  <a:tcPr/>
                </a:tc>
                <a:extLst>
                  <a:ext uri="{0D108BD9-81ED-4DB2-BD59-A6C34878D82A}">
                    <a16:rowId xmlns:a16="http://schemas.microsoft.com/office/drawing/2014/main" val="774205667"/>
                  </a:ext>
                </a:extLst>
              </a:tr>
            </a:tbl>
          </a:graphicData>
        </a:graphic>
      </p:graphicFrame>
      <p:sp>
        <p:nvSpPr>
          <p:cNvPr id="3" name="Footer Placeholder 2">
            <a:extLst>
              <a:ext uri="{FF2B5EF4-FFF2-40B4-BE49-F238E27FC236}">
                <a16:creationId xmlns:a16="http://schemas.microsoft.com/office/drawing/2014/main" id="{EB07992C-22AA-4067-8EA0-85E3CB0E8938}"/>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155221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5AAE-7FBD-44B6-8ADA-04B911687879}"/>
              </a:ext>
            </a:extLst>
          </p:cNvPr>
          <p:cNvSpPr>
            <a:spLocks noGrp="1"/>
          </p:cNvSpPr>
          <p:nvPr>
            <p:ph type="title"/>
          </p:nvPr>
        </p:nvSpPr>
        <p:spPr>
          <a:xfrm>
            <a:off x="457200" y="349200"/>
            <a:ext cx="7067128" cy="993775"/>
          </a:xfrm>
        </p:spPr>
        <p:txBody>
          <a:bodyPr>
            <a:normAutofit/>
          </a:bodyPr>
          <a:lstStyle/>
          <a:p>
            <a:r>
              <a:rPr lang="en-AU" sz="2800"/>
              <a:t>Six-Month </a:t>
            </a:r>
            <a:r>
              <a:rPr lang="en-AU" sz="2800" dirty="0"/>
              <a:t>Activity Requirement</a:t>
            </a:r>
          </a:p>
        </p:txBody>
      </p:sp>
      <p:sp>
        <p:nvSpPr>
          <p:cNvPr id="3" name="Content Placeholder 2">
            <a:extLst>
              <a:ext uri="{FF2B5EF4-FFF2-40B4-BE49-F238E27FC236}">
                <a16:creationId xmlns:a16="http://schemas.microsoft.com/office/drawing/2014/main" id="{41C40893-0E7D-4C6F-9BBF-B085537EE338}"/>
              </a:ext>
            </a:extLst>
          </p:cNvPr>
          <p:cNvSpPr>
            <a:spLocks noGrp="1"/>
          </p:cNvSpPr>
          <p:nvPr>
            <p:ph idx="1"/>
          </p:nvPr>
        </p:nvSpPr>
        <p:spPr>
          <a:xfrm>
            <a:off x="457200" y="1789065"/>
            <a:ext cx="7886700" cy="2016223"/>
          </a:xfrm>
        </p:spPr>
        <p:txBody>
          <a:bodyPr>
            <a:normAutofit lnSpcReduction="10000"/>
          </a:bodyPr>
          <a:lstStyle/>
          <a:p>
            <a:pPr lvl="0"/>
            <a:r>
              <a:rPr lang="en-AU" sz="2800" dirty="0"/>
              <a:t>The Six-Month Activity Requirement will commence from October 2021</a:t>
            </a:r>
          </a:p>
          <a:p>
            <a:pPr lvl="0"/>
            <a:r>
              <a:rPr lang="en-AU" sz="2800" dirty="0"/>
              <a:t>EST and </a:t>
            </a:r>
            <a:r>
              <a:rPr lang="en-AU" sz="2800" dirty="0" err="1"/>
              <a:t>PaTH</a:t>
            </a:r>
            <a:r>
              <a:rPr lang="en-AU" sz="2800" dirty="0"/>
              <a:t> Internships can satisfy this requirement</a:t>
            </a:r>
          </a:p>
          <a:p>
            <a:r>
              <a:rPr lang="en-AU" sz="2800" dirty="0"/>
              <a:t>Greater demand expected for EST</a:t>
            </a:r>
          </a:p>
          <a:p>
            <a:endParaRPr lang="en-AU" dirty="0"/>
          </a:p>
        </p:txBody>
      </p:sp>
      <p:sp>
        <p:nvSpPr>
          <p:cNvPr id="4" name="Footer Placeholder 3">
            <a:extLst>
              <a:ext uri="{FF2B5EF4-FFF2-40B4-BE49-F238E27FC236}">
                <a16:creationId xmlns:a16="http://schemas.microsoft.com/office/drawing/2014/main" id="{DFD8ECA0-2D09-4DA0-870E-20BF07A44BEC}"/>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220972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3759-150F-4EAF-89F3-536A3C43DC9C}"/>
              </a:ext>
            </a:extLst>
          </p:cNvPr>
          <p:cNvSpPr>
            <a:spLocks noGrp="1"/>
          </p:cNvSpPr>
          <p:nvPr>
            <p:ph type="title"/>
          </p:nvPr>
        </p:nvSpPr>
        <p:spPr>
          <a:xfrm>
            <a:off x="473580" y="212204"/>
            <a:ext cx="6364188" cy="993775"/>
          </a:xfrm>
        </p:spPr>
        <p:txBody>
          <a:bodyPr>
            <a:normAutofit/>
          </a:bodyPr>
          <a:lstStyle/>
          <a:p>
            <a:r>
              <a:rPr lang="en-AU" sz="2800" dirty="0"/>
              <a:t>Youth Budget Measures</a:t>
            </a:r>
          </a:p>
        </p:txBody>
      </p:sp>
      <p:sp>
        <p:nvSpPr>
          <p:cNvPr id="3" name="Content Placeholder 2">
            <a:extLst>
              <a:ext uri="{FF2B5EF4-FFF2-40B4-BE49-F238E27FC236}">
                <a16:creationId xmlns:a16="http://schemas.microsoft.com/office/drawing/2014/main" id="{DF713823-8A51-4312-A631-BE4DE0081916}"/>
              </a:ext>
            </a:extLst>
          </p:cNvPr>
          <p:cNvSpPr>
            <a:spLocks noGrp="1"/>
          </p:cNvSpPr>
          <p:nvPr>
            <p:ph idx="1"/>
          </p:nvPr>
        </p:nvSpPr>
        <p:spPr>
          <a:xfrm>
            <a:off x="395536" y="1349995"/>
            <a:ext cx="8352928" cy="3096344"/>
          </a:xfrm>
        </p:spPr>
        <p:txBody>
          <a:bodyPr>
            <a:normAutofit/>
          </a:bodyPr>
          <a:lstStyle/>
          <a:p>
            <a:r>
              <a:rPr lang="en-AU" b="1" dirty="0"/>
              <a:t>$2.7 billion </a:t>
            </a:r>
            <a:r>
              <a:rPr lang="en-AU" dirty="0"/>
              <a:t>Apprenticeships and Training</a:t>
            </a:r>
          </a:p>
          <a:p>
            <a:r>
              <a:rPr lang="en-AU" b="1" dirty="0"/>
              <a:t>$500 million </a:t>
            </a:r>
            <a:r>
              <a:rPr lang="en-AU" dirty="0"/>
              <a:t>Extension of </a:t>
            </a:r>
            <a:r>
              <a:rPr lang="en-AU" dirty="0" err="1"/>
              <a:t>JobTrainer</a:t>
            </a:r>
            <a:endParaRPr lang="en-AU" dirty="0"/>
          </a:p>
          <a:p>
            <a:r>
              <a:rPr lang="en-AU" dirty="0"/>
              <a:t>A focus on future technology</a:t>
            </a:r>
          </a:p>
          <a:p>
            <a:pPr lvl="1">
              <a:buFont typeface="Courier New" panose="02070309020205020404" pitchFamily="49" charset="0"/>
              <a:buChar char="o"/>
            </a:pPr>
            <a:r>
              <a:rPr lang="en-AU" sz="2000" b="1" dirty="0"/>
              <a:t>$10.7 million </a:t>
            </a:r>
            <a:r>
              <a:rPr lang="en-AU" sz="2000" dirty="0"/>
              <a:t>Digital Cadetship Pilots </a:t>
            </a:r>
          </a:p>
          <a:p>
            <a:pPr lvl="1">
              <a:buFont typeface="Courier New" panose="02070309020205020404" pitchFamily="49" charset="0"/>
              <a:buChar char="o"/>
            </a:pPr>
            <a:r>
              <a:rPr lang="en-AU" sz="2000" b="1" dirty="0"/>
              <a:t>$19.5 million </a:t>
            </a:r>
            <a:r>
              <a:rPr lang="en-AU" sz="2000" dirty="0"/>
              <a:t>Next Generation Artificial Intelligence Graduates Program</a:t>
            </a:r>
          </a:p>
          <a:p>
            <a:pPr lvl="1">
              <a:buFont typeface="Courier New" panose="02070309020205020404" pitchFamily="49" charset="0"/>
              <a:buChar char="o"/>
            </a:pPr>
            <a:r>
              <a:rPr lang="en-AU" sz="2000" b="1" dirty="0"/>
              <a:t>$17.6 million</a:t>
            </a:r>
            <a:r>
              <a:rPr lang="en-AU" sz="2000" dirty="0"/>
              <a:t> Next Generation Emerging Technology Graduate Program</a:t>
            </a:r>
          </a:p>
          <a:p>
            <a:r>
              <a:rPr lang="en-AU" b="1" dirty="0"/>
              <a:t>$7.6 million </a:t>
            </a:r>
            <a:r>
              <a:rPr lang="en-AU" dirty="0"/>
              <a:t>Expansion of National Careers Institute (NCI) services for young people</a:t>
            </a:r>
          </a:p>
        </p:txBody>
      </p:sp>
      <p:sp>
        <p:nvSpPr>
          <p:cNvPr id="4" name="Footer Placeholder 3">
            <a:extLst>
              <a:ext uri="{FF2B5EF4-FFF2-40B4-BE49-F238E27FC236}">
                <a16:creationId xmlns:a16="http://schemas.microsoft.com/office/drawing/2014/main" id="{AC88A6D7-C2D8-4B81-AEB1-0F4DDA92A9C4}"/>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4559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88E78B-9224-4C13-A104-BB27D8944D5D}"/>
              </a:ext>
            </a:extLst>
          </p:cNvPr>
          <p:cNvSpPr txBox="1">
            <a:spLocks noGrp="1"/>
          </p:cNvSpPr>
          <p:nvPr>
            <p:ph type="title" idx="4294967295"/>
          </p:nvPr>
        </p:nvSpPr>
        <p:spPr>
          <a:xfrm>
            <a:off x="615991" y="485899"/>
            <a:ext cx="6834723" cy="9937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800" b="0" i="0" u="none" strike="noStrike" kern="1200" cap="none" spc="0" normalizeH="0" baseline="0" noProof="0" dirty="0">
                <a:ln>
                  <a:noFill/>
                </a:ln>
                <a:solidFill>
                  <a:srgbClr val="002D3F"/>
                </a:solidFill>
                <a:effectLst/>
                <a:uLnTx/>
                <a:uFillTx/>
                <a:latin typeface="+mn-lt"/>
                <a:ea typeface="+mj-ea"/>
                <a:cs typeface="+mj-cs"/>
              </a:rPr>
              <a:t>General Budget Measures that will help Youth</a:t>
            </a:r>
          </a:p>
        </p:txBody>
      </p:sp>
      <p:sp>
        <p:nvSpPr>
          <p:cNvPr id="5" name="Content Placeholder 2">
            <a:extLst>
              <a:ext uri="{FF2B5EF4-FFF2-40B4-BE49-F238E27FC236}">
                <a16:creationId xmlns:a16="http://schemas.microsoft.com/office/drawing/2014/main" id="{84B99753-79F9-4E56-9E1A-2AA86CB4562C}"/>
              </a:ext>
            </a:extLst>
          </p:cNvPr>
          <p:cNvSpPr txBox="1">
            <a:spLocks/>
          </p:cNvSpPr>
          <p:nvPr/>
        </p:nvSpPr>
        <p:spPr>
          <a:xfrm>
            <a:off x="609561" y="1479674"/>
            <a:ext cx="7886700" cy="347072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t>$20 billion </a:t>
            </a:r>
            <a:r>
              <a:rPr lang="en-AU" sz="2400" dirty="0"/>
              <a:t>Jobs-Ready Graduate package</a:t>
            </a:r>
          </a:p>
          <a:p>
            <a:r>
              <a:rPr lang="en-AU" sz="2400" b="1" dirty="0"/>
              <a:t>$20.6 million </a:t>
            </a:r>
            <a:r>
              <a:rPr lang="en-AU" sz="2400" dirty="0"/>
              <a:t>Skills for Education and Employment (SEE) program</a:t>
            </a:r>
          </a:p>
          <a:p>
            <a:r>
              <a:rPr lang="en-AU" sz="2400" b="1" dirty="0"/>
              <a:t>$2 million </a:t>
            </a:r>
            <a:r>
              <a:rPr lang="en-AU" sz="2400" dirty="0"/>
              <a:t>Reading Writing Hotline expansion</a:t>
            </a:r>
          </a:p>
          <a:p>
            <a:r>
              <a:rPr lang="en-AU" sz="2400" b="1" dirty="0"/>
              <a:t>$1 million </a:t>
            </a:r>
            <a:r>
              <a:rPr lang="en-AU" sz="2400" dirty="0"/>
              <a:t>Supporting foundation skills policy</a:t>
            </a:r>
            <a:endParaRPr lang="en-AU" sz="2400" b="1" dirty="0"/>
          </a:p>
          <a:p>
            <a:r>
              <a:rPr lang="en-AU" sz="2400" b="1" dirty="0"/>
              <a:t>$2.3 billion </a:t>
            </a:r>
            <a:r>
              <a:rPr lang="en-AU" sz="2400" dirty="0"/>
              <a:t>Mental Health Reform</a:t>
            </a:r>
          </a:p>
          <a:p>
            <a:pPr lvl="1">
              <a:buFont typeface="Courier New" panose="02070309020205020404" pitchFamily="49" charset="0"/>
              <a:buChar char="o"/>
            </a:pPr>
            <a:r>
              <a:rPr lang="en-AU" sz="2000" dirty="0"/>
              <a:t>Builds on the </a:t>
            </a:r>
            <a:r>
              <a:rPr lang="en-AU" sz="2000" b="1" dirty="0"/>
              <a:t>$461.1 million </a:t>
            </a:r>
            <a:r>
              <a:rPr lang="en-AU" sz="2000" dirty="0"/>
              <a:t>for youth mental health</a:t>
            </a:r>
          </a:p>
          <a:p>
            <a:r>
              <a:rPr lang="en-AU" sz="2400" dirty="0"/>
              <a:t>Earn or Learn extension</a:t>
            </a:r>
          </a:p>
          <a:p>
            <a:endParaRPr lang="en-AU" dirty="0"/>
          </a:p>
        </p:txBody>
      </p:sp>
      <p:sp>
        <p:nvSpPr>
          <p:cNvPr id="2" name="Footer Placeholder 1">
            <a:extLst>
              <a:ext uri="{FF2B5EF4-FFF2-40B4-BE49-F238E27FC236}">
                <a16:creationId xmlns:a16="http://schemas.microsoft.com/office/drawing/2014/main" id="{F9F88BF8-4642-4254-B272-926ADCD1185E}"/>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362802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9558-718F-4B13-A172-94EC3F04D3CD}"/>
              </a:ext>
            </a:extLst>
          </p:cNvPr>
          <p:cNvSpPr>
            <a:spLocks noGrp="1"/>
          </p:cNvSpPr>
          <p:nvPr>
            <p:ph type="title"/>
          </p:nvPr>
        </p:nvSpPr>
        <p:spPr>
          <a:xfrm>
            <a:off x="457200" y="349200"/>
            <a:ext cx="7787208" cy="993775"/>
          </a:xfrm>
        </p:spPr>
        <p:txBody>
          <a:bodyPr>
            <a:normAutofit/>
          </a:bodyPr>
          <a:lstStyle/>
          <a:p>
            <a:r>
              <a:rPr lang="en-AU" sz="2800" dirty="0"/>
              <a:t>Employability Skills Training (EST) – What’s changing in 2022?</a:t>
            </a:r>
          </a:p>
        </p:txBody>
      </p:sp>
      <p:sp>
        <p:nvSpPr>
          <p:cNvPr id="3" name="Content Placeholder 2">
            <a:extLst>
              <a:ext uri="{FF2B5EF4-FFF2-40B4-BE49-F238E27FC236}">
                <a16:creationId xmlns:a16="http://schemas.microsoft.com/office/drawing/2014/main" id="{26B716B6-8139-457A-AB02-E20B35B4D02E}"/>
              </a:ext>
            </a:extLst>
          </p:cNvPr>
          <p:cNvSpPr>
            <a:spLocks noGrp="1"/>
          </p:cNvSpPr>
          <p:nvPr>
            <p:ph idx="1"/>
          </p:nvPr>
        </p:nvSpPr>
        <p:spPr>
          <a:xfrm>
            <a:off x="463763" y="1420187"/>
            <a:ext cx="7886700" cy="3528393"/>
          </a:xfrm>
        </p:spPr>
        <p:txBody>
          <a:bodyPr>
            <a:normAutofit/>
          </a:bodyPr>
          <a:lstStyle/>
          <a:p>
            <a:pPr lvl="1">
              <a:buFont typeface="Courier New" panose="02070309020205020404" pitchFamily="49" charset="0"/>
              <a:buChar char="o"/>
            </a:pPr>
            <a:r>
              <a:rPr lang="en-AU" sz="2200" dirty="0"/>
              <a:t>All Ages </a:t>
            </a:r>
          </a:p>
          <a:p>
            <a:pPr lvl="1">
              <a:buFont typeface="Courier New" panose="02070309020205020404" pitchFamily="49" charset="0"/>
              <a:buChar char="o"/>
            </a:pPr>
            <a:r>
              <a:rPr lang="en-AU" sz="2200" dirty="0"/>
              <a:t>Four-month digital activation point</a:t>
            </a:r>
          </a:p>
          <a:p>
            <a:pPr lvl="1">
              <a:buFont typeface="Courier New" panose="02070309020205020404" pitchFamily="49" charset="0"/>
              <a:buChar char="o"/>
            </a:pPr>
            <a:r>
              <a:rPr lang="en-AU" sz="2200" dirty="0"/>
              <a:t>Fee for service option</a:t>
            </a:r>
          </a:p>
          <a:p>
            <a:pPr lvl="1">
              <a:buFont typeface="Courier New" panose="02070309020205020404" pitchFamily="49" charset="0"/>
              <a:buChar char="o"/>
            </a:pPr>
            <a:r>
              <a:rPr lang="en-AU" sz="2200" dirty="0"/>
              <a:t>Stronger industry focus</a:t>
            </a:r>
          </a:p>
          <a:p>
            <a:pPr lvl="1">
              <a:buFont typeface="Courier New" panose="02070309020205020404" pitchFamily="49" charset="0"/>
              <a:buChar char="o"/>
            </a:pPr>
            <a:r>
              <a:rPr lang="en-AU" sz="2200" dirty="0"/>
              <a:t>Sourcing and managing work experience</a:t>
            </a:r>
          </a:p>
          <a:p>
            <a:pPr lvl="1">
              <a:buFont typeface="Courier New" panose="02070309020205020404" pitchFamily="49" charset="0"/>
              <a:buChar char="o"/>
            </a:pPr>
            <a:r>
              <a:rPr lang="en-AU" sz="2200" u="sng" dirty="0"/>
              <a:t>Block one: </a:t>
            </a:r>
            <a:r>
              <a:rPr lang="en-AU" sz="2200" dirty="0"/>
              <a:t>Soft skills and job search</a:t>
            </a:r>
          </a:p>
          <a:p>
            <a:pPr lvl="1">
              <a:buFont typeface="Courier New" panose="02070309020205020404" pitchFamily="49" charset="0"/>
              <a:buChar char="o"/>
            </a:pPr>
            <a:r>
              <a:rPr lang="en-AU" sz="2200" u="sng" dirty="0"/>
              <a:t>Block two: </a:t>
            </a:r>
            <a:r>
              <a:rPr lang="en-AU" sz="2200" dirty="0"/>
              <a:t>Industry focussed with micro-credentials</a:t>
            </a:r>
          </a:p>
        </p:txBody>
      </p:sp>
      <p:pic>
        <p:nvPicPr>
          <p:cNvPr id="4" name="Picture 3" descr="A picture containing company name&#10;&#10;Description automatically generated">
            <a:extLst>
              <a:ext uri="{FF2B5EF4-FFF2-40B4-BE49-F238E27FC236}">
                <a16:creationId xmlns:a16="http://schemas.microsoft.com/office/drawing/2014/main" id="{F2B6F0DB-061F-4323-897E-2A474818E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009406"/>
            <a:ext cx="1584176" cy="917005"/>
          </a:xfrm>
          <a:prstGeom prst="rect">
            <a:avLst/>
          </a:prstGeom>
        </p:spPr>
      </p:pic>
      <p:sp>
        <p:nvSpPr>
          <p:cNvPr id="5" name="Footer Placeholder 4">
            <a:extLst>
              <a:ext uri="{FF2B5EF4-FFF2-40B4-BE49-F238E27FC236}">
                <a16:creationId xmlns:a16="http://schemas.microsoft.com/office/drawing/2014/main" id="{F9E421FB-B1AC-4427-BAF6-23FAD9C791F4}"/>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33411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9558-718F-4B13-A172-94EC3F04D3CD}"/>
              </a:ext>
            </a:extLst>
          </p:cNvPr>
          <p:cNvSpPr>
            <a:spLocks noGrp="1"/>
          </p:cNvSpPr>
          <p:nvPr>
            <p:ph type="title"/>
          </p:nvPr>
        </p:nvSpPr>
        <p:spPr>
          <a:xfrm>
            <a:off x="457200" y="349200"/>
            <a:ext cx="7787208" cy="993775"/>
          </a:xfrm>
        </p:spPr>
        <p:txBody>
          <a:bodyPr>
            <a:normAutofit/>
          </a:bodyPr>
          <a:lstStyle/>
          <a:p>
            <a:r>
              <a:rPr lang="en-AU" sz="2800" dirty="0" err="1"/>
              <a:t>PaTH</a:t>
            </a:r>
            <a:r>
              <a:rPr lang="en-AU" sz="2800" dirty="0"/>
              <a:t> Internships – What’s changing in 2022?</a:t>
            </a:r>
          </a:p>
        </p:txBody>
      </p:sp>
      <p:sp>
        <p:nvSpPr>
          <p:cNvPr id="3" name="Content Placeholder 2">
            <a:extLst>
              <a:ext uri="{FF2B5EF4-FFF2-40B4-BE49-F238E27FC236}">
                <a16:creationId xmlns:a16="http://schemas.microsoft.com/office/drawing/2014/main" id="{26B716B6-8139-457A-AB02-E20B35B4D02E}"/>
              </a:ext>
            </a:extLst>
          </p:cNvPr>
          <p:cNvSpPr>
            <a:spLocks noGrp="1"/>
          </p:cNvSpPr>
          <p:nvPr>
            <p:ph idx="1"/>
          </p:nvPr>
        </p:nvSpPr>
        <p:spPr>
          <a:xfrm>
            <a:off x="463763" y="1420187"/>
            <a:ext cx="7886700" cy="3528393"/>
          </a:xfrm>
        </p:spPr>
        <p:txBody>
          <a:bodyPr>
            <a:normAutofit/>
          </a:bodyPr>
          <a:lstStyle/>
          <a:p>
            <a:pPr lvl="1">
              <a:buFont typeface="Courier New" panose="02070309020205020404" pitchFamily="49" charset="0"/>
              <a:buChar char="o"/>
            </a:pPr>
            <a:r>
              <a:rPr lang="en-AU" sz="2200" dirty="0"/>
              <a:t>Available to digital job seekers</a:t>
            </a:r>
          </a:p>
          <a:p>
            <a:pPr lvl="1">
              <a:buFont typeface="Courier New" panose="02070309020205020404" pitchFamily="49" charset="0"/>
              <a:buChar char="o"/>
            </a:pPr>
            <a:r>
              <a:rPr lang="en-AU" sz="2200" dirty="0"/>
              <a:t>Stronger EST connection</a:t>
            </a:r>
          </a:p>
          <a:p>
            <a:pPr lvl="1">
              <a:buFont typeface="Courier New" panose="02070309020205020404" pitchFamily="49" charset="0"/>
              <a:buChar char="o"/>
            </a:pPr>
            <a:r>
              <a:rPr lang="en-AU" sz="2200" dirty="0"/>
              <a:t>Front loading provider payment of $1000</a:t>
            </a:r>
          </a:p>
          <a:p>
            <a:pPr lvl="1">
              <a:buFont typeface="Courier New" panose="02070309020205020404" pitchFamily="49" charset="0"/>
              <a:buChar char="o"/>
            </a:pPr>
            <a:r>
              <a:rPr lang="en-AU" sz="2200" dirty="0"/>
              <a:t>Shorter internship placements in targeted industry projects</a:t>
            </a:r>
          </a:p>
          <a:p>
            <a:pPr lvl="1">
              <a:buFont typeface="Courier New" panose="02070309020205020404" pitchFamily="49" charset="0"/>
              <a:buChar char="o"/>
            </a:pPr>
            <a:r>
              <a:rPr lang="en-AU" sz="2200" dirty="0"/>
              <a:t>NWEP aligning with Internships</a:t>
            </a:r>
          </a:p>
        </p:txBody>
      </p:sp>
      <p:pic>
        <p:nvPicPr>
          <p:cNvPr id="4" name="Picture 3" descr="A picture containing company name&#10;&#10;Description automatically generated">
            <a:extLst>
              <a:ext uri="{FF2B5EF4-FFF2-40B4-BE49-F238E27FC236}">
                <a16:creationId xmlns:a16="http://schemas.microsoft.com/office/drawing/2014/main" id="{F2B6F0DB-061F-4323-897E-2A474818E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009406"/>
            <a:ext cx="1584176" cy="917005"/>
          </a:xfrm>
          <a:prstGeom prst="rect">
            <a:avLst/>
          </a:prstGeom>
        </p:spPr>
      </p:pic>
      <p:sp>
        <p:nvSpPr>
          <p:cNvPr id="5" name="Footer Placeholder 4">
            <a:extLst>
              <a:ext uri="{FF2B5EF4-FFF2-40B4-BE49-F238E27FC236}">
                <a16:creationId xmlns:a16="http://schemas.microsoft.com/office/drawing/2014/main" id="{FEDABDB2-29B7-49BC-9225-97E934FE2DE6}"/>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212210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9900" y="4230315"/>
            <a:ext cx="1018456" cy="639915"/>
          </a:xfrm>
          <a:prstGeom prst="rect">
            <a:avLst/>
          </a:prstGeom>
        </p:spPr>
      </p:pic>
      <p:sp>
        <p:nvSpPr>
          <p:cNvPr id="6" name="Title 5">
            <a:extLst>
              <a:ext uri="{FF2B5EF4-FFF2-40B4-BE49-F238E27FC236}">
                <a16:creationId xmlns:a16="http://schemas.microsoft.com/office/drawing/2014/main" id="{8F895D0D-B593-47D7-844F-860EF83835B4}"/>
              </a:ext>
            </a:extLst>
          </p:cNvPr>
          <p:cNvSpPr>
            <a:spLocks noGrp="1"/>
          </p:cNvSpPr>
          <p:nvPr>
            <p:ph type="title"/>
          </p:nvPr>
        </p:nvSpPr>
        <p:spPr>
          <a:xfrm>
            <a:off x="683568" y="251894"/>
            <a:ext cx="7355160" cy="794445"/>
          </a:xfrm>
        </p:spPr>
        <p:txBody>
          <a:bodyPr>
            <a:normAutofit/>
          </a:bodyPr>
          <a:lstStyle/>
          <a:p>
            <a:r>
              <a:rPr lang="en-AU" sz="2800" dirty="0"/>
              <a:t>What’s staying the same for the Youth Specialist Service</a:t>
            </a:r>
          </a:p>
        </p:txBody>
      </p:sp>
      <p:graphicFrame>
        <p:nvGraphicFramePr>
          <p:cNvPr id="3" name="Table 4">
            <a:extLst>
              <a:ext uri="{FF2B5EF4-FFF2-40B4-BE49-F238E27FC236}">
                <a16:creationId xmlns:a16="http://schemas.microsoft.com/office/drawing/2014/main" id="{69C33F0B-E792-4983-A0C1-D337ABD8533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7168531"/>
              </p:ext>
            </p:extLst>
          </p:nvPr>
        </p:nvGraphicFramePr>
        <p:xfrm>
          <a:off x="1547664" y="1206194"/>
          <a:ext cx="6707088" cy="3626873"/>
        </p:xfrm>
        <a:graphic>
          <a:graphicData uri="http://schemas.openxmlformats.org/drawingml/2006/table">
            <a:tbl>
              <a:tblPr firstRow="1" bandRow="1">
                <a:tableStyleId>{5C22544A-7EE6-4342-B048-85BDC9FD1C3A}</a:tableStyleId>
              </a:tblPr>
              <a:tblGrid>
                <a:gridCol w="3257192">
                  <a:extLst>
                    <a:ext uri="{9D8B030D-6E8A-4147-A177-3AD203B41FA5}">
                      <a16:colId xmlns:a16="http://schemas.microsoft.com/office/drawing/2014/main" val="3565575725"/>
                    </a:ext>
                  </a:extLst>
                </a:gridCol>
                <a:gridCol w="3449896">
                  <a:extLst>
                    <a:ext uri="{9D8B030D-6E8A-4147-A177-3AD203B41FA5}">
                      <a16:colId xmlns:a16="http://schemas.microsoft.com/office/drawing/2014/main" val="2380837114"/>
                    </a:ext>
                  </a:extLst>
                </a:gridCol>
              </a:tblGrid>
              <a:tr h="485575">
                <a:tc gridSpan="2">
                  <a:txBody>
                    <a:bodyPr/>
                    <a:lstStyle/>
                    <a:p>
                      <a:pPr algn="ctr"/>
                      <a:r>
                        <a:rPr lang="en-AU" sz="2800" dirty="0"/>
                        <a:t>Features Remaining for Transition to Work</a:t>
                      </a:r>
                    </a:p>
                  </a:txBody>
                  <a:tcPr/>
                </a:tc>
                <a:tc hMerge="1">
                  <a:txBody>
                    <a:bodyPr/>
                    <a:lstStyle/>
                    <a:p>
                      <a:endParaRPr lang="en-AU" dirty="0"/>
                    </a:p>
                  </a:txBody>
                  <a:tcPr/>
                </a:tc>
                <a:extLst>
                  <a:ext uri="{0D108BD9-81ED-4DB2-BD59-A6C34878D82A}">
                    <a16:rowId xmlns:a16="http://schemas.microsoft.com/office/drawing/2014/main" val="1821130256"/>
                  </a:ext>
                </a:extLst>
              </a:tr>
              <a:tr h="622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latin typeface="+mn-lt"/>
                          <a:ea typeface="+mn-ea"/>
                          <a:cs typeface="+mn-cs"/>
                        </a:rPr>
                        <a:t>Non-competitive service delivery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Flexible service delivery</a:t>
                      </a:r>
                    </a:p>
                    <a:p>
                      <a:endParaRPr lang="en-AU" dirty="0"/>
                    </a:p>
                  </a:txBody>
                  <a:tcPr/>
                </a:tc>
                <a:extLst>
                  <a:ext uri="{0D108BD9-81ED-4DB2-BD59-A6C34878D82A}">
                    <a16:rowId xmlns:a16="http://schemas.microsoft.com/office/drawing/2014/main" val="4046336772"/>
                  </a:ext>
                </a:extLst>
              </a:tr>
              <a:tr h="951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Consequence for non-compliance with Mutual Obligation requirements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Access for disadvantaged young people not in receipt of income support</a:t>
                      </a:r>
                    </a:p>
                  </a:txBody>
                  <a:tcPr/>
                </a:tc>
                <a:extLst>
                  <a:ext uri="{0D108BD9-81ED-4DB2-BD59-A6C34878D82A}">
                    <a16:rowId xmlns:a16="http://schemas.microsoft.com/office/drawing/2014/main" val="3034364873"/>
                  </a:ext>
                </a:extLst>
              </a:tr>
              <a:tr h="877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Youth Advisory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Youth Bonus Wage Subsidy</a:t>
                      </a:r>
                    </a:p>
                  </a:txBody>
                  <a:tcPr/>
                </a:tc>
                <a:extLst>
                  <a:ext uri="{0D108BD9-81ED-4DB2-BD59-A6C34878D82A}">
                    <a16:rowId xmlns:a16="http://schemas.microsoft.com/office/drawing/2014/main" val="2499182076"/>
                  </a:ext>
                </a:extLst>
              </a:tr>
              <a:tr h="599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Demand-driven funding</a:t>
                      </a:r>
                    </a:p>
                    <a:p>
                      <a:endParaRPr lang="en-AU" dirty="0"/>
                    </a:p>
                  </a:txBody>
                  <a:tcPr/>
                </a:tc>
                <a:tc>
                  <a:txBody>
                    <a:bodyPr/>
                    <a:lstStyle/>
                    <a:p>
                      <a:endParaRPr lang="en-AU" dirty="0"/>
                    </a:p>
                  </a:txBody>
                  <a:tcPr/>
                </a:tc>
                <a:extLst>
                  <a:ext uri="{0D108BD9-81ED-4DB2-BD59-A6C34878D82A}">
                    <a16:rowId xmlns:a16="http://schemas.microsoft.com/office/drawing/2014/main" val="1089695302"/>
                  </a:ext>
                </a:extLst>
              </a:tr>
            </a:tbl>
          </a:graphicData>
        </a:graphic>
      </p:graphicFrame>
      <p:sp>
        <p:nvSpPr>
          <p:cNvPr id="2" name="Footer Placeholder 1">
            <a:extLst>
              <a:ext uri="{FF2B5EF4-FFF2-40B4-BE49-F238E27FC236}">
                <a16:creationId xmlns:a16="http://schemas.microsoft.com/office/drawing/2014/main" id="{A54F07FB-EE7B-45F4-85DE-28B5476B3D16}"/>
              </a:ext>
              <a:ext uri="{C183D7F6-B498-43B3-948B-1728B52AA6E4}">
                <adec:decorative xmlns:adec="http://schemas.microsoft.com/office/drawing/2017/decorative" val="1"/>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266052846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Pi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Te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72c3662-d489-4d5c-a678-b18c0e8aeb72">
      <Value>1976</Value>
      <Value>1999</Value>
    </TaxCatchAll>
    <idf49b01858c4ab7b49fec8a6554c79a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60f4875c-5740-43a9-8840-cfcba2da81bd</TermId>
        </TermInfo>
      </Terms>
    </idf49b01858c4ab7b49fec8a6554c79a>
    <pfc532bc3d924724be3e431fa8a34286 xmlns="e72c3662-d489-4d5c-a678-b18c0e8aeb72">
      <Terms xmlns="http://schemas.microsoft.com/office/infopath/2007/PartnerControls"/>
    </pfc532bc3d924724be3e431fa8a34286>
    <la020d86e283469abb02d1589f8af8a1 xmlns="e72c3662-d489-4d5c-a678-b18c0e8aeb72">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9d5354d3-d1c2-4163-a4db-c06e4aa61e3a</TermId>
        </TermInfo>
      </Terms>
    </la020d86e283469abb02d1589f8af8a1>
    <ItemPublishedDate xmlns="e72c3662-d489-4d5c-a678-b18c0e8aeb7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A1FA163F83FC4DA7B02D4604972D30" ma:contentTypeVersion="9" ma:contentTypeDescription="Create a new document." ma:contentTypeScope="" ma:versionID="3180f40cf209bc4f4948dd64e6f1d0a9">
  <xsd:schema xmlns:xsd="http://www.w3.org/2001/XMLSchema" xmlns:xs="http://www.w3.org/2001/XMLSchema" xmlns:p="http://schemas.microsoft.com/office/2006/metadata/properties" xmlns:ns2="e72c3662-d489-4d5c-a678-b18c0e8aeb72" targetNamespace="http://schemas.microsoft.com/office/2006/metadata/properties" ma:root="true" ma:fieldsID="3f7ad6cf21444496d772c8ce1802ec33" ns2:_="">
    <xsd:import namespace="e72c3662-d489-4d5c-a678-b18c0e8aeb72"/>
    <xsd:element name="properties">
      <xsd:complexType>
        <xsd:sequence>
          <xsd:element name="documentManagement">
            <xsd:complexType>
              <xsd:all>
                <xsd:element ref="ns2:la020d86e283469abb02d1589f8af8a1" minOccurs="0"/>
                <xsd:element ref="ns2:TaxCatchAll" minOccurs="0"/>
                <xsd:element ref="ns2:pfc532bc3d924724be3e431fa8a34286" minOccurs="0"/>
                <xsd:element ref="ns2:ItemPublishedDate" minOccurs="0"/>
                <xsd:element ref="ns2:idf49b01858c4ab7b49fec8a6554c79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c3662-d489-4d5c-a678-b18c0e8aeb72" elementFormDefault="qualified">
    <xsd:import namespace="http://schemas.microsoft.com/office/2006/documentManagement/types"/>
    <xsd:import namespace="http://schemas.microsoft.com/office/infopath/2007/PartnerControls"/>
    <xsd:element name="la020d86e283469abb02d1589f8af8a1" ma:index="9" nillable="true" ma:taxonomy="true" ma:internalName="la020d86e283469abb02d1589f8af8a1" ma:taxonomyFieldName="ItemFunction" ma:displayName="ItemFunction" ma:default="" ma:fieldId="{5a020d86-e283-469a-bb02-d1589f8af8a1}" ma:taxonomyMulti="true" ma:sspId="e520a5ab-959b-4497-846e-ecf021209760" ma:termSetId="500dca29-876a-49bd-b8dc-c6f28045653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6138047-387a-4e95-b03f-01c654819da7}" ma:internalName="TaxCatchAll" ma:showField="CatchAllData"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pfc532bc3d924724be3e431fa8a34286" ma:index="12" nillable="true" ma:taxonomy="true" ma:internalName="pfc532bc3d924724be3e431fa8a34286" ma:taxonomyFieldName="ItemKeywords" ma:displayName="ItemKeywords" ma:default="" ma:fieldId="{9fc532bc-3d92-4724-be3e-431fa8a34286}" ma:taxonomyMulti="true" ma:sspId="e520a5ab-959b-4497-846e-ecf021209760" ma:termSetId="52ec04fe-4771-452d-bd1c-6f9c996c5bd2" ma:anchorId="00000000-0000-0000-0000-000000000000" ma:open="true" ma:isKeyword="false">
      <xsd:complexType>
        <xsd:sequence>
          <xsd:element ref="pc:Terms" minOccurs="0" maxOccurs="1"/>
        </xsd:sequence>
      </xsd:complexType>
    </xsd:element>
    <xsd:element name="ItemPublishedDate" ma:index="13" nillable="true" ma:displayName="ItemPublishedDate" ma:format="DateOnly" ma:internalName="ItemPublishedDate">
      <xsd:simpleType>
        <xsd:restriction base="dms:DateTime"/>
      </xsd:simpleType>
    </xsd:element>
    <xsd:element name="idf49b01858c4ab7b49fec8a6554c79a" ma:index="15" nillable="true" ma:taxonomy="true" ma:internalName="idf49b01858c4ab7b49fec8a6554c79a" ma:taxonomyFieldName="ItemType" ma:displayName="ItemType" ma:default="" ma:fieldId="{2df49b01-858c-4ab7-b49f-ec8a6554c79a}" ma:sspId="e520a5ab-959b-4497-846e-ecf021209760" ma:termSetId="e61d93ee-2930-434d-a8ce-0180227df0f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55A463-E88A-4765-9A1A-8834114F8F6A}">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e72c3662-d489-4d5c-a678-b18c0e8aeb72"/>
    <ds:schemaRef ds:uri="http://www.w3.org/XML/1998/namespace"/>
    <ds:schemaRef ds:uri="http://purl.org/dc/dcmitype/"/>
  </ds:schemaRefs>
</ds:datastoreItem>
</file>

<file path=customXml/itemProps2.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3.xml><?xml version="1.0" encoding="utf-8"?>
<ds:datastoreItem xmlns:ds="http://schemas.openxmlformats.org/officeDocument/2006/customXml" ds:itemID="{E33C73DD-85E4-476F-BAE2-3234E17AE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c3662-d489-4d5c-a678-b18c0e8aeb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8563</TotalTime>
  <Words>4876</Words>
  <Application>Microsoft Office PowerPoint</Application>
  <PresentationFormat>Custom</PresentationFormat>
  <Paragraphs>295</Paragraphs>
  <Slides>14</Slides>
  <Notes>14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14</vt:i4>
      </vt:variant>
    </vt:vector>
  </HeadingPairs>
  <TitlesOfParts>
    <vt:vector size="26" baseType="lpstr">
      <vt:lpstr>Arial</vt:lpstr>
      <vt:lpstr>Calibri</vt:lpstr>
      <vt:lpstr>Courier New</vt:lpstr>
      <vt:lpstr>Symbol</vt:lpstr>
      <vt:lpstr>Wingdings</vt:lpstr>
      <vt:lpstr>1_Custom Design</vt:lpstr>
      <vt:lpstr>2_White</vt:lpstr>
      <vt:lpstr>3_White</vt:lpstr>
      <vt:lpstr>4_Navy</vt:lpstr>
      <vt:lpstr>5_Pink</vt:lpstr>
      <vt:lpstr>6_Blue</vt:lpstr>
      <vt:lpstr>7_Teal</vt:lpstr>
      <vt:lpstr>Youth Breakout Session</vt:lpstr>
      <vt:lpstr>Youth Breakout Session - Welcome</vt:lpstr>
      <vt:lpstr>COVID-19 Impacts and young people within the economic recovery</vt:lpstr>
      <vt:lpstr>Six-Month Activity Requirement</vt:lpstr>
      <vt:lpstr>Youth Budget Measures</vt:lpstr>
      <vt:lpstr>General Budget Measures that will help Youth</vt:lpstr>
      <vt:lpstr>Employability Skills Training (EST) – What’s changing in 2022?</vt:lpstr>
      <vt:lpstr>PaTH Internships – What’s changing in 2022?</vt:lpstr>
      <vt:lpstr>What’s staying the same for the Youth Specialist Service</vt:lpstr>
      <vt:lpstr>What’s changing for the Youth Specialist Service</vt:lpstr>
      <vt:lpstr>Consultation and Procurement Process for the New Employment Services Model</vt:lpstr>
      <vt:lpstr>Consultation and Procurement Process for Transition to Work</vt:lpstr>
      <vt:lpstr>Questions about procurement process:  </vt:lpstr>
      <vt:lpstr>Any Questions?</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Melissa Jones</dc:creator>
  <cp:keywords>[SEC=OFFICIAL]</cp:keywords>
  <cp:lastModifiedBy>MANNIE,Ryan</cp:lastModifiedBy>
  <cp:revision>257</cp:revision>
  <dcterms:created xsi:type="dcterms:W3CDTF">2014-06-03T05:41:25Z</dcterms:created>
  <dcterms:modified xsi:type="dcterms:W3CDTF">2021-06-18T00:19:52Z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0x01010079A1FA163F83FC4DA7B02D4604972D30</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PM_ProtectiveMarkingImage_Header">
    <vt:lpwstr>C:\Program Files\Common Files\janusNET Shared\janusSEAL\Images\DocumentSlashBlue.png</vt:lpwstr>
  </property>
  <property fmtid="{D5CDD505-2E9C-101B-9397-08002B2CF9AE}" pid="12" name="PM_Caveats_Count">
    <vt:lpwstr>0</vt:lpwstr>
  </property>
  <property fmtid="{D5CDD505-2E9C-101B-9397-08002B2CF9AE}" pid="13" name="PM_DisplayValueSecClassificationWithQualifier">
    <vt:lpwstr>OFFICIAL</vt:lpwstr>
  </property>
  <property fmtid="{D5CDD505-2E9C-101B-9397-08002B2CF9AE}" pid="14" name="PM_Qualifier">
    <vt:lpwstr/>
  </property>
  <property fmtid="{D5CDD505-2E9C-101B-9397-08002B2CF9AE}" pid="15" name="PM_SecurityClassification">
    <vt:lpwstr>OFFICIAL</vt:lpwstr>
  </property>
  <property fmtid="{D5CDD505-2E9C-101B-9397-08002B2CF9AE}" pid="16" name="PM_InsertionValue">
    <vt:lpwstr>OFFICIAL</vt:lpwstr>
  </property>
  <property fmtid="{D5CDD505-2E9C-101B-9397-08002B2CF9AE}" pid="17" name="PM_Originating_FileId">
    <vt:lpwstr>BA01B6E53E40455D8A7572FC7FC90B0A</vt:lpwstr>
  </property>
  <property fmtid="{D5CDD505-2E9C-101B-9397-08002B2CF9AE}" pid="18" name="PM_ProtectiveMarkingValue_Footer">
    <vt:lpwstr>OFFICIAL</vt:lpwstr>
  </property>
  <property fmtid="{D5CDD505-2E9C-101B-9397-08002B2CF9AE}" pid="19" name="PM_Originator_Hash_SHA1">
    <vt:lpwstr>0BCA5877FF83A98EA998EFC8C019FBEE3EF1E271</vt:lpwstr>
  </property>
  <property fmtid="{D5CDD505-2E9C-101B-9397-08002B2CF9AE}" pid="20" name="PM_OriginationTimeStamp">
    <vt:lpwstr>2021-05-12T22:25:19Z</vt:lpwstr>
  </property>
  <property fmtid="{D5CDD505-2E9C-101B-9397-08002B2CF9AE}" pid="21" name="PM_ProtectiveMarkingValue_Header">
    <vt:lpwstr>OFFICIAL</vt:lpwstr>
  </property>
  <property fmtid="{D5CDD505-2E9C-101B-9397-08002B2CF9AE}" pid="22" name="PM_ProtectiveMarkingImage_Footer">
    <vt:lpwstr>C:\Program Files\Common Files\janusNET Shared\janusSEAL\Images\DocumentSlashBlue.png</vt:lpwstr>
  </property>
  <property fmtid="{D5CDD505-2E9C-101B-9397-08002B2CF9AE}" pid="23" name="PM_Namespace">
    <vt:lpwstr>gov.au</vt:lpwstr>
  </property>
  <property fmtid="{D5CDD505-2E9C-101B-9397-08002B2CF9AE}" pid="24" name="PM_Version">
    <vt:lpwstr>2018.4</vt:lpwstr>
  </property>
  <property fmtid="{D5CDD505-2E9C-101B-9397-08002B2CF9AE}" pid="25" name="PM_Note">
    <vt:lpwstr/>
  </property>
  <property fmtid="{D5CDD505-2E9C-101B-9397-08002B2CF9AE}" pid="26" name="PM_Markers">
    <vt:lpwstr/>
  </property>
  <property fmtid="{D5CDD505-2E9C-101B-9397-08002B2CF9AE}" pid="27" name="PM_Hash_Version">
    <vt:lpwstr>2018.0</vt:lpwstr>
  </property>
  <property fmtid="{D5CDD505-2E9C-101B-9397-08002B2CF9AE}" pid="28" name="PM_Hash_Salt_Prev">
    <vt:lpwstr>19C8BC6046DA49D02A25D88ECF077DF8</vt:lpwstr>
  </property>
  <property fmtid="{D5CDD505-2E9C-101B-9397-08002B2CF9AE}" pid="29" name="PM_Hash_Salt">
    <vt:lpwstr>128FB3F43EE9BF2B404C0410041D9784</vt:lpwstr>
  </property>
  <property fmtid="{D5CDD505-2E9C-101B-9397-08002B2CF9AE}" pid="30" name="PM_Hash_SHA1">
    <vt:lpwstr>52C5D18AFBA5598FA2B18BF8B20F6BBA8C7A089D</vt:lpwstr>
  </property>
  <property fmtid="{D5CDD505-2E9C-101B-9397-08002B2CF9AE}" pid="31" name="PM_PrintOutPlacement_PPT">
    <vt:lpwstr>HandoutFooter,HandoutHeader,NotesHandoutFooter,NotesHandoutHeader,SlideFooter,SlideHeader</vt:lpwstr>
  </property>
  <property fmtid="{D5CDD505-2E9C-101B-9397-08002B2CF9AE}" pid="32" name="PM_SecurityClassification_Prev">
    <vt:lpwstr>PROTECTED</vt:lpwstr>
  </property>
  <property fmtid="{D5CDD505-2E9C-101B-9397-08002B2CF9AE}" pid="33" name="PM_Qualifier_Prev">
    <vt:lpwstr/>
  </property>
</Properties>
</file>