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Override2.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Override3.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Override4.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Override5.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Override6.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Override7.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Override8.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heme/themeOverride9.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heme/themeOverride10.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heme/themeOverride11.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heme/themeOverride12.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heme/themeOverride13.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heme/themeOverride14.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Override15.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Override16.xml" ContentType="application/vnd.openxmlformats-officedocument.themeOverr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Override17.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Override18.xml" ContentType="application/vnd.openxmlformats-officedocument.themeOverr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heme/themeOverride19.xml" ContentType="application/vnd.openxmlformats-officedocument.themeOverride+xml"/>
  <Override PartName="/ppt/tags/tag85.xml" ContentType="application/vnd.openxmlformats-officedocument.presentationml.tags+xml"/>
  <Override PartName="/ppt/theme/themeOverride20.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Override21.xml" ContentType="application/vnd.openxmlformats-officedocument.themeOverride+xml"/>
  <Override PartName="/ppt/tags/tag91.xml" ContentType="application/vnd.openxmlformats-officedocument.presentationml.tags+xml"/>
  <Override PartName="/ppt/tags/tag92.xml" ContentType="application/vnd.openxmlformats-officedocument.presentationml.tags+xml"/>
  <Override PartName="/ppt/theme/themeOverride22.xml" ContentType="application/vnd.openxmlformats-officedocument.themeOverride+xml"/>
  <Override PartName="/ppt/tags/tag93.xml" ContentType="application/vnd.openxmlformats-officedocument.presentationml.tags+xml"/>
  <Override PartName="/ppt/theme/themeOverride23.xml" ContentType="application/vnd.openxmlformats-officedocument.themeOverride+xml"/>
  <Override PartName="/ppt/tags/tag94.xml" ContentType="application/vnd.openxmlformats-officedocument.presentationml.tags+xml"/>
  <Override PartName="/ppt/theme/themeOverride24.xml" ContentType="application/vnd.openxmlformats-officedocument.themeOverr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Override25.xml" ContentType="application/vnd.openxmlformats-officedocument.themeOverride+xml"/>
  <Override PartName="/ppt/tags/tag100.xml" ContentType="application/vnd.openxmlformats-officedocument.presentationml.tags+xml"/>
  <Override PartName="/ppt/theme/themeOverride26.xml" ContentType="application/vnd.openxmlformats-officedocument.themeOverride+xml"/>
  <Override PartName="/ppt/tags/tag101.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heme/themeOverride27.xml" ContentType="application/vnd.openxmlformats-officedocument.themeOverride+xml"/>
  <Override PartName="/ppt/tags/tag119.xml" ContentType="application/vnd.openxmlformats-officedocument.presentationml.tags+xml"/>
  <Override PartName="/ppt/tags/tag120.xml" ContentType="application/vnd.openxmlformats-officedocument.presentationml.tags+xml"/>
  <Override PartName="/ppt/theme/themeOverride28.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theme/themeOverride29.xml" ContentType="application/vnd.openxmlformats-officedocument.themeOverride+xml"/>
  <Override PartName="/ppt/tags/tag123.xml" ContentType="application/vnd.openxmlformats-officedocument.presentationml.tags+xml"/>
  <Override PartName="/ppt/tags/tag124.xml" ContentType="application/vnd.openxmlformats-officedocument.presentationml.tags+xml"/>
  <Override PartName="/ppt/theme/themeOverride30.xml" ContentType="application/vnd.openxmlformats-officedocument.themeOverride+xml"/>
  <Override PartName="/ppt/tags/tag125.xml" ContentType="application/vnd.openxmlformats-officedocument.presentationml.tags+xml"/>
  <Override PartName="/ppt/tags/tag126.xml" ContentType="application/vnd.openxmlformats-officedocument.presentationml.tags+xml"/>
  <Override PartName="/ppt/theme/themeOverride31.xml" ContentType="application/vnd.openxmlformats-officedocument.themeOverride+xml"/>
  <Override PartName="/ppt/tags/tag127.xml" ContentType="application/vnd.openxmlformats-officedocument.presentationml.tags+xml"/>
  <Override PartName="/ppt/tags/tag128.xml" ContentType="application/vnd.openxmlformats-officedocument.presentationml.tags+xml"/>
  <Override PartName="/ppt/theme/themeOverride32.xml" ContentType="application/vnd.openxmlformats-officedocument.themeOverride+xml"/>
  <Override PartName="/ppt/tags/tag129.xml" ContentType="application/vnd.openxmlformats-officedocument.presentationml.tags+xml"/>
  <Override PartName="/ppt/tags/tag130.xml" ContentType="application/vnd.openxmlformats-officedocument.presentationml.tags+xml"/>
  <Override PartName="/ppt/theme/themeOverride33.xml" ContentType="application/vnd.openxmlformats-officedocument.themeOverr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heme/themeOverride34.xml" ContentType="application/vnd.openxmlformats-officedocument.themeOverr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35.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heme/themeOverride36.xml" ContentType="application/vnd.openxmlformats-officedocument.themeOverr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heme/themeOverride37.xml" ContentType="application/vnd.openxmlformats-officedocument.themeOverr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heme/themeOverride38.xml" ContentType="application/vnd.openxmlformats-officedocument.themeOverride+xml"/>
  <Override PartName="/ppt/tags/tag154.xml" ContentType="application/vnd.openxmlformats-officedocument.presentationml.tags+xml"/>
  <Override PartName="/ppt/theme/themeOverride39.xml" ContentType="application/vnd.openxmlformats-officedocument.themeOverr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heme/themeOverride40.xml" ContentType="application/vnd.openxmlformats-officedocument.themeOverride+xml"/>
  <Override PartName="/ppt/tags/tag160.xml" ContentType="application/vnd.openxmlformats-officedocument.presentationml.tags+xml"/>
  <Override PartName="/ppt/tags/tag161.xml" ContentType="application/vnd.openxmlformats-officedocument.presentationml.tags+xml"/>
  <Override PartName="/ppt/theme/themeOverride41.xml" ContentType="application/vnd.openxmlformats-officedocument.themeOverride+xml"/>
  <Override PartName="/ppt/tags/tag162.xml" ContentType="application/vnd.openxmlformats-officedocument.presentationml.tags+xml"/>
  <Override PartName="/ppt/theme/themeOverride42.xml" ContentType="application/vnd.openxmlformats-officedocument.themeOverride+xml"/>
  <Override PartName="/ppt/tags/tag163.xml" ContentType="application/vnd.openxmlformats-officedocument.presentationml.tags+xml"/>
  <Override PartName="/ppt/theme/themeOverride43.xml" ContentType="application/vnd.openxmlformats-officedocument.themeOverr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heme/themeOverride44.xml" ContentType="application/vnd.openxmlformats-officedocument.themeOverride+xml"/>
  <Override PartName="/ppt/tags/tag169.xml" ContentType="application/vnd.openxmlformats-officedocument.presentationml.tags+xml"/>
  <Override PartName="/ppt/theme/themeOverride45.xml" ContentType="application/vnd.openxmlformats-officedocument.themeOverride+xml"/>
  <Override PartName="/ppt/tags/tag170.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heme/themeOverride46.xml" ContentType="application/vnd.openxmlformats-officedocument.themeOverride+xml"/>
  <Override PartName="/ppt/tags/tag188.xml" ContentType="application/vnd.openxmlformats-officedocument.presentationml.tags+xml"/>
  <Override PartName="/ppt/tags/tag189.xml" ContentType="application/vnd.openxmlformats-officedocument.presentationml.tags+xml"/>
  <Override PartName="/ppt/theme/themeOverride47.xml" ContentType="application/vnd.openxmlformats-officedocument.themeOverride+xml"/>
  <Override PartName="/ppt/tags/tag190.xml" ContentType="application/vnd.openxmlformats-officedocument.presentationml.tags+xml"/>
  <Override PartName="/ppt/tags/tag191.xml" ContentType="application/vnd.openxmlformats-officedocument.presentationml.tags+xml"/>
  <Override PartName="/ppt/theme/themeOverride48.xml" ContentType="application/vnd.openxmlformats-officedocument.themeOverride+xml"/>
  <Override PartName="/ppt/tags/tag192.xml" ContentType="application/vnd.openxmlformats-officedocument.presentationml.tags+xml"/>
  <Override PartName="/ppt/tags/tag193.xml" ContentType="application/vnd.openxmlformats-officedocument.presentationml.tags+xml"/>
  <Override PartName="/ppt/theme/themeOverride49.xml" ContentType="application/vnd.openxmlformats-officedocument.themeOverride+xml"/>
  <Override PartName="/ppt/tags/tag194.xml" ContentType="application/vnd.openxmlformats-officedocument.presentationml.tags+xml"/>
  <Override PartName="/ppt/tags/tag195.xml" ContentType="application/vnd.openxmlformats-officedocument.presentationml.tags+xml"/>
  <Override PartName="/ppt/theme/themeOverride50.xml" ContentType="application/vnd.openxmlformats-officedocument.themeOverride+xml"/>
  <Override PartName="/ppt/tags/tag196.xml" ContentType="application/vnd.openxmlformats-officedocument.presentationml.tags+xml"/>
  <Override PartName="/ppt/tags/tag197.xml" ContentType="application/vnd.openxmlformats-officedocument.presentationml.tags+xml"/>
  <Override PartName="/ppt/theme/themeOverride51.xml" ContentType="application/vnd.openxmlformats-officedocument.themeOverride+xml"/>
  <Override PartName="/ppt/tags/tag198.xml" ContentType="application/vnd.openxmlformats-officedocument.presentationml.tags+xml"/>
  <Override PartName="/ppt/tags/tag199.xml" ContentType="application/vnd.openxmlformats-officedocument.presentationml.tags+xml"/>
  <Override PartName="/ppt/theme/themeOverride52.xml" ContentType="application/vnd.openxmlformats-officedocument.themeOverr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heme/themeOverride53.xml" ContentType="application/vnd.openxmlformats-officedocument.themeOverr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heme/themeOverride54.xml" ContentType="application/vnd.openxmlformats-officedocument.themeOverr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heme/themeOverride55.xml" ContentType="application/vnd.openxmlformats-officedocument.themeOverr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heme/themeOverride56.xml" ContentType="application/vnd.openxmlformats-officedocument.themeOverr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heme/themeOverride57.xml" ContentType="application/vnd.openxmlformats-officedocument.themeOverride+xml"/>
  <Override PartName="/ppt/tags/tag223.xml" ContentType="application/vnd.openxmlformats-officedocument.presentationml.tags+xml"/>
  <Override PartName="/ppt/theme/themeOverride58.xml" ContentType="application/vnd.openxmlformats-officedocument.themeOverr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heme/themeOverride59.xml" ContentType="application/vnd.openxmlformats-officedocument.themeOverride+xml"/>
  <Override PartName="/ppt/tags/tag229.xml" ContentType="application/vnd.openxmlformats-officedocument.presentationml.tags+xml"/>
  <Override PartName="/ppt/tags/tag230.xml" ContentType="application/vnd.openxmlformats-officedocument.presentationml.tags+xml"/>
  <Override PartName="/ppt/theme/themeOverride60.xml" ContentType="application/vnd.openxmlformats-officedocument.themeOverride+xml"/>
  <Override PartName="/ppt/tags/tag231.xml" ContentType="application/vnd.openxmlformats-officedocument.presentationml.tags+xml"/>
  <Override PartName="/ppt/theme/themeOverride61.xml" ContentType="application/vnd.openxmlformats-officedocument.themeOverride+xml"/>
  <Override PartName="/ppt/tags/tag232.xml" ContentType="application/vnd.openxmlformats-officedocument.presentationml.tags+xml"/>
  <Override PartName="/ppt/theme/themeOverride62.xml" ContentType="application/vnd.openxmlformats-officedocument.themeOverr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heme/themeOverride63.xml" ContentType="application/vnd.openxmlformats-officedocument.themeOverride+xml"/>
  <Override PartName="/ppt/tags/tag238.xml" ContentType="application/vnd.openxmlformats-officedocument.presentationml.tags+xml"/>
  <Override PartName="/ppt/theme/themeOverride64.xml" ContentType="application/vnd.openxmlformats-officedocument.themeOverride+xml"/>
  <Override PartName="/ppt/tags/tag239.xml" ContentType="application/vnd.openxmlformats-officedocument.presentationml.tags+xml"/>
  <Override PartName="/ppt/slideLayouts/slideLayout150.xml" ContentType="application/vnd.openxmlformats-officedocument.presentationml.slideLayout+xml"/>
  <Override PartName="/ppt/theme/theme6.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7.xml" ContentType="application/vnd.openxmlformats-officedocument.theme+xml"/>
  <Override PartName="/ppt/tags/tag240.xml" ContentType="application/vnd.openxmlformats-officedocument.presentationml.tags+xml"/>
  <Override PartName="/ppt/tags/tag241.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8.xml" ContentType="application/vnd.openxmlformats-officedocument.theme+xml"/>
  <Override PartName="/ppt/tags/tag242.xml" ContentType="application/vnd.openxmlformats-officedocument.presentationml.tags+xml"/>
  <Override PartName="/ppt/tags/tag243.xml" ContentType="application/vnd.openxmlformats-officedocument.presentationml.tags+xml"/>
  <Override PartName="/ppt/slideLayouts/slideLayout15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4.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5.xml" ContentType="application/vnd.openxmlformats-officedocument.presentationml.notesSlide+xml"/>
  <Override PartName="/ppt/tags/tag25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54.xml" ContentType="application/vnd.openxmlformats-officedocument.presentationml.tags+xml"/>
  <Override PartName="/ppt/notesSlides/notesSlide11.xml" ContentType="application/vnd.openxmlformats-officedocument.presentationml.notesSlide+xml"/>
  <Override PartName="/ppt/theme/themeOverride6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14.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4"/>
    <p:sldMasterId id="2147483699" r:id="rId5"/>
    <p:sldMasterId id="2147483805" r:id="rId6"/>
    <p:sldMasterId id="2147483865" r:id="rId7"/>
    <p:sldMasterId id="2147484061" r:id="rId8"/>
    <p:sldMasterId id="2147484290" r:id="rId9"/>
    <p:sldMasterId id="2147484292" r:id="rId10"/>
    <p:sldMasterId id="2147484295" r:id="rId11"/>
    <p:sldMasterId id="2147484298" r:id="rId12"/>
  </p:sldMasterIdLst>
  <p:notesMasterIdLst>
    <p:notesMasterId r:id="rId38"/>
  </p:notesMasterIdLst>
  <p:handoutMasterIdLst>
    <p:handoutMasterId r:id="rId39"/>
  </p:handoutMasterIdLst>
  <p:sldIdLst>
    <p:sldId id="256" r:id="rId13"/>
    <p:sldId id="270" r:id="rId14"/>
    <p:sldId id="11404" r:id="rId15"/>
    <p:sldId id="258" r:id="rId16"/>
    <p:sldId id="11418" r:id="rId17"/>
    <p:sldId id="262" r:id="rId18"/>
    <p:sldId id="11387" r:id="rId19"/>
    <p:sldId id="11426" r:id="rId20"/>
    <p:sldId id="11348" r:id="rId21"/>
    <p:sldId id="11388" r:id="rId22"/>
    <p:sldId id="11403" r:id="rId23"/>
    <p:sldId id="11346" r:id="rId24"/>
    <p:sldId id="11389" r:id="rId25"/>
    <p:sldId id="11349" r:id="rId26"/>
    <p:sldId id="11409" r:id="rId27"/>
    <p:sldId id="11429" r:id="rId28"/>
    <p:sldId id="11430" r:id="rId29"/>
    <p:sldId id="11408" r:id="rId30"/>
    <p:sldId id="1202" r:id="rId31"/>
    <p:sldId id="11419" r:id="rId32"/>
    <p:sldId id="11420" r:id="rId33"/>
    <p:sldId id="11439" r:id="rId34"/>
    <p:sldId id="11437" r:id="rId35"/>
    <p:sldId id="11422" r:id="rId36"/>
    <p:sldId id="11391" r:id="rId37"/>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4"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459647-2447-71D2-A576-3F9178D03915}" name="DESE - SABARRE,Alexis" initials="D-S" userId="S::Alexis.Sabarre@protected.dese.gov.au::e24aafe6-dbe6-4146-9265-7ac3e96573a3" providerId="AD"/>
  <p188:author id="{FDC84ACB-0589-7282-2722-448F339D61CE}" name="DESE - BROWN,Deborah" initials="DB" userId="S::deborah.brown@protected.dese.gov.au::94433279-ebb7-4a81-8bd0-27f5b698f78f" providerId="AD"/>
  <p188:author id="{0B650FE3-D203-5688-6E63-828A8E9C3AC4}" name="DESE - JONES,Melinda" initials="DJ" userId="S::melinda.jones@protected.dese.gov.au::03a3d66d-deba-469a-8200-58416fcb67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LATTS,Natasha" initials="P" lastIdx="25" clrIdx="0">
    <p:extLst>
      <p:ext uri="{19B8F6BF-5375-455C-9EA6-DF929625EA0E}">
        <p15:presenceInfo xmlns:p15="http://schemas.microsoft.com/office/powerpoint/2012/main" userId="S::Natasha.Platts@dese.gov.au::ef836a6a-9485-4899-9539-b7e7b3d1e6c4" providerId="AD"/>
      </p:ext>
    </p:extLst>
  </p:cmAuthor>
  <p:cmAuthor id="2" name="DESE - JONES,Melinda" initials="D-J" lastIdx="10" clrIdx="1">
    <p:extLst>
      <p:ext uri="{19B8F6BF-5375-455C-9EA6-DF929625EA0E}">
        <p15:presenceInfo xmlns:p15="http://schemas.microsoft.com/office/powerpoint/2012/main" userId="S::Melinda.Jones@protected.dese.gov.au::03a3d66d-deba-469a-8200-58416fcb67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6"/>
    <a:srgbClr val="E6E6E6"/>
    <a:srgbClr val="287DB2"/>
    <a:srgbClr val="002D3F"/>
    <a:srgbClr val="B6006A"/>
    <a:srgbClr val="E9A913"/>
    <a:srgbClr val="002060"/>
    <a:srgbClr val="C49500"/>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43666" autoAdjust="0"/>
  </p:normalViewPr>
  <p:slideViewPr>
    <p:cSldViewPr snapToGrid="0">
      <p:cViewPr varScale="1">
        <p:scale>
          <a:sx n="49" d="100"/>
          <a:sy n="49" d="100"/>
        </p:scale>
        <p:origin x="2166" y="36"/>
      </p:cViewPr>
      <p:guideLst>
        <p:guide orient="horz" pos="1894"/>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handoutMaster" Target="handoutMasters/handout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algn="ctr"/>
            <a:endParaRPr lang="en-US" b="1">
              <a:solidFill>
                <a:srgbClr val="FF0000"/>
              </a:solidFill>
              <a:latin typeface="Arial" panose="020B0604020202020204" pitchFamily="34" charset="0"/>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8306197-B16C-4167-B4A2-43E65F1E5A01}" type="datetimeFigureOut">
              <a:rPr lang="en-US" smtClean="0"/>
              <a:t>6/18/2021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algn="ctr"/>
            <a:r>
              <a:rPr lang="en-US" b="1">
                <a:solidFill>
                  <a:srgbClr val="FF0000"/>
                </a:solidFill>
                <a:latin typeface="Arial" panose="020B0604020202020204" pitchFamily="34" charset="0"/>
              </a:rPr>
              <a:t>​‌OFFICIAL‌​</a:t>
            </a: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18/06/2021</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r>
              <a:rPr lang="en-AU"/>
              <a:t>​‌OFFICIAL‌​</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06500"/>
            <a:ext cx="5946775" cy="3349625"/>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i="0" kern="1200" dirty="0">
                <a:solidFill>
                  <a:schemeClr val="tx1"/>
                </a:solidFill>
                <a:effectLst/>
                <a:latin typeface="+mn-lt"/>
                <a:ea typeface="+mn-ea"/>
                <a:cs typeface="+mn-cs"/>
                <a:sym typeface="+mn-lt"/>
              </a:rPr>
              <a:t>Hello, my name is Mel Ryan, I am the </a:t>
            </a:r>
            <a:r>
              <a:rPr lang="en-AU" sz="1200" b="0" i="0" kern="1200" dirty="0">
                <a:solidFill>
                  <a:schemeClr val="tx1"/>
                </a:solidFill>
                <a:effectLst/>
                <a:latin typeface="+mn-lt"/>
                <a:ea typeface="+mn-ea"/>
                <a:cs typeface="+mn-cs"/>
              </a:rPr>
              <a:t>First Assistant Secretary, NESM Program Implementation Division at Department of Education, Skills and Employment (the department). </a:t>
            </a:r>
            <a:endParaRPr lang="en-US" b="1" kern="1200" dirty="0">
              <a:solidFill>
                <a:schemeClr val="bg2">
                  <a:lumMod val="10000"/>
                </a:schemeClr>
              </a:solidFill>
              <a:latin typeface="Calibri" panose="020F0502020204030204" pitchFamily="34" charset="0"/>
              <a:cs typeface="Calibri" panose="020F0502020204030204" pitchFamily="34" charset="0"/>
              <a:sym typeface="+mn-lt"/>
            </a:endParaRPr>
          </a:p>
          <a:p>
            <a:pPr marL="0" lvl="0" indent="0">
              <a:buFont typeface="Arial" panose="020B0604020202020204" pitchFamily="34" charset="0"/>
              <a:buNone/>
            </a:pPr>
            <a:endParaRPr lang="en-US" kern="1200" dirty="0">
              <a:solidFill>
                <a:schemeClr val="bg2">
                  <a:lumMod val="10000"/>
                </a:schemeClr>
              </a:solidFill>
              <a:latin typeface="Calibri" panose="020F0502020204030204" pitchFamily="34" charset="0"/>
              <a:cs typeface="Calibri" panose="020F0502020204030204" pitchFamily="34" charset="0"/>
              <a:sym typeface="+mn-lt"/>
            </a:endParaRPr>
          </a:p>
          <a:p>
            <a:pPr marL="0" lvl="0" indent="0">
              <a:buFont typeface="Arial" panose="020B0604020202020204" pitchFamily="34" charset="0"/>
              <a:buNone/>
            </a:pPr>
            <a:r>
              <a:rPr lang="en-US" kern="1200" dirty="0">
                <a:solidFill>
                  <a:schemeClr val="bg2">
                    <a:lumMod val="10000"/>
                  </a:schemeClr>
                </a:solidFill>
                <a:latin typeface="Calibri" panose="020F0502020204030204" pitchFamily="34" charset="0"/>
                <a:cs typeface="Calibri" panose="020F0502020204030204" pitchFamily="34" charset="0"/>
                <a:sym typeface="+mn-lt"/>
              </a:rPr>
              <a:t>Today’s presentation is to update you on the key features of the New Employment Services Model, especially some of the key policy and platform elements now that the budget has been announced and we are entering into the broader implementation of the model. This 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a:solidFill>
                  <a:schemeClr val="bg2">
                    <a:lumMod val="10000"/>
                  </a:schemeClr>
                </a:solidFill>
                <a:latin typeface="Calibri" panose="020F0502020204030204" pitchFamily="34" charset="0"/>
                <a:cs typeface="Calibri" panose="020F0502020204030204" pitchFamily="34" charset="0"/>
                <a:sym typeface="+mn-lt"/>
              </a:rPr>
              <a:t>Probity and procurement</a:t>
            </a:r>
            <a:r>
              <a:rPr lang="en-US" sz="1200" kern="1200" dirty="0">
                <a:solidFill>
                  <a:schemeClr val="bg2">
                    <a:lumMod val="10000"/>
                  </a:schemeClr>
                </a:solidFill>
                <a:latin typeface="Calibri" panose="020F0502020204030204" pitchFamily="34" charset="0"/>
                <a:ea typeface="+mn-ea"/>
                <a:cs typeface="Calibri" panose="020F0502020204030204" pitchFamily="34" charset="0"/>
                <a:sym typeface="+mn-lt"/>
              </a:rPr>
              <a:t> – I will let you know how the department is ensuring a fair and transparent process for the procurement of services for the new model</a:t>
            </a:r>
          </a:p>
          <a:p>
            <a:pPr marL="171450" lvl="0" indent="-171450">
              <a:buFont typeface="Arial" panose="020B0604020202020204" pitchFamily="34" charset="0"/>
              <a:buChar char="•"/>
            </a:pPr>
            <a:r>
              <a:rPr lang="en-US" b="1" kern="1200" dirty="0">
                <a:solidFill>
                  <a:schemeClr val="bg2">
                    <a:lumMod val="10000"/>
                  </a:schemeClr>
                </a:solidFill>
                <a:latin typeface="Calibri" panose="020F0502020204030204" pitchFamily="34" charset="0"/>
                <a:cs typeface="Calibri" panose="020F0502020204030204" pitchFamily="34" charset="0"/>
                <a:sym typeface="+mn-lt"/>
              </a:rPr>
              <a:t>Our vision for the new model </a:t>
            </a:r>
            <a:r>
              <a:rPr lang="en-US" sz="1200" kern="1200" dirty="0">
                <a:solidFill>
                  <a:schemeClr val="bg2">
                    <a:lumMod val="10000"/>
                  </a:schemeClr>
                </a:solidFill>
                <a:latin typeface="Calibri" panose="020F0502020204030204" pitchFamily="34" charset="0"/>
                <a:ea typeface="+mn-ea"/>
                <a:cs typeface="Calibri" panose="020F0502020204030204" pitchFamily="34" charset="0"/>
                <a:sym typeface="+mn-lt"/>
              </a:rPr>
              <a:t>– a recap on our </a:t>
            </a:r>
            <a:r>
              <a:rPr lang="en-AU" dirty="0">
                <a:solidFill>
                  <a:schemeClr val="bg2">
                    <a:lumMod val="10000"/>
                  </a:schemeClr>
                </a:solidFill>
                <a:cs typeface="Calibri" panose="020F0502020204030204" pitchFamily="34" charset="0"/>
              </a:rPr>
              <a:t>vision that </a:t>
            </a:r>
            <a:r>
              <a:rPr lang="en-AU" kern="1200" dirty="0">
                <a:solidFill>
                  <a:schemeClr val="bg2">
                    <a:lumMod val="10000"/>
                  </a:schemeClr>
                </a:solidFill>
                <a:effectLst/>
                <a:cs typeface="Calibri" panose="020F0502020204030204" pitchFamily="34" charset="0"/>
                <a:sym typeface="+mn-lt"/>
              </a:rPr>
              <a:t>continues to hold true for the final model</a:t>
            </a:r>
            <a:endParaRPr lang="en-US" sz="1200" kern="1200" dirty="0">
              <a:solidFill>
                <a:schemeClr val="bg2">
                  <a:lumMod val="10000"/>
                </a:schemeClr>
              </a:solidFill>
              <a:latin typeface="Calibri" panose="020F0502020204030204" pitchFamily="34" charset="0"/>
              <a:ea typeface="+mn-ea"/>
              <a:cs typeface="Calibri" panose="020F0502020204030204" pitchFamily="34" charset="0"/>
              <a:sym typeface="+mn-lt"/>
            </a:endParaRPr>
          </a:p>
          <a:p>
            <a:pPr marL="171450" lvl="0" indent="-171450">
              <a:buFont typeface="Arial" panose="020B0604020202020204" pitchFamily="34" charset="0"/>
              <a:buChar char="•"/>
            </a:pPr>
            <a:r>
              <a:rPr lang="en-US" b="1" kern="1200" dirty="0">
                <a:solidFill>
                  <a:schemeClr val="bg2">
                    <a:lumMod val="10000"/>
                  </a:schemeClr>
                </a:solidFill>
                <a:latin typeface="Calibri" panose="020F0502020204030204" pitchFamily="34" charset="0"/>
                <a:cs typeface="Calibri" panose="020F0502020204030204" pitchFamily="34" charset="0"/>
                <a:sym typeface="+mn-lt"/>
              </a:rPr>
              <a:t>The service levels </a:t>
            </a:r>
            <a:r>
              <a:rPr lang="en-US" b="0" kern="1200" dirty="0">
                <a:solidFill>
                  <a:schemeClr val="bg2">
                    <a:lumMod val="10000"/>
                  </a:schemeClr>
                </a:solidFill>
                <a:latin typeface="Calibri" panose="020F0502020204030204" pitchFamily="34" charset="0"/>
                <a:cs typeface="Calibri" panose="020F0502020204030204" pitchFamily="34" charset="0"/>
                <a:sym typeface="+mn-lt"/>
              </a:rPr>
              <a:t>that the model will provide and details about key policy elements.</a:t>
            </a:r>
            <a:endParaRPr lang="en-AU" b="0" dirty="0"/>
          </a:p>
          <a:p>
            <a:pPr marL="0" lvl="0" indent="0">
              <a:buFont typeface="Arial" panose="020B0604020202020204" pitchFamily="34" charset="0"/>
              <a:buNone/>
            </a:pPr>
            <a:endParaRPr lang="en-AU" b="0" dirty="0"/>
          </a:p>
          <a:p>
            <a:pPr marL="0" lvl="0" indent="0">
              <a:buFont typeface="Arial" panose="020B0604020202020204" pitchFamily="34" charset="0"/>
              <a:buNone/>
            </a:pPr>
            <a:r>
              <a:rPr lang="en-AU" b="0" dirty="0"/>
              <a:t>I will then hand over to John </a:t>
            </a:r>
            <a:r>
              <a:rPr lang="en-AU" b="0" dirty="0" err="1"/>
              <a:t>Dardo</a:t>
            </a:r>
            <a:r>
              <a:rPr lang="en-AU" b="0" dirty="0"/>
              <a:t>, who is the </a:t>
            </a:r>
            <a:r>
              <a:rPr lang="en-AU" sz="1200" b="0" i="0" kern="1200" dirty="0">
                <a:solidFill>
                  <a:schemeClr val="tx1"/>
                </a:solidFill>
                <a:effectLst/>
                <a:latin typeface="+mn-lt"/>
                <a:ea typeface="+mn-ea"/>
                <a:cs typeface="+mn-cs"/>
              </a:rPr>
              <a:t>Senior Responsible Officer, Transformation Office in the department, </a:t>
            </a:r>
            <a:r>
              <a:rPr lang="en-AU" b="0" dirty="0"/>
              <a:t>who will speak about:</a:t>
            </a:r>
          </a:p>
          <a:p>
            <a:pPr marL="171450" lvl="0" indent="-171450">
              <a:buFont typeface="Arial" panose="020B0604020202020204" pitchFamily="34" charset="0"/>
              <a:buChar char="•"/>
            </a:pPr>
            <a:r>
              <a:rPr lang="en-AU" b="1" dirty="0"/>
              <a:t>The Digital Employment Services platform - </a:t>
            </a:r>
            <a:r>
              <a:rPr lang="en-AU" b="0" dirty="0"/>
              <a:t>underpinning the new model</a:t>
            </a:r>
          </a:p>
          <a:p>
            <a:pPr marL="171450" lvl="0" indent="-171450">
              <a:buFont typeface="Arial" panose="020B0604020202020204" pitchFamily="34" charset="0"/>
              <a:buChar char="•"/>
            </a:pPr>
            <a:r>
              <a:rPr lang="en-AU" b="1" dirty="0"/>
              <a:t>Forward work agenda </a:t>
            </a:r>
            <a:r>
              <a:rPr lang="en-AU" b="0" dirty="0"/>
              <a:t>– how this program will unfold over the next year </a:t>
            </a:r>
          </a:p>
          <a:p>
            <a:pPr marL="171450" lvl="0" indent="-171450">
              <a:buFont typeface="Arial" panose="020B0604020202020204" pitchFamily="34" charset="0"/>
              <a:buChar char="•"/>
            </a:pPr>
            <a:r>
              <a:rPr lang="en-AU" b="1" dirty="0"/>
              <a:t>Provider screen changes </a:t>
            </a:r>
            <a:r>
              <a:rPr lang="en-AU" b="0" dirty="0"/>
              <a:t>and other areas of interest</a:t>
            </a:r>
          </a:p>
          <a:p>
            <a:pPr marL="171450" lvl="0" indent="-171450">
              <a:buFont typeface="Arial" panose="020B0604020202020204" pitchFamily="34" charset="0"/>
              <a:buChar char="•"/>
            </a:pPr>
            <a:r>
              <a:rPr lang="en-AU" b="1" dirty="0"/>
              <a:t>Future opportunities </a:t>
            </a:r>
            <a:r>
              <a:rPr lang="en-AU" b="0" dirty="0"/>
              <a:t>– our plans for keeping you informed and engaging you in the </a:t>
            </a:r>
            <a:r>
              <a:rPr lang="en-AU" dirty="0"/>
              <a:t>rollout of the model and the platform moving forward. </a:t>
            </a:r>
          </a:p>
          <a:p>
            <a:pPr marL="171450" lvl="0" indent="-171450">
              <a:buFont typeface="Arial" panose="020B0604020202020204" pitchFamily="34" charset="0"/>
              <a:buChar char="•"/>
            </a:pPr>
            <a:endParaRPr lang="en-AU" dirty="0"/>
          </a:p>
          <a:p>
            <a:pPr marL="171450" lvl="0" indent="-171450">
              <a:buFont typeface="Arial" panose="020B0604020202020204" pitchFamily="34" charset="0"/>
              <a:buChar char="•"/>
            </a:pPr>
            <a:endParaRPr lang="en-AU" dirty="0"/>
          </a:p>
          <a:p>
            <a:pPr marL="171450" indent="-171450">
              <a:buFont typeface="Arial" panose="020B0604020202020204" pitchFamily="34" charset="0"/>
              <a:buChar char="•"/>
            </a:pPr>
            <a:endParaRPr lang="en-US" kern="1200" dirty="0">
              <a:solidFill>
                <a:schemeClr val="bg2">
                  <a:lumMod val="10000"/>
                </a:schemeClr>
              </a:solidFill>
              <a:effectLst/>
              <a:latin typeface="Calibri" panose="020F0502020204030204" pitchFamily="34" charset="0"/>
              <a:ea typeface="+mn-ea"/>
              <a:cs typeface="Calibri" panose="020F0502020204030204" pitchFamily="34" charset="0"/>
              <a:sym typeface="+mn-lt"/>
            </a:endParaRPr>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a:t>
            </a:fld>
            <a:endParaRPr lang="en-US"/>
          </a:p>
        </p:txBody>
      </p:sp>
      <p:sp>
        <p:nvSpPr>
          <p:cNvPr id="5" name="Footer Placeholder 4">
            <a:extLst>
              <a:ext uri="{FF2B5EF4-FFF2-40B4-BE49-F238E27FC236}">
                <a16:creationId xmlns:a16="http://schemas.microsoft.com/office/drawing/2014/main" id="{94D5F324-394E-4911-80B4-719EEEAB65F2}"/>
              </a:ext>
            </a:extLst>
          </p:cNvPr>
          <p:cNvSpPr>
            <a:spLocks noGrp="1"/>
          </p:cNvSpPr>
          <p:nvPr>
            <p:ph type="ftr" sz="quarter" idx="4"/>
          </p:nvPr>
        </p:nvSpPr>
        <p:spPr>
          <a:xfrm>
            <a:off x="0" y="9428584"/>
            <a:ext cx="2945659" cy="498055"/>
          </a:xfrm>
        </p:spPr>
        <p:txBody>
          <a:bodyPr/>
          <a:lstStyle/>
          <a:p>
            <a:r>
              <a:rPr lang="en-AU"/>
              <a:t>​‌OFFICIAL‌​</a:t>
            </a:r>
          </a:p>
        </p:txBody>
      </p:sp>
      <p:sp>
        <p:nvSpPr>
          <p:cNvPr id="7" name="Header Placeholder 6">
            <a:extLst>
              <a:ext uri="{FF2B5EF4-FFF2-40B4-BE49-F238E27FC236}">
                <a16:creationId xmlns:a16="http://schemas.microsoft.com/office/drawing/2014/main" id="{1F909182-EEC2-4736-8AB9-163EAF181FBA}"/>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162529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cs typeface="Calibri"/>
              </a:rPr>
              <a:t>In addition to PBAS, the new model retains mandatory requirements for both Digital and Enhanced job seekers.</a:t>
            </a:r>
            <a:endParaRPr lang="en-AU" dirty="0"/>
          </a:p>
          <a:p>
            <a:pPr marL="171450" indent="-171450">
              <a:buFont typeface="Arial" panose="020B0604020202020204" pitchFamily="34" charset="0"/>
              <a:buChar char="•"/>
            </a:pPr>
            <a:r>
              <a:rPr lang="en-AU" dirty="0"/>
              <a:t>Job seekers in Digital Services will have a mandatory requirement at four months, as tested through NEST since November 2020. </a:t>
            </a:r>
          </a:p>
          <a:p>
            <a:pPr marL="171450" indent="-171450">
              <a:buFont typeface="Arial" panose="020B0604020202020204" pitchFamily="34" charset="0"/>
              <a:buChar char="•"/>
            </a:pPr>
            <a:r>
              <a:rPr lang="en-AU" dirty="0"/>
              <a:t>The mandatory requirement at four months will</a:t>
            </a:r>
            <a:r>
              <a:rPr lang="en-AU" dirty="0">
                <a:solidFill>
                  <a:schemeClr val="bg2">
                    <a:lumMod val="10000"/>
                  </a:schemeClr>
                </a:solidFill>
                <a:ea typeface="Times New Roman" panose="02020603050405020304" pitchFamily="18" charset="0"/>
                <a:cs typeface="Times New Roman" panose="02020603050405020304" pitchFamily="18" charset="0"/>
              </a:rPr>
              <a:t> ensure participants undertake a suitable activity to increase their prospects of achieving employment</a:t>
            </a:r>
            <a:r>
              <a:rPr lang="en-AU" dirty="0"/>
              <a:t>.</a:t>
            </a:r>
          </a:p>
          <a:p>
            <a:pPr marL="628650" lvl="1" indent="-171450">
              <a:buFont typeface="Courier New" panose="02070309020205020404" pitchFamily="49" charset="0"/>
              <a:buChar char="o"/>
            </a:pPr>
            <a:r>
              <a:rPr lang="en-AU" dirty="0"/>
              <a:t>For those not working or studying, participation in Employability Skills Training will be the default. </a:t>
            </a:r>
          </a:p>
          <a:p>
            <a:pPr marL="628650" lvl="1" indent="-171450">
              <a:buFont typeface="Courier New" panose="02070309020205020404" pitchFamily="49" charset="0"/>
              <a:buChar char="o"/>
            </a:pPr>
            <a:r>
              <a:rPr lang="en-AU" dirty="0"/>
              <a:t>Job seekers who are undertaking work or study but not fully meeting their Mutual Obligations (e.g. just part-time) will be required to participate in an online learning module (e.g. how to increase hours, self employment). </a:t>
            </a:r>
          </a:p>
          <a:p>
            <a:pPr marL="171450" indent="-171450">
              <a:buFont typeface="Arial" panose="020B0604020202020204" pitchFamily="34" charset="0"/>
              <a:buChar char="•"/>
            </a:pPr>
            <a:r>
              <a:rPr lang="en-AU" dirty="0"/>
              <a:t>Digital servicing will be limited to 12 months unless a job seeker is working, studying or training. Job seekers exiting at 12 months to Enhanced Services will be required to participate in a mandatory activity within three months to support rapid engagement. Work for the Dole would be the default activity if a job seeker was not engaged in work, study, training or work experience. </a:t>
            </a:r>
          </a:p>
          <a:p>
            <a:pPr marL="171450" indent="-171450">
              <a:buFont typeface="Arial" panose="020B0604020202020204" pitchFamily="34" charset="0"/>
              <a:buChar char="•"/>
            </a:pPr>
            <a:r>
              <a:rPr lang="en-AU" dirty="0"/>
              <a:t>At six months in Enhanced Services, job seekers will be required to undertake a mandatory two-month activity (up to 25 hours per week) if they have not been intensively engaged in activities and are not progressing towards employment. Work for the Dole will be the default activity. </a:t>
            </a:r>
          </a:p>
          <a:p>
            <a:pPr marL="171450" indent="-171450">
              <a:buFont typeface="Arial" panose="020B0604020202020204" pitchFamily="34" charset="0"/>
              <a:buChar char="•"/>
            </a:pPr>
            <a:r>
              <a:rPr lang="en-AU" dirty="0"/>
              <a:t>This strong, mandatory Mutual Obligation requirement is consistent with the recent announcement by the Government, and is focused on those job seekers who are not doing the right thing.  </a:t>
            </a:r>
          </a:p>
          <a:p>
            <a:pPr marL="171450" indent="-171450">
              <a:buFont typeface="Arial" panose="020B0604020202020204" pitchFamily="34" charset="0"/>
              <a:buChar char="•"/>
            </a:pPr>
            <a:r>
              <a:rPr lang="en-AU" dirty="0"/>
              <a:t>However, most job seekers do the right thing and the new model encourages job seekers and providers to support early and intensive engagement that is tailored to the individual. A review each six months will assess whether job seekers have achieved this requirement in advance of the six month requirement.  </a:t>
            </a:r>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
        <p:nvSpPr>
          <p:cNvPr id="5" name="Footer Placeholder 4">
            <a:extLst>
              <a:ext uri="{FF2B5EF4-FFF2-40B4-BE49-F238E27FC236}">
                <a16:creationId xmlns:a16="http://schemas.microsoft.com/office/drawing/2014/main" id="{48DAEE1A-9490-4150-936A-3695FFBD6A17}"/>
              </a:ext>
            </a:extLst>
          </p:cNvPr>
          <p:cNvSpPr>
            <a:spLocks noGrp="1"/>
          </p:cNvSpPr>
          <p:nvPr>
            <p:ph type="ftr" sz="quarter" idx="4"/>
          </p:nvPr>
        </p:nvSpPr>
        <p:spPr>
          <a:xfrm>
            <a:off x="0" y="9428584"/>
            <a:ext cx="2945659" cy="498055"/>
          </a:xfrm>
        </p:spPr>
        <p:txBody>
          <a:bodyPr/>
          <a:lstStyle/>
          <a:p>
            <a:r>
              <a:rPr lang="en-AU"/>
              <a:t>​‌OFFICIAL‌​</a:t>
            </a:r>
          </a:p>
        </p:txBody>
      </p:sp>
      <p:sp>
        <p:nvSpPr>
          <p:cNvPr id="6" name="Header Placeholder 5">
            <a:extLst>
              <a:ext uri="{FF2B5EF4-FFF2-40B4-BE49-F238E27FC236}">
                <a16:creationId xmlns:a16="http://schemas.microsoft.com/office/drawing/2014/main" id="{511E497B-5961-4C31-A1EC-EC9CF8E616C4}"/>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188786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t>The new model will have a range of activities to support or assist job seekers into sustainable employment, this has been tested in the NEST where Enhanced Services providers have full flexibility of their job seekers’ activities.  </a:t>
            </a:r>
          </a:p>
          <a:p>
            <a:pPr marL="171450" indent="-171450">
              <a:buFont typeface="Arial" panose="020B0604020202020204" pitchFamily="34" charset="0"/>
              <a:buChar char="•"/>
            </a:pPr>
            <a:r>
              <a:rPr lang="en-AU" b="0" dirty="0"/>
              <a:t>Enhanced Services job seekers will have access to the online supports offered in Digital Services in the new model, while also being able to access more tailored assistance based on their individual needs and eligibility.</a:t>
            </a:r>
          </a:p>
          <a:p>
            <a:pPr marL="171450" indent="-171450">
              <a:buFont typeface="Arial" panose="020B0604020202020204" pitchFamily="34" charset="0"/>
              <a:buChar char="•"/>
            </a:pPr>
            <a:r>
              <a:rPr lang="en-AU" b="0" dirty="0"/>
              <a:t>All job seekers will have access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Online Learning Modules - </a:t>
            </a:r>
            <a:r>
              <a:rPr lang="en-AU" dirty="0"/>
              <a:t>aimed at improving job search or core vocational skills such as industry tailored training.</a:t>
            </a:r>
          </a:p>
          <a:p>
            <a:pPr marL="628650" lvl="1" indent="-171450">
              <a:buFont typeface="Arial" panose="020B0604020202020204" pitchFamily="34" charset="0"/>
              <a:buChar char="•"/>
            </a:pPr>
            <a:r>
              <a:rPr lang="en-AU" b="1" dirty="0"/>
              <a:t>Career Transition Assistance - </a:t>
            </a:r>
            <a:r>
              <a:rPr lang="en-AU" dirty="0"/>
              <a:t>an eight week course consisting of skills assessments, exploration of suitable occupations, resilience strategies and digital skills to help mature age job seekers, aged 45 and over, build their confidence and skills to be more competitive in their local labour market.</a:t>
            </a:r>
          </a:p>
          <a:p>
            <a:pPr marL="628650" lvl="1" indent="-171450">
              <a:buFont typeface="Arial" panose="020B0604020202020204" pitchFamily="34" charset="0"/>
              <a:buChar char="•"/>
            </a:pPr>
            <a:r>
              <a:rPr lang="en-AU" b="1" dirty="0"/>
              <a:t>Youth Jobs </a:t>
            </a:r>
            <a:r>
              <a:rPr lang="en-AU" b="1" dirty="0" err="1"/>
              <a:t>PaTH</a:t>
            </a:r>
            <a:r>
              <a:rPr lang="en-AU" b="1" dirty="0"/>
              <a:t> internships – </a:t>
            </a:r>
            <a:r>
              <a:rPr lang="en-AU" b="0" dirty="0"/>
              <a:t>to </a:t>
            </a:r>
            <a:r>
              <a:rPr lang="en-AU" dirty="0"/>
              <a:t>provide on the job experience and opportunities for job seekers to show their skills to employers, for job seekers aged 17 to 24 years of age. </a:t>
            </a:r>
            <a:r>
              <a:rPr lang="en-AU" b="0" dirty="0"/>
              <a:t>EST and CTA providers are able to place job seekers into </a:t>
            </a:r>
            <a:r>
              <a:rPr lang="en-AU" b="0" dirty="0" err="1"/>
              <a:t>PaTH</a:t>
            </a:r>
            <a:r>
              <a:rPr lang="en-AU" b="0" dirty="0"/>
              <a:t> internships.</a:t>
            </a:r>
          </a:p>
          <a:p>
            <a:pPr marL="171450" indent="-171450">
              <a:buFont typeface="Arial" panose="020B0604020202020204" pitchFamily="34" charset="0"/>
              <a:buChar char="•"/>
            </a:pPr>
            <a:r>
              <a:rPr lang="en-AU" b="0" dirty="0"/>
              <a:t>Digital services participant activities include:</a:t>
            </a:r>
          </a:p>
          <a:p>
            <a:pPr marL="628650" lvl="1" indent="-171450">
              <a:buFont typeface="Arial" panose="020B0604020202020204" pitchFamily="34" charset="0"/>
              <a:buChar char="•"/>
            </a:pPr>
            <a:r>
              <a:rPr lang="en-AU" b="1" dirty="0"/>
              <a:t>Career Coaching Support</a:t>
            </a:r>
            <a:r>
              <a:rPr lang="en-AU" dirty="0"/>
              <a:t> - to assist participants to find work independently by providing them with professional career guidance services to improve their competitiveness in the jobs market.</a:t>
            </a:r>
          </a:p>
          <a:p>
            <a:pPr marL="628650" lvl="1" indent="-171450">
              <a:buFont typeface="Arial" panose="020B0604020202020204" pitchFamily="34" charset="0"/>
              <a:buChar char="•"/>
            </a:pPr>
            <a:r>
              <a:rPr lang="en-AU" b="1" dirty="0"/>
              <a:t>Employability Skills Training - </a:t>
            </a:r>
            <a:r>
              <a:rPr lang="en-AU" dirty="0"/>
              <a:t> to be expanded so digital job seekers of all ages can explore career options, build employability skills, digital literacy and hone job search skills.</a:t>
            </a:r>
          </a:p>
          <a:p>
            <a:pPr marL="171450" lvl="0" indent="-171450">
              <a:buFont typeface="Arial" panose="020B0604020202020204" pitchFamily="34" charset="0"/>
              <a:buChar char="•"/>
            </a:pPr>
            <a:r>
              <a:rPr lang="en-AU" b="0" dirty="0"/>
              <a:t>Enhanced</a:t>
            </a:r>
            <a:r>
              <a:rPr lang="en-AU" b="1" dirty="0"/>
              <a:t> </a:t>
            </a:r>
            <a:r>
              <a:rPr lang="en-AU" b="0" dirty="0"/>
              <a:t>services participant activities include:</a:t>
            </a:r>
            <a:endParaRPr lang="en-AU" b="1" dirty="0"/>
          </a:p>
          <a:p>
            <a:pPr marL="628650" lvl="1" indent="-171450">
              <a:buFont typeface="Arial" panose="020B0604020202020204" pitchFamily="34" charset="0"/>
              <a:buChar char="•"/>
            </a:pPr>
            <a:r>
              <a:rPr lang="en-AU" b="1" dirty="0"/>
              <a:t>National Work Experience Program (NWEP) – </a:t>
            </a:r>
            <a:r>
              <a:rPr lang="en-AU" b="0" dirty="0"/>
              <a:t>to </a:t>
            </a:r>
            <a:r>
              <a:rPr lang="en-AU" dirty="0"/>
              <a:t>provides real life work experience placements that help job seekers gain experience and confidence. It will be available to job seekers in Enhanced Services (or other provider services), aged 25 and over, who are in receipt of income support and have mutual obligations.</a:t>
            </a:r>
            <a:endParaRPr lang="en-AU" dirty="0">
              <a:cs typeface="Calibri"/>
            </a:endParaRPr>
          </a:p>
          <a:p>
            <a:pPr marL="628650" lvl="1" indent="-171450">
              <a:buFont typeface="Arial" panose="020B0604020202020204" pitchFamily="34" charset="0"/>
              <a:buChar char="•"/>
            </a:pPr>
            <a:r>
              <a:rPr lang="en-AU" b="1" dirty="0"/>
              <a:t>Work for the Dole </a:t>
            </a:r>
            <a:r>
              <a:rPr lang="en-AU" b="0" dirty="0"/>
              <a:t>– as you know, this</a:t>
            </a:r>
            <a:r>
              <a:rPr lang="en-AU" b="1" dirty="0"/>
              <a:t> </a:t>
            </a:r>
            <a:r>
              <a:rPr lang="en-AU" dirty="0"/>
              <a:t>helps job seekers gain skills, experience and confidence to move towards employment. </a:t>
            </a:r>
            <a:r>
              <a:rPr lang="en-AU" dirty="0" err="1"/>
              <a:t>WfD</a:t>
            </a:r>
            <a:r>
              <a:rPr lang="en-AU" dirty="0"/>
              <a:t> activities are usually hosted by not-for-profit organisations or charities. </a:t>
            </a:r>
            <a:r>
              <a:rPr lang="en-AU" dirty="0" err="1"/>
              <a:t>WfD</a:t>
            </a:r>
            <a:r>
              <a:rPr lang="en-AU" dirty="0"/>
              <a:t> will be strengthened to incorporate acquisition of core competencies and lower complexity qualifications. It will be available to job seekers aged 18 years and over, and is the default activation for job seekers in Enhanced Services who have not been intensively engaged in services and are not progressing towards employment.</a:t>
            </a:r>
            <a:endParaRPr lang="en-AU" dirty="0">
              <a:cs typeface="Calibri"/>
            </a:endParaRPr>
          </a:p>
          <a:p>
            <a:pPr marL="171450" indent="-171450">
              <a:buFont typeface="Arial" panose="020B0604020202020204" pitchFamily="34" charset="0"/>
              <a:buChar char="•"/>
            </a:pPr>
            <a:r>
              <a:rPr lang="en-AU" dirty="0"/>
              <a:t>There will be strong links to skills and training opportunities through the digital service, as well as the other programs such as NEIS, SEE and AMEP. The range of links to other programs and supports will increase over time to make it easier for job seekers and providers to connect to activities that will support their individual job pathway.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6FD911-CEC9-41B4-9F8E-F56AE2FEB151}"/>
              </a:ext>
            </a:extLst>
          </p:cNvPr>
          <p:cNvSpPr>
            <a:spLocks noGrp="1"/>
          </p:cNvSpPr>
          <p:nvPr>
            <p:ph type="ftr" sz="quarter" idx="4"/>
          </p:nvPr>
        </p:nvSpPr>
        <p:spPr>
          <a:xfrm>
            <a:off x="0" y="9428584"/>
            <a:ext cx="2945659" cy="49805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trike="noStrike" kern="1200" cap="none" spc="0" normalizeH="0" baseline="0" noProof="0">
                <a:ln>
                  <a:noFill/>
                </a:ln>
                <a:effectLst/>
                <a:uLnTx/>
                <a:uFillTx/>
                <a:ea typeface="+mn-ea"/>
                <a:cs typeface="+mn-cs"/>
              </a:rPr>
              <a:t>​‌OFFICIAL‌​</a:t>
            </a:r>
          </a:p>
        </p:txBody>
      </p:sp>
      <p:sp>
        <p:nvSpPr>
          <p:cNvPr id="6" name="Header Placeholder 5">
            <a:extLst>
              <a:ext uri="{FF2B5EF4-FFF2-40B4-BE49-F238E27FC236}">
                <a16:creationId xmlns:a16="http://schemas.microsoft.com/office/drawing/2014/main" id="{1E06CE34-5A5E-401E-BD86-BF4CB6FAF323}"/>
              </a:ext>
            </a:extLst>
          </p:cNvPr>
          <p:cNvSpPr>
            <a:spLocks noGrp="1"/>
          </p:cNvSpPr>
          <p:nvPr>
            <p:ph type="hdr" sz="quarter"/>
          </p:nvPr>
        </p:nvSpPr>
        <p:spPr>
          <a:xfrm>
            <a:off x="0" y="0"/>
            <a:ext cx="2945659" cy="498056"/>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218071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new provider payment structure was introduced and tested in the NEST and is central to the success of the new model. </a:t>
            </a:r>
          </a:p>
          <a:p>
            <a:pPr marL="171450" indent="-171450">
              <a:buFont typeface="Arial" panose="020B0604020202020204" pitchFamily="34" charset="0"/>
              <a:buChar char="•"/>
            </a:pPr>
            <a:r>
              <a:rPr lang="en-US" dirty="0"/>
              <a:t>It contains payments that do not exist under </a:t>
            </a:r>
            <a:r>
              <a:rPr lang="en-US" dirty="0" err="1"/>
              <a:t>jobactive</a:t>
            </a:r>
            <a:r>
              <a:rPr lang="en-US" dirty="0"/>
              <a:t> and is designed to strike the right balance in incentives to support the longer term and sustained investment required to achieve outcomes for hard to place job seekers. </a:t>
            </a:r>
          </a:p>
          <a:p>
            <a:pPr marL="171450" indent="-171450">
              <a:buFont typeface="Arial" panose="020B0604020202020204" pitchFamily="34" charset="0"/>
              <a:buChar char="•"/>
            </a:pPr>
            <a:r>
              <a:rPr lang="en-US" dirty="0"/>
              <a:t>The new provider payment model has been informed by NEST learnings, stakeholder feedback and independent analysis. It contains four key payments types: </a:t>
            </a:r>
            <a:endParaRPr lang="en-AU" dirty="0"/>
          </a:p>
          <a:p>
            <a:pPr marL="228600" indent="-228600">
              <a:buFont typeface="Arial,Sans-Serif"/>
              <a:buAutoNum type="arabicPeriod"/>
            </a:pPr>
            <a:r>
              <a:rPr lang="en-AU" b="1" dirty="0"/>
              <a:t>Engagement payments –</a:t>
            </a:r>
            <a:r>
              <a:rPr lang="en-AU" b="1" dirty="0">
                <a:solidFill>
                  <a:srgbClr val="000000"/>
                </a:solidFill>
              </a:rPr>
              <a:t> </a:t>
            </a:r>
            <a:r>
              <a:rPr lang="en-AU" b="1" i="1" dirty="0">
                <a:solidFill>
                  <a:srgbClr val="FF0000"/>
                </a:solidFill>
              </a:rPr>
              <a:t> </a:t>
            </a:r>
            <a:r>
              <a:rPr lang="en-AU" b="0" i="0" dirty="0"/>
              <a:t>to </a:t>
            </a:r>
            <a:r>
              <a:rPr lang="en-US" i="0" dirty="0">
                <a:cs typeface="Calibri"/>
              </a:rPr>
              <a:t>support early investment in assisting job seekers to achieve sustainable employment outcomes. The Engagement Payment has been increased </a:t>
            </a:r>
            <a:r>
              <a:rPr lang="en-AU" i="0" dirty="0"/>
              <a:t>from $1000 in the NEST to $1200 in the new model for newly referred job seekers. A $600 Engagement Payment will be introduced in the new model where a j</a:t>
            </a:r>
            <a:r>
              <a:rPr lang="en-AU" i="0" dirty="0">
                <a:cs typeface="Calibri"/>
              </a:rPr>
              <a:t>ob seeker moves provider or where a job seeker transitions from </a:t>
            </a:r>
            <a:r>
              <a:rPr lang="en-AU" i="0" dirty="0" err="1">
                <a:cs typeface="Calibri"/>
              </a:rPr>
              <a:t>jobactive</a:t>
            </a:r>
            <a:r>
              <a:rPr lang="en-AU" i="0" dirty="0">
                <a:cs typeface="Calibri"/>
              </a:rPr>
              <a:t> or the NEST to Enhanced Services. </a:t>
            </a:r>
            <a:r>
              <a:rPr lang="en-AU" i="0" dirty="0"/>
              <a:t>The lower value </a:t>
            </a:r>
            <a:r>
              <a:rPr lang="en-AU" dirty="0"/>
              <a:t>payment recognises that these job seekers have already received some employment servicing but addresses concerns about the payment only being a once-off payment in the NEST.  The transfer engagement payment ensures providers receive some funding to support further investment in these job seekers. At the end of a provider’s contract, the engagement payments will be scaled down, ensuring funds are available to support job seekers but recognising the shorter servicing timeframe.</a:t>
            </a:r>
            <a:endParaRPr lang="en-AU" dirty="0">
              <a:cs typeface="Calibri"/>
            </a:endParaRPr>
          </a:p>
          <a:p>
            <a:pPr marL="228600" indent="-228600">
              <a:buFont typeface="Arial,Sans-Serif"/>
              <a:buAutoNum type="arabicPeriod"/>
            </a:pPr>
            <a:r>
              <a:rPr lang="en-AU" b="1" dirty="0">
                <a:cs typeface="Calibri"/>
              </a:rPr>
              <a:t>Outcome payments </a:t>
            </a:r>
            <a:r>
              <a:rPr lang="en-AU" dirty="0">
                <a:cs typeface="Calibri"/>
              </a:rPr>
              <a:t>– </a:t>
            </a:r>
            <a:r>
              <a:rPr lang="en-US" dirty="0"/>
              <a:t>will remain a core feature of the new model. These will be the same as the structure applied to the NEST but the new model will include </a:t>
            </a:r>
            <a:r>
              <a:rPr lang="en-AU" dirty="0"/>
              <a:t>Introduction of a partial 26-week outcome payment recognises the more disadvantaged caseload in the new model, and supports job placements in those industries, such as the aged care sector, which have a high prevalence of part-time work. </a:t>
            </a:r>
          </a:p>
          <a:p>
            <a:pPr marL="228600" indent="-228600">
              <a:buFont typeface="Arial,Sans-Serif"/>
              <a:buAutoNum type="arabicPeriod"/>
            </a:pPr>
            <a:r>
              <a:rPr lang="en-US" b="1" dirty="0">
                <a:cs typeface="Calibri"/>
              </a:rPr>
              <a:t>The Very long-term unemployment bonus </a:t>
            </a:r>
            <a:r>
              <a:rPr lang="en-US" b="0" dirty="0">
                <a:cs typeface="Calibri"/>
              </a:rPr>
              <a:t>– this is </a:t>
            </a:r>
            <a:r>
              <a:rPr lang="en-US" dirty="0">
                <a:cs typeface="Calibri"/>
              </a:rPr>
              <a:t>being applied in the NEST and will be retained in the new model to encourage employment outcomes for the most disadvantaged job seekers.</a:t>
            </a:r>
          </a:p>
          <a:p>
            <a:pPr marL="228600" indent="-228600">
              <a:buFont typeface="Arial,Sans-Serif"/>
              <a:buAutoNum type="arabicPeriod"/>
              <a:defRPr/>
            </a:pPr>
            <a:r>
              <a:rPr lang="en-AU" b="1" dirty="0"/>
              <a:t>Progress payments </a:t>
            </a:r>
            <a:r>
              <a:rPr lang="en-AU" b="0" dirty="0"/>
              <a:t>- to recognise </a:t>
            </a:r>
            <a:r>
              <a:rPr lang="en-AU" dirty="0"/>
              <a:t>the investments made to get job seekers job-ready, including efforts to reduce or remove non-vocational barriers. Triggers for progress payments will be flexible to recognise the differing investments made for each job seeker but will include work placements (other than those that attract outcome payments) and education interventions. </a:t>
            </a:r>
            <a:endParaRPr lang="en-US" dirty="0"/>
          </a:p>
          <a:p>
            <a:pPr marL="171450" indent="-171450">
              <a:buFont typeface="Arial" panose="020B0604020202020204" pitchFamily="34" charset="0"/>
              <a:buChar char="•"/>
            </a:pPr>
            <a:r>
              <a:rPr lang="en-AU" i="0" dirty="0"/>
              <a:t>In addition to these payments, indexation of 6.8% will be applied to payment rates every three years (starting from 1 July 2025). </a:t>
            </a:r>
            <a:endParaRPr lang="en-AU" i="0" dirty="0">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
        <p:nvSpPr>
          <p:cNvPr id="5" name="Footer Placeholder 4">
            <a:extLst>
              <a:ext uri="{FF2B5EF4-FFF2-40B4-BE49-F238E27FC236}">
                <a16:creationId xmlns:a16="http://schemas.microsoft.com/office/drawing/2014/main" id="{A27C3463-D840-468A-B1AA-9BD8DDBAE65A}"/>
              </a:ext>
            </a:extLst>
          </p:cNvPr>
          <p:cNvSpPr>
            <a:spLocks noGrp="1"/>
          </p:cNvSpPr>
          <p:nvPr>
            <p:ph type="ftr" sz="quarter" idx="4"/>
          </p:nvPr>
        </p:nvSpPr>
        <p:spPr>
          <a:xfrm>
            <a:off x="0" y="9428584"/>
            <a:ext cx="2945659" cy="498055"/>
          </a:xfrm>
        </p:spPr>
        <p:txBody>
          <a:bodyPr/>
          <a:lstStyle/>
          <a:p>
            <a:r>
              <a:rPr lang="en-AU"/>
              <a:t>​‌OFFICIAL‌​</a:t>
            </a:r>
          </a:p>
        </p:txBody>
      </p:sp>
      <p:sp>
        <p:nvSpPr>
          <p:cNvPr id="6" name="Header Placeholder 5">
            <a:extLst>
              <a:ext uri="{FF2B5EF4-FFF2-40B4-BE49-F238E27FC236}">
                <a16:creationId xmlns:a16="http://schemas.microsoft.com/office/drawing/2014/main" id="{53DA59B8-CC00-48E0-8364-7B51E591A5F6}"/>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3153023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Employment Fund:</a:t>
            </a:r>
          </a:p>
          <a:p>
            <a:pPr marL="171450" indent="-171450">
              <a:buFont typeface="Arial" panose="020B0604020202020204" pitchFamily="34" charset="0"/>
              <a:buChar char="•"/>
            </a:pPr>
            <a:r>
              <a:rPr lang="en-AU" dirty="0"/>
              <a:t>Digital job seekers will have access to a Digital Employment Fund for some of the commonly used Employment Fund items, such as police checks. </a:t>
            </a:r>
          </a:p>
          <a:p>
            <a:pPr marL="171450" indent="-171450">
              <a:buFont typeface="Arial" panose="020B0604020202020204" pitchFamily="34" charset="0"/>
              <a:buChar char="•"/>
            </a:pPr>
            <a:r>
              <a:rPr lang="en-AU" dirty="0"/>
              <a:t>Over time, job seekers will be able to access the Employment Fund through the digital platform and automate the payment to suppliers through the system. Automation will be expanded over time and in the interim the Digital Services Contact Centre will liaise with suppliers and make the payment. </a:t>
            </a:r>
            <a:endParaRPr lang="en-AU" dirty="0">
              <a:cs typeface="Calibri"/>
            </a:endParaRPr>
          </a:p>
          <a:p>
            <a:pPr marL="171450" indent="-171450">
              <a:buFont typeface="Arial" panose="020B0604020202020204" pitchFamily="34" charset="0"/>
              <a:buChar char="•"/>
            </a:pPr>
            <a:r>
              <a:rPr lang="en-AU" dirty="0"/>
              <a:t>Enhanced Services job seekers will have access to a broad range of support under the Employment Fund - ensuring that it is targeted to those who need the most support. </a:t>
            </a:r>
          </a:p>
          <a:p>
            <a:pPr marL="171450" indent="-171450">
              <a:buFont typeface="Arial" panose="020B0604020202020204" pitchFamily="34" charset="0"/>
              <a:buChar char="•"/>
            </a:pPr>
            <a:r>
              <a:rPr lang="en-AU" dirty="0"/>
              <a:t>Enhanced Services providers will be able to manage the administration of Employment Fund items according to job seeker’s individual circumstances.</a:t>
            </a:r>
          </a:p>
          <a:p>
            <a:r>
              <a:rPr lang="en-AU" b="1" dirty="0"/>
              <a:t>Wage subsidies:</a:t>
            </a:r>
          </a:p>
          <a:p>
            <a:pPr marL="171450" indent="-171450">
              <a:buFont typeface="Arial" panose="020B0604020202020204" pitchFamily="34" charset="0"/>
              <a:buChar char="•"/>
            </a:pPr>
            <a:r>
              <a:rPr lang="en-AU" dirty="0"/>
              <a:t>Job seekers and their employers will have access to a single, flexible wage subsidy of up to $10, 000 after six months in Enhanced Services, simplifying administrative arrangements for employers. This will be available through the Employment Fund. The six month window gives providers the opportunity to understand the employment barriers and strengths of a disadvantaged job seeker who is new to employment services, and to ensure they are a good fit for the employer. </a:t>
            </a:r>
            <a:endParaRPr lang="en-AU" strike="sngStrike" dirty="0"/>
          </a:p>
          <a:p>
            <a:pPr marL="171450" indent="-171450">
              <a:buFont typeface="Arial" panose="020B0604020202020204" pitchFamily="34" charset="0"/>
              <a:buChar char="•"/>
            </a:pPr>
            <a:r>
              <a:rPr lang="en-AU" dirty="0"/>
              <a:t>Indigenous job seekers and job seekers who have been in Digital Services for 12 months or more (and have therefore moved to Enhanced Services) will have immediate access to the wage subsidy when they start in Enhanced Services.</a:t>
            </a:r>
          </a:p>
          <a:p>
            <a:pPr marL="171450" indent="-171450">
              <a:buFont typeface="Arial" panose="020B0604020202020204" pitchFamily="34" charset="0"/>
              <a:buChar char="•"/>
            </a:pPr>
            <a:r>
              <a:rPr lang="en-AU" dirty="0"/>
              <a:t>Enhanced Services providers and employers will negotiate the maximum amount offered and the average weekly hours.</a:t>
            </a:r>
          </a:p>
          <a:p>
            <a:pPr marL="171450" indent="-171450">
              <a:buFont typeface="Arial" panose="020B0604020202020204" pitchFamily="34" charset="0"/>
              <a:buChar char="•"/>
            </a:pPr>
            <a:r>
              <a:rPr lang="en-AU" dirty="0">
                <a:cs typeface="Calibri"/>
              </a:rPr>
              <a:t>The demand driven </a:t>
            </a:r>
            <a:r>
              <a:rPr lang="en-AU" dirty="0" err="1">
                <a:cs typeface="Calibri"/>
              </a:rPr>
              <a:t>PaTH</a:t>
            </a:r>
            <a:r>
              <a:rPr lang="en-AU" dirty="0">
                <a:cs typeface="Calibri"/>
              </a:rPr>
              <a:t> Youth Bonus wage subsidy of $10,000 will continue being made available to support eligible disadvantaged young people in Enhanced Services and Transition to Work.</a:t>
            </a:r>
          </a:p>
          <a:p>
            <a:r>
              <a:rPr lang="en-AU" b="1" dirty="0"/>
              <a:t>Relocation Assistance:</a:t>
            </a:r>
          </a:p>
          <a:p>
            <a:pPr marL="171450" indent="-171450">
              <a:buFont typeface="Arial" panose="020B0604020202020204" pitchFamily="34" charset="0"/>
              <a:buChar char="•"/>
            </a:pPr>
            <a:r>
              <a:rPr lang="en-AU" dirty="0"/>
              <a:t>Relocation Assistance will be available immediately for job seekers in both Digital Services and Enhanced Services to support labour needs of regional and agricultural employers to access job-ready job seekers. </a:t>
            </a:r>
            <a:endParaRPr lang="en-AU" dirty="0">
              <a:cs typeface="Calibri"/>
            </a:endParaRPr>
          </a:p>
          <a:p>
            <a:pPr marL="171450" indent="-171450">
              <a:buFont typeface="Arial" panose="020B0604020202020204" pitchFamily="34" charset="0"/>
              <a:buChar char="•"/>
            </a:pPr>
            <a:r>
              <a:rPr lang="en-AU" dirty="0"/>
              <a:t>It will be delivered through the Employment Fund to increase flexibility and reduce red-tape for job seekers, employers and the Digital Services Contact Centre (who will process requests from digital job seekers).</a:t>
            </a:r>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
        <p:nvSpPr>
          <p:cNvPr id="5" name="Footer Placeholder 4">
            <a:extLst>
              <a:ext uri="{FF2B5EF4-FFF2-40B4-BE49-F238E27FC236}">
                <a16:creationId xmlns:a16="http://schemas.microsoft.com/office/drawing/2014/main" id="{B7BE8C6A-AC8F-4F70-B50B-C61E9A41B935}"/>
              </a:ext>
            </a:extLst>
          </p:cNvPr>
          <p:cNvSpPr>
            <a:spLocks noGrp="1"/>
          </p:cNvSpPr>
          <p:nvPr>
            <p:ph type="ftr" sz="quarter" idx="4"/>
          </p:nvPr>
        </p:nvSpPr>
        <p:spPr>
          <a:xfrm>
            <a:off x="0" y="9428584"/>
            <a:ext cx="2945659" cy="498055"/>
          </a:xfrm>
        </p:spPr>
        <p:txBody>
          <a:bodyPr/>
          <a:lstStyle/>
          <a:p>
            <a:r>
              <a:rPr lang="en-AU"/>
              <a:t>​‌OFFICIAL‌​</a:t>
            </a:r>
          </a:p>
        </p:txBody>
      </p:sp>
      <p:sp>
        <p:nvSpPr>
          <p:cNvPr id="6" name="Header Placeholder 5">
            <a:extLst>
              <a:ext uri="{FF2B5EF4-FFF2-40B4-BE49-F238E27FC236}">
                <a16:creationId xmlns:a16="http://schemas.microsoft.com/office/drawing/2014/main" id="{2633369A-777E-4A7E-9057-2F7A58C8BEA4}"/>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180675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cs typeface="Calibri" panose="020F0502020204030204" pitchFamily="34" charset="0"/>
              </a:rPr>
              <a:t>A new provider licensing system will help reduce procurement administration and red tape. It will make it easier for new organisations to enter the provider market and for low performing providers to be exited from the market. It will also reward high performing providers.</a:t>
            </a:r>
          </a:p>
          <a:p>
            <a:pPr marL="171450" indent="-171450">
              <a:buFont typeface="Arial" panose="020B0604020202020204" pitchFamily="34" charset="0"/>
              <a:buChar char="•"/>
            </a:pPr>
            <a:r>
              <a:rPr lang="en-AU" dirty="0">
                <a:cs typeface="Calibri" panose="020F0502020204030204" pitchFamily="34" charset="0"/>
              </a:rPr>
              <a:t>A panel of employment services providers will be established. Panel members will be issued a licence to operate in specified Employment Regions, and the number of licences issued in each region will be limited to ensure market stability. </a:t>
            </a:r>
          </a:p>
          <a:p>
            <a:pPr marL="171450" indent="-171450">
              <a:buFont typeface="Arial" panose="020B0604020202020204" pitchFamily="34" charset="0"/>
              <a:buChar char="•"/>
            </a:pPr>
            <a:r>
              <a:rPr lang="en-AU" dirty="0">
                <a:cs typeface="Calibri" panose="020F0502020204030204" pitchFamily="34" charset="0"/>
              </a:rPr>
              <a:t>We are proposing to have two types of provider licences:</a:t>
            </a:r>
          </a:p>
          <a:p>
            <a:pPr marL="685800" lvl="1" indent="-228600">
              <a:buFont typeface="+mj-lt"/>
              <a:buAutoNum type="arabicPeriod"/>
            </a:pPr>
            <a:r>
              <a:rPr lang="en-AU" dirty="0">
                <a:cs typeface="Calibri" panose="020F0502020204030204" pitchFamily="34" charset="0"/>
              </a:rPr>
              <a:t>Generalist licences, for most providers</a:t>
            </a:r>
          </a:p>
          <a:p>
            <a:pPr marL="685800" lvl="1" indent="-228600">
              <a:buFont typeface="+mj-lt"/>
              <a:buAutoNum type="arabicPeriod"/>
            </a:pPr>
            <a:r>
              <a:rPr lang="en-AU" dirty="0">
                <a:cs typeface="Calibri" panose="020F0502020204030204" pitchFamily="34" charset="0"/>
              </a:rPr>
              <a:t>Cohort specialists, who will exclusively service job seekers of a particular disadvantaged group such as Indigenous, refugees, and people with disability</a:t>
            </a:r>
          </a:p>
          <a:p>
            <a:pPr marL="171450" indent="-171450">
              <a:buFont typeface="Arial" panose="020B0604020202020204" pitchFamily="34" charset="0"/>
              <a:buChar char="•"/>
            </a:pPr>
            <a:r>
              <a:rPr lang="en-AU" dirty="0">
                <a:cs typeface="Calibri"/>
              </a:rPr>
              <a:t>Licences will be shorter in duration than the </a:t>
            </a:r>
            <a:r>
              <a:rPr lang="en-AU" dirty="0" err="1">
                <a:cs typeface="Calibri"/>
              </a:rPr>
              <a:t>jobactive</a:t>
            </a:r>
            <a:r>
              <a:rPr lang="en-AU" dirty="0">
                <a:cs typeface="Calibri"/>
              </a:rPr>
              <a:t> contract, enabling poor performers to be exited from the market earlier. High performers will receive early and regular licence extensions as a reward for high performance. </a:t>
            </a:r>
          </a:p>
          <a:p>
            <a:pPr marL="171450" indent="-171450">
              <a:buFont typeface="Arial" panose="020B0604020202020204" pitchFamily="34" charset="0"/>
              <a:buChar char="•"/>
            </a:pPr>
            <a:r>
              <a:rPr lang="en-AU" dirty="0">
                <a:cs typeface="Calibri"/>
              </a:rPr>
              <a:t>The Provider Performance Framework will also take a broader approach (than </a:t>
            </a:r>
            <a:r>
              <a:rPr lang="en-AU" dirty="0" err="1">
                <a:cs typeface="Calibri"/>
              </a:rPr>
              <a:t>jobactive</a:t>
            </a:r>
            <a:r>
              <a:rPr lang="en-AU" dirty="0">
                <a:cs typeface="Calibri"/>
              </a:rPr>
              <a:t>) that encompasses quality of services delivered, and progressing disadvantaged job seekers towards employment in addition to achieving employment outcomes.</a:t>
            </a:r>
          </a:p>
          <a:p>
            <a:pPr marL="171450" indent="-171450">
              <a:buFont typeface="Arial" panose="020B0604020202020204" pitchFamily="34" charset="0"/>
              <a:buChar char="•"/>
            </a:pPr>
            <a:r>
              <a:rPr lang="en-AU" dirty="0">
                <a:cs typeface="Calibri" panose="020F0502020204030204" pitchFamily="34" charset="0"/>
              </a:rPr>
              <a:t>To support greater diversity in the provider market, providers who are new entrants to the market will receive assistance to establish themselves under the new model, through a $5 million capacity-building fund (administered). To encourage new entrants, eligibility will be limited to small organisations that have not previously delivered employment services.</a:t>
            </a:r>
          </a:p>
          <a:p>
            <a:pPr marL="171450" indent="-171450">
              <a:buFont typeface="Arial" panose="020B0604020202020204" pitchFamily="34" charset="0"/>
              <a:buChar char="•"/>
            </a:pPr>
            <a:r>
              <a:rPr lang="en-AU" dirty="0">
                <a:cs typeface="Calibri" panose="020F0502020204030204" pitchFamily="34" charset="0"/>
              </a:rPr>
              <a:t>A few pieces of micro policy are still under development:</a:t>
            </a:r>
          </a:p>
          <a:p>
            <a:pPr marL="628650" lvl="1" indent="-171450">
              <a:buFont typeface="Courier New" panose="02070309020205020404" pitchFamily="49" charset="0"/>
              <a:buChar char="o"/>
            </a:pPr>
            <a:r>
              <a:rPr lang="en-AU" dirty="0">
                <a:cs typeface="Calibri" panose="020F0502020204030204" pitchFamily="34" charset="0"/>
              </a:rPr>
              <a:t>Further development and testing of provider performance framework in 2021 through the NEST.</a:t>
            </a:r>
          </a:p>
          <a:p>
            <a:pPr marL="628650" lvl="1" indent="-171450">
              <a:buFont typeface="Courier New" panose="02070309020205020404" pitchFamily="49" charset="0"/>
              <a:buChar char="o"/>
            </a:pPr>
            <a:r>
              <a:rPr lang="en-AU" dirty="0">
                <a:cs typeface="Calibri" panose="020F0502020204030204" pitchFamily="34" charset="0"/>
              </a:rPr>
              <a:t>Streamlining of contract management process to reduce red tape, and adopt a more principles-based approach.</a:t>
            </a:r>
          </a:p>
          <a:p>
            <a:pPr marL="171450" indent="-171450">
              <a:buFont typeface="Arial" panose="020B0604020202020204" pitchFamily="34" charset="0"/>
              <a:buChar char="•"/>
            </a:pPr>
            <a:r>
              <a:rPr lang="en-AU" dirty="0">
                <a:cs typeface="Calibri" panose="020F0502020204030204" pitchFamily="34" charset="0"/>
              </a:rPr>
              <a:t>We expect to release an Exposure Draft Request for Proposal soon. This will give stakeholders the final opportunity to comment on the proposed new model (not just licensing). We expect to release the Request for Proposal in the third quarter of 2021.</a:t>
            </a:r>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
        <p:nvSpPr>
          <p:cNvPr id="5" name="Footer Placeholder 4">
            <a:extLst>
              <a:ext uri="{FF2B5EF4-FFF2-40B4-BE49-F238E27FC236}">
                <a16:creationId xmlns:a16="http://schemas.microsoft.com/office/drawing/2014/main" id="{64640C51-4F0A-4D97-A83D-288C805539FB}"/>
              </a:ext>
            </a:extLst>
          </p:cNvPr>
          <p:cNvSpPr>
            <a:spLocks noGrp="1"/>
          </p:cNvSpPr>
          <p:nvPr>
            <p:ph type="ftr" sz="quarter" idx="4"/>
          </p:nvPr>
        </p:nvSpPr>
        <p:spPr>
          <a:xfrm>
            <a:off x="0" y="9428584"/>
            <a:ext cx="2945659" cy="498055"/>
          </a:xfrm>
        </p:spPr>
        <p:txBody>
          <a:bodyPr/>
          <a:lstStyle/>
          <a:p>
            <a:r>
              <a:rPr lang="en-AU"/>
              <a:t>​‌OFFICIAL‌​</a:t>
            </a:r>
          </a:p>
        </p:txBody>
      </p:sp>
      <p:sp>
        <p:nvSpPr>
          <p:cNvPr id="6" name="Header Placeholder 5">
            <a:extLst>
              <a:ext uri="{FF2B5EF4-FFF2-40B4-BE49-F238E27FC236}">
                <a16:creationId xmlns:a16="http://schemas.microsoft.com/office/drawing/2014/main" id="{09C04562-456A-464F-9316-56D7DF9FA250}"/>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27194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i="0" kern="1200" dirty="0">
                <a:solidFill>
                  <a:schemeClr val="tx1"/>
                </a:solidFill>
                <a:effectLst/>
                <a:latin typeface="+mn-lt"/>
                <a:ea typeface="+mn-ea"/>
                <a:cs typeface="+mn-cs"/>
              </a:rPr>
              <a:t>A panel of Workforce Specialists will be established to deliver strategic projects with major employment opportunities for job seekers in both Digital and Enhanced Services.</a:t>
            </a:r>
          </a:p>
          <a:p>
            <a:pPr marL="171450" lvl="0" indent="-171450">
              <a:buFont typeface="Arial" panose="020B0604020202020204" pitchFamily="34" charset="0"/>
              <a:buChar char="•"/>
            </a:pPr>
            <a:r>
              <a:rPr lang="en-AU" sz="1200" i="0" kern="1200" dirty="0">
                <a:solidFill>
                  <a:schemeClr val="tx1"/>
                </a:solidFill>
                <a:effectLst/>
                <a:latin typeface="+mn-lt"/>
                <a:ea typeface="+mn-ea"/>
                <a:cs typeface="+mn-cs"/>
              </a:rPr>
              <a:t>We will establish this panel through a separate procurement process to the provider licensing </a:t>
            </a:r>
            <a:r>
              <a:rPr lang="en-AU" i="0" dirty="0">
                <a:cs typeface="Calibri" panose="020F0502020204030204" pitchFamily="34" charset="0"/>
              </a:rPr>
              <a:t>Request for Proposal.</a:t>
            </a:r>
          </a:p>
          <a:p>
            <a:pPr marL="171450" lvl="0" indent="-171450">
              <a:buFont typeface="Arial" panose="020B0604020202020204" pitchFamily="34" charset="0"/>
              <a:buChar char="•"/>
            </a:pPr>
            <a:r>
              <a:rPr lang="en-AU" sz="1200" i="0" kern="1200" dirty="0">
                <a:solidFill>
                  <a:schemeClr val="tx1"/>
                </a:solidFill>
                <a:effectLst/>
                <a:latin typeface="+mn-lt"/>
                <a:ea typeface="+mn-ea"/>
                <a:cs typeface="+mn-cs"/>
              </a:rPr>
              <a:t>Workforce Specialists will actively target priority industries and occupations facing labour shortages in Australia (e.g. aged care), particularly those that are well suited to job seekers in mainstream employment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a:solidFill>
                  <a:schemeClr val="tx1"/>
                </a:solidFill>
                <a:effectLst/>
                <a:latin typeface="+mn-lt"/>
                <a:ea typeface="+mn-ea"/>
                <a:cs typeface="+mn-cs"/>
              </a:rPr>
              <a:t>Workforce specialists will not manage an ongoing case load, their projects will operate in a similar way to other projects such as the Local Jobs Program. </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A Workforce Connections Plan will identify key priority industries and occupations for targeted investment and be developed by the department in consultation with industry, employers, state and territory governments and the National Skills Commission. The Plan will be reviewed regularly to respond to changes in the labour market. </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Workforce Specialists may also be used to respond to more immediate workforce opportunities or challenges (such as natural disasters or pandemics). </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Projects will be identified in the Workforce Connections Plan. Projects will vary in size and duration, and one or more Workforce Specialists could be engaged on each project.</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Projects will typically span large areas and will rely on multiple providers to help with the supply of suitable job seekers. Providers will need to collaborate on projects identified.</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The Labour Market Support Stream (LMSS) will continue to primarily support workers impacted by the closure of large employers or industries; engaging local place-based Employment Facilitators in regions experiencing, or at risk of, prolonged disadvantaged labour markets including large scale structural adjustment; and enable funding of small-scale place-based employment engagement.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42562D5-1485-4F8C-8886-165BC290DE89}"/>
              </a:ext>
            </a:extLst>
          </p:cNvPr>
          <p:cNvSpPr>
            <a:spLocks noGrp="1"/>
          </p:cNvSpPr>
          <p:nvPr>
            <p:ph type="ftr" sz="quarter" idx="4"/>
          </p:nvPr>
        </p:nvSpPr>
        <p:spPr>
          <a:xfrm>
            <a:off x="0" y="9428584"/>
            <a:ext cx="2945659" cy="49805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trike="noStrike" kern="1200" cap="none" spc="0" normalizeH="0" baseline="0" noProof="0">
                <a:ln>
                  <a:noFill/>
                </a:ln>
                <a:effectLst/>
                <a:uLnTx/>
                <a:uFillTx/>
                <a:ea typeface="+mn-ea"/>
                <a:cs typeface="+mn-cs"/>
              </a:rPr>
              <a:t>​‌OFFICIAL‌​</a:t>
            </a:r>
          </a:p>
        </p:txBody>
      </p:sp>
      <p:sp>
        <p:nvSpPr>
          <p:cNvPr id="6" name="Header Placeholder 5">
            <a:extLst>
              <a:ext uri="{FF2B5EF4-FFF2-40B4-BE49-F238E27FC236}">
                <a16:creationId xmlns:a16="http://schemas.microsoft.com/office/drawing/2014/main" id="{6C73294C-8DBA-49AD-BF39-3AD5E6333AE7}"/>
              </a:ext>
            </a:extLst>
          </p:cNvPr>
          <p:cNvSpPr>
            <a:spLocks noGrp="1"/>
          </p:cNvSpPr>
          <p:nvPr>
            <p:ph type="hdr" sz="quarter"/>
          </p:nvPr>
        </p:nvSpPr>
        <p:spPr>
          <a:xfrm>
            <a:off x="0" y="0"/>
            <a:ext cx="2945659" cy="498056"/>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3291674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i="0" dirty="0">
                <a:cs typeface="Calibri"/>
              </a:rPr>
              <a:t>The next three budget measures are directly related to the new model.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 wanted to touch on a couple of budget measures which directly link into the new employment services model</a:t>
            </a:r>
          </a:p>
          <a:p>
            <a:pPr marL="171450" indent="-171450">
              <a:buFont typeface="Arial" panose="020B0604020202020204" pitchFamily="34" charset="0"/>
              <a:buChar char="•"/>
            </a:pPr>
            <a:endParaRPr lang="en-AU" b="0" i="0" dirty="0"/>
          </a:p>
          <a:p>
            <a:pPr marL="228600" lvl="0" indent="-228600">
              <a:buFont typeface="+mj-lt"/>
              <a:buAutoNum type="arabicPeriod"/>
            </a:pPr>
            <a:r>
              <a:rPr lang="en-AU" sz="1200" b="1" kern="1200" dirty="0">
                <a:solidFill>
                  <a:schemeClr val="tx1"/>
                </a:solidFill>
                <a:effectLst/>
                <a:latin typeface="+mn-lt"/>
                <a:ea typeface="+mn-ea"/>
                <a:cs typeface="+mn-cs"/>
              </a:rPr>
              <a:t>Supporting Youth in the New Employment Services Model</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Government is providing $481.2 million to improve youth employment services as part of the new model.</a:t>
            </a:r>
            <a:endParaRPr lang="en-AU" sz="1200" kern="1200" dirty="0">
              <a:solidFill>
                <a:schemeClr val="tx1"/>
              </a:solidFill>
              <a:effectLst/>
              <a:latin typeface="+mn-lt"/>
              <a:cs typeface="Calibri"/>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From 1 July 2022 the successful Transition to Work (</a:t>
            </a:r>
            <a:r>
              <a:rPr lang="en-AU" sz="1200" kern="1200" dirty="0" err="1">
                <a:solidFill>
                  <a:schemeClr val="tx1"/>
                </a:solidFill>
                <a:effectLst/>
                <a:latin typeface="+mn-lt"/>
                <a:ea typeface="+mn-ea"/>
                <a:cs typeface="+mn-cs"/>
              </a:rPr>
              <a:t>TtW</a:t>
            </a:r>
            <a:r>
              <a:rPr lang="en-AU" sz="1200" kern="1200" dirty="0">
                <a:solidFill>
                  <a:schemeClr val="tx1"/>
                </a:solidFill>
                <a:effectLst/>
                <a:latin typeface="+mn-lt"/>
                <a:ea typeface="+mn-ea"/>
                <a:cs typeface="+mn-cs"/>
              </a:rPr>
              <a:t>) youth employment service will expand and will operate as the Government’s youth-specialist employment service for young people who need services from a provider in the new model.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will ensure more young people (aged 15-24) have access to specialist youth employment services and have the best opportunity to become work ready and secure employment.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 current </a:t>
            </a:r>
            <a:r>
              <a:rPr lang="en-AU" sz="1200" kern="1200" dirty="0" err="1">
                <a:solidFill>
                  <a:schemeClr val="tx1"/>
                </a:solidFill>
                <a:effectLst/>
                <a:latin typeface="+mn-lt"/>
                <a:ea typeface="+mn-ea"/>
                <a:cs typeface="+mn-cs"/>
              </a:rPr>
              <a:t>TtW</a:t>
            </a:r>
            <a:r>
              <a:rPr lang="en-AU" sz="1200" kern="1200" dirty="0">
                <a:solidFill>
                  <a:schemeClr val="tx1"/>
                </a:solidFill>
                <a:effectLst/>
                <a:latin typeface="+mn-lt"/>
                <a:ea typeface="+mn-ea"/>
                <a:cs typeface="+mn-cs"/>
              </a:rPr>
              <a:t> contracts expire 30 June 2022, an open procurement will be undertaken in late 2021 to contract </a:t>
            </a:r>
            <a:r>
              <a:rPr lang="en-AU" sz="1200" kern="1200" dirty="0" err="1">
                <a:solidFill>
                  <a:schemeClr val="tx1"/>
                </a:solidFill>
                <a:effectLst/>
                <a:latin typeface="+mn-lt"/>
                <a:ea typeface="+mn-ea"/>
                <a:cs typeface="+mn-cs"/>
              </a:rPr>
              <a:t>TtW</a:t>
            </a:r>
            <a:r>
              <a:rPr lang="en-AU" sz="1200" kern="1200" dirty="0">
                <a:solidFill>
                  <a:schemeClr val="tx1"/>
                </a:solidFill>
                <a:effectLst/>
                <a:latin typeface="+mn-lt"/>
                <a:ea typeface="+mn-ea"/>
                <a:cs typeface="+mn-cs"/>
              </a:rPr>
              <a:t> providers for a period of five years, commencing from 1 July 2022.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 consultation paper will be released </a:t>
            </a:r>
            <a:r>
              <a:rPr lang="en-AU" dirty="0"/>
              <a:t>before the </a:t>
            </a:r>
            <a:r>
              <a:rPr lang="en-AU" sz="1200" kern="1200" dirty="0">
                <a:solidFill>
                  <a:schemeClr val="tx1"/>
                </a:solidFill>
                <a:effectLst/>
                <a:latin typeface="+mn-lt"/>
                <a:ea typeface="+mn-ea"/>
                <a:cs typeface="+mn-cs"/>
              </a:rPr>
              <a:t>procurement exercise.</a:t>
            </a:r>
            <a:r>
              <a:rPr lang="en-AU" dirty="0"/>
              <a:t> </a:t>
            </a:r>
            <a:endParaRPr lang="en-AU" sz="1200" kern="1200" dirty="0">
              <a:solidFill>
                <a:schemeClr val="tx1"/>
              </a:solidFill>
              <a:effectLst/>
              <a:latin typeface="+mn-lt"/>
              <a:cs typeface="Calibri"/>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Government is also investing $7.5 million over four years to continue the Youth Advisory Sessions (YAS) for young job seekers in Digital Services from 1 July 2022. Introduced as a time-limited measure in the 2020–21 Budget, the YAS is currently providing young people in Online Employment Services access to up to three advisory sessions delivered by </a:t>
            </a:r>
            <a:r>
              <a:rPr lang="en-AU" sz="1200" kern="1200" dirty="0" err="1">
                <a:solidFill>
                  <a:schemeClr val="tx1"/>
                </a:solidFill>
                <a:effectLst/>
                <a:latin typeface="+mn-lt"/>
                <a:ea typeface="+mn-ea"/>
                <a:cs typeface="+mn-cs"/>
              </a:rPr>
              <a:t>TtW</a:t>
            </a:r>
            <a:r>
              <a:rPr lang="en-AU" sz="1200" kern="1200" dirty="0">
                <a:solidFill>
                  <a:schemeClr val="tx1"/>
                </a:solidFill>
                <a:effectLst/>
                <a:latin typeface="+mn-lt"/>
                <a:ea typeface="+mn-ea"/>
                <a:cs typeface="+mn-cs"/>
              </a:rPr>
              <a:t> providers.</a:t>
            </a:r>
          </a:p>
          <a:p>
            <a:r>
              <a:rPr lang="en-AU" sz="1200"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AU" sz="1200" b="1" kern="1200" dirty="0">
                <a:solidFill>
                  <a:schemeClr val="tx1"/>
                </a:solidFill>
                <a:effectLst/>
                <a:latin typeface="+mn-lt"/>
                <a:ea typeface="+mn-ea"/>
                <a:cs typeface="+mn-cs"/>
              </a:rPr>
              <a:t>Aligning payment commencement arrangements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From 1 July 2022, job seekers will be paid income support from either the date they agree to their Job Plan or the date they attend an initial appointment with their provider.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will encourage job seekers who are referred to online employment services to connect as soon as possible.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Importantly, it will address the current inequity between job seekers who are referred to online employment services and job seekers who are referred to a provider.</a:t>
            </a:r>
          </a:p>
          <a:p>
            <a:pPr marL="171450" indent="-171450">
              <a:buFont typeface="Arial" panose="020B0604020202020204" pitchFamily="34" charset="0"/>
              <a:buChar char="•"/>
            </a:pPr>
            <a:r>
              <a:rPr lang="en-AU" dirty="0"/>
              <a:t>The</a:t>
            </a:r>
            <a:r>
              <a:rPr lang="en-AU" sz="1200" kern="1200" dirty="0">
                <a:solidFill>
                  <a:schemeClr val="tx1"/>
                </a:solidFill>
                <a:effectLst/>
                <a:latin typeface="+mn-lt"/>
                <a:ea typeface="+mn-ea"/>
                <a:cs typeface="+mn-cs"/>
              </a:rPr>
              <a:t> measure is </a:t>
            </a:r>
            <a:r>
              <a:rPr lang="en-AU" dirty="0"/>
              <a:t>also expected</a:t>
            </a:r>
            <a:r>
              <a:rPr lang="en-AU" sz="1200" kern="1200" dirty="0">
                <a:solidFill>
                  <a:schemeClr val="tx1"/>
                </a:solidFill>
                <a:effectLst/>
                <a:latin typeface="+mn-lt"/>
                <a:ea typeface="+mn-ea"/>
                <a:cs typeface="+mn-cs"/>
              </a:rPr>
              <a:t> to reduce the average time taken for job seekers in online employment services to agree to a Job Plan by two days.</a:t>
            </a:r>
            <a:endParaRPr lang="en-AU" sz="1200" kern="1200" dirty="0">
              <a:solidFill>
                <a:schemeClr val="tx1"/>
              </a:solidFill>
              <a:effectLst/>
              <a:latin typeface="+mn-lt"/>
              <a:cs typeface="Calibri"/>
            </a:endParaRPr>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16</a:t>
            </a:fld>
            <a:endParaRPr lang="en-AU"/>
          </a:p>
        </p:txBody>
      </p:sp>
      <p:sp>
        <p:nvSpPr>
          <p:cNvPr id="6" name="Header Placeholder 5">
            <a:extLst>
              <a:ext uri="{FF2B5EF4-FFF2-40B4-BE49-F238E27FC236}">
                <a16:creationId xmlns:a16="http://schemas.microsoft.com/office/drawing/2014/main" id="{F8B4A40F-E25D-4FD1-8D99-FD47393DE283}"/>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1285201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b="1" kern="1200" dirty="0">
                <a:solidFill>
                  <a:schemeClr val="tx1"/>
                </a:solidFill>
                <a:effectLst/>
                <a:latin typeface="+mn-lt"/>
                <a:ea typeface="+mn-ea"/>
                <a:cs typeface="+mn-cs"/>
              </a:rPr>
              <a:t>3. Delivery of Self-Employment Services in the New Employment Services Model</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Government will invest $504.4 million over four years to enhance and streamline the delivery of self-employment services from 1 July 2022. This will give more Australians the opportunity to create their own job by starting a new small business.</a:t>
            </a:r>
            <a:endParaRPr lang="en-AU" dirty="0">
              <a:cs typeface="Calibri" panose="020F0502020204030204"/>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From 1 July 2022, New Business Assistance with NEIS will continue to be delivered nationally. It will provide flexible services which are tailored to the individual needs of each participant and their business. For example, participants can choose to access workshops to determine if self-employment is right for them, or an element of accredited training, support to develop a business plan or personalised mentoring. More people will be able to access this assistance, with 12,000 NEIS places available each financial year.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From 1 July 2022, Entrepreneurship Facilitator services will continue to be delivered in 23 locations around Australia. The services will focus on supporting people through group workshops and networking events. Services will be available for anyone considering self-employment or already running a small business and will encourage greater collaboration at the local level by referring participants to relevant services and the New Business Assistance with NEIS program.</a:t>
            </a:r>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17</a:t>
            </a:fld>
            <a:endParaRPr lang="en-AU"/>
          </a:p>
        </p:txBody>
      </p:sp>
      <p:sp>
        <p:nvSpPr>
          <p:cNvPr id="6" name="Header Placeholder 5">
            <a:extLst>
              <a:ext uri="{FF2B5EF4-FFF2-40B4-BE49-F238E27FC236}">
                <a16:creationId xmlns:a16="http://schemas.microsoft.com/office/drawing/2014/main" id="{F8B4A40F-E25D-4FD1-8D99-FD47393DE283}"/>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4248074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4995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i="0" dirty="0"/>
              <a:t>This model is underpinned by the operation of the Digital Services Contact Centre (DSCC) and the platform. These are the tools that support it and make it work. </a:t>
            </a:r>
          </a:p>
          <a:p>
            <a:pPr marL="171450" indent="-171450">
              <a:buFont typeface="Arial" panose="020B0604020202020204" pitchFamily="34" charset="0"/>
              <a:buChar char="•"/>
            </a:pPr>
            <a:r>
              <a:rPr lang="en-AU" dirty="0"/>
              <a:t>The DSCC will support job seekers in Digital Services to self-manage their way back to employment using the new Digital Employment Services Platform as part of the new model</a:t>
            </a:r>
          </a:p>
          <a:p>
            <a:pPr marL="628650" lvl="1" indent="-171450">
              <a:buFont typeface="Arial" panose="020B0604020202020204" pitchFamily="34" charset="0"/>
              <a:buChar char="•"/>
            </a:pPr>
            <a:r>
              <a:rPr lang="en-AU" dirty="0"/>
              <a:t>The DSCC ensures job seekers can access person-to-person support if they need it.</a:t>
            </a:r>
          </a:p>
          <a:p>
            <a:pPr marL="628650" lvl="1" indent="-171450">
              <a:buFont typeface="Arial" panose="020B0604020202020204" pitchFamily="34" charset="0"/>
              <a:buChar char="•"/>
            </a:pPr>
            <a:r>
              <a:rPr lang="en-AU" dirty="0"/>
              <a:t>The DSCC is designed to be complementary to the new Platform. The service offer will evolve and change as the Platform continues to develop and enhance.</a:t>
            </a:r>
          </a:p>
          <a:p>
            <a:pPr marL="171450" indent="-171450">
              <a:buFont typeface="Arial" panose="020B0604020202020204" pitchFamily="34" charset="0"/>
              <a:buChar char="•"/>
            </a:pPr>
            <a:r>
              <a:rPr lang="en-AU" dirty="0"/>
              <a:t>The DSCC will provide job seekers with information and technical support, assistance to manage their mutual obligation requirements, and assistance to access other support including complementary programs and activities and financial assistance through the Employment Fund. </a:t>
            </a:r>
          </a:p>
          <a:p>
            <a:pPr marL="171450" indent="-171450">
              <a:buFont typeface="Arial" panose="020B0604020202020204" pitchFamily="34" charset="0"/>
              <a:buChar char="•"/>
            </a:pPr>
            <a:r>
              <a:rPr lang="en-AU" dirty="0"/>
              <a:t>It will also ensure those who are unable to manage in Digital Services can be referred to a more suitable service. </a:t>
            </a:r>
            <a:endParaRPr lang="en-AU" dirty="0">
              <a:cs typeface="Calibri" panose="020F0502020204030204"/>
            </a:endParaRPr>
          </a:p>
          <a:p>
            <a:pPr marL="171450" indent="-171450">
              <a:buFont typeface="Arial" panose="020B0604020202020204" pitchFamily="34" charset="0"/>
              <a:buChar char="•"/>
            </a:pPr>
            <a:r>
              <a:rPr lang="en-AU" dirty="0"/>
              <a:t>The DSCC will continue to be delivered by the Department of Education, Skills and Employment. </a:t>
            </a:r>
          </a:p>
          <a:p>
            <a:pPr marL="628650" lvl="1" indent="-171450">
              <a:buFont typeface="Arial" panose="020B0604020202020204" pitchFamily="34" charset="0"/>
              <a:buChar char="•"/>
            </a:pPr>
            <a:r>
              <a:rPr lang="en-AU" dirty="0"/>
              <a:t>The department currently delivers the DSCC, which was expanded in September 2020 to support the expansion of Online Employment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Ongoing delivery of the DSCC by the department is designed to provide stability, flexibility and continuity of arrangements for digital job seekers during the significant implementation and transition to the model and a new digital platform.</a:t>
            </a:r>
          </a:p>
          <a:p>
            <a:pPr marL="171450" indent="-171450">
              <a:buFont typeface="Arial" panose="020B0604020202020204" pitchFamily="34" charset="0"/>
              <a:buChar char="•"/>
            </a:pPr>
            <a:r>
              <a:rPr lang="en-AU" b="0" i="0" dirty="0">
                <a:cs typeface="Calibri" panose="020F0502020204030204"/>
              </a:rPr>
              <a:t>I will now hand over to John to provide an update on our forward agenda and platform delivery.</a:t>
            </a:r>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
        <p:nvSpPr>
          <p:cNvPr id="5" name="Footer Placeholder 4">
            <a:extLst>
              <a:ext uri="{FF2B5EF4-FFF2-40B4-BE49-F238E27FC236}">
                <a16:creationId xmlns:a16="http://schemas.microsoft.com/office/drawing/2014/main" id="{ABB7A0E2-77B5-4B3A-A732-B96FA0A46D80}"/>
              </a:ext>
            </a:extLst>
          </p:cNvPr>
          <p:cNvSpPr>
            <a:spLocks noGrp="1"/>
          </p:cNvSpPr>
          <p:nvPr>
            <p:ph type="ftr" sz="quarter" idx="4"/>
          </p:nvPr>
        </p:nvSpPr>
        <p:spPr>
          <a:xfrm>
            <a:off x="0" y="9428584"/>
            <a:ext cx="2945659" cy="498055"/>
          </a:xfrm>
        </p:spPr>
        <p:txBody>
          <a:bodyPr/>
          <a:lstStyle/>
          <a:p>
            <a:r>
              <a:rPr lang="en-AU"/>
              <a:t>​‌OFFICIAL‌​</a:t>
            </a:r>
          </a:p>
        </p:txBody>
      </p:sp>
      <p:sp>
        <p:nvSpPr>
          <p:cNvPr id="6" name="Header Placeholder 5">
            <a:extLst>
              <a:ext uri="{FF2B5EF4-FFF2-40B4-BE49-F238E27FC236}">
                <a16:creationId xmlns:a16="http://schemas.microsoft.com/office/drawing/2014/main" id="{1D24ED6F-7AE1-4CBE-B7B5-10E094063B80}"/>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2043913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i="0" dirty="0">
                <a:solidFill>
                  <a:schemeClr val="bg2">
                    <a:lumMod val="10000"/>
                  </a:schemeClr>
                </a:solidFill>
                <a:latin typeface="+mn-lt"/>
                <a:cs typeface="Calibri" panose="020F0502020204030204" pitchFamily="34" charset="0"/>
              </a:rPr>
              <a:t>The second element which underpins the new model is the Digital Employment Services Platform, available to all Australians. </a:t>
            </a:r>
            <a:endParaRPr lang="en-AU" i="0" kern="1200" dirty="0">
              <a:solidFill>
                <a:schemeClr val="bg2">
                  <a:lumMod val="10000"/>
                </a:schemeClr>
              </a:solidFill>
              <a:effectLst/>
              <a:latin typeface="+mn-lt"/>
              <a:cs typeface="Calibri" panose="020F0502020204030204" pitchFamily="34" charset="0"/>
              <a:sym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bg2">
                    <a:lumMod val="10000"/>
                  </a:schemeClr>
                </a:solidFill>
                <a:effectLst/>
                <a:uLnTx/>
                <a:uFillTx/>
                <a:latin typeface="+mn-lt"/>
                <a:cs typeface="Calibri" panose="020F0502020204030204" pitchFamily="34" charset="0"/>
              </a:rPr>
              <a:t>It will transform delivery of employment services through a digitally-enabled, self-managed process for job-ready job seekers and employers.</a:t>
            </a:r>
            <a:endParaRPr lang="en-AU" i="0" kern="1200" dirty="0">
              <a:solidFill>
                <a:schemeClr val="bg2">
                  <a:lumMod val="10000"/>
                </a:schemeClr>
              </a:solidFill>
              <a:effectLst/>
              <a:latin typeface="+mn-lt"/>
              <a:cs typeface="Calibri" panose="020F0502020204030204" pitchFamily="34" charset="0"/>
              <a:sym typeface="+mn-lt"/>
            </a:endParaRPr>
          </a:p>
          <a:p>
            <a:pPr marL="171450" lvl="0" indent="-171450">
              <a:buFont typeface="Arial" panose="020B0604020202020204" pitchFamily="34" charset="0"/>
              <a:buChar char="•"/>
              <a:defRPr/>
            </a:pPr>
            <a:r>
              <a:rPr lang="en-AU" i="0" kern="1200" dirty="0">
                <a:solidFill>
                  <a:schemeClr val="bg2">
                    <a:lumMod val="10000"/>
                  </a:schemeClr>
                </a:solidFill>
                <a:effectLst/>
                <a:latin typeface="+mn-lt"/>
                <a:cs typeface="Calibri" panose="020F0502020204030204" pitchFamily="34" charset="0"/>
                <a:sym typeface="+mn-lt"/>
              </a:rPr>
              <a:t>It will also deliver new systems capabilities and</a:t>
            </a:r>
            <a:r>
              <a:rPr lang="en-AU" i="0" dirty="0">
                <a:solidFill>
                  <a:schemeClr val="bg2">
                    <a:lumMod val="10000"/>
                  </a:schemeClr>
                </a:solidFill>
                <a:latin typeface="+mn-lt"/>
                <a:cs typeface="Calibri" panose="020F0502020204030204" pitchFamily="34" charset="0"/>
              </a:rPr>
              <a:t> connect with other key elements of the government’s digital architecture to ensure a joined and cost-efficient approach.</a:t>
            </a:r>
          </a:p>
          <a:p>
            <a:pPr marL="171450" lvl="0" indent="-171450">
              <a:buFont typeface="Arial" panose="020B0604020202020204" pitchFamily="34" charset="0"/>
              <a:buChar char="•"/>
            </a:pPr>
            <a:r>
              <a:rPr lang="en-AU" i="0" kern="1200" dirty="0">
                <a:solidFill>
                  <a:schemeClr val="tx1"/>
                </a:solidFill>
                <a:effectLst/>
                <a:latin typeface="+mn-lt"/>
                <a:ea typeface="+mn-ea"/>
                <a:cs typeface="+mn-cs"/>
              </a:rPr>
              <a:t>For job seekers, the new digital platform will provide more personalised and flexible online services and better support them to self-manage back into employment.</a:t>
            </a:r>
          </a:p>
          <a:p>
            <a:pPr marL="171450" indent="-171450">
              <a:buFont typeface="Arial" panose="020B0604020202020204" pitchFamily="34" charset="0"/>
              <a:buChar char="•"/>
            </a:pPr>
            <a:r>
              <a:rPr lang="en-AU" i="0" kern="1200" dirty="0">
                <a:solidFill>
                  <a:schemeClr val="tx1"/>
                </a:solidFill>
                <a:effectLst/>
                <a:latin typeface="+mn-lt"/>
                <a:ea typeface="+mn-ea"/>
                <a:cs typeface="+mn-cs"/>
              </a:rPr>
              <a:t>For employers, the digital platform will deliver better connections to job seekers, support pre-screening and application validation, ease the administrative burdens of recruitment and decrease the time to fill vacancies.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kern="1200" dirty="0">
                <a:solidFill>
                  <a:schemeClr val="tx1"/>
                </a:solidFill>
                <a:effectLst/>
                <a:latin typeface="+mn-lt"/>
                <a:ea typeface="+mn-ea"/>
                <a:cs typeface="+mn-cs"/>
              </a:rPr>
              <a:t>For employment services providers, the new platform will improve your interactions with government and improve efficiencies while administering the new model.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kern="1200" dirty="0">
                <a:solidFill>
                  <a:schemeClr val="tx1"/>
                </a:solidFill>
                <a:effectLst/>
                <a:latin typeface="+mn-lt"/>
                <a:ea typeface="+mn-ea"/>
                <a:cs typeface="+mn-cs"/>
              </a:rPr>
              <a:t>The platform will use the opportunities we have to connect with and integrate information and technologies across the portfolio, for example with the Jobs Hub, National Careers Institute and Jobs and Education Data Infrastructure (JEDI).</a:t>
            </a:r>
            <a:endParaRPr lang="en-AU" i="0" kern="1200" dirty="0">
              <a:solidFill>
                <a:schemeClr val="tx1"/>
              </a:solidFill>
              <a:effectLst/>
              <a:latin typeface="+mn-lt"/>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rgbClr val="6E6F73"/>
              </a:solidFill>
              <a:effectLst/>
              <a:uLnTx/>
              <a:uFillTx/>
              <a:latin typeface="Trebuchet MS"/>
              <a:ea typeface="+mn-ea"/>
              <a:cs typeface="+mn-cs"/>
              <a:sym typeface="+mn-lt"/>
            </a:endParaRPr>
          </a:p>
        </p:txBody>
      </p:sp>
      <p:sp>
        <p:nvSpPr>
          <p:cNvPr id="5" name="Footer Placeholder 4">
            <a:extLst>
              <a:ext uri="{FF2B5EF4-FFF2-40B4-BE49-F238E27FC236}">
                <a16:creationId xmlns:a16="http://schemas.microsoft.com/office/drawing/2014/main" id="{DD33CAB7-0B23-436A-8000-4EDA7ADA105E}"/>
              </a:ext>
            </a:extLst>
          </p:cNvPr>
          <p:cNvSpPr>
            <a:spLocks noGrp="1"/>
          </p:cNvSpPr>
          <p:nvPr>
            <p:ph type="ftr" sz="quarter" idx="4"/>
          </p:nvPr>
        </p:nvSpPr>
        <p:spPr>
          <a:xfrm>
            <a:off x="0" y="9428584"/>
            <a:ext cx="2945659" cy="498055"/>
          </a:xfrm>
        </p:spPr>
        <p:txBody>
          <a:bodyPr/>
          <a:lstStyle/>
          <a:p>
            <a:r>
              <a:rPr lang="en-AU"/>
              <a:t>​‌OFFICIAL‌​</a:t>
            </a:r>
          </a:p>
        </p:txBody>
      </p:sp>
      <p:sp>
        <p:nvSpPr>
          <p:cNvPr id="7" name="Header Placeholder 6">
            <a:extLst>
              <a:ext uri="{FF2B5EF4-FFF2-40B4-BE49-F238E27FC236}">
                <a16:creationId xmlns:a16="http://schemas.microsoft.com/office/drawing/2014/main" id="{84262F69-B38E-4099-8E01-B7CDB969D40C}"/>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214331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t>Firstly, Acknowledgement of Country.</a:t>
            </a:r>
          </a:p>
          <a:p>
            <a:pPr marL="171450" indent="-171450">
              <a:buFont typeface="Arial"/>
              <a:buChar char="•"/>
            </a:pPr>
            <a:r>
              <a:rPr lang="en-AU" dirty="0"/>
              <a:t>We respectfully acknowledge the traditional owners and custodians of this land.</a:t>
            </a:r>
            <a:endParaRPr lang="en-AU" dirty="0">
              <a:cs typeface="Calibri" panose="020F0502020204030204"/>
            </a:endParaRPr>
          </a:p>
          <a:p>
            <a:pPr marL="171450" indent="-171450">
              <a:buFont typeface="Arial"/>
              <a:buChar char="•"/>
            </a:pPr>
            <a:r>
              <a:rPr lang="en-AU" dirty="0"/>
              <a:t>We pay our respects to them and their elders past, present and emerging and to those who are present with us today.</a:t>
            </a:r>
            <a:endParaRPr lang="en-AU" dirty="0">
              <a:cs typeface="Calibri" panose="020F0502020204030204"/>
            </a:endParaRPr>
          </a:p>
          <a:p>
            <a:endParaRPr lang="en-AU" dirty="0"/>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2</a:t>
            </a:fld>
            <a:endParaRPr lang="en-AU"/>
          </a:p>
        </p:txBody>
      </p:sp>
      <p:sp>
        <p:nvSpPr>
          <p:cNvPr id="6" name="Header Placeholder 5">
            <a:extLst>
              <a:ext uri="{FF2B5EF4-FFF2-40B4-BE49-F238E27FC236}">
                <a16:creationId xmlns:a16="http://schemas.microsoft.com/office/drawing/2014/main" id="{4BA689DD-D332-49AD-9B7D-FFEC16826C93}"/>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1768863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 will start to see a number of key engagement pieces with the department as we move towards implementation.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Engagement will need to adhere to strict probity rules.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department plans to release the Exposure Draft </a:t>
            </a:r>
            <a:r>
              <a:rPr lang="en-AU" sz="1200" i="0" kern="1200" dirty="0">
                <a:solidFill>
                  <a:schemeClr val="tx1"/>
                </a:solidFill>
                <a:effectLst/>
                <a:latin typeface="+mn-lt"/>
                <a:ea typeface="+mn-ea"/>
                <a:cs typeface="+mn-cs"/>
              </a:rPr>
              <a:t>of the Request for Proposal </a:t>
            </a:r>
            <a:r>
              <a:rPr lang="en-AU" sz="1200" b="1" i="0" kern="1200" dirty="0">
                <a:solidFill>
                  <a:schemeClr val="tx1"/>
                </a:solidFill>
                <a:effectLst/>
                <a:latin typeface="+mn-lt"/>
                <a:ea typeface="+mn-ea"/>
                <a:cs typeface="+mn-cs"/>
              </a:rPr>
              <a:t>in mid-2021</a:t>
            </a:r>
            <a:r>
              <a:rPr lang="en-AU" sz="1200" i="0" kern="1200" dirty="0">
                <a:solidFill>
                  <a:schemeClr val="tx1"/>
                </a:solidFill>
                <a:effectLst/>
                <a:latin typeface="+mn-lt"/>
                <a:ea typeface="+mn-ea"/>
                <a:cs typeface="+mn-cs"/>
              </a:rPr>
              <a:t>. This will provide a further opportunity for stakeholders to give feedback on the details of the new model, including more operational aspects of the licensing system.</a:t>
            </a:r>
            <a:endParaRPr lang="en-AU" sz="1200" kern="1200" dirty="0">
              <a:solidFill>
                <a:schemeClr val="tx1"/>
              </a:solidFill>
              <a:effectLst/>
              <a:latin typeface="+mn-lt"/>
              <a:cs typeface="Calibri"/>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is ahead of the request for proposal scheduled later in the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PBAS consultations will start mid this year. These consultations will be used to determine the future operational policy (such as points per activity), and approach to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rgbClr val="000000"/>
                </a:solidFill>
                <a:effectLst/>
                <a:ea typeface="Calibri" panose="020F0502020204030204" pitchFamily="34" charset="0"/>
                <a:cs typeface="Calibri"/>
              </a:rPr>
              <a:t>We have a tight forward work plan and agenda underpinned by several layers of timeframes across the whole business.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rgbClr val="000000"/>
                </a:solidFill>
                <a:effectLst/>
                <a:ea typeface="Calibri" panose="020F0502020204030204" pitchFamily="34" charset="0"/>
                <a:cs typeface="Calibri"/>
              </a:rPr>
              <a:t>You will start to see engagement from the department on a number of fronts, and I will touch on some of those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42562D5-1485-4F8C-8886-165BC290DE89}"/>
              </a:ext>
            </a:extLst>
          </p:cNvPr>
          <p:cNvSpPr>
            <a:spLocks noGrp="1"/>
          </p:cNvSpPr>
          <p:nvPr>
            <p:ph type="ftr" sz="quarter" idx="4"/>
          </p:nvPr>
        </p:nvSpPr>
        <p:spPr>
          <a:xfrm>
            <a:off x="0" y="9428584"/>
            <a:ext cx="2945659" cy="49805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trike="noStrike" kern="1200" cap="none" spc="0" normalizeH="0" baseline="0" noProof="0">
                <a:ln>
                  <a:noFill/>
                </a:ln>
                <a:effectLst/>
                <a:uLnTx/>
                <a:uFillTx/>
                <a:ea typeface="+mn-ea"/>
                <a:cs typeface="+mn-cs"/>
              </a:rPr>
              <a:t>​‌OFFICIAL‌​</a:t>
            </a:r>
          </a:p>
        </p:txBody>
      </p:sp>
      <p:sp>
        <p:nvSpPr>
          <p:cNvPr id="6" name="Header Placeholder 5">
            <a:extLst>
              <a:ext uri="{FF2B5EF4-FFF2-40B4-BE49-F238E27FC236}">
                <a16:creationId xmlns:a16="http://schemas.microsoft.com/office/drawing/2014/main" id="{6C73294C-8DBA-49AD-BF39-3AD5E6333AE7}"/>
              </a:ext>
            </a:extLst>
          </p:cNvPr>
          <p:cNvSpPr>
            <a:spLocks noGrp="1"/>
          </p:cNvSpPr>
          <p:nvPr>
            <p:ph type="hdr" sz="quarter"/>
          </p:nvPr>
        </p:nvSpPr>
        <p:spPr>
          <a:xfrm>
            <a:off x="0" y="0"/>
            <a:ext cx="2945659" cy="498056"/>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2468036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AU" sz="1200" kern="1200" dirty="0">
                <a:solidFill>
                  <a:schemeClr val="tx1"/>
                </a:solidFill>
                <a:effectLst/>
                <a:latin typeface="+mn-lt"/>
                <a:ea typeface="+mn-ea"/>
                <a:cs typeface="+mn-cs"/>
              </a:rPr>
              <a:t>Our engagement regarding platform and systems will be increasing over the next few weeks, particularly with providers, employers and IT system integrators.</a:t>
            </a:r>
          </a:p>
          <a:p>
            <a:pPr marL="171450" indent="-171450">
              <a:buFont typeface="Arial" panose="020B0604020202020204" pitchFamily="34" charset="0"/>
              <a:buChar char="•"/>
              <a:defRPr/>
            </a:pPr>
            <a:r>
              <a:rPr lang="en-AU" sz="1200" kern="1200" dirty="0">
                <a:solidFill>
                  <a:schemeClr val="tx1"/>
                </a:solidFill>
                <a:effectLst/>
                <a:latin typeface="+mn-lt"/>
                <a:ea typeface="+mn-ea"/>
                <a:cs typeface="+mn-cs"/>
              </a:rPr>
              <a:t>Current </a:t>
            </a:r>
            <a:r>
              <a:rPr lang="en-AU" sz="1200" kern="1200" dirty="0" err="1">
                <a:solidFill>
                  <a:schemeClr val="tx1"/>
                </a:solidFill>
                <a:effectLst/>
                <a:latin typeface="+mn-lt"/>
                <a:ea typeface="+mn-ea"/>
                <a:cs typeface="+mn-cs"/>
              </a:rPr>
              <a:t>jobactive</a:t>
            </a:r>
            <a:r>
              <a:rPr lang="en-AU" sz="1200" kern="1200" dirty="0">
                <a:solidFill>
                  <a:schemeClr val="tx1"/>
                </a:solidFill>
                <a:effectLst/>
                <a:latin typeface="+mn-lt"/>
                <a:ea typeface="+mn-ea"/>
                <a:cs typeface="+mn-cs"/>
              </a:rPr>
              <a:t> providers will shortly receive a calendar invite to kick off discussion on </a:t>
            </a:r>
            <a:r>
              <a:rPr lang="en-AU" dirty="0"/>
              <a:t>some of the </a:t>
            </a:r>
            <a:r>
              <a:rPr lang="en-AU" sz="1200" kern="1200" dirty="0">
                <a:solidFill>
                  <a:schemeClr val="tx1"/>
                </a:solidFill>
                <a:effectLst/>
                <a:latin typeface="+mn-lt"/>
                <a:ea typeface="+mn-ea"/>
                <a:cs typeface="+mn-cs"/>
              </a:rPr>
              <a:t>provider screen changes for the new platform. This will be a virtual meeting within the next two weeks</a:t>
            </a:r>
            <a:r>
              <a:rPr lang="en-AU" dirty="0"/>
              <a:t>.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Part of this session is making sure the online service by providers </a:t>
            </a:r>
            <a:r>
              <a:rPr lang="en-AU" sz="1200" kern="1200" dirty="0" err="1">
                <a:solidFill>
                  <a:schemeClr val="tx1"/>
                </a:solidFill>
                <a:effectLst/>
                <a:latin typeface="+mn-lt"/>
                <a:ea typeface="+mn-ea"/>
                <a:cs typeface="+mn-cs"/>
              </a:rPr>
              <a:t>ie</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ESSWeb</a:t>
            </a:r>
            <a:r>
              <a:rPr lang="en-AU" sz="1200" kern="1200" dirty="0">
                <a:solidFill>
                  <a:schemeClr val="tx1"/>
                </a:solidFill>
                <a:effectLst/>
                <a:latin typeface="+mn-lt"/>
                <a:ea typeface="+mn-ea"/>
                <a:cs typeface="+mn-cs"/>
              </a:rPr>
              <a:t> is more modern and contemporary, the current version is a 2015 platform base but some of the functionality has been carried over from prior periods.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It’s fair to say some of the current functionality is silo based and as you would know you need to go to three different screens when completing one task.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User feedback that the department has received, for example, is </a:t>
            </a:r>
            <a:r>
              <a:rPr lang="en-AU" sz="1200" i="1" kern="1200" dirty="0">
                <a:solidFill>
                  <a:schemeClr val="tx1"/>
                </a:solidFill>
                <a:effectLst/>
                <a:latin typeface="+mn-lt"/>
                <a:ea typeface="+mn-ea"/>
                <a:cs typeface="+mn-cs"/>
              </a:rPr>
              <a:t>I have learnt to live with it</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I survive it everyday</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there are 50 ways to do it</a:t>
            </a:r>
            <a:r>
              <a:rPr lang="en-AU"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Our digital and business teams are doing a great job to reconceptualise this for users. We have a broad scope between now and June, based on user testing, prototypes being developed. We are about to reach out to you for prototype testing next few weeks. This will be not only with my session but having the ability to opt in to be an ESS web research participant. </a:t>
            </a:r>
            <a:r>
              <a:rPr lang="en-AU" dirty="0"/>
              <a:t>The purpose is to</a:t>
            </a:r>
            <a:r>
              <a:rPr lang="en-AU" sz="1200" kern="1200" dirty="0">
                <a:solidFill>
                  <a:schemeClr val="tx1"/>
                </a:solidFill>
                <a:effectLst/>
                <a:latin typeface="+mn-lt"/>
                <a:ea typeface="+mn-ea"/>
                <a:cs typeface="+mn-cs"/>
              </a:rPr>
              <a:t> </a:t>
            </a:r>
            <a:r>
              <a:rPr lang="en-AU" dirty="0"/>
              <a:t>test changes </a:t>
            </a:r>
            <a:r>
              <a:rPr lang="en-AU" sz="1200" kern="1200" dirty="0">
                <a:solidFill>
                  <a:schemeClr val="tx1"/>
                </a:solidFill>
                <a:effectLst/>
                <a:latin typeface="+mn-lt"/>
                <a:ea typeface="+mn-ea"/>
                <a:cs typeface="+mn-cs"/>
              </a:rPr>
              <a:t>to</a:t>
            </a:r>
            <a:r>
              <a:rPr lang="en-AU" dirty="0"/>
              <a:t> the platform to </a:t>
            </a:r>
            <a:r>
              <a:rPr lang="en-AU" sz="1200" kern="1200" dirty="0">
                <a:solidFill>
                  <a:schemeClr val="tx1"/>
                </a:solidFill>
                <a:effectLst/>
                <a:latin typeface="+mn-lt"/>
                <a:ea typeface="+mn-ea"/>
                <a:cs typeface="+mn-cs"/>
              </a:rPr>
              <a:t>make it easier and user friendly. Those who become research participants, will be in a pool of people who may be contacted to take part in research workshops, digital meetings and other research activities over next 12 months. You can opt in online or out in the booth being run by Nicolle and her team.</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Expect to see more over the next couple of months as we work in increments. Expect to see components of the platform, developed, tested, refined and landed for full production and pretty close to full functionality between now and June next year.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There will be overlap between the current version of the system and the new version. I can assure you that this is the same as it was in the ATO, for example, with the online service for tax agents. This is because we were replacing the legacy portal and there will be an overlap, and in some cases you can only do some aspects in new and some in the old. By June next year, you will expect to do all your work in the new platform.</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For all of these engagements, it is important for us to have a large, diverse group of people to draw upon to ensure engagement with and participation from a broad range of users.</a:t>
            </a:r>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42562D5-1485-4F8C-8886-165BC290DE89}"/>
              </a:ext>
            </a:extLst>
          </p:cNvPr>
          <p:cNvSpPr>
            <a:spLocks noGrp="1"/>
          </p:cNvSpPr>
          <p:nvPr>
            <p:ph type="ftr" sz="quarter" idx="4"/>
          </p:nvPr>
        </p:nvSpPr>
        <p:spPr>
          <a:xfrm>
            <a:off x="0" y="9428584"/>
            <a:ext cx="2945659" cy="49805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trike="noStrike" kern="1200" cap="none" spc="0" normalizeH="0" baseline="0" noProof="0">
                <a:ln>
                  <a:noFill/>
                </a:ln>
                <a:effectLst/>
                <a:uLnTx/>
                <a:uFillTx/>
                <a:ea typeface="+mn-ea"/>
                <a:cs typeface="+mn-cs"/>
              </a:rPr>
              <a:t>​‌OFFICIAL‌​</a:t>
            </a:r>
          </a:p>
        </p:txBody>
      </p:sp>
      <p:sp>
        <p:nvSpPr>
          <p:cNvPr id="6" name="Header Placeholder 5">
            <a:extLst>
              <a:ext uri="{FF2B5EF4-FFF2-40B4-BE49-F238E27FC236}">
                <a16:creationId xmlns:a16="http://schemas.microsoft.com/office/drawing/2014/main" id="{6C73294C-8DBA-49AD-BF39-3AD5E6333AE7}"/>
              </a:ext>
            </a:extLst>
          </p:cNvPr>
          <p:cNvSpPr>
            <a:spLocks noGrp="1"/>
          </p:cNvSpPr>
          <p:nvPr>
            <p:ph type="hdr" sz="quarter"/>
          </p:nvPr>
        </p:nvSpPr>
        <p:spPr>
          <a:xfrm>
            <a:off x="0" y="0"/>
            <a:ext cx="2945659" cy="498056"/>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742700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second aspect we will be focusing on in accreditation and security to ensure that providers are the right fit for risk.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As we build some of the streams, </a:t>
            </a:r>
            <a:r>
              <a:rPr lang="en-AU" sz="1200" kern="1200" dirty="0" err="1">
                <a:solidFill>
                  <a:schemeClr val="tx1"/>
                </a:solidFill>
                <a:effectLst/>
                <a:latin typeface="+mn-lt"/>
                <a:ea typeface="+mn-ea"/>
                <a:cs typeface="+mn-cs"/>
              </a:rPr>
              <a:t>ie</a:t>
            </a:r>
            <a:r>
              <a:rPr lang="en-AU" sz="1200" kern="1200" dirty="0">
                <a:solidFill>
                  <a:schemeClr val="tx1"/>
                </a:solidFill>
                <a:effectLst/>
                <a:latin typeface="+mn-lt"/>
                <a:ea typeface="+mn-ea"/>
                <a:cs typeface="+mn-cs"/>
              </a:rPr>
              <a:t> job seeker and employer, and bringing in data and information across other agencies, we will draw in more things in and make more information available to users.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We are going to go from 40 identifiable attributes to potentially more. Therefore it is a significant reputational risk for all of us about who accesses the system, if we don't continue to harden security around the platform.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And in this, I am not just talking about providers but employers, job seekers, and other organisations/agencies in managing the risk.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For employers, we are hardening the logon they use to get in. We are doing some work to adopt the </a:t>
            </a:r>
            <a:r>
              <a:rPr lang="en-AU" sz="1200" b="0" i="0" kern="1200" dirty="0" err="1">
                <a:solidFill>
                  <a:schemeClr val="tx1"/>
                </a:solidFill>
                <a:effectLst/>
                <a:latin typeface="+mn-lt"/>
                <a:ea typeface="+mn-ea"/>
                <a:cs typeface="+mn-cs"/>
              </a:rPr>
              <a:t>myGovID</a:t>
            </a:r>
            <a:r>
              <a:rPr lang="en-AU" sz="1200" kern="1200" dirty="0">
                <a:solidFill>
                  <a:schemeClr val="tx1"/>
                </a:solidFill>
                <a:effectLst/>
                <a:latin typeface="+mn-lt"/>
                <a:ea typeface="+mn-ea"/>
                <a:cs typeface="+mn-cs"/>
              </a:rPr>
              <a:t> credential used by other agencies. This will be the logon they must use as an employer, and will be turned on in probably June this year. We are moving away from DESE to a whole of government credential. Most employers will be able to reuse this, some employers will need to get it but the intent is to move to this in June and then in  September decommissioning our systems for the more secure logon.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For providers, we need to do something similar. We will be having discussions with providers about moving people to </a:t>
            </a:r>
            <a:r>
              <a:rPr lang="en-AU" sz="1200" b="0" i="0" kern="1200" dirty="0" err="1">
                <a:solidFill>
                  <a:schemeClr val="tx1"/>
                </a:solidFill>
                <a:effectLst/>
                <a:latin typeface="+mn-lt"/>
                <a:ea typeface="+mn-ea"/>
                <a:cs typeface="+mn-cs"/>
              </a:rPr>
              <a:t>myGovID</a:t>
            </a:r>
            <a:r>
              <a:rPr lang="en-AU" sz="1200" kern="1200" dirty="0">
                <a:solidFill>
                  <a:schemeClr val="tx1"/>
                </a:solidFill>
                <a:effectLst/>
                <a:latin typeface="+mn-lt"/>
                <a:ea typeface="+mn-ea"/>
                <a:cs typeface="+mn-cs"/>
              </a:rPr>
              <a:t> for access, timing around changes and what we can do and the change management process for providers. These discussions will commence soon, but in essence we are looking to harden login for providers and staff and their direct services.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Separate is the right fit for risk -  this is not negotiable. For those providers who have not met accreditation requirements, we will be reaching out to them to say we are at risk and for them to demonstrate to us in how they will conform in a timely way. This may sound harsh but having an environment where lots of records are downloaded and then posted in dark web, our reputation is at stake. Having Government asking questions about why we need to provide information to third parties is not ideal, we do not want to be there, as we need to be able to share this information. Over time, we need to work out what this means now and into the new next few years.</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7C3463-D840-468A-B1AA-9BD8DDBAE65A}"/>
              </a:ext>
            </a:extLst>
          </p:cNvPr>
          <p:cNvSpPr>
            <a:spLocks noGrp="1"/>
          </p:cNvSpPr>
          <p:nvPr>
            <p:ph type="ftr" sz="quarter" idx="4"/>
          </p:nvPr>
        </p:nvSpPr>
        <p:spPr>
          <a:xfrm>
            <a:off x="0" y="9428584"/>
            <a:ext cx="2945659" cy="49805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FF0000"/>
                </a:solidFill>
                <a:effectLst/>
                <a:uLnTx/>
                <a:uFillTx/>
                <a:latin typeface="Arial" panose="020B0604020202020204" pitchFamily="34" charset="0"/>
                <a:ea typeface="+mn-ea"/>
                <a:cs typeface="+mn-cs"/>
              </a:rPr>
              <a:t>​‌OFFICIAL‌​</a:t>
            </a:r>
          </a:p>
        </p:txBody>
      </p:sp>
      <p:sp>
        <p:nvSpPr>
          <p:cNvPr id="6" name="Header Placeholder 5">
            <a:extLst>
              <a:ext uri="{FF2B5EF4-FFF2-40B4-BE49-F238E27FC236}">
                <a16:creationId xmlns:a16="http://schemas.microsoft.com/office/drawing/2014/main" id="{53DA59B8-CC00-48E0-8364-7B51E591A5F6}"/>
              </a:ext>
            </a:extLst>
          </p:cNvPr>
          <p:cNvSpPr>
            <a:spLocks noGrp="1"/>
          </p:cNvSpPr>
          <p:nvPr>
            <p:ph type="hdr" sz="quarter"/>
          </p:nvPr>
        </p:nvSpPr>
        <p:spPr>
          <a:xfrm>
            <a:off x="0" y="0"/>
            <a:ext cx="2945659" cy="49805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8077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We are working on Tranche 1 for the platform development which is reasonably defined.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I have been running staff sessions over the last couple of weeks and they are comfortable with the approach and how the platform specifications are defined.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Planning is now advancing and working towards some of the deliverables.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As we go through Tranche 1, we will develop the backlogs and things into future tranches. Tranche 1 is funded.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For Tranche 2 we need to work out how it is funded, what we will need, including what it will cost. This is across all experiences, individuals, businesses, providers, other agencies and staff. </a:t>
            </a:r>
          </a:p>
          <a:p>
            <a:endParaRPr lang="en-AU" dirty="0"/>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1630109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a:solidFill>
                  <a:schemeClr val="tx1"/>
                </a:solidFill>
                <a:effectLst/>
                <a:latin typeface="+mn-lt"/>
                <a:ea typeface="+mn-ea"/>
                <a:cs typeface="+mn-cs"/>
              </a:rPr>
              <a:t>This is where we will need significant input. If you use road system as analogy, once a point in time, it used to be how quickly could get to accident site.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Now this is more integrated, i.e. you now have GPS, traffic monitoring, number plate recognition, driver licence and road building. So many things across the ecosystem.</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Same in in Government, we need to consider how we integrate lots of systems.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work we will need help with over next 6-12 months - what is it we need to build for: employers, provider API, what are we getting from other agencies. We are trying to ensure that users are core to the development, </a:t>
            </a:r>
            <a:r>
              <a:rPr lang="en-AU" sz="1200" kern="1200" dirty="0" err="1">
                <a:solidFill>
                  <a:schemeClr val="tx1"/>
                </a:solidFill>
                <a:effectLst/>
                <a:latin typeface="+mn-lt"/>
                <a:ea typeface="+mn-ea"/>
                <a:cs typeface="+mn-cs"/>
              </a:rPr>
              <a:t>ie</a:t>
            </a:r>
            <a:r>
              <a:rPr lang="en-AU" sz="1200" kern="1200" dirty="0">
                <a:solidFill>
                  <a:schemeClr val="tx1"/>
                </a:solidFill>
                <a:effectLst/>
                <a:latin typeface="+mn-lt"/>
                <a:ea typeface="+mn-ea"/>
                <a:cs typeface="+mn-cs"/>
              </a:rPr>
              <a:t> that they do not answer the same question three or more times.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There are a whole lot of ecosystems, only entered once and used multiple times, what do we do needs to be transparent and verified.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These are the questions we need to work through Tranche 1 but prepare for questions to deliver more integrated services between for other tranches.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This is a journey, not be delivered in 1, 2 and 3 years but longer term. We need to work through options into the future so the system integrator has wins for providers, employers and job seekers. This will take the workload out of the system so will benefit everyone.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But we do need to manage expectations, these things take time, but we need to start journey now.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We need to be clear that you will not be getting all of this in June next year but parts of this will start to occur.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department will have more transparency around deliverables: it is better there is a clear roadmap, that we are clear on deliverables in the short term, medium term and future.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Change management is so important: in the past, you have given us feedback on elements of the system but we have not been as fully open with how we have taken these on board.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That’s why as we engage and work through these changes, we are transparent on what can be delivered and this will assist in greatly managing expectations.</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42562D5-1485-4F8C-8886-165BC290DE89}"/>
              </a:ext>
            </a:extLst>
          </p:cNvPr>
          <p:cNvSpPr>
            <a:spLocks noGrp="1"/>
          </p:cNvSpPr>
          <p:nvPr>
            <p:ph type="ftr" sz="quarter" idx="4"/>
          </p:nvPr>
        </p:nvSpPr>
        <p:spPr>
          <a:xfrm>
            <a:off x="0" y="9428584"/>
            <a:ext cx="2945659" cy="49805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trike="noStrike" kern="1200" cap="none" spc="0" normalizeH="0" baseline="0" noProof="0">
                <a:ln>
                  <a:noFill/>
                </a:ln>
                <a:effectLst/>
                <a:uLnTx/>
                <a:uFillTx/>
                <a:ea typeface="+mn-ea"/>
                <a:cs typeface="+mn-cs"/>
              </a:rPr>
              <a:t>​‌OFFICIAL‌​</a:t>
            </a:r>
          </a:p>
        </p:txBody>
      </p:sp>
      <p:sp>
        <p:nvSpPr>
          <p:cNvPr id="6" name="Header Placeholder 5">
            <a:extLst>
              <a:ext uri="{FF2B5EF4-FFF2-40B4-BE49-F238E27FC236}">
                <a16:creationId xmlns:a16="http://schemas.microsoft.com/office/drawing/2014/main" id="{6C73294C-8DBA-49AD-BF39-3AD5E6333AE7}"/>
              </a:ext>
            </a:extLst>
          </p:cNvPr>
          <p:cNvSpPr>
            <a:spLocks noGrp="1"/>
          </p:cNvSpPr>
          <p:nvPr>
            <p:ph type="hdr" sz="quarter"/>
          </p:nvPr>
        </p:nvSpPr>
        <p:spPr>
          <a:xfrm>
            <a:off x="0" y="0"/>
            <a:ext cx="2945659" cy="498056"/>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336098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41425"/>
            <a:ext cx="594677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Thank you so much for your time today. I hope you have found this presentation informative.</a:t>
            </a:r>
          </a:p>
          <a:p>
            <a:pPr marL="171450" indent="-171450">
              <a:buFont typeface="Arial" panose="020B0604020202020204" pitchFamily="34" charset="0"/>
              <a:buChar char="•"/>
            </a:pPr>
            <a:r>
              <a:rPr lang="en-AU" dirty="0"/>
              <a:t>Before I ask for questions I’ll let you know about where and how you can find more information:</a:t>
            </a:r>
          </a:p>
          <a:p>
            <a:pPr marL="628650" lvl="1" indent="-171450">
              <a:buFont typeface="Courier New" panose="02070309020205020404" pitchFamily="49" charset="0"/>
              <a:buChar char="o"/>
            </a:pPr>
            <a:r>
              <a:rPr lang="en-AU" dirty="0"/>
              <a:t>More info on website, including three updated factsheets for providers, job seekers and employers. The website will be kept regularly updated.  </a:t>
            </a:r>
          </a:p>
          <a:p>
            <a:pPr marL="628650" lvl="1" indent="-171450">
              <a:buFont typeface="Courier New" panose="02070309020205020404" pitchFamily="49" charset="0"/>
              <a:buChar char="o"/>
            </a:pPr>
            <a:r>
              <a:rPr lang="en-AU" dirty="0"/>
              <a:t>If you have further questions, these can be directed to Account managers and contract managers or to central repository as noting procurement process – need to be direct ES purchasing mailbox</a:t>
            </a:r>
          </a:p>
          <a:p>
            <a:pPr marL="628650" lvl="1" indent="-171450">
              <a:buFont typeface="Courier New" panose="02070309020205020404" pitchFamily="49" charset="0"/>
              <a:buChar char="o"/>
            </a:pPr>
            <a:r>
              <a:rPr lang="en-AU" dirty="0"/>
              <a:t>Central repository will be published – as to ensure probity we will need to make sure all responses to questions are published, so the information is available to everyone. </a:t>
            </a:r>
          </a:p>
          <a:p>
            <a:pPr marL="628650" lvl="1" indent="-171450">
              <a:buFont typeface="Courier New" panose="02070309020205020404" pitchFamily="49" charset="0"/>
              <a:buChar char="o"/>
            </a:pPr>
            <a:r>
              <a:rPr lang="en-AU" dirty="0"/>
              <a:t>We also have the National NEIS Association, NESA and Jobs Australia as active members of advisory group. They are continually involved in discussions during implementation and operational policy. </a:t>
            </a:r>
          </a:p>
          <a:p>
            <a:pPr marL="171450" indent="-171450">
              <a:buFont typeface="Arial" panose="020B0604020202020204" pitchFamily="34" charset="0"/>
              <a:buChar char="•"/>
            </a:pPr>
            <a:r>
              <a:rPr lang="en-AU" dirty="0"/>
              <a:t>Are there any questions?</a:t>
            </a:r>
            <a:endParaRPr lang="en-AU"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B548E88-D624-449A-9AFF-39DDEF74B155}"/>
              </a:ext>
            </a:extLst>
          </p:cNvPr>
          <p:cNvSpPr>
            <a:spLocks noGrp="1"/>
          </p:cNvSpPr>
          <p:nvPr>
            <p:ph type="ftr" sz="quarter" idx="4"/>
          </p:nvPr>
        </p:nvSpPr>
        <p:spPr>
          <a:xfrm>
            <a:off x="0" y="9428584"/>
            <a:ext cx="2945659" cy="49805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trike="noStrike" kern="1200" cap="none" spc="0" normalizeH="0" baseline="0" noProof="0">
                <a:ln>
                  <a:noFill/>
                </a:ln>
                <a:effectLst/>
                <a:uLnTx/>
                <a:uFillTx/>
                <a:ea typeface="+mn-ea"/>
                <a:cs typeface="+mn-cs"/>
              </a:rPr>
              <a:t>​‌OFFICIAL‌​</a:t>
            </a:r>
          </a:p>
        </p:txBody>
      </p:sp>
      <p:sp>
        <p:nvSpPr>
          <p:cNvPr id="6" name="Header Placeholder 5">
            <a:extLst>
              <a:ext uri="{FF2B5EF4-FFF2-40B4-BE49-F238E27FC236}">
                <a16:creationId xmlns:a16="http://schemas.microsoft.com/office/drawing/2014/main" id="{5EFBBAC9-DB5E-4306-9394-4D92649A7A38}"/>
              </a:ext>
            </a:extLst>
          </p:cNvPr>
          <p:cNvSpPr>
            <a:spLocks noGrp="1"/>
          </p:cNvSpPr>
          <p:nvPr>
            <p:ph type="hdr" sz="quarter"/>
          </p:nvPr>
        </p:nvSpPr>
        <p:spPr>
          <a:xfrm>
            <a:off x="0" y="0"/>
            <a:ext cx="2945659" cy="498056"/>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289804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7" y="4963319"/>
            <a:ext cx="5438140" cy="3908614"/>
          </a:xfrm>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department is committed to conducting a fair and transparent process for the procurement of services for the new model – you have likely heard this referred to as ‘probity’.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 we are entering into the implementation of the model involving a Request for Proposal </a:t>
            </a:r>
            <a:r>
              <a:rPr lang="en-AU" dirty="0"/>
              <a:t>process through an open tender for the engagement of Employment Service Providers</a:t>
            </a:r>
            <a:r>
              <a:rPr lang="en-AU" sz="1200" kern="1200" dirty="0">
                <a:solidFill>
                  <a:schemeClr val="tx1"/>
                </a:solidFill>
                <a:effectLst/>
                <a:latin typeface="+mn-lt"/>
                <a:ea typeface="+mn-ea"/>
                <a:cs typeface="+mn-cs"/>
              </a:rPr>
              <a:t>, we are in a probity environment.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When we talk about ‘probity’, we mean acting with:</a:t>
            </a: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integrity </a:t>
            </a: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fairness</a:t>
            </a: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uprightness</a:t>
            </a:r>
          </a:p>
          <a:p>
            <a:pPr marL="628650" lvl="1" indent="-171450">
              <a:buFont typeface="Courier New" panose="02070309020205020404" pitchFamily="49" charset="0"/>
              <a:buChar char="o"/>
            </a:pPr>
            <a:r>
              <a:rPr lang="en-AU" sz="1200" kern="1200" dirty="0">
                <a:solidFill>
                  <a:schemeClr val="tx1"/>
                </a:solidFill>
                <a:effectLst/>
                <a:latin typeface="+mn-lt"/>
                <a:ea typeface="+mn-ea"/>
                <a:cs typeface="+mn-cs"/>
              </a:rPr>
              <a:t>honesty of processes.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department has created a NESM Probity Plan which has more information about the individual principles and protocols that we are applying to managing probity in relation to the NESM. All of our staff working on the new model have also gone though probity training.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What this means for you is that we will be ensuring every single process we enter into is fair, equitable and transparent.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This includes making sure that any detail we share with one potential supplier of Employment Service Providers, is shared with other potential suppliers. For example, if we answer a direct question that could give one potential supplier an advantage, we must ensure it is available to other potential suppliers.</a:t>
            </a:r>
            <a:endParaRPr lang="en-AU" dirty="0"/>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 might note that while our CEO Forums are usually with those who have a </a:t>
            </a:r>
            <a:r>
              <a:rPr lang="en-AU" sz="1200" kern="1200" dirty="0" err="1">
                <a:solidFill>
                  <a:schemeClr val="tx1"/>
                </a:solidFill>
                <a:effectLst/>
                <a:latin typeface="+mn-lt"/>
                <a:ea typeface="+mn-ea"/>
                <a:cs typeface="+mn-cs"/>
              </a:rPr>
              <a:t>jobactive</a:t>
            </a:r>
            <a:r>
              <a:rPr lang="en-AU" sz="1200" kern="1200" dirty="0">
                <a:solidFill>
                  <a:schemeClr val="tx1"/>
                </a:solidFill>
                <a:effectLst/>
                <a:latin typeface="+mn-lt"/>
                <a:ea typeface="+mn-ea"/>
                <a:cs typeface="+mn-cs"/>
              </a:rPr>
              <a:t> contract, today’s forum is open. It will also be livestreamed so as to ensure we are not unfairly advantaging any potential supplier. Copies of this presentation will be made available following the CEO forum.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Also in all of our interactions, please be aware that we want to be as open as possible and to answer any questions you might have, but there may be some subjects or questions that are off limit. </a:t>
            </a:r>
          </a:p>
          <a:p>
            <a:pPr lvl="0"/>
            <a:endParaRPr lang="en-AU" sz="1200"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3</a:t>
            </a:fld>
            <a:endParaRPr lang="en-AU"/>
          </a:p>
        </p:txBody>
      </p:sp>
      <p:sp>
        <p:nvSpPr>
          <p:cNvPr id="7" name="Header Placeholder 6">
            <a:extLst>
              <a:ext uri="{FF2B5EF4-FFF2-40B4-BE49-F238E27FC236}">
                <a16:creationId xmlns:a16="http://schemas.microsoft.com/office/drawing/2014/main" id="{C77F3A71-E86B-4939-967A-D17F61CB6960}"/>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292502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kern="1200" dirty="0">
                <a:solidFill>
                  <a:schemeClr val="bg2">
                    <a:lumMod val="10000"/>
                  </a:schemeClr>
                </a:solidFill>
                <a:effectLst/>
                <a:cs typeface="Calibri" panose="020F0502020204030204" pitchFamily="34" charset="0"/>
                <a:sym typeface="+mn-lt"/>
              </a:rPr>
              <a:t>Based on the reforms announced in 2019 and the Expert Advisory panel’s report, a NESM vision was created. </a:t>
            </a:r>
          </a:p>
          <a:p>
            <a:pPr marL="171450" lvl="0" indent="-171450">
              <a:buFont typeface="Arial" panose="020B0604020202020204" pitchFamily="34" charset="0"/>
              <a:buChar char="•"/>
            </a:pPr>
            <a:r>
              <a:rPr lang="en-AU" kern="1200" dirty="0">
                <a:solidFill>
                  <a:schemeClr val="bg2">
                    <a:lumMod val="10000"/>
                  </a:schemeClr>
                </a:solidFill>
                <a:effectLst/>
                <a:cs typeface="Calibri" panose="020F0502020204030204" pitchFamily="34" charset="0"/>
                <a:sym typeface="+mn-lt"/>
              </a:rPr>
              <a:t>The NESM Vision Statement </a:t>
            </a:r>
            <a:r>
              <a:rPr lang="en-AU" dirty="0">
                <a:solidFill>
                  <a:schemeClr val="bg2">
                    <a:lumMod val="10000"/>
                  </a:schemeClr>
                </a:solidFill>
                <a:cs typeface="Calibri" panose="020F0502020204030204" pitchFamily="34" charset="0"/>
              </a:rPr>
              <a:t>provides a single source of truth and consistent messaging about NESM</a:t>
            </a:r>
            <a:r>
              <a:rPr lang="en-AU" dirty="0"/>
              <a:t>. </a:t>
            </a:r>
          </a:p>
          <a:p>
            <a:pPr marL="171450" lvl="0" indent="-171450">
              <a:buFont typeface="Arial" panose="020B0604020202020204" pitchFamily="34" charset="0"/>
              <a:buChar char="•"/>
            </a:pPr>
            <a:r>
              <a:rPr lang="en-AU" kern="1200" dirty="0">
                <a:solidFill>
                  <a:schemeClr val="bg2">
                    <a:lumMod val="10000"/>
                  </a:schemeClr>
                </a:solidFill>
                <a:effectLst/>
                <a:cs typeface="Calibri" panose="020F0502020204030204" pitchFamily="34" charset="0"/>
                <a:sym typeface="+mn-lt"/>
              </a:rPr>
              <a:t>It informed and continues to hold true for the final model and is important to keep it in focus.</a:t>
            </a:r>
          </a:p>
          <a:p>
            <a:pPr marL="171450" lvl="0" indent="-171450">
              <a:buFont typeface="Arial" panose="020B0604020202020204" pitchFamily="34" charset="0"/>
              <a:buChar char="•"/>
            </a:pPr>
            <a:r>
              <a:rPr lang="en-AU" dirty="0">
                <a:solidFill>
                  <a:schemeClr val="bg2">
                    <a:lumMod val="10000"/>
                  </a:schemeClr>
                </a:solidFill>
                <a:cs typeface="Calibri" panose="020F0502020204030204" pitchFamily="34" charset="0"/>
              </a:rPr>
              <a:t>Our </a:t>
            </a:r>
            <a:r>
              <a:rPr lang="en-AU" kern="1200" dirty="0">
                <a:solidFill>
                  <a:schemeClr val="bg2">
                    <a:lumMod val="10000"/>
                  </a:schemeClr>
                </a:solidFill>
                <a:effectLst/>
                <a:cs typeface="Calibri" panose="020F0502020204030204" pitchFamily="34" charset="0"/>
                <a:sym typeface="+mn-lt"/>
              </a:rPr>
              <a:t>Vision is that the New Model will:</a:t>
            </a:r>
          </a:p>
          <a:p>
            <a:pPr marL="685800" lvl="2" indent="-228600">
              <a:buFont typeface="+mj-lt"/>
              <a:buAutoNum type="arabicPeriod"/>
            </a:pPr>
            <a:r>
              <a:rPr lang="en-AU" kern="1200" dirty="0">
                <a:solidFill>
                  <a:schemeClr val="bg2">
                    <a:lumMod val="10000"/>
                  </a:schemeClr>
                </a:solidFill>
                <a:effectLst/>
                <a:cs typeface="Calibri" panose="020F0502020204030204" pitchFamily="34" charset="0"/>
                <a:sym typeface="+mn-lt"/>
              </a:rPr>
              <a:t>Provide a valuable service for employers that provides them with candidates that have the skills they need.</a:t>
            </a:r>
          </a:p>
          <a:p>
            <a:pPr marL="685800" lvl="2" indent="-228600">
              <a:buFont typeface="+mj-lt"/>
              <a:buAutoNum type="arabicPeriod"/>
            </a:pPr>
            <a:r>
              <a:rPr lang="en-AU" kern="1200" dirty="0">
                <a:solidFill>
                  <a:schemeClr val="bg2">
                    <a:lumMod val="10000"/>
                  </a:schemeClr>
                </a:solidFill>
                <a:effectLst/>
                <a:cs typeface="Calibri" panose="020F0502020204030204" pitchFamily="34" charset="0"/>
                <a:sym typeface="+mn-lt"/>
              </a:rPr>
              <a:t>Support eligible job seekers to the right support through digital or provider-led services based on need. </a:t>
            </a:r>
          </a:p>
          <a:p>
            <a:pPr marL="685800" lvl="2" indent="-228600">
              <a:buFont typeface="+mj-lt"/>
              <a:buAutoNum type="arabicPeriod"/>
            </a:pPr>
            <a:r>
              <a:rPr lang="en-AU" kern="1200" dirty="0">
                <a:solidFill>
                  <a:schemeClr val="bg2">
                    <a:lumMod val="10000"/>
                  </a:schemeClr>
                </a:solidFill>
                <a:effectLst/>
                <a:cs typeface="Calibri" panose="020F0502020204030204" pitchFamily="34" charset="0"/>
                <a:sym typeface="+mn-lt"/>
              </a:rPr>
              <a:t>Refocus providers on supporting high need job seekers into sustainable employment by redirecting job ready job seekers into digital servicing; </a:t>
            </a:r>
          </a:p>
          <a:p>
            <a:pPr marL="685800" lvl="2" indent="-228600">
              <a:buFont typeface="+mj-lt"/>
              <a:buAutoNum type="arabicPeriod"/>
            </a:pPr>
            <a:r>
              <a:rPr lang="en-AU" kern="1200" dirty="0">
                <a:solidFill>
                  <a:schemeClr val="bg2">
                    <a:lumMod val="10000"/>
                  </a:schemeClr>
                </a:solidFill>
                <a:effectLst/>
                <a:cs typeface="Calibri" panose="020F0502020204030204" pitchFamily="34" charset="0"/>
                <a:sym typeface="+mn-lt"/>
              </a:rPr>
              <a:t>Increase cost-effectiveness and evidence base for policy and program improvement for the government. We want to make sure tax payer’s money is being spent well by directing it to those that need the most assistance.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6E6F73"/>
              </a:solidFill>
              <a:effectLst/>
              <a:uLnTx/>
              <a:uFillTx/>
              <a:latin typeface="Trebuchet MS"/>
              <a:ea typeface="+mn-ea"/>
              <a:cs typeface="+mn-cs"/>
              <a:sym typeface="+mn-lt"/>
            </a:endParaRPr>
          </a:p>
        </p:txBody>
      </p:sp>
      <p:sp>
        <p:nvSpPr>
          <p:cNvPr id="5" name="Footer Placeholder 4">
            <a:extLst>
              <a:ext uri="{FF2B5EF4-FFF2-40B4-BE49-F238E27FC236}">
                <a16:creationId xmlns:a16="http://schemas.microsoft.com/office/drawing/2014/main" id="{B6A43F61-8C8C-4934-8D11-EC5AEEDAD986}"/>
              </a:ext>
            </a:extLst>
          </p:cNvPr>
          <p:cNvSpPr>
            <a:spLocks noGrp="1"/>
          </p:cNvSpPr>
          <p:nvPr>
            <p:ph type="ftr" sz="quarter" idx="4"/>
          </p:nvPr>
        </p:nvSpPr>
        <p:spPr>
          <a:xfrm>
            <a:off x="0" y="9428584"/>
            <a:ext cx="2945659" cy="498055"/>
          </a:xfrm>
        </p:spPr>
        <p:txBody>
          <a:bodyPr/>
          <a:lstStyle/>
          <a:p>
            <a:r>
              <a:rPr lang="en-AU"/>
              <a:t>​‌OFFICIAL‌​</a:t>
            </a:r>
          </a:p>
        </p:txBody>
      </p:sp>
      <p:sp>
        <p:nvSpPr>
          <p:cNvPr id="7" name="Header Placeholder 6">
            <a:extLst>
              <a:ext uri="{FF2B5EF4-FFF2-40B4-BE49-F238E27FC236}">
                <a16:creationId xmlns:a16="http://schemas.microsoft.com/office/drawing/2014/main" id="{CD1B3432-FCF4-4F83-8088-DCCA8448B2C1}"/>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274484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new model will deliver key improvements across employment services for all stakeholders:</a:t>
            </a:r>
          </a:p>
          <a:p>
            <a:pPr marL="171450" indent="-171450">
              <a:buFont typeface="Arial" panose="020B0604020202020204" pitchFamily="34" charset="0"/>
              <a:buChar char="•"/>
            </a:pPr>
            <a:r>
              <a:rPr lang="en-AU" dirty="0"/>
              <a:t>Employers – it will provide a valuable service through:</a:t>
            </a:r>
          </a:p>
          <a:p>
            <a:pPr marL="628650" lvl="1" indent="-171450">
              <a:buFont typeface="Courier New" panose="02070309020205020404" pitchFamily="49" charset="0"/>
              <a:buChar char="o"/>
            </a:pPr>
            <a:r>
              <a:rPr lang="en-AU" dirty="0"/>
              <a:t>better sourcing of job seekers who meet employers’ skill and job needs</a:t>
            </a:r>
          </a:p>
          <a:p>
            <a:pPr marL="628650" lvl="1" indent="-171450">
              <a:buFont typeface="Courier New" panose="02070309020205020404" pitchFamily="49" charset="0"/>
              <a:buChar char="o"/>
            </a:pPr>
            <a:r>
              <a:rPr lang="en-AU" dirty="0"/>
              <a:t>reduced administration and red tape to simplify and accelerate the recruitment process.</a:t>
            </a:r>
          </a:p>
          <a:p>
            <a:pPr marL="171450" indent="-171450">
              <a:buFont typeface="Arial" panose="020B0604020202020204" pitchFamily="34" charset="0"/>
              <a:buChar char="•"/>
            </a:pPr>
            <a:r>
              <a:rPr lang="en-AU" dirty="0"/>
              <a:t>Job seekers – it will align job seekers to the right skilling and job-seeking support through digital or provider-led (enhanced) services that bring:</a:t>
            </a:r>
          </a:p>
          <a:p>
            <a:pPr marL="628650" lvl="1" indent="-171450">
              <a:buFont typeface="Courier New" panose="02070309020205020404" pitchFamily="49" charset="0"/>
              <a:buChar char="o"/>
            </a:pPr>
            <a:r>
              <a:rPr lang="en-AU" dirty="0"/>
              <a:t>more personalised and extensive support, including skilling and job pathways</a:t>
            </a:r>
          </a:p>
          <a:p>
            <a:pPr marL="628650" lvl="1" indent="-171450">
              <a:buFont typeface="Courier New" panose="02070309020205020404" pitchFamily="49" charset="0"/>
              <a:buChar char="o"/>
            </a:pPr>
            <a:r>
              <a:rPr lang="en-AU" dirty="0"/>
              <a:t>a new flexible activation framework to improve the effectiveness of mutual obligations and increase personal responsibility.</a:t>
            </a:r>
            <a:endParaRPr lang="en-AU" dirty="0">
              <a:cs typeface="Calibri"/>
            </a:endParaRPr>
          </a:p>
          <a:p>
            <a:pPr marL="171450" indent="-171450">
              <a:buFont typeface="Arial" panose="020B0604020202020204" pitchFamily="34" charset="0"/>
              <a:buChar char="•"/>
            </a:pPr>
            <a:r>
              <a:rPr lang="en-AU" dirty="0"/>
              <a:t>Providers –  the new model will allow providers to support job seekers needing the most assistance into employment by redirecting job ready job seekers into digital servicing through:</a:t>
            </a:r>
            <a:endParaRPr lang="en-AU" dirty="0">
              <a:cs typeface="Calibri"/>
            </a:endParaRPr>
          </a:p>
          <a:p>
            <a:pPr marL="628650" lvl="1" indent="-171450">
              <a:buFont typeface="Courier New" panose="02070309020205020404" pitchFamily="49" charset="0"/>
              <a:buChar char="o"/>
            </a:pPr>
            <a:r>
              <a:rPr lang="en-AU" dirty="0"/>
              <a:t>a new licensing system that allows for specialisation and rewards high performing providers</a:t>
            </a:r>
          </a:p>
          <a:p>
            <a:pPr marL="628650" lvl="1" indent="-171450">
              <a:buFont typeface="Courier New" panose="02070309020205020404" pitchFamily="49" charset="0"/>
              <a:buChar char="o"/>
            </a:pPr>
            <a:r>
              <a:rPr lang="en-AU" dirty="0"/>
              <a:t>reduced caseload due to job ready job seekers using Digital Services.</a:t>
            </a:r>
          </a:p>
          <a:p>
            <a:pPr marL="171450" indent="-171450">
              <a:buFont typeface="Arial" panose="020B0604020202020204" pitchFamily="34" charset="0"/>
              <a:buChar char="•"/>
            </a:pPr>
            <a:r>
              <a:rPr lang="en-AU" dirty="0"/>
              <a:t>Government – the model increases cost-effectiveness and evidence base for policy and program improvement, providing:</a:t>
            </a:r>
            <a:endParaRPr lang="en-AU" dirty="0">
              <a:cs typeface="Calibri"/>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 more focused system with resources and incentives targeted to improving outcomes for higher need job seekers</a:t>
            </a:r>
            <a:endParaRPr lang="en-AU"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agile service delivery model that can be more responsive to changing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conditions and policy needs.</a:t>
            </a:r>
            <a:endParaRPr lang="en-AU" dirty="0"/>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5</a:t>
            </a:fld>
            <a:endParaRPr lang="en-AU"/>
          </a:p>
        </p:txBody>
      </p:sp>
      <p:sp>
        <p:nvSpPr>
          <p:cNvPr id="6" name="Header Placeholder 5">
            <a:extLst>
              <a:ext uri="{FF2B5EF4-FFF2-40B4-BE49-F238E27FC236}">
                <a16:creationId xmlns:a16="http://schemas.microsoft.com/office/drawing/2014/main" id="{F8B4A40F-E25D-4FD1-8D99-FD47393DE283}"/>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84657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would know, we have been trialing the New Employment Services Model through a number of different programs. These have informed the final policy settings for the new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t>They have largely stayed true to the recommendations of the Expert Advisory Group and have been tested as part of expansion of the Online Employment Services (OES) and New Employment Services Trial (NEST) learnings.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t>I will go into detail on the policy elements shortly but wanted to provide you with some data on how the NEST regions have been tracking in terms of outcomes: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Trends in caseloads: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trends in caseloads from late 2020 have continued into 2021, with the Digital Services caseload reducing in size. The Enhanced Services caseload has also shrunk, but at a slower rate.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a:t>
            </a:r>
            <a:r>
              <a:rPr lang="en-AU" sz="1200" kern="1200" dirty="0">
                <a:solidFill>
                  <a:schemeClr val="tx1"/>
                </a:solidFill>
                <a:effectLst/>
                <a:latin typeface="+mn-lt"/>
                <a:ea typeface="+mn-ea"/>
                <a:cs typeface="+mn-cs"/>
              </a:rPr>
              <a:t>Enhanced Services caseload peaked in November 2020 at 32,240 and the Digital Services caseload peaked in May 2020 at 35,956.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By 30 April 2021 the Enhanced Services caseload was 27,980 and the Digital Services caseload was 20,839.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Exits from NEST:</a:t>
            </a:r>
            <a:r>
              <a:rPr lang="en-AU" sz="1200" kern="1200" dirty="0">
                <a:solidFill>
                  <a:schemeClr val="tx1"/>
                </a:solidFill>
                <a:effectLst/>
                <a:latin typeface="+mn-lt"/>
                <a:ea typeface="+mn-ea"/>
                <a:cs typeface="+mn-cs"/>
              </a:rPr>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49,800 job seekers have exited from the trial since it commenced: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63% of these exits (31,297) have been from Digital Services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37% (18,526) are from Enhanced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The top reason for exiting </a:t>
            </a:r>
            <a:r>
              <a:rPr lang="en-US" dirty="0"/>
              <a:t>the trial is moving into employment, followed by moving into another employment service or exiting from the program due to no longer being eligible.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A small fraction of job seekers exit the trial due to moving into study.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Other employment services that job seekers move into include Disability Employment Services, </a:t>
            </a:r>
            <a:r>
              <a:rPr lang="en-US" dirty="0" err="1"/>
              <a:t>ParentsNext</a:t>
            </a:r>
            <a:r>
              <a:rPr lang="en-US" dirty="0"/>
              <a:t> and Commonwealth Development Program.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The reasons that job seekers exited due to no longer being eligible, include a temporary or permanent movement overseas and moving onto a payment type that is not eligible for employment services. </a:t>
            </a:r>
          </a:p>
          <a:p>
            <a:pPr marL="171450" indent="-171450">
              <a:buFont typeface="Arial" panose="020B0604020202020204" pitchFamily="34" charset="0"/>
              <a:buChar char="•"/>
            </a:pPr>
            <a:endParaRPr lang="en-AU" sz="1200" kern="1200" dirty="0">
              <a:solidFill>
                <a:schemeClr val="tx1"/>
              </a:solidFill>
              <a:latin typeface="+mn-lt"/>
              <a:ea typeface="+mn-ea"/>
              <a:cs typeface="+mn-cs"/>
            </a:endParaRPr>
          </a:p>
          <a:p>
            <a:pPr marL="0" indent="0">
              <a:buFont typeface="Arial" panose="020B0604020202020204" pitchFamily="34" charset="0"/>
              <a:buNone/>
            </a:pPr>
            <a:r>
              <a:rPr lang="en-AU" sz="1200" b="1" kern="1200" dirty="0">
                <a:solidFill>
                  <a:schemeClr val="tx1"/>
                </a:solidFill>
                <a:latin typeface="+mn-lt"/>
                <a:ea typeface="+mn-ea"/>
                <a:cs typeface="+mn-cs"/>
              </a:rPr>
              <a:t>Outcomes:</a:t>
            </a:r>
          </a:p>
          <a:p>
            <a:pPr marL="171450" indent="-171450">
              <a:buFont typeface="Arial" panose="020B0604020202020204" pitchFamily="34" charset="0"/>
              <a:buChar char="•"/>
            </a:pPr>
            <a:r>
              <a:rPr lang="en-AU" sz="1200" kern="1200" dirty="0">
                <a:solidFill>
                  <a:schemeClr val="tx1"/>
                </a:solidFill>
                <a:latin typeface="+mn-lt"/>
                <a:ea typeface="+mn-ea"/>
                <a:cs typeface="+mn-cs"/>
              </a:rPr>
              <a:t>To date, Enhanced Services Providers in NEST have claimed the following in outcome</a:t>
            </a:r>
            <a:r>
              <a:rPr lang="en-AU" dirty="0"/>
              <a:t>s:</a:t>
            </a:r>
          </a:p>
          <a:p>
            <a:pPr marL="171450" indent="-171450">
              <a:buFontTx/>
              <a:buChar char="-"/>
            </a:pPr>
            <a:r>
              <a:rPr lang="en-AU" dirty="0"/>
              <a:t>7,416 4 Week Outcomes</a:t>
            </a:r>
          </a:p>
          <a:p>
            <a:pPr marL="171450" indent="-171450">
              <a:buFontTx/>
              <a:buChar char="-"/>
            </a:pPr>
            <a:r>
              <a:rPr lang="en-AU" dirty="0"/>
              <a:t>5,519 12 Week Outcomes</a:t>
            </a:r>
          </a:p>
          <a:p>
            <a:pPr marL="171450" indent="-171450">
              <a:buFontTx/>
              <a:buChar char="-"/>
            </a:pPr>
            <a:r>
              <a:rPr lang="en-AU" dirty="0"/>
              <a:t>2,157 26 Week Outcomes. </a:t>
            </a:r>
          </a:p>
          <a:p>
            <a:pPr marL="171450" indent="-171450">
              <a:buFont typeface="Arial" panose="020B0604020202020204" pitchFamily="34" charset="0"/>
              <a:buChar char="•"/>
            </a:pPr>
            <a:r>
              <a:rPr lang="en-AU" dirty="0"/>
              <a:t>Providers have also recorded 15,078 job placements in the IT systems.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
        <p:nvSpPr>
          <p:cNvPr id="5" name="Footer Placeholder 4">
            <a:extLst>
              <a:ext uri="{FF2B5EF4-FFF2-40B4-BE49-F238E27FC236}">
                <a16:creationId xmlns:a16="http://schemas.microsoft.com/office/drawing/2014/main" id="{CC3B991D-AA44-4D4B-BA0B-53003EDFEEDD}"/>
              </a:ext>
            </a:extLst>
          </p:cNvPr>
          <p:cNvSpPr>
            <a:spLocks noGrp="1"/>
          </p:cNvSpPr>
          <p:nvPr>
            <p:ph type="ftr" sz="quarter" idx="4"/>
          </p:nvPr>
        </p:nvSpPr>
        <p:spPr>
          <a:xfrm>
            <a:off x="0" y="9428584"/>
            <a:ext cx="2945659" cy="498055"/>
          </a:xfrm>
        </p:spPr>
        <p:txBody>
          <a:bodyPr/>
          <a:lstStyle/>
          <a:p>
            <a:r>
              <a:rPr lang="en-AU"/>
              <a:t>​‌OFFICIAL‌​</a:t>
            </a:r>
          </a:p>
        </p:txBody>
      </p:sp>
      <p:sp>
        <p:nvSpPr>
          <p:cNvPr id="6" name="Header Placeholder 5">
            <a:extLst>
              <a:ext uri="{FF2B5EF4-FFF2-40B4-BE49-F238E27FC236}">
                <a16:creationId xmlns:a16="http://schemas.microsoft.com/office/drawing/2014/main" id="{3586D431-9560-4073-B3E6-B10E8E845499}"/>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178949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i="0" dirty="0"/>
              <a:t>I’ll now talk you through the core policy </a:t>
            </a:r>
            <a:r>
              <a:rPr lang="en-AU" dirty="0"/>
              <a:t>settings</a:t>
            </a:r>
            <a:r>
              <a:rPr lang="en-AU" i="0" dirty="0"/>
              <a:t> of the new model.</a:t>
            </a:r>
            <a:r>
              <a:rPr lang="en-AU" dirty="0"/>
              <a:t> </a:t>
            </a:r>
            <a:endParaRPr lang="en-AU" i="0" dirty="0"/>
          </a:p>
          <a:p>
            <a:pPr marL="171450" indent="-171450">
              <a:buFont typeface="Arial" panose="020B0604020202020204" pitchFamily="34" charset="0"/>
              <a:buChar char="•"/>
            </a:pPr>
            <a:r>
              <a:rPr lang="en-AU" b="0" i="0" dirty="0"/>
              <a:t>As mentioned, the policy settings have largely stayed true to the recommendations of the Expert Advisory Panel.</a:t>
            </a:r>
            <a:endParaRPr lang="en-AU" b="0" i="0" dirty="0">
              <a:cs typeface="Calibri"/>
            </a:endParaRPr>
          </a:p>
          <a:p>
            <a:pPr marL="171450" indent="-171450">
              <a:buFont typeface="Arial" panose="020B0604020202020204" pitchFamily="34" charset="0"/>
              <a:buChar char="•"/>
            </a:pPr>
            <a:r>
              <a:rPr lang="en-AU" dirty="0"/>
              <a:t>The</a:t>
            </a:r>
            <a:r>
              <a:rPr lang="en-AU" b="0" i="0" dirty="0"/>
              <a:t> service offering has been simplified from the one being trialled, there were originally two service levels planned in digital (Digital First and Digital Plus) and there is now only one digital services offer</a:t>
            </a:r>
            <a:endParaRPr lang="en-AU" b="0" i="0" dirty="0">
              <a:cs typeface="Calibri"/>
            </a:endParaRPr>
          </a:p>
          <a:p>
            <a:pPr marL="171450" indent="-171450">
              <a:buFont typeface="Arial" panose="020B0604020202020204" pitchFamily="34" charset="0"/>
              <a:buChar char="•"/>
            </a:pPr>
            <a:r>
              <a:rPr lang="en-AU" dirty="0"/>
              <a:t>The</a:t>
            </a:r>
            <a:r>
              <a:rPr lang="en-AU" b="0" i="0" dirty="0"/>
              <a:t> NEST evaluation</a:t>
            </a:r>
            <a:r>
              <a:rPr lang="en-AU" dirty="0"/>
              <a:t> identified that having two digital service streams created an administrative burden and in practice</a:t>
            </a:r>
            <a:r>
              <a:rPr lang="en-AU" b="0" i="0" dirty="0"/>
              <a:t>, people were being moved between the two service </a:t>
            </a:r>
            <a:r>
              <a:rPr lang="en-AU" dirty="0"/>
              <a:t>offerings</a:t>
            </a:r>
            <a:r>
              <a:rPr lang="en-AU" b="0" i="0" dirty="0"/>
              <a:t> for use of Employment Fund and other </a:t>
            </a:r>
            <a:r>
              <a:rPr lang="en-AU" dirty="0"/>
              <a:t>supports</a:t>
            </a:r>
            <a:r>
              <a:rPr lang="en-AU" b="0" i="0" dirty="0"/>
              <a:t>.</a:t>
            </a:r>
            <a:r>
              <a:rPr lang="en-AU" dirty="0"/>
              <a:t> </a:t>
            </a:r>
          </a:p>
          <a:p>
            <a:pPr marL="171450" indent="-171450">
              <a:buFont typeface="Arial" panose="020B0604020202020204" pitchFamily="34" charset="0"/>
              <a:buChar char="•"/>
            </a:pPr>
            <a:r>
              <a:rPr lang="en-AU" dirty="0"/>
              <a:t>Simplifying to a single digital service had reduced beige tape. It focusses on offering job seeker support based on what they want and need.</a:t>
            </a:r>
            <a:endParaRPr lang="en-AU" b="0" i="0" dirty="0">
              <a:cs typeface="Calibri"/>
            </a:endParaRPr>
          </a:p>
          <a:p>
            <a:pPr marL="171450" indent="-171450">
              <a:buFont typeface="Arial" panose="020B0604020202020204" pitchFamily="34" charset="0"/>
              <a:buChar char="•"/>
            </a:pPr>
            <a:endParaRPr lang="en-AU" b="1" i="0" dirty="0"/>
          </a:p>
          <a:p>
            <a:pPr marL="171450" indent="-171450">
              <a:buFont typeface="Arial" panose="020B0604020202020204" pitchFamily="34" charset="0"/>
              <a:buChar char="•"/>
            </a:pPr>
            <a:r>
              <a:rPr lang="en-AU" b="1" i="0" dirty="0"/>
              <a:t>Digital Services </a:t>
            </a:r>
            <a:r>
              <a:rPr lang="en-AU" b="0" i="0" dirty="0"/>
              <a:t>is the first level of support.</a:t>
            </a:r>
            <a:r>
              <a:rPr lang="en-AU" dirty="0"/>
              <a:t> </a:t>
            </a:r>
            <a:endParaRPr lang="en-AU" b="0" i="0" dirty="0">
              <a:cs typeface="Calibri" panose="020F0502020204030204"/>
            </a:endParaRPr>
          </a:p>
          <a:p>
            <a:pPr marL="171450" indent="-171450">
              <a:buFont typeface="Arial" panose="020B0604020202020204" pitchFamily="34" charset="0"/>
              <a:buChar char="•"/>
            </a:pPr>
            <a:r>
              <a:rPr lang="en-AU" b="0" i="0" dirty="0"/>
              <a:t>It will be available to all Australians, based on their individual needs and eligibility.</a:t>
            </a:r>
            <a:r>
              <a:rPr lang="en-AU" dirty="0"/>
              <a:t> </a:t>
            </a:r>
            <a:endParaRPr lang="en-AU" b="0" i="0" dirty="0">
              <a:cs typeface="Calibri"/>
            </a:endParaRPr>
          </a:p>
          <a:p>
            <a:pPr marL="171450" indent="-171450">
              <a:buFont typeface="Arial" panose="020B0604020202020204" pitchFamily="34" charset="0"/>
              <a:buChar char="•"/>
            </a:pPr>
            <a:r>
              <a:rPr lang="en-AU" b="0" i="0" dirty="0"/>
              <a:t>Digital Services includes:</a:t>
            </a:r>
            <a:endParaRPr lang="en-AU" b="0" i="0" dirty="0">
              <a:cs typeface="Calibri"/>
            </a:endParaRPr>
          </a:p>
          <a:p>
            <a:pPr marL="628650" lvl="1" indent="-171450">
              <a:buFont typeface="Courier New" panose="02070309020205020404" pitchFamily="49" charset="0"/>
              <a:buChar char="o"/>
            </a:pPr>
            <a:r>
              <a:rPr lang="en-AU" i="0" dirty="0"/>
              <a:t>job seeker supports including access to tailored Online Learning Modules, Employability Skills Training, Career Transition Assistance, individual coaching</a:t>
            </a:r>
            <a:r>
              <a:rPr lang="en-AU" dirty="0"/>
              <a:t>.</a:t>
            </a:r>
            <a:endParaRPr lang="en-AU" i="0" dirty="0">
              <a:cs typeface="Calibri"/>
            </a:endParaRPr>
          </a:p>
          <a:p>
            <a:pPr marL="628650" lvl="1" indent="-171450">
              <a:buFont typeface="Courier New" panose="02070309020205020404" pitchFamily="49" charset="0"/>
              <a:buChar char="o"/>
            </a:pPr>
            <a:r>
              <a:rPr lang="en-AU" i="0" dirty="0"/>
              <a:t>an easy-to-use digital employer service, using matching to find the most suitable candidates</a:t>
            </a:r>
            <a:endParaRPr lang="en-AU" i="0" dirty="0">
              <a:cs typeface="Calibri"/>
            </a:endParaRPr>
          </a:p>
          <a:p>
            <a:pPr marL="628650" lvl="1" indent="-171450">
              <a:buFont typeface="Courier New" panose="02070309020205020404" pitchFamily="49" charset="0"/>
              <a:buChar char="o"/>
            </a:pPr>
            <a:r>
              <a:rPr lang="en-AU" i="0" dirty="0"/>
              <a:t>digital safeguards to ensure servicing is suitable and no one gets left behind</a:t>
            </a:r>
            <a:r>
              <a:rPr lang="en-AU" dirty="0"/>
              <a:t> </a:t>
            </a:r>
            <a:endParaRPr lang="en-AU" i="0" dirty="0">
              <a:cs typeface="Calibri"/>
            </a:endParaRPr>
          </a:p>
          <a:p>
            <a:pPr marL="628650" lvl="1" indent="-171450">
              <a:buFont typeface="Courier New" panose="02070309020205020404" pitchFamily="49" charset="0"/>
              <a:buChar char="o"/>
            </a:pPr>
            <a:r>
              <a:rPr lang="en-AU" i="0" dirty="0"/>
              <a:t>a streamlined Employment </a:t>
            </a:r>
            <a:r>
              <a:rPr lang="en-AU" sz="1200" i="0" kern="1200" dirty="0">
                <a:solidFill>
                  <a:schemeClr val="tx1"/>
                </a:solidFill>
                <a:latin typeface="+mn-lt"/>
                <a:ea typeface="+mn-ea"/>
                <a:cs typeface="+mn-cs"/>
              </a:rPr>
              <a:t>Fund that will progressively increase automation, reduce red-tape, and offers relocation assistance for job ready digital job seekers</a:t>
            </a:r>
            <a:r>
              <a:rPr lang="en-AU" dirty="0"/>
              <a:t> </a:t>
            </a:r>
            <a:endParaRPr lang="en-AU" sz="1200" i="0" kern="1200" dirty="0">
              <a:solidFill>
                <a:schemeClr val="tx1"/>
              </a:solidFill>
              <a:latin typeface="+mn-lt"/>
              <a:cs typeface="Calibri"/>
            </a:endParaRPr>
          </a:p>
          <a:p>
            <a:pPr marL="628650" lvl="1" indent="-171450">
              <a:buFont typeface="Courier New" panose="02070309020205020404" pitchFamily="49" charset="0"/>
              <a:buChar char="o"/>
            </a:pPr>
            <a:r>
              <a:rPr lang="en-AU" sz="1200" i="0" kern="1200" dirty="0">
                <a:solidFill>
                  <a:schemeClr val="tx1"/>
                </a:solidFill>
                <a:latin typeface="+mn-lt"/>
                <a:ea typeface="+mn-ea"/>
                <a:cs typeface="+mn-cs"/>
              </a:rPr>
              <a:t>a dedicated Digital Services Contact Centre (DSCC) to support job seekers to successfully engage with Digital Services.</a:t>
            </a:r>
            <a:endParaRPr lang="en-AU" sz="1200" i="0" kern="1200" dirty="0">
              <a:solidFill>
                <a:schemeClr val="tx1"/>
              </a:solidFill>
              <a:latin typeface="+mn-lt"/>
              <a:cs typeface="Calibri"/>
            </a:endParaRPr>
          </a:p>
          <a:p>
            <a:pPr>
              <a:defRPr/>
            </a:pPr>
            <a:endParaRPr lang="en-AU" b="1" dirty="0"/>
          </a:p>
          <a:p>
            <a:pPr marL="171450" indent="-171450">
              <a:buFont typeface="Arial" panose="020B0604020202020204" pitchFamily="34" charset="0"/>
              <a:buChar char="•"/>
              <a:defRPr/>
            </a:pPr>
            <a:r>
              <a:rPr lang="en-AU" b="1" i="0" dirty="0"/>
              <a:t>Enhanced Services </a:t>
            </a:r>
            <a:r>
              <a:rPr lang="en-AU" b="0" i="0" dirty="0"/>
              <a:t>is the next service level and </a:t>
            </a:r>
            <a:r>
              <a:rPr lang="en-AU" dirty="0"/>
              <a:t>will be delivered through providers.</a:t>
            </a:r>
            <a:endParaRPr lang="en-AU" dirty="0">
              <a:cs typeface="Calibri"/>
            </a:endParaRPr>
          </a:p>
          <a:p>
            <a:pPr marL="171450" indent="-171450">
              <a:buFont typeface="Arial" panose="020B0604020202020204" pitchFamily="34" charset="0"/>
              <a:buChar char="•"/>
            </a:pPr>
            <a:r>
              <a:rPr lang="en-AU" b="0" i="0" dirty="0"/>
              <a:t>As a provider you will be expected to:</a:t>
            </a:r>
            <a:r>
              <a:rPr lang="en-AU" dirty="0"/>
              <a:t> </a:t>
            </a:r>
            <a:endParaRPr lang="en-AU" b="0" i="0" dirty="0">
              <a:cs typeface="Calibri"/>
            </a:endParaRPr>
          </a:p>
          <a:p>
            <a:pPr marL="628650" lvl="1" indent="-171450">
              <a:buFont typeface="Courier New" panose="02070309020205020404" pitchFamily="49" charset="0"/>
              <a:buChar char="o"/>
            </a:pPr>
            <a:r>
              <a:rPr kumimoji="0" lang="en-AU" sz="1200" b="0" i="0" u="none" strike="noStrike" kern="1200" cap="none" spc="0" normalizeH="0" baseline="0" dirty="0">
                <a:ln>
                  <a:noFill/>
                </a:ln>
                <a:solidFill>
                  <a:prstClr val="black"/>
                </a:solidFill>
                <a:effectLst/>
                <a:uLnTx/>
                <a:uFillTx/>
                <a:latin typeface="+mn-lt"/>
                <a:ea typeface="+mn-lt"/>
                <a:cs typeface="Calibri" panose="020F0502020204030204"/>
              </a:rPr>
              <a:t>work with employers to achieve sustainable employment for </a:t>
            </a:r>
            <a:r>
              <a:rPr lang="en-AU" dirty="0">
                <a:solidFill>
                  <a:prstClr val="black"/>
                </a:solidFill>
                <a:ea typeface="+mn-lt"/>
                <a:cs typeface="Calibri" panose="020F0502020204030204"/>
              </a:rPr>
              <a:t>more disadvantaged job</a:t>
            </a:r>
            <a:r>
              <a:rPr kumimoji="0" lang="en-AU" sz="1200" b="0" i="0" u="none" strike="noStrike" kern="1200" cap="none" spc="0" normalizeH="0" baseline="0" dirty="0">
                <a:ln>
                  <a:noFill/>
                </a:ln>
                <a:solidFill>
                  <a:prstClr val="black"/>
                </a:solidFill>
                <a:effectLst/>
                <a:uLnTx/>
                <a:uFillTx/>
                <a:latin typeface="+mn-lt"/>
                <a:ea typeface="+mn-lt"/>
                <a:cs typeface="Calibri" panose="020F0502020204030204"/>
              </a:rPr>
              <a:t> seekers</a:t>
            </a:r>
            <a:r>
              <a:rPr lang="en-AU" dirty="0">
                <a:solidFill>
                  <a:prstClr val="black"/>
                </a:solidFill>
                <a:ea typeface="+mn-lt"/>
                <a:cs typeface="Calibri" panose="020F0502020204030204"/>
              </a:rPr>
              <a:t> on your caseload</a:t>
            </a:r>
            <a:endParaRPr lang="en-AU" sz="1200" b="0" i="0" u="none" strike="noStrike" kern="1200" cap="none" spc="0" normalizeH="0" baseline="0" dirty="0">
              <a:ln>
                <a:noFill/>
              </a:ln>
              <a:solidFill>
                <a:prstClr val="black"/>
              </a:solidFill>
              <a:effectLst/>
              <a:uLnTx/>
              <a:uFillTx/>
              <a:latin typeface="+mn-lt"/>
              <a:ea typeface="+mn-lt"/>
              <a:cs typeface="Calibri" panose="020F0502020204030204"/>
            </a:endParaRPr>
          </a:p>
          <a:p>
            <a:pPr marL="628650" lvl="1" indent="-171450">
              <a:lnSpc>
                <a:spcPct val="90000"/>
              </a:lnSpc>
              <a:buFont typeface="Courier New" panose="02070309020205020404" pitchFamily="49" charset="0"/>
              <a:buChar char="o"/>
              <a:defRPr/>
            </a:pPr>
            <a:r>
              <a:rPr lang="en-AU" dirty="0"/>
              <a:t>develop strong local connections and </a:t>
            </a:r>
            <a:r>
              <a:rPr lang="en-AU" dirty="0">
                <a:solidFill>
                  <a:prstClr val="black"/>
                </a:solidFill>
                <a:ea typeface="+mn-lt"/>
                <a:cs typeface="Calibri" panose="020F0502020204030204"/>
              </a:rPr>
              <a:t>deliver</a:t>
            </a:r>
            <a:r>
              <a:rPr kumimoji="0" lang="en-AU" b="0" i="0" u="none" strike="noStrike" kern="1200" cap="none" spc="0" normalizeH="0" baseline="0" noProof="0" dirty="0">
                <a:ln>
                  <a:noFill/>
                </a:ln>
                <a:solidFill>
                  <a:prstClr val="black"/>
                </a:solidFill>
                <a:effectLst/>
                <a:uLnTx/>
                <a:uFillTx/>
                <a:latin typeface="+mn-lt"/>
                <a:ea typeface="+mn-lt"/>
                <a:cs typeface="Calibri" panose="020F0502020204030204"/>
              </a:rPr>
              <a:t> tailored and intensive case management through lower staff to caseload ratios</a:t>
            </a:r>
            <a:endParaRPr kumimoji="0" lang="en-US" b="0" i="0" u="none" strike="noStrike" kern="1200" cap="none" spc="0" normalizeH="0" baseline="0" noProof="0" dirty="0">
              <a:ln>
                <a:noFill/>
              </a:ln>
              <a:solidFill>
                <a:prstClr val="black"/>
              </a:solidFill>
              <a:effectLst/>
              <a:uLnTx/>
              <a:uFillTx/>
              <a:latin typeface="+mn-lt"/>
              <a:ea typeface="+mn-lt"/>
              <a:cs typeface="Calibri" panose="020F0502020204030204"/>
            </a:endParaRPr>
          </a:p>
          <a:p>
            <a:pPr marL="171450" indent="-171450">
              <a:buFont typeface="Arial" panose="020B0604020202020204" pitchFamily="34" charset="0"/>
              <a:buChar char="•"/>
              <a:defRPr/>
            </a:pPr>
            <a:r>
              <a:rPr lang="en-AU" i="0" dirty="0"/>
              <a:t>The </a:t>
            </a:r>
            <a:r>
              <a:rPr lang="en-AU" i="0" dirty="0">
                <a:solidFill>
                  <a:prstClr val="black"/>
                </a:solidFill>
                <a:cs typeface="Calibri" panose="020F0502020204030204"/>
              </a:rPr>
              <a:t>licensing system and performance framework have been designed to drive quality</a:t>
            </a:r>
            <a:r>
              <a:rPr lang="en-AU" dirty="0">
                <a:solidFill>
                  <a:prstClr val="black"/>
                </a:solidFill>
                <a:cs typeface="Calibri" panose="020F0502020204030204"/>
              </a:rPr>
              <a:t> services, deliver employment </a:t>
            </a:r>
            <a:r>
              <a:rPr lang="en-AU" i="0" dirty="0">
                <a:solidFill>
                  <a:prstClr val="black"/>
                </a:solidFill>
                <a:cs typeface="Calibri" panose="020F0502020204030204"/>
              </a:rPr>
              <a:t>outcomes and</a:t>
            </a:r>
            <a:r>
              <a:rPr lang="en-AU" dirty="0">
                <a:solidFill>
                  <a:prstClr val="black"/>
                </a:solidFill>
                <a:cs typeface="Calibri" panose="020F0502020204030204"/>
              </a:rPr>
              <a:t> will</a:t>
            </a:r>
            <a:r>
              <a:rPr lang="en-AU" i="0" dirty="0">
                <a:solidFill>
                  <a:prstClr val="black"/>
                </a:solidFill>
                <a:cs typeface="Calibri" panose="020F0502020204030204"/>
              </a:rPr>
              <a:t> exit poor performers.</a:t>
            </a:r>
          </a:p>
          <a:p>
            <a:pPr marL="171450" indent="-171450">
              <a:buFont typeface="Arial" panose="020B0604020202020204" pitchFamily="34" charset="0"/>
              <a:buChar char="•"/>
              <a:defRPr/>
            </a:pPr>
            <a:r>
              <a:rPr lang="en-AU" i="0" dirty="0"/>
              <a:t>We acknowledge the new model is a big change to the way you are doing business, but it is necessary to ensure the most disadvantaged job seekers are </a:t>
            </a:r>
            <a:r>
              <a:rPr lang="en-AU" dirty="0"/>
              <a:t>offered quality services to place them</a:t>
            </a:r>
            <a:r>
              <a:rPr lang="en-AU" i="0" dirty="0"/>
              <a:t> into jobs</a:t>
            </a:r>
            <a:endParaRPr lang="en-AU" i="0" dirty="0">
              <a:cs typeface="Calibri"/>
            </a:endParaRPr>
          </a:p>
          <a:p>
            <a:pPr marL="171450" indent="-171450">
              <a:buFont typeface="Arial" panose="020B0604020202020204" pitchFamily="34" charset="0"/>
              <a:buChar char="•"/>
              <a:defRPr/>
            </a:pPr>
            <a:r>
              <a:rPr lang="en-AU" i="0" dirty="0">
                <a:solidFill>
                  <a:prstClr val="black"/>
                </a:solidFill>
                <a:cs typeface="Calibri" panose="020F0502020204030204"/>
              </a:rPr>
              <a:t>You will need to adapt your current cost models and operations to deliver under the new model.</a:t>
            </a:r>
            <a:r>
              <a:rPr lang="en-AU" dirty="0">
                <a:solidFill>
                  <a:prstClr val="black"/>
                </a:solidFill>
                <a:cs typeface="Calibri" panose="020F0502020204030204"/>
              </a:rPr>
              <a:t> </a:t>
            </a:r>
            <a:endParaRPr lang="en-AU" i="0" dirty="0">
              <a:solidFill>
                <a:prstClr val="black"/>
              </a:solidFill>
              <a:cs typeface="Calibri" panose="020F0502020204030204"/>
            </a:endParaRPr>
          </a:p>
          <a:p>
            <a:pPr marL="171450" indent="-171450">
              <a:buFont typeface="Arial" panose="020B0604020202020204" pitchFamily="34" charset="0"/>
              <a:buChar char="•"/>
              <a:defRPr/>
            </a:pPr>
            <a:r>
              <a:rPr lang="en-AU" i="0" dirty="0"/>
              <a:t>The new provider payment model has been strengthened to support the intensive case management and has </a:t>
            </a:r>
            <a:r>
              <a:rPr lang="en-US" i="0" dirty="0"/>
              <a:t>been informed by NEST learnings, stakeholder feedback and independent analysis.</a:t>
            </a:r>
            <a:r>
              <a:rPr lang="en-US" dirty="0"/>
              <a:t> </a:t>
            </a:r>
            <a:endParaRPr lang="en-AU" i="0" dirty="0">
              <a:solidFill>
                <a:prstClr val="black"/>
              </a:solidFill>
            </a:endParaRPr>
          </a:p>
          <a:p>
            <a:pPr marL="171450" indent="-171450">
              <a:lnSpc>
                <a:spcPct val="90000"/>
              </a:lnSpc>
              <a:buFont typeface="Arial" panose="020B0604020202020204" pitchFamily="34" charset="0"/>
              <a:buChar char="•"/>
              <a:defRPr/>
            </a:pPr>
            <a:r>
              <a:rPr kumimoji="0" lang="en-AU" b="0" i="0" u="none" strike="noStrike" kern="1200" cap="none" spc="0" normalizeH="0" baseline="0" noProof="0" dirty="0">
                <a:ln>
                  <a:noFill/>
                </a:ln>
                <a:solidFill>
                  <a:prstClr val="black"/>
                </a:solidFill>
                <a:effectLst/>
                <a:uLnTx/>
                <a:uFillTx/>
                <a:latin typeface="+mn-lt"/>
                <a:ea typeface="+mn-ea"/>
                <a:cs typeface="+mn-cs"/>
              </a:rPr>
              <a:t>In addition, we continue strong Mutual Obligation requirements across both services</a:t>
            </a:r>
            <a:r>
              <a:rPr lang="en-AU" dirty="0">
                <a:solidFill>
                  <a:prstClr val="black"/>
                </a:solidFill>
              </a:rPr>
              <a:t> but with greater personal</a:t>
            </a:r>
            <a:r>
              <a:rPr kumimoji="0" lang="en-AU" b="0" i="0" u="none" strike="noStrike" kern="1200" cap="none" spc="0" normalizeH="0" baseline="0" noProof="0" dirty="0">
                <a:ln>
                  <a:noFill/>
                </a:ln>
                <a:solidFill>
                  <a:prstClr val="black"/>
                </a:solidFill>
                <a:effectLst/>
                <a:uLnTx/>
                <a:uFillTx/>
                <a:latin typeface="+mn-lt"/>
                <a:ea typeface="+mn-ea"/>
                <a:cs typeface="+mn-cs"/>
              </a:rPr>
              <a:t> </a:t>
            </a:r>
            <a:r>
              <a:rPr lang="en-AU" dirty="0">
                <a:solidFill>
                  <a:prstClr val="black"/>
                </a:solidFill>
              </a:rPr>
              <a:t>responsibility and flexibility for job seekers to meet these requirements. This includes:</a:t>
            </a:r>
            <a:endParaRPr lang="en-AU" dirty="0">
              <a:solidFill>
                <a:prstClr val="black"/>
              </a:solidFill>
              <a:cs typeface="Calibri"/>
            </a:endParaRPr>
          </a:p>
          <a:p>
            <a:pPr marL="971550" lvl="1" indent="-342900">
              <a:lnSpc>
                <a:spcPct val="90000"/>
              </a:lnSpc>
              <a:buAutoNum type="arabicPeriod"/>
              <a:defRPr/>
            </a:pPr>
            <a:r>
              <a:rPr kumimoji="0" lang="en-AU" b="0" i="0" u="none" strike="noStrike" kern="1200" cap="none" spc="0" normalizeH="0" baseline="0" noProof="0" dirty="0">
                <a:ln>
                  <a:noFill/>
                </a:ln>
                <a:solidFill>
                  <a:prstClr val="black"/>
                </a:solidFill>
                <a:effectLst/>
                <a:uLnTx/>
                <a:uFillTx/>
                <a:latin typeface="+mn-lt"/>
                <a:ea typeface="+mn-ea"/>
                <a:cs typeface="+mn-cs"/>
              </a:rPr>
              <a:t>a </a:t>
            </a:r>
            <a:r>
              <a:rPr kumimoji="0" lang="en-AU" b="0" i="0" u="none" strike="noStrike" kern="1200" cap="none" spc="0" normalizeH="0" baseline="0" noProof="0" dirty="0">
                <a:ln>
                  <a:noFill/>
                </a:ln>
                <a:solidFill>
                  <a:prstClr val="black"/>
                </a:solidFill>
                <a:effectLst/>
                <a:uLnTx/>
                <a:uFillTx/>
                <a:latin typeface="+mn-lt"/>
                <a:ea typeface="+mn-lt"/>
                <a:cs typeface="Calibri" panose="020F0502020204030204"/>
              </a:rPr>
              <a:t>Points Based Activation System</a:t>
            </a:r>
            <a:endParaRPr lang="en-AU" dirty="0">
              <a:solidFill>
                <a:prstClr val="black"/>
              </a:solidFill>
              <a:ea typeface="+mn-lt"/>
              <a:cs typeface="Calibri" panose="020F0502020204030204"/>
            </a:endParaRPr>
          </a:p>
          <a:p>
            <a:pPr marL="971550" lvl="1" indent="-342900">
              <a:lnSpc>
                <a:spcPct val="90000"/>
              </a:lnSpc>
              <a:buAutoNum type="arabicPeriod"/>
              <a:defRPr/>
            </a:pPr>
            <a:r>
              <a:rPr lang="en-AU" dirty="0">
                <a:solidFill>
                  <a:prstClr val="black"/>
                </a:solidFill>
                <a:ea typeface="+mn-lt"/>
                <a:cs typeface="Calibri" panose="020F0502020204030204"/>
              </a:rPr>
              <a:t>a four-month activity requirement for job seekers in digital services</a:t>
            </a:r>
          </a:p>
          <a:p>
            <a:pPr marL="971550" lvl="1" indent="-342900">
              <a:lnSpc>
                <a:spcPct val="90000"/>
              </a:lnSpc>
              <a:buAutoNum type="arabicPeriod"/>
              <a:defRPr/>
            </a:pPr>
            <a:r>
              <a:rPr lang="en-AU" dirty="0">
                <a:solidFill>
                  <a:prstClr val="black"/>
                </a:solidFill>
                <a:ea typeface="+mn-lt"/>
                <a:cs typeface="Calibri" panose="020F0502020204030204"/>
              </a:rPr>
              <a:t>a mandatory activity at six months in Enhanced Services</a:t>
            </a:r>
          </a:p>
          <a:p>
            <a:pPr marL="971550" lvl="1" indent="-342900">
              <a:lnSpc>
                <a:spcPct val="90000"/>
              </a:lnSpc>
              <a:buAutoNum type="arabicPeriod"/>
              <a:defRPr/>
            </a:pPr>
            <a:r>
              <a:rPr lang="en-AU" dirty="0">
                <a:solidFill>
                  <a:prstClr val="black"/>
                </a:solidFill>
                <a:ea typeface="+mn-lt"/>
                <a:cs typeface="Calibri" panose="020F0502020204030204"/>
              </a:rPr>
              <a:t>continuation of the Targeted Compliance Framework.</a:t>
            </a:r>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
        <p:nvSpPr>
          <p:cNvPr id="6" name="Header Placeholder 5">
            <a:extLst>
              <a:ext uri="{FF2B5EF4-FFF2-40B4-BE49-F238E27FC236}">
                <a16:creationId xmlns:a16="http://schemas.microsoft.com/office/drawing/2014/main" id="{E8296F97-EB7A-4BE6-B920-3F1B7204E1D9}"/>
              </a:ext>
            </a:extLst>
          </p:cNvPr>
          <p:cNvSpPr>
            <a:spLocks noGrp="1"/>
          </p:cNvSpPr>
          <p:nvPr>
            <p:ph type="hdr" sz="quarter"/>
          </p:nvPr>
        </p:nvSpPr>
        <p:spPr>
          <a:xfrm>
            <a:off x="0" y="0"/>
            <a:ext cx="2945659" cy="498056"/>
          </a:xfrm>
        </p:spPr>
        <p:txBody>
          <a:bodyPr/>
          <a:lstStyle/>
          <a:p>
            <a:endParaRPr lang="en-AU"/>
          </a:p>
        </p:txBody>
      </p:sp>
      <p:sp>
        <p:nvSpPr>
          <p:cNvPr id="7" name="Footer Placeholder 6">
            <a:extLst>
              <a:ext uri="{FF2B5EF4-FFF2-40B4-BE49-F238E27FC236}">
                <a16:creationId xmlns:a16="http://schemas.microsoft.com/office/drawing/2014/main" id="{5A117B5C-073C-46A8-ABC8-87A1F8A2FFAE}"/>
              </a:ext>
            </a:extLst>
          </p:cNvPr>
          <p:cNvSpPr>
            <a:spLocks noGrp="1"/>
          </p:cNvSpPr>
          <p:nvPr>
            <p:ph type="ftr" sz="quarter" idx="4"/>
          </p:nvPr>
        </p:nvSpPr>
        <p:spPr>
          <a:xfrm>
            <a:off x="0" y="9428584"/>
            <a:ext cx="2945659" cy="498055"/>
          </a:xfrm>
        </p:spPr>
        <p:txBody>
          <a:bodyPr/>
          <a:lstStyle/>
          <a:p>
            <a:r>
              <a:rPr lang="en-AU"/>
              <a:t>​‌OFFICIAL‌​</a:t>
            </a:r>
          </a:p>
        </p:txBody>
      </p:sp>
    </p:spTree>
    <p:extLst>
      <p:ext uri="{BB962C8B-B14F-4D97-AF65-F5344CB8AC3E}">
        <p14:creationId xmlns:p14="http://schemas.microsoft.com/office/powerpoint/2010/main" val="230245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r>
              <a:rPr lang="en-AU" dirty="0">
                <a:solidFill>
                  <a:schemeClr val="bg2">
                    <a:lumMod val="10000"/>
                  </a:schemeClr>
                </a:solidFill>
                <a:effectLst/>
                <a:ea typeface="Calibri" panose="020F0502020204030204" pitchFamily="34" charset="0"/>
                <a:cs typeface="Times New Roman" panose="02020603050405020304" pitchFamily="18" charset="0"/>
              </a:rPr>
              <a:t>The in-depth details of the new assessment framework are still being finalised and trialled in NEST, but the framework will have two main components: </a:t>
            </a:r>
          </a:p>
          <a:p>
            <a:pPr marL="685800" lvl="1" indent="-228600">
              <a:lnSpc>
                <a:spcPct val="100000"/>
              </a:lnSpc>
              <a:spcAft>
                <a:spcPts val="0"/>
              </a:spcAft>
              <a:buFont typeface="+mj-lt"/>
              <a:buAutoNum type="arabicPeriod"/>
            </a:pPr>
            <a:r>
              <a:rPr lang="en-AU" dirty="0">
                <a:solidFill>
                  <a:schemeClr val="bg2">
                    <a:lumMod val="10000"/>
                  </a:schemeClr>
                </a:solidFill>
                <a:effectLst/>
                <a:ea typeface="Calibri" panose="020F0502020204030204" pitchFamily="34" charset="0"/>
                <a:cs typeface="Times New Roman" panose="02020603050405020304" pitchFamily="18" charset="0"/>
              </a:rPr>
              <a:t>an initial assessment</a:t>
            </a:r>
          </a:p>
          <a:p>
            <a:pPr marL="685800" lvl="1" indent="-228600">
              <a:lnSpc>
                <a:spcPct val="100000"/>
              </a:lnSpc>
              <a:spcAft>
                <a:spcPts val="0"/>
              </a:spcAft>
              <a:buFont typeface="+mj-lt"/>
              <a:buAutoNum type="arabicPeriod"/>
            </a:pPr>
            <a:r>
              <a:rPr lang="en-AU" dirty="0">
                <a:solidFill>
                  <a:schemeClr val="bg2">
                    <a:lumMod val="10000"/>
                  </a:schemeClr>
                </a:solidFill>
                <a:effectLst/>
                <a:ea typeface="Calibri" panose="020F0502020204030204" pitchFamily="34" charset="0"/>
                <a:cs typeface="Times New Roman" panose="02020603050405020304" pitchFamily="18" charset="0"/>
              </a:rPr>
              <a:t>subsequent comprehensive assessments.</a:t>
            </a:r>
          </a:p>
          <a:p>
            <a:pPr marL="171450" indent="-171450">
              <a:lnSpc>
                <a:spcPct val="100000"/>
              </a:lnSpc>
              <a:spcAft>
                <a:spcPts val="0"/>
              </a:spcAft>
              <a:buFont typeface="Arial" panose="020B0604020202020204" pitchFamily="34" charset="0"/>
              <a:buChar char="•"/>
            </a:pPr>
            <a:r>
              <a:rPr lang="en-US" dirty="0">
                <a:cs typeface="Calibri"/>
              </a:rPr>
              <a:t>The Job Seeker Classification instrument (JSCI) will remain the core tool in the initial assessment for assessing a job seeker's risk of becoming or remaining long-term unemployed. Where needed, additional questions will supplement the JSCI for initial assessment,</a:t>
            </a:r>
            <a:r>
              <a:rPr lang="en-AU" dirty="0">
                <a:solidFill>
                  <a:schemeClr val="bg2">
                    <a:lumMod val="10000"/>
                  </a:schemeClr>
                </a:solidFill>
                <a:effectLst/>
                <a:ea typeface="Calibri" panose="020F0502020204030204" pitchFamily="34" charset="0"/>
                <a:cs typeface="Times New Roman" panose="02020603050405020304" pitchFamily="18" charset="0"/>
              </a:rPr>
              <a:t> as well assess their suitability for on online services.</a:t>
            </a:r>
          </a:p>
          <a:p>
            <a:pPr marL="1714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AU" b="0" i="0" u="none" strike="noStrike" kern="1200" cap="none" spc="0" normalizeH="0" baseline="0" noProof="0" dirty="0">
                <a:ln>
                  <a:noFill/>
                </a:ln>
                <a:solidFill>
                  <a:schemeClr val="bg2">
                    <a:lumMod val="10000"/>
                  </a:schemeClr>
                </a:solidFill>
                <a:effectLst/>
                <a:uLnTx/>
                <a:uFillTx/>
                <a:ea typeface="Calibri" panose="020F0502020204030204" pitchFamily="34" charset="0"/>
                <a:cs typeface="Times New Roman" panose="02020603050405020304" pitchFamily="18" charset="0"/>
              </a:rPr>
              <a:t>Once a job seeker is referred, the services they receive are tailored based on further assessments.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New online assessment tools will </a:t>
            </a:r>
            <a:r>
              <a:rPr lang="en-US" dirty="0" err="1">
                <a:cs typeface="Calibri"/>
              </a:rPr>
              <a:t>personalise</a:t>
            </a:r>
            <a:r>
              <a:rPr lang="en-US" dirty="0">
                <a:cs typeface="Calibri"/>
              </a:rPr>
              <a:t> services and help target support, including through training, activities and job search recommendations. </a:t>
            </a:r>
            <a:r>
              <a:rPr lang="en-US" dirty="0"/>
              <a:t>An online self-assessment tool is being developed, focusing on job seeker motivation and resilience. The department is also testing tools that use analytics developed by the National Skills Commission to allow job seekers to assess their skill set and provide tailored matching to vacancies and training. These tools are also aimed at helping employers to better target vacancies and find candidates for positions. </a:t>
            </a:r>
          </a:p>
          <a:p>
            <a:pPr marL="1714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AU" b="0" i="0" u="none" strike="noStrike" kern="1200" cap="none" spc="0" normalizeH="0" baseline="0" noProof="0" dirty="0">
                <a:ln>
                  <a:noFill/>
                </a:ln>
                <a:solidFill>
                  <a:schemeClr val="bg2">
                    <a:lumMod val="10000"/>
                  </a:schemeClr>
                </a:solidFill>
                <a:effectLst/>
                <a:uLnTx/>
                <a:uFillTx/>
                <a:ea typeface="Calibri" panose="020F0502020204030204" pitchFamily="34" charset="0"/>
                <a:cs typeface="Times New Roman" panose="02020603050405020304" pitchFamily="18" charset="0"/>
              </a:rPr>
              <a:t>Reassessments will be ongoing, occurring at regular review points, where there is a change of circumstances, or at an event such as failing to meet requirements. </a:t>
            </a:r>
          </a:p>
          <a:p>
            <a:pPr marL="1714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AU" b="0" i="0" u="none" strike="noStrike" kern="1200" cap="none" spc="0" normalizeH="0" baseline="0" noProof="0" dirty="0">
                <a:ln>
                  <a:noFill/>
                </a:ln>
                <a:solidFill>
                  <a:schemeClr val="bg2">
                    <a:lumMod val="10000"/>
                  </a:schemeClr>
                </a:solidFill>
                <a:effectLst/>
                <a:uLnTx/>
                <a:uFillTx/>
                <a:ea typeface="Calibri" panose="020F0502020204030204" pitchFamily="34" charset="0"/>
                <a:cs typeface="Times New Roman" panose="02020603050405020304" pitchFamily="18" charset="0"/>
              </a:rPr>
              <a:t>Ongoing job seeker reassessments will ensure that job seekers are receiving the correct service and that the job seeker experience has a personalised touch.</a:t>
            </a:r>
          </a:p>
          <a:p>
            <a:pPr marL="1714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lang="en-AU" dirty="0"/>
              <a:t>Job seekers in Digital Services will have the safeguard to move from Digital Services to an Enhanced Services provider at any time, for any reason. Job seekers will be able to self-manage a move to a provider online, or through the Digital Services Contact Centre, and will be able to choose their provider as part of this process. </a:t>
            </a:r>
            <a:endParaRPr lang="en-US" dirty="0">
              <a:cs typeface="+mn-cs"/>
            </a:endParaRPr>
          </a:p>
          <a:p>
            <a:pPr marL="1714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lang="en-US" dirty="0">
                <a:cs typeface="Calibri"/>
              </a:rPr>
              <a:t>The new Job Seeker Assessment Framework will be iterative and will evolve as the system matures and technology advances. It will comprise a suite of dynamic tools that capture and harness job seeker data to:</a:t>
            </a:r>
          </a:p>
          <a:p>
            <a:pPr marL="742950" lvl="1" indent="-285750">
              <a:buFont typeface="Courier New" panose="02070309020205020404" pitchFamily="49" charset="0"/>
              <a:buChar char="o"/>
            </a:pPr>
            <a:r>
              <a:rPr lang="en-US" dirty="0">
                <a:cs typeface="Calibri"/>
              </a:rPr>
              <a:t>ensure job seekers are in the right service</a:t>
            </a:r>
          </a:p>
          <a:p>
            <a:pPr marL="742950" lvl="1" indent="-285750">
              <a:buFont typeface="Courier New" panose="02070309020205020404" pitchFamily="49" charset="0"/>
              <a:buChar char="o"/>
            </a:pPr>
            <a:r>
              <a:rPr lang="en-US" dirty="0">
                <a:cs typeface="Calibri"/>
              </a:rPr>
              <a:t>support ongoing assessment</a:t>
            </a:r>
          </a:p>
          <a:p>
            <a:pPr marL="742950" lvl="1" indent="-285750">
              <a:buFont typeface="Courier New" panose="02070309020205020404" pitchFamily="49" charset="0"/>
              <a:buChar char="o"/>
            </a:pPr>
            <a:r>
              <a:rPr lang="en-US" dirty="0">
                <a:cs typeface="Calibri"/>
              </a:rPr>
              <a:t>support job seeker disclosure and engagement</a:t>
            </a:r>
          </a:p>
          <a:p>
            <a:pPr marL="742950" lvl="1" indent="-285750">
              <a:buFont typeface="Courier New" panose="02070309020205020404" pitchFamily="49" charset="0"/>
              <a:buChar char="o"/>
            </a:pPr>
            <a:r>
              <a:rPr lang="en-US" dirty="0" err="1">
                <a:cs typeface="Calibri"/>
              </a:rPr>
              <a:t>minimise</a:t>
            </a:r>
            <a:r>
              <a:rPr lang="en-US" dirty="0">
                <a:cs typeface="Calibri"/>
              </a:rPr>
              <a:t> reporting duplication for job seekers </a:t>
            </a:r>
          </a:p>
          <a:p>
            <a:pPr marL="742950" lvl="1" indent="-285750">
              <a:buFont typeface="Courier New" panose="02070309020205020404" pitchFamily="49" charset="0"/>
              <a:buChar char="o"/>
            </a:pPr>
            <a:r>
              <a:rPr lang="en-US" dirty="0">
                <a:cs typeface="Calibri"/>
              </a:rPr>
              <a:t>use analytics to </a:t>
            </a:r>
            <a:r>
              <a:rPr lang="en-US" dirty="0" err="1">
                <a:cs typeface="Calibri"/>
              </a:rPr>
              <a:t>personalise</a:t>
            </a:r>
            <a:r>
              <a:rPr lang="en-US" dirty="0">
                <a:cs typeface="Calibri"/>
              </a:rPr>
              <a:t> interventions, target nudges and help inform reviews. </a:t>
            </a:r>
          </a:p>
          <a:p>
            <a:pPr marL="0" indent="0">
              <a:buFont typeface="Arial" panose="020B0604020202020204" pitchFamily="34" charset="0"/>
              <a:buNone/>
            </a:pPr>
            <a:endParaRPr lang="en-US" i="1" dirty="0">
              <a:cs typeface="Calibri"/>
            </a:endParaRPr>
          </a:p>
          <a:p>
            <a:pPr marL="0" indent="0">
              <a:buFont typeface="Arial" panose="020B0604020202020204" pitchFamily="34" charset="0"/>
              <a:buNone/>
            </a:pPr>
            <a:endParaRPr lang="en-US" dirty="0"/>
          </a:p>
        </p:txBody>
      </p:sp>
      <p:sp>
        <p:nvSpPr>
          <p:cNvPr id="4" name="Footer Placeholder 3"/>
          <p:cNvSpPr>
            <a:spLocks noGrp="1"/>
          </p:cNvSpPr>
          <p:nvPr>
            <p:ph type="ftr" sz="quarter" idx="4"/>
          </p:nvPr>
        </p:nvSpPr>
        <p:spPr/>
        <p:txBody>
          <a:bodyPr/>
          <a:lstStyle/>
          <a:p>
            <a:r>
              <a:rPr lang="en-AU"/>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8</a:t>
            </a:fld>
            <a:endParaRPr lang="en-AU"/>
          </a:p>
        </p:txBody>
      </p:sp>
      <p:sp>
        <p:nvSpPr>
          <p:cNvPr id="6" name="Header Placeholder 5">
            <a:extLst>
              <a:ext uri="{FF2B5EF4-FFF2-40B4-BE49-F238E27FC236}">
                <a16:creationId xmlns:a16="http://schemas.microsoft.com/office/drawing/2014/main" id="{54AA9061-B704-422E-9DE9-91E16F9AB901}"/>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389146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300"/>
              </a:spcAft>
              <a:buFont typeface="Arial" panose="020B0604020202020204" pitchFamily="34" charset="0"/>
              <a:buChar char="•"/>
            </a:pPr>
            <a:r>
              <a:rPr lang="en-AU" b="0" dirty="0">
                <a:solidFill>
                  <a:schemeClr val="bg2">
                    <a:lumMod val="10000"/>
                  </a:schemeClr>
                </a:solidFill>
                <a:effectLst/>
                <a:ea typeface="Calibri" panose="020F0502020204030204" pitchFamily="34" charset="0"/>
                <a:cs typeface="Calibri"/>
              </a:rPr>
              <a:t>The new model will have a more flexible activation framework including a points-based activation system (PBAS).</a:t>
            </a:r>
            <a:r>
              <a:rPr lang="en-AU" dirty="0">
                <a:solidFill>
                  <a:schemeClr val="bg2">
                    <a:lumMod val="10000"/>
                  </a:schemeClr>
                </a:solidFill>
                <a:ea typeface="Calibri" panose="020F0502020204030204" pitchFamily="34" charset="0"/>
                <a:cs typeface="Calibri"/>
              </a:rPr>
              <a:t> </a:t>
            </a:r>
            <a:endParaRPr lang="en-AU" b="0" dirty="0">
              <a:solidFill>
                <a:schemeClr val="bg2">
                  <a:lumMod val="10000"/>
                </a:schemeClr>
              </a:solidFill>
              <a:effectLst/>
              <a:ea typeface="Calibri" panose="020F0502020204030204" pitchFamily="34" charset="0"/>
              <a:cs typeface="Calibri"/>
            </a:endParaRPr>
          </a:p>
          <a:p>
            <a:pPr marL="171450" indent="-171450">
              <a:spcAft>
                <a:spcPts val="300"/>
              </a:spcAft>
              <a:buFont typeface="Arial" panose="020B0604020202020204" pitchFamily="34" charset="0"/>
              <a:buChar char="•"/>
              <a:defRPr/>
            </a:pPr>
            <a:r>
              <a:rPr lang="en-AU" b="0" kern="1200" dirty="0">
                <a:solidFill>
                  <a:schemeClr val="bg2">
                    <a:lumMod val="10000"/>
                  </a:schemeClr>
                </a:solidFill>
                <a:effectLst/>
                <a:ea typeface="+mn-ea"/>
                <a:cs typeface="Calibri"/>
              </a:rPr>
              <a:t>Under the PBAS, a job seeker needs to meet a defined Points Target each reporting period to satisfy their mutual obligation requirements. </a:t>
            </a:r>
            <a:r>
              <a:rPr lang="en-US" b="0" kern="1200" dirty="0">
                <a:solidFill>
                  <a:schemeClr val="bg2">
                    <a:lumMod val="10000"/>
                  </a:schemeClr>
                </a:solidFill>
                <a:effectLst/>
                <a:ea typeface="+mn-ea"/>
                <a:cs typeface="Calibri"/>
              </a:rPr>
              <a:t>It replaces the current requirement for up to 20 job searches every month.</a:t>
            </a:r>
            <a:r>
              <a:rPr lang="en-US" dirty="0">
                <a:solidFill>
                  <a:schemeClr val="bg2">
                    <a:lumMod val="10000"/>
                  </a:schemeClr>
                </a:solidFill>
                <a:cs typeface="Calibri"/>
              </a:rPr>
              <a:t> </a:t>
            </a:r>
            <a:endParaRPr lang="en-US" b="0" kern="1200" dirty="0">
              <a:solidFill>
                <a:schemeClr val="bg2">
                  <a:lumMod val="10000"/>
                </a:schemeClr>
              </a:solidFill>
              <a:effectLst/>
              <a:cs typeface="Calibri"/>
            </a:endParaRPr>
          </a:p>
          <a:p>
            <a:pPr marL="171450" lvl="0" indent="-171450">
              <a:spcAft>
                <a:spcPts val="300"/>
              </a:spcAft>
              <a:buFont typeface="Arial" panose="020B0604020202020204" pitchFamily="34" charset="0"/>
              <a:buChar char="•"/>
            </a:pPr>
            <a:r>
              <a:rPr lang="en-AU" b="0" dirty="0">
                <a:solidFill>
                  <a:schemeClr val="bg2">
                    <a:lumMod val="10000"/>
                  </a:schemeClr>
                </a:solidFill>
                <a:effectLst/>
                <a:ea typeface="Calibri" panose="020F0502020204030204" pitchFamily="34" charset="0"/>
                <a:cs typeface="Calibri"/>
              </a:rPr>
              <a:t>As many of you know, we have been testing a range of flexible activation approaches, including PBAS for job seekers in the NEST regions since December 2020. </a:t>
            </a:r>
            <a:r>
              <a:rPr lang="en-US" dirty="0">
                <a:sym typeface="+mn-lt"/>
              </a:rPr>
              <a:t>All providers agreed to trial PBAS and the early f</a:t>
            </a:r>
            <a:r>
              <a:rPr lang="en-US" dirty="0">
                <a:solidFill>
                  <a:srgbClr val="000000"/>
                </a:solidFill>
                <a:cs typeface="Calibri"/>
                <a:sym typeface="+mn-lt"/>
              </a:rPr>
              <a:t>eedback was positive, including that:</a:t>
            </a:r>
            <a:endParaRPr lang="en-US" dirty="0">
              <a:cs typeface="Calibri"/>
            </a:endParaRPr>
          </a:p>
          <a:p>
            <a:pPr marL="628650" lvl="1" indent="-171450">
              <a:buFont typeface="Courier New" panose="02070309020205020404" pitchFamily="49" charset="0"/>
              <a:buChar char="o"/>
            </a:pPr>
            <a:r>
              <a:rPr lang="en-AU" kern="1200" dirty="0">
                <a:solidFill>
                  <a:schemeClr val="tx1"/>
                </a:solidFill>
                <a:effectLst/>
                <a:ea typeface="+mn-ea"/>
                <a:cs typeface="+mn-cs"/>
              </a:rPr>
              <a:t>the system is easy to use and record activities (enter points), the Dashboard is a good visual of the information and easy for job seekers to follow</a:t>
            </a:r>
            <a:endParaRPr lang="en-AU" kern="1200" dirty="0">
              <a:solidFill>
                <a:schemeClr val="tx1"/>
              </a:solidFill>
              <a:effectLst/>
              <a:cs typeface="Calibri"/>
            </a:endParaRPr>
          </a:p>
          <a:p>
            <a:pPr marL="628650" lvl="1" indent="-171450">
              <a:buFont typeface="Courier New" panose="02070309020205020404" pitchFamily="49" charset="0"/>
              <a:buChar char="o"/>
            </a:pPr>
            <a:r>
              <a:rPr lang="en-AU" kern="1200" dirty="0">
                <a:solidFill>
                  <a:schemeClr val="tx1"/>
                </a:solidFill>
                <a:effectLst/>
                <a:ea typeface="+mn-ea"/>
                <a:cs typeface="+mn-cs"/>
              </a:rPr>
              <a:t>it gives control and accountability to the job seeker while empowering the consultant. This is supporting more positive engagement, giving job seekers more confidence</a:t>
            </a:r>
            <a:endParaRPr lang="en-AU" kern="1200" dirty="0">
              <a:solidFill>
                <a:schemeClr val="tx1"/>
              </a:solidFill>
              <a:effectLst/>
              <a:cs typeface="Calibri"/>
            </a:endParaRPr>
          </a:p>
          <a:p>
            <a:pPr marL="628650" lvl="1" indent="-171450">
              <a:buFont typeface="Courier New" panose="02070309020205020404" pitchFamily="49" charset="0"/>
              <a:buChar char="o"/>
            </a:pPr>
            <a:r>
              <a:rPr lang="en-AU" kern="1200" dirty="0">
                <a:solidFill>
                  <a:schemeClr val="tx1"/>
                </a:solidFill>
                <a:effectLst/>
                <a:ea typeface="+mn-ea"/>
                <a:cs typeface="+mn-cs"/>
              </a:rPr>
              <a:t>training material and guidelines have been very comprehensive, easy to access – a number of providers have adapted the support material to suit their staff and the way they do training.</a:t>
            </a:r>
            <a:endParaRPr lang="en-AU" kern="1200" dirty="0">
              <a:solidFill>
                <a:schemeClr val="tx1"/>
              </a:solidFill>
              <a:effectLst/>
              <a:cs typeface="Calibri"/>
            </a:endParaRPr>
          </a:p>
          <a:p>
            <a:pPr marL="171450" lvl="0" indent="-171450">
              <a:buFont typeface="Arial" panose="020B0604020202020204" pitchFamily="34" charset="0"/>
              <a:buChar char="•"/>
            </a:pPr>
            <a:r>
              <a:rPr lang="en-AU" kern="1200" dirty="0">
                <a:solidFill>
                  <a:schemeClr val="tx1"/>
                </a:solidFill>
                <a:effectLst/>
                <a:ea typeface="+mn-ea"/>
                <a:cs typeface="+mn-cs"/>
              </a:rPr>
              <a:t>PBAS is still being trialled in the two regions and evaluation will continue developing operational policy.</a:t>
            </a:r>
            <a:endParaRPr lang="en-AU" kern="1200" dirty="0">
              <a:solidFill>
                <a:schemeClr val="tx1"/>
              </a:solidFill>
              <a:effectLst/>
              <a:cs typeface="Calibri"/>
            </a:endParaRPr>
          </a:p>
          <a:p>
            <a:pPr marL="171450" lvl="0" indent="-171450">
              <a:spcAft>
                <a:spcPts val="300"/>
              </a:spcAft>
              <a:buFont typeface="Arial" panose="020B0604020202020204" pitchFamily="34" charset="0"/>
              <a:buChar char="•"/>
            </a:pPr>
            <a:r>
              <a:rPr lang="en-US" b="0" kern="1200" dirty="0">
                <a:solidFill>
                  <a:schemeClr val="bg2">
                    <a:lumMod val="10000"/>
                  </a:schemeClr>
                </a:solidFill>
                <a:effectLst/>
                <a:ea typeface="+mn-ea"/>
                <a:cs typeface="Calibri"/>
              </a:rPr>
              <a:t>In line with the recent Stronger Mutual Obligations announcement, PBAS will include a minimum job search requirement.</a:t>
            </a:r>
            <a:endParaRPr lang="en-US" b="0" kern="1200" dirty="0">
              <a:solidFill>
                <a:schemeClr val="bg2">
                  <a:lumMod val="10000"/>
                </a:schemeClr>
              </a:solidFill>
              <a:effectLst/>
              <a:cs typeface="Calibri"/>
            </a:endParaRPr>
          </a:p>
          <a:p>
            <a:pPr marL="171450" indent="-171450">
              <a:spcAft>
                <a:spcPts val="300"/>
              </a:spcAft>
              <a:buFont typeface="Arial" panose="020B0604020202020204" pitchFamily="34" charset="0"/>
              <a:buChar char="•"/>
            </a:pPr>
            <a:r>
              <a:rPr lang="en-US" dirty="0">
                <a:solidFill>
                  <a:schemeClr val="bg2">
                    <a:lumMod val="10000"/>
                  </a:schemeClr>
                </a:solidFill>
                <a:ea typeface="Calibri" panose="020F0502020204030204" pitchFamily="34" charset="0"/>
                <a:cs typeface="Calibri"/>
              </a:rPr>
              <a:t>The following occurs with the model of PBAS being </a:t>
            </a:r>
            <a:r>
              <a:rPr lang="en-US" dirty="0" err="1">
                <a:solidFill>
                  <a:schemeClr val="bg2">
                    <a:lumMod val="10000"/>
                  </a:schemeClr>
                </a:solidFill>
                <a:ea typeface="Calibri" panose="020F0502020204030204" pitchFamily="34" charset="0"/>
                <a:cs typeface="Calibri"/>
              </a:rPr>
              <a:t>trialled</a:t>
            </a:r>
            <a:r>
              <a:rPr lang="en-US" dirty="0">
                <a:solidFill>
                  <a:schemeClr val="bg2">
                    <a:lumMod val="10000"/>
                  </a:schemeClr>
                </a:solidFill>
                <a:ea typeface="Calibri" panose="020F0502020204030204" pitchFamily="34" charset="0"/>
                <a:cs typeface="Calibri"/>
              </a:rPr>
              <a:t> in the NEST:</a:t>
            </a:r>
          </a:p>
          <a:p>
            <a:pPr marL="542925" indent="-171450">
              <a:spcAft>
                <a:spcPts val="300"/>
              </a:spcAft>
              <a:buFont typeface="Arial" panose="020B0604020202020204" pitchFamily="34" charset="0"/>
              <a:buChar char="•"/>
            </a:pPr>
            <a:r>
              <a:rPr lang="en-AU" b="0" dirty="0">
                <a:solidFill>
                  <a:schemeClr val="bg2">
                    <a:lumMod val="10000"/>
                  </a:schemeClr>
                </a:solidFill>
                <a:effectLst/>
                <a:ea typeface="Calibri" panose="020F0502020204030204" pitchFamily="34" charset="0"/>
                <a:cs typeface="Calibri"/>
              </a:rPr>
              <a:t>the points target is adjusted based on local labour market conditions and the job seeker’s personal circumstances</a:t>
            </a:r>
            <a:endParaRPr lang="en-AU" dirty="0">
              <a:cs typeface="Calibri"/>
            </a:endParaRPr>
          </a:p>
          <a:p>
            <a:pPr marL="542925" indent="-171450">
              <a:spcAft>
                <a:spcPts val="300"/>
              </a:spcAft>
              <a:buFont typeface="Arial" panose="020B0604020202020204" pitchFamily="34" charset="0"/>
              <a:buChar char="•"/>
            </a:pPr>
            <a:r>
              <a:rPr lang="en-AU" b="0" dirty="0">
                <a:solidFill>
                  <a:schemeClr val="bg2">
                    <a:lumMod val="10000"/>
                  </a:schemeClr>
                </a:solidFill>
                <a:effectLst/>
                <a:ea typeface="Calibri" panose="020F0502020204030204" pitchFamily="34" charset="0"/>
                <a:cs typeface="Calibri"/>
              </a:rPr>
              <a:t>participants can meet their target through a range of Job Search Related tasks (e.g. job applications, commencing a job, job interviews or paid work). </a:t>
            </a:r>
            <a:r>
              <a:rPr lang="en-AU" dirty="0">
                <a:solidFill>
                  <a:schemeClr val="bg2">
                    <a:lumMod val="10000"/>
                  </a:schemeClr>
                </a:solidFill>
                <a:ea typeface="Calibri" panose="020F0502020204030204" pitchFamily="34" charset="0"/>
                <a:cs typeface="Calibri"/>
              </a:rPr>
              <a:t> </a:t>
            </a:r>
            <a:endParaRPr lang="en-AU" b="0" dirty="0">
              <a:solidFill>
                <a:schemeClr val="bg2">
                  <a:lumMod val="10000"/>
                </a:schemeClr>
              </a:solidFill>
              <a:effectLst/>
              <a:ea typeface="Calibri" panose="020F0502020204030204" pitchFamily="34" charset="0"/>
              <a:cs typeface="Calibri"/>
            </a:endParaRPr>
          </a:p>
          <a:p>
            <a:pPr marL="542925" indent="-171450">
              <a:spcAft>
                <a:spcPts val="300"/>
              </a:spcAft>
              <a:buFont typeface="Arial" panose="020B0604020202020204" pitchFamily="34" charset="0"/>
              <a:buChar char="•"/>
            </a:pPr>
            <a:r>
              <a:rPr lang="en-AU" b="0" dirty="0">
                <a:solidFill>
                  <a:schemeClr val="bg2">
                    <a:lumMod val="10000"/>
                  </a:schemeClr>
                </a:solidFill>
                <a:effectLst/>
                <a:ea typeface="Calibri" panose="020F0502020204030204" pitchFamily="34" charset="0"/>
                <a:cs typeface="Calibri"/>
              </a:rPr>
              <a:t>when a participant meets their Points Target in the reporting period, they may continue reporting job search related tasks to bank points into their next reporting period. They can bank an additional 50 per cent of their required Points Target to go to their next reporting period.</a:t>
            </a:r>
            <a:r>
              <a:rPr lang="en-AU" b="0" u="none" strike="noStrike" dirty="0">
                <a:solidFill>
                  <a:schemeClr val="bg2">
                    <a:lumMod val="10000"/>
                  </a:schemeClr>
                </a:solidFill>
                <a:effectLst/>
                <a:ea typeface="Calibri" panose="020F0502020204030204" pitchFamily="34" charset="0"/>
                <a:cs typeface="Calibri"/>
              </a:rPr>
              <a:t> </a:t>
            </a:r>
          </a:p>
          <a:p>
            <a:pPr marL="171450" indent="-171450">
              <a:lnSpc>
                <a:spcPct val="106000"/>
              </a:lnSpc>
              <a:buFont typeface="Arial" panose="020B0604020202020204" pitchFamily="34" charset="0"/>
              <a:buChar char="•"/>
            </a:pPr>
            <a:r>
              <a:rPr lang="en-US" dirty="0">
                <a:sym typeface="+mn-lt"/>
              </a:rPr>
              <a:t>Providers will have added flexibility in setting points requirements and range of activities that may contribute (e.g. non-vocational, WFD).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solidFill>
                  <a:schemeClr val="bg2">
                    <a:lumMod val="10000"/>
                  </a:schemeClr>
                </a:solidFill>
                <a:cs typeface="Calibri"/>
              </a:rPr>
              <a:t>Introduction of PBAS was delayed due to COVID and having Mutual Obligations suspended during this period. So, details of the PBAS design will be </a:t>
            </a:r>
            <a:r>
              <a:rPr lang="en-US" kern="1200" dirty="0" err="1">
                <a:solidFill>
                  <a:schemeClr val="bg2">
                    <a:lumMod val="10000"/>
                  </a:schemeClr>
                </a:solidFill>
                <a:cs typeface="Calibri"/>
              </a:rPr>
              <a:t>finalised</a:t>
            </a:r>
            <a:r>
              <a:rPr lang="en-US" kern="1200" dirty="0">
                <a:solidFill>
                  <a:schemeClr val="bg2">
                    <a:lumMod val="10000"/>
                  </a:schemeClr>
                </a:solidFill>
                <a:cs typeface="Calibri"/>
              </a:rPr>
              <a:t> later in 2021 to leverage the learnings from the Trial.</a:t>
            </a:r>
          </a:p>
          <a:p>
            <a:pPr marL="171450" indent="-171450">
              <a:buFont typeface="Arial" panose="020B0604020202020204" pitchFamily="34" charset="0"/>
              <a:buChar char="•"/>
              <a:defRPr/>
            </a:pPr>
            <a:r>
              <a:rPr lang="en-AU" dirty="0"/>
              <a:t>PBAS consultations will start mid this year. These consultations will be used to determine the future operational policy (such as points per activity), and approach to implementation.</a:t>
            </a:r>
            <a:endParaRPr lang="en-AU" dirty="0">
              <a:solidFill>
                <a:srgbClr val="000000"/>
              </a:solidFill>
              <a:effectLst/>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
        <p:nvSpPr>
          <p:cNvPr id="5" name="Footer Placeholder 4">
            <a:extLst>
              <a:ext uri="{FF2B5EF4-FFF2-40B4-BE49-F238E27FC236}">
                <a16:creationId xmlns:a16="http://schemas.microsoft.com/office/drawing/2014/main" id="{8E46D9E1-878B-4827-8450-8EDF56827B18}"/>
              </a:ext>
            </a:extLst>
          </p:cNvPr>
          <p:cNvSpPr>
            <a:spLocks noGrp="1"/>
          </p:cNvSpPr>
          <p:nvPr>
            <p:ph type="ftr" sz="quarter" idx="4"/>
          </p:nvPr>
        </p:nvSpPr>
        <p:spPr>
          <a:xfrm>
            <a:off x="0" y="9428584"/>
            <a:ext cx="2945659" cy="498055"/>
          </a:xfrm>
        </p:spPr>
        <p:txBody>
          <a:bodyPr/>
          <a:lstStyle/>
          <a:p>
            <a:r>
              <a:rPr lang="en-AU"/>
              <a:t>​‌OFFICIAL‌​</a:t>
            </a:r>
          </a:p>
        </p:txBody>
      </p:sp>
      <p:sp>
        <p:nvSpPr>
          <p:cNvPr id="6" name="Header Placeholder 5">
            <a:extLst>
              <a:ext uri="{FF2B5EF4-FFF2-40B4-BE49-F238E27FC236}">
                <a16:creationId xmlns:a16="http://schemas.microsoft.com/office/drawing/2014/main" id="{A204CABE-739C-49F3-ACF8-DEAA8C4BE38A}"/>
              </a:ext>
            </a:extLst>
          </p:cNvPr>
          <p:cNvSpPr>
            <a:spLocks noGrp="1"/>
          </p:cNvSpPr>
          <p:nvPr>
            <p:ph type="hdr" sz="quarter"/>
          </p:nvPr>
        </p:nvSpPr>
        <p:spPr>
          <a:xfrm>
            <a:off x="0" y="0"/>
            <a:ext cx="2945659" cy="498056"/>
          </a:xfrm>
        </p:spPr>
        <p:txBody>
          <a:bodyPr/>
          <a:lstStyle/>
          <a:p>
            <a:endParaRPr lang="en-AU"/>
          </a:p>
        </p:txBody>
      </p:sp>
    </p:spTree>
    <p:extLst>
      <p:ext uri="{BB962C8B-B14F-4D97-AF65-F5344CB8AC3E}">
        <p14:creationId xmlns:p14="http://schemas.microsoft.com/office/powerpoint/2010/main" val="386699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6.xml"/><Relationship Id="rId7" Type="http://schemas.openxmlformats.org/officeDocument/2006/relationships/image" Target="../media/image10.emf"/><Relationship Id="rId2" Type="http://schemas.openxmlformats.org/officeDocument/2006/relationships/vmlDrawing" Target="../drawings/vmlDrawing9.vml"/><Relationship Id="rId1" Type="http://schemas.openxmlformats.org/officeDocument/2006/relationships/themeOverride" Target="../theme/themeOverride3.xml"/><Relationship Id="rId6" Type="http://schemas.openxmlformats.org/officeDocument/2006/relationships/oleObject" Target="../embeddings/oleObject9.bin"/><Relationship Id="rId5" Type="http://schemas.openxmlformats.org/officeDocument/2006/relationships/slideMaster" Target="../slideMasters/slideMaster3.xml"/><Relationship Id="rId4" Type="http://schemas.openxmlformats.org/officeDocument/2006/relationships/tags" Target="../tags/tag17.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14.png"/><Relationship Id="rId2" Type="http://schemas.openxmlformats.org/officeDocument/2006/relationships/vmlDrawing" Target="../drawings/vmlDrawing99.vml"/><Relationship Id="rId1" Type="http://schemas.openxmlformats.org/officeDocument/2006/relationships/themeOverride" Target="../theme/themeOverride43.xml"/><Relationship Id="rId6" Type="http://schemas.openxmlformats.org/officeDocument/2006/relationships/image" Target="../media/image4.emf"/><Relationship Id="rId5" Type="http://schemas.openxmlformats.org/officeDocument/2006/relationships/oleObject" Target="../embeddings/oleObject99.bin"/><Relationship Id="rId4"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vmlDrawing" Target="../drawings/vmlDrawing100.vml"/><Relationship Id="rId6" Type="http://schemas.openxmlformats.org/officeDocument/2006/relationships/image" Target="../media/image4.emf"/><Relationship Id="rId5" Type="http://schemas.openxmlformats.org/officeDocument/2006/relationships/oleObject" Target="../embeddings/oleObject100.bin"/><Relationship Id="rId4"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7.xml"/><Relationship Id="rId1" Type="http://schemas.openxmlformats.org/officeDocument/2006/relationships/vmlDrawing" Target="../drawings/vmlDrawing101.vml"/><Relationship Id="rId5" Type="http://schemas.openxmlformats.org/officeDocument/2006/relationships/image" Target="../media/image4.emf"/><Relationship Id="rId4" Type="http://schemas.openxmlformats.org/officeDocument/2006/relationships/oleObject" Target="../embeddings/oleObject101.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8.xml"/><Relationship Id="rId1" Type="http://schemas.openxmlformats.org/officeDocument/2006/relationships/vmlDrawing" Target="../drawings/vmlDrawing102.vml"/><Relationship Id="rId5" Type="http://schemas.openxmlformats.org/officeDocument/2006/relationships/image" Target="../media/image4.emf"/><Relationship Id="rId4" Type="http://schemas.openxmlformats.org/officeDocument/2006/relationships/oleObject" Target="../embeddings/oleObject102.bin"/></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14.png"/><Relationship Id="rId2" Type="http://schemas.openxmlformats.org/officeDocument/2006/relationships/vmlDrawing" Target="../drawings/vmlDrawing103.vml"/><Relationship Id="rId1" Type="http://schemas.openxmlformats.org/officeDocument/2006/relationships/themeOverride" Target="../theme/themeOverride44.xml"/><Relationship Id="rId6" Type="http://schemas.openxmlformats.org/officeDocument/2006/relationships/image" Target="../media/image4.emf"/><Relationship Id="rId5" Type="http://schemas.openxmlformats.org/officeDocument/2006/relationships/oleObject" Target="../embeddings/oleObject103.bin"/><Relationship Id="rId4"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8.png"/><Relationship Id="rId2" Type="http://schemas.openxmlformats.org/officeDocument/2006/relationships/vmlDrawing" Target="../drawings/vmlDrawing104.vml"/><Relationship Id="rId1" Type="http://schemas.openxmlformats.org/officeDocument/2006/relationships/themeOverride" Target="../theme/themeOverride45.xml"/><Relationship Id="rId6" Type="http://schemas.openxmlformats.org/officeDocument/2006/relationships/image" Target="../media/image4.emf"/><Relationship Id="rId5" Type="http://schemas.openxmlformats.org/officeDocument/2006/relationships/oleObject" Target="../embeddings/oleObject104.bin"/><Relationship Id="rId4"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5.emf"/><Relationship Id="rId2" Type="http://schemas.openxmlformats.org/officeDocument/2006/relationships/tags" Target="../tags/tag173.xml"/><Relationship Id="rId1" Type="http://schemas.openxmlformats.org/officeDocument/2006/relationships/vmlDrawing" Target="../drawings/vmlDrawing106.vml"/><Relationship Id="rId6" Type="http://schemas.openxmlformats.org/officeDocument/2006/relationships/oleObject" Target="../embeddings/oleObject106.bin"/><Relationship Id="rId5" Type="http://schemas.openxmlformats.org/officeDocument/2006/relationships/image" Target="../media/image6.jpeg"/><Relationship Id="rId4"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7.jpeg"/><Relationship Id="rId2" Type="http://schemas.openxmlformats.org/officeDocument/2006/relationships/tags" Target="../tags/tag175.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7.xml"/><Relationship Id="rId1" Type="http://schemas.openxmlformats.org/officeDocument/2006/relationships/vmlDrawing" Target="../drawings/vmlDrawing108.vml"/><Relationship Id="rId6" Type="http://schemas.openxmlformats.org/officeDocument/2006/relationships/image" Target="../media/image2.emf"/><Relationship Id="rId5" Type="http://schemas.openxmlformats.org/officeDocument/2006/relationships/oleObject" Target="../embeddings/oleObject108.bin"/><Relationship Id="rId4" Type="http://schemas.openxmlformats.org/officeDocument/2006/relationships/image" Target="../media/image13.jpe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9.pn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8.xml"/><Relationship Id="rId1" Type="http://schemas.openxmlformats.org/officeDocument/2006/relationships/vmlDrawing" Target="../drawings/vmlDrawing109.vml"/><Relationship Id="rId6" Type="http://schemas.openxmlformats.org/officeDocument/2006/relationships/image" Target="../media/image5.emf"/><Relationship Id="rId5" Type="http://schemas.openxmlformats.org/officeDocument/2006/relationships/oleObject" Target="../embeddings/oleObject109.bin"/><Relationship Id="rId4" Type="http://schemas.openxmlformats.org/officeDocument/2006/relationships/image" Target="../media/image6.jpeg"/></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9.xml"/><Relationship Id="rId1" Type="http://schemas.openxmlformats.org/officeDocument/2006/relationships/vmlDrawing" Target="../drawings/vmlDrawing110.vml"/><Relationship Id="rId5" Type="http://schemas.openxmlformats.org/officeDocument/2006/relationships/image" Target="../media/image2.emf"/><Relationship Id="rId4" Type="http://schemas.openxmlformats.org/officeDocument/2006/relationships/oleObject" Target="../embeddings/oleObject110.bin"/></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2.emf"/><Relationship Id="rId2" Type="http://schemas.openxmlformats.org/officeDocument/2006/relationships/tags" Target="../tags/tag180.xml"/><Relationship Id="rId1" Type="http://schemas.openxmlformats.org/officeDocument/2006/relationships/vmlDrawing" Target="../drawings/vmlDrawing111.vml"/><Relationship Id="rId6" Type="http://schemas.openxmlformats.org/officeDocument/2006/relationships/oleObject" Target="../embeddings/oleObject111.bin"/><Relationship Id="rId5" Type="http://schemas.openxmlformats.org/officeDocument/2006/relationships/image" Target="../media/image13.jpeg"/><Relationship Id="rId4"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2.emf"/><Relationship Id="rId2" Type="http://schemas.openxmlformats.org/officeDocument/2006/relationships/tags" Target="../tags/tag182.xml"/><Relationship Id="rId1" Type="http://schemas.openxmlformats.org/officeDocument/2006/relationships/vmlDrawing" Target="../drawings/vmlDrawing112.vml"/><Relationship Id="rId6" Type="http://schemas.openxmlformats.org/officeDocument/2006/relationships/oleObject" Target="../embeddings/oleObject112.bin"/><Relationship Id="rId5" Type="http://schemas.openxmlformats.org/officeDocument/2006/relationships/image" Target="../media/image13.jpeg"/><Relationship Id="rId4"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2.emf"/><Relationship Id="rId2" Type="http://schemas.openxmlformats.org/officeDocument/2006/relationships/tags" Target="../tags/tag184.xml"/><Relationship Id="rId1" Type="http://schemas.openxmlformats.org/officeDocument/2006/relationships/vmlDrawing" Target="../drawings/vmlDrawing113.vml"/><Relationship Id="rId6" Type="http://schemas.openxmlformats.org/officeDocument/2006/relationships/oleObject" Target="../embeddings/oleObject113.bin"/><Relationship Id="rId5" Type="http://schemas.openxmlformats.org/officeDocument/2006/relationships/image" Target="../media/image13.jpeg"/><Relationship Id="rId4"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2.emf"/><Relationship Id="rId2" Type="http://schemas.openxmlformats.org/officeDocument/2006/relationships/tags" Target="../tags/tag186.xml"/><Relationship Id="rId1" Type="http://schemas.openxmlformats.org/officeDocument/2006/relationships/vmlDrawing" Target="../drawings/vmlDrawing114.vml"/><Relationship Id="rId6" Type="http://schemas.openxmlformats.org/officeDocument/2006/relationships/oleObject" Target="../embeddings/oleObject114.bin"/><Relationship Id="rId5" Type="http://schemas.openxmlformats.org/officeDocument/2006/relationships/image" Target="../media/image13.jpeg"/><Relationship Id="rId4"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88.xml"/><Relationship Id="rId7" Type="http://schemas.openxmlformats.org/officeDocument/2006/relationships/image" Target="../media/image2.emf"/><Relationship Id="rId2" Type="http://schemas.openxmlformats.org/officeDocument/2006/relationships/vmlDrawing" Target="../drawings/vmlDrawing115.vml"/><Relationship Id="rId1" Type="http://schemas.openxmlformats.org/officeDocument/2006/relationships/themeOverride" Target="../theme/themeOverride46.xml"/><Relationship Id="rId6" Type="http://schemas.openxmlformats.org/officeDocument/2006/relationships/oleObject" Target="../embeddings/oleObject115.bin"/><Relationship Id="rId5" Type="http://schemas.openxmlformats.org/officeDocument/2006/relationships/slideMaster" Target="../slideMasters/slideMaster5.xml"/><Relationship Id="rId4" Type="http://schemas.openxmlformats.org/officeDocument/2006/relationships/tags" Target="../tags/tag189.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0.xml"/><Relationship Id="rId7" Type="http://schemas.openxmlformats.org/officeDocument/2006/relationships/image" Target="../media/image2.emf"/><Relationship Id="rId2" Type="http://schemas.openxmlformats.org/officeDocument/2006/relationships/vmlDrawing" Target="../drawings/vmlDrawing116.vml"/><Relationship Id="rId1" Type="http://schemas.openxmlformats.org/officeDocument/2006/relationships/themeOverride" Target="../theme/themeOverride47.xml"/><Relationship Id="rId6" Type="http://schemas.openxmlformats.org/officeDocument/2006/relationships/oleObject" Target="../embeddings/oleObject116.bin"/><Relationship Id="rId5" Type="http://schemas.openxmlformats.org/officeDocument/2006/relationships/slideMaster" Target="../slideMasters/slideMaster5.xml"/><Relationship Id="rId4" Type="http://schemas.openxmlformats.org/officeDocument/2006/relationships/tags" Target="../tags/tag191.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2.xml"/><Relationship Id="rId7" Type="http://schemas.openxmlformats.org/officeDocument/2006/relationships/image" Target="../media/image2.emf"/><Relationship Id="rId2" Type="http://schemas.openxmlformats.org/officeDocument/2006/relationships/vmlDrawing" Target="../drawings/vmlDrawing117.vml"/><Relationship Id="rId1" Type="http://schemas.openxmlformats.org/officeDocument/2006/relationships/themeOverride" Target="../theme/themeOverride48.xml"/><Relationship Id="rId6" Type="http://schemas.openxmlformats.org/officeDocument/2006/relationships/oleObject" Target="../embeddings/oleObject117.bin"/><Relationship Id="rId5" Type="http://schemas.openxmlformats.org/officeDocument/2006/relationships/slideMaster" Target="../slideMasters/slideMaster5.xml"/><Relationship Id="rId4" Type="http://schemas.openxmlformats.org/officeDocument/2006/relationships/tags" Target="../tags/tag193.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4.xml"/><Relationship Id="rId7" Type="http://schemas.openxmlformats.org/officeDocument/2006/relationships/image" Target="../media/image2.emf"/><Relationship Id="rId2" Type="http://schemas.openxmlformats.org/officeDocument/2006/relationships/vmlDrawing" Target="../drawings/vmlDrawing118.vml"/><Relationship Id="rId1" Type="http://schemas.openxmlformats.org/officeDocument/2006/relationships/themeOverride" Target="../theme/themeOverride49.xml"/><Relationship Id="rId6" Type="http://schemas.openxmlformats.org/officeDocument/2006/relationships/oleObject" Target="../embeddings/oleObject118.bin"/><Relationship Id="rId5" Type="http://schemas.openxmlformats.org/officeDocument/2006/relationships/slideMaster" Target="../slideMasters/slideMaster5.xml"/><Relationship Id="rId4" Type="http://schemas.openxmlformats.org/officeDocument/2006/relationships/tags" Target="../tags/tag195.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0.xml"/><Relationship Id="rId7" Type="http://schemas.openxmlformats.org/officeDocument/2006/relationships/image" Target="../media/image2.emf"/><Relationship Id="rId2" Type="http://schemas.openxmlformats.org/officeDocument/2006/relationships/vmlDrawing" Target="../drawings/vmlDrawing11.vml"/><Relationship Id="rId1" Type="http://schemas.openxmlformats.org/officeDocument/2006/relationships/themeOverride" Target="../theme/themeOverride4.xml"/><Relationship Id="rId6" Type="http://schemas.openxmlformats.org/officeDocument/2006/relationships/oleObject" Target="../embeddings/oleObject11.bin"/><Relationship Id="rId5" Type="http://schemas.openxmlformats.org/officeDocument/2006/relationships/slideMaster" Target="../slideMasters/slideMaster3.xml"/><Relationship Id="rId4" Type="http://schemas.openxmlformats.org/officeDocument/2006/relationships/tags" Target="../tags/tag21.xml"/></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6.xml"/><Relationship Id="rId7" Type="http://schemas.openxmlformats.org/officeDocument/2006/relationships/image" Target="../media/image2.emf"/><Relationship Id="rId2" Type="http://schemas.openxmlformats.org/officeDocument/2006/relationships/vmlDrawing" Target="../drawings/vmlDrawing119.vml"/><Relationship Id="rId1" Type="http://schemas.openxmlformats.org/officeDocument/2006/relationships/themeOverride" Target="../theme/themeOverride50.xml"/><Relationship Id="rId6" Type="http://schemas.openxmlformats.org/officeDocument/2006/relationships/oleObject" Target="../embeddings/oleObject119.bin"/><Relationship Id="rId5" Type="http://schemas.openxmlformats.org/officeDocument/2006/relationships/slideMaster" Target="../slideMasters/slideMaster5.xml"/><Relationship Id="rId4" Type="http://schemas.openxmlformats.org/officeDocument/2006/relationships/tags" Target="../tags/tag197.xml"/></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8.xml"/><Relationship Id="rId7" Type="http://schemas.openxmlformats.org/officeDocument/2006/relationships/image" Target="../media/image2.emf"/><Relationship Id="rId2" Type="http://schemas.openxmlformats.org/officeDocument/2006/relationships/vmlDrawing" Target="../drawings/vmlDrawing120.vml"/><Relationship Id="rId1" Type="http://schemas.openxmlformats.org/officeDocument/2006/relationships/themeOverride" Target="../theme/themeOverride51.xml"/><Relationship Id="rId6" Type="http://schemas.openxmlformats.org/officeDocument/2006/relationships/oleObject" Target="../embeddings/oleObject120.bin"/><Relationship Id="rId5" Type="http://schemas.openxmlformats.org/officeDocument/2006/relationships/slideMaster" Target="../slideMasters/slideMaster5.xml"/><Relationship Id="rId4" Type="http://schemas.openxmlformats.org/officeDocument/2006/relationships/tags" Target="../tags/tag199.xml"/></Relationships>
</file>

<file path=ppt/slideLayouts/_rels/slideLayout1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00.xml"/><Relationship Id="rId7" Type="http://schemas.openxmlformats.org/officeDocument/2006/relationships/image" Target="../media/image10.emf"/><Relationship Id="rId2" Type="http://schemas.openxmlformats.org/officeDocument/2006/relationships/vmlDrawing" Target="../drawings/vmlDrawing121.vml"/><Relationship Id="rId1" Type="http://schemas.openxmlformats.org/officeDocument/2006/relationships/themeOverride" Target="../theme/themeOverride52.xml"/><Relationship Id="rId6" Type="http://schemas.openxmlformats.org/officeDocument/2006/relationships/oleObject" Target="../embeddings/oleObject121.bin"/><Relationship Id="rId5" Type="http://schemas.openxmlformats.org/officeDocument/2006/relationships/slideMaster" Target="../slideMasters/slideMaster5.xml"/><Relationship Id="rId4" Type="http://schemas.openxmlformats.org/officeDocument/2006/relationships/tags" Target="../tags/tag201.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9.png"/><Relationship Id="rId2" Type="http://schemas.openxmlformats.org/officeDocument/2006/relationships/tags" Target="../tags/tag20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04.xml"/><Relationship Id="rId7" Type="http://schemas.openxmlformats.org/officeDocument/2006/relationships/image" Target="../media/image2.emf"/><Relationship Id="rId2" Type="http://schemas.openxmlformats.org/officeDocument/2006/relationships/vmlDrawing" Target="../drawings/vmlDrawing123.vml"/><Relationship Id="rId1" Type="http://schemas.openxmlformats.org/officeDocument/2006/relationships/themeOverride" Target="../theme/themeOverride53.xml"/><Relationship Id="rId6" Type="http://schemas.openxmlformats.org/officeDocument/2006/relationships/oleObject" Target="../embeddings/oleObject123.bin"/><Relationship Id="rId5" Type="http://schemas.openxmlformats.org/officeDocument/2006/relationships/slideMaster" Target="../slideMasters/slideMaster5.xml"/><Relationship Id="rId4" Type="http://schemas.openxmlformats.org/officeDocument/2006/relationships/tags" Target="../tags/tag205.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9.png"/><Relationship Id="rId2" Type="http://schemas.openxmlformats.org/officeDocument/2006/relationships/tags" Target="../tags/tag206.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08.xml"/><Relationship Id="rId7" Type="http://schemas.openxmlformats.org/officeDocument/2006/relationships/image" Target="../media/image2.emf"/><Relationship Id="rId2" Type="http://schemas.openxmlformats.org/officeDocument/2006/relationships/vmlDrawing" Target="../drawings/vmlDrawing125.vml"/><Relationship Id="rId1" Type="http://schemas.openxmlformats.org/officeDocument/2006/relationships/themeOverride" Target="../theme/themeOverride54.xml"/><Relationship Id="rId6" Type="http://schemas.openxmlformats.org/officeDocument/2006/relationships/oleObject" Target="../embeddings/oleObject125.bin"/><Relationship Id="rId5" Type="http://schemas.openxmlformats.org/officeDocument/2006/relationships/slideMaster" Target="../slideMasters/slideMaster5.xml"/><Relationship Id="rId4" Type="http://schemas.openxmlformats.org/officeDocument/2006/relationships/tags" Target="../tags/tag209.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211.xml"/><Relationship Id="rId7" Type="http://schemas.openxmlformats.org/officeDocument/2006/relationships/image" Target="../media/image9.png"/><Relationship Id="rId2" Type="http://schemas.openxmlformats.org/officeDocument/2006/relationships/tags" Target="../tags/tag210.xml"/><Relationship Id="rId1" Type="http://schemas.openxmlformats.org/officeDocument/2006/relationships/vmlDrawing" Target="../drawings/vmlDrawing126.vml"/><Relationship Id="rId6" Type="http://schemas.openxmlformats.org/officeDocument/2006/relationships/image" Target="../media/image2.emf"/><Relationship Id="rId5" Type="http://schemas.openxmlformats.org/officeDocument/2006/relationships/oleObject" Target="../embeddings/oleObject126.bin"/><Relationship Id="rId4"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12.xml"/><Relationship Id="rId7" Type="http://schemas.openxmlformats.org/officeDocument/2006/relationships/image" Target="../media/image2.emf"/><Relationship Id="rId2" Type="http://schemas.openxmlformats.org/officeDocument/2006/relationships/vmlDrawing" Target="../drawings/vmlDrawing127.vml"/><Relationship Id="rId1" Type="http://schemas.openxmlformats.org/officeDocument/2006/relationships/themeOverride" Target="../theme/themeOverride55.xml"/><Relationship Id="rId6" Type="http://schemas.openxmlformats.org/officeDocument/2006/relationships/oleObject" Target="../embeddings/oleObject127.bin"/><Relationship Id="rId5" Type="http://schemas.openxmlformats.org/officeDocument/2006/relationships/slideMaster" Target="../slideMasters/slideMaster5.xml"/><Relationship Id="rId4" Type="http://schemas.openxmlformats.org/officeDocument/2006/relationships/tags" Target="../tags/tag213.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9.png"/><Relationship Id="rId2" Type="http://schemas.openxmlformats.org/officeDocument/2006/relationships/tags" Target="../tags/tag214.xml"/><Relationship Id="rId1" Type="http://schemas.openxmlformats.org/officeDocument/2006/relationships/vmlDrawing" Target="../drawings/vmlDrawing128.vml"/><Relationship Id="rId6" Type="http://schemas.openxmlformats.org/officeDocument/2006/relationships/image" Target="../media/image2.emf"/><Relationship Id="rId5" Type="http://schemas.openxmlformats.org/officeDocument/2006/relationships/oleObject" Target="../embeddings/oleObject128.bin"/><Relationship Id="rId4"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9.png"/><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2.emf"/><Relationship Id="rId2" Type="http://schemas.openxmlformats.org/officeDocument/2006/relationships/vmlDrawing" Target="../drawings/vmlDrawing129.vml"/><Relationship Id="rId1" Type="http://schemas.openxmlformats.org/officeDocument/2006/relationships/themeOverride" Target="../theme/themeOverride56.xml"/><Relationship Id="rId6" Type="http://schemas.openxmlformats.org/officeDocument/2006/relationships/oleObject" Target="../embeddings/oleObject129.bin"/><Relationship Id="rId5" Type="http://schemas.openxmlformats.org/officeDocument/2006/relationships/slideMaster" Target="../slideMasters/slideMaster5.xml"/><Relationship Id="rId4" Type="http://schemas.openxmlformats.org/officeDocument/2006/relationships/tags" Target="../tags/tag217.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emf"/><Relationship Id="rId2" Type="http://schemas.openxmlformats.org/officeDocument/2006/relationships/tags" Target="../tags/tag218.xml"/><Relationship Id="rId1" Type="http://schemas.openxmlformats.org/officeDocument/2006/relationships/vmlDrawing" Target="../drawings/vmlDrawing130.vml"/><Relationship Id="rId6" Type="http://schemas.openxmlformats.org/officeDocument/2006/relationships/oleObject" Target="../embeddings/oleObject130.bin"/><Relationship Id="rId5" Type="http://schemas.openxmlformats.org/officeDocument/2006/relationships/image" Target="../media/image13.jpeg"/><Relationship Id="rId4"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0.xml"/><Relationship Id="rId1" Type="http://schemas.openxmlformats.org/officeDocument/2006/relationships/vmlDrawing" Target="../drawings/vmlDrawing131.v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oleObject" Target="../embeddings/oleObject131.bin"/></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image" Target="../media/image8.png"/><Relationship Id="rId2" Type="http://schemas.openxmlformats.org/officeDocument/2006/relationships/vmlDrawing" Target="../drawings/vmlDrawing133.vml"/><Relationship Id="rId1" Type="http://schemas.openxmlformats.org/officeDocument/2006/relationships/themeOverride" Target="../theme/themeOverride57.xml"/><Relationship Id="rId6" Type="http://schemas.openxmlformats.org/officeDocument/2006/relationships/image" Target="../media/image2.emf"/><Relationship Id="rId5" Type="http://schemas.openxmlformats.org/officeDocument/2006/relationships/oleObject" Target="../embeddings/oleObject133.bin"/><Relationship Id="rId4"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vmlDrawing" Target="../drawings/vmlDrawing134.vml"/><Relationship Id="rId1" Type="http://schemas.openxmlformats.org/officeDocument/2006/relationships/themeOverride" Target="../theme/themeOverride58.x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5.xml"/><Relationship Id="rId1" Type="http://schemas.openxmlformats.org/officeDocument/2006/relationships/vmlDrawing" Target="../drawings/vmlDrawing135.vml"/><Relationship Id="rId5" Type="http://schemas.openxmlformats.org/officeDocument/2006/relationships/image" Target="../media/image2.emf"/><Relationship Id="rId4" Type="http://schemas.openxmlformats.org/officeDocument/2006/relationships/oleObject" Target="../embeddings/oleObject135.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6.xml"/><Relationship Id="rId1" Type="http://schemas.openxmlformats.org/officeDocument/2006/relationships/vmlDrawing" Target="../drawings/vmlDrawing136.vml"/><Relationship Id="rId6" Type="http://schemas.openxmlformats.org/officeDocument/2006/relationships/image" Target="../media/image2.emf"/><Relationship Id="rId5" Type="http://schemas.openxmlformats.org/officeDocument/2006/relationships/oleObject" Target="../embeddings/oleObject136.bin"/><Relationship Id="rId4" Type="http://schemas.openxmlformats.org/officeDocument/2006/relationships/image" Target="../media/image13.jpeg"/></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7.xml"/><Relationship Id="rId1" Type="http://schemas.openxmlformats.org/officeDocument/2006/relationships/vmlDrawing" Target="../drawings/vmlDrawing137.vml"/><Relationship Id="rId6" Type="http://schemas.openxmlformats.org/officeDocument/2006/relationships/image" Target="../media/image5.emf"/><Relationship Id="rId5" Type="http://schemas.openxmlformats.org/officeDocument/2006/relationships/oleObject" Target="../embeddings/oleObject137.bin"/><Relationship Id="rId4" Type="http://schemas.openxmlformats.org/officeDocument/2006/relationships/image" Target="../media/image6.jpeg"/></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8.xml"/><Relationship Id="rId1" Type="http://schemas.openxmlformats.org/officeDocument/2006/relationships/vmlDrawing" Target="../drawings/vmlDrawing138.vml"/><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4.xml"/><Relationship Id="rId7" Type="http://schemas.openxmlformats.org/officeDocument/2006/relationships/image" Target="../media/image2.emf"/><Relationship Id="rId2" Type="http://schemas.openxmlformats.org/officeDocument/2006/relationships/vmlDrawing" Target="../drawings/vmlDrawing13.vml"/><Relationship Id="rId1" Type="http://schemas.openxmlformats.org/officeDocument/2006/relationships/themeOverride" Target="../theme/themeOverride5.xml"/><Relationship Id="rId6" Type="http://schemas.openxmlformats.org/officeDocument/2006/relationships/oleObject" Target="../embeddings/oleObject13.bin"/><Relationship Id="rId5" Type="http://schemas.openxmlformats.org/officeDocument/2006/relationships/slideMaster" Target="../slideMasters/slideMaster3.xml"/><Relationship Id="rId4" Type="http://schemas.openxmlformats.org/officeDocument/2006/relationships/tags" Target="../tags/tag25.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4.emf"/><Relationship Id="rId2" Type="http://schemas.openxmlformats.org/officeDocument/2006/relationships/vmlDrawing" Target="../drawings/vmlDrawing139.vml"/><Relationship Id="rId1" Type="http://schemas.openxmlformats.org/officeDocument/2006/relationships/themeOverride" Target="../theme/themeOverride59.xml"/><Relationship Id="rId6" Type="http://schemas.openxmlformats.org/officeDocument/2006/relationships/oleObject" Target="../embeddings/oleObject139.bin"/><Relationship Id="rId5" Type="http://schemas.openxmlformats.org/officeDocument/2006/relationships/slideMaster" Target="../slideMasters/slideMaster5.xml"/><Relationship Id="rId4" Type="http://schemas.openxmlformats.org/officeDocument/2006/relationships/tags" Target="../tags/tag230.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vmlDrawing" Target="../drawings/vmlDrawing140.vml"/><Relationship Id="rId1" Type="http://schemas.openxmlformats.org/officeDocument/2006/relationships/themeOverride" Target="../theme/themeOverride60.xml"/><Relationship Id="rId6" Type="http://schemas.openxmlformats.org/officeDocument/2006/relationships/image" Target="../media/image4.emf"/><Relationship Id="rId5" Type="http://schemas.openxmlformats.org/officeDocument/2006/relationships/oleObject" Target="../embeddings/oleObject140.bin"/><Relationship Id="rId4"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vmlDrawing" Target="../drawings/vmlDrawing141.vml"/><Relationship Id="rId1" Type="http://schemas.openxmlformats.org/officeDocument/2006/relationships/themeOverride" Target="../theme/themeOverride61.xml"/><Relationship Id="rId6" Type="http://schemas.openxmlformats.org/officeDocument/2006/relationships/image" Target="../media/image4.emf"/><Relationship Id="rId5" Type="http://schemas.openxmlformats.org/officeDocument/2006/relationships/oleObject" Target="../embeddings/oleObject141.bin"/><Relationship Id="rId4"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14.png"/><Relationship Id="rId2" Type="http://schemas.openxmlformats.org/officeDocument/2006/relationships/vmlDrawing" Target="../drawings/vmlDrawing142.vml"/><Relationship Id="rId1" Type="http://schemas.openxmlformats.org/officeDocument/2006/relationships/themeOverride" Target="../theme/themeOverride62.xml"/><Relationship Id="rId6" Type="http://schemas.openxmlformats.org/officeDocument/2006/relationships/image" Target="../media/image4.emf"/><Relationship Id="rId5" Type="http://schemas.openxmlformats.org/officeDocument/2006/relationships/oleObject" Target="../embeddings/oleObject142.bin"/><Relationship Id="rId4"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vmlDrawing" Target="../drawings/vmlDrawing143.vml"/><Relationship Id="rId6" Type="http://schemas.openxmlformats.org/officeDocument/2006/relationships/image" Target="../media/image4.emf"/><Relationship Id="rId5" Type="http://schemas.openxmlformats.org/officeDocument/2006/relationships/oleObject" Target="../embeddings/oleObject143.bin"/><Relationship Id="rId4"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6.xml"/><Relationship Id="rId1" Type="http://schemas.openxmlformats.org/officeDocument/2006/relationships/vmlDrawing" Target="../drawings/vmlDrawing144.vml"/><Relationship Id="rId5" Type="http://schemas.openxmlformats.org/officeDocument/2006/relationships/image" Target="../media/image4.emf"/><Relationship Id="rId4" Type="http://schemas.openxmlformats.org/officeDocument/2006/relationships/oleObject" Target="../embeddings/oleObject144.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7.xml"/><Relationship Id="rId1" Type="http://schemas.openxmlformats.org/officeDocument/2006/relationships/vmlDrawing" Target="../drawings/vmlDrawing145.vml"/><Relationship Id="rId5" Type="http://schemas.openxmlformats.org/officeDocument/2006/relationships/image" Target="../media/image4.emf"/><Relationship Id="rId4" Type="http://schemas.openxmlformats.org/officeDocument/2006/relationships/oleObject" Target="../embeddings/oleObject145.bin"/></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238.xml"/><Relationship Id="rId7" Type="http://schemas.openxmlformats.org/officeDocument/2006/relationships/image" Target="../media/image14.png"/><Relationship Id="rId2" Type="http://schemas.openxmlformats.org/officeDocument/2006/relationships/vmlDrawing" Target="../drawings/vmlDrawing146.vml"/><Relationship Id="rId1" Type="http://schemas.openxmlformats.org/officeDocument/2006/relationships/themeOverride" Target="../theme/themeOverride63.xml"/><Relationship Id="rId6" Type="http://schemas.openxmlformats.org/officeDocument/2006/relationships/image" Target="../media/image4.emf"/><Relationship Id="rId5" Type="http://schemas.openxmlformats.org/officeDocument/2006/relationships/oleObject" Target="../embeddings/oleObject146.bin"/><Relationship Id="rId4"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image" Target="../media/image8.png"/><Relationship Id="rId2" Type="http://schemas.openxmlformats.org/officeDocument/2006/relationships/vmlDrawing" Target="../drawings/vmlDrawing147.vml"/><Relationship Id="rId1" Type="http://schemas.openxmlformats.org/officeDocument/2006/relationships/themeOverride" Target="../theme/themeOverride64.xml"/><Relationship Id="rId6" Type="http://schemas.openxmlformats.org/officeDocument/2006/relationships/image" Target="../media/image4.emf"/><Relationship Id="rId5" Type="http://schemas.openxmlformats.org/officeDocument/2006/relationships/oleObject" Target="../embeddings/oleObject147.bin"/><Relationship Id="rId4"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9.png"/><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2.emf"/><Relationship Id="rId2" Type="http://schemas.openxmlformats.org/officeDocument/2006/relationships/tags" Target="../tags/tag240.xml"/><Relationship Id="rId1" Type="http://schemas.openxmlformats.org/officeDocument/2006/relationships/vmlDrawing" Target="../drawings/vmlDrawing148.vml"/><Relationship Id="rId6" Type="http://schemas.openxmlformats.org/officeDocument/2006/relationships/oleObject" Target="../embeddings/oleObject148.bin"/><Relationship Id="rId5" Type="http://schemas.openxmlformats.org/officeDocument/2006/relationships/image" Target="../media/image13.jpeg"/><Relationship Id="rId4"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image" Target="../media/image2.emf"/><Relationship Id="rId2" Type="http://schemas.openxmlformats.org/officeDocument/2006/relationships/tags" Target="../tags/tag242.xml"/><Relationship Id="rId1" Type="http://schemas.openxmlformats.org/officeDocument/2006/relationships/vmlDrawing" Target="../drawings/vmlDrawing149.vml"/><Relationship Id="rId6" Type="http://schemas.openxmlformats.org/officeDocument/2006/relationships/oleObject" Target="../embeddings/oleObject148.bin"/><Relationship Id="rId5" Type="http://schemas.openxmlformats.org/officeDocument/2006/relationships/image" Target="../media/image13.jpeg"/><Relationship Id="rId4"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emf"/><Relationship Id="rId2" Type="http://schemas.openxmlformats.org/officeDocument/2006/relationships/vmlDrawing" Target="../drawings/vmlDrawing15.vml"/><Relationship Id="rId1" Type="http://schemas.openxmlformats.org/officeDocument/2006/relationships/themeOverride" Target="../theme/themeOverride6.xml"/><Relationship Id="rId6" Type="http://schemas.openxmlformats.org/officeDocument/2006/relationships/oleObject" Target="../embeddings/oleObject15.bin"/><Relationship Id="rId5" Type="http://schemas.openxmlformats.org/officeDocument/2006/relationships/slideMaster" Target="../slideMasters/slideMaster3.xml"/><Relationship Id="rId4" Type="http://schemas.openxmlformats.org/officeDocument/2006/relationships/tags" Target="../tags/tag29.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18.v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vmlDrawing" Target="../drawings/vmlDrawing19.vml"/><Relationship Id="rId1" Type="http://schemas.openxmlformats.org/officeDocument/2006/relationships/themeOverride" Target="../theme/themeOverride7.x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13.jpe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22.v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5.emf"/><Relationship Id="rId2" Type="http://schemas.openxmlformats.org/officeDocument/2006/relationships/tags" Target="../tags/tag38.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image" Target="../media/image6.jpeg"/><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2.emf"/><Relationship Id="rId2" Type="http://schemas.openxmlformats.org/officeDocument/2006/relationships/tags" Target="../tags/tag40.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image" Target="../media/image13.jpeg"/><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emf"/><Relationship Id="rId2" Type="http://schemas.openxmlformats.org/officeDocument/2006/relationships/tags" Target="../tags/tag42.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image" Target="../media/image13.jpeg"/><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2.emf"/><Relationship Id="rId2" Type="http://schemas.openxmlformats.org/officeDocument/2006/relationships/tags" Target="../tags/tag46.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image" Target="../media/image13.jpeg"/><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emf"/><Relationship Id="rId2" Type="http://schemas.openxmlformats.org/officeDocument/2006/relationships/tags" Target="../tags/tag48.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image" Target="../media/image13.jpeg"/><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0.xml"/><Relationship Id="rId7" Type="http://schemas.openxmlformats.org/officeDocument/2006/relationships/image" Target="../media/image2.emf"/><Relationship Id="rId2" Type="http://schemas.openxmlformats.org/officeDocument/2006/relationships/vmlDrawing" Target="../drawings/vmlDrawing29.vml"/><Relationship Id="rId1" Type="http://schemas.openxmlformats.org/officeDocument/2006/relationships/themeOverride" Target="../theme/themeOverride8.xml"/><Relationship Id="rId6" Type="http://schemas.openxmlformats.org/officeDocument/2006/relationships/oleObject" Target="../embeddings/oleObject29.bin"/><Relationship Id="rId5" Type="http://schemas.openxmlformats.org/officeDocument/2006/relationships/slideMaster" Target="../slideMasters/slideMaster3.xml"/><Relationship Id="rId4" Type="http://schemas.openxmlformats.org/officeDocument/2006/relationships/tags" Target="../tags/tag5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2.xml"/><Relationship Id="rId7" Type="http://schemas.openxmlformats.org/officeDocument/2006/relationships/image" Target="../media/image2.emf"/><Relationship Id="rId2" Type="http://schemas.openxmlformats.org/officeDocument/2006/relationships/vmlDrawing" Target="../drawings/vmlDrawing30.vml"/><Relationship Id="rId1" Type="http://schemas.openxmlformats.org/officeDocument/2006/relationships/themeOverride" Target="../theme/themeOverride9.xml"/><Relationship Id="rId6" Type="http://schemas.openxmlformats.org/officeDocument/2006/relationships/oleObject" Target="../embeddings/oleObject30.bin"/><Relationship Id="rId5" Type="http://schemas.openxmlformats.org/officeDocument/2006/relationships/slideMaster" Target="../slideMasters/slideMaster3.xml"/><Relationship Id="rId4" Type="http://schemas.openxmlformats.org/officeDocument/2006/relationships/tags" Target="../tags/tag5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4.xml"/><Relationship Id="rId7" Type="http://schemas.openxmlformats.org/officeDocument/2006/relationships/image" Target="../media/image2.emf"/><Relationship Id="rId2" Type="http://schemas.openxmlformats.org/officeDocument/2006/relationships/vmlDrawing" Target="../drawings/vmlDrawing31.vml"/><Relationship Id="rId1" Type="http://schemas.openxmlformats.org/officeDocument/2006/relationships/themeOverride" Target="../theme/themeOverride10.xml"/><Relationship Id="rId6" Type="http://schemas.openxmlformats.org/officeDocument/2006/relationships/oleObject" Target="../embeddings/oleObject31.bin"/><Relationship Id="rId5" Type="http://schemas.openxmlformats.org/officeDocument/2006/relationships/slideMaster" Target="../slideMasters/slideMaster3.xml"/><Relationship Id="rId4" Type="http://schemas.openxmlformats.org/officeDocument/2006/relationships/tags" Target="../tags/tag55.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6.xml"/><Relationship Id="rId7" Type="http://schemas.openxmlformats.org/officeDocument/2006/relationships/image" Target="../media/image2.emf"/><Relationship Id="rId2" Type="http://schemas.openxmlformats.org/officeDocument/2006/relationships/vmlDrawing" Target="../drawings/vmlDrawing32.vml"/><Relationship Id="rId1" Type="http://schemas.openxmlformats.org/officeDocument/2006/relationships/themeOverride" Target="../theme/themeOverride11.xml"/><Relationship Id="rId6" Type="http://schemas.openxmlformats.org/officeDocument/2006/relationships/oleObject" Target="../embeddings/oleObject32.bin"/><Relationship Id="rId5" Type="http://schemas.openxmlformats.org/officeDocument/2006/relationships/slideMaster" Target="../slideMasters/slideMaster3.xml"/><Relationship Id="rId4" Type="http://schemas.openxmlformats.org/officeDocument/2006/relationships/tags" Target="../tags/tag57.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8.xml"/><Relationship Id="rId7" Type="http://schemas.openxmlformats.org/officeDocument/2006/relationships/image" Target="../media/image2.emf"/><Relationship Id="rId2" Type="http://schemas.openxmlformats.org/officeDocument/2006/relationships/vmlDrawing" Target="../drawings/vmlDrawing33.vml"/><Relationship Id="rId1" Type="http://schemas.openxmlformats.org/officeDocument/2006/relationships/themeOverride" Target="../theme/themeOverride12.xml"/><Relationship Id="rId6" Type="http://schemas.openxmlformats.org/officeDocument/2006/relationships/oleObject" Target="../embeddings/oleObject33.bin"/><Relationship Id="rId5" Type="http://schemas.openxmlformats.org/officeDocument/2006/relationships/slideMaster" Target="../slideMasters/slideMaster3.xml"/><Relationship Id="rId4" Type="http://schemas.openxmlformats.org/officeDocument/2006/relationships/tags" Target="../tags/tag59.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0.xml"/><Relationship Id="rId7" Type="http://schemas.openxmlformats.org/officeDocument/2006/relationships/image" Target="../media/image2.emf"/><Relationship Id="rId2" Type="http://schemas.openxmlformats.org/officeDocument/2006/relationships/vmlDrawing" Target="../drawings/vmlDrawing34.vml"/><Relationship Id="rId1" Type="http://schemas.openxmlformats.org/officeDocument/2006/relationships/themeOverride" Target="../theme/themeOverride13.xml"/><Relationship Id="rId6" Type="http://schemas.openxmlformats.org/officeDocument/2006/relationships/oleObject" Target="../embeddings/oleObject34.bin"/><Relationship Id="rId5" Type="http://schemas.openxmlformats.org/officeDocument/2006/relationships/slideMaster" Target="../slideMasters/slideMaster3.xml"/><Relationship Id="rId4" Type="http://schemas.openxmlformats.org/officeDocument/2006/relationships/tags" Target="../tags/tag6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2.xml"/><Relationship Id="rId7" Type="http://schemas.openxmlformats.org/officeDocument/2006/relationships/image" Target="../media/image10.emf"/><Relationship Id="rId2" Type="http://schemas.openxmlformats.org/officeDocument/2006/relationships/vmlDrawing" Target="../drawings/vmlDrawing35.vml"/><Relationship Id="rId1" Type="http://schemas.openxmlformats.org/officeDocument/2006/relationships/themeOverride" Target="../theme/themeOverride14.xml"/><Relationship Id="rId6" Type="http://schemas.openxmlformats.org/officeDocument/2006/relationships/oleObject" Target="../embeddings/oleObject35.bin"/><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9.png"/><Relationship Id="rId2" Type="http://schemas.openxmlformats.org/officeDocument/2006/relationships/tags" Target="../tags/tag64.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6.xml"/><Relationship Id="rId7" Type="http://schemas.openxmlformats.org/officeDocument/2006/relationships/image" Target="../media/image2.emf"/><Relationship Id="rId2" Type="http://schemas.openxmlformats.org/officeDocument/2006/relationships/vmlDrawing" Target="../drawings/vmlDrawing37.vml"/><Relationship Id="rId1" Type="http://schemas.openxmlformats.org/officeDocument/2006/relationships/themeOverride" Target="../theme/themeOverride15.xml"/><Relationship Id="rId6" Type="http://schemas.openxmlformats.org/officeDocument/2006/relationships/oleObject" Target="../embeddings/oleObject37.bin"/><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9.png"/><Relationship Id="rId2" Type="http://schemas.openxmlformats.org/officeDocument/2006/relationships/tags" Target="../tags/tag68.xml"/><Relationship Id="rId1" Type="http://schemas.openxmlformats.org/officeDocument/2006/relationships/vmlDrawing" Target="../drawings/vmlDrawing38.vml"/><Relationship Id="rId6" Type="http://schemas.openxmlformats.org/officeDocument/2006/relationships/image" Target="../media/image2.emf"/><Relationship Id="rId5" Type="http://schemas.openxmlformats.org/officeDocument/2006/relationships/oleObject" Target="../embeddings/oleObject38.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5.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jpeg"/><Relationship Id="rId4"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0.xml"/><Relationship Id="rId7" Type="http://schemas.openxmlformats.org/officeDocument/2006/relationships/image" Target="../media/image2.emf"/><Relationship Id="rId2" Type="http://schemas.openxmlformats.org/officeDocument/2006/relationships/vmlDrawing" Target="../drawings/vmlDrawing39.vml"/><Relationship Id="rId1" Type="http://schemas.openxmlformats.org/officeDocument/2006/relationships/themeOverride" Target="../theme/themeOverride16.xml"/><Relationship Id="rId6" Type="http://schemas.openxmlformats.org/officeDocument/2006/relationships/oleObject" Target="../embeddings/oleObject39.bin"/><Relationship Id="rId5" Type="http://schemas.openxmlformats.org/officeDocument/2006/relationships/slideMaster" Target="../slideMasters/slideMaster3.xml"/><Relationship Id="rId4" Type="http://schemas.openxmlformats.org/officeDocument/2006/relationships/tags" Target="../tags/tag7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9.png"/><Relationship Id="rId2" Type="http://schemas.openxmlformats.org/officeDocument/2006/relationships/tags" Target="../tags/tag72.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4.xml"/><Relationship Id="rId7" Type="http://schemas.openxmlformats.org/officeDocument/2006/relationships/image" Target="../media/image2.emf"/><Relationship Id="rId2" Type="http://schemas.openxmlformats.org/officeDocument/2006/relationships/vmlDrawing" Target="../drawings/vmlDrawing41.vml"/><Relationship Id="rId1" Type="http://schemas.openxmlformats.org/officeDocument/2006/relationships/themeOverride" Target="../theme/themeOverride17.xml"/><Relationship Id="rId6" Type="http://schemas.openxmlformats.org/officeDocument/2006/relationships/oleObject" Target="../embeddings/oleObject41.bin"/><Relationship Id="rId5" Type="http://schemas.openxmlformats.org/officeDocument/2006/relationships/slideMaster" Target="../slideMasters/slideMaster3.xml"/><Relationship Id="rId4" Type="http://schemas.openxmlformats.org/officeDocument/2006/relationships/tags" Target="../tags/tag75.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9.png"/><Relationship Id="rId2" Type="http://schemas.openxmlformats.org/officeDocument/2006/relationships/tags" Target="../tags/tag76.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2.emf"/><Relationship Id="rId2" Type="http://schemas.openxmlformats.org/officeDocument/2006/relationships/vmlDrawing" Target="../drawings/vmlDrawing43.vml"/><Relationship Id="rId1" Type="http://schemas.openxmlformats.org/officeDocument/2006/relationships/themeOverride" Target="../theme/themeOverride18.xml"/><Relationship Id="rId6" Type="http://schemas.openxmlformats.org/officeDocument/2006/relationships/oleObject" Target="../embeddings/oleObject43.bin"/><Relationship Id="rId5" Type="http://schemas.openxmlformats.org/officeDocument/2006/relationships/slideMaster" Target="../slideMasters/slideMaster3.xml"/><Relationship Id="rId4" Type="http://schemas.openxmlformats.org/officeDocument/2006/relationships/tags" Target="../tags/tag79.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2.emf"/><Relationship Id="rId2" Type="http://schemas.openxmlformats.org/officeDocument/2006/relationships/tags" Target="../tags/tag80.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image" Target="../media/image13.jpeg"/><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vmlDrawing" Target="../drawings/vmlDrawing45.v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oleObject" Target="../embeddings/oleObject46.bin"/><Relationship Id="rId4"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8.png"/><Relationship Id="rId2" Type="http://schemas.openxmlformats.org/officeDocument/2006/relationships/vmlDrawing" Target="../drawings/vmlDrawing47.vml"/><Relationship Id="rId1" Type="http://schemas.openxmlformats.org/officeDocument/2006/relationships/themeOverride" Target="../theme/themeOverride19.x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vmlDrawing" Target="../drawings/vmlDrawing48.vml"/><Relationship Id="rId1" Type="http://schemas.openxmlformats.org/officeDocument/2006/relationships/themeOverride" Target="../theme/themeOverride20.xml"/><Relationship Id="rId6" Type="http://schemas.openxmlformats.org/officeDocument/2006/relationships/image" Target="../media/image2.emf"/><Relationship Id="rId5" Type="http://schemas.openxmlformats.org/officeDocument/2006/relationships/oleObject" Target="../embeddings/oleObject48.bin"/><Relationship Id="rId4"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7.jpe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vmlDrawing" Target="../drawings/vmlDrawing49.vml"/><Relationship Id="rId5" Type="http://schemas.openxmlformats.org/officeDocument/2006/relationships/image" Target="../media/image2.emf"/><Relationship Id="rId4" Type="http://schemas.openxmlformats.org/officeDocument/2006/relationships/oleObject" Target="../embeddings/oleObject49.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13.jpe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xml"/><Relationship Id="rId1" Type="http://schemas.openxmlformats.org/officeDocument/2006/relationships/vmlDrawing" Target="../drawings/vmlDrawing51.vml"/><Relationship Id="rId6" Type="http://schemas.openxmlformats.org/officeDocument/2006/relationships/image" Target="../media/image5.emf"/><Relationship Id="rId5" Type="http://schemas.openxmlformats.org/officeDocument/2006/relationships/oleObject" Target="../embeddings/oleObject51.bin"/><Relationship Id="rId4" Type="http://schemas.openxmlformats.org/officeDocument/2006/relationships/image" Target="../media/image6.jpe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vmlDrawing" Target="../drawings/vmlDrawing52.vml"/><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4.emf"/><Relationship Id="rId2" Type="http://schemas.openxmlformats.org/officeDocument/2006/relationships/vmlDrawing" Target="../drawings/vmlDrawing53.vml"/><Relationship Id="rId1" Type="http://schemas.openxmlformats.org/officeDocument/2006/relationships/themeOverride" Target="../theme/themeOverride21.xml"/><Relationship Id="rId6" Type="http://schemas.openxmlformats.org/officeDocument/2006/relationships/oleObject" Target="../embeddings/oleObject53.bin"/><Relationship Id="rId5" Type="http://schemas.openxmlformats.org/officeDocument/2006/relationships/slideMaster" Target="../slideMasters/slideMaster3.xml"/><Relationship Id="rId4" Type="http://schemas.openxmlformats.org/officeDocument/2006/relationships/tags" Target="../tags/tag92.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vmlDrawing" Target="../drawings/vmlDrawing54.vml"/><Relationship Id="rId1" Type="http://schemas.openxmlformats.org/officeDocument/2006/relationships/themeOverride" Target="../theme/themeOverride22.xml"/><Relationship Id="rId6" Type="http://schemas.openxmlformats.org/officeDocument/2006/relationships/image" Target="../media/image4.emf"/><Relationship Id="rId5" Type="http://schemas.openxmlformats.org/officeDocument/2006/relationships/oleObject" Target="../embeddings/oleObject54.bin"/><Relationship Id="rId4"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vmlDrawing" Target="../drawings/vmlDrawing55.vml"/><Relationship Id="rId1" Type="http://schemas.openxmlformats.org/officeDocument/2006/relationships/themeOverride" Target="../theme/themeOverride23.xml"/><Relationship Id="rId6" Type="http://schemas.openxmlformats.org/officeDocument/2006/relationships/image" Target="../media/image4.emf"/><Relationship Id="rId5" Type="http://schemas.openxmlformats.org/officeDocument/2006/relationships/oleObject" Target="../embeddings/oleObject55.bin"/><Relationship Id="rId4"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14.png"/><Relationship Id="rId2" Type="http://schemas.openxmlformats.org/officeDocument/2006/relationships/vmlDrawing" Target="../drawings/vmlDrawing56.vml"/><Relationship Id="rId1" Type="http://schemas.openxmlformats.org/officeDocument/2006/relationships/themeOverride" Target="../theme/themeOverride24.xml"/><Relationship Id="rId6" Type="http://schemas.openxmlformats.org/officeDocument/2006/relationships/image" Target="../media/image4.emf"/><Relationship Id="rId5" Type="http://schemas.openxmlformats.org/officeDocument/2006/relationships/oleObject" Target="../embeddings/oleObject56.bin"/><Relationship Id="rId4"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vmlDrawing" Target="../drawings/vmlDrawing57.vml"/><Relationship Id="rId6" Type="http://schemas.openxmlformats.org/officeDocument/2006/relationships/image" Target="../media/image4.emf"/><Relationship Id="rId5" Type="http://schemas.openxmlformats.org/officeDocument/2006/relationships/oleObject" Target="../embeddings/oleObject57.bin"/><Relationship Id="rId4"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vmlDrawing" Target="../drawings/vmlDrawing58.vml"/><Relationship Id="rId5" Type="http://schemas.openxmlformats.org/officeDocument/2006/relationships/image" Target="../media/image4.emf"/><Relationship Id="rId4" Type="http://schemas.openxmlformats.org/officeDocument/2006/relationships/oleObject" Target="../embeddings/oleObject58.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jpe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9.xml"/><Relationship Id="rId1" Type="http://schemas.openxmlformats.org/officeDocument/2006/relationships/vmlDrawing" Target="../drawings/vmlDrawing59.vml"/><Relationship Id="rId5" Type="http://schemas.openxmlformats.org/officeDocument/2006/relationships/image" Target="../media/image4.emf"/><Relationship Id="rId4" Type="http://schemas.openxmlformats.org/officeDocument/2006/relationships/oleObject" Target="../embeddings/oleObject59.bin"/></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4.png"/><Relationship Id="rId2" Type="http://schemas.openxmlformats.org/officeDocument/2006/relationships/vmlDrawing" Target="../drawings/vmlDrawing60.vml"/><Relationship Id="rId1" Type="http://schemas.openxmlformats.org/officeDocument/2006/relationships/themeOverride" Target="../theme/themeOverride25.xml"/><Relationship Id="rId6" Type="http://schemas.openxmlformats.org/officeDocument/2006/relationships/image" Target="../media/image4.emf"/><Relationship Id="rId5" Type="http://schemas.openxmlformats.org/officeDocument/2006/relationships/oleObject" Target="../embeddings/oleObject60.bin"/><Relationship Id="rId4"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8.png"/><Relationship Id="rId2" Type="http://schemas.openxmlformats.org/officeDocument/2006/relationships/vmlDrawing" Target="../drawings/vmlDrawing61.vml"/><Relationship Id="rId1" Type="http://schemas.openxmlformats.org/officeDocument/2006/relationships/themeOverride" Target="../theme/themeOverride26.xml"/><Relationship Id="rId6" Type="http://schemas.openxmlformats.org/officeDocument/2006/relationships/image" Target="../media/image4.emf"/><Relationship Id="rId5" Type="http://schemas.openxmlformats.org/officeDocument/2006/relationships/oleObject" Target="../embeddings/oleObject61.bin"/><Relationship Id="rId4"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5.emf"/><Relationship Id="rId2" Type="http://schemas.openxmlformats.org/officeDocument/2006/relationships/tags" Target="../tags/tag104.xml"/><Relationship Id="rId1" Type="http://schemas.openxmlformats.org/officeDocument/2006/relationships/vmlDrawing" Target="../drawings/vmlDrawing63.vml"/><Relationship Id="rId6" Type="http://schemas.openxmlformats.org/officeDocument/2006/relationships/oleObject" Target="../embeddings/oleObject63.bin"/><Relationship Id="rId5" Type="http://schemas.openxmlformats.org/officeDocument/2006/relationships/image" Target="../media/image6.jpeg"/><Relationship Id="rId4"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7.jpeg"/><Relationship Id="rId2" Type="http://schemas.openxmlformats.org/officeDocument/2006/relationships/tags" Target="../tags/tag106.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8.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13.jpeg"/></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vmlDrawing" Target="../drawings/vmlDrawing66.vml"/><Relationship Id="rId6" Type="http://schemas.openxmlformats.org/officeDocument/2006/relationships/image" Target="../media/image5.emf"/><Relationship Id="rId5" Type="http://schemas.openxmlformats.org/officeDocument/2006/relationships/oleObject" Target="../embeddings/oleObject66.bin"/><Relationship Id="rId4" Type="http://schemas.openxmlformats.org/officeDocument/2006/relationships/image" Target="../media/image6.jpeg"/></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0.xml"/><Relationship Id="rId1" Type="http://schemas.openxmlformats.org/officeDocument/2006/relationships/vmlDrawing" Target="../drawings/vmlDrawing67.vml"/><Relationship Id="rId5" Type="http://schemas.openxmlformats.org/officeDocument/2006/relationships/image" Target="../media/image2.emf"/><Relationship Id="rId4" Type="http://schemas.openxmlformats.org/officeDocument/2006/relationships/oleObject" Target="../embeddings/oleObject67.bin"/></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2.emf"/><Relationship Id="rId2" Type="http://schemas.openxmlformats.org/officeDocument/2006/relationships/tags" Target="../tags/tag111.xml"/><Relationship Id="rId1" Type="http://schemas.openxmlformats.org/officeDocument/2006/relationships/vmlDrawing" Target="../drawings/vmlDrawing68.vml"/><Relationship Id="rId6" Type="http://schemas.openxmlformats.org/officeDocument/2006/relationships/oleObject" Target="../embeddings/oleObject68.bin"/><Relationship Id="rId5" Type="http://schemas.openxmlformats.org/officeDocument/2006/relationships/image" Target="../media/image13.jpeg"/><Relationship Id="rId4"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2.emf"/><Relationship Id="rId2" Type="http://schemas.openxmlformats.org/officeDocument/2006/relationships/tags" Target="../tags/tag113.xml"/><Relationship Id="rId1" Type="http://schemas.openxmlformats.org/officeDocument/2006/relationships/vmlDrawing" Target="../drawings/vmlDrawing69.vml"/><Relationship Id="rId6" Type="http://schemas.openxmlformats.org/officeDocument/2006/relationships/oleObject" Target="../embeddings/oleObject69.bin"/><Relationship Id="rId5" Type="http://schemas.openxmlformats.org/officeDocument/2006/relationships/image" Target="../media/image13.jpeg"/><Relationship Id="rId4"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2.emf"/><Relationship Id="rId2" Type="http://schemas.openxmlformats.org/officeDocument/2006/relationships/tags" Target="../tags/tag115.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image" Target="../media/image13.jpeg"/><Relationship Id="rId4"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2.emf"/><Relationship Id="rId2" Type="http://schemas.openxmlformats.org/officeDocument/2006/relationships/tags" Target="../tags/tag117.xml"/><Relationship Id="rId1" Type="http://schemas.openxmlformats.org/officeDocument/2006/relationships/vmlDrawing" Target="../drawings/vmlDrawing71.vml"/><Relationship Id="rId6" Type="http://schemas.openxmlformats.org/officeDocument/2006/relationships/oleObject" Target="../embeddings/oleObject71.bin"/><Relationship Id="rId5" Type="http://schemas.openxmlformats.org/officeDocument/2006/relationships/image" Target="../media/image13.jpeg"/><Relationship Id="rId4"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9.xml"/><Relationship Id="rId7" Type="http://schemas.openxmlformats.org/officeDocument/2006/relationships/image" Target="../media/image2.emf"/><Relationship Id="rId2" Type="http://schemas.openxmlformats.org/officeDocument/2006/relationships/vmlDrawing" Target="../drawings/vmlDrawing72.vml"/><Relationship Id="rId1" Type="http://schemas.openxmlformats.org/officeDocument/2006/relationships/themeOverride" Target="../theme/themeOverride27.xml"/><Relationship Id="rId6" Type="http://schemas.openxmlformats.org/officeDocument/2006/relationships/oleObject" Target="../embeddings/oleObject72.bin"/><Relationship Id="rId5" Type="http://schemas.openxmlformats.org/officeDocument/2006/relationships/slideMaster" Target="../slideMasters/slideMaster4.xml"/><Relationship Id="rId4" Type="http://schemas.openxmlformats.org/officeDocument/2006/relationships/tags" Target="../tags/tag120.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1.xml"/><Relationship Id="rId7" Type="http://schemas.openxmlformats.org/officeDocument/2006/relationships/image" Target="../media/image2.emf"/><Relationship Id="rId2" Type="http://schemas.openxmlformats.org/officeDocument/2006/relationships/vmlDrawing" Target="../drawings/vmlDrawing73.vml"/><Relationship Id="rId1" Type="http://schemas.openxmlformats.org/officeDocument/2006/relationships/themeOverride" Target="../theme/themeOverride28.xml"/><Relationship Id="rId6" Type="http://schemas.openxmlformats.org/officeDocument/2006/relationships/oleObject" Target="../embeddings/oleObject73.bin"/><Relationship Id="rId5" Type="http://schemas.openxmlformats.org/officeDocument/2006/relationships/slideMaster" Target="../slideMasters/slideMaster4.xml"/><Relationship Id="rId4" Type="http://schemas.openxmlformats.org/officeDocument/2006/relationships/tags" Target="../tags/tag122.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3.xml"/><Relationship Id="rId7" Type="http://schemas.openxmlformats.org/officeDocument/2006/relationships/image" Target="../media/image2.emf"/><Relationship Id="rId2" Type="http://schemas.openxmlformats.org/officeDocument/2006/relationships/vmlDrawing" Target="../drawings/vmlDrawing74.vml"/><Relationship Id="rId1" Type="http://schemas.openxmlformats.org/officeDocument/2006/relationships/themeOverride" Target="../theme/themeOverride29.xml"/><Relationship Id="rId6" Type="http://schemas.openxmlformats.org/officeDocument/2006/relationships/oleObject" Target="../embeddings/oleObject74.bin"/><Relationship Id="rId5" Type="http://schemas.openxmlformats.org/officeDocument/2006/relationships/slideMaster" Target="../slideMasters/slideMaster4.xml"/><Relationship Id="rId4" Type="http://schemas.openxmlformats.org/officeDocument/2006/relationships/tags" Target="../tags/tag124.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5.xml"/><Relationship Id="rId7" Type="http://schemas.openxmlformats.org/officeDocument/2006/relationships/image" Target="../media/image2.emf"/><Relationship Id="rId2" Type="http://schemas.openxmlformats.org/officeDocument/2006/relationships/vmlDrawing" Target="../drawings/vmlDrawing75.vml"/><Relationship Id="rId1" Type="http://schemas.openxmlformats.org/officeDocument/2006/relationships/themeOverride" Target="../theme/themeOverride30.xml"/><Relationship Id="rId6" Type="http://schemas.openxmlformats.org/officeDocument/2006/relationships/oleObject" Target="../embeddings/oleObject75.bin"/><Relationship Id="rId5" Type="http://schemas.openxmlformats.org/officeDocument/2006/relationships/slideMaster" Target="../slideMasters/slideMaster4.xml"/><Relationship Id="rId4" Type="http://schemas.openxmlformats.org/officeDocument/2006/relationships/tags" Target="../tags/tag126.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7.xml"/><Relationship Id="rId7" Type="http://schemas.openxmlformats.org/officeDocument/2006/relationships/image" Target="../media/image2.emf"/><Relationship Id="rId2" Type="http://schemas.openxmlformats.org/officeDocument/2006/relationships/vmlDrawing" Target="../drawings/vmlDrawing76.vml"/><Relationship Id="rId1" Type="http://schemas.openxmlformats.org/officeDocument/2006/relationships/themeOverride" Target="../theme/themeOverride31.xml"/><Relationship Id="rId6" Type="http://schemas.openxmlformats.org/officeDocument/2006/relationships/oleObject" Target="../embeddings/oleObject76.bin"/><Relationship Id="rId5" Type="http://schemas.openxmlformats.org/officeDocument/2006/relationships/slideMaster" Target="../slideMasters/slideMaster4.xml"/><Relationship Id="rId4" Type="http://schemas.openxmlformats.org/officeDocument/2006/relationships/tags" Target="../tags/tag128.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9.xml"/><Relationship Id="rId7" Type="http://schemas.openxmlformats.org/officeDocument/2006/relationships/image" Target="../media/image2.emf"/><Relationship Id="rId2" Type="http://schemas.openxmlformats.org/officeDocument/2006/relationships/vmlDrawing" Target="../drawings/vmlDrawing77.vml"/><Relationship Id="rId1" Type="http://schemas.openxmlformats.org/officeDocument/2006/relationships/themeOverride" Target="../theme/themeOverride32.xml"/><Relationship Id="rId6" Type="http://schemas.openxmlformats.org/officeDocument/2006/relationships/oleObject" Target="../embeddings/oleObject77.bin"/><Relationship Id="rId5" Type="http://schemas.openxmlformats.org/officeDocument/2006/relationships/slideMaster" Target="../slideMasters/slideMaster4.xml"/><Relationship Id="rId4" Type="http://schemas.openxmlformats.org/officeDocument/2006/relationships/tags" Target="../tags/tag130.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31.xml"/><Relationship Id="rId7" Type="http://schemas.openxmlformats.org/officeDocument/2006/relationships/image" Target="../media/image10.emf"/><Relationship Id="rId2" Type="http://schemas.openxmlformats.org/officeDocument/2006/relationships/vmlDrawing" Target="../drawings/vmlDrawing78.vml"/><Relationship Id="rId1" Type="http://schemas.openxmlformats.org/officeDocument/2006/relationships/themeOverride" Target="../theme/themeOverride33.xml"/><Relationship Id="rId6" Type="http://schemas.openxmlformats.org/officeDocument/2006/relationships/oleObject" Target="../embeddings/oleObject78.bin"/><Relationship Id="rId5" Type="http://schemas.openxmlformats.org/officeDocument/2006/relationships/slideMaster" Target="../slideMasters/slideMaster4.xml"/><Relationship Id="rId4" Type="http://schemas.openxmlformats.org/officeDocument/2006/relationships/tags" Target="../tags/tag13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2.xml"/><Relationship Id="rId7" Type="http://schemas.openxmlformats.org/officeDocument/2006/relationships/image" Target="../media/image2.emf"/><Relationship Id="rId2" Type="http://schemas.openxmlformats.org/officeDocument/2006/relationships/vmlDrawing" Target="../drawings/vmlDrawing7.vml"/><Relationship Id="rId1" Type="http://schemas.openxmlformats.org/officeDocument/2006/relationships/themeOverride" Target="../theme/themeOverride2.xml"/><Relationship Id="rId6" Type="http://schemas.openxmlformats.org/officeDocument/2006/relationships/oleObject" Target="../embeddings/oleObject7.bin"/><Relationship Id="rId5" Type="http://schemas.openxmlformats.org/officeDocument/2006/relationships/slideMaster" Target="../slideMasters/slideMaster3.xml"/><Relationship Id="rId4" Type="http://schemas.openxmlformats.org/officeDocument/2006/relationships/tags" Target="../tags/tag13.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9.png"/><Relationship Id="rId2" Type="http://schemas.openxmlformats.org/officeDocument/2006/relationships/tags" Target="../tags/tag133.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35.xml"/><Relationship Id="rId7" Type="http://schemas.openxmlformats.org/officeDocument/2006/relationships/image" Target="../media/image2.emf"/><Relationship Id="rId2" Type="http://schemas.openxmlformats.org/officeDocument/2006/relationships/vmlDrawing" Target="../drawings/vmlDrawing80.vml"/><Relationship Id="rId1" Type="http://schemas.openxmlformats.org/officeDocument/2006/relationships/themeOverride" Target="../theme/themeOverride34.xml"/><Relationship Id="rId6" Type="http://schemas.openxmlformats.org/officeDocument/2006/relationships/oleObject" Target="../embeddings/oleObject80.bin"/><Relationship Id="rId5" Type="http://schemas.openxmlformats.org/officeDocument/2006/relationships/slideMaster" Target="../slideMasters/slideMaster4.xml"/><Relationship Id="rId4" Type="http://schemas.openxmlformats.org/officeDocument/2006/relationships/tags" Target="../tags/tag13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9.png"/><Relationship Id="rId2" Type="http://schemas.openxmlformats.org/officeDocument/2006/relationships/tags" Target="../tags/tag137.xml"/><Relationship Id="rId1" Type="http://schemas.openxmlformats.org/officeDocument/2006/relationships/vmlDrawing" Target="../drawings/vmlDrawing81.vml"/><Relationship Id="rId6" Type="http://schemas.openxmlformats.org/officeDocument/2006/relationships/image" Target="../media/image2.emf"/><Relationship Id="rId5" Type="http://schemas.openxmlformats.org/officeDocument/2006/relationships/oleObject" Target="../embeddings/oleObject81.bin"/><Relationship Id="rId4"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39.xml"/><Relationship Id="rId7" Type="http://schemas.openxmlformats.org/officeDocument/2006/relationships/image" Target="../media/image2.emf"/><Relationship Id="rId2" Type="http://schemas.openxmlformats.org/officeDocument/2006/relationships/vmlDrawing" Target="../drawings/vmlDrawing82.vml"/><Relationship Id="rId1" Type="http://schemas.openxmlformats.org/officeDocument/2006/relationships/themeOverride" Target="../theme/themeOverride35.xml"/><Relationship Id="rId6" Type="http://schemas.openxmlformats.org/officeDocument/2006/relationships/oleObject" Target="../embeddings/oleObject82.bin"/><Relationship Id="rId5" Type="http://schemas.openxmlformats.org/officeDocument/2006/relationships/slideMaster" Target="../slideMasters/slideMaster4.xml"/><Relationship Id="rId4" Type="http://schemas.openxmlformats.org/officeDocument/2006/relationships/tags" Target="../tags/tag140.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9.png"/><Relationship Id="rId2" Type="http://schemas.openxmlformats.org/officeDocument/2006/relationships/tags" Target="../tags/tag141.xml"/><Relationship Id="rId1" Type="http://schemas.openxmlformats.org/officeDocument/2006/relationships/vmlDrawing" Target="../drawings/vmlDrawing83.vml"/><Relationship Id="rId6" Type="http://schemas.openxmlformats.org/officeDocument/2006/relationships/image" Target="../media/image2.emf"/><Relationship Id="rId5" Type="http://schemas.openxmlformats.org/officeDocument/2006/relationships/oleObject" Target="../embeddings/oleObject83.bin"/><Relationship Id="rId4"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3.xml"/><Relationship Id="rId7" Type="http://schemas.openxmlformats.org/officeDocument/2006/relationships/image" Target="../media/image2.emf"/><Relationship Id="rId2" Type="http://schemas.openxmlformats.org/officeDocument/2006/relationships/vmlDrawing" Target="../drawings/vmlDrawing84.vml"/><Relationship Id="rId1" Type="http://schemas.openxmlformats.org/officeDocument/2006/relationships/themeOverride" Target="../theme/themeOverride36.xml"/><Relationship Id="rId6" Type="http://schemas.openxmlformats.org/officeDocument/2006/relationships/oleObject" Target="../embeddings/oleObject84.bin"/><Relationship Id="rId5" Type="http://schemas.openxmlformats.org/officeDocument/2006/relationships/slideMaster" Target="../slideMasters/slideMaster4.xml"/><Relationship Id="rId4" Type="http://schemas.openxmlformats.org/officeDocument/2006/relationships/tags" Target="../tags/tag144.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9.png"/><Relationship Id="rId2" Type="http://schemas.openxmlformats.org/officeDocument/2006/relationships/tags" Target="../tags/tag14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2.emf"/><Relationship Id="rId2" Type="http://schemas.openxmlformats.org/officeDocument/2006/relationships/vmlDrawing" Target="../drawings/vmlDrawing86.vml"/><Relationship Id="rId1" Type="http://schemas.openxmlformats.org/officeDocument/2006/relationships/themeOverride" Target="../theme/themeOverride37.xml"/><Relationship Id="rId6" Type="http://schemas.openxmlformats.org/officeDocument/2006/relationships/oleObject" Target="../embeddings/oleObject86.bin"/><Relationship Id="rId5" Type="http://schemas.openxmlformats.org/officeDocument/2006/relationships/slideMaster" Target="../slideMasters/slideMaster4.xml"/><Relationship Id="rId4" Type="http://schemas.openxmlformats.org/officeDocument/2006/relationships/tags" Target="../tags/tag148.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2.emf"/><Relationship Id="rId2" Type="http://schemas.openxmlformats.org/officeDocument/2006/relationships/tags" Target="../tags/tag149.xml"/><Relationship Id="rId1" Type="http://schemas.openxmlformats.org/officeDocument/2006/relationships/vmlDrawing" Target="../drawings/vmlDrawing87.vml"/><Relationship Id="rId6" Type="http://schemas.openxmlformats.org/officeDocument/2006/relationships/oleObject" Target="../embeddings/oleObject87.bin"/><Relationship Id="rId5" Type="http://schemas.openxmlformats.org/officeDocument/2006/relationships/image" Target="../media/image13.jpeg"/><Relationship Id="rId4"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1.xml"/><Relationship Id="rId1" Type="http://schemas.openxmlformats.org/officeDocument/2006/relationships/vmlDrawing" Target="../drawings/vmlDrawing88.v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oleObject" Target="../embeddings/oleObject88.bin"/></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8.png"/><Relationship Id="rId2" Type="http://schemas.openxmlformats.org/officeDocument/2006/relationships/vmlDrawing" Target="../drawings/vmlDrawing90.vml"/><Relationship Id="rId1" Type="http://schemas.openxmlformats.org/officeDocument/2006/relationships/themeOverride" Target="../theme/themeOverride38.x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vmlDrawing" Target="../drawings/vmlDrawing91.vml"/><Relationship Id="rId1" Type="http://schemas.openxmlformats.org/officeDocument/2006/relationships/themeOverride" Target="../theme/themeOverride39.xml"/><Relationship Id="rId6" Type="http://schemas.openxmlformats.org/officeDocument/2006/relationships/image" Target="../media/image2.emf"/><Relationship Id="rId5" Type="http://schemas.openxmlformats.org/officeDocument/2006/relationships/oleObject" Target="../embeddings/oleObject91.bin"/><Relationship Id="rId4"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6.xml"/><Relationship Id="rId1" Type="http://schemas.openxmlformats.org/officeDocument/2006/relationships/vmlDrawing" Target="../drawings/vmlDrawing92.vml"/><Relationship Id="rId5" Type="http://schemas.openxmlformats.org/officeDocument/2006/relationships/image" Target="../media/image2.emf"/><Relationship Id="rId4" Type="http://schemas.openxmlformats.org/officeDocument/2006/relationships/oleObject" Target="../embeddings/oleObject9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7.xml"/><Relationship Id="rId1" Type="http://schemas.openxmlformats.org/officeDocument/2006/relationships/vmlDrawing" Target="../drawings/vmlDrawing93.vml"/><Relationship Id="rId6" Type="http://schemas.openxmlformats.org/officeDocument/2006/relationships/image" Target="../media/image2.emf"/><Relationship Id="rId5" Type="http://schemas.openxmlformats.org/officeDocument/2006/relationships/oleObject" Target="../embeddings/oleObject93.bin"/><Relationship Id="rId4" Type="http://schemas.openxmlformats.org/officeDocument/2006/relationships/image" Target="../media/image13.jpeg"/></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8.xml"/><Relationship Id="rId1" Type="http://schemas.openxmlformats.org/officeDocument/2006/relationships/vmlDrawing" Target="../drawings/vmlDrawing94.vml"/><Relationship Id="rId6" Type="http://schemas.openxmlformats.org/officeDocument/2006/relationships/image" Target="../media/image5.emf"/><Relationship Id="rId5" Type="http://schemas.openxmlformats.org/officeDocument/2006/relationships/oleObject" Target="../embeddings/oleObject94.bin"/><Relationship Id="rId4" Type="http://schemas.openxmlformats.org/officeDocument/2006/relationships/image" Target="../media/image6.jpeg"/></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9.xml"/><Relationship Id="rId1" Type="http://schemas.openxmlformats.org/officeDocument/2006/relationships/vmlDrawing" Target="../drawings/vmlDrawing95.vml"/><Relationship Id="rId5" Type="http://schemas.openxmlformats.org/officeDocument/2006/relationships/image" Target="../media/image2.emf"/><Relationship Id="rId4" Type="http://schemas.openxmlformats.org/officeDocument/2006/relationships/oleObject" Target="../embeddings/oleObject95.bin"/></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4.emf"/><Relationship Id="rId2" Type="http://schemas.openxmlformats.org/officeDocument/2006/relationships/vmlDrawing" Target="../drawings/vmlDrawing96.vml"/><Relationship Id="rId1" Type="http://schemas.openxmlformats.org/officeDocument/2006/relationships/themeOverride" Target="../theme/themeOverride40.xml"/><Relationship Id="rId6" Type="http://schemas.openxmlformats.org/officeDocument/2006/relationships/oleObject" Target="../embeddings/oleObject96.bin"/><Relationship Id="rId5" Type="http://schemas.openxmlformats.org/officeDocument/2006/relationships/slideMaster" Target="../slideMasters/slideMaster4.xml"/><Relationship Id="rId4" Type="http://schemas.openxmlformats.org/officeDocument/2006/relationships/tags" Target="../tags/tag161.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vmlDrawing" Target="../drawings/vmlDrawing97.vml"/><Relationship Id="rId1" Type="http://schemas.openxmlformats.org/officeDocument/2006/relationships/themeOverride" Target="../theme/themeOverride41.xml"/><Relationship Id="rId6" Type="http://schemas.openxmlformats.org/officeDocument/2006/relationships/image" Target="../media/image4.emf"/><Relationship Id="rId5" Type="http://schemas.openxmlformats.org/officeDocument/2006/relationships/oleObject" Target="../embeddings/oleObject97.bin"/><Relationship Id="rId4"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vmlDrawing" Target="../drawings/vmlDrawing98.vml"/><Relationship Id="rId1" Type="http://schemas.openxmlformats.org/officeDocument/2006/relationships/themeOverride" Target="../theme/themeOverride42.xml"/><Relationship Id="rId6" Type="http://schemas.openxmlformats.org/officeDocument/2006/relationships/image" Target="../media/image4.emf"/><Relationship Id="rId5" Type="http://schemas.openxmlformats.org/officeDocument/2006/relationships/oleObject" Target="../embeddings/oleObject98.bin"/><Relationship Id="rId4"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4000" y="2044800"/>
            <a:ext cx="6858000" cy="457323"/>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864000" y="2574000"/>
            <a:ext cx="6858000" cy="432179"/>
          </a:xfrm>
        </p:spPr>
        <p:txBody>
          <a:bodyPr lIns="0" tIns="0" rIns="0" bIns="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4" name="Footer Placeholder 3">
            <a:extLst>
              <a:ext uri="{FF2B5EF4-FFF2-40B4-BE49-F238E27FC236}">
                <a16:creationId xmlns:a16="http://schemas.microsoft.com/office/drawing/2014/main" id="{7E03F830-CD42-4995-B57B-4CDB1D5A0661}"/>
              </a:ext>
            </a:extLst>
          </p:cNvPr>
          <p:cNvSpPr>
            <a:spLocks noGrp="1"/>
          </p:cNvSpPr>
          <p:nvPr>
            <p:ph type="ftr" sz="quarter" idx="10"/>
          </p:nvPr>
        </p:nvSpPr>
        <p:spPr>
          <a:xfrm>
            <a:off x="3028950" y="4772025"/>
            <a:ext cx="3086100" cy="273050"/>
          </a:xfr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99414477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87521712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9279"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8" name="Date Placeholder 7"/>
          <p:cNvSpPr>
            <a:spLocks noGrp="1"/>
          </p:cNvSpPr>
          <p:nvPr>
            <p:ph type="dt" sz="half" idx="1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2"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2"/>
            <a:ext cx="4070190" cy="5148263"/>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002D3F"/>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36146" y="2548154"/>
            <a:ext cx="973931" cy="2681387"/>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38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19328469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143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13" name="Rectangle 12"/>
          <p:cNvSpPr/>
          <p:nvPr userDrawn="1"/>
        </p:nvSpPr>
        <p:spPr bwMode="white">
          <a:xfrm>
            <a:off x="3060573" y="-982"/>
            <a:ext cx="6083428" cy="51492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7" name="TextBox 16"/>
          <p:cNvSpPr txBox="1"/>
          <p:nvPr userDrawn="1"/>
        </p:nvSpPr>
        <p:spPr>
          <a:xfrm>
            <a:off x="472503" y="2408016"/>
            <a:ext cx="1160357" cy="332399"/>
          </a:xfrm>
          <a:prstGeom prst="rect">
            <a:avLst/>
          </a:prstGeom>
          <a:noFill/>
        </p:spPr>
        <p:txBody>
          <a:bodyPr wrap="square" lIns="0" tIns="0" rIns="0" bIns="0" rtlCol="0" anchor="t">
            <a:spAutoFit/>
          </a:bodyPr>
          <a:lstStyle/>
          <a:p>
            <a:pPr>
              <a:lnSpc>
                <a:spcPct val="90000"/>
              </a:lnSpc>
              <a:spcAft>
                <a:spcPts val="45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43563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5559655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2463"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invGray">
          <a:xfrm>
            <a:off x="1041111" y="3521648"/>
            <a:ext cx="697003" cy="747597"/>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0" name="Rectangle 9"/>
          <p:cNvSpPr/>
          <p:nvPr userDrawn="1">
            <p:custDataLst>
              <p:tags r:id="rId3"/>
            </p:custDataLst>
          </p:nvPr>
        </p:nvSpPr>
        <p:spPr>
          <a:xfrm>
            <a:off x="1882112" y="3521648"/>
            <a:ext cx="1177614" cy="1102152"/>
          </a:xfrm>
          <a:prstGeom prst="rect">
            <a:avLst/>
          </a:prstGeom>
          <a:noFill/>
          <a:ln w="9525" cmpd="sng">
            <a:solidFill>
              <a:srgbClr val="002D3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11" name="TextBox 10"/>
          <p:cNvSpPr txBox="1"/>
          <p:nvPr userDrawn="1"/>
        </p:nvSpPr>
        <p:spPr>
          <a:xfrm>
            <a:off x="472500" y="681028"/>
            <a:ext cx="2586600" cy="2622182"/>
          </a:xfrm>
          <a:prstGeom prst="rect">
            <a:avLst/>
          </a:prstGeom>
          <a:noFill/>
          <a:ln>
            <a:solidFill>
              <a:srgbClr val="002D3F"/>
            </a:solidFill>
          </a:ln>
        </p:spPr>
        <p:txBody>
          <a:bodyPr wrap="square" lIns="459000" tIns="351000" rIns="0" bIns="0" rtlCol="0" anchor="t">
            <a:noAutofit/>
          </a:bodyPr>
          <a:lstStyle/>
          <a:p>
            <a:pPr>
              <a:lnSpc>
                <a:spcPct val="90000"/>
              </a:lnSpc>
              <a:spcAft>
                <a:spcPts val="450"/>
              </a:spcAft>
            </a:pPr>
            <a:endParaRPr lang="en-US" sz="4050">
              <a:solidFill>
                <a:schemeClr val="accent4"/>
              </a:solidFill>
              <a:latin typeface="+mn-lt"/>
              <a:ea typeface="+mn-ea"/>
              <a:cs typeface="+mn-cs"/>
              <a:sym typeface="+mn-lt"/>
            </a:endParaRPr>
          </a:p>
        </p:txBody>
      </p:sp>
      <p:sp>
        <p:nvSpPr>
          <p:cNvPr id="9" name="TextBox 1"/>
          <p:cNvSpPr txBox="1"/>
          <p:nvPr userDrawn="1"/>
        </p:nvSpPr>
        <p:spPr>
          <a:xfrm>
            <a:off x="877052" y="837337"/>
            <a:ext cx="1776961" cy="684418"/>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000">
                <a:solidFill>
                  <a:srgbClr val="002D3F"/>
                </a:solidFill>
                <a:latin typeface="+mn-lt"/>
                <a:ea typeface="+mn-ea"/>
                <a:cs typeface="+mn-cs"/>
                <a:sym typeface="+mn-lt"/>
              </a:rPr>
              <a:t>Agenda</a:t>
            </a:r>
          </a:p>
        </p:txBody>
      </p:sp>
    </p:spTree>
    <p:extLst>
      <p:ext uri="{BB962C8B-B14F-4D97-AF65-F5344CB8AC3E}">
        <p14:creationId xmlns:p14="http://schemas.microsoft.com/office/powerpoint/2010/main" val="4293335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432172"/>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348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white">
          <a:xfrm>
            <a:off x="963557" y="1072090"/>
            <a:ext cx="710754" cy="711412"/>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0" name="Rectangle 9"/>
          <p:cNvSpPr/>
          <p:nvPr userDrawn="1"/>
        </p:nvSpPr>
        <p:spPr>
          <a:xfrm>
            <a:off x="963900" y="2002553"/>
            <a:ext cx="7214400" cy="2402523"/>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1546579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0683237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451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7"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rgbClr val="002D3F"/>
                </a:solidFill>
                <a:latin typeface="+mn-lt"/>
                <a:ea typeface="+mn-ea"/>
                <a:cs typeface="+mn-cs"/>
                <a:sym typeface="+mn-lt"/>
              </a:rPr>
              <a:t>Agenda</a:t>
            </a:r>
          </a:p>
        </p:txBody>
      </p:sp>
      <p:cxnSp>
        <p:nvCxnSpPr>
          <p:cNvPr id="9" name="Straight Connector 8"/>
          <p:cNvCxnSpPr/>
          <p:nvPr userDrawn="1"/>
        </p:nvCxnSpPr>
        <p:spPr bwMode="white">
          <a:xfrm>
            <a:off x="464174" y="905338"/>
            <a:ext cx="8682228" cy="0"/>
          </a:xfrm>
          <a:prstGeom prst="line">
            <a:avLst/>
          </a:prstGeom>
          <a:ln w="9525"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43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17861035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553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0" name="TextBox 9"/>
          <p:cNvSpPr txBox="1"/>
          <p:nvPr userDrawn="1"/>
        </p:nvSpPr>
        <p:spPr>
          <a:xfrm>
            <a:off x="472503" y="2448877"/>
            <a:ext cx="870785" cy="249299"/>
          </a:xfrm>
          <a:prstGeom prst="rect">
            <a:avLst/>
          </a:prstGeom>
          <a:noFill/>
        </p:spPr>
        <p:txBody>
          <a:bodyPr wrap="square" lIns="0" tIns="0" rIns="0" bIns="0" rtlCol="0" anchor="t">
            <a:spAutoFit/>
          </a:bodyPr>
          <a:lstStyle/>
          <a:p>
            <a:pPr>
              <a:lnSpc>
                <a:spcPct val="90000"/>
              </a:lnSpc>
              <a:spcAft>
                <a:spcPts val="450"/>
              </a:spcAft>
            </a:pPr>
            <a:r>
              <a:rPr lang="en-US" sz="18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515648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11476017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655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8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06C16A0F-1DB0-4427-BBE5-185321D60726}"/>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298040949"/>
      </p:ext>
    </p:extLst>
  </p:cSld>
  <p:clrMapOvr>
    <a:masterClrMapping/>
  </p:clrMapOvr>
  <p:hf sldNum="0"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4349827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08607"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5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Title 1"/>
          <p:cNvSpPr>
            <a:spLocks noGrp="1"/>
          </p:cNvSpPr>
          <p:nvPr>
            <p:ph type="ctrTitle" hasCustomPrompt="1"/>
          </p:nvPr>
        </p:nvSpPr>
        <p:spPr>
          <a:xfrm>
            <a:off x="864000" y="2044800"/>
            <a:ext cx="6858000" cy="457323"/>
          </a:xfrm>
        </p:spPr>
        <p:txBody>
          <a:bodyPr vert="horz" lIns="0" tIns="0" rIns="0" bIns="0" rtlCol="0" anchor="t" anchorCtr="0">
            <a:normAutofit/>
          </a:bodyPr>
          <a:lstStyle>
            <a:lvl1pPr>
              <a:defRPr kumimoji="0" lang="en-US" b="1" i="0" u="none" strike="noStrike" cap="none" spc="0" normalizeH="0" baseline="0" dirty="0">
                <a:ln>
                  <a:noFill/>
                </a:ln>
                <a:solidFill>
                  <a:prstClr val="white"/>
                </a:solidFill>
                <a:effectLst/>
                <a:uLnTx/>
                <a:uFillTx/>
              </a:defRPr>
            </a:lvl1pPr>
          </a:lstStyle>
          <a:p>
            <a:pPr marL="0" marR="0" lvl="0" indent="0" defTabSz="914400" fontAlgn="auto">
              <a:spcAft>
                <a:spcPts val="0"/>
              </a:spcAft>
              <a:buClrTx/>
              <a:buSzTx/>
              <a:buFontTx/>
              <a:tabLst/>
            </a:pPr>
            <a:r>
              <a:rPr lang="en-US"/>
              <a:t>Title of the presentation</a:t>
            </a:r>
          </a:p>
        </p:txBody>
      </p:sp>
      <p:sp>
        <p:nvSpPr>
          <p:cNvPr id="17" name="Subtitle 2"/>
          <p:cNvSpPr>
            <a:spLocks noGrp="1"/>
          </p:cNvSpPr>
          <p:nvPr>
            <p:ph type="subTitle" idx="1" hasCustomPrompt="1"/>
          </p:nvPr>
        </p:nvSpPr>
        <p:spPr>
          <a:xfrm>
            <a:off x="864000" y="2574000"/>
            <a:ext cx="6858000" cy="432179"/>
          </a:xfrm>
        </p:spPr>
        <p:txBody>
          <a:bodyPr vert="horz" lIns="0" tIns="0" rIns="0" bIns="0" rtlCol="0">
            <a:normAutofit/>
          </a:bodyPr>
          <a:lstStyle>
            <a:lvl1pPr>
              <a:defRPr kumimoji="0" lang="en-AU" sz="1800" b="1" i="0" u="none" strike="noStrike" cap="none" spc="0" normalizeH="0" baseline="0" dirty="0">
                <a:ln>
                  <a:noFill/>
                </a:ln>
                <a:solidFill>
                  <a:srgbClr val="E7E6E6"/>
                </a:solidFill>
                <a:effectLst/>
                <a:uLnTx/>
                <a:uFillTx/>
              </a:defRPr>
            </a:lvl1pPr>
          </a:lstStyle>
          <a:p>
            <a:pPr marR="0" lvl="0" defTabSz="914400" fontAlgn="auto">
              <a:lnSpc>
                <a:spcPct val="90000"/>
              </a:lnSpc>
              <a:spcBef>
                <a:spcPts val="1000"/>
              </a:spcBef>
              <a:spcAft>
                <a:spcPts val="0"/>
              </a:spcAft>
              <a:buClrTx/>
              <a:buSzTx/>
              <a:buNone/>
              <a:tabLst/>
            </a:pPr>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2" name="Footer Placeholder 1">
            <a:extLst>
              <a:ext uri="{FF2B5EF4-FFF2-40B4-BE49-F238E27FC236}">
                <a16:creationId xmlns:a16="http://schemas.microsoft.com/office/drawing/2014/main" id="{E73E7DC8-BA82-4191-B2C6-C44D0105C087}"/>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2135006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73386413"/>
              </p:ext>
            </p:extLst>
          </p:nvPr>
        </p:nvGraphicFramePr>
        <p:xfrm>
          <a:off x="1192" y="1192"/>
          <a:ext cx="1191" cy="1192"/>
        </p:xfrm>
        <a:graphic>
          <a:graphicData uri="http://schemas.openxmlformats.org/presentationml/2006/ole">
            <mc:AlternateContent xmlns:mc="http://schemas.openxmlformats.org/markup-compatibility/2006">
              <mc:Choice xmlns:v="urn:schemas-microsoft-com:vml" Requires="v">
                <p:oleObj spid="_x0000_s109631"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2"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7258051" y="4808225"/>
            <a:ext cx="1111538" cy="115523"/>
          </a:xfrm>
          <a:prstGeom prst="rect">
            <a:avLst/>
          </a:prstGeom>
        </p:spPr>
        <p:txBody>
          <a:bodyPr/>
          <a:lstStyle>
            <a:lvl1pPr>
              <a:defRPr>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57200" y="349200"/>
            <a:ext cx="6364188"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13" name="Picture 12"/>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5"/>
            <a:ext cx="9144000" cy="5148072"/>
          </a:xfrm>
          <a:prstGeom prst="rect">
            <a:avLst/>
          </a:prstGeom>
        </p:spPr>
      </p:pic>
    </p:spTree>
    <p:extLst>
      <p:ext uri="{BB962C8B-B14F-4D97-AF65-F5344CB8AC3E}">
        <p14:creationId xmlns:p14="http://schemas.microsoft.com/office/powerpoint/2010/main" val="1128557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9531433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0655"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1575570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689892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0303"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2"/>
            <a:ext cx="407019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14"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2564599"/>
            <a:ext cx="2021000" cy="258366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613992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79137914"/>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11679"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592AD3C5-2EFB-4B42-B288-B56E65F2C051}"/>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947862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3009751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270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5" name="Group 54"/>
          <p:cNvGrpSpPr/>
          <p:nvPr userDrawn="1"/>
        </p:nvGrpSpPr>
        <p:grpSpPr>
          <a:xfrm>
            <a:off x="900" y="-1949"/>
            <a:ext cx="9142200" cy="5152160"/>
            <a:chOff x="900" y="-1949"/>
            <a:chExt cx="9142200" cy="5152160"/>
          </a:xfrm>
        </p:grpSpPr>
        <p:sp>
          <p:nvSpPr>
            <p:cNvPr id="93"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94"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5"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6"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99" name="Gutter space"/>
            <p:cNvGrpSpPr/>
            <p:nvPr/>
          </p:nvGrpSpPr>
          <p:grpSpPr>
            <a:xfrm>
              <a:off x="951744" y="470043"/>
              <a:ext cx="7215368" cy="4119894"/>
              <a:chOff x="2322513" y="1258888"/>
              <a:chExt cx="7543800" cy="4341813"/>
            </a:xfrm>
            <a:solidFill>
              <a:schemeClr val="accent5">
                <a:alpha val="15000"/>
              </a:schemeClr>
            </a:solidFill>
          </p:grpSpPr>
          <p:sp>
            <p:nvSpPr>
              <p:cNvPr id="12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8"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0" name="Group 99"/>
            <p:cNvGrpSpPr/>
            <p:nvPr/>
          </p:nvGrpSpPr>
          <p:grpSpPr>
            <a:xfrm>
              <a:off x="900" y="470043"/>
              <a:ext cx="9142200" cy="4119894"/>
              <a:chOff x="900" y="470043"/>
              <a:chExt cx="9142200" cy="4119894"/>
            </a:xfrm>
          </p:grpSpPr>
          <p:sp>
            <p:nvSpPr>
              <p:cNvPr id="10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10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10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694023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7627709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3727"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306183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extLst>
    <p:ext uri="{DCECCB84-F9BA-43D5-87BE-67443E8EF086}">
      <p15:sldGuideLst xmlns:p15="http://schemas.microsoft.com/office/powerpoint/2012/main">
        <p15:guide id="1" orient="horz" pos="324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 Title and Tex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90402673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4751"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443600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 Section header box">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9458884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577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1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963559" y="2002884"/>
            <a:ext cx="7215368" cy="2402993"/>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960522" y="1069050"/>
            <a:ext cx="713791" cy="714452"/>
          </a:xfrm>
          <a:prstGeom prst="rect">
            <a:avLst/>
          </a:prstGeom>
          <a:noFill/>
          <a:ln>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Tree>
    <p:extLst>
      <p:ext uri="{BB962C8B-B14F-4D97-AF65-F5344CB8AC3E}">
        <p14:creationId xmlns:p14="http://schemas.microsoft.com/office/powerpoint/2010/main" val="1768585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7018426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679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Title 1"/>
          <p:cNvSpPr>
            <a:spLocks noGrp="1"/>
          </p:cNvSpPr>
          <p:nvPr>
            <p:ph type="title" hasCustomPrompt="1"/>
          </p:nvPr>
        </p:nvSpPr>
        <p:spPr bwMode="blackWhite">
          <a:xfrm>
            <a:off x="472500" y="2872758"/>
            <a:ext cx="8202600" cy="1532318"/>
          </a:xfrm>
        </p:spPr>
        <p:txBody>
          <a:bodyPr anchor="t">
            <a:noAutofit/>
          </a:bodyPr>
          <a:lstStyle>
            <a:lvl1pPr>
              <a:defRPr sz="4000">
                <a:solidFill>
                  <a:srgbClr val="002D3F"/>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472501" y="2762568"/>
            <a:ext cx="8668940" cy="0"/>
          </a:xfrm>
          <a:prstGeom prst="line">
            <a:avLst/>
          </a:prstGeom>
          <a:ln w="19050"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E45FA7E-8230-45EB-9CAD-4701EE3E9729}"/>
              </a:ext>
            </a:extLst>
          </p:cNvPr>
          <p:cNvSpPr>
            <a:spLocks noGrp="1"/>
          </p:cNvSpPr>
          <p:nvPr>
            <p:ph type="ftr" sz="quarter" idx="11"/>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2122390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55540921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7823"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3048748" y="2"/>
            <a:ext cx="312713" cy="5148263"/>
          </a:xfrm>
          <a:prstGeom prst="rect">
            <a:avLst/>
          </a:prstGeom>
        </p:spPr>
      </p:pic>
      <p:sp>
        <p:nvSpPr>
          <p:cNvPr id="18" name="Date Placeholder 1"/>
          <p:cNvSpPr>
            <a:spLocks noGrp="1"/>
          </p:cNvSpPr>
          <p:nvPr>
            <p:ph type="dt" sz="half" idx="3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0"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2"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2" y="2"/>
            <a:ext cx="3059631"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221966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203523748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8847"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5374207" y="2"/>
            <a:ext cx="312713" cy="5148263"/>
          </a:xfrm>
          <a:prstGeom prst="rect">
            <a:avLst/>
          </a:prstGeom>
        </p:spPr>
      </p:pic>
      <p:sp>
        <p:nvSpPr>
          <p:cNvPr id="14" name="Rectangle 13"/>
          <p:cNvSpPr/>
          <p:nvPr userDrawn="1"/>
        </p:nvSpPr>
        <p:spPr bwMode="white">
          <a:xfrm>
            <a:off x="2" y="2"/>
            <a:ext cx="5378967"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4722699"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285545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16779795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9871"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6771937" y="2"/>
            <a:ext cx="312713" cy="5148263"/>
          </a:xfrm>
          <a:prstGeom prst="rect">
            <a:avLst/>
          </a:prstGeom>
        </p:spPr>
      </p:pic>
      <p:sp>
        <p:nvSpPr>
          <p:cNvPr id="10" name="Rectangle 9"/>
          <p:cNvSpPr/>
          <p:nvPr userDrawn="1"/>
        </p:nvSpPr>
        <p:spPr bwMode="white">
          <a:xfrm>
            <a:off x="0" y="2"/>
            <a:ext cx="6775704"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6091488"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534055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45832691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089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4"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2815640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70541677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327"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8"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4" name="Pentagon 8"/>
          <p:cNvSpPr/>
          <p:nvPr userDrawn="1"/>
        </p:nvSpPr>
        <p:spPr bwMode="white">
          <a:xfrm>
            <a:off x="1" y="2"/>
            <a:ext cx="4772660" cy="5148263"/>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57200" y="349200"/>
            <a:ext cx="3520537"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48354" y="2694698"/>
            <a:ext cx="1023938" cy="2539571"/>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51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43559364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191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4267189" y="2"/>
            <a:ext cx="312713" cy="5148263"/>
          </a:xfrm>
          <a:prstGeom prst="rect">
            <a:avLst/>
          </a:prstGeom>
        </p:spPr>
      </p:pic>
      <p:sp>
        <p:nvSpPr>
          <p:cNvPr id="11" name="Rectangle 10"/>
          <p:cNvSpPr/>
          <p:nvPr userDrawn="1"/>
        </p:nvSpPr>
        <p:spPr>
          <a:xfrm>
            <a:off x="4572000" y="2"/>
            <a:ext cx="4572000" cy="5148263"/>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4569018" y="2"/>
            <a:ext cx="4574983" cy="5148263"/>
          </a:xfrm>
          <a:prstGeom prst="rect">
            <a:avLst/>
          </a:prstGeom>
          <a:noFill/>
        </p:spPr>
        <p:txBody>
          <a:bodyPr lIns="914400" tIns="914400" rIns="914400" bIns="914400"/>
          <a:lstStyle>
            <a:lvl1pPr algn="ctr">
              <a:defRPr sz="135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57200" y="1340442"/>
            <a:ext cx="3306600" cy="2467383"/>
          </a:xfrm>
          <a:prstGeom prst="rect">
            <a:avLst/>
          </a:prstGeom>
          <a:noFill/>
        </p:spPr>
        <p:txBody>
          <a:bodyPr wrap="square" lIns="0" tIns="0" rIns="320040" bIns="0"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5" name="Date Placeholder 2"/>
          <p:cNvSpPr>
            <a:spLocks noGrp="1"/>
          </p:cNvSpPr>
          <p:nvPr>
            <p:ph type="dt" sz="half" idx="15"/>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292610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79996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2943"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557389" y="2"/>
            <a:ext cx="312713" cy="5148263"/>
          </a:xfrm>
          <a:prstGeom prst="rect">
            <a:avLst/>
          </a:prstGeom>
        </p:spPr>
      </p:pic>
      <p:sp>
        <p:nvSpPr>
          <p:cNvPr id="11" name="Rectangle 10"/>
          <p:cNvSpPr/>
          <p:nvPr userDrawn="1"/>
        </p:nvSpPr>
        <p:spPr bwMode="gray">
          <a:xfrm>
            <a:off x="5864660" y="2"/>
            <a:ext cx="3279343"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5865021" y="2"/>
            <a:ext cx="3278981" cy="5148263"/>
          </a:xfrm>
          <a:prstGeom prst="rect">
            <a:avLst/>
          </a:prstGeom>
          <a:noFill/>
        </p:spPr>
        <p:txBody>
          <a:bodyPr lIns="182880" tIns="914400" rIns="182880" bIns="914400"/>
          <a:lstStyle>
            <a:lvl1pPr algn="ctr">
              <a:defRPr sz="12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57200" y="1340442"/>
            <a:ext cx="4701666" cy="2467383"/>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6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563048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9069060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23967"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8" name="TextBox 1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457200" y="2075072"/>
            <a:ext cx="1874281" cy="986646"/>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49331" y="2695294"/>
            <a:ext cx="1023938" cy="2539571"/>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5707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6505079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4991"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5" name="Title 4"/>
          <p:cNvSpPr>
            <a:spLocks noGrp="1"/>
          </p:cNvSpPr>
          <p:nvPr>
            <p:ph type="title" hasCustomPrompt="1"/>
          </p:nvPr>
        </p:nvSpPr>
        <p:spPr>
          <a:xfrm>
            <a:off x="457200" y="2075072"/>
            <a:ext cx="1874281" cy="986646"/>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5"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1" y="2554487"/>
            <a:ext cx="2021000"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392893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80859856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601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0" name="Date Placeholder 7"/>
          <p:cNvSpPr>
            <a:spLocks noGrp="1"/>
          </p:cNvSpPr>
          <p:nvPr>
            <p:ph type="dt" sz="half" idx="1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2"/>
            <a:ext cx="407019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002D3F"/>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36146" y="2548154"/>
            <a:ext cx="973931" cy="2681387"/>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02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1293658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7039"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2"/>
            <a:ext cx="407019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2564599"/>
            <a:ext cx="2021000" cy="258366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69305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76842397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8063"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latin typeface="+mj-lt"/>
                <a:ea typeface="+mj-ea"/>
                <a:cs typeface="+mj-cs"/>
                <a:sym typeface="+mj-lt"/>
              </a:defRPr>
            </a:lvl1pPr>
          </a:lstStyle>
          <a:p>
            <a:r>
              <a:rPr lang="en-US"/>
              <a:t>Click to add title</a:t>
            </a: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18"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6" name="TextBox 15"/>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48354" y="2694698"/>
            <a:ext cx="1023938" cy="2539571"/>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99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8048745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9087"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0" y="2558219"/>
            <a:ext cx="2021000" cy="2594814"/>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53342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43298256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0111"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17756" y="2694698"/>
            <a:ext cx="1023938" cy="2539571"/>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919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5885058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1135"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7"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8"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2" y="2558219"/>
            <a:ext cx="2021000" cy="2594814"/>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737730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2332322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351"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1" y="2"/>
            <a:ext cx="477266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16" name="Title 2"/>
          <p:cNvSpPr>
            <a:spLocks noGrp="1"/>
          </p:cNvSpPr>
          <p:nvPr>
            <p:ph type="title" hasCustomPrompt="1"/>
          </p:nvPr>
        </p:nvSpPr>
        <p:spPr>
          <a:xfrm>
            <a:off x="457200" y="349200"/>
            <a:ext cx="3520537" cy="993775"/>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500" b="0" i="0" u="none" kern="1200" spc="0">
                <a:solidFill>
                  <a:srgbClr val="FFFFFF"/>
                </a:solidFill>
                <a:latin typeface="+mj-lt"/>
                <a:ea typeface="+mj-ea"/>
                <a:cs typeface="+mj-cs"/>
                <a:sym typeface="+mj-lt"/>
              </a:defRPr>
            </a:lvl1pPr>
          </a:lstStyle>
          <a:p>
            <a:pPr lvl="0"/>
            <a:r>
              <a:rPr lang="en-US"/>
              <a:t>Click to add title</a:t>
            </a:r>
          </a:p>
        </p:txBody>
      </p:sp>
      <p:sp>
        <p:nvSpPr>
          <p:cNvPr id="12"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3"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0" y="2558219"/>
            <a:ext cx="2021000" cy="2594814"/>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558565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96235812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215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0" name="TextBox 9"/>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472500" y="2872407"/>
            <a:ext cx="8199900" cy="1206028"/>
          </a:xfr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446672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9838608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3183"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6" name="Rectangle 5"/>
          <p:cNvSpPr/>
          <p:nvPr userDrawn="1"/>
        </p:nvSpPr>
        <p:spPr bwMode="white">
          <a:xfrm>
            <a:off x="472500" y="469541"/>
            <a:ext cx="699516" cy="700164"/>
          </a:xfrm>
          <a:prstGeom prst="rect">
            <a:avLst/>
          </a:prstGeom>
          <a:noFill/>
          <a:ln>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472500" y="2872407"/>
            <a:ext cx="8199900" cy="1206028"/>
          </a:xfrm>
          <a:prstGeom prst="rect">
            <a:avLst/>
          </a:prstGeo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466691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12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89275524"/>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34207"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7831" y="79632"/>
            <a:ext cx="57747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9144000" cy="4404576"/>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2D3F"/>
          </a:solidFill>
          <a:ln>
            <a:noFill/>
          </a:ln>
          <a:effectLst/>
        </p:spPr>
        <p:txBody>
          <a:bodyPr vert="horz" wrap="square" lIns="68580" tIns="34290" rIns="68580" bIns="34290" numCol="1" anchor="t" anchorCtr="0" compatLnSpc="1">
            <a:prstTxWarp prst="textNoShape">
              <a:avLst/>
            </a:prstTxWarp>
            <a:noAutofit/>
          </a:bodyPr>
          <a:lstStyle/>
          <a:p>
            <a:endParaRPr lang="en-US" sz="1013">
              <a:latin typeface="+mn-lt"/>
              <a:ea typeface="+mn-ea"/>
              <a:cs typeface="+mn-cs"/>
              <a:sym typeface="+mn-lt"/>
            </a:endParaRPr>
          </a:p>
        </p:txBody>
      </p:sp>
    </p:spTree>
    <p:extLst>
      <p:ext uri="{BB962C8B-B14F-4D97-AF65-F5344CB8AC3E}">
        <p14:creationId xmlns:p14="http://schemas.microsoft.com/office/powerpoint/2010/main" val="3092006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58234680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5231"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sp>
        <p:nvSpPr>
          <p:cNvPr id="1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6364188" cy="993775"/>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290573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36311120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6255"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15"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46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64545718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7279"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1" name="TextBox 10"/>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3778546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731335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830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967546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D. 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251001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9327"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1514813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61446404"/>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0351"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B878ABA1-8739-43F4-A348-6321F26913F7}"/>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40038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507668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41375"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1" name="Group 50"/>
          <p:cNvGrpSpPr/>
          <p:nvPr userDrawn="1"/>
        </p:nvGrpSpPr>
        <p:grpSpPr>
          <a:xfrm>
            <a:off x="900" y="-1949"/>
            <a:ext cx="9142200" cy="5152160"/>
            <a:chOff x="900" y="-1949"/>
            <a:chExt cx="9142200" cy="5152160"/>
          </a:xfrm>
        </p:grpSpPr>
        <p:sp>
          <p:nvSpPr>
            <p:cNvPr id="52"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53"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4"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5"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59" name="Gutter space"/>
            <p:cNvGrpSpPr/>
            <p:nvPr/>
          </p:nvGrpSpPr>
          <p:grpSpPr>
            <a:xfrm>
              <a:off x="951744" y="470043"/>
              <a:ext cx="7215368" cy="4119894"/>
              <a:chOff x="2322513" y="1258888"/>
              <a:chExt cx="7543800" cy="4341813"/>
            </a:xfrm>
            <a:solidFill>
              <a:schemeClr val="accent5">
                <a:alpha val="15000"/>
              </a:schemeClr>
            </a:solidFill>
          </p:grpSpPr>
          <p:sp>
            <p:nvSpPr>
              <p:cNvPr id="8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4"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60" name="Group 59"/>
            <p:cNvGrpSpPr/>
            <p:nvPr/>
          </p:nvGrpSpPr>
          <p:grpSpPr>
            <a:xfrm>
              <a:off x="900" y="470043"/>
              <a:ext cx="9142200" cy="4119894"/>
              <a:chOff x="900" y="470043"/>
              <a:chExt cx="9142200" cy="4119894"/>
            </a:xfrm>
          </p:grpSpPr>
          <p:sp>
            <p:nvSpPr>
              <p:cNvPr id="6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6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6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6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99668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22740975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37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457200" y="349200"/>
            <a:ext cx="4707900"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16" name="Picture 1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17756" y="2694698"/>
            <a:ext cx="1023938" cy="2539571"/>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55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590424043"/>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2399"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041111" y="3521648"/>
            <a:ext cx="697003" cy="747597"/>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2" name="Rectangle 11"/>
          <p:cNvSpPr/>
          <p:nvPr userDrawn="1">
            <p:custDataLst>
              <p:tags r:id="rId4"/>
            </p:custDataLst>
          </p:nvPr>
        </p:nvSpPr>
        <p:spPr>
          <a:xfrm>
            <a:off x="1882112" y="3521648"/>
            <a:ext cx="1177614" cy="110215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2" name="TextBox 1"/>
          <p:cNvSpPr txBox="1"/>
          <p:nvPr userDrawn="1"/>
        </p:nvSpPr>
        <p:spPr>
          <a:xfrm>
            <a:off x="472500" y="681029"/>
            <a:ext cx="2586600" cy="2622182"/>
          </a:xfrm>
          <a:prstGeom prst="rect">
            <a:avLst/>
          </a:prstGeom>
          <a:noFill/>
          <a:ln>
            <a:solidFill>
              <a:schemeClr val="bg1"/>
            </a:solidFill>
          </a:ln>
        </p:spPr>
        <p:txBody>
          <a:bodyPr wrap="square" lIns="459000" tIns="351000" rIns="0" bIns="0" rtlCol="0" anchor="t">
            <a:noAutofit/>
          </a:bodyPr>
          <a:lstStyle/>
          <a:p>
            <a:pPr>
              <a:lnSpc>
                <a:spcPct val="90000"/>
              </a:lnSpc>
              <a:spcAft>
                <a:spcPts val="450"/>
              </a:spcAft>
            </a:pPr>
            <a:endParaRPr lang="en-US" sz="4050">
              <a:solidFill>
                <a:schemeClr val="bg1"/>
              </a:solidFill>
              <a:latin typeface="+mn-lt"/>
              <a:ea typeface="+mn-ea"/>
              <a:cs typeface="+mn-cs"/>
              <a:sym typeface="+mn-lt"/>
            </a:endParaRPr>
          </a:p>
        </p:txBody>
      </p:sp>
      <p:sp>
        <p:nvSpPr>
          <p:cNvPr id="10" name="TextBox 1"/>
          <p:cNvSpPr txBox="1"/>
          <p:nvPr userDrawn="1"/>
        </p:nvSpPr>
        <p:spPr>
          <a:xfrm>
            <a:off x="877052" y="837337"/>
            <a:ext cx="1776961" cy="684418"/>
          </a:xfrm>
          <a:prstGeom prst="rect">
            <a:avLst/>
          </a:prstGeom>
          <a:noFill/>
        </p:spPr>
        <p:txBody>
          <a:bodyPr wrap="none" rtlCol="0">
            <a:spAutoFit/>
          </a:bodyPr>
          <a:lstStyle/>
          <a:p>
            <a:pPr algn="ctr" fontAlgn="auto">
              <a:lnSpc>
                <a:spcPct val="95000"/>
              </a:lnSpc>
              <a:spcBef>
                <a:spcPts val="0"/>
              </a:spcBef>
              <a:spcAft>
                <a:spcPts val="0"/>
              </a:spcAft>
            </a:pPr>
            <a:r>
              <a:rPr lang="en-US" sz="40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236234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79002417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342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963557" y="1072090"/>
            <a:ext cx="710754" cy="71141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3" name="Rectangle 12"/>
          <p:cNvSpPr/>
          <p:nvPr userDrawn="1"/>
        </p:nvSpPr>
        <p:spPr>
          <a:xfrm>
            <a:off x="963900" y="2002553"/>
            <a:ext cx="7214400" cy="240252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2954178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36125239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4447"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chemeClr val="bg1"/>
                </a:solidFill>
                <a:latin typeface="+mn-lt"/>
                <a:ea typeface="+mn-ea"/>
                <a:cs typeface="+mn-cs"/>
                <a:sym typeface="+mn-lt"/>
              </a:rPr>
              <a:t>Agenda</a:t>
            </a:r>
          </a:p>
        </p:txBody>
      </p:sp>
      <p:cxnSp>
        <p:nvCxnSpPr>
          <p:cNvPr id="13" name="Straight Connector 12"/>
          <p:cNvCxnSpPr/>
          <p:nvPr userDrawn="1"/>
        </p:nvCxnSpPr>
        <p:spPr bwMode="white">
          <a:xfrm>
            <a:off x="464174" y="905338"/>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793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95820856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547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13" name="Rectangle 12"/>
          <p:cNvSpPr/>
          <p:nvPr userDrawn="1"/>
        </p:nvSpPr>
        <p:spPr bwMode="white">
          <a:xfrm>
            <a:off x="3060573" y="-982"/>
            <a:ext cx="6083428" cy="51492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7" name="TextBox 16"/>
          <p:cNvSpPr txBox="1"/>
          <p:nvPr userDrawn="1"/>
        </p:nvSpPr>
        <p:spPr>
          <a:xfrm>
            <a:off x="472503" y="2408016"/>
            <a:ext cx="1160357" cy="332399"/>
          </a:xfrm>
          <a:prstGeom prst="rect">
            <a:avLst/>
          </a:prstGeom>
          <a:noFill/>
        </p:spPr>
        <p:txBody>
          <a:bodyPr wrap="square" lIns="0" tIns="0" rIns="0" bIns="0" rtlCol="0" anchor="t">
            <a:spAutoFit/>
          </a:bodyPr>
          <a:lstStyle/>
          <a:p>
            <a:pPr>
              <a:lnSpc>
                <a:spcPct val="90000"/>
              </a:lnSpc>
              <a:spcAft>
                <a:spcPts val="45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734301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8251000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649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invGray">
          <a:xfrm>
            <a:off x="1041111" y="3521648"/>
            <a:ext cx="697003" cy="747597"/>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0" name="Rectangle 9"/>
          <p:cNvSpPr/>
          <p:nvPr userDrawn="1">
            <p:custDataLst>
              <p:tags r:id="rId3"/>
            </p:custDataLst>
          </p:nvPr>
        </p:nvSpPr>
        <p:spPr>
          <a:xfrm>
            <a:off x="1882112" y="3521648"/>
            <a:ext cx="1177614" cy="1102152"/>
          </a:xfrm>
          <a:prstGeom prst="rect">
            <a:avLst/>
          </a:prstGeom>
          <a:noFill/>
          <a:ln w="9525" cmpd="sng">
            <a:solidFill>
              <a:srgbClr val="002D3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11" name="TextBox 10"/>
          <p:cNvSpPr txBox="1"/>
          <p:nvPr userDrawn="1"/>
        </p:nvSpPr>
        <p:spPr>
          <a:xfrm>
            <a:off x="472500" y="681028"/>
            <a:ext cx="2586600" cy="2622182"/>
          </a:xfrm>
          <a:prstGeom prst="rect">
            <a:avLst/>
          </a:prstGeom>
          <a:noFill/>
          <a:ln>
            <a:solidFill>
              <a:srgbClr val="002D3F"/>
            </a:solidFill>
          </a:ln>
        </p:spPr>
        <p:txBody>
          <a:bodyPr wrap="square" lIns="459000" tIns="351000" rIns="0" bIns="0" rtlCol="0" anchor="t">
            <a:noAutofit/>
          </a:bodyPr>
          <a:lstStyle/>
          <a:p>
            <a:pPr>
              <a:lnSpc>
                <a:spcPct val="90000"/>
              </a:lnSpc>
              <a:spcAft>
                <a:spcPts val="450"/>
              </a:spcAft>
            </a:pPr>
            <a:endParaRPr lang="en-US" sz="4050">
              <a:solidFill>
                <a:schemeClr val="accent4"/>
              </a:solidFill>
              <a:latin typeface="+mn-lt"/>
              <a:ea typeface="+mn-ea"/>
              <a:cs typeface="+mn-cs"/>
              <a:sym typeface="+mn-lt"/>
            </a:endParaRPr>
          </a:p>
        </p:txBody>
      </p:sp>
      <p:sp>
        <p:nvSpPr>
          <p:cNvPr id="9" name="TextBox 1"/>
          <p:cNvSpPr txBox="1"/>
          <p:nvPr userDrawn="1"/>
        </p:nvSpPr>
        <p:spPr>
          <a:xfrm>
            <a:off x="877052" y="837337"/>
            <a:ext cx="1776961" cy="684418"/>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000">
                <a:solidFill>
                  <a:srgbClr val="002D3F"/>
                </a:solidFill>
                <a:latin typeface="+mn-lt"/>
                <a:ea typeface="+mn-ea"/>
                <a:cs typeface="+mn-cs"/>
                <a:sym typeface="+mn-lt"/>
              </a:rPr>
              <a:t>Agenda</a:t>
            </a:r>
          </a:p>
        </p:txBody>
      </p:sp>
    </p:spTree>
    <p:extLst>
      <p:ext uri="{BB962C8B-B14F-4D97-AF65-F5344CB8AC3E}">
        <p14:creationId xmlns:p14="http://schemas.microsoft.com/office/powerpoint/2010/main" val="2184166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6772235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751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white">
          <a:xfrm>
            <a:off x="963557" y="1072090"/>
            <a:ext cx="710754" cy="711412"/>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0" name="Rectangle 9"/>
          <p:cNvSpPr/>
          <p:nvPr userDrawn="1"/>
        </p:nvSpPr>
        <p:spPr>
          <a:xfrm>
            <a:off x="963900" y="2002553"/>
            <a:ext cx="7214400" cy="2402523"/>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445631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36145825"/>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85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7"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rgbClr val="002D3F"/>
                </a:solidFill>
                <a:latin typeface="+mn-lt"/>
                <a:ea typeface="+mn-ea"/>
                <a:cs typeface="+mn-cs"/>
                <a:sym typeface="+mn-lt"/>
              </a:rPr>
              <a:t>Agenda</a:t>
            </a:r>
          </a:p>
        </p:txBody>
      </p:sp>
      <p:cxnSp>
        <p:nvCxnSpPr>
          <p:cNvPr id="9" name="Straight Connector 8"/>
          <p:cNvCxnSpPr/>
          <p:nvPr userDrawn="1"/>
        </p:nvCxnSpPr>
        <p:spPr bwMode="white">
          <a:xfrm>
            <a:off x="464174" y="905338"/>
            <a:ext cx="8682228" cy="0"/>
          </a:xfrm>
          <a:prstGeom prst="line">
            <a:avLst/>
          </a:prstGeom>
          <a:ln w="9525"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882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81842654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4956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0" name="TextBox 9"/>
          <p:cNvSpPr txBox="1"/>
          <p:nvPr userDrawn="1"/>
        </p:nvSpPr>
        <p:spPr>
          <a:xfrm>
            <a:off x="472503" y="2448877"/>
            <a:ext cx="870785" cy="249299"/>
          </a:xfrm>
          <a:prstGeom prst="rect">
            <a:avLst/>
          </a:prstGeom>
          <a:noFill/>
        </p:spPr>
        <p:txBody>
          <a:bodyPr wrap="square" lIns="0" tIns="0" rIns="0" bIns="0" rtlCol="0" anchor="t">
            <a:spAutoFit/>
          </a:bodyPr>
          <a:lstStyle/>
          <a:p>
            <a:pPr>
              <a:lnSpc>
                <a:spcPct val="90000"/>
              </a:lnSpc>
              <a:spcAft>
                <a:spcPts val="450"/>
              </a:spcAft>
            </a:pPr>
            <a:r>
              <a:rPr lang="en-US" sz="18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817360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94060198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5059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3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AF73A8DB-6B69-4944-B8D1-D1D9E8B6FADA}"/>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11188877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897424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4399"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11" name="Title 3"/>
          <p:cNvSpPr>
            <a:spLocks noGrp="1"/>
          </p:cNvSpPr>
          <p:nvPr>
            <p:ph type="title" hasCustomPrompt="1"/>
          </p:nvPr>
        </p:nvSpPr>
        <p:spPr>
          <a:xfrm>
            <a:off x="457200" y="349200"/>
            <a:ext cx="4707900" cy="993775"/>
          </a:xfrm>
          <a:prstGeom prst="rect">
            <a:avLst/>
          </a:prstGeom>
        </p:spPr>
        <p:txBody>
          <a:bodyPr vert="horz" wrap="square" lIns="0" tIns="0" rIns="0" bIns="0" anchor="ctr" anchorCtr="0">
            <a:noAutofit/>
          </a:bodyPr>
          <a:lstStyle>
            <a:lvl1pPr marL="0" indent="0" algn="l">
              <a:lnSpc>
                <a:spcPct val="90000"/>
              </a:lnSpc>
              <a:spcBef>
                <a:spcPct val="0"/>
              </a:spcBef>
              <a:spcAft>
                <a:spcPts val="0"/>
              </a:spcAft>
              <a:defRPr sz="2500" b="0" i="0" u="none" kern="1200" spc="0">
                <a:solidFill>
                  <a:srgbClr val="FFFFFF"/>
                </a:solidFill>
                <a:latin typeface="+mj-lt"/>
                <a:ea typeface="+mj-ea"/>
                <a:cs typeface="+mj-cs"/>
                <a:sym typeface="+mj-lt"/>
              </a:defRPr>
            </a:lvl1pPr>
          </a:lstStyle>
          <a:p>
            <a:pPr lvl="0"/>
            <a:r>
              <a:rPr lang="en-US"/>
              <a:t>Click to add title</a:t>
            </a:r>
          </a:p>
        </p:txBody>
      </p:sp>
      <p:sp>
        <p:nvSpPr>
          <p:cNvPr id="17"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8"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2" y="2558219"/>
            <a:ext cx="2021000" cy="2594814"/>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413970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12295614-5823-468A-AE4B-41235B445112}"/>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66764391"/>
      </p:ext>
    </p:extLst>
  </p:cSld>
  <p:clrMapOvr>
    <a:masterClrMapping/>
  </p:clrMapOvr>
  <p:hf sldNum="0"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48537D33-0F7F-4D69-9E1E-C5AC1B69DB48}"/>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020025045"/>
      </p:ext>
    </p:extLst>
  </p:cSld>
  <p:clrMapOvr>
    <a:masterClrMapping/>
  </p:clrMapOvr>
  <p:hf sldNum="0" hdr="0" dt="0"/>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9420336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5161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18640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extLst>
    <p:ext uri="{DCECCB84-F9BA-43D5-87BE-67443E8EF086}">
      <p15:sldGuideLst xmlns:p15="http://schemas.microsoft.com/office/powerpoint/2012/main">
        <p15:guide id="1" orient="horz" pos="3243">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48537D33-0F7F-4D69-9E1E-C5AC1B69DB48}"/>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118818293"/>
      </p:ext>
    </p:extLst>
  </p:cSld>
  <p:clrMapOvr>
    <a:masterClrMapping/>
  </p:clrMapOvr>
  <p:hf sldNum="0"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0096799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5263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080714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extLst>
    <p:ext uri="{DCECCB84-F9BA-43D5-87BE-67443E8EF086}">
      <p15:sldGuideLst xmlns:p15="http://schemas.microsoft.com/office/powerpoint/2012/main">
        <p15:guide id="1" orient="horz" pos="3243">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1"/>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48537D33-0F7F-4D69-9E1E-C5AC1B69DB48}"/>
              </a:ext>
            </a:extLst>
          </p:cNvPr>
          <p:cNvSpPr>
            <a:spLocks noGrp="1"/>
          </p:cNvSpPr>
          <p:nvPr>
            <p:ph type="ftr" sz="quarter" idx="10"/>
          </p:nvPr>
        </p:nvSpPr>
        <p:spPr>
          <a:xfrm>
            <a:off x="3124200" y="6356351"/>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03901701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
            </p:custDataLst>
            <p:extLst>
              <p:ext uri="{D42A27DB-BD31-4B8C-83A1-F6EECF244321}">
                <p14:modId xmlns:p14="http://schemas.microsoft.com/office/powerpoint/2010/main" val="26734614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5423"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7" name="Rectangle 6"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3" name="JS SlideHeader"/>
          <p:cNvSpPr txBox="1"/>
          <p:nvPr/>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4" name="Date Placeholder 3"/>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472500" y="2872407"/>
            <a:ext cx="8199900" cy="1206028"/>
          </a:xfr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825625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212E"/>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6571755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6447"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7831" y="79632"/>
            <a:ext cx="57747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9144000" cy="4404576"/>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2D3F"/>
          </a:solidFill>
          <a:ln>
            <a:noFill/>
          </a:ln>
          <a:effectLst/>
        </p:spPr>
        <p:txBody>
          <a:bodyPr vert="horz" wrap="square" lIns="68580" tIns="34290" rIns="68580" bIns="34290" numCol="1" anchor="t" anchorCtr="0" compatLnSpc="1">
            <a:prstTxWarp prst="textNoShape">
              <a:avLst/>
            </a:prstTxWarp>
            <a:noAutofit/>
          </a:bodyPr>
          <a:lstStyle/>
          <a:p>
            <a:endParaRPr lang="en-US" sz="1013">
              <a:latin typeface="+mn-lt"/>
              <a:ea typeface="+mn-ea"/>
              <a:cs typeface="+mn-cs"/>
              <a:sym typeface="+mn-lt"/>
            </a:endParaRPr>
          </a:p>
        </p:txBody>
      </p:sp>
    </p:spTree>
    <p:extLst>
      <p:ext uri="{BB962C8B-B14F-4D97-AF65-F5344CB8AC3E}">
        <p14:creationId xmlns:p14="http://schemas.microsoft.com/office/powerpoint/2010/main" val="3436294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44188164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7471"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4"/>
          </p:nvPr>
        </p:nvSpPr>
        <p:spPr bwMode="white">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457200" y="349200"/>
            <a:ext cx="6364188" cy="993775"/>
          </a:xfrm>
        </p:spPr>
        <p:txBody>
          <a:bodyPr>
            <a:normAutofit/>
          </a:bodyPr>
          <a:lstStyle>
            <a:lvl1pPr>
              <a:defRPr sz="25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083465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82223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8495"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5" name="Date Placeholder 4"/>
          <p:cNvSpPr>
            <a:spLocks noGrp="1"/>
          </p:cNvSpPr>
          <p:nvPr>
            <p:ph type="dt" sz="half" idx="12"/>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2121333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D. 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91556112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087"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1" name="TextBox 10"/>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3514986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4430152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9519"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2"/>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31092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4496133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0543"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2814486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5553142"/>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21567"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CEE8C29-9A6D-4B68-BDAC-CB90E3DBD791}"/>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767257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9935748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259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5" name="Group 54"/>
          <p:cNvGrpSpPr/>
          <p:nvPr userDrawn="1"/>
        </p:nvGrpSpPr>
        <p:grpSpPr>
          <a:xfrm>
            <a:off x="900" y="-1949"/>
            <a:ext cx="9142200" cy="5152160"/>
            <a:chOff x="900" y="-1949"/>
            <a:chExt cx="9142200" cy="5152160"/>
          </a:xfrm>
        </p:grpSpPr>
        <p:sp>
          <p:nvSpPr>
            <p:cNvPr id="93"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94"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5"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6"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99" name="Gutter space"/>
            <p:cNvGrpSpPr/>
            <p:nvPr/>
          </p:nvGrpSpPr>
          <p:grpSpPr>
            <a:xfrm>
              <a:off x="951744" y="470043"/>
              <a:ext cx="7215368" cy="4119894"/>
              <a:chOff x="2322513" y="1258888"/>
              <a:chExt cx="7543800" cy="4341813"/>
            </a:xfrm>
            <a:solidFill>
              <a:schemeClr val="accent5">
                <a:alpha val="15000"/>
              </a:schemeClr>
            </a:solidFill>
          </p:grpSpPr>
          <p:sp>
            <p:nvSpPr>
              <p:cNvPr id="12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8"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0" name="Group 99"/>
            <p:cNvGrpSpPr/>
            <p:nvPr/>
          </p:nvGrpSpPr>
          <p:grpSpPr>
            <a:xfrm>
              <a:off x="900" y="470043"/>
              <a:ext cx="9142200" cy="4119894"/>
              <a:chOff x="900" y="470043"/>
              <a:chExt cx="9142200" cy="4119894"/>
            </a:xfrm>
          </p:grpSpPr>
          <p:sp>
            <p:nvSpPr>
              <p:cNvPr id="10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10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10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73632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 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1499833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3615"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1"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Title 1"/>
          <p:cNvSpPr>
            <a:spLocks noGrp="1"/>
          </p:cNvSpPr>
          <p:nvPr>
            <p:ph type="ctrTitle" hasCustomPrompt="1"/>
          </p:nvPr>
        </p:nvSpPr>
        <p:spPr>
          <a:xfrm>
            <a:off x="864000" y="2044800"/>
            <a:ext cx="6858000" cy="457323"/>
          </a:xfrm>
        </p:spPr>
        <p:txBody>
          <a:bodyPr vert="horz" lIns="0" tIns="0" rIns="0" bIns="0" rtlCol="0" anchor="t" anchorCtr="0">
            <a:normAutofit/>
          </a:bodyPr>
          <a:lstStyle>
            <a:lvl1pPr>
              <a:defRPr kumimoji="0" lang="en-US" b="1" i="0" u="none" strike="noStrike" cap="none" spc="0" normalizeH="0" baseline="0" dirty="0">
                <a:ln>
                  <a:noFill/>
                </a:ln>
                <a:solidFill>
                  <a:prstClr val="white"/>
                </a:solidFill>
                <a:effectLst/>
                <a:uLnTx/>
                <a:uFillTx/>
              </a:defRPr>
            </a:lvl1pPr>
          </a:lstStyle>
          <a:p>
            <a:pPr marL="0" marR="0" lvl="0" indent="0" defTabSz="914400" fontAlgn="auto">
              <a:spcAft>
                <a:spcPts val="0"/>
              </a:spcAft>
              <a:buClrTx/>
              <a:buSzTx/>
              <a:buFontTx/>
              <a:tabLst/>
            </a:pPr>
            <a:r>
              <a:rPr lang="en-US"/>
              <a:t>Title of the presentation</a:t>
            </a:r>
          </a:p>
        </p:txBody>
      </p:sp>
      <p:sp>
        <p:nvSpPr>
          <p:cNvPr id="17" name="Subtitle 2"/>
          <p:cNvSpPr>
            <a:spLocks noGrp="1"/>
          </p:cNvSpPr>
          <p:nvPr>
            <p:ph type="subTitle" idx="1" hasCustomPrompt="1"/>
          </p:nvPr>
        </p:nvSpPr>
        <p:spPr>
          <a:xfrm>
            <a:off x="864000" y="2574000"/>
            <a:ext cx="6858000" cy="432179"/>
          </a:xfrm>
        </p:spPr>
        <p:txBody>
          <a:bodyPr vert="horz" lIns="0" tIns="0" rIns="0" bIns="0" rtlCol="0">
            <a:normAutofit/>
          </a:bodyPr>
          <a:lstStyle>
            <a:lvl1pPr>
              <a:defRPr kumimoji="0" lang="en-AU" sz="1800" b="1" i="0" u="none" strike="noStrike" cap="none" spc="0" normalizeH="0" baseline="0" dirty="0">
                <a:ln>
                  <a:noFill/>
                </a:ln>
                <a:solidFill>
                  <a:srgbClr val="E7E6E6"/>
                </a:solidFill>
                <a:effectLst/>
                <a:uLnTx/>
                <a:uFillTx/>
              </a:defRPr>
            </a:lvl1pPr>
          </a:lstStyle>
          <a:p>
            <a:pPr marR="0" lvl="0" defTabSz="914400" fontAlgn="auto">
              <a:lnSpc>
                <a:spcPct val="90000"/>
              </a:lnSpc>
              <a:spcBef>
                <a:spcPts val="1000"/>
              </a:spcBef>
              <a:spcAft>
                <a:spcPts val="0"/>
              </a:spcAft>
              <a:buClrTx/>
              <a:buSzTx/>
              <a:buNone/>
              <a:tabLst/>
            </a:pPr>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2" name="Footer Placeholder 1">
            <a:extLst>
              <a:ext uri="{FF2B5EF4-FFF2-40B4-BE49-F238E27FC236}">
                <a16:creationId xmlns:a16="http://schemas.microsoft.com/office/drawing/2014/main" id="{EDA5552E-028E-438B-A6AF-DC80A7B8BF16}"/>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2725794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484947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463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08688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extLst>
    <p:ext uri="{DCECCB84-F9BA-43D5-87BE-67443E8EF086}">
      <p15:sldGuideLst xmlns:p15="http://schemas.microsoft.com/office/powerpoint/2012/main">
        <p15:guide id="1" orient="horz" pos="324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 Title and Tex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69956582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5663"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2629318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234403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668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7" name="Rectangle 6"/>
          <p:cNvSpPr/>
          <p:nvPr userDrawn="1"/>
        </p:nvSpPr>
        <p:spPr bwMode="white">
          <a:xfrm>
            <a:off x="1" y="-982"/>
            <a:ext cx="3520800" cy="514924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90000"/>
              </a:lnSpc>
              <a:spcAft>
                <a:spcPts val="750"/>
              </a:spcAft>
            </a:pPr>
            <a:endParaRPr lang="en-US" sz="9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457200" y="1620740"/>
            <a:ext cx="2823300" cy="406641"/>
          </a:xfrm>
          <a:prstGeom prst="rect">
            <a:avLst/>
          </a:prstGeom>
        </p:spPr>
        <p:txBody>
          <a:bodyPr>
            <a:noAutofit/>
          </a:bodyPr>
          <a:lstStyle>
            <a:lvl1pPr marL="0" indent="0" algn="l">
              <a:buNone/>
              <a:defRPr sz="1400">
                <a:solidFill>
                  <a:srgbClr val="002D3F"/>
                </a:solidFill>
                <a:latin typeface="+mn-lt"/>
                <a:ea typeface="+mn-ea"/>
                <a:cs typeface="+mn-cs"/>
                <a:sym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p>
        </p:txBody>
      </p:sp>
      <p:sp>
        <p:nvSpPr>
          <p:cNvPr id="9" name="Title 4"/>
          <p:cNvSpPr>
            <a:spLocks noGrp="1"/>
          </p:cNvSpPr>
          <p:nvPr>
            <p:ph type="title" hasCustomPrompt="1"/>
          </p:nvPr>
        </p:nvSpPr>
        <p:spPr>
          <a:xfrm>
            <a:off x="457200" y="921140"/>
            <a:ext cx="2823300" cy="499059"/>
          </a:xfrm>
        </p:spPr>
        <p:txBody>
          <a:bodyPr anchor="t">
            <a:noAutofit/>
          </a:bodyPr>
          <a:lstStyle>
            <a:lvl1pPr>
              <a:defRPr sz="2500">
                <a:solidFill>
                  <a:srgbClr val="002D3F"/>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722656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extLst>
    <p:ext uri="{DCECCB84-F9BA-43D5-87BE-67443E8EF086}">
      <p15:sldGuideLst xmlns:p15="http://schemas.microsoft.com/office/powerpoint/2012/main">
        <p15:guide id="1" orient="horz" pos="162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 Section header box">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570029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7711"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1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963559" y="2002884"/>
            <a:ext cx="7215368" cy="2402993"/>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960522" y="1069050"/>
            <a:ext cx="713791" cy="714452"/>
          </a:xfrm>
          <a:prstGeom prst="rect">
            <a:avLst/>
          </a:prstGeom>
          <a:noFill/>
          <a:ln>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Tree>
    <p:extLst>
      <p:ext uri="{BB962C8B-B14F-4D97-AF65-F5344CB8AC3E}">
        <p14:creationId xmlns:p14="http://schemas.microsoft.com/office/powerpoint/2010/main" val="3620397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4054542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873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Title 1"/>
          <p:cNvSpPr>
            <a:spLocks noGrp="1"/>
          </p:cNvSpPr>
          <p:nvPr>
            <p:ph type="title" hasCustomPrompt="1"/>
          </p:nvPr>
        </p:nvSpPr>
        <p:spPr bwMode="blackWhite">
          <a:xfrm>
            <a:off x="472500" y="2872758"/>
            <a:ext cx="8202600" cy="1532318"/>
          </a:xfrm>
        </p:spPr>
        <p:txBody>
          <a:bodyPr anchor="t">
            <a:noAutofit/>
          </a:bodyPr>
          <a:lstStyle>
            <a:lvl1pPr>
              <a:defRPr sz="4000">
                <a:solidFill>
                  <a:srgbClr val="002D3F"/>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472501" y="2762568"/>
            <a:ext cx="8668940" cy="0"/>
          </a:xfrm>
          <a:prstGeom prst="line">
            <a:avLst/>
          </a:prstGeom>
          <a:ln w="19050"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0A19F5B-A501-4059-97D2-9CF91FB46C80}"/>
              </a:ext>
            </a:extLst>
          </p:cNvPr>
          <p:cNvSpPr>
            <a:spLocks noGrp="1"/>
          </p:cNvSpPr>
          <p:nvPr>
            <p:ph type="ftr" sz="quarter" idx="11"/>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270927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F1A9A8B7-A6F1-4F87-B006-CAEE69A3A4C6}"/>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752841536"/>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94565568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975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3048748" y="2"/>
            <a:ext cx="312713" cy="5148263"/>
          </a:xfrm>
          <a:prstGeom prst="rect">
            <a:avLst/>
          </a:prstGeom>
        </p:spPr>
      </p:pic>
      <p:sp>
        <p:nvSpPr>
          <p:cNvPr id="18" name="Date Placeholder 1"/>
          <p:cNvSpPr>
            <a:spLocks noGrp="1"/>
          </p:cNvSpPr>
          <p:nvPr>
            <p:ph type="dt" sz="half" idx="3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0"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2"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2" y="2"/>
            <a:ext cx="3059631"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396157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21580602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0783"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5374207" y="2"/>
            <a:ext cx="312713" cy="5148263"/>
          </a:xfrm>
          <a:prstGeom prst="rect">
            <a:avLst/>
          </a:prstGeom>
        </p:spPr>
      </p:pic>
      <p:sp>
        <p:nvSpPr>
          <p:cNvPr id="14" name="Rectangle 13"/>
          <p:cNvSpPr/>
          <p:nvPr userDrawn="1"/>
        </p:nvSpPr>
        <p:spPr bwMode="white">
          <a:xfrm>
            <a:off x="2" y="2"/>
            <a:ext cx="5378967"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4722699"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613756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76713048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1807"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6771937" y="2"/>
            <a:ext cx="312713" cy="5148263"/>
          </a:xfrm>
          <a:prstGeom prst="rect">
            <a:avLst/>
          </a:prstGeom>
        </p:spPr>
      </p:pic>
      <p:sp>
        <p:nvSpPr>
          <p:cNvPr id="10" name="Rectangle 9"/>
          <p:cNvSpPr/>
          <p:nvPr userDrawn="1"/>
        </p:nvSpPr>
        <p:spPr bwMode="white">
          <a:xfrm>
            <a:off x="0" y="2"/>
            <a:ext cx="6775704"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6091488"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414353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28979146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2831"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4"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935924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36275151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385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4267189" y="2"/>
            <a:ext cx="312713" cy="5148263"/>
          </a:xfrm>
          <a:prstGeom prst="rect">
            <a:avLst/>
          </a:prstGeom>
        </p:spPr>
      </p:pic>
      <p:sp>
        <p:nvSpPr>
          <p:cNvPr id="11" name="Rectangle 10"/>
          <p:cNvSpPr/>
          <p:nvPr userDrawn="1"/>
        </p:nvSpPr>
        <p:spPr>
          <a:xfrm>
            <a:off x="4572000" y="2"/>
            <a:ext cx="4572000" cy="5148263"/>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4569018" y="2"/>
            <a:ext cx="4574983" cy="5148263"/>
          </a:xfrm>
          <a:prstGeom prst="rect">
            <a:avLst/>
          </a:prstGeom>
          <a:noFill/>
        </p:spPr>
        <p:txBody>
          <a:bodyPr lIns="914400" tIns="914400" rIns="914400" bIns="914400"/>
          <a:lstStyle>
            <a:lvl1pPr algn="ctr">
              <a:defRPr sz="135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57200" y="1340442"/>
            <a:ext cx="3306600" cy="2467383"/>
          </a:xfrm>
          <a:prstGeom prst="rect">
            <a:avLst/>
          </a:prstGeom>
          <a:noFill/>
        </p:spPr>
        <p:txBody>
          <a:bodyPr wrap="square" lIns="0" tIns="0" rIns="320040" bIns="0"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5" name="Date Placeholder 2"/>
          <p:cNvSpPr>
            <a:spLocks noGrp="1"/>
          </p:cNvSpPr>
          <p:nvPr>
            <p:ph type="dt" sz="half" idx="15"/>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1683663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402517638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487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557389" y="2"/>
            <a:ext cx="312713" cy="5148263"/>
          </a:xfrm>
          <a:prstGeom prst="rect">
            <a:avLst/>
          </a:prstGeom>
        </p:spPr>
      </p:pic>
      <p:sp>
        <p:nvSpPr>
          <p:cNvPr id="11" name="Rectangle 10"/>
          <p:cNvSpPr/>
          <p:nvPr userDrawn="1"/>
        </p:nvSpPr>
        <p:spPr bwMode="gray">
          <a:xfrm>
            <a:off x="5864660" y="2"/>
            <a:ext cx="3279343"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5865021" y="2"/>
            <a:ext cx="3278981" cy="5148263"/>
          </a:xfrm>
          <a:prstGeom prst="rect">
            <a:avLst/>
          </a:prstGeom>
          <a:noFill/>
        </p:spPr>
        <p:txBody>
          <a:bodyPr lIns="182880" tIns="914400" rIns="182880" bIns="914400"/>
          <a:lstStyle>
            <a:lvl1pPr algn="ctr">
              <a:defRPr sz="12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57200" y="1340442"/>
            <a:ext cx="4701666" cy="2467383"/>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6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205228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09376175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35903"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8" name="TextBox 1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457200" y="2075072"/>
            <a:ext cx="1874281" cy="986646"/>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49331" y="2695294"/>
            <a:ext cx="1023938" cy="2539571"/>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8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9662536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692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5" name="Title 4"/>
          <p:cNvSpPr>
            <a:spLocks noGrp="1"/>
          </p:cNvSpPr>
          <p:nvPr>
            <p:ph type="title" hasCustomPrompt="1"/>
          </p:nvPr>
        </p:nvSpPr>
        <p:spPr>
          <a:xfrm>
            <a:off x="457200" y="2075072"/>
            <a:ext cx="1874281" cy="986646"/>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5"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1" y="2554487"/>
            <a:ext cx="2021000"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77496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6571101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7951"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0" name="Date Placeholder 7"/>
          <p:cNvSpPr>
            <a:spLocks noGrp="1"/>
          </p:cNvSpPr>
          <p:nvPr>
            <p:ph type="dt" sz="half" idx="1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2"/>
            <a:ext cx="407019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002D3F"/>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36146" y="2548154"/>
            <a:ext cx="973931" cy="2681387"/>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89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772981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8975"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2"/>
            <a:ext cx="407019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2564599"/>
            <a:ext cx="2021000" cy="258366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143031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2804242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135"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5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Title 1"/>
          <p:cNvSpPr>
            <a:spLocks noGrp="1"/>
          </p:cNvSpPr>
          <p:nvPr>
            <p:ph type="ctrTitle" hasCustomPrompt="1"/>
          </p:nvPr>
        </p:nvSpPr>
        <p:spPr>
          <a:xfrm>
            <a:off x="864000" y="2044800"/>
            <a:ext cx="6858000" cy="457323"/>
          </a:xfrm>
        </p:spPr>
        <p:txBody>
          <a:bodyPr vert="horz" lIns="0" tIns="0" rIns="0" bIns="0" rtlCol="0" anchor="t" anchorCtr="0">
            <a:normAutofit/>
          </a:bodyPr>
          <a:lstStyle>
            <a:lvl1pPr>
              <a:defRPr kumimoji="0" lang="en-US" b="1" i="0" u="none" strike="noStrike" cap="none" spc="0" normalizeH="0" baseline="0" dirty="0">
                <a:ln>
                  <a:noFill/>
                </a:ln>
                <a:solidFill>
                  <a:prstClr val="white"/>
                </a:solidFill>
                <a:effectLst/>
                <a:uLnTx/>
                <a:uFillTx/>
              </a:defRPr>
            </a:lvl1pPr>
          </a:lstStyle>
          <a:p>
            <a:pPr marL="0" marR="0" lvl="0" indent="0" defTabSz="914400" fontAlgn="auto">
              <a:spcAft>
                <a:spcPts val="0"/>
              </a:spcAft>
              <a:buClrTx/>
              <a:buSzTx/>
              <a:buFontTx/>
              <a:tabLst/>
            </a:pPr>
            <a:r>
              <a:rPr lang="en-US"/>
              <a:t>Title of the presentation</a:t>
            </a:r>
          </a:p>
        </p:txBody>
      </p:sp>
      <p:sp>
        <p:nvSpPr>
          <p:cNvPr id="17" name="Subtitle 2"/>
          <p:cNvSpPr>
            <a:spLocks noGrp="1"/>
          </p:cNvSpPr>
          <p:nvPr>
            <p:ph type="subTitle" idx="1" hasCustomPrompt="1"/>
          </p:nvPr>
        </p:nvSpPr>
        <p:spPr>
          <a:xfrm>
            <a:off x="864000" y="2574000"/>
            <a:ext cx="6858000" cy="432179"/>
          </a:xfrm>
        </p:spPr>
        <p:txBody>
          <a:bodyPr vert="horz" lIns="0" tIns="0" rIns="0" bIns="0" rtlCol="0">
            <a:normAutofit/>
          </a:bodyPr>
          <a:lstStyle>
            <a:lvl1pPr>
              <a:defRPr kumimoji="0" lang="en-AU" sz="1800" b="1" i="0" u="none" strike="noStrike" cap="none" spc="0" normalizeH="0" baseline="0" dirty="0">
                <a:ln>
                  <a:noFill/>
                </a:ln>
                <a:solidFill>
                  <a:srgbClr val="E7E6E6"/>
                </a:solidFill>
                <a:effectLst/>
                <a:uLnTx/>
                <a:uFillTx/>
              </a:defRPr>
            </a:lvl1pPr>
          </a:lstStyle>
          <a:p>
            <a:pPr marR="0" lvl="0" defTabSz="914400" fontAlgn="auto">
              <a:lnSpc>
                <a:spcPct val="90000"/>
              </a:lnSpc>
              <a:spcBef>
                <a:spcPts val="1000"/>
              </a:spcBef>
              <a:spcAft>
                <a:spcPts val="0"/>
              </a:spcAft>
              <a:buClrTx/>
              <a:buSzTx/>
              <a:buNone/>
              <a:tabLst/>
            </a:pPr>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2" name="Footer Placeholder 1">
            <a:extLst>
              <a:ext uri="{FF2B5EF4-FFF2-40B4-BE49-F238E27FC236}">
                <a16:creationId xmlns:a16="http://schemas.microsoft.com/office/drawing/2014/main" id="{097888DC-9EC7-4A3B-A02E-F798D34E6A18}"/>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151911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10826516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9999"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latin typeface="+mj-lt"/>
                <a:ea typeface="+mj-ea"/>
                <a:cs typeface="+mj-cs"/>
                <a:sym typeface="+mj-lt"/>
              </a:defRPr>
            </a:lvl1pPr>
          </a:lstStyle>
          <a:p>
            <a:r>
              <a:rPr lang="en-US"/>
              <a:t>Click to add title</a:t>
            </a: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18"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6" name="TextBox 15"/>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48354" y="2694698"/>
            <a:ext cx="1023938" cy="2539571"/>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823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2924463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1023"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0" y="2558219"/>
            <a:ext cx="2021000" cy="2594814"/>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60019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46832633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2047"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17756" y="2694698"/>
            <a:ext cx="1023938" cy="2539571"/>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296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226297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3071"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7"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8"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2" y="2558219"/>
            <a:ext cx="2021000" cy="2594814"/>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261702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54392920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409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0" name="TextBox 9"/>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472500" y="2872407"/>
            <a:ext cx="8199900" cy="1206028"/>
          </a:xfr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951569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9112724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511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6" name="Rectangle 5"/>
          <p:cNvSpPr/>
          <p:nvPr userDrawn="1"/>
        </p:nvSpPr>
        <p:spPr bwMode="white">
          <a:xfrm>
            <a:off x="472500" y="469541"/>
            <a:ext cx="699516" cy="700164"/>
          </a:xfrm>
          <a:prstGeom prst="rect">
            <a:avLst/>
          </a:prstGeom>
          <a:noFill/>
          <a:ln>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472500" y="2872407"/>
            <a:ext cx="8199900" cy="1206028"/>
          </a:xfrm>
          <a:prstGeom prst="rect">
            <a:avLst/>
          </a:prstGeo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1161869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12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95623263"/>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46143"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7831" y="79632"/>
            <a:ext cx="57747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9144000" cy="4404576"/>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2D3F"/>
          </a:solidFill>
          <a:ln>
            <a:noFill/>
          </a:ln>
          <a:effectLst/>
        </p:spPr>
        <p:txBody>
          <a:bodyPr vert="horz" wrap="square" lIns="68580" tIns="34290" rIns="68580" bIns="34290" numCol="1" anchor="t" anchorCtr="0" compatLnSpc="1">
            <a:prstTxWarp prst="textNoShape">
              <a:avLst/>
            </a:prstTxWarp>
            <a:noAutofit/>
          </a:bodyPr>
          <a:lstStyle/>
          <a:p>
            <a:endParaRPr lang="en-US" sz="1013">
              <a:latin typeface="+mn-lt"/>
              <a:ea typeface="+mn-ea"/>
              <a:cs typeface="+mn-cs"/>
              <a:sym typeface="+mn-lt"/>
            </a:endParaRPr>
          </a:p>
        </p:txBody>
      </p:sp>
    </p:spTree>
    <p:extLst>
      <p:ext uri="{BB962C8B-B14F-4D97-AF65-F5344CB8AC3E}">
        <p14:creationId xmlns:p14="http://schemas.microsoft.com/office/powerpoint/2010/main" val="3858446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85948287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7167"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sp>
        <p:nvSpPr>
          <p:cNvPr id="1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6364188" cy="993775"/>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879542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00921868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8191"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15"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49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19669929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49215"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1" name="TextBox 10"/>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3665225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07329634"/>
              </p:ext>
            </p:extLst>
          </p:nvPr>
        </p:nvGraphicFramePr>
        <p:xfrm>
          <a:off x="1192" y="1192"/>
          <a:ext cx="1191" cy="1192"/>
        </p:xfrm>
        <a:graphic>
          <a:graphicData uri="http://schemas.openxmlformats.org/presentationml/2006/ole">
            <mc:AlternateContent xmlns:mc="http://schemas.openxmlformats.org/markup-compatibility/2006">
              <mc:Choice xmlns:v="urn:schemas-microsoft-com:vml" Requires="v">
                <p:oleObj spid="_x0000_s4159"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2"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7258051" y="4808225"/>
            <a:ext cx="1111538" cy="115523"/>
          </a:xfrm>
          <a:prstGeom prst="rect">
            <a:avLst/>
          </a:prstGeom>
        </p:spPr>
        <p:txBody>
          <a:bodyPr/>
          <a:lstStyle>
            <a:lvl1pPr>
              <a:defRPr>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57200" y="349200"/>
            <a:ext cx="6364188"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13" name="Picture 12"/>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5"/>
            <a:ext cx="9144000" cy="5148072"/>
          </a:xfrm>
          <a:prstGeom prst="rect">
            <a:avLst/>
          </a:prstGeom>
        </p:spPr>
      </p:pic>
    </p:spTree>
    <p:extLst>
      <p:ext uri="{BB962C8B-B14F-4D97-AF65-F5344CB8AC3E}">
        <p14:creationId xmlns:p14="http://schemas.microsoft.com/office/powerpoint/2010/main" val="3956356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6340902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0239"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152251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2325777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1263"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500489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70026475"/>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2287"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50D1A4DD-1E19-45BF-AC08-5F583FB65A1B}"/>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2695946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3489565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331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1" name="Group 50"/>
          <p:cNvGrpSpPr/>
          <p:nvPr userDrawn="1"/>
        </p:nvGrpSpPr>
        <p:grpSpPr>
          <a:xfrm>
            <a:off x="900" y="-1949"/>
            <a:ext cx="9142200" cy="5152160"/>
            <a:chOff x="900" y="-1949"/>
            <a:chExt cx="9142200" cy="5152160"/>
          </a:xfrm>
        </p:grpSpPr>
        <p:sp>
          <p:nvSpPr>
            <p:cNvPr id="52"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53"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4"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5"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59" name="Gutter space"/>
            <p:cNvGrpSpPr/>
            <p:nvPr/>
          </p:nvGrpSpPr>
          <p:grpSpPr>
            <a:xfrm>
              <a:off x="951744" y="470043"/>
              <a:ext cx="7215368" cy="4119894"/>
              <a:chOff x="2322513" y="1258888"/>
              <a:chExt cx="7543800" cy="4341813"/>
            </a:xfrm>
            <a:solidFill>
              <a:schemeClr val="accent5">
                <a:alpha val="15000"/>
              </a:schemeClr>
            </a:solidFill>
          </p:grpSpPr>
          <p:sp>
            <p:nvSpPr>
              <p:cNvPr id="8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4"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60" name="Group 59"/>
            <p:cNvGrpSpPr/>
            <p:nvPr/>
          </p:nvGrpSpPr>
          <p:grpSpPr>
            <a:xfrm>
              <a:off x="900" y="470043"/>
              <a:ext cx="9142200" cy="4119894"/>
              <a:chOff x="900" y="470043"/>
              <a:chExt cx="9142200" cy="4119894"/>
            </a:xfrm>
          </p:grpSpPr>
          <p:sp>
            <p:nvSpPr>
              <p:cNvPr id="6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6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6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6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39728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97619068"/>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4335"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041111" y="3521648"/>
            <a:ext cx="697003" cy="747597"/>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2" name="Rectangle 11"/>
          <p:cNvSpPr/>
          <p:nvPr userDrawn="1">
            <p:custDataLst>
              <p:tags r:id="rId4"/>
            </p:custDataLst>
          </p:nvPr>
        </p:nvSpPr>
        <p:spPr>
          <a:xfrm>
            <a:off x="1882112" y="3521648"/>
            <a:ext cx="1177614" cy="110215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2" name="TextBox 1"/>
          <p:cNvSpPr txBox="1"/>
          <p:nvPr userDrawn="1"/>
        </p:nvSpPr>
        <p:spPr>
          <a:xfrm>
            <a:off x="472500" y="681029"/>
            <a:ext cx="2586600" cy="2622182"/>
          </a:xfrm>
          <a:prstGeom prst="rect">
            <a:avLst/>
          </a:prstGeom>
          <a:noFill/>
          <a:ln>
            <a:solidFill>
              <a:schemeClr val="bg1"/>
            </a:solidFill>
          </a:ln>
        </p:spPr>
        <p:txBody>
          <a:bodyPr wrap="square" lIns="459000" tIns="351000" rIns="0" bIns="0" rtlCol="0" anchor="t">
            <a:noAutofit/>
          </a:bodyPr>
          <a:lstStyle/>
          <a:p>
            <a:pPr>
              <a:lnSpc>
                <a:spcPct val="90000"/>
              </a:lnSpc>
              <a:spcAft>
                <a:spcPts val="450"/>
              </a:spcAft>
            </a:pPr>
            <a:endParaRPr lang="en-US" sz="4050">
              <a:solidFill>
                <a:schemeClr val="bg1"/>
              </a:solidFill>
              <a:latin typeface="+mn-lt"/>
              <a:ea typeface="+mn-ea"/>
              <a:cs typeface="+mn-cs"/>
              <a:sym typeface="+mn-lt"/>
            </a:endParaRPr>
          </a:p>
        </p:txBody>
      </p:sp>
      <p:sp>
        <p:nvSpPr>
          <p:cNvPr id="10" name="TextBox 1"/>
          <p:cNvSpPr txBox="1"/>
          <p:nvPr userDrawn="1"/>
        </p:nvSpPr>
        <p:spPr>
          <a:xfrm>
            <a:off x="877052" y="837337"/>
            <a:ext cx="1776961" cy="684418"/>
          </a:xfrm>
          <a:prstGeom prst="rect">
            <a:avLst/>
          </a:prstGeom>
          <a:noFill/>
        </p:spPr>
        <p:txBody>
          <a:bodyPr wrap="none" rtlCol="0">
            <a:spAutoFit/>
          </a:bodyPr>
          <a:lstStyle/>
          <a:p>
            <a:pPr algn="ctr" fontAlgn="auto">
              <a:lnSpc>
                <a:spcPct val="95000"/>
              </a:lnSpc>
              <a:spcBef>
                <a:spcPts val="0"/>
              </a:spcBef>
              <a:spcAft>
                <a:spcPts val="0"/>
              </a:spcAft>
            </a:pPr>
            <a:r>
              <a:rPr lang="en-US" sz="40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811403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73606532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535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963557" y="1072090"/>
            <a:ext cx="710754" cy="71141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3" name="Rectangle 12"/>
          <p:cNvSpPr/>
          <p:nvPr userDrawn="1"/>
        </p:nvSpPr>
        <p:spPr>
          <a:xfrm>
            <a:off x="963900" y="2002553"/>
            <a:ext cx="7214400" cy="240252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682346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18109844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638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chemeClr val="bg1"/>
                </a:solidFill>
                <a:latin typeface="+mn-lt"/>
                <a:ea typeface="+mn-ea"/>
                <a:cs typeface="+mn-cs"/>
                <a:sym typeface="+mn-lt"/>
              </a:rPr>
              <a:t>Agenda</a:t>
            </a:r>
          </a:p>
        </p:txBody>
      </p:sp>
      <p:cxnSp>
        <p:nvCxnSpPr>
          <p:cNvPr id="13" name="Straight Connector 12"/>
          <p:cNvCxnSpPr/>
          <p:nvPr userDrawn="1"/>
        </p:nvCxnSpPr>
        <p:spPr bwMode="white">
          <a:xfrm>
            <a:off x="464174" y="905338"/>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384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64380194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740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13" name="Rectangle 12"/>
          <p:cNvSpPr/>
          <p:nvPr userDrawn="1"/>
        </p:nvSpPr>
        <p:spPr bwMode="white">
          <a:xfrm>
            <a:off x="3060573" y="-982"/>
            <a:ext cx="6083428" cy="51492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7" name="TextBox 16"/>
          <p:cNvSpPr txBox="1"/>
          <p:nvPr userDrawn="1"/>
        </p:nvSpPr>
        <p:spPr>
          <a:xfrm>
            <a:off x="472503" y="2408016"/>
            <a:ext cx="1160357" cy="332399"/>
          </a:xfrm>
          <a:prstGeom prst="rect">
            <a:avLst/>
          </a:prstGeom>
          <a:noFill/>
        </p:spPr>
        <p:txBody>
          <a:bodyPr wrap="square" lIns="0" tIns="0" rIns="0" bIns="0" rtlCol="0" anchor="t">
            <a:spAutoFit/>
          </a:bodyPr>
          <a:lstStyle/>
          <a:p>
            <a:pPr>
              <a:lnSpc>
                <a:spcPct val="90000"/>
              </a:lnSpc>
              <a:spcAft>
                <a:spcPts val="45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660456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14467741"/>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843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invGray">
          <a:xfrm>
            <a:off x="1041111" y="3521648"/>
            <a:ext cx="697003" cy="747597"/>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0" name="Rectangle 9"/>
          <p:cNvSpPr/>
          <p:nvPr userDrawn="1">
            <p:custDataLst>
              <p:tags r:id="rId3"/>
            </p:custDataLst>
          </p:nvPr>
        </p:nvSpPr>
        <p:spPr>
          <a:xfrm>
            <a:off x="1882112" y="3521648"/>
            <a:ext cx="1177614" cy="1102152"/>
          </a:xfrm>
          <a:prstGeom prst="rect">
            <a:avLst/>
          </a:prstGeom>
          <a:noFill/>
          <a:ln w="9525" cmpd="sng">
            <a:solidFill>
              <a:srgbClr val="002D3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11" name="TextBox 10"/>
          <p:cNvSpPr txBox="1"/>
          <p:nvPr userDrawn="1"/>
        </p:nvSpPr>
        <p:spPr>
          <a:xfrm>
            <a:off x="472500" y="681028"/>
            <a:ext cx="2586600" cy="2622182"/>
          </a:xfrm>
          <a:prstGeom prst="rect">
            <a:avLst/>
          </a:prstGeom>
          <a:noFill/>
          <a:ln>
            <a:solidFill>
              <a:srgbClr val="002D3F"/>
            </a:solidFill>
          </a:ln>
        </p:spPr>
        <p:txBody>
          <a:bodyPr wrap="square" lIns="459000" tIns="351000" rIns="0" bIns="0" rtlCol="0" anchor="t">
            <a:noAutofit/>
          </a:bodyPr>
          <a:lstStyle/>
          <a:p>
            <a:pPr>
              <a:lnSpc>
                <a:spcPct val="90000"/>
              </a:lnSpc>
              <a:spcAft>
                <a:spcPts val="450"/>
              </a:spcAft>
            </a:pPr>
            <a:endParaRPr lang="en-US" sz="4050">
              <a:solidFill>
                <a:schemeClr val="accent4"/>
              </a:solidFill>
              <a:latin typeface="+mn-lt"/>
              <a:ea typeface="+mn-ea"/>
              <a:cs typeface="+mn-cs"/>
              <a:sym typeface="+mn-lt"/>
            </a:endParaRPr>
          </a:p>
        </p:txBody>
      </p:sp>
      <p:sp>
        <p:nvSpPr>
          <p:cNvPr id="9" name="TextBox 1"/>
          <p:cNvSpPr txBox="1"/>
          <p:nvPr userDrawn="1"/>
        </p:nvSpPr>
        <p:spPr>
          <a:xfrm>
            <a:off x="877052" y="837337"/>
            <a:ext cx="1776961" cy="684418"/>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000">
                <a:solidFill>
                  <a:srgbClr val="002D3F"/>
                </a:solidFill>
                <a:latin typeface="+mn-lt"/>
                <a:ea typeface="+mn-ea"/>
                <a:cs typeface="+mn-cs"/>
                <a:sym typeface="+mn-lt"/>
              </a:rPr>
              <a:t>Agenda</a:t>
            </a:r>
          </a:p>
        </p:txBody>
      </p:sp>
    </p:spTree>
    <p:extLst>
      <p:ext uri="{BB962C8B-B14F-4D97-AF65-F5344CB8AC3E}">
        <p14:creationId xmlns:p14="http://schemas.microsoft.com/office/powerpoint/2010/main" val="1390283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23828302"/>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594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white">
          <a:xfrm>
            <a:off x="963557" y="1072090"/>
            <a:ext cx="710754" cy="711412"/>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0" name="Rectangle 9"/>
          <p:cNvSpPr/>
          <p:nvPr userDrawn="1"/>
        </p:nvSpPr>
        <p:spPr>
          <a:xfrm>
            <a:off x="963900" y="2002553"/>
            <a:ext cx="7214400" cy="2402523"/>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1681304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5716728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183"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3" name="Picture 12"/>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5"/>
            <a:ext cx="9144000" cy="5148072"/>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457200" y="349200"/>
            <a:ext cx="6364188" cy="993775"/>
          </a:xfrm>
        </p:spPr>
        <p:txBody>
          <a:bodyPr vert="horz" wrap="square" lIns="0" tIns="0" rIns="0" bIns="0" rtlCol="0" anchor="ctr">
            <a:normAutofit/>
          </a:bodyPr>
          <a:lstStyle>
            <a:lvl1pPr>
              <a:defRPr lang="en-US" dirty="0"/>
            </a:lvl1pPr>
          </a:lstStyle>
          <a:p>
            <a:pPr marL="0" lvl="0" defTabSz="914400"/>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2353603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007115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6047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7"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rgbClr val="002D3F"/>
                </a:solidFill>
                <a:latin typeface="+mn-lt"/>
                <a:ea typeface="+mn-ea"/>
                <a:cs typeface="+mn-cs"/>
                <a:sym typeface="+mn-lt"/>
              </a:rPr>
              <a:t>Agenda</a:t>
            </a:r>
          </a:p>
        </p:txBody>
      </p:sp>
      <p:cxnSp>
        <p:nvCxnSpPr>
          <p:cNvPr id="9" name="Straight Connector 8"/>
          <p:cNvCxnSpPr/>
          <p:nvPr userDrawn="1"/>
        </p:nvCxnSpPr>
        <p:spPr bwMode="white">
          <a:xfrm>
            <a:off x="464174" y="905338"/>
            <a:ext cx="8682228" cy="0"/>
          </a:xfrm>
          <a:prstGeom prst="line">
            <a:avLst/>
          </a:prstGeom>
          <a:ln w="9525"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36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59527640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61503"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0" name="TextBox 9"/>
          <p:cNvSpPr txBox="1"/>
          <p:nvPr userDrawn="1"/>
        </p:nvSpPr>
        <p:spPr>
          <a:xfrm>
            <a:off x="472503" y="2448877"/>
            <a:ext cx="870785" cy="249299"/>
          </a:xfrm>
          <a:prstGeom prst="rect">
            <a:avLst/>
          </a:prstGeom>
          <a:noFill/>
        </p:spPr>
        <p:txBody>
          <a:bodyPr wrap="square" lIns="0" tIns="0" rIns="0" bIns="0" rtlCol="0" anchor="t">
            <a:spAutoFit/>
          </a:bodyPr>
          <a:lstStyle/>
          <a:p>
            <a:pPr>
              <a:lnSpc>
                <a:spcPct val="90000"/>
              </a:lnSpc>
              <a:spcAft>
                <a:spcPts val="450"/>
              </a:spcAft>
            </a:pPr>
            <a:r>
              <a:rPr lang="en-US" sz="18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470491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174376474"/>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6252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08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B36F97BB-1088-42FC-9C92-BBD9338C78BE}"/>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816993621"/>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8431424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64575"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5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Title 1"/>
          <p:cNvSpPr>
            <a:spLocks noGrp="1"/>
          </p:cNvSpPr>
          <p:nvPr>
            <p:ph type="ctrTitle" hasCustomPrompt="1"/>
          </p:nvPr>
        </p:nvSpPr>
        <p:spPr>
          <a:xfrm>
            <a:off x="864000" y="2044800"/>
            <a:ext cx="6858000" cy="457323"/>
          </a:xfrm>
        </p:spPr>
        <p:txBody>
          <a:bodyPr vert="horz" lIns="0" tIns="0" rIns="0" bIns="0" rtlCol="0" anchor="t" anchorCtr="0">
            <a:normAutofit/>
          </a:bodyPr>
          <a:lstStyle>
            <a:lvl1pPr>
              <a:defRPr kumimoji="0" lang="en-US" b="1" i="0" u="none" strike="noStrike" cap="none" spc="0" normalizeH="0" baseline="0" dirty="0">
                <a:ln>
                  <a:noFill/>
                </a:ln>
                <a:solidFill>
                  <a:prstClr val="white"/>
                </a:solidFill>
                <a:effectLst/>
                <a:uLnTx/>
                <a:uFillTx/>
              </a:defRPr>
            </a:lvl1pPr>
          </a:lstStyle>
          <a:p>
            <a:pPr marL="0" marR="0" lvl="0" indent="0" defTabSz="914400" fontAlgn="auto">
              <a:spcAft>
                <a:spcPts val="0"/>
              </a:spcAft>
              <a:buClrTx/>
              <a:buSzTx/>
              <a:buFontTx/>
              <a:tabLst/>
            </a:pPr>
            <a:r>
              <a:rPr lang="en-US"/>
              <a:t>Title of the presentation</a:t>
            </a:r>
          </a:p>
        </p:txBody>
      </p:sp>
      <p:sp>
        <p:nvSpPr>
          <p:cNvPr id="17" name="Subtitle 2"/>
          <p:cNvSpPr>
            <a:spLocks noGrp="1"/>
          </p:cNvSpPr>
          <p:nvPr>
            <p:ph type="subTitle" idx="1" hasCustomPrompt="1"/>
          </p:nvPr>
        </p:nvSpPr>
        <p:spPr>
          <a:xfrm>
            <a:off x="864000" y="2574000"/>
            <a:ext cx="6858000" cy="432179"/>
          </a:xfrm>
        </p:spPr>
        <p:txBody>
          <a:bodyPr vert="horz" lIns="0" tIns="0" rIns="0" bIns="0" rtlCol="0">
            <a:normAutofit/>
          </a:bodyPr>
          <a:lstStyle>
            <a:lvl1pPr>
              <a:defRPr kumimoji="0" lang="en-AU" sz="1800" b="1" i="0" u="none" strike="noStrike" cap="none" spc="0" normalizeH="0" baseline="0" dirty="0">
                <a:ln>
                  <a:noFill/>
                </a:ln>
                <a:solidFill>
                  <a:srgbClr val="E7E6E6"/>
                </a:solidFill>
                <a:effectLst/>
                <a:uLnTx/>
                <a:uFillTx/>
              </a:defRPr>
            </a:lvl1pPr>
          </a:lstStyle>
          <a:p>
            <a:pPr marR="0" lvl="0" defTabSz="914400" fontAlgn="auto">
              <a:lnSpc>
                <a:spcPct val="90000"/>
              </a:lnSpc>
              <a:spcBef>
                <a:spcPts val="1000"/>
              </a:spcBef>
              <a:spcAft>
                <a:spcPts val="0"/>
              </a:spcAft>
              <a:buClrTx/>
              <a:buSzTx/>
              <a:buNone/>
              <a:tabLst/>
            </a:pPr>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2" name="Footer Placeholder 1">
            <a:extLst>
              <a:ext uri="{FF2B5EF4-FFF2-40B4-BE49-F238E27FC236}">
                <a16:creationId xmlns:a16="http://schemas.microsoft.com/office/drawing/2014/main" id="{00E2B6D0-850C-4513-A007-2CF11BAF97D1}"/>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2619821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81529721"/>
              </p:ext>
            </p:extLst>
          </p:nvPr>
        </p:nvGraphicFramePr>
        <p:xfrm>
          <a:off x="1192" y="1192"/>
          <a:ext cx="1191" cy="1192"/>
        </p:xfrm>
        <a:graphic>
          <a:graphicData uri="http://schemas.openxmlformats.org/presentationml/2006/ole">
            <mc:AlternateContent xmlns:mc="http://schemas.openxmlformats.org/markup-compatibility/2006">
              <mc:Choice xmlns:v="urn:schemas-microsoft-com:vml" Requires="v">
                <p:oleObj spid="_x0000_s65599"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2"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7258051" y="4808225"/>
            <a:ext cx="1111538" cy="115523"/>
          </a:xfrm>
          <a:prstGeom prst="rect">
            <a:avLst/>
          </a:prstGeom>
        </p:spPr>
        <p:txBody>
          <a:bodyPr/>
          <a:lstStyle>
            <a:lvl1pPr>
              <a:defRPr>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57200" y="349200"/>
            <a:ext cx="6364188"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13" name="Picture 12"/>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5"/>
            <a:ext cx="9144000" cy="5148072"/>
          </a:xfrm>
          <a:prstGeom prst="rect">
            <a:avLst/>
          </a:prstGeom>
        </p:spPr>
      </p:pic>
    </p:spTree>
    <p:extLst>
      <p:ext uri="{BB962C8B-B14F-4D97-AF65-F5344CB8AC3E}">
        <p14:creationId xmlns:p14="http://schemas.microsoft.com/office/powerpoint/2010/main" val="1904716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4793766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66623"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105430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72267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67647"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FCC70941-341F-4998-8B2E-1B9C81ECB5AF}"/>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785570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6071080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68671"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5" name="Group 54"/>
          <p:cNvGrpSpPr/>
          <p:nvPr userDrawn="1"/>
        </p:nvGrpSpPr>
        <p:grpSpPr>
          <a:xfrm>
            <a:off x="900" y="-1949"/>
            <a:ext cx="9142200" cy="5152160"/>
            <a:chOff x="900" y="-1949"/>
            <a:chExt cx="9142200" cy="5152160"/>
          </a:xfrm>
        </p:grpSpPr>
        <p:sp>
          <p:nvSpPr>
            <p:cNvPr id="93"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94"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5"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6"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99" name="Gutter space"/>
            <p:cNvGrpSpPr/>
            <p:nvPr/>
          </p:nvGrpSpPr>
          <p:grpSpPr>
            <a:xfrm>
              <a:off x="951744" y="470043"/>
              <a:ext cx="7215368" cy="4119894"/>
              <a:chOff x="2322513" y="1258888"/>
              <a:chExt cx="7543800" cy="4341813"/>
            </a:xfrm>
            <a:solidFill>
              <a:schemeClr val="accent5">
                <a:alpha val="15000"/>
              </a:schemeClr>
            </a:solidFill>
          </p:grpSpPr>
          <p:sp>
            <p:nvSpPr>
              <p:cNvPr id="12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2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8"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0" name="Group 99"/>
            <p:cNvGrpSpPr/>
            <p:nvPr/>
          </p:nvGrpSpPr>
          <p:grpSpPr>
            <a:xfrm>
              <a:off x="900" y="470043"/>
              <a:ext cx="9142200" cy="4119894"/>
              <a:chOff x="900" y="470043"/>
              <a:chExt cx="9142200" cy="4119894"/>
            </a:xfrm>
          </p:grpSpPr>
          <p:sp>
            <p:nvSpPr>
              <p:cNvPr id="10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0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1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12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10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10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971798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2918902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6969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569668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extLst>
    <p:ext uri="{DCECCB84-F9BA-43D5-87BE-67443E8EF086}">
      <p15:sldGuideLst xmlns:p15="http://schemas.microsoft.com/office/powerpoint/2012/main">
        <p15:guide id="1" orient="horz" pos="324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5373655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6207"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982"/>
            <a:ext cx="3520800" cy="514924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90000"/>
              </a:lnSpc>
              <a:spcAft>
                <a:spcPts val="750"/>
              </a:spcAft>
            </a:pPr>
            <a:endParaRPr lang="en-US" sz="90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7258051" y="4808225"/>
            <a:ext cx="1111538" cy="115523"/>
          </a:xfrm>
          <a:prstGeom prst="rect">
            <a:avLst/>
          </a:prstGeom>
        </p:spPr>
        <p:txBody>
          <a:bodyPr/>
          <a:lstStyle>
            <a:lvl1pPr>
              <a:defRPr>
                <a:latin typeface="+mn-lt"/>
                <a:ea typeface="+mn-ea"/>
                <a:cs typeface="+mn-cs"/>
                <a:sym typeface="+mn-lt"/>
              </a:defRPr>
            </a:lvl1pPr>
          </a:lstStyle>
          <a:p>
            <a:endParaRPr lang="en-US"/>
          </a:p>
        </p:txBody>
      </p:sp>
      <p:sp>
        <p:nvSpPr>
          <p:cNvPr id="9" name="Title 1"/>
          <p:cNvSpPr>
            <a:spLocks noGrp="1"/>
          </p:cNvSpPr>
          <p:nvPr>
            <p:ph type="title" hasCustomPrompt="1"/>
          </p:nvPr>
        </p:nvSpPr>
        <p:spPr bwMode="ltGray">
          <a:xfrm>
            <a:off x="457200" y="1159278"/>
            <a:ext cx="2604600" cy="1122884"/>
          </a:xfrm>
          <a:noFill/>
        </p:spPr>
        <p:txBody>
          <a:bodyPr wrap="square" lIns="0" tIns="0" rIns="320040" bIns="0" anchor="b">
            <a:noAutofit/>
          </a:bodyPr>
          <a:lstStyle>
            <a:lvl1pPr>
              <a:defRPr sz="2500">
                <a:solidFill>
                  <a:srgbClr val="002D3F"/>
                </a:solidFill>
                <a:latin typeface="+mj-lt"/>
                <a:ea typeface="+mj-ea"/>
                <a:cs typeface="+mj-cs"/>
                <a:sym typeface="+mj-lt"/>
              </a:defRPr>
            </a:lvl1pPr>
          </a:lstStyle>
          <a:p>
            <a:r>
              <a:rPr lang="en-US"/>
              <a:t>Click to add title</a:t>
            </a:r>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646838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 Title and Tex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81907093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0719"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3" name="Date Placeholder 2">
            <a:extLst>
              <a:ext uri="{FF2B5EF4-FFF2-40B4-BE49-F238E27FC236}">
                <a16:creationId xmlns:a16="http://schemas.microsoft.com/office/drawing/2014/main" id="{C63B0D2C-48F9-4A74-A019-D89B47F39A7F}"/>
              </a:ext>
            </a:extLst>
          </p:cNvPr>
          <p:cNvSpPr>
            <a:spLocks noGrp="1"/>
          </p:cNvSpPr>
          <p:nvPr>
            <p:ph type="dt" sz="half" idx="11"/>
          </p:nvPr>
        </p:nvSpPr>
        <p:spPr/>
        <p:txBody>
          <a:bodyPr/>
          <a:lstStyle/>
          <a:p>
            <a:endParaRPr lang="en-US"/>
          </a:p>
        </p:txBody>
      </p:sp>
    </p:spTree>
    <p:extLst>
      <p:ext uri="{BB962C8B-B14F-4D97-AF65-F5344CB8AC3E}">
        <p14:creationId xmlns:p14="http://schemas.microsoft.com/office/powerpoint/2010/main" val="1248155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 Section header box">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2018040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1743"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1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963559" y="2002884"/>
            <a:ext cx="7215368" cy="2402993"/>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960522" y="1069050"/>
            <a:ext cx="713791" cy="714452"/>
          </a:xfrm>
          <a:prstGeom prst="rect">
            <a:avLst/>
          </a:prstGeom>
          <a:noFill/>
          <a:ln>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Tree>
    <p:extLst>
      <p:ext uri="{BB962C8B-B14F-4D97-AF65-F5344CB8AC3E}">
        <p14:creationId xmlns:p14="http://schemas.microsoft.com/office/powerpoint/2010/main" val="602088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796302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2767"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Title 1"/>
          <p:cNvSpPr>
            <a:spLocks noGrp="1"/>
          </p:cNvSpPr>
          <p:nvPr>
            <p:ph type="title" hasCustomPrompt="1"/>
          </p:nvPr>
        </p:nvSpPr>
        <p:spPr bwMode="blackWhite">
          <a:xfrm>
            <a:off x="472500" y="2872758"/>
            <a:ext cx="8202600" cy="1532318"/>
          </a:xfrm>
        </p:spPr>
        <p:txBody>
          <a:bodyPr anchor="t">
            <a:noAutofit/>
          </a:bodyPr>
          <a:lstStyle>
            <a:lvl1pPr>
              <a:defRPr sz="4000">
                <a:solidFill>
                  <a:srgbClr val="002D3F"/>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472501" y="2762568"/>
            <a:ext cx="8668940" cy="0"/>
          </a:xfrm>
          <a:prstGeom prst="line">
            <a:avLst/>
          </a:prstGeom>
          <a:ln w="19050"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FCB1B79-13D1-486C-8E18-30416660D859}"/>
              </a:ext>
            </a:extLst>
          </p:cNvPr>
          <p:cNvSpPr>
            <a:spLocks noGrp="1"/>
          </p:cNvSpPr>
          <p:nvPr>
            <p:ph type="ftr" sz="quarter" idx="11"/>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4257493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64635078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3791"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3048748" y="2"/>
            <a:ext cx="312713" cy="5148263"/>
          </a:xfrm>
          <a:prstGeom prst="rect">
            <a:avLst/>
          </a:prstGeom>
        </p:spPr>
      </p:pic>
      <p:sp>
        <p:nvSpPr>
          <p:cNvPr id="18" name="Date Placeholder 1"/>
          <p:cNvSpPr>
            <a:spLocks noGrp="1"/>
          </p:cNvSpPr>
          <p:nvPr>
            <p:ph type="dt" sz="half" idx="3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0"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2"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2" y="2"/>
            <a:ext cx="3059631"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713125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286297382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4815"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5374207" y="2"/>
            <a:ext cx="312713" cy="5148263"/>
          </a:xfrm>
          <a:prstGeom prst="rect">
            <a:avLst/>
          </a:prstGeom>
        </p:spPr>
      </p:pic>
      <p:sp>
        <p:nvSpPr>
          <p:cNvPr id="14" name="Rectangle 13"/>
          <p:cNvSpPr/>
          <p:nvPr userDrawn="1"/>
        </p:nvSpPr>
        <p:spPr bwMode="white">
          <a:xfrm>
            <a:off x="2" y="2"/>
            <a:ext cx="5378967"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4722699"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0392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66667821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5839"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6771937" y="2"/>
            <a:ext cx="312713" cy="5148263"/>
          </a:xfrm>
          <a:prstGeom prst="rect">
            <a:avLst/>
          </a:prstGeom>
        </p:spPr>
      </p:pic>
      <p:sp>
        <p:nvSpPr>
          <p:cNvPr id="10" name="Rectangle 9"/>
          <p:cNvSpPr/>
          <p:nvPr userDrawn="1"/>
        </p:nvSpPr>
        <p:spPr bwMode="white">
          <a:xfrm>
            <a:off x="0" y="2"/>
            <a:ext cx="6775704"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6091488"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201197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41812825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6863"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4"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143603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93680504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7887"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4267189" y="2"/>
            <a:ext cx="312713" cy="5148263"/>
          </a:xfrm>
          <a:prstGeom prst="rect">
            <a:avLst/>
          </a:prstGeom>
        </p:spPr>
      </p:pic>
      <p:sp>
        <p:nvSpPr>
          <p:cNvPr id="11" name="Rectangle 10"/>
          <p:cNvSpPr/>
          <p:nvPr userDrawn="1"/>
        </p:nvSpPr>
        <p:spPr>
          <a:xfrm>
            <a:off x="4572000" y="2"/>
            <a:ext cx="4572000" cy="5148263"/>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4569018" y="2"/>
            <a:ext cx="4574983" cy="5148263"/>
          </a:xfrm>
          <a:prstGeom prst="rect">
            <a:avLst/>
          </a:prstGeom>
          <a:noFill/>
        </p:spPr>
        <p:txBody>
          <a:bodyPr lIns="914400" tIns="914400" rIns="914400" bIns="914400"/>
          <a:lstStyle>
            <a:lvl1pPr algn="ctr">
              <a:defRPr sz="135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57200" y="1340442"/>
            <a:ext cx="3306600" cy="2467383"/>
          </a:xfrm>
          <a:prstGeom prst="rect">
            <a:avLst/>
          </a:prstGeom>
          <a:noFill/>
        </p:spPr>
        <p:txBody>
          <a:bodyPr wrap="square" lIns="0" tIns="0" rIns="320040" bIns="0"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Date Placeholder 2"/>
          <p:cNvSpPr>
            <a:spLocks noGrp="1"/>
          </p:cNvSpPr>
          <p:nvPr>
            <p:ph type="dt" sz="half" idx="15"/>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586520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66248081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8911"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557389" y="2"/>
            <a:ext cx="312713" cy="5148263"/>
          </a:xfrm>
          <a:prstGeom prst="rect">
            <a:avLst/>
          </a:prstGeom>
        </p:spPr>
      </p:pic>
      <p:sp>
        <p:nvSpPr>
          <p:cNvPr id="11" name="Rectangle 10"/>
          <p:cNvSpPr/>
          <p:nvPr userDrawn="1"/>
        </p:nvSpPr>
        <p:spPr bwMode="gray">
          <a:xfrm>
            <a:off x="5864660" y="2"/>
            <a:ext cx="3279343"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5865021" y="2"/>
            <a:ext cx="3278981" cy="5148263"/>
          </a:xfrm>
          <a:prstGeom prst="rect">
            <a:avLst/>
          </a:prstGeom>
          <a:noFill/>
        </p:spPr>
        <p:txBody>
          <a:bodyPr lIns="182880" tIns="914400" rIns="182880" bIns="914400"/>
          <a:lstStyle>
            <a:lvl1pPr algn="ctr">
              <a:defRPr sz="12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57200" y="1340442"/>
            <a:ext cx="4701666" cy="2467383"/>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6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246819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486993338"/>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79935"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8" name="TextBox 1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457200" y="2075072"/>
            <a:ext cx="1874281" cy="986646"/>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49331" y="2695294"/>
            <a:ext cx="1023938" cy="2539571"/>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047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23980276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231"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2" name="TextBox 11"/>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457200" y="2075072"/>
            <a:ext cx="1874281" cy="986646"/>
          </a:xfrm>
          <a:prstGeom prst="rect">
            <a:avLst/>
          </a:prstGeom>
        </p:spPr>
        <p:txBody>
          <a:bodyPr anchor="ctr">
            <a:noAutofit/>
          </a:bodyPr>
          <a:lstStyle>
            <a:lvl1pPr>
              <a:defRPr sz="2500" baseline="0">
                <a:solidFill>
                  <a:srgbClr val="002D3F"/>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49331" y="2695294"/>
            <a:ext cx="1023938" cy="2539571"/>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206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1889323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0959"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5" name="Title 4"/>
          <p:cNvSpPr>
            <a:spLocks noGrp="1"/>
          </p:cNvSpPr>
          <p:nvPr>
            <p:ph type="title" hasCustomPrompt="1"/>
          </p:nvPr>
        </p:nvSpPr>
        <p:spPr>
          <a:xfrm>
            <a:off x="457200" y="2075072"/>
            <a:ext cx="1874281" cy="986646"/>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5"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1" y="2554487"/>
            <a:ext cx="2021000"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599669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17735277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1983"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0" name="Date Placeholder 7"/>
          <p:cNvSpPr>
            <a:spLocks noGrp="1"/>
          </p:cNvSpPr>
          <p:nvPr>
            <p:ph type="dt" sz="half" idx="1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2"/>
            <a:ext cx="407019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002D3F"/>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36146" y="2548154"/>
            <a:ext cx="973931" cy="2681387"/>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77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3722102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300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2"/>
            <a:ext cx="407019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2564599"/>
            <a:ext cx="2021000" cy="258366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046736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22987903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4031"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latin typeface="+mj-lt"/>
                <a:ea typeface="+mj-ea"/>
                <a:cs typeface="+mj-cs"/>
                <a:sym typeface="+mj-lt"/>
              </a:defRPr>
            </a:lvl1pPr>
          </a:lstStyle>
          <a:p>
            <a:r>
              <a:rPr lang="en-US"/>
              <a:t>Click to add title</a:t>
            </a: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18"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6" name="TextBox 15"/>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48354" y="2694698"/>
            <a:ext cx="1023938" cy="2539571"/>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27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2308290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5055"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200" b="1" i="0" u="none" strike="noStrike" kern="1200" cap="none" spc="0" normalizeH="0" baseline="0" noProof="0" smtClean="0">
                <a:ln>
                  <a:noFill/>
                </a:ln>
                <a:solidFill>
                  <a:srgbClr val="FF0000"/>
                </a:solidFill>
                <a:effectLst/>
                <a:uLnTx/>
                <a:uFillTx/>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0" y="2558219"/>
            <a:ext cx="2021000" cy="2594814"/>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8893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70594191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6079"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17756" y="2694698"/>
            <a:ext cx="1023938" cy="2539571"/>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973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3573895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7103"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7"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8"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200" b="1" i="0" u="none" strike="noStrike" kern="1200" cap="none" spc="0" normalizeH="0" baseline="0" noProof="0" smtClean="0">
                <a:ln>
                  <a:noFill/>
                </a:ln>
                <a:solidFill>
                  <a:srgbClr val="FF0000"/>
                </a:solidFill>
                <a:effectLst/>
                <a:uLnTx/>
                <a:uFillTx/>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2" y="2558219"/>
            <a:ext cx="2021000" cy="2594814"/>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5793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07616053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8127"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0" name="TextBox 9"/>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472500" y="2872407"/>
            <a:ext cx="8199900" cy="1206028"/>
          </a:xfr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850434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6628252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89151"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6" name="Rectangle 5"/>
          <p:cNvSpPr/>
          <p:nvPr userDrawn="1"/>
        </p:nvSpPr>
        <p:spPr bwMode="white">
          <a:xfrm>
            <a:off x="472500" y="469541"/>
            <a:ext cx="699516" cy="700164"/>
          </a:xfrm>
          <a:prstGeom prst="rect">
            <a:avLst/>
          </a:prstGeom>
          <a:noFill/>
          <a:ln>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472500" y="2872407"/>
            <a:ext cx="8199900" cy="1206028"/>
          </a:xfrm>
          <a:prstGeom prst="rect">
            <a:avLst/>
          </a:prstGeo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238367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12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9995648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90175"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7831" y="79632"/>
            <a:ext cx="57747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9144000" cy="4404576"/>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2D3F"/>
          </a:solidFill>
          <a:ln>
            <a:noFill/>
          </a:ln>
          <a:effectLst/>
        </p:spPr>
        <p:txBody>
          <a:bodyPr vert="horz" wrap="square" lIns="68580" tIns="34290" rIns="68580" bIns="34290" numCol="1" anchor="t" anchorCtr="0" compatLnSpc="1">
            <a:prstTxWarp prst="textNoShape">
              <a:avLst/>
            </a:prstTxWarp>
            <a:noAutofit/>
          </a:bodyPr>
          <a:lstStyle/>
          <a:p>
            <a:endParaRPr lang="en-US" sz="1013">
              <a:latin typeface="+mn-lt"/>
              <a:ea typeface="+mn-ea"/>
              <a:cs typeface="+mn-cs"/>
              <a:sym typeface="+mn-lt"/>
            </a:endParaRPr>
          </a:p>
        </p:txBody>
      </p:sp>
    </p:spTree>
    <p:extLst>
      <p:ext uri="{BB962C8B-B14F-4D97-AF65-F5344CB8AC3E}">
        <p14:creationId xmlns:p14="http://schemas.microsoft.com/office/powerpoint/2010/main" val="3995543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05347289"/>
              </p:ext>
            </p:extLst>
          </p:nvPr>
        </p:nvGraphicFramePr>
        <p:xfrm>
          <a:off x="1192" y="1192"/>
          <a:ext cx="1191" cy="1192"/>
        </p:xfrm>
        <a:graphic>
          <a:graphicData uri="http://schemas.openxmlformats.org/presentationml/2006/ole">
            <mc:AlternateContent xmlns:mc="http://schemas.openxmlformats.org/markup-compatibility/2006">
              <mc:Choice xmlns:v="urn:schemas-microsoft-com:vml" Requires="v">
                <p:oleObj spid="_x0000_s8255"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2"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57200" y="2075072"/>
            <a:ext cx="1874281" cy="986646"/>
          </a:xfrm>
        </p:spPr>
        <p:txBody>
          <a:bodyPr anchor="ctr" anchorCtr="0">
            <a:noAutofit/>
          </a:bodyPr>
          <a:lstStyle>
            <a:lvl1pPr>
              <a:defRPr sz="2500" baseline="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1" y="2554487"/>
            <a:ext cx="2021000"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7059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6183695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1199"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a:p>
        </p:txBody>
      </p:sp>
      <p:sp>
        <p:nvSpPr>
          <p:cNvPr id="1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6364188" cy="993775"/>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221574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400318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2223"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a:solidFill>
                  <a:srgbClr val="FF0000"/>
                </a:solidFill>
                <a:latin typeface="Arial" panose="020B0604020202020204" pitchFamily="34" charset="0"/>
                <a:ea typeface="+mn-ea"/>
                <a:cs typeface="+mn-cs"/>
                <a:sym typeface="+mn-lt"/>
              </a:rPr>
              <a:t>Table of contents</a:t>
            </a:r>
          </a:p>
        </p:txBody>
      </p:sp>
      <p:sp>
        <p:nvSpPr>
          <p:cNvPr id="15"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73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68083260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3247"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
        <p:nvSpPr>
          <p:cNvPr id="11" name="TextBox 10"/>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3350563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49693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4271"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a:p>
        </p:txBody>
      </p:sp>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4002854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 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776237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5295"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118815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9215379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96319"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9A99F7CD-7872-40B1-A868-68D0BEA427A4}"/>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211156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2336898"/>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7343"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1" name="Group 50"/>
          <p:cNvGrpSpPr/>
          <p:nvPr userDrawn="1"/>
        </p:nvGrpSpPr>
        <p:grpSpPr>
          <a:xfrm>
            <a:off x="900" y="-1949"/>
            <a:ext cx="9142200" cy="5152160"/>
            <a:chOff x="900" y="-1949"/>
            <a:chExt cx="9142200" cy="5152160"/>
          </a:xfrm>
        </p:grpSpPr>
        <p:sp>
          <p:nvSpPr>
            <p:cNvPr id="52"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a:solidFill>
                  <a:srgbClr val="575757"/>
                </a:solidFill>
              </a:endParaRPr>
            </a:p>
          </p:txBody>
        </p:sp>
        <p:sp>
          <p:nvSpPr>
            <p:cNvPr id="53"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4"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5"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59" name="Gutter space"/>
            <p:cNvGrpSpPr/>
            <p:nvPr/>
          </p:nvGrpSpPr>
          <p:grpSpPr>
            <a:xfrm>
              <a:off x="951744" y="470043"/>
              <a:ext cx="7215368" cy="4119894"/>
              <a:chOff x="2322513" y="1258888"/>
              <a:chExt cx="7543800" cy="4341813"/>
            </a:xfrm>
            <a:solidFill>
              <a:schemeClr val="accent5">
                <a:alpha val="15000"/>
              </a:schemeClr>
            </a:solidFill>
          </p:grpSpPr>
          <p:sp>
            <p:nvSpPr>
              <p:cNvPr id="8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4"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60" name="Group 59"/>
            <p:cNvGrpSpPr/>
            <p:nvPr/>
          </p:nvGrpSpPr>
          <p:grpSpPr>
            <a:xfrm>
              <a:off x="900" y="470043"/>
              <a:ext cx="9142200" cy="4119894"/>
              <a:chOff x="900" y="470043"/>
              <a:chExt cx="9142200" cy="4119894"/>
            </a:xfrm>
          </p:grpSpPr>
          <p:sp>
            <p:nvSpPr>
              <p:cNvPr id="6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6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7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sp>
            <p:nvSpPr>
              <p:cNvPr id="8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a:p>
            </p:txBody>
          </p:sp>
        </p:grpSp>
        <p:sp>
          <p:nvSpPr>
            <p:cNvPr id="6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6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schemeClr val="bg1"/>
                </a:solidFill>
              </a:endParaRPr>
            </a:p>
          </p:txBody>
        </p:sp>
        <p:sp>
          <p:nvSpPr>
            <p:cNvPr id="6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a:solidFill>
                    <a:srgbClr val="A6A6A6"/>
                  </a:solidFill>
                  <a:sym typeface="Trebuchet MS" panose="020B0603020202020204" pitchFamily="34" charset="0"/>
                </a:rPr>
                <a:t>1. xxxx  2. xxxx  3. xxxx</a:t>
              </a:r>
            </a:p>
            <a:p>
              <a:pPr lvl="0">
                <a:lnSpc>
                  <a:spcPct val="90000"/>
                </a:lnSpc>
                <a:defRPr/>
              </a:pPr>
              <a:r>
                <a:rPr lang="en-US" sz="80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521532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54304529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98367"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041111" y="3521648"/>
            <a:ext cx="697003" cy="747597"/>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mn-lt"/>
              <a:ea typeface="+mn-ea"/>
              <a:cs typeface="+mn-cs"/>
              <a:sym typeface="+mn-lt"/>
            </a:endParaRPr>
          </a:p>
        </p:txBody>
      </p:sp>
      <p:sp>
        <p:nvSpPr>
          <p:cNvPr id="12" name="Rectangle 11"/>
          <p:cNvSpPr/>
          <p:nvPr userDrawn="1">
            <p:custDataLst>
              <p:tags r:id="rId4"/>
            </p:custDataLst>
          </p:nvPr>
        </p:nvSpPr>
        <p:spPr>
          <a:xfrm>
            <a:off x="1882112" y="3521648"/>
            <a:ext cx="1177614" cy="110215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a:solidFill>
                <a:srgbClr val="FFFFFF"/>
              </a:solidFill>
              <a:latin typeface="+mn-lt"/>
              <a:ea typeface="+mn-ea"/>
              <a:cs typeface="+mn-cs"/>
              <a:sym typeface="+mn-lt"/>
            </a:endParaRPr>
          </a:p>
        </p:txBody>
      </p:sp>
      <p:sp>
        <p:nvSpPr>
          <p:cNvPr id="2" name="TextBox 1"/>
          <p:cNvSpPr txBox="1"/>
          <p:nvPr userDrawn="1"/>
        </p:nvSpPr>
        <p:spPr>
          <a:xfrm>
            <a:off x="472500" y="681029"/>
            <a:ext cx="2586600" cy="2622182"/>
          </a:xfrm>
          <a:prstGeom prst="rect">
            <a:avLst/>
          </a:prstGeom>
          <a:noFill/>
          <a:ln>
            <a:solidFill>
              <a:schemeClr val="bg1"/>
            </a:solidFill>
          </a:ln>
        </p:spPr>
        <p:txBody>
          <a:bodyPr wrap="square" lIns="459000" tIns="351000" rIns="0" bIns="0" rtlCol="0" anchor="t">
            <a:noAutofit/>
          </a:bodyPr>
          <a:lstStyle/>
          <a:p>
            <a:pPr>
              <a:lnSpc>
                <a:spcPct val="90000"/>
              </a:lnSpc>
              <a:spcAft>
                <a:spcPts val="450"/>
              </a:spcAft>
            </a:pPr>
            <a:endParaRPr lang="en-US" sz="4050">
              <a:solidFill>
                <a:schemeClr val="bg1"/>
              </a:solidFill>
              <a:latin typeface="+mn-lt"/>
              <a:ea typeface="+mn-ea"/>
              <a:cs typeface="+mn-cs"/>
              <a:sym typeface="+mn-lt"/>
            </a:endParaRPr>
          </a:p>
        </p:txBody>
      </p:sp>
      <p:sp>
        <p:nvSpPr>
          <p:cNvPr id="10" name="TextBox 1"/>
          <p:cNvSpPr txBox="1"/>
          <p:nvPr userDrawn="1"/>
        </p:nvSpPr>
        <p:spPr>
          <a:xfrm>
            <a:off x="877052" y="837337"/>
            <a:ext cx="1776961" cy="684418"/>
          </a:xfrm>
          <a:prstGeom prst="rect">
            <a:avLst/>
          </a:prstGeom>
          <a:noFill/>
        </p:spPr>
        <p:txBody>
          <a:bodyPr wrap="none" rtlCol="0">
            <a:spAutoFit/>
          </a:bodyPr>
          <a:lstStyle/>
          <a:p>
            <a:pPr algn="ctr" fontAlgn="auto">
              <a:lnSpc>
                <a:spcPct val="95000"/>
              </a:lnSpc>
              <a:spcBef>
                <a:spcPts val="0"/>
              </a:spcBef>
              <a:spcAft>
                <a:spcPts val="0"/>
              </a:spcAft>
            </a:pPr>
            <a:r>
              <a:rPr lang="en-US" sz="40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418906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39576415"/>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9939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963557" y="1072090"/>
            <a:ext cx="710754" cy="71141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ea typeface="+mn-ea"/>
              <a:cs typeface="+mn-cs"/>
              <a:sym typeface="+mn-lt"/>
            </a:endParaRPr>
          </a:p>
        </p:txBody>
      </p:sp>
      <p:sp>
        <p:nvSpPr>
          <p:cNvPr id="13" name="Rectangle 12"/>
          <p:cNvSpPr/>
          <p:nvPr userDrawn="1"/>
        </p:nvSpPr>
        <p:spPr>
          <a:xfrm>
            <a:off x="963900" y="2002553"/>
            <a:ext cx="7214400" cy="240252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mn-lt"/>
              <a:ea typeface="+mn-ea"/>
              <a:cs typeface="+mn-cs"/>
              <a:sym typeface="+mn-lt"/>
            </a:endParaRPr>
          </a:p>
        </p:txBody>
      </p:sp>
    </p:spTree>
    <p:extLst>
      <p:ext uri="{BB962C8B-B14F-4D97-AF65-F5344CB8AC3E}">
        <p14:creationId xmlns:p14="http://schemas.microsoft.com/office/powerpoint/2010/main" val="383581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65281760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100415"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a:solidFill>
                  <a:schemeClr val="bg1"/>
                </a:solidFill>
                <a:latin typeface="+mn-lt"/>
                <a:ea typeface="+mn-ea"/>
                <a:cs typeface="+mn-cs"/>
                <a:sym typeface="+mn-lt"/>
              </a:rPr>
              <a:t>Agenda</a:t>
            </a:r>
          </a:p>
        </p:txBody>
      </p:sp>
      <p:cxnSp>
        <p:nvCxnSpPr>
          <p:cNvPr id="13" name="Straight Connector 12"/>
          <p:cNvCxnSpPr/>
          <p:nvPr userDrawn="1"/>
        </p:nvCxnSpPr>
        <p:spPr bwMode="white">
          <a:xfrm>
            <a:off x="464174" y="905338"/>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60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29.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50" Type="http://schemas.openxmlformats.org/officeDocument/2006/relationships/slideLayout" Target="../slideLayouts/slideLayout53.xml"/><Relationship Id="rId55" Type="http://schemas.openxmlformats.org/officeDocument/2006/relationships/slideLayout" Target="../slideLayouts/slideLayout58.xml"/><Relationship Id="rId63" Type="http://schemas.openxmlformats.org/officeDocument/2006/relationships/tags" Target="../tags/tag2.x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3" Type="http://schemas.openxmlformats.org/officeDocument/2006/relationships/slideLayout" Target="../slideLayouts/slideLayout56.xml"/><Relationship Id="rId58" Type="http://schemas.openxmlformats.org/officeDocument/2006/relationships/slideLayout" Target="../slideLayouts/slideLayout61.xml"/><Relationship Id="rId66" Type="http://schemas.openxmlformats.org/officeDocument/2006/relationships/image" Target="../media/image4.emf"/><Relationship Id="rId5" Type="http://schemas.openxmlformats.org/officeDocument/2006/relationships/slideLayout" Target="../slideLayouts/slideLayout8.xml"/><Relationship Id="rId61" Type="http://schemas.openxmlformats.org/officeDocument/2006/relationships/theme" Target="../theme/theme3.xml"/><Relationship Id="rId19" Type="http://schemas.openxmlformats.org/officeDocument/2006/relationships/slideLayout" Target="../slideLayouts/slideLayout2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56" Type="http://schemas.openxmlformats.org/officeDocument/2006/relationships/slideLayout" Target="../slideLayouts/slideLayout59.xml"/><Relationship Id="rId64" Type="http://schemas.openxmlformats.org/officeDocument/2006/relationships/tags" Target="../tags/tag3.xml"/><Relationship Id="rId8" Type="http://schemas.openxmlformats.org/officeDocument/2006/relationships/slideLayout" Target="../slideLayouts/slideLayout11.xml"/><Relationship Id="rId51" Type="http://schemas.openxmlformats.org/officeDocument/2006/relationships/slideLayout" Target="../slideLayouts/slideLayout54.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59" Type="http://schemas.openxmlformats.org/officeDocument/2006/relationships/slideLayout" Target="../slideLayouts/slideLayout62.xml"/><Relationship Id="rId20" Type="http://schemas.openxmlformats.org/officeDocument/2006/relationships/slideLayout" Target="../slideLayouts/slideLayout23.xml"/><Relationship Id="rId41" Type="http://schemas.openxmlformats.org/officeDocument/2006/relationships/slideLayout" Target="../slideLayouts/slideLayout44.xml"/><Relationship Id="rId54" Type="http://schemas.openxmlformats.org/officeDocument/2006/relationships/slideLayout" Target="../slideLayouts/slideLayout57.xml"/><Relationship Id="rId62" Type="http://schemas.openxmlformats.org/officeDocument/2006/relationships/vmlDrawing" Target="../drawings/vmlDrawing2.vml"/><Relationship Id="rId1" Type="http://schemas.openxmlformats.org/officeDocument/2006/relationships/slideLayout" Target="../slideLayouts/slideLayout4.xml"/><Relationship Id="rId6" Type="http://schemas.openxmlformats.org/officeDocument/2006/relationships/slideLayout" Target="../slideLayouts/slideLayout9.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slideLayout" Target="../slideLayouts/slideLayout52.xml"/><Relationship Id="rId57" Type="http://schemas.openxmlformats.org/officeDocument/2006/relationships/slideLayout" Target="../slideLayouts/slideLayout60.xml"/><Relationship Id="rId10" Type="http://schemas.openxmlformats.org/officeDocument/2006/relationships/slideLayout" Target="../slideLayouts/slideLayout13.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slideLayout" Target="../slideLayouts/slideLayout55.xml"/><Relationship Id="rId60" Type="http://schemas.openxmlformats.org/officeDocument/2006/relationships/slideLayout" Target="../slideLayouts/slideLayout63.xml"/><Relationship Id="rId65" Type="http://schemas.openxmlformats.org/officeDocument/2006/relationships/oleObject" Target="../embeddings/oleObject2.bin"/><Relationship Id="rId4" Type="http://schemas.openxmlformats.org/officeDocument/2006/relationships/slideLayout" Target="../slideLayouts/slideLayout7.xml"/><Relationship Id="rId9" Type="http://schemas.openxmlformats.org/officeDocument/2006/relationships/slideLayout" Target="../slideLayouts/slideLayout12.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tags" Target="../tags/tag103.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9" Type="http://schemas.openxmlformats.org/officeDocument/2006/relationships/slideLayout" Target="../slideLayouts/slideLayout92.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vmlDrawing" Target="../drawings/vmlDrawing62.v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image" Target="../media/image4.emf"/><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theme" Target="../theme/theme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oleObject" Target="../embeddings/oleObject62.bin"/><Relationship Id="rId8" Type="http://schemas.openxmlformats.org/officeDocument/2006/relationships/slideLayout" Target="../slideLayouts/slideLayout71.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tags" Target="../tags/tag102.xml"/><Relationship Id="rId20" Type="http://schemas.openxmlformats.org/officeDocument/2006/relationships/slideLayout" Target="../slideLayouts/slideLayout83.xml"/><Relationship Id="rId41" Type="http://schemas.openxmlformats.org/officeDocument/2006/relationships/slideLayout" Target="../slideLayouts/slideLayout104.xml"/><Relationship Id="rId1" Type="http://schemas.openxmlformats.org/officeDocument/2006/relationships/slideLayout" Target="../slideLayouts/slideLayout64.xml"/><Relationship Id="rId6"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9" Type="http://schemas.openxmlformats.org/officeDocument/2006/relationships/slideLayout" Target="../slideLayouts/slideLayout145.xml"/><Relationship Id="rId21" Type="http://schemas.openxmlformats.org/officeDocument/2006/relationships/slideLayout" Target="../slideLayouts/slideLayout127.xml"/><Relationship Id="rId34" Type="http://schemas.openxmlformats.org/officeDocument/2006/relationships/slideLayout" Target="../slideLayouts/slideLayout140.xml"/><Relationship Id="rId42" Type="http://schemas.openxmlformats.org/officeDocument/2006/relationships/slideLayout" Target="../slideLayouts/slideLayout148.xml"/><Relationship Id="rId47" Type="http://schemas.openxmlformats.org/officeDocument/2006/relationships/tags" Target="../tags/tag172.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9" Type="http://schemas.openxmlformats.org/officeDocument/2006/relationships/slideLayout" Target="../slideLayouts/slideLayout135.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slideLayout" Target="../slideLayouts/slideLayout138.xml"/><Relationship Id="rId37" Type="http://schemas.openxmlformats.org/officeDocument/2006/relationships/slideLayout" Target="../slideLayouts/slideLayout143.xml"/><Relationship Id="rId40" Type="http://schemas.openxmlformats.org/officeDocument/2006/relationships/slideLayout" Target="../slideLayouts/slideLayout146.xml"/><Relationship Id="rId45" Type="http://schemas.openxmlformats.org/officeDocument/2006/relationships/vmlDrawing" Target="../drawings/vmlDrawing105.v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36" Type="http://schemas.openxmlformats.org/officeDocument/2006/relationships/slideLayout" Target="../slideLayouts/slideLayout142.xml"/><Relationship Id="rId49" Type="http://schemas.openxmlformats.org/officeDocument/2006/relationships/image" Target="../media/image4.emf"/><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4" Type="http://schemas.openxmlformats.org/officeDocument/2006/relationships/theme" Target="../theme/theme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35" Type="http://schemas.openxmlformats.org/officeDocument/2006/relationships/slideLayout" Target="../slideLayouts/slideLayout141.xml"/><Relationship Id="rId43" Type="http://schemas.openxmlformats.org/officeDocument/2006/relationships/slideLayout" Target="../slideLayouts/slideLayout149.xml"/><Relationship Id="rId48" Type="http://schemas.openxmlformats.org/officeDocument/2006/relationships/oleObject" Target="../embeddings/oleObject105.bin"/><Relationship Id="rId8" Type="http://schemas.openxmlformats.org/officeDocument/2006/relationships/slideLayout" Target="../slideLayouts/slideLayout114.xml"/><Relationship Id="rId3" Type="http://schemas.openxmlformats.org/officeDocument/2006/relationships/slideLayout" Target="../slideLayouts/slideLayout109.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slideLayout" Target="../slideLayouts/slideLayout139.xml"/><Relationship Id="rId38" Type="http://schemas.openxmlformats.org/officeDocument/2006/relationships/slideLayout" Target="../slideLayouts/slideLayout144.xml"/><Relationship Id="rId46" Type="http://schemas.openxmlformats.org/officeDocument/2006/relationships/tags" Target="../tags/tag171.xml"/><Relationship Id="rId20" Type="http://schemas.openxmlformats.org/officeDocument/2006/relationships/slideLayout" Target="../slideLayouts/slideLayout126.xml"/><Relationship Id="rId41" Type="http://schemas.openxmlformats.org/officeDocument/2006/relationships/slideLayout" Target="../slideLayouts/slideLayout147.xml"/><Relationship Id="rId1" Type="http://schemas.openxmlformats.org/officeDocument/2006/relationships/slideLayout" Target="../slideLayouts/slideLayout107.xml"/><Relationship Id="rId6" Type="http://schemas.openxmlformats.org/officeDocument/2006/relationships/slideLayout" Target="../slideLayouts/slideLayout1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6.xml"/><Relationship Id="rId1" Type="http://schemas.openxmlformats.org/officeDocument/2006/relationships/slideLayout" Target="../slideLayouts/slideLayout15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7075"/>
          </a:xfrm>
          <a:prstGeom prst="rect">
            <a:avLst/>
          </a:prstGeom>
        </p:spPr>
        <p:txBody>
          <a:bodyPr vert="horz" lIns="91440" tIns="45720" rIns="91440" bIns="45720" rtlCol="0">
            <a:normAutofit/>
          </a:bodyPr>
          <a:lstStyle/>
          <a:p>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4" name="Date Placeholder 3"/>
          <p:cNvSpPr>
            <a:spLocks noGrp="1"/>
          </p:cNvSpPr>
          <p:nvPr>
            <p:ph type="dt" sz="half" idx="2"/>
          </p:nvPr>
        </p:nvSpPr>
        <p:spPr>
          <a:xfrm>
            <a:off x="628650" y="4772025"/>
            <a:ext cx="20574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72025"/>
            <a:ext cx="3086100" cy="273050"/>
          </a:xfrm>
          <a:prstGeom prst="rect">
            <a:avLst/>
          </a:prstGeom>
        </p:spPr>
        <p:txBody>
          <a:bodyPr vert="horz" lIns="91440" tIns="45720" rIns="91440" bIns="45720" rtlCol="0" anchor="ctr"/>
          <a:lstStyle>
            <a:lvl1pPr algn="ctr">
              <a:defRPr sz="1200" b="1" i="0" u="none">
                <a:solidFill>
                  <a:srgbClr val="FF0000"/>
                </a:solidFill>
                <a:latin typeface="Arial" panose="020B0604020202020204" pitchFamily="34" charset="0"/>
              </a:defRPr>
            </a:lvl1pPr>
          </a:lstStyle>
          <a:p>
            <a:r>
              <a:rPr lang="en-US"/>
              <a:t>​‌OFFICIAL‌​</a:t>
            </a:r>
          </a:p>
        </p:txBody>
      </p:sp>
      <p:sp>
        <p:nvSpPr>
          <p:cNvPr id="6" name="Slide Number Placeholder 5"/>
          <p:cNvSpPr>
            <a:spLocks noGrp="1"/>
          </p:cNvSpPr>
          <p:nvPr>
            <p:ph type="sldNum" sz="quarter" idx="4"/>
          </p:nvPr>
        </p:nvSpPr>
        <p:spPr>
          <a:xfrm>
            <a:off x="6457950" y="4772025"/>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204BDF8A-F3AC-4977-BAC0-38A644132836}" type="slidenum">
              <a:rPr lang="en-US" smtClean="0"/>
              <a:t>‹#›</a:t>
            </a:fld>
            <a:endParaRPr lang="en-US"/>
          </a:p>
        </p:txBody>
      </p:sp>
      <p:sp>
        <p:nvSpPr>
          <p:cNvPr id="7" name="JS SlideHeader">
            <a:extLst>
              <a:ext uri="{FF2B5EF4-FFF2-40B4-BE49-F238E27FC236}">
                <a16:creationId xmlns:a16="http://schemas.microsoft.com/office/drawing/2014/main" id="{3AF9F17C-0948-4E97-8642-AEF60FCE9610}"/>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863241506"/>
      </p:ext>
    </p:extLst>
  </p:cSld>
  <p:clrMap bg1="lt1" tx1="dk1" bg2="lt2" tx2="dk2" accent1="accent1" accent2="accent2" accent3="accent3" accent4="accent4" accent5="accent5" accent6="accent6" hlink="hlink" folHlink="folHlink"/>
  <p:sldLayoutIdLst>
    <p:sldLayoutId id="2147483707" r:id="rId1"/>
    <p:sldLayoutId id="2147484300" r:id="rId2"/>
  </p:sldLayoutIdLst>
  <p:hf sldNum="0" hdr="0" dt="0"/>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a:extLst>
              <a:ext uri="{FF2B5EF4-FFF2-40B4-BE49-F238E27FC236}">
                <a16:creationId xmlns:a16="http://schemas.microsoft.com/office/drawing/2014/main" id="{84C00C84-0FC0-4AA7-9140-2886E42EDCCE}"/>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Lst>
  <p:hf sldNum="0" hd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3"/>
            </p:custDataLst>
            <p:extLst>
              <p:ext uri="{D42A27DB-BD31-4B8C-83A1-F6EECF244321}">
                <p14:modId xmlns:p14="http://schemas.microsoft.com/office/powerpoint/2010/main" val="1711293857"/>
              </p:ext>
            </p:extLst>
          </p:nvPr>
        </p:nvGraphicFramePr>
        <p:xfrm>
          <a:off x="1192" y="1194"/>
          <a:ext cx="1190" cy="1191"/>
        </p:xfrm>
        <a:graphic>
          <a:graphicData uri="http://schemas.openxmlformats.org/presentationml/2006/ole">
            <mc:AlternateContent xmlns:mc="http://schemas.openxmlformats.org/markup-compatibility/2006">
              <mc:Choice xmlns:v="urn:schemas-microsoft-com:vml" Requires="v">
                <p:oleObj spid="_x0000_s2111" name="think-cell Slide" r:id="rId65" imgW="270" imgH="270" progId="TCLayout.ActiveDocument.1">
                  <p:embed/>
                </p:oleObj>
              </mc:Choice>
              <mc:Fallback>
                <p:oleObj name="think-cell Slide" r:id="rId65" imgW="270" imgH="270" progId="TCLayout.ActiveDocument.1">
                  <p:embed/>
                  <p:pic>
                    <p:nvPicPr>
                      <p:cNvPr id="2" name="Object 1" hidden="1"/>
                      <p:cNvPicPr/>
                      <p:nvPr/>
                    </p:nvPicPr>
                    <p:blipFill>
                      <a:blip r:embed="rId66"/>
                      <a:stretch>
                        <a:fillRect/>
                      </a:stretch>
                    </p:blipFill>
                    <p:spPr>
                      <a:xfrm>
                        <a:off x="1192" y="1194"/>
                        <a:ext cx="1190" cy="1191"/>
                      </a:xfrm>
                      <a:prstGeom prst="rect">
                        <a:avLst/>
                      </a:prstGeom>
                    </p:spPr>
                  </p:pic>
                </p:oleObj>
              </mc:Fallback>
            </mc:AlternateContent>
          </a:graphicData>
        </a:graphic>
      </p:graphicFrame>
      <p:sp>
        <p:nvSpPr>
          <p:cNvPr id="5" name="Rectangle 4" hidden="1"/>
          <p:cNvSpPr/>
          <p:nvPr userDrawn="1">
            <p:custDataLst>
              <p:tags r:id="rId6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2" name="TextBox 11"/>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457200" y="349200"/>
            <a:ext cx="6364188" cy="993775"/>
          </a:xfrm>
          <a:prstGeom prst="rect">
            <a:avLst/>
          </a:prstGeom>
        </p:spPr>
        <p:txBody>
          <a:bodyPr vert="horz" wrap="square" lIns="0" tIns="0" rIns="0" bIns="0" rtlCol="0" anchor="ctr">
            <a:normAutofit/>
          </a:bodyPr>
          <a:lstStyle/>
          <a:p>
            <a:pPr marL="0" lvl="0" defTabSz="914400"/>
            <a:r>
              <a:rPr lang="en-US"/>
              <a:t>Click to add title</a:t>
            </a:r>
          </a:p>
        </p:txBody>
      </p:sp>
      <p:sp>
        <p:nvSpPr>
          <p:cNvPr id="4" name="Text Placeholder 3"/>
          <p:cNvSpPr>
            <a:spLocks noGrp="1"/>
          </p:cNvSpPr>
          <p:nvPr>
            <p:ph type="body" idx="1"/>
          </p:nvPr>
        </p:nvSpPr>
        <p:spPr>
          <a:xfrm>
            <a:off x="457201" y="1710000"/>
            <a:ext cx="8204454"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3" name="JS SlideHeader">
            <a:extLst>
              <a:ext uri="{FF2B5EF4-FFF2-40B4-BE49-F238E27FC236}">
                <a16:creationId xmlns:a16="http://schemas.microsoft.com/office/drawing/2014/main" id="{608B3AA5-1502-45A0-BC0C-9ACE4D73E53A}"/>
              </a:ext>
            </a:extLst>
          </p:cNvPr>
          <p:cNvSpPr txBox="1"/>
          <p:nvPr userDrawn="1"/>
        </p:nvSpPr>
        <p:spPr>
          <a:xfrm>
            <a:off x="914400" y="63500"/>
            <a:ext cx="7315200" cy="457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330744868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 id="2147483844" r:id="rId39"/>
    <p:sldLayoutId id="2147483845" r:id="rId40"/>
    <p:sldLayoutId id="2147483846" r:id="rId41"/>
    <p:sldLayoutId id="2147483847" r:id="rId42"/>
    <p:sldLayoutId id="2147483848" r:id="rId43"/>
    <p:sldLayoutId id="2147483849" r:id="rId44"/>
    <p:sldLayoutId id="2147483850" r:id="rId45"/>
    <p:sldLayoutId id="2147483851" r:id="rId46"/>
    <p:sldLayoutId id="2147483852" r:id="rId47"/>
    <p:sldLayoutId id="2147483853" r:id="rId48"/>
    <p:sldLayoutId id="2147483854" r:id="rId49"/>
    <p:sldLayoutId id="2147483855" r:id="rId50"/>
    <p:sldLayoutId id="2147483856" r:id="rId51"/>
    <p:sldLayoutId id="2147483857" r:id="rId52"/>
    <p:sldLayoutId id="2147483858" r:id="rId53"/>
    <p:sldLayoutId id="2147483859" r:id="rId54"/>
    <p:sldLayoutId id="2147483860" r:id="rId55"/>
    <p:sldLayoutId id="2147483861" r:id="rId56"/>
    <p:sldLayoutId id="2147483862" r:id="rId57"/>
    <p:sldLayoutId id="2147483863" r:id="rId58"/>
    <p:sldLayoutId id="2147483864" r:id="rId59"/>
    <p:sldLayoutId id="2147483954" r:id="rId6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685783" rtl="0" eaLnBrk="1" latinLnBrk="0" hangingPunct="1">
        <a:lnSpc>
          <a:spcPct val="90000"/>
        </a:lnSpc>
        <a:spcBef>
          <a:spcPct val="0"/>
        </a:spcBef>
        <a:buNone/>
        <a:defRPr kumimoji="0" lang="en-US" sz="2500" b="0" i="0" u="none" strike="noStrike" kern="1200" cap="none" spc="0" normalizeH="0" baseline="0" dirty="0">
          <a:ln>
            <a:noFill/>
          </a:ln>
          <a:solidFill>
            <a:srgbClr val="002D3F"/>
          </a:solidFill>
          <a:effectLst/>
          <a:uLnTx/>
          <a:uFillTx/>
          <a:latin typeface="+mj-lt"/>
          <a:ea typeface="+mj-ea"/>
          <a:cs typeface="+mj-cs"/>
          <a:sym typeface="+mj-lt"/>
        </a:defRPr>
      </a:lvl1pPr>
    </p:titleStyle>
    <p:bodyStyle>
      <a:lvl1pPr marL="0" indent="0" algn="l" defTabSz="685783" rtl="0" eaLnBrk="1" latinLnBrk="0" hangingPunct="1">
        <a:lnSpc>
          <a:spcPct val="110000"/>
        </a:lnSpc>
        <a:spcBef>
          <a:spcPts val="45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1pPr>
      <a:lvl2pPr marL="213295" indent="-129597" algn="l" defTabSz="685783" rtl="0" eaLnBrk="1" latinLnBrk="0" hangingPunct="1">
        <a:lnSpc>
          <a:spcPct val="90000"/>
        </a:lnSpc>
        <a:spcBef>
          <a:spcPts val="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2pPr>
      <a:lvl3pPr marL="383390" indent="-124197" algn="l" defTabSz="685783" rtl="0" eaLnBrk="1" latinLnBrk="0" hangingPunct="1">
        <a:lnSpc>
          <a:spcPct val="90000"/>
        </a:lnSpc>
        <a:spcBef>
          <a:spcPts val="0"/>
        </a:spcBef>
        <a:spcAft>
          <a:spcPts val="225"/>
        </a:spcAft>
        <a:buClr>
          <a:srgbClr val="002D3F"/>
        </a:buClr>
        <a:buFont typeface="Trebuchet MS" panose="020B0603020202020204" pitchFamily="34" charset="0"/>
        <a:buChar char="–"/>
        <a:defRPr lang="en-US" sz="900" kern="1200">
          <a:solidFill>
            <a:srgbClr val="000000"/>
          </a:solidFill>
          <a:latin typeface="+mn-lt"/>
          <a:ea typeface="+mn-ea"/>
          <a:cs typeface="+mn-cs"/>
          <a:sym typeface="+mn-lt"/>
        </a:defRPr>
      </a:lvl3pPr>
      <a:lvl4pPr marL="0" indent="0" algn="l" defTabSz="685783" rtl="0" eaLnBrk="1" latinLnBrk="0" hangingPunct="1">
        <a:lnSpc>
          <a:spcPct val="110000"/>
        </a:lnSpc>
        <a:spcBef>
          <a:spcPts val="225"/>
        </a:spcBef>
        <a:spcAft>
          <a:spcPts val="225"/>
        </a:spcAft>
        <a:buClr>
          <a:srgbClr val="002D3F"/>
        </a:buClr>
        <a:buFont typeface="Arial" panose="020B0604020202020204" pitchFamily="34" charset="0"/>
        <a:buChar char="​"/>
        <a:defRPr lang="en-US" sz="1200" kern="1200">
          <a:solidFill>
            <a:srgbClr val="002D3F"/>
          </a:solidFill>
          <a:latin typeface="+mn-lt"/>
          <a:ea typeface="+mn-ea"/>
          <a:cs typeface="+mn-cs"/>
          <a:sym typeface="+mn-lt"/>
        </a:defRPr>
      </a:lvl4pPr>
      <a:lvl5pPr marL="0" indent="0" algn="l" defTabSz="685783" rtl="0" eaLnBrk="1" latinLnBrk="0" hangingPunct="1">
        <a:lnSpc>
          <a:spcPct val="100000"/>
        </a:lnSpc>
        <a:spcBef>
          <a:spcPts val="0"/>
        </a:spcBef>
        <a:spcAft>
          <a:spcPts val="225"/>
        </a:spcAft>
        <a:buClr>
          <a:srgbClr val="002D3F"/>
        </a:buClr>
        <a:buFont typeface="Arial" panose="020B0604020202020204" pitchFamily="34" charset="0"/>
        <a:buChar char="​"/>
        <a:defRPr lang="en-US" sz="1200" b="1" kern="1200" smtClean="0">
          <a:solidFill>
            <a:srgbClr val="000000"/>
          </a:solidFill>
          <a:latin typeface="+mn-lt"/>
          <a:ea typeface="+mn-ea"/>
          <a:cs typeface="+mn-cs"/>
          <a:sym typeface="+mn-lt"/>
        </a:defRPr>
      </a:lvl5pPr>
      <a:lvl6pPr marL="202401" indent="-114297" algn="l" defTabSz="685783" rtl="0" eaLnBrk="1" latinLnBrk="0" hangingPunct="1">
        <a:lnSpc>
          <a:spcPct val="90000"/>
        </a:lnSpc>
        <a:spcBef>
          <a:spcPts val="0"/>
        </a:spcBef>
        <a:spcAft>
          <a:spcPts val="450"/>
        </a:spcAft>
        <a:buClr>
          <a:srgbClr val="002D3F"/>
        </a:buClr>
        <a:buFont typeface="Arial" panose="020B0604020202020204" pitchFamily="34" charset="0"/>
        <a:buChar char="•"/>
        <a:defRPr lang="en-US" sz="1200" kern="1200" smtClean="0">
          <a:solidFill>
            <a:srgbClr val="000000"/>
          </a:solidFill>
          <a:latin typeface="+mn-lt"/>
          <a:ea typeface="+mn-ea"/>
          <a:cs typeface="+mn-cs"/>
          <a:sym typeface="+mn-lt"/>
        </a:defRPr>
      </a:lvl6pPr>
      <a:lvl7pPr marL="0" indent="0" algn="l" defTabSz="685783" rtl="0" eaLnBrk="1" latinLnBrk="0" hangingPunct="1">
        <a:lnSpc>
          <a:spcPct val="90000"/>
        </a:lnSpc>
        <a:spcBef>
          <a:spcPts val="675"/>
        </a:spcBef>
        <a:spcAft>
          <a:spcPts val="675"/>
        </a:spcAft>
        <a:buClr>
          <a:srgbClr val="002D3F"/>
        </a:buClr>
        <a:buFont typeface="Arial" panose="020B0604020202020204" pitchFamily="34" charset="0"/>
        <a:buChar char="​"/>
        <a:defRPr lang="en-US" sz="3300" kern="1200" baseline="0" smtClean="0">
          <a:solidFill>
            <a:srgbClr val="000000"/>
          </a:solidFill>
          <a:latin typeface="+mn-lt"/>
          <a:ea typeface="+mn-ea"/>
          <a:cs typeface="+mn-cs"/>
          <a:sym typeface="+mn-lt"/>
        </a:defRPr>
      </a:lvl7pPr>
      <a:lvl8pPr marL="0" indent="0" algn="l" defTabSz="685783" rtl="0" eaLnBrk="1" latinLnBrk="0" hangingPunct="1">
        <a:lnSpc>
          <a:spcPct val="90000"/>
        </a:lnSpc>
        <a:spcBef>
          <a:spcPts val="675"/>
        </a:spcBef>
        <a:spcAft>
          <a:spcPts val="0"/>
        </a:spcAft>
        <a:buClr>
          <a:srgbClr val="002D3F"/>
        </a:buClr>
        <a:buFont typeface="Arial" panose="020B0604020202020204" pitchFamily="34" charset="0"/>
        <a:buChar char="​"/>
        <a:defRPr lang="en-US" sz="4050" kern="1200" baseline="0" smtClean="0">
          <a:solidFill>
            <a:srgbClr val="002D3F"/>
          </a:solidFill>
          <a:latin typeface="+mn-lt"/>
          <a:ea typeface="+mn-ea"/>
          <a:cs typeface="+mn-cs"/>
          <a:sym typeface="+mn-lt"/>
        </a:defRPr>
      </a:lvl8pPr>
      <a:lvl9pPr marL="0" indent="0" algn="l" defTabSz="685783" rtl="0" eaLnBrk="1" latinLnBrk="0" hangingPunct="1">
        <a:lnSpc>
          <a:spcPct val="100000"/>
        </a:lnSpc>
        <a:spcBef>
          <a:spcPts val="0"/>
        </a:spcBef>
        <a:spcAft>
          <a:spcPts val="675"/>
        </a:spcAft>
        <a:buClr>
          <a:srgbClr val="002D3F"/>
        </a:buClr>
        <a:buFont typeface="Arial" panose="020B0604020202020204" pitchFamily="34" charset="0"/>
        <a:buChar char="​"/>
        <a:defRPr lang="en-US" sz="1800" kern="1200" baseline="0" dirty="0">
          <a:solidFill>
            <a:srgbClr val="002D3F"/>
          </a:solidFill>
          <a:latin typeface="+mn-lt"/>
          <a:ea typeface="+mn-ea"/>
          <a:cs typeface="+mn-cs"/>
          <a:sym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p15:clr>
            <a:srgbClr val="F26B43"/>
          </p15:clr>
        </p15:guide>
        <p15:guide id="2" pos="297">
          <p15:clr>
            <a:srgbClr val="F26B43"/>
          </p15:clr>
        </p15:guide>
        <p15:guide id="3" pos="5463">
          <p15:clr>
            <a:srgbClr val="F26B43"/>
          </p15:clr>
        </p15:guide>
        <p15:guide id="4" orient="horz" pos="291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6"/>
            </p:custDataLst>
            <p:extLst>
              <p:ext uri="{D42A27DB-BD31-4B8C-83A1-F6EECF244321}">
                <p14:modId xmlns:p14="http://schemas.microsoft.com/office/powerpoint/2010/main" val="4282854837"/>
              </p:ext>
            </p:extLst>
          </p:nvPr>
        </p:nvGraphicFramePr>
        <p:xfrm>
          <a:off x="1192" y="1194"/>
          <a:ext cx="1190" cy="1191"/>
        </p:xfrm>
        <a:graphic>
          <a:graphicData uri="http://schemas.openxmlformats.org/presentationml/2006/ole">
            <mc:AlternateContent xmlns:mc="http://schemas.openxmlformats.org/markup-compatibility/2006">
              <mc:Choice xmlns:v="urn:schemas-microsoft-com:vml" Requires="v">
                <p:oleObj spid="_x0000_s63551" name="think-cell Slide" r:id="rId48" imgW="270" imgH="270" progId="TCLayout.ActiveDocument.1">
                  <p:embed/>
                </p:oleObj>
              </mc:Choice>
              <mc:Fallback>
                <p:oleObj name="think-cell Slide" r:id="rId48" imgW="270" imgH="270" progId="TCLayout.ActiveDocument.1">
                  <p:embed/>
                  <p:pic>
                    <p:nvPicPr>
                      <p:cNvPr id="2" name="Object 1" hidden="1"/>
                      <p:cNvPicPr/>
                      <p:nvPr/>
                    </p:nvPicPr>
                    <p:blipFill>
                      <a:blip r:embed="rId49"/>
                      <a:stretch>
                        <a:fillRect/>
                      </a:stretch>
                    </p:blipFill>
                    <p:spPr>
                      <a:xfrm>
                        <a:off x="1192" y="1194"/>
                        <a:ext cx="1190" cy="1191"/>
                      </a:xfrm>
                      <a:prstGeom prst="rect">
                        <a:avLst/>
                      </a:prstGeom>
                    </p:spPr>
                  </p:pic>
                </p:oleObj>
              </mc:Fallback>
            </mc:AlternateContent>
          </a:graphicData>
        </a:graphic>
      </p:graphicFrame>
      <p:sp>
        <p:nvSpPr>
          <p:cNvPr id="5" name="Rectangle 4" hidden="1"/>
          <p:cNvSpPr/>
          <p:nvPr userDrawn="1">
            <p:custDataLst>
              <p:tags r:id="rId47"/>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2" name="TextBox 11"/>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457200" y="349200"/>
            <a:ext cx="6364188" cy="993775"/>
          </a:xfrm>
          <a:prstGeom prst="rect">
            <a:avLst/>
          </a:prstGeom>
        </p:spPr>
        <p:txBody>
          <a:bodyPr vert="horz" wrap="square" lIns="0" tIns="0" rIns="0" bIns="0" rtlCol="0" anchor="ctr">
            <a:normAutofit/>
          </a:bodyPr>
          <a:lstStyle/>
          <a:p>
            <a:pPr marL="0" lvl="0" defTabSz="914400"/>
            <a:r>
              <a:rPr lang="en-US"/>
              <a:t>Click to add title</a:t>
            </a:r>
          </a:p>
        </p:txBody>
      </p:sp>
      <p:sp>
        <p:nvSpPr>
          <p:cNvPr id="4" name="Text Placeholder 3"/>
          <p:cNvSpPr>
            <a:spLocks noGrp="1"/>
          </p:cNvSpPr>
          <p:nvPr>
            <p:ph type="body" idx="1"/>
          </p:nvPr>
        </p:nvSpPr>
        <p:spPr>
          <a:xfrm>
            <a:off x="457201" y="1710000"/>
            <a:ext cx="8204454"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3" name="JS SlideHeader">
            <a:extLst>
              <a:ext uri="{FF2B5EF4-FFF2-40B4-BE49-F238E27FC236}">
                <a16:creationId xmlns:a16="http://schemas.microsoft.com/office/drawing/2014/main" id="{283008E1-DAE0-4050-8C70-F775DAC83ACC}"/>
              </a:ext>
            </a:extLst>
          </p:cNvPr>
          <p:cNvSpPr txBox="1"/>
          <p:nvPr userDrawn="1"/>
        </p:nvSpPr>
        <p:spPr>
          <a:xfrm>
            <a:off x="914400" y="63500"/>
            <a:ext cx="7315200" cy="457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63283439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 id="2147483901" r:id="rId36"/>
    <p:sldLayoutId id="2147483902" r:id="rId37"/>
    <p:sldLayoutId id="2147483903" r:id="rId38"/>
    <p:sldLayoutId id="2147483904" r:id="rId39"/>
    <p:sldLayoutId id="2147483905" r:id="rId40"/>
    <p:sldLayoutId id="2147483906" r:id="rId41"/>
    <p:sldLayoutId id="2147483907" r:id="rId42"/>
    <p:sldLayoutId id="2147483908" r:id="rId4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685783" rtl="0" eaLnBrk="1" latinLnBrk="0" hangingPunct="1">
        <a:lnSpc>
          <a:spcPct val="90000"/>
        </a:lnSpc>
        <a:spcBef>
          <a:spcPct val="0"/>
        </a:spcBef>
        <a:buNone/>
        <a:defRPr kumimoji="0" lang="en-US" sz="2500" b="0" i="0" u="none" strike="noStrike" kern="1200" cap="none" spc="0" normalizeH="0" baseline="0" dirty="0">
          <a:ln>
            <a:noFill/>
          </a:ln>
          <a:solidFill>
            <a:srgbClr val="002D3F"/>
          </a:solidFill>
          <a:effectLst/>
          <a:uLnTx/>
          <a:uFillTx/>
          <a:latin typeface="+mj-lt"/>
          <a:ea typeface="+mj-ea"/>
          <a:cs typeface="+mj-cs"/>
          <a:sym typeface="+mj-lt"/>
        </a:defRPr>
      </a:lvl1pPr>
    </p:titleStyle>
    <p:bodyStyle>
      <a:lvl1pPr marL="0" indent="0" algn="l" defTabSz="685783" rtl="0" eaLnBrk="1" latinLnBrk="0" hangingPunct="1">
        <a:lnSpc>
          <a:spcPct val="110000"/>
        </a:lnSpc>
        <a:spcBef>
          <a:spcPts val="45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1pPr>
      <a:lvl2pPr marL="213295" indent="-129597" algn="l" defTabSz="685783" rtl="0" eaLnBrk="1" latinLnBrk="0" hangingPunct="1">
        <a:lnSpc>
          <a:spcPct val="90000"/>
        </a:lnSpc>
        <a:spcBef>
          <a:spcPts val="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2pPr>
      <a:lvl3pPr marL="383390" indent="-124197" algn="l" defTabSz="685783" rtl="0" eaLnBrk="1" latinLnBrk="0" hangingPunct="1">
        <a:lnSpc>
          <a:spcPct val="90000"/>
        </a:lnSpc>
        <a:spcBef>
          <a:spcPts val="0"/>
        </a:spcBef>
        <a:spcAft>
          <a:spcPts val="225"/>
        </a:spcAft>
        <a:buClr>
          <a:srgbClr val="002D3F"/>
        </a:buClr>
        <a:buFont typeface="Trebuchet MS" panose="020B0603020202020204" pitchFamily="34" charset="0"/>
        <a:buChar char="–"/>
        <a:defRPr lang="en-US" sz="900" kern="1200">
          <a:solidFill>
            <a:srgbClr val="000000"/>
          </a:solidFill>
          <a:latin typeface="+mn-lt"/>
          <a:ea typeface="+mn-ea"/>
          <a:cs typeface="+mn-cs"/>
          <a:sym typeface="+mn-lt"/>
        </a:defRPr>
      </a:lvl3pPr>
      <a:lvl4pPr marL="0" indent="0" algn="l" defTabSz="685783" rtl="0" eaLnBrk="1" latinLnBrk="0" hangingPunct="1">
        <a:lnSpc>
          <a:spcPct val="110000"/>
        </a:lnSpc>
        <a:spcBef>
          <a:spcPts val="225"/>
        </a:spcBef>
        <a:spcAft>
          <a:spcPts val="225"/>
        </a:spcAft>
        <a:buClr>
          <a:srgbClr val="002D3F"/>
        </a:buClr>
        <a:buFont typeface="Arial" panose="020B0604020202020204" pitchFamily="34" charset="0"/>
        <a:buChar char="​"/>
        <a:defRPr lang="en-US" sz="1200" kern="1200">
          <a:solidFill>
            <a:srgbClr val="002D3F"/>
          </a:solidFill>
          <a:latin typeface="+mn-lt"/>
          <a:ea typeface="+mn-ea"/>
          <a:cs typeface="+mn-cs"/>
          <a:sym typeface="+mn-lt"/>
        </a:defRPr>
      </a:lvl4pPr>
      <a:lvl5pPr marL="0" indent="0" algn="l" defTabSz="685783" rtl="0" eaLnBrk="1" latinLnBrk="0" hangingPunct="1">
        <a:lnSpc>
          <a:spcPct val="100000"/>
        </a:lnSpc>
        <a:spcBef>
          <a:spcPts val="0"/>
        </a:spcBef>
        <a:spcAft>
          <a:spcPts val="225"/>
        </a:spcAft>
        <a:buClr>
          <a:srgbClr val="002D3F"/>
        </a:buClr>
        <a:buFont typeface="Arial" panose="020B0604020202020204" pitchFamily="34" charset="0"/>
        <a:buChar char="​"/>
        <a:defRPr lang="en-US" sz="1200" b="1" kern="1200" smtClean="0">
          <a:solidFill>
            <a:srgbClr val="000000"/>
          </a:solidFill>
          <a:latin typeface="+mn-lt"/>
          <a:ea typeface="+mn-ea"/>
          <a:cs typeface="+mn-cs"/>
          <a:sym typeface="+mn-lt"/>
        </a:defRPr>
      </a:lvl5pPr>
      <a:lvl6pPr marL="202401" indent="-114297" algn="l" defTabSz="685783" rtl="0" eaLnBrk="1" latinLnBrk="0" hangingPunct="1">
        <a:lnSpc>
          <a:spcPct val="90000"/>
        </a:lnSpc>
        <a:spcBef>
          <a:spcPts val="0"/>
        </a:spcBef>
        <a:spcAft>
          <a:spcPts val="450"/>
        </a:spcAft>
        <a:buClr>
          <a:srgbClr val="002D3F"/>
        </a:buClr>
        <a:buFont typeface="Arial" panose="020B0604020202020204" pitchFamily="34" charset="0"/>
        <a:buChar char="•"/>
        <a:defRPr lang="en-US" sz="1200" kern="1200" smtClean="0">
          <a:solidFill>
            <a:srgbClr val="000000"/>
          </a:solidFill>
          <a:latin typeface="+mn-lt"/>
          <a:ea typeface="+mn-ea"/>
          <a:cs typeface="+mn-cs"/>
          <a:sym typeface="+mn-lt"/>
        </a:defRPr>
      </a:lvl6pPr>
      <a:lvl7pPr marL="0" indent="0" algn="l" defTabSz="685783" rtl="0" eaLnBrk="1" latinLnBrk="0" hangingPunct="1">
        <a:lnSpc>
          <a:spcPct val="90000"/>
        </a:lnSpc>
        <a:spcBef>
          <a:spcPts val="675"/>
        </a:spcBef>
        <a:spcAft>
          <a:spcPts val="675"/>
        </a:spcAft>
        <a:buClr>
          <a:srgbClr val="002D3F"/>
        </a:buClr>
        <a:buFont typeface="Arial" panose="020B0604020202020204" pitchFamily="34" charset="0"/>
        <a:buChar char="​"/>
        <a:defRPr lang="en-US" sz="3300" kern="1200" baseline="0" smtClean="0">
          <a:solidFill>
            <a:srgbClr val="000000"/>
          </a:solidFill>
          <a:latin typeface="+mn-lt"/>
          <a:ea typeface="+mn-ea"/>
          <a:cs typeface="+mn-cs"/>
          <a:sym typeface="+mn-lt"/>
        </a:defRPr>
      </a:lvl7pPr>
      <a:lvl8pPr marL="0" indent="0" algn="l" defTabSz="685783" rtl="0" eaLnBrk="1" latinLnBrk="0" hangingPunct="1">
        <a:lnSpc>
          <a:spcPct val="90000"/>
        </a:lnSpc>
        <a:spcBef>
          <a:spcPts val="675"/>
        </a:spcBef>
        <a:spcAft>
          <a:spcPts val="0"/>
        </a:spcAft>
        <a:buClr>
          <a:srgbClr val="002D3F"/>
        </a:buClr>
        <a:buFont typeface="Arial" panose="020B0604020202020204" pitchFamily="34" charset="0"/>
        <a:buChar char="​"/>
        <a:defRPr lang="en-US" sz="4050" kern="1200" baseline="0" smtClean="0">
          <a:solidFill>
            <a:srgbClr val="002D3F"/>
          </a:solidFill>
          <a:latin typeface="+mn-lt"/>
          <a:ea typeface="+mn-ea"/>
          <a:cs typeface="+mn-cs"/>
          <a:sym typeface="+mn-lt"/>
        </a:defRPr>
      </a:lvl8pPr>
      <a:lvl9pPr marL="0" indent="0" algn="l" defTabSz="685783" rtl="0" eaLnBrk="1" latinLnBrk="0" hangingPunct="1">
        <a:lnSpc>
          <a:spcPct val="100000"/>
        </a:lnSpc>
        <a:spcBef>
          <a:spcPts val="0"/>
        </a:spcBef>
        <a:spcAft>
          <a:spcPts val="675"/>
        </a:spcAft>
        <a:buClr>
          <a:srgbClr val="002D3F"/>
        </a:buClr>
        <a:buFont typeface="Arial" panose="020B0604020202020204" pitchFamily="34" charset="0"/>
        <a:buChar char="​"/>
        <a:defRPr lang="en-US" sz="1800" kern="1200" baseline="0" dirty="0">
          <a:solidFill>
            <a:srgbClr val="002D3F"/>
          </a:solidFill>
          <a:latin typeface="+mn-lt"/>
          <a:ea typeface="+mn-ea"/>
          <a:cs typeface="+mn-cs"/>
          <a:sym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p15:clr>
            <a:srgbClr val="F26B43"/>
          </p15:clr>
        </p15:guide>
        <p15:guide id="2" pos="297">
          <p15:clr>
            <a:srgbClr val="F26B43"/>
          </p15:clr>
        </p15:guide>
        <p15:guide id="3" pos="5463">
          <p15:clr>
            <a:srgbClr val="F26B43"/>
          </p15:clr>
        </p15:guide>
        <p15:guide id="4" orient="horz" pos="291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6"/>
            </p:custDataLst>
            <p:extLst>
              <p:ext uri="{D42A27DB-BD31-4B8C-83A1-F6EECF244321}">
                <p14:modId xmlns:p14="http://schemas.microsoft.com/office/powerpoint/2010/main" val="3952898711"/>
              </p:ext>
            </p:extLst>
          </p:nvPr>
        </p:nvGraphicFramePr>
        <p:xfrm>
          <a:off x="1192" y="1194"/>
          <a:ext cx="1190" cy="1191"/>
        </p:xfrm>
        <a:graphic>
          <a:graphicData uri="http://schemas.openxmlformats.org/presentationml/2006/ole">
            <mc:AlternateContent xmlns:mc="http://schemas.openxmlformats.org/markup-compatibility/2006">
              <mc:Choice xmlns:v="urn:schemas-microsoft-com:vml" Requires="v">
                <p:oleObj spid="_x0000_s107583" name="think-cell Slide" r:id="rId48" imgW="270" imgH="270" progId="TCLayout.ActiveDocument.1">
                  <p:embed/>
                </p:oleObj>
              </mc:Choice>
              <mc:Fallback>
                <p:oleObj name="think-cell Slide" r:id="rId48" imgW="270" imgH="270" progId="TCLayout.ActiveDocument.1">
                  <p:embed/>
                  <p:pic>
                    <p:nvPicPr>
                      <p:cNvPr id="2" name="Object 1" hidden="1"/>
                      <p:cNvPicPr/>
                      <p:nvPr/>
                    </p:nvPicPr>
                    <p:blipFill>
                      <a:blip r:embed="rId49"/>
                      <a:stretch>
                        <a:fillRect/>
                      </a:stretch>
                    </p:blipFill>
                    <p:spPr>
                      <a:xfrm>
                        <a:off x="1192" y="1194"/>
                        <a:ext cx="1190" cy="1191"/>
                      </a:xfrm>
                      <a:prstGeom prst="rect">
                        <a:avLst/>
                      </a:prstGeom>
                    </p:spPr>
                  </p:pic>
                </p:oleObj>
              </mc:Fallback>
            </mc:AlternateContent>
          </a:graphicData>
        </a:graphic>
      </p:graphicFrame>
      <p:sp>
        <p:nvSpPr>
          <p:cNvPr id="5" name="Rectangle 4" hidden="1"/>
          <p:cNvSpPr/>
          <p:nvPr userDrawn="1">
            <p:custDataLst>
              <p:tags r:id="rId47"/>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2" name="TextBox 11"/>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457200" y="349200"/>
            <a:ext cx="6364188" cy="993775"/>
          </a:xfrm>
          <a:prstGeom prst="rect">
            <a:avLst/>
          </a:prstGeom>
        </p:spPr>
        <p:txBody>
          <a:bodyPr vert="horz" wrap="square" lIns="0" tIns="0" rIns="0" bIns="0" rtlCol="0" anchor="ctr">
            <a:normAutofit/>
          </a:bodyPr>
          <a:lstStyle/>
          <a:p>
            <a:pPr marL="0" lvl="0" defTabSz="914400"/>
            <a:r>
              <a:rPr lang="en-US"/>
              <a:t>Click to add title</a:t>
            </a:r>
          </a:p>
        </p:txBody>
      </p:sp>
      <p:sp>
        <p:nvSpPr>
          <p:cNvPr id="4" name="Text Placeholder 3"/>
          <p:cNvSpPr>
            <a:spLocks noGrp="1"/>
          </p:cNvSpPr>
          <p:nvPr>
            <p:ph type="body" idx="1"/>
          </p:nvPr>
        </p:nvSpPr>
        <p:spPr>
          <a:xfrm>
            <a:off x="457201" y="1710000"/>
            <a:ext cx="8204454"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3" name="JS SlideHeader">
            <a:extLst>
              <a:ext uri="{FF2B5EF4-FFF2-40B4-BE49-F238E27FC236}">
                <a16:creationId xmlns:a16="http://schemas.microsoft.com/office/drawing/2014/main" id="{CB8F781F-AA86-4B86-B76C-63ACE1A5582C}"/>
              </a:ext>
            </a:extLst>
          </p:cNvPr>
          <p:cNvSpPr txBox="1"/>
          <p:nvPr userDrawn="1"/>
        </p:nvSpPr>
        <p:spPr>
          <a:xfrm>
            <a:off x="914400" y="63500"/>
            <a:ext cx="7315200" cy="457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024548592"/>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087" r:id="rId26"/>
    <p:sldLayoutId id="2147484088" r:id="rId27"/>
    <p:sldLayoutId id="2147484089" r:id="rId28"/>
    <p:sldLayoutId id="2147484090" r:id="rId29"/>
    <p:sldLayoutId id="2147484091" r:id="rId30"/>
    <p:sldLayoutId id="2147484092" r:id="rId31"/>
    <p:sldLayoutId id="2147484093" r:id="rId32"/>
    <p:sldLayoutId id="2147484094" r:id="rId33"/>
    <p:sldLayoutId id="2147484095" r:id="rId34"/>
    <p:sldLayoutId id="2147484096" r:id="rId35"/>
    <p:sldLayoutId id="2147484097" r:id="rId36"/>
    <p:sldLayoutId id="2147484098" r:id="rId37"/>
    <p:sldLayoutId id="2147484099" r:id="rId38"/>
    <p:sldLayoutId id="2147484100" r:id="rId39"/>
    <p:sldLayoutId id="2147484101" r:id="rId40"/>
    <p:sldLayoutId id="2147484102" r:id="rId41"/>
    <p:sldLayoutId id="2147484103" r:id="rId42"/>
    <p:sldLayoutId id="2147484104" r:id="rId4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685783" rtl="0" eaLnBrk="1" latinLnBrk="0" hangingPunct="1">
        <a:lnSpc>
          <a:spcPct val="90000"/>
        </a:lnSpc>
        <a:spcBef>
          <a:spcPct val="0"/>
        </a:spcBef>
        <a:buNone/>
        <a:defRPr kumimoji="0" lang="en-US" sz="2500" b="0" i="0" u="none" strike="noStrike" kern="1200" cap="none" spc="0" normalizeH="0" baseline="0" dirty="0">
          <a:ln>
            <a:noFill/>
          </a:ln>
          <a:solidFill>
            <a:srgbClr val="002D3F"/>
          </a:solidFill>
          <a:effectLst/>
          <a:uLnTx/>
          <a:uFillTx/>
          <a:latin typeface="+mj-lt"/>
          <a:ea typeface="+mj-ea"/>
          <a:cs typeface="+mj-cs"/>
          <a:sym typeface="+mj-lt"/>
        </a:defRPr>
      </a:lvl1pPr>
    </p:titleStyle>
    <p:bodyStyle>
      <a:lvl1pPr marL="0" indent="0" algn="l" defTabSz="685783" rtl="0" eaLnBrk="1" latinLnBrk="0" hangingPunct="1">
        <a:lnSpc>
          <a:spcPct val="110000"/>
        </a:lnSpc>
        <a:spcBef>
          <a:spcPts val="45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1pPr>
      <a:lvl2pPr marL="213295" indent="-129597" algn="l" defTabSz="685783" rtl="0" eaLnBrk="1" latinLnBrk="0" hangingPunct="1">
        <a:lnSpc>
          <a:spcPct val="90000"/>
        </a:lnSpc>
        <a:spcBef>
          <a:spcPts val="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2pPr>
      <a:lvl3pPr marL="383390" indent="-124197" algn="l" defTabSz="685783" rtl="0" eaLnBrk="1" latinLnBrk="0" hangingPunct="1">
        <a:lnSpc>
          <a:spcPct val="90000"/>
        </a:lnSpc>
        <a:spcBef>
          <a:spcPts val="0"/>
        </a:spcBef>
        <a:spcAft>
          <a:spcPts val="225"/>
        </a:spcAft>
        <a:buClr>
          <a:srgbClr val="002D3F"/>
        </a:buClr>
        <a:buFont typeface="Trebuchet MS" panose="020B0603020202020204" pitchFamily="34" charset="0"/>
        <a:buChar char="–"/>
        <a:defRPr lang="en-US" sz="900" kern="1200">
          <a:solidFill>
            <a:srgbClr val="000000"/>
          </a:solidFill>
          <a:latin typeface="+mn-lt"/>
          <a:ea typeface="+mn-ea"/>
          <a:cs typeface="+mn-cs"/>
          <a:sym typeface="+mn-lt"/>
        </a:defRPr>
      </a:lvl3pPr>
      <a:lvl4pPr marL="0" indent="0" algn="l" defTabSz="685783" rtl="0" eaLnBrk="1" latinLnBrk="0" hangingPunct="1">
        <a:lnSpc>
          <a:spcPct val="110000"/>
        </a:lnSpc>
        <a:spcBef>
          <a:spcPts val="225"/>
        </a:spcBef>
        <a:spcAft>
          <a:spcPts val="225"/>
        </a:spcAft>
        <a:buClr>
          <a:srgbClr val="002D3F"/>
        </a:buClr>
        <a:buFont typeface="Arial" panose="020B0604020202020204" pitchFamily="34" charset="0"/>
        <a:buChar char="​"/>
        <a:defRPr lang="en-US" sz="1200" kern="1200">
          <a:solidFill>
            <a:srgbClr val="002D3F"/>
          </a:solidFill>
          <a:latin typeface="+mn-lt"/>
          <a:ea typeface="+mn-ea"/>
          <a:cs typeface="+mn-cs"/>
          <a:sym typeface="+mn-lt"/>
        </a:defRPr>
      </a:lvl4pPr>
      <a:lvl5pPr marL="0" indent="0" algn="l" defTabSz="685783" rtl="0" eaLnBrk="1" latinLnBrk="0" hangingPunct="1">
        <a:lnSpc>
          <a:spcPct val="100000"/>
        </a:lnSpc>
        <a:spcBef>
          <a:spcPts val="0"/>
        </a:spcBef>
        <a:spcAft>
          <a:spcPts val="225"/>
        </a:spcAft>
        <a:buClr>
          <a:srgbClr val="002D3F"/>
        </a:buClr>
        <a:buFont typeface="Arial" panose="020B0604020202020204" pitchFamily="34" charset="0"/>
        <a:buChar char="​"/>
        <a:defRPr lang="en-US" sz="1200" b="1" kern="1200" smtClean="0">
          <a:solidFill>
            <a:srgbClr val="000000"/>
          </a:solidFill>
          <a:latin typeface="+mn-lt"/>
          <a:ea typeface="+mn-ea"/>
          <a:cs typeface="+mn-cs"/>
          <a:sym typeface="+mn-lt"/>
        </a:defRPr>
      </a:lvl5pPr>
      <a:lvl6pPr marL="202401" indent="-114297" algn="l" defTabSz="685783" rtl="0" eaLnBrk="1" latinLnBrk="0" hangingPunct="1">
        <a:lnSpc>
          <a:spcPct val="90000"/>
        </a:lnSpc>
        <a:spcBef>
          <a:spcPts val="0"/>
        </a:spcBef>
        <a:spcAft>
          <a:spcPts val="450"/>
        </a:spcAft>
        <a:buClr>
          <a:srgbClr val="002D3F"/>
        </a:buClr>
        <a:buFont typeface="Arial" panose="020B0604020202020204" pitchFamily="34" charset="0"/>
        <a:buChar char="•"/>
        <a:defRPr lang="en-US" sz="1200" kern="1200" smtClean="0">
          <a:solidFill>
            <a:srgbClr val="000000"/>
          </a:solidFill>
          <a:latin typeface="+mn-lt"/>
          <a:ea typeface="+mn-ea"/>
          <a:cs typeface="+mn-cs"/>
          <a:sym typeface="+mn-lt"/>
        </a:defRPr>
      </a:lvl6pPr>
      <a:lvl7pPr marL="0" indent="0" algn="l" defTabSz="685783" rtl="0" eaLnBrk="1" latinLnBrk="0" hangingPunct="1">
        <a:lnSpc>
          <a:spcPct val="90000"/>
        </a:lnSpc>
        <a:spcBef>
          <a:spcPts val="675"/>
        </a:spcBef>
        <a:spcAft>
          <a:spcPts val="675"/>
        </a:spcAft>
        <a:buClr>
          <a:srgbClr val="002D3F"/>
        </a:buClr>
        <a:buFont typeface="Arial" panose="020B0604020202020204" pitchFamily="34" charset="0"/>
        <a:buChar char="​"/>
        <a:defRPr lang="en-US" sz="3300" kern="1200" baseline="0" smtClean="0">
          <a:solidFill>
            <a:srgbClr val="000000"/>
          </a:solidFill>
          <a:latin typeface="+mn-lt"/>
          <a:ea typeface="+mn-ea"/>
          <a:cs typeface="+mn-cs"/>
          <a:sym typeface="+mn-lt"/>
        </a:defRPr>
      </a:lvl7pPr>
      <a:lvl8pPr marL="0" indent="0" algn="l" defTabSz="685783" rtl="0" eaLnBrk="1" latinLnBrk="0" hangingPunct="1">
        <a:lnSpc>
          <a:spcPct val="90000"/>
        </a:lnSpc>
        <a:spcBef>
          <a:spcPts val="675"/>
        </a:spcBef>
        <a:spcAft>
          <a:spcPts val="0"/>
        </a:spcAft>
        <a:buClr>
          <a:srgbClr val="002D3F"/>
        </a:buClr>
        <a:buFont typeface="Arial" panose="020B0604020202020204" pitchFamily="34" charset="0"/>
        <a:buChar char="​"/>
        <a:defRPr lang="en-US" sz="4050" kern="1200" baseline="0" smtClean="0">
          <a:solidFill>
            <a:srgbClr val="002D3F"/>
          </a:solidFill>
          <a:latin typeface="+mn-lt"/>
          <a:ea typeface="+mn-ea"/>
          <a:cs typeface="+mn-cs"/>
          <a:sym typeface="+mn-lt"/>
        </a:defRPr>
      </a:lvl8pPr>
      <a:lvl9pPr marL="0" indent="0" algn="l" defTabSz="685783" rtl="0" eaLnBrk="1" latinLnBrk="0" hangingPunct="1">
        <a:lnSpc>
          <a:spcPct val="100000"/>
        </a:lnSpc>
        <a:spcBef>
          <a:spcPts val="0"/>
        </a:spcBef>
        <a:spcAft>
          <a:spcPts val="675"/>
        </a:spcAft>
        <a:buClr>
          <a:srgbClr val="002D3F"/>
        </a:buClr>
        <a:buFont typeface="Arial" panose="020B0604020202020204" pitchFamily="34" charset="0"/>
        <a:buChar char="​"/>
        <a:defRPr lang="en-US" sz="1800" kern="1200" baseline="0" dirty="0">
          <a:solidFill>
            <a:srgbClr val="002D3F"/>
          </a:solidFill>
          <a:latin typeface="+mn-lt"/>
          <a:ea typeface="+mn-ea"/>
          <a:cs typeface="+mn-cs"/>
          <a:sym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p15:clr>
            <a:srgbClr val="F26B43"/>
          </p15:clr>
        </p15:guide>
        <p15:guide id="2" pos="297">
          <p15:clr>
            <a:srgbClr val="F26B43"/>
          </p15:clr>
        </p15:guide>
        <p15:guide id="3" pos="5463">
          <p15:clr>
            <a:srgbClr val="F26B43"/>
          </p15:clr>
        </p15:guide>
        <p15:guide id="4" orient="horz" pos="291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a:extLst>
              <a:ext uri="{FF2B5EF4-FFF2-40B4-BE49-F238E27FC236}">
                <a16:creationId xmlns:a16="http://schemas.microsoft.com/office/drawing/2014/main" id="{B45CD868-E27F-4317-A1E6-404F934BE089}"/>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811635271"/>
      </p:ext>
    </p:extLst>
  </p:cSld>
  <p:clrMap bg1="lt1" tx1="dk1" bg2="lt2" tx2="dk2" accent1="accent1" accent2="accent2" accent3="accent3" accent4="accent4" accent5="accent5" accent6="accent6" hlink="hlink" folHlink="folHlink"/>
  <p:sldLayoutIdLst>
    <p:sldLayoutId id="2147484291" r:id="rId1"/>
  </p:sldLayoutIdLst>
  <p:hf sldNum="0" hd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a:extLst>
              <a:ext uri="{FF2B5EF4-FFF2-40B4-BE49-F238E27FC236}">
                <a16:creationId xmlns:a16="http://schemas.microsoft.com/office/drawing/2014/main" id="{C7AA0945-3000-489B-8025-D9B6206A518B}"/>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460018660"/>
      </p:ext>
    </p:extLst>
  </p:cSld>
  <p:clrMap bg1="lt1" tx1="dk1" bg2="lt2" tx2="dk2" accent1="accent1" accent2="accent2" accent3="accent3" accent4="accent4" accent5="accent5" accent6="accent6" hlink="hlink" folHlink="folHlink"/>
  <p:sldLayoutIdLst>
    <p:sldLayoutId id="2147484293" r:id="rId1"/>
    <p:sldLayoutId id="2147484294" r:id="rId2"/>
  </p:sldLayoutIdLst>
  <p:hf sldNum="0" hd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a:extLst>
              <a:ext uri="{FF2B5EF4-FFF2-40B4-BE49-F238E27FC236}">
                <a16:creationId xmlns:a16="http://schemas.microsoft.com/office/drawing/2014/main" id="{C7AA0945-3000-489B-8025-D9B6206A518B}"/>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2394034420"/>
      </p:ext>
    </p:extLst>
  </p:cSld>
  <p:clrMap bg1="lt1" tx1="dk1" bg2="lt2" tx2="dk2" accent1="accent1" accent2="accent2" accent3="accent3" accent4="accent4" accent5="accent5" accent6="accent6" hlink="hlink" folHlink="folHlink"/>
  <p:sldLayoutIdLst>
    <p:sldLayoutId id="2147484296" r:id="rId1"/>
    <p:sldLayoutId id="2147484297" r:id="rId2"/>
  </p:sldLayoutIdLst>
  <p:hf sldNum="0" hdr="0" dt="0"/>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1"/>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a:extLst>
              <a:ext uri="{FF2B5EF4-FFF2-40B4-BE49-F238E27FC236}">
                <a16:creationId xmlns:a16="http://schemas.microsoft.com/office/drawing/2014/main" id="{C7AA0945-3000-489B-8025-D9B6206A518B}"/>
              </a:ext>
            </a:extLst>
          </p:cNvPr>
          <p:cNvSpPr txBox="1"/>
          <p:nvPr userDrawn="1"/>
        </p:nvSpPr>
        <p:spPr>
          <a:xfrm>
            <a:off x="914400" y="63500"/>
            <a:ext cx="7315200" cy="276999"/>
          </a:xfrm>
          <a:prstGeom prst="rect">
            <a:avLst/>
          </a:prstGeom>
          <a:noFill/>
        </p:spPr>
        <p:txBody>
          <a:bodyPr vert="horz" rtlCol="0">
            <a:spAutoFit/>
          </a:bodyPr>
          <a:lstStyle/>
          <a:p>
            <a:pPr algn="ctr"/>
            <a:endParaRPr lang="en-AU" sz="1200"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1154740556"/>
      </p:ext>
    </p:extLst>
  </p:cSld>
  <p:clrMap bg1="lt1" tx1="dk1" bg2="lt2" tx2="dk2" accent1="accent1" accent2="accent2" accent3="accent3" accent4="accent4" accent5="accent5" accent6="accent6" hlink="hlink" folHlink="folHlink"/>
  <p:sldLayoutIdLst>
    <p:sldLayoutId id="2147484299" r:id="rId1"/>
  </p:sldLayoutIdLst>
  <p:hf hdr="0" dt="0"/>
  <p:txStyles>
    <p:titleStyle>
      <a:lvl1pPr algn="l" defTabSz="913554" rtl="0" eaLnBrk="1" latinLnBrk="0" hangingPunct="1">
        <a:lnSpc>
          <a:spcPct val="90000"/>
        </a:lnSpc>
        <a:spcBef>
          <a:spcPct val="0"/>
        </a:spcBef>
        <a:buNone/>
        <a:defRPr sz="2475" kern="1200">
          <a:solidFill>
            <a:srgbClr val="002D3F"/>
          </a:solidFill>
          <a:latin typeface="+mn-lt"/>
          <a:ea typeface="+mj-ea"/>
          <a:cs typeface="+mj-cs"/>
        </a:defRPr>
      </a:lvl1pPr>
    </p:titleStyle>
    <p:bodyStyle>
      <a:lvl1pPr marL="230187" indent="-230187" algn="l" defTabSz="913554" rtl="0" eaLnBrk="1" latinLnBrk="0" hangingPunct="1">
        <a:lnSpc>
          <a:spcPct val="90000"/>
        </a:lnSpc>
        <a:spcBef>
          <a:spcPts val="999"/>
        </a:spcBef>
        <a:buFont typeface="Arial" panose="020B0604020202020204" pitchFamily="34" charset="0"/>
        <a:buChar char="•"/>
        <a:defRPr sz="2025"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575"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425"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425"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554" rtl="0" eaLnBrk="1" latinLnBrk="0" hangingPunct="1">
        <a:defRPr sz="1800" kern="1200">
          <a:solidFill>
            <a:schemeClr val="tx1"/>
          </a:solidFill>
          <a:latin typeface="+mn-lt"/>
          <a:ea typeface="+mn-ea"/>
          <a:cs typeface="+mn-cs"/>
        </a:defRPr>
      </a:lvl1pPr>
      <a:lvl2pPr marL="456777" algn="l" defTabSz="913554" rtl="0" eaLnBrk="1" latinLnBrk="0" hangingPunct="1">
        <a:defRPr sz="1800" kern="1200">
          <a:solidFill>
            <a:schemeClr val="tx1"/>
          </a:solidFill>
          <a:latin typeface="+mn-lt"/>
          <a:ea typeface="+mn-ea"/>
          <a:cs typeface="+mn-cs"/>
        </a:defRPr>
      </a:lvl2pPr>
      <a:lvl3pPr marL="913554" algn="l" defTabSz="913554" rtl="0" eaLnBrk="1" latinLnBrk="0" hangingPunct="1">
        <a:defRPr sz="1800" kern="1200">
          <a:solidFill>
            <a:schemeClr val="tx1"/>
          </a:solidFill>
          <a:latin typeface="+mn-lt"/>
          <a:ea typeface="+mn-ea"/>
          <a:cs typeface="+mn-cs"/>
        </a:defRPr>
      </a:lvl3pPr>
      <a:lvl4pPr marL="1370331" algn="l" defTabSz="913554" rtl="0" eaLnBrk="1" latinLnBrk="0" hangingPunct="1">
        <a:defRPr sz="1800" kern="1200">
          <a:solidFill>
            <a:schemeClr val="tx1"/>
          </a:solidFill>
          <a:latin typeface="+mn-lt"/>
          <a:ea typeface="+mn-ea"/>
          <a:cs typeface="+mn-cs"/>
        </a:defRPr>
      </a:lvl4pPr>
      <a:lvl5pPr marL="1827108" algn="l" defTabSz="913554" rtl="0" eaLnBrk="1" latinLnBrk="0" hangingPunct="1">
        <a:defRPr sz="1800" kern="1200">
          <a:solidFill>
            <a:schemeClr val="tx1"/>
          </a:solidFill>
          <a:latin typeface="+mn-lt"/>
          <a:ea typeface="+mn-ea"/>
          <a:cs typeface="+mn-cs"/>
        </a:defRPr>
      </a:lvl5pPr>
      <a:lvl6pPr marL="2283886" algn="l" defTabSz="913554" rtl="0" eaLnBrk="1" latinLnBrk="0" hangingPunct="1">
        <a:defRPr sz="1800" kern="1200">
          <a:solidFill>
            <a:schemeClr val="tx1"/>
          </a:solidFill>
          <a:latin typeface="+mn-lt"/>
          <a:ea typeface="+mn-ea"/>
          <a:cs typeface="+mn-cs"/>
        </a:defRPr>
      </a:lvl6pPr>
      <a:lvl7pPr marL="2740663" algn="l" defTabSz="913554" rtl="0" eaLnBrk="1" latinLnBrk="0" hangingPunct="1">
        <a:defRPr sz="1800" kern="1200">
          <a:solidFill>
            <a:schemeClr val="tx1"/>
          </a:solidFill>
          <a:latin typeface="+mn-lt"/>
          <a:ea typeface="+mn-ea"/>
          <a:cs typeface="+mn-cs"/>
        </a:defRPr>
      </a:lvl7pPr>
      <a:lvl8pPr marL="3197440" algn="l" defTabSz="913554" rtl="0" eaLnBrk="1" latinLnBrk="0" hangingPunct="1">
        <a:defRPr sz="1800" kern="1200">
          <a:solidFill>
            <a:schemeClr val="tx1"/>
          </a:solidFill>
          <a:latin typeface="+mn-lt"/>
          <a:ea typeface="+mn-ea"/>
          <a:cs typeface="+mn-cs"/>
        </a:defRPr>
      </a:lvl8pPr>
      <a:lvl9pPr marL="3654217" algn="l" defTabSz="9135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254.xml"/><Relationship Id="rId5" Type="http://schemas.openxmlformats.org/officeDocument/2006/relationships/image" Target="../media/image44.sv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7.xml"/><Relationship Id="rId1" Type="http://schemas.openxmlformats.org/officeDocument/2006/relationships/themeOverride" Target="../theme/themeOverride65.xml"/><Relationship Id="rId5" Type="http://schemas.openxmlformats.org/officeDocument/2006/relationships/image" Target="../media/image45.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tags" Target="../tags/tag257.xml"/><Relationship Id="rId7" Type="http://schemas.openxmlformats.org/officeDocument/2006/relationships/image" Target="../media/image47.svg"/><Relationship Id="rId12" Type="http://schemas.openxmlformats.org/officeDocument/2006/relationships/image" Target="../media/image52.svg"/><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notesSlide" Target="../notesSlides/notesSlide14.xml"/><Relationship Id="rId10" Type="http://schemas.openxmlformats.org/officeDocument/2006/relationships/image" Target="../media/image50.png"/><Relationship Id="rId4" Type="http://schemas.openxmlformats.org/officeDocument/2006/relationships/slideLayout" Target="../slideLayouts/slideLayout37.xml"/><Relationship Id="rId9" Type="http://schemas.openxmlformats.org/officeDocument/2006/relationships/image" Target="../media/image49.svg"/><Relationship Id="rId14" Type="http://schemas.openxmlformats.org/officeDocument/2006/relationships/image" Target="../media/image54.sv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tags" Target="../tags/tag260.xml"/><Relationship Id="rId7" Type="http://schemas.openxmlformats.org/officeDocument/2006/relationships/notesSlide" Target="../notesSlides/notesSlide15.xml"/><Relationship Id="rId12" Type="http://schemas.openxmlformats.org/officeDocument/2006/relationships/image" Target="../media/image59.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slideLayout" Target="../slideLayouts/slideLayout25.xml"/><Relationship Id="rId11" Type="http://schemas.openxmlformats.org/officeDocument/2006/relationships/image" Target="../media/image58.svg"/><Relationship Id="rId5" Type="http://schemas.openxmlformats.org/officeDocument/2006/relationships/tags" Target="../tags/tag262.xml"/><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tags" Target="../tags/tag261.xml"/><Relationship Id="rId9" Type="http://schemas.openxmlformats.org/officeDocument/2006/relationships/image" Target="../media/image56.svg"/><Relationship Id="rId1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tags" Target="../tags/tag264.xml"/><Relationship Id="rId7" Type="http://schemas.openxmlformats.org/officeDocument/2006/relationships/oleObject" Target="../embeddings/oleObject151.bin"/><Relationship Id="rId2" Type="http://schemas.openxmlformats.org/officeDocument/2006/relationships/tags" Target="../tags/tag263.xml"/><Relationship Id="rId1" Type="http://schemas.openxmlformats.org/officeDocument/2006/relationships/vmlDrawing" Target="../drawings/vmlDrawing152.vml"/><Relationship Id="rId6" Type="http://schemas.openxmlformats.org/officeDocument/2006/relationships/notesSlide" Target="../notesSlides/notesSlide19.xml"/><Relationship Id="rId5" Type="http://schemas.openxmlformats.org/officeDocument/2006/relationships/slideLayout" Target="../slideLayouts/slideLayout113.xml"/><Relationship Id="rId10" Type="http://schemas.openxmlformats.org/officeDocument/2006/relationships/image" Target="../media/image67.svg"/><Relationship Id="rId4" Type="http://schemas.openxmlformats.org/officeDocument/2006/relationships/tags" Target="../tags/tag265.xml"/><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svg"/><Relationship Id="rId2" Type="http://schemas.openxmlformats.org/officeDocument/2006/relationships/notesSlide" Target="../notesSlides/notesSlide22.xml"/><Relationship Id="rId1" Type="http://schemas.openxmlformats.org/officeDocument/2006/relationships/slideLayout" Target="../slideLayouts/slideLayout123.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jpeg"/><Relationship Id="rId2" Type="http://schemas.openxmlformats.org/officeDocument/2006/relationships/notesSlide" Target="../notesSlides/notesSlide24.xml"/><Relationship Id="rId1" Type="http://schemas.openxmlformats.org/officeDocument/2006/relationships/slideLayout" Target="../slideLayouts/slideLayout11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6.sv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tags" Target="../tags/tag245.xml"/><Relationship Id="rId7" Type="http://schemas.openxmlformats.org/officeDocument/2006/relationships/slideLayout" Target="../slideLayouts/slideLayout80.xml"/><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tags" Target="../tags/tag244.xml"/><Relationship Id="rId16" Type="http://schemas.openxmlformats.org/officeDocument/2006/relationships/image" Target="../media/image29.svg"/><Relationship Id="rId1" Type="http://schemas.openxmlformats.org/officeDocument/2006/relationships/vmlDrawing" Target="../drawings/vmlDrawing150.vml"/><Relationship Id="rId6" Type="http://schemas.openxmlformats.org/officeDocument/2006/relationships/tags" Target="../tags/tag248.xml"/><Relationship Id="rId11" Type="http://schemas.openxmlformats.org/officeDocument/2006/relationships/image" Target="../media/image24.png"/><Relationship Id="rId5" Type="http://schemas.openxmlformats.org/officeDocument/2006/relationships/tags" Target="../tags/tag247.xml"/><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tags" Target="../tags/tag246.xml"/><Relationship Id="rId9" Type="http://schemas.openxmlformats.org/officeDocument/2006/relationships/oleObject" Target="../embeddings/oleObject149.bin"/><Relationship Id="rId14"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tags" Target="../tags/tag251.xml"/><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notesSlide" Target="../notesSlides/notesSlide5.xml"/><Relationship Id="rId11" Type="http://schemas.openxmlformats.org/officeDocument/2006/relationships/image" Target="../media/image28.png"/><Relationship Id="rId5" Type="http://schemas.openxmlformats.org/officeDocument/2006/relationships/slideLayout" Target="../slideLayouts/slideLayout70.xml"/><Relationship Id="rId10" Type="http://schemas.openxmlformats.org/officeDocument/2006/relationships/image" Target="../media/image27.svg"/><Relationship Id="rId4" Type="http://schemas.openxmlformats.org/officeDocument/2006/relationships/tags" Target="../tags/tag252.xml"/><Relationship Id="rId9" Type="http://schemas.openxmlformats.org/officeDocument/2006/relationships/image" Target="../media/image26.png"/><Relationship Id="rId14"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253.xml"/><Relationship Id="rId1" Type="http://schemas.openxmlformats.org/officeDocument/2006/relationships/vmlDrawing" Target="../drawings/vmlDrawing151.vml"/><Relationship Id="rId6" Type="http://schemas.openxmlformats.org/officeDocument/2006/relationships/image" Target="../media/image23.emf"/><Relationship Id="rId5" Type="http://schemas.openxmlformats.org/officeDocument/2006/relationships/oleObject" Target="../embeddings/oleObject150.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A156-AFEB-4D31-B2A5-AD45B0A01C68}"/>
              </a:ext>
            </a:extLst>
          </p:cNvPr>
          <p:cNvSpPr>
            <a:spLocks noGrp="1"/>
          </p:cNvSpPr>
          <p:nvPr>
            <p:ph type="ctrTitle"/>
          </p:nvPr>
        </p:nvSpPr>
        <p:spPr/>
        <p:txBody>
          <a:bodyPr>
            <a:normAutofit/>
          </a:bodyPr>
          <a:lstStyle/>
          <a:p>
            <a:r>
              <a:rPr lang="en-AU" sz="2800" dirty="0">
                <a:latin typeface="Arial Nova" panose="020B0504020202020204" pitchFamily="34" charset="0"/>
              </a:rPr>
              <a:t>New Employment Services Model</a:t>
            </a:r>
          </a:p>
        </p:txBody>
      </p:sp>
      <p:sp>
        <p:nvSpPr>
          <p:cNvPr id="3" name="Subtitle 2">
            <a:extLst>
              <a:ext uri="{FF2B5EF4-FFF2-40B4-BE49-F238E27FC236}">
                <a16:creationId xmlns:a16="http://schemas.microsoft.com/office/drawing/2014/main" id="{D0F681E3-ED9B-4324-9D73-7185D8752B6E}"/>
              </a:ext>
            </a:extLst>
          </p:cNvPr>
          <p:cNvSpPr>
            <a:spLocks noGrp="1"/>
          </p:cNvSpPr>
          <p:nvPr>
            <p:ph type="subTitle" idx="1"/>
          </p:nvPr>
        </p:nvSpPr>
        <p:spPr>
          <a:xfrm>
            <a:off x="864000" y="2557462"/>
            <a:ext cx="6858000" cy="432179"/>
          </a:xfrm>
        </p:spPr>
        <p:txBody>
          <a:bodyPr>
            <a:noAutofit/>
          </a:bodyPr>
          <a:lstStyle/>
          <a:p>
            <a:pPr>
              <a:spcBef>
                <a:spcPts val="600"/>
              </a:spcBef>
            </a:pPr>
            <a:r>
              <a:rPr lang="en-AU" sz="1600" dirty="0">
                <a:latin typeface="Arial Nova Cond" panose="020B0506020202020204" pitchFamily="34" charset="0"/>
              </a:rPr>
              <a:t>Plenary address for National CEO Forum</a:t>
            </a:r>
          </a:p>
          <a:p>
            <a:pPr>
              <a:spcBef>
                <a:spcPts val="600"/>
              </a:spcBef>
            </a:pPr>
            <a:r>
              <a:rPr lang="en-AU" sz="1600" b="0" dirty="0">
                <a:latin typeface="Arial Nova Cond" panose="020B0506020202020204" pitchFamily="34" charset="0"/>
              </a:rPr>
              <a:t>Melissa Ryan and John </a:t>
            </a:r>
            <a:r>
              <a:rPr lang="en-AU" sz="1600" b="0" dirty="0" err="1">
                <a:latin typeface="Arial Nova Cond" panose="020B0506020202020204" pitchFamily="34" charset="0"/>
              </a:rPr>
              <a:t>Dardo</a:t>
            </a:r>
            <a:r>
              <a:rPr lang="en-AU" sz="1600" b="0" dirty="0">
                <a:latin typeface="Arial Nova Cond" panose="020B0506020202020204" pitchFamily="34" charset="0"/>
              </a:rPr>
              <a:t> </a:t>
            </a:r>
          </a:p>
        </p:txBody>
      </p:sp>
      <p:sp>
        <p:nvSpPr>
          <p:cNvPr id="4" name="Subtitle 2">
            <a:extLst>
              <a:ext uri="{FF2B5EF4-FFF2-40B4-BE49-F238E27FC236}">
                <a16:creationId xmlns:a16="http://schemas.microsoft.com/office/drawing/2014/main" id="{BCA506AD-EA00-4FAF-8DC1-0D839172517C}"/>
              </a:ext>
            </a:extLst>
          </p:cNvPr>
          <p:cNvSpPr txBox="1">
            <a:spLocks/>
          </p:cNvSpPr>
          <p:nvPr/>
        </p:nvSpPr>
        <p:spPr>
          <a:xfrm>
            <a:off x="858852" y="3241063"/>
            <a:ext cx="6858000" cy="287966"/>
          </a:xfrm>
          <a:prstGeom prst="rect">
            <a:avLst/>
          </a:prstGeom>
        </p:spPr>
        <p:txBody>
          <a:bodyPr vert="horz" lIns="0" tIns="0" rIns="0" bIns="0" rtlCol="0">
            <a:normAutofit/>
          </a:bodyPr>
          <a:lstStyle>
            <a:lvl1pPr marL="0" indent="0" algn="l" defTabSz="685783" rtl="0" eaLnBrk="1" latinLnBrk="0" hangingPunct="1">
              <a:lnSpc>
                <a:spcPct val="110000"/>
              </a:lnSpc>
              <a:spcBef>
                <a:spcPts val="450"/>
              </a:spcBef>
              <a:spcAft>
                <a:spcPts val="225"/>
              </a:spcAft>
              <a:buClr>
                <a:srgbClr val="002D3F"/>
              </a:buClr>
              <a:buFont typeface="Arial" panose="020B0604020202020204" pitchFamily="34" charset="0"/>
              <a:buChar char="​"/>
              <a:defRPr kumimoji="0" lang="en-AU" sz="1800" b="1" i="0" u="none" strike="noStrike" kern="1200" cap="none" spc="0" normalizeH="0" baseline="0" dirty="0">
                <a:ln>
                  <a:noFill/>
                </a:ln>
                <a:solidFill>
                  <a:srgbClr val="E7E6E6"/>
                </a:solidFill>
                <a:effectLst/>
                <a:uLnTx/>
                <a:uFillTx/>
                <a:latin typeface="+mn-lt"/>
                <a:ea typeface="+mn-ea"/>
                <a:cs typeface="+mn-cs"/>
                <a:sym typeface="+mn-lt"/>
              </a:defRPr>
            </a:lvl1pPr>
            <a:lvl2pPr marL="213295" indent="-129597" algn="l" defTabSz="685783" rtl="0" eaLnBrk="1" latinLnBrk="0" hangingPunct="1">
              <a:lnSpc>
                <a:spcPct val="90000"/>
              </a:lnSpc>
              <a:spcBef>
                <a:spcPts val="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2pPr>
            <a:lvl3pPr marL="383390" indent="-124197" algn="l" defTabSz="685783" rtl="0" eaLnBrk="1" latinLnBrk="0" hangingPunct="1">
              <a:lnSpc>
                <a:spcPct val="90000"/>
              </a:lnSpc>
              <a:spcBef>
                <a:spcPts val="0"/>
              </a:spcBef>
              <a:spcAft>
                <a:spcPts val="225"/>
              </a:spcAft>
              <a:buClr>
                <a:srgbClr val="002D3F"/>
              </a:buClr>
              <a:buFont typeface="Trebuchet MS" panose="020B0603020202020204" pitchFamily="34" charset="0"/>
              <a:buChar char="–"/>
              <a:defRPr lang="en-US" sz="900" kern="1200">
                <a:solidFill>
                  <a:srgbClr val="000000"/>
                </a:solidFill>
                <a:latin typeface="+mn-lt"/>
                <a:ea typeface="+mn-ea"/>
                <a:cs typeface="+mn-cs"/>
                <a:sym typeface="+mn-lt"/>
              </a:defRPr>
            </a:lvl3pPr>
            <a:lvl4pPr marL="0" indent="0" algn="l" defTabSz="685783" rtl="0" eaLnBrk="1" latinLnBrk="0" hangingPunct="1">
              <a:lnSpc>
                <a:spcPct val="110000"/>
              </a:lnSpc>
              <a:spcBef>
                <a:spcPts val="225"/>
              </a:spcBef>
              <a:spcAft>
                <a:spcPts val="225"/>
              </a:spcAft>
              <a:buClr>
                <a:srgbClr val="002D3F"/>
              </a:buClr>
              <a:buFont typeface="Arial" panose="020B0604020202020204" pitchFamily="34" charset="0"/>
              <a:buChar char="​"/>
              <a:defRPr lang="en-US" sz="1200" kern="1200">
                <a:solidFill>
                  <a:srgbClr val="002D3F"/>
                </a:solidFill>
                <a:latin typeface="+mn-lt"/>
                <a:ea typeface="+mn-ea"/>
                <a:cs typeface="+mn-cs"/>
                <a:sym typeface="+mn-lt"/>
              </a:defRPr>
            </a:lvl4pPr>
            <a:lvl5pPr marL="0" indent="0" algn="l" defTabSz="685783" rtl="0" eaLnBrk="1" latinLnBrk="0" hangingPunct="1">
              <a:lnSpc>
                <a:spcPct val="100000"/>
              </a:lnSpc>
              <a:spcBef>
                <a:spcPts val="0"/>
              </a:spcBef>
              <a:spcAft>
                <a:spcPts val="225"/>
              </a:spcAft>
              <a:buClr>
                <a:srgbClr val="002D3F"/>
              </a:buClr>
              <a:buFont typeface="Arial" panose="020B0604020202020204" pitchFamily="34" charset="0"/>
              <a:buChar char="​"/>
              <a:defRPr lang="en-US" sz="1200" b="1" kern="1200" smtClean="0">
                <a:solidFill>
                  <a:srgbClr val="000000"/>
                </a:solidFill>
                <a:latin typeface="+mn-lt"/>
                <a:ea typeface="+mn-ea"/>
                <a:cs typeface="+mn-cs"/>
                <a:sym typeface="+mn-lt"/>
              </a:defRPr>
            </a:lvl5pPr>
            <a:lvl6pPr marL="202401" indent="-114297" algn="l" defTabSz="685783" rtl="0" eaLnBrk="1" latinLnBrk="0" hangingPunct="1">
              <a:lnSpc>
                <a:spcPct val="90000"/>
              </a:lnSpc>
              <a:spcBef>
                <a:spcPts val="0"/>
              </a:spcBef>
              <a:spcAft>
                <a:spcPts val="450"/>
              </a:spcAft>
              <a:buClr>
                <a:srgbClr val="002D3F"/>
              </a:buClr>
              <a:buFont typeface="Arial" panose="020B0604020202020204" pitchFamily="34" charset="0"/>
              <a:buChar char="•"/>
              <a:defRPr lang="en-US" sz="1200" kern="1200" smtClean="0">
                <a:solidFill>
                  <a:srgbClr val="000000"/>
                </a:solidFill>
                <a:latin typeface="+mn-lt"/>
                <a:ea typeface="+mn-ea"/>
                <a:cs typeface="+mn-cs"/>
                <a:sym typeface="+mn-lt"/>
              </a:defRPr>
            </a:lvl6pPr>
            <a:lvl7pPr marL="0" indent="0" algn="l" defTabSz="685783" rtl="0" eaLnBrk="1" latinLnBrk="0" hangingPunct="1">
              <a:lnSpc>
                <a:spcPct val="90000"/>
              </a:lnSpc>
              <a:spcBef>
                <a:spcPts val="675"/>
              </a:spcBef>
              <a:spcAft>
                <a:spcPts val="675"/>
              </a:spcAft>
              <a:buClr>
                <a:srgbClr val="002D3F"/>
              </a:buClr>
              <a:buFont typeface="Arial" panose="020B0604020202020204" pitchFamily="34" charset="0"/>
              <a:buChar char="​"/>
              <a:defRPr lang="en-US" sz="3300" kern="1200" baseline="0" smtClean="0">
                <a:solidFill>
                  <a:srgbClr val="000000"/>
                </a:solidFill>
                <a:latin typeface="+mn-lt"/>
                <a:ea typeface="+mn-ea"/>
                <a:cs typeface="+mn-cs"/>
                <a:sym typeface="+mn-lt"/>
              </a:defRPr>
            </a:lvl7pPr>
            <a:lvl8pPr marL="0" indent="0" algn="l" defTabSz="685783" rtl="0" eaLnBrk="1" latinLnBrk="0" hangingPunct="1">
              <a:lnSpc>
                <a:spcPct val="90000"/>
              </a:lnSpc>
              <a:spcBef>
                <a:spcPts val="675"/>
              </a:spcBef>
              <a:spcAft>
                <a:spcPts val="0"/>
              </a:spcAft>
              <a:buClr>
                <a:srgbClr val="002D3F"/>
              </a:buClr>
              <a:buFont typeface="Arial" panose="020B0604020202020204" pitchFamily="34" charset="0"/>
              <a:buChar char="​"/>
              <a:defRPr lang="en-US" sz="4050" kern="1200" baseline="0" smtClean="0">
                <a:solidFill>
                  <a:srgbClr val="002D3F"/>
                </a:solidFill>
                <a:latin typeface="+mn-lt"/>
                <a:ea typeface="+mn-ea"/>
                <a:cs typeface="+mn-cs"/>
                <a:sym typeface="+mn-lt"/>
              </a:defRPr>
            </a:lvl8pPr>
            <a:lvl9pPr marL="0" indent="0" algn="l" defTabSz="685783" rtl="0" eaLnBrk="1" latinLnBrk="0" hangingPunct="1">
              <a:lnSpc>
                <a:spcPct val="100000"/>
              </a:lnSpc>
              <a:spcBef>
                <a:spcPts val="0"/>
              </a:spcBef>
              <a:spcAft>
                <a:spcPts val="675"/>
              </a:spcAft>
              <a:buClr>
                <a:srgbClr val="002D3F"/>
              </a:buClr>
              <a:buFont typeface="Arial" panose="020B0604020202020204" pitchFamily="34" charset="0"/>
              <a:buChar char="​"/>
              <a:defRPr lang="en-US" sz="1800" kern="1200" baseline="0" dirty="0">
                <a:solidFill>
                  <a:srgbClr val="002D3F"/>
                </a:solidFill>
                <a:latin typeface="+mn-lt"/>
                <a:ea typeface="+mn-ea"/>
                <a:cs typeface="+mn-cs"/>
                <a:sym typeface="+mn-lt"/>
              </a:defRPr>
            </a:lvl9pPr>
          </a:lstStyle>
          <a:p>
            <a:r>
              <a:rPr lang="en-AU" sz="1400" b="0" i="1"/>
              <a:t>19 May 2021</a:t>
            </a:r>
          </a:p>
          <a:p>
            <a:endParaRPr lang="en-AU"/>
          </a:p>
        </p:txBody>
      </p:sp>
      <p:sp>
        <p:nvSpPr>
          <p:cNvPr id="6" name="Footer Placeholder 5">
            <a:extLst>
              <a:ext uri="{FF2B5EF4-FFF2-40B4-BE49-F238E27FC236}">
                <a16:creationId xmlns:a16="http://schemas.microsoft.com/office/drawing/2014/main" id="{EDCB2D76-4D9B-4DB0-ADCD-55F8CD986D83}"/>
              </a:ext>
            </a:extLst>
          </p:cNvPr>
          <p:cNvSpPr>
            <a:spLocks noGrp="1"/>
          </p:cNvSpPr>
          <p:nvPr>
            <p:ph type="ftr" sz="quarter" idx="10"/>
          </p:nvPr>
        </p:nvSpPr>
        <p:spPr/>
        <p:txBody>
          <a:bodyPr/>
          <a:lstStyle/>
          <a:p>
            <a:r>
              <a:rPr lang="en-AU"/>
              <a:t>​‌OFFICIAL‌​</a:t>
            </a:r>
          </a:p>
        </p:txBody>
      </p:sp>
    </p:spTree>
    <p:extLst>
      <p:ext uri="{BB962C8B-B14F-4D97-AF65-F5344CB8AC3E}">
        <p14:creationId xmlns:p14="http://schemas.microsoft.com/office/powerpoint/2010/main" val="2399764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AC0FCF-56AE-4F7F-AB2C-A4FCBF605FC3}"/>
              </a:ext>
            </a:extLst>
          </p:cNvPr>
          <p:cNvSpPr/>
          <p:nvPr/>
        </p:nvSpPr>
        <p:spPr>
          <a:xfrm>
            <a:off x="556253" y="2259908"/>
            <a:ext cx="2503579" cy="2258439"/>
          </a:xfrm>
          <a:prstGeom prst="rect">
            <a:avLst/>
          </a:prstGeom>
        </p:spPr>
        <p:txBody>
          <a:bodyPr wrap="square">
            <a:spAutoFit/>
          </a:bodyPr>
          <a:lstStyle/>
          <a:p>
            <a:pPr>
              <a:lnSpc>
                <a:spcPts val="1700"/>
              </a:lnSpc>
              <a:buNone/>
            </a:pPr>
            <a:r>
              <a:rPr lang="en-AU" sz="1400" b="1">
                <a:solidFill>
                  <a:srgbClr val="002D3F"/>
                </a:solidFill>
                <a:latin typeface="Arial Nova Cond" panose="020B0506020202020204" pitchFamily="34" charset="0"/>
              </a:rPr>
              <a:t>Digital Services job seekers </a:t>
            </a:r>
            <a:r>
              <a:rPr lang="en-AU" sz="1400">
                <a:solidFill>
                  <a:srgbClr val="002D3F"/>
                </a:solidFill>
                <a:latin typeface="Arial Nova Cond" panose="020B0506020202020204" pitchFamily="34" charset="0"/>
              </a:rPr>
              <a:t>have a mandatory requirement at</a:t>
            </a:r>
            <a:r>
              <a:rPr lang="en-AU" sz="1400" b="1">
                <a:solidFill>
                  <a:srgbClr val="002D3F"/>
                </a:solidFill>
                <a:latin typeface="Arial Nova Cond" panose="020B0506020202020204" pitchFamily="34" charset="0"/>
              </a:rPr>
              <a:t> four months </a:t>
            </a:r>
            <a:r>
              <a:rPr lang="en-AU" sz="1400">
                <a:solidFill>
                  <a:srgbClr val="002D3F"/>
                </a:solidFill>
                <a:latin typeface="Arial Nova Cond" panose="020B0506020202020204" pitchFamily="34" charset="0"/>
              </a:rPr>
              <a:t>if:</a:t>
            </a:r>
          </a:p>
          <a:p>
            <a:pPr marL="499045" lvl="1" indent="-285750">
              <a:lnSpc>
                <a:spcPts val="1700"/>
              </a:lnSpc>
              <a:buFont typeface="Courier New" panose="02070309020205020404" pitchFamily="49" charset="0"/>
              <a:buChar char="o"/>
            </a:pPr>
            <a:r>
              <a:rPr lang="en-AU" sz="1400">
                <a:solidFill>
                  <a:srgbClr val="002D3F"/>
                </a:solidFill>
                <a:latin typeface="Arial Nova Cond" panose="020B0506020202020204" pitchFamily="34" charset="0"/>
              </a:rPr>
              <a:t>not in work or study – default is Employability Skills Training </a:t>
            </a:r>
          </a:p>
          <a:p>
            <a:pPr marL="499045" lvl="1" indent="-285750">
              <a:lnSpc>
                <a:spcPts val="1700"/>
              </a:lnSpc>
              <a:buFont typeface="Courier New" panose="02070309020205020404" pitchFamily="49" charset="0"/>
              <a:buChar char="o"/>
            </a:pPr>
            <a:r>
              <a:rPr lang="en-AU" sz="1400">
                <a:solidFill>
                  <a:srgbClr val="002D3F"/>
                </a:solidFill>
                <a:latin typeface="Arial Nova Cond" panose="020B0506020202020204" pitchFamily="34" charset="0"/>
              </a:rPr>
              <a:t>working or studying but not meeting their MO – </a:t>
            </a:r>
            <a:br>
              <a:rPr lang="en-AU" sz="1400">
                <a:solidFill>
                  <a:srgbClr val="002D3F"/>
                </a:solidFill>
                <a:latin typeface="Arial Nova Cond" panose="020B0506020202020204" pitchFamily="34" charset="0"/>
              </a:rPr>
            </a:br>
            <a:r>
              <a:rPr lang="en-AU" sz="1400">
                <a:solidFill>
                  <a:srgbClr val="002D3F"/>
                </a:solidFill>
                <a:latin typeface="Arial Nova Cond" panose="020B0506020202020204" pitchFamily="34" charset="0"/>
              </a:rPr>
              <a:t>default is an Online Learning Module.</a:t>
            </a:r>
          </a:p>
        </p:txBody>
      </p:sp>
      <p:sp>
        <p:nvSpPr>
          <p:cNvPr id="2" name="Title 1">
            <a:extLst>
              <a:ext uri="{FF2B5EF4-FFF2-40B4-BE49-F238E27FC236}">
                <a16:creationId xmlns:a16="http://schemas.microsoft.com/office/drawing/2014/main" id="{D5D8074C-D7A6-4108-B0FB-E2020368681A}"/>
              </a:ext>
            </a:extLst>
          </p:cNvPr>
          <p:cNvSpPr>
            <a:spLocks noGrp="1"/>
          </p:cNvSpPr>
          <p:nvPr>
            <p:ph type="title"/>
          </p:nvPr>
        </p:nvSpPr>
        <p:spPr/>
        <p:txBody>
          <a:bodyPr>
            <a:normAutofit/>
          </a:bodyPr>
          <a:lstStyle/>
          <a:p>
            <a:r>
              <a:rPr lang="en-AU" sz="2400" b="1" dirty="0">
                <a:latin typeface="Arial Nova" panose="020B0504020202020204" pitchFamily="34" charset="0"/>
                <a:ea typeface="+mn-ea"/>
                <a:cs typeface="+mn-cs"/>
              </a:rPr>
              <a:t>Mandatory requirements </a:t>
            </a:r>
          </a:p>
        </p:txBody>
      </p:sp>
      <p:sp>
        <p:nvSpPr>
          <p:cNvPr id="3" name="Content Placeholder 2">
            <a:extLst>
              <a:ext uri="{FF2B5EF4-FFF2-40B4-BE49-F238E27FC236}">
                <a16:creationId xmlns:a16="http://schemas.microsoft.com/office/drawing/2014/main" id="{BAFD0350-E785-455D-A8B4-4D8EC2DFC5A4}"/>
              </a:ext>
            </a:extLst>
          </p:cNvPr>
          <p:cNvSpPr>
            <a:spLocks noGrp="1"/>
          </p:cNvSpPr>
          <p:nvPr>
            <p:ph type="body" sz="quarter" idx="10"/>
          </p:nvPr>
        </p:nvSpPr>
        <p:spPr>
          <a:xfrm>
            <a:off x="6205199" y="2292231"/>
            <a:ext cx="2382548" cy="2258439"/>
          </a:xfrm>
        </p:spPr>
        <p:txBody>
          <a:bodyPr/>
          <a:lstStyle/>
          <a:p>
            <a:pPr>
              <a:lnSpc>
                <a:spcPts val="1700"/>
              </a:lnSpc>
              <a:buNone/>
            </a:pPr>
            <a:r>
              <a:rPr lang="en-AU" sz="1400" b="1" dirty="0">
                <a:solidFill>
                  <a:srgbClr val="002D3F"/>
                </a:solidFill>
                <a:latin typeface="Arial Nova Cond" panose="020B0506020202020204" pitchFamily="34" charset="0"/>
              </a:rPr>
              <a:t>Enhanced Services job seekers </a:t>
            </a:r>
            <a:r>
              <a:rPr lang="en-AU" sz="1400" dirty="0">
                <a:solidFill>
                  <a:srgbClr val="002D3F"/>
                </a:solidFill>
                <a:latin typeface="Arial Nova Cond" panose="020B0506020202020204" pitchFamily="34" charset="0"/>
              </a:rPr>
              <a:t>have a mandatory requirement </a:t>
            </a:r>
            <a:br>
              <a:rPr lang="en-AU" sz="1400" dirty="0">
                <a:solidFill>
                  <a:srgbClr val="002D3F"/>
                </a:solidFill>
                <a:latin typeface="Arial Nova Cond" panose="020B0506020202020204" pitchFamily="34" charset="0"/>
              </a:rPr>
            </a:br>
            <a:r>
              <a:rPr lang="en-AU" sz="1400" dirty="0">
                <a:solidFill>
                  <a:srgbClr val="002D3F"/>
                </a:solidFill>
                <a:latin typeface="Arial Nova Cond" panose="020B0506020202020204" pitchFamily="34" charset="0"/>
              </a:rPr>
              <a:t>at </a:t>
            </a:r>
            <a:r>
              <a:rPr lang="en-AU" sz="1400" b="1" dirty="0">
                <a:solidFill>
                  <a:srgbClr val="002D3F"/>
                </a:solidFill>
                <a:latin typeface="Arial Nova Cond" panose="020B0506020202020204" pitchFamily="34" charset="0"/>
              </a:rPr>
              <a:t>six months </a:t>
            </a:r>
            <a:r>
              <a:rPr lang="en-AU" sz="1400" dirty="0">
                <a:solidFill>
                  <a:srgbClr val="002D3F"/>
                </a:solidFill>
                <a:latin typeface="Arial Nova Cond" panose="020B0506020202020204" pitchFamily="34" charset="0"/>
              </a:rPr>
              <a:t>if:</a:t>
            </a:r>
          </a:p>
          <a:p>
            <a:pPr marL="285750" indent="-285750">
              <a:lnSpc>
                <a:spcPts val="1700"/>
              </a:lnSpc>
              <a:buFont typeface="Courier New" panose="02070309020205020404" pitchFamily="49" charset="0"/>
              <a:buChar char="o"/>
            </a:pPr>
            <a:r>
              <a:rPr lang="en-AU" sz="1400" dirty="0">
                <a:solidFill>
                  <a:srgbClr val="002D3F"/>
                </a:solidFill>
                <a:latin typeface="Arial Nova Cond" panose="020B0506020202020204" pitchFamily="34" charset="0"/>
              </a:rPr>
              <a:t>not engaged in activities and progressing towards employment. </a:t>
            </a:r>
          </a:p>
          <a:p>
            <a:pPr marL="285750" indent="-285750">
              <a:lnSpc>
                <a:spcPts val="1700"/>
              </a:lnSpc>
              <a:buFont typeface="Courier New" panose="02070309020205020404" pitchFamily="49" charset="0"/>
              <a:buChar char="o"/>
            </a:pPr>
            <a:r>
              <a:rPr lang="en-AU" sz="1400" dirty="0">
                <a:solidFill>
                  <a:srgbClr val="002D3F"/>
                </a:solidFill>
                <a:latin typeface="Arial Nova Cond" panose="020B0506020202020204" pitchFamily="34" charset="0"/>
              </a:rPr>
              <a:t>The requirement is two-months and up to 25 hours per week - default is Work for the Dole. </a:t>
            </a:r>
          </a:p>
          <a:p>
            <a:pPr>
              <a:lnSpc>
                <a:spcPts val="1700"/>
              </a:lnSpc>
            </a:pPr>
            <a:endParaRPr lang="en-AU" sz="1400" dirty="0">
              <a:solidFill>
                <a:srgbClr val="002D3F"/>
              </a:solidFill>
              <a:latin typeface="Arial Nova Cond" panose="020B0506020202020204" pitchFamily="34" charset="0"/>
            </a:endParaRPr>
          </a:p>
        </p:txBody>
      </p:sp>
      <p:grpSp>
        <p:nvGrpSpPr>
          <p:cNvPr id="8" name="Group 7">
            <a:extLst>
              <a:ext uri="{FF2B5EF4-FFF2-40B4-BE49-F238E27FC236}">
                <a16:creationId xmlns:a16="http://schemas.microsoft.com/office/drawing/2014/main" id="{E559B230-93CA-465D-88FF-86352ED283F3}"/>
              </a:ext>
              <a:ext uri="{C183D7F6-B498-43B3-948B-1728B52AA6E4}">
                <adec:decorative xmlns:adec="http://schemas.microsoft.com/office/drawing/2017/decorative" val="1"/>
              </a:ext>
            </a:extLst>
          </p:cNvPr>
          <p:cNvGrpSpPr/>
          <p:nvPr/>
        </p:nvGrpSpPr>
        <p:grpSpPr>
          <a:xfrm>
            <a:off x="4260844" y="1512986"/>
            <a:ext cx="567004" cy="525244"/>
            <a:chOff x="513948" y="2314209"/>
            <a:chExt cx="567004" cy="525244"/>
          </a:xfrm>
        </p:grpSpPr>
        <p:sp>
          <p:nvSpPr>
            <p:cNvPr id="14" name="Oval 13">
              <a:extLst>
                <a:ext uri="{FF2B5EF4-FFF2-40B4-BE49-F238E27FC236}">
                  <a16:creationId xmlns:a16="http://schemas.microsoft.com/office/drawing/2014/main" id="{1692B247-41EC-4AD6-B746-5C2F0B9A9027}"/>
                </a:ext>
              </a:extLst>
            </p:cNvPr>
            <p:cNvSpPr/>
            <p:nvPr/>
          </p:nvSpPr>
          <p:spPr>
            <a:xfrm>
              <a:off x="513948" y="2314209"/>
              <a:ext cx="567004" cy="525244"/>
            </a:xfrm>
            <a:prstGeom prst="ellipse">
              <a:avLst/>
            </a:prstGeom>
            <a:noFill/>
            <a:ln w="50800" cap="flat" cmpd="sng" algn="ctr">
              <a:solidFill>
                <a:srgbClr val="287DB2"/>
              </a:solidFill>
              <a:prstDash val="solid"/>
              <a:miter lim="800000"/>
            </a:ln>
            <a:effectLst/>
          </p:spPr>
          <p:txBody>
            <a:bodyPr rtlCol="0" anchor="ctr"/>
            <a:lstStyle/>
            <a:p>
              <a:pPr marL="0" marR="0" lvl="0" indent="0" algn="ctr"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white"/>
                </a:solidFill>
                <a:effectLst/>
                <a:uLnTx/>
                <a:uFillTx/>
              </a:endParaRPr>
            </a:p>
          </p:txBody>
        </p:sp>
        <p:pic>
          <p:nvPicPr>
            <p:cNvPr id="21" name="Graphic 20" descr="Transfer">
              <a:extLst>
                <a:ext uri="{FF2B5EF4-FFF2-40B4-BE49-F238E27FC236}">
                  <a16:creationId xmlns:a16="http://schemas.microsoft.com/office/drawing/2014/main" id="{47A433D3-FAB1-4EA9-B0FB-791291A2DC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760" y="2384505"/>
              <a:ext cx="426410" cy="426410"/>
            </a:xfrm>
            <a:prstGeom prst="rect">
              <a:avLst/>
            </a:prstGeom>
          </p:spPr>
        </p:pic>
      </p:grpSp>
      <p:grpSp>
        <p:nvGrpSpPr>
          <p:cNvPr id="10" name="Group 9">
            <a:extLst>
              <a:ext uri="{FF2B5EF4-FFF2-40B4-BE49-F238E27FC236}">
                <a16:creationId xmlns:a16="http://schemas.microsoft.com/office/drawing/2014/main" id="{EEC44AA5-F7F0-4F72-A91B-FAE350353888}"/>
              </a:ext>
              <a:ext uri="{C183D7F6-B498-43B3-948B-1728B52AA6E4}">
                <adec:decorative xmlns:adec="http://schemas.microsoft.com/office/drawing/2017/decorative" val="1"/>
              </a:ext>
            </a:extLst>
          </p:cNvPr>
          <p:cNvGrpSpPr/>
          <p:nvPr/>
        </p:nvGrpSpPr>
        <p:grpSpPr>
          <a:xfrm>
            <a:off x="1382938" y="1495080"/>
            <a:ext cx="567004" cy="567002"/>
            <a:chOff x="523579" y="1140905"/>
            <a:chExt cx="567004" cy="567002"/>
          </a:xfrm>
        </p:grpSpPr>
        <p:sp>
          <p:nvSpPr>
            <p:cNvPr id="25" name="Oval 24">
              <a:extLst>
                <a:ext uri="{FF2B5EF4-FFF2-40B4-BE49-F238E27FC236}">
                  <a16:creationId xmlns:a16="http://schemas.microsoft.com/office/drawing/2014/main" id="{C61C5FEC-8CF5-4996-B907-7E999CC959BD}"/>
                </a:ext>
              </a:extLst>
            </p:cNvPr>
            <p:cNvSpPr/>
            <p:nvPr/>
          </p:nvSpPr>
          <p:spPr>
            <a:xfrm>
              <a:off x="523579" y="1140905"/>
              <a:ext cx="567004" cy="567002"/>
            </a:xfrm>
            <a:prstGeom prst="ellipse">
              <a:avLst/>
            </a:prstGeom>
            <a:noFill/>
            <a:ln w="50800" cap="flat" cmpd="sng" algn="ctr">
              <a:solidFill>
                <a:srgbClr val="287DB2"/>
              </a:solidFill>
              <a:prstDash val="solid"/>
              <a:miter lim="800000"/>
            </a:ln>
            <a:effectLst/>
          </p:spPr>
          <p:txBody>
            <a:bodyPr rtlCol="0" anchor="ctr"/>
            <a:lstStyle/>
            <a:p>
              <a:pPr marL="0" marR="0" lvl="0" indent="0" algn="ctr"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white"/>
                </a:solidFill>
                <a:effectLst/>
                <a:uLnTx/>
                <a:uFillTx/>
              </a:endParaRPr>
            </a:p>
          </p:txBody>
        </p:sp>
        <p:grpSp>
          <p:nvGrpSpPr>
            <p:cNvPr id="4" name="Graphic 33" descr="Internet">
              <a:extLst>
                <a:ext uri="{FF2B5EF4-FFF2-40B4-BE49-F238E27FC236}">
                  <a16:creationId xmlns:a16="http://schemas.microsoft.com/office/drawing/2014/main" id="{6EBC4FD1-C638-49FF-851A-335C6C52CBFB}"/>
                </a:ext>
              </a:extLst>
            </p:cNvPr>
            <p:cNvGrpSpPr/>
            <p:nvPr/>
          </p:nvGrpSpPr>
          <p:grpSpPr>
            <a:xfrm>
              <a:off x="548612" y="1170849"/>
              <a:ext cx="530126" cy="530126"/>
              <a:chOff x="548612" y="1170849"/>
              <a:chExt cx="530126" cy="530126"/>
            </a:xfrm>
          </p:grpSpPr>
          <p:sp>
            <p:nvSpPr>
              <p:cNvPr id="5" name="Freeform: Shape 4">
                <a:extLst>
                  <a:ext uri="{FF2B5EF4-FFF2-40B4-BE49-F238E27FC236}">
                    <a16:creationId xmlns:a16="http://schemas.microsoft.com/office/drawing/2014/main" id="{17DDB251-8BCB-4238-8BFB-F79E641F1BDD}"/>
                  </a:ext>
                </a:extLst>
              </p:cNvPr>
              <p:cNvSpPr/>
              <p:nvPr/>
            </p:nvSpPr>
            <p:spPr>
              <a:xfrm>
                <a:off x="625922" y="1281291"/>
                <a:ext cx="375505" cy="254018"/>
              </a:xfrm>
              <a:custGeom>
                <a:avLst/>
                <a:gdLst>
                  <a:gd name="connsiteX0" fmla="*/ 342373 w 375505"/>
                  <a:gd name="connsiteY0" fmla="*/ 220886 h 254018"/>
                  <a:gd name="connsiteX1" fmla="*/ 33133 w 375505"/>
                  <a:gd name="connsiteY1" fmla="*/ 220886 h 254018"/>
                  <a:gd name="connsiteX2" fmla="*/ 33133 w 375505"/>
                  <a:gd name="connsiteY2" fmla="*/ 33133 h 254018"/>
                  <a:gd name="connsiteX3" fmla="*/ 342373 w 375505"/>
                  <a:gd name="connsiteY3" fmla="*/ 33133 h 254018"/>
                  <a:gd name="connsiteX4" fmla="*/ 375506 w 375505"/>
                  <a:gd name="connsiteY4" fmla="*/ 22089 h 254018"/>
                  <a:gd name="connsiteX5" fmla="*/ 353417 w 375505"/>
                  <a:gd name="connsiteY5" fmla="*/ 0 h 254018"/>
                  <a:gd name="connsiteX6" fmla="*/ 22089 w 375505"/>
                  <a:gd name="connsiteY6" fmla="*/ 0 h 254018"/>
                  <a:gd name="connsiteX7" fmla="*/ 0 w 375505"/>
                  <a:gd name="connsiteY7" fmla="*/ 22089 h 254018"/>
                  <a:gd name="connsiteX8" fmla="*/ 0 w 375505"/>
                  <a:gd name="connsiteY8" fmla="*/ 254019 h 254018"/>
                  <a:gd name="connsiteX9" fmla="*/ 375506 w 375505"/>
                  <a:gd name="connsiteY9" fmla="*/ 254019 h 25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505" h="254018">
                    <a:moveTo>
                      <a:pt x="342373" y="220886"/>
                    </a:moveTo>
                    <a:lnTo>
                      <a:pt x="33133" y="220886"/>
                    </a:lnTo>
                    <a:lnTo>
                      <a:pt x="33133" y="33133"/>
                    </a:lnTo>
                    <a:lnTo>
                      <a:pt x="342373" y="33133"/>
                    </a:lnTo>
                    <a:close/>
                    <a:moveTo>
                      <a:pt x="375506" y="22089"/>
                    </a:moveTo>
                    <a:cubicBezTo>
                      <a:pt x="375506" y="9890"/>
                      <a:pt x="365616" y="0"/>
                      <a:pt x="353417" y="0"/>
                    </a:cubicBezTo>
                    <a:lnTo>
                      <a:pt x="22089" y="0"/>
                    </a:lnTo>
                    <a:cubicBezTo>
                      <a:pt x="9890" y="0"/>
                      <a:pt x="0" y="9890"/>
                      <a:pt x="0" y="22089"/>
                    </a:cubicBezTo>
                    <a:lnTo>
                      <a:pt x="0" y="254019"/>
                    </a:lnTo>
                    <a:lnTo>
                      <a:pt x="375506" y="254019"/>
                    </a:lnTo>
                    <a:close/>
                  </a:path>
                </a:pathLst>
              </a:custGeom>
              <a:solidFill>
                <a:srgbClr val="287DB2"/>
              </a:solidFill>
              <a:ln w="5457"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4173EFF9-FC99-4B17-A6B5-AD914DA1C199}"/>
                  </a:ext>
                </a:extLst>
              </p:cNvPr>
              <p:cNvSpPr/>
              <p:nvPr/>
            </p:nvSpPr>
            <p:spPr>
              <a:xfrm>
                <a:off x="559656" y="1557399"/>
                <a:ext cx="508037" cy="33132"/>
              </a:xfrm>
              <a:custGeom>
                <a:avLst/>
                <a:gdLst>
                  <a:gd name="connsiteX0" fmla="*/ 287152 w 508037"/>
                  <a:gd name="connsiteY0" fmla="*/ 0 h 33132"/>
                  <a:gd name="connsiteX1" fmla="*/ 287152 w 508037"/>
                  <a:gd name="connsiteY1" fmla="*/ 5522 h 33132"/>
                  <a:gd name="connsiteX2" fmla="*/ 282315 w 508037"/>
                  <a:gd name="connsiteY2" fmla="*/ 11044 h 33132"/>
                  <a:gd name="connsiteX3" fmla="*/ 281629 w 508037"/>
                  <a:gd name="connsiteY3" fmla="*/ 11044 h 33132"/>
                  <a:gd name="connsiteX4" fmla="*/ 226408 w 508037"/>
                  <a:gd name="connsiteY4" fmla="*/ 11044 h 33132"/>
                  <a:gd name="connsiteX5" fmla="*/ 220886 w 508037"/>
                  <a:gd name="connsiteY5" fmla="*/ 6207 h 33132"/>
                  <a:gd name="connsiteX6" fmla="*/ 220886 w 508037"/>
                  <a:gd name="connsiteY6" fmla="*/ 5522 h 33132"/>
                  <a:gd name="connsiteX7" fmla="*/ 220886 w 508037"/>
                  <a:gd name="connsiteY7" fmla="*/ 0 h 33132"/>
                  <a:gd name="connsiteX8" fmla="*/ 0 w 508037"/>
                  <a:gd name="connsiteY8" fmla="*/ 0 h 33132"/>
                  <a:gd name="connsiteX9" fmla="*/ 0 w 508037"/>
                  <a:gd name="connsiteY9" fmla="*/ 11044 h 33132"/>
                  <a:gd name="connsiteX10" fmla="*/ 22089 w 508037"/>
                  <a:gd name="connsiteY10" fmla="*/ 33133 h 33132"/>
                  <a:gd name="connsiteX11" fmla="*/ 485949 w 508037"/>
                  <a:gd name="connsiteY11" fmla="*/ 33133 h 33132"/>
                  <a:gd name="connsiteX12" fmla="*/ 508037 w 508037"/>
                  <a:gd name="connsiteY12" fmla="*/ 11044 h 33132"/>
                  <a:gd name="connsiteX13" fmla="*/ 508037 w 508037"/>
                  <a:gd name="connsiteY13" fmla="*/ 0 h 3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8037" h="33132">
                    <a:moveTo>
                      <a:pt x="287152" y="0"/>
                    </a:moveTo>
                    <a:lnTo>
                      <a:pt x="287152" y="5522"/>
                    </a:lnTo>
                    <a:cubicBezTo>
                      <a:pt x="287341" y="8383"/>
                      <a:pt x="285175" y="10855"/>
                      <a:pt x="282315" y="11044"/>
                    </a:cubicBezTo>
                    <a:cubicBezTo>
                      <a:pt x="282087" y="11059"/>
                      <a:pt x="281858" y="11059"/>
                      <a:pt x="281629" y="11044"/>
                    </a:cubicBezTo>
                    <a:lnTo>
                      <a:pt x="226408" y="11044"/>
                    </a:lnTo>
                    <a:cubicBezTo>
                      <a:pt x="223548" y="11234"/>
                      <a:pt x="221075" y="9068"/>
                      <a:pt x="220886" y="6207"/>
                    </a:cubicBezTo>
                    <a:cubicBezTo>
                      <a:pt x="220871" y="5979"/>
                      <a:pt x="220871" y="5750"/>
                      <a:pt x="220886" y="5522"/>
                    </a:cubicBezTo>
                    <a:lnTo>
                      <a:pt x="220886" y="0"/>
                    </a:lnTo>
                    <a:lnTo>
                      <a:pt x="0" y="0"/>
                    </a:lnTo>
                    <a:lnTo>
                      <a:pt x="0" y="11044"/>
                    </a:lnTo>
                    <a:cubicBezTo>
                      <a:pt x="0" y="23243"/>
                      <a:pt x="9889" y="33133"/>
                      <a:pt x="22089" y="33133"/>
                    </a:cubicBezTo>
                    <a:lnTo>
                      <a:pt x="485949" y="33133"/>
                    </a:lnTo>
                    <a:cubicBezTo>
                      <a:pt x="498148" y="33133"/>
                      <a:pt x="508037" y="23243"/>
                      <a:pt x="508037" y="11044"/>
                    </a:cubicBezTo>
                    <a:lnTo>
                      <a:pt x="508037" y="0"/>
                    </a:lnTo>
                    <a:close/>
                  </a:path>
                </a:pathLst>
              </a:custGeom>
              <a:solidFill>
                <a:srgbClr val="287DB2"/>
              </a:solidFill>
              <a:ln w="5457"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2E722082-3AF5-4FCE-BA71-00F9CEDC32EC}"/>
                  </a:ext>
                </a:extLst>
              </p:cNvPr>
              <p:cNvSpPr/>
              <p:nvPr/>
            </p:nvSpPr>
            <p:spPr>
              <a:xfrm>
                <a:off x="736364" y="1330991"/>
                <a:ext cx="154620" cy="154620"/>
              </a:xfrm>
              <a:custGeom>
                <a:avLst/>
                <a:gdLst>
                  <a:gd name="connsiteX0" fmla="*/ 77310 w 154620"/>
                  <a:gd name="connsiteY0" fmla="*/ 0 h 154620"/>
                  <a:gd name="connsiteX1" fmla="*/ 0 w 154620"/>
                  <a:gd name="connsiteY1" fmla="*/ 77310 h 154620"/>
                  <a:gd name="connsiteX2" fmla="*/ 77310 w 154620"/>
                  <a:gd name="connsiteY2" fmla="*/ 154620 h 154620"/>
                  <a:gd name="connsiteX3" fmla="*/ 154620 w 154620"/>
                  <a:gd name="connsiteY3" fmla="*/ 77310 h 154620"/>
                  <a:gd name="connsiteX4" fmla="*/ 77310 w 154620"/>
                  <a:gd name="connsiteY4" fmla="*/ 0 h 154620"/>
                  <a:gd name="connsiteX5" fmla="*/ 82832 w 154620"/>
                  <a:gd name="connsiteY5" fmla="*/ 82832 h 154620"/>
                  <a:gd name="connsiteX6" fmla="*/ 108179 w 154620"/>
                  <a:gd name="connsiteY6" fmla="*/ 82832 h 154620"/>
                  <a:gd name="connsiteX7" fmla="*/ 82832 w 154620"/>
                  <a:gd name="connsiteY7" fmla="*/ 133139 h 154620"/>
                  <a:gd name="connsiteX8" fmla="*/ 82832 w 154620"/>
                  <a:gd name="connsiteY8" fmla="*/ 71788 h 154620"/>
                  <a:gd name="connsiteX9" fmla="*/ 82832 w 154620"/>
                  <a:gd name="connsiteY9" fmla="*/ 21426 h 154620"/>
                  <a:gd name="connsiteX10" fmla="*/ 108179 w 154620"/>
                  <a:gd name="connsiteY10" fmla="*/ 71788 h 154620"/>
                  <a:gd name="connsiteX11" fmla="*/ 71788 w 154620"/>
                  <a:gd name="connsiteY11" fmla="*/ 71788 h 154620"/>
                  <a:gd name="connsiteX12" fmla="*/ 47270 w 154620"/>
                  <a:gd name="connsiteY12" fmla="*/ 71788 h 154620"/>
                  <a:gd name="connsiteX13" fmla="*/ 71788 w 154620"/>
                  <a:gd name="connsiteY13" fmla="*/ 22089 h 154620"/>
                  <a:gd name="connsiteX14" fmla="*/ 71788 w 154620"/>
                  <a:gd name="connsiteY14" fmla="*/ 82832 h 154620"/>
                  <a:gd name="connsiteX15" fmla="*/ 71788 w 154620"/>
                  <a:gd name="connsiteY15" fmla="*/ 132532 h 154620"/>
                  <a:gd name="connsiteX16" fmla="*/ 47270 w 154620"/>
                  <a:gd name="connsiteY16" fmla="*/ 82832 h 154620"/>
                  <a:gd name="connsiteX17" fmla="*/ 36170 w 154620"/>
                  <a:gd name="connsiteY17" fmla="*/ 71788 h 154620"/>
                  <a:gd name="connsiteX18" fmla="*/ 12535 w 154620"/>
                  <a:gd name="connsiteY18" fmla="*/ 71788 h 154620"/>
                  <a:gd name="connsiteX19" fmla="*/ 64830 w 154620"/>
                  <a:gd name="connsiteY19" fmla="*/ 13529 h 154620"/>
                  <a:gd name="connsiteX20" fmla="*/ 36170 w 154620"/>
                  <a:gd name="connsiteY20" fmla="*/ 71788 h 154620"/>
                  <a:gd name="connsiteX21" fmla="*/ 36170 w 154620"/>
                  <a:gd name="connsiteY21" fmla="*/ 82832 h 154620"/>
                  <a:gd name="connsiteX22" fmla="*/ 64940 w 154620"/>
                  <a:gd name="connsiteY22" fmla="*/ 141146 h 154620"/>
                  <a:gd name="connsiteX23" fmla="*/ 12535 w 154620"/>
                  <a:gd name="connsiteY23" fmla="*/ 82832 h 154620"/>
                  <a:gd name="connsiteX24" fmla="*/ 119278 w 154620"/>
                  <a:gd name="connsiteY24" fmla="*/ 82832 h 154620"/>
                  <a:gd name="connsiteX25" fmla="*/ 142085 w 154620"/>
                  <a:gd name="connsiteY25" fmla="*/ 82832 h 154620"/>
                  <a:gd name="connsiteX26" fmla="*/ 90674 w 154620"/>
                  <a:gd name="connsiteY26" fmla="*/ 140925 h 154620"/>
                  <a:gd name="connsiteX27" fmla="*/ 119278 w 154620"/>
                  <a:gd name="connsiteY27" fmla="*/ 82832 h 154620"/>
                  <a:gd name="connsiteX28" fmla="*/ 119278 w 154620"/>
                  <a:gd name="connsiteY28" fmla="*/ 71788 h 154620"/>
                  <a:gd name="connsiteX29" fmla="*/ 90839 w 154620"/>
                  <a:gd name="connsiteY29" fmla="*/ 13750 h 154620"/>
                  <a:gd name="connsiteX30" fmla="*/ 142085 w 154620"/>
                  <a:gd name="connsiteY30" fmla="*/ 71788 h 1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620" h="154620">
                    <a:moveTo>
                      <a:pt x="77310" y="0"/>
                    </a:moveTo>
                    <a:cubicBezTo>
                      <a:pt x="34613" y="0"/>
                      <a:pt x="0" y="34613"/>
                      <a:pt x="0" y="77310"/>
                    </a:cubicBezTo>
                    <a:cubicBezTo>
                      <a:pt x="0" y="120007"/>
                      <a:pt x="34613" y="154620"/>
                      <a:pt x="77310" y="154620"/>
                    </a:cubicBezTo>
                    <a:cubicBezTo>
                      <a:pt x="120007" y="154620"/>
                      <a:pt x="154620" y="120007"/>
                      <a:pt x="154620" y="77310"/>
                    </a:cubicBezTo>
                    <a:cubicBezTo>
                      <a:pt x="154620" y="34613"/>
                      <a:pt x="120007" y="0"/>
                      <a:pt x="77310" y="0"/>
                    </a:cubicBezTo>
                    <a:close/>
                    <a:moveTo>
                      <a:pt x="82832" y="82832"/>
                    </a:moveTo>
                    <a:lnTo>
                      <a:pt x="108179" y="82832"/>
                    </a:lnTo>
                    <a:cubicBezTo>
                      <a:pt x="105292" y="101869"/>
                      <a:pt x="96414" y="119491"/>
                      <a:pt x="82832" y="133139"/>
                    </a:cubicBezTo>
                    <a:close/>
                    <a:moveTo>
                      <a:pt x="82832" y="71788"/>
                    </a:moveTo>
                    <a:lnTo>
                      <a:pt x="82832" y="21426"/>
                    </a:lnTo>
                    <a:cubicBezTo>
                      <a:pt x="96428" y="35087"/>
                      <a:pt x="105307" y="52730"/>
                      <a:pt x="108179" y="71788"/>
                    </a:cubicBezTo>
                    <a:close/>
                    <a:moveTo>
                      <a:pt x="71788" y="71788"/>
                    </a:moveTo>
                    <a:lnTo>
                      <a:pt x="47270" y="71788"/>
                    </a:lnTo>
                    <a:cubicBezTo>
                      <a:pt x="50016" y="53056"/>
                      <a:pt x="58595" y="35666"/>
                      <a:pt x="71788" y="22089"/>
                    </a:cubicBezTo>
                    <a:close/>
                    <a:moveTo>
                      <a:pt x="71788" y="82832"/>
                    </a:moveTo>
                    <a:lnTo>
                      <a:pt x="71788" y="132532"/>
                    </a:lnTo>
                    <a:cubicBezTo>
                      <a:pt x="58620" y="118936"/>
                      <a:pt x="50044" y="101555"/>
                      <a:pt x="47270" y="82832"/>
                    </a:cubicBezTo>
                    <a:close/>
                    <a:moveTo>
                      <a:pt x="36170" y="71788"/>
                    </a:moveTo>
                    <a:lnTo>
                      <a:pt x="12535" y="71788"/>
                    </a:lnTo>
                    <a:cubicBezTo>
                      <a:pt x="14987" y="42863"/>
                      <a:pt x="36337" y="19078"/>
                      <a:pt x="64830" y="13529"/>
                    </a:cubicBezTo>
                    <a:cubicBezTo>
                      <a:pt x="49087" y="29238"/>
                      <a:pt x="39007" y="49730"/>
                      <a:pt x="36170" y="71788"/>
                    </a:cubicBezTo>
                    <a:close/>
                    <a:moveTo>
                      <a:pt x="36170" y="82832"/>
                    </a:moveTo>
                    <a:cubicBezTo>
                      <a:pt x="39009" y="104929"/>
                      <a:pt x="49133" y="125448"/>
                      <a:pt x="64940" y="141146"/>
                    </a:cubicBezTo>
                    <a:cubicBezTo>
                      <a:pt x="36405" y="135601"/>
                      <a:pt x="15012" y="111796"/>
                      <a:pt x="12535" y="82832"/>
                    </a:cubicBezTo>
                    <a:close/>
                    <a:moveTo>
                      <a:pt x="119278" y="82832"/>
                    </a:moveTo>
                    <a:lnTo>
                      <a:pt x="142085" y="82832"/>
                    </a:lnTo>
                    <a:cubicBezTo>
                      <a:pt x="139667" y="111429"/>
                      <a:pt x="118765" y="135048"/>
                      <a:pt x="90674" y="140925"/>
                    </a:cubicBezTo>
                    <a:cubicBezTo>
                      <a:pt x="106408" y="125284"/>
                      <a:pt x="116474" y="104840"/>
                      <a:pt x="119278" y="82832"/>
                    </a:cubicBezTo>
                    <a:close/>
                    <a:moveTo>
                      <a:pt x="119278" y="71788"/>
                    </a:moveTo>
                    <a:cubicBezTo>
                      <a:pt x="116452" y="49837"/>
                      <a:pt x="106454" y="29435"/>
                      <a:pt x="90839" y="13750"/>
                    </a:cubicBezTo>
                    <a:cubicBezTo>
                      <a:pt x="118847" y="19685"/>
                      <a:pt x="139663" y="43261"/>
                      <a:pt x="142085" y="71788"/>
                    </a:cubicBezTo>
                    <a:close/>
                  </a:path>
                </a:pathLst>
              </a:custGeom>
              <a:solidFill>
                <a:srgbClr val="287DB2"/>
              </a:solidFill>
              <a:ln w="5457" cap="flat">
                <a:noFill/>
                <a:prstDash val="solid"/>
                <a:miter/>
              </a:ln>
            </p:spPr>
            <p:txBody>
              <a:bodyPr rtlCol="0" anchor="ctr"/>
              <a:lstStyle/>
              <a:p>
                <a:endParaRPr lang="en-AU"/>
              </a:p>
            </p:txBody>
          </p:sp>
        </p:grpSp>
      </p:grpSp>
      <p:grpSp>
        <p:nvGrpSpPr>
          <p:cNvPr id="9" name="Group 8">
            <a:extLst>
              <a:ext uri="{FF2B5EF4-FFF2-40B4-BE49-F238E27FC236}">
                <a16:creationId xmlns:a16="http://schemas.microsoft.com/office/drawing/2014/main" id="{44B6630C-2117-4D51-9592-A75ECC93623A}"/>
              </a:ext>
              <a:ext uri="{C183D7F6-B498-43B3-948B-1728B52AA6E4}">
                <adec:decorative xmlns:adec="http://schemas.microsoft.com/office/drawing/2017/decorative" val="1"/>
              </a:ext>
            </a:extLst>
          </p:cNvPr>
          <p:cNvGrpSpPr/>
          <p:nvPr/>
        </p:nvGrpSpPr>
        <p:grpSpPr>
          <a:xfrm>
            <a:off x="6931830" y="1486043"/>
            <a:ext cx="615749" cy="615749"/>
            <a:chOff x="499867" y="3326534"/>
            <a:chExt cx="615749" cy="615749"/>
          </a:xfrm>
        </p:grpSpPr>
        <p:pic>
          <p:nvPicPr>
            <p:cNvPr id="16" name="Picture 15">
              <a:extLst>
                <a:ext uri="{FF2B5EF4-FFF2-40B4-BE49-F238E27FC236}">
                  <a16:creationId xmlns:a16="http://schemas.microsoft.com/office/drawing/2014/main" id="{57207CF9-A36E-4CCA-A606-EED4A796759A}"/>
                </a:ext>
              </a:extLst>
            </p:cNvPr>
            <p:cNvPicPr>
              <a:picLocks noChangeAspect="1"/>
            </p:cNvPicPr>
            <p:nvPr/>
          </p:nvPicPr>
          <p:blipFill>
            <a:blip r:embed="rId5"/>
            <a:stretch>
              <a:fillRect/>
            </a:stretch>
          </p:blipFill>
          <p:spPr>
            <a:xfrm>
              <a:off x="499867" y="3326534"/>
              <a:ext cx="615749" cy="615749"/>
            </a:xfrm>
            <a:prstGeom prst="rect">
              <a:avLst/>
            </a:prstGeom>
          </p:spPr>
        </p:pic>
        <p:grpSp>
          <p:nvGrpSpPr>
            <p:cNvPr id="19" name="Graphic 17" descr="Users">
              <a:extLst>
                <a:ext uri="{FF2B5EF4-FFF2-40B4-BE49-F238E27FC236}">
                  <a16:creationId xmlns:a16="http://schemas.microsoft.com/office/drawing/2014/main" id="{4E672EB7-0B1D-40F6-A6DE-3C4AA9CEA753}"/>
                </a:ext>
              </a:extLst>
            </p:cNvPr>
            <p:cNvGrpSpPr>
              <a:grpSpLocks noChangeAspect="1"/>
            </p:cNvGrpSpPr>
            <p:nvPr/>
          </p:nvGrpSpPr>
          <p:grpSpPr>
            <a:xfrm>
              <a:off x="579531" y="3429639"/>
              <a:ext cx="432000" cy="368628"/>
              <a:chOff x="935984" y="4184287"/>
              <a:chExt cx="450000" cy="392999"/>
            </a:xfrm>
            <a:noFill/>
          </p:grpSpPr>
          <p:sp>
            <p:nvSpPr>
              <p:cNvPr id="20" name="Freeform: Shape 19">
                <a:extLst>
                  <a:ext uri="{FF2B5EF4-FFF2-40B4-BE49-F238E27FC236}">
                    <a16:creationId xmlns:a16="http://schemas.microsoft.com/office/drawing/2014/main" id="{78671D97-DF1B-4C77-8AB8-FD0846B71633}"/>
                  </a:ext>
                </a:extLst>
              </p:cNvPr>
              <p:cNvSpPr/>
              <p:nvPr/>
            </p:nvSpPr>
            <p:spPr>
              <a:xfrm>
                <a:off x="1003484" y="4184287"/>
                <a:ext cx="135000" cy="134999"/>
              </a:xfrm>
              <a:custGeom>
                <a:avLst/>
                <a:gdLst>
                  <a:gd name="connsiteX0" fmla="*/ 135000 w 135000"/>
                  <a:gd name="connsiteY0" fmla="*/ 67500 h 134999"/>
                  <a:gd name="connsiteX1" fmla="*/ 67500 w 135000"/>
                  <a:gd name="connsiteY1" fmla="*/ 135000 h 134999"/>
                  <a:gd name="connsiteX2" fmla="*/ 0 w 135000"/>
                  <a:gd name="connsiteY2" fmla="*/ 67500 h 134999"/>
                  <a:gd name="connsiteX3" fmla="*/ 67500 w 135000"/>
                  <a:gd name="connsiteY3" fmla="*/ 0 h 134999"/>
                  <a:gd name="connsiteX4" fmla="*/ 135000 w 135000"/>
                  <a:gd name="connsiteY4" fmla="*/ 67500 h 13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00" h="134999">
                    <a:moveTo>
                      <a:pt x="135000" y="67500"/>
                    </a:moveTo>
                    <a:cubicBezTo>
                      <a:pt x="135000" y="104779"/>
                      <a:pt x="104779" y="135000"/>
                      <a:pt x="67500" y="135000"/>
                    </a:cubicBezTo>
                    <a:cubicBezTo>
                      <a:pt x="30221" y="135000"/>
                      <a:pt x="0" y="104779"/>
                      <a:pt x="0" y="67500"/>
                    </a:cubicBezTo>
                    <a:cubicBezTo>
                      <a:pt x="0" y="30221"/>
                      <a:pt x="30221" y="0"/>
                      <a:pt x="67500" y="0"/>
                    </a:cubicBezTo>
                    <a:cubicBezTo>
                      <a:pt x="104779" y="0"/>
                      <a:pt x="135000" y="30221"/>
                      <a:pt x="135000" y="67500"/>
                    </a:cubicBezTo>
                    <a:close/>
                  </a:path>
                </a:pathLst>
              </a:custGeom>
              <a:grpFill/>
              <a:ln w="34925" cap="flat">
                <a:solidFill>
                  <a:srgbClr val="287DB2"/>
                </a:solid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6206A1D7-529E-453B-89D0-AD83E7C96490}"/>
                  </a:ext>
                </a:extLst>
              </p:cNvPr>
              <p:cNvSpPr/>
              <p:nvPr/>
            </p:nvSpPr>
            <p:spPr>
              <a:xfrm>
                <a:off x="1115984" y="4442287"/>
                <a:ext cx="270000" cy="134999"/>
              </a:xfrm>
              <a:custGeom>
                <a:avLst/>
                <a:gdLst>
                  <a:gd name="connsiteX0" fmla="*/ 270000 w 270000"/>
                  <a:gd name="connsiteY0" fmla="*/ 135000 h 134999"/>
                  <a:gd name="connsiteX1" fmla="*/ 270000 w 270000"/>
                  <a:gd name="connsiteY1" fmla="*/ 67500 h 134999"/>
                  <a:gd name="connsiteX2" fmla="*/ 256500 w 270000"/>
                  <a:gd name="connsiteY2" fmla="*/ 40500 h 134999"/>
                  <a:gd name="connsiteX3" fmla="*/ 190500 w 270000"/>
                  <a:gd name="connsiteY3" fmla="*/ 9000 h 134999"/>
                  <a:gd name="connsiteX4" fmla="*/ 135000 w 270000"/>
                  <a:gd name="connsiteY4" fmla="*/ 0 h 134999"/>
                  <a:gd name="connsiteX5" fmla="*/ 79500 w 270000"/>
                  <a:gd name="connsiteY5" fmla="*/ 9000 h 134999"/>
                  <a:gd name="connsiteX6" fmla="*/ 13500 w 270000"/>
                  <a:gd name="connsiteY6" fmla="*/ 40500 h 134999"/>
                  <a:gd name="connsiteX7" fmla="*/ 0 w 270000"/>
                  <a:gd name="connsiteY7" fmla="*/ 67500 h 134999"/>
                  <a:gd name="connsiteX8" fmla="*/ 0 w 270000"/>
                  <a:gd name="connsiteY8" fmla="*/ 135000 h 134999"/>
                  <a:gd name="connsiteX9" fmla="*/ 270000 w 270000"/>
                  <a:gd name="connsiteY9" fmla="*/ 135000 h 1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000" h="134999">
                    <a:moveTo>
                      <a:pt x="270000" y="135000"/>
                    </a:moveTo>
                    <a:lnTo>
                      <a:pt x="270000" y="67500"/>
                    </a:lnTo>
                    <a:cubicBezTo>
                      <a:pt x="270000" y="57000"/>
                      <a:pt x="265500" y="46500"/>
                      <a:pt x="256500" y="40500"/>
                    </a:cubicBezTo>
                    <a:cubicBezTo>
                      <a:pt x="238500" y="25500"/>
                      <a:pt x="214500" y="15000"/>
                      <a:pt x="190500" y="9000"/>
                    </a:cubicBezTo>
                    <a:cubicBezTo>
                      <a:pt x="174000" y="4500"/>
                      <a:pt x="154500" y="0"/>
                      <a:pt x="135000" y="0"/>
                    </a:cubicBezTo>
                    <a:cubicBezTo>
                      <a:pt x="117000" y="0"/>
                      <a:pt x="97500" y="3000"/>
                      <a:pt x="79500" y="9000"/>
                    </a:cubicBezTo>
                    <a:cubicBezTo>
                      <a:pt x="55500" y="15000"/>
                      <a:pt x="33000" y="27000"/>
                      <a:pt x="13500" y="40500"/>
                    </a:cubicBezTo>
                    <a:cubicBezTo>
                      <a:pt x="4500" y="48000"/>
                      <a:pt x="0" y="57000"/>
                      <a:pt x="0" y="67500"/>
                    </a:cubicBezTo>
                    <a:lnTo>
                      <a:pt x="0" y="135000"/>
                    </a:lnTo>
                    <a:lnTo>
                      <a:pt x="270000" y="135000"/>
                    </a:lnTo>
                    <a:close/>
                  </a:path>
                </a:pathLst>
              </a:custGeom>
              <a:grpFill/>
              <a:ln w="34925" cap="flat">
                <a:solidFill>
                  <a:srgbClr val="287DB2"/>
                </a:solid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4B3D30BC-AF5A-4105-B2C4-CD926983534B}"/>
                  </a:ext>
                </a:extLst>
              </p:cNvPr>
              <p:cNvSpPr/>
              <p:nvPr/>
            </p:nvSpPr>
            <p:spPr>
              <a:xfrm>
                <a:off x="1183484" y="4289287"/>
                <a:ext cx="135000" cy="135000"/>
              </a:xfrm>
              <a:custGeom>
                <a:avLst/>
                <a:gdLst>
                  <a:gd name="connsiteX0" fmla="*/ 135000 w 135000"/>
                  <a:gd name="connsiteY0" fmla="*/ 67500 h 135000"/>
                  <a:gd name="connsiteX1" fmla="*/ 67500 w 135000"/>
                  <a:gd name="connsiteY1" fmla="*/ 135000 h 135000"/>
                  <a:gd name="connsiteX2" fmla="*/ 0 w 135000"/>
                  <a:gd name="connsiteY2" fmla="*/ 67500 h 135000"/>
                  <a:gd name="connsiteX3" fmla="*/ 67500 w 135000"/>
                  <a:gd name="connsiteY3" fmla="*/ 0 h 135000"/>
                  <a:gd name="connsiteX4" fmla="*/ 135000 w 135000"/>
                  <a:gd name="connsiteY4" fmla="*/ 67500 h 1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00" h="135000">
                    <a:moveTo>
                      <a:pt x="135000" y="67500"/>
                    </a:moveTo>
                    <a:cubicBezTo>
                      <a:pt x="135000" y="104779"/>
                      <a:pt x="104779" y="135000"/>
                      <a:pt x="67500" y="135000"/>
                    </a:cubicBezTo>
                    <a:cubicBezTo>
                      <a:pt x="30221" y="135000"/>
                      <a:pt x="0" y="104779"/>
                      <a:pt x="0" y="67500"/>
                    </a:cubicBezTo>
                    <a:cubicBezTo>
                      <a:pt x="0" y="30221"/>
                      <a:pt x="30221" y="0"/>
                      <a:pt x="67500" y="0"/>
                    </a:cubicBezTo>
                    <a:cubicBezTo>
                      <a:pt x="104779" y="0"/>
                      <a:pt x="135000" y="30221"/>
                      <a:pt x="135000" y="67500"/>
                    </a:cubicBezTo>
                    <a:close/>
                  </a:path>
                </a:pathLst>
              </a:custGeom>
              <a:grpFill/>
              <a:ln w="34925" cap="flat">
                <a:solidFill>
                  <a:srgbClr val="287DB2"/>
                </a:solid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0D8928DA-5D87-4F8A-A00D-23F905D6BD55}"/>
                  </a:ext>
                </a:extLst>
              </p:cNvPr>
              <p:cNvSpPr/>
              <p:nvPr/>
            </p:nvSpPr>
            <p:spPr>
              <a:xfrm>
                <a:off x="935984" y="4337287"/>
                <a:ext cx="244499" cy="135000"/>
              </a:xfrm>
              <a:custGeom>
                <a:avLst/>
                <a:gdLst>
                  <a:gd name="connsiteX0" fmla="*/ 175500 w 244499"/>
                  <a:gd name="connsiteY0" fmla="*/ 121500 h 135000"/>
                  <a:gd name="connsiteX1" fmla="*/ 175500 w 244499"/>
                  <a:gd name="connsiteY1" fmla="*/ 121500 h 135000"/>
                  <a:gd name="connsiteX2" fmla="*/ 244500 w 244499"/>
                  <a:gd name="connsiteY2" fmla="*/ 87000 h 135000"/>
                  <a:gd name="connsiteX3" fmla="*/ 217500 w 244499"/>
                  <a:gd name="connsiteY3" fmla="*/ 21000 h 135000"/>
                  <a:gd name="connsiteX4" fmla="*/ 217500 w 244499"/>
                  <a:gd name="connsiteY4" fmla="*/ 18000 h 135000"/>
                  <a:gd name="connsiteX5" fmla="*/ 190500 w 244499"/>
                  <a:gd name="connsiteY5" fmla="*/ 9000 h 135000"/>
                  <a:gd name="connsiteX6" fmla="*/ 135000 w 244499"/>
                  <a:gd name="connsiteY6" fmla="*/ 0 h 135000"/>
                  <a:gd name="connsiteX7" fmla="*/ 79500 w 244499"/>
                  <a:gd name="connsiteY7" fmla="*/ 9000 h 135000"/>
                  <a:gd name="connsiteX8" fmla="*/ 13500 w 244499"/>
                  <a:gd name="connsiteY8" fmla="*/ 40500 h 135000"/>
                  <a:gd name="connsiteX9" fmla="*/ 0 w 244499"/>
                  <a:gd name="connsiteY9" fmla="*/ 67500 h 135000"/>
                  <a:gd name="connsiteX10" fmla="*/ 0 w 244499"/>
                  <a:gd name="connsiteY10" fmla="*/ 135000 h 135000"/>
                  <a:gd name="connsiteX11" fmla="*/ 162000 w 244499"/>
                  <a:gd name="connsiteY11" fmla="*/ 135000 h 135000"/>
                  <a:gd name="connsiteX12" fmla="*/ 175500 w 244499"/>
                  <a:gd name="connsiteY12" fmla="*/ 121500 h 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499" h="135000">
                    <a:moveTo>
                      <a:pt x="175500" y="121500"/>
                    </a:moveTo>
                    <a:lnTo>
                      <a:pt x="175500" y="121500"/>
                    </a:lnTo>
                    <a:cubicBezTo>
                      <a:pt x="196500" y="106500"/>
                      <a:pt x="220500" y="94500"/>
                      <a:pt x="244500" y="87000"/>
                    </a:cubicBezTo>
                    <a:cubicBezTo>
                      <a:pt x="228000" y="69000"/>
                      <a:pt x="217500" y="46500"/>
                      <a:pt x="217500" y="21000"/>
                    </a:cubicBezTo>
                    <a:cubicBezTo>
                      <a:pt x="217500" y="19500"/>
                      <a:pt x="217500" y="19500"/>
                      <a:pt x="217500" y="18000"/>
                    </a:cubicBezTo>
                    <a:cubicBezTo>
                      <a:pt x="208500" y="15000"/>
                      <a:pt x="199500" y="10500"/>
                      <a:pt x="190500" y="9000"/>
                    </a:cubicBezTo>
                    <a:cubicBezTo>
                      <a:pt x="174000" y="4500"/>
                      <a:pt x="154500" y="0"/>
                      <a:pt x="135000" y="0"/>
                    </a:cubicBezTo>
                    <a:cubicBezTo>
                      <a:pt x="117000" y="0"/>
                      <a:pt x="97500" y="3000"/>
                      <a:pt x="79500" y="9000"/>
                    </a:cubicBezTo>
                    <a:cubicBezTo>
                      <a:pt x="55500" y="16500"/>
                      <a:pt x="33000" y="27000"/>
                      <a:pt x="13500" y="40500"/>
                    </a:cubicBezTo>
                    <a:cubicBezTo>
                      <a:pt x="4500" y="46500"/>
                      <a:pt x="0" y="57000"/>
                      <a:pt x="0" y="67500"/>
                    </a:cubicBezTo>
                    <a:lnTo>
                      <a:pt x="0" y="135000"/>
                    </a:lnTo>
                    <a:lnTo>
                      <a:pt x="162000" y="135000"/>
                    </a:lnTo>
                    <a:cubicBezTo>
                      <a:pt x="166500" y="129000"/>
                      <a:pt x="169500" y="126000"/>
                      <a:pt x="175500" y="121500"/>
                    </a:cubicBezTo>
                    <a:close/>
                  </a:path>
                </a:pathLst>
              </a:custGeom>
              <a:grpFill/>
              <a:ln w="34925" cap="flat">
                <a:solidFill>
                  <a:srgbClr val="287DB2"/>
                </a:solidFill>
                <a:prstDash val="solid"/>
                <a:miter/>
              </a:ln>
            </p:spPr>
            <p:txBody>
              <a:bodyPr rtlCol="0" anchor="ctr"/>
              <a:lstStyle/>
              <a:p>
                <a:endParaRPr lang="en-AU"/>
              </a:p>
            </p:txBody>
          </p:sp>
        </p:grpSp>
      </p:grpSp>
      <p:sp>
        <p:nvSpPr>
          <p:cNvPr id="7" name="Rectangle 6">
            <a:extLst>
              <a:ext uri="{FF2B5EF4-FFF2-40B4-BE49-F238E27FC236}">
                <a16:creationId xmlns:a16="http://schemas.microsoft.com/office/drawing/2014/main" id="{5F05BC42-2285-4E46-B5C9-9D4092D3EAE7}"/>
              </a:ext>
            </a:extLst>
          </p:cNvPr>
          <p:cNvSpPr/>
          <p:nvPr/>
        </p:nvSpPr>
        <p:spPr>
          <a:xfrm>
            <a:off x="3380726" y="2259908"/>
            <a:ext cx="2327241" cy="2258439"/>
          </a:xfrm>
          <a:prstGeom prst="rect">
            <a:avLst/>
          </a:prstGeom>
        </p:spPr>
        <p:txBody>
          <a:bodyPr wrap="square">
            <a:spAutoFit/>
          </a:bodyPr>
          <a:lstStyle/>
          <a:p>
            <a:pPr>
              <a:lnSpc>
                <a:spcPts val="1700"/>
              </a:lnSpc>
              <a:buNone/>
            </a:pPr>
            <a:r>
              <a:rPr lang="en-AU" sz="1400" b="1">
                <a:solidFill>
                  <a:srgbClr val="002D3F"/>
                </a:solidFill>
                <a:latin typeface="Arial Nova Cond" panose="020B0506020202020204" pitchFamily="34" charset="0"/>
              </a:rPr>
              <a:t>Job seekers exiting online services at 12 months </a:t>
            </a:r>
            <a:r>
              <a:rPr lang="en-AU" sz="1400">
                <a:solidFill>
                  <a:srgbClr val="002D3F"/>
                </a:solidFill>
                <a:latin typeface="Arial Nova Cond" panose="020B0506020202020204" pitchFamily="34" charset="0"/>
              </a:rPr>
              <a:t>have a mandatory requirement within three months in Enhanced Services.</a:t>
            </a:r>
          </a:p>
          <a:p>
            <a:pPr marL="285750" indent="-285750">
              <a:lnSpc>
                <a:spcPts val="1700"/>
              </a:lnSpc>
              <a:buFont typeface="Courier New" panose="02070309020205020404" pitchFamily="49" charset="0"/>
              <a:buChar char="o"/>
            </a:pPr>
            <a:r>
              <a:rPr lang="en-AU" sz="1400">
                <a:solidFill>
                  <a:srgbClr val="002D3F"/>
                </a:solidFill>
                <a:latin typeface="Arial Nova Cond" panose="020B0506020202020204" pitchFamily="34" charset="0"/>
                <a:sym typeface="+mn-lt"/>
              </a:rPr>
              <a:t>Work for the Dole is t</a:t>
            </a:r>
            <a:r>
              <a:rPr lang="en-AU" sz="1400">
                <a:solidFill>
                  <a:srgbClr val="002D3F"/>
                </a:solidFill>
                <a:latin typeface="Arial Nova Cond" panose="020B0506020202020204" pitchFamily="34" charset="0"/>
              </a:rPr>
              <a:t>he default if not engaged in work, study, training or work experience.</a:t>
            </a:r>
            <a:endParaRPr lang="en-AU" sz="1400">
              <a:solidFill>
                <a:srgbClr val="002D3F"/>
              </a:solidFill>
              <a:latin typeface="Arial Nova Cond" panose="020B0506020202020204" pitchFamily="34" charset="0"/>
              <a:sym typeface="+mn-lt"/>
            </a:endParaRPr>
          </a:p>
          <a:p>
            <a:pPr>
              <a:lnSpc>
                <a:spcPts val="1700"/>
              </a:lnSpc>
              <a:buNone/>
            </a:pPr>
            <a:endParaRPr lang="en-AU" sz="1400">
              <a:solidFill>
                <a:srgbClr val="002D3F"/>
              </a:solidFill>
              <a:latin typeface="Arial Nova Cond" panose="020B0506020202020204" pitchFamily="34" charset="0"/>
            </a:endParaRPr>
          </a:p>
        </p:txBody>
      </p:sp>
    </p:spTree>
    <p:extLst>
      <p:ext uri="{BB962C8B-B14F-4D97-AF65-F5344CB8AC3E}">
        <p14:creationId xmlns:p14="http://schemas.microsoft.com/office/powerpoint/2010/main" val="2692120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8A5F48-1A94-4C77-8A55-F84AAC55A034}"/>
              </a:ext>
            </a:extLst>
          </p:cNvPr>
          <p:cNvSpPr>
            <a:spLocks noGrp="1"/>
          </p:cNvSpPr>
          <p:nvPr>
            <p:ph type="title"/>
          </p:nvPr>
        </p:nvSpPr>
        <p:spPr/>
        <p:txBody>
          <a:bodyPr>
            <a:normAutofit/>
          </a:bodyPr>
          <a:lstStyle/>
          <a:p>
            <a:r>
              <a:rPr lang="en-AU" sz="2400" b="1" dirty="0">
                <a:latin typeface="Arial Nova" panose="020B0504020202020204" pitchFamily="34" charset="0"/>
              </a:rPr>
              <a:t>Activities</a:t>
            </a:r>
          </a:p>
        </p:txBody>
      </p:sp>
      <p:sp>
        <p:nvSpPr>
          <p:cNvPr id="6" name="Text Placeholder 2">
            <a:extLst>
              <a:ext uri="{FF2B5EF4-FFF2-40B4-BE49-F238E27FC236}">
                <a16:creationId xmlns:a16="http://schemas.microsoft.com/office/drawing/2014/main" id="{7D25C6C2-4DF3-4CBD-847B-27E258763010}"/>
              </a:ext>
            </a:extLst>
          </p:cNvPr>
          <p:cNvSpPr txBox="1">
            <a:spLocks/>
          </p:cNvSpPr>
          <p:nvPr/>
        </p:nvSpPr>
        <p:spPr>
          <a:xfrm>
            <a:off x="1680788" y="1138522"/>
            <a:ext cx="6696744" cy="3848580"/>
          </a:xfrm>
          <a:prstGeom prst="rect">
            <a:avLst/>
          </a:prstGeom>
        </p:spPr>
        <p:txBody>
          <a:bodyPr lIns="91440" tIns="45720" rIns="91440" bIns="45720" anchor="t">
            <a:normAutofit/>
          </a:bodyPr>
          <a:lst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9870" marR="0" lvl="0" indent="-22987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AU" sz="1600" b="1" i="0" u="none" strike="noStrike" kern="1200" cap="none" spc="0" normalizeH="0" baseline="0" noProof="0" dirty="0">
                <a:ln>
                  <a:noFill/>
                </a:ln>
                <a:solidFill>
                  <a:srgbClr val="287DB2"/>
                </a:solidFill>
                <a:effectLst/>
                <a:uLnTx/>
                <a:uFillTx/>
                <a:latin typeface="Arial Nova Cond" panose="020B0506020202020204" pitchFamily="34" charset="0"/>
              </a:rPr>
              <a:t>Eligible Digital Services job seekers will have access to a range of supports:</a:t>
            </a:r>
            <a:endParaRPr kumimoji="0" lang="en-US" sz="1600" b="0" i="0" u="none" strike="noStrike" kern="1200" cap="none" spc="0" normalizeH="0" baseline="0" noProof="0" dirty="0">
              <a:ln>
                <a:noFill/>
              </a:ln>
              <a:solidFill>
                <a:srgbClr val="287DB2"/>
              </a:solidFill>
              <a:effectLst/>
              <a:uLnTx/>
              <a:uFillTx/>
              <a:latin typeface="Arial Nova Cond" panose="020B050602020202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rPr>
              <a:t>Online tools and Online Learning Modules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cs typeface="Calibri" panose="020F0502020204030204"/>
              </a:rPr>
              <a:t>Individual Career Coaching Sessions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rPr>
              <a:t>Employability Skills Training (EST), expanded to all age groups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rPr>
              <a:t>Career Transition Assistance for mature aged job seekers</a:t>
            </a:r>
            <a:endPar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cs typeface="Calibri"/>
            </a:endParaRPr>
          </a:p>
          <a:p>
            <a:pPr marL="285750" marR="0" lvl="0" indent="-28575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cs typeface="Calibri"/>
              </a:rPr>
              <a:t>Youth Jobs </a:t>
            </a:r>
            <a:r>
              <a:rPr kumimoji="0" lang="en-AU" sz="1400" b="0" i="0" u="none" strike="noStrike" kern="1200" cap="none" spc="0" normalizeH="0" baseline="0" noProof="0" dirty="0" err="1">
                <a:ln>
                  <a:noFill/>
                </a:ln>
                <a:solidFill>
                  <a:srgbClr val="002D3F"/>
                </a:solidFill>
                <a:effectLst/>
                <a:uLnTx/>
                <a:uFillTx/>
                <a:latin typeface="Arial Nova Cond" panose="020B0506020202020204" pitchFamily="34" charset="0"/>
                <a:cs typeface="Calibri"/>
              </a:rPr>
              <a:t>PaTH</a:t>
            </a:r>
            <a: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cs typeface="Calibri"/>
              </a:rPr>
              <a:t> internships, delivered through EST providers</a:t>
            </a:r>
            <a:b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cs typeface="Calibri"/>
              </a:rPr>
            </a:br>
            <a: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cs typeface="Calibri"/>
              </a:rPr>
              <a:t>and Workforce Specialists</a:t>
            </a:r>
            <a:endParaRPr kumimoji="0" lang="en-AU" sz="1400" b="1" i="0" u="none" strike="noStrike" kern="1200" cap="none" spc="0" normalizeH="0" baseline="0" noProof="0" dirty="0">
              <a:ln>
                <a:noFill/>
              </a:ln>
              <a:solidFill>
                <a:prstClr val="black"/>
              </a:solidFill>
              <a:effectLst/>
              <a:uLnTx/>
              <a:uFillTx/>
              <a:latin typeface="Arial Nova Cond" panose="020B0506020202020204" pitchFamily="34" charset="0"/>
            </a:endParaRPr>
          </a:p>
          <a:p>
            <a:pPr marL="229870" marR="0" lvl="0" indent="-22987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AU" sz="1600" b="1" i="0" u="none" strike="noStrike" kern="1200" cap="none" spc="0" normalizeH="0" baseline="0" noProof="0" dirty="0">
                <a:ln>
                  <a:noFill/>
                </a:ln>
                <a:solidFill>
                  <a:srgbClr val="C49500"/>
                </a:solidFill>
                <a:effectLst/>
                <a:uLnTx/>
                <a:uFillTx/>
                <a:latin typeface="Arial Nova Cond" panose="020B0506020202020204" pitchFamily="34" charset="0"/>
              </a:rPr>
              <a:t>Enhanced Services job seekers will receive tailored assistance through:</a:t>
            </a:r>
            <a:endParaRPr kumimoji="0" lang="en-AU" sz="1600" b="1" i="0" u="none" strike="noStrike" kern="1200" cap="none" spc="0" normalizeH="0" baseline="0" noProof="0" dirty="0">
              <a:ln>
                <a:noFill/>
              </a:ln>
              <a:solidFill>
                <a:srgbClr val="C49500"/>
              </a:solidFill>
              <a:effectLst/>
              <a:uLnTx/>
              <a:uFillTx/>
              <a:latin typeface="Arial Nova Cond" panose="020B0506020202020204" pitchFamily="34" charset="0"/>
              <a:cs typeface="Calibri" panose="020F0502020204030204"/>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cs typeface="Calibri" panose="020F0502020204030204"/>
              </a:rPr>
              <a:t>Access to online tools and supports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ea typeface="+mn-lt"/>
                <a:cs typeface="Calibri" panose="020F0502020204030204"/>
              </a:rPr>
              <a:t>Higher incentive payments in the National Work Experience Program for job seekers, employers and providers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ea typeface="+mn-lt"/>
                <a:cs typeface="Calibri" panose="020F0502020204030204"/>
              </a:rPr>
              <a:t>A strengthened Work for the Dole with increased skills acquisition and micro-credentials</a:t>
            </a:r>
            <a:endParaRPr kumimoji="0" lang="en-AU" sz="1400" b="0" i="0" u="none" strike="noStrike" kern="1200" cap="none" spc="0" normalizeH="0" baseline="0" noProof="0" dirty="0">
              <a:ln>
                <a:noFill/>
              </a:ln>
              <a:solidFill>
                <a:srgbClr val="002D3F"/>
              </a:solidFill>
              <a:effectLst/>
              <a:uLnTx/>
              <a:uFillTx/>
              <a:latin typeface="Arial Nova Cond" panose="020B0506020202020204" pitchFamily="34" charset="0"/>
              <a:cs typeface="Calibri" panose="020F0502020204030204"/>
            </a:endParaRPr>
          </a:p>
          <a:p>
            <a:pPr marL="229870" marR="0" lvl="0" indent="-22987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400" b="0" i="0" u="none" strike="noStrike" kern="1200" cap="none" spc="0" normalizeH="0" baseline="0" noProof="0" dirty="0">
              <a:ln>
                <a:noFill/>
              </a:ln>
              <a:solidFill>
                <a:prstClr val="black"/>
              </a:solidFill>
              <a:effectLst/>
              <a:uLnTx/>
              <a:uFillTx/>
              <a:latin typeface="Arial Nova Cond" panose="020B0506020202020204" pitchFamily="34" charset="0"/>
            </a:endParaRPr>
          </a:p>
        </p:txBody>
      </p:sp>
      <p:grpSp>
        <p:nvGrpSpPr>
          <p:cNvPr id="2" name="Group 1">
            <a:extLst>
              <a:ext uri="{FF2B5EF4-FFF2-40B4-BE49-F238E27FC236}">
                <a16:creationId xmlns:a16="http://schemas.microsoft.com/office/drawing/2014/main" id="{C4146A4E-0A6A-4859-98B7-FB660E7018D8}"/>
              </a:ext>
              <a:ext uri="{C183D7F6-B498-43B3-948B-1728B52AA6E4}">
                <adec:decorative xmlns:adec="http://schemas.microsoft.com/office/drawing/2017/decorative" val="1"/>
              </a:ext>
            </a:extLst>
          </p:cNvPr>
          <p:cNvGrpSpPr/>
          <p:nvPr/>
        </p:nvGrpSpPr>
        <p:grpSpPr>
          <a:xfrm>
            <a:off x="6944390" y="2157811"/>
            <a:ext cx="1037643" cy="993236"/>
            <a:chOff x="7236296" y="2340155"/>
            <a:chExt cx="1297813" cy="1296144"/>
          </a:xfrm>
        </p:grpSpPr>
        <p:sp>
          <p:nvSpPr>
            <p:cNvPr id="8" name="Oval 7">
              <a:extLst>
                <a:ext uri="{FF2B5EF4-FFF2-40B4-BE49-F238E27FC236}">
                  <a16:creationId xmlns:a16="http://schemas.microsoft.com/office/drawing/2014/main" id="{A0FBAE60-AD99-4635-8B54-74B40C57B573}"/>
                </a:ext>
              </a:extLst>
            </p:cNvPr>
            <p:cNvSpPr/>
            <p:nvPr/>
          </p:nvSpPr>
          <p:spPr>
            <a:xfrm>
              <a:off x="7236296" y="2340155"/>
              <a:ext cx="1297813" cy="1296144"/>
            </a:xfrm>
            <a:prstGeom prst="ellipse">
              <a:avLst/>
            </a:prstGeom>
            <a:solidFill>
              <a:srgbClr val="B6E0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98686973-088D-4982-BCB6-438AA1E72EED}"/>
                </a:ext>
              </a:extLst>
            </p:cNvPr>
            <p:cNvGrpSpPr/>
            <p:nvPr/>
          </p:nvGrpSpPr>
          <p:grpSpPr>
            <a:xfrm>
              <a:off x="7303169" y="2406755"/>
              <a:ext cx="1164066" cy="1162943"/>
              <a:chOff x="2224674" y="1037700"/>
              <a:chExt cx="1164066" cy="1162943"/>
            </a:xfrm>
          </p:grpSpPr>
          <p:grpSp>
            <p:nvGrpSpPr>
              <p:cNvPr id="10" name="Group 9">
                <a:extLst>
                  <a:ext uri="{FF2B5EF4-FFF2-40B4-BE49-F238E27FC236}">
                    <a16:creationId xmlns:a16="http://schemas.microsoft.com/office/drawing/2014/main" id="{95854E55-6751-4CCE-8296-F0C79F870562}"/>
                  </a:ext>
                </a:extLst>
              </p:cNvPr>
              <p:cNvGrpSpPr>
                <a:grpSpLocks/>
              </p:cNvGrpSpPr>
              <p:nvPr/>
            </p:nvGrpSpPr>
            <p:grpSpPr>
              <a:xfrm>
                <a:off x="2224674" y="1037700"/>
                <a:ext cx="1164066" cy="1162943"/>
                <a:chOff x="4866956" y="2266057"/>
                <a:chExt cx="2328132" cy="2325886"/>
              </a:xfrm>
            </p:grpSpPr>
            <p:sp>
              <p:nvSpPr>
                <p:cNvPr id="12" name="Oval 11">
                  <a:extLst>
                    <a:ext uri="{FF2B5EF4-FFF2-40B4-BE49-F238E27FC236}">
                      <a16:creationId xmlns:a16="http://schemas.microsoft.com/office/drawing/2014/main" id="{BF66E802-23F9-4C29-9B79-0F65A701635B}"/>
                    </a:ext>
                  </a:extLst>
                </p:cNvPr>
                <p:cNvSpPr/>
                <p:nvPr>
                  <p:custDataLst>
                    <p:tags r:id="rId1"/>
                  </p:custDataLst>
                </p:nvPr>
              </p:nvSpPr>
              <p:spPr>
                <a:xfrm>
                  <a:off x="4866956" y="2266057"/>
                  <a:ext cx="2328132" cy="2325886"/>
                </a:xfrm>
                <a:prstGeom prst="ellipse">
                  <a:avLst/>
                </a:prstGeom>
                <a:solidFill>
                  <a:srgbClr val="FFFFFF"/>
                </a:solidFill>
                <a:ln w="38100" cap="flat" cmpd="sng" algn="ctr">
                  <a:solidFill>
                    <a:srgbClr val="287DB2"/>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AutoShape 3">
                  <a:extLst>
                    <a:ext uri="{FF2B5EF4-FFF2-40B4-BE49-F238E27FC236}">
                      <a16:creationId xmlns:a16="http://schemas.microsoft.com/office/drawing/2014/main" id="{0E8ECBC1-E366-4B70-83DA-153571B06DEC}"/>
                    </a:ext>
                  </a:extLst>
                </p:cNvPr>
                <p:cNvSpPr>
                  <a:spLocks noChangeAspect="1" noChangeArrowheads="1" noTextEdit="1"/>
                </p:cNvSpPr>
                <p:nvPr/>
              </p:nvSpPr>
              <p:spPr bwMode="auto">
                <a:xfrm>
                  <a:off x="5272882" y="2606675"/>
                  <a:ext cx="1646238" cy="1644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22860" tIns="11430" rIns="22860" bIns="114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1" name="Graphic 10" descr="Signpost">
                <a:extLst>
                  <a:ext uri="{FF2B5EF4-FFF2-40B4-BE49-F238E27FC236}">
                    <a16:creationId xmlns:a16="http://schemas.microsoft.com/office/drawing/2014/main" id="{D707BECA-3B8B-402E-85B2-06B1FF39A1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0294" y="1226510"/>
                <a:ext cx="758237" cy="758237"/>
              </a:xfrm>
              <a:prstGeom prst="rect">
                <a:avLst/>
              </a:prstGeom>
            </p:spPr>
          </p:pic>
        </p:grpSp>
      </p:grpSp>
      <p:grpSp>
        <p:nvGrpSpPr>
          <p:cNvPr id="15" name="Group 14">
            <a:extLst>
              <a:ext uri="{FF2B5EF4-FFF2-40B4-BE49-F238E27FC236}">
                <a16:creationId xmlns:a16="http://schemas.microsoft.com/office/drawing/2014/main" id="{56341304-A2F7-48B3-AE8A-C76C687084F1}"/>
              </a:ext>
              <a:ext uri="{C183D7F6-B498-43B3-948B-1728B52AA6E4}">
                <adec:decorative xmlns:adec="http://schemas.microsoft.com/office/drawing/2017/decorative" val="1"/>
              </a:ext>
            </a:extLst>
          </p:cNvPr>
          <p:cNvGrpSpPr/>
          <p:nvPr/>
        </p:nvGrpSpPr>
        <p:grpSpPr>
          <a:xfrm>
            <a:off x="544101" y="1163004"/>
            <a:ext cx="994811" cy="994807"/>
            <a:chOff x="462974" y="2313728"/>
            <a:chExt cx="706551" cy="706551"/>
          </a:xfrm>
        </p:grpSpPr>
        <p:sp>
          <p:nvSpPr>
            <p:cNvPr id="16" name="Oval 15">
              <a:extLst>
                <a:ext uri="{FF2B5EF4-FFF2-40B4-BE49-F238E27FC236}">
                  <a16:creationId xmlns:a16="http://schemas.microsoft.com/office/drawing/2014/main" id="{9C359CB5-3D1E-48F6-BBF7-B50883F511E9}"/>
                </a:ext>
              </a:extLst>
            </p:cNvPr>
            <p:cNvSpPr/>
            <p:nvPr/>
          </p:nvSpPr>
          <p:spPr>
            <a:xfrm>
              <a:off x="462974" y="2313728"/>
              <a:ext cx="706551" cy="706551"/>
            </a:xfrm>
            <a:prstGeom prst="ellipse">
              <a:avLst/>
            </a:prstGeom>
            <a:solidFill>
              <a:srgbClr val="287DB2"/>
            </a:solidFill>
            <a:ln w="12700" cap="flat" cmpd="sng" algn="ctr">
              <a:noFill/>
              <a:prstDash val="solid"/>
              <a:miter lim="800000"/>
            </a:ln>
            <a:effectLst/>
          </p:spPr>
          <p:txBody>
            <a:bodyPr rtlCol="0" anchor="ctr"/>
            <a:lstStyle/>
            <a:p>
              <a:pPr marL="0" marR="0" lvl="0" indent="0" algn="ctr"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white"/>
                </a:solidFill>
                <a:effectLst/>
                <a:uLnTx/>
                <a:uFillTx/>
              </a:endParaRPr>
            </a:p>
          </p:txBody>
        </p:sp>
        <p:grpSp>
          <p:nvGrpSpPr>
            <p:cNvPr id="17" name="Group 16">
              <a:extLst>
                <a:ext uri="{FF2B5EF4-FFF2-40B4-BE49-F238E27FC236}">
                  <a16:creationId xmlns:a16="http://schemas.microsoft.com/office/drawing/2014/main" id="{A1939465-9983-468E-B9CA-B451407F0866}"/>
                </a:ext>
              </a:extLst>
            </p:cNvPr>
            <p:cNvGrpSpPr/>
            <p:nvPr/>
          </p:nvGrpSpPr>
          <p:grpSpPr>
            <a:xfrm>
              <a:off x="561446" y="2511905"/>
              <a:ext cx="509607" cy="310196"/>
              <a:chOff x="545112" y="2496638"/>
              <a:chExt cx="509607" cy="310196"/>
            </a:xfrm>
          </p:grpSpPr>
          <p:sp>
            <p:nvSpPr>
              <p:cNvPr id="18" name="Freeform: Shape 17">
                <a:extLst>
                  <a:ext uri="{FF2B5EF4-FFF2-40B4-BE49-F238E27FC236}">
                    <a16:creationId xmlns:a16="http://schemas.microsoft.com/office/drawing/2014/main" id="{11E4EF14-DF90-426A-AFB9-6F588C54C4DA}"/>
                  </a:ext>
                </a:extLst>
              </p:cNvPr>
              <p:cNvSpPr/>
              <p:nvPr/>
            </p:nvSpPr>
            <p:spPr>
              <a:xfrm>
                <a:off x="611582" y="2496638"/>
                <a:ext cx="376666" cy="254803"/>
              </a:xfrm>
              <a:custGeom>
                <a:avLst/>
                <a:gdLst>
                  <a:gd name="connsiteX0" fmla="*/ 285619 w 313259"/>
                  <a:gd name="connsiteY0" fmla="*/ 184270 h 211910"/>
                  <a:gd name="connsiteX1" fmla="*/ 27641 w 313259"/>
                  <a:gd name="connsiteY1" fmla="*/ 184270 h 211910"/>
                  <a:gd name="connsiteX2" fmla="*/ 27641 w 313259"/>
                  <a:gd name="connsiteY2" fmla="*/ 27641 h 211910"/>
                  <a:gd name="connsiteX3" fmla="*/ 285619 w 313259"/>
                  <a:gd name="connsiteY3" fmla="*/ 27641 h 211910"/>
                  <a:gd name="connsiteX4" fmla="*/ 313259 w 313259"/>
                  <a:gd name="connsiteY4" fmla="*/ 18427 h 211910"/>
                  <a:gd name="connsiteX5" fmla="*/ 294832 w 313259"/>
                  <a:gd name="connsiteY5" fmla="*/ 0 h 211910"/>
                  <a:gd name="connsiteX6" fmla="*/ 18427 w 313259"/>
                  <a:gd name="connsiteY6" fmla="*/ 0 h 211910"/>
                  <a:gd name="connsiteX7" fmla="*/ 0 w 313259"/>
                  <a:gd name="connsiteY7" fmla="*/ 18427 h 211910"/>
                  <a:gd name="connsiteX8" fmla="*/ 0 w 313259"/>
                  <a:gd name="connsiteY8" fmla="*/ 211911 h 211910"/>
                  <a:gd name="connsiteX9" fmla="*/ 313259 w 313259"/>
                  <a:gd name="connsiteY9" fmla="*/ 211911 h 21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259" h="211910">
                    <a:moveTo>
                      <a:pt x="285619" y="184270"/>
                    </a:moveTo>
                    <a:lnTo>
                      <a:pt x="27641" y="184270"/>
                    </a:lnTo>
                    <a:lnTo>
                      <a:pt x="27641" y="27641"/>
                    </a:lnTo>
                    <a:lnTo>
                      <a:pt x="285619" y="27641"/>
                    </a:lnTo>
                    <a:close/>
                    <a:moveTo>
                      <a:pt x="313259" y="18427"/>
                    </a:moveTo>
                    <a:cubicBezTo>
                      <a:pt x="313259" y="8250"/>
                      <a:pt x="305009" y="0"/>
                      <a:pt x="294832" y="0"/>
                    </a:cubicBezTo>
                    <a:lnTo>
                      <a:pt x="18427" y="0"/>
                    </a:lnTo>
                    <a:cubicBezTo>
                      <a:pt x="8250" y="0"/>
                      <a:pt x="0" y="8250"/>
                      <a:pt x="0" y="18427"/>
                    </a:cubicBezTo>
                    <a:lnTo>
                      <a:pt x="0" y="211911"/>
                    </a:lnTo>
                    <a:lnTo>
                      <a:pt x="313259" y="211911"/>
                    </a:lnTo>
                    <a:close/>
                  </a:path>
                </a:pathLst>
              </a:custGeom>
              <a:solidFill>
                <a:sysClr val="window" lastClr="FFFFFF"/>
              </a:solidFill>
              <a:ln w="4564"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sp>
            <p:nvSpPr>
              <p:cNvPr id="19" name="Freeform: Shape 18">
                <a:extLst>
                  <a:ext uri="{FF2B5EF4-FFF2-40B4-BE49-F238E27FC236}">
                    <a16:creationId xmlns:a16="http://schemas.microsoft.com/office/drawing/2014/main" id="{985867EA-6830-44DE-8880-B1874AAD7C00}"/>
                  </a:ext>
                </a:extLst>
              </p:cNvPr>
              <p:cNvSpPr/>
              <p:nvPr/>
            </p:nvSpPr>
            <p:spPr>
              <a:xfrm>
                <a:off x="545112" y="2773598"/>
                <a:ext cx="509607" cy="33236"/>
              </a:xfrm>
              <a:custGeom>
                <a:avLst/>
                <a:gdLst>
                  <a:gd name="connsiteX0" fmla="*/ 239551 w 423821"/>
                  <a:gd name="connsiteY0" fmla="*/ 0 h 27640"/>
                  <a:gd name="connsiteX1" fmla="*/ 239551 w 423821"/>
                  <a:gd name="connsiteY1" fmla="*/ 4607 h 27640"/>
                  <a:gd name="connsiteX2" fmla="*/ 235516 w 423821"/>
                  <a:gd name="connsiteY2" fmla="*/ 9214 h 27640"/>
                  <a:gd name="connsiteX3" fmla="*/ 234944 w 423821"/>
                  <a:gd name="connsiteY3" fmla="*/ 9214 h 27640"/>
                  <a:gd name="connsiteX4" fmla="*/ 188877 w 423821"/>
                  <a:gd name="connsiteY4" fmla="*/ 9214 h 27640"/>
                  <a:gd name="connsiteX5" fmla="*/ 184270 w 423821"/>
                  <a:gd name="connsiteY5" fmla="*/ 5178 h 27640"/>
                  <a:gd name="connsiteX6" fmla="*/ 184270 w 423821"/>
                  <a:gd name="connsiteY6" fmla="*/ 4607 h 27640"/>
                  <a:gd name="connsiteX7" fmla="*/ 184270 w 423821"/>
                  <a:gd name="connsiteY7" fmla="*/ 0 h 27640"/>
                  <a:gd name="connsiteX8" fmla="*/ 0 w 423821"/>
                  <a:gd name="connsiteY8" fmla="*/ 0 h 27640"/>
                  <a:gd name="connsiteX9" fmla="*/ 0 w 423821"/>
                  <a:gd name="connsiteY9" fmla="*/ 9214 h 27640"/>
                  <a:gd name="connsiteX10" fmla="*/ 18427 w 423821"/>
                  <a:gd name="connsiteY10" fmla="*/ 27641 h 27640"/>
                  <a:gd name="connsiteX11" fmla="*/ 405394 w 423821"/>
                  <a:gd name="connsiteY11" fmla="*/ 27641 h 27640"/>
                  <a:gd name="connsiteX12" fmla="*/ 423821 w 423821"/>
                  <a:gd name="connsiteY12" fmla="*/ 9214 h 27640"/>
                  <a:gd name="connsiteX13" fmla="*/ 423821 w 423821"/>
                  <a:gd name="connsiteY13" fmla="*/ 0 h 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821" h="27640">
                    <a:moveTo>
                      <a:pt x="239551" y="0"/>
                    </a:moveTo>
                    <a:lnTo>
                      <a:pt x="239551" y="4607"/>
                    </a:lnTo>
                    <a:cubicBezTo>
                      <a:pt x="239709" y="6993"/>
                      <a:pt x="237902" y="9055"/>
                      <a:pt x="235516" y="9214"/>
                    </a:cubicBezTo>
                    <a:cubicBezTo>
                      <a:pt x="235326" y="9226"/>
                      <a:pt x="235135" y="9226"/>
                      <a:pt x="234944" y="9214"/>
                    </a:cubicBezTo>
                    <a:lnTo>
                      <a:pt x="188877" y="9214"/>
                    </a:lnTo>
                    <a:cubicBezTo>
                      <a:pt x="186490" y="9372"/>
                      <a:pt x="184428" y="7565"/>
                      <a:pt x="184270" y="5178"/>
                    </a:cubicBezTo>
                    <a:cubicBezTo>
                      <a:pt x="184258" y="4988"/>
                      <a:pt x="184258" y="4797"/>
                      <a:pt x="184270" y="4607"/>
                    </a:cubicBezTo>
                    <a:lnTo>
                      <a:pt x="184270" y="0"/>
                    </a:lnTo>
                    <a:lnTo>
                      <a:pt x="0" y="0"/>
                    </a:lnTo>
                    <a:lnTo>
                      <a:pt x="0" y="9214"/>
                    </a:lnTo>
                    <a:cubicBezTo>
                      <a:pt x="0" y="19390"/>
                      <a:pt x="8250" y="27641"/>
                      <a:pt x="18427" y="27641"/>
                    </a:cubicBezTo>
                    <a:lnTo>
                      <a:pt x="405394" y="27641"/>
                    </a:lnTo>
                    <a:cubicBezTo>
                      <a:pt x="415571" y="27641"/>
                      <a:pt x="423821" y="19390"/>
                      <a:pt x="423821" y="9214"/>
                    </a:cubicBezTo>
                    <a:lnTo>
                      <a:pt x="423821" y="0"/>
                    </a:lnTo>
                    <a:close/>
                  </a:path>
                </a:pathLst>
              </a:custGeom>
              <a:solidFill>
                <a:sysClr val="window" lastClr="FFFFFF"/>
              </a:solidFill>
              <a:ln w="4564"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3D84AB5B-6B7D-4D5E-B656-2EF902A01204}"/>
                  </a:ext>
                </a:extLst>
              </p:cNvPr>
              <p:cNvSpPr/>
              <p:nvPr/>
            </p:nvSpPr>
            <p:spPr>
              <a:xfrm>
                <a:off x="722367" y="2546491"/>
                <a:ext cx="155098" cy="155097"/>
              </a:xfrm>
              <a:custGeom>
                <a:avLst/>
                <a:gdLst>
                  <a:gd name="connsiteX0" fmla="*/ 64495 w 128989"/>
                  <a:gd name="connsiteY0" fmla="*/ 0 h 128989"/>
                  <a:gd name="connsiteX1" fmla="*/ 0 w 128989"/>
                  <a:gd name="connsiteY1" fmla="*/ 64495 h 128989"/>
                  <a:gd name="connsiteX2" fmla="*/ 64495 w 128989"/>
                  <a:gd name="connsiteY2" fmla="*/ 128989 h 128989"/>
                  <a:gd name="connsiteX3" fmla="*/ 128989 w 128989"/>
                  <a:gd name="connsiteY3" fmla="*/ 64495 h 128989"/>
                  <a:gd name="connsiteX4" fmla="*/ 64495 w 128989"/>
                  <a:gd name="connsiteY4" fmla="*/ 0 h 128989"/>
                  <a:gd name="connsiteX5" fmla="*/ 69101 w 128989"/>
                  <a:gd name="connsiteY5" fmla="*/ 69101 h 128989"/>
                  <a:gd name="connsiteX6" fmla="*/ 90246 w 128989"/>
                  <a:gd name="connsiteY6" fmla="*/ 69101 h 128989"/>
                  <a:gd name="connsiteX7" fmla="*/ 69101 w 128989"/>
                  <a:gd name="connsiteY7" fmla="*/ 111069 h 128989"/>
                  <a:gd name="connsiteX8" fmla="*/ 69101 w 128989"/>
                  <a:gd name="connsiteY8" fmla="*/ 59888 h 128989"/>
                  <a:gd name="connsiteX9" fmla="*/ 69101 w 128989"/>
                  <a:gd name="connsiteY9" fmla="*/ 17874 h 128989"/>
                  <a:gd name="connsiteX10" fmla="*/ 90246 w 128989"/>
                  <a:gd name="connsiteY10" fmla="*/ 59888 h 128989"/>
                  <a:gd name="connsiteX11" fmla="*/ 59888 w 128989"/>
                  <a:gd name="connsiteY11" fmla="*/ 59888 h 128989"/>
                  <a:gd name="connsiteX12" fmla="*/ 39434 w 128989"/>
                  <a:gd name="connsiteY12" fmla="*/ 59888 h 128989"/>
                  <a:gd name="connsiteX13" fmla="*/ 59888 w 128989"/>
                  <a:gd name="connsiteY13" fmla="*/ 18427 h 128989"/>
                  <a:gd name="connsiteX14" fmla="*/ 59888 w 128989"/>
                  <a:gd name="connsiteY14" fmla="*/ 69101 h 128989"/>
                  <a:gd name="connsiteX15" fmla="*/ 59888 w 128989"/>
                  <a:gd name="connsiteY15" fmla="*/ 110562 h 128989"/>
                  <a:gd name="connsiteX16" fmla="*/ 39434 w 128989"/>
                  <a:gd name="connsiteY16" fmla="*/ 69101 h 128989"/>
                  <a:gd name="connsiteX17" fmla="*/ 30174 w 128989"/>
                  <a:gd name="connsiteY17" fmla="*/ 59888 h 128989"/>
                  <a:gd name="connsiteX18" fmla="*/ 10457 w 128989"/>
                  <a:gd name="connsiteY18" fmla="*/ 59888 h 128989"/>
                  <a:gd name="connsiteX19" fmla="*/ 54083 w 128989"/>
                  <a:gd name="connsiteY19" fmla="*/ 11287 h 128989"/>
                  <a:gd name="connsiteX20" fmla="*/ 30174 w 128989"/>
                  <a:gd name="connsiteY20" fmla="*/ 59888 h 128989"/>
                  <a:gd name="connsiteX21" fmla="*/ 30174 w 128989"/>
                  <a:gd name="connsiteY21" fmla="*/ 69101 h 128989"/>
                  <a:gd name="connsiteX22" fmla="*/ 54175 w 128989"/>
                  <a:gd name="connsiteY22" fmla="*/ 117749 h 128989"/>
                  <a:gd name="connsiteX23" fmla="*/ 10457 w 128989"/>
                  <a:gd name="connsiteY23" fmla="*/ 69101 h 128989"/>
                  <a:gd name="connsiteX24" fmla="*/ 99506 w 128989"/>
                  <a:gd name="connsiteY24" fmla="*/ 69101 h 128989"/>
                  <a:gd name="connsiteX25" fmla="*/ 118532 w 128989"/>
                  <a:gd name="connsiteY25" fmla="*/ 69101 h 128989"/>
                  <a:gd name="connsiteX26" fmla="*/ 75643 w 128989"/>
                  <a:gd name="connsiteY26" fmla="*/ 117564 h 128989"/>
                  <a:gd name="connsiteX27" fmla="*/ 99506 w 128989"/>
                  <a:gd name="connsiteY27" fmla="*/ 69101 h 128989"/>
                  <a:gd name="connsiteX28" fmla="*/ 99506 w 128989"/>
                  <a:gd name="connsiteY28" fmla="*/ 59888 h 128989"/>
                  <a:gd name="connsiteX29" fmla="*/ 75781 w 128989"/>
                  <a:gd name="connsiteY29" fmla="*/ 11471 h 128989"/>
                  <a:gd name="connsiteX30" fmla="*/ 118532 w 128989"/>
                  <a:gd name="connsiteY30" fmla="*/ 59888 h 1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89" h="128989">
                    <a:moveTo>
                      <a:pt x="64495" y="0"/>
                    </a:moveTo>
                    <a:cubicBezTo>
                      <a:pt x="28875" y="0"/>
                      <a:pt x="0" y="28875"/>
                      <a:pt x="0" y="64495"/>
                    </a:cubicBezTo>
                    <a:cubicBezTo>
                      <a:pt x="0" y="100114"/>
                      <a:pt x="28875" y="128989"/>
                      <a:pt x="64495" y="128989"/>
                    </a:cubicBezTo>
                    <a:cubicBezTo>
                      <a:pt x="100114" y="128989"/>
                      <a:pt x="128989" y="100114"/>
                      <a:pt x="128989" y="64495"/>
                    </a:cubicBezTo>
                    <a:cubicBezTo>
                      <a:pt x="128989" y="28875"/>
                      <a:pt x="100114" y="0"/>
                      <a:pt x="64495" y="0"/>
                    </a:cubicBezTo>
                    <a:close/>
                    <a:moveTo>
                      <a:pt x="69101" y="69101"/>
                    </a:moveTo>
                    <a:lnTo>
                      <a:pt x="90246" y="69101"/>
                    </a:lnTo>
                    <a:cubicBezTo>
                      <a:pt x="87838" y="84983"/>
                      <a:pt x="80432" y="99683"/>
                      <a:pt x="69101" y="111069"/>
                    </a:cubicBezTo>
                    <a:close/>
                    <a:moveTo>
                      <a:pt x="69101" y="59888"/>
                    </a:moveTo>
                    <a:lnTo>
                      <a:pt x="69101" y="17874"/>
                    </a:lnTo>
                    <a:cubicBezTo>
                      <a:pt x="80443" y="29270"/>
                      <a:pt x="87851" y="43989"/>
                      <a:pt x="90246" y="59888"/>
                    </a:cubicBezTo>
                    <a:close/>
                    <a:moveTo>
                      <a:pt x="59888" y="59888"/>
                    </a:moveTo>
                    <a:lnTo>
                      <a:pt x="39434" y="59888"/>
                    </a:lnTo>
                    <a:cubicBezTo>
                      <a:pt x="41725" y="44261"/>
                      <a:pt x="48882" y="29754"/>
                      <a:pt x="59888" y="18427"/>
                    </a:cubicBezTo>
                    <a:close/>
                    <a:moveTo>
                      <a:pt x="59888" y="69101"/>
                    </a:moveTo>
                    <a:lnTo>
                      <a:pt x="59888" y="110562"/>
                    </a:lnTo>
                    <a:cubicBezTo>
                      <a:pt x="48902" y="99220"/>
                      <a:pt x="41749" y="84720"/>
                      <a:pt x="39434" y="69101"/>
                    </a:cubicBezTo>
                    <a:close/>
                    <a:moveTo>
                      <a:pt x="30174" y="59888"/>
                    </a:moveTo>
                    <a:lnTo>
                      <a:pt x="10457" y="59888"/>
                    </a:lnTo>
                    <a:cubicBezTo>
                      <a:pt x="12502" y="35758"/>
                      <a:pt x="30313" y="15916"/>
                      <a:pt x="54083" y="11287"/>
                    </a:cubicBezTo>
                    <a:cubicBezTo>
                      <a:pt x="40950" y="24391"/>
                      <a:pt x="32541" y="41486"/>
                      <a:pt x="30174" y="59888"/>
                    </a:cubicBezTo>
                    <a:close/>
                    <a:moveTo>
                      <a:pt x="30174" y="69101"/>
                    </a:moveTo>
                    <a:cubicBezTo>
                      <a:pt x="32543" y="87535"/>
                      <a:pt x="40988" y="104653"/>
                      <a:pt x="54175" y="117749"/>
                    </a:cubicBezTo>
                    <a:cubicBezTo>
                      <a:pt x="30370" y="113122"/>
                      <a:pt x="12523" y="93264"/>
                      <a:pt x="10457" y="69101"/>
                    </a:cubicBezTo>
                    <a:close/>
                    <a:moveTo>
                      <a:pt x="99506" y="69101"/>
                    </a:moveTo>
                    <a:lnTo>
                      <a:pt x="118532" y="69101"/>
                    </a:lnTo>
                    <a:cubicBezTo>
                      <a:pt x="116514" y="92958"/>
                      <a:pt x="99077" y="112661"/>
                      <a:pt x="75643" y="117564"/>
                    </a:cubicBezTo>
                    <a:cubicBezTo>
                      <a:pt x="88769" y="104516"/>
                      <a:pt x="97167" y="87461"/>
                      <a:pt x="99506" y="69101"/>
                    </a:cubicBezTo>
                    <a:close/>
                    <a:moveTo>
                      <a:pt x="99506" y="59888"/>
                    </a:moveTo>
                    <a:cubicBezTo>
                      <a:pt x="97148" y="41576"/>
                      <a:pt x="88807" y="24555"/>
                      <a:pt x="75781" y="11471"/>
                    </a:cubicBezTo>
                    <a:cubicBezTo>
                      <a:pt x="99146" y="16422"/>
                      <a:pt x="116512" y="36090"/>
                      <a:pt x="118532" y="59888"/>
                    </a:cubicBezTo>
                    <a:close/>
                  </a:path>
                </a:pathLst>
              </a:custGeom>
              <a:solidFill>
                <a:sysClr val="window" lastClr="FFFFFF"/>
              </a:solidFill>
              <a:ln w="4564"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grpSp>
      </p:grpSp>
      <p:grpSp>
        <p:nvGrpSpPr>
          <p:cNvPr id="33" name="Group 32">
            <a:extLst>
              <a:ext uri="{FF2B5EF4-FFF2-40B4-BE49-F238E27FC236}">
                <a16:creationId xmlns:a16="http://schemas.microsoft.com/office/drawing/2014/main" id="{FB15C050-B03D-42C0-8160-A3235970FC96}"/>
              </a:ext>
              <a:ext uri="{C183D7F6-B498-43B3-948B-1728B52AA6E4}">
                <adec:decorative xmlns:adec="http://schemas.microsoft.com/office/drawing/2017/decorative" val="1"/>
              </a:ext>
            </a:extLst>
          </p:cNvPr>
          <p:cNvGrpSpPr/>
          <p:nvPr/>
        </p:nvGrpSpPr>
        <p:grpSpPr>
          <a:xfrm>
            <a:off x="544100" y="3357543"/>
            <a:ext cx="994811" cy="994807"/>
            <a:chOff x="4762501" y="2363696"/>
            <a:chExt cx="706551" cy="706551"/>
          </a:xfrm>
        </p:grpSpPr>
        <p:sp>
          <p:nvSpPr>
            <p:cNvPr id="34" name="Oval 33">
              <a:extLst>
                <a:ext uri="{FF2B5EF4-FFF2-40B4-BE49-F238E27FC236}">
                  <a16:creationId xmlns:a16="http://schemas.microsoft.com/office/drawing/2014/main" id="{C32785F5-C77A-41E4-B136-49427C2B8AD4}"/>
                </a:ext>
              </a:extLst>
            </p:cNvPr>
            <p:cNvSpPr/>
            <p:nvPr/>
          </p:nvSpPr>
          <p:spPr>
            <a:xfrm>
              <a:off x="4762501" y="2363696"/>
              <a:ext cx="706551" cy="706551"/>
            </a:xfrm>
            <a:prstGeom prst="ellipse">
              <a:avLst/>
            </a:prstGeom>
            <a:solidFill>
              <a:srgbClr val="E9A913"/>
            </a:solidFill>
            <a:ln w="12700" cap="flat" cmpd="sng" algn="ctr">
              <a:noFill/>
              <a:prstDash val="solid"/>
              <a:miter lim="800000"/>
            </a:ln>
            <a:effectLst/>
          </p:spPr>
          <p:txBody>
            <a:bodyPr rtlCol="0" anchor="ctr"/>
            <a:lstStyle/>
            <a:p>
              <a:pPr marL="0" marR="0" lvl="0" indent="0" algn="ctr"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white"/>
                </a:solidFill>
                <a:effectLst/>
                <a:uLnTx/>
                <a:uFillTx/>
              </a:endParaRPr>
            </a:p>
          </p:txBody>
        </p:sp>
        <p:grpSp>
          <p:nvGrpSpPr>
            <p:cNvPr id="35" name="Group 34">
              <a:extLst>
                <a:ext uri="{FF2B5EF4-FFF2-40B4-BE49-F238E27FC236}">
                  <a16:creationId xmlns:a16="http://schemas.microsoft.com/office/drawing/2014/main" id="{43BC0B7B-7EFA-4826-866E-9B7B8E742F14}"/>
                </a:ext>
              </a:extLst>
            </p:cNvPr>
            <p:cNvGrpSpPr/>
            <p:nvPr/>
          </p:nvGrpSpPr>
          <p:grpSpPr>
            <a:xfrm>
              <a:off x="4898426" y="2477184"/>
              <a:ext cx="434701" cy="379639"/>
              <a:chOff x="4902474" y="2451513"/>
              <a:chExt cx="434701" cy="379639"/>
            </a:xfrm>
          </p:grpSpPr>
          <p:sp>
            <p:nvSpPr>
              <p:cNvPr id="36" name="Freeform: Shape 35">
                <a:extLst>
                  <a:ext uri="{FF2B5EF4-FFF2-40B4-BE49-F238E27FC236}">
                    <a16:creationId xmlns:a16="http://schemas.microsoft.com/office/drawing/2014/main" id="{A6A216C5-110E-4AAE-B57B-8A71D25C186C}"/>
                  </a:ext>
                </a:extLst>
              </p:cNvPr>
              <p:cNvSpPr/>
              <p:nvPr/>
            </p:nvSpPr>
            <p:spPr>
              <a:xfrm>
                <a:off x="4967679" y="2451513"/>
                <a:ext cx="130410" cy="130410"/>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ysClr val="window" lastClr="FFFFFF"/>
              </a:solidFill>
              <a:ln w="9525"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sp>
            <p:nvSpPr>
              <p:cNvPr id="37" name="Freeform: Shape 36">
                <a:extLst>
                  <a:ext uri="{FF2B5EF4-FFF2-40B4-BE49-F238E27FC236}">
                    <a16:creationId xmlns:a16="http://schemas.microsoft.com/office/drawing/2014/main" id="{4E41A5C5-25E9-427D-B324-5CFDB335250B}"/>
                  </a:ext>
                </a:extLst>
              </p:cNvPr>
              <p:cNvSpPr/>
              <p:nvPr/>
            </p:nvSpPr>
            <p:spPr>
              <a:xfrm>
                <a:off x="5076354" y="2700742"/>
                <a:ext cx="260821" cy="130410"/>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solidFill>
                <a:sysClr val="window" lastClr="FFFFFF"/>
              </a:solidFill>
              <a:ln w="9525"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sp>
            <p:nvSpPr>
              <p:cNvPr id="38" name="Freeform: Shape 37">
                <a:extLst>
                  <a:ext uri="{FF2B5EF4-FFF2-40B4-BE49-F238E27FC236}">
                    <a16:creationId xmlns:a16="http://schemas.microsoft.com/office/drawing/2014/main" id="{3211A037-48F8-4822-9ACE-E35E2581F94E}"/>
                  </a:ext>
                </a:extLst>
              </p:cNvPr>
              <p:cNvSpPr/>
              <p:nvPr/>
            </p:nvSpPr>
            <p:spPr>
              <a:xfrm>
                <a:off x="5141560" y="2552943"/>
                <a:ext cx="130410" cy="130411"/>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ysClr val="window" lastClr="FFFFFF"/>
              </a:solidFill>
              <a:ln w="9525"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sp>
            <p:nvSpPr>
              <p:cNvPr id="39" name="Freeform: Shape 38">
                <a:extLst>
                  <a:ext uri="{FF2B5EF4-FFF2-40B4-BE49-F238E27FC236}">
                    <a16:creationId xmlns:a16="http://schemas.microsoft.com/office/drawing/2014/main" id="{6EA37A36-C024-4D12-A5D9-7F7876E750D7}"/>
                  </a:ext>
                </a:extLst>
              </p:cNvPr>
              <p:cNvSpPr/>
              <p:nvPr/>
            </p:nvSpPr>
            <p:spPr>
              <a:xfrm>
                <a:off x="4902474" y="2599312"/>
                <a:ext cx="236187" cy="130411"/>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solidFill>
                <a:sysClr val="window" lastClr="FFFFFF"/>
              </a:solidFill>
              <a:ln w="9525"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227778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2D3F9CC-1DCA-411C-8677-2D33F11424F4}"/>
              </a:ext>
              <a:ext uri="{C183D7F6-B498-43B3-948B-1728B52AA6E4}">
                <adec:decorative xmlns:adec="http://schemas.microsoft.com/office/drawing/2017/decorative" val="1"/>
              </a:ext>
            </a:extLst>
          </p:cNvPr>
          <p:cNvGrpSpPr/>
          <p:nvPr/>
        </p:nvGrpSpPr>
        <p:grpSpPr>
          <a:xfrm>
            <a:off x="3577309" y="1425137"/>
            <a:ext cx="4714442" cy="738664"/>
            <a:chOff x="3577309" y="1223073"/>
            <a:chExt cx="4714442" cy="738664"/>
          </a:xfrm>
        </p:grpSpPr>
        <p:sp>
          <p:nvSpPr>
            <p:cNvPr id="19" name="TextBox 18">
              <a:extLst>
                <a:ext uri="{FF2B5EF4-FFF2-40B4-BE49-F238E27FC236}">
                  <a16:creationId xmlns:a16="http://schemas.microsoft.com/office/drawing/2014/main" id="{4837F5FB-D4C4-4739-A257-1D91D9519E51}"/>
                </a:ext>
              </a:extLst>
            </p:cNvPr>
            <p:cNvSpPr txBox="1"/>
            <p:nvPr/>
          </p:nvSpPr>
          <p:spPr>
            <a:xfrm flipH="1">
              <a:off x="4211960" y="1223073"/>
              <a:ext cx="4079791" cy="738664"/>
            </a:xfrm>
            <a:prstGeom prst="rect">
              <a:avLst/>
            </a:prstGeom>
            <a:noFill/>
          </p:spPr>
          <p:txBody>
            <a:bodyPr wrap="square" rtlCol="0">
              <a:spAutoFit/>
            </a:bodyPr>
            <a:lstStyle/>
            <a:p>
              <a:pPr>
                <a:defRPr/>
              </a:pPr>
              <a:r>
                <a:rPr lang="en-GB" sz="1400" b="1">
                  <a:solidFill>
                    <a:srgbClr val="C9541E"/>
                  </a:solidFill>
                  <a:latin typeface="Arial Nova Cond" panose="020B0506020202020204" pitchFamily="34" charset="0"/>
                  <a:cs typeface="Segoe UI Light" panose="020B0502040204020203" pitchFamily="34" charset="0"/>
                </a:rPr>
                <a:t>Upfront engagement payment</a:t>
              </a:r>
              <a:r>
                <a:rPr lang="en-US" sz="1400">
                  <a:solidFill>
                    <a:srgbClr val="000000"/>
                  </a:solidFill>
                  <a:latin typeface="Arial Nova Cond" panose="020B0506020202020204" pitchFamily="34" charset="0"/>
                  <a:cs typeface="Arial" panose="020B0604020202020204" pitchFamily="34" charset="0"/>
                </a:rPr>
                <a:t> </a:t>
              </a:r>
              <a:r>
                <a:rPr lang="en-US" sz="1400">
                  <a:solidFill>
                    <a:srgbClr val="002D3F"/>
                  </a:solidFill>
                  <a:latin typeface="Arial Nova Cond" panose="020B0506020202020204" pitchFamily="34" charset="0"/>
                  <a:cs typeface="Arial" panose="020B0604020202020204" pitchFamily="34" charset="0"/>
                </a:rPr>
                <a:t>to support early investment in assisting job seekers to achieve sustainable employment outcomes</a:t>
              </a:r>
            </a:p>
          </p:txBody>
        </p:sp>
        <p:sp>
          <p:nvSpPr>
            <p:cNvPr id="41" name="Oval 40">
              <a:extLst>
                <a:ext uri="{FF2B5EF4-FFF2-40B4-BE49-F238E27FC236}">
                  <a16:creationId xmlns:a16="http://schemas.microsoft.com/office/drawing/2014/main" id="{BA18908B-5392-484E-AFB2-60BC59A5BCF3}"/>
                </a:ext>
              </a:extLst>
            </p:cNvPr>
            <p:cNvSpPr/>
            <p:nvPr/>
          </p:nvSpPr>
          <p:spPr>
            <a:xfrm>
              <a:off x="3577309" y="1412385"/>
              <a:ext cx="356298" cy="360040"/>
            </a:xfrm>
            <a:prstGeom prst="ellipse">
              <a:avLst/>
            </a:prstGeom>
            <a:solidFill>
              <a:srgbClr val="C9541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Nova" panose="020B0504020202020204" pitchFamily="34" charset="0"/>
                </a:rPr>
                <a:t>1</a:t>
              </a:r>
              <a:endParaRPr lang="en-AU" sz="2000" b="1">
                <a:latin typeface="Arial Nova" panose="020B0504020202020204" pitchFamily="34" charset="0"/>
              </a:endParaRPr>
            </a:p>
          </p:txBody>
        </p:sp>
        <p:cxnSp>
          <p:nvCxnSpPr>
            <p:cNvPr id="49" name="Straight Connector 48">
              <a:extLst>
                <a:ext uri="{FF2B5EF4-FFF2-40B4-BE49-F238E27FC236}">
                  <a16:creationId xmlns:a16="http://schemas.microsoft.com/office/drawing/2014/main" id="{48DACD5A-09EF-4370-95DC-8F7DBBA6F941}"/>
                </a:ext>
              </a:extLst>
            </p:cNvPr>
            <p:cNvCxnSpPr>
              <a:cxnSpLocks/>
            </p:cNvCxnSpPr>
            <p:nvPr/>
          </p:nvCxnSpPr>
          <p:spPr>
            <a:xfrm>
              <a:off x="4026833" y="1317829"/>
              <a:ext cx="0" cy="549152"/>
            </a:xfrm>
            <a:prstGeom prst="line">
              <a:avLst/>
            </a:prstGeom>
            <a:ln w="38100">
              <a:solidFill>
                <a:srgbClr val="C9541E"/>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1C8C630C-EF4E-4B6E-BFB3-460502E77972}"/>
              </a:ext>
              <a:ext uri="{C183D7F6-B498-43B3-948B-1728B52AA6E4}">
                <adec:decorative xmlns:adec="http://schemas.microsoft.com/office/drawing/2017/decorative" val="1"/>
              </a:ext>
            </a:extLst>
          </p:cNvPr>
          <p:cNvGrpSpPr/>
          <p:nvPr/>
        </p:nvGrpSpPr>
        <p:grpSpPr>
          <a:xfrm>
            <a:off x="3571455" y="2328026"/>
            <a:ext cx="4714365" cy="738664"/>
            <a:chOff x="3571455" y="2222348"/>
            <a:chExt cx="4714365" cy="738664"/>
          </a:xfrm>
        </p:grpSpPr>
        <p:sp>
          <p:nvSpPr>
            <p:cNvPr id="43" name="Oval 42">
              <a:extLst>
                <a:ext uri="{FF2B5EF4-FFF2-40B4-BE49-F238E27FC236}">
                  <a16:creationId xmlns:a16="http://schemas.microsoft.com/office/drawing/2014/main" id="{327DFC3A-75E3-4D86-A553-858FD382EA5C}"/>
                </a:ext>
              </a:extLst>
            </p:cNvPr>
            <p:cNvSpPr/>
            <p:nvPr/>
          </p:nvSpPr>
          <p:spPr>
            <a:xfrm>
              <a:off x="3571455" y="2411660"/>
              <a:ext cx="356298" cy="360040"/>
            </a:xfrm>
            <a:prstGeom prst="ellipse">
              <a:avLst/>
            </a:prstGeom>
            <a:solidFill>
              <a:srgbClr val="C9541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Nova" panose="020B0504020202020204" pitchFamily="34" charset="0"/>
                </a:rPr>
                <a:t>2</a:t>
              </a:r>
              <a:endParaRPr lang="en-AU" sz="2000" b="1">
                <a:latin typeface="Arial Nova" panose="020B0504020202020204" pitchFamily="34" charset="0"/>
              </a:endParaRPr>
            </a:p>
          </p:txBody>
        </p:sp>
        <p:cxnSp>
          <p:nvCxnSpPr>
            <p:cNvPr id="53" name="Straight Connector 52">
              <a:extLst>
                <a:ext uri="{FF2B5EF4-FFF2-40B4-BE49-F238E27FC236}">
                  <a16:creationId xmlns:a16="http://schemas.microsoft.com/office/drawing/2014/main" id="{7A783494-F96B-4EAE-878B-EEBEB8D7941F}"/>
                </a:ext>
              </a:extLst>
            </p:cNvPr>
            <p:cNvCxnSpPr>
              <a:cxnSpLocks/>
            </p:cNvCxnSpPr>
            <p:nvPr/>
          </p:nvCxnSpPr>
          <p:spPr>
            <a:xfrm>
              <a:off x="4020778" y="2317104"/>
              <a:ext cx="0" cy="549152"/>
            </a:xfrm>
            <a:prstGeom prst="line">
              <a:avLst/>
            </a:prstGeom>
            <a:ln w="38100">
              <a:solidFill>
                <a:srgbClr val="C9541E"/>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012F771-096E-45A1-B9CC-A9911A6DD733}"/>
                </a:ext>
              </a:extLst>
            </p:cNvPr>
            <p:cNvSpPr txBox="1"/>
            <p:nvPr/>
          </p:nvSpPr>
          <p:spPr>
            <a:xfrm flipH="1">
              <a:off x="4211960" y="2222348"/>
              <a:ext cx="4073860" cy="738664"/>
            </a:xfrm>
            <a:prstGeom prst="rect">
              <a:avLst/>
            </a:prstGeom>
            <a:noFill/>
          </p:spPr>
          <p:txBody>
            <a:bodyPr wrap="square" rtlCol="0">
              <a:spAutoFit/>
            </a:bodyPr>
            <a:lstStyle/>
            <a:p>
              <a:pPr lvl="0" defTabSz="913554">
                <a:defRPr/>
              </a:pPr>
              <a:r>
                <a:rPr lang="en-US" sz="1400" b="1" dirty="0">
                  <a:solidFill>
                    <a:srgbClr val="C9541E"/>
                  </a:solidFill>
                  <a:latin typeface="Arial Nova Cond" panose="020B0506020202020204" pitchFamily="34" charset="0"/>
                  <a:cs typeface="Arial" panose="020B0604020202020204" pitchFamily="34" charset="0"/>
                </a:rPr>
                <a:t>Outcome payments </a:t>
              </a:r>
              <a:r>
                <a:rPr lang="en-US" sz="1400" dirty="0">
                  <a:solidFill>
                    <a:srgbClr val="002D3F"/>
                  </a:solidFill>
                  <a:latin typeface="Arial Nova Cond" panose="020B0506020202020204" pitchFamily="34" charset="0"/>
                </a:rPr>
                <a:t>(dependent on partial or full outcome and JSCI score) for achieving employment outcomes for job seekers</a:t>
              </a:r>
            </a:p>
          </p:txBody>
        </p:sp>
      </p:grpSp>
      <p:grpSp>
        <p:nvGrpSpPr>
          <p:cNvPr id="4" name="Group 3">
            <a:extLst>
              <a:ext uri="{FF2B5EF4-FFF2-40B4-BE49-F238E27FC236}">
                <a16:creationId xmlns:a16="http://schemas.microsoft.com/office/drawing/2014/main" id="{9E53E65D-6596-4EB9-B843-66033296B8CD}"/>
              </a:ext>
              <a:ext uri="{C183D7F6-B498-43B3-948B-1728B52AA6E4}">
                <adec:decorative xmlns:adec="http://schemas.microsoft.com/office/drawing/2017/decorative" val="1"/>
              </a:ext>
            </a:extLst>
          </p:cNvPr>
          <p:cNvGrpSpPr/>
          <p:nvPr/>
        </p:nvGrpSpPr>
        <p:grpSpPr>
          <a:xfrm>
            <a:off x="3577309" y="3221623"/>
            <a:ext cx="4595083" cy="738664"/>
            <a:chOff x="3577309" y="3221623"/>
            <a:chExt cx="4595083" cy="738664"/>
          </a:xfrm>
        </p:grpSpPr>
        <p:sp>
          <p:nvSpPr>
            <p:cNvPr id="44" name="Oval 43">
              <a:extLst>
                <a:ext uri="{FF2B5EF4-FFF2-40B4-BE49-F238E27FC236}">
                  <a16:creationId xmlns:a16="http://schemas.microsoft.com/office/drawing/2014/main" id="{FD4B5A40-983C-4C22-B1AD-CC2D4EA156C4}"/>
                </a:ext>
              </a:extLst>
            </p:cNvPr>
            <p:cNvSpPr/>
            <p:nvPr/>
          </p:nvSpPr>
          <p:spPr>
            <a:xfrm>
              <a:off x="3577309" y="3410935"/>
              <a:ext cx="356298" cy="360040"/>
            </a:xfrm>
            <a:prstGeom prst="ellipse">
              <a:avLst/>
            </a:prstGeom>
            <a:solidFill>
              <a:srgbClr val="C9541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Nova" panose="020B0504020202020204" pitchFamily="34" charset="0"/>
                </a:rPr>
                <a:t>3</a:t>
              </a:r>
              <a:endParaRPr lang="en-AU" sz="2000" b="1">
                <a:latin typeface="Arial Nova" panose="020B0504020202020204" pitchFamily="34" charset="0"/>
              </a:endParaRPr>
            </a:p>
          </p:txBody>
        </p:sp>
        <p:cxnSp>
          <p:nvCxnSpPr>
            <p:cNvPr id="52" name="Straight Connector 51">
              <a:extLst>
                <a:ext uri="{FF2B5EF4-FFF2-40B4-BE49-F238E27FC236}">
                  <a16:creationId xmlns:a16="http://schemas.microsoft.com/office/drawing/2014/main" id="{5EC2E8EE-7F90-481F-B5CB-1308282D83FB}"/>
                </a:ext>
              </a:extLst>
            </p:cNvPr>
            <p:cNvCxnSpPr>
              <a:cxnSpLocks/>
            </p:cNvCxnSpPr>
            <p:nvPr/>
          </p:nvCxnSpPr>
          <p:spPr>
            <a:xfrm>
              <a:off x="4034623" y="3316379"/>
              <a:ext cx="0" cy="549152"/>
            </a:xfrm>
            <a:prstGeom prst="line">
              <a:avLst/>
            </a:prstGeom>
            <a:ln w="38100">
              <a:solidFill>
                <a:srgbClr val="C9541E"/>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E1BF014-9E48-4B75-9028-E64E878F8D40}"/>
                </a:ext>
              </a:extLst>
            </p:cNvPr>
            <p:cNvSpPr txBox="1"/>
            <p:nvPr/>
          </p:nvSpPr>
          <p:spPr>
            <a:xfrm flipH="1">
              <a:off x="4211960" y="3221623"/>
              <a:ext cx="3960432" cy="738664"/>
            </a:xfrm>
            <a:prstGeom prst="rect">
              <a:avLst/>
            </a:prstGeom>
            <a:noFill/>
          </p:spPr>
          <p:txBody>
            <a:bodyPr wrap="square" rtlCol="0">
              <a:spAutoFit/>
            </a:bodyPr>
            <a:lstStyle/>
            <a:p>
              <a:pPr lvl="0" defTabSz="913554">
                <a:defRPr/>
              </a:pPr>
              <a:r>
                <a:rPr lang="en-US" sz="1400" b="1">
                  <a:solidFill>
                    <a:srgbClr val="C9541E"/>
                  </a:solidFill>
                  <a:latin typeface="Arial Nova Cond" panose="020B0506020202020204" pitchFamily="34" charset="0"/>
                  <a:cs typeface="Arial" panose="020B0604020202020204" pitchFamily="34" charset="0"/>
                </a:rPr>
                <a:t>Very long-term unemployment bonus</a:t>
              </a:r>
              <a:r>
                <a:rPr lang="en-US" sz="1400" b="1">
                  <a:solidFill>
                    <a:srgbClr val="C9541E"/>
                  </a:solidFill>
                  <a:latin typeface="Arial Nova Cond" panose="020B0506020202020204" pitchFamily="34" charset="0"/>
                </a:rPr>
                <a:t> </a:t>
              </a:r>
              <a:r>
                <a:rPr lang="en-US" sz="1400">
                  <a:solidFill>
                    <a:srgbClr val="002D3F"/>
                  </a:solidFill>
                  <a:latin typeface="Arial Nova Cond" panose="020B0506020202020204" pitchFamily="34" charset="0"/>
                </a:rPr>
                <a:t>to encourage employment outcomes for the most disadvantaged job seekers</a:t>
              </a:r>
            </a:p>
          </p:txBody>
        </p:sp>
      </p:grpSp>
      <p:sp>
        <p:nvSpPr>
          <p:cNvPr id="2" name="Title 1">
            <a:extLst>
              <a:ext uri="{FF2B5EF4-FFF2-40B4-BE49-F238E27FC236}">
                <a16:creationId xmlns:a16="http://schemas.microsoft.com/office/drawing/2014/main" id="{B9917B40-7267-47D1-BA5E-E3BD0CD60EE7}"/>
              </a:ext>
            </a:extLst>
          </p:cNvPr>
          <p:cNvSpPr>
            <a:spLocks noGrp="1"/>
          </p:cNvSpPr>
          <p:nvPr>
            <p:ph type="title"/>
          </p:nvPr>
        </p:nvSpPr>
        <p:spPr/>
        <p:txBody>
          <a:bodyPr/>
          <a:lstStyle/>
          <a:p>
            <a:r>
              <a:rPr lang="en-AU" sz="2800" b="1" dirty="0">
                <a:latin typeface="Arial Nova" panose="020B0504020202020204" pitchFamily="34" charset="0"/>
              </a:rPr>
              <a:t>New provider </a:t>
            </a:r>
            <a:r>
              <a:rPr lang="en-AU" sz="2800" b="1" dirty="0">
                <a:solidFill>
                  <a:srgbClr val="F56220"/>
                </a:solidFill>
                <a:latin typeface="Arial Nova" panose="020B0504020202020204" pitchFamily="34" charset="0"/>
              </a:rPr>
              <a:t>payment structure</a:t>
            </a:r>
          </a:p>
        </p:txBody>
      </p:sp>
      <p:grpSp>
        <p:nvGrpSpPr>
          <p:cNvPr id="3" name="Group 2">
            <a:extLst>
              <a:ext uri="{FF2B5EF4-FFF2-40B4-BE49-F238E27FC236}">
                <a16:creationId xmlns:a16="http://schemas.microsoft.com/office/drawing/2014/main" id="{63B8FEDF-3890-462F-8BF5-04ED72CD407F}"/>
              </a:ext>
              <a:ext uri="{C183D7F6-B498-43B3-948B-1728B52AA6E4}">
                <adec:decorative xmlns:adec="http://schemas.microsoft.com/office/drawing/2017/decorative" val="1"/>
              </a:ext>
            </a:extLst>
          </p:cNvPr>
          <p:cNvGrpSpPr/>
          <p:nvPr/>
        </p:nvGrpSpPr>
        <p:grpSpPr>
          <a:xfrm>
            <a:off x="3563888" y="4084109"/>
            <a:ext cx="5097766" cy="702851"/>
            <a:chOff x="3563888" y="4220897"/>
            <a:chExt cx="5097766" cy="702851"/>
          </a:xfrm>
        </p:grpSpPr>
        <p:sp>
          <p:nvSpPr>
            <p:cNvPr id="42" name="Oval 41">
              <a:extLst>
                <a:ext uri="{FF2B5EF4-FFF2-40B4-BE49-F238E27FC236}">
                  <a16:creationId xmlns:a16="http://schemas.microsoft.com/office/drawing/2014/main" id="{74008B62-CB9D-46E7-967B-20178FFE276F}"/>
                </a:ext>
              </a:extLst>
            </p:cNvPr>
            <p:cNvSpPr/>
            <p:nvPr/>
          </p:nvSpPr>
          <p:spPr>
            <a:xfrm>
              <a:off x="3563888" y="4315453"/>
              <a:ext cx="356298" cy="360040"/>
            </a:xfrm>
            <a:prstGeom prst="ellipse">
              <a:avLst/>
            </a:prstGeom>
            <a:solidFill>
              <a:srgbClr val="C9541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Nova" panose="020B0504020202020204" pitchFamily="34" charset="0"/>
                </a:rPr>
                <a:t>4</a:t>
              </a:r>
              <a:endParaRPr lang="en-AU" sz="2000" b="1">
                <a:latin typeface="Arial Nova" panose="020B0504020202020204" pitchFamily="34" charset="0"/>
              </a:endParaRPr>
            </a:p>
          </p:txBody>
        </p:sp>
        <p:cxnSp>
          <p:nvCxnSpPr>
            <p:cNvPr id="54" name="Straight Connector 53">
              <a:extLst>
                <a:ext uri="{FF2B5EF4-FFF2-40B4-BE49-F238E27FC236}">
                  <a16:creationId xmlns:a16="http://schemas.microsoft.com/office/drawing/2014/main" id="{D66DFBD7-1906-4FF4-BA50-711AA5979E0B}"/>
                </a:ext>
              </a:extLst>
            </p:cNvPr>
            <p:cNvCxnSpPr>
              <a:cxnSpLocks/>
            </p:cNvCxnSpPr>
            <p:nvPr/>
          </p:nvCxnSpPr>
          <p:spPr>
            <a:xfrm>
              <a:off x="4018101" y="4220897"/>
              <a:ext cx="0" cy="549152"/>
            </a:xfrm>
            <a:prstGeom prst="line">
              <a:avLst/>
            </a:prstGeom>
            <a:ln w="38100">
              <a:solidFill>
                <a:srgbClr val="C9541E"/>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772412E-22B1-4DC0-8005-88C2E2AA27FF}"/>
                </a:ext>
              </a:extLst>
            </p:cNvPr>
            <p:cNvSpPr txBox="1"/>
            <p:nvPr/>
          </p:nvSpPr>
          <p:spPr>
            <a:xfrm flipH="1">
              <a:off x="4211960" y="4233863"/>
              <a:ext cx="4087775" cy="523220"/>
            </a:xfrm>
            <a:prstGeom prst="rect">
              <a:avLst/>
            </a:prstGeom>
            <a:noFill/>
          </p:spPr>
          <p:txBody>
            <a:bodyPr wrap="square" rtlCol="0">
              <a:spAutoFit/>
            </a:bodyPr>
            <a:lstStyle/>
            <a:p>
              <a:pPr lvl="0" defTabSz="913554">
                <a:defRPr/>
              </a:pPr>
              <a:r>
                <a:rPr lang="en-US" sz="1400" b="1" dirty="0">
                  <a:solidFill>
                    <a:srgbClr val="C9541E"/>
                  </a:solidFill>
                  <a:latin typeface="Arial Nova Cond" panose="020B0506020202020204" pitchFamily="34" charset="0"/>
                  <a:cs typeface="Arial" panose="020B0604020202020204" pitchFamily="34" charset="0"/>
                </a:rPr>
                <a:t>Progress payments </a:t>
              </a:r>
              <a:r>
                <a:rPr lang="en-US" sz="1400" dirty="0">
                  <a:solidFill>
                    <a:srgbClr val="000000"/>
                  </a:solidFill>
                  <a:latin typeface="Arial Nova Cond" panose="020B0506020202020204" pitchFamily="34" charset="0"/>
                  <a:cs typeface="Arial" panose="020B0604020202020204" pitchFamily="34" charset="0"/>
                </a:rPr>
                <a:t>t</a:t>
              </a:r>
              <a:r>
                <a:rPr lang="en-US" sz="1400" dirty="0">
                  <a:solidFill>
                    <a:srgbClr val="002D3F"/>
                  </a:solidFill>
                  <a:latin typeface="Arial Nova Cond" panose="020B0506020202020204" pitchFamily="34" charset="0"/>
                  <a:cs typeface="Arial" panose="020B0604020202020204" pitchFamily="34" charset="0"/>
                </a:rPr>
                <a:t>o </a:t>
              </a:r>
              <a:r>
                <a:rPr lang="en-US" sz="1400" dirty="0" err="1">
                  <a:solidFill>
                    <a:srgbClr val="002D3F"/>
                  </a:solidFill>
                  <a:latin typeface="Arial Nova Cond" panose="020B0506020202020204" pitchFamily="34" charset="0"/>
                  <a:cs typeface="Arial" panose="020B0604020202020204" pitchFamily="34" charset="0"/>
                </a:rPr>
                <a:t>recognise</a:t>
              </a:r>
              <a:r>
                <a:rPr lang="en-US" sz="1400" dirty="0">
                  <a:solidFill>
                    <a:srgbClr val="002D3F"/>
                  </a:solidFill>
                  <a:latin typeface="Arial Nova Cond" panose="020B0506020202020204" pitchFamily="34" charset="0"/>
                  <a:cs typeface="Arial" panose="020B0604020202020204" pitchFamily="34" charset="0"/>
                </a:rPr>
                <a:t> interventions that support progress towards employment</a:t>
              </a:r>
              <a:endParaRPr lang="en-US" sz="1400" dirty="0">
                <a:solidFill>
                  <a:srgbClr val="002D3F"/>
                </a:solidFill>
                <a:latin typeface="Arial Nova Cond" panose="020B0506020202020204" pitchFamily="34" charset="0"/>
              </a:endParaRPr>
            </a:p>
          </p:txBody>
        </p:sp>
        <p:sp>
          <p:nvSpPr>
            <p:cNvPr id="15" name="TextBox 14">
              <a:extLst>
                <a:ext uri="{FF2B5EF4-FFF2-40B4-BE49-F238E27FC236}">
                  <a16:creationId xmlns:a16="http://schemas.microsoft.com/office/drawing/2014/main" id="{E2B2DDBC-B0F2-4A40-96F9-5E53EA268506}"/>
                </a:ext>
              </a:extLst>
            </p:cNvPr>
            <p:cNvSpPr txBox="1"/>
            <p:nvPr/>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12</a:t>
              </a:fld>
              <a:endParaRPr lang="en-US" sz="600" kern="1200">
                <a:solidFill>
                  <a:schemeClr val="bg1">
                    <a:lumMod val="50000"/>
                  </a:schemeClr>
                </a:solidFill>
                <a:latin typeface="+mn-lt"/>
                <a:ea typeface="+mn-ea"/>
                <a:cs typeface="+mn-cs"/>
                <a:sym typeface="+mn-lt"/>
              </a:endParaRPr>
            </a:p>
          </p:txBody>
        </p:sp>
      </p:grpSp>
      <p:pic>
        <p:nvPicPr>
          <p:cNvPr id="8" name="Picture 7" descr="The model contains payments that do not exist under jobactive">
            <a:extLst>
              <a:ext uri="{FF2B5EF4-FFF2-40B4-BE49-F238E27FC236}">
                <a16:creationId xmlns:a16="http://schemas.microsoft.com/office/drawing/2014/main" id="{C8F430FE-C20C-48A1-9A48-1C1749FCA3E1}"/>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3549140" y="626090"/>
            <a:ext cx="3517697" cy="591363"/>
          </a:xfrm>
          <a:prstGeom prst="rect">
            <a:avLst/>
          </a:prstGeom>
        </p:spPr>
      </p:pic>
    </p:spTree>
    <p:extLst>
      <p:ext uri="{BB962C8B-B14F-4D97-AF65-F5344CB8AC3E}">
        <p14:creationId xmlns:p14="http://schemas.microsoft.com/office/powerpoint/2010/main" val="42195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592483-1B0C-43B3-BF3D-89A5699B69CB}"/>
              </a:ext>
            </a:extLst>
          </p:cNvPr>
          <p:cNvSpPr>
            <a:spLocks noGrp="1"/>
          </p:cNvSpPr>
          <p:nvPr>
            <p:ph type="title"/>
          </p:nvPr>
        </p:nvSpPr>
        <p:spPr/>
        <p:txBody>
          <a:bodyPr>
            <a:normAutofit/>
          </a:bodyPr>
          <a:lstStyle/>
          <a:p>
            <a:r>
              <a:rPr lang="en-AU" sz="2400" b="1">
                <a:latin typeface="Arial Nova" panose="020B0504020202020204" pitchFamily="34" charset="0"/>
              </a:rPr>
              <a:t>Employment Fund, wage subsidies and Relocation Assistance</a:t>
            </a:r>
          </a:p>
        </p:txBody>
      </p:sp>
      <p:graphicFrame>
        <p:nvGraphicFramePr>
          <p:cNvPr id="2" name="Table 2">
            <a:extLst>
              <a:ext uri="{FF2B5EF4-FFF2-40B4-BE49-F238E27FC236}">
                <a16:creationId xmlns:a16="http://schemas.microsoft.com/office/drawing/2014/main" id="{072A841D-17EF-4371-8217-C7FB7430D6BC}"/>
              </a:ext>
            </a:extLst>
          </p:cNvPr>
          <p:cNvGraphicFramePr>
            <a:graphicFrameLocks noGrp="1"/>
          </p:cNvGraphicFramePr>
          <p:nvPr>
            <p:extLst>
              <p:ext uri="{D42A27DB-BD31-4B8C-83A1-F6EECF244321}">
                <p14:modId xmlns:p14="http://schemas.microsoft.com/office/powerpoint/2010/main" val="1924246896"/>
              </p:ext>
            </p:extLst>
          </p:nvPr>
        </p:nvGraphicFramePr>
        <p:xfrm>
          <a:off x="457200" y="1536745"/>
          <a:ext cx="8219256" cy="3083720"/>
        </p:xfrm>
        <a:graphic>
          <a:graphicData uri="http://schemas.openxmlformats.org/drawingml/2006/table">
            <a:tbl>
              <a:tblPr firstRow="1" bandRow="1">
                <a:tableStyleId>{5C22544A-7EE6-4342-B048-85BDC9FD1C3A}</a:tableStyleId>
              </a:tblPr>
              <a:tblGrid>
                <a:gridCol w="2054814">
                  <a:extLst>
                    <a:ext uri="{9D8B030D-6E8A-4147-A177-3AD203B41FA5}">
                      <a16:colId xmlns:a16="http://schemas.microsoft.com/office/drawing/2014/main" val="2968073256"/>
                    </a:ext>
                  </a:extLst>
                </a:gridCol>
                <a:gridCol w="1496985">
                  <a:extLst>
                    <a:ext uri="{9D8B030D-6E8A-4147-A177-3AD203B41FA5}">
                      <a16:colId xmlns:a16="http://schemas.microsoft.com/office/drawing/2014/main" val="2384909385"/>
                    </a:ext>
                  </a:extLst>
                </a:gridCol>
                <a:gridCol w="2295471">
                  <a:extLst>
                    <a:ext uri="{9D8B030D-6E8A-4147-A177-3AD203B41FA5}">
                      <a16:colId xmlns:a16="http://schemas.microsoft.com/office/drawing/2014/main" val="2341705792"/>
                    </a:ext>
                  </a:extLst>
                </a:gridCol>
                <a:gridCol w="2371986">
                  <a:extLst>
                    <a:ext uri="{9D8B030D-6E8A-4147-A177-3AD203B41FA5}">
                      <a16:colId xmlns:a16="http://schemas.microsoft.com/office/drawing/2014/main" val="2539312481"/>
                    </a:ext>
                  </a:extLst>
                </a:gridCol>
              </a:tblGrid>
              <a:tr h="540488">
                <a:tc>
                  <a:txBody>
                    <a:bodyPr/>
                    <a:lstStyle/>
                    <a:p>
                      <a:r>
                        <a:rPr lang="en-AU" sz="1400">
                          <a:solidFill>
                            <a:srgbClr val="002D3F"/>
                          </a:solidFill>
                          <a:latin typeface="Arial Nova Cond" panose="020B0506020202020204" pitchFamily="34" charset="0"/>
                        </a:rPr>
                        <a:t>Payment type</a:t>
                      </a:r>
                    </a:p>
                  </a:txBody>
                  <a:tcPr>
                    <a:lnL w="12700" cmpd="sng">
                      <a:noFill/>
                    </a:lnL>
                    <a:lnR w="12700" cmpd="sng">
                      <a:noFill/>
                    </a:lnR>
                    <a:lnT w="12700" cmpd="sng">
                      <a:noFill/>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a:solidFill>
                            <a:srgbClr val="287DB2"/>
                          </a:solidFill>
                          <a:latin typeface="Arial Nova Cond" panose="020B0506020202020204" pitchFamily="34" charset="0"/>
                        </a:rPr>
                        <a:t>Available in Digital Services?</a:t>
                      </a:r>
                    </a:p>
                  </a:txBody>
                  <a:tcPr>
                    <a:lnL w="12700" cmpd="sng">
                      <a:noFill/>
                    </a:lnL>
                    <a:lnR w="12700" cmpd="sng">
                      <a:noFill/>
                    </a:lnR>
                    <a:lnT w="12700" cmpd="sng">
                      <a:noFill/>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a:solidFill>
                            <a:srgbClr val="C49500"/>
                          </a:solidFill>
                          <a:latin typeface="Arial Nova Cond" panose="020B0506020202020204" pitchFamily="34" charset="0"/>
                        </a:rPr>
                        <a:t>Available in</a:t>
                      </a:r>
                      <a:br>
                        <a:rPr lang="en-AU" sz="1400">
                          <a:solidFill>
                            <a:srgbClr val="C49500"/>
                          </a:solidFill>
                          <a:latin typeface="Arial Nova Cond" panose="020B0506020202020204" pitchFamily="34" charset="0"/>
                        </a:rPr>
                      </a:br>
                      <a:r>
                        <a:rPr lang="en-AU" sz="1400">
                          <a:solidFill>
                            <a:srgbClr val="C49500"/>
                          </a:solidFill>
                          <a:latin typeface="Arial Nova Cond" panose="020B0506020202020204" pitchFamily="34" charset="0"/>
                        </a:rPr>
                        <a:t>Enhanced Services?</a:t>
                      </a:r>
                    </a:p>
                  </a:txBody>
                  <a:tcPr>
                    <a:lnL w="12700" cmpd="sng">
                      <a:noFill/>
                    </a:lnL>
                    <a:lnR w="12700" cmpd="sng">
                      <a:noFill/>
                    </a:lnR>
                    <a:lnT w="12700" cmpd="sng">
                      <a:noFill/>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a:solidFill>
                            <a:srgbClr val="002D3F"/>
                          </a:solidFill>
                          <a:latin typeface="Arial Nova Cond" panose="020B0506020202020204" pitchFamily="34" charset="0"/>
                        </a:rPr>
                        <a:t>Features</a:t>
                      </a:r>
                    </a:p>
                  </a:txBody>
                  <a:tcPr>
                    <a:lnL w="12700" cmpd="sng">
                      <a:noFill/>
                    </a:lnL>
                    <a:lnR w="12700" cmpd="sng">
                      <a:noFill/>
                    </a:lnR>
                    <a:lnT w="12700" cmpd="sng">
                      <a:noFill/>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143878"/>
                  </a:ext>
                </a:extLst>
              </a:tr>
              <a:tr h="653472">
                <a:tc>
                  <a:txBody>
                    <a:bodyPr/>
                    <a:lstStyle/>
                    <a:p>
                      <a:r>
                        <a:rPr lang="en-AU" sz="1400">
                          <a:solidFill>
                            <a:srgbClr val="002D3F"/>
                          </a:solidFill>
                          <a:latin typeface="Arial Nova Cond" panose="020B0506020202020204" pitchFamily="34" charset="0"/>
                        </a:rPr>
                        <a:t>Employment Fund</a:t>
                      </a:r>
                    </a:p>
                  </a:txBody>
                  <a:tcPr>
                    <a:lnL w="12700" cmpd="sng">
                      <a:noFill/>
                    </a:lnL>
                    <a:lnR w="12700" cmpd="sng">
                      <a:noFill/>
                    </a:lnR>
                    <a:lnT w="12700" cap="flat" cmpd="sng" algn="ctr">
                      <a:solidFill>
                        <a:srgbClr val="287DB2"/>
                      </a:solidFill>
                      <a:prstDash val="solid"/>
                      <a:round/>
                      <a:headEnd type="none" w="med" len="med"/>
                      <a:tailEnd type="none" w="med" len="med"/>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b="1">
                          <a:solidFill>
                            <a:srgbClr val="287DB2"/>
                          </a:solidFill>
                          <a:latin typeface="Arial Nova Cond" panose="020B0506020202020204" pitchFamily="34" charset="0"/>
                        </a:rPr>
                        <a:t>Yes</a:t>
                      </a:r>
                      <a:br>
                        <a:rPr lang="en-AU" sz="1400">
                          <a:solidFill>
                            <a:srgbClr val="287DB2"/>
                          </a:solidFill>
                          <a:latin typeface="Arial Nova Cond" panose="020B0506020202020204" pitchFamily="34" charset="0"/>
                        </a:rPr>
                      </a:br>
                      <a:r>
                        <a:rPr lang="en-AU" sz="1400">
                          <a:solidFill>
                            <a:srgbClr val="287DB2"/>
                          </a:solidFill>
                          <a:latin typeface="Arial Nova Cond" panose="020B0506020202020204" pitchFamily="34" charset="0"/>
                        </a:rPr>
                        <a:t>Core items</a:t>
                      </a:r>
                    </a:p>
                  </a:txBody>
                  <a:tcPr>
                    <a:lnL w="12700" cmpd="sng">
                      <a:noFill/>
                    </a:lnL>
                    <a:lnR w="12700" cmpd="sng">
                      <a:noFill/>
                    </a:lnR>
                    <a:lnT w="12700" cap="flat" cmpd="sng" algn="ctr">
                      <a:solidFill>
                        <a:srgbClr val="287DB2"/>
                      </a:solidFill>
                      <a:prstDash val="solid"/>
                      <a:round/>
                      <a:headEnd type="none" w="med" len="med"/>
                      <a:tailEnd type="none" w="med" len="med"/>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b="1">
                          <a:solidFill>
                            <a:srgbClr val="C49500"/>
                          </a:solidFill>
                          <a:latin typeface="Arial Nova Cond" panose="020B0506020202020204" pitchFamily="34" charset="0"/>
                        </a:rPr>
                        <a:t>Yes</a:t>
                      </a:r>
                      <a:br>
                        <a:rPr lang="en-AU" sz="1400">
                          <a:solidFill>
                            <a:srgbClr val="C49500"/>
                          </a:solidFill>
                          <a:latin typeface="Arial Nova Cond" panose="020B0506020202020204" pitchFamily="34" charset="0"/>
                        </a:rPr>
                      </a:br>
                      <a:r>
                        <a:rPr lang="en-AU" sz="1400">
                          <a:solidFill>
                            <a:srgbClr val="C49500"/>
                          </a:solidFill>
                          <a:latin typeface="Arial Nova Cond" panose="020B0506020202020204" pitchFamily="34" charset="0"/>
                        </a:rPr>
                        <a:t>Full range of support available</a:t>
                      </a:r>
                    </a:p>
                  </a:txBody>
                  <a:tcPr>
                    <a:lnL w="12700" cmpd="sng">
                      <a:noFill/>
                    </a:lnL>
                    <a:lnR w="12700" cmpd="sng">
                      <a:noFill/>
                    </a:lnR>
                    <a:lnT w="12700" cap="flat" cmpd="sng" algn="ctr">
                      <a:solidFill>
                        <a:srgbClr val="287DB2"/>
                      </a:solidFill>
                      <a:prstDash val="solid"/>
                      <a:round/>
                      <a:headEnd type="none" w="med" len="med"/>
                      <a:tailEnd type="none" w="med" len="med"/>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400">
                          <a:solidFill>
                            <a:srgbClr val="002D3F"/>
                          </a:solidFill>
                          <a:latin typeface="Arial Nova Cond" panose="020B0506020202020204" pitchFamily="34" charset="0"/>
                        </a:rPr>
                        <a:t>Streamlined and automated</a:t>
                      </a:r>
                    </a:p>
                    <a:p>
                      <a:pPr marL="285750" indent="-285750">
                        <a:buFont typeface="Arial" panose="020B0604020202020204" pitchFamily="34" charset="0"/>
                        <a:buChar char="•"/>
                      </a:pPr>
                      <a:r>
                        <a:rPr lang="en-AU" sz="1400">
                          <a:solidFill>
                            <a:srgbClr val="002D3F"/>
                          </a:solidFill>
                          <a:latin typeface="Arial Nova Cond" panose="020B0506020202020204" pitchFamily="34" charset="0"/>
                        </a:rPr>
                        <a:t>Targeted to those who need it the most</a:t>
                      </a:r>
                    </a:p>
                  </a:txBody>
                  <a:tcPr>
                    <a:lnL w="12700" cmpd="sng">
                      <a:noFill/>
                    </a:lnL>
                    <a:lnR w="12700" cmpd="sng">
                      <a:noFill/>
                    </a:lnR>
                    <a:lnT w="12700" cap="flat" cmpd="sng" algn="ctr">
                      <a:solidFill>
                        <a:srgbClr val="287DB2"/>
                      </a:solidFill>
                      <a:prstDash val="solid"/>
                      <a:round/>
                      <a:headEnd type="none" w="med" len="med"/>
                      <a:tailEnd type="none" w="med" len="med"/>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297097"/>
                  </a:ext>
                </a:extLst>
              </a:tr>
              <a:tr h="653472">
                <a:tc>
                  <a:txBody>
                    <a:bodyPr/>
                    <a:lstStyle/>
                    <a:p>
                      <a:r>
                        <a:rPr lang="en-AU" sz="1400">
                          <a:solidFill>
                            <a:srgbClr val="002D3F"/>
                          </a:solidFill>
                          <a:latin typeface="Arial Nova Cond" panose="020B0506020202020204" pitchFamily="34" charset="0"/>
                        </a:rPr>
                        <a:t>Wage Subsidies</a:t>
                      </a:r>
                    </a:p>
                  </a:txBody>
                  <a:tcPr>
                    <a:lnL w="12700" cmpd="sng">
                      <a:noFill/>
                    </a:lnL>
                    <a:lnR w="12700" cmpd="sng">
                      <a:noFill/>
                    </a:lnR>
                    <a:lnT w="12700" cap="flat" cmpd="sng" algn="ctr">
                      <a:solidFill>
                        <a:srgbClr val="287DB2"/>
                      </a:solidFill>
                      <a:prstDash val="solid"/>
                      <a:round/>
                      <a:headEnd type="none" w="med" len="med"/>
                      <a:tailEnd type="none" w="med" len="med"/>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b="1">
                          <a:solidFill>
                            <a:srgbClr val="287DB2"/>
                          </a:solidFill>
                          <a:latin typeface="Arial Nova Cond" panose="020B0506020202020204" pitchFamily="34" charset="0"/>
                        </a:rPr>
                        <a:t>No</a:t>
                      </a:r>
                    </a:p>
                  </a:txBody>
                  <a:tcPr>
                    <a:lnL w="12700" cmpd="sng">
                      <a:noFill/>
                    </a:lnL>
                    <a:lnR w="12700" cmpd="sng">
                      <a:noFill/>
                    </a:lnR>
                    <a:lnT w="12700" cap="flat" cmpd="sng" algn="ctr">
                      <a:solidFill>
                        <a:srgbClr val="287DB2"/>
                      </a:solidFill>
                      <a:prstDash val="solid"/>
                      <a:round/>
                      <a:headEnd type="none" w="med" len="med"/>
                      <a:tailEnd type="none" w="med" len="med"/>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b="1">
                          <a:solidFill>
                            <a:srgbClr val="C49500"/>
                          </a:solidFill>
                          <a:latin typeface="Arial Nova Cond" panose="020B0506020202020204" pitchFamily="34" charset="0"/>
                        </a:rPr>
                        <a:t>Yes</a:t>
                      </a:r>
                    </a:p>
                    <a:p>
                      <a:r>
                        <a:rPr lang="en-AU" sz="1400">
                          <a:solidFill>
                            <a:srgbClr val="C49500"/>
                          </a:solidFill>
                          <a:latin typeface="Arial Nova Cond" panose="020B0506020202020204" pitchFamily="34" charset="0"/>
                        </a:rPr>
                        <a:t>For most, six months after commencement in Enhanced Services</a:t>
                      </a:r>
                    </a:p>
                  </a:txBody>
                  <a:tcPr>
                    <a:lnL w="12700" cmpd="sng">
                      <a:noFill/>
                    </a:lnL>
                    <a:lnR w="12700" cmpd="sng">
                      <a:noFill/>
                    </a:lnR>
                    <a:lnT w="12700" cap="flat" cmpd="sng" algn="ctr">
                      <a:solidFill>
                        <a:srgbClr val="287DB2"/>
                      </a:solidFill>
                      <a:prstDash val="solid"/>
                      <a:round/>
                      <a:headEnd type="none" w="med" len="med"/>
                      <a:tailEnd type="none" w="med" len="med"/>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400">
                          <a:solidFill>
                            <a:srgbClr val="002D3F"/>
                          </a:solidFill>
                          <a:latin typeface="Arial Nova Cond" panose="020B0506020202020204" pitchFamily="34" charset="0"/>
                        </a:rPr>
                        <a:t>Targeted to those who need the most support</a:t>
                      </a:r>
                    </a:p>
                    <a:p>
                      <a:pPr marL="285750" indent="-285750">
                        <a:buFont typeface="Arial" panose="020B0604020202020204" pitchFamily="34" charset="0"/>
                        <a:buChar char="•"/>
                      </a:pPr>
                      <a:r>
                        <a:rPr lang="en-AU" sz="1400">
                          <a:solidFill>
                            <a:srgbClr val="002D3F"/>
                          </a:solidFill>
                          <a:latin typeface="Arial Nova Cond" panose="020B0506020202020204" pitchFamily="34" charset="0"/>
                        </a:rPr>
                        <a:t>Simplified, reduces red tape</a:t>
                      </a:r>
                    </a:p>
                  </a:txBody>
                  <a:tcPr>
                    <a:lnL w="12700" cmpd="sng">
                      <a:noFill/>
                    </a:lnL>
                    <a:lnR w="12700" cmpd="sng">
                      <a:noFill/>
                    </a:lnR>
                    <a:lnT w="12700" cap="flat" cmpd="sng" algn="ctr">
                      <a:solidFill>
                        <a:srgbClr val="287DB2"/>
                      </a:solidFill>
                      <a:prstDash val="solid"/>
                      <a:round/>
                      <a:headEnd type="none" w="med" len="med"/>
                      <a:tailEnd type="none" w="med" len="med"/>
                    </a:lnT>
                    <a:lnB w="12700" cap="flat" cmpd="sng" algn="ctr">
                      <a:solidFill>
                        <a:srgbClr val="287DB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85531"/>
                  </a:ext>
                </a:extLst>
              </a:tr>
              <a:tr h="653472">
                <a:tc>
                  <a:txBody>
                    <a:bodyPr/>
                    <a:lstStyle/>
                    <a:p>
                      <a:r>
                        <a:rPr lang="en-AU" sz="1400">
                          <a:solidFill>
                            <a:srgbClr val="002D3F"/>
                          </a:solidFill>
                          <a:latin typeface="Arial Nova Cond" panose="020B0506020202020204" pitchFamily="34" charset="0"/>
                        </a:rPr>
                        <a:t>Relocation Assistance</a:t>
                      </a:r>
                    </a:p>
                  </a:txBody>
                  <a:tcPr>
                    <a:lnL w="12700" cmpd="sng">
                      <a:noFill/>
                    </a:lnL>
                    <a:lnR w="12700" cmpd="sng">
                      <a:noFill/>
                    </a:lnR>
                    <a:lnT w="12700" cap="flat" cmpd="sng" algn="ctr">
                      <a:solidFill>
                        <a:srgbClr val="287DB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AU" sz="1400" b="1">
                          <a:solidFill>
                            <a:srgbClr val="287DB2"/>
                          </a:solidFill>
                          <a:latin typeface="Arial Nova Cond" panose="020B0506020202020204" pitchFamily="34" charset="0"/>
                        </a:rPr>
                        <a:t>Yes</a:t>
                      </a:r>
                    </a:p>
                  </a:txBody>
                  <a:tcPr>
                    <a:lnL w="12700" cmpd="sng">
                      <a:noFill/>
                    </a:lnL>
                    <a:lnR w="12700" cmpd="sng">
                      <a:noFill/>
                    </a:lnR>
                    <a:lnT w="12700" cap="flat" cmpd="sng" algn="ctr">
                      <a:solidFill>
                        <a:srgbClr val="287DB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AU" sz="1400" b="1">
                          <a:solidFill>
                            <a:srgbClr val="C49500"/>
                          </a:solidFill>
                          <a:latin typeface="Arial Nova Cond" panose="020B0506020202020204" pitchFamily="34" charset="0"/>
                        </a:rPr>
                        <a:t>Yes</a:t>
                      </a:r>
                    </a:p>
                  </a:txBody>
                  <a:tcPr>
                    <a:lnL w="12700" cmpd="sng">
                      <a:noFill/>
                    </a:lnL>
                    <a:lnR w="12700" cmpd="sng">
                      <a:noFill/>
                    </a:lnR>
                    <a:lnT w="12700" cap="flat" cmpd="sng" algn="ctr">
                      <a:solidFill>
                        <a:srgbClr val="287DB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400">
                          <a:solidFill>
                            <a:srgbClr val="002D3F"/>
                          </a:solidFill>
                          <a:latin typeface="Arial Nova Cond" panose="020B0506020202020204" pitchFamily="34" charset="0"/>
                        </a:rPr>
                        <a:t>Streamlined, reduces red tape, more flexible</a:t>
                      </a:r>
                    </a:p>
                  </a:txBody>
                  <a:tcPr>
                    <a:lnL w="12700" cmpd="sng">
                      <a:noFill/>
                    </a:lnL>
                    <a:lnR w="12700" cmpd="sng">
                      <a:noFill/>
                    </a:lnR>
                    <a:lnT w="12700" cap="flat" cmpd="sng" algn="ctr">
                      <a:solidFill>
                        <a:srgbClr val="287DB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3379673"/>
                  </a:ext>
                </a:extLst>
              </a:tr>
            </a:tbl>
          </a:graphicData>
        </a:graphic>
      </p:graphicFrame>
    </p:spTree>
    <p:extLst>
      <p:ext uri="{BB962C8B-B14F-4D97-AF65-F5344CB8AC3E}">
        <p14:creationId xmlns:p14="http://schemas.microsoft.com/office/powerpoint/2010/main" val="1240776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90D065-E8A2-475C-B54B-927887222F14}"/>
              </a:ext>
            </a:extLst>
          </p:cNvPr>
          <p:cNvSpPr>
            <a:spLocks noGrp="1"/>
          </p:cNvSpPr>
          <p:nvPr>
            <p:ph type="title"/>
          </p:nvPr>
        </p:nvSpPr>
        <p:spPr/>
        <p:txBody>
          <a:bodyPr/>
          <a:lstStyle/>
          <a:p>
            <a:r>
              <a:rPr lang="en-AU" sz="2800" b="1" dirty="0">
                <a:latin typeface="Arial Nova" panose="020B0504020202020204" pitchFamily="34" charset="0"/>
              </a:rPr>
              <a:t>New provider </a:t>
            </a:r>
            <a:r>
              <a:rPr lang="en-AU" sz="2800" b="1" dirty="0">
                <a:solidFill>
                  <a:srgbClr val="EBAD1F"/>
                </a:solidFill>
                <a:latin typeface="Arial Nova" panose="020B0504020202020204" pitchFamily="34" charset="0"/>
              </a:rPr>
              <a:t>licensing system</a:t>
            </a:r>
          </a:p>
        </p:txBody>
      </p:sp>
      <p:grpSp>
        <p:nvGrpSpPr>
          <p:cNvPr id="31" name="Group 30">
            <a:extLst>
              <a:ext uri="{FF2B5EF4-FFF2-40B4-BE49-F238E27FC236}">
                <a16:creationId xmlns:a16="http://schemas.microsoft.com/office/drawing/2014/main" id="{21C9E94A-A60C-4E45-B599-4E009A8820D7}"/>
              </a:ext>
              <a:ext uri="{C183D7F6-B498-43B3-948B-1728B52AA6E4}">
                <adec:decorative xmlns:adec="http://schemas.microsoft.com/office/drawing/2017/decorative" val="1"/>
              </a:ext>
            </a:extLst>
          </p:cNvPr>
          <p:cNvGrpSpPr/>
          <p:nvPr/>
        </p:nvGrpSpPr>
        <p:grpSpPr>
          <a:xfrm>
            <a:off x="3651102" y="813858"/>
            <a:ext cx="466520" cy="482247"/>
            <a:chOff x="3409523" y="1054913"/>
            <a:chExt cx="683032" cy="706058"/>
          </a:xfrm>
        </p:grpSpPr>
        <p:sp>
          <p:nvSpPr>
            <p:cNvPr id="15" name="Oval 14">
              <a:extLst>
                <a:ext uri="{FF2B5EF4-FFF2-40B4-BE49-F238E27FC236}">
                  <a16:creationId xmlns:a16="http://schemas.microsoft.com/office/drawing/2014/main" id="{56962D91-D73E-4E12-8A8B-4A0B3A267127}"/>
                </a:ext>
              </a:extLst>
            </p:cNvPr>
            <p:cNvSpPr/>
            <p:nvPr>
              <p:custDataLst>
                <p:tags r:id="rId3"/>
              </p:custDataLst>
            </p:nvPr>
          </p:nvSpPr>
          <p:spPr>
            <a:xfrm>
              <a:off x="3409523" y="1054913"/>
              <a:ext cx="675133" cy="683031"/>
            </a:xfrm>
            <a:prstGeom prst="ellipse">
              <a:avLst/>
            </a:prstGeom>
            <a:solidFill>
              <a:srgbClr val="FFFFFF"/>
            </a:solidFill>
            <a:ln w="29766" cap="flat" cmpd="sng" algn="ctr">
              <a:solidFill>
                <a:srgbClr val="EBAD1F"/>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6" name="Graphic 5" descr="Users">
              <a:extLst>
                <a:ext uri="{FF2B5EF4-FFF2-40B4-BE49-F238E27FC236}">
                  <a16:creationId xmlns:a16="http://schemas.microsoft.com/office/drawing/2014/main" id="{EECC8344-5E83-4185-9D80-EB5CA181EB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09523" y="1077939"/>
              <a:ext cx="683032" cy="683032"/>
            </a:xfrm>
            <a:prstGeom prst="rect">
              <a:avLst/>
            </a:prstGeom>
          </p:spPr>
        </p:pic>
      </p:grpSp>
      <p:sp>
        <p:nvSpPr>
          <p:cNvPr id="11" name="TextBox 10">
            <a:extLst>
              <a:ext uri="{FF2B5EF4-FFF2-40B4-BE49-F238E27FC236}">
                <a16:creationId xmlns:a16="http://schemas.microsoft.com/office/drawing/2014/main" id="{6DBB7C03-762C-4C86-BEE5-0012C3BDE42D}"/>
              </a:ext>
            </a:extLst>
          </p:cNvPr>
          <p:cNvSpPr txBox="1"/>
          <p:nvPr/>
        </p:nvSpPr>
        <p:spPr>
          <a:xfrm>
            <a:off x="4427984" y="773931"/>
            <a:ext cx="3456374" cy="5621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685800">
              <a:defRPr/>
            </a:pPr>
            <a:r>
              <a:rPr lang="en-AU" sz="1400" b="1">
                <a:solidFill>
                  <a:srgbClr val="002D3F"/>
                </a:solidFill>
                <a:latin typeface="Arial Nova Cond" panose="020B0506020202020204" pitchFamily="34" charset="0"/>
              </a:rPr>
              <a:t>A procurement panel of employment services providers</a:t>
            </a:r>
            <a:endParaRPr kumimoji="0" lang="en-AU" sz="1200" b="0" i="0" u="none" strike="noStrike" kern="1200" cap="none" spc="0" normalizeH="0" baseline="0" noProof="0">
              <a:ln>
                <a:noFill/>
              </a:ln>
              <a:solidFill>
                <a:srgbClr val="002D3F"/>
              </a:solidFill>
              <a:effectLst/>
              <a:uLnTx/>
              <a:uFillTx/>
              <a:latin typeface="Arial Nova Cond" panose="020B0506020202020204" pitchFamily="34" charset="0"/>
            </a:endParaRPr>
          </a:p>
        </p:txBody>
      </p:sp>
      <p:cxnSp>
        <p:nvCxnSpPr>
          <p:cNvPr id="20" name="Straight Connector 19">
            <a:extLst>
              <a:ext uri="{FF2B5EF4-FFF2-40B4-BE49-F238E27FC236}">
                <a16:creationId xmlns:a16="http://schemas.microsoft.com/office/drawing/2014/main" id="{993211D6-8ED0-45EE-9E51-A7BA63576041}"/>
              </a:ext>
              <a:ext uri="{C183D7F6-B498-43B3-948B-1728B52AA6E4}">
                <adec:decorative xmlns:adec="http://schemas.microsoft.com/office/drawing/2017/decorative" val="1"/>
              </a:ext>
            </a:extLst>
          </p:cNvPr>
          <p:cNvCxnSpPr>
            <a:cxnSpLocks/>
          </p:cNvCxnSpPr>
          <p:nvPr/>
        </p:nvCxnSpPr>
        <p:spPr>
          <a:xfrm>
            <a:off x="4276178" y="780405"/>
            <a:ext cx="0" cy="549152"/>
          </a:xfrm>
          <a:prstGeom prst="line">
            <a:avLst/>
          </a:prstGeom>
          <a:ln w="38100">
            <a:solidFill>
              <a:srgbClr val="EBAD1F"/>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F3020DDF-305A-48AC-9F04-5593BB508D2A}"/>
              </a:ext>
              <a:ext uri="{C183D7F6-B498-43B3-948B-1728B52AA6E4}">
                <adec:decorative xmlns:adec="http://schemas.microsoft.com/office/drawing/2017/decorative" val="1"/>
              </a:ext>
            </a:extLst>
          </p:cNvPr>
          <p:cNvGrpSpPr/>
          <p:nvPr/>
        </p:nvGrpSpPr>
        <p:grpSpPr>
          <a:xfrm>
            <a:off x="3649848" y="1918192"/>
            <a:ext cx="461125" cy="466519"/>
            <a:chOff x="3409521" y="1953639"/>
            <a:chExt cx="675133" cy="683031"/>
          </a:xfrm>
        </p:grpSpPr>
        <p:sp>
          <p:nvSpPr>
            <p:cNvPr id="16" name="Oval 15">
              <a:extLst>
                <a:ext uri="{FF2B5EF4-FFF2-40B4-BE49-F238E27FC236}">
                  <a16:creationId xmlns:a16="http://schemas.microsoft.com/office/drawing/2014/main" id="{81274FE4-7EB4-4210-A2C2-772F55F4C539}"/>
                </a:ext>
              </a:extLst>
            </p:cNvPr>
            <p:cNvSpPr/>
            <p:nvPr>
              <p:custDataLst>
                <p:tags r:id="rId2"/>
              </p:custDataLst>
            </p:nvPr>
          </p:nvSpPr>
          <p:spPr>
            <a:xfrm>
              <a:off x="3409521" y="1953639"/>
              <a:ext cx="675133" cy="683031"/>
            </a:xfrm>
            <a:prstGeom prst="ellipse">
              <a:avLst/>
            </a:prstGeom>
            <a:solidFill>
              <a:srgbClr val="FFFFFF"/>
            </a:solidFill>
            <a:ln w="29766" cap="flat" cmpd="sng" algn="ctr">
              <a:solidFill>
                <a:srgbClr val="EBAD1F"/>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Share">
              <a:extLst>
                <a:ext uri="{FF2B5EF4-FFF2-40B4-BE49-F238E27FC236}">
                  <a16:creationId xmlns:a16="http://schemas.microsoft.com/office/drawing/2014/main" id="{1AFB44B3-78E9-4562-9A2D-DA4F363E35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11945" y="2035191"/>
              <a:ext cx="519925" cy="519925"/>
            </a:xfrm>
            <a:prstGeom prst="rect">
              <a:avLst/>
            </a:prstGeom>
          </p:spPr>
        </p:pic>
      </p:grpSp>
      <p:sp>
        <p:nvSpPr>
          <p:cNvPr id="13" name="Rectangle 12">
            <a:extLst>
              <a:ext uri="{FF2B5EF4-FFF2-40B4-BE49-F238E27FC236}">
                <a16:creationId xmlns:a16="http://schemas.microsoft.com/office/drawing/2014/main" id="{21D78B6B-1285-409B-8FBC-F8427D1940B0}"/>
              </a:ext>
            </a:extLst>
          </p:cNvPr>
          <p:cNvSpPr/>
          <p:nvPr/>
        </p:nvSpPr>
        <p:spPr>
          <a:xfrm>
            <a:off x="4427984" y="1771040"/>
            <a:ext cx="3789216" cy="717119"/>
          </a:xfrm>
          <a:prstGeom prst="rect">
            <a:avLst/>
          </a:prstGeom>
        </p:spPr>
        <p:txBody>
          <a:bodyPr wrap="square">
            <a:spAutoFit/>
          </a:bodyPr>
          <a:lstStyle/>
          <a:p>
            <a:pPr marL="0" lvl="1">
              <a:lnSpc>
                <a:spcPct val="90000"/>
              </a:lnSpc>
              <a:spcBef>
                <a:spcPts val="1000"/>
              </a:spcBef>
              <a:defRPr/>
            </a:pPr>
            <a:r>
              <a:rPr lang="en-AU" sz="1400" b="1">
                <a:solidFill>
                  <a:srgbClr val="002D3F"/>
                </a:solidFill>
                <a:latin typeface="Arial Nova Cond" panose="020B0506020202020204" pitchFamily="34" charset="0"/>
              </a:rPr>
              <a:t>Two types of licences</a:t>
            </a:r>
            <a:r>
              <a:rPr lang="en-AU" sz="1400">
                <a:solidFill>
                  <a:srgbClr val="002D3F"/>
                </a:solidFill>
                <a:latin typeface="Arial Nova Cond" panose="020B0506020202020204" pitchFamily="34" charset="0"/>
              </a:rPr>
              <a:t>:</a:t>
            </a:r>
          </a:p>
          <a:p>
            <a:pPr marL="431997" lvl="1" indent="-342900">
              <a:buClr>
                <a:srgbClr val="000000">
                  <a:lumMod val="100000"/>
                </a:srgbClr>
              </a:buClr>
              <a:buSzPct val="100000"/>
              <a:buFont typeface="+mj-lt"/>
              <a:buAutoNum type="arabicPeriod"/>
            </a:pPr>
            <a:r>
              <a:rPr lang="en-US" sz="1400">
                <a:solidFill>
                  <a:srgbClr val="002D3F"/>
                </a:solidFill>
                <a:latin typeface="Arial Nova Cond" panose="020B0506020202020204" pitchFamily="34" charset="0"/>
                <a:cs typeface="Arial" panose="020B0604020202020204" pitchFamily="34" charset="0"/>
              </a:rPr>
              <a:t>Generalist </a:t>
            </a:r>
            <a:r>
              <a:rPr lang="en-US" sz="1400" err="1">
                <a:solidFill>
                  <a:srgbClr val="002D3F"/>
                </a:solidFill>
                <a:latin typeface="Arial Nova Cond" panose="020B0506020202020204" pitchFamily="34" charset="0"/>
                <a:cs typeface="Arial" panose="020B0604020202020204" pitchFamily="34" charset="0"/>
              </a:rPr>
              <a:t>licence</a:t>
            </a:r>
            <a:endParaRPr lang="en-US" sz="1400">
              <a:solidFill>
                <a:srgbClr val="002D3F"/>
              </a:solidFill>
              <a:latin typeface="Arial Nova Cond" panose="020B0506020202020204" pitchFamily="34" charset="0"/>
              <a:cs typeface="Arial" panose="020B0604020202020204" pitchFamily="34" charset="0"/>
            </a:endParaRPr>
          </a:p>
          <a:p>
            <a:pPr marL="431997" lvl="1" indent="-342900">
              <a:buClr>
                <a:srgbClr val="000000">
                  <a:lumMod val="100000"/>
                </a:srgbClr>
              </a:buClr>
              <a:buSzPct val="100000"/>
              <a:buFont typeface="+mj-lt"/>
              <a:buAutoNum type="arabicPeriod"/>
            </a:pPr>
            <a:r>
              <a:rPr lang="en-US" sz="1400">
                <a:solidFill>
                  <a:srgbClr val="002D3F"/>
                </a:solidFill>
                <a:latin typeface="Arial Nova Cond" panose="020B0506020202020204" pitchFamily="34" charset="0"/>
                <a:cs typeface="Arial" panose="020B0604020202020204" pitchFamily="34" charset="0"/>
              </a:rPr>
              <a:t>Cohort specialist </a:t>
            </a:r>
            <a:r>
              <a:rPr lang="en-US" sz="1400" err="1">
                <a:solidFill>
                  <a:srgbClr val="002D3F"/>
                </a:solidFill>
                <a:latin typeface="Arial Nova Cond" panose="020B0506020202020204" pitchFamily="34" charset="0"/>
                <a:cs typeface="Arial" panose="020B0604020202020204" pitchFamily="34" charset="0"/>
              </a:rPr>
              <a:t>licence</a:t>
            </a:r>
            <a:r>
              <a:rPr lang="en-US" sz="1400">
                <a:solidFill>
                  <a:srgbClr val="002D3F"/>
                </a:solidFill>
                <a:latin typeface="Arial Nova Cond" panose="020B0506020202020204" pitchFamily="34" charset="0"/>
                <a:cs typeface="Arial" panose="020B0604020202020204" pitchFamily="34" charset="0"/>
              </a:rPr>
              <a:t> </a:t>
            </a:r>
          </a:p>
        </p:txBody>
      </p:sp>
      <p:cxnSp>
        <p:nvCxnSpPr>
          <p:cNvPr id="22" name="Straight Connector 21">
            <a:extLst>
              <a:ext uri="{FF2B5EF4-FFF2-40B4-BE49-F238E27FC236}">
                <a16:creationId xmlns:a16="http://schemas.microsoft.com/office/drawing/2014/main" id="{9FADEAD1-73EC-424D-8808-17050B3D9443}"/>
              </a:ext>
              <a:ext uri="{C183D7F6-B498-43B3-948B-1728B52AA6E4}">
                <adec:decorative xmlns:adec="http://schemas.microsoft.com/office/drawing/2017/decorative" val="1"/>
              </a:ext>
            </a:extLst>
          </p:cNvPr>
          <p:cNvCxnSpPr>
            <a:cxnSpLocks/>
          </p:cNvCxnSpPr>
          <p:nvPr/>
        </p:nvCxnSpPr>
        <p:spPr>
          <a:xfrm>
            <a:off x="4270123" y="1876875"/>
            <a:ext cx="0" cy="549152"/>
          </a:xfrm>
          <a:prstGeom prst="line">
            <a:avLst/>
          </a:prstGeom>
          <a:ln w="38100">
            <a:solidFill>
              <a:srgbClr val="EBAD1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AB9B086-F258-47E0-BA4E-97C40150827B}"/>
              </a:ext>
            </a:extLst>
          </p:cNvPr>
          <p:cNvSpPr txBox="1"/>
          <p:nvPr/>
        </p:nvSpPr>
        <p:spPr>
          <a:xfrm>
            <a:off x="4427984" y="2974914"/>
            <a:ext cx="3528392" cy="6289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a:solidFill>
                  <a:srgbClr val="002D3F"/>
                </a:solidFill>
                <a:latin typeface="Arial Nova Cond" panose="020B0506020202020204" pitchFamily="34" charset="0"/>
              </a:rPr>
              <a:t>The </a:t>
            </a:r>
            <a:r>
              <a:rPr lang="en-AU" sz="1400" b="1">
                <a:solidFill>
                  <a:srgbClr val="002D3F"/>
                </a:solidFill>
                <a:latin typeface="Arial Nova Cond" panose="020B0506020202020204" pitchFamily="34" charset="0"/>
              </a:rPr>
              <a:t>number of licences will be limited in each region </a:t>
            </a:r>
            <a:r>
              <a:rPr lang="en-AU" sz="1400">
                <a:solidFill>
                  <a:srgbClr val="002D3F"/>
                </a:solidFill>
                <a:latin typeface="Arial Nova Cond" panose="020B0506020202020204" pitchFamily="34" charset="0"/>
              </a:rPr>
              <a:t>to ensure market viability </a:t>
            </a:r>
          </a:p>
        </p:txBody>
      </p:sp>
      <p:grpSp>
        <p:nvGrpSpPr>
          <p:cNvPr id="34" name="Group 33">
            <a:extLst>
              <a:ext uri="{FF2B5EF4-FFF2-40B4-BE49-F238E27FC236}">
                <a16:creationId xmlns:a16="http://schemas.microsoft.com/office/drawing/2014/main" id="{8FFEACC2-FE81-45CB-8184-3885791CF5D1}"/>
              </a:ext>
              <a:ext uri="{C183D7F6-B498-43B3-948B-1728B52AA6E4}">
                <adec:decorative xmlns:adec="http://schemas.microsoft.com/office/drawing/2017/decorative" val="1"/>
              </a:ext>
            </a:extLst>
          </p:cNvPr>
          <p:cNvGrpSpPr/>
          <p:nvPr/>
        </p:nvGrpSpPr>
        <p:grpSpPr>
          <a:xfrm>
            <a:off x="3635896" y="3037870"/>
            <a:ext cx="478862" cy="503064"/>
            <a:chOff x="3391454" y="2806096"/>
            <a:chExt cx="701101" cy="736536"/>
          </a:xfrm>
        </p:grpSpPr>
        <p:pic>
          <p:nvPicPr>
            <p:cNvPr id="2" name="Picture 1">
              <a:extLst>
                <a:ext uri="{FF2B5EF4-FFF2-40B4-BE49-F238E27FC236}">
                  <a16:creationId xmlns:a16="http://schemas.microsoft.com/office/drawing/2014/main" id="{230009E2-3100-4EC6-97F4-8FE4A099448D}"/>
                </a:ext>
              </a:extLst>
            </p:cNvPr>
            <p:cNvPicPr>
              <a:picLocks noChangeAspect="1"/>
            </p:cNvPicPr>
            <p:nvPr/>
          </p:nvPicPr>
          <p:blipFill>
            <a:blip r:embed="rId10"/>
            <a:stretch>
              <a:fillRect/>
            </a:stretch>
          </p:blipFill>
          <p:spPr>
            <a:xfrm>
              <a:off x="3391454" y="2829338"/>
              <a:ext cx="701101" cy="713294"/>
            </a:xfrm>
            <a:prstGeom prst="rect">
              <a:avLst/>
            </a:prstGeom>
          </p:spPr>
        </p:pic>
        <p:pic>
          <p:nvPicPr>
            <p:cNvPr id="17" name="Graphic 16" descr="Map with pin">
              <a:extLst>
                <a:ext uri="{FF2B5EF4-FFF2-40B4-BE49-F238E27FC236}">
                  <a16:creationId xmlns:a16="http://schemas.microsoft.com/office/drawing/2014/main" id="{B4913B80-4A54-4987-87AE-FFB68C0353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11300" y="2806096"/>
              <a:ext cx="681255" cy="681255"/>
            </a:xfrm>
            <a:prstGeom prst="rect">
              <a:avLst/>
            </a:prstGeom>
          </p:spPr>
        </p:pic>
      </p:grpSp>
      <p:cxnSp>
        <p:nvCxnSpPr>
          <p:cNvPr id="24" name="Straight Connector 23">
            <a:extLst>
              <a:ext uri="{FF2B5EF4-FFF2-40B4-BE49-F238E27FC236}">
                <a16:creationId xmlns:a16="http://schemas.microsoft.com/office/drawing/2014/main" id="{485A3361-737F-4E74-AFCA-EDC6EA350EDC}"/>
              </a:ext>
              <a:ext uri="{C183D7F6-B498-43B3-948B-1728B52AA6E4}">
                <adec:decorative xmlns:adec="http://schemas.microsoft.com/office/drawing/2017/decorative" val="1"/>
              </a:ext>
            </a:extLst>
          </p:cNvPr>
          <p:cNvCxnSpPr>
            <a:cxnSpLocks/>
          </p:cNvCxnSpPr>
          <p:nvPr/>
        </p:nvCxnSpPr>
        <p:spPr>
          <a:xfrm>
            <a:off x="4283968" y="3014826"/>
            <a:ext cx="0" cy="549152"/>
          </a:xfrm>
          <a:prstGeom prst="line">
            <a:avLst/>
          </a:prstGeom>
          <a:ln w="38100">
            <a:solidFill>
              <a:srgbClr val="EBAD1F"/>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8E9FE93-5B88-4E8D-81D8-2EB2029821EC}"/>
              </a:ext>
              <a:ext uri="{C183D7F6-B498-43B3-948B-1728B52AA6E4}">
                <adec:decorative xmlns:adec="http://schemas.microsoft.com/office/drawing/2017/decorative" val="1"/>
              </a:ext>
            </a:extLst>
          </p:cNvPr>
          <p:cNvGrpSpPr/>
          <p:nvPr/>
        </p:nvGrpSpPr>
        <p:grpSpPr>
          <a:xfrm>
            <a:off x="3657749" y="3982070"/>
            <a:ext cx="461125" cy="466519"/>
            <a:chOff x="3417422" y="3728808"/>
            <a:chExt cx="675133" cy="683031"/>
          </a:xfrm>
        </p:grpSpPr>
        <p:sp>
          <p:nvSpPr>
            <p:cNvPr id="18" name="Oval 17">
              <a:extLst>
                <a:ext uri="{FF2B5EF4-FFF2-40B4-BE49-F238E27FC236}">
                  <a16:creationId xmlns:a16="http://schemas.microsoft.com/office/drawing/2014/main" id="{351F6418-2306-4803-B40C-2E5DD1BF5E75}"/>
                </a:ext>
              </a:extLst>
            </p:cNvPr>
            <p:cNvSpPr/>
            <p:nvPr>
              <p:custDataLst>
                <p:tags r:id="rId1"/>
              </p:custDataLst>
            </p:nvPr>
          </p:nvSpPr>
          <p:spPr>
            <a:xfrm>
              <a:off x="3417422" y="3728808"/>
              <a:ext cx="675133" cy="683031"/>
            </a:xfrm>
            <a:prstGeom prst="ellipse">
              <a:avLst/>
            </a:prstGeom>
            <a:solidFill>
              <a:srgbClr val="FFFFFF"/>
            </a:solidFill>
            <a:ln w="29766" cap="flat" cmpd="sng" algn="ctr">
              <a:solidFill>
                <a:srgbClr val="EBAD1F"/>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7" name="Graphic 6" descr="Checklist">
              <a:extLst>
                <a:ext uri="{FF2B5EF4-FFF2-40B4-BE49-F238E27FC236}">
                  <a16:creationId xmlns:a16="http://schemas.microsoft.com/office/drawing/2014/main" id="{0AA25ACC-578E-43FF-9879-70EB9A00DAE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43815" y="3763099"/>
              <a:ext cx="614448" cy="614448"/>
            </a:xfrm>
            <a:prstGeom prst="rect">
              <a:avLst/>
            </a:prstGeom>
          </p:spPr>
        </p:pic>
      </p:grpSp>
      <p:sp>
        <p:nvSpPr>
          <p:cNvPr id="12" name="TextBox 11">
            <a:extLst>
              <a:ext uri="{FF2B5EF4-FFF2-40B4-BE49-F238E27FC236}">
                <a16:creationId xmlns:a16="http://schemas.microsoft.com/office/drawing/2014/main" id="{7B9550E5-0F54-4D1F-9D08-DEDB872FDF56}"/>
              </a:ext>
            </a:extLst>
          </p:cNvPr>
          <p:cNvSpPr txBox="1"/>
          <p:nvPr/>
        </p:nvSpPr>
        <p:spPr>
          <a:xfrm>
            <a:off x="4427984" y="3928319"/>
            <a:ext cx="4392488" cy="5740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002D3F"/>
                </a:solidFill>
                <a:effectLst/>
                <a:uLnTx/>
                <a:uFillTx/>
                <a:latin typeface="Arial Nova Cond" panose="020B0506020202020204" pitchFamily="34" charset="0"/>
              </a:rPr>
              <a:t>Licence renewal and extensions </a:t>
            </a:r>
            <a:r>
              <a:rPr kumimoji="0" lang="en-AU" sz="1400" b="0" i="0" u="none" strike="noStrike" kern="1200" cap="none" spc="0" normalizeH="0" baseline="0" noProof="0">
                <a:ln>
                  <a:noFill/>
                </a:ln>
                <a:solidFill>
                  <a:srgbClr val="002D3F"/>
                </a:solidFill>
                <a:effectLst/>
                <a:uLnTx/>
                <a:uFillTx/>
                <a:latin typeface="Arial Nova Cond" panose="020B0506020202020204" pitchFamily="34" charset="0"/>
              </a:rPr>
              <a:t>based on performance </a:t>
            </a:r>
          </a:p>
        </p:txBody>
      </p:sp>
      <p:cxnSp>
        <p:nvCxnSpPr>
          <p:cNvPr id="26" name="Straight Connector 25">
            <a:extLst>
              <a:ext uri="{FF2B5EF4-FFF2-40B4-BE49-F238E27FC236}">
                <a16:creationId xmlns:a16="http://schemas.microsoft.com/office/drawing/2014/main" id="{70730A5C-25C4-492C-B090-07AF2E64B740}"/>
              </a:ext>
              <a:ext uri="{C183D7F6-B498-43B3-948B-1728B52AA6E4}">
                <adec:decorative xmlns:adec="http://schemas.microsoft.com/office/drawing/2017/decorative" val="1"/>
              </a:ext>
            </a:extLst>
          </p:cNvPr>
          <p:cNvCxnSpPr>
            <a:cxnSpLocks/>
          </p:cNvCxnSpPr>
          <p:nvPr/>
        </p:nvCxnSpPr>
        <p:spPr>
          <a:xfrm>
            <a:off x="4267446" y="3940753"/>
            <a:ext cx="0" cy="549152"/>
          </a:xfrm>
          <a:prstGeom prst="line">
            <a:avLst/>
          </a:prstGeom>
          <a:ln w="38100">
            <a:solidFill>
              <a:srgbClr val="EBAD1F"/>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C29D5F-04E5-438F-A6AF-4BD4769DF153}"/>
              </a:ext>
            </a:extLst>
          </p:cNvPr>
          <p:cNvSpPr txBox="1"/>
          <p:nvPr/>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14</a:t>
            </a:fld>
            <a:endParaRPr lang="en-US" sz="6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09882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86F255-414D-446C-AD8B-511E0299657E}"/>
              </a:ext>
            </a:extLst>
          </p:cNvPr>
          <p:cNvSpPr txBox="1"/>
          <p:nvPr/>
        </p:nvSpPr>
        <p:spPr>
          <a:xfrm>
            <a:off x="1984051" y="1454880"/>
            <a:ext cx="6620391" cy="3647152"/>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1800"/>
              </a:spcAft>
              <a:buClrTx/>
              <a:buSzTx/>
              <a:tabLst/>
              <a:defRPr/>
            </a:pPr>
            <a:r>
              <a:rPr kumimoji="0" lang="en-AU" sz="1400" b="0" i="0" u="none" strike="noStrike" kern="1200" cap="none" spc="0" normalizeH="0" baseline="0" noProof="0">
                <a:ln>
                  <a:noFill/>
                </a:ln>
                <a:solidFill>
                  <a:srgbClr val="002D3F"/>
                </a:solidFill>
                <a:effectLst/>
                <a:uLnTx/>
                <a:uFillTx/>
                <a:latin typeface="Arial Nova Cond" panose="020B0506020202020204" pitchFamily="34" charset="0"/>
              </a:rPr>
              <a:t>Workforce Specialists will deliver strategic projects with major employment opportunities for digital and Enhanced Services job seekers.</a:t>
            </a:r>
          </a:p>
          <a:p>
            <a:pPr marR="0" lvl="0" algn="l" defTabSz="914400" rtl="0" eaLnBrk="1" fontAlgn="auto" latinLnBrk="0" hangingPunct="1">
              <a:lnSpc>
                <a:spcPct val="100000"/>
              </a:lnSpc>
              <a:spcBef>
                <a:spcPts val="0"/>
              </a:spcBef>
              <a:spcAft>
                <a:spcPts val="1800"/>
              </a:spcAft>
              <a:buClrTx/>
              <a:buSzTx/>
              <a:tabLst/>
              <a:defRPr/>
            </a:pPr>
            <a:r>
              <a:rPr kumimoji="0" lang="en-AU" sz="1400" b="0" i="0" u="none" strike="noStrike" kern="1200" cap="none" spc="0" normalizeH="0" baseline="0" noProof="0">
                <a:ln>
                  <a:noFill/>
                </a:ln>
                <a:solidFill>
                  <a:srgbClr val="002D3F"/>
                </a:solidFill>
                <a:effectLst/>
                <a:uLnTx/>
                <a:uFillTx/>
                <a:latin typeface="Arial Nova Cond" panose="020B0506020202020204" pitchFamily="34" charset="0"/>
              </a:rPr>
              <a:t>Workforce Specialists will actively target priority industries and occupations facing labour shortages in Australia (e.g. aged care).</a:t>
            </a:r>
          </a:p>
          <a:p>
            <a:pPr marR="0" lvl="0" algn="l" defTabSz="914400" rtl="0" eaLnBrk="1" fontAlgn="auto" latinLnBrk="0" hangingPunct="1">
              <a:lnSpc>
                <a:spcPct val="100000"/>
              </a:lnSpc>
              <a:spcBef>
                <a:spcPts val="0"/>
              </a:spcBef>
              <a:spcAft>
                <a:spcPts val="1800"/>
              </a:spcAft>
              <a:buClrTx/>
              <a:buSzTx/>
              <a:tabLst/>
              <a:defRPr/>
            </a:pPr>
            <a:r>
              <a:rPr kumimoji="0" lang="en-AU" sz="1400" b="0" i="0" u="none" strike="noStrike" kern="1200" cap="none" spc="0" normalizeH="0" baseline="0" noProof="0">
                <a:ln>
                  <a:noFill/>
                </a:ln>
                <a:solidFill>
                  <a:srgbClr val="002D3F"/>
                </a:solidFill>
                <a:effectLst/>
                <a:uLnTx/>
                <a:uFillTx/>
                <a:latin typeface="Arial Nova Cond" panose="020B0506020202020204" pitchFamily="34" charset="0"/>
              </a:rPr>
              <a:t>A Workforce Connections Plan will identify key priority industries </a:t>
            </a:r>
            <a:br>
              <a:rPr kumimoji="0" lang="en-AU" sz="1400" b="0" i="0" u="none" strike="noStrike" kern="1200" cap="none" spc="0" normalizeH="0" baseline="0" noProof="0">
                <a:ln>
                  <a:noFill/>
                </a:ln>
                <a:solidFill>
                  <a:srgbClr val="002D3F"/>
                </a:solidFill>
                <a:effectLst/>
                <a:uLnTx/>
                <a:uFillTx/>
                <a:latin typeface="Arial Nova Cond" panose="020B0506020202020204" pitchFamily="34" charset="0"/>
              </a:rPr>
            </a:br>
            <a:r>
              <a:rPr kumimoji="0" lang="en-AU" sz="1400" b="0" i="0" u="none" strike="noStrike" kern="1200" cap="none" spc="0" normalizeH="0" baseline="0" noProof="0">
                <a:ln>
                  <a:noFill/>
                </a:ln>
                <a:solidFill>
                  <a:srgbClr val="002D3F"/>
                </a:solidFill>
                <a:effectLst/>
                <a:uLnTx/>
                <a:uFillTx/>
                <a:latin typeface="Arial Nova Cond" panose="020B0506020202020204" pitchFamily="34" charset="0"/>
              </a:rPr>
              <a:t>and occupations.</a:t>
            </a:r>
          </a:p>
          <a:p>
            <a:pPr>
              <a:spcAft>
                <a:spcPts val="1800"/>
              </a:spcAft>
              <a:defRPr/>
            </a:pPr>
            <a:r>
              <a:rPr lang="en-AU" sz="1400">
                <a:solidFill>
                  <a:srgbClr val="002D3F"/>
                </a:solidFill>
                <a:latin typeface="Arial Nova Cond" panose="020B0506020202020204" pitchFamily="34" charset="0"/>
              </a:rPr>
              <a:t>Funding of $12.5 million per year for projects to meet the workforce needs of identified key industries and large employers, helping them connect to suitable job seekers.</a:t>
            </a:r>
          </a:p>
          <a:p>
            <a:pPr>
              <a:spcAft>
                <a:spcPts val="1800"/>
              </a:spcAft>
              <a:defRPr/>
            </a:pPr>
            <a:r>
              <a:rPr kumimoji="0" lang="en-AU" sz="1400" b="0" i="0" u="none" strike="noStrike" kern="1200" cap="none" spc="0" normalizeH="0" baseline="0" noProof="0">
                <a:ln>
                  <a:noFill/>
                </a:ln>
                <a:solidFill>
                  <a:srgbClr val="002D3F"/>
                </a:solidFill>
                <a:effectLst/>
                <a:uLnTx/>
                <a:uFillTx/>
                <a:latin typeface="Arial Nova Cond" panose="020B0506020202020204" pitchFamily="34" charset="0"/>
              </a:rPr>
              <a:t>Additional funding to support the closure of large employers or industries; it includes early access to employment services, local Employment Facilitators and tailored Jobs Fairs.</a:t>
            </a:r>
            <a:endParaRPr kumimoji="0" lang="en-AU" sz="1400" b="0" i="0" u="none" strike="noStrike" kern="1200" cap="none" spc="0" normalizeH="0" baseline="0" noProof="0">
              <a:ln>
                <a:noFill/>
              </a:ln>
              <a:solidFill>
                <a:srgbClr val="002D3F"/>
              </a:solidFill>
              <a:effectLst/>
              <a:uLnTx/>
              <a:uFillTx/>
              <a:latin typeface="Arial Nova Cond" panose="020B0506020202020204" pitchFamily="34" charset="0"/>
              <a:cs typeface="Calibri"/>
            </a:endParaRPr>
          </a:p>
          <a:p>
            <a:pPr marR="0" lvl="0" algn="l" defTabSz="914400" rtl="0" eaLnBrk="1" fontAlgn="auto" latinLnBrk="0" hangingPunct="1">
              <a:lnSpc>
                <a:spcPct val="100000"/>
              </a:lnSpc>
              <a:spcBef>
                <a:spcPts val="0"/>
              </a:spcBef>
              <a:spcAft>
                <a:spcPts val="1800"/>
              </a:spcAft>
              <a:buClrTx/>
              <a:buSzTx/>
              <a:tabLst/>
              <a:defRPr/>
            </a:pPr>
            <a:endParaRPr kumimoji="0" lang="en-AU" sz="1600" b="0" i="0" u="none" strike="noStrike" kern="1200" cap="none" spc="0" normalizeH="0" baseline="0" noProof="0">
              <a:ln>
                <a:noFill/>
              </a:ln>
              <a:solidFill>
                <a:srgbClr val="002D3F"/>
              </a:solidFill>
              <a:effectLst/>
              <a:uLnTx/>
              <a:uFillTx/>
              <a:latin typeface="Arial Nova Cond" panose="020B0506020202020204" pitchFamily="34" charset="0"/>
            </a:endParaRPr>
          </a:p>
        </p:txBody>
      </p:sp>
      <p:sp>
        <p:nvSpPr>
          <p:cNvPr id="7" name="Title 1">
            <a:extLst>
              <a:ext uri="{FF2B5EF4-FFF2-40B4-BE49-F238E27FC236}">
                <a16:creationId xmlns:a16="http://schemas.microsoft.com/office/drawing/2014/main" id="{44B86725-BD63-4497-9FF2-8EF169F3DCD3}"/>
              </a:ext>
            </a:extLst>
          </p:cNvPr>
          <p:cNvSpPr txBox="1">
            <a:spLocks noGrp="1"/>
          </p:cNvSpPr>
          <p:nvPr>
            <p:ph type="title" idx="4294967295"/>
          </p:nvPr>
        </p:nvSpPr>
        <p:spPr>
          <a:xfrm>
            <a:off x="457200" y="349200"/>
            <a:ext cx="6364188" cy="9937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500" kern="1200">
                <a:solidFill>
                  <a:srgbClr val="002D3F"/>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1"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rPr>
              <a:t>Workforce Specialists and support to meet industry workforce needs</a:t>
            </a:r>
          </a:p>
        </p:txBody>
      </p:sp>
      <p:cxnSp>
        <p:nvCxnSpPr>
          <p:cNvPr id="11" name="Straight Connector 10">
            <a:extLst>
              <a:ext uri="{FF2B5EF4-FFF2-40B4-BE49-F238E27FC236}">
                <a16:creationId xmlns:a16="http://schemas.microsoft.com/office/drawing/2014/main" id="{B4E2301A-15DE-4C48-847F-82428B0C80E1}"/>
              </a:ext>
              <a:ext uri="{C183D7F6-B498-43B3-948B-1728B52AA6E4}">
                <adec:decorative xmlns:adec="http://schemas.microsoft.com/office/drawing/2017/decorative" val="1"/>
              </a:ext>
            </a:extLst>
          </p:cNvPr>
          <p:cNvCxnSpPr>
            <a:cxnSpLocks/>
          </p:cNvCxnSpPr>
          <p:nvPr/>
        </p:nvCxnSpPr>
        <p:spPr>
          <a:xfrm>
            <a:off x="1835696" y="1513473"/>
            <a:ext cx="0" cy="412586"/>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D2A77F8-A05E-4BCB-A5E6-CC8C11234615}"/>
              </a:ext>
              <a:ext uri="{C183D7F6-B498-43B3-948B-1728B52AA6E4}">
                <adec:decorative xmlns:adec="http://schemas.microsoft.com/office/drawing/2017/decorative" val="1"/>
              </a:ext>
            </a:extLst>
          </p:cNvPr>
          <p:cNvCxnSpPr>
            <a:cxnSpLocks/>
          </p:cNvCxnSpPr>
          <p:nvPr/>
        </p:nvCxnSpPr>
        <p:spPr>
          <a:xfrm>
            <a:off x="1835696" y="2165091"/>
            <a:ext cx="0" cy="412586"/>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0A3593B-0BD6-4BF5-B858-ACCD59A3929C}"/>
              </a:ext>
              <a:ext uri="{C183D7F6-B498-43B3-948B-1728B52AA6E4}">
                <adec:decorative xmlns:adec="http://schemas.microsoft.com/office/drawing/2017/decorative" val="1"/>
              </a:ext>
            </a:extLst>
          </p:cNvPr>
          <p:cNvCxnSpPr>
            <a:cxnSpLocks/>
          </p:cNvCxnSpPr>
          <p:nvPr/>
        </p:nvCxnSpPr>
        <p:spPr>
          <a:xfrm>
            <a:off x="1835696" y="3468327"/>
            <a:ext cx="0" cy="412586"/>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6F59CC4-CECB-4194-8660-7132972EF63C}"/>
              </a:ext>
              <a:ext uri="{C183D7F6-B498-43B3-948B-1728B52AA6E4}">
                <adec:decorative xmlns:adec="http://schemas.microsoft.com/office/drawing/2017/decorative" val="1"/>
              </a:ext>
            </a:extLst>
          </p:cNvPr>
          <p:cNvCxnSpPr>
            <a:cxnSpLocks/>
          </p:cNvCxnSpPr>
          <p:nvPr/>
        </p:nvCxnSpPr>
        <p:spPr>
          <a:xfrm>
            <a:off x="1827815" y="4119945"/>
            <a:ext cx="0" cy="412586"/>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8A83B05-DBDD-4B2C-84E6-8C8CD13FB6DD}"/>
              </a:ext>
              <a:ext uri="{C183D7F6-B498-43B3-948B-1728B52AA6E4}">
                <adec:decorative xmlns:adec="http://schemas.microsoft.com/office/drawing/2017/decorative" val="1"/>
              </a:ext>
            </a:extLst>
          </p:cNvPr>
          <p:cNvGrpSpPr/>
          <p:nvPr/>
        </p:nvGrpSpPr>
        <p:grpSpPr>
          <a:xfrm>
            <a:off x="1152093" y="3461319"/>
            <a:ext cx="461125" cy="466519"/>
            <a:chOff x="1403648" y="3366219"/>
            <a:chExt cx="461125" cy="466519"/>
          </a:xfrm>
        </p:grpSpPr>
        <p:sp>
          <p:nvSpPr>
            <p:cNvPr id="33" name="Oval 32">
              <a:extLst>
                <a:ext uri="{FF2B5EF4-FFF2-40B4-BE49-F238E27FC236}">
                  <a16:creationId xmlns:a16="http://schemas.microsoft.com/office/drawing/2014/main" id="{C3ED49F3-C487-4339-B146-8222DEB1D1DF}"/>
                </a:ext>
              </a:extLst>
            </p:cNvPr>
            <p:cNvSpPr/>
            <p:nvPr>
              <p:custDataLst>
                <p:tags r:id="rId5"/>
              </p:custDataLst>
            </p:nvPr>
          </p:nvSpPr>
          <p:spPr>
            <a:xfrm>
              <a:off x="1403648" y="3366219"/>
              <a:ext cx="461125" cy="466519"/>
            </a:xfrm>
            <a:prstGeom prst="ellipse">
              <a:avLst/>
            </a:prstGeom>
            <a:solidFill>
              <a:srgbClr val="FFFFFF"/>
            </a:solidFill>
            <a:ln w="29766" cap="flat" cmpd="sng" algn="ctr">
              <a:solidFill>
                <a:srgbClr val="008276"/>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A039BFF-6EE5-4F65-9A4B-B01BC57BEE53}"/>
                </a:ext>
              </a:extLst>
            </p:cNvPr>
            <p:cNvSpPr/>
            <p:nvPr/>
          </p:nvSpPr>
          <p:spPr>
            <a:xfrm>
              <a:off x="1480984" y="3399423"/>
              <a:ext cx="312906" cy="400110"/>
            </a:xfrm>
            <a:prstGeom prst="rect">
              <a:avLst/>
            </a:prstGeom>
          </p:spPr>
          <p:txBody>
            <a:bodyPr wrap="none">
              <a:spAutoFit/>
            </a:bodyPr>
            <a:lstStyle/>
            <a:p>
              <a:r>
                <a:rPr lang="en-AU" sz="2000" b="1">
                  <a:solidFill>
                    <a:srgbClr val="008276"/>
                  </a:solidFill>
                  <a:latin typeface="Arial Nova Cond" panose="020B0506020202020204" pitchFamily="34" charset="0"/>
                </a:rPr>
                <a:t>$</a:t>
              </a:r>
              <a:endParaRPr lang="en-AU" b="1">
                <a:solidFill>
                  <a:srgbClr val="008276"/>
                </a:solidFill>
              </a:endParaRPr>
            </a:p>
          </p:txBody>
        </p:sp>
      </p:grpSp>
      <p:cxnSp>
        <p:nvCxnSpPr>
          <p:cNvPr id="25" name="Straight Connector 24">
            <a:extLst>
              <a:ext uri="{FF2B5EF4-FFF2-40B4-BE49-F238E27FC236}">
                <a16:creationId xmlns:a16="http://schemas.microsoft.com/office/drawing/2014/main" id="{07CD5C61-3CC6-40DE-B24F-39AA0524CC8F}"/>
              </a:ext>
              <a:ext uri="{C183D7F6-B498-43B3-948B-1728B52AA6E4}">
                <adec:decorative xmlns:adec="http://schemas.microsoft.com/office/drawing/2017/decorative" val="1"/>
              </a:ext>
            </a:extLst>
          </p:cNvPr>
          <p:cNvCxnSpPr>
            <a:cxnSpLocks/>
          </p:cNvCxnSpPr>
          <p:nvPr/>
        </p:nvCxnSpPr>
        <p:spPr>
          <a:xfrm>
            <a:off x="1835696" y="2816709"/>
            <a:ext cx="0" cy="412586"/>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E789A720-45B8-42FA-A557-3C916937AC85}"/>
              </a:ext>
              <a:ext uri="{C183D7F6-B498-43B3-948B-1728B52AA6E4}">
                <adec:decorative xmlns:adec="http://schemas.microsoft.com/office/drawing/2017/decorative" val="1"/>
              </a:ext>
            </a:extLst>
          </p:cNvPr>
          <p:cNvGrpSpPr/>
          <p:nvPr/>
        </p:nvGrpSpPr>
        <p:grpSpPr>
          <a:xfrm>
            <a:off x="1155320" y="2798803"/>
            <a:ext cx="461125" cy="466519"/>
            <a:chOff x="1096589" y="2733590"/>
            <a:chExt cx="461125" cy="466519"/>
          </a:xfrm>
        </p:grpSpPr>
        <p:sp>
          <p:nvSpPr>
            <p:cNvPr id="31" name="Oval 30">
              <a:extLst>
                <a:ext uri="{FF2B5EF4-FFF2-40B4-BE49-F238E27FC236}">
                  <a16:creationId xmlns:a16="http://schemas.microsoft.com/office/drawing/2014/main" id="{5166878A-2371-4F81-8A14-4BAE2A2684DB}"/>
                </a:ext>
              </a:extLst>
            </p:cNvPr>
            <p:cNvSpPr/>
            <p:nvPr>
              <p:custDataLst>
                <p:tags r:id="rId4"/>
              </p:custDataLst>
            </p:nvPr>
          </p:nvSpPr>
          <p:spPr>
            <a:xfrm>
              <a:off x="1096589" y="2733590"/>
              <a:ext cx="461125" cy="466519"/>
            </a:xfrm>
            <a:prstGeom prst="ellipse">
              <a:avLst/>
            </a:prstGeom>
            <a:solidFill>
              <a:srgbClr val="FFFFFF"/>
            </a:solidFill>
            <a:ln w="29766" cap="flat" cmpd="sng" algn="ctr">
              <a:solidFill>
                <a:srgbClr val="008276"/>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39" name="Graphic 38" descr="Checklist">
              <a:extLst>
                <a:ext uri="{FF2B5EF4-FFF2-40B4-BE49-F238E27FC236}">
                  <a16:creationId xmlns:a16="http://schemas.microsoft.com/office/drawing/2014/main" id="{0C3C22C1-5729-41EE-B098-AD6319E357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4717" y="2777896"/>
              <a:ext cx="381524" cy="381524"/>
            </a:xfrm>
            <a:prstGeom prst="rect">
              <a:avLst/>
            </a:prstGeom>
          </p:spPr>
        </p:pic>
      </p:grpSp>
      <p:grpSp>
        <p:nvGrpSpPr>
          <p:cNvPr id="46" name="Group 45">
            <a:extLst>
              <a:ext uri="{FF2B5EF4-FFF2-40B4-BE49-F238E27FC236}">
                <a16:creationId xmlns:a16="http://schemas.microsoft.com/office/drawing/2014/main" id="{291FB19E-5704-4144-B671-93A0E86EA474}"/>
              </a:ext>
              <a:ext uri="{C183D7F6-B498-43B3-948B-1728B52AA6E4}">
                <adec:decorative xmlns:adec="http://schemas.microsoft.com/office/drawing/2017/decorative" val="1"/>
              </a:ext>
            </a:extLst>
          </p:cNvPr>
          <p:cNvGrpSpPr/>
          <p:nvPr/>
        </p:nvGrpSpPr>
        <p:grpSpPr>
          <a:xfrm>
            <a:off x="1155320" y="2136287"/>
            <a:ext cx="461125" cy="466519"/>
            <a:chOff x="1096589" y="2115864"/>
            <a:chExt cx="461125" cy="466519"/>
          </a:xfrm>
        </p:grpSpPr>
        <p:sp>
          <p:nvSpPr>
            <p:cNvPr id="29" name="Oval 28">
              <a:extLst>
                <a:ext uri="{FF2B5EF4-FFF2-40B4-BE49-F238E27FC236}">
                  <a16:creationId xmlns:a16="http://schemas.microsoft.com/office/drawing/2014/main" id="{6DA10D4B-681A-4DF6-9207-0F1B5C2B7DF1}"/>
                </a:ext>
              </a:extLst>
            </p:cNvPr>
            <p:cNvSpPr/>
            <p:nvPr>
              <p:custDataLst>
                <p:tags r:id="rId3"/>
              </p:custDataLst>
            </p:nvPr>
          </p:nvSpPr>
          <p:spPr>
            <a:xfrm>
              <a:off x="1096589" y="2115864"/>
              <a:ext cx="461125" cy="466519"/>
            </a:xfrm>
            <a:prstGeom prst="ellipse">
              <a:avLst/>
            </a:prstGeom>
            <a:solidFill>
              <a:srgbClr val="FFFFFF"/>
            </a:solidFill>
            <a:ln w="29766" cap="flat" cmpd="sng" algn="ctr">
              <a:solidFill>
                <a:srgbClr val="008276"/>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41" name="Graphic 40" descr="Bullseye">
              <a:extLst>
                <a:ext uri="{FF2B5EF4-FFF2-40B4-BE49-F238E27FC236}">
                  <a16:creationId xmlns:a16="http://schemas.microsoft.com/office/drawing/2014/main" id="{07488894-85C5-4A82-8CBC-5B109A4296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5616" y="2142083"/>
              <a:ext cx="428331" cy="399646"/>
            </a:xfrm>
            <a:prstGeom prst="rect">
              <a:avLst/>
            </a:prstGeom>
          </p:spPr>
        </p:pic>
      </p:grpSp>
      <p:grpSp>
        <p:nvGrpSpPr>
          <p:cNvPr id="45" name="Group 44">
            <a:extLst>
              <a:ext uri="{FF2B5EF4-FFF2-40B4-BE49-F238E27FC236}">
                <a16:creationId xmlns:a16="http://schemas.microsoft.com/office/drawing/2014/main" id="{954BD128-4E83-431A-A443-27C5A9FBF654}"/>
              </a:ext>
              <a:ext uri="{C183D7F6-B498-43B3-948B-1728B52AA6E4}">
                <adec:decorative xmlns:adec="http://schemas.microsoft.com/office/drawing/2017/decorative" val="1"/>
              </a:ext>
            </a:extLst>
          </p:cNvPr>
          <p:cNvGrpSpPr/>
          <p:nvPr/>
        </p:nvGrpSpPr>
        <p:grpSpPr>
          <a:xfrm>
            <a:off x="1148816" y="1465907"/>
            <a:ext cx="474133" cy="474383"/>
            <a:chOff x="1088976" y="1465907"/>
            <a:chExt cx="474133" cy="474383"/>
          </a:xfrm>
        </p:grpSpPr>
        <p:sp>
          <p:nvSpPr>
            <p:cNvPr id="9" name="Oval 8">
              <a:extLst>
                <a:ext uri="{FF2B5EF4-FFF2-40B4-BE49-F238E27FC236}">
                  <a16:creationId xmlns:a16="http://schemas.microsoft.com/office/drawing/2014/main" id="{DBBBA170-9231-4CC9-B384-42E59BECB1C9}"/>
                </a:ext>
              </a:extLst>
            </p:cNvPr>
            <p:cNvSpPr/>
            <p:nvPr>
              <p:custDataLst>
                <p:tags r:id="rId2"/>
              </p:custDataLst>
            </p:nvPr>
          </p:nvSpPr>
          <p:spPr>
            <a:xfrm>
              <a:off x="1088976" y="1465907"/>
              <a:ext cx="461125" cy="466519"/>
            </a:xfrm>
            <a:prstGeom prst="ellipse">
              <a:avLst/>
            </a:prstGeom>
            <a:solidFill>
              <a:srgbClr val="FFFFFF"/>
            </a:solidFill>
            <a:ln w="29766" cap="flat" cmpd="sng" algn="ctr">
              <a:solidFill>
                <a:srgbClr val="008276"/>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42" name="Graphic 41" descr="Users">
              <a:extLst>
                <a:ext uri="{FF2B5EF4-FFF2-40B4-BE49-F238E27FC236}">
                  <a16:creationId xmlns:a16="http://schemas.microsoft.com/office/drawing/2014/main" id="{A9670AB9-713F-46F0-9276-B2964E6C42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6589" y="1473770"/>
              <a:ext cx="466520" cy="466520"/>
            </a:xfrm>
            <a:prstGeom prst="rect">
              <a:avLst/>
            </a:prstGeom>
          </p:spPr>
        </p:pic>
      </p:grpSp>
      <p:grpSp>
        <p:nvGrpSpPr>
          <p:cNvPr id="44" name="Group 43">
            <a:extLst>
              <a:ext uri="{FF2B5EF4-FFF2-40B4-BE49-F238E27FC236}">
                <a16:creationId xmlns:a16="http://schemas.microsoft.com/office/drawing/2014/main" id="{44E57A10-FEB4-4E24-B6F0-E829C9D9F276}"/>
              </a:ext>
              <a:ext uri="{C183D7F6-B498-43B3-948B-1728B52AA6E4}">
                <adec:decorative xmlns:adec="http://schemas.microsoft.com/office/drawing/2017/decorative" val="1"/>
              </a:ext>
            </a:extLst>
          </p:cNvPr>
          <p:cNvGrpSpPr/>
          <p:nvPr/>
        </p:nvGrpSpPr>
        <p:grpSpPr>
          <a:xfrm>
            <a:off x="1155320" y="4123836"/>
            <a:ext cx="461125" cy="466519"/>
            <a:chOff x="1250339" y="4181660"/>
            <a:chExt cx="461125" cy="466519"/>
          </a:xfrm>
        </p:grpSpPr>
        <p:sp>
          <p:nvSpPr>
            <p:cNvPr id="35" name="Oval 34">
              <a:extLst>
                <a:ext uri="{FF2B5EF4-FFF2-40B4-BE49-F238E27FC236}">
                  <a16:creationId xmlns:a16="http://schemas.microsoft.com/office/drawing/2014/main" id="{6EF27986-5230-4F31-A2BE-20311061651E}"/>
                </a:ext>
              </a:extLst>
            </p:cNvPr>
            <p:cNvSpPr/>
            <p:nvPr>
              <p:custDataLst>
                <p:tags r:id="rId1"/>
              </p:custDataLst>
            </p:nvPr>
          </p:nvSpPr>
          <p:spPr>
            <a:xfrm>
              <a:off x="1250339" y="4181660"/>
              <a:ext cx="461125" cy="466519"/>
            </a:xfrm>
            <a:prstGeom prst="ellipse">
              <a:avLst/>
            </a:prstGeom>
            <a:solidFill>
              <a:srgbClr val="FFFFFF"/>
            </a:solidFill>
            <a:ln w="29766" cap="flat" cmpd="sng" algn="ctr">
              <a:solidFill>
                <a:srgbClr val="008276"/>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43" name="Graphic 42" descr="Gold bars">
              <a:extLst>
                <a:ext uri="{FF2B5EF4-FFF2-40B4-BE49-F238E27FC236}">
                  <a16:creationId xmlns:a16="http://schemas.microsoft.com/office/drawing/2014/main" id="{26409A67-6976-4E9F-99B8-051EE816AE1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6917" y="4184519"/>
              <a:ext cx="420205" cy="420205"/>
            </a:xfrm>
            <a:prstGeom prst="rect">
              <a:avLst/>
            </a:prstGeom>
          </p:spPr>
        </p:pic>
      </p:grpSp>
    </p:spTree>
    <p:extLst>
      <p:ext uri="{BB962C8B-B14F-4D97-AF65-F5344CB8AC3E}">
        <p14:creationId xmlns:p14="http://schemas.microsoft.com/office/powerpoint/2010/main" val="979984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4EC9A1D-4EEA-44F2-A898-CE42C5B2769F}"/>
              </a:ext>
              <a:ext uri="{C183D7F6-B498-43B3-948B-1728B52AA6E4}">
                <adec:decorative xmlns:adec="http://schemas.microsoft.com/office/drawing/2017/decorative" val="1"/>
              </a:ext>
            </a:extLst>
          </p:cNvPr>
          <p:cNvSpPr txBox="1">
            <a:spLocks/>
          </p:cNvSpPr>
          <p:nvPr/>
        </p:nvSpPr>
        <p:spPr>
          <a:xfrm>
            <a:off x="8554915" y="2283507"/>
            <a:ext cx="2488223" cy="993775"/>
          </a:xfrm>
          <a:prstGeom prst="rect">
            <a:avLst/>
          </a:prstGeom>
        </p:spPr>
        <p:txBody>
          <a:bodyPr vert="horz" wrap="square" lIns="0" tIns="0" rIns="0" bIns="0" rtlCol="0" anchor="ctr">
            <a:normAutofit/>
          </a:bodyPr>
          <a:lstStyle>
            <a:lvl1pPr algn="l" defTabSz="685783" rtl="0" eaLnBrk="1" latinLnBrk="0" hangingPunct="1">
              <a:lnSpc>
                <a:spcPct val="90000"/>
              </a:lnSpc>
              <a:spcBef>
                <a:spcPct val="0"/>
              </a:spcBef>
              <a:buNone/>
              <a:defRPr kumimoji="0" lang="en-US" sz="2500" b="0" i="0" u="none" strike="noStrike" kern="1200" cap="none" spc="0" normalizeH="0" baseline="0">
                <a:ln>
                  <a:noFill/>
                </a:ln>
                <a:solidFill>
                  <a:srgbClr val="002D3F"/>
                </a:solidFill>
                <a:effectLst/>
                <a:uLnTx/>
                <a:uFillTx/>
                <a:latin typeface="+mj-lt"/>
                <a:ea typeface="+mj-ea"/>
                <a:cs typeface="+mj-cs"/>
                <a:sym typeface="+mj-lt"/>
              </a:defRPr>
            </a:lvl1pPr>
          </a:lstStyle>
          <a:p>
            <a:endParaRPr lang="en-AU" dirty="0"/>
          </a:p>
        </p:txBody>
      </p:sp>
      <p:sp>
        <p:nvSpPr>
          <p:cNvPr id="6" name="Rectangle 5">
            <a:extLst>
              <a:ext uri="{FF2B5EF4-FFF2-40B4-BE49-F238E27FC236}">
                <a16:creationId xmlns:a16="http://schemas.microsoft.com/office/drawing/2014/main" id="{BFEB6545-6639-41A2-B1B8-FB4AB653AFA1}"/>
              </a:ext>
            </a:extLst>
          </p:cNvPr>
          <p:cNvSpPr/>
          <p:nvPr/>
        </p:nvSpPr>
        <p:spPr>
          <a:xfrm>
            <a:off x="4572000" y="1791528"/>
            <a:ext cx="3683977" cy="2369880"/>
          </a:xfrm>
          <a:prstGeom prst="rect">
            <a:avLst/>
          </a:prstGeom>
        </p:spPr>
        <p:txBody>
          <a:bodyPr wrap="square">
            <a:spAutoFit/>
          </a:bodyPr>
          <a:lstStyle/>
          <a:p>
            <a:pPr lvl="2">
              <a:spcAft>
                <a:spcPts val="1200"/>
              </a:spcAft>
            </a:pP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From 1 July 2022, job seekers will be </a:t>
            </a:r>
            <a:r>
              <a:rPr lang="en-AU" sz="1600" b="1"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paid income support from:</a:t>
            </a:r>
          </a:p>
          <a:p>
            <a:pPr marL="1200150" lvl="2" indent="-285750">
              <a:spcAft>
                <a:spcPts val="1200"/>
              </a:spcAft>
              <a:buFont typeface="Arial" panose="020B0604020202020204" pitchFamily="34" charset="0"/>
              <a:buChar char="•"/>
            </a:pP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either the date they agree to their Job Plan, or </a:t>
            </a:r>
          </a:p>
          <a:p>
            <a:pPr marL="1200150" lvl="2" indent="-285750">
              <a:spcAft>
                <a:spcPts val="1200"/>
              </a:spcAft>
              <a:buFont typeface="Arial" panose="020B0604020202020204" pitchFamily="34" charset="0"/>
              <a:buChar char="•"/>
            </a:pP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the date they attend an initial appointment with their provider.</a:t>
            </a:r>
          </a:p>
        </p:txBody>
      </p:sp>
      <p:sp>
        <p:nvSpPr>
          <p:cNvPr id="7" name="Rectangle 6">
            <a:extLst>
              <a:ext uri="{FF2B5EF4-FFF2-40B4-BE49-F238E27FC236}">
                <a16:creationId xmlns:a16="http://schemas.microsoft.com/office/drawing/2014/main" id="{12DADDF2-8A56-45F1-8195-51F936B4B3A8}"/>
              </a:ext>
            </a:extLst>
          </p:cNvPr>
          <p:cNvSpPr/>
          <p:nvPr/>
        </p:nvSpPr>
        <p:spPr>
          <a:xfrm>
            <a:off x="395654" y="1791528"/>
            <a:ext cx="3683976" cy="2954655"/>
          </a:xfrm>
          <a:prstGeom prst="rect">
            <a:avLst/>
          </a:prstGeom>
        </p:spPr>
        <p:txBody>
          <a:bodyPr wrap="square">
            <a:spAutoFit/>
          </a:bodyPr>
          <a:lstStyle/>
          <a:p>
            <a:pPr lvl="2">
              <a:spcAft>
                <a:spcPts val="1200"/>
              </a:spcAft>
            </a:pP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From 1 July 2022, Transition to Work will be </a:t>
            </a:r>
            <a:r>
              <a:rPr lang="en-AU" sz="1600" b="1"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expanded in the new model</a:t>
            </a: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 to operate as Government’s employment service for young people who need services from a provider. </a:t>
            </a:r>
          </a:p>
          <a:p>
            <a:pPr lvl="2">
              <a:spcAft>
                <a:spcPts val="1200"/>
              </a:spcAft>
            </a:pP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Also </a:t>
            </a:r>
            <a:r>
              <a:rPr lang="en-AU" sz="1600" b="1"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investing $7.5 million </a:t>
            </a: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over four years to continue the Youth Advisory Sessions (YAS) for young job seekers in Digital Services from 1 July 2022. </a:t>
            </a:r>
          </a:p>
        </p:txBody>
      </p:sp>
      <p:sp>
        <p:nvSpPr>
          <p:cNvPr id="8" name="Title 1">
            <a:extLst>
              <a:ext uri="{FF2B5EF4-FFF2-40B4-BE49-F238E27FC236}">
                <a16:creationId xmlns:a16="http://schemas.microsoft.com/office/drawing/2014/main" id="{7C16CBB3-F8BF-4DA0-B7C4-A3B33DD586BC}"/>
              </a:ext>
            </a:extLst>
          </p:cNvPr>
          <p:cNvSpPr txBox="1">
            <a:spLocks noGrp="1"/>
          </p:cNvSpPr>
          <p:nvPr>
            <p:ph type="title" idx="4294967295"/>
          </p:nvPr>
        </p:nvSpPr>
        <p:spPr>
          <a:xfrm>
            <a:off x="514957" y="379418"/>
            <a:ext cx="2488223" cy="9937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lgn="l" defTabSz="685783" rtl="0" eaLnBrk="1" latinLnBrk="0" hangingPunct="1">
              <a:lnSpc>
                <a:spcPct val="90000"/>
              </a:lnSpc>
              <a:spcBef>
                <a:spcPct val="0"/>
              </a:spcBef>
              <a:buNone/>
              <a:defRPr kumimoji="0" lang="en-US" sz="2500" b="0" i="0" u="none" strike="noStrike" kern="1200" cap="none" spc="0" normalizeH="0" baseline="0">
                <a:ln>
                  <a:noFill/>
                </a:ln>
                <a:solidFill>
                  <a:srgbClr val="002D3F"/>
                </a:solidFill>
                <a:effectLst/>
                <a:uLnTx/>
                <a:uFillTx/>
                <a:latin typeface="+mj-lt"/>
                <a:ea typeface="+mj-ea"/>
                <a:cs typeface="+mj-cs"/>
                <a:sym typeface="+mj-lt"/>
              </a:defRPr>
            </a:lvl1pPr>
          </a:lstStyle>
          <a:p>
            <a:pPr marL="0" marR="0" lvl="0" indent="0" algn="l" defTabSz="685783" rtl="0" eaLnBrk="1" fontAlgn="auto" latinLnBrk="0" hangingPunct="1">
              <a:lnSpc>
                <a:spcPct val="100000"/>
              </a:lnSpc>
              <a:spcBef>
                <a:spcPct val="0"/>
              </a:spcBef>
              <a:spcAft>
                <a:spcPts val="300"/>
              </a:spcAft>
              <a:buClrTx/>
              <a:buSzTx/>
              <a:buFontTx/>
              <a:buNone/>
              <a:tabLst/>
              <a:defRPr/>
            </a:pPr>
            <a:r>
              <a:rPr kumimoji="0" lang="en-AU" sz="1800" b="1"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rPr>
              <a:t>Supporting Youth in the New Employment Services Model</a:t>
            </a:r>
            <a:endParaRPr kumimoji="0" lang="en-AU" sz="1800" b="0"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endParaRPr>
          </a:p>
        </p:txBody>
      </p:sp>
      <p:sp>
        <p:nvSpPr>
          <p:cNvPr id="9" name="Title 1">
            <a:extLst>
              <a:ext uri="{FF2B5EF4-FFF2-40B4-BE49-F238E27FC236}">
                <a16:creationId xmlns:a16="http://schemas.microsoft.com/office/drawing/2014/main" id="{02A16F94-54EC-4CBE-818E-17AEDD4ECB24}"/>
              </a:ext>
            </a:extLst>
          </p:cNvPr>
          <p:cNvSpPr txBox="1">
            <a:spLocks/>
          </p:cNvSpPr>
          <p:nvPr/>
        </p:nvSpPr>
        <p:spPr>
          <a:xfrm>
            <a:off x="4572000" y="379418"/>
            <a:ext cx="3138854" cy="993775"/>
          </a:xfrm>
          <a:prstGeom prst="rect">
            <a:avLst/>
          </a:prstGeom>
        </p:spPr>
        <p:txBody>
          <a:bodyPr vert="horz" wrap="square" lIns="0" tIns="0" rIns="0" bIns="0" rtlCol="0" anchor="b" anchorCtr="0">
            <a:noAutofit/>
          </a:bodyPr>
          <a:lstStyle>
            <a:lvl1pPr algn="l" defTabSz="685783" rtl="0" eaLnBrk="1" latinLnBrk="0" hangingPunct="1">
              <a:lnSpc>
                <a:spcPct val="90000"/>
              </a:lnSpc>
              <a:spcBef>
                <a:spcPct val="0"/>
              </a:spcBef>
              <a:buNone/>
              <a:defRPr kumimoji="0" lang="en-US" sz="2500" b="0" i="0" u="none" strike="noStrike" kern="1200" cap="none" spc="0" normalizeH="0" baseline="0">
                <a:ln>
                  <a:noFill/>
                </a:ln>
                <a:solidFill>
                  <a:srgbClr val="002D3F"/>
                </a:solidFill>
                <a:effectLst/>
                <a:uLnTx/>
                <a:uFillTx/>
                <a:latin typeface="+mj-lt"/>
                <a:ea typeface="+mj-ea"/>
                <a:cs typeface="+mj-cs"/>
                <a:sym typeface="+mj-lt"/>
              </a:defRPr>
            </a:lvl1pPr>
          </a:lstStyle>
          <a:p>
            <a:pPr>
              <a:lnSpc>
                <a:spcPct val="100000"/>
              </a:lnSpc>
              <a:spcAft>
                <a:spcPts val="300"/>
              </a:spcAft>
            </a:pPr>
            <a:r>
              <a:rPr lang="en-AU" sz="1600" b="1" dirty="0">
                <a:latin typeface="Arial Nova" panose="020B0504020202020204" pitchFamily="34" charset="0"/>
              </a:rPr>
              <a:t>Aligning payment commencement arrangements for online-serviced and provider-serviced job seekers</a:t>
            </a:r>
          </a:p>
        </p:txBody>
      </p:sp>
      <p:cxnSp>
        <p:nvCxnSpPr>
          <p:cNvPr id="10" name="Straight Connector 9">
            <a:extLst>
              <a:ext uri="{FF2B5EF4-FFF2-40B4-BE49-F238E27FC236}">
                <a16:creationId xmlns:a16="http://schemas.microsoft.com/office/drawing/2014/main" id="{30A7E168-CB08-4D59-B61A-72BCCE894CE1}"/>
              </a:ext>
              <a:ext uri="{C183D7F6-B498-43B3-948B-1728B52AA6E4}">
                <adec:decorative xmlns:adec="http://schemas.microsoft.com/office/drawing/2017/decorative" val="1"/>
              </a:ext>
            </a:extLst>
          </p:cNvPr>
          <p:cNvCxnSpPr/>
          <p:nvPr/>
        </p:nvCxnSpPr>
        <p:spPr>
          <a:xfrm>
            <a:off x="514957" y="1459068"/>
            <a:ext cx="3309697" cy="0"/>
          </a:xfrm>
          <a:prstGeom prst="line">
            <a:avLst/>
          </a:prstGeom>
          <a:ln w="9525" cap="rnd">
            <a:solidFill>
              <a:srgbClr val="002D3F"/>
            </a:solidFill>
            <a:prstDash val="solid"/>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0FEE9B-75FE-4B4F-916C-237DC75FEAE1}"/>
              </a:ext>
              <a:ext uri="{C183D7F6-B498-43B3-948B-1728B52AA6E4}">
                <adec:decorative xmlns:adec="http://schemas.microsoft.com/office/drawing/2017/decorative" val="1"/>
              </a:ext>
            </a:extLst>
          </p:cNvPr>
          <p:cNvCxnSpPr/>
          <p:nvPr/>
        </p:nvCxnSpPr>
        <p:spPr>
          <a:xfrm>
            <a:off x="4572000" y="1459068"/>
            <a:ext cx="3309697" cy="0"/>
          </a:xfrm>
          <a:prstGeom prst="line">
            <a:avLst/>
          </a:prstGeom>
          <a:ln w="9525" cap="rnd">
            <a:solidFill>
              <a:srgbClr val="002D3F"/>
            </a:solidFill>
            <a:prstDash val="solid"/>
            <a:roun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9AE1096-D082-465F-A7F4-2A31857D4C06}"/>
              </a:ext>
              <a:ext uri="{C183D7F6-B498-43B3-948B-1728B52AA6E4}">
                <adec:decorative xmlns:adec="http://schemas.microsoft.com/office/drawing/2017/decorative" val="1"/>
              </a:ext>
            </a:extLst>
          </p:cNvPr>
          <p:cNvGrpSpPr/>
          <p:nvPr/>
        </p:nvGrpSpPr>
        <p:grpSpPr>
          <a:xfrm>
            <a:off x="493446" y="1791528"/>
            <a:ext cx="688287" cy="688287"/>
            <a:chOff x="4486520" y="1991026"/>
            <a:chExt cx="832828" cy="832828"/>
          </a:xfrm>
        </p:grpSpPr>
        <p:sp>
          <p:nvSpPr>
            <p:cNvPr id="14" name="Oval 13">
              <a:extLst>
                <a:ext uri="{FF2B5EF4-FFF2-40B4-BE49-F238E27FC236}">
                  <a16:creationId xmlns:a16="http://schemas.microsoft.com/office/drawing/2014/main" id="{174A49B8-165E-4C09-BEE3-6CAC30E59191}"/>
                </a:ext>
              </a:extLst>
            </p:cNvPr>
            <p:cNvSpPr/>
            <p:nvPr/>
          </p:nvSpPr>
          <p:spPr>
            <a:xfrm>
              <a:off x="4486520" y="1991026"/>
              <a:ext cx="832828" cy="832828"/>
            </a:xfrm>
            <a:prstGeom prst="ellipse">
              <a:avLst/>
            </a:prstGeom>
            <a:solidFill>
              <a:srgbClr val="28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Arrow: Down 14">
              <a:extLst>
                <a:ext uri="{FF2B5EF4-FFF2-40B4-BE49-F238E27FC236}">
                  <a16:creationId xmlns:a16="http://schemas.microsoft.com/office/drawing/2014/main" id="{D8B2EA44-E81A-47F8-8FFE-517B06554FAF}"/>
                </a:ext>
              </a:extLst>
            </p:cNvPr>
            <p:cNvSpPr/>
            <p:nvPr/>
          </p:nvSpPr>
          <p:spPr>
            <a:xfrm rot="10800000">
              <a:off x="4710174" y="2150159"/>
              <a:ext cx="399805" cy="472058"/>
            </a:xfrm>
            <a:prstGeom prst="downArrow">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dirty="0">
                <a:solidFill>
                  <a:srgbClr val="FFFFFF"/>
                </a:solidFill>
              </a:endParaRPr>
            </a:p>
          </p:txBody>
        </p:sp>
      </p:grpSp>
      <p:grpSp>
        <p:nvGrpSpPr>
          <p:cNvPr id="16" name="Group 15">
            <a:extLst>
              <a:ext uri="{FF2B5EF4-FFF2-40B4-BE49-F238E27FC236}">
                <a16:creationId xmlns:a16="http://schemas.microsoft.com/office/drawing/2014/main" id="{9D6FF9F0-787E-4390-8C7D-21DD8A5E1B26}"/>
              </a:ext>
              <a:ext uri="{C183D7F6-B498-43B3-948B-1728B52AA6E4}">
                <adec:decorative xmlns:adec="http://schemas.microsoft.com/office/drawing/2017/decorative" val="1"/>
              </a:ext>
            </a:extLst>
          </p:cNvPr>
          <p:cNvGrpSpPr/>
          <p:nvPr/>
        </p:nvGrpSpPr>
        <p:grpSpPr>
          <a:xfrm>
            <a:off x="493446" y="3473121"/>
            <a:ext cx="688287" cy="688287"/>
            <a:chOff x="395654" y="1855715"/>
            <a:chExt cx="832828" cy="832828"/>
          </a:xfrm>
        </p:grpSpPr>
        <p:sp>
          <p:nvSpPr>
            <p:cNvPr id="17" name="Oval 16">
              <a:extLst>
                <a:ext uri="{FF2B5EF4-FFF2-40B4-BE49-F238E27FC236}">
                  <a16:creationId xmlns:a16="http://schemas.microsoft.com/office/drawing/2014/main" id="{8EBC45A2-3C2E-461F-AED7-A5D26DD8A780}"/>
                </a:ext>
              </a:extLst>
            </p:cNvPr>
            <p:cNvSpPr/>
            <p:nvPr/>
          </p:nvSpPr>
          <p:spPr>
            <a:xfrm>
              <a:off x="395654" y="1855715"/>
              <a:ext cx="832828" cy="832828"/>
            </a:xfrm>
            <a:prstGeom prst="ellipse">
              <a:avLst/>
            </a:prstGeom>
            <a:solidFill>
              <a:srgbClr val="28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CBAAC12C-365E-42BA-BB93-B7C89D48E986}"/>
                </a:ext>
              </a:extLst>
            </p:cNvPr>
            <p:cNvPicPr>
              <a:picLocks/>
            </p:cNvPicPr>
            <p:nvPr/>
          </p:nvPicPr>
          <p:blipFill>
            <a:blip r:embed="rId3"/>
            <a:stretch>
              <a:fillRect/>
            </a:stretch>
          </p:blipFill>
          <p:spPr>
            <a:xfrm>
              <a:off x="570710" y="2036961"/>
              <a:ext cx="482715" cy="482715"/>
            </a:xfrm>
            <a:prstGeom prst="rect">
              <a:avLst/>
            </a:prstGeom>
          </p:spPr>
        </p:pic>
      </p:grpSp>
      <p:grpSp>
        <p:nvGrpSpPr>
          <p:cNvPr id="19" name="Group 18">
            <a:extLst>
              <a:ext uri="{FF2B5EF4-FFF2-40B4-BE49-F238E27FC236}">
                <a16:creationId xmlns:a16="http://schemas.microsoft.com/office/drawing/2014/main" id="{A972C0D1-C232-49BC-BD7C-1927B5F66355}"/>
              </a:ext>
              <a:ext uri="{C183D7F6-B498-43B3-948B-1728B52AA6E4}">
                <adec:decorative xmlns:adec="http://schemas.microsoft.com/office/drawing/2017/decorative" val="1"/>
              </a:ext>
            </a:extLst>
          </p:cNvPr>
          <p:cNvGrpSpPr/>
          <p:nvPr/>
        </p:nvGrpSpPr>
        <p:grpSpPr>
          <a:xfrm>
            <a:off x="4616846" y="1824778"/>
            <a:ext cx="688287" cy="688287"/>
            <a:chOff x="421175" y="2018277"/>
            <a:chExt cx="832828" cy="832828"/>
          </a:xfrm>
        </p:grpSpPr>
        <p:sp>
          <p:nvSpPr>
            <p:cNvPr id="20" name="Oval 19">
              <a:extLst>
                <a:ext uri="{FF2B5EF4-FFF2-40B4-BE49-F238E27FC236}">
                  <a16:creationId xmlns:a16="http://schemas.microsoft.com/office/drawing/2014/main" id="{1213DBBA-DA0A-4985-B504-7A6A95BB2D36}"/>
                </a:ext>
              </a:extLst>
            </p:cNvPr>
            <p:cNvSpPr/>
            <p:nvPr/>
          </p:nvSpPr>
          <p:spPr>
            <a:xfrm>
              <a:off x="421175" y="2018277"/>
              <a:ext cx="832828" cy="832828"/>
            </a:xfrm>
            <a:prstGeom prst="ellipse">
              <a:avLst/>
            </a:prstGeom>
            <a:solidFill>
              <a:srgbClr val="108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descr="Icon&#10;&#10;Description automatically generated">
              <a:extLst>
                <a:ext uri="{FF2B5EF4-FFF2-40B4-BE49-F238E27FC236}">
                  <a16:creationId xmlns:a16="http://schemas.microsoft.com/office/drawing/2014/main" id="{56D3373B-416F-4688-9C1D-6B9712BFD7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957" y="2112059"/>
              <a:ext cx="645263" cy="645263"/>
            </a:xfrm>
            <a:prstGeom prst="rect">
              <a:avLst/>
            </a:prstGeom>
          </p:spPr>
        </p:pic>
      </p:grpSp>
      <p:sp>
        <p:nvSpPr>
          <p:cNvPr id="22" name="Rectangle 21">
            <a:extLst>
              <a:ext uri="{FF2B5EF4-FFF2-40B4-BE49-F238E27FC236}">
                <a16:creationId xmlns:a16="http://schemas.microsoft.com/office/drawing/2014/main" id="{F676D61B-0AFA-4642-BEEE-B37653252784}"/>
              </a:ext>
            </a:extLst>
          </p:cNvPr>
          <p:cNvSpPr/>
          <p:nvPr/>
        </p:nvSpPr>
        <p:spPr>
          <a:xfrm>
            <a:off x="1" y="140677"/>
            <a:ext cx="1881554" cy="238741"/>
          </a:xfrm>
          <a:prstGeom prst="rect">
            <a:avLst/>
          </a:prstGeom>
          <a:solidFill>
            <a:srgbClr val="108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latin typeface="Arial Nova Cond" panose="020B0506020202020204" pitchFamily="34" charset="0"/>
              </a:rPr>
              <a:t>2021 – 2022 Budget Measures</a:t>
            </a:r>
          </a:p>
        </p:txBody>
      </p:sp>
      <p:sp>
        <p:nvSpPr>
          <p:cNvPr id="30" name="TextBox 29">
            <a:extLst>
              <a:ext uri="{FF2B5EF4-FFF2-40B4-BE49-F238E27FC236}">
                <a16:creationId xmlns:a16="http://schemas.microsoft.com/office/drawing/2014/main" id="{537A7600-1EED-42B6-9012-C0E3C409FF61}"/>
              </a:ext>
            </a:extLst>
          </p:cNvPr>
          <p:cNvSpPr txBox="1"/>
          <p:nvPr/>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16</a:t>
            </a:fld>
            <a:endParaRPr lang="en-US" sz="600" kern="1200">
              <a:latin typeface="+mn-lt"/>
              <a:ea typeface="+mn-ea"/>
              <a:cs typeface="+mn-cs"/>
              <a:sym typeface="+mn-lt"/>
            </a:endParaRPr>
          </a:p>
        </p:txBody>
      </p:sp>
    </p:spTree>
    <p:extLst>
      <p:ext uri="{BB962C8B-B14F-4D97-AF65-F5344CB8AC3E}">
        <p14:creationId xmlns:p14="http://schemas.microsoft.com/office/powerpoint/2010/main" val="1582708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B1F5CA-49DA-48B5-81EA-067912EAB639}"/>
              </a:ext>
            </a:extLst>
          </p:cNvPr>
          <p:cNvSpPr/>
          <p:nvPr/>
        </p:nvSpPr>
        <p:spPr>
          <a:xfrm>
            <a:off x="1195753" y="1868468"/>
            <a:ext cx="6488723" cy="2123658"/>
          </a:xfrm>
          <a:prstGeom prst="rect">
            <a:avLst/>
          </a:prstGeom>
        </p:spPr>
        <p:txBody>
          <a:bodyPr wrap="square">
            <a:spAutoFit/>
          </a:bodyPr>
          <a:lstStyle/>
          <a:p>
            <a:pPr lvl="2">
              <a:spcAft>
                <a:spcPts val="1200"/>
              </a:spcAft>
            </a:pP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The Government will </a:t>
            </a:r>
            <a:r>
              <a:rPr lang="en-AU" sz="1600" b="1"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invest $504.4 million over four years </a:t>
            </a: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to enhance and streamline the delivery of self-employment services from 1 July 2022. </a:t>
            </a:r>
          </a:p>
          <a:p>
            <a:pPr lvl="2">
              <a:spcAft>
                <a:spcPts val="1200"/>
              </a:spcAft>
            </a:pP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More people will be able to access New Business Assistance with NEIS with 12,000 NEIS places available each financial year. </a:t>
            </a:r>
          </a:p>
          <a:p>
            <a:pPr lvl="2">
              <a:spcAft>
                <a:spcPts val="1200"/>
              </a:spcAft>
            </a:pPr>
            <a:r>
              <a:rPr lang="en-AU" sz="1600" dirty="0">
                <a:solidFill>
                  <a:srgbClr val="002D3F"/>
                </a:solidFill>
                <a:latin typeface="Arial Nova Cond" panose="020B0506020202020204" pitchFamily="34" charset="0"/>
                <a:ea typeface="Times New Roman" panose="02020603050405020304" pitchFamily="18" charset="0"/>
                <a:cs typeface="Calibri" panose="020F0502020204030204" pitchFamily="34" charset="0"/>
              </a:rPr>
              <a:t>Entrepreneurship Facilitator services will continue to be delivered in 23 locations around Australia. </a:t>
            </a:r>
          </a:p>
        </p:txBody>
      </p:sp>
      <p:sp>
        <p:nvSpPr>
          <p:cNvPr id="4" name="Title 1">
            <a:extLst>
              <a:ext uri="{FF2B5EF4-FFF2-40B4-BE49-F238E27FC236}">
                <a16:creationId xmlns:a16="http://schemas.microsoft.com/office/drawing/2014/main" id="{69553F7C-8AB1-4BCC-9973-2C59710DA230}"/>
              </a:ext>
            </a:extLst>
          </p:cNvPr>
          <p:cNvSpPr txBox="1">
            <a:spLocks noGrp="1"/>
          </p:cNvSpPr>
          <p:nvPr>
            <p:ph type="title" idx="4294967295"/>
          </p:nvPr>
        </p:nvSpPr>
        <p:spPr>
          <a:xfrm>
            <a:off x="514957" y="379418"/>
            <a:ext cx="6110654" cy="9937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lgn="l" defTabSz="685783" rtl="0" eaLnBrk="1" latinLnBrk="0" hangingPunct="1">
              <a:lnSpc>
                <a:spcPct val="90000"/>
              </a:lnSpc>
              <a:spcBef>
                <a:spcPct val="0"/>
              </a:spcBef>
              <a:buNone/>
              <a:defRPr kumimoji="0" lang="en-US" sz="2500" b="0" i="0" u="none" strike="noStrike" kern="1200" cap="none" spc="0" normalizeH="0" baseline="0">
                <a:ln>
                  <a:noFill/>
                </a:ln>
                <a:solidFill>
                  <a:srgbClr val="002D3F"/>
                </a:solidFill>
                <a:effectLst/>
                <a:uLnTx/>
                <a:uFillTx/>
                <a:latin typeface="+mj-lt"/>
                <a:ea typeface="+mj-ea"/>
                <a:cs typeface="+mj-cs"/>
                <a:sym typeface="+mj-lt"/>
              </a:defRPr>
            </a:lvl1pPr>
          </a:lstStyle>
          <a:p>
            <a:pPr marL="0" marR="0" lvl="0" indent="0" algn="l" defTabSz="685783" rtl="0" eaLnBrk="1" fontAlgn="auto" latinLnBrk="0" hangingPunct="1">
              <a:lnSpc>
                <a:spcPct val="100000"/>
              </a:lnSpc>
              <a:spcBef>
                <a:spcPct val="0"/>
              </a:spcBef>
              <a:spcAft>
                <a:spcPts val="300"/>
              </a:spcAft>
              <a:buClrTx/>
              <a:buSzTx/>
              <a:buFontTx/>
              <a:buNone/>
              <a:tabLst/>
              <a:defRPr/>
            </a:pPr>
            <a:r>
              <a:rPr kumimoji="0" lang="en-AU" sz="2000" b="1"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rPr>
              <a:t>Delivery of Self-Employment Services in the </a:t>
            </a:r>
            <a:br>
              <a:rPr kumimoji="0" lang="en-AU" sz="2000" b="1"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rPr>
            </a:br>
            <a:r>
              <a:rPr kumimoji="0" lang="en-AU" sz="2000" b="1"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rPr>
              <a:t>New Employment Services Model </a:t>
            </a:r>
            <a:endParaRPr kumimoji="0" lang="en-AU" sz="2000" b="0"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endParaRPr>
          </a:p>
        </p:txBody>
      </p:sp>
      <p:cxnSp>
        <p:nvCxnSpPr>
          <p:cNvPr id="5" name="Straight Connector 4">
            <a:extLst>
              <a:ext uri="{FF2B5EF4-FFF2-40B4-BE49-F238E27FC236}">
                <a16:creationId xmlns:a16="http://schemas.microsoft.com/office/drawing/2014/main" id="{DD58425D-552B-48A8-90AF-1516ACC2EAE2}"/>
              </a:ext>
              <a:ext uri="{C183D7F6-B498-43B3-948B-1728B52AA6E4}">
                <adec:decorative xmlns:adec="http://schemas.microsoft.com/office/drawing/2017/decorative" val="1"/>
              </a:ext>
            </a:extLst>
          </p:cNvPr>
          <p:cNvCxnSpPr>
            <a:cxnSpLocks/>
          </p:cNvCxnSpPr>
          <p:nvPr/>
        </p:nvCxnSpPr>
        <p:spPr>
          <a:xfrm>
            <a:off x="514957" y="1459068"/>
            <a:ext cx="7609135" cy="0"/>
          </a:xfrm>
          <a:prstGeom prst="line">
            <a:avLst/>
          </a:prstGeom>
          <a:ln w="9525" cap="rnd">
            <a:solidFill>
              <a:srgbClr val="002D3F"/>
            </a:solidFill>
            <a:prstDash val="solid"/>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0A12125-CA41-4FCD-812B-D20F43B1B89F}"/>
              </a:ext>
              <a:ext uri="{C183D7F6-B498-43B3-948B-1728B52AA6E4}">
                <adec:decorative xmlns:adec="http://schemas.microsoft.com/office/drawing/2017/decorative" val="1"/>
              </a:ext>
            </a:extLst>
          </p:cNvPr>
          <p:cNvGrpSpPr/>
          <p:nvPr/>
        </p:nvGrpSpPr>
        <p:grpSpPr>
          <a:xfrm>
            <a:off x="1274884" y="1868468"/>
            <a:ext cx="688287" cy="688287"/>
            <a:chOff x="395654" y="1855715"/>
            <a:chExt cx="832828" cy="832828"/>
          </a:xfrm>
        </p:grpSpPr>
        <p:sp>
          <p:nvSpPr>
            <p:cNvPr id="8" name="Oval 7">
              <a:extLst>
                <a:ext uri="{FF2B5EF4-FFF2-40B4-BE49-F238E27FC236}">
                  <a16:creationId xmlns:a16="http://schemas.microsoft.com/office/drawing/2014/main" id="{32758AF2-DEBB-49B1-A81B-6321507C6BE9}"/>
                </a:ext>
              </a:extLst>
            </p:cNvPr>
            <p:cNvSpPr/>
            <p:nvPr/>
          </p:nvSpPr>
          <p:spPr>
            <a:xfrm>
              <a:off x="395654" y="1855715"/>
              <a:ext cx="832828" cy="832828"/>
            </a:xfrm>
            <a:prstGeom prst="ellipse">
              <a:avLst/>
            </a:prstGeom>
            <a:solidFill>
              <a:srgbClr val="28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D96A023E-7BEA-441C-9998-A43595BC44E5}"/>
                </a:ext>
              </a:extLst>
            </p:cNvPr>
            <p:cNvPicPr>
              <a:picLocks/>
            </p:cNvPicPr>
            <p:nvPr/>
          </p:nvPicPr>
          <p:blipFill>
            <a:blip r:embed="rId3"/>
            <a:stretch>
              <a:fillRect/>
            </a:stretch>
          </p:blipFill>
          <p:spPr>
            <a:xfrm>
              <a:off x="570710" y="2036961"/>
              <a:ext cx="482715" cy="482715"/>
            </a:xfrm>
            <a:prstGeom prst="rect">
              <a:avLst/>
            </a:prstGeom>
          </p:spPr>
        </p:pic>
      </p:grpSp>
      <p:sp>
        <p:nvSpPr>
          <p:cNvPr id="10" name="Rectangle 9">
            <a:extLst>
              <a:ext uri="{FF2B5EF4-FFF2-40B4-BE49-F238E27FC236}">
                <a16:creationId xmlns:a16="http://schemas.microsoft.com/office/drawing/2014/main" id="{FBAABCC7-4828-4AA2-9709-5A7F4FAF9A80}"/>
              </a:ext>
            </a:extLst>
          </p:cNvPr>
          <p:cNvSpPr/>
          <p:nvPr/>
        </p:nvSpPr>
        <p:spPr>
          <a:xfrm>
            <a:off x="1" y="140677"/>
            <a:ext cx="1881554" cy="238741"/>
          </a:xfrm>
          <a:prstGeom prst="rect">
            <a:avLst/>
          </a:prstGeom>
          <a:solidFill>
            <a:srgbClr val="108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latin typeface="Arial Nova Cond" panose="020B0506020202020204" pitchFamily="34" charset="0"/>
              </a:rPr>
              <a:t>2021 – 2022 Budget Measures</a:t>
            </a:r>
          </a:p>
        </p:txBody>
      </p:sp>
      <p:sp>
        <p:nvSpPr>
          <p:cNvPr id="11" name="TextBox 10">
            <a:extLst>
              <a:ext uri="{FF2B5EF4-FFF2-40B4-BE49-F238E27FC236}">
                <a16:creationId xmlns:a16="http://schemas.microsoft.com/office/drawing/2014/main" id="{C6739902-3EBD-471B-BA5F-F685468D7336}"/>
              </a:ext>
            </a:extLst>
          </p:cNvPr>
          <p:cNvSpPr txBox="1"/>
          <p:nvPr/>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17</a:t>
            </a:fld>
            <a:endParaRPr lang="en-US" sz="600" kern="1200">
              <a:latin typeface="+mn-lt"/>
              <a:ea typeface="+mn-ea"/>
              <a:cs typeface="+mn-cs"/>
              <a:sym typeface="+mn-lt"/>
            </a:endParaRPr>
          </a:p>
        </p:txBody>
      </p:sp>
    </p:spTree>
    <p:extLst>
      <p:ext uri="{BB962C8B-B14F-4D97-AF65-F5344CB8AC3E}">
        <p14:creationId xmlns:p14="http://schemas.microsoft.com/office/powerpoint/2010/main" val="4131253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FC93F12-37C4-4727-AA53-9DCBABA08EC1}"/>
              </a:ext>
            </a:extLst>
          </p:cNvPr>
          <p:cNvSpPr txBox="1">
            <a:spLocks/>
          </p:cNvSpPr>
          <p:nvPr/>
        </p:nvSpPr>
        <p:spPr>
          <a:xfrm>
            <a:off x="611560" y="1355935"/>
            <a:ext cx="3672405" cy="3452397"/>
          </a:xfrm>
          <a:prstGeom prst="rect">
            <a:avLst/>
          </a:prstGeom>
        </p:spPr>
        <p:txBody>
          <a:bodyPr vert="horz" lIns="0" tIns="0" rIns="0" bIns="0" rtlCol="0" anchor="t">
            <a:noAutofit/>
          </a:bodyPr>
          <a:lst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AU" sz="1600" b="1">
                <a:solidFill>
                  <a:srgbClr val="002D3F"/>
                </a:solidFill>
                <a:latin typeface="Arial Nova Cond" panose="020B0506020202020204" pitchFamily="34" charset="0"/>
                <a:ea typeface="+mn-lt"/>
                <a:cs typeface="+mn-lt"/>
              </a:rPr>
              <a:t>The DSCC:</a:t>
            </a:r>
          </a:p>
          <a:p>
            <a:pPr marL="445294" lvl="1" indent="0">
              <a:spcBef>
                <a:spcPts val="1800"/>
              </a:spcBef>
              <a:buNone/>
            </a:pPr>
            <a:r>
              <a:rPr lang="en-AU" sz="1500">
                <a:solidFill>
                  <a:srgbClr val="002D3F"/>
                </a:solidFill>
                <a:latin typeface="Arial Nova Cond" panose="020B0506020202020204" pitchFamily="34" charset="0"/>
                <a:ea typeface="+mn-lt"/>
                <a:cs typeface="+mn-lt"/>
              </a:rPr>
              <a:t>ensures job seekers in Digital Services who are self-managing using the Digital Employment Services Platform can access person-to-person support if needed </a:t>
            </a:r>
          </a:p>
          <a:p>
            <a:pPr marL="445294" lvl="1" indent="0">
              <a:spcBef>
                <a:spcPts val="1800"/>
              </a:spcBef>
              <a:buNone/>
            </a:pPr>
            <a:r>
              <a:rPr lang="en-AU" sz="1500">
                <a:solidFill>
                  <a:srgbClr val="002D3F"/>
                </a:solidFill>
                <a:latin typeface="Arial Nova Cond" panose="020B0506020202020204" pitchFamily="34" charset="0"/>
                <a:ea typeface="+mn-lt"/>
                <a:cs typeface="+mn-lt"/>
              </a:rPr>
              <a:t>provides technical assistance, help with mutual obligation requirements and connection to complementary support </a:t>
            </a:r>
          </a:p>
          <a:p>
            <a:pPr marL="445294" lvl="1" indent="0">
              <a:spcBef>
                <a:spcPts val="1800"/>
              </a:spcBef>
              <a:buNone/>
            </a:pPr>
            <a:r>
              <a:rPr lang="en-AU" sz="1500">
                <a:solidFill>
                  <a:srgbClr val="002D3F"/>
                </a:solidFill>
                <a:latin typeface="Arial Nova Cond" panose="020B0506020202020204" pitchFamily="34" charset="0"/>
                <a:ea typeface="+mn-lt"/>
                <a:cs typeface="+mn-lt"/>
              </a:rPr>
              <a:t>undertakes quality assurance of job seeker activities (e.g. job search efforts) </a:t>
            </a:r>
          </a:p>
        </p:txBody>
      </p:sp>
      <p:sp>
        <p:nvSpPr>
          <p:cNvPr id="6" name="Title 1">
            <a:extLst>
              <a:ext uri="{FF2B5EF4-FFF2-40B4-BE49-F238E27FC236}">
                <a16:creationId xmlns:a16="http://schemas.microsoft.com/office/drawing/2014/main" id="{F5EF9C51-7354-495F-854F-0D1520108DFC}"/>
              </a:ext>
            </a:extLst>
          </p:cNvPr>
          <p:cNvSpPr txBox="1">
            <a:spLocks noGrp="1"/>
          </p:cNvSpPr>
          <p:nvPr>
            <p:ph type="title" idx="4294967295"/>
          </p:nvPr>
        </p:nvSpPr>
        <p:spPr>
          <a:xfrm>
            <a:off x="457200" y="349200"/>
            <a:ext cx="5987008" cy="9937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500" kern="1200">
                <a:solidFill>
                  <a:srgbClr val="002D3F"/>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chemeClr val="tx1"/>
                </a:solidFill>
                <a:effectLst/>
                <a:uLnTx/>
                <a:uFillTx/>
                <a:latin typeface="Arial Nova" panose="020B0504020202020204" pitchFamily="34" charset="0"/>
                <a:ea typeface="+mj-ea"/>
                <a:cs typeface="+mj-cs"/>
                <a:sym typeface="+mj-lt"/>
              </a:rPr>
              <a:t>Digital Services Contact Centre (DSCC)</a:t>
            </a:r>
            <a:endParaRPr kumimoji="0" lang="en-AU" sz="2400" b="1" i="0" u="none" strike="noStrike" kern="1200" cap="none" spc="0" normalizeH="0" baseline="0" noProof="0" dirty="0">
              <a:ln>
                <a:noFill/>
              </a:ln>
              <a:solidFill>
                <a:schemeClr val="tx1"/>
              </a:solidFill>
              <a:effectLst/>
              <a:uLnTx/>
              <a:uFillTx/>
              <a:latin typeface="Arial Nova" panose="020B0504020202020204" pitchFamily="34" charset="0"/>
              <a:ea typeface="+mj-ea"/>
              <a:cs typeface="+mj-cs"/>
              <a:sym typeface="+mj-lt"/>
            </a:endParaRPr>
          </a:p>
        </p:txBody>
      </p:sp>
      <p:sp>
        <p:nvSpPr>
          <p:cNvPr id="14" name="TextBox 13">
            <a:extLst>
              <a:ext uri="{FF2B5EF4-FFF2-40B4-BE49-F238E27FC236}">
                <a16:creationId xmlns:a16="http://schemas.microsoft.com/office/drawing/2014/main" id="{EB421ECB-BD4C-4495-8A3D-0D38A8BA1CC9}"/>
              </a:ext>
            </a:extLst>
          </p:cNvPr>
          <p:cNvSpPr txBox="1"/>
          <p:nvPr/>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18</a:t>
            </a:fld>
            <a:endParaRPr lang="en-US" sz="600" kern="1200">
              <a:latin typeface="+mn-lt"/>
              <a:ea typeface="+mn-ea"/>
              <a:cs typeface="+mn-cs"/>
              <a:sym typeface="+mn-lt"/>
            </a:endParaRPr>
          </a:p>
        </p:txBody>
      </p:sp>
      <p:sp>
        <p:nvSpPr>
          <p:cNvPr id="4" name="Rectangle 3">
            <a:extLst>
              <a:ext uri="{FF2B5EF4-FFF2-40B4-BE49-F238E27FC236}">
                <a16:creationId xmlns:a16="http://schemas.microsoft.com/office/drawing/2014/main" id="{531F4A12-6E7C-4556-AF26-01BF51C5334B}"/>
              </a:ext>
            </a:extLst>
          </p:cNvPr>
          <p:cNvSpPr/>
          <p:nvPr/>
        </p:nvSpPr>
        <p:spPr>
          <a:xfrm>
            <a:off x="4085684" y="1700450"/>
            <a:ext cx="4488504" cy="2169825"/>
          </a:xfrm>
          <a:prstGeom prst="rect">
            <a:avLst/>
          </a:prstGeom>
        </p:spPr>
        <p:txBody>
          <a:bodyPr wrap="square">
            <a:spAutoFit/>
          </a:bodyPr>
          <a:lstStyle/>
          <a:p>
            <a:pPr marL="673894" lvl="1">
              <a:spcBef>
                <a:spcPts val="1800"/>
              </a:spcBef>
            </a:pPr>
            <a:r>
              <a:rPr lang="en-AU" sz="1500">
                <a:solidFill>
                  <a:srgbClr val="002D3F"/>
                </a:solidFill>
                <a:latin typeface="Arial Nova Cond" panose="020B0506020202020204" pitchFamily="34" charset="0"/>
                <a:ea typeface="+mn-lt"/>
                <a:cs typeface="+mn-lt"/>
              </a:rPr>
              <a:t>provides a safeguard – job seekers unable to manage in Digital Services can be referred to more suitable service</a:t>
            </a:r>
          </a:p>
          <a:p>
            <a:pPr marL="673894" lvl="1">
              <a:spcBef>
                <a:spcPts val="1800"/>
              </a:spcBef>
            </a:pPr>
            <a:r>
              <a:rPr lang="en-AU" sz="1500">
                <a:solidFill>
                  <a:srgbClr val="002D3F"/>
                </a:solidFill>
                <a:latin typeface="Arial Nova Cond" panose="020B0506020202020204" pitchFamily="34" charset="0"/>
                <a:cs typeface="Calibri"/>
              </a:rPr>
              <a:t>will complement the tools and support available through the Platform</a:t>
            </a:r>
          </a:p>
          <a:p>
            <a:pPr marL="673894" lvl="1">
              <a:spcBef>
                <a:spcPts val="1800"/>
              </a:spcBef>
            </a:pPr>
            <a:r>
              <a:rPr lang="en-AU" sz="1500">
                <a:solidFill>
                  <a:srgbClr val="002D3F"/>
                </a:solidFill>
                <a:latin typeface="Arial Nova Cond" panose="020B0506020202020204" pitchFamily="34" charset="0"/>
              </a:rPr>
              <a:t>will continue to be delivered by the Department of Education, Skills and Employment. </a:t>
            </a:r>
          </a:p>
        </p:txBody>
      </p:sp>
      <p:cxnSp>
        <p:nvCxnSpPr>
          <p:cNvPr id="16" name="Straight Connector 15">
            <a:extLst>
              <a:ext uri="{FF2B5EF4-FFF2-40B4-BE49-F238E27FC236}">
                <a16:creationId xmlns:a16="http://schemas.microsoft.com/office/drawing/2014/main" id="{13F93BCF-B8C6-4ECB-AF58-F9F988D71B27}"/>
              </a:ext>
              <a:ext uri="{C183D7F6-B498-43B3-948B-1728B52AA6E4}">
                <adec:decorative xmlns:adec="http://schemas.microsoft.com/office/drawing/2017/decorative" val="1"/>
              </a:ext>
            </a:extLst>
          </p:cNvPr>
          <p:cNvCxnSpPr>
            <a:cxnSpLocks/>
          </p:cNvCxnSpPr>
          <p:nvPr/>
        </p:nvCxnSpPr>
        <p:spPr>
          <a:xfrm>
            <a:off x="899592" y="1791667"/>
            <a:ext cx="0" cy="1080120"/>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025D8A-0D42-4CB5-AF4E-B9233808F9F9}"/>
              </a:ext>
              <a:ext uri="{C183D7F6-B498-43B3-948B-1728B52AA6E4}">
                <adec:decorative xmlns:adec="http://schemas.microsoft.com/office/drawing/2017/decorative" val="1"/>
              </a:ext>
            </a:extLst>
          </p:cNvPr>
          <p:cNvCxnSpPr>
            <a:cxnSpLocks/>
          </p:cNvCxnSpPr>
          <p:nvPr/>
        </p:nvCxnSpPr>
        <p:spPr>
          <a:xfrm>
            <a:off x="900456" y="3078187"/>
            <a:ext cx="0" cy="576064"/>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A7889B-8F56-44D5-84DF-CE621AFEAB94}"/>
              </a:ext>
              <a:ext uri="{C183D7F6-B498-43B3-948B-1728B52AA6E4}">
                <adec:decorative xmlns:adec="http://schemas.microsoft.com/office/drawing/2017/decorative" val="1"/>
              </a:ext>
            </a:extLst>
          </p:cNvPr>
          <p:cNvCxnSpPr>
            <a:cxnSpLocks/>
          </p:cNvCxnSpPr>
          <p:nvPr/>
        </p:nvCxnSpPr>
        <p:spPr>
          <a:xfrm>
            <a:off x="899592" y="3930293"/>
            <a:ext cx="0" cy="348733"/>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BF7A34-0EC6-4835-8746-388FC91515EC}"/>
              </a:ext>
              <a:ext uri="{C183D7F6-B498-43B3-948B-1728B52AA6E4}">
                <adec:decorative xmlns:adec="http://schemas.microsoft.com/office/drawing/2017/decorative" val="1"/>
              </a:ext>
            </a:extLst>
          </p:cNvPr>
          <p:cNvCxnSpPr>
            <a:cxnSpLocks/>
          </p:cNvCxnSpPr>
          <p:nvPr/>
        </p:nvCxnSpPr>
        <p:spPr>
          <a:xfrm>
            <a:off x="4648034" y="1778064"/>
            <a:ext cx="0" cy="648072"/>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3313EC-8F65-4BD5-B7AE-3F14C4066B41}"/>
              </a:ext>
              <a:ext uri="{C183D7F6-B498-43B3-948B-1728B52AA6E4}">
                <adec:decorative xmlns:adec="http://schemas.microsoft.com/office/drawing/2017/decorative" val="1"/>
              </a:ext>
            </a:extLst>
          </p:cNvPr>
          <p:cNvCxnSpPr>
            <a:cxnSpLocks/>
          </p:cNvCxnSpPr>
          <p:nvPr/>
        </p:nvCxnSpPr>
        <p:spPr>
          <a:xfrm>
            <a:off x="4648034" y="2695896"/>
            <a:ext cx="0" cy="445661"/>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A9AFF49-73A7-44E3-B034-3628777C5D01}"/>
              </a:ext>
              <a:ext uri="{C183D7F6-B498-43B3-948B-1728B52AA6E4}">
                <adec:decorative xmlns:adec="http://schemas.microsoft.com/office/drawing/2017/decorative" val="1"/>
              </a:ext>
            </a:extLst>
          </p:cNvPr>
          <p:cNvCxnSpPr>
            <a:cxnSpLocks/>
          </p:cNvCxnSpPr>
          <p:nvPr/>
        </p:nvCxnSpPr>
        <p:spPr>
          <a:xfrm>
            <a:off x="4648034" y="3362240"/>
            <a:ext cx="0" cy="432048"/>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455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C16FBE-2DE9-4A04-B4AA-15D0F297B3A6}"/>
              </a:ex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4068791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712" name="think-cell Slide" r:id="rId7" imgW="395" imgH="396" progId="TCLayout.ActiveDocument.1">
                  <p:embed/>
                </p:oleObj>
              </mc:Choice>
              <mc:Fallback>
                <p:oleObj name="think-cell Slide" r:id="rId7" imgW="395" imgH="396" progId="TCLayout.ActiveDocument.1">
                  <p:embed/>
                  <p:pic>
                    <p:nvPicPr>
                      <p:cNvPr id="4" name="Object 3" hidden="1">
                        <a:extLst>
                          <a:ext uri="{FF2B5EF4-FFF2-40B4-BE49-F238E27FC236}">
                            <a16:creationId xmlns:a16="http://schemas.microsoft.com/office/drawing/2014/main" id="{D0C16FBE-2DE9-4A04-B4AA-15D0F297B3A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4A9EEEF-DAA5-4B12-99BC-BE5F3FE93317}"/>
              </a:ext>
              <a:ext uri="{C183D7F6-B498-43B3-948B-1728B52AA6E4}">
                <adec:decorative xmlns:adec="http://schemas.microsoft.com/office/drawing/2017/decorative" val="1"/>
              </a:ext>
            </a:extLst>
          </p:cNvPr>
          <p:cNvSpPr/>
          <p:nvPr>
            <p:custDataLst>
              <p:tags r:id="rId4"/>
            </p:custDataLst>
          </p:nvPr>
        </p:nvSpPr>
        <p:spPr>
          <a:xfrm>
            <a:off x="0" y="0"/>
            <a:ext cx="158750" cy="158750"/>
          </a:xfrm>
          <a:prstGeom prst="rect">
            <a:avLst/>
          </a:prstGeom>
          <a:solidFill>
            <a:srgbClr val="002D3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3" name="Title 2"/>
          <p:cNvSpPr>
            <a:spLocks noGrp="1"/>
          </p:cNvSpPr>
          <p:nvPr>
            <p:ph type="title"/>
          </p:nvPr>
        </p:nvSpPr>
        <p:spPr>
          <a:xfrm>
            <a:off x="457200" y="349200"/>
            <a:ext cx="7643192" cy="993775"/>
          </a:xfrm>
        </p:spPr>
        <p:txBody>
          <a:bodyPr>
            <a:normAutofit/>
          </a:bodyPr>
          <a:lstStyle/>
          <a:p>
            <a:r>
              <a:rPr lang="en-US" sz="2400" b="1" dirty="0">
                <a:latin typeface="Arial Nova" panose="020B0504020202020204" pitchFamily="34" charset="0"/>
              </a:rPr>
              <a:t>Digital Employment Services Platform principles</a:t>
            </a:r>
          </a:p>
        </p:txBody>
      </p:sp>
      <p:grpSp>
        <p:nvGrpSpPr>
          <p:cNvPr id="9" name="Group 8">
            <a:extLst>
              <a:ext uri="{FF2B5EF4-FFF2-40B4-BE49-F238E27FC236}">
                <a16:creationId xmlns:a16="http://schemas.microsoft.com/office/drawing/2014/main" id="{8B2C062C-3E53-45E3-A79D-EEC08C9AC6F7}"/>
              </a:ext>
              <a:ext uri="{C183D7F6-B498-43B3-948B-1728B52AA6E4}">
                <adec:decorative xmlns:adec="http://schemas.microsoft.com/office/drawing/2017/decorative" val="1"/>
              </a:ext>
            </a:extLst>
          </p:cNvPr>
          <p:cNvGrpSpPr/>
          <p:nvPr/>
        </p:nvGrpSpPr>
        <p:grpSpPr>
          <a:xfrm>
            <a:off x="5462069" y="3215324"/>
            <a:ext cx="468818" cy="617334"/>
            <a:chOff x="3517901" y="1125538"/>
            <a:chExt cx="415925" cy="547687"/>
          </a:xfrm>
          <a:solidFill>
            <a:srgbClr val="00B0F0"/>
          </a:solidFill>
        </p:grpSpPr>
        <p:sp>
          <p:nvSpPr>
            <p:cNvPr id="10" name="Freeform 48">
              <a:extLst>
                <a:ext uri="{FF2B5EF4-FFF2-40B4-BE49-F238E27FC236}">
                  <a16:creationId xmlns:a16="http://schemas.microsoft.com/office/drawing/2014/main" id="{36EDC2EC-42B6-4DAB-A393-043B9AEA5600}"/>
                </a:ext>
              </a:extLst>
            </p:cNvPr>
            <p:cNvSpPr>
              <a:spLocks/>
            </p:cNvSpPr>
            <p:nvPr/>
          </p:nvSpPr>
          <p:spPr bwMode="auto">
            <a:xfrm>
              <a:off x="3632201" y="1563688"/>
              <a:ext cx="187325" cy="25400"/>
            </a:xfrm>
            <a:custGeom>
              <a:avLst/>
              <a:gdLst>
                <a:gd name="T0" fmla="*/ 0 w 58"/>
                <a:gd name="T1" fmla="*/ 4 h 8"/>
                <a:gd name="T2" fmla="*/ 4 w 58"/>
                <a:gd name="T3" fmla="*/ 8 h 8"/>
                <a:gd name="T4" fmla="*/ 53 w 58"/>
                <a:gd name="T5" fmla="*/ 8 h 8"/>
                <a:gd name="T6" fmla="*/ 58 w 58"/>
                <a:gd name="T7" fmla="*/ 4 h 8"/>
                <a:gd name="T8" fmla="*/ 58 w 58"/>
                <a:gd name="T9" fmla="*/ 4 h 8"/>
                <a:gd name="T10" fmla="*/ 53 w 58"/>
                <a:gd name="T11" fmla="*/ 0 h 8"/>
                <a:gd name="T12" fmla="*/ 4 w 58"/>
                <a:gd name="T13" fmla="*/ 0 h 8"/>
                <a:gd name="T14" fmla="*/ 0 w 58"/>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8">
                  <a:moveTo>
                    <a:pt x="0" y="4"/>
                  </a:moveTo>
                  <a:cubicBezTo>
                    <a:pt x="0" y="6"/>
                    <a:pt x="2" y="8"/>
                    <a:pt x="4" y="8"/>
                  </a:cubicBezTo>
                  <a:cubicBezTo>
                    <a:pt x="53" y="8"/>
                    <a:pt x="53" y="8"/>
                    <a:pt x="53" y="8"/>
                  </a:cubicBezTo>
                  <a:cubicBezTo>
                    <a:pt x="56" y="8"/>
                    <a:pt x="58" y="6"/>
                    <a:pt x="58" y="4"/>
                  </a:cubicBezTo>
                  <a:cubicBezTo>
                    <a:pt x="58" y="4"/>
                    <a:pt x="58" y="4"/>
                    <a:pt x="58" y="4"/>
                  </a:cubicBezTo>
                  <a:cubicBezTo>
                    <a:pt x="58" y="2"/>
                    <a:pt x="56" y="0"/>
                    <a:pt x="53"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11" name="Freeform 49">
              <a:extLst>
                <a:ext uri="{FF2B5EF4-FFF2-40B4-BE49-F238E27FC236}">
                  <a16:creationId xmlns:a16="http://schemas.microsoft.com/office/drawing/2014/main" id="{44C60E39-501C-472A-9361-C1E659EA34FD}"/>
                </a:ext>
              </a:extLst>
            </p:cNvPr>
            <p:cNvSpPr>
              <a:spLocks/>
            </p:cNvSpPr>
            <p:nvPr/>
          </p:nvSpPr>
          <p:spPr bwMode="auto">
            <a:xfrm>
              <a:off x="3632201" y="1604963"/>
              <a:ext cx="187325" cy="26987"/>
            </a:xfrm>
            <a:custGeom>
              <a:avLst/>
              <a:gdLst>
                <a:gd name="T0" fmla="*/ 0 w 58"/>
                <a:gd name="T1" fmla="*/ 4 h 8"/>
                <a:gd name="T2" fmla="*/ 4 w 58"/>
                <a:gd name="T3" fmla="*/ 8 h 8"/>
                <a:gd name="T4" fmla="*/ 53 w 58"/>
                <a:gd name="T5" fmla="*/ 8 h 8"/>
                <a:gd name="T6" fmla="*/ 58 w 58"/>
                <a:gd name="T7" fmla="*/ 4 h 8"/>
                <a:gd name="T8" fmla="*/ 58 w 58"/>
                <a:gd name="T9" fmla="*/ 4 h 8"/>
                <a:gd name="T10" fmla="*/ 53 w 58"/>
                <a:gd name="T11" fmla="*/ 0 h 8"/>
                <a:gd name="T12" fmla="*/ 4 w 58"/>
                <a:gd name="T13" fmla="*/ 0 h 8"/>
                <a:gd name="T14" fmla="*/ 0 w 58"/>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8">
                  <a:moveTo>
                    <a:pt x="0" y="4"/>
                  </a:moveTo>
                  <a:cubicBezTo>
                    <a:pt x="0" y="6"/>
                    <a:pt x="2" y="8"/>
                    <a:pt x="4" y="8"/>
                  </a:cubicBezTo>
                  <a:cubicBezTo>
                    <a:pt x="53" y="8"/>
                    <a:pt x="53" y="8"/>
                    <a:pt x="53" y="8"/>
                  </a:cubicBezTo>
                  <a:cubicBezTo>
                    <a:pt x="56" y="8"/>
                    <a:pt x="58" y="6"/>
                    <a:pt x="58" y="4"/>
                  </a:cubicBezTo>
                  <a:cubicBezTo>
                    <a:pt x="58" y="4"/>
                    <a:pt x="58" y="4"/>
                    <a:pt x="58" y="4"/>
                  </a:cubicBezTo>
                  <a:cubicBezTo>
                    <a:pt x="58" y="2"/>
                    <a:pt x="56" y="0"/>
                    <a:pt x="53"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12" name="Freeform 50">
              <a:extLst>
                <a:ext uri="{FF2B5EF4-FFF2-40B4-BE49-F238E27FC236}">
                  <a16:creationId xmlns:a16="http://schemas.microsoft.com/office/drawing/2014/main" id="{826FD582-B8EC-4491-A75D-CB0CB3399D2E}"/>
                </a:ext>
              </a:extLst>
            </p:cNvPr>
            <p:cNvSpPr>
              <a:spLocks/>
            </p:cNvSpPr>
            <p:nvPr/>
          </p:nvSpPr>
          <p:spPr bwMode="auto">
            <a:xfrm>
              <a:off x="3686176" y="1647825"/>
              <a:ext cx="77788" cy="25400"/>
            </a:xfrm>
            <a:custGeom>
              <a:avLst/>
              <a:gdLst>
                <a:gd name="T0" fmla="*/ 0 w 24"/>
                <a:gd name="T1" fmla="*/ 0 h 8"/>
                <a:gd name="T2" fmla="*/ 12 w 24"/>
                <a:gd name="T3" fmla="*/ 8 h 8"/>
                <a:gd name="T4" fmla="*/ 24 w 24"/>
                <a:gd name="T5" fmla="*/ 0 h 8"/>
                <a:gd name="T6" fmla="*/ 0 w 24"/>
                <a:gd name="T7" fmla="*/ 0 h 8"/>
              </a:gdLst>
              <a:ahLst/>
              <a:cxnLst>
                <a:cxn ang="0">
                  <a:pos x="T0" y="T1"/>
                </a:cxn>
                <a:cxn ang="0">
                  <a:pos x="T2" y="T3"/>
                </a:cxn>
                <a:cxn ang="0">
                  <a:pos x="T4" y="T5"/>
                </a:cxn>
                <a:cxn ang="0">
                  <a:pos x="T6" y="T7"/>
                </a:cxn>
              </a:cxnLst>
              <a:rect l="0" t="0" r="r" b="b"/>
              <a:pathLst>
                <a:path w="24" h="8">
                  <a:moveTo>
                    <a:pt x="0" y="0"/>
                  </a:moveTo>
                  <a:cubicBezTo>
                    <a:pt x="1" y="5"/>
                    <a:pt x="6" y="8"/>
                    <a:pt x="12" y="8"/>
                  </a:cubicBezTo>
                  <a:cubicBezTo>
                    <a:pt x="18" y="8"/>
                    <a:pt x="22" y="5"/>
                    <a:pt x="2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13" name="Freeform 51">
              <a:extLst>
                <a:ext uri="{FF2B5EF4-FFF2-40B4-BE49-F238E27FC236}">
                  <a16:creationId xmlns:a16="http://schemas.microsoft.com/office/drawing/2014/main" id="{CDA245C8-FF30-4123-AD3E-FF7C9F245BF5}"/>
                </a:ext>
              </a:extLst>
            </p:cNvPr>
            <p:cNvSpPr>
              <a:spLocks/>
            </p:cNvSpPr>
            <p:nvPr/>
          </p:nvSpPr>
          <p:spPr bwMode="auto">
            <a:xfrm>
              <a:off x="3560763" y="1166813"/>
              <a:ext cx="330200" cy="384175"/>
            </a:xfrm>
            <a:custGeom>
              <a:avLst/>
              <a:gdLst>
                <a:gd name="T0" fmla="*/ 0 w 102"/>
                <a:gd name="T1" fmla="*/ 51 h 118"/>
                <a:gd name="T2" fmla="*/ 16 w 102"/>
                <a:gd name="T3" fmla="*/ 89 h 118"/>
                <a:gd name="T4" fmla="*/ 19 w 102"/>
                <a:gd name="T5" fmla="*/ 91 h 118"/>
                <a:gd name="T6" fmla="*/ 26 w 102"/>
                <a:gd name="T7" fmla="*/ 109 h 118"/>
                <a:gd name="T8" fmla="*/ 26 w 102"/>
                <a:gd name="T9" fmla="*/ 109 h 118"/>
                <a:gd name="T10" fmla="*/ 26 w 102"/>
                <a:gd name="T11" fmla="*/ 118 h 118"/>
                <a:gd name="T12" fmla="*/ 75 w 102"/>
                <a:gd name="T13" fmla="*/ 118 h 118"/>
                <a:gd name="T14" fmla="*/ 75 w 102"/>
                <a:gd name="T15" fmla="*/ 109 h 118"/>
                <a:gd name="T16" fmla="*/ 83 w 102"/>
                <a:gd name="T17" fmla="*/ 91 h 118"/>
                <a:gd name="T18" fmla="*/ 85 w 102"/>
                <a:gd name="T19" fmla="*/ 89 h 118"/>
                <a:gd name="T20" fmla="*/ 102 w 102"/>
                <a:gd name="T21" fmla="*/ 51 h 118"/>
                <a:gd name="T22" fmla="*/ 51 w 102"/>
                <a:gd name="T23" fmla="*/ 0 h 118"/>
                <a:gd name="T24" fmla="*/ 0 w 102"/>
                <a:gd name="T25" fmla="*/ 5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18">
                  <a:moveTo>
                    <a:pt x="0" y="51"/>
                  </a:moveTo>
                  <a:cubicBezTo>
                    <a:pt x="0" y="66"/>
                    <a:pt x="6" y="80"/>
                    <a:pt x="16" y="89"/>
                  </a:cubicBezTo>
                  <a:cubicBezTo>
                    <a:pt x="16" y="89"/>
                    <a:pt x="18" y="90"/>
                    <a:pt x="19" y="91"/>
                  </a:cubicBezTo>
                  <a:cubicBezTo>
                    <a:pt x="24" y="95"/>
                    <a:pt x="26" y="102"/>
                    <a:pt x="26" y="109"/>
                  </a:cubicBezTo>
                  <a:cubicBezTo>
                    <a:pt x="26" y="109"/>
                    <a:pt x="26" y="109"/>
                    <a:pt x="26" y="109"/>
                  </a:cubicBezTo>
                  <a:cubicBezTo>
                    <a:pt x="26" y="118"/>
                    <a:pt x="26" y="118"/>
                    <a:pt x="26" y="118"/>
                  </a:cubicBezTo>
                  <a:cubicBezTo>
                    <a:pt x="75" y="118"/>
                    <a:pt x="75" y="118"/>
                    <a:pt x="75" y="118"/>
                  </a:cubicBezTo>
                  <a:cubicBezTo>
                    <a:pt x="75" y="109"/>
                    <a:pt x="75" y="109"/>
                    <a:pt x="75" y="109"/>
                  </a:cubicBezTo>
                  <a:cubicBezTo>
                    <a:pt x="75" y="102"/>
                    <a:pt x="78" y="95"/>
                    <a:pt x="83" y="91"/>
                  </a:cubicBezTo>
                  <a:cubicBezTo>
                    <a:pt x="84" y="90"/>
                    <a:pt x="85" y="89"/>
                    <a:pt x="85" y="89"/>
                  </a:cubicBezTo>
                  <a:cubicBezTo>
                    <a:pt x="96" y="80"/>
                    <a:pt x="102" y="66"/>
                    <a:pt x="102" y="51"/>
                  </a:cubicBezTo>
                  <a:cubicBezTo>
                    <a:pt x="102" y="23"/>
                    <a:pt x="79" y="0"/>
                    <a:pt x="51" y="0"/>
                  </a:cubicBezTo>
                  <a:cubicBezTo>
                    <a:pt x="23" y="0"/>
                    <a:pt x="0" y="23"/>
                    <a:pt x="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52">
              <a:extLst>
                <a:ext uri="{FF2B5EF4-FFF2-40B4-BE49-F238E27FC236}">
                  <a16:creationId xmlns:a16="http://schemas.microsoft.com/office/drawing/2014/main" id="{5BD2F7AE-6A0B-4FB5-A805-7112F2870203}"/>
                </a:ext>
              </a:extLst>
            </p:cNvPr>
            <p:cNvSpPr>
              <a:spLocks noEditPoints="1"/>
            </p:cNvSpPr>
            <p:nvPr/>
          </p:nvSpPr>
          <p:spPr bwMode="auto">
            <a:xfrm>
              <a:off x="3632201" y="1284288"/>
              <a:ext cx="187325" cy="266700"/>
            </a:xfrm>
            <a:custGeom>
              <a:avLst/>
              <a:gdLst>
                <a:gd name="T0" fmla="*/ 5 w 58"/>
                <a:gd name="T1" fmla="*/ 31 h 82"/>
                <a:gd name="T2" fmla="*/ 16 w 58"/>
                <a:gd name="T3" fmla="*/ 30 h 82"/>
                <a:gd name="T4" fmla="*/ 24 w 58"/>
                <a:gd name="T5" fmla="*/ 82 h 82"/>
                <a:gd name="T6" fmla="*/ 19 w 58"/>
                <a:gd name="T7" fmla="*/ 28 h 82"/>
                <a:gd name="T8" fmla="*/ 22 w 58"/>
                <a:gd name="T9" fmla="*/ 26 h 82"/>
                <a:gd name="T10" fmla="*/ 23 w 58"/>
                <a:gd name="T11" fmla="*/ 26 h 82"/>
                <a:gd name="T12" fmla="*/ 24 w 58"/>
                <a:gd name="T13" fmla="*/ 26 h 82"/>
                <a:gd name="T14" fmla="*/ 24 w 58"/>
                <a:gd name="T15" fmla="*/ 26 h 82"/>
                <a:gd name="T16" fmla="*/ 27 w 58"/>
                <a:gd name="T17" fmla="*/ 23 h 82"/>
                <a:gd name="T18" fmla="*/ 29 w 58"/>
                <a:gd name="T19" fmla="*/ 22 h 82"/>
                <a:gd name="T20" fmla="*/ 31 w 58"/>
                <a:gd name="T21" fmla="*/ 23 h 82"/>
                <a:gd name="T22" fmla="*/ 34 w 58"/>
                <a:gd name="T23" fmla="*/ 26 h 82"/>
                <a:gd name="T24" fmla="*/ 34 w 58"/>
                <a:gd name="T25" fmla="*/ 26 h 82"/>
                <a:gd name="T26" fmla="*/ 34 w 58"/>
                <a:gd name="T27" fmla="*/ 26 h 82"/>
                <a:gd name="T28" fmla="*/ 35 w 58"/>
                <a:gd name="T29" fmla="*/ 26 h 82"/>
                <a:gd name="T30" fmla="*/ 39 w 58"/>
                <a:gd name="T31" fmla="*/ 28 h 82"/>
                <a:gd name="T32" fmla="*/ 33 w 58"/>
                <a:gd name="T33" fmla="*/ 82 h 82"/>
                <a:gd name="T34" fmla="*/ 42 w 58"/>
                <a:gd name="T35" fmla="*/ 30 h 82"/>
                <a:gd name="T36" fmla="*/ 53 w 58"/>
                <a:gd name="T37" fmla="*/ 31 h 82"/>
                <a:gd name="T38" fmla="*/ 57 w 58"/>
                <a:gd name="T39" fmla="*/ 20 h 82"/>
                <a:gd name="T40" fmla="*/ 47 w 58"/>
                <a:gd name="T41" fmla="*/ 16 h 82"/>
                <a:gd name="T42" fmla="*/ 40 w 58"/>
                <a:gd name="T43" fmla="*/ 26 h 82"/>
                <a:gd name="T44" fmla="*/ 37 w 58"/>
                <a:gd name="T45" fmla="*/ 24 h 82"/>
                <a:gd name="T46" fmla="*/ 36 w 58"/>
                <a:gd name="T47" fmla="*/ 23 h 82"/>
                <a:gd name="T48" fmla="*/ 36 w 58"/>
                <a:gd name="T49" fmla="*/ 23 h 82"/>
                <a:gd name="T50" fmla="*/ 36 w 58"/>
                <a:gd name="T51" fmla="*/ 23 h 82"/>
                <a:gd name="T52" fmla="*/ 32 w 58"/>
                <a:gd name="T53" fmla="*/ 21 h 82"/>
                <a:gd name="T54" fmla="*/ 32 w 58"/>
                <a:gd name="T55" fmla="*/ 20 h 82"/>
                <a:gd name="T56" fmla="*/ 29 w 58"/>
                <a:gd name="T57" fmla="*/ 0 h 82"/>
                <a:gd name="T58" fmla="*/ 26 w 58"/>
                <a:gd name="T59" fmla="*/ 20 h 82"/>
                <a:gd name="T60" fmla="*/ 25 w 58"/>
                <a:gd name="T61" fmla="*/ 21 h 82"/>
                <a:gd name="T62" fmla="*/ 22 w 58"/>
                <a:gd name="T63" fmla="*/ 23 h 82"/>
                <a:gd name="T64" fmla="*/ 22 w 58"/>
                <a:gd name="T65" fmla="*/ 23 h 82"/>
                <a:gd name="T66" fmla="*/ 22 w 58"/>
                <a:gd name="T67" fmla="*/ 23 h 82"/>
                <a:gd name="T68" fmla="*/ 21 w 58"/>
                <a:gd name="T69" fmla="*/ 24 h 82"/>
                <a:gd name="T70" fmla="*/ 18 w 58"/>
                <a:gd name="T71" fmla="*/ 26 h 82"/>
                <a:gd name="T72" fmla="*/ 11 w 58"/>
                <a:gd name="T73" fmla="*/ 16 h 82"/>
                <a:gd name="T74" fmla="*/ 1 w 58"/>
                <a:gd name="T75" fmla="*/ 20 h 82"/>
                <a:gd name="T76" fmla="*/ 43 w 58"/>
                <a:gd name="T77" fmla="*/ 27 h 82"/>
                <a:gd name="T78" fmla="*/ 50 w 58"/>
                <a:gd name="T79" fmla="*/ 18 h 82"/>
                <a:gd name="T80" fmla="*/ 55 w 58"/>
                <a:gd name="T81" fmla="*/ 25 h 82"/>
                <a:gd name="T82" fmla="*/ 50 w 58"/>
                <a:gd name="T83" fmla="*/ 29 h 82"/>
                <a:gd name="T84" fmla="*/ 24 w 58"/>
                <a:gd name="T85" fmla="*/ 9 h 82"/>
                <a:gd name="T86" fmla="*/ 34 w 58"/>
                <a:gd name="T87" fmla="*/ 9 h 82"/>
                <a:gd name="T88" fmla="*/ 29 w 58"/>
                <a:gd name="T89" fmla="*/ 18 h 82"/>
                <a:gd name="T90" fmla="*/ 3 w 58"/>
                <a:gd name="T91" fmla="*/ 21 h 82"/>
                <a:gd name="T92" fmla="*/ 10 w 58"/>
                <a:gd name="T93" fmla="*/ 19 h 82"/>
                <a:gd name="T94" fmla="*/ 8 w 58"/>
                <a:gd name="T95" fmla="*/ 29 h 82"/>
                <a:gd name="T96" fmla="*/ 3 w 58"/>
                <a:gd name="T97" fmla="*/ 2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82">
                  <a:moveTo>
                    <a:pt x="1" y="26"/>
                  </a:moveTo>
                  <a:cubicBezTo>
                    <a:pt x="1" y="28"/>
                    <a:pt x="3" y="30"/>
                    <a:pt x="5" y="31"/>
                  </a:cubicBezTo>
                  <a:cubicBezTo>
                    <a:pt x="6" y="31"/>
                    <a:pt x="7" y="32"/>
                    <a:pt x="8" y="32"/>
                  </a:cubicBezTo>
                  <a:cubicBezTo>
                    <a:pt x="11" y="32"/>
                    <a:pt x="14" y="30"/>
                    <a:pt x="16" y="30"/>
                  </a:cubicBezTo>
                  <a:cubicBezTo>
                    <a:pt x="24" y="82"/>
                    <a:pt x="24" y="82"/>
                    <a:pt x="24" y="82"/>
                  </a:cubicBezTo>
                  <a:cubicBezTo>
                    <a:pt x="24" y="82"/>
                    <a:pt x="24" y="82"/>
                    <a:pt x="24" y="82"/>
                  </a:cubicBezTo>
                  <a:cubicBezTo>
                    <a:pt x="18" y="29"/>
                    <a:pt x="18" y="29"/>
                    <a:pt x="18" y="29"/>
                  </a:cubicBezTo>
                  <a:cubicBezTo>
                    <a:pt x="18" y="28"/>
                    <a:pt x="19" y="28"/>
                    <a:pt x="19" y="28"/>
                  </a:cubicBezTo>
                  <a:cubicBezTo>
                    <a:pt x="20" y="28"/>
                    <a:pt x="20" y="27"/>
                    <a:pt x="21" y="27"/>
                  </a:cubicBezTo>
                  <a:cubicBezTo>
                    <a:pt x="22" y="27"/>
                    <a:pt x="22" y="26"/>
                    <a:pt x="22" y="26"/>
                  </a:cubicBezTo>
                  <a:cubicBezTo>
                    <a:pt x="23" y="26"/>
                    <a:pt x="23" y="26"/>
                    <a:pt x="23" y="26"/>
                  </a:cubicBezTo>
                  <a:cubicBezTo>
                    <a:pt x="23" y="26"/>
                    <a:pt x="23" y="26"/>
                    <a:pt x="23" y="26"/>
                  </a:cubicBezTo>
                  <a:cubicBezTo>
                    <a:pt x="23" y="26"/>
                    <a:pt x="23" y="26"/>
                    <a:pt x="23" y="26"/>
                  </a:cubicBezTo>
                  <a:cubicBezTo>
                    <a:pt x="24" y="26"/>
                    <a:pt x="24" y="26"/>
                    <a:pt x="24" y="26"/>
                  </a:cubicBezTo>
                  <a:cubicBezTo>
                    <a:pt x="24" y="26"/>
                    <a:pt x="24" y="26"/>
                    <a:pt x="24" y="26"/>
                  </a:cubicBezTo>
                  <a:cubicBezTo>
                    <a:pt x="24" y="26"/>
                    <a:pt x="24" y="26"/>
                    <a:pt x="24" y="26"/>
                  </a:cubicBezTo>
                  <a:cubicBezTo>
                    <a:pt x="24" y="25"/>
                    <a:pt x="25" y="25"/>
                    <a:pt x="26" y="24"/>
                  </a:cubicBezTo>
                  <a:cubicBezTo>
                    <a:pt x="26" y="24"/>
                    <a:pt x="27" y="24"/>
                    <a:pt x="27" y="23"/>
                  </a:cubicBezTo>
                  <a:cubicBezTo>
                    <a:pt x="27" y="23"/>
                    <a:pt x="28" y="23"/>
                    <a:pt x="28" y="23"/>
                  </a:cubicBezTo>
                  <a:cubicBezTo>
                    <a:pt x="28" y="23"/>
                    <a:pt x="28" y="22"/>
                    <a:pt x="29" y="22"/>
                  </a:cubicBezTo>
                  <a:cubicBezTo>
                    <a:pt x="29" y="22"/>
                    <a:pt x="30" y="23"/>
                    <a:pt x="30" y="23"/>
                  </a:cubicBezTo>
                  <a:cubicBezTo>
                    <a:pt x="30" y="23"/>
                    <a:pt x="30" y="23"/>
                    <a:pt x="31" y="23"/>
                  </a:cubicBezTo>
                  <a:cubicBezTo>
                    <a:pt x="31" y="24"/>
                    <a:pt x="31" y="24"/>
                    <a:pt x="32" y="24"/>
                  </a:cubicBezTo>
                  <a:cubicBezTo>
                    <a:pt x="32" y="25"/>
                    <a:pt x="33" y="25"/>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5" y="26"/>
                    <a:pt x="35" y="26"/>
                    <a:pt x="35" y="26"/>
                  </a:cubicBezTo>
                  <a:cubicBezTo>
                    <a:pt x="35" y="26"/>
                    <a:pt x="35" y="26"/>
                    <a:pt x="35" y="26"/>
                  </a:cubicBezTo>
                  <a:cubicBezTo>
                    <a:pt x="36" y="26"/>
                    <a:pt x="36" y="27"/>
                    <a:pt x="36" y="27"/>
                  </a:cubicBezTo>
                  <a:cubicBezTo>
                    <a:pt x="37" y="27"/>
                    <a:pt x="38" y="28"/>
                    <a:pt x="39" y="28"/>
                  </a:cubicBezTo>
                  <a:cubicBezTo>
                    <a:pt x="39" y="28"/>
                    <a:pt x="40" y="28"/>
                    <a:pt x="40" y="29"/>
                  </a:cubicBezTo>
                  <a:cubicBezTo>
                    <a:pt x="33" y="82"/>
                    <a:pt x="33" y="82"/>
                    <a:pt x="33" y="82"/>
                  </a:cubicBezTo>
                  <a:cubicBezTo>
                    <a:pt x="34" y="82"/>
                    <a:pt x="34" y="82"/>
                    <a:pt x="34" y="82"/>
                  </a:cubicBezTo>
                  <a:cubicBezTo>
                    <a:pt x="42" y="30"/>
                    <a:pt x="42" y="30"/>
                    <a:pt x="42" y="30"/>
                  </a:cubicBezTo>
                  <a:cubicBezTo>
                    <a:pt x="44" y="30"/>
                    <a:pt x="47" y="32"/>
                    <a:pt x="50" y="32"/>
                  </a:cubicBezTo>
                  <a:cubicBezTo>
                    <a:pt x="51" y="32"/>
                    <a:pt x="52" y="31"/>
                    <a:pt x="53" y="31"/>
                  </a:cubicBezTo>
                  <a:cubicBezTo>
                    <a:pt x="55" y="30"/>
                    <a:pt x="56" y="28"/>
                    <a:pt x="57" y="26"/>
                  </a:cubicBezTo>
                  <a:cubicBezTo>
                    <a:pt x="58" y="24"/>
                    <a:pt x="58" y="22"/>
                    <a:pt x="57" y="20"/>
                  </a:cubicBezTo>
                  <a:cubicBezTo>
                    <a:pt x="56" y="17"/>
                    <a:pt x="53" y="16"/>
                    <a:pt x="50" y="16"/>
                  </a:cubicBezTo>
                  <a:cubicBezTo>
                    <a:pt x="49" y="16"/>
                    <a:pt x="48" y="16"/>
                    <a:pt x="47" y="16"/>
                  </a:cubicBezTo>
                  <a:cubicBezTo>
                    <a:pt x="43" y="18"/>
                    <a:pt x="41" y="23"/>
                    <a:pt x="40" y="26"/>
                  </a:cubicBezTo>
                  <a:cubicBezTo>
                    <a:pt x="40" y="26"/>
                    <a:pt x="40" y="26"/>
                    <a:pt x="40" y="26"/>
                  </a:cubicBezTo>
                  <a:cubicBezTo>
                    <a:pt x="39" y="25"/>
                    <a:pt x="38" y="25"/>
                    <a:pt x="38" y="24"/>
                  </a:cubicBezTo>
                  <a:cubicBezTo>
                    <a:pt x="37" y="24"/>
                    <a:pt x="37" y="24"/>
                    <a:pt x="37" y="24"/>
                  </a:cubicBezTo>
                  <a:cubicBezTo>
                    <a:pt x="37" y="24"/>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5" y="22"/>
                    <a:pt x="34" y="22"/>
                    <a:pt x="33" y="21"/>
                  </a:cubicBezTo>
                  <a:cubicBezTo>
                    <a:pt x="33" y="21"/>
                    <a:pt x="33" y="21"/>
                    <a:pt x="32" y="21"/>
                  </a:cubicBezTo>
                  <a:cubicBezTo>
                    <a:pt x="32" y="20"/>
                    <a:pt x="32" y="20"/>
                    <a:pt x="32" y="20"/>
                  </a:cubicBezTo>
                  <a:cubicBezTo>
                    <a:pt x="32" y="20"/>
                    <a:pt x="32" y="20"/>
                    <a:pt x="32" y="20"/>
                  </a:cubicBezTo>
                  <a:cubicBezTo>
                    <a:pt x="34" y="18"/>
                    <a:pt x="37" y="13"/>
                    <a:pt x="37" y="9"/>
                  </a:cubicBezTo>
                  <a:cubicBezTo>
                    <a:pt x="37" y="4"/>
                    <a:pt x="34" y="0"/>
                    <a:pt x="29" y="0"/>
                  </a:cubicBezTo>
                  <a:cubicBezTo>
                    <a:pt x="24" y="0"/>
                    <a:pt x="20" y="4"/>
                    <a:pt x="20" y="9"/>
                  </a:cubicBezTo>
                  <a:cubicBezTo>
                    <a:pt x="20" y="13"/>
                    <a:pt x="24" y="18"/>
                    <a:pt x="26" y="20"/>
                  </a:cubicBezTo>
                  <a:cubicBezTo>
                    <a:pt x="26" y="20"/>
                    <a:pt x="26" y="20"/>
                    <a:pt x="26" y="20"/>
                  </a:cubicBezTo>
                  <a:cubicBezTo>
                    <a:pt x="26" y="20"/>
                    <a:pt x="26" y="20"/>
                    <a:pt x="25" y="21"/>
                  </a:cubicBezTo>
                  <a:cubicBezTo>
                    <a:pt x="25" y="21"/>
                    <a:pt x="25" y="21"/>
                    <a:pt x="24" y="21"/>
                  </a:cubicBezTo>
                  <a:cubicBezTo>
                    <a:pt x="24" y="22"/>
                    <a:pt x="23" y="22"/>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1" y="23"/>
                    <a:pt x="21" y="24"/>
                    <a:pt x="21" y="24"/>
                  </a:cubicBezTo>
                  <a:cubicBezTo>
                    <a:pt x="21" y="24"/>
                    <a:pt x="20" y="24"/>
                    <a:pt x="20" y="24"/>
                  </a:cubicBezTo>
                  <a:cubicBezTo>
                    <a:pt x="19" y="25"/>
                    <a:pt x="19" y="25"/>
                    <a:pt x="18" y="26"/>
                  </a:cubicBezTo>
                  <a:cubicBezTo>
                    <a:pt x="18" y="26"/>
                    <a:pt x="17" y="26"/>
                    <a:pt x="17" y="26"/>
                  </a:cubicBezTo>
                  <a:cubicBezTo>
                    <a:pt x="16" y="23"/>
                    <a:pt x="14" y="18"/>
                    <a:pt x="11" y="16"/>
                  </a:cubicBezTo>
                  <a:cubicBezTo>
                    <a:pt x="10" y="16"/>
                    <a:pt x="9" y="16"/>
                    <a:pt x="8" y="16"/>
                  </a:cubicBezTo>
                  <a:cubicBezTo>
                    <a:pt x="5" y="16"/>
                    <a:pt x="2" y="17"/>
                    <a:pt x="1" y="20"/>
                  </a:cubicBezTo>
                  <a:cubicBezTo>
                    <a:pt x="0" y="22"/>
                    <a:pt x="0" y="24"/>
                    <a:pt x="1" y="26"/>
                  </a:cubicBezTo>
                  <a:close/>
                  <a:moveTo>
                    <a:pt x="43" y="27"/>
                  </a:moveTo>
                  <a:cubicBezTo>
                    <a:pt x="43" y="25"/>
                    <a:pt x="45" y="20"/>
                    <a:pt x="48" y="19"/>
                  </a:cubicBezTo>
                  <a:cubicBezTo>
                    <a:pt x="49" y="18"/>
                    <a:pt x="49" y="18"/>
                    <a:pt x="50" y="18"/>
                  </a:cubicBezTo>
                  <a:cubicBezTo>
                    <a:pt x="52" y="18"/>
                    <a:pt x="54" y="19"/>
                    <a:pt x="55" y="21"/>
                  </a:cubicBezTo>
                  <a:cubicBezTo>
                    <a:pt x="55" y="23"/>
                    <a:pt x="55" y="24"/>
                    <a:pt x="55" y="25"/>
                  </a:cubicBezTo>
                  <a:cubicBezTo>
                    <a:pt x="54" y="27"/>
                    <a:pt x="53" y="28"/>
                    <a:pt x="52" y="29"/>
                  </a:cubicBezTo>
                  <a:cubicBezTo>
                    <a:pt x="51" y="29"/>
                    <a:pt x="51" y="29"/>
                    <a:pt x="50" y="29"/>
                  </a:cubicBezTo>
                  <a:cubicBezTo>
                    <a:pt x="47" y="29"/>
                    <a:pt x="44" y="28"/>
                    <a:pt x="43" y="27"/>
                  </a:cubicBezTo>
                  <a:close/>
                  <a:moveTo>
                    <a:pt x="24" y="9"/>
                  </a:moveTo>
                  <a:cubicBezTo>
                    <a:pt x="24" y="6"/>
                    <a:pt x="26" y="3"/>
                    <a:pt x="29" y="3"/>
                  </a:cubicBezTo>
                  <a:cubicBezTo>
                    <a:pt x="32" y="3"/>
                    <a:pt x="34" y="6"/>
                    <a:pt x="34" y="9"/>
                  </a:cubicBezTo>
                  <a:cubicBezTo>
                    <a:pt x="34" y="12"/>
                    <a:pt x="31" y="16"/>
                    <a:pt x="29" y="18"/>
                  </a:cubicBezTo>
                  <a:cubicBezTo>
                    <a:pt x="29" y="18"/>
                    <a:pt x="29" y="18"/>
                    <a:pt x="29" y="18"/>
                  </a:cubicBezTo>
                  <a:cubicBezTo>
                    <a:pt x="27" y="16"/>
                    <a:pt x="24" y="12"/>
                    <a:pt x="24" y="9"/>
                  </a:cubicBezTo>
                  <a:close/>
                  <a:moveTo>
                    <a:pt x="3" y="21"/>
                  </a:moveTo>
                  <a:cubicBezTo>
                    <a:pt x="4" y="19"/>
                    <a:pt x="6" y="18"/>
                    <a:pt x="8" y="18"/>
                  </a:cubicBezTo>
                  <a:cubicBezTo>
                    <a:pt x="8" y="18"/>
                    <a:pt x="9" y="18"/>
                    <a:pt x="10" y="19"/>
                  </a:cubicBezTo>
                  <a:cubicBezTo>
                    <a:pt x="13" y="20"/>
                    <a:pt x="15" y="25"/>
                    <a:pt x="15" y="27"/>
                  </a:cubicBezTo>
                  <a:cubicBezTo>
                    <a:pt x="14" y="28"/>
                    <a:pt x="11" y="29"/>
                    <a:pt x="8" y="29"/>
                  </a:cubicBezTo>
                  <a:cubicBezTo>
                    <a:pt x="7" y="29"/>
                    <a:pt x="6" y="29"/>
                    <a:pt x="6" y="29"/>
                  </a:cubicBezTo>
                  <a:cubicBezTo>
                    <a:pt x="4" y="28"/>
                    <a:pt x="3" y="27"/>
                    <a:pt x="3" y="25"/>
                  </a:cubicBezTo>
                  <a:cubicBezTo>
                    <a:pt x="2" y="24"/>
                    <a:pt x="2" y="23"/>
                    <a:pt x="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15" name="Rectangle 53">
              <a:extLst>
                <a:ext uri="{FF2B5EF4-FFF2-40B4-BE49-F238E27FC236}">
                  <a16:creationId xmlns:a16="http://schemas.microsoft.com/office/drawing/2014/main" id="{CABEC730-2F4F-41C1-AA8F-E360F9CE8493}"/>
                </a:ext>
              </a:extLst>
            </p:cNvPr>
            <p:cNvSpPr>
              <a:spLocks noChangeArrowheads="1"/>
            </p:cNvSpPr>
            <p:nvPr/>
          </p:nvSpPr>
          <p:spPr bwMode="auto">
            <a:xfrm>
              <a:off x="3716338" y="1125538"/>
              <a:ext cx="158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16" name="Freeform 54">
              <a:extLst>
                <a:ext uri="{FF2B5EF4-FFF2-40B4-BE49-F238E27FC236}">
                  <a16:creationId xmlns:a16="http://schemas.microsoft.com/office/drawing/2014/main" id="{D2CCFD36-AA41-44A3-A3AB-1DBCF3742D8A}"/>
                </a:ext>
              </a:extLst>
            </p:cNvPr>
            <p:cNvSpPr>
              <a:spLocks/>
            </p:cNvSpPr>
            <p:nvPr/>
          </p:nvSpPr>
          <p:spPr bwMode="auto">
            <a:xfrm>
              <a:off x="3663951" y="1128713"/>
              <a:ext cx="22225" cy="31750"/>
            </a:xfrm>
            <a:custGeom>
              <a:avLst/>
              <a:gdLst>
                <a:gd name="T0" fmla="*/ 4 w 14"/>
                <a:gd name="T1" fmla="*/ 20 h 20"/>
                <a:gd name="T2" fmla="*/ 0 w 14"/>
                <a:gd name="T3" fmla="*/ 4 h 20"/>
                <a:gd name="T4" fmla="*/ 10 w 14"/>
                <a:gd name="T5" fmla="*/ 0 h 20"/>
                <a:gd name="T6" fmla="*/ 14 w 14"/>
                <a:gd name="T7" fmla="*/ 18 h 20"/>
                <a:gd name="T8" fmla="*/ 4 w 14"/>
                <a:gd name="T9" fmla="*/ 20 h 20"/>
              </a:gdLst>
              <a:ahLst/>
              <a:cxnLst>
                <a:cxn ang="0">
                  <a:pos x="T0" y="T1"/>
                </a:cxn>
                <a:cxn ang="0">
                  <a:pos x="T2" y="T3"/>
                </a:cxn>
                <a:cxn ang="0">
                  <a:pos x="T4" y="T5"/>
                </a:cxn>
                <a:cxn ang="0">
                  <a:pos x="T6" y="T7"/>
                </a:cxn>
                <a:cxn ang="0">
                  <a:pos x="T8" y="T9"/>
                </a:cxn>
              </a:cxnLst>
              <a:rect l="0" t="0" r="r" b="b"/>
              <a:pathLst>
                <a:path w="14" h="20">
                  <a:moveTo>
                    <a:pt x="4" y="20"/>
                  </a:moveTo>
                  <a:lnTo>
                    <a:pt x="0" y="4"/>
                  </a:lnTo>
                  <a:lnTo>
                    <a:pt x="10" y="0"/>
                  </a:lnTo>
                  <a:lnTo>
                    <a:pt x="14" y="18"/>
                  </a:ln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17" name="Freeform 55">
              <a:extLst>
                <a:ext uri="{FF2B5EF4-FFF2-40B4-BE49-F238E27FC236}">
                  <a16:creationId xmlns:a16="http://schemas.microsoft.com/office/drawing/2014/main" id="{3781622B-C64F-4FCF-A726-47C06D4B98F7}"/>
                </a:ext>
              </a:extLst>
            </p:cNvPr>
            <p:cNvSpPr>
              <a:spLocks/>
            </p:cNvSpPr>
            <p:nvPr/>
          </p:nvSpPr>
          <p:spPr bwMode="auto">
            <a:xfrm>
              <a:off x="3614738" y="1147763"/>
              <a:ext cx="26988" cy="33337"/>
            </a:xfrm>
            <a:custGeom>
              <a:avLst/>
              <a:gdLst>
                <a:gd name="T0" fmla="*/ 9 w 17"/>
                <a:gd name="T1" fmla="*/ 21 h 21"/>
                <a:gd name="T2" fmla="*/ 0 w 17"/>
                <a:gd name="T3" fmla="*/ 6 h 21"/>
                <a:gd name="T4" fmla="*/ 9 w 17"/>
                <a:gd name="T5" fmla="*/ 0 h 21"/>
                <a:gd name="T6" fmla="*/ 17 w 17"/>
                <a:gd name="T7" fmla="*/ 17 h 21"/>
                <a:gd name="T8" fmla="*/ 9 w 17"/>
                <a:gd name="T9" fmla="*/ 21 h 21"/>
              </a:gdLst>
              <a:ahLst/>
              <a:cxnLst>
                <a:cxn ang="0">
                  <a:pos x="T0" y="T1"/>
                </a:cxn>
                <a:cxn ang="0">
                  <a:pos x="T2" y="T3"/>
                </a:cxn>
                <a:cxn ang="0">
                  <a:pos x="T4" y="T5"/>
                </a:cxn>
                <a:cxn ang="0">
                  <a:pos x="T6" y="T7"/>
                </a:cxn>
                <a:cxn ang="0">
                  <a:pos x="T8" y="T9"/>
                </a:cxn>
              </a:cxnLst>
              <a:rect l="0" t="0" r="r" b="b"/>
              <a:pathLst>
                <a:path w="17" h="21">
                  <a:moveTo>
                    <a:pt x="9" y="21"/>
                  </a:moveTo>
                  <a:lnTo>
                    <a:pt x="0" y="6"/>
                  </a:lnTo>
                  <a:lnTo>
                    <a:pt x="9" y="0"/>
                  </a:lnTo>
                  <a:lnTo>
                    <a:pt x="17" y="17"/>
                  </a:lnTo>
                  <a:lnTo>
                    <a:pt x="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18" name="Freeform 56">
              <a:extLst>
                <a:ext uri="{FF2B5EF4-FFF2-40B4-BE49-F238E27FC236}">
                  <a16:creationId xmlns:a16="http://schemas.microsoft.com/office/drawing/2014/main" id="{432A2EFF-40BE-4ECD-AAAC-299206BA9674}"/>
                </a:ext>
              </a:extLst>
            </p:cNvPr>
            <p:cNvSpPr>
              <a:spLocks/>
            </p:cNvSpPr>
            <p:nvPr/>
          </p:nvSpPr>
          <p:spPr bwMode="auto">
            <a:xfrm>
              <a:off x="3573463" y="1181100"/>
              <a:ext cx="28575" cy="28575"/>
            </a:xfrm>
            <a:custGeom>
              <a:avLst/>
              <a:gdLst>
                <a:gd name="T0" fmla="*/ 12 w 18"/>
                <a:gd name="T1" fmla="*/ 18 h 18"/>
                <a:gd name="T2" fmla="*/ 0 w 18"/>
                <a:gd name="T3" fmla="*/ 6 h 18"/>
                <a:gd name="T4" fmla="*/ 6 w 18"/>
                <a:gd name="T5" fmla="*/ 0 h 18"/>
                <a:gd name="T6" fmla="*/ 18 w 18"/>
                <a:gd name="T7" fmla="*/ 12 h 18"/>
                <a:gd name="T8" fmla="*/ 12 w 18"/>
                <a:gd name="T9" fmla="*/ 18 h 18"/>
              </a:gdLst>
              <a:ahLst/>
              <a:cxnLst>
                <a:cxn ang="0">
                  <a:pos x="T0" y="T1"/>
                </a:cxn>
                <a:cxn ang="0">
                  <a:pos x="T2" y="T3"/>
                </a:cxn>
                <a:cxn ang="0">
                  <a:pos x="T4" y="T5"/>
                </a:cxn>
                <a:cxn ang="0">
                  <a:pos x="T6" y="T7"/>
                </a:cxn>
                <a:cxn ang="0">
                  <a:pos x="T8" y="T9"/>
                </a:cxn>
              </a:cxnLst>
              <a:rect l="0" t="0" r="r" b="b"/>
              <a:pathLst>
                <a:path w="18" h="18">
                  <a:moveTo>
                    <a:pt x="12" y="18"/>
                  </a:moveTo>
                  <a:lnTo>
                    <a:pt x="0" y="6"/>
                  </a:lnTo>
                  <a:lnTo>
                    <a:pt x="6" y="0"/>
                  </a:lnTo>
                  <a:lnTo>
                    <a:pt x="18" y="12"/>
                  </a:ln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19" name="Freeform 57">
              <a:extLst>
                <a:ext uri="{FF2B5EF4-FFF2-40B4-BE49-F238E27FC236}">
                  <a16:creationId xmlns:a16="http://schemas.microsoft.com/office/drawing/2014/main" id="{743A4B84-E4C7-4D30-9194-1A1631A091C0}"/>
                </a:ext>
              </a:extLst>
            </p:cNvPr>
            <p:cNvSpPr>
              <a:spLocks/>
            </p:cNvSpPr>
            <p:nvPr/>
          </p:nvSpPr>
          <p:spPr bwMode="auto">
            <a:xfrm>
              <a:off x="3540126" y="1222375"/>
              <a:ext cx="33338" cy="26987"/>
            </a:xfrm>
            <a:custGeom>
              <a:avLst/>
              <a:gdLst>
                <a:gd name="T0" fmla="*/ 17 w 21"/>
                <a:gd name="T1" fmla="*/ 17 h 17"/>
                <a:gd name="T2" fmla="*/ 0 w 21"/>
                <a:gd name="T3" fmla="*/ 8 h 17"/>
                <a:gd name="T4" fmla="*/ 4 w 21"/>
                <a:gd name="T5" fmla="*/ 0 h 17"/>
                <a:gd name="T6" fmla="*/ 21 w 21"/>
                <a:gd name="T7" fmla="*/ 8 h 17"/>
                <a:gd name="T8" fmla="*/ 17 w 21"/>
                <a:gd name="T9" fmla="*/ 17 h 17"/>
              </a:gdLst>
              <a:ahLst/>
              <a:cxnLst>
                <a:cxn ang="0">
                  <a:pos x="T0" y="T1"/>
                </a:cxn>
                <a:cxn ang="0">
                  <a:pos x="T2" y="T3"/>
                </a:cxn>
                <a:cxn ang="0">
                  <a:pos x="T4" y="T5"/>
                </a:cxn>
                <a:cxn ang="0">
                  <a:pos x="T6" y="T7"/>
                </a:cxn>
                <a:cxn ang="0">
                  <a:pos x="T8" y="T9"/>
                </a:cxn>
              </a:cxnLst>
              <a:rect l="0" t="0" r="r" b="b"/>
              <a:pathLst>
                <a:path w="21" h="17">
                  <a:moveTo>
                    <a:pt x="17" y="17"/>
                  </a:moveTo>
                  <a:lnTo>
                    <a:pt x="0" y="8"/>
                  </a:lnTo>
                  <a:lnTo>
                    <a:pt x="4" y="0"/>
                  </a:lnTo>
                  <a:lnTo>
                    <a:pt x="21" y="8"/>
                  </a:lnTo>
                  <a:lnTo>
                    <a:pt x="1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20" name="Freeform 58">
              <a:extLst>
                <a:ext uri="{FF2B5EF4-FFF2-40B4-BE49-F238E27FC236}">
                  <a16:creationId xmlns:a16="http://schemas.microsoft.com/office/drawing/2014/main" id="{FF77CEA2-C9F0-476C-8B14-AA1ABE2F2B0F}"/>
                </a:ext>
              </a:extLst>
            </p:cNvPr>
            <p:cNvSpPr>
              <a:spLocks/>
            </p:cNvSpPr>
            <p:nvPr/>
          </p:nvSpPr>
          <p:spPr bwMode="auto">
            <a:xfrm>
              <a:off x="3521076" y="1271588"/>
              <a:ext cx="33338" cy="22225"/>
            </a:xfrm>
            <a:custGeom>
              <a:avLst/>
              <a:gdLst>
                <a:gd name="T0" fmla="*/ 19 w 21"/>
                <a:gd name="T1" fmla="*/ 14 h 14"/>
                <a:gd name="T2" fmla="*/ 0 w 21"/>
                <a:gd name="T3" fmla="*/ 10 h 14"/>
                <a:gd name="T4" fmla="*/ 2 w 21"/>
                <a:gd name="T5" fmla="*/ 0 h 14"/>
                <a:gd name="T6" fmla="*/ 21 w 21"/>
                <a:gd name="T7" fmla="*/ 4 h 14"/>
                <a:gd name="T8" fmla="*/ 19 w 21"/>
                <a:gd name="T9" fmla="*/ 14 h 14"/>
              </a:gdLst>
              <a:ahLst/>
              <a:cxnLst>
                <a:cxn ang="0">
                  <a:pos x="T0" y="T1"/>
                </a:cxn>
                <a:cxn ang="0">
                  <a:pos x="T2" y="T3"/>
                </a:cxn>
                <a:cxn ang="0">
                  <a:pos x="T4" y="T5"/>
                </a:cxn>
                <a:cxn ang="0">
                  <a:pos x="T6" y="T7"/>
                </a:cxn>
                <a:cxn ang="0">
                  <a:pos x="T8" y="T9"/>
                </a:cxn>
              </a:cxnLst>
              <a:rect l="0" t="0" r="r" b="b"/>
              <a:pathLst>
                <a:path w="21" h="14">
                  <a:moveTo>
                    <a:pt x="19" y="14"/>
                  </a:moveTo>
                  <a:lnTo>
                    <a:pt x="0" y="10"/>
                  </a:lnTo>
                  <a:lnTo>
                    <a:pt x="2" y="0"/>
                  </a:lnTo>
                  <a:lnTo>
                    <a:pt x="21" y="4"/>
                  </a:ln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21" name="Rectangle 59">
              <a:extLst>
                <a:ext uri="{FF2B5EF4-FFF2-40B4-BE49-F238E27FC236}">
                  <a16:creationId xmlns:a16="http://schemas.microsoft.com/office/drawing/2014/main" id="{73AA685D-95BA-4BD1-A895-EC3550A9BF07}"/>
                </a:ext>
              </a:extLst>
            </p:cNvPr>
            <p:cNvSpPr>
              <a:spLocks noChangeArrowheads="1"/>
            </p:cNvSpPr>
            <p:nvPr/>
          </p:nvSpPr>
          <p:spPr bwMode="auto">
            <a:xfrm>
              <a:off x="3517901" y="1327150"/>
              <a:ext cx="254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22" name="Freeform 60">
              <a:extLst>
                <a:ext uri="{FF2B5EF4-FFF2-40B4-BE49-F238E27FC236}">
                  <a16:creationId xmlns:a16="http://schemas.microsoft.com/office/drawing/2014/main" id="{5CA85657-DC7B-48D1-9B4B-EB4AD067815D}"/>
                </a:ext>
              </a:extLst>
            </p:cNvPr>
            <p:cNvSpPr>
              <a:spLocks/>
            </p:cNvSpPr>
            <p:nvPr/>
          </p:nvSpPr>
          <p:spPr bwMode="auto">
            <a:xfrm>
              <a:off x="3521076" y="1371600"/>
              <a:ext cx="33338" cy="23812"/>
            </a:xfrm>
            <a:custGeom>
              <a:avLst/>
              <a:gdLst>
                <a:gd name="T0" fmla="*/ 2 w 21"/>
                <a:gd name="T1" fmla="*/ 15 h 15"/>
                <a:gd name="T2" fmla="*/ 0 w 21"/>
                <a:gd name="T3" fmla="*/ 4 h 15"/>
                <a:gd name="T4" fmla="*/ 19 w 21"/>
                <a:gd name="T5" fmla="*/ 0 h 15"/>
                <a:gd name="T6" fmla="*/ 21 w 21"/>
                <a:gd name="T7" fmla="*/ 10 h 15"/>
                <a:gd name="T8" fmla="*/ 2 w 21"/>
                <a:gd name="T9" fmla="*/ 15 h 15"/>
              </a:gdLst>
              <a:ahLst/>
              <a:cxnLst>
                <a:cxn ang="0">
                  <a:pos x="T0" y="T1"/>
                </a:cxn>
                <a:cxn ang="0">
                  <a:pos x="T2" y="T3"/>
                </a:cxn>
                <a:cxn ang="0">
                  <a:pos x="T4" y="T5"/>
                </a:cxn>
                <a:cxn ang="0">
                  <a:pos x="T6" y="T7"/>
                </a:cxn>
                <a:cxn ang="0">
                  <a:pos x="T8" y="T9"/>
                </a:cxn>
              </a:cxnLst>
              <a:rect l="0" t="0" r="r" b="b"/>
              <a:pathLst>
                <a:path w="21" h="15">
                  <a:moveTo>
                    <a:pt x="2" y="15"/>
                  </a:moveTo>
                  <a:lnTo>
                    <a:pt x="0" y="4"/>
                  </a:lnTo>
                  <a:lnTo>
                    <a:pt x="19" y="0"/>
                  </a:lnTo>
                  <a:lnTo>
                    <a:pt x="21" y="10"/>
                  </a:ln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61">
              <a:extLst>
                <a:ext uri="{FF2B5EF4-FFF2-40B4-BE49-F238E27FC236}">
                  <a16:creationId xmlns:a16="http://schemas.microsoft.com/office/drawing/2014/main" id="{00F1E556-2126-49FA-896C-43450F21F7B8}"/>
                </a:ext>
              </a:extLst>
            </p:cNvPr>
            <p:cNvSpPr>
              <a:spLocks/>
            </p:cNvSpPr>
            <p:nvPr/>
          </p:nvSpPr>
          <p:spPr bwMode="auto">
            <a:xfrm>
              <a:off x="3540126" y="1417638"/>
              <a:ext cx="33338" cy="25400"/>
            </a:xfrm>
            <a:custGeom>
              <a:avLst/>
              <a:gdLst>
                <a:gd name="T0" fmla="*/ 4 w 21"/>
                <a:gd name="T1" fmla="*/ 16 h 16"/>
                <a:gd name="T2" fmla="*/ 0 w 21"/>
                <a:gd name="T3" fmla="*/ 8 h 16"/>
                <a:gd name="T4" fmla="*/ 17 w 21"/>
                <a:gd name="T5" fmla="*/ 0 h 16"/>
                <a:gd name="T6" fmla="*/ 21 w 21"/>
                <a:gd name="T7" fmla="*/ 8 h 16"/>
                <a:gd name="T8" fmla="*/ 4 w 21"/>
                <a:gd name="T9" fmla="*/ 16 h 16"/>
              </a:gdLst>
              <a:ahLst/>
              <a:cxnLst>
                <a:cxn ang="0">
                  <a:pos x="T0" y="T1"/>
                </a:cxn>
                <a:cxn ang="0">
                  <a:pos x="T2" y="T3"/>
                </a:cxn>
                <a:cxn ang="0">
                  <a:pos x="T4" y="T5"/>
                </a:cxn>
                <a:cxn ang="0">
                  <a:pos x="T6" y="T7"/>
                </a:cxn>
                <a:cxn ang="0">
                  <a:pos x="T8" y="T9"/>
                </a:cxn>
              </a:cxnLst>
              <a:rect l="0" t="0" r="r" b="b"/>
              <a:pathLst>
                <a:path w="21" h="16">
                  <a:moveTo>
                    <a:pt x="4" y="16"/>
                  </a:moveTo>
                  <a:lnTo>
                    <a:pt x="0" y="8"/>
                  </a:lnTo>
                  <a:lnTo>
                    <a:pt x="17" y="0"/>
                  </a:lnTo>
                  <a:lnTo>
                    <a:pt x="21" y="8"/>
                  </a:ln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24" name="Freeform 62">
              <a:extLst>
                <a:ext uri="{FF2B5EF4-FFF2-40B4-BE49-F238E27FC236}">
                  <a16:creationId xmlns:a16="http://schemas.microsoft.com/office/drawing/2014/main" id="{4A0B493B-7447-456A-A269-A6F226ACE067}"/>
                </a:ext>
              </a:extLst>
            </p:cNvPr>
            <p:cNvSpPr>
              <a:spLocks/>
            </p:cNvSpPr>
            <p:nvPr/>
          </p:nvSpPr>
          <p:spPr bwMode="auto">
            <a:xfrm>
              <a:off x="3573463" y="1455738"/>
              <a:ext cx="28575" cy="30162"/>
            </a:xfrm>
            <a:custGeom>
              <a:avLst/>
              <a:gdLst>
                <a:gd name="T0" fmla="*/ 6 w 18"/>
                <a:gd name="T1" fmla="*/ 19 h 19"/>
                <a:gd name="T2" fmla="*/ 0 w 18"/>
                <a:gd name="T3" fmla="*/ 13 h 19"/>
                <a:gd name="T4" fmla="*/ 12 w 18"/>
                <a:gd name="T5" fmla="*/ 0 h 19"/>
                <a:gd name="T6" fmla="*/ 18 w 18"/>
                <a:gd name="T7" fmla="*/ 6 h 19"/>
                <a:gd name="T8" fmla="*/ 6 w 18"/>
                <a:gd name="T9" fmla="*/ 19 h 19"/>
              </a:gdLst>
              <a:ahLst/>
              <a:cxnLst>
                <a:cxn ang="0">
                  <a:pos x="T0" y="T1"/>
                </a:cxn>
                <a:cxn ang="0">
                  <a:pos x="T2" y="T3"/>
                </a:cxn>
                <a:cxn ang="0">
                  <a:pos x="T4" y="T5"/>
                </a:cxn>
                <a:cxn ang="0">
                  <a:pos x="T6" y="T7"/>
                </a:cxn>
                <a:cxn ang="0">
                  <a:pos x="T8" y="T9"/>
                </a:cxn>
              </a:cxnLst>
              <a:rect l="0" t="0" r="r" b="b"/>
              <a:pathLst>
                <a:path w="18" h="19">
                  <a:moveTo>
                    <a:pt x="6" y="19"/>
                  </a:moveTo>
                  <a:lnTo>
                    <a:pt x="0" y="13"/>
                  </a:lnTo>
                  <a:lnTo>
                    <a:pt x="12" y="0"/>
                  </a:lnTo>
                  <a:lnTo>
                    <a:pt x="18" y="6"/>
                  </a:lnTo>
                  <a:lnTo>
                    <a:pt x="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25" name="Freeform 63">
              <a:extLst>
                <a:ext uri="{FF2B5EF4-FFF2-40B4-BE49-F238E27FC236}">
                  <a16:creationId xmlns:a16="http://schemas.microsoft.com/office/drawing/2014/main" id="{0BA6F75E-D4D9-408B-B010-502A1B60B9C1}"/>
                </a:ext>
              </a:extLst>
            </p:cNvPr>
            <p:cNvSpPr>
              <a:spLocks/>
            </p:cNvSpPr>
            <p:nvPr/>
          </p:nvSpPr>
          <p:spPr bwMode="auto">
            <a:xfrm>
              <a:off x="3763963" y="1128713"/>
              <a:ext cx="23813" cy="31750"/>
            </a:xfrm>
            <a:custGeom>
              <a:avLst/>
              <a:gdLst>
                <a:gd name="T0" fmla="*/ 11 w 15"/>
                <a:gd name="T1" fmla="*/ 20 h 20"/>
                <a:gd name="T2" fmla="*/ 0 w 15"/>
                <a:gd name="T3" fmla="*/ 18 h 20"/>
                <a:gd name="T4" fmla="*/ 4 w 15"/>
                <a:gd name="T5" fmla="*/ 0 h 20"/>
                <a:gd name="T6" fmla="*/ 15 w 15"/>
                <a:gd name="T7" fmla="*/ 4 h 20"/>
                <a:gd name="T8" fmla="*/ 11 w 15"/>
                <a:gd name="T9" fmla="*/ 20 h 20"/>
              </a:gdLst>
              <a:ahLst/>
              <a:cxnLst>
                <a:cxn ang="0">
                  <a:pos x="T0" y="T1"/>
                </a:cxn>
                <a:cxn ang="0">
                  <a:pos x="T2" y="T3"/>
                </a:cxn>
                <a:cxn ang="0">
                  <a:pos x="T4" y="T5"/>
                </a:cxn>
                <a:cxn ang="0">
                  <a:pos x="T6" y="T7"/>
                </a:cxn>
                <a:cxn ang="0">
                  <a:pos x="T8" y="T9"/>
                </a:cxn>
              </a:cxnLst>
              <a:rect l="0" t="0" r="r" b="b"/>
              <a:pathLst>
                <a:path w="15" h="20">
                  <a:moveTo>
                    <a:pt x="11" y="20"/>
                  </a:moveTo>
                  <a:lnTo>
                    <a:pt x="0" y="18"/>
                  </a:lnTo>
                  <a:lnTo>
                    <a:pt x="4" y="0"/>
                  </a:lnTo>
                  <a:lnTo>
                    <a:pt x="15" y="4"/>
                  </a:lnTo>
                  <a:lnTo>
                    <a:pt x="1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26" name="Freeform 64">
              <a:extLst>
                <a:ext uri="{FF2B5EF4-FFF2-40B4-BE49-F238E27FC236}">
                  <a16:creationId xmlns:a16="http://schemas.microsoft.com/office/drawing/2014/main" id="{DAB57A49-2D10-4C07-91D4-459D1C3A8328}"/>
                </a:ext>
              </a:extLst>
            </p:cNvPr>
            <p:cNvSpPr>
              <a:spLocks/>
            </p:cNvSpPr>
            <p:nvPr/>
          </p:nvSpPr>
          <p:spPr bwMode="auto">
            <a:xfrm>
              <a:off x="3810001" y="1147763"/>
              <a:ext cx="25400" cy="33337"/>
            </a:xfrm>
            <a:custGeom>
              <a:avLst/>
              <a:gdLst>
                <a:gd name="T0" fmla="*/ 8 w 16"/>
                <a:gd name="T1" fmla="*/ 21 h 21"/>
                <a:gd name="T2" fmla="*/ 0 w 16"/>
                <a:gd name="T3" fmla="*/ 17 h 21"/>
                <a:gd name="T4" fmla="*/ 8 w 16"/>
                <a:gd name="T5" fmla="*/ 0 h 21"/>
                <a:gd name="T6" fmla="*/ 16 w 16"/>
                <a:gd name="T7" fmla="*/ 6 h 21"/>
                <a:gd name="T8" fmla="*/ 8 w 16"/>
                <a:gd name="T9" fmla="*/ 21 h 21"/>
              </a:gdLst>
              <a:ahLst/>
              <a:cxnLst>
                <a:cxn ang="0">
                  <a:pos x="T0" y="T1"/>
                </a:cxn>
                <a:cxn ang="0">
                  <a:pos x="T2" y="T3"/>
                </a:cxn>
                <a:cxn ang="0">
                  <a:pos x="T4" y="T5"/>
                </a:cxn>
                <a:cxn ang="0">
                  <a:pos x="T6" y="T7"/>
                </a:cxn>
                <a:cxn ang="0">
                  <a:pos x="T8" y="T9"/>
                </a:cxn>
              </a:cxnLst>
              <a:rect l="0" t="0" r="r" b="b"/>
              <a:pathLst>
                <a:path w="16" h="21">
                  <a:moveTo>
                    <a:pt x="8" y="21"/>
                  </a:moveTo>
                  <a:lnTo>
                    <a:pt x="0" y="17"/>
                  </a:lnTo>
                  <a:lnTo>
                    <a:pt x="8" y="0"/>
                  </a:lnTo>
                  <a:lnTo>
                    <a:pt x="16" y="6"/>
                  </a:lnTo>
                  <a:lnTo>
                    <a:pt x="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27" name="Freeform 65">
              <a:extLst>
                <a:ext uri="{FF2B5EF4-FFF2-40B4-BE49-F238E27FC236}">
                  <a16:creationId xmlns:a16="http://schemas.microsoft.com/office/drawing/2014/main" id="{6F18526F-A524-4589-8D9A-1662439B7F68}"/>
                </a:ext>
              </a:extLst>
            </p:cNvPr>
            <p:cNvSpPr>
              <a:spLocks/>
            </p:cNvSpPr>
            <p:nvPr/>
          </p:nvSpPr>
          <p:spPr bwMode="auto">
            <a:xfrm>
              <a:off x="3844926" y="1181100"/>
              <a:ext cx="33338" cy="28575"/>
            </a:xfrm>
            <a:custGeom>
              <a:avLst/>
              <a:gdLst>
                <a:gd name="T0" fmla="*/ 9 w 21"/>
                <a:gd name="T1" fmla="*/ 18 h 18"/>
                <a:gd name="T2" fmla="*/ 0 w 21"/>
                <a:gd name="T3" fmla="*/ 12 h 18"/>
                <a:gd name="T4" fmla="*/ 15 w 21"/>
                <a:gd name="T5" fmla="*/ 0 h 18"/>
                <a:gd name="T6" fmla="*/ 21 w 21"/>
                <a:gd name="T7" fmla="*/ 6 h 18"/>
                <a:gd name="T8" fmla="*/ 9 w 21"/>
                <a:gd name="T9" fmla="*/ 18 h 18"/>
              </a:gdLst>
              <a:ahLst/>
              <a:cxnLst>
                <a:cxn ang="0">
                  <a:pos x="T0" y="T1"/>
                </a:cxn>
                <a:cxn ang="0">
                  <a:pos x="T2" y="T3"/>
                </a:cxn>
                <a:cxn ang="0">
                  <a:pos x="T4" y="T5"/>
                </a:cxn>
                <a:cxn ang="0">
                  <a:pos x="T6" y="T7"/>
                </a:cxn>
                <a:cxn ang="0">
                  <a:pos x="T8" y="T9"/>
                </a:cxn>
              </a:cxnLst>
              <a:rect l="0" t="0" r="r" b="b"/>
              <a:pathLst>
                <a:path w="21" h="18">
                  <a:moveTo>
                    <a:pt x="9" y="18"/>
                  </a:moveTo>
                  <a:lnTo>
                    <a:pt x="0" y="12"/>
                  </a:lnTo>
                  <a:lnTo>
                    <a:pt x="15" y="0"/>
                  </a:lnTo>
                  <a:lnTo>
                    <a:pt x="21" y="6"/>
                  </a:lnTo>
                  <a:lnTo>
                    <a:pt x="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28" name="Freeform 66">
              <a:extLst>
                <a:ext uri="{FF2B5EF4-FFF2-40B4-BE49-F238E27FC236}">
                  <a16:creationId xmlns:a16="http://schemas.microsoft.com/office/drawing/2014/main" id="{14A024B1-BD30-47B8-9377-062171EB85C7}"/>
                </a:ext>
              </a:extLst>
            </p:cNvPr>
            <p:cNvSpPr>
              <a:spLocks/>
            </p:cNvSpPr>
            <p:nvPr/>
          </p:nvSpPr>
          <p:spPr bwMode="auto">
            <a:xfrm>
              <a:off x="3878263" y="1222375"/>
              <a:ext cx="31750" cy="26987"/>
            </a:xfrm>
            <a:custGeom>
              <a:avLst/>
              <a:gdLst>
                <a:gd name="T0" fmla="*/ 4 w 20"/>
                <a:gd name="T1" fmla="*/ 17 h 17"/>
                <a:gd name="T2" fmla="*/ 0 w 20"/>
                <a:gd name="T3" fmla="*/ 8 h 17"/>
                <a:gd name="T4" fmla="*/ 14 w 20"/>
                <a:gd name="T5" fmla="*/ 0 h 17"/>
                <a:gd name="T6" fmla="*/ 20 w 20"/>
                <a:gd name="T7" fmla="*/ 8 h 17"/>
                <a:gd name="T8" fmla="*/ 4 w 20"/>
                <a:gd name="T9" fmla="*/ 17 h 17"/>
              </a:gdLst>
              <a:ahLst/>
              <a:cxnLst>
                <a:cxn ang="0">
                  <a:pos x="T0" y="T1"/>
                </a:cxn>
                <a:cxn ang="0">
                  <a:pos x="T2" y="T3"/>
                </a:cxn>
                <a:cxn ang="0">
                  <a:pos x="T4" y="T5"/>
                </a:cxn>
                <a:cxn ang="0">
                  <a:pos x="T6" y="T7"/>
                </a:cxn>
                <a:cxn ang="0">
                  <a:pos x="T8" y="T9"/>
                </a:cxn>
              </a:cxnLst>
              <a:rect l="0" t="0" r="r" b="b"/>
              <a:pathLst>
                <a:path w="20" h="17">
                  <a:moveTo>
                    <a:pt x="4" y="17"/>
                  </a:moveTo>
                  <a:lnTo>
                    <a:pt x="0" y="8"/>
                  </a:lnTo>
                  <a:lnTo>
                    <a:pt x="14" y="0"/>
                  </a:lnTo>
                  <a:lnTo>
                    <a:pt x="20" y="8"/>
                  </a:lnTo>
                  <a:lnTo>
                    <a:pt x="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29" name="Freeform 67">
              <a:extLst>
                <a:ext uri="{FF2B5EF4-FFF2-40B4-BE49-F238E27FC236}">
                  <a16:creationId xmlns:a16="http://schemas.microsoft.com/office/drawing/2014/main" id="{C6432183-708C-4A82-A1DC-15F42DBCA5AD}"/>
                </a:ext>
              </a:extLst>
            </p:cNvPr>
            <p:cNvSpPr>
              <a:spLocks/>
            </p:cNvSpPr>
            <p:nvPr/>
          </p:nvSpPr>
          <p:spPr bwMode="auto">
            <a:xfrm>
              <a:off x="3897313" y="1271588"/>
              <a:ext cx="33338" cy="22225"/>
            </a:xfrm>
            <a:custGeom>
              <a:avLst/>
              <a:gdLst>
                <a:gd name="T0" fmla="*/ 2 w 21"/>
                <a:gd name="T1" fmla="*/ 14 h 14"/>
                <a:gd name="T2" fmla="*/ 0 w 21"/>
                <a:gd name="T3" fmla="*/ 4 h 14"/>
                <a:gd name="T4" fmla="*/ 16 w 21"/>
                <a:gd name="T5" fmla="*/ 0 h 14"/>
                <a:gd name="T6" fmla="*/ 21 w 21"/>
                <a:gd name="T7" fmla="*/ 10 h 14"/>
                <a:gd name="T8" fmla="*/ 2 w 21"/>
                <a:gd name="T9" fmla="*/ 14 h 14"/>
              </a:gdLst>
              <a:ahLst/>
              <a:cxnLst>
                <a:cxn ang="0">
                  <a:pos x="T0" y="T1"/>
                </a:cxn>
                <a:cxn ang="0">
                  <a:pos x="T2" y="T3"/>
                </a:cxn>
                <a:cxn ang="0">
                  <a:pos x="T4" y="T5"/>
                </a:cxn>
                <a:cxn ang="0">
                  <a:pos x="T6" y="T7"/>
                </a:cxn>
                <a:cxn ang="0">
                  <a:pos x="T8" y="T9"/>
                </a:cxn>
              </a:cxnLst>
              <a:rect l="0" t="0" r="r" b="b"/>
              <a:pathLst>
                <a:path w="21" h="14">
                  <a:moveTo>
                    <a:pt x="2" y="14"/>
                  </a:moveTo>
                  <a:lnTo>
                    <a:pt x="0" y="4"/>
                  </a:lnTo>
                  <a:lnTo>
                    <a:pt x="16" y="0"/>
                  </a:lnTo>
                  <a:lnTo>
                    <a:pt x="21" y="10"/>
                  </a:lnTo>
                  <a:lnTo>
                    <a:pt x="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30" name="Rectangle 68">
              <a:extLst>
                <a:ext uri="{FF2B5EF4-FFF2-40B4-BE49-F238E27FC236}">
                  <a16:creationId xmlns:a16="http://schemas.microsoft.com/office/drawing/2014/main" id="{B102E456-2866-49F0-BAE4-4FE98B7AF435}"/>
                </a:ext>
              </a:extLst>
            </p:cNvPr>
            <p:cNvSpPr>
              <a:spLocks noChangeArrowheads="1"/>
            </p:cNvSpPr>
            <p:nvPr/>
          </p:nvSpPr>
          <p:spPr bwMode="auto">
            <a:xfrm>
              <a:off x="3903663" y="1327150"/>
              <a:ext cx="30163"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31" name="Freeform 69">
              <a:extLst>
                <a:ext uri="{FF2B5EF4-FFF2-40B4-BE49-F238E27FC236}">
                  <a16:creationId xmlns:a16="http://schemas.microsoft.com/office/drawing/2014/main" id="{505F1A95-5210-4274-989C-DE7E46EEF6E0}"/>
                </a:ext>
              </a:extLst>
            </p:cNvPr>
            <p:cNvSpPr>
              <a:spLocks/>
            </p:cNvSpPr>
            <p:nvPr/>
          </p:nvSpPr>
          <p:spPr bwMode="auto">
            <a:xfrm>
              <a:off x="3897313" y="1371600"/>
              <a:ext cx="33338" cy="23812"/>
            </a:xfrm>
            <a:custGeom>
              <a:avLst/>
              <a:gdLst>
                <a:gd name="T0" fmla="*/ 16 w 21"/>
                <a:gd name="T1" fmla="*/ 15 h 15"/>
                <a:gd name="T2" fmla="*/ 0 w 21"/>
                <a:gd name="T3" fmla="*/ 10 h 15"/>
                <a:gd name="T4" fmla="*/ 2 w 21"/>
                <a:gd name="T5" fmla="*/ 0 h 15"/>
                <a:gd name="T6" fmla="*/ 21 w 21"/>
                <a:gd name="T7" fmla="*/ 4 h 15"/>
                <a:gd name="T8" fmla="*/ 16 w 21"/>
                <a:gd name="T9" fmla="*/ 15 h 15"/>
              </a:gdLst>
              <a:ahLst/>
              <a:cxnLst>
                <a:cxn ang="0">
                  <a:pos x="T0" y="T1"/>
                </a:cxn>
                <a:cxn ang="0">
                  <a:pos x="T2" y="T3"/>
                </a:cxn>
                <a:cxn ang="0">
                  <a:pos x="T4" y="T5"/>
                </a:cxn>
                <a:cxn ang="0">
                  <a:pos x="T6" y="T7"/>
                </a:cxn>
                <a:cxn ang="0">
                  <a:pos x="T8" y="T9"/>
                </a:cxn>
              </a:cxnLst>
              <a:rect l="0" t="0" r="r" b="b"/>
              <a:pathLst>
                <a:path w="21" h="15">
                  <a:moveTo>
                    <a:pt x="16" y="15"/>
                  </a:moveTo>
                  <a:lnTo>
                    <a:pt x="0" y="10"/>
                  </a:lnTo>
                  <a:lnTo>
                    <a:pt x="2" y="0"/>
                  </a:lnTo>
                  <a:lnTo>
                    <a:pt x="21" y="4"/>
                  </a:lnTo>
                  <a:lnTo>
                    <a:pt x="1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32" name="Freeform 70">
              <a:extLst>
                <a:ext uri="{FF2B5EF4-FFF2-40B4-BE49-F238E27FC236}">
                  <a16:creationId xmlns:a16="http://schemas.microsoft.com/office/drawing/2014/main" id="{B67E771F-8BD9-402F-9CDF-938CA0537CB5}"/>
                </a:ext>
              </a:extLst>
            </p:cNvPr>
            <p:cNvSpPr>
              <a:spLocks/>
            </p:cNvSpPr>
            <p:nvPr/>
          </p:nvSpPr>
          <p:spPr bwMode="auto">
            <a:xfrm>
              <a:off x="3878263" y="1417638"/>
              <a:ext cx="31750" cy="25400"/>
            </a:xfrm>
            <a:custGeom>
              <a:avLst/>
              <a:gdLst>
                <a:gd name="T0" fmla="*/ 14 w 20"/>
                <a:gd name="T1" fmla="*/ 16 h 16"/>
                <a:gd name="T2" fmla="*/ 0 w 20"/>
                <a:gd name="T3" fmla="*/ 8 h 16"/>
                <a:gd name="T4" fmla="*/ 4 w 20"/>
                <a:gd name="T5" fmla="*/ 0 h 16"/>
                <a:gd name="T6" fmla="*/ 20 w 20"/>
                <a:gd name="T7" fmla="*/ 8 h 16"/>
                <a:gd name="T8" fmla="*/ 14 w 20"/>
                <a:gd name="T9" fmla="*/ 16 h 16"/>
              </a:gdLst>
              <a:ahLst/>
              <a:cxnLst>
                <a:cxn ang="0">
                  <a:pos x="T0" y="T1"/>
                </a:cxn>
                <a:cxn ang="0">
                  <a:pos x="T2" y="T3"/>
                </a:cxn>
                <a:cxn ang="0">
                  <a:pos x="T4" y="T5"/>
                </a:cxn>
                <a:cxn ang="0">
                  <a:pos x="T6" y="T7"/>
                </a:cxn>
                <a:cxn ang="0">
                  <a:pos x="T8" y="T9"/>
                </a:cxn>
              </a:cxnLst>
              <a:rect l="0" t="0" r="r" b="b"/>
              <a:pathLst>
                <a:path w="20" h="16">
                  <a:moveTo>
                    <a:pt x="14" y="16"/>
                  </a:moveTo>
                  <a:lnTo>
                    <a:pt x="0" y="8"/>
                  </a:lnTo>
                  <a:lnTo>
                    <a:pt x="4" y="0"/>
                  </a:lnTo>
                  <a:lnTo>
                    <a:pt x="20" y="8"/>
                  </a:lnTo>
                  <a:lnTo>
                    <a:pt x="1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33" name="Freeform 71">
              <a:extLst>
                <a:ext uri="{FF2B5EF4-FFF2-40B4-BE49-F238E27FC236}">
                  <a16:creationId xmlns:a16="http://schemas.microsoft.com/office/drawing/2014/main" id="{ADC213A6-1BC8-465E-8F07-15B704BFD7ED}"/>
                </a:ext>
              </a:extLst>
            </p:cNvPr>
            <p:cNvSpPr>
              <a:spLocks/>
            </p:cNvSpPr>
            <p:nvPr/>
          </p:nvSpPr>
          <p:spPr bwMode="auto">
            <a:xfrm>
              <a:off x="3844926" y="1455738"/>
              <a:ext cx="33338" cy="30162"/>
            </a:xfrm>
            <a:custGeom>
              <a:avLst/>
              <a:gdLst>
                <a:gd name="T0" fmla="*/ 15 w 21"/>
                <a:gd name="T1" fmla="*/ 19 h 19"/>
                <a:gd name="T2" fmla="*/ 0 w 21"/>
                <a:gd name="T3" fmla="*/ 6 h 19"/>
                <a:gd name="T4" fmla="*/ 9 w 21"/>
                <a:gd name="T5" fmla="*/ 0 h 19"/>
                <a:gd name="T6" fmla="*/ 21 w 21"/>
                <a:gd name="T7" fmla="*/ 13 h 19"/>
                <a:gd name="T8" fmla="*/ 15 w 21"/>
                <a:gd name="T9" fmla="*/ 19 h 19"/>
              </a:gdLst>
              <a:ahLst/>
              <a:cxnLst>
                <a:cxn ang="0">
                  <a:pos x="T0" y="T1"/>
                </a:cxn>
                <a:cxn ang="0">
                  <a:pos x="T2" y="T3"/>
                </a:cxn>
                <a:cxn ang="0">
                  <a:pos x="T4" y="T5"/>
                </a:cxn>
                <a:cxn ang="0">
                  <a:pos x="T6" y="T7"/>
                </a:cxn>
                <a:cxn ang="0">
                  <a:pos x="T8" y="T9"/>
                </a:cxn>
              </a:cxnLst>
              <a:rect l="0" t="0" r="r" b="b"/>
              <a:pathLst>
                <a:path w="21" h="19">
                  <a:moveTo>
                    <a:pt x="15" y="19"/>
                  </a:moveTo>
                  <a:lnTo>
                    <a:pt x="0" y="6"/>
                  </a:lnTo>
                  <a:lnTo>
                    <a:pt x="9" y="0"/>
                  </a:lnTo>
                  <a:lnTo>
                    <a:pt x="21" y="13"/>
                  </a:ln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grpSp>
      <p:sp>
        <p:nvSpPr>
          <p:cNvPr id="35" name="Rectangle 34">
            <a:extLst>
              <a:ext uri="{FF2B5EF4-FFF2-40B4-BE49-F238E27FC236}">
                <a16:creationId xmlns:a16="http://schemas.microsoft.com/office/drawing/2014/main" id="{1D0C2700-FA92-4CFE-8554-38EC19B0EC8A}"/>
              </a:ext>
            </a:extLst>
          </p:cNvPr>
          <p:cNvSpPr/>
          <p:nvPr/>
        </p:nvSpPr>
        <p:spPr>
          <a:xfrm>
            <a:off x="963282" y="2179663"/>
            <a:ext cx="1351400" cy="276999"/>
          </a:xfrm>
          <a:prstGeom prst="rect">
            <a:avLst/>
          </a:prstGeom>
        </p:spPr>
        <p:txBody>
          <a:bodyPr wrap="square" lIns="0" tIns="0" rIns="0" bIns="0">
            <a:spAutoFit/>
          </a:bodyPr>
          <a:lstStyle/>
          <a:p>
            <a:pPr marL="0" marR="0" lvl="0" indent="0" algn="r" defTabSz="685800" rtl="0" eaLnBrk="1" fontAlgn="auto" latinLnBrk="0" hangingPunct="1">
              <a:lnSpc>
                <a:spcPct val="100000"/>
              </a:lnSpc>
              <a:spcBef>
                <a:spcPts val="0"/>
              </a:spcBef>
              <a:spcAft>
                <a:spcPts val="450"/>
              </a:spcAft>
              <a:buClrTx/>
              <a:buSzTx/>
              <a:buFontTx/>
              <a:buNone/>
              <a:tabLst/>
              <a:defRPr/>
            </a:pPr>
            <a:r>
              <a:rPr kumimoji="0" lang="en-US" b="1" i="0" u="none" strike="noStrike" kern="1200" cap="none" spc="0" normalizeH="0" baseline="0" noProof="0">
                <a:ln>
                  <a:noFill/>
                </a:ln>
                <a:solidFill>
                  <a:srgbClr val="287DB2"/>
                </a:solidFill>
                <a:effectLst/>
                <a:uLnTx/>
                <a:uFillTx/>
                <a:latin typeface="Arial Nova" panose="020B0504020202020204" pitchFamily="34" charset="0"/>
                <a:ea typeface="Segoe UI" panose="020B0502040204020203" pitchFamily="34" charset="0"/>
                <a:cs typeface="Segoe UI" panose="020B0502040204020203" pitchFamily="34" charset="0"/>
              </a:rPr>
              <a:t>MODULAR</a:t>
            </a:r>
            <a:endParaRPr kumimoji="0" lang="en-US" sz="600" b="0" i="0" u="none" strike="noStrike" kern="1200" cap="none" spc="0" normalizeH="0" baseline="0" noProof="0">
              <a:ln>
                <a:noFill/>
              </a:ln>
              <a:solidFill>
                <a:srgbClr val="287DB2"/>
              </a:solidFill>
              <a:effectLst/>
              <a:uLnTx/>
              <a:uFillTx/>
              <a:latin typeface="Arial Nova" panose="020B0504020202020204" pitchFamily="34" charset="0"/>
              <a:ea typeface="Segoe UI" panose="020B0502040204020203"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C2F4482E-E53D-4468-AEE6-1DADB9D49193}"/>
              </a:ext>
            </a:extLst>
          </p:cNvPr>
          <p:cNvSpPr/>
          <p:nvPr/>
        </p:nvSpPr>
        <p:spPr>
          <a:xfrm>
            <a:off x="6188302" y="2126121"/>
            <a:ext cx="2385229" cy="276999"/>
          </a:xfrm>
          <a:prstGeom prst="rect">
            <a:avLst/>
          </a:prstGeom>
        </p:spPr>
        <p:txBody>
          <a:bodyPr wrap="square" lIns="0" tIns="0" rIns="0" bIns="0">
            <a:sp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b="1" i="0" u="none" strike="noStrike" kern="1200" cap="none" spc="0" normalizeH="0" baseline="0" noProof="0">
                <a:ln>
                  <a:noFill/>
                </a:ln>
                <a:solidFill>
                  <a:srgbClr val="6CC6AC"/>
                </a:solidFill>
                <a:effectLst/>
                <a:uLnTx/>
                <a:uFillTx/>
                <a:latin typeface="Arial Nova" panose="020B0504020202020204" pitchFamily="34" charset="0"/>
                <a:ea typeface="Segoe UI" panose="020B0502040204020203" pitchFamily="34" charset="0"/>
                <a:cs typeface="Segoe UI" panose="020B0502040204020203" pitchFamily="34" charset="0"/>
              </a:rPr>
              <a:t>CONFIGURABLE</a:t>
            </a:r>
            <a:endParaRPr kumimoji="0" lang="en-US" b="0" i="0" u="none" strike="noStrike" kern="1200" cap="none" spc="0" normalizeH="0" baseline="0" noProof="0">
              <a:ln>
                <a:noFill/>
              </a:ln>
              <a:solidFill>
                <a:srgbClr val="6CC6AC"/>
              </a:solidFill>
              <a:effectLst/>
              <a:uLnTx/>
              <a:uFillTx/>
              <a:latin typeface="Arial Nova" panose="020B0504020202020204" pitchFamily="34" charset="0"/>
              <a:ea typeface="Segoe UI" panose="020B0502040204020203" pitchFamily="34" charset="0"/>
              <a:cs typeface="Segoe UI" panose="020B0502040204020203" pitchFamily="34" charset="0"/>
            </a:endParaRPr>
          </a:p>
        </p:txBody>
      </p:sp>
      <p:grpSp>
        <p:nvGrpSpPr>
          <p:cNvPr id="37" name="Group 36">
            <a:extLst>
              <a:ext uri="{FF2B5EF4-FFF2-40B4-BE49-F238E27FC236}">
                <a16:creationId xmlns:a16="http://schemas.microsoft.com/office/drawing/2014/main" id="{291DBA93-81D2-4AC0-B15E-9348FB48E884}"/>
              </a:ext>
              <a:ext uri="{C183D7F6-B498-43B3-948B-1728B52AA6E4}">
                <adec:decorative xmlns:adec="http://schemas.microsoft.com/office/drawing/2017/decorative" val="1"/>
              </a:ext>
            </a:extLst>
          </p:cNvPr>
          <p:cNvGrpSpPr/>
          <p:nvPr/>
        </p:nvGrpSpPr>
        <p:grpSpPr>
          <a:xfrm>
            <a:off x="2552578" y="1901347"/>
            <a:ext cx="380468" cy="624541"/>
            <a:chOff x="7146926" y="3395663"/>
            <a:chExt cx="336550" cy="552449"/>
          </a:xfrm>
          <a:solidFill>
            <a:srgbClr val="287DB2"/>
          </a:solidFill>
        </p:grpSpPr>
        <p:sp>
          <p:nvSpPr>
            <p:cNvPr id="38" name="Rectangle 33">
              <a:extLst>
                <a:ext uri="{FF2B5EF4-FFF2-40B4-BE49-F238E27FC236}">
                  <a16:creationId xmlns:a16="http://schemas.microsoft.com/office/drawing/2014/main" id="{4F887C63-EA96-4A13-90AE-27A6EB53EDDB}"/>
                </a:ext>
              </a:extLst>
            </p:cNvPr>
            <p:cNvSpPr>
              <a:spLocks noChangeArrowheads="1"/>
            </p:cNvSpPr>
            <p:nvPr/>
          </p:nvSpPr>
          <p:spPr bwMode="auto">
            <a:xfrm>
              <a:off x="7250113" y="3548063"/>
              <a:ext cx="13017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39" name="Freeform 34">
              <a:extLst>
                <a:ext uri="{FF2B5EF4-FFF2-40B4-BE49-F238E27FC236}">
                  <a16:creationId xmlns:a16="http://schemas.microsoft.com/office/drawing/2014/main" id="{444FF58A-0A3B-46EF-BB4D-740D85A976B9}"/>
                </a:ext>
              </a:extLst>
            </p:cNvPr>
            <p:cNvSpPr>
              <a:spLocks/>
            </p:cNvSpPr>
            <p:nvPr/>
          </p:nvSpPr>
          <p:spPr bwMode="auto">
            <a:xfrm>
              <a:off x="7192963" y="3395663"/>
              <a:ext cx="246063" cy="152400"/>
            </a:xfrm>
            <a:custGeom>
              <a:avLst/>
              <a:gdLst>
                <a:gd name="T0" fmla="*/ 116 w 155"/>
                <a:gd name="T1" fmla="*/ 0 h 96"/>
                <a:gd name="T2" fmla="*/ 116 w 155"/>
                <a:gd name="T3" fmla="*/ 33 h 96"/>
                <a:gd name="T4" fmla="*/ 98 w 155"/>
                <a:gd name="T5" fmla="*/ 33 h 96"/>
                <a:gd name="T6" fmla="*/ 98 w 155"/>
                <a:gd name="T7" fmla="*/ 0 h 96"/>
                <a:gd name="T8" fmla="*/ 59 w 155"/>
                <a:gd name="T9" fmla="*/ 0 h 96"/>
                <a:gd name="T10" fmla="*/ 59 w 155"/>
                <a:gd name="T11" fmla="*/ 33 h 96"/>
                <a:gd name="T12" fmla="*/ 38 w 155"/>
                <a:gd name="T13" fmla="*/ 33 h 96"/>
                <a:gd name="T14" fmla="*/ 38 w 155"/>
                <a:gd name="T15" fmla="*/ 0 h 96"/>
                <a:gd name="T16" fmla="*/ 0 w 155"/>
                <a:gd name="T17" fmla="*/ 0 h 96"/>
                <a:gd name="T18" fmla="*/ 0 w 155"/>
                <a:gd name="T19" fmla="*/ 96 h 96"/>
                <a:gd name="T20" fmla="*/ 155 w 155"/>
                <a:gd name="T21" fmla="*/ 96 h 96"/>
                <a:gd name="T22" fmla="*/ 155 w 155"/>
                <a:gd name="T23" fmla="*/ 0 h 96"/>
                <a:gd name="T24" fmla="*/ 116 w 155"/>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6">
                  <a:moveTo>
                    <a:pt x="116" y="0"/>
                  </a:moveTo>
                  <a:lnTo>
                    <a:pt x="116" y="33"/>
                  </a:lnTo>
                  <a:lnTo>
                    <a:pt x="98" y="33"/>
                  </a:lnTo>
                  <a:lnTo>
                    <a:pt x="98" y="0"/>
                  </a:lnTo>
                  <a:lnTo>
                    <a:pt x="59" y="0"/>
                  </a:lnTo>
                  <a:lnTo>
                    <a:pt x="59" y="33"/>
                  </a:lnTo>
                  <a:lnTo>
                    <a:pt x="38" y="33"/>
                  </a:lnTo>
                  <a:lnTo>
                    <a:pt x="38" y="0"/>
                  </a:lnTo>
                  <a:lnTo>
                    <a:pt x="0" y="0"/>
                  </a:lnTo>
                  <a:lnTo>
                    <a:pt x="0" y="96"/>
                  </a:lnTo>
                  <a:lnTo>
                    <a:pt x="155" y="96"/>
                  </a:lnTo>
                  <a:lnTo>
                    <a:pt x="155" y="0"/>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40" name="Rectangle 35">
              <a:extLst>
                <a:ext uri="{FF2B5EF4-FFF2-40B4-BE49-F238E27FC236}">
                  <a16:creationId xmlns:a16="http://schemas.microsoft.com/office/drawing/2014/main" id="{D0EE7C84-1F04-462E-8B07-01D7077878F6}"/>
                </a:ext>
              </a:extLst>
            </p:cNvPr>
            <p:cNvSpPr>
              <a:spLocks noChangeArrowheads="1"/>
            </p:cNvSpPr>
            <p:nvPr/>
          </p:nvSpPr>
          <p:spPr bwMode="auto">
            <a:xfrm>
              <a:off x="7192963" y="3587750"/>
              <a:ext cx="24606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41" name="Freeform 36">
              <a:extLst>
                <a:ext uri="{FF2B5EF4-FFF2-40B4-BE49-F238E27FC236}">
                  <a16:creationId xmlns:a16="http://schemas.microsoft.com/office/drawing/2014/main" id="{298A8714-C695-46F7-8FCD-10A3614BC8A9}"/>
                </a:ext>
              </a:extLst>
            </p:cNvPr>
            <p:cNvSpPr>
              <a:spLocks/>
            </p:cNvSpPr>
            <p:nvPr/>
          </p:nvSpPr>
          <p:spPr bwMode="auto">
            <a:xfrm>
              <a:off x="7192963" y="3622675"/>
              <a:ext cx="246063" cy="257175"/>
            </a:xfrm>
            <a:custGeom>
              <a:avLst/>
              <a:gdLst>
                <a:gd name="T0" fmla="*/ 118 w 155"/>
                <a:gd name="T1" fmla="*/ 0 h 162"/>
                <a:gd name="T2" fmla="*/ 36 w 155"/>
                <a:gd name="T3" fmla="*/ 0 h 162"/>
                <a:gd name="T4" fmla="*/ 0 w 155"/>
                <a:gd name="T5" fmla="*/ 162 h 162"/>
                <a:gd name="T6" fmla="*/ 155 w 155"/>
                <a:gd name="T7" fmla="*/ 162 h 162"/>
                <a:gd name="T8" fmla="*/ 118 w 155"/>
                <a:gd name="T9" fmla="*/ 0 h 162"/>
              </a:gdLst>
              <a:ahLst/>
              <a:cxnLst>
                <a:cxn ang="0">
                  <a:pos x="T0" y="T1"/>
                </a:cxn>
                <a:cxn ang="0">
                  <a:pos x="T2" y="T3"/>
                </a:cxn>
                <a:cxn ang="0">
                  <a:pos x="T4" y="T5"/>
                </a:cxn>
                <a:cxn ang="0">
                  <a:pos x="T6" y="T7"/>
                </a:cxn>
                <a:cxn ang="0">
                  <a:pos x="T8" y="T9"/>
                </a:cxn>
              </a:cxnLst>
              <a:rect l="0" t="0" r="r" b="b"/>
              <a:pathLst>
                <a:path w="155" h="162">
                  <a:moveTo>
                    <a:pt x="118" y="0"/>
                  </a:moveTo>
                  <a:lnTo>
                    <a:pt x="36" y="0"/>
                  </a:lnTo>
                  <a:lnTo>
                    <a:pt x="0" y="162"/>
                  </a:lnTo>
                  <a:lnTo>
                    <a:pt x="155" y="16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42" name="Rectangle 37">
              <a:extLst>
                <a:ext uri="{FF2B5EF4-FFF2-40B4-BE49-F238E27FC236}">
                  <a16:creationId xmlns:a16="http://schemas.microsoft.com/office/drawing/2014/main" id="{856D85E5-5322-4EFD-AC87-A000DE320264}"/>
                </a:ext>
              </a:extLst>
            </p:cNvPr>
            <p:cNvSpPr>
              <a:spLocks noChangeArrowheads="1"/>
            </p:cNvSpPr>
            <p:nvPr/>
          </p:nvSpPr>
          <p:spPr bwMode="auto">
            <a:xfrm>
              <a:off x="7146926" y="3879850"/>
              <a:ext cx="336550" cy="682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grpSp>
      <p:sp>
        <p:nvSpPr>
          <p:cNvPr id="43" name="Rectangle 42">
            <a:extLst>
              <a:ext uri="{FF2B5EF4-FFF2-40B4-BE49-F238E27FC236}">
                <a16:creationId xmlns:a16="http://schemas.microsoft.com/office/drawing/2014/main" id="{0DA63B75-CDF8-417A-83D2-5510359E618E}"/>
              </a:ext>
            </a:extLst>
          </p:cNvPr>
          <p:cNvSpPr/>
          <p:nvPr/>
        </p:nvSpPr>
        <p:spPr>
          <a:xfrm>
            <a:off x="6117431" y="3365100"/>
            <a:ext cx="2568582" cy="276999"/>
          </a:xfrm>
          <a:prstGeom prst="rect">
            <a:avLst/>
          </a:prstGeom>
        </p:spPr>
        <p:txBody>
          <a:bodyPr wrap="square" lIns="0" tIns="0" rIns="0" bIns="0">
            <a:sp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b="1" i="0" u="none" strike="noStrike" kern="1200" cap="none" spc="0" normalizeH="0" baseline="0" noProof="0">
                <a:ln>
                  <a:noFill/>
                </a:ln>
                <a:solidFill>
                  <a:srgbClr val="00B0F0"/>
                </a:solidFill>
                <a:effectLst/>
                <a:uLnTx/>
                <a:uFillTx/>
                <a:latin typeface="Arial Nova" panose="020B0504020202020204" pitchFamily="34" charset="0"/>
                <a:ea typeface="Segoe UI" panose="020B0502040204020203" pitchFamily="34" charset="0"/>
                <a:cs typeface="Segoe UI" panose="020B0502040204020203" pitchFamily="34" charset="0"/>
              </a:rPr>
              <a:t>TAILORED</a:t>
            </a:r>
            <a:endParaRPr kumimoji="0" lang="en-US" sz="1100" b="0" i="0" u="none" strike="noStrike" kern="1200" cap="none" spc="0" normalizeH="0" baseline="0" noProof="0">
              <a:ln>
                <a:noFill/>
              </a:ln>
              <a:solidFill>
                <a:srgbClr val="00B0F0"/>
              </a:solidFill>
              <a:effectLst/>
              <a:uLnTx/>
              <a:uFillTx/>
              <a:latin typeface="Arial Nova" panose="020B0504020202020204" pitchFamily="34" charset="0"/>
              <a:ea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2558698F-41F7-492F-AB63-7C776B65B697}"/>
              </a:ext>
            </a:extLst>
          </p:cNvPr>
          <p:cNvSpPr/>
          <p:nvPr/>
        </p:nvSpPr>
        <p:spPr>
          <a:xfrm>
            <a:off x="457987" y="3470739"/>
            <a:ext cx="1829300" cy="276999"/>
          </a:xfrm>
          <a:prstGeom prst="rect">
            <a:avLst/>
          </a:prstGeom>
        </p:spPr>
        <p:txBody>
          <a:bodyPr wrap="square" lIns="0" tIns="0" rIns="0" bIns="0">
            <a:spAutoFit/>
          </a:bodyPr>
          <a:lstStyle/>
          <a:p>
            <a:pPr marL="0" marR="0" lvl="0" indent="0" algn="r" defTabSz="685800" rtl="0" eaLnBrk="1" fontAlgn="auto" latinLnBrk="0" hangingPunct="1">
              <a:lnSpc>
                <a:spcPct val="100000"/>
              </a:lnSpc>
              <a:spcBef>
                <a:spcPts val="0"/>
              </a:spcBef>
              <a:spcAft>
                <a:spcPts val="450"/>
              </a:spcAft>
              <a:buClrTx/>
              <a:buSzTx/>
              <a:buFontTx/>
              <a:buNone/>
              <a:tabLst/>
              <a:defRPr/>
            </a:pPr>
            <a:r>
              <a:rPr kumimoji="0" lang="en-US" b="1" i="0" u="none" strike="noStrike" kern="1200" cap="none" spc="0" normalizeH="0" baseline="0" noProof="0">
                <a:ln>
                  <a:noFill/>
                </a:ln>
                <a:solidFill>
                  <a:srgbClr val="008276"/>
                </a:solidFill>
                <a:effectLst/>
                <a:uLnTx/>
                <a:uFillTx/>
                <a:latin typeface="Arial Nova" panose="020B0504020202020204" pitchFamily="34" charset="0"/>
                <a:ea typeface="Segoe UI" panose="020B0502040204020203" pitchFamily="34" charset="0"/>
                <a:cs typeface="Segoe UI" panose="020B0502040204020203" pitchFamily="34" charset="0"/>
              </a:rPr>
              <a:t>DATA DRIVEN</a:t>
            </a:r>
            <a:endParaRPr kumimoji="0" lang="en-US" sz="1100" b="0" i="0" u="none" strike="noStrike" kern="1200" cap="none" spc="0" normalizeH="0" baseline="0" noProof="0">
              <a:ln>
                <a:noFill/>
              </a:ln>
              <a:solidFill>
                <a:srgbClr val="008276"/>
              </a:solidFill>
              <a:effectLst/>
              <a:uLnTx/>
              <a:uFillTx/>
              <a:latin typeface="Arial Nova" panose="020B0504020202020204" pitchFamily="34" charset="0"/>
              <a:ea typeface="Segoe UI" panose="020B0502040204020203" pitchFamily="34" charset="0"/>
              <a:cs typeface="Segoe UI" panose="020B0502040204020203" pitchFamily="34" charset="0"/>
            </a:endParaRPr>
          </a:p>
        </p:txBody>
      </p:sp>
      <p:sp>
        <p:nvSpPr>
          <p:cNvPr id="46" name="Shape 327">
            <a:extLst>
              <a:ext uri="{FF2B5EF4-FFF2-40B4-BE49-F238E27FC236}">
                <a16:creationId xmlns:a16="http://schemas.microsoft.com/office/drawing/2014/main" id="{F48EF953-7342-48A4-8F6B-BE592B275D45}"/>
              </a:ext>
              <a:ext uri="{C183D7F6-B498-43B3-948B-1728B52AA6E4}">
                <adec:decorative xmlns:adec="http://schemas.microsoft.com/office/drawing/2017/decorative" val="1"/>
              </a:ext>
            </a:extLst>
          </p:cNvPr>
          <p:cNvSpPr/>
          <p:nvPr/>
        </p:nvSpPr>
        <p:spPr>
          <a:xfrm>
            <a:off x="5456231" y="1987003"/>
            <a:ext cx="584326" cy="584293"/>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6CC6AC"/>
          </a:solidFill>
          <a:ln>
            <a:noFill/>
          </a:ln>
        </p:spPr>
        <p:txBody>
          <a:bodyPr lIns="68632" tIns="68632" rIns="68632" bIns="68632"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srgbClr val="000000"/>
              </a:solidFill>
              <a:effectLst/>
              <a:uLnTx/>
              <a:uFillTx/>
              <a:latin typeface="Calibri"/>
              <a:ea typeface="+mn-ea"/>
              <a:cs typeface="+mn-cs"/>
            </a:endParaRPr>
          </a:p>
        </p:txBody>
      </p:sp>
      <p:grpSp>
        <p:nvGrpSpPr>
          <p:cNvPr id="50" name="Group 49">
            <a:extLst>
              <a:ext uri="{FF2B5EF4-FFF2-40B4-BE49-F238E27FC236}">
                <a16:creationId xmlns:a16="http://schemas.microsoft.com/office/drawing/2014/main" id="{655DD375-84D3-41CF-AFCA-0965F3942F96}"/>
              </a:ext>
              <a:ext uri="{C183D7F6-B498-43B3-948B-1728B52AA6E4}">
                <adec:decorative xmlns:adec="http://schemas.microsoft.com/office/drawing/2017/decorative" val="1"/>
              </a:ext>
            </a:extLst>
          </p:cNvPr>
          <p:cNvGrpSpPr/>
          <p:nvPr/>
        </p:nvGrpSpPr>
        <p:grpSpPr>
          <a:xfrm>
            <a:off x="3294411" y="1855369"/>
            <a:ext cx="2119381" cy="2108552"/>
            <a:chOff x="3241660" y="1464824"/>
            <a:chExt cx="2543320" cy="2530324"/>
          </a:xfrm>
        </p:grpSpPr>
        <p:sp>
          <p:nvSpPr>
            <p:cNvPr id="7" name="Freeform 7">
              <a:extLst>
                <a:ext uri="{FF2B5EF4-FFF2-40B4-BE49-F238E27FC236}">
                  <a16:creationId xmlns:a16="http://schemas.microsoft.com/office/drawing/2014/main" id="{D5A7732A-798D-40D6-9289-86265551CA3E}"/>
                </a:ext>
              </a:extLst>
            </p:cNvPr>
            <p:cNvSpPr>
              <a:spLocks/>
            </p:cNvSpPr>
            <p:nvPr/>
          </p:nvSpPr>
          <p:spPr bwMode="auto">
            <a:xfrm rot="18837363">
              <a:off x="4389517" y="1446575"/>
              <a:ext cx="1145141" cy="1645784"/>
            </a:xfrm>
            <a:custGeom>
              <a:avLst/>
              <a:gdLst>
                <a:gd name="T0" fmla="*/ 355 w 495"/>
                <a:gd name="T1" fmla="*/ 0 h 711"/>
                <a:gd name="T2" fmla="*/ 209 w 495"/>
                <a:gd name="T3" fmla="*/ 147 h 711"/>
                <a:gd name="T4" fmla="*/ 209 w 495"/>
                <a:gd name="T5" fmla="*/ 263 h 711"/>
                <a:gd name="T6" fmla="*/ 93 w 495"/>
                <a:gd name="T7" fmla="*/ 263 h 711"/>
                <a:gd name="T8" fmla="*/ 0 w 495"/>
                <a:gd name="T9" fmla="*/ 356 h 711"/>
                <a:gd name="T10" fmla="*/ 122 w 495"/>
                <a:gd name="T11" fmla="*/ 477 h 711"/>
                <a:gd name="T12" fmla="*/ 122 w 495"/>
                <a:gd name="T13" fmla="*/ 492 h 711"/>
                <a:gd name="T14" fmla="*/ 117 w 495"/>
                <a:gd name="T15" fmla="*/ 495 h 711"/>
                <a:gd name="T16" fmla="*/ 115 w 495"/>
                <a:gd name="T17" fmla="*/ 495 h 711"/>
                <a:gd name="T18" fmla="*/ 93 w 495"/>
                <a:gd name="T19" fmla="*/ 507 h 711"/>
                <a:gd name="T20" fmla="*/ 93 w 495"/>
                <a:gd name="T21" fmla="*/ 565 h 711"/>
                <a:gd name="T22" fmla="*/ 151 w 495"/>
                <a:gd name="T23" fmla="*/ 565 h 711"/>
                <a:gd name="T24" fmla="*/ 162 w 495"/>
                <a:gd name="T25" fmla="*/ 542 h 711"/>
                <a:gd name="T26" fmla="*/ 162 w 495"/>
                <a:gd name="T27" fmla="*/ 542 h 711"/>
                <a:gd name="T28" fmla="*/ 163 w 495"/>
                <a:gd name="T29" fmla="*/ 540 h 711"/>
                <a:gd name="T30" fmla="*/ 163 w 495"/>
                <a:gd name="T31" fmla="*/ 540 h 711"/>
                <a:gd name="T32" fmla="*/ 165 w 495"/>
                <a:gd name="T33" fmla="*/ 536 h 711"/>
                <a:gd name="T34" fmla="*/ 180 w 495"/>
                <a:gd name="T35" fmla="*/ 536 h 711"/>
                <a:gd name="T36" fmla="*/ 355 w 495"/>
                <a:gd name="T37" fmla="*/ 711 h 711"/>
                <a:gd name="T38" fmla="*/ 495 w 495"/>
                <a:gd name="T39" fmla="*/ 356 h 711"/>
                <a:gd name="T40" fmla="*/ 355 w 495"/>
                <a:gd name="T4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711">
                  <a:moveTo>
                    <a:pt x="355" y="0"/>
                  </a:moveTo>
                  <a:cubicBezTo>
                    <a:pt x="209" y="147"/>
                    <a:pt x="209" y="147"/>
                    <a:pt x="209" y="147"/>
                  </a:cubicBezTo>
                  <a:cubicBezTo>
                    <a:pt x="241" y="179"/>
                    <a:pt x="241" y="231"/>
                    <a:pt x="209" y="263"/>
                  </a:cubicBezTo>
                  <a:cubicBezTo>
                    <a:pt x="177" y="295"/>
                    <a:pt x="125" y="295"/>
                    <a:pt x="93" y="263"/>
                  </a:cubicBezTo>
                  <a:cubicBezTo>
                    <a:pt x="0" y="356"/>
                    <a:pt x="0" y="356"/>
                    <a:pt x="0" y="356"/>
                  </a:cubicBezTo>
                  <a:cubicBezTo>
                    <a:pt x="122" y="477"/>
                    <a:pt x="122" y="477"/>
                    <a:pt x="122" y="477"/>
                  </a:cubicBezTo>
                  <a:cubicBezTo>
                    <a:pt x="126" y="482"/>
                    <a:pt x="126" y="488"/>
                    <a:pt x="122" y="492"/>
                  </a:cubicBezTo>
                  <a:cubicBezTo>
                    <a:pt x="120" y="493"/>
                    <a:pt x="119" y="494"/>
                    <a:pt x="117" y="495"/>
                  </a:cubicBezTo>
                  <a:cubicBezTo>
                    <a:pt x="117" y="495"/>
                    <a:pt x="116" y="495"/>
                    <a:pt x="115" y="495"/>
                  </a:cubicBezTo>
                  <a:cubicBezTo>
                    <a:pt x="107" y="496"/>
                    <a:pt x="99" y="500"/>
                    <a:pt x="93" y="507"/>
                  </a:cubicBezTo>
                  <a:cubicBezTo>
                    <a:pt x="76" y="523"/>
                    <a:pt x="76" y="549"/>
                    <a:pt x="93" y="565"/>
                  </a:cubicBezTo>
                  <a:cubicBezTo>
                    <a:pt x="109" y="581"/>
                    <a:pt x="135" y="581"/>
                    <a:pt x="151" y="565"/>
                  </a:cubicBezTo>
                  <a:cubicBezTo>
                    <a:pt x="157" y="559"/>
                    <a:pt x="161" y="550"/>
                    <a:pt x="162" y="542"/>
                  </a:cubicBezTo>
                  <a:cubicBezTo>
                    <a:pt x="162" y="542"/>
                    <a:pt x="162" y="542"/>
                    <a:pt x="162" y="542"/>
                  </a:cubicBezTo>
                  <a:cubicBezTo>
                    <a:pt x="163" y="542"/>
                    <a:pt x="163" y="541"/>
                    <a:pt x="163" y="540"/>
                  </a:cubicBezTo>
                  <a:cubicBezTo>
                    <a:pt x="163" y="540"/>
                    <a:pt x="163" y="540"/>
                    <a:pt x="163" y="540"/>
                  </a:cubicBezTo>
                  <a:cubicBezTo>
                    <a:pt x="163" y="538"/>
                    <a:pt x="164" y="537"/>
                    <a:pt x="165" y="536"/>
                  </a:cubicBezTo>
                  <a:cubicBezTo>
                    <a:pt x="169" y="532"/>
                    <a:pt x="176" y="532"/>
                    <a:pt x="180" y="536"/>
                  </a:cubicBezTo>
                  <a:cubicBezTo>
                    <a:pt x="355" y="711"/>
                    <a:pt x="355" y="711"/>
                    <a:pt x="355" y="711"/>
                  </a:cubicBezTo>
                  <a:cubicBezTo>
                    <a:pt x="442" y="618"/>
                    <a:pt x="495" y="493"/>
                    <a:pt x="495" y="356"/>
                  </a:cubicBezTo>
                  <a:cubicBezTo>
                    <a:pt x="495" y="219"/>
                    <a:pt x="442" y="94"/>
                    <a:pt x="355" y="0"/>
                  </a:cubicBezTo>
                  <a:close/>
                </a:path>
              </a:pathLst>
            </a:custGeom>
            <a:solidFill>
              <a:srgbClr val="6CC6AC"/>
            </a:solidFill>
            <a:ln>
              <a:noFill/>
            </a:ln>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8" name="Freeform 8">
              <a:extLst>
                <a:ext uri="{FF2B5EF4-FFF2-40B4-BE49-F238E27FC236}">
                  <a16:creationId xmlns:a16="http://schemas.microsoft.com/office/drawing/2014/main" id="{7DB7505D-BE15-4E57-91C5-D88AADB5008A}"/>
                </a:ext>
              </a:extLst>
            </p:cNvPr>
            <p:cNvSpPr>
              <a:spLocks/>
            </p:cNvSpPr>
            <p:nvPr/>
          </p:nvSpPr>
          <p:spPr bwMode="auto">
            <a:xfrm rot="18837363">
              <a:off x="4148254" y="2602518"/>
              <a:ext cx="1642387" cy="1142874"/>
            </a:xfrm>
            <a:custGeom>
              <a:avLst/>
              <a:gdLst>
                <a:gd name="T0" fmla="*/ 710 w 710"/>
                <a:gd name="T1" fmla="*/ 355 h 494"/>
                <a:gd name="T2" fmla="*/ 564 w 710"/>
                <a:gd name="T3" fmla="*/ 209 h 494"/>
                <a:gd name="T4" fmla="*/ 447 w 710"/>
                <a:gd name="T5" fmla="*/ 209 h 494"/>
                <a:gd name="T6" fmla="*/ 447 w 710"/>
                <a:gd name="T7" fmla="*/ 92 h 494"/>
                <a:gd name="T8" fmla="*/ 355 w 710"/>
                <a:gd name="T9" fmla="*/ 0 h 494"/>
                <a:gd name="T10" fmla="*/ 233 w 710"/>
                <a:gd name="T11" fmla="*/ 122 h 494"/>
                <a:gd name="T12" fmla="*/ 218 w 710"/>
                <a:gd name="T13" fmla="*/ 122 h 494"/>
                <a:gd name="T14" fmla="*/ 216 w 710"/>
                <a:gd name="T15" fmla="*/ 117 h 494"/>
                <a:gd name="T16" fmla="*/ 216 w 710"/>
                <a:gd name="T17" fmla="*/ 115 h 494"/>
                <a:gd name="T18" fmla="*/ 204 w 710"/>
                <a:gd name="T19" fmla="*/ 92 h 494"/>
                <a:gd name="T20" fmla="*/ 146 w 710"/>
                <a:gd name="T21" fmla="*/ 92 h 494"/>
                <a:gd name="T22" fmla="*/ 146 w 710"/>
                <a:gd name="T23" fmla="*/ 151 h 494"/>
                <a:gd name="T24" fmla="*/ 168 w 710"/>
                <a:gd name="T25" fmla="*/ 162 h 494"/>
                <a:gd name="T26" fmla="*/ 168 w 710"/>
                <a:gd name="T27" fmla="*/ 162 h 494"/>
                <a:gd name="T28" fmla="*/ 170 w 710"/>
                <a:gd name="T29" fmla="*/ 163 h 494"/>
                <a:gd name="T30" fmla="*/ 170 w 710"/>
                <a:gd name="T31" fmla="*/ 163 h 494"/>
                <a:gd name="T32" fmla="*/ 175 w 710"/>
                <a:gd name="T33" fmla="*/ 165 h 494"/>
                <a:gd name="T34" fmla="*/ 175 w 710"/>
                <a:gd name="T35" fmla="*/ 180 h 494"/>
                <a:gd name="T36" fmla="*/ 0 w 710"/>
                <a:gd name="T37" fmla="*/ 355 h 494"/>
                <a:gd name="T38" fmla="*/ 355 w 710"/>
                <a:gd name="T39" fmla="*/ 494 h 494"/>
                <a:gd name="T40" fmla="*/ 710 w 710"/>
                <a:gd name="T41" fmla="*/ 35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0" h="494">
                  <a:moveTo>
                    <a:pt x="710" y="355"/>
                  </a:moveTo>
                  <a:cubicBezTo>
                    <a:pt x="564" y="209"/>
                    <a:pt x="564" y="209"/>
                    <a:pt x="564" y="209"/>
                  </a:cubicBezTo>
                  <a:cubicBezTo>
                    <a:pt x="532" y="241"/>
                    <a:pt x="480" y="241"/>
                    <a:pt x="447" y="209"/>
                  </a:cubicBezTo>
                  <a:cubicBezTo>
                    <a:pt x="415" y="177"/>
                    <a:pt x="415" y="125"/>
                    <a:pt x="447" y="92"/>
                  </a:cubicBezTo>
                  <a:cubicBezTo>
                    <a:pt x="355" y="0"/>
                    <a:pt x="355" y="0"/>
                    <a:pt x="355" y="0"/>
                  </a:cubicBezTo>
                  <a:cubicBezTo>
                    <a:pt x="233" y="122"/>
                    <a:pt x="233" y="122"/>
                    <a:pt x="233" y="122"/>
                  </a:cubicBezTo>
                  <a:cubicBezTo>
                    <a:pt x="229" y="126"/>
                    <a:pt x="222" y="126"/>
                    <a:pt x="218" y="122"/>
                  </a:cubicBezTo>
                  <a:cubicBezTo>
                    <a:pt x="217" y="120"/>
                    <a:pt x="216" y="119"/>
                    <a:pt x="216" y="117"/>
                  </a:cubicBezTo>
                  <a:cubicBezTo>
                    <a:pt x="216" y="116"/>
                    <a:pt x="216" y="116"/>
                    <a:pt x="216" y="115"/>
                  </a:cubicBezTo>
                  <a:cubicBezTo>
                    <a:pt x="214" y="107"/>
                    <a:pt x="210" y="99"/>
                    <a:pt x="204" y="92"/>
                  </a:cubicBezTo>
                  <a:cubicBezTo>
                    <a:pt x="188" y="76"/>
                    <a:pt x="162" y="76"/>
                    <a:pt x="146" y="92"/>
                  </a:cubicBezTo>
                  <a:cubicBezTo>
                    <a:pt x="130" y="108"/>
                    <a:pt x="130" y="135"/>
                    <a:pt x="146" y="151"/>
                  </a:cubicBezTo>
                  <a:cubicBezTo>
                    <a:pt x="152" y="157"/>
                    <a:pt x="160" y="161"/>
                    <a:pt x="168" y="162"/>
                  </a:cubicBezTo>
                  <a:cubicBezTo>
                    <a:pt x="168" y="162"/>
                    <a:pt x="168" y="162"/>
                    <a:pt x="168" y="162"/>
                  </a:cubicBezTo>
                  <a:cubicBezTo>
                    <a:pt x="169" y="162"/>
                    <a:pt x="170" y="163"/>
                    <a:pt x="170" y="163"/>
                  </a:cubicBezTo>
                  <a:cubicBezTo>
                    <a:pt x="170" y="163"/>
                    <a:pt x="170" y="163"/>
                    <a:pt x="170" y="163"/>
                  </a:cubicBezTo>
                  <a:cubicBezTo>
                    <a:pt x="172" y="163"/>
                    <a:pt x="174" y="164"/>
                    <a:pt x="175" y="165"/>
                  </a:cubicBezTo>
                  <a:cubicBezTo>
                    <a:pt x="179" y="169"/>
                    <a:pt x="179" y="176"/>
                    <a:pt x="175" y="180"/>
                  </a:cubicBezTo>
                  <a:cubicBezTo>
                    <a:pt x="0" y="355"/>
                    <a:pt x="0" y="355"/>
                    <a:pt x="0" y="355"/>
                  </a:cubicBezTo>
                  <a:cubicBezTo>
                    <a:pt x="93" y="442"/>
                    <a:pt x="218" y="494"/>
                    <a:pt x="355" y="494"/>
                  </a:cubicBezTo>
                  <a:cubicBezTo>
                    <a:pt x="492" y="494"/>
                    <a:pt x="617" y="442"/>
                    <a:pt x="710" y="355"/>
                  </a:cubicBezTo>
                  <a:close/>
                </a:path>
              </a:pathLst>
            </a:custGeom>
            <a:solidFill>
              <a:srgbClr val="00B0F0"/>
            </a:solidFill>
            <a:ln>
              <a:noFill/>
            </a:ln>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47" name="Freeform 5">
              <a:extLst>
                <a:ext uri="{FF2B5EF4-FFF2-40B4-BE49-F238E27FC236}">
                  <a16:creationId xmlns:a16="http://schemas.microsoft.com/office/drawing/2014/main" id="{9125EC8A-1D31-4F7A-8119-2A70D305B04D}"/>
                </a:ext>
              </a:extLst>
            </p:cNvPr>
            <p:cNvSpPr>
              <a:spLocks/>
            </p:cNvSpPr>
            <p:nvPr/>
          </p:nvSpPr>
          <p:spPr bwMode="auto">
            <a:xfrm rot="18837363">
              <a:off x="3235287" y="1714580"/>
              <a:ext cx="1644652" cy="1145140"/>
            </a:xfrm>
            <a:custGeom>
              <a:avLst/>
              <a:gdLst>
                <a:gd name="T0" fmla="*/ 711 w 711"/>
                <a:gd name="T1" fmla="*/ 139 h 495"/>
                <a:gd name="T2" fmla="*/ 356 w 711"/>
                <a:gd name="T3" fmla="*/ 0 h 495"/>
                <a:gd name="T4" fmla="*/ 0 w 711"/>
                <a:gd name="T5" fmla="*/ 139 h 495"/>
                <a:gd name="T6" fmla="*/ 147 w 711"/>
                <a:gd name="T7" fmla="*/ 285 h 495"/>
                <a:gd name="T8" fmla="*/ 263 w 711"/>
                <a:gd name="T9" fmla="*/ 285 h 495"/>
                <a:gd name="T10" fmla="*/ 263 w 711"/>
                <a:gd name="T11" fmla="*/ 402 h 495"/>
                <a:gd name="T12" fmla="*/ 356 w 711"/>
                <a:gd name="T13" fmla="*/ 495 h 495"/>
                <a:gd name="T14" fmla="*/ 478 w 711"/>
                <a:gd name="T15" fmla="*/ 372 h 495"/>
                <a:gd name="T16" fmla="*/ 492 w 711"/>
                <a:gd name="T17" fmla="*/ 373 h 495"/>
                <a:gd name="T18" fmla="*/ 495 w 711"/>
                <a:gd name="T19" fmla="*/ 377 h 495"/>
                <a:gd name="T20" fmla="*/ 495 w 711"/>
                <a:gd name="T21" fmla="*/ 377 h 495"/>
                <a:gd name="T22" fmla="*/ 495 w 711"/>
                <a:gd name="T23" fmla="*/ 379 h 495"/>
                <a:gd name="T24" fmla="*/ 495 w 711"/>
                <a:gd name="T25" fmla="*/ 379 h 495"/>
                <a:gd name="T26" fmla="*/ 507 w 711"/>
                <a:gd name="T27" fmla="*/ 402 h 495"/>
                <a:gd name="T28" fmla="*/ 565 w 711"/>
                <a:gd name="T29" fmla="*/ 402 h 495"/>
                <a:gd name="T30" fmla="*/ 565 w 711"/>
                <a:gd name="T31" fmla="*/ 344 h 495"/>
                <a:gd name="T32" fmla="*/ 542 w 711"/>
                <a:gd name="T33" fmla="*/ 332 h 495"/>
                <a:gd name="T34" fmla="*/ 540 w 711"/>
                <a:gd name="T35" fmla="*/ 332 h 495"/>
                <a:gd name="T36" fmla="*/ 536 w 711"/>
                <a:gd name="T37" fmla="*/ 329 h 495"/>
                <a:gd name="T38" fmla="*/ 535 w 711"/>
                <a:gd name="T39" fmla="*/ 315 h 495"/>
                <a:gd name="T40" fmla="*/ 711 w 711"/>
                <a:gd name="T41" fmla="*/ 13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495">
                  <a:moveTo>
                    <a:pt x="711" y="139"/>
                  </a:moveTo>
                  <a:cubicBezTo>
                    <a:pt x="618" y="53"/>
                    <a:pt x="493" y="0"/>
                    <a:pt x="356" y="0"/>
                  </a:cubicBezTo>
                  <a:cubicBezTo>
                    <a:pt x="219" y="0"/>
                    <a:pt x="94" y="53"/>
                    <a:pt x="0" y="139"/>
                  </a:cubicBezTo>
                  <a:cubicBezTo>
                    <a:pt x="147" y="285"/>
                    <a:pt x="147" y="285"/>
                    <a:pt x="147" y="285"/>
                  </a:cubicBezTo>
                  <a:cubicBezTo>
                    <a:pt x="179" y="253"/>
                    <a:pt x="231" y="253"/>
                    <a:pt x="263" y="285"/>
                  </a:cubicBezTo>
                  <a:cubicBezTo>
                    <a:pt x="295" y="318"/>
                    <a:pt x="295" y="370"/>
                    <a:pt x="263" y="402"/>
                  </a:cubicBezTo>
                  <a:cubicBezTo>
                    <a:pt x="356" y="495"/>
                    <a:pt x="356" y="495"/>
                    <a:pt x="356" y="495"/>
                  </a:cubicBezTo>
                  <a:cubicBezTo>
                    <a:pt x="478" y="372"/>
                    <a:pt x="478" y="372"/>
                    <a:pt x="478" y="372"/>
                  </a:cubicBezTo>
                  <a:cubicBezTo>
                    <a:pt x="482" y="369"/>
                    <a:pt x="488" y="369"/>
                    <a:pt x="492" y="373"/>
                  </a:cubicBezTo>
                  <a:cubicBezTo>
                    <a:pt x="493" y="374"/>
                    <a:pt x="494" y="376"/>
                    <a:pt x="495" y="377"/>
                  </a:cubicBezTo>
                  <a:cubicBezTo>
                    <a:pt x="495" y="377"/>
                    <a:pt x="495" y="377"/>
                    <a:pt x="495" y="377"/>
                  </a:cubicBezTo>
                  <a:cubicBezTo>
                    <a:pt x="495" y="378"/>
                    <a:pt x="495" y="379"/>
                    <a:pt x="495" y="379"/>
                  </a:cubicBezTo>
                  <a:cubicBezTo>
                    <a:pt x="495" y="379"/>
                    <a:pt x="495" y="379"/>
                    <a:pt x="495" y="379"/>
                  </a:cubicBezTo>
                  <a:cubicBezTo>
                    <a:pt x="496" y="388"/>
                    <a:pt x="500" y="396"/>
                    <a:pt x="507" y="402"/>
                  </a:cubicBezTo>
                  <a:cubicBezTo>
                    <a:pt x="523" y="418"/>
                    <a:pt x="549" y="418"/>
                    <a:pt x="565" y="402"/>
                  </a:cubicBezTo>
                  <a:cubicBezTo>
                    <a:pt x="581" y="386"/>
                    <a:pt x="581" y="360"/>
                    <a:pt x="565" y="344"/>
                  </a:cubicBezTo>
                  <a:cubicBezTo>
                    <a:pt x="559" y="337"/>
                    <a:pt x="551" y="333"/>
                    <a:pt x="542" y="332"/>
                  </a:cubicBezTo>
                  <a:cubicBezTo>
                    <a:pt x="542" y="332"/>
                    <a:pt x="541" y="332"/>
                    <a:pt x="540" y="332"/>
                  </a:cubicBezTo>
                  <a:cubicBezTo>
                    <a:pt x="539" y="331"/>
                    <a:pt x="537" y="331"/>
                    <a:pt x="536" y="329"/>
                  </a:cubicBezTo>
                  <a:cubicBezTo>
                    <a:pt x="532" y="325"/>
                    <a:pt x="532" y="320"/>
                    <a:pt x="535" y="315"/>
                  </a:cubicBezTo>
                  <a:lnTo>
                    <a:pt x="711" y="139"/>
                  </a:lnTo>
                  <a:close/>
                </a:path>
              </a:pathLst>
            </a:custGeom>
            <a:solidFill>
              <a:srgbClr val="287DB2"/>
            </a:solidFill>
            <a:ln>
              <a:noFill/>
            </a:ln>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sp>
          <p:nvSpPr>
            <p:cNvPr id="48" name="Freeform 6">
              <a:extLst>
                <a:ext uri="{FF2B5EF4-FFF2-40B4-BE49-F238E27FC236}">
                  <a16:creationId xmlns:a16="http://schemas.microsoft.com/office/drawing/2014/main" id="{81301B9C-751F-4E08-8C4E-EB8521F57E7A}"/>
                </a:ext>
              </a:extLst>
            </p:cNvPr>
            <p:cNvSpPr>
              <a:spLocks/>
            </p:cNvSpPr>
            <p:nvPr/>
          </p:nvSpPr>
          <p:spPr bwMode="auto">
            <a:xfrm rot="18837363">
              <a:off x="3491415" y="2367553"/>
              <a:ext cx="1146273" cy="1645784"/>
            </a:xfrm>
            <a:custGeom>
              <a:avLst/>
              <a:gdLst>
                <a:gd name="T0" fmla="*/ 139 w 495"/>
                <a:gd name="T1" fmla="*/ 711 h 711"/>
                <a:gd name="T2" fmla="*/ 285 w 495"/>
                <a:gd name="T3" fmla="*/ 565 h 711"/>
                <a:gd name="T4" fmla="*/ 285 w 495"/>
                <a:gd name="T5" fmla="*/ 565 h 711"/>
                <a:gd name="T6" fmla="*/ 285 w 495"/>
                <a:gd name="T7" fmla="*/ 448 h 711"/>
                <a:gd name="T8" fmla="*/ 402 w 495"/>
                <a:gd name="T9" fmla="*/ 448 h 711"/>
                <a:gd name="T10" fmla="*/ 495 w 495"/>
                <a:gd name="T11" fmla="*/ 356 h 711"/>
                <a:gd name="T12" fmla="*/ 372 w 495"/>
                <a:gd name="T13" fmla="*/ 233 h 711"/>
                <a:gd name="T14" fmla="*/ 373 w 495"/>
                <a:gd name="T15" fmla="*/ 219 h 711"/>
                <a:gd name="T16" fmla="*/ 377 w 495"/>
                <a:gd name="T17" fmla="*/ 217 h 711"/>
                <a:gd name="T18" fmla="*/ 379 w 495"/>
                <a:gd name="T19" fmla="*/ 216 h 711"/>
                <a:gd name="T20" fmla="*/ 379 w 495"/>
                <a:gd name="T21" fmla="*/ 216 h 711"/>
                <a:gd name="T22" fmla="*/ 402 w 495"/>
                <a:gd name="T23" fmla="*/ 205 h 711"/>
                <a:gd name="T24" fmla="*/ 402 w 495"/>
                <a:gd name="T25" fmla="*/ 147 h 711"/>
                <a:gd name="T26" fmla="*/ 344 w 495"/>
                <a:gd name="T27" fmla="*/ 147 h 711"/>
                <a:gd name="T28" fmla="*/ 332 w 495"/>
                <a:gd name="T29" fmla="*/ 169 h 711"/>
                <a:gd name="T30" fmla="*/ 332 w 495"/>
                <a:gd name="T31" fmla="*/ 171 h 711"/>
                <a:gd name="T32" fmla="*/ 329 w 495"/>
                <a:gd name="T33" fmla="*/ 176 h 711"/>
                <a:gd name="T34" fmla="*/ 315 w 495"/>
                <a:gd name="T35" fmla="*/ 176 h 711"/>
                <a:gd name="T36" fmla="*/ 315 w 495"/>
                <a:gd name="T37" fmla="*/ 176 h 711"/>
                <a:gd name="T38" fmla="*/ 139 w 495"/>
                <a:gd name="T39" fmla="*/ 0 h 711"/>
                <a:gd name="T40" fmla="*/ 0 w 495"/>
                <a:gd name="T41" fmla="*/ 356 h 711"/>
                <a:gd name="T42" fmla="*/ 139 w 495"/>
                <a:gd name="T43" fmla="*/ 711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5" h="711">
                  <a:moveTo>
                    <a:pt x="139" y="711"/>
                  </a:moveTo>
                  <a:cubicBezTo>
                    <a:pt x="285" y="565"/>
                    <a:pt x="285" y="565"/>
                    <a:pt x="285" y="565"/>
                  </a:cubicBezTo>
                  <a:cubicBezTo>
                    <a:pt x="285" y="565"/>
                    <a:pt x="285" y="565"/>
                    <a:pt x="285" y="565"/>
                  </a:cubicBezTo>
                  <a:cubicBezTo>
                    <a:pt x="253" y="533"/>
                    <a:pt x="253" y="480"/>
                    <a:pt x="285" y="448"/>
                  </a:cubicBezTo>
                  <a:cubicBezTo>
                    <a:pt x="318" y="416"/>
                    <a:pt x="370" y="416"/>
                    <a:pt x="402" y="448"/>
                  </a:cubicBezTo>
                  <a:cubicBezTo>
                    <a:pt x="495" y="356"/>
                    <a:pt x="495" y="356"/>
                    <a:pt x="495" y="356"/>
                  </a:cubicBezTo>
                  <a:cubicBezTo>
                    <a:pt x="372" y="233"/>
                    <a:pt x="372" y="233"/>
                    <a:pt x="372" y="233"/>
                  </a:cubicBezTo>
                  <a:cubicBezTo>
                    <a:pt x="369" y="229"/>
                    <a:pt x="369" y="223"/>
                    <a:pt x="373" y="219"/>
                  </a:cubicBezTo>
                  <a:cubicBezTo>
                    <a:pt x="374" y="218"/>
                    <a:pt x="376" y="217"/>
                    <a:pt x="377" y="217"/>
                  </a:cubicBezTo>
                  <a:cubicBezTo>
                    <a:pt x="378" y="217"/>
                    <a:pt x="379" y="217"/>
                    <a:pt x="379" y="216"/>
                  </a:cubicBezTo>
                  <a:cubicBezTo>
                    <a:pt x="379" y="216"/>
                    <a:pt x="379" y="216"/>
                    <a:pt x="379" y="216"/>
                  </a:cubicBezTo>
                  <a:cubicBezTo>
                    <a:pt x="388" y="215"/>
                    <a:pt x="396" y="211"/>
                    <a:pt x="402" y="205"/>
                  </a:cubicBezTo>
                  <a:cubicBezTo>
                    <a:pt x="418" y="189"/>
                    <a:pt x="418" y="163"/>
                    <a:pt x="402" y="147"/>
                  </a:cubicBezTo>
                  <a:cubicBezTo>
                    <a:pt x="386" y="130"/>
                    <a:pt x="360" y="130"/>
                    <a:pt x="344" y="147"/>
                  </a:cubicBezTo>
                  <a:cubicBezTo>
                    <a:pt x="337" y="153"/>
                    <a:pt x="334" y="161"/>
                    <a:pt x="332" y="169"/>
                  </a:cubicBezTo>
                  <a:cubicBezTo>
                    <a:pt x="332" y="170"/>
                    <a:pt x="332" y="171"/>
                    <a:pt x="332" y="171"/>
                  </a:cubicBezTo>
                  <a:cubicBezTo>
                    <a:pt x="331" y="173"/>
                    <a:pt x="331" y="175"/>
                    <a:pt x="329" y="176"/>
                  </a:cubicBezTo>
                  <a:cubicBezTo>
                    <a:pt x="325" y="180"/>
                    <a:pt x="319" y="180"/>
                    <a:pt x="315" y="176"/>
                  </a:cubicBezTo>
                  <a:cubicBezTo>
                    <a:pt x="315" y="176"/>
                    <a:pt x="315" y="176"/>
                    <a:pt x="315" y="176"/>
                  </a:cubicBezTo>
                  <a:cubicBezTo>
                    <a:pt x="139" y="0"/>
                    <a:pt x="139" y="0"/>
                    <a:pt x="139" y="0"/>
                  </a:cubicBezTo>
                  <a:cubicBezTo>
                    <a:pt x="53" y="94"/>
                    <a:pt x="0" y="219"/>
                    <a:pt x="0" y="356"/>
                  </a:cubicBezTo>
                  <a:cubicBezTo>
                    <a:pt x="0" y="493"/>
                    <a:pt x="53" y="618"/>
                    <a:pt x="139" y="711"/>
                  </a:cubicBezTo>
                  <a:close/>
                </a:path>
              </a:pathLst>
            </a:custGeom>
            <a:solidFill>
              <a:srgbClr val="008276"/>
            </a:solidFill>
            <a:ln>
              <a:noFill/>
            </a:ln>
          </p:spPr>
          <p:txBody>
            <a:bodyPr vert="horz" wrap="square" lIns="68644" tIns="34322" rIns="68644" bIns="34322"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1" b="0" i="0" u="none" strike="noStrike" kern="1200" cap="none" spc="0" normalizeH="0" baseline="0" noProof="0">
                <a:ln>
                  <a:noFill/>
                </a:ln>
                <a:solidFill>
                  <a:srgbClr val="000000"/>
                </a:solidFill>
                <a:effectLst/>
                <a:uLnTx/>
                <a:uFillTx/>
                <a:latin typeface="Calibri"/>
                <a:ea typeface="+mn-ea"/>
                <a:cs typeface="+mn-cs"/>
              </a:endParaRPr>
            </a:p>
          </p:txBody>
        </p:sp>
      </p:grpSp>
      <p:pic>
        <p:nvPicPr>
          <p:cNvPr id="51" name="Graphic 50" descr="Business Growth">
            <a:extLst>
              <a:ext uri="{FF2B5EF4-FFF2-40B4-BE49-F238E27FC236}">
                <a16:creationId xmlns:a16="http://schemas.microsoft.com/office/drawing/2014/main" id="{579D9991-CC24-4288-9EA9-4683648132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19867" y="3146310"/>
            <a:ext cx="771748" cy="745650"/>
          </a:xfrm>
          <a:prstGeom prst="rect">
            <a:avLst/>
          </a:prstGeom>
        </p:spPr>
      </p:pic>
    </p:spTree>
    <p:custDataLst>
      <p:tags r:id="rId2"/>
    </p:custDataLst>
    <p:extLst>
      <p:ext uri="{BB962C8B-B14F-4D97-AF65-F5344CB8AC3E}">
        <p14:creationId xmlns:p14="http://schemas.microsoft.com/office/powerpoint/2010/main" val="1981165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BE50DCB-BBBB-4F05-AAC3-FF0D5067880E}"/>
              </a:ext>
              <a:ext uri="{C183D7F6-B498-43B3-948B-1728B52AA6E4}">
                <adec:decorative xmlns:adec="http://schemas.microsoft.com/office/drawing/2017/decorative" val="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3898" r="25276"/>
          <a:stretch/>
        </p:blipFill>
        <p:spPr>
          <a:xfrm>
            <a:off x="0" y="0"/>
            <a:ext cx="4572000" cy="5148263"/>
          </a:xfrm>
        </p:spPr>
      </p:pic>
      <p:sp>
        <p:nvSpPr>
          <p:cNvPr id="2" name="Footer Placeholder 1">
            <a:extLst>
              <a:ext uri="{FF2B5EF4-FFF2-40B4-BE49-F238E27FC236}">
                <a16:creationId xmlns:a16="http://schemas.microsoft.com/office/drawing/2014/main" id="{94AA13B8-0F90-4A61-987A-3F7F705F7936}"/>
              </a:ext>
            </a:extLst>
          </p:cNvPr>
          <p:cNvSpPr>
            <a:spLocks noGrp="1"/>
          </p:cNvSpPr>
          <p:nvPr>
            <p:ph type="ftr" sz="quarter" idx="4294967295"/>
          </p:nvPr>
        </p:nvSpPr>
        <p:spPr>
          <a:xfrm>
            <a:off x="0" y="6356350"/>
            <a:ext cx="2895600" cy="365125"/>
          </a:xfrm>
          <a:prstGeom prst="rect">
            <a:avLst/>
          </a:prstGeom>
        </p:spPr>
        <p:txBody>
          <a:bodyPr/>
          <a:lstStyle/>
          <a:p>
            <a:r>
              <a:rPr lang="en-AU"/>
              <a:t>​‌OFFICIAL‌​</a:t>
            </a:r>
          </a:p>
        </p:txBody>
      </p:sp>
      <p:sp>
        <p:nvSpPr>
          <p:cNvPr id="11" name="TextBox 10">
            <a:extLst>
              <a:ext uri="{FF2B5EF4-FFF2-40B4-BE49-F238E27FC236}">
                <a16:creationId xmlns:a16="http://schemas.microsoft.com/office/drawing/2014/main" id="{BAF1BA94-051A-4F74-998F-71D6C67238BA}"/>
              </a:ext>
            </a:extLst>
          </p:cNvPr>
          <p:cNvSpPr txBox="1"/>
          <p:nvPr/>
        </p:nvSpPr>
        <p:spPr>
          <a:xfrm>
            <a:off x="4716016" y="652475"/>
            <a:ext cx="3096344" cy="3600986"/>
          </a:xfrm>
          <a:prstGeom prst="rect">
            <a:avLst/>
          </a:prstGeom>
          <a:noFill/>
        </p:spPr>
        <p:txBody>
          <a:bodyPr wrap="square" rtlCol="0">
            <a:spAutoFit/>
          </a:bodyPr>
          <a:lstStyle/>
          <a:p>
            <a:r>
              <a:rPr lang="en-AU" sz="2400" b="1">
                <a:solidFill>
                  <a:schemeClr val="bg1"/>
                </a:solidFill>
                <a:latin typeface="Arial Nova" panose="020B0504020202020204" pitchFamily="34" charset="0"/>
              </a:rPr>
              <a:t>Acknowledgement of country</a:t>
            </a:r>
          </a:p>
          <a:p>
            <a:endParaRPr lang="en-AU">
              <a:solidFill>
                <a:schemeClr val="bg1"/>
              </a:solidFill>
              <a:latin typeface="Arial Nova" panose="020B0504020202020204" pitchFamily="34" charset="0"/>
            </a:endParaRPr>
          </a:p>
          <a:p>
            <a:endParaRPr lang="en-AU">
              <a:solidFill>
                <a:schemeClr val="bg1"/>
              </a:solidFill>
              <a:latin typeface="Arial Nova" panose="020B0504020202020204" pitchFamily="34" charset="0"/>
            </a:endParaRPr>
          </a:p>
          <a:p>
            <a:r>
              <a:rPr lang="en-AU">
                <a:solidFill>
                  <a:schemeClr val="bg1"/>
                </a:solidFill>
                <a:latin typeface="Arial Nova Cond" panose="020B0506020202020204" pitchFamily="34" charset="0"/>
              </a:rPr>
              <a:t>We respectfully acknowledge the traditional owners and custodians of this land.</a:t>
            </a:r>
          </a:p>
          <a:p>
            <a:endParaRPr lang="en-AU">
              <a:solidFill>
                <a:schemeClr val="bg1"/>
              </a:solidFill>
              <a:latin typeface="Arial Nova Cond" panose="020B0506020202020204" pitchFamily="34" charset="0"/>
            </a:endParaRPr>
          </a:p>
          <a:p>
            <a:r>
              <a:rPr lang="en-AU">
                <a:solidFill>
                  <a:schemeClr val="bg1"/>
                </a:solidFill>
                <a:latin typeface="Arial Nova Cond" panose="020B0506020202020204" pitchFamily="34" charset="0"/>
              </a:rPr>
              <a:t>We pay our respects to them and their elders past, present and emerging.</a:t>
            </a:r>
          </a:p>
          <a:p>
            <a:endParaRPr lang="en-AU">
              <a:latin typeface="Arial Nova" panose="020B0504020202020204" pitchFamily="34" charset="0"/>
            </a:endParaRPr>
          </a:p>
        </p:txBody>
      </p:sp>
      <p:sp>
        <p:nvSpPr>
          <p:cNvPr id="3" name="Title 2">
            <a:extLst>
              <a:ext uri="{FF2B5EF4-FFF2-40B4-BE49-F238E27FC236}">
                <a16:creationId xmlns:a16="http://schemas.microsoft.com/office/drawing/2014/main" id="{4748B919-9FAA-4F4D-A613-2A5A48E12EAC}"/>
              </a:ext>
            </a:extLst>
          </p:cNvPr>
          <p:cNvSpPr>
            <a:spLocks noGrp="1"/>
          </p:cNvSpPr>
          <p:nvPr>
            <p:ph type="title" idx="4294967295"/>
          </p:nvPr>
        </p:nvSpPr>
        <p:spPr>
          <a:xfrm>
            <a:off x="628650" y="-993775"/>
            <a:ext cx="7886700" cy="993775"/>
          </a:xfrm>
        </p:spPr>
        <p:txBody>
          <a:bodyPr vert="horz" lIns="91440" tIns="45720" rIns="91440" bIns="45720" rtlCol="0" anchor="b">
            <a:normAutofit/>
          </a:bodyPr>
          <a:lstStyle/>
          <a:p>
            <a:r>
              <a:rPr lang="en-AU" dirty="0"/>
              <a:t>Acknowledgement of Country</a:t>
            </a:r>
          </a:p>
        </p:txBody>
      </p:sp>
    </p:spTree>
    <p:extLst>
      <p:ext uri="{BB962C8B-B14F-4D97-AF65-F5344CB8AC3E}">
        <p14:creationId xmlns:p14="http://schemas.microsoft.com/office/powerpoint/2010/main" val="2548324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092EB27-3B82-481C-A644-7CBB25D3D02C}"/>
              </a:ext>
            </a:extLst>
          </p:cNvPr>
          <p:cNvSpPr txBox="1"/>
          <p:nvPr/>
        </p:nvSpPr>
        <p:spPr>
          <a:xfrm>
            <a:off x="3150680" y="2156553"/>
            <a:ext cx="1084438" cy="5621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685800">
              <a:defRPr/>
            </a:pPr>
            <a:r>
              <a:rPr lang="en-AU" sz="1200">
                <a:solidFill>
                  <a:schemeClr val="bg1"/>
                </a:solidFill>
                <a:latin typeface="Arial Nova Cond" panose="020B0506020202020204" pitchFamily="34" charset="0"/>
              </a:rPr>
              <a:t>June-Sept</a:t>
            </a:r>
            <a:br>
              <a:rPr lang="en-AU" sz="1200" b="1">
                <a:solidFill>
                  <a:schemeClr val="bg1"/>
                </a:solidFill>
                <a:latin typeface="Arial Nova Cond" panose="020B0506020202020204" pitchFamily="34" charset="0"/>
              </a:rPr>
            </a:br>
            <a:r>
              <a:rPr lang="en-AU" sz="1200" b="1">
                <a:solidFill>
                  <a:schemeClr val="bg1"/>
                </a:solidFill>
                <a:latin typeface="Arial Nova Cond" panose="020B0506020202020204" pitchFamily="34" charset="0"/>
              </a:rPr>
              <a:t>Stronger mutual obligations</a:t>
            </a:r>
            <a:endParaRPr kumimoji="0" lang="en-AU" sz="1100" b="0" i="0" u="none" strike="noStrike" kern="1200" cap="none" spc="0" normalizeH="0" baseline="0" noProof="0">
              <a:ln>
                <a:noFill/>
              </a:ln>
              <a:solidFill>
                <a:schemeClr val="bg1"/>
              </a:solidFill>
              <a:effectLst/>
              <a:uLnTx/>
              <a:uFillTx/>
              <a:latin typeface="Arial Nova Cond" panose="020B0506020202020204" pitchFamily="34" charset="0"/>
            </a:endParaRPr>
          </a:p>
        </p:txBody>
      </p:sp>
      <p:sp>
        <p:nvSpPr>
          <p:cNvPr id="26" name="Title 25">
            <a:extLst>
              <a:ext uri="{FF2B5EF4-FFF2-40B4-BE49-F238E27FC236}">
                <a16:creationId xmlns:a16="http://schemas.microsoft.com/office/drawing/2014/main" id="{EC67BB99-3985-40FE-AE5B-6A59C9F61107}"/>
              </a:ext>
            </a:extLst>
          </p:cNvPr>
          <p:cNvSpPr>
            <a:spLocks noGrp="1"/>
          </p:cNvSpPr>
          <p:nvPr>
            <p:ph type="title"/>
          </p:nvPr>
        </p:nvSpPr>
        <p:spPr>
          <a:xfrm>
            <a:off x="891915" y="2020044"/>
            <a:ext cx="6364188" cy="993775"/>
          </a:xfrm>
        </p:spPr>
        <p:txBody>
          <a:bodyPr>
            <a:normAutofit/>
          </a:bodyPr>
          <a:lstStyle/>
          <a:p>
            <a:pPr algn="ctr"/>
            <a:r>
              <a:rPr lang="en-AU" sz="2400" b="1" dirty="0">
                <a:latin typeface="Arial Nova" panose="020B0504020202020204" pitchFamily="34" charset="0"/>
              </a:rPr>
              <a:t>Forward work agenda</a:t>
            </a:r>
          </a:p>
        </p:txBody>
      </p:sp>
      <p:sp>
        <p:nvSpPr>
          <p:cNvPr id="36" name="TextBox 35">
            <a:extLst>
              <a:ext uri="{FF2B5EF4-FFF2-40B4-BE49-F238E27FC236}">
                <a16:creationId xmlns:a16="http://schemas.microsoft.com/office/drawing/2014/main" id="{FB4BDB42-453D-49AC-A665-4967F5FA5BB2}"/>
              </a:ext>
            </a:extLst>
          </p:cNvPr>
          <p:cNvSpPr txBox="1"/>
          <p:nvPr/>
        </p:nvSpPr>
        <p:spPr>
          <a:xfrm>
            <a:off x="1056339" y="2139363"/>
            <a:ext cx="1084438" cy="5621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685800">
              <a:defRPr/>
            </a:pPr>
            <a:r>
              <a:rPr kumimoji="0" lang="en-AU" sz="1200" b="1" i="0" u="none" strike="noStrike" kern="1200" cap="none" spc="0" normalizeH="0" baseline="0" noProof="0">
                <a:ln>
                  <a:noFill/>
                </a:ln>
                <a:solidFill>
                  <a:schemeClr val="bg1"/>
                </a:solidFill>
                <a:effectLst/>
                <a:uLnTx/>
                <a:uFillTx/>
                <a:latin typeface="Arial Nova Cond" panose="020B0506020202020204" pitchFamily="34" charset="0"/>
              </a:rPr>
              <a:t>Exposure Draft of the Request for Proposal</a:t>
            </a:r>
            <a:endParaRPr kumimoji="0" lang="en-AU" sz="1100" b="1" i="0" u="none" strike="noStrike" kern="1200" cap="none" spc="0" normalizeH="0" baseline="0" noProof="0">
              <a:ln>
                <a:noFill/>
              </a:ln>
              <a:solidFill>
                <a:schemeClr val="bg1"/>
              </a:solidFill>
              <a:effectLst/>
              <a:uLnTx/>
              <a:uFillTx/>
              <a:latin typeface="Arial Nova Cond" panose="020B0506020202020204" pitchFamily="34" charset="0"/>
            </a:endParaRPr>
          </a:p>
        </p:txBody>
      </p:sp>
      <p:sp>
        <p:nvSpPr>
          <p:cNvPr id="32" name="TextBox 31">
            <a:extLst>
              <a:ext uri="{FF2B5EF4-FFF2-40B4-BE49-F238E27FC236}">
                <a16:creationId xmlns:a16="http://schemas.microsoft.com/office/drawing/2014/main" id="{534862DB-4E87-4587-9687-1F099B9A29D5}"/>
              </a:ext>
            </a:extLst>
          </p:cNvPr>
          <p:cNvSpPr txBox="1"/>
          <p:nvPr/>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20</a:t>
            </a:fld>
            <a:endParaRPr lang="en-US" sz="600" kern="1200">
              <a:latin typeface="+mn-lt"/>
              <a:ea typeface="+mn-ea"/>
              <a:cs typeface="+mn-cs"/>
              <a:sym typeface="+mn-lt"/>
            </a:endParaRPr>
          </a:p>
        </p:txBody>
      </p:sp>
    </p:spTree>
    <p:extLst>
      <p:ext uri="{BB962C8B-B14F-4D97-AF65-F5344CB8AC3E}">
        <p14:creationId xmlns:p14="http://schemas.microsoft.com/office/powerpoint/2010/main" val="106575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EC67BB99-3985-40FE-AE5B-6A59C9F61107}"/>
              </a:ext>
            </a:extLst>
          </p:cNvPr>
          <p:cNvSpPr>
            <a:spLocks noGrp="1"/>
          </p:cNvSpPr>
          <p:nvPr>
            <p:ph type="title"/>
          </p:nvPr>
        </p:nvSpPr>
        <p:spPr>
          <a:xfrm>
            <a:off x="457200" y="139492"/>
            <a:ext cx="7495653" cy="993775"/>
          </a:xfrm>
        </p:spPr>
        <p:txBody>
          <a:bodyPr>
            <a:normAutofit/>
          </a:bodyPr>
          <a:lstStyle/>
          <a:p>
            <a:r>
              <a:rPr lang="en-AU" sz="2400" b="1" dirty="0">
                <a:solidFill>
                  <a:srgbClr val="002060"/>
                </a:solidFill>
                <a:latin typeface="Arial Nova" panose="020B0504020202020204" pitchFamily="34" charset="0"/>
              </a:rPr>
              <a:t>Contemporary Online Services for Providers</a:t>
            </a:r>
          </a:p>
        </p:txBody>
      </p:sp>
      <p:sp>
        <p:nvSpPr>
          <p:cNvPr id="5" name="TextBox 4">
            <a:extLst>
              <a:ext uri="{FF2B5EF4-FFF2-40B4-BE49-F238E27FC236}">
                <a16:creationId xmlns:a16="http://schemas.microsoft.com/office/drawing/2014/main" id="{1AE8E86F-228E-4009-8F41-191C59B9859D}"/>
              </a:ext>
            </a:extLst>
          </p:cNvPr>
          <p:cNvSpPr txBox="1"/>
          <p:nvPr/>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21</a:t>
            </a:fld>
            <a:endParaRPr lang="en-US" sz="600" kern="1200">
              <a:latin typeface="+mn-lt"/>
              <a:ea typeface="+mn-ea"/>
              <a:cs typeface="+mn-cs"/>
              <a:sym typeface="+mn-lt"/>
            </a:endParaRPr>
          </a:p>
        </p:txBody>
      </p:sp>
      <p:pic>
        <p:nvPicPr>
          <p:cNvPr id="6" name="Picture 5" descr="A picture containing text, electronics, screenshot, display&#10;&#10;Description automatically generated">
            <a:extLst>
              <a:ext uri="{FF2B5EF4-FFF2-40B4-BE49-F238E27FC236}">
                <a16:creationId xmlns:a16="http://schemas.microsoft.com/office/drawing/2014/main" id="{551482EA-B3C0-467D-B6E0-FB4D5DF12488}"/>
              </a:ext>
            </a:extLst>
          </p:cNvPr>
          <p:cNvPicPr>
            <a:picLocks noChangeAspect="1"/>
          </p:cNvPicPr>
          <p:nvPr/>
        </p:nvPicPr>
        <p:blipFill>
          <a:blip r:embed="rId3"/>
          <a:stretch>
            <a:fillRect/>
          </a:stretch>
        </p:blipFill>
        <p:spPr>
          <a:xfrm>
            <a:off x="3447341" y="271710"/>
            <a:ext cx="5974876" cy="4779901"/>
          </a:xfrm>
          <a:prstGeom prst="rect">
            <a:avLst/>
          </a:prstGeom>
        </p:spPr>
      </p:pic>
      <p:grpSp>
        <p:nvGrpSpPr>
          <p:cNvPr id="7" name="Group 6">
            <a:extLst>
              <a:ext uri="{FF2B5EF4-FFF2-40B4-BE49-F238E27FC236}">
                <a16:creationId xmlns:a16="http://schemas.microsoft.com/office/drawing/2014/main" id="{6035BA58-03F0-4C3E-B698-02F391B4DD59}"/>
              </a:ext>
              <a:ext uri="{C183D7F6-B498-43B3-948B-1728B52AA6E4}">
                <adec:decorative xmlns:adec="http://schemas.microsoft.com/office/drawing/2017/decorative" val="1"/>
              </a:ext>
            </a:extLst>
          </p:cNvPr>
          <p:cNvGrpSpPr/>
          <p:nvPr/>
        </p:nvGrpSpPr>
        <p:grpSpPr>
          <a:xfrm>
            <a:off x="642039" y="1071053"/>
            <a:ext cx="3026019" cy="2681073"/>
            <a:chOff x="4026833" y="550099"/>
            <a:chExt cx="3026019" cy="2681073"/>
          </a:xfrm>
        </p:grpSpPr>
        <p:sp>
          <p:nvSpPr>
            <p:cNvPr id="10" name="TextBox 9">
              <a:extLst>
                <a:ext uri="{FF2B5EF4-FFF2-40B4-BE49-F238E27FC236}">
                  <a16:creationId xmlns:a16="http://schemas.microsoft.com/office/drawing/2014/main" id="{CAF4FE77-D3A0-4F07-AEEE-8A3DA0A07F27}"/>
                </a:ext>
              </a:extLst>
            </p:cNvPr>
            <p:cNvSpPr txBox="1"/>
            <p:nvPr/>
          </p:nvSpPr>
          <p:spPr>
            <a:xfrm flipH="1">
              <a:off x="4204077" y="2923395"/>
              <a:ext cx="2848775" cy="307777"/>
            </a:xfrm>
            <a:prstGeom prst="rect">
              <a:avLst/>
            </a:prstGeom>
            <a:noFill/>
          </p:spPr>
          <p:txBody>
            <a:bodyPr wrap="square" rtlCol="0">
              <a:spAutoFit/>
            </a:bodyPr>
            <a:lstStyle/>
            <a:p>
              <a:pPr>
                <a:spcAft>
                  <a:spcPts val="1800"/>
                </a:spcAft>
              </a:pPr>
              <a:r>
                <a:rPr lang="en-AU" sz="1400" b="1" dirty="0">
                  <a:solidFill>
                    <a:srgbClr val="108E82"/>
                  </a:solidFill>
                </a:rPr>
                <a:t>Commencing user testing</a:t>
              </a:r>
            </a:p>
          </p:txBody>
        </p:sp>
        <p:cxnSp>
          <p:nvCxnSpPr>
            <p:cNvPr id="11" name="Straight Connector 10">
              <a:extLst>
                <a:ext uri="{FF2B5EF4-FFF2-40B4-BE49-F238E27FC236}">
                  <a16:creationId xmlns:a16="http://schemas.microsoft.com/office/drawing/2014/main" id="{82C78D4E-C4C3-4FE2-8B01-7F57A00A8972}"/>
                </a:ext>
              </a:extLst>
            </p:cNvPr>
            <p:cNvCxnSpPr>
              <a:cxnSpLocks/>
            </p:cNvCxnSpPr>
            <p:nvPr/>
          </p:nvCxnSpPr>
          <p:spPr>
            <a:xfrm>
              <a:off x="4026833" y="550099"/>
              <a:ext cx="0" cy="549152"/>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7618F0B-5005-4891-820E-B0FE97B91DD6}"/>
              </a:ext>
              <a:ext uri="{C183D7F6-B498-43B3-948B-1728B52AA6E4}">
                <adec:decorative xmlns:adec="http://schemas.microsoft.com/office/drawing/2017/decorative" val="1"/>
              </a:ext>
            </a:extLst>
          </p:cNvPr>
          <p:cNvGrpSpPr/>
          <p:nvPr/>
        </p:nvGrpSpPr>
        <p:grpSpPr>
          <a:xfrm>
            <a:off x="642039" y="1790252"/>
            <a:ext cx="4257035" cy="2719919"/>
            <a:chOff x="4026833" y="1317829"/>
            <a:chExt cx="4257035" cy="2719919"/>
          </a:xfrm>
        </p:grpSpPr>
        <p:sp>
          <p:nvSpPr>
            <p:cNvPr id="13" name="TextBox 12">
              <a:extLst>
                <a:ext uri="{FF2B5EF4-FFF2-40B4-BE49-F238E27FC236}">
                  <a16:creationId xmlns:a16="http://schemas.microsoft.com/office/drawing/2014/main" id="{E5A1A37C-BEEB-4342-AF0E-EB6D66F090B5}"/>
                </a:ext>
              </a:extLst>
            </p:cNvPr>
            <p:cNvSpPr txBox="1"/>
            <p:nvPr/>
          </p:nvSpPr>
          <p:spPr>
            <a:xfrm flipH="1">
              <a:off x="4204077" y="3729971"/>
              <a:ext cx="4079791" cy="307777"/>
            </a:xfrm>
            <a:prstGeom prst="rect">
              <a:avLst/>
            </a:prstGeom>
            <a:noFill/>
            <a:ln>
              <a:noFill/>
            </a:ln>
          </p:spPr>
          <p:txBody>
            <a:bodyPr wrap="square" rtlCol="0">
              <a:spAutoFit/>
            </a:bodyPr>
            <a:lstStyle/>
            <a:p>
              <a:pPr>
                <a:spcAft>
                  <a:spcPts val="1800"/>
                </a:spcAft>
              </a:pPr>
              <a:r>
                <a:rPr lang="en-AU" sz="1400" b="1" dirty="0">
                  <a:solidFill>
                    <a:srgbClr val="108E82"/>
                  </a:solidFill>
                </a:rPr>
                <a:t>Progressive development of betas</a:t>
              </a:r>
            </a:p>
          </p:txBody>
        </p:sp>
        <p:cxnSp>
          <p:nvCxnSpPr>
            <p:cNvPr id="14" name="Straight Connector 13">
              <a:extLst>
                <a:ext uri="{FF2B5EF4-FFF2-40B4-BE49-F238E27FC236}">
                  <a16:creationId xmlns:a16="http://schemas.microsoft.com/office/drawing/2014/main" id="{F8DDD76D-F9AB-4F33-824C-D4A86D7395AE}"/>
                </a:ext>
              </a:extLst>
            </p:cNvPr>
            <p:cNvCxnSpPr>
              <a:cxnSpLocks/>
            </p:cNvCxnSpPr>
            <p:nvPr/>
          </p:nvCxnSpPr>
          <p:spPr>
            <a:xfrm>
              <a:off x="4026833" y="1317829"/>
              <a:ext cx="0" cy="549152"/>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36062E90-C814-442D-AFFA-DD1E1774D496}"/>
              </a:ext>
              <a:ext uri="{C183D7F6-B498-43B3-948B-1728B52AA6E4}">
                <adec:decorative xmlns:adec="http://schemas.microsoft.com/office/drawing/2017/decorative" val="1"/>
              </a:ext>
            </a:extLst>
          </p:cNvPr>
          <p:cNvGrpSpPr/>
          <p:nvPr/>
        </p:nvGrpSpPr>
        <p:grpSpPr>
          <a:xfrm>
            <a:off x="634032" y="2551766"/>
            <a:ext cx="4259111" cy="549152"/>
            <a:chOff x="4020778" y="2317104"/>
            <a:chExt cx="4259111" cy="549152"/>
          </a:xfrm>
        </p:grpSpPr>
        <p:cxnSp>
          <p:nvCxnSpPr>
            <p:cNvPr id="16" name="Straight Connector 15">
              <a:extLst>
                <a:ext uri="{FF2B5EF4-FFF2-40B4-BE49-F238E27FC236}">
                  <a16:creationId xmlns:a16="http://schemas.microsoft.com/office/drawing/2014/main" id="{C13AD5D1-3372-47AC-83A9-1F72F3EB4201}"/>
                </a:ext>
              </a:extLst>
            </p:cNvPr>
            <p:cNvCxnSpPr>
              <a:cxnSpLocks/>
            </p:cNvCxnSpPr>
            <p:nvPr/>
          </p:nvCxnSpPr>
          <p:spPr>
            <a:xfrm>
              <a:off x="4020778" y="2317104"/>
              <a:ext cx="0" cy="549152"/>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8E6C859-6173-45B8-A769-AFD433813A8F}"/>
                </a:ext>
              </a:extLst>
            </p:cNvPr>
            <p:cNvSpPr txBox="1"/>
            <p:nvPr/>
          </p:nvSpPr>
          <p:spPr>
            <a:xfrm flipH="1">
              <a:off x="4206029" y="2451642"/>
              <a:ext cx="4073860" cy="307777"/>
            </a:xfrm>
            <a:prstGeom prst="rect">
              <a:avLst/>
            </a:prstGeom>
            <a:noFill/>
          </p:spPr>
          <p:txBody>
            <a:bodyPr wrap="square" rtlCol="0">
              <a:spAutoFit/>
            </a:bodyPr>
            <a:lstStyle/>
            <a:p>
              <a:pPr>
                <a:spcAft>
                  <a:spcPts val="1800"/>
                </a:spcAft>
              </a:pPr>
              <a:r>
                <a:rPr lang="en-AU" sz="1400" b="1" dirty="0">
                  <a:solidFill>
                    <a:srgbClr val="108E82"/>
                  </a:solidFill>
                </a:rPr>
                <a:t>In production mid-2022</a:t>
              </a:r>
            </a:p>
          </p:txBody>
        </p:sp>
      </p:grpSp>
      <p:grpSp>
        <p:nvGrpSpPr>
          <p:cNvPr id="18" name="Group 17">
            <a:extLst>
              <a:ext uri="{FF2B5EF4-FFF2-40B4-BE49-F238E27FC236}">
                <a16:creationId xmlns:a16="http://schemas.microsoft.com/office/drawing/2014/main" id="{49E97CB0-2F4C-4D80-B46B-0A1429D2F32A}"/>
              </a:ext>
              <a:ext uri="{C183D7F6-B498-43B3-948B-1728B52AA6E4}">
                <adec:decorative xmlns:adec="http://schemas.microsoft.com/office/drawing/2017/decorative" val="1"/>
              </a:ext>
            </a:extLst>
          </p:cNvPr>
          <p:cNvGrpSpPr/>
          <p:nvPr/>
        </p:nvGrpSpPr>
        <p:grpSpPr>
          <a:xfrm>
            <a:off x="634032" y="1135574"/>
            <a:ext cx="4140455" cy="2737240"/>
            <a:chOff x="4034623" y="1128291"/>
            <a:chExt cx="4140455" cy="2737240"/>
          </a:xfrm>
        </p:grpSpPr>
        <p:cxnSp>
          <p:nvCxnSpPr>
            <p:cNvPr id="19" name="Straight Connector 18">
              <a:extLst>
                <a:ext uri="{FF2B5EF4-FFF2-40B4-BE49-F238E27FC236}">
                  <a16:creationId xmlns:a16="http://schemas.microsoft.com/office/drawing/2014/main" id="{E1BC43A6-2344-4A7D-AB93-86117BFF00A9}"/>
                </a:ext>
              </a:extLst>
            </p:cNvPr>
            <p:cNvCxnSpPr>
              <a:cxnSpLocks/>
            </p:cNvCxnSpPr>
            <p:nvPr/>
          </p:nvCxnSpPr>
          <p:spPr>
            <a:xfrm>
              <a:off x="4034623" y="3316379"/>
              <a:ext cx="0" cy="549152"/>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9BC59BA-68E7-4BE8-A5BD-67C27AE2013D}"/>
                </a:ext>
              </a:extLst>
            </p:cNvPr>
            <p:cNvSpPr txBox="1"/>
            <p:nvPr/>
          </p:nvSpPr>
          <p:spPr>
            <a:xfrm flipH="1">
              <a:off x="4214646" y="1128291"/>
              <a:ext cx="3960432" cy="307777"/>
            </a:xfrm>
            <a:prstGeom prst="rect">
              <a:avLst/>
            </a:prstGeom>
            <a:noFill/>
          </p:spPr>
          <p:txBody>
            <a:bodyPr wrap="square" rtlCol="0">
              <a:spAutoFit/>
            </a:bodyPr>
            <a:lstStyle/>
            <a:p>
              <a:pPr>
                <a:spcAft>
                  <a:spcPts val="1800"/>
                </a:spcAft>
              </a:pPr>
              <a:r>
                <a:rPr lang="en-AU" sz="1400" b="1" dirty="0">
                  <a:solidFill>
                    <a:srgbClr val="108E82"/>
                  </a:solidFill>
                </a:rPr>
                <a:t>From ‘functional silos’ to ‘integrated design’</a:t>
              </a:r>
            </a:p>
          </p:txBody>
        </p:sp>
      </p:grpSp>
      <p:grpSp>
        <p:nvGrpSpPr>
          <p:cNvPr id="21" name="Group 20">
            <a:extLst>
              <a:ext uri="{FF2B5EF4-FFF2-40B4-BE49-F238E27FC236}">
                <a16:creationId xmlns:a16="http://schemas.microsoft.com/office/drawing/2014/main" id="{CC7ACA89-CF6D-4E74-8434-B25E61A413B5}"/>
              </a:ext>
              <a:ext uri="{C183D7F6-B498-43B3-948B-1728B52AA6E4}">
                <adec:decorative xmlns:adec="http://schemas.microsoft.com/office/drawing/2017/decorative" val="1"/>
              </a:ext>
            </a:extLst>
          </p:cNvPr>
          <p:cNvGrpSpPr/>
          <p:nvPr/>
        </p:nvGrpSpPr>
        <p:grpSpPr>
          <a:xfrm>
            <a:off x="642039" y="1910939"/>
            <a:ext cx="4643553" cy="2873619"/>
            <a:chOff x="4018101" y="2050129"/>
            <a:chExt cx="4643553" cy="2873619"/>
          </a:xfrm>
        </p:grpSpPr>
        <p:cxnSp>
          <p:nvCxnSpPr>
            <p:cNvPr id="22" name="Straight Connector 21">
              <a:extLst>
                <a:ext uri="{FF2B5EF4-FFF2-40B4-BE49-F238E27FC236}">
                  <a16:creationId xmlns:a16="http://schemas.microsoft.com/office/drawing/2014/main" id="{B651ADF7-36E5-4222-A21E-3B670AA27340}"/>
                </a:ext>
              </a:extLst>
            </p:cNvPr>
            <p:cNvCxnSpPr>
              <a:cxnSpLocks/>
            </p:cNvCxnSpPr>
            <p:nvPr/>
          </p:nvCxnSpPr>
          <p:spPr>
            <a:xfrm>
              <a:off x="4018101" y="4220897"/>
              <a:ext cx="0" cy="549152"/>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5C8A0D-3983-4E6A-9C80-958B445AD2C8}"/>
                </a:ext>
              </a:extLst>
            </p:cNvPr>
            <p:cNvSpPr txBox="1"/>
            <p:nvPr/>
          </p:nvSpPr>
          <p:spPr>
            <a:xfrm flipH="1">
              <a:off x="4201457" y="2050129"/>
              <a:ext cx="4087775" cy="307777"/>
            </a:xfrm>
            <a:prstGeom prst="rect">
              <a:avLst/>
            </a:prstGeom>
            <a:noFill/>
          </p:spPr>
          <p:txBody>
            <a:bodyPr wrap="square" rtlCol="0">
              <a:spAutoFit/>
            </a:bodyPr>
            <a:lstStyle/>
            <a:p>
              <a:pPr>
                <a:spcAft>
                  <a:spcPts val="1800"/>
                </a:spcAft>
              </a:pPr>
              <a:r>
                <a:rPr lang="en-AU" sz="1400" b="1" dirty="0">
                  <a:solidFill>
                    <a:srgbClr val="108E82"/>
                  </a:solidFill>
                </a:rPr>
                <a:t>Eliminates duplication</a:t>
              </a:r>
            </a:p>
          </p:txBody>
        </p:sp>
        <p:sp>
          <p:nvSpPr>
            <p:cNvPr id="24" name="TextBox 23">
              <a:extLst>
                <a:ext uri="{FF2B5EF4-FFF2-40B4-BE49-F238E27FC236}">
                  <a16:creationId xmlns:a16="http://schemas.microsoft.com/office/drawing/2014/main" id="{3F4437E7-98FB-4C00-82B1-E9B2E2CF84A9}"/>
                </a:ext>
              </a:extLst>
            </p:cNvPr>
            <p:cNvSpPr txBox="1"/>
            <p:nvPr/>
          </p:nvSpPr>
          <p:spPr>
            <a:xfrm>
              <a:off x="8375904" y="4831415"/>
              <a:ext cx="285750" cy="92333"/>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endParaRPr lang="en-US" sz="600" kern="1200" dirty="0">
                <a:solidFill>
                  <a:schemeClr val="bg1">
                    <a:lumMod val="50000"/>
                  </a:schemeClr>
                </a:solidFill>
                <a:latin typeface="+mn-lt"/>
                <a:ea typeface="+mn-ea"/>
                <a:cs typeface="+mn-cs"/>
                <a:sym typeface="+mn-lt"/>
              </a:endParaRPr>
            </a:p>
          </p:txBody>
        </p:sp>
      </p:grpSp>
    </p:spTree>
    <p:extLst>
      <p:ext uri="{BB962C8B-B14F-4D97-AF65-F5344CB8AC3E}">
        <p14:creationId xmlns:p14="http://schemas.microsoft.com/office/powerpoint/2010/main" val="196185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2D3F9CC-1DCA-411C-8677-2D33F11424F4}"/>
              </a:ext>
              <a:ext uri="{C183D7F6-B498-43B3-948B-1728B52AA6E4}">
                <adec:decorative xmlns:adec="http://schemas.microsoft.com/office/drawing/2017/decorative" val="1"/>
              </a:ext>
            </a:extLst>
          </p:cNvPr>
          <p:cNvGrpSpPr/>
          <p:nvPr/>
        </p:nvGrpSpPr>
        <p:grpSpPr>
          <a:xfrm>
            <a:off x="3557956" y="506290"/>
            <a:ext cx="4727864" cy="581914"/>
            <a:chOff x="3563887" y="1317829"/>
            <a:chExt cx="4727864" cy="581914"/>
          </a:xfrm>
        </p:grpSpPr>
        <p:sp>
          <p:nvSpPr>
            <p:cNvPr id="19" name="TextBox 18">
              <a:extLst>
                <a:ext uri="{FF2B5EF4-FFF2-40B4-BE49-F238E27FC236}">
                  <a16:creationId xmlns:a16="http://schemas.microsoft.com/office/drawing/2014/main" id="{4837F5FB-D4C4-4739-A257-1D91D9519E51}"/>
                </a:ext>
              </a:extLst>
            </p:cNvPr>
            <p:cNvSpPr txBox="1"/>
            <p:nvPr/>
          </p:nvSpPr>
          <p:spPr>
            <a:xfrm flipH="1">
              <a:off x="4211960" y="1376523"/>
              <a:ext cx="40797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8276"/>
                  </a:solidFill>
                  <a:effectLst/>
                  <a:uLnTx/>
                  <a:uFillTx/>
                  <a:latin typeface="Arial Nova Cond" panose="020B0506020202020204" pitchFamily="34" charset="0"/>
                  <a:ea typeface="+mn-ea"/>
                  <a:cs typeface="Segoe UI Light" panose="020B0502040204020203" pitchFamily="34" charset="0"/>
                </a:rPr>
                <a:t>Collective responsibility to be compliant </a:t>
              </a:r>
              <a:r>
                <a:rPr lang="en-AU" sz="1400" b="1" dirty="0">
                  <a:solidFill>
                    <a:srgbClr val="008276"/>
                  </a:solidFill>
                  <a:latin typeface="Arial Nova Cond" panose="020B0506020202020204" pitchFamily="34" charset="0"/>
                  <a:cs typeface="Segoe UI Light" panose="020B0502040204020203" pitchFamily="34" charset="0"/>
                </a:rPr>
                <a:t>&amp;</a:t>
              </a:r>
              <a:r>
                <a:rPr kumimoji="0" lang="en-AU" sz="1400" b="1" i="0" u="none" strike="noStrike" kern="1200" cap="none" spc="0" normalizeH="0" baseline="0" noProof="0" dirty="0">
                  <a:ln>
                    <a:noFill/>
                  </a:ln>
                  <a:solidFill>
                    <a:srgbClr val="008276"/>
                  </a:solidFill>
                  <a:effectLst/>
                  <a:uLnTx/>
                  <a:uFillTx/>
                  <a:latin typeface="Arial Nova Cond" panose="020B0506020202020204" pitchFamily="34" charset="0"/>
                  <a:ea typeface="+mn-ea"/>
                  <a:cs typeface="Segoe UI Light" panose="020B0502040204020203" pitchFamily="34" charset="0"/>
                </a:rPr>
                <a:t> minimise reputational &amp; security risks of system</a:t>
              </a:r>
            </a:p>
          </p:txBody>
        </p:sp>
        <p:sp>
          <p:nvSpPr>
            <p:cNvPr id="41" name="Oval 40">
              <a:extLst>
                <a:ext uri="{FF2B5EF4-FFF2-40B4-BE49-F238E27FC236}">
                  <a16:creationId xmlns:a16="http://schemas.microsoft.com/office/drawing/2014/main" id="{BA18908B-5392-484E-AFB2-60BC59A5BCF3}"/>
                </a:ext>
              </a:extLst>
            </p:cNvPr>
            <p:cNvSpPr/>
            <p:nvPr/>
          </p:nvSpPr>
          <p:spPr>
            <a:xfrm>
              <a:off x="3563887" y="1412385"/>
              <a:ext cx="356298" cy="360040"/>
            </a:xfrm>
            <a:prstGeom prst="ellipse">
              <a:avLst/>
            </a:prstGeom>
            <a:solidFill>
              <a:srgbClr val="0082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p:txBody>
        </p:sp>
        <p:cxnSp>
          <p:nvCxnSpPr>
            <p:cNvPr id="49" name="Straight Connector 48">
              <a:extLst>
                <a:ext uri="{FF2B5EF4-FFF2-40B4-BE49-F238E27FC236}">
                  <a16:creationId xmlns:a16="http://schemas.microsoft.com/office/drawing/2014/main" id="{48DACD5A-09EF-4370-95DC-8F7DBBA6F941}"/>
                </a:ext>
              </a:extLst>
            </p:cNvPr>
            <p:cNvCxnSpPr>
              <a:cxnSpLocks/>
            </p:cNvCxnSpPr>
            <p:nvPr/>
          </p:nvCxnSpPr>
          <p:spPr>
            <a:xfrm>
              <a:off x="4026833" y="1317829"/>
              <a:ext cx="0" cy="549152"/>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1C8C630C-EF4E-4B6E-BFB3-460502E77972}"/>
              </a:ext>
              <a:ext uri="{C183D7F6-B498-43B3-948B-1728B52AA6E4}">
                <adec:decorative xmlns:adec="http://schemas.microsoft.com/office/drawing/2017/decorative" val="1"/>
              </a:ext>
            </a:extLst>
          </p:cNvPr>
          <p:cNvGrpSpPr/>
          <p:nvPr/>
        </p:nvGrpSpPr>
        <p:grpSpPr>
          <a:xfrm>
            <a:off x="3571455" y="2319615"/>
            <a:ext cx="4714365" cy="549152"/>
            <a:chOff x="3571455" y="2317104"/>
            <a:chExt cx="4714365" cy="549152"/>
          </a:xfrm>
        </p:grpSpPr>
        <p:sp>
          <p:nvSpPr>
            <p:cNvPr id="43" name="Oval 42">
              <a:extLst>
                <a:ext uri="{FF2B5EF4-FFF2-40B4-BE49-F238E27FC236}">
                  <a16:creationId xmlns:a16="http://schemas.microsoft.com/office/drawing/2014/main" id="{327DFC3A-75E3-4D86-A553-858FD382EA5C}"/>
                </a:ext>
              </a:extLst>
            </p:cNvPr>
            <p:cNvSpPr/>
            <p:nvPr/>
          </p:nvSpPr>
          <p:spPr>
            <a:xfrm>
              <a:off x="3571455" y="2411660"/>
              <a:ext cx="356298" cy="360040"/>
            </a:xfrm>
            <a:prstGeom prst="ellipse">
              <a:avLst/>
            </a:prstGeom>
            <a:solidFill>
              <a:srgbClr val="0082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p:txBody>
        </p:sp>
        <p:cxnSp>
          <p:nvCxnSpPr>
            <p:cNvPr id="53" name="Straight Connector 52">
              <a:extLst>
                <a:ext uri="{FF2B5EF4-FFF2-40B4-BE49-F238E27FC236}">
                  <a16:creationId xmlns:a16="http://schemas.microsoft.com/office/drawing/2014/main" id="{7A783494-F96B-4EAE-878B-EEBEB8D7941F}"/>
                </a:ext>
              </a:extLst>
            </p:cNvPr>
            <p:cNvCxnSpPr>
              <a:cxnSpLocks/>
            </p:cNvCxnSpPr>
            <p:nvPr/>
          </p:nvCxnSpPr>
          <p:spPr>
            <a:xfrm>
              <a:off x="4020778" y="2317104"/>
              <a:ext cx="0" cy="549152"/>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012F771-096E-45A1-B9CC-A9911A6DD733}"/>
                </a:ext>
              </a:extLst>
            </p:cNvPr>
            <p:cNvSpPr txBox="1"/>
            <p:nvPr/>
          </p:nvSpPr>
          <p:spPr>
            <a:xfrm flipH="1">
              <a:off x="4211960" y="2411660"/>
              <a:ext cx="4073860" cy="307777"/>
            </a:xfrm>
            <a:prstGeom prst="rect">
              <a:avLst/>
            </a:prstGeom>
            <a:noFill/>
          </p:spPr>
          <p:txBody>
            <a:bodyPr wrap="square" rtlCol="0">
              <a:spAutoFit/>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8276"/>
                  </a:solidFill>
                  <a:effectLst/>
                  <a:uLnTx/>
                  <a:uFillTx/>
                  <a:latin typeface="Arial Nova Cond" panose="020B0506020202020204" pitchFamily="34" charset="0"/>
                  <a:ea typeface="+mn-ea"/>
                  <a:cs typeface="Arial" panose="020B0604020202020204" pitchFamily="34" charset="0"/>
                </a:rPr>
                <a:t>Currently, not all have met requirements</a:t>
              </a:r>
            </a:p>
          </p:txBody>
        </p:sp>
      </p:grpSp>
      <p:grpSp>
        <p:nvGrpSpPr>
          <p:cNvPr id="4" name="Group 3">
            <a:extLst>
              <a:ext uri="{FF2B5EF4-FFF2-40B4-BE49-F238E27FC236}">
                <a16:creationId xmlns:a16="http://schemas.microsoft.com/office/drawing/2014/main" id="{9E53E65D-6596-4EB9-B843-66033296B8CD}"/>
              </a:ext>
              <a:ext uri="{C183D7F6-B498-43B3-948B-1728B52AA6E4}">
                <adec:decorative xmlns:adec="http://schemas.microsoft.com/office/drawing/2017/decorative" val="1"/>
              </a:ext>
            </a:extLst>
          </p:cNvPr>
          <p:cNvGrpSpPr/>
          <p:nvPr/>
        </p:nvGrpSpPr>
        <p:grpSpPr>
          <a:xfrm>
            <a:off x="3557956" y="3270828"/>
            <a:ext cx="4595083" cy="549152"/>
            <a:chOff x="3577309" y="3316379"/>
            <a:chExt cx="4595083" cy="549152"/>
          </a:xfrm>
        </p:grpSpPr>
        <p:sp>
          <p:nvSpPr>
            <p:cNvPr id="44" name="Oval 43">
              <a:extLst>
                <a:ext uri="{FF2B5EF4-FFF2-40B4-BE49-F238E27FC236}">
                  <a16:creationId xmlns:a16="http://schemas.microsoft.com/office/drawing/2014/main" id="{FD4B5A40-983C-4C22-B1AD-CC2D4EA156C4}"/>
                </a:ext>
              </a:extLst>
            </p:cNvPr>
            <p:cNvSpPr/>
            <p:nvPr/>
          </p:nvSpPr>
          <p:spPr>
            <a:xfrm>
              <a:off x="3577309" y="3410935"/>
              <a:ext cx="356298" cy="360040"/>
            </a:xfrm>
            <a:prstGeom prst="ellipse">
              <a:avLst/>
            </a:prstGeom>
            <a:solidFill>
              <a:srgbClr val="0082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p:txBody>
        </p:sp>
        <p:cxnSp>
          <p:nvCxnSpPr>
            <p:cNvPr id="52" name="Straight Connector 51">
              <a:extLst>
                <a:ext uri="{FF2B5EF4-FFF2-40B4-BE49-F238E27FC236}">
                  <a16:creationId xmlns:a16="http://schemas.microsoft.com/office/drawing/2014/main" id="{5EC2E8EE-7F90-481F-B5CB-1308282D83FB}"/>
                </a:ext>
              </a:extLst>
            </p:cNvPr>
            <p:cNvCxnSpPr>
              <a:cxnSpLocks/>
            </p:cNvCxnSpPr>
            <p:nvPr/>
          </p:nvCxnSpPr>
          <p:spPr>
            <a:xfrm>
              <a:off x="4034623" y="3316379"/>
              <a:ext cx="0" cy="549152"/>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E1BF014-9E48-4B75-9028-E64E878F8D40}"/>
                </a:ext>
              </a:extLst>
            </p:cNvPr>
            <p:cNvSpPr txBox="1"/>
            <p:nvPr/>
          </p:nvSpPr>
          <p:spPr>
            <a:xfrm flipH="1">
              <a:off x="4211960" y="3437066"/>
              <a:ext cx="3960432" cy="307777"/>
            </a:xfrm>
            <a:prstGeom prst="rect">
              <a:avLst/>
            </a:prstGeom>
            <a:noFill/>
          </p:spPr>
          <p:txBody>
            <a:bodyPr wrap="square" rtlCol="0">
              <a:spAutoFit/>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US" sz="1400" b="1" dirty="0">
                  <a:solidFill>
                    <a:srgbClr val="008276"/>
                  </a:solidFill>
                  <a:latin typeface="Arial Nova Cond" panose="020B0506020202020204" pitchFamily="34" charset="0"/>
                  <a:cs typeface="Arial" panose="020B0604020202020204" pitchFamily="34" charset="0"/>
                </a:rPr>
                <a:t>A</a:t>
              </a:r>
              <a:r>
                <a:rPr kumimoji="0" lang="en-US" sz="1400" b="1" i="0" u="none" strike="noStrike" kern="1200" cap="none" spc="0" normalizeH="0" baseline="0" noProof="0" dirty="0" err="1">
                  <a:ln>
                    <a:noFill/>
                  </a:ln>
                  <a:solidFill>
                    <a:srgbClr val="008276"/>
                  </a:solidFill>
                  <a:effectLst/>
                  <a:uLnTx/>
                  <a:uFillTx/>
                  <a:latin typeface="Arial Nova Cond" panose="020B0506020202020204" pitchFamily="34" charset="0"/>
                  <a:ea typeface="+mn-ea"/>
                  <a:cs typeface="Arial" panose="020B0604020202020204" pitchFamily="34" charset="0"/>
                </a:rPr>
                <a:t>ll</a:t>
              </a:r>
              <a:r>
                <a:rPr kumimoji="0" lang="en-US" sz="1400" b="1" i="0" u="none" strike="noStrike" kern="1200" cap="none" spc="0" normalizeH="0" baseline="0" noProof="0" dirty="0">
                  <a:ln>
                    <a:noFill/>
                  </a:ln>
                  <a:solidFill>
                    <a:srgbClr val="008276"/>
                  </a:solidFill>
                  <a:effectLst/>
                  <a:uLnTx/>
                  <a:uFillTx/>
                  <a:latin typeface="Arial Nova Cond" panose="020B0506020202020204" pitchFamily="34" charset="0"/>
                  <a:ea typeface="+mn-ea"/>
                  <a:cs typeface="Arial" panose="020B0604020202020204" pitchFamily="34" charset="0"/>
                </a:rPr>
                <a:t> requirements must be met</a:t>
              </a:r>
            </a:p>
          </p:txBody>
        </p:sp>
      </p:grpSp>
      <p:sp>
        <p:nvSpPr>
          <p:cNvPr id="2" name="Title 1">
            <a:extLst>
              <a:ext uri="{FF2B5EF4-FFF2-40B4-BE49-F238E27FC236}">
                <a16:creationId xmlns:a16="http://schemas.microsoft.com/office/drawing/2014/main" id="{B9917B40-7267-47D1-BA5E-E3BD0CD60EE7}"/>
              </a:ext>
            </a:extLst>
          </p:cNvPr>
          <p:cNvSpPr>
            <a:spLocks noGrp="1"/>
          </p:cNvSpPr>
          <p:nvPr>
            <p:ph type="title"/>
          </p:nvPr>
        </p:nvSpPr>
        <p:spPr>
          <a:xfrm>
            <a:off x="242047" y="2080808"/>
            <a:ext cx="2339783" cy="986646"/>
          </a:xfrm>
        </p:spPr>
        <p:txBody>
          <a:bodyPr/>
          <a:lstStyle/>
          <a:p>
            <a:r>
              <a:rPr lang="en-AU" sz="2800" b="1" dirty="0">
                <a:solidFill>
                  <a:srgbClr val="287DB2"/>
                </a:solidFill>
                <a:latin typeface="Arial Nova" panose="020B0504020202020204" pitchFamily="34" charset="0"/>
              </a:rPr>
              <a:t>Accreditation</a:t>
            </a:r>
            <a:r>
              <a:rPr lang="en-AU" sz="2800" b="1" dirty="0">
                <a:latin typeface="Arial Nova" panose="020B0504020202020204" pitchFamily="34" charset="0"/>
              </a:rPr>
              <a:t> and </a:t>
            </a:r>
            <a:r>
              <a:rPr lang="en-AU" sz="2800" b="1" dirty="0">
                <a:solidFill>
                  <a:srgbClr val="287DB2"/>
                </a:solidFill>
                <a:latin typeface="Arial Nova" panose="020B0504020202020204" pitchFamily="34" charset="0"/>
              </a:rPr>
              <a:t>Security</a:t>
            </a:r>
          </a:p>
        </p:txBody>
      </p:sp>
      <p:grpSp>
        <p:nvGrpSpPr>
          <p:cNvPr id="3" name="Group 2">
            <a:extLst>
              <a:ext uri="{FF2B5EF4-FFF2-40B4-BE49-F238E27FC236}">
                <a16:creationId xmlns:a16="http://schemas.microsoft.com/office/drawing/2014/main" id="{63B8FEDF-3890-462F-8BF5-04ED72CD407F}"/>
              </a:ext>
              <a:ext uri="{C183D7F6-B498-43B3-948B-1728B52AA6E4}">
                <adec:decorative xmlns:adec="http://schemas.microsoft.com/office/drawing/2017/decorative" val="1"/>
              </a:ext>
            </a:extLst>
          </p:cNvPr>
          <p:cNvGrpSpPr/>
          <p:nvPr/>
        </p:nvGrpSpPr>
        <p:grpSpPr>
          <a:xfrm>
            <a:off x="3557956" y="4176316"/>
            <a:ext cx="5072580" cy="549152"/>
            <a:chOff x="3563888" y="4220897"/>
            <a:chExt cx="5072580" cy="549152"/>
          </a:xfrm>
        </p:grpSpPr>
        <p:sp>
          <p:nvSpPr>
            <p:cNvPr id="42" name="Oval 41">
              <a:extLst>
                <a:ext uri="{FF2B5EF4-FFF2-40B4-BE49-F238E27FC236}">
                  <a16:creationId xmlns:a16="http://schemas.microsoft.com/office/drawing/2014/main" id="{74008B62-CB9D-46E7-967B-20178FFE276F}"/>
                </a:ext>
              </a:extLst>
            </p:cNvPr>
            <p:cNvSpPr/>
            <p:nvPr/>
          </p:nvSpPr>
          <p:spPr>
            <a:xfrm>
              <a:off x="3563888" y="4315453"/>
              <a:ext cx="356298" cy="360040"/>
            </a:xfrm>
            <a:prstGeom prst="ellipse">
              <a:avLst/>
            </a:prstGeom>
            <a:solidFill>
              <a:srgbClr val="0082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p:txBody>
        </p:sp>
        <p:cxnSp>
          <p:nvCxnSpPr>
            <p:cNvPr id="54" name="Straight Connector 53">
              <a:extLst>
                <a:ext uri="{FF2B5EF4-FFF2-40B4-BE49-F238E27FC236}">
                  <a16:creationId xmlns:a16="http://schemas.microsoft.com/office/drawing/2014/main" id="{D66DFBD7-1906-4FF4-BA50-711AA5979E0B}"/>
                </a:ext>
              </a:extLst>
            </p:cNvPr>
            <p:cNvCxnSpPr>
              <a:cxnSpLocks/>
            </p:cNvCxnSpPr>
            <p:nvPr/>
          </p:nvCxnSpPr>
          <p:spPr>
            <a:xfrm>
              <a:off x="4018101" y="4220897"/>
              <a:ext cx="0" cy="549152"/>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772412E-22B1-4DC0-8005-88C2E2AA27FF}"/>
                </a:ext>
              </a:extLst>
            </p:cNvPr>
            <p:cNvSpPr txBox="1"/>
            <p:nvPr/>
          </p:nvSpPr>
          <p:spPr>
            <a:xfrm flipH="1">
              <a:off x="4211960" y="4329243"/>
              <a:ext cx="4087775" cy="307777"/>
            </a:xfrm>
            <a:prstGeom prst="rect">
              <a:avLst/>
            </a:prstGeom>
            <a:noFill/>
          </p:spPr>
          <p:txBody>
            <a:bodyPr wrap="square" rtlCol="0">
              <a:spAutoFit/>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8276"/>
                  </a:solidFill>
                  <a:effectLst/>
                  <a:uLnTx/>
                  <a:uFillTx/>
                  <a:latin typeface="Arial Nova Cond" panose="020B0506020202020204" pitchFamily="34" charset="0"/>
                  <a:ea typeface="+mn-ea"/>
                  <a:cs typeface="Arial" panose="020B0604020202020204" pitchFamily="34" charset="0"/>
                </a:rPr>
                <a:t>Over time, we need to explore further hardening</a:t>
              </a:r>
            </a:p>
          </p:txBody>
        </p:sp>
        <p:sp>
          <p:nvSpPr>
            <p:cNvPr id="15" name="TextBox 14">
              <a:extLst>
                <a:ext uri="{FF2B5EF4-FFF2-40B4-BE49-F238E27FC236}">
                  <a16:creationId xmlns:a16="http://schemas.microsoft.com/office/drawing/2014/main" id="{E2B2DDBC-B0F2-4A40-96F9-5E53EA268506}"/>
                </a:ext>
              </a:extLst>
            </p:cNvPr>
            <p:cNvSpPr txBox="1"/>
            <p:nvPr/>
          </p:nvSpPr>
          <p:spPr>
            <a:xfrm>
              <a:off x="8350718" y="4611247"/>
              <a:ext cx="285750" cy="115416"/>
            </a:xfrm>
            <a:prstGeom prst="rect">
              <a:avLst/>
            </a:prstGeom>
            <a:noFill/>
          </p:spPr>
          <p:txBody>
            <a:bodyPr wrap="square" lIns="0" tIns="0" rIns="0" bIns="0" rtlCol="0" anchor="b">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kumimoji="0" lang="en-US" sz="75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sym typeface="+mn-lt"/>
                </a:rPr>
                <a:pPr marL="0" marR="0" lvl="0" indent="0" algn="r" defTabSz="685783" rtl="0" eaLnBrk="1" fontAlgn="auto" latinLnBrk="0" hangingPunct="1">
                  <a:lnSpc>
                    <a:spcPct val="100000"/>
                  </a:lnSpc>
                  <a:spcBef>
                    <a:spcPts val="0"/>
                  </a:spcBef>
                  <a:spcAft>
                    <a:spcPts val="0"/>
                  </a:spcAft>
                  <a:buClrTx/>
                  <a:buSzTx/>
                  <a:buFontTx/>
                  <a:buNone/>
                  <a:tabLst/>
                  <a:defRPr/>
                </a:pPr>
                <a:t>22</a:t>
              </a:fld>
              <a:endParaRPr kumimoji="0" lang="en-US" sz="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sym typeface="+mn-lt"/>
              </a:endParaRPr>
            </a:p>
          </p:txBody>
        </p:sp>
      </p:grpSp>
      <p:grpSp>
        <p:nvGrpSpPr>
          <p:cNvPr id="7" name="Group 6">
            <a:extLst>
              <a:ext uri="{FF2B5EF4-FFF2-40B4-BE49-F238E27FC236}">
                <a16:creationId xmlns:a16="http://schemas.microsoft.com/office/drawing/2014/main" id="{C6526CE2-01D1-473A-9109-677592939897}"/>
              </a:ext>
              <a:ext uri="{C183D7F6-B498-43B3-948B-1728B52AA6E4}">
                <adec:decorative xmlns:adec="http://schemas.microsoft.com/office/drawing/2017/decorative" val="1"/>
              </a:ext>
            </a:extLst>
          </p:cNvPr>
          <p:cNvGrpSpPr/>
          <p:nvPr/>
        </p:nvGrpSpPr>
        <p:grpSpPr>
          <a:xfrm>
            <a:off x="3571455" y="1411778"/>
            <a:ext cx="3496847" cy="549152"/>
            <a:chOff x="3563888" y="550099"/>
            <a:chExt cx="3496847" cy="549152"/>
          </a:xfrm>
        </p:grpSpPr>
        <p:sp>
          <p:nvSpPr>
            <p:cNvPr id="16" name="TextBox 15">
              <a:extLst>
                <a:ext uri="{FF2B5EF4-FFF2-40B4-BE49-F238E27FC236}">
                  <a16:creationId xmlns:a16="http://schemas.microsoft.com/office/drawing/2014/main" id="{4DD8901A-812B-412F-B021-08276E74170B}"/>
                </a:ext>
              </a:extLst>
            </p:cNvPr>
            <p:cNvSpPr txBox="1"/>
            <p:nvPr/>
          </p:nvSpPr>
          <p:spPr>
            <a:xfrm flipH="1">
              <a:off x="4211960" y="674137"/>
              <a:ext cx="2848775" cy="307777"/>
            </a:xfrm>
            <a:prstGeom prst="rect">
              <a:avLst/>
            </a:prstGeom>
            <a:noFill/>
          </p:spPr>
          <p:txBody>
            <a:bodyPr wrap="square" rtlCol="0">
              <a:spAutoFit/>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8276"/>
                  </a:solidFill>
                  <a:effectLst/>
                  <a:uLnTx/>
                  <a:uFillTx/>
                  <a:latin typeface="Arial Nova Cond" panose="020B0506020202020204" pitchFamily="34" charset="0"/>
                  <a:ea typeface="+mn-ea"/>
                  <a:cs typeface="Arial" panose="020B0604020202020204" pitchFamily="34" charset="0"/>
                </a:rPr>
                <a:t>Increased functions = increased risk</a:t>
              </a:r>
            </a:p>
          </p:txBody>
        </p:sp>
        <p:sp>
          <p:nvSpPr>
            <p:cNvPr id="17" name="Oval 16">
              <a:extLst>
                <a:ext uri="{FF2B5EF4-FFF2-40B4-BE49-F238E27FC236}">
                  <a16:creationId xmlns:a16="http://schemas.microsoft.com/office/drawing/2014/main" id="{154ACFF0-59E5-4A8A-8C67-31436BF5DF3F}"/>
                </a:ext>
              </a:extLst>
            </p:cNvPr>
            <p:cNvSpPr/>
            <p:nvPr/>
          </p:nvSpPr>
          <p:spPr>
            <a:xfrm>
              <a:off x="3563888" y="644655"/>
              <a:ext cx="356298" cy="360040"/>
            </a:xfrm>
            <a:prstGeom prst="ellipse">
              <a:avLst/>
            </a:prstGeom>
            <a:solidFill>
              <a:srgbClr val="0082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p:txBody>
        </p:sp>
        <p:cxnSp>
          <p:nvCxnSpPr>
            <p:cNvPr id="18" name="Straight Connector 17">
              <a:extLst>
                <a:ext uri="{FF2B5EF4-FFF2-40B4-BE49-F238E27FC236}">
                  <a16:creationId xmlns:a16="http://schemas.microsoft.com/office/drawing/2014/main" id="{8728C9AF-5A2E-42B7-A82C-A36A748D7954}"/>
                </a:ext>
              </a:extLst>
            </p:cNvPr>
            <p:cNvCxnSpPr>
              <a:cxnSpLocks/>
            </p:cNvCxnSpPr>
            <p:nvPr/>
          </p:nvCxnSpPr>
          <p:spPr>
            <a:xfrm>
              <a:off x="4026833" y="550099"/>
              <a:ext cx="0" cy="549152"/>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grpSp>
      <p:pic>
        <p:nvPicPr>
          <p:cNvPr id="11" name="Graphic 10" descr="Radioactive">
            <a:extLst>
              <a:ext uri="{FF2B5EF4-FFF2-40B4-BE49-F238E27FC236}">
                <a16:creationId xmlns:a16="http://schemas.microsoft.com/office/drawing/2014/main" id="{29834489-B1C6-4A6C-8D31-1257342EF6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8222" y="1553879"/>
            <a:ext cx="284689" cy="284689"/>
          </a:xfrm>
          <a:prstGeom prst="rect">
            <a:avLst/>
          </a:prstGeom>
        </p:spPr>
      </p:pic>
      <p:pic>
        <p:nvPicPr>
          <p:cNvPr id="13" name="Graphic 12" descr="Checklist RTL">
            <a:extLst>
              <a:ext uri="{FF2B5EF4-FFF2-40B4-BE49-F238E27FC236}">
                <a16:creationId xmlns:a16="http://schemas.microsoft.com/office/drawing/2014/main" id="{C146BE58-12DF-499F-BE19-9A141A6B02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0616" y="2499110"/>
            <a:ext cx="222838" cy="222838"/>
          </a:xfrm>
          <a:prstGeom prst="rect">
            <a:avLst/>
          </a:prstGeom>
        </p:spPr>
      </p:pic>
      <p:pic>
        <p:nvPicPr>
          <p:cNvPr id="21" name="Graphic 20" descr="Bullseye">
            <a:extLst>
              <a:ext uri="{FF2B5EF4-FFF2-40B4-BE49-F238E27FC236}">
                <a16:creationId xmlns:a16="http://schemas.microsoft.com/office/drawing/2014/main" id="{E26AAFC5-9BC3-4C4E-B78F-1A769403BC0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13360" y="3415549"/>
            <a:ext cx="259708" cy="259708"/>
          </a:xfrm>
          <a:prstGeom prst="rect">
            <a:avLst/>
          </a:prstGeom>
        </p:spPr>
      </p:pic>
      <p:pic>
        <p:nvPicPr>
          <p:cNvPr id="27" name="Graphic 26" descr="Magnifying glass">
            <a:extLst>
              <a:ext uri="{FF2B5EF4-FFF2-40B4-BE49-F238E27FC236}">
                <a16:creationId xmlns:a16="http://schemas.microsoft.com/office/drawing/2014/main" id="{7DCFA055-DD2A-4FE7-9C42-CE717A5610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6495" y="4254834"/>
            <a:ext cx="206959" cy="206959"/>
          </a:xfrm>
          <a:prstGeom prst="rect">
            <a:avLst/>
          </a:prstGeom>
        </p:spPr>
      </p:pic>
      <p:pic>
        <p:nvPicPr>
          <p:cNvPr id="29" name="Graphic 28" descr="Ribbon">
            <a:extLst>
              <a:ext uri="{FF2B5EF4-FFF2-40B4-BE49-F238E27FC236}">
                <a16:creationId xmlns:a16="http://schemas.microsoft.com/office/drawing/2014/main" id="{1F79369F-CC6F-4C16-A93D-26EB20F57AA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14279" y="657291"/>
            <a:ext cx="257870" cy="257870"/>
          </a:xfrm>
          <a:prstGeom prst="rect">
            <a:avLst/>
          </a:prstGeom>
        </p:spPr>
      </p:pic>
      <p:sp>
        <p:nvSpPr>
          <p:cNvPr id="9" name="Rectangle 8">
            <a:extLst>
              <a:ext uri="{FF2B5EF4-FFF2-40B4-BE49-F238E27FC236}">
                <a16:creationId xmlns:a16="http://schemas.microsoft.com/office/drawing/2014/main" id="{4E731728-5E4C-4F93-BF9A-EDA3806A151F}"/>
              </a:ext>
              <a:ext uri="{C183D7F6-B498-43B3-948B-1728B52AA6E4}">
                <adec:decorative xmlns:adec="http://schemas.microsoft.com/office/drawing/2017/decorative" val="1"/>
              </a:ext>
            </a:extLst>
          </p:cNvPr>
          <p:cNvSpPr/>
          <p:nvPr/>
        </p:nvSpPr>
        <p:spPr>
          <a:xfrm>
            <a:off x="8344786" y="4725468"/>
            <a:ext cx="285745" cy="252932"/>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dirty="0">
              <a:solidFill>
                <a:srgbClr val="FFFFFF"/>
              </a:solidFill>
            </a:endParaRPr>
          </a:p>
        </p:txBody>
      </p:sp>
    </p:spTree>
    <p:extLst>
      <p:ext uri="{BB962C8B-B14F-4D97-AF65-F5344CB8AC3E}">
        <p14:creationId xmlns:p14="http://schemas.microsoft.com/office/powerpoint/2010/main" val="398268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17B2EA84-ADD0-455C-99D6-C2C99D4C6B7C}"/>
              </a:ext>
            </a:extLst>
          </p:cNvPr>
          <p:cNvPicPr>
            <a:picLocks noChangeAspect="1"/>
          </p:cNvPicPr>
          <p:nvPr/>
        </p:nvPicPr>
        <p:blipFill>
          <a:blip r:embed="rId3"/>
          <a:stretch>
            <a:fillRect/>
          </a:stretch>
        </p:blipFill>
        <p:spPr>
          <a:xfrm>
            <a:off x="830821" y="1058580"/>
            <a:ext cx="6831851" cy="3887277"/>
          </a:xfrm>
          <a:prstGeom prst="rect">
            <a:avLst/>
          </a:prstGeom>
        </p:spPr>
      </p:pic>
      <p:sp>
        <p:nvSpPr>
          <p:cNvPr id="4" name="Title 25">
            <a:extLst>
              <a:ext uri="{FF2B5EF4-FFF2-40B4-BE49-F238E27FC236}">
                <a16:creationId xmlns:a16="http://schemas.microsoft.com/office/drawing/2014/main" id="{F57774CD-5EA7-4EDB-8B55-D67193F4CC3B}"/>
              </a:ext>
            </a:extLst>
          </p:cNvPr>
          <p:cNvSpPr>
            <a:spLocks noGrp="1"/>
          </p:cNvSpPr>
          <p:nvPr>
            <p:ph type="title"/>
          </p:nvPr>
        </p:nvSpPr>
        <p:spPr>
          <a:xfrm>
            <a:off x="475129" y="202406"/>
            <a:ext cx="6364188" cy="993775"/>
          </a:xfrm>
        </p:spPr>
        <p:txBody>
          <a:bodyPr>
            <a:normAutofit/>
          </a:bodyPr>
          <a:lstStyle/>
          <a:p>
            <a:pPr lvl="0" defTabSz="685800">
              <a:defRPr/>
            </a:pPr>
            <a:r>
              <a:rPr lang="en-AU" sz="2000" b="1" dirty="0">
                <a:latin typeface="Arial Nova"/>
              </a:rPr>
              <a:t>NESM Delivery ‘Tranche 1’ is in progress…. </a:t>
            </a:r>
            <a:br>
              <a:rPr lang="en-AU" sz="2000" b="1" dirty="0">
                <a:latin typeface="Arial Nova"/>
              </a:rPr>
            </a:br>
            <a:r>
              <a:rPr lang="en-AU" sz="2000" dirty="0">
                <a:latin typeface="Arial Nova"/>
              </a:rPr>
              <a:t>How do we co-design future Tranches?</a:t>
            </a:r>
          </a:p>
        </p:txBody>
      </p:sp>
    </p:spTree>
    <p:extLst>
      <p:ext uri="{BB962C8B-B14F-4D97-AF65-F5344CB8AC3E}">
        <p14:creationId xmlns:p14="http://schemas.microsoft.com/office/powerpoint/2010/main" val="2363332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Picture of arrow showing affect of 'Before' to 'After'">
            <a:extLst>
              <a:ext uri="{FF2B5EF4-FFF2-40B4-BE49-F238E27FC236}">
                <a16:creationId xmlns:a16="http://schemas.microsoft.com/office/drawing/2014/main" id="{EA1B5AA5-6DC1-42ED-8BE9-3E25668240EA}"/>
              </a:ext>
            </a:extLst>
          </p:cNvPr>
          <p:cNvPicPr>
            <a:picLocks noChangeAspect="1"/>
          </p:cNvPicPr>
          <p:nvPr/>
        </p:nvPicPr>
        <p:blipFill rotWithShape="1">
          <a:blip r:embed="rId3"/>
          <a:srcRect t="27639" b="35139"/>
          <a:stretch/>
        </p:blipFill>
        <p:spPr>
          <a:xfrm rot="20773186">
            <a:off x="3897489" y="3742409"/>
            <a:ext cx="1032431" cy="384288"/>
          </a:xfrm>
          <a:prstGeom prst="rect">
            <a:avLst/>
          </a:prstGeom>
        </p:spPr>
      </p:pic>
      <p:pic>
        <p:nvPicPr>
          <p:cNvPr id="2" name="Picture 1" descr="Picture of arrow showing affect of 'Before' to 'After'">
            <a:extLst>
              <a:ext uri="{FF2B5EF4-FFF2-40B4-BE49-F238E27FC236}">
                <a16:creationId xmlns:a16="http://schemas.microsoft.com/office/drawing/2014/main" id="{6C0F7DBA-D8B6-439B-9C51-A79631CB630C}"/>
              </a:ext>
            </a:extLst>
          </p:cNvPr>
          <p:cNvPicPr>
            <a:picLocks noChangeAspect="1"/>
          </p:cNvPicPr>
          <p:nvPr/>
        </p:nvPicPr>
        <p:blipFill rotWithShape="1">
          <a:blip r:embed="rId3"/>
          <a:srcRect t="27639" b="35139"/>
          <a:stretch/>
        </p:blipFill>
        <p:spPr>
          <a:xfrm rot="20773186">
            <a:off x="3865850" y="1819158"/>
            <a:ext cx="1032431" cy="384288"/>
          </a:xfrm>
          <a:prstGeom prst="rect">
            <a:avLst/>
          </a:prstGeom>
        </p:spPr>
      </p:pic>
      <p:sp>
        <p:nvSpPr>
          <p:cNvPr id="3" name="Title 2">
            <a:extLst>
              <a:ext uri="{FF2B5EF4-FFF2-40B4-BE49-F238E27FC236}">
                <a16:creationId xmlns:a16="http://schemas.microsoft.com/office/drawing/2014/main" id="{4BC4CC8C-EC6C-4E3C-82A2-4A81D22DB391}"/>
              </a:ext>
            </a:extLst>
          </p:cNvPr>
          <p:cNvSpPr>
            <a:spLocks noGrp="1"/>
          </p:cNvSpPr>
          <p:nvPr>
            <p:ph type="title"/>
          </p:nvPr>
        </p:nvSpPr>
        <p:spPr>
          <a:xfrm>
            <a:off x="332510" y="40312"/>
            <a:ext cx="6364188" cy="993775"/>
          </a:xfrm>
        </p:spPr>
        <p:txBody>
          <a:bodyPr/>
          <a:lstStyle/>
          <a:p>
            <a:r>
              <a:rPr lang="en-AU" b="1" dirty="0"/>
              <a:t>Digitising Ecosystems</a:t>
            </a:r>
          </a:p>
        </p:txBody>
      </p:sp>
      <p:pic>
        <p:nvPicPr>
          <p:cNvPr id="6" name="Picture 5" descr="Picture of road with safety sign and blurred image of car with title 'Disconnected Road Systems'">
            <a:extLst>
              <a:ext uri="{FF2B5EF4-FFF2-40B4-BE49-F238E27FC236}">
                <a16:creationId xmlns:a16="http://schemas.microsoft.com/office/drawing/2014/main" id="{8CCA66AB-FFE2-447D-B273-CDE7CB0538BF}"/>
              </a:ext>
            </a:extLst>
          </p:cNvPr>
          <p:cNvPicPr>
            <a:picLocks noChangeAspect="1"/>
          </p:cNvPicPr>
          <p:nvPr/>
        </p:nvPicPr>
        <p:blipFill>
          <a:blip r:embed="rId4"/>
          <a:stretch>
            <a:fillRect/>
          </a:stretch>
        </p:blipFill>
        <p:spPr>
          <a:xfrm>
            <a:off x="1078928" y="1211030"/>
            <a:ext cx="2754913" cy="1384215"/>
          </a:xfrm>
          <a:prstGeom prst="rect">
            <a:avLst/>
          </a:prstGeom>
        </p:spPr>
      </p:pic>
      <p:pic>
        <p:nvPicPr>
          <p:cNvPr id="7" name="Picture 6" descr="Picture of multiple lane roadway with traffic moving freely under a title 'Integrated Road Systems'">
            <a:extLst>
              <a:ext uri="{FF2B5EF4-FFF2-40B4-BE49-F238E27FC236}">
                <a16:creationId xmlns:a16="http://schemas.microsoft.com/office/drawing/2014/main" id="{EF354316-4B6D-420D-A688-1B3B861F78DC}"/>
              </a:ext>
            </a:extLst>
          </p:cNvPr>
          <p:cNvPicPr>
            <a:picLocks noChangeAspect="1"/>
          </p:cNvPicPr>
          <p:nvPr/>
        </p:nvPicPr>
        <p:blipFill>
          <a:blip r:embed="rId5"/>
          <a:stretch>
            <a:fillRect/>
          </a:stretch>
        </p:blipFill>
        <p:spPr>
          <a:xfrm>
            <a:off x="5946037" y="1225042"/>
            <a:ext cx="2754913" cy="1419238"/>
          </a:xfrm>
          <a:prstGeom prst="rect">
            <a:avLst/>
          </a:prstGeom>
        </p:spPr>
      </p:pic>
      <p:pic>
        <p:nvPicPr>
          <p:cNvPr id="8" name="Picture 7" descr="Picture of a web of connected circles and lines under a title 'Integrated Government: A system of systems'">
            <a:extLst>
              <a:ext uri="{FF2B5EF4-FFF2-40B4-BE49-F238E27FC236}">
                <a16:creationId xmlns:a16="http://schemas.microsoft.com/office/drawing/2014/main" id="{F27778CF-1055-447B-BD86-AA20FB9B41FB}"/>
              </a:ext>
            </a:extLst>
          </p:cNvPr>
          <p:cNvPicPr>
            <a:picLocks noChangeAspect="1"/>
          </p:cNvPicPr>
          <p:nvPr/>
        </p:nvPicPr>
        <p:blipFill rotWithShape="1">
          <a:blip r:embed="rId6"/>
          <a:srcRect t="7980" r="4216" b="11669"/>
          <a:stretch/>
        </p:blipFill>
        <p:spPr>
          <a:xfrm>
            <a:off x="5951171" y="3338753"/>
            <a:ext cx="2744647" cy="1419238"/>
          </a:xfrm>
          <a:prstGeom prst="rect">
            <a:avLst/>
          </a:prstGeom>
        </p:spPr>
      </p:pic>
      <p:pic>
        <p:nvPicPr>
          <p:cNvPr id="9" name="Picture 1" descr="image001">
            <a:extLst>
              <a:ext uri="{FF2B5EF4-FFF2-40B4-BE49-F238E27FC236}">
                <a16:creationId xmlns:a16="http://schemas.microsoft.com/office/drawing/2014/main" id="{9DF725F4-B989-4739-9C77-A0E8A212AD3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55" t="13511" b="9977"/>
          <a:stretch/>
        </p:blipFill>
        <p:spPr bwMode="auto">
          <a:xfrm flipH="1">
            <a:off x="1156208" y="3375141"/>
            <a:ext cx="2748802" cy="136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A5161DE-CC7A-4CEB-A5DC-0AA4854C9063}"/>
              </a:ext>
            </a:extLst>
          </p:cNvPr>
          <p:cNvSpPr/>
          <p:nvPr/>
        </p:nvSpPr>
        <p:spPr>
          <a:xfrm>
            <a:off x="6023429" y="2783940"/>
            <a:ext cx="2957841" cy="685091"/>
          </a:xfrm>
          <a:prstGeom prst="rect">
            <a:avLst/>
          </a:prstGeom>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defTabSz="342911">
              <a:defRPr/>
            </a:pPr>
            <a:r>
              <a:rPr lang="en-AU" sz="1600" b="1" dirty="0">
                <a:solidFill>
                  <a:srgbClr val="0070C0"/>
                </a:solidFill>
                <a:latin typeface="Calibri" panose="020F0502020204030204"/>
              </a:rPr>
              <a:t>INTEGRATED GOVT: A “SYSTEM OF SYSTEMS</a:t>
            </a:r>
            <a:r>
              <a:rPr lang="en-AU" sz="1399" b="1" dirty="0">
                <a:solidFill>
                  <a:srgbClr val="0070C0"/>
                </a:solidFill>
                <a:latin typeface="Calibri" panose="020F0502020204030204"/>
              </a:rPr>
              <a:t>”</a:t>
            </a:r>
          </a:p>
        </p:txBody>
      </p:sp>
      <p:sp>
        <p:nvSpPr>
          <p:cNvPr id="11" name="Rectangle 10">
            <a:extLst>
              <a:ext uri="{FF2B5EF4-FFF2-40B4-BE49-F238E27FC236}">
                <a16:creationId xmlns:a16="http://schemas.microsoft.com/office/drawing/2014/main" id="{43E383D8-D5AF-4D1B-B902-1BA5BC787BB6}"/>
              </a:ext>
            </a:extLst>
          </p:cNvPr>
          <p:cNvSpPr/>
          <p:nvPr/>
        </p:nvSpPr>
        <p:spPr>
          <a:xfrm>
            <a:off x="1181407" y="884727"/>
            <a:ext cx="2962861" cy="349035"/>
          </a:xfrm>
          <a:prstGeom prst="rect">
            <a:avLst/>
          </a:prstGeom>
          <a:noFill/>
          <a:ln w="9525">
            <a:noFill/>
          </a:ln>
        </p:spPr>
        <p:style>
          <a:lnRef idx="1">
            <a:schemeClr val="accent1"/>
          </a:lnRef>
          <a:fillRef idx="3">
            <a:schemeClr val="accent1"/>
          </a:fillRef>
          <a:effectRef idx="2">
            <a:schemeClr val="accent1"/>
          </a:effectRef>
          <a:fontRef idx="minor">
            <a:schemeClr val="lt1"/>
          </a:fontRef>
        </p:style>
        <p:txBody>
          <a:bodyPr rtlCol="0" anchor="ctr"/>
          <a:lstStyle/>
          <a:p>
            <a:pPr defTabSz="342911">
              <a:defRPr/>
            </a:pPr>
            <a:r>
              <a:rPr lang="en-AU" sz="1600" b="1" dirty="0">
                <a:solidFill>
                  <a:srgbClr val="C00000"/>
                </a:solidFill>
                <a:latin typeface="Calibri" panose="020F0502020204030204"/>
              </a:rPr>
              <a:t>DISCONNECTED ROAD SYSTEMS</a:t>
            </a:r>
          </a:p>
        </p:txBody>
      </p:sp>
      <p:sp>
        <p:nvSpPr>
          <p:cNvPr id="12" name="Rectangle 11">
            <a:extLst>
              <a:ext uri="{FF2B5EF4-FFF2-40B4-BE49-F238E27FC236}">
                <a16:creationId xmlns:a16="http://schemas.microsoft.com/office/drawing/2014/main" id="{2C6F6DDC-FD29-40E7-8BB5-243C99B37670}"/>
              </a:ext>
            </a:extLst>
          </p:cNvPr>
          <p:cNvSpPr/>
          <p:nvPr/>
        </p:nvSpPr>
        <p:spPr>
          <a:xfrm>
            <a:off x="6081117" y="843133"/>
            <a:ext cx="2900154" cy="517295"/>
          </a:xfrm>
          <a:prstGeom prst="rect">
            <a:avLst/>
          </a:prstGeom>
          <a:noFill/>
          <a:ln w="9525">
            <a:noFill/>
          </a:ln>
        </p:spPr>
        <p:style>
          <a:lnRef idx="1">
            <a:schemeClr val="accent1"/>
          </a:lnRef>
          <a:fillRef idx="3">
            <a:schemeClr val="accent1"/>
          </a:fillRef>
          <a:effectRef idx="2">
            <a:schemeClr val="accent1"/>
          </a:effectRef>
          <a:fontRef idx="minor">
            <a:schemeClr val="lt1"/>
          </a:fontRef>
        </p:style>
        <p:txBody>
          <a:bodyPr rtlCol="0" anchor="ctr"/>
          <a:lstStyle/>
          <a:p>
            <a:pPr defTabSz="342911">
              <a:defRPr/>
            </a:pPr>
            <a:r>
              <a:rPr lang="en-AU" sz="1600" b="1" dirty="0">
                <a:solidFill>
                  <a:srgbClr val="0070C0"/>
                </a:solidFill>
                <a:latin typeface="Calibri" panose="020F0502020204030204"/>
              </a:rPr>
              <a:t>INTEGRATED ROAD SYSTEMS</a:t>
            </a:r>
          </a:p>
        </p:txBody>
      </p:sp>
      <p:sp>
        <p:nvSpPr>
          <p:cNvPr id="13" name="Slide Number Placeholder 2">
            <a:extLst>
              <a:ext uri="{FF2B5EF4-FFF2-40B4-BE49-F238E27FC236}">
                <a16:creationId xmlns:a16="http://schemas.microsoft.com/office/drawing/2014/main" id="{67C85BE1-3042-489C-848A-1363BA252BEA}"/>
              </a:ext>
              <a:ext uri="{C183D7F6-B498-43B3-948B-1728B52AA6E4}">
                <adec:decorative xmlns:adec="http://schemas.microsoft.com/office/drawing/2017/decorative" val="1"/>
              </a:ext>
            </a:extLst>
          </p:cNvPr>
          <p:cNvSpPr txBox="1">
            <a:spLocks/>
          </p:cNvSpPr>
          <p:nvPr/>
        </p:nvSpPr>
        <p:spPr>
          <a:xfrm>
            <a:off x="7402453" y="4873433"/>
            <a:ext cx="1733550" cy="2738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22">
              <a:defRPr/>
            </a:pPr>
            <a:endParaRPr lang="en-AU" sz="787" dirty="0">
              <a:solidFill>
                <a:prstClr val="black"/>
              </a:solidFill>
              <a:latin typeface="Calibri"/>
            </a:endParaRPr>
          </a:p>
        </p:txBody>
      </p:sp>
      <p:sp>
        <p:nvSpPr>
          <p:cNvPr id="15" name="Oval 14">
            <a:extLst>
              <a:ext uri="{FF2B5EF4-FFF2-40B4-BE49-F238E27FC236}">
                <a16:creationId xmlns:a16="http://schemas.microsoft.com/office/drawing/2014/main" id="{F76FEADB-DABB-4144-9F6C-02AFD43EBEBF}"/>
              </a:ext>
            </a:extLst>
          </p:cNvPr>
          <p:cNvSpPr/>
          <p:nvPr/>
        </p:nvSpPr>
        <p:spPr>
          <a:xfrm>
            <a:off x="162729" y="819946"/>
            <a:ext cx="1190192" cy="11869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Before</a:t>
            </a:r>
            <a:endParaRPr lang="en-AU" sz="899" b="1" dirty="0"/>
          </a:p>
        </p:txBody>
      </p:sp>
      <p:sp>
        <p:nvSpPr>
          <p:cNvPr id="16" name="Oval 15">
            <a:extLst>
              <a:ext uri="{FF2B5EF4-FFF2-40B4-BE49-F238E27FC236}">
                <a16:creationId xmlns:a16="http://schemas.microsoft.com/office/drawing/2014/main" id="{E3238777-87A9-4AD3-B1EA-ED8268837D8E}"/>
              </a:ext>
            </a:extLst>
          </p:cNvPr>
          <p:cNvSpPr/>
          <p:nvPr/>
        </p:nvSpPr>
        <p:spPr>
          <a:xfrm>
            <a:off x="4781051" y="846785"/>
            <a:ext cx="1300066" cy="1264432"/>
          </a:xfrm>
          <a:prstGeom prst="ellipse">
            <a:avLst/>
          </a:prstGeom>
          <a:solidFill>
            <a:schemeClr val="accent1">
              <a:lumMod val="75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After</a:t>
            </a:r>
            <a:endParaRPr lang="en-AU" sz="999" b="1" dirty="0"/>
          </a:p>
        </p:txBody>
      </p:sp>
      <p:sp>
        <p:nvSpPr>
          <p:cNvPr id="17" name="Rectangle 16">
            <a:extLst>
              <a:ext uri="{FF2B5EF4-FFF2-40B4-BE49-F238E27FC236}">
                <a16:creationId xmlns:a16="http://schemas.microsoft.com/office/drawing/2014/main" id="{C1CBD9AF-F428-4931-B4D8-26160D0E3216}"/>
              </a:ext>
            </a:extLst>
          </p:cNvPr>
          <p:cNvSpPr/>
          <p:nvPr/>
        </p:nvSpPr>
        <p:spPr>
          <a:xfrm>
            <a:off x="1298507" y="2847437"/>
            <a:ext cx="3125862" cy="621594"/>
          </a:xfrm>
          <a:prstGeom prst="rect">
            <a:avLst/>
          </a:prstGeom>
          <a:noFill/>
          <a:ln w="9525">
            <a:noFill/>
          </a:ln>
        </p:spPr>
        <p:style>
          <a:lnRef idx="1">
            <a:schemeClr val="accent1"/>
          </a:lnRef>
          <a:fillRef idx="3">
            <a:schemeClr val="accent1"/>
          </a:fillRef>
          <a:effectRef idx="2">
            <a:schemeClr val="accent1"/>
          </a:effectRef>
          <a:fontRef idx="minor">
            <a:schemeClr val="lt1"/>
          </a:fontRef>
        </p:style>
        <p:txBody>
          <a:bodyPr rtlCol="0" anchor="ctr"/>
          <a:lstStyle/>
          <a:p>
            <a:pPr defTabSz="342911">
              <a:defRPr/>
            </a:pPr>
            <a:r>
              <a:rPr lang="en-AU" sz="1600" b="1" dirty="0">
                <a:solidFill>
                  <a:srgbClr val="C00000"/>
                </a:solidFill>
                <a:latin typeface="Calibri" panose="020F0502020204030204"/>
              </a:rPr>
              <a:t>DISCONNECTED GOVT: PAPER, </a:t>
            </a:r>
          </a:p>
          <a:p>
            <a:pPr defTabSz="342911">
              <a:defRPr/>
            </a:pPr>
            <a:r>
              <a:rPr lang="en-AU" sz="1600" b="1" dirty="0">
                <a:solidFill>
                  <a:srgbClr val="C00000"/>
                </a:solidFill>
                <a:latin typeface="Calibri" panose="020F0502020204030204"/>
              </a:rPr>
              <a:t>E-</a:t>
            </a:r>
            <a:r>
              <a:rPr lang="en-AU" sz="1600" b="1" dirty="0">
                <a:solidFill>
                  <a:srgbClr val="C00000"/>
                </a:solidFill>
              </a:rPr>
              <a:t>FORMS &amp; MANUAL PROCESSES</a:t>
            </a:r>
            <a:endParaRPr lang="en-AU" sz="1600" b="1" dirty="0">
              <a:solidFill>
                <a:srgbClr val="C00000"/>
              </a:solidFill>
              <a:latin typeface="Calibri" panose="020F0502020204030204"/>
            </a:endParaRPr>
          </a:p>
        </p:txBody>
      </p:sp>
      <p:sp>
        <p:nvSpPr>
          <p:cNvPr id="19" name="Oval 18">
            <a:extLst>
              <a:ext uri="{FF2B5EF4-FFF2-40B4-BE49-F238E27FC236}">
                <a16:creationId xmlns:a16="http://schemas.microsoft.com/office/drawing/2014/main" id="{362E14AB-73CC-4697-BC77-BFA25A04BC27}"/>
              </a:ext>
            </a:extLst>
          </p:cNvPr>
          <p:cNvSpPr/>
          <p:nvPr/>
        </p:nvSpPr>
        <p:spPr>
          <a:xfrm>
            <a:off x="184052" y="2796646"/>
            <a:ext cx="1190192" cy="11869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Before</a:t>
            </a:r>
            <a:endParaRPr lang="en-AU" sz="899" b="1" dirty="0"/>
          </a:p>
        </p:txBody>
      </p:sp>
      <p:sp>
        <p:nvSpPr>
          <p:cNvPr id="20" name="Oval 19">
            <a:extLst>
              <a:ext uri="{FF2B5EF4-FFF2-40B4-BE49-F238E27FC236}">
                <a16:creationId xmlns:a16="http://schemas.microsoft.com/office/drawing/2014/main" id="{BC1C8766-81E8-4CB6-BC05-65C88411EA10}"/>
              </a:ext>
            </a:extLst>
          </p:cNvPr>
          <p:cNvSpPr/>
          <p:nvPr/>
        </p:nvSpPr>
        <p:spPr>
          <a:xfrm>
            <a:off x="4781051" y="2745174"/>
            <a:ext cx="1300066" cy="1264432"/>
          </a:xfrm>
          <a:prstGeom prst="ellipse">
            <a:avLst/>
          </a:prstGeom>
          <a:solidFill>
            <a:schemeClr val="accent1">
              <a:lumMod val="75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After</a:t>
            </a:r>
            <a:endParaRPr lang="en-AU" sz="999" b="1" dirty="0"/>
          </a:p>
        </p:txBody>
      </p:sp>
    </p:spTree>
    <p:extLst>
      <p:ext uri="{BB962C8B-B14F-4D97-AF65-F5344CB8AC3E}">
        <p14:creationId xmlns:p14="http://schemas.microsoft.com/office/powerpoint/2010/main" val="930103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B1CB-605B-46F0-9BAB-C0D5D40E81B6}"/>
              </a:ext>
            </a:extLst>
          </p:cNvPr>
          <p:cNvSpPr>
            <a:spLocks noGrp="1"/>
          </p:cNvSpPr>
          <p:nvPr>
            <p:ph type="title"/>
          </p:nvPr>
        </p:nvSpPr>
        <p:spPr>
          <a:xfrm>
            <a:off x="1389906" y="932284"/>
            <a:ext cx="6364188" cy="993775"/>
          </a:xfrm>
        </p:spPr>
        <p:txBody>
          <a:bodyPr/>
          <a:lstStyle/>
          <a:p>
            <a:pPr algn="ctr"/>
            <a:r>
              <a:rPr lang="en-AU" b="1">
                <a:latin typeface="Arial Nova" panose="020B0504020202020204" pitchFamily="34" charset="0"/>
              </a:rPr>
              <a:t>Any questions? </a:t>
            </a:r>
          </a:p>
        </p:txBody>
      </p:sp>
      <p:pic>
        <p:nvPicPr>
          <p:cNvPr id="5" name="Graphic 4" descr="Help">
            <a:extLst>
              <a:ext uri="{FF2B5EF4-FFF2-40B4-BE49-F238E27FC236}">
                <a16:creationId xmlns:a16="http://schemas.microsoft.com/office/drawing/2014/main" id="{85A955CC-D450-4361-A6F6-D5D0D6F108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1951" y="1926059"/>
            <a:ext cx="1960098" cy="1960098"/>
          </a:xfrm>
          <a:prstGeom prst="rect">
            <a:avLst/>
          </a:prstGeom>
        </p:spPr>
      </p:pic>
      <p:sp>
        <p:nvSpPr>
          <p:cNvPr id="4" name="Footer Placeholder 3">
            <a:extLst>
              <a:ext uri="{FF2B5EF4-FFF2-40B4-BE49-F238E27FC236}">
                <a16:creationId xmlns:a16="http://schemas.microsoft.com/office/drawing/2014/main" id="{ED41C816-ABA8-49AA-9142-566025A6D5FC}"/>
              </a:ext>
            </a:extLst>
          </p:cNvPr>
          <p:cNvSpPr>
            <a:spLocks noGrp="1"/>
          </p:cNvSpPr>
          <p:nvPr>
            <p:ph type="ftr" sz="quarter" idx="10"/>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trike="noStrike" kern="1200" cap="none" spc="0" normalizeH="0" baseline="0" noProof="0">
                <a:ln>
                  <a:noFill/>
                </a:ln>
                <a:effectLst/>
                <a:uLnTx/>
                <a:uFillTx/>
                <a:ea typeface="+mn-ea"/>
                <a:cs typeface="+mn-cs"/>
              </a:rPr>
              <a:t>​‌OFFICIAL‌​</a:t>
            </a:r>
          </a:p>
        </p:txBody>
      </p:sp>
    </p:spTree>
    <p:extLst>
      <p:ext uri="{BB962C8B-B14F-4D97-AF65-F5344CB8AC3E}">
        <p14:creationId xmlns:p14="http://schemas.microsoft.com/office/powerpoint/2010/main" val="326731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A9C8-85AD-474C-A1D1-B77E28106637}"/>
              </a:ext>
            </a:extLst>
          </p:cNvPr>
          <p:cNvSpPr>
            <a:spLocks noGrp="1"/>
          </p:cNvSpPr>
          <p:nvPr>
            <p:ph type="title"/>
          </p:nvPr>
        </p:nvSpPr>
        <p:spPr>
          <a:xfrm>
            <a:off x="457200" y="349200"/>
            <a:ext cx="6779096" cy="993775"/>
          </a:xfrm>
        </p:spPr>
        <p:txBody>
          <a:bodyPr>
            <a:normAutofit/>
          </a:bodyPr>
          <a:lstStyle/>
          <a:p>
            <a:r>
              <a:rPr lang="en-AU" sz="2400" b="1" dirty="0">
                <a:latin typeface="Arial Nova" panose="020B0504020202020204" pitchFamily="34" charset="0"/>
              </a:rPr>
              <a:t>Procurement phase of new model and probity </a:t>
            </a:r>
          </a:p>
        </p:txBody>
      </p:sp>
      <p:sp>
        <p:nvSpPr>
          <p:cNvPr id="6" name="Rectangle 5">
            <a:extLst>
              <a:ext uri="{FF2B5EF4-FFF2-40B4-BE49-F238E27FC236}">
                <a16:creationId xmlns:a16="http://schemas.microsoft.com/office/drawing/2014/main" id="{3CF85BFA-CC3F-4B18-974D-44C35F20F493}"/>
              </a:ext>
            </a:extLst>
          </p:cNvPr>
          <p:cNvSpPr/>
          <p:nvPr/>
        </p:nvSpPr>
        <p:spPr>
          <a:xfrm>
            <a:off x="5750470" y="2894509"/>
            <a:ext cx="2346762" cy="923330"/>
          </a:xfrm>
          <a:prstGeom prst="rect">
            <a:avLst/>
          </a:prstGeom>
        </p:spPr>
        <p:txBody>
          <a:bodyPr wrap="square">
            <a:spAutoFit/>
          </a:bodyPr>
          <a:lstStyle/>
          <a:p>
            <a:pPr lvl="0" algn="ctr"/>
            <a:r>
              <a:rPr lang="en-AU">
                <a:solidFill>
                  <a:srgbClr val="002D3F"/>
                </a:solidFill>
                <a:latin typeface="Arial Nova Cond" panose="020B0506020202020204" pitchFamily="34" charset="0"/>
              </a:rPr>
              <a:t>Our processes are</a:t>
            </a:r>
            <a:br>
              <a:rPr lang="en-AU">
                <a:solidFill>
                  <a:srgbClr val="002D3F"/>
                </a:solidFill>
                <a:latin typeface="Arial Nova Cond" panose="020B0506020202020204" pitchFamily="34" charset="0"/>
              </a:rPr>
            </a:br>
            <a:r>
              <a:rPr lang="en-AU" b="1">
                <a:solidFill>
                  <a:srgbClr val="002D3F"/>
                </a:solidFill>
                <a:latin typeface="Arial Nova Cond" panose="020B0506020202020204" pitchFamily="34" charset="0"/>
              </a:rPr>
              <a:t>fair, equitable </a:t>
            </a:r>
            <a:r>
              <a:rPr lang="en-AU">
                <a:solidFill>
                  <a:srgbClr val="002D3F"/>
                </a:solidFill>
                <a:latin typeface="Arial Nova Cond" panose="020B0506020202020204" pitchFamily="34" charset="0"/>
              </a:rPr>
              <a:t>and</a:t>
            </a:r>
            <a:r>
              <a:rPr lang="en-AU" b="1">
                <a:solidFill>
                  <a:srgbClr val="002D3F"/>
                </a:solidFill>
                <a:latin typeface="Arial Nova Cond" panose="020B0506020202020204" pitchFamily="34" charset="0"/>
              </a:rPr>
              <a:t> transparent.</a:t>
            </a:r>
          </a:p>
        </p:txBody>
      </p:sp>
      <p:sp>
        <p:nvSpPr>
          <p:cNvPr id="11" name="Rectangle 10">
            <a:extLst>
              <a:ext uri="{FF2B5EF4-FFF2-40B4-BE49-F238E27FC236}">
                <a16:creationId xmlns:a16="http://schemas.microsoft.com/office/drawing/2014/main" id="{3D1563CD-E30B-4217-B91F-F8376122CE6B}"/>
              </a:ext>
            </a:extLst>
          </p:cNvPr>
          <p:cNvSpPr/>
          <p:nvPr/>
        </p:nvSpPr>
        <p:spPr>
          <a:xfrm>
            <a:off x="752414" y="2894509"/>
            <a:ext cx="2346762" cy="1200329"/>
          </a:xfrm>
          <a:prstGeom prst="rect">
            <a:avLst/>
          </a:prstGeom>
        </p:spPr>
        <p:txBody>
          <a:bodyPr wrap="square">
            <a:spAutoFit/>
          </a:bodyPr>
          <a:lstStyle/>
          <a:p>
            <a:pPr lvl="0" algn="ctr"/>
            <a:r>
              <a:rPr lang="en-AU">
                <a:solidFill>
                  <a:srgbClr val="002D3F"/>
                </a:solidFill>
                <a:latin typeface="Arial Nova Cond" panose="020B0506020202020204" pitchFamily="34" charset="0"/>
              </a:rPr>
              <a:t>The department is committed to conducting a fair and transparent process</a:t>
            </a:r>
          </a:p>
        </p:txBody>
      </p:sp>
      <p:sp>
        <p:nvSpPr>
          <p:cNvPr id="12" name="Rectangle 11">
            <a:extLst>
              <a:ext uri="{FF2B5EF4-FFF2-40B4-BE49-F238E27FC236}">
                <a16:creationId xmlns:a16="http://schemas.microsoft.com/office/drawing/2014/main" id="{1E3D304D-F1D5-4997-95F3-794C54F649E4}"/>
              </a:ext>
            </a:extLst>
          </p:cNvPr>
          <p:cNvSpPr/>
          <p:nvPr/>
        </p:nvSpPr>
        <p:spPr>
          <a:xfrm>
            <a:off x="3251442" y="2894509"/>
            <a:ext cx="2346762" cy="923330"/>
          </a:xfrm>
          <a:prstGeom prst="rect">
            <a:avLst/>
          </a:prstGeom>
        </p:spPr>
        <p:txBody>
          <a:bodyPr wrap="square">
            <a:spAutoFit/>
          </a:bodyPr>
          <a:lstStyle/>
          <a:p>
            <a:pPr lvl="0" algn="ctr"/>
            <a:r>
              <a:rPr lang="en-AU">
                <a:solidFill>
                  <a:srgbClr val="002D3F"/>
                </a:solidFill>
                <a:latin typeface="Arial Nova Cond" panose="020B0506020202020204" pitchFamily="34" charset="0"/>
              </a:rPr>
              <a:t>The department has created a NESM Probity Plan</a:t>
            </a:r>
          </a:p>
        </p:txBody>
      </p:sp>
      <p:pic>
        <p:nvPicPr>
          <p:cNvPr id="4" name="Graphic 3">
            <a:extLst>
              <a:ext uri="{FF2B5EF4-FFF2-40B4-BE49-F238E27FC236}">
                <a16:creationId xmlns:a16="http://schemas.microsoft.com/office/drawing/2014/main" id="{C39630E1-DE9B-46CB-BC97-1152E6D87B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4208" y="1710035"/>
            <a:ext cx="993776" cy="993776"/>
          </a:xfrm>
          <a:prstGeom prst="rect">
            <a:avLst/>
          </a:prstGeom>
        </p:spPr>
      </p:pic>
      <p:pic>
        <p:nvPicPr>
          <p:cNvPr id="7" name="Graphic 6">
            <a:extLst>
              <a:ext uri="{FF2B5EF4-FFF2-40B4-BE49-F238E27FC236}">
                <a16:creationId xmlns:a16="http://schemas.microsoft.com/office/drawing/2014/main" id="{753ED722-7346-4C7A-AD25-BB70D6C3C77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6771" y="1785553"/>
            <a:ext cx="936104" cy="936104"/>
          </a:xfrm>
          <a:prstGeom prst="rect">
            <a:avLst/>
          </a:prstGeom>
        </p:spPr>
      </p:pic>
      <p:pic>
        <p:nvPicPr>
          <p:cNvPr id="9" name="Graphic 8">
            <a:extLst>
              <a:ext uri="{FF2B5EF4-FFF2-40B4-BE49-F238E27FC236}">
                <a16:creationId xmlns:a16="http://schemas.microsoft.com/office/drawing/2014/main" id="{75C89862-A979-40EA-B311-FAC92F92F11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9990" y="1756717"/>
            <a:ext cx="993776" cy="993776"/>
          </a:xfrm>
          <a:prstGeom prst="rect">
            <a:avLst/>
          </a:prstGeom>
        </p:spPr>
      </p:pic>
      <p:pic>
        <p:nvPicPr>
          <p:cNvPr id="13" name="Graphic 12">
            <a:extLst>
              <a:ext uri="{FF2B5EF4-FFF2-40B4-BE49-F238E27FC236}">
                <a16:creationId xmlns:a16="http://schemas.microsoft.com/office/drawing/2014/main" id="{4512591C-54E3-4B97-9535-5140DFF7EE12}"/>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6574" y="1958405"/>
            <a:ext cx="504056" cy="504056"/>
          </a:xfrm>
          <a:prstGeom prst="rect">
            <a:avLst/>
          </a:prstGeom>
        </p:spPr>
      </p:pic>
    </p:spTree>
    <p:extLst>
      <p:ext uri="{BB962C8B-B14F-4D97-AF65-F5344CB8AC3E}">
        <p14:creationId xmlns:p14="http://schemas.microsoft.com/office/powerpoint/2010/main" val="896249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556641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63" name="think-cell Slide" r:id="rId9" imgW="286" imgH="286" progId="TCLayout.ActiveDocument.1">
                  <p:embed/>
                </p:oleObj>
              </mc:Choice>
              <mc:Fallback>
                <p:oleObj name="think-cell Slide" r:id="rId9" imgW="286" imgH="286" progId="TCLayout.ActiveDocument.1">
                  <p:embed/>
                  <p:pic>
                    <p:nvPicPr>
                      <p:cNvPr id="4" name="Object 3"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85192" y="1787173"/>
            <a:ext cx="2242592" cy="986646"/>
          </a:xfrm>
        </p:spPr>
        <p:txBody>
          <a:bodyPr anchor="t">
            <a:normAutofit/>
          </a:bodyPr>
          <a:lstStyle/>
          <a:p>
            <a:r>
              <a:rPr lang="en-US" sz="3600" b="1" dirty="0">
                <a:latin typeface="Arial Nova" panose="020B0504020202020204" pitchFamily="34" charset="0"/>
              </a:rPr>
              <a:t>The vision</a:t>
            </a:r>
          </a:p>
        </p:txBody>
      </p:sp>
      <p:sp>
        <p:nvSpPr>
          <p:cNvPr id="26" name="TextBox 25">
            <a:extLst>
              <a:ext uri="{FF2B5EF4-FFF2-40B4-BE49-F238E27FC236}">
                <a16:creationId xmlns:a16="http://schemas.microsoft.com/office/drawing/2014/main" id="{25F59F8E-FAEA-4F1A-8566-551734A66D4A}"/>
              </a:ext>
            </a:extLst>
          </p:cNvPr>
          <p:cNvSpPr txBox="1"/>
          <p:nvPr/>
        </p:nvSpPr>
        <p:spPr>
          <a:xfrm>
            <a:off x="4716632" y="649427"/>
            <a:ext cx="3731720"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1" indent="0" algn="l" defTabSz="685800" rtl="0" eaLnBrk="1" fontAlgn="auto" latinLnBrk="0" hangingPunct="1">
              <a:lnSpc>
                <a:spcPct val="100000"/>
              </a:lnSpc>
              <a:spcBef>
                <a:spcPts val="0"/>
              </a:spcBef>
              <a:spcAft>
                <a:spcPts val="0"/>
              </a:spcAft>
              <a:buClr>
                <a:srgbClr val="000000">
                  <a:lumMod val="100000"/>
                </a:srgbClr>
              </a:buClr>
              <a:buSzPct val="100000"/>
              <a:buFontTx/>
              <a:buNone/>
              <a:tabLst/>
              <a:defRPr/>
            </a:pPr>
            <a:r>
              <a:rPr lang="en-AU">
                <a:solidFill>
                  <a:srgbClr val="002D3F"/>
                </a:solidFill>
                <a:latin typeface="Arial Nova Cond" panose="020B0506020202020204" pitchFamily="34" charset="0"/>
              </a:rPr>
              <a:t>a</a:t>
            </a:r>
            <a:r>
              <a:rPr kumimoji="0" lang="en-AU" b="0" i="0" u="none" strike="noStrike" kern="1200" cap="none" spc="0" normalizeH="0" baseline="0" noProof="0" err="1">
                <a:ln>
                  <a:noFill/>
                </a:ln>
                <a:solidFill>
                  <a:srgbClr val="002D3F"/>
                </a:solidFill>
                <a:effectLst/>
                <a:uLnTx/>
                <a:uFillTx/>
                <a:latin typeface="Arial Nova Cond" panose="020B0506020202020204" pitchFamily="34" charset="0"/>
              </a:rPr>
              <a:t>ssists</a:t>
            </a:r>
            <a:r>
              <a:rPr kumimoji="0" lang="en-AU" b="0" i="0" u="none" strike="noStrike" kern="1200" cap="none" spc="0" normalizeH="0" baseline="0" noProof="0">
                <a:ln>
                  <a:noFill/>
                </a:ln>
                <a:solidFill>
                  <a:srgbClr val="002D3F"/>
                </a:solidFill>
                <a:effectLst/>
                <a:uLnTx/>
                <a:uFillTx/>
                <a:latin typeface="Arial Nova Cond" panose="020B0506020202020204" pitchFamily="34" charset="0"/>
              </a:rPr>
              <a:t> </a:t>
            </a:r>
            <a:r>
              <a:rPr kumimoji="0" lang="en-AU" b="1" i="0" u="none" strike="noStrike" kern="1200" cap="none" spc="0" normalizeH="0" baseline="0" noProof="0">
                <a:ln>
                  <a:noFill/>
                </a:ln>
                <a:solidFill>
                  <a:srgbClr val="287DB2"/>
                </a:solidFill>
                <a:effectLst/>
                <a:uLnTx/>
                <a:uFillTx/>
                <a:latin typeface="Arial Nova Cond" panose="020B0506020202020204" pitchFamily="34" charset="0"/>
              </a:rPr>
              <a:t>employers</a:t>
            </a:r>
            <a:r>
              <a:rPr kumimoji="0" lang="en-AU" b="0" i="0" u="none" strike="noStrike" kern="1200" cap="none" spc="0" normalizeH="0" baseline="0" noProof="0">
                <a:ln>
                  <a:noFill/>
                </a:ln>
                <a:solidFill>
                  <a:srgbClr val="B6006A"/>
                </a:solidFill>
                <a:effectLst/>
                <a:uLnTx/>
                <a:uFillTx/>
                <a:latin typeface="Arial Nova Cond" panose="020B0506020202020204" pitchFamily="34" charset="0"/>
              </a:rPr>
              <a:t> </a:t>
            </a:r>
            <a:br>
              <a:rPr kumimoji="0" lang="en-AU" b="0" i="0" u="none" strike="noStrike" kern="1200" cap="none" spc="0" normalizeH="0" baseline="0" noProof="0">
                <a:ln>
                  <a:noFill/>
                </a:ln>
                <a:solidFill>
                  <a:srgbClr val="B6006A"/>
                </a:solidFill>
                <a:effectLst/>
                <a:uLnTx/>
                <a:uFillTx/>
                <a:latin typeface="Arial Nova Cond" panose="020B0506020202020204" pitchFamily="34" charset="0"/>
              </a:rPr>
            </a:br>
            <a:r>
              <a:rPr kumimoji="0" lang="en-AU" b="0" i="0" u="none" strike="noStrike" kern="1200" cap="none" spc="0" normalizeH="0" baseline="0" noProof="0">
                <a:ln>
                  <a:noFill/>
                </a:ln>
                <a:solidFill>
                  <a:srgbClr val="002D3F"/>
                </a:solidFill>
                <a:effectLst/>
                <a:uLnTx/>
                <a:uFillTx/>
                <a:latin typeface="Arial Nova Cond" panose="020B0506020202020204" pitchFamily="34" charset="0"/>
              </a:rPr>
              <a:t>to source skilled job seekers</a:t>
            </a:r>
            <a:endParaRPr kumimoji="0" lang="en-US" b="0" i="0" u="none" strike="noStrike" kern="1200" cap="none" spc="0" normalizeH="0" baseline="0" noProof="0">
              <a:ln>
                <a:noFill/>
              </a:ln>
              <a:solidFill>
                <a:srgbClr val="002D3F"/>
              </a:solidFill>
              <a:effectLst/>
              <a:uLnTx/>
              <a:uFillTx/>
              <a:latin typeface="Arial Nova Cond" panose="020B0506020202020204" pitchFamily="34" charset="0"/>
            </a:endParaRPr>
          </a:p>
        </p:txBody>
      </p:sp>
      <p:sp>
        <p:nvSpPr>
          <p:cNvPr id="40" name="TextBox 39">
            <a:extLst>
              <a:ext uri="{FF2B5EF4-FFF2-40B4-BE49-F238E27FC236}">
                <a16:creationId xmlns:a16="http://schemas.microsoft.com/office/drawing/2014/main" id="{42B40825-D971-4D70-ADD5-E551B8113B98}"/>
              </a:ext>
            </a:extLst>
          </p:cNvPr>
          <p:cNvSpPr txBox="1"/>
          <p:nvPr/>
        </p:nvSpPr>
        <p:spPr>
          <a:xfrm>
            <a:off x="4730074" y="1722677"/>
            <a:ext cx="3704836"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R="0" lvl="0" indent="0" algn="l" defTabSz="685800" rtl="0" eaLnBrk="1" fontAlgn="auto" latinLnBrk="0" hangingPunct="1">
              <a:lnSpc>
                <a:spcPct val="100000"/>
              </a:lnSpc>
              <a:spcBef>
                <a:spcPts val="0"/>
              </a:spcBef>
              <a:spcAft>
                <a:spcPts val="0"/>
              </a:spcAft>
              <a:buClrTx/>
              <a:buSzTx/>
              <a:buFontTx/>
              <a:buNone/>
              <a:tabLst/>
              <a:defRPr/>
            </a:pPr>
            <a:r>
              <a:rPr lang="en-AU">
                <a:solidFill>
                  <a:srgbClr val="002D3F"/>
                </a:solidFill>
                <a:latin typeface="Arial Nova Cond" panose="020B0506020202020204" pitchFamily="34" charset="0"/>
              </a:rPr>
              <a:t>s</a:t>
            </a:r>
            <a:r>
              <a:rPr kumimoji="0" lang="en-AU" b="0" i="0" u="none" strike="noStrike" kern="1200" cap="none" spc="0" normalizeH="0" baseline="0" noProof="0" err="1">
                <a:ln>
                  <a:noFill/>
                </a:ln>
                <a:solidFill>
                  <a:srgbClr val="002D3F"/>
                </a:solidFill>
                <a:effectLst/>
                <a:uLnTx/>
                <a:uFillTx/>
                <a:latin typeface="Arial Nova Cond" panose="020B0506020202020204" pitchFamily="34" charset="0"/>
              </a:rPr>
              <a:t>upports</a:t>
            </a:r>
            <a:r>
              <a:rPr kumimoji="0" lang="en-AU" b="0" i="0" u="none" strike="noStrike" kern="1200" cap="none" spc="0" normalizeH="0" baseline="0" noProof="0">
                <a:ln>
                  <a:noFill/>
                </a:ln>
                <a:solidFill>
                  <a:srgbClr val="002D3F"/>
                </a:solidFill>
                <a:effectLst/>
                <a:uLnTx/>
                <a:uFillTx/>
                <a:latin typeface="Arial Nova Cond" panose="020B0506020202020204" pitchFamily="34" charset="0"/>
              </a:rPr>
              <a:t> eligible </a:t>
            </a:r>
            <a:r>
              <a:rPr kumimoji="0" lang="en-AU" b="1" i="0" u="none" strike="noStrike" kern="1200" cap="none" spc="0" normalizeH="0" baseline="0" noProof="0">
                <a:ln>
                  <a:noFill/>
                </a:ln>
                <a:solidFill>
                  <a:srgbClr val="EBAD1F"/>
                </a:solidFill>
                <a:effectLst/>
                <a:uLnTx/>
                <a:uFillTx/>
                <a:latin typeface="Arial Nova Cond" panose="020B0506020202020204" pitchFamily="34" charset="0"/>
              </a:rPr>
              <a:t>job seekers </a:t>
            </a:r>
            <a:br>
              <a:rPr kumimoji="0" lang="en-AU" b="1" i="0" u="none" strike="noStrike" kern="1200" cap="none" spc="0" normalizeH="0" baseline="0" noProof="0">
                <a:ln>
                  <a:noFill/>
                </a:ln>
                <a:solidFill>
                  <a:srgbClr val="EBAD1F"/>
                </a:solidFill>
                <a:effectLst/>
                <a:uLnTx/>
                <a:uFillTx/>
                <a:latin typeface="Arial Nova Cond" panose="020B0506020202020204" pitchFamily="34" charset="0"/>
              </a:rPr>
            </a:br>
            <a:r>
              <a:rPr kumimoji="0" lang="en-AU" b="0" i="0" u="none" strike="noStrike" kern="1200" cap="none" spc="0" normalizeH="0" baseline="0" noProof="0">
                <a:ln>
                  <a:noFill/>
                </a:ln>
                <a:solidFill>
                  <a:srgbClr val="002D3F"/>
                </a:solidFill>
                <a:effectLst/>
                <a:uLnTx/>
                <a:uFillTx/>
                <a:latin typeface="Arial Nova Cond" panose="020B0506020202020204" pitchFamily="34" charset="0"/>
              </a:rPr>
              <a:t>to find a </a:t>
            </a:r>
            <a:r>
              <a:rPr kumimoji="0" lang="en-US" b="0" i="0" u="none" strike="noStrike" kern="1200" cap="none" spc="0" normalizeH="0" baseline="0" noProof="0">
                <a:ln>
                  <a:noFill/>
                </a:ln>
                <a:solidFill>
                  <a:srgbClr val="002D3F"/>
                </a:solidFill>
                <a:effectLst/>
                <a:uLnTx/>
                <a:uFillTx/>
                <a:latin typeface="Arial Nova Cond" panose="020B0506020202020204" pitchFamily="34" charset="0"/>
              </a:rPr>
              <a:t>sustainable job</a:t>
            </a:r>
          </a:p>
        </p:txBody>
      </p:sp>
      <p:sp>
        <p:nvSpPr>
          <p:cNvPr id="51" name="TextBox 50">
            <a:extLst>
              <a:ext uri="{FF2B5EF4-FFF2-40B4-BE49-F238E27FC236}">
                <a16:creationId xmlns:a16="http://schemas.microsoft.com/office/drawing/2014/main" id="{D5FB2D6E-92BB-4AC0-8BF2-95682729EAC0}"/>
              </a:ext>
            </a:extLst>
          </p:cNvPr>
          <p:cNvSpPr txBox="1"/>
          <p:nvPr/>
        </p:nvSpPr>
        <p:spPr>
          <a:xfrm>
            <a:off x="4730074" y="2773819"/>
            <a:ext cx="3731720"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1" indent="0" algn="l" defTabSz="685800" rtl="0" eaLnBrk="1" fontAlgn="auto" latinLnBrk="0" hangingPunct="1">
              <a:lnSpc>
                <a:spcPct val="100000"/>
              </a:lnSpc>
              <a:spcBef>
                <a:spcPts val="0"/>
              </a:spcBef>
              <a:spcAft>
                <a:spcPts val="0"/>
              </a:spcAft>
              <a:buClr>
                <a:srgbClr val="000000">
                  <a:lumMod val="100000"/>
                </a:srgbClr>
              </a:buClr>
              <a:buSzPct val="100000"/>
              <a:buFontTx/>
              <a:buNone/>
              <a:tabLst/>
              <a:defRPr/>
            </a:pPr>
            <a:r>
              <a:rPr kumimoji="0" lang="en-US" b="0" i="0" u="none" strike="noStrike" kern="1200" cap="none" spc="0" normalizeH="0" baseline="0" noProof="0">
                <a:ln>
                  <a:noFill/>
                </a:ln>
                <a:solidFill>
                  <a:srgbClr val="002D3F"/>
                </a:solidFill>
                <a:effectLst/>
                <a:uLnTx/>
                <a:uFillTx/>
                <a:latin typeface="Arial Nova Cond" panose="020B0506020202020204" pitchFamily="34" charset="0"/>
                <a:sym typeface="Trebuchet MS" panose="020B0603020202020204" pitchFamily="34" charset="0"/>
              </a:rPr>
              <a:t>focuses high performing </a:t>
            </a:r>
            <a:r>
              <a:rPr kumimoji="0" lang="en-US" b="1" i="0" u="none" strike="noStrike" kern="1200" cap="none" spc="0" normalizeH="0" baseline="0" noProof="0">
                <a:ln>
                  <a:noFill/>
                </a:ln>
                <a:solidFill>
                  <a:srgbClr val="008276"/>
                </a:solidFill>
                <a:effectLst/>
                <a:uLnTx/>
                <a:uFillTx/>
                <a:latin typeface="Arial Nova Cond" panose="020B0506020202020204" pitchFamily="34" charset="0"/>
                <a:sym typeface="Trebuchet MS" panose="020B0603020202020204" pitchFamily="34" charset="0"/>
              </a:rPr>
              <a:t>providers</a:t>
            </a:r>
            <a:r>
              <a:rPr kumimoji="0" lang="en-US" b="0" i="0" u="none" strike="noStrike" kern="1200" cap="none" spc="0" normalizeH="0" baseline="0" noProof="0">
                <a:ln>
                  <a:noFill/>
                </a:ln>
                <a:solidFill>
                  <a:srgbClr val="B6006A"/>
                </a:solidFill>
                <a:effectLst/>
                <a:uLnTx/>
                <a:uFillTx/>
                <a:latin typeface="Arial Nova Cond" panose="020B0506020202020204" pitchFamily="34" charset="0"/>
                <a:sym typeface="Trebuchet MS" panose="020B0603020202020204" pitchFamily="34" charset="0"/>
              </a:rPr>
              <a:t> </a:t>
            </a:r>
            <a:br>
              <a:rPr kumimoji="0" lang="en-US" b="0" i="0" u="none" strike="noStrike" kern="1200" cap="none" spc="0" normalizeH="0" baseline="0" noProof="0">
                <a:ln>
                  <a:noFill/>
                </a:ln>
                <a:solidFill>
                  <a:srgbClr val="B6006A"/>
                </a:solidFill>
                <a:effectLst/>
                <a:uLnTx/>
                <a:uFillTx/>
                <a:latin typeface="Arial Nova Cond" panose="020B0506020202020204" pitchFamily="34" charset="0"/>
                <a:sym typeface="Trebuchet MS" panose="020B0603020202020204" pitchFamily="34" charset="0"/>
              </a:rPr>
            </a:br>
            <a:r>
              <a:rPr kumimoji="0" lang="en-US" b="0" i="0" u="none" strike="noStrike" kern="1200" cap="none" spc="0" normalizeH="0" baseline="0" noProof="0">
                <a:ln>
                  <a:noFill/>
                </a:ln>
                <a:solidFill>
                  <a:srgbClr val="002D3F"/>
                </a:solidFill>
                <a:effectLst/>
                <a:uLnTx/>
                <a:uFillTx/>
                <a:latin typeface="Arial Nova Cond" panose="020B0506020202020204" pitchFamily="34" charset="0"/>
                <a:sym typeface="Trebuchet MS" panose="020B0603020202020204" pitchFamily="34" charset="0"/>
              </a:rPr>
              <a:t>on supporting higher need job seekers</a:t>
            </a:r>
            <a:endParaRPr kumimoji="0" lang="en-US" b="0" i="0" u="none" strike="noStrike" kern="1200" cap="none" spc="0" normalizeH="0" baseline="0" noProof="0">
              <a:ln>
                <a:noFill/>
              </a:ln>
              <a:solidFill>
                <a:srgbClr val="002D3F"/>
              </a:solidFill>
              <a:effectLst/>
              <a:uLnTx/>
              <a:uFillTx/>
              <a:latin typeface="Arial Nova Cond" panose="020B0506020202020204" pitchFamily="34" charset="0"/>
            </a:endParaRPr>
          </a:p>
        </p:txBody>
      </p:sp>
      <p:sp>
        <p:nvSpPr>
          <p:cNvPr id="54" name="TextBox 53">
            <a:extLst>
              <a:ext uri="{FF2B5EF4-FFF2-40B4-BE49-F238E27FC236}">
                <a16:creationId xmlns:a16="http://schemas.microsoft.com/office/drawing/2014/main" id="{03AAA00B-F985-48EB-8106-BCAAF3E93833}"/>
              </a:ext>
            </a:extLst>
          </p:cNvPr>
          <p:cNvSpPr txBox="1"/>
          <p:nvPr/>
        </p:nvSpPr>
        <p:spPr>
          <a:xfrm>
            <a:off x="4730074" y="3827824"/>
            <a:ext cx="3731720"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lvl="1" defTabSz="685800">
              <a:buClr>
                <a:srgbClr val="000000">
                  <a:lumMod val="100000"/>
                </a:srgbClr>
              </a:buClr>
              <a:buSzPct val="100000"/>
              <a:defRPr/>
            </a:pPr>
            <a:r>
              <a:rPr lang="en-AU">
                <a:solidFill>
                  <a:srgbClr val="002D3F"/>
                </a:solidFill>
                <a:latin typeface="Arial Nova Cond" panose="020B0506020202020204" pitchFamily="34" charset="0"/>
                <a:cs typeface="Arial" panose="020B0604020202020204" pitchFamily="34" charset="0"/>
              </a:rPr>
              <a:t>creates a more efficient and </a:t>
            </a:r>
            <a:br>
              <a:rPr lang="en-AU">
                <a:solidFill>
                  <a:srgbClr val="000000"/>
                </a:solidFill>
                <a:latin typeface="Arial Nova Cond" panose="020B0506020202020204" pitchFamily="34" charset="0"/>
                <a:cs typeface="Arial" panose="020B0604020202020204" pitchFamily="34" charset="0"/>
              </a:rPr>
            </a:br>
            <a:r>
              <a:rPr lang="en-AU">
                <a:solidFill>
                  <a:srgbClr val="002D3F"/>
                </a:solidFill>
                <a:latin typeface="Arial Nova Cond" panose="020B0506020202020204" pitchFamily="34" charset="0"/>
                <a:cs typeface="Arial" panose="020B0604020202020204" pitchFamily="34" charset="0"/>
              </a:rPr>
              <a:t>cost-effective model </a:t>
            </a:r>
            <a:r>
              <a:rPr lang="en-AU">
                <a:solidFill>
                  <a:srgbClr val="002D3F"/>
                </a:solidFill>
                <a:latin typeface="Arial Nova Cond" panose="020B0506020202020204" pitchFamily="34" charset="0"/>
              </a:rPr>
              <a:t>for </a:t>
            </a:r>
            <a:r>
              <a:rPr lang="en-AU" b="1">
                <a:solidFill>
                  <a:srgbClr val="B80269"/>
                </a:solidFill>
                <a:latin typeface="Arial Nova Cond" panose="020B0506020202020204" pitchFamily="34" charset="0"/>
              </a:rPr>
              <a:t>go</a:t>
            </a:r>
            <a:r>
              <a:rPr kumimoji="0" lang="en-AU" b="1" i="0" u="none" strike="noStrike" kern="1200" cap="none" spc="0" normalizeH="0" baseline="0" noProof="0" err="1">
                <a:ln>
                  <a:noFill/>
                </a:ln>
                <a:solidFill>
                  <a:srgbClr val="B80269"/>
                </a:solidFill>
                <a:effectLst/>
                <a:uLnTx/>
                <a:uFillTx/>
                <a:latin typeface="Arial Nova Cond" panose="020B0506020202020204" pitchFamily="34" charset="0"/>
              </a:rPr>
              <a:t>vernment</a:t>
            </a:r>
            <a:endParaRPr kumimoji="0" lang="en-US" b="1" i="0" u="none" strike="noStrike" kern="1200" cap="none" spc="0" normalizeH="0" baseline="0" noProof="0">
              <a:ln>
                <a:noFill/>
              </a:ln>
              <a:solidFill>
                <a:srgbClr val="B80269"/>
              </a:solidFill>
              <a:effectLst/>
              <a:uLnTx/>
              <a:uFillTx/>
              <a:latin typeface="Arial Nova Cond" panose="020B0506020202020204" pitchFamily="34" charset="0"/>
            </a:endParaRPr>
          </a:p>
        </p:txBody>
      </p:sp>
      <p:sp>
        <p:nvSpPr>
          <p:cNvPr id="69" name="TextBox 68">
            <a:extLst>
              <a:ext uri="{FF2B5EF4-FFF2-40B4-BE49-F238E27FC236}">
                <a16:creationId xmlns:a16="http://schemas.microsoft.com/office/drawing/2014/main" id="{21C12138-9277-48DE-B05B-496F9E768179}"/>
              </a:ext>
            </a:extLst>
          </p:cNvPr>
          <p:cNvSpPr txBox="1"/>
          <p:nvPr/>
        </p:nvSpPr>
        <p:spPr>
          <a:xfrm>
            <a:off x="385192" y="2494669"/>
            <a:ext cx="2026568" cy="98488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chemeClr val="bg1"/>
                </a:solidFill>
                <a:effectLst/>
                <a:uLnTx/>
                <a:uFillTx/>
                <a:latin typeface="Arial Nova" panose="020B0504020202020204" pitchFamily="34" charset="0"/>
              </a:rPr>
              <a:t>We envision a </a:t>
            </a:r>
            <a:r>
              <a:rPr kumimoji="0" lang="en-AU" sz="1600" b="1" i="0" u="none" strike="noStrike" kern="1200" cap="none" spc="0" normalizeH="0" baseline="0" noProof="0">
                <a:ln>
                  <a:noFill/>
                </a:ln>
                <a:solidFill>
                  <a:schemeClr val="bg1"/>
                </a:solidFill>
                <a:effectLst/>
                <a:uLnTx/>
                <a:uFillTx/>
                <a:latin typeface="Arial Nova" panose="020B0504020202020204" pitchFamily="34" charset="0"/>
              </a:rPr>
              <a:t>digital, personal, and effective </a:t>
            </a:r>
            <a:r>
              <a:rPr kumimoji="0" lang="en-AU" sz="1600" b="0" i="0" u="none" strike="noStrike" kern="1200" cap="none" spc="0" normalizeH="0" baseline="0" noProof="0">
                <a:ln>
                  <a:noFill/>
                </a:ln>
                <a:solidFill>
                  <a:schemeClr val="bg1"/>
                </a:solidFill>
                <a:effectLst/>
                <a:uLnTx/>
                <a:uFillTx/>
                <a:latin typeface="Arial Nova" panose="020B0504020202020204" pitchFamily="34" charset="0"/>
              </a:rPr>
              <a:t>employment services system that:</a:t>
            </a:r>
            <a:endParaRPr kumimoji="0" lang="en-US" sz="1600" b="0" i="0" u="none" strike="noStrike" kern="1200" cap="none" spc="0" normalizeH="0" baseline="0" noProof="0">
              <a:ln>
                <a:noFill/>
              </a:ln>
              <a:solidFill>
                <a:schemeClr val="bg1"/>
              </a:solidFill>
              <a:effectLst/>
              <a:uLnTx/>
              <a:uFillTx/>
              <a:latin typeface="Arial Nova" panose="020B0504020202020204" pitchFamily="34" charset="0"/>
            </a:endParaRPr>
          </a:p>
        </p:txBody>
      </p:sp>
      <p:grpSp>
        <p:nvGrpSpPr>
          <p:cNvPr id="5" name="Group 4">
            <a:extLst>
              <a:ext uri="{FF2B5EF4-FFF2-40B4-BE49-F238E27FC236}">
                <a16:creationId xmlns:a16="http://schemas.microsoft.com/office/drawing/2014/main" id="{79C378E9-B2B3-472F-B051-DD4CFEB8B57B}"/>
              </a:ext>
              <a:ext uri="{C183D7F6-B498-43B3-948B-1728B52AA6E4}">
                <adec:decorative xmlns:adec="http://schemas.microsoft.com/office/drawing/2017/decorative" val="1"/>
              </a:ext>
            </a:extLst>
          </p:cNvPr>
          <p:cNvGrpSpPr/>
          <p:nvPr/>
        </p:nvGrpSpPr>
        <p:grpSpPr>
          <a:xfrm>
            <a:off x="3851920" y="1655297"/>
            <a:ext cx="675133" cy="683031"/>
            <a:chOff x="3600465" y="1715950"/>
            <a:chExt cx="675133" cy="683031"/>
          </a:xfrm>
        </p:grpSpPr>
        <p:sp>
          <p:nvSpPr>
            <p:cNvPr id="68" name="Oval 67">
              <a:extLst>
                <a:ext uri="{FF2B5EF4-FFF2-40B4-BE49-F238E27FC236}">
                  <a16:creationId xmlns:a16="http://schemas.microsoft.com/office/drawing/2014/main" id="{5589C103-7D17-47BF-A6E6-87E0A36CB4FE}"/>
                </a:ext>
              </a:extLst>
            </p:cNvPr>
            <p:cNvSpPr/>
            <p:nvPr>
              <p:custDataLst>
                <p:tags r:id="rId6"/>
              </p:custDataLst>
            </p:nvPr>
          </p:nvSpPr>
          <p:spPr>
            <a:xfrm>
              <a:off x="3600465" y="1715950"/>
              <a:ext cx="675133" cy="683031"/>
            </a:xfrm>
            <a:prstGeom prst="ellipse">
              <a:avLst/>
            </a:prstGeom>
            <a:solidFill>
              <a:srgbClr val="FFFFFF"/>
            </a:solidFill>
            <a:ln w="29766" cap="flat" cmpd="sng" algn="ctr">
              <a:solidFill>
                <a:srgbClr val="EBAD1F"/>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72" name="Graphic 71" descr="Programmer">
              <a:extLst>
                <a:ext uri="{FF2B5EF4-FFF2-40B4-BE49-F238E27FC236}">
                  <a16:creationId xmlns:a16="http://schemas.microsoft.com/office/drawing/2014/main" id="{477DC379-3A80-42FC-8D73-8DE6C4E82A8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11164" y="1798408"/>
              <a:ext cx="471301" cy="471301"/>
            </a:xfrm>
            <a:prstGeom prst="rect">
              <a:avLst/>
            </a:prstGeom>
          </p:spPr>
        </p:pic>
      </p:grpSp>
      <p:grpSp>
        <p:nvGrpSpPr>
          <p:cNvPr id="7" name="Group 6">
            <a:extLst>
              <a:ext uri="{FF2B5EF4-FFF2-40B4-BE49-F238E27FC236}">
                <a16:creationId xmlns:a16="http://schemas.microsoft.com/office/drawing/2014/main" id="{1F8CA666-A00C-4E9A-9CB3-8B919F279419}"/>
              </a:ext>
              <a:ext uri="{C183D7F6-B498-43B3-948B-1728B52AA6E4}">
                <adec:decorative xmlns:adec="http://schemas.microsoft.com/office/drawing/2017/decorative" val="1"/>
              </a:ext>
            </a:extLst>
          </p:cNvPr>
          <p:cNvGrpSpPr/>
          <p:nvPr/>
        </p:nvGrpSpPr>
        <p:grpSpPr>
          <a:xfrm>
            <a:off x="3851920" y="3763308"/>
            <a:ext cx="675133" cy="683031"/>
            <a:chOff x="3617763" y="3379226"/>
            <a:chExt cx="675133" cy="683031"/>
          </a:xfrm>
        </p:grpSpPr>
        <p:sp>
          <p:nvSpPr>
            <p:cNvPr id="73" name="Oval 72">
              <a:extLst>
                <a:ext uri="{FF2B5EF4-FFF2-40B4-BE49-F238E27FC236}">
                  <a16:creationId xmlns:a16="http://schemas.microsoft.com/office/drawing/2014/main" id="{74A33989-732C-493C-AC68-973766E902F4}"/>
                </a:ext>
              </a:extLst>
            </p:cNvPr>
            <p:cNvSpPr/>
            <p:nvPr>
              <p:custDataLst>
                <p:tags r:id="rId5"/>
              </p:custDataLst>
            </p:nvPr>
          </p:nvSpPr>
          <p:spPr>
            <a:xfrm>
              <a:off x="3617763" y="3379226"/>
              <a:ext cx="675133" cy="683031"/>
            </a:xfrm>
            <a:prstGeom prst="ellipse">
              <a:avLst/>
            </a:prstGeom>
            <a:solidFill>
              <a:srgbClr val="FFFFFF"/>
            </a:solidFill>
            <a:ln w="29766" cap="flat" cmpd="sng" algn="ctr">
              <a:solidFill>
                <a:srgbClr val="B80269"/>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76" name="Graphic 75" descr="Gold bars">
              <a:extLst>
                <a:ext uri="{FF2B5EF4-FFF2-40B4-BE49-F238E27FC236}">
                  <a16:creationId xmlns:a16="http://schemas.microsoft.com/office/drawing/2014/main" id="{E6955EA3-768F-4963-81D7-750DA92A011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11164" y="3475883"/>
              <a:ext cx="489716" cy="489716"/>
            </a:xfrm>
            <a:prstGeom prst="rect">
              <a:avLst/>
            </a:prstGeom>
          </p:spPr>
        </p:pic>
      </p:grpSp>
      <p:grpSp>
        <p:nvGrpSpPr>
          <p:cNvPr id="6" name="Group 5">
            <a:extLst>
              <a:ext uri="{FF2B5EF4-FFF2-40B4-BE49-F238E27FC236}">
                <a16:creationId xmlns:a16="http://schemas.microsoft.com/office/drawing/2014/main" id="{1494274E-79A6-4502-8226-E944B8A0F493}"/>
              </a:ext>
              <a:ext uri="{C183D7F6-B498-43B3-948B-1728B52AA6E4}">
                <adec:decorative xmlns:adec="http://schemas.microsoft.com/office/drawing/2017/decorative" val="1"/>
              </a:ext>
            </a:extLst>
          </p:cNvPr>
          <p:cNvGrpSpPr/>
          <p:nvPr/>
        </p:nvGrpSpPr>
        <p:grpSpPr>
          <a:xfrm>
            <a:off x="3851920" y="2709303"/>
            <a:ext cx="675133" cy="683031"/>
            <a:chOff x="3617763" y="2547588"/>
            <a:chExt cx="675133" cy="683031"/>
          </a:xfrm>
        </p:grpSpPr>
        <p:sp>
          <p:nvSpPr>
            <p:cNvPr id="74" name="Oval 73">
              <a:extLst>
                <a:ext uri="{FF2B5EF4-FFF2-40B4-BE49-F238E27FC236}">
                  <a16:creationId xmlns:a16="http://schemas.microsoft.com/office/drawing/2014/main" id="{48B9F89E-F43F-4F71-BCD8-6F0C8C9E2969}"/>
                </a:ext>
              </a:extLst>
            </p:cNvPr>
            <p:cNvSpPr/>
            <p:nvPr>
              <p:custDataLst>
                <p:tags r:id="rId4"/>
              </p:custDataLst>
            </p:nvPr>
          </p:nvSpPr>
          <p:spPr>
            <a:xfrm>
              <a:off x="3617763" y="2547588"/>
              <a:ext cx="675133" cy="683031"/>
            </a:xfrm>
            <a:prstGeom prst="ellipse">
              <a:avLst/>
            </a:prstGeom>
            <a:solidFill>
              <a:srgbClr val="FFFFFF"/>
            </a:solidFill>
            <a:ln w="29766" cap="flat" cmpd="sng" algn="ctr">
              <a:solidFill>
                <a:srgbClr val="008276"/>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77" name="Graphic 76" descr="Business Growth">
              <a:extLst>
                <a:ext uri="{FF2B5EF4-FFF2-40B4-BE49-F238E27FC236}">
                  <a16:creationId xmlns:a16="http://schemas.microsoft.com/office/drawing/2014/main" id="{1AC52F21-8539-4574-8B29-36A9015F3CB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67127" y="2680268"/>
              <a:ext cx="433753" cy="433753"/>
            </a:xfrm>
            <a:prstGeom prst="rect">
              <a:avLst/>
            </a:prstGeom>
          </p:spPr>
        </p:pic>
      </p:grpSp>
      <p:grpSp>
        <p:nvGrpSpPr>
          <p:cNvPr id="3" name="Group 2">
            <a:extLst>
              <a:ext uri="{FF2B5EF4-FFF2-40B4-BE49-F238E27FC236}">
                <a16:creationId xmlns:a16="http://schemas.microsoft.com/office/drawing/2014/main" id="{BE54DB5F-948B-41A0-95C3-07BC7E4E15F2}"/>
              </a:ext>
              <a:ext uri="{C183D7F6-B498-43B3-948B-1728B52AA6E4}">
                <adec:decorative xmlns:adec="http://schemas.microsoft.com/office/drawing/2017/decorative" val="1"/>
              </a:ext>
            </a:extLst>
          </p:cNvPr>
          <p:cNvGrpSpPr/>
          <p:nvPr/>
        </p:nvGrpSpPr>
        <p:grpSpPr>
          <a:xfrm>
            <a:off x="3851920" y="601291"/>
            <a:ext cx="675133" cy="683031"/>
            <a:chOff x="3609249" y="874665"/>
            <a:chExt cx="675133" cy="683031"/>
          </a:xfrm>
        </p:grpSpPr>
        <p:sp>
          <p:nvSpPr>
            <p:cNvPr id="75" name="Oval 74">
              <a:extLst>
                <a:ext uri="{FF2B5EF4-FFF2-40B4-BE49-F238E27FC236}">
                  <a16:creationId xmlns:a16="http://schemas.microsoft.com/office/drawing/2014/main" id="{E0A64DA9-07BD-4A7C-9C5A-10AFD75EE9F5}"/>
                </a:ext>
              </a:extLst>
            </p:cNvPr>
            <p:cNvSpPr/>
            <p:nvPr>
              <p:custDataLst>
                <p:tags r:id="rId3"/>
              </p:custDataLst>
            </p:nvPr>
          </p:nvSpPr>
          <p:spPr>
            <a:xfrm>
              <a:off x="3609249" y="874665"/>
              <a:ext cx="675133" cy="683031"/>
            </a:xfrm>
            <a:prstGeom prst="ellipse">
              <a:avLst/>
            </a:prstGeom>
            <a:solidFill>
              <a:srgbClr val="FFFFFF"/>
            </a:solidFill>
            <a:ln w="29766" cap="flat" cmpd="sng" algn="ctr">
              <a:solidFill>
                <a:srgbClr val="287DB2"/>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78" name="Graphic 77" descr="Customer review RTL">
              <a:extLst>
                <a:ext uri="{FF2B5EF4-FFF2-40B4-BE49-F238E27FC236}">
                  <a16:creationId xmlns:a16="http://schemas.microsoft.com/office/drawing/2014/main" id="{96FBC955-7EC8-4858-82BB-09413994DB5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33316" y="1024092"/>
              <a:ext cx="409430" cy="433753"/>
            </a:xfrm>
            <a:prstGeom prst="rect">
              <a:avLst/>
            </a:prstGeom>
          </p:spPr>
        </p:pic>
      </p:grpSp>
      <p:sp>
        <p:nvSpPr>
          <p:cNvPr id="21" name="TextBox 20">
            <a:extLst>
              <a:ext uri="{FF2B5EF4-FFF2-40B4-BE49-F238E27FC236}">
                <a16:creationId xmlns:a16="http://schemas.microsoft.com/office/drawing/2014/main" id="{9E78B1BC-4080-4051-A6D4-0EFE707BF9E4}"/>
              </a:ext>
            </a:extLst>
          </p:cNvPr>
          <p:cNvSpPr txBox="1"/>
          <p:nvPr/>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4</a:t>
            </a:fld>
            <a:endParaRPr lang="en-US" sz="6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155923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A9DA-A547-4303-BAA1-3C00E07D557F}"/>
              </a:ext>
            </a:extLst>
          </p:cNvPr>
          <p:cNvSpPr>
            <a:spLocks noGrp="1"/>
          </p:cNvSpPr>
          <p:nvPr>
            <p:ph type="title"/>
          </p:nvPr>
        </p:nvSpPr>
        <p:spPr/>
        <p:txBody>
          <a:bodyPr>
            <a:normAutofit/>
          </a:bodyPr>
          <a:lstStyle/>
          <a:p>
            <a:r>
              <a:rPr lang="en-AU" sz="2400" b="1" dirty="0">
                <a:latin typeface="Arial Nova" panose="020B0504020202020204" pitchFamily="34" charset="0"/>
              </a:rPr>
              <a:t>What this means for our stakeholders? </a:t>
            </a:r>
          </a:p>
        </p:txBody>
      </p:sp>
      <p:grpSp>
        <p:nvGrpSpPr>
          <p:cNvPr id="4" name="Group 3">
            <a:extLst>
              <a:ext uri="{FF2B5EF4-FFF2-40B4-BE49-F238E27FC236}">
                <a16:creationId xmlns:a16="http://schemas.microsoft.com/office/drawing/2014/main" id="{F7D39B26-4A2B-4078-87AF-D385B36E26DD}"/>
              </a:ext>
              <a:ext uri="{C183D7F6-B498-43B3-948B-1728B52AA6E4}">
                <adec:decorative xmlns:adec="http://schemas.microsoft.com/office/drawing/2017/decorative" val="1"/>
              </a:ext>
            </a:extLst>
          </p:cNvPr>
          <p:cNvGrpSpPr/>
          <p:nvPr/>
        </p:nvGrpSpPr>
        <p:grpSpPr>
          <a:xfrm>
            <a:off x="3177897" y="1588988"/>
            <a:ext cx="675133" cy="683031"/>
            <a:chOff x="3600465" y="1715950"/>
            <a:chExt cx="675133" cy="683031"/>
          </a:xfrm>
        </p:grpSpPr>
        <p:sp>
          <p:nvSpPr>
            <p:cNvPr id="5" name="Oval 4">
              <a:extLst>
                <a:ext uri="{FF2B5EF4-FFF2-40B4-BE49-F238E27FC236}">
                  <a16:creationId xmlns:a16="http://schemas.microsoft.com/office/drawing/2014/main" id="{E4C9A9FE-50CE-4C20-BC80-AC764AFD1050}"/>
                </a:ext>
              </a:extLst>
            </p:cNvPr>
            <p:cNvSpPr/>
            <p:nvPr>
              <p:custDataLst>
                <p:tags r:id="rId4"/>
              </p:custDataLst>
            </p:nvPr>
          </p:nvSpPr>
          <p:spPr>
            <a:xfrm>
              <a:off x="3600465" y="1715950"/>
              <a:ext cx="675133" cy="683031"/>
            </a:xfrm>
            <a:prstGeom prst="ellipse">
              <a:avLst/>
            </a:prstGeom>
            <a:solidFill>
              <a:srgbClr val="FFFFFF"/>
            </a:solidFill>
            <a:ln w="29766" cap="flat" cmpd="sng" algn="ctr">
              <a:solidFill>
                <a:srgbClr val="EBAD1F"/>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6" name="Graphic 5" descr="Programmer">
              <a:extLst>
                <a:ext uri="{FF2B5EF4-FFF2-40B4-BE49-F238E27FC236}">
                  <a16:creationId xmlns:a16="http://schemas.microsoft.com/office/drawing/2014/main" id="{8AE57081-473F-4587-8B24-8A08B8023B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11164" y="1798408"/>
              <a:ext cx="471301" cy="471301"/>
            </a:xfrm>
            <a:prstGeom prst="rect">
              <a:avLst/>
            </a:prstGeom>
          </p:spPr>
        </p:pic>
      </p:grpSp>
      <p:grpSp>
        <p:nvGrpSpPr>
          <p:cNvPr id="7" name="Group 6">
            <a:extLst>
              <a:ext uri="{FF2B5EF4-FFF2-40B4-BE49-F238E27FC236}">
                <a16:creationId xmlns:a16="http://schemas.microsoft.com/office/drawing/2014/main" id="{49BADB06-FA05-494D-9381-284DFCC57FBE}"/>
              </a:ext>
              <a:ext uri="{C183D7F6-B498-43B3-948B-1728B52AA6E4}">
                <adec:decorative xmlns:adec="http://schemas.microsoft.com/office/drawing/2017/decorative" val="1"/>
              </a:ext>
            </a:extLst>
          </p:cNvPr>
          <p:cNvGrpSpPr/>
          <p:nvPr/>
        </p:nvGrpSpPr>
        <p:grpSpPr>
          <a:xfrm>
            <a:off x="7380823" y="1588988"/>
            <a:ext cx="675133" cy="683031"/>
            <a:chOff x="3617763" y="3379226"/>
            <a:chExt cx="675133" cy="683031"/>
          </a:xfrm>
        </p:grpSpPr>
        <p:sp>
          <p:nvSpPr>
            <p:cNvPr id="8" name="Oval 7">
              <a:extLst>
                <a:ext uri="{FF2B5EF4-FFF2-40B4-BE49-F238E27FC236}">
                  <a16:creationId xmlns:a16="http://schemas.microsoft.com/office/drawing/2014/main" id="{EE18A3A9-2996-48D3-B14A-4B874363BB07}"/>
                </a:ext>
              </a:extLst>
            </p:cNvPr>
            <p:cNvSpPr/>
            <p:nvPr>
              <p:custDataLst>
                <p:tags r:id="rId3"/>
              </p:custDataLst>
            </p:nvPr>
          </p:nvSpPr>
          <p:spPr>
            <a:xfrm>
              <a:off x="3617763" y="3379226"/>
              <a:ext cx="675133" cy="683031"/>
            </a:xfrm>
            <a:prstGeom prst="ellipse">
              <a:avLst/>
            </a:prstGeom>
            <a:solidFill>
              <a:srgbClr val="FFFFFF"/>
            </a:solidFill>
            <a:ln w="29766" cap="flat" cmpd="sng" algn="ctr">
              <a:solidFill>
                <a:srgbClr val="B80269"/>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Gold bars">
              <a:extLst>
                <a:ext uri="{FF2B5EF4-FFF2-40B4-BE49-F238E27FC236}">
                  <a16:creationId xmlns:a16="http://schemas.microsoft.com/office/drawing/2014/main" id="{1C94E975-0F07-4778-AE6C-22CFDF94BD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11164" y="3475883"/>
              <a:ext cx="489716" cy="489716"/>
            </a:xfrm>
            <a:prstGeom prst="rect">
              <a:avLst/>
            </a:prstGeom>
          </p:spPr>
        </p:pic>
      </p:grpSp>
      <p:grpSp>
        <p:nvGrpSpPr>
          <p:cNvPr id="10" name="Group 9">
            <a:extLst>
              <a:ext uri="{FF2B5EF4-FFF2-40B4-BE49-F238E27FC236}">
                <a16:creationId xmlns:a16="http://schemas.microsoft.com/office/drawing/2014/main" id="{C194E467-FD26-48D3-A723-03F34BFD6945}"/>
              </a:ext>
              <a:ext uri="{C183D7F6-B498-43B3-948B-1728B52AA6E4}">
                <adec:decorative xmlns:adec="http://schemas.microsoft.com/office/drawing/2017/decorative" val="1"/>
              </a:ext>
            </a:extLst>
          </p:cNvPr>
          <p:cNvGrpSpPr/>
          <p:nvPr/>
        </p:nvGrpSpPr>
        <p:grpSpPr>
          <a:xfrm>
            <a:off x="5247106" y="1588988"/>
            <a:ext cx="675133" cy="683031"/>
            <a:chOff x="3617763" y="2547588"/>
            <a:chExt cx="675133" cy="683031"/>
          </a:xfrm>
        </p:grpSpPr>
        <p:sp>
          <p:nvSpPr>
            <p:cNvPr id="11" name="Oval 10">
              <a:extLst>
                <a:ext uri="{FF2B5EF4-FFF2-40B4-BE49-F238E27FC236}">
                  <a16:creationId xmlns:a16="http://schemas.microsoft.com/office/drawing/2014/main" id="{9294D738-B521-4906-9069-F6A85C4A5B31}"/>
                </a:ext>
              </a:extLst>
            </p:cNvPr>
            <p:cNvSpPr/>
            <p:nvPr>
              <p:custDataLst>
                <p:tags r:id="rId2"/>
              </p:custDataLst>
            </p:nvPr>
          </p:nvSpPr>
          <p:spPr>
            <a:xfrm>
              <a:off x="3617763" y="2547588"/>
              <a:ext cx="675133" cy="683031"/>
            </a:xfrm>
            <a:prstGeom prst="ellipse">
              <a:avLst/>
            </a:prstGeom>
            <a:solidFill>
              <a:srgbClr val="FFFFFF"/>
            </a:solidFill>
            <a:ln w="29766" cap="flat" cmpd="sng" algn="ctr">
              <a:solidFill>
                <a:srgbClr val="008276"/>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2" name="Graphic 11" descr="Business Growth">
              <a:extLst>
                <a:ext uri="{FF2B5EF4-FFF2-40B4-BE49-F238E27FC236}">
                  <a16:creationId xmlns:a16="http://schemas.microsoft.com/office/drawing/2014/main" id="{B78E9034-6DB6-4BB1-B3B9-709B35FDE3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67127" y="2680268"/>
              <a:ext cx="433753" cy="433753"/>
            </a:xfrm>
            <a:prstGeom prst="rect">
              <a:avLst/>
            </a:prstGeom>
          </p:spPr>
        </p:pic>
      </p:grpSp>
      <p:grpSp>
        <p:nvGrpSpPr>
          <p:cNvPr id="13" name="Group 12">
            <a:extLst>
              <a:ext uri="{FF2B5EF4-FFF2-40B4-BE49-F238E27FC236}">
                <a16:creationId xmlns:a16="http://schemas.microsoft.com/office/drawing/2014/main" id="{EA99240A-E9DE-4D2E-A83D-46BCEA02B3C7}"/>
              </a:ext>
              <a:ext uri="{C183D7F6-B498-43B3-948B-1728B52AA6E4}">
                <adec:decorative xmlns:adec="http://schemas.microsoft.com/office/drawing/2017/decorative" val="1"/>
              </a:ext>
            </a:extLst>
          </p:cNvPr>
          <p:cNvGrpSpPr/>
          <p:nvPr/>
        </p:nvGrpSpPr>
        <p:grpSpPr>
          <a:xfrm>
            <a:off x="891835" y="1588988"/>
            <a:ext cx="675133" cy="683031"/>
            <a:chOff x="3609249" y="874665"/>
            <a:chExt cx="675133" cy="683031"/>
          </a:xfrm>
        </p:grpSpPr>
        <p:sp>
          <p:nvSpPr>
            <p:cNvPr id="14" name="Oval 13">
              <a:extLst>
                <a:ext uri="{FF2B5EF4-FFF2-40B4-BE49-F238E27FC236}">
                  <a16:creationId xmlns:a16="http://schemas.microsoft.com/office/drawing/2014/main" id="{3E6DB36D-9119-4DE1-B01A-8D0A1433752F}"/>
                </a:ext>
              </a:extLst>
            </p:cNvPr>
            <p:cNvSpPr/>
            <p:nvPr>
              <p:custDataLst>
                <p:tags r:id="rId1"/>
              </p:custDataLst>
            </p:nvPr>
          </p:nvSpPr>
          <p:spPr>
            <a:xfrm>
              <a:off x="3609249" y="874665"/>
              <a:ext cx="675133" cy="683031"/>
            </a:xfrm>
            <a:prstGeom prst="ellipse">
              <a:avLst/>
            </a:prstGeom>
            <a:solidFill>
              <a:srgbClr val="FFFFFF"/>
            </a:solidFill>
            <a:ln w="29766" cap="flat" cmpd="sng" algn="ctr">
              <a:solidFill>
                <a:srgbClr val="287DB2"/>
              </a:solidFill>
              <a:prstDash val="solid"/>
              <a:miter lim="800000"/>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5" name="Graphic 14" descr="Customer review RTL">
              <a:extLst>
                <a:ext uri="{FF2B5EF4-FFF2-40B4-BE49-F238E27FC236}">
                  <a16:creationId xmlns:a16="http://schemas.microsoft.com/office/drawing/2014/main" id="{3AC93561-F4BB-47C8-B969-C395DABDC70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33316" y="1024092"/>
              <a:ext cx="409430" cy="433753"/>
            </a:xfrm>
            <a:prstGeom prst="rect">
              <a:avLst/>
            </a:prstGeom>
          </p:spPr>
        </p:pic>
      </p:grpSp>
      <p:sp>
        <p:nvSpPr>
          <p:cNvPr id="28" name="ee4pContent1">
            <a:extLst>
              <a:ext uri="{FF2B5EF4-FFF2-40B4-BE49-F238E27FC236}">
                <a16:creationId xmlns:a16="http://schemas.microsoft.com/office/drawing/2014/main" id="{B358B4C8-00A0-43FF-B45E-4230D878B67E}"/>
              </a:ext>
            </a:extLst>
          </p:cNvPr>
          <p:cNvSpPr txBox="1"/>
          <p:nvPr/>
        </p:nvSpPr>
        <p:spPr>
          <a:xfrm>
            <a:off x="415587" y="2462090"/>
            <a:ext cx="1862635" cy="265776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212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2D3F"/>
              </a:buClr>
              <a:buSzPct val="100000"/>
              <a:buFont typeface="Trebuchet MS" panose="020B0603020202020204" pitchFamily="34" charset="0"/>
              <a:buChar char="​"/>
              <a:defRPr sz="1400">
                <a:solidFill>
                  <a:srgbClr val="000000"/>
                </a:solidFill>
              </a:defRPr>
            </a:lvl1pPr>
            <a:lvl2pPr marL="242994" lvl="1" indent="-161996">
              <a:buClr>
                <a:srgbClr val="000000"/>
              </a:buClr>
              <a:buSzPct val="100000"/>
              <a:buFont typeface="Trebuchet MS" panose="020B0603020202020204" pitchFamily="34" charset="0"/>
              <a:buChar char="•"/>
              <a:defRPr sz="1400">
                <a:solidFill>
                  <a:srgbClr val="000000"/>
                </a:solidFill>
              </a:defRPr>
            </a:lvl2pPr>
            <a:lvl3pPr marL="485988" lvl="2" indent="-161996">
              <a:buClr>
                <a:srgbClr val="000000"/>
              </a:buClr>
              <a:buSzPct val="100000"/>
              <a:buFont typeface="Trebuchet MS" panose="020B0603020202020204" pitchFamily="34" charset="0"/>
              <a:buChar char="–"/>
              <a:defRPr sz="1400">
                <a:solidFill>
                  <a:srgbClr val="000000"/>
                </a:solidFill>
              </a:defRPr>
            </a:lvl3pPr>
            <a:lvl4pPr marL="0" lvl="3">
              <a:buClr>
                <a:srgbClr val="002D3F"/>
              </a:buClr>
              <a:buSzPct val="100000"/>
              <a:buFont typeface="Trebuchet MS" panose="020B0603020202020204" pitchFamily="34" charset="0"/>
              <a:buChar char="​"/>
              <a:defRPr sz="1800">
                <a:solidFill>
                  <a:srgbClr val="002D3F"/>
                </a:solidFill>
              </a:defRPr>
            </a:lvl4pPr>
            <a:lvl5pPr marL="0" lvl="4">
              <a:buClr>
                <a:srgbClr val="002D3F"/>
              </a:buClr>
              <a:buSzPct val="100000"/>
              <a:buFont typeface="Trebuchet MS" panose="020B0603020202020204" pitchFamily="34" charset="0"/>
              <a:buChar char="​"/>
              <a:defRPr sz="1800" b="1">
                <a:solidFill>
                  <a:srgbClr val="000000"/>
                </a:solidFill>
              </a:defRPr>
            </a:lvl5pPr>
            <a:lvl6pPr marL="242994" lvl="5" indent="-161996">
              <a:buClr>
                <a:srgbClr val="000000"/>
              </a:buClr>
              <a:buSzPct val="100000"/>
              <a:buFont typeface="Trebuchet MS" panose="020B0603020202020204" pitchFamily="34" charset="0"/>
              <a:buChar char="•"/>
              <a:defRPr sz="1800">
                <a:solidFill>
                  <a:srgbClr val="000000"/>
                </a:solidFill>
              </a:defRPr>
            </a:lvl6pPr>
            <a:lvl7pPr marL="0" lvl="6">
              <a:buClr>
                <a:srgbClr val="002D3F"/>
              </a:buClr>
              <a:buSzPct val="100000"/>
              <a:buFont typeface="Trebuchet MS" panose="020B0603020202020204" pitchFamily="34" charset="0"/>
              <a:buChar char="​"/>
              <a:defRPr sz="4050">
                <a:solidFill>
                  <a:srgbClr val="000000"/>
                </a:solidFill>
              </a:defRPr>
            </a:lvl7pPr>
            <a:lvl8pPr marL="0" lvl="7">
              <a:buClr>
                <a:srgbClr val="002D3F"/>
              </a:buClr>
              <a:buSzPct val="100000"/>
              <a:buFont typeface="Trebuchet MS" panose="020B0603020202020204" pitchFamily="34" charset="0"/>
              <a:buChar char="​"/>
              <a:defRPr sz="4950">
                <a:solidFill>
                  <a:srgbClr val="002D3F"/>
                </a:solidFill>
              </a:defRPr>
            </a:lvl8pPr>
            <a:lvl9pPr marL="0" lvl="8">
              <a:buClr>
                <a:srgbClr val="002D3F"/>
              </a:buClr>
              <a:buSzPct val="100000"/>
              <a:buFont typeface="Trebuchet MS" panose="020B0603020202020204" pitchFamily="34" charset="0"/>
              <a:buChar char="​"/>
              <a:defRPr sz="3300">
                <a:solidFill>
                  <a:srgbClr val="002D3F"/>
                </a:solidFill>
              </a:defRPr>
            </a:lvl9pPr>
          </a:lstStyle>
          <a:p>
            <a:pPr marL="0" lvl="1" indent="0">
              <a:buClr>
                <a:schemeClr val="bg1"/>
              </a:buClr>
              <a:buNone/>
            </a:pPr>
            <a:r>
              <a:rPr lang="en-AU">
                <a:latin typeface="Arial Nova Cond" panose="020B0506020202020204" pitchFamily="34" charset="0"/>
              </a:rPr>
              <a:t>Better sourcing of job seekers who meet employers’ skill and job needs.</a:t>
            </a:r>
          </a:p>
          <a:p>
            <a:pPr marL="0" lvl="1" indent="0">
              <a:buClr>
                <a:schemeClr val="bg1"/>
              </a:buClr>
              <a:buFont typeface="Wingdings" panose="05000000000000000000" pitchFamily="2" charset="2"/>
              <a:buChar char="§"/>
            </a:pPr>
            <a:endParaRPr lang="en-AU">
              <a:latin typeface="Arial Nova Cond" panose="020B0506020202020204" pitchFamily="34" charset="0"/>
            </a:endParaRPr>
          </a:p>
          <a:p>
            <a:pPr marL="0" lvl="1" indent="0">
              <a:buClr>
                <a:schemeClr val="bg1"/>
              </a:buClr>
              <a:buNone/>
            </a:pPr>
            <a:r>
              <a:rPr lang="en-AU">
                <a:latin typeface="Arial Nova Cond" panose="020B0506020202020204" pitchFamily="34" charset="0"/>
              </a:rPr>
              <a:t>Reduced administration and red tape to simplify and accelerate the recruitment process.</a:t>
            </a:r>
          </a:p>
          <a:p>
            <a:pPr marL="0" lvl="1" indent="0">
              <a:buClr>
                <a:schemeClr val="bg1"/>
              </a:buClr>
              <a:buNone/>
            </a:pPr>
            <a:endParaRPr lang="en-AU">
              <a:solidFill>
                <a:srgbClr val="002D3F"/>
              </a:solidFill>
              <a:latin typeface="Arial Nova Cond" panose="020B0506020202020204" pitchFamily="34" charset="0"/>
            </a:endParaRPr>
          </a:p>
        </p:txBody>
      </p:sp>
      <p:sp>
        <p:nvSpPr>
          <p:cNvPr id="29" name="ee4pContent4">
            <a:extLst>
              <a:ext uri="{FF2B5EF4-FFF2-40B4-BE49-F238E27FC236}">
                <a16:creationId xmlns:a16="http://schemas.microsoft.com/office/drawing/2014/main" id="{7C105CE0-4D52-46E1-8E3E-ACD5016B174A}"/>
              </a:ext>
            </a:extLst>
          </p:cNvPr>
          <p:cNvSpPr txBox="1"/>
          <p:nvPr/>
        </p:nvSpPr>
        <p:spPr>
          <a:xfrm>
            <a:off x="6804248" y="2462091"/>
            <a:ext cx="2016224" cy="259307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212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2D3F"/>
              </a:buClr>
              <a:buSzPct val="100000"/>
              <a:buFont typeface="Trebuchet MS" panose="020B0603020202020204" pitchFamily="34" charset="0"/>
              <a:buChar char="​"/>
              <a:defRPr sz="1400">
                <a:solidFill>
                  <a:srgbClr val="000000"/>
                </a:solidFill>
              </a:defRPr>
            </a:lvl1pPr>
            <a:lvl2pPr marL="242994" lvl="1" indent="-161996">
              <a:buClr>
                <a:srgbClr val="000000"/>
              </a:buClr>
              <a:buSzPct val="100000"/>
              <a:buFont typeface="Trebuchet MS" panose="020B0603020202020204" pitchFamily="34" charset="0"/>
              <a:buChar char="•"/>
              <a:defRPr sz="1400">
                <a:solidFill>
                  <a:srgbClr val="000000"/>
                </a:solidFill>
              </a:defRPr>
            </a:lvl2pPr>
            <a:lvl3pPr marL="485988" lvl="2" indent="-161996">
              <a:buClr>
                <a:srgbClr val="000000"/>
              </a:buClr>
              <a:buSzPct val="100000"/>
              <a:buFont typeface="Trebuchet MS" panose="020B0603020202020204" pitchFamily="34" charset="0"/>
              <a:buChar char="–"/>
              <a:defRPr sz="1400">
                <a:solidFill>
                  <a:srgbClr val="000000"/>
                </a:solidFill>
              </a:defRPr>
            </a:lvl3pPr>
            <a:lvl4pPr marL="0" lvl="3">
              <a:buClr>
                <a:srgbClr val="002D3F"/>
              </a:buClr>
              <a:buSzPct val="100000"/>
              <a:buFont typeface="Trebuchet MS" panose="020B0603020202020204" pitchFamily="34" charset="0"/>
              <a:buChar char="​"/>
              <a:defRPr sz="1800">
                <a:solidFill>
                  <a:srgbClr val="002D3F"/>
                </a:solidFill>
              </a:defRPr>
            </a:lvl4pPr>
            <a:lvl5pPr marL="0" lvl="4">
              <a:buClr>
                <a:srgbClr val="002D3F"/>
              </a:buClr>
              <a:buSzPct val="100000"/>
              <a:buFont typeface="Trebuchet MS" panose="020B0603020202020204" pitchFamily="34" charset="0"/>
              <a:buChar char="​"/>
              <a:defRPr sz="1800" b="1">
                <a:solidFill>
                  <a:srgbClr val="000000"/>
                </a:solidFill>
              </a:defRPr>
            </a:lvl5pPr>
            <a:lvl6pPr marL="242994" lvl="5" indent="-161996">
              <a:buClr>
                <a:srgbClr val="000000"/>
              </a:buClr>
              <a:buSzPct val="100000"/>
              <a:buFont typeface="Trebuchet MS" panose="020B0603020202020204" pitchFamily="34" charset="0"/>
              <a:buChar char="•"/>
              <a:defRPr sz="1800">
                <a:solidFill>
                  <a:srgbClr val="000000"/>
                </a:solidFill>
              </a:defRPr>
            </a:lvl6pPr>
            <a:lvl7pPr marL="0" lvl="6">
              <a:buClr>
                <a:srgbClr val="002D3F"/>
              </a:buClr>
              <a:buSzPct val="100000"/>
              <a:buFont typeface="Trebuchet MS" panose="020B0603020202020204" pitchFamily="34" charset="0"/>
              <a:buChar char="​"/>
              <a:defRPr sz="4050">
                <a:solidFill>
                  <a:srgbClr val="000000"/>
                </a:solidFill>
              </a:defRPr>
            </a:lvl7pPr>
            <a:lvl8pPr marL="0" lvl="7">
              <a:buClr>
                <a:srgbClr val="002D3F"/>
              </a:buClr>
              <a:buSzPct val="100000"/>
              <a:buFont typeface="Trebuchet MS" panose="020B0603020202020204" pitchFamily="34" charset="0"/>
              <a:buChar char="​"/>
              <a:defRPr sz="4950">
                <a:solidFill>
                  <a:srgbClr val="002D3F"/>
                </a:solidFill>
              </a:defRPr>
            </a:lvl8pPr>
            <a:lvl9pPr marL="0" lvl="8">
              <a:buClr>
                <a:srgbClr val="002D3F"/>
              </a:buClr>
              <a:buSzPct val="100000"/>
              <a:buFont typeface="Trebuchet MS" panose="020B0603020202020204" pitchFamily="34" charset="0"/>
              <a:buChar char="​"/>
              <a:defRPr sz="3300">
                <a:solidFill>
                  <a:srgbClr val="002D3F"/>
                </a:solidFill>
              </a:defRPr>
            </a:lvl9pPr>
          </a:lstStyle>
          <a:p>
            <a:pPr>
              <a:buNone/>
            </a:pPr>
            <a:r>
              <a:rPr lang="en-US">
                <a:solidFill>
                  <a:schemeClr val="tx1"/>
                </a:solidFill>
                <a:latin typeface="Arial Nova Cond" panose="020B0506020202020204" pitchFamily="34" charset="0"/>
              </a:rPr>
              <a:t>A more focused system with resources and incentives targeted to improving outcomes for higher need job seekers.</a:t>
            </a:r>
          </a:p>
          <a:p>
            <a:pPr>
              <a:buNone/>
            </a:pPr>
            <a:endParaRPr lang="en-AU">
              <a:solidFill>
                <a:schemeClr val="tx1"/>
              </a:solidFill>
              <a:latin typeface="Arial Nova Cond" panose="020B0506020202020204" pitchFamily="34" charset="0"/>
            </a:endParaRPr>
          </a:p>
          <a:p>
            <a:pPr>
              <a:buNone/>
            </a:pPr>
            <a:r>
              <a:rPr lang="en-US">
                <a:solidFill>
                  <a:schemeClr val="tx1"/>
                </a:solidFill>
                <a:latin typeface="Arial Nova Cond" panose="020B0506020202020204" pitchFamily="34" charset="0"/>
              </a:rPr>
              <a:t>Agile service delivery model that can be more responsive to changing </a:t>
            </a:r>
            <a:r>
              <a:rPr lang="en-US" err="1">
                <a:solidFill>
                  <a:schemeClr val="tx1"/>
                </a:solidFill>
                <a:latin typeface="Arial Nova Cond" panose="020B0506020202020204" pitchFamily="34" charset="0"/>
              </a:rPr>
              <a:t>labour</a:t>
            </a:r>
            <a:r>
              <a:rPr lang="en-US">
                <a:solidFill>
                  <a:schemeClr val="tx1"/>
                </a:solidFill>
                <a:latin typeface="Arial Nova Cond" panose="020B0506020202020204" pitchFamily="34" charset="0"/>
              </a:rPr>
              <a:t> market conditions and policy needs.</a:t>
            </a:r>
            <a:endParaRPr lang="en-AU">
              <a:solidFill>
                <a:schemeClr val="tx1"/>
              </a:solidFill>
              <a:latin typeface="Arial Nova Cond" panose="020B0506020202020204" pitchFamily="34" charset="0"/>
            </a:endParaRPr>
          </a:p>
          <a:p>
            <a:pPr>
              <a:buClr>
                <a:schemeClr val="bg1"/>
              </a:buClr>
              <a:buNone/>
            </a:pPr>
            <a:endParaRPr lang="en-AU" b="1">
              <a:solidFill>
                <a:srgbClr val="B6006A"/>
              </a:solidFill>
              <a:latin typeface="Arial Nova Cond" panose="020B0506020202020204" pitchFamily="34" charset="0"/>
            </a:endParaRPr>
          </a:p>
        </p:txBody>
      </p:sp>
      <p:sp>
        <p:nvSpPr>
          <p:cNvPr id="30" name="ee4pContent2">
            <a:extLst>
              <a:ext uri="{FF2B5EF4-FFF2-40B4-BE49-F238E27FC236}">
                <a16:creationId xmlns:a16="http://schemas.microsoft.com/office/drawing/2014/main" id="{09F3FD27-7C01-4A2E-A386-0611EF7C3C8E}"/>
              </a:ext>
            </a:extLst>
          </p:cNvPr>
          <p:cNvSpPr txBox="1"/>
          <p:nvPr/>
        </p:nvSpPr>
        <p:spPr>
          <a:xfrm>
            <a:off x="2549306" y="2462090"/>
            <a:ext cx="1932316" cy="259307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212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defPPr>
              <a:defRPr lang="en-US"/>
            </a:defPPr>
            <a:lvl1pPr>
              <a:buClr>
                <a:srgbClr val="002D3F"/>
              </a:buClr>
              <a:buSzPct val="100000"/>
              <a:buFont typeface="Trebuchet MS" panose="020B0603020202020204" pitchFamily="34" charset="0"/>
              <a:buChar char="​"/>
              <a:defRPr sz="1400">
                <a:solidFill>
                  <a:srgbClr val="000000"/>
                </a:solidFill>
              </a:defRPr>
            </a:lvl1pPr>
            <a:lvl2pPr marL="242994" lvl="1" indent="-161996">
              <a:buClr>
                <a:srgbClr val="000000"/>
              </a:buClr>
              <a:buSzPct val="100000"/>
              <a:buFont typeface="Trebuchet MS" panose="020B0603020202020204" pitchFamily="34" charset="0"/>
              <a:buChar char="•"/>
              <a:defRPr sz="1400">
                <a:solidFill>
                  <a:srgbClr val="000000"/>
                </a:solidFill>
              </a:defRPr>
            </a:lvl2pPr>
            <a:lvl3pPr marL="485988" lvl="2" indent="-161996">
              <a:buClr>
                <a:srgbClr val="000000"/>
              </a:buClr>
              <a:buSzPct val="100000"/>
              <a:buFont typeface="Trebuchet MS" panose="020B0603020202020204" pitchFamily="34" charset="0"/>
              <a:buChar char="–"/>
              <a:defRPr sz="1400">
                <a:solidFill>
                  <a:srgbClr val="000000"/>
                </a:solidFill>
              </a:defRPr>
            </a:lvl3pPr>
            <a:lvl4pPr marL="0" lvl="3">
              <a:buClr>
                <a:srgbClr val="002D3F"/>
              </a:buClr>
              <a:buSzPct val="100000"/>
              <a:buFont typeface="Trebuchet MS" panose="020B0603020202020204" pitchFamily="34" charset="0"/>
              <a:buChar char="​"/>
              <a:defRPr sz="1800">
                <a:solidFill>
                  <a:srgbClr val="002D3F"/>
                </a:solidFill>
              </a:defRPr>
            </a:lvl4pPr>
            <a:lvl5pPr marL="0" lvl="4">
              <a:buClr>
                <a:srgbClr val="002D3F"/>
              </a:buClr>
              <a:buSzPct val="100000"/>
              <a:buFont typeface="Trebuchet MS" panose="020B0603020202020204" pitchFamily="34" charset="0"/>
              <a:buChar char="​"/>
              <a:defRPr sz="1800" b="1">
                <a:solidFill>
                  <a:srgbClr val="000000"/>
                </a:solidFill>
              </a:defRPr>
            </a:lvl5pPr>
            <a:lvl6pPr marL="242994" lvl="5" indent="-161996">
              <a:buClr>
                <a:srgbClr val="000000"/>
              </a:buClr>
              <a:buSzPct val="100000"/>
              <a:buFont typeface="Trebuchet MS" panose="020B0603020202020204" pitchFamily="34" charset="0"/>
              <a:buChar char="•"/>
              <a:defRPr sz="1800">
                <a:solidFill>
                  <a:srgbClr val="000000"/>
                </a:solidFill>
              </a:defRPr>
            </a:lvl6pPr>
            <a:lvl7pPr marL="0" lvl="6">
              <a:buClr>
                <a:srgbClr val="002D3F"/>
              </a:buClr>
              <a:buSzPct val="100000"/>
              <a:buFont typeface="Trebuchet MS" panose="020B0603020202020204" pitchFamily="34" charset="0"/>
              <a:buChar char="​"/>
              <a:defRPr sz="4050">
                <a:solidFill>
                  <a:srgbClr val="000000"/>
                </a:solidFill>
              </a:defRPr>
            </a:lvl7pPr>
            <a:lvl8pPr marL="0" lvl="7">
              <a:buClr>
                <a:srgbClr val="002D3F"/>
              </a:buClr>
              <a:buSzPct val="100000"/>
              <a:buFont typeface="Trebuchet MS" panose="020B0603020202020204" pitchFamily="34" charset="0"/>
              <a:buChar char="​"/>
              <a:defRPr sz="4950">
                <a:solidFill>
                  <a:srgbClr val="002D3F"/>
                </a:solidFill>
              </a:defRPr>
            </a:lvl8pPr>
            <a:lvl9pPr marL="0" lvl="8">
              <a:buClr>
                <a:srgbClr val="002D3F"/>
              </a:buClr>
              <a:buSzPct val="100000"/>
              <a:buFont typeface="Trebuchet MS" panose="020B0603020202020204" pitchFamily="34" charset="0"/>
              <a:buChar char="​"/>
              <a:defRPr sz="3300">
                <a:solidFill>
                  <a:srgbClr val="002D3F"/>
                </a:solidFill>
              </a:defRPr>
            </a:lvl9pPr>
          </a:lstStyle>
          <a:p>
            <a:pPr>
              <a:buNone/>
            </a:pPr>
            <a:r>
              <a:rPr lang="en-AU" dirty="0">
                <a:latin typeface="Arial Nova Cond" panose="020B0506020202020204" pitchFamily="34" charset="0"/>
              </a:rPr>
              <a:t>More personalised and extensive support, including skilling and job pathways.</a:t>
            </a:r>
          </a:p>
          <a:p>
            <a:pPr>
              <a:buNone/>
            </a:pPr>
            <a:endParaRPr lang="en-AU" dirty="0">
              <a:latin typeface="Arial Nova Cond" panose="020B0506020202020204" pitchFamily="34" charset="0"/>
            </a:endParaRPr>
          </a:p>
          <a:p>
            <a:pPr>
              <a:buNone/>
            </a:pPr>
            <a:r>
              <a:rPr lang="en-AU" dirty="0">
                <a:latin typeface="Arial Nova Cond" panose="020B0506020202020204" pitchFamily="34" charset="0"/>
              </a:rPr>
              <a:t>A new flexible activation framework to improve the effectiveness of mutual obligations and increase personal responsibility.</a:t>
            </a:r>
          </a:p>
          <a:p>
            <a:pPr>
              <a:buClr>
                <a:schemeClr val="bg1"/>
              </a:buClr>
              <a:buNone/>
            </a:pPr>
            <a:endParaRPr lang="en-AU" dirty="0">
              <a:solidFill>
                <a:srgbClr val="002D3F"/>
              </a:solidFill>
              <a:latin typeface="Arial Nova Cond" panose="020B0506020202020204" pitchFamily="34" charset="0"/>
            </a:endParaRPr>
          </a:p>
        </p:txBody>
      </p:sp>
      <p:sp>
        <p:nvSpPr>
          <p:cNvPr id="31" name="ee4pContent3">
            <a:extLst>
              <a:ext uri="{FF2B5EF4-FFF2-40B4-BE49-F238E27FC236}">
                <a16:creationId xmlns:a16="http://schemas.microsoft.com/office/drawing/2014/main" id="{FA78C405-0CCC-4121-84B9-3C652B642323}"/>
              </a:ext>
            </a:extLst>
          </p:cNvPr>
          <p:cNvSpPr txBox="1"/>
          <p:nvPr/>
        </p:nvSpPr>
        <p:spPr>
          <a:xfrm>
            <a:off x="4683022" y="2462090"/>
            <a:ext cx="1803303" cy="230504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212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2D3F"/>
              </a:buClr>
              <a:buSzPct val="100000"/>
              <a:buFont typeface="Trebuchet MS" panose="020B0603020202020204" pitchFamily="34" charset="0"/>
              <a:buChar char="​"/>
              <a:defRPr sz="1400">
                <a:solidFill>
                  <a:srgbClr val="000000"/>
                </a:solidFill>
              </a:defRPr>
            </a:lvl1pPr>
            <a:lvl2pPr marL="242994" lvl="1" indent="-161996">
              <a:buClr>
                <a:srgbClr val="000000"/>
              </a:buClr>
              <a:buSzPct val="100000"/>
              <a:buFont typeface="Trebuchet MS" panose="020B0603020202020204" pitchFamily="34" charset="0"/>
              <a:buChar char="•"/>
              <a:defRPr sz="1400">
                <a:solidFill>
                  <a:srgbClr val="000000"/>
                </a:solidFill>
              </a:defRPr>
            </a:lvl2pPr>
            <a:lvl3pPr marL="485988" lvl="2" indent="-161996">
              <a:buClr>
                <a:srgbClr val="000000"/>
              </a:buClr>
              <a:buSzPct val="100000"/>
              <a:buFont typeface="Trebuchet MS" panose="020B0603020202020204" pitchFamily="34" charset="0"/>
              <a:buChar char="–"/>
              <a:defRPr sz="1400">
                <a:solidFill>
                  <a:srgbClr val="000000"/>
                </a:solidFill>
              </a:defRPr>
            </a:lvl3pPr>
            <a:lvl4pPr marL="0" lvl="3">
              <a:buClr>
                <a:srgbClr val="002D3F"/>
              </a:buClr>
              <a:buSzPct val="100000"/>
              <a:buFont typeface="Trebuchet MS" panose="020B0603020202020204" pitchFamily="34" charset="0"/>
              <a:buChar char="​"/>
              <a:defRPr sz="1800">
                <a:solidFill>
                  <a:srgbClr val="002D3F"/>
                </a:solidFill>
              </a:defRPr>
            </a:lvl4pPr>
            <a:lvl5pPr marL="0" lvl="4">
              <a:buClr>
                <a:srgbClr val="002D3F"/>
              </a:buClr>
              <a:buSzPct val="100000"/>
              <a:buFont typeface="Trebuchet MS" panose="020B0603020202020204" pitchFamily="34" charset="0"/>
              <a:buChar char="​"/>
              <a:defRPr sz="1800" b="1">
                <a:solidFill>
                  <a:srgbClr val="000000"/>
                </a:solidFill>
              </a:defRPr>
            </a:lvl5pPr>
            <a:lvl6pPr marL="242994" lvl="5" indent="-161996">
              <a:buClr>
                <a:srgbClr val="000000"/>
              </a:buClr>
              <a:buSzPct val="100000"/>
              <a:buFont typeface="Trebuchet MS" panose="020B0603020202020204" pitchFamily="34" charset="0"/>
              <a:buChar char="•"/>
              <a:defRPr sz="1800">
                <a:solidFill>
                  <a:srgbClr val="000000"/>
                </a:solidFill>
              </a:defRPr>
            </a:lvl6pPr>
            <a:lvl7pPr marL="0" lvl="6">
              <a:buClr>
                <a:srgbClr val="002D3F"/>
              </a:buClr>
              <a:buSzPct val="100000"/>
              <a:buFont typeface="Trebuchet MS" panose="020B0603020202020204" pitchFamily="34" charset="0"/>
              <a:buChar char="​"/>
              <a:defRPr sz="4050">
                <a:solidFill>
                  <a:srgbClr val="000000"/>
                </a:solidFill>
              </a:defRPr>
            </a:lvl7pPr>
            <a:lvl8pPr marL="0" lvl="7">
              <a:buClr>
                <a:srgbClr val="002D3F"/>
              </a:buClr>
              <a:buSzPct val="100000"/>
              <a:buFont typeface="Trebuchet MS" panose="020B0603020202020204" pitchFamily="34" charset="0"/>
              <a:buChar char="​"/>
              <a:defRPr sz="4950">
                <a:solidFill>
                  <a:srgbClr val="002D3F"/>
                </a:solidFill>
              </a:defRPr>
            </a:lvl8pPr>
            <a:lvl9pPr marL="0" lvl="8">
              <a:buClr>
                <a:srgbClr val="002D3F"/>
              </a:buClr>
              <a:buSzPct val="100000"/>
              <a:buFont typeface="Trebuchet MS" panose="020B0603020202020204" pitchFamily="34" charset="0"/>
              <a:buChar char="​"/>
              <a:defRPr sz="3300">
                <a:solidFill>
                  <a:srgbClr val="002D3F"/>
                </a:solidFill>
              </a:defRPr>
            </a:lvl9pPr>
          </a:lstStyle>
          <a:p>
            <a:pPr marL="0" lvl="1" indent="0">
              <a:buClr>
                <a:schemeClr val="bg1"/>
              </a:buClr>
              <a:buNone/>
            </a:pPr>
            <a:r>
              <a:rPr lang="en-AU">
                <a:latin typeface="Arial Nova Cond" panose="020B0506020202020204" pitchFamily="34" charset="0"/>
              </a:rPr>
              <a:t>A new licensing system that allows for specialisation and rewards high performing providers.</a:t>
            </a:r>
          </a:p>
          <a:p>
            <a:pPr>
              <a:buNone/>
            </a:pPr>
            <a:endParaRPr lang="en-AU">
              <a:latin typeface="Arial Nova Cond" panose="020B0506020202020204" pitchFamily="34" charset="0"/>
            </a:endParaRPr>
          </a:p>
          <a:p>
            <a:pPr>
              <a:buNone/>
            </a:pPr>
            <a:r>
              <a:rPr lang="en-AU">
                <a:latin typeface="Arial Nova Cond" panose="020B0506020202020204" pitchFamily="34" charset="0"/>
              </a:rPr>
              <a:t>Reduced caseload due to job ready job seekers using Digital Services.</a:t>
            </a:r>
          </a:p>
          <a:p>
            <a:pPr marL="0" lvl="1" indent="0">
              <a:buClr>
                <a:schemeClr val="bg1"/>
              </a:buClr>
              <a:buNone/>
            </a:pPr>
            <a:endParaRPr lang="en-AU">
              <a:solidFill>
                <a:srgbClr val="002D3F"/>
              </a:solidFill>
              <a:latin typeface="Arial Nova Cond" panose="020B0506020202020204" pitchFamily="34" charset="0"/>
            </a:endParaRPr>
          </a:p>
        </p:txBody>
      </p:sp>
      <p:sp>
        <p:nvSpPr>
          <p:cNvPr id="3" name="Rectangle 2">
            <a:extLst>
              <a:ext uri="{FF2B5EF4-FFF2-40B4-BE49-F238E27FC236}">
                <a16:creationId xmlns:a16="http://schemas.microsoft.com/office/drawing/2014/main" id="{F361CE2A-DACF-4D1A-8B79-11201C113500}"/>
              </a:ext>
            </a:extLst>
          </p:cNvPr>
          <p:cNvSpPr/>
          <p:nvPr/>
        </p:nvSpPr>
        <p:spPr>
          <a:xfrm>
            <a:off x="636963" y="1133971"/>
            <a:ext cx="1167307" cy="369332"/>
          </a:xfrm>
          <a:prstGeom prst="rect">
            <a:avLst/>
          </a:prstGeom>
        </p:spPr>
        <p:txBody>
          <a:bodyPr wrap="none">
            <a:spAutoFit/>
          </a:bodyPr>
          <a:lstStyle/>
          <a:p>
            <a:pPr marL="0" lvl="1">
              <a:buClr>
                <a:schemeClr val="bg1"/>
              </a:buClr>
              <a:buNone/>
            </a:pPr>
            <a:r>
              <a:rPr lang="en-AU" b="1">
                <a:solidFill>
                  <a:srgbClr val="287DB2"/>
                </a:solidFill>
                <a:latin typeface="Arial Nova Cond" panose="020B0506020202020204" pitchFamily="34" charset="0"/>
              </a:rPr>
              <a:t>Employers</a:t>
            </a:r>
            <a:endParaRPr lang="en-AU" b="1">
              <a:solidFill>
                <a:srgbClr val="002D3F"/>
              </a:solidFill>
              <a:latin typeface="Arial Nova Cond" panose="020B0506020202020204" pitchFamily="34" charset="0"/>
            </a:endParaRPr>
          </a:p>
        </p:txBody>
      </p:sp>
      <p:sp>
        <p:nvSpPr>
          <p:cNvPr id="16" name="Rectangle 15">
            <a:extLst>
              <a:ext uri="{FF2B5EF4-FFF2-40B4-BE49-F238E27FC236}">
                <a16:creationId xmlns:a16="http://schemas.microsoft.com/office/drawing/2014/main" id="{964247B5-1F92-4DB6-9788-BF3A200377D7}"/>
              </a:ext>
            </a:extLst>
          </p:cNvPr>
          <p:cNvSpPr/>
          <p:nvPr/>
        </p:nvSpPr>
        <p:spPr>
          <a:xfrm>
            <a:off x="2867976" y="1133971"/>
            <a:ext cx="1312539" cy="369332"/>
          </a:xfrm>
          <a:prstGeom prst="rect">
            <a:avLst/>
          </a:prstGeom>
        </p:spPr>
        <p:txBody>
          <a:bodyPr wrap="none">
            <a:spAutoFit/>
          </a:bodyPr>
          <a:lstStyle/>
          <a:p>
            <a:pPr>
              <a:buClr>
                <a:schemeClr val="bg1"/>
              </a:buClr>
              <a:buNone/>
            </a:pPr>
            <a:r>
              <a:rPr lang="en-AU" b="1">
                <a:solidFill>
                  <a:srgbClr val="E9A913"/>
                </a:solidFill>
                <a:latin typeface="Arial Nova Cond" panose="020B0506020202020204" pitchFamily="34" charset="0"/>
              </a:rPr>
              <a:t>Job seekers</a:t>
            </a:r>
          </a:p>
        </p:txBody>
      </p:sp>
      <p:sp>
        <p:nvSpPr>
          <p:cNvPr id="17" name="Rectangle 16">
            <a:extLst>
              <a:ext uri="{FF2B5EF4-FFF2-40B4-BE49-F238E27FC236}">
                <a16:creationId xmlns:a16="http://schemas.microsoft.com/office/drawing/2014/main" id="{0F5FC04A-BB20-40C1-B4E1-2ED6BB7CE039}"/>
              </a:ext>
            </a:extLst>
          </p:cNvPr>
          <p:cNvSpPr/>
          <p:nvPr/>
        </p:nvSpPr>
        <p:spPr>
          <a:xfrm>
            <a:off x="5070601" y="1133971"/>
            <a:ext cx="1085490" cy="369332"/>
          </a:xfrm>
          <a:prstGeom prst="rect">
            <a:avLst/>
          </a:prstGeom>
        </p:spPr>
        <p:txBody>
          <a:bodyPr wrap="none">
            <a:spAutoFit/>
          </a:bodyPr>
          <a:lstStyle/>
          <a:p>
            <a:r>
              <a:rPr lang="en-AU" b="1">
                <a:solidFill>
                  <a:srgbClr val="008276"/>
                </a:solidFill>
                <a:latin typeface="Arial Nova Cond" panose="020B0506020202020204" pitchFamily="34" charset="0"/>
              </a:rPr>
              <a:t>Providers</a:t>
            </a:r>
            <a:endParaRPr lang="en-AU"/>
          </a:p>
        </p:txBody>
      </p:sp>
      <p:sp>
        <p:nvSpPr>
          <p:cNvPr id="18" name="Rectangle 17">
            <a:extLst>
              <a:ext uri="{FF2B5EF4-FFF2-40B4-BE49-F238E27FC236}">
                <a16:creationId xmlns:a16="http://schemas.microsoft.com/office/drawing/2014/main" id="{86725C6E-CECB-46FD-99B2-9A7B834F88C3}"/>
              </a:ext>
            </a:extLst>
          </p:cNvPr>
          <p:cNvSpPr/>
          <p:nvPr/>
        </p:nvSpPr>
        <p:spPr>
          <a:xfrm>
            <a:off x="7052181" y="1133971"/>
            <a:ext cx="1332416" cy="369332"/>
          </a:xfrm>
          <a:prstGeom prst="rect">
            <a:avLst/>
          </a:prstGeom>
        </p:spPr>
        <p:txBody>
          <a:bodyPr wrap="none">
            <a:spAutoFit/>
          </a:bodyPr>
          <a:lstStyle/>
          <a:p>
            <a:pPr>
              <a:buClr>
                <a:schemeClr val="bg1"/>
              </a:buClr>
              <a:buNone/>
            </a:pPr>
            <a:r>
              <a:rPr lang="en-AU" b="1">
                <a:solidFill>
                  <a:srgbClr val="B6006A"/>
                </a:solidFill>
                <a:latin typeface="Arial Nova Cond" panose="020B0506020202020204" pitchFamily="34" charset="0"/>
              </a:rPr>
              <a:t>Government</a:t>
            </a:r>
          </a:p>
        </p:txBody>
      </p:sp>
    </p:spTree>
    <p:extLst>
      <p:ext uri="{BB962C8B-B14F-4D97-AF65-F5344CB8AC3E}">
        <p14:creationId xmlns:p14="http://schemas.microsoft.com/office/powerpoint/2010/main" val="2415025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696463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89"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r>
              <a:rPr lang="en-US" sz="2400" b="1" dirty="0">
                <a:latin typeface="Arial Nova" panose="020B0504020202020204" pitchFamily="34" charset="0"/>
              </a:rPr>
              <a:t>Testing and trialing key elements </a:t>
            </a:r>
          </a:p>
        </p:txBody>
      </p:sp>
      <p:grpSp>
        <p:nvGrpSpPr>
          <p:cNvPr id="7" name="Group 6" descr="Picture of Australia">
            <a:extLst>
              <a:ext uri="{FF2B5EF4-FFF2-40B4-BE49-F238E27FC236}">
                <a16:creationId xmlns:a16="http://schemas.microsoft.com/office/drawing/2014/main" id="{A0E4080E-4EEF-426B-BE03-1C7D8465DF9A}"/>
              </a:ext>
            </a:extLst>
          </p:cNvPr>
          <p:cNvGrpSpPr/>
          <p:nvPr/>
        </p:nvGrpSpPr>
        <p:grpSpPr>
          <a:xfrm>
            <a:off x="3327366" y="1966309"/>
            <a:ext cx="2840608" cy="2732299"/>
            <a:chOff x="3673475" y="2093439"/>
            <a:chExt cx="4205288" cy="4044951"/>
          </a:xfrm>
          <a:solidFill>
            <a:srgbClr val="EBAD1F">
              <a:alpha val="50196"/>
            </a:srgbClr>
          </a:solidFill>
        </p:grpSpPr>
        <p:sp>
          <p:nvSpPr>
            <p:cNvPr id="19" name="Freeform 19">
              <a:extLst>
                <a:ext uri="{FF2B5EF4-FFF2-40B4-BE49-F238E27FC236}">
                  <a16:creationId xmlns:a16="http://schemas.microsoft.com/office/drawing/2014/main" id="{C653FB9C-EFCD-495D-AAAC-E7D2D746ADBE}"/>
                </a:ext>
              </a:extLst>
            </p:cNvPr>
            <p:cNvSpPr>
              <a:spLocks noEditPoints="1"/>
            </p:cNvSpPr>
            <p:nvPr/>
          </p:nvSpPr>
          <p:spPr bwMode="auto">
            <a:xfrm>
              <a:off x="5291138" y="2269652"/>
              <a:ext cx="1019175" cy="1760538"/>
            </a:xfrm>
            <a:custGeom>
              <a:avLst/>
              <a:gdLst>
                <a:gd name="T0" fmla="*/ 575 w 642"/>
                <a:gd name="T1" fmla="*/ 349 h 1109"/>
                <a:gd name="T2" fmla="*/ 540 w 642"/>
                <a:gd name="T3" fmla="*/ 349 h 1109"/>
                <a:gd name="T4" fmla="*/ 480 w 642"/>
                <a:gd name="T5" fmla="*/ 294 h 1109"/>
                <a:gd name="T6" fmla="*/ 521 w 642"/>
                <a:gd name="T7" fmla="*/ 208 h 1109"/>
                <a:gd name="T8" fmla="*/ 552 w 642"/>
                <a:gd name="T9" fmla="*/ 208 h 1109"/>
                <a:gd name="T10" fmla="*/ 559 w 642"/>
                <a:gd name="T11" fmla="*/ 231 h 1109"/>
                <a:gd name="T12" fmla="*/ 570 w 642"/>
                <a:gd name="T13" fmla="*/ 249 h 1109"/>
                <a:gd name="T14" fmla="*/ 533 w 642"/>
                <a:gd name="T15" fmla="*/ 216 h 1109"/>
                <a:gd name="T16" fmla="*/ 556 w 642"/>
                <a:gd name="T17" fmla="*/ 202 h 1109"/>
                <a:gd name="T18" fmla="*/ 239 w 642"/>
                <a:gd name="T19" fmla="*/ 88 h 1109"/>
                <a:gd name="T20" fmla="*/ 515 w 642"/>
                <a:gd name="T21" fmla="*/ 81 h 1109"/>
                <a:gd name="T22" fmla="*/ 544 w 642"/>
                <a:gd name="T23" fmla="*/ 62 h 1109"/>
                <a:gd name="T24" fmla="*/ 313 w 642"/>
                <a:gd name="T25" fmla="*/ 51 h 1109"/>
                <a:gd name="T26" fmla="*/ 530 w 642"/>
                <a:gd name="T27" fmla="*/ 48 h 1109"/>
                <a:gd name="T28" fmla="*/ 97 w 642"/>
                <a:gd name="T29" fmla="*/ 57 h 1109"/>
                <a:gd name="T30" fmla="*/ 74 w 642"/>
                <a:gd name="T31" fmla="*/ 58 h 1109"/>
                <a:gd name="T32" fmla="*/ 104 w 642"/>
                <a:gd name="T33" fmla="*/ 35 h 1109"/>
                <a:gd name="T34" fmla="*/ 152 w 642"/>
                <a:gd name="T35" fmla="*/ 26 h 1109"/>
                <a:gd name="T36" fmla="*/ 172 w 642"/>
                <a:gd name="T37" fmla="*/ 41 h 1109"/>
                <a:gd name="T38" fmla="*/ 104 w 642"/>
                <a:gd name="T39" fmla="*/ 55 h 1109"/>
                <a:gd name="T40" fmla="*/ 249 w 642"/>
                <a:gd name="T41" fmla="*/ 28 h 1109"/>
                <a:gd name="T42" fmla="*/ 291 w 642"/>
                <a:gd name="T43" fmla="*/ 41 h 1109"/>
                <a:gd name="T44" fmla="*/ 324 w 642"/>
                <a:gd name="T45" fmla="*/ 60 h 1109"/>
                <a:gd name="T46" fmla="*/ 357 w 642"/>
                <a:gd name="T47" fmla="*/ 69 h 1109"/>
                <a:gd name="T48" fmla="*/ 396 w 642"/>
                <a:gd name="T49" fmla="*/ 82 h 1109"/>
                <a:gd name="T50" fmla="*/ 445 w 642"/>
                <a:gd name="T51" fmla="*/ 98 h 1109"/>
                <a:gd name="T52" fmla="*/ 471 w 642"/>
                <a:gd name="T53" fmla="*/ 83 h 1109"/>
                <a:gd name="T54" fmla="*/ 501 w 642"/>
                <a:gd name="T55" fmla="*/ 61 h 1109"/>
                <a:gd name="T56" fmla="*/ 499 w 642"/>
                <a:gd name="T57" fmla="*/ 90 h 1109"/>
                <a:gd name="T58" fmla="*/ 507 w 642"/>
                <a:gd name="T59" fmla="*/ 113 h 1109"/>
                <a:gd name="T60" fmla="*/ 536 w 642"/>
                <a:gd name="T61" fmla="*/ 76 h 1109"/>
                <a:gd name="T62" fmla="*/ 558 w 642"/>
                <a:gd name="T63" fmla="*/ 96 h 1109"/>
                <a:gd name="T64" fmla="*/ 561 w 642"/>
                <a:gd name="T65" fmla="*/ 121 h 1109"/>
                <a:gd name="T66" fmla="*/ 545 w 642"/>
                <a:gd name="T67" fmla="*/ 147 h 1109"/>
                <a:gd name="T68" fmla="*/ 529 w 642"/>
                <a:gd name="T69" fmla="*/ 176 h 1109"/>
                <a:gd name="T70" fmla="*/ 519 w 642"/>
                <a:gd name="T71" fmla="*/ 170 h 1109"/>
                <a:gd name="T72" fmla="*/ 500 w 642"/>
                <a:gd name="T73" fmla="*/ 186 h 1109"/>
                <a:gd name="T74" fmla="*/ 502 w 642"/>
                <a:gd name="T75" fmla="*/ 219 h 1109"/>
                <a:gd name="T76" fmla="*/ 464 w 642"/>
                <a:gd name="T77" fmla="*/ 296 h 1109"/>
                <a:gd name="T78" fmla="*/ 542 w 642"/>
                <a:gd name="T79" fmla="*/ 355 h 1109"/>
                <a:gd name="T80" fmla="*/ 601 w 642"/>
                <a:gd name="T81" fmla="*/ 386 h 1109"/>
                <a:gd name="T82" fmla="*/ 629 w 642"/>
                <a:gd name="T83" fmla="*/ 807 h 1109"/>
                <a:gd name="T84" fmla="*/ 142 w 642"/>
                <a:gd name="T85" fmla="*/ 1106 h 1109"/>
                <a:gd name="T86" fmla="*/ 7 w 642"/>
                <a:gd name="T87" fmla="*/ 300 h 1109"/>
                <a:gd name="T88" fmla="*/ 26 w 642"/>
                <a:gd name="T89" fmla="*/ 299 h 1109"/>
                <a:gd name="T90" fmla="*/ 60 w 642"/>
                <a:gd name="T91" fmla="*/ 293 h 1109"/>
                <a:gd name="T92" fmla="*/ 53 w 642"/>
                <a:gd name="T93" fmla="*/ 271 h 1109"/>
                <a:gd name="T94" fmla="*/ 37 w 642"/>
                <a:gd name="T95" fmla="*/ 238 h 1109"/>
                <a:gd name="T96" fmla="*/ 59 w 642"/>
                <a:gd name="T97" fmla="*/ 191 h 1109"/>
                <a:gd name="T98" fmla="*/ 81 w 642"/>
                <a:gd name="T99" fmla="*/ 149 h 1109"/>
                <a:gd name="T100" fmla="*/ 116 w 642"/>
                <a:gd name="T101" fmla="*/ 133 h 1109"/>
                <a:gd name="T102" fmla="*/ 124 w 642"/>
                <a:gd name="T103" fmla="*/ 123 h 1109"/>
                <a:gd name="T104" fmla="*/ 132 w 642"/>
                <a:gd name="T105" fmla="*/ 105 h 1109"/>
                <a:gd name="T106" fmla="*/ 159 w 642"/>
                <a:gd name="T107" fmla="*/ 82 h 1109"/>
                <a:gd name="T108" fmla="*/ 230 w 642"/>
                <a:gd name="T109" fmla="*/ 89 h 1109"/>
                <a:gd name="T110" fmla="*/ 257 w 642"/>
                <a:gd name="T111" fmla="*/ 77 h 1109"/>
                <a:gd name="T112" fmla="*/ 221 w 642"/>
                <a:gd name="T113" fmla="*/ 41 h 1109"/>
                <a:gd name="T114" fmla="*/ 199 w 642"/>
                <a:gd name="T115" fmla="*/ 22 h 1109"/>
                <a:gd name="T116" fmla="*/ 221 w 642"/>
                <a:gd name="T117" fmla="*/ 28 h 1109"/>
                <a:gd name="T118" fmla="*/ 231 w 642"/>
                <a:gd name="T119" fmla="*/ 19 h 1109"/>
                <a:gd name="T120" fmla="*/ 557 w 642"/>
                <a:gd name="T121" fmla="*/ 18 h 1109"/>
                <a:gd name="T122" fmla="*/ 246 w 642"/>
                <a:gd name="T123" fmla="*/ 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1109">
                  <a:moveTo>
                    <a:pt x="550" y="357"/>
                  </a:moveTo>
                  <a:lnTo>
                    <a:pt x="548" y="359"/>
                  </a:lnTo>
                  <a:lnTo>
                    <a:pt x="547" y="358"/>
                  </a:lnTo>
                  <a:lnTo>
                    <a:pt x="545" y="357"/>
                  </a:lnTo>
                  <a:lnTo>
                    <a:pt x="545" y="356"/>
                  </a:lnTo>
                  <a:lnTo>
                    <a:pt x="544" y="355"/>
                  </a:lnTo>
                  <a:lnTo>
                    <a:pt x="545" y="354"/>
                  </a:lnTo>
                  <a:lnTo>
                    <a:pt x="547" y="352"/>
                  </a:lnTo>
                  <a:lnTo>
                    <a:pt x="548" y="351"/>
                  </a:lnTo>
                  <a:lnTo>
                    <a:pt x="549" y="351"/>
                  </a:lnTo>
                  <a:lnTo>
                    <a:pt x="549" y="352"/>
                  </a:lnTo>
                  <a:lnTo>
                    <a:pt x="550" y="352"/>
                  </a:lnTo>
                  <a:lnTo>
                    <a:pt x="551" y="354"/>
                  </a:lnTo>
                  <a:lnTo>
                    <a:pt x="551" y="355"/>
                  </a:lnTo>
                  <a:lnTo>
                    <a:pt x="550" y="357"/>
                  </a:lnTo>
                  <a:close/>
                  <a:moveTo>
                    <a:pt x="558" y="350"/>
                  </a:moveTo>
                  <a:lnTo>
                    <a:pt x="559" y="350"/>
                  </a:lnTo>
                  <a:lnTo>
                    <a:pt x="561" y="351"/>
                  </a:lnTo>
                  <a:lnTo>
                    <a:pt x="561" y="352"/>
                  </a:lnTo>
                  <a:lnTo>
                    <a:pt x="559" y="354"/>
                  </a:lnTo>
                  <a:lnTo>
                    <a:pt x="559" y="352"/>
                  </a:lnTo>
                  <a:lnTo>
                    <a:pt x="558" y="351"/>
                  </a:lnTo>
                  <a:lnTo>
                    <a:pt x="557" y="351"/>
                  </a:lnTo>
                  <a:lnTo>
                    <a:pt x="557" y="352"/>
                  </a:lnTo>
                  <a:lnTo>
                    <a:pt x="557" y="354"/>
                  </a:lnTo>
                  <a:lnTo>
                    <a:pt x="557" y="355"/>
                  </a:lnTo>
                  <a:lnTo>
                    <a:pt x="557" y="356"/>
                  </a:lnTo>
                  <a:lnTo>
                    <a:pt x="556" y="356"/>
                  </a:lnTo>
                  <a:lnTo>
                    <a:pt x="555" y="357"/>
                  </a:lnTo>
                  <a:lnTo>
                    <a:pt x="554" y="357"/>
                  </a:lnTo>
                  <a:lnTo>
                    <a:pt x="554" y="355"/>
                  </a:lnTo>
                  <a:lnTo>
                    <a:pt x="554" y="354"/>
                  </a:lnTo>
                  <a:lnTo>
                    <a:pt x="554" y="352"/>
                  </a:lnTo>
                  <a:lnTo>
                    <a:pt x="554" y="350"/>
                  </a:lnTo>
                  <a:lnTo>
                    <a:pt x="555" y="350"/>
                  </a:lnTo>
                  <a:lnTo>
                    <a:pt x="557" y="350"/>
                  </a:lnTo>
                  <a:lnTo>
                    <a:pt x="558" y="350"/>
                  </a:lnTo>
                  <a:close/>
                  <a:moveTo>
                    <a:pt x="572" y="347"/>
                  </a:moveTo>
                  <a:lnTo>
                    <a:pt x="573" y="347"/>
                  </a:lnTo>
                  <a:lnTo>
                    <a:pt x="575" y="347"/>
                  </a:lnTo>
                  <a:lnTo>
                    <a:pt x="575" y="349"/>
                  </a:lnTo>
                  <a:lnTo>
                    <a:pt x="576" y="350"/>
                  </a:lnTo>
                  <a:lnTo>
                    <a:pt x="577" y="349"/>
                  </a:lnTo>
                  <a:lnTo>
                    <a:pt x="577" y="350"/>
                  </a:lnTo>
                  <a:lnTo>
                    <a:pt x="578" y="351"/>
                  </a:lnTo>
                  <a:lnTo>
                    <a:pt x="578" y="354"/>
                  </a:lnTo>
                  <a:lnTo>
                    <a:pt x="578" y="356"/>
                  </a:lnTo>
                  <a:lnTo>
                    <a:pt x="578" y="357"/>
                  </a:lnTo>
                  <a:lnTo>
                    <a:pt x="578" y="358"/>
                  </a:lnTo>
                  <a:lnTo>
                    <a:pt x="578" y="359"/>
                  </a:lnTo>
                  <a:lnTo>
                    <a:pt x="579" y="359"/>
                  </a:lnTo>
                  <a:lnTo>
                    <a:pt x="579" y="362"/>
                  </a:lnTo>
                  <a:lnTo>
                    <a:pt x="578" y="363"/>
                  </a:lnTo>
                  <a:lnTo>
                    <a:pt x="577" y="365"/>
                  </a:lnTo>
                  <a:lnTo>
                    <a:pt x="576" y="364"/>
                  </a:lnTo>
                  <a:lnTo>
                    <a:pt x="575" y="363"/>
                  </a:lnTo>
                  <a:lnTo>
                    <a:pt x="575" y="362"/>
                  </a:lnTo>
                  <a:lnTo>
                    <a:pt x="573" y="361"/>
                  </a:lnTo>
                  <a:lnTo>
                    <a:pt x="572" y="361"/>
                  </a:lnTo>
                  <a:lnTo>
                    <a:pt x="571" y="358"/>
                  </a:lnTo>
                  <a:lnTo>
                    <a:pt x="571" y="357"/>
                  </a:lnTo>
                  <a:lnTo>
                    <a:pt x="571" y="356"/>
                  </a:lnTo>
                  <a:lnTo>
                    <a:pt x="571" y="355"/>
                  </a:lnTo>
                  <a:lnTo>
                    <a:pt x="570" y="355"/>
                  </a:lnTo>
                  <a:lnTo>
                    <a:pt x="569" y="355"/>
                  </a:lnTo>
                  <a:lnTo>
                    <a:pt x="569" y="356"/>
                  </a:lnTo>
                  <a:lnTo>
                    <a:pt x="568" y="356"/>
                  </a:lnTo>
                  <a:lnTo>
                    <a:pt x="568" y="354"/>
                  </a:lnTo>
                  <a:lnTo>
                    <a:pt x="568" y="352"/>
                  </a:lnTo>
                  <a:lnTo>
                    <a:pt x="569" y="351"/>
                  </a:lnTo>
                  <a:lnTo>
                    <a:pt x="570" y="350"/>
                  </a:lnTo>
                  <a:lnTo>
                    <a:pt x="571" y="351"/>
                  </a:lnTo>
                  <a:lnTo>
                    <a:pt x="571" y="349"/>
                  </a:lnTo>
                  <a:lnTo>
                    <a:pt x="572" y="349"/>
                  </a:lnTo>
                  <a:lnTo>
                    <a:pt x="572" y="348"/>
                  </a:lnTo>
                  <a:lnTo>
                    <a:pt x="572" y="347"/>
                  </a:lnTo>
                  <a:close/>
                  <a:moveTo>
                    <a:pt x="544" y="347"/>
                  </a:moveTo>
                  <a:lnTo>
                    <a:pt x="543" y="349"/>
                  </a:lnTo>
                  <a:lnTo>
                    <a:pt x="542" y="349"/>
                  </a:lnTo>
                  <a:lnTo>
                    <a:pt x="541" y="349"/>
                  </a:lnTo>
                  <a:lnTo>
                    <a:pt x="540" y="348"/>
                  </a:lnTo>
                  <a:lnTo>
                    <a:pt x="540" y="349"/>
                  </a:lnTo>
                  <a:lnTo>
                    <a:pt x="538" y="349"/>
                  </a:lnTo>
                  <a:lnTo>
                    <a:pt x="537" y="349"/>
                  </a:lnTo>
                  <a:lnTo>
                    <a:pt x="536" y="348"/>
                  </a:lnTo>
                  <a:lnTo>
                    <a:pt x="537" y="348"/>
                  </a:lnTo>
                  <a:lnTo>
                    <a:pt x="537" y="347"/>
                  </a:lnTo>
                  <a:lnTo>
                    <a:pt x="537" y="345"/>
                  </a:lnTo>
                  <a:lnTo>
                    <a:pt x="536" y="345"/>
                  </a:lnTo>
                  <a:lnTo>
                    <a:pt x="538" y="344"/>
                  </a:lnTo>
                  <a:lnTo>
                    <a:pt x="538" y="343"/>
                  </a:lnTo>
                  <a:lnTo>
                    <a:pt x="538" y="342"/>
                  </a:lnTo>
                  <a:lnTo>
                    <a:pt x="538" y="341"/>
                  </a:lnTo>
                  <a:lnTo>
                    <a:pt x="540" y="341"/>
                  </a:lnTo>
                  <a:lnTo>
                    <a:pt x="542" y="341"/>
                  </a:lnTo>
                  <a:lnTo>
                    <a:pt x="543" y="340"/>
                  </a:lnTo>
                  <a:lnTo>
                    <a:pt x="544" y="340"/>
                  </a:lnTo>
                  <a:lnTo>
                    <a:pt x="545" y="342"/>
                  </a:lnTo>
                  <a:lnTo>
                    <a:pt x="544" y="343"/>
                  </a:lnTo>
                  <a:lnTo>
                    <a:pt x="544" y="347"/>
                  </a:lnTo>
                  <a:close/>
                  <a:moveTo>
                    <a:pt x="563" y="349"/>
                  </a:moveTo>
                  <a:lnTo>
                    <a:pt x="562" y="349"/>
                  </a:lnTo>
                  <a:lnTo>
                    <a:pt x="561" y="348"/>
                  </a:lnTo>
                  <a:lnTo>
                    <a:pt x="562" y="348"/>
                  </a:lnTo>
                  <a:lnTo>
                    <a:pt x="561" y="347"/>
                  </a:lnTo>
                  <a:lnTo>
                    <a:pt x="562" y="345"/>
                  </a:lnTo>
                  <a:lnTo>
                    <a:pt x="562" y="344"/>
                  </a:lnTo>
                  <a:lnTo>
                    <a:pt x="562" y="343"/>
                  </a:lnTo>
                  <a:lnTo>
                    <a:pt x="562" y="342"/>
                  </a:lnTo>
                  <a:lnTo>
                    <a:pt x="563" y="341"/>
                  </a:lnTo>
                  <a:lnTo>
                    <a:pt x="563" y="340"/>
                  </a:lnTo>
                  <a:lnTo>
                    <a:pt x="564" y="340"/>
                  </a:lnTo>
                  <a:lnTo>
                    <a:pt x="564" y="341"/>
                  </a:lnTo>
                  <a:lnTo>
                    <a:pt x="564" y="342"/>
                  </a:lnTo>
                  <a:lnTo>
                    <a:pt x="565" y="345"/>
                  </a:lnTo>
                  <a:lnTo>
                    <a:pt x="564" y="345"/>
                  </a:lnTo>
                  <a:lnTo>
                    <a:pt x="563" y="347"/>
                  </a:lnTo>
                  <a:lnTo>
                    <a:pt x="564" y="348"/>
                  </a:lnTo>
                  <a:lnTo>
                    <a:pt x="563" y="349"/>
                  </a:lnTo>
                  <a:close/>
                  <a:moveTo>
                    <a:pt x="485" y="293"/>
                  </a:moveTo>
                  <a:lnTo>
                    <a:pt x="484" y="293"/>
                  </a:lnTo>
                  <a:lnTo>
                    <a:pt x="483" y="293"/>
                  </a:lnTo>
                  <a:lnTo>
                    <a:pt x="480" y="294"/>
                  </a:lnTo>
                  <a:lnTo>
                    <a:pt x="479" y="294"/>
                  </a:lnTo>
                  <a:lnTo>
                    <a:pt x="480" y="293"/>
                  </a:lnTo>
                  <a:lnTo>
                    <a:pt x="481" y="292"/>
                  </a:lnTo>
                  <a:lnTo>
                    <a:pt x="481" y="291"/>
                  </a:lnTo>
                  <a:lnTo>
                    <a:pt x="481" y="289"/>
                  </a:lnTo>
                  <a:lnTo>
                    <a:pt x="483" y="288"/>
                  </a:lnTo>
                  <a:lnTo>
                    <a:pt x="484" y="288"/>
                  </a:lnTo>
                  <a:lnTo>
                    <a:pt x="485" y="289"/>
                  </a:lnTo>
                  <a:lnTo>
                    <a:pt x="485" y="291"/>
                  </a:lnTo>
                  <a:lnTo>
                    <a:pt x="485" y="293"/>
                  </a:lnTo>
                  <a:close/>
                  <a:moveTo>
                    <a:pt x="45" y="295"/>
                  </a:moveTo>
                  <a:lnTo>
                    <a:pt x="44" y="296"/>
                  </a:lnTo>
                  <a:lnTo>
                    <a:pt x="43" y="295"/>
                  </a:lnTo>
                  <a:lnTo>
                    <a:pt x="42" y="293"/>
                  </a:lnTo>
                  <a:lnTo>
                    <a:pt x="40" y="292"/>
                  </a:lnTo>
                  <a:lnTo>
                    <a:pt x="42" y="291"/>
                  </a:lnTo>
                  <a:lnTo>
                    <a:pt x="43" y="292"/>
                  </a:lnTo>
                  <a:lnTo>
                    <a:pt x="44" y="293"/>
                  </a:lnTo>
                  <a:lnTo>
                    <a:pt x="45" y="294"/>
                  </a:lnTo>
                  <a:lnTo>
                    <a:pt x="45" y="295"/>
                  </a:lnTo>
                  <a:close/>
                  <a:moveTo>
                    <a:pt x="42" y="299"/>
                  </a:moveTo>
                  <a:lnTo>
                    <a:pt x="42" y="302"/>
                  </a:lnTo>
                  <a:lnTo>
                    <a:pt x="42" y="301"/>
                  </a:lnTo>
                  <a:lnTo>
                    <a:pt x="40" y="300"/>
                  </a:lnTo>
                  <a:lnTo>
                    <a:pt x="39" y="299"/>
                  </a:lnTo>
                  <a:lnTo>
                    <a:pt x="38" y="295"/>
                  </a:lnTo>
                  <a:lnTo>
                    <a:pt x="37" y="294"/>
                  </a:lnTo>
                  <a:lnTo>
                    <a:pt x="36" y="291"/>
                  </a:lnTo>
                  <a:lnTo>
                    <a:pt x="36" y="289"/>
                  </a:lnTo>
                  <a:lnTo>
                    <a:pt x="37" y="291"/>
                  </a:lnTo>
                  <a:lnTo>
                    <a:pt x="40" y="295"/>
                  </a:lnTo>
                  <a:lnTo>
                    <a:pt x="42" y="296"/>
                  </a:lnTo>
                  <a:lnTo>
                    <a:pt x="42" y="299"/>
                  </a:lnTo>
                  <a:close/>
                  <a:moveTo>
                    <a:pt x="562" y="215"/>
                  </a:moveTo>
                  <a:lnTo>
                    <a:pt x="562" y="214"/>
                  </a:lnTo>
                  <a:lnTo>
                    <a:pt x="563" y="214"/>
                  </a:lnTo>
                  <a:lnTo>
                    <a:pt x="562" y="214"/>
                  </a:lnTo>
                  <a:lnTo>
                    <a:pt x="562" y="215"/>
                  </a:lnTo>
                  <a:close/>
                  <a:moveTo>
                    <a:pt x="523" y="208"/>
                  </a:moveTo>
                  <a:lnTo>
                    <a:pt x="522" y="208"/>
                  </a:lnTo>
                  <a:lnTo>
                    <a:pt x="521" y="208"/>
                  </a:lnTo>
                  <a:lnTo>
                    <a:pt x="521" y="209"/>
                  </a:lnTo>
                  <a:lnTo>
                    <a:pt x="522" y="209"/>
                  </a:lnTo>
                  <a:lnTo>
                    <a:pt x="522" y="210"/>
                  </a:lnTo>
                  <a:lnTo>
                    <a:pt x="523" y="211"/>
                  </a:lnTo>
                  <a:lnTo>
                    <a:pt x="522" y="212"/>
                  </a:lnTo>
                  <a:lnTo>
                    <a:pt x="521" y="212"/>
                  </a:lnTo>
                  <a:lnTo>
                    <a:pt x="521" y="214"/>
                  </a:lnTo>
                  <a:lnTo>
                    <a:pt x="521" y="215"/>
                  </a:lnTo>
                  <a:lnTo>
                    <a:pt x="520" y="216"/>
                  </a:lnTo>
                  <a:lnTo>
                    <a:pt x="519" y="216"/>
                  </a:lnTo>
                  <a:lnTo>
                    <a:pt x="518" y="216"/>
                  </a:lnTo>
                  <a:lnTo>
                    <a:pt x="518" y="215"/>
                  </a:lnTo>
                  <a:lnTo>
                    <a:pt x="519" y="215"/>
                  </a:lnTo>
                  <a:lnTo>
                    <a:pt x="518" y="214"/>
                  </a:lnTo>
                  <a:lnTo>
                    <a:pt x="516" y="210"/>
                  </a:lnTo>
                  <a:lnTo>
                    <a:pt x="514" y="210"/>
                  </a:lnTo>
                  <a:lnTo>
                    <a:pt x="514" y="211"/>
                  </a:lnTo>
                  <a:lnTo>
                    <a:pt x="514" y="214"/>
                  </a:lnTo>
                  <a:lnTo>
                    <a:pt x="514" y="215"/>
                  </a:lnTo>
                  <a:lnTo>
                    <a:pt x="512" y="214"/>
                  </a:lnTo>
                  <a:lnTo>
                    <a:pt x="512" y="207"/>
                  </a:lnTo>
                  <a:lnTo>
                    <a:pt x="514" y="208"/>
                  </a:lnTo>
                  <a:lnTo>
                    <a:pt x="515" y="208"/>
                  </a:lnTo>
                  <a:lnTo>
                    <a:pt x="515" y="207"/>
                  </a:lnTo>
                  <a:lnTo>
                    <a:pt x="516" y="205"/>
                  </a:lnTo>
                  <a:lnTo>
                    <a:pt x="516" y="204"/>
                  </a:lnTo>
                  <a:lnTo>
                    <a:pt x="518" y="203"/>
                  </a:lnTo>
                  <a:lnTo>
                    <a:pt x="519" y="202"/>
                  </a:lnTo>
                  <a:lnTo>
                    <a:pt x="520" y="202"/>
                  </a:lnTo>
                  <a:lnTo>
                    <a:pt x="521" y="203"/>
                  </a:lnTo>
                  <a:lnTo>
                    <a:pt x="522" y="203"/>
                  </a:lnTo>
                  <a:lnTo>
                    <a:pt x="522" y="204"/>
                  </a:lnTo>
                  <a:lnTo>
                    <a:pt x="523" y="204"/>
                  </a:lnTo>
                  <a:lnTo>
                    <a:pt x="523" y="205"/>
                  </a:lnTo>
                  <a:lnTo>
                    <a:pt x="524" y="205"/>
                  </a:lnTo>
                  <a:lnTo>
                    <a:pt x="524" y="207"/>
                  </a:lnTo>
                  <a:lnTo>
                    <a:pt x="523" y="208"/>
                  </a:lnTo>
                  <a:close/>
                  <a:moveTo>
                    <a:pt x="556" y="204"/>
                  </a:moveTo>
                  <a:lnTo>
                    <a:pt x="555" y="207"/>
                  </a:lnTo>
                  <a:lnTo>
                    <a:pt x="552" y="207"/>
                  </a:lnTo>
                  <a:lnTo>
                    <a:pt x="552" y="208"/>
                  </a:lnTo>
                  <a:lnTo>
                    <a:pt x="552" y="209"/>
                  </a:lnTo>
                  <a:lnTo>
                    <a:pt x="552" y="210"/>
                  </a:lnTo>
                  <a:lnTo>
                    <a:pt x="554" y="210"/>
                  </a:lnTo>
                  <a:lnTo>
                    <a:pt x="555" y="210"/>
                  </a:lnTo>
                  <a:lnTo>
                    <a:pt x="556" y="210"/>
                  </a:lnTo>
                  <a:lnTo>
                    <a:pt x="555" y="211"/>
                  </a:lnTo>
                  <a:lnTo>
                    <a:pt x="555" y="212"/>
                  </a:lnTo>
                  <a:lnTo>
                    <a:pt x="555" y="214"/>
                  </a:lnTo>
                  <a:lnTo>
                    <a:pt x="555" y="215"/>
                  </a:lnTo>
                  <a:lnTo>
                    <a:pt x="556" y="216"/>
                  </a:lnTo>
                  <a:lnTo>
                    <a:pt x="557" y="216"/>
                  </a:lnTo>
                  <a:lnTo>
                    <a:pt x="561" y="217"/>
                  </a:lnTo>
                  <a:lnTo>
                    <a:pt x="562" y="217"/>
                  </a:lnTo>
                  <a:lnTo>
                    <a:pt x="563" y="216"/>
                  </a:lnTo>
                  <a:lnTo>
                    <a:pt x="564" y="215"/>
                  </a:lnTo>
                  <a:lnTo>
                    <a:pt x="564" y="214"/>
                  </a:lnTo>
                  <a:lnTo>
                    <a:pt x="563" y="214"/>
                  </a:lnTo>
                  <a:lnTo>
                    <a:pt x="563" y="212"/>
                  </a:lnTo>
                  <a:lnTo>
                    <a:pt x="564" y="210"/>
                  </a:lnTo>
                  <a:lnTo>
                    <a:pt x="565" y="210"/>
                  </a:lnTo>
                  <a:lnTo>
                    <a:pt x="568" y="210"/>
                  </a:lnTo>
                  <a:lnTo>
                    <a:pt x="569" y="210"/>
                  </a:lnTo>
                  <a:lnTo>
                    <a:pt x="569" y="211"/>
                  </a:lnTo>
                  <a:lnTo>
                    <a:pt x="570" y="211"/>
                  </a:lnTo>
                  <a:lnTo>
                    <a:pt x="570" y="212"/>
                  </a:lnTo>
                  <a:lnTo>
                    <a:pt x="570" y="214"/>
                  </a:lnTo>
                  <a:lnTo>
                    <a:pt x="570" y="215"/>
                  </a:lnTo>
                  <a:lnTo>
                    <a:pt x="568" y="217"/>
                  </a:lnTo>
                  <a:lnTo>
                    <a:pt x="566" y="218"/>
                  </a:lnTo>
                  <a:lnTo>
                    <a:pt x="565" y="222"/>
                  </a:lnTo>
                  <a:lnTo>
                    <a:pt x="563" y="221"/>
                  </a:lnTo>
                  <a:lnTo>
                    <a:pt x="561" y="222"/>
                  </a:lnTo>
                  <a:lnTo>
                    <a:pt x="558" y="224"/>
                  </a:lnTo>
                  <a:lnTo>
                    <a:pt x="558" y="226"/>
                  </a:lnTo>
                  <a:lnTo>
                    <a:pt x="558" y="228"/>
                  </a:lnTo>
                  <a:lnTo>
                    <a:pt x="558" y="229"/>
                  </a:lnTo>
                  <a:lnTo>
                    <a:pt x="559" y="229"/>
                  </a:lnTo>
                  <a:lnTo>
                    <a:pt x="561" y="230"/>
                  </a:lnTo>
                  <a:lnTo>
                    <a:pt x="562" y="230"/>
                  </a:lnTo>
                  <a:lnTo>
                    <a:pt x="561" y="230"/>
                  </a:lnTo>
                  <a:lnTo>
                    <a:pt x="559" y="231"/>
                  </a:lnTo>
                  <a:lnTo>
                    <a:pt x="559" y="232"/>
                  </a:lnTo>
                  <a:lnTo>
                    <a:pt x="558" y="231"/>
                  </a:lnTo>
                  <a:lnTo>
                    <a:pt x="557" y="232"/>
                  </a:lnTo>
                  <a:lnTo>
                    <a:pt x="557" y="233"/>
                  </a:lnTo>
                  <a:lnTo>
                    <a:pt x="556" y="233"/>
                  </a:lnTo>
                  <a:lnTo>
                    <a:pt x="556" y="232"/>
                  </a:lnTo>
                  <a:lnTo>
                    <a:pt x="555" y="232"/>
                  </a:lnTo>
                  <a:lnTo>
                    <a:pt x="554" y="233"/>
                  </a:lnTo>
                  <a:lnTo>
                    <a:pt x="554" y="235"/>
                  </a:lnTo>
                  <a:lnTo>
                    <a:pt x="554" y="236"/>
                  </a:lnTo>
                  <a:lnTo>
                    <a:pt x="554" y="237"/>
                  </a:lnTo>
                  <a:lnTo>
                    <a:pt x="555" y="240"/>
                  </a:lnTo>
                  <a:lnTo>
                    <a:pt x="555" y="242"/>
                  </a:lnTo>
                  <a:lnTo>
                    <a:pt x="556" y="242"/>
                  </a:lnTo>
                  <a:lnTo>
                    <a:pt x="557" y="242"/>
                  </a:lnTo>
                  <a:lnTo>
                    <a:pt x="559" y="242"/>
                  </a:lnTo>
                  <a:lnTo>
                    <a:pt x="559" y="240"/>
                  </a:lnTo>
                  <a:lnTo>
                    <a:pt x="559" y="239"/>
                  </a:lnTo>
                  <a:lnTo>
                    <a:pt x="562" y="240"/>
                  </a:lnTo>
                  <a:lnTo>
                    <a:pt x="565" y="244"/>
                  </a:lnTo>
                  <a:lnTo>
                    <a:pt x="566" y="244"/>
                  </a:lnTo>
                  <a:lnTo>
                    <a:pt x="568" y="243"/>
                  </a:lnTo>
                  <a:lnTo>
                    <a:pt x="568" y="242"/>
                  </a:lnTo>
                  <a:lnTo>
                    <a:pt x="569" y="242"/>
                  </a:lnTo>
                  <a:lnTo>
                    <a:pt x="569" y="240"/>
                  </a:lnTo>
                  <a:lnTo>
                    <a:pt x="569" y="239"/>
                  </a:lnTo>
                  <a:lnTo>
                    <a:pt x="570" y="239"/>
                  </a:lnTo>
                  <a:lnTo>
                    <a:pt x="571" y="239"/>
                  </a:lnTo>
                  <a:lnTo>
                    <a:pt x="572" y="239"/>
                  </a:lnTo>
                  <a:lnTo>
                    <a:pt x="573" y="239"/>
                  </a:lnTo>
                  <a:lnTo>
                    <a:pt x="572" y="239"/>
                  </a:lnTo>
                  <a:lnTo>
                    <a:pt x="572" y="240"/>
                  </a:lnTo>
                  <a:lnTo>
                    <a:pt x="571" y="242"/>
                  </a:lnTo>
                  <a:lnTo>
                    <a:pt x="570" y="243"/>
                  </a:lnTo>
                  <a:lnTo>
                    <a:pt x="571" y="244"/>
                  </a:lnTo>
                  <a:lnTo>
                    <a:pt x="571" y="245"/>
                  </a:lnTo>
                  <a:lnTo>
                    <a:pt x="572" y="245"/>
                  </a:lnTo>
                  <a:lnTo>
                    <a:pt x="571" y="246"/>
                  </a:lnTo>
                  <a:lnTo>
                    <a:pt x="570" y="247"/>
                  </a:lnTo>
                  <a:lnTo>
                    <a:pt x="571" y="249"/>
                  </a:lnTo>
                  <a:lnTo>
                    <a:pt x="570" y="249"/>
                  </a:lnTo>
                  <a:lnTo>
                    <a:pt x="570" y="250"/>
                  </a:lnTo>
                  <a:lnTo>
                    <a:pt x="569" y="249"/>
                  </a:lnTo>
                  <a:lnTo>
                    <a:pt x="568" y="250"/>
                  </a:lnTo>
                  <a:lnTo>
                    <a:pt x="568" y="251"/>
                  </a:lnTo>
                  <a:lnTo>
                    <a:pt x="565" y="249"/>
                  </a:lnTo>
                  <a:lnTo>
                    <a:pt x="564" y="249"/>
                  </a:lnTo>
                  <a:lnTo>
                    <a:pt x="563" y="250"/>
                  </a:lnTo>
                  <a:lnTo>
                    <a:pt x="562" y="249"/>
                  </a:lnTo>
                  <a:lnTo>
                    <a:pt x="561" y="247"/>
                  </a:lnTo>
                  <a:lnTo>
                    <a:pt x="558" y="247"/>
                  </a:lnTo>
                  <a:lnTo>
                    <a:pt x="556" y="247"/>
                  </a:lnTo>
                  <a:lnTo>
                    <a:pt x="555" y="247"/>
                  </a:lnTo>
                  <a:lnTo>
                    <a:pt x="551" y="249"/>
                  </a:lnTo>
                  <a:lnTo>
                    <a:pt x="549" y="249"/>
                  </a:lnTo>
                  <a:lnTo>
                    <a:pt x="536" y="244"/>
                  </a:lnTo>
                  <a:lnTo>
                    <a:pt x="536" y="243"/>
                  </a:lnTo>
                  <a:lnTo>
                    <a:pt x="534" y="243"/>
                  </a:lnTo>
                  <a:lnTo>
                    <a:pt x="534" y="242"/>
                  </a:lnTo>
                  <a:lnTo>
                    <a:pt x="533" y="242"/>
                  </a:lnTo>
                  <a:lnTo>
                    <a:pt x="530" y="243"/>
                  </a:lnTo>
                  <a:lnTo>
                    <a:pt x="528" y="244"/>
                  </a:lnTo>
                  <a:lnTo>
                    <a:pt x="527" y="244"/>
                  </a:lnTo>
                  <a:lnTo>
                    <a:pt x="527" y="245"/>
                  </a:lnTo>
                  <a:lnTo>
                    <a:pt x="526" y="244"/>
                  </a:lnTo>
                  <a:lnTo>
                    <a:pt x="527" y="244"/>
                  </a:lnTo>
                  <a:lnTo>
                    <a:pt x="527" y="243"/>
                  </a:lnTo>
                  <a:lnTo>
                    <a:pt x="529" y="242"/>
                  </a:lnTo>
                  <a:lnTo>
                    <a:pt x="531" y="240"/>
                  </a:lnTo>
                  <a:lnTo>
                    <a:pt x="533" y="239"/>
                  </a:lnTo>
                  <a:lnTo>
                    <a:pt x="533" y="238"/>
                  </a:lnTo>
                  <a:lnTo>
                    <a:pt x="534" y="237"/>
                  </a:lnTo>
                  <a:lnTo>
                    <a:pt x="535" y="237"/>
                  </a:lnTo>
                  <a:lnTo>
                    <a:pt x="534" y="236"/>
                  </a:lnTo>
                  <a:lnTo>
                    <a:pt x="534" y="235"/>
                  </a:lnTo>
                  <a:lnTo>
                    <a:pt x="533" y="232"/>
                  </a:lnTo>
                  <a:lnTo>
                    <a:pt x="533" y="228"/>
                  </a:lnTo>
                  <a:lnTo>
                    <a:pt x="533" y="225"/>
                  </a:lnTo>
                  <a:lnTo>
                    <a:pt x="534" y="221"/>
                  </a:lnTo>
                  <a:lnTo>
                    <a:pt x="534" y="218"/>
                  </a:lnTo>
                  <a:lnTo>
                    <a:pt x="534" y="217"/>
                  </a:lnTo>
                  <a:lnTo>
                    <a:pt x="533" y="216"/>
                  </a:lnTo>
                  <a:lnTo>
                    <a:pt x="533" y="215"/>
                  </a:lnTo>
                  <a:lnTo>
                    <a:pt x="533" y="214"/>
                  </a:lnTo>
                  <a:lnTo>
                    <a:pt x="534" y="214"/>
                  </a:lnTo>
                  <a:lnTo>
                    <a:pt x="535" y="214"/>
                  </a:lnTo>
                  <a:lnTo>
                    <a:pt x="537" y="216"/>
                  </a:lnTo>
                  <a:lnTo>
                    <a:pt x="537" y="215"/>
                  </a:lnTo>
                  <a:lnTo>
                    <a:pt x="540" y="215"/>
                  </a:lnTo>
                  <a:lnTo>
                    <a:pt x="541" y="215"/>
                  </a:lnTo>
                  <a:lnTo>
                    <a:pt x="541" y="214"/>
                  </a:lnTo>
                  <a:lnTo>
                    <a:pt x="542" y="211"/>
                  </a:lnTo>
                  <a:lnTo>
                    <a:pt x="542" y="212"/>
                  </a:lnTo>
                  <a:lnTo>
                    <a:pt x="543" y="214"/>
                  </a:lnTo>
                  <a:lnTo>
                    <a:pt x="544" y="215"/>
                  </a:lnTo>
                  <a:lnTo>
                    <a:pt x="544" y="212"/>
                  </a:lnTo>
                  <a:lnTo>
                    <a:pt x="545" y="214"/>
                  </a:lnTo>
                  <a:lnTo>
                    <a:pt x="547" y="214"/>
                  </a:lnTo>
                  <a:lnTo>
                    <a:pt x="547" y="211"/>
                  </a:lnTo>
                  <a:lnTo>
                    <a:pt x="548" y="212"/>
                  </a:lnTo>
                  <a:lnTo>
                    <a:pt x="549" y="211"/>
                  </a:lnTo>
                  <a:lnTo>
                    <a:pt x="548" y="210"/>
                  </a:lnTo>
                  <a:lnTo>
                    <a:pt x="548" y="211"/>
                  </a:lnTo>
                  <a:lnTo>
                    <a:pt x="547" y="209"/>
                  </a:lnTo>
                  <a:lnTo>
                    <a:pt x="547" y="208"/>
                  </a:lnTo>
                  <a:lnTo>
                    <a:pt x="545" y="207"/>
                  </a:lnTo>
                  <a:lnTo>
                    <a:pt x="545" y="205"/>
                  </a:lnTo>
                  <a:lnTo>
                    <a:pt x="544" y="205"/>
                  </a:lnTo>
                  <a:lnTo>
                    <a:pt x="544" y="204"/>
                  </a:lnTo>
                  <a:lnTo>
                    <a:pt x="545" y="204"/>
                  </a:lnTo>
                  <a:lnTo>
                    <a:pt x="547" y="204"/>
                  </a:lnTo>
                  <a:lnTo>
                    <a:pt x="548" y="204"/>
                  </a:lnTo>
                  <a:lnTo>
                    <a:pt x="548" y="205"/>
                  </a:lnTo>
                  <a:lnTo>
                    <a:pt x="548" y="207"/>
                  </a:lnTo>
                  <a:lnTo>
                    <a:pt x="549" y="207"/>
                  </a:lnTo>
                  <a:lnTo>
                    <a:pt x="549" y="205"/>
                  </a:lnTo>
                  <a:lnTo>
                    <a:pt x="550" y="205"/>
                  </a:lnTo>
                  <a:lnTo>
                    <a:pt x="551" y="205"/>
                  </a:lnTo>
                  <a:lnTo>
                    <a:pt x="552" y="204"/>
                  </a:lnTo>
                  <a:lnTo>
                    <a:pt x="552" y="203"/>
                  </a:lnTo>
                  <a:lnTo>
                    <a:pt x="552" y="202"/>
                  </a:lnTo>
                  <a:lnTo>
                    <a:pt x="555" y="202"/>
                  </a:lnTo>
                  <a:lnTo>
                    <a:pt x="556" y="202"/>
                  </a:lnTo>
                  <a:lnTo>
                    <a:pt x="556" y="203"/>
                  </a:lnTo>
                  <a:lnTo>
                    <a:pt x="556" y="204"/>
                  </a:lnTo>
                  <a:close/>
                  <a:moveTo>
                    <a:pt x="518" y="187"/>
                  </a:moveTo>
                  <a:lnTo>
                    <a:pt x="519" y="187"/>
                  </a:lnTo>
                  <a:lnTo>
                    <a:pt x="518" y="188"/>
                  </a:lnTo>
                  <a:lnTo>
                    <a:pt x="516" y="187"/>
                  </a:lnTo>
                  <a:lnTo>
                    <a:pt x="516" y="188"/>
                  </a:lnTo>
                  <a:lnTo>
                    <a:pt x="515" y="188"/>
                  </a:lnTo>
                  <a:lnTo>
                    <a:pt x="515" y="189"/>
                  </a:lnTo>
                  <a:lnTo>
                    <a:pt x="515" y="191"/>
                  </a:lnTo>
                  <a:lnTo>
                    <a:pt x="514" y="193"/>
                  </a:lnTo>
                  <a:lnTo>
                    <a:pt x="514" y="195"/>
                  </a:lnTo>
                  <a:lnTo>
                    <a:pt x="513" y="194"/>
                  </a:lnTo>
                  <a:lnTo>
                    <a:pt x="513" y="193"/>
                  </a:lnTo>
                  <a:lnTo>
                    <a:pt x="514" y="191"/>
                  </a:lnTo>
                  <a:lnTo>
                    <a:pt x="514" y="190"/>
                  </a:lnTo>
                  <a:lnTo>
                    <a:pt x="513" y="189"/>
                  </a:lnTo>
                  <a:lnTo>
                    <a:pt x="513" y="188"/>
                  </a:lnTo>
                  <a:lnTo>
                    <a:pt x="514" y="186"/>
                  </a:lnTo>
                  <a:lnTo>
                    <a:pt x="514" y="183"/>
                  </a:lnTo>
                  <a:lnTo>
                    <a:pt x="513" y="182"/>
                  </a:lnTo>
                  <a:lnTo>
                    <a:pt x="513" y="181"/>
                  </a:lnTo>
                  <a:lnTo>
                    <a:pt x="511" y="180"/>
                  </a:lnTo>
                  <a:lnTo>
                    <a:pt x="512" y="180"/>
                  </a:lnTo>
                  <a:lnTo>
                    <a:pt x="513" y="181"/>
                  </a:lnTo>
                  <a:lnTo>
                    <a:pt x="514" y="182"/>
                  </a:lnTo>
                  <a:lnTo>
                    <a:pt x="515" y="183"/>
                  </a:lnTo>
                  <a:lnTo>
                    <a:pt x="516" y="186"/>
                  </a:lnTo>
                  <a:lnTo>
                    <a:pt x="518" y="186"/>
                  </a:lnTo>
                  <a:lnTo>
                    <a:pt x="518" y="187"/>
                  </a:lnTo>
                  <a:close/>
                  <a:moveTo>
                    <a:pt x="566" y="89"/>
                  </a:moveTo>
                  <a:lnTo>
                    <a:pt x="565" y="89"/>
                  </a:lnTo>
                  <a:lnTo>
                    <a:pt x="564" y="89"/>
                  </a:lnTo>
                  <a:lnTo>
                    <a:pt x="564" y="88"/>
                  </a:lnTo>
                  <a:lnTo>
                    <a:pt x="564" y="85"/>
                  </a:lnTo>
                  <a:lnTo>
                    <a:pt x="565" y="85"/>
                  </a:lnTo>
                  <a:lnTo>
                    <a:pt x="565" y="86"/>
                  </a:lnTo>
                  <a:lnTo>
                    <a:pt x="565" y="88"/>
                  </a:lnTo>
                  <a:lnTo>
                    <a:pt x="566" y="89"/>
                  </a:lnTo>
                  <a:close/>
                  <a:moveTo>
                    <a:pt x="242" y="88"/>
                  </a:moveTo>
                  <a:lnTo>
                    <a:pt x="239" y="88"/>
                  </a:lnTo>
                  <a:lnTo>
                    <a:pt x="236" y="85"/>
                  </a:lnTo>
                  <a:lnTo>
                    <a:pt x="237" y="84"/>
                  </a:lnTo>
                  <a:lnTo>
                    <a:pt x="238" y="83"/>
                  </a:lnTo>
                  <a:lnTo>
                    <a:pt x="239" y="83"/>
                  </a:lnTo>
                  <a:lnTo>
                    <a:pt x="242" y="84"/>
                  </a:lnTo>
                  <a:lnTo>
                    <a:pt x="242" y="85"/>
                  </a:lnTo>
                  <a:lnTo>
                    <a:pt x="242" y="88"/>
                  </a:lnTo>
                  <a:close/>
                  <a:moveTo>
                    <a:pt x="427" y="85"/>
                  </a:moveTo>
                  <a:lnTo>
                    <a:pt x="424" y="85"/>
                  </a:lnTo>
                  <a:lnTo>
                    <a:pt x="423" y="85"/>
                  </a:lnTo>
                  <a:lnTo>
                    <a:pt x="423" y="84"/>
                  </a:lnTo>
                  <a:lnTo>
                    <a:pt x="422" y="83"/>
                  </a:lnTo>
                  <a:lnTo>
                    <a:pt x="421" y="79"/>
                  </a:lnTo>
                  <a:lnTo>
                    <a:pt x="423" y="81"/>
                  </a:lnTo>
                  <a:lnTo>
                    <a:pt x="423" y="82"/>
                  </a:lnTo>
                  <a:lnTo>
                    <a:pt x="424" y="82"/>
                  </a:lnTo>
                  <a:lnTo>
                    <a:pt x="426" y="82"/>
                  </a:lnTo>
                  <a:lnTo>
                    <a:pt x="427" y="82"/>
                  </a:lnTo>
                  <a:lnTo>
                    <a:pt x="427" y="83"/>
                  </a:lnTo>
                  <a:lnTo>
                    <a:pt x="427" y="85"/>
                  </a:lnTo>
                  <a:close/>
                  <a:moveTo>
                    <a:pt x="430" y="81"/>
                  </a:moveTo>
                  <a:lnTo>
                    <a:pt x="428" y="81"/>
                  </a:lnTo>
                  <a:lnTo>
                    <a:pt x="427" y="81"/>
                  </a:lnTo>
                  <a:lnTo>
                    <a:pt x="426" y="79"/>
                  </a:lnTo>
                  <a:lnTo>
                    <a:pt x="426" y="78"/>
                  </a:lnTo>
                  <a:lnTo>
                    <a:pt x="429" y="78"/>
                  </a:lnTo>
                  <a:lnTo>
                    <a:pt x="429" y="79"/>
                  </a:lnTo>
                  <a:lnTo>
                    <a:pt x="430" y="79"/>
                  </a:lnTo>
                  <a:lnTo>
                    <a:pt x="430" y="81"/>
                  </a:lnTo>
                  <a:close/>
                  <a:moveTo>
                    <a:pt x="528" y="79"/>
                  </a:moveTo>
                  <a:lnTo>
                    <a:pt x="524" y="81"/>
                  </a:lnTo>
                  <a:lnTo>
                    <a:pt x="522" y="82"/>
                  </a:lnTo>
                  <a:lnTo>
                    <a:pt x="521" y="82"/>
                  </a:lnTo>
                  <a:lnTo>
                    <a:pt x="521" y="83"/>
                  </a:lnTo>
                  <a:lnTo>
                    <a:pt x="520" y="83"/>
                  </a:lnTo>
                  <a:lnTo>
                    <a:pt x="519" y="84"/>
                  </a:lnTo>
                  <a:lnTo>
                    <a:pt x="518" y="84"/>
                  </a:lnTo>
                  <a:lnTo>
                    <a:pt x="516" y="84"/>
                  </a:lnTo>
                  <a:lnTo>
                    <a:pt x="515" y="83"/>
                  </a:lnTo>
                  <a:lnTo>
                    <a:pt x="515" y="82"/>
                  </a:lnTo>
                  <a:lnTo>
                    <a:pt x="515" y="81"/>
                  </a:lnTo>
                  <a:lnTo>
                    <a:pt x="515" y="79"/>
                  </a:lnTo>
                  <a:lnTo>
                    <a:pt x="516" y="79"/>
                  </a:lnTo>
                  <a:lnTo>
                    <a:pt x="516" y="81"/>
                  </a:lnTo>
                  <a:lnTo>
                    <a:pt x="518" y="81"/>
                  </a:lnTo>
                  <a:lnTo>
                    <a:pt x="520" y="78"/>
                  </a:lnTo>
                  <a:lnTo>
                    <a:pt x="521" y="78"/>
                  </a:lnTo>
                  <a:lnTo>
                    <a:pt x="520" y="79"/>
                  </a:lnTo>
                  <a:lnTo>
                    <a:pt x="520" y="81"/>
                  </a:lnTo>
                  <a:lnTo>
                    <a:pt x="521" y="81"/>
                  </a:lnTo>
                  <a:lnTo>
                    <a:pt x="522" y="79"/>
                  </a:lnTo>
                  <a:lnTo>
                    <a:pt x="523" y="79"/>
                  </a:lnTo>
                  <a:lnTo>
                    <a:pt x="524" y="79"/>
                  </a:lnTo>
                  <a:lnTo>
                    <a:pt x="526" y="77"/>
                  </a:lnTo>
                  <a:lnTo>
                    <a:pt x="527" y="76"/>
                  </a:lnTo>
                  <a:lnTo>
                    <a:pt x="529" y="77"/>
                  </a:lnTo>
                  <a:lnTo>
                    <a:pt x="528" y="79"/>
                  </a:lnTo>
                  <a:close/>
                  <a:moveTo>
                    <a:pt x="438" y="72"/>
                  </a:moveTo>
                  <a:lnTo>
                    <a:pt x="436" y="74"/>
                  </a:lnTo>
                  <a:lnTo>
                    <a:pt x="435" y="72"/>
                  </a:lnTo>
                  <a:lnTo>
                    <a:pt x="436" y="71"/>
                  </a:lnTo>
                  <a:lnTo>
                    <a:pt x="438" y="71"/>
                  </a:lnTo>
                  <a:lnTo>
                    <a:pt x="440" y="71"/>
                  </a:lnTo>
                  <a:lnTo>
                    <a:pt x="441" y="71"/>
                  </a:lnTo>
                  <a:lnTo>
                    <a:pt x="440" y="72"/>
                  </a:lnTo>
                  <a:lnTo>
                    <a:pt x="438" y="72"/>
                  </a:lnTo>
                  <a:close/>
                  <a:moveTo>
                    <a:pt x="540" y="71"/>
                  </a:moveTo>
                  <a:lnTo>
                    <a:pt x="540" y="70"/>
                  </a:lnTo>
                  <a:lnTo>
                    <a:pt x="540" y="69"/>
                  </a:lnTo>
                  <a:lnTo>
                    <a:pt x="541" y="67"/>
                  </a:lnTo>
                  <a:lnTo>
                    <a:pt x="541" y="64"/>
                  </a:lnTo>
                  <a:lnTo>
                    <a:pt x="542" y="63"/>
                  </a:lnTo>
                  <a:lnTo>
                    <a:pt x="542" y="64"/>
                  </a:lnTo>
                  <a:lnTo>
                    <a:pt x="541" y="69"/>
                  </a:lnTo>
                  <a:lnTo>
                    <a:pt x="541" y="70"/>
                  </a:lnTo>
                  <a:lnTo>
                    <a:pt x="541" y="71"/>
                  </a:lnTo>
                  <a:lnTo>
                    <a:pt x="540" y="71"/>
                  </a:lnTo>
                  <a:close/>
                  <a:moveTo>
                    <a:pt x="549" y="62"/>
                  </a:moveTo>
                  <a:lnTo>
                    <a:pt x="549" y="63"/>
                  </a:lnTo>
                  <a:lnTo>
                    <a:pt x="547" y="63"/>
                  </a:lnTo>
                  <a:lnTo>
                    <a:pt x="544" y="63"/>
                  </a:lnTo>
                  <a:lnTo>
                    <a:pt x="544" y="62"/>
                  </a:lnTo>
                  <a:lnTo>
                    <a:pt x="545" y="62"/>
                  </a:lnTo>
                  <a:lnTo>
                    <a:pt x="547" y="62"/>
                  </a:lnTo>
                  <a:lnTo>
                    <a:pt x="548" y="62"/>
                  </a:lnTo>
                  <a:lnTo>
                    <a:pt x="549" y="61"/>
                  </a:lnTo>
                  <a:lnTo>
                    <a:pt x="550" y="60"/>
                  </a:lnTo>
                  <a:lnTo>
                    <a:pt x="551" y="58"/>
                  </a:lnTo>
                  <a:lnTo>
                    <a:pt x="551" y="60"/>
                  </a:lnTo>
                  <a:lnTo>
                    <a:pt x="551" y="61"/>
                  </a:lnTo>
                  <a:lnTo>
                    <a:pt x="549" y="62"/>
                  </a:lnTo>
                  <a:close/>
                  <a:moveTo>
                    <a:pt x="506" y="56"/>
                  </a:moveTo>
                  <a:lnTo>
                    <a:pt x="505" y="56"/>
                  </a:lnTo>
                  <a:lnTo>
                    <a:pt x="502" y="56"/>
                  </a:lnTo>
                  <a:lnTo>
                    <a:pt x="502" y="54"/>
                  </a:lnTo>
                  <a:lnTo>
                    <a:pt x="505" y="53"/>
                  </a:lnTo>
                  <a:lnTo>
                    <a:pt x="507" y="51"/>
                  </a:lnTo>
                  <a:lnTo>
                    <a:pt x="509" y="51"/>
                  </a:lnTo>
                  <a:lnTo>
                    <a:pt x="507" y="55"/>
                  </a:lnTo>
                  <a:lnTo>
                    <a:pt x="506" y="56"/>
                  </a:lnTo>
                  <a:close/>
                  <a:moveTo>
                    <a:pt x="253" y="50"/>
                  </a:moveTo>
                  <a:lnTo>
                    <a:pt x="255" y="51"/>
                  </a:lnTo>
                  <a:lnTo>
                    <a:pt x="257" y="50"/>
                  </a:lnTo>
                  <a:lnTo>
                    <a:pt x="258" y="50"/>
                  </a:lnTo>
                  <a:lnTo>
                    <a:pt x="258" y="51"/>
                  </a:lnTo>
                  <a:lnTo>
                    <a:pt x="259" y="53"/>
                  </a:lnTo>
                  <a:lnTo>
                    <a:pt x="258" y="53"/>
                  </a:lnTo>
                  <a:lnTo>
                    <a:pt x="258" y="54"/>
                  </a:lnTo>
                  <a:lnTo>
                    <a:pt x="258" y="55"/>
                  </a:lnTo>
                  <a:lnTo>
                    <a:pt x="257" y="55"/>
                  </a:lnTo>
                  <a:lnTo>
                    <a:pt x="256" y="56"/>
                  </a:lnTo>
                  <a:lnTo>
                    <a:pt x="255" y="56"/>
                  </a:lnTo>
                  <a:lnTo>
                    <a:pt x="252" y="56"/>
                  </a:lnTo>
                  <a:lnTo>
                    <a:pt x="251" y="55"/>
                  </a:lnTo>
                  <a:lnTo>
                    <a:pt x="250" y="54"/>
                  </a:lnTo>
                  <a:lnTo>
                    <a:pt x="249" y="53"/>
                  </a:lnTo>
                  <a:lnTo>
                    <a:pt x="249" y="51"/>
                  </a:lnTo>
                  <a:lnTo>
                    <a:pt x="250" y="50"/>
                  </a:lnTo>
                  <a:lnTo>
                    <a:pt x="251" y="50"/>
                  </a:lnTo>
                  <a:lnTo>
                    <a:pt x="252" y="50"/>
                  </a:lnTo>
                  <a:lnTo>
                    <a:pt x="253" y="50"/>
                  </a:lnTo>
                  <a:close/>
                  <a:moveTo>
                    <a:pt x="314" y="51"/>
                  </a:moveTo>
                  <a:lnTo>
                    <a:pt x="313" y="51"/>
                  </a:lnTo>
                  <a:lnTo>
                    <a:pt x="312" y="51"/>
                  </a:lnTo>
                  <a:lnTo>
                    <a:pt x="312" y="49"/>
                  </a:lnTo>
                  <a:lnTo>
                    <a:pt x="312" y="48"/>
                  </a:lnTo>
                  <a:lnTo>
                    <a:pt x="313" y="48"/>
                  </a:lnTo>
                  <a:lnTo>
                    <a:pt x="315" y="47"/>
                  </a:lnTo>
                  <a:lnTo>
                    <a:pt x="316" y="46"/>
                  </a:lnTo>
                  <a:lnTo>
                    <a:pt x="319" y="46"/>
                  </a:lnTo>
                  <a:lnTo>
                    <a:pt x="320" y="46"/>
                  </a:lnTo>
                  <a:lnTo>
                    <a:pt x="321" y="47"/>
                  </a:lnTo>
                  <a:lnTo>
                    <a:pt x="320" y="48"/>
                  </a:lnTo>
                  <a:lnTo>
                    <a:pt x="317" y="48"/>
                  </a:lnTo>
                  <a:lnTo>
                    <a:pt x="315" y="48"/>
                  </a:lnTo>
                  <a:lnTo>
                    <a:pt x="314" y="49"/>
                  </a:lnTo>
                  <a:lnTo>
                    <a:pt x="315" y="50"/>
                  </a:lnTo>
                  <a:lnTo>
                    <a:pt x="314" y="51"/>
                  </a:lnTo>
                  <a:close/>
                  <a:moveTo>
                    <a:pt x="540" y="43"/>
                  </a:moveTo>
                  <a:lnTo>
                    <a:pt x="535" y="46"/>
                  </a:lnTo>
                  <a:lnTo>
                    <a:pt x="534" y="48"/>
                  </a:lnTo>
                  <a:lnTo>
                    <a:pt x="530" y="49"/>
                  </a:lnTo>
                  <a:lnTo>
                    <a:pt x="529" y="50"/>
                  </a:lnTo>
                  <a:lnTo>
                    <a:pt x="528" y="50"/>
                  </a:lnTo>
                  <a:lnTo>
                    <a:pt x="528" y="49"/>
                  </a:lnTo>
                  <a:lnTo>
                    <a:pt x="527" y="50"/>
                  </a:lnTo>
                  <a:lnTo>
                    <a:pt x="526" y="51"/>
                  </a:lnTo>
                  <a:lnTo>
                    <a:pt x="524" y="53"/>
                  </a:lnTo>
                  <a:lnTo>
                    <a:pt x="523" y="53"/>
                  </a:lnTo>
                  <a:lnTo>
                    <a:pt x="522" y="53"/>
                  </a:lnTo>
                  <a:lnTo>
                    <a:pt x="520" y="54"/>
                  </a:lnTo>
                  <a:lnTo>
                    <a:pt x="519" y="55"/>
                  </a:lnTo>
                  <a:lnTo>
                    <a:pt x="519" y="54"/>
                  </a:lnTo>
                  <a:lnTo>
                    <a:pt x="520" y="51"/>
                  </a:lnTo>
                  <a:lnTo>
                    <a:pt x="521" y="51"/>
                  </a:lnTo>
                  <a:lnTo>
                    <a:pt x="523" y="50"/>
                  </a:lnTo>
                  <a:lnTo>
                    <a:pt x="523" y="49"/>
                  </a:lnTo>
                  <a:lnTo>
                    <a:pt x="524" y="48"/>
                  </a:lnTo>
                  <a:lnTo>
                    <a:pt x="526" y="47"/>
                  </a:lnTo>
                  <a:lnTo>
                    <a:pt x="527" y="46"/>
                  </a:lnTo>
                  <a:lnTo>
                    <a:pt x="527" y="47"/>
                  </a:lnTo>
                  <a:lnTo>
                    <a:pt x="528" y="48"/>
                  </a:lnTo>
                  <a:lnTo>
                    <a:pt x="529" y="49"/>
                  </a:lnTo>
                  <a:lnTo>
                    <a:pt x="530" y="48"/>
                  </a:lnTo>
                  <a:lnTo>
                    <a:pt x="533" y="44"/>
                  </a:lnTo>
                  <a:lnTo>
                    <a:pt x="534" y="44"/>
                  </a:lnTo>
                  <a:lnTo>
                    <a:pt x="534" y="43"/>
                  </a:lnTo>
                  <a:lnTo>
                    <a:pt x="535" y="43"/>
                  </a:lnTo>
                  <a:lnTo>
                    <a:pt x="537" y="42"/>
                  </a:lnTo>
                  <a:lnTo>
                    <a:pt x="540" y="40"/>
                  </a:lnTo>
                  <a:lnTo>
                    <a:pt x="541" y="40"/>
                  </a:lnTo>
                  <a:lnTo>
                    <a:pt x="541" y="39"/>
                  </a:lnTo>
                  <a:lnTo>
                    <a:pt x="542" y="40"/>
                  </a:lnTo>
                  <a:lnTo>
                    <a:pt x="541" y="41"/>
                  </a:lnTo>
                  <a:lnTo>
                    <a:pt x="540" y="43"/>
                  </a:lnTo>
                  <a:close/>
                  <a:moveTo>
                    <a:pt x="322" y="40"/>
                  </a:moveTo>
                  <a:lnTo>
                    <a:pt x="321" y="40"/>
                  </a:lnTo>
                  <a:lnTo>
                    <a:pt x="320" y="40"/>
                  </a:lnTo>
                  <a:lnTo>
                    <a:pt x="319" y="40"/>
                  </a:lnTo>
                  <a:lnTo>
                    <a:pt x="317" y="40"/>
                  </a:lnTo>
                  <a:lnTo>
                    <a:pt x="316" y="40"/>
                  </a:lnTo>
                  <a:lnTo>
                    <a:pt x="315" y="41"/>
                  </a:lnTo>
                  <a:lnTo>
                    <a:pt x="314" y="42"/>
                  </a:lnTo>
                  <a:lnTo>
                    <a:pt x="314" y="41"/>
                  </a:lnTo>
                  <a:lnTo>
                    <a:pt x="314" y="40"/>
                  </a:lnTo>
                  <a:lnTo>
                    <a:pt x="314" y="39"/>
                  </a:lnTo>
                  <a:lnTo>
                    <a:pt x="316" y="39"/>
                  </a:lnTo>
                  <a:lnTo>
                    <a:pt x="317" y="37"/>
                  </a:lnTo>
                  <a:lnTo>
                    <a:pt x="319" y="36"/>
                  </a:lnTo>
                  <a:lnTo>
                    <a:pt x="320" y="36"/>
                  </a:lnTo>
                  <a:lnTo>
                    <a:pt x="320" y="37"/>
                  </a:lnTo>
                  <a:lnTo>
                    <a:pt x="321" y="39"/>
                  </a:lnTo>
                  <a:lnTo>
                    <a:pt x="322" y="40"/>
                  </a:lnTo>
                  <a:close/>
                  <a:moveTo>
                    <a:pt x="92" y="41"/>
                  </a:moveTo>
                  <a:lnTo>
                    <a:pt x="92" y="42"/>
                  </a:lnTo>
                  <a:lnTo>
                    <a:pt x="92" y="44"/>
                  </a:lnTo>
                  <a:lnTo>
                    <a:pt x="93" y="46"/>
                  </a:lnTo>
                  <a:lnTo>
                    <a:pt x="96" y="48"/>
                  </a:lnTo>
                  <a:lnTo>
                    <a:pt x="97" y="50"/>
                  </a:lnTo>
                  <a:lnTo>
                    <a:pt x="97" y="51"/>
                  </a:lnTo>
                  <a:lnTo>
                    <a:pt x="97" y="54"/>
                  </a:lnTo>
                  <a:lnTo>
                    <a:pt x="97" y="56"/>
                  </a:lnTo>
                  <a:lnTo>
                    <a:pt x="96" y="57"/>
                  </a:lnTo>
                  <a:lnTo>
                    <a:pt x="96" y="58"/>
                  </a:lnTo>
                  <a:lnTo>
                    <a:pt x="97" y="57"/>
                  </a:lnTo>
                  <a:lnTo>
                    <a:pt x="99" y="57"/>
                  </a:lnTo>
                  <a:lnTo>
                    <a:pt x="100" y="57"/>
                  </a:lnTo>
                  <a:lnTo>
                    <a:pt x="103" y="57"/>
                  </a:lnTo>
                  <a:lnTo>
                    <a:pt x="103" y="58"/>
                  </a:lnTo>
                  <a:lnTo>
                    <a:pt x="104" y="57"/>
                  </a:lnTo>
                  <a:lnTo>
                    <a:pt x="106" y="58"/>
                  </a:lnTo>
                  <a:lnTo>
                    <a:pt x="109" y="61"/>
                  </a:lnTo>
                  <a:lnTo>
                    <a:pt x="110" y="62"/>
                  </a:lnTo>
                  <a:lnTo>
                    <a:pt x="110" y="63"/>
                  </a:lnTo>
                  <a:lnTo>
                    <a:pt x="110" y="64"/>
                  </a:lnTo>
                  <a:lnTo>
                    <a:pt x="110" y="65"/>
                  </a:lnTo>
                  <a:lnTo>
                    <a:pt x="109" y="67"/>
                  </a:lnTo>
                  <a:lnTo>
                    <a:pt x="106" y="68"/>
                  </a:lnTo>
                  <a:lnTo>
                    <a:pt x="102" y="68"/>
                  </a:lnTo>
                  <a:lnTo>
                    <a:pt x="101" y="68"/>
                  </a:lnTo>
                  <a:lnTo>
                    <a:pt x="99" y="68"/>
                  </a:lnTo>
                  <a:lnTo>
                    <a:pt x="96" y="67"/>
                  </a:lnTo>
                  <a:lnTo>
                    <a:pt x="94" y="65"/>
                  </a:lnTo>
                  <a:lnTo>
                    <a:pt x="92" y="65"/>
                  </a:lnTo>
                  <a:lnTo>
                    <a:pt x="90" y="65"/>
                  </a:lnTo>
                  <a:lnTo>
                    <a:pt x="88" y="64"/>
                  </a:lnTo>
                  <a:lnTo>
                    <a:pt x="87" y="63"/>
                  </a:lnTo>
                  <a:lnTo>
                    <a:pt x="86" y="63"/>
                  </a:lnTo>
                  <a:lnTo>
                    <a:pt x="85" y="64"/>
                  </a:lnTo>
                  <a:lnTo>
                    <a:pt x="81" y="65"/>
                  </a:lnTo>
                  <a:lnTo>
                    <a:pt x="75" y="68"/>
                  </a:lnTo>
                  <a:lnTo>
                    <a:pt x="73" y="68"/>
                  </a:lnTo>
                  <a:lnTo>
                    <a:pt x="71" y="68"/>
                  </a:lnTo>
                  <a:lnTo>
                    <a:pt x="68" y="68"/>
                  </a:lnTo>
                  <a:lnTo>
                    <a:pt x="67" y="67"/>
                  </a:lnTo>
                  <a:lnTo>
                    <a:pt x="66" y="65"/>
                  </a:lnTo>
                  <a:lnTo>
                    <a:pt x="65" y="65"/>
                  </a:lnTo>
                  <a:lnTo>
                    <a:pt x="65" y="64"/>
                  </a:lnTo>
                  <a:lnTo>
                    <a:pt x="66" y="63"/>
                  </a:lnTo>
                  <a:lnTo>
                    <a:pt x="68" y="63"/>
                  </a:lnTo>
                  <a:lnTo>
                    <a:pt x="70" y="62"/>
                  </a:lnTo>
                  <a:lnTo>
                    <a:pt x="68" y="58"/>
                  </a:lnTo>
                  <a:lnTo>
                    <a:pt x="68" y="56"/>
                  </a:lnTo>
                  <a:lnTo>
                    <a:pt x="70" y="57"/>
                  </a:lnTo>
                  <a:lnTo>
                    <a:pt x="72" y="58"/>
                  </a:lnTo>
                  <a:lnTo>
                    <a:pt x="74" y="58"/>
                  </a:lnTo>
                  <a:lnTo>
                    <a:pt x="76" y="58"/>
                  </a:lnTo>
                  <a:lnTo>
                    <a:pt x="78" y="57"/>
                  </a:lnTo>
                  <a:lnTo>
                    <a:pt x="79" y="55"/>
                  </a:lnTo>
                  <a:lnTo>
                    <a:pt x="78" y="54"/>
                  </a:lnTo>
                  <a:lnTo>
                    <a:pt x="76" y="47"/>
                  </a:lnTo>
                  <a:lnTo>
                    <a:pt x="78" y="46"/>
                  </a:lnTo>
                  <a:lnTo>
                    <a:pt x="78" y="44"/>
                  </a:lnTo>
                  <a:lnTo>
                    <a:pt x="78" y="43"/>
                  </a:lnTo>
                  <a:lnTo>
                    <a:pt x="76" y="42"/>
                  </a:lnTo>
                  <a:lnTo>
                    <a:pt x="75" y="42"/>
                  </a:lnTo>
                  <a:lnTo>
                    <a:pt x="74" y="43"/>
                  </a:lnTo>
                  <a:lnTo>
                    <a:pt x="75" y="40"/>
                  </a:lnTo>
                  <a:lnTo>
                    <a:pt x="76" y="39"/>
                  </a:lnTo>
                  <a:lnTo>
                    <a:pt x="78" y="37"/>
                  </a:lnTo>
                  <a:lnTo>
                    <a:pt x="79" y="36"/>
                  </a:lnTo>
                  <a:lnTo>
                    <a:pt x="80" y="36"/>
                  </a:lnTo>
                  <a:lnTo>
                    <a:pt x="82" y="32"/>
                  </a:lnTo>
                  <a:lnTo>
                    <a:pt x="85" y="30"/>
                  </a:lnTo>
                  <a:lnTo>
                    <a:pt x="86" y="30"/>
                  </a:lnTo>
                  <a:lnTo>
                    <a:pt x="87" y="30"/>
                  </a:lnTo>
                  <a:lnTo>
                    <a:pt x="88" y="29"/>
                  </a:lnTo>
                  <a:lnTo>
                    <a:pt x="88" y="32"/>
                  </a:lnTo>
                  <a:lnTo>
                    <a:pt x="89" y="33"/>
                  </a:lnTo>
                  <a:lnTo>
                    <a:pt x="90" y="35"/>
                  </a:lnTo>
                  <a:lnTo>
                    <a:pt x="93" y="37"/>
                  </a:lnTo>
                  <a:lnTo>
                    <a:pt x="93" y="39"/>
                  </a:lnTo>
                  <a:lnTo>
                    <a:pt x="92" y="41"/>
                  </a:lnTo>
                  <a:close/>
                  <a:moveTo>
                    <a:pt x="100" y="26"/>
                  </a:moveTo>
                  <a:lnTo>
                    <a:pt x="101" y="28"/>
                  </a:lnTo>
                  <a:lnTo>
                    <a:pt x="102" y="27"/>
                  </a:lnTo>
                  <a:lnTo>
                    <a:pt x="102" y="26"/>
                  </a:lnTo>
                  <a:lnTo>
                    <a:pt x="103" y="26"/>
                  </a:lnTo>
                  <a:lnTo>
                    <a:pt x="104" y="26"/>
                  </a:lnTo>
                  <a:lnTo>
                    <a:pt x="106" y="26"/>
                  </a:lnTo>
                  <a:lnTo>
                    <a:pt x="106" y="27"/>
                  </a:lnTo>
                  <a:lnTo>
                    <a:pt x="107" y="28"/>
                  </a:lnTo>
                  <a:lnTo>
                    <a:pt x="107" y="29"/>
                  </a:lnTo>
                  <a:lnTo>
                    <a:pt x="107" y="30"/>
                  </a:lnTo>
                  <a:lnTo>
                    <a:pt x="104" y="33"/>
                  </a:lnTo>
                  <a:lnTo>
                    <a:pt x="104" y="34"/>
                  </a:lnTo>
                  <a:lnTo>
                    <a:pt x="104" y="35"/>
                  </a:lnTo>
                  <a:lnTo>
                    <a:pt x="106" y="35"/>
                  </a:lnTo>
                  <a:lnTo>
                    <a:pt x="107" y="35"/>
                  </a:lnTo>
                  <a:lnTo>
                    <a:pt x="107" y="34"/>
                  </a:lnTo>
                  <a:lnTo>
                    <a:pt x="110" y="30"/>
                  </a:lnTo>
                  <a:lnTo>
                    <a:pt x="111" y="30"/>
                  </a:lnTo>
                  <a:lnTo>
                    <a:pt x="113" y="30"/>
                  </a:lnTo>
                  <a:lnTo>
                    <a:pt x="111" y="33"/>
                  </a:lnTo>
                  <a:lnTo>
                    <a:pt x="111" y="34"/>
                  </a:lnTo>
                  <a:lnTo>
                    <a:pt x="113" y="34"/>
                  </a:lnTo>
                  <a:lnTo>
                    <a:pt x="114" y="36"/>
                  </a:lnTo>
                  <a:lnTo>
                    <a:pt x="115" y="37"/>
                  </a:lnTo>
                  <a:lnTo>
                    <a:pt x="116" y="34"/>
                  </a:lnTo>
                  <a:lnTo>
                    <a:pt x="121" y="33"/>
                  </a:lnTo>
                  <a:lnTo>
                    <a:pt x="125" y="32"/>
                  </a:lnTo>
                  <a:lnTo>
                    <a:pt x="128" y="29"/>
                  </a:lnTo>
                  <a:lnTo>
                    <a:pt x="129" y="28"/>
                  </a:lnTo>
                  <a:lnTo>
                    <a:pt x="131" y="28"/>
                  </a:lnTo>
                  <a:lnTo>
                    <a:pt x="134" y="28"/>
                  </a:lnTo>
                  <a:lnTo>
                    <a:pt x="135" y="29"/>
                  </a:lnTo>
                  <a:lnTo>
                    <a:pt x="137" y="30"/>
                  </a:lnTo>
                  <a:lnTo>
                    <a:pt x="138" y="34"/>
                  </a:lnTo>
                  <a:lnTo>
                    <a:pt x="138" y="35"/>
                  </a:lnTo>
                  <a:lnTo>
                    <a:pt x="139" y="34"/>
                  </a:lnTo>
                  <a:lnTo>
                    <a:pt x="140" y="28"/>
                  </a:lnTo>
                  <a:lnTo>
                    <a:pt x="142" y="27"/>
                  </a:lnTo>
                  <a:lnTo>
                    <a:pt x="143" y="27"/>
                  </a:lnTo>
                  <a:lnTo>
                    <a:pt x="144" y="26"/>
                  </a:lnTo>
                  <a:lnTo>
                    <a:pt x="146" y="23"/>
                  </a:lnTo>
                  <a:lnTo>
                    <a:pt x="147" y="22"/>
                  </a:lnTo>
                  <a:lnTo>
                    <a:pt x="149" y="25"/>
                  </a:lnTo>
                  <a:lnTo>
                    <a:pt x="149" y="26"/>
                  </a:lnTo>
                  <a:lnTo>
                    <a:pt x="149" y="27"/>
                  </a:lnTo>
                  <a:lnTo>
                    <a:pt x="150" y="29"/>
                  </a:lnTo>
                  <a:lnTo>
                    <a:pt x="153" y="33"/>
                  </a:lnTo>
                  <a:lnTo>
                    <a:pt x="153" y="34"/>
                  </a:lnTo>
                  <a:lnTo>
                    <a:pt x="153" y="33"/>
                  </a:lnTo>
                  <a:lnTo>
                    <a:pt x="153" y="32"/>
                  </a:lnTo>
                  <a:lnTo>
                    <a:pt x="152" y="29"/>
                  </a:lnTo>
                  <a:lnTo>
                    <a:pt x="152" y="28"/>
                  </a:lnTo>
                  <a:lnTo>
                    <a:pt x="152" y="27"/>
                  </a:lnTo>
                  <a:lnTo>
                    <a:pt x="152" y="26"/>
                  </a:lnTo>
                  <a:lnTo>
                    <a:pt x="151" y="26"/>
                  </a:lnTo>
                  <a:lnTo>
                    <a:pt x="151" y="25"/>
                  </a:lnTo>
                  <a:lnTo>
                    <a:pt x="152" y="22"/>
                  </a:lnTo>
                  <a:lnTo>
                    <a:pt x="152" y="21"/>
                  </a:lnTo>
                  <a:lnTo>
                    <a:pt x="153" y="20"/>
                  </a:lnTo>
                  <a:lnTo>
                    <a:pt x="154" y="19"/>
                  </a:lnTo>
                  <a:lnTo>
                    <a:pt x="157" y="18"/>
                  </a:lnTo>
                  <a:lnTo>
                    <a:pt x="158" y="19"/>
                  </a:lnTo>
                  <a:lnTo>
                    <a:pt x="159" y="20"/>
                  </a:lnTo>
                  <a:lnTo>
                    <a:pt x="159" y="22"/>
                  </a:lnTo>
                  <a:lnTo>
                    <a:pt x="158" y="23"/>
                  </a:lnTo>
                  <a:lnTo>
                    <a:pt x="158" y="25"/>
                  </a:lnTo>
                  <a:lnTo>
                    <a:pt x="159" y="25"/>
                  </a:lnTo>
                  <a:lnTo>
                    <a:pt x="160" y="25"/>
                  </a:lnTo>
                  <a:lnTo>
                    <a:pt x="160" y="23"/>
                  </a:lnTo>
                  <a:lnTo>
                    <a:pt x="160" y="22"/>
                  </a:lnTo>
                  <a:lnTo>
                    <a:pt x="161" y="22"/>
                  </a:lnTo>
                  <a:lnTo>
                    <a:pt x="163" y="22"/>
                  </a:lnTo>
                  <a:lnTo>
                    <a:pt x="164" y="23"/>
                  </a:lnTo>
                  <a:lnTo>
                    <a:pt x="165" y="22"/>
                  </a:lnTo>
                  <a:lnTo>
                    <a:pt x="166" y="22"/>
                  </a:lnTo>
                  <a:lnTo>
                    <a:pt x="167" y="22"/>
                  </a:lnTo>
                  <a:lnTo>
                    <a:pt x="168" y="22"/>
                  </a:lnTo>
                  <a:lnTo>
                    <a:pt x="168" y="23"/>
                  </a:lnTo>
                  <a:lnTo>
                    <a:pt x="170" y="25"/>
                  </a:lnTo>
                  <a:lnTo>
                    <a:pt x="168" y="27"/>
                  </a:lnTo>
                  <a:lnTo>
                    <a:pt x="171" y="27"/>
                  </a:lnTo>
                  <a:lnTo>
                    <a:pt x="171" y="28"/>
                  </a:lnTo>
                  <a:lnTo>
                    <a:pt x="171" y="30"/>
                  </a:lnTo>
                  <a:lnTo>
                    <a:pt x="172" y="33"/>
                  </a:lnTo>
                  <a:lnTo>
                    <a:pt x="174" y="32"/>
                  </a:lnTo>
                  <a:lnTo>
                    <a:pt x="175" y="32"/>
                  </a:lnTo>
                  <a:lnTo>
                    <a:pt x="175" y="33"/>
                  </a:lnTo>
                  <a:lnTo>
                    <a:pt x="177" y="33"/>
                  </a:lnTo>
                  <a:lnTo>
                    <a:pt x="177" y="34"/>
                  </a:lnTo>
                  <a:lnTo>
                    <a:pt x="177" y="37"/>
                  </a:lnTo>
                  <a:lnTo>
                    <a:pt x="177" y="39"/>
                  </a:lnTo>
                  <a:lnTo>
                    <a:pt x="175" y="40"/>
                  </a:lnTo>
                  <a:lnTo>
                    <a:pt x="173" y="39"/>
                  </a:lnTo>
                  <a:lnTo>
                    <a:pt x="173" y="40"/>
                  </a:lnTo>
                  <a:lnTo>
                    <a:pt x="172" y="41"/>
                  </a:lnTo>
                  <a:lnTo>
                    <a:pt x="171" y="43"/>
                  </a:lnTo>
                  <a:lnTo>
                    <a:pt x="171" y="46"/>
                  </a:lnTo>
                  <a:lnTo>
                    <a:pt x="172" y="48"/>
                  </a:lnTo>
                  <a:lnTo>
                    <a:pt x="172" y="47"/>
                  </a:lnTo>
                  <a:lnTo>
                    <a:pt x="172" y="49"/>
                  </a:lnTo>
                  <a:lnTo>
                    <a:pt x="171" y="49"/>
                  </a:lnTo>
                  <a:lnTo>
                    <a:pt x="170" y="49"/>
                  </a:lnTo>
                  <a:lnTo>
                    <a:pt x="168" y="49"/>
                  </a:lnTo>
                  <a:lnTo>
                    <a:pt x="168" y="48"/>
                  </a:lnTo>
                  <a:lnTo>
                    <a:pt x="166" y="48"/>
                  </a:lnTo>
                  <a:lnTo>
                    <a:pt x="166" y="47"/>
                  </a:lnTo>
                  <a:lnTo>
                    <a:pt x="165" y="48"/>
                  </a:lnTo>
                  <a:lnTo>
                    <a:pt x="161" y="55"/>
                  </a:lnTo>
                  <a:lnTo>
                    <a:pt x="159" y="56"/>
                  </a:lnTo>
                  <a:lnTo>
                    <a:pt x="159" y="58"/>
                  </a:lnTo>
                  <a:lnTo>
                    <a:pt x="158" y="58"/>
                  </a:lnTo>
                  <a:lnTo>
                    <a:pt x="157" y="58"/>
                  </a:lnTo>
                  <a:lnTo>
                    <a:pt x="154" y="60"/>
                  </a:lnTo>
                  <a:lnTo>
                    <a:pt x="153" y="61"/>
                  </a:lnTo>
                  <a:lnTo>
                    <a:pt x="153" y="62"/>
                  </a:lnTo>
                  <a:lnTo>
                    <a:pt x="152" y="62"/>
                  </a:lnTo>
                  <a:lnTo>
                    <a:pt x="145" y="67"/>
                  </a:lnTo>
                  <a:lnTo>
                    <a:pt x="136" y="74"/>
                  </a:lnTo>
                  <a:lnTo>
                    <a:pt x="135" y="75"/>
                  </a:lnTo>
                  <a:lnTo>
                    <a:pt x="134" y="74"/>
                  </a:lnTo>
                  <a:lnTo>
                    <a:pt x="132" y="72"/>
                  </a:lnTo>
                  <a:lnTo>
                    <a:pt x="130" y="70"/>
                  </a:lnTo>
                  <a:lnTo>
                    <a:pt x="128" y="69"/>
                  </a:lnTo>
                  <a:lnTo>
                    <a:pt x="123" y="68"/>
                  </a:lnTo>
                  <a:lnTo>
                    <a:pt x="120" y="65"/>
                  </a:lnTo>
                  <a:lnTo>
                    <a:pt x="118" y="65"/>
                  </a:lnTo>
                  <a:lnTo>
                    <a:pt x="116" y="64"/>
                  </a:lnTo>
                  <a:lnTo>
                    <a:pt x="115" y="64"/>
                  </a:lnTo>
                  <a:lnTo>
                    <a:pt x="114" y="63"/>
                  </a:lnTo>
                  <a:lnTo>
                    <a:pt x="114" y="62"/>
                  </a:lnTo>
                  <a:lnTo>
                    <a:pt x="113" y="62"/>
                  </a:lnTo>
                  <a:lnTo>
                    <a:pt x="109" y="58"/>
                  </a:lnTo>
                  <a:lnTo>
                    <a:pt x="107" y="57"/>
                  </a:lnTo>
                  <a:lnTo>
                    <a:pt x="106" y="57"/>
                  </a:lnTo>
                  <a:lnTo>
                    <a:pt x="106" y="56"/>
                  </a:lnTo>
                  <a:lnTo>
                    <a:pt x="104" y="55"/>
                  </a:lnTo>
                  <a:lnTo>
                    <a:pt x="103" y="55"/>
                  </a:lnTo>
                  <a:lnTo>
                    <a:pt x="101" y="55"/>
                  </a:lnTo>
                  <a:lnTo>
                    <a:pt x="100" y="54"/>
                  </a:lnTo>
                  <a:lnTo>
                    <a:pt x="100" y="53"/>
                  </a:lnTo>
                  <a:lnTo>
                    <a:pt x="99" y="48"/>
                  </a:lnTo>
                  <a:lnTo>
                    <a:pt x="99" y="46"/>
                  </a:lnTo>
                  <a:lnTo>
                    <a:pt x="97" y="46"/>
                  </a:lnTo>
                  <a:lnTo>
                    <a:pt x="95" y="43"/>
                  </a:lnTo>
                  <a:lnTo>
                    <a:pt x="95" y="42"/>
                  </a:lnTo>
                  <a:lnTo>
                    <a:pt x="93" y="34"/>
                  </a:lnTo>
                  <a:lnTo>
                    <a:pt x="93" y="32"/>
                  </a:lnTo>
                  <a:lnTo>
                    <a:pt x="92" y="32"/>
                  </a:lnTo>
                  <a:lnTo>
                    <a:pt x="92" y="30"/>
                  </a:lnTo>
                  <a:lnTo>
                    <a:pt x="92" y="29"/>
                  </a:lnTo>
                  <a:lnTo>
                    <a:pt x="93" y="28"/>
                  </a:lnTo>
                  <a:lnTo>
                    <a:pt x="90" y="26"/>
                  </a:lnTo>
                  <a:lnTo>
                    <a:pt x="90" y="25"/>
                  </a:lnTo>
                  <a:lnTo>
                    <a:pt x="89" y="23"/>
                  </a:lnTo>
                  <a:lnTo>
                    <a:pt x="89" y="21"/>
                  </a:lnTo>
                  <a:lnTo>
                    <a:pt x="90" y="20"/>
                  </a:lnTo>
                  <a:lnTo>
                    <a:pt x="90" y="18"/>
                  </a:lnTo>
                  <a:lnTo>
                    <a:pt x="92" y="16"/>
                  </a:lnTo>
                  <a:lnTo>
                    <a:pt x="95" y="21"/>
                  </a:lnTo>
                  <a:lnTo>
                    <a:pt x="100" y="26"/>
                  </a:lnTo>
                  <a:close/>
                  <a:moveTo>
                    <a:pt x="236" y="13"/>
                  </a:moveTo>
                  <a:lnTo>
                    <a:pt x="238" y="19"/>
                  </a:lnTo>
                  <a:lnTo>
                    <a:pt x="239" y="19"/>
                  </a:lnTo>
                  <a:lnTo>
                    <a:pt x="238" y="19"/>
                  </a:lnTo>
                  <a:lnTo>
                    <a:pt x="238" y="20"/>
                  </a:lnTo>
                  <a:lnTo>
                    <a:pt x="239" y="21"/>
                  </a:lnTo>
                  <a:lnTo>
                    <a:pt x="238" y="23"/>
                  </a:lnTo>
                  <a:lnTo>
                    <a:pt x="239" y="25"/>
                  </a:lnTo>
                  <a:lnTo>
                    <a:pt x="241" y="23"/>
                  </a:lnTo>
                  <a:lnTo>
                    <a:pt x="241" y="22"/>
                  </a:lnTo>
                  <a:lnTo>
                    <a:pt x="242" y="20"/>
                  </a:lnTo>
                  <a:lnTo>
                    <a:pt x="243" y="19"/>
                  </a:lnTo>
                  <a:lnTo>
                    <a:pt x="245" y="20"/>
                  </a:lnTo>
                  <a:lnTo>
                    <a:pt x="248" y="23"/>
                  </a:lnTo>
                  <a:lnTo>
                    <a:pt x="249" y="26"/>
                  </a:lnTo>
                  <a:lnTo>
                    <a:pt x="249" y="27"/>
                  </a:lnTo>
                  <a:lnTo>
                    <a:pt x="249" y="28"/>
                  </a:lnTo>
                  <a:lnTo>
                    <a:pt x="250" y="28"/>
                  </a:lnTo>
                  <a:lnTo>
                    <a:pt x="250" y="27"/>
                  </a:lnTo>
                  <a:lnTo>
                    <a:pt x="251" y="27"/>
                  </a:lnTo>
                  <a:lnTo>
                    <a:pt x="251" y="28"/>
                  </a:lnTo>
                  <a:lnTo>
                    <a:pt x="252" y="29"/>
                  </a:lnTo>
                  <a:lnTo>
                    <a:pt x="252" y="30"/>
                  </a:lnTo>
                  <a:lnTo>
                    <a:pt x="256" y="33"/>
                  </a:lnTo>
                  <a:lnTo>
                    <a:pt x="257" y="35"/>
                  </a:lnTo>
                  <a:lnTo>
                    <a:pt x="259" y="37"/>
                  </a:lnTo>
                  <a:lnTo>
                    <a:pt x="260" y="41"/>
                  </a:lnTo>
                  <a:lnTo>
                    <a:pt x="264" y="41"/>
                  </a:lnTo>
                  <a:lnTo>
                    <a:pt x="265" y="40"/>
                  </a:lnTo>
                  <a:lnTo>
                    <a:pt x="267" y="39"/>
                  </a:lnTo>
                  <a:lnTo>
                    <a:pt x="268" y="37"/>
                  </a:lnTo>
                  <a:lnTo>
                    <a:pt x="268" y="35"/>
                  </a:lnTo>
                  <a:lnTo>
                    <a:pt x="270" y="35"/>
                  </a:lnTo>
                  <a:lnTo>
                    <a:pt x="271" y="35"/>
                  </a:lnTo>
                  <a:lnTo>
                    <a:pt x="272" y="34"/>
                  </a:lnTo>
                  <a:lnTo>
                    <a:pt x="272" y="33"/>
                  </a:lnTo>
                  <a:lnTo>
                    <a:pt x="272" y="32"/>
                  </a:lnTo>
                  <a:lnTo>
                    <a:pt x="274" y="32"/>
                  </a:lnTo>
                  <a:lnTo>
                    <a:pt x="275" y="33"/>
                  </a:lnTo>
                  <a:lnTo>
                    <a:pt x="277" y="34"/>
                  </a:lnTo>
                  <a:lnTo>
                    <a:pt x="277" y="32"/>
                  </a:lnTo>
                  <a:lnTo>
                    <a:pt x="277" y="30"/>
                  </a:lnTo>
                  <a:lnTo>
                    <a:pt x="277" y="29"/>
                  </a:lnTo>
                  <a:lnTo>
                    <a:pt x="274" y="27"/>
                  </a:lnTo>
                  <a:lnTo>
                    <a:pt x="275" y="27"/>
                  </a:lnTo>
                  <a:lnTo>
                    <a:pt x="277" y="27"/>
                  </a:lnTo>
                  <a:lnTo>
                    <a:pt x="278" y="27"/>
                  </a:lnTo>
                  <a:lnTo>
                    <a:pt x="279" y="28"/>
                  </a:lnTo>
                  <a:lnTo>
                    <a:pt x="280" y="28"/>
                  </a:lnTo>
                  <a:lnTo>
                    <a:pt x="280" y="29"/>
                  </a:lnTo>
                  <a:lnTo>
                    <a:pt x="281" y="32"/>
                  </a:lnTo>
                  <a:lnTo>
                    <a:pt x="284" y="33"/>
                  </a:lnTo>
                  <a:lnTo>
                    <a:pt x="285" y="34"/>
                  </a:lnTo>
                  <a:lnTo>
                    <a:pt x="287" y="37"/>
                  </a:lnTo>
                  <a:lnTo>
                    <a:pt x="288" y="39"/>
                  </a:lnTo>
                  <a:lnTo>
                    <a:pt x="289" y="40"/>
                  </a:lnTo>
                  <a:lnTo>
                    <a:pt x="291" y="40"/>
                  </a:lnTo>
                  <a:lnTo>
                    <a:pt x="291" y="41"/>
                  </a:lnTo>
                  <a:lnTo>
                    <a:pt x="289" y="43"/>
                  </a:lnTo>
                  <a:lnTo>
                    <a:pt x="291" y="44"/>
                  </a:lnTo>
                  <a:lnTo>
                    <a:pt x="292" y="47"/>
                  </a:lnTo>
                  <a:lnTo>
                    <a:pt x="295" y="53"/>
                  </a:lnTo>
                  <a:lnTo>
                    <a:pt x="295" y="54"/>
                  </a:lnTo>
                  <a:lnTo>
                    <a:pt x="296" y="55"/>
                  </a:lnTo>
                  <a:lnTo>
                    <a:pt x="299" y="56"/>
                  </a:lnTo>
                  <a:lnTo>
                    <a:pt x="300" y="56"/>
                  </a:lnTo>
                  <a:lnTo>
                    <a:pt x="303" y="56"/>
                  </a:lnTo>
                  <a:lnTo>
                    <a:pt x="306" y="56"/>
                  </a:lnTo>
                  <a:lnTo>
                    <a:pt x="306" y="54"/>
                  </a:lnTo>
                  <a:lnTo>
                    <a:pt x="307" y="54"/>
                  </a:lnTo>
                  <a:lnTo>
                    <a:pt x="309" y="54"/>
                  </a:lnTo>
                  <a:lnTo>
                    <a:pt x="310" y="54"/>
                  </a:lnTo>
                  <a:lnTo>
                    <a:pt x="312" y="54"/>
                  </a:lnTo>
                  <a:lnTo>
                    <a:pt x="312" y="55"/>
                  </a:lnTo>
                  <a:lnTo>
                    <a:pt x="310" y="55"/>
                  </a:lnTo>
                  <a:lnTo>
                    <a:pt x="309" y="56"/>
                  </a:lnTo>
                  <a:lnTo>
                    <a:pt x="308" y="57"/>
                  </a:lnTo>
                  <a:lnTo>
                    <a:pt x="308" y="58"/>
                  </a:lnTo>
                  <a:lnTo>
                    <a:pt x="310" y="60"/>
                  </a:lnTo>
                  <a:lnTo>
                    <a:pt x="312" y="60"/>
                  </a:lnTo>
                  <a:lnTo>
                    <a:pt x="312" y="58"/>
                  </a:lnTo>
                  <a:lnTo>
                    <a:pt x="313" y="58"/>
                  </a:lnTo>
                  <a:lnTo>
                    <a:pt x="313" y="57"/>
                  </a:lnTo>
                  <a:lnTo>
                    <a:pt x="314" y="56"/>
                  </a:lnTo>
                  <a:lnTo>
                    <a:pt x="315" y="56"/>
                  </a:lnTo>
                  <a:lnTo>
                    <a:pt x="316" y="57"/>
                  </a:lnTo>
                  <a:lnTo>
                    <a:pt x="315" y="58"/>
                  </a:lnTo>
                  <a:lnTo>
                    <a:pt x="314" y="58"/>
                  </a:lnTo>
                  <a:lnTo>
                    <a:pt x="315" y="60"/>
                  </a:lnTo>
                  <a:lnTo>
                    <a:pt x="316" y="60"/>
                  </a:lnTo>
                  <a:lnTo>
                    <a:pt x="317" y="60"/>
                  </a:lnTo>
                  <a:lnTo>
                    <a:pt x="319" y="61"/>
                  </a:lnTo>
                  <a:lnTo>
                    <a:pt x="320" y="61"/>
                  </a:lnTo>
                  <a:lnTo>
                    <a:pt x="321" y="61"/>
                  </a:lnTo>
                  <a:lnTo>
                    <a:pt x="321" y="60"/>
                  </a:lnTo>
                  <a:lnTo>
                    <a:pt x="322" y="60"/>
                  </a:lnTo>
                  <a:lnTo>
                    <a:pt x="323" y="58"/>
                  </a:lnTo>
                  <a:lnTo>
                    <a:pt x="324" y="58"/>
                  </a:lnTo>
                  <a:lnTo>
                    <a:pt x="324" y="60"/>
                  </a:lnTo>
                  <a:lnTo>
                    <a:pt x="324" y="62"/>
                  </a:lnTo>
                  <a:lnTo>
                    <a:pt x="324" y="64"/>
                  </a:lnTo>
                  <a:lnTo>
                    <a:pt x="323" y="67"/>
                  </a:lnTo>
                  <a:lnTo>
                    <a:pt x="324" y="67"/>
                  </a:lnTo>
                  <a:lnTo>
                    <a:pt x="324" y="65"/>
                  </a:lnTo>
                  <a:lnTo>
                    <a:pt x="326" y="63"/>
                  </a:lnTo>
                  <a:lnTo>
                    <a:pt x="328" y="62"/>
                  </a:lnTo>
                  <a:lnTo>
                    <a:pt x="329" y="62"/>
                  </a:lnTo>
                  <a:lnTo>
                    <a:pt x="329" y="63"/>
                  </a:lnTo>
                  <a:lnTo>
                    <a:pt x="330" y="64"/>
                  </a:lnTo>
                  <a:lnTo>
                    <a:pt x="331" y="63"/>
                  </a:lnTo>
                  <a:lnTo>
                    <a:pt x="332" y="63"/>
                  </a:lnTo>
                  <a:lnTo>
                    <a:pt x="334" y="63"/>
                  </a:lnTo>
                  <a:lnTo>
                    <a:pt x="334" y="62"/>
                  </a:lnTo>
                  <a:lnTo>
                    <a:pt x="335" y="60"/>
                  </a:lnTo>
                  <a:lnTo>
                    <a:pt x="336" y="60"/>
                  </a:lnTo>
                  <a:lnTo>
                    <a:pt x="337" y="60"/>
                  </a:lnTo>
                  <a:lnTo>
                    <a:pt x="338" y="60"/>
                  </a:lnTo>
                  <a:lnTo>
                    <a:pt x="339" y="60"/>
                  </a:lnTo>
                  <a:lnTo>
                    <a:pt x="341" y="58"/>
                  </a:lnTo>
                  <a:lnTo>
                    <a:pt x="344" y="55"/>
                  </a:lnTo>
                  <a:lnTo>
                    <a:pt x="345" y="55"/>
                  </a:lnTo>
                  <a:lnTo>
                    <a:pt x="346" y="56"/>
                  </a:lnTo>
                  <a:lnTo>
                    <a:pt x="348" y="56"/>
                  </a:lnTo>
                  <a:lnTo>
                    <a:pt x="349" y="57"/>
                  </a:lnTo>
                  <a:lnTo>
                    <a:pt x="350" y="57"/>
                  </a:lnTo>
                  <a:lnTo>
                    <a:pt x="351" y="57"/>
                  </a:lnTo>
                  <a:lnTo>
                    <a:pt x="352" y="56"/>
                  </a:lnTo>
                  <a:lnTo>
                    <a:pt x="353" y="57"/>
                  </a:lnTo>
                  <a:lnTo>
                    <a:pt x="353" y="58"/>
                  </a:lnTo>
                  <a:lnTo>
                    <a:pt x="352" y="60"/>
                  </a:lnTo>
                  <a:lnTo>
                    <a:pt x="351" y="60"/>
                  </a:lnTo>
                  <a:lnTo>
                    <a:pt x="351" y="61"/>
                  </a:lnTo>
                  <a:lnTo>
                    <a:pt x="351" y="62"/>
                  </a:lnTo>
                  <a:lnTo>
                    <a:pt x="349" y="61"/>
                  </a:lnTo>
                  <a:lnTo>
                    <a:pt x="346" y="62"/>
                  </a:lnTo>
                  <a:lnTo>
                    <a:pt x="346" y="64"/>
                  </a:lnTo>
                  <a:lnTo>
                    <a:pt x="346" y="65"/>
                  </a:lnTo>
                  <a:lnTo>
                    <a:pt x="350" y="68"/>
                  </a:lnTo>
                  <a:lnTo>
                    <a:pt x="355" y="70"/>
                  </a:lnTo>
                  <a:lnTo>
                    <a:pt x="357" y="69"/>
                  </a:lnTo>
                  <a:lnTo>
                    <a:pt x="359" y="68"/>
                  </a:lnTo>
                  <a:lnTo>
                    <a:pt x="359" y="67"/>
                  </a:lnTo>
                  <a:lnTo>
                    <a:pt x="359" y="65"/>
                  </a:lnTo>
                  <a:lnTo>
                    <a:pt x="360" y="65"/>
                  </a:lnTo>
                  <a:lnTo>
                    <a:pt x="362" y="64"/>
                  </a:lnTo>
                  <a:lnTo>
                    <a:pt x="363" y="65"/>
                  </a:lnTo>
                  <a:lnTo>
                    <a:pt x="364" y="65"/>
                  </a:lnTo>
                  <a:lnTo>
                    <a:pt x="364" y="67"/>
                  </a:lnTo>
                  <a:lnTo>
                    <a:pt x="364" y="68"/>
                  </a:lnTo>
                  <a:lnTo>
                    <a:pt x="365" y="68"/>
                  </a:lnTo>
                  <a:lnTo>
                    <a:pt x="365" y="69"/>
                  </a:lnTo>
                  <a:lnTo>
                    <a:pt x="364" y="70"/>
                  </a:lnTo>
                  <a:lnTo>
                    <a:pt x="365" y="71"/>
                  </a:lnTo>
                  <a:lnTo>
                    <a:pt x="369" y="68"/>
                  </a:lnTo>
                  <a:lnTo>
                    <a:pt x="370" y="71"/>
                  </a:lnTo>
                  <a:lnTo>
                    <a:pt x="371" y="72"/>
                  </a:lnTo>
                  <a:lnTo>
                    <a:pt x="372" y="72"/>
                  </a:lnTo>
                  <a:lnTo>
                    <a:pt x="373" y="72"/>
                  </a:lnTo>
                  <a:lnTo>
                    <a:pt x="373" y="74"/>
                  </a:lnTo>
                  <a:lnTo>
                    <a:pt x="372" y="74"/>
                  </a:lnTo>
                  <a:lnTo>
                    <a:pt x="371" y="74"/>
                  </a:lnTo>
                  <a:lnTo>
                    <a:pt x="371" y="75"/>
                  </a:lnTo>
                  <a:lnTo>
                    <a:pt x="371" y="76"/>
                  </a:lnTo>
                  <a:lnTo>
                    <a:pt x="372" y="76"/>
                  </a:lnTo>
                  <a:lnTo>
                    <a:pt x="372" y="77"/>
                  </a:lnTo>
                  <a:lnTo>
                    <a:pt x="372" y="78"/>
                  </a:lnTo>
                  <a:lnTo>
                    <a:pt x="372" y="79"/>
                  </a:lnTo>
                  <a:lnTo>
                    <a:pt x="372" y="81"/>
                  </a:lnTo>
                  <a:lnTo>
                    <a:pt x="372" y="82"/>
                  </a:lnTo>
                  <a:lnTo>
                    <a:pt x="372" y="83"/>
                  </a:lnTo>
                  <a:lnTo>
                    <a:pt x="373" y="83"/>
                  </a:lnTo>
                  <a:lnTo>
                    <a:pt x="374" y="81"/>
                  </a:lnTo>
                  <a:lnTo>
                    <a:pt x="377" y="78"/>
                  </a:lnTo>
                  <a:lnTo>
                    <a:pt x="378" y="77"/>
                  </a:lnTo>
                  <a:lnTo>
                    <a:pt x="378" y="76"/>
                  </a:lnTo>
                  <a:lnTo>
                    <a:pt x="378" y="75"/>
                  </a:lnTo>
                  <a:lnTo>
                    <a:pt x="379" y="75"/>
                  </a:lnTo>
                  <a:lnTo>
                    <a:pt x="384" y="78"/>
                  </a:lnTo>
                  <a:lnTo>
                    <a:pt x="386" y="79"/>
                  </a:lnTo>
                  <a:lnTo>
                    <a:pt x="390" y="81"/>
                  </a:lnTo>
                  <a:lnTo>
                    <a:pt x="396" y="82"/>
                  </a:lnTo>
                  <a:lnTo>
                    <a:pt x="400" y="81"/>
                  </a:lnTo>
                  <a:lnTo>
                    <a:pt x="401" y="81"/>
                  </a:lnTo>
                  <a:lnTo>
                    <a:pt x="402" y="82"/>
                  </a:lnTo>
                  <a:lnTo>
                    <a:pt x="402" y="81"/>
                  </a:lnTo>
                  <a:lnTo>
                    <a:pt x="405" y="79"/>
                  </a:lnTo>
                  <a:lnTo>
                    <a:pt x="409" y="75"/>
                  </a:lnTo>
                  <a:lnTo>
                    <a:pt x="410" y="74"/>
                  </a:lnTo>
                  <a:lnTo>
                    <a:pt x="412" y="74"/>
                  </a:lnTo>
                  <a:lnTo>
                    <a:pt x="413" y="72"/>
                  </a:lnTo>
                  <a:lnTo>
                    <a:pt x="415" y="72"/>
                  </a:lnTo>
                  <a:lnTo>
                    <a:pt x="415" y="74"/>
                  </a:lnTo>
                  <a:lnTo>
                    <a:pt x="415" y="76"/>
                  </a:lnTo>
                  <a:lnTo>
                    <a:pt x="415" y="77"/>
                  </a:lnTo>
                  <a:lnTo>
                    <a:pt x="416" y="78"/>
                  </a:lnTo>
                  <a:lnTo>
                    <a:pt x="417" y="79"/>
                  </a:lnTo>
                  <a:lnTo>
                    <a:pt x="417" y="81"/>
                  </a:lnTo>
                  <a:lnTo>
                    <a:pt x="419" y="81"/>
                  </a:lnTo>
                  <a:lnTo>
                    <a:pt x="419" y="79"/>
                  </a:lnTo>
                  <a:lnTo>
                    <a:pt x="420" y="79"/>
                  </a:lnTo>
                  <a:lnTo>
                    <a:pt x="420" y="81"/>
                  </a:lnTo>
                  <a:lnTo>
                    <a:pt x="421" y="84"/>
                  </a:lnTo>
                  <a:lnTo>
                    <a:pt x="421" y="85"/>
                  </a:lnTo>
                  <a:lnTo>
                    <a:pt x="422" y="86"/>
                  </a:lnTo>
                  <a:lnTo>
                    <a:pt x="423" y="86"/>
                  </a:lnTo>
                  <a:lnTo>
                    <a:pt x="427" y="88"/>
                  </a:lnTo>
                  <a:lnTo>
                    <a:pt x="428" y="88"/>
                  </a:lnTo>
                  <a:lnTo>
                    <a:pt x="429" y="88"/>
                  </a:lnTo>
                  <a:lnTo>
                    <a:pt x="429" y="89"/>
                  </a:lnTo>
                  <a:lnTo>
                    <a:pt x="430" y="89"/>
                  </a:lnTo>
                  <a:lnTo>
                    <a:pt x="431" y="91"/>
                  </a:lnTo>
                  <a:lnTo>
                    <a:pt x="431" y="92"/>
                  </a:lnTo>
                  <a:lnTo>
                    <a:pt x="433" y="92"/>
                  </a:lnTo>
                  <a:lnTo>
                    <a:pt x="435" y="93"/>
                  </a:lnTo>
                  <a:lnTo>
                    <a:pt x="435" y="95"/>
                  </a:lnTo>
                  <a:lnTo>
                    <a:pt x="437" y="97"/>
                  </a:lnTo>
                  <a:lnTo>
                    <a:pt x="438" y="97"/>
                  </a:lnTo>
                  <a:lnTo>
                    <a:pt x="440" y="96"/>
                  </a:lnTo>
                  <a:lnTo>
                    <a:pt x="442" y="96"/>
                  </a:lnTo>
                  <a:lnTo>
                    <a:pt x="443" y="96"/>
                  </a:lnTo>
                  <a:lnTo>
                    <a:pt x="444" y="97"/>
                  </a:lnTo>
                  <a:lnTo>
                    <a:pt x="445" y="98"/>
                  </a:lnTo>
                  <a:lnTo>
                    <a:pt x="447" y="99"/>
                  </a:lnTo>
                  <a:lnTo>
                    <a:pt x="448" y="99"/>
                  </a:lnTo>
                  <a:lnTo>
                    <a:pt x="449" y="99"/>
                  </a:lnTo>
                  <a:lnTo>
                    <a:pt x="449" y="98"/>
                  </a:lnTo>
                  <a:lnTo>
                    <a:pt x="445" y="96"/>
                  </a:lnTo>
                  <a:lnTo>
                    <a:pt x="444" y="95"/>
                  </a:lnTo>
                  <a:lnTo>
                    <a:pt x="447" y="95"/>
                  </a:lnTo>
                  <a:lnTo>
                    <a:pt x="449" y="95"/>
                  </a:lnTo>
                  <a:lnTo>
                    <a:pt x="451" y="93"/>
                  </a:lnTo>
                  <a:lnTo>
                    <a:pt x="451" y="95"/>
                  </a:lnTo>
                  <a:lnTo>
                    <a:pt x="452" y="96"/>
                  </a:lnTo>
                  <a:lnTo>
                    <a:pt x="454" y="97"/>
                  </a:lnTo>
                  <a:lnTo>
                    <a:pt x="456" y="96"/>
                  </a:lnTo>
                  <a:lnTo>
                    <a:pt x="457" y="96"/>
                  </a:lnTo>
                  <a:lnTo>
                    <a:pt x="457" y="95"/>
                  </a:lnTo>
                  <a:lnTo>
                    <a:pt x="456" y="95"/>
                  </a:lnTo>
                  <a:lnTo>
                    <a:pt x="454" y="95"/>
                  </a:lnTo>
                  <a:lnTo>
                    <a:pt x="454" y="93"/>
                  </a:lnTo>
                  <a:lnTo>
                    <a:pt x="451" y="92"/>
                  </a:lnTo>
                  <a:lnTo>
                    <a:pt x="449" y="92"/>
                  </a:lnTo>
                  <a:lnTo>
                    <a:pt x="448" y="91"/>
                  </a:lnTo>
                  <a:lnTo>
                    <a:pt x="449" y="91"/>
                  </a:lnTo>
                  <a:lnTo>
                    <a:pt x="451" y="91"/>
                  </a:lnTo>
                  <a:lnTo>
                    <a:pt x="455" y="89"/>
                  </a:lnTo>
                  <a:lnTo>
                    <a:pt x="456" y="88"/>
                  </a:lnTo>
                  <a:lnTo>
                    <a:pt x="455" y="88"/>
                  </a:lnTo>
                  <a:lnTo>
                    <a:pt x="454" y="86"/>
                  </a:lnTo>
                  <a:lnTo>
                    <a:pt x="456" y="85"/>
                  </a:lnTo>
                  <a:lnTo>
                    <a:pt x="457" y="85"/>
                  </a:lnTo>
                  <a:lnTo>
                    <a:pt x="458" y="84"/>
                  </a:lnTo>
                  <a:lnTo>
                    <a:pt x="460" y="84"/>
                  </a:lnTo>
                  <a:lnTo>
                    <a:pt x="463" y="84"/>
                  </a:lnTo>
                  <a:lnTo>
                    <a:pt x="462" y="85"/>
                  </a:lnTo>
                  <a:lnTo>
                    <a:pt x="463" y="86"/>
                  </a:lnTo>
                  <a:lnTo>
                    <a:pt x="465" y="85"/>
                  </a:lnTo>
                  <a:lnTo>
                    <a:pt x="467" y="85"/>
                  </a:lnTo>
                  <a:lnTo>
                    <a:pt x="469" y="85"/>
                  </a:lnTo>
                  <a:lnTo>
                    <a:pt x="470" y="83"/>
                  </a:lnTo>
                  <a:lnTo>
                    <a:pt x="470" y="82"/>
                  </a:lnTo>
                  <a:lnTo>
                    <a:pt x="471" y="82"/>
                  </a:lnTo>
                  <a:lnTo>
                    <a:pt x="471" y="83"/>
                  </a:lnTo>
                  <a:lnTo>
                    <a:pt x="473" y="85"/>
                  </a:lnTo>
                  <a:lnTo>
                    <a:pt x="474" y="85"/>
                  </a:lnTo>
                  <a:lnTo>
                    <a:pt x="478" y="83"/>
                  </a:lnTo>
                  <a:lnTo>
                    <a:pt x="478" y="82"/>
                  </a:lnTo>
                  <a:lnTo>
                    <a:pt x="479" y="82"/>
                  </a:lnTo>
                  <a:lnTo>
                    <a:pt x="480" y="82"/>
                  </a:lnTo>
                  <a:lnTo>
                    <a:pt x="484" y="79"/>
                  </a:lnTo>
                  <a:lnTo>
                    <a:pt x="484" y="78"/>
                  </a:lnTo>
                  <a:lnTo>
                    <a:pt x="480" y="79"/>
                  </a:lnTo>
                  <a:lnTo>
                    <a:pt x="478" y="79"/>
                  </a:lnTo>
                  <a:lnTo>
                    <a:pt x="476" y="82"/>
                  </a:lnTo>
                  <a:lnTo>
                    <a:pt x="474" y="82"/>
                  </a:lnTo>
                  <a:lnTo>
                    <a:pt x="473" y="81"/>
                  </a:lnTo>
                  <a:lnTo>
                    <a:pt x="473" y="79"/>
                  </a:lnTo>
                  <a:lnTo>
                    <a:pt x="473" y="77"/>
                  </a:lnTo>
                  <a:lnTo>
                    <a:pt x="476" y="75"/>
                  </a:lnTo>
                  <a:lnTo>
                    <a:pt x="478" y="74"/>
                  </a:lnTo>
                  <a:lnTo>
                    <a:pt x="478" y="75"/>
                  </a:lnTo>
                  <a:lnTo>
                    <a:pt x="479" y="75"/>
                  </a:lnTo>
                  <a:lnTo>
                    <a:pt x="480" y="75"/>
                  </a:lnTo>
                  <a:lnTo>
                    <a:pt x="480" y="74"/>
                  </a:lnTo>
                  <a:lnTo>
                    <a:pt x="481" y="74"/>
                  </a:lnTo>
                  <a:lnTo>
                    <a:pt x="483" y="72"/>
                  </a:lnTo>
                  <a:lnTo>
                    <a:pt x="484" y="72"/>
                  </a:lnTo>
                  <a:lnTo>
                    <a:pt x="485" y="72"/>
                  </a:lnTo>
                  <a:lnTo>
                    <a:pt x="486" y="74"/>
                  </a:lnTo>
                  <a:lnTo>
                    <a:pt x="488" y="71"/>
                  </a:lnTo>
                  <a:lnTo>
                    <a:pt x="492" y="69"/>
                  </a:lnTo>
                  <a:lnTo>
                    <a:pt x="493" y="68"/>
                  </a:lnTo>
                  <a:lnTo>
                    <a:pt x="494" y="68"/>
                  </a:lnTo>
                  <a:lnTo>
                    <a:pt x="494" y="67"/>
                  </a:lnTo>
                  <a:lnTo>
                    <a:pt x="495" y="67"/>
                  </a:lnTo>
                  <a:lnTo>
                    <a:pt x="497" y="67"/>
                  </a:lnTo>
                  <a:lnTo>
                    <a:pt x="498" y="64"/>
                  </a:lnTo>
                  <a:lnTo>
                    <a:pt x="497" y="63"/>
                  </a:lnTo>
                  <a:lnTo>
                    <a:pt x="497" y="62"/>
                  </a:lnTo>
                  <a:lnTo>
                    <a:pt x="495" y="61"/>
                  </a:lnTo>
                  <a:lnTo>
                    <a:pt x="497" y="60"/>
                  </a:lnTo>
                  <a:lnTo>
                    <a:pt x="498" y="60"/>
                  </a:lnTo>
                  <a:lnTo>
                    <a:pt x="500" y="61"/>
                  </a:lnTo>
                  <a:lnTo>
                    <a:pt x="501" y="61"/>
                  </a:lnTo>
                  <a:lnTo>
                    <a:pt x="500" y="64"/>
                  </a:lnTo>
                  <a:lnTo>
                    <a:pt x="499" y="67"/>
                  </a:lnTo>
                  <a:lnTo>
                    <a:pt x="494" y="71"/>
                  </a:lnTo>
                  <a:lnTo>
                    <a:pt x="492" y="74"/>
                  </a:lnTo>
                  <a:lnTo>
                    <a:pt x="491" y="75"/>
                  </a:lnTo>
                  <a:lnTo>
                    <a:pt x="487" y="75"/>
                  </a:lnTo>
                  <a:lnTo>
                    <a:pt x="487" y="76"/>
                  </a:lnTo>
                  <a:lnTo>
                    <a:pt x="485" y="78"/>
                  </a:lnTo>
                  <a:lnTo>
                    <a:pt x="488" y="77"/>
                  </a:lnTo>
                  <a:lnTo>
                    <a:pt x="490" y="77"/>
                  </a:lnTo>
                  <a:lnTo>
                    <a:pt x="494" y="76"/>
                  </a:lnTo>
                  <a:lnTo>
                    <a:pt x="495" y="76"/>
                  </a:lnTo>
                  <a:lnTo>
                    <a:pt x="498" y="75"/>
                  </a:lnTo>
                  <a:lnTo>
                    <a:pt x="499" y="75"/>
                  </a:lnTo>
                  <a:lnTo>
                    <a:pt x="499" y="76"/>
                  </a:lnTo>
                  <a:lnTo>
                    <a:pt x="498" y="76"/>
                  </a:lnTo>
                  <a:lnTo>
                    <a:pt x="494" y="77"/>
                  </a:lnTo>
                  <a:lnTo>
                    <a:pt x="493" y="78"/>
                  </a:lnTo>
                  <a:lnTo>
                    <a:pt x="490" y="81"/>
                  </a:lnTo>
                  <a:lnTo>
                    <a:pt x="488" y="83"/>
                  </a:lnTo>
                  <a:lnTo>
                    <a:pt x="485" y="85"/>
                  </a:lnTo>
                  <a:lnTo>
                    <a:pt x="483" y="88"/>
                  </a:lnTo>
                  <a:lnTo>
                    <a:pt x="480" y="89"/>
                  </a:lnTo>
                  <a:lnTo>
                    <a:pt x="479" y="90"/>
                  </a:lnTo>
                  <a:lnTo>
                    <a:pt x="479" y="92"/>
                  </a:lnTo>
                  <a:lnTo>
                    <a:pt x="480" y="96"/>
                  </a:lnTo>
                  <a:lnTo>
                    <a:pt x="483" y="96"/>
                  </a:lnTo>
                  <a:lnTo>
                    <a:pt x="484" y="97"/>
                  </a:lnTo>
                  <a:lnTo>
                    <a:pt x="484" y="98"/>
                  </a:lnTo>
                  <a:lnTo>
                    <a:pt x="485" y="100"/>
                  </a:lnTo>
                  <a:lnTo>
                    <a:pt x="487" y="98"/>
                  </a:lnTo>
                  <a:lnTo>
                    <a:pt x="487" y="97"/>
                  </a:lnTo>
                  <a:lnTo>
                    <a:pt x="488" y="97"/>
                  </a:lnTo>
                  <a:lnTo>
                    <a:pt x="490" y="97"/>
                  </a:lnTo>
                  <a:lnTo>
                    <a:pt x="490" y="96"/>
                  </a:lnTo>
                  <a:lnTo>
                    <a:pt x="491" y="93"/>
                  </a:lnTo>
                  <a:lnTo>
                    <a:pt x="494" y="92"/>
                  </a:lnTo>
                  <a:lnTo>
                    <a:pt x="497" y="89"/>
                  </a:lnTo>
                  <a:lnTo>
                    <a:pt x="498" y="89"/>
                  </a:lnTo>
                  <a:lnTo>
                    <a:pt x="498" y="90"/>
                  </a:lnTo>
                  <a:lnTo>
                    <a:pt x="499" y="90"/>
                  </a:lnTo>
                  <a:lnTo>
                    <a:pt x="499" y="91"/>
                  </a:lnTo>
                  <a:lnTo>
                    <a:pt x="500" y="90"/>
                  </a:lnTo>
                  <a:lnTo>
                    <a:pt x="500" y="89"/>
                  </a:lnTo>
                  <a:lnTo>
                    <a:pt x="501" y="89"/>
                  </a:lnTo>
                  <a:lnTo>
                    <a:pt x="502" y="89"/>
                  </a:lnTo>
                  <a:lnTo>
                    <a:pt x="507" y="84"/>
                  </a:lnTo>
                  <a:lnTo>
                    <a:pt x="509" y="83"/>
                  </a:lnTo>
                  <a:lnTo>
                    <a:pt x="509" y="84"/>
                  </a:lnTo>
                  <a:lnTo>
                    <a:pt x="508" y="85"/>
                  </a:lnTo>
                  <a:lnTo>
                    <a:pt x="507" y="86"/>
                  </a:lnTo>
                  <a:lnTo>
                    <a:pt x="506" y="88"/>
                  </a:lnTo>
                  <a:lnTo>
                    <a:pt x="505" y="89"/>
                  </a:lnTo>
                  <a:lnTo>
                    <a:pt x="505" y="90"/>
                  </a:lnTo>
                  <a:lnTo>
                    <a:pt x="504" y="90"/>
                  </a:lnTo>
                  <a:lnTo>
                    <a:pt x="501" y="91"/>
                  </a:lnTo>
                  <a:lnTo>
                    <a:pt x="501" y="92"/>
                  </a:lnTo>
                  <a:lnTo>
                    <a:pt x="500" y="93"/>
                  </a:lnTo>
                  <a:lnTo>
                    <a:pt x="501" y="95"/>
                  </a:lnTo>
                  <a:lnTo>
                    <a:pt x="501" y="96"/>
                  </a:lnTo>
                  <a:lnTo>
                    <a:pt x="502" y="97"/>
                  </a:lnTo>
                  <a:lnTo>
                    <a:pt x="504" y="98"/>
                  </a:lnTo>
                  <a:lnTo>
                    <a:pt x="505" y="97"/>
                  </a:lnTo>
                  <a:lnTo>
                    <a:pt x="506" y="97"/>
                  </a:lnTo>
                  <a:lnTo>
                    <a:pt x="507" y="96"/>
                  </a:lnTo>
                  <a:lnTo>
                    <a:pt x="508" y="96"/>
                  </a:lnTo>
                  <a:lnTo>
                    <a:pt x="509" y="96"/>
                  </a:lnTo>
                  <a:lnTo>
                    <a:pt x="509" y="97"/>
                  </a:lnTo>
                  <a:lnTo>
                    <a:pt x="509" y="98"/>
                  </a:lnTo>
                  <a:lnTo>
                    <a:pt x="508" y="98"/>
                  </a:lnTo>
                  <a:lnTo>
                    <a:pt x="508" y="99"/>
                  </a:lnTo>
                  <a:lnTo>
                    <a:pt x="507" y="102"/>
                  </a:lnTo>
                  <a:lnTo>
                    <a:pt x="505" y="104"/>
                  </a:lnTo>
                  <a:lnTo>
                    <a:pt x="504" y="105"/>
                  </a:lnTo>
                  <a:lnTo>
                    <a:pt x="504" y="106"/>
                  </a:lnTo>
                  <a:lnTo>
                    <a:pt x="505" y="107"/>
                  </a:lnTo>
                  <a:lnTo>
                    <a:pt x="506" y="106"/>
                  </a:lnTo>
                  <a:lnTo>
                    <a:pt x="506" y="107"/>
                  </a:lnTo>
                  <a:lnTo>
                    <a:pt x="506" y="109"/>
                  </a:lnTo>
                  <a:lnTo>
                    <a:pt x="506" y="111"/>
                  </a:lnTo>
                  <a:lnTo>
                    <a:pt x="507" y="112"/>
                  </a:lnTo>
                  <a:lnTo>
                    <a:pt x="507" y="113"/>
                  </a:lnTo>
                  <a:lnTo>
                    <a:pt x="508" y="112"/>
                  </a:lnTo>
                  <a:lnTo>
                    <a:pt x="508" y="111"/>
                  </a:lnTo>
                  <a:lnTo>
                    <a:pt x="509" y="111"/>
                  </a:lnTo>
                  <a:lnTo>
                    <a:pt x="509" y="110"/>
                  </a:lnTo>
                  <a:lnTo>
                    <a:pt x="511" y="110"/>
                  </a:lnTo>
                  <a:lnTo>
                    <a:pt x="511" y="111"/>
                  </a:lnTo>
                  <a:lnTo>
                    <a:pt x="512" y="111"/>
                  </a:lnTo>
                  <a:lnTo>
                    <a:pt x="515" y="111"/>
                  </a:lnTo>
                  <a:lnTo>
                    <a:pt x="516" y="111"/>
                  </a:lnTo>
                  <a:lnTo>
                    <a:pt x="518" y="112"/>
                  </a:lnTo>
                  <a:lnTo>
                    <a:pt x="519" y="112"/>
                  </a:lnTo>
                  <a:lnTo>
                    <a:pt x="521" y="112"/>
                  </a:lnTo>
                  <a:lnTo>
                    <a:pt x="523" y="111"/>
                  </a:lnTo>
                  <a:lnTo>
                    <a:pt x="526" y="110"/>
                  </a:lnTo>
                  <a:lnTo>
                    <a:pt x="527" y="107"/>
                  </a:lnTo>
                  <a:lnTo>
                    <a:pt x="529" y="102"/>
                  </a:lnTo>
                  <a:lnTo>
                    <a:pt x="531" y="97"/>
                  </a:lnTo>
                  <a:lnTo>
                    <a:pt x="531" y="96"/>
                  </a:lnTo>
                  <a:lnTo>
                    <a:pt x="531" y="95"/>
                  </a:lnTo>
                  <a:lnTo>
                    <a:pt x="530" y="95"/>
                  </a:lnTo>
                  <a:lnTo>
                    <a:pt x="529" y="93"/>
                  </a:lnTo>
                  <a:lnTo>
                    <a:pt x="528" y="93"/>
                  </a:lnTo>
                  <a:lnTo>
                    <a:pt x="527" y="93"/>
                  </a:lnTo>
                  <a:lnTo>
                    <a:pt x="526" y="93"/>
                  </a:lnTo>
                  <a:lnTo>
                    <a:pt x="524" y="93"/>
                  </a:lnTo>
                  <a:lnTo>
                    <a:pt x="522" y="93"/>
                  </a:lnTo>
                  <a:lnTo>
                    <a:pt x="522" y="92"/>
                  </a:lnTo>
                  <a:lnTo>
                    <a:pt x="521" y="92"/>
                  </a:lnTo>
                  <a:lnTo>
                    <a:pt x="519" y="92"/>
                  </a:lnTo>
                  <a:lnTo>
                    <a:pt x="519" y="91"/>
                  </a:lnTo>
                  <a:lnTo>
                    <a:pt x="519" y="90"/>
                  </a:lnTo>
                  <a:lnTo>
                    <a:pt x="520" y="90"/>
                  </a:lnTo>
                  <a:lnTo>
                    <a:pt x="522" y="90"/>
                  </a:lnTo>
                  <a:lnTo>
                    <a:pt x="522" y="88"/>
                  </a:lnTo>
                  <a:lnTo>
                    <a:pt x="526" y="83"/>
                  </a:lnTo>
                  <a:lnTo>
                    <a:pt x="527" y="82"/>
                  </a:lnTo>
                  <a:lnTo>
                    <a:pt x="529" y="82"/>
                  </a:lnTo>
                  <a:lnTo>
                    <a:pt x="530" y="82"/>
                  </a:lnTo>
                  <a:lnTo>
                    <a:pt x="531" y="81"/>
                  </a:lnTo>
                  <a:lnTo>
                    <a:pt x="534" y="78"/>
                  </a:lnTo>
                  <a:lnTo>
                    <a:pt x="536" y="76"/>
                  </a:lnTo>
                  <a:lnTo>
                    <a:pt x="537" y="76"/>
                  </a:lnTo>
                  <a:lnTo>
                    <a:pt x="538" y="74"/>
                  </a:lnTo>
                  <a:lnTo>
                    <a:pt x="540" y="75"/>
                  </a:lnTo>
                  <a:lnTo>
                    <a:pt x="541" y="75"/>
                  </a:lnTo>
                  <a:lnTo>
                    <a:pt x="543" y="74"/>
                  </a:lnTo>
                  <a:lnTo>
                    <a:pt x="544" y="72"/>
                  </a:lnTo>
                  <a:lnTo>
                    <a:pt x="547" y="72"/>
                  </a:lnTo>
                  <a:lnTo>
                    <a:pt x="547" y="71"/>
                  </a:lnTo>
                  <a:lnTo>
                    <a:pt x="547" y="70"/>
                  </a:lnTo>
                  <a:lnTo>
                    <a:pt x="548" y="71"/>
                  </a:lnTo>
                  <a:lnTo>
                    <a:pt x="548" y="72"/>
                  </a:lnTo>
                  <a:lnTo>
                    <a:pt x="547" y="74"/>
                  </a:lnTo>
                  <a:lnTo>
                    <a:pt x="545" y="74"/>
                  </a:lnTo>
                  <a:lnTo>
                    <a:pt x="544" y="75"/>
                  </a:lnTo>
                  <a:lnTo>
                    <a:pt x="543" y="75"/>
                  </a:lnTo>
                  <a:lnTo>
                    <a:pt x="542" y="76"/>
                  </a:lnTo>
                  <a:lnTo>
                    <a:pt x="541" y="76"/>
                  </a:lnTo>
                  <a:lnTo>
                    <a:pt x="540" y="76"/>
                  </a:lnTo>
                  <a:lnTo>
                    <a:pt x="540" y="77"/>
                  </a:lnTo>
                  <a:lnTo>
                    <a:pt x="541" y="78"/>
                  </a:lnTo>
                  <a:lnTo>
                    <a:pt x="541" y="79"/>
                  </a:lnTo>
                  <a:lnTo>
                    <a:pt x="542" y="78"/>
                  </a:lnTo>
                  <a:lnTo>
                    <a:pt x="543" y="77"/>
                  </a:lnTo>
                  <a:lnTo>
                    <a:pt x="544" y="78"/>
                  </a:lnTo>
                  <a:lnTo>
                    <a:pt x="545" y="82"/>
                  </a:lnTo>
                  <a:lnTo>
                    <a:pt x="547" y="84"/>
                  </a:lnTo>
                  <a:lnTo>
                    <a:pt x="548" y="85"/>
                  </a:lnTo>
                  <a:lnTo>
                    <a:pt x="548" y="88"/>
                  </a:lnTo>
                  <a:lnTo>
                    <a:pt x="548" y="90"/>
                  </a:lnTo>
                  <a:lnTo>
                    <a:pt x="549" y="92"/>
                  </a:lnTo>
                  <a:lnTo>
                    <a:pt x="550" y="93"/>
                  </a:lnTo>
                  <a:lnTo>
                    <a:pt x="551" y="95"/>
                  </a:lnTo>
                  <a:lnTo>
                    <a:pt x="552" y="97"/>
                  </a:lnTo>
                  <a:lnTo>
                    <a:pt x="554" y="98"/>
                  </a:lnTo>
                  <a:lnTo>
                    <a:pt x="556" y="100"/>
                  </a:lnTo>
                  <a:lnTo>
                    <a:pt x="558" y="100"/>
                  </a:lnTo>
                  <a:lnTo>
                    <a:pt x="559" y="99"/>
                  </a:lnTo>
                  <a:lnTo>
                    <a:pt x="562" y="97"/>
                  </a:lnTo>
                  <a:lnTo>
                    <a:pt x="561" y="97"/>
                  </a:lnTo>
                  <a:lnTo>
                    <a:pt x="561" y="96"/>
                  </a:lnTo>
                  <a:lnTo>
                    <a:pt x="558" y="96"/>
                  </a:lnTo>
                  <a:lnTo>
                    <a:pt x="557" y="95"/>
                  </a:lnTo>
                  <a:lnTo>
                    <a:pt x="557" y="93"/>
                  </a:lnTo>
                  <a:lnTo>
                    <a:pt x="555" y="95"/>
                  </a:lnTo>
                  <a:lnTo>
                    <a:pt x="556" y="92"/>
                  </a:lnTo>
                  <a:lnTo>
                    <a:pt x="557" y="92"/>
                  </a:lnTo>
                  <a:lnTo>
                    <a:pt x="558" y="92"/>
                  </a:lnTo>
                  <a:lnTo>
                    <a:pt x="561" y="91"/>
                  </a:lnTo>
                  <a:lnTo>
                    <a:pt x="563" y="92"/>
                  </a:lnTo>
                  <a:lnTo>
                    <a:pt x="564" y="93"/>
                  </a:lnTo>
                  <a:lnTo>
                    <a:pt x="565" y="95"/>
                  </a:lnTo>
                  <a:lnTo>
                    <a:pt x="568" y="95"/>
                  </a:lnTo>
                  <a:lnTo>
                    <a:pt x="570" y="96"/>
                  </a:lnTo>
                  <a:lnTo>
                    <a:pt x="571" y="99"/>
                  </a:lnTo>
                  <a:lnTo>
                    <a:pt x="573" y="100"/>
                  </a:lnTo>
                  <a:lnTo>
                    <a:pt x="573" y="103"/>
                  </a:lnTo>
                  <a:lnTo>
                    <a:pt x="573" y="105"/>
                  </a:lnTo>
                  <a:lnTo>
                    <a:pt x="575" y="106"/>
                  </a:lnTo>
                  <a:lnTo>
                    <a:pt x="576" y="105"/>
                  </a:lnTo>
                  <a:lnTo>
                    <a:pt x="577" y="105"/>
                  </a:lnTo>
                  <a:lnTo>
                    <a:pt x="576" y="106"/>
                  </a:lnTo>
                  <a:lnTo>
                    <a:pt x="576" y="107"/>
                  </a:lnTo>
                  <a:lnTo>
                    <a:pt x="575" y="107"/>
                  </a:lnTo>
                  <a:lnTo>
                    <a:pt x="573" y="107"/>
                  </a:lnTo>
                  <a:lnTo>
                    <a:pt x="571" y="109"/>
                  </a:lnTo>
                  <a:lnTo>
                    <a:pt x="568" y="112"/>
                  </a:lnTo>
                  <a:lnTo>
                    <a:pt x="563" y="118"/>
                  </a:lnTo>
                  <a:lnTo>
                    <a:pt x="562" y="119"/>
                  </a:lnTo>
                  <a:lnTo>
                    <a:pt x="561" y="119"/>
                  </a:lnTo>
                  <a:lnTo>
                    <a:pt x="561" y="118"/>
                  </a:lnTo>
                  <a:lnTo>
                    <a:pt x="562" y="117"/>
                  </a:lnTo>
                  <a:lnTo>
                    <a:pt x="563" y="116"/>
                  </a:lnTo>
                  <a:lnTo>
                    <a:pt x="564" y="114"/>
                  </a:lnTo>
                  <a:lnTo>
                    <a:pt x="564" y="113"/>
                  </a:lnTo>
                  <a:lnTo>
                    <a:pt x="563" y="112"/>
                  </a:lnTo>
                  <a:lnTo>
                    <a:pt x="562" y="112"/>
                  </a:lnTo>
                  <a:lnTo>
                    <a:pt x="562" y="113"/>
                  </a:lnTo>
                  <a:lnTo>
                    <a:pt x="561" y="113"/>
                  </a:lnTo>
                  <a:lnTo>
                    <a:pt x="559" y="114"/>
                  </a:lnTo>
                  <a:lnTo>
                    <a:pt x="558" y="117"/>
                  </a:lnTo>
                  <a:lnTo>
                    <a:pt x="559" y="120"/>
                  </a:lnTo>
                  <a:lnTo>
                    <a:pt x="561" y="121"/>
                  </a:lnTo>
                  <a:lnTo>
                    <a:pt x="559" y="121"/>
                  </a:lnTo>
                  <a:lnTo>
                    <a:pt x="558" y="123"/>
                  </a:lnTo>
                  <a:lnTo>
                    <a:pt x="556" y="125"/>
                  </a:lnTo>
                  <a:lnTo>
                    <a:pt x="554" y="128"/>
                  </a:lnTo>
                  <a:lnTo>
                    <a:pt x="556" y="131"/>
                  </a:lnTo>
                  <a:lnTo>
                    <a:pt x="555" y="132"/>
                  </a:lnTo>
                  <a:lnTo>
                    <a:pt x="554" y="132"/>
                  </a:lnTo>
                  <a:lnTo>
                    <a:pt x="550" y="131"/>
                  </a:lnTo>
                  <a:lnTo>
                    <a:pt x="549" y="132"/>
                  </a:lnTo>
                  <a:lnTo>
                    <a:pt x="549" y="133"/>
                  </a:lnTo>
                  <a:lnTo>
                    <a:pt x="549" y="134"/>
                  </a:lnTo>
                  <a:lnTo>
                    <a:pt x="550" y="135"/>
                  </a:lnTo>
                  <a:lnTo>
                    <a:pt x="550" y="138"/>
                  </a:lnTo>
                  <a:lnTo>
                    <a:pt x="550" y="139"/>
                  </a:lnTo>
                  <a:lnTo>
                    <a:pt x="550" y="140"/>
                  </a:lnTo>
                  <a:lnTo>
                    <a:pt x="549" y="141"/>
                  </a:lnTo>
                  <a:lnTo>
                    <a:pt x="548" y="141"/>
                  </a:lnTo>
                  <a:lnTo>
                    <a:pt x="547" y="140"/>
                  </a:lnTo>
                  <a:lnTo>
                    <a:pt x="547" y="139"/>
                  </a:lnTo>
                  <a:lnTo>
                    <a:pt x="547" y="138"/>
                  </a:lnTo>
                  <a:lnTo>
                    <a:pt x="545" y="135"/>
                  </a:lnTo>
                  <a:lnTo>
                    <a:pt x="545" y="134"/>
                  </a:lnTo>
                  <a:lnTo>
                    <a:pt x="544" y="134"/>
                  </a:lnTo>
                  <a:lnTo>
                    <a:pt x="543" y="134"/>
                  </a:lnTo>
                  <a:lnTo>
                    <a:pt x="543" y="135"/>
                  </a:lnTo>
                  <a:lnTo>
                    <a:pt x="543" y="137"/>
                  </a:lnTo>
                  <a:lnTo>
                    <a:pt x="543" y="138"/>
                  </a:lnTo>
                  <a:lnTo>
                    <a:pt x="543" y="139"/>
                  </a:lnTo>
                  <a:lnTo>
                    <a:pt x="542" y="139"/>
                  </a:lnTo>
                  <a:lnTo>
                    <a:pt x="541" y="137"/>
                  </a:lnTo>
                  <a:lnTo>
                    <a:pt x="540" y="135"/>
                  </a:lnTo>
                  <a:lnTo>
                    <a:pt x="538" y="137"/>
                  </a:lnTo>
                  <a:lnTo>
                    <a:pt x="538" y="138"/>
                  </a:lnTo>
                  <a:lnTo>
                    <a:pt x="540" y="140"/>
                  </a:lnTo>
                  <a:lnTo>
                    <a:pt x="540" y="141"/>
                  </a:lnTo>
                  <a:lnTo>
                    <a:pt x="540" y="142"/>
                  </a:lnTo>
                  <a:lnTo>
                    <a:pt x="543" y="145"/>
                  </a:lnTo>
                  <a:lnTo>
                    <a:pt x="544" y="144"/>
                  </a:lnTo>
                  <a:lnTo>
                    <a:pt x="544" y="145"/>
                  </a:lnTo>
                  <a:lnTo>
                    <a:pt x="544" y="147"/>
                  </a:lnTo>
                  <a:lnTo>
                    <a:pt x="545" y="147"/>
                  </a:lnTo>
                  <a:lnTo>
                    <a:pt x="549" y="148"/>
                  </a:lnTo>
                  <a:lnTo>
                    <a:pt x="550" y="151"/>
                  </a:lnTo>
                  <a:lnTo>
                    <a:pt x="551" y="152"/>
                  </a:lnTo>
                  <a:lnTo>
                    <a:pt x="552" y="153"/>
                  </a:lnTo>
                  <a:lnTo>
                    <a:pt x="552" y="154"/>
                  </a:lnTo>
                  <a:lnTo>
                    <a:pt x="551" y="154"/>
                  </a:lnTo>
                  <a:lnTo>
                    <a:pt x="550" y="153"/>
                  </a:lnTo>
                  <a:lnTo>
                    <a:pt x="549" y="153"/>
                  </a:lnTo>
                  <a:lnTo>
                    <a:pt x="549" y="152"/>
                  </a:lnTo>
                  <a:lnTo>
                    <a:pt x="548" y="152"/>
                  </a:lnTo>
                  <a:lnTo>
                    <a:pt x="547" y="154"/>
                  </a:lnTo>
                  <a:lnTo>
                    <a:pt x="545" y="154"/>
                  </a:lnTo>
                  <a:lnTo>
                    <a:pt x="545" y="152"/>
                  </a:lnTo>
                  <a:lnTo>
                    <a:pt x="544" y="151"/>
                  </a:lnTo>
                  <a:lnTo>
                    <a:pt x="543" y="151"/>
                  </a:lnTo>
                  <a:lnTo>
                    <a:pt x="543" y="152"/>
                  </a:lnTo>
                  <a:lnTo>
                    <a:pt x="542" y="151"/>
                  </a:lnTo>
                  <a:lnTo>
                    <a:pt x="541" y="152"/>
                  </a:lnTo>
                  <a:lnTo>
                    <a:pt x="540" y="152"/>
                  </a:lnTo>
                  <a:lnTo>
                    <a:pt x="540" y="153"/>
                  </a:lnTo>
                  <a:lnTo>
                    <a:pt x="541" y="154"/>
                  </a:lnTo>
                  <a:lnTo>
                    <a:pt x="542" y="154"/>
                  </a:lnTo>
                  <a:lnTo>
                    <a:pt x="542" y="155"/>
                  </a:lnTo>
                  <a:lnTo>
                    <a:pt x="543" y="156"/>
                  </a:lnTo>
                  <a:lnTo>
                    <a:pt x="545" y="158"/>
                  </a:lnTo>
                  <a:lnTo>
                    <a:pt x="543" y="161"/>
                  </a:lnTo>
                  <a:lnTo>
                    <a:pt x="543" y="165"/>
                  </a:lnTo>
                  <a:lnTo>
                    <a:pt x="541" y="163"/>
                  </a:lnTo>
                  <a:lnTo>
                    <a:pt x="540" y="165"/>
                  </a:lnTo>
                  <a:lnTo>
                    <a:pt x="538" y="166"/>
                  </a:lnTo>
                  <a:lnTo>
                    <a:pt x="538" y="167"/>
                  </a:lnTo>
                  <a:lnTo>
                    <a:pt x="538" y="170"/>
                  </a:lnTo>
                  <a:lnTo>
                    <a:pt x="538" y="172"/>
                  </a:lnTo>
                  <a:lnTo>
                    <a:pt x="537" y="172"/>
                  </a:lnTo>
                  <a:lnTo>
                    <a:pt x="537" y="170"/>
                  </a:lnTo>
                  <a:lnTo>
                    <a:pt x="536" y="169"/>
                  </a:lnTo>
                  <a:lnTo>
                    <a:pt x="535" y="170"/>
                  </a:lnTo>
                  <a:lnTo>
                    <a:pt x="533" y="172"/>
                  </a:lnTo>
                  <a:lnTo>
                    <a:pt x="533" y="173"/>
                  </a:lnTo>
                  <a:lnTo>
                    <a:pt x="530" y="175"/>
                  </a:lnTo>
                  <a:lnTo>
                    <a:pt x="529" y="176"/>
                  </a:lnTo>
                  <a:lnTo>
                    <a:pt x="529" y="177"/>
                  </a:lnTo>
                  <a:lnTo>
                    <a:pt x="528" y="176"/>
                  </a:lnTo>
                  <a:lnTo>
                    <a:pt x="527" y="176"/>
                  </a:lnTo>
                  <a:lnTo>
                    <a:pt x="527" y="175"/>
                  </a:lnTo>
                  <a:lnTo>
                    <a:pt x="529" y="174"/>
                  </a:lnTo>
                  <a:lnTo>
                    <a:pt x="529" y="173"/>
                  </a:lnTo>
                  <a:lnTo>
                    <a:pt x="528" y="173"/>
                  </a:lnTo>
                  <a:lnTo>
                    <a:pt x="528" y="172"/>
                  </a:lnTo>
                  <a:lnTo>
                    <a:pt x="529" y="172"/>
                  </a:lnTo>
                  <a:lnTo>
                    <a:pt x="530" y="172"/>
                  </a:lnTo>
                  <a:lnTo>
                    <a:pt x="531" y="172"/>
                  </a:lnTo>
                  <a:lnTo>
                    <a:pt x="533" y="170"/>
                  </a:lnTo>
                  <a:lnTo>
                    <a:pt x="531" y="169"/>
                  </a:lnTo>
                  <a:lnTo>
                    <a:pt x="530" y="168"/>
                  </a:lnTo>
                  <a:lnTo>
                    <a:pt x="531" y="166"/>
                  </a:lnTo>
                  <a:lnTo>
                    <a:pt x="530" y="165"/>
                  </a:lnTo>
                  <a:lnTo>
                    <a:pt x="530" y="160"/>
                  </a:lnTo>
                  <a:lnTo>
                    <a:pt x="531" y="158"/>
                  </a:lnTo>
                  <a:lnTo>
                    <a:pt x="530" y="158"/>
                  </a:lnTo>
                  <a:lnTo>
                    <a:pt x="529" y="156"/>
                  </a:lnTo>
                  <a:lnTo>
                    <a:pt x="528" y="156"/>
                  </a:lnTo>
                  <a:lnTo>
                    <a:pt x="527" y="158"/>
                  </a:lnTo>
                  <a:lnTo>
                    <a:pt x="527" y="159"/>
                  </a:lnTo>
                  <a:lnTo>
                    <a:pt x="526" y="160"/>
                  </a:lnTo>
                  <a:lnTo>
                    <a:pt x="527" y="161"/>
                  </a:lnTo>
                  <a:lnTo>
                    <a:pt x="527" y="162"/>
                  </a:lnTo>
                  <a:lnTo>
                    <a:pt x="527" y="163"/>
                  </a:lnTo>
                  <a:lnTo>
                    <a:pt x="527" y="165"/>
                  </a:lnTo>
                  <a:lnTo>
                    <a:pt x="524" y="166"/>
                  </a:lnTo>
                  <a:lnTo>
                    <a:pt x="523" y="165"/>
                  </a:lnTo>
                  <a:lnTo>
                    <a:pt x="523" y="162"/>
                  </a:lnTo>
                  <a:lnTo>
                    <a:pt x="522" y="162"/>
                  </a:lnTo>
                  <a:lnTo>
                    <a:pt x="521" y="163"/>
                  </a:lnTo>
                  <a:lnTo>
                    <a:pt x="521" y="165"/>
                  </a:lnTo>
                  <a:lnTo>
                    <a:pt x="521" y="166"/>
                  </a:lnTo>
                  <a:lnTo>
                    <a:pt x="522" y="167"/>
                  </a:lnTo>
                  <a:lnTo>
                    <a:pt x="522" y="168"/>
                  </a:lnTo>
                  <a:lnTo>
                    <a:pt x="521" y="168"/>
                  </a:lnTo>
                  <a:lnTo>
                    <a:pt x="520" y="168"/>
                  </a:lnTo>
                  <a:lnTo>
                    <a:pt x="519" y="169"/>
                  </a:lnTo>
                  <a:lnTo>
                    <a:pt x="519" y="170"/>
                  </a:lnTo>
                  <a:lnTo>
                    <a:pt x="518" y="170"/>
                  </a:lnTo>
                  <a:lnTo>
                    <a:pt x="516" y="170"/>
                  </a:lnTo>
                  <a:lnTo>
                    <a:pt x="515" y="173"/>
                  </a:lnTo>
                  <a:lnTo>
                    <a:pt x="514" y="170"/>
                  </a:lnTo>
                  <a:lnTo>
                    <a:pt x="514" y="168"/>
                  </a:lnTo>
                  <a:lnTo>
                    <a:pt x="515" y="166"/>
                  </a:lnTo>
                  <a:lnTo>
                    <a:pt x="515" y="163"/>
                  </a:lnTo>
                  <a:lnTo>
                    <a:pt x="515" y="162"/>
                  </a:lnTo>
                  <a:lnTo>
                    <a:pt x="514" y="162"/>
                  </a:lnTo>
                  <a:lnTo>
                    <a:pt x="512" y="165"/>
                  </a:lnTo>
                  <a:lnTo>
                    <a:pt x="511" y="168"/>
                  </a:lnTo>
                  <a:lnTo>
                    <a:pt x="511" y="169"/>
                  </a:lnTo>
                  <a:lnTo>
                    <a:pt x="509" y="170"/>
                  </a:lnTo>
                  <a:lnTo>
                    <a:pt x="508" y="169"/>
                  </a:lnTo>
                  <a:lnTo>
                    <a:pt x="508" y="170"/>
                  </a:lnTo>
                  <a:lnTo>
                    <a:pt x="508" y="174"/>
                  </a:lnTo>
                  <a:lnTo>
                    <a:pt x="508" y="176"/>
                  </a:lnTo>
                  <a:lnTo>
                    <a:pt x="507" y="176"/>
                  </a:lnTo>
                  <a:lnTo>
                    <a:pt x="507" y="174"/>
                  </a:lnTo>
                  <a:lnTo>
                    <a:pt x="507" y="172"/>
                  </a:lnTo>
                  <a:lnTo>
                    <a:pt x="506" y="170"/>
                  </a:lnTo>
                  <a:lnTo>
                    <a:pt x="505" y="168"/>
                  </a:lnTo>
                  <a:lnTo>
                    <a:pt x="504" y="169"/>
                  </a:lnTo>
                  <a:lnTo>
                    <a:pt x="502" y="169"/>
                  </a:lnTo>
                  <a:lnTo>
                    <a:pt x="501" y="173"/>
                  </a:lnTo>
                  <a:lnTo>
                    <a:pt x="501" y="174"/>
                  </a:lnTo>
                  <a:lnTo>
                    <a:pt x="500" y="172"/>
                  </a:lnTo>
                  <a:lnTo>
                    <a:pt x="498" y="173"/>
                  </a:lnTo>
                  <a:lnTo>
                    <a:pt x="498" y="174"/>
                  </a:lnTo>
                  <a:lnTo>
                    <a:pt x="497" y="175"/>
                  </a:lnTo>
                  <a:lnTo>
                    <a:pt x="495" y="176"/>
                  </a:lnTo>
                  <a:lnTo>
                    <a:pt x="495" y="180"/>
                  </a:lnTo>
                  <a:lnTo>
                    <a:pt x="498" y="180"/>
                  </a:lnTo>
                  <a:lnTo>
                    <a:pt x="498" y="181"/>
                  </a:lnTo>
                  <a:lnTo>
                    <a:pt x="498" y="182"/>
                  </a:lnTo>
                  <a:lnTo>
                    <a:pt x="498" y="183"/>
                  </a:lnTo>
                  <a:lnTo>
                    <a:pt x="499" y="183"/>
                  </a:lnTo>
                  <a:lnTo>
                    <a:pt x="501" y="183"/>
                  </a:lnTo>
                  <a:lnTo>
                    <a:pt x="501" y="184"/>
                  </a:lnTo>
                  <a:lnTo>
                    <a:pt x="501" y="186"/>
                  </a:lnTo>
                  <a:lnTo>
                    <a:pt x="500" y="186"/>
                  </a:lnTo>
                  <a:lnTo>
                    <a:pt x="499" y="186"/>
                  </a:lnTo>
                  <a:lnTo>
                    <a:pt x="498" y="187"/>
                  </a:lnTo>
                  <a:lnTo>
                    <a:pt x="497" y="186"/>
                  </a:lnTo>
                  <a:lnTo>
                    <a:pt x="495" y="184"/>
                  </a:lnTo>
                  <a:lnTo>
                    <a:pt x="493" y="184"/>
                  </a:lnTo>
                  <a:lnTo>
                    <a:pt x="493" y="187"/>
                  </a:lnTo>
                  <a:lnTo>
                    <a:pt x="493" y="188"/>
                  </a:lnTo>
                  <a:lnTo>
                    <a:pt x="493" y="190"/>
                  </a:lnTo>
                  <a:lnTo>
                    <a:pt x="494" y="193"/>
                  </a:lnTo>
                  <a:lnTo>
                    <a:pt x="494" y="194"/>
                  </a:lnTo>
                  <a:lnTo>
                    <a:pt x="493" y="194"/>
                  </a:lnTo>
                  <a:lnTo>
                    <a:pt x="493" y="195"/>
                  </a:lnTo>
                  <a:lnTo>
                    <a:pt x="492" y="195"/>
                  </a:lnTo>
                  <a:lnTo>
                    <a:pt x="492" y="197"/>
                  </a:lnTo>
                  <a:lnTo>
                    <a:pt x="493" y="198"/>
                  </a:lnTo>
                  <a:lnTo>
                    <a:pt x="494" y="201"/>
                  </a:lnTo>
                  <a:lnTo>
                    <a:pt x="495" y="202"/>
                  </a:lnTo>
                  <a:lnTo>
                    <a:pt x="498" y="201"/>
                  </a:lnTo>
                  <a:lnTo>
                    <a:pt x="498" y="202"/>
                  </a:lnTo>
                  <a:lnTo>
                    <a:pt x="498" y="203"/>
                  </a:lnTo>
                  <a:lnTo>
                    <a:pt x="495" y="203"/>
                  </a:lnTo>
                  <a:lnTo>
                    <a:pt x="495" y="205"/>
                  </a:lnTo>
                  <a:lnTo>
                    <a:pt x="497" y="208"/>
                  </a:lnTo>
                  <a:lnTo>
                    <a:pt x="499" y="208"/>
                  </a:lnTo>
                  <a:lnTo>
                    <a:pt x="501" y="208"/>
                  </a:lnTo>
                  <a:lnTo>
                    <a:pt x="504" y="207"/>
                  </a:lnTo>
                  <a:lnTo>
                    <a:pt x="506" y="203"/>
                  </a:lnTo>
                  <a:lnTo>
                    <a:pt x="506" y="202"/>
                  </a:lnTo>
                  <a:lnTo>
                    <a:pt x="506" y="201"/>
                  </a:lnTo>
                  <a:lnTo>
                    <a:pt x="507" y="201"/>
                  </a:lnTo>
                  <a:lnTo>
                    <a:pt x="508" y="201"/>
                  </a:lnTo>
                  <a:lnTo>
                    <a:pt x="509" y="202"/>
                  </a:lnTo>
                  <a:lnTo>
                    <a:pt x="508" y="203"/>
                  </a:lnTo>
                  <a:lnTo>
                    <a:pt x="507" y="204"/>
                  </a:lnTo>
                  <a:lnTo>
                    <a:pt x="506" y="209"/>
                  </a:lnTo>
                  <a:lnTo>
                    <a:pt x="504" y="212"/>
                  </a:lnTo>
                  <a:lnTo>
                    <a:pt x="504" y="214"/>
                  </a:lnTo>
                  <a:lnTo>
                    <a:pt x="504" y="216"/>
                  </a:lnTo>
                  <a:lnTo>
                    <a:pt x="502" y="216"/>
                  </a:lnTo>
                  <a:lnTo>
                    <a:pt x="502" y="217"/>
                  </a:lnTo>
                  <a:lnTo>
                    <a:pt x="502" y="219"/>
                  </a:lnTo>
                  <a:lnTo>
                    <a:pt x="500" y="222"/>
                  </a:lnTo>
                  <a:lnTo>
                    <a:pt x="498" y="224"/>
                  </a:lnTo>
                  <a:lnTo>
                    <a:pt x="495" y="237"/>
                  </a:lnTo>
                  <a:lnTo>
                    <a:pt x="497" y="242"/>
                  </a:lnTo>
                  <a:lnTo>
                    <a:pt x="494" y="240"/>
                  </a:lnTo>
                  <a:lnTo>
                    <a:pt x="493" y="242"/>
                  </a:lnTo>
                  <a:lnTo>
                    <a:pt x="492" y="242"/>
                  </a:lnTo>
                  <a:lnTo>
                    <a:pt x="492" y="243"/>
                  </a:lnTo>
                  <a:lnTo>
                    <a:pt x="491" y="243"/>
                  </a:lnTo>
                  <a:lnTo>
                    <a:pt x="490" y="243"/>
                  </a:lnTo>
                  <a:lnTo>
                    <a:pt x="490" y="244"/>
                  </a:lnTo>
                  <a:lnTo>
                    <a:pt x="488" y="244"/>
                  </a:lnTo>
                  <a:lnTo>
                    <a:pt x="487" y="245"/>
                  </a:lnTo>
                  <a:lnTo>
                    <a:pt x="485" y="246"/>
                  </a:lnTo>
                  <a:lnTo>
                    <a:pt x="484" y="249"/>
                  </a:lnTo>
                  <a:lnTo>
                    <a:pt x="479" y="257"/>
                  </a:lnTo>
                  <a:lnTo>
                    <a:pt x="478" y="258"/>
                  </a:lnTo>
                  <a:lnTo>
                    <a:pt x="477" y="259"/>
                  </a:lnTo>
                  <a:lnTo>
                    <a:pt x="476" y="259"/>
                  </a:lnTo>
                  <a:lnTo>
                    <a:pt x="474" y="260"/>
                  </a:lnTo>
                  <a:lnTo>
                    <a:pt x="470" y="267"/>
                  </a:lnTo>
                  <a:lnTo>
                    <a:pt x="469" y="270"/>
                  </a:lnTo>
                  <a:lnTo>
                    <a:pt x="467" y="272"/>
                  </a:lnTo>
                  <a:lnTo>
                    <a:pt x="467" y="274"/>
                  </a:lnTo>
                  <a:lnTo>
                    <a:pt x="466" y="275"/>
                  </a:lnTo>
                  <a:lnTo>
                    <a:pt x="465" y="277"/>
                  </a:lnTo>
                  <a:lnTo>
                    <a:pt x="463" y="278"/>
                  </a:lnTo>
                  <a:lnTo>
                    <a:pt x="462" y="278"/>
                  </a:lnTo>
                  <a:lnTo>
                    <a:pt x="462" y="279"/>
                  </a:lnTo>
                  <a:lnTo>
                    <a:pt x="462" y="280"/>
                  </a:lnTo>
                  <a:lnTo>
                    <a:pt x="460" y="280"/>
                  </a:lnTo>
                  <a:lnTo>
                    <a:pt x="459" y="280"/>
                  </a:lnTo>
                  <a:lnTo>
                    <a:pt x="458" y="279"/>
                  </a:lnTo>
                  <a:lnTo>
                    <a:pt x="457" y="279"/>
                  </a:lnTo>
                  <a:lnTo>
                    <a:pt x="457" y="280"/>
                  </a:lnTo>
                  <a:lnTo>
                    <a:pt x="458" y="280"/>
                  </a:lnTo>
                  <a:lnTo>
                    <a:pt x="458" y="281"/>
                  </a:lnTo>
                  <a:lnTo>
                    <a:pt x="458" y="284"/>
                  </a:lnTo>
                  <a:lnTo>
                    <a:pt x="459" y="287"/>
                  </a:lnTo>
                  <a:lnTo>
                    <a:pt x="462" y="294"/>
                  </a:lnTo>
                  <a:lnTo>
                    <a:pt x="464" y="296"/>
                  </a:lnTo>
                  <a:lnTo>
                    <a:pt x="470" y="302"/>
                  </a:lnTo>
                  <a:lnTo>
                    <a:pt x="472" y="303"/>
                  </a:lnTo>
                  <a:lnTo>
                    <a:pt x="474" y="305"/>
                  </a:lnTo>
                  <a:lnTo>
                    <a:pt x="477" y="303"/>
                  </a:lnTo>
                  <a:lnTo>
                    <a:pt x="478" y="306"/>
                  </a:lnTo>
                  <a:lnTo>
                    <a:pt x="480" y="307"/>
                  </a:lnTo>
                  <a:lnTo>
                    <a:pt x="480" y="308"/>
                  </a:lnTo>
                  <a:lnTo>
                    <a:pt x="481" y="309"/>
                  </a:lnTo>
                  <a:lnTo>
                    <a:pt x="483" y="309"/>
                  </a:lnTo>
                  <a:lnTo>
                    <a:pt x="485" y="309"/>
                  </a:lnTo>
                  <a:lnTo>
                    <a:pt x="486" y="310"/>
                  </a:lnTo>
                  <a:lnTo>
                    <a:pt x="486" y="312"/>
                  </a:lnTo>
                  <a:lnTo>
                    <a:pt x="487" y="312"/>
                  </a:lnTo>
                  <a:lnTo>
                    <a:pt x="492" y="314"/>
                  </a:lnTo>
                  <a:lnTo>
                    <a:pt x="493" y="316"/>
                  </a:lnTo>
                  <a:lnTo>
                    <a:pt x="495" y="319"/>
                  </a:lnTo>
                  <a:lnTo>
                    <a:pt x="498" y="321"/>
                  </a:lnTo>
                  <a:lnTo>
                    <a:pt x="500" y="322"/>
                  </a:lnTo>
                  <a:lnTo>
                    <a:pt x="501" y="322"/>
                  </a:lnTo>
                  <a:lnTo>
                    <a:pt x="505" y="323"/>
                  </a:lnTo>
                  <a:lnTo>
                    <a:pt x="506" y="324"/>
                  </a:lnTo>
                  <a:lnTo>
                    <a:pt x="508" y="327"/>
                  </a:lnTo>
                  <a:lnTo>
                    <a:pt x="509" y="327"/>
                  </a:lnTo>
                  <a:lnTo>
                    <a:pt x="511" y="328"/>
                  </a:lnTo>
                  <a:lnTo>
                    <a:pt x="513" y="329"/>
                  </a:lnTo>
                  <a:lnTo>
                    <a:pt x="516" y="330"/>
                  </a:lnTo>
                  <a:lnTo>
                    <a:pt x="518" y="331"/>
                  </a:lnTo>
                  <a:lnTo>
                    <a:pt x="519" y="333"/>
                  </a:lnTo>
                  <a:lnTo>
                    <a:pt x="520" y="336"/>
                  </a:lnTo>
                  <a:lnTo>
                    <a:pt x="520" y="342"/>
                  </a:lnTo>
                  <a:lnTo>
                    <a:pt x="521" y="343"/>
                  </a:lnTo>
                  <a:lnTo>
                    <a:pt x="524" y="347"/>
                  </a:lnTo>
                  <a:lnTo>
                    <a:pt x="526" y="347"/>
                  </a:lnTo>
                  <a:lnTo>
                    <a:pt x="529" y="347"/>
                  </a:lnTo>
                  <a:lnTo>
                    <a:pt x="530" y="348"/>
                  </a:lnTo>
                  <a:lnTo>
                    <a:pt x="534" y="351"/>
                  </a:lnTo>
                  <a:lnTo>
                    <a:pt x="536" y="352"/>
                  </a:lnTo>
                  <a:lnTo>
                    <a:pt x="537" y="354"/>
                  </a:lnTo>
                  <a:lnTo>
                    <a:pt x="538" y="355"/>
                  </a:lnTo>
                  <a:lnTo>
                    <a:pt x="541" y="355"/>
                  </a:lnTo>
                  <a:lnTo>
                    <a:pt x="542" y="355"/>
                  </a:lnTo>
                  <a:lnTo>
                    <a:pt x="543" y="355"/>
                  </a:lnTo>
                  <a:lnTo>
                    <a:pt x="544" y="357"/>
                  </a:lnTo>
                  <a:lnTo>
                    <a:pt x="548" y="361"/>
                  </a:lnTo>
                  <a:lnTo>
                    <a:pt x="549" y="361"/>
                  </a:lnTo>
                  <a:lnTo>
                    <a:pt x="551" y="364"/>
                  </a:lnTo>
                  <a:lnTo>
                    <a:pt x="551" y="365"/>
                  </a:lnTo>
                  <a:lnTo>
                    <a:pt x="552" y="365"/>
                  </a:lnTo>
                  <a:lnTo>
                    <a:pt x="552" y="368"/>
                  </a:lnTo>
                  <a:lnTo>
                    <a:pt x="551" y="369"/>
                  </a:lnTo>
                  <a:lnTo>
                    <a:pt x="551" y="370"/>
                  </a:lnTo>
                  <a:lnTo>
                    <a:pt x="551" y="371"/>
                  </a:lnTo>
                  <a:lnTo>
                    <a:pt x="552" y="371"/>
                  </a:lnTo>
                  <a:lnTo>
                    <a:pt x="555" y="371"/>
                  </a:lnTo>
                  <a:lnTo>
                    <a:pt x="555" y="370"/>
                  </a:lnTo>
                  <a:lnTo>
                    <a:pt x="556" y="369"/>
                  </a:lnTo>
                  <a:lnTo>
                    <a:pt x="557" y="369"/>
                  </a:lnTo>
                  <a:lnTo>
                    <a:pt x="559" y="369"/>
                  </a:lnTo>
                  <a:lnTo>
                    <a:pt x="562" y="369"/>
                  </a:lnTo>
                  <a:lnTo>
                    <a:pt x="563" y="370"/>
                  </a:lnTo>
                  <a:lnTo>
                    <a:pt x="565" y="371"/>
                  </a:lnTo>
                  <a:lnTo>
                    <a:pt x="566" y="371"/>
                  </a:lnTo>
                  <a:lnTo>
                    <a:pt x="566" y="370"/>
                  </a:lnTo>
                  <a:lnTo>
                    <a:pt x="566" y="369"/>
                  </a:lnTo>
                  <a:lnTo>
                    <a:pt x="568" y="368"/>
                  </a:lnTo>
                  <a:lnTo>
                    <a:pt x="571" y="366"/>
                  </a:lnTo>
                  <a:lnTo>
                    <a:pt x="572" y="369"/>
                  </a:lnTo>
                  <a:lnTo>
                    <a:pt x="576" y="371"/>
                  </a:lnTo>
                  <a:lnTo>
                    <a:pt x="578" y="372"/>
                  </a:lnTo>
                  <a:lnTo>
                    <a:pt x="582" y="373"/>
                  </a:lnTo>
                  <a:lnTo>
                    <a:pt x="583" y="375"/>
                  </a:lnTo>
                  <a:lnTo>
                    <a:pt x="585" y="375"/>
                  </a:lnTo>
                  <a:lnTo>
                    <a:pt x="585" y="376"/>
                  </a:lnTo>
                  <a:lnTo>
                    <a:pt x="586" y="376"/>
                  </a:lnTo>
                  <a:lnTo>
                    <a:pt x="590" y="378"/>
                  </a:lnTo>
                  <a:lnTo>
                    <a:pt x="590" y="379"/>
                  </a:lnTo>
                  <a:lnTo>
                    <a:pt x="591" y="379"/>
                  </a:lnTo>
                  <a:lnTo>
                    <a:pt x="592" y="382"/>
                  </a:lnTo>
                  <a:lnTo>
                    <a:pt x="597" y="386"/>
                  </a:lnTo>
                  <a:lnTo>
                    <a:pt x="599" y="386"/>
                  </a:lnTo>
                  <a:lnTo>
                    <a:pt x="600" y="386"/>
                  </a:lnTo>
                  <a:lnTo>
                    <a:pt x="601" y="386"/>
                  </a:lnTo>
                  <a:lnTo>
                    <a:pt x="601" y="387"/>
                  </a:lnTo>
                  <a:lnTo>
                    <a:pt x="601" y="389"/>
                  </a:lnTo>
                  <a:lnTo>
                    <a:pt x="602" y="389"/>
                  </a:lnTo>
                  <a:lnTo>
                    <a:pt x="604" y="389"/>
                  </a:lnTo>
                  <a:lnTo>
                    <a:pt x="605" y="390"/>
                  </a:lnTo>
                  <a:lnTo>
                    <a:pt x="606" y="390"/>
                  </a:lnTo>
                  <a:lnTo>
                    <a:pt x="607" y="390"/>
                  </a:lnTo>
                  <a:lnTo>
                    <a:pt x="608" y="390"/>
                  </a:lnTo>
                  <a:lnTo>
                    <a:pt x="609" y="390"/>
                  </a:lnTo>
                  <a:lnTo>
                    <a:pt x="611" y="390"/>
                  </a:lnTo>
                  <a:lnTo>
                    <a:pt x="619" y="393"/>
                  </a:lnTo>
                  <a:lnTo>
                    <a:pt x="620" y="394"/>
                  </a:lnTo>
                  <a:lnTo>
                    <a:pt x="623" y="396"/>
                  </a:lnTo>
                  <a:lnTo>
                    <a:pt x="625" y="397"/>
                  </a:lnTo>
                  <a:lnTo>
                    <a:pt x="627" y="400"/>
                  </a:lnTo>
                  <a:lnTo>
                    <a:pt x="627" y="401"/>
                  </a:lnTo>
                  <a:lnTo>
                    <a:pt x="630" y="407"/>
                  </a:lnTo>
                  <a:lnTo>
                    <a:pt x="632" y="408"/>
                  </a:lnTo>
                  <a:lnTo>
                    <a:pt x="633" y="411"/>
                  </a:lnTo>
                  <a:lnTo>
                    <a:pt x="635" y="413"/>
                  </a:lnTo>
                  <a:lnTo>
                    <a:pt x="639" y="415"/>
                  </a:lnTo>
                  <a:lnTo>
                    <a:pt x="642" y="418"/>
                  </a:lnTo>
                  <a:lnTo>
                    <a:pt x="642" y="419"/>
                  </a:lnTo>
                  <a:lnTo>
                    <a:pt x="641" y="441"/>
                  </a:lnTo>
                  <a:lnTo>
                    <a:pt x="640" y="462"/>
                  </a:lnTo>
                  <a:lnTo>
                    <a:pt x="640" y="484"/>
                  </a:lnTo>
                  <a:lnTo>
                    <a:pt x="639" y="506"/>
                  </a:lnTo>
                  <a:lnTo>
                    <a:pt x="639" y="527"/>
                  </a:lnTo>
                  <a:lnTo>
                    <a:pt x="637" y="550"/>
                  </a:lnTo>
                  <a:lnTo>
                    <a:pt x="636" y="571"/>
                  </a:lnTo>
                  <a:lnTo>
                    <a:pt x="636" y="593"/>
                  </a:lnTo>
                  <a:lnTo>
                    <a:pt x="635" y="614"/>
                  </a:lnTo>
                  <a:lnTo>
                    <a:pt x="635" y="636"/>
                  </a:lnTo>
                  <a:lnTo>
                    <a:pt x="634" y="657"/>
                  </a:lnTo>
                  <a:lnTo>
                    <a:pt x="634" y="679"/>
                  </a:lnTo>
                  <a:lnTo>
                    <a:pt x="633" y="700"/>
                  </a:lnTo>
                  <a:lnTo>
                    <a:pt x="632" y="721"/>
                  </a:lnTo>
                  <a:lnTo>
                    <a:pt x="632" y="743"/>
                  </a:lnTo>
                  <a:lnTo>
                    <a:pt x="630" y="764"/>
                  </a:lnTo>
                  <a:lnTo>
                    <a:pt x="630" y="786"/>
                  </a:lnTo>
                  <a:lnTo>
                    <a:pt x="629" y="807"/>
                  </a:lnTo>
                  <a:lnTo>
                    <a:pt x="628" y="828"/>
                  </a:lnTo>
                  <a:lnTo>
                    <a:pt x="628" y="850"/>
                  </a:lnTo>
                  <a:lnTo>
                    <a:pt x="627" y="871"/>
                  </a:lnTo>
                  <a:lnTo>
                    <a:pt x="627" y="894"/>
                  </a:lnTo>
                  <a:lnTo>
                    <a:pt x="626" y="915"/>
                  </a:lnTo>
                  <a:lnTo>
                    <a:pt x="625" y="936"/>
                  </a:lnTo>
                  <a:lnTo>
                    <a:pt x="625" y="958"/>
                  </a:lnTo>
                  <a:lnTo>
                    <a:pt x="623" y="979"/>
                  </a:lnTo>
                  <a:lnTo>
                    <a:pt x="623" y="1000"/>
                  </a:lnTo>
                  <a:lnTo>
                    <a:pt x="622" y="1022"/>
                  </a:lnTo>
                  <a:lnTo>
                    <a:pt x="622" y="1043"/>
                  </a:lnTo>
                  <a:lnTo>
                    <a:pt x="621" y="1064"/>
                  </a:lnTo>
                  <a:lnTo>
                    <a:pt x="620" y="1086"/>
                  </a:lnTo>
                  <a:lnTo>
                    <a:pt x="620" y="1107"/>
                  </a:lnTo>
                  <a:lnTo>
                    <a:pt x="601" y="1107"/>
                  </a:lnTo>
                  <a:lnTo>
                    <a:pt x="583" y="1106"/>
                  </a:lnTo>
                  <a:lnTo>
                    <a:pt x="564" y="1106"/>
                  </a:lnTo>
                  <a:lnTo>
                    <a:pt x="547" y="1105"/>
                  </a:lnTo>
                  <a:lnTo>
                    <a:pt x="528" y="1105"/>
                  </a:lnTo>
                  <a:lnTo>
                    <a:pt x="509" y="1105"/>
                  </a:lnTo>
                  <a:lnTo>
                    <a:pt x="491" y="1104"/>
                  </a:lnTo>
                  <a:lnTo>
                    <a:pt x="472" y="1104"/>
                  </a:lnTo>
                  <a:lnTo>
                    <a:pt x="455" y="1104"/>
                  </a:lnTo>
                  <a:lnTo>
                    <a:pt x="436" y="1104"/>
                  </a:lnTo>
                  <a:lnTo>
                    <a:pt x="417" y="1104"/>
                  </a:lnTo>
                  <a:lnTo>
                    <a:pt x="399" y="1104"/>
                  </a:lnTo>
                  <a:lnTo>
                    <a:pt x="381" y="1104"/>
                  </a:lnTo>
                  <a:lnTo>
                    <a:pt x="363" y="1104"/>
                  </a:lnTo>
                  <a:lnTo>
                    <a:pt x="344" y="1104"/>
                  </a:lnTo>
                  <a:lnTo>
                    <a:pt x="326" y="1104"/>
                  </a:lnTo>
                  <a:lnTo>
                    <a:pt x="307" y="1104"/>
                  </a:lnTo>
                  <a:lnTo>
                    <a:pt x="289" y="1104"/>
                  </a:lnTo>
                  <a:lnTo>
                    <a:pt x="286" y="1104"/>
                  </a:lnTo>
                  <a:lnTo>
                    <a:pt x="271" y="1104"/>
                  </a:lnTo>
                  <a:lnTo>
                    <a:pt x="252" y="1104"/>
                  </a:lnTo>
                  <a:lnTo>
                    <a:pt x="234" y="1104"/>
                  </a:lnTo>
                  <a:lnTo>
                    <a:pt x="215" y="1105"/>
                  </a:lnTo>
                  <a:lnTo>
                    <a:pt x="198" y="1105"/>
                  </a:lnTo>
                  <a:lnTo>
                    <a:pt x="179" y="1105"/>
                  </a:lnTo>
                  <a:lnTo>
                    <a:pt x="160" y="1106"/>
                  </a:lnTo>
                  <a:lnTo>
                    <a:pt x="142" y="1106"/>
                  </a:lnTo>
                  <a:lnTo>
                    <a:pt x="123" y="1106"/>
                  </a:lnTo>
                  <a:lnTo>
                    <a:pt x="106" y="1107"/>
                  </a:lnTo>
                  <a:lnTo>
                    <a:pt x="87" y="1107"/>
                  </a:lnTo>
                  <a:lnTo>
                    <a:pt x="68" y="1108"/>
                  </a:lnTo>
                  <a:lnTo>
                    <a:pt x="50" y="1108"/>
                  </a:lnTo>
                  <a:lnTo>
                    <a:pt x="31" y="1109"/>
                  </a:lnTo>
                  <a:lnTo>
                    <a:pt x="31" y="1085"/>
                  </a:lnTo>
                  <a:lnTo>
                    <a:pt x="30" y="1059"/>
                  </a:lnTo>
                  <a:lnTo>
                    <a:pt x="29" y="1034"/>
                  </a:lnTo>
                  <a:lnTo>
                    <a:pt x="28" y="1009"/>
                  </a:lnTo>
                  <a:lnTo>
                    <a:pt x="26" y="983"/>
                  </a:lnTo>
                  <a:lnTo>
                    <a:pt x="25" y="958"/>
                  </a:lnTo>
                  <a:lnTo>
                    <a:pt x="24" y="933"/>
                  </a:lnTo>
                  <a:lnTo>
                    <a:pt x="24" y="908"/>
                  </a:lnTo>
                  <a:lnTo>
                    <a:pt x="23" y="883"/>
                  </a:lnTo>
                  <a:lnTo>
                    <a:pt x="22" y="857"/>
                  </a:lnTo>
                  <a:lnTo>
                    <a:pt x="21" y="832"/>
                  </a:lnTo>
                  <a:lnTo>
                    <a:pt x="19" y="807"/>
                  </a:lnTo>
                  <a:lnTo>
                    <a:pt x="18" y="782"/>
                  </a:lnTo>
                  <a:lnTo>
                    <a:pt x="17" y="756"/>
                  </a:lnTo>
                  <a:lnTo>
                    <a:pt x="17" y="731"/>
                  </a:lnTo>
                  <a:lnTo>
                    <a:pt x="16" y="706"/>
                  </a:lnTo>
                  <a:lnTo>
                    <a:pt x="15" y="680"/>
                  </a:lnTo>
                  <a:lnTo>
                    <a:pt x="14" y="655"/>
                  </a:lnTo>
                  <a:lnTo>
                    <a:pt x="12" y="630"/>
                  </a:lnTo>
                  <a:lnTo>
                    <a:pt x="11" y="604"/>
                  </a:lnTo>
                  <a:lnTo>
                    <a:pt x="10" y="579"/>
                  </a:lnTo>
                  <a:lnTo>
                    <a:pt x="9" y="553"/>
                  </a:lnTo>
                  <a:lnTo>
                    <a:pt x="9" y="527"/>
                  </a:lnTo>
                  <a:lnTo>
                    <a:pt x="8" y="503"/>
                  </a:lnTo>
                  <a:lnTo>
                    <a:pt x="7" y="477"/>
                  </a:lnTo>
                  <a:lnTo>
                    <a:pt x="6" y="452"/>
                  </a:lnTo>
                  <a:lnTo>
                    <a:pt x="4" y="426"/>
                  </a:lnTo>
                  <a:lnTo>
                    <a:pt x="3" y="400"/>
                  </a:lnTo>
                  <a:lnTo>
                    <a:pt x="2" y="375"/>
                  </a:lnTo>
                  <a:lnTo>
                    <a:pt x="1" y="349"/>
                  </a:lnTo>
                  <a:lnTo>
                    <a:pt x="1" y="323"/>
                  </a:lnTo>
                  <a:lnTo>
                    <a:pt x="0" y="298"/>
                  </a:lnTo>
                  <a:lnTo>
                    <a:pt x="3" y="298"/>
                  </a:lnTo>
                  <a:lnTo>
                    <a:pt x="6" y="299"/>
                  </a:lnTo>
                  <a:lnTo>
                    <a:pt x="7" y="300"/>
                  </a:lnTo>
                  <a:lnTo>
                    <a:pt x="8" y="300"/>
                  </a:lnTo>
                  <a:lnTo>
                    <a:pt x="8" y="301"/>
                  </a:lnTo>
                  <a:lnTo>
                    <a:pt x="8" y="302"/>
                  </a:lnTo>
                  <a:lnTo>
                    <a:pt x="9" y="303"/>
                  </a:lnTo>
                  <a:lnTo>
                    <a:pt x="10" y="303"/>
                  </a:lnTo>
                  <a:lnTo>
                    <a:pt x="12" y="303"/>
                  </a:lnTo>
                  <a:lnTo>
                    <a:pt x="12" y="306"/>
                  </a:lnTo>
                  <a:lnTo>
                    <a:pt x="14" y="307"/>
                  </a:lnTo>
                  <a:lnTo>
                    <a:pt x="12" y="308"/>
                  </a:lnTo>
                  <a:lnTo>
                    <a:pt x="12" y="309"/>
                  </a:lnTo>
                  <a:lnTo>
                    <a:pt x="12" y="310"/>
                  </a:lnTo>
                  <a:lnTo>
                    <a:pt x="14" y="313"/>
                  </a:lnTo>
                  <a:lnTo>
                    <a:pt x="14" y="314"/>
                  </a:lnTo>
                  <a:lnTo>
                    <a:pt x="15" y="315"/>
                  </a:lnTo>
                  <a:lnTo>
                    <a:pt x="14" y="316"/>
                  </a:lnTo>
                  <a:lnTo>
                    <a:pt x="12" y="320"/>
                  </a:lnTo>
                  <a:lnTo>
                    <a:pt x="11" y="323"/>
                  </a:lnTo>
                  <a:lnTo>
                    <a:pt x="12" y="323"/>
                  </a:lnTo>
                  <a:lnTo>
                    <a:pt x="15" y="319"/>
                  </a:lnTo>
                  <a:lnTo>
                    <a:pt x="16" y="319"/>
                  </a:lnTo>
                  <a:lnTo>
                    <a:pt x="16" y="320"/>
                  </a:lnTo>
                  <a:lnTo>
                    <a:pt x="15" y="322"/>
                  </a:lnTo>
                  <a:lnTo>
                    <a:pt x="15" y="323"/>
                  </a:lnTo>
                  <a:lnTo>
                    <a:pt x="16" y="324"/>
                  </a:lnTo>
                  <a:lnTo>
                    <a:pt x="17" y="315"/>
                  </a:lnTo>
                  <a:lnTo>
                    <a:pt x="19" y="314"/>
                  </a:lnTo>
                  <a:lnTo>
                    <a:pt x="19" y="313"/>
                  </a:lnTo>
                  <a:lnTo>
                    <a:pt x="18" y="308"/>
                  </a:lnTo>
                  <a:lnTo>
                    <a:pt x="17" y="307"/>
                  </a:lnTo>
                  <a:lnTo>
                    <a:pt x="17" y="306"/>
                  </a:lnTo>
                  <a:lnTo>
                    <a:pt x="16" y="302"/>
                  </a:lnTo>
                  <a:lnTo>
                    <a:pt x="15" y="296"/>
                  </a:lnTo>
                  <a:lnTo>
                    <a:pt x="15" y="295"/>
                  </a:lnTo>
                  <a:lnTo>
                    <a:pt x="16" y="294"/>
                  </a:lnTo>
                  <a:lnTo>
                    <a:pt x="17" y="295"/>
                  </a:lnTo>
                  <a:lnTo>
                    <a:pt x="18" y="296"/>
                  </a:lnTo>
                  <a:lnTo>
                    <a:pt x="18" y="298"/>
                  </a:lnTo>
                  <a:lnTo>
                    <a:pt x="21" y="296"/>
                  </a:lnTo>
                  <a:lnTo>
                    <a:pt x="23" y="296"/>
                  </a:lnTo>
                  <a:lnTo>
                    <a:pt x="25" y="298"/>
                  </a:lnTo>
                  <a:lnTo>
                    <a:pt x="26" y="299"/>
                  </a:lnTo>
                  <a:lnTo>
                    <a:pt x="33" y="301"/>
                  </a:lnTo>
                  <a:lnTo>
                    <a:pt x="36" y="302"/>
                  </a:lnTo>
                  <a:lnTo>
                    <a:pt x="37" y="306"/>
                  </a:lnTo>
                  <a:lnTo>
                    <a:pt x="37" y="307"/>
                  </a:lnTo>
                  <a:lnTo>
                    <a:pt x="39" y="308"/>
                  </a:lnTo>
                  <a:lnTo>
                    <a:pt x="40" y="308"/>
                  </a:lnTo>
                  <a:lnTo>
                    <a:pt x="40" y="309"/>
                  </a:lnTo>
                  <a:lnTo>
                    <a:pt x="42" y="312"/>
                  </a:lnTo>
                  <a:lnTo>
                    <a:pt x="43" y="313"/>
                  </a:lnTo>
                  <a:lnTo>
                    <a:pt x="43" y="314"/>
                  </a:lnTo>
                  <a:lnTo>
                    <a:pt x="43" y="316"/>
                  </a:lnTo>
                  <a:lnTo>
                    <a:pt x="42" y="319"/>
                  </a:lnTo>
                  <a:lnTo>
                    <a:pt x="45" y="315"/>
                  </a:lnTo>
                  <a:lnTo>
                    <a:pt x="46" y="315"/>
                  </a:lnTo>
                  <a:lnTo>
                    <a:pt x="47" y="315"/>
                  </a:lnTo>
                  <a:lnTo>
                    <a:pt x="47" y="316"/>
                  </a:lnTo>
                  <a:lnTo>
                    <a:pt x="49" y="319"/>
                  </a:lnTo>
                  <a:lnTo>
                    <a:pt x="49" y="320"/>
                  </a:lnTo>
                  <a:lnTo>
                    <a:pt x="50" y="320"/>
                  </a:lnTo>
                  <a:lnTo>
                    <a:pt x="52" y="320"/>
                  </a:lnTo>
                  <a:lnTo>
                    <a:pt x="52" y="319"/>
                  </a:lnTo>
                  <a:lnTo>
                    <a:pt x="52" y="317"/>
                  </a:lnTo>
                  <a:lnTo>
                    <a:pt x="47" y="312"/>
                  </a:lnTo>
                  <a:lnTo>
                    <a:pt x="46" y="310"/>
                  </a:lnTo>
                  <a:lnTo>
                    <a:pt x="45" y="307"/>
                  </a:lnTo>
                  <a:lnTo>
                    <a:pt x="44" y="302"/>
                  </a:lnTo>
                  <a:lnTo>
                    <a:pt x="44" y="301"/>
                  </a:lnTo>
                  <a:lnTo>
                    <a:pt x="44" y="300"/>
                  </a:lnTo>
                  <a:lnTo>
                    <a:pt x="45" y="299"/>
                  </a:lnTo>
                  <a:lnTo>
                    <a:pt x="45" y="298"/>
                  </a:lnTo>
                  <a:lnTo>
                    <a:pt x="45" y="294"/>
                  </a:lnTo>
                  <a:lnTo>
                    <a:pt x="46" y="293"/>
                  </a:lnTo>
                  <a:lnTo>
                    <a:pt x="47" y="293"/>
                  </a:lnTo>
                  <a:lnTo>
                    <a:pt x="49" y="294"/>
                  </a:lnTo>
                  <a:lnTo>
                    <a:pt x="50" y="294"/>
                  </a:lnTo>
                  <a:lnTo>
                    <a:pt x="52" y="294"/>
                  </a:lnTo>
                  <a:lnTo>
                    <a:pt x="54" y="295"/>
                  </a:lnTo>
                  <a:lnTo>
                    <a:pt x="56" y="295"/>
                  </a:lnTo>
                  <a:lnTo>
                    <a:pt x="57" y="294"/>
                  </a:lnTo>
                  <a:lnTo>
                    <a:pt x="59" y="294"/>
                  </a:lnTo>
                  <a:lnTo>
                    <a:pt x="60" y="293"/>
                  </a:lnTo>
                  <a:lnTo>
                    <a:pt x="61" y="293"/>
                  </a:lnTo>
                  <a:lnTo>
                    <a:pt x="61" y="292"/>
                  </a:lnTo>
                  <a:lnTo>
                    <a:pt x="63" y="292"/>
                  </a:lnTo>
                  <a:lnTo>
                    <a:pt x="65" y="289"/>
                  </a:lnTo>
                  <a:lnTo>
                    <a:pt x="66" y="289"/>
                  </a:lnTo>
                  <a:lnTo>
                    <a:pt x="66" y="288"/>
                  </a:lnTo>
                  <a:lnTo>
                    <a:pt x="67" y="289"/>
                  </a:lnTo>
                  <a:lnTo>
                    <a:pt x="70" y="291"/>
                  </a:lnTo>
                  <a:lnTo>
                    <a:pt x="70" y="288"/>
                  </a:lnTo>
                  <a:lnTo>
                    <a:pt x="71" y="284"/>
                  </a:lnTo>
                  <a:lnTo>
                    <a:pt x="70" y="284"/>
                  </a:lnTo>
                  <a:lnTo>
                    <a:pt x="70" y="285"/>
                  </a:lnTo>
                  <a:lnTo>
                    <a:pt x="67" y="286"/>
                  </a:lnTo>
                  <a:lnTo>
                    <a:pt x="64" y="288"/>
                  </a:lnTo>
                  <a:lnTo>
                    <a:pt x="57" y="292"/>
                  </a:lnTo>
                  <a:lnTo>
                    <a:pt x="54" y="292"/>
                  </a:lnTo>
                  <a:lnTo>
                    <a:pt x="57" y="288"/>
                  </a:lnTo>
                  <a:lnTo>
                    <a:pt x="57" y="287"/>
                  </a:lnTo>
                  <a:lnTo>
                    <a:pt x="56" y="287"/>
                  </a:lnTo>
                  <a:lnTo>
                    <a:pt x="53" y="289"/>
                  </a:lnTo>
                  <a:lnTo>
                    <a:pt x="52" y="289"/>
                  </a:lnTo>
                  <a:lnTo>
                    <a:pt x="51" y="289"/>
                  </a:lnTo>
                  <a:lnTo>
                    <a:pt x="50" y="289"/>
                  </a:lnTo>
                  <a:lnTo>
                    <a:pt x="47" y="287"/>
                  </a:lnTo>
                  <a:lnTo>
                    <a:pt x="46" y="286"/>
                  </a:lnTo>
                  <a:lnTo>
                    <a:pt x="47" y="285"/>
                  </a:lnTo>
                  <a:lnTo>
                    <a:pt x="46" y="284"/>
                  </a:lnTo>
                  <a:lnTo>
                    <a:pt x="44" y="282"/>
                  </a:lnTo>
                  <a:lnTo>
                    <a:pt x="43" y="281"/>
                  </a:lnTo>
                  <a:lnTo>
                    <a:pt x="42" y="278"/>
                  </a:lnTo>
                  <a:lnTo>
                    <a:pt x="40" y="277"/>
                  </a:lnTo>
                  <a:lnTo>
                    <a:pt x="42" y="277"/>
                  </a:lnTo>
                  <a:lnTo>
                    <a:pt x="43" y="277"/>
                  </a:lnTo>
                  <a:lnTo>
                    <a:pt x="45" y="275"/>
                  </a:lnTo>
                  <a:lnTo>
                    <a:pt x="49" y="275"/>
                  </a:lnTo>
                  <a:lnTo>
                    <a:pt x="50" y="275"/>
                  </a:lnTo>
                  <a:lnTo>
                    <a:pt x="51" y="274"/>
                  </a:lnTo>
                  <a:lnTo>
                    <a:pt x="52" y="273"/>
                  </a:lnTo>
                  <a:lnTo>
                    <a:pt x="54" y="271"/>
                  </a:lnTo>
                  <a:lnTo>
                    <a:pt x="56" y="271"/>
                  </a:lnTo>
                  <a:lnTo>
                    <a:pt x="53" y="271"/>
                  </a:lnTo>
                  <a:lnTo>
                    <a:pt x="52" y="271"/>
                  </a:lnTo>
                  <a:lnTo>
                    <a:pt x="50" y="272"/>
                  </a:lnTo>
                  <a:lnTo>
                    <a:pt x="47" y="274"/>
                  </a:lnTo>
                  <a:lnTo>
                    <a:pt x="46" y="274"/>
                  </a:lnTo>
                  <a:lnTo>
                    <a:pt x="44" y="273"/>
                  </a:lnTo>
                  <a:lnTo>
                    <a:pt x="43" y="273"/>
                  </a:lnTo>
                  <a:lnTo>
                    <a:pt x="42" y="273"/>
                  </a:lnTo>
                  <a:lnTo>
                    <a:pt x="40" y="273"/>
                  </a:lnTo>
                  <a:lnTo>
                    <a:pt x="39" y="273"/>
                  </a:lnTo>
                  <a:lnTo>
                    <a:pt x="38" y="272"/>
                  </a:lnTo>
                  <a:lnTo>
                    <a:pt x="37" y="272"/>
                  </a:lnTo>
                  <a:lnTo>
                    <a:pt x="32" y="268"/>
                  </a:lnTo>
                  <a:lnTo>
                    <a:pt x="31" y="268"/>
                  </a:lnTo>
                  <a:lnTo>
                    <a:pt x="31" y="267"/>
                  </a:lnTo>
                  <a:lnTo>
                    <a:pt x="30" y="267"/>
                  </a:lnTo>
                  <a:lnTo>
                    <a:pt x="29" y="267"/>
                  </a:lnTo>
                  <a:lnTo>
                    <a:pt x="29" y="266"/>
                  </a:lnTo>
                  <a:lnTo>
                    <a:pt x="29" y="265"/>
                  </a:lnTo>
                  <a:lnTo>
                    <a:pt x="28" y="265"/>
                  </a:lnTo>
                  <a:lnTo>
                    <a:pt x="24" y="263"/>
                  </a:lnTo>
                  <a:lnTo>
                    <a:pt x="24" y="257"/>
                  </a:lnTo>
                  <a:lnTo>
                    <a:pt x="25" y="256"/>
                  </a:lnTo>
                  <a:lnTo>
                    <a:pt x="26" y="253"/>
                  </a:lnTo>
                  <a:lnTo>
                    <a:pt x="28" y="253"/>
                  </a:lnTo>
                  <a:lnTo>
                    <a:pt x="28" y="252"/>
                  </a:lnTo>
                  <a:lnTo>
                    <a:pt x="28" y="251"/>
                  </a:lnTo>
                  <a:lnTo>
                    <a:pt x="28" y="249"/>
                  </a:lnTo>
                  <a:lnTo>
                    <a:pt x="29" y="249"/>
                  </a:lnTo>
                  <a:lnTo>
                    <a:pt x="31" y="245"/>
                  </a:lnTo>
                  <a:lnTo>
                    <a:pt x="32" y="244"/>
                  </a:lnTo>
                  <a:lnTo>
                    <a:pt x="32" y="243"/>
                  </a:lnTo>
                  <a:lnTo>
                    <a:pt x="33" y="240"/>
                  </a:lnTo>
                  <a:lnTo>
                    <a:pt x="33" y="238"/>
                  </a:lnTo>
                  <a:lnTo>
                    <a:pt x="32" y="237"/>
                  </a:lnTo>
                  <a:lnTo>
                    <a:pt x="32" y="236"/>
                  </a:lnTo>
                  <a:lnTo>
                    <a:pt x="33" y="236"/>
                  </a:lnTo>
                  <a:lnTo>
                    <a:pt x="35" y="236"/>
                  </a:lnTo>
                  <a:lnTo>
                    <a:pt x="36" y="236"/>
                  </a:lnTo>
                  <a:lnTo>
                    <a:pt x="36" y="237"/>
                  </a:lnTo>
                  <a:lnTo>
                    <a:pt x="36" y="238"/>
                  </a:lnTo>
                  <a:lnTo>
                    <a:pt x="37" y="238"/>
                  </a:lnTo>
                  <a:lnTo>
                    <a:pt x="38" y="237"/>
                  </a:lnTo>
                  <a:lnTo>
                    <a:pt x="39" y="237"/>
                  </a:lnTo>
                  <a:lnTo>
                    <a:pt x="39" y="238"/>
                  </a:lnTo>
                  <a:lnTo>
                    <a:pt x="40" y="236"/>
                  </a:lnTo>
                  <a:lnTo>
                    <a:pt x="40" y="235"/>
                  </a:lnTo>
                  <a:lnTo>
                    <a:pt x="39" y="232"/>
                  </a:lnTo>
                  <a:lnTo>
                    <a:pt x="40" y="231"/>
                  </a:lnTo>
                  <a:lnTo>
                    <a:pt x="40" y="233"/>
                  </a:lnTo>
                  <a:lnTo>
                    <a:pt x="43" y="233"/>
                  </a:lnTo>
                  <a:lnTo>
                    <a:pt x="46" y="233"/>
                  </a:lnTo>
                  <a:lnTo>
                    <a:pt x="49" y="232"/>
                  </a:lnTo>
                  <a:lnTo>
                    <a:pt x="50" y="230"/>
                  </a:lnTo>
                  <a:lnTo>
                    <a:pt x="51" y="228"/>
                  </a:lnTo>
                  <a:lnTo>
                    <a:pt x="51" y="226"/>
                  </a:lnTo>
                  <a:lnTo>
                    <a:pt x="51" y="224"/>
                  </a:lnTo>
                  <a:lnTo>
                    <a:pt x="50" y="224"/>
                  </a:lnTo>
                  <a:lnTo>
                    <a:pt x="49" y="223"/>
                  </a:lnTo>
                  <a:lnTo>
                    <a:pt x="49" y="222"/>
                  </a:lnTo>
                  <a:lnTo>
                    <a:pt x="49" y="221"/>
                  </a:lnTo>
                  <a:lnTo>
                    <a:pt x="50" y="218"/>
                  </a:lnTo>
                  <a:lnTo>
                    <a:pt x="54" y="215"/>
                  </a:lnTo>
                  <a:lnTo>
                    <a:pt x="56" y="214"/>
                  </a:lnTo>
                  <a:lnTo>
                    <a:pt x="54" y="211"/>
                  </a:lnTo>
                  <a:lnTo>
                    <a:pt x="54" y="212"/>
                  </a:lnTo>
                  <a:lnTo>
                    <a:pt x="53" y="212"/>
                  </a:lnTo>
                  <a:lnTo>
                    <a:pt x="53" y="214"/>
                  </a:lnTo>
                  <a:lnTo>
                    <a:pt x="53" y="212"/>
                  </a:lnTo>
                  <a:lnTo>
                    <a:pt x="53" y="211"/>
                  </a:lnTo>
                  <a:lnTo>
                    <a:pt x="53" y="210"/>
                  </a:lnTo>
                  <a:lnTo>
                    <a:pt x="53" y="208"/>
                  </a:lnTo>
                  <a:lnTo>
                    <a:pt x="53" y="207"/>
                  </a:lnTo>
                  <a:lnTo>
                    <a:pt x="54" y="202"/>
                  </a:lnTo>
                  <a:lnTo>
                    <a:pt x="56" y="200"/>
                  </a:lnTo>
                  <a:lnTo>
                    <a:pt x="56" y="198"/>
                  </a:lnTo>
                  <a:lnTo>
                    <a:pt x="56" y="196"/>
                  </a:lnTo>
                  <a:lnTo>
                    <a:pt x="56" y="195"/>
                  </a:lnTo>
                  <a:lnTo>
                    <a:pt x="57" y="195"/>
                  </a:lnTo>
                  <a:lnTo>
                    <a:pt x="57" y="194"/>
                  </a:lnTo>
                  <a:lnTo>
                    <a:pt x="58" y="194"/>
                  </a:lnTo>
                  <a:lnTo>
                    <a:pt x="58" y="193"/>
                  </a:lnTo>
                  <a:lnTo>
                    <a:pt x="59" y="191"/>
                  </a:lnTo>
                  <a:lnTo>
                    <a:pt x="59" y="190"/>
                  </a:lnTo>
                  <a:lnTo>
                    <a:pt x="60" y="189"/>
                  </a:lnTo>
                  <a:lnTo>
                    <a:pt x="61" y="189"/>
                  </a:lnTo>
                  <a:lnTo>
                    <a:pt x="61" y="191"/>
                  </a:lnTo>
                  <a:lnTo>
                    <a:pt x="61" y="194"/>
                  </a:lnTo>
                  <a:lnTo>
                    <a:pt x="63" y="195"/>
                  </a:lnTo>
                  <a:lnTo>
                    <a:pt x="66" y="196"/>
                  </a:lnTo>
                  <a:lnTo>
                    <a:pt x="67" y="195"/>
                  </a:lnTo>
                  <a:lnTo>
                    <a:pt x="71" y="194"/>
                  </a:lnTo>
                  <a:lnTo>
                    <a:pt x="73" y="193"/>
                  </a:lnTo>
                  <a:lnTo>
                    <a:pt x="76" y="189"/>
                  </a:lnTo>
                  <a:lnTo>
                    <a:pt x="78" y="190"/>
                  </a:lnTo>
                  <a:lnTo>
                    <a:pt x="80" y="188"/>
                  </a:lnTo>
                  <a:lnTo>
                    <a:pt x="83" y="182"/>
                  </a:lnTo>
                  <a:lnTo>
                    <a:pt x="85" y="181"/>
                  </a:lnTo>
                  <a:lnTo>
                    <a:pt x="86" y="180"/>
                  </a:lnTo>
                  <a:lnTo>
                    <a:pt x="87" y="179"/>
                  </a:lnTo>
                  <a:lnTo>
                    <a:pt x="89" y="180"/>
                  </a:lnTo>
                  <a:lnTo>
                    <a:pt x="90" y="181"/>
                  </a:lnTo>
                  <a:lnTo>
                    <a:pt x="92" y="181"/>
                  </a:lnTo>
                  <a:lnTo>
                    <a:pt x="92" y="179"/>
                  </a:lnTo>
                  <a:lnTo>
                    <a:pt x="90" y="179"/>
                  </a:lnTo>
                  <a:lnTo>
                    <a:pt x="89" y="177"/>
                  </a:lnTo>
                  <a:lnTo>
                    <a:pt x="87" y="177"/>
                  </a:lnTo>
                  <a:lnTo>
                    <a:pt x="86" y="176"/>
                  </a:lnTo>
                  <a:lnTo>
                    <a:pt x="85" y="176"/>
                  </a:lnTo>
                  <a:lnTo>
                    <a:pt x="85" y="175"/>
                  </a:lnTo>
                  <a:lnTo>
                    <a:pt x="83" y="173"/>
                  </a:lnTo>
                  <a:lnTo>
                    <a:pt x="79" y="168"/>
                  </a:lnTo>
                  <a:lnTo>
                    <a:pt x="76" y="168"/>
                  </a:lnTo>
                  <a:lnTo>
                    <a:pt x="75" y="167"/>
                  </a:lnTo>
                  <a:lnTo>
                    <a:pt x="75" y="159"/>
                  </a:lnTo>
                  <a:lnTo>
                    <a:pt x="75" y="158"/>
                  </a:lnTo>
                  <a:lnTo>
                    <a:pt x="76" y="158"/>
                  </a:lnTo>
                  <a:lnTo>
                    <a:pt x="76" y="155"/>
                  </a:lnTo>
                  <a:lnTo>
                    <a:pt x="76" y="153"/>
                  </a:lnTo>
                  <a:lnTo>
                    <a:pt x="76" y="152"/>
                  </a:lnTo>
                  <a:lnTo>
                    <a:pt x="78" y="149"/>
                  </a:lnTo>
                  <a:lnTo>
                    <a:pt x="79" y="149"/>
                  </a:lnTo>
                  <a:lnTo>
                    <a:pt x="80" y="148"/>
                  </a:lnTo>
                  <a:lnTo>
                    <a:pt x="81" y="149"/>
                  </a:lnTo>
                  <a:lnTo>
                    <a:pt x="81" y="151"/>
                  </a:lnTo>
                  <a:lnTo>
                    <a:pt x="83" y="152"/>
                  </a:lnTo>
                  <a:lnTo>
                    <a:pt x="85" y="151"/>
                  </a:lnTo>
                  <a:lnTo>
                    <a:pt x="87" y="149"/>
                  </a:lnTo>
                  <a:lnTo>
                    <a:pt x="88" y="149"/>
                  </a:lnTo>
                  <a:lnTo>
                    <a:pt x="89" y="148"/>
                  </a:lnTo>
                  <a:lnTo>
                    <a:pt x="90" y="147"/>
                  </a:lnTo>
                  <a:lnTo>
                    <a:pt x="92" y="145"/>
                  </a:lnTo>
                  <a:lnTo>
                    <a:pt x="92" y="144"/>
                  </a:lnTo>
                  <a:lnTo>
                    <a:pt x="92" y="139"/>
                  </a:lnTo>
                  <a:lnTo>
                    <a:pt x="93" y="137"/>
                  </a:lnTo>
                  <a:lnTo>
                    <a:pt x="92" y="135"/>
                  </a:lnTo>
                  <a:lnTo>
                    <a:pt x="92" y="134"/>
                  </a:lnTo>
                  <a:lnTo>
                    <a:pt x="92" y="133"/>
                  </a:lnTo>
                  <a:lnTo>
                    <a:pt x="92" y="131"/>
                  </a:lnTo>
                  <a:lnTo>
                    <a:pt x="93" y="131"/>
                  </a:lnTo>
                  <a:lnTo>
                    <a:pt x="94" y="132"/>
                  </a:lnTo>
                  <a:lnTo>
                    <a:pt x="95" y="132"/>
                  </a:lnTo>
                  <a:lnTo>
                    <a:pt x="95" y="131"/>
                  </a:lnTo>
                  <a:lnTo>
                    <a:pt x="95" y="130"/>
                  </a:lnTo>
                  <a:lnTo>
                    <a:pt x="96" y="128"/>
                  </a:lnTo>
                  <a:lnTo>
                    <a:pt x="97" y="127"/>
                  </a:lnTo>
                  <a:lnTo>
                    <a:pt x="99" y="127"/>
                  </a:lnTo>
                  <a:lnTo>
                    <a:pt x="100" y="127"/>
                  </a:lnTo>
                  <a:lnTo>
                    <a:pt x="102" y="128"/>
                  </a:lnTo>
                  <a:lnTo>
                    <a:pt x="103" y="130"/>
                  </a:lnTo>
                  <a:lnTo>
                    <a:pt x="102" y="127"/>
                  </a:lnTo>
                  <a:lnTo>
                    <a:pt x="102" y="126"/>
                  </a:lnTo>
                  <a:lnTo>
                    <a:pt x="102" y="125"/>
                  </a:lnTo>
                  <a:lnTo>
                    <a:pt x="103" y="125"/>
                  </a:lnTo>
                  <a:lnTo>
                    <a:pt x="107" y="131"/>
                  </a:lnTo>
                  <a:lnTo>
                    <a:pt x="108" y="132"/>
                  </a:lnTo>
                  <a:lnTo>
                    <a:pt x="109" y="132"/>
                  </a:lnTo>
                  <a:lnTo>
                    <a:pt x="109" y="133"/>
                  </a:lnTo>
                  <a:lnTo>
                    <a:pt x="110" y="133"/>
                  </a:lnTo>
                  <a:lnTo>
                    <a:pt x="111" y="133"/>
                  </a:lnTo>
                  <a:lnTo>
                    <a:pt x="113" y="133"/>
                  </a:lnTo>
                  <a:lnTo>
                    <a:pt x="113" y="132"/>
                  </a:lnTo>
                  <a:lnTo>
                    <a:pt x="114" y="133"/>
                  </a:lnTo>
                  <a:lnTo>
                    <a:pt x="115" y="133"/>
                  </a:lnTo>
                  <a:lnTo>
                    <a:pt x="116" y="133"/>
                  </a:lnTo>
                  <a:lnTo>
                    <a:pt x="117" y="132"/>
                  </a:lnTo>
                  <a:lnTo>
                    <a:pt x="110" y="130"/>
                  </a:lnTo>
                  <a:lnTo>
                    <a:pt x="111" y="130"/>
                  </a:lnTo>
                  <a:lnTo>
                    <a:pt x="110" y="131"/>
                  </a:lnTo>
                  <a:lnTo>
                    <a:pt x="109" y="131"/>
                  </a:lnTo>
                  <a:lnTo>
                    <a:pt x="109" y="130"/>
                  </a:lnTo>
                  <a:lnTo>
                    <a:pt x="108" y="128"/>
                  </a:lnTo>
                  <a:lnTo>
                    <a:pt x="108" y="127"/>
                  </a:lnTo>
                  <a:lnTo>
                    <a:pt x="107" y="127"/>
                  </a:lnTo>
                  <a:lnTo>
                    <a:pt x="108" y="126"/>
                  </a:lnTo>
                  <a:lnTo>
                    <a:pt x="109" y="126"/>
                  </a:lnTo>
                  <a:lnTo>
                    <a:pt x="110" y="126"/>
                  </a:lnTo>
                  <a:lnTo>
                    <a:pt x="111" y="126"/>
                  </a:lnTo>
                  <a:lnTo>
                    <a:pt x="111" y="125"/>
                  </a:lnTo>
                  <a:lnTo>
                    <a:pt x="110" y="125"/>
                  </a:lnTo>
                  <a:lnTo>
                    <a:pt x="110" y="124"/>
                  </a:lnTo>
                  <a:lnTo>
                    <a:pt x="108" y="124"/>
                  </a:lnTo>
                  <a:lnTo>
                    <a:pt x="108" y="123"/>
                  </a:lnTo>
                  <a:lnTo>
                    <a:pt x="110" y="118"/>
                  </a:lnTo>
                  <a:lnTo>
                    <a:pt x="110" y="117"/>
                  </a:lnTo>
                  <a:lnTo>
                    <a:pt x="109" y="114"/>
                  </a:lnTo>
                  <a:lnTo>
                    <a:pt x="109" y="113"/>
                  </a:lnTo>
                  <a:lnTo>
                    <a:pt x="110" y="113"/>
                  </a:lnTo>
                  <a:lnTo>
                    <a:pt x="110" y="112"/>
                  </a:lnTo>
                  <a:lnTo>
                    <a:pt x="109" y="111"/>
                  </a:lnTo>
                  <a:lnTo>
                    <a:pt x="108" y="111"/>
                  </a:lnTo>
                  <a:lnTo>
                    <a:pt x="108" y="110"/>
                  </a:lnTo>
                  <a:lnTo>
                    <a:pt x="109" y="109"/>
                  </a:lnTo>
                  <a:lnTo>
                    <a:pt x="113" y="109"/>
                  </a:lnTo>
                  <a:lnTo>
                    <a:pt x="115" y="110"/>
                  </a:lnTo>
                  <a:lnTo>
                    <a:pt x="116" y="111"/>
                  </a:lnTo>
                  <a:lnTo>
                    <a:pt x="117" y="111"/>
                  </a:lnTo>
                  <a:lnTo>
                    <a:pt x="120" y="111"/>
                  </a:lnTo>
                  <a:lnTo>
                    <a:pt x="122" y="111"/>
                  </a:lnTo>
                  <a:lnTo>
                    <a:pt x="123" y="112"/>
                  </a:lnTo>
                  <a:lnTo>
                    <a:pt x="122" y="113"/>
                  </a:lnTo>
                  <a:lnTo>
                    <a:pt x="122" y="114"/>
                  </a:lnTo>
                  <a:lnTo>
                    <a:pt x="123" y="117"/>
                  </a:lnTo>
                  <a:lnTo>
                    <a:pt x="123" y="121"/>
                  </a:lnTo>
                  <a:lnTo>
                    <a:pt x="123" y="124"/>
                  </a:lnTo>
                  <a:lnTo>
                    <a:pt x="124" y="123"/>
                  </a:lnTo>
                  <a:lnTo>
                    <a:pt x="124" y="121"/>
                  </a:lnTo>
                  <a:lnTo>
                    <a:pt x="124" y="120"/>
                  </a:lnTo>
                  <a:lnTo>
                    <a:pt x="125" y="120"/>
                  </a:lnTo>
                  <a:lnTo>
                    <a:pt x="128" y="121"/>
                  </a:lnTo>
                  <a:lnTo>
                    <a:pt x="130" y="126"/>
                  </a:lnTo>
                  <a:lnTo>
                    <a:pt x="131" y="127"/>
                  </a:lnTo>
                  <a:lnTo>
                    <a:pt x="131" y="126"/>
                  </a:lnTo>
                  <a:lnTo>
                    <a:pt x="131" y="125"/>
                  </a:lnTo>
                  <a:lnTo>
                    <a:pt x="132" y="124"/>
                  </a:lnTo>
                  <a:lnTo>
                    <a:pt x="134" y="125"/>
                  </a:lnTo>
                  <a:lnTo>
                    <a:pt x="137" y="126"/>
                  </a:lnTo>
                  <a:lnTo>
                    <a:pt x="136" y="124"/>
                  </a:lnTo>
                  <a:lnTo>
                    <a:pt x="134" y="123"/>
                  </a:lnTo>
                  <a:lnTo>
                    <a:pt x="132" y="121"/>
                  </a:lnTo>
                  <a:lnTo>
                    <a:pt x="130" y="120"/>
                  </a:lnTo>
                  <a:lnTo>
                    <a:pt x="130" y="119"/>
                  </a:lnTo>
                  <a:lnTo>
                    <a:pt x="130" y="118"/>
                  </a:lnTo>
                  <a:lnTo>
                    <a:pt x="131" y="118"/>
                  </a:lnTo>
                  <a:lnTo>
                    <a:pt x="132" y="118"/>
                  </a:lnTo>
                  <a:lnTo>
                    <a:pt x="135" y="119"/>
                  </a:lnTo>
                  <a:lnTo>
                    <a:pt x="137" y="119"/>
                  </a:lnTo>
                  <a:lnTo>
                    <a:pt x="136" y="118"/>
                  </a:lnTo>
                  <a:lnTo>
                    <a:pt x="136" y="117"/>
                  </a:lnTo>
                  <a:lnTo>
                    <a:pt x="134" y="116"/>
                  </a:lnTo>
                  <a:lnTo>
                    <a:pt x="131" y="116"/>
                  </a:lnTo>
                  <a:lnTo>
                    <a:pt x="131" y="114"/>
                  </a:lnTo>
                  <a:lnTo>
                    <a:pt x="130" y="113"/>
                  </a:lnTo>
                  <a:lnTo>
                    <a:pt x="129" y="113"/>
                  </a:lnTo>
                  <a:lnTo>
                    <a:pt x="128" y="113"/>
                  </a:lnTo>
                  <a:lnTo>
                    <a:pt x="128" y="114"/>
                  </a:lnTo>
                  <a:lnTo>
                    <a:pt x="125" y="113"/>
                  </a:lnTo>
                  <a:lnTo>
                    <a:pt x="125" y="112"/>
                  </a:lnTo>
                  <a:lnTo>
                    <a:pt x="127" y="111"/>
                  </a:lnTo>
                  <a:lnTo>
                    <a:pt x="125" y="110"/>
                  </a:lnTo>
                  <a:lnTo>
                    <a:pt x="128" y="109"/>
                  </a:lnTo>
                  <a:lnTo>
                    <a:pt x="128" y="107"/>
                  </a:lnTo>
                  <a:lnTo>
                    <a:pt x="130" y="106"/>
                  </a:lnTo>
                  <a:lnTo>
                    <a:pt x="131" y="105"/>
                  </a:lnTo>
                  <a:lnTo>
                    <a:pt x="131" y="104"/>
                  </a:lnTo>
                  <a:lnTo>
                    <a:pt x="132" y="104"/>
                  </a:lnTo>
                  <a:lnTo>
                    <a:pt x="132" y="105"/>
                  </a:lnTo>
                  <a:lnTo>
                    <a:pt x="134" y="105"/>
                  </a:lnTo>
                  <a:lnTo>
                    <a:pt x="140" y="106"/>
                  </a:lnTo>
                  <a:lnTo>
                    <a:pt x="143" y="107"/>
                  </a:lnTo>
                  <a:lnTo>
                    <a:pt x="143" y="106"/>
                  </a:lnTo>
                  <a:lnTo>
                    <a:pt x="142" y="105"/>
                  </a:lnTo>
                  <a:lnTo>
                    <a:pt x="140" y="103"/>
                  </a:lnTo>
                  <a:lnTo>
                    <a:pt x="140" y="102"/>
                  </a:lnTo>
                  <a:lnTo>
                    <a:pt x="140" y="98"/>
                  </a:lnTo>
                  <a:lnTo>
                    <a:pt x="140" y="97"/>
                  </a:lnTo>
                  <a:lnTo>
                    <a:pt x="138" y="95"/>
                  </a:lnTo>
                  <a:lnTo>
                    <a:pt x="138" y="93"/>
                  </a:lnTo>
                  <a:lnTo>
                    <a:pt x="138" y="92"/>
                  </a:lnTo>
                  <a:lnTo>
                    <a:pt x="139" y="91"/>
                  </a:lnTo>
                  <a:lnTo>
                    <a:pt x="140" y="90"/>
                  </a:lnTo>
                  <a:lnTo>
                    <a:pt x="142" y="90"/>
                  </a:lnTo>
                  <a:lnTo>
                    <a:pt x="143" y="91"/>
                  </a:lnTo>
                  <a:lnTo>
                    <a:pt x="144" y="92"/>
                  </a:lnTo>
                  <a:lnTo>
                    <a:pt x="144" y="91"/>
                  </a:lnTo>
                  <a:lnTo>
                    <a:pt x="145" y="90"/>
                  </a:lnTo>
                  <a:lnTo>
                    <a:pt x="146" y="90"/>
                  </a:lnTo>
                  <a:lnTo>
                    <a:pt x="146" y="91"/>
                  </a:lnTo>
                  <a:lnTo>
                    <a:pt x="147" y="92"/>
                  </a:lnTo>
                  <a:lnTo>
                    <a:pt x="149" y="92"/>
                  </a:lnTo>
                  <a:lnTo>
                    <a:pt x="150" y="92"/>
                  </a:lnTo>
                  <a:lnTo>
                    <a:pt x="152" y="95"/>
                  </a:lnTo>
                  <a:lnTo>
                    <a:pt x="153" y="95"/>
                  </a:lnTo>
                  <a:lnTo>
                    <a:pt x="154" y="95"/>
                  </a:lnTo>
                  <a:lnTo>
                    <a:pt x="154" y="96"/>
                  </a:lnTo>
                  <a:lnTo>
                    <a:pt x="156" y="97"/>
                  </a:lnTo>
                  <a:lnTo>
                    <a:pt x="157" y="97"/>
                  </a:lnTo>
                  <a:lnTo>
                    <a:pt x="156" y="95"/>
                  </a:lnTo>
                  <a:lnTo>
                    <a:pt x="156" y="93"/>
                  </a:lnTo>
                  <a:lnTo>
                    <a:pt x="157" y="92"/>
                  </a:lnTo>
                  <a:lnTo>
                    <a:pt x="157" y="91"/>
                  </a:lnTo>
                  <a:lnTo>
                    <a:pt x="157" y="90"/>
                  </a:lnTo>
                  <a:lnTo>
                    <a:pt x="157" y="89"/>
                  </a:lnTo>
                  <a:lnTo>
                    <a:pt x="158" y="86"/>
                  </a:lnTo>
                  <a:lnTo>
                    <a:pt x="158" y="84"/>
                  </a:lnTo>
                  <a:lnTo>
                    <a:pt x="158" y="83"/>
                  </a:lnTo>
                  <a:lnTo>
                    <a:pt x="159" y="83"/>
                  </a:lnTo>
                  <a:lnTo>
                    <a:pt x="159" y="82"/>
                  </a:lnTo>
                  <a:lnTo>
                    <a:pt x="160" y="83"/>
                  </a:lnTo>
                  <a:lnTo>
                    <a:pt x="160" y="84"/>
                  </a:lnTo>
                  <a:lnTo>
                    <a:pt x="161" y="85"/>
                  </a:lnTo>
                  <a:lnTo>
                    <a:pt x="161" y="86"/>
                  </a:lnTo>
                  <a:lnTo>
                    <a:pt x="161" y="89"/>
                  </a:lnTo>
                  <a:lnTo>
                    <a:pt x="163" y="92"/>
                  </a:lnTo>
                  <a:lnTo>
                    <a:pt x="164" y="96"/>
                  </a:lnTo>
                  <a:lnTo>
                    <a:pt x="166" y="97"/>
                  </a:lnTo>
                  <a:lnTo>
                    <a:pt x="168" y="99"/>
                  </a:lnTo>
                  <a:lnTo>
                    <a:pt x="170" y="99"/>
                  </a:lnTo>
                  <a:lnTo>
                    <a:pt x="171" y="100"/>
                  </a:lnTo>
                  <a:lnTo>
                    <a:pt x="173" y="100"/>
                  </a:lnTo>
                  <a:lnTo>
                    <a:pt x="174" y="100"/>
                  </a:lnTo>
                  <a:lnTo>
                    <a:pt x="177" y="100"/>
                  </a:lnTo>
                  <a:lnTo>
                    <a:pt x="179" y="99"/>
                  </a:lnTo>
                  <a:lnTo>
                    <a:pt x="181" y="99"/>
                  </a:lnTo>
                  <a:lnTo>
                    <a:pt x="181" y="100"/>
                  </a:lnTo>
                  <a:lnTo>
                    <a:pt x="184" y="100"/>
                  </a:lnTo>
                  <a:lnTo>
                    <a:pt x="191" y="99"/>
                  </a:lnTo>
                  <a:lnTo>
                    <a:pt x="196" y="98"/>
                  </a:lnTo>
                  <a:lnTo>
                    <a:pt x="199" y="97"/>
                  </a:lnTo>
                  <a:lnTo>
                    <a:pt x="200" y="97"/>
                  </a:lnTo>
                  <a:lnTo>
                    <a:pt x="202" y="95"/>
                  </a:lnTo>
                  <a:lnTo>
                    <a:pt x="203" y="95"/>
                  </a:lnTo>
                  <a:lnTo>
                    <a:pt x="204" y="95"/>
                  </a:lnTo>
                  <a:lnTo>
                    <a:pt x="204" y="96"/>
                  </a:lnTo>
                  <a:lnTo>
                    <a:pt x="206" y="97"/>
                  </a:lnTo>
                  <a:lnTo>
                    <a:pt x="207" y="98"/>
                  </a:lnTo>
                  <a:lnTo>
                    <a:pt x="210" y="98"/>
                  </a:lnTo>
                  <a:lnTo>
                    <a:pt x="211" y="99"/>
                  </a:lnTo>
                  <a:lnTo>
                    <a:pt x="214" y="100"/>
                  </a:lnTo>
                  <a:lnTo>
                    <a:pt x="215" y="100"/>
                  </a:lnTo>
                  <a:lnTo>
                    <a:pt x="216" y="100"/>
                  </a:lnTo>
                  <a:lnTo>
                    <a:pt x="217" y="100"/>
                  </a:lnTo>
                  <a:lnTo>
                    <a:pt x="220" y="98"/>
                  </a:lnTo>
                  <a:lnTo>
                    <a:pt x="223" y="96"/>
                  </a:lnTo>
                  <a:lnTo>
                    <a:pt x="224" y="95"/>
                  </a:lnTo>
                  <a:lnTo>
                    <a:pt x="228" y="93"/>
                  </a:lnTo>
                  <a:lnTo>
                    <a:pt x="228" y="92"/>
                  </a:lnTo>
                  <a:lnTo>
                    <a:pt x="229" y="90"/>
                  </a:lnTo>
                  <a:lnTo>
                    <a:pt x="230" y="89"/>
                  </a:lnTo>
                  <a:lnTo>
                    <a:pt x="231" y="90"/>
                  </a:lnTo>
                  <a:lnTo>
                    <a:pt x="231" y="91"/>
                  </a:lnTo>
                  <a:lnTo>
                    <a:pt x="231" y="92"/>
                  </a:lnTo>
                  <a:lnTo>
                    <a:pt x="232" y="95"/>
                  </a:lnTo>
                  <a:lnTo>
                    <a:pt x="234" y="95"/>
                  </a:lnTo>
                  <a:lnTo>
                    <a:pt x="235" y="93"/>
                  </a:lnTo>
                  <a:lnTo>
                    <a:pt x="237" y="92"/>
                  </a:lnTo>
                  <a:lnTo>
                    <a:pt x="238" y="92"/>
                  </a:lnTo>
                  <a:lnTo>
                    <a:pt x="239" y="93"/>
                  </a:lnTo>
                  <a:lnTo>
                    <a:pt x="242" y="98"/>
                  </a:lnTo>
                  <a:lnTo>
                    <a:pt x="242" y="99"/>
                  </a:lnTo>
                  <a:lnTo>
                    <a:pt x="243" y="99"/>
                  </a:lnTo>
                  <a:lnTo>
                    <a:pt x="243" y="100"/>
                  </a:lnTo>
                  <a:lnTo>
                    <a:pt x="242" y="102"/>
                  </a:lnTo>
                  <a:lnTo>
                    <a:pt x="241" y="103"/>
                  </a:lnTo>
                  <a:lnTo>
                    <a:pt x="241" y="104"/>
                  </a:lnTo>
                  <a:lnTo>
                    <a:pt x="241" y="106"/>
                  </a:lnTo>
                  <a:lnTo>
                    <a:pt x="242" y="104"/>
                  </a:lnTo>
                  <a:lnTo>
                    <a:pt x="243" y="102"/>
                  </a:lnTo>
                  <a:lnTo>
                    <a:pt x="244" y="100"/>
                  </a:lnTo>
                  <a:lnTo>
                    <a:pt x="243" y="95"/>
                  </a:lnTo>
                  <a:lnTo>
                    <a:pt x="243" y="91"/>
                  </a:lnTo>
                  <a:lnTo>
                    <a:pt x="244" y="89"/>
                  </a:lnTo>
                  <a:lnTo>
                    <a:pt x="245" y="88"/>
                  </a:lnTo>
                  <a:lnTo>
                    <a:pt x="248" y="88"/>
                  </a:lnTo>
                  <a:lnTo>
                    <a:pt x="251" y="85"/>
                  </a:lnTo>
                  <a:lnTo>
                    <a:pt x="253" y="84"/>
                  </a:lnTo>
                  <a:lnTo>
                    <a:pt x="256" y="85"/>
                  </a:lnTo>
                  <a:lnTo>
                    <a:pt x="258" y="86"/>
                  </a:lnTo>
                  <a:lnTo>
                    <a:pt x="262" y="88"/>
                  </a:lnTo>
                  <a:lnTo>
                    <a:pt x="264" y="88"/>
                  </a:lnTo>
                  <a:lnTo>
                    <a:pt x="267" y="88"/>
                  </a:lnTo>
                  <a:lnTo>
                    <a:pt x="266" y="86"/>
                  </a:lnTo>
                  <a:lnTo>
                    <a:pt x="265" y="86"/>
                  </a:lnTo>
                  <a:lnTo>
                    <a:pt x="264" y="86"/>
                  </a:lnTo>
                  <a:lnTo>
                    <a:pt x="263" y="85"/>
                  </a:lnTo>
                  <a:lnTo>
                    <a:pt x="262" y="85"/>
                  </a:lnTo>
                  <a:lnTo>
                    <a:pt x="259" y="83"/>
                  </a:lnTo>
                  <a:lnTo>
                    <a:pt x="258" y="82"/>
                  </a:lnTo>
                  <a:lnTo>
                    <a:pt x="258" y="81"/>
                  </a:lnTo>
                  <a:lnTo>
                    <a:pt x="257" y="77"/>
                  </a:lnTo>
                  <a:lnTo>
                    <a:pt x="259" y="67"/>
                  </a:lnTo>
                  <a:lnTo>
                    <a:pt x="259" y="65"/>
                  </a:lnTo>
                  <a:lnTo>
                    <a:pt x="259" y="64"/>
                  </a:lnTo>
                  <a:lnTo>
                    <a:pt x="258" y="63"/>
                  </a:lnTo>
                  <a:lnTo>
                    <a:pt x="256" y="62"/>
                  </a:lnTo>
                  <a:lnTo>
                    <a:pt x="255" y="61"/>
                  </a:lnTo>
                  <a:lnTo>
                    <a:pt x="256" y="60"/>
                  </a:lnTo>
                  <a:lnTo>
                    <a:pt x="258" y="57"/>
                  </a:lnTo>
                  <a:lnTo>
                    <a:pt x="259" y="55"/>
                  </a:lnTo>
                  <a:lnTo>
                    <a:pt x="260" y="53"/>
                  </a:lnTo>
                  <a:lnTo>
                    <a:pt x="263" y="51"/>
                  </a:lnTo>
                  <a:lnTo>
                    <a:pt x="259" y="50"/>
                  </a:lnTo>
                  <a:lnTo>
                    <a:pt x="256" y="49"/>
                  </a:lnTo>
                  <a:lnTo>
                    <a:pt x="255" y="49"/>
                  </a:lnTo>
                  <a:lnTo>
                    <a:pt x="253" y="48"/>
                  </a:lnTo>
                  <a:lnTo>
                    <a:pt x="252" y="47"/>
                  </a:lnTo>
                  <a:lnTo>
                    <a:pt x="251" y="46"/>
                  </a:lnTo>
                  <a:lnTo>
                    <a:pt x="252" y="44"/>
                  </a:lnTo>
                  <a:lnTo>
                    <a:pt x="251" y="43"/>
                  </a:lnTo>
                  <a:lnTo>
                    <a:pt x="250" y="43"/>
                  </a:lnTo>
                  <a:lnTo>
                    <a:pt x="250" y="42"/>
                  </a:lnTo>
                  <a:lnTo>
                    <a:pt x="250" y="41"/>
                  </a:lnTo>
                  <a:lnTo>
                    <a:pt x="249" y="41"/>
                  </a:lnTo>
                  <a:lnTo>
                    <a:pt x="248" y="39"/>
                  </a:lnTo>
                  <a:lnTo>
                    <a:pt x="243" y="36"/>
                  </a:lnTo>
                  <a:lnTo>
                    <a:pt x="242" y="35"/>
                  </a:lnTo>
                  <a:lnTo>
                    <a:pt x="238" y="35"/>
                  </a:lnTo>
                  <a:lnTo>
                    <a:pt x="236" y="35"/>
                  </a:lnTo>
                  <a:lnTo>
                    <a:pt x="234" y="37"/>
                  </a:lnTo>
                  <a:lnTo>
                    <a:pt x="232" y="37"/>
                  </a:lnTo>
                  <a:lnTo>
                    <a:pt x="230" y="36"/>
                  </a:lnTo>
                  <a:lnTo>
                    <a:pt x="229" y="36"/>
                  </a:lnTo>
                  <a:lnTo>
                    <a:pt x="228" y="37"/>
                  </a:lnTo>
                  <a:lnTo>
                    <a:pt x="227" y="37"/>
                  </a:lnTo>
                  <a:lnTo>
                    <a:pt x="227" y="39"/>
                  </a:lnTo>
                  <a:lnTo>
                    <a:pt x="225" y="39"/>
                  </a:lnTo>
                  <a:lnTo>
                    <a:pt x="225" y="40"/>
                  </a:lnTo>
                  <a:lnTo>
                    <a:pt x="224" y="40"/>
                  </a:lnTo>
                  <a:lnTo>
                    <a:pt x="224" y="39"/>
                  </a:lnTo>
                  <a:lnTo>
                    <a:pt x="223" y="39"/>
                  </a:lnTo>
                  <a:lnTo>
                    <a:pt x="221" y="41"/>
                  </a:lnTo>
                  <a:lnTo>
                    <a:pt x="220" y="42"/>
                  </a:lnTo>
                  <a:lnTo>
                    <a:pt x="218" y="42"/>
                  </a:lnTo>
                  <a:lnTo>
                    <a:pt x="217" y="42"/>
                  </a:lnTo>
                  <a:lnTo>
                    <a:pt x="216" y="41"/>
                  </a:lnTo>
                  <a:lnTo>
                    <a:pt x="215" y="40"/>
                  </a:lnTo>
                  <a:lnTo>
                    <a:pt x="214" y="40"/>
                  </a:lnTo>
                  <a:lnTo>
                    <a:pt x="214" y="39"/>
                  </a:lnTo>
                  <a:lnTo>
                    <a:pt x="213" y="37"/>
                  </a:lnTo>
                  <a:lnTo>
                    <a:pt x="213" y="36"/>
                  </a:lnTo>
                  <a:lnTo>
                    <a:pt x="214" y="36"/>
                  </a:lnTo>
                  <a:lnTo>
                    <a:pt x="215" y="36"/>
                  </a:lnTo>
                  <a:lnTo>
                    <a:pt x="215" y="35"/>
                  </a:lnTo>
                  <a:lnTo>
                    <a:pt x="214" y="34"/>
                  </a:lnTo>
                  <a:lnTo>
                    <a:pt x="211" y="35"/>
                  </a:lnTo>
                  <a:lnTo>
                    <a:pt x="210" y="35"/>
                  </a:lnTo>
                  <a:lnTo>
                    <a:pt x="209" y="33"/>
                  </a:lnTo>
                  <a:lnTo>
                    <a:pt x="208" y="34"/>
                  </a:lnTo>
                  <a:lnTo>
                    <a:pt x="207" y="33"/>
                  </a:lnTo>
                  <a:lnTo>
                    <a:pt x="207" y="32"/>
                  </a:lnTo>
                  <a:lnTo>
                    <a:pt x="208" y="30"/>
                  </a:lnTo>
                  <a:lnTo>
                    <a:pt x="209" y="30"/>
                  </a:lnTo>
                  <a:lnTo>
                    <a:pt x="209" y="29"/>
                  </a:lnTo>
                  <a:lnTo>
                    <a:pt x="208" y="29"/>
                  </a:lnTo>
                  <a:lnTo>
                    <a:pt x="206" y="29"/>
                  </a:lnTo>
                  <a:lnTo>
                    <a:pt x="204" y="28"/>
                  </a:lnTo>
                  <a:lnTo>
                    <a:pt x="204" y="27"/>
                  </a:lnTo>
                  <a:lnTo>
                    <a:pt x="203" y="27"/>
                  </a:lnTo>
                  <a:lnTo>
                    <a:pt x="201" y="26"/>
                  </a:lnTo>
                  <a:lnTo>
                    <a:pt x="200" y="26"/>
                  </a:lnTo>
                  <a:lnTo>
                    <a:pt x="199" y="26"/>
                  </a:lnTo>
                  <a:lnTo>
                    <a:pt x="198" y="27"/>
                  </a:lnTo>
                  <a:lnTo>
                    <a:pt x="196" y="27"/>
                  </a:lnTo>
                  <a:lnTo>
                    <a:pt x="193" y="27"/>
                  </a:lnTo>
                  <a:lnTo>
                    <a:pt x="193" y="26"/>
                  </a:lnTo>
                  <a:lnTo>
                    <a:pt x="194" y="26"/>
                  </a:lnTo>
                  <a:lnTo>
                    <a:pt x="195" y="25"/>
                  </a:lnTo>
                  <a:lnTo>
                    <a:pt x="196" y="25"/>
                  </a:lnTo>
                  <a:lnTo>
                    <a:pt x="195" y="23"/>
                  </a:lnTo>
                  <a:lnTo>
                    <a:pt x="198" y="23"/>
                  </a:lnTo>
                  <a:lnTo>
                    <a:pt x="199" y="23"/>
                  </a:lnTo>
                  <a:lnTo>
                    <a:pt x="199" y="22"/>
                  </a:lnTo>
                  <a:lnTo>
                    <a:pt x="199" y="21"/>
                  </a:lnTo>
                  <a:lnTo>
                    <a:pt x="198" y="20"/>
                  </a:lnTo>
                  <a:lnTo>
                    <a:pt x="198" y="19"/>
                  </a:lnTo>
                  <a:lnTo>
                    <a:pt x="199" y="19"/>
                  </a:lnTo>
                  <a:lnTo>
                    <a:pt x="200" y="19"/>
                  </a:lnTo>
                  <a:lnTo>
                    <a:pt x="201" y="20"/>
                  </a:lnTo>
                  <a:lnTo>
                    <a:pt x="201" y="19"/>
                  </a:lnTo>
                  <a:lnTo>
                    <a:pt x="201" y="18"/>
                  </a:lnTo>
                  <a:lnTo>
                    <a:pt x="201" y="16"/>
                  </a:lnTo>
                  <a:lnTo>
                    <a:pt x="202" y="16"/>
                  </a:lnTo>
                  <a:lnTo>
                    <a:pt x="203" y="18"/>
                  </a:lnTo>
                  <a:lnTo>
                    <a:pt x="206" y="21"/>
                  </a:lnTo>
                  <a:lnTo>
                    <a:pt x="206" y="22"/>
                  </a:lnTo>
                  <a:lnTo>
                    <a:pt x="207" y="22"/>
                  </a:lnTo>
                  <a:lnTo>
                    <a:pt x="208" y="21"/>
                  </a:lnTo>
                  <a:lnTo>
                    <a:pt x="209" y="20"/>
                  </a:lnTo>
                  <a:lnTo>
                    <a:pt x="209" y="19"/>
                  </a:lnTo>
                  <a:lnTo>
                    <a:pt x="208" y="18"/>
                  </a:lnTo>
                  <a:lnTo>
                    <a:pt x="208" y="15"/>
                  </a:lnTo>
                  <a:lnTo>
                    <a:pt x="209" y="16"/>
                  </a:lnTo>
                  <a:lnTo>
                    <a:pt x="209" y="15"/>
                  </a:lnTo>
                  <a:lnTo>
                    <a:pt x="209" y="14"/>
                  </a:lnTo>
                  <a:lnTo>
                    <a:pt x="209" y="13"/>
                  </a:lnTo>
                  <a:lnTo>
                    <a:pt x="210" y="13"/>
                  </a:lnTo>
                  <a:lnTo>
                    <a:pt x="211" y="13"/>
                  </a:lnTo>
                  <a:lnTo>
                    <a:pt x="211" y="14"/>
                  </a:lnTo>
                  <a:lnTo>
                    <a:pt x="213" y="15"/>
                  </a:lnTo>
                  <a:lnTo>
                    <a:pt x="214" y="16"/>
                  </a:lnTo>
                  <a:lnTo>
                    <a:pt x="216" y="18"/>
                  </a:lnTo>
                  <a:lnTo>
                    <a:pt x="216" y="19"/>
                  </a:lnTo>
                  <a:lnTo>
                    <a:pt x="217" y="20"/>
                  </a:lnTo>
                  <a:lnTo>
                    <a:pt x="218" y="19"/>
                  </a:lnTo>
                  <a:lnTo>
                    <a:pt x="220" y="20"/>
                  </a:lnTo>
                  <a:lnTo>
                    <a:pt x="218" y="21"/>
                  </a:lnTo>
                  <a:lnTo>
                    <a:pt x="218" y="22"/>
                  </a:lnTo>
                  <a:lnTo>
                    <a:pt x="218" y="23"/>
                  </a:lnTo>
                  <a:lnTo>
                    <a:pt x="218" y="25"/>
                  </a:lnTo>
                  <a:lnTo>
                    <a:pt x="218" y="27"/>
                  </a:lnTo>
                  <a:lnTo>
                    <a:pt x="218" y="28"/>
                  </a:lnTo>
                  <a:lnTo>
                    <a:pt x="220" y="28"/>
                  </a:lnTo>
                  <a:lnTo>
                    <a:pt x="221" y="28"/>
                  </a:lnTo>
                  <a:lnTo>
                    <a:pt x="221" y="27"/>
                  </a:lnTo>
                  <a:lnTo>
                    <a:pt x="221" y="26"/>
                  </a:lnTo>
                  <a:lnTo>
                    <a:pt x="222" y="27"/>
                  </a:lnTo>
                  <a:lnTo>
                    <a:pt x="222" y="29"/>
                  </a:lnTo>
                  <a:lnTo>
                    <a:pt x="222" y="32"/>
                  </a:lnTo>
                  <a:lnTo>
                    <a:pt x="223" y="33"/>
                  </a:lnTo>
                  <a:lnTo>
                    <a:pt x="225" y="34"/>
                  </a:lnTo>
                  <a:lnTo>
                    <a:pt x="225" y="32"/>
                  </a:lnTo>
                  <a:lnTo>
                    <a:pt x="224" y="30"/>
                  </a:lnTo>
                  <a:lnTo>
                    <a:pt x="224" y="29"/>
                  </a:lnTo>
                  <a:lnTo>
                    <a:pt x="225" y="29"/>
                  </a:lnTo>
                  <a:lnTo>
                    <a:pt x="227" y="29"/>
                  </a:lnTo>
                  <a:lnTo>
                    <a:pt x="228" y="30"/>
                  </a:lnTo>
                  <a:lnTo>
                    <a:pt x="228" y="29"/>
                  </a:lnTo>
                  <a:lnTo>
                    <a:pt x="228" y="28"/>
                  </a:lnTo>
                  <a:lnTo>
                    <a:pt x="228" y="27"/>
                  </a:lnTo>
                  <a:lnTo>
                    <a:pt x="225" y="26"/>
                  </a:lnTo>
                  <a:lnTo>
                    <a:pt x="224" y="26"/>
                  </a:lnTo>
                  <a:lnTo>
                    <a:pt x="224" y="25"/>
                  </a:lnTo>
                  <a:lnTo>
                    <a:pt x="225" y="23"/>
                  </a:lnTo>
                  <a:lnTo>
                    <a:pt x="225" y="22"/>
                  </a:lnTo>
                  <a:lnTo>
                    <a:pt x="224" y="22"/>
                  </a:lnTo>
                  <a:lnTo>
                    <a:pt x="224" y="21"/>
                  </a:lnTo>
                  <a:lnTo>
                    <a:pt x="224" y="20"/>
                  </a:lnTo>
                  <a:lnTo>
                    <a:pt x="224" y="19"/>
                  </a:lnTo>
                  <a:lnTo>
                    <a:pt x="224" y="18"/>
                  </a:lnTo>
                  <a:lnTo>
                    <a:pt x="223" y="16"/>
                  </a:lnTo>
                  <a:lnTo>
                    <a:pt x="222" y="15"/>
                  </a:lnTo>
                  <a:lnTo>
                    <a:pt x="221" y="14"/>
                  </a:lnTo>
                  <a:lnTo>
                    <a:pt x="221" y="13"/>
                  </a:lnTo>
                  <a:lnTo>
                    <a:pt x="222" y="12"/>
                  </a:lnTo>
                  <a:lnTo>
                    <a:pt x="224" y="13"/>
                  </a:lnTo>
                  <a:lnTo>
                    <a:pt x="225" y="14"/>
                  </a:lnTo>
                  <a:lnTo>
                    <a:pt x="225" y="15"/>
                  </a:lnTo>
                  <a:lnTo>
                    <a:pt x="227" y="16"/>
                  </a:lnTo>
                  <a:lnTo>
                    <a:pt x="228" y="16"/>
                  </a:lnTo>
                  <a:lnTo>
                    <a:pt x="228" y="18"/>
                  </a:lnTo>
                  <a:lnTo>
                    <a:pt x="229" y="21"/>
                  </a:lnTo>
                  <a:lnTo>
                    <a:pt x="230" y="22"/>
                  </a:lnTo>
                  <a:lnTo>
                    <a:pt x="231" y="22"/>
                  </a:lnTo>
                  <a:lnTo>
                    <a:pt x="231" y="19"/>
                  </a:lnTo>
                  <a:lnTo>
                    <a:pt x="230" y="16"/>
                  </a:lnTo>
                  <a:lnTo>
                    <a:pt x="231" y="15"/>
                  </a:lnTo>
                  <a:lnTo>
                    <a:pt x="232" y="14"/>
                  </a:lnTo>
                  <a:lnTo>
                    <a:pt x="234" y="14"/>
                  </a:lnTo>
                  <a:lnTo>
                    <a:pt x="235" y="14"/>
                  </a:lnTo>
                  <a:lnTo>
                    <a:pt x="235" y="13"/>
                  </a:lnTo>
                  <a:lnTo>
                    <a:pt x="236" y="12"/>
                  </a:lnTo>
                  <a:lnTo>
                    <a:pt x="236" y="13"/>
                  </a:lnTo>
                  <a:close/>
                  <a:moveTo>
                    <a:pt x="563" y="6"/>
                  </a:moveTo>
                  <a:lnTo>
                    <a:pt x="563" y="7"/>
                  </a:lnTo>
                  <a:lnTo>
                    <a:pt x="562" y="11"/>
                  </a:lnTo>
                  <a:lnTo>
                    <a:pt x="561" y="14"/>
                  </a:lnTo>
                  <a:lnTo>
                    <a:pt x="559" y="16"/>
                  </a:lnTo>
                  <a:lnTo>
                    <a:pt x="559" y="19"/>
                  </a:lnTo>
                  <a:lnTo>
                    <a:pt x="558" y="20"/>
                  </a:lnTo>
                  <a:lnTo>
                    <a:pt x="557" y="21"/>
                  </a:lnTo>
                  <a:lnTo>
                    <a:pt x="556" y="23"/>
                  </a:lnTo>
                  <a:lnTo>
                    <a:pt x="554" y="26"/>
                  </a:lnTo>
                  <a:lnTo>
                    <a:pt x="552" y="28"/>
                  </a:lnTo>
                  <a:lnTo>
                    <a:pt x="551" y="29"/>
                  </a:lnTo>
                  <a:lnTo>
                    <a:pt x="550" y="32"/>
                  </a:lnTo>
                  <a:lnTo>
                    <a:pt x="547" y="36"/>
                  </a:lnTo>
                  <a:lnTo>
                    <a:pt x="545" y="37"/>
                  </a:lnTo>
                  <a:lnTo>
                    <a:pt x="544" y="37"/>
                  </a:lnTo>
                  <a:lnTo>
                    <a:pt x="544" y="36"/>
                  </a:lnTo>
                  <a:lnTo>
                    <a:pt x="543" y="36"/>
                  </a:lnTo>
                  <a:lnTo>
                    <a:pt x="542" y="37"/>
                  </a:lnTo>
                  <a:lnTo>
                    <a:pt x="541" y="37"/>
                  </a:lnTo>
                  <a:lnTo>
                    <a:pt x="542" y="36"/>
                  </a:lnTo>
                  <a:lnTo>
                    <a:pt x="543" y="35"/>
                  </a:lnTo>
                  <a:lnTo>
                    <a:pt x="542" y="34"/>
                  </a:lnTo>
                  <a:lnTo>
                    <a:pt x="543" y="34"/>
                  </a:lnTo>
                  <a:lnTo>
                    <a:pt x="545" y="32"/>
                  </a:lnTo>
                  <a:lnTo>
                    <a:pt x="548" y="30"/>
                  </a:lnTo>
                  <a:lnTo>
                    <a:pt x="548" y="29"/>
                  </a:lnTo>
                  <a:lnTo>
                    <a:pt x="549" y="28"/>
                  </a:lnTo>
                  <a:lnTo>
                    <a:pt x="549" y="27"/>
                  </a:lnTo>
                  <a:lnTo>
                    <a:pt x="549" y="25"/>
                  </a:lnTo>
                  <a:lnTo>
                    <a:pt x="551" y="21"/>
                  </a:lnTo>
                  <a:lnTo>
                    <a:pt x="555" y="18"/>
                  </a:lnTo>
                  <a:lnTo>
                    <a:pt x="557" y="18"/>
                  </a:lnTo>
                  <a:lnTo>
                    <a:pt x="558" y="14"/>
                  </a:lnTo>
                  <a:lnTo>
                    <a:pt x="559" y="13"/>
                  </a:lnTo>
                  <a:lnTo>
                    <a:pt x="559" y="11"/>
                  </a:lnTo>
                  <a:lnTo>
                    <a:pt x="561" y="9"/>
                  </a:lnTo>
                  <a:lnTo>
                    <a:pt x="561" y="8"/>
                  </a:lnTo>
                  <a:lnTo>
                    <a:pt x="559" y="7"/>
                  </a:lnTo>
                  <a:lnTo>
                    <a:pt x="562" y="6"/>
                  </a:lnTo>
                  <a:lnTo>
                    <a:pt x="562" y="7"/>
                  </a:lnTo>
                  <a:lnTo>
                    <a:pt x="563" y="6"/>
                  </a:lnTo>
                  <a:close/>
                  <a:moveTo>
                    <a:pt x="253" y="5"/>
                  </a:moveTo>
                  <a:lnTo>
                    <a:pt x="255" y="7"/>
                  </a:lnTo>
                  <a:lnTo>
                    <a:pt x="255" y="8"/>
                  </a:lnTo>
                  <a:lnTo>
                    <a:pt x="256" y="8"/>
                  </a:lnTo>
                  <a:lnTo>
                    <a:pt x="256" y="9"/>
                  </a:lnTo>
                  <a:lnTo>
                    <a:pt x="256" y="11"/>
                  </a:lnTo>
                  <a:lnTo>
                    <a:pt x="256" y="12"/>
                  </a:lnTo>
                  <a:lnTo>
                    <a:pt x="255" y="12"/>
                  </a:lnTo>
                  <a:lnTo>
                    <a:pt x="253" y="12"/>
                  </a:lnTo>
                  <a:lnTo>
                    <a:pt x="253" y="14"/>
                  </a:lnTo>
                  <a:lnTo>
                    <a:pt x="255" y="14"/>
                  </a:lnTo>
                  <a:lnTo>
                    <a:pt x="256" y="14"/>
                  </a:lnTo>
                  <a:lnTo>
                    <a:pt x="257" y="15"/>
                  </a:lnTo>
                  <a:lnTo>
                    <a:pt x="256" y="16"/>
                  </a:lnTo>
                  <a:lnTo>
                    <a:pt x="256" y="18"/>
                  </a:lnTo>
                  <a:lnTo>
                    <a:pt x="257" y="19"/>
                  </a:lnTo>
                  <a:lnTo>
                    <a:pt x="257" y="21"/>
                  </a:lnTo>
                  <a:lnTo>
                    <a:pt x="257" y="22"/>
                  </a:lnTo>
                  <a:lnTo>
                    <a:pt x="255" y="26"/>
                  </a:lnTo>
                  <a:lnTo>
                    <a:pt x="255" y="28"/>
                  </a:lnTo>
                  <a:lnTo>
                    <a:pt x="252" y="26"/>
                  </a:lnTo>
                  <a:lnTo>
                    <a:pt x="252" y="23"/>
                  </a:lnTo>
                  <a:lnTo>
                    <a:pt x="251" y="21"/>
                  </a:lnTo>
                  <a:lnTo>
                    <a:pt x="250" y="19"/>
                  </a:lnTo>
                  <a:lnTo>
                    <a:pt x="246" y="15"/>
                  </a:lnTo>
                  <a:lnTo>
                    <a:pt x="246" y="14"/>
                  </a:lnTo>
                  <a:lnTo>
                    <a:pt x="248" y="13"/>
                  </a:lnTo>
                  <a:lnTo>
                    <a:pt x="249" y="13"/>
                  </a:lnTo>
                  <a:lnTo>
                    <a:pt x="249" y="12"/>
                  </a:lnTo>
                  <a:lnTo>
                    <a:pt x="248" y="9"/>
                  </a:lnTo>
                  <a:lnTo>
                    <a:pt x="248" y="8"/>
                  </a:lnTo>
                  <a:lnTo>
                    <a:pt x="246" y="8"/>
                  </a:lnTo>
                  <a:lnTo>
                    <a:pt x="246" y="7"/>
                  </a:lnTo>
                  <a:lnTo>
                    <a:pt x="245" y="6"/>
                  </a:lnTo>
                  <a:lnTo>
                    <a:pt x="245" y="5"/>
                  </a:lnTo>
                  <a:lnTo>
                    <a:pt x="246" y="5"/>
                  </a:lnTo>
                  <a:lnTo>
                    <a:pt x="248" y="5"/>
                  </a:lnTo>
                  <a:lnTo>
                    <a:pt x="248" y="6"/>
                  </a:lnTo>
                  <a:lnTo>
                    <a:pt x="249" y="6"/>
                  </a:lnTo>
                  <a:lnTo>
                    <a:pt x="250" y="5"/>
                  </a:lnTo>
                  <a:lnTo>
                    <a:pt x="251" y="5"/>
                  </a:lnTo>
                  <a:lnTo>
                    <a:pt x="251" y="4"/>
                  </a:lnTo>
                  <a:lnTo>
                    <a:pt x="252" y="2"/>
                  </a:lnTo>
                  <a:lnTo>
                    <a:pt x="252" y="1"/>
                  </a:lnTo>
                  <a:lnTo>
                    <a:pt x="253" y="0"/>
                  </a:lnTo>
                  <a:lnTo>
                    <a:pt x="255" y="0"/>
                  </a:lnTo>
                  <a:lnTo>
                    <a:pt x="255" y="1"/>
                  </a:lnTo>
                  <a:lnTo>
                    <a:pt x="253" y="2"/>
                  </a:lnTo>
                  <a:lnTo>
                    <a:pt x="253" y="4"/>
                  </a:lnTo>
                  <a:lnTo>
                    <a:pt x="253" y="5"/>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0" name="Freeform 20">
              <a:extLst>
                <a:ext uri="{FF2B5EF4-FFF2-40B4-BE49-F238E27FC236}">
                  <a16:creationId xmlns:a16="http://schemas.microsoft.com/office/drawing/2014/main" id="{DCAFFC2B-95BA-454F-9739-AA73BB8D4BDF}"/>
                </a:ext>
              </a:extLst>
            </p:cNvPr>
            <p:cNvSpPr>
              <a:spLocks noEditPoints="1"/>
            </p:cNvSpPr>
            <p:nvPr/>
          </p:nvSpPr>
          <p:spPr bwMode="auto">
            <a:xfrm>
              <a:off x="3673475" y="2617314"/>
              <a:ext cx="1695450" cy="2563813"/>
            </a:xfrm>
            <a:custGeom>
              <a:avLst/>
              <a:gdLst>
                <a:gd name="T0" fmla="*/ 19 w 1068"/>
                <a:gd name="T1" fmla="*/ 994 h 1615"/>
                <a:gd name="T2" fmla="*/ 7 w 1068"/>
                <a:gd name="T3" fmla="*/ 944 h 1615"/>
                <a:gd name="T4" fmla="*/ 689 w 1068"/>
                <a:gd name="T5" fmla="*/ 128 h 1615"/>
                <a:gd name="T6" fmla="*/ 961 w 1068"/>
                <a:gd name="T7" fmla="*/ 104 h 1615"/>
                <a:gd name="T8" fmla="*/ 744 w 1068"/>
                <a:gd name="T9" fmla="*/ 65 h 1615"/>
                <a:gd name="T10" fmla="*/ 870 w 1068"/>
                <a:gd name="T11" fmla="*/ 4 h 1615"/>
                <a:gd name="T12" fmla="*/ 905 w 1068"/>
                <a:gd name="T13" fmla="*/ 24 h 1615"/>
                <a:gd name="T14" fmla="*/ 952 w 1068"/>
                <a:gd name="T15" fmla="*/ 65 h 1615"/>
                <a:gd name="T16" fmla="*/ 955 w 1068"/>
                <a:gd name="T17" fmla="*/ 108 h 1615"/>
                <a:gd name="T18" fmla="*/ 976 w 1068"/>
                <a:gd name="T19" fmla="*/ 80 h 1615"/>
                <a:gd name="T20" fmla="*/ 1043 w 1068"/>
                <a:gd name="T21" fmla="*/ 714 h 1615"/>
                <a:gd name="T22" fmla="*/ 895 w 1068"/>
                <a:gd name="T23" fmla="*/ 1351 h 1615"/>
                <a:gd name="T24" fmla="*/ 763 w 1068"/>
                <a:gd name="T25" fmla="*/ 1460 h 1615"/>
                <a:gd name="T26" fmla="*/ 688 w 1068"/>
                <a:gd name="T27" fmla="*/ 1489 h 1615"/>
                <a:gd name="T28" fmla="*/ 627 w 1068"/>
                <a:gd name="T29" fmla="*/ 1493 h 1615"/>
                <a:gd name="T30" fmla="*/ 523 w 1068"/>
                <a:gd name="T31" fmla="*/ 1511 h 1615"/>
                <a:gd name="T32" fmla="*/ 482 w 1068"/>
                <a:gd name="T33" fmla="*/ 1554 h 1615"/>
                <a:gd name="T34" fmla="*/ 417 w 1068"/>
                <a:gd name="T35" fmla="*/ 1601 h 1615"/>
                <a:gd name="T36" fmla="*/ 372 w 1068"/>
                <a:gd name="T37" fmla="*/ 1608 h 1615"/>
                <a:gd name="T38" fmla="*/ 320 w 1068"/>
                <a:gd name="T39" fmla="*/ 1605 h 1615"/>
                <a:gd name="T40" fmla="*/ 224 w 1068"/>
                <a:gd name="T41" fmla="*/ 1526 h 1615"/>
                <a:gd name="T42" fmla="*/ 258 w 1068"/>
                <a:gd name="T43" fmla="*/ 1457 h 1615"/>
                <a:gd name="T44" fmla="*/ 220 w 1068"/>
                <a:gd name="T45" fmla="*/ 1343 h 1615"/>
                <a:gd name="T46" fmla="*/ 169 w 1068"/>
                <a:gd name="T47" fmla="*/ 1211 h 1615"/>
                <a:gd name="T48" fmla="*/ 32 w 1068"/>
                <a:gd name="T49" fmla="*/ 1016 h 1615"/>
                <a:gd name="T50" fmla="*/ 49 w 1068"/>
                <a:gd name="T51" fmla="*/ 1027 h 1615"/>
                <a:gd name="T52" fmla="*/ 73 w 1068"/>
                <a:gd name="T53" fmla="*/ 1028 h 1615"/>
                <a:gd name="T54" fmla="*/ 42 w 1068"/>
                <a:gd name="T55" fmla="*/ 965 h 1615"/>
                <a:gd name="T56" fmla="*/ 77 w 1068"/>
                <a:gd name="T57" fmla="*/ 1011 h 1615"/>
                <a:gd name="T58" fmla="*/ 74 w 1068"/>
                <a:gd name="T59" fmla="*/ 962 h 1615"/>
                <a:gd name="T60" fmla="*/ 17 w 1068"/>
                <a:gd name="T61" fmla="*/ 850 h 1615"/>
                <a:gd name="T62" fmla="*/ 13 w 1068"/>
                <a:gd name="T63" fmla="*/ 747 h 1615"/>
                <a:gd name="T64" fmla="*/ 42 w 1068"/>
                <a:gd name="T65" fmla="*/ 728 h 1615"/>
                <a:gd name="T66" fmla="*/ 73 w 1068"/>
                <a:gd name="T67" fmla="*/ 683 h 1615"/>
                <a:gd name="T68" fmla="*/ 183 w 1068"/>
                <a:gd name="T69" fmla="*/ 589 h 1615"/>
                <a:gd name="T70" fmla="*/ 260 w 1068"/>
                <a:gd name="T71" fmla="*/ 570 h 1615"/>
                <a:gd name="T72" fmla="*/ 332 w 1068"/>
                <a:gd name="T73" fmla="*/ 533 h 1615"/>
                <a:gd name="T74" fmla="*/ 421 w 1068"/>
                <a:gd name="T75" fmla="*/ 495 h 1615"/>
                <a:gd name="T76" fmla="*/ 544 w 1068"/>
                <a:gd name="T77" fmla="*/ 368 h 1615"/>
                <a:gd name="T78" fmla="*/ 552 w 1068"/>
                <a:gd name="T79" fmla="*/ 277 h 1615"/>
                <a:gd name="T80" fmla="*/ 587 w 1068"/>
                <a:gd name="T81" fmla="*/ 231 h 1615"/>
                <a:gd name="T82" fmla="*/ 613 w 1068"/>
                <a:gd name="T83" fmla="*/ 249 h 1615"/>
                <a:gd name="T84" fmla="*/ 646 w 1068"/>
                <a:gd name="T85" fmla="*/ 277 h 1615"/>
                <a:gd name="T86" fmla="*/ 661 w 1068"/>
                <a:gd name="T87" fmla="*/ 256 h 1615"/>
                <a:gd name="T88" fmla="*/ 634 w 1068"/>
                <a:gd name="T89" fmla="*/ 223 h 1615"/>
                <a:gd name="T90" fmla="*/ 637 w 1068"/>
                <a:gd name="T91" fmla="*/ 202 h 1615"/>
                <a:gd name="T92" fmla="*/ 668 w 1068"/>
                <a:gd name="T93" fmla="*/ 210 h 1615"/>
                <a:gd name="T94" fmla="*/ 709 w 1068"/>
                <a:gd name="T95" fmla="*/ 203 h 1615"/>
                <a:gd name="T96" fmla="*/ 715 w 1068"/>
                <a:gd name="T97" fmla="*/ 168 h 1615"/>
                <a:gd name="T98" fmla="*/ 702 w 1068"/>
                <a:gd name="T99" fmla="*/ 142 h 1615"/>
                <a:gd name="T100" fmla="*/ 723 w 1068"/>
                <a:gd name="T101" fmla="*/ 131 h 1615"/>
                <a:gd name="T102" fmla="*/ 725 w 1068"/>
                <a:gd name="T103" fmla="*/ 125 h 1615"/>
                <a:gd name="T104" fmla="*/ 734 w 1068"/>
                <a:gd name="T105" fmla="*/ 107 h 1615"/>
                <a:gd name="T106" fmla="*/ 764 w 1068"/>
                <a:gd name="T107" fmla="*/ 110 h 1615"/>
                <a:gd name="T108" fmla="*/ 742 w 1068"/>
                <a:gd name="T109" fmla="*/ 86 h 1615"/>
                <a:gd name="T110" fmla="*/ 765 w 1068"/>
                <a:gd name="T111" fmla="*/ 68 h 1615"/>
                <a:gd name="T112" fmla="*/ 778 w 1068"/>
                <a:gd name="T113" fmla="*/ 51 h 1615"/>
                <a:gd name="T114" fmla="*/ 800 w 1068"/>
                <a:gd name="T115" fmla="*/ 66 h 1615"/>
                <a:gd name="T116" fmla="*/ 802 w 1068"/>
                <a:gd name="T117" fmla="*/ 26 h 1615"/>
                <a:gd name="T118" fmla="*/ 814 w 1068"/>
                <a:gd name="T119" fmla="*/ 34 h 1615"/>
                <a:gd name="T120" fmla="*/ 832 w 1068"/>
                <a:gd name="T121" fmla="*/ 27 h 1615"/>
                <a:gd name="T122" fmla="*/ 853 w 1068"/>
                <a:gd name="T123" fmla="*/ 1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8" h="1615">
                  <a:moveTo>
                    <a:pt x="250" y="1418"/>
                  </a:moveTo>
                  <a:lnTo>
                    <a:pt x="250" y="1420"/>
                  </a:lnTo>
                  <a:lnTo>
                    <a:pt x="248" y="1419"/>
                  </a:lnTo>
                  <a:lnTo>
                    <a:pt x="248" y="1418"/>
                  </a:lnTo>
                  <a:lnTo>
                    <a:pt x="247" y="1415"/>
                  </a:lnTo>
                  <a:lnTo>
                    <a:pt x="247" y="1414"/>
                  </a:lnTo>
                  <a:lnTo>
                    <a:pt x="247" y="1413"/>
                  </a:lnTo>
                  <a:lnTo>
                    <a:pt x="248" y="1415"/>
                  </a:lnTo>
                  <a:lnTo>
                    <a:pt x="250" y="1418"/>
                  </a:lnTo>
                  <a:close/>
                  <a:moveTo>
                    <a:pt x="239" y="1404"/>
                  </a:moveTo>
                  <a:lnTo>
                    <a:pt x="239" y="1405"/>
                  </a:lnTo>
                  <a:lnTo>
                    <a:pt x="238" y="1406"/>
                  </a:lnTo>
                  <a:lnTo>
                    <a:pt x="236" y="1405"/>
                  </a:lnTo>
                  <a:lnTo>
                    <a:pt x="234" y="1406"/>
                  </a:lnTo>
                  <a:lnTo>
                    <a:pt x="233" y="1406"/>
                  </a:lnTo>
                  <a:lnTo>
                    <a:pt x="234" y="1405"/>
                  </a:lnTo>
                  <a:lnTo>
                    <a:pt x="236" y="1405"/>
                  </a:lnTo>
                  <a:lnTo>
                    <a:pt x="236" y="1404"/>
                  </a:lnTo>
                  <a:lnTo>
                    <a:pt x="238" y="1404"/>
                  </a:lnTo>
                  <a:lnTo>
                    <a:pt x="239" y="1404"/>
                  </a:lnTo>
                  <a:close/>
                  <a:moveTo>
                    <a:pt x="84" y="1169"/>
                  </a:moveTo>
                  <a:lnTo>
                    <a:pt x="84" y="1168"/>
                  </a:lnTo>
                  <a:lnTo>
                    <a:pt x="83" y="1167"/>
                  </a:lnTo>
                  <a:lnTo>
                    <a:pt x="85" y="1167"/>
                  </a:lnTo>
                  <a:lnTo>
                    <a:pt x="85" y="1166"/>
                  </a:lnTo>
                  <a:lnTo>
                    <a:pt x="85" y="1165"/>
                  </a:lnTo>
                  <a:lnTo>
                    <a:pt x="87" y="1165"/>
                  </a:lnTo>
                  <a:lnTo>
                    <a:pt x="88" y="1165"/>
                  </a:lnTo>
                  <a:lnTo>
                    <a:pt x="87" y="1166"/>
                  </a:lnTo>
                  <a:lnTo>
                    <a:pt x="85" y="1167"/>
                  </a:lnTo>
                  <a:lnTo>
                    <a:pt x="85" y="1168"/>
                  </a:lnTo>
                  <a:lnTo>
                    <a:pt x="84" y="1169"/>
                  </a:lnTo>
                  <a:close/>
                  <a:moveTo>
                    <a:pt x="3" y="962"/>
                  </a:moveTo>
                  <a:lnTo>
                    <a:pt x="3" y="963"/>
                  </a:lnTo>
                  <a:lnTo>
                    <a:pt x="4" y="963"/>
                  </a:lnTo>
                  <a:lnTo>
                    <a:pt x="5" y="963"/>
                  </a:lnTo>
                  <a:lnTo>
                    <a:pt x="6" y="965"/>
                  </a:lnTo>
                  <a:lnTo>
                    <a:pt x="6" y="966"/>
                  </a:lnTo>
                  <a:lnTo>
                    <a:pt x="7" y="969"/>
                  </a:lnTo>
                  <a:lnTo>
                    <a:pt x="10" y="972"/>
                  </a:lnTo>
                  <a:lnTo>
                    <a:pt x="11" y="976"/>
                  </a:lnTo>
                  <a:lnTo>
                    <a:pt x="11" y="978"/>
                  </a:lnTo>
                  <a:lnTo>
                    <a:pt x="13" y="980"/>
                  </a:lnTo>
                  <a:lnTo>
                    <a:pt x="14" y="983"/>
                  </a:lnTo>
                  <a:lnTo>
                    <a:pt x="17" y="986"/>
                  </a:lnTo>
                  <a:lnTo>
                    <a:pt x="19" y="990"/>
                  </a:lnTo>
                  <a:lnTo>
                    <a:pt x="18" y="993"/>
                  </a:lnTo>
                  <a:lnTo>
                    <a:pt x="18" y="995"/>
                  </a:lnTo>
                  <a:lnTo>
                    <a:pt x="20" y="995"/>
                  </a:lnTo>
                  <a:lnTo>
                    <a:pt x="20" y="994"/>
                  </a:lnTo>
                  <a:lnTo>
                    <a:pt x="19" y="994"/>
                  </a:lnTo>
                  <a:lnTo>
                    <a:pt x="19" y="993"/>
                  </a:lnTo>
                  <a:lnTo>
                    <a:pt x="20" y="993"/>
                  </a:lnTo>
                  <a:lnTo>
                    <a:pt x="20" y="994"/>
                  </a:lnTo>
                  <a:lnTo>
                    <a:pt x="21" y="995"/>
                  </a:lnTo>
                  <a:lnTo>
                    <a:pt x="23" y="997"/>
                  </a:lnTo>
                  <a:lnTo>
                    <a:pt x="24" y="998"/>
                  </a:lnTo>
                  <a:lnTo>
                    <a:pt x="25" y="999"/>
                  </a:lnTo>
                  <a:lnTo>
                    <a:pt x="26" y="1000"/>
                  </a:lnTo>
                  <a:lnTo>
                    <a:pt x="26" y="1001"/>
                  </a:lnTo>
                  <a:lnTo>
                    <a:pt x="27" y="1002"/>
                  </a:lnTo>
                  <a:lnTo>
                    <a:pt x="27" y="1004"/>
                  </a:lnTo>
                  <a:lnTo>
                    <a:pt x="27" y="1006"/>
                  </a:lnTo>
                  <a:lnTo>
                    <a:pt x="26" y="1006"/>
                  </a:lnTo>
                  <a:lnTo>
                    <a:pt x="24" y="1006"/>
                  </a:lnTo>
                  <a:lnTo>
                    <a:pt x="24" y="1004"/>
                  </a:lnTo>
                  <a:lnTo>
                    <a:pt x="21" y="1001"/>
                  </a:lnTo>
                  <a:lnTo>
                    <a:pt x="20" y="1000"/>
                  </a:lnTo>
                  <a:lnTo>
                    <a:pt x="20" y="999"/>
                  </a:lnTo>
                  <a:lnTo>
                    <a:pt x="16" y="995"/>
                  </a:lnTo>
                  <a:lnTo>
                    <a:pt x="13" y="994"/>
                  </a:lnTo>
                  <a:lnTo>
                    <a:pt x="10" y="987"/>
                  </a:lnTo>
                  <a:lnTo>
                    <a:pt x="6" y="985"/>
                  </a:lnTo>
                  <a:lnTo>
                    <a:pt x="5" y="983"/>
                  </a:lnTo>
                  <a:lnTo>
                    <a:pt x="6" y="983"/>
                  </a:lnTo>
                  <a:lnTo>
                    <a:pt x="6" y="981"/>
                  </a:lnTo>
                  <a:lnTo>
                    <a:pt x="5" y="978"/>
                  </a:lnTo>
                  <a:lnTo>
                    <a:pt x="2" y="973"/>
                  </a:lnTo>
                  <a:lnTo>
                    <a:pt x="0" y="970"/>
                  </a:lnTo>
                  <a:lnTo>
                    <a:pt x="0" y="969"/>
                  </a:lnTo>
                  <a:lnTo>
                    <a:pt x="0" y="965"/>
                  </a:lnTo>
                  <a:lnTo>
                    <a:pt x="0" y="964"/>
                  </a:lnTo>
                  <a:lnTo>
                    <a:pt x="2" y="963"/>
                  </a:lnTo>
                  <a:lnTo>
                    <a:pt x="3" y="962"/>
                  </a:lnTo>
                  <a:close/>
                  <a:moveTo>
                    <a:pt x="7" y="946"/>
                  </a:moveTo>
                  <a:lnTo>
                    <a:pt x="6" y="946"/>
                  </a:lnTo>
                  <a:lnTo>
                    <a:pt x="6" y="945"/>
                  </a:lnTo>
                  <a:lnTo>
                    <a:pt x="5" y="944"/>
                  </a:lnTo>
                  <a:lnTo>
                    <a:pt x="6" y="938"/>
                  </a:lnTo>
                  <a:lnTo>
                    <a:pt x="6" y="936"/>
                  </a:lnTo>
                  <a:lnTo>
                    <a:pt x="5" y="931"/>
                  </a:lnTo>
                  <a:lnTo>
                    <a:pt x="5" y="928"/>
                  </a:lnTo>
                  <a:lnTo>
                    <a:pt x="7" y="927"/>
                  </a:lnTo>
                  <a:lnTo>
                    <a:pt x="7" y="929"/>
                  </a:lnTo>
                  <a:lnTo>
                    <a:pt x="7" y="930"/>
                  </a:lnTo>
                  <a:lnTo>
                    <a:pt x="7" y="931"/>
                  </a:lnTo>
                  <a:lnTo>
                    <a:pt x="7" y="934"/>
                  </a:lnTo>
                  <a:lnTo>
                    <a:pt x="7" y="936"/>
                  </a:lnTo>
                  <a:lnTo>
                    <a:pt x="7" y="937"/>
                  </a:lnTo>
                  <a:lnTo>
                    <a:pt x="6" y="939"/>
                  </a:lnTo>
                  <a:lnTo>
                    <a:pt x="6" y="941"/>
                  </a:lnTo>
                  <a:lnTo>
                    <a:pt x="7" y="944"/>
                  </a:lnTo>
                  <a:lnTo>
                    <a:pt x="7" y="945"/>
                  </a:lnTo>
                  <a:lnTo>
                    <a:pt x="7" y="946"/>
                  </a:lnTo>
                  <a:close/>
                  <a:moveTo>
                    <a:pt x="6" y="924"/>
                  </a:moveTo>
                  <a:lnTo>
                    <a:pt x="6" y="925"/>
                  </a:lnTo>
                  <a:lnTo>
                    <a:pt x="6" y="924"/>
                  </a:lnTo>
                  <a:lnTo>
                    <a:pt x="6" y="923"/>
                  </a:lnTo>
                  <a:lnTo>
                    <a:pt x="5" y="911"/>
                  </a:lnTo>
                  <a:lnTo>
                    <a:pt x="6" y="908"/>
                  </a:lnTo>
                  <a:lnTo>
                    <a:pt x="6" y="909"/>
                  </a:lnTo>
                  <a:lnTo>
                    <a:pt x="7" y="911"/>
                  </a:lnTo>
                  <a:lnTo>
                    <a:pt x="6" y="918"/>
                  </a:lnTo>
                  <a:lnTo>
                    <a:pt x="7" y="920"/>
                  </a:lnTo>
                  <a:lnTo>
                    <a:pt x="9" y="921"/>
                  </a:lnTo>
                  <a:lnTo>
                    <a:pt x="7" y="923"/>
                  </a:lnTo>
                  <a:lnTo>
                    <a:pt x="6" y="924"/>
                  </a:lnTo>
                  <a:close/>
                  <a:moveTo>
                    <a:pt x="112" y="603"/>
                  </a:moveTo>
                  <a:lnTo>
                    <a:pt x="112" y="605"/>
                  </a:lnTo>
                  <a:lnTo>
                    <a:pt x="111" y="605"/>
                  </a:lnTo>
                  <a:lnTo>
                    <a:pt x="109" y="606"/>
                  </a:lnTo>
                  <a:lnTo>
                    <a:pt x="108" y="605"/>
                  </a:lnTo>
                  <a:lnTo>
                    <a:pt x="106" y="605"/>
                  </a:lnTo>
                  <a:lnTo>
                    <a:pt x="106" y="606"/>
                  </a:lnTo>
                  <a:lnTo>
                    <a:pt x="106" y="607"/>
                  </a:lnTo>
                  <a:lnTo>
                    <a:pt x="105" y="607"/>
                  </a:lnTo>
                  <a:lnTo>
                    <a:pt x="104" y="606"/>
                  </a:lnTo>
                  <a:lnTo>
                    <a:pt x="104" y="605"/>
                  </a:lnTo>
                  <a:lnTo>
                    <a:pt x="104" y="601"/>
                  </a:lnTo>
                  <a:lnTo>
                    <a:pt x="105" y="599"/>
                  </a:lnTo>
                  <a:lnTo>
                    <a:pt x="110" y="593"/>
                  </a:lnTo>
                  <a:lnTo>
                    <a:pt x="111" y="591"/>
                  </a:lnTo>
                  <a:lnTo>
                    <a:pt x="112" y="591"/>
                  </a:lnTo>
                  <a:lnTo>
                    <a:pt x="113" y="592"/>
                  </a:lnTo>
                  <a:lnTo>
                    <a:pt x="113" y="594"/>
                  </a:lnTo>
                  <a:lnTo>
                    <a:pt x="115" y="595"/>
                  </a:lnTo>
                  <a:lnTo>
                    <a:pt x="115" y="596"/>
                  </a:lnTo>
                  <a:lnTo>
                    <a:pt x="115" y="598"/>
                  </a:lnTo>
                  <a:lnTo>
                    <a:pt x="113" y="600"/>
                  </a:lnTo>
                  <a:lnTo>
                    <a:pt x="113" y="601"/>
                  </a:lnTo>
                  <a:lnTo>
                    <a:pt x="113" y="602"/>
                  </a:lnTo>
                  <a:lnTo>
                    <a:pt x="112" y="602"/>
                  </a:lnTo>
                  <a:lnTo>
                    <a:pt x="112" y="603"/>
                  </a:lnTo>
                  <a:close/>
                  <a:moveTo>
                    <a:pt x="694" y="129"/>
                  </a:moveTo>
                  <a:lnTo>
                    <a:pt x="693" y="130"/>
                  </a:lnTo>
                  <a:lnTo>
                    <a:pt x="692" y="130"/>
                  </a:lnTo>
                  <a:lnTo>
                    <a:pt x="691" y="130"/>
                  </a:lnTo>
                  <a:lnTo>
                    <a:pt x="691" y="131"/>
                  </a:lnTo>
                  <a:lnTo>
                    <a:pt x="689" y="131"/>
                  </a:lnTo>
                  <a:lnTo>
                    <a:pt x="687" y="130"/>
                  </a:lnTo>
                  <a:lnTo>
                    <a:pt x="686" y="130"/>
                  </a:lnTo>
                  <a:lnTo>
                    <a:pt x="686" y="129"/>
                  </a:lnTo>
                  <a:lnTo>
                    <a:pt x="689" y="128"/>
                  </a:lnTo>
                  <a:lnTo>
                    <a:pt x="692" y="128"/>
                  </a:lnTo>
                  <a:lnTo>
                    <a:pt x="692" y="126"/>
                  </a:lnTo>
                  <a:lnTo>
                    <a:pt x="693" y="125"/>
                  </a:lnTo>
                  <a:lnTo>
                    <a:pt x="694" y="125"/>
                  </a:lnTo>
                  <a:lnTo>
                    <a:pt x="694" y="126"/>
                  </a:lnTo>
                  <a:lnTo>
                    <a:pt x="694" y="128"/>
                  </a:lnTo>
                  <a:lnTo>
                    <a:pt x="693" y="129"/>
                  </a:lnTo>
                  <a:lnTo>
                    <a:pt x="694" y="129"/>
                  </a:lnTo>
                  <a:close/>
                  <a:moveTo>
                    <a:pt x="702" y="125"/>
                  </a:moveTo>
                  <a:lnTo>
                    <a:pt x="702" y="129"/>
                  </a:lnTo>
                  <a:lnTo>
                    <a:pt x="703" y="129"/>
                  </a:lnTo>
                  <a:lnTo>
                    <a:pt x="704" y="130"/>
                  </a:lnTo>
                  <a:lnTo>
                    <a:pt x="703" y="131"/>
                  </a:lnTo>
                  <a:lnTo>
                    <a:pt x="706" y="131"/>
                  </a:lnTo>
                  <a:lnTo>
                    <a:pt x="708" y="135"/>
                  </a:lnTo>
                  <a:lnTo>
                    <a:pt x="709" y="135"/>
                  </a:lnTo>
                  <a:lnTo>
                    <a:pt x="708" y="136"/>
                  </a:lnTo>
                  <a:lnTo>
                    <a:pt x="702" y="138"/>
                  </a:lnTo>
                  <a:lnTo>
                    <a:pt x="701" y="139"/>
                  </a:lnTo>
                  <a:lnTo>
                    <a:pt x="700" y="139"/>
                  </a:lnTo>
                  <a:lnTo>
                    <a:pt x="700" y="138"/>
                  </a:lnTo>
                  <a:lnTo>
                    <a:pt x="700" y="137"/>
                  </a:lnTo>
                  <a:lnTo>
                    <a:pt x="701" y="137"/>
                  </a:lnTo>
                  <a:lnTo>
                    <a:pt x="702" y="135"/>
                  </a:lnTo>
                  <a:lnTo>
                    <a:pt x="703" y="135"/>
                  </a:lnTo>
                  <a:lnTo>
                    <a:pt x="704" y="133"/>
                  </a:lnTo>
                  <a:lnTo>
                    <a:pt x="703" y="133"/>
                  </a:lnTo>
                  <a:lnTo>
                    <a:pt x="701" y="133"/>
                  </a:lnTo>
                  <a:lnTo>
                    <a:pt x="700" y="135"/>
                  </a:lnTo>
                  <a:lnTo>
                    <a:pt x="699" y="135"/>
                  </a:lnTo>
                  <a:lnTo>
                    <a:pt x="700" y="133"/>
                  </a:lnTo>
                  <a:lnTo>
                    <a:pt x="699" y="135"/>
                  </a:lnTo>
                  <a:lnTo>
                    <a:pt x="698" y="135"/>
                  </a:lnTo>
                  <a:lnTo>
                    <a:pt x="696" y="135"/>
                  </a:lnTo>
                  <a:lnTo>
                    <a:pt x="695" y="133"/>
                  </a:lnTo>
                  <a:lnTo>
                    <a:pt x="696" y="132"/>
                  </a:lnTo>
                  <a:lnTo>
                    <a:pt x="696" y="131"/>
                  </a:lnTo>
                  <a:lnTo>
                    <a:pt x="696" y="130"/>
                  </a:lnTo>
                  <a:lnTo>
                    <a:pt x="698" y="130"/>
                  </a:lnTo>
                  <a:lnTo>
                    <a:pt x="699" y="131"/>
                  </a:lnTo>
                  <a:lnTo>
                    <a:pt x="699" y="130"/>
                  </a:lnTo>
                  <a:lnTo>
                    <a:pt x="699" y="129"/>
                  </a:lnTo>
                  <a:lnTo>
                    <a:pt x="699" y="128"/>
                  </a:lnTo>
                  <a:lnTo>
                    <a:pt x="698" y="129"/>
                  </a:lnTo>
                  <a:lnTo>
                    <a:pt x="699" y="128"/>
                  </a:lnTo>
                  <a:lnTo>
                    <a:pt x="702" y="125"/>
                  </a:lnTo>
                  <a:lnTo>
                    <a:pt x="703" y="124"/>
                  </a:lnTo>
                  <a:lnTo>
                    <a:pt x="702" y="125"/>
                  </a:lnTo>
                  <a:close/>
                  <a:moveTo>
                    <a:pt x="962" y="103"/>
                  </a:moveTo>
                  <a:lnTo>
                    <a:pt x="962" y="104"/>
                  </a:lnTo>
                  <a:lnTo>
                    <a:pt x="961" y="104"/>
                  </a:lnTo>
                  <a:lnTo>
                    <a:pt x="961" y="103"/>
                  </a:lnTo>
                  <a:lnTo>
                    <a:pt x="959" y="103"/>
                  </a:lnTo>
                  <a:lnTo>
                    <a:pt x="958" y="103"/>
                  </a:lnTo>
                  <a:lnTo>
                    <a:pt x="957" y="102"/>
                  </a:lnTo>
                  <a:lnTo>
                    <a:pt x="957" y="101"/>
                  </a:lnTo>
                  <a:lnTo>
                    <a:pt x="956" y="100"/>
                  </a:lnTo>
                  <a:lnTo>
                    <a:pt x="956" y="95"/>
                  </a:lnTo>
                  <a:lnTo>
                    <a:pt x="957" y="94"/>
                  </a:lnTo>
                  <a:lnTo>
                    <a:pt x="958" y="95"/>
                  </a:lnTo>
                  <a:lnTo>
                    <a:pt x="958" y="97"/>
                  </a:lnTo>
                  <a:lnTo>
                    <a:pt x="959" y="97"/>
                  </a:lnTo>
                  <a:lnTo>
                    <a:pt x="959" y="98"/>
                  </a:lnTo>
                  <a:lnTo>
                    <a:pt x="961" y="98"/>
                  </a:lnTo>
                  <a:lnTo>
                    <a:pt x="962" y="100"/>
                  </a:lnTo>
                  <a:lnTo>
                    <a:pt x="962" y="102"/>
                  </a:lnTo>
                  <a:lnTo>
                    <a:pt x="962" y="103"/>
                  </a:lnTo>
                  <a:close/>
                  <a:moveTo>
                    <a:pt x="728" y="102"/>
                  </a:moveTo>
                  <a:lnTo>
                    <a:pt x="727" y="102"/>
                  </a:lnTo>
                  <a:lnTo>
                    <a:pt x="727" y="103"/>
                  </a:lnTo>
                  <a:lnTo>
                    <a:pt x="727" y="104"/>
                  </a:lnTo>
                  <a:lnTo>
                    <a:pt x="728" y="104"/>
                  </a:lnTo>
                  <a:lnTo>
                    <a:pt x="728" y="105"/>
                  </a:lnTo>
                  <a:lnTo>
                    <a:pt x="728" y="107"/>
                  </a:lnTo>
                  <a:lnTo>
                    <a:pt x="727" y="105"/>
                  </a:lnTo>
                  <a:lnTo>
                    <a:pt x="725" y="105"/>
                  </a:lnTo>
                  <a:lnTo>
                    <a:pt x="725" y="104"/>
                  </a:lnTo>
                  <a:lnTo>
                    <a:pt x="724" y="104"/>
                  </a:lnTo>
                  <a:lnTo>
                    <a:pt x="723" y="104"/>
                  </a:lnTo>
                  <a:lnTo>
                    <a:pt x="722" y="103"/>
                  </a:lnTo>
                  <a:lnTo>
                    <a:pt x="723" y="102"/>
                  </a:lnTo>
                  <a:lnTo>
                    <a:pt x="724" y="101"/>
                  </a:lnTo>
                  <a:lnTo>
                    <a:pt x="725" y="102"/>
                  </a:lnTo>
                  <a:lnTo>
                    <a:pt x="725" y="101"/>
                  </a:lnTo>
                  <a:lnTo>
                    <a:pt x="727" y="101"/>
                  </a:lnTo>
                  <a:lnTo>
                    <a:pt x="727" y="100"/>
                  </a:lnTo>
                  <a:lnTo>
                    <a:pt x="727" y="101"/>
                  </a:lnTo>
                  <a:lnTo>
                    <a:pt x="728" y="102"/>
                  </a:lnTo>
                  <a:close/>
                  <a:moveTo>
                    <a:pt x="979" y="91"/>
                  </a:moveTo>
                  <a:lnTo>
                    <a:pt x="979" y="93"/>
                  </a:lnTo>
                  <a:lnTo>
                    <a:pt x="977" y="91"/>
                  </a:lnTo>
                  <a:lnTo>
                    <a:pt x="972" y="87"/>
                  </a:lnTo>
                  <a:lnTo>
                    <a:pt x="972" y="86"/>
                  </a:lnTo>
                  <a:lnTo>
                    <a:pt x="972" y="81"/>
                  </a:lnTo>
                  <a:lnTo>
                    <a:pt x="973" y="81"/>
                  </a:lnTo>
                  <a:lnTo>
                    <a:pt x="974" y="82"/>
                  </a:lnTo>
                  <a:lnTo>
                    <a:pt x="977" y="86"/>
                  </a:lnTo>
                  <a:lnTo>
                    <a:pt x="977" y="87"/>
                  </a:lnTo>
                  <a:lnTo>
                    <a:pt x="978" y="87"/>
                  </a:lnTo>
                  <a:lnTo>
                    <a:pt x="978" y="89"/>
                  </a:lnTo>
                  <a:lnTo>
                    <a:pt x="979" y="91"/>
                  </a:lnTo>
                  <a:close/>
                  <a:moveTo>
                    <a:pt x="744" y="65"/>
                  </a:moveTo>
                  <a:lnTo>
                    <a:pt x="744" y="67"/>
                  </a:lnTo>
                  <a:lnTo>
                    <a:pt x="743" y="69"/>
                  </a:lnTo>
                  <a:lnTo>
                    <a:pt x="743" y="70"/>
                  </a:lnTo>
                  <a:lnTo>
                    <a:pt x="744" y="72"/>
                  </a:lnTo>
                  <a:lnTo>
                    <a:pt x="745" y="73"/>
                  </a:lnTo>
                  <a:lnTo>
                    <a:pt x="744" y="73"/>
                  </a:lnTo>
                  <a:lnTo>
                    <a:pt x="743" y="74"/>
                  </a:lnTo>
                  <a:lnTo>
                    <a:pt x="742" y="74"/>
                  </a:lnTo>
                  <a:lnTo>
                    <a:pt x="742" y="75"/>
                  </a:lnTo>
                  <a:lnTo>
                    <a:pt x="741" y="75"/>
                  </a:lnTo>
                  <a:lnTo>
                    <a:pt x="742" y="76"/>
                  </a:lnTo>
                  <a:lnTo>
                    <a:pt x="741" y="76"/>
                  </a:lnTo>
                  <a:lnTo>
                    <a:pt x="741" y="77"/>
                  </a:lnTo>
                  <a:lnTo>
                    <a:pt x="739" y="76"/>
                  </a:lnTo>
                  <a:lnTo>
                    <a:pt x="739" y="75"/>
                  </a:lnTo>
                  <a:lnTo>
                    <a:pt x="738" y="75"/>
                  </a:lnTo>
                  <a:lnTo>
                    <a:pt x="737" y="75"/>
                  </a:lnTo>
                  <a:lnTo>
                    <a:pt x="737" y="73"/>
                  </a:lnTo>
                  <a:lnTo>
                    <a:pt x="737" y="70"/>
                  </a:lnTo>
                  <a:lnTo>
                    <a:pt x="737" y="69"/>
                  </a:lnTo>
                  <a:lnTo>
                    <a:pt x="738" y="69"/>
                  </a:lnTo>
                  <a:lnTo>
                    <a:pt x="739" y="70"/>
                  </a:lnTo>
                  <a:lnTo>
                    <a:pt x="739" y="69"/>
                  </a:lnTo>
                  <a:lnTo>
                    <a:pt x="739" y="67"/>
                  </a:lnTo>
                  <a:lnTo>
                    <a:pt x="738" y="66"/>
                  </a:lnTo>
                  <a:lnTo>
                    <a:pt x="738" y="65"/>
                  </a:lnTo>
                  <a:lnTo>
                    <a:pt x="739" y="63"/>
                  </a:lnTo>
                  <a:lnTo>
                    <a:pt x="741" y="63"/>
                  </a:lnTo>
                  <a:lnTo>
                    <a:pt x="741" y="62"/>
                  </a:lnTo>
                  <a:lnTo>
                    <a:pt x="742" y="62"/>
                  </a:lnTo>
                  <a:lnTo>
                    <a:pt x="742" y="63"/>
                  </a:lnTo>
                  <a:lnTo>
                    <a:pt x="743" y="63"/>
                  </a:lnTo>
                  <a:lnTo>
                    <a:pt x="744" y="63"/>
                  </a:lnTo>
                  <a:lnTo>
                    <a:pt x="744" y="65"/>
                  </a:lnTo>
                  <a:close/>
                  <a:moveTo>
                    <a:pt x="843" y="14"/>
                  </a:moveTo>
                  <a:lnTo>
                    <a:pt x="843" y="16"/>
                  </a:lnTo>
                  <a:lnTo>
                    <a:pt x="842" y="16"/>
                  </a:lnTo>
                  <a:lnTo>
                    <a:pt x="841" y="16"/>
                  </a:lnTo>
                  <a:lnTo>
                    <a:pt x="839" y="16"/>
                  </a:lnTo>
                  <a:lnTo>
                    <a:pt x="838" y="14"/>
                  </a:lnTo>
                  <a:lnTo>
                    <a:pt x="837" y="16"/>
                  </a:lnTo>
                  <a:lnTo>
                    <a:pt x="836" y="16"/>
                  </a:lnTo>
                  <a:lnTo>
                    <a:pt x="835" y="16"/>
                  </a:lnTo>
                  <a:lnTo>
                    <a:pt x="835" y="14"/>
                  </a:lnTo>
                  <a:lnTo>
                    <a:pt x="835" y="13"/>
                  </a:lnTo>
                  <a:lnTo>
                    <a:pt x="836" y="13"/>
                  </a:lnTo>
                  <a:lnTo>
                    <a:pt x="838" y="13"/>
                  </a:lnTo>
                  <a:lnTo>
                    <a:pt x="841" y="14"/>
                  </a:lnTo>
                  <a:lnTo>
                    <a:pt x="843" y="14"/>
                  </a:lnTo>
                  <a:close/>
                  <a:moveTo>
                    <a:pt x="869" y="3"/>
                  </a:moveTo>
                  <a:lnTo>
                    <a:pt x="870" y="4"/>
                  </a:lnTo>
                  <a:lnTo>
                    <a:pt x="871" y="4"/>
                  </a:lnTo>
                  <a:lnTo>
                    <a:pt x="872" y="4"/>
                  </a:lnTo>
                  <a:lnTo>
                    <a:pt x="872" y="5"/>
                  </a:lnTo>
                  <a:lnTo>
                    <a:pt x="872" y="7"/>
                  </a:lnTo>
                  <a:lnTo>
                    <a:pt x="873" y="7"/>
                  </a:lnTo>
                  <a:lnTo>
                    <a:pt x="874" y="7"/>
                  </a:lnTo>
                  <a:lnTo>
                    <a:pt x="874" y="9"/>
                  </a:lnTo>
                  <a:lnTo>
                    <a:pt x="876" y="7"/>
                  </a:lnTo>
                  <a:lnTo>
                    <a:pt x="876" y="9"/>
                  </a:lnTo>
                  <a:lnTo>
                    <a:pt x="876" y="11"/>
                  </a:lnTo>
                  <a:lnTo>
                    <a:pt x="874" y="12"/>
                  </a:lnTo>
                  <a:lnTo>
                    <a:pt x="877" y="12"/>
                  </a:lnTo>
                  <a:lnTo>
                    <a:pt x="878" y="13"/>
                  </a:lnTo>
                  <a:lnTo>
                    <a:pt x="878" y="16"/>
                  </a:lnTo>
                  <a:lnTo>
                    <a:pt x="879" y="17"/>
                  </a:lnTo>
                  <a:lnTo>
                    <a:pt x="880" y="18"/>
                  </a:lnTo>
                  <a:lnTo>
                    <a:pt x="881" y="17"/>
                  </a:lnTo>
                  <a:lnTo>
                    <a:pt x="883" y="16"/>
                  </a:lnTo>
                  <a:lnTo>
                    <a:pt x="884" y="14"/>
                  </a:lnTo>
                  <a:lnTo>
                    <a:pt x="883" y="13"/>
                  </a:lnTo>
                  <a:lnTo>
                    <a:pt x="883" y="12"/>
                  </a:lnTo>
                  <a:lnTo>
                    <a:pt x="883" y="11"/>
                  </a:lnTo>
                  <a:lnTo>
                    <a:pt x="884" y="12"/>
                  </a:lnTo>
                  <a:lnTo>
                    <a:pt x="885" y="13"/>
                  </a:lnTo>
                  <a:lnTo>
                    <a:pt x="885" y="16"/>
                  </a:lnTo>
                  <a:lnTo>
                    <a:pt x="885" y="17"/>
                  </a:lnTo>
                  <a:lnTo>
                    <a:pt x="886" y="16"/>
                  </a:lnTo>
                  <a:lnTo>
                    <a:pt x="887" y="13"/>
                  </a:lnTo>
                  <a:lnTo>
                    <a:pt x="888" y="12"/>
                  </a:lnTo>
                  <a:lnTo>
                    <a:pt x="890" y="12"/>
                  </a:lnTo>
                  <a:lnTo>
                    <a:pt x="892" y="16"/>
                  </a:lnTo>
                  <a:lnTo>
                    <a:pt x="893" y="16"/>
                  </a:lnTo>
                  <a:lnTo>
                    <a:pt x="895" y="17"/>
                  </a:lnTo>
                  <a:lnTo>
                    <a:pt x="895" y="16"/>
                  </a:lnTo>
                  <a:lnTo>
                    <a:pt x="894" y="13"/>
                  </a:lnTo>
                  <a:lnTo>
                    <a:pt x="895" y="12"/>
                  </a:lnTo>
                  <a:lnTo>
                    <a:pt x="896" y="13"/>
                  </a:lnTo>
                  <a:lnTo>
                    <a:pt x="898" y="14"/>
                  </a:lnTo>
                  <a:lnTo>
                    <a:pt x="899" y="14"/>
                  </a:lnTo>
                  <a:lnTo>
                    <a:pt x="899" y="16"/>
                  </a:lnTo>
                  <a:lnTo>
                    <a:pt x="900" y="16"/>
                  </a:lnTo>
                  <a:lnTo>
                    <a:pt x="900" y="17"/>
                  </a:lnTo>
                  <a:lnTo>
                    <a:pt x="901" y="16"/>
                  </a:lnTo>
                  <a:lnTo>
                    <a:pt x="901" y="14"/>
                  </a:lnTo>
                  <a:lnTo>
                    <a:pt x="902" y="16"/>
                  </a:lnTo>
                  <a:lnTo>
                    <a:pt x="903" y="17"/>
                  </a:lnTo>
                  <a:lnTo>
                    <a:pt x="903" y="18"/>
                  </a:lnTo>
                  <a:lnTo>
                    <a:pt x="903" y="19"/>
                  </a:lnTo>
                  <a:lnTo>
                    <a:pt x="903" y="20"/>
                  </a:lnTo>
                  <a:lnTo>
                    <a:pt x="903" y="23"/>
                  </a:lnTo>
                  <a:lnTo>
                    <a:pt x="905" y="24"/>
                  </a:lnTo>
                  <a:lnTo>
                    <a:pt x="906" y="24"/>
                  </a:lnTo>
                  <a:lnTo>
                    <a:pt x="906" y="25"/>
                  </a:lnTo>
                  <a:lnTo>
                    <a:pt x="907" y="24"/>
                  </a:lnTo>
                  <a:lnTo>
                    <a:pt x="908" y="24"/>
                  </a:lnTo>
                  <a:lnTo>
                    <a:pt x="909" y="25"/>
                  </a:lnTo>
                  <a:lnTo>
                    <a:pt x="910" y="26"/>
                  </a:lnTo>
                  <a:lnTo>
                    <a:pt x="912" y="26"/>
                  </a:lnTo>
                  <a:lnTo>
                    <a:pt x="913" y="27"/>
                  </a:lnTo>
                  <a:lnTo>
                    <a:pt x="914" y="28"/>
                  </a:lnTo>
                  <a:lnTo>
                    <a:pt x="915" y="28"/>
                  </a:lnTo>
                  <a:lnTo>
                    <a:pt x="916" y="28"/>
                  </a:lnTo>
                  <a:lnTo>
                    <a:pt x="917" y="30"/>
                  </a:lnTo>
                  <a:lnTo>
                    <a:pt x="920" y="32"/>
                  </a:lnTo>
                  <a:lnTo>
                    <a:pt x="921" y="33"/>
                  </a:lnTo>
                  <a:lnTo>
                    <a:pt x="921" y="34"/>
                  </a:lnTo>
                  <a:lnTo>
                    <a:pt x="922" y="35"/>
                  </a:lnTo>
                  <a:lnTo>
                    <a:pt x="927" y="39"/>
                  </a:lnTo>
                  <a:lnTo>
                    <a:pt x="928" y="40"/>
                  </a:lnTo>
                  <a:lnTo>
                    <a:pt x="930" y="45"/>
                  </a:lnTo>
                  <a:lnTo>
                    <a:pt x="930" y="46"/>
                  </a:lnTo>
                  <a:lnTo>
                    <a:pt x="931" y="46"/>
                  </a:lnTo>
                  <a:lnTo>
                    <a:pt x="933" y="46"/>
                  </a:lnTo>
                  <a:lnTo>
                    <a:pt x="933" y="47"/>
                  </a:lnTo>
                  <a:lnTo>
                    <a:pt x="933" y="49"/>
                  </a:lnTo>
                  <a:lnTo>
                    <a:pt x="933" y="51"/>
                  </a:lnTo>
                  <a:lnTo>
                    <a:pt x="934" y="51"/>
                  </a:lnTo>
                  <a:lnTo>
                    <a:pt x="934" y="49"/>
                  </a:lnTo>
                  <a:lnTo>
                    <a:pt x="935" y="48"/>
                  </a:lnTo>
                  <a:lnTo>
                    <a:pt x="936" y="49"/>
                  </a:lnTo>
                  <a:lnTo>
                    <a:pt x="936" y="51"/>
                  </a:lnTo>
                  <a:lnTo>
                    <a:pt x="935" y="52"/>
                  </a:lnTo>
                  <a:lnTo>
                    <a:pt x="935" y="53"/>
                  </a:lnTo>
                  <a:lnTo>
                    <a:pt x="936" y="53"/>
                  </a:lnTo>
                  <a:lnTo>
                    <a:pt x="937" y="53"/>
                  </a:lnTo>
                  <a:lnTo>
                    <a:pt x="938" y="54"/>
                  </a:lnTo>
                  <a:lnTo>
                    <a:pt x="941" y="55"/>
                  </a:lnTo>
                  <a:lnTo>
                    <a:pt x="942" y="56"/>
                  </a:lnTo>
                  <a:lnTo>
                    <a:pt x="942" y="58"/>
                  </a:lnTo>
                  <a:lnTo>
                    <a:pt x="941" y="58"/>
                  </a:lnTo>
                  <a:lnTo>
                    <a:pt x="941" y="59"/>
                  </a:lnTo>
                  <a:lnTo>
                    <a:pt x="942" y="59"/>
                  </a:lnTo>
                  <a:lnTo>
                    <a:pt x="942" y="60"/>
                  </a:lnTo>
                  <a:lnTo>
                    <a:pt x="943" y="60"/>
                  </a:lnTo>
                  <a:lnTo>
                    <a:pt x="945" y="59"/>
                  </a:lnTo>
                  <a:lnTo>
                    <a:pt x="947" y="59"/>
                  </a:lnTo>
                  <a:lnTo>
                    <a:pt x="949" y="61"/>
                  </a:lnTo>
                  <a:lnTo>
                    <a:pt x="950" y="61"/>
                  </a:lnTo>
                  <a:lnTo>
                    <a:pt x="950" y="62"/>
                  </a:lnTo>
                  <a:lnTo>
                    <a:pt x="950" y="63"/>
                  </a:lnTo>
                  <a:lnTo>
                    <a:pt x="951" y="65"/>
                  </a:lnTo>
                  <a:lnTo>
                    <a:pt x="952" y="65"/>
                  </a:lnTo>
                  <a:lnTo>
                    <a:pt x="954" y="65"/>
                  </a:lnTo>
                  <a:lnTo>
                    <a:pt x="955" y="65"/>
                  </a:lnTo>
                  <a:lnTo>
                    <a:pt x="957" y="68"/>
                  </a:lnTo>
                  <a:lnTo>
                    <a:pt x="958" y="68"/>
                  </a:lnTo>
                  <a:lnTo>
                    <a:pt x="961" y="68"/>
                  </a:lnTo>
                  <a:lnTo>
                    <a:pt x="962" y="68"/>
                  </a:lnTo>
                  <a:lnTo>
                    <a:pt x="963" y="69"/>
                  </a:lnTo>
                  <a:lnTo>
                    <a:pt x="963" y="70"/>
                  </a:lnTo>
                  <a:lnTo>
                    <a:pt x="963" y="72"/>
                  </a:lnTo>
                  <a:lnTo>
                    <a:pt x="962" y="70"/>
                  </a:lnTo>
                  <a:lnTo>
                    <a:pt x="961" y="70"/>
                  </a:lnTo>
                  <a:lnTo>
                    <a:pt x="959" y="72"/>
                  </a:lnTo>
                  <a:lnTo>
                    <a:pt x="959" y="73"/>
                  </a:lnTo>
                  <a:lnTo>
                    <a:pt x="959" y="74"/>
                  </a:lnTo>
                  <a:lnTo>
                    <a:pt x="961" y="76"/>
                  </a:lnTo>
                  <a:lnTo>
                    <a:pt x="961" y="77"/>
                  </a:lnTo>
                  <a:lnTo>
                    <a:pt x="959" y="79"/>
                  </a:lnTo>
                  <a:lnTo>
                    <a:pt x="958" y="79"/>
                  </a:lnTo>
                  <a:lnTo>
                    <a:pt x="957" y="79"/>
                  </a:lnTo>
                  <a:lnTo>
                    <a:pt x="955" y="80"/>
                  </a:lnTo>
                  <a:lnTo>
                    <a:pt x="957" y="81"/>
                  </a:lnTo>
                  <a:lnTo>
                    <a:pt x="956" y="83"/>
                  </a:lnTo>
                  <a:lnTo>
                    <a:pt x="955" y="88"/>
                  </a:lnTo>
                  <a:lnTo>
                    <a:pt x="955" y="89"/>
                  </a:lnTo>
                  <a:lnTo>
                    <a:pt x="954" y="90"/>
                  </a:lnTo>
                  <a:lnTo>
                    <a:pt x="954" y="91"/>
                  </a:lnTo>
                  <a:lnTo>
                    <a:pt x="954" y="94"/>
                  </a:lnTo>
                  <a:lnTo>
                    <a:pt x="954" y="95"/>
                  </a:lnTo>
                  <a:lnTo>
                    <a:pt x="952" y="97"/>
                  </a:lnTo>
                  <a:lnTo>
                    <a:pt x="952" y="98"/>
                  </a:lnTo>
                  <a:lnTo>
                    <a:pt x="952" y="101"/>
                  </a:lnTo>
                  <a:lnTo>
                    <a:pt x="952" y="102"/>
                  </a:lnTo>
                  <a:lnTo>
                    <a:pt x="954" y="103"/>
                  </a:lnTo>
                  <a:lnTo>
                    <a:pt x="954" y="104"/>
                  </a:lnTo>
                  <a:lnTo>
                    <a:pt x="954" y="111"/>
                  </a:lnTo>
                  <a:lnTo>
                    <a:pt x="954" y="112"/>
                  </a:lnTo>
                  <a:lnTo>
                    <a:pt x="952" y="112"/>
                  </a:lnTo>
                  <a:lnTo>
                    <a:pt x="951" y="112"/>
                  </a:lnTo>
                  <a:lnTo>
                    <a:pt x="954" y="118"/>
                  </a:lnTo>
                  <a:lnTo>
                    <a:pt x="954" y="121"/>
                  </a:lnTo>
                  <a:lnTo>
                    <a:pt x="952" y="124"/>
                  </a:lnTo>
                  <a:lnTo>
                    <a:pt x="950" y="126"/>
                  </a:lnTo>
                  <a:lnTo>
                    <a:pt x="950" y="128"/>
                  </a:lnTo>
                  <a:lnTo>
                    <a:pt x="952" y="128"/>
                  </a:lnTo>
                  <a:lnTo>
                    <a:pt x="954" y="125"/>
                  </a:lnTo>
                  <a:lnTo>
                    <a:pt x="955" y="124"/>
                  </a:lnTo>
                  <a:lnTo>
                    <a:pt x="956" y="122"/>
                  </a:lnTo>
                  <a:lnTo>
                    <a:pt x="957" y="119"/>
                  </a:lnTo>
                  <a:lnTo>
                    <a:pt x="957" y="116"/>
                  </a:lnTo>
                  <a:lnTo>
                    <a:pt x="957" y="112"/>
                  </a:lnTo>
                  <a:lnTo>
                    <a:pt x="955" y="108"/>
                  </a:lnTo>
                  <a:lnTo>
                    <a:pt x="956" y="108"/>
                  </a:lnTo>
                  <a:lnTo>
                    <a:pt x="956" y="107"/>
                  </a:lnTo>
                  <a:lnTo>
                    <a:pt x="956" y="105"/>
                  </a:lnTo>
                  <a:lnTo>
                    <a:pt x="957" y="104"/>
                  </a:lnTo>
                  <a:lnTo>
                    <a:pt x="958" y="105"/>
                  </a:lnTo>
                  <a:lnTo>
                    <a:pt x="961" y="107"/>
                  </a:lnTo>
                  <a:lnTo>
                    <a:pt x="964" y="110"/>
                  </a:lnTo>
                  <a:lnTo>
                    <a:pt x="965" y="111"/>
                  </a:lnTo>
                  <a:lnTo>
                    <a:pt x="966" y="114"/>
                  </a:lnTo>
                  <a:lnTo>
                    <a:pt x="969" y="118"/>
                  </a:lnTo>
                  <a:lnTo>
                    <a:pt x="969" y="119"/>
                  </a:lnTo>
                  <a:lnTo>
                    <a:pt x="970" y="114"/>
                  </a:lnTo>
                  <a:lnTo>
                    <a:pt x="969" y="111"/>
                  </a:lnTo>
                  <a:lnTo>
                    <a:pt x="967" y="110"/>
                  </a:lnTo>
                  <a:lnTo>
                    <a:pt x="965" y="108"/>
                  </a:lnTo>
                  <a:lnTo>
                    <a:pt x="964" y="107"/>
                  </a:lnTo>
                  <a:lnTo>
                    <a:pt x="964" y="105"/>
                  </a:lnTo>
                  <a:lnTo>
                    <a:pt x="963" y="104"/>
                  </a:lnTo>
                  <a:lnTo>
                    <a:pt x="964" y="103"/>
                  </a:lnTo>
                  <a:lnTo>
                    <a:pt x="964" y="102"/>
                  </a:lnTo>
                  <a:lnTo>
                    <a:pt x="963" y="100"/>
                  </a:lnTo>
                  <a:lnTo>
                    <a:pt x="963" y="98"/>
                  </a:lnTo>
                  <a:lnTo>
                    <a:pt x="962" y="98"/>
                  </a:lnTo>
                  <a:lnTo>
                    <a:pt x="962" y="95"/>
                  </a:lnTo>
                  <a:lnTo>
                    <a:pt x="963" y="93"/>
                  </a:lnTo>
                  <a:lnTo>
                    <a:pt x="966" y="88"/>
                  </a:lnTo>
                  <a:lnTo>
                    <a:pt x="967" y="88"/>
                  </a:lnTo>
                  <a:lnTo>
                    <a:pt x="967" y="87"/>
                  </a:lnTo>
                  <a:lnTo>
                    <a:pt x="967" y="86"/>
                  </a:lnTo>
                  <a:lnTo>
                    <a:pt x="967" y="84"/>
                  </a:lnTo>
                  <a:lnTo>
                    <a:pt x="970" y="83"/>
                  </a:lnTo>
                  <a:lnTo>
                    <a:pt x="971" y="86"/>
                  </a:lnTo>
                  <a:lnTo>
                    <a:pt x="972" y="91"/>
                  </a:lnTo>
                  <a:lnTo>
                    <a:pt x="972" y="93"/>
                  </a:lnTo>
                  <a:lnTo>
                    <a:pt x="973" y="94"/>
                  </a:lnTo>
                  <a:lnTo>
                    <a:pt x="973" y="91"/>
                  </a:lnTo>
                  <a:lnTo>
                    <a:pt x="973" y="90"/>
                  </a:lnTo>
                  <a:lnTo>
                    <a:pt x="973" y="89"/>
                  </a:lnTo>
                  <a:lnTo>
                    <a:pt x="976" y="91"/>
                  </a:lnTo>
                  <a:lnTo>
                    <a:pt x="977" y="93"/>
                  </a:lnTo>
                  <a:lnTo>
                    <a:pt x="979" y="93"/>
                  </a:lnTo>
                  <a:lnTo>
                    <a:pt x="980" y="93"/>
                  </a:lnTo>
                  <a:lnTo>
                    <a:pt x="980" y="91"/>
                  </a:lnTo>
                  <a:lnTo>
                    <a:pt x="980" y="90"/>
                  </a:lnTo>
                  <a:lnTo>
                    <a:pt x="980" y="89"/>
                  </a:lnTo>
                  <a:lnTo>
                    <a:pt x="979" y="89"/>
                  </a:lnTo>
                  <a:lnTo>
                    <a:pt x="977" y="86"/>
                  </a:lnTo>
                  <a:lnTo>
                    <a:pt x="977" y="83"/>
                  </a:lnTo>
                  <a:lnTo>
                    <a:pt x="976" y="82"/>
                  </a:lnTo>
                  <a:lnTo>
                    <a:pt x="976" y="81"/>
                  </a:lnTo>
                  <a:lnTo>
                    <a:pt x="976" y="80"/>
                  </a:lnTo>
                  <a:lnTo>
                    <a:pt x="977" y="80"/>
                  </a:lnTo>
                  <a:lnTo>
                    <a:pt x="978" y="79"/>
                  </a:lnTo>
                  <a:lnTo>
                    <a:pt x="978" y="77"/>
                  </a:lnTo>
                  <a:lnTo>
                    <a:pt x="977" y="77"/>
                  </a:lnTo>
                  <a:lnTo>
                    <a:pt x="976" y="77"/>
                  </a:lnTo>
                  <a:lnTo>
                    <a:pt x="976" y="76"/>
                  </a:lnTo>
                  <a:lnTo>
                    <a:pt x="974" y="75"/>
                  </a:lnTo>
                  <a:lnTo>
                    <a:pt x="978" y="74"/>
                  </a:lnTo>
                  <a:lnTo>
                    <a:pt x="980" y="73"/>
                  </a:lnTo>
                  <a:lnTo>
                    <a:pt x="983" y="73"/>
                  </a:lnTo>
                  <a:lnTo>
                    <a:pt x="983" y="72"/>
                  </a:lnTo>
                  <a:lnTo>
                    <a:pt x="985" y="72"/>
                  </a:lnTo>
                  <a:lnTo>
                    <a:pt x="986" y="72"/>
                  </a:lnTo>
                  <a:lnTo>
                    <a:pt x="988" y="73"/>
                  </a:lnTo>
                  <a:lnTo>
                    <a:pt x="995" y="73"/>
                  </a:lnTo>
                  <a:lnTo>
                    <a:pt x="998" y="74"/>
                  </a:lnTo>
                  <a:lnTo>
                    <a:pt x="1000" y="76"/>
                  </a:lnTo>
                  <a:lnTo>
                    <a:pt x="1001" y="75"/>
                  </a:lnTo>
                  <a:lnTo>
                    <a:pt x="1004" y="76"/>
                  </a:lnTo>
                  <a:lnTo>
                    <a:pt x="1005" y="76"/>
                  </a:lnTo>
                  <a:lnTo>
                    <a:pt x="1006" y="76"/>
                  </a:lnTo>
                  <a:lnTo>
                    <a:pt x="1013" y="76"/>
                  </a:lnTo>
                  <a:lnTo>
                    <a:pt x="1014" y="76"/>
                  </a:lnTo>
                  <a:lnTo>
                    <a:pt x="1016" y="79"/>
                  </a:lnTo>
                  <a:lnTo>
                    <a:pt x="1018" y="79"/>
                  </a:lnTo>
                  <a:lnTo>
                    <a:pt x="1019" y="79"/>
                  </a:lnTo>
                  <a:lnTo>
                    <a:pt x="1020" y="104"/>
                  </a:lnTo>
                  <a:lnTo>
                    <a:pt x="1020" y="130"/>
                  </a:lnTo>
                  <a:lnTo>
                    <a:pt x="1021" y="156"/>
                  </a:lnTo>
                  <a:lnTo>
                    <a:pt x="1022" y="181"/>
                  </a:lnTo>
                  <a:lnTo>
                    <a:pt x="1023" y="207"/>
                  </a:lnTo>
                  <a:lnTo>
                    <a:pt x="1025" y="233"/>
                  </a:lnTo>
                  <a:lnTo>
                    <a:pt x="1026" y="258"/>
                  </a:lnTo>
                  <a:lnTo>
                    <a:pt x="1027" y="284"/>
                  </a:lnTo>
                  <a:lnTo>
                    <a:pt x="1028" y="308"/>
                  </a:lnTo>
                  <a:lnTo>
                    <a:pt x="1028" y="334"/>
                  </a:lnTo>
                  <a:lnTo>
                    <a:pt x="1029" y="360"/>
                  </a:lnTo>
                  <a:lnTo>
                    <a:pt x="1030" y="385"/>
                  </a:lnTo>
                  <a:lnTo>
                    <a:pt x="1031" y="411"/>
                  </a:lnTo>
                  <a:lnTo>
                    <a:pt x="1033" y="436"/>
                  </a:lnTo>
                  <a:lnTo>
                    <a:pt x="1034" y="461"/>
                  </a:lnTo>
                  <a:lnTo>
                    <a:pt x="1035" y="487"/>
                  </a:lnTo>
                  <a:lnTo>
                    <a:pt x="1036" y="512"/>
                  </a:lnTo>
                  <a:lnTo>
                    <a:pt x="1036" y="537"/>
                  </a:lnTo>
                  <a:lnTo>
                    <a:pt x="1037" y="563"/>
                  </a:lnTo>
                  <a:lnTo>
                    <a:pt x="1038" y="588"/>
                  </a:lnTo>
                  <a:lnTo>
                    <a:pt x="1040" y="613"/>
                  </a:lnTo>
                  <a:lnTo>
                    <a:pt x="1041" y="638"/>
                  </a:lnTo>
                  <a:lnTo>
                    <a:pt x="1042" y="664"/>
                  </a:lnTo>
                  <a:lnTo>
                    <a:pt x="1043" y="689"/>
                  </a:lnTo>
                  <a:lnTo>
                    <a:pt x="1043" y="714"/>
                  </a:lnTo>
                  <a:lnTo>
                    <a:pt x="1044" y="739"/>
                  </a:lnTo>
                  <a:lnTo>
                    <a:pt x="1045" y="764"/>
                  </a:lnTo>
                  <a:lnTo>
                    <a:pt x="1047" y="790"/>
                  </a:lnTo>
                  <a:lnTo>
                    <a:pt x="1048" y="815"/>
                  </a:lnTo>
                  <a:lnTo>
                    <a:pt x="1049" y="840"/>
                  </a:lnTo>
                  <a:lnTo>
                    <a:pt x="1050" y="866"/>
                  </a:lnTo>
                  <a:lnTo>
                    <a:pt x="1050" y="890"/>
                  </a:lnTo>
                  <a:lnTo>
                    <a:pt x="1051" y="916"/>
                  </a:lnTo>
                  <a:lnTo>
                    <a:pt x="1052" y="942"/>
                  </a:lnTo>
                  <a:lnTo>
                    <a:pt x="1054" y="967"/>
                  </a:lnTo>
                  <a:lnTo>
                    <a:pt x="1055" y="993"/>
                  </a:lnTo>
                  <a:lnTo>
                    <a:pt x="1056" y="1020"/>
                  </a:lnTo>
                  <a:lnTo>
                    <a:pt x="1057" y="1046"/>
                  </a:lnTo>
                  <a:lnTo>
                    <a:pt x="1058" y="1071"/>
                  </a:lnTo>
                  <a:lnTo>
                    <a:pt x="1058" y="1097"/>
                  </a:lnTo>
                  <a:lnTo>
                    <a:pt x="1059" y="1123"/>
                  </a:lnTo>
                  <a:lnTo>
                    <a:pt x="1061" y="1148"/>
                  </a:lnTo>
                  <a:lnTo>
                    <a:pt x="1062" y="1174"/>
                  </a:lnTo>
                  <a:lnTo>
                    <a:pt x="1063" y="1200"/>
                  </a:lnTo>
                  <a:lnTo>
                    <a:pt x="1064" y="1226"/>
                  </a:lnTo>
                  <a:lnTo>
                    <a:pt x="1065" y="1252"/>
                  </a:lnTo>
                  <a:lnTo>
                    <a:pt x="1066" y="1278"/>
                  </a:lnTo>
                  <a:lnTo>
                    <a:pt x="1068" y="1303"/>
                  </a:lnTo>
                  <a:lnTo>
                    <a:pt x="1066" y="1303"/>
                  </a:lnTo>
                  <a:lnTo>
                    <a:pt x="1063" y="1305"/>
                  </a:lnTo>
                  <a:lnTo>
                    <a:pt x="1054" y="1310"/>
                  </a:lnTo>
                  <a:lnTo>
                    <a:pt x="1052" y="1312"/>
                  </a:lnTo>
                  <a:lnTo>
                    <a:pt x="1050" y="1313"/>
                  </a:lnTo>
                  <a:lnTo>
                    <a:pt x="1047" y="1315"/>
                  </a:lnTo>
                  <a:lnTo>
                    <a:pt x="1020" y="1329"/>
                  </a:lnTo>
                  <a:lnTo>
                    <a:pt x="1007" y="1335"/>
                  </a:lnTo>
                  <a:lnTo>
                    <a:pt x="992" y="1338"/>
                  </a:lnTo>
                  <a:lnTo>
                    <a:pt x="981" y="1343"/>
                  </a:lnTo>
                  <a:lnTo>
                    <a:pt x="980" y="1343"/>
                  </a:lnTo>
                  <a:lnTo>
                    <a:pt x="979" y="1343"/>
                  </a:lnTo>
                  <a:lnTo>
                    <a:pt x="978" y="1345"/>
                  </a:lnTo>
                  <a:lnTo>
                    <a:pt x="963" y="1350"/>
                  </a:lnTo>
                  <a:lnTo>
                    <a:pt x="952" y="1352"/>
                  </a:lnTo>
                  <a:lnTo>
                    <a:pt x="951" y="1354"/>
                  </a:lnTo>
                  <a:lnTo>
                    <a:pt x="950" y="1352"/>
                  </a:lnTo>
                  <a:lnTo>
                    <a:pt x="949" y="1354"/>
                  </a:lnTo>
                  <a:lnTo>
                    <a:pt x="942" y="1354"/>
                  </a:lnTo>
                  <a:lnTo>
                    <a:pt x="935" y="1355"/>
                  </a:lnTo>
                  <a:lnTo>
                    <a:pt x="933" y="1355"/>
                  </a:lnTo>
                  <a:lnTo>
                    <a:pt x="930" y="1355"/>
                  </a:lnTo>
                  <a:lnTo>
                    <a:pt x="926" y="1356"/>
                  </a:lnTo>
                  <a:lnTo>
                    <a:pt x="907" y="1355"/>
                  </a:lnTo>
                  <a:lnTo>
                    <a:pt x="901" y="1352"/>
                  </a:lnTo>
                  <a:lnTo>
                    <a:pt x="899" y="1352"/>
                  </a:lnTo>
                  <a:lnTo>
                    <a:pt x="896" y="1352"/>
                  </a:lnTo>
                  <a:lnTo>
                    <a:pt x="895" y="1351"/>
                  </a:lnTo>
                  <a:lnTo>
                    <a:pt x="894" y="1352"/>
                  </a:lnTo>
                  <a:lnTo>
                    <a:pt x="892" y="1352"/>
                  </a:lnTo>
                  <a:lnTo>
                    <a:pt x="892" y="1354"/>
                  </a:lnTo>
                  <a:lnTo>
                    <a:pt x="891" y="1355"/>
                  </a:lnTo>
                  <a:lnTo>
                    <a:pt x="888" y="1356"/>
                  </a:lnTo>
                  <a:lnTo>
                    <a:pt x="884" y="1355"/>
                  </a:lnTo>
                  <a:lnTo>
                    <a:pt x="883" y="1356"/>
                  </a:lnTo>
                  <a:lnTo>
                    <a:pt x="879" y="1358"/>
                  </a:lnTo>
                  <a:lnTo>
                    <a:pt x="876" y="1361"/>
                  </a:lnTo>
                  <a:lnTo>
                    <a:pt x="872" y="1363"/>
                  </a:lnTo>
                  <a:lnTo>
                    <a:pt x="864" y="1370"/>
                  </a:lnTo>
                  <a:lnTo>
                    <a:pt x="857" y="1377"/>
                  </a:lnTo>
                  <a:lnTo>
                    <a:pt x="852" y="1378"/>
                  </a:lnTo>
                  <a:lnTo>
                    <a:pt x="844" y="1382"/>
                  </a:lnTo>
                  <a:lnTo>
                    <a:pt x="839" y="1385"/>
                  </a:lnTo>
                  <a:lnTo>
                    <a:pt x="830" y="1391"/>
                  </a:lnTo>
                  <a:lnTo>
                    <a:pt x="827" y="1392"/>
                  </a:lnTo>
                  <a:lnTo>
                    <a:pt x="826" y="1393"/>
                  </a:lnTo>
                  <a:lnTo>
                    <a:pt x="824" y="1393"/>
                  </a:lnTo>
                  <a:lnTo>
                    <a:pt x="819" y="1400"/>
                  </a:lnTo>
                  <a:lnTo>
                    <a:pt x="815" y="1404"/>
                  </a:lnTo>
                  <a:lnTo>
                    <a:pt x="809" y="1406"/>
                  </a:lnTo>
                  <a:lnTo>
                    <a:pt x="808" y="1406"/>
                  </a:lnTo>
                  <a:lnTo>
                    <a:pt x="796" y="1409"/>
                  </a:lnTo>
                  <a:lnTo>
                    <a:pt x="786" y="1412"/>
                  </a:lnTo>
                  <a:lnTo>
                    <a:pt x="784" y="1413"/>
                  </a:lnTo>
                  <a:lnTo>
                    <a:pt x="782" y="1414"/>
                  </a:lnTo>
                  <a:lnTo>
                    <a:pt x="780" y="1416"/>
                  </a:lnTo>
                  <a:lnTo>
                    <a:pt x="780" y="1418"/>
                  </a:lnTo>
                  <a:lnTo>
                    <a:pt x="779" y="1418"/>
                  </a:lnTo>
                  <a:lnTo>
                    <a:pt x="778" y="1419"/>
                  </a:lnTo>
                  <a:lnTo>
                    <a:pt x="775" y="1421"/>
                  </a:lnTo>
                  <a:lnTo>
                    <a:pt x="773" y="1425"/>
                  </a:lnTo>
                  <a:lnTo>
                    <a:pt x="772" y="1428"/>
                  </a:lnTo>
                  <a:lnTo>
                    <a:pt x="771" y="1430"/>
                  </a:lnTo>
                  <a:lnTo>
                    <a:pt x="771" y="1434"/>
                  </a:lnTo>
                  <a:lnTo>
                    <a:pt x="771" y="1435"/>
                  </a:lnTo>
                  <a:lnTo>
                    <a:pt x="770" y="1436"/>
                  </a:lnTo>
                  <a:lnTo>
                    <a:pt x="770" y="1437"/>
                  </a:lnTo>
                  <a:lnTo>
                    <a:pt x="767" y="1442"/>
                  </a:lnTo>
                  <a:lnTo>
                    <a:pt x="767" y="1443"/>
                  </a:lnTo>
                  <a:lnTo>
                    <a:pt x="767" y="1444"/>
                  </a:lnTo>
                  <a:lnTo>
                    <a:pt x="767" y="1446"/>
                  </a:lnTo>
                  <a:lnTo>
                    <a:pt x="767" y="1447"/>
                  </a:lnTo>
                  <a:lnTo>
                    <a:pt x="766" y="1449"/>
                  </a:lnTo>
                  <a:lnTo>
                    <a:pt x="766" y="1451"/>
                  </a:lnTo>
                  <a:lnTo>
                    <a:pt x="765" y="1454"/>
                  </a:lnTo>
                  <a:lnTo>
                    <a:pt x="765" y="1457"/>
                  </a:lnTo>
                  <a:lnTo>
                    <a:pt x="765" y="1458"/>
                  </a:lnTo>
                  <a:lnTo>
                    <a:pt x="764" y="1458"/>
                  </a:lnTo>
                  <a:lnTo>
                    <a:pt x="763" y="1460"/>
                  </a:lnTo>
                  <a:lnTo>
                    <a:pt x="762" y="1460"/>
                  </a:lnTo>
                  <a:lnTo>
                    <a:pt x="760" y="1461"/>
                  </a:lnTo>
                  <a:lnTo>
                    <a:pt x="760" y="1462"/>
                  </a:lnTo>
                  <a:lnTo>
                    <a:pt x="760" y="1463"/>
                  </a:lnTo>
                  <a:lnTo>
                    <a:pt x="757" y="1465"/>
                  </a:lnTo>
                  <a:lnTo>
                    <a:pt x="755" y="1470"/>
                  </a:lnTo>
                  <a:lnTo>
                    <a:pt x="753" y="1471"/>
                  </a:lnTo>
                  <a:lnTo>
                    <a:pt x="753" y="1474"/>
                  </a:lnTo>
                  <a:lnTo>
                    <a:pt x="753" y="1475"/>
                  </a:lnTo>
                  <a:lnTo>
                    <a:pt x="753" y="1476"/>
                  </a:lnTo>
                  <a:lnTo>
                    <a:pt x="753" y="1477"/>
                  </a:lnTo>
                  <a:lnTo>
                    <a:pt x="752" y="1477"/>
                  </a:lnTo>
                  <a:lnTo>
                    <a:pt x="750" y="1479"/>
                  </a:lnTo>
                  <a:lnTo>
                    <a:pt x="749" y="1479"/>
                  </a:lnTo>
                  <a:lnTo>
                    <a:pt x="748" y="1481"/>
                  </a:lnTo>
                  <a:lnTo>
                    <a:pt x="748" y="1482"/>
                  </a:lnTo>
                  <a:lnTo>
                    <a:pt x="748" y="1483"/>
                  </a:lnTo>
                  <a:lnTo>
                    <a:pt x="746" y="1483"/>
                  </a:lnTo>
                  <a:lnTo>
                    <a:pt x="744" y="1483"/>
                  </a:lnTo>
                  <a:lnTo>
                    <a:pt x="742" y="1488"/>
                  </a:lnTo>
                  <a:lnTo>
                    <a:pt x="741" y="1488"/>
                  </a:lnTo>
                  <a:lnTo>
                    <a:pt x="739" y="1488"/>
                  </a:lnTo>
                  <a:lnTo>
                    <a:pt x="738" y="1486"/>
                  </a:lnTo>
                  <a:lnTo>
                    <a:pt x="738" y="1485"/>
                  </a:lnTo>
                  <a:lnTo>
                    <a:pt x="737" y="1485"/>
                  </a:lnTo>
                  <a:lnTo>
                    <a:pt x="732" y="1485"/>
                  </a:lnTo>
                  <a:lnTo>
                    <a:pt x="730" y="1485"/>
                  </a:lnTo>
                  <a:lnTo>
                    <a:pt x="729" y="1488"/>
                  </a:lnTo>
                  <a:lnTo>
                    <a:pt x="727" y="1492"/>
                  </a:lnTo>
                  <a:lnTo>
                    <a:pt x="724" y="1493"/>
                  </a:lnTo>
                  <a:lnTo>
                    <a:pt x="723" y="1493"/>
                  </a:lnTo>
                  <a:lnTo>
                    <a:pt x="722" y="1493"/>
                  </a:lnTo>
                  <a:lnTo>
                    <a:pt x="722" y="1495"/>
                  </a:lnTo>
                  <a:lnTo>
                    <a:pt x="720" y="1495"/>
                  </a:lnTo>
                  <a:lnTo>
                    <a:pt x="718" y="1495"/>
                  </a:lnTo>
                  <a:lnTo>
                    <a:pt x="717" y="1490"/>
                  </a:lnTo>
                  <a:lnTo>
                    <a:pt x="716" y="1488"/>
                  </a:lnTo>
                  <a:lnTo>
                    <a:pt x="715" y="1485"/>
                  </a:lnTo>
                  <a:lnTo>
                    <a:pt x="711" y="1484"/>
                  </a:lnTo>
                  <a:lnTo>
                    <a:pt x="710" y="1484"/>
                  </a:lnTo>
                  <a:lnTo>
                    <a:pt x="709" y="1485"/>
                  </a:lnTo>
                  <a:lnTo>
                    <a:pt x="707" y="1485"/>
                  </a:lnTo>
                  <a:lnTo>
                    <a:pt x="702" y="1488"/>
                  </a:lnTo>
                  <a:lnTo>
                    <a:pt x="700" y="1489"/>
                  </a:lnTo>
                  <a:lnTo>
                    <a:pt x="699" y="1489"/>
                  </a:lnTo>
                  <a:lnTo>
                    <a:pt x="698" y="1489"/>
                  </a:lnTo>
                  <a:lnTo>
                    <a:pt x="696" y="1488"/>
                  </a:lnTo>
                  <a:lnTo>
                    <a:pt x="695" y="1486"/>
                  </a:lnTo>
                  <a:lnTo>
                    <a:pt x="695" y="1488"/>
                  </a:lnTo>
                  <a:lnTo>
                    <a:pt x="693" y="1488"/>
                  </a:lnTo>
                  <a:lnTo>
                    <a:pt x="688" y="1489"/>
                  </a:lnTo>
                  <a:lnTo>
                    <a:pt x="686" y="1489"/>
                  </a:lnTo>
                  <a:lnTo>
                    <a:pt x="684" y="1490"/>
                  </a:lnTo>
                  <a:lnTo>
                    <a:pt x="685" y="1491"/>
                  </a:lnTo>
                  <a:lnTo>
                    <a:pt x="685" y="1492"/>
                  </a:lnTo>
                  <a:lnTo>
                    <a:pt x="684" y="1493"/>
                  </a:lnTo>
                  <a:lnTo>
                    <a:pt x="684" y="1495"/>
                  </a:lnTo>
                  <a:lnTo>
                    <a:pt x="682" y="1493"/>
                  </a:lnTo>
                  <a:lnTo>
                    <a:pt x="681" y="1492"/>
                  </a:lnTo>
                  <a:lnTo>
                    <a:pt x="680" y="1493"/>
                  </a:lnTo>
                  <a:lnTo>
                    <a:pt x="679" y="1493"/>
                  </a:lnTo>
                  <a:lnTo>
                    <a:pt x="673" y="1492"/>
                  </a:lnTo>
                  <a:lnTo>
                    <a:pt x="670" y="1492"/>
                  </a:lnTo>
                  <a:lnTo>
                    <a:pt x="668" y="1493"/>
                  </a:lnTo>
                  <a:lnTo>
                    <a:pt x="666" y="1495"/>
                  </a:lnTo>
                  <a:lnTo>
                    <a:pt x="665" y="1496"/>
                  </a:lnTo>
                  <a:lnTo>
                    <a:pt x="665" y="1497"/>
                  </a:lnTo>
                  <a:lnTo>
                    <a:pt x="666" y="1499"/>
                  </a:lnTo>
                  <a:lnTo>
                    <a:pt x="665" y="1500"/>
                  </a:lnTo>
                  <a:lnTo>
                    <a:pt x="664" y="1500"/>
                  </a:lnTo>
                  <a:lnTo>
                    <a:pt x="663" y="1499"/>
                  </a:lnTo>
                  <a:lnTo>
                    <a:pt x="663" y="1498"/>
                  </a:lnTo>
                  <a:lnTo>
                    <a:pt x="663" y="1499"/>
                  </a:lnTo>
                  <a:lnTo>
                    <a:pt x="661" y="1499"/>
                  </a:lnTo>
                  <a:lnTo>
                    <a:pt x="661" y="1500"/>
                  </a:lnTo>
                  <a:lnTo>
                    <a:pt x="656" y="1502"/>
                  </a:lnTo>
                  <a:lnTo>
                    <a:pt x="654" y="1500"/>
                  </a:lnTo>
                  <a:lnTo>
                    <a:pt x="656" y="1498"/>
                  </a:lnTo>
                  <a:lnTo>
                    <a:pt x="656" y="1497"/>
                  </a:lnTo>
                  <a:lnTo>
                    <a:pt x="654" y="1495"/>
                  </a:lnTo>
                  <a:lnTo>
                    <a:pt x="653" y="1492"/>
                  </a:lnTo>
                  <a:lnTo>
                    <a:pt x="653" y="1491"/>
                  </a:lnTo>
                  <a:lnTo>
                    <a:pt x="652" y="1490"/>
                  </a:lnTo>
                  <a:lnTo>
                    <a:pt x="651" y="1490"/>
                  </a:lnTo>
                  <a:lnTo>
                    <a:pt x="650" y="1488"/>
                  </a:lnTo>
                  <a:lnTo>
                    <a:pt x="649" y="1488"/>
                  </a:lnTo>
                  <a:lnTo>
                    <a:pt x="647" y="1488"/>
                  </a:lnTo>
                  <a:lnTo>
                    <a:pt x="644" y="1488"/>
                  </a:lnTo>
                  <a:lnTo>
                    <a:pt x="643" y="1489"/>
                  </a:lnTo>
                  <a:lnTo>
                    <a:pt x="642" y="1491"/>
                  </a:lnTo>
                  <a:lnTo>
                    <a:pt x="640" y="1492"/>
                  </a:lnTo>
                  <a:lnTo>
                    <a:pt x="639" y="1492"/>
                  </a:lnTo>
                  <a:lnTo>
                    <a:pt x="637" y="1493"/>
                  </a:lnTo>
                  <a:lnTo>
                    <a:pt x="636" y="1493"/>
                  </a:lnTo>
                  <a:lnTo>
                    <a:pt x="635" y="1493"/>
                  </a:lnTo>
                  <a:lnTo>
                    <a:pt x="634" y="1492"/>
                  </a:lnTo>
                  <a:lnTo>
                    <a:pt x="632" y="1492"/>
                  </a:lnTo>
                  <a:lnTo>
                    <a:pt x="631" y="1492"/>
                  </a:lnTo>
                  <a:lnTo>
                    <a:pt x="630" y="1491"/>
                  </a:lnTo>
                  <a:lnTo>
                    <a:pt x="629" y="1492"/>
                  </a:lnTo>
                  <a:lnTo>
                    <a:pt x="628" y="1493"/>
                  </a:lnTo>
                  <a:lnTo>
                    <a:pt x="627" y="1493"/>
                  </a:lnTo>
                  <a:lnTo>
                    <a:pt x="625" y="1492"/>
                  </a:lnTo>
                  <a:lnTo>
                    <a:pt x="624" y="1491"/>
                  </a:lnTo>
                  <a:lnTo>
                    <a:pt x="623" y="1491"/>
                  </a:lnTo>
                  <a:lnTo>
                    <a:pt x="621" y="1490"/>
                  </a:lnTo>
                  <a:lnTo>
                    <a:pt x="620" y="1490"/>
                  </a:lnTo>
                  <a:lnTo>
                    <a:pt x="618" y="1490"/>
                  </a:lnTo>
                  <a:lnTo>
                    <a:pt x="608" y="1491"/>
                  </a:lnTo>
                  <a:lnTo>
                    <a:pt x="607" y="1491"/>
                  </a:lnTo>
                  <a:lnTo>
                    <a:pt x="604" y="1492"/>
                  </a:lnTo>
                  <a:lnTo>
                    <a:pt x="602" y="1493"/>
                  </a:lnTo>
                  <a:lnTo>
                    <a:pt x="601" y="1493"/>
                  </a:lnTo>
                  <a:lnTo>
                    <a:pt x="599" y="1496"/>
                  </a:lnTo>
                  <a:lnTo>
                    <a:pt x="597" y="1496"/>
                  </a:lnTo>
                  <a:lnTo>
                    <a:pt x="596" y="1495"/>
                  </a:lnTo>
                  <a:lnTo>
                    <a:pt x="594" y="1495"/>
                  </a:lnTo>
                  <a:lnTo>
                    <a:pt x="593" y="1495"/>
                  </a:lnTo>
                  <a:lnTo>
                    <a:pt x="590" y="1496"/>
                  </a:lnTo>
                  <a:lnTo>
                    <a:pt x="589" y="1496"/>
                  </a:lnTo>
                  <a:lnTo>
                    <a:pt x="588" y="1497"/>
                  </a:lnTo>
                  <a:lnTo>
                    <a:pt x="587" y="1497"/>
                  </a:lnTo>
                  <a:lnTo>
                    <a:pt x="586" y="1497"/>
                  </a:lnTo>
                  <a:lnTo>
                    <a:pt x="585" y="1497"/>
                  </a:lnTo>
                  <a:lnTo>
                    <a:pt x="583" y="1497"/>
                  </a:lnTo>
                  <a:lnTo>
                    <a:pt x="580" y="1497"/>
                  </a:lnTo>
                  <a:lnTo>
                    <a:pt x="579" y="1497"/>
                  </a:lnTo>
                  <a:lnTo>
                    <a:pt x="576" y="1498"/>
                  </a:lnTo>
                  <a:lnTo>
                    <a:pt x="575" y="1499"/>
                  </a:lnTo>
                  <a:lnTo>
                    <a:pt x="574" y="1499"/>
                  </a:lnTo>
                  <a:lnTo>
                    <a:pt x="573" y="1500"/>
                  </a:lnTo>
                  <a:lnTo>
                    <a:pt x="563" y="1502"/>
                  </a:lnTo>
                  <a:lnTo>
                    <a:pt x="561" y="1502"/>
                  </a:lnTo>
                  <a:lnTo>
                    <a:pt x="561" y="1503"/>
                  </a:lnTo>
                  <a:lnTo>
                    <a:pt x="561" y="1504"/>
                  </a:lnTo>
                  <a:lnTo>
                    <a:pt x="560" y="1505"/>
                  </a:lnTo>
                  <a:lnTo>
                    <a:pt x="554" y="1507"/>
                  </a:lnTo>
                  <a:lnTo>
                    <a:pt x="552" y="1509"/>
                  </a:lnTo>
                  <a:lnTo>
                    <a:pt x="551" y="1507"/>
                  </a:lnTo>
                  <a:lnTo>
                    <a:pt x="545" y="1506"/>
                  </a:lnTo>
                  <a:lnTo>
                    <a:pt x="539" y="1506"/>
                  </a:lnTo>
                  <a:lnTo>
                    <a:pt x="538" y="1507"/>
                  </a:lnTo>
                  <a:lnTo>
                    <a:pt x="536" y="1509"/>
                  </a:lnTo>
                  <a:lnTo>
                    <a:pt x="535" y="1509"/>
                  </a:lnTo>
                  <a:lnTo>
                    <a:pt x="533" y="1509"/>
                  </a:lnTo>
                  <a:lnTo>
                    <a:pt x="531" y="1507"/>
                  </a:lnTo>
                  <a:lnTo>
                    <a:pt x="530" y="1507"/>
                  </a:lnTo>
                  <a:lnTo>
                    <a:pt x="529" y="1507"/>
                  </a:lnTo>
                  <a:lnTo>
                    <a:pt x="528" y="1507"/>
                  </a:lnTo>
                  <a:lnTo>
                    <a:pt x="526" y="1509"/>
                  </a:lnTo>
                  <a:lnTo>
                    <a:pt x="525" y="1510"/>
                  </a:lnTo>
                  <a:lnTo>
                    <a:pt x="524" y="1511"/>
                  </a:lnTo>
                  <a:lnTo>
                    <a:pt x="523" y="1511"/>
                  </a:lnTo>
                  <a:lnTo>
                    <a:pt x="519" y="1511"/>
                  </a:lnTo>
                  <a:lnTo>
                    <a:pt x="517" y="1513"/>
                  </a:lnTo>
                  <a:lnTo>
                    <a:pt x="516" y="1513"/>
                  </a:lnTo>
                  <a:lnTo>
                    <a:pt x="512" y="1518"/>
                  </a:lnTo>
                  <a:lnTo>
                    <a:pt x="511" y="1519"/>
                  </a:lnTo>
                  <a:lnTo>
                    <a:pt x="508" y="1521"/>
                  </a:lnTo>
                  <a:lnTo>
                    <a:pt x="507" y="1523"/>
                  </a:lnTo>
                  <a:lnTo>
                    <a:pt x="507" y="1524"/>
                  </a:lnTo>
                  <a:lnTo>
                    <a:pt x="506" y="1525"/>
                  </a:lnTo>
                  <a:lnTo>
                    <a:pt x="504" y="1525"/>
                  </a:lnTo>
                  <a:lnTo>
                    <a:pt x="504" y="1526"/>
                  </a:lnTo>
                  <a:lnTo>
                    <a:pt x="503" y="1531"/>
                  </a:lnTo>
                  <a:lnTo>
                    <a:pt x="502" y="1532"/>
                  </a:lnTo>
                  <a:lnTo>
                    <a:pt x="501" y="1533"/>
                  </a:lnTo>
                  <a:lnTo>
                    <a:pt x="500" y="1535"/>
                  </a:lnTo>
                  <a:lnTo>
                    <a:pt x="500" y="1538"/>
                  </a:lnTo>
                  <a:lnTo>
                    <a:pt x="500" y="1539"/>
                  </a:lnTo>
                  <a:lnTo>
                    <a:pt x="500" y="1541"/>
                  </a:lnTo>
                  <a:lnTo>
                    <a:pt x="501" y="1542"/>
                  </a:lnTo>
                  <a:lnTo>
                    <a:pt x="502" y="1542"/>
                  </a:lnTo>
                  <a:lnTo>
                    <a:pt x="504" y="1542"/>
                  </a:lnTo>
                  <a:lnTo>
                    <a:pt x="506" y="1544"/>
                  </a:lnTo>
                  <a:lnTo>
                    <a:pt x="504" y="1544"/>
                  </a:lnTo>
                  <a:lnTo>
                    <a:pt x="504" y="1545"/>
                  </a:lnTo>
                  <a:lnTo>
                    <a:pt x="502" y="1545"/>
                  </a:lnTo>
                  <a:lnTo>
                    <a:pt x="501" y="1546"/>
                  </a:lnTo>
                  <a:lnTo>
                    <a:pt x="499" y="1544"/>
                  </a:lnTo>
                  <a:lnTo>
                    <a:pt x="496" y="1544"/>
                  </a:lnTo>
                  <a:lnTo>
                    <a:pt x="495" y="1545"/>
                  </a:lnTo>
                  <a:lnTo>
                    <a:pt x="495" y="1547"/>
                  </a:lnTo>
                  <a:lnTo>
                    <a:pt x="495" y="1549"/>
                  </a:lnTo>
                  <a:lnTo>
                    <a:pt x="496" y="1551"/>
                  </a:lnTo>
                  <a:lnTo>
                    <a:pt x="495" y="1552"/>
                  </a:lnTo>
                  <a:lnTo>
                    <a:pt x="495" y="1553"/>
                  </a:lnTo>
                  <a:lnTo>
                    <a:pt x="494" y="1553"/>
                  </a:lnTo>
                  <a:lnTo>
                    <a:pt x="493" y="1552"/>
                  </a:lnTo>
                  <a:lnTo>
                    <a:pt x="493" y="1551"/>
                  </a:lnTo>
                  <a:lnTo>
                    <a:pt x="492" y="1549"/>
                  </a:lnTo>
                  <a:lnTo>
                    <a:pt x="490" y="1551"/>
                  </a:lnTo>
                  <a:lnTo>
                    <a:pt x="489" y="1551"/>
                  </a:lnTo>
                  <a:lnTo>
                    <a:pt x="489" y="1552"/>
                  </a:lnTo>
                  <a:lnTo>
                    <a:pt x="488" y="1552"/>
                  </a:lnTo>
                  <a:lnTo>
                    <a:pt x="488" y="1553"/>
                  </a:lnTo>
                  <a:lnTo>
                    <a:pt x="489" y="1555"/>
                  </a:lnTo>
                  <a:lnTo>
                    <a:pt x="488" y="1556"/>
                  </a:lnTo>
                  <a:lnTo>
                    <a:pt x="487" y="1556"/>
                  </a:lnTo>
                  <a:lnTo>
                    <a:pt x="486" y="1556"/>
                  </a:lnTo>
                  <a:lnTo>
                    <a:pt x="486" y="1555"/>
                  </a:lnTo>
                  <a:lnTo>
                    <a:pt x="485" y="1554"/>
                  </a:lnTo>
                  <a:lnTo>
                    <a:pt x="483" y="1554"/>
                  </a:lnTo>
                  <a:lnTo>
                    <a:pt x="482" y="1554"/>
                  </a:lnTo>
                  <a:lnTo>
                    <a:pt x="481" y="1554"/>
                  </a:lnTo>
                  <a:lnTo>
                    <a:pt x="480" y="1553"/>
                  </a:lnTo>
                  <a:lnTo>
                    <a:pt x="468" y="1553"/>
                  </a:lnTo>
                  <a:lnTo>
                    <a:pt x="467" y="1553"/>
                  </a:lnTo>
                  <a:lnTo>
                    <a:pt x="467" y="1554"/>
                  </a:lnTo>
                  <a:lnTo>
                    <a:pt x="466" y="1554"/>
                  </a:lnTo>
                  <a:lnTo>
                    <a:pt x="464" y="1554"/>
                  </a:lnTo>
                  <a:lnTo>
                    <a:pt x="462" y="1554"/>
                  </a:lnTo>
                  <a:lnTo>
                    <a:pt x="466" y="1556"/>
                  </a:lnTo>
                  <a:lnTo>
                    <a:pt x="465" y="1558"/>
                  </a:lnTo>
                  <a:lnTo>
                    <a:pt x="461" y="1559"/>
                  </a:lnTo>
                  <a:lnTo>
                    <a:pt x="460" y="1559"/>
                  </a:lnTo>
                  <a:lnTo>
                    <a:pt x="458" y="1561"/>
                  </a:lnTo>
                  <a:lnTo>
                    <a:pt x="457" y="1562"/>
                  </a:lnTo>
                  <a:lnTo>
                    <a:pt x="457" y="1563"/>
                  </a:lnTo>
                  <a:lnTo>
                    <a:pt x="458" y="1566"/>
                  </a:lnTo>
                  <a:lnTo>
                    <a:pt x="459" y="1566"/>
                  </a:lnTo>
                  <a:lnTo>
                    <a:pt x="458" y="1568"/>
                  </a:lnTo>
                  <a:lnTo>
                    <a:pt x="457" y="1569"/>
                  </a:lnTo>
                  <a:lnTo>
                    <a:pt x="454" y="1570"/>
                  </a:lnTo>
                  <a:lnTo>
                    <a:pt x="452" y="1572"/>
                  </a:lnTo>
                  <a:lnTo>
                    <a:pt x="451" y="1573"/>
                  </a:lnTo>
                  <a:lnTo>
                    <a:pt x="446" y="1574"/>
                  </a:lnTo>
                  <a:lnTo>
                    <a:pt x="444" y="1576"/>
                  </a:lnTo>
                  <a:lnTo>
                    <a:pt x="442" y="1577"/>
                  </a:lnTo>
                  <a:lnTo>
                    <a:pt x="440" y="1579"/>
                  </a:lnTo>
                  <a:lnTo>
                    <a:pt x="440" y="1581"/>
                  </a:lnTo>
                  <a:lnTo>
                    <a:pt x="439" y="1583"/>
                  </a:lnTo>
                  <a:lnTo>
                    <a:pt x="439" y="1584"/>
                  </a:lnTo>
                  <a:lnTo>
                    <a:pt x="439" y="1586"/>
                  </a:lnTo>
                  <a:lnTo>
                    <a:pt x="440" y="1588"/>
                  </a:lnTo>
                  <a:lnTo>
                    <a:pt x="440" y="1590"/>
                  </a:lnTo>
                  <a:lnTo>
                    <a:pt x="439" y="1590"/>
                  </a:lnTo>
                  <a:lnTo>
                    <a:pt x="437" y="1590"/>
                  </a:lnTo>
                  <a:lnTo>
                    <a:pt x="432" y="1591"/>
                  </a:lnTo>
                  <a:lnTo>
                    <a:pt x="431" y="1593"/>
                  </a:lnTo>
                  <a:lnTo>
                    <a:pt x="429" y="1594"/>
                  </a:lnTo>
                  <a:lnTo>
                    <a:pt x="426" y="1595"/>
                  </a:lnTo>
                  <a:lnTo>
                    <a:pt x="426" y="1596"/>
                  </a:lnTo>
                  <a:lnTo>
                    <a:pt x="428" y="1596"/>
                  </a:lnTo>
                  <a:lnTo>
                    <a:pt x="429" y="1597"/>
                  </a:lnTo>
                  <a:lnTo>
                    <a:pt x="430" y="1598"/>
                  </a:lnTo>
                  <a:lnTo>
                    <a:pt x="430" y="1600"/>
                  </a:lnTo>
                  <a:lnTo>
                    <a:pt x="429" y="1600"/>
                  </a:lnTo>
                  <a:lnTo>
                    <a:pt x="428" y="1600"/>
                  </a:lnTo>
                  <a:lnTo>
                    <a:pt x="424" y="1598"/>
                  </a:lnTo>
                  <a:lnTo>
                    <a:pt x="423" y="1598"/>
                  </a:lnTo>
                  <a:lnTo>
                    <a:pt x="421" y="1600"/>
                  </a:lnTo>
                  <a:lnTo>
                    <a:pt x="419" y="1601"/>
                  </a:lnTo>
                  <a:lnTo>
                    <a:pt x="418" y="1601"/>
                  </a:lnTo>
                  <a:lnTo>
                    <a:pt x="417" y="1601"/>
                  </a:lnTo>
                  <a:lnTo>
                    <a:pt x="416" y="1601"/>
                  </a:lnTo>
                  <a:lnTo>
                    <a:pt x="415" y="1601"/>
                  </a:lnTo>
                  <a:lnTo>
                    <a:pt x="415" y="1602"/>
                  </a:lnTo>
                  <a:lnTo>
                    <a:pt x="414" y="1602"/>
                  </a:lnTo>
                  <a:lnTo>
                    <a:pt x="414" y="1601"/>
                  </a:lnTo>
                  <a:lnTo>
                    <a:pt x="412" y="1601"/>
                  </a:lnTo>
                  <a:lnTo>
                    <a:pt x="412" y="1602"/>
                  </a:lnTo>
                  <a:lnTo>
                    <a:pt x="409" y="1603"/>
                  </a:lnTo>
                  <a:lnTo>
                    <a:pt x="408" y="1603"/>
                  </a:lnTo>
                  <a:lnTo>
                    <a:pt x="408" y="1604"/>
                  </a:lnTo>
                  <a:lnTo>
                    <a:pt x="409" y="1605"/>
                  </a:lnTo>
                  <a:lnTo>
                    <a:pt x="410" y="1607"/>
                  </a:lnTo>
                  <a:lnTo>
                    <a:pt x="411" y="1607"/>
                  </a:lnTo>
                  <a:lnTo>
                    <a:pt x="412" y="1607"/>
                  </a:lnTo>
                  <a:lnTo>
                    <a:pt x="412" y="1605"/>
                  </a:lnTo>
                  <a:lnTo>
                    <a:pt x="411" y="1604"/>
                  </a:lnTo>
                  <a:lnTo>
                    <a:pt x="412" y="1604"/>
                  </a:lnTo>
                  <a:lnTo>
                    <a:pt x="415" y="1607"/>
                  </a:lnTo>
                  <a:lnTo>
                    <a:pt x="416" y="1607"/>
                  </a:lnTo>
                  <a:lnTo>
                    <a:pt x="417" y="1607"/>
                  </a:lnTo>
                  <a:lnTo>
                    <a:pt x="418" y="1607"/>
                  </a:lnTo>
                  <a:lnTo>
                    <a:pt x="418" y="1608"/>
                  </a:lnTo>
                  <a:lnTo>
                    <a:pt x="417" y="1608"/>
                  </a:lnTo>
                  <a:lnTo>
                    <a:pt x="416" y="1609"/>
                  </a:lnTo>
                  <a:lnTo>
                    <a:pt x="415" y="1609"/>
                  </a:lnTo>
                  <a:lnTo>
                    <a:pt x="412" y="1609"/>
                  </a:lnTo>
                  <a:lnTo>
                    <a:pt x="410" y="1609"/>
                  </a:lnTo>
                  <a:lnTo>
                    <a:pt x="407" y="1607"/>
                  </a:lnTo>
                  <a:lnTo>
                    <a:pt x="403" y="1605"/>
                  </a:lnTo>
                  <a:lnTo>
                    <a:pt x="398" y="1605"/>
                  </a:lnTo>
                  <a:lnTo>
                    <a:pt x="398" y="1607"/>
                  </a:lnTo>
                  <a:lnTo>
                    <a:pt x="396" y="1607"/>
                  </a:lnTo>
                  <a:lnTo>
                    <a:pt x="396" y="1609"/>
                  </a:lnTo>
                  <a:lnTo>
                    <a:pt x="396" y="1610"/>
                  </a:lnTo>
                  <a:lnTo>
                    <a:pt x="396" y="1612"/>
                  </a:lnTo>
                  <a:lnTo>
                    <a:pt x="394" y="1612"/>
                  </a:lnTo>
                  <a:lnTo>
                    <a:pt x="390" y="1610"/>
                  </a:lnTo>
                  <a:lnTo>
                    <a:pt x="388" y="1610"/>
                  </a:lnTo>
                  <a:lnTo>
                    <a:pt x="387" y="1610"/>
                  </a:lnTo>
                  <a:lnTo>
                    <a:pt x="386" y="1610"/>
                  </a:lnTo>
                  <a:lnTo>
                    <a:pt x="382" y="1608"/>
                  </a:lnTo>
                  <a:lnTo>
                    <a:pt x="381" y="1608"/>
                  </a:lnTo>
                  <a:lnTo>
                    <a:pt x="380" y="1607"/>
                  </a:lnTo>
                  <a:lnTo>
                    <a:pt x="379" y="1607"/>
                  </a:lnTo>
                  <a:lnTo>
                    <a:pt x="378" y="1607"/>
                  </a:lnTo>
                  <a:lnTo>
                    <a:pt x="378" y="1608"/>
                  </a:lnTo>
                  <a:lnTo>
                    <a:pt x="376" y="1608"/>
                  </a:lnTo>
                  <a:lnTo>
                    <a:pt x="374" y="1607"/>
                  </a:lnTo>
                  <a:lnTo>
                    <a:pt x="373" y="1607"/>
                  </a:lnTo>
                  <a:lnTo>
                    <a:pt x="372" y="1607"/>
                  </a:lnTo>
                  <a:lnTo>
                    <a:pt x="372" y="1608"/>
                  </a:lnTo>
                  <a:lnTo>
                    <a:pt x="371" y="1608"/>
                  </a:lnTo>
                  <a:lnTo>
                    <a:pt x="369" y="1607"/>
                  </a:lnTo>
                  <a:lnTo>
                    <a:pt x="368" y="1608"/>
                  </a:lnTo>
                  <a:lnTo>
                    <a:pt x="367" y="1609"/>
                  </a:lnTo>
                  <a:lnTo>
                    <a:pt x="367" y="1611"/>
                  </a:lnTo>
                  <a:lnTo>
                    <a:pt x="366" y="1611"/>
                  </a:lnTo>
                  <a:lnTo>
                    <a:pt x="365" y="1610"/>
                  </a:lnTo>
                  <a:lnTo>
                    <a:pt x="364" y="1610"/>
                  </a:lnTo>
                  <a:lnTo>
                    <a:pt x="362" y="1610"/>
                  </a:lnTo>
                  <a:lnTo>
                    <a:pt x="361" y="1609"/>
                  </a:lnTo>
                  <a:lnTo>
                    <a:pt x="360" y="1609"/>
                  </a:lnTo>
                  <a:lnTo>
                    <a:pt x="359" y="1610"/>
                  </a:lnTo>
                  <a:lnTo>
                    <a:pt x="358" y="1610"/>
                  </a:lnTo>
                  <a:lnTo>
                    <a:pt x="357" y="1609"/>
                  </a:lnTo>
                  <a:lnTo>
                    <a:pt x="355" y="1609"/>
                  </a:lnTo>
                  <a:lnTo>
                    <a:pt x="354" y="1610"/>
                  </a:lnTo>
                  <a:lnTo>
                    <a:pt x="353" y="1611"/>
                  </a:lnTo>
                  <a:lnTo>
                    <a:pt x="352" y="1612"/>
                  </a:lnTo>
                  <a:lnTo>
                    <a:pt x="351" y="1612"/>
                  </a:lnTo>
                  <a:lnTo>
                    <a:pt x="348" y="1612"/>
                  </a:lnTo>
                  <a:lnTo>
                    <a:pt x="345" y="1611"/>
                  </a:lnTo>
                  <a:lnTo>
                    <a:pt x="343" y="1611"/>
                  </a:lnTo>
                  <a:lnTo>
                    <a:pt x="343" y="1610"/>
                  </a:lnTo>
                  <a:lnTo>
                    <a:pt x="341" y="1611"/>
                  </a:lnTo>
                  <a:lnTo>
                    <a:pt x="341" y="1612"/>
                  </a:lnTo>
                  <a:lnTo>
                    <a:pt x="338" y="1612"/>
                  </a:lnTo>
                  <a:lnTo>
                    <a:pt x="337" y="1614"/>
                  </a:lnTo>
                  <a:lnTo>
                    <a:pt x="337" y="1615"/>
                  </a:lnTo>
                  <a:lnTo>
                    <a:pt x="336" y="1614"/>
                  </a:lnTo>
                  <a:lnTo>
                    <a:pt x="333" y="1612"/>
                  </a:lnTo>
                  <a:lnTo>
                    <a:pt x="330" y="1612"/>
                  </a:lnTo>
                  <a:lnTo>
                    <a:pt x="329" y="1612"/>
                  </a:lnTo>
                  <a:lnTo>
                    <a:pt x="327" y="1612"/>
                  </a:lnTo>
                  <a:lnTo>
                    <a:pt x="326" y="1612"/>
                  </a:lnTo>
                  <a:lnTo>
                    <a:pt x="325" y="1612"/>
                  </a:lnTo>
                  <a:lnTo>
                    <a:pt x="324" y="1610"/>
                  </a:lnTo>
                  <a:lnTo>
                    <a:pt x="322" y="1609"/>
                  </a:lnTo>
                  <a:lnTo>
                    <a:pt x="319" y="1608"/>
                  </a:lnTo>
                  <a:lnTo>
                    <a:pt x="320" y="1608"/>
                  </a:lnTo>
                  <a:lnTo>
                    <a:pt x="325" y="1608"/>
                  </a:lnTo>
                  <a:lnTo>
                    <a:pt x="326" y="1608"/>
                  </a:lnTo>
                  <a:lnTo>
                    <a:pt x="327" y="1608"/>
                  </a:lnTo>
                  <a:lnTo>
                    <a:pt x="327" y="1607"/>
                  </a:lnTo>
                  <a:lnTo>
                    <a:pt x="326" y="1607"/>
                  </a:lnTo>
                  <a:lnTo>
                    <a:pt x="325" y="1605"/>
                  </a:lnTo>
                  <a:lnTo>
                    <a:pt x="324" y="1605"/>
                  </a:lnTo>
                  <a:lnTo>
                    <a:pt x="323" y="1604"/>
                  </a:lnTo>
                  <a:lnTo>
                    <a:pt x="322" y="1604"/>
                  </a:lnTo>
                  <a:lnTo>
                    <a:pt x="320" y="1603"/>
                  </a:lnTo>
                  <a:lnTo>
                    <a:pt x="319" y="1603"/>
                  </a:lnTo>
                  <a:lnTo>
                    <a:pt x="320" y="1605"/>
                  </a:lnTo>
                  <a:lnTo>
                    <a:pt x="319" y="1607"/>
                  </a:lnTo>
                  <a:lnTo>
                    <a:pt x="317" y="1607"/>
                  </a:lnTo>
                  <a:lnTo>
                    <a:pt x="315" y="1607"/>
                  </a:lnTo>
                  <a:lnTo>
                    <a:pt x="311" y="1605"/>
                  </a:lnTo>
                  <a:lnTo>
                    <a:pt x="302" y="1603"/>
                  </a:lnTo>
                  <a:lnTo>
                    <a:pt x="297" y="1603"/>
                  </a:lnTo>
                  <a:lnTo>
                    <a:pt x="297" y="1604"/>
                  </a:lnTo>
                  <a:lnTo>
                    <a:pt x="296" y="1604"/>
                  </a:lnTo>
                  <a:lnTo>
                    <a:pt x="295" y="1604"/>
                  </a:lnTo>
                  <a:lnTo>
                    <a:pt x="295" y="1603"/>
                  </a:lnTo>
                  <a:lnTo>
                    <a:pt x="295" y="1602"/>
                  </a:lnTo>
                  <a:lnTo>
                    <a:pt x="294" y="1601"/>
                  </a:lnTo>
                  <a:lnTo>
                    <a:pt x="293" y="1600"/>
                  </a:lnTo>
                  <a:lnTo>
                    <a:pt x="291" y="1596"/>
                  </a:lnTo>
                  <a:lnTo>
                    <a:pt x="290" y="1595"/>
                  </a:lnTo>
                  <a:lnTo>
                    <a:pt x="288" y="1594"/>
                  </a:lnTo>
                  <a:lnTo>
                    <a:pt x="279" y="1586"/>
                  </a:lnTo>
                  <a:lnTo>
                    <a:pt x="269" y="1580"/>
                  </a:lnTo>
                  <a:lnTo>
                    <a:pt x="267" y="1579"/>
                  </a:lnTo>
                  <a:lnTo>
                    <a:pt x="265" y="1579"/>
                  </a:lnTo>
                  <a:lnTo>
                    <a:pt x="263" y="1577"/>
                  </a:lnTo>
                  <a:lnTo>
                    <a:pt x="262" y="1576"/>
                  </a:lnTo>
                  <a:lnTo>
                    <a:pt x="261" y="1576"/>
                  </a:lnTo>
                  <a:lnTo>
                    <a:pt x="251" y="1573"/>
                  </a:lnTo>
                  <a:lnTo>
                    <a:pt x="248" y="1572"/>
                  </a:lnTo>
                  <a:lnTo>
                    <a:pt x="247" y="1572"/>
                  </a:lnTo>
                  <a:lnTo>
                    <a:pt x="243" y="1573"/>
                  </a:lnTo>
                  <a:lnTo>
                    <a:pt x="241" y="1574"/>
                  </a:lnTo>
                  <a:lnTo>
                    <a:pt x="240" y="1576"/>
                  </a:lnTo>
                  <a:lnTo>
                    <a:pt x="239" y="1577"/>
                  </a:lnTo>
                  <a:lnTo>
                    <a:pt x="238" y="1576"/>
                  </a:lnTo>
                  <a:lnTo>
                    <a:pt x="232" y="1572"/>
                  </a:lnTo>
                  <a:lnTo>
                    <a:pt x="231" y="1570"/>
                  </a:lnTo>
                  <a:lnTo>
                    <a:pt x="231" y="1568"/>
                  </a:lnTo>
                  <a:lnTo>
                    <a:pt x="231" y="1566"/>
                  </a:lnTo>
                  <a:lnTo>
                    <a:pt x="230" y="1565"/>
                  </a:lnTo>
                  <a:lnTo>
                    <a:pt x="230" y="1563"/>
                  </a:lnTo>
                  <a:lnTo>
                    <a:pt x="227" y="1560"/>
                  </a:lnTo>
                  <a:lnTo>
                    <a:pt x="227" y="1559"/>
                  </a:lnTo>
                  <a:lnTo>
                    <a:pt x="226" y="1558"/>
                  </a:lnTo>
                  <a:lnTo>
                    <a:pt x="225" y="1547"/>
                  </a:lnTo>
                  <a:lnTo>
                    <a:pt x="224" y="1545"/>
                  </a:lnTo>
                  <a:lnTo>
                    <a:pt x="224" y="1542"/>
                  </a:lnTo>
                  <a:lnTo>
                    <a:pt x="224" y="1541"/>
                  </a:lnTo>
                  <a:lnTo>
                    <a:pt x="224" y="1538"/>
                  </a:lnTo>
                  <a:lnTo>
                    <a:pt x="225" y="1537"/>
                  </a:lnTo>
                  <a:lnTo>
                    <a:pt x="223" y="1535"/>
                  </a:lnTo>
                  <a:lnTo>
                    <a:pt x="222" y="1533"/>
                  </a:lnTo>
                  <a:lnTo>
                    <a:pt x="222" y="1530"/>
                  </a:lnTo>
                  <a:lnTo>
                    <a:pt x="222" y="1528"/>
                  </a:lnTo>
                  <a:lnTo>
                    <a:pt x="224" y="1526"/>
                  </a:lnTo>
                  <a:lnTo>
                    <a:pt x="224" y="1525"/>
                  </a:lnTo>
                  <a:lnTo>
                    <a:pt x="224" y="1524"/>
                  </a:lnTo>
                  <a:lnTo>
                    <a:pt x="222" y="1519"/>
                  </a:lnTo>
                  <a:lnTo>
                    <a:pt x="222" y="1518"/>
                  </a:lnTo>
                  <a:lnTo>
                    <a:pt x="223" y="1518"/>
                  </a:lnTo>
                  <a:lnTo>
                    <a:pt x="225" y="1519"/>
                  </a:lnTo>
                  <a:lnTo>
                    <a:pt x="227" y="1520"/>
                  </a:lnTo>
                  <a:lnTo>
                    <a:pt x="229" y="1523"/>
                  </a:lnTo>
                  <a:lnTo>
                    <a:pt x="231" y="1524"/>
                  </a:lnTo>
                  <a:lnTo>
                    <a:pt x="233" y="1525"/>
                  </a:lnTo>
                  <a:lnTo>
                    <a:pt x="236" y="1525"/>
                  </a:lnTo>
                  <a:lnTo>
                    <a:pt x="238" y="1525"/>
                  </a:lnTo>
                  <a:lnTo>
                    <a:pt x="241" y="1525"/>
                  </a:lnTo>
                  <a:lnTo>
                    <a:pt x="244" y="1524"/>
                  </a:lnTo>
                  <a:lnTo>
                    <a:pt x="246" y="1523"/>
                  </a:lnTo>
                  <a:lnTo>
                    <a:pt x="248" y="1521"/>
                  </a:lnTo>
                  <a:lnTo>
                    <a:pt x="250" y="1519"/>
                  </a:lnTo>
                  <a:lnTo>
                    <a:pt x="253" y="1513"/>
                  </a:lnTo>
                  <a:lnTo>
                    <a:pt x="256" y="1506"/>
                  </a:lnTo>
                  <a:lnTo>
                    <a:pt x="258" y="1502"/>
                  </a:lnTo>
                  <a:lnTo>
                    <a:pt x="258" y="1498"/>
                  </a:lnTo>
                  <a:lnTo>
                    <a:pt x="258" y="1497"/>
                  </a:lnTo>
                  <a:lnTo>
                    <a:pt x="259" y="1496"/>
                  </a:lnTo>
                  <a:lnTo>
                    <a:pt x="260" y="1497"/>
                  </a:lnTo>
                  <a:lnTo>
                    <a:pt x="261" y="1497"/>
                  </a:lnTo>
                  <a:lnTo>
                    <a:pt x="262" y="1496"/>
                  </a:lnTo>
                  <a:lnTo>
                    <a:pt x="262" y="1493"/>
                  </a:lnTo>
                  <a:lnTo>
                    <a:pt x="262" y="1489"/>
                  </a:lnTo>
                  <a:lnTo>
                    <a:pt x="261" y="1488"/>
                  </a:lnTo>
                  <a:lnTo>
                    <a:pt x="261" y="1489"/>
                  </a:lnTo>
                  <a:lnTo>
                    <a:pt x="261" y="1491"/>
                  </a:lnTo>
                  <a:lnTo>
                    <a:pt x="261" y="1495"/>
                  </a:lnTo>
                  <a:lnTo>
                    <a:pt x="260" y="1495"/>
                  </a:lnTo>
                  <a:lnTo>
                    <a:pt x="259" y="1483"/>
                  </a:lnTo>
                  <a:lnTo>
                    <a:pt x="258" y="1476"/>
                  </a:lnTo>
                  <a:lnTo>
                    <a:pt x="256" y="1470"/>
                  </a:lnTo>
                  <a:lnTo>
                    <a:pt x="253" y="1461"/>
                  </a:lnTo>
                  <a:lnTo>
                    <a:pt x="251" y="1455"/>
                  </a:lnTo>
                  <a:lnTo>
                    <a:pt x="250" y="1453"/>
                  </a:lnTo>
                  <a:lnTo>
                    <a:pt x="250" y="1450"/>
                  </a:lnTo>
                  <a:lnTo>
                    <a:pt x="250" y="1448"/>
                  </a:lnTo>
                  <a:lnTo>
                    <a:pt x="251" y="1446"/>
                  </a:lnTo>
                  <a:lnTo>
                    <a:pt x="253" y="1441"/>
                  </a:lnTo>
                  <a:lnTo>
                    <a:pt x="254" y="1439"/>
                  </a:lnTo>
                  <a:lnTo>
                    <a:pt x="254" y="1442"/>
                  </a:lnTo>
                  <a:lnTo>
                    <a:pt x="252" y="1447"/>
                  </a:lnTo>
                  <a:lnTo>
                    <a:pt x="252" y="1450"/>
                  </a:lnTo>
                  <a:lnTo>
                    <a:pt x="254" y="1455"/>
                  </a:lnTo>
                  <a:lnTo>
                    <a:pt x="256" y="1457"/>
                  </a:lnTo>
                  <a:lnTo>
                    <a:pt x="258" y="1458"/>
                  </a:lnTo>
                  <a:lnTo>
                    <a:pt x="258" y="1457"/>
                  </a:lnTo>
                  <a:lnTo>
                    <a:pt x="258" y="1455"/>
                  </a:lnTo>
                  <a:lnTo>
                    <a:pt x="255" y="1453"/>
                  </a:lnTo>
                  <a:lnTo>
                    <a:pt x="255" y="1451"/>
                  </a:lnTo>
                  <a:lnTo>
                    <a:pt x="254" y="1451"/>
                  </a:lnTo>
                  <a:lnTo>
                    <a:pt x="254" y="1450"/>
                  </a:lnTo>
                  <a:lnTo>
                    <a:pt x="254" y="1449"/>
                  </a:lnTo>
                  <a:lnTo>
                    <a:pt x="253" y="1448"/>
                  </a:lnTo>
                  <a:lnTo>
                    <a:pt x="253" y="1447"/>
                  </a:lnTo>
                  <a:lnTo>
                    <a:pt x="254" y="1447"/>
                  </a:lnTo>
                  <a:lnTo>
                    <a:pt x="255" y="1448"/>
                  </a:lnTo>
                  <a:lnTo>
                    <a:pt x="259" y="1448"/>
                  </a:lnTo>
                  <a:lnTo>
                    <a:pt x="259" y="1447"/>
                  </a:lnTo>
                  <a:lnTo>
                    <a:pt x="259" y="1444"/>
                  </a:lnTo>
                  <a:lnTo>
                    <a:pt x="259" y="1443"/>
                  </a:lnTo>
                  <a:lnTo>
                    <a:pt x="258" y="1442"/>
                  </a:lnTo>
                  <a:lnTo>
                    <a:pt x="256" y="1442"/>
                  </a:lnTo>
                  <a:lnTo>
                    <a:pt x="255" y="1442"/>
                  </a:lnTo>
                  <a:lnTo>
                    <a:pt x="255" y="1441"/>
                  </a:lnTo>
                  <a:lnTo>
                    <a:pt x="255" y="1440"/>
                  </a:lnTo>
                  <a:lnTo>
                    <a:pt x="255" y="1437"/>
                  </a:lnTo>
                  <a:lnTo>
                    <a:pt x="256" y="1437"/>
                  </a:lnTo>
                  <a:lnTo>
                    <a:pt x="256" y="1434"/>
                  </a:lnTo>
                  <a:lnTo>
                    <a:pt x="255" y="1432"/>
                  </a:lnTo>
                  <a:lnTo>
                    <a:pt x="254" y="1429"/>
                  </a:lnTo>
                  <a:lnTo>
                    <a:pt x="253" y="1428"/>
                  </a:lnTo>
                  <a:lnTo>
                    <a:pt x="254" y="1427"/>
                  </a:lnTo>
                  <a:lnTo>
                    <a:pt x="254" y="1426"/>
                  </a:lnTo>
                  <a:lnTo>
                    <a:pt x="254" y="1425"/>
                  </a:lnTo>
                  <a:lnTo>
                    <a:pt x="253" y="1423"/>
                  </a:lnTo>
                  <a:lnTo>
                    <a:pt x="251" y="1423"/>
                  </a:lnTo>
                  <a:lnTo>
                    <a:pt x="250" y="1422"/>
                  </a:lnTo>
                  <a:lnTo>
                    <a:pt x="253" y="1421"/>
                  </a:lnTo>
                  <a:lnTo>
                    <a:pt x="254" y="1419"/>
                  </a:lnTo>
                  <a:lnTo>
                    <a:pt x="254" y="1418"/>
                  </a:lnTo>
                  <a:lnTo>
                    <a:pt x="254" y="1415"/>
                  </a:lnTo>
                  <a:lnTo>
                    <a:pt x="254" y="1413"/>
                  </a:lnTo>
                  <a:lnTo>
                    <a:pt x="253" y="1413"/>
                  </a:lnTo>
                  <a:lnTo>
                    <a:pt x="253" y="1412"/>
                  </a:lnTo>
                  <a:lnTo>
                    <a:pt x="252" y="1411"/>
                  </a:lnTo>
                  <a:lnTo>
                    <a:pt x="252" y="1409"/>
                  </a:lnTo>
                  <a:lnTo>
                    <a:pt x="252" y="1408"/>
                  </a:lnTo>
                  <a:lnTo>
                    <a:pt x="251" y="1407"/>
                  </a:lnTo>
                  <a:lnTo>
                    <a:pt x="251" y="1406"/>
                  </a:lnTo>
                  <a:lnTo>
                    <a:pt x="251" y="1397"/>
                  </a:lnTo>
                  <a:lnTo>
                    <a:pt x="247" y="1385"/>
                  </a:lnTo>
                  <a:lnTo>
                    <a:pt x="245" y="1380"/>
                  </a:lnTo>
                  <a:lnTo>
                    <a:pt x="244" y="1377"/>
                  </a:lnTo>
                  <a:lnTo>
                    <a:pt x="238" y="1370"/>
                  </a:lnTo>
                  <a:lnTo>
                    <a:pt x="233" y="1363"/>
                  </a:lnTo>
                  <a:lnTo>
                    <a:pt x="226" y="1355"/>
                  </a:lnTo>
                  <a:lnTo>
                    <a:pt x="220" y="1343"/>
                  </a:lnTo>
                  <a:lnTo>
                    <a:pt x="215" y="1333"/>
                  </a:lnTo>
                  <a:lnTo>
                    <a:pt x="209" y="1326"/>
                  </a:lnTo>
                  <a:lnTo>
                    <a:pt x="204" y="1322"/>
                  </a:lnTo>
                  <a:lnTo>
                    <a:pt x="203" y="1319"/>
                  </a:lnTo>
                  <a:lnTo>
                    <a:pt x="203" y="1317"/>
                  </a:lnTo>
                  <a:lnTo>
                    <a:pt x="202" y="1316"/>
                  </a:lnTo>
                  <a:lnTo>
                    <a:pt x="197" y="1309"/>
                  </a:lnTo>
                  <a:lnTo>
                    <a:pt x="196" y="1307"/>
                  </a:lnTo>
                  <a:lnTo>
                    <a:pt x="194" y="1302"/>
                  </a:lnTo>
                  <a:lnTo>
                    <a:pt x="192" y="1301"/>
                  </a:lnTo>
                  <a:lnTo>
                    <a:pt x="192" y="1298"/>
                  </a:lnTo>
                  <a:lnTo>
                    <a:pt x="192" y="1296"/>
                  </a:lnTo>
                  <a:lnTo>
                    <a:pt x="190" y="1291"/>
                  </a:lnTo>
                  <a:lnTo>
                    <a:pt x="189" y="1289"/>
                  </a:lnTo>
                  <a:lnTo>
                    <a:pt x="189" y="1288"/>
                  </a:lnTo>
                  <a:lnTo>
                    <a:pt x="188" y="1288"/>
                  </a:lnTo>
                  <a:lnTo>
                    <a:pt x="188" y="1287"/>
                  </a:lnTo>
                  <a:lnTo>
                    <a:pt x="189" y="1286"/>
                  </a:lnTo>
                  <a:lnTo>
                    <a:pt x="188" y="1285"/>
                  </a:lnTo>
                  <a:lnTo>
                    <a:pt x="188" y="1284"/>
                  </a:lnTo>
                  <a:lnTo>
                    <a:pt x="188" y="1282"/>
                  </a:lnTo>
                  <a:lnTo>
                    <a:pt x="187" y="1282"/>
                  </a:lnTo>
                  <a:lnTo>
                    <a:pt x="186" y="1282"/>
                  </a:lnTo>
                  <a:lnTo>
                    <a:pt x="186" y="1281"/>
                  </a:lnTo>
                  <a:lnTo>
                    <a:pt x="184" y="1280"/>
                  </a:lnTo>
                  <a:lnTo>
                    <a:pt x="184" y="1279"/>
                  </a:lnTo>
                  <a:lnTo>
                    <a:pt x="184" y="1277"/>
                  </a:lnTo>
                  <a:lnTo>
                    <a:pt x="184" y="1275"/>
                  </a:lnTo>
                  <a:lnTo>
                    <a:pt x="184" y="1274"/>
                  </a:lnTo>
                  <a:lnTo>
                    <a:pt x="183" y="1273"/>
                  </a:lnTo>
                  <a:lnTo>
                    <a:pt x="183" y="1272"/>
                  </a:lnTo>
                  <a:lnTo>
                    <a:pt x="182" y="1271"/>
                  </a:lnTo>
                  <a:lnTo>
                    <a:pt x="181" y="1270"/>
                  </a:lnTo>
                  <a:lnTo>
                    <a:pt x="181" y="1267"/>
                  </a:lnTo>
                  <a:lnTo>
                    <a:pt x="181" y="1258"/>
                  </a:lnTo>
                  <a:lnTo>
                    <a:pt x="181" y="1257"/>
                  </a:lnTo>
                  <a:lnTo>
                    <a:pt x="180" y="1254"/>
                  </a:lnTo>
                  <a:lnTo>
                    <a:pt x="179" y="1253"/>
                  </a:lnTo>
                  <a:lnTo>
                    <a:pt x="177" y="1247"/>
                  </a:lnTo>
                  <a:lnTo>
                    <a:pt x="177" y="1240"/>
                  </a:lnTo>
                  <a:lnTo>
                    <a:pt x="177" y="1235"/>
                  </a:lnTo>
                  <a:lnTo>
                    <a:pt x="177" y="1231"/>
                  </a:lnTo>
                  <a:lnTo>
                    <a:pt x="177" y="1229"/>
                  </a:lnTo>
                  <a:lnTo>
                    <a:pt x="177" y="1228"/>
                  </a:lnTo>
                  <a:lnTo>
                    <a:pt x="175" y="1224"/>
                  </a:lnTo>
                  <a:lnTo>
                    <a:pt x="174" y="1222"/>
                  </a:lnTo>
                  <a:lnTo>
                    <a:pt x="173" y="1219"/>
                  </a:lnTo>
                  <a:lnTo>
                    <a:pt x="173" y="1218"/>
                  </a:lnTo>
                  <a:lnTo>
                    <a:pt x="173" y="1217"/>
                  </a:lnTo>
                  <a:lnTo>
                    <a:pt x="170" y="1215"/>
                  </a:lnTo>
                  <a:lnTo>
                    <a:pt x="169" y="1211"/>
                  </a:lnTo>
                  <a:lnTo>
                    <a:pt x="165" y="1202"/>
                  </a:lnTo>
                  <a:lnTo>
                    <a:pt x="163" y="1201"/>
                  </a:lnTo>
                  <a:lnTo>
                    <a:pt x="151" y="1190"/>
                  </a:lnTo>
                  <a:lnTo>
                    <a:pt x="149" y="1189"/>
                  </a:lnTo>
                  <a:lnTo>
                    <a:pt x="147" y="1187"/>
                  </a:lnTo>
                  <a:lnTo>
                    <a:pt x="146" y="1186"/>
                  </a:lnTo>
                  <a:lnTo>
                    <a:pt x="145" y="1182"/>
                  </a:lnTo>
                  <a:lnTo>
                    <a:pt x="144" y="1182"/>
                  </a:lnTo>
                  <a:lnTo>
                    <a:pt x="145" y="1179"/>
                  </a:lnTo>
                  <a:lnTo>
                    <a:pt x="145" y="1175"/>
                  </a:lnTo>
                  <a:lnTo>
                    <a:pt x="144" y="1173"/>
                  </a:lnTo>
                  <a:lnTo>
                    <a:pt x="138" y="1163"/>
                  </a:lnTo>
                  <a:lnTo>
                    <a:pt x="137" y="1161"/>
                  </a:lnTo>
                  <a:lnTo>
                    <a:pt x="130" y="1155"/>
                  </a:lnTo>
                  <a:lnTo>
                    <a:pt x="126" y="1151"/>
                  </a:lnTo>
                  <a:lnTo>
                    <a:pt x="125" y="1149"/>
                  </a:lnTo>
                  <a:lnTo>
                    <a:pt x="125" y="1148"/>
                  </a:lnTo>
                  <a:lnTo>
                    <a:pt x="120" y="1145"/>
                  </a:lnTo>
                  <a:lnTo>
                    <a:pt x="120" y="1144"/>
                  </a:lnTo>
                  <a:lnTo>
                    <a:pt x="118" y="1144"/>
                  </a:lnTo>
                  <a:lnTo>
                    <a:pt x="117" y="1142"/>
                  </a:lnTo>
                  <a:lnTo>
                    <a:pt x="110" y="1138"/>
                  </a:lnTo>
                  <a:lnTo>
                    <a:pt x="110" y="1135"/>
                  </a:lnTo>
                  <a:lnTo>
                    <a:pt x="109" y="1134"/>
                  </a:lnTo>
                  <a:lnTo>
                    <a:pt x="109" y="1132"/>
                  </a:lnTo>
                  <a:lnTo>
                    <a:pt x="108" y="1131"/>
                  </a:lnTo>
                  <a:lnTo>
                    <a:pt x="104" y="1124"/>
                  </a:lnTo>
                  <a:lnTo>
                    <a:pt x="103" y="1120"/>
                  </a:lnTo>
                  <a:lnTo>
                    <a:pt x="103" y="1118"/>
                  </a:lnTo>
                  <a:lnTo>
                    <a:pt x="103" y="1116"/>
                  </a:lnTo>
                  <a:lnTo>
                    <a:pt x="104" y="1113"/>
                  </a:lnTo>
                  <a:lnTo>
                    <a:pt x="104" y="1111"/>
                  </a:lnTo>
                  <a:lnTo>
                    <a:pt x="104" y="1109"/>
                  </a:lnTo>
                  <a:lnTo>
                    <a:pt x="104" y="1107"/>
                  </a:lnTo>
                  <a:lnTo>
                    <a:pt x="97" y="1091"/>
                  </a:lnTo>
                  <a:lnTo>
                    <a:pt x="91" y="1082"/>
                  </a:lnTo>
                  <a:lnTo>
                    <a:pt x="84" y="1072"/>
                  </a:lnTo>
                  <a:lnTo>
                    <a:pt x="71" y="1056"/>
                  </a:lnTo>
                  <a:lnTo>
                    <a:pt x="62" y="1047"/>
                  </a:lnTo>
                  <a:lnTo>
                    <a:pt x="58" y="1041"/>
                  </a:lnTo>
                  <a:lnTo>
                    <a:pt x="53" y="1037"/>
                  </a:lnTo>
                  <a:lnTo>
                    <a:pt x="48" y="1034"/>
                  </a:lnTo>
                  <a:lnTo>
                    <a:pt x="40" y="1027"/>
                  </a:lnTo>
                  <a:lnTo>
                    <a:pt x="39" y="1027"/>
                  </a:lnTo>
                  <a:lnTo>
                    <a:pt x="37" y="1025"/>
                  </a:lnTo>
                  <a:lnTo>
                    <a:pt x="35" y="1023"/>
                  </a:lnTo>
                  <a:lnTo>
                    <a:pt x="35" y="1022"/>
                  </a:lnTo>
                  <a:lnTo>
                    <a:pt x="34" y="1021"/>
                  </a:lnTo>
                  <a:lnTo>
                    <a:pt x="34" y="1020"/>
                  </a:lnTo>
                  <a:lnTo>
                    <a:pt x="33" y="1019"/>
                  </a:lnTo>
                  <a:lnTo>
                    <a:pt x="32" y="1016"/>
                  </a:lnTo>
                  <a:lnTo>
                    <a:pt x="30" y="1013"/>
                  </a:lnTo>
                  <a:lnTo>
                    <a:pt x="27" y="1012"/>
                  </a:lnTo>
                  <a:lnTo>
                    <a:pt x="25" y="1009"/>
                  </a:lnTo>
                  <a:lnTo>
                    <a:pt x="23" y="1008"/>
                  </a:lnTo>
                  <a:lnTo>
                    <a:pt x="24" y="1007"/>
                  </a:lnTo>
                  <a:lnTo>
                    <a:pt x="25" y="1008"/>
                  </a:lnTo>
                  <a:lnTo>
                    <a:pt x="27" y="1009"/>
                  </a:lnTo>
                  <a:lnTo>
                    <a:pt x="28" y="1009"/>
                  </a:lnTo>
                  <a:lnTo>
                    <a:pt x="30" y="1009"/>
                  </a:lnTo>
                  <a:lnTo>
                    <a:pt x="31" y="1011"/>
                  </a:lnTo>
                  <a:lnTo>
                    <a:pt x="32" y="1013"/>
                  </a:lnTo>
                  <a:lnTo>
                    <a:pt x="32" y="1009"/>
                  </a:lnTo>
                  <a:lnTo>
                    <a:pt x="32" y="1007"/>
                  </a:lnTo>
                  <a:lnTo>
                    <a:pt x="32" y="1005"/>
                  </a:lnTo>
                  <a:lnTo>
                    <a:pt x="31" y="1002"/>
                  </a:lnTo>
                  <a:lnTo>
                    <a:pt x="31" y="1000"/>
                  </a:lnTo>
                  <a:lnTo>
                    <a:pt x="31" y="998"/>
                  </a:lnTo>
                  <a:lnTo>
                    <a:pt x="31" y="995"/>
                  </a:lnTo>
                  <a:lnTo>
                    <a:pt x="33" y="1004"/>
                  </a:lnTo>
                  <a:lnTo>
                    <a:pt x="35" y="1012"/>
                  </a:lnTo>
                  <a:lnTo>
                    <a:pt x="35" y="1015"/>
                  </a:lnTo>
                  <a:lnTo>
                    <a:pt x="37" y="1018"/>
                  </a:lnTo>
                  <a:lnTo>
                    <a:pt x="38" y="1019"/>
                  </a:lnTo>
                  <a:lnTo>
                    <a:pt x="39" y="1020"/>
                  </a:lnTo>
                  <a:lnTo>
                    <a:pt x="39" y="1022"/>
                  </a:lnTo>
                  <a:lnTo>
                    <a:pt x="40" y="1022"/>
                  </a:lnTo>
                  <a:lnTo>
                    <a:pt x="40" y="1020"/>
                  </a:lnTo>
                  <a:lnTo>
                    <a:pt x="38" y="1016"/>
                  </a:lnTo>
                  <a:lnTo>
                    <a:pt x="38" y="1014"/>
                  </a:lnTo>
                  <a:lnTo>
                    <a:pt x="38" y="1011"/>
                  </a:lnTo>
                  <a:lnTo>
                    <a:pt x="38" y="1009"/>
                  </a:lnTo>
                  <a:lnTo>
                    <a:pt x="37" y="1001"/>
                  </a:lnTo>
                  <a:lnTo>
                    <a:pt x="34" y="998"/>
                  </a:lnTo>
                  <a:lnTo>
                    <a:pt x="34" y="995"/>
                  </a:lnTo>
                  <a:lnTo>
                    <a:pt x="37" y="999"/>
                  </a:lnTo>
                  <a:lnTo>
                    <a:pt x="39" y="1007"/>
                  </a:lnTo>
                  <a:lnTo>
                    <a:pt x="40" y="1006"/>
                  </a:lnTo>
                  <a:lnTo>
                    <a:pt x="42" y="1005"/>
                  </a:lnTo>
                  <a:lnTo>
                    <a:pt x="42" y="1008"/>
                  </a:lnTo>
                  <a:lnTo>
                    <a:pt x="44" y="1009"/>
                  </a:lnTo>
                  <a:lnTo>
                    <a:pt x="44" y="1012"/>
                  </a:lnTo>
                  <a:lnTo>
                    <a:pt x="45" y="1013"/>
                  </a:lnTo>
                  <a:lnTo>
                    <a:pt x="46" y="1014"/>
                  </a:lnTo>
                  <a:lnTo>
                    <a:pt x="46" y="1015"/>
                  </a:lnTo>
                  <a:lnTo>
                    <a:pt x="47" y="1016"/>
                  </a:lnTo>
                  <a:lnTo>
                    <a:pt x="48" y="1020"/>
                  </a:lnTo>
                  <a:lnTo>
                    <a:pt x="47" y="1022"/>
                  </a:lnTo>
                  <a:lnTo>
                    <a:pt x="48" y="1025"/>
                  </a:lnTo>
                  <a:lnTo>
                    <a:pt x="48" y="1027"/>
                  </a:lnTo>
                  <a:lnTo>
                    <a:pt x="48" y="1028"/>
                  </a:lnTo>
                  <a:lnTo>
                    <a:pt x="49" y="1027"/>
                  </a:lnTo>
                  <a:lnTo>
                    <a:pt x="49" y="1025"/>
                  </a:lnTo>
                  <a:lnTo>
                    <a:pt x="49" y="1022"/>
                  </a:lnTo>
                  <a:lnTo>
                    <a:pt x="49" y="1021"/>
                  </a:lnTo>
                  <a:lnTo>
                    <a:pt x="49" y="1019"/>
                  </a:lnTo>
                  <a:lnTo>
                    <a:pt x="48" y="1015"/>
                  </a:lnTo>
                  <a:lnTo>
                    <a:pt x="48" y="1014"/>
                  </a:lnTo>
                  <a:lnTo>
                    <a:pt x="47" y="1013"/>
                  </a:lnTo>
                  <a:lnTo>
                    <a:pt x="48" y="1012"/>
                  </a:lnTo>
                  <a:lnTo>
                    <a:pt x="49" y="1013"/>
                  </a:lnTo>
                  <a:lnTo>
                    <a:pt x="51" y="1014"/>
                  </a:lnTo>
                  <a:lnTo>
                    <a:pt x="51" y="1016"/>
                  </a:lnTo>
                  <a:lnTo>
                    <a:pt x="52" y="1018"/>
                  </a:lnTo>
                  <a:lnTo>
                    <a:pt x="52" y="1020"/>
                  </a:lnTo>
                  <a:lnTo>
                    <a:pt x="52" y="1022"/>
                  </a:lnTo>
                  <a:lnTo>
                    <a:pt x="53" y="1025"/>
                  </a:lnTo>
                  <a:lnTo>
                    <a:pt x="53" y="1027"/>
                  </a:lnTo>
                  <a:lnTo>
                    <a:pt x="54" y="1028"/>
                  </a:lnTo>
                  <a:lnTo>
                    <a:pt x="54" y="1030"/>
                  </a:lnTo>
                  <a:lnTo>
                    <a:pt x="54" y="1033"/>
                  </a:lnTo>
                  <a:lnTo>
                    <a:pt x="55" y="1033"/>
                  </a:lnTo>
                  <a:lnTo>
                    <a:pt x="56" y="1032"/>
                  </a:lnTo>
                  <a:lnTo>
                    <a:pt x="56" y="1030"/>
                  </a:lnTo>
                  <a:lnTo>
                    <a:pt x="56" y="1029"/>
                  </a:lnTo>
                  <a:lnTo>
                    <a:pt x="56" y="1028"/>
                  </a:lnTo>
                  <a:lnTo>
                    <a:pt x="58" y="1027"/>
                  </a:lnTo>
                  <a:lnTo>
                    <a:pt x="56" y="1026"/>
                  </a:lnTo>
                  <a:lnTo>
                    <a:pt x="56" y="1025"/>
                  </a:lnTo>
                  <a:lnTo>
                    <a:pt x="56" y="1023"/>
                  </a:lnTo>
                  <a:lnTo>
                    <a:pt x="59" y="1026"/>
                  </a:lnTo>
                  <a:lnTo>
                    <a:pt x="59" y="1028"/>
                  </a:lnTo>
                  <a:lnTo>
                    <a:pt x="59" y="1029"/>
                  </a:lnTo>
                  <a:lnTo>
                    <a:pt x="59" y="1032"/>
                  </a:lnTo>
                  <a:lnTo>
                    <a:pt x="59" y="1033"/>
                  </a:lnTo>
                  <a:lnTo>
                    <a:pt x="60" y="1034"/>
                  </a:lnTo>
                  <a:lnTo>
                    <a:pt x="59" y="1035"/>
                  </a:lnTo>
                  <a:lnTo>
                    <a:pt x="60" y="1035"/>
                  </a:lnTo>
                  <a:lnTo>
                    <a:pt x="61" y="1035"/>
                  </a:lnTo>
                  <a:lnTo>
                    <a:pt x="62" y="1037"/>
                  </a:lnTo>
                  <a:lnTo>
                    <a:pt x="62" y="1039"/>
                  </a:lnTo>
                  <a:lnTo>
                    <a:pt x="63" y="1039"/>
                  </a:lnTo>
                  <a:lnTo>
                    <a:pt x="63" y="1036"/>
                  </a:lnTo>
                  <a:lnTo>
                    <a:pt x="63" y="1035"/>
                  </a:lnTo>
                  <a:lnTo>
                    <a:pt x="64" y="1035"/>
                  </a:lnTo>
                  <a:lnTo>
                    <a:pt x="66" y="1034"/>
                  </a:lnTo>
                  <a:lnTo>
                    <a:pt x="67" y="1033"/>
                  </a:lnTo>
                  <a:lnTo>
                    <a:pt x="68" y="1033"/>
                  </a:lnTo>
                  <a:lnTo>
                    <a:pt x="68" y="1034"/>
                  </a:lnTo>
                  <a:lnTo>
                    <a:pt x="70" y="1033"/>
                  </a:lnTo>
                  <a:lnTo>
                    <a:pt x="70" y="1030"/>
                  </a:lnTo>
                  <a:lnTo>
                    <a:pt x="71" y="1029"/>
                  </a:lnTo>
                  <a:lnTo>
                    <a:pt x="73" y="1028"/>
                  </a:lnTo>
                  <a:lnTo>
                    <a:pt x="74" y="1027"/>
                  </a:lnTo>
                  <a:lnTo>
                    <a:pt x="74" y="1025"/>
                  </a:lnTo>
                  <a:lnTo>
                    <a:pt x="74" y="1022"/>
                  </a:lnTo>
                  <a:lnTo>
                    <a:pt x="73" y="1020"/>
                  </a:lnTo>
                  <a:lnTo>
                    <a:pt x="73" y="1018"/>
                  </a:lnTo>
                  <a:lnTo>
                    <a:pt x="73" y="1016"/>
                  </a:lnTo>
                  <a:lnTo>
                    <a:pt x="73" y="1014"/>
                  </a:lnTo>
                  <a:lnTo>
                    <a:pt x="71" y="1012"/>
                  </a:lnTo>
                  <a:lnTo>
                    <a:pt x="69" y="1011"/>
                  </a:lnTo>
                  <a:lnTo>
                    <a:pt x="67" y="1009"/>
                  </a:lnTo>
                  <a:lnTo>
                    <a:pt x="64" y="1007"/>
                  </a:lnTo>
                  <a:lnTo>
                    <a:pt x="62" y="1008"/>
                  </a:lnTo>
                  <a:lnTo>
                    <a:pt x="58" y="1007"/>
                  </a:lnTo>
                  <a:lnTo>
                    <a:pt x="58" y="1006"/>
                  </a:lnTo>
                  <a:lnTo>
                    <a:pt x="58" y="1005"/>
                  </a:lnTo>
                  <a:lnTo>
                    <a:pt x="56" y="1004"/>
                  </a:lnTo>
                  <a:lnTo>
                    <a:pt x="55" y="1001"/>
                  </a:lnTo>
                  <a:lnTo>
                    <a:pt x="52" y="999"/>
                  </a:lnTo>
                  <a:lnTo>
                    <a:pt x="49" y="999"/>
                  </a:lnTo>
                  <a:lnTo>
                    <a:pt x="48" y="997"/>
                  </a:lnTo>
                  <a:lnTo>
                    <a:pt x="48" y="995"/>
                  </a:lnTo>
                  <a:lnTo>
                    <a:pt x="48" y="993"/>
                  </a:lnTo>
                  <a:lnTo>
                    <a:pt x="47" y="993"/>
                  </a:lnTo>
                  <a:lnTo>
                    <a:pt x="47" y="991"/>
                  </a:lnTo>
                  <a:lnTo>
                    <a:pt x="47" y="988"/>
                  </a:lnTo>
                  <a:lnTo>
                    <a:pt x="44" y="987"/>
                  </a:lnTo>
                  <a:lnTo>
                    <a:pt x="44" y="985"/>
                  </a:lnTo>
                  <a:lnTo>
                    <a:pt x="44" y="984"/>
                  </a:lnTo>
                  <a:lnTo>
                    <a:pt x="42" y="983"/>
                  </a:lnTo>
                  <a:lnTo>
                    <a:pt x="41" y="983"/>
                  </a:lnTo>
                  <a:lnTo>
                    <a:pt x="41" y="981"/>
                  </a:lnTo>
                  <a:lnTo>
                    <a:pt x="40" y="980"/>
                  </a:lnTo>
                  <a:lnTo>
                    <a:pt x="39" y="980"/>
                  </a:lnTo>
                  <a:lnTo>
                    <a:pt x="39" y="979"/>
                  </a:lnTo>
                  <a:lnTo>
                    <a:pt x="38" y="978"/>
                  </a:lnTo>
                  <a:lnTo>
                    <a:pt x="38" y="977"/>
                  </a:lnTo>
                  <a:lnTo>
                    <a:pt x="35" y="974"/>
                  </a:lnTo>
                  <a:lnTo>
                    <a:pt x="34" y="973"/>
                  </a:lnTo>
                  <a:lnTo>
                    <a:pt x="34" y="971"/>
                  </a:lnTo>
                  <a:lnTo>
                    <a:pt x="34" y="970"/>
                  </a:lnTo>
                  <a:lnTo>
                    <a:pt x="35" y="967"/>
                  </a:lnTo>
                  <a:lnTo>
                    <a:pt x="35" y="965"/>
                  </a:lnTo>
                  <a:lnTo>
                    <a:pt x="37" y="963"/>
                  </a:lnTo>
                  <a:lnTo>
                    <a:pt x="38" y="960"/>
                  </a:lnTo>
                  <a:lnTo>
                    <a:pt x="38" y="958"/>
                  </a:lnTo>
                  <a:lnTo>
                    <a:pt x="39" y="958"/>
                  </a:lnTo>
                  <a:lnTo>
                    <a:pt x="39" y="960"/>
                  </a:lnTo>
                  <a:lnTo>
                    <a:pt x="40" y="963"/>
                  </a:lnTo>
                  <a:lnTo>
                    <a:pt x="40" y="965"/>
                  </a:lnTo>
                  <a:lnTo>
                    <a:pt x="41" y="966"/>
                  </a:lnTo>
                  <a:lnTo>
                    <a:pt x="42" y="965"/>
                  </a:lnTo>
                  <a:lnTo>
                    <a:pt x="44" y="966"/>
                  </a:lnTo>
                  <a:lnTo>
                    <a:pt x="45" y="966"/>
                  </a:lnTo>
                  <a:lnTo>
                    <a:pt x="46" y="969"/>
                  </a:lnTo>
                  <a:lnTo>
                    <a:pt x="47" y="971"/>
                  </a:lnTo>
                  <a:lnTo>
                    <a:pt x="49" y="973"/>
                  </a:lnTo>
                  <a:lnTo>
                    <a:pt x="51" y="973"/>
                  </a:lnTo>
                  <a:lnTo>
                    <a:pt x="52" y="976"/>
                  </a:lnTo>
                  <a:lnTo>
                    <a:pt x="54" y="977"/>
                  </a:lnTo>
                  <a:lnTo>
                    <a:pt x="56" y="977"/>
                  </a:lnTo>
                  <a:lnTo>
                    <a:pt x="56" y="979"/>
                  </a:lnTo>
                  <a:lnTo>
                    <a:pt x="55" y="980"/>
                  </a:lnTo>
                  <a:lnTo>
                    <a:pt x="56" y="981"/>
                  </a:lnTo>
                  <a:lnTo>
                    <a:pt x="58" y="983"/>
                  </a:lnTo>
                  <a:lnTo>
                    <a:pt x="59" y="983"/>
                  </a:lnTo>
                  <a:lnTo>
                    <a:pt x="59" y="984"/>
                  </a:lnTo>
                  <a:lnTo>
                    <a:pt x="59" y="985"/>
                  </a:lnTo>
                  <a:lnTo>
                    <a:pt x="58" y="986"/>
                  </a:lnTo>
                  <a:lnTo>
                    <a:pt x="59" y="987"/>
                  </a:lnTo>
                  <a:lnTo>
                    <a:pt x="59" y="990"/>
                  </a:lnTo>
                  <a:lnTo>
                    <a:pt x="59" y="992"/>
                  </a:lnTo>
                  <a:lnTo>
                    <a:pt x="58" y="993"/>
                  </a:lnTo>
                  <a:lnTo>
                    <a:pt x="59" y="994"/>
                  </a:lnTo>
                  <a:lnTo>
                    <a:pt x="59" y="997"/>
                  </a:lnTo>
                  <a:lnTo>
                    <a:pt x="59" y="1000"/>
                  </a:lnTo>
                  <a:lnTo>
                    <a:pt x="59" y="1001"/>
                  </a:lnTo>
                  <a:lnTo>
                    <a:pt x="60" y="1004"/>
                  </a:lnTo>
                  <a:lnTo>
                    <a:pt x="61" y="1005"/>
                  </a:lnTo>
                  <a:lnTo>
                    <a:pt x="62" y="1005"/>
                  </a:lnTo>
                  <a:lnTo>
                    <a:pt x="63" y="1006"/>
                  </a:lnTo>
                  <a:lnTo>
                    <a:pt x="64" y="1005"/>
                  </a:lnTo>
                  <a:lnTo>
                    <a:pt x="67" y="999"/>
                  </a:lnTo>
                  <a:lnTo>
                    <a:pt x="68" y="995"/>
                  </a:lnTo>
                  <a:lnTo>
                    <a:pt x="68" y="992"/>
                  </a:lnTo>
                  <a:lnTo>
                    <a:pt x="67" y="990"/>
                  </a:lnTo>
                  <a:lnTo>
                    <a:pt x="67" y="988"/>
                  </a:lnTo>
                  <a:lnTo>
                    <a:pt x="66" y="987"/>
                  </a:lnTo>
                  <a:lnTo>
                    <a:pt x="66" y="986"/>
                  </a:lnTo>
                  <a:lnTo>
                    <a:pt x="67" y="986"/>
                  </a:lnTo>
                  <a:lnTo>
                    <a:pt x="68" y="986"/>
                  </a:lnTo>
                  <a:lnTo>
                    <a:pt x="69" y="987"/>
                  </a:lnTo>
                  <a:lnTo>
                    <a:pt x="69" y="990"/>
                  </a:lnTo>
                  <a:lnTo>
                    <a:pt x="70" y="992"/>
                  </a:lnTo>
                  <a:lnTo>
                    <a:pt x="71" y="995"/>
                  </a:lnTo>
                  <a:lnTo>
                    <a:pt x="71" y="998"/>
                  </a:lnTo>
                  <a:lnTo>
                    <a:pt x="73" y="999"/>
                  </a:lnTo>
                  <a:lnTo>
                    <a:pt x="74" y="999"/>
                  </a:lnTo>
                  <a:lnTo>
                    <a:pt x="74" y="1002"/>
                  </a:lnTo>
                  <a:lnTo>
                    <a:pt x="75" y="1005"/>
                  </a:lnTo>
                  <a:lnTo>
                    <a:pt x="76" y="1007"/>
                  </a:lnTo>
                  <a:lnTo>
                    <a:pt x="76" y="1008"/>
                  </a:lnTo>
                  <a:lnTo>
                    <a:pt x="77" y="1011"/>
                  </a:lnTo>
                  <a:lnTo>
                    <a:pt x="77" y="1012"/>
                  </a:lnTo>
                  <a:lnTo>
                    <a:pt x="82" y="1016"/>
                  </a:lnTo>
                  <a:lnTo>
                    <a:pt x="85" y="1019"/>
                  </a:lnTo>
                  <a:lnTo>
                    <a:pt x="87" y="1019"/>
                  </a:lnTo>
                  <a:lnTo>
                    <a:pt x="88" y="1019"/>
                  </a:lnTo>
                  <a:lnTo>
                    <a:pt x="89" y="1018"/>
                  </a:lnTo>
                  <a:lnTo>
                    <a:pt x="90" y="1016"/>
                  </a:lnTo>
                  <a:lnTo>
                    <a:pt x="90" y="1014"/>
                  </a:lnTo>
                  <a:lnTo>
                    <a:pt x="92" y="1014"/>
                  </a:lnTo>
                  <a:lnTo>
                    <a:pt x="94" y="1013"/>
                  </a:lnTo>
                  <a:lnTo>
                    <a:pt x="94" y="1011"/>
                  </a:lnTo>
                  <a:lnTo>
                    <a:pt x="95" y="1008"/>
                  </a:lnTo>
                  <a:lnTo>
                    <a:pt x="94" y="1006"/>
                  </a:lnTo>
                  <a:lnTo>
                    <a:pt x="91" y="1004"/>
                  </a:lnTo>
                  <a:lnTo>
                    <a:pt x="91" y="1001"/>
                  </a:lnTo>
                  <a:lnTo>
                    <a:pt x="90" y="1000"/>
                  </a:lnTo>
                  <a:lnTo>
                    <a:pt x="90" y="998"/>
                  </a:lnTo>
                  <a:lnTo>
                    <a:pt x="90" y="997"/>
                  </a:lnTo>
                  <a:lnTo>
                    <a:pt x="91" y="993"/>
                  </a:lnTo>
                  <a:lnTo>
                    <a:pt x="91" y="992"/>
                  </a:lnTo>
                  <a:lnTo>
                    <a:pt x="91" y="991"/>
                  </a:lnTo>
                  <a:lnTo>
                    <a:pt x="90" y="988"/>
                  </a:lnTo>
                  <a:lnTo>
                    <a:pt x="88" y="986"/>
                  </a:lnTo>
                  <a:lnTo>
                    <a:pt x="88" y="985"/>
                  </a:lnTo>
                  <a:lnTo>
                    <a:pt x="88" y="984"/>
                  </a:lnTo>
                  <a:lnTo>
                    <a:pt x="89" y="985"/>
                  </a:lnTo>
                  <a:lnTo>
                    <a:pt x="90" y="986"/>
                  </a:lnTo>
                  <a:lnTo>
                    <a:pt x="91" y="985"/>
                  </a:lnTo>
                  <a:lnTo>
                    <a:pt x="92" y="985"/>
                  </a:lnTo>
                  <a:lnTo>
                    <a:pt x="92" y="984"/>
                  </a:lnTo>
                  <a:lnTo>
                    <a:pt x="91" y="983"/>
                  </a:lnTo>
                  <a:lnTo>
                    <a:pt x="90" y="983"/>
                  </a:lnTo>
                  <a:lnTo>
                    <a:pt x="90" y="980"/>
                  </a:lnTo>
                  <a:lnTo>
                    <a:pt x="90" y="979"/>
                  </a:lnTo>
                  <a:lnTo>
                    <a:pt x="91" y="977"/>
                  </a:lnTo>
                  <a:lnTo>
                    <a:pt x="91" y="976"/>
                  </a:lnTo>
                  <a:lnTo>
                    <a:pt x="90" y="974"/>
                  </a:lnTo>
                  <a:lnTo>
                    <a:pt x="89" y="973"/>
                  </a:lnTo>
                  <a:lnTo>
                    <a:pt x="85" y="972"/>
                  </a:lnTo>
                  <a:lnTo>
                    <a:pt x="83" y="971"/>
                  </a:lnTo>
                  <a:lnTo>
                    <a:pt x="83" y="970"/>
                  </a:lnTo>
                  <a:lnTo>
                    <a:pt x="82" y="970"/>
                  </a:lnTo>
                  <a:lnTo>
                    <a:pt x="82" y="969"/>
                  </a:lnTo>
                  <a:lnTo>
                    <a:pt x="82" y="967"/>
                  </a:lnTo>
                  <a:lnTo>
                    <a:pt x="81" y="966"/>
                  </a:lnTo>
                  <a:lnTo>
                    <a:pt x="80" y="965"/>
                  </a:lnTo>
                  <a:lnTo>
                    <a:pt x="78" y="965"/>
                  </a:lnTo>
                  <a:lnTo>
                    <a:pt x="78" y="964"/>
                  </a:lnTo>
                  <a:lnTo>
                    <a:pt x="77" y="964"/>
                  </a:lnTo>
                  <a:lnTo>
                    <a:pt x="75" y="963"/>
                  </a:lnTo>
                  <a:lnTo>
                    <a:pt x="74" y="962"/>
                  </a:lnTo>
                  <a:lnTo>
                    <a:pt x="71" y="957"/>
                  </a:lnTo>
                  <a:lnTo>
                    <a:pt x="67" y="952"/>
                  </a:lnTo>
                  <a:lnTo>
                    <a:pt x="64" y="950"/>
                  </a:lnTo>
                  <a:lnTo>
                    <a:pt x="59" y="939"/>
                  </a:lnTo>
                  <a:lnTo>
                    <a:pt x="59" y="938"/>
                  </a:lnTo>
                  <a:lnTo>
                    <a:pt x="58" y="937"/>
                  </a:lnTo>
                  <a:lnTo>
                    <a:pt x="55" y="934"/>
                  </a:lnTo>
                  <a:lnTo>
                    <a:pt x="54" y="931"/>
                  </a:lnTo>
                  <a:lnTo>
                    <a:pt x="53" y="931"/>
                  </a:lnTo>
                  <a:lnTo>
                    <a:pt x="53" y="930"/>
                  </a:lnTo>
                  <a:lnTo>
                    <a:pt x="49" y="929"/>
                  </a:lnTo>
                  <a:lnTo>
                    <a:pt x="47" y="929"/>
                  </a:lnTo>
                  <a:lnTo>
                    <a:pt x="46" y="928"/>
                  </a:lnTo>
                  <a:lnTo>
                    <a:pt x="45" y="925"/>
                  </a:lnTo>
                  <a:lnTo>
                    <a:pt x="44" y="923"/>
                  </a:lnTo>
                  <a:lnTo>
                    <a:pt x="42" y="922"/>
                  </a:lnTo>
                  <a:lnTo>
                    <a:pt x="41" y="921"/>
                  </a:lnTo>
                  <a:lnTo>
                    <a:pt x="41" y="920"/>
                  </a:lnTo>
                  <a:lnTo>
                    <a:pt x="41" y="918"/>
                  </a:lnTo>
                  <a:lnTo>
                    <a:pt x="41" y="917"/>
                  </a:lnTo>
                  <a:lnTo>
                    <a:pt x="42" y="917"/>
                  </a:lnTo>
                  <a:lnTo>
                    <a:pt x="42" y="915"/>
                  </a:lnTo>
                  <a:lnTo>
                    <a:pt x="41" y="914"/>
                  </a:lnTo>
                  <a:lnTo>
                    <a:pt x="40" y="913"/>
                  </a:lnTo>
                  <a:lnTo>
                    <a:pt x="38" y="913"/>
                  </a:lnTo>
                  <a:lnTo>
                    <a:pt x="38" y="911"/>
                  </a:lnTo>
                  <a:lnTo>
                    <a:pt x="37" y="910"/>
                  </a:lnTo>
                  <a:lnTo>
                    <a:pt x="37" y="909"/>
                  </a:lnTo>
                  <a:lnTo>
                    <a:pt x="37" y="907"/>
                  </a:lnTo>
                  <a:lnTo>
                    <a:pt x="38" y="906"/>
                  </a:lnTo>
                  <a:lnTo>
                    <a:pt x="37" y="904"/>
                  </a:lnTo>
                  <a:lnTo>
                    <a:pt x="37" y="902"/>
                  </a:lnTo>
                  <a:lnTo>
                    <a:pt x="35" y="901"/>
                  </a:lnTo>
                  <a:lnTo>
                    <a:pt x="31" y="896"/>
                  </a:lnTo>
                  <a:lnTo>
                    <a:pt x="23" y="889"/>
                  </a:lnTo>
                  <a:lnTo>
                    <a:pt x="20" y="887"/>
                  </a:lnTo>
                  <a:lnTo>
                    <a:pt x="19" y="885"/>
                  </a:lnTo>
                  <a:lnTo>
                    <a:pt x="18" y="881"/>
                  </a:lnTo>
                  <a:lnTo>
                    <a:pt x="16" y="869"/>
                  </a:lnTo>
                  <a:lnTo>
                    <a:pt x="16" y="868"/>
                  </a:lnTo>
                  <a:lnTo>
                    <a:pt x="16" y="867"/>
                  </a:lnTo>
                  <a:lnTo>
                    <a:pt x="17" y="865"/>
                  </a:lnTo>
                  <a:lnTo>
                    <a:pt x="18" y="864"/>
                  </a:lnTo>
                  <a:lnTo>
                    <a:pt x="17" y="861"/>
                  </a:lnTo>
                  <a:lnTo>
                    <a:pt x="16" y="859"/>
                  </a:lnTo>
                  <a:lnTo>
                    <a:pt x="16" y="857"/>
                  </a:lnTo>
                  <a:lnTo>
                    <a:pt x="14" y="854"/>
                  </a:lnTo>
                  <a:lnTo>
                    <a:pt x="16" y="853"/>
                  </a:lnTo>
                  <a:lnTo>
                    <a:pt x="16" y="852"/>
                  </a:lnTo>
                  <a:lnTo>
                    <a:pt x="17" y="851"/>
                  </a:lnTo>
                  <a:lnTo>
                    <a:pt x="17" y="850"/>
                  </a:lnTo>
                  <a:lnTo>
                    <a:pt x="17" y="848"/>
                  </a:lnTo>
                  <a:lnTo>
                    <a:pt x="17" y="846"/>
                  </a:lnTo>
                  <a:lnTo>
                    <a:pt x="17" y="845"/>
                  </a:lnTo>
                  <a:lnTo>
                    <a:pt x="17" y="844"/>
                  </a:lnTo>
                  <a:lnTo>
                    <a:pt x="18" y="841"/>
                  </a:lnTo>
                  <a:lnTo>
                    <a:pt x="18" y="839"/>
                  </a:lnTo>
                  <a:lnTo>
                    <a:pt x="19" y="833"/>
                  </a:lnTo>
                  <a:lnTo>
                    <a:pt x="19" y="832"/>
                  </a:lnTo>
                  <a:lnTo>
                    <a:pt x="20" y="831"/>
                  </a:lnTo>
                  <a:lnTo>
                    <a:pt x="23" y="823"/>
                  </a:lnTo>
                  <a:lnTo>
                    <a:pt x="23" y="822"/>
                  </a:lnTo>
                  <a:lnTo>
                    <a:pt x="24" y="822"/>
                  </a:lnTo>
                  <a:lnTo>
                    <a:pt x="24" y="820"/>
                  </a:lnTo>
                  <a:lnTo>
                    <a:pt x="26" y="819"/>
                  </a:lnTo>
                  <a:lnTo>
                    <a:pt x="27" y="818"/>
                  </a:lnTo>
                  <a:lnTo>
                    <a:pt x="27" y="817"/>
                  </a:lnTo>
                  <a:lnTo>
                    <a:pt x="28" y="816"/>
                  </a:lnTo>
                  <a:lnTo>
                    <a:pt x="30" y="813"/>
                  </a:lnTo>
                  <a:lnTo>
                    <a:pt x="31" y="812"/>
                  </a:lnTo>
                  <a:lnTo>
                    <a:pt x="31" y="811"/>
                  </a:lnTo>
                  <a:lnTo>
                    <a:pt x="31" y="810"/>
                  </a:lnTo>
                  <a:lnTo>
                    <a:pt x="31" y="809"/>
                  </a:lnTo>
                  <a:lnTo>
                    <a:pt x="32" y="809"/>
                  </a:lnTo>
                  <a:lnTo>
                    <a:pt x="31" y="804"/>
                  </a:lnTo>
                  <a:lnTo>
                    <a:pt x="31" y="801"/>
                  </a:lnTo>
                  <a:lnTo>
                    <a:pt x="31" y="799"/>
                  </a:lnTo>
                  <a:lnTo>
                    <a:pt x="28" y="792"/>
                  </a:lnTo>
                  <a:lnTo>
                    <a:pt x="27" y="789"/>
                  </a:lnTo>
                  <a:lnTo>
                    <a:pt x="26" y="788"/>
                  </a:lnTo>
                  <a:lnTo>
                    <a:pt x="26" y="785"/>
                  </a:lnTo>
                  <a:lnTo>
                    <a:pt x="27" y="784"/>
                  </a:lnTo>
                  <a:lnTo>
                    <a:pt x="27" y="783"/>
                  </a:lnTo>
                  <a:lnTo>
                    <a:pt x="28" y="783"/>
                  </a:lnTo>
                  <a:lnTo>
                    <a:pt x="28" y="782"/>
                  </a:lnTo>
                  <a:lnTo>
                    <a:pt x="30" y="781"/>
                  </a:lnTo>
                  <a:lnTo>
                    <a:pt x="30" y="778"/>
                  </a:lnTo>
                  <a:lnTo>
                    <a:pt x="27" y="770"/>
                  </a:lnTo>
                  <a:lnTo>
                    <a:pt x="27" y="768"/>
                  </a:lnTo>
                  <a:lnTo>
                    <a:pt x="26" y="767"/>
                  </a:lnTo>
                  <a:lnTo>
                    <a:pt x="25" y="764"/>
                  </a:lnTo>
                  <a:lnTo>
                    <a:pt x="23" y="761"/>
                  </a:lnTo>
                  <a:lnTo>
                    <a:pt x="19" y="757"/>
                  </a:lnTo>
                  <a:lnTo>
                    <a:pt x="18" y="757"/>
                  </a:lnTo>
                  <a:lnTo>
                    <a:pt x="17" y="757"/>
                  </a:lnTo>
                  <a:lnTo>
                    <a:pt x="16" y="757"/>
                  </a:lnTo>
                  <a:lnTo>
                    <a:pt x="16" y="754"/>
                  </a:lnTo>
                  <a:lnTo>
                    <a:pt x="16" y="753"/>
                  </a:lnTo>
                  <a:lnTo>
                    <a:pt x="14" y="752"/>
                  </a:lnTo>
                  <a:lnTo>
                    <a:pt x="14" y="748"/>
                  </a:lnTo>
                  <a:lnTo>
                    <a:pt x="13" y="748"/>
                  </a:lnTo>
                  <a:lnTo>
                    <a:pt x="13" y="747"/>
                  </a:lnTo>
                  <a:lnTo>
                    <a:pt x="13" y="746"/>
                  </a:lnTo>
                  <a:lnTo>
                    <a:pt x="13" y="745"/>
                  </a:lnTo>
                  <a:lnTo>
                    <a:pt x="14" y="743"/>
                  </a:lnTo>
                  <a:lnTo>
                    <a:pt x="16" y="743"/>
                  </a:lnTo>
                  <a:lnTo>
                    <a:pt x="17" y="740"/>
                  </a:lnTo>
                  <a:lnTo>
                    <a:pt x="18" y="739"/>
                  </a:lnTo>
                  <a:lnTo>
                    <a:pt x="18" y="738"/>
                  </a:lnTo>
                  <a:lnTo>
                    <a:pt x="18" y="735"/>
                  </a:lnTo>
                  <a:lnTo>
                    <a:pt x="18" y="733"/>
                  </a:lnTo>
                  <a:lnTo>
                    <a:pt x="18" y="732"/>
                  </a:lnTo>
                  <a:lnTo>
                    <a:pt x="20" y="728"/>
                  </a:lnTo>
                  <a:lnTo>
                    <a:pt x="20" y="727"/>
                  </a:lnTo>
                  <a:lnTo>
                    <a:pt x="24" y="711"/>
                  </a:lnTo>
                  <a:lnTo>
                    <a:pt x="24" y="708"/>
                  </a:lnTo>
                  <a:lnTo>
                    <a:pt x="24" y="707"/>
                  </a:lnTo>
                  <a:lnTo>
                    <a:pt x="24" y="706"/>
                  </a:lnTo>
                  <a:lnTo>
                    <a:pt x="25" y="703"/>
                  </a:lnTo>
                  <a:lnTo>
                    <a:pt x="26" y="699"/>
                  </a:lnTo>
                  <a:lnTo>
                    <a:pt x="28" y="691"/>
                  </a:lnTo>
                  <a:lnTo>
                    <a:pt x="31" y="690"/>
                  </a:lnTo>
                  <a:lnTo>
                    <a:pt x="32" y="687"/>
                  </a:lnTo>
                  <a:lnTo>
                    <a:pt x="33" y="687"/>
                  </a:lnTo>
                  <a:lnTo>
                    <a:pt x="35" y="686"/>
                  </a:lnTo>
                  <a:lnTo>
                    <a:pt x="37" y="686"/>
                  </a:lnTo>
                  <a:lnTo>
                    <a:pt x="38" y="685"/>
                  </a:lnTo>
                  <a:lnTo>
                    <a:pt x="39" y="685"/>
                  </a:lnTo>
                  <a:lnTo>
                    <a:pt x="40" y="686"/>
                  </a:lnTo>
                  <a:lnTo>
                    <a:pt x="39" y="687"/>
                  </a:lnTo>
                  <a:lnTo>
                    <a:pt x="38" y="689"/>
                  </a:lnTo>
                  <a:lnTo>
                    <a:pt x="38" y="690"/>
                  </a:lnTo>
                  <a:lnTo>
                    <a:pt x="38" y="691"/>
                  </a:lnTo>
                  <a:lnTo>
                    <a:pt x="38" y="694"/>
                  </a:lnTo>
                  <a:lnTo>
                    <a:pt x="38" y="708"/>
                  </a:lnTo>
                  <a:lnTo>
                    <a:pt x="37" y="711"/>
                  </a:lnTo>
                  <a:lnTo>
                    <a:pt x="37" y="713"/>
                  </a:lnTo>
                  <a:lnTo>
                    <a:pt x="39" y="715"/>
                  </a:lnTo>
                  <a:lnTo>
                    <a:pt x="39" y="717"/>
                  </a:lnTo>
                  <a:lnTo>
                    <a:pt x="41" y="719"/>
                  </a:lnTo>
                  <a:lnTo>
                    <a:pt x="41" y="720"/>
                  </a:lnTo>
                  <a:lnTo>
                    <a:pt x="41" y="722"/>
                  </a:lnTo>
                  <a:lnTo>
                    <a:pt x="41" y="724"/>
                  </a:lnTo>
                  <a:lnTo>
                    <a:pt x="42" y="725"/>
                  </a:lnTo>
                  <a:lnTo>
                    <a:pt x="42" y="724"/>
                  </a:lnTo>
                  <a:lnTo>
                    <a:pt x="42" y="722"/>
                  </a:lnTo>
                  <a:lnTo>
                    <a:pt x="44" y="721"/>
                  </a:lnTo>
                  <a:lnTo>
                    <a:pt x="45" y="721"/>
                  </a:lnTo>
                  <a:lnTo>
                    <a:pt x="45" y="722"/>
                  </a:lnTo>
                  <a:lnTo>
                    <a:pt x="45" y="724"/>
                  </a:lnTo>
                  <a:lnTo>
                    <a:pt x="45" y="725"/>
                  </a:lnTo>
                  <a:lnTo>
                    <a:pt x="44" y="726"/>
                  </a:lnTo>
                  <a:lnTo>
                    <a:pt x="42" y="728"/>
                  </a:lnTo>
                  <a:lnTo>
                    <a:pt x="42" y="729"/>
                  </a:lnTo>
                  <a:lnTo>
                    <a:pt x="44" y="732"/>
                  </a:lnTo>
                  <a:lnTo>
                    <a:pt x="42" y="734"/>
                  </a:lnTo>
                  <a:lnTo>
                    <a:pt x="44" y="736"/>
                  </a:lnTo>
                  <a:lnTo>
                    <a:pt x="46" y="738"/>
                  </a:lnTo>
                  <a:lnTo>
                    <a:pt x="48" y="736"/>
                  </a:lnTo>
                  <a:lnTo>
                    <a:pt x="48" y="735"/>
                  </a:lnTo>
                  <a:lnTo>
                    <a:pt x="49" y="734"/>
                  </a:lnTo>
                  <a:lnTo>
                    <a:pt x="51" y="733"/>
                  </a:lnTo>
                  <a:lnTo>
                    <a:pt x="52" y="732"/>
                  </a:lnTo>
                  <a:lnTo>
                    <a:pt x="53" y="732"/>
                  </a:lnTo>
                  <a:lnTo>
                    <a:pt x="53" y="731"/>
                  </a:lnTo>
                  <a:lnTo>
                    <a:pt x="54" y="731"/>
                  </a:lnTo>
                  <a:lnTo>
                    <a:pt x="55" y="731"/>
                  </a:lnTo>
                  <a:lnTo>
                    <a:pt x="55" y="732"/>
                  </a:lnTo>
                  <a:lnTo>
                    <a:pt x="56" y="732"/>
                  </a:lnTo>
                  <a:lnTo>
                    <a:pt x="56" y="733"/>
                  </a:lnTo>
                  <a:lnTo>
                    <a:pt x="58" y="733"/>
                  </a:lnTo>
                  <a:lnTo>
                    <a:pt x="59" y="733"/>
                  </a:lnTo>
                  <a:lnTo>
                    <a:pt x="60" y="732"/>
                  </a:lnTo>
                  <a:lnTo>
                    <a:pt x="60" y="731"/>
                  </a:lnTo>
                  <a:lnTo>
                    <a:pt x="60" y="729"/>
                  </a:lnTo>
                  <a:lnTo>
                    <a:pt x="60" y="728"/>
                  </a:lnTo>
                  <a:lnTo>
                    <a:pt x="60" y="727"/>
                  </a:lnTo>
                  <a:lnTo>
                    <a:pt x="60" y="726"/>
                  </a:lnTo>
                  <a:lnTo>
                    <a:pt x="60" y="725"/>
                  </a:lnTo>
                  <a:lnTo>
                    <a:pt x="60" y="722"/>
                  </a:lnTo>
                  <a:lnTo>
                    <a:pt x="61" y="718"/>
                  </a:lnTo>
                  <a:lnTo>
                    <a:pt x="61" y="717"/>
                  </a:lnTo>
                  <a:lnTo>
                    <a:pt x="62" y="714"/>
                  </a:lnTo>
                  <a:lnTo>
                    <a:pt x="63" y="711"/>
                  </a:lnTo>
                  <a:lnTo>
                    <a:pt x="63" y="710"/>
                  </a:lnTo>
                  <a:lnTo>
                    <a:pt x="63" y="708"/>
                  </a:lnTo>
                  <a:lnTo>
                    <a:pt x="64" y="708"/>
                  </a:lnTo>
                  <a:lnTo>
                    <a:pt x="64" y="705"/>
                  </a:lnTo>
                  <a:lnTo>
                    <a:pt x="66" y="703"/>
                  </a:lnTo>
                  <a:lnTo>
                    <a:pt x="66" y="700"/>
                  </a:lnTo>
                  <a:lnTo>
                    <a:pt x="64" y="699"/>
                  </a:lnTo>
                  <a:lnTo>
                    <a:pt x="63" y="699"/>
                  </a:lnTo>
                  <a:lnTo>
                    <a:pt x="63" y="697"/>
                  </a:lnTo>
                  <a:lnTo>
                    <a:pt x="63" y="696"/>
                  </a:lnTo>
                  <a:lnTo>
                    <a:pt x="64" y="697"/>
                  </a:lnTo>
                  <a:lnTo>
                    <a:pt x="66" y="698"/>
                  </a:lnTo>
                  <a:lnTo>
                    <a:pt x="67" y="699"/>
                  </a:lnTo>
                  <a:lnTo>
                    <a:pt x="69" y="692"/>
                  </a:lnTo>
                  <a:lnTo>
                    <a:pt x="70" y="690"/>
                  </a:lnTo>
                  <a:lnTo>
                    <a:pt x="70" y="689"/>
                  </a:lnTo>
                  <a:lnTo>
                    <a:pt x="71" y="687"/>
                  </a:lnTo>
                  <a:lnTo>
                    <a:pt x="70" y="684"/>
                  </a:lnTo>
                  <a:lnTo>
                    <a:pt x="71" y="683"/>
                  </a:lnTo>
                  <a:lnTo>
                    <a:pt x="73" y="683"/>
                  </a:lnTo>
                  <a:lnTo>
                    <a:pt x="74" y="683"/>
                  </a:lnTo>
                  <a:lnTo>
                    <a:pt x="74" y="680"/>
                  </a:lnTo>
                  <a:lnTo>
                    <a:pt x="75" y="680"/>
                  </a:lnTo>
                  <a:lnTo>
                    <a:pt x="80" y="677"/>
                  </a:lnTo>
                  <a:lnTo>
                    <a:pt x="89" y="670"/>
                  </a:lnTo>
                  <a:lnTo>
                    <a:pt x="91" y="669"/>
                  </a:lnTo>
                  <a:lnTo>
                    <a:pt x="94" y="669"/>
                  </a:lnTo>
                  <a:lnTo>
                    <a:pt x="97" y="668"/>
                  </a:lnTo>
                  <a:lnTo>
                    <a:pt x="97" y="666"/>
                  </a:lnTo>
                  <a:lnTo>
                    <a:pt x="98" y="665"/>
                  </a:lnTo>
                  <a:lnTo>
                    <a:pt x="99" y="665"/>
                  </a:lnTo>
                  <a:lnTo>
                    <a:pt x="101" y="665"/>
                  </a:lnTo>
                  <a:lnTo>
                    <a:pt x="108" y="659"/>
                  </a:lnTo>
                  <a:lnTo>
                    <a:pt x="122" y="651"/>
                  </a:lnTo>
                  <a:lnTo>
                    <a:pt x="124" y="650"/>
                  </a:lnTo>
                  <a:lnTo>
                    <a:pt x="124" y="649"/>
                  </a:lnTo>
                  <a:lnTo>
                    <a:pt x="124" y="648"/>
                  </a:lnTo>
                  <a:lnTo>
                    <a:pt x="125" y="647"/>
                  </a:lnTo>
                  <a:lnTo>
                    <a:pt x="126" y="644"/>
                  </a:lnTo>
                  <a:lnTo>
                    <a:pt x="130" y="637"/>
                  </a:lnTo>
                  <a:lnTo>
                    <a:pt x="131" y="636"/>
                  </a:lnTo>
                  <a:lnTo>
                    <a:pt x="133" y="634"/>
                  </a:lnTo>
                  <a:lnTo>
                    <a:pt x="142" y="628"/>
                  </a:lnTo>
                  <a:lnTo>
                    <a:pt x="144" y="627"/>
                  </a:lnTo>
                  <a:lnTo>
                    <a:pt x="144" y="624"/>
                  </a:lnTo>
                  <a:lnTo>
                    <a:pt x="145" y="621"/>
                  </a:lnTo>
                  <a:lnTo>
                    <a:pt x="146" y="619"/>
                  </a:lnTo>
                  <a:lnTo>
                    <a:pt x="148" y="616"/>
                  </a:lnTo>
                  <a:lnTo>
                    <a:pt x="149" y="614"/>
                  </a:lnTo>
                  <a:lnTo>
                    <a:pt x="151" y="613"/>
                  </a:lnTo>
                  <a:lnTo>
                    <a:pt x="152" y="613"/>
                  </a:lnTo>
                  <a:lnTo>
                    <a:pt x="155" y="610"/>
                  </a:lnTo>
                  <a:lnTo>
                    <a:pt x="158" y="609"/>
                  </a:lnTo>
                  <a:lnTo>
                    <a:pt x="158" y="608"/>
                  </a:lnTo>
                  <a:lnTo>
                    <a:pt x="159" y="608"/>
                  </a:lnTo>
                  <a:lnTo>
                    <a:pt x="161" y="607"/>
                  </a:lnTo>
                  <a:lnTo>
                    <a:pt x="163" y="606"/>
                  </a:lnTo>
                  <a:lnTo>
                    <a:pt x="165" y="603"/>
                  </a:lnTo>
                  <a:lnTo>
                    <a:pt x="165" y="600"/>
                  </a:lnTo>
                  <a:lnTo>
                    <a:pt x="165" y="596"/>
                  </a:lnTo>
                  <a:lnTo>
                    <a:pt x="167" y="595"/>
                  </a:lnTo>
                  <a:lnTo>
                    <a:pt x="168" y="596"/>
                  </a:lnTo>
                  <a:lnTo>
                    <a:pt x="170" y="596"/>
                  </a:lnTo>
                  <a:lnTo>
                    <a:pt x="172" y="596"/>
                  </a:lnTo>
                  <a:lnTo>
                    <a:pt x="173" y="595"/>
                  </a:lnTo>
                  <a:lnTo>
                    <a:pt x="174" y="594"/>
                  </a:lnTo>
                  <a:lnTo>
                    <a:pt x="175" y="593"/>
                  </a:lnTo>
                  <a:lnTo>
                    <a:pt x="179" y="593"/>
                  </a:lnTo>
                  <a:lnTo>
                    <a:pt x="181" y="592"/>
                  </a:lnTo>
                  <a:lnTo>
                    <a:pt x="182" y="591"/>
                  </a:lnTo>
                  <a:lnTo>
                    <a:pt x="183" y="589"/>
                  </a:lnTo>
                  <a:lnTo>
                    <a:pt x="184" y="589"/>
                  </a:lnTo>
                  <a:lnTo>
                    <a:pt x="184" y="588"/>
                  </a:lnTo>
                  <a:lnTo>
                    <a:pt x="186" y="588"/>
                  </a:lnTo>
                  <a:lnTo>
                    <a:pt x="186" y="587"/>
                  </a:lnTo>
                  <a:lnTo>
                    <a:pt x="186" y="586"/>
                  </a:lnTo>
                  <a:lnTo>
                    <a:pt x="187" y="586"/>
                  </a:lnTo>
                  <a:lnTo>
                    <a:pt x="188" y="586"/>
                  </a:lnTo>
                  <a:lnTo>
                    <a:pt x="190" y="584"/>
                  </a:lnTo>
                  <a:lnTo>
                    <a:pt x="197" y="578"/>
                  </a:lnTo>
                  <a:lnTo>
                    <a:pt x="199" y="574"/>
                  </a:lnTo>
                  <a:lnTo>
                    <a:pt x="202" y="570"/>
                  </a:lnTo>
                  <a:lnTo>
                    <a:pt x="203" y="568"/>
                  </a:lnTo>
                  <a:lnTo>
                    <a:pt x="202" y="567"/>
                  </a:lnTo>
                  <a:lnTo>
                    <a:pt x="203" y="567"/>
                  </a:lnTo>
                  <a:lnTo>
                    <a:pt x="204" y="567"/>
                  </a:lnTo>
                  <a:lnTo>
                    <a:pt x="205" y="567"/>
                  </a:lnTo>
                  <a:lnTo>
                    <a:pt x="204" y="568"/>
                  </a:lnTo>
                  <a:lnTo>
                    <a:pt x="204" y="570"/>
                  </a:lnTo>
                  <a:lnTo>
                    <a:pt x="204" y="573"/>
                  </a:lnTo>
                  <a:lnTo>
                    <a:pt x="203" y="575"/>
                  </a:lnTo>
                  <a:lnTo>
                    <a:pt x="203" y="577"/>
                  </a:lnTo>
                  <a:lnTo>
                    <a:pt x="206" y="580"/>
                  </a:lnTo>
                  <a:lnTo>
                    <a:pt x="209" y="580"/>
                  </a:lnTo>
                  <a:lnTo>
                    <a:pt x="210" y="580"/>
                  </a:lnTo>
                  <a:lnTo>
                    <a:pt x="211" y="579"/>
                  </a:lnTo>
                  <a:lnTo>
                    <a:pt x="212" y="579"/>
                  </a:lnTo>
                  <a:lnTo>
                    <a:pt x="213" y="578"/>
                  </a:lnTo>
                  <a:lnTo>
                    <a:pt x="215" y="577"/>
                  </a:lnTo>
                  <a:lnTo>
                    <a:pt x="215" y="575"/>
                  </a:lnTo>
                  <a:lnTo>
                    <a:pt x="222" y="572"/>
                  </a:lnTo>
                  <a:lnTo>
                    <a:pt x="222" y="571"/>
                  </a:lnTo>
                  <a:lnTo>
                    <a:pt x="224" y="572"/>
                  </a:lnTo>
                  <a:lnTo>
                    <a:pt x="225" y="572"/>
                  </a:lnTo>
                  <a:lnTo>
                    <a:pt x="226" y="570"/>
                  </a:lnTo>
                  <a:lnTo>
                    <a:pt x="227" y="568"/>
                  </a:lnTo>
                  <a:lnTo>
                    <a:pt x="229" y="570"/>
                  </a:lnTo>
                  <a:lnTo>
                    <a:pt x="229" y="571"/>
                  </a:lnTo>
                  <a:lnTo>
                    <a:pt x="229" y="572"/>
                  </a:lnTo>
                  <a:lnTo>
                    <a:pt x="229" y="573"/>
                  </a:lnTo>
                  <a:lnTo>
                    <a:pt x="230" y="573"/>
                  </a:lnTo>
                  <a:lnTo>
                    <a:pt x="230" y="574"/>
                  </a:lnTo>
                  <a:lnTo>
                    <a:pt x="231" y="574"/>
                  </a:lnTo>
                  <a:lnTo>
                    <a:pt x="237" y="577"/>
                  </a:lnTo>
                  <a:lnTo>
                    <a:pt x="239" y="577"/>
                  </a:lnTo>
                  <a:lnTo>
                    <a:pt x="243" y="577"/>
                  </a:lnTo>
                  <a:lnTo>
                    <a:pt x="247" y="575"/>
                  </a:lnTo>
                  <a:lnTo>
                    <a:pt x="253" y="573"/>
                  </a:lnTo>
                  <a:lnTo>
                    <a:pt x="254" y="572"/>
                  </a:lnTo>
                  <a:lnTo>
                    <a:pt x="256" y="570"/>
                  </a:lnTo>
                  <a:lnTo>
                    <a:pt x="259" y="570"/>
                  </a:lnTo>
                  <a:lnTo>
                    <a:pt x="260" y="570"/>
                  </a:lnTo>
                  <a:lnTo>
                    <a:pt x="261" y="570"/>
                  </a:lnTo>
                  <a:lnTo>
                    <a:pt x="262" y="570"/>
                  </a:lnTo>
                  <a:lnTo>
                    <a:pt x="262" y="568"/>
                  </a:lnTo>
                  <a:lnTo>
                    <a:pt x="263" y="568"/>
                  </a:lnTo>
                  <a:lnTo>
                    <a:pt x="263" y="570"/>
                  </a:lnTo>
                  <a:lnTo>
                    <a:pt x="265" y="570"/>
                  </a:lnTo>
                  <a:lnTo>
                    <a:pt x="267" y="567"/>
                  </a:lnTo>
                  <a:lnTo>
                    <a:pt x="267" y="568"/>
                  </a:lnTo>
                  <a:lnTo>
                    <a:pt x="268" y="567"/>
                  </a:lnTo>
                  <a:lnTo>
                    <a:pt x="270" y="566"/>
                  </a:lnTo>
                  <a:lnTo>
                    <a:pt x="272" y="565"/>
                  </a:lnTo>
                  <a:lnTo>
                    <a:pt x="274" y="565"/>
                  </a:lnTo>
                  <a:lnTo>
                    <a:pt x="274" y="564"/>
                  </a:lnTo>
                  <a:lnTo>
                    <a:pt x="275" y="564"/>
                  </a:lnTo>
                  <a:lnTo>
                    <a:pt x="275" y="561"/>
                  </a:lnTo>
                  <a:lnTo>
                    <a:pt x="276" y="560"/>
                  </a:lnTo>
                  <a:lnTo>
                    <a:pt x="279" y="559"/>
                  </a:lnTo>
                  <a:lnTo>
                    <a:pt x="280" y="558"/>
                  </a:lnTo>
                  <a:lnTo>
                    <a:pt x="280" y="557"/>
                  </a:lnTo>
                  <a:lnTo>
                    <a:pt x="280" y="556"/>
                  </a:lnTo>
                  <a:lnTo>
                    <a:pt x="280" y="554"/>
                  </a:lnTo>
                  <a:lnTo>
                    <a:pt x="291" y="543"/>
                  </a:lnTo>
                  <a:lnTo>
                    <a:pt x="293" y="543"/>
                  </a:lnTo>
                  <a:lnTo>
                    <a:pt x="294" y="543"/>
                  </a:lnTo>
                  <a:lnTo>
                    <a:pt x="294" y="542"/>
                  </a:lnTo>
                  <a:lnTo>
                    <a:pt x="295" y="542"/>
                  </a:lnTo>
                  <a:lnTo>
                    <a:pt x="296" y="543"/>
                  </a:lnTo>
                  <a:lnTo>
                    <a:pt x="297" y="543"/>
                  </a:lnTo>
                  <a:lnTo>
                    <a:pt x="298" y="543"/>
                  </a:lnTo>
                  <a:lnTo>
                    <a:pt x="300" y="543"/>
                  </a:lnTo>
                  <a:lnTo>
                    <a:pt x="301" y="542"/>
                  </a:lnTo>
                  <a:lnTo>
                    <a:pt x="302" y="540"/>
                  </a:lnTo>
                  <a:lnTo>
                    <a:pt x="303" y="540"/>
                  </a:lnTo>
                  <a:lnTo>
                    <a:pt x="304" y="539"/>
                  </a:lnTo>
                  <a:lnTo>
                    <a:pt x="305" y="539"/>
                  </a:lnTo>
                  <a:lnTo>
                    <a:pt x="305" y="540"/>
                  </a:lnTo>
                  <a:lnTo>
                    <a:pt x="307" y="542"/>
                  </a:lnTo>
                  <a:lnTo>
                    <a:pt x="308" y="542"/>
                  </a:lnTo>
                  <a:lnTo>
                    <a:pt x="310" y="539"/>
                  </a:lnTo>
                  <a:lnTo>
                    <a:pt x="319" y="537"/>
                  </a:lnTo>
                  <a:lnTo>
                    <a:pt x="320" y="537"/>
                  </a:lnTo>
                  <a:lnTo>
                    <a:pt x="322" y="536"/>
                  </a:lnTo>
                  <a:lnTo>
                    <a:pt x="323" y="536"/>
                  </a:lnTo>
                  <a:lnTo>
                    <a:pt x="324" y="535"/>
                  </a:lnTo>
                  <a:lnTo>
                    <a:pt x="325" y="535"/>
                  </a:lnTo>
                  <a:lnTo>
                    <a:pt x="325" y="536"/>
                  </a:lnTo>
                  <a:lnTo>
                    <a:pt x="326" y="536"/>
                  </a:lnTo>
                  <a:lnTo>
                    <a:pt x="327" y="536"/>
                  </a:lnTo>
                  <a:lnTo>
                    <a:pt x="329" y="536"/>
                  </a:lnTo>
                  <a:lnTo>
                    <a:pt x="330" y="535"/>
                  </a:lnTo>
                  <a:lnTo>
                    <a:pt x="332" y="533"/>
                  </a:lnTo>
                  <a:lnTo>
                    <a:pt x="333" y="532"/>
                  </a:lnTo>
                  <a:lnTo>
                    <a:pt x="336" y="532"/>
                  </a:lnTo>
                  <a:lnTo>
                    <a:pt x="337" y="531"/>
                  </a:lnTo>
                  <a:lnTo>
                    <a:pt x="338" y="530"/>
                  </a:lnTo>
                  <a:lnTo>
                    <a:pt x="339" y="528"/>
                  </a:lnTo>
                  <a:lnTo>
                    <a:pt x="341" y="524"/>
                  </a:lnTo>
                  <a:lnTo>
                    <a:pt x="346" y="517"/>
                  </a:lnTo>
                  <a:lnTo>
                    <a:pt x="346" y="515"/>
                  </a:lnTo>
                  <a:lnTo>
                    <a:pt x="346" y="514"/>
                  </a:lnTo>
                  <a:lnTo>
                    <a:pt x="347" y="512"/>
                  </a:lnTo>
                  <a:lnTo>
                    <a:pt x="348" y="512"/>
                  </a:lnTo>
                  <a:lnTo>
                    <a:pt x="348" y="511"/>
                  </a:lnTo>
                  <a:lnTo>
                    <a:pt x="351" y="510"/>
                  </a:lnTo>
                  <a:lnTo>
                    <a:pt x="352" y="510"/>
                  </a:lnTo>
                  <a:lnTo>
                    <a:pt x="352" y="509"/>
                  </a:lnTo>
                  <a:lnTo>
                    <a:pt x="352" y="508"/>
                  </a:lnTo>
                  <a:lnTo>
                    <a:pt x="354" y="507"/>
                  </a:lnTo>
                  <a:lnTo>
                    <a:pt x="355" y="507"/>
                  </a:lnTo>
                  <a:lnTo>
                    <a:pt x="359" y="509"/>
                  </a:lnTo>
                  <a:lnTo>
                    <a:pt x="359" y="507"/>
                  </a:lnTo>
                  <a:lnTo>
                    <a:pt x="359" y="505"/>
                  </a:lnTo>
                  <a:lnTo>
                    <a:pt x="360" y="505"/>
                  </a:lnTo>
                  <a:lnTo>
                    <a:pt x="361" y="505"/>
                  </a:lnTo>
                  <a:lnTo>
                    <a:pt x="367" y="507"/>
                  </a:lnTo>
                  <a:lnTo>
                    <a:pt x="371" y="507"/>
                  </a:lnTo>
                  <a:lnTo>
                    <a:pt x="372" y="507"/>
                  </a:lnTo>
                  <a:lnTo>
                    <a:pt x="373" y="507"/>
                  </a:lnTo>
                  <a:lnTo>
                    <a:pt x="376" y="507"/>
                  </a:lnTo>
                  <a:lnTo>
                    <a:pt x="378" y="507"/>
                  </a:lnTo>
                  <a:lnTo>
                    <a:pt x="379" y="507"/>
                  </a:lnTo>
                  <a:lnTo>
                    <a:pt x="379" y="505"/>
                  </a:lnTo>
                  <a:lnTo>
                    <a:pt x="380" y="507"/>
                  </a:lnTo>
                  <a:lnTo>
                    <a:pt x="381" y="508"/>
                  </a:lnTo>
                  <a:lnTo>
                    <a:pt x="383" y="509"/>
                  </a:lnTo>
                  <a:lnTo>
                    <a:pt x="386" y="510"/>
                  </a:lnTo>
                  <a:lnTo>
                    <a:pt x="387" y="510"/>
                  </a:lnTo>
                  <a:lnTo>
                    <a:pt x="388" y="510"/>
                  </a:lnTo>
                  <a:lnTo>
                    <a:pt x="390" y="508"/>
                  </a:lnTo>
                  <a:lnTo>
                    <a:pt x="391" y="508"/>
                  </a:lnTo>
                  <a:lnTo>
                    <a:pt x="393" y="505"/>
                  </a:lnTo>
                  <a:lnTo>
                    <a:pt x="394" y="505"/>
                  </a:lnTo>
                  <a:lnTo>
                    <a:pt x="395" y="505"/>
                  </a:lnTo>
                  <a:lnTo>
                    <a:pt x="396" y="505"/>
                  </a:lnTo>
                  <a:lnTo>
                    <a:pt x="396" y="504"/>
                  </a:lnTo>
                  <a:lnTo>
                    <a:pt x="396" y="503"/>
                  </a:lnTo>
                  <a:lnTo>
                    <a:pt x="396" y="502"/>
                  </a:lnTo>
                  <a:lnTo>
                    <a:pt x="397" y="501"/>
                  </a:lnTo>
                  <a:lnTo>
                    <a:pt x="398" y="501"/>
                  </a:lnTo>
                  <a:lnTo>
                    <a:pt x="402" y="501"/>
                  </a:lnTo>
                  <a:lnTo>
                    <a:pt x="409" y="499"/>
                  </a:lnTo>
                  <a:lnTo>
                    <a:pt x="421" y="495"/>
                  </a:lnTo>
                  <a:lnTo>
                    <a:pt x="431" y="493"/>
                  </a:lnTo>
                  <a:lnTo>
                    <a:pt x="440" y="489"/>
                  </a:lnTo>
                  <a:lnTo>
                    <a:pt x="459" y="480"/>
                  </a:lnTo>
                  <a:lnTo>
                    <a:pt x="468" y="474"/>
                  </a:lnTo>
                  <a:lnTo>
                    <a:pt x="479" y="468"/>
                  </a:lnTo>
                  <a:lnTo>
                    <a:pt x="489" y="459"/>
                  </a:lnTo>
                  <a:lnTo>
                    <a:pt x="492" y="455"/>
                  </a:lnTo>
                  <a:lnTo>
                    <a:pt x="493" y="455"/>
                  </a:lnTo>
                  <a:lnTo>
                    <a:pt x="494" y="454"/>
                  </a:lnTo>
                  <a:lnTo>
                    <a:pt x="501" y="445"/>
                  </a:lnTo>
                  <a:lnTo>
                    <a:pt x="507" y="434"/>
                  </a:lnTo>
                  <a:lnTo>
                    <a:pt x="514" y="423"/>
                  </a:lnTo>
                  <a:lnTo>
                    <a:pt x="514" y="419"/>
                  </a:lnTo>
                  <a:lnTo>
                    <a:pt x="515" y="417"/>
                  </a:lnTo>
                  <a:lnTo>
                    <a:pt x="516" y="416"/>
                  </a:lnTo>
                  <a:lnTo>
                    <a:pt x="516" y="415"/>
                  </a:lnTo>
                  <a:lnTo>
                    <a:pt x="516" y="413"/>
                  </a:lnTo>
                  <a:lnTo>
                    <a:pt x="517" y="412"/>
                  </a:lnTo>
                  <a:lnTo>
                    <a:pt x="517" y="411"/>
                  </a:lnTo>
                  <a:lnTo>
                    <a:pt x="518" y="408"/>
                  </a:lnTo>
                  <a:lnTo>
                    <a:pt x="519" y="404"/>
                  </a:lnTo>
                  <a:lnTo>
                    <a:pt x="519" y="403"/>
                  </a:lnTo>
                  <a:lnTo>
                    <a:pt x="519" y="402"/>
                  </a:lnTo>
                  <a:lnTo>
                    <a:pt x="519" y="401"/>
                  </a:lnTo>
                  <a:lnTo>
                    <a:pt x="519" y="399"/>
                  </a:lnTo>
                  <a:lnTo>
                    <a:pt x="518" y="399"/>
                  </a:lnTo>
                  <a:lnTo>
                    <a:pt x="518" y="398"/>
                  </a:lnTo>
                  <a:lnTo>
                    <a:pt x="517" y="397"/>
                  </a:lnTo>
                  <a:lnTo>
                    <a:pt x="518" y="396"/>
                  </a:lnTo>
                  <a:lnTo>
                    <a:pt x="519" y="397"/>
                  </a:lnTo>
                  <a:lnTo>
                    <a:pt x="521" y="396"/>
                  </a:lnTo>
                  <a:lnTo>
                    <a:pt x="522" y="396"/>
                  </a:lnTo>
                  <a:lnTo>
                    <a:pt x="524" y="395"/>
                  </a:lnTo>
                  <a:lnTo>
                    <a:pt x="528" y="391"/>
                  </a:lnTo>
                  <a:lnTo>
                    <a:pt x="528" y="390"/>
                  </a:lnTo>
                  <a:lnTo>
                    <a:pt x="528" y="389"/>
                  </a:lnTo>
                  <a:lnTo>
                    <a:pt x="528" y="388"/>
                  </a:lnTo>
                  <a:lnTo>
                    <a:pt x="526" y="387"/>
                  </a:lnTo>
                  <a:lnTo>
                    <a:pt x="524" y="387"/>
                  </a:lnTo>
                  <a:lnTo>
                    <a:pt x="526" y="384"/>
                  </a:lnTo>
                  <a:lnTo>
                    <a:pt x="526" y="383"/>
                  </a:lnTo>
                  <a:lnTo>
                    <a:pt x="528" y="378"/>
                  </a:lnTo>
                  <a:lnTo>
                    <a:pt x="529" y="377"/>
                  </a:lnTo>
                  <a:lnTo>
                    <a:pt x="530" y="376"/>
                  </a:lnTo>
                  <a:lnTo>
                    <a:pt x="531" y="376"/>
                  </a:lnTo>
                  <a:lnTo>
                    <a:pt x="532" y="377"/>
                  </a:lnTo>
                  <a:lnTo>
                    <a:pt x="533" y="377"/>
                  </a:lnTo>
                  <a:lnTo>
                    <a:pt x="535" y="377"/>
                  </a:lnTo>
                  <a:lnTo>
                    <a:pt x="536" y="376"/>
                  </a:lnTo>
                  <a:lnTo>
                    <a:pt x="543" y="370"/>
                  </a:lnTo>
                  <a:lnTo>
                    <a:pt x="544" y="368"/>
                  </a:lnTo>
                  <a:lnTo>
                    <a:pt x="545" y="366"/>
                  </a:lnTo>
                  <a:lnTo>
                    <a:pt x="545" y="364"/>
                  </a:lnTo>
                  <a:lnTo>
                    <a:pt x="550" y="362"/>
                  </a:lnTo>
                  <a:lnTo>
                    <a:pt x="551" y="361"/>
                  </a:lnTo>
                  <a:lnTo>
                    <a:pt x="552" y="360"/>
                  </a:lnTo>
                  <a:lnTo>
                    <a:pt x="553" y="357"/>
                  </a:lnTo>
                  <a:lnTo>
                    <a:pt x="554" y="357"/>
                  </a:lnTo>
                  <a:lnTo>
                    <a:pt x="554" y="359"/>
                  </a:lnTo>
                  <a:lnTo>
                    <a:pt x="556" y="356"/>
                  </a:lnTo>
                  <a:lnTo>
                    <a:pt x="556" y="355"/>
                  </a:lnTo>
                  <a:lnTo>
                    <a:pt x="558" y="354"/>
                  </a:lnTo>
                  <a:lnTo>
                    <a:pt x="563" y="350"/>
                  </a:lnTo>
                  <a:lnTo>
                    <a:pt x="564" y="348"/>
                  </a:lnTo>
                  <a:lnTo>
                    <a:pt x="565" y="346"/>
                  </a:lnTo>
                  <a:lnTo>
                    <a:pt x="565" y="345"/>
                  </a:lnTo>
                  <a:lnTo>
                    <a:pt x="565" y="341"/>
                  </a:lnTo>
                  <a:lnTo>
                    <a:pt x="564" y="340"/>
                  </a:lnTo>
                  <a:lnTo>
                    <a:pt x="563" y="339"/>
                  </a:lnTo>
                  <a:lnTo>
                    <a:pt x="560" y="338"/>
                  </a:lnTo>
                  <a:lnTo>
                    <a:pt x="558" y="338"/>
                  </a:lnTo>
                  <a:lnTo>
                    <a:pt x="556" y="338"/>
                  </a:lnTo>
                  <a:lnTo>
                    <a:pt x="553" y="339"/>
                  </a:lnTo>
                  <a:lnTo>
                    <a:pt x="552" y="341"/>
                  </a:lnTo>
                  <a:lnTo>
                    <a:pt x="552" y="340"/>
                  </a:lnTo>
                  <a:lnTo>
                    <a:pt x="551" y="340"/>
                  </a:lnTo>
                  <a:lnTo>
                    <a:pt x="551" y="339"/>
                  </a:lnTo>
                  <a:lnTo>
                    <a:pt x="552" y="336"/>
                  </a:lnTo>
                  <a:lnTo>
                    <a:pt x="553" y="334"/>
                  </a:lnTo>
                  <a:lnTo>
                    <a:pt x="552" y="332"/>
                  </a:lnTo>
                  <a:lnTo>
                    <a:pt x="551" y="327"/>
                  </a:lnTo>
                  <a:lnTo>
                    <a:pt x="551" y="322"/>
                  </a:lnTo>
                  <a:lnTo>
                    <a:pt x="551" y="321"/>
                  </a:lnTo>
                  <a:lnTo>
                    <a:pt x="551" y="320"/>
                  </a:lnTo>
                  <a:lnTo>
                    <a:pt x="551" y="319"/>
                  </a:lnTo>
                  <a:lnTo>
                    <a:pt x="550" y="318"/>
                  </a:lnTo>
                  <a:lnTo>
                    <a:pt x="549" y="317"/>
                  </a:lnTo>
                  <a:lnTo>
                    <a:pt x="549" y="315"/>
                  </a:lnTo>
                  <a:lnTo>
                    <a:pt x="549" y="314"/>
                  </a:lnTo>
                  <a:lnTo>
                    <a:pt x="547" y="312"/>
                  </a:lnTo>
                  <a:lnTo>
                    <a:pt x="546" y="311"/>
                  </a:lnTo>
                  <a:lnTo>
                    <a:pt x="546" y="310"/>
                  </a:lnTo>
                  <a:lnTo>
                    <a:pt x="545" y="301"/>
                  </a:lnTo>
                  <a:lnTo>
                    <a:pt x="545" y="293"/>
                  </a:lnTo>
                  <a:lnTo>
                    <a:pt x="545" y="290"/>
                  </a:lnTo>
                  <a:lnTo>
                    <a:pt x="546" y="287"/>
                  </a:lnTo>
                  <a:lnTo>
                    <a:pt x="546" y="285"/>
                  </a:lnTo>
                  <a:lnTo>
                    <a:pt x="547" y="284"/>
                  </a:lnTo>
                  <a:lnTo>
                    <a:pt x="549" y="284"/>
                  </a:lnTo>
                  <a:lnTo>
                    <a:pt x="549" y="283"/>
                  </a:lnTo>
                  <a:lnTo>
                    <a:pt x="552" y="278"/>
                  </a:lnTo>
                  <a:lnTo>
                    <a:pt x="552" y="277"/>
                  </a:lnTo>
                  <a:lnTo>
                    <a:pt x="551" y="277"/>
                  </a:lnTo>
                  <a:lnTo>
                    <a:pt x="551" y="276"/>
                  </a:lnTo>
                  <a:lnTo>
                    <a:pt x="551" y="275"/>
                  </a:lnTo>
                  <a:lnTo>
                    <a:pt x="552" y="273"/>
                  </a:lnTo>
                  <a:lnTo>
                    <a:pt x="560" y="264"/>
                  </a:lnTo>
                  <a:lnTo>
                    <a:pt x="564" y="262"/>
                  </a:lnTo>
                  <a:lnTo>
                    <a:pt x="563" y="264"/>
                  </a:lnTo>
                  <a:lnTo>
                    <a:pt x="564" y="264"/>
                  </a:lnTo>
                  <a:lnTo>
                    <a:pt x="565" y="264"/>
                  </a:lnTo>
                  <a:lnTo>
                    <a:pt x="565" y="262"/>
                  </a:lnTo>
                  <a:lnTo>
                    <a:pt x="565" y="261"/>
                  </a:lnTo>
                  <a:lnTo>
                    <a:pt x="565" y="259"/>
                  </a:lnTo>
                  <a:lnTo>
                    <a:pt x="566" y="259"/>
                  </a:lnTo>
                  <a:lnTo>
                    <a:pt x="567" y="259"/>
                  </a:lnTo>
                  <a:lnTo>
                    <a:pt x="567" y="261"/>
                  </a:lnTo>
                  <a:lnTo>
                    <a:pt x="568" y="262"/>
                  </a:lnTo>
                  <a:lnTo>
                    <a:pt x="570" y="263"/>
                  </a:lnTo>
                  <a:lnTo>
                    <a:pt x="573" y="263"/>
                  </a:lnTo>
                  <a:lnTo>
                    <a:pt x="573" y="262"/>
                  </a:lnTo>
                  <a:lnTo>
                    <a:pt x="571" y="258"/>
                  </a:lnTo>
                  <a:lnTo>
                    <a:pt x="568" y="256"/>
                  </a:lnTo>
                  <a:lnTo>
                    <a:pt x="568" y="255"/>
                  </a:lnTo>
                  <a:lnTo>
                    <a:pt x="568" y="254"/>
                  </a:lnTo>
                  <a:lnTo>
                    <a:pt x="570" y="254"/>
                  </a:lnTo>
                  <a:lnTo>
                    <a:pt x="570" y="252"/>
                  </a:lnTo>
                  <a:lnTo>
                    <a:pt x="570" y="251"/>
                  </a:lnTo>
                  <a:lnTo>
                    <a:pt x="570" y="250"/>
                  </a:lnTo>
                  <a:lnTo>
                    <a:pt x="571" y="250"/>
                  </a:lnTo>
                  <a:lnTo>
                    <a:pt x="572" y="249"/>
                  </a:lnTo>
                  <a:lnTo>
                    <a:pt x="573" y="248"/>
                  </a:lnTo>
                  <a:lnTo>
                    <a:pt x="573" y="249"/>
                  </a:lnTo>
                  <a:lnTo>
                    <a:pt x="574" y="250"/>
                  </a:lnTo>
                  <a:lnTo>
                    <a:pt x="575" y="250"/>
                  </a:lnTo>
                  <a:lnTo>
                    <a:pt x="576" y="250"/>
                  </a:lnTo>
                  <a:lnTo>
                    <a:pt x="578" y="249"/>
                  </a:lnTo>
                  <a:lnTo>
                    <a:pt x="580" y="249"/>
                  </a:lnTo>
                  <a:lnTo>
                    <a:pt x="581" y="248"/>
                  </a:lnTo>
                  <a:lnTo>
                    <a:pt x="582" y="247"/>
                  </a:lnTo>
                  <a:lnTo>
                    <a:pt x="583" y="247"/>
                  </a:lnTo>
                  <a:lnTo>
                    <a:pt x="585" y="247"/>
                  </a:lnTo>
                  <a:lnTo>
                    <a:pt x="588" y="248"/>
                  </a:lnTo>
                  <a:lnTo>
                    <a:pt x="583" y="244"/>
                  </a:lnTo>
                  <a:lnTo>
                    <a:pt x="582" y="242"/>
                  </a:lnTo>
                  <a:lnTo>
                    <a:pt x="582" y="240"/>
                  </a:lnTo>
                  <a:lnTo>
                    <a:pt x="582" y="238"/>
                  </a:lnTo>
                  <a:lnTo>
                    <a:pt x="582" y="237"/>
                  </a:lnTo>
                  <a:lnTo>
                    <a:pt x="582" y="235"/>
                  </a:lnTo>
                  <a:lnTo>
                    <a:pt x="582" y="234"/>
                  </a:lnTo>
                  <a:lnTo>
                    <a:pt x="583" y="233"/>
                  </a:lnTo>
                  <a:lnTo>
                    <a:pt x="585" y="231"/>
                  </a:lnTo>
                  <a:lnTo>
                    <a:pt x="587" y="231"/>
                  </a:lnTo>
                  <a:lnTo>
                    <a:pt x="588" y="231"/>
                  </a:lnTo>
                  <a:lnTo>
                    <a:pt x="588" y="230"/>
                  </a:lnTo>
                  <a:lnTo>
                    <a:pt x="589" y="230"/>
                  </a:lnTo>
                  <a:lnTo>
                    <a:pt x="589" y="229"/>
                  </a:lnTo>
                  <a:lnTo>
                    <a:pt x="590" y="228"/>
                  </a:lnTo>
                  <a:lnTo>
                    <a:pt x="592" y="226"/>
                  </a:lnTo>
                  <a:lnTo>
                    <a:pt x="592" y="223"/>
                  </a:lnTo>
                  <a:lnTo>
                    <a:pt x="593" y="220"/>
                  </a:lnTo>
                  <a:lnTo>
                    <a:pt x="594" y="220"/>
                  </a:lnTo>
                  <a:lnTo>
                    <a:pt x="599" y="216"/>
                  </a:lnTo>
                  <a:lnTo>
                    <a:pt x="600" y="217"/>
                  </a:lnTo>
                  <a:lnTo>
                    <a:pt x="600" y="219"/>
                  </a:lnTo>
                  <a:lnTo>
                    <a:pt x="599" y="220"/>
                  </a:lnTo>
                  <a:lnTo>
                    <a:pt x="601" y="221"/>
                  </a:lnTo>
                  <a:lnTo>
                    <a:pt x="603" y="222"/>
                  </a:lnTo>
                  <a:lnTo>
                    <a:pt x="602" y="223"/>
                  </a:lnTo>
                  <a:lnTo>
                    <a:pt x="602" y="224"/>
                  </a:lnTo>
                  <a:lnTo>
                    <a:pt x="601" y="224"/>
                  </a:lnTo>
                  <a:lnTo>
                    <a:pt x="600" y="223"/>
                  </a:lnTo>
                  <a:lnTo>
                    <a:pt x="599" y="223"/>
                  </a:lnTo>
                  <a:lnTo>
                    <a:pt x="599" y="224"/>
                  </a:lnTo>
                  <a:lnTo>
                    <a:pt x="597" y="224"/>
                  </a:lnTo>
                  <a:lnTo>
                    <a:pt x="597" y="227"/>
                  </a:lnTo>
                  <a:lnTo>
                    <a:pt x="599" y="228"/>
                  </a:lnTo>
                  <a:lnTo>
                    <a:pt x="596" y="231"/>
                  </a:lnTo>
                  <a:lnTo>
                    <a:pt x="597" y="233"/>
                  </a:lnTo>
                  <a:lnTo>
                    <a:pt x="599" y="235"/>
                  </a:lnTo>
                  <a:lnTo>
                    <a:pt x="600" y="234"/>
                  </a:lnTo>
                  <a:lnTo>
                    <a:pt x="601" y="234"/>
                  </a:lnTo>
                  <a:lnTo>
                    <a:pt x="602" y="235"/>
                  </a:lnTo>
                  <a:lnTo>
                    <a:pt x="602" y="236"/>
                  </a:lnTo>
                  <a:lnTo>
                    <a:pt x="602" y="238"/>
                  </a:lnTo>
                  <a:lnTo>
                    <a:pt x="603" y="240"/>
                  </a:lnTo>
                  <a:lnTo>
                    <a:pt x="604" y="238"/>
                  </a:lnTo>
                  <a:lnTo>
                    <a:pt x="606" y="240"/>
                  </a:lnTo>
                  <a:lnTo>
                    <a:pt x="607" y="241"/>
                  </a:lnTo>
                  <a:lnTo>
                    <a:pt x="608" y="241"/>
                  </a:lnTo>
                  <a:lnTo>
                    <a:pt x="608" y="240"/>
                  </a:lnTo>
                  <a:lnTo>
                    <a:pt x="609" y="240"/>
                  </a:lnTo>
                  <a:lnTo>
                    <a:pt x="609" y="238"/>
                  </a:lnTo>
                  <a:lnTo>
                    <a:pt x="609" y="240"/>
                  </a:lnTo>
                  <a:lnTo>
                    <a:pt x="609" y="241"/>
                  </a:lnTo>
                  <a:lnTo>
                    <a:pt x="609" y="242"/>
                  </a:lnTo>
                  <a:lnTo>
                    <a:pt x="608" y="242"/>
                  </a:lnTo>
                  <a:lnTo>
                    <a:pt x="607" y="243"/>
                  </a:lnTo>
                  <a:lnTo>
                    <a:pt x="607" y="245"/>
                  </a:lnTo>
                  <a:lnTo>
                    <a:pt x="608" y="247"/>
                  </a:lnTo>
                  <a:lnTo>
                    <a:pt x="609" y="247"/>
                  </a:lnTo>
                  <a:lnTo>
                    <a:pt x="610" y="247"/>
                  </a:lnTo>
                  <a:lnTo>
                    <a:pt x="611" y="248"/>
                  </a:lnTo>
                  <a:lnTo>
                    <a:pt x="613" y="249"/>
                  </a:lnTo>
                  <a:lnTo>
                    <a:pt x="613" y="250"/>
                  </a:lnTo>
                  <a:lnTo>
                    <a:pt x="613" y="251"/>
                  </a:lnTo>
                  <a:lnTo>
                    <a:pt x="611" y="254"/>
                  </a:lnTo>
                  <a:lnTo>
                    <a:pt x="611" y="255"/>
                  </a:lnTo>
                  <a:lnTo>
                    <a:pt x="613" y="256"/>
                  </a:lnTo>
                  <a:lnTo>
                    <a:pt x="615" y="256"/>
                  </a:lnTo>
                  <a:lnTo>
                    <a:pt x="616" y="257"/>
                  </a:lnTo>
                  <a:lnTo>
                    <a:pt x="617" y="259"/>
                  </a:lnTo>
                  <a:lnTo>
                    <a:pt x="621" y="262"/>
                  </a:lnTo>
                  <a:lnTo>
                    <a:pt x="621" y="263"/>
                  </a:lnTo>
                  <a:lnTo>
                    <a:pt x="622" y="266"/>
                  </a:lnTo>
                  <a:lnTo>
                    <a:pt x="622" y="268"/>
                  </a:lnTo>
                  <a:lnTo>
                    <a:pt x="623" y="268"/>
                  </a:lnTo>
                  <a:lnTo>
                    <a:pt x="625" y="271"/>
                  </a:lnTo>
                  <a:lnTo>
                    <a:pt x="627" y="272"/>
                  </a:lnTo>
                  <a:lnTo>
                    <a:pt x="628" y="275"/>
                  </a:lnTo>
                  <a:lnTo>
                    <a:pt x="628" y="276"/>
                  </a:lnTo>
                  <a:lnTo>
                    <a:pt x="630" y="277"/>
                  </a:lnTo>
                  <a:lnTo>
                    <a:pt x="630" y="279"/>
                  </a:lnTo>
                  <a:lnTo>
                    <a:pt x="630" y="280"/>
                  </a:lnTo>
                  <a:lnTo>
                    <a:pt x="631" y="283"/>
                  </a:lnTo>
                  <a:lnTo>
                    <a:pt x="632" y="284"/>
                  </a:lnTo>
                  <a:lnTo>
                    <a:pt x="635" y="285"/>
                  </a:lnTo>
                  <a:lnTo>
                    <a:pt x="636" y="286"/>
                  </a:lnTo>
                  <a:lnTo>
                    <a:pt x="637" y="287"/>
                  </a:lnTo>
                  <a:lnTo>
                    <a:pt x="637" y="289"/>
                  </a:lnTo>
                  <a:lnTo>
                    <a:pt x="638" y="290"/>
                  </a:lnTo>
                  <a:lnTo>
                    <a:pt x="639" y="290"/>
                  </a:lnTo>
                  <a:lnTo>
                    <a:pt x="640" y="291"/>
                  </a:lnTo>
                  <a:lnTo>
                    <a:pt x="640" y="294"/>
                  </a:lnTo>
                  <a:lnTo>
                    <a:pt x="643" y="296"/>
                  </a:lnTo>
                  <a:lnTo>
                    <a:pt x="644" y="297"/>
                  </a:lnTo>
                  <a:lnTo>
                    <a:pt x="645" y="298"/>
                  </a:lnTo>
                  <a:lnTo>
                    <a:pt x="645" y="301"/>
                  </a:lnTo>
                  <a:lnTo>
                    <a:pt x="645" y="303"/>
                  </a:lnTo>
                  <a:lnTo>
                    <a:pt x="646" y="303"/>
                  </a:lnTo>
                  <a:lnTo>
                    <a:pt x="646" y="301"/>
                  </a:lnTo>
                  <a:lnTo>
                    <a:pt x="647" y="300"/>
                  </a:lnTo>
                  <a:lnTo>
                    <a:pt x="646" y="297"/>
                  </a:lnTo>
                  <a:lnTo>
                    <a:pt x="646" y="296"/>
                  </a:lnTo>
                  <a:lnTo>
                    <a:pt x="646" y="294"/>
                  </a:lnTo>
                  <a:lnTo>
                    <a:pt x="644" y="292"/>
                  </a:lnTo>
                  <a:lnTo>
                    <a:pt x="644" y="289"/>
                  </a:lnTo>
                  <a:lnTo>
                    <a:pt x="644" y="285"/>
                  </a:lnTo>
                  <a:lnTo>
                    <a:pt x="645" y="285"/>
                  </a:lnTo>
                  <a:lnTo>
                    <a:pt x="645" y="283"/>
                  </a:lnTo>
                  <a:lnTo>
                    <a:pt x="646" y="282"/>
                  </a:lnTo>
                  <a:lnTo>
                    <a:pt x="645" y="280"/>
                  </a:lnTo>
                  <a:lnTo>
                    <a:pt x="645" y="279"/>
                  </a:lnTo>
                  <a:lnTo>
                    <a:pt x="646" y="278"/>
                  </a:lnTo>
                  <a:lnTo>
                    <a:pt x="646" y="277"/>
                  </a:lnTo>
                  <a:lnTo>
                    <a:pt x="646" y="276"/>
                  </a:lnTo>
                  <a:lnTo>
                    <a:pt x="646" y="275"/>
                  </a:lnTo>
                  <a:lnTo>
                    <a:pt x="647" y="273"/>
                  </a:lnTo>
                  <a:lnTo>
                    <a:pt x="649" y="273"/>
                  </a:lnTo>
                  <a:lnTo>
                    <a:pt x="649" y="272"/>
                  </a:lnTo>
                  <a:lnTo>
                    <a:pt x="649" y="271"/>
                  </a:lnTo>
                  <a:lnTo>
                    <a:pt x="646" y="270"/>
                  </a:lnTo>
                  <a:lnTo>
                    <a:pt x="644" y="265"/>
                  </a:lnTo>
                  <a:lnTo>
                    <a:pt x="643" y="262"/>
                  </a:lnTo>
                  <a:lnTo>
                    <a:pt x="643" y="261"/>
                  </a:lnTo>
                  <a:lnTo>
                    <a:pt x="644" y="259"/>
                  </a:lnTo>
                  <a:lnTo>
                    <a:pt x="644" y="258"/>
                  </a:lnTo>
                  <a:lnTo>
                    <a:pt x="645" y="258"/>
                  </a:lnTo>
                  <a:lnTo>
                    <a:pt x="646" y="258"/>
                  </a:lnTo>
                  <a:lnTo>
                    <a:pt x="647" y="258"/>
                  </a:lnTo>
                  <a:lnTo>
                    <a:pt x="649" y="258"/>
                  </a:lnTo>
                  <a:lnTo>
                    <a:pt x="649" y="259"/>
                  </a:lnTo>
                  <a:lnTo>
                    <a:pt x="650" y="259"/>
                  </a:lnTo>
                  <a:lnTo>
                    <a:pt x="650" y="263"/>
                  </a:lnTo>
                  <a:lnTo>
                    <a:pt x="651" y="263"/>
                  </a:lnTo>
                  <a:lnTo>
                    <a:pt x="651" y="262"/>
                  </a:lnTo>
                  <a:lnTo>
                    <a:pt x="652" y="262"/>
                  </a:lnTo>
                  <a:lnTo>
                    <a:pt x="654" y="263"/>
                  </a:lnTo>
                  <a:lnTo>
                    <a:pt x="656" y="264"/>
                  </a:lnTo>
                  <a:lnTo>
                    <a:pt x="656" y="265"/>
                  </a:lnTo>
                  <a:lnTo>
                    <a:pt x="657" y="265"/>
                  </a:lnTo>
                  <a:lnTo>
                    <a:pt x="657" y="266"/>
                  </a:lnTo>
                  <a:lnTo>
                    <a:pt x="657" y="268"/>
                  </a:lnTo>
                  <a:lnTo>
                    <a:pt x="658" y="268"/>
                  </a:lnTo>
                  <a:lnTo>
                    <a:pt x="660" y="269"/>
                  </a:lnTo>
                  <a:lnTo>
                    <a:pt x="661" y="270"/>
                  </a:lnTo>
                  <a:lnTo>
                    <a:pt x="663" y="271"/>
                  </a:lnTo>
                  <a:lnTo>
                    <a:pt x="664" y="272"/>
                  </a:lnTo>
                  <a:lnTo>
                    <a:pt x="665" y="273"/>
                  </a:lnTo>
                  <a:lnTo>
                    <a:pt x="667" y="273"/>
                  </a:lnTo>
                  <a:lnTo>
                    <a:pt x="667" y="272"/>
                  </a:lnTo>
                  <a:lnTo>
                    <a:pt x="668" y="272"/>
                  </a:lnTo>
                  <a:lnTo>
                    <a:pt x="667" y="271"/>
                  </a:lnTo>
                  <a:lnTo>
                    <a:pt x="666" y="271"/>
                  </a:lnTo>
                  <a:lnTo>
                    <a:pt x="665" y="271"/>
                  </a:lnTo>
                  <a:lnTo>
                    <a:pt x="663" y="269"/>
                  </a:lnTo>
                  <a:lnTo>
                    <a:pt x="661" y="268"/>
                  </a:lnTo>
                  <a:lnTo>
                    <a:pt x="660" y="262"/>
                  </a:lnTo>
                  <a:lnTo>
                    <a:pt x="658" y="259"/>
                  </a:lnTo>
                  <a:lnTo>
                    <a:pt x="658" y="258"/>
                  </a:lnTo>
                  <a:lnTo>
                    <a:pt x="659" y="257"/>
                  </a:lnTo>
                  <a:lnTo>
                    <a:pt x="663" y="258"/>
                  </a:lnTo>
                  <a:lnTo>
                    <a:pt x="663" y="259"/>
                  </a:lnTo>
                  <a:lnTo>
                    <a:pt x="664" y="257"/>
                  </a:lnTo>
                  <a:lnTo>
                    <a:pt x="663" y="257"/>
                  </a:lnTo>
                  <a:lnTo>
                    <a:pt x="661" y="256"/>
                  </a:lnTo>
                  <a:lnTo>
                    <a:pt x="660" y="255"/>
                  </a:lnTo>
                  <a:lnTo>
                    <a:pt x="661" y="254"/>
                  </a:lnTo>
                  <a:lnTo>
                    <a:pt x="663" y="251"/>
                  </a:lnTo>
                  <a:lnTo>
                    <a:pt x="664" y="251"/>
                  </a:lnTo>
                  <a:lnTo>
                    <a:pt x="664" y="250"/>
                  </a:lnTo>
                  <a:lnTo>
                    <a:pt x="665" y="249"/>
                  </a:lnTo>
                  <a:lnTo>
                    <a:pt x="666" y="248"/>
                  </a:lnTo>
                  <a:lnTo>
                    <a:pt x="667" y="248"/>
                  </a:lnTo>
                  <a:lnTo>
                    <a:pt x="668" y="245"/>
                  </a:lnTo>
                  <a:lnTo>
                    <a:pt x="668" y="244"/>
                  </a:lnTo>
                  <a:lnTo>
                    <a:pt x="667" y="243"/>
                  </a:lnTo>
                  <a:lnTo>
                    <a:pt x="666" y="242"/>
                  </a:lnTo>
                  <a:lnTo>
                    <a:pt x="666" y="245"/>
                  </a:lnTo>
                  <a:lnTo>
                    <a:pt x="665" y="247"/>
                  </a:lnTo>
                  <a:lnTo>
                    <a:pt x="660" y="249"/>
                  </a:lnTo>
                  <a:lnTo>
                    <a:pt x="657" y="250"/>
                  </a:lnTo>
                  <a:lnTo>
                    <a:pt x="656" y="249"/>
                  </a:lnTo>
                  <a:lnTo>
                    <a:pt x="652" y="244"/>
                  </a:lnTo>
                  <a:lnTo>
                    <a:pt x="652" y="243"/>
                  </a:lnTo>
                  <a:lnTo>
                    <a:pt x="651" y="241"/>
                  </a:lnTo>
                  <a:lnTo>
                    <a:pt x="651" y="240"/>
                  </a:lnTo>
                  <a:lnTo>
                    <a:pt x="650" y="238"/>
                  </a:lnTo>
                  <a:lnTo>
                    <a:pt x="646" y="237"/>
                  </a:lnTo>
                  <a:lnTo>
                    <a:pt x="645" y="237"/>
                  </a:lnTo>
                  <a:lnTo>
                    <a:pt x="643" y="235"/>
                  </a:lnTo>
                  <a:lnTo>
                    <a:pt x="642" y="234"/>
                  </a:lnTo>
                  <a:lnTo>
                    <a:pt x="636" y="234"/>
                  </a:lnTo>
                  <a:lnTo>
                    <a:pt x="636" y="233"/>
                  </a:lnTo>
                  <a:lnTo>
                    <a:pt x="637" y="233"/>
                  </a:lnTo>
                  <a:lnTo>
                    <a:pt x="638" y="231"/>
                  </a:lnTo>
                  <a:lnTo>
                    <a:pt x="639" y="231"/>
                  </a:lnTo>
                  <a:lnTo>
                    <a:pt x="638" y="229"/>
                  </a:lnTo>
                  <a:lnTo>
                    <a:pt x="642" y="228"/>
                  </a:lnTo>
                  <a:lnTo>
                    <a:pt x="643" y="227"/>
                  </a:lnTo>
                  <a:lnTo>
                    <a:pt x="642" y="226"/>
                  </a:lnTo>
                  <a:lnTo>
                    <a:pt x="642" y="224"/>
                  </a:lnTo>
                  <a:lnTo>
                    <a:pt x="638" y="226"/>
                  </a:lnTo>
                  <a:lnTo>
                    <a:pt x="637" y="224"/>
                  </a:lnTo>
                  <a:lnTo>
                    <a:pt x="638" y="227"/>
                  </a:lnTo>
                  <a:lnTo>
                    <a:pt x="638" y="228"/>
                  </a:lnTo>
                  <a:lnTo>
                    <a:pt x="636" y="228"/>
                  </a:lnTo>
                  <a:lnTo>
                    <a:pt x="635" y="227"/>
                  </a:lnTo>
                  <a:lnTo>
                    <a:pt x="634" y="227"/>
                  </a:lnTo>
                  <a:lnTo>
                    <a:pt x="634" y="226"/>
                  </a:lnTo>
                  <a:lnTo>
                    <a:pt x="631" y="224"/>
                  </a:lnTo>
                  <a:lnTo>
                    <a:pt x="630" y="224"/>
                  </a:lnTo>
                  <a:lnTo>
                    <a:pt x="630" y="223"/>
                  </a:lnTo>
                  <a:lnTo>
                    <a:pt x="629" y="223"/>
                  </a:lnTo>
                  <a:lnTo>
                    <a:pt x="629" y="222"/>
                  </a:lnTo>
                  <a:lnTo>
                    <a:pt x="632" y="223"/>
                  </a:lnTo>
                  <a:lnTo>
                    <a:pt x="634" y="223"/>
                  </a:lnTo>
                  <a:lnTo>
                    <a:pt x="634" y="222"/>
                  </a:lnTo>
                  <a:lnTo>
                    <a:pt x="631" y="220"/>
                  </a:lnTo>
                  <a:lnTo>
                    <a:pt x="634" y="221"/>
                  </a:lnTo>
                  <a:lnTo>
                    <a:pt x="636" y="222"/>
                  </a:lnTo>
                  <a:lnTo>
                    <a:pt x="637" y="223"/>
                  </a:lnTo>
                  <a:lnTo>
                    <a:pt x="639" y="223"/>
                  </a:lnTo>
                  <a:lnTo>
                    <a:pt x="640" y="223"/>
                  </a:lnTo>
                  <a:lnTo>
                    <a:pt x="643" y="224"/>
                  </a:lnTo>
                  <a:lnTo>
                    <a:pt x="644" y="223"/>
                  </a:lnTo>
                  <a:lnTo>
                    <a:pt x="643" y="223"/>
                  </a:lnTo>
                  <a:lnTo>
                    <a:pt x="640" y="222"/>
                  </a:lnTo>
                  <a:lnTo>
                    <a:pt x="642" y="222"/>
                  </a:lnTo>
                  <a:lnTo>
                    <a:pt x="644" y="221"/>
                  </a:lnTo>
                  <a:lnTo>
                    <a:pt x="645" y="221"/>
                  </a:lnTo>
                  <a:lnTo>
                    <a:pt x="637" y="217"/>
                  </a:lnTo>
                  <a:lnTo>
                    <a:pt x="635" y="216"/>
                  </a:lnTo>
                  <a:lnTo>
                    <a:pt x="636" y="216"/>
                  </a:lnTo>
                  <a:lnTo>
                    <a:pt x="637" y="216"/>
                  </a:lnTo>
                  <a:lnTo>
                    <a:pt x="637" y="215"/>
                  </a:lnTo>
                  <a:lnTo>
                    <a:pt x="644" y="216"/>
                  </a:lnTo>
                  <a:lnTo>
                    <a:pt x="649" y="216"/>
                  </a:lnTo>
                  <a:lnTo>
                    <a:pt x="647" y="215"/>
                  </a:lnTo>
                  <a:lnTo>
                    <a:pt x="646" y="214"/>
                  </a:lnTo>
                  <a:lnTo>
                    <a:pt x="645" y="214"/>
                  </a:lnTo>
                  <a:lnTo>
                    <a:pt x="644" y="214"/>
                  </a:lnTo>
                  <a:lnTo>
                    <a:pt x="643" y="213"/>
                  </a:lnTo>
                  <a:lnTo>
                    <a:pt x="643" y="212"/>
                  </a:lnTo>
                  <a:lnTo>
                    <a:pt x="644" y="212"/>
                  </a:lnTo>
                  <a:lnTo>
                    <a:pt x="645" y="213"/>
                  </a:lnTo>
                  <a:lnTo>
                    <a:pt x="646" y="213"/>
                  </a:lnTo>
                  <a:lnTo>
                    <a:pt x="647" y="213"/>
                  </a:lnTo>
                  <a:lnTo>
                    <a:pt x="649" y="213"/>
                  </a:lnTo>
                  <a:lnTo>
                    <a:pt x="649" y="212"/>
                  </a:lnTo>
                  <a:lnTo>
                    <a:pt x="649" y="210"/>
                  </a:lnTo>
                  <a:lnTo>
                    <a:pt x="649" y="209"/>
                  </a:lnTo>
                  <a:lnTo>
                    <a:pt x="647" y="209"/>
                  </a:lnTo>
                  <a:lnTo>
                    <a:pt x="644" y="209"/>
                  </a:lnTo>
                  <a:lnTo>
                    <a:pt x="644" y="208"/>
                  </a:lnTo>
                  <a:lnTo>
                    <a:pt x="643" y="208"/>
                  </a:lnTo>
                  <a:lnTo>
                    <a:pt x="642" y="207"/>
                  </a:lnTo>
                  <a:lnTo>
                    <a:pt x="640" y="207"/>
                  </a:lnTo>
                  <a:lnTo>
                    <a:pt x="640" y="208"/>
                  </a:lnTo>
                  <a:lnTo>
                    <a:pt x="642" y="208"/>
                  </a:lnTo>
                  <a:lnTo>
                    <a:pt x="640" y="209"/>
                  </a:lnTo>
                  <a:lnTo>
                    <a:pt x="639" y="209"/>
                  </a:lnTo>
                  <a:lnTo>
                    <a:pt x="639" y="208"/>
                  </a:lnTo>
                  <a:lnTo>
                    <a:pt x="637" y="207"/>
                  </a:lnTo>
                  <a:lnTo>
                    <a:pt x="636" y="206"/>
                  </a:lnTo>
                  <a:lnTo>
                    <a:pt x="637" y="205"/>
                  </a:lnTo>
                  <a:lnTo>
                    <a:pt x="638" y="203"/>
                  </a:lnTo>
                  <a:lnTo>
                    <a:pt x="637" y="202"/>
                  </a:lnTo>
                  <a:lnTo>
                    <a:pt x="636" y="201"/>
                  </a:lnTo>
                  <a:lnTo>
                    <a:pt x="637" y="199"/>
                  </a:lnTo>
                  <a:lnTo>
                    <a:pt x="638" y="198"/>
                  </a:lnTo>
                  <a:lnTo>
                    <a:pt x="638" y="199"/>
                  </a:lnTo>
                  <a:lnTo>
                    <a:pt x="639" y="199"/>
                  </a:lnTo>
                  <a:lnTo>
                    <a:pt x="639" y="196"/>
                  </a:lnTo>
                  <a:lnTo>
                    <a:pt x="645" y="195"/>
                  </a:lnTo>
                  <a:lnTo>
                    <a:pt x="647" y="196"/>
                  </a:lnTo>
                  <a:lnTo>
                    <a:pt x="647" y="195"/>
                  </a:lnTo>
                  <a:lnTo>
                    <a:pt x="649" y="195"/>
                  </a:lnTo>
                  <a:lnTo>
                    <a:pt x="650" y="196"/>
                  </a:lnTo>
                  <a:lnTo>
                    <a:pt x="651" y="196"/>
                  </a:lnTo>
                  <a:lnTo>
                    <a:pt x="652" y="196"/>
                  </a:lnTo>
                  <a:lnTo>
                    <a:pt x="652" y="198"/>
                  </a:lnTo>
                  <a:lnTo>
                    <a:pt x="653" y="198"/>
                  </a:lnTo>
                  <a:lnTo>
                    <a:pt x="654" y="199"/>
                  </a:lnTo>
                  <a:lnTo>
                    <a:pt x="654" y="200"/>
                  </a:lnTo>
                  <a:lnTo>
                    <a:pt x="653" y="200"/>
                  </a:lnTo>
                  <a:lnTo>
                    <a:pt x="652" y="199"/>
                  </a:lnTo>
                  <a:lnTo>
                    <a:pt x="651" y="200"/>
                  </a:lnTo>
                  <a:lnTo>
                    <a:pt x="652" y="200"/>
                  </a:lnTo>
                  <a:lnTo>
                    <a:pt x="653" y="201"/>
                  </a:lnTo>
                  <a:lnTo>
                    <a:pt x="654" y="201"/>
                  </a:lnTo>
                  <a:lnTo>
                    <a:pt x="656" y="201"/>
                  </a:lnTo>
                  <a:lnTo>
                    <a:pt x="654" y="202"/>
                  </a:lnTo>
                  <a:lnTo>
                    <a:pt x="653" y="202"/>
                  </a:lnTo>
                  <a:lnTo>
                    <a:pt x="651" y="203"/>
                  </a:lnTo>
                  <a:lnTo>
                    <a:pt x="649" y="203"/>
                  </a:lnTo>
                  <a:lnTo>
                    <a:pt x="654" y="207"/>
                  </a:lnTo>
                  <a:lnTo>
                    <a:pt x="657" y="208"/>
                  </a:lnTo>
                  <a:lnTo>
                    <a:pt x="658" y="208"/>
                  </a:lnTo>
                  <a:lnTo>
                    <a:pt x="659" y="208"/>
                  </a:lnTo>
                  <a:lnTo>
                    <a:pt x="659" y="209"/>
                  </a:lnTo>
                  <a:lnTo>
                    <a:pt x="659" y="210"/>
                  </a:lnTo>
                  <a:lnTo>
                    <a:pt x="659" y="212"/>
                  </a:lnTo>
                  <a:lnTo>
                    <a:pt x="658" y="210"/>
                  </a:lnTo>
                  <a:lnTo>
                    <a:pt x="657" y="212"/>
                  </a:lnTo>
                  <a:lnTo>
                    <a:pt x="659" y="215"/>
                  </a:lnTo>
                  <a:lnTo>
                    <a:pt x="660" y="214"/>
                  </a:lnTo>
                  <a:lnTo>
                    <a:pt x="660" y="215"/>
                  </a:lnTo>
                  <a:lnTo>
                    <a:pt x="661" y="215"/>
                  </a:lnTo>
                  <a:lnTo>
                    <a:pt x="661" y="214"/>
                  </a:lnTo>
                  <a:lnTo>
                    <a:pt x="661" y="210"/>
                  </a:lnTo>
                  <a:lnTo>
                    <a:pt x="661" y="209"/>
                  </a:lnTo>
                  <a:lnTo>
                    <a:pt x="661" y="208"/>
                  </a:lnTo>
                  <a:lnTo>
                    <a:pt x="664" y="209"/>
                  </a:lnTo>
                  <a:lnTo>
                    <a:pt x="665" y="209"/>
                  </a:lnTo>
                  <a:lnTo>
                    <a:pt x="665" y="210"/>
                  </a:lnTo>
                  <a:lnTo>
                    <a:pt x="666" y="210"/>
                  </a:lnTo>
                  <a:lnTo>
                    <a:pt x="667" y="212"/>
                  </a:lnTo>
                  <a:lnTo>
                    <a:pt x="668" y="210"/>
                  </a:lnTo>
                  <a:lnTo>
                    <a:pt x="665" y="207"/>
                  </a:lnTo>
                  <a:lnTo>
                    <a:pt x="665" y="205"/>
                  </a:lnTo>
                  <a:lnTo>
                    <a:pt x="667" y="205"/>
                  </a:lnTo>
                  <a:lnTo>
                    <a:pt x="667" y="203"/>
                  </a:lnTo>
                  <a:lnTo>
                    <a:pt x="666" y="203"/>
                  </a:lnTo>
                  <a:lnTo>
                    <a:pt x="664" y="202"/>
                  </a:lnTo>
                  <a:lnTo>
                    <a:pt x="663" y="201"/>
                  </a:lnTo>
                  <a:lnTo>
                    <a:pt x="661" y="200"/>
                  </a:lnTo>
                  <a:lnTo>
                    <a:pt x="663" y="200"/>
                  </a:lnTo>
                  <a:lnTo>
                    <a:pt x="666" y="201"/>
                  </a:lnTo>
                  <a:lnTo>
                    <a:pt x="667" y="201"/>
                  </a:lnTo>
                  <a:lnTo>
                    <a:pt x="670" y="201"/>
                  </a:lnTo>
                  <a:lnTo>
                    <a:pt x="671" y="202"/>
                  </a:lnTo>
                  <a:lnTo>
                    <a:pt x="672" y="202"/>
                  </a:lnTo>
                  <a:lnTo>
                    <a:pt x="673" y="202"/>
                  </a:lnTo>
                  <a:lnTo>
                    <a:pt x="675" y="202"/>
                  </a:lnTo>
                  <a:lnTo>
                    <a:pt x="677" y="202"/>
                  </a:lnTo>
                  <a:lnTo>
                    <a:pt x="679" y="203"/>
                  </a:lnTo>
                  <a:lnTo>
                    <a:pt x="680" y="203"/>
                  </a:lnTo>
                  <a:lnTo>
                    <a:pt x="680" y="205"/>
                  </a:lnTo>
                  <a:lnTo>
                    <a:pt x="682" y="209"/>
                  </a:lnTo>
                  <a:lnTo>
                    <a:pt x="684" y="210"/>
                  </a:lnTo>
                  <a:lnTo>
                    <a:pt x="685" y="210"/>
                  </a:lnTo>
                  <a:lnTo>
                    <a:pt x="691" y="212"/>
                  </a:lnTo>
                  <a:lnTo>
                    <a:pt x="693" y="212"/>
                  </a:lnTo>
                  <a:lnTo>
                    <a:pt x="695" y="208"/>
                  </a:lnTo>
                  <a:lnTo>
                    <a:pt x="696" y="207"/>
                  </a:lnTo>
                  <a:lnTo>
                    <a:pt x="698" y="207"/>
                  </a:lnTo>
                  <a:lnTo>
                    <a:pt x="699" y="208"/>
                  </a:lnTo>
                  <a:lnTo>
                    <a:pt x="701" y="209"/>
                  </a:lnTo>
                  <a:lnTo>
                    <a:pt x="702" y="209"/>
                  </a:lnTo>
                  <a:lnTo>
                    <a:pt x="710" y="209"/>
                  </a:lnTo>
                  <a:lnTo>
                    <a:pt x="713" y="209"/>
                  </a:lnTo>
                  <a:lnTo>
                    <a:pt x="715" y="208"/>
                  </a:lnTo>
                  <a:lnTo>
                    <a:pt x="717" y="208"/>
                  </a:lnTo>
                  <a:lnTo>
                    <a:pt x="720" y="207"/>
                  </a:lnTo>
                  <a:lnTo>
                    <a:pt x="723" y="207"/>
                  </a:lnTo>
                  <a:lnTo>
                    <a:pt x="724" y="208"/>
                  </a:lnTo>
                  <a:lnTo>
                    <a:pt x="725" y="209"/>
                  </a:lnTo>
                  <a:lnTo>
                    <a:pt x="729" y="210"/>
                  </a:lnTo>
                  <a:lnTo>
                    <a:pt x="731" y="209"/>
                  </a:lnTo>
                  <a:lnTo>
                    <a:pt x="732" y="208"/>
                  </a:lnTo>
                  <a:lnTo>
                    <a:pt x="731" y="208"/>
                  </a:lnTo>
                  <a:lnTo>
                    <a:pt x="729" y="208"/>
                  </a:lnTo>
                  <a:lnTo>
                    <a:pt x="728" y="208"/>
                  </a:lnTo>
                  <a:lnTo>
                    <a:pt x="727" y="207"/>
                  </a:lnTo>
                  <a:lnTo>
                    <a:pt x="724" y="207"/>
                  </a:lnTo>
                  <a:lnTo>
                    <a:pt x="722" y="207"/>
                  </a:lnTo>
                  <a:lnTo>
                    <a:pt x="718" y="205"/>
                  </a:lnTo>
                  <a:lnTo>
                    <a:pt x="710" y="203"/>
                  </a:lnTo>
                  <a:lnTo>
                    <a:pt x="709" y="203"/>
                  </a:lnTo>
                  <a:lnTo>
                    <a:pt x="703" y="205"/>
                  </a:lnTo>
                  <a:lnTo>
                    <a:pt x="703" y="206"/>
                  </a:lnTo>
                  <a:lnTo>
                    <a:pt x="702" y="206"/>
                  </a:lnTo>
                  <a:lnTo>
                    <a:pt x="701" y="205"/>
                  </a:lnTo>
                  <a:lnTo>
                    <a:pt x="701" y="206"/>
                  </a:lnTo>
                  <a:lnTo>
                    <a:pt x="700" y="206"/>
                  </a:lnTo>
                  <a:lnTo>
                    <a:pt x="699" y="206"/>
                  </a:lnTo>
                  <a:lnTo>
                    <a:pt x="698" y="206"/>
                  </a:lnTo>
                  <a:lnTo>
                    <a:pt x="698" y="205"/>
                  </a:lnTo>
                  <a:lnTo>
                    <a:pt x="696" y="203"/>
                  </a:lnTo>
                  <a:lnTo>
                    <a:pt x="696" y="202"/>
                  </a:lnTo>
                  <a:lnTo>
                    <a:pt x="695" y="202"/>
                  </a:lnTo>
                  <a:lnTo>
                    <a:pt x="695" y="201"/>
                  </a:lnTo>
                  <a:lnTo>
                    <a:pt x="696" y="199"/>
                  </a:lnTo>
                  <a:lnTo>
                    <a:pt x="695" y="198"/>
                  </a:lnTo>
                  <a:lnTo>
                    <a:pt x="695" y="196"/>
                  </a:lnTo>
                  <a:lnTo>
                    <a:pt x="695" y="195"/>
                  </a:lnTo>
                  <a:lnTo>
                    <a:pt x="695" y="194"/>
                  </a:lnTo>
                  <a:lnTo>
                    <a:pt x="695" y="193"/>
                  </a:lnTo>
                  <a:lnTo>
                    <a:pt x="698" y="193"/>
                  </a:lnTo>
                  <a:lnTo>
                    <a:pt x="698" y="192"/>
                  </a:lnTo>
                  <a:lnTo>
                    <a:pt x="698" y="191"/>
                  </a:lnTo>
                  <a:lnTo>
                    <a:pt x="698" y="186"/>
                  </a:lnTo>
                  <a:lnTo>
                    <a:pt x="698" y="185"/>
                  </a:lnTo>
                  <a:lnTo>
                    <a:pt x="699" y="185"/>
                  </a:lnTo>
                  <a:lnTo>
                    <a:pt x="700" y="185"/>
                  </a:lnTo>
                  <a:lnTo>
                    <a:pt x="701" y="186"/>
                  </a:lnTo>
                  <a:lnTo>
                    <a:pt x="701" y="187"/>
                  </a:lnTo>
                  <a:lnTo>
                    <a:pt x="701" y="188"/>
                  </a:lnTo>
                  <a:lnTo>
                    <a:pt x="701" y="189"/>
                  </a:lnTo>
                  <a:lnTo>
                    <a:pt x="703" y="191"/>
                  </a:lnTo>
                  <a:lnTo>
                    <a:pt x="703" y="192"/>
                  </a:lnTo>
                  <a:lnTo>
                    <a:pt x="704" y="193"/>
                  </a:lnTo>
                  <a:lnTo>
                    <a:pt x="704" y="192"/>
                  </a:lnTo>
                  <a:lnTo>
                    <a:pt x="706" y="189"/>
                  </a:lnTo>
                  <a:lnTo>
                    <a:pt x="708" y="188"/>
                  </a:lnTo>
                  <a:lnTo>
                    <a:pt x="709" y="188"/>
                  </a:lnTo>
                  <a:lnTo>
                    <a:pt x="709" y="187"/>
                  </a:lnTo>
                  <a:lnTo>
                    <a:pt x="708" y="181"/>
                  </a:lnTo>
                  <a:lnTo>
                    <a:pt x="708" y="179"/>
                  </a:lnTo>
                  <a:lnTo>
                    <a:pt x="708" y="178"/>
                  </a:lnTo>
                  <a:lnTo>
                    <a:pt x="710" y="178"/>
                  </a:lnTo>
                  <a:lnTo>
                    <a:pt x="709" y="177"/>
                  </a:lnTo>
                  <a:lnTo>
                    <a:pt x="709" y="175"/>
                  </a:lnTo>
                  <a:lnTo>
                    <a:pt x="709" y="172"/>
                  </a:lnTo>
                  <a:lnTo>
                    <a:pt x="710" y="171"/>
                  </a:lnTo>
                  <a:lnTo>
                    <a:pt x="711" y="170"/>
                  </a:lnTo>
                  <a:lnTo>
                    <a:pt x="713" y="170"/>
                  </a:lnTo>
                  <a:lnTo>
                    <a:pt x="714" y="171"/>
                  </a:lnTo>
                  <a:lnTo>
                    <a:pt x="715" y="171"/>
                  </a:lnTo>
                  <a:lnTo>
                    <a:pt x="715" y="168"/>
                  </a:lnTo>
                  <a:lnTo>
                    <a:pt x="715" y="167"/>
                  </a:lnTo>
                  <a:lnTo>
                    <a:pt x="716" y="166"/>
                  </a:lnTo>
                  <a:lnTo>
                    <a:pt x="717" y="165"/>
                  </a:lnTo>
                  <a:lnTo>
                    <a:pt x="715" y="164"/>
                  </a:lnTo>
                  <a:lnTo>
                    <a:pt x="714" y="164"/>
                  </a:lnTo>
                  <a:lnTo>
                    <a:pt x="710" y="165"/>
                  </a:lnTo>
                  <a:lnTo>
                    <a:pt x="709" y="165"/>
                  </a:lnTo>
                  <a:lnTo>
                    <a:pt x="709" y="166"/>
                  </a:lnTo>
                  <a:lnTo>
                    <a:pt x="707" y="168"/>
                  </a:lnTo>
                  <a:lnTo>
                    <a:pt x="706" y="171"/>
                  </a:lnTo>
                  <a:lnTo>
                    <a:pt x="703" y="178"/>
                  </a:lnTo>
                  <a:lnTo>
                    <a:pt x="701" y="180"/>
                  </a:lnTo>
                  <a:lnTo>
                    <a:pt x="701" y="179"/>
                  </a:lnTo>
                  <a:lnTo>
                    <a:pt x="701" y="178"/>
                  </a:lnTo>
                  <a:lnTo>
                    <a:pt x="701" y="177"/>
                  </a:lnTo>
                  <a:lnTo>
                    <a:pt x="701" y="175"/>
                  </a:lnTo>
                  <a:lnTo>
                    <a:pt x="700" y="175"/>
                  </a:lnTo>
                  <a:lnTo>
                    <a:pt x="700" y="173"/>
                  </a:lnTo>
                  <a:lnTo>
                    <a:pt x="698" y="170"/>
                  </a:lnTo>
                  <a:lnTo>
                    <a:pt x="696" y="168"/>
                  </a:lnTo>
                  <a:lnTo>
                    <a:pt x="696" y="170"/>
                  </a:lnTo>
                  <a:lnTo>
                    <a:pt x="695" y="171"/>
                  </a:lnTo>
                  <a:lnTo>
                    <a:pt x="694" y="172"/>
                  </a:lnTo>
                  <a:lnTo>
                    <a:pt x="694" y="166"/>
                  </a:lnTo>
                  <a:lnTo>
                    <a:pt x="693" y="165"/>
                  </a:lnTo>
                  <a:lnTo>
                    <a:pt x="693" y="164"/>
                  </a:lnTo>
                  <a:lnTo>
                    <a:pt x="692" y="163"/>
                  </a:lnTo>
                  <a:lnTo>
                    <a:pt x="693" y="161"/>
                  </a:lnTo>
                  <a:lnTo>
                    <a:pt x="693" y="160"/>
                  </a:lnTo>
                  <a:lnTo>
                    <a:pt x="692" y="158"/>
                  </a:lnTo>
                  <a:lnTo>
                    <a:pt x="692" y="157"/>
                  </a:lnTo>
                  <a:lnTo>
                    <a:pt x="693" y="157"/>
                  </a:lnTo>
                  <a:lnTo>
                    <a:pt x="693" y="156"/>
                  </a:lnTo>
                  <a:lnTo>
                    <a:pt x="693" y="154"/>
                  </a:lnTo>
                  <a:lnTo>
                    <a:pt x="694" y="157"/>
                  </a:lnTo>
                  <a:lnTo>
                    <a:pt x="695" y="154"/>
                  </a:lnTo>
                  <a:lnTo>
                    <a:pt x="695" y="153"/>
                  </a:lnTo>
                  <a:lnTo>
                    <a:pt x="694" y="152"/>
                  </a:lnTo>
                  <a:lnTo>
                    <a:pt x="693" y="152"/>
                  </a:lnTo>
                  <a:lnTo>
                    <a:pt x="693" y="149"/>
                  </a:lnTo>
                  <a:lnTo>
                    <a:pt x="692" y="147"/>
                  </a:lnTo>
                  <a:lnTo>
                    <a:pt x="691" y="146"/>
                  </a:lnTo>
                  <a:lnTo>
                    <a:pt x="692" y="146"/>
                  </a:lnTo>
                  <a:lnTo>
                    <a:pt x="693" y="146"/>
                  </a:lnTo>
                  <a:lnTo>
                    <a:pt x="694" y="146"/>
                  </a:lnTo>
                  <a:lnTo>
                    <a:pt x="695" y="146"/>
                  </a:lnTo>
                  <a:lnTo>
                    <a:pt x="696" y="145"/>
                  </a:lnTo>
                  <a:lnTo>
                    <a:pt x="696" y="143"/>
                  </a:lnTo>
                  <a:lnTo>
                    <a:pt x="698" y="142"/>
                  </a:lnTo>
                  <a:lnTo>
                    <a:pt x="700" y="142"/>
                  </a:lnTo>
                  <a:lnTo>
                    <a:pt x="702" y="142"/>
                  </a:lnTo>
                  <a:lnTo>
                    <a:pt x="704" y="143"/>
                  </a:lnTo>
                  <a:lnTo>
                    <a:pt x="704" y="144"/>
                  </a:lnTo>
                  <a:lnTo>
                    <a:pt x="707" y="144"/>
                  </a:lnTo>
                  <a:lnTo>
                    <a:pt x="708" y="144"/>
                  </a:lnTo>
                  <a:lnTo>
                    <a:pt x="709" y="143"/>
                  </a:lnTo>
                  <a:lnTo>
                    <a:pt x="708" y="138"/>
                  </a:lnTo>
                  <a:lnTo>
                    <a:pt x="708" y="137"/>
                  </a:lnTo>
                  <a:lnTo>
                    <a:pt x="709" y="137"/>
                  </a:lnTo>
                  <a:lnTo>
                    <a:pt x="709" y="139"/>
                  </a:lnTo>
                  <a:lnTo>
                    <a:pt x="710" y="140"/>
                  </a:lnTo>
                  <a:lnTo>
                    <a:pt x="711" y="142"/>
                  </a:lnTo>
                  <a:lnTo>
                    <a:pt x="713" y="140"/>
                  </a:lnTo>
                  <a:lnTo>
                    <a:pt x="713" y="139"/>
                  </a:lnTo>
                  <a:lnTo>
                    <a:pt x="711" y="138"/>
                  </a:lnTo>
                  <a:lnTo>
                    <a:pt x="711" y="137"/>
                  </a:lnTo>
                  <a:lnTo>
                    <a:pt x="711" y="135"/>
                  </a:lnTo>
                  <a:lnTo>
                    <a:pt x="713" y="133"/>
                  </a:lnTo>
                  <a:lnTo>
                    <a:pt x="715" y="132"/>
                  </a:lnTo>
                  <a:lnTo>
                    <a:pt x="715" y="131"/>
                  </a:lnTo>
                  <a:lnTo>
                    <a:pt x="714" y="131"/>
                  </a:lnTo>
                  <a:lnTo>
                    <a:pt x="713" y="130"/>
                  </a:lnTo>
                  <a:lnTo>
                    <a:pt x="711" y="131"/>
                  </a:lnTo>
                  <a:lnTo>
                    <a:pt x="710" y="132"/>
                  </a:lnTo>
                  <a:lnTo>
                    <a:pt x="710" y="131"/>
                  </a:lnTo>
                  <a:lnTo>
                    <a:pt x="710" y="130"/>
                  </a:lnTo>
                  <a:lnTo>
                    <a:pt x="711" y="130"/>
                  </a:lnTo>
                  <a:lnTo>
                    <a:pt x="711" y="129"/>
                  </a:lnTo>
                  <a:lnTo>
                    <a:pt x="713" y="129"/>
                  </a:lnTo>
                  <a:lnTo>
                    <a:pt x="713" y="128"/>
                  </a:lnTo>
                  <a:lnTo>
                    <a:pt x="711" y="128"/>
                  </a:lnTo>
                  <a:lnTo>
                    <a:pt x="710" y="128"/>
                  </a:lnTo>
                  <a:lnTo>
                    <a:pt x="709" y="126"/>
                  </a:lnTo>
                  <a:lnTo>
                    <a:pt x="709" y="124"/>
                  </a:lnTo>
                  <a:lnTo>
                    <a:pt x="711" y="125"/>
                  </a:lnTo>
                  <a:lnTo>
                    <a:pt x="713" y="125"/>
                  </a:lnTo>
                  <a:lnTo>
                    <a:pt x="711" y="125"/>
                  </a:lnTo>
                  <a:lnTo>
                    <a:pt x="713" y="124"/>
                  </a:lnTo>
                  <a:lnTo>
                    <a:pt x="714" y="125"/>
                  </a:lnTo>
                  <a:lnTo>
                    <a:pt x="716" y="126"/>
                  </a:lnTo>
                  <a:lnTo>
                    <a:pt x="717" y="126"/>
                  </a:lnTo>
                  <a:lnTo>
                    <a:pt x="716" y="128"/>
                  </a:lnTo>
                  <a:lnTo>
                    <a:pt x="715" y="130"/>
                  </a:lnTo>
                  <a:lnTo>
                    <a:pt x="716" y="130"/>
                  </a:lnTo>
                  <a:lnTo>
                    <a:pt x="718" y="128"/>
                  </a:lnTo>
                  <a:lnTo>
                    <a:pt x="720" y="126"/>
                  </a:lnTo>
                  <a:lnTo>
                    <a:pt x="721" y="128"/>
                  </a:lnTo>
                  <a:lnTo>
                    <a:pt x="722" y="128"/>
                  </a:lnTo>
                  <a:lnTo>
                    <a:pt x="722" y="129"/>
                  </a:lnTo>
                  <a:lnTo>
                    <a:pt x="722" y="130"/>
                  </a:lnTo>
                  <a:lnTo>
                    <a:pt x="722" y="131"/>
                  </a:lnTo>
                  <a:lnTo>
                    <a:pt x="723" y="131"/>
                  </a:lnTo>
                  <a:lnTo>
                    <a:pt x="724" y="130"/>
                  </a:lnTo>
                  <a:lnTo>
                    <a:pt x="725" y="130"/>
                  </a:lnTo>
                  <a:lnTo>
                    <a:pt x="728" y="130"/>
                  </a:lnTo>
                  <a:lnTo>
                    <a:pt x="729" y="131"/>
                  </a:lnTo>
                  <a:lnTo>
                    <a:pt x="730" y="133"/>
                  </a:lnTo>
                  <a:lnTo>
                    <a:pt x="731" y="133"/>
                  </a:lnTo>
                  <a:lnTo>
                    <a:pt x="731" y="135"/>
                  </a:lnTo>
                  <a:lnTo>
                    <a:pt x="732" y="135"/>
                  </a:lnTo>
                  <a:lnTo>
                    <a:pt x="734" y="135"/>
                  </a:lnTo>
                  <a:lnTo>
                    <a:pt x="734" y="136"/>
                  </a:lnTo>
                  <a:lnTo>
                    <a:pt x="734" y="137"/>
                  </a:lnTo>
                  <a:lnTo>
                    <a:pt x="734" y="139"/>
                  </a:lnTo>
                  <a:lnTo>
                    <a:pt x="735" y="139"/>
                  </a:lnTo>
                  <a:lnTo>
                    <a:pt x="736" y="138"/>
                  </a:lnTo>
                  <a:lnTo>
                    <a:pt x="737" y="138"/>
                  </a:lnTo>
                  <a:lnTo>
                    <a:pt x="737" y="139"/>
                  </a:lnTo>
                  <a:lnTo>
                    <a:pt x="737" y="140"/>
                  </a:lnTo>
                  <a:lnTo>
                    <a:pt x="738" y="140"/>
                  </a:lnTo>
                  <a:lnTo>
                    <a:pt x="738" y="139"/>
                  </a:lnTo>
                  <a:lnTo>
                    <a:pt x="738" y="138"/>
                  </a:lnTo>
                  <a:lnTo>
                    <a:pt x="739" y="137"/>
                  </a:lnTo>
                  <a:lnTo>
                    <a:pt x="741" y="137"/>
                  </a:lnTo>
                  <a:lnTo>
                    <a:pt x="746" y="140"/>
                  </a:lnTo>
                  <a:lnTo>
                    <a:pt x="749" y="142"/>
                  </a:lnTo>
                  <a:lnTo>
                    <a:pt x="748" y="140"/>
                  </a:lnTo>
                  <a:lnTo>
                    <a:pt x="744" y="138"/>
                  </a:lnTo>
                  <a:lnTo>
                    <a:pt x="744" y="137"/>
                  </a:lnTo>
                  <a:lnTo>
                    <a:pt x="739" y="135"/>
                  </a:lnTo>
                  <a:lnTo>
                    <a:pt x="739" y="133"/>
                  </a:lnTo>
                  <a:lnTo>
                    <a:pt x="741" y="129"/>
                  </a:lnTo>
                  <a:lnTo>
                    <a:pt x="742" y="128"/>
                  </a:lnTo>
                  <a:lnTo>
                    <a:pt x="743" y="128"/>
                  </a:lnTo>
                  <a:lnTo>
                    <a:pt x="744" y="126"/>
                  </a:lnTo>
                  <a:lnTo>
                    <a:pt x="743" y="126"/>
                  </a:lnTo>
                  <a:lnTo>
                    <a:pt x="742" y="126"/>
                  </a:lnTo>
                  <a:lnTo>
                    <a:pt x="742" y="125"/>
                  </a:lnTo>
                  <a:lnTo>
                    <a:pt x="741" y="124"/>
                  </a:lnTo>
                  <a:lnTo>
                    <a:pt x="741" y="126"/>
                  </a:lnTo>
                  <a:lnTo>
                    <a:pt x="739" y="126"/>
                  </a:lnTo>
                  <a:lnTo>
                    <a:pt x="737" y="125"/>
                  </a:lnTo>
                  <a:lnTo>
                    <a:pt x="737" y="124"/>
                  </a:lnTo>
                  <a:lnTo>
                    <a:pt x="736" y="125"/>
                  </a:lnTo>
                  <a:lnTo>
                    <a:pt x="732" y="128"/>
                  </a:lnTo>
                  <a:lnTo>
                    <a:pt x="730" y="128"/>
                  </a:lnTo>
                  <a:lnTo>
                    <a:pt x="729" y="130"/>
                  </a:lnTo>
                  <a:lnTo>
                    <a:pt x="728" y="130"/>
                  </a:lnTo>
                  <a:lnTo>
                    <a:pt x="728" y="129"/>
                  </a:lnTo>
                  <a:lnTo>
                    <a:pt x="727" y="129"/>
                  </a:lnTo>
                  <a:lnTo>
                    <a:pt x="727" y="126"/>
                  </a:lnTo>
                  <a:lnTo>
                    <a:pt x="725" y="126"/>
                  </a:lnTo>
                  <a:lnTo>
                    <a:pt x="725" y="125"/>
                  </a:lnTo>
                  <a:lnTo>
                    <a:pt x="727" y="124"/>
                  </a:lnTo>
                  <a:lnTo>
                    <a:pt x="728" y="123"/>
                  </a:lnTo>
                  <a:lnTo>
                    <a:pt x="728" y="122"/>
                  </a:lnTo>
                  <a:lnTo>
                    <a:pt x="729" y="121"/>
                  </a:lnTo>
                  <a:lnTo>
                    <a:pt x="730" y="121"/>
                  </a:lnTo>
                  <a:lnTo>
                    <a:pt x="731" y="119"/>
                  </a:lnTo>
                  <a:lnTo>
                    <a:pt x="732" y="121"/>
                  </a:lnTo>
                  <a:lnTo>
                    <a:pt x="734" y="121"/>
                  </a:lnTo>
                  <a:lnTo>
                    <a:pt x="735" y="119"/>
                  </a:lnTo>
                  <a:lnTo>
                    <a:pt x="737" y="116"/>
                  </a:lnTo>
                  <a:lnTo>
                    <a:pt x="736" y="116"/>
                  </a:lnTo>
                  <a:lnTo>
                    <a:pt x="735" y="115"/>
                  </a:lnTo>
                  <a:lnTo>
                    <a:pt x="734" y="115"/>
                  </a:lnTo>
                  <a:lnTo>
                    <a:pt x="734" y="117"/>
                  </a:lnTo>
                  <a:lnTo>
                    <a:pt x="732" y="117"/>
                  </a:lnTo>
                  <a:lnTo>
                    <a:pt x="731" y="116"/>
                  </a:lnTo>
                  <a:lnTo>
                    <a:pt x="731" y="117"/>
                  </a:lnTo>
                  <a:lnTo>
                    <a:pt x="731" y="118"/>
                  </a:lnTo>
                  <a:lnTo>
                    <a:pt x="730" y="118"/>
                  </a:lnTo>
                  <a:lnTo>
                    <a:pt x="729" y="119"/>
                  </a:lnTo>
                  <a:lnTo>
                    <a:pt x="725" y="122"/>
                  </a:lnTo>
                  <a:lnTo>
                    <a:pt x="724" y="123"/>
                  </a:lnTo>
                  <a:lnTo>
                    <a:pt x="724" y="122"/>
                  </a:lnTo>
                  <a:lnTo>
                    <a:pt x="724" y="121"/>
                  </a:lnTo>
                  <a:lnTo>
                    <a:pt x="724" y="122"/>
                  </a:lnTo>
                  <a:lnTo>
                    <a:pt x="723" y="122"/>
                  </a:lnTo>
                  <a:lnTo>
                    <a:pt x="723" y="121"/>
                  </a:lnTo>
                  <a:lnTo>
                    <a:pt x="723" y="119"/>
                  </a:lnTo>
                  <a:lnTo>
                    <a:pt x="723" y="118"/>
                  </a:lnTo>
                  <a:lnTo>
                    <a:pt x="724" y="117"/>
                  </a:lnTo>
                  <a:lnTo>
                    <a:pt x="723" y="117"/>
                  </a:lnTo>
                  <a:lnTo>
                    <a:pt x="722" y="117"/>
                  </a:lnTo>
                  <a:lnTo>
                    <a:pt x="721" y="117"/>
                  </a:lnTo>
                  <a:lnTo>
                    <a:pt x="722" y="115"/>
                  </a:lnTo>
                  <a:lnTo>
                    <a:pt x="723" y="115"/>
                  </a:lnTo>
                  <a:lnTo>
                    <a:pt x="723" y="114"/>
                  </a:lnTo>
                  <a:lnTo>
                    <a:pt x="723" y="112"/>
                  </a:lnTo>
                  <a:lnTo>
                    <a:pt x="724" y="112"/>
                  </a:lnTo>
                  <a:lnTo>
                    <a:pt x="725" y="112"/>
                  </a:lnTo>
                  <a:lnTo>
                    <a:pt x="727" y="112"/>
                  </a:lnTo>
                  <a:lnTo>
                    <a:pt x="728" y="112"/>
                  </a:lnTo>
                  <a:lnTo>
                    <a:pt x="729" y="112"/>
                  </a:lnTo>
                  <a:lnTo>
                    <a:pt x="730" y="114"/>
                  </a:lnTo>
                  <a:lnTo>
                    <a:pt x="731" y="114"/>
                  </a:lnTo>
                  <a:lnTo>
                    <a:pt x="732" y="111"/>
                  </a:lnTo>
                  <a:lnTo>
                    <a:pt x="734" y="110"/>
                  </a:lnTo>
                  <a:lnTo>
                    <a:pt x="735" y="111"/>
                  </a:lnTo>
                  <a:lnTo>
                    <a:pt x="735" y="110"/>
                  </a:lnTo>
                  <a:lnTo>
                    <a:pt x="735" y="109"/>
                  </a:lnTo>
                  <a:lnTo>
                    <a:pt x="735" y="107"/>
                  </a:lnTo>
                  <a:lnTo>
                    <a:pt x="734" y="107"/>
                  </a:lnTo>
                  <a:lnTo>
                    <a:pt x="734" y="105"/>
                  </a:lnTo>
                  <a:lnTo>
                    <a:pt x="734" y="104"/>
                  </a:lnTo>
                  <a:lnTo>
                    <a:pt x="732" y="103"/>
                  </a:lnTo>
                  <a:lnTo>
                    <a:pt x="732" y="102"/>
                  </a:lnTo>
                  <a:lnTo>
                    <a:pt x="734" y="102"/>
                  </a:lnTo>
                  <a:lnTo>
                    <a:pt x="735" y="103"/>
                  </a:lnTo>
                  <a:lnTo>
                    <a:pt x="736" y="102"/>
                  </a:lnTo>
                  <a:lnTo>
                    <a:pt x="737" y="102"/>
                  </a:lnTo>
                  <a:lnTo>
                    <a:pt x="738" y="102"/>
                  </a:lnTo>
                  <a:lnTo>
                    <a:pt x="738" y="103"/>
                  </a:lnTo>
                  <a:lnTo>
                    <a:pt x="737" y="104"/>
                  </a:lnTo>
                  <a:lnTo>
                    <a:pt x="737" y="107"/>
                  </a:lnTo>
                  <a:lnTo>
                    <a:pt x="737" y="105"/>
                  </a:lnTo>
                  <a:lnTo>
                    <a:pt x="738" y="108"/>
                  </a:lnTo>
                  <a:lnTo>
                    <a:pt x="739" y="105"/>
                  </a:lnTo>
                  <a:lnTo>
                    <a:pt x="741" y="105"/>
                  </a:lnTo>
                  <a:lnTo>
                    <a:pt x="742" y="107"/>
                  </a:lnTo>
                  <a:lnTo>
                    <a:pt x="742" y="108"/>
                  </a:lnTo>
                  <a:lnTo>
                    <a:pt x="741" y="108"/>
                  </a:lnTo>
                  <a:lnTo>
                    <a:pt x="741" y="109"/>
                  </a:lnTo>
                  <a:lnTo>
                    <a:pt x="743" y="111"/>
                  </a:lnTo>
                  <a:lnTo>
                    <a:pt x="743" y="112"/>
                  </a:lnTo>
                  <a:lnTo>
                    <a:pt x="744" y="115"/>
                  </a:lnTo>
                  <a:lnTo>
                    <a:pt x="745" y="115"/>
                  </a:lnTo>
                  <a:lnTo>
                    <a:pt x="745" y="114"/>
                  </a:lnTo>
                  <a:lnTo>
                    <a:pt x="745" y="112"/>
                  </a:lnTo>
                  <a:lnTo>
                    <a:pt x="745" y="111"/>
                  </a:lnTo>
                  <a:lnTo>
                    <a:pt x="744" y="108"/>
                  </a:lnTo>
                  <a:lnTo>
                    <a:pt x="743" y="107"/>
                  </a:lnTo>
                  <a:lnTo>
                    <a:pt x="743" y="105"/>
                  </a:lnTo>
                  <a:lnTo>
                    <a:pt x="744" y="104"/>
                  </a:lnTo>
                  <a:lnTo>
                    <a:pt x="744" y="105"/>
                  </a:lnTo>
                  <a:lnTo>
                    <a:pt x="745" y="107"/>
                  </a:lnTo>
                  <a:lnTo>
                    <a:pt x="746" y="107"/>
                  </a:lnTo>
                  <a:lnTo>
                    <a:pt x="748" y="107"/>
                  </a:lnTo>
                  <a:lnTo>
                    <a:pt x="748" y="108"/>
                  </a:lnTo>
                  <a:lnTo>
                    <a:pt x="749" y="108"/>
                  </a:lnTo>
                  <a:lnTo>
                    <a:pt x="750" y="108"/>
                  </a:lnTo>
                  <a:lnTo>
                    <a:pt x="751" y="109"/>
                  </a:lnTo>
                  <a:lnTo>
                    <a:pt x="753" y="110"/>
                  </a:lnTo>
                  <a:lnTo>
                    <a:pt x="753" y="111"/>
                  </a:lnTo>
                  <a:lnTo>
                    <a:pt x="752" y="112"/>
                  </a:lnTo>
                  <a:lnTo>
                    <a:pt x="753" y="112"/>
                  </a:lnTo>
                  <a:lnTo>
                    <a:pt x="756" y="114"/>
                  </a:lnTo>
                  <a:lnTo>
                    <a:pt x="757" y="114"/>
                  </a:lnTo>
                  <a:lnTo>
                    <a:pt x="757" y="112"/>
                  </a:lnTo>
                  <a:lnTo>
                    <a:pt x="758" y="112"/>
                  </a:lnTo>
                  <a:lnTo>
                    <a:pt x="763" y="112"/>
                  </a:lnTo>
                  <a:lnTo>
                    <a:pt x="764" y="112"/>
                  </a:lnTo>
                  <a:lnTo>
                    <a:pt x="764" y="111"/>
                  </a:lnTo>
                  <a:lnTo>
                    <a:pt x="764" y="110"/>
                  </a:lnTo>
                  <a:lnTo>
                    <a:pt x="762" y="111"/>
                  </a:lnTo>
                  <a:lnTo>
                    <a:pt x="760" y="111"/>
                  </a:lnTo>
                  <a:lnTo>
                    <a:pt x="759" y="110"/>
                  </a:lnTo>
                  <a:lnTo>
                    <a:pt x="759" y="109"/>
                  </a:lnTo>
                  <a:lnTo>
                    <a:pt x="760" y="109"/>
                  </a:lnTo>
                  <a:lnTo>
                    <a:pt x="760" y="108"/>
                  </a:lnTo>
                  <a:lnTo>
                    <a:pt x="760" y="107"/>
                  </a:lnTo>
                  <a:lnTo>
                    <a:pt x="759" y="107"/>
                  </a:lnTo>
                  <a:lnTo>
                    <a:pt x="759" y="105"/>
                  </a:lnTo>
                  <a:lnTo>
                    <a:pt x="760" y="105"/>
                  </a:lnTo>
                  <a:lnTo>
                    <a:pt x="762" y="104"/>
                  </a:lnTo>
                  <a:lnTo>
                    <a:pt x="763" y="103"/>
                  </a:lnTo>
                  <a:lnTo>
                    <a:pt x="763" y="102"/>
                  </a:lnTo>
                  <a:lnTo>
                    <a:pt x="760" y="103"/>
                  </a:lnTo>
                  <a:lnTo>
                    <a:pt x="758" y="103"/>
                  </a:lnTo>
                  <a:lnTo>
                    <a:pt x="758" y="102"/>
                  </a:lnTo>
                  <a:lnTo>
                    <a:pt x="757" y="102"/>
                  </a:lnTo>
                  <a:lnTo>
                    <a:pt x="756" y="102"/>
                  </a:lnTo>
                  <a:lnTo>
                    <a:pt x="756" y="101"/>
                  </a:lnTo>
                  <a:lnTo>
                    <a:pt x="755" y="102"/>
                  </a:lnTo>
                  <a:lnTo>
                    <a:pt x="753" y="102"/>
                  </a:lnTo>
                  <a:lnTo>
                    <a:pt x="752" y="102"/>
                  </a:lnTo>
                  <a:lnTo>
                    <a:pt x="752" y="101"/>
                  </a:lnTo>
                  <a:lnTo>
                    <a:pt x="752" y="100"/>
                  </a:lnTo>
                  <a:lnTo>
                    <a:pt x="751" y="100"/>
                  </a:lnTo>
                  <a:lnTo>
                    <a:pt x="750" y="101"/>
                  </a:lnTo>
                  <a:lnTo>
                    <a:pt x="749" y="100"/>
                  </a:lnTo>
                  <a:lnTo>
                    <a:pt x="748" y="100"/>
                  </a:lnTo>
                  <a:lnTo>
                    <a:pt x="746" y="100"/>
                  </a:lnTo>
                  <a:lnTo>
                    <a:pt x="745" y="100"/>
                  </a:lnTo>
                  <a:lnTo>
                    <a:pt x="745" y="98"/>
                  </a:lnTo>
                  <a:lnTo>
                    <a:pt x="746" y="98"/>
                  </a:lnTo>
                  <a:lnTo>
                    <a:pt x="746" y="97"/>
                  </a:lnTo>
                  <a:lnTo>
                    <a:pt x="748" y="96"/>
                  </a:lnTo>
                  <a:lnTo>
                    <a:pt x="749" y="96"/>
                  </a:lnTo>
                  <a:lnTo>
                    <a:pt x="750" y="96"/>
                  </a:lnTo>
                  <a:lnTo>
                    <a:pt x="751" y="97"/>
                  </a:lnTo>
                  <a:lnTo>
                    <a:pt x="752" y="97"/>
                  </a:lnTo>
                  <a:lnTo>
                    <a:pt x="753" y="96"/>
                  </a:lnTo>
                  <a:lnTo>
                    <a:pt x="752" y="95"/>
                  </a:lnTo>
                  <a:lnTo>
                    <a:pt x="753" y="94"/>
                  </a:lnTo>
                  <a:lnTo>
                    <a:pt x="753" y="93"/>
                  </a:lnTo>
                  <a:lnTo>
                    <a:pt x="751" y="93"/>
                  </a:lnTo>
                  <a:lnTo>
                    <a:pt x="749" y="93"/>
                  </a:lnTo>
                  <a:lnTo>
                    <a:pt x="748" y="91"/>
                  </a:lnTo>
                  <a:lnTo>
                    <a:pt x="746" y="91"/>
                  </a:lnTo>
                  <a:lnTo>
                    <a:pt x="745" y="90"/>
                  </a:lnTo>
                  <a:lnTo>
                    <a:pt x="745" y="87"/>
                  </a:lnTo>
                  <a:lnTo>
                    <a:pt x="744" y="87"/>
                  </a:lnTo>
                  <a:lnTo>
                    <a:pt x="743" y="87"/>
                  </a:lnTo>
                  <a:lnTo>
                    <a:pt x="742" y="86"/>
                  </a:lnTo>
                  <a:lnTo>
                    <a:pt x="741" y="86"/>
                  </a:lnTo>
                  <a:lnTo>
                    <a:pt x="741" y="84"/>
                  </a:lnTo>
                  <a:lnTo>
                    <a:pt x="742" y="83"/>
                  </a:lnTo>
                  <a:lnTo>
                    <a:pt x="743" y="83"/>
                  </a:lnTo>
                  <a:lnTo>
                    <a:pt x="744" y="83"/>
                  </a:lnTo>
                  <a:lnTo>
                    <a:pt x="744" y="82"/>
                  </a:lnTo>
                  <a:lnTo>
                    <a:pt x="743" y="82"/>
                  </a:lnTo>
                  <a:lnTo>
                    <a:pt x="743" y="81"/>
                  </a:lnTo>
                  <a:lnTo>
                    <a:pt x="744" y="81"/>
                  </a:lnTo>
                  <a:lnTo>
                    <a:pt x="745" y="81"/>
                  </a:lnTo>
                  <a:lnTo>
                    <a:pt x="746" y="81"/>
                  </a:lnTo>
                  <a:lnTo>
                    <a:pt x="745" y="80"/>
                  </a:lnTo>
                  <a:lnTo>
                    <a:pt x="745" y="79"/>
                  </a:lnTo>
                  <a:lnTo>
                    <a:pt x="746" y="79"/>
                  </a:lnTo>
                  <a:lnTo>
                    <a:pt x="749" y="79"/>
                  </a:lnTo>
                  <a:lnTo>
                    <a:pt x="750" y="77"/>
                  </a:lnTo>
                  <a:lnTo>
                    <a:pt x="751" y="76"/>
                  </a:lnTo>
                  <a:lnTo>
                    <a:pt x="752" y="75"/>
                  </a:lnTo>
                  <a:lnTo>
                    <a:pt x="751" y="75"/>
                  </a:lnTo>
                  <a:lnTo>
                    <a:pt x="749" y="75"/>
                  </a:lnTo>
                  <a:lnTo>
                    <a:pt x="748" y="75"/>
                  </a:lnTo>
                  <a:lnTo>
                    <a:pt x="748" y="74"/>
                  </a:lnTo>
                  <a:lnTo>
                    <a:pt x="748" y="73"/>
                  </a:lnTo>
                  <a:lnTo>
                    <a:pt x="749" y="72"/>
                  </a:lnTo>
                  <a:lnTo>
                    <a:pt x="751" y="70"/>
                  </a:lnTo>
                  <a:lnTo>
                    <a:pt x="752" y="70"/>
                  </a:lnTo>
                  <a:lnTo>
                    <a:pt x="753" y="69"/>
                  </a:lnTo>
                  <a:lnTo>
                    <a:pt x="753" y="68"/>
                  </a:lnTo>
                  <a:lnTo>
                    <a:pt x="753" y="67"/>
                  </a:lnTo>
                  <a:lnTo>
                    <a:pt x="755" y="66"/>
                  </a:lnTo>
                  <a:lnTo>
                    <a:pt x="756" y="66"/>
                  </a:lnTo>
                  <a:lnTo>
                    <a:pt x="756" y="70"/>
                  </a:lnTo>
                  <a:lnTo>
                    <a:pt x="756" y="72"/>
                  </a:lnTo>
                  <a:lnTo>
                    <a:pt x="755" y="73"/>
                  </a:lnTo>
                  <a:lnTo>
                    <a:pt x="756" y="72"/>
                  </a:lnTo>
                  <a:lnTo>
                    <a:pt x="757" y="70"/>
                  </a:lnTo>
                  <a:lnTo>
                    <a:pt x="758" y="69"/>
                  </a:lnTo>
                  <a:lnTo>
                    <a:pt x="758" y="68"/>
                  </a:lnTo>
                  <a:lnTo>
                    <a:pt x="759" y="69"/>
                  </a:lnTo>
                  <a:lnTo>
                    <a:pt x="762" y="75"/>
                  </a:lnTo>
                  <a:lnTo>
                    <a:pt x="763" y="74"/>
                  </a:lnTo>
                  <a:lnTo>
                    <a:pt x="762" y="73"/>
                  </a:lnTo>
                  <a:lnTo>
                    <a:pt x="762" y="72"/>
                  </a:lnTo>
                  <a:lnTo>
                    <a:pt x="763" y="72"/>
                  </a:lnTo>
                  <a:lnTo>
                    <a:pt x="763" y="70"/>
                  </a:lnTo>
                  <a:lnTo>
                    <a:pt x="764" y="69"/>
                  </a:lnTo>
                  <a:lnTo>
                    <a:pt x="764" y="68"/>
                  </a:lnTo>
                  <a:lnTo>
                    <a:pt x="763" y="68"/>
                  </a:lnTo>
                  <a:lnTo>
                    <a:pt x="763" y="67"/>
                  </a:lnTo>
                  <a:lnTo>
                    <a:pt x="764" y="67"/>
                  </a:lnTo>
                  <a:lnTo>
                    <a:pt x="765" y="68"/>
                  </a:lnTo>
                  <a:lnTo>
                    <a:pt x="765" y="66"/>
                  </a:lnTo>
                  <a:lnTo>
                    <a:pt x="765" y="65"/>
                  </a:lnTo>
                  <a:lnTo>
                    <a:pt x="765" y="63"/>
                  </a:lnTo>
                  <a:lnTo>
                    <a:pt x="766" y="63"/>
                  </a:lnTo>
                  <a:lnTo>
                    <a:pt x="767" y="65"/>
                  </a:lnTo>
                  <a:lnTo>
                    <a:pt x="770" y="65"/>
                  </a:lnTo>
                  <a:lnTo>
                    <a:pt x="770" y="66"/>
                  </a:lnTo>
                  <a:lnTo>
                    <a:pt x="768" y="67"/>
                  </a:lnTo>
                  <a:lnTo>
                    <a:pt x="767" y="68"/>
                  </a:lnTo>
                  <a:lnTo>
                    <a:pt x="768" y="68"/>
                  </a:lnTo>
                  <a:lnTo>
                    <a:pt x="770" y="68"/>
                  </a:lnTo>
                  <a:lnTo>
                    <a:pt x="771" y="68"/>
                  </a:lnTo>
                  <a:lnTo>
                    <a:pt x="772" y="68"/>
                  </a:lnTo>
                  <a:lnTo>
                    <a:pt x="772" y="67"/>
                  </a:lnTo>
                  <a:lnTo>
                    <a:pt x="772" y="66"/>
                  </a:lnTo>
                  <a:lnTo>
                    <a:pt x="772" y="65"/>
                  </a:lnTo>
                  <a:lnTo>
                    <a:pt x="773" y="65"/>
                  </a:lnTo>
                  <a:lnTo>
                    <a:pt x="773" y="63"/>
                  </a:lnTo>
                  <a:lnTo>
                    <a:pt x="772" y="63"/>
                  </a:lnTo>
                  <a:lnTo>
                    <a:pt x="773" y="59"/>
                  </a:lnTo>
                  <a:lnTo>
                    <a:pt x="773" y="58"/>
                  </a:lnTo>
                  <a:lnTo>
                    <a:pt x="773" y="56"/>
                  </a:lnTo>
                  <a:lnTo>
                    <a:pt x="773" y="55"/>
                  </a:lnTo>
                  <a:lnTo>
                    <a:pt x="772" y="54"/>
                  </a:lnTo>
                  <a:lnTo>
                    <a:pt x="771" y="53"/>
                  </a:lnTo>
                  <a:lnTo>
                    <a:pt x="772" y="52"/>
                  </a:lnTo>
                  <a:lnTo>
                    <a:pt x="771" y="52"/>
                  </a:lnTo>
                  <a:lnTo>
                    <a:pt x="771" y="49"/>
                  </a:lnTo>
                  <a:lnTo>
                    <a:pt x="771" y="48"/>
                  </a:lnTo>
                  <a:lnTo>
                    <a:pt x="771" y="47"/>
                  </a:lnTo>
                  <a:lnTo>
                    <a:pt x="771" y="46"/>
                  </a:lnTo>
                  <a:lnTo>
                    <a:pt x="771" y="45"/>
                  </a:lnTo>
                  <a:lnTo>
                    <a:pt x="772" y="45"/>
                  </a:lnTo>
                  <a:lnTo>
                    <a:pt x="772" y="44"/>
                  </a:lnTo>
                  <a:lnTo>
                    <a:pt x="773" y="44"/>
                  </a:lnTo>
                  <a:lnTo>
                    <a:pt x="774" y="44"/>
                  </a:lnTo>
                  <a:lnTo>
                    <a:pt x="774" y="46"/>
                  </a:lnTo>
                  <a:lnTo>
                    <a:pt x="775" y="46"/>
                  </a:lnTo>
                  <a:lnTo>
                    <a:pt x="777" y="46"/>
                  </a:lnTo>
                  <a:lnTo>
                    <a:pt x="779" y="47"/>
                  </a:lnTo>
                  <a:lnTo>
                    <a:pt x="779" y="48"/>
                  </a:lnTo>
                  <a:lnTo>
                    <a:pt x="779" y="47"/>
                  </a:lnTo>
                  <a:lnTo>
                    <a:pt x="780" y="47"/>
                  </a:lnTo>
                  <a:lnTo>
                    <a:pt x="781" y="46"/>
                  </a:lnTo>
                  <a:lnTo>
                    <a:pt x="781" y="47"/>
                  </a:lnTo>
                  <a:lnTo>
                    <a:pt x="780" y="49"/>
                  </a:lnTo>
                  <a:lnTo>
                    <a:pt x="780" y="51"/>
                  </a:lnTo>
                  <a:lnTo>
                    <a:pt x="780" y="52"/>
                  </a:lnTo>
                  <a:lnTo>
                    <a:pt x="779" y="52"/>
                  </a:lnTo>
                  <a:lnTo>
                    <a:pt x="778" y="52"/>
                  </a:lnTo>
                  <a:lnTo>
                    <a:pt x="778" y="51"/>
                  </a:lnTo>
                  <a:lnTo>
                    <a:pt x="777" y="51"/>
                  </a:lnTo>
                  <a:lnTo>
                    <a:pt x="777" y="52"/>
                  </a:lnTo>
                  <a:lnTo>
                    <a:pt x="777" y="53"/>
                  </a:lnTo>
                  <a:lnTo>
                    <a:pt x="777" y="54"/>
                  </a:lnTo>
                  <a:lnTo>
                    <a:pt x="778" y="61"/>
                  </a:lnTo>
                  <a:lnTo>
                    <a:pt x="779" y="62"/>
                  </a:lnTo>
                  <a:lnTo>
                    <a:pt x="779" y="65"/>
                  </a:lnTo>
                  <a:lnTo>
                    <a:pt x="775" y="72"/>
                  </a:lnTo>
                  <a:lnTo>
                    <a:pt x="777" y="74"/>
                  </a:lnTo>
                  <a:lnTo>
                    <a:pt x="777" y="73"/>
                  </a:lnTo>
                  <a:lnTo>
                    <a:pt x="780" y="63"/>
                  </a:lnTo>
                  <a:lnTo>
                    <a:pt x="780" y="61"/>
                  </a:lnTo>
                  <a:lnTo>
                    <a:pt x="780" y="58"/>
                  </a:lnTo>
                  <a:lnTo>
                    <a:pt x="781" y="56"/>
                  </a:lnTo>
                  <a:lnTo>
                    <a:pt x="782" y="56"/>
                  </a:lnTo>
                  <a:lnTo>
                    <a:pt x="782" y="59"/>
                  </a:lnTo>
                  <a:lnTo>
                    <a:pt x="782" y="60"/>
                  </a:lnTo>
                  <a:lnTo>
                    <a:pt x="782" y="61"/>
                  </a:lnTo>
                  <a:lnTo>
                    <a:pt x="785" y="61"/>
                  </a:lnTo>
                  <a:lnTo>
                    <a:pt x="786" y="60"/>
                  </a:lnTo>
                  <a:lnTo>
                    <a:pt x="786" y="59"/>
                  </a:lnTo>
                  <a:lnTo>
                    <a:pt x="787" y="59"/>
                  </a:lnTo>
                  <a:lnTo>
                    <a:pt x="787" y="60"/>
                  </a:lnTo>
                  <a:lnTo>
                    <a:pt x="788" y="60"/>
                  </a:lnTo>
                  <a:lnTo>
                    <a:pt x="789" y="60"/>
                  </a:lnTo>
                  <a:lnTo>
                    <a:pt x="789" y="59"/>
                  </a:lnTo>
                  <a:lnTo>
                    <a:pt x="791" y="60"/>
                  </a:lnTo>
                  <a:lnTo>
                    <a:pt x="791" y="61"/>
                  </a:lnTo>
                  <a:lnTo>
                    <a:pt x="789" y="61"/>
                  </a:lnTo>
                  <a:lnTo>
                    <a:pt x="788" y="62"/>
                  </a:lnTo>
                  <a:lnTo>
                    <a:pt x="789" y="65"/>
                  </a:lnTo>
                  <a:lnTo>
                    <a:pt x="789" y="66"/>
                  </a:lnTo>
                  <a:lnTo>
                    <a:pt x="791" y="66"/>
                  </a:lnTo>
                  <a:lnTo>
                    <a:pt x="791" y="67"/>
                  </a:lnTo>
                  <a:lnTo>
                    <a:pt x="789" y="68"/>
                  </a:lnTo>
                  <a:lnTo>
                    <a:pt x="789" y="69"/>
                  </a:lnTo>
                  <a:lnTo>
                    <a:pt x="791" y="70"/>
                  </a:lnTo>
                  <a:lnTo>
                    <a:pt x="792" y="70"/>
                  </a:lnTo>
                  <a:lnTo>
                    <a:pt x="794" y="72"/>
                  </a:lnTo>
                  <a:lnTo>
                    <a:pt x="795" y="73"/>
                  </a:lnTo>
                  <a:lnTo>
                    <a:pt x="796" y="73"/>
                  </a:lnTo>
                  <a:lnTo>
                    <a:pt x="796" y="69"/>
                  </a:lnTo>
                  <a:lnTo>
                    <a:pt x="795" y="68"/>
                  </a:lnTo>
                  <a:lnTo>
                    <a:pt x="795" y="67"/>
                  </a:lnTo>
                  <a:lnTo>
                    <a:pt x="795" y="66"/>
                  </a:lnTo>
                  <a:lnTo>
                    <a:pt x="796" y="65"/>
                  </a:lnTo>
                  <a:lnTo>
                    <a:pt x="796" y="63"/>
                  </a:lnTo>
                  <a:lnTo>
                    <a:pt x="799" y="63"/>
                  </a:lnTo>
                  <a:lnTo>
                    <a:pt x="799" y="65"/>
                  </a:lnTo>
                  <a:lnTo>
                    <a:pt x="800" y="65"/>
                  </a:lnTo>
                  <a:lnTo>
                    <a:pt x="800" y="66"/>
                  </a:lnTo>
                  <a:lnTo>
                    <a:pt x="801" y="66"/>
                  </a:lnTo>
                  <a:lnTo>
                    <a:pt x="801" y="65"/>
                  </a:lnTo>
                  <a:lnTo>
                    <a:pt x="801" y="63"/>
                  </a:lnTo>
                  <a:lnTo>
                    <a:pt x="802" y="63"/>
                  </a:lnTo>
                  <a:lnTo>
                    <a:pt x="803" y="63"/>
                  </a:lnTo>
                  <a:lnTo>
                    <a:pt x="805" y="63"/>
                  </a:lnTo>
                  <a:lnTo>
                    <a:pt x="805" y="62"/>
                  </a:lnTo>
                  <a:lnTo>
                    <a:pt x="805" y="61"/>
                  </a:lnTo>
                  <a:lnTo>
                    <a:pt x="803" y="60"/>
                  </a:lnTo>
                  <a:lnTo>
                    <a:pt x="803" y="59"/>
                  </a:lnTo>
                  <a:lnTo>
                    <a:pt x="802" y="59"/>
                  </a:lnTo>
                  <a:lnTo>
                    <a:pt x="802" y="58"/>
                  </a:lnTo>
                  <a:lnTo>
                    <a:pt x="802" y="56"/>
                  </a:lnTo>
                  <a:lnTo>
                    <a:pt x="801" y="56"/>
                  </a:lnTo>
                  <a:lnTo>
                    <a:pt x="801" y="55"/>
                  </a:lnTo>
                  <a:lnTo>
                    <a:pt x="800" y="55"/>
                  </a:lnTo>
                  <a:lnTo>
                    <a:pt x="800" y="54"/>
                  </a:lnTo>
                  <a:lnTo>
                    <a:pt x="801" y="53"/>
                  </a:lnTo>
                  <a:lnTo>
                    <a:pt x="802" y="53"/>
                  </a:lnTo>
                  <a:lnTo>
                    <a:pt x="802" y="52"/>
                  </a:lnTo>
                  <a:lnTo>
                    <a:pt x="803" y="52"/>
                  </a:lnTo>
                  <a:lnTo>
                    <a:pt x="806" y="51"/>
                  </a:lnTo>
                  <a:lnTo>
                    <a:pt x="806" y="49"/>
                  </a:lnTo>
                  <a:lnTo>
                    <a:pt x="805" y="48"/>
                  </a:lnTo>
                  <a:lnTo>
                    <a:pt x="806" y="48"/>
                  </a:lnTo>
                  <a:lnTo>
                    <a:pt x="806" y="47"/>
                  </a:lnTo>
                  <a:lnTo>
                    <a:pt x="806" y="46"/>
                  </a:lnTo>
                  <a:lnTo>
                    <a:pt x="805" y="45"/>
                  </a:lnTo>
                  <a:lnTo>
                    <a:pt x="805" y="44"/>
                  </a:lnTo>
                  <a:lnTo>
                    <a:pt x="805" y="42"/>
                  </a:lnTo>
                  <a:lnTo>
                    <a:pt x="806" y="41"/>
                  </a:lnTo>
                  <a:lnTo>
                    <a:pt x="808" y="41"/>
                  </a:lnTo>
                  <a:lnTo>
                    <a:pt x="810" y="39"/>
                  </a:lnTo>
                  <a:lnTo>
                    <a:pt x="810" y="38"/>
                  </a:lnTo>
                  <a:lnTo>
                    <a:pt x="810" y="37"/>
                  </a:lnTo>
                  <a:lnTo>
                    <a:pt x="810" y="35"/>
                  </a:lnTo>
                  <a:lnTo>
                    <a:pt x="810" y="34"/>
                  </a:lnTo>
                  <a:lnTo>
                    <a:pt x="809" y="32"/>
                  </a:lnTo>
                  <a:lnTo>
                    <a:pt x="807" y="31"/>
                  </a:lnTo>
                  <a:lnTo>
                    <a:pt x="800" y="31"/>
                  </a:lnTo>
                  <a:lnTo>
                    <a:pt x="799" y="31"/>
                  </a:lnTo>
                  <a:lnTo>
                    <a:pt x="799" y="30"/>
                  </a:lnTo>
                  <a:lnTo>
                    <a:pt x="799" y="28"/>
                  </a:lnTo>
                  <a:lnTo>
                    <a:pt x="798" y="27"/>
                  </a:lnTo>
                  <a:lnTo>
                    <a:pt x="798" y="26"/>
                  </a:lnTo>
                  <a:lnTo>
                    <a:pt x="798" y="25"/>
                  </a:lnTo>
                  <a:lnTo>
                    <a:pt x="799" y="25"/>
                  </a:lnTo>
                  <a:lnTo>
                    <a:pt x="800" y="27"/>
                  </a:lnTo>
                  <a:lnTo>
                    <a:pt x="801" y="27"/>
                  </a:lnTo>
                  <a:lnTo>
                    <a:pt x="802" y="27"/>
                  </a:lnTo>
                  <a:lnTo>
                    <a:pt x="802" y="26"/>
                  </a:lnTo>
                  <a:lnTo>
                    <a:pt x="801" y="25"/>
                  </a:lnTo>
                  <a:lnTo>
                    <a:pt x="802" y="24"/>
                  </a:lnTo>
                  <a:lnTo>
                    <a:pt x="805" y="27"/>
                  </a:lnTo>
                  <a:lnTo>
                    <a:pt x="806" y="26"/>
                  </a:lnTo>
                  <a:lnTo>
                    <a:pt x="806" y="25"/>
                  </a:lnTo>
                  <a:lnTo>
                    <a:pt x="806" y="24"/>
                  </a:lnTo>
                  <a:lnTo>
                    <a:pt x="806" y="23"/>
                  </a:lnTo>
                  <a:lnTo>
                    <a:pt x="805" y="23"/>
                  </a:lnTo>
                  <a:lnTo>
                    <a:pt x="801" y="20"/>
                  </a:lnTo>
                  <a:lnTo>
                    <a:pt x="800" y="19"/>
                  </a:lnTo>
                  <a:lnTo>
                    <a:pt x="801" y="19"/>
                  </a:lnTo>
                  <a:lnTo>
                    <a:pt x="803" y="20"/>
                  </a:lnTo>
                  <a:lnTo>
                    <a:pt x="803" y="19"/>
                  </a:lnTo>
                  <a:lnTo>
                    <a:pt x="803" y="18"/>
                  </a:lnTo>
                  <a:lnTo>
                    <a:pt x="805" y="18"/>
                  </a:lnTo>
                  <a:lnTo>
                    <a:pt x="805" y="17"/>
                  </a:lnTo>
                  <a:lnTo>
                    <a:pt x="806" y="17"/>
                  </a:lnTo>
                  <a:lnTo>
                    <a:pt x="806" y="18"/>
                  </a:lnTo>
                  <a:lnTo>
                    <a:pt x="806" y="19"/>
                  </a:lnTo>
                  <a:lnTo>
                    <a:pt x="808" y="19"/>
                  </a:lnTo>
                  <a:lnTo>
                    <a:pt x="809" y="19"/>
                  </a:lnTo>
                  <a:lnTo>
                    <a:pt x="809" y="20"/>
                  </a:lnTo>
                  <a:lnTo>
                    <a:pt x="808" y="21"/>
                  </a:lnTo>
                  <a:lnTo>
                    <a:pt x="809" y="21"/>
                  </a:lnTo>
                  <a:lnTo>
                    <a:pt x="810" y="21"/>
                  </a:lnTo>
                  <a:lnTo>
                    <a:pt x="810" y="23"/>
                  </a:lnTo>
                  <a:lnTo>
                    <a:pt x="809" y="23"/>
                  </a:lnTo>
                  <a:lnTo>
                    <a:pt x="808" y="24"/>
                  </a:lnTo>
                  <a:lnTo>
                    <a:pt x="808" y="25"/>
                  </a:lnTo>
                  <a:lnTo>
                    <a:pt x="807" y="26"/>
                  </a:lnTo>
                  <a:lnTo>
                    <a:pt x="808" y="26"/>
                  </a:lnTo>
                  <a:lnTo>
                    <a:pt x="809" y="25"/>
                  </a:lnTo>
                  <a:lnTo>
                    <a:pt x="812" y="23"/>
                  </a:lnTo>
                  <a:lnTo>
                    <a:pt x="813" y="21"/>
                  </a:lnTo>
                  <a:lnTo>
                    <a:pt x="815" y="21"/>
                  </a:lnTo>
                  <a:lnTo>
                    <a:pt x="814" y="23"/>
                  </a:lnTo>
                  <a:lnTo>
                    <a:pt x="812" y="24"/>
                  </a:lnTo>
                  <a:lnTo>
                    <a:pt x="812" y="25"/>
                  </a:lnTo>
                  <a:lnTo>
                    <a:pt x="813" y="25"/>
                  </a:lnTo>
                  <a:lnTo>
                    <a:pt x="815" y="26"/>
                  </a:lnTo>
                  <a:lnTo>
                    <a:pt x="815" y="27"/>
                  </a:lnTo>
                  <a:lnTo>
                    <a:pt x="814" y="27"/>
                  </a:lnTo>
                  <a:lnTo>
                    <a:pt x="812" y="28"/>
                  </a:lnTo>
                  <a:lnTo>
                    <a:pt x="812" y="30"/>
                  </a:lnTo>
                  <a:lnTo>
                    <a:pt x="812" y="31"/>
                  </a:lnTo>
                  <a:lnTo>
                    <a:pt x="814" y="30"/>
                  </a:lnTo>
                  <a:lnTo>
                    <a:pt x="815" y="31"/>
                  </a:lnTo>
                  <a:lnTo>
                    <a:pt x="815" y="32"/>
                  </a:lnTo>
                  <a:lnTo>
                    <a:pt x="813" y="33"/>
                  </a:lnTo>
                  <a:lnTo>
                    <a:pt x="813" y="34"/>
                  </a:lnTo>
                  <a:lnTo>
                    <a:pt x="814" y="34"/>
                  </a:lnTo>
                  <a:lnTo>
                    <a:pt x="814" y="37"/>
                  </a:lnTo>
                  <a:lnTo>
                    <a:pt x="815" y="38"/>
                  </a:lnTo>
                  <a:lnTo>
                    <a:pt x="817" y="38"/>
                  </a:lnTo>
                  <a:lnTo>
                    <a:pt x="817" y="39"/>
                  </a:lnTo>
                  <a:lnTo>
                    <a:pt x="816" y="39"/>
                  </a:lnTo>
                  <a:lnTo>
                    <a:pt x="816" y="40"/>
                  </a:lnTo>
                  <a:lnTo>
                    <a:pt x="817" y="40"/>
                  </a:lnTo>
                  <a:lnTo>
                    <a:pt x="819" y="40"/>
                  </a:lnTo>
                  <a:lnTo>
                    <a:pt x="820" y="39"/>
                  </a:lnTo>
                  <a:lnTo>
                    <a:pt x="821" y="39"/>
                  </a:lnTo>
                  <a:lnTo>
                    <a:pt x="821" y="41"/>
                  </a:lnTo>
                  <a:lnTo>
                    <a:pt x="822" y="41"/>
                  </a:lnTo>
                  <a:lnTo>
                    <a:pt x="822" y="40"/>
                  </a:lnTo>
                  <a:lnTo>
                    <a:pt x="822" y="39"/>
                  </a:lnTo>
                  <a:lnTo>
                    <a:pt x="822" y="38"/>
                  </a:lnTo>
                  <a:lnTo>
                    <a:pt x="824" y="38"/>
                  </a:lnTo>
                  <a:lnTo>
                    <a:pt x="824" y="37"/>
                  </a:lnTo>
                  <a:lnTo>
                    <a:pt x="824" y="35"/>
                  </a:lnTo>
                  <a:lnTo>
                    <a:pt x="823" y="34"/>
                  </a:lnTo>
                  <a:lnTo>
                    <a:pt x="822" y="34"/>
                  </a:lnTo>
                  <a:lnTo>
                    <a:pt x="821" y="34"/>
                  </a:lnTo>
                  <a:lnTo>
                    <a:pt x="821" y="33"/>
                  </a:lnTo>
                  <a:lnTo>
                    <a:pt x="822" y="32"/>
                  </a:lnTo>
                  <a:lnTo>
                    <a:pt x="822" y="31"/>
                  </a:lnTo>
                  <a:lnTo>
                    <a:pt x="823" y="30"/>
                  </a:lnTo>
                  <a:lnTo>
                    <a:pt x="824" y="30"/>
                  </a:lnTo>
                  <a:lnTo>
                    <a:pt x="824" y="28"/>
                  </a:lnTo>
                  <a:lnTo>
                    <a:pt x="823" y="28"/>
                  </a:lnTo>
                  <a:lnTo>
                    <a:pt x="824" y="27"/>
                  </a:lnTo>
                  <a:lnTo>
                    <a:pt x="826" y="27"/>
                  </a:lnTo>
                  <a:lnTo>
                    <a:pt x="827" y="27"/>
                  </a:lnTo>
                  <a:lnTo>
                    <a:pt x="828" y="24"/>
                  </a:lnTo>
                  <a:lnTo>
                    <a:pt x="829" y="23"/>
                  </a:lnTo>
                  <a:lnTo>
                    <a:pt x="830" y="21"/>
                  </a:lnTo>
                  <a:lnTo>
                    <a:pt x="831" y="23"/>
                  </a:lnTo>
                  <a:lnTo>
                    <a:pt x="832" y="23"/>
                  </a:lnTo>
                  <a:lnTo>
                    <a:pt x="835" y="21"/>
                  </a:lnTo>
                  <a:lnTo>
                    <a:pt x="835" y="20"/>
                  </a:lnTo>
                  <a:lnTo>
                    <a:pt x="836" y="18"/>
                  </a:lnTo>
                  <a:lnTo>
                    <a:pt x="837" y="18"/>
                  </a:lnTo>
                  <a:lnTo>
                    <a:pt x="838" y="18"/>
                  </a:lnTo>
                  <a:lnTo>
                    <a:pt x="839" y="18"/>
                  </a:lnTo>
                  <a:lnTo>
                    <a:pt x="839" y="19"/>
                  </a:lnTo>
                  <a:lnTo>
                    <a:pt x="838" y="19"/>
                  </a:lnTo>
                  <a:lnTo>
                    <a:pt x="837" y="20"/>
                  </a:lnTo>
                  <a:lnTo>
                    <a:pt x="837" y="21"/>
                  </a:lnTo>
                  <a:lnTo>
                    <a:pt x="836" y="21"/>
                  </a:lnTo>
                  <a:lnTo>
                    <a:pt x="836" y="23"/>
                  </a:lnTo>
                  <a:lnTo>
                    <a:pt x="835" y="23"/>
                  </a:lnTo>
                  <a:lnTo>
                    <a:pt x="835" y="25"/>
                  </a:lnTo>
                  <a:lnTo>
                    <a:pt x="832" y="27"/>
                  </a:lnTo>
                  <a:lnTo>
                    <a:pt x="832" y="28"/>
                  </a:lnTo>
                  <a:lnTo>
                    <a:pt x="832" y="30"/>
                  </a:lnTo>
                  <a:lnTo>
                    <a:pt x="835" y="30"/>
                  </a:lnTo>
                  <a:lnTo>
                    <a:pt x="837" y="28"/>
                  </a:lnTo>
                  <a:lnTo>
                    <a:pt x="835" y="32"/>
                  </a:lnTo>
                  <a:lnTo>
                    <a:pt x="836" y="32"/>
                  </a:lnTo>
                  <a:lnTo>
                    <a:pt x="837" y="33"/>
                  </a:lnTo>
                  <a:lnTo>
                    <a:pt x="837" y="34"/>
                  </a:lnTo>
                  <a:lnTo>
                    <a:pt x="838" y="33"/>
                  </a:lnTo>
                  <a:lnTo>
                    <a:pt x="839" y="33"/>
                  </a:lnTo>
                  <a:lnTo>
                    <a:pt x="841" y="33"/>
                  </a:lnTo>
                  <a:lnTo>
                    <a:pt x="841" y="34"/>
                  </a:lnTo>
                  <a:lnTo>
                    <a:pt x="841" y="37"/>
                  </a:lnTo>
                  <a:lnTo>
                    <a:pt x="842" y="38"/>
                  </a:lnTo>
                  <a:lnTo>
                    <a:pt x="842" y="39"/>
                  </a:lnTo>
                  <a:lnTo>
                    <a:pt x="843" y="39"/>
                  </a:lnTo>
                  <a:lnTo>
                    <a:pt x="844" y="40"/>
                  </a:lnTo>
                  <a:lnTo>
                    <a:pt x="844" y="38"/>
                  </a:lnTo>
                  <a:lnTo>
                    <a:pt x="844" y="37"/>
                  </a:lnTo>
                  <a:lnTo>
                    <a:pt x="844" y="35"/>
                  </a:lnTo>
                  <a:lnTo>
                    <a:pt x="845" y="34"/>
                  </a:lnTo>
                  <a:lnTo>
                    <a:pt x="846" y="34"/>
                  </a:lnTo>
                  <a:lnTo>
                    <a:pt x="846" y="33"/>
                  </a:lnTo>
                  <a:lnTo>
                    <a:pt x="846" y="32"/>
                  </a:lnTo>
                  <a:lnTo>
                    <a:pt x="846" y="31"/>
                  </a:lnTo>
                  <a:lnTo>
                    <a:pt x="846" y="30"/>
                  </a:lnTo>
                  <a:lnTo>
                    <a:pt x="846" y="28"/>
                  </a:lnTo>
                  <a:lnTo>
                    <a:pt x="846" y="27"/>
                  </a:lnTo>
                  <a:lnTo>
                    <a:pt x="848" y="28"/>
                  </a:lnTo>
                  <a:lnTo>
                    <a:pt x="849" y="28"/>
                  </a:lnTo>
                  <a:lnTo>
                    <a:pt x="849" y="30"/>
                  </a:lnTo>
                  <a:lnTo>
                    <a:pt x="849" y="31"/>
                  </a:lnTo>
                  <a:lnTo>
                    <a:pt x="850" y="31"/>
                  </a:lnTo>
                  <a:lnTo>
                    <a:pt x="851" y="31"/>
                  </a:lnTo>
                  <a:lnTo>
                    <a:pt x="851" y="28"/>
                  </a:lnTo>
                  <a:lnTo>
                    <a:pt x="852" y="27"/>
                  </a:lnTo>
                  <a:lnTo>
                    <a:pt x="852" y="26"/>
                  </a:lnTo>
                  <a:lnTo>
                    <a:pt x="852" y="25"/>
                  </a:lnTo>
                  <a:lnTo>
                    <a:pt x="853" y="24"/>
                  </a:lnTo>
                  <a:lnTo>
                    <a:pt x="853" y="23"/>
                  </a:lnTo>
                  <a:lnTo>
                    <a:pt x="852" y="23"/>
                  </a:lnTo>
                  <a:lnTo>
                    <a:pt x="852" y="24"/>
                  </a:lnTo>
                  <a:lnTo>
                    <a:pt x="851" y="25"/>
                  </a:lnTo>
                  <a:lnTo>
                    <a:pt x="850" y="24"/>
                  </a:lnTo>
                  <a:lnTo>
                    <a:pt x="850" y="23"/>
                  </a:lnTo>
                  <a:lnTo>
                    <a:pt x="850" y="21"/>
                  </a:lnTo>
                  <a:lnTo>
                    <a:pt x="851" y="21"/>
                  </a:lnTo>
                  <a:lnTo>
                    <a:pt x="852" y="21"/>
                  </a:lnTo>
                  <a:lnTo>
                    <a:pt x="853" y="21"/>
                  </a:lnTo>
                  <a:lnTo>
                    <a:pt x="853" y="20"/>
                  </a:lnTo>
                  <a:lnTo>
                    <a:pt x="853" y="19"/>
                  </a:lnTo>
                  <a:lnTo>
                    <a:pt x="855" y="20"/>
                  </a:lnTo>
                  <a:lnTo>
                    <a:pt x="856" y="20"/>
                  </a:lnTo>
                  <a:lnTo>
                    <a:pt x="856" y="19"/>
                  </a:lnTo>
                  <a:lnTo>
                    <a:pt x="858" y="20"/>
                  </a:lnTo>
                  <a:lnTo>
                    <a:pt x="859" y="20"/>
                  </a:lnTo>
                  <a:lnTo>
                    <a:pt x="860" y="19"/>
                  </a:lnTo>
                  <a:lnTo>
                    <a:pt x="858" y="19"/>
                  </a:lnTo>
                  <a:lnTo>
                    <a:pt x="858" y="18"/>
                  </a:lnTo>
                  <a:lnTo>
                    <a:pt x="857" y="18"/>
                  </a:lnTo>
                  <a:lnTo>
                    <a:pt x="858" y="18"/>
                  </a:lnTo>
                  <a:lnTo>
                    <a:pt x="859" y="18"/>
                  </a:lnTo>
                  <a:lnTo>
                    <a:pt x="860" y="18"/>
                  </a:lnTo>
                  <a:lnTo>
                    <a:pt x="860" y="17"/>
                  </a:lnTo>
                  <a:lnTo>
                    <a:pt x="859" y="17"/>
                  </a:lnTo>
                  <a:lnTo>
                    <a:pt x="858" y="17"/>
                  </a:lnTo>
                  <a:lnTo>
                    <a:pt x="857" y="16"/>
                  </a:lnTo>
                  <a:lnTo>
                    <a:pt x="856" y="14"/>
                  </a:lnTo>
                  <a:lnTo>
                    <a:pt x="856" y="13"/>
                  </a:lnTo>
                  <a:lnTo>
                    <a:pt x="856" y="12"/>
                  </a:lnTo>
                  <a:lnTo>
                    <a:pt x="855" y="11"/>
                  </a:lnTo>
                  <a:lnTo>
                    <a:pt x="853" y="11"/>
                  </a:lnTo>
                  <a:lnTo>
                    <a:pt x="853" y="7"/>
                  </a:lnTo>
                  <a:lnTo>
                    <a:pt x="852" y="6"/>
                  </a:lnTo>
                  <a:lnTo>
                    <a:pt x="853" y="6"/>
                  </a:lnTo>
                  <a:lnTo>
                    <a:pt x="855" y="6"/>
                  </a:lnTo>
                  <a:lnTo>
                    <a:pt x="856" y="5"/>
                  </a:lnTo>
                  <a:lnTo>
                    <a:pt x="857" y="4"/>
                  </a:lnTo>
                  <a:lnTo>
                    <a:pt x="858" y="5"/>
                  </a:lnTo>
                  <a:lnTo>
                    <a:pt x="858" y="6"/>
                  </a:lnTo>
                  <a:lnTo>
                    <a:pt x="858" y="7"/>
                  </a:lnTo>
                  <a:lnTo>
                    <a:pt x="859" y="9"/>
                  </a:lnTo>
                  <a:lnTo>
                    <a:pt x="859" y="7"/>
                  </a:lnTo>
                  <a:lnTo>
                    <a:pt x="860" y="6"/>
                  </a:lnTo>
                  <a:lnTo>
                    <a:pt x="862" y="6"/>
                  </a:lnTo>
                  <a:lnTo>
                    <a:pt x="860" y="5"/>
                  </a:lnTo>
                  <a:lnTo>
                    <a:pt x="859" y="4"/>
                  </a:lnTo>
                  <a:lnTo>
                    <a:pt x="859" y="3"/>
                  </a:lnTo>
                  <a:lnTo>
                    <a:pt x="860" y="3"/>
                  </a:lnTo>
                  <a:lnTo>
                    <a:pt x="862" y="3"/>
                  </a:lnTo>
                  <a:lnTo>
                    <a:pt x="863" y="3"/>
                  </a:lnTo>
                  <a:lnTo>
                    <a:pt x="864" y="4"/>
                  </a:lnTo>
                  <a:lnTo>
                    <a:pt x="865" y="3"/>
                  </a:lnTo>
                  <a:lnTo>
                    <a:pt x="864" y="3"/>
                  </a:lnTo>
                  <a:lnTo>
                    <a:pt x="864" y="2"/>
                  </a:lnTo>
                  <a:lnTo>
                    <a:pt x="865" y="2"/>
                  </a:lnTo>
                  <a:lnTo>
                    <a:pt x="866" y="0"/>
                  </a:lnTo>
                  <a:lnTo>
                    <a:pt x="869" y="3"/>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1" name="Freeform 22">
              <a:extLst>
                <a:ext uri="{FF2B5EF4-FFF2-40B4-BE49-F238E27FC236}">
                  <a16:creationId xmlns:a16="http://schemas.microsoft.com/office/drawing/2014/main" id="{009E4E67-F9BA-4626-9A88-7781D38301F0}"/>
                </a:ext>
              </a:extLst>
            </p:cNvPr>
            <p:cNvSpPr>
              <a:spLocks noEditPoints="1"/>
            </p:cNvSpPr>
            <p:nvPr/>
          </p:nvSpPr>
          <p:spPr bwMode="auto">
            <a:xfrm>
              <a:off x="6530223" y="4383121"/>
              <a:ext cx="1309688" cy="1062037"/>
            </a:xfrm>
            <a:custGeom>
              <a:avLst/>
              <a:gdLst>
                <a:gd name="T0" fmla="*/ 556 w 825"/>
                <a:gd name="T1" fmla="*/ 522 h 669"/>
                <a:gd name="T2" fmla="*/ 541 w 825"/>
                <a:gd name="T3" fmla="*/ 549 h 669"/>
                <a:gd name="T4" fmla="*/ 532 w 825"/>
                <a:gd name="T5" fmla="*/ 578 h 669"/>
                <a:gd name="T6" fmla="*/ 519 w 825"/>
                <a:gd name="T7" fmla="*/ 610 h 669"/>
                <a:gd name="T8" fmla="*/ 513 w 825"/>
                <a:gd name="T9" fmla="*/ 636 h 669"/>
                <a:gd name="T10" fmla="*/ 511 w 825"/>
                <a:gd name="T11" fmla="*/ 652 h 669"/>
                <a:gd name="T12" fmla="*/ 408 w 825"/>
                <a:gd name="T13" fmla="*/ 602 h 669"/>
                <a:gd name="T14" fmla="*/ 409 w 825"/>
                <a:gd name="T15" fmla="*/ 568 h 669"/>
                <a:gd name="T16" fmla="*/ 400 w 825"/>
                <a:gd name="T17" fmla="*/ 544 h 669"/>
                <a:gd name="T18" fmla="*/ 368 w 825"/>
                <a:gd name="T19" fmla="*/ 545 h 669"/>
                <a:gd name="T20" fmla="*/ 354 w 825"/>
                <a:gd name="T21" fmla="*/ 553 h 669"/>
                <a:gd name="T22" fmla="*/ 338 w 825"/>
                <a:gd name="T23" fmla="*/ 544 h 669"/>
                <a:gd name="T24" fmla="*/ 311 w 825"/>
                <a:gd name="T25" fmla="*/ 538 h 669"/>
                <a:gd name="T26" fmla="*/ 284 w 825"/>
                <a:gd name="T27" fmla="*/ 529 h 669"/>
                <a:gd name="T28" fmla="*/ 226 w 825"/>
                <a:gd name="T29" fmla="*/ 526 h 669"/>
                <a:gd name="T30" fmla="*/ 207 w 825"/>
                <a:gd name="T31" fmla="*/ 530 h 669"/>
                <a:gd name="T32" fmla="*/ 174 w 825"/>
                <a:gd name="T33" fmla="*/ 490 h 669"/>
                <a:gd name="T34" fmla="*/ 150 w 825"/>
                <a:gd name="T35" fmla="*/ 465 h 669"/>
                <a:gd name="T36" fmla="*/ 138 w 825"/>
                <a:gd name="T37" fmla="*/ 433 h 669"/>
                <a:gd name="T38" fmla="*/ 113 w 825"/>
                <a:gd name="T39" fmla="*/ 419 h 669"/>
                <a:gd name="T40" fmla="*/ 96 w 825"/>
                <a:gd name="T41" fmla="*/ 423 h 669"/>
                <a:gd name="T42" fmla="*/ 86 w 825"/>
                <a:gd name="T43" fmla="*/ 412 h 669"/>
                <a:gd name="T44" fmla="*/ 73 w 825"/>
                <a:gd name="T45" fmla="*/ 382 h 669"/>
                <a:gd name="T46" fmla="*/ 41 w 825"/>
                <a:gd name="T47" fmla="*/ 375 h 669"/>
                <a:gd name="T48" fmla="*/ 16 w 825"/>
                <a:gd name="T49" fmla="*/ 370 h 669"/>
                <a:gd name="T50" fmla="*/ 13 w 825"/>
                <a:gd name="T51" fmla="*/ 137 h 669"/>
                <a:gd name="T52" fmla="*/ 451 w 825"/>
                <a:gd name="T53" fmla="*/ 35 h 669"/>
                <a:gd name="T54" fmla="*/ 546 w 825"/>
                <a:gd name="T55" fmla="*/ 28 h 669"/>
                <a:gd name="T56" fmla="*/ 586 w 825"/>
                <a:gd name="T57" fmla="*/ 23 h 669"/>
                <a:gd name="T58" fmla="*/ 636 w 825"/>
                <a:gd name="T59" fmla="*/ 33 h 669"/>
                <a:gd name="T60" fmla="*/ 667 w 825"/>
                <a:gd name="T61" fmla="*/ 52 h 669"/>
                <a:gd name="T62" fmla="*/ 681 w 825"/>
                <a:gd name="T63" fmla="*/ 74 h 669"/>
                <a:gd name="T64" fmla="*/ 703 w 825"/>
                <a:gd name="T65" fmla="*/ 63 h 669"/>
                <a:gd name="T66" fmla="*/ 721 w 825"/>
                <a:gd name="T67" fmla="*/ 58 h 669"/>
                <a:gd name="T68" fmla="*/ 725 w 825"/>
                <a:gd name="T69" fmla="*/ 34 h 669"/>
                <a:gd name="T70" fmla="*/ 759 w 825"/>
                <a:gd name="T71" fmla="*/ 24 h 669"/>
                <a:gd name="T72" fmla="*/ 786 w 825"/>
                <a:gd name="T73" fmla="*/ 32 h 669"/>
                <a:gd name="T74" fmla="*/ 823 w 825"/>
                <a:gd name="T75" fmla="*/ 25 h 669"/>
                <a:gd name="T76" fmla="*/ 818 w 825"/>
                <a:gd name="T77" fmla="*/ 77 h 669"/>
                <a:gd name="T78" fmla="*/ 796 w 825"/>
                <a:gd name="T79" fmla="*/ 117 h 669"/>
                <a:gd name="T80" fmla="*/ 782 w 825"/>
                <a:gd name="T81" fmla="*/ 153 h 669"/>
                <a:gd name="T82" fmla="*/ 761 w 825"/>
                <a:gd name="T83" fmla="*/ 214 h 669"/>
                <a:gd name="T84" fmla="*/ 753 w 825"/>
                <a:gd name="T85" fmla="*/ 241 h 669"/>
                <a:gd name="T86" fmla="*/ 733 w 825"/>
                <a:gd name="T87" fmla="*/ 277 h 669"/>
                <a:gd name="T88" fmla="*/ 715 w 825"/>
                <a:gd name="T89" fmla="*/ 309 h 669"/>
                <a:gd name="T90" fmla="*/ 692 w 825"/>
                <a:gd name="T91" fmla="*/ 333 h 669"/>
                <a:gd name="T92" fmla="*/ 684 w 825"/>
                <a:gd name="T93" fmla="*/ 343 h 669"/>
                <a:gd name="T94" fmla="*/ 653 w 825"/>
                <a:gd name="T95" fmla="*/ 364 h 669"/>
                <a:gd name="T96" fmla="*/ 637 w 825"/>
                <a:gd name="T97" fmla="*/ 377 h 669"/>
                <a:gd name="T98" fmla="*/ 632 w 825"/>
                <a:gd name="T99" fmla="*/ 390 h 669"/>
                <a:gd name="T100" fmla="*/ 626 w 825"/>
                <a:gd name="T101" fmla="*/ 398 h 669"/>
                <a:gd name="T102" fmla="*/ 624 w 825"/>
                <a:gd name="T103" fmla="*/ 416 h 669"/>
                <a:gd name="T104" fmla="*/ 615 w 825"/>
                <a:gd name="T105" fmla="*/ 426 h 669"/>
                <a:gd name="T106" fmla="*/ 594 w 825"/>
                <a:gd name="T107" fmla="*/ 453 h 669"/>
                <a:gd name="T108" fmla="*/ 585 w 825"/>
                <a:gd name="T109" fmla="*/ 477 h 669"/>
                <a:gd name="T110" fmla="*/ 585 w 825"/>
                <a:gd name="T111" fmla="*/ 496 h 669"/>
                <a:gd name="T112" fmla="*/ 496 w 825"/>
                <a:gd name="T113" fmla="*/ 507 h 669"/>
                <a:gd name="T114" fmla="*/ 463 w 825"/>
                <a:gd name="T115" fmla="*/ 500 h 669"/>
                <a:gd name="T116" fmla="*/ 459 w 825"/>
                <a:gd name="T117" fmla="*/ 531 h 669"/>
                <a:gd name="T118" fmla="*/ 473 w 825"/>
                <a:gd name="T119" fmla="*/ 543 h 669"/>
                <a:gd name="T120" fmla="*/ 479 w 825"/>
                <a:gd name="T121" fmla="*/ 515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5" h="669">
                  <a:moveTo>
                    <a:pt x="576" y="501"/>
                  </a:moveTo>
                  <a:lnTo>
                    <a:pt x="575" y="501"/>
                  </a:lnTo>
                  <a:lnTo>
                    <a:pt x="572" y="502"/>
                  </a:lnTo>
                  <a:lnTo>
                    <a:pt x="570" y="504"/>
                  </a:lnTo>
                  <a:lnTo>
                    <a:pt x="569" y="504"/>
                  </a:lnTo>
                  <a:lnTo>
                    <a:pt x="567" y="505"/>
                  </a:lnTo>
                  <a:lnTo>
                    <a:pt x="565" y="507"/>
                  </a:lnTo>
                  <a:lnTo>
                    <a:pt x="565" y="508"/>
                  </a:lnTo>
                  <a:lnTo>
                    <a:pt x="564" y="509"/>
                  </a:lnTo>
                  <a:lnTo>
                    <a:pt x="562" y="511"/>
                  </a:lnTo>
                  <a:lnTo>
                    <a:pt x="562" y="512"/>
                  </a:lnTo>
                  <a:lnTo>
                    <a:pt x="561" y="514"/>
                  </a:lnTo>
                  <a:lnTo>
                    <a:pt x="561" y="515"/>
                  </a:lnTo>
                  <a:lnTo>
                    <a:pt x="561" y="516"/>
                  </a:lnTo>
                  <a:lnTo>
                    <a:pt x="561" y="517"/>
                  </a:lnTo>
                  <a:lnTo>
                    <a:pt x="558" y="518"/>
                  </a:lnTo>
                  <a:lnTo>
                    <a:pt x="558" y="519"/>
                  </a:lnTo>
                  <a:lnTo>
                    <a:pt x="557" y="521"/>
                  </a:lnTo>
                  <a:lnTo>
                    <a:pt x="557" y="522"/>
                  </a:lnTo>
                  <a:lnTo>
                    <a:pt x="556" y="522"/>
                  </a:lnTo>
                  <a:lnTo>
                    <a:pt x="555" y="523"/>
                  </a:lnTo>
                  <a:lnTo>
                    <a:pt x="555" y="524"/>
                  </a:lnTo>
                  <a:lnTo>
                    <a:pt x="555" y="529"/>
                  </a:lnTo>
                  <a:lnTo>
                    <a:pt x="554" y="529"/>
                  </a:lnTo>
                  <a:lnTo>
                    <a:pt x="554" y="530"/>
                  </a:lnTo>
                  <a:lnTo>
                    <a:pt x="551" y="531"/>
                  </a:lnTo>
                  <a:lnTo>
                    <a:pt x="549" y="535"/>
                  </a:lnTo>
                  <a:lnTo>
                    <a:pt x="547" y="539"/>
                  </a:lnTo>
                  <a:lnTo>
                    <a:pt x="546" y="540"/>
                  </a:lnTo>
                  <a:lnTo>
                    <a:pt x="544" y="542"/>
                  </a:lnTo>
                  <a:lnTo>
                    <a:pt x="543" y="540"/>
                  </a:lnTo>
                  <a:lnTo>
                    <a:pt x="542" y="539"/>
                  </a:lnTo>
                  <a:lnTo>
                    <a:pt x="542" y="540"/>
                  </a:lnTo>
                  <a:lnTo>
                    <a:pt x="540" y="540"/>
                  </a:lnTo>
                  <a:lnTo>
                    <a:pt x="541" y="543"/>
                  </a:lnTo>
                  <a:lnTo>
                    <a:pt x="541" y="544"/>
                  </a:lnTo>
                  <a:lnTo>
                    <a:pt x="541" y="545"/>
                  </a:lnTo>
                  <a:lnTo>
                    <a:pt x="542" y="546"/>
                  </a:lnTo>
                  <a:lnTo>
                    <a:pt x="542" y="549"/>
                  </a:lnTo>
                  <a:lnTo>
                    <a:pt x="541" y="549"/>
                  </a:lnTo>
                  <a:lnTo>
                    <a:pt x="540" y="550"/>
                  </a:lnTo>
                  <a:lnTo>
                    <a:pt x="539" y="550"/>
                  </a:lnTo>
                  <a:lnTo>
                    <a:pt x="536" y="552"/>
                  </a:lnTo>
                  <a:lnTo>
                    <a:pt x="535" y="553"/>
                  </a:lnTo>
                  <a:lnTo>
                    <a:pt x="536" y="556"/>
                  </a:lnTo>
                  <a:lnTo>
                    <a:pt x="536" y="557"/>
                  </a:lnTo>
                  <a:lnTo>
                    <a:pt x="535" y="561"/>
                  </a:lnTo>
                  <a:lnTo>
                    <a:pt x="534" y="565"/>
                  </a:lnTo>
                  <a:lnTo>
                    <a:pt x="533" y="564"/>
                  </a:lnTo>
                  <a:lnTo>
                    <a:pt x="532" y="563"/>
                  </a:lnTo>
                  <a:lnTo>
                    <a:pt x="530" y="564"/>
                  </a:lnTo>
                  <a:lnTo>
                    <a:pt x="530" y="565"/>
                  </a:lnTo>
                  <a:lnTo>
                    <a:pt x="532" y="565"/>
                  </a:lnTo>
                  <a:lnTo>
                    <a:pt x="533" y="566"/>
                  </a:lnTo>
                  <a:lnTo>
                    <a:pt x="533" y="567"/>
                  </a:lnTo>
                  <a:lnTo>
                    <a:pt x="533" y="568"/>
                  </a:lnTo>
                  <a:lnTo>
                    <a:pt x="532" y="571"/>
                  </a:lnTo>
                  <a:lnTo>
                    <a:pt x="532" y="572"/>
                  </a:lnTo>
                  <a:lnTo>
                    <a:pt x="532" y="574"/>
                  </a:lnTo>
                  <a:lnTo>
                    <a:pt x="532" y="578"/>
                  </a:lnTo>
                  <a:lnTo>
                    <a:pt x="532" y="580"/>
                  </a:lnTo>
                  <a:lnTo>
                    <a:pt x="532" y="582"/>
                  </a:lnTo>
                  <a:lnTo>
                    <a:pt x="532" y="584"/>
                  </a:lnTo>
                  <a:lnTo>
                    <a:pt x="530" y="584"/>
                  </a:lnTo>
                  <a:lnTo>
                    <a:pt x="530" y="585"/>
                  </a:lnTo>
                  <a:lnTo>
                    <a:pt x="529" y="585"/>
                  </a:lnTo>
                  <a:lnTo>
                    <a:pt x="528" y="586"/>
                  </a:lnTo>
                  <a:lnTo>
                    <a:pt x="527" y="587"/>
                  </a:lnTo>
                  <a:lnTo>
                    <a:pt x="526" y="589"/>
                  </a:lnTo>
                  <a:lnTo>
                    <a:pt x="526" y="591"/>
                  </a:lnTo>
                  <a:lnTo>
                    <a:pt x="526" y="592"/>
                  </a:lnTo>
                  <a:lnTo>
                    <a:pt x="526" y="593"/>
                  </a:lnTo>
                  <a:lnTo>
                    <a:pt x="526" y="594"/>
                  </a:lnTo>
                  <a:lnTo>
                    <a:pt x="525" y="595"/>
                  </a:lnTo>
                  <a:lnTo>
                    <a:pt x="525" y="599"/>
                  </a:lnTo>
                  <a:lnTo>
                    <a:pt x="525" y="601"/>
                  </a:lnTo>
                  <a:lnTo>
                    <a:pt x="523" y="602"/>
                  </a:lnTo>
                  <a:lnTo>
                    <a:pt x="522" y="605"/>
                  </a:lnTo>
                  <a:lnTo>
                    <a:pt x="519" y="609"/>
                  </a:lnTo>
                  <a:lnTo>
                    <a:pt x="519" y="610"/>
                  </a:lnTo>
                  <a:lnTo>
                    <a:pt x="519" y="612"/>
                  </a:lnTo>
                  <a:lnTo>
                    <a:pt x="518" y="613"/>
                  </a:lnTo>
                  <a:lnTo>
                    <a:pt x="518" y="615"/>
                  </a:lnTo>
                  <a:lnTo>
                    <a:pt x="516" y="616"/>
                  </a:lnTo>
                  <a:lnTo>
                    <a:pt x="515" y="617"/>
                  </a:lnTo>
                  <a:lnTo>
                    <a:pt x="514" y="619"/>
                  </a:lnTo>
                  <a:lnTo>
                    <a:pt x="514" y="621"/>
                  </a:lnTo>
                  <a:lnTo>
                    <a:pt x="514" y="622"/>
                  </a:lnTo>
                  <a:lnTo>
                    <a:pt x="512" y="624"/>
                  </a:lnTo>
                  <a:lnTo>
                    <a:pt x="512" y="626"/>
                  </a:lnTo>
                  <a:lnTo>
                    <a:pt x="512" y="627"/>
                  </a:lnTo>
                  <a:lnTo>
                    <a:pt x="513" y="627"/>
                  </a:lnTo>
                  <a:lnTo>
                    <a:pt x="514" y="628"/>
                  </a:lnTo>
                  <a:lnTo>
                    <a:pt x="513" y="629"/>
                  </a:lnTo>
                  <a:lnTo>
                    <a:pt x="512" y="630"/>
                  </a:lnTo>
                  <a:lnTo>
                    <a:pt x="512" y="631"/>
                  </a:lnTo>
                  <a:lnTo>
                    <a:pt x="512" y="633"/>
                  </a:lnTo>
                  <a:lnTo>
                    <a:pt x="513" y="634"/>
                  </a:lnTo>
                  <a:lnTo>
                    <a:pt x="513" y="635"/>
                  </a:lnTo>
                  <a:lnTo>
                    <a:pt x="513" y="636"/>
                  </a:lnTo>
                  <a:lnTo>
                    <a:pt x="512" y="636"/>
                  </a:lnTo>
                  <a:lnTo>
                    <a:pt x="511" y="636"/>
                  </a:lnTo>
                  <a:lnTo>
                    <a:pt x="509" y="637"/>
                  </a:lnTo>
                  <a:lnTo>
                    <a:pt x="508" y="638"/>
                  </a:lnTo>
                  <a:lnTo>
                    <a:pt x="509" y="640"/>
                  </a:lnTo>
                  <a:lnTo>
                    <a:pt x="511" y="641"/>
                  </a:lnTo>
                  <a:lnTo>
                    <a:pt x="512" y="641"/>
                  </a:lnTo>
                  <a:lnTo>
                    <a:pt x="512" y="640"/>
                  </a:lnTo>
                  <a:lnTo>
                    <a:pt x="513" y="641"/>
                  </a:lnTo>
                  <a:lnTo>
                    <a:pt x="515" y="643"/>
                  </a:lnTo>
                  <a:lnTo>
                    <a:pt x="515" y="644"/>
                  </a:lnTo>
                  <a:lnTo>
                    <a:pt x="515" y="647"/>
                  </a:lnTo>
                  <a:lnTo>
                    <a:pt x="515" y="648"/>
                  </a:lnTo>
                  <a:lnTo>
                    <a:pt x="518" y="651"/>
                  </a:lnTo>
                  <a:lnTo>
                    <a:pt x="518" y="652"/>
                  </a:lnTo>
                  <a:lnTo>
                    <a:pt x="515" y="651"/>
                  </a:lnTo>
                  <a:lnTo>
                    <a:pt x="514" y="651"/>
                  </a:lnTo>
                  <a:lnTo>
                    <a:pt x="513" y="650"/>
                  </a:lnTo>
                  <a:lnTo>
                    <a:pt x="512" y="651"/>
                  </a:lnTo>
                  <a:lnTo>
                    <a:pt x="511" y="652"/>
                  </a:lnTo>
                  <a:lnTo>
                    <a:pt x="511" y="654"/>
                  </a:lnTo>
                  <a:lnTo>
                    <a:pt x="512" y="656"/>
                  </a:lnTo>
                  <a:lnTo>
                    <a:pt x="511" y="659"/>
                  </a:lnTo>
                  <a:lnTo>
                    <a:pt x="511" y="662"/>
                  </a:lnTo>
                  <a:lnTo>
                    <a:pt x="511" y="665"/>
                  </a:lnTo>
                  <a:lnTo>
                    <a:pt x="511" y="668"/>
                  </a:lnTo>
                  <a:lnTo>
                    <a:pt x="511" y="669"/>
                  </a:lnTo>
                  <a:lnTo>
                    <a:pt x="499" y="661"/>
                  </a:lnTo>
                  <a:lnTo>
                    <a:pt x="487" y="654"/>
                  </a:lnTo>
                  <a:lnTo>
                    <a:pt x="475" y="645"/>
                  </a:lnTo>
                  <a:lnTo>
                    <a:pt x="463" y="637"/>
                  </a:lnTo>
                  <a:lnTo>
                    <a:pt x="451" y="629"/>
                  </a:lnTo>
                  <a:lnTo>
                    <a:pt x="440" y="621"/>
                  </a:lnTo>
                  <a:lnTo>
                    <a:pt x="427" y="614"/>
                  </a:lnTo>
                  <a:lnTo>
                    <a:pt x="415" y="606"/>
                  </a:lnTo>
                  <a:lnTo>
                    <a:pt x="414" y="605"/>
                  </a:lnTo>
                  <a:lnTo>
                    <a:pt x="411" y="603"/>
                  </a:lnTo>
                  <a:lnTo>
                    <a:pt x="409" y="603"/>
                  </a:lnTo>
                  <a:lnTo>
                    <a:pt x="408" y="603"/>
                  </a:lnTo>
                  <a:lnTo>
                    <a:pt x="408" y="602"/>
                  </a:lnTo>
                  <a:lnTo>
                    <a:pt x="413" y="596"/>
                  </a:lnTo>
                  <a:lnTo>
                    <a:pt x="414" y="595"/>
                  </a:lnTo>
                  <a:lnTo>
                    <a:pt x="415" y="594"/>
                  </a:lnTo>
                  <a:lnTo>
                    <a:pt x="415" y="592"/>
                  </a:lnTo>
                  <a:lnTo>
                    <a:pt x="415" y="591"/>
                  </a:lnTo>
                  <a:lnTo>
                    <a:pt x="414" y="588"/>
                  </a:lnTo>
                  <a:lnTo>
                    <a:pt x="413" y="588"/>
                  </a:lnTo>
                  <a:lnTo>
                    <a:pt x="412" y="587"/>
                  </a:lnTo>
                  <a:lnTo>
                    <a:pt x="412" y="586"/>
                  </a:lnTo>
                  <a:lnTo>
                    <a:pt x="412" y="582"/>
                  </a:lnTo>
                  <a:lnTo>
                    <a:pt x="412" y="581"/>
                  </a:lnTo>
                  <a:lnTo>
                    <a:pt x="412" y="579"/>
                  </a:lnTo>
                  <a:lnTo>
                    <a:pt x="411" y="578"/>
                  </a:lnTo>
                  <a:lnTo>
                    <a:pt x="409" y="577"/>
                  </a:lnTo>
                  <a:lnTo>
                    <a:pt x="408" y="575"/>
                  </a:lnTo>
                  <a:lnTo>
                    <a:pt x="408" y="573"/>
                  </a:lnTo>
                  <a:lnTo>
                    <a:pt x="409" y="572"/>
                  </a:lnTo>
                  <a:lnTo>
                    <a:pt x="409" y="571"/>
                  </a:lnTo>
                  <a:lnTo>
                    <a:pt x="409" y="570"/>
                  </a:lnTo>
                  <a:lnTo>
                    <a:pt x="409" y="568"/>
                  </a:lnTo>
                  <a:lnTo>
                    <a:pt x="408" y="564"/>
                  </a:lnTo>
                  <a:lnTo>
                    <a:pt x="408" y="563"/>
                  </a:lnTo>
                  <a:lnTo>
                    <a:pt x="407" y="563"/>
                  </a:lnTo>
                  <a:lnTo>
                    <a:pt x="408" y="560"/>
                  </a:lnTo>
                  <a:lnTo>
                    <a:pt x="409" y="558"/>
                  </a:lnTo>
                  <a:lnTo>
                    <a:pt x="408" y="556"/>
                  </a:lnTo>
                  <a:lnTo>
                    <a:pt x="407" y="554"/>
                  </a:lnTo>
                  <a:lnTo>
                    <a:pt x="406" y="553"/>
                  </a:lnTo>
                  <a:lnTo>
                    <a:pt x="407" y="551"/>
                  </a:lnTo>
                  <a:lnTo>
                    <a:pt x="407" y="550"/>
                  </a:lnTo>
                  <a:lnTo>
                    <a:pt x="407" y="549"/>
                  </a:lnTo>
                  <a:lnTo>
                    <a:pt x="406" y="547"/>
                  </a:lnTo>
                  <a:lnTo>
                    <a:pt x="405" y="547"/>
                  </a:lnTo>
                  <a:lnTo>
                    <a:pt x="404" y="547"/>
                  </a:lnTo>
                  <a:lnTo>
                    <a:pt x="404" y="546"/>
                  </a:lnTo>
                  <a:lnTo>
                    <a:pt x="402" y="546"/>
                  </a:lnTo>
                  <a:lnTo>
                    <a:pt x="402" y="545"/>
                  </a:lnTo>
                  <a:lnTo>
                    <a:pt x="402" y="544"/>
                  </a:lnTo>
                  <a:lnTo>
                    <a:pt x="401" y="544"/>
                  </a:lnTo>
                  <a:lnTo>
                    <a:pt x="400" y="544"/>
                  </a:lnTo>
                  <a:lnTo>
                    <a:pt x="393" y="539"/>
                  </a:lnTo>
                  <a:lnTo>
                    <a:pt x="392" y="539"/>
                  </a:lnTo>
                  <a:lnTo>
                    <a:pt x="391" y="538"/>
                  </a:lnTo>
                  <a:lnTo>
                    <a:pt x="390" y="538"/>
                  </a:lnTo>
                  <a:lnTo>
                    <a:pt x="388" y="539"/>
                  </a:lnTo>
                  <a:lnTo>
                    <a:pt x="381" y="542"/>
                  </a:lnTo>
                  <a:lnTo>
                    <a:pt x="380" y="540"/>
                  </a:lnTo>
                  <a:lnTo>
                    <a:pt x="380" y="539"/>
                  </a:lnTo>
                  <a:lnTo>
                    <a:pt x="379" y="538"/>
                  </a:lnTo>
                  <a:lnTo>
                    <a:pt x="378" y="538"/>
                  </a:lnTo>
                  <a:lnTo>
                    <a:pt x="378" y="537"/>
                  </a:lnTo>
                  <a:lnTo>
                    <a:pt x="377" y="537"/>
                  </a:lnTo>
                  <a:lnTo>
                    <a:pt x="376" y="538"/>
                  </a:lnTo>
                  <a:lnTo>
                    <a:pt x="373" y="538"/>
                  </a:lnTo>
                  <a:lnTo>
                    <a:pt x="372" y="538"/>
                  </a:lnTo>
                  <a:lnTo>
                    <a:pt x="371" y="539"/>
                  </a:lnTo>
                  <a:lnTo>
                    <a:pt x="370" y="540"/>
                  </a:lnTo>
                  <a:lnTo>
                    <a:pt x="369" y="545"/>
                  </a:lnTo>
                  <a:lnTo>
                    <a:pt x="368" y="546"/>
                  </a:lnTo>
                  <a:lnTo>
                    <a:pt x="368" y="545"/>
                  </a:lnTo>
                  <a:lnTo>
                    <a:pt x="366" y="544"/>
                  </a:lnTo>
                  <a:lnTo>
                    <a:pt x="365" y="544"/>
                  </a:lnTo>
                  <a:lnTo>
                    <a:pt x="364" y="544"/>
                  </a:lnTo>
                  <a:lnTo>
                    <a:pt x="361" y="544"/>
                  </a:lnTo>
                  <a:lnTo>
                    <a:pt x="359" y="544"/>
                  </a:lnTo>
                  <a:lnTo>
                    <a:pt x="358" y="544"/>
                  </a:lnTo>
                  <a:lnTo>
                    <a:pt x="357" y="543"/>
                  </a:lnTo>
                  <a:lnTo>
                    <a:pt x="357" y="542"/>
                  </a:lnTo>
                  <a:lnTo>
                    <a:pt x="356" y="542"/>
                  </a:lnTo>
                  <a:lnTo>
                    <a:pt x="356" y="543"/>
                  </a:lnTo>
                  <a:lnTo>
                    <a:pt x="354" y="544"/>
                  </a:lnTo>
                  <a:lnTo>
                    <a:pt x="354" y="545"/>
                  </a:lnTo>
                  <a:lnTo>
                    <a:pt x="352" y="546"/>
                  </a:lnTo>
                  <a:lnTo>
                    <a:pt x="352" y="547"/>
                  </a:lnTo>
                  <a:lnTo>
                    <a:pt x="352" y="549"/>
                  </a:lnTo>
                  <a:lnTo>
                    <a:pt x="352" y="550"/>
                  </a:lnTo>
                  <a:lnTo>
                    <a:pt x="352" y="551"/>
                  </a:lnTo>
                  <a:lnTo>
                    <a:pt x="352" y="552"/>
                  </a:lnTo>
                  <a:lnTo>
                    <a:pt x="354" y="552"/>
                  </a:lnTo>
                  <a:lnTo>
                    <a:pt x="354" y="553"/>
                  </a:lnTo>
                  <a:lnTo>
                    <a:pt x="355" y="553"/>
                  </a:lnTo>
                  <a:lnTo>
                    <a:pt x="356" y="554"/>
                  </a:lnTo>
                  <a:lnTo>
                    <a:pt x="357" y="554"/>
                  </a:lnTo>
                  <a:lnTo>
                    <a:pt x="358" y="554"/>
                  </a:lnTo>
                  <a:lnTo>
                    <a:pt x="358" y="556"/>
                  </a:lnTo>
                  <a:lnTo>
                    <a:pt x="352" y="557"/>
                  </a:lnTo>
                  <a:lnTo>
                    <a:pt x="352" y="556"/>
                  </a:lnTo>
                  <a:lnTo>
                    <a:pt x="350" y="553"/>
                  </a:lnTo>
                  <a:lnTo>
                    <a:pt x="350" y="551"/>
                  </a:lnTo>
                  <a:lnTo>
                    <a:pt x="350" y="549"/>
                  </a:lnTo>
                  <a:lnTo>
                    <a:pt x="350" y="546"/>
                  </a:lnTo>
                  <a:lnTo>
                    <a:pt x="349" y="545"/>
                  </a:lnTo>
                  <a:lnTo>
                    <a:pt x="348" y="545"/>
                  </a:lnTo>
                  <a:lnTo>
                    <a:pt x="347" y="545"/>
                  </a:lnTo>
                  <a:lnTo>
                    <a:pt x="345" y="545"/>
                  </a:lnTo>
                  <a:lnTo>
                    <a:pt x="345" y="546"/>
                  </a:lnTo>
                  <a:lnTo>
                    <a:pt x="343" y="546"/>
                  </a:lnTo>
                  <a:lnTo>
                    <a:pt x="342" y="545"/>
                  </a:lnTo>
                  <a:lnTo>
                    <a:pt x="341" y="544"/>
                  </a:lnTo>
                  <a:lnTo>
                    <a:pt x="338" y="544"/>
                  </a:lnTo>
                  <a:lnTo>
                    <a:pt x="337" y="543"/>
                  </a:lnTo>
                  <a:lnTo>
                    <a:pt x="337" y="542"/>
                  </a:lnTo>
                  <a:lnTo>
                    <a:pt x="335" y="542"/>
                  </a:lnTo>
                  <a:lnTo>
                    <a:pt x="334" y="542"/>
                  </a:lnTo>
                  <a:lnTo>
                    <a:pt x="334" y="540"/>
                  </a:lnTo>
                  <a:lnTo>
                    <a:pt x="333" y="539"/>
                  </a:lnTo>
                  <a:lnTo>
                    <a:pt x="331" y="539"/>
                  </a:lnTo>
                  <a:lnTo>
                    <a:pt x="329" y="539"/>
                  </a:lnTo>
                  <a:lnTo>
                    <a:pt x="329" y="538"/>
                  </a:lnTo>
                  <a:lnTo>
                    <a:pt x="327" y="536"/>
                  </a:lnTo>
                  <a:lnTo>
                    <a:pt x="326" y="536"/>
                  </a:lnTo>
                  <a:lnTo>
                    <a:pt x="321" y="535"/>
                  </a:lnTo>
                  <a:lnTo>
                    <a:pt x="320" y="533"/>
                  </a:lnTo>
                  <a:lnTo>
                    <a:pt x="319" y="533"/>
                  </a:lnTo>
                  <a:lnTo>
                    <a:pt x="317" y="533"/>
                  </a:lnTo>
                  <a:lnTo>
                    <a:pt x="317" y="535"/>
                  </a:lnTo>
                  <a:lnTo>
                    <a:pt x="316" y="533"/>
                  </a:lnTo>
                  <a:lnTo>
                    <a:pt x="315" y="533"/>
                  </a:lnTo>
                  <a:lnTo>
                    <a:pt x="312" y="538"/>
                  </a:lnTo>
                  <a:lnTo>
                    <a:pt x="311" y="538"/>
                  </a:lnTo>
                  <a:lnTo>
                    <a:pt x="307" y="537"/>
                  </a:lnTo>
                  <a:lnTo>
                    <a:pt x="305" y="536"/>
                  </a:lnTo>
                  <a:lnTo>
                    <a:pt x="304" y="536"/>
                  </a:lnTo>
                  <a:lnTo>
                    <a:pt x="302" y="536"/>
                  </a:lnTo>
                  <a:lnTo>
                    <a:pt x="302" y="537"/>
                  </a:lnTo>
                  <a:lnTo>
                    <a:pt x="301" y="537"/>
                  </a:lnTo>
                  <a:lnTo>
                    <a:pt x="300" y="537"/>
                  </a:lnTo>
                  <a:lnTo>
                    <a:pt x="300" y="536"/>
                  </a:lnTo>
                  <a:lnTo>
                    <a:pt x="299" y="536"/>
                  </a:lnTo>
                  <a:lnTo>
                    <a:pt x="294" y="535"/>
                  </a:lnTo>
                  <a:lnTo>
                    <a:pt x="293" y="535"/>
                  </a:lnTo>
                  <a:lnTo>
                    <a:pt x="293" y="533"/>
                  </a:lnTo>
                  <a:lnTo>
                    <a:pt x="291" y="533"/>
                  </a:lnTo>
                  <a:lnTo>
                    <a:pt x="288" y="533"/>
                  </a:lnTo>
                  <a:lnTo>
                    <a:pt x="287" y="532"/>
                  </a:lnTo>
                  <a:lnTo>
                    <a:pt x="287" y="531"/>
                  </a:lnTo>
                  <a:lnTo>
                    <a:pt x="287" y="530"/>
                  </a:lnTo>
                  <a:lnTo>
                    <a:pt x="286" y="530"/>
                  </a:lnTo>
                  <a:lnTo>
                    <a:pt x="285" y="529"/>
                  </a:lnTo>
                  <a:lnTo>
                    <a:pt x="284" y="529"/>
                  </a:lnTo>
                  <a:lnTo>
                    <a:pt x="279" y="530"/>
                  </a:lnTo>
                  <a:lnTo>
                    <a:pt x="277" y="530"/>
                  </a:lnTo>
                  <a:lnTo>
                    <a:pt x="274" y="528"/>
                  </a:lnTo>
                  <a:lnTo>
                    <a:pt x="265" y="518"/>
                  </a:lnTo>
                  <a:lnTo>
                    <a:pt x="263" y="517"/>
                  </a:lnTo>
                  <a:lnTo>
                    <a:pt x="260" y="517"/>
                  </a:lnTo>
                  <a:lnTo>
                    <a:pt x="258" y="517"/>
                  </a:lnTo>
                  <a:lnTo>
                    <a:pt x="253" y="519"/>
                  </a:lnTo>
                  <a:lnTo>
                    <a:pt x="250" y="519"/>
                  </a:lnTo>
                  <a:lnTo>
                    <a:pt x="248" y="518"/>
                  </a:lnTo>
                  <a:lnTo>
                    <a:pt x="245" y="517"/>
                  </a:lnTo>
                  <a:lnTo>
                    <a:pt x="244" y="517"/>
                  </a:lnTo>
                  <a:lnTo>
                    <a:pt x="238" y="516"/>
                  </a:lnTo>
                  <a:lnTo>
                    <a:pt x="231" y="517"/>
                  </a:lnTo>
                  <a:lnTo>
                    <a:pt x="230" y="517"/>
                  </a:lnTo>
                  <a:lnTo>
                    <a:pt x="229" y="518"/>
                  </a:lnTo>
                  <a:lnTo>
                    <a:pt x="229" y="519"/>
                  </a:lnTo>
                  <a:lnTo>
                    <a:pt x="228" y="523"/>
                  </a:lnTo>
                  <a:lnTo>
                    <a:pt x="227" y="525"/>
                  </a:lnTo>
                  <a:lnTo>
                    <a:pt x="226" y="526"/>
                  </a:lnTo>
                  <a:lnTo>
                    <a:pt x="227" y="529"/>
                  </a:lnTo>
                  <a:lnTo>
                    <a:pt x="227" y="530"/>
                  </a:lnTo>
                  <a:lnTo>
                    <a:pt x="228" y="531"/>
                  </a:lnTo>
                  <a:lnTo>
                    <a:pt x="228" y="532"/>
                  </a:lnTo>
                  <a:lnTo>
                    <a:pt x="228" y="533"/>
                  </a:lnTo>
                  <a:lnTo>
                    <a:pt x="227" y="533"/>
                  </a:lnTo>
                  <a:lnTo>
                    <a:pt x="224" y="532"/>
                  </a:lnTo>
                  <a:lnTo>
                    <a:pt x="223" y="532"/>
                  </a:lnTo>
                  <a:lnTo>
                    <a:pt x="222" y="532"/>
                  </a:lnTo>
                  <a:lnTo>
                    <a:pt x="219" y="535"/>
                  </a:lnTo>
                  <a:lnTo>
                    <a:pt x="217" y="536"/>
                  </a:lnTo>
                  <a:lnTo>
                    <a:pt x="215" y="536"/>
                  </a:lnTo>
                  <a:lnTo>
                    <a:pt x="214" y="536"/>
                  </a:lnTo>
                  <a:lnTo>
                    <a:pt x="213" y="535"/>
                  </a:lnTo>
                  <a:lnTo>
                    <a:pt x="213" y="533"/>
                  </a:lnTo>
                  <a:lnTo>
                    <a:pt x="212" y="533"/>
                  </a:lnTo>
                  <a:lnTo>
                    <a:pt x="212" y="532"/>
                  </a:lnTo>
                  <a:lnTo>
                    <a:pt x="210" y="531"/>
                  </a:lnTo>
                  <a:lnTo>
                    <a:pt x="209" y="531"/>
                  </a:lnTo>
                  <a:lnTo>
                    <a:pt x="207" y="530"/>
                  </a:lnTo>
                  <a:lnTo>
                    <a:pt x="206" y="530"/>
                  </a:lnTo>
                  <a:lnTo>
                    <a:pt x="200" y="521"/>
                  </a:lnTo>
                  <a:lnTo>
                    <a:pt x="198" y="521"/>
                  </a:lnTo>
                  <a:lnTo>
                    <a:pt x="196" y="519"/>
                  </a:lnTo>
                  <a:lnTo>
                    <a:pt x="196" y="517"/>
                  </a:lnTo>
                  <a:lnTo>
                    <a:pt x="194" y="510"/>
                  </a:lnTo>
                  <a:lnTo>
                    <a:pt x="193" y="507"/>
                  </a:lnTo>
                  <a:lnTo>
                    <a:pt x="191" y="505"/>
                  </a:lnTo>
                  <a:lnTo>
                    <a:pt x="189" y="505"/>
                  </a:lnTo>
                  <a:lnTo>
                    <a:pt x="188" y="504"/>
                  </a:lnTo>
                  <a:lnTo>
                    <a:pt x="187" y="503"/>
                  </a:lnTo>
                  <a:lnTo>
                    <a:pt x="186" y="502"/>
                  </a:lnTo>
                  <a:lnTo>
                    <a:pt x="185" y="501"/>
                  </a:lnTo>
                  <a:lnTo>
                    <a:pt x="185" y="500"/>
                  </a:lnTo>
                  <a:lnTo>
                    <a:pt x="184" y="500"/>
                  </a:lnTo>
                  <a:lnTo>
                    <a:pt x="183" y="500"/>
                  </a:lnTo>
                  <a:lnTo>
                    <a:pt x="181" y="497"/>
                  </a:lnTo>
                  <a:lnTo>
                    <a:pt x="179" y="491"/>
                  </a:lnTo>
                  <a:lnTo>
                    <a:pt x="177" y="490"/>
                  </a:lnTo>
                  <a:lnTo>
                    <a:pt x="174" y="490"/>
                  </a:lnTo>
                  <a:lnTo>
                    <a:pt x="173" y="489"/>
                  </a:lnTo>
                  <a:lnTo>
                    <a:pt x="172" y="487"/>
                  </a:lnTo>
                  <a:lnTo>
                    <a:pt x="171" y="486"/>
                  </a:lnTo>
                  <a:lnTo>
                    <a:pt x="167" y="484"/>
                  </a:lnTo>
                  <a:lnTo>
                    <a:pt x="165" y="482"/>
                  </a:lnTo>
                  <a:lnTo>
                    <a:pt x="164" y="481"/>
                  </a:lnTo>
                  <a:lnTo>
                    <a:pt x="163" y="480"/>
                  </a:lnTo>
                  <a:lnTo>
                    <a:pt x="162" y="480"/>
                  </a:lnTo>
                  <a:lnTo>
                    <a:pt x="162" y="479"/>
                  </a:lnTo>
                  <a:lnTo>
                    <a:pt x="160" y="479"/>
                  </a:lnTo>
                  <a:lnTo>
                    <a:pt x="158" y="476"/>
                  </a:lnTo>
                  <a:lnTo>
                    <a:pt x="153" y="475"/>
                  </a:lnTo>
                  <a:lnTo>
                    <a:pt x="150" y="473"/>
                  </a:lnTo>
                  <a:lnTo>
                    <a:pt x="149" y="472"/>
                  </a:lnTo>
                  <a:lnTo>
                    <a:pt x="149" y="470"/>
                  </a:lnTo>
                  <a:lnTo>
                    <a:pt x="150" y="470"/>
                  </a:lnTo>
                  <a:lnTo>
                    <a:pt x="150" y="469"/>
                  </a:lnTo>
                  <a:lnTo>
                    <a:pt x="150" y="468"/>
                  </a:lnTo>
                  <a:lnTo>
                    <a:pt x="150" y="466"/>
                  </a:lnTo>
                  <a:lnTo>
                    <a:pt x="150" y="465"/>
                  </a:lnTo>
                  <a:lnTo>
                    <a:pt x="149" y="463"/>
                  </a:lnTo>
                  <a:lnTo>
                    <a:pt x="148" y="463"/>
                  </a:lnTo>
                  <a:lnTo>
                    <a:pt x="143" y="461"/>
                  </a:lnTo>
                  <a:lnTo>
                    <a:pt x="142" y="461"/>
                  </a:lnTo>
                  <a:lnTo>
                    <a:pt x="141" y="460"/>
                  </a:lnTo>
                  <a:lnTo>
                    <a:pt x="139" y="459"/>
                  </a:lnTo>
                  <a:lnTo>
                    <a:pt x="138" y="456"/>
                  </a:lnTo>
                  <a:lnTo>
                    <a:pt x="137" y="453"/>
                  </a:lnTo>
                  <a:lnTo>
                    <a:pt x="137" y="451"/>
                  </a:lnTo>
                  <a:lnTo>
                    <a:pt x="137" y="446"/>
                  </a:lnTo>
                  <a:lnTo>
                    <a:pt x="136" y="444"/>
                  </a:lnTo>
                  <a:lnTo>
                    <a:pt x="136" y="442"/>
                  </a:lnTo>
                  <a:lnTo>
                    <a:pt x="137" y="441"/>
                  </a:lnTo>
                  <a:lnTo>
                    <a:pt x="137" y="440"/>
                  </a:lnTo>
                  <a:lnTo>
                    <a:pt x="137" y="439"/>
                  </a:lnTo>
                  <a:lnTo>
                    <a:pt x="137" y="438"/>
                  </a:lnTo>
                  <a:lnTo>
                    <a:pt x="138" y="437"/>
                  </a:lnTo>
                  <a:lnTo>
                    <a:pt x="138" y="435"/>
                  </a:lnTo>
                  <a:lnTo>
                    <a:pt x="138" y="434"/>
                  </a:lnTo>
                  <a:lnTo>
                    <a:pt x="138" y="433"/>
                  </a:lnTo>
                  <a:lnTo>
                    <a:pt x="138" y="432"/>
                  </a:lnTo>
                  <a:lnTo>
                    <a:pt x="139" y="432"/>
                  </a:lnTo>
                  <a:lnTo>
                    <a:pt x="138" y="431"/>
                  </a:lnTo>
                  <a:lnTo>
                    <a:pt x="137" y="430"/>
                  </a:lnTo>
                  <a:lnTo>
                    <a:pt x="136" y="430"/>
                  </a:lnTo>
                  <a:lnTo>
                    <a:pt x="135" y="430"/>
                  </a:lnTo>
                  <a:lnTo>
                    <a:pt x="134" y="428"/>
                  </a:lnTo>
                  <a:lnTo>
                    <a:pt x="134" y="427"/>
                  </a:lnTo>
                  <a:lnTo>
                    <a:pt x="132" y="427"/>
                  </a:lnTo>
                  <a:lnTo>
                    <a:pt x="131" y="426"/>
                  </a:lnTo>
                  <a:lnTo>
                    <a:pt x="131" y="425"/>
                  </a:lnTo>
                  <a:lnTo>
                    <a:pt x="128" y="423"/>
                  </a:lnTo>
                  <a:lnTo>
                    <a:pt x="127" y="423"/>
                  </a:lnTo>
                  <a:lnTo>
                    <a:pt x="121" y="421"/>
                  </a:lnTo>
                  <a:lnTo>
                    <a:pt x="119" y="420"/>
                  </a:lnTo>
                  <a:lnTo>
                    <a:pt x="117" y="420"/>
                  </a:lnTo>
                  <a:lnTo>
                    <a:pt x="117" y="421"/>
                  </a:lnTo>
                  <a:lnTo>
                    <a:pt x="116" y="420"/>
                  </a:lnTo>
                  <a:lnTo>
                    <a:pt x="114" y="419"/>
                  </a:lnTo>
                  <a:lnTo>
                    <a:pt x="113" y="419"/>
                  </a:lnTo>
                  <a:lnTo>
                    <a:pt x="110" y="420"/>
                  </a:lnTo>
                  <a:lnTo>
                    <a:pt x="110" y="419"/>
                  </a:lnTo>
                  <a:lnTo>
                    <a:pt x="110" y="418"/>
                  </a:lnTo>
                  <a:lnTo>
                    <a:pt x="109" y="417"/>
                  </a:lnTo>
                  <a:lnTo>
                    <a:pt x="109" y="416"/>
                  </a:lnTo>
                  <a:lnTo>
                    <a:pt x="107" y="414"/>
                  </a:lnTo>
                  <a:lnTo>
                    <a:pt x="107" y="413"/>
                  </a:lnTo>
                  <a:lnTo>
                    <a:pt x="106" y="412"/>
                  </a:lnTo>
                  <a:lnTo>
                    <a:pt x="106" y="413"/>
                  </a:lnTo>
                  <a:lnTo>
                    <a:pt x="103" y="413"/>
                  </a:lnTo>
                  <a:lnTo>
                    <a:pt x="102" y="414"/>
                  </a:lnTo>
                  <a:lnTo>
                    <a:pt x="101" y="416"/>
                  </a:lnTo>
                  <a:lnTo>
                    <a:pt x="100" y="418"/>
                  </a:lnTo>
                  <a:lnTo>
                    <a:pt x="100" y="419"/>
                  </a:lnTo>
                  <a:lnTo>
                    <a:pt x="100" y="420"/>
                  </a:lnTo>
                  <a:lnTo>
                    <a:pt x="100" y="421"/>
                  </a:lnTo>
                  <a:lnTo>
                    <a:pt x="99" y="423"/>
                  </a:lnTo>
                  <a:lnTo>
                    <a:pt x="99" y="424"/>
                  </a:lnTo>
                  <a:lnTo>
                    <a:pt x="98" y="423"/>
                  </a:lnTo>
                  <a:lnTo>
                    <a:pt x="96" y="423"/>
                  </a:lnTo>
                  <a:lnTo>
                    <a:pt x="95" y="423"/>
                  </a:lnTo>
                  <a:lnTo>
                    <a:pt x="95" y="424"/>
                  </a:lnTo>
                  <a:lnTo>
                    <a:pt x="95" y="425"/>
                  </a:lnTo>
                  <a:lnTo>
                    <a:pt x="96" y="426"/>
                  </a:lnTo>
                  <a:lnTo>
                    <a:pt x="96" y="427"/>
                  </a:lnTo>
                  <a:lnTo>
                    <a:pt x="95" y="427"/>
                  </a:lnTo>
                  <a:lnTo>
                    <a:pt x="94" y="426"/>
                  </a:lnTo>
                  <a:lnTo>
                    <a:pt x="93" y="426"/>
                  </a:lnTo>
                  <a:lnTo>
                    <a:pt x="92" y="426"/>
                  </a:lnTo>
                  <a:lnTo>
                    <a:pt x="91" y="426"/>
                  </a:lnTo>
                  <a:lnTo>
                    <a:pt x="91" y="425"/>
                  </a:lnTo>
                  <a:lnTo>
                    <a:pt x="89" y="425"/>
                  </a:lnTo>
                  <a:lnTo>
                    <a:pt x="89" y="424"/>
                  </a:lnTo>
                  <a:lnTo>
                    <a:pt x="89" y="423"/>
                  </a:lnTo>
                  <a:lnTo>
                    <a:pt x="89" y="421"/>
                  </a:lnTo>
                  <a:lnTo>
                    <a:pt x="87" y="418"/>
                  </a:lnTo>
                  <a:lnTo>
                    <a:pt x="86" y="416"/>
                  </a:lnTo>
                  <a:lnTo>
                    <a:pt x="86" y="414"/>
                  </a:lnTo>
                  <a:lnTo>
                    <a:pt x="86" y="413"/>
                  </a:lnTo>
                  <a:lnTo>
                    <a:pt x="86" y="412"/>
                  </a:lnTo>
                  <a:lnTo>
                    <a:pt x="82" y="409"/>
                  </a:lnTo>
                  <a:lnTo>
                    <a:pt x="81" y="407"/>
                  </a:lnTo>
                  <a:lnTo>
                    <a:pt x="81" y="400"/>
                  </a:lnTo>
                  <a:lnTo>
                    <a:pt x="81" y="399"/>
                  </a:lnTo>
                  <a:lnTo>
                    <a:pt x="82" y="398"/>
                  </a:lnTo>
                  <a:lnTo>
                    <a:pt x="84" y="396"/>
                  </a:lnTo>
                  <a:lnTo>
                    <a:pt x="84" y="395"/>
                  </a:lnTo>
                  <a:lnTo>
                    <a:pt x="84" y="393"/>
                  </a:lnTo>
                  <a:lnTo>
                    <a:pt x="82" y="393"/>
                  </a:lnTo>
                  <a:lnTo>
                    <a:pt x="81" y="393"/>
                  </a:lnTo>
                  <a:lnTo>
                    <a:pt x="80" y="393"/>
                  </a:lnTo>
                  <a:lnTo>
                    <a:pt x="79" y="392"/>
                  </a:lnTo>
                  <a:lnTo>
                    <a:pt x="78" y="391"/>
                  </a:lnTo>
                  <a:lnTo>
                    <a:pt x="77" y="390"/>
                  </a:lnTo>
                  <a:lnTo>
                    <a:pt x="77" y="389"/>
                  </a:lnTo>
                  <a:lnTo>
                    <a:pt x="75" y="388"/>
                  </a:lnTo>
                  <a:lnTo>
                    <a:pt x="75" y="385"/>
                  </a:lnTo>
                  <a:lnTo>
                    <a:pt x="75" y="384"/>
                  </a:lnTo>
                  <a:lnTo>
                    <a:pt x="74" y="382"/>
                  </a:lnTo>
                  <a:lnTo>
                    <a:pt x="73" y="382"/>
                  </a:lnTo>
                  <a:lnTo>
                    <a:pt x="72" y="382"/>
                  </a:lnTo>
                  <a:lnTo>
                    <a:pt x="71" y="381"/>
                  </a:lnTo>
                  <a:lnTo>
                    <a:pt x="70" y="379"/>
                  </a:lnTo>
                  <a:lnTo>
                    <a:pt x="68" y="379"/>
                  </a:lnTo>
                  <a:lnTo>
                    <a:pt x="67" y="379"/>
                  </a:lnTo>
                  <a:lnTo>
                    <a:pt x="66" y="379"/>
                  </a:lnTo>
                  <a:lnTo>
                    <a:pt x="65" y="377"/>
                  </a:lnTo>
                  <a:lnTo>
                    <a:pt x="64" y="376"/>
                  </a:lnTo>
                  <a:lnTo>
                    <a:pt x="61" y="375"/>
                  </a:lnTo>
                  <a:lnTo>
                    <a:pt x="58" y="376"/>
                  </a:lnTo>
                  <a:lnTo>
                    <a:pt x="57" y="376"/>
                  </a:lnTo>
                  <a:lnTo>
                    <a:pt x="56" y="375"/>
                  </a:lnTo>
                  <a:lnTo>
                    <a:pt x="55" y="376"/>
                  </a:lnTo>
                  <a:lnTo>
                    <a:pt x="53" y="376"/>
                  </a:lnTo>
                  <a:lnTo>
                    <a:pt x="51" y="376"/>
                  </a:lnTo>
                  <a:lnTo>
                    <a:pt x="49" y="376"/>
                  </a:lnTo>
                  <a:lnTo>
                    <a:pt x="46" y="374"/>
                  </a:lnTo>
                  <a:lnTo>
                    <a:pt x="45" y="374"/>
                  </a:lnTo>
                  <a:lnTo>
                    <a:pt x="43" y="374"/>
                  </a:lnTo>
                  <a:lnTo>
                    <a:pt x="41" y="375"/>
                  </a:lnTo>
                  <a:lnTo>
                    <a:pt x="38" y="376"/>
                  </a:lnTo>
                  <a:lnTo>
                    <a:pt x="36" y="378"/>
                  </a:lnTo>
                  <a:lnTo>
                    <a:pt x="35" y="381"/>
                  </a:lnTo>
                  <a:lnTo>
                    <a:pt x="34" y="381"/>
                  </a:lnTo>
                  <a:lnTo>
                    <a:pt x="32" y="381"/>
                  </a:lnTo>
                  <a:lnTo>
                    <a:pt x="31" y="381"/>
                  </a:lnTo>
                  <a:lnTo>
                    <a:pt x="31" y="379"/>
                  </a:lnTo>
                  <a:lnTo>
                    <a:pt x="31" y="378"/>
                  </a:lnTo>
                  <a:lnTo>
                    <a:pt x="30" y="377"/>
                  </a:lnTo>
                  <a:lnTo>
                    <a:pt x="28" y="377"/>
                  </a:lnTo>
                  <a:lnTo>
                    <a:pt x="27" y="377"/>
                  </a:lnTo>
                  <a:lnTo>
                    <a:pt x="24" y="375"/>
                  </a:lnTo>
                  <a:lnTo>
                    <a:pt x="23" y="375"/>
                  </a:lnTo>
                  <a:lnTo>
                    <a:pt x="22" y="375"/>
                  </a:lnTo>
                  <a:lnTo>
                    <a:pt x="21" y="375"/>
                  </a:lnTo>
                  <a:lnTo>
                    <a:pt x="20" y="375"/>
                  </a:lnTo>
                  <a:lnTo>
                    <a:pt x="18" y="372"/>
                  </a:lnTo>
                  <a:lnTo>
                    <a:pt x="17" y="372"/>
                  </a:lnTo>
                  <a:lnTo>
                    <a:pt x="16" y="371"/>
                  </a:lnTo>
                  <a:lnTo>
                    <a:pt x="16" y="370"/>
                  </a:lnTo>
                  <a:lnTo>
                    <a:pt x="15" y="370"/>
                  </a:lnTo>
                  <a:lnTo>
                    <a:pt x="14" y="370"/>
                  </a:lnTo>
                  <a:lnTo>
                    <a:pt x="13" y="370"/>
                  </a:lnTo>
                  <a:lnTo>
                    <a:pt x="11" y="370"/>
                  </a:lnTo>
                  <a:lnTo>
                    <a:pt x="10" y="369"/>
                  </a:lnTo>
                  <a:lnTo>
                    <a:pt x="9" y="369"/>
                  </a:lnTo>
                  <a:lnTo>
                    <a:pt x="8" y="369"/>
                  </a:lnTo>
                  <a:lnTo>
                    <a:pt x="3" y="368"/>
                  </a:lnTo>
                  <a:lnTo>
                    <a:pt x="1" y="367"/>
                  </a:lnTo>
                  <a:lnTo>
                    <a:pt x="0" y="364"/>
                  </a:lnTo>
                  <a:lnTo>
                    <a:pt x="1" y="342"/>
                  </a:lnTo>
                  <a:lnTo>
                    <a:pt x="2" y="319"/>
                  </a:lnTo>
                  <a:lnTo>
                    <a:pt x="4" y="297"/>
                  </a:lnTo>
                  <a:lnTo>
                    <a:pt x="6" y="273"/>
                  </a:lnTo>
                  <a:lnTo>
                    <a:pt x="7" y="251"/>
                  </a:lnTo>
                  <a:lnTo>
                    <a:pt x="8" y="228"/>
                  </a:lnTo>
                  <a:lnTo>
                    <a:pt x="9" y="205"/>
                  </a:lnTo>
                  <a:lnTo>
                    <a:pt x="10" y="182"/>
                  </a:lnTo>
                  <a:lnTo>
                    <a:pt x="11" y="159"/>
                  </a:lnTo>
                  <a:lnTo>
                    <a:pt x="13" y="137"/>
                  </a:lnTo>
                  <a:lnTo>
                    <a:pt x="14" y="114"/>
                  </a:lnTo>
                  <a:lnTo>
                    <a:pt x="15" y="91"/>
                  </a:lnTo>
                  <a:lnTo>
                    <a:pt x="16" y="68"/>
                  </a:lnTo>
                  <a:lnTo>
                    <a:pt x="18" y="46"/>
                  </a:lnTo>
                  <a:lnTo>
                    <a:pt x="20" y="23"/>
                  </a:lnTo>
                  <a:lnTo>
                    <a:pt x="21" y="0"/>
                  </a:lnTo>
                  <a:lnTo>
                    <a:pt x="51" y="2"/>
                  </a:lnTo>
                  <a:lnTo>
                    <a:pt x="82" y="4"/>
                  </a:lnTo>
                  <a:lnTo>
                    <a:pt x="113" y="6"/>
                  </a:lnTo>
                  <a:lnTo>
                    <a:pt x="144" y="7"/>
                  </a:lnTo>
                  <a:lnTo>
                    <a:pt x="174" y="10"/>
                  </a:lnTo>
                  <a:lnTo>
                    <a:pt x="206" y="12"/>
                  </a:lnTo>
                  <a:lnTo>
                    <a:pt x="236" y="16"/>
                  </a:lnTo>
                  <a:lnTo>
                    <a:pt x="267" y="18"/>
                  </a:lnTo>
                  <a:lnTo>
                    <a:pt x="298" y="20"/>
                  </a:lnTo>
                  <a:lnTo>
                    <a:pt x="329" y="24"/>
                  </a:lnTo>
                  <a:lnTo>
                    <a:pt x="359" y="26"/>
                  </a:lnTo>
                  <a:lnTo>
                    <a:pt x="390" y="30"/>
                  </a:lnTo>
                  <a:lnTo>
                    <a:pt x="421" y="33"/>
                  </a:lnTo>
                  <a:lnTo>
                    <a:pt x="451" y="35"/>
                  </a:lnTo>
                  <a:lnTo>
                    <a:pt x="483" y="39"/>
                  </a:lnTo>
                  <a:lnTo>
                    <a:pt x="513" y="42"/>
                  </a:lnTo>
                  <a:lnTo>
                    <a:pt x="526" y="45"/>
                  </a:lnTo>
                  <a:lnTo>
                    <a:pt x="528" y="42"/>
                  </a:lnTo>
                  <a:lnTo>
                    <a:pt x="529" y="42"/>
                  </a:lnTo>
                  <a:lnTo>
                    <a:pt x="530" y="41"/>
                  </a:lnTo>
                  <a:lnTo>
                    <a:pt x="532" y="40"/>
                  </a:lnTo>
                  <a:lnTo>
                    <a:pt x="533" y="39"/>
                  </a:lnTo>
                  <a:lnTo>
                    <a:pt x="534" y="35"/>
                  </a:lnTo>
                  <a:lnTo>
                    <a:pt x="535" y="34"/>
                  </a:lnTo>
                  <a:lnTo>
                    <a:pt x="536" y="34"/>
                  </a:lnTo>
                  <a:lnTo>
                    <a:pt x="537" y="34"/>
                  </a:lnTo>
                  <a:lnTo>
                    <a:pt x="539" y="33"/>
                  </a:lnTo>
                  <a:lnTo>
                    <a:pt x="540" y="33"/>
                  </a:lnTo>
                  <a:lnTo>
                    <a:pt x="542" y="32"/>
                  </a:lnTo>
                  <a:lnTo>
                    <a:pt x="542" y="31"/>
                  </a:lnTo>
                  <a:lnTo>
                    <a:pt x="543" y="30"/>
                  </a:lnTo>
                  <a:lnTo>
                    <a:pt x="544" y="30"/>
                  </a:lnTo>
                  <a:lnTo>
                    <a:pt x="546" y="30"/>
                  </a:lnTo>
                  <a:lnTo>
                    <a:pt x="546" y="28"/>
                  </a:lnTo>
                  <a:lnTo>
                    <a:pt x="547" y="28"/>
                  </a:lnTo>
                  <a:lnTo>
                    <a:pt x="554" y="25"/>
                  </a:lnTo>
                  <a:lnTo>
                    <a:pt x="555" y="25"/>
                  </a:lnTo>
                  <a:lnTo>
                    <a:pt x="556" y="25"/>
                  </a:lnTo>
                  <a:lnTo>
                    <a:pt x="557" y="24"/>
                  </a:lnTo>
                  <a:lnTo>
                    <a:pt x="561" y="19"/>
                  </a:lnTo>
                  <a:lnTo>
                    <a:pt x="562" y="18"/>
                  </a:lnTo>
                  <a:lnTo>
                    <a:pt x="568" y="18"/>
                  </a:lnTo>
                  <a:lnTo>
                    <a:pt x="569" y="18"/>
                  </a:lnTo>
                  <a:lnTo>
                    <a:pt x="570" y="19"/>
                  </a:lnTo>
                  <a:lnTo>
                    <a:pt x="570" y="20"/>
                  </a:lnTo>
                  <a:lnTo>
                    <a:pt x="570" y="21"/>
                  </a:lnTo>
                  <a:lnTo>
                    <a:pt x="571" y="21"/>
                  </a:lnTo>
                  <a:lnTo>
                    <a:pt x="573" y="21"/>
                  </a:lnTo>
                  <a:lnTo>
                    <a:pt x="575" y="23"/>
                  </a:lnTo>
                  <a:lnTo>
                    <a:pt x="576" y="24"/>
                  </a:lnTo>
                  <a:lnTo>
                    <a:pt x="577" y="23"/>
                  </a:lnTo>
                  <a:lnTo>
                    <a:pt x="578" y="23"/>
                  </a:lnTo>
                  <a:lnTo>
                    <a:pt x="579" y="23"/>
                  </a:lnTo>
                  <a:lnTo>
                    <a:pt x="586" y="23"/>
                  </a:lnTo>
                  <a:lnTo>
                    <a:pt x="589" y="24"/>
                  </a:lnTo>
                  <a:lnTo>
                    <a:pt x="591" y="24"/>
                  </a:lnTo>
                  <a:lnTo>
                    <a:pt x="592" y="24"/>
                  </a:lnTo>
                  <a:lnTo>
                    <a:pt x="594" y="24"/>
                  </a:lnTo>
                  <a:lnTo>
                    <a:pt x="596" y="24"/>
                  </a:lnTo>
                  <a:lnTo>
                    <a:pt x="598" y="23"/>
                  </a:lnTo>
                  <a:lnTo>
                    <a:pt x="601" y="23"/>
                  </a:lnTo>
                  <a:lnTo>
                    <a:pt x="605" y="21"/>
                  </a:lnTo>
                  <a:lnTo>
                    <a:pt x="606" y="21"/>
                  </a:lnTo>
                  <a:lnTo>
                    <a:pt x="610" y="23"/>
                  </a:lnTo>
                  <a:lnTo>
                    <a:pt x="611" y="23"/>
                  </a:lnTo>
                  <a:lnTo>
                    <a:pt x="612" y="21"/>
                  </a:lnTo>
                  <a:lnTo>
                    <a:pt x="614" y="21"/>
                  </a:lnTo>
                  <a:lnTo>
                    <a:pt x="615" y="23"/>
                  </a:lnTo>
                  <a:lnTo>
                    <a:pt x="618" y="25"/>
                  </a:lnTo>
                  <a:lnTo>
                    <a:pt x="620" y="28"/>
                  </a:lnTo>
                  <a:lnTo>
                    <a:pt x="622" y="31"/>
                  </a:lnTo>
                  <a:lnTo>
                    <a:pt x="625" y="32"/>
                  </a:lnTo>
                  <a:lnTo>
                    <a:pt x="633" y="33"/>
                  </a:lnTo>
                  <a:lnTo>
                    <a:pt x="636" y="33"/>
                  </a:lnTo>
                  <a:lnTo>
                    <a:pt x="642" y="33"/>
                  </a:lnTo>
                  <a:lnTo>
                    <a:pt x="644" y="33"/>
                  </a:lnTo>
                  <a:lnTo>
                    <a:pt x="647" y="34"/>
                  </a:lnTo>
                  <a:lnTo>
                    <a:pt x="649" y="35"/>
                  </a:lnTo>
                  <a:lnTo>
                    <a:pt x="650" y="37"/>
                  </a:lnTo>
                  <a:lnTo>
                    <a:pt x="653" y="38"/>
                  </a:lnTo>
                  <a:lnTo>
                    <a:pt x="654" y="39"/>
                  </a:lnTo>
                  <a:lnTo>
                    <a:pt x="654" y="40"/>
                  </a:lnTo>
                  <a:lnTo>
                    <a:pt x="655" y="41"/>
                  </a:lnTo>
                  <a:lnTo>
                    <a:pt x="656" y="41"/>
                  </a:lnTo>
                  <a:lnTo>
                    <a:pt x="658" y="41"/>
                  </a:lnTo>
                  <a:lnTo>
                    <a:pt x="660" y="42"/>
                  </a:lnTo>
                  <a:lnTo>
                    <a:pt x="660" y="44"/>
                  </a:lnTo>
                  <a:lnTo>
                    <a:pt x="660" y="46"/>
                  </a:lnTo>
                  <a:lnTo>
                    <a:pt x="660" y="48"/>
                  </a:lnTo>
                  <a:lnTo>
                    <a:pt x="660" y="49"/>
                  </a:lnTo>
                  <a:lnTo>
                    <a:pt x="662" y="51"/>
                  </a:lnTo>
                  <a:lnTo>
                    <a:pt x="664" y="51"/>
                  </a:lnTo>
                  <a:lnTo>
                    <a:pt x="665" y="51"/>
                  </a:lnTo>
                  <a:lnTo>
                    <a:pt x="667" y="52"/>
                  </a:lnTo>
                  <a:lnTo>
                    <a:pt x="669" y="54"/>
                  </a:lnTo>
                  <a:lnTo>
                    <a:pt x="672" y="58"/>
                  </a:lnTo>
                  <a:lnTo>
                    <a:pt x="672" y="62"/>
                  </a:lnTo>
                  <a:lnTo>
                    <a:pt x="674" y="63"/>
                  </a:lnTo>
                  <a:lnTo>
                    <a:pt x="672" y="65"/>
                  </a:lnTo>
                  <a:lnTo>
                    <a:pt x="672" y="66"/>
                  </a:lnTo>
                  <a:lnTo>
                    <a:pt x="672" y="68"/>
                  </a:lnTo>
                  <a:lnTo>
                    <a:pt x="672" y="70"/>
                  </a:lnTo>
                  <a:lnTo>
                    <a:pt x="672" y="72"/>
                  </a:lnTo>
                  <a:lnTo>
                    <a:pt x="674" y="72"/>
                  </a:lnTo>
                  <a:lnTo>
                    <a:pt x="674" y="73"/>
                  </a:lnTo>
                  <a:lnTo>
                    <a:pt x="674" y="74"/>
                  </a:lnTo>
                  <a:lnTo>
                    <a:pt x="674" y="75"/>
                  </a:lnTo>
                  <a:lnTo>
                    <a:pt x="675" y="76"/>
                  </a:lnTo>
                  <a:lnTo>
                    <a:pt x="676" y="76"/>
                  </a:lnTo>
                  <a:lnTo>
                    <a:pt x="677" y="76"/>
                  </a:lnTo>
                  <a:lnTo>
                    <a:pt x="678" y="75"/>
                  </a:lnTo>
                  <a:lnTo>
                    <a:pt x="679" y="75"/>
                  </a:lnTo>
                  <a:lnTo>
                    <a:pt x="679" y="74"/>
                  </a:lnTo>
                  <a:lnTo>
                    <a:pt x="681" y="74"/>
                  </a:lnTo>
                  <a:lnTo>
                    <a:pt x="682" y="74"/>
                  </a:lnTo>
                  <a:lnTo>
                    <a:pt x="682" y="73"/>
                  </a:lnTo>
                  <a:lnTo>
                    <a:pt x="683" y="72"/>
                  </a:lnTo>
                  <a:lnTo>
                    <a:pt x="684" y="70"/>
                  </a:lnTo>
                  <a:lnTo>
                    <a:pt x="685" y="70"/>
                  </a:lnTo>
                  <a:lnTo>
                    <a:pt x="686" y="69"/>
                  </a:lnTo>
                  <a:lnTo>
                    <a:pt x="686" y="67"/>
                  </a:lnTo>
                  <a:lnTo>
                    <a:pt x="686" y="66"/>
                  </a:lnTo>
                  <a:lnTo>
                    <a:pt x="689" y="63"/>
                  </a:lnTo>
                  <a:lnTo>
                    <a:pt x="689" y="62"/>
                  </a:lnTo>
                  <a:lnTo>
                    <a:pt x="690" y="62"/>
                  </a:lnTo>
                  <a:lnTo>
                    <a:pt x="691" y="62"/>
                  </a:lnTo>
                  <a:lnTo>
                    <a:pt x="692" y="62"/>
                  </a:lnTo>
                  <a:lnTo>
                    <a:pt x="693" y="61"/>
                  </a:lnTo>
                  <a:lnTo>
                    <a:pt x="695" y="61"/>
                  </a:lnTo>
                  <a:lnTo>
                    <a:pt x="696" y="61"/>
                  </a:lnTo>
                  <a:lnTo>
                    <a:pt x="697" y="61"/>
                  </a:lnTo>
                  <a:lnTo>
                    <a:pt x="699" y="60"/>
                  </a:lnTo>
                  <a:lnTo>
                    <a:pt x="700" y="59"/>
                  </a:lnTo>
                  <a:lnTo>
                    <a:pt x="703" y="63"/>
                  </a:lnTo>
                  <a:lnTo>
                    <a:pt x="703" y="65"/>
                  </a:lnTo>
                  <a:lnTo>
                    <a:pt x="704" y="65"/>
                  </a:lnTo>
                  <a:lnTo>
                    <a:pt x="705" y="65"/>
                  </a:lnTo>
                  <a:lnTo>
                    <a:pt x="705" y="66"/>
                  </a:lnTo>
                  <a:lnTo>
                    <a:pt x="706" y="66"/>
                  </a:lnTo>
                  <a:lnTo>
                    <a:pt x="707" y="63"/>
                  </a:lnTo>
                  <a:lnTo>
                    <a:pt x="708" y="62"/>
                  </a:lnTo>
                  <a:lnTo>
                    <a:pt x="710" y="62"/>
                  </a:lnTo>
                  <a:lnTo>
                    <a:pt x="711" y="63"/>
                  </a:lnTo>
                  <a:lnTo>
                    <a:pt x="712" y="63"/>
                  </a:lnTo>
                  <a:lnTo>
                    <a:pt x="713" y="63"/>
                  </a:lnTo>
                  <a:lnTo>
                    <a:pt x="715" y="63"/>
                  </a:lnTo>
                  <a:lnTo>
                    <a:pt x="717" y="62"/>
                  </a:lnTo>
                  <a:lnTo>
                    <a:pt x="718" y="63"/>
                  </a:lnTo>
                  <a:lnTo>
                    <a:pt x="718" y="62"/>
                  </a:lnTo>
                  <a:lnTo>
                    <a:pt x="719" y="62"/>
                  </a:lnTo>
                  <a:lnTo>
                    <a:pt x="719" y="61"/>
                  </a:lnTo>
                  <a:lnTo>
                    <a:pt x="720" y="61"/>
                  </a:lnTo>
                  <a:lnTo>
                    <a:pt x="720" y="59"/>
                  </a:lnTo>
                  <a:lnTo>
                    <a:pt x="721" y="58"/>
                  </a:lnTo>
                  <a:lnTo>
                    <a:pt x="721" y="56"/>
                  </a:lnTo>
                  <a:lnTo>
                    <a:pt x="721" y="55"/>
                  </a:lnTo>
                  <a:lnTo>
                    <a:pt x="721" y="54"/>
                  </a:lnTo>
                  <a:lnTo>
                    <a:pt x="722" y="52"/>
                  </a:lnTo>
                  <a:lnTo>
                    <a:pt x="722" y="51"/>
                  </a:lnTo>
                  <a:lnTo>
                    <a:pt x="724" y="49"/>
                  </a:lnTo>
                  <a:lnTo>
                    <a:pt x="724" y="48"/>
                  </a:lnTo>
                  <a:lnTo>
                    <a:pt x="722" y="46"/>
                  </a:lnTo>
                  <a:lnTo>
                    <a:pt x="721" y="44"/>
                  </a:lnTo>
                  <a:lnTo>
                    <a:pt x="720" y="44"/>
                  </a:lnTo>
                  <a:lnTo>
                    <a:pt x="720" y="42"/>
                  </a:lnTo>
                  <a:lnTo>
                    <a:pt x="720" y="41"/>
                  </a:lnTo>
                  <a:lnTo>
                    <a:pt x="720" y="40"/>
                  </a:lnTo>
                  <a:lnTo>
                    <a:pt x="719" y="38"/>
                  </a:lnTo>
                  <a:lnTo>
                    <a:pt x="719" y="37"/>
                  </a:lnTo>
                  <a:lnTo>
                    <a:pt x="720" y="35"/>
                  </a:lnTo>
                  <a:lnTo>
                    <a:pt x="721" y="35"/>
                  </a:lnTo>
                  <a:lnTo>
                    <a:pt x="722" y="35"/>
                  </a:lnTo>
                  <a:lnTo>
                    <a:pt x="724" y="34"/>
                  </a:lnTo>
                  <a:lnTo>
                    <a:pt x="725" y="34"/>
                  </a:lnTo>
                  <a:lnTo>
                    <a:pt x="725" y="33"/>
                  </a:lnTo>
                  <a:lnTo>
                    <a:pt x="733" y="31"/>
                  </a:lnTo>
                  <a:lnTo>
                    <a:pt x="734" y="31"/>
                  </a:lnTo>
                  <a:lnTo>
                    <a:pt x="736" y="31"/>
                  </a:lnTo>
                  <a:lnTo>
                    <a:pt x="738" y="31"/>
                  </a:lnTo>
                  <a:lnTo>
                    <a:pt x="739" y="31"/>
                  </a:lnTo>
                  <a:lnTo>
                    <a:pt x="740" y="30"/>
                  </a:lnTo>
                  <a:lnTo>
                    <a:pt x="741" y="28"/>
                  </a:lnTo>
                  <a:lnTo>
                    <a:pt x="742" y="28"/>
                  </a:lnTo>
                  <a:lnTo>
                    <a:pt x="743" y="28"/>
                  </a:lnTo>
                  <a:lnTo>
                    <a:pt x="746" y="28"/>
                  </a:lnTo>
                  <a:lnTo>
                    <a:pt x="748" y="27"/>
                  </a:lnTo>
                  <a:lnTo>
                    <a:pt x="749" y="27"/>
                  </a:lnTo>
                  <a:lnTo>
                    <a:pt x="749" y="26"/>
                  </a:lnTo>
                  <a:lnTo>
                    <a:pt x="752" y="24"/>
                  </a:lnTo>
                  <a:lnTo>
                    <a:pt x="753" y="24"/>
                  </a:lnTo>
                  <a:lnTo>
                    <a:pt x="755" y="21"/>
                  </a:lnTo>
                  <a:lnTo>
                    <a:pt x="756" y="21"/>
                  </a:lnTo>
                  <a:lnTo>
                    <a:pt x="757" y="23"/>
                  </a:lnTo>
                  <a:lnTo>
                    <a:pt x="759" y="24"/>
                  </a:lnTo>
                  <a:lnTo>
                    <a:pt x="757" y="25"/>
                  </a:lnTo>
                  <a:lnTo>
                    <a:pt x="759" y="26"/>
                  </a:lnTo>
                  <a:lnTo>
                    <a:pt x="760" y="27"/>
                  </a:lnTo>
                  <a:lnTo>
                    <a:pt x="761" y="27"/>
                  </a:lnTo>
                  <a:lnTo>
                    <a:pt x="762" y="26"/>
                  </a:lnTo>
                  <a:lnTo>
                    <a:pt x="762" y="25"/>
                  </a:lnTo>
                  <a:lnTo>
                    <a:pt x="763" y="25"/>
                  </a:lnTo>
                  <a:lnTo>
                    <a:pt x="764" y="26"/>
                  </a:lnTo>
                  <a:lnTo>
                    <a:pt x="765" y="27"/>
                  </a:lnTo>
                  <a:lnTo>
                    <a:pt x="771" y="31"/>
                  </a:lnTo>
                  <a:lnTo>
                    <a:pt x="772" y="31"/>
                  </a:lnTo>
                  <a:lnTo>
                    <a:pt x="774" y="31"/>
                  </a:lnTo>
                  <a:lnTo>
                    <a:pt x="776" y="31"/>
                  </a:lnTo>
                  <a:lnTo>
                    <a:pt x="776" y="30"/>
                  </a:lnTo>
                  <a:lnTo>
                    <a:pt x="777" y="30"/>
                  </a:lnTo>
                  <a:lnTo>
                    <a:pt x="778" y="30"/>
                  </a:lnTo>
                  <a:lnTo>
                    <a:pt x="779" y="30"/>
                  </a:lnTo>
                  <a:lnTo>
                    <a:pt x="781" y="30"/>
                  </a:lnTo>
                  <a:lnTo>
                    <a:pt x="783" y="31"/>
                  </a:lnTo>
                  <a:lnTo>
                    <a:pt x="786" y="32"/>
                  </a:lnTo>
                  <a:lnTo>
                    <a:pt x="788" y="32"/>
                  </a:lnTo>
                  <a:lnTo>
                    <a:pt x="791" y="33"/>
                  </a:lnTo>
                  <a:lnTo>
                    <a:pt x="792" y="33"/>
                  </a:lnTo>
                  <a:lnTo>
                    <a:pt x="793" y="34"/>
                  </a:lnTo>
                  <a:lnTo>
                    <a:pt x="795" y="33"/>
                  </a:lnTo>
                  <a:lnTo>
                    <a:pt x="796" y="33"/>
                  </a:lnTo>
                  <a:lnTo>
                    <a:pt x="797" y="31"/>
                  </a:lnTo>
                  <a:lnTo>
                    <a:pt x="798" y="31"/>
                  </a:lnTo>
                  <a:lnTo>
                    <a:pt x="798" y="30"/>
                  </a:lnTo>
                  <a:lnTo>
                    <a:pt x="799" y="28"/>
                  </a:lnTo>
                  <a:lnTo>
                    <a:pt x="800" y="27"/>
                  </a:lnTo>
                  <a:lnTo>
                    <a:pt x="802" y="28"/>
                  </a:lnTo>
                  <a:lnTo>
                    <a:pt x="803" y="28"/>
                  </a:lnTo>
                  <a:lnTo>
                    <a:pt x="807" y="27"/>
                  </a:lnTo>
                  <a:lnTo>
                    <a:pt x="809" y="28"/>
                  </a:lnTo>
                  <a:lnTo>
                    <a:pt x="810" y="28"/>
                  </a:lnTo>
                  <a:lnTo>
                    <a:pt x="812" y="28"/>
                  </a:lnTo>
                  <a:lnTo>
                    <a:pt x="819" y="25"/>
                  </a:lnTo>
                  <a:lnTo>
                    <a:pt x="821" y="23"/>
                  </a:lnTo>
                  <a:lnTo>
                    <a:pt x="823" y="25"/>
                  </a:lnTo>
                  <a:lnTo>
                    <a:pt x="824" y="25"/>
                  </a:lnTo>
                  <a:lnTo>
                    <a:pt x="825" y="27"/>
                  </a:lnTo>
                  <a:lnTo>
                    <a:pt x="825" y="31"/>
                  </a:lnTo>
                  <a:lnTo>
                    <a:pt x="825" y="32"/>
                  </a:lnTo>
                  <a:lnTo>
                    <a:pt x="825" y="35"/>
                  </a:lnTo>
                  <a:lnTo>
                    <a:pt x="821" y="46"/>
                  </a:lnTo>
                  <a:lnTo>
                    <a:pt x="820" y="49"/>
                  </a:lnTo>
                  <a:lnTo>
                    <a:pt x="820" y="55"/>
                  </a:lnTo>
                  <a:lnTo>
                    <a:pt x="821" y="56"/>
                  </a:lnTo>
                  <a:lnTo>
                    <a:pt x="823" y="60"/>
                  </a:lnTo>
                  <a:lnTo>
                    <a:pt x="823" y="61"/>
                  </a:lnTo>
                  <a:lnTo>
                    <a:pt x="823" y="62"/>
                  </a:lnTo>
                  <a:lnTo>
                    <a:pt x="821" y="63"/>
                  </a:lnTo>
                  <a:lnTo>
                    <a:pt x="821" y="65"/>
                  </a:lnTo>
                  <a:lnTo>
                    <a:pt x="821" y="66"/>
                  </a:lnTo>
                  <a:lnTo>
                    <a:pt x="820" y="68"/>
                  </a:lnTo>
                  <a:lnTo>
                    <a:pt x="820" y="69"/>
                  </a:lnTo>
                  <a:lnTo>
                    <a:pt x="820" y="73"/>
                  </a:lnTo>
                  <a:lnTo>
                    <a:pt x="819" y="75"/>
                  </a:lnTo>
                  <a:lnTo>
                    <a:pt x="818" y="77"/>
                  </a:lnTo>
                  <a:lnTo>
                    <a:pt x="813" y="80"/>
                  </a:lnTo>
                  <a:lnTo>
                    <a:pt x="810" y="83"/>
                  </a:lnTo>
                  <a:lnTo>
                    <a:pt x="807" y="86"/>
                  </a:lnTo>
                  <a:lnTo>
                    <a:pt x="806" y="89"/>
                  </a:lnTo>
                  <a:lnTo>
                    <a:pt x="806" y="90"/>
                  </a:lnTo>
                  <a:lnTo>
                    <a:pt x="806" y="94"/>
                  </a:lnTo>
                  <a:lnTo>
                    <a:pt x="806" y="95"/>
                  </a:lnTo>
                  <a:lnTo>
                    <a:pt x="804" y="95"/>
                  </a:lnTo>
                  <a:lnTo>
                    <a:pt x="804" y="96"/>
                  </a:lnTo>
                  <a:lnTo>
                    <a:pt x="800" y="100"/>
                  </a:lnTo>
                  <a:lnTo>
                    <a:pt x="798" y="103"/>
                  </a:lnTo>
                  <a:lnTo>
                    <a:pt x="797" y="105"/>
                  </a:lnTo>
                  <a:lnTo>
                    <a:pt x="798" y="108"/>
                  </a:lnTo>
                  <a:lnTo>
                    <a:pt x="798" y="110"/>
                  </a:lnTo>
                  <a:lnTo>
                    <a:pt x="798" y="111"/>
                  </a:lnTo>
                  <a:lnTo>
                    <a:pt x="798" y="112"/>
                  </a:lnTo>
                  <a:lnTo>
                    <a:pt x="797" y="112"/>
                  </a:lnTo>
                  <a:lnTo>
                    <a:pt x="797" y="115"/>
                  </a:lnTo>
                  <a:lnTo>
                    <a:pt x="797" y="116"/>
                  </a:lnTo>
                  <a:lnTo>
                    <a:pt x="796" y="117"/>
                  </a:lnTo>
                  <a:lnTo>
                    <a:pt x="796" y="121"/>
                  </a:lnTo>
                  <a:lnTo>
                    <a:pt x="793" y="123"/>
                  </a:lnTo>
                  <a:lnTo>
                    <a:pt x="793" y="125"/>
                  </a:lnTo>
                  <a:lnTo>
                    <a:pt x="793" y="126"/>
                  </a:lnTo>
                  <a:lnTo>
                    <a:pt x="792" y="128"/>
                  </a:lnTo>
                  <a:lnTo>
                    <a:pt x="792" y="130"/>
                  </a:lnTo>
                  <a:lnTo>
                    <a:pt x="792" y="131"/>
                  </a:lnTo>
                  <a:lnTo>
                    <a:pt x="792" y="132"/>
                  </a:lnTo>
                  <a:lnTo>
                    <a:pt x="790" y="135"/>
                  </a:lnTo>
                  <a:lnTo>
                    <a:pt x="790" y="136"/>
                  </a:lnTo>
                  <a:lnTo>
                    <a:pt x="789" y="137"/>
                  </a:lnTo>
                  <a:lnTo>
                    <a:pt x="789" y="138"/>
                  </a:lnTo>
                  <a:lnTo>
                    <a:pt x="789" y="142"/>
                  </a:lnTo>
                  <a:lnTo>
                    <a:pt x="788" y="143"/>
                  </a:lnTo>
                  <a:lnTo>
                    <a:pt x="786" y="146"/>
                  </a:lnTo>
                  <a:lnTo>
                    <a:pt x="786" y="147"/>
                  </a:lnTo>
                  <a:lnTo>
                    <a:pt x="785" y="150"/>
                  </a:lnTo>
                  <a:lnTo>
                    <a:pt x="783" y="152"/>
                  </a:lnTo>
                  <a:lnTo>
                    <a:pt x="783" y="153"/>
                  </a:lnTo>
                  <a:lnTo>
                    <a:pt x="782" y="153"/>
                  </a:lnTo>
                  <a:lnTo>
                    <a:pt x="781" y="154"/>
                  </a:lnTo>
                  <a:lnTo>
                    <a:pt x="781" y="156"/>
                  </a:lnTo>
                  <a:lnTo>
                    <a:pt x="781" y="158"/>
                  </a:lnTo>
                  <a:lnTo>
                    <a:pt x="779" y="163"/>
                  </a:lnTo>
                  <a:lnTo>
                    <a:pt x="778" y="165"/>
                  </a:lnTo>
                  <a:lnTo>
                    <a:pt x="775" y="171"/>
                  </a:lnTo>
                  <a:lnTo>
                    <a:pt x="775" y="173"/>
                  </a:lnTo>
                  <a:lnTo>
                    <a:pt x="774" y="175"/>
                  </a:lnTo>
                  <a:lnTo>
                    <a:pt x="770" y="180"/>
                  </a:lnTo>
                  <a:lnTo>
                    <a:pt x="769" y="181"/>
                  </a:lnTo>
                  <a:lnTo>
                    <a:pt x="769" y="182"/>
                  </a:lnTo>
                  <a:lnTo>
                    <a:pt x="767" y="185"/>
                  </a:lnTo>
                  <a:lnTo>
                    <a:pt x="765" y="187"/>
                  </a:lnTo>
                  <a:lnTo>
                    <a:pt x="764" y="193"/>
                  </a:lnTo>
                  <a:lnTo>
                    <a:pt x="763" y="196"/>
                  </a:lnTo>
                  <a:lnTo>
                    <a:pt x="762" y="198"/>
                  </a:lnTo>
                  <a:lnTo>
                    <a:pt x="760" y="203"/>
                  </a:lnTo>
                  <a:lnTo>
                    <a:pt x="761" y="205"/>
                  </a:lnTo>
                  <a:lnTo>
                    <a:pt x="760" y="210"/>
                  </a:lnTo>
                  <a:lnTo>
                    <a:pt x="761" y="214"/>
                  </a:lnTo>
                  <a:lnTo>
                    <a:pt x="761" y="215"/>
                  </a:lnTo>
                  <a:lnTo>
                    <a:pt x="762" y="215"/>
                  </a:lnTo>
                  <a:lnTo>
                    <a:pt x="763" y="215"/>
                  </a:lnTo>
                  <a:lnTo>
                    <a:pt x="764" y="215"/>
                  </a:lnTo>
                  <a:lnTo>
                    <a:pt x="764" y="216"/>
                  </a:lnTo>
                  <a:lnTo>
                    <a:pt x="764" y="219"/>
                  </a:lnTo>
                  <a:lnTo>
                    <a:pt x="763" y="220"/>
                  </a:lnTo>
                  <a:lnTo>
                    <a:pt x="762" y="220"/>
                  </a:lnTo>
                  <a:lnTo>
                    <a:pt x="761" y="222"/>
                  </a:lnTo>
                  <a:lnTo>
                    <a:pt x="760" y="226"/>
                  </a:lnTo>
                  <a:lnTo>
                    <a:pt x="760" y="227"/>
                  </a:lnTo>
                  <a:lnTo>
                    <a:pt x="761" y="227"/>
                  </a:lnTo>
                  <a:lnTo>
                    <a:pt x="761" y="228"/>
                  </a:lnTo>
                  <a:lnTo>
                    <a:pt x="761" y="229"/>
                  </a:lnTo>
                  <a:lnTo>
                    <a:pt x="760" y="229"/>
                  </a:lnTo>
                  <a:lnTo>
                    <a:pt x="757" y="231"/>
                  </a:lnTo>
                  <a:lnTo>
                    <a:pt x="755" y="235"/>
                  </a:lnTo>
                  <a:lnTo>
                    <a:pt x="754" y="237"/>
                  </a:lnTo>
                  <a:lnTo>
                    <a:pt x="753" y="240"/>
                  </a:lnTo>
                  <a:lnTo>
                    <a:pt x="753" y="241"/>
                  </a:lnTo>
                  <a:lnTo>
                    <a:pt x="753" y="245"/>
                  </a:lnTo>
                  <a:lnTo>
                    <a:pt x="749" y="248"/>
                  </a:lnTo>
                  <a:lnTo>
                    <a:pt x="748" y="250"/>
                  </a:lnTo>
                  <a:lnTo>
                    <a:pt x="748" y="252"/>
                  </a:lnTo>
                  <a:lnTo>
                    <a:pt x="749" y="254"/>
                  </a:lnTo>
                  <a:lnTo>
                    <a:pt x="749" y="255"/>
                  </a:lnTo>
                  <a:lnTo>
                    <a:pt x="748" y="257"/>
                  </a:lnTo>
                  <a:lnTo>
                    <a:pt x="747" y="258"/>
                  </a:lnTo>
                  <a:lnTo>
                    <a:pt x="745" y="259"/>
                  </a:lnTo>
                  <a:lnTo>
                    <a:pt x="742" y="262"/>
                  </a:lnTo>
                  <a:lnTo>
                    <a:pt x="742" y="264"/>
                  </a:lnTo>
                  <a:lnTo>
                    <a:pt x="741" y="266"/>
                  </a:lnTo>
                  <a:lnTo>
                    <a:pt x="741" y="268"/>
                  </a:lnTo>
                  <a:lnTo>
                    <a:pt x="740" y="269"/>
                  </a:lnTo>
                  <a:lnTo>
                    <a:pt x="739" y="270"/>
                  </a:lnTo>
                  <a:lnTo>
                    <a:pt x="738" y="271"/>
                  </a:lnTo>
                  <a:lnTo>
                    <a:pt x="738" y="272"/>
                  </a:lnTo>
                  <a:lnTo>
                    <a:pt x="738" y="273"/>
                  </a:lnTo>
                  <a:lnTo>
                    <a:pt x="735" y="275"/>
                  </a:lnTo>
                  <a:lnTo>
                    <a:pt x="733" y="277"/>
                  </a:lnTo>
                  <a:lnTo>
                    <a:pt x="733" y="279"/>
                  </a:lnTo>
                  <a:lnTo>
                    <a:pt x="733" y="280"/>
                  </a:lnTo>
                  <a:lnTo>
                    <a:pt x="731" y="282"/>
                  </a:lnTo>
                  <a:lnTo>
                    <a:pt x="729" y="284"/>
                  </a:lnTo>
                  <a:lnTo>
                    <a:pt x="727" y="285"/>
                  </a:lnTo>
                  <a:lnTo>
                    <a:pt x="724" y="287"/>
                  </a:lnTo>
                  <a:lnTo>
                    <a:pt x="719" y="293"/>
                  </a:lnTo>
                  <a:lnTo>
                    <a:pt x="719" y="295"/>
                  </a:lnTo>
                  <a:lnTo>
                    <a:pt x="717" y="297"/>
                  </a:lnTo>
                  <a:lnTo>
                    <a:pt x="717" y="298"/>
                  </a:lnTo>
                  <a:lnTo>
                    <a:pt x="715" y="300"/>
                  </a:lnTo>
                  <a:lnTo>
                    <a:pt x="715" y="301"/>
                  </a:lnTo>
                  <a:lnTo>
                    <a:pt x="715" y="302"/>
                  </a:lnTo>
                  <a:lnTo>
                    <a:pt x="717" y="304"/>
                  </a:lnTo>
                  <a:lnTo>
                    <a:pt x="717" y="305"/>
                  </a:lnTo>
                  <a:lnTo>
                    <a:pt x="718" y="305"/>
                  </a:lnTo>
                  <a:lnTo>
                    <a:pt x="718" y="306"/>
                  </a:lnTo>
                  <a:lnTo>
                    <a:pt x="718" y="307"/>
                  </a:lnTo>
                  <a:lnTo>
                    <a:pt x="717" y="308"/>
                  </a:lnTo>
                  <a:lnTo>
                    <a:pt x="715" y="309"/>
                  </a:lnTo>
                  <a:lnTo>
                    <a:pt x="714" y="311"/>
                  </a:lnTo>
                  <a:lnTo>
                    <a:pt x="714" y="312"/>
                  </a:lnTo>
                  <a:lnTo>
                    <a:pt x="714" y="313"/>
                  </a:lnTo>
                  <a:lnTo>
                    <a:pt x="715" y="313"/>
                  </a:lnTo>
                  <a:lnTo>
                    <a:pt x="717" y="313"/>
                  </a:lnTo>
                  <a:lnTo>
                    <a:pt x="715" y="314"/>
                  </a:lnTo>
                  <a:lnTo>
                    <a:pt x="715" y="315"/>
                  </a:lnTo>
                  <a:lnTo>
                    <a:pt x="714" y="315"/>
                  </a:lnTo>
                  <a:lnTo>
                    <a:pt x="714" y="316"/>
                  </a:lnTo>
                  <a:lnTo>
                    <a:pt x="713" y="318"/>
                  </a:lnTo>
                  <a:lnTo>
                    <a:pt x="713" y="320"/>
                  </a:lnTo>
                  <a:lnTo>
                    <a:pt x="713" y="321"/>
                  </a:lnTo>
                  <a:lnTo>
                    <a:pt x="714" y="322"/>
                  </a:lnTo>
                  <a:lnTo>
                    <a:pt x="705" y="325"/>
                  </a:lnTo>
                  <a:lnTo>
                    <a:pt x="701" y="326"/>
                  </a:lnTo>
                  <a:lnTo>
                    <a:pt x="698" y="328"/>
                  </a:lnTo>
                  <a:lnTo>
                    <a:pt x="697" y="330"/>
                  </a:lnTo>
                  <a:lnTo>
                    <a:pt x="696" y="330"/>
                  </a:lnTo>
                  <a:lnTo>
                    <a:pt x="693" y="332"/>
                  </a:lnTo>
                  <a:lnTo>
                    <a:pt x="692" y="333"/>
                  </a:lnTo>
                  <a:lnTo>
                    <a:pt x="691" y="334"/>
                  </a:lnTo>
                  <a:lnTo>
                    <a:pt x="690" y="335"/>
                  </a:lnTo>
                  <a:lnTo>
                    <a:pt x="691" y="336"/>
                  </a:lnTo>
                  <a:lnTo>
                    <a:pt x="692" y="337"/>
                  </a:lnTo>
                  <a:lnTo>
                    <a:pt x="691" y="337"/>
                  </a:lnTo>
                  <a:lnTo>
                    <a:pt x="690" y="336"/>
                  </a:lnTo>
                  <a:lnTo>
                    <a:pt x="689" y="336"/>
                  </a:lnTo>
                  <a:lnTo>
                    <a:pt x="688" y="335"/>
                  </a:lnTo>
                  <a:lnTo>
                    <a:pt x="688" y="334"/>
                  </a:lnTo>
                  <a:lnTo>
                    <a:pt x="688" y="335"/>
                  </a:lnTo>
                  <a:lnTo>
                    <a:pt x="685" y="335"/>
                  </a:lnTo>
                  <a:lnTo>
                    <a:pt x="682" y="336"/>
                  </a:lnTo>
                  <a:lnTo>
                    <a:pt x="684" y="337"/>
                  </a:lnTo>
                  <a:lnTo>
                    <a:pt x="689" y="339"/>
                  </a:lnTo>
                  <a:lnTo>
                    <a:pt x="690" y="340"/>
                  </a:lnTo>
                  <a:lnTo>
                    <a:pt x="690" y="342"/>
                  </a:lnTo>
                  <a:lnTo>
                    <a:pt x="689" y="342"/>
                  </a:lnTo>
                  <a:lnTo>
                    <a:pt x="686" y="342"/>
                  </a:lnTo>
                  <a:lnTo>
                    <a:pt x="685" y="343"/>
                  </a:lnTo>
                  <a:lnTo>
                    <a:pt x="684" y="343"/>
                  </a:lnTo>
                  <a:lnTo>
                    <a:pt x="681" y="342"/>
                  </a:lnTo>
                  <a:lnTo>
                    <a:pt x="676" y="343"/>
                  </a:lnTo>
                  <a:lnTo>
                    <a:pt x="674" y="343"/>
                  </a:lnTo>
                  <a:lnTo>
                    <a:pt x="669" y="344"/>
                  </a:lnTo>
                  <a:lnTo>
                    <a:pt x="668" y="346"/>
                  </a:lnTo>
                  <a:lnTo>
                    <a:pt x="667" y="347"/>
                  </a:lnTo>
                  <a:lnTo>
                    <a:pt x="664" y="348"/>
                  </a:lnTo>
                  <a:lnTo>
                    <a:pt x="664" y="350"/>
                  </a:lnTo>
                  <a:lnTo>
                    <a:pt x="663" y="350"/>
                  </a:lnTo>
                  <a:lnTo>
                    <a:pt x="662" y="351"/>
                  </a:lnTo>
                  <a:lnTo>
                    <a:pt x="661" y="353"/>
                  </a:lnTo>
                  <a:lnTo>
                    <a:pt x="660" y="353"/>
                  </a:lnTo>
                  <a:lnTo>
                    <a:pt x="660" y="355"/>
                  </a:lnTo>
                  <a:lnTo>
                    <a:pt x="658" y="356"/>
                  </a:lnTo>
                  <a:lnTo>
                    <a:pt x="657" y="357"/>
                  </a:lnTo>
                  <a:lnTo>
                    <a:pt x="655" y="358"/>
                  </a:lnTo>
                  <a:lnTo>
                    <a:pt x="654" y="360"/>
                  </a:lnTo>
                  <a:lnTo>
                    <a:pt x="654" y="361"/>
                  </a:lnTo>
                  <a:lnTo>
                    <a:pt x="653" y="362"/>
                  </a:lnTo>
                  <a:lnTo>
                    <a:pt x="653" y="364"/>
                  </a:lnTo>
                  <a:lnTo>
                    <a:pt x="651" y="365"/>
                  </a:lnTo>
                  <a:lnTo>
                    <a:pt x="651" y="367"/>
                  </a:lnTo>
                  <a:lnTo>
                    <a:pt x="650" y="368"/>
                  </a:lnTo>
                  <a:lnTo>
                    <a:pt x="649" y="369"/>
                  </a:lnTo>
                  <a:lnTo>
                    <a:pt x="648" y="370"/>
                  </a:lnTo>
                  <a:lnTo>
                    <a:pt x="647" y="371"/>
                  </a:lnTo>
                  <a:lnTo>
                    <a:pt x="646" y="372"/>
                  </a:lnTo>
                  <a:lnTo>
                    <a:pt x="647" y="375"/>
                  </a:lnTo>
                  <a:lnTo>
                    <a:pt x="646" y="375"/>
                  </a:lnTo>
                  <a:lnTo>
                    <a:pt x="643" y="376"/>
                  </a:lnTo>
                  <a:lnTo>
                    <a:pt x="642" y="377"/>
                  </a:lnTo>
                  <a:lnTo>
                    <a:pt x="642" y="376"/>
                  </a:lnTo>
                  <a:lnTo>
                    <a:pt x="643" y="375"/>
                  </a:lnTo>
                  <a:lnTo>
                    <a:pt x="644" y="374"/>
                  </a:lnTo>
                  <a:lnTo>
                    <a:pt x="643" y="372"/>
                  </a:lnTo>
                  <a:lnTo>
                    <a:pt x="642" y="372"/>
                  </a:lnTo>
                  <a:lnTo>
                    <a:pt x="639" y="375"/>
                  </a:lnTo>
                  <a:lnTo>
                    <a:pt x="640" y="377"/>
                  </a:lnTo>
                  <a:lnTo>
                    <a:pt x="639" y="377"/>
                  </a:lnTo>
                  <a:lnTo>
                    <a:pt x="637" y="377"/>
                  </a:lnTo>
                  <a:lnTo>
                    <a:pt x="639" y="378"/>
                  </a:lnTo>
                  <a:lnTo>
                    <a:pt x="640" y="379"/>
                  </a:lnTo>
                  <a:lnTo>
                    <a:pt x="641" y="378"/>
                  </a:lnTo>
                  <a:lnTo>
                    <a:pt x="641" y="377"/>
                  </a:lnTo>
                  <a:lnTo>
                    <a:pt x="642" y="378"/>
                  </a:lnTo>
                  <a:lnTo>
                    <a:pt x="641" y="379"/>
                  </a:lnTo>
                  <a:lnTo>
                    <a:pt x="641" y="381"/>
                  </a:lnTo>
                  <a:lnTo>
                    <a:pt x="640" y="382"/>
                  </a:lnTo>
                  <a:lnTo>
                    <a:pt x="639" y="383"/>
                  </a:lnTo>
                  <a:lnTo>
                    <a:pt x="637" y="384"/>
                  </a:lnTo>
                  <a:lnTo>
                    <a:pt x="637" y="385"/>
                  </a:lnTo>
                  <a:lnTo>
                    <a:pt x="636" y="386"/>
                  </a:lnTo>
                  <a:lnTo>
                    <a:pt x="636" y="388"/>
                  </a:lnTo>
                  <a:lnTo>
                    <a:pt x="635" y="389"/>
                  </a:lnTo>
                  <a:lnTo>
                    <a:pt x="635" y="390"/>
                  </a:lnTo>
                  <a:lnTo>
                    <a:pt x="635" y="391"/>
                  </a:lnTo>
                  <a:lnTo>
                    <a:pt x="634" y="391"/>
                  </a:lnTo>
                  <a:lnTo>
                    <a:pt x="633" y="391"/>
                  </a:lnTo>
                  <a:lnTo>
                    <a:pt x="632" y="391"/>
                  </a:lnTo>
                  <a:lnTo>
                    <a:pt x="632" y="390"/>
                  </a:lnTo>
                  <a:lnTo>
                    <a:pt x="631" y="391"/>
                  </a:lnTo>
                  <a:lnTo>
                    <a:pt x="629" y="391"/>
                  </a:lnTo>
                  <a:lnTo>
                    <a:pt x="628" y="391"/>
                  </a:lnTo>
                  <a:lnTo>
                    <a:pt x="626" y="392"/>
                  </a:lnTo>
                  <a:lnTo>
                    <a:pt x="625" y="392"/>
                  </a:lnTo>
                  <a:lnTo>
                    <a:pt x="625" y="391"/>
                  </a:lnTo>
                  <a:lnTo>
                    <a:pt x="625" y="389"/>
                  </a:lnTo>
                  <a:lnTo>
                    <a:pt x="624" y="390"/>
                  </a:lnTo>
                  <a:lnTo>
                    <a:pt x="622" y="391"/>
                  </a:lnTo>
                  <a:lnTo>
                    <a:pt x="624" y="392"/>
                  </a:lnTo>
                  <a:lnTo>
                    <a:pt x="624" y="393"/>
                  </a:lnTo>
                  <a:lnTo>
                    <a:pt x="624" y="395"/>
                  </a:lnTo>
                  <a:lnTo>
                    <a:pt x="622" y="395"/>
                  </a:lnTo>
                  <a:lnTo>
                    <a:pt x="624" y="395"/>
                  </a:lnTo>
                  <a:lnTo>
                    <a:pt x="626" y="392"/>
                  </a:lnTo>
                  <a:lnTo>
                    <a:pt x="627" y="392"/>
                  </a:lnTo>
                  <a:lnTo>
                    <a:pt x="627" y="393"/>
                  </a:lnTo>
                  <a:lnTo>
                    <a:pt x="627" y="396"/>
                  </a:lnTo>
                  <a:lnTo>
                    <a:pt x="626" y="397"/>
                  </a:lnTo>
                  <a:lnTo>
                    <a:pt x="626" y="398"/>
                  </a:lnTo>
                  <a:lnTo>
                    <a:pt x="627" y="398"/>
                  </a:lnTo>
                  <a:lnTo>
                    <a:pt x="627" y="397"/>
                  </a:lnTo>
                  <a:lnTo>
                    <a:pt x="628" y="395"/>
                  </a:lnTo>
                  <a:lnTo>
                    <a:pt x="629" y="397"/>
                  </a:lnTo>
                  <a:lnTo>
                    <a:pt x="627" y="400"/>
                  </a:lnTo>
                  <a:lnTo>
                    <a:pt x="626" y="402"/>
                  </a:lnTo>
                  <a:lnTo>
                    <a:pt x="626" y="404"/>
                  </a:lnTo>
                  <a:lnTo>
                    <a:pt x="626" y="405"/>
                  </a:lnTo>
                  <a:lnTo>
                    <a:pt x="626" y="406"/>
                  </a:lnTo>
                  <a:lnTo>
                    <a:pt x="626" y="407"/>
                  </a:lnTo>
                  <a:lnTo>
                    <a:pt x="625" y="411"/>
                  </a:lnTo>
                  <a:lnTo>
                    <a:pt x="624" y="411"/>
                  </a:lnTo>
                  <a:lnTo>
                    <a:pt x="622" y="411"/>
                  </a:lnTo>
                  <a:lnTo>
                    <a:pt x="621" y="412"/>
                  </a:lnTo>
                  <a:lnTo>
                    <a:pt x="621" y="413"/>
                  </a:lnTo>
                  <a:lnTo>
                    <a:pt x="621" y="414"/>
                  </a:lnTo>
                  <a:lnTo>
                    <a:pt x="622" y="414"/>
                  </a:lnTo>
                  <a:lnTo>
                    <a:pt x="624" y="413"/>
                  </a:lnTo>
                  <a:lnTo>
                    <a:pt x="624" y="414"/>
                  </a:lnTo>
                  <a:lnTo>
                    <a:pt x="624" y="416"/>
                  </a:lnTo>
                  <a:lnTo>
                    <a:pt x="622" y="419"/>
                  </a:lnTo>
                  <a:lnTo>
                    <a:pt x="622" y="420"/>
                  </a:lnTo>
                  <a:lnTo>
                    <a:pt x="621" y="423"/>
                  </a:lnTo>
                  <a:lnTo>
                    <a:pt x="620" y="423"/>
                  </a:lnTo>
                  <a:lnTo>
                    <a:pt x="620" y="424"/>
                  </a:lnTo>
                  <a:lnTo>
                    <a:pt x="619" y="424"/>
                  </a:lnTo>
                  <a:lnTo>
                    <a:pt x="618" y="420"/>
                  </a:lnTo>
                  <a:lnTo>
                    <a:pt x="617" y="420"/>
                  </a:lnTo>
                  <a:lnTo>
                    <a:pt x="615" y="421"/>
                  </a:lnTo>
                  <a:lnTo>
                    <a:pt x="614" y="423"/>
                  </a:lnTo>
                  <a:lnTo>
                    <a:pt x="613" y="423"/>
                  </a:lnTo>
                  <a:lnTo>
                    <a:pt x="612" y="423"/>
                  </a:lnTo>
                  <a:lnTo>
                    <a:pt x="611" y="423"/>
                  </a:lnTo>
                  <a:lnTo>
                    <a:pt x="612" y="424"/>
                  </a:lnTo>
                  <a:lnTo>
                    <a:pt x="613" y="425"/>
                  </a:lnTo>
                  <a:lnTo>
                    <a:pt x="614" y="424"/>
                  </a:lnTo>
                  <a:lnTo>
                    <a:pt x="618" y="425"/>
                  </a:lnTo>
                  <a:lnTo>
                    <a:pt x="619" y="425"/>
                  </a:lnTo>
                  <a:lnTo>
                    <a:pt x="618" y="426"/>
                  </a:lnTo>
                  <a:lnTo>
                    <a:pt x="615" y="426"/>
                  </a:lnTo>
                  <a:lnTo>
                    <a:pt x="614" y="426"/>
                  </a:lnTo>
                  <a:lnTo>
                    <a:pt x="613" y="427"/>
                  </a:lnTo>
                  <a:lnTo>
                    <a:pt x="613" y="428"/>
                  </a:lnTo>
                  <a:lnTo>
                    <a:pt x="612" y="428"/>
                  </a:lnTo>
                  <a:lnTo>
                    <a:pt x="613" y="428"/>
                  </a:lnTo>
                  <a:lnTo>
                    <a:pt x="614" y="428"/>
                  </a:lnTo>
                  <a:lnTo>
                    <a:pt x="614" y="430"/>
                  </a:lnTo>
                  <a:lnTo>
                    <a:pt x="614" y="431"/>
                  </a:lnTo>
                  <a:lnTo>
                    <a:pt x="613" y="432"/>
                  </a:lnTo>
                  <a:lnTo>
                    <a:pt x="610" y="433"/>
                  </a:lnTo>
                  <a:lnTo>
                    <a:pt x="608" y="434"/>
                  </a:lnTo>
                  <a:lnTo>
                    <a:pt x="607" y="434"/>
                  </a:lnTo>
                  <a:lnTo>
                    <a:pt x="605" y="437"/>
                  </a:lnTo>
                  <a:lnTo>
                    <a:pt x="603" y="438"/>
                  </a:lnTo>
                  <a:lnTo>
                    <a:pt x="600" y="440"/>
                  </a:lnTo>
                  <a:lnTo>
                    <a:pt x="598" y="442"/>
                  </a:lnTo>
                  <a:lnTo>
                    <a:pt x="597" y="445"/>
                  </a:lnTo>
                  <a:lnTo>
                    <a:pt x="597" y="447"/>
                  </a:lnTo>
                  <a:lnTo>
                    <a:pt x="596" y="451"/>
                  </a:lnTo>
                  <a:lnTo>
                    <a:pt x="594" y="453"/>
                  </a:lnTo>
                  <a:lnTo>
                    <a:pt x="596" y="456"/>
                  </a:lnTo>
                  <a:lnTo>
                    <a:pt x="593" y="456"/>
                  </a:lnTo>
                  <a:lnTo>
                    <a:pt x="593" y="459"/>
                  </a:lnTo>
                  <a:lnTo>
                    <a:pt x="592" y="460"/>
                  </a:lnTo>
                  <a:lnTo>
                    <a:pt x="591" y="460"/>
                  </a:lnTo>
                  <a:lnTo>
                    <a:pt x="592" y="458"/>
                  </a:lnTo>
                  <a:lnTo>
                    <a:pt x="591" y="458"/>
                  </a:lnTo>
                  <a:lnTo>
                    <a:pt x="590" y="458"/>
                  </a:lnTo>
                  <a:lnTo>
                    <a:pt x="587" y="460"/>
                  </a:lnTo>
                  <a:lnTo>
                    <a:pt x="589" y="461"/>
                  </a:lnTo>
                  <a:lnTo>
                    <a:pt x="590" y="461"/>
                  </a:lnTo>
                  <a:lnTo>
                    <a:pt x="591" y="461"/>
                  </a:lnTo>
                  <a:lnTo>
                    <a:pt x="592" y="463"/>
                  </a:lnTo>
                  <a:lnTo>
                    <a:pt x="592" y="465"/>
                  </a:lnTo>
                  <a:lnTo>
                    <a:pt x="593" y="465"/>
                  </a:lnTo>
                  <a:lnTo>
                    <a:pt x="592" y="465"/>
                  </a:lnTo>
                  <a:lnTo>
                    <a:pt x="591" y="466"/>
                  </a:lnTo>
                  <a:lnTo>
                    <a:pt x="589" y="475"/>
                  </a:lnTo>
                  <a:lnTo>
                    <a:pt x="587" y="476"/>
                  </a:lnTo>
                  <a:lnTo>
                    <a:pt x="585" y="477"/>
                  </a:lnTo>
                  <a:lnTo>
                    <a:pt x="584" y="479"/>
                  </a:lnTo>
                  <a:lnTo>
                    <a:pt x="582" y="482"/>
                  </a:lnTo>
                  <a:lnTo>
                    <a:pt x="580" y="482"/>
                  </a:lnTo>
                  <a:lnTo>
                    <a:pt x="579" y="482"/>
                  </a:lnTo>
                  <a:lnTo>
                    <a:pt x="580" y="483"/>
                  </a:lnTo>
                  <a:lnTo>
                    <a:pt x="582" y="484"/>
                  </a:lnTo>
                  <a:lnTo>
                    <a:pt x="583" y="484"/>
                  </a:lnTo>
                  <a:lnTo>
                    <a:pt x="583" y="486"/>
                  </a:lnTo>
                  <a:lnTo>
                    <a:pt x="582" y="486"/>
                  </a:lnTo>
                  <a:lnTo>
                    <a:pt x="580" y="486"/>
                  </a:lnTo>
                  <a:lnTo>
                    <a:pt x="580" y="487"/>
                  </a:lnTo>
                  <a:lnTo>
                    <a:pt x="582" y="488"/>
                  </a:lnTo>
                  <a:lnTo>
                    <a:pt x="583" y="488"/>
                  </a:lnTo>
                  <a:lnTo>
                    <a:pt x="582" y="489"/>
                  </a:lnTo>
                  <a:lnTo>
                    <a:pt x="583" y="489"/>
                  </a:lnTo>
                  <a:lnTo>
                    <a:pt x="582" y="491"/>
                  </a:lnTo>
                  <a:lnTo>
                    <a:pt x="583" y="493"/>
                  </a:lnTo>
                  <a:lnTo>
                    <a:pt x="584" y="494"/>
                  </a:lnTo>
                  <a:lnTo>
                    <a:pt x="586" y="494"/>
                  </a:lnTo>
                  <a:lnTo>
                    <a:pt x="585" y="496"/>
                  </a:lnTo>
                  <a:lnTo>
                    <a:pt x="585" y="498"/>
                  </a:lnTo>
                  <a:lnTo>
                    <a:pt x="584" y="500"/>
                  </a:lnTo>
                  <a:lnTo>
                    <a:pt x="583" y="501"/>
                  </a:lnTo>
                  <a:lnTo>
                    <a:pt x="582" y="500"/>
                  </a:lnTo>
                  <a:lnTo>
                    <a:pt x="582" y="498"/>
                  </a:lnTo>
                  <a:lnTo>
                    <a:pt x="580" y="497"/>
                  </a:lnTo>
                  <a:lnTo>
                    <a:pt x="582" y="497"/>
                  </a:lnTo>
                  <a:lnTo>
                    <a:pt x="582" y="496"/>
                  </a:lnTo>
                  <a:lnTo>
                    <a:pt x="582" y="494"/>
                  </a:lnTo>
                  <a:lnTo>
                    <a:pt x="580" y="493"/>
                  </a:lnTo>
                  <a:lnTo>
                    <a:pt x="579" y="493"/>
                  </a:lnTo>
                  <a:lnTo>
                    <a:pt x="578" y="493"/>
                  </a:lnTo>
                  <a:lnTo>
                    <a:pt x="577" y="494"/>
                  </a:lnTo>
                  <a:lnTo>
                    <a:pt x="576" y="494"/>
                  </a:lnTo>
                  <a:lnTo>
                    <a:pt x="575" y="497"/>
                  </a:lnTo>
                  <a:lnTo>
                    <a:pt x="576" y="497"/>
                  </a:lnTo>
                  <a:lnTo>
                    <a:pt x="576" y="498"/>
                  </a:lnTo>
                  <a:lnTo>
                    <a:pt x="576" y="500"/>
                  </a:lnTo>
                  <a:lnTo>
                    <a:pt x="576" y="501"/>
                  </a:lnTo>
                  <a:close/>
                  <a:moveTo>
                    <a:pt x="496" y="507"/>
                  </a:moveTo>
                  <a:lnTo>
                    <a:pt x="497" y="505"/>
                  </a:lnTo>
                  <a:lnTo>
                    <a:pt x="497" y="504"/>
                  </a:lnTo>
                  <a:lnTo>
                    <a:pt x="493" y="503"/>
                  </a:lnTo>
                  <a:lnTo>
                    <a:pt x="492" y="502"/>
                  </a:lnTo>
                  <a:lnTo>
                    <a:pt x="491" y="502"/>
                  </a:lnTo>
                  <a:lnTo>
                    <a:pt x="489" y="500"/>
                  </a:lnTo>
                  <a:lnTo>
                    <a:pt x="487" y="500"/>
                  </a:lnTo>
                  <a:lnTo>
                    <a:pt x="487" y="498"/>
                  </a:lnTo>
                  <a:lnTo>
                    <a:pt x="489" y="498"/>
                  </a:lnTo>
                  <a:lnTo>
                    <a:pt x="487" y="497"/>
                  </a:lnTo>
                  <a:lnTo>
                    <a:pt x="486" y="497"/>
                  </a:lnTo>
                  <a:lnTo>
                    <a:pt x="486" y="496"/>
                  </a:lnTo>
                  <a:lnTo>
                    <a:pt x="485" y="496"/>
                  </a:lnTo>
                  <a:lnTo>
                    <a:pt x="485" y="495"/>
                  </a:lnTo>
                  <a:lnTo>
                    <a:pt x="485" y="494"/>
                  </a:lnTo>
                  <a:lnTo>
                    <a:pt x="485" y="493"/>
                  </a:lnTo>
                  <a:lnTo>
                    <a:pt x="482" y="489"/>
                  </a:lnTo>
                  <a:lnTo>
                    <a:pt x="480" y="490"/>
                  </a:lnTo>
                  <a:lnTo>
                    <a:pt x="470" y="496"/>
                  </a:lnTo>
                  <a:lnTo>
                    <a:pt x="463" y="500"/>
                  </a:lnTo>
                  <a:lnTo>
                    <a:pt x="462" y="501"/>
                  </a:lnTo>
                  <a:lnTo>
                    <a:pt x="461" y="502"/>
                  </a:lnTo>
                  <a:lnTo>
                    <a:pt x="461" y="503"/>
                  </a:lnTo>
                  <a:lnTo>
                    <a:pt x="461" y="504"/>
                  </a:lnTo>
                  <a:lnTo>
                    <a:pt x="461" y="505"/>
                  </a:lnTo>
                  <a:lnTo>
                    <a:pt x="459" y="508"/>
                  </a:lnTo>
                  <a:lnTo>
                    <a:pt x="458" y="510"/>
                  </a:lnTo>
                  <a:lnTo>
                    <a:pt x="457" y="512"/>
                  </a:lnTo>
                  <a:lnTo>
                    <a:pt x="457" y="514"/>
                  </a:lnTo>
                  <a:lnTo>
                    <a:pt x="457" y="517"/>
                  </a:lnTo>
                  <a:lnTo>
                    <a:pt x="457" y="519"/>
                  </a:lnTo>
                  <a:lnTo>
                    <a:pt x="457" y="521"/>
                  </a:lnTo>
                  <a:lnTo>
                    <a:pt x="456" y="523"/>
                  </a:lnTo>
                  <a:lnTo>
                    <a:pt x="456" y="524"/>
                  </a:lnTo>
                  <a:lnTo>
                    <a:pt x="456" y="525"/>
                  </a:lnTo>
                  <a:lnTo>
                    <a:pt x="457" y="525"/>
                  </a:lnTo>
                  <a:lnTo>
                    <a:pt x="457" y="526"/>
                  </a:lnTo>
                  <a:lnTo>
                    <a:pt x="457" y="528"/>
                  </a:lnTo>
                  <a:lnTo>
                    <a:pt x="457" y="529"/>
                  </a:lnTo>
                  <a:lnTo>
                    <a:pt x="459" y="531"/>
                  </a:lnTo>
                  <a:lnTo>
                    <a:pt x="459" y="532"/>
                  </a:lnTo>
                  <a:lnTo>
                    <a:pt x="461" y="532"/>
                  </a:lnTo>
                  <a:lnTo>
                    <a:pt x="461" y="531"/>
                  </a:lnTo>
                  <a:lnTo>
                    <a:pt x="462" y="531"/>
                  </a:lnTo>
                  <a:lnTo>
                    <a:pt x="463" y="531"/>
                  </a:lnTo>
                  <a:lnTo>
                    <a:pt x="463" y="532"/>
                  </a:lnTo>
                  <a:lnTo>
                    <a:pt x="463" y="533"/>
                  </a:lnTo>
                  <a:lnTo>
                    <a:pt x="463" y="537"/>
                  </a:lnTo>
                  <a:lnTo>
                    <a:pt x="463" y="539"/>
                  </a:lnTo>
                  <a:lnTo>
                    <a:pt x="463" y="542"/>
                  </a:lnTo>
                  <a:lnTo>
                    <a:pt x="464" y="542"/>
                  </a:lnTo>
                  <a:lnTo>
                    <a:pt x="464" y="543"/>
                  </a:lnTo>
                  <a:lnTo>
                    <a:pt x="465" y="543"/>
                  </a:lnTo>
                  <a:lnTo>
                    <a:pt x="468" y="544"/>
                  </a:lnTo>
                  <a:lnTo>
                    <a:pt x="469" y="545"/>
                  </a:lnTo>
                  <a:lnTo>
                    <a:pt x="470" y="546"/>
                  </a:lnTo>
                  <a:lnTo>
                    <a:pt x="471" y="545"/>
                  </a:lnTo>
                  <a:lnTo>
                    <a:pt x="471" y="544"/>
                  </a:lnTo>
                  <a:lnTo>
                    <a:pt x="472" y="543"/>
                  </a:lnTo>
                  <a:lnTo>
                    <a:pt x="473" y="543"/>
                  </a:lnTo>
                  <a:lnTo>
                    <a:pt x="473" y="542"/>
                  </a:lnTo>
                  <a:lnTo>
                    <a:pt x="475" y="542"/>
                  </a:lnTo>
                  <a:lnTo>
                    <a:pt x="475" y="540"/>
                  </a:lnTo>
                  <a:lnTo>
                    <a:pt x="475" y="539"/>
                  </a:lnTo>
                  <a:lnTo>
                    <a:pt x="475" y="538"/>
                  </a:lnTo>
                  <a:lnTo>
                    <a:pt x="475" y="536"/>
                  </a:lnTo>
                  <a:lnTo>
                    <a:pt x="475" y="535"/>
                  </a:lnTo>
                  <a:lnTo>
                    <a:pt x="476" y="532"/>
                  </a:lnTo>
                  <a:lnTo>
                    <a:pt x="476" y="531"/>
                  </a:lnTo>
                  <a:lnTo>
                    <a:pt x="476" y="529"/>
                  </a:lnTo>
                  <a:lnTo>
                    <a:pt x="476" y="525"/>
                  </a:lnTo>
                  <a:lnTo>
                    <a:pt x="476" y="524"/>
                  </a:lnTo>
                  <a:lnTo>
                    <a:pt x="476" y="523"/>
                  </a:lnTo>
                  <a:lnTo>
                    <a:pt x="476" y="522"/>
                  </a:lnTo>
                  <a:lnTo>
                    <a:pt x="478" y="522"/>
                  </a:lnTo>
                  <a:lnTo>
                    <a:pt x="478" y="521"/>
                  </a:lnTo>
                  <a:lnTo>
                    <a:pt x="479" y="518"/>
                  </a:lnTo>
                  <a:lnTo>
                    <a:pt x="480" y="517"/>
                  </a:lnTo>
                  <a:lnTo>
                    <a:pt x="480" y="516"/>
                  </a:lnTo>
                  <a:lnTo>
                    <a:pt x="479" y="515"/>
                  </a:lnTo>
                  <a:lnTo>
                    <a:pt x="479" y="514"/>
                  </a:lnTo>
                  <a:lnTo>
                    <a:pt x="480" y="512"/>
                  </a:lnTo>
                  <a:lnTo>
                    <a:pt x="480" y="511"/>
                  </a:lnTo>
                  <a:lnTo>
                    <a:pt x="482" y="510"/>
                  </a:lnTo>
                  <a:lnTo>
                    <a:pt x="483" y="508"/>
                  </a:lnTo>
                  <a:lnTo>
                    <a:pt x="484" y="508"/>
                  </a:lnTo>
                  <a:lnTo>
                    <a:pt x="484" y="507"/>
                  </a:lnTo>
                  <a:lnTo>
                    <a:pt x="485" y="507"/>
                  </a:lnTo>
                  <a:lnTo>
                    <a:pt x="485" y="508"/>
                  </a:lnTo>
                  <a:lnTo>
                    <a:pt x="486" y="508"/>
                  </a:lnTo>
                  <a:lnTo>
                    <a:pt x="487" y="507"/>
                  </a:lnTo>
                  <a:lnTo>
                    <a:pt x="489" y="507"/>
                  </a:lnTo>
                  <a:lnTo>
                    <a:pt x="489" y="505"/>
                  </a:lnTo>
                  <a:lnTo>
                    <a:pt x="493" y="508"/>
                  </a:lnTo>
                  <a:lnTo>
                    <a:pt x="494" y="508"/>
                  </a:lnTo>
                  <a:lnTo>
                    <a:pt x="496" y="507"/>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Freeform 23">
              <a:extLst>
                <a:ext uri="{FF2B5EF4-FFF2-40B4-BE49-F238E27FC236}">
                  <a16:creationId xmlns:a16="http://schemas.microsoft.com/office/drawing/2014/main" id="{8D458086-8F4A-4BDE-A6DD-7A24924CEBBB}"/>
                </a:ext>
              </a:extLst>
            </p:cNvPr>
            <p:cNvSpPr>
              <a:spLocks noEditPoints="1"/>
            </p:cNvSpPr>
            <p:nvPr/>
          </p:nvSpPr>
          <p:spPr bwMode="auto">
            <a:xfrm>
              <a:off x="5340350" y="4022252"/>
              <a:ext cx="1244600" cy="1414463"/>
            </a:xfrm>
            <a:custGeom>
              <a:avLst/>
              <a:gdLst>
                <a:gd name="T0" fmla="*/ 553 w 784"/>
                <a:gd name="T1" fmla="*/ 715 h 891"/>
                <a:gd name="T2" fmla="*/ 571 w 784"/>
                <a:gd name="T3" fmla="*/ 722 h 891"/>
                <a:gd name="T4" fmla="*/ 544 w 784"/>
                <a:gd name="T5" fmla="*/ 730 h 891"/>
                <a:gd name="T6" fmla="*/ 503 w 784"/>
                <a:gd name="T7" fmla="*/ 732 h 891"/>
                <a:gd name="T8" fmla="*/ 481 w 784"/>
                <a:gd name="T9" fmla="*/ 716 h 891"/>
                <a:gd name="T10" fmla="*/ 535 w 784"/>
                <a:gd name="T11" fmla="*/ 701 h 891"/>
                <a:gd name="T12" fmla="*/ 453 w 784"/>
                <a:gd name="T13" fmla="*/ 650 h 891"/>
                <a:gd name="T14" fmla="*/ 357 w 784"/>
                <a:gd name="T15" fmla="*/ 559 h 891"/>
                <a:gd name="T16" fmla="*/ 304 w 784"/>
                <a:gd name="T17" fmla="*/ 457 h 891"/>
                <a:gd name="T18" fmla="*/ 734 w 784"/>
                <a:gd name="T19" fmla="*/ 890 h 891"/>
                <a:gd name="T20" fmla="*/ 695 w 784"/>
                <a:gd name="T21" fmla="*/ 864 h 891"/>
                <a:gd name="T22" fmla="*/ 668 w 784"/>
                <a:gd name="T23" fmla="*/ 816 h 891"/>
                <a:gd name="T24" fmla="*/ 653 w 784"/>
                <a:gd name="T25" fmla="*/ 732 h 891"/>
                <a:gd name="T26" fmla="*/ 661 w 784"/>
                <a:gd name="T27" fmla="*/ 740 h 891"/>
                <a:gd name="T28" fmla="*/ 638 w 784"/>
                <a:gd name="T29" fmla="*/ 698 h 891"/>
                <a:gd name="T30" fmla="*/ 647 w 784"/>
                <a:gd name="T31" fmla="*/ 704 h 891"/>
                <a:gd name="T32" fmla="*/ 638 w 784"/>
                <a:gd name="T33" fmla="*/ 684 h 891"/>
                <a:gd name="T34" fmla="*/ 620 w 784"/>
                <a:gd name="T35" fmla="*/ 694 h 891"/>
                <a:gd name="T36" fmla="*/ 605 w 784"/>
                <a:gd name="T37" fmla="*/ 701 h 891"/>
                <a:gd name="T38" fmla="*/ 585 w 784"/>
                <a:gd name="T39" fmla="*/ 690 h 891"/>
                <a:gd name="T40" fmla="*/ 598 w 784"/>
                <a:gd name="T41" fmla="*/ 661 h 891"/>
                <a:gd name="T42" fmla="*/ 591 w 784"/>
                <a:gd name="T43" fmla="*/ 628 h 891"/>
                <a:gd name="T44" fmla="*/ 571 w 784"/>
                <a:gd name="T45" fmla="*/ 605 h 891"/>
                <a:gd name="T46" fmla="*/ 556 w 784"/>
                <a:gd name="T47" fmla="*/ 652 h 891"/>
                <a:gd name="T48" fmla="*/ 527 w 784"/>
                <a:gd name="T49" fmla="*/ 669 h 891"/>
                <a:gd name="T50" fmla="*/ 502 w 784"/>
                <a:gd name="T51" fmla="*/ 668 h 891"/>
                <a:gd name="T52" fmla="*/ 530 w 784"/>
                <a:gd name="T53" fmla="*/ 652 h 891"/>
                <a:gd name="T54" fmla="*/ 534 w 784"/>
                <a:gd name="T55" fmla="*/ 617 h 891"/>
                <a:gd name="T56" fmla="*/ 542 w 784"/>
                <a:gd name="T57" fmla="*/ 585 h 891"/>
                <a:gd name="T58" fmla="*/ 563 w 784"/>
                <a:gd name="T59" fmla="*/ 557 h 891"/>
                <a:gd name="T60" fmla="*/ 561 w 784"/>
                <a:gd name="T61" fmla="*/ 533 h 891"/>
                <a:gd name="T62" fmla="*/ 570 w 784"/>
                <a:gd name="T63" fmla="*/ 512 h 891"/>
                <a:gd name="T64" fmla="*/ 560 w 784"/>
                <a:gd name="T65" fmla="*/ 477 h 891"/>
                <a:gd name="T66" fmla="*/ 557 w 784"/>
                <a:gd name="T67" fmla="*/ 505 h 891"/>
                <a:gd name="T68" fmla="*/ 538 w 784"/>
                <a:gd name="T69" fmla="*/ 522 h 891"/>
                <a:gd name="T70" fmla="*/ 509 w 784"/>
                <a:gd name="T71" fmla="*/ 561 h 891"/>
                <a:gd name="T72" fmla="*/ 485 w 784"/>
                <a:gd name="T73" fmla="*/ 575 h 891"/>
                <a:gd name="T74" fmla="*/ 455 w 784"/>
                <a:gd name="T75" fmla="*/ 610 h 891"/>
                <a:gd name="T76" fmla="*/ 441 w 784"/>
                <a:gd name="T77" fmla="*/ 627 h 891"/>
                <a:gd name="T78" fmla="*/ 447 w 784"/>
                <a:gd name="T79" fmla="*/ 639 h 891"/>
                <a:gd name="T80" fmla="*/ 440 w 784"/>
                <a:gd name="T81" fmla="*/ 649 h 891"/>
                <a:gd name="T82" fmla="*/ 413 w 784"/>
                <a:gd name="T83" fmla="*/ 633 h 891"/>
                <a:gd name="T84" fmla="*/ 398 w 784"/>
                <a:gd name="T85" fmla="*/ 617 h 891"/>
                <a:gd name="T86" fmla="*/ 410 w 784"/>
                <a:gd name="T87" fmla="*/ 627 h 891"/>
                <a:gd name="T88" fmla="*/ 412 w 784"/>
                <a:gd name="T89" fmla="*/ 617 h 891"/>
                <a:gd name="T90" fmla="*/ 399 w 784"/>
                <a:gd name="T91" fmla="*/ 573 h 891"/>
                <a:gd name="T92" fmla="*/ 377 w 784"/>
                <a:gd name="T93" fmla="*/ 536 h 891"/>
                <a:gd name="T94" fmla="*/ 367 w 784"/>
                <a:gd name="T95" fmla="*/ 522 h 891"/>
                <a:gd name="T96" fmla="*/ 343 w 784"/>
                <a:gd name="T97" fmla="*/ 516 h 891"/>
                <a:gd name="T98" fmla="*/ 333 w 784"/>
                <a:gd name="T99" fmla="*/ 499 h 891"/>
                <a:gd name="T100" fmla="*/ 343 w 784"/>
                <a:gd name="T101" fmla="*/ 488 h 891"/>
                <a:gd name="T102" fmla="*/ 325 w 784"/>
                <a:gd name="T103" fmla="*/ 471 h 891"/>
                <a:gd name="T104" fmla="*/ 321 w 784"/>
                <a:gd name="T105" fmla="*/ 459 h 891"/>
                <a:gd name="T106" fmla="*/ 306 w 784"/>
                <a:gd name="T107" fmla="*/ 442 h 891"/>
                <a:gd name="T108" fmla="*/ 295 w 784"/>
                <a:gd name="T109" fmla="*/ 450 h 891"/>
                <a:gd name="T110" fmla="*/ 265 w 784"/>
                <a:gd name="T111" fmla="*/ 443 h 891"/>
                <a:gd name="T112" fmla="*/ 234 w 784"/>
                <a:gd name="T113" fmla="*/ 437 h 891"/>
                <a:gd name="T114" fmla="*/ 130 w 784"/>
                <a:gd name="T115" fmla="*/ 408 h 891"/>
                <a:gd name="T116" fmla="*/ 18 w 784"/>
                <a:gd name="T117" fmla="*/ 418 h 891"/>
                <a:gd name="T118" fmla="*/ 111 w 784"/>
                <a:gd name="T119" fmla="*/ 2 h 891"/>
                <a:gd name="T120" fmla="*/ 497 w 784"/>
                <a:gd name="T121" fmla="*/ 1 h 891"/>
                <a:gd name="T122" fmla="*/ 772 w 784"/>
                <a:gd name="T123" fmla="*/ 252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4" h="891">
                  <a:moveTo>
                    <a:pt x="544" y="699"/>
                  </a:moveTo>
                  <a:lnTo>
                    <a:pt x="545" y="701"/>
                  </a:lnTo>
                  <a:lnTo>
                    <a:pt x="544" y="702"/>
                  </a:lnTo>
                  <a:lnTo>
                    <a:pt x="542" y="702"/>
                  </a:lnTo>
                  <a:lnTo>
                    <a:pt x="541" y="703"/>
                  </a:lnTo>
                  <a:lnTo>
                    <a:pt x="541" y="704"/>
                  </a:lnTo>
                  <a:lnTo>
                    <a:pt x="542" y="704"/>
                  </a:lnTo>
                  <a:lnTo>
                    <a:pt x="545" y="704"/>
                  </a:lnTo>
                  <a:lnTo>
                    <a:pt x="546" y="705"/>
                  </a:lnTo>
                  <a:lnTo>
                    <a:pt x="544" y="708"/>
                  </a:lnTo>
                  <a:lnTo>
                    <a:pt x="541" y="710"/>
                  </a:lnTo>
                  <a:lnTo>
                    <a:pt x="542" y="711"/>
                  </a:lnTo>
                  <a:lnTo>
                    <a:pt x="544" y="711"/>
                  </a:lnTo>
                  <a:lnTo>
                    <a:pt x="545" y="711"/>
                  </a:lnTo>
                  <a:lnTo>
                    <a:pt x="547" y="712"/>
                  </a:lnTo>
                  <a:lnTo>
                    <a:pt x="549" y="712"/>
                  </a:lnTo>
                  <a:lnTo>
                    <a:pt x="552" y="712"/>
                  </a:lnTo>
                  <a:lnTo>
                    <a:pt x="552" y="711"/>
                  </a:lnTo>
                  <a:lnTo>
                    <a:pt x="553" y="711"/>
                  </a:lnTo>
                  <a:lnTo>
                    <a:pt x="554" y="712"/>
                  </a:lnTo>
                  <a:lnTo>
                    <a:pt x="554" y="713"/>
                  </a:lnTo>
                  <a:lnTo>
                    <a:pt x="553" y="715"/>
                  </a:lnTo>
                  <a:lnTo>
                    <a:pt x="554" y="716"/>
                  </a:lnTo>
                  <a:lnTo>
                    <a:pt x="555" y="717"/>
                  </a:lnTo>
                  <a:lnTo>
                    <a:pt x="556" y="717"/>
                  </a:lnTo>
                  <a:lnTo>
                    <a:pt x="557" y="716"/>
                  </a:lnTo>
                  <a:lnTo>
                    <a:pt x="559" y="716"/>
                  </a:lnTo>
                  <a:lnTo>
                    <a:pt x="559" y="715"/>
                  </a:lnTo>
                  <a:lnTo>
                    <a:pt x="560" y="713"/>
                  </a:lnTo>
                  <a:lnTo>
                    <a:pt x="560" y="712"/>
                  </a:lnTo>
                  <a:lnTo>
                    <a:pt x="561" y="711"/>
                  </a:lnTo>
                  <a:lnTo>
                    <a:pt x="562" y="711"/>
                  </a:lnTo>
                  <a:lnTo>
                    <a:pt x="564" y="711"/>
                  </a:lnTo>
                  <a:lnTo>
                    <a:pt x="567" y="712"/>
                  </a:lnTo>
                  <a:lnTo>
                    <a:pt x="569" y="713"/>
                  </a:lnTo>
                  <a:lnTo>
                    <a:pt x="570" y="713"/>
                  </a:lnTo>
                  <a:lnTo>
                    <a:pt x="570" y="716"/>
                  </a:lnTo>
                  <a:lnTo>
                    <a:pt x="570" y="717"/>
                  </a:lnTo>
                  <a:lnTo>
                    <a:pt x="571" y="717"/>
                  </a:lnTo>
                  <a:lnTo>
                    <a:pt x="573" y="718"/>
                  </a:lnTo>
                  <a:lnTo>
                    <a:pt x="574" y="718"/>
                  </a:lnTo>
                  <a:lnTo>
                    <a:pt x="574" y="720"/>
                  </a:lnTo>
                  <a:lnTo>
                    <a:pt x="574" y="722"/>
                  </a:lnTo>
                  <a:lnTo>
                    <a:pt x="571" y="722"/>
                  </a:lnTo>
                  <a:lnTo>
                    <a:pt x="569" y="724"/>
                  </a:lnTo>
                  <a:lnTo>
                    <a:pt x="569" y="725"/>
                  </a:lnTo>
                  <a:lnTo>
                    <a:pt x="567" y="725"/>
                  </a:lnTo>
                  <a:lnTo>
                    <a:pt x="566" y="724"/>
                  </a:lnTo>
                  <a:lnTo>
                    <a:pt x="564" y="724"/>
                  </a:lnTo>
                  <a:lnTo>
                    <a:pt x="563" y="722"/>
                  </a:lnTo>
                  <a:lnTo>
                    <a:pt x="562" y="722"/>
                  </a:lnTo>
                  <a:lnTo>
                    <a:pt x="561" y="722"/>
                  </a:lnTo>
                  <a:lnTo>
                    <a:pt x="560" y="722"/>
                  </a:lnTo>
                  <a:lnTo>
                    <a:pt x="559" y="722"/>
                  </a:lnTo>
                  <a:lnTo>
                    <a:pt x="556" y="720"/>
                  </a:lnTo>
                  <a:lnTo>
                    <a:pt x="555" y="720"/>
                  </a:lnTo>
                  <a:lnTo>
                    <a:pt x="554" y="720"/>
                  </a:lnTo>
                  <a:lnTo>
                    <a:pt x="552" y="720"/>
                  </a:lnTo>
                  <a:lnTo>
                    <a:pt x="546" y="723"/>
                  </a:lnTo>
                  <a:lnTo>
                    <a:pt x="544" y="724"/>
                  </a:lnTo>
                  <a:lnTo>
                    <a:pt x="542" y="725"/>
                  </a:lnTo>
                  <a:lnTo>
                    <a:pt x="542" y="726"/>
                  </a:lnTo>
                  <a:lnTo>
                    <a:pt x="542" y="727"/>
                  </a:lnTo>
                  <a:lnTo>
                    <a:pt x="542" y="729"/>
                  </a:lnTo>
                  <a:lnTo>
                    <a:pt x="544" y="729"/>
                  </a:lnTo>
                  <a:lnTo>
                    <a:pt x="544" y="730"/>
                  </a:lnTo>
                  <a:lnTo>
                    <a:pt x="542" y="731"/>
                  </a:lnTo>
                  <a:lnTo>
                    <a:pt x="542" y="732"/>
                  </a:lnTo>
                  <a:lnTo>
                    <a:pt x="539" y="732"/>
                  </a:lnTo>
                  <a:lnTo>
                    <a:pt x="535" y="736"/>
                  </a:lnTo>
                  <a:lnTo>
                    <a:pt x="533" y="736"/>
                  </a:lnTo>
                  <a:lnTo>
                    <a:pt x="532" y="734"/>
                  </a:lnTo>
                  <a:lnTo>
                    <a:pt x="531" y="733"/>
                  </a:lnTo>
                  <a:lnTo>
                    <a:pt x="528" y="731"/>
                  </a:lnTo>
                  <a:lnTo>
                    <a:pt x="526" y="730"/>
                  </a:lnTo>
                  <a:lnTo>
                    <a:pt x="524" y="730"/>
                  </a:lnTo>
                  <a:lnTo>
                    <a:pt x="520" y="729"/>
                  </a:lnTo>
                  <a:lnTo>
                    <a:pt x="519" y="727"/>
                  </a:lnTo>
                  <a:lnTo>
                    <a:pt x="517" y="729"/>
                  </a:lnTo>
                  <a:lnTo>
                    <a:pt x="517" y="731"/>
                  </a:lnTo>
                  <a:lnTo>
                    <a:pt x="516" y="732"/>
                  </a:lnTo>
                  <a:lnTo>
                    <a:pt x="514" y="732"/>
                  </a:lnTo>
                  <a:lnTo>
                    <a:pt x="513" y="732"/>
                  </a:lnTo>
                  <a:lnTo>
                    <a:pt x="511" y="731"/>
                  </a:lnTo>
                  <a:lnTo>
                    <a:pt x="509" y="732"/>
                  </a:lnTo>
                  <a:lnTo>
                    <a:pt x="507" y="732"/>
                  </a:lnTo>
                  <a:lnTo>
                    <a:pt x="507" y="731"/>
                  </a:lnTo>
                  <a:lnTo>
                    <a:pt x="503" y="732"/>
                  </a:lnTo>
                  <a:lnTo>
                    <a:pt x="502" y="732"/>
                  </a:lnTo>
                  <a:lnTo>
                    <a:pt x="499" y="732"/>
                  </a:lnTo>
                  <a:lnTo>
                    <a:pt x="498" y="731"/>
                  </a:lnTo>
                  <a:lnTo>
                    <a:pt x="497" y="731"/>
                  </a:lnTo>
                  <a:lnTo>
                    <a:pt x="496" y="732"/>
                  </a:lnTo>
                  <a:lnTo>
                    <a:pt x="495" y="732"/>
                  </a:lnTo>
                  <a:lnTo>
                    <a:pt x="493" y="732"/>
                  </a:lnTo>
                  <a:lnTo>
                    <a:pt x="492" y="733"/>
                  </a:lnTo>
                  <a:lnTo>
                    <a:pt x="491" y="733"/>
                  </a:lnTo>
                  <a:lnTo>
                    <a:pt x="490" y="733"/>
                  </a:lnTo>
                  <a:lnTo>
                    <a:pt x="489" y="733"/>
                  </a:lnTo>
                  <a:lnTo>
                    <a:pt x="489" y="732"/>
                  </a:lnTo>
                  <a:lnTo>
                    <a:pt x="488" y="731"/>
                  </a:lnTo>
                  <a:lnTo>
                    <a:pt x="488" y="730"/>
                  </a:lnTo>
                  <a:lnTo>
                    <a:pt x="485" y="726"/>
                  </a:lnTo>
                  <a:lnTo>
                    <a:pt x="483" y="726"/>
                  </a:lnTo>
                  <a:lnTo>
                    <a:pt x="482" y="725"/>
                  </a:lnTo>
                  <a:lnTo>
                    <a:pt x="478" y="722"/>
                  </a:lnTo>
                  <a:lnTo>
                    <a:pt x="478" y="720"/>
                  </a:lnTo>
                  <a:lnTo>
                    <a:pt x="478" y="719"/>
                  </a:lnTo>
                  <a:lnTo>
                    <a:pt x="480" y="718"/>
                  </a:lnTo>
                  <a:lnTo>
                    <a:pt x="481" y="716"/>
                  </a:lnTo>
                  <a:lnTo>
                    <a:pt x="481" y="715"/>
                  </a:lnTo>
                  <a:lnTo>
                    <a:pt x="482" y="713"/>
                  </a:lnTo>
                  <a:lnTo>
                    <a:pt x="482" y="712"/>
                  </a:lnTo>
                  <a:lnTo>
                    <a:pt x="482" y="711"/>
                  </a:lnTo>
                  <a:lnTo>
                    <a:pt x="483" y="711"/>
                  </a:lnTo>
                  <a:lnTo>
                    <a:pt x="484" y="710"/>
                  </a:lnTo>
                  <a:lnTo>
                    <a:pt x="488" y="710"/>
                  </a:lnTo>
                  <a:lnTo>
                    <a:pt x="491" y="709"/>
                  </a:lnTo>
                  <a:lnTo>
                    <a:pt x="492" y="709"/>
                  </a:lnTo>
                  <a:lnTo>
                    <a:pt x="493" y="709"/>
                  </a:lnTo>
                  <a:lnTo>
                    <a:pt x="495" y="708"/>
                  </a:lnTo>
                  <a:lnTo>
                    <a:pt x="511" y="705"/>
                  </a:lnTo>
                  <a:lnTo>
                    <a:pt x="512" y="705"/>
                  </a:lnTo>
                  <a:lnTo>
                    <a:pt x="516" y="703"/>
                  </a:lnTo>
                  <a:lnTo>
                    <a:pt x="524" y="702"/>
                  </a:lnTo>
                  <a:lnTo>
                    <a:pt x="524" y="701"/>
                  </a:lnTo>
                  <a:lnTo>
                    <a:pt x="525" y="701"/>
                  </a:lnTo>
                  <a:lnTo>
                    <a:pt x="526" y="699"/>
                  </a:lnTo>
                  <a:lnTo>
                    <a:pt x="527" y="699"/>
                  </a:lnTo>
                  <a:lnTo>
                    <a:pt x="533" y="702"/>
                  </a:lnTo>
                  <a:lnTo>
                    <a:pt x="534" y="701"/>
                  </a:lnTo>
                  <a:lnTo>
                    <a:pt x="535" y="701"/>
                  </a:lnTo>
                  <a:lnTo>
                    <a:pt x="537" y="701"/>
                  </a:lnTo>
                  <a:lnTo>
                    <a:pt x="538" y="701"/>
                  </a:lnTo>
                  <a:lnTo>
                    <a:pt x="539" y="701"/>
                  </a:lnTo>
                  <a:lnTo>
                    <a:pt x="541" y="699"/>
                  </a:lnTo>
                  <a:lnTo>
                    <a:pt x="542" y="699"/>
                  </a:lnTo>
                  <a:lnTo>
                    <a:pt x="544" y="699"/>
                  </a:lnTo>
                  <a:close/>
                  <a:moveTo>
                    <a:pt x="477" y="668"/>
                  </a:moveTo>
                  <a:lnTo>
                    <a:pt x="476" y="668"/>
                  </a:lnTo>
                  <a:lnTo>
                    <a:pt x="475" y="668"/>
                  </a:lnTo>
                  <a:lnTo>
                    <a:pt x="474" y="667"/>
                  </a:lnTo>
                  <a:lnTo>
                    <a:pt x="475" y="666"/>
                  </a:lnTo>
                  <a:lnTo>
                    <a:pt x="476" y="666"/>
                  </a:lnTo>
                  <a:lnTo>
                    <a:pt x="477" y="667"/>
                  </a:lnTo>
                  <a:lnTo>
                    <a:pt x="477" y="668"/>
                  </a:lnTo>
                  <a:close/>
                  <a:moveTo>
                    <a:pt x="460" y="660"/>
                  </a:moveTo>
                  <a:lnTo>
                    <a:pt x="459" y="660"/>
                  </a:lnTo>
                  <a:lnTo>
                    <a:pt x="457" y="660"/>
                  </a:lnTo>
                  <a:lnTo>
                    <a:pt x="456" y="659"/>
                  </a:lnTo>
                  <a:lnTo>
                    <a:pt x="456" y="656"/>
                  </a:lnTo>
                  <a:lnTo>
                    <a:pt x="456" y="655"/>
                  </a:lnTo>
                  <a:lnTo>
                    <a:pt x="454" y="653"/>
                  </a:lnTo>
                  <a:lnTo>
                    <a:pt x="453" y="650"/>
                  </a:lnTo>
                  <a:lnTo>
                    <a:pt x="454" y="650"/>
                  </a:lnTo>
                  <a:lnTo>
                    <a:pt x="455" y="650"/>
                  </a:lnTo>
                  <a:lnTo>
                    <a:pt x="459" y="655"/>
                  </a:lnTo>
                  <a:lnTo>
                    <a:pt x="459" y="656"/>
                  </a:lnTo>
                  <a:lnTo>
                    <a:pt x="460" y="656"/>
                  </a:lnTo>
                  <a:lnTo>
                    <a:pt x="460" y="657"/>
                  </a:lnTo>
                  <a:lnTo>
                    <a:pt x="460" y="659"/>
                  </a:lnTo>
                  <a:lnTo>
                    <a:pt x="460" y="660"/>
                  </a:lnTo>
                  <a:close/>
                  <a:moveTo>
                    <a:pt x="531" y="621"/>
                  </a:moveTo>
                  <a:lnTo>
                    <a:pt x="530" y="622"/>
                  </a:lnTo>
                  <a:lnTo>
                    <a:pt x="530" y="621"/>
                  </a:lnTo>
                  <a:lnTo>
                    <a:pt x="528" y="621"/>
                  </a:lnTo>
                  <a:lnTo>
                    <a:pt x="530" y="620"/>
                  </a:lnTo>
                  <a:lnTo>
                    <a:pt x="531" y="618"/>
                  </a:lnTo>
                  <a:lnTo>
                    <a:pt x="531" y="620"/>
                  </a:lnTo>
                  <a:lnTo>
                    <a:pt x="531" y="621"/>
                  </a:lnTo>
                  <a:close/>
                  <a:moveTo>
                    <a:pt x="357" y="564"/>
                  </a:moveTo>
                  <a:lnTo>
                    <a:pt x="356" y="564"/>
                  </a:lnTo>
                  <a:lnTo>
                    <a:pt x="356" y="563"/>
                  </a:lnTo>
                  <a:lnTo>
                    <a:pt x="356" y="562"/>
                  </a:lnTo>
                  <a:lnTo>
                    <a:pt x="357" y="561"/>
                  </a:lnTo>
                  <a:lnTo>
                    <a:pt x="357" y="559"/>
                  </a:lnTo>
                  <a:lnTo>
                    <a:pt x="360" y="558"/>
                  </a:lnTo>
                  <a:lnTo>
                    <a:pt x="361" y="558"/>
                  </a:lnTo>
                  <a:lnTo>
                    <a:pt x="361" y="559"/>
                  </a:lnTo>
                  <a:lnTo>
                    <a:pt x="361" y="561"/>
                  </a:lnTo>
                  <a:lnTo>
                    <a:pt x="361" y="562"/>
                  </a:lnTo>
                  <a:lnTo>
                    <a:pt x="360" y="562"/>
                  </a:lnTo>
                  <a:lnTo>
                    <a:pt x="359" y="562"/>
                  </a:lnTo>
                  <a:lnTo>
                    <a:pt x="357" y="564"/>
                  </a:lnTo>
                  <a:close/>
                  <a:moveTo>
                    <a:pt x="303" y="457"/>
                  </a:moveTo>
                  <a:lnTo>
                    <a:pt x="300" y="458"/>
                  </a:lnTo>
                  <a:lnTo>
                    <a:pt x="299" y="457"/>
                  </a:lnTo>
                  <a:lnTo>
                    <a:pt x="299" y="456"/>
                  </a:lnTo>
                  <a:lnTo>
                    <a:pt x="300" y="455"/>
                  </a:lnTo>
                  <a:lnTo>
                    <a:pt x="301" y="453"/>
                  </a:lnTo>
                  <a:lnTo>
                    <a:pt x="303" y="453"/>
                  </a:lnTo>
                  <a:lnTo>
                    <a:pt x="304" y="452"/>
                  </a:lnTo>
                  <a:lnTo>
                    <a:pt x="306" y="452"/>
                  </a:lnTo>
                  <a:lnTo>
                    <a:pt x="307" y="452"/>
                  </a:lnTo>
                  <a:lnTo>
                    <a:pt x="304" y="453"/>
                  </a:lnTo>
                  <a:lnTo>
                    <a:pt x="305" y="455"/>
                  </a:lnTo>
                  <a:lnTo>
                    <a:pt x="304" y="456"/>
                  </a:lnTo>
                  <a:lnTo>
                    <a:pt x="304" y="457"/>
                  </a:lnTo>
                  <a:lnTo>
                    <a:pt x="303" y="457"/>
                  </a:lnTo>
                  <a:close/>
                  <a:moveTo>
                    <a:pt x="763" y="388"/>
                  </a:moveTo>
                  <a:lnTo>
                    <a:pt x="762" y="411"/>
                  </a:lnTo>
                  <a:lnTo>
                    <a:pt x="761" y="434"/>
                  </a:lnTo>
                  <a:lnTo>
                    <a:pt x="760" y="457"/>
                  </a:lnTo>
                  <a:lnTo>
                    <a:pt x="759" y="480"/>
                  </a:lnTo>
                  <a:lnTo>
                    <a:pt x="758" y="502"/>
                  </a:lnTo>
                  <a:lnTo>
                    <a:pt x="756" y="526"/>
                  </a:lnTo>
                  <a:lnTo>
                    <a:pt x="754" y="548"/>
                  </a:lnTo>
                  <a:lnTo>
                    <a:pt x="753" y="571"/>
                  </a:lnTo>
                  <a:lnTo>
                    <a:pt x="752" y="593"/>
                  </a:lnTo>
                  <a:lnTo>
                    <a:pt x="752" y="592"/>
                  </a:lnTo>
                  <a:lnTo>
                    <a:pt x="751" y="591"/>
                  </a:lnTo>
                  <a:lnTo>
                    <a:pt x="749" y="597"/>
                  </a:lnTo>
                  <a:lnTo>
                    <a:pt x="748" y="633"/>
                  </a:lnTo>
                  <a:lnTo>
                    <a:pt x="746" y="670"/>
                  </a:lnTo>
                  <a:lnTo>
                    <a:pt x="744" y="706"/>
                  </a:lnTo>
                  <a:lnTo>
                    <a:pt x="743" y="744"/>
                  </a:lnTo>
                  <a:lnTo>
                    <a:pt x="740" y="780"/>
                  </a:lnTo>
                  <a:lnTo>
                    <a:pt x="738" y="817"/>
                  </a:lnTo>
                  <a:lnTo>
                    <a:pt x="736" y="853"/>
                  </a:lnTo>
                  <a:lnTo>
                    <a:pt x="734" y="890"/>
                  </a:lnTo>
                  <a:lnTo>
                    <a:pt x="733" y="890"/>
                  </a:lnTo>
                  <a:lnTo>
                    <a:pt x="719" y="891"/>
                  </a:lnTo>
                  <a:lnTo>
                    <a:pt x="718" y="890"/>
                  </a:lnTo>
                  <a:lnTo>
                    <a:pt x="717" y="890"/>
                  </a:lnTo>
                  <a:lnTo>
                    <a:pt x="716" y="888"/>
                  </a:lnTo>
                  <a:lnTo>
                    <a:pt x="715" y="887"/>
                  </a:lnTo>
                  <a:lnTo>
                    <a:pt x="713" y="887"/>
                  </a:lnTo>
                  <a:lnTo>
                    <a:pt x="712" y="887"/>
                  </a:lnTo>
                  <a:lnTo>
                    <a:pt x="711" y="886"/>
                  </a:lnTo>
                  <a:lnTo>
                    <a:pt x="710" y="885"/>
                  </a:lnTo>
                  <a:lnTo>
                    <a:pt x="705" y="880"/>
                  </a:lnTo>
                  <a:lnTo>
                    <a:pt x="704" y="880"/>
                  </a:lnTo>
                  <a:lnTo>
                    <a:pt x="702" y="879"/>
                  </a:lnTo>
                  <a:lnTo>
                    <a:pt x="701" y="878"/>
                  </a:lnTo>
                  <a:lnTo>
                    <a:pt x="701" y="877"/>
                  </a:lnTo>
                  <a:lnTo>
                    <a:pt x="699" y="876"/>
                  </a:lnTo>
                  <a:lnTo>
                    <a:pt x="699" y="874"/>
                  </a:lnTo>
                  <a:lnTo>
                    <a:pt x="699" y="873"/>
                  </a:lnTo>
                  <a:lnTo>
                    <a:pt x="698" y="872"/>
                  </a:lnTo>
                  <a:lnTo>
                    <a:pt x="698" y="870"/>
                  </a:lnTo>
                  <a:lnTo>
                    <a:pt x="695" y="865"/>
                  </a:lnTo>
                  <a:lnTo>
                    <a:pt x="695" y="864"/>
                  </a:lnTo>
                  <a:lnTo>
                    <a:pt x="692" y="859"/>
                  </a:lnTo>
                  <a:lnTo>
                    <a:pt x="691" y="857"/>
                  </a:lnTo>
                  <a:lnTo>
                    <a:pt x="687" y="853"/>
                  </a:lnTo>
                  <a:lnTo>
                    <a:pt x="685" y="851"/>
                  </a:lnTo>
                  <a:lnTo>
                    <a:pt x="687" y="850"/>
                  </a:lnTo>
                  <a:lnTo>
                    <a:pt x="687" y="849"/>
                  </a:lnTo>
                  <a:lnTo>
                    <a:pt x="685" y="848"/>
                  </a:lnTo>
                  <a:lnTo>
                    <a:pt x="684" y="846"/>
                  </a:lnTo>
                  <a:lnTo>
                    <a:pt x="683" y="845"/>
                  </a:lnTo>
                  <a:lnTo>
                    <a:pt x="682" y="845"/>
                  </a:lnTo>
                  <a:lnTo>
                    <a:pt x="681" y="844"/>
                  </a:lnTo>
                  <a:lnTo>
                    <a:pt x="681" y="845"/>
                  </a:lnTo>
                  <a:lnTo>
                    <a:pt x="681" y="846"/>
                  </a:lnTo>
                  <a:lnTo>
                    <a:pt x="679" y="845"/>
                  </a:lnTo>
                  <a:lnTo>
                    <a:pt x="668" y="828"/>
                  </a:lnTo>
                  <a:lnTo>
                    <a:pt x="667" y="824"/>
                  </a:lnTo>
                  <a:lnTo>
                    <a:pt x="666" y="822"/>
                  </a:lnTo>
                  <a:lnTo>
                    <a:pt x="666" y="821"/>
                  </a:lnTo>
                  <a:lnTo>
                    <a:pt x="667" y="821"/>
                  </a:lnTo>
                  <a:lnTo>
                    <a:pt x="668" y="820"/>
                  </a:lnTo>
                  <a:lnTo>
                    <a:pt x="668" y="817"/>
                  </a:lnTo>
                  <a:lnTo>
                    <a:pt x="668" y="816"/>
                  </a:lnTo>
                  <a:lnTo>
                    <a:pt x="667" y="815"/>
                  </a:lnTo>
                  <a:lnTo>
                    <a:pt x="666" y="813"/>
                  </a:lnTo>
                  <a:lnTo>
                    <a:pt x="666" y="810"/>
                  </a:lnTo>
                  <a:lnTo>
                    <a:pt x="666" y="809"/>
                  </a:lnTo>
                  <a:lnTo>
                    <a:pt x="665" y="808"/>
                  </a:lnTo>
                  <a:lnTo>
                    <a:pt x="662" y="807"/>
                  </a:lnTo>
                  <a:lnTo>
                    <a:pt x="662" y="806"/>
                  </a:lnTo>
                  <a:lnTo>
                    <a:pt x="662" y="804"/>
                  </a:lnTo>
                  <a:lnTo>
                    <a:pt x="669" y="801"/>
                  </a:lnTo>
                  <a:lnTo>
                    <a:pt x="670" y="800"/>
                  </a:lnTo>
                  <a:lnTo>
                    <a:pt x="673" y="797"/>
                  </a:lnTo>
                  <a:lnTo>
                    <a:pt x="674" y="795"/>
                  </a:lnTo>
                  <a:lnTo>
                    <a:pt x="674" y="792"/>
                  </a:lnTo>
                  <a:lnTo>
                    <a:pt x="674" y="782"/>
                  </a:lnTo>
                  <a:lnTo>
                    <a:pt x="674" y="781"/>
                  </a:lnTo>
                  <a:lnTo>
                    <a:pt x="667" y="762"/>
                  </a:lnTo>
                  <a:lnTo>
                    <a:pt x="662" y="750"/>
                  </a:lnTo>
                  <a:lnTo>
                    <a:pt x="659" y="740"/>
                  </a:lnTo>
                  <a:lnTo>
                    <a:pt x="658" y="739"/>
                  </a:lnTo>
                  <a:lnTo>
                    <a:pt x="655" y="737"/>
                  </a:lnTo>
                  <a:lnTo>
                    <a:pt x="653" y="733"/>
                  </a:lnTo>
                  <a:lnTo>
                    <a:pt x="653" y="732"/>
                  </a:lnTo>
                  <a:lnTo>
                    <a:pt x="653" y="731"/>
                  </a:lnTo>
                  <a:lnTo>
                    <a:pt x="642" y="719"/>
                  </a:lnTo>
                  <a:lnTo>
                    <a:pt x="638" y="715"/>
                  </a:lnTo>
                  <a:lnTo>
                    <a:pt x="635" y="713"/>
                  </a:lnTo>
                  <a:lnTo>
                    <a:pt x="634" y="711"/>
                  </a:lnTo>
                  <a:lnTo>
                    <a:pt x="632" y="710"/>
                  </a:lnTo>
                  <a:lnTo>
                    <a:pt x="630" y="708"/>
                  </a:lnTo>
                  <a:lnTo>
                    <a:pt x="628" y="706"/>
                  </a:lnTo>
                  <a:lnTo>
                    <a:pt x="626" y="705"/>
                  </a:lnTo>
                  <a:lnTo>
                    <a:pt x="624" y="704"/>
                  </a:lnTo>
                  <a:lnTo>
                    <a:pt x="621" y="702"/>
                  </a:lnTo>
                  <a:lnTo>
                    <a:pt x="624" y="701"/>
                  </a:lnTo>
                  <a:lnTo>
                    <a:pt x="626" y="703"/>
                  </a:lnTo>
                  <a:lnTo>
                    <a:pt x="646" y="723"/>
                  </a:lnTo>
                  <a:lnTo>
                    <a:pt x="652" y="729"/>
                  </a:lnTo>
                  <a:lnTo>
                    <a:pt x="655" y="732"/>
                  </a:lnTo>
                  <a:lnTo>
                    <a:pt x="659" y="738"/>
                  </a:lnTo>
                  <a:lnTo>
                    <a:pt x="661" y="743"/>
                  </a:lnTo>
                  <a:lnTo>
                    <a:pt x="663" y="751"/>
                  </a:lnTo>
                  <a:lnTo>
                    <a:pt x="665" y="752"/>
                  </a:lnTo>
                  <a:lnTo>
                    <a:pt x="665" y="748"/>
                  </a:lnTo>
                  <a:lnTo>
                    <a:pt x="661" y="740"/>
                  </a:lnTo>
                  <a:lnTo>
                    <a:pt x="661" y="737"/>
                  </a:lnTo>
                  <a:lnTo>
                    <a:pt x="660" y="736"/>
                  </a:lnTo>
                  <a:lnTo>
                    <a:pt x="654" y="726"/>
                  </a:lnTo>
                  <a:lnTo>
                    <a:pt x="653" y="725"/>
                  </a:lnTo>
                  <a:lnTo>
                    <a:pt x="651" y="725"/>
                  </a:lnTo>
                  <a:lnTo>
                    <a:pt x="649" y="724"/>
                  </a:lnTo>
                  <a:lnTo>
                    <a:pt x="648" y="722"/>
                  </a:lnTo>
                  <a:lnTo>
                    <a:pt x="637" y="711"/>
                  </a:lnTo>
                  <a:lnTo>
                    <a:pt x="637" y="710"/>
                  </a:lnTo>
                  <a:lnTo>
                    <a:pt x="632" y="706"/>
                  </a:lnTo>
                  <a:lnTo>
                    <a:pt x="630" y="704"/>
                  </a:lnTo>
                  <a:lnTo>
                    <a:pt x="628" y="704"/>
                  </a:lnTo>
                  <a:lnTo>
                    <a:pt x="628" y="703"/>
                  </a:lnTo>
                  <a:lnTo>
                    <a:pt x="628" y="702"/>
                  </a:lnTo>
                  <a:lnTo>
                    <a:pt x="630" y="702"/>
                  </a:lnTo>
                  <a:lnTo>
                    <a:pt x="631" y="702"/>
                  </a:lnTo>
                  <a:lnTo>
                    <a:pt x="631" y="701"/>
                  </a:lnTo>
                  <a:lnTo>
                    <a:pt x="632" y="699"/>
                  </a:lnTo>
                  <a:lnTo>
                    <a:pt x="633" y="697"/>
                  </a:lnTo>
                  <a:lnTo>
                    <a:pt x="634" y="696"/>
                  </a:lnTo>
                  <a:lnTo>
                    <a:pt x="635" y="697"/>
                  </a:lnTo>
                  <a:lnTo>
                    <a:pt x="638" y="698"/>
                  </a:lnTo>
                  <a:lnTo>
                    <a:pt x="639" y="699"/>
                  </a:lnTo>
                  <a:lnTo>
                    <a:pt x="640" y="699"/>
                  </a:lnTo>
                  <a:lnTo>
                    <a:pt x="640" y="701"/>
                  </a:lnTo>
                  <a:lnTo>
                    <a:pt x="641" y="702"/>
                  </a:lnTo>
                  <a:lnTo>
                    <a:pt x="640" y="703"/>
                  </a:lnTo>
                  <a:lnTo>
                    <a:pt x="640" y="704"/>
                  </a:lnTo>
                  <a:lnTo>
                    <a:pt x="640" y="705"/>
                  </a:lnTo>
                  <a:lnTo>
                    <a:pt x="640" y="706"/>
                  </a:lnTo>
                  <a:lnTo>
                    <a:pt x="641" y="706"/>
                  </a:lnTo>
                  <a:lnTo>
                    <a:pt x="641" y="708"/>
                  </a:lnTo>
                  <a:lnTo>
                    <a:pt x="641" y="709"/>
                  </a:lnTo>
                  <a:lnTo>
                    <a:pt x="640" y="709"/>
                  </a:lnTo>
                  <a:lnTo>
                    <a:pt x="639" y="710"/>
                  </a:lnTo>
                  <a:lnTo>
                    <a:pt x="640" y="711"/>
                  </a:lnTo>
                  <a:lnTo>
                    <a:pt x="644" y="711"/>
                  </a:lnTo>
                  <a:lnTo>
                    <a:pt x="645" y="712"/>
                  </a:lnTo>
                  <a:lnTo>
                    <a:pt x="646" y="711"/>
                  </a:lnTo>
                  <a:lnTo>
                    <a:pt x="646" y="710"/>
                  </a:lnTo>
                  <a:lnTo>
                    <a:pt x="646" y="708"/>
                  </a:lnTo>
                  <a:lnTo>
                    <a:pt x="647" y="706"/>
                  </a:lnTo>
                  <a:lnTo>
                    <a:pt x="648" y="705"/>
                  </a:lnTo>
                  <a:lnTo>
                    <a:pt x="647" y="704"/>
                  </a:lnTo>
                  <a:lnTo>
                    <a:pt x="644" y="699"/>
                  </a:lnTo>
                  <a:lnTo>
                    <a:pt x="642" y="699"/>
                  </a:lnTo>
                  <a:lnTo>
                    <a:pt x="640" y="698"/>
                  </a:lnTo>
                  <a:lnTo>
                    <a:pt x="640" y="697"/>
                  </a:lnTo>
                  <a:lnTo>
                    <a:pt x="642" y="696"/>
                  </a:lnTo>
                  <a:lnTo>
                    <a:pt x="644" y="696"/>
                  </a:lnTo>
                  <a:lnTo>
                    <a:pt x="645" y="696"/>
                  </a:lnTo>
                  <a:lnTo>
                    <a:pt x="647" y="697"/>
                  </a:lnTo>
                  <a:lnTo>
                    <a:pt x="648" y="696"/>
                  </a:lnTo>
                  <a:lnTo>
                    <a:pt x="649" y="696"/>
                  </a:lnTo>
                  <a:lnTo>
                    <a:pt x="649" y="695"/>
                  </a:lnTo>
                  <a:lnTo>
                    <a:pt x="648" y="694"/>
                  </a:lnTo>
                  <a:lnTo>
                    <a:pt x="648" y="692"/>
                  </a:lnTo>
                  <a:lnTo>
                    <a:pt x="648" y="689"/>
                  </a:lnTo>
                  <a:lnTo>
                    <a:pt x="648" y="688"/>
                  </a:lnTo>
                  <a:lnTo>
                    <a:pt x="647" y="688"/>
                  </a:lnTo>
                  <a:lnTo>
                    <a:pt x="646" y="689"/>
                  </a:lnTo>
                  <a:lnTo>
                    <a:pt x="645" y="687"/>
                  </a:lnTo>
                  <a:lnTo>
                    <a:pt x="644" y="684"/>
                  </a:lnTo>
                  <a:lnTo>
                    <a:pt x="640" y="683"/>
                  </a:lnTo>
                  <a:lnTo>
                    <a:pt x="638" y="683"/>
                  </a:lnTo>
                  <a:lnTo>
                    <a:pt x="638" y="684"/>
                  </a:lnTo>
                  <a:lnTo>
                    <a:pt x="639" y="684"/>
                  </a:lnTo>
                  <a:lnTo>
                    <a:pt x="638" y="685"/>
                  </a:lnTo>
                  <a:lnTo>
                    <a:pt x="635" y="687"/>
                  </a:lnTo>
                  <a:lnTo>
                    <a:pt x="634" y="688"/>
                  </a:lnTo>
                  <a:lnTo>
                    <a:pt x="633" y="689"/>
                  </a:lnTo>
                  <a:lnTo>
                    <a:pt x="631" y="689"/>
                  </a:lnTo>
                  <a:lnTo>
                    <a:pt x="630" y="688"/>
                  </a:lnTo>
                  <a:lnTo>
                    <a:pt x="628" y="688"/>
                  </a:lnTo>
                  <a:lnTo>
                    <a:pt x="626" y="689"/>
                  </a:lnTo>
                  <a:lnTo>
                    <a:pt x="625" y="690"/>
                  </a:lnTo>
                  <a:lnTo>
                    <a:pt x="624" y="691"/>
                  </a:lnTo>
                  <a:lnTo>
                    <a:pt x="624" y="694"/>
                  </a:lnTo>
                  <a:lnTo>
                    <a:pt x="625" y="695"/>
                  </a:lnTo>
                  <a:lnTo>
                    <a:pt x="627" y="695"/>
                  </a:lnTo>
                  <a:lnTo>
                    <a:pt x="628" y="696"/>
                  </a:lnTo>
                  <a:lnTo>
                    <a:pt x="628" y="697"/>
                  </a:lnTo>
                  <a:lnTo>
                    <a:pt x="627" y="698"/>
                  </a:lnTo>
                  <a:lnTo>
                    <a:pt x="626" y="697"/>
                  </a:lnTo>
                  <a:lnTo>
                    <a:pt x="625" y="697"/>
                  </a:lnTo>
                  <a:lnTo>
                    <a:pt x="621" y="696"/>
                  </a:lnTo>
                  <a:lnTo>
                    <a:pt x="620" y="695"/>
                  </a:lnTo>
                  <a:lnTo>
                    <a:pt x="620" y="694"/>
                  </a:lnTo>
                  <a:lnTo>
                    <a:pt x="619" y="694"/>
                  </a:lnTo>
                  <a:lnTo>
                    <a:pt x="615" y="694"/>
                  </a:lnTo>
                  <a:lnTo>
                    <a:pt x="615" y="695"/>
                  </a:lnTo>
                  <a:lnTo>
                    <a:pt x="616" y="696"/>
                  </a:lnTo>
                  <a:lnTo>
                    <a:pt x="620" y="697"/>
                  </a:lnTo>
                  <a:lnTo>
                    <a:pt x="621" y="697"/>
                  </a:lnTo>
                  <a:lnTo>
                    <a:pt x="623" y="698"/>
                  </a:lnTo>
                  <a:lnTo>
                    <a:pt x="624" y="698"/>
                  </a:lnTo>
                  <a:lnTo>
                    <a:pt x="625" y="698"/>
                  </a:lnTo>
                  <a:lnTo>
                    <a:pt x="626" y="699"/>
                  </a:lnTo>
                  <a:lnTo>
                    <a:pt x="625" y="701"/>
                  </a:lnTo>
                  <a:lnTo>
                    <a:pt x="624" y="701"/>
                  </a:lnTo>
                  <a:lnTo>
                    <a:pt x="623" y="701"/>
                  </a:lnTo>
                  <a:lnTo>
                    <a:pt x="621" y="699"/>
                  </a:lnTo>
                  <a:lnTo>
                    <a:pt x="620" y="699"/>
                  </a:lnTo>
                  <a:lnTo>
                    <a:pt x="619" y="701"/>
                  </a:lnTo>
                  <a:lnTo>
                    <a:pt x="618" y="701"/>
                  </a:lnTo>
                  <a:lnTo>
                    <a:pt x="616" y="698"/>
                  </a:lnTo>
                  <a:lnTo>
                    <a:pt x="615" y="698"/>
                  </a:lnTo>
                  <a:lnTo>
                    <a:pt x="611" y="698"/>
                  </a:lnTo>
                  <a:lnTo>
                    <a:pt x="606" y="699"/>
                  </a:lnTo>
                  <a:lnTo>
                    <a:pt x="605" y="701"/>
                  </a:lnTo>
                  <a:lnTo>
                    <a:pt x="604" y="702"/>
                  </a:lnTo>
                  <a:lnTo>
                    <a:pt x="604" y="703"/>
                  </a:lnTo>
                  <a:lnTo>
                    <a:pt x="603" y="703"/>
                  </a:lnTo>
                  <a:lnTo>
                    <a:pt x="601" y="705"/>
                  </a:lnTo>
                  <a:lnTo>
                    <a:pt x="598" y="706"/>
                  </a:lnTo>
                  <a:lnTo>
                    <a:pt x="592" y="706"/>
                  </a:lnTo>
                  <a:lnTo>
                    <a:pt x="583" y="705"/>
                  </a:lnTo>
                  <a:lnTo>
                    <a:pt x="582" y="706"/>
                  </a:lnTo>
                  <a:lnTo>
                    <a:pt x="581" y="706"/>
                  </a:lnTo>
                  <a:lnTo>
                    <a:pt x="580" y="706"/>
                  </a:lnTo>
                  <a:lnTo>
                    <a:pt x="578" y="708"/>
                  </a:lnTo>
                  <a:lnTo>
                    <a:pt x="577" y="706"/>
                  </a:lnTo>
                  <a:lnTo>
                    <a:pt x="576" y="706"/>
                  </a:lnTo>
                  <a:lnTo>
                    <a:pt x="573" y="703"/>
                  </a:lnTo>
                  <a:lnTo>
                    <a:pt x="573" y="702"/>
                  </a:lnTo>
                  <a:lnTo>
                    <a:pt x="574" y="699"/>
                  </a:lnTo>
                  <a:lnTo>
                    <a:pt x="574" y="698"/>
                  </a:lnTo>
                  <a:lnTo>
                    <a:pt x="575" y="697"/>
                  </a:lnTo>
                  <a:lnTo>
                    <a:pt x="576" y="696"/>
                  </a:lnTo>
                  <a:lnTo>
                    <a:pt x="582" y="694"/>
                  </a:lnTo>
                  <a:lnTo>
                    <a:pt x="584" y="692"/>
                  </a:lnTo>
                  <a:lnTo>
                    <a:pt x="585" y="690"/>
                  </a:lnTo>
                  <a:lnTo>
                    <a:pt x="588" y="688"/>
                  </a:lnTo>
                  <a:lnTo>
                    <a:pt x="589" y="687"/>
                  </a:lnTo>
                  <a:lnTo>
                    <a:pt x="589" y="685"/>
                  </a:lnTo>
                  <a:lnTo>
                    <a:pt x="590" y="685"/>
                  </a:lnTo>
                  <a:lnTo>
                    <a:pt x="591" y="685"/>
                  </a:lnTo>
                  <a:lnTo>
                    <a:pt x="592" y="684"/>
                  </a:lnTo>
                  <a:lnTo>
                    <a:pt x="594" y="683"/>
                  </a:lnTo>
                  <a:lnTo>
                    <a:pt x="594" y="682"/>
                  </a:lnTo>
                  <a:lnTo>
                    <a:pt x="594" y="678"/>
                  </a:lnTo>
                  <a:lnTo>
                    <a:pt x="594" y="677"/>
                  </a:lnTo>
                  <a:lnTo>
                    <a:pt x="595" y="677"/>
                  </a:lnTo>
                  <a:lnTo>
                    <a:pt x="595" y="676"/>
                  </a:lnTo>
                  <a:lnTo>
                    <a:pt x="596" y="676"/>
                  </a:lnTo>
                  <a:lnTo>
                    <a:pt x="596" y="675"/>
                  </a:lnTo>
                  <a:lnTo>
                    <a:pt x="596" y="674"/>
                  </a:lnTo>
                  <a:lnTo>
                    <a:pt x="595" y="673"/>
                  </a:lnTo>
                  <a:lnTo>
                    <a:pt x="595" y="671"/>
                  </a:lnTo>
                  <a:lnTo>
                    <a:pt x="595" y="670"/>
                  </a:lnTo>
                  <a:lnTo>
                    <a:pt x="596" y="667"/>
                  </a:lnTo>
                  <a:lnTo>
                    <a:pt x="596" y="666"/>
                  </a:lnTo>
                  <a:lnTo>
                    <a:pt x="598" y="662"/>
                  </a:lnTo>
                  <a:lnTo>
                    <a:pt x="598" y="661"/>
                  </a:lnTo>
                  <a:lnTo>
                    <a:pt x="598" y="659"/>
                  </a:lnTo>
                  <a:lnTo>
                    <a:pt x="597" y="652"/>
                  </a:lnTo>
                  <a:lnTo>
                    <a:pt x="597" y="649"/>
                  </a:lnTo>
                  <a:lnTo>
                    <a:pt x="598" y="643"/>
                  </a:lnTo>
                  <a:lnTo>
                    <a:pt x="598" y="641"/>
                  </a:lnTo>
                  <a:lnTo>
                    <a:pt x="599" y="641"/>
                  </a:lnTo>
                  <a:lnTo>
                    <a:pt x="601" y="642"/>
                  </a:lnTo>
                  <a:lnTo>
                    <a:pt x="602" y="643"/>
                  </a:lnTo>
                  <a:lnTo>
                    <a:pt x="602" y="642"/>
                  </a:lnTo>
                  <a:lnTo>
                    <a:pt x="602" y="641"/>
                  </a:lnTo>
                  <a:lnTo>
                    <a:pt x="601" y="640"/>
                  </a:lnTo>
                  <a:lnTo>
                    <a:pt x="599" y="639"/>
                  </a:lnTo>
                  <a:lnTo>
                    <a:pt x="598" y="639"/>
                  </a:lnTo>
                  <a:lnTo>
                    <a:pt x="598" y="638"/>
                  </a:lnTo>
                  <a:lnTo>
                    <a:pt x="598" y="636"/>
                  </a:lnTo>
                  <a:lnTo>
                    <a:pt x="597" y="636"/>
                  </a:lnTo>
                  <a:lnTo>
                    <a:pt x="596" y="635"/>
                  </a:lnTo>
                  <a:lnTo>
                    <a:pt x="595" y="634"/>
                  </a:lnTo>
                  <a:lnTo>
                    <a:pt x="595" y="633"/>
                  </a:lnTo>
                  <a:lnTo>
                    <a:pt x="595" y="632"/>
                  </a:lnTo>
                  <a:lnTo>
                    <a:pt x="592" y="629"/>
                  </a:lnTo>
                  <a:lnTo>
                    <a:pt x="591" y="628"/>
                  </a:lnTo>
                  <a:lnTo>
                    <a:pt x="590" y="627"/>
                  </a:lnTo>
                  <a:lnTo>
                    <a:pt x="590" y="625"/>
                  </a:lnTo>
                  <a:lnTo>
                    <a:pt x="589" y="622"/>
                  </a:lnTo>
                  <a:lnTo>
                    <a:pt x="587" y="621"/>
                  </a:lnTo>
                  <a:lnTo>
                    <a:pt x="585" y="620"/>
                  </a:lnTo>
                  <a:lnTo>
                    <a:pt x="585" y="617"/>
                  </a:lnTo>
                  <a:lnTo>
                    <a:pt x="583" y="608"/>
                  </a:lnTo>
                  <a:lnTo>
                    <a:pt x="582" y="606"/>
                  </a:lnTo>
                  <a:lnTo>
                    <a:pt x="580" y="605"/>
                  </a:lnTo>
                  <a:lnTo>
                    <a:pt x="580" y="604"/>
                  </a:lnTo>
                  <a:lnTo>
                    <a:pt x="578" y="603"/>
                  </a:lnTo>
                  <a:lnTo>
                    <a:pt x="580" y="601"/>
                  </a:lnTo>
                  <a:lnTo>
                    <a:pt x="580" y="600"/>
                  </a:lnTo>
                  <a:lnTo>
                    <a:pt x="576" y="594"/>
                  </a:lnTo>
                  <a:lnTo>
                    <a:pt x="575" y="593"/>
                  </a:lnTo>
                  <a:lnTo>
                    <a:pt x="574" y="594"/>
                  </a:lnTo>
                  <a:lnTo>
                    <a:pt x="574" y="597"/>
                  </a:lnTo>
                  <a:lnTo>
                    <a:pt x="573" y="598"/>
                  </a:lnTo>
                  <a:lnTo>
                    <a:pt x="570" y="601"/>
                  </a:lnTo>
                  <a:lnTo>
                    <a:pt x="570" y="603"/>
                  </a:lnTo>
                  <a:lnTo>
                    <a:pt x="570" y="604"/>
                  </a:lnTo>
                  <a:lnTo>
                    <a:pt x="571" y="605"/>
                  </a:lnTo>
                  <a:lnTo>
                    <a:pt x="571" y="606"/>
                  </a:lnTo>
                  <a:lnTo>
                    <a:pt x="571" y="607"/>
                  </a:lnTo>
                  <a:lnTo>
                    <a:pt x="569" y="611"/>
                  </a:lnTo>
                  <a:lnTo>
                    <a:pt x="566" y="614"/>
                  </a:lnTo>
                  <a:lnTo>
                    <a:pt x="564" y="615"/>
                  </a:lnTo>
                  <a:lnTo>
                    <a:pt x="562" y="622"/>
                  </a:lnTo>
                  <a:lnTo>
                    <a:pt x="562" y="624"/>
                  </a:lnTo>
                  <a:lnTo>
                    <a:pt x="562" y="626"/>
                  </a:lnTo>
                  <a:lnTo>
                    <a:pt x="562" y="627"/>
                  </a:lnTo>
                  <a:lnTo>
                    <a:pt x="563" y="629"/>
                  </a:lnTo>
                  <a:lnTo>
                    <a:pt x="562" y="631"/>
                  </a:lnTo>
                  <a:lnTo>
                    <a:pt x="562" y="633"/>
                  </a:lnTo>
                  <a:lnTo>
                    <a:pt x="561" y="634"/>
                  </a:lnTo>
                  <a:lnTo>
                    <a:pt x="561" y="640"/>
                  </a:lnTo>
                  <a:lnTo>
                    <a:pt x="561" y="641"/>
                  </a:lnTo>
                  <a:lnTo>
                    <a:pt x="560" y="641"/>
                  </a:lnTo>
                  <a:lnTo>
                    <a:pt x="559" y="643"/>
                  </a:lnTo>
                  <a:lnTo>
                    <a:pt x="559" y="645"/>
                  </a:lnTo>
                  <a:lnTo>
                    <a:pt x="557" y="646"/>
                  </a:lnTo>
                  <a:lnTo>
                    <a:pt x="557" y="647"/>
                  </a:lnTo>
                  <a:lnTo>
                    <a:pt x="557" y="648"/>
                  </a:lnTo>
                  <a:lnTo>
                    <a:pt x="556" y="652"/>
                  </a:lnTo>
                  <a:lnTo>
                    <a:pt x="554" y="655"/>
                  </a:lnTo>
                  <a:lnTo>
                    <a:pt x="554" y="657"/>
                  </a:lnTo>
                  <a:lnTo>
                    <a:pt x="554" y="660"/>
                  </a:lnTo>
                  <a:lnTo>
                    <a:pt x="553" y="661"/>
                  </a:lnTo>
                  <a:lnTo>
                    <a:pt x="553" y="663"/>
                  </a:lnTo>
                  <a:lnTo>
                    <a:pt x="553" y="667"/>
                  </a:lnTo>
                  <a:lnTo>
                    <a:pt x="551" y="668"/>
                  </a:lnTo>
                  <a:lnTo>
                    <a:pt x="549" y="669"/>
                  </a:lnTo>
                  <a:lnTo>
                    <a:pt x="548" y="670"/>
                  </a:lnTo>
                  <a:lnTo>
                    <a:pt x="545" y="669"/>
                  </a:lnTo>
                  <a:lnTo>
                    <a:pt x="542" y="667"/>
                  </a:lnTo>
                  <a:lnTo>
                    <a:pt x="541" y="667"/>
                  </a:lnTo>
                  <a:lnTo>
                    <a:pt x="540" y="666"/>
                  </a:lnTo>
                  <a:lnTo>
                    <a:pt x="539" y="666"/>
                  </a:lnTo>
                  <a:lnTo>
                    <a:pt x="538" y="666"/>
                  </a:lnTo>
                  <a:lnTo>
                    <a:pt x="537" y="666"/>
                  </a:lnTo>
                  <a:lnTo>
                    <a:pt x="534" y="664"/>
                  </a:lnTo>
                  <a:lnTo>
                    <a:pt x="533" y="666"/>
                  </a:lnTo>
                  <a:lnTo>
                    <a:pt x="532" y="666"/>
                  </a:lnTo>
                  <a:lnTo>
                    <a:pt x="531" y="667"/>
                  </a:lnTo>
                  <a:lnTo>
                    <a:pt x="528" y="668"/>
                  </a:lnTo>
                  <a:lnTo>
                    <a:pt x="527" y="669"/>
                  </a:lnTo>
                  <a:lnTo>
                    <a:pt x="523" y="668"/>
                  </a:lnTo>
                  <a:lnTo>
                    <a:pt x="521" y="669"/>
                  </a:lnTo>
                  <a:lnTo>
                    <a:pt x="520" y="670"/>
                  </a:lnTo>
                  <a:lnTo>
                    <a:pt x="519" y="673"/>
                  </a:lnTo>
                  <a:lnTo>
                    <a:pt x="518" y="674"/>
                  </a:lnTo>
                  <a:lnTo>
                    <a:pt x="514" y="674"/>
                  </a:lnTo>
                  <a:lnTo>
                    <a:pt x="511" y="673"/>
                  </a:lnTo>
                  <a:lnTo>
                    <a:pt x="510" y="673"/>
                  </a:lnTo>
                  <a:lnTo>
                    <a:pt x="506" y="675"/>
                  </a:lnTo>
                  <a:lnTo>
                    <a:pt x="504" y="676"/>
                  </a:lnTo>
                  <a:lnTo>
                    <a:pt x="502" y="677"/>
                  </a:lnTo>
                  <a:lnTo>
                    <a:pt x="499" y="677"/>
                  </a:lnTo>
                  <a:lnTo>
                    <a:pt x="498" y="675"/>
                  </a:lnTo>
                  <a:lnTo>
                    <a:pt x="498" y="674"/>
                  </a:lnTo>
                  <a:lnTo>
                    <a:pt x="497" y="674"/>
                  </a:lnTo>
                  <a:lnTo>
                    <a:pt x="498" y="674"/>
                  </a:lnTo>
                  <a:lnTo>
                    <a:pt x="498" y="673"/>
                  </a:lnTo>
                  <a:lnTo>
                    <a:pt x="498" y="671"/>
                  </a:lnTo>
                  <a:lnTo>
                    <a:pt x="499" y="670"/>
                  </a:lnTo>
                  <a:lnTo>
                    <a:pt x="500" y="669"/>
                  </a:lnTo>
                  <a:lnTo>
                    <a:pt x="502" y="669"/>
                  </a:lnTo>
                  <a:lnTo>
                    <a:pt x="502" y="668"/>
                  </a:lnTo>
                  <a:lnTo>
                    <a:pt x="503" y="667"/>
                  </a:lnTo>
                  <a:lnTo>
                    <a:pt x="504" y="667"/>
                  </a:lnTo>
                  <a:lnTo>
                    <a:pt x="504" y="666"/>
                  </a:lnTo>
                  <a:lnTo>
                    <a:pt x="505" y="663"/>
                  </a:lnTo>
                  <a:lnTo>
                    <a:pt x="505" y="662"/>
                  </a:lnTo>
                  <a:lnTo>
                    <a:pt x="505" y="660"/>
                  </a:lnTo>
                  <a:lnTo>
                    <a:pt x="505" y="659"/>
                  </a:lnTo>
                  <a:lnTo>
                    <a:pt x="504" y="659"/>
                  </a:lnTo>
                  <a:lnTo>
                    <a:pt x="504" y="657"/>
                  </a:lnTo>
                  <a:lnTo>
                    <a:pt x="505" y="656"/>
                  </a:lnTo>
                  <a:lnTo>
                    <a:pt x="506" y="655"/>
                  </a:lnTo>
                  <a:lnTo>
                    <a:pt x="506" y="653"/>
                  </a:lnTo>
                  <a:lnTo>
                    <a:pt x="509" y="649"/>
                  </a:lnTo>
                  <a:lnTo>
                    <a:pt x="509" y="648"/>
                  </a:lnTo>
                  <a:lnTo>
                    <a:pt x="510" y="648"/>
                  </a:lnTo>
                  <a:lnTo>
                    <a:pt x="513" y="650"/>
                  </a:lnTo>
                  <a:lnTo>
                    <a:pt x="517" y="650"/>
                  </a:lnTo>
                  <a:lnTo>
                    <a:pt x="521" y="649"/>
                  </a:lnTo>
                  <a:lnTo>
                    <a:pt x="524" y="649"/>
                  </a:lnTo>
                  <a:lnTo>
                    <a:pt x="525" y="649"/>
                  </a:lnTo>
                  <a:lnTo>
                    <a:pt x="526" y="650"/>
                  </a:lnTo>
                  <a:lnTo>
                    <a:pt x="530" y="652"/>
                  </a:lnTo>
                  <a:lnTo>
                    <a:pt x="531" y="653"/>
                  </a:lnTo>
                  <a:lnTo>
                    <a:pt x="532" y="653"/>
                  </a:lnTo>
                  <a:lnTo>
                    <a:pt x="533" y="653"/>
                  </a:lnTo>
                  <a:lnTo>
                    <a:pt x="534" y="650"/>
                  </a:lnTo>
                  <a:lnTo>
                    <a:pt x="535" y="648"/>
                  </a:lnTo>
                  <a:lnTo>
                    <a:pt x="535" y="645"/>
                  </a:lnTo>
                  <a:lnTo>
                    <a:pt x="535" y="642"/>
                  </a:lnTo>
                  <a:lnTo>
                    <a:pt x="537" y="640"/>
                  </a:lnTo>
                  <a:lnTo>
                    <a:pt x="537" y="639"/>
                  </a:lnTo>
                  <a:lnTo>
                    <a:pt x="537" y="638"/>
                  </a:lnTo>
                  <a:lnTo>
                    <a:pt x="537" y="636"/>
                  </a:lnTo>
                  <a:lnTo>
                    <a:pt x="538" y="635"/>
                  </a:lnTo>
                  <a:lnTo>
                    <a:pt x="539" y="628"/>
                  </a:lnTo>
                  <a:lnTo>
                    <a:pt x="539" y="626"/>
                  </a:lnTo>
                  <a:lnTo>
                    <a:pt x="539" y="624"/>
                  </a:lnTo>
                  <a:lnTo>
                    <a:pt x="538" y="621"/>
                  </a:lnTo>
                  <a:lnTo>
                    <a:pt x="538" y="619"/>
                  </a:lnTo>
                  <a:lnTo>
                    <a:pt x="538" y="618"/>
                  </a:lnTo>
                  <a:lnTo>
                    <a:pt x="537" y="615"/>
                  </a:lnTo>
                  <a:lnTo>
                    <a:pt x="535" y="617"/>
                  </a:lnTo>
                  <a:lnTo>
                    <a:pt x="534" y="618"/>
                  </a:lnTo>
                  <a:lnTo>
                    <a:pt x="534" y="617"/>
                  </a:lnTo>
                  <a:lnTo>
                    <a:pt x="535" y="614"/>
                  </a:lnTo>
                  <a:lnTo>
                    <a:pt x="535" y="613"/>
                  </a:lnTo>
                  <a:lnTo>
                    <a:pt x="537" y="613"/>
                  </a:lnTo>
                  <a:lnTo>
                    <a:pt x="538" y="612"/>
                  </a:lnTo>
                  <a:lnTo>
                    <a:pt x="538" y="611"/>
                  </a:lnTo>
                  <a:lnTo>
                    <a:pt x="538" y="610"/>
                  </a:lnTo>
                  <a:lnTo>
                    <a:pt x="539" y="604"/>
                  </a:lnTo>
                  <a:lnTo>
                    <a:pt x="539" y="603"/>
                  </a:lnTo>
                  <a:lnTo>
                    <a:pt x="539" y="600"/>
                  </a:lnTo>
                  <a:lnTo>
                    <a:pt x="539" y="599"/>
                  </a:lnTo>
                  <a:lnTo>
                    <a:pt x="538" y="598"/>
                  </a:lnTo>
                  <a:lnTo>
                    <a:pt x="537" y="596"/>
                  </a:lnTo>
                  <a:lnTo>
                    <a:pt x="537" y="594"/>
                  </a:lnTo>
                  <a:lnTo>
                    <a:pt x="538" y="593"/>
                  </a:lnTo>
                  <a:lnTo>
                    <a:pt x="539" y="594"/>
                  </a:lnTo>
                  <a:lnTo>
                    <a:pt x="540" y="594"/>
                  </a:lnTo>
                  <a:lnTo>
                    <a:pt x="541" y="593"/>
                  </a:lnTo>
                  <a:lnTo>
                    <a:pt x="542" y="590"/>
                  </a:lnTo>
                  <a:lnTo>
                    <a:pt x="544" y="589"/>
                  </a:lnTo>
                  <a:lnTo>
                    <a:pt x="544" y="587"/>
                  </a:lnTo>
                  <a:lnTo>
                    <a:pt x="542" y="587"/>
                  </a:lnTo>
                  <a:lnTo>
                    <a:pt x="542" y="585"/>
                  </a:lnTo>
                  <a:lnTo>
                    <a:pt x="541" y="585"/>
                  </a:lnTo>
                  <a:lnTo>
                    <a:pt x="542" y="584"/>
                  </a:lnTo>
                  <a:lnTo>
                    <a:pt x="544" y="583"/>
                  </a:lnTo>
                  <a:lnTo>
                    <a:pt x="545" y="580"/>
                  </a:lnTo>
                  <a:lnTo>
                    <a:pt x="546" y="580"/>
                  </a:lnTo>
                  <a:lnTo>
                    <a:pt x="547" y="579"/>
                  </a:lnTo>
                  <a:lnTo>
                    <a:pt x="547" y="578"/>
                  </a:lnTo>
                  <a:lnTo>
                    <a:pt x="548" y="578"/>
                  </a:lnTo>
                  <a:lnTo>
                    <a:pt x="548" y="577"/>
                  </a:lnTo>
                  <a:lnTo>
                    <a:pt x="548" y="576"/>
                  </a:lnTo>
                  <a:lnTo>
                    <a:pt x="547" y="576"/>
                  </a:lnTo>
                  <a:lnTo>
                    <a:pt x="547" y="575"/>
                  </a:lnTo>
                  <a:lnTo>
                    <a:pt x="546" y="575"/>
                  </a:lnTo>
                  <a:lnTo>
                    <a:pt x="547" y="573"/>
                  </a:lnTo>
                  <a:lnTo>
                    <a:pt x="548" y="573"/>
                  </a:lnTo>
                  <a:lnTo>
                    <a:pt x="549" y="571"/>
                  </a:lnTo>
                  <a:lnTo>
                    <a:pt x="553" y="569"/>
                  </a:lnTo>
                  <a:lnTo>
                    <a:pt x="553" y="568"/>
                  </a:lnTo>
                  <a:lnTo>
                    <a:pt x="556" y="564"/>
                  </a:lnTo>
                  <a:lnTo>
                    <a:pt x="557" y="562"/>
                  </a:lnTo>
                  <a:lnTo>
                    <a:pt x="559" y="562"/>
                  </a:lnTo>
                  <a:lnTo>
                    <a:pt x="563" y="557"/>
                  </a:lnTo>
                  <a:lnTo>
                    <a:pt x="563" y="555"/>
                  </a:lnTo>
                  <a:lnTo>
                    <a:pt x="566" y="554"/>
                  </a:lnTo>
                  <a:lnTo>
                    <a:pt x="566" y="555"/>
                  </a:lnTo>
                  <a:lnTo>
                    <a:pt x="564" y="556"/>
                  </a:lnTo>
                  <a:lnTo>
                    <a:pt x="566" y="557"/>
                  </a:lnTo>
                  <a:lnTo>
                    <a:pt x="567" y="556"/>
                  </a:lnTo>
                  <a:lnTo>
                    <a:pt x="567" y="555"/>
                  </a:lnTo>
                  <a:lnTo>
                    <a:pt x="567" y="554"/>
                  </a:lnTo>
                  <a:lnTo>
                    <a:pt x="568" y="551"/>
                  </a:lnTo>
                  <a:lnTo>
                    <a:pt x="568" y="550"/>
                  </a:lnTo>
                  <a:lnTo>
                    <a:pt x="567" y="549"/>
                  </a:lnTo>
                  <a:lnTo>
                    <a:pt x="567" y="547"/>
                  </a:lnTo>
                  <a:lnTo>
                    <a:pt x="566" y="544"/>
                  </a:lnTo>
                  <a:lnTo>
                    <a:pt x="564" y="543"/>
                  </a:lnTo>
                  <a:lnTo>
                    <a:pt x="564" y="542"/>
                  </a:lnTo>
                  <a:lnTo>
                    <a:pt x="564" y="541"/>
                  </a:lnTo>
                  <a:lnTo>
                    <a:pt x="563" y="540"/>
                  </a:lnTo>
                  <a:lnTo>
                    <a:pt x="563" y="538"/>
                  </a:lnTo>
                  <a:lnTo>
                    <a:pt x="563" y="537"/>
                  </a:lnTo>
                  <a:lnTo>
                    <a:pt x="563" y="536"/>
                  </a:lnTo>
                  <a:lnTo>
                    <a:pt x="562" y="535"/>
                  </a:lnTo>
                  <a:lnTo>
                    <a:pt x="561" y="533"/>
                  </a:lnTo>
                  <a:lnTo>
                    <a:pt x="560" y="530"/>
                  </a:lnTo>
                  <a:lnTo>
                    <a:pt x="561" y="529"/>
                  </a:lnTo>
                  <a:lnTo>
                    <a:pt x="562" y="528"/>
                  </a:lnTo>
                  <a:lnTo>
                    <a:pt x="562" y="526"/>
                  </a:lnTo>
                  <a:lnTo>
                    <a:pt x="563" y="524"/>
                  </a:lnTo>
                  <a:lnTo>
                    <a:pt x="566" y="524"/>
                  </a:lnTo>
                  <a:lnTo>
                    <a:pt x="569" y="522"/>
                  </a:lnTo>
                  <a:lnTo>
                    <a:pt x="570" y="522"/>
                  </a:lnTo>
                  <a:lnTo>
                    <a:pt x="571" y="521"/>
                  </a:lnTo>
                  <a:lnTo>
                    <a:pt x="573" y="521"/>
                  </a:lnTo>
                  <a:lnTo>
                    <a:pt x="573" y="522"/>
                  </a:lnTo>
                  <a:lnTo>
                    <a:pt x="574" y="522"/>
                  </a:lnTo>
                  <a:lnTo>
                    <a:pt x="575" y="521"/>
                  </a:lnTo>
                  <a:lnTo>
                    <a:pt x="575" y="520"/>
                  </a:lnTo>
                  <a:lnTo>
                    <a:pt x="575" y="518"/>
                  </a:lnTo>
                  <a:lnTo>
                    <a:pt x="575" y="516"/>
                  </a:lnTo>
                  <a:lnTo>
                    <a:pt x="574" y="515"/>
                  </a:lnTo>
                  <a:lnTo>
                    <a:pt x="574" y="514"/>
                  </a:lnTo>
                  <a:lnTo>
                    <a:pt x="573" y="513"/>
                  </a:lnTo>
                  <a:lnTo>
                    <a:pt x="571" y="513"/>
                  </a:lnTo>
                  <a:lnTo>
                    <a:pt x="570" y="513"/>
                  </a:lnTo>
                  <a:lnTo>
                    <a:pt x="570" y="512"/>
                  </a:lnTo>
                  <a:lnTo>
                    <a:pt x="567" y="495"/>
                  </a:lnTo>
                  <a:lnTo>
                    <a:pt x="567" y="494"/>
                  </a:lnTo>
                  <a:lnTo>
                    <a:pt x="568" y="494"/>
                  </a:lnTo>
                  <a:lnTo>
                    <a:pt x="569" y="493"/>
                  </a:lnTo>
                  <a:lnTo>
                    <a:pt x="567" y="491"/>
                  </a:lnTo>
                  <a:lnTo>
                    <a:pt x="567" y="490"/>
                  </a:lnTo>
                  <a:lnTo>
                    <a:pt x="566" y="490"/>
                  </a:lnTo>
                  <a:lnTo>
                    <a:pt x="564" y="490"/>
                  </a:lnTo>
                  <a:lnTo>
                    <a:pt x="564" y="488"/>
                  </a:lnTo>
                  <a:lnTo>
                    <a:pt x="563" y="488"/>
                  </a:lnTo>
                  <a:lnTo>
                    <a:pt x="563" y="487"/>
                  </a:lnTo>
                  <a:lnTo>
                    <a:pt x="564" y="486"/>
                  </a:lnTo>
                  <a:lnTo>
                    <a:pt x="563" y="485"/>
                  </a:lnTo>
                  <a:lnTo>
                    <a:pt x="562" y="484"/>
                  </a:lnTo>
                  <a:lnTo>
                    <a:pt x="562" y="483"/>
                  </a:lnTo>
                  <a:lnTo>
                    <a:pt x="561" y="481"/>
                  </a:lnTo>
                  <a:lnTo>
                    <a:pt x="562" y="480"/>
                  </a:lnTo>
                  <a:lnTo>
                    <a:pt x="562" y="479"/>
                  </a:lnTo>
                  <a:lnTo>
                    <a:pt x="561" y="479"/>
                  </a:lnTo>
                  <a:lnTo>
                    <a:pt x="561" y="478"/>
                  </a:lnTo>
                  <a:lnTo>
                    <a:pt x="560" y="478"/>
                  </a:lnTo>
                  <a:lnTo>
                    <a:pt x="560" y="477"/>
                  </a:lnTo>
                  <a:lnTo>
                    <a:pt x="560" y="476"/>
                  </a:lnTo>
                  <a:lnTo>
                    <a:pt x="559" y="477"/>
                  </a:lnTo>
                  <a:lnTo>
                    <a:pt x="559" y="478"/>
                  </a:lnTo>
                  <a:lnTo>
                    <a:pt x="559" y="479"/>
                  </a:lnTo>
                  <a:lnTo>
                    <a:pt x="559" y="480"/>
                  </a:lnTo>
                  <a:lnTo>
                    <a:pt x="559" y="481"/>
                  </a:lnTo>
                  <a:lnTo>
                    <a:pt x="559" y="483"/>
                  </a:lnTo>
                  <a:lnTo>
                    <a:pt x="559" y="486"/>
                  </a:lnTo>
                  <a:lnTo>
                    <a:pt x="559" y="487"/>
                  </a:lnTo>
                  <a:lnTo>
                    <a:pt x="559" y="488"/>
                  </a:lnTo>
                  <a:lnTo>
                    <a:pt x="560" y="490"/>
                  </a:lnTo>
                  <a:lnTo>
                    <a:pt x="561" y="491"/>
                  </a:lnTo>
                  <a:lnTo>
                    <a:pt x="561" y="492"/>
                  </a:lnTo>
                  <a:lnTo>
                    <a:pt x="561" y="495"/>
                  </a:lnTo>
                  <a:lnTo>
                    <a:pt x="561" y="500"/>
                  </a:lnTo>
                  <a:lnTo>
                    <a:pt x="561" y="501"/>
                  </a:lnTo>
                  <a:lnTo>
                    <a:pt x="560" y="502"/>
                  </a:lnTo>
                  <a:lnTo>
                    <a:pt x="560" y="504"/>
                  </a:lnTo>
                  <a:lnTo>
                    <a:pt x="560" y="505"/>
                  </a:lnTo>
                  <a:lnTo>
                    <a:pt x="559" y="505"/>
                  </a:lnTo>
                  <a:lnTo>
                    <a:pt x="557" y="504"/>
                  </a:lnTo>
                  <a:lnTo>
                    <a:pt x="557" y="505"/>
                  </a:lnTo>
                  <a:lnTo>
                    <a:pt x="557" y="506"/>
                  </a:lnTo>
                  <a:lnTo>
                    <a:pt x="557" y="507"/>
                  </a:lnTo>
                  <a:lnTo>
                    <a:pt x="559" y="508"/>
                  </a:lnTo>
                  <a:lnTo>
                    <a:pt x="559" y="509"/>
                  </a:lnTo>
                  <a:lnTo>
                    <a:pt x="559" y="511"/>
                  </a:lnTo>
                  <a:lnTo>
                    <a:pt x="557" y="511"/>
                  </a:lnTo>
                  <a:lnTo>
                    <a:pt x="556" y="511"/>
                  </a:lnTo>
                  <a:lnTo>
                    <a:pt x="555" y="511"/>
                  </a:lnTo>
                  <a:lnTo>
                    <a:pt x="554" y="509"/>
                  </a:lnTo>
                  <a:lnTo>
                    <a:pt x="553" y="507"/>
                  </a:lnTo>
                  <a:lnTo>
                    <a:pt x="552" y="507"/>
                  </a:lnTo>
                  <a:lnTo>
                    <a:pt x="551" y="508"/>
                  </a:lnTo>
                  <a:lnTo>
                    <a:pt x="548" y="509"/>
                  </a:lnTo>
                  <a:lnTo>
                    <a:pt x="548" y="511"/>
                  </a:lnTo>
                  <a:lnTo>
                    <a:pt x="548" y="512"/>
                  </a:lnTo>
                  <a:lnTo>
                    <a:pt x="548" y="513"/>
                  </a:lnTo>
                  <a:lnTo>
                    <a:pt x="547" y="513"/>
                  </a:lnTo>
                  <a:lnTo>
                    <a:pt x="542" y="519"/>
                  </a:lnTo>
                  <a:lnTo>
                    <a:pt x="541" y="519"/>
                  </a:lnTo>
                  <a:lnTo>
                    <a:pt x="540" y="520"/>
                  </a:lnTo>
                  <a:lnTo>
                    <a:pt x="539" y="521"/>
                  </a:lnTo>
                  <a:lnTo>
                    <a:pt x="538" y="522"/>
                  </a:lnTo>
                  <a:lnTo>
                    <a:pt x="538" y="523"/>
                  </a:lnTo>
                  <a:lnTo>
                    <a:pt x="538" y="526"/>
                  </a:lnTo>
                  <a:lnTo>
                    <a:pt x="538" y="527"/>
                  </a:lnTo>
                  <a:lnTo>
                    <a:pt x="534" y="531"/>
                  </a:lnTo>
                  <a:lnTo>
                    <a:pt x="534" y="533"/>
                  </a:lnTo>
                  <a:lnTo>
                    <a:pt x="533" y="538"/>
                  </a:lnTo>
                  <a:lnTo>
                    <a:pt x="533" y="541"/>
                  </a:lnTo>
                  <a:lnTo>
                    <a:pt x="532" y="542"/>
                  </a:lnTo>
                  <a:lnTo>
                    <a:pt x="530" y="545"/>
                  </a:lnTo>
                  <a:lnTo>
                    <a:pt x="530" y="547"/>
                  </a:lnTo>
                  <a:lnTo>
                    <a:pt x="526" y="555"/>
                  </a:lnTo>
                  <a:lnTo>
                    <a:pt x="524" y="557"/>
                  </a:lnTo>
                  <a:lnTo>
                    <a:pt x="523" y="558"/>
                  </a:lnTo>
                  <a:lnTo>
                    <a:pt x="521" y="559"/>
                  </a:lnTo>
                  <a:lnTo>
                    <a:pt x="519" y="562"/>
                  </a:lnTo>
                  <a:lnTo>
                    <a:pt x="518" y="562"/>
                  </a:lnTo>
                  <a:lnTo>
                    <a:pt x="516" y="562"/>
                  </a:lnTo>
                  <a:lnTo>
                    <a:pt x="511" y="563"/>
                  </a:lnTo>
                  <a:lnTo>
                    <a:pt x="510" y="563"/>
                  </a:lnTo>
                  <a:lnTo>
                    <a:pt x="510" y="562"/>
                  </a:lnTo>
                  <a:lnTo>
                    <a:pt x="510" y="561"/>
                  </a:lnTo>
                  <a:lnTo>
                    <a:pt x="509" y="561"/>
                  </a:lnTo>
                  <a:lnTo>
                    <a:pt x="507" y="559"/>
                  </a:lnTo>
                  <a:lnTo>
                    <a:pt x="506" y="559"/>
                  </a:lnTo>
                  <a:lnTo>
                    <a:pt x="505" y="562"/>
                  </a:lnTo>
                  <a:lnTo>
                    <a:pt x="505" y="563"/>
                  </a:lnTo>
                  <a:lnTo>
                    <a:pt x="504" y="563"/>
                  </a:lnTo>
                  <a:lnTo>
                    <a:pt x="503" y="564"/>
                  </a:lnTo>
                  <a:lnTo>
                    <a:pt x="503" y="565"/>
                  </a:lnTo>
                  <a:lnTo>
                    <a:pt x="506" y="564"/>
                  </a:lnTo>
                  <a:lnTo>
                    <a:pt x="507" y="564"/>
                  </a:lnTo>
                  <a:lnTo>
                    <a:pt x="505" y="566"/>
                  </a:lnTo>
                  <a:lnTo>
                    <a:pt x="504" y="568"/>
                  </a:lnTo>
                  <a:lnTo>
                    <a:pt x="503" y="568"/>
                  </a:lnTo>
                  <a:lnTo>
                    <a:pt x="502" y="568"/>
                  </a:lnTo>
                  <a:lnTo>
                    <a:pt x="499" y="568"/>
                  </a:lnTo>
                  <a:lnTo>
                    <a:pt x="498" y="569"/>
                  </a:lnTo>
                  <a:lnTo>
                    <a:pt x="497" y="569"/>
                  </a:lnTo>
                  <a:lnTo>
                    <a:pt x="496" y="570"/>
                  </a:lnTo>
                  <a:lnTo>
                    <a:pt x="493" y="571"/>
                  </a:lnTo>
                  <a:lnTo>
                    <a:pt x="492" y="572"/>
                  </a:lnTo>
                  <a:lnTo>
                    <a:pt x="491" y="572"/>
                  </a:lnTo>
                  <a:lnTo>
                    <a:pt x="490" y="573"/>
                  </a:lnTo>
                  <a:lnTo>
                    <a:pt x="485" y="575"/>
                  </a:lnTo>
                  <a:lnTo>
                    <a:pt x="485" y="576"/>
                  </a:lnTo>
                  <a:lnTo>
                    <a:pt x="484" y="576"/>
                  </a:lnTo>
                  <a:lnTo>
                    <a:pt x="484" y="577"/>
                  </a:lnTo>
                  <a:lnTo>
                    <a:pt x="484" y="578"/>
                  </a:lnTo>
                  <a:lnTo>
                    <a:pt x="482" y="580"/>
                  </a:lnTo>
                  <a:lnTo>
                    <a:pt x="480" y="582"/>
                  </a:lnTo>
                  <a:lnTo>
                    <a:pt x="478" y="583"/>
                  </a:lnTo>
                  <a:lnTo>
                    <a:pt x="476" y="583"/>
                  </a:lnTo>
                  <a:lnTo>
                    <a:pt x="475" y="584"/>
                  </a:lnTo>
                  <a:lnTo>
                    <a:pt x="471" y="587"/>
                  </a:lnTo>
                  <a:lnTo>
                    <a:pt x="470" y="587"/>
                  </a:lnTo>
                  <a:lnTo>
                    <a:pt x="470" y="589"/>
                  </a:lnTo>
                  <a:lnTo>
                    <a:pt x="470" y="590"/>
                  </a:lnTo>
                  <a:lnTo>
                    <a:pt x="470" y="591"/>
                  </a:lnTo>
                  <a:lnTo>
                    <a:pt x="469" y="592"/>
                  </a:lnTo>
                  <a:lnTo>
                    <a:pt x="469" y="593"/>
                  </a:lnTo>
                  <a:lnTo>
                    <a:pt x="468" y="596"/>
                  </a:lnTo>
                  <a:lnTo>
                    <a:pt x="467" y="597"/>
                  </a:lnTo>
                  <a:lnTo>
                    <a:pt x="462" y="604"/>
                  </a:lnTo>
                  <a:lnTo>
                    <a:pt x="461" y="606"/>
                  </a:lnTo>
                  <a:lnTo>
                    <a:pt x="456" y="607"/>
                  </a:lnTo>
                  <a:lnTo>
                    <a:pt x="455" y="610"/>
                  </a:lnTo>
                  <a:lnTo>
                    <a:pt x="456" y="611"/>
                  </a:lnTo>
                  <a:lnTo>
                    <a:pt x="455" y="612"/>
                  </a:lnTo>
                  <a:lnTo>
                    <a:pt x="455" y="613"/>
                  </a:lnTo>
                  <a:lnTo>
                    <a:pt x="455" y="614"/>
                  </a:lnTo>
                  <a:lnTo>
                    <a:pt x="456" y="614"/>
                  </a:lnTo>
                  <a:lnTo>
                    <a:pt x="455" y="617"/>
                  </a:lnTo>
                  <a:lnTo>
                    <a:pt x="455" y="619"/>
                  </a:lnTo>
                  <a:lnTo>
                    <a:pt x="454" y="620"/>
                  </a:lnTo>
                  <a:lnTo>
                    <a:pt x="453" y="618"/>
                  </a:lnTo>
                  <a:lnTo>
                    <a:pt x="453" y="617"/>
                  </a:lnTo>
                  <a:lnTo>
                    <a:pt x="450" y="617"/>
                  </a:lnTo>
                  <a:lnTo>
                    <a:pt x="448" y="619"/>
                  </a:lnTo>
                  <a:lnTo>
                    <a:pt x="446" y="619"/>
                  </a:lnTo>
                  <a:lnTo>
                    <a:pt x="445" y="620"/>
                  </a:lnTo>
                  <a:lnTo>
                    <a:pt x="443" y="621"/>
                  </a:lnTo>
                  <a:lnTo>
                    <a:pt x="443" y="624"/>
                  </a:lnTo>
                  <a:lnTo>
                    <a:pt x="443" y="625"/>
                  </a:lnTo>
                  <a:lnTo>
                    <a:pt x="445" y="627"/>
                  </a:lnTo>
                  <a:lnTo>
                    <a:pt x="445" y="628"/>
                  </a:lnTo>
                  <a:lnTo>
                    <a:pt x="443" y="629"/>
                  </a:lnTo>
                  <a:lnTo>
                    <a:pt x="442" y="627"/>
                  </a:lnTo>
                  <a:lnTo>
                    <a:pt x="441" y="627"/>
                  </a:lnTo>
                  <a:lnTo>
                    <a:pt x="440" y="628"/>
                  </a:lnTo>
                  <a:lnTo>
                    <a:pt x="440" y="631"/>
                  </a:lnTo>
                  <a:lnTo>
                    <a:pt x="440" y="632"/>
                  </a:lnTo>
                  <a:lnTo>
                    <a:pt x="440" y="633"/>
                  </a:lnTo>
                  <a:lnTo>
                    <a:pt x="440" y="634"/>
                  </a:lnTo>
                  <a:lnTo>
                    <a:pt x="441" y="635"/>
                  </a:lnTo>
                  <a:lnTo>
                    <a:pt x="441" y="636"/>
                  </a:lnTo>
                  <a:lnTo>
                    <a:pt x="441" y="638"/>
                  </a:lnTo>
                  <a:lnTo>
                    <a:pt x="440" y="638"/>
                  </a:lnTo>
                  <a:lnTo>
                    <a:pt x="438" y="638"/>
                  </a:lnTo>
                  <a:lnTo>
                    <a:pt x="438" y="639"/>
                  </a:lnTo>
                  <a:lnTo>
                    <a:pt x="436" y="640"/>
                  </a:lnTo>
                  <a:lnTo>
                    <a:pt x="435" y="640"/>
                  </a:lnTo>
                  <a:lnTo>
                    <a:pt x="436" y="641"/>
                  </a:lnTo>
                  <a:lnTo>
                    <a:pt x="439" y="641"/>
                  </a:lnTo>
                  <a:lnTo>
                    <a:pt x="440" y="641"/>
                  </a:lnTo>
                  <a:lnTo>
                    <a:pt x="441" y="641"/>
                  </a:lnTo>
                  <a:lnTo>
                    <a:pt x="442" y="640"/>
                  </a:lnTo>
                  <a:lnTo>
                    <a:pt x="445" y="638"/>
                  </a:lnTo>
                  <a:lnTo>
                    <a:pt x="446" y="638"/>
                  </a:lnTo>
                  <a:lnTo>
                    <a:pt x="446" y="639"/>
                  </a:lnTo>
                  <a:lnTo>
                    <a:pt x="447" y="639"/>
                  </a:lnTo>
                  <a:lnTo>
                    <a:pt x="447" y="638"/>
                  </a:lnTo>
                  <a:lnTo>
                    <a:pt x="447" y="636"/>
                  </a:lnTo>
                  <a:lnTo>
                    <a:pt x="447" y="635"/>
                  </a:lnTo>
                  <a:lnTo>
                    <a:pt x="448" y="635"/>
                  </a:lnTo>
                  <a:lnTo>
                    <a:pt x="449" y="635"/>
                  </a:lnTo>
                  <a:lnTo>
                    <a:pt x="449" y="636"/>
                  </a:lnTo>
                  <a:lnTo>
                    <a:pt x="449" y="640"/>
                  </a:lnTo>
                  <a:lnTo>
                    <a:pt x="448" y="641"/>
                  </a:lnTo>
                  <a:lnTo>
                    <a:pt x="448" y="642"/>
                  </a:lnTo>
                  <a:lnTo>
                    <a:pt x="447" y="643"/>
                  </a:lnTo>
                  <a:lnTo>
                    <a:pt x="446" y="645"/>
                  </a:lnTo>
                  <a:lnTo>
                    <a:pt x="446" y="646"/>
                  </a:lnTo>
                  <a:lnTo>
                    <a:pt x="448" y="650"/>
                  </a:lnTo>
                  <a:lnTo>
                    <a:pt x="448" y="652"/>
                  </a:lnTo>
                  <a:lnTo>
                    <a:pt x="448" y="653"/>
                  </a:lnTo>
                  <a:lnTo>
                    <a:pt x="448" y="654"/>
                  </a:lnTo>
                  <a:lnTo>
                    <a:pt x="446" y="654"/>
                  </a:lnTo>
                  <a:lnTo>
                    <a:pt x="446" y="655"/>
                  </a:lnTo>
                  <a:lnTo>
                    <a:pt x="445" y="654"/>
                  </a:lnTo>
                  <a:lnTo>
                    <a:pt x="443" y="652"/>
                  </a:lnTo>
                  <a:lnTo>
                    <a:pt x="442" y="650"/>
                  </a:lnTo>
                  <a:lnTo>
                    <a:pt x="440" y="649"/>
                  </a:lnTo>
                  <a:lnTo>
                    <a:pt x="439" y="649"/>
                  </a:lnTo>
                  <a:lnTo>
                    <a:pt x="439" y="648"/>
                  </a:lnTo>
                  <a:lnTo>
                    <a:pt x="439" y="647"/>
                  </a:lnTo>
                  <a:lnTo>
                    <a:pt x="438" y="645"/>
                  </a:lnTo>
                  <a:lnTo>
                    <a:pt x="434" y="643"/>
                  </a:lnTo>
                  <a:lnTo>
                    <a:pt x="432" y="645"/>
                  </a:lnTo>
                  <a:lnTo>
                    <a:pt x="429" y="646"/>
                  </a:lnTo>
                  <a:lnTo>
                    <a:pt x="429" y="648"/>
                  </a:lnTo>
                  <a:lnTo>
                    <a:pt x="428" y="648"/>
                  </a:lnTo>
                  <a:lnTo>
                    <a:pt x="428" y="649"/>
                  </a:lnTo>
                  <a:lnTo>
                    <a:pt x="429" y="649"/>
                  </a:lnTo>
                  <a:lnTo>
                    <a:pt x="429" y="650"/>
                  </a:lnTo>
                  <a:lnTo>
                    <a:pt x="428" y="650"/>
                  </a:lnTo>
                  <a:lnTo>
                    <a:pt x="426" y="650"/>
                  </a:lnTo>
                  <a:lnTo>
                    <a:pt x="425" y="650"/>
                  </a:lnTo>
                  <a:lnTo>
                    <a:pt x="425" y="649"/>
                  </a:lnTo>
                  <a:lnTo>
                    <a:pt x="425" y="648"/>
                  </a:lnTo>
                  <a:lnTo>
                    <a:pt x="424" y="646"/>
                  </a:lnTo>
                  <a:lnTo>
                    <a:pt x="419" y="639"/>
                  </a:lnTo>
                  <a:lnTo>
                    <a:pt x="417" y="635"/>
                  </a:lnTo>
                  <a:lnTo>
                    <a:pt x="416" y="634"/>
                  </a:lnTo>
                  <a:lnTo>
                    <a:pt x="413" y="633"/>
                  </a:lnTo>
                  <a:lnTo>
                    <a:pt x="411" y="632"/>
                  </a:lnTo>
                  <a:lnTo>
                    <a:pt x="410" y="632"/>
                  </a:lnTo>
                  <a:lnTo>
                    <a:pt x="410" y="631"/>
                  </a:lnTo>
                  <a:lnTo>
                    <a:pt x="407" y="632"/>
                  </a:lnTo>
                  <a:lnTo>
                    <a:pt x="407" y="631"/>
                  </a:lnTo>
                  <a:lnTo>
                    <a:pt x="409" y="628"/>
                  </a:lnTo>
                  <a:lnTo>
                    <a:pt x="409" y="627"/>
                  </a:lnTo>
                  <a:lnTo>
                    <a:pt x="407" y="626"/>
                  </a:lnTo>
                  <a:lnTo>
                    <a:pt x="405" y="624"/>
                  </a:lnTo>
                  <a:lnTo>
                    <a:pt x="403" y="622"/>
                  </a:lnTo>
                  <a:lnTo>
                    <a:pt x="402" y="622"/>
                  </a:lnTo>
                  <a:lnTo>
                    <a:pt x="400" y="622"/>
                  </a:lnTo>
                  <a:lnTo>
                    <a:pt x="399" y="622"/>
                  </a:lnTo>
                  <a:lnTo>
                    <a:pt x="398" y="622"/>
                  </a:lnTo>
                  <a:lnTo>
                    <a:pt x="397" y="624"/>
                  </a:lnTo>
                  <a:lnTo>
                    <a:pt x="396" y="625"/>
                  </a:lnTo>
                  <a:lnTo>
                    <a:pt x="395" y="625"/>
                  </a:lnTo>
                  <a:lnTo>
                    <a:pt x="395" y="622"/>
                  </a:lnTo>
                  <a:lnTo>
                    <a:pt x="396" y="620"/>
                  </a:lnTo>
                  <a:lnTo>
                    <a:pt x="397" y="619"/>
                  </a:lnTo>
                  <a:lnTo>
                    <a:pt x="397" y="618"/>
                  </a:lnTo>
                  <a:lnTo>
                    <a:pt x="398" y="617"/>
                  </a:lnTo>
                  <a:lnTo>
                    <a:pt x="398" y="615"/>
                  </a:lnTo>
                  <a:lnTo>
                    <a:pt x="399" y="614"/>
                  </a:lnTo>
                  <a:lnTo>
                    <a:pt x="399" y="613"/>
                  </a:lnTo>
                  <a:lnTo>
                    <a:pt x="400" y="613"/>
                  </a:lnTo>
                  <a:lnTo>
                    <a:pt x="400" y="612"/>
                  </a:lnTo>
                  <a:lnTo>
                    <a:pt x="402" y="613"/>
                  </a:lnTo>
                  <a:lnTo>
                    <a:pt x="400" y="613"/>
                  </a:lnTo>
                  <a:lnTo>
                    <a:pt x="400" y="615"/>
                  </a:lnTo>
                  <a:lnTo>
                    <a:pt x="400" y="617"/>
                  </a:lnTo>
                  <a:lnTo>
                    <a:pt x="402" y="618"/>
                  </a:lnTo>
                  <a:lnTo>
                    <a:pt x="403" y="618"/>
                  </a:lnTo>
                  <a:lnTo>
                    <a:pt x="406" y="619"/>
                  </a:lnTo>
                  <a:lnTo>
                    <a:pt x="407" y="619"/>
                  </a:lnTo>
                  <a:lnTo>
                    <a:pt x="406" y="620"/>
                  </a:lnTo>
                  <a:lnTo>
                    <a:pt x="406" y="621"/>
                  </a:lnTo>
                  <a:lnTo>
                    <a:pt x="406" y="622"/>
                  </a:lnTo>
                  <a:lnTo>
                    <a:pt x="407" y="622"/>
                  </a:lnTo>
                  <a:lnTo>
                    <a:pt x="409" y="624"/>
                  </a:lnTo>
                  <a:lnTo>
                    <a:pt x="410" y="624"/>
                  </a:lnTo>
                  <a:lnTo>
                    <a:pt x="409" y="625"/>
                  </a:lnTo>
                  <a:lnTo>
                    <a:pt x="409" y="626"/>
                  </a:lnTo>
                  <a:lnTo>
                    <a:pt x="410" y="627"/>
                  </a:lnTo>
                  <a:lnTo>
                    <a:pt x="411" y="627"/>
                  </a:lnTo>
                  <a:lnTo>
                    <a:pt x="412" y="628"/>
                  </a:lnTo>
                  <a:lnTo>
                    <a:pt x="413" y="628"/>
                  </a:lnTo>
                  <a:lnTo>
                    <a:pt x="414" y="627"/>
                  </a:lnTo>
                  <a:lnTo>
                    <a:pt x="418" y="627"/>
                  </a:lnTo>
                  <a:lnTo>
                    <a:pt x="418" y="626"/>
                  </a:lnTo>
                  <a:lnTo>
                    <a:pt x="417" y="625"/>
                  </a:lnTo>
                  <a:lnTo>
                    <a:pt x="414" y="625"/>
                  </a:lnTo>
                  <a:lnTo>
                    <a:pt x="414" y="624"/>
                  </a:lnTo>
                  <a:lnTo>
                    <a:pt x="414" y="622"/>
                  </a:lnTo>
                  <a:lnTo>
                    <a:pt x="414" y="621"/>
                  </a:lnTo>
                  <a:lnTo>
                    <a:pt x="413" y="621"/>
                  </a:lnTo>
                  <a:lnTo>
                    <a:pt x="413" y="622"/>
                  </a:lnTo>
                  <a:lnTo>
                    <a:pt x="412" y="622"/>
                  </a:lnTo>
                  <a:lnTo>
                    <a:pt x="412" y="624"/>
                  </a:lnTo>
                  <a:lnTo>
                    <a:pt x="412" y="622"/>
                  </a:lnTo>
                  <a:lnTo>
                    <a:pt x="411" y="622"/>
                  </a:lnTo>
                  <a:lnTo>
                    <a:pt x="411" y="621"/>
                  </a:lnTo>
                  <a:lnTo>
                    <a:pt x="411" y="620"/>
                  </a:lnTo>
                  <a:lnTo>
                    <a:pt x="411" y="619"/>
                  </a:lnTo>
                  <a:lnTo>
                    <a:pt x="411" y="618"/>
                  </a:lnTo>
                  <a:lnTo>
                    <a:pt x="412" y="617"/>
                  </a:lnTo>
                  <a:lnTo>
                    <a:pt x="412" y="615"/>
                  </a:lnTo>
                  <a:lnTo>
                    <a:pt x="411" y="614"/>
                  </a:lnTo>
                  <a:lnTo>
                    <a:pt x="410" y="612"/>
                  </a:lnTo>
                  <a:lnTo>
                    <a:pt x="410" y="611"/>
                  </a:lnTo>
                  <a:lnTo>
                    <a:pt x="409" y="601"/>
                  </a:lnTo>
                  <a:lnTo>
                    <a:pt x="407" y="597"/>
                  </a:lnTo>
                  <a:lnTo>
                    <a:pt x="406" y="594"/>
                  </a:lnTo>
                  <a:lnTo>
                    <a:pt x="404" y="593"/>
                  </a:lnTo>
                  <a:lnTo>
                    <a:pt x="403" y="592"/>
                  </a:lnTo>
                  <a:lnTo>
                    <a:pt x="402" y="591"/>
                  </a:lnTo>
                  <a:lnTo>
                    <a:pt x="403" y="591"/>
                  </a:lnTo>
                  <a:lnTo>
                    <a:pt x="404" y="590"/>
                  </a:lnTo>
                  <a:lnTo>
                    <a:pt x="405" y="590"/>
                  </a:lnTo>
                  <a:lnTo>
                    <a:pt x="404" y="589"/>
                  </a:lnTo>
                  <a:lnTo>
                    <a:pt x="404" y="587"/>
                  </a:lnTo>
                  <a:lnTo>
                    <a:pt x="404" y="586"/>
                  </a:lnTo>
                  <a:lnTo>
                    <a:pt x="404" y="585"/>
                  </a:lnTo>
                  <a:lnTo>
                    <a:pt x="404" y="582"/>
                  </a:lnTo>
                  <a:lnTo>
                    <a:pt x="404" y="580"/>
                  </a:lnTo>
                  <a:lnTo>
                    <a:pt x="403" y="579"/>
                  </a:lnTo>
                  <a:lnTo>
                    <a:pt x="402" y="577"/>
                  </a:lnTo>
                  <a:lnTo>
                    <a:pt x="399" y="573"/>
                  </a:lnTo>
                  <a:lnTo>
                    <a:pt x="399" y="572"/>
                  </a:lnTo>
                  <a:lnTo>
                    <a:pt x="398" y="572"/>
                  </a:lnTo>
                  <a:lnTo>
                    <a:pt x="397" y="571"/>
                  </a:lnTo>
                  <a:lnTo>
                    <a:pt x="392" y="565"/>
                  </a:lnTo>
                  <a:lnTo>
                    <a:pt x="389" y="562"/>
                  </a:lnTo>
                  <a:lnTo>
                    <a:pt x="385" y="559"/>
                  </a:lnTo>
                  <a:lnTo>
                    <a:pt x="384" y="558"/>
                  </a:lnTo>
                  <a:lnTo>
                    <a:pt x="383" y="558"/>
                  </a:lnTo>
                  <a:lnTo>
                    <a:pt x="383" y="557"/>
                  </a:lnTo>
                  <a:lnTo>
                    <a:pt x="382" y="556"/>
                  </a:lnTo>
                  <a:lnTo>
                    <a:pt x="381" y="555"/>
                  </a:lnTo>
                  <a:lnTo>
                    <a:pt x="379" y="554"/>
                  </a:lnTo>
                  <a:lnTo>
                    <a:pt x="378" y="554"/>
                  </a:lnTo>
                  <a:lnTo>
                    <a:pt x="379" y="552"/>
                  </a:lnTo>
                  <a:lnTo>
                    <a:pt x="379" y="551"/>
                  </a:lnTo>
                  <a:lnTo>
                    <a:pt x="379" y="550"/>
                  </a:lnTo>
                  <a:lnTo>
                    <a:pt x="379" y="549"/>
                  </a:lnTo>
                  <a:lnTo>
                    <a:pt x="381" y="548"/>
                  </a:lnTo>
                  <a:lnTo>
                    <a:pt x="381" y="544"/>
                  </a:lnTo>
                  <a:lnTo>
                    <a:pt x="379" y="543"/>
                  </a:lnTo>
                  <a:lnTo>
                    <a:pt x="379" y="541"/>
                  </a:lnTo>
                  <a:lnTo>
                    <a:pt x="377" y="536"/>
                  </a:lnTo>
                  <a:lnTo>
                    <a:pt x="377" y="534"/>
                  </a:lnTo>
                  <a:lnTo>
                    <a:pt x="376" y="533"/>
                  </a:lnTo>
                  <a:lnTo>
                    <a:pt x="374" y="530"/>
                  </a:lnTo>
                  <a:lnTo>
                    <a:pt x="372" y="528"/>
                  </a:lnTo>
                  <a:lnTo>
                    <a:pt x="371" y="527"/>
                  </a:lnTo>
                  <a:lnTo>
                    <a:pt x="370" y="527"/>
                  </a:lnTo>
                  <a:lnTo>
                    <a:pt x="369" y="526"/>
                  </a:lnTo>
                  <a:lnTo>
                    <a:pt x="369" y="524"/>
                  </a:lnTo>
                  <a:lnTo>
                    <a:pt x="370" y="524"/>
                  </a:lnTo>
                  <a:lnTo>
                    <a:pt x="371" y="524"/>
                  </a:lnTo>
                  <a:lnTo>
                    <a:pt x="372" y="524"/>
                  </a:lnTo>
                  <a:lnTo>
                    <a:pt x="372" y="523"/>
                  </a:lnTo>
                  <a:lnTo>
                    <a:pt x="371" y="522"/>
                  </a:lnTo>
                  <a:lnTo>
                    <a:pt x="370" y="520"/>
                  </a:lnTo>
                  <a:lnTo>
                    <a:pt x="368" y="520"/>
                  </a:lnTo>
                  <a:lnTo>
                    <a:pt x="364" y="518"/>
                  </a:lnTo>
                  <a:lnTo>
                    <a:pt x="363" y="519"/>
                  </a:lnTo>
                  <a:lnTo>
                    <a:pt x="362" y="519"/>
                  </a:lnTo>
                  <a:lnTo>
                    <a:pt x="362" y="520"/>
                  </a:lnTo>
                  <a:lnTo>
                    <a:pt x="363" y="521"/>
                  </a:lnTo>
                  <a:lnTo>
                    <a:pt x="365" y="521"/>
                  </a:lnTo>
                  <a:lnTo>
                    <a:pt x="367" y="522"/>
                  </a:lnTo>
                  <a:lnTo>
                    <a:pt x="367" y="523"/>
                  </a:lnTo>
                  <a:lnTo>
                    <a:pt x="368" y="523"/>
                  </a:lnTo>
                  <a:lnTo>
                    <a:pt x="368" y="524"/>
                  </a:lnTo>
                  <a:lnTo>
                    <a:pt x="367" y="524"/>
                  </a:lnTo>
                  <a:lnTo>
                    <a:pt x="365" y="526"/>
                  </a:lnTo>
                  <a:lnTo>
                    <a:pt x="364" y="523"/>
                  </a:lnTo>
                  <a:lnTo>
                    <a:pt x="363" y="522"/>
                  </a:lnTo>
                  <a:lnTo>
                    <a:pt x="361" y="521"/>
                  </a:lnTo>
                  <a:lnTo>
                    <a:pt x="356" y="519"/>
                  </a:lnTo>
                  <a:lnTo>
                    <a:pt x="355" y="519"/>
                  </a:lnTo>
                  <a:lnTo>
                    <a:pt x="353" y="520"/>
                  </a:lnTo>
                  <a:lnTo>
                    <a:pt x="352" y="520"/>
                  </a:lnTo>
                  <a:lnTo>
                    <a:pt x="350" y="521"/>
                  </a:lnTo>
                  <a:lnTo>
                    <a:pt x="350" y="520"/>
                  </a:lnTo>
                  <a:lnTo>
                    <a:pt x="350" y="519"/>
                  </a:lnTo>
                  <a:lnTo>
                    <a:pt x="349" y="519"/>
                  </a:lnTo>
                  <a:lnTo>
                    <a:pt x="349" y="520"/>
                  </a:lnTo>
                  <a:lnTo>
                    <a:pt x="349" y="521"/>
                  </a:lnTo>
                  <a:lnTo>
                    <a:pt x="348" y="522"/>
                  </a:lnTo>
                  <a:lnTo>
                    <a:pt x="345" y="520"/>
                  </a:lnTo>
                  <a:lnTo>
                    <a:pt x="343" y="519"/>
                  </a:lnTo>
                  <a:lnTo>
                    <a:pt x="343" y="516"/>
                  </a:lnTo>
                  <a:lnTo>
                    <a:pt x="343" y="515"/>
                  </a:lnTo>
                  <a:lnTo>
                    <a:pt x="342" y="512"/>
                  </a:lnTo>
                  <a:lnTo>
                    <a:pt x="342" y="511"/>
                  </a:lnTo>
                  <a:lnTo>
                    <a:pt x="341" y="511"/>
                  </a:lnTo>
                  <a:lnTo>
                    <a:pt x="340" y="511"/>
                  </a:lnTo>
                  <a:lnTo>
                    <a:pt x="338" y="511"/>
                  </a:lnTo>
                  <a:lnTo>
                    <a:pt x="336" y="509"/>
                  </a:lnTo>
                  <a:lnTo>
                    <a:pt x="338" y="509"/>
                  </a:lnTo>
                  <a:lnTo>
                    <a:pt x="340" y="508"/>
                  </a:lnTo>
                  <a:lnTo>
                    <a:pt x="340" y="507"/>
                  </a:lnTo>
                  <a:lnTo>
                    <a:pt x="340" y="506"/>
                  </a:lnTo>
                  <a:lnTo>
                    <a:pt x="340" y="505"/>
                  </a:lnTo>
                  <a:lnTo>
                    <a:pt x="339" y="504"/>
                  </a:lnTo>
                  <a:lnTo>
                    <a:pt x="338" y="502"/>
                  </a:lnTo>
                  <a:lnTo>
                    <a:pt x="338" y="504"/>
                  </a:lnTo>
                  <a:lnTo>
                    <a:pt x="336" y="504"/>
                  </a:lnTo>
                  <a:lnTo>
                    <a:pt x="335" y="502"/>
                  </a:lnTo>
                  <a:lnTo>
                    <a:pt x="333" y="502"/>
                  </a:lnTo>
                  <a:lnTo>
                    <a:pt x="332" y="502"/>
                  </a:lnTo>
                  <a:lnTo>
                    <a:pt x="331" y="501"/>
                  </a:lnTo>
                  <a:lnTo>
                    <a:pt x="332" y="500"/>
                  </a:lnTo>
                  <a:lnTo>
                    <a:pt x="333" y="499"/>
                  </a:lnTo>
                  <a:lnTo>
                    <a:pt x="334" y="498"/>
                  </a:lnTo>
                  <a:lnTo>
                    <a:pt x="335" y="498"/>
                  </a:lnTo>
                  <a:lnTo>
                    <a:pt x="335" y="495"/>
                  </a:lnTo>
                  <a:lnTo>
                    <a:pt x="335" y="493"/>
                  </a:lnTo>
                  <a:lnTo>
                    <a:pt x="334" y="492"/>
                  </a:lnTo>
                  <a:lnTo>
                    <a:pt x="332" y="488"/>
                  </a:lnTo>
                  <a:lnTo>
                    <a:pt x="332" y="487"/>
                  </a:lnTo>
                  <a:lnTo>
                    <a:pt x="332" y="486"/>
                  </a:lnTo>
                  <a:lnTo>
                    <a:pt x="333" y="486"/>
                  </a:lnTo>
                  <a:lnTo>
                    <a:pt x="334" y="487"/>
                  </a:lnTo>
                  <a:lnTo>
                    <a:pt x="339" y="487"/>
                  </a:lnTo>
                  <a:lnTo>
                    <a:pt x="341" y="487"/>
                  </a:lnTo>
                  <a:lnTo>
                    <a:pt x="340" y="488"/>
                  </a:lnTo>
                  <a:lnTo>
                    <a:pt x="340" y="490"/>
                  </a:lnTo>
                  <a:lnTo>
                    <a:pt x="340" y="491"/>
                  </a:lnTo>
                  <a:lnTo>
                    <a:pt x="340" y="492"/>
                  </a:lnTo>
                  <a:lnTo>
                    <a:pt x="340" y="493"/>
                  </a:lnTo>
                  <a:lnTo>
                    <a:pt x="341" y="493"/>
                  </a:lnTo>
                  <a:lnTo>
                    <a:pt x="341" y="492"/>
                  </a:lnTo>
                  <a:lnTo>
                    <a:pt x="341" y="491"/>
                  </a:lnTo>
                  <a:lnTo>
                    <a:pt x="342" y="490"/>
                  </a:lnTo>
                  <a:lnTo>
                    <a:pt x="343" y="488"/>
                  </a:lnTo>
                  <a:lnTo>
                    <a:pt x="345" y="488"/>
                  </a:lnTo>
                  <a:lnTo>
                    <a:pt x="345" y="487"/>
                  </a:lnTo>
                  <a:lnTo>
                    <a:pt x="345" y="486"/>
                  </a:lnTo>
                  <a:lnTo>
                    <a:pt x="346" y="484"/>
                  </a:lnTo>
                  <a:lnTo>
                    <a:pt x="346" y="483"/>
                  </a:lnTo>
                  <a:lnTo>
                    <a:pt x="345" y="478"/>
                  </a:lnTo>
                  <a:lnTo>
                    <a:pt x="343" y="476"/>
                  </a:lnTo>
                  <a:lnTo>
                    <a:pt x="341" y="473"/>
                  </a:lnTo>
                  <a:lnTo>
                    <a:pt x="340" y="471"/>
                  </a:lnTo>
                  <a:lnTo>
                    <a:pt x="336" y="467"/>
                  </a:lnTo>
                  <a:lnTo>
                    <a:pt x="335" y="467"/>
                  </a:lnTo>
                  <a:lnTo>
                    <a:pt x="334" y="467"/>
                  </a:lnTo>
                  <a:lnTo>
                    <a:pt x="334" y="469"/>
                  </a:lnTo>
                  <a:lnTo>
                    <a:pt x="333" y="469"/>
                  </a:lnTo>
                  <a:lnTo>
                    <a:pt x="332" y="469"/>
                  </a:lnTo>
                  <a:lnTo>
                    <a:pt x="331" y="469"/>
                  </a:lnTo>
                  <a:lnTo>
                    <a:pt x="329" y="469"/>
                  </a:lnTo>
                  <a:lnTo>
                    <a:pt x="328" y="470"/>
                  </a:lnTo>
                  <a:lnTo>
                    <a:pt x="328" y="471"/>
                  </a:lnTo>
                  <a:lnTo>
                    <a:pt x="327" y="471"/>
                  </a:lnTo>
                  <a:lnTo>
                    <a:pt x="326" y="471"/>
                  </a:lnTo>
                  <a:lnTo>
                    <a:pt x="325" y="471"/>
                  </a:lnTo>
                  <a:lnTo>
                    <a:pt x="324" y="471"/>
                  </a:lnTo>
                  <a:lnTo>
                    <a:pt x="322" y="472"/>
                  </a:lnTo>
                  <a:lnTo>
                    <a:pt x="321" y="473"/>
                  </a:lnTo>
                  <a:lnTo>
                    <a:pt x="321" y="474"/>
                  </a:lnTo>
                  <a:lnTo>
                    <a:pt x="320" y="474"/>
                  </a:lnTo>
                  <a:lnTo>
                    <a:pt x="319" y="474"/>
                  </a:lnTo>
                  <a:lnTo>
                    <a:pt x="318" y="473"/>
                  </a:lnTo>
                  <a:lnTo>
                    <a:pt x="319" y="473"/>
                  </a:lnTo>
                  <a:lnTo>
                    <a:pt x="319" y="472"/>
                  </a:lnTo>
                  <a:lnTo>
                    <a:pt x="319" y="471"/>
                  </a:lnTo>
                  <a:lnTo>
                    <a:pt x="319" y="470"/>
                  </a:lnTo>
                  <a:lnTo>
                    <a:pt x="319" y="469"/>
                  </a:lnTo>
                  <a:lnTo>
                    <a:pt x="319" y="467"/>
                  </a:lnTo>
                  <a:lnTo>
                    <a:pt x="319" y="466"/>
                  </a:lnTo>
                  <a:lnTo>
                    <a:pt x="320" y="464"/>
                  </a:lnTo>
                  <a:lnTo>
                    <a:pt x="321" y="464"/>
                  </a:lnTo>
                  <a:lnTo>
                    <a:pt x="321" y="465"/>
                  </a:lnTo>
                  <a:lnTo>
                    <a:pt x="322" y="465"/>
                  </a:lnTo>
                  <a:lnTo>
                    <a:pt x="324" y="464"/>
                  </a:lnTo>
                  <a:lnTo>
                    <a:pt x="325" y="463"/>
                  </a:lnTo>
                  <a:lnTo>
                    <a:pt x="324" y="462"/>
                  </a:lnTo>
                  <a:lnTo>
                    <a:pt x="321" y="459"/>
                  </a:lnTo>
                  <a:lnTo>
                    <a:pt x="321" y="458"/>
                  </a:lnTo>
                  <a:lnTo>
                    <a:pt x="321" y="457"/>
                  </a:lnTo>
                  <a:lnTo>
                    <a:pt x="318" y="455"/>
                  </a:lnTo>
                  <a:lnTo>
                    <a:pt x="317" y="452"/>
                  </a:lnTo>
                  <a:lnTo>
                    <a:pt x="315" y="452"/>
                  </a:lnTo>
                  <a:lnTo>
                    <a:pt x="315" y="453"/>
                  </a:lnTo>
                  <a:lnTo>
                    <a:pt x="314" y="453"/>
                  </a:lnTo>
                  <a:lnTo>
                    <a:pt x="314" y="455"/>
                  </a:lnTo>
                  <a:lnTo>
                    <a:pt x="313" y="453"/>
                  </a:lnTo>
                  <a:lnTo>
                    <a:pt x="313" y="452"/>
                  </a:lnTo>
                  <a:lnTo>
                    <a:pt x="313" y="451"/>
                  </a:lnTo>
                  <a:lnTo>
                    <a:pt x="312" y="450"/>
                  </a:lnTo>
                  <a:lnTo>
                    <a:pt x="311" y="450"/>
                  </a:lnTo>
                  <a:lnTo>
                    <a:pt x="310" y="449"/>
                  </a:lnTo>
                  <a:lnTo>
                    <a:pt x="308" y="449"/>
                  </a:lnTo>
                  <a:lnTo>
                    <a:pt x="308" y="448"/>
                  </a:lnTo>
                  <a:lnTo>
                    <a:pt x="308" y="446"/>
                  </a:lnTo>
                  <a:lnTo>
                    <a:pt x="307" y="446"/>
                  </a:lnTo>
                  <a:lnTo>
                    <a:pt x="306" y="445"/>
                  </a:lnTo>
                  <a:lnTo>
                    <a:pt x="307" y="444"/>
                  </a:lnTo>
                  <a:lnTo>
                    <a:pt x="307" y="443"/>
                  </a:lnTo>
                  <a:lnTo>
                    <a:pt x="306" y="442"/>
                  </a:lnTo>
                  <a:lnTo>
                    <a:pt x="304" y="442"/>
                  </a:lnTo>
                  <a:lnTo>
                    <a:pt x="303" y="442"/>
                  </a:lnTo>
                  <a:lnTo>
                    <a:pt x="301" y="442"/>
                  </a:lnTo>
                  <a:lnTo>
                    <a:pt x="301" y="444"/>
                  </a:lnTo>
                  <a:lnTo>
                    <a:pt x="301" y="445"/>
                  </a:lnTo>
                  <a:lnTo>
                    <a:pt x="300" y="446"/>
                  </a:lnTo>
                  <a:lnTo>
                    <a:pt x="300" y="448"/>
                  </a:lnTo>
                  <a:lnTo>
                    <a:pt x="299" y="448"/>
                  </a:lnTo>
                  <a:lnTo>
                    <a:pt x="297" y="445"/>
                  </a:lnTo>
                  <a:lnTo>
                    <a:pt x="296" y="445"/>
                  </a:lnTo>
                  <a:lnTo>
                    <a:pt x="296" y="443"/>
                  </a:lnTo>
                  <a:lnTo>
                    <a:pt x="295" y="443"/>
                  </a:lnTo>
                  <a:lnTo>
                    <a:pt x="293" y="444"/>
                  </a:lnTo>
                  <a:lnTo>
                    <a:pt x="292" y="444"/>
                  </a:lnTo>
                  <a:lnTo>
                    <a:pt x="291" y="444"/>
                  </a:lnTo>
                  <a:lnTo>
                    <a:pt x="291" y="445"/>
                  </a:lnTo>
                  <a:lnTo>
                    <a:pt x="291" y="446"/>
                  </a:lnTo>
                  <a:lnTo>
                    <a:pt x="292" y="446"/>
                  </a:lnTo>
                  <a:lnTo>
                    <a:pt x="293" y="446"/>
                  </a:lnTo>
                  <a:lnTo>
                    <a:pt x="295" y="448"/>
                  </a:lnTo>
                  <a:lnTo>
                    <a:pt x="296" y="449"/>
                  </a:lnTo>
                  <a:lnTo>
                    <a:pt x="295" y="450"/>
                  </a:lnTo>
                  <a:lnTo>
                    <a:pt x="293" y="449"/>
                  </a:lnTo>
                  <a:lnTo>
                    <a:pt x="292" y="449"/>
                  </a:lnTo>
                  <a:lnTo>
                    <a:pt x="292" y="450"/>
                  </a:lnTo>
                  <a:lnTo>
                    <a:pt x="291" y="450"/>
                  </a:lnTo>
                  <a:lnTo>
                    <a:pt x="288" y="450"/>
                  </a:lnTo>
                  <a:lnTo>
                    <a:pt x="285" y="449"/>
                  </a:lnTo>
                  <a:lnTo>
                    <a:pt x="284" y="449"/>
                  </a:lnTo>
                  <a:lnTo>
                    <a:pt x="283" y="450"/>
                  </a:lnTo>
                  <a:lnTo>
                    <a:pt x="282" y="451"/>
                  </a:lnTo>
                  <a:lnTo>
                    <a:pt x="282" y="450"/>
                  </a:lnTo>
                  <a:lnTo>
                    <a:pt x="281" y="450"/>
                  </a:lnTo>
                  <a:lnTo>
                    <a:pt x="279" y="449"/>
                  </a:lnTo>
                  <a:lnTo>
                    <a:pt x="278" y="449"/>
                  </a:lnTo>
                  <a:lnTo>
                    <a:pt x="277" y="449"/>
                  </a:lnTo>
                  <a:lnTo>
                    <a:pt x="276" y="449"/>
                  </a:lnTo>
                  <a:lnTo>
                    <a:pt x="275" y="449"/>
                  </a:lnTo>
                  <a:lnTo>
                    <a:pt x="274" y="448"/>
                  </a:lnTo>
                  <a:lnTo>
                    <a:pt x="269" y="443"/>
                  </a:lnTo>
                  <a:lnTo>
                    <a:pt x="268" y="442"/>
                  </a:lnTo>
                  <a:lnTo>
                    <a:pt x="267" y="442"/>
                  </a:lnTo>
                  <a:lnTo>
                    <a:pt x="265" y="442"/>
                  </a:lnTo>
                  <a:lnTo>
                    <a:pt x="265" y="443"/>
                  </a:lnTo>
                  <a:lnTo>
                    <a:pt x="264" y="443"/>
                  </a:lnTo>
                  <a:lnTo>
                    <a:pt x="264" y="442"/>
                  </a:lnTo>
                  <a:lnTo>
                    <a:pt x="263" y="441"/>
                  </a:lnTo>
                  <a:lnTo>
                    <a:pt x="263" y="439"/>
                  </a:lnTo>
                  <a:lnTo>
                    <a:pt x="262" y="439"/>
                  </a:lnTo>
                  <a:lnTo>
                    <a:pt x="257" y="436"/>
                  </a:lnTo>
                  <a:lnTo>
                    <a:pt x="256" y="435"/>
                  </a:lnTo>
                  <a:lnTo>
                    <a:pt x="253" y="431"/>
                  </a:lnTo>
                  <a:lnTo>
                    <a:pt x="251" y="431"/>
                  </a:lnTo>
                  <a:lnTo>
                    <a:pt x="250" y="431"/>
                  </a:lnTo>
                  <a:lnTo>
                    <a:pt x="247" y="431"/>
                  </a:lnTo>
                  <a:lnTo>
                    <a:pt x="244" y="431"/>
                  </a:lnTo>
                  <a:lnTo>
                    <a:pt x="240" y="430"/>
                  </a:lnTo>
                  <a:lnTo>
                    <a:pt x="239" y="430"/>
                  </a:lnTo>
                  <a:lnTo>
                    <a:pt x="235" y="431"/>
                  </a:lnTo>
                  <a:lnTo>
                    <a:pt x="234" y="431"/>
                  </a:lnTo>
                  <a:lnTo>
                    <a:pt x="233" y="432"/>
                  </a:lnTo>
                  <a:lnTo>
                    <a:pt x="232" y="432"/>
                  </a:lnTo>
                  <a:lnTo>
                    <a:pt x="232" y="434"/>
                  </a:lnTo>
                  <a:lnTo>
                    <a:pt x="232" y="435"/>
                  </a:lnTo>
                  <a:lnTo>
                    <a:pt x="233" y="436"/>
                  </a:lnTo>
                  <a:lnTo>
                    <a:pt x="234" y="437"/>
                  </a:lnTo>
                  <a:lnTo>
                    <a:pt x="233" y="437"/>
                  </a:lnTo>
                  <a:lnTo>
                    <a:pt x="232" y="437"/>
                  </a:lnTo>
                  <a:lnTo>
                    <a:pt x="231" y="437"/>
                  </a:lnTo>
                  <a:lnTo>
                    <a:pt x="229" y="436"/>
                  </a:lnTo>
                  <a:lnTo>
                    <a:pt x="228" y="436"/>
                  </a:lnTo>
                  <a:lnTo>
                    <a:pt x="227" y="436"/>
                  </a:lnTo>
                  <a:lnTo>
                    <a:pt x="224" y="438"/>
                  </a:lnTo>
                  <a:lnTo>
                    <a:pt x="221" y="438"/>
                  </a:lnTo>
                  <a:lnTo>
                    <a:pt x="218" y="438"/>
                  </a:lnTo>
                  <a:lnTo>
                    <a:pt x="215" y="437"/>
                  </a:lnTo>
                  <a:lnTo>
                    <a:pt x="213" y="435"/>
                  </a:lnTo>
                  <a:lnTo>
                    <a:pt x="210" y="430"/>
                  </a:lnTo>
                  <a:lnTo>
                    <a:pt x="208" y="429"/>
                  </a:lnTo>
                  <a:lnTo>
                    <a:pt x="199" y="423"/>
                  </a:lnTo>
                  <a:lnTo>
                    <a:pt x="190" y="416"/>
                  </a:lnTo>
                  <a:lnTo>
                    <a:pt x="175" y="408"/>
                  </a:lnTo>
                  <a:lnTo>
                    <a:pt x="162" y="402"/>
                  </a:lnTo>
                  <a:lnTo>
                    <a:pt x="151" y="399"/>
                  </a:lnTo>
                  <a:lnTo>
                    <a:pt x="149" y="399"/>
                  </a:lnTo>
                  <a:lnTo>
                    <a:pt x="147" y="400"/>
                  </a:lnTo>
                  <a:lnTo>
                    <a:pt x="141" y="404"/>
                  </a:lnTo>
                  <a:lnTo>
                    <a:pt x="130" y="408"/>
                  </a:lnTo>
                  <a:lnTo>
                    <a:pt x="128" y="409"/>
                  </a:lnTo>
                  <a:lnTo>
                    <a:pt x="122" y="409"/>
                  </a:lnTo>
                  <a:lnTo>
                    <a:pt x="113" y="408"/>
                  </a:lnTo>
                  <a:lnTo>
                    <a:pt x="98" y="408"/>
                  </a:lnTo>
                  <a:lnTo>
                    <a:pt x="96" y="407"/>
                  </a:lnTo>
                  <a:lnTo>
                    <a:pt x="89" y="407"/>
                  </a:lnTo>
                  <a:lnTo>
                    <a:pt x="87" y="408"/>
                  </a:lnTo>
                  <a:lnTo>
                    <a:pt x="84" y="409"/>
                  </a:lnTo>
                  <a:lnTo>
                    <a:pt x="76" y="409"/>
                  </a:lnTo>
                  <a:lnTo>
                    <a:pt x="64" y="411"/>
                  </a:lnTo>
                  <a:lnTo>
                    <a:pt x="50" y="413"/>
                  </a:lnTo>
                  <a:lnTo>
                    <a:pt x="47" y="414"/>
                  </a:lnTo>
                  <a:lnTo>
                    <a:pt x="44" y="414"/>
                  </a:lnTo>
                  <a:lnTo>
                    <a:pt x="40" y="414"/>
                  </a:lnTo>
                  <a:lnTo>
                    <a:pt x="36" y="415"/>
                  </a:lnTo>
                  <a:lnTo>
                    <a:pt x="35" y="415"/>
                  </a:lnTo>
                  <a:lnTo>
                    <a:pt x="30" y="415"/>
                  </a:lnTo>
                  <a:lnTo>
                    <a:pt x="29" y="415"/>
                  </a:lnTo>
                  <a:lnTo>
                    <a:pt x="26" y="417"/>
                  </a:lnTo>
                  <a:lnTo>
                    <a:pt x="25" y="417"/>
                  </a:lnTo>
                  <a:lnTo>
                    <a:pt x="22" y="417"/>
                  </a:lnTo>
                  <a:lnTo>
                    <a:pt x="18" y="418"/>
                  </a:lnTo>
                  <a:lnTo>
                    <a:pt x="16" y="393"/>
                  </a:lnTo>
                  <a:lnTo>
                    <a:pt x="15" y="367"/>
                  </a:lnTo>
                  <a:lnTo>
                    <a:pt x="14" y="341"/>
                  </a:lnTo>
                  <a:lnTo>
                    <a:pt x="13" y="315"/>
                  </a:lnTo>
                  <a:lnTo>
                    <a:pt x="12" y="289"/>
                  </a:lnTo>
                  <a:lnTo>
                    <a:pt x="11" y="263"/>
                  </a:lnTo>
                  <a:lnTo>
                    <a:pt x="9" y="238"/>
                  </a:lnTo>
                  <a:lnTo>
                    <a:pt x="8" y="212"/>
                  </a:lnTo>
                  <a:lnTo>
                    <a:pt x="8" y="186"/>
                  </a:lnTo>
                  <a:lnTo>
                    <a:pt x="7" y="161"/>
                  </a:lnTo>
                  <a:lnTo>
                    <a:pt x="6" y="135"/>
                  </a:lnTo>
                  <a:lnTo>
                    <a:pt x="5" y="108"/>
                  </a:lnTo>
                  <a:lnTo>
                    <a:pt x="4" y="82"/>
                  </a:lnTo>
                  <a:lnTo>
                    <a:pt x="2" y="57"/>
                  </a:lnTo>
                  <a:lnTo>
                    <a:pt x="1" y="31"/>
                  </a:lnTo>
                  <a:lnTo>
                    <a:pt x="0" y="5"/>
                  </a:lnTo>
                  <a:lnTo>
                    <a:pt x="19" y="4"/>
                  </a:lnTo>
                  <a:lnTo>
                    <a:pt x="37" y="4"/>
                  </a:lnTo>
                  <a:lnTo>
                    <a:pt x="56" y="3"/>
                  </a:lnTo>
                  <a:lnTo>
                    <a:pt x="75" y="3"/>
                  </a:lnTo>
                  <a:lnTo>
                    <a:pt x="92" y="2"/>
                  </a:lnTo>
                  <a:lnTo>
                    <a:pt x="111" y="2"/>
                  </a:lnTo>
                  <a:lnTo>
                    <a:pt x="129" y="2"/>
                  </a:lnTo>
                  <a:lnTo>
                    <a:pt x="148" y="1"/>
                  </a:lnTo>
                  <a:lnTo>
                    <a:pt x="167" y="1"/>
                  </a:lnTo>
                  <a:lnTo>
                    <a:pt x="184" y="1"/>
                  </a:lnTo>
                  <a:lnTo>
                    <a:pt x="203" y="0"/>
                  </a:lnTo>
                  <a:lnTo>
                    <a:pt x="221" y="0"/>
                  </a:lnTo>
                  <a:lnTo>
                    <a:pt x="240" y="0"/>
                  </a:lnTo>
                  <a:lnTo>
                    <a:pt x="255" y="0"/>
                  </a:lnTo>
                  <a:lnTo>
                    <a:pt x="258" y="0"/>
                  </a:lnTo>
                  <a:lnTo>
                    <a:pt x="276" y="0"/>
                  </a:lnTo>
                  <a:lnTo>
                    <a:pt x="295" y="0"/>
                  </a:lnTo>
                  <a:lnTo>
                    <a:pt x="313" y="0"/>
                  </a:lnTo>
                  <a:lnTo>
                    <a:pt x="332" y="0"/>
                  </a:lnTo>
                  <a:lnTo>
                    <a:pt x="350" y="0"/>
                  </a:lnTo>
                  <a:lnTo>
                    <a:pt x="368" y="0"/>
                  </a:lnTo>
                  <a:lnTo>
                    <a:pt x="386" y="0"/>
                  </a:lnTo>
                  <a:lnTo>
                    <a:pt x="405" y="0"/>
                  </a:lnTo>
                  <a:lnTo>
                    <a:pt x="424" y="0"/>
                  </a:lnTo>
                  <a:lnTo>
                    <a:pt x="441" y="0"/>
                  </a:lnTo>
                  <a:lnTo>
                    <a:pt x="460" y="0"/>
                  </a:lnTo>
                  <a:lnTo>
                    <a:pt x="478" y="1"/>
                  </a:lnTo>
                  <a:lnTo>
                    <a:pt x="497" y="1"/>
                  </a:lnTo>
                  <a:lnTo>
                    <a:pt x="516" y="1"/>
                  </a:lnTo>
                  <a:lnTo>
                    <a:pt x="533" y="2"/>
                  </a:lnTo>
                  <a:lnTo>
                    <a:pt x="552" y="2"/>
                  </a:lnTo>
                  <a:lnTo>
                    <a:pt x="570" y="3"/>
                  </a:lnTo>
                  <a:lnTo>
                    <a:pt x="589" y="3"/>
                  </a:lnTo>
                  <a:lnTo>
                    <a:pt x="613" y="4"/>
                  </a:lnTo>
                  <a:lnTo>
                    <a:pt x="638" y="5"/>
                  </a:lnTo>
                  <a:lnTo>
                    <a:pt x="662" y="5"/>
                  </a:lnTo>
                  <a:lnTo>
                    <a:pt x="687" y="7"/>
                  </a:lnTo>
                  <a:lnTo>
                    <a:pt x="711" y="8"/>
                  </a:lnTo>
                  <a:lnTo>
                    <a:pt x="736" y="9"/>
                  </a:lnTo>
                  <a:lnTo>
                    <a:pt x="760" y="10"/>
                  </a:lnTo>
                  <a:lnTo>
                    <a:pt x="784" y="11"/>
                  </a:lnTo>
                  <a:lnTo>
                    <a:pt x="783" y="39"/>
                  </a:lnTo>
                  <a:lnTo>
                    <a:pt x="782" y="66"/>
                  </a:lnTo>
                  <a:lnTo>
                    <a:pt x="780" y="93"/>
                  </a:lnTo>
                  <a:lnTo>
                    <a:pt x="779" y="121"/>
                  </a:lnTo>
                  <a:lnTo>
                    <a:pt x="777" y="148"/>
                  </a:lnTo>
                  <a:lnTo>
                    <a:pt x="775" y="175"/>
                  </a:lnTo>
                  <a:lnTo>
                    <a:pt x="774" y="201"/>
                  </a:lnTo>
                  <a:lnTo>
                    <a:pt x="773" y="229"/>
                  </a:lnTo>
                  <a:lnTo>
                    <a:pt x="772" y="252"/>
                  </a:lnTo>
                  <a:lnTo>
                    <a:pt x="770" y="275"/>
                  </a:lnTo>
                  <a:lnTo>
                    <a:pt x="768" y="297"/>
                  </a:lnTo>
                  <a:lnTo>
                    <a:pt x="767" y="320"/>
                  </a:lnTo>
                  <a:lnTo>
                    <a:pt x="766" y="343"/>
                  </a:lnTo>
                  <a:lnTo>
                    <a:pt x="765" y="366"/>
                  </a:lnTo>
                  <a:lnTo>
                    <a:pt x="763" y="388"/>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3" name="Freeform 24">
              <a:extLst>
                <a:ext uri="{FF2B5EF4-FFF2-40B4-BE49-F238E27FC236}">
                  <a16:creationId xmlns:a16="http://schemas.microsoft.com/office/drawing/2014/main" id="{82C3DEB1-9AC6-4EDA-BCD2-A65B33F4BB81}"/>
                </a:ext>
              </a:extLst>
            </p:cNvPr>
            <p:cNvSpPr>
              <a:spLocks noEditPoints="1"/>
            </p:cNvSpPr>
            <p:nvPr/>
          </p:nvSpPr>
          <p:spPr bwMode="auto">
            <a:xfrm>
              <a:off x="6505575" y="4960464"/>
              <a:ext cx="839788" cy="641350"/>
            </a:xfrm>
            <a:custGeom>
              <a:avLst/>
              <a:gdLst>
                <a:gd name="T0" fmla="*/ 318 w 529"/>
                <a:gd name="T1" fmla="*/ 379 h 404"/>
                <a:gd name="T2" fmla="*/ 245 w 529"/>
                <a:gd name="T3" fmla="*/ 352 h 404"/>
                <a:gd name="T4" fmla="*/ 251 w 529"/>
                <a:gd name="T5" fmla="*/ 348 h 404"/>
                <a:gd name="T6" fmla="*/ 260 w 529"/>
                <a:gd name="T7" fmla="*/ 342 h 404"/>
                <a:gd name="T8" fmla="*/ 254 w 529"/>
                <a:gd name="T9" fmla="*/ 337 h 404"/>
                <a:gd name="T10" fmla="*/ 46 w 529"/>
                <a:gd name="T11" fmla="*/ 15 h 404"/>
                <a:gd name="T12" fmla="*/ 69 w 529"/>
                <a:gd name="T13" fmla="*/ 14 h 404"/>
                <a:gd name="T14" fmla="*/ 91 w 529"/>
                <a:gd name="T15" fmla="*/ 20 h 404"/>
                <a:gd name="T16" fmla="*/ 100 w 529"/>
                <a:gd name="T17" fmla="*/ 36 h 404"/>
                <a:gd name="T18" fmla="*/ 109 w 529"/>
                <a:gd name="T19" fmla="*/ 64 h 404"/>
                <a:gd name="T20" fmla="*/ 118 w 529"/>
                <a:gd name="T21" fmla="*/ 58 h 404"/>
                <a:gd name="T22" fmla="*/ 131 w 529"/>
                <a:gd name="T23" fmla="*/ 57 h 404"/>
                <a:gd name="T24" fmla="*/ 154 w 529"/>
                <a:gd name="T25" fmla="*/ 68 h 404"/>
                <a:gd name="T26" fmla="*/ 155 w 529"/>
                <a:gd name="T27" fmla="*/ 84 h 404"/>
                <a:gd name="T28" fmla="*/ 167 w 529"/>
                <a:gd name="T29" fmla="*/ 108 h 404"/>
                <a:gd name="T30" fmla="*/ 192 w 529"/>
                <a:gd name="T31" fmla="*/ 128 h 404"/>
                <a:gd name="T32" fmla="*/ 214 w 529"/>
                <a:gd name="T33" fmla="*/ 155 h 404"/>
                <a:gd name="T34" fmla="*/ 237 w 529"/>
                <a:gd name="T35" fmla="*/ 173 h 404"/>
                <a:gd name="T36" fmla="*/ 248 w 529"/>
                <a:gd name="T37" fmla="*/ 155 h 404"/>
                <a:gd name="T38" fmla="*/ 302 w 529"/>
                <a:gd name="T39" fmla="*/ 167 h 404"/>
                <a:gd name="T40" fmla="*/ 320 w 529"/>
                <a:gd name="T41" fmla="*/ 175 h 404"/>
                <a:gd name="T42" fmla="*/ 345 w 529"/>
                <a:gd name="T43" fmla="*/ 174 h 404"/>
                <a:gd name="T44" fmla="*/ 363 w 529"/>
                <a:gd name="T45" fmla="*/ 183 h 404"/>
                <a:gd name="T46" fmla="*/ 372 w 529"/>
                <a:gd name="T47" fmla="*/ 191 h 404"/>
                <a:gd name="T48" fmla="*/ 377 w 529"/>
                <a:gd name="T49" fmla="*/ 182 h 404"/>
                <a:gd name="T50" fmla="*/ 396 w 529"/>
                <a:gd name="T51" fmla="*/ 176 h 404"/>
                <a:gd name="T52" fmla="*/ 422 w 529"/>
                <a:gd name="T53" fmla="*/ 184 h 404"/>
                <a:gd name="T54" fmla="*/ 427 w 529"/>
                <a:gd name="T55" fmla="*/ 206 h 404"/>
                <a:gd name="T56" fmla="*/ 433 w 529"/>
                <a:gd name="T57" fmla="*/ 229 h 404"/>
                <a:gd name="T58" fmla="*/ 493 w 529"/>
                <a:gd name="T59" fmla="*/ 283 h 404"/>
                <a:gd name="T60" fmla="*/ 515 w 529"/>
                <a:gd name="T61" fmla="*/ 311 h 404"/>
                <a:gd name="T62" fmla="*/ 487 w 529"/>
                <a:gd name="T63" fmla="*/ 323 h 404"/>
                <a:gd name="T64" fmla="*/ 405 w 529"/>
                <a:gd name="T65" fmla="*/ 323 h 404"/>
                <a:gd name="T66" fmla="*/ 324 w 529"/>
                <a:gd name="T67" fmla="*/ 371 h 404"/>
                <a:gd name="T68" fmla="*/ 298 w 529"/>
                <a:gd name="T69" fmla="*/ 373 h 404"/>
                <a:gd name="T70" fmla="*/ 306 w 529"/>
                <a:gd name="T71" fmla="*/ 385 h 404"/>
                <a:gd name="T72" fmla="*/ 315 w 529"/>
                <a:gd name="T73" fmla="*/ 386 h 404"/>
                <a:gd name="T74" fmla="*/ 311 w 529"/>
                <a:gd name="T75" fmla="*/ 399 h 404"/>
                <a:gd name="T76" fmla="*/ 303 w 529"/>
                <a:gd name="T77" fmla="*/ 395 h 404"/>
                <a:gd name="T78" fmla="*/ 280 w 529"/>
                <a:gd name="T79" fmla="*/ 372 h 404"/>
                <a:gd name="T80" fmla="*/ 262 w 529"/>
                <a:gd name="T81" fmla="*/ 358 h 404"/>
                <a:gd name="T82" fmla="*/ 259 w 529"/>
                <a:gd name="T83" fmla="*/ 344 h 404"/>
                <a:gd name="T84" fmla="*/ 260 w 529"/>
                <a:gd name="T85" fmla="*/ 331 h 404"/>
                <a:gd name="T86" fmla="*/ 246 w 529"/>
                <a:gd name="T87" fmla="*/ 339 h 404"/>
                <a:gd name="T88" fmla="*/ 216 w 529"/>
                <a:gd name="T89" fmla="*/ 336 h 404"/>
                <a:gd name="T90" fmla="*/ 232 w 529"/>
                <a:gd name="T91" fmla="*/ 334 h 404"/>
                <a:gd name="T92" fmla="*/ 235 w 529"/>
                <a:gd name="T93" fmla="*/ 309 h 404"/>
                <a:gd name="T94" fmla="*/ 219 w 529"/>
                <a:gd name="T95" fmla="*/ 308 h 404"/>
                <a:gd name="T96" fmla="*/ 197 w 529"/>
                <a:gd name="T97" fmla="*/ 320 h 404"/>
                <a:gd name="T98" fmla="*/ 213 w 529"/>
                <a:gd name="T99" fmla="*/ 331 h 404"/>
                <a:gd name="T100" fmla="*/ 185 w 529"/>
                <a:gd name="T101" fmla="*/ 339 h 404"/>
                <a:gd name="T102" fmla="*/ 163 w 529"/>
                <a:gd name="T103" fmla="*/ 357 h 404"/>
                <a:gd name="T104" fmla="*/ 141 w 529"/>
                <a:gd name="T105" fmla="*/ 365 h 404"/>
                <a:gd name="T106" fmla="*/ 112 w 529"/>
                <a:gd name="T107" fmla="*/ 348 h 404"/>
                <a:gd name="T108" fmla="*/ 86 w 529"/>
                <a:gd name="T109" fmla="*/ 328 h 404"/>
                <a:gd name="T110" fmla="*/ 55 w 529"/>
                <a:gd name="T111" fmla="*/ 318 h 404"/>
                <a:gd name="T112" fmla="*/ 35 w 529"/>
                <a:gd name="T113" fmla="*/ 325 h 404"/>
                <a:gd name="T114" fmla="*/ 24 w 529"/>
                <a:gd name="T115" fmla="*/ 327 h 404"/>
                <a:gd name="T116" fmla="*/ 2 w 529"/>
                <a:gd name="T117" fmla="*/ 262 h 404"/>
                <a:gd name="T118" fmla="*/ 28 w 529"/>
                <a:gd name="T119" fmla="*/ 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4">
                  <a:moveTo>
                    <a:pt x="316" y="374"/>
                  </a:moveTo>
                  <a:lnTo>
                    <a:pt x="318" y="376"/>
                  </a:lnTo>
                  <a:lnTo>
                    <a:pt x="322" y="376"/>
                  </a:lnTo>
                  <a:lnTo>
                    <a:pt x="323" y="376"/>
                  </a:lnTo>
                  <a:lnTo>
                    <a:pt x="324" y="377"/>
                  </a:lnTo>
                  <a:lnTo>
                    <a:pt x="324" y="376"/>
                  </a:lnTo>
                  <a:lnTo>
                    <a:pt x="325" y="376"/>
                  </a:lnTo>
                  <a:lnTo>
                    <a:pt x="325" y="377"/>
                  </a:lnTo>
                  <a:lnTo>
                    <a:pt x="326" y="377"/>
                  </a:lnTo>
                  <a:lnTo>
                    <a:pt x="325" y="378"/>
                  </a:lnTo>
                  <a:lnTo>
                    <a:pt x="322" y="377"/>
                  </a:lnTo>
                  <a:lnTo>
                    <a:pt x="320" y="377"/>
                  </a:lnTo>
                  <a:lnTo>
                    <a:pt x="320" y="379"/>
                  </a:lnTo>
                  <a:lnTo>
                    <a:pt x="319" y="379"/>
                  </a:lnTo>
                  <a:lnTo>
                    <a:pt x="318" y="379"/>
                  </a:lnTo>
                  <a:lnTo>
                    <a:pt x="317" y="378"/>
                  </a:lnTo>
                  <a:lnTo>
                    <a:pt x="316" y="377"/>
                  </a:lnTo>
                  <a:lnTo>
                    <a:pt x="315" y="374"/>
                  </a:lnTo>
                  <a:lnTo>
                    <a:pt x="316" y="374"/>
                  </a:lnTo>
                  <a:close/>
                  <a:moveTo>
                    <a:pt x="252" y="351"/>
                  </a:moveTo>
                  <a:lnTo>
                    <a:pt x="252" y="352"/>
                  </a:lnTo>
                  <a:lnTo>
                    <a:pt x="252" y="353"/>
                  </a:lnTo>
                  <a:lnTo>
                    <a:pt x="252" y="355"/>
                  </a:lnTo>
                  <a:lnTo>
                    <a:pt x="252" y="356"/>
                  </a:lnTo>
                  <a:lnTo>
                    <a:pt x="252" y="355"/>
                  </a:lnTo>
                  <a:lnTo>
                    <a:pt x="249" y="353"/>
                  </a:lnTo>
                  <a:lnTo>
                    <a:pt x="248" y="352"/>
                  </a:lnTo>
                  <a:lnTo>
                    <a:pt x="247" y="351"/>
                  </a:lnTo>
                  <a:lnTo>
                    <a:pt x="245" y="351"/>
                  </a:lnTo>
                  <a:lnTo>
                    <a:pt x="245" y="352"/>
                  </a:lnTo>
                  <a:lnTo>
                    <a:pt x="244" y="352"/>
                  </a:lnTo>
                  <a:lnTo>
                    <a:pt x="242" y="352"/>
                  </a:lnTo>
                  <a:lnTo>
                    <a:pt x="242" y="351"/>
                  </a:lnTo>
                  <a:lnTo>
                    <a:pt x="241" y="351"/>
                  </a:lnTo>
                  <a:lnTo>
                    <a:pt x="239" y="351"/>
                  </a:lnTo>
                  <a:lnTo>
                    <a:pt x="238" y="351"/>
                  </a:lnTo>
                  <a:lnTo>
                    <a:pt x="239" y="351"/>
                  </a:lnTo>
                  <a:lnTo>
                    <a:pt x="241" y="349"/>
                  </a:lnTo>
                  <a:lnTo>
                    <a:pt x="242" y="348"/>
                  </a:lnTo>
                  <a:lnTo>
                    <a:pt x="244" y="346"/>
                  </a:lnTo>
                  <a:lnTo>
                    <a:pt x="247" y="346"/>
                  </a:lnTo>
                  <a:lnTo>
                    <a:pt x="248" y="346"/>
                  </a:lnTo>
                  <a:lnTo>
                    <a:pt x="249" y="346"/>
                  </a:lnTo>
                  <a:lnTo>
                    <a:pt x="249" y="348"/>
                  </a:lnTo>
                  <a:lnTo>
                    <a:pt x="251" y="348"/>
                  </a:lnTo>
                  <a:lnTo>
                    <a:pt x="249" y="349"/>
                  </a:lnTo>
                  <a:lnTo>
                    <a:pt x="249" y="350"/>
                  </a:lnTo>
                  <a:lnTo>
                    <a:pt x="251" y="350"/>
                  </a:lnTo>
                  <a:lnTo>
                    <a:pt x="249" y="350"/>
                  </a:lnTo>
                  <a:lnTo>
                    <a:pt x="251" y="351"/>
                  </a:lnTo>
                  <a:lnTo>
                    <a:pt x="252" y="351"/>
                  </a:lnTo>
                  <a:close/>
                  <a:moveTo>
                    <a:pt x="254" y="337"/>
                  </a:moveTo>
                  <a:lnTo>
                    <a:pt x="255" y="337"/>
                  </a:lnTo>
                  <a:lnTo>
                    <a:pt x="258" y="337"/>
                  </a:lnTo>
                  <a:lnTo>
                    <a:pt x="259" y="337"/>
                  </a:lnTo>
                  <a:lnTo>
                    <a:pt x="259" y="338"/>
                  </a:lnTo>
                  <a:lnTo>
                    <a:pt x="260" y="338"/>
                  </a:lnTo>
                  <a:lnTo>
                    <a:pt x="261" y="341"/>
                  </a:lnTo>
                  <a:lnTo>
                    <a:pt x="261" y="342"/>
                  </a:lnTo>
                  <a:lnTo>
                    <a:pt x="260" y="342"/>
                  </a:lnTo>
                  <a:lnTo>
                    <a:pt x="258" y="342"/>
                  </a:lnTo>
                  <a:lnTo>
                    <a:pt x="256" y="342"/>
                  </a:lnTo>
                  <a:lnTo>
                    <a:pt x="254" y="344"/>
                  </a:lnTo>
                  <a:lnTo>
                    <a:pt x="253" y="345"/>
                  </a:lnTo>
                  <a:lnTo>
                    <a:pt x="251" y="344"/>
                  </a:lnTo>
                  <a:lnTo>
                    <a:pt x="248" y="343"/>
                  </a:lnTo>
                  <a:lnTo>
                    <a:pt x="248" y="342"/>
                  </a:lnTo>
                  <a:lnTo>
                    <a:pt x="248" y="341"/>
                  </a:lnTo>
                  <a:lnTo>
                    <a:pt x="248" y="339"/>
                  </a:lnTo>
                  <a:lnTo>
                    <a:pt x="251" y="337"/>
                  </a:lnTo>
                  <a:lnTo>
                    <a:pt x="249" y="337"/>
                  </a:lnTo>
                  <a:lnTo>
                    <a:pt x="249" y="336"/>
                  </a:lnTo>
                  <a:lnTo>
                    <a:pt x="251" y="335"/>
                  </a:lnTo>
                  <a:lnTo>
                    <a:pt x="252" y="336"/>
                  </a:lnTo>
                  <a:lnTo>
                    <a:pt x="254" y="337"/>
                  </a:lnTo>
                  <a:close/>
                  <a:moveTo>
                    <a:pt x="29" y="8"/>
                  </a:moveTo>
                  <a:lnTo>
                    <a:pt x="31" y="8"/>
                  </a:lnTo>
                  <a:lnTo>
                    <a:pt x="32" y="8"/>
                  </a:lnTo>
                  <a:lnTo>
                    <a:pt x="33" y="8"/>
                  </a:lnTo>
                  <a:lnTo>
                    <a:pt x="34" y="8"/>
                  </a:lnTo>
                  <a:lnTo>
                    <a:pt x="34" y="9"/>
                  </a:lnTo>
                  <a:lnTo>
                    <a:pt x="35" y="10"/>
                  </a:lnTo>
                  <a:lnTo>
                    <a:pt x="36" y="10"/>
                  </a:lnTo>
                  <a:lnTo>
                    <a:pt x="38" y="13"/>
                  </a:lnTo>
                  <a:lnTo>
                    <a:pt x="39" y="13"/>
                  </a:lnTo>
                  <a:lnTo>
                    <a:pt x="40" y="13"/>
                  </a:lnTo>
                  <a:lnTo>
                    <a:pt x="41" y="13"/>
                  </a:lnTo>
                  <a:lnTo>
                    <a:pt x="42" y="13"/>
                  </a:lnTo>
                  <a:lnTo>
                    <a:pt x="45" y="15"/>
                  </a:lnTo>
                  <a:lnTo>
                    <a:pt x="46" y="15"/>
                  </a:lnTo>
                  <a:lnTo>
                    <a:pt x="48" y="15"/>
                  </a:lnTo>
                  <a:lnTo>
                    <a:pt x="49" y="16"/>
                  </a:lnTo>
                  <a:lnTo>
                    <a:pt x="49" y="17"/>
                  </a:lnTo>
                  <a:lnTo>
                    <a:pt x="49" y="19"/>
                  </a:lnTo>
                  <a:lnTo>
                    <a:pt x="50" y="19"/>
                  </a:lnTo>
                  <a:lnTo>
                    <a:pt x="52" y="19"/>
                  </a:lnTo>
                  <a:lnTo>
                    <a:pt x="53" y="19"/>
                  </a:lnTo>
                  <a:lnTo>
                    <a:pt x="54" y="16"/>
                  </a:lnTo>
                  <a:lnTo>
                    <a:pt x="56" y="14"/>
                  </a:lnTo>
                  <a:lnTo>
                    <a:pt x="59" y="13"/>
                  </a:lnTo>
                  <a:lnTo>
                    <a:pt x="61" y="12"/>
                  </a:lnTo>
                  <a:lnTo>
                    <a:pt x="63" y="12"/>
                  </a:lnTo>
                  <a:lnTo>
                    <a:pt x="64" y="12"/>
                  </a:lnTo>
                  <a:lnTo>
                    <a:pt x="67" y="14"/>
                  </a:lnTo>
                  <a:lnTo>
                    <a:pt x="69" y="14"/>
                  </a:lnTo>
                  <a:lnTo>
                    <a:pt x="71" y="14"/>
                  </a:lnTo>
                  <a:lnTo>
                    <a:pt x="73" y="14"/>
                  </a:lnTo>
                  <a:lnTo>
                    <a:pt x="74" y="13"/>
                  </a:lnTo>
                  <a:lnTo>
                    <a:pt x="75" y="14"/>
                  </a:lnTo>
                  <a:lnTo>
                    <a:pt x="76" y="14"/>
                  </a:lnTo>
                  <a:lnTo>
                    <a:pt x="79" y="13"/>
                  </a:lnTo>
                  <a:lnTo>
                    <a:pt x="82" y="14"/>
                  </a:lnTo>
                  <a:lnTo>
                    <a:pt x="83" y="15"/>
                  </a:lnTo>
                  <a:lnTo>
                    <a:pt x="84" y="17"/>
                  </a:lnTo>
                  <a:lnTo>
                    <a:pt x="85" y="17"/>
                  </a:lnTo>
                  <a:lnTo>
                    <a:pt x="86" y="17"/>
                  </a:lnTo>
                  <a:lnTo>
                    <a:pt x="88" y="17"/>
                  </a:lnTo>
                  <a:lnTo>
                    <a:pt x="89" y="19"/>
                  </a:lnTo>
                  <a:lnTo>
                    <a:pt x="90" y="20"/>
                  </a:lnTo>
                  <a:lnTo>
                    <a:pt x="91" y="20"/>
                  </a:lnTo>
                  <a:lnTo>
                    <a:pt x="92" y="20"/>
                  </a:lnTo>
                  <a:lnTo>
                    <a:pt x="93" y="22"/>
                  </a:lnTo>
                  <a:lnTo>
                    <a:pt x="93" y="23"/>
                  </a:lnTo>
                  <a:lnTo>
                    <a:pt x="93" y="26"/>
                  </a:lnTo>
                  <a:lnTo>
                    <a:pt x="95" y="27"/>
                  </a:lnTo>
                  <a:lnTo>
                    <a:pt x="95" y="28"/>
                  </a:lnTo>
                  <a:lnTo>
                    <a:pt x="96" y="29"/>
                  </a:lnTo>
                  <a:lnTo>
                    <a:pt x="97" y="30"/>
                  </a:lnTo>
                  <a:lnTo>
                    <a:pt x="98" y="31"/>
                  </a:lnTo>
                  <a:lnTo>
                    <a:pt x="99" y="31"/>
                  </a:lnTo>
                  <a:lnTo>
                    <a:pt x="100" y="31"/>
                  </a:lnTo>
                  <a:lnTo>
                    <a:pt x="102" y="31"/>
                  </a:lnTo>
                  <a:lnTo>
                    <a:pt x="102" y="33"/>
                  </a:lnTo>
                  <a:lnTo>
                    <a:pt x="102" y="34"/>
                  </a:lnTo>
                  <a:lnTo>
                    <a:pt x="100" y="36"/>
                  </a:lnTo>
                  <a:lnTo>
                    <a:pt x="99" y="37"/>
                  </a:lnTo>
                  <a:lnTo>
                    <a:pt x="99" y="38"/>
                  </a:lnTo>
                  <a:lnTo>
                    <a:pt x="99" y="45"/>
                  </a:lnTo>
                  <a:lnTo>
                    <a:pt x="100" y="47"/>
                  </a:lnTo>
                  <a:lnTo>
                    <a:pt x="104" y="50"/>
                  </a:lnTo>
                  <a:lnTo>
                    <a:pt x="104" y="51"/>
                  </a:lnTo>
                  <a:lnTo>
                    <a:pt x="104" y="52"/>
                  </a:lnTo>
                  <a:lnTo>
                    <a:pt x="104" y="54"/>
                  </a:lnTo>
                  <a:lnTo>
                    <a:pt x="105" y="56"/>
                  </a:lnTo>
                  <a:lnTo>
                    <a:pt x="107" y="59"/>
                  </a:lnTo>
                  <a:lnTo>
                    <a:pt x="107" y="61"/>
                  </a:lnTo>
                  <a:lnTo>
                    <a:pt x="107" y="62"/>
                  </a:lnTo>
                  <a:lnTo>
                    <a:pt x="107" y="63"/>
                  </a:lnTo>
                  <a:lnTo>
                    <a:pt x="109" y="63"/>
                  </a:lnTo>
                  <a:lnTo>
                    <a:pt x="109" y="64"/>
                  </a:lnTo>
                  <a:lnTo>
                    <a:pt x="110" y="64"/>
                  </a:lnTo>
                  <a:lnTo>
                    <a:pt x="111" y="64"/>
                  </a:lnTo>
                  <a:lnTo>
                    <a:pt x="112" y="64"/>
                  </a:lnTo>
                  <a:lnTo>
                    <a:pt x="113" y="65"/>
                  </a:lnTo>
                  <a:lnTo>
                    <a:pt x="114" y="65"/>
                  </a:lnTo>
                  <a:lnTo>
                    <a:pt x="114" y="64"/>
                  </a:lnTo>
                  <a:lnTo>
                    <a:pt x="113" y="63"/>
                  </a:lnTo>
                  <a:lnTo>
                    <a:pt x="113" y="62"/>
                  </a:lnTo>
                  <a:lnTo>
                    <a:pt x="113" y="61"/>
                  </a:lnTo>
                  <a:lnTo>
                    <a:pt x="114" y="61"/>
                  </a:lnTo>
                  <a:lnTo>
                    <a:pt x="116" y="61"/>
                  </a:lnTo>
                  <a:lnTo>
                    <a:pt x="117" y="62"/>
                  </a:lnTo>
                  <a:lnTo>
                    <a:pt x="117" y="61"/>
                  </a:lnTo>
                  <a:lnTo>
                    <a:pt x="118" y="59"/>
                  </a:lnTo>
                  <a:lnTo>
                    <a:pt x="118" y="58"/>
                  </a:lnTo>
                  <a:lnTo>
                    <a:pt x="118" y="57"/>
                  </a:lnTo>
                  <a:lnTo>
                    <a:pt x="118" y="56"/>
                  </a:lnTo>
                  <a:lnTo>
                    <a:pt x="119" y="54"/>
                  </a:lnTo>
                  <a:lnTo>
                    <a:pt x="120" y="52"/>
                  </a:lnTo>
                  <a:lnTo>
                    <a:pt x="121" y="51"/>
                  </a:lnTo>
                  <a:lnTo>
                    <a:pt x="124" y="51"/>
                  </a:lnTo>
                  <a:lnTo>
                    <a:pt x="124" y="50"/>
                  </a:lnTo>
                  <a:lnTo>
                    <a:pt x="125" y="51"/>
                  </a:lnTo>
                  <a:lnTo>
                    <a:pt x="125" y="52"/>
                  </a:lnTo>
                  <a:lnTo>
                    <a:pt x="127" y="54"/>
                  </a:lnTo>
                  <a:lnTo>
                    <a:pt x="127" y="55"/>
                  </a:lnTo>
                  <a:lnTo>
                    <a:pt x="128" y="56"/>
                  </a:lnTo>
                  <a:lnTo>
                    <a:pt x="128" y="57"/>
                  </a:lnTo>
                  <a:lnTo>
                    <a:pt x="128" y="58"/>
                  </a:lnTo>
                  <a:lnTo>
                    <a:pt x="131" y="57"/>
                  </a:lnTo>
                  <a:lnTo>
                    <a:pt x="132" y="57"/>
                  </a:lnTo>
                  <a:lnTo>
                    <a:pt x="134" y="58"/>
                  </a:lnTo>
                  <a:lnTo>
                    <a:pt x="135" y="59"/>
                  </a:lnTo>
                  <a:lnTo>
                    <a:pt x="135" y="58"/>
                  </a:lnTo>
                  <a:lnTo>
                    <a:pt x="137" y="58"/>
                  </a:lnTo>
                  <a:lnTo>
                    <a:pt x="139" y="59"/>
                  </a:lnTo>
                  <a:lnTo>
                    <a:pt x="145" y="61"/>
                  </a:lnTo>
                  <a:lnTo>
                    <a:pt x="146" y="61"/>
                  </a:lnTo>
                  <a:lnTo>
                    <a:pt x="149" y="63"/>
                  </a:lnTo>
                  <a:lnTo>
                    <a:pt x="149" y="64"/>
                  </a:lnTo>
                  <a:lnTo>
                    <a:pt x="150" y="65"/>
                  </a:lnTo>
                  <a:lnTo>
                    <a:pt x="152" y="65"/>
                  </a:lnTo>
                  <a:lnTo>
                    <a:pt x="152" y="66"/>
                  </a:lnTo>
                  <a:lnTo>
                    <a:pt x="153" y="68"/>
                  </a:lnTo>
                  <a:lnTo>
                    <a:pt x="154" y="68"/>
                  </a:lnTo>
                  <a:lnTo>
                    <a:pt x="155" y="68"/>
                  </a:lnTo>
                  <a:lnTo>
                    <a:pt x="156" y="69"/>
                  </a:lnTo>
                  <a:lnTo>
                    <a:pt x="157" y="70"/>
                  </a:lnTo>
                  <a:lnTo>
                    <a:pt x="156" y="70"/>
                  </a:lnTo>
                  <a:lnTo>
                    <a:pt x="156" y="71"/>
                  </a:lnTo>
                  <a:lnTo>
                    <a:pt x="156" y="72"/>
                  </a:lnTo>
                  <a:lnTo>
                    <a:pt x="156" y="73"/>
                  </a:lnTo>
                  <a:lnTo>
                    <a:pt x="156" y="75"/>
                  </a:lnTo>
                  <a:lnTo>
                    <a:pt x="155" y="76"/>
                  </a:lnTo>
                  <a:lnTo>
                    <a:pt x="155" y="77"/>
                  </a:lnTo>
                  <a:lnTo>
                    <a:pt x="155" y="78"/>
                  </a:lnTo>
                  <a:lnTo>
                    <a:pt x="155" y="79"/>
                  </a:lnTo>
                  <a:lnTo>
                    <a:pt x="154" y="80"/>
                  </a:lnTo>
                  <a:lnTo>
                    <a:pt x="154" y="82"/>
                  </a:lnTo>
                  <a:lnTo>
                    <a:pt x="155" y="84"/>
                  </a:lnTo>
                  <a:lnTo>
                    <a:pt x="155" y="89"/>
                  </a:lnTo>
                  <a:lnTo>
                    <a:pt x="155" y="91"/>
                  </a:lnTo>
                  <a:lnTo>
                    <a:pt x="156" y="94"/>
                  </a:lnTo>
                  <a:lnTo>
                    <a:pt x="157" y="97"/>
                  </a:lnTo>
                  <a:lnTo>
                    <a:pt x="159" y="98"/>
                  </a:lnTo>
                  <a:lnTo>
                    <a:pt x="160" y="99"/>
                  </a:lnTo>
                  <a:lnTo>
                    <a:pt x="161" y="99"/>
                  </a:lnTo>
                  <a:lnTo>
                    <a:pt x="166" y="101"/>
                  </a:lnTo>
                  <a:lnTo>
                    <a:pt x="167" y="101"/>
                  </a:lnTo>
                  <a:lnTo>
                    <a:pt x="168" y="103"/>
                  </a:lnTo>
                  <a:lnTo>
                    <a:pt x="168" y="104"/>
                  </a:lnTo>
                  <a:lnTo>
                    <a:pt x="168" y="106"/>
                  </a:lnTo>
                  <a:lnTo>
                    <a:pt x="168" y="107"/>
                  </a:lnTo>
                  <a:lnTo>
                    <a:pt x="168" y="108"/>
                  </a:lnTo>
                  <a:lnTo>
                    <a:pt x="167" y="108"/>
                  </a:lnTo>
                  <a:lnTo>
                    <a:pt x="167" y="110"/>
                  </a:lnTo>
                  <a:lnTo>
                    <a:pt x="168" y="111"/>
                  </a:lnTo>
                  <a:lnTo>
                    <a:pt x="171" y="113"/>
                  </a:lnTo>
                  <a:lnTo>
                    <a:pt x="176" y="114"/>
                  </a:lnTo>
                  <a:lnTo>
                    <a:pt x="178" y="117"/>
                  </a:lnTo>
                  <a:lnTo>
                    <a:pt x="180" y="117"/>
                  </a:lnTo>
                  <a:lnTo>
                    <a:pt x="180" y="118"/>
                  </a:lnTo>
                  <a:lnTo>
                    <a:pt x="181" y="118"/>
                  </a:lnTo>
                  <a:lnTo>
                    <a:pt x="182" y="119"/>
                  </a:lnTo>
                  <a:lnTo>
                    <a:pt x="183" y="120"/>
                  </a:lnTo>
                  <a:lnTo>
                    <a:pt x="185" y="122"/>
                  </a:lnTo>
                  <a:lnTo>
                    <a:pt x="189" y="124"/>
                  </a:lnTo>
                  <a:lnTo>
                    <a:pt x="190" y="125"/>
                  </a:lnTo>
                  <a:lnTo>
                    <a:pt x="191" y="127"/>
                  </a:lnTo>
                  <a:lnTo>
                    <a:pt x="192" y="128"/>
                  </a:lnTo>
                  <a:lnTo>
                    <a:pt x="195" y="128"/>
                  </a:lnTo>
                  <a:lnTo>
                    <a:pt x="197" y="129"/>
                  </a:lnTo>
                  <a:lnTo>
                    <a:pt x="199" y="135"/>
                  </a:lnTo>
                  <a:lnTo>
                    <a:pt x="201" y="138"/>
                  </a:lnTo>
                  <a:lnTo>
                    <a:pt x="202" y="138"/>
                  </a:lnTo>
                  <a:lnTo>
                    <a:pt x="203" y="138"/>
                  </a:lnTo>
                  <a:lnTo>
                    <a:pt x="203" y="139"/>
                  </a:lnTo>
                  <a:lnTo>
                    <a:pt x="204" y="140"/>
                  </a:lnTo>
                  <a:lnTo>
                    <a:pt x="205" y="141"/>
                  </a:lnTo>
                  <a:lnTo>
                    <a:pt x="206" y="142"/>
                  </a:lnTo>
                  <a:lnTo>
                    <a:pt x="207" y="143"/>
                  </a:lnTo>
                  <a:lnTo>
                    <a:pt x="209" y="143"/>
                  </a:lnTo>
                  <a:lnTo>
                    <a:pt x="211" y="145"/>
                  </a:lnTo>
                  <a:lnTo>
                    <a:pt x="212" y="148"/>
                  </a:lnTo>
                  <a:lnTo>
                    <a:pt x="214" y="155"/>
                  </a:lnTo>
                  <a:lnTo>
                    <a:pt x="214" y="157"/>
                  </a:lnTo>
                  <a:lnTo>
                    <a:pt x="216" y="159"/>
                  </a:lnTo>
                  <a:lnTo>
                    <a:pt x="218" y="159"/>
                  </a:lnTo>
                  <a:lnTo>
                    <a:pt x="224" y="168"/>
                  </a:lnTo>
                  <a:lnTo>
                    <a:pt x="225" y="168"/>
                  </a:lnTo>
                  <a:lnTo>
                    <a:pt x="227" y="169"/>
                  </a:lnTo>
                  <a:lnTo>
                    <a:pt x="228" y="169"/>
                  </a:lnTo>
                  <a:lnTo>
                    <a:pt x="230" y="170"/>
                  </a:lnTo>
                  <a:lnTo>
                    <a:pt x="230" y="171"/>
                  </a:lnTo>
                  <a:lnTo>
                    <a:pt x="231" y="171"/>
                  </a:lnTo>
                  <a:lnTo>
                    <a:pt x="231" y="173"/>
                  </a:lnTo>
                  <a:lnTo>
                    <a:pt x="232" y="174"/>
                  </a:lnTo>
                  <a:lnTo>
                    <a:pt x="233" y="174"/>
                  </a:lnTo>
                  <a:lnTo>
                    <a:pt x="235" y="174"/>
                  </a:lnTo>
                  <a:lnTo>
                    <a:pt x="237" y="173"/>
                  </a:lnTo>
                  <a:lnTo>
                    <a:pt x="240" y="170"/>
                  </a:lnTo>
                  <a:lnTo>
                    <a:pt x="241" y="170"/>
                  </a:lnTo>
                  <a:lnTo>
                    <a:pt x="242" y="170"/>
                  </a:lnTo>
                  <a:lnTo>
                    <a:pt x="245" y="171"/>
                  </a:lnTo>
                  <a:lnTo>
                    <a:pt x="246" y="171"/>
                  </a:lnTo>
                  <a:lnTo>
                    <a:pt x="246" y="170"/>
                  </a:lnTo>
                  <a:lnTo>
                    <a:pt x="246" y="169"/>
                  </a:lnTo>
                  <a:lnTo>
                    <a:pt x="245" y="168"/>
                  </a:lnTo>
                  <a:lnTo>
                    <a:pt x="245" y="167"/>
                  </a:lnTo>
                  <a:lnTo>
                    <a:pt x="244" y="164"/>
                  </a:lnTo>
                  <a:lnTo>
                    <a:pt x="245" y="163"/>
                  </a:lnTo>
                  <a:lnTo>
                    <a:pt x="246" y="161"/>
                  </a:lnTo>
                  <a:lnTo>
                    <a:pt x="247" y="157"/>
                  </a:lnTo>
                  <a:lnTo>
                    <a:pt x="247" y="156"/>
                  </a:lnTo>
                  <a:lnTo>
                    <a:pt x="248" y="155"/>
                  </a:lnTo>
                  <a:lnTo>
                    <a:pt x="249" y="155"/>
                  </a:lnTo>
                  <a:lnTo>
                    <a:pt x="256" y="154"/>
                  </a:lnTo>
                  <a:lnTo>
                    <a:pt x="262" y="155"/>
                  </a:lnTo>
                  <a:lnTo>
                    <a:pt x="263" y="155"/>
                  </a:lnTo>
                  <a:lnTo>
                    <a:pt x="266" y="156"/>
                  </a:lnTo>
                  <a:lnTo>
                    <a:pt x="268" y="157"/>
                  </a:lnTo>
                  <a:lnTo>
                    <a:pt x="271" y="157"/>
                  </a:lnTo>
                  <a:lnTo>
                    <a:pt x="276" y="155"/>
                  </a:lnTo>
                  <a:lnTo>
                    <a:pt x="278" y="155"/>
                  </a:lnTo>
                  <a:lnTo>
                    <a:pt x="281" y="155"/>
                  </a:lnTo>
                  <a:lnTo>
                    <a:pt x="283" y="156"/>
                  </a:lnTo>
                  <a:lnTo>
                    <a:pt x="292" y="166"/>
                  </a:lnTo>
                  <a:lnTo>
                    <a:pt x="295" y="168"/>
                  </a:lnTo>
                  <a:lnTo>
                    <a:pt x="297" y="168"/>
                  </a:lnTo>
                  <a:lnTo>
                    <a:pt x="302" y="167"/>
                  </a:lnTo>
                  <a:lnTo>
                    <a:pt x="303" y="167"/>
                  </a:lnTo>
                  <a:lnTo>
                    <a:pt x="304" y="168"/>
                  </a:lnTo>
                  <a:lnTo>
                    <a:pt x="305" y="168"/>
                  </a:lnTo>
                  <a:lnTo>
                    <a:pt x="305" y="169"/>
                  </a:lnTo>
                  <a:lnTo>
                    <a:pt x="305" y="170"/>
                  </a:lnTo>
                  <a:lnTo>
                    <a:pt x="306" y="171"/>
                  </a:lnTo>
                  <a:lnTo>
                    <a:pt x="309" y="171"/>
                  </a:lnTo>
                  <a:lnTo>
                    <a:pt x="311" y="171"/>
                  </a:lnTo>
                  <a:lnTo>
                    <a:pt x="311" y="173"/>
                  </a:lnTo>
                  <a:lnTo>
                    <a:pt x="312" y="173"/>
                  </a:lnTo>
                  <a:lnTo>
                    <a:pt x="317" y="174"/>
                  </a:lnTo>
                  <a:lnTo>
                    <a:pt x="318" y="174"/>
                  </a:lnTo>
                  <a:lnTo>
                    <a:pt x="318" y="175"/>
                  </a:lnTo>
                  <a:lnTo>
                    <a:pt x="319" y="175"/>
                  </a:lnTo>
                  <a:lnTo>
                    <a:pt x="320" y="175"/>
                  </a:lnTo>
                  <a:lnTo>
                    <a:pt x="320" y="174"/>
                  </a:lnTo>
                  <a:lnTo>
                    <a:pt x="322" y="174"/>
                  </a:lnTo>
                  <a:lnTo>
                    <a:pt x="323" y="174"/>
                  </a:lnTo>
                  <a:lnTo>
                    <a:pt x="325" y="175"/>
                  </a:lnTo>
                  <a:lnTo>
                    <a:pt x="329" y="176"/>
                  </a:lnTo>
                  <a:lnTo>
                    <a:pt x="330" y="176"/>
                  </a:lnTo>
                  <a:lnTo>
                    <a:pt x="333" y="171"/>
                  </a:lnTo>
                  <a:lnTo>
                    <a:pt x="334" y="171"/>
                  </a:lnTo>
                  <a:lnTo>
                    <a:pt x="335" y="173"/>
                  </a:lnTo>
                  <a:lnTo>
                    <a:pt x="335" y="171"/>
                  </a:lnTo>
                  <a:lnTo>
                    <a:pt x="337" y="171"/>
                  </a:lnTo>
                  <a:lnTo>
                    <a:pt x="338" y="171"/>
                  </a:lnTo>
                  <a:lnTo>
                    <a:pt x="339" y="173"/>
                  </a:lnTo>
                  <a:lnTo>
                    <a:pt x="344" y="174"/>
                  </a:lnTo>
                  <a:lnTo>
                    <a:pt x="345" y="174"/>
                  </a:lnTo>
                  <a:lnTo>
                    <a:pt x="347" y="176"/>
                  </a:lnTo>
                  <a:lnTo>
                    <a:pt x="347" y="177"/>
                  </a:lnTo>
                  <a:lnTo>
                    <a:pt x="349" y="177"/>
                  </a:lnTo>
                  <a:lnTo>
                    <a:pt x="351" y="177"/>
                  </a:lnTo>
                  <a:lnTo>
                    <a:pt x="352" y="178"/>
                  </a:lnTo>
                  <a:lnTo>
                    <a:pt x="352" y="180"/>
                  </a:lnTo>
                  <a:lnTo>
                    <a:pt x="353" y="180"/>
                  </a:lnTo>
                  <a:lnTo>
                    <a:pt x="355" y="180"/>
                  </a:lnTo>
                  <a:lnTo>
                    <a:pt x="355" y="181"/>
                  </a:lnTo>
                  <a:lnTo>
                    <a:pt x="356" y="182"/>
                  </a:lnTo>
                  <a:lnTo>
                    <a:pt x="359" y="182"/>
                  </a:lnTo>
                  <a:lnTo>
                    <a:pt x="360" y="183"/>
                  </a:lnTo>
                  <a:lnTo>
                    <a:pt x="361" y="184"/>
                  </a:lnTo>
                  <a:lnTo>
                    <a:pt x="363" y="184"/>
                  </a:lnTo>
                  <a:lnTo>
                    <a:pt x="363" y="183"/>
                  </a:lnTo>
                  <a:lnTo>
                    <a:pt x="365" y="183"/>
                  </a:lnTo>
                  <a:lnTo>
                    <a:pt x="366" y="183"/>
                  </a:lnTo>
                  <a:lnTo>
                    <a:pt x="367" y="183"/>
                  </a:lnTo>
                  <a:lnTo>
                    <a:pt x="368" y="184"/>
                  </a:lnTo>
                  <a:lnTo>
                    <a:pt x="368" y="187"/>
                  </a:lnTo>
                  <a:lnTo>
                    <a:pt x="368" y="189"/>
                  </a:lnTo>
                  <a:lnTo>
                    <a:pt x="368" y="191"/>
                  </a:lnTo>
                  <a:lnTo>
                    <a:pt x="370" y="194"/>
                  </a:lnTo>
                  <a:lnTo>
                    <a:pt x="370" y="195"/>
                  </a:lnTo>
                  <a:lnTo>
                    <a:pt x="376" y="194"/>
                  </a:lnTo>
                  <a:lnTo>
                    <a:pt x="376" y="192"/>
                  </a:lnTo>
                  <a:lnTo>
                    <a:pt x="375" y="192"/>
                  </a:lnTo>
                  <a:lnTo>
                    <a:pt x="374" y="192"/>
                  </a:lnTo>
                  <a:lnTo>
                    <a:pt x="373" y="191"/>
                  </a:lnTo>
                  <a:lnTo>
                    <a:pt x="372" y="191"/>
                  </a:lnTo>
                  <a:lnTo>
                    <a:pt x="372" y="190"/>
                  </a:lnTo>
                  <a:lnTo>
                    <a:pt x="370" y="190"/>
                  </a:lnTo>
                  <a:lnTo>
                    <a:pt x="370" y="189"/>
                  </a:lnTo>
                  <a:lnTo>
                    <a:pt x="370" y="188"/>
                  </a:lnTo>
                  <a:lnTo>
                    <a:pt x="370" y="187"/>
                  </a:lnTo>
                  <a:lnTo>
                    <a:pt x="370" y="185"/>
                  </a:lnTo>
                  <a:lnTo>
                    <a:pt x="370" y="184"/>
                  </a:lnTo>
                  <a:lnTo>
                    <a:pt x="372" y="183"/>
                  </a:lnTo>
                  <a:lnTo>
                    <a:pt x="372" y="182"/>
                  </a:lnTo>
                  <a:lnTo>
                    <a:pt x="374" y="181"/>
                  </a:lnTo>
                  <a:lnTo>
                    <a:pt x="374" y="180"/>
                  </a:lnTo>
                  <a:lnTo>
                    <a:pt x="375" y="180"/>
                  </a:lnTo>
                  <a:lnTo>
                    <a:pt x="375" y="181"/>
                  </a:lnTo>
                  <a:lnTo>
                    <a:pt x="376" y="182"/>
                  </a:lnTo>
                  <a:lnTo>
                    <a:pt x="377" y="182"/>
                  </a:lnTo>
                  <a:lnTo>
                    <a:pt x="379" y="182"/>
                  </a:lnTo>
                  <a:lnTo>
                    <a:pt x="382" y="182"/>
                  </a:lnTo>
                  <a:lnTo>
                    <a:pt x="383" y="182"/>
                  </a:lnTo>
                  <a:lnTo>
                    <a:pt x="384" y="182"/>
                  </a:lnTo>
                  <a:lnTo>
                    <a:pt x="386" y="183"/>
                  </a:lnTo>
                  <a:lnTo>
                    <a:pt x="386" y="184"/>
                  </a:lnTo>
                  <a:lnTo>
                    <a:pt x="387" y="183"/>
                  </a:lnTo>
                  <a:lnTo>
                    <a:pt x="388" y="178"/>
                  </a:lnTo>
                  <a:lnTo>
                    <a:pt x="389" y="177"/>
                  </a:lnTo>
                  <a:lnTo>
                    <a:pt x="390" y="176"/>
                  </a:lnTo>
                  <a:lnTo>
                    <a:pt x="391" y="176"/>
                  </a:lnTo>
                  <a:lnTo>
                    <a:pt x="394" y="176"/>
                  </a:lnTo>
                  <a:lnTo>
                    <a:pt x="395" y="175"/>
                  </a:lnTo>
                  <a:lnTo>
                    <a:pt x="396" y="175"/>
                  </a:lnTo>
                  <a:lnTo>
                    <a:pt x="396" y="176"/>
                  </a:lnTo>
                  <a:lnTo>
                    <a:pt x="397" y="176"/>
                  </a:lnTo>
                  <a:lnTo>
                    <a:pt x="398" y="177"/>
                  </a:lnTo>
                  <a:lnTo>
                    <a:pt x="398" y="178"/>
                  </a:lnTo>
                  <a:lnTo>
                    <a:pt x="399" y="180"/>
                  </a:lnTo>
                  <a:lnTo>
                    <a:pt x="406" y="177"/>
                  </a:lnTo>
                  <a:lnTo>
                    <a:pt x="408" y="176"/>
                  </a:lnTo>
                  <a:lnTo>
                    <a:pt x="409" y="176"/>
                  </a:lnTo>
                  <a:lnTo>
                    <a:pt x="410" y="177"/>
                  </a:lnTo>
                  <a:lnTo>
                    <a:pt x="411" y="177"/>
                  </a:lnTo>
                  <a:lnTo>
                    <a:pt x="418" y="182"/>
                  </a:lnTo>
                  <a:lnTo>
                    <a:pt x="419" y="182"/>
                  </a:lnTo>
                  <a:lnTo>
                    <a:pt x="420" y="182"/>
                  </a:lnTo>
                  <a:lnTo>
                    <a:pt x="420" y="183"/>
                  </a:lnTo>
                  <a:lnTo>
                    <a:pt x="420" y="184"/>
                  </a:lnTo>
                  <a:lnTo>
                    <a:pt x="422" y="184"/>
                  </a:lnTo>
                  <a:lnTo>
                    <a:pt x="422" y="185"/>
                  </a:lnTo>
                  <a:lnTo>
                    <a:pt x="423" y="185"/>
                  </a:lnTo>
                  <a:lnTo>
                    <a:pt x="424" y="185"/>
                  </a:lnTo>
                  <a:lnTo>
                    <a:pt x="425" y="187"/>
                  </a:lnTo>
                  <a:lnTo>
                    <a:pt x="425" y="188"/>
                  </a:lnTo>
                  <a:lnTo>
                    <a:pt x="425" y="189"/>
                  </a:lnTo>
                  <a:lnTo>
                    <a:pt x="424" y="191"/>
                  </a:lnTo>
                  <a:lnTo>
                    <a:pt x="425" y="192"/>
                  </a:lnTo>
                  <a:lnTo>
                    <a:pt x="426" y="194"/>
                  </a:lnTo>
                  <a:lnTo>
                    <a:pt x="427" y="196"/>
                  </a:lnTo>
                  <a:lnTo>
                    <a:pt x="426" y="198"/>
                  </a:lnTo>
                  <a:lnTo>
                    <a:pt x="425" y="201"/>
                  </a:lnTo>
                  <a:lnTo>
                    <a:pt x="426" y="201"/>
                  </a:lnTo>
                  <a:lnTo>
                    <a:pt x="426" y="202"/>
                  </a:lnTo>
                  <a:lnTo>
                    <a:pt x="427" y="206"/>
                  </a:lnTo>
                  <a:lnTo>
                    <a:pt x="427" y="208"/>
                  </a:lnTo>
                  <a:lnTo>
                    <a:pt x="427" y="209"/>
                  </a:lnTo>
                  <a:lnTo>
                    <a:pt x="427" y="210"/>
                  </a:lnTo>
                  <a:lnTo>
                    <a:pt x="426" y="211"/>
                  </a:lnTo>
                  <a:lnTo>
                    <a:pt x="426" y="213"/>
                  </a:lnTo>
                  <a:lnTo>
                    <a:pt x="427" y="215"/>
                  </a:lnTo>
                  <a:lnTo>
                    <a:pt x="429" y="216"/>
                  </a:lnTo>
                  <a:lnTo>
                    <a:pt x="430" y="217"/>
                  </a:lnTo>
                  <a:lnTo>
                    <a:pt x="430" y="219"/>
                  </a:lnTo>
                  <a:lnTo>
                    <a:pt x="430" y="220"/>
                  </a:lnTo>
                  <a:lnTo>
                    <a:pt x="430" y="224"/>
                  </a:lnTo>
                  <a:lnTo>
                    <a:pt x="430" y="225"/>
                  </a:lnTo>
                  <a:lnTo>
                    <a:pt x="431" y="226"/>
                  </a:lnTo>
                  <a:lnTo>
                    <a:pt x="432" y="226"/>
                  </a:lnTo>
                  <a:lnTo>
                    <a:pt x="433" y="229"/>
                  </a:lnTo>
                  <a:lnTo>
                    <a:pt x="433" y="230"/>
                  </a:lnTo>
                  <a:lnTo>
                    <a:pt x="433" y="232"/>
                  </a:lnTo>
                  <a:lnTo>
                    <a:pt x="432" y="233"/>
                  </a:lnTo>
                  <a:lnTo>
                    <a:pt x="431" y="234"/>
                  </a:lnTo>
                  <a:lnTo>
                    <a:pt x="426" y="240"/>
                  </a:lnTo>
                  <a:lnTo>
                    <a:pt x="426" y="241"/>
                  </a:lnTo>
                  <a:lnTo>
                    <a:pt x="427" y="241"/>
                  </a:lnTo>
                  <a:lnTo>
                    <a:pt x="429" y="241"/>
                  </a:lnTo>
                  <a:lnTo>
                    <a:pt x="432" y="243"/>
                  </a:lnTo>
                  <a:lnTo>
                    <a:pt x="433" y="244"/>
                  </a:lnTo>
                  <a:lnTo>
                    <a:pt x="445" y="252"/>
                  </a:lnTo>
                  <a:lnTo>
                    <a:pt x="458" y="259"/>
                  </a:lnTo>
                  <a:lnTo>
                    <a:pt x="469" y="267"/>
                  </a:lnTo>
                  <a:lnTo>
                    <a:pt x="481" y="275"/>
                  </a:lnTo>
                  <a:lnTo>
                    <a:pt x="493" y="283"/>
                  </a:lnTo>
                  <a:lnTo>
                    <a:pt x="505" y="292"/>
                  </a:lnTo>
                  <a:lnTo>
                    <a:pt x="517" y="299"/>
                  </a:lnTo>
                  <a:lnTo>
                    <a:pt x="529" y="307"/>
                  </a:lnTo>
                  <a:lnTo>
                    <a:pt x="527" y="308"/>
                  </a:lnTo>
                  <a:lnTo>
                    <a:pt x="524" y="309"/>
                  </a:lnTo>
                  <a:lnTo>
                    <a:pt x="517" y="309"/>
                  </a:lnTo>
                  <a:lnTo>
                    <a:pt x="517" y="308"/>
                  </a:lnTo>
                  <a:lnTo>
                    <a:pt x="518" y="307"/>
                  </a:lnTo>
                  <a:lnTo>
                    <a:pt x="518" y="306"/>
                  </a:lnTo>
                  <a:lnTo>
                    <a:pt x="517" y="306"/>
                  </a:lnTo>
                  <a:lnTo>
                    <a:pt x="516" y="307"/>
                  </a:lnTo>
                  <a:lnTo>
                    <a:pt x="514" y="306"/>
                  </a:lnTo>
                  <a:lnTo>
                    <a:pt x="516" y="309"/>
                  </a:lnTo>
                  <a:lnTo>
                    <a:pt x="516" y="310"/>
                  </a:lnTo>
                  <a:lnTo>
                    <a:pt x="515" y="311"/>
                  </a:lnTo>
                  <a:lnTo>
                    <a:pt x="512" y="313"/>
                  </a:lnTo>
                  <a:lnTo>
                    <a:pt x="512" y="315"/>
                  </a:lnTo>
                  <a:lnTo>
                    <a:pt x="510" y="318"/>
                  </a:lnTo>
                  <a:lnTo>
                    <a:pt x="509" y="318"/>
                  </a:lnTo>
                  <a:lnTo>
                    <a:pt x="505" y="318"/>
                  </a:lnTo>
                  <a:lnTo>
                    <a:pt x="505" y="320"/>
                  </a:lnTo>
                  <a:lnTo>
                    <a:pt x="504" y="321"/>
                  </a:lnTo>
                  <a:lnTo>
                    <a:pt x="503" y="321"/>
                  </a:lnTo>
                  <a:lnTo>
                    <a:pt x="501" y="321"/>
                  </a:lnTo>
                  <a:lnTo>
                    <a:pt x="500" y="322"/>
                  </a:lnTo>
                  <a:lnTo>
                    <a:pt x="498" y="322"/>
                  </a:lnTo>
                  <a:lnTo>
                    <a:pt x="498" y="323"/>
                  </a:lnTo>
                  <a:lnTo>
                    <a:pt x="497" y="323"/>
                  </a:lnTo>
                  <a:lnTo>
                    <a:pt x="489" y="323"/>
                  </a:lnTo>
                  <a:lnTo>
                    <a:pt x="487" y="323"/>
                  </a:lnTo>
                  <a:lnTo>
                    <a:pt x="484" y="324"/>
                  </a:lnTo>
                  <a:lnTo>
                    <a:pt x="484" y="323"/>
                  </a:lnTo>
                  <a:lnTo>
                    <a:pt x="484" y="322"/>
                  </a:lnTo>
                  <a:lnTo>
                    <a:pt x="480" y="322"/>
                  </a:lnTo>
                  <a:lnTo>
                    <a:pt x="477" y="321"/>
                  </a:lnTo>
                  <a:lnTo>
                    <a:pt x="474" y="321"/>
                  </a:lnTo>
                  <a:lnTo>
                    <a:pt x="466" y="320"/>
                  </a:lnTo>
                  <a:lnTo>
                    <a:pt x="463" y="321"/>
                  </a:lnTo>
                  <a:lnTo>
                    <a:pt x="457" y="320"/>
                  </a:lnTo>
                  <a:lnTo>
                    <a:pt x="455" y="320"/>
                  </a:lnTo>
                  <a:lnTo>
                    <a:pt x="453" y="321"/>
                  </a:lnTo>
                  <a:lnTo>
                    <a:pt x="446" y="320"/>
                  </a:lnTo>
                  <a:lnTo>
                    <a:pt x="429" y="318"/>
                  </a:lnTo>
                  <a:lnTo>
                    <a:pt x="418" y="320"/>
                  </a:lnTo>
                  <a:lnTo>
                    <a:pt x="405" y="323"/>
                  </a:lnTo>
                  <a:lnTo>
                    <a:pt x="395" y="327"/>
                  </a:lnTo>
                  <a:lnTo>
                    <a:pt x="384" y="332"/>
                  </a:lnTo>
                  <a:lnTo>
                    <a:pt x="373" y="342"/>
                  </a:lnTo>
                  <a:lnTo>
                    <a:pt x="359" y="353"/>
                  </a:lnTo>
                  <a:lnTo>
                    <a:pt x="353" y="358"/>
                  </a:lnTo>
                  <a:lnTo>
                    <a:pt x="346" y="365"/>
                  </a:lnTo>
                  <a:lnTo>
                    <a:pt x="340" y="369"/>
                  </a:lnTo>
                  <a:lnTo>
                    <a:pt x="339" y="370"/>
                  </a:lnTo>
                  <a:lnTo>
                    <a:pt x="337" y="372"/>
                  </a:lnTo>
                  <a:lnTo>
                    <a:pt x="337" y="371"/>
                  </a:lnTo>
                  <a:lnTo>
                    <a:pt x="338" y="371"/>
                  </a:lnTo>
                  <a:lnTo>
                    <a:pt x="337" y="370"/>
                  </a:lnTo>
                  <a:lnTo>
                    <a:pt x="329" y="371"/>
                  </a:lnTo>
                  <a:lnTo>
                    <a:pt x="325" y="371"/>
                  </a:lnTo>
                  <a:lnTo>
                    <a:pt x="324" y="371"/>
                  </a:lnTo>
                  <a:lnTo>
                    <a:pt x="322" y="372"/>
                  </a:lnTo>
                  <a:lnTo>
                    <a:pt x="320" y="372"/>
                  </a:lnTo>
                  <a:lnTo>
                    <a:pt x="319" y="372"/>
                  </a:lnTo>
                  <a:lnTo>
                    <a:pt x="317" y="372"/>
                  </a:lnTo>
                  <a:lnTo>
                    <a:pt x="315" y="372"/>
                  </a:lnTo>
                  <a:lnTo>
                    <a:pt x="313" y="372"/>
                  </a:lnTo>
                  <a:lnTo>
                    <a:pt x="312" y="373"/>
                  </a:lnTo>
                  <a:lnTo>
                    <a:pt x="312" y="374"/>
                  </a:lnTo>
                  <a:lnTo>
                    <a:pt x="311" y="373"/>
                  </a:lnTo>
                  <a:lnTo>
                    <a:pt x="310" y="371"/>
                  </a:lnTo>
                  <a:lnTo>
                    <a:pt x="309" y="370"/>
                  </a:lnTo>
                  <a:lnTo>
                    <a:pt x="303" y="370"/>
                  </a:lnTo>
                  <a:lnTo>
                    <a:pt x="302" y="371"/>
                  </a:lnTo>
                  <a:lnTo>
                    <a:pt x="301" y="371"/>
                  </a:lnTo>
                  <a:lnTo>
                    <a:pt x="298" y="373"/>
                  </a:lnTo>
                  <a:lnTo>
                    <a:pt x="301" y="376"/>
                  </a:lnTo>
                  <a:lnTo>
                    <a:pt x="301" y="377"/>
                  </a:lnTo>
                  <a:lnTo>
                    <a:pt x="301" y="378"/>
                  </a:lnTo>
                  <a:lnTo>
                    <a:pt x="301" y="379"/>
                  </a:lnTo>
                  <a:lnTo>
                    <a:pt x="302" y="379"/>
                  </a:lnTo>
                  <a:lnTo>
                    <a:pt x="303" y="379"/>
                  </a:lnTo>
                  <a:lnTo>
                    <a:pt x="303" y="380"/>
                  </a:lnTo>
                  <a:lnTo>
                    <a:pt x="303" y="381"/>
                  </a:lnTo>
                  <a:lnTo>
                    <a:pt x="303" y="383"/>
                  </a:lnTo>
                  <a:lnTo>
                    <a:pt x="303" y="384"/>
                  </a:lnTo>
                  <a:lnTo>
                    <a:pt x="303" y="385"/>
                  </a:lnTo>
                  <a:lnTo>
                    <a:pt x="303" y="386"/>
                  </a:lnTo>
                  <a:lnTo>
                    <a:pt x="304" y="386"/>
                  </a:lnTo>
                  <a:lnTo>
                    <a:pt x="305" y="386"/>
                  </a:lnTo>
                  <a:lnTo>
                    <a:pt x="306" y="385"/>
                  </a:lnTo>
                  <a:lnTo>
                    <a:pt x="308" y="383"/>
                  </a:lnTo>
                  <a:lnTo>
                    <a:pt x="309" y="383"/>
                  </a:lnTo>
                  <a:lnTo>
                    <a:pt x="310" y="383"/>
                  </a:lnTo>
                  <a:lnTo>
                    <a:pt x="311" y="383"/>
                  </a:lnTo>
                  <a:lnTo>
                    <a:pt x="311" y="381"/>
                  </a:lnTo>
                  <a:lnTo>
                    <a:pt x="311" y="380"/>
                  </a:lnTo>
                  <a:lnTo>
                    <a:pt x="312" y="379"/>
                  </a:lnTo>
                  <a:lnTo>
                    <a:pt x="313" y="378"/>
                  </a:lnTo>
                  <a:lnTo>
                    <a:pt x="315" y="378"/>
                  </a:lnTo>
                  <a:lnTo>
                    <a:pt x="315" y="379"/>
                  </a:lnTo>
                  <a:lnTo>
                    <a:pt x="315" y="380"/>
                  </a:lnTo>
                  <a:lnTo>
                    <a:pt x="315" y="381"/>
                  </a:lnTo>
                  <a:lnTo>
                    <a:pt x="315" y="384"/>
                  </a:lnTo>
                  <a:lnTo>
                    <a:pt x="315" y="385"/>
                  </a:lnTo>
                  <a:lnTo>
                    <a:pt x="315" y="386"/>
                  </a:lnTo>
                  <a:lnTo>
                    <a:pt x="315" y="387"/>
                  </a:lnTo>
                  <a:lnTo>
                    <a:pt x="315" y="388"/>
                  </a:lnTo>
                  <a:lnTo>
                    <a:pt x="313" y="388"/>
                  </a:lnTo>
                  <a:lnTo>
                    <a:pt x="312" y="390"/>
                  </a:lnTo>
                  <a:lnTo>
                    <a:pt x="312" y="391"/>
                  </a:lnTo>
                  <a:lnTo>
                    <a:pt x="312" y="392"/>
                  </a:lnTo>
                  <a:lnTo>
                    <a:pt x="311" y="393"/>
                  </a:lnTo>
                  <a:lnTo>
                    <a:pt x="311" y="394"/>
                  </a:lnTo>
                  <a:lnTo>
                    <a:pt x="311" y="395"/>
                  </a:lnTo>
                  <a:lnTo>
                    <a:pt x="312" y="395"/>
                  </a:lnTo>
                  <a:lnTo>
                    <a:pt x="313" y="395"/>
                  </a:lnTo>
                  <a:lnTo>
                    <a:pt x="313" y="398"/>
                  </a:lnTo>
                  <a:lnTo>
                    <a:pt x="313" y="399"/>
                  </a:lnTo>
                  <a:lnTo>
                    <a:pt x="312" y="399"/>
                  </a:lnTo>
                  <a:lnTo>
                    <a:pt x="311" y="399"/>
                  </a:lnTo>
                  <a:lnTo>
                    <a:pt x="310" y="400"/>
                  </a:lnTo>
                  <a:lnTo>
                    <a:pt x="311" y="401"/>
                  </a:lnTo>
                  <a:lnTo>
                    <a:pt x="310" y="402"/>
                  </a:lnTo>
                  <a:lnTo>
                    <a:pt x="310" y="404"/>
                  </a:lnTo>
                  <a:lnTo>
                    <a:pt x="309" y="404"/>
                  </a:lnTo>
                  <a:lnTo>
                    <a:pt x="308" y="404"/>
                  </a:lnTo>
                  <a:lnTo>
                    <a:pt x="306" y="404"/>
                  </a:lnTo>
                  <a:lnTo>
                    <a:pt x="305" y="402"/>
                  </a:lnTo>
                  <a:lnTo>
                    <a:pt x="304" y="401"/>
                  </a:lnTo>
                  <a:lnTo>
                    <a:pt x="304" y="400"/>
                  </a:lnTo>
                  <a:lnTo>
                    <a:pt x="304" y="399"/>
                  </a:lnTo>
                  <a:lnTo>
                    <a:pt x="305" y="399"/>
                  </a:lnTo>
                  <a:lnTo>
                    <a:pt x="305" y="398"/>
                  </a:lnTo>
                  <a:lnTo>
                    <a:pt x="305" y="397"/>
                  </a:lnTo>
                  <a:lnTo>
                    <a:pt x="303" y="395"/>
                  </a:lnTo>
                  <a:lnTo>
                    <a:pt x="303" y="394"/>
                  </a:lnTo>
                  <a:lnTo>
                    <a:pt x="302" y="392"/>
                  </a:lnTo>
                  <a:lnTo>
                    <a:pt x="301" y="387"/>
                  </a:lnTo>
                  <a:lnTo>
                    <a:pt x="297" y="383"/>
                  </a:lnTo>
                  <a:lnTo>
                    <a:pt x="292" y="378"/>
                  </a:lnTo>
                  <a:lnTo>
                    <a:pt x="288" y="378"/>
                  </a:lnTo>
                  <a:lnTo>
                    <a:pt x="288" y="379"/>
                  </a:lnTo>
                  <a:lnTo>
                    <a:pt x="288" y="381"/>
                  </a:lnTo>
                  <a:lnTo>
                    <a:pt x="287" y="383"/>
                  </a:lnTo>
                  <a:lnTo>
                    <a:pt x="287" y="384"/>
                  </a:lnTo>
                  <a:lnTo>
                    <a:pt x="283" y="384"/>
                  </a:lnTo>
                  <a:lnTo>
                    <a:pt x="282" y="384"/>
                  </a:lnTo>
                  <a:lnTo>
                    <a:pt x="282" y="383"/>
                  </a:lnTo>
                  <a:lnTo>
                    <a:pt x="281" y="378"/>
                  </a:lnTo>
                  <a:lnTo>
                    <a:pt x="280" y="372"/>
                  </a:lnTo>
                  <a:lnTo>
                    <a:pt x="277" y="369"/>
                  </a:lnTo>
                  <a:lnTo>
                    <a:pt x="275" y="365"/>
                  </a:lnTo>
                  <a:lnTo>
                    <a:pt x="275" y="364"/>
                  </a:lnTo>
                  <a:lnTo>
                    <a:pt x="276" y="365"/>
                  </a:lnTo>
                  <a:lnTo>
                    <a:pt x="278" y="367"/>
                  </a:lnTo>
                  <a:lnTo>
                    <a:pt x="280" y="367"/>
                  </a:lnTo>
                  <a:lnTo>
                    <a:pt x="278" y="365"/>
                  </a:lnTo>
                  <a:lnTo>
                    <a:pt x="277" y="364"/>
                  </a:lnTo>
                  <a:lnTo>
                    <a:pt x="276" y="363"/>
                  </a:lnTo>
                  <a:lnTo>
                    <a:pt x="273" y="363"/>
                  </a:lnTo>
                  <a:lnTo>
                    <a:pt x="271" y="363"/>
                  </a:lnTo>
                  <a:lnTo>
                    <a:pt x="268" y="365"/>
                  </a:lnTo>
                  <a:lnTo>
                    <a:pt x="266" y="365"/>
                  </a:lnTo>
                  <a:lnTo>
                    <a:pt x="263" y="364"/>
                  </a:lnTo>
                  <a:lnTo>
                    <a:pt x="262" y="358"/>
                  </a:lnTo>
                  <a:lnTo>
                    <a:pt x="261" y="357"/>
                  </a:lnTo>
                  <a:lnTo>
                    <a:pt x="260" y="357"/>
                  </a:lnTo>
                  <a:lnTo>
                    <a:pt x="258" y="355"/>
                  </a:lnTo>
                  <a:lnTo>
                    <a:pt x="254" y="353"/>
                  </a:lnTo>
                  <a:lnTo>
                    <a:pt x="253" y="353"/>
                  </a:lnTo>
                  <a:lnTo>
                    <a:pt x="253" y="352"/>
                  </a:lnTo>
                  <a:lnTo>
                    <a:pt x="254" y="352"/>
                  </a:lnTo>
                  <a:lnTo>
                    <a:pt x="256" y="352"/>
                  </a:lnTo>
                  <a:lnTo>
                    <a:pt x="256" y="351"/>
                  </a:lnTo>
                  <a:lnTo>
                    <a:pt x="256" y="350"/>
                  </a:lnTo>
                  <a:lnTo>
                    <a:pt x="256" y="349"/>
                  </a:lnTo>
                  <a:lnTo>
                    <a:pt x="258" y="348"/>
                  </a:lnTo>
                  <a:lnTo>
                    <a:pt x="258" y="346"/>
                  </a:lnTo>
                  <a:lnTo>
                    <a:pt x="256" y="345"/>
                  </a:lnTo>
                  <a:lnTo>
                    <a:pt x="259" y="344"/>
                  </a:lnTo>
                  <a:lnTo>
                    <a:pt x="260" y="345"/>
                  </a:lnTo>
                  <a:lnTo>
                    <a:pt x="261" y="345"/>
                  </a:lnTo>
                  <a:lnTo>
                    <a:pt x="262" y="345"/>
                  </a:lnTo>
                  <a:lnTo>
                    <a:pt x="263" y="344"/>
                  </a:lnTo>
                  <a:lnTo>
                    <a:pt x="263" y="343"/>
                  </a:lnTo>
                  <a:lnTo>
                    <a:pt x="265" y="343"/>
                  </a:lnTo>
                  <a:lnTo>
                    <a:pt x="265" y="342"/>
                  </a:lnTo>
                  <a:lnTo>
                    <a:pt x="265" y="341"/>
                  </a:lnTo>
                  <a:lnTo>
                    <a:pt x="263" y="339"/>
                  </a:lnTo>
                  <a:lnTo>
                    <a:pt x="262" y="339"/>
                  </a:lnTo>
                  <a:lnTo>
                    <a:pt x="263" y="338"/>
                  </a:lnTo>
                  <a:lnTo>
                    <a:pt x="263" y="337"/>
                  </a:lnTo>
                  <a:lnTo>
                    <a:pt x="262" y="335"/>
                  </a:lnTo>
                  <a:lnTo>
                    <a:pt x="261" y="332"/>
                  </a:lnTo>
                  <a:lnTo>
                    <a:pt x="260" y="331"/>
                  </a:lnTo>
                  <a:lnTo>
                    <a:pt x="259" y="330"/>
                  </a:lnTo>
                  <a:lnTo>
                    <a:pt x="255" y="331"/>
                  </a:lnTo>
                  <a:lnTo>
                    <a:pt x="254" y="331"/>
                  </a:lnTo>
                  <a:lnTo>
                    <a:pt x="253" y="331"/>
                  </a:lnTo>
                  <a:lnTo>
                    <a:pt x="252" y="331"/>
                  </a:lnTo>
                  <a:lnTo>
                    <a:pt x="251" y="330"/>
                  </a:lnTo>
                  <a:lnTo>
                    <a:pt x="249" y="330"/>
                  </a:lnTo>
                  <a:lnTo>
                    <a:pt x="248" y="331"/>
                  </a:lnTo>
                  <a:lnTo>
                    <a:pt x="248" y="332"/>
                  </a:lnTo>
                  <a:lnTo>
                    <a:pt x="247" y="334"/>
                  </a:lnTo>
                  <a:lnTo>
                    <a:pt x="246" y="336"/>
                  </a:lnTo>
                  <a:lnTo>
                    <a:pt x="245" y="336"/>
                  </a:lnTo>
                  <a:lnTo>
                    <a:pt x="245" y="337"/>
                  </a:lnTo>
                  <a:lnTo>
                    <a:pt x="246" y="338"/>
                  </a:lnTo>
                  <a:lnTo>
                    <a:pt x="246" y="339"/>
                  </a:lnTo>
                  <a:lnTo>
                    <a:pt x="246" y="342"/>
                  </a:lnTo>
                  <a:lnTo>
                    <a:pt x="246" y="343"/>
                  </a:lnTo>
                  <a:lnTo>
                    <a:pt x="240" y="342"/>
                  </a:lnTo>
                  <a:lnTo>
                    <a:pt x="239" y="342"/>
                  </a:lnTo>
                  <a:lnTo>
                    <a:pt x="239" y="343"/>
                  </a:lnTo>
                  <a:lnTo>
                    <a:pt x="238" y="344"/>
                  </a:lnTo>
                  <a:lnTo>
                    <a:pt x="235" y="345"/>
                  </a:lnTo>
                  <a:lnTo>
                    <a:pt x="234" y="348"/>
                  </a:lnTo>
                  <a:lnTo>
                    <a:pt x="233" y="349"/>
                  </a:lnTo>
                  <a:lnTo>
                    <a:pt x="230" y="349"/>
                  </a:lnTo>
                  <a:lnTo>
                    <a:pt x="228" y="349"/>
                  </a:lnTo>
                  <a:lnTo>
                    <a:pt x="227" y="349"/>
                  </a:lnTo>
                  <a:lnTo>
                    <a:pt x="225" y="346"/>
                  </a:lnTo>
                  <a:lnTo>
                    <a:pt x="217" y="336"/>
                  </a:lnTo>
                  <a:lnTo>
                    <a:pt x="216" y="336"/>
                  </a:lnTo>
                  <a:lnTo>
                    <a:pt x="214" y="335"/>
                  </a:lnTo>
                  <a:lnTo>
                    <a:pt x="213" y="334"/>
                  </a:lnTo>
                  <a:lnTo>
                    <a:pt x="214" y="334"/>
                  </a:lnTo>
                  <a:lnTo>
                    <a:pt x="217" y="335"/>
                  </a:lnTo>
                  <a:lnTo>
                    <a:pt x="218" y="336"/>
                  </a:lnTo>
                  <a:lnTo>
                    <a:pt x="220" y="338"/>
                  </a:lnTo>
                  <a:lnTo>
                    <a:pt x="221" y="338"/>
                  </a:lnTo>
                  <a:lnTo>
                    <a:pt x="224" y="338"/>
                  </a:lnTo>
                  <a:lnTo>
                    <a:pt x="226" y="338"/>
                  </a:lnTo>
                  <a:lnTo>
                    <a:pt x="230" y="337"/>
                  </a:lnTo>
                  <a:lnTo>
                    <a:pt x="232" y="337"/>
                  </a:lnTo>
                  <a:lnTo>
                    <a:pt x="232" y="336"/>
                  </a:lnTo>
                  <a:lnTo>
                    <a:pt x="233" y="336"/>
                  </a:lnTo>
                  <a:lnTo>
                    <a:pt x="232" y="335"/>
                  </a:lnTo>
                  <a:lnTo>
                    <a:pt x="232" y="334"/>
                  </a:lnTo>
                  <a:lnTo>
                    <a:pt x="233" y="334"/>
                  </a:lnTo>
                  <a:lnTo>
                    <a:pt x="234" y="332"/>
                  </a:lnTo>
                  <a:lnTo>
                    <a:pt x="235" y="331"/>
                  </a:lnTo>
                  <a:lnTo>
                    <a:pt x="235" y="330"/>
                  </a:lnTo>
                  <a:lnTo>
                    <a:pt x="237" y="329"/>
                  </a:lnTo>
                  <a:lnTo>
                    <a:pt x="238" y="328"/>
                  </a:lnTo>
                  <a:lnTo>
                    <a:pt x="241" y="324"/>
                  </a:lnTo>
                  <a:lnTo>
                    <a:pt x="241" y="322"/>
                  </a:lnTo>
                  <a:lnTo>
                    <a:pt x="241" y="318"/>
                  </a:lnTo>
                  <a:lnTo>
                    <a:pt x="241" y="316"/>
                  </a:lnTo>
                  <a:lnTo>
                    <a:pt x="240" y="314"/>
                  </a:lnTo>
                  <a:lnTo>
                    <a:pt x="239" y="314"/>
                  </a:lnTo>
                  <a:lnTo>
                    <a:pt x="238" y="313"/>
                  </a:lnTo>
                  <a:lnTo>
                    <a:pt x="237" y="311"/>
                  </a:lnTo>
                  <a:lnTo>
                    <a:pt x="235" y="309"/>
                  </a:lnTo>
                  <a:lnTo>
                    <a:pt x="235" y="306"/>
                  </a:lnTo>
                  <a:lnTo>
                    <a:pt x="234" y="304"/>
                  </a:lnTo>
                  <a:lnTo>
                    <a:pt x="233" y="303"/>
                  </a:lnTo>
                  <a:lnTo>
                    <a:pt x="232" y="302"/>
                  </a:lnTo>
                  <a:lnTo>
                    <a:pt x="231" y="302"/>
                  </a:lnTo>
                  <a:lnTo>
                    <a:pt x="230" y="303"/>
                  </a:lnTo>
                  <a:lnTo>
                    <a:pt x="226" y="303"/>
                  </a:lnTo>
                  <a:lnTo>
                    <a:pt x="225" y="303"/>
                  </a:lnTo>
                  <a:lnTo>
                    <a:pt x="225" y="304"/>
                  </a:lnTo>
                  <a:lnTo>
                    <a:pt x="225" y="306"/>
                  </a:lnTo>
                  <a:lnTo>
                    <a:pt x="224" y="307"/>
                  </a:lnTo>
                  <a:lnTo>
                    <a:pt x="223" y="307"/>
                  </a:lnTo>
                  <a:lnTo>
                    <a:pt x="221" y="308"/>
                  </a:lnTo>
                  <a:lnTo>
                    <a:pt x="220" y="308"/>
                  </a:lnTo>
                  <a:lnTo>
                    <a:pt x="219" y="308"/>
                  </a:lnTo>
                  <a:lnTo>
                    <a:pt x="217" y="310"/>
                  </a:lnTo>
                  <a:lnTo>
                    <a:pt x="216" y="311"/>
                  </a:lnTo>
                  <a:lnTo>
                    <a:pt x="209" y="313"/>
                  </a:lnTo>
                  <a:lnTo>
                    <a:pt x="207" y="314"/>
                  </a:lnTo>
                  <a:lnTo>
                    <a:pt x="207" y="315"/>
                  </a:lnTo>
                  <a:lnTo>
                    <a:pt x="206" y="315"/>
                  </a:lnTo>
                  <a:lnTo>
                    <a:pt x="206" y="316"/>
                  </a:lnTo>
                  <a:lnTo>
                    <a:pt x="206" y="317"/>
                  </a:lnTo>
                  <a:lnTo>
                    <a:pt x="205" y="317"/>
                  </a:lnTo>
                  <a:lnTo>
                    <a:pt x="204" y="317"/>
                  </a:lnTo>
                  <a:lnTo>
                    <a:pt x="204" y="316"/>
                  </a:lnTo>
                  <a:lnTo>
                    <a:pt x="203" y="317"/>
                  </a:lnTo>
                  <a:lnTo>
                    <a:pt x="199" y="316"/>
                  </a:lnTo>
                  <a:lnTo>
                    <a:pt x="198" y="317"/>
                  </a:lnTo>
                  <a:lnTo>
                    <a:pt x="197" y="320"/>
                  </a:lnTo>
                  <a:lnTo>
                    <a:pt x="198" y="321"/>
                  </a:lnTo>
                  <a:lnTo>
                    <a:pt x="201" y="321"/>
                  </a:lnTo>
                  <a:lnTo>
                    <a:pt x="206" y="322"/>
                  </a:lnTo>
                  <a:lnTo>
                    <a:pt x="209" y="322"/>
                  </a:lnTo>
                  <a:lnTo>
                    <a:pt x="210" y="322"/>
                  </a:lnTo>
                  <a:lnTo>
                    <a:pt x="214" y="320"/>
                  </a:lnTo>
                  <a:lnTo>
                    <a:pt x="217" y="321"/>
                  </a:lnTo>
                  <a:lnTo>
                    <a:pt x="218" y="322"/>
                  </a:lnTo>
                  <a:lnTo>
                    <a:pt x="217" y="324"/>
                  </a:lnTo>
                  <a:lnTo>
                    <a:pt x="217" y="325"/>
                  </a:lnTo>
                  <a:lnTo>
                    <a:pt x="217" y="327"/>
                  </a:lnTo>
                  <a:lnTo>
                    <a:pt x="216" y="327"/>
                  </a:lnTo>
                  <a:lnTo>
                    <a:pt x="214" y="328"/>
                  </a:lnTo>
                  <a:lnTo>
                    <a:pt x="213" y="329"/>
                  </a:lnTo>
                  <a:lnTo>
                    <a:pt x="213" y="331"/>
                  </a:lnTo>
                  <a:lnTo>
                    <a:pt x="211" y="331"/>
                  </a:lnTo>
                  <a:lnTo>
                    <a:pt x="206" y="331"/>
                  </a:lnTo>
                  <a:lnTo>
                    <a:pt x="205" y="331"/>
                  </a:lnTo>
                  <a:lnTo>
                    <a:pt x="204" y="331"/>
                  </a:lnTo>
                  <a:lnTo>
                    <a:pt x="203" y="331"/>
                  </a:lnTo>
                  <a:lnTo>
                    <a:pt x="202" y="330"/>
                  </a:lnTo>
                  <a:lnTo>
                    <a:pt x="201" y="330"/>
                  </a:lnTo>
                  <a:lnTo>
                    <a:pt x="199" y="330"/>
                  </a:lnTo>
                  <a:lnTo>
                    <a:pt x="198" y="331"/>
                  </a:lnTo>
                  <a:lnTo>
                    <a:pt x="192" y="335"/>
                  </a:lnTo>
                  <a:lnTo>
                    <a:pt x="190" y="337"/>
                  </a:lnTo>
                  <a:lnTo>
                    <a:pt x="189" y="337"/>
                  </a:lnTo>
                  <a:lnTo>
                    <a:pt x="188" y="337"/>
                  </a:lnTo>
                  <a:lnTo>
                    <a:pt x="187" y="338"/>
                  </a:lnTo>
                  <a:lnTo>
                    <a:pt x="185" y="339"/>
                  </a:lnTo>
                  <a:lnTo>
                    <a:pt x="182" y="341"/>
                  </a:lnTo>
                  <a:lnTo>
                    <a:pt x="181" y="342"/>
                  </a:lnTo>
                  <a:lnTo>
                    <a:pt x="178" y="342"/>
                  </a:lnTo>
                  <a:lnTo>
                    <a:pt x="177" y="343"/>
                  </a:lnTo>
                  <a:lnTo>
                    <a:pt x="174" y="346"/>
                  </a:lnTo>
                  <a:lnTo>
                    <a:pt x="174" y="348"/>
                  </a:lnTo>
                  <a:lnTo>
                    <a:pt x="173" y="349"/>
                  </a:lnTo>
                  <a:lnTo>
                    <a:pt x="170" y="350"/>
                  </a:lnTo>
                  <a:lnTo>
                    <a:pt x="169" y="351"/>
                  </a:lnTo>
                  <a:lnTo>
                    <a:pt x="168" y="353"/>
                  </a:lnTo>
                  <a:lnTo>
                    <a:pt x="167" y="355"/>
                  </a:lnTo>
                  <a:lnTo>
                    <a:pt x="166" y="355"/>
                  </a:lnTo>
                  <a:lnTo>
                    <a:pt x="166" y="356"/>
                  </a:lnTo>
                  <a:lnTo>
                    <a:pt x="164" y="357"/>
                  </a:lnTo>
                  <a:lnTo>
                    <a:pt x="163" y="357"/>
                  </a:lnTo>
                  <a:lnTo>
                    <a:pt x="157" y="359"/>
                  </a:lnTo>
                  <a:lnTo>
                    <a:pt x="156" y="359"/>
                  </a:lnTo>
                  <a:lnTo>
                    <a:pt x="155" y="359"/>
                  </a:lnTo>
                  <a:lnTo>
                    <a:pt x="155" y="360"/>
                  </a:lnTo>
                  <a:lnTo>
                    <a:pt x="154" y="362"/>
                  </a:lnTo>
                  <a:lnTo>
                    <a:pt x="153" y="363"/>
                  </a:lnTo>
                  <a:lnTo>
                    <a:pt x="153" y="364"/>
                  </a:lnTo>
                  <a:lnTo>
                    <a:pt x="152" y="364"/>
                  </a:lnTo>
                  <a:lnTo>
                    <a:pt x="149" y="365"/>
                  </a:lnTo>
                  <a:lnTo>
                    <a:pt x="147" y="367"/>
                  </a:lnTo>
                  <a:lnTo>
                    <a:pt x="146" y="367"/>
                  </a:lnTo>
                  <a:lnTo>
                    <a:pt x="145" y="369"/>
                  </a:lnTo>
                  <a:lnTo>
                    <a:pt x="143" y="367"/>
                  </a:lnTo>
                  <a:lnTo>
                    <a:pt x="142" y="365"/>
                  </a:lnTo>
                  <a:lnTo>
                    <a:pt x="141" y="365"/>
                  </a:lnTo>
                  <a:lnTo>
                    <a:pt x="141" y="364"/>
                  </a:lnTo>
                  <a:lnTo>
                    <a:pt x="140" y="363"/>
                  </a:lnTo>
                  <a:lnTo>
                    <a:pt x="138" y="362"/>
                  </a:lnTo>
                  <a:lnTo>
                    <a:pt x="137" y="360"/>
                  </a:lnTo>
                  <a:lnTo>
                    <a:pt x="135" y="360"/>
                  </a:lnTo>
                  <a:lnTo>
                    <a:pt x="134" y="359"/>
                  </a:lnTo>
                  <a:lnTo>
                    <a:pt x="128" y="359"/>
                  </a:lnTo>
                  <a:lnTo>
                    <a:pt x="127" y="359"/>
                  </a:lnTo>
                  <a:lnTo>
                    <a:pt x="126" y="358"/>
                  </a:lnTo>
                  <a:lnTo>
                    <a:pt x="125" y="357"/>
                  </a:lnTo>
                  <a:lnTo>
                    <a:pt x="125" y="356"/>
                  </a:lnTo>
                  <a:lnTo>
                    <a:pt x="121" y="352"/>
                  </a:lnTo>
                  <a:lnTo>
                    <a:pt x="120" y="350"/>
                  </a:lnTo>
                  <a:lnTo>
                    <a:pt x="119" y="350"/>
                  </a:lnTo>
                  <a:lnTo>
                    <a:pt x="112" y="348"/>
                  </a:lnTo>
                  <a:lnTo>
                    <a:pt x="110" y="346"/>
                  </a:lnTo>
                  <a:lnTo>
                    <a:pt x="107" y="346"/>
                  </a:lnTo>
                  <a:lnTo>
                    <a:pt x="107" y="345"/>
                  </a:lnTo>
                  <a:lnTo>
                    <a:pt x="106" y="345"/>
                  </a:lnTo>
                  <a:lnTo>
                    <a:pt x="104" y="344"/>
                  </a:lnTo>
                  <a:lnTo>
                    <a:pt x="102" y="341"/>
                  </a:lnTo>
                  <a:lnTo>
                    <a:pt x="100" y="341"/>
                  </a:lnTo>
                  <a:lnTo>
                    <a:pt x="96" y="336"/>
                  </a:lnTo>
                  <a:lnTo>
                    <a:pt x="92" y="334"/>
                  </a:lnTo>
                  <a:lnTo>
                    <a:pt x="90" y="331"/>
                  </a:lnTo>
                  <a:lnTo>
                    <a:pt x="89" y="331"/>
                  </a:lnTo>
                  <a:lnTo>
                    <a:pt x="89" y="330"/>
                  </a:lnTo>
                  <a:lnTo>
                    <a:pt x="88" y="329"/>
                  </a:lnTo>
                  <a:lnTo>
                    <a:pt x="88" y="328"/>
                  </a:lnTo>
                  <a:lnTo>
                    <a:pt x="86" y="328"/>
                  </a:lnTo>
                  <a:lnTo>
                    <a:pt x="85" y="329"/>
                  </a:lnTo>
                  <a:lnTo>
                    <a:pt x="85" y="330"/>
                  </a:lnTo>
                  <a:lnTo>
                    <a:pt x="84" y="329"/>
                  </a:lnTo>
                  <a:lnTo>
                    <a:pt x="83" y="329"/>
                  </a:lnTo>
                  <a:lnTo>
                    <a:pt x="82" y="328"/>
                  </a:lnTo>
                  <a:lnTo>
                    <a:pt x="82" y="327"/>
                  </a:lnTo>
                  <a:lnTo>
                    <a:pt x="77" y="327"/>
                  </a:lnTo>
                  <a:lnTo>
                    <a:pt x="75" y="327"/>
                  </a:lnTo>
                  <a:lnTo>
                    <a:pt x="74" y="329"/>
                  </a:lnTo>
                  <a:lnTo>
                    <a:pt x="71" y="329"/>
                  </a:lnTo>
                  <a:lnTo>
                    <a:pt x="69" y="329"/>
                  </a:lnTo>
                  <a:lnTo>
                    <a:pt x="64" y="325"/>
                  </a:lnTo>
                  <a:lnTo>
                    <a:pt x="59" y="321"/>
                  </a:lnTo>
                  <a:lnTo>
                    <a:pt x="56" y="320"/>
                  </a:lnTo>
                  <a:lnTo>
                    <a:pt x="55" y="318"/>
                  </a:lnTo>
                  <a:lnTo>
                    <a:pt x="53" y="318"/>
                  </a:lnTo>
                  <a:lnTo>
                    <a:pt x="52" y="318"/>
                  </a:lnTo>
                  <a:lnTo>
                    <a:pt x="46" y="317"/>
                  </a:lnTo>
                  <a:lnTo>
                    <a:pt x="42" y="317"/>
                  </a:lnTo>
                  <a:lnTo>
                    <a:pt x="40" y="318"/>
                  </a:lnTo>
                  <a:lnTo>
                    <a:pt x="38" y="320"/>
                  </a:lnTo>
                  <a:lnTo>
                    <a:pt x="36" y="322"/>
                  </a:lnTo>
                  <a:lnTo>
                    <a:pt x="36" y="323"/>
                  </a:lnTo>
                  <a:lnTo>
                    <a:pt x="38" y="324"/>
                  </a:lnTo>
                  <a:lnTo>
                    <a:pt x="39" y="325"/>
                  </a:lnTo>
                  <a:lnTo>
                    <a:pt x="39" y="327"/>
                  </a:lnTo>
                  <a:lnTo>
                    <a:pt x="38" y="327"/>
                  </a:lnTo>
                  <a:lnTo>
                    <a:pt x="36" y="327"/>
                  </a:lnTo>
                  <a:lnTo>
                    <a:pt x="35" y="327"/>
                  </a:lnTo>
                  <a:lnTo>
                    <a:pt x="35" y="325"/>
                  </a:lnTo>
                  <a:lnTo>
                    <a:pt x="35" y="327"/>
                  </a:lnTo>
                  <a:lnTo>
                    <a:pt x="33" y="328"/>
                  </a:lnTo>
                  <a:lnTo>
                    <a:pt x="33" y="329"/>
                  </a:lnTo>
                  <a:lnTo>
                    <a:pt x="32" y="329"/>
                  </a:lnTo>
                  <a:lnTo>
                    <a:pt x="31" y="328"/>
                  </a:lnTo>
                  <a:lnTo>
                    <a:pt x="31" y="327"/>
                  </a:lnTo>
                  <a:lnTo>
                    <a:pt x="29" y="325"/>
                  </a:lnTo>
                  <a:lnTo>
                    <a:pt x="29" y="324"/>
                  </a:lnTo>
                  <a:lnTo>
                    <a:pt x="28" y="324"/>
                  </a:lnTo>
                  <a:lnTo>
                    <a:pt x="27" y="324"/>
                  </a:lnTo>
                  <a:lnTo>
                    <a:pt x="26" y="324"/>
                  </a:lnTo>
                  <a:lnTo>
                    <a:pt x="25" y="324"/>
                  </a:lnTo>
                  <a:lnTo>
                    <a:pt x="25" y="325"/>
                  </a:lnTo>
                  <a:lnTo>
                    <a:pt x="25" y="327"/>
                  </a:lnTo>
                  <a:lnTo>
                    <a:pt x="24" y="327"/>
                  </a:lnTo>
                  <a:lnTo>
                    <a:pt x="24" y="325"/>
                  </a:lnTo>
                  <a:lnTo>
                    <a:pt x="22" y="325"/>
                  </a:lnTo>
                  <a:lnTo>
                    <a:pt x="21" y="324"/>
                  </a:lnTo>
                  <a:lnTo>
                    <a:pt x="22" y="324"/>
                  </a:lnTo>
                  <a:lnTo>
                    <a:pt x="24" y="323"/>
                  </a:lnTo>
                  <a:lnTo>
                    <a:pt x="24" y="322"/>
                  </a:lnTo>
                  <a:lnTo>
                    <a:pt x="24" y="321"/>
                  </a:lnTo>
                  <a:lnTo>
                    <a:pt x="24" y="320"/>
                  </a:lnTo>
                  <a:lnTo>
                    <a:pt x="24" y="318"/>
                  </a:lnTo>
                  <a:lnTo>
                    <a:pt x="22" y="317"/>
                  </a:lnTo>
                  <a:lnTo>
                    <a:pt x="13" y="308"/>
                  </a:lnTo>
                  <a:lnTo>
                    <a:pt x="10" y="304"/>
                  </a:lnTo>
                  <a:lnTo>
                    <a:pt x="0" y="300"/>
                  </a:lnTo>
                  <a:lnTo>
                    <a:pt x="0" y="299"/>
                  </a:lnTo>
                  <a:lnTo>
                    <a:pt x="2" y="262"/>
                  </a:lnTo>
                  <a:lnTo>
                    <a:pt x="4" y="226"/>
                  </a:lnTo>
                  <a:lnTo>
                    <a:pt x="6" y="189"/>
                  </a:lnTo>
                  <a:lnTo>
                    <a:pt x="9" y="153"/>
                  </a:lnTo>
                  <a:lnTo>
                    <a:pt x="10" y="115"/>
                  </a:lnTo>
                  <a:lnTo>
                    <a:pt x="12" y="79"/>
                  </a:lnTo>
                  <a:lnTo>
                    <a:pt x="14" y="42"/>
                  </a:lnTo>
                  <a:lnTo>
                    <a:pt x="15" y="6"/>
                  </a:lnTo>
                  <a:lnTo>
                    <a:pt x="17" y="0"/>
                  </a:lnTo>
                  <a:lnTo>
                    <a:pt x="18" y="1"/>
                  </a:lnTo>
                  <a:lnTo>
                    <a:pt x="18" y="2"/>
                  </a:lnTo>
                  <a:lnTo>
                    <a:pt x="19" y="5"/>
                  </a:lnTo>
                  <a:lnTo>
                    <a:pt x="21" y="6"/>
                  </a:lnTo>
                  <a:lnTo>
                    <a:pt x="26" y="7"/>
                  </a:lnTo>
                  <a:lnTo>
                    <a:pt x="27" y="7"/>
                  </a:lnTo>
                  <a:lnTo>
                    <a:pt x="28" y="7"/>
                  </a:lnTo>
                  <a:lnTo>
                    <a:pt x="29" y="8"/>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4" name="Freeform 25">
              <a:extLst>
                <a:ext uri="{FF2B5EF4-FFF2-40B4-BE49-F238E27FC236}">
                  <a16:creationId xmlns:a16="http://schemas.microsoft.com/office/drawing/2014/main" id="{570EC06B-569E-4221-B74A-F2975245AB52}"/>
                </a:ext>
              </a:extLst>
            </p:cNvPr>
            <p:cNvSpPr>
              <a:spLocks noEditPoints="1"/>
            </p:cNvSpPr>
            <p:nvPr/>
          </p:nvSpPr>
          <p:spPr bwMode="auto">
            <a:xfrm>
              <a:off x="6275388" y="2093439"/>
              <a:ext cx="1603375" cy="2413000"/>
            </a:xfrm>
            <a:custGeom>
              <a:avLst/>
              <a:gdLst>
                <a:gd name="T0" fmla="*/ 989 w 1010"/>
                <a:gd name="T1" fmla="*/ 1386 h 1520"/>
                <a:gd name="T2" fmla="*/ 979 w 1010"/>
                <a:gd name="T3" fmla="*/ 1290 h 1520"/>
                <a:gd name="T4" fmla="*/ 892 w 1010"/>
                <a:gd name="T5" fmla="*/ 1140 h 1520"/>
                <a:gd name="T6" fmla="*/ 885 w 1010"/>
                <a:gd name="T7" fmla="*/ 1132 h 1520"/>
                <a:gd name="T8" fmla="*/ 851 w 1010"/>
                <a:gd name="T9" fmla="*/ 1021 h 1520"/>
                <a:gd name="T10" fmla="*/ 811 w 1010"/>
                <a:gd name="T11" fmla="*/ 1006 h 1520"/>
                <a:gd name="T12" fmla="*/ 771 w 1010"/>
                <a:gd name="T13" fmla="*/ 875 h 1520"/>
                <a:gd name="T14" fmla="*/ 761 w 1010"/>
                <a:gd name="T15" fmla="*/ 849 h 1520"/>
                <a:gd name="T16" fmla="*/ 629 w 1010"/>
                <a:gd name="T17" fmla="*/ 759 h 1520"/>
                <a:gd name="T18" fmla="*/ 595 w 1010"/>
                <a:gd name="T19" fmla="*/ 708 h 1520"/>
                <a:gd name="T20" fmla="*/ 127 w 1010"/>
                <a:gd name="T21" fmla="*/ 566 h 1520"/>
                <a:gd name="T22" fmla="*/ 131 w 1010"/>
                <a:gd name="T23" fmla="*/ 529 h 1520"/>
                <a:gd name="T24" fmla="*/ 101 w 1010"/>
                <a:gd name="T25" fmla="*/ 544 h 1520"/>
                <a:gd name="T26" fmla="*/ 368 w 1010"/>
                <a:gd name="T27" fmla="*/ 130 h 1520"/>
                <a:gd name="T28" fmla="*/ 390 w 1010"/>
                <a:gd name="T29" fmla="*/ 169 h 1520"/>
                <a:gd name="T30" fmla="*/ 405 w 1010"/>
                <a:gd name="T31" fmla="*/ 237 h 1520"/>
                <a:gd name="T32" fmla="*/ 430 w 1010"/>
                <a:gd name="T33" fmla="*/ 283 h 1520"/>
                <a:gd name="T34" fmla="*/ 446 w 1010"/>
                <a:gd name="T35" fmla="*/ 398 h 1520"/>
                <a:gd name="T36" fmla="*/ 500 w 1010"/>
                <a:gd name="T37" fmla="*/ 395 h 1520"/>
                <a:gd name="T38" fmla="*/ 543 w 1010"/>
                <a:gd name="T39" fmla="*/ 434 h 1520"/>
                <a:gd name="T40" fmla="*/ 542 w 1010"/>
                <a:gd name="T41" fmla="*/ 487 h 1520"/>
                <a:gd name="T42" fmla="*/ 555 w 1010"/>
                <a:gd name="T43" fmla="*/ 568 h 1520"/>
                <a:gd name="T44" fmla="*/ 581 w 1010"/>
                <a:gd name="T45" fmla="*/ 593 h 1520"/>
                <a:gd name="T46" fmla="*/ 584 w 1010"/>
                <a:gd name="T47" fmla="*/ 661 h 1520"/>
                <a:gd name="T48" fmla="*/ 592 w 1010"/>
                <a:gd name="T49" fmla="*/ 741 h 1520"/>
                <a:gd name="T50" fmla="*/ 645 w 1010"/>
                <a:gd name="T51" fmla="*/ 783 h 1520"/>
                <a:gd name="T52" fmla="*/ 696 w 1010"/>
                <a:gd name="T53" fmla="*/ 824 h 1520"/>
                <a:gd name="T54" fmla="*/ 730 w 1010"/>
                <a:gd name="T55" fmla="*/ 842 h 1520"/>
                <a:gd name="T56" fmla="*/ 754 w 1010"/>
                <a:gd name="T57" fmla="*/ 862 h 1520"/>
                <a:gd name="T58" fmla="*/ 740 w 1010"/>
                <a:gd name="T59" fmla="*/ 877 h 1520"/>
                <a:gd name="T60" fmla="*/ 762 w 1010"/>
                <a:gd name="T61" fmla="*/ 910 h 1520"/>
                <a:gd name="T62" fmla="*/ 776 w 1010"/>
                <a:gd name="T63" fmla="*/ 951 h 1520"/>
                <a:gd name="T64" fmla="*/ 787 w 1010"/>
                <a:gd name="T65" fmla="*/ 1001 h 1520"/>
                <a:gd name="T66" fmla="*/ 810 w 1010"/>
                <a:gd name="T67" fmla="*/ 1016 h 1520"/>
                <a:gd name="T68" fmla="*/ 853 w 1010"/>
                <a:gd name="T69" fmla="*/ 1042 h 1520"/>
                <a:gd name="T70" fmla="*/ 861 w 1010"/>
                <a:gd name="T71" fmla="*/ 1040 h 1520"/>
                <a:gd name="T72" fmla="*/ 860 w 1010"/>
                <a:gd name="T73" fmla="*/ 1086 h 1520"/>
                <a:gd name="T74" fmla="*/ 885 w 1010"/>
                <a:gd name="T75" fmla="*/ 1135 h 1520"/>
                <a:gd name="T76" fmla="*/ 908 w 1010"/>
                <a:gd name="T77" fmla="*/ 1149 h 1520"/>
                <a:gd name="T78" fmla="*/ 958 w 1010"/>
                <a:gd name="T79" fmla="*/ 1239 h 1520"/>
                <a:gd name="T80" fmla="*/ 979 w 1010"/>
                <a:gd name="T81" fmla="*/ 1272 h 1520"/>
                <a:gd name="T82" fmla="*/ 987 w 1010"/>
                <a:gd name="T83" fmla="*/ 1309 h 1520"/>
                <a:gd name="T84" fmla="*/ 966 w 1010"/>
                <a:gd name="T85" fmla="*/ 1391 h 1520"/>
                <a:gd name="T86" fmla="*/ 981 w 1010"/>
                <a:gd name="T87" fmla="*/ 1442 h 1520"/>
                <a:gd name="T88" fmla="*/ 946 w 1010"/>
                <a:gd name="T89" fmla="*/ 1475 h 1520"/>
                <a:gd name="T90" fmla="*/ 885 w 1010"/>
                <a:gd name="T91" fmla="*/ 1479 h 1520"/>
                <a:gd name="T92" fmla="*/ 860 w 1010"/>
                <a:gd name="T93" fmla="*/ 1505 h 1520"/>
                <a:gd name="T94" fmla="*/ 823 w 1010"/>
                <a:gd name="T95" fmla="*/ 1493 h 1520"/>
                <a:gd name="T96" fmla="*/ 738 w 1010"/>
                <a:gd name="T97" fmla="*/ 1467 h 1520"/>
                <a:gd name="T98" fmla="*/ 430 w 1010"/>
                <a:gd name="T99" fmla="*/ 1462 h 1520"/>
                <a:gd name="T100" fmla="*/ 12 w 1010"/>
                <a:gd name="T101" fmla="*/ 854 h 1520"/>
                <a:gd name="T102" fmla="*/ 83 w 1010"/>
                <a:gd name="T103" fmla="*/ 556 h 1520"/>
                <a:gd name="T104" fmla="*/ 191 w 1010"/>
                <a:gd name="T105" fmla="*/ 617 h 1520"/>
                <a:gd name="T106" fmla="*/ 248 w 1010"/>
                <a:gd name="T107" fmla="*/ 550 h 1520"/>
                <a:gd name="T108" fmla="*/ 283 w 1010"/>
                <a:gd name="T109" fmla="*/ 440 h 1520"/>
                <a:gd name="T110" fmla="*/ 293 w 1010"/>
                <a:gd name="T111" fmla="*/ 305 h 1520"/>
                <a:gd name="T112" fmla="*/ 309 w 1010"/>
                <a:gd name="T113" fmla="*/ 256 h 1520"/>
                <a:gd name="T114" fmla="*/ 309 w 1010"/>
                <a:gd name="T115" fmla="*/ 249 h 1520"/>
                <a:gd name="T116" fmla="*/ 319 w 1010"/>
                <a:gd name="T117" fmla="*/ 204 h 1520"/>
                <a:gd name="T118" fmla="*/ 362 w 1010"/>
                <a:gd name="T119" fmla="*/ 120 h 1520"/>
                <a:gd name="T120" fmla="*/ 351 w 1010"/>
                <a:gd name="T121" fmla="*/ 103 h 1520"/>
                <a:gd name="T122" fmla="*/ 347 w 1010"/>
                <a:gd name="T123" fmla="*/ 71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0" h="1520">
                  <a:moveTo>
                    <a:pt x="991" y="1414"/>
                  </a:moveTo>
                  <a:lnTo>
                    <a:pt x="995" y="1415"/>
                  </a:lnTo>
                  <a:lnTo>
                    <a:pt x="994" y="1418"/>
                  </a:lnTo>
                  <a:lnTo>
                    <a:pt x="991" y="1421"/>
                  </a:lnTo>
                  <a:lnTo>
                    <a:pt x="986" y="1436"/>
                  </a:lnTo>
                  <a:lnTo>
                    <a:pt x="984" y="1436"/>
                  </a:lnTo>
                  <a:lnTo>
                    <a:pt x="983" y="1436"/>
                  </a:lnTo>
                  <a:lnTo>
                    <a:pt x="982" y="1435"/>
                  </a:lnTo>
                  <a:lnTo>
                    <a:pt x="982" y="1434"/>
                  </a:lnTo>
                  <a:lnTo>
                    <a:pt x="982" y="1433"/>
                  </a:lnTo>
                  <a:lnTo>
                    <a:pt x="982" y="1430"/>
                  </a:lnTo>
                  <a:lnTo>
                    <a:pt x="983" y="1430"/>
                  </a:lnTo>
                  <a:lnTo>
                    <a:pt x="983" y="1429"/>
                  </a:lnTo>
                  <a:lnTo>
                    <a:pt x="983" y="1428"/>
                  </a:lnTo>
                  <a:lnTo>
                    <a:pt x="983" y="1427"/>
                  </a:lnTo>
                  <a:lnTo>
                    <a:pt x="983" y="1426"/>
                  </a:lnTo>
                  <a:lnTo>
                    <a:pt x="984" y="1423"/>
                  </a:lnTo>
                  <a:lnTo>
                    <a:pt x="984" y="1422"/>
                  </a:lnTo>
                  <a:lnTo>
                    <a:pt x="984" y="1419"/>
                  </a:lnTo>
                  <a:lnTo>
                    <a:pt x="984" y="1418"/>
                  </a:lnTo>
                  <a:lnTo>
                    <a:pt x="987" y="1416"/>
                  </a:lnTo>
                  <a:lnTo>
                    <a:pt x="987" y="1415"/>
                  </a:lnTo>
                  <a:lnTo>
                    <a:pt x="988" y="1413"/>
                  </a:lnTo>
                  <a:lnTo>
                    <a:pt x="988" y="1412"/>
                  </a:lnTo>
                  <a:lnTo>
                    <a:pt x="989" y="1412"/>
                  </a:lnTo>
                  <a:lnTo>
                    <a:pt x="990" y="1413"/>
                  </a:lnTo>
                  <a:lnTo>
                    <a:pt x="990" y="1414"/>
                  </a:lnTo>
                  <a:lnTo>
                    <a:pt x="991" y="1414"/>
                  </a:lnTo>
                  <a:close/>
                  <a:moveTo>
                    <a:pt x="988" y="1409"/>
                  </a:moveTo>
                  <a:lnTo>
                    <a:pt x="987" y="1408"/>
                  </a:lnTo>
                  <a:lnTo>
                    <a:pt x="987" y="1407"/>
                  </a:lnTo>
                  <a:lnTo>
                    <a:pt x="987" y="1405"/>
                  </a:lnTo>
                  <a:lnTo>
                    <a:pt x="987" y="1402"/>
                  </a:lnTo>
                  <a:lnTo>
                    <a:pt x="986" y="1401"/>
                  </a:lnTo>
                  <a:lnTo>
                    <a:pt x="986" y="1399"/>
                  </a:lnTo>
                  <a:lnTo>
                    <a:pt x="986" y="1395"/>
                  </a:lnTo>
                  <a:lnTo>
                    <a:pt x="987" y="1391"/>
                  </a:lnTo>
                  <a:lnTo>
                    <a:pt x="987" y="1390"/>
                  </a:lnTo>
                  <a:lnTo>
                    <a:pt x="987" y="1388"/>
                  </a:lnTo>
                  <a:lnTo>
                    <a:pt x="987" y="1387"/>
                  </a:lnTo>
                  <a:lnTo>
                    <a:pt x="989" y="1386"/>
                  </a:lnTo>
                  <a:lnTo>
                    <a:pt x="991" y="1386"/>
                  </a:lnTo>
                  <a:lnTo>
                    <a:pt x="992" y="1386"/>
                  </a:lnTo>
                  <a:lnTo>
                    <a:pt x="994" y="1385"/>
                  </a:lnTo>
                  <a:lnTo>
                    <a:pt x="994" y="1386"/>
                  </a:lnTo>
                  <a:lnTo>
                    <a:pt x="994" y="1387"/>
                  </a:lnTo>
                  <a:lnTo>
                    <a:pt x="994" y="1388"/>
                  </a:lnTo>
                  <a:lnTo>
                    <a:pt x="990" y="1397"/>
                  </a:lnTo>
                  <a:lnTo>
                    <a:pt x="989" y="1400"/>
                  </a:lnTo>
                  <a:lnTo>
                    <a:pt x="988" y="1404"/>
                  </a:lnTo>
                  <a:lnTo>
                    <a:pt x="989" y="1406"/>
                  </a:lnTo>
                  <a:lnTo>
                    <a:pt x="989" y="1407"/>
                  </a:lnTo>
                  <a:lnTo>
                    <a:pt x="988" y="1408"/>
                  </a:lnTo>
                  <a:lnTo>
                    <a:pt x="988" y="1409"/>
                  </a:lnTo>
                  <a:close/>
                  <a:moveTo>
                    <a:pt x="983" y="1260"/>
                  </a:moveTo>
                  <a:lnTo>
                    <a:pt x="982" y="1260"/>
                  </a:lnTo>
                  <a:lnTo>
                    <a:pt x="981" y="1258"/>
                  </a:lnTo>
                  <a:lnTo>
                    <a:pt x="980" y="1255"/>
                  </a:lnTo>
                  <a:lnTo>
                    <a:pt x="981" y="1255"/>
                  </a:lnTo>
                  <a:lnTo>
                    <a:pt x="982" y="1258"/>
                  </a:lnTo>
                  <a:lnTo>
                    <a:pt x="983" y="1260"/>
                  </a:lnTo>
                  <a:close/>
                  <a:moveTo>
                    <a:pt x="1008" y="1220"/>
                  </a:moveTo>
                  <a:lnTo>
                    <a:pt x="1006" y="1229"/>
                  </a:lnTo>
                  <a:lnTo>
                    <a:pt x="1006" y="1230"/>
                  </a:lnTo>
                  <a:lnTo>
                    <a:pt x="1006" y="1234"/>
                  </a:lnTo>
                  <a:lnTo>
                    <a:pt x="1008" y="1236"/>
                  </a:lnTo>
                  <a:lnTo>
                    <a:pt x="1010" y="1238"/>
                  </a:lnTo>
                  <a:lnTo>
                    <a:pt x="1010" y="1239"/>
                  </a:lnTo>
                  <a:lnTo>
                    <a:pt x="1010" y="1241"/>
                  </a:lnTo>
                  <a:lnTo>
                    <a:pt x="1010" y="1243"/>
                  </a:lnTo>
                  <a:lnTo>
                    <a:pt x="1009" y="1243"/>
                  </a:lnTo>
                  <a:lnTo>
                    <a:pt x="1009" y="1244"/>
                  </a:lnTo>
                  <a:lnTo>
                    <a:pt x="1008" y="1246"/>
                  </a:lnTo>
                  <a:lnTo>
                    <a:pt x="1001" y="1258"/>
                  </a:lnTo>
                  <a:lnTo>
                    <a:pt x="991" y="1271"/>
                  </a:lnTo>
                  <a:lnTo>
                    <a:pt x="984" y="1285"/>
                  </a:lnTo>
                  <a:lnTo>
                    <a:pt x="984" y="1287"/>
                  </a:lnTo>
                  <a:lnTo>
                    <a:pt x="984" y="1289"/>
                  </a:lnTo>
                  <a:lnTo>
                    <a:pt x="984" y="1292"/>
                  </a:lnTo>
                  <a:lnTo>
                    <a:pt x="983" y="1294"/>
                  </a:lnTo>
                  <a:lnTo>
                    <a:pt x="981" y="1294"/>
                  </a:lnTo>
                  <a:lnTo>
                    <a:pt x="979" y="1290"/>
                  </a:lnTo>
                  <a:lnTo>
                    <a:pt x="979" y="1288"/>
                  </a:lnTo>
                  <a:lnTo>
                    <a:pt x="979" y="1287"/>
                  </a:lnTo>
                  <a:lnTo>
                    <a:pt x="979" y="1286"/>
                  </a:lnTo>
                  <a:lnTo>
                    <a:pt x="979" y="1282"/>
                  </a:lnTo>
                  <a:lnTo>
                    <a:pt x="979" y="1281"/>
                  </a:lnTo>
                  <a:lnTo>
                    <a:pt x="977" y="1280"/>
                  </a:lnTo>
                  <a:lnTo>
                    <a:pt x="976" y="1278"/>
                  </a:lnTo>
                  <a:lnTo>
                    <a:pt x="977" y="1275"/>
                  </a:lnTo>
                  <a:lnTo>
                    <a:pt x="977" y="1274"/>
                  </a:lnTo>
                  <a:lnTo>
                    <a:pt x="980" y="1274"/>
                  </a:lnTo>
                  <a:lnTo>
                    <a:pt x="981" y="1272"/>
                  </a:lnTo>
                  <a:lnTo>
                    <a:pt x="982" y="1267"/>
                  </a:lnTo>
                  <a:lnTo>
                    <a:pt x="983" y="1266"/>
                  </a:lnTo>
                  <a:lnTo>
                    <a:pt x="984" y="1265"/>
                  </a:lnTo>
                  <a:lnTo>
                    <a:pt x="986" y="1264"/>
                  </a:lnTo>
                  <a:lnTo>
                    <a:pt x="987" y="1262"/>
                  </a:lnTo>
                  <a:lnTo>
                    <a:pt x="987" y="1260"/>
                  </a:lnTo>
                  <a:lnTo>
                    <a:pt x="987" y="1257"/>
                  </a:lnTo>
                  <a:lnTo>
                    <a:pt x="988" y="1254"/>
                  </a:lnTo>
                  <a:lnTo>
                    <a:pt x="987" y="1253"/>
                  </a:lnTo>
                  <a:lnTo>
                    <a:pt x="986" y="1252"/>
                  </a:lnTo>
                  <a:lnTo>
                    <a:pt x="984" y="1252"/>
                  </a:lnTo>
                  <a:lnTo>
                    <a:pt x="986" y="1251"/>
                  </a:lnTo>
                  <a:lnTo>
                    <a:pt x="987" y="1250"/>
                  </a:lnTo>
                  <a:lnTo>
                    <a:pt x="995" y="1246"/>
                  </a:lnTo>
                  <a:lnTo>
                    <a:pt x="997" y="1244"/>
                  </a:lnTo>
                  <a:lnTo>
                    <a:pt x="999" y="1243"/>
                  </a:lnTo>
                  <a:lnTo>
                    <a:pt x="1001" y="1240"/>
                  </a:lnTo>
                  <a:lnTo>
                    <a:pt x="1002" y="1238"/>
                  </a:lnTo>
                  <a:lnTo>
                    <a:pt x="1003" y="1236"/>
                  </a:lnTo>
                  <a:lnTo>
                    <a:pt x="1003" y="1232"/>
                  </a:lnTo>
                  <a:lnTo>
                    <a:pt x="1002" y="1230"/>
                  </a:lnTo>
                  <a:lnTo>
                    <a:pt x="1001" y="1226"/>
                  </a:lnTo>
                  <a:lnTo>
                    <a:pt x="999" y="1224"/>
                  </a:lnTo>
                  <a:lnTo>
                    <a:pt x="997" y="1225"/>
                  </a:lnTo>
                  <a:lnTo>
                    <a:pt x="1002" y="1220"/>
                  </a:lnTo>
                  <a:lnTo>
                    <a:pt x="1004" y="1218"/>
                  </a:lnTo>
                  <a:lnTo>
                    <a:pt x="1008" y="1217"/>
                  </a:lnTo>
                  <a:lnTo>
                    <a:pt x="1008" y="1220"/>
                  </a:lnTo>
                  <a:close/>
                  <a:moveTo>
                    <a:pt x="892" y="1139"/>
                  </a:moveTo>
                  <a:lnTo>
                    <a:pt x="892" y="1140"/>
                  </a:lnTo>
                  <a:lnTo>
                    <a:pt x="890" y="1140"/>
                  </a:lnTo>
                  <a:lnTo>
                    <a:pt x="890" y="1138"/>
                  </a:lnTo>
                  <a:lnTo>
                    <a:pt x="890" y="1136"/>
                  </a:lnTo>
                  <a:lnTo>
                    <a:pt x="889" y="1134"/>
                  </a:lnTo>
                  <a:lnTo>
                    <a:pt x="889" y="1132"/>
                  </a:lnTo>
                  <a:lnTo>
                    <a:pt x="889" y="1131"/>
                  </a:lnTo>
                  <a:lnTo>
                    <a:pt x="890" y="1131"/>
                  </a:lnTo>
                  <a:lnTo>
                    <a:pt x="890" y="1133"/>
                  </a:lnTo>
                  <a:lnTo>
                    <a:pt x="890" y="1134"/>
                  </a:lnTo>
                  <a:lnTo>
                    <a:pt x="891" y="1136"/>
                  </a:lnTo>
                  <a:lnTo>
                    <a:pt x="892" y="1138"/>
                  </a:lnTo>
                  <a:lnTo>
                    <a:pt x="892" y="1139"/>
                  </a:lnTo>
                  <a:close/>
                  <a:moveTo>
                    <a:pt x="874" y="1106"/>
                  </a:moveTo>
                  <a:lnTo>
                    <a:pt x="875" y="1106"/>
                  </a:lnTo>
                  <a:lnTo>
                    <a:pt x="876" y="1106"/>
                  </a:lnTo>
                  <a:lnTo>
                    <a:pt x="876" y="1107"/>
                  </a:lnTo>
                  <a:lnTo>
                    <a:pt x="876" y="1108"/>
                  </a:lnTo>
                  <a:lnTo>
                    <a:pt x="877" y="1108"/>
                  </a:lnTo>
                  <a:lnTo>
                    <a:pt x="880" y="1110"/>
                  </a:lnTo>
                  <a:lnTo>
                    <a:pt x="881" y="1111"/>
                  </a:lnTo>
                  <a:lnTo>
                    <a:pt x="882" y="1112"/>
                  </a:lnTo>
                  <a:lnTo>
                    <a:pt x="883" y="1112"/>
                  </a:lnTo>
                  <a:lnTo>
                    <a:pt x="882" y="1113"/>
                  </a:lnTo>
                  <a:lnTo>
                    <a:pt x="883" y="1114"/>
                  </a:lnTo>
                  <a:lnTo>
                    <a:pt x="884" y="1113"/>
                  </a:lnTo>
                  <a:lnTo>
                    <a:pt x="885" y="1112"/>
                  </a:lnTo>
                  <a:lnTo>
                    <a:pt x="887" y="1111"/>
                  </a:lnTo>
                  <a:lnTo>
                    <a:pt x="885" y="1113"/>
                  </a:lnTo>
                  <a:lnTo>
                    <a:pt x="884" y="1117"/>
                  </a:lnTo>
                  <a:lnTo>
                    <a:pt x="884" y="1118"/>
                  </a:lnTo>
                  <a:lnTo>
                    <a:pt x="884" y="1119"/>
                  </a:lnTo>
                  <a:lnTo>
                    <a:pt x="884" y="1121"/>
                  </a:lnTo>
                  <a:lnTo>
                    <a:pt x="885" y="1124"/>
                  </a:lnTo>
                  <a:lnTo>
                    <a:pt x="887" y="1124"/>
                  </a:lnTo>
                  <a:lnTo>
                    <a:pt x="888" y="1125"/>
                  </a:lnTo>
                  <a:lnTo>
                    <a:pt x="888" y="1127"/>
                  </a:lnTo>
                  <a:lnTo>
                    <a:pt x="888" y="1129"/>
                  </a:lnTo>
                  <a:lnTo>
                    <a:pt x="888" y="1131"/>
                  </a:lnTo>
                  <a:lnTo>
                    <a:pt x="887" y="1131"/>
                  </a:lnTo>
                  <a:lnTo>
                    <a:pt x="887" y="1132"/>
                  </a:lnTo>
                  <a:lnTo>
                    <a:pt x="885" y="1132"/>
                  </a:lnTo>
                  <a:lnTo>
                    <a:pt x="883" y="1132"/>
                  </a:lnTo>
                  <a:lnTo>
                    <a:pt x="882" y="1132"/>
                  </a:lnTo>
                  <a:lnTo>
                    <a:pt x="881" y="1131"/>
                  </a:lnTo>
                  <a:lnTo>
                    <a:pt x="881" y="1129"/>
                  </a:lnTo>
                  <a:lnTo>
                    <a:pt x="880" y="1128"/>
                  </a:lnTo>
                  <a:lnTo>
                    <a:pt x="880" y="1127"/>
                  </a:lnTo>
                  <a:lnTo>
                    <a:pt x="878" y="1125"/>
                  </a:lnTo>
                  <a:lnTo>
                    <a:pt x="878" y="1124"/>
                  </a:lnTo>
                  <a:lnTo>
                    <a:pt x="876" y="1120"/>
                  </a:lnTo>
                  <a:lnTo>
                    <a:pt x="875" y="1118"/>
                  </a:lnTo>
                  <a:lnTo>
                    <a:pt x="874" y="1118"/>
                  </a:lnTo>
                  <a:lnTo>
                    <a:pt x="873" y="1115"/>
                  </a:lnTo>
                  <a:lnTo>
                    <a:pt x="871" y="1112"/>
                  </a:lnTo>
                  <a:lnTo>
                    <a:pt x="870" y="1110"/>
                  </a:lnTo>
                  <a:lnTo>
                    <a:pt x="869" y="1108"/>
                  </a:lnTo>
                  <a:lnTo>
                    <a:pt x="871" y="1108"/>
                  </a:lnTo>
                  <a:lnTo>
                    <a:pt x="873" y="1107"/>
                  </a:lnTo>
                  <a:lnTo>
                    <a:pt x="871" y="1106"/>
                  </a:lnTo>
                  <a:lnTo>
                    <a:pt x="873" y="1106"/>
                  </a:lnTo>
                  <a:lnTo>
                    <a:pt x="874" y="1106"/>
                  </a:lnTo>
                  <a:close/>
                  <a:moveTo>
                    <a:pt x="796" y="1021"/>
                  </a:moveTo>
                  <a:lnTo>
                    <a:pt x="796" y="1022"/>
                  </a:lnTo>
                  <a:lnTo>
                    <a:pt x="795" y="1021"/>
                  </a:lnTo>
                  <a:lnTo>
                    <a:pt x="795" y="1020"/>
                  </a:lnTo>
                  <a:lnTo>
                    <a:pt x="796" y="1020"/>
                  </a:lnTo>
                  <a:lnTo>
                    <a:pt x="796" y="1019"/>
                  </a:lnTo>
                  <a:lnTo>
                    <a:pt x="795" y="1017"/>
                  </a:lnTo>
                  <a:lnTo>
                    <a:pt x="796" y="1017"/>
                  </a:lnTo>
                  <a:lnTo>
                    <a:pt x="796" y="1015"/>
                  </a:lnTo>
                  <a:lnTo>
                    <a:pt x="797" y="1015"/>
                  </a:lnTo>
                  <a:lnTo>
                    <a:pt x="798" y="1015"/>
                  </a:lnTo>
                  <a:lnTo>
                    <a:pt x="799" y="1017"/>
                  </a:lnTo>
                  <a:lnTo>
                    <a:pt x="798" y="1017"/>
                  </a:lnTo>
                  <a:lnTo>
                    <a:pt x="798" y="1019"/>
                  </a:lnTo>
                  <a:lnTo>
                    <a:pt x="798" y="1020"/>
                  </a:lnTo>
                  <a:lnTo>
                    <a:pt x="796" y="1021"/>
                  </a:lnTo>
                  <a:close/>
                  <a:moveTo>
                    <a:pt x="853" y="1019"/>
                  </a:moveTo>
                  <a:lnTo>
                    <a:pt x="853" y="1020"/>
                  </a:lnTo>
                  <a:lnTo>
                    <a:pt x="852" y="1020"/>
                  </a:lnTo>
                  <a:lnTo>
                    <a:pt x="851" y="1020"/>
                  </a:lnTo>
                  <a:lnTo>
                    <a:pt x="851" y="1021"/>
                  </a:lnTo>
                  <a:lnTo>
                    <a:pt x="849" y="1022"/>
                  </a:lnTo>
                  <a:lnTo>
                    <a:pt x="848" y="1022"/>
                  </a:lnTo>
                  <a:lnTo>
                    <a:pt x="847" y="1022"/>
                  </a:lnTo>
                  <a:lnTo>
                    <a:pt x="847" y="1021"/>
                  </a:lnTo>
                  <a:lnTo>
                    <a:pt x="848" y="1020"/>
                  </a:lnTo>
                  <a:lnTo>
                    <a:pt x="847" y="1019"/>
                  </a:lnTo>
                  <a:lnTo>
                    <a:pt x="846" y="1019"/>
                  </a:lnTo>
                  <a:lnTo>
                    <a:pt x="846" y="1017"/>
                  </a:lnTo>
                  <a:lnTo>
                    <a:pt x="848" y="1016"/>
                  </a:lnTo>
                  <a:lnTo>
                    <a:pt x="848" y="1015"/>
                  </a:lnTo>
                  <a:lnTo>
                    <a:pt x="848" y="1014"/>
                  </a:lnTo>
                  <a:lnTo>
                    <a:pt x="848" y="1013"/>
                  </a:lnTo>
                  <a:lnTo>
                    <a:pt x="849" y="1013"/>
                  </a:lnTo>
                  <a:lnTo>
                    <a:pt x="851" y="1013"/>
                  </a:lnTo>
                  <a:lnTo>
                    <a:pt x="851" y="1014"/>
                  </a:lnTo>
                  <a:lnTo>
                    <a:pt x="851" y="1015"/>
                  </a:lnTo>
                  <a:lnTo>
                    <a:pt x="851" y="1016"/>
                  </a:lnTo>
                  <a:lnTo>
                    <a:pt x="851" y="1017"/>
                  </a:lnTo>
                  <a:lnTo>
                    <a:pt x="852" y="1017"/>
                  </a:lnTo>
                  <a:lnTo>
                    <a:pt x="853" y="1017"/>
                  </a:lnTo>
                  <a:lnTo>
                    <a:pt x="853" y="1019"/>
                  </a:lnTo>
                  <a:close/>
                  <a:moveTo>
                    <a:pt x="810" y="1007"/>
                  </a:moveTo>
                  <a:lnTo>
                    <a:pt x="809" y="1008"/>
                  </a:lnTo>
                  <a:lnTo>
                    <a:pt x="807" y="1007"/>
                  </a:lnTo>
                  <a:lnTo>
                    <a:pt x="809" y="1006"/>
                  </a:lnTo>
                  <a:lnTo>
                    <a:pt x="809" y="1005"/>
                  </a:lnTo>
                  <a:lnTo>
                    <a:pt x="807" y="1005"/>
                  </a:lnTo>
                  <a:lnTo>
                    <a:pt x="807" y="1003"/>
                  </a:lnTo>
                  <a:lnTo>
                    <a:pt x="807" y="1002"/>
                  </a:lnTo>
                  <a:lnTo>
                    <a:pt x="809" y="1000"/>
                  </a:lnTo>
                  <a:lnTo>
                    <a:pt x="809" y="999"/>
                  </a:lnTo>
                  <a:lnTo>
                    <a:pt x="810" y="998"/>
                  </a:lnTo>
                  <a:lnTo>
                    <a:pt x="810" y="996"/>
                  </a:lnTo>
                  <a:lnTo>
                    <a:pt x="811" y="995"/>
                  </a:lnTo>
                  <a:lnTo>
                    <a:pt x="812" y="995"/>
                  </a:lnTo>
                  <a:lnTo>
                    <a:pt x="811" y="998"/>
                  </a:lnTo>
                  <a:lnTo>
                    <a:pt x="811" y="999"/>
                  </a:lnTo>
                  <a:lnTo>
                    <a:pt x="812" y="1001"/>
                  </a:lnTo>
                  <a:lnTo>
                    <a:pt x="812" y="1002"/>
                  </a:lnTo>
                  <a:lnTo>
                    <a:pt x="812" y="1003"/>
                  </a:lnTo>
                  <a:lnTo>
                    <a:pt x="811" y="1006"/>
                  </a:lnTo>
                  <a:lnTo>
                    <a:pt x="810" y="1007"/>
                  </a:lnTo>
                  <a:close/>
                  <a:moveTo>
                    <a:pt x="845" y="977"/>
                  </a:moveTo>
                  <a:lnTo>
                    <a:pt x="845" y="978"/>
                  </a:lnTo>
                  <a:lnTo>
                    <a:pt x="844" y="979"/>
                  </a:lnTo>
                  <a:lnTo>
                    <a:pt x="842" y="979"/>
                  </a:lnTo>
                  <a:lnTo>
                    <a:pt x="840" y="977"/>
                  </a:lnTo>
                  <a:lnTo>
                    <a:pt x="841" y="977"/>
                  </a:lnTo>
                  <a:lnTo>
                    <a:pt x="842" y="977"/>
                  </a:lnTo>
                  <a:lnTo>
                    <a:pt x="844" y="977"/>
                  </a:lnTo>
                  <a:lnTo>
                    <a:pt x="845" y="977"/>
                  </a:lnTo>
                  <a:close/>
                  <a:moveTo>
                    <a:pt x="841" y="971"/>
                  </a:moveTo>
                  <a:lnTo>
                    <a:pt x="841" y="972"/>
                  </a:lnTo>
                  <a:lnTo>
                    <a:pt x="840" y="972"/>
                  </a:lnTo>
                  <a:lnTo>
                    <a:pt x="839" y="972"/>
                  </a:lnTo>
                  <a:lnTo>
                    <a:pt x="839" y="971"/>
                  </a:lnTo>
                  <a:lnTo>
                    <a:pt x="838" y="971"/>
                  </a:lnTo>
                  <a:lnTo>
                    <a:pt x="838" y="972"/>
                  </a:lnTo>
                  <a:lnTo>
                    <a:pt x="838" y="971"/>
                  </a:lnTo>
                  <a:lnTo>
                    <a:pt x="838" y="970"/>
                  </a:lnTo>
                  <a:lnTo>
                    <a:pt x="838" y="968"/>
                  </a:lnTo>
                  <a:lnTo>
                    <a:pt x="838" y="967"/>
                  </a:lnTo>
                  <a:lnTo>
                    <a:pt x="839" y="967"/>
                  </a:lnTo>
                  <a:lnTo>
                    <a:pt x="839" y="968"/>
                  </a:lnTo>
                  <a:lnTo>
                    <a:pt x="840" y="970"/>
                  </a:lnTo>
                  <a:lnTo>
                    <a:pt x="841" y="971"/>
                  </a:lnTo>
                  <a:close/>
                  <a:moveTo>
                    <a:pt x="770" y="875"/>
                  </a:moveTo>
                  <a:lnTo>
                    <a:pt x="769" y="876"/>
                  </a:lnTo>
                  <a:lnTo>
                    <a:pt x="769" y="877"/>
                  </a:lnTo>
                  <a:lnTo>
                    <a:pt x="767" y="879"/>
                  </a:lnTo>
                  <a:lnTo>
                    <a:pt x="767" y="877"/>
                  </a:lnTo>
                  <a:lnTo>
                    <a:pt x="767" y="876"/>
                  </a:lnTo>
                  <a:lnTo>
                    <a:pt x="768" y="876"/>
                  </a:lnTo>
                  <a:lnTo>
                    <a:pt x="769" y="876"/>
                  </a:lnTo>
                  <a:lnTo>
                    <a:pt x="769" y="874"/>
                  </a:lnTo>
                  <a:lnTo>
                    <a:pt x="770" y="873"/>
                  </a:lnTo>
                  <a:lnTo>
                    <a:pt x="770" y="872"/>
                  </a:lnTo>
                  <a:lnTo>
                    <a:pt x="771" y="870"/>
                  </a:lnTo>
                  <a:lnTo>
                    <a:pt x="770" y="873"/>
                  </a:lnTo>
                  <a:lnTo>
                    <a:pt x="771" y="873"/>
                  </a:lnTo>
                  <a:lnTo>
                    <a:pt x="771" y="874"/>
                  </a:lnTo>
                  <a:lnTo>
                    <a:pt x="771" y="875"/>
                  </a:lnTo>
                  <a:lnTo>
                    <a:pt x="770" y="875"/>
                  </a:lnTo>
                  <a:close/>
                  <a:moveTo>
                    <a:pt x="769" y="860"/>
                  </a:moveTo>
                  <a:lnTo>
                    <a:pt x="770" y="861"/>
                  </a:lnTo>
                  <a:lnTo>
                    <a:pt x="770" y="862"/>
                  </a:lnTo>
                  <a:lnTo>
                    <a:pt x="770" y="863"/>
                  </a:lnTo>
                  <a:lnTo>
                    <a:pt x="769" y="862"/>
                  </a:lnTo>
                  <a:lnTo>
                    <a:pt x="768" y="861"/>
                  </a:lnTo>
                  <a:lnTo>
                    <a:pt x="767" y="863"/>
                  </a:lnTo>
                  <a:lnTo>
                    <a:pt x="766" y="862"/>
                  </a:lnTo>
                  <a:lnTo>
                    <a:pt x="764" y="862"/>
                  </a:lnTo>
                  <a:lnTo>
                    <a:pt x="764" y="863"/>
                  </a:lnTo>
                  <a:lnTo>
                    <a:pt x="763" y="862"/>
                  </a:lnTo>
                  <a:lnTo>
                    <a:pt x="763" y="860"/>
                  </a:lnTo>
                  <a:lnTo>
                    <a:pt x="762" y="860"/>
                  </a:lnTo>
                  <a:lnTo>
                    <a:pt x="761" y="860"/>
                  </a:lnTo>
                  <a:lnTo>
                    <a:pt x="761" y="859"/>
                  </a:lnTo>
                  <a:lnTo>
                    <a:pt x="763" y="858"/>
                  </a:lnTo>
                  <a:lnTo>
                    <a:pt x="764" y="856"/>
                  </a:lnTo>
                  <a:lnTo>
                    <a:pt x="762" y="856"/>
                  </a:lnTo>
                  <a:lnTo>
                    <a:pt x="763" y="854"/>
                  </a:lnTo>
                  <a:lnTo>
                    <a:pt x="764" y="853"/>
                  </a:lnTo>
                  <a:lnTo>
                    <a:pt x="764" y="852"/>
                  </a:lnTo>
                  <a:lnTo>
                    <a:pt x="766" y="851"/>
                  </a:lnTo>
                  <a:lnTo>
                    <a:pt x="766" y="852"/>
                  </a:lnTo>
                  <a:lnTo>
                    <a:pt x="767" y="853"/>
                  </a:lnTo>
                  <a:lnTo>
                    <a:pt x="767" y="854"/>
                  </a:lnTo>
                  <a:lnTo>
                    <a:pt x="767" y="856"/>
                  </a:lnTo>
                  <a:lnTo>
                    <a:pt x="768" y="858"/>
                  </a:lnTo>
                  <a:lnTo>
                    <a:pt x="769" y="860"/>
                  </a:lnTo>
                  <a:close/>
                  <a:moveTo>
                    <a:pt x="767" y="844"/>
                  </a:moveTo>
                  <a:lnTo>
                    <a:pt x="766" y="845"/>
                  </a:lnTo>
                  <a:lnTo>
                    <a:pt x="764" y="846"/>
                  </a:lnTo>
                  <a:lnTo>
                    <a:pt x="763" y="847"/>
                  </a:lnTo>
                  <a:lnTo>
                    <a:pt x="763" y="848"/>
                  </a:lnTo>
                  <a:lnTo>
                    <a:pt x="764" y="849"/>
                  </a:lnTo>
                  <a:lnTo>
                    <a:pt x="763" y="851"/>
                  </a:lnTo>
                  <a:lnTo>
                    <a:pt x="761" y="852"/>
                  </a:lnTo>
                  <a:lnTo>
                    <a:pt x="762" y="851"/>
                  </a:lnTo>
                  <a:lnTo>
                    <a:pt x="762" y="849"/>
                  </a:lnTo>
                  <a:lnTo>
                    <a:pt x="761" y="851"/>
                  </a:lnTo>
                  <a:lnTo>
                    <a:pt x="761" y="849"/>
                  </a:lnTo>
                  <a:lnTo>
                    <a:pt x="760" y="851"/>
                  </a:lnTo>
                  <a:lnTo>
                    <a:pt x="759" y="849"/>
                  </a:lnTo>
                  <a:lnTo>
                    <a:pt x="759" y="848"/>
                  </a:lnTo>
                  <a:lnTo>
                    <a:pt x="760" y="847"/>
                  </a:lnTo>
                  <a:lnTo>
                    <a:pt x="762" y="846"/>
                  </a:lnTo>
                  <a:lnTo>
                    <a:pt x="761" y="845"/>
                  </a:lnTo>
                  <a:lnTo>
                    <a:pt x="761" y="844"/>
                  </a:lnTo>
                  <a:lnTo>
                    <a:pt x="762" y="844"/>
                  </a:lnTo>
                  <a:lnTo>
                    <a:pt x="763" y="844"/>
                  </a:lnTo>
                  <a:lnTo>
                    <a:pt x="764" y="844"/>
                  </a:lnTo>
                  <a:lnTo>
                    <a:pt x="766" y="842"/>
                  </a:lnTo>
                  <a:lnTo>
                    <a:pt x="767" y="844"/>
                  </a:lnTo>
                  <a:close/>
                  <a:moveTo>
                    <a:pt x="732" y="838"/>
                  </a:moveTo>
                  <a:lnTo>
                    <a:pt x="732" y="839"/>
                  </a:lnTo>
                  <a:lnTo>
                    <a:pt x="731" y="839"/>
                  </a:lnTo>
                  <a:lnTo>
                    <a:pt x="731" y="838"/>
                  </a:lnTo>
                  <a:lnTo>
                    <a:pt x="731" y="835"/>
                  </a:lnTo>
                  <a:lnTo>
                    <a:pt x="731" y="834"/>
                  </a:lnTo>
                  <a:lnTo>
                    <a:pt x="731" y="833"/>
                  </a:lnTo>
                  <a:lnTo>
                    <a:pt x="732" y="834"/>
                  </a:lnTo>
                  <a:lnTo>
                    <a:pt x="733" y="835"/>
                  </a:lnTo>
                  <a:lnTo>
                    <a:pt x="732" y="838"/>
                  </a:lnTo>
                  <a:close/>
                  <a:moveTo>
                    <a:pt x="629" y="759"/>
                  </a:moveTo>
                  <a:lnTo>
                    <a:pt x="629" y="760"/>
                  </a:lnTo>
                  <a:lnTo>
                    <a:pt x="629" y="761"/>
                  </a:lnTo>
                  <a:lnTo>
                    <a:pt x="628" y="762"/>
                  </a:lnTo>
                  <a:lnTo>
                    <a:pt x="628" y="763"/>
                  </a:lnTo>
                  <a:lnTo>
                    <a:pt x="628" y="762"/>
                  </a:lnTo>
                  <a:lnTo>
                    <a:pt x="625" y="763"/>
                  </a:lnTo>
                  <a:lnTo>
                    <a:pt x="624" y="762"/>
                  </a:lnTo>
                  <a:lnTo>
                    <a:pt x="624" y="761"/>
                  </a:lnTo>
                  <a:lnTo>
                    <a:pt x="622" y="761"/>
                  </a:lnTo>
                  <a:lnTo>
                    <a:pt x="622" y="760"/>
                  </a:lnTo>
                  <a:lnTo>
                    <a:pt x="624" y="760"/>
                  </a:lnTo>
                  <a:lnTo>
                    <a:pt x="624" y="759"/>
                  </a:lnTo>
                  <a:lnTo>
                    <a:pt x="625" y="759"/>
                  </a:lnTo>
                  <a:lnTo>
                    <a:pt x="626" y="759"/>
                  </a:lnTo>
                  <a:lnTo>
                    <a:pt x="627" y="759"/>
                  </a:lnTo>
                  <a:lnTo>
                    <a:pt x="628" y="760"/>
                  </a:lnTo>
                  <a:lnTo>
                    <a:pt x="628" y="759"/>
                  </a:lnTo>
                  <a:lnTo>
                    <a:pt x="629" y="759"/>
                  </a:lnTo>
                  <a:close/>
                  <a:moveTo>
                    <a:pt x="615" y="729"/>
                  </a:moveTo>
                  <a:lnTo>
                    <a:pt x="617" y="731"/>
                  </a:lnTo>
                  <a:lnTo>
                    <a:pt x="619" y="731"/>
                  </a:lnTo>
                  <a:lnTo>
                    <a:pt x="619" y="732"/>
                  </a:lnTo>
                  <a:lnTo>
                    <a:pt x="618" y="732"/>
                  </a:lnTo>
                  <a:lnTo>
                    <a:pt x="618" y="733"/>
                  </a:lnTo>
                  <a:lnTo>
                    <a:pt x="617" y="733"/>
                  </a:lnTo>
                  <a:lnTo>
                    <a:pt x="615" y="732"/>
                  </a:lnTo>
                  <a:lnTo>
                    <a:pt x="614" y="732"/>
                  </a:lnTo>
                  <a:lnTo>
                    <a:pt x="613" y="732"/>
                  </a:lnTo>
                  <a:lnTo>
                    <a:pt x="612" y="732"/>
                  </a:lnTo>
                  <a:lnTo>
                    <a:pt x="611" y="732"/>
                  </a:lnTo>
                  <a:lnTo>
                    <a:pt x="611" y="731"/>
                  </a:lnTo>
                  <a:lnTo>
                    <a:pt x="612" y="728"/>
                  </a:lnTo>
                  <a:lnTo>
                    <a:pt x="612" y="727"/>
                  </a:lnTo>
                  <a:lnTo>
                    <a:pt x="612" y="726"/>
                  </a:lnTo>
                  <a:lnTo>
                    <a:pt x="613" y="726"/>
                  </a:lnTo>
                  <a:lnTo>
                    <a:pt x="613" y="727"/>
                  </a:lnTo>
                  <a:lnTo>
                    <a:pt x="614" y="727"/>
                  </a:lnTo>
                  <a:lnTo>
                    <a:pt x="614" y="728"/>
                  </a:lnTo>
                  <a:lnTo>
                    <a:pt x="615" y="729"/>
                  </a:lnTo>
                  <a:close/>
                  <a:moveTo>
                    <a:pt x="591" y="690"/>
                  </a:moveTo>
                  <a:lnTo>
                    <a:pt x="592" y="691"/>
                  </a:lnTo>
                  <a:lnTo>
                    <a:pt x="596" y="691"/>
                  </a:lnTo>
                  <a:lnTo>
                    <a:pt x="596" y="692"/>
                  </a:lnTo>
                  <a:lnTo>
                    <a:pt x="595" y="693"/>
                  </a:lnTo>
                  <a:lnTo>
                    <a:pt x="595" y="694"/>
                  </a:lnTo>
                  <a:lnTo>
                    <a:pt x="593" y="697"/>
                  </a:lnTo>
                  <a:lnTo>
                    <a:pt x="595" y="698"/>
                  </a:lnTo>
                  <a:lnTo>
                    <a:pt x="596" y="700"/>
                  </a:lnTo>
                  <a:lnTo>
                    <a:pt x="598" y="700"/>
                  </a:lnTo>
                  <a:lnTo>
                    <a:pt x="598" y="701"/>
                  </a:lnTo>
                  <a:lnTo>
                    <a:pt x="597" y="703"/>
                  </a:lnTo>
                  <a:lnTo>
                    <a:pt x="596" y="703"/>
                  </a:lnTo>
                  <a:lnTo>
                    <a:pt x="597" y="703"/>
                  </a:lnTo>
                  <a:lnTo>
                    <a:pt x="598" y="704"/>
                  </a:lnTo>
                  <a:lnTo>
                    <a:pt x="598" y="705"/>
                  </a:lnTo>
                  <a:lnTo>
                    <a:pt x="597" y="705"/>
                  </a:lnTo>
                  <a:lnTo>
                    <a:pt x="597" y="706"/>
                  </a:lnTo>
                  <a:lnTo>
                    <a:pt x="596" y="708"/>
                  </a:lnTo>
                  <a:lnTo>
                    <a:pt x="595" y="708"/>
                  </a:lnTo>
                  <a:lnTo>
                    <a:pt x="593" y="710"/>
                  </a:lnTo>
                  <a:lnTo>
                    <a:pt x="592" y="710"/>
                  </a:lnTo>
                  <a:lnTo>
                    <a:pt x="590" y="708"/>
                  </a:lnTo>
                  <a:lnTo>
                    <a:pt x="589" y="707"/>
                  </a:lnTo>
                  <a:lnTo>
                    <a:pt x="589" y="706"/>
                  </a:lnTo>
                  <a:lnTo>
                    <a:pt x="589" y="701"/>
                  </a:lnTo>
                  <a:lnTo>
                    <a:pt x="588" y="700"/>
                  </a:lnTo>
                  <a:lnTo>
                    <a:pt x="586" y="698"/>
                  </a:lnTo>
                  <a:lnTo>
                    <a:pt x="585" y="697"/>
                  </a:lnTo>
                  <a:lnTo>
                    <a:pt x="583" y="694"/>
                  </a:lnTo>
                  <a:lnTo>
                    <a:pt x="582" y="693"/>
                  </a:lnTo>
                  <a:lnTo>
                    <a:pt x="582" y="692"/>
                  </a:lnTo>
                  <a:lnTo>
                    <a:pt x="582" y="691"/>
                  </a:lnTo>
                  <a:lnTo>
                    <a:pt x="584" y="691"/>
                  </a:lnTo>
                  <a:lnTo>
                    <a:pt x="588" y="692"/>
                  </a:lnTo>
                  <a:lnTo>
                    <a:pt x="590" y="693"/>
                  </a:lnTo>
                  <a:lnTo>
                    <a:pt x="591" y="692"/>
                  </a:lnTo>
                  <a:lnTo>
                    <a:pt x="590" y="690"/>
                  </a:lnTo>
                  <a:lnTo>
                    <a:pt x="591" y="687"/>
                  </a:lnTo>
                  <a:lnTo>
                    <a:pt x="591" y="690"/>
                  </a:lnTo>
                  <a:close/>
                  <a:moveTo>
                    <a:pt x="131" y="574"/>
                  </a:moveTo>
                  <a:lnTo>
                    <a:pt x="130" y="575"/>
                  </a:lnTo>
                  <a:lnTo>
                    <a:pt x="128" y="575"/>
                  </a:lnTo>
                  <a:lnTo>
                    <a:pt x="127" y="575"/>
                  </a:lnTo>
                  <a:lnTo>
                    <a:pt x="126" y="575"/>
                  </a:lnTo>
                  <a:lnTo>
                    <a:pt x="124" y="575"/>
                  </a:lnTo>
                  <a:lnTo>
                    <a:pt x="124" y="574"/>
                  </a:lnTo>
                  <a:lnTo>
                    <a:pt x="123" y="574"/>
                  </a:lnTo>
                  <a:lnTo>
                    <a:pt x="122" y="574"/>
                  </a:lnTo>
                  <a:lnTo>
                    <a:pt x="121" y="575"/>
                  </a:lnTo>
                  <a:lnTo>
                    <a:pt x="121" y="578"/>
                  </a:lnTo>
                  <a:lnTo>
                    <a:pt x="121" y="577"/>
                  </a:lnTo>
                  <a:lnTo>
                    <a:pt x="120" y="577"/>
                  </a:lnTo>
                  <a:lnTo>
                    <a:pt x="119" y="574"/>
                  </a:lnTo>
                  <a:lnTo>
                    <a:pt x="120" y="573"/>
                  </a:lnTo>
                  <a:lnTo>
                    <a:pt x="121" y="573"/>
                  </a:lnTo>
                  <a:lnTo>
                    <a:pt x="122" y="572"/>
                  </a:lnTo>
                  <a:lnTo>
                    <a:pt x="124" y="568"/>
                  </a:lnTo>
                  <a:lnTo>
                    <a:pt x="126" y="567"/>
                  </a:lnTo>
                  <a:lnTo>
                    <a:pt x="126" y="566"/>
                  </a:lnTo>
                  <a:lnTo>
                    <a:pt x="127" y="566"/>
                  </a:lnTo>
                  <a:lnTo>
                    <a:pt x="129" y="568"/>
                  </a:lnTo>
                  <a:lnTo>
                    <a:pt x="130" y="570"/>
                  </a:lnTo>
                  <a:lnTo>
                    <a:pt x="130" y="571"/>
                  </a:lnTo>
                  <a:lnTo>
                    <a:pt x="130" y="572"/>
                  </a:lnTo>
                  <a:lnTo>
                    <a:pt x="131" y="573"/>
                  </a:lnTo>
                  <a:lnTo>
                    <a:pt x="131" y="574"/>
                  </a:lnTo>
                  <a:close/>
                  <a:moveTo>
                    <a:pt x="100" y="556"/>
                  </a:moveTo>
                  <a:lnTo>
                    <a:pt x="99" y="556"/>
                  </a:lnTo>
                  <a:lnTo>
                    <a:pt x="99" y="554"/>
                  </a:lnTo>
                  <a:lnTo>
                    <a:pt x="99" y="553"/>
                  </a:lnTo>
                  <a:lnTo>
                    <a:pt x="98" y="553"/>
                  </a:lnTo>
                  <a:lnTo>
                    <a:pt x="99" y="552"/>
                  </a:lnTo>
                  <a:lnTo>
                    <a:pt x="101" y="552"/>
                  </a:lnTo>
                  <a:lnTo>
                    <a:pt x="102" y="552"/>
                  </a:lnTo>
                  <a:lnTo>
                    <a:pt x="102" y="553"/>
                  </a:lnTo>
                  <a:lnTo>
                    <a:pt x="100" y="553"/>
                  </a:lnTo>
                  <a:lnTo>
                    <a:pt x="100" y="554"/>
                  </a:lnTo>
                  <a:lnTo>
                    <a:pt x="100" y="556"/>
                  </a:lnTo>
                  <a:close/>
                  <a:moveTo>
                    <a:pt x="142" y="526"/>
                  </a:moveTo>
                  <a:lnTo>
                    <a:pt x="142" y="528"/>
                  </a:lnTo>
                  <a:lnTo>
                    <a:pt x="143" y="529"/>
                  </a:lnTo>
                  <a:lnTo>
                    <a:pt x="143" y="528"/>
                  </a:lnTo>
                  <a:lnTo>
                    <a:pt x="144" y="526"/>
                  </a:lnTo>
                  <a:lnTo>
                    <a:pt x="145" y="528"/>
                  </a:lnTo>
                  <a:lnTo>
                    <a:pt x="145" y="529"/>
                  </a:lnTo>
                  <a:lnTo>
                    <a:pt x="144" y="530"/>
                  </a:lnTo>
                  <a:lnTo>
                    <a:pt x="144" y="531"/>
                  </a:lnTo>
                  <a:lnTo>
                    <a:pt x="144" y="530"/>
                  </a:lnTo>
                  <a:lnTo>
                    <a:pt x="143" y="530"/>
                  </a:lnTo>
                  <a:lnTo>
                    <a:pt x="143" y="531"/>
                  </a:lnTo>
                  <a:lnTo>
                    <a:pt x="143" y="532"/>
                  </a:lnTo>
                  <a:lnTo>
                    <a:pt x="142" y="532"/>
                  </a:lnTo>
                  <a:lnTo>
                    <a:pt x="141" y="532"/>
                  </a:lnTo>
                  <a:lnTo>
                    <a:pt x="138" y="532"/>
                  </a:lnTo>
                  <a:lnTo>
                    <a:pt x="137" y="532"/>
                  </a:lnTo>
                  <a:lnTo>
                    <a:pt x="136" y="533"/>
                  </a:lnTo>
                  <a:lnTo>
                    <a:pt x="136" y="535"/>
                  </a:lnTo>
                  <a:lnTo>
                    <a:pt x="135" y="533"/>
                  </a:lnTo>
                  <a:lnTo>
                    <a:pt x="134" y="531"/>
                  </a:lnTo>
                  <a:lnTo>
                    <a:pt x="133" y="530"/>
                  </a:lnTo>
                  <a:lnTo>
                    <a:pt x="131" y="529"/>
                  </a:lnTo>
                  <a:lnTo>
                    <a:pt x="131" y="530"/>
                  </a:lnTo>
                  <a:lnTo>
                    <a:pt x="130" y="531"/>
                  </a:lnTo>
                  <a:lnTo>
                    <a:pt x="129" y="531"/>
                  </a:lnTo>
                  <a:lnTo>
                    <a:pt x="128" y="531"/>
                  </a:lnTo>
                  <a:lnTo>
                    <a:pt x="127" y="531"/>
                  </a:lnTo>
                  <a:lnTo>
                    <a:pt x="127" y="532"/>
                  </a:lnTo>
                  <a:lnTo>
                    <a:pt x="128" y="532"/>
                  </a:lnTo>
                  <a:lnTo>
                    <a:pt x="128" y="533"/>
                  </a:lnTo>
                  <a:lnTo>
                    <a:pt x="129" y="533"/>
                  </a:lnTo>
                  <a:lnTo>
                    <a:pt x="129" y="535"/>
                  </a:lnTo>
                  <a:lnTo>
                    <a:pt x="128" y="535"/>
                  </a:lnTo>
                  <a:lnTo>
                    <a:pt x="127" y="535"/>
                  </a:lnTo>
                  <a:lnTo>
                    <a:pt x="126" y="535"/>
                  </a:lnTo>
                  <a:lnTo>
                    <a:pt x="126" y="537"/>
                  </a:lnTo>
                  <a:lnTo>
                    <a:pt x="126" y="538"/>
                  </a:lnTo>
                  <a:lnTo>
                    <a:pt x="124" y="539"/>
                  </a:lnTo>
                  <a:lnTo>
                    <a:pt x="124" y="540"/>
                  </a:lnTo>
                  <a:lnTo>
                    <a:pt x="124" y="542"/>
                  </a:lnTo>
                  <a:lnTo>
                    <a:pt x="123" y="542"/>
                  </a:lnTo>
                  <a:lnTo>
                    <a:pt x="123" y="543"/>
                  </a:lnTo>
                  <a:lnTo>
                    <a:pt x="122" y="542"/>
                  </a:lnTo>
                  <a:lnTo>
                    <a:pt x="121" y="540"/>
                  </a:lnTo>
                  <a:lnTo>
                    <a:pt x="120" y="540"/>
                  </a:lnTo>
                  <a:lnTo>
                    <a:pt x="119" y="544"/>
                  </a:lnTo>
                  <a:lnTo>
                    <a:pt x="117" y="544"/>
                  </a:lnTo>
                  <a:lnTo>
                    <a:pt x="116" y="544"/>
                  </a:lnTo>
                  <a:lnTo>
                    <a:pt x="114" y="545"/>
                  </a:lnTo>
                  <a:lnTo>
                    <a:pt x="113" y="546"/>
                  </a:lnTo>
                  <a:lnTo>
                    <a:pt x="108" y="546"/>
                  </a:lnTo>
                  <a:lnTo>
                    <a:pt x="108" y="545"/>
                  </a:lnTo>
                  <a:lnTo>
                    <a:pt x="107" y="545"/>
                  </a:lnTo>
                  <a:lnTo>
                    <a:pt x="106" y="542"/>
                  </a:lnTo>
                  <a:lnTo>
                    <a:pt x="105" y="542"/>
                  </a:lnTo>
                  <a:lnTo>
                    <a:pt x="105" y="543"/>
                  </a:lnTo>
                  <a:lnTo>
                    <a:pt x="105" y="545"/>
                  </a:lnTo>
                  <a:lnTo>
                    <a:pt x="105" y="546"/>
                  </a:lnTo>
                  <a:lnTo>
                    <a:pt x="103" y="546"/>
                  </a:lnTo>
                  <a:lnTo>
                    <a:pt x="103" y="547"/>
                  </a:lnTo>
                  <a:lnTo>
                    <a:pt x="102" y="547"/>
                  </a:lnTo>
                  <a:lnTo>
                    <a:pt x="102" y="546"/>
                  </a:lnTo>
                  <a:lnTo>
                    <a:pt x="101" y="544"/>
                  </a:lnTo>
                  <a:lnTo>
                    <a:pt x="102" y="543"/>
                  </a:lnTo>
                  <a:lnTo>
                    <a:pt x="103" y="542"/>
                  </a:lnTo>
                  <a:lnTo>
                    <a:pt x="103" y="540"/>
                  </a:lnTo>
                  <a:lnTo>
                    <a:pt x="103" y="539"/>
                  </a:lnTo>
                  <a:lnTo>
                    <a:pt x="103" y="538"/>
                  </a:lnTo>
                  <a:lnTo>
                    <a:pt x="105" y="537"/>
                  </a:lnTo>
                  <a:lnTo>
                    <a:pt x="106" y="536"/>
                  </a:lnTo>
                  <a:lnTo>
                    <a:pt x="107" y="535"/>
                  </a:lnTo>
                  <a:lnTo>
                    <a:pt x="108" y="533"/>
                  </a:lnTo>
                  <a:lnTo>
                    <a:pt x="108" y="532"/>
                  </a:lnTo>
                  <a:lnTo>
                    <a:pt x="108" y="531"/>
                  </a:lnTo>
                  <a:lnTo>
                    <a:pt x="109" y="530"/>
                  </a:lnTo>
                  <a:lnTo>
                    <a:pt x="110" y="530"/>
                  </a:lnTo>
                  <a:lnTo>
                    <a:pt x="113" y="528"/>
                  </a:lnTo>
                  <a:lnTo>
                    <a:pt x="114" y="526"/>
                  </a:lnTo>
                  <a:lnTo>
                    <a:pt x="116" y="526"/>
                  </a:lnTo>
                  <a:lnTo>
                    <a:pt x="119" y="526"/>
                  </a:lnTo>
                  <a:lnTo>
                    <a:pt x="127" y="525"/>
                  </a:lnTo>
                  <a:lnTo>
                    <a:pt x="131" y="523"/>
                  </a:lnTo>
                  <a:lnTo>
                    <a:pt x="134" y="523"/>
                  </a:lnTo>
                  <a:lnTo>
                    <a:pt x="136" y="523"/>
                  </a:lnTo>
                  <a:lnTo>
                    <a:pt x="136" y="524"/>
                  </a:lnTo>
                  <a:lnTo>
                    <a:pt x="137" y="525"/>
                  </a:lnTo>
                  <a:lnTo>
                    <a:pt x="138" y="526"/>
                  </a:lnTo>
                  <a:lnTo>
                    <a:pt x="140" y="526"/>
                  </a:lnTo>
                  <a:lnTo>
                    <a:pt x="142" y="526"/>
                  </a:lnTo>
                  <a:close/>
                  <a:moveTo>
                    <a:pt x="372" y="112"/>
                  </a:moveTo>
                  <a:lnTo>
                    <a:pt x="373" y="113"/>
                  </a:lnTo>
                  <a:lnTo>
                    <a:pt x="377" y="115"/>
                  </a:lnTo>
                  <a:lnTo>
                    <a:pt x="377" y="116"/>
                  </a:lnTo>
                  <a:lnTo>
                    <a:pt x="377" y="117"/>
                  </a:lnTo>
                  <a:lnTo>
                    <a:pt x="376" y="118"/>
                  </a:lnTo>
                  <a:lnTo>
                    <a:pt x="375" y="119"/>
                  </a:lnTo>
                  <a:lnTo>
                    <a:pt x="373" y="119"/>
                  </a:lnTo>
                  <a:lnTo>
                    <a:pt x="372" y="122"/>
                  </a:lnTo>
                  <a:lnTo>
                    <a:pt x="371" y="123"/>
                  </a:lnTo>
                  <a:lnTo>
                    <a:pt x="370" y="123"/>
                  </a:lnTo>
                  <a:lnTo>
                    <a:pt x="369" y="125"/>
                  </a:lnTo>
                  <a:lnTo>
                    <a:pt x="369" y="126"/>
                  </a:lnTo>
                  <a:lnTo>
                    <a:pt x="369" y="129"/>
                  </a:lnTo>
                  <a:lnTo>
                    <a:pt x="368" y="130"/>
                  </a:lnTo>
                  <a:lnTo>
                    <a:pt x="370" y="130"/>
                  </a:lnTo>
                  <a:lnTo>
                    <a:pt x="371" y="129"/>
                  </a:lnTo>
                  <a:lnTo>
                    <a:pt x="372" y="127"/>
                  </a:lnTo>
                  <a:lnTo>
                    <a:pt x="372" y="125"/>
                  </a:lnTo>
                  <a:lnTo>
                    <a:pt x="373" y="125"/>
                  </a:lnTo>
                  <a:lnTo>
                    <a:pt x="375" y="124"/>
                  </a:lnTo>
                  <a:lnTo>
                    <a:pt x="377" y="125"/>
                  </a:lnTo>
                  <a:lnTo>
                    <a:pt x="378" y="126"/>
                  </a:lnTo>
                  <a:lnTo>
                    <a:pt x="378" y="130"/>
                  </a:lnTo>
                  <a:lnTo>
                    <a:pt x="379" y="130"/>
                  </a:lnTo>
                  <a:lnTo>
                    <a:pt x="380" y="131"/>
                  </a:lnTo>
                  <a:lnTo>
                    <a:pt x="379" y="133"/>
                  </a:lnTo>
                  <a:lnTo>
                    <a:pt x="380" y="136"/>
                  </a:lnTo>
                  <a:lnTo>
                    <a:pt x="380" y="133"/>
                  </a:lnTo>
                  <a:lnTo>
                    <a:pt x="383" y="133"/>
                  </a:lnTo>
                  <a:lnTo>
                    <a:pt x="384" y="133"/>
                  </a:lnTo>
                  <a:lnTo>
                    <a:pt x="386" y="133"/>
                  </a:lnTo>
                  <a:lnTo>
                    <a:pt x="386" y="134"/>
                  </a:lnTo>
                  <a:lnTo>
                    <a:pt x="386" y="137"/>
                  </a:lnTo>
                  <a:lnTo>
                    <a:pt x="387" y="138"/>
                  </a:lnTo>
                  <a:lnTo>
                    <a:pt x="387" y="139"/>
                  </a:lnTo>
                  <a:lnTo>
                    <a:pt x="389" y="141"/>
                  </a:lnTo>
                  <a:lnTo>
                    <a:pt x="389" y="144"/>
                  </a:lnTo>
                  <a:lnTo>
                    <a:pt x="389" y="146"/>
                  </a:lnTo>
                  <a:lnTo>
                    <a:pt x="390" y="148"/>
                  </a:lnTo>
                  <a:lnTo>
                    <a:pt x="390" y="150"/>
                  </a:lnTo>
                  <a:lnTo>
                    <a:pt x="389" y="150"/>
                  </a:lnTo>
                  <a:lnTo>
                    <a:pt x="389" y="152"/>
                  </a:lnTo>
                  <a:lnTo>
                    <a:pt x="389" y="154"/>
                  </a:lnTo>
                  <a:lnTo>
                    <a:pt x="389" y="157"/>
                  </a:lnTo>
                  <a:lnTo>
                    <a:pt x="390" y="158"/>
                  </a:lnTo>
                  <a:lnTo>
                    <a:pt x="391" y="158"/>
                  </a:lnTo>
                  <a:lnTo>
                    <a:pt x="391" y="159"/>
                  </a:lnTo>
                  <a:lnTo>
                    <a:pt x="392" y="160"/>
                  </a:lnTo>
                  <a:lnTo>
                    <a:pt x="392" y="161"/>
                  </a:lnTo>
                  <a:lnTo>
                    <a:pt x="392" y="162"/>
                  </a:lnTo>
                  <a:lnTo>
                    <a:pt x="393" y="164"/>
                  </a:lnTo>
                  <a:lnTo>
                    <a:pt x="393" y="165"/>
                  </a:lnTo>
                  <a:lnTo>
                    <a:pt x="392" y="166"/>
                  </a:lnTo>
                  <a:lnTo>
                    <a:pt x="392" y="167"/>
                  </a:lnTo>
                  <a:lnTo>
                    <a:pt x="390" y="169"/>
                  </a:lnTo>
                  <a:lnTo>
                    <a:pt x="389" y="172"/>
                  </a:lnTo>
                  <a:lnTo>
                    <a:pt x="390" y="172"/>
                  </a:lnTo>
                  <a:lnTo>
                    <a:pt x="390" y="173"/>
                  </a:lnTo>
                  <a:lnTo>
                    <a:pt x="390" y="175"/>
                  </a:lnTo>
                  <a:lnTo>
                    <a:pt x="390" y="178"/>
                  </a:lnTo>
                  <a:lnTo>
                    <a:pt x="390" y="179"/>
                  </a:lnTo>
                  <a:lnTo>
                    <a:pt x="391" y="180"/>
                  </a:lnTo>
                  <a:lnTo>
                    <a:pt x="391" y="181"/>
                  </a:lnTo>
                  <a:lnTo>
                    <a:pt x="391" y="190"/>
                  </a:lnTo>
                  <a:lnTo>
                    <a:pt x="390" y="197"/>
                  </a:lnTo>
                  <a:lnTo>
                    <a:pt x="390" y="199"/>
                  </a:lnTo>
                  <a:lnTo>
                    <a:pt x="391" y="200"/>
                  </a:lnTo>
                  <a:lnTo>
                    <a:pt x="394" y="203"/>
                  </a:lnTo>
                  <a:lnTo>
                    <a:pt x="396" y="203"/>
                  </a:lnTo>
                  <a:lnTo>
                    <a:pt x="398" y="206"/>
                  </a:lnTo>
                  <a:lnTo>
                    <a:pt x="399" y="207"/>
                  </a:lnTo>
                  <a:lnTo>
                    <a:pt x="401" y="207"/>
                  </a:lnTo>
                  <a:lnTo>
                    <a:pt x="403" y="206"/>
                  </a:lnTo>
                  <a:lnTo>
                    <a:pt x="405" y="204"/>
                  </a:lnTo>
                  <a:lnTo>
                    <a:pt x="407" y="204"/>
                  </a:lnTo>
                  <a:lnTo>
                    <a:pt x="408" y="206"/>
                  </a:lnTo>
                  <a:lnTo>
                    <a:pt x="412" y="209"/>
                  </a:lnTo>
                  <a:lnTo>
                    <a:pt x="413" y="210"/>
                  </a:lnTo>
                  <a:lnTo>
                    <a:pt x="414" y="209"/>
                  </a:lnTo>
                  <a:lnTo>
                    <a:pt x="416" y="209"/>
                  </a:lnTo>
                  <a:lnTo>
                    <a:pt x="418" y="210"/>
                  </a:lnTo>
                  <a:lnTo>
                    <a:pt x="416" y="211"/>
                  </a:lnTo>
                  <a:lnTo>
                    <a:pt x="414" y="211"/>
                  </a:lnTo>
                  <a:lnTo>
                    <a:pt x="406" y="222"/>
                  </a:lnTo>
                  <a:lnTo>
                    <a:pt x="405" y="223"/>
                  </a:lnTo>
                  <a:lnTo>
                    <a:pt x="405" y="224"/>
                  </a:lnTo>
                  <a:lnTo>
                    <a:pt x="405" y="227"/>
                  </a:lnTo>
                  <a:lnTo>
                    <a:pt x="405" y="228"/>
                  </a:lnTo>
                  <a:lnTo>
                    <a:pt x="404" y="229"/>
                  </a:lnTo>
                  <a:lnTo>
                    <a:pt x="404" y="230"/>
                  </a:lnTo>
                  <a:lnTo>
                    <a:pt x="405" y="230"/>
                  </a:lnTo>
                  <a:lnTo>
                    <a:pt x="404" y="232"/>
                  </a:lnTo>
                  <a:lnTo>
                    <a:pt x="404" y="234"/>
                  </a:lnTo>
                  <a:lnTo>
                    <a:pt x="404" y="236"/>
                  </a:lnTo>
                  <a:lnTo>
                    <a:pt x="404" y="237"/>
                  </a:lnTo>
                  <a:lnTo>
                    <a:pt x="405" y="237"/>
                  </a:lnTo>
                  <a:lnTo>
                    <a:pt x="407" y="238"/>
                  </a:lnTo>
                  <a:lnTo>
                    <a:pt x="411" y="237"/>
                  </a:lnTo>
                  <a:lnTo>
                    <a:pt x="411" y="238"/>
                  </a:lnTo>
                  <a:lnTo>
                    <a:pt x="412" y="239"/>
                  </a:lnTo>
                  <a:lnTo>
                    <a:pt x="413" y="239"/>
                  </a:lnTo>
                  <a:lnTo>
                    <a:pt x="415" y="242"/>
                  </a:lnTo>
                  <a:lnTo>
                    <a:pt x="416" y="243"/>
                  </a:lnTo>
                  <a:lnTo>
                    <a:pt x="416" y="244"/>
                  </a:lnTo>
                  <a:lnTo>
                    <a:pt x="418" y="245"/>
                  </a:lnTo>
                  <a:lnTo>
                    <a:pt x="416" y="250"/>
                  </a:lnTo>
                  <a:lnTo>
                    <a:pt x="418" y="251"/>
                  </a:lnTo>
                  <a:lnTo>
                    <a:pt x="418" y="253"/>
                  </a:lnTo>
                  <a:lnTo>
                    <a:pt x="419" y="255"/>
                  </a:lnTo>
                  <a:lnTo>
                    <a:pt x="420" y="255"/>
                  </a:lnTo>
                  <a:lnTo>
                    <a:pt x="422" y="256"/>
                  </a:lnTo>
                  <a:lnTo>
                    <a:pt x="423" y="256"/>
                  </a:lnTo>
                  <a:lnTo>
                    <a:pt x="425" y="257"/>
                  </a:lnTo>
                  <a:lnTo>
                    <a:pt x="426" y="257"/>
                  </a:lnTo>
                  <a:lnTo>
                    <a:pt x="428" y="259"/>
                  </a:lnTo>
                  <a:lnTo>
                    <a:pt x="428" y="260"/>
                  </a:lnTo>
                  <a:lnTo>
                    <a:pt x="426" y="262"/>
                  </a:lnTo>
                  <a:lnTo>
                    <a:pt x="425" y="263"/>
                  </a:lnTo>
                  <a:lnTo>
                    <a:pt x="426" y="264"/>
                  </a:lnTo>
                  <a:lnTo>
                    <a:pt x="426" y="265"/>
                  </a:lnTo>
                  <a:lnTo>
                    <a:pt x="423" y="269"/>
                  </a:lnTo>
                  <a:lnTo>
                    <a:pt x="422" y="270"/>
                  </a:lnTo>
                  <a:lnTo>
                    <a:pt x="421" y="273"/>
                  </a:lnTo>
                  <a:lnTo>
                    <a:pt x="421" y="278"/>
                  </a:lnTo>
                  <a:lnTo>
                    <a:pt x="421" y="279"/>
                  </a:lnTo>
                  <a:lnTo>
                    <a:pt x="422" y="277"/>
                  </a:lnTo>
                  <a:lnTo>
                    <a:pt x="423" y="278"/>
                  </a:lnTo>
                  <a:lnTo>
                    <a:pt x="425" y="278"/>
                  </a:lnTo>
                  <a:lnTo>
                    <a:pt x="426" y="278"/>
                  </a:lnTo>
                  <a:lnTo>
                    <a:pt x="427" y="277"/>
                  </a:lnTo>
                  <a:lnTo>
                    <a:pt x="428" y="278"/>
                  </a:lnTo>
                  <a:lnTo>
                    <a:pt x="429" y="278"/>
                  </a:lnTo>
                  <a:lnTo>
                    <a:pt x="430" y="278"/>
                  </a:lnTo>
                  <a:lnTo>
                    <a:pt x="432" y="278"/>
                  </a:lnTo>
                  <a:lnTo>
                    <a:pt x="433" y="277"/>
                  </a:lnTo>
                  <a:lnTo>
                    <a:pt x="434" y="277"/>
                  </a:lnTo>
                  <a:lnTo>
                    <a:pt x="430" y="283"/>
                  </a:lnTo>
                  <a:lnTo>
                    <a:pt x="432" y="285"/>
                  </a:lnTo>
                  <a:lnTo>
                    <a:pt x="432" y="288"/>
                  </a:lnTo>
                  <a:lnTo>
                    <a:pt x="430" y="294"/>
                  </a:lnTo>
                  <a:lnTo>
                    <a:pt x="432" y="304"/>
                  </a:lnTo>
                  <a:lnTo>
                    <a:pt x="430" y="313"/>
                  </a:lnTo>
                  <a:lnTo>
                    <a:pt x="430" y="314"/>
                  </a:lnTo>
                  <a:lnTo>
                    <a:pt x="430" y="315"/>
                  </a:lnTo>
                  <a:lnTo>
                    <a:pt x="433" y="318"/>
                  </a:lnTo>
                  <a:lnTo>
                    <a:pt x="434" y="318"/>
                  </a:lnTo>
                  <a:lnTo>
                    <a:pt x="434" y="319"/>
                  </a:lnTo>
                  <a:lnTo>
                    <a:pt x="435" y="320"/>
                  </a:lnTo>
                  <a:lnTo>
                    <a:pt x="435" y="321"/>
                  </a:lnTo>
                  <a:lnTo>
                    <a:pt x="434" y="326"/>
                  </a:lnTo>
                  <a:lnTo>
                    <a:pt x="434" y="327"/>
                  </a:lnTo>
                  <a:lnTo>
                    <a:pt x="434" y="328"/>
                  </a:lnTo>
                  <a:lnTo>
                    <a:pt x="434" y="329"/>
                  </a:lnTo>
                  <a:lnTo>
                    <a:pt x="432" y="334"/>
                  </a:lnTo>
                  <a:lnTo>
                    <a:pt x="430" y="336"/>
                  </a:lnTo>
                  <a:lnTo>
                    <a:pt x="429" y="340"/>
                  </a:lnTo>
                  <a:lnTo>
                    <a:pt x="428" y="343"/>
                  </a:lnTo>
                  <a:lnTo>
                    <a:pt x="428" y="344"/>
                  </a:lnTo>
                  <a:lnTo>
                    <a:pt x="428" y="346"/>
                  </a:lnTo>
                  <a:lnTo>
                    <a:pt x="429" y="348"/>
                  </a:lnTo>
                  <a:lnTo>
                    <a:pt x="429" y="350"/>
                  </a:lnTo>
                  <a:lnTo>
                    <a:pt x="430" y="350"/>
                  </a:lnTo>
                  <a:lnTo>
                    <a:pt x="432" y="354"/>
                  </a:lnTo>
                  <a:lnTo>
                    <a:pt x="433" y="355"/>
                  </a:lnTo>
                  <a:lnTo>
                    <a:pt x="433" y="357"/>
                  </a:lnTo>
                  <a:lnTo>
                    <a:pt x="433" y="358"/>
                  </a:lnTo>
                  <a:lnTo>
                    <a:pt x="433" y="360"/>
                  </a:lnTo>
                  <a:lnTo>
                    <a:pt x="434" y="361"/>
                  </a:lnTo>
                  <a:lnTo>
                    <a:pt x="437" y="364"/>
                  </a:lnTo>
                  <a:lnTo>
                    <a:pt x="439" y="365"/>
                  </a:lnTo>
                  <a:lnTo>
                    <a:pt x="439" y="369"/>
                  </a:lnTo>
                  <a:lnTo>
                    <a:pt x="439" y="371"/>
                  </a:lnTo>
                  <a:lnTo>
                    <a:pt x="439" y="372"/>
                  </a:lnTo>
                  <a:lnTo>
                    <a:pt x="439" y="379"/>
                  </a:lnTo>
                  <a:lnTo>
                    <a:pt x="441" y="389"/>
                  </a:lnTo>
                  <a:lnTo>
                    <a:pt x="443" y="395"/>
                  </a:lnTo>
                  <a:lnTo>
                    <a:pt x="444" y="397"/>
                  </a:lnTo>
                  <a:lnTo>
                    <a:pt x="446" y="398"/>
                  </a:lnTo>
                  <a:lnTo>
                    <a:pt x="447" y="399"/>
                  </a:lnTo>
                  <a:lnTo>
                    <a:pt x="448" y="400"/>
                  </a:lnTo>
                  <a:lnTo>
                    <a:pt x="449" y="400"/>
                  </a:lnTo>
                  <a:lnTo>
                    <a:pt x="450" y="400"/>
                  </a:lnTo>
                  <a:lnTo>
                    <a:pt x="453" y="402"/>
                  </a:lnTo>
                  <a:lnTo>
                    <a:pt x="454" y="402"/>
                  </a:lnTo>
                  <a:lnTo>
                    <a:pt x="454" y="403"/>
                  </a:lnTo>
                  <a:lnTo>
                    <a:pt x="455" y="403"/>
                  </a:lnTo>
                  <a:lnTo>
                    <a:pt x="455" y="402"/>
                  </a:lnTo>
                  <a:lnTo>
                    <a:pt x="457" y="402"/>
                  </a:lnTo>
                  <a:lnTo>
                    <a:pt x="461" y="400"/>
                  </a:lnTo>
                  <a:lnTo>
                    <a:pt x="463" y="399"/>
                  </a:lnTo>
                  <a:lnTo>
                    <a:pt x="467" y="396"/>
                  </a:lnTo>
                  <a:lnTo>
                    <a:pt x="468" y="396"/>
                  </a:lnTo>
                  <a:lnTo>
                    <a:pt x="469" y="395"/>
                  </a:lnTo>
                  <a:lnTo>
                    <a:pt x="470" y="395"/>
                  </a:lnTo>
                  <a:lnTo>
                    <a:pt x="471" y="393"/>
                  </a:lnTo>
                  <a:lnTo>
                    <a:pt x="471" y="392"/>
                  </a:lnTo>
                  <a:lnTo>
                    <a:pt x="472" y="390"/>
                  </a:lnTo>
                  <a:lnTo>
                    <a:pt x="472" y="388"/>
                  </a:lnTo>
                  <a:lnTo>
                    <a:pt x="472" y="386"/>
                  </a:lnTo>
                  <a:lnTo>
                    <a:pt x="474" y="385"/>
                  </a:lnTo>
                  <a:lnTo>
                    <a:pt x="475" y="386"/>
                  </a:lnTo>
                  <a:lnTo>
                    <a:pt x="476" y="386"/>
                  </a:lnTo>
                  <a:lnTo>
                    <a:pt x="477" y="389"/>
                  </a:lnTo>
                  <a:lnTo>
                    <a:pt x="478" y="390"/>
                  </a:lnTo>
                  <a:lnTo>
                    <a:pt x="479" y="390"/>
                  </a:lnTo>
                  <a:lnTo>
                    <a:pt x="480" y="390"/>
                  </a:lnTo>
                  <a:lnTo>
                    <a:pt x="491" y="386"/>
                  </a:lnTo>
                  <a:lnTo>
                    <a:pt x="493" y="383"/>
                  </a:lnTo>
                  <a:lnTo>
                    <a:pt x="493" y="382"/>
                  </a:lnTo>
                  <a:lnTo>
                    <a:pt x="494" y="382"/>
                  </a:lnTo>
                  <a:lnTo>
                    <a:pt x="494" y="381"/>
                  </a:lnTo>
                  <a:lnTo>
                    <a:pt x="496" y="381"/>
                  </a:lnTo>
                  <a:lnTo>
                    <a:pt x="497" y="382"/>
                  </a:lnTo>
                  <a:lnTo>
                    <a:pt x="498" y="383"/>
                  </a:lnTo>
                  <a:lnTo>
                    <a:pt x="499" y="384"/>
                  </a:lnTo>
                  <a:lnTo>
                    <a:pt x="501" y="389"/>
                  </a:lnTo>
                  <a:lnTo>
                    <a:pt x="500" y="390"/>
                  </a:lnTo>
                  <a:lnTo>
                    <a:pt x="500" y="391"/>
                  </a:lnTo>
                  <a:lnTo>
                    <a:pt x="500" y="395"/>
                  </a:lnTo>
                  <a:lnTo>
                    <a:pt x="500" y="396"/>
                  </a:lnTo>
                  <a:lnTo>
                    <a:pt x="501" y="396"/>
                  </a:lnTo>
                  <a:lnTo>
                    <a:pt x="504" y="396"/>
                  </a:lnTo>
                  <a:lnTo>
                    <a:pt x="504" y="395"/>
                  </a:lnTo>
                  <a:lnTo>
                    <a:pt x="505" y="396"/>
                  </a:lnTo>
                  <a:lnTo>
                    <a:pt x="504" y="397"/>
                  </a:lnTo>
                  <a:lnTo>
                    <a:pt x="504" y="398"/>
                  </a:lnTo>
                  <a:lnTo>
                    <a:pt x="503" y="399"/>
                  </a:lnTo>
                  <a:lnTo>
                    <a:pt x="503" y="404"/>
                  </a:lnTo>
                  <a:lnTo>
                    <a:pt x="503" y="405"/>
                  </a:lnTo>
                  <a:lnTo>
                    <a:pt x="505" y="407"/>
                  </a:lnTo>
                  <a:lnTo>
                    <a:pt x="505" y="409"/>
                  </a:lnTo>
                  <a:lnTo>
                    <a:pt x="506" y="410"/>
                  </a:lnTo>
                  <a:lnTo>
                    <a:pt x="506" y="411"/>
                  </a:lnTo>
                  <a:lnTo>
                    <a:pt x="507" y="411"/>
                  </a:lnTo>
                  <a:lnTo>
                    <a:pt x="511" y="411"/>
                  </a:lnTo>
                  <a:lnTo>
                    <a:pt x="512" y="411"/>
                  </a:lnTo>
                  <a:lnTo>
                    <a:pt x="513" y="412"/>
                  </a:lnTo>
                  <a:lnTo>
                    <a:pt x="513" y="413"/>
                  </a:lnTo>
                  <a:lnTo>
                    <a:pt x="514" y="414"/>
                  </a:lnTo>
                  <a:lnTo>
                    <a:pt x="517" y="416"/>
                  </a:lnTo>
                  <a:lnTo>
                    <a:pt x="521" y="416"/>
                  </a:lnTo>
                  <a:lnTo>
                    <a:pt x="521" y="417"/>
                  </a:lnTo>
                  <a:lnTo>
                    <a:pt x="522" y="417"/>
                  </a:lnTo>
                  <a:lnTo>
                    <a:pt x="522" y="418"/>
                  </a:lnTo>
                  <a:lnTo>
                    <a:pt x="522" y="419"/>
                  </a:lnTo>
                  <a:lnTo>
                    <a:pt x="524" y="421"/>
                  </a:lnTo>
                  <a:lnTo>
                    <a:pt x="524" y="425"/>
                  </a:lnTo>
                  <a:lnTo>
                    <a:pt x="525" y="426"/>
                  </a:lnTo>
                  <a:lnTo>
                    <a:pt x="528" y="430"/>
                  </a:lnTo>
                  <a:lnTo>
                    <a:pt x="529" y="432"/>
                  </a:lnTo>
                  <a:lnTo>
                    <a:pt x="532" y="431"/>
                  </a:lnTo>
                  <a:lnTo>
                    <a:pt x="533" y="432"/>
                  </a:lnTo>
                  <a:lnTo>
                    <a:pt x="534" y="433"/>
                  </a:lnTo>
                  <a:lnTo>
                    <a:pt x="536" y="433"/>
                  </a:lnTo>
                  <a:lnTo>
                    <a:pt x="538" y="434"/>
                  </a:lnTo>
                  <a:lnTo>
                    <a:pt x="539" y="434"/>
                  </a:lnTo>
                  <a:lnTo>
                    <a:pt x="540" y="434"/>
                  </a:lnTo>
                  <a:lnTo>
                    <a:pt x="541" y="434"/>
                  </a:lnTo>
                  <a:lnTo>
                    <a:pt x="542" y="434"/>
                  </a:lnTo>
                  <a:lnTo>
                    <a:pt x="543" y="434"/>
                  </a:lnTo>
                  <a:lnTo>
                    <a:pt x="542" y="437"/>
                  </a:lnTo>
                  <a:lnTo>
                    <a:pt x="543" y="438"/>
                  </a:lnTo>
                  <a:lnTo>
                    <a:pt x="547" y="444"/>
                  </a:lnTo>
                  <a:lnTo>
                    <a:pt x="548" y="444"/>
                  </a:lnTo>
                  <a:lnTo>
                    <a:pt x="549" y="444"/>
                  </a:lnTo>
                  <a:lnTo>
                    <a:pt x="551" y="444"/>
                  </a:lnTo>
                  <a:lnTo>
                    <a:pt x="550" y="446"/>
                  </a:lnTo>
                  <a:lnTo>
                    <a:pt x="544" y="453"/>
                  </a:lnTo>
                  <a:lnTo>
                    <a:pt x="543" y="454"/>
                  </a:lnTo>
                  <a:lnTo>
                    <a:pt x="542" y="459"/>
                  </a:lnTo>
                  <a:lnTo>
                    <a:pt x="542" y="460"/>
                  </a:lnTo>
                  <a:lnTo>
                    <a:pt x="543" y="462"/>
                  </a:lnTo>
                  <a:lnTo>
                    <a:pt x="543" y="465"/>
                  </a:lnTo>
                  <a:lnTo>
                    <a:pt x="543" y="466"/>
                  </a:lnTo>
                  <a:lnTo>
                    <a:pt x="544" y="466"/>
                  </a:lnTo>
                  <a:lnTo>
                    <a:pt x="546" y="467"/>
                  </a:lnTo>
                  <a:lnTo>
                    <a:pt x="547" y="466"/>
                  </a:lnTo>
                  <a:lnTo>
                    <a:pt x="548" y="466"/>
                  </a:lnTo>
                  <a:lnTo>
                    <a:pt x="548" y="463"/>
                  </a:lnTo>
                  <a:lnTo>
                    <a:pt x="549" y="465"/>
                  </a:lnTo>
                  <a:lnTo>
                    <a:pt x="549" y="466"/>
                  </a:lnTo>
                  <a:lnTo>
                    <a:pt x="549" y="468"/>
                  </a:lnTo>
                  <a:lnTo>
                    <a:pt x="546" y="468"/>
                  </a:lnTo>
                  <a:lnTo>
                    <a:pt x="544" y="469"/>
                  </a:lnTo>
                  <a:lnTo>
                    <a:pt x="544" y="470"/>
                  </a:lnTo>
                  <a:lnTo>
                    <a:pt x="546" y="472"/>
                  </a:lnTo>
                  <a:lnTo>
                    <a:pt x="544" y="473"/>
                  </a:lnTo>
                  <a:lnTo>
                    <a:pt x="544" y="474"/>
                  </a:lnTo>
                  <a:lnTo>
                    <a:pt x="544" y="475"/>
                  </a:lnTo>
                  <a:lnTo>
                    <a:pt x="543" y="475"/>
                  </a:lnTo>
                  <a:lnTo>
                    <a:pt x="542" y="475"/>
                  </a:lnTo>
                  <a:lnTo>
                    <a:pt x="542" y="476"/>
                  </a:lnTo>
                  <a:lnTo>
                    <a:pt x="541" y="477"/>
                  </a:lnTo>
                  <a:lnTo>
                    <a:pt x="541" y="479"/>
                  </a:lnTo>
                  <a:lnTo>
                    <a:pt x="541" y="480"/>
                  </a:lnTo>
                  <a:lnTo>
                    <a:pt x="542" y="480"/>
                  </a:lnTo>
                  <a:lnTo>
                    <a:pt x="543" y="482"/>
                  </a:lnTo>
                  <a:lnTo>
                    <a:pt x="543" y="483"/>
                  </a:lnTo>
                  <a:lnTo>
                    <a:pt x="542" y="484"/>
                  </a:lnTo>
                  <a:lnTo>
                    <a:pt x="542" y="486"/>
                  </a:lnTo>
                  <a:lnTo>
                    <a:pt x="542" y="487"/>
                  </a:lnTo>
                  <a:lnTo>
                    <a:pt x="544" y="489"/>
                  </a:lnTo>
                  <a:lnTo>
                    <a:pt x="546" y="491"/>
                  </a:lnTo>
                  <a:lnTo>
                    <a:pt x="546" y="493"/>
                  </a:lnTo>
                  <a:lnTo>
                    <a:pt x="544" y="494"/>
                  </a:lnTo>
                  <a:lnTo>
                    <a:pt x="544" y="495"/>
                  </a:lnTo>
                  <a:lnTo>
                    <a:pt x="547" y="501"/>
                  </a:lnTo>
                  <a:lnTo>
                    <a:pt x="547" y="502"/>
                  </a:lnTo>
                  <a:lnTo>
                    <a:pt x="548" y="503"/>
                  </a:lnTo>
                  <a:lnTo>
                    <a:pt x="547" y="507"/>
                  </a:lnTo>
                  <a:lnTo>
                    <a:pt x="547" y="508"/>
                  </a:lnTo>
                  <a:lnTo>
                    <a:pt x="547" y="509"/>
                  </a:lnTo>
                  <a:lnTo>
                    <a:pt x="548" y="509"/>
                  </a:lnTo>
                  <a:lnTo>
                    <a:pt x="547" y="510"/>
                  </a:lnTo>
                  <a:lnTo>
                    <a:pt x="546" y="512"/>
                  </a:lnTo>
                  <a:lnTo>
                    <a:pt x="546" y="515"/>
                  </a:lnTo>
                  <a:lnTo>
                    <a:pt x="547" y="515"/>
                  </a:lnTo>
                  <a:lnTo>
                    <a:pt x="548" y="517"/>
                  </a:lnTo>
                  <a:lnTo>
                    <a:pt x="550" y="522"/>
                  </a:lnTo>
                  <a:lnTo>
                    <a:pt x="551" y="524"/>
                  </a:lnTo>
                  <a:lnTo>
                    <a:pt x="553" y="526"/>
                  </a:lnTo>
                  <a:lnTo>
                    <a:pt x="551" y="529"/>
                  </a:lnTo>
                  <a:lnTo>
                    <a:pt x="550" y="535"/>
                  </a:lnTo>
                  <a:lnTo>
                    <a:pt x="549" y="537"/>
                  </a:lnTo>
                  <a:lnTo>
                    <a:pt x="551" y="538"/>
                  </a:lnTo>
                  <a:lnTo>
                    <a:pt x="551" y="540"/>
                  </a:lnTo>
                  <a:lnTo>
                    <a:pt x="551" y="542"/>
                  </a:lnTo>
                  <a:lnTo>
                    <a:pt x="550" y="542"/>
                  </a:lnTo>
                  <a:lnTo>
                    <a:pt x="548" y="544"/>
                  </a:lnTo>
                  <a:lnTo>
                    <a:pt x="547" y="546"/>
                  </a:lnTo>
                  <a:lnTo>
                    <a:pt x="547" y="552"/>
                  </a:lnTo>
                  <a:lnTo>
                    <a:pt x="546" y="554"/>
                  </a:lnTo>
                  <a:lnTo>
                    <a:pt x="546" y="556"/>
                  </a:lnTo>
                  <a:lnTo>
                    <a:pt x="547" y="557"/>
                  </a:lnTo>
                  <a:lnTo>
                    <a:pt x="548" y="557"/>
                  </a:lnTo>
                  <a:lnTo>
                    <a:pt x="549" y="557"/>
                  </a:lnTo>
                  <a:lnTo>
                    <a:pt x="550" y="559"/>
                  </a:lnTo>
                  <a:lnTo>
                    <a:pt x="550" y="560"/>
                  </a:lnTo>
                  <a:lnTo>
                    <a:pt x="550" y="561"/>
                  </a:lnTo>
                  <a:lnTo>
                    <a:pt x="553" y="564"/>
                  </a:lnTo>
                  <a:lnTo>
                    <a:pt x="554" y="566"/>
                  </a:lnTo>
                  <a:lnTo>
                    <a:pt x="555" y="568"/>
                  </a:lnTo>
                  <a:lnTo>
                    <a:pt x="555" y="570"/>
                  </a:lnTo>
                  <a:lnTo>
                    <a:pt x="556" y="571"/>
                  </a:lnTo>
                  <a:lnTo>
                    <a:pt x="556" y="572"/>
                  </a:lnTo>
                  <a:lnTo>
                    <a:pt x="560" y="575"/>
                  </a:lnTo>
                  <a:lnTo>
                    <a:pt x="562" y="577"/>
                  </a:lnTo>
                  <a:lnTo>
                    <a:pt x="562" y="578"/>
                  </a:lnTo>
                  <a:lnTo>
                    <a:pt x="563" y="578"/>
                  </a:lnTo>
                  <a:lnTo>
                    <a:pt x="563" y="580"/>
                  </a:lnTo>
                  <a:lnTo>
                    <a:pt x="564" y="581"/>
                  </a:lnTo>
                  <a:lnTo>
                    <a:pt x="565" y="582"/>
                  </a:lnTo>
                  <a:lnTo>
                    <a:pt x="567" y="586"/>
                  </a:lnTo>
                  <a:lnTo>
                    <a:pt x="568" y="587"/>
                  </a:lnTo>
                  <a:lnTo>
                    <a:pt x="569" y="588"/>
                  </a:lnTo>
                  <a:lnTo>
                    <a:pt x="569" y="589"/>
                  </a:lnTo>
                  <a:lnTo>
                    <a:pt x="568" y="591"/>
                  </a:lnTo>
                  <a:lnTo>
                    <a:pt x="567" y="591"/>
                  </a:lnTo>
                  <a:lnTo>
                    <a:pt x="567" y="592"/>
                  </a:lnTo>
                  <a:lnTo>
                    <a:pt x="568" y="593"/>
                  </a:lnTo>
                  <a:lnTo>
                    <a:pt x="568" y="594"/>
                  </a:lnTo>
                  <a:lnTo>
                    <a:pt x="568" y="595"/>
                  </a:lnTo>
                  <a:lnTo>
                    <a:pt x="568" y="596"/>
                  </a:lnTo>
                  <a:lnTo>
                    <a:pt x="569" y="596"/>
                  </a:lnTo>
                  <a:lnTo>
                    <a:pt x="570" y="596"/>
                  </a:lnTo>
                  <a:lnTo>
                    <a:pt x="569" y="595"/>
                  </a:lnTo>
                  <a:lnTo>
                    <a:pt x="569" y="593"/>
                  </a:lnTo>
                  <a:lnTo>
                    <a:pt x="569" y="592"/>
                  </a:lnTo>
                  <a:lnTo>
                    <a:pt x="570" y="592"/>
                  </a:lnTo>
                  <a:lnTo>
                    <a:pt x="572" y="589"/>
                  </a:lnTo>
                  <a:lnTo>
                    <a:pt x="574" y="589"/>
                  </a:lnTo>
                  <a:lnTo>
                    <a:pt x="575" y="591"/>
                  </a:lnTo>
                  <a:lnTo>
                    <a:pt x="576" y="592"/>
                  </a:lnTo>
                  <a:lnTo>
                    <a:pt x="578" y="589"/>
                  </a:lnTo>
                  <a:lnTo>
                    <a:pt x="579" y="588"/>
                  </a:lnTo>
                  <a:lnTo>
                    <a:pt x="581" y="588"/>
                  </a:lnTo>
                  <a:lnTo>
                    <a:pt x="582" y="589"/>
                  </a:lnTo>
                  <a:lnTo>
                    <a:pt x="582" y="591"/>
                  </a:lnTo>
                  <a:lnTo>
                    <a:pt x="581" y="591"/>
                  </a:lnTo>
                  <a:lnTo>
                    <a:pt x="581" y="592"/>
                  </a:lnTo>
                  <a:lnTo>
                    <a:pt x="579" y="592"/>
                  </a:lnTo>
                  <a:lnTo>
                    <a:pt x="579" y="593"/>
                  </a:lnTo>
                  <a:lnTo>
                    <a:pt x="581" y="593"/>
                  </a:lnTo>
                  <a:lnTo>
                    <a:pt x="579" y="595"/>
                  </a:lnTo>
                  <a:lnTo>
                    <a:pt x="578" y="595"/>
                  </a:lnTo>
                  <a:lnTo>
                    <a:pt x="577" y="596"/>
                  </a:lnTo>
                  <a:lnTo>
                    <a:pt x="576" y="599"/>
                  </a:lnTo>
                  <a:lnTo>
                    <a:pt x="576" y="600"/>
                  </a:lnTo>
                  <a:lnTo>
                    <a:pt x="575" y="601"/>
                  </a:lnTo>
                  <a:lnTo>
                    <a:pt x="575" y="602"/>
                  </a:lnTo>
                  <a:lnTo>
                    <a:pt x="576" y="603"/>
                  </a:lnTo>
                  <a:lnTo>
                    <a:pt x="576" y="605"/>
                  </a:lnTo>
                  <a:lnTo>
                    <a:pt x="577" y="605"/>
                  </a:lnTo>
                  <a:lnTo>
                    <a:pt x="579" y="610"/>
                  </a:lnTo>
                  <a:lnTo>
                    <a:pt x="579" y="612"/>
                  </a:lnTo>
                  <a:lnTo>
                    <a:pt x="579" y="614"/>
                  </a:lnTo>
                  <a:lnTo>
                    <a:pt x="579" y="615"/>
                  </a:lnTo>
                  <a:lnTo>
                    <a:pt x="579" y="616"/>
                  </a:lnTo>
                  <a:lnTo>
                    <a:pt x="582" y="621"/>
                  </a:lnTo>
                  <a:lnTo>
                    <a:pt x="583" y="626"/>
                  </a:lnTo>
                  <a:lnTo>
                    <a:pt x="584" y="627"/>
                  </a:lnTo>
                  <a:lnTo>
                    <a:pt x="585" y="628"/>
                  </a:lnTo>
                  <a:lnTo>
                    <a:pt x="586" y="628"/>
                  </a:lnTo>
                  <a:lnTo>
                    <a:pt x="586" y="629"/>
                  </a:lnTo>
                  <a:lnTo>
                    <a:pt x="585" y="631"/>
                  </a:lnTo>
                  <a:lnTo>
                    <a:pt x="585" y="636"/>
                  </a:lnTo>
                  <a:lnTo>
                    <a:pt x="585" y="637"/>
                  </a:lnTo>
                  <a:lnTo>
                    <a:pt x="585" y="638"/>
                  </a:lnTo>
                  <a:lnTo>
                    <a:pt x="588" y="642"/>
                  </a:lnTo>
                  <a:lnTo>
                    <a:pt x="589" y="644"/>
                  </a:lnTo>
                  <a:lnTo>
                    <a:pt x="590" y="644"/>
                  </a:lnTo>
                  <a:lnTo>
                    <a:pt x="590" y="647"/>
                  </a:lnTo>
                  <a:lnTo>
                    <a:pt x="589" y="648"/>
                  </a:lnTo>
                  <a:lnTo>
                    <a:pt x="588" y="649"/>
                  </a:lnTo>
                  <a:lnTo>
                    <a:pt x="586" y="650"/>
                  </a:lnTo>
                  <a:lnTo>
                    <a:pt x="586" y="651"/>
                  </a:lnTo>
                  <a:lnTo>
                    <a:pt x="586" y="656"/>
                  </a:lnTo>
                  <a:lnTo>
                    <a:pt x="585" y="656"/>
                  </a:lnTo>
                  <a:lnTo>
                    <a:pt x="584" y="657"/>
                  </a:lnTo>
                  <a:lnTo>
                    <a:pt x="584" y="658"/>
                  </a:lnTo>
                  <a:lnTo>
                    <a:pt x="585" y="658"/>
                  </a:lnTo>
                  <a:lnTo>
                    <a:pt x="585" y="659"/>
                  </a:lnTo>
                  <a:lnTo>
                    <a:pt x="584" y="659"/>
                  </a:lnTo>
                  <a:lnTo>
                    <a:pt x="584" y="661"/>
                  </a:lnTo>
                  <a:lnTo>
                    <a:pt x="585" y="662"/>
                  </a:lnTo>
                  <a:lnTo>
                    <a:pt x="585" y="663"/>
                  </a:lnTo>
                  <a:lnTo>
                    <a:pt x="585" y="664"/>
                  </a:lnTo>
                  <a:lnTo>
                    <a:pt x="584" y="666"/>
                  </a:lnTo>
                  <a:lnTo>
                    <a:pt x="584" y="668"/>
                  </a:lnTo>
                  <a:lnTo>
                    <a:pt x="582" y="672"/>
                  </a:lnTo>
                  <a:lnTo>
                    <a:pt x="577" y="678"/>
                  </a:lnTo>
                  <a:lnTo>
                    <a:pt x="577" y="680"/>
                  </a:lnTo>
                  <a:lnTo>
                    <a:pt x="576" y="683"/>
                  </a:lnTo>
                  <a:lnTo>
                    <a:pt x="576" y="684"/>
                  </a:lnTo>
                  <a:lnTo>
                    <a:pt x="576" y="685"/>
                  </a:lnTo>
                  <a:lnTo>
                    <a:pt x="576" y="686"/>
                  </a:lnTo>
                  <a:lnTo>
                    <a:pt x="576" y="687"/>
                  </a:lnTo>
                  <a:lnTo>
                    <a:pt x="576" y="690"/>
                  </a:lnTo>
                  <a:lnTo>
                    <a:pt x="577" y="691"/>
                  </a:lnTo>
                  <a:lnTo>
                    <a:pt x="582" y="698"/>
                  </a:lnTo>
                  <a:lnTo>
                    <a:pt x="583" y="699"/>
                  </a:lnTo>
                  <a:lnTo>
                    <a:pt x="585" y="700"/>
                  </a:lnTo>
                  <a:lnTo>
                    <a:pt x="586" y="700"/>
                  </a:lnTo>
                  <a:lnTo>
                    <a:pt x="586" y="701"/>
                  </a:lnTo>
                  <a:lnTo>
                    <a:pt x="588" y="701"/>
                  </a:lnTo>
                  <a:lnTo>
                    <a:pt x="586" y="704"/>
                  </a:lnTo>
                  <a:lnTo>
                    <a:pt x="589" y="710"/>
                  </a:lnTo>
                  <a:lnTo>
                    <a:pt x="588" y="711"/>
                  </a:lnTo>
                  <a:lnTo>
                    <a:pt x="589" y="711"/>
                  </a:lnTo>
                  <a:lnTo>
                    <a:pt x="591" y="711"/>
                  </a:lnTo>
                  <a:lnTo>
                    <a:pt x="592" y="712"/>
                  </a:lnTo>
                  <a:lnTo>
                    <a:pt x="593" y="712"/>
                  </a:lnTo>
                  <a:lnTo>
                    <a:pt x="595" y="712"/>
                  </a:lnTo>
                  <a:lnTo>
                    <a:pt x="597" y="713"/>
                  </a:lnTo>
                  <a:lnTo>
                    <a:pt x="596" y="717"/>
                  </a:lnTo>
                  <a:lnTo>
                    <a:pt x="596" y="719"/>
                  </a:lnTo>
                  <a:lnTo>
                    <a:pt x="595" y="721"/>
                  </a:lnTo>
                  <a:lnTo>
                    <a:pt x="592" y="726"/>
                  </a:lnTo>
                  <a:lnTo>
                    <a:pt x="590" y="734"/>
                  </a:lnTo>
                  <a:lnTo>
                    <a:pt x="590" y="735"/>
                  </a:lnTo>
                  <a:lnTo>
                    <a:pt x="590" y="736"/>
                  </a:lnTo>
                  <a:lnTo>
                    <a:pt x="590" y="738"/>
                  </a:lnTo>
                  <a:lnTo>
                    <a:pt x="591" y="740"/>
                  </a:lnTo>
                  <a:lnTo>
                    <a:pt x="591" y="741"/>
                  </a:lnTo>
                  <a:lnTo>
                    <a:pt x="592" y="741"/>
                  </a:lnTo>
                  <a:lnTo>
                    <a:pt x="592" y="742"/>
                  </a:lnTo>
                  <a:lnTo>
                    <a:pt x="593" y="745"/>
                  </a:lnTo>
                  <a:lnTo>
                    <a:pt x="598" y="748"/>
                  </a:lnTo>
                  <a:lnTo>
                    <a:pt x="599" y="749"/>
                  </a:lnTo>
                  <a:lnTo>
                    <a:pt x="600" y="753"/>
                  </a:lnTo>
                  <a:lnTo>
                    <a:pt x="602" y="754"/>
                  </a:lnTo>
                  <a:lnTo>
                    <a:pt x="603" y="754"/>
                  </a:lnTo>
                  <a:lnTo>
                    <a:pt x="605" y="755"/>
                  </a:lnTo>
                  <a:lnTo>
                    <a:pt x="606" y="756"/>
                  </a:lnTo>
                  <a:lnTo>
                    <a:pt x="607" y="757"/>
                  </a:lnTo>
                  <a:lnTo>
                    <a:pt x="607" y="759"/>
                  </a:lnTo>
                  <a:lnTo>
                    <a:pt x="608" y="759"/>
                  </a:lnTo>
                  <a:lnTo>
                    <a:pt x="610" y="760"/>
                  </a:lnTo>
                  <a:lnTo>
                    <a:pt x="613" y="762"/>
                  </a:lnTo>
                  <a:lnTo>
                    <a:pt x="617" y="763"/>
                  </a:lnTo>
                  <a:lnTo>
                    <a:pt x="620" y="762"/>
                  </a:lnTo>
                  <a:lnTo>
                    <a:pt x="621" y="763"/>
                  </a:lnTo>
                  <a:lnTo>
                    <a:pt x="622" y="766"/>
                  </a:lnTo>
                  <a:lnTo>
                    <a:pt x="624" y="768"/>
                  </a:lnTo>
                  <a:lnTo>
                    <a:pt x="625" y="769"/>
                  </a:lnTo>
                  <a:lnTo>
                    <a:pt x="627" y="770"/>
                  </a:lnTo>
                  <a:lnTo>
                    <a:pt x="628" y="771"/>
                  </a:lnTo>
                  <a:lnTo>
                    <a:pt x="629" y="774"/>
                  </a:lnTo>
                  <a:lnTo>
                    <a:pt x="633" y="773"/>
                  </a:lnTo>
                  <a:lnTo>
                    <a:pt x="634" y="773"/>
                  </a:lnTo>
                  <a:lnTo>
                    <a:pt x="635" y="773"/>
                  </a:lnTo>
                  <a:lnTo>
                    <a:pt x="638" y="770"/>
                  </a:lnTo>
                  <a:lnTo>
                    <a:pt x="639" y="769"/>
                  </a:lnTo>
                  <a:lnTo>
                    <a:pt x="639" y="768"/>
                  </a:lnTo>
                  <a:lnTo>
                    <a:pt x="639" y="767"/>
                  </a:lnTo>
                  <a:lnTo>
                    <a:pt x="639" y="764"/>
                  </a:lnTo>
                  <a:lnTo>
                    <a:pt x="640" y="766"/>
                  </a:lnTo>
                  <a:lnTo>
                    <a:pt x="641" y="768"/>
                  </a:lnTo>
                  <a:lnTo>
                    <a:pt x="641" y="769"/>
                  </a:lnTo>
                  <a:lnTo>
                    <a:pt x="641" y="770"/>
                  </a:lnTo>
                  <a:lnTo>
                    <a:pt x="641" y="771"/>
                  </a:lnTo>
                  <a:lnTo>
                    <a:pt x="640" y="774"/>
                  </a:lnTo>
                  <a:lnTo>
                    <a:pt x="640" y="775"/>
                  </a:lnTo>
                  <a:lnTo>
                    <a:pt x="642" y="777"/>
                  </a:lnTo>
                  <a:lnTo>
                    <a:pt x="642" y="778"/>
                  </a:lnTo>
                  <a:lnTo>
                    <a:pt x="645" y="783"/>
                  </a:lnTo>
                  <a:lnTo>
                    <a:pt x="646" y="782"/>
                  </a:lnTo>
                  <a:lnTo>
                    <a:pt x="647" y="782"/>
                  </a:lnTo>
                  <a:lnTo>
                    <a:pt x="652" y="783"/>
                  </a:lnTo>
                  <a:lnTo>
                    <a:pt x="653" y="784"/>
                  </a:lnTo>
                  <a:lnTo>
                    <a:pt x="654" y="784"/>
                  </a:lnTo>
                  <a:lnTo>
                    <a:pt x="655" y="784"/>
                  </a:lnTo>
                  <a:lnTo>
                    <a:pt x="664" y="785"/>
                  </a:lnTo>
                  <a:lnTo>
                    <a:pt x="667" y="784"/>
                  </a:lnTo>
                  <a:lnTo>
                    <a:pt x="667" y="783"/>
                  </a:lnTo>
                  <a:lnTo>
                    <a:pt x="667" y="781"/>
                  </a:lnTo>
                  <a:lnTo>
                    <a:pt x="666" y="780"/>
                  </a:lnTo>
                  <a:lnTo>
                    <a:pt x="664" y="778"/>
                  </a:lnTo>
                  <a:lnTo>
                    <a:pt x="664" y="777"/>
                  </a:lnTo>
                  <a:lnTo>
                    <a:pt x="666" y="777"/>
                  </a:lnTo>
                  <a:lnTo>
                    <a:pt x="667" y="780"/>
                  </a:lnTo>
                  <a:lnTo>
                    <a:pt x="669" y="788"/>
                  </a:lnTo>
                  <a:lnTo>
                    <a:pt x="672" y="794"/>
                  </a:lnTo>
                  <a:lnTo>
                    <a:pt x="674" y="795"/>
                  </a:lnTo>
                  <a:lnTo>
                    <a:pt x="674" y="797"/>
                  </a:lnTo>
                  <a:lnTo>
                    <a:pt x="674" y="798"/>
                  </a:lnTo>
                  <a:lnTo>
                    <a:pt x="674" y="801"/>
                  </a:lnTo>
                  <a:lnTo>
                    <a:pt x="675" y="803"/>
                  </a:lnTo>
                  <a:lnTo>
                    <a:pt x="675" y="804"/>
                  </a:lnTo>
                  <a:lnTo>
                    <a:pt x="675" y="806"/>
                  </a:lnTo>
                  <a:lnTo>
                    <a:pt x="675" y="808"/>
                  </a:lnTo>
                  <a:lnTo>
                    <a:pt x="672" y="808"/>
                  </a:lnTo>
                  <a:lnTo>
                    <a:pt x="674" y="808"/>
                  </a:lnTo>
                  <a:lnTo>
                    <a:pt x="674" y="809"/>
                  </a:lnTo>
                  <a:lnTo>
                    <a:pt x="675" y="811"/>
                  </a:lnTo>
                  <a:lnTo>
                    <a:pt x="679" y="817"/>
                  </a:lnTo>
                  <a:lnTo>
                    <a:pt x="682" y="818"/>
                  </a:lnTo>
                  <a:lnTo>
                    <a:pt x="686" y="818"/>
                  </a:lnTo>
                  <a:lnTo>
                    <a:pt x="685" y="813"/>
                  </a:lnTo>
                  <a:lnTo>
                    <a:pt x="685" y="812"/>
                  </a:lnTo>
                  <a:lnTo>
                    <a:pt x="685" y="808"/>
                  </a:lnTo>
                  <a:lnTo>
                    <a:pt x="690" y="810"/>
                  </a:lnTo>
                  <a:lnTo>
                    <a:pt x="691" y="811"/>
                  </a:lnTo>
                  <a:lnTo>
                    <a:pt x="691" y="818"/>
                  </a:lnTo>
                  <a:lnTo>
                    <a:pt x="692" y="820"/>
                  </a:lnTo>
                  <a:lnTo>
                    <a:pt x="693" y="822"/>
                  </a:lnTo>
                  <a:lnTo>
                    <a:pt x="696" y="824"/>
                  </a:lnTo>
                  <a:lnTo>
                    <a:pt x="697" y="825"/>
                  </a:lnTo>
                  <a:lnTo>
                    <a:pt x="698" y="825"/>
                  </a:lnTo>
                  <a:lnTo>
                    <a:pt x="702" y="825"/>
                  </a:lnTo>
                  <a:lnTo>
                    <a:pt x="702" y="824"/>
                  </a:lnTo>
                  <a:lnTo>
                    <a:pt x="703" y="824"/>
                  </a:lnTo>
                  <a:lnTo>
                    <a:pt x="704" y="824"/>
                  </a:lnTo>
                  <a:lnTo>
                    <a:pt x="706" y="824"/>
                  </a:lnTo>
                  <a:lnTo>
                    <a:pt x="709" y="826"/>
                  </a:lnTo>
                  <a:lnTo>
                    <a:pt x="709" y="827"/>
                  </a:lnTo>
                  <a:lnTo>
                    <a:pt x="710" y="829"/>
                  </a:lnTo>
                  <a:lnTo>
                    <a:pt x="713" y="830"/>
                  </a:lnTo>
                  <a:lnTo>
                    <a:pt x="718" y="831"/>
                  </a:lnTo>
                  <a:lnTo>
                    <a:pt x="719" y="832"/>
                  </a:lnTo>
                  <a:lnTo>
                    <a:pt x="718" y="833"/>
                  </a:lnTo>
                  <a:lnTo>
                    <a:pt x="719" y="834"/>
                  </a:lnTo>
                  <a:lnTo>
                    <a:pt x="720" y="837"/>
                  </a:lnTo>
                  <a:lnTo>
                    <a:pt x="719" y="837"/>
                  </a:lnTo>
                  <a:lnTo>
                    <a:pt x="718" y="838"/>
                  </a:lnTo>
                  <a:lnTo>
                    <a:pt x="718" y="839"/>
                  </a:lnTo>
                  <a:lnTo>
                    <a:pt x="717" y="840"/>
                  </a:lnTo>
                  <a:lnTo>
                    <a:pt x="719" y="841"/>
                  </a:lnTo>
                  <a:lnTo>
                    <a:pt x="721" y="844"/>
                  </a:lnTo>
                  <a:lnTo>
                    <a:pt x="721" y="845"/>
                  </a:lnTo>
                  <a:lnTo>
                    <a:pt x="724" y="847"/>
                  </a:lnTo>
                  <a:lnTo>
                    <a:pt x="726" y="847"/>
                  </a:lnTo>
                  <a:lnTo>
                    <a:pt x="726" y="848"/>
                  </a:lnTo>
                  <a:lnTo>
                    <a:pt x="726" y="849"/>
                  </a:lnTo>
                  <a:lnTo>
                    <a:pt x="728" y="849"/>
                  </a:lnTo>
                  <a:lnTo>
                    <a:pt x="730" y="849"/>
                  </a:lnTo>
                  <a:lnTo>
                    <a:pt x="730" y="848"/>
                  </a:lnTo>
                  <a:lnTo>
                    <a:pt x="731" y="848"/>
                  </a:lnTo>
                  <a:lnTo>
                    <a:pt x="730" y="847"/>
                  </a:lnTo>
                  <a:lnTo>
                    <a:pt x="728" y="847"/>
                  </a:lnTo>
                  <a:lnTo>
                    <a:pt x="727" y="847"/>
                  </a:lnTo>
                  <a:lnTo>
                    <a:pt x="728" y="846"/>
                  </a:lnTo>
                  <a:lnTo>
                    <a:pt x="730" y="846"/>
                  </a:lnTo>
                  <a:lnTo>
                    <a:pt x="731" y="846"/>
                  </a:lnTo>
                  <a:lnTo>
                    <a:pt x="731" y="845"/>
                  </a:lnTo>
                  <a:lnTo>
                    <a:pt x="731" y="844"/>
                  </a:lnTo>
                  <a:lnTo>
                    <a:pt x="730" y="844"/>
                  </a:lnTo>
                  <a:lnTo>
                    <a:pt x="730" y="842"/>
                  </a:lnTo>
                  <a:lnTo>
                    <a:pt x="728" y="841"/>
                  </a:lnTo>
                  <a:lnTo>
                    <a:pt x="730" y="840"/>
                  </a:lnTo>
                  <a:lnTo>
                    <a:pt x="731" y="839"/>
                  </a:lnTo>
                  <a:lnTo>
                    <a:pt x="732" y="840"/>
                  </a:lnTo>
                  <a:lnTo>
                    <a:pt x="732" y="841"/>
                  </a:lnTo>
                  <a:lnTo>
                    <a:pt x="733" y="841"/>
                  </a:lnTo>
                  <a:lnTo>
                    <a:pt x="734" y="841"/>
                  </a:lnTo>
                  <a:lnTo>
                    <a:pt x="735" y="841"/>
                  </a:lnTo>
                  <a:lnTo>
                    <a:pt x="736" y="840"/>
                  </a:lnTo>
                  <a:lnTo>
                    <a:pt x="738" y="840"/>
                  </a:lnTo>
                  <a:lnTo>
                    <a:pt x="738" y="845"/>
                  </a:lnTo>
                  <a:lnTo>
                    <a:pt x="738" y="847"/>
                  </a:lnTo>
                  <a:lnTo>
                    <a:pt x="739" y="848"/>
                  </a:lnTo>
                  <a:lnTo>
                    <a:pt x="740" y="849"/>
                  </a:lnTo>
                  <a:lnTo>
                    <a:pt x="740" y="851"/>
                  </a:lnTo>
                  <a:lnTo>
                    <a:pt x="739" y="852"/>
                  </a:lnTo>
                  <a:lnTo>
                    <a:pt x="740" y="852"/>
                  </a:lnTo>
                  <a:lnTo>
                    <a:pt x="741" y="852"/>
                  </a:lnTo>
                  <a:lnTo>
                    <a:pt x="742" y="851"/>
                  </a:lnTo>
                  <a:lnTo>
                    <a:pt x="742" y="849"/>
                  </a:lnTo>
                  <a:lnTo>
                    <a:pt x="742" y="848"/>
                  </a:lnTo>
                  <a:lnTo>
                    <a:pt x="743" y="849"/>
                  </a:lnTo>
                  <a:lnTo>
                    <a:pt x="743" y="851"/>
                  </a:lnTo>
                  <a:lnTo>
                    <a:pt x="742" y="852"/>
                  </a:lnTo>
                  <a:lnTo>
                    <a:pt x="745" y="851"/>
                  </a:lnTo>
                  <a:lnTo>
                    <a:pt x="745" y="852"/>
                  </a:lnTo>
                  <a:lnTo>
                    <a:pt x="743" y="853"/>
                  </a:lnTo>
                  <a:lnTo>
                    <a:pt x="745" y="854"/>
                  </a:lnTo>
                  <a:lnTo>
                    <a:pt x="745" y="855"/>
                  </a:lnTo>
                  <a:lnTo>
                    <a:pt x="745" y="856"/>
                  </a:lnTo>
                  <a:lnTo>
                    <a:pt x="747" y="856"/>
                  </a:lnTo>
                  <a:lnTo>
                    <a:pt x="748" y="855"/>
                  </a:lnTo>
                  <a:lnTo>
                    <a:pt x="749" y="856"/>
                  </a:lnTo>
                  <a:lnTo>
                    <a:pt x="749" y="854"/>
                  </a:lnTo>
                  <a:lnTo>
                    <a:pt x="752" y="855"/>
                  </a:lnTo>
                  <a:lnTo>
                    <a:pt x="753" y="858"/>
                  </a:lnTo>
                  <a:lnTo>
                    <a:pt x="752" y="859"/>
                  </a:lnTo>
                  <a:lnTo>
                    <a:pt x="753" y="860"/>
                  </a:lnTo>
                  <a:lnTo>
                    <a:pt x="753" y="861"/>
                  </a:lnTo>
                  <a:lnTo>
                    <a:pt x="753" y="862"/>
                  </a:lnTo>
                  <a:lnTo>
                    <a:pt x="754" y="862"/>
                  </a:lnTo>
                  <a:lnTo>
                    <a:pt x="755" y="863"/>
                  </a:lnTo>
                  <a:lnTo>
                    <a:pt x="755" y="865"/>
                  </a:lnTo>
                  <a:lnTo>
                    <a:pt x="754" y="866"/>
                  </a:lnTo>
                  <a:lnTo>
                    <a:pt x="754" y="867"/>
                  </a:lnTo>
                  <a:lnTo>
                    <a:pt x="754" y="869"/>
                  </a:lnTo>
                  <a:lnTo>
                    <a:pt x="755" y="870"/>
                  </a:lnTo>
                  <a:lnTo>
                    <a:pt x="759" y="873"/>
                  </a:lnTo>
                  <a:lnTo>
                    <a:pt x="757" y="874"/>
                  </a:lnTo>
                  <a:lnTo>
                    <a:pt x="757" y="875"/>
                  </a:lnTo>
                  <a:lnTo>
                    <a:pt x="759" y="876"/>
                  </a:lnTo>
                  <a:lnTo>
                    <a:pt x="759" y="877"/>
                  </a:lnTo>
                  <a:lnTo>
                    <a:pt x="757" y="877"/>
                  </a:lnTo>
                  <a:lnTo>
                    <a:pt x="756" y="877"/>
                  </a:lnTo>
                  <a:lnTo>
                    <a:pt x="756" y="876"/>
                  </a:lnTo>
                  <a:lnTo>
                    <a:pt x="755" y="876"/>
                  </a:lnTo>
                  <a:lnTo>
                    <a:pt x="754" y="876"/>
                  </a:lnTo>
                  <a:lnTo>
                    <a:pt x="754" y="875"/>
                  </a:lnTo>
                  <a:lnTo>
                    <a:pt x="753" y="874"/>
                  </a:lnTo>
                  <a:lnTo>
                    <a:pt x="752" y="874"/>
                  </a:lnTo>
                  <a:lnTo>
                    <a:pt x="753" y="873"/>
                  </a:lnTo>
                  <a:lnTo>
                    <a:pt x="753" y="872"/>
                  </a:lnTo>
                  <a:lnTo>
                    <a:pt x="753" y="870"/>
                  </a:lnTo>
                  <a:lnTo>
                    <a:pt x="752" y="870"/>
                  </a:lnTo>
                  <a:lnTo>
                    <a:pt x="752" y="869"/>
                  </a:lnTo>
                  <a:lnTo>
                    <a:pt x="750" y="869"/>
                  </a:lnTo>
                  <a:lnTo>
                    <a:pt x="750" y="870"/>
                  </a:lnTo>
                  <a:lnTo>
                    <a:pt x="749" y="870"/>
                  </a:lnTo>
                  <a:lnTo>
                    <a:pt x="749" y="872"/>
                  </a:lnTo>
                  <a:lnTo>
                    <a:pt x="748" y="872"/>
                  </a:lnTo>
                  <a:lnTo>
                    <a:pt x="747" y="872"/>
                  </a:lnTo>
                  <a:lnTo>
                    <a:pt x="746" y="872"/>
                  </a:lnTo>
                  <a:lnTo>
                    <a:pt x="746" y="870"/>
                  </a:lnTo>
                  <a:lnTo>
                    <a:pt x="746" y="869"/>
                  </a:lnTo>
                  <a:lnTo>
                    <a:pt x="743" y="869"/>
                  </a:lnTo>
                  <a:lnTo>
                    <a:pt x="743" y="870"/>
                  </a:lnTo>
                  <a:lnTo>
                    <a:pt x="745" y="872"/>
                  </a:lnTo>
                  <a:lnTo>
                    <a:pt x="745" y="874"/>
                  </a:lnTo>
                  <a:lnTo>
                    <a:pt x="745" y="875"/>
                  </a:lnTo>
                  <a:lnTo>
                    <a:pt x="742" y="876"/>
                  </a:lnTo>
                  <a:lnTo>
                    <a:pt x="741" y="877"/>
                  </a:lnTo>
                  <a:lnTo>
                    <a:pt x="740" y="877"/>
                  </a:lnTo>
                  <a:lnTo>
                    <a:pt x="740" y="879"/>
                  </a:lnTo>
                  <a:lnTo>
                    <a:pt x="740" y="880"/>
                  </a:lnTo>
                  <a:lnTo>
                    <a:pt x="741" y="881"/>
                  </a:lnTo>
                  <a:lnTo>
                    <a:pt x="742" y="882"/>
                  </a:lnTo>
                  <a:lnTo>
                    <a:pt x="742" y="883"/>
                  </a:lnTo>
                  <a:lnTo>
                    <a:pt x="743" y="883"/>
                  </a:lnTo>
                  <a:lnTo>
                    <a:pt x="743" y="884"/>
                  </a:lnTo>
                  <a:lnTo>
                    <a:pt x="742" y="887"/>
                  </a:lnTo>
                  <a:lnTo>
                    <a:pt x="743" y="887"/>
                  </a:lnTo>
                  <a:lnTo>
                    <a:pt x="745" y="889"/>
                  </a:lnTo>
                  <a:lnTo>
                    <a:pt x="746" y="890"/>
                  </a:lnTo>
                  <a:lnTo>
                    <a:pt x="747" y="893"/>
                  </a:lnTo>
                  <a:lnTo>
                    <a:pt x="747" y="894"/>
                  </a:lnTo>
                  <a:lnTo>
                    <a:pt x="748" y="894"/>
                  </a:lnTo>
                  <a:lnTo>
                    <a:pt x="749" y="894"/>
                  </a:lnTo>
                  <a:lnTo>
                    <a:pt x="750" y="894"/>
                  </a:lnTo>
                  <a:lnTo>
                    <a:pt x="750" y="895"/>
                  </a:lnTo>
                  <a:lnTo>
                    <a:pt x="750" y="898"/>
                  </a:lnTo>
                  <a:lnTo>
                    <a:pt x="750" y="900"/>
                  </a:lnTo>
                  <a:lnTo>
                    <a:pt x="749" y="901"/>
                  </a:lnTo>
                  <a:lnTo>
                    <a:pt x="749" y="902"/>
                  </a:lnTo>
                  <a:lnTo>
                    <a:pt x="748" y="903"/>
                  </a:lnTo>
                  <a:lnTo>
                    <a:pt x="750" y="903"/>
                  </a:lnTo>
                  <a:lnTo>
                    <a:pt x="750" y="902"/>
                  </a:lnTo>
                  <a:lnTo>
                    <a:pt x="753" y="900"/>
                  </a:lnTo>
                  <a:lnTo>
                    <a:pt x="753" y="901"/>
                  </a:lnTo>
                  <a:lnTo>
                    <a:pt x="754" y="902"/>
                  </a:lnTo>
                  <a:lnTo>
                    <a:pt x="755" y="903"/>
                  </a:lnTo>
                  <a:lnTo>
                    <a:pt x="757" y="902"/>
                  </a:lnTo>
                  <a:lnTo>
                    <a:pt x="759" y="902"/>
                  </a:lnTo>
                  <a:lnTo>
                    <a:pt x="759" y="903"/>
                  </a:lnTo>
                  <a:lnTo>
                    <a:pt x="761" y="905"/>
                  </a:lnTo>
                  <a:lnTo>
                    <a:pt x="762" y="905"/>
                  </a:lnTo>
                  <a:lnTo>
                    <a:pt x="763" y="905"/>
                  </a:lnTo>
                  <a:lnTo>
                    <a:pt x="764" y="905"/>
                  </a:lnTo>
                  <a:lnTo>
                    <a:pt x="766" y="908"/>
                  </a:lnTo>
                  <a:lnTo>
                    <a:pt x="764" y="907"/>
                  </a:lnTo>
                  <a:lnTo>
                    <a:pt x="762" y="907"/>
                  </a:lnTo>
                  <a:lnTo>
                    <a:pt x="762" y="908"/>
                  </a:lnTo>
                  <a:lnTo>
                    <a:pt x="762" y="909"/>
                  </a:lnTo>
                  <a:lnTo>
                    <a:pt x="762" y="910"/>
                  </a:lnTo>
                  <a:lnTo>
                    <a:pt x="761" y="910"/>
                  </a:lnTo>
                  <a:lnTo>
                    <a:pt x="763" y="911"/>
                  </a:lnTo>
                  <a:lnTo>
                    <a:pt x="766" y="910"/>
                  </a:lnTo>
                  <a:lnTo>
                    <a:pt x="767" y="911"/>
                  </a:lnTo>
                  <a:lnTo>
                    <a:pt x="767" y="912"/>
                  </a:lnTo>
                  <a:lnTo>
                    <a:pt x="770" y="912"/>
                  </a:lnTo>
                  <a:lnTo>
                    <a:pt x="770" y="914"/>
                  </a:lnTo>
                  <a:lnTo>
                    <a:pt x="770" y="915"/>
                  </a:lnTo>
                  <a:lnTo>
                    <a:pt x="771" y="916"/>
                  </a:lnTo>
                  <a:lnTo>
                    <a:pt x="771" y="917"/>
                  </a:lnTo>
                  <a:lnTo>
                    <a:pt x="773" y="917"/>
                  </a:lnTo>
                  <a:lnTo>
                    <a:pt x="774" y="921"/>
                  </a:lnTo>
                  <a:lnTo>
                    <a:pt x="774" y="923"/>
                  </a:lnTo>
                  <a:lnTo>
                    <a:pt x="771" y="926"/>
                  </a:lnTo>
                  <a:lnTo>
                    <a:pt x="770" y="930"/>
                  </a:lnTo>
                  <a:lnTo>
                    <a:pt x="773" y="933"/>
                  </a:lnTo>
                  <a:lnTo>
                    <a:pt x="773" y="935"/>
                  </a:lnTo>
                  <a:lnTo>
                    <a:pt x="774" y="935"/>
                  </a:lnTo>
                  <a:lnTo>
                    <a:pt x="774" y="932"/>
                  </a:lnTo>
                  <a:lnTo>
                    <a:pt x="775" y="932"/>
                  </a:lnTo>
                  <a:lnTo>
                    <a:pt x="775" y="933"/>
                  </a:lnTo>
                  <a:lnTo>
                    <a:pt x="776" y="933"/>
                  </a:lnTo>
                  <a:lnTo>
                    <a:pt x="775" y="935"/>
                  </a:lnTo>
                  <a:lnTo>
                    <a:pt x="776" y="935"/>
                  </a:lnTo>
                  <a:lnTo>
                    <a:pt x="777" y="935"/>
                  </a:lnTo>
                  <a:lnTo>
                    <a:pt x="777" y="936"/>
                  </a:lnTo>
                  <a:lnTo>
                    <a:pt x="777" y="937"/>
                  </a:lnTo>
                  <a:lnTo>
                    <a:pt x="776" y="938"/>
                  </a:lnTo>
                  <a:lnTo>
                    <a:pt x="777" y="939"/>
                  </a:lnTo>
                  <a:lnTo>
                    <a:pt x="778" y="942"/>
                  </a:lnTo>
                  <a:lnTo>
                    <a:pt x="777" y="943"/>
                  </a:lnTo>
                  <a:lnTo>
                    <a:pt x="776" y="943"/>
                  </a:lnTo>
                  <a:lnTo>
                    <a:pt x="775" y="943"/>
                  </a:lnTo>
                  <a:lnTo>
                    <a:pt x="776" y="944"/>
                  </a:lnTo>
                  <a:lnTo>
                    <a:pt x="778" y="945"/>
                  </a:lnTo>
                  <a:lnTo>
                    <a:pt x="777" y="946"/>
                  </a:lnTo>
                  <a:lnTo>
                    <a:pt x="776" y="947"/>
                  </a:lnTo>
                  <a:lnTo>
                    <a:pt x="775" y="947"/>
                  </a:lnTo>
                  <a:lnTo>
                    <a:pt x="775" y="950"/>
                  </a:lnTo>
                  <a:lnTo>
                    <a:pt x="775" y="951"/>
                  </a:lnTo>
                  <a:lnTo>
                    <a:pt x="776" y="951"/>
                  </a:lnTo>
                  <a:lnTo>
                    <a:pt x="778" y="950"/>
                  </a:lnTo>
                  <a:lnTo>
                    <a:pt x="780" y="951"/>
                  </a:lnTo>
                  <a:lnTo>
                    <a:pt x="781" y="951"/>
                  </a:lnTo>
                  <a:lnTo>
                    <a:pt x="782" y="952"/>
                  </a:lnTo>
                  <a:lnTo>
                    <a:pt x="782" y="954"/>
                  </a:lnTo>
                  <a:lnTo>
                    <a:pt x="783" y="956"/>
                  </a:lnTo>
                  <a:lnTo>
                    <a:pt x="782" y="956"/>
                  </a:lnTo>
                  <a:lnTo>
                    <a:pt x="783" y="957"/>
                  </a:lnTo>
                  <a:lnTo>
                    <a:pt x="783" y="958"/>
                  </a:lnTo>
                  <a:lnTo>
                    <a:pt x="785" y="958"/>
                  </a:lnTo>
                  <a:lnTo>
                    <a:pt x="785" y="957"/>
                  </a:lnTo>
                  <a:lnTo>
                    <a:pt x="787" y="954"/>
                  </a:lnTo>
                  <a:lnTo>
                    <a:pt x="788" y="954"/>
                  </a:lnTo>
                  <a:lnTo>
                    <a:pt x="788" y="956"/>
                  </a:lnTo>
                  <a:lnTo>
                    <a:pt x="788" y="957"/>
                  </a:lnTo>
                  <a:lnTo>
                    <a:pt x="784" y="960"/>
                  </a:lnTo>
                  <a:lnTo>
                    <a:pt x="784" y="961"/>
                  </a:lnTo>
                  <a:lnTo>
                    <a:pt x="784" y="964"/>
                  </a:lnTo>
                  <a:lnTo>
                    <a:pt x="784" y="966"/>
                  </a:lnTo>
                  <a:lnTo>
                    <a:pt x="785" y="967"/>
                  </a:lnTo>
                  <a:lnTo>
                    <a:pt x="785" y="968"/>
                  </a:lnTo>
                  <a:lnTo>
                    <a:pt x="785" y="970"/>
                  </a:lnTo>
                  <a:lnTo>
                    <a:pt x="784" y="970"/>
                  </a:lnTo>
                  <a:lnTo>
                    <a:pt x="783" y="970"/>
                  </a:lnTo>
                  <a:lnTo>
                    <a:pt x="782" y="971"/>
                  </a:lnTo>
                  <a:lnTo>
                    <a:pt x="782" y="973"/>
                  </a:lnTo>
                  <a:lnTo>
                    <a:pt x="782" y="974"/>
                  </a:lnTo>
                  <a:lnTo>
                    <a:pt x="783" y="975"/>
                  </a:lnTo>
                  <a:lnTo>
                    <a:pt x="783" y="977"/>
                  </a:lnTo>
                  <a:lnTo>
                    <a:pt x="784" y="977"/>
                  </a:lnTo>
                  <a:lnTo>
                    <a:pt x="784" y="978"/>
                  </a:lnTo>
                  <a:lnTo>
                    <a:pt x="784" y="979"/>
                  </a:lnTo>
                  <a:lnTo>
                    <a:pt x="783" y="981"/>
                  </a:lnTo>
                  <a:lnTo>
                    <a:pt x="783" y="984"/>
                  </a:lnTo>
                  <a:lnTo>
                    <a:pt x="784" y="985"/>
                  </a:lnTo>
                  <a:lnTo>
                    <a:pt x="785" y="989"/>
                  </a:lnTo>
                  <a:lnTo>
                    <a:pt x="785" y="991"/>
                  </a:lnTo>
                  <a:lnTo>
                    <a:pt x="785" y="994"/>
                  </a:lnTo>
                  <a:lnTo>
                    <a:pt x="785" y="995"/>
                  </a:lnTo>
                  <a:lnTo>
                    <a:pt x="788" y="1000"/>
                  </a:lnTo>
                  <a:lnTo>
                    <a:pt x="787" y="1001"/>
                  </a:lnTo>
                  <a:lnTo>
                    <a:pt x="787" y="1002"/>
                  </a:lnTo>
                  <a:lnTo>
                    <a:pt x="788" y="1003"/>
                  </a:lnTo>
                  <a:lnTo>
                    <a:pt x="788" y="1005"/>
                  </a:lnTo>
                  <a:lnTo>
                    <a:pt x="790" y="1007"/>
                  </a:lnTo>
                  <a:lnTo>
                    <a:pt x="789" y="1008"/>
                  </a:lnTo>
                  <a:lnTo>
                    <a:pt x="788" y="1009"/>
                  </a:lnTo>
                  <a:lnTo>
                    <a:pt x="791" y="1012"/>
                  </a:lnTo>
                  <a:lnTo>
                    <a:pt x="792" y="1013"/>
                  </a:lnTo>
                  <a:lnTo>
                    <a:pt x="792" y="1014"/>
                  </a:lnTo>
                  <a:lnTo>
                    <a:pt x="792" y="1015"/>
                  </a:lnTo>
                  <a:lnTo>
                    <a:pt x="794" y="1015"/>
                  </a:lnTo>
                  <a:lnTo>
                    <a:pt x="795" y="1015"/>
                  </a:lnTo>
                  <a:lnTo>
                    <a:pt x="795" y="1016"/>
                  </a:lnTo>
                  <a:lnTo>
                    <a:pt x="795" y="1017"/>
                  </a:lnTo>
                  <a:lnTo>
                    <a:pt x="795" y="1021"/>
                  </a:lnTo>
                  <a:lnTo>
                    <a:pt x="794" y="1022"/>
                  </a:lnTo>
                  <a:lnTo>
                    <a:pt x="792" y="1023"/>
                  </a:lnTo>
                  <a:lnTo>
                    <a:pt x="791" y="1024"/>
                  </a:lnTo>
                  <a:lnTo>
                    <a:pt x="791" y="1026"/>
                  </a:lnTo>
                  <a:lnTo>
                    <a:pt x="794" y="1026"/>
                  </a:lnTo>
                  <a:lnTo>
                    <a:pt x="796" y="1024"/>
                  </a:lnTo>
                  <a:lnTo>
                    <a:pt x="798" y="1023"/>
                  </a:lnTo>
                  <a:lnTo>
                    <a:pt x="799" y="1022"/>
                  </a:lnTo>
                  <a:lnTo>
                    <a:pt x="800" y="1019"/>
                  </a:lnTo>
                  <a:lnTo>
                    <a:pt x="802" y="1019"/>
                  </a:lnTo>
                  <a:lnTo>
                    <a:pt x="803" y="1020"/>
                  </a:lnTo>
                  <a:lnTo>
                    <a:pt x="804" y="1022"/>
                  </a:lnTo>
                  <a:lnTo>
                    <a:pt x="805" y="1023"/>
                  </a:lnTo>
                  <a:lnTo>
                    <a:pt x="805" y="1024"/>
                  </a:lnTo>
                  <a:lnTo>
                    <a:pt x="805" y="1026"/>
                  </a:lnTo>
                  <a:lnTo>
                    <a:pt x="811" y="1030"/>
                  </a:lnTo>
                  <a:lnTo>
                    <a:pt x="811" y="1031"/>
                  </a:lnTo>
                  <a:lnTo>
                    <a:pt x="811" y="1034"/>
                  </a:lnTo>
                  <a:lnTo>
                    <a:pt x="812" y="1036"/>
                  </a:lnTo>
                  <a:lnTo>
                    <a:pt x="813" y="1038"/>
                  </a:lnTo>
                  <a:lnTo>
                    <a:pt x="816" y="1040"/>
                  </a:lnTo>
                  <a:lnTo>
                    <a:pt x="814" y="1033"/>
                  </a:lnTo>
                  <a:lnTo>
                    <a:pt x="811" y="1021"/>
                  </a:lnTo>
                  <a:lnTo>
                    <a:pt x="810" y="1020"/>
                  </a:lnTo>
                  <a:lnTo>
                    <a:pt x="810" y="1017"/>
                  </a:lnTo>
                  <a:lnTo>
                    <a:pt x="810" y="1016"/>
                  </a:lnTo>
                  <a:lnTo>
                    <a:pt x="811" y="1017"/>
                  </a:lnTo>
                  <a:lnTo>
                    <a:pt x="811" y="1016"/>
                  </a:lnTo>
                  <a:lnTo>
                    <a:pt x="811" y="1015"/>
                  </a:lnTo>
                  <a:lnTo>
                    <a:pt x="810" y="1014"/>
                  </a:lnTo>
                  <a:lnTo>
                    <a:pt x="811" y="1013"/>
                  </a:lnTo>
                  <a:lnTo>
                    <a:pt x="812" y="1012"/>
                  </a:lnTo>
                  <a:lnTo>
                    <a:pt x="813" y="1008"/>
                  </a:lnTo>
                  <a:lnTo>
                    <a:pt x="814" y="1006"/>
                  </a:lnTo>
                  <a:lnTo>
                    <a:pt x="814" y="1005"/>
                  </a:lnTo>
                  <a:lnTo>
                    <a:pt x="816" y="1005"/>
                  </a:lnTo>
                  <a:lnTo>
                    <a:pt x="817" y="1005"/>
                  </a:lnTo>
                  <a:lnTo>
                    <a:pt x="818" y="1005"/>
                  </a:lnTo>
                  <a:lnTo>
                    <a:pt x="820" y="1003"/>
                  </a:lnTo>
                  <a:lnTo>
                    <a:pt x="821" y="1005"/>
                  </a:lnTo>
                  <a:lnTo>
                    <a:pt x="821" y="1006"/>
                  </a:lnTo>
                  <a:lnTo>
                    <a:pt x="823" y="1009"/>
                  </a:lnTo>
                  <a:lnTo>
                    <a:pt x="824" y="1010"/>
                  </a:lnTo>
                  <a:lnTo>
                    <a:pt x="824" y="1012"/>
                  </a:lnTo>
                  <a:lnTo>
                    <a:pt x="825" y="1013"/>
                  </a:lnTo>
                  <a:lnTo>
                    <a:pt x="826" y="1013"/>
                  </a:lnTo>
                  <a:lnTo>
                    <a:pt x="826" y="1014"/>
                  </a:lnTo>
                  <a:lnTo>
                    <a:pt x="826" y="1015"/>
                  </a:lnTo>
                  <a:lnTo>
                    <a:pt x="826" y="1016"/>
                  </a:lnTo>
                  <a:lnTo>
                    <a:pt x="827" y="1017"/>
                  </a:lnTo>
                  <a:lnTo>
                    <a:pt x="827" y="1019"/>
                  </a:lnTo>
                  <a:lnTo>
                    <a:pt x="826" y="1020"/>
                  </a:lnTo>
                  <a:lnTo>
                    <a:pt x="827" y="1022"/>
                  </a:lnTo>
                  <a:lnTo>
                    <a:pt x="828" y="1023"/>
                  </a:lnTo>
                  <a:lnTo>
                    <a:pt x="834" y="1026"/>
                  </a:lnTo>
                  <a:lnTo>
                    <a:pt x="835" y="1026"/>
                  </a:lnTo>
                  <a:lnTo>
                    <a:pt x="837" y="1028"/>
                  </a:lnTo>
                  <a:lnTo>
                    <a:pt x="838" y="1028"/>
                  </a:lnTo>
                  <a:lnTo>
                    <a:pt x="840" y="1029"/>
                  </a:lnTo>
                  <a:lnTo>
                    <a:pt x="840" y="1030"/>
                  </a:lnTo>
                  <a:lnTo>
                    <a:pt x="841" y="1031"/>
                  </a:lnTo>
                  <a:lnTo>
                    <a:pt x="842" y="1033"/>
                  </a:lnTo>
                  <a:lnTo>
                    <a:pt x="842" y="1034"/>
                  </a:lnTo>
                  <a:lnTo>
                    <a:pt x="844" y="1034"/>
                  </a:lnTo>
                  <a:lnTo>
                    <a:pt x="847" y="1036"/>
                  </a:lnTo>
                  <a:lnTo>
                    <a:pt x="848" y="1037"/>
                  </a:lnTo>
                  <a:lnTo>
                    <a:pt x="853" y="1042"/>
                  </a:lnTo>
                  <a:lnTo>
                    <a:pt x="854" y="1042"/>
                  </a:lnTo>
                  <a:lnTo>
                    <a:pt x="853" y="1041"/>
                  </a:lnTo>
                  <a:lnTo>
                    <a:pt x="852" y="1038"/>
                  </a:lnTo>
                  <a:lnTo>
                    <a:pt x="852" y="1036"/>
                  </a:lnTo>
                  <a:lnTo>
                    <a:pt x="852" y="1035"/>
                  </a:lnTo>
                  <a:lnTo>
                    <a:pt x="849" y="1033"/>
                  </a:lnTo>
                  <a:lnTo>
                    <a:pt x="849" y="1028"/>
                  </a:lnTo>
                  <a:lnTo>
                    <a:pt x="851" y="1024"/>
                  </a:lnTo>
                  <a:lnTo>
                    <a:pt x="853" y="1021"/>
                  </a:lnTo>
                  <a:lnTo>
                    <a:pt x="855" y="1023"/>
                  </a:lnTo>
                  <a:lnTo>
                    <a:pt x="856" y="1022"/>
                  </a:lnTo>
                  <a:lnTo>
                    <a:pt x="858" y="1023"/>
                  </a:lnTo>
                  <a:lnTo>
                    <a:pt x="858" y="1024"/>
                  </a:lnTo>
                  <a:lnTo>
                    <a:pt x="856" y="1024"/>
                  </a:lnTo>
                  <a:lnTo>
                    <a:pt x="856" y="1026"/>
                  </a:lnTo>
                  <a:lnTo>
                    <a:pt x="856" y="1027"/>
                  </a:lnTo>
                  <a:lnTo>
                    <a:pt x="858" y="1027"/>
                  </a:lnTo>
                  <a:lnTo>
                    <a:pt x="858" y="1028"/>
                  </a:lnTo>
                  <a:lnTo>
                    <a:pt x="859" y="1029"/>
                  </a:lnTo>
                  <a:lnTo>
                    <a:pt x="859" y="1028"/>
                  </a:lnTo>
                  <a:lnTo>
                    <a:pt x="859" y="1027"/>
                  </a:lnTo>
                  <a:lnTo>
                    <a:pt x="859" y="1026"/>
                  </a:lnTo>
                  <a:lnTo>
                    <a:pt x="860" y="1024"/>
                  </a:lnTo>
                  <a:lnTo>
                    <a:pt x="860" y="1026"/>
                  </a:lnTo>
                  <a:lnTo>
                    <a:pt x="860" y="1028"/>
                  </a:lnTo>
                  <a:lnTo>
                    <a:pt x="861" y="1029"/>
                  </a:lnTo>
                  <a:lnTo>
                    <a:pt x="861" y="1030"/>
                  </a:lnTo>
                  <a:lnTo>
                    <a:pt x="861" y="1031"/>
                  </a:lnTo>
                  <a:lnTo>
                    <a:pt x="863" y="1031"/>
                  </a:lnTo>
                  <a:lnTo>
                    <a:pt x="864" y="1033"/>
                  </a:lnTo>
                  <a:lnTo>
                    <a:pt x="864" y="1034"/>
                  </a:lnTo>
                  <a:lnTo>
                    <a:pt x="863" y="1035"/>
                  </a:lnTo>
                  <a:lnTo>
                    <a:pt x="861" y="1036"/>
                  </a:lnTo>
                  <a:lnTo>
                    <a:pt x="860" y="1037"/>
                  </a:lnTo>
                  <a:lnTo>
                    <a:pt x="860" y="1035"/>
                  </a:lnTo>
                  <a:lnTo>
                    <a:pt x="859" y="1035"/>
                  </a:lnTo>
                  <a:lnTo>
                    <a:pt x="858" y="1036"/>
                  </a:lnTo>
                  <a:lnTo>
                    <a:pt x="859" y="1037"/>
                  </a:lnTo>
                  <a:lnTo>
                    <a:pt x="858" y="1040"/>
                  </a:lnTo>
                  <a:lnTo>
                    <a:pt x="860" y="1038"/>
                  </a:lnTo>
                  <a:lnTo>
                    <a:pt x="861" y="1040"/>
                  </a:lnTo>
                  <a:lnTo>
                    <a:pt x="861" y="1041"/>
                  </a:lnTo>
                  <a:lnTo>
                    <a:pt x="860" y="1043"/>
                  </a:lnTo>
                  <a:lnTo>
                    <a:pt x="860" y="1044"/>
                  </a:lnTo>
                  <a:lnTo>
                    <a:pt x="861" y="1044"/>
                  </a:lnTo>
                  <a:lnTo>
                    <a:pt x="862" y="1044"/>
                  </a:lnTo>
                  <a:lnTo>
                    <a:pt x="862" y="1043"/>
                  </a:lnTo>
                  <a:lnTo>
                    <a:pt x="863" y="1043"/>
                  </a:lnTo>
                  <a:lnTo>
                    <a:pt x="863" y="1042"/>
                  </a:lnTo>
                  <a:lnTo>
                    <a:pt x="863" y="1040"/>
                  </a:lnTo>
                  <a:lnTo>
                    <a:pt x="864" y="1038"/>
                  </a:lnTo>
                  <a:lnTo>
                    <a:pt x="864" y="1037"/>
                  </a:lnTo>
                  <a:lnTo>
                    <a:pt x="866" y="1038"/>
                  </a:lnTo>
                  <a:lnTo>
                    <a:pt x="866" y="1041"/>
                  </a:lnTo>
                  <a:lnTo>
                    <a:pt x="864" y="1044"/>
                  </a:lnTo>
                  <a:lnTo>
                    <a:pt x="864" y="1047"/>
                  </a:lnTo>
                  <a:lnTo>
                    <a:pt x="866" y="1047"/>
                  </a:lnTo>
                  <a:lnTo>
                    <a:pt x="866" y="1048"/>
                  </a:lnTo>
                  <a:lnTo>
                    <a:pt x="867" y="1050"/>
                  </a:lnTo>
                  <a:lnTo>
                    <a:pt x="867" y="1051"/>
                  </a:lnTo>
                  <a:lnTo>
                    <a:pt x="866" y="1052"/>
                  </a:lnTo>
                  <a:lnTo>
                    <a:pt x="864" y="1056"/>
                  </a:lnTo>
                  <a:lnTo>
                    <a:pt x="864" y="1058"/>
                  </a:lnTo>
                  <a:lnTo>
                    <a:pt x="863" y="1061"/>
                  </a:lnTo>
                  <a:lnTo>
                    <a:pt x="862" y="1064"/>
                  </a:lnTo>
                  <a:lnTo>
                    <a:pt x="862" y="1065"/>
                  </a:lnTo>
                  <a:lnTo>
                    <a:pt x="862" y="1066"/>
                  </a:lnTo>
                  <a:lnTo>
                    <a:pt x="861" y="1066"/>
                  </a:lnTo>
                  <a:lnTo>
                    <a:pt x="860" y="1066"/>
                  </a:lnTo>
                  <a:lnTo>
                    <a:pt x="859" y="1066"/>
                  </a:lnTo>
                  <a:lnTo>
                    <a:pt x="859" y="1068"/>
                  </a:lnTo>
                  <a:lnTo>
                    <a:pt x="860" y="1069"/>
                  </a:lnTo>
                  <a:lnTo>
                    <a:pt x="861" y="1069"/>
                  </a:lnTo>
                  <a:lnTo>
                    <a:pt x="860" y="1070"/>
                  </a:lnTo>
                  <a:lnTo>
                    <a:pt x="860" y="1071"/>
                  </a:lnTo>
                  <a:lnTo>
                    <a:pt x="860" y="1072"/>
                  </a:lnTo>
                  <a:lnTo>
                    <a:pt x="860" y="1073"/>
                  </a:lnTo>
                  <a:lnTo>
                    <a:pt x="860" y="1075"/>
                  </a:lnTo>
                  <a:lnTo>
                    <a:pt x="859" y="1080"/>
                  </a:lnTo>
                  <a:lnTo>
                    <a:pt x="858" y="1083"/>
                  </a:lnTo>
                  <a:lnTo>
                    <a:pt x="860" y="1085"/>
                  </a:lnTo>
                  <a:lnTo>
                    <a:pt x="860" y="1086"/>
                  </a:lnTo>
                  <a:lnTo>
                    <a:pt x="860" y="1087"/>
                  </a:lnTo>
                  <a:lnTo>
                    <a:pt x="860" y="1089"/>
                  </a:lnTo>
                  <a:lnTo>
                    <a:pt x="861" y="1090"/>
                  </a:lnTo>
                  <a:lnTo>
                    <a:pt x="861" y="1089"/>
                  </a:lnTo>
                  <a:lnTo>
                    <a:pt x="862" y="1090"/>
                  </a:lnTo>
                  <a:lnTo>
                    <a:pt x="861" y="1092"/>
                  </a:lnTo>
                  <a:lnTo>
                    <a:pt x="860" y="1093"/>
                  </a:lnTo>
                  <a:lnTo>
                    <a:pt x="859" y="1094"/>
                  </a:lnTo>
                  <a:lnTo>
                    <a:pt x="859" y="1101"/>
                  </a:lnTo>
                  <a:lnTo>
                    <a:pt x="861" y="1104"/>
                  </a:lnTo>
                  <a:lnTo>
                    <a:pt x="862" y="1107"/>
                  </a:lnTo>
                  <a:lnTo>
                    <a:pt x="862" y="1108"/>
                  </a:lnTo>
                  <a:lnTo>
                    <a:pt x="861" y="1108"/>
                  </a:lnTo>
                  <a:lnTo>
                    <a:pt x="858" y="1108"/>
                  </a:lnTo>
                  <a:lnTo>
                    <a:pt x="860" y="1108"/>
                  </a:lnTo>
                  <a:lnTo>
                    <a:pt x="861" y="1110"/>
                  </a:lnTo>
                  <a:lnTo>
                    <a:pt x="861" y="1111"/>
                  </a:lnTo>
                  <a:lnTo>
                    <a:pt x="861" y="1112"/>
                  </a:lnTo>
                  <a:lnTo>
                    <a:pt x="862" y="1113"/>
                  </a:lnTo>
                  <a:lnTo>
                    <a:pt x="863" y="1113"/>
                  </a:lnTo>
                  <a:lnTo>
                    <a:pt x="866" y="1113"/>
                  </a:lnTo>
                  <a:lnTo>
                    <a:pt x="866" y="1112"/>
                  </a:lnTo>
                  <a:lnTo>
                    <a:pt x="867" y="1112"/>
                  </a:lnTo>
                  <a:lnTo>
                    <a:pt x="869" y="1114"/>
                  </a:lnTo>
                  <a:lnTo>
                    <a:pt x="870" y="1114"/>
                  </a:lnTo>
                  <a:lnTo>
                    <a:pt x="871" y="1115"/>
                  </a:lnTo>
                  <a:lnTo>
                    <a:pt x="871" y="1118"/>
                  </a:lnTo>
                  <a:lnTo>
                    <a:pt x="874" y="1119"/>
                  </a:lnTo>
                  <a:lnTo>
                    <a:pt x="876" y="1121"/>
                  </a:lnTo>
                  <a:lnTo>
                    <a:pt x="876" y="1122"/>
                  </a:lnTo>
                  <a:lnTo>
                    <a:pt x="877" y="1124"/>
                  </a:lnTo>
                  <a:lnTo>
                    <a:pt x="877" y="1126"/>
                  </a:lnTo>
                  <a:lnTo>
                    <a:pt x="878" y="1127"/>
                  </a:lnTo>
                  <a:lnTo>
                    <a:pt x="878" y="1129"/>
                  </a:lnTo>
                  <a:lnTo>
                    <a:pt x="878" y="1131"/>
                  </a:lnTo>
                  <a:lnTo>
                    <a:pt x="878" y="1132"/>
                  </a:lnTo>
                  <a:lnTo>
                    <a:pt x="880" y="1132"/>
                  </a:lnTo>
                  <a:lnTo>
                    <a:pt x="880" y="1133"/>
                  </a:lnTo>
                  <a:lnTo>
                    <a:pt x="881" y="1134"/>
                  </a:lnTo>
                  <a:lnTo>
                    <a:pt x="884" y="1135"/>
                  </a:lnTo>
                  <a:lnTo>
                    <a:pt x="885" y="1135"/>
                  </a:lnTo>
                  <a:lnTo>
                    <a:pt x="885" y="1136"/>
                  </a:lnTo>
                  <a:lnTo>
                    <a:pt x="885" y="1138"/>
                  </a:lnTo>
                  <a:lnTo>
                    <a:pt x="887" y="1138"/>
                  </a:lnTo>
                  <a:lnTo>
                    <a:pt x="888" y="1138"/>
                  </a:lnTo>
                  <a:lnTo>
                    <a:pt x="888" y="1139"/>
                  </a:lnTo>
                  <a:lnTo>
                    <a:pt x="889" y="1139"/>
                  </a:lnTo>
                  <a:lnTo>
                    <a:pt x="889" y="1140"/>
                  </a:lnTo>
                  <a:lnTo>
                    <a:pt x="889" y="1141"/>
                  </a:lnTo>
                  <a:lnTo>
                    <a:pt x="892" y="1146"/>
                  </a:lnTo>
                  <a:lnTo>
                    <a:pt x="894" y="1148"/>
                  </a:lnTo>
                  <a:lnTo>
                    <a:pt x="895" y="1149"/>
                  </a:lnTo>
                  <a:lnTo>
                    <a:pt x="895" y="1150"/>
                  </a:lnTo>
                  <a:lnTo>
                    <a:pt x="896" y="1149"/>
                  </a:lnTo>
                  <a:lnTo>
                    <a:pt x="897" y="1149"/>
                  </a:lnTo>
                  <a:lnTo>
                    <a:pt x="898" y="1149"/>
                  </a:lnTo>
                  <a:lnTo>
                    <a:pt x="899" y="1150"/>
                  </a:lnTo>
                  <a:lnTo>
                    <a:pt x="901" y="1152"/>
                  </a:lnTo>
                  <a:lnTo>
                    <a:pt x="901" y="1153"/>
                  </a:lnTo>
                  <a:lnTo>
                    <a:pt x="902" y="1153"/>
                  </a:lnTo>
                  <a:lnTo>
                    <a:pt x="901" y="1154"/>
                  </a:lnTo>
                  <a:lnTo>
                    <a:pt x="901" y="1155"/>
                  </a:lnTo>
                  <a:lnTo>
                    <a:pt x="901" y="1156"/>
                  </a:lnTo>
                  <a:lnTo>
                    <a:pt x="901" y="1157"/>
                  </a:lnTo>
                  <a:lnTo>
                    <a:pt x="902" y="1157"/>
                  </a:lnTo>
                  <a:lnTo>
                    <a:pt x="903" y="1157"/>
                  </a:lnTo>
                  <a:lnTo>
                    <a:pt x="903" y="1156"/>
                  </a:lnTo>
                  <a:lnTo>
                    <a:pt x="903" y="1155"/>
                  </a:lnTo>
                  <a:lnTo>
                    <a:pt x="903" y="1154"/>
                  </a:lnTo>
                  <a:lnTo>
                    <a:pt x="904" y="1154"/>
                  </a:lnTo>
                  <a:lnTo>
                    <a:pt x="904" y="1155"/>
                  </a:lnTo>
                  <a:lnTo>
                    <a:pt x="906" y="1155"/>
                  </a:lnTo>
                  <a:lnTo>
                    <a:pt x="908" y="1156"/>
                  </a:lnTo>
                  <a:lnTo>
                    <a:pt x="909" y="1157"/>
                  </a:lnTo>
                  <a:lnTo>
                    <a:pt x="910" y="1159"/>
                  </a:lnTo>
                  <a:lnTo>
                    <a:pt x="910" y="1156"/>
                  </a:lnTo>
                  <a:lnTo>
                    <a:pt x="910" y="1155"/>
                  </a:lnTo>
                  <a:lnTo>
                    <a:pt x="909" y="1154"/>
                  </a:lnTo>
                  <a:lnTo>
                    <a:pt x="909" y="1153"/>
                  </a:lnTo>
                  <a:lnTo>
                    <a:pt x="906" y="1152"/>
                  </a:lnTo>
                  <a:lnTo>
                    <a:pt x="906" y="1150"/>
                  </a:lnTo>
                  <a:lnTo>
                    <a:pt x="908" y="1149"/>
                  </a:lnTo>
                  <a:lnTo>
                    <a:pt x="909" y="1150"/>
                  </a:lnTo>
                  <a:lnTo>
                    <a:pt x="910" y="1150"/>
                  </a:lnTo>
                  <a:lnTo>
                    <a:pt x="911" y="1152"/>
                  </a:lnTo>
                  <a:lnTo>
                    <a:pt x="912" y="1153"/>
                  </a:lnTo>
                  <a:lnTo>
                    <a:pt x="913" y="1154"/>
                  </a:lnTo>
                  <a:lnTo>
                    <a:pt x="912" y="1155"/>
                  </a:lnTo>
                  <a:lnTo>
                    <a:pt x="912" y="1156"/>
                  </a:lnTo>
                  <a:lnTo>
                    <a:pt x="913" y="1157"/>
                  </a:lnTo>
                  <a:lnTo>
                    <a:pt x="913" y="1156"/>
                  </a:lnTo>
                  <a:lnTo>
                    <a:pt x="915" y="1156"/>
                  </a:lnTo>
                  <a:lnTo>
                    <a:pt x="917" y="1154"/>
                  </a:lnTo>
                  <a:lnTo>
                    <a:pt x="917" y="1156"/>
                  </a:lnTo>
                  <a:lnTo>
                    <a:pt x="917" y="1159"/>
                  </a:lnTo>
                  <a:lnTo>
                    <a:pt x="917" y="1162"/>
                  </a:lnTo>
                  <a:lnTo>
                    <a:pt x="918" y="1163"/>
                  </a:lnTo>
                  <a:lnTo>
                    <a:pt x="919" y="1164"/>
                  </a:lnTo>
                  <a:lnTo>
                    <a:pt x="920" y="1166"/>
                  </a:lnTo>
                  <a:lnTo>
                    <a:pt x="922" y="1166"/>
                  </a:lnTo>
                  <a:lnTo>
                    <a:pt x="923" y="1166"/>
                  </a:lnTo>
                  <a:lnTo>
                    <a:pt x="923" y="1164"/>
                  </a:lnTo>
                  <a:lnTo>
                    <a:pt x="923" y="1167"/>
                  </a:lnTo>
                  <a:lnTo>
                    <a:pt x="924" y="1168"/>
                  </a:lnTo>
                  <a:lnTo>
                    <a:pt x="925" y="1169"/>
                  </a:lnTo>
                  <a:lnTo>
                    <a:pt x="925" y="1170"/>
                  </a:lnTo>
                  <a:lnTo>
                    <a:pt x="925" y="1171"/>
                  </a:lnTo>
                  <a:lnTo>
                    <a:pt x="927" y="1184"/>
                  </a:lnTo>
                  <a:lnTo>
                    <a:pt x="930" y="1192"/>
                  </a:lnTo>
                  <a:lnTo>
                    <a:pt x="931" y="1194"/>
                  </a:lnTo>
                  <a:lnTo>
                    <a:pt x="933" y="1198"/>
                  </a:lnTo>
                  <a:lnTo>
                    <a:pt x="934" y="1201"/>
                  </a:lnTo>
                  <a:lnTo>
                    <a:pt x="944" y="1210"/>
                  </a:lnTo>
                  <a:lnTo>
                    <a:pt x="945" y="1210"/>
                  </a:lnTo>
                  <a:lnTo>
                    <a:pt x="946" y="1210"/>
                  </a:lnTo>
                  <a:lnTo>
                    <a:pt x="951" y="1212"/>
                  </a:lnTo>
                  <a:lnTo>
                    <a:pt x="952" y="1215"/>
                  </a:lnTo>
                  <a:lnTo>
                    <a:pt x="954" y="1217"/>
                  </a:lnTo>
                  <a:lnTo>
                    <a:pt x="954" y="1220"/>
                  </a:lnTo>
                  <a:lnTo>
                    <a:pt x="955" y="1224"/>
                  </a:lnTo>
                  <a:lnTo>
                    <a:pt x="954" y="1230"/>
                  </a:lnTo>
                  <a:lnTo>
                    <a:pt x="954" y="1231"/>
                  </a:lnTo>
                  <a:lnTo>
                    <a:pt x="958" y="1239"/>
                  </a:lnTo>
                  <a:lnTo>
                    <a:pt x="958" y="1240"/>
                  </a:lnTo>
                  <a:lnTo>
                    <a:pt x="959" y="1241"/>
                  </a:lnTo>
                  <a:lnTo>
                    <a:pt x="961" y="1243"/>
                  </a:lnTo>
                  <a:lnTo>
                    <a:pt x="961" y="1244"/>
                  </a:lnTo>
                  <a:lnTo>
                    <a:pt x="960" y="1245"/>
                  </a:lnTo>
                  <a:lnTo>
                    <a:pt x="959" y="1245"/>
                  </a:lnTo>
                  <a:lnTo>
                    <a:pt x="958" y="1244"/>
                  </a:lnTo>
                  <a:lnTo>
                    <a:pt x="956" y="1244"/>
                  </a:lnTo>
                  <a:lnTo>
                    <a:pt x="956" y="1245"/>
                  </a:lnTo>
                  <a:lnTo>
                    <a:pt x="958" y="1245"/>
                  </a:lnTo>
                  <a:lnTo>
                    <a:pt x="959" y="1246"/>
                  </a:lnTo>
                  <a:lnTo>
                    <a:pt x="960" y="1247"/>
                  </a:lnTo>
                  <a:lnTo>
                    <a:pt x="961" y="1248"/>
                  </a:lnTo>
                  <a:lnTo>
                    <a:pt x="962" y="1250"/>
                  </a:lnTo>
                  <a:lnTo>
                    <a:pt x="962" y="1251"/>
                  </a:lnTo>
                  <a:lnTo>
                    <a:pt x="963" y="1252"/>
                  </a:lnTo>
                  <a:lnTo>
                    <a:pt x="967" y="1252"/>
                  </a:lnTo>
                  <a:lnTo>
                    <a:pt x="968" y="1253"/>
                  </a:lnTo>
                  <a:lnTo>
                    <a:pt x="970" y="1254"/>
                  </a:lnTo>
                  <a:lnTo>
                    <a:pt x="972" y="1254"/>
                  </a:lnTo>
                  <a:lnTo>
                    <a:pt x="972" y="1253"/>
                  </a:lnTo>
                  <a:lnTo>
                    <a:pt x="972" y="1252"/>
                  </a:lnTo>
                  <a:lnTo>
                    <a:pt x="973" y="1252"/>
                  </a:lnTo>
                  <a:lnTo>
                    <a:pt x="973" y="1254"/>
                  </a:lnTo>
                  <a:lnTo>
                    <a:pt x="974" y="1254"/>
                  </a:lnTo>
                  <a:lnTo>
                    <a:pt x="976" y="1255"/>
                  </a:lnTo>
                  <a:lnTo>
                    <a:pt x="977" y="1257"/>
                  </a:lnTo>
                  <a:lnTo>
                    <a:pt x="977" y="1259"/>
                  </a:lnTo>
                  <a:lnTo>
                    <a:pt x="977" y="1266"/>
                  </a:lnTo>
                  <a:lnTo>
                    <a:pt x="974" y="1267"/>
                  </a:lnTo>
                  <a:lnTo>
                    <a:pt x="973" y="1268"/>
                  </a:lnTo>
                  <a:lnTo>
                    <a:pt x="973" y="1269"/>
                  </a:lnTo>
                  <a:lnTo>
                    <a:pt x="974" y="1268"/>
                  </a:lnTo>
                  <a:lnTo>
                    <a:pt x="977" y="1267"/>
                  </a:lnTo>
                  <a:lnTo>
                    <a:pt x="979" y="1267"/>
                  </a:lnTo>
                  <a:lnTo>
                    <a:pt x="980" y="1268"/>
                  </a:lnTo>
                  <a:lnTo>
                    <a:pt x="979" y="1269"/>
                  </a:lnTo>
                  <a:lnTo>
                    <a:pt x="977" y="1269"/>
                  </a:lnTo>
                  <a:lnTo>
                    <a:pt x="977" y="1271"/>
                  </a:lnTo>
                  <a:lnTo>
                    <a:pt x="979" y="1271"/>
                  </a:lnTo>
                  <a:lnTo>
                    <a:pt x="979" y="1272"/>
                  </a:lnTo>
                  <a:lnTo>
                    <a:pt x="977" y="1273"/>
                  </a:lnTo>
                  <a:lnTo>
                    <a:pt x="975" y="1274"/>
                  </a:lnTo>
                  <a:lnTo>
                    <a:pt x="974" y="1275"/>
                  </a:lnTo>
                  <a:lnTo>
                    <a:pt x="973" y="1278"/>
                  </a:lnTo>
                  <a:lnTo>
                    <a:pt x="974" y="1281"/>
                  </a:lnTo>
                  <a:lnTo>
                    <a:pt x="973" y="1283"/>
                  </a:lnTo>
                  <a:lnTo>
                    <a:pt x="972" y="1283"/>
                  </a:lnTo>
                  <a:lnTo>
                    <a:pt x="972" y="1285"/>
                  </a:lnTo>
                  <a:lnTo>
                    <a:pt x="973" y="1286"/>
                  </a:lnTo>
                  <a:lnTo>
                    <a:pt x="974" y="1287"/>
                  </a:lnTo>
                  <a:lnTo>
                    <a:pt x="973" y="1287"/>
                  </a:lnTo>
                  <a:lnTo>
                    <a:pt x="974" y="1288"/>
                  </a:lnTo>
                  <a:lnTo>
                    <a:pt x="974" y="1289"/>
                  </a:lnTo>
                  <a:lnTo>
                    <a:pt x="975" y="1290"/>
                  </a:lnTo>
                  <a:lnTo>
                    <a:pt x="977" y="1290"/>
                  </a:lnTo>
                  <a:lnTo>
                    <a:pt x="979" y="1295"/>
                  </a:lnTo>
                  <a:lnTo>
                    <a:pt x="979" y="1297"/>
                  </a:lnTo>
                  <a:lnTo>
                    <a:pt x="979" y="1300"/>
                  </a:lnTo>
                  <a:lnTo>
                    <a:pt x="979" y="1301"/>
                  </a:lnTo>
                  <a:lnTo>
                    <a:pt x="979" y="1302"/>
                  </a:lnTo>
                  <a:lnTo>
                    <a:pt x="977" y="1302"/>
                  </a:lnTo>
                  <a:lnTo>
                    <a:pt x="977" y="1303"/>
                  </a:lnTo>
                  <a:lnTo>
                    <a:pt x="977" y="1306"/>
                  </a:lnTo>
                  <a:lnTo>
                    <a:pt x="980" y="1302"/>
                  </a:lnTo>
                  <a:lnTo>
                    <a:pt x="981" y="1302"/>
                  </a:lnTo>
                  <a:lnTo>
                    <a:pt x="981" y="1300"/>
                  </a:lnTo>
                  <a:lnTo>
                    <a:pt x="981" y="1299"/>
                  </a:lnTo>
                  <a:lnTo>
                    <a:pt x="982" y="1297"/>
                  </a:lnTo>
                  <a:lnTo>
                    <a:pt x="982" y="1296"/>
                  </a:lnTo>
                  <a:lnTo>
                    <a:pt x="981" y="1295"/>
                  </a:lnTo>
                  <a:lnTo>
                    <a:pt x="982" y="1296"/>
                  </a:lnTo>
                  <a:lnTo>
                    <a:pt x="982" y="1297"/>
                  </a:lnTo>
                  <a:lnTo>
                    <a:pt x="982" y="1300"/>
                  </a:lnTo>
                  <a:lnTo>
                    <a:pt x="983" y="1303"/>
                  </a:lnTo>
                  <a:lnTo>
                    <a:pt x="984" y="1304"/>
                  </a:lnTo>
                  <a:lnTo>
                    <a:pt x="986" y="1306"/>
                  </a:lnTo>
                  <a:lnTo>
                    <a:pt x="988" y="1306"/>
                  </a:lnTo>
                  <a:lnTo>
                    <a:pt x="989" y="1306"/>
                  </a:lnTo>
                  <a:lnTo>
                    <a:pt x="989" y="1307"/>
                  </a:lnTo>
                  <a:lnTo>
                    <a:pt x="988" y="1308"/>
                  </a:lnTo>
                  <a:lnTo>
                    <a:pt x="987" y="1309"/>
                  </a:lnTo>
                  <a:lnTo>
                    <a:pt x="986" y="1313"/>
                  </a:lnTo>
                  <a:lnTo>
                    <a:pt x="984" y="1313"/>
                  </a:lnTo>
                  <a:lnTo>
                    <a:pt x="984" y="1314"/>
                  </a:lnTo>
                  <a:lnTo>
                    <a:pt x="983" y="1317"/>
                  </a:lnTo>
                  <a:lnTo>
                    <a:pt x="982" y="1317"/>
                  </a:lnTo>
                  <a:lnTo>
                    <a:pt x="981" y="1321"/>
                  </a:lnTo>
                  <a:lnTo>
                    <a:pt x="981" y="1322"/>
                  </a:lnTo>
                  <a:lnTo>
                    <a:pt x="977" y="1329"/>
                  </a:lnTo>
                  <a:lnTo>
                    <a:pt x="976" y="1331"/>
                  </a:lnTo>
                  <a:lnTo>
                    <a:pt x="976" y="1332"/>
                  </a:lnTo>
                  <a:lnTo>
                    <a:pt x="976" y="1334"/>
                  </a:lnTo>
                  <a:lnTo>
                    <a:pt x="977" y="1335"/>
                  </a:lnTo>
                  <a:lnTo>
                    <a:pt x="977" y="1336"/>
                  </a:lnTo>
                  <a:lnTo>
                    <a:pt x="979" y="1336"/>
                  </a:lnTo>
                  <a:lnTo>
                    <a:pt x="980" y="1336"/>
                  </a:lnTo>
                  <a:lnTo>
                    <a:pt x="980" y="1337"/>
                  </a:lnTo>
                  <a:lnTo>
                    <a:pt x="979" y="1339"/>
                  </a:lnTo>
                  <a:lnTo>
                    <a:pt x="977" y="1342"/>
                  </a:lnTo>
                  <a:lnTo>
                    <a:pt x="975" y="1356"/>
                  </a:lnTo>
                  <a:lnTo>
                    <a:pt x="975" y="1357"/>
                  </a:lnTo>
                  <a:lnTo>
                    <a:pt x="976" y="1358"/>
                  </a:lnTo>
                  <a:lnTo>
                    <a:pt x="977" y="1358"/>
                  </a:lnTo>
                  <a:lnTo>
                    <a:pt x="976" y="1362"/>
                  </a:lnTo>
                  <a:lnTo>
                    <a:pt x="976" y="1363"/>
                  </a:lnTo>
                  <a:lnTo>
                    <a:pt x="976" y="1365"/>
                  </a:lnTo>
                  <a:lnTo>
                    <a:pt x="976" y="1366"/>
                  </a:lnTo>
                  <a:lnTo>
                    <a:pt x="977" y="1366"/>
                  </a:lnTo>
                  <a:lnTo>
                    <a:pt x="976" y="1367"/>
                  </a:lnTo>
                  <a:lnTo>
                    <a:pt x="976" y="1369"/>
                  </a:lnTo>
                  <a:lnTo>
                    <a:pt x="975" y="1370"/>
                  </a:lnTo>
                  <a:lnTo>
                    <a:pt x="975" y="1371"/>
                  </a:lnTo>
                  <a:lnTo>
                    <a:pt x="975" y="1373"/>
                  </a:lnTo>
                  <a:lnTo>
                    <a:pt x="975" y="1376"/>
                  </a:lnTo>
                  <a:lnTo>
                    <a:pt x="977" y="1385"/>
                  </a:lnTo>
                  <a:lnTo>
                    <a:pt x="977" y="1387"/>
                  </a:lnTo>
                  <a:lnTo>
                    <a:pt x="975" y="1388"/>
                  </a:lnTo>
                  <a:lnTo>
                    <a:pt x="974" y="1387"/>
                  </a:lnTo>
                  <a:lnTo>
                    <a:pt x="970" y="1387"/>
                  </a:lnTo>
                  <a:lnTo>
                    <a:pt x="968" y="1388"/>
                  </a:lnTo>
                  <a:lnTo>
                    <a:pt x="967" y="1391"/>
                  </a:lnTo>
                  <a:lnTo>
                    <a:pt x="966" y="1391"/>
                  </a:lnTo>
                  <a:lnTo>
                    <a:pt x="965" y="1392"/>
                  </a:lnTo>
                  <a:lnTo>
                    <a:pt x="965" y="1394"/>
                  </a:lnTo>
                  <a:lnTo>
                    <a:pt x="966" y="1394"/>
                  </a:lnTo>
                  <a:lnTo>
                    <a:pt x="967" y="1395"/>
                  </a:lnTo>
                  <a:lnTo>
                    <a:pt x="968" y="1395"/>
                  </a:lnTo>
                  <a:lnTo>
                    <a:pt x="969" y="1394"/>
                  </a:lnTo>
                  <a:lnTo>
                    <a:pt x="969" y="1395"/>
                  </a:lnTo>
                  <a:lnTo>
                    <a:pt x="969" y="1398"/>
                  </a:lnTo>
                  <a:lnTo>
                    <a:pt x="968" y="1399"/>
                  </a:lnTo>
                  <a:lnTo>
                    <a:pt x="967" y="1399"/>
                  </a:lnTo>
                  <a:lnTo>
                    <a:pt x="966" y="1400"/>
                  </a:lnTo>
                  <a:lnTo>
                    <a:pt x="965" y="1401"/>
                  </a:lnTo>
                  <a:lnTo>
                    <a:pt x="966" y="1402"/>
                  </a:lnTo>
                  <a:lnTo>
                    <a:pt x="966" y="1404"/>
                  </a:lnTo>
                  <a:lnTo>
                    <a:pt x="967" y="1405"/>
                  </a:lnTo>
                  <a:lnTo>
                    <a:pt x="968" y="1405"/>
                  </a:lnTo>
                  <a:lnTo>
                    <a:pt x="970" y="1406"/>
                  </a:lnTo>
                  <a:lnTo>
                    <a:pt x="972" y="1407"/>
                  </a:lnTo>
                  <a:lnTo>
                    <a:pt x="972" y="1408"/>
                  </a:lnTo>
                  <a:lnTo>
                    <a:pt x="972" y="1412"/>
                  </a:lnTo>
                  <a:lnTo>
                    <a:pt x="972" y="1414"/>
                  </a:lnTo>
                  <a:lnTo>
                    <a:pt x="973" y="1415"/>
                  </a:lnTo>
                  <a:lnTo>
                    <a:pt x="974" y="1415"/>
                  </a:lnTo>
                  <a:lnTo>
                    <a:pt x="975" y="1415"/>
                  </a:lnTo>
                  <a:lnTo>
                    <a:pt x="975" y="1416"/>
                  </a:lnTo>
                  <a:lnTo>
                    <a:pt x="976" y="1416"/>
                  </a:lnTo>
                  <a:lnTo>
                    <a:pt x="976" y="1418"/>
                  </a:lnTo>
                  <a:lnTo>
                    <a:pt x="976" y="1420"/>
                  </a:lnTo>
                  <a:lnTo>
                    <a:pt x="976" y="1421"/>
                  </a:lnTo>
                  <a:lnTo>
                    <a:pt x="977" y="1423"/>
                  </a:lnTo>
                  <a:lnTo>
                    <a:pt x="977" y="1425"/>
                  </a:lnTo>
                  <a:lnTo>
                    <a:pt x="977" y="1428"/>
                  </a:lnTo>
                  <a:lnTo>
                    <a:pt x="977" y="1429"/>
                  </a:lnTo>
                  <a:lnTo>
                    <a:pt x="977" y="1430"/>
                  </a:lnTo>
                  <a:lnTo>
                    <a:pt x="979" y="1433"/>
                  </a:lnTo>
                  <a:lnTo>
                    <a:pt x="980" y="1435"/>
                  </a:lnTo>
                  <a:lnTo>
                    <a:pt x="980" y="1436"/>
                  </a:lnTo>
                  <a:lnTo>
                    <a:pt x="982" y="1439"/>
                  </a:lnTo>
                  <a:lnTo>
                    <a:pt x="982" y="1440"/>
                  </a:lnTo>
                  <a:lnTo>
                    <a:pt x="982" y="1441"/>
                  </a:lnTo>
                  <a:lnTo>
                    <a:pt x="981" y="1442"/>
                  </a:lnTo>
                  <a:lnTo>
                    <a:pt x="982" y="1442"/>
                  </a:lnTo>
                  <a:lnTo>
                    <a:pt x="983" y="1442"/>
                  </a:lnTo>
                  <a:lnTo>
                    <a:pt x="983" y="1441"/>
                  </a:lnTo>
                  <a:lnTo>
                    <a:pt x="984" y="1441"/>
                  </a:lnTo>
                  <a:lnTo>
                    <a:pt x="984" y="1442"/>
                  </a:lnTo>
                  <a:lnTo>
                    <a:pt x="982" y="1446"/>
                  </a:lnTo>
                  <a:lnTo>
                    <a:pt x="982" y="1447"/>
                  </a:lnTo>
                  <a:lnTo>
                    <a:pt x="982" y="1451"/>
                  </a:lnTo>
                  <a:lnTo>
                    <a:pt x="981" y="1449"/>
                  </a:lnTo>
                  <a:lnTo>
                    <a:pt x="980" y="1450"/>
                  </a:lnTo>
                  <a:lnTo>
                    <a:pt x="980" y="1451"/>
                  </a:lnTo>
                  <a:lnTo>
                    <a:pt x="980" y="1453"/>
                  </a:lnTo>
                  <a:lnTo>
                    <a:pt x="980" y="1454"/>
                  </a:lnTo>
                  <a:lnTo>
                    <a:pt x="981" y="1454"/>
                  </a:lnTo>
                  <a:lnTo>
                    <a:pt x="981" y="1453"/>
                  </a:lnTo>
                  <a:lnTo>
                    <a:pt x="982" y="1451"/>
                  </a:lnTo>
                  <a:lnTo>
                    <a:pt x="982" y="1454"/>
                  </a:lnTo>
                  <a:lnTo>
                    <a:pt x="981" y="1461"/>
                  </a:lnTo>
                  <a:lnTo>
                    <a:pt x="982" y="1462"/>
                  </a:lnTo>
                  <a:lnTo>
                    <a:pt x="983" y="1464"/>
                  </a:lnTo>
                  <a:lnTo>
                    <a:pt x="984" y="1467"/>
                  </a:lnTo>
                  <a:lnTo>
                    <a:pt x="982" y="1469"/>
                  </a:lnTo>
                  <a:lnTo>
                    <a:pt x="975" y="1472"/>
                  </a:lnTo>
                  <a:lnTo>
                    <a:pt x="973" y="1472"/>
                  </a:lnTo>
                  <a:lnTo>
                    <a:pt x="972" y="1472"/>
                  </a:lnTo>
                  <a:lnTo>
                    <a:pt x="970" y="1471"/>
                  </a:lnTo>
                  <a:lnTo>
                    <a:pt x="966" y="1472"/>
                  </a:lnTo>
                  <a:lnTo>
                    <a:pt x="965" y="1472"/>
                  </a:lnTo>
                  <a:lnTo>
                    <a:pt x="963" y="1471"/>
                  </a:lnTo>
                  <a:lnTo>
                    <a:pt x="962" y="1472"/>
                  </a:lnTo>
                  <a:lnTo>
                    <a:pt x="961" y="1474"/>
                  </a:lnTo>
                  <a:lnTo>
                    <a:pt x="961" y="1475"/>
                  </a:lnTo>
                  <a:lnTo>
                    <a:pt x="960" y="1475"/>
                  </a:lnTo>
                  <a:lnTo>
                    <a:pt x="959" y="1477"/>
                  </a:lnTo>
                  <a:lnTo>
                    <a:pt x="958" y="1477"/>
                  </a:lnTo>
                  <a:lnTo>
                    <a:pt x="956" y="1478"/>
                  </a:lnTo>
                  <a:lnTo>
                    <a:pt x="955" y="1477"/>
                  </a:lnTo>
                  <a:lnTo>
                    <a:pt x="954" y="1477"/>
                  </a:lnTo>
                  <a:lnTo>
                    <a:pt x="951" y="1476"/>
                  </a:lnTo>
                  <a:lnTo>
                    <a:pt x="949" y="1476"/>
                  </a:lnTo>
                  <a:lnTo>
                    <a:pt x="946" y="1475"/>
                  </a:lnTo>
                  <a:lnTo>
                    <a:pt x="944" y="1474"/>
                  </a:lnTo>
                  <a:lnTo>
                    <a:pt x="942" y="1474"/>
                  </a:lnTo>
                  <a:lnTo>
                    <a:pt x="941" y="1474"/>
                  </a:lnTo>
                  <a:lnTo>
                    <a:pt x="940" y="1474"/>
                  </a:lnTo>
                  <a:lnTo>
                    <a:pt x="939" y="1474"/>
                  </a:lnTo>
                  <a:lnTo>
                    <a:pt x="939" y="1475"/>
                  </a:lnTo>
                  <a:lnTo>
                    <a:pt x="937" y="1475"/>
                  </a:lnTo>
                  <a:lnTo>
                    <a:pt x="935" y="1475"/>
                  </a:lnTo>
                  <a:lnTo>
                    <a:pt x="934" y="1475"/>
                  </a:lnTo>
                  <a:lnTo>
                    <a:pt x="928" y="1471"/>
                  </a:lnTo>
                  <a:lnTo>
                    <a:pt x="927" y="1470"/>
                  </a:lnTo>
                  <a:lnTo>
                    <a:pt x="926" y="1469"/>
                  </a:lnTo>
                  <a:lnTo>
                    <a:pt x="925" y="1469"/>
                  </a:lnTo>
                  <a:lnTo>
                    <a:pt x="925" y="1470"/>
                  </a:lnTo>
                  <a:lnTo>
                    <a:pt x="924" y="1471"/>
                  </a:lnTo>
                  <a:lnTo>
                    <a:pt x="923" y="1471"/>
                  </a:lnTo>
                  <a:lnTo>
                    <a:pt x="922" y="1470"/>
                  </a:lnTo>
                  <a:lnTo>
                    <a:pt x="920" y="1469"/>
                  </a:lnTo>
                  <a:lnTo>
                    <a:pt x="922" y="1468"/>
                  </a:lnTo>
                  <a:lnTo>
                    <a:pt x="920" y="1467"/>
                  </a:lnTo>
                  <a:lnTo>
                    <a:pt x="919" y="1465"/>
                  </a:lnTo>
                  <a:lnTo>
                    <a:pt x="918" y="1465"/>
                  </a:lnTo>
                  <a:lnTo>
                    <a:pt x="916" y="1468"/>
                  </a:lnTo>
                  <a:lnTo>
                    <a:pt x="915" y="1468"/>
                  </a:lnTo>
                  <a:lnTo>
                    <a:pt x="912" y="1470"/>
                  </a:lnTo>
                  <a:lnTo>
                    <a:pt x="912" y="1471"/>
                  </a:lnTo>
                  <a:lnTo>
                    <a:pt x="911" y="1471"/>
                  </a:lnTo>
                  <a:lnTo>
                    <a:pt x="909" y="1472"/>
                  </a:lnTo>
                  <a:lnTo>
                    <a:pt x="906" y="1472"/>
                  </a:lnTo>
                  <a:lnTo>
                    <a:pt x="905" y="1472"/>
                  </a:lnTo>
                  <a:lnTo>
                    <a:pt x="904" y="1472"/>
                  </a:lnTo>
                  <a:lnTo>
                    <a:pt x="903" y="1474"/>
                  </a:lnTo>
                  <a:lnTo>
                    <a:pt x="902" y="1475"/>
                  </a:lnTo>
                  <a:lnTo>
                    <a:pt x="901" y="1475"/>
                  </a:lnTo>
                  <a:lnTo>
                    <a:pt x="899" y="1475"/>
                  </a:lnTo>
                  <a:lnTo>
                    <a:pt x="897" y="1475"/>
                  </a:lnTo>
                  <a:lnTo>
                    <a:pt x="896" y="1475"/>
                  </a:lnTo>
                  <a:lnTo>
                    <a:pt x="888" y="1477"/>
                  </a:lnTo>
                  <a:lnTo>
                    <a:pt x="888" y="1478"/>
                  </a:lnTo>
                  <a:lnTo>
                    <a:pt x="887" y="1478"/>
                  </a:lnTo>
                  <a:lnTo>
                    <a:pt x="885" y="1479"/>
                  </a:lnTo>
                  <a:lnTo>
                    <a:pt x="884" y="1479"/>
                  </a:lnTo>
                  <a:lnTo>
                    <a:pt x="883" y="1479"/>
                  </a:lnTo>
                  <a:lnTo>
                    <a:pt x="882" y="1481"/>
                  </a:lnTo>
                  <a:lnTo>
                    <a:pt x="882" y="1482"/>
                  </a:lnTo>
                  <a:lnTo>
                    <a:pt x="883" y="1484"/>
                  </a:lnTo>
                  <a:lnTo>
                    <a:pt x="883" y="1485"/>
                  </a:lnTo>
                  <a:lnTo>
                    <a:pt x="883" y="1486"/>
                  </a:lnTo>
                  <a:lnTo>
                    <a:pt x="883" y="1488"/>
                  </a:lnTo>
                  <a:lnTo>
                    <a:pt x="884" y="1488"/>
                  </a:lnTo>
                  <a:lnTo>
                    <a:pt x="885" y="1490"/>
                  </a:lnTo>
                  <a:lnTo>
                    <a:pt x="887" y="1492"/>
                  </a:lnTo>
                  <a:lnTo>
                    <a:pt x="887" y="1493"/>
                  </a:lnTo>
                  <a:lnTo>
                    <a:pt x="885" y="1495"/>
                  </a:lnTo>
                  <a:lnTo>
                    <a:pt x="885" y="1496"/>
                  </a:lnTo>
                  <a:lnTo>
                    <a:pt x="884" y="1498"/>
                  </a:lnTo>
                  <a:lnTo>
                    <a:pt x="884" y="1499"/>
                  </a:lnTo>
                  <a:lnTo>
                    <a:pt x="884" y="1500"/>
                  </a:lnTo>
                  <a:lnTo>
                    <a:pt x="884" y="1502"/>
                  </a:lnTo>
                  <a:lnTo>
                    <a:pt x="883" y="1503"/>
                  </a:lnTo>
                  <a:lnTo>
                    <a:pt x="883" y="1505"/>
                  </a:lnTo>
                  <a:lnTo>
                    <a:pt x="882" y="1505"/>
                  </a:lnTo>
                  <a:lnTo>
                    <a:pt x="882" y="1506"/>
                  </a:lnTo>
                  <a:lnTo>
                    <a:pt x="881" y="1506"/>
                  </a:lnTo>
                  <a:lnTo>
                    <a:pt x="881" y="1507"/>
                  </a:lnTo>
                  <a:lnTo>
                    <a:pt x="880" y="1506"/>
                  </a:lnTo>
                  <a:lnTo>
                    <a:pt x="878" y="1507"/>
                  </a:lnTo>
                  <a:lnTo>
                    <a:pt x="876" y="1507"/>
                  </a:lnTo>
                  <a:lnTo>
                    <a:pt x="875" y="1507"/>
                  </a:lnTo>
                  <a:lnTo>
                    <a:pt x="874" y="1507"/>
                  </a:lnTo>
                  <a:lnTo>
                    <a:pt x="873" y="1506"/>
                  </a:lnTo>
                  <a:lnTo>
                    <a:pt x="871" y="1506"/>
                  </a:lnTo>
                  <a:lnTo>
                    <a:pt x="870" y="1507"/>
                  </a:lnTo>
                  <a:lnTo>
                    <a:pt x="869" y="1510"/>
                  </a:lnTo>
                  <a:lnTo>
                    <a:pt x="868" y="1510"/>
                  </a:lnTo>
                  <a:lnTo>
                    <a:pt x="868" y="1509"/>
                  </a:lnTo>
                  <a:lnTo>
                    <a:pt x="867" y="1509"/>
                  </a:lnTo>
                  <a:lnTo>
                    <a:pt x="866" y="1509"/>
                  </a:lnTo>
                  <a:lnTo>
                    <a:pt x="866" y="1507"/>
                  </a:lnTo>
                  <a:lnTo>
                    <a:pt x="863" y="1503"/>
                  </a:lnTo>
                  <a:lnTo>
                    <a:pt x="862" y="1504"/>
                  </a:lnTo>
                  <a:lnTo>
                    <a:pt x="860" y="1505"/>
                  </a:lnTo>
                  <a:lnTo>
                    <a:pt x="859" y="1505"/>
                  </a:lnTo>
                  <a:lnTo>
                    <a:pt x="858" y="1505"/>
                  </a:lnTo>
                  <a:lnTo>
                    <a:pt x="856" y="1505"/>
                  </a:lnTo>
                  <a:lnTo>
                    <a:pt x="855" y="1506"/>
                  </a:lnTo>
                  <a:lnTo>
                    <a:pt x="854" y="1506"/>
                  </a:lnTo>
                  <a:lnTo>
                    <a:pt x="853" y="1506"/>
                  </a:lnTo>
                  <a:lnTo>
                    <a:pt x="852" y="1506"/>
                  </a:lnTo>
                  <a:lnTo>
                    <a:pt x="852" y="1507"/>
                  </a:lnTo>
                  <a:lnTo>
                    <a:pt x="849" y="1510"/>
                  </a:lnTo>
                  <a:lnTo>
                    <a:pt x="849" y="1511"/>
                  </a:lnTo>
                  <a:lnTo>
                    <a:pt x="849" y="1513"/>
                  </a:lnTo>
                  <a:lnTo>
                    <a:pt x="848" y="1514"/>
                  </a:lnTo>
                  <a:lnTo>
                    <a:pt x="847" y="1514"/>
                  </a:lnTo>
                  <a:lnTo>
                    <a:pt x="846" y="1516"/>
                  </a:lnTo>
                  <a:lnTo>
                    <a:pt x="845" y="1517"/>
                  </a:lnTo>
                  <a:lnTo>
                    <a:pt x="845" y="1518"/>
                  </a:lnTo>
                  <a:lnTo>
                    <a:pt x="844" y="1518"/>
                  </a:lnTo>
                  <a:lnTo>
                    <a:pt x="842" y="1518"/>
                  </a:lnTo>
                  <a:lnTo>
                    <a:pt x="842" y="1519"/>
                  </a:lnTo>
                  <a:lnTo>
                    <a:pt x="841" y="1519"/>
                  </a:lnTo>
                  <a:lnTo>
                    <a:pt x="840" y="1520"/>
                  </a:lnTo>
                  <a:lnTo>
                    <a:pt x="839" y="1520"/>
                  </a:lnTo>
                  <a:lnTo>
                    <a:pt x="838" y="1520"/>
                  </a:lnTo>
                  <a:lnTo>
                    <a:pt x="837" y="1519"/>
                  </a:lnTo>
                  <a:lnTo>
                    <a:pt x="837" y="1518"/>
                  </a:lnTo>
                  <a:lnTo>
                    <a:pt x="837" y="1517"/>
                  </a:lnTo>
                  <a:lnTo>
                    <a:pt x="837" y="1516"/>
                  </a:lnTo>
                  <a:lnTo>
                    <a:pt x="835" y="1516"/>
                  </a:lnTo>
                  <a:lnTo>
                    <a:pt x="835" y="1514"/>
                  </a:lnTo>
                  <a:lnTo>
                    <a:pt x="835" y="1512"/>
                  </a:lnTo>
                  <a:lnTo>
                    <a:pt x="835" y="1510"/>
                  </a:lnTo>
                  <a:lnTo>
                    <a:pt x="835" y="1509"/>
                  </a:lnTo>
                  <a:lnTo>
                    <a:pt x="837" y="1507"/>
                  </a:lnTo>
                  <a:lnTo>
                    <a:pt x="835" y="1506"/>
                  </a:lnTo>
                  <a:lnTo>
                    <a:pt x="835" y="1502"/>
                  </a:lnTo>
                  <a:lnTo>
                    <a:pt x="832" y="1498"/>
                  </a:lnTo>
                  <a:lnTo>
                    <a:pt x="830" y="1496"/>
                  </a:lnTo>
                  <a:lnTo>
                    <a:pt x="828" y="1495"/>
                  </a:lnTo>
                  <a:lnTo>
                    <a:pt x="827" y="1495"/>
                  </a:lnTo>
                  <a:lnTo>
                    <a:pt x="825" y="1495"/>
                  </a:lnTo>
                  <a:lnTo>
                    <a:pt x="823" y="1493"/>
                  </a:lnTo>
                  <a:lnTo>
                    <a:pt x="823" y="1492"/>
                  </a:lnTo>
                  <a:lnTo>
                    <a:pt x="823" y="1490"/>
                  </a:lnTo>
                  <a:lnTo>
                    <a:pt x="823" y="1488"/>
                  </a:lnTo>
                  <a:lnTo>
                    <a:pt x="823" y="1486"/>
                  </a:lnTo>
                  <a:lnTo>
                    <a:pt x="821" y="1485"/>
                  </a:lnTo>
                  <a:lnTo>
                    <a:pt x="819" y="1485"/>
                  </a:lnTo>
                  <a:lnTo>
                    <a:pt x="818" y="1485"/>
                  </a:lnTo>
                  <a:lnTo>
                    <a:pt x="817" y="1484"/>
                  </a:lnTo>
                  <a:lnTo>
                    <a:pt x="817" y="1483"/>
                  </a:lnTo>
                  <a:lnTo>
                    <a:pt x="816" y="1482"/>
                  </a:lnTo>
                  <a:lnTo>
                    <a:pt x="813" y="1481"/>
                  </a:lnTo>
                  <a:lnTo>
                    <a:pt x="812" y="1479"/>
                  </a:lnTo>
                  <a:lnTo>
                    <a:pt x="810" y="1478"/>
                  </a:lnTo>
                  <a:lnTo>
                    <a:pt x="807" y="1477"/>
                  </a:lnTo>
                  <a:lnTo>
                    <a:pt x="805" y="1477"/>
                  </a:lnTo>
                  <a:lnTo>
                    <a:pt x="799" y="1477"/>
                  </a:lnTo>
                  <a:lnTo>
                    <a:pt x="796" y="1477"/>
                  </a:lnTo>
                  <a:lnTo>
                    <a:pt x="788" y="1476"/>
                  </a:lnTo>
                  <a:lnTo>
                    <a:pt x="785" y="1475"/>
                  </a:lnTo>
                  <a:lnTo>
                    <a:pt x="783" y="1472"/>
                  </a:lnTo>
                  <a:lnTo>
                    <a:pt x="781" y="1469"/>
                  </a:lnTo>
                  <a:lnTo>
                    <a:pt x="778" y="1467"/>
                  </a:lnTo>
                  <a:lnTo>
                    <a:pt x="777" y="1465"/>
                  </a:lnTo>
                  <a:lnTo>
                    <a:pt x="775" y="1465"/>
                  </a:lnTo>
                  <a:lnTo>
                    <a:pt x="774" y="1467"/>
                  </a:lnTo>
                  <a:lnTo>
                    <a:pt x="773" y="1467"/>
                  </a:lnTo>
                  <a:lnTo>
                    <a:pt x="769" y="1465"/>
                  </a:lnTo>
                  <a:lnTo>
                    <a:pt x="768" y="1465"/>
                  </a:lnTo>
                  <a:lnTo>
                    <a:pt x="764" y="1467"/>
                  </a:lnTo>
                  <a:lnTo>
                    <a:pt x="761" y="1467"/>
                  </a:lnTo>
                  <a:lnTo>
                    <a:pt x="759" y="1468"/>
                  </a:lnTo>
                  <a:lnTo>
                    <a:pt x="757" y="1468"/>
                  </a:lnTo>
                  <a:lnTo>
                    <a:pt x="755" y="1468"/>
                  </a:lnTo>
                  <a:lnTo>
                    <a:pt x="754" y="1468"/>
                  </a:lnTo>
                  <a:lnTo>
                    <a:pt x="752" y="1468"/>
                  </a:lnTo>
                  <a:lnTo>
                    <a:pt x="749" y="1467"/>
                  </a:lnTo>
                  <a:lnTo>
                    <a:pt x="742" y="1467"/>
                  </a:lnTo>
                  <a:lnTo>
                    <a:pt x="741" y="1467"/>
                  </a:lnTo>
                  <a:lnTo>
                    <a:pt x="740" y="1467"/>
                  </a:lnTo>
                  <a:lnTo>
                    <a:pt x="739" y="1468"/>
                  </a:lnTo>
                  <a:lnTo>
                    <a:pt x="738" y="1467"/>
                  </a:lnTo>
                  <a:lnTo>
                    <a:pt x="736" y="1465"/>
                  </a:lnTo>
                  <a:lnTo>
                    <a:pt x="734" y="1465"/>
                  </a:lnTo>
                  <a:lnTo>
                    <a:pt x="733" y="1465"/>
                  </a:lnTo>
                  <a:lnTo>
                    <a:pt x="733" y="1464"/>
                  </a:lnTo>
                  <a:lnTo>
                    <a:pt x="733" y="1463"/>
                  </a:lnTo>
                  <a:lnTo>
                    <a:pt x="732" y="1462"/>
                  </a:lnTo>
                  <a:lnTo>
                    <a:pt x="731" y="1462"/>
                  </a:lnTo>
                  <a:lnTo>
                    <a:pt x="725" y="1462"/>
                  </a:lnTo>
                  <a:lnTo>
                    <a:pt x="724" y="1463"/>
                  </a:lnTo>
                  <a:lnTo>
                    <a:pt x="720" y="1468"/>
                  </a:lnTo>
                  <a:lnTo>
                    <a:pt x="719" y="1469"/>
                  </a:lnTo>
                  <a:lnTo>
                    <a:pt x="718" y="1469"/>
                  </a:lnTo>
                  <a:lnTo>
                    <a:pt x="717" y="1469"/>
                  </a:lnTo>
                  <a:lnTo>
                    <a:pt x="710" y="1472"/>
                  </a:lnTo>
                  <a:lnTo>
                    <a:pt x="709" y="1472"/>
                  </a:lnTo>
                  <a:lnTo>
                    <a:pt x="709" y="1474"/>
                  </a:lnTo>
                  <a:lnTo>
                    <a:pt x="707" y="1474"/>
                  </a:lnTo>
                  <a:lnTo>
                    <a:pt x="706" y="1474"/>
                  </a:lnTo>
                  <a:lnTo>
                    <a:pt x="705" y="1475"/>
                  </a:lnTo>
                  <a:lnTo>
                    <a:pt x="705" y="1476"/>
                  </a:lnTo>
                  <a:lnTo>
                    <a:pt x="703" y="1477"/>
                  </a:lnTo>
                  <a:lnTo>
                    <a:pt x="702" y="1477"/>
                  </a:lnTo>
                  <a:lnTo>
                    <a:pt x="700" y="1478"/>
                  </a:lnTo>
                  <a:lnTo>
                    <a:pt x="699" y="1478"/>
                  </a:lnTo>
                  <a:lnTo>
                    <a:pt x="698" y="1478"/>
                  </a:lnTo>
                  <a:lnTo>
                    <a:pt x="697" y="1479"/>
                  </a:lnTo>
                  <a:lnTo>
                    <a:pt x="696" y="1483"/>
                  </a:lnTo>
                  <a:lnTo>
                    <a:pt x="695" y="1484"/>
                  </a:lnTo>
                  <a:lnTo>
                    <a:pt x="693" y="1485"/>
                  </a:lnTo>
                  <a:lnTo>
                    <a:pt x="692" y="1486"/>
                  </a:lnTo>
                  <a:lnTo>
                    <a:pt x="691" y="1486"/>
                  </a:lnTo>
                  <a:lnTo>
                    <a:pt x="689" y="1489"/>
                  </a:lnTo>
                  <a:lnTo>
                    <a:pt x="676" y="1486"/>
                  </a:lnTo>
                  <a:lnTo>
                    <a:pt x="646" y="1483"/>
                  </a:lnTo>
                  <a:lnTo>
                    <a:pt x="614" y="1479"/>
                  </a:lnTo>
                  <a:lnTo>
                    <a:pt x="584" y="1477"/>
                  </a:lnTo>
                  <a:lnTo>
                    <a:pt x="553" y="1474"/>
                  </a:lnTo>
                  <a:lnTo>
                    <a:pt x="522" y="1470"/>
                  </a:lnTo>
                  <a:lnTo>
                    <a:pt x="492" y="1468"/>
                  </a:lnTo>
                  <a:lnTo>
                    <a:pt x="461" y="1464"/>
                  </a:lnTo>
                  <a:lnTo>
                    <a:pt x="430" y="1462"/>
                  </a:lnTo>
                  <a:lnTo>
                    <a:pt x="399" y="1460"/>
                  </a:lnTo>
                  <a:lnTo>
                    <a:pt x="369" y="1456"/>
                  </a:lnTo>
                  <a:lnTo>
                    <a:pt x="337" y="1454"/>
                  </a:lnTo>
                  <a:lnTo>
                    <a:pt x="307" y="1451"/>
                  </a:lnTo>
                  <a:lnTo>
                    <a:pt x="276" y="1450"/>
                  </a:lnTo>
                  <a:lnTo>
                    <a:pt x="245" y="1448"/>
                  </a:lnTo>
                  <a:lnTo>
                    <a:pt x="214" y="1446"/>
                  </a:lnTo>
                  <a:lnTo>
                    <a:pt x="184" y="1444"/>
                  </a:lnTo>
                  <a:lnTo>
                    <a:pt x="185" y="1416"/>
                  </a:lnTo>
                  <a:lnTo>
                    <a:pt x="186" y="1390"/>
                  </a:lnTo>
                  <a:lnTo>
                    <a:pt x="188" y="1363"/>
                  </a:lnTo>
                  <a:lnTo>
                    <a:pt x="190" y="1336"/>
                  </a:lnTo>
                  <a:lnTo>
                    <a:pt x="191" y="1308"/>
                  </a:lnTo>
                  <a:lnTo>
                    <a:pt x="193" y="1281"/>
                  </a:lnTo>
                  <a:lnTo>
                    <a:pt x="194" y="1254"/>
                  </a:lnTo>
                  <a:lnTo>
                    <a:pt x="195" y="1226"/>
                  </a:lnTo>
                  <a:lnTo>
                    <a:pt x="171" y="1225"/>
                  </a:lnTo>
                  <a:lnTo>
                    <a:pt x="147" y="1224"/>
                  </a:lnTo>
                  <a:lnTo>
                    <a:pt x="122" y="1223"/>
                  </a:lnTo>
                  <a:lnTo>
                    <a:pt x="98" y="1222"/>
                  </a:lnTo>
                  <a:lnTo>
                    <a:pt x="73" y="1220"/>
                  </a:lnTo>
                  <a:lnTo>
                    <a:pt x="49" y="1220"/>
                  </a:lnTo>
                  <a:lnTo>
                    <a:pt x="24" y="1219"/>
                  </a:lnTo>
                  <a:lnTo>
                    <a:pt x="0" y="1218"/>
                  </a:lnTo>
                  <a:lnTo>
                    <a:pt x="0" y="1197"/>
                  </a:lnTo>
                  <a:lnTo>
                    <a:pt x="1" y="1175"/>
                  </a:lnTo>
                  <a:lnTo>
                    <a:pt x="2" y="1154"/>
                  </a:lnTo>
                  <a:lnTo>
                    <a:pt x="2" y="1133"/>
                  </a:lnTo>
                  <a:lnTo>
                    <a:pt x="3" y="1111"/>
                  </a:lnTo>
                  <a:lnTo>
                    <a:pt x="3" y="1090"/>
                  </a:lnTo>
                  <a:lnTo>
                    <a:pt x="5" y="1069"/>
                  </a:lnTo>
                  <a:lnTo>
                    <a:pt x="5" y="1047"/>
                  </a:lnTo>
                  <a:lnTo>
                    <a:pt x="6" y="1026"/>
                  </a:lnTo>
                  <a:lnTo>
                    <a:pt x="7" y="1005"/>
                  </a:lnTo>
                  <a:lnTo>
                    <a:pt x="7" y="982"/>
                  </a:lnTo>
                  <a:lnTo>
                    <a:pt x="8" y="961"/>
                  </a:lnTo>
                  <a:lnTo>
                    <a:pt x="8" y="939"/>
                  </a:lnTo>
                  <a:lnTo>
                    <a:pt x="9" y="918"/>
                  </a:lnTo>
                  <a:lnTo>
                    <a:pt x="10" y="897"/>
                  </a:lnTo>
                  <a:lnTo>
                    <a:pt x="10" y="875"/>
                  </a:lnTo>
                  <a:lnTo>
                    <a:pt x="12" y="854"/>
                  </a:lnTo>
                  <a:lnTo>
                    <a:pt x="12" y="832"/>
                  </a:lnTo>
                  <a:lnTo>
                    <a:pt x="13" y="811"/>
                  </a:lnTo>
                  <a:lnTo>
                    <a:pt x="14" y="790"/>
                  </a:lnTo>
                  <a:lnTo>
                    <a:pt x="14" y="768"/>
                  </a:lnTo>
                  <a:lnTo>
                    <a:pt x="15" y="747"/>
                  </a:lnTo>
                  <a:lnTo>
                    <a:pt x="15" y="725"/>
                  </a:lnTo>
                  <a:lnTo>
                    <a:pt x="16" y="704"/>
                  </a:lnTo>
                  <a:lnTo>
                    <a:pt x="16" y="682"/>
                  </a:lnTo>
                  <a:lnTo>
                    <a:pt x="17" y="661"/>
                  </a:lnTo>
                  <a:lnTo>
                    <a:pt x="19" y="638"/>
                  </a:lnTo>
                  <a:lnTo>
                    <a:pt x="19" y="617"/>
                  </a:lnTo>
                  <a:lnTo>
                    <a:pt x="20" y="595"/>
                  </a:lnTo>
                  <a:lnTo>
                    <a:pt x="20" y="573"/>
                  </a:lnTo>
                  <a:lnTo>
                    <a:pt x="21" y="552"/>
                  </a:lnTo>
                  <a:lnTo>
                    <a:pt x="22" y="530"/>
                  </a:lnTo>
                  <a:lnTo>
                    <a:pt x="22" y="529"/>
                  </a:lnTo>
                  <a:lnTo>
                    <a:pt x="26" y="535"/>
                  </a:lnTo>
                  <a:lnTo>
                    <a:pt x="29" y="536"/>
                  </a:lnTo>
                  <a:lnTo>
                    <a:pt x="32" y="539"/>
                  </a:lnTo>
                  <a:lnTo>
                    <a:pt x="34" y="542"/>
                  </a:lnTo>
                  <a:lnTo>
                    <a:pt x="37" y="542"/>
                  </a:lnTo>
                  <a:lnTo>
                    <a:pt x="38" y="543"/>
                  </a:lnTo>
                  <a:lnTo>
                    <a:pt x="39" y="543"/>
                  </a:lnTo>
                  <a:lnTo>
                    <a:pt x="41" y="543"/>
                  </a:lnTo>
                  <a:lnTo>
                    <a:pt x="41" y="544"/>
                  </a:lnTo>
                  <a:lnTo>
                    <a:pt x="42" y="545"/>
                  </a:lnTo>
                  <a:lnTo>
                    <a:pt x="43" y="545"/>
                  </a:lnTo>
                  <a:lnTo>
                    <a:pt x="48" y="545"/>
                  </a:lnTo>
                  <a:lnTo>
                    <a:pt x="50" y="546"/>
                  </a:lnTo>
                  <a:lnTo>
                    <a:pt x="52" y="547"/>
                  </a:lnTo>
                  <a:lnTo>
                    <a:pt x="56" y="549"/>
                  </a:lnTo>
                  <a:lnTo>
                    <a:pt x="59" y="547"/>
                  </a:lnTo>
                  <a:lnTo>
                    <a:pt x="66" y="549"/>
                  </a:lnTo>
                  <a:lnTo>
                    <a:pt x="67" y="549"/>
                  </a:lnTo>
                  <a:lnTo>
                    <a:pt x="70" y="551"/>
                  </a:lnTo>
                  <a:lnTo>
                    <a:pt x="71" y="551"/>
                  </a:lnTo>
                  <a:lnTo>
                    <a:pt x="73" y="552"/>
                  </a:lnTo>
                  <a:lnTo>
                    <a:pt x="74" y="553"/>
                  </a:lnTo>
                  <a:lnTo>
                    <a:pt x="78" y="554"/>
                  </a:lnTo>
                  <a:lnTo>
                    <a:pt x="80" y="556"/>
                  </a:lnTo>
                  <a:lnTo>
                    <a:pt x="83" y="556"/>
                  </a:lnTo>
                  <a:lnTo>
                    <a:pt x="90" y="557"/>
                  </a:lnTo>
                  <a:lnTo>
                    <a:pt x="92" y="558"/>
                  </a:lnTo>
                  <a:lnTo>
                    <a:pt x="94" y="559"/>
                  </a:lnTo>
                  <a:lnTo>
                    <a:pt x="95" y="564"/>
                  </a:lnTo>
                  <a:lnTo>
                    <a:pt x="98" y="566"/>
                  </a:lnTo>
                  <a:lnTo>
                    <a:pt x="102" y="568"/>
                  </a:lnTo>
                  <a:lnTo>
                    <a:pt x="101" y="571"/>
                  </a:lnTo>
                  <a:lnTo>
                    <a:pt x="101" y="574"/>
                  </a:lnTo>
                  <a:lnTo>
                    <a:pt x="101" y="578"/>
                  </a:lnTo>
                  <a:lnTo>
                    <a:pt x="102" y="581"/>
                  </a:lnTo>
                  <a:lnTo>
                    <a:pt x="105" y="587"/>
                  </a:lnTo>
                  <a:lnTo>
                    <a:pt x="107" y="589"/>
                  </a:lnTo>
                  <a:lnTo>
                    <a:pt x="109" y="592"/>
                  </a:lnTo>
                  <a:lnTo>
                    <a:pt x="112" y="593"/>
                  </a:lnTo>
                  <a:lnTo>
                    <a:pt x="119" y="593"/>
                  </a:lnTo>
                  <a:lnTo>
                    <a:pt x="121" y="594"/>
                  </a:lnTo>
                  <a:lnTo>
                    <a:pt x="121" y="595"/>
                  </a:lnTo>
                  <a:lnTo>
                    <a:pt x="123" y="596"/>
                  </a:lnTo>
                  <a:lnTo>
                    <a:pt x="126" y="598"/>
                  </a:lnTo>
                  <a:lnTo>
                    <a:pt x="126" y="599"/>
                  </a:lnTo>
                  <a:lnTo>
                    <a:pt x="127" y="600"/>
                  </a:lnTo>
                  <a:lnTo>
                    <a:pt x="130" y="602"/>
                  </a:lnTo>
                  <a:lnTo>
                    <a:pt x="133" y="605"/>
                  </a:lnTo>
                  <a:lnTo>
                    <a:pt x="135" y="607"/>
                  </a:lnTo>
                  <a:lnTo>
                    <a:pt x="136" y="607"/>
                  </a:lnTo>
                  <a:lnTo>
                    <a:pt x="138" y="607"/>
                  </a:lnTo>
                  <a:lnTo>
                    <a:pt x="144" y="609"/>
                  </a:lnTo>
                  <a:lnTo>
                    <a:pt x="145" y="609"/>
                  </a:lnTo>
                  <a:lnTo>
                    <a:pt x="147" y="610"/>
                  </a:lnTo>
                  <a:lnTo>
                    <a:pt x="148" y="612"/>
                  </a:lnTo>
                  <a:lnTo>
                    <a:pt x="155" y="614"/>
                  </a:lnTo>
                  <a:lnTo>
                    <a:pt x="155" y="615"/>
                  </a:lnTo>
                  <a:lnTo>
                    <a:pt x="156" y="617"/>
                  </a:lnTo>
                  <a:lnTo>
                    <a:pt x="158" y="620"/>
                  </a:lnTo>
                  <a:lnTo>
                    <a:pt x="159" y="620"/>
                  </a:lnTo>
                  <a:lnTo>
                    <a:pt x="167" y="621"/>
                  </a:lnTo>
                  <a:lnTo>
                    <a:pt x="176" y="621"/>
                  </a:lnTo>
                  <a:lnTo>
                    <a:pt x="187" y="619"/>
                  </a:lnTo>
                  <a:lnTo>
                    <a:pt x="188" y="619"/>
                  </a:lnTo>
                  <a:lnTo>
                    <a:pt x="190" y="617"/>
                  </a:lnTo>
                  <a:lnTo>
                    <a:pt x="191" y="617"/>
                  </a:lnTo>
                  <a:lnTo>
                    <a:pt x="192" y="617"/>
                  </a:lnTo>
                  <a:lnTo>
                    <a:pt x="195" y="617"/>
                  </a:lnTo>
                  <a:lnTo>
                    <a:pt x="195" y="616"/>
                  </a:lnTo>
                  <a:lnTo>
                    <a:pt x="197" y="616"/>
                  </a:lnTo>
                  <a:lnTo>
                    <a:pt x="199" y="614"/>
                  </a:lnTo>
                  <a:lnTo>
                    <a:pt x="200" y="614"/>
                  </a:lnTo>
                  <a:lnTo>
                    <a:pt x="201" y="614"/>
                  </a:lnTo>
                  <a:lnTo>
                    <a:pt x="202" y="614"/>
                  </a:lnTo>
                  <a:lnTo>
                    <a:pt x="202" y="613"/>
                  </a:lnTo>
                  <a:lnTo>
                    <a:pt x="205" y="612"/>
                  </a:lnTo>
                  <a:lnTo>
                    <a:pt x="207" y="610"/>
                  </a:lnTo>
                  <a:lnTo>
                    <a:pt x="208" y="609"/>
                  </a:lnTo>
                  <a:lnTo>
                    <a:pt x="212" y="609"/>
                  </a:lnTo>
                  <a:lnTo>
                    <a:pt x="212" y="608"/>
                  </a:lnTo>
                  <a:lnTo>
                    <a:pt x="213" y="606"/>
                  </a:lnTo>
                  <a:lnTo>
                    <a:pt x="214" y="606"/>
                  </a:lnTo>
                  <a:lnTo>
                    <a:pt x="215" y="605"/>
                  </a:lnTo>
                  <a:lnTo>
                    <a:pt x="218" y="605"/>
                  </a:lnTo>
                  <a:lnTo>
                    <a:pt x="219" y="605"/>
                  </a:lnTo>
                  <a:lnTo>
                    <a:pt x="220" y="603"/>
                  </a:lnTo>
                  <a:lnTo>
                    <a:pt x="220" y="602"/>
                  </a:lnTo>
                  <a:lnTo>
                    <a:pt x="222" y="598"/>
                  </a:lnTo>
                  <a:lnTo>
                    <a:pt x="223" y="591"/>
                  </a:lnTo>
                  <a:lnTo>
                    <a:pt x="224" y="588"/>
                  </a:lnTo>
                  <a:lnTo>
                    <a:pt x="224" y="587"/>
                  </a:lnTo>
                  <a:lnTo>
                    <a:pt x="227" y="586"/>
                  </a:lnTo>
                  <a:lnTo>
                    <a:pt x="227" y="584"/>
                  </a:lnTo>
                  <a:lnTo>
                    <a:pt x="228" y="582"/>
                  </a:lnTo>
                  <a:lnTo>
                    <a:pt x="229" y="578"/>
                  </a:lnTo>
                  <a:lnTo>
                    <a:pt x="229" y="577"/>
                  </a:lnTo>
                  <a:lnTo>
                    <a:pt x="228" y="574"/>
                  </a:lnTo>
                  <a:lnTo>
                    <a:pt x="228" y="573"/>
                  </a:lnTo>
                  <a:lnTo>
                    <a:pt x="229" y="572"/>
                  </a:lnTo>
                  <a:lnTo>
                    <a:pt x="236" y="564"/>
                  </a:lnTo>
                  <a:lnTo>
                    <a:pt x="238" y="558"/>
                  </a:lnTo>
                  <a:lnTo>
                    <a:pt x="240" y="558"/>
                  </a:lnTo>
                  <a:lnTo>
                    <a:pt x="241" y="558"/>
                  </a:lnTo>
                  <a:lnTo>
                    <a:pt x="242" y="557"/>
                  </a:lnTo>
                  <a:lnTo>
                    <a:pt x="243" y="556"/>
                  </a:lnTo>
                  <a:lnTo>
                    <a:pt x="248" y="551"/>
                  </a:lnTo>
                  <a:lnTo>
                    <a:pt x="248" y="550"/>
                  </a:lnTo>
                  <a:lnTo>
                    <a:pt x="248" y="549"/>
                  </a:lnTo>
                  <a:lnTo>
                    <a:pt x="249" y="546"/>
                  </a:lnTo>
                  <a:lnTo>
                    <a:pt x="250" y="542"/>
                  </a:lnTo>
                  <a:lnTo>
                    <a:pt x="251" y="540"/>
                  </a:lnTo>
                  <a:lnTo>
                    <a:pt x="252" y="540"/>
                  </a:lnTo>
                  <a:lnTo>
                    <a:pt x="254" y="538"/>
                  </a:lnTo>
                  <a:lnTo>
                    <a:pt x="255" y="536"/>
                  </a:lnTo>
                  <a:lnTo>
                    <a:pt x="255" y="535"/>
                  </a:lnTo>
                  <a:lnTo>
                    <a:pt x="256" y="533"/>
                  </a:lnTo>
                  <a:lnTo>
                    <a:pt x="256" y="532"/>
                  </a:lnTo>
                  <a:lnTo>
                    <a:pt x="255" y="531"/>
                  </a:lnTo>
                  <a:lnTo>
                    <a:pt x="255" y="530"/>
                  </a:lnTo>
                  <a:lnTo>
                    <a:pt x="256" y="529"/>
                  </a:lnTo>
                  <a:lnTo>
                    <a:pt x="257" y="526"/>
                  </a:lnTo>
                  <a:lnTo>
                    <a:pt x="257" y="525"/>
                  </a:lnTo>
                  <a:lnTo>
                    <a:pt x="258" y="524"/>
                  </a:lnTo>
                  <a:lnTo>
                    <a:pt x="259" y="521"/>
                  </a:lnTo>
                  <a:lnTo>
                    <a:pt x="259" y="519"/>
                  </a:lnTo>
                  <a:lnTo>
                    <a:pt x="259" y="517"/>
                  </a:lnTo>
                  <a:lnTo>
                    <a:pt x="261" y="516"/>
                  </a:lnTo>
                  <a:lnTo>
                    <a:pt x="261" y="515"/>
                  </a:lnTo>
                  <a:lnTo>
                    <a:pt x="262" y="514"/>
                  </a:lnTo>
                  <a:lnTo>
                    <a:pt x="266" y="507"/>
                  </a:lnTo>
                  <a:lnTo>
                    <a:pt x="266" y="505"/>
                  </a:lnTo>
                  <a:lnTo>
                    <a:pt x="265" y="503"/>
                  </a:lnTo>
                  <a:lnTo>
                    <a:pt x="263" y="496"/>
                  </a:lnTo>
                  <a:lnTo>
                    <a:pt x="263" y="495"/>
                  </a:lnTo>
                  <a:lnTo>
                    <a:pt x="264" y="494"/>
                  </a:lnTo>
                  <a:lnTo>
                    <a:pt x="265" y="494"/>
                  </a:lnTo>
                  <a:lnTo>
                    <a:pt x="265" y="493"/>
                  </a:lnTo>
                  <a:lnTo>
                    <a:pt x="265" y="489"/>
                  </a:lnTo>
                  <a:lnTo>
                    <a:pt x="269" y="475"/>
                  </a:lnTo>
                  <a:lnTo>
                    <a:pt x="273" y="462"/>
                  </a:lnTo>
                  <a:lnTo>
                    <a:pt x="279" y="448"/>
                  </a:lnTo>
                  <a:lnTo>
                    <a:pt x="280" y="447"/>
                  </a:lnTo>
                  <a:lnTo>
                    <a:pt x="280" y="445"/>
                  </a:lnTo>
                  <a:lnTo>
                    <a:pt x="280" y="444"/>
                  </a:lnTo>
                  <a:lnTo>
                    <a:pt x="282" y="442"/>
                  </a:lnTo>
                  <a:lnTo>
                    <a:pt x="283" y="442"/>
                  </a:lnTo>
                  <a:lnTo>
                    <a:pt x="283" y="441"/>
                  </a:lnTo>
                  <a:lnTo>
                    <a:pt x="283" y="440"/>
                  </a:lnTo>
                  <a:lnTo>
                    <a:pt x="284" y="439"/>
                  </a:lnTo>
                  <a:lnTo>
                    <a:pt x="285" y="438"/>
                  </a:lnTo>
                  <a:lnTo>
                    <a:pt x="285" y="437"/>
                  </a:lnTo>
                  <a:lnTo>
                    <a:pt x="285" y="435"/>
                  </a:lnTo>
                  <a:lnTo>
                    <a:pt x="285" y="434"/>
                  </a:lnTo>
                  <a:lnTo>
                    <a:pt x="287" y="434"/>
                  </a:lnTo>
                  <a:lnTo>
                    <a:pt x="286" y="433"/>
                  </a:lnTo>
                  <a:lnTo>
                    <a:pt x="287" y="432"/>
                  </a:lnTo>
                  <a:lnTo>
                    <a:pt x="287" y="431"/>
                  </a:lnTo>
                  <a:lnTo>
                    <a:pt x="287" y="428"/>
                  </a:lnTo>
                  <a:lnTo>
                    <a:pt x="287" y="427"/>
                  </a:lnTo>
                  <a:lnTo>
                    <a:pt x="287" y="426"/>
                  </a:lnTo>
                  <a:lnTo>
                    <a:pt x="286" y="424"/>
                  </a:lnTo>
                  <a:lnTo>
                    <a:pt x="286" y="423"/>
                  </a:lnTo>
                  <a:lnTo>
                    <a:pt x="285" y="420"/>
                  </a:lnTo>
                  <a:lnTo>
                    <a:pt x="284" y="418"/>
                  </a:lnTo>
                  <a:lnTo>
                    <a:pt x="282" y="399"/>
                  </a:lnTo>
                  <a:lnTo>
                    <a:pt x="282" y="395"/>
                  </a:lnTo>
                  <a:lnTo>
                    <a:pt x="280" y="393"/>
                  </a:lnTo>
                  <a:lnTo>
                    <a:pt x="280" y="390"/>
                  </a:lnTo>
                  <a:lnTo>
                    <a:pt x="280" y="389"/>
                  </a:lnTo>
                  <a:lnTo>
                    <a:pt x="280" y="385"/>
                  </a:lnTo>
                  <a:lnTo>
                    <a:pt x="282" y="383"/>
                  </a:lnTo>
                  <a:lnTo>
                    <a:pt x="286" y="371"/>
                  </a:lnTo>
                  <a:lnTo>
                    <a:pt x="287" y="369"/>
                  </a:lnTo>
                  <a:lnTo>
                    <a:pt x="287" y="365"/>
                  </a:lnTo>
                  <a:lnTo>
                    <a:pt x="287" y="362"/>
                  </a:lnTo>
                  <a:lnTo>
                    <a:pt x="286" y="358"/>
                  </a:lnTo>
                  <a:lnTo>
                    <a:pt x="285" y="356"/>
                  </a:lnTo>
                  <a:lnTo>
                    <a:pt x="283" y="355"/>
                  </a:lnTo>
                  <a:lnTo>
                    <a:pt x="279" y="349"/>
                  </a:lnTo>
                  <a:lnTo>
                    <a:pt x="279" y="343"/>
                  </a:lnTo>
                  <a:lnTo>
                    <a:pt x="279" y="336"/>
                  </a:lnTo>
                  <a:lnTo>
                    <a:pt x="284" y="321"/>
                  </a:lnTo>
                  <a:lnTo>
                    <a:pt x="286" y="318"/>
                  </a:lnTo>
                  <a:lnTo>
                    <a:pt x="286" y="316"/>
                  </a:lnTo>
                  <a:lnTo>
                    <a:pt x="287" y="315"/>
                  </a:lnTo>
                  <a:lnTo>
                    <a:pt x="290" y="313"/>
                  </a:lnTo>
                  <a:lnTo>
                    <a:pt x="290" y="312"/>
                  </a:lnTo>
                  <a:lnTo>
                    <a:pt x="292" y="307"/>
                  </a:lnTo>
                  <a:lnTo>
                    <a:pt x="293" y="305"/>
                  </a:lnTo>
                  <a:lnTo>
                    <a:pt x="293" y="306"/>
                  </a:lnTo>
                  <a:lnTo>
                    <a:pt x="294" y="306"/>
                  </a:lnTo>
                  <a:lnTo>
                    <a:pt x="295" y="306"/>
                  </a:lnTo>
                  <a:lnTo>
                    <a:pt x="295" y="305"/>
                  </a:lnTo>
                  <a:lnTo>
                    <a:pt x="295" y="304"/>
                  </a:lnTo>
                  <a:lnTo>
                    <a:pt x="295" y="302"/>
                  </a:lnTo>
                  <a:lnTo>
                    <a:pt x="297" y="302"/>
                  </a:lnTo>
                  <a:lnTo>
                    <a:pt x="297" y="301"/>
                  </a:lnTo>
                  <a:lnTo>
                    <a:pt x="297" y="300"/>
                  </a:lnTo>
                  <a:lnTo>
                    <a:pt x="298" y="299"/>
                  </a:lnTo>
                  <a:lnTo>
                    <a:pt x="298" y="298"/>
                  </a:lnTo>
                  <a:lnTo>
                    <a:pt x="298" y="297"/>
                  </a:lnTo>
                  <a:lnTo>
                    <a:pt x="298" y="295"/>
                  </a:lnTo>
                  <a:lnTo>
                    <a:pt x="297" y="295"/>
                  </a:lnTo>
                  <a:lnTo>
                    <a:pt x="297" y="294"/>
                  </a:lnTo>
                  <a:lnTo>
                    <a:pt x="295" y="294"/>
                  </a:lnTo>
                  <a:lnTo>
                    <a:pt x="295" y="293"/>
                  </a:lnTo>
                  <a:lnTo>
                    <a:pt x="294" y="292"/>
                  </a:lnTo>
                  <a:lnTo>
                    <a:pt x="294" y="291"/>
                  </a:lnTo>
                  <a:lnTo>
                    <a:pt x="293" y="290"/>
                  </a:lnTo>
                  <a:lnTo>
                    <a:pt x="293" y="288"/>
                  </a:lnTo>
                  <a:lnTo>
                    <a:pt x="293" y="283"/>
                  </a:lnTo>
                  <a:lnTo>
                    <a:pt x="292" y="280"/>
                  </a:lnTo>
                  <a:lnTo>
                    <a:pt x="292" y="279"/>
                  </a:lnTo>
                  <a:lnTo>
                    <a:pt x="291" y="279"/>
                  </a:lnTo>
                  <a:lnTo>
                    <a:pt x="291" y="278"/>
                  </a:lnTo>
                  <a:lnTo>
                    <a:pt x="293" y="274"/>
                  </a:lnTo>
                  <a:lnTo>
                    <a:pt x="294" y="272"/>
                  </a:lnTo>
                  <a:lnTo>
                    <a:pt x="294" y="271"/>
                  </a:lnTo>
                  <a:lnTo>
                    <a:pt x="295" y="272"/>
                  </a:lnTo>
                  <a:lnTo>
                    <a:pt x="297" y="272"/>
                  </a:lnTo>
                  <a:lnTo>
                    <a:pt x="299" y="271"/>
                  </a:lnTo>
                  <a:lnTo>
                    <a:pt x="301" y="270"/>
                  </a:lnTo>
                  <a:lnTo>
                    <a:pt x="302" y="269"/>
                  </a:lnTo>
                  <a:lnTo>
                    <a:pt x="304" y="266"/>
                  </a:lnTo>
                  <a:lnTo>
                    <a:pt x="305" y="265"/>
                  </a:lnTo>
                  <a:lnTo>
                    <a:pt x="305" y="264"/>
                  </a:lnTo>
                  <a:lnTo>
                    <a:pt x="307" y="259"/>
                  </a:lnTo>
                  <a:lnTo>
                    <a:pt x="308" y="257"/>
                  </a:lnTo>
                  <a:lnTo>
                    <a:pt x="308" y="256"/>
                  </a:lnTo>
                  <a:lnTo>
                    <a:pt x="309" y="256"/>
                  </a:lnTo>
                  <a:lnTo>
                    <a:pt x="309" y="258"/>
                  </a:lnTo>
                  <a:lnTo>
                    <a:pt x="311" y="257"/>
                  </a:lnTo>
                  <a:lnTo>
                    <a:pt x="312" y="257"/>
                  </a:lnTo>
                  <a:lnTo>
                    <a:pt x="313" y="258"/>
                  </a:lnTo>
                  <a:lnTo>
                    <a:pt x="314" y="259"/>
                  </a:lnTo>
                  <a:lnTo>
                    <a:pt x="314" y="264"/>
                  </a:lnTo>
                  <a:lnTo>
                    <a:pt x="314" y="267"/>
                  </a:lnTo>
                  <a:lnTo>
                    <a:pt x="314" y="269"/>
                  </a:lnTo>
                  <a:lnTo>
                    <a:pt x="315" y="270"/>
                  </a:lnTo>
                  <a:lnTo>
                    <a:pt x="318" y="274"/>
                  </a:lnTo>
                  <a:lnTo>
                    <a:pt x="318" y="272"/>
                  </a:lnTo>
                  <a:lnTo>
                    <a:pt x="318" y="271"/>
                  </a:lnTo>
                  <a:lnTo>
                    <a:pt x="318" y="270"/>
                  </a:lnTo>
                  <a:lnTo>
                    <a:pt x="316" y="266"/>
                  </a:lnTo>
                  <a:lnTo>
                    <a:pt x="316" y="264"/>
                  </a:lnTo>
                  <a:lnTo>
                    <a:pt x="315" y="263"/>
                  </a:lnTo>
                  <a:lnTo>
                    <a:pt x="322" y="260"/>
                  </a:lnTo>
                  <a:lnTo>
                    <a:pt x="323" y="259"/>
                  </a:lnTo>
                  <a:lnTo>
                    <a:pt x="321" y="259"/>
                  </a:lnTo>
                  <a:lnTo>
                    <a:pt x="319" y="259"/>
                  </a:lnTo>
                  <a:lnTo>
                    <a:pt x="318" y="259"/>
                  </a:lnTo>
                  <a:lnTo>
                    <a:pt x="315" y="258"/>
                  </a:lnTo>
                  <a:lnTo>
                    <a:pt x="315" y="257"/>
                  </a:lnTo>
                  <a:lnTo>
                    <a:pt x="314" y="256"/>
                  </a:lnTo>
                  <a:lnTo>
                    <a:pt x="311" y="255"/>
                  </a:lnTo>
                  <a:lnTo>
                    <a:pt x="309" y="255"/>
                  </a:lnTo>
                  <a:lnTo>
                    <a:pt x="311" y="253"/>
                  </a:lnTo>
                  <a:lnTo>
                    <a:pt x="314" y="252"/>
                  </a:lnTo>
                  <a:lnTo>
                    <a:pt x="315" y="251"/>
                  </a:lnTo>
                  <a:lnTo>
                    <a:pt x="318" y="251"/>
                  </a:lnTo>
                  <a:lnTo>
                    <a:pt x="318" y="250"/>
                  </a:lnTo>
                  <a:lnTo>
                    <a:pt x="319" y="250"/>
                  </a:lnTo>
                  <a:lnTo>
                    <a:pt x="320" y="250"/>
                  </a:lnTo>
                  <a:lnTo>
                    <a:pt x="321" y="250"/>
                  </a:lnTo>
                  <a:lnTo>
                    <a:pt x="319" y="249"/>
                  </a:lnTo>
                  <a:lnTo>
                    <a:pt x="318" y="249"/>
                  </a:lnTo>
                  <a:lnTo>
                    <a:pt x="315" y="250"/>
                  </a:lnTo>
                  <a:lnTo>
                    <a:pt x="315" y="249"/>
                  </a:lnTo>
                  <a:lnTo>
                    <a:pt x="314" y="249"/>
                  </a:lnTo>
                  <a:lnTo>
                    <a:pt x="312" y="250"/>
                  </a:lnTo>
                  <a:lnTo>
                    <a:pt x="309" y="249"/>
                  </a:lnTo>
                  <a:lnTo>
                    <a:pt x="308" y="249"/>
                  </a:lnTo>
                  <a:lnTo>
                    <a:pt x="307" y="248"/>
                  </a:lnTo>
                  <a:lnTo>
                    <a:pt x="306" y="245"/>
                  </a:lnTo>
                  <a:lnTo>
                    <a:pt x="305" y="244"/>
                  </a:lnTo>
                  <a:lnTo>
                    <a:pt x="301" y="243"/>
                  </a:lnTo>
                  <a:lnTo>
                    <a:pt x="305" y="241"/>
                  </a:lnTo>
                  <a:lnTo>
                    <a:pt x="306" y="239"/>
                  </a:lnTo>
                  <a:lnTo>
                    <a:pt x="305" y="239"/>
                  </a:lnTo>
                  <a:lnTo>
                    <a:pt x="301" y="239"/>
                  </a:lnTo>
                  <a:lnTo>
                    <a:pt x="300" y="239"/>
                  </a:lnTo>
                  <a:lnTo>
                    <a:pt x="299" y="238"/>
                  </a:lnTo>
                  <a:lnTo>
                    <a:pt x="299" y="239"/>
                  </a:lnTo>
                  <a:lnTo>
                    <a:pt x="299" y="244"/>
                  </a:lnTo>
                  <a:lnTo>
                    <a:pt x="300" y="244"/>
                  </a:lnTo>
                  <a:lnTo>
                    <a:pt x="301" y="245"/>
                  </a:lnTo>
                  <a:lnTo>
                    <a:pt x="300" y="245"/>
                  </a:lnTo>
                  <a:lnTo>
                    <a:pt x="299" y="245"/>
                  </a:lnTo>
                  <a:lnTo>
                    <a:pt x="295" y="246"/>
                  </a:lnTo>
                  <a:lnTo>
                    <a:pt x="294" y="246"/>
                  </a:lnTo>
                  <a:lnTo>
                    <a:pt x="293" y="245"/>
                  </a:lnTo>
                  <a:lnTo>
                    <a:pt x="294" y="244"/>
                  </a:lnTo>
                  <a:lnTo>
                    <a:pt x="302" y="228"/>
                  </a:lnTo>
                  <a:lnTo>
                    <a:pt x="304" y="223"/>
                  </a:lnTo>
                  <a:lnTo>
                    <a:pt x="305" y="222"/>
                  </a:lnTo>
                  <a:lnTo>
                    <a:pt x="308" y="223"/>
                  </a:lnTo>
                  <a:lnTo>
                    <a:pt x="309" y="223"/>
                  </a:lnTo>
                  <a:lnTo>
                    <a:pt x="311" y="223"/>
                  </a:lnTo>
                  <a:lnTo>
                    <a:pt x="309" y="222"/>
                  </a:lnTo>
                  <a:lnTo>
                    <a:pt x="309" y="221"/>
                  </a:lnTo>
                  <a:lnTo>
                    <a:pt x="308" y="221"/>
                  </a:lnTo>
                  <a:lnTo>
                    <a:pt x="308" y="222"/>
                  </a:lnTo>
                  <a:lnTo>
                    <a:pt x="307" y="222"/>
                  </a:lnTo>
                  <a:lnTo>
                    <a:pt x="307" y="221"/>
                  </a:lnTo>
                  <a:lnTo>
                    <a:pt x="307" y="220"/>
                  </a:lnTo>
                  <a:lnTo>
                    <a:pt x="308" y="217"/>
                  </a:lnTo>
                  <a:lnTo>
                    <a:pt x="309" y="214"/>
                  </a:lnTo>
                  <a:lnTo>
                    <a:pt x="311" y="209"/>
                  </a:lnTo>
                  <a:lnTo>
                    <a:pt x="314" y="206"/>
                  </a:lnTo>
                  <a:lnTo>
                    <a:pt x="316" y="203"/>
                  </a:lnTo>
                  <a:lnTo>
                    <a:pt x="320" y="202"/>
                  </a:lnTo>
                  <a:lnTo>
                    <a:pt x="319" y="204"/>
                  </a:lnTo>
                  <a:lnTo>
                    <a:pt x="319" y="206"/>
                  </a:lnTo>
                  <a:lnTo>
                    <a:pt x="319" y="207"/>
                  </a:lnTo>
                  <a:lnTo>
                    <a:pt x="320" y="211"/>
                  </a:lnTo>
                  <a:lnTo>
                    <a:pt x="320" y="213"/>
                  </a:lnTo>
                  <a:lnTo>
                    <a:pt x="320" y="214"/>
                  </a:lnTo>
                  <a:lnTo>
                    <a:pt x="322" y="209"/>
                  </a:lnTo>
                  <a:lnTo>
                    <a:pt x="323" y="209"/>
                  </a:lnTo>
                  <a:lnTo>
                    <a:pt x="327" y="211"/>
                  </a:lnTo>
                  <a:lnTo>
                    <a:pt x="328" y="209"/>
                  </a:lnTo>
                  <a:lnTo>
                    <a:pt x="327" y="208"/>
                  </a:lnTo>
                  <a:lnTo>
                    <a:pt x="326" y="206"/>
                  </a:lnTo>
                  <a:lnTo>
                    <a:pt x="325" y="204"/>
                  </a:lnTo>
                  <a:lnTo>
                    <a:pt x="323" y="204"/>
                  </a:lnTo>
                  <a:lnTo>
                    <a:pt x="322" y="204"/>
                  </a:lnTo>
                  <a:lnTo>
                    <a:pt x="322" y="202"/>
                  </a:lnTo>
                  <a:lnTo>
                    <a:pt x="322" y="199"/>
                  </a:lnTo>
                  <a:lnTo>
                    <a:pt x="325" y="193"/>
                  </a:lnTo>
                  <a:lnTo>
                    <a:pt x="328" y="188"/>
                  </a:lnTo>
                  <a:lnTo>
                    <a:pt x="328" y="186"/>
                  </a:lnTo>
                  <a:lnTo>
                    <a:pt x="328" y="185"/>
                  </a:lnTo>
                  <a:lnTo>
                    <a:pt x="339" y="158"/>
                  </a:lnTo>
                  <a:lnTo>
                    <a:pt x="339" y="155"/>
                  </a:lnTo>
                  <a:lnTo>
                    <a:pt x="340" y="152"/>
                  </a:lnTo>
                  <a:lnTo>
                    <a:pt x="340" y="150"/>
                  </a:lnTo>
                  <a:lnTo>
                    <a:pt x="340" y="148"/>
                  </a:lnTo>
                  <a:lnTo>
                    <a:pt x="341" y="146"/>
                  </a:lnTo>
                  <a:lnTo>
                    <a:pt x="342" y="144"/>
                  </a:lnTo>
                  <a:lnTo>
                    <a:pt x="342" y="137"/>
                  </a:lnTo>
                  <a:lnTo>
                    <a:pt x="342" y="131"/>
                  </a:lnTo>
                  <a:lnTo>
                    <a:pt x="342" y="129"/>
                  </a:lnTo>
                  <a:lnTo>
                    <a:pt x="344" y="127"/>
                  </a:lnTo>
                  <a:lnTo>
                    <a:pt x="348" y="126"/>
                  </a:lnTo>
                  <a:lnTo>
                    <a:pt x="348" y="127"/>
                  </a:lnTo>
                  <a:lnTo>
                    <a:pt x="349" y="126"/>
                  </a:lnTo>
                  <a:lnTo>
                    <a:pt x="350" y="126"/>
                  </a:lnTo>
                  <a:lnTo>
                    <a:pt x="351" y="126"/>
                  </a:lnTo>
                  <a:lnTo>
                    <a:pt x="354" y="126"/>
                  </a:lnTo>
                  <a:lnTo>
                    <a:pt x="355" y="126"/>
                  </a:lnTo>
                  <a:lnTo>
                    <a:pt x="356" y="125"/>
                  </a:lnTo>
                  <a:lnTo>
                    <a:pt x="358" y="123"/>
                  </a:lnTo>
                  <a:lnTo>
                    <a:pt x="362" y="120"/>
                  </a:lnTo>
                  <a:lnTo>
                    <a:pt x="362" y="119"/>
                  </a:lnTo>
                  <a:lnTo>
                    <a:pt x="362" y="118"/>
                  </a:lnTo>
                  <a:lnTo>
                    <a:pt x="363" y="115"/>
                  </a:lnTo>
                  <a:lnTo>
                    <a:pt x="364" y="113"/>
                  </a:lnTo>
                  <a:lnTo>
                    <a:pt x="365" y="112"/>
                  </a:lnTo>
                  <a:lnTo>
                    <a:pt x="366" y="112"/>
                  </a:lnTo>
                  <a:lnTo>
                    <a:pt x="370" y="112"/>
                  </a:lnTo>
                  <a:lnTo>
                    <a:pt x="371" y="111"/>
                  </a:lnTo>
                  <a:lnTo>
                    <a:pt x="372" y="111"/>
                  </a:lnTo>
                  <a:lnTo>
                    <a:pt x="373" y="111"/>
                  </a:lnTo>
                  <a:lnTo>
                    <a:pt x="372" y="112"/>
                  </a:lnTo>
                  <a:close/>
                  <a:moveTo>
                    <a:pt x="352" y="111"/>
                  </a:moveTo>
                  <a:lnTo>
                    <a:pt x="352" y="112"/>
                  </a:lnTo>
                  <a:lnTo>
                    <a:pt x="351" y="111"/>
                  </a:lnTo>
                  <a:lnTo>
                    <a:pt x="349" y="112"/>
                  </a:lnTo>
                  <a:lnTo>
                    <a:pt x="348" y="112"/>
                  </a:lnTo>
                  <a:lnTo>
                    <a:pt x="347" y="112"/>
                  </a:lnTo>
                  <a:lnTo>
                    <a:pt x="347" y="113"/>
                  </a:lnTo>
                  <a:lnTo>
                    <a:pt x="346" y="115"/>
                  </a:lnTo>
                  <a:lnTo>
                    <a:pt x="343" y="113"/>
                  </a:lnTo>
                  <a:lnTo>
                    <a:pt x="342" y="112"/>
                  </a:lnTo>
                  <a:lnTo>
                    <a:pt x="341" y="110"/>
                  </a:lnTo>
                  <a:lnTo>
                    <a:pt x="341" y="109"/>
                  </a:lnTo>
                  <a:lnTo>
                    <a:pt x="341" y="106"/>
                  </a:lnTo>
                  <a:lnTo>
                    <a:pt x="341" y="105"/>
                  </a:lnTo>
                  <a:lnTo>
                    <a:pt x="342" y="105"/>
                  </a:lnTo>
                  <a:lnTo>
                    <a:pt x="343" y="105"/>
                  </a:lnTo>
                  <a:lnTo>
                    <a:pt x="343" y="104"/>
                  </a:lnTo>
                  <a:lnTo>
                    <a:pt x="344" y="104"/>
                  </a:lnTo>
                  <a:lnTo>
                    <a:pt x="346" y="104"/>
                  </a:lnTo>
                  <a:lnTo>
                    <a:pt x="346" y="103"/>
                  </a:lnTo>
                  <a:lnTo>
                    <a:pt x="347" y="102"/>
                  </a:lnTo>
                  <a:lnTo>
                    <a:pt x="348" y="103"/>
                  </a:lnTo>
                  <a:lnTo>
                    <a:pt x="349" y="104"/>
                  </a:lnTo>
                  <a:lnTo>
                    <a:pt x="351" y="108"/>
                  </a:lnTo>
                  <a:lnTo>
                    <a:pt x="352" y="110"/>
                  </a:lnTo>
                  <a:lnTo>
                    <a:pt x="352" y="111"/>
                  </a:lnTo>
                  <a:close/>
                  <a:moveTo>
                    <a:pt x="355" y="105"/>
                  </a:moveTo>
                  <a:lnTo>
                    <a:pt x="352" y="106"/>
                  </a:lnTo>
                  <a:lnTo>
                    <a:pt x="351" y="104"/>
                  </a:lnTo>
                  <a:lnTo>
                    <a:pt x="351" y="103"/>
                  </a:lnTo>
                  <a:lnTo>
                    <a:pt x="352" y="101"/>
                  </a:lnTo>
                  <a:lnTo>
                    <a:pt x="355" y="101"/>
                  </a:lnTo>
                  <a:lnTo>
                    <a:pt x="356" y="102"/>
                  </a:lnTo>
                  <a:lnTo>
                    <a:pt x="357" y="104"/>
                  </a:lnTo>
                  <a:lnTo>
                    <a:pt x="355" y="105"/>
                  </a:lnTo>
                  <a:close/>
                  <a:moveTo>
                    <a:pt x="358" y="74"/>
                  </a:moveTo>
                  <a:lnTo>
                    <a:pt x="356" y="77"/>
                  </a:lnTo>
                  <a:lnTo>
                    <a:pt x="355" y="77"/>
                  </a:lnTo>
                  <a:lnTo>
                    <a:pt x="354" y="76"/>
                  </a:lnTo>
                  <a:lnTo>
                    <a:pt x="352" y="76"/>
                  </a:lnTo>
                  <a:lnTo>
                    <a:pt x="351" y="75"/>
                  </a:lnTo>
                  <a:lnTo>
                    <a:pt x="351" y="76"/>
                  </a:lnTo>
                  <a:lnTo>
                    <a:pt x="350" y="75"/>
                  </a:lnTo>
                  <a:lnTo>
                    <a:pt x="349" y="74"/>
                  </a:lnTo>
                  <a:lnTo>
                    <a:pt x="349" y="73"/>
                  </a:lnTo>
                  <a:lnTo>
                    <a:pt x="349" y="71"/>
                  </a:lnTo>
                  <a:lnTo>
                    <a:pt x="350" y="71"/>
                  </a:lnTo>
                  <a:lnTo>
                    <a:pt x="350" y="70"/>
                  </a:lnTo>
                  <a:lnTo>
                    <a:pt x="350" y="69"/>
                  </a:lnTo>
                  <a:lnTo>
                    <a:pt x="352" y="68"/>
                  </a:lnTo>
                  <a:lnTo>
                    <a:pt x="354" y="68"/>
                  </a:lnTo>
                  <a:lnTo>
                    <a:pt x="357" y="68"/>
                  </a:lnTo>
                  <a:lnTo>
                    <a:pt x="358" y="69"/>
                  </a:lnTo>
                  <a:lnTo>
                    <a:pt x="359" y="70"/>
                  </a:lnTo>
                  <a:lnTo>
                    <a:pt x="359" y="73"/>
                  </a:lnTo>
                  <a:lnTo>
                    <a:pt x="358" y="74"/>
                  </a:lnTo>
                  <a:close/>
                  <a:moveTo>
                    <a:pt x="347" y="71"/>
                  </a:moveTo>
                  <a:lnTo>
                    <a:pt x="346" y="71"/>
                  </a:lnTo>
                  <a:lnTo>
                    <a:pt x="346" y="70"/>
                  </a:lnTo>
                  <a:lnTo>
                    <a:pt x="344" y="69"/>
                  </a:lnTo>
                  <a:lnTo>
                    <a:pt x="343" y="68"/>
                  </a:lnTo>
                  <a:lnTo>
                    <a:pt x="342" y="67"/>
                  </a:lnTo>
                  <a:lnTo>
                    <a:pt x="342" y="66"/>
                  </a:lnTo>
                  <a:lnTo>
                    <a:pt x="346" y="61"/>
                  </a:lnTo>
                  <a:lnTo>
                    <a:pt x="347" y="61"/>
                  </a:lnTo>
                  <a:lnTo>
                    <a:pt x="348" y="62"/>
                  </a:lnTo>
                  <a:lnTo>
                    <a:pt x="349" y="63"/>
                  </a:lnTo>
                  <a:lnTo>
                    <a:pt x="350" y="64"/>
                  </a:lnTo>
                  <a:lnTo>
                    <a:pt x="349" y="68"/>
                  </a:lnTo>
                  <a:lnTo>
                    <a:pt x="348" y="69"/>
                  </a:lnTo>
                  <a:lnTo>
                    <a:pt x="347" y="71"/>
                  </a:lnTo>
                  <a:close/>
                  <a:moveTo>
                    <a:pt x="397" y="13"/>
                  </a:moveTo>
                  <a:lnTo>
                    <a:pt x="397" y="14"/>
                  </a:lnTo>
                  <a:lnTo>
                    <a:pt x="396" y="14"/>
                  </a:lnTo>
                  <a:lnTo>
                    <a:pt x="394" y="15"/>
                  </a:lnTo>
                  <a:lnTo>
                    <a:pt x="394" y="17"/>
                  </a:lnTo>
                  <a:lnTo>
                    <a:pt x="393" y="17"/>
                  </a:lnTo>
                  <a:lnTo>
                    <a:pt x="392" y="17"/>
                  </a:lnTo>
                  <a:lnTo>
                    <a:pt x="386" y="17"/>
                  </a:lnTo>
                  <a:lnTo>
                    <a:pt x="385" y="17"/>
                  </a:lnTo>
                  <a:lnTo>
                    <a:pt x="384" y="15"/>
                  </a:lnTo>
                  <a:lnTo>
                    <a:pt x="384" y="14"/>
                  </a:lnTo>
                  <a:lnTo>
                    <a:pt x="384" y="13"/>
                  </a:lnTo>
                  <a:lnTo>
                    <a:pt x="386" y="12"/>
                  </a:lnTo>
                  <a:lnTo>
                    <a:pt x="389" y="12"/>
                  </a:lnTo>
                  <a:lnTo>
                    <a:pt x="391" y="13"/>
                  </a:lnTo>
                  <a:lnTo>
                    <a:pt x="392" y="13"/>
                  </a:lnTo>
                  <a:lnTo>
                    <a:pt x="396" y="13"/>
                  </a:lnTo>
                  <a:lnTo>
                    <a:pt x="397" y="13"/>
                  </a:lnTo>
                  <a:close/>
                  <a:moveTo>
                    <a:pt x="358" y="4"/>
                  </a:moveTo>
                  <a:lnTo>
                    <a:pt x="356" y="4"/>
                  </a:lnTo>
                  <a:lnTo>
                    <a:pt x="352" y="4"/>
                  </a:lnTo>
                  <a:lnTo>
                    <a:pt x="350" y="3"/>
                  </a:lnTo>
                  <a:lnTo>
                    <a:pt x="351" y="0"/>
                  </a:lnTo>
                  <a:lnTo>
                    <a:pt x="355" y="0"/>
                  </a:lnTo>
                  <a:lnTo>
                    <a:pt x="359" y="1"/>
                  </a:lnTo>
                  <a:lnTo>
                    <a:pt x="361" y="3"/>
                  </a:lnTo>
                  <a:lnTo>
                    <a:pt x="359" y="4"/>
                  </a:lnTo>
                  <a:lnTo>
                    <a:pt x="358" y="4"/>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sp>
          <p:nvSpPr>
            <p:cNvPr id="25" name="Freeform 27">
              <a:extLst>
                <a:ext uri="{FF2B5EF4-FFF2-40B4-BE49-F238E27FC236}">
                  <a16:creationId xmlns:a16="http://schemas.microsoft.com/office/drawing/2014/main" id="{24CF44F5-5138-4768-866C-86CB781E6723}"/>
                </a:ext>
              </a:extLst>
            </p:cNvPr>
            <p:cNvSpPr>
              <a:spLocks noEditPoints="1"/>
            </p:cNvSpPr>
            <p:nvPr/>
          </p:nvSpPr>
          <p:spPr bwMode="auto">
            <a:xfrm>
              <a:off x="6753225" y="5631977"/>
              <a:ext cx="414338" cy="506413"/>
            </a:xfrm>
            <a:custGeom>
              <a:avLst/>
              <a:gdLst>
                <a:gd name="T0" fmla="*/ 166 w 261"/>
                <a:gd name="T1" fmla="*/ 305 h 319"/>
                <a:gd name="T2" fmla="*/ 164 w 261"/>
                <a:gd name="T3" fmla="*/ 300 h 319"/>
                <a:gd name="T4" fmla="*/ 174 w 261"/>
                <a:gd name="T5" fmla="*/ 293 h 319"/>
                <a:gd name="T6" fmla="*/ 178 w 261"/>
                <a:gd name="T7" fmla="*/ 287 h 319"/>
                <a:gd name="T8" fmla="*/ 217 w 261"/>
                <a:gd name="T9" fmla="*/ 249 h 319"/>
                <a:gd name="T10" fmla="*/ 235 w 261"/>
                <a:gd name="T11" fmla="*/ 229 h 319"/>
                <a:gd name="T12" fmla="*/ 74 w 261"/>
                <a:gd name="T13" fmla="*/ 97 h 319"/>
                <a:gd name="T14" fmla="*/ 90 w 261"/>
                <a:gd name="T15" fmla="*/ 105 h 319"/>
                <a:gd name="T16" fmla="*/ 119 w 261"/>
                <a:gd name="T17" fmla="*/ 124 h 319"/>
                <a:gd name="T18" fmla="*/ 154 w 261"/>
                <a:gd name="T19" fmla="*/ 126 h 319"/>
                <a:gd name="T20" fmla="*/ 166 w 261"/>
                <a:gd name="T21" fmla="*/ 131 h 319"/>
                <a:gd name="T22" fmla="*/ 192 w 261"/>
                <a:gd name="T23" fmla="*/ 121 h 319"/>
                <a:gd name="T24" fmla="*/ 221 w 261"/>
                <a:gd name="T25" fmla="*/ 118 h 319"/>
                <a:gd name="T26" fmla="*/ 246 w 261"/>
                <a:gd name="T27" fmla="*/ 124 h 319"/>
                <a:gd name="T28" fmla="*/ 241 w 261"/>
                <a:gd name="T29" fmla="*/ 153 h 319"/>
                <a:gd name="T30" fmla="*/ 239 w 261"/>
                <a:gd name="T31" fmla="*/ 187 h 319"/>
                <a:gd name="T32" fmla="*/ 238 w 261"/>
                <a:gd name="T33" fmla="*/ 223 h 319"/>
                <a:gd name="T34" fmla="*/ 232 w 261"/>
                <a:gd name="T35" fmla="*/ 207 h 319"/>
                <a:gd name="T36" fmla="*/ 228 w 261"/>
                <a:gd name="T37" fmla="*/ 210 h 319"/>
                <a:gd name="T38" fmla="*/ 217 w 261"/>
                <a:gd name="T39" fmla="*/ 233 h 319"/>
                <a:gd name="T40" fmla="*/ 212 w 261"/>
                <a:gd name="T41" fmla="*/ 256 h 319"/>
                <a:gd name="T42" fmla="*/ 211 w 261"/>
                <a:gd name="T43" fmla="*/ 268 h 319"/>
                <a:gd name="T44" fmla="*/ 211 w 261"/>
                <a:gd name="T45" fmla="*/ 289 h 319"/>
                <a:gd name="T46" fmla="*/ 202 w 261"/>
                <a:gd name="T47" fmla="*/ 292 h 319"/>
                <a:gd name="T48" fmla="*/ 196 w 261"/>
                <a:gd name="T49" fmla="*/ 271 h 319"/>
                <a:gd name="T50" fmla="*/ 205 w 261"/>
                <a:gd name="T51" fmla="*/ 273 h 319"/>
                <a:gd name="T52" fmla="*/ 185 w 261"/>
                <a:gd name="T53" fmla="*/ 266 h 319"/>
                <a:gd name="T54" fmla="*/ 184 w 261"/>
                <a:gd name="T55" fmla="*/ 268 h 319"/>
                <a:gd name="T56" fmla="*/ 175 w 261"/>
                <a:gd name="T57" fmla="*/ 272 h 319"/>
                <a:gd name="T58" fmla="*/ 167 w 261"/>
                <a:gd name="T59" fmla="*/ 294 h 319"/>
                <a:gd name="T60" fmla="*/ 155 w 261"/>
                <a:gd name="T61" fmla="*/ 280 h 319"/>
                <a:gd name="T62" fmla="*/ 155 w 261"/>
                <a:gd name="T63" fmla="*/ 298 h 319"/>
                <a:gd name="T64" fmla="*/ 147 w 261"/>
                <a:gd name="T65" fmla="*/ 312 h 319"/>
                <a:gd name="T66" fmla="*/ 129 w 261"/>
                <a:gd name="T67" fmla="*/ 307 h 319"/>
                <a:gd name="T68" fmla="*/ 110 w 261"/>
                <a:gd name="T69" fmla="*/ 305 h 319"/>
                <a:gd name="T70" fmla="*/ 96 w 261"/>
                <a:gd name="T71" fmla="*/ 293 h 319"/>
                <a:gd name="T72" fmla="*/ 111 w 261"/>
                <a:gd name="T73" fmla="*/ 298 h 319"/>
                <a:gd name="T74" fmla="*/ 98 w 261"/>
                <a:gd name="T75" fmla="*/ 287 h 319"/>
                <a:gd name="T76" fmla="*/ 91 w 261"/>
                <a:gd name="T77" fmla="*/ 289 h 319"/>
                <a:gd name="T78" fmla="*/ 83 w 261"/>
                <a:gd name="T79" fmla="*/ 268 h 319"/>
                <a:gd name="T80" fmla="*/ 67 w 261"/>
                <a:gd name="T81" fmla="*/ 235 h 319"/>
                <a:gd name="T82" fmla="*/ 64 w 261"/>
                <a:gd name="T83" fmla="*/ 206 h 319"/>
                <a:gd name="T84" fmla="*/ 81 w 261"/>
                <a:gd name="T85" fmla="*/ 217 h 319"/>
                <a:gd name="T86" fmla="*/ 70 w 261"/>
                <a:gd name="T87" fmla="*/ 199 h 319"/>
                <a:gd name="T88" fmla="*/ 54 w 261"/>
                <a:gd name="T89" fmla="*/ 167 h 319"/>
                <a:gd name="T90" fmla="*/ 40 w 261"/>
                <a:gd name="T91" fmla="*/ 126 h 319"/>
                <a:gd name="T92" fmla="*/ 45 w 261"/>
                <a:gd name="T93" fmla="*/ 84 h 319"/>
                <a:gd name="T94" fmla="*/ 58 w 261"/>
                <a:gd name="T95" fmla="*/ 83 h 319"/>
                <a:gd name="T96" fmla="*/ 247 w 261"/>
                <a:gd name="T97" fmla="*/ 93 h 319"/>
                <a:gd name="T98" fmla="*/ 48 w 261"/>
                <a:gd name="T99" fmla="*/ 70 h 319"/>
                <a:gd name="T100" fmla="*/ 60 w 261"/>
                <a:gd name="T101" fmla="*/ 65 h 319"/>
                <a:gd name="T102" fmla="*/ 256 w 261"/>
                <a:gd name="T103" fmla="*/ 93 h 319"/>
                <a:gd name="T104" fmla="*/ 234 w 261"/>
                <a:gd name="T105" fmla="*/ 86 h 319"/>
                <a:gd name="T106" fmla="*/ 247 w 261"/>
                <a:gd name="T107" fmla="*/ 51 h 319"/>
                <a:gd name="T108" fmla="*/ 254 w 261"/>
                <a:gd name="T109" fmla="*/ 73 h 319"/>
                <a:gd name="T110" fmla="*/ 237 w 261"/>
                <a:gd name="T111" fmla="*/ 62 h 319"/>
                <a:gd name="T112" fmla="*/ 224 w 261"/>
                <a:gd name="T113" fmla="*/ 44 h 319"/>
                <a:gd name="T114" fmla="*/ 3 w 261"/>
                <a:gd name="T115" fmla="*/ 41 h 319"/>
                <a:gd name="T116" fmla="*/ 3 w 261"/>
                <a:gd name="T117" fmla="*/ 12 h 319"/>
                <a:gd name="T118" fmla="*/ 17 w 261"/>
                <a:gd name="T119" fmla="*/ 1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319">
                  <a:moveTo>
                    <a:pt x="174" y="303"/>
                  </a:moveTo>
                  <a:lnTo>
                    <a:pt x="174" y="304"/>
                  </a:lnTo>
                  <a:lnTo>
                    <a:pt x="174" y="305"/>
                  </a:lnTo>
                  <a:lnTo>
                    <a:pt x="173" y="305"/>
                  </a:lnTo>
                  <a:lnTo>
                    <a:pt x="173" y="306"/>
                  </a:lnTo>
                  <a:lnTo>
                    <a:pt x="173" y="307"/>
                  </a:lnTo>
                  <a:lnTo>
                    <a:pt x="171" y="307"/>
                  </a:lnTo>
                  <a:lnTo>
                    <a:pt x="171" y="310"/>
                  </a:lnTo>
                  <a:lnTo>
                    <a:pt x="170" y="312"/>
                  </a:lnTo>
                  <a:lnTo>
                    <a:pt x="169" y="312"/>
                  </a:lnTo>
                  <a:lnTo>
                    <a:pt x="168" y="311"/>
                  </a:lnTo>
                  <a:lnTo>
                    <a:pt x="167" y="311"/>
                  </a:lnTo>
                  <a:lnTo>
                    <a:pt x="167" y="310"/>
                  </a:lnTo>
                  <a:lnTo>
                    <a:pt x="166" y="310"/>
                  </a:lnTo>
                  <a:lnTo>
                    <a:pt x="166" y="308"/>
                  </a:lnTo>
                  <a:lnTo>
                    <a:pt x="167" y="308"/>
                  </a:lnTo>
                  <a:lnTo>
                    <a:pt x="167" y="307"/>
                  </a:lnTo>
                  <a:lnTo>
                    <a:pt x="166" y="306"/>
                  </a:lnTo>
                  <a:lnTo>
                    <a:pt x="167" y="306"/>
                  </a:lnTo>
                  <a:lnTo>
                    <a:pt x="166" y="305"/>
                  </a:lnTo>
                  <a:lnTo>
                    <a:pt x="164" y="305"/>
                  </a:lnTo>
                  <a:lnTo>
                    <a:pt x="164" y="308"/>
                  </a:lnTo>
                  <a:lnTo>
                    <a:pt x="163" y="310"/>
                  </a:lnTo>
                  <a:lnTo>
                    <a:pt x="162" y="311"/>
                  </a:lnTo>
                  <a:lnTo>
                    <a:pt x="161" y="311"/>
                  </a:lnTo>
                  <a:lnTo>
                    <a:pt x="160" y="310"/>
                  </a:lnTo>
                  <a:lnTo>
                    <a:pt x="160" y="307"/>
                  </a:lnTo>
                  <a:lnTo>
                    <a:pt x="160" y="306"/>
                  </a:lnTo>
                  <a:lnTo>
                    <a:pt x="159" y="306"/>
                  </a:lnTo>
                  <a:lnTo>
                    <a:pt x="159" y="305"/>
                  </a:lnTo>
                  <a:lnTo>
                    <a:pt x="159" y="304"/>
                  </a:lnTo>
                  <a:lnTo>
                    <a:pt x="160" y="304"/>
                  </a:lnTo>
                  <a:lnTo>
                    <a:pt x="162" y="307"/>
                  </a:lnTo>
                  <a:lnTo>
                    <a:pt x="163" y="307"/>
                  </a:lnTo>
                  <a:lnTo>
                    <a:pt x="163" y="306"/>
                  </a:lnTo>
                  <a:lnTo>
                    <a:pt x="163" y="303"/>
                  </a:lnTo>
                  <a:lnTo>
                    <a:pt x="163" y="301"/>
                  </a:lnTo>
                  <a:lnTo>
                    <a:pt x="163" y="300"/>
                  </a:lnTo>
                  <a:lnTo>
                    <a:pt x="164" y="299"/>
                  </a:lnTo>
                  <a:lnTo>
                    <a:pt x="164" y="300"/>
                  </a:lnTo>
                  <a:lnTo>
                    <a:pt x="166" y="301"/>
                  </a:lnTo>
                  <a:lnTo>
                    <a:pt x="166" y="303"/>
                  </a:lnTo>
                  <a:lnTo>
                    <a:pt x="167" y="301"/>
                  </a:lnTo>
                  <a:lnTo>
                    <a:pt x="167" y="300"/>
                  </a:lnTo>
                  <a:lnTo>
                    <a:pt x="167" y="299"/>
                  </a:lnTo>
                  <a:lnTo>
                    <a:pt x="167" y="298"/>
                  </a:lnTo>
                  <a:lnTo>
                    <a:pt x="168" y="297"/>
                  </a:lnTo>
                  <a:lnTo>
                    <a:pt x="170" y="294"/>
                  </a:lnTo>
                  <a:lnTo>
                    <a:pt x="171" y="293"/>
                  </a:lnTo>
                  <a:lnTo>
                    <a:pt x="173" y="299"/>
                  </a:lnTo>
                  <a:lnTo>
                    <a:pt x="173" y="300"/>
                  </a:lnTo>
                  <a:lnTo>
                    <a:pt x="174" y="301"/>
                  </a:lnTo>
                  <a:lnTo>
                    <a:pt x="174" y="303"/>
                  </a:lnTo>
                  <a:close/>
                  <a:moveTo>
                    <a:pt x="178" y="292"/>
                  </a:moveTo>
                  <a:lnTo>
                    <a:pt x="178" y="293"/>
                  </a:lnTo>
                  <a:lnTo>
                    <a:pt x="177" y="292"/>
                  </a:lnTo>
                  <a:lnTo>
                    <a:pt x="176" y="292"/>
                  </a:lnTo>
                  <a:lnTo>
                    <a:pt x="176" y="293"/>
                  </a:lnTo>
                  <a:lnTo>
                    <a:pt x="175" y="293"/>
                  </a:lnTo>
                  <a:lnTo>
                    <a:pt x="174" y="293"/>
                  </a:lnTo>
                  <a:lnTo>
                    <a:pt x="174" y="291"/>
                  </a:lnTo>
                  <a:lnTo>
                    <a:pt x="175" y="290"/>
                  </a:lnTo>
                  <a:lnTo>
                    <a:pt x="176" y="290"/>
                  </a:lnTo>
                  <a:lnTo>
                    <a:pt x="176" y="289"/>
                  </a:lnTo>
                  <a:lnTo>
                    <a:pt x="176" y="287"/>
                  </a:lnTo>
                  <a:lnTo>
                    <a:pt x="173" y="287"/>
                  </a:lnTo>
                  <a:lnTo>
                    <a:pt x="171" y="286"/>
                  </a:lnTo>
                  <a:lnTo>
                    <a:pt x="171" y="285"/>
                  </a:lnTo>
                  <a:lnTo>
                    <a:pt x="173" y="285"/>
                  </a:lnTo>
                  <a:lnTo>
                    <a:pt x="175" y="284"/>
                  </a:lnTo>
                  <a:lnTo>
                    <a:pt x="174" y="283"/>
                  </a:lnTo>
                  <a:lnTo>
                    <a:pt x="174" y="282"/>
                  </a:lnTo>
                  <a:lnTo>
                    <a:pt x="175" y="280"/>
                  </a:lnTo>
                  <a:lnTo>
                    <a:pt x="176" y="279"/>
                  </a:lnTo>
                  <a:lnTo>
                    <a:pt x="176" y="282"/>
                  </a:lnTo>
                  <a:lnTo>
                    <a:pt x="177" y="283"/>
                  </a:lnTo>
                  <a:lnTo>
                    <a:pt x="178" y="284"/>
                  </a:lnTo>
                  <a:lnTo>
                    <a:pt x="177" y="285"/>
                  </a:lnTo>
                  <a:lnTo>
                    <a:pt x="178" y="286"/>
                  </a:lnTo>
                  <a:lnTo>
                    <a:pt x="178" y="287"/>
                  </a:lnTo>
                  <a:lnTo>
                    <a:pt x="178" y="289"/>
                  </a:lnTo>
                  <a:lnTo>
                    <a:pt x="178" y="291"/>
                  </a:lnTo>
                  <a:lnTo>
                    <a:pt x="178" y="292"/>
                  </a:lnTo>
                  <a:close/>
                  <a:moveTo>
                    <a:pt x="225" y="252"/>
                  </a:moveTo>
                  <a:lnTo>
                    <a:pt x="223" y="254"/>
                  </a:lnTo>
                  <a:lnTo>
                    <a:pt x="220" y="254"/>
                  </a:lnTo>
                  <a:lnTo>
                    <a:pt x="219" y="254"/>
                  </a:lnTo>
                  <a:lnTo>
                    <a:pt x="219" y="256"/>
                  </a:lnTo>
                  <a:lnTo>
                    <a:pt x="220" y="257"/>
                  </a:lnTo>
                  <a:lnTo>
                    <a:pt x="217" y="257"/>
                  </a:lnTo>
                  <a:lnTo>
                    <a:pt x="216" y="258"/>
                  </a:lnTo>
                  <a:lnTo>
                    <a:pt x="214" y="259"/>
                  </a:lnTo>
                  <a:lnTo>
                    <a:pt x="214" y="257"/>
                  </a:lnTo>
                  <a:lnTo>
                    <a:pt x="216" y="257"/>
                  </a:lnTo>
                  <a:lnTo>
                    <a:pt x="216" y="256"/>
                  </a:lnTo>
                  <a:lnTo>
                    <a:pt x="217" y="254"/>
                  </a:lnTo>
                  <a:lnTo>
                    <a:pt x="216" y="252"/>
                  </a:lnTo>
                  <a:lnTo>
                    <a:pt x="216" y="251"/>
                  </a:lnTo>
                  <a:lnTo>
                    <a:pt x="216" y="250"/>
                  </a:lnTo>
                  <a:lnTo>
                    <a:pt x="217" y="249"/>
                  </a:lnTo>
                  <a:lnTo>
                    <a:pt x="218" y="248"/>
                  </a:lnTo>
                  <a:lnTo>
                    <a:pt x="219" y="248"/>
                  </a:lnTo>
                  <a:lnTo>
                    <a:pt x="220" y="247"/>
                  </a:lnTo>
                  <a:lnTo>
                    <a:pt x="221" y="248"/>
                  </a:lnTo>
                  <a:lnTo>
                    <a:pt x="223" y="248"/>
                  </a:lnTo>
                  <a:lnTo>
                    <a:pt x="223" y="249"/>
                  </a:lnTo>
                  <a:lnTo>
                    <a:pt x="223" y="250"/>
                  </a:lnTo>
                  <a:lnTo>
                    <a:pt x="224" y="251"/>
                  </a:lnTo>
                  <a:lnTo>
                    <a:pt x="225" y="252"/>
                  </a:lnTo>
                  <a:close/>
                  <a:moveTo>
                    <a:pt x="235" y="231"/>
                  </a:moveTo>
                  <a:lnTo>
                    <a:pt x="234" y="230"/>
                  </a:lnTo>
                  <a:lnTo>
                    <a:pt x="233" y="229"/>
                  </a:lnTo>
                  <a:lnTo>
                    <a:pt x="232" y="229"/>
                  </a:lnTo>
                  <a:lnTo>
                    <a:pt x="231" y="228"/>
                  </a:lnTo>
                  <a:lnTo>
                    <a:pt x="231" y="227"/>
                  </a:lnTo>
                  <a:lnTo>
                    <a:pt x="232" y="227"/>
                  </a:lnTo>
                  <a:lnTo>
                    <a:pt x="233" y="227"/>
                  </a:lnTo>
                  <a:lnTo>
                    <a:pt x="234" y="228"/>
                  </a:lnTo>
                  <a:lnTo>
                    <a:pt x="235" y="228"/>
                  </a:lnTo>
                  <a:lnTo>
                    <a:pt x="235" y="229"/>
                  </a:lnTo>
                  <a:lnTo>
                    <a:pt x="235" y="230"/>
                  </a:lnTo>
                  <a:lnTo>
                    <a:pt x="237" y="231"/>
                  </a:lnTo>
                  <a:lnTo>
                    <a:pt x="235" y="231"/>
                  </a:lnTo>
                  <a:close/>
                  <a:moveTo>
                    <a:pt x="48" y="89"/>
                  </a:moveTo>
                  <a:lnTo>
                    <a:pt x="48" y="90"/>
                  </a:lnTo>
                  <a:lnTo>
                    <a:pt x="49" y="89"/>
                  </a:lnTo>
                  <a:lnTo>
                    <a:pt x="51" y="89"/>
                  </a:lnTo>
                  <a:lnTo>
                    <a:pt x="55" y="91"/>
                  </a:lnTo>
                  <a:lnTo>
                    <a:pt x="57" y="93"/>
                  </a:lnTo>
                  <a:lnTo>
                    <a:pt x="60" y="91"/>
                  </a:lnTo>
                  <a:lnTo>
                    <a:pt x="61" y="93"/>
                  </a:lnTo>
                  <a:lnTo>
                    <a:pt x="62" y="94"/>
                  </a:lnTo>
                  <a:lnTo>
                    <a:pt x="64" y="95"/>
                  </a:lnTo>
                  <a:lnTo>
                    <a:pt x="65" y="97"/>
                  </a:lnTo>
                  <a:lnTo>
                    <a:pt x="67" y="97"/>
                  </a:lnTo>
                  <a:lnTo>
                    <a:pt x="68" y="98"/>
                  </a:lnTo>
                  <a:lnTo>
                    <a:pt x="69" y="98"/>
                  </a:lnTo>
                  <a:lnTo>
                    <a:pt x="69" y="97"/>
                  </a:lnTo>
                  <a:lnTo>
                    <a:pt x="69" y="96"/>
                  </a:lnTo>
                  <a:lnTo>
                    <a:pt x="74" y="97"/>
                  </a:lnTo>
                  <a:lnTo>
                    <a:pt x="75" y="97"/>
                  </a:lnTo>
                  <a:lnTo>
                    <a:pt x="76" y="96"/>
                  </a:lnTo>
                  <a:lnTo>
                    <a:pt x="76" y="94"/>
                  </a:lnTo>
                  <a:lnTo>
                    <a:pt x="76" y="93"/>
                  </a:lnTo>
                  <a:lnTo>
                    <a:pt x="76" y="91"/>
                  </a:lnTo>
                  <a:lnTo>
                    <a:pt x="77" y="91"/>
                  </a:lnTo>
                  <a:lnTo>
                    <a:pt x="78" y="93"/>
                  </a:lnTo>
                  <a:lnTo>
                    <a:pt x="78" y="95"/>
                  </a:lnTo>
                  <a:lnTo>
                    <a:pt x="77" y="95"/>
                  </a:lnTo>
                  <a:lnTo>
                    <a:pt x="76" y="96"/>
                  </a:lnTo>
                  <a:lnTo>
                    <a:pt x="76" y="97"/>
                  </a:lnTo>
                  <a:lnTo>
                    <a:pt x="76" y="98"/>
                  </a:lnTo>
                  <a:lnTo>
                    <a:pt x="78" y="100"/>
                  </a:lnTo>
                  <a:lnTo>
                    <a:pt x="79" y="101"/>
                  </a:lnTo>
                  <a:lnTo>
                    <a:pt x="81" y="102"/>
                  </a:lnTo>
                  <a:lnTo>
                    <a:pt x="83" y="102"/>
                  </a:lnTo>
                  <a:lnTo>
                    <a:pt x="85" y="103"/>
                  </a:lnTo>
                  <a:lnTo>
                    <a:pt x="86" y="103"/>
                  </a:lnTo>
                  <a:lnTo>
                    <a:pt x="90" y="102"/>
                  </a:lnTo>
                  <a:lnTo>
                    <a:pt x="90" y="105"/>
                  </a:lnTo>
                  <a:lnTo>
                    <a:pt x="92" y="108"/>
                  </a:lnTo>
                  <a:lnTo>
                    <a:pt x="95" y="109"/>
                  </a:lnTo>
                  <a:lnTo>
                    <a:pt x="100" y="110"/>
                  </a:lnTo>
                  <a:lnTo>
                    <a:pt x="102" y="110"/>
                  </a:lnTo>
                  <a:lnTo>
                    <a:pt x="102" y="112"/>
                  </a:lnTo>
                  <a:lnTo>
                    <a:pt x="102" y="114"/>
                  </a:lnTo>
                  <a:lnTo>
                    <a:pt x="103" y="115"/>
                  </a:lnTo>
                  <a:lnTo>
                    <a:pt x="104" y="116"/>
                  </a:lnTo>
                  <a:lnTo>
                    <a:pt x="105" y="117"/>
                  </a:lnTo>
                  <a:lnTo>
                    <a:pt x="106" y="118"/>
                  </a:lnTo>
                  <a:lnTo>
                    <a:pt x="107" y="118"/>
                  </a:lnTo>
                  <a:lnTo>
                    <a:pt x="110" y="118"/>
                  </a:lnTo>
                  <a:lnTo>
                    <a:pt x="111" y="119"/>
                  </a:lnTo>
                  <a:lnTo>
                    <a:pt x="111" y="121"/>
                  </a:lnTo>
                  <a:lnTo>
                    <a:pt x="112" y="121"/>
                  </a:lnTo>
                  <a:lnTo>
                    <a:pt x="113" y="121"/>
                  </a:lnTo>
                  <a:lnTo>
                    <a:pt x="114" y="121"/>
                  </a:lnTo>
                  <a:lnTo>
                    <a:pt x="117" y="123"/>
                  </a:lnTo>
                  <a:lnTo>
                    <a:pt x="118" y="124"/>
                  </a:lnTo>
                  <a:lnTo>
                    <a:pt x="119" y="124"/>
                  </a:lnTo>
                  <a:lnTo>
                    <a:pt x="119" y="125"/>
                  </a:lnTo>
                  <a:lnTo>
                    <a:pt x="121" y="126"/>
                  </a:lnTo>
                  <a:lnTo>
                    <a:pt x="127" y="129"/>
                  </a:lnTo>
                  <a:lnTo>
                    <a:pt x="134" y="131"/>
                  </a:lnTo>
                  <a:lnTo>
                    <a:pt x="139" y="131"/>
                  </a:lnTo>
                  <a:lnTo>
                    <a:pt x="142" y="130"/>
                  </a:lnTo>
                  <a:lnTo>
                    <a:pt x="146" y="129"/>
                  </a:lnTo>
                  <a:lnTo>
                    <a:pt x="146" y="130"/>
                  </a:lnTo>
                  <a:lnTo>
                    <a:pt x="146" y="131"/>
                  </a:lnTo>
                  <a:lnTo>
                    <a:pt x="146" y="132"/>
                  </a:lnTo>
                  <a:lnTo>
                    <a:pt x="147" y="132"/>
                  </a:lnTo>
                  <a:lnTo>
                    <a:pt x="148" y="133"/>
                  </a:lnTo>
                  <a:lnTo>
                    <a:pt x="148" y="132"/>
                  </a:lnTo>
                  <a:lnTo>
                    <a:pt x="147" y="131"/>
                  </a:lnTo>
                  <a:lnTo>
                    <a:pt x="148" y="131"/>
                  </a:lnTo>
                  <a:lnTo>
                    <a:pt x="150" y="129"/>
                  </a:lnTo>
                  <a:lnTo>
                    <a:pt x="152" y="128"/>
                  </a:lnTo>
                  <a:lnTo>
                    <a:pt x="152" y="126"/>
                  </a:lnTo>
                  <a:lnTo>
                    <a:pt x="153" y="126"/>
                  </a:lnTo>
                  <a:lnTo>
                    <a:pt x="154" y="126"/>
                  </a:lnTo>
                  <a:lnTo>
                    <a:pt x="155" y="126"/>
                  </a:lnTo>
                  <a:lnTo>
                    <a:pt x="156" y="125"/>
                  </a:lnTo>
                  <a:lnTo>
                    <a:pt x="157" y="125"/>
                  </a:lnTo>
                  <a:lnTo>
                    <a:pt x="159" y="125"/>
                  </a:lnTo>
                  <a:lnTo>
                    <a:pt x="159" y="126"/>
                  </a:lnTo>
                  <a:lnTo>
                    <a:pt x="160" y="126"/>
                  </a:lnTo>
                  <a:lnTo>
                    <a:pt x="160" y="128"/>
                  </a:lnTo>
                  <a:lnTo>
                    <a:pt x="161" y="129"/>
                  </a:lnTo>
                  <a:lnTo>
                    <a:pt x="161" y="131"/>
                  </a:lnTo>
                  <a:lnTo>
                    <a:pt x="160" y="131"/>
                  </a:lnTo>
                  <a:lnTo>
                    <a:pt x="160" y="132"/>
                  </a:lnTo>
                  <a:lnTo>
                    <a:pt x="161" y="133"/>
                  </a:lnTo>
                  <a:lnTo>
                    <a:pt x="162" y="133"/>
                  </a:lnTo>
                  <a:lnTo>
                    <a:pt x="163" y="133"/>
                  </a:lnTo>
                  <a:lnTo>
                    <a:pt x="164" y="133"/>
                  </a:lnTo>
                  <a:lnTo>
                    <a:pt x="166" y="133"/>
                  </a:lnTo>
                  <a:lnTo>
                    <a:pt x="167" y="133"/>
                  </a:lnTo>
                  <a:lnTo>
                    <a:pt x="168" y="133"/>
                  </a:lnTo>
                  <a:lnTo>
                    <a:pt x="167" y="132"/>
                  </a:lnTo>
                  <a:lnTo>
                    <a:pt x="166" y="131"/>
                  </a:lnTo>
                  <a:lnTo>
                    <a:pt x="163" y="130"/>
                  </a:lnTo>
                  <a:lnTo>
                    <a:pt x="162" y="130"/>
                  </a:lnTo>
                  <a:lnTo>
                    <a:pt x="162" y="129"/>
                  </a:lnTo>
                  <a:lnTo>
                    <a:pt x="162" y="126"/>
                  </a:lnTo>
                  <a:lnTo>
                    <a:pt x="163" y="124"/>
                  </a:lnTo>
                  <a:lnTo>
                    <a:pt x="166" y="123"/>
                  </a:lnTo>
                  <a:lnTo>
                    <a:pt x="168" y="123"/>
                  </a:lnTo>
                  <a:lnTo>
                    <a:pt x="170" y="122"/>
                  </a:lnTo>
                  <a:lnTo>
                    <a:pt x="171" y="122"/>
                  </a:lnTo>
                  <a:lnTo>
                    <a:pt x="171" y="121"/>
                  </a:lnTo>
                  <a:lnTo>
                    <a:pt x="173" y="121"/>
                  </a:lnTo>
                  <a:lnTo>
                    <a:pt x="174" y="121"/>
                  </a:lnTo>
                  <a:lnTo>
                    <a:pt x="174" y="122"/>
                  </a:lnTo>
                  <a:lnTo>
                    <a:pt x="175" y="122"/>
                  </a:lnTo>
                  <a:lnTo>
                    <a:pt x="182" y="123"/>
                  </a:lnTo>
                  <a:lnTo>
                    <a:pt x="184" y="123"/>
                  </a:lnTo>
                  <a:lnTo>
                    <a:pt x="189" y="119"/>
                  </a:lnTo>
                  <a:lnTo>
                    <a:pt x="189" y="121"/>
                  </a:lnTo>
                  <a:lnTo>
                    <a:pt x="192" y="119"/>
                  </a:lnTo>
                  <a:lnTo>
                    <a:pt x="192" y="121"/>
                  </a:lnTo>
                  <a:lnTo>
                    <a:pt x="192" y="122"/>
                  </a:lnTo>
                  <a:lnTo>
                    <a:pt x="193" y="122"/>
                  </a:lnTo>
                  <a:lnTo>
                    <a:pt x="195" y="123"/>
                  </a:lnTo>
                  <a:lnTo>
                    <a:pt x="195" y="124"/>
                  </a:lnTo>
                  <a:lnTo>
                    <a:pt x="197" y="125"/>
                  </a:lnTo>
                  <a:lnTo>
                    <a:pt x="199" y="124"/>
                  </a:lnTo>
                  <a:lnTo>
                    <a:pt x="202" y="122"/>
                  </a:lnTo>
                  <a:lnTo>
                    <a:pt x="206" y="116"/>
                  </a:lnTo>
                  <a:lnTo>
                    <a:pt x="206" y="115"/>
                  </a:lnTo>
                  <a:lnTo>
                    <a:pt x="207" y="114"/>
                  </a:lnTo>
                  <a:lnTo>
                    <a:pt x="210" y="114"/>
                  </a:lnTo>
                  <a:lnTo>
                    <a:pt x="211" y="114"/>
                  </a:lnTo>
                  <a:lnTo>
                    <a:pt x="212" y="114"/>
                  </a:lnTo>
                  <a:lnTo>
                    <a:pt x="213" y="115"/>
                  </a:lnTo>
                  <a:lnTo>
                    <a:pt x="213" y="116"/>
                  </a:lnTo>
                  <a:lnTo>
                    <a:pt x="216" y="116"/>
                  </a:lnTo>
                  <a:lnTo>
                    <a:pt x="217" y="117"/>
                  </a:lnTo>
                  <a:lnTo>
                    <a:pt x="218" y="118"/>
                  </a:lnTo>
                  <a:lnTo>
                    <a:pt x="219" y="119"/>
                  </a:lnTo>
                  <a:lnTo>
                    <a:pt x="221" y="118"/>
                  </a:lnTo>
                  <a:lnTo>
                    <a:pt x="224" y="118"/>
                  </a:lnTo>
                  <a:lnTo>
                    <a:pt x="225" y="117"/>
                  </a:lnTo>
                  <a:lnTo>
                    <a:pt x="226" y="115"/>
                  </a:lnTo>
                  <a:lnTo>
                    <a:pt x="227" y="112"/>
                  </a:lnTo>
                  <a:lnTo>
                    <a:pt x="227" y="110"/>
                  </a:lnTo>
                  <a:lnTo>
                    <a:pt x="228" y="109"/>
                  </a:lnTo>
                  <a:lnTo>
                    <a:pt x="230" y="108"/>
                  </a:lnTo>
                  <a:lnTo>
                    <a:pt x="231" y="109"/>
                  </a:lnTo>
                  <a:lnTo>
                    <a:pt x="232" y="109"/>
                  </a:lnTo>
                  <a:lnTo>
                    <a:pt x="233" y="110"/>
                  </a:lnTo>
                  <a:lnTo>
                    <a:pt x="233" y="111"/>
                  </a:lnTo>
                  <a:lnTo>
                    <a:pt x="234" y="111"/>
                  </a:lnTo>
                  <a:lnTo>
                    <a:pt x="235" y="111"/>
                  </a:lnTo>
                  <a:lnTo>
                    <a:pt x="235" y="112"/>
                  </a:lnTo>
                  <a:lnTo>
                    <a:pt x="237" y="114"/>
                  </a:lnTo>
                  <a:lnTo>
                    <a:pt x="238" y="116"/>
                  </a:lnTo>
                  <a:lnTo>
                    <a:pt x="238" y="117"/>
                  </a:lnTo>
                  <a:lnTo>
                    <a:pt x="239" y="117"/>
                  </a:lnTo>
                  <a:lnTo>
                    <a:pt x="241" y="117"/>
                  </a:lnTo>
                  <a:lnTo>
                    <a:pt x="246" y="124"/>
                  </a:lnTo>
                  <a:lnTo>
                    <a:pt x="247" y="128"/>
                  </a:lnTo>
                  <a:lnTo>
                    <a:pt x="247" y="129"/>
                  </a:lnTo>
                  <a:lnTo>
                    <a:pt x="247" y="130"/>
                  </a:lnTo>
                  <a:lnTo>
                    <a:pt x="247" y="131"/>
                  </a:lnTo>
                  <a:lnTo>
                    <a:pt x="246" y="131"/>
                  </a:lnTo>
                  <a:lnTo>
                    <a:pt x="245" y="132"/>
                  </a:lnTo>
                  <a:lnTo>
                    <a:pt x="243" y="132"/>
                  </a:lnTo>
                  <a:lnTo>
                    <a:pt x="243" y="133"/>
                  </a:lnTo>
                  <a:lnTo>
                    <a:pt x="245" y="133"/>
                  </a:lnTo>
                  <a:lnTo>
                    <a:pt x="245" y="135"/>
                  </a:lnTo>
                  <a:lnTo>
                    <a:pt x="243" y="138"/>
                  </a:lnTo>
                  <a:lnTo>
                    <a:pt x="243" y="139"/>
                  </a:lnTo>
                  <a:lnTo>
                    <a:pt x="242" y="142"/>
                  </a:lnTo>
                  <a:lnTo>
                    <a:pt x="242" y="143"/>
                  </a:lnTo>
                  <a:lnTo>
                    <a:pt x="242" y="145"/>
                  </a:lnTo>
                  <a:lnTo>
                    <a:pt x="242" y="146"/>
                  </a:lnTo>
                  <a:lnTo>
                    <a:pt x="245" y="149"/>
                  </a:lnTo>
                  <a:lnTo>
                    <a:pt x="245" y="150"/>
                  </a:lnTo>
                  <a:lnTo>
                    <a:pt x="243" y="151"/>
                  </a:lnTo>
                  <a:lnTo>
                    <a:pt x="241" y="153"/>
                  </a:lnTo>
                  <a:lnTo>
                    <a:pt x="240" y="154"/>
                  </a:lnTo>
                  <a:lnTo>
                    <a:pt x="240" y="156"/>
                  </a:lnTo>
                  <a:lnTo>
                    <a:pt x="245" y="152"/>
                  </a:lnTo>
                  <a:lnTo>
                    <a:pt x="246" y="152"/>
                  </a:lnTo>
                  <a:lnTo>
                    <a:pt x="245" y="154"/>
                  </a:lnTo>
                  <a:lnTo>
                    <a:pt x="240" y="164"/>
                  </a:lnTo>
                  <a:lnTo>
                    <a:pt x="240" y="165"/>
                  </a:lnTo>
                  <a:lnTo>
                    <a:pt x="240" y="166"/>
                  </a:lnTo>
                  <a:lnTo>
                    <a:pt x="240" y="167"/>
                  </a:lnTo>
                  <a:lnTo>
                    <a:pt x="240" y="168"/>
                  </a:lnTo>
                  <a:lnTo>
                    <a:pt x="240" y="170"/>
                  </a:lnTo>
                  <a:lnTo>
                    <a:pt x="241" y="173"/>
                  </a:lnTo>
                  <a:lnTo>
                    <a:pt x="241" y="174"/>
                  </a:lnTo>
                  <a:lnTo>
                    <a:pt x="241" y="175"/>
                  </a:lnTo>
                  <a:lnTo>
                    <a:pt x="241" y="177"/>
                  </a:lnTo>
                  <a:lnTo>
                    <a:pt x="240" y="179"/>
                  </a:lnTo>
                  <a:lnTo>
                    <a:pt x="239" y="180"/>
                  </a:lnTo>
                  <a:lnTo>
                    <a:pt x="239" y="181"/>
                  </a:lnTo>
                  <a:lnTo>
                    <a:pt x="239" y="186"/>
                  </a:lnTo>
                  <a:lnTo>
                    <a:pt x="239" y="187"/>
                  </a:lnTo>
                  <a:lnTo>
                    <a:pt x="238" y="188"/>
                  </a:lnTo>
                  <a:lnTo>
                    <a:pt x="237" y="189"/>
                  </a:lnTo>
                  <a:lnTo>
                    <a:pt x="237" y="191"/>
                  </a:lnTo>
                  <a:lnTo>
                    <a:pt x="237" y="192"/>
                  </a:lnTo>
                  <a:lnTo>
                    <a:pt x="238" y="194"/>
                  </a:lnTo>
                  <a:lnTo>
                    <a:pt x="238" y="195"/>
                  </a:lnTo>
                  <a:lnTo>
                    <a:pt x="239" y="196"/>
                  </a:lnTo>
                  <a:lnTo>
                    <a:pt x="239" y="198"/>
                  </a:lnTo>
                  <a:lnTo>
                    <a:pt x="239" y="199"/>
                  </a:lnTo>
                  <a:lnTo>
                    <a:pt x="238" y="201"/>
                  </a:lnTo>
                  <a:lnTo>
                    <a:pt x="237" y="205"/>
                  </a:lnTo>
                  <a:lnTo>
                    <a:pt x="237" y="208"/>
                  </a:lnTo>
                  <a:lnTo>
                    <a:pt x="240" y="213"/>
                  </a:lnTo>
                  <a:lnTo>
                    <a:pt x="240" y="214"/>
                  </a:lnTo>
                  <a:lnTo>
                    <a:pt x="239" y="214"/>
                  </a:lnTo>
                  <a:lnTo>
                    <a:pt x="237" y="216"/>
                  </a:lnTo>
                  <a:lnTo>
                    <a:pt x="237" y="217"/>
                  </a:lnTo>
                  <a:lnTo>
                    <a:pt x="239" y="219"/>
                  </a:lnTo>
                  <a:lnTo>
                    <a:pt x="239" y="220"/>
                  </a:lnTo>
                  <a:lnTo>
                    <a:pt x="238" y="223"/>
                  </a:lnTo>
                  <a:lnTo>
                    <a:pt x="237" y="224"/>
                  </a:lnTo>
                  <a:lnTo>
                    <a:pt x="235" y="226"/>
                  </a:lnTo>
                  <a:lnTo>
                    <a:pt x="234" y="224"/>
                  </a:lnTo>
                  <a:lnTo>
                    <a:pt x="233" y="223"/>
                  </a:lnTo>
                  <a:lnTo>
                    <a:pt x="233" y="222"/>
                  </a:lnTo>
                  <a:lnTo>
                    <a:pt x="234" y="221"/>
                  </a:lnTo>
                  <a:lnTo>
                    <a:pt x="235" y="220"/>
                  </a:lnTo>
                  <a:lnTo>
                    <a:pt x="235" y="219"/>
                  </a:lnTo>
                  <a:lnTo>
                    <a:pt x="235" y="217"/>
                  </a:lnTo>
                  <a:lnTo>
                    <a:pt x="234" y="216"/>
                  </a:lnTo>
                  <a:lnTo>
                    <a:pt x="235" y="215"/>
                  </a:lnTo>
                  <a:lnTo>
                    <a:pt x="237" y="215"/>
                  </a:lnTo>
                  <a:lnTo>
                    <a:pt x="237" y="214"/>
                  </a:lnTo>
                  <a:lnTo>
                    <a:pt x="235" y="214"/>
                  </a:lnTo>
                  <a:lnTo>
                    <a:pt x="234" y="213"/>
                  </a:lnTo>
                  <a:lnTo>
                    <a:pt x="233" y="210"/>
                  </a:lnTo>
                  <a:lnTo>
                    <a:pt x="232" y="209"/>
                  </a:lnTo>
                  <a:lnTo>
                    <a:pt x="228" y="208"/>
                  </a:lnTo>
                  <a:lnTo>
                    <a:pt x="231" y="207"/>
                  </a:lnTo>
                  <a:lnTo>
                    <a:pt x="232" y="207"/>
                  </a:lnTo>
                  <a:lnTo>
                    <a:pt x="233" y="206"/>
                  </a:lnTo>
                  <a:lnTo>
                    <a:pt x="233" y="205"/>
                  </a:lnTo>
                  <a:lnTo>
                    <a:pt x="234" y="203"/>
                  </a:lnTo>
                  <a:lnTo>
                    <a:pt x="232" y="202"/>
                  </a:lnTo>
                  <a:lnTo>
                    <a:pt x="232" y="201"/>
                  </a:lnTo>
                  <a:lnTo>
                    <a:pt x="232" y="200"/>
                  </a:lnTo>
                  <a:lnTo>
                    <a:pt x="231" y="200"/>
                  </a:lnTo>
                  <a:lnTo>
                    <a:pt x="231" y="201"/>
                  </a:lnTo>
                  <a:lnTo>
                    <a:pt x="232" y="202"/>
                  </a:lnTo>
                  <a:lnTo>
                    <a:pt x="231" y="203"/>
                  </a:lnTo>
                  <a:lnTo>
                    <a:pt x="230" y="203"/>
                  </a:lnTo>
                  <a:lnTo>
                    <a:pt x="228" y="203"/>
                  </a:lnTo>
                  <a:lnTo>
                    <a:pt x="228" y="205"/>
                  </a:lnTo>
                  <a:lnTo>
                    <a:pt x="228" y="206"/>
                  </a:lnTo>
                  <a:lnTo>
                    <a:pt x="228" y="207"/>
                  </a:lnTo>
                  <a:lnTo>
                    <a:pt x="227" y="207"/>
                  </a:lnTo>
                  <a:lnTo>
                    <a:pt x="227" y="208"/>
                  </a:lnTo>
                  <a:lnTo>
                    <a:pt x="227" y="209"/>
                  </a:lnTo>
                  <a:lnTo>
                    <a:pt x="228" y="209"/>
                  </a:lnTo>
                  <a:lnTo>
                    <a:pt x="228" y="210"/>
                  </a:lnTo>
                  <a:lnTo>
                    <a:pt x="232" y="212"/>
                  </a:lnTo>
                  <a:lnTo>
                    <a:pt x="226" y="210"/>
                  </a:lnTo>
                  <a:lnTo>
                    <a:pt x="225" y="210"/>
                  </a:lnTo>
                  <a:lnTo>
                    <a:pt x="224" y="212"/>
                  </a:lnTo>
                  <a:lnTo>
                    <a:pt x="224" y="214"/>
                  </a:lnTo>
                  <a:lnTo>
                    <a:pt x="223" y="217"/>
                  </a:lnTo>
                  <a:lnTo>
                    <a:pt x="220" y="220"/>
                  </a:lnTo>
                  <a:lnTo>
                    <a:pt x="220" y="221"/>
                  </a:lnTo>
                  <a:lnTo>
                    <a:pt x="220" y="222"/>
                  </a:lnTo>
                  <a:lnTo>
                    <a:pt x="219" y="222"/>
                  </a:lnTo>
                  <a:lnTo>
                    <a:pt x="219" y="223"/>
                  </a:lnTo>
                  <a:lnTo>
                    <a:pt x="217" y="227"/>
                  </a:lnTo>
                  <a:lnTo>
                    <a:pt x="216" y="228"/>
                  </a:lnTo>
                  <a:lnTo>
                    <a:pt x="217" y="227"/>
                  </a:lnTo>
                  <a:lnTo>
                    <a:pt x="218" y="226"/>
                  </a:lnTo>
                  <a:lnTo>
                    <a:pt x="219" y="227"/>
                  </a:lnTo>
                  <a:lnTo>
                    <a:pt x="219" y="228"/>
                  </a:lnTo>
                  <a:lnTo>
                    <a:pt x="219" y="229"/>
                  </a:lnTo>
                  <a:lnTo>
                    <a:pt x="218" y="230"/>
                  </a:lnTo>
                  <a:lnTo>
                    <a:pt x="217" y="233"/>
                  </a:lnTo>
                  <a:lnTo>
                    <a:pt x="217" y="236"/>
                  </a:lnTo>
                  <a:lnTo>
                    <a:pt x="217" y="240"/>
                  </a:lnTo>
                  <a:lnTo>
                    <a:pt x="217" y="241"/>
                  </a:lnTo>
                  <a:lnTo>
                    <a:pt x="216" y="242"/>
                  </a:lnTo>
                  <a:lnTo>
                    <a:pt x="214" y="242"/>
                  </a:lnTo>
                  <a:lnTo>
                    <a:pt x="213" y="243"/>
                  </a:lnTo>
                  <a:lnTo>
                    <a:pt x="213" y="244"/>
                  </a:lnTo>
                  <a:lnTo>
                    <a:pt x="212" y="243"/>
                  </a:lnTo>
                  <a:lnTo>
                    <a:pt x="212" y="242"/>
                  </a:lnTo>
                  <a:lnTo>
                    <a:pt x="211" y="241"/>
                  </a:lnTo>
                  <a:lnTo>
                    <a:pt x="211" y="242"/>
                  </a:lnTo>
                  <a:lnTo>
                    <a:pt x="210" y="243"/>
                  </a:lnTo>
                  <a:lnTo>
                    <a:pt x="212" y="247"/>
                  </a:lnTo>
                  <a:lnTo>
                    <a:pt x="212" y="248"/>
                  </a:lnTo>
                  <a:lnTo>
                    <a:pt x="212" y="249"/>
                  </a:lnTo>
                  <a:lnTo>
                    <a:pt x="212" y="250"/>
                  </a:lnTo>
                  <a:lnTo>
                    <a:pt x="212" y="251"/>
                  </a:lnTo>
                  <a:lnTo>
                    <a:pt x="212" y="254"/>
                  </a:lnTo>
                  <a:lnTo>
                    <a:pt x="212" y="255"/>
                  </a:lnTo>
                  <a:lnTo>
                    <a:pt x="212" y="256"/>
                  </a:lnTo>
                  <a:lnTo>
                    <a:pt x="211" y="257"/>
                  </a:lnTo>
                  <a:lnTo>
                    <a:pt x="210" y="258"/>
                  </a:lnTo>
                  <a:lnTo>
                    <a:pt x="209" y="258"/>
                  </a:lnTo>
                  <a:lnTo>
                    <a:pt x="207" y="259"/>
                  </a:lnTo>
                  <a:lnTo>
                    <a:pt x="207" y="261"/>
                  </a:lnTo>
                  <a:lnTo>
                    <a:pt x="207" y="263"/>
                  </a:lnTo>
                  <a:lnTo>
                    <a:pt x="206" y="264"/>
                  </a:lnTo>
                  <a:lnTo>
                    <a:pt x="205" y="265"/>
                  </a:lnTo>
                  <a:lnTo>
                    <a:pt x="204" y="266"/>
                  </a:lnTo>
                  <a:lnTo>
                    <a:pt x="204" y="268"/>
                  </a:lnTo>
                  <a:lnTo>
                    <a:pt x="205" y="269"/>
                  </a:lnTo>
                  <a:lnTo>
                    <a:pt x="206" y="269"/>
                  </a:lnTo>
                  <a:lnTo>
                    <a:pt x="207" y="269"/>
                  </a:lnTo>
                  <a:lnTo>
                    <a:pt x="209" y="269"/>
                  </a:lnTo>
                  <a:lnTo>
                    <a:pt x="206" y="268"/>
                  </a:lnTo>
                  <a:lnTo>
                    <a:pt x="207" y="265"/>
                  </a:lnTo>
                  <a:lnTo>
                    <a:pt x="209" y="265"/>
                  </a:lnTo>
                  <a:lnTo>
                    <a:pt x="210" y="266"/>
                  </a:lnTo>
                  <a:lnTo>
                    <a:pt x="210" y="268"/>
                  </a:lnTo>
                  <a:lnTo>
                    <a:pt x="211" y="268"/>
                  </a:lnTo>
                  <a:lnTo>
                    <a:pt x="212" y="268"/>
                  </a:lnTo>
                  <a:lnTo>
                    <a:pt x="212" y="269"/>
                  </a:lnTo>
                  <a:lnTo>
                    <a:pt x="212" y="270"/>
                  </a:lnTo>
                  <a:lnTo>
                    <a:pt x="213" y="271"/>
                  </a:lnTo>
                  <a:lnTo>
                    <a:pt x="212" y="272"/>
                  </a:lnTo>
                  <a:lnTo>
                    <a:pt x="212" y="273"/>
                  </a:lnTo>
                  <a:lnTo>
                    <a:pt x="213" y="273"/>
                  </a:lnTo>
                  <a:lnTo>
                    <a:pt x="213" y="275"/>
                  </a:lnTo>
                  <a:lnTo>
                    <a:pt x="212" y="276"/>
                  </a:lnTo>
                  <a:lnTo>
                    <a:pt x="211" y="276"/>
                  </a:lnTo>
                  <a:lnTo>
                    <a:pt x="211" y="277"/>
                  </a:lnTo>
                  <a:lnTo>
                    <a:pt x="210" y="278"/>
                  </a:lnTo>
                  <a:lnTo>
                    <a:pt x="210" y="282"/>
                  </a:lnTo>
                  <a:lnTo>
                    <a:pt x="209" y="283"/>
                  </a:lnTo>
                  <a:lnTo>
                    <a:pt x="210" y="285"/>
                  </a:lnTo>
                  <a:lnTo>
                    <a:pt x="210" y="286"/>
                  </a:lnTo>
                  <a:lnTo>
                    <a:pt x="210" y="287"/>
                  </a:lnTo>
                  <a:lnTo>
                    <a:pt x="209" y="289"/>
                  </a:lnTo>
                  <a:lnTo>
                    <a:pt x="210" y="289"/>
                  </a:lnTo>
                  <a:lnTo>
                    <a:pt x="211" y="289"/>
                  </a:lnTo>
                  <a:lnTo>
                    <a:pt x="211" y="290"/>
                  </a:lnTo>
                  <a:lnTo>
                    <a:pt x="210" y="291"/>
                  </a:lnTo>
                  <a:lnTo>
                    <a:pt x="210" y="292"/>
                  </a:lnTo>
                  <a:lnTo>
                    <a:pt x="209" y="292"/>
                  </a:lnTo>
                  <a:lnTo>
                    <a:pt x="209" y="293"/>
                  </a:lnTo>
                  <a:lnTo>
                    <a:pt x="210" y="293"/>
                  </a:lnTo>
                  <a:lnTo>
                    <a:pt x="210" y="294"/>
                  </a:lnTo>
                  <a:lnTo>
                    <a:pt x="210" y="296"/>
                  </a:lnTo>
                  <a:lnTo>
                    <a:pt x="209" y="294"/>
                  </a:lnTo>
                  <a:lnTo>
                    <a:pt x="207" y="294"/>
                  </a:lnTo>
                  <a:lnTo>
                    <a:pt x="205" y="291"/>
                  </a:lnTo>
                  <a:lnTo>
                    <a:pt x="205" y="290"/>
                  </a:lnTo>
                  <a:lnTo>
                    <a:pt x="204" y="289"/>
                  </a:lnTo>
                  <a:lnTo>
                    <a:pt x="204" y="287"/>
                  </a:lnTo>
                  <a:lnTo>
                    <a:pt x="203" y="287"/>
                  </a:lnTo>
                  <a:lnTo>
                    <a:pt x="203" y="289"/>
                  </a:lnTo>
                  <a:lnTo>
                    <a:pt x="203" y="290"/>
                  </a:lnTo>
                  <a:lnTo>
                    <a:pt x="203" y="291"/>
                  </a:lnTo>
                  <a:lnTo>
                    <a:pt x="203" y="292"/>
                  </a:lnTo>
                  <a:lnTo>
                    <a:pt x="202" y="292"/>
                  </a:lnTo>
                  <a:lnTo>
                    <a:pt x="200" y="293"/>
                  </a:lnTo>
                  <a:lnTo>
                    <a:pt x="199" y="294"/>
                  </a:lnTo>
                  <a:lnTo>
                    <a:pt x="198" y="294"/>
                  </a:lnTo>
                  <a:lnTo>
                    <a:pt x="197" y="293"/>
                  </a:lnTo>
                  <a:lnTo>
                    <a:pt x="193" y="289"/>
                  </a:lnTo>
                  <a:lnTo>
                    <a:pt x="193" y="286"/>
                  </a:lnTo>
                  <a:lnTo>
                    <a:pt x="195" y="286"/>
                  </a:lnTo>
                  <a:lnTo>
                    <a:pt x="196" y="285"/>
                  </a:lnTo>
                  <a:lnTo>
                    <a:pt x="197" y="284"/>
                  </a:lnTo>
                  <a:lnTo>
                    <a:pt x="192" y="282"/>
                  </a:lnTo>
                  <a:lnTo>
                    <a:pt x="191" y="280"/>
                  </a:lnTo>
                  <a:lnTo>
                    <a:pt x="191" y="279"/>
                  </a:lnTo>
                  <a:lnTo>
                    <a:pt x="191" y="277"/>
                  </a:lnTo>
                  <a:lnTo>
                    <a:pt x="191" y="276"/>
                  </a:lnTo>
                  <a:lnTo>
                    <a:pt x="193" y="275"/>
                  </a:lnTo>
                  <a:lnTo>
                    <a:pt x="195" y="275"/>
                  </a:lnTo>
                  <a:lnTo>
                    <a:pt x="195" y="273"/>
                  </a:lnTo>
                  <a:lnTo>
                    <a:pt x="195" y="272"/>
                  </a:lnTo>
                  <a:lnTo>
                    <a:pt x="195" y="271"/>
                  </a:lnTo>
                  <a:lnTo>
                    <a:pt x="196" y="271"/>
                  </a:lnTo>
                  <a:lnTo>
                    <a:pt x="197" y="271"/>
                  </a:lnTo>
                  <a:lnTo>
                    <a:pt x="197" y="272"/>
                  </a:lnTo>
                  <a:lnTo>
                    <a:pt x="197" y="275"/>
                  </a:lnTo>
                  <a:lnTo>
                    <a:pt x="197" y="276"/>
                  </a:lnTo>
                  <a:lnTo>
                    <a:pt x="196" y="277"/>
                  </a:lnTo>
                  <a:lnTo>
                    <a:pt x="198" y="279"/>
                  </a:lnTo>
                  <a:lnTo>
                    <a:pt x="199" y="280"/>
                  </a:lnTo>
                  <a:lnTo>
                    <a:pt x="202" y="280"/>
                  </a:lnTo>
                  <a:lnTo>
                    <a:pt x="203" y="280"/>
                  </a:lnTo>
                  <a:lnTo>
                    <a:pt x="204" y="280"/>
                  </a:lnTo>
                  <a:lnTo>
                    <a:pt x="205" y="280"/>
                  </a:lnTo>
                  <a:lnTo>
                    <a:pt x="205" y="279"/>
                  </a:lnTo>
                  <a:lnTo>
                    <a:pt x="206" y="278"/>
                  </a:lnTo>
                  <a:lnTo>
                    <a:pt x="205" y="278"/>
                  </a:lnTo>
                  <a:lnTo>
                    <a:pt x="204" y="277"/>
                  </a:lnTo>
                  <a:lnTo>
                    <a:pt x="204" y="276"/>
                  </a:lnTo>
                  <a:lnTo>
                    <a:pt x="203" y="273"/>
                  </a:lnTo>
                  <a:lnTo>
                    <a:pt x="204" y="275"/>
                  </a:lnTo>
                  <a:lnTo>
                    <a:pt x="204" y="273"/>
                  </a:lnTo>
                  <a:lnTo>
                    <a:pt x="205" y="273"/>
                  </a:lnTo>
                  <a:lnTo>
                    <a:pt x="203" y="272"/>
                  </a:lnTo>
                  <a:lnTo>
                    <a:pt x="203" y="271"/>
                  </a:lnTo>
                  <a:lnTo>
                    <a:pt x="204" y="270"/>
                  </a:lnTo>
                  <a:lnTo>
                    <a:pt x="203" y="269"/>
                  </a:lnTo>
                  <a:lnTo>
                    <a:pt x="199" y="269"/>
                  </a:lnTo>
                  <a:lnTo>
                    <a:pt x="198" y="268"/>
                  </a:lnTo>
                  <a:lnTo>
                    <a:pt x="197" y="268"/>
                  </a:lnTo>
                  <a:lnTo>
                    <a:pt x="196" y="268"/>
                  </a:lnTo>
                  <a:lnTo>
                    <a:pt x="195" y="268"/>
                  </a:lnTo>
                  <a:lnTo>
                    <a:pt x="195" y="266"/>
                  </a:lnTo>
                  <a:lnTo>
                    <a:pt x="193" y="265"/>
                  </a:lnTo>
                  <a:lnTo>
                    <a:pt x="192" y="265"/>
                  </a:lnTo>
                  <a:lnTo>
                    <a:pt x="192" y="264"/>
                  </a:lnTo>
                  <a:lnTo>
                    <a:pt x="192" y="263"/>
                  </a:lnTo>
                  <a:lnTo>
                    <a:pt x="191" y="262"/>
                  </a:lnTo>
                  <a:lnTo>
                    <a:pt x="190" y="262"/>
                  </a:lnTo>
                  <a:lnTo>
                    <a:pt x="188" y="263"/>
                  </a:lnTo>
                  <a:lnTo>
                    <a:pt x="186" y="263"/>
                  </a:lnTo>
                  <a:lnTo>
                    <a:pt x="185" y="264"/>
                  </a:lnTo>
                  <a:lnTo>
                    <a:pt x="185" y="266"/>
                  </a:lnTo>
                  <a:lnTo>
                    <a:pt x="186" y="269"/>
                  </a:lnTo>
                  <a:lnTo>
                    <a:pt x="188" y="273"/>
                  </a:lnTo>
                  <a:lnTo>
                    <a:pt x="186" y="276"/>
                  </a:lnTo>
                  <a:lnTo>
                    <a:pt x="185" y="276"/>
                  </a:lnTo>
                  <a:lnTo>
                    <a:pt x="184" y="277"/>
                  </a:lnTo>
                  <a:lnTo>
                    <a:pt x="182" y="277"/>
                  </a:lnTo>
                  <a:lnTo>
                    <a:pt x="181" y="278"/>
                  </a:lnTo>
                  <a:lnTo>
                    <a:pt x="179" y="277"/>
                  </a:lnTo>
                  <a:lnTo>
                    <a:pt x="179" y="276"/>
                  </a:lnTo>
                  <a:lnTo>
                    <a:pt x="178" y="275"/>
                  </a:lnTo>
                  <a:lnTo>
                    <a:pt x="179" y="273"/>
                  </a:lnTo>
                  <a:lnTo>
                    <a:pt x="181" y="273"/>
                  </a:lnTo>
                  <a:lnTo>
                    <a:pt x="181" y="275"/>
                  </a:lnTo>
                  <a:lnTo>
                    <a:pt x="182" y="276"/>
                  </a:lnTo>
                  <a:lnTo>
                    <a:pt x="183" y="276"/>
                  </a:lnTo>
                  <a:lnTo>
                    <a:pt x="183" y="275"/>
                  </a:lnTo>
                  <a:lnTo>
                    <a:pt x="183" y="273"/>
                  </a:lnTo>
                  <a:lnTo>
                    <a:pt x="183" y="272"/>
                  </a:lnTo>
                  <a:lnTo>
                    <a:pt x="183" y="270"/>
                  </a:lnTo>
                  <a:lnTo>
                    <a:pt x="184" y="268"/>
                  </a:lnTo>
                  <a:lnTo>
                    <a:pt x="183" y="268"/>
                  </a:lnTo>
                  <a:lnTo>
                    <a:pt x="182" y="269"/>
                  </a:lnTo>
                  <a:lnTo>
                    <a:pt x="181" y="269"/>
                  </a:lnTo>
                  <a:lnTo>
                    <a:pt x="181" y="268"/>
                  </a:lnTo>
                  <a:lnTo>
                    <a:pt x="181" y="265"/>
                  </a:lnTo>
                  <a:lnTo>
                    <a:pt x="179" y="265"/>
                  </a:lnTo>
                  <a:lnTo>
                    <a:pt x="178" y="264"/>
                  </a:lnTo>
                  <a:lnTo>
                    <a:pt x="177" y="263"/>
                  </a:lnTo>
                  <a:lnTo>
                    <a:pt x="175" y="257"/>
                  </a:lnTo>
                  <a:lnTo>
                    <a:pt x="174" y="257"/>
                  </a:lnTo>
                  <a:lnTo>
                    <a:pt x="173" y="257"/>
                  </a:lnTo>
                  <a:lnTo>
                    <a:pt x="173" y="258"/>
                  </a:lnTo>
                  <a:lnTo>
                    <a:pt x="174" y="259"/>
                  </a:lnTo>
                  <a:lnTo>
                    <a:pt x="175" y="261"/>
                  </a:lnTo>
                  <a:lnTo>
                    <a:pt x="176" y="262"/>
                  </a:lnTo>
                  <a:lnTo>
                    <a:pt x="176" y="265"/>
                  </a:lnTo>
                  <a:lnTo>
                    <a:pt x="177" y="268"/>
                  </a:lnTo>
                  <a:lnTo>
                    <a:pt x="177" y="269"/>
                  </a:lnTo>
                  <a:lnTo>
                    <a:pt x="176" y="271"/>
                  </a:lnTo>
                  <a:lnTo>
                    <a:pt x="175" y="272"/>
                  </a:lnTo>
                  <a:lnTo>
                    <a:pt x="175" y="273"/>
                  </a:lnTo>
                  <a:lnTo>
                    <a:pt x="175" y="277"/>
                  </a:lnTo>
                  <a:lnTo>
                    <a:pt x="174" y="277"/>
                  </a:lnTo>
                  <a:lnTo>
                    <a:pt x="174" y="276"/>
                  </a:lnTo>
                  <a:lnTo>
                    <a:pt x="171" y="275"/>
                  </a:lnTo>
                  <a:lnTo>
                    <a:pt x="170" y="276"/>
                  </a:lnTo>
                  <a:lnTo>
                    <a:pt x="171" y="277"/>
                  </a:lnTo>
                  <a:lnTo>
                    <a:pt x="173" y="278"/>
                  </a:lnTo>
                  <a:lnTo>
                    <a:pt x="173" y="279"/>
                  </a:lnTo>
                  <a:lnTo>
                    <a:pt x="173" y="280"/>
                  </a:lnTo>
                  <a:lnTo>
                    <a:pt x="171" y="280"/>
                  </a:lnTo>
                  <a:lnTo>
                    <a:pt x="170" y="282"/>
                  </a:lnTo>
                  <a:lnTo>
                    <a:pt x="169" y="283"/>
                  </a:lnTo>
                  <a:lnTo>
                    <a:pt x="169" y="284"/>
                  </a:lnTo>
                  <a:lnTo>
                    <a:pt x="169" y="285"/>
                  </a:lnTo>
                  <a:lnTo>
                    <a:pt x="169" y="289"/>
                  </a:lnTo>
                  <a:lnTo>
                    <a:pt x="169" y="290"/>
                  </a:lnTo>
                  <a:lnTo>
                    <a:pt x="169" y="292"/>
                  </a:lnTo>
                  <a:lnTo>
                    <a:pt x="168" y="293"/>
                  </a:lnTo>
                  <a:lnTo>
                    <a:pt x="167" y="294"/>
                  </a:lnTo>
                  <a:lnTo>
                    <a:pt x="166" y="294"/>
                  </a:lnTo>
                  <a:lnTo>
                    <a:pt x="164" y="293"/>
                  </a:lnTo>
                  <a:lnTo>
                    <a:pt x="163" y="293"/>
                  </a:lnTo>
                  <a:lnTo>
                    <a:pt x="163" y="292"/>
                  </a:lnTo>
                  <a:lnTo>
                    <a:pt x="163" y="291"/>
                  </a:lnTo>
                  <a:lnTo>
                    <a:pt x="161" y="291"/>
                  </a:lnTo>
                  <a:lnTo>
                    <a:pt x="160" y="290"/>
                  </a:lnTo>
                  <a:lnTo>
                    <a:pt x="161" y="289"/>
                  </a:lnTo>
                  <a:lnTo>
                    <a:pt x="162" y="287"/>
                  </a:lnTo>
                  <a:lnTo>
                    <a:pt x="162" y="286"/>
                  </a:lnTo>
                  <a:lnTo>
                    <a:pt x="161" y="284"/>
                  </a:lnTo>
                  <a:lnTo>
                    <a:pt x="161" y="285"/>
                  </a:lnTo>
                  <a:lnTo>
                    <a:pt x="160" y="286"/>
                  </a:lnTo>
                  <a:lnTo>
                    <a:pt x="159" y="287"/>
                  </a:lnTo>
                  <a:lnTo>
                    <a:pt x="157" y="286"/>
                  </a:lnTo>
                  <a:lnTo>
                    <a:pt x="156" y="285"/>
                  </a:lnTo>
                  <a:lnTo>
                    <a:pt x="157" y="283"/>
                  </a:lnTo>
                  <a:lnTo>
                    <a:pt x="157" y="280"/>
                  </a:lnTo>
                  <a:lnTo>
                    <a:pt x="156" y="280"/>
                  </a:lnTo>
                  <a:lnTo>
                    <a:pt x="155" y="280"/>
                  </a:lnTo>
                  <a:lnTo>
                    <a:pt x="154" y="282"/>
                  </a:lnTo>
                  <a:lnTo>
                    <a:pt x="154" y="283"/>
                  </a:lnTo>
                  <a:lnTo>
                    <a:pt x="153" y="285"/>
                  </a:lnTo>
                  <a:lnTo>
                    <a:pt x="153" y="286"/>
                  </a:lnTo>
                  <a:lnTo>
                    <a:pt x="154" y="287"/>
                  </a:lnTo>
                  <a:lnTo>
                    <a:pt x="155" y="287"/>
                  </a:lnTo>
                  <a:lnTo>
                    <a:pt x="159" y="291"/>
                  </a:lnTo>
                  <a:lnTo>
                    <a:pt x="159" y="292"/>
                  </a:lnTo>
                  <a:lnTo>
                    <a:pt x="160" y="293"/>
                  </a:lnTo>
                  <a:lnTo>
                    <a:pt x="160" y="294"/>
                  </a:lnTo>
                  <a:lnTo>
                    <a:pt x="160" y="296"/>
                  </a:lnTo>
                  <a:lnTo>
                    <a:pt x="159" y="296"/>
                  </a:lnTo>
                  <a:lnTo>
                    <a:pt x="159" y="297"/>
                  </a:lnTo>
                  <a:lnTo>
                    <a:pt x="157" y="297"/>
                  </a:lnTo>
                  <a:lnTo>
                    <a:pt x="156" y="296"/>
                  </a:lnTo>
                  <a:lnTo>
                    <a:pt x="155" y="296"/>
                  </a:lnTo>
                  <a:lnTo>
                    <a:pt x="154" y="296"/>
                  </a:lnTo>
                  <a:lnTo>
                    <a:pt x="153" y="297"/>
                  </a:lnTo>
                  <a:lnTo>
                    <a:pt x="152" y="297"/>
                  </a:lnTo>
                  <a:lnTo>
                    <a:pt x="155" y="298"/>
                  </a:lnTo>
                  <a:lnTo>
                    <a:pt x="156" y="298"/>
                  </a:lnTo>
                  <a:lnTo>
                    <a:pt x="157" y="298"/>
                  </a:lnTo>
                  <a:lnTo>
                    <a:pt x="157" y="299"/>
                  </a:lnTo>
                  <a:lnTo>
                    <a:pt x="155" y="300"/>
                  </a:lnTo>
                  <a:lnTo>
                    <a:pt x="155" y="301"/>
                  </a:lnTo>
                  <a:lnTo>
                    <a:pt x="154" y="303"/>
                  </a:lnTo>
                  <a:lnTo>
                    <a:pt x="153" y="304"/>
                  </a:lnTo>
                  <a:lnTo>
                    <a:pt x="152" y="304"/>
                  </a:lnTo>
                  <a:lnTo>
                    <a:pt x="149" y="304"/>
                  </a:lnTo>
                  <a:lnTo>
                    <a:pt x="150" y="305"/>
                  </a:lnTo>
                  <a:lnTo>
                    <a:pt x="153" y="306"/>
                  </a:lnTo>
                  <a:lnTo>
                    <a:pt x="154" y="308"/>
                  </a:lnTo>
                  <a:lnTo>
                    <a:pt x="150" y="307"/>
                  </a:lnTo>
                  <a:lnTo>
                    <a:pt x="149" y="308"/>
                  </a:lnTo>
                  <a:lnTo>
                    <a:pt x="149" y="310"/>
                  </a:lnTo>
                  <a:lnTo>
                    <a:pt x="150" y="310"/>
                  </a:lnTo>
                  <a:lnTo>
                    <a:pt x="150" y="311"/>
                  </a:lnTo>
                  <a:lnTo>
                    <a:pt x="149" y="312"/>
                  </a:lnTo>
                  <a:lnTo>
                    <a:pt x="148" y="312"/>
                  </a:lnTo>
                  <a:lnTo>
                    <a:pt x="147" y="312"/>
                  </a:lnTo>
                  <a:lnTo>
                    <a:pt x="147" y="313"/>
                  </a:lnTo>
                  <a:lnTo>
                    <a:pt x="147" y="314"/>
                  </a:lnTo>
                  <a:lnTo>
                    <a:pt x="148" y="314"/>
                  </a:lnTo>
                  <a:lnTo>
                    <a:pt x="149" y="315"/>
                  </a:lnTo>
                  <a:lnTo>
                    <a:pt x="149" y="317"/>
                  </a:lnTo>
                  <a:lnTo>
                    <a:pt x="148" y="318"/>
                  </a:lnTo>
                  <a:lnTo>
                    <a:pt x="143" y="319"/>
                  </a:lnTo>
                  <a:lnTo>
                    <a:pt x="142" y="319"/>
                  </a:lnTo>
                  <a:lnTo>
                    <a:pt x="142" y="318"/>
                  </a:lnTo>
                  <a:lnTo>
                    <a:pt x="141" y="317"/>
                  </a:lnTo>
                  <a:lnTo>
                    <a:pt x="140" y="317"/>
                  </a:lnTo>
                  <a:lnTo>
                    <a:pt x="139" y="317"/>
                  </a:lnTo>
                  <a:lnTo>
                    <a:pt x="136" y="318"/>
                  </a:lnTo>
                  <a:lnTo>
                    <a:pt x="135" y="317"/>
                  </a:lnTo>
                  <a:lnTo>
                    <a:pt x="135" y="315"/>
                  </a:lnTo>
                  <a:lnTo>
                    <a:pt x="134" y="314"/>
                  </a:lnTo>
                  <a:lnTo>
                    <a:pt x="131" y="312"/>
                  </a:lnTo>
                  <a:lnTo>
                    <a:pt x="131" y="311"/>
                  </a:lnTo>
                  <a:lnTo>
                    <a:pt x="131" y="310"/>
                  </a:lnTo>
                  <a:lnTo>
                    <a:pt x="129" y="307"/>
                  </a:lnTo>
                  <a:lnTo>
                    <a:pt x="129" y="305"/>
                  </a:lnTo>
                  <a:lnTo>
                    <a:pt x="128" y="305"/>
                  </a:lnTo>
                  <a:lnTo>
                    <a:pt x="128" y="306"/>
                  </a:lnTo>
                  <a:lnTo>
                    <a:pt x="128" y="307"/>
                  </a:lnTo>
                  <a:lnTo>
                    <a:pt x="128" y="308"/>
                  </a:lnTo>
                  <a:lnTo>
                    <a:pt x="127" y="308"/>
                  </a:lnTo>
                  <a:lnTo>
                    <a:pt x="126" y="310"/>
                  </a:lnTo>
                  <a:lnTo>
                    <a:pt x="125" y="310"/>
                  </a:lnTo>
                  <a:lnTo>
                    <a:pt x="119" y="308"/>
                  </a:lnTo>
                  <a:lnTo>
                    <a:pt x="118" y="307"/>
                  </a:lnTo>
                  <a:lnTo>
                    <a:pt x="117" y="306"/>
                  </a:lnTo>
                  <a:lnTo>
                    <a:pt x="115" y="307"/>
                  </a:lnTo>
                  <a:lnTo>
                    <a:pt x="114" y="308"/>
                  </a:lnTo>
                  <a:lnTo>
                    <a:pt x="113" y="308"/>
                  </a:lnTo>
                  <a:lnTo>
                    <a:pt x="113" y="307"/>
                  </a:lnTo>
                  <a:lnTo>
                    <a:pt x="113" y="306"/>
                  </a:lnTo>
                  <a:lnTo>
                    <a:pt x="112" y="305"/>
                  </a:lnTo>
                  <a:lnTo>
                    <a:pt x="111" y="304"/>
                  </a:lnTo>
                  <a:lnTo>
                    <a:pt x="110" y="304"/>
                  </a:lnTo>
                  <a:lnTo>
                    <a:pt x="110" y="305"/>
                  </a:lnTo>
                  <a:lnTo>
                    <a:pt x="109" y="305"/>
                  </a:lnTo>
                  <a:lnTo>
                    <a:pt x="109" y="306"/>
                  </a:lnTo>
                  <a:lnTo>
                    <a:pt x="109" y="307"/>
                  </a:lnTo>
                  <a:lnTo>
                    <a:pt x="109" y="308"/>
                  </a:lnTo>
                  <a:lnTo>
                    <a:pt x="107" y="307"/>
                  </a:lnTo>
                  <a:lnTo>
                    <a:pt x="107" y="306"/>
                  </a:lnTo>
                  <a:lnTo>
                    <a:pt x="106" y="305"/>
                  </a:lnTo>
                  <a:lnTo>
                    <a:pt x="104" y="306"/>
                  </a:lnTo>
                  <a:lnTo>
                    <a:pt x="104" y="307"/>
                  </a:lnTo>
                  <a:lnTo>
                    <a:pt x="104" y="308"/>
                  </a:lnTo>
                  <a:lnTo>
                    <a:pt x="103" y="308"/>
                  </a:lnTo>
                  <a:lnTo>
                    <a:pt x="103" y="307"/>
                  </a:lnTo>
                  <a:lnTo>
                    <a:pt x="102" y="307"/>
                  </a:lnTo>
                  <a:lnTo>
                    <a:pt x="99" y="308"/>
                  </a:lnTo>
                  <a:lnTo>
                    <a:pt x="99" y="303"/>
                  </a:lnTo>
                  <a:lnTo>
                    <a:pt x="99" y="300"/>
                  </a:lnTo>
                  <a:lnTo>
                    <a:pt x="98" y="298"/>
                  </a:lnTo>
                  <a:lnTo>
                    <a:pt x="96" y="296"/>
                  </a:lnTo>
                  <a:lnTo>
                    <a:pt x="96" y="294"/>
                  </a:lnTo>
                  <a:lnTo>
                    <a:pt x="96" y="293"/>
                  </a:lnTo>
                  <a:lnTo>
                    <a:pt x="97" y="294"/>
                  </a:lnTo>
                  <a:lnTo>
                    <a:pt x="98" y="294"/>
                  </a:lnTo>
                  <a:lnTo>
                    <a:pt x="99" y="296"/>
                  </a:lnTo>
                  <a:lnTo>
                    <a:pt x="99" y="294"/>
                  </a:lnTo>
                  <a:lnTo>
                    <a:pt x="98" y="292"/>
                  </a:lnTo>
                  <a:lnTo>
                    <a:pt x="99" y="292"/>
                  </a:lnTo>
                  <a:lnTo>
                    <a:pt x="104" y="293"/>
                  </a:lnTo>
                  <a:lnTo>
                    <a:pt x="105" y="294"/>
                  </a:lnTo>
                  <a:lnTo>
                    <a:pt x="106" y="296"/>
                  </a:lnTo>
                  <a:lnTo>
                    <a:pt x="106" y="297"/>
                  </a:lnTo>
                  <a:lnTo>
                    <a:pt x="107" y="299"/>
                  </a:lnTo>
                  <a:lnTo>
                    <a:pt x="107" y="298"/>
                  </a:lnTo>
                  <a:lnTo>
                    <a:pt x="107" y="297"/>
                  </a:lnTo>
                  <a:lnTo>
                    <a:pt x="107" y="296"/>
                  </a:lnTo>
                  <a:lnTo>
                    <a:pt x="109" y="296"/>
                  </a:lnTo>
                  <a:lnTo>
                    <a:pt x="109" y="294"/>
                  </a:lnTo>
                  <a:lnTo>
                    <a:pt x="110" y="294"/>
                  </a:lnTo>
                  <a:lnTo>
                    <a:pt x="110" y="296"/>
                  </a:lnTo>
                  <a:lnTo>
                    <a:pt x="111" y="297"/>
                  </a:lnTo>
                  <a:lnTo>
                    <a:pt x="111" y="298"/>
                  </a:lnTo>
                  <a:lnTo>
                    <a:pt x="112" y="297"/>
                  </a:lnTo>
                  <a:lnTo>
                    <a:pt x="112" y="294"/>
                  </a:lnTo>
                  <a:lnTo>
                    <a:pt x="112" y="293"/>
                  </a:lnTo>
                  <a:lnTo>
                    <a:pt x="112" y="292"/>
                  </a:lnTo>
                  <a:lnTo>
                    <a:pt x="112" y="291"/>
                  </a:lnTo>
                  <a:lnTo>
                    <a:pt x="110" y="290"/>
                  </a:lnTo>
                  <a:lnTo>
                    <a:pt x="110" y="289"/>
                  </a:lnTo>
                  <a:lnTo>
                    <a:pt x="109" y="289"/>
                  </a:lnTo>
                  <a:lnTo>
                    <a:pt x="106" y="292"/>
                  </a:lnTo>
                  <a:lnTo>
                    <a:pt x="105" y="292"/>
                  </a:lnTo>
                  <a:lnTo>
                    <a:pt x="104" y="291"/>
                  </a:lnTo>
                  <a:lnTo>
                    <a:pt x="104" y="289"/>
                  </a:lnTo>
                  <a:lnTo>
                    <a:pt x="103" y="287"/>
                  </a:lnTo>
                  <a:lnTo>
                    <a:pt x="103" y="289"/>
                  </a:lnTo>
                  <a:lnTo>
                    <a:pt x="103" y="290"/>
                  </a:lnTo>
                  <a:lnTo>
                    <a:pt x="102" y="291"/>
                  </a:lnTo>
                  <a:lnTo>
                    <a:pt x="100" y="291"/>
                  </a:lnTo>
                  <a:lnTo>
                    <a:pt x="99" y="290"/>
                  </a:lnTo>
                  <a:lnTo>
                    <a:pt x="99" y="289"/>
                  </a:lnTo>
                  <a:lnTo>
                    <a:pt x="98" y="287"/>
                  </a:lnTo>
                  <a:lnTo>
                    <a:pt x="98" y="286"/>
                  </a:lnTo>
                  <a:lnTo>
                    <a:pt x="98" y="285"/>
                  </a:lnTo>
                  <a:lnTo>
                    <a:pt x="98" y="283"/>
                  </a:lnTo>
                  <a:lnTo>
                    <a:pt x="97" y="282"/>
                  </a:lnTo>
                  <a:lnTo>
                    <a:pt x="96" y="280"/>
                  </a:lnTo>
                  <a:lnTo>
                    <a:pt x="96" y="283"/>
                  </a:lnTo>
                  <a:lnTo>
                    <a:pt x="96" y="284"/>
                  </a:lnTo>
                  <a:lnTo>
                    <a:pt x="95" y="284"/>
                  </a:lnTo>
                  <a:lnTo>
                    <a:pt x="95" y="285"/>
                  </a:lnTo>
                  <a:lnTo>
                    <a:pt x="93" y="285"/>
                  </a:lnTo>
                  <a:lnTo>
                    <a:pt x="92" y="285"/>
                  </a:lnTo>
                  <a:lnTo>
                    <a:pt x="92" y="286"/>
                  </a:lnTo>
                  <a:lnTo>
                    <a:pt x="93" y="286"/>
                  </a:lnTo>
                  <a:lnTo>
                    <a:pt x="95" y="286"/>
                  </a:lnTo>
                  <a:lnTo>
                    <a:pt x="96" y="286"/>
                  </a:lnTo>
                  <a:lnTo>
                    <a:pt x="96" y="287"/>
                  </a:lnTo>
                  <a:lnTo>
                    <a:pt x="95" y="289"/>
                  </a:lnTo>
                  <a:lnTo>
                    <a:pt x="93" y="289"/>
                  </a:lnTo>
                  <a:lnTo>
                    <a:pt x="92" y="289"/>
                  </a:lnTo>
                  <a:lnTo>
                    <a:pt x="91" y="289"/>
                  </a:lnTo>
                  <a:lnTo>
                    <a:pt x="90" y="287"/>
                  </a:lnTo>
                  <a:lnTo>
                    <a:pt x="89" y="284"/>
                  </a:lnTo>
                  <a:lnTo>
                    <a:pt x="89" y="283"/>
                  </a:lnTo>
                  <a:lnTo>
                    <a:pt x="89" y="282"/>
                  </a:lnTo>
                  <a:lnTo>
                    <a:pt x="89" y="280"/>
                  </a:lnTo>
                  <a:lnTo>
                    <a:pt x="88" y="279"/>
                  </a:lnTo>
                  <a:lnTo>
                    <a:pt x="86" y="278"/>
                  </a:lnTo>
                  <a:lnTo>
                    <a:pt x="86" y="277"/>
                  </a:lnTo>
                  <a:lnTo>
                    <a:pt x="86" y="276"/>
                  </a:lnTo>
                  <a:lnTo>
                    <a:pt x="85" y="275"/>
                  </a:lnTo>
                  <a:lnTo>
                    <a:pt x="85" y="273"/>
                  </a:lnTo>
                  <a:lnTo>
                    <a:pt x="86" y="272"/>
                  </a:lnTo>
                  <a:lnTo>
                    <a:pt x="85" y="272"/>
                  </a:lnTo>
                  <a:lnTo>
                    <a:pt x="84" y="273"/>
                  </a:lnTo>
                  <a:lnTo>
                    <a:pt x="84" y="272"/>
                  </a:lnTo>
                  <a:lnTo>
                    <a:pt x="83" y="272"/>
                  </a:lnTo>
                  <a:lnTo>
                    <a:pt x="83" y="271"/>
                  </a:lnTo>
                  <a:lnTo>
                    <a:pt x="83" y="270"/>
                  </a:lnTo>
                  <a:lnTo>
                    <a:pt x="84" y="269"/>
                  </a:lnTo>
                  <a:lnTo>
                    <a:pt x="83" y="268"/>
                  </a:lnTo>
                  <a:lnTo>
                    <a:pt x="82" y="268"/>
                  </a:lnTo>
                  <a:lnTo>
                    <a:pt x="81" y="266"/>
                  </a:lnTo>
                  <a:lnTo>
                    <a:pt x="79" y="262"/>
                  </a:lnTo>
                  <a:lnTo>
                    <a:pt x="78" y="262"/>
                  </a:lnTo>
                  <a:lnTo>
                    <a:pt x="75" y="261"/>
                  </a:lnTo>
                  <a:lnTo>
                    <a:pt x="72" y="257"/>
                  </a:lnTo>
                  <a:lnTo>
                    <a:pt x="72" y="255"/>
                  </a:lnTo>
                  <a:lnTo>
                    <a:pt x="71" y="251"/>
                  </a:lnTo>
                  <a:lnTo>
                    <a:pt x="70" y="248"/>
                  </a:lnTo>
                  <a:lnTo>
                    <a:pt x="70" y="247"/>
                  </a:lnTo>
                  <a:lnTo>
                    <a:pt x="70" y="245"/>
                  </a:lnTo>
                  <a:lnTo>
                    <a:pt x="69" y="245"/>
                  </a:lnTo>
                  <a:lnTo>
                    <a:pt x="68" y="244"/>
                  </a:lnTo>
                  <a:lnTo>
                    <a:pt x="69" y="244"/>
                  </a:lnTo>
                  <a:lnTo>
                    <a:pt x="69" y="242"/>
                  </a:lnTo>
                  <a:lnTo>
                    <a:pt x="70" y="242"/>
                  </a:lnTo>
                  <a:lnTo>
                    <a:pt x="69" y="241"/>
                  </a:lnTo>
                  <a:lnTo>
                    <a:pt x="68" y="236"/>
                  </a:lnTo>
                  <a:lnTo>
                    <a:pt x="67" y="236"/>
                  </a:lnTo>
                  <a:lnTo>
                    <a:pt x="67" y="235"/>
                  </a:lnTo>
                  <a:lnTo>
                    <a:pt x="67" y="234"/>
                  </a:lnTo>
                  <a:lnTo>
                    <a:pt x="65" y="234"/>
                  </a:lnTo>
                  <a:lnTo>
                    <a:pt x="65" y="233"/>
                  </a:lnTo>
                  <a:lnTo>
                    <a:pt x="63" y="233"/>
                  </a:lnTo>
                  <a:lnTo>
                    <a:pt x="65" y="229"/>
                  </a:lnTo>
                  <a:lnTo>
                    <a:pt x="64" y="228"/>
                  </a:lnTo>
                  <a:lnTo>
                    <a:pt x="63" y="226"/>
                  </a:lnTo>
                  <a:lnTo>
                    <a:pt x="63" y="222"/>
                  </a:lnTo>
                  <a:lnTo>
                    <a:pt x="63" y="220"/>
                  </a:lnTo>
                  <a:lnTo>
                    <a:pt x="63" y="215"/>
                  </a:lnTo>
                  <a:lnTo>
                    <a:pt x="62" y="213"/>
                  </a:lnTo>
                  <a:lnTo>
                    <a:pt x="62" y="210"/>
                  </a:lnTo>
                  <a:lnTo>
                    <a:pt x="63" y="206"/>
                  </a:lnTo>
                  <a:lnTo>
                    <a:pt x="62" y="205"/>
                  </a:lnTo>
                  <a:lnTo>
                    <a:pt x="62" y="203"/>
                  </a:lnTo>
                  <a:lnTo>
                    <a:pt x="62" y="201"/>
                  </a:lnTo>
                  <a:lnTo>
                    <a:pt x="63" y="202"/>
                  </a:lnTo>
                  <a:lnTo>
                    <a:pt x="63" y="203"/>
                  </a:lnTo>
                  <a:lnTo>
                    <a:pt x="64" y="205"/>
                  </a:lnTo>
                  <a:lnTo>
                    <a:pt x="64" y="206"/>
                  </a:lnTo>
                  <a:lnTo>
                    <a:pt x="64" y="207"/>
                  </a:lnTo>
                  <a:lnTo>
                    <a:pt x="65" y="208"/>
                  </a:lnTo>
                  <a:lnTo>
                    <a:pt x="68" y="208"/>
                  </a:lnTo>
                  <a:lnTo>
                    <a:pt x="68" y="209"/>
                  </a:lnTo>
                  <a:lnTo>
                    <a:pt x="69" y="210"/>
                  </a:lnTo>
                  <a:lnTo>
                    <a:pt x="69" y="212"/>
                  </a:lnTo>
                  <a:lnTo>
                    <a:pt x="70" y="213"/>
                  </a:lnTo>
                  <a:lnTo>
                    <a:pt x="74" y="216"/>
                  </a:lnTo>
                  <a:lnTo>
                    <a:pt x="75" y="216"/>
                  </a:lnTo>
                  <a:lnTo>
                    <a:pt x="75" y="217"/>
                  </a:lnTo>
                  <a:lnTo>
                    <a:pt x="75" y="221"/>
                  </a:lnTo>
                  <a:lnTo>
                    <a:pt x="75" y="223"/>
                  </a:lnTo>
                  <a:lnTo>
                    <a:pt x="75" y="226"/>
                  </a:lnTo>
                  <a:lnTo>
                    <a:pt x="76" y="227"/>
                  </a:lnTo>
                  <a:lnTo>
                    <a:pt x="76" y="224"/>
                  </a:lnTo>
                  <a:lnTo>
                    <a:pt x="77" y="220"/>
                  </a:lnTo>
                  <a:lnTo>
                    <a:pt x="78" y="221"/>
                  </a:lnTo>
                  <a:lnTo>
                    <a:pt x="79" y="221"/>
                  </a:lnTo>
                  <a:lnTo>
                    <a:pt x="79" y="219"/>
                  </a:lnTo>
                  <a:lnTo>
                    <a:pt x="81" y="217"/>
                  </a:lnTo>
                  <a:lnTo>
                    <a:pt x="82" y="215"/>
                  </a:lnTo>
                  <a:lnTo>
                    <a:pt x="82" y="214"/>
                  </a:lnTo>
                  <a:lnTo>
                    <a:pt x="81" y="214"/>
                  </a:lnTo>
                  <a:lnTo>
                    <a:pt x="81" y="215"/>
                  </a:lnTo>
                  <a:lnTo>
                    <a:pt x="79" y="215"/>
                  </a:lnTo>
                  <a:lnTo>
                    <a:pt x="79" y="214"/>
                  </a:lnTo>
                  <a:lnTo>
                    <a:pt x="79" y="213"/>
                  </a:lnTo>
                  <a:lnTo>
                    <a:pt x="78" y="213"/>
                  </a:lnTo>
                  <a:lnTo>
                    <a:pt x="78" y="214"/>
                  </a:lnTo>
                  <a:lnTo>
                    <a:pt x="77" y="214"/>
                  </a:lnTo>
                  <a:lnTo>
                    <a:pt x="77" y="213"/>
                  </a:lnTo>
                  <a:lnTo>
                    <a:pt x="74" y="208"/>
                  </a:lnTo>
                  <a:lnTo>
                    <a:pt x="72" y="207"/>
                  </a:lnTo>
                  <a:lnTo>
                    <a:pt x="72" y="206"/>
                  </a:lnTo>
                  <a:lnTo>
                    <a:pt x="71" y="206"/>
                  </a:lnTo>
                  <a:lnTo>
                    <a:pt x="71" y="203"/>
                  </a:lnTo>
                  <a:lnTo>
                    <a:pt x="71" y="201"/>
                  </a:lnTo>
                  <a:lnTo>
                    <a:pt x="71" y="200"/>
                  </a:lnTo>
                  <a:lnTo>
                    <a:pt x="71" y="199"/>
                  </a:lnTo>
                  <a:lnTo>
                    <a:pt x="70" y="199"/>
                  </a:lnTo>
                  <a:lnTo>
                    <a:pt x="69" y="199"/>
                  </a:lnTo>
                  <a:lnTo>
                    <a:pt x="69" y="200"/>
                  </a:lnTo>
                  <a:lnTo>
                    <a:pt x="68" y="200"/>
                  </a:lnTo>
                  <a:lnTo>
                    <a:pt x="68" y="201"/>
                  </a:lnTo>
                  <a:lnTo>
                    <a:pt x="67" y="201"/>
                  </a:lnTo>
                  <a:lnTo>
                    <a:pt x="67" y="202"/>
                  </a:lnTo>
                  <a:lnTo>
                    <a:pt x="68" y="202"/>
                  </a:lnTo>
                  <a:lnTo>
                    <a:pt x="68" y="203"/>
                  </a:lnTo>
                  <a:lnTo>
                    <a:pt x="67" y="205"/>
                  </a:lnTo>
                  <a:lnTo>
                    <a:pt x="67" y="203"/>
                  </a:lnTo>
                  <a:lnTo>
                    <a:pt x="64" y="202"/>
                  </a:lnTo>
                  <a:lnTo>
                    <a:pt x="67" y="196"/>
                  </a:lnTo>
                  <a:lnTo>
                    <a:pt x="67" y="191"/>
                  </a:lnTo>
                  <a:lnTo>
                    <a:pt x="64" y="185"/>
                  </a:lnTo>
                  <a:lnTo>
                    <a:pt x="62" y="180"/>
                  </a:lnTo>
                  <a:lnTo>
                    <a:pt x="58" y="175"/>
                  </a:lnTo>
                  <a:lnTo>
                    <a:pt x="57" y="175"/>
                  </a:lnTo>
                  <a:lnTo>
                    <a:pt x="57" y="173"/>
                  </a:lnTo>
                  <a:lnTo>
                    <a:pt x="56" y="172"/>
                  </a:lnTo>
                  <a:lnTo>
                    <a:pt x="54" y="167"/>
                  </a:lnTo>
                  <a:lnTo>
                    <a:pt x="53" y="166"/>
                  </a:lnTo>
                  <a:lnTo>
                    <a:pt x="53" y="165"/>
                  </a:lnTo>
                  <a:lnTo>
                    <a:pt x="53" y="164"/>
                  </a:lnTo>
                  <a:lnTo>
                    <a:pt x="51" y="164"/>
                  </a:lnTo>
                  <a:lnTo>
                    <a:pt x="50" y="164"/>
                  </a:lnTo>
                  <a:lnTo>
                    <a:pt x="50" y="163"/>
                  </a:lnTo>
                  <a:lnTo>
                    <a:pt x="50" y="161"/>
                  </a:lnTo>
                  <a:lnTo>
                    <a:pt x="50" y="159"/>
                  </a:lnTo>
                  <a:lnTo>
                    <a:pt x="48" y="151"/>
                  </a:lnTo>
                  <a:lnTo>
                    <a:pt x="46" y="146"/>
                  </a:lnTo>
                  <a:lnTo>
                    <a:pt x="45" y="144"/>
                  </a:lnTo>
                  <a:lnTo>
                    <a:pt x="45" y="143"/>
                  </a:lnTo>
                  <a:lnTo>
                    <a:pt x="43" y="142"/>
                  </a:lnTo>
                  <a:lnTo>
                    <a:pt x="42" y="140"/>
                  </a:lnTo>
                  <a:lnTo>
                    <a:pt x="43" y="140"/>
                  </a:lnTo>
                  <a:lnTo>
                    <a:pt x="45" y="139"/>
                  </a:lnTo>
                  <a:lnTo>
                    <a:pt x="45" y="137"/>
                  </a:lnTo>
                  <a:lnTo>
                    <a:pt x="45" y="135"/>
                  </a:lnTo>
                  <a:lnTo>
                    <a:pt x="41" y="128"/>
                  </a:lnTo>
                  <a:lnTo>
                    <a:pt x="40" y="126"/>
                  </a:lnTo>
                  <a:lnTo>
                    <a:pt x="41" y="124"/>
                  </a:lnTo>
                  <a:lnTo>
                    <a:pt x="41" y="122"/>
                  </a:lnTo>
                  <a:lnTo>
                    <a:pt x="41" y="119"/>
                  </a:lnTo>
                  <a:lnTo>
                    <a:pt x="40" y="118"/>
                  </a:lnTo>
                  <a:lnTo>
                    <a:pt x="41" y="116"/>
                  </a:lnTo>
                  <a:lnTo>
                    <a:pt x="40" y="114"/>
                  </a:lnTo>
                  <a:lnTo>
                    <a:pt x="38" y="109"/>
                  </a:lnTo>
                  <a:lnTo>
                    <a:pt x="39" y="108"/>
                  </a:lnTo>
                  <a:lnTo>
                    <a:pt x="40" y="107"/>
                  </a:lnTo>
                  <a:lnTo>
                    <a:pt x="39" y="104"/>
                  </a:lnTo>
                  <a:lnTo>
                    <a:pt x="40" y="103"/>
                  </a:lnTo>
                  <a:lnTo>
                    <a:pt x="41" y="102"/>
                  </a:lnTo>
                  <a:lnTo>
                    <a:pt x="42" y="102"/>
                  </a:lnTo>
                  <a:lnTo>
                    <a:pt x="43" y="101"/>
                  </a:lnTo>
                  <a:lnTo>
                    <a:pt x="43" y="100"/>
                  </a:lnTo>
                  <a:lnTo>
                    <a:pt x="45" y="97"/>
                  </a:lnTo>
                  <a:lnTo>
                    <a:pt x="45" y="96"/>
                  </a:lnTo>
                  <a:lnTo>
                    <a:pt x="43" y="88"/>
                  </a:lnTo>
                  <a:lnTo>
                    <a:pt x="45" y="86"/>
                  </a:lnTo>
                  <a:lnTo>
                    <a:pt x="45" y="84"/>
                  </a:lnTo>
                  <a:lnTo>
                    <a:pt x="46" y="83"/>
                  </a:lnTo>
                  <a:lnTo>
                    <a:pt x="46" y="84"/>
                  </a:lnTo>
                  <a:lnTo>
                    <a:pt x="47" y="86"/>
                  </a:lnTo>
                  <a:lnTo>
                    <a:pt x="48" y="87"/>
                  </a:lnTo>
                  <a:lnTo>
                    <a:pt x="48" y="88"/>
                  </a:lnTo>
                  <a:lnTo>
                    <a:pt x="48" y="89"/>
                  </a:lnTo>
                  <a:close/>
                  <a:moveTo>
                    <a:pt x="64" y="88"/>
                  </a:moveTo>
                  <a:lnTo>
                    <a:pt x="64" y="89"/>
                  </a:lnTo>
                  <a:lnTo>
                    <a:pt x="65" y="90"/>
                  </a:lnTo>
                  <a:lnTo>
                    <a:pt x="63" y="89"/>
                  </a:lnTo>
                  <a:lnTo>
                    <a:pt x="62" y="88"/>
                  </a:lnTo>
                  <a:lnTo>
                    <a:pt x="61" y="89"/>
                  </a:lnTo>
                  <a:lnTo>
                    <a:pt x="57" y="90"/>
                  </a:lnTo>
                  <a:lnTo>
                    <a:pt x="56" y="90"/>
                  </a:lnTo>
                  <a:lnTo>
                    <a:pt x="55" y="90"/>
                  </a:lnTo>
                  <a:lnTo>
                    <a:pt x="54" y="89"/>
                  </a:lnTo>
                  <a:lnTo>
                    <a:pt x="54" y="86"/>
                  </a:lnTo>
                  <a:lnTo>
                    <a:pt x="57" y="82"/>
                  </a:lnTo>
                  <a:lnTo>
                    <a:pt x="58" y="82"/>
                  </a:lnTo>
                  <a:lnTo>
                    <a:pt x="58" y="83"/>
                  </a:lnTo>
                  <a:lnTo>
                    <a:pt x="58" y="84"/>
                  </a:lnTo>
                  <a:lnTo>
                    <a:pt x="60" y="84"/>
                  </a:lnTo>
                  <a:lnTo>
                    <a:pt x="61" y="84"/>
                  </a:lnTo>
                  <a:lnTo>
                    <a:pt x="62" y="86"/>
                  </a:lnTo>
                  <a:lnTo>
                    <a:pt x="62" y="87"/>
                  </a:lnTo>
                  <a:lnTo>
                    <a:pt x="63" y="87"/>
                  </a:lnTo>
                  <a:lnTo>
                    <a:pt x="64" y="88"/>
                  </a:lnTo>
                  <a:close/>
                  <a:moveTo>
                    <a:pt x="243" y="98"/>
                  </a:moveTo>
                  <a:lnTo>
                    <a:pt x="242" y="100"/>
                  </a:lnTo>
                  <a:lnTo>
                    <a:pt x="241" y="98"/>
                  </a:lnTo>
                  <a:lnTo>
                    <a:pt x="241" y="97"/>
                  </a:lnTo>
                  <a:lnTo>
                    <a:pt x="240" y="97"/>
                  </a:lnTo>
                  <a:lnTo>
                    <a:pt x="239" y="96"/>
                  </a:lnTo>
                  <a:lnTo>
                    <a:pt x="239" y="95"/>
                  </a:lnTo>
                  <a:lnTo>
                    <a:pt x="239" y="94"/>
                  </a:lnTo>
                  <a:lnTo>
                    <a:pt x="240" y="93"/>
                  </a:lnTo>
                  <a:lnTo>
                    <a:pt x="242" y="93"/>
                  </a:lnTo>
                  <a:lnTo>
                    <a:pt x="243" y="93"/>
                  </a:lnTo>
                  <a:lnTo>
                    <a:pt x="247" y="91"/>
                  </a:lnTo>
                  <a:lnTo>
                    <a:pt x="247" y="93"/>
                  </a:lnTo>
                  <a:lnTo>
                    <a:pt x="246" y="93"/>
                  </a:lnTo>
                  <a:lnTo>
                    <a:pt x="246" y="94"/>
                  </a:lnTo>
                  <a:lnTo>
                    <a:pt x="246" y="95"/>
                  </a:lnTo>
                  <a:lnTo>
                    <a:pt x="245" y="96"/>
                  </a:lnTo>
                  <a:lnTo>
                    <a:pt x="243" y="97"/>
                  </a:lnTo>
                  <a:lnTo>
                    <a:pt x="243" y="98"/>
                  </a:lnTo>
                  <a:close/>
                  <a:moveTo>
                    <a:pt x="51" y="67"/>
                  </a:moveTo>
                  <a:lnTo>
                    <a:pt x="50" y="73"/>
                  </a:lnTo>
                  <a:lnTo>
                    <a:pt x="50" y="74"/>
                  </a:lnTo>
                  <a:lnTo>
                    <a:pt x="49" y="75"/>
                  </a:lnTo>
                  <a:lnTo>
                    <a:pt x="49" y="79"/>
                  </a:lnTo>
                  <a:lnTo>
                    <a:pt x="48" y="80"/>
                  </a:lnTo>
                  <a:lnTo>
                    <a:pt x="47" y="79"/>
                  </a:lnTo>
                  <a:lnTo>
                    <a:pt x="47" y="77"/>
                  </a:lnTo>
                  <a:lnTo>
                    <a:pt x="47" y="74"/>
                  </a:lnTo>
                  <a:lnTo>
                    <a:pt x="47" y="73"/>
                  </a:lnTo>
                  <a:lnTo>
                    <a:pt x="47" y="72"/>
                  </a:lnTo>
                  <a:lnTo>
                    <a:pt x="46" y="72"/>
                  </a:lnTo>
                  <a:lnTo>
                    <a:pt x="47" y="70"/>
                  </a:lnTo>
                  <a:lnTo>
                    <a:pt x="48" y="70"/>
                  </a:lnTo>
                  <a:lnTo>
                    <a:pt x="49" y="70"/>
                  </a:lnTo>
                  <a:lnTo>
                    <a:pt x="50" y="69"/>
                  </a:lnTo>
                  <a:lnTo>
                    <a:pt x="50" y="66"/>
                  </a:lnTo>
                  <a:lnTo>
                    <a:pt x="51" y="66"/>
                  </a:lnTo>
                  <a:lnTo>
                    <a:pt x="51" y="67"/>
                  </a:lnTo>
                  <a:close/>
                  <a:moveTo>
                    <a:pt x="57" y="70"/>
                  </a:moveTo>
                  <a:lnTo>
                    <a:pt x="57" y="72"/>
                  </a:lnTo>
                  <a:lnTo>
                    <a:pt x="56" y="70"/>
                  </a:lnTo>
                  <a:lnTo>
                    <a:pt x="55" y="70"/>
                  </a:lnTo>
                  <a:lnTo>
                    <a:pt x="55" y="69"/>
                  </a:lnTo>
                  <a:lnTo>
                    <a:pt x="54" y="68"/>
                  </a:lnTo>
                  <a:lnTo>
                    <a:pt x="55" y="67"/>
                  </a:lnTo>
                  <a:lnTo>
                    <a:pt x="56" y="67"/>
                  </a:lnTo>
                  <a:lnTo>
                    <a:pt x="56" y="66"/>
                  </a:lnTo>
                  <a:lnTo>
                    <a:pt x="57" y="66"/>
                  </a:lnTo>
                  <a:lnTo>
                    <a:pt x="56" y="66"/>
                  </a:lnTo>
                  <a:lnTo>
                    <a:pt x="56" y="65"/>
                  </a:lnTo>
                  <a:lnTo>
                    <a:pt x="57" y="65"/>
                  </a:lnTo>
                  <a:lnTo>
                    <a:pt x="58" y="65"/>
                  </a:lnTo>
                  <a:lnTo>
                    <a:pt x="60" y="65"/>
                  </a:lnTo>
                  <a:lnTo>
                    <a:pt x="61" y="66"/>
                  </a:lnTo>
                  <a:lnTo>
                    <a:pt x="61" y="67"/>
                  </a:lnTo>
                  <a:lnTo>
                    <a:pt x="61" y="68"/>
                  </a:lnTo>
                  <a:lnTo>
                    <a:pt x="60" y="69"/>
                  </a:lnTo>
                  <a:lnTo>
                    <a:pt x="61" y="69"/>
                  </a:lnTo>
                  <a:lnTo>
                    <a:pt x="60" y="70"/>
                  </a:lnTo>
                  <a:lnTo>
                    <a:pt x="58" y="70"/>
                  </a:lnTo>
                  <a:lnTo>
                    <a:pt x="57" y="70"/>
                  </a:lnTo>
                  <a:close/>
                  <a:moveTo>
                    <a:pt x="256" y="83"/>
                  </a:moveTo>
                  <a:lnTo>
                    <a:pt x="257" y="83"/>
                  </a:lnTo>
                  <a:lnTo>
                    <a:pt x="259" y="84"/>
                  </a:lnTo>
                  <a:lnTo>
                    <a:pt x="260" y="88"/>
                  </a:lnTo>
                  <a:lnTo>
                    <a:pt x="261" y="89"/>
                  </a:lnTo>
                  <a:lnTo>
                    <a:pt x="260" y="89"/>
                  </a:lnTo>
                  <a:lnTo>
                    <a:pt x="259" y="88"/>
                  </a:lnTo>
                  <a:lnTo>
                    <a:pt x="259" y="89"/>
                  </a:lnTo>
                  <a:lnTo>
                    <a:pt x="259" y="90"/>
                  </a:lnTo>
                  <a:lnTo>
                    <a:pt x="257" y="90"/>
                  </a:lnTo>
                  <a:lnTo>
                    <a:pt x="256" y="91"/>
                  </a:lnTo>
                  <a:lnTo>
                    <a:pt x="256" y="93"/>
                  </a:lnTo>
                  <a:lnTo>
                    <a:pt x="255" y="93"/>
                  </a:lnTo>
                  <a:lnTo>
                    <a:pt x="254" y="93"/>
                  </a:lnTo>
                  <a:lnTo>
                    <a:pt x="253" y="93"/>
                  </a:lnTo>
                  <a:lnTo>
                    <a:pt x="252" y="94"/>
                  </a:lnTo>
                  <a:lnTo>
                    <a:pt x="252" y="90"/>
                  </a:lnTo>
                  <a:lnTo>
                    <a:pt x="252" y="88"/>
                  </a:lnTo>
                  <a:lnTo>
                    <a:pt x="250" y="88"/>
                  </a:lnTo>
                  <a:lnTo>
                    <a:pt x="246" y="89"/>
                  </a:lnTo>
                  <a:lnTo>
                    <a:pt x="246" y="88"/>
                  </a:lnTo>
                  <a:lnTo>
                    <a:pt x="245" y="88"/>
                  </a:lnTo>
                  <a:lnTo>
                    <a:pt x="243" y="88"/>
                  </a:lnTo>
                  <a:lnTo>
                    <a:pt x="243" y="89"/>
                  </a:lnTo>
                  <a:lnTo>
                    <a:pt x="242" y="89"/>
                  </a:lnTo>
                  <a:lnTo>
                    <a:pt x="242" y="88"/>
                  </a:lnTo>
                  <a:lnTo>
                    <a:pt x="241" y="88"/>
                  </a:lnTo>
                  <a:lnTo>
                    <a:pt x="238" y="88"/>
                  </a:lnTo>
                  <a:lnTo>
                    <a:pt x="237" y="88"/>
                  </a:lnTo>
                  <a:lnTo>
                    <a:pt x="237" y="87"/>
                  </a:lnTo>
                  <a:lnTo>
                    <a:pt x="235" y="86"/>
                  </a:lnTo>
                  <a:lnTo>
                    <a:pt x="234" y="86"/>
                  </a:lnTo>
                  <a:lnTo>
                    <a:pt x="233" y="86"/>
                  </a:lnTo>
                  <a:lnTo>
                    <a:pt x="233" y="84"/>
                  </a:lnTo>
                  <a:lnTo>
                    <a:pt x="234" y="83"/>
                  </a:lnTo>
                  <a:lnTo>
                    <a:pt x="234" y="82"/>
                  </a:lnTo>
                  <a:lnTo>
                    <a:pt x="238" y="80"/>
                  </a:lnTo>
                  <a:lnTo>
                    <a:pt x="239" y="80"/>
                  </a:lnTo>
                  <a:lnTo>
                    <a:pt x="242" y="80"/>
                  </a:lnTo>
                  <a:lnTo>
                    <a:pt x="243" y="81"/>
                  </a:lnTo>
                  <a:lnTo>
                    <a:pt x="245" y="82"/>
                  </a:lnTo>
                  <a:lnTo>
                    <a:pt x="246" y="82"/>
                  </a:lnTo>
                  <a:lnTo>
                    <a:pt x="246" y="80"/>
                  </a:lnTo>
                  <a:lnTo>
                    <a:pt x="248" y="80"/>
                  </a:lnTo>
                  <a:lnTo>
                    <a:pt x="250" y="80"/>
                  </a:lnTo>
                  <a:lnTo>
                    <a:pt x="253" y="79"/>
                  </a:lnTo>
                  <a:lnTo>
                    <a:pt x="254" y="79"/>
                  </a:lnTo>
                  <a:lnTo>
                    <a:pt x="256" y="83"/>
                  </a:lnTo>
                  <a:close/>
                  <a:moveTo>
                    <a:pt x="237" y="32"/>
                  </a:moveTo>
                  <a:lnTo>
                    <a:pt x="246" y="47"/>
                  </a:lnTo>
                  <a:lnTo>
                    <a:pt x="246" y="48"/>
                  </a:lnTo>
                  <a:lnTo>
                    <a:pt x="247" y="51"/>
                  </a:lnTo>
                  <a:lnTo>
                    <a:pt x="249" y="52"/>
                  </a:lnTo>
                  <a:lnTo>
                    <a:pt x="254" y="53"/>
                  </a:lnTo>
                  <a:lnTo>
                    <a:pt x="254" y="54"/>
                  </a:lnTo>
                  <a:lnTo>
                    <a:pt x="253" y="60"/>
                  </a:lnTo>
                  <a:lnTo>
                    <a:pt x="253" y="61"/>
                  </a:lnTo>
                  <a:lnTo>
                    <a:pt x="249" y="63"/>
                  </a:lnTo>
                  <a:lnTo>
                    <a:pt x="248" y="65"/>
                  </a:lnTo>
                  <a:lnTo>
                    <a:pt x="249" y="65"/>
                  </a:lnTo>
                  <a:lnTo>
                    <a:pt x="250" y="65"/>
                  </a:lnTo>
                  <a:lnTo>
                    <a:pt x="252" y="65"/>
                  </a:lnTo>
                  <a:lnTo>
                    <a:pt x="253" y="63"/>
                  </a:lnTo>
                  <a:lnTo>
                    <a:pt x="254" y="65"/>
                  </a:lnTo>
                  <a:lnTo>
                    <a:pt x="254" y="66"/>
                  </a:lnTo>
                  <a:lnTo>
                    <a:pt x="254" y="69"/>
                  </a:lnTo>
                  <a:lnTo>
                    <a:pt x="254" y="70"/>
                  </a:lnTo>
                  <a:lnTo>
                    <a:pt x="252" y="68"/>
                  </a:lnTo>
                  <a:lnTo>
                    <a:pt x="252" y="69"/>
                  </a:lnTo>
                  <a:lnTo>
                    <a:pt x="253" y="70"/>
                  </a:lnTo>
                  <a:lnTo>
                    <a:pt x="254" y="72"/>
                  </a:lnTo>
                  <a:lnTo>
                    <a:pt x="254" y="73"/>
                  </a:lnTo>
                  <a:lnTo>
                    <a:pt x="253" y="74"/>
                  </a:lnTo>
                  <a:lnTo>
                    <a:pt x="252" y="73"/>
                  </a:lnTo>
                  <a:lnTo>
                    <a:pt x="250" y="72"/>
                  </a:lnTo>
                  <a:lnTo>
                    <a:pt x="249" y="70"/>
                  </a:lnTo>
                  <a:lnTo>
                    <a:pt x="248" y="70"/>
                  </a:lnTo>
                  <a:lnTo>
                    <a:pt x="247" y="70"/>
                  </a:lnTo>
                  <a:lnTo>
                    <a:pt x="246" y="72"/>
                  </a:lnTo>
                  <a:lnTo>
                    <a:pt x="246" y="73"/>
                  </a:lnTo>
                  <a:lnTo>
                    <a:pt x="246" y="74"/>
                  </a:lnTo>
                  <a:lnTo>
                    <a:pt x="245" y="74"/>
                  </a:lnTo>
                  <a:lnTo>
                    <a:pt x="243" y="74"/>
                  </a:lnTo>
                  <a:lnTo>
                    <a:pt x="241" y="75"/>
                  </a:lnTo>
                  <a:lnTo>
                    <a:pt x="239" y="73"/>
                  </a:lnTo>
                  <a:lnTo>
                    <a:pt x="238" y="72"/>
                  </a:lnTo>
                  <a:lnTo>
                    <a:pt x="238" y="70"/>
                  </a:lnTo>
                  <a:lnTo>
                    <a:pt x="239" y="69"/>
                  </a:lnTo>
                  <a:lnTo>
                    <a:pt x="237" y="67"/>
                  </a:lnTo>
                  <a:lnTo>
                    <a:pt x="237" y="66"/>
                  </a:lnTo>
                  <a:lnTo>
                    <a:pt x="237" y="65"/>
                  </a:lnTo>
                  <a:lnTo>
                    <a:pt x="237" y="62"/>
                  </a:lnTo>
                  <a:lnTo>
                    <a:pt x="237" y="61"/>
                  </a:lnTo>
                  <a:lnTo>
                    <a:pt x="235" y="61"/>
                  </a:lnTo>
                  <a:lnTo>
                    <a:pt x="234" y="60"/>
                  </a:lnTo>
                  <a:lnTo>
                    <a:pt x="233" y="60"/>
                  </a:lnTo>
                  <a:lnTo>
                    <a:pt x="233" y="58"/>
                  </a:lnTo>
                  <a:lnTo>
                    <a:pt x="233" y="56"/>
                  </a:lnTo>
                  <a:lnTo>
                    <a:pt x="232" y="56"/>
                  </a:lnTo>
                  <a:lnTo>
                    <a:pt x="231" y="55"/>
                  </a:lnTo>
                  <a:lnTo>
                    <a:pt x="230" y="55"/>
                  </a:lnTo>
                  <a:lnTo>
                    <a:pt x="231" y="55"/>
                  </a:lnTo>
                  <a:lnTo>
                    <a:pt x="232" y="53"/>
                  </a:lnTo>
                  <a:lnTo>
                    <a:pt x="232" y="52"/>
                  </a:lnTo>
                  <a:lnTo>
                    <a:pt x="232" y="51"/>
                  </a:lnTo>
                  <a:lnTo>
                    <a:pt x="231" y="48"/>
                  </a:lnTo>
                  <a:lnTo>
                    <a:pt x="231" y="47"/>
                  </a:lnTo>
                  <a:lnTo>
                    <a:pt x="231" y="45"/>
                  </a:lnTo>
                  <a:lnTo>
                    <a:pt x="230" y="45"/>
                  </a:lnTo>
                  <a:lnTo>
                    <a:pt x="227" y="46"/>
                  </a:lnTo>
                  <a:lnTo>
                    <a:pt x="226" y="46"/>
                  </a:lnTo>
                  <a:lnTo>
                    <a:pt x="224" y="44"/>
                  </a:lnTo>
                  <a:lnTo>
                    <a:pt x="225" y="42"/>
                  </a:lnTo>
                  <a:lnTo>
                    <a:pt x="226" y="41"/>
                  </a:lnTo>
                  <a:lnTo>
                    <a:pt x="227" y="40"/>
                  </a:lnTo>
                  <a:lnTo>
                    <a:pt x="230" y="40"/>
                  </a:lnTo>
                  <a:lnTo>
                    <a:pt x="231" y="39"/>
                  </a:lnTo>
                  <a:lnTo>
                    <a:pt x="231" y="38"/>
                  </a:lnTo>
                  <a:lnTo>
                    <a:pt x="232" y="37"/>
                  </a:lnTo>
                  <a:lnTo>
                    <a:pt x="231" y="35"/>
                  </a:lnTo>
                  <a:lnTo>
                    <a:pt x="231" y="34"/>
                  </a:lnTo>
                  <a:lnTo>
                    <a:pt x="232" y="34"/>
                  </a:lnTo>
                  <a:lnTo>
                    <a:pt x="233" y="35"/>
                  </a:lnTo>
                  <a:lnTo>
                    <a:pt x="234" y="34"/>
                  </a:lnTo>
                  <a:lnTo>
                    <a:pt x="237" y="32"/>
                  </a:lnTo>
                  <a:close/>
                  <a:moveTo>
                    <a:pt x="13" y="35"/>
                  </a:moveTo>
                  <a:lnTo>
                    <a:pt x="12" y="37"/>
                  </a:lnTo>
                  <a:lnTo>
                    <a:pt x="12" y="38"/>
                  </a:lnTo>
                  <a:lnTo>
                    <a:pt x="11" y="38"/>
                  </a:lnTo>
                  <a:lnTo>
                    <a:pt x="10" y="38"/>
                  </a:lnTo>
                  <a:lnTo>
                    <a:pt x="4" y="41"/>
                  </a:lnTo>
                  <a:lnTo>
                    <a:pt x="3" y="41"/>
                  </a:lnTo>
                  <a:lnTo>
                    <a:pt x="1" y="39"/>
                  </a:lnTo>
                  <a:lnTo>
                    <a:pt x="1" y="38"/>
                  </a:lnTo>
                  <a:lnTo>
                    <a:pt x="1" y="35"/>
                  </a:lnTo>
                  <a:lnTo>
                    <a:pt x="3" y="35"/>
                  </a:lnTo>
                  <a:lnTo>
                    <a:pt x="3" y="34"/>
                  </a:lnTo>
                  <a:lnTo>
                    <a:pt x="3" y="31"/>
                  </a:lnTo>
                  <a:lnTo>
                    <a:pt x="3" y="28"/>
                  </a:lnTo>
                  <a:lnTo>
                    <a:pt x="1" y="28"/>
                  </a:lnTo>
                  <a:lnTo>
                    <a:pt x="0" y="27"/>
                  </a:lnTo>
                  <a:lnTo>
                    <a:pt x="0" y="26"/>
                  </a:lnTo>
                  <a:lnTo>
                    <a:pt x="0" y="25"/>
                  </a:lnTo>
                  <a:lnTo>
                    <a:pt x="0" y="21"/>
                  </a:lnTo>
                  <a:lnTo>
                    <a:pt x="1" y="20"/>
                  </a:lnTo>
                  <a:lnTo>
                    <a:pt x="1" y="19"/>
                  </a:lnTo>
                  <a:lnTo>
                    <a:pt x="3" y="18"/>
                  </a:lnTo>
                  <a:lnTo>
                    <a:pt x="3" y="14"/>
                  </a:lnTo>
                  <a:lnTo>
                    <a:pt x="3" y="13"/>
                  </a:lnTo>
                  <a:lnTo>
                    <a:pt x="1" y="13"/>
                  </a:lnTo>
                  <a:lnTo>
                    <a:pt x="3" y="13"/>
                  </a:lnTo>
                  <a:lnTo>
                    <a:pt x="3" y="12"/>
                  </a:lnTo>
                  <a:lnTo>
                    <a:pt x="3" y="10"/>
                  </a:lnTo>
                  <a:lnTo>
                    <a:pt x="3" y="9"/>
                  </a:lnTo>
                  <a:lnTo>
                    <a:pt x="4" y="9"/>
                  </a:lnTo>
                  <a:lnTo>
                    <a:pt x="5" y="9"/>
                  </a:lnTo>
                  <a:lnTo>
                    <a:pt x="6" y="7"/>
                  </a:lnTo>
                  <a:lnTo>
                    <a:pt x="7" y="7"/>
                  </a:lnTo>
                  <a:lnTo>
                    <a:pt x="8" y="6"/>
                  </a:lnTo>
                  <a:lnTo>
                    <a:pt x="8" y="4"/>
                  </a:lnTo>
                  <a:lnTo>
                    <a:pt x="7" y="3"/>
                  </a:lnTo>
                  <a:lnTo>
                    <a:pt x="7" y="0"/>
                  </a:lnTo>
                  <a:lnTo>
                    <a:pt x="8" y="0"/>
                  </a:lnTo>
                  <a:lnTo>
                    <a:pt x="10" y="0"/>
                  </a:lnTo>
                  <a:lnTo>
                    <a:pt x="11" y="0"/>
                  </a:lnTo>
                  <a:lnTo>
                    <a:pt x="13" y="3"/>
                  </a:lnTo>
                  <a:lnTo>
                    <a:pt x="15" y="4"/>
                  </a:lnTo>
                  <a:lnTo>
                    <a:pt x="17" y="6"/>
                  </a:lnTo>
                  <a:lnTo>
                    <a:pt x="18" y="7"/>
                  </a:lnTo>
                  <a:lnTo>
                    <a:pt x="18" y="9"/>
                  </a:lnTo>
                  <a:lnTo>
                    <a:pt x="17" y="12"/>
                  </a:lnTo>
                  <a:lnTo>
                    <a:pt x="17" y="13"/>
                  </a:lnTo>
                  <a:lnTo>
                    <a:pt x="18" y="17"/>
                  </a:lnTo>
                  <a:lnTo>
                    <a:pt x="18" y="18"/>
                  </a:lnTo>
                  <a:lnTo>
                    <a:pt x="17" y="20"/>
                  </a:lnTo>
                  <a:lnTo>
                    <a:pt x="15" y="23"/>
                  </a:lnTo>
                  <a:lnTo>
                    <a:pt x="15" y="25"/>
                  </a:lnTo>
                  <a:lnTo>
                    <a:pt x="17" y="25"/>
                  </a:lnTo>
                  <a:lnTo>
                    <a:pt x="17" y="26"/>
                  </a:lnTo>
                  <a:lnTo>
                    <a:pt x="18" y="26"/>
                  </a:lnTo>
                  <a:lnTo>
                    <a:pt x="18" y="27"/>
                  </a:lnTo>
                  <a:lnTo>
                    <a:pt x="18" y="28"/>
                  </a:lnTo>
                  <a:lnTo>
                    <a:pt x="17" y="31"/>
                  </a:lnTo>
                  <a:lnTo>
                    <a:pt x="17" y="32"/>
                  </a:lnTo>
                  <a:lnTo>
                    <a:pt x="15" y="32"/>
                  </a:lnTo>
                  <a:lnTo>
                    <a:pt x="15" y="33"/>
                  </a:lnTo>
                  <a:lnTo>
                    <a:pt x="15" y="34"/>
                  </a:lnTo>
                  <a:lnTo>
                    <a:pt x="14" y="35"/>
                  </a:lnTo>
                  <a:lnTo>
                    <a:pt x="13" y="35"/>
                  </a:lnTo>
                  <a:close/>
                </a:path>
              </a:pathLst>
            </a:custGeom>
            <a:grpFill/>
            <a:ln w="19050" cap="flat" cmpd="sng" algn="ctr">
              <a:solidFill>
                <a:schemeClr val="bg1"/>
              </a:solidFill>
              <a:prstDash val="solid"/>
              <a:round/>
              <a:headEnd type="none" w="med" len="med"/>
              <a:tailEnd type="none" w="med" len="med"/>
            </a:ln>
          </p:spPr>
          <p:txBody>
            <a:bodyPr vert="horz" wrap="square" lIns="100584" tIns="50292" rIns="100584" bIns="50292" numCol="1"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sym typeface="Trebuchet MS" panose="020B0603020202020204" pitchFamily="34" charset="0"/>
              </a:endParaRPr>
            </a:p>
          </p:txBody>
        </p:sp>
      </p:grpSp>
      <p:cxnSp>
        <p:nvCxnSpPr>
          <p:cNvPr id="8" name="Straight Connector 53">
            <a:extLst>
              <a:ext uri="{FF2B5EF4-FFF2-40B4-BE49-F238E27FC236}">
                <a16:creationId xmlns:a16="http://schemas.microsoft.com/office/drawing/2014/main" id="{D4E43F63-565C-4ABE-AC9A-3C33FE3583BC}"/>
              </a:ext>
              <a:ext uri="{C183D7F6-B498-43B3-948B-1728B52AA6E4}">
                <adec:decorative xmlns:adec="http://schemas.microsoft.com/office/drawing/2017/decorative" val="1"/>
              </a:ext>
            </a:extLst>
          </p:cNvPr>
          <p:cNvCxnSpPr/>
          <p:nvPr/>
        </p:nvCxnSpPr>
        <p:spPr>
          <a:xfrm flipV="1">
            <a:off x="4741165" y="2058012"/>
            <a:ext cx="13970" cy="1082103"/>
          </a:xfrm>
          <a:prstGeom prst="straightConnector1">
            <a:avLst/>
          </a:prstGeom>
          <a:noFill/>
          <a:ln w="20955" cap="rnd" cmpd="sng" algn="ctr">
            <a:solidFill>
              <a:schemeClr val="accent4">
                <a:lumMod val="75000"/>
              </a:schemeClr>
            </a:solidFill>
            <a:prstDash val="solid"/>
            <a:round/>
            <a:headEnd type="oval" w="med" len="med"/>
            <a:tailEnd type="none" w="sm" len="sm"/>
          </a:ln>
          <a:effectLst/>
        </p:spPr>
      </p:cxnSp>
      <p:sp>
        <p:nvSpPr>
          <p:cNvPr id="9" name="Rectangle 8">
            <a:extLst>
              <a:ext uri="{FF2B5EF4-FFF2-40B4-BE49-F238E27FC236}">
                <a16:creationId xmlns:a16="http://schemas.microsoft.com/office/drawing/2014/main" id="{20AFEA98-6877-4268-914B-3833BEA00F41}"/>
              </a:ext>
            </a:extLst>
          </p:cNvPr>
          <p:cNvSpPr/>
          <p:nvPr/>
        </p:nvSpPr>
        <p:spPr>
          <a:xfrm>
            <a:off x="4373283" y="1718978"/>
            <a:ext cx="2561121" cy="345986"/>
          </a:xfrm>
          <a:prstGeom prst="rect">
            <a:avLst/>
          </a:prstGeom>
          <a:noFill/>
          <a:ln w="20955" cap="rnd" cmpd="sng" algn="ctr">
            <a:solidFill>
              <a:srgbClr val="9A9A9A"/>
            </a:solidFill>
            <a:prstDash val="sysDot"/>
            <a:round/>
            <a:headEnd type="none" w="med" len="med"/>
            <a:tailEnd type="none" w="med" len="med"/>
          </a:ln>
          <a:effectLst/>
          <a:extLst>
            <a:ext uri="{909E8E84-426E-40DD-AFC4-6F175D3DCCD1}">
              <a14:hiddenFill xmlns:a14="http://schemas.microsoft.com/office/drawing/2010/main">
                <a:solidFill>
                  <a:srgbClr val="00425C"/>
                </a:solidFill>
              </a14:hiddenFill>
            </a:ext>
          </a:extLst>
        </p:spPr>
        <p:txBody>
          <a:bodyPr lIns="50292" tIns="0" rIns="0" bIns="0" rtlCol="0" anchor="ctr" anchorCtr="0"/>
          <a:lstStyle/>
          <a:p>
            <a:pPr marL="0" marR="0" lvl="0" indent="0" algn="ctr" defTabSz="685800" rtl="0" eaLnBrk="1" fontAlgn="auto" latinLnBrk="0" hangingPunct="1">
              <a:lnSpc>
                <a:spcPct val="100000"/>
              </a:lnSpc>
              <a:spcBef>
                <a:spcPts val="0"/>
              </a:spcBef>
              <a:spcAft>
                <a:spcPts val="0"/>
              </a:spcAft>
              <a:buClr>
                <a:srgbClr val="002D3F">
                  <a:lumMod val="100000"/>
                </a:srgbClr>
              </a:buClr>
              <a:buSzPct val="100000"/>
              <a:buFont typeface="Trebuchet MS" panose="020B0603020202020204" pitchFamily="34" charset="0"/>
              <a:buChar char="​"/>
              <a:tabLst/>
              <a:defRPr/>
            </a:pPr>
            <a:r>
              <a:rPr kumimoji="0" lang="en-US" sz="1320" b="1" i="0" u="none" strike="noStrike" kern="1200" cap="none" spc="0" normalizeH="0" baseline="0" noProof="0" dirty="0">
                <a:ln>
                  <a:noFill/>
                </a:ln>
                <a:solidFill>
                  <a:srgbClr val="002060"/>
                </a:solidFill>
                <a:effectLst/>
                <a:uLnTx/>
                <a:uFillTx/>
                <a:latin typeface="Arial Nova Cond" panose="020B0506020202020204" pitchFamily="34" charset="0"/>
              </a:rPr>
              <a:t>Online Employment Services (OES) </a:t>
            </a:r>
          </a:p>
        </p:txBody>
      </p:sp>
      <p:sp>
        <p:nvSpPr>
          <p:cNvPr id="10" name="Rectangle 9">
            <a:extLst>
              <a:ext uri="{FF2B5EF4-FFF2-40B4-BE49-F238E27FC236}">
                <a16:creationId xmlns:a16="http://schemas.microsoft.com/office/drawing/2014/main" id="{3BCD93BF-01EB-44F2-88C6-EDAB56B6FF17}"/>
              </a:ext>
            </a:extLst>
          </p:cNvPr>
          <p:cNvSpPr/>
          <p:nvPr/>
        </p:nvSpPr>
        <p:spPr>
          <a:xfrm>
            <a:off x="1604065" y="1566019"/>
            <a:ext cx="1456094" cy="485007"/>
          </a:xfrm>
          <a:prstGeom prst="rect">
            <a:avLst/>
          </a:prstGeom>
          <a:noFill/>
          <a:ln w="20955" cap="rnd" cmpd="sng" algn="ctr">
            <a:solidFill>
              <a:srgbClr val="9A9A9A"/>
            </a:solidFill>
            <a:prstDash val="sysDot"/>
            <a:round/>
            <a:headEnd type="none" w="med" len="med"/>
            <a:tailEnd type="none" w="med" len="med"/>
          </a:ln>
          <a:effectLst/>
          <a:extLst>
            <a:ext uri="{909E8E84-426E-40DD-AFC4-6F175D3DCCD1}">
              <a14:hiddenFill xmlns:a14="http://schemas.microsoft.com/office/drawing/2010/main">
                <a:solidFill>
                  <a:srgbClr val="00425C"/>
                </a:solidFill>
              </a14:hiddenFill>
            </a:ext>
          </a:extLst>
        </p:spPr>
        <p:txBody>
          <a:bodyPr lIns="50292" tIns="0" rIns="0" bIns="0" rtlCol="0" anchor="ctr" anchorCtr="0"/>
          <a:lstStyle/>
          <a:p>
            <a:pPr marL="0" marR="0" lvl="0" indent="0" algn="ctr" defTabSz="685800" rtl="0" eaLnBrk="1" fontAlgn="auto" latinLnBrk="0" hangingPunct="1">
              <a:lnSpc>
                <a:spcPct val="100000"/>
              </a:lnSpc>
              <a:spcBef>
                <a:spcPts val="0"/>
              </a:spcBef>
              <a:spcAft>
                <a:spcPts val="0"/>
              </a:spcAft>
              <a:buClr>
                <a:srgbClr val="002D3F">
                  <a:lumMod val="100000"/>
                </a:srgbClr>
              </a:buClr>
              <a:buSzPct val="100000"/>
              <a:buFont typeface="Trebuchet MS" panose="020B0603020202020204" pitchFamily="34" charset="0"/>
              <a:buChar char="​"/>
              <a:tabLst/>
              <a:defRPr/>
            </a:pPr>
            <a:r>
              <a:rPr kumimoji="0" lang="en-US" sz="1320" b="1" i="0" u="none" strike="noStrike" kern="1200" cap="none" spc="0" normalizeH="0" baseline="0" noProof="0" dirty="0">
                <a:ln>
                  <a:noFill/>
                </a:ln>
                <a:solidFill>
                  <a:srgbClr val="002060"/>
                </a:solidFill>
                <a:effectLst/>
                <a:uLnTx/>
                <a:uFillTx/>
                <a:latin typeface="Arial Nova Cond" panose="020B0506020202020204" pitchFamily="34" charset="0"/>
              </a:rPr>
              <a:t>Voluntary Online Employment (OES</a:t>
            </a:r>
            <a:r>
              <a:rPr kumimoji="0" lang="en-US" sz="1320" b="1" i="0" u="none" strike="noStrike" kern="1200" cap="none" spc="0" normalizeH="0" baseline="0" noProof="0" dirty="0">
                <a:ln>
                  <a:noFill/>
                </a:ln>
                <a:solidFill>
                  <a:srgbClr val="000000"/>
                </a:solidFill>
                <a:effectLst/>
                <a:uLnTx/>
                <a:uFillTx/>
                <a:latin typeface="Arial Nova Cond" panose="020B0506020202020204" pitchFamily="34" charset="0"/>
              </a:rPr>
              <a:t>) </a:t>
            </a:r>
          </a:p>
        </p:txBody>
      </p:sp>
      <p:sp>
        <p:nvSpPr>
          <p:cNvPr id="11" name="Rectangle 10">
            <a:extLst>
              <a:ext uri="{FF2B5EF4-FFF2-40B4-BE49-F238E27FC236}">
                <a16:creationId xmlns:a16="http://schemas.microsoft.com/office/drawing/2014/main" id="{E104D60D-3173-417B-AA1B-AE4389F29D2B}"/>
              </a:ext>
            </a:extLst>
          </p:cNvPr>
          <p:cNvSpPr/>
          <p:nvPr/>
        </p:nvSpPr>
        <p:spPr>
          <a:xfrm>
            <a:off x="6492144" y="2767153"/>
            <a:ext cx="1727529" cy="473679"/>
          </a:xfrm>
          <a:prstGeom prst="rect">
            <a:avLst/>
          </a:prstGeom>
          <a:noFill/>
          <a:ln w="20955" cap="rnd" cmpd="sng" algn="ctr">
            <a:solidFill>
              <a:srgbClr val="9A9A9A"/>
            </a:solidFill>
            <a:prstDash val="sysDot"/>
            <a:round/>
            <a:headEnd type="none" w="med" len="med"/>
            <a:tailEnd type="none" w="med" len="med"/>
          </a:ln>
          <a:effectLst/>
          <a:extLst>
            <a:ext uri="{909E8E84-426E-40DD-AFC4-6F175D3DCCD1}">
              <a14:hiddenFill xmlns:a14="http://schemas.microsoft.com/office/drawing/2010/main">
                <a:solidFill>
                  <a:srgbClr val="00425C"/>
                </a:solidFill>
              </a14:hiddenFill>
            </a:ext>
          </a:extLst>
        </p:spPr>
        <p:txBody>
          <a:bodyPr lIns="50292" tIns="0" rIns="0" bIns="0" rtlCol="0" anchor="ctr" anchorCtr="0"/>
          <a:lstStyle/>
          <a:p>
            <a:pPr marL="0" marR="0" lvl="0" indent="0" algn="ctr" defTabSz="685800" rtl="0" eaLnBrk="1" fontAlgn="auto" latinLnBrk="0" hangingPunct="1">
              <a:lnSpc>
                <a:spcPct val="100000"/>
              </a:lnSpc>
              <a:spcBef>
                <a:spcPts val="0"/>
              </a:spcBef>
              <a:spcAft>
                <a:spcPts val="0"/>
              </a:spcAft>
              <a:buClr>
                <a:srgbClr val="002D3F">
                  <a:lumMod val="100000"/>
                </a:srgbClr>
              </a:buClr>
              <a:buSzPct val="100000"/>
              <a:buFont typeface="Trebuchet MS" panose="020B0603020202020204" pitchFamily="34" charset="0"/>
              <a:buChar char="​"/>
              <a:tabLst/>
              <a:defRPr/>
            </a:pPr>
            <a:r>
              <a:rPr kumimoji="0" lang="en-US" sz="1320" b="1" i="0" u="none" strike="noStrike" kern="1200" cap="none" spc="0" normalizeH="0" baseline="0" noProof="0" dirty="0">
                <a:ln>
                  <a:noFill/>
                </a:ln>
                <a:solidFill>
                  <a:srgbClr val="002060"/>
                </a:solidFill>
                <a:effectLst/>
                <a:uLnTx/>
                <a:uFillTx/>
                <a:latin typeface="Arial Nova Cond" panose="020B0506020202020204" pitchFamily="34" charset="0"/>
              </a:rPr>
              <a:t>New Employment Services Trial (NEST)</a:t>
            </a:r>
          </a:p>
        </p:txBody>
      </p:sp>
      <p:sp>
        <p:nvSpPr>
          <p:cNvPr id="12" name="Rectangle 11">
            <a:extLst>
              <a:ext uri="{FF2B5EF4-FFF2-40B4-BE49-F238E27FC236}">
                <a16:creationId xmlns:a16="http://schemas.microsoft.com/office/drawing/2014/main" id="{0AA50D33-C487-4FDB-ACB5-D23A017A65D1}"/>
              </a:ext>
            </a:extLst>
          </p:cNvPr>
          <p:cNvSpPr/>
          <p:nvPr/>
        </p:nvSpPr>
        <p:spPr>
          <a:xfrm>
            <a:off x="1229015" y="3222203"/>
            <a:ext cx="1625964" cy="331717"/>
          </a:xfrm>
          <a:prstGeom prst="rect">
            <a:avLst/>
          </a:prstGeom>
          <a:noFill/>
          <a:ln w="20955" cap="rnd" cmpd="sng" algn="ctr">
            <a:solidFill>
              <a:srgbClr val="9A9A9A"/>
            </a:solidFill>
            <a:prstDash val="sysDot"/>
            <a:round/>
            <a:headEnd type="none" w="med" len="med"/>
            <a:tailEnd type="none" w="med" len="med"/>
          </a:ln>
          <a:effectLst/>
          <a:extLst>
            <a:ext uri="{909E8E84-426E-40DD-AFC4-6F175D3DCCD1}">
              <a14:hiddenFill xmlns:a14="http://schemas.microsoft.com/office/drawing/2010/main">
                <a:solidFill>
                  <a:srgbClr val="00425C"/>
                </a:solidFill>
              </a14:hiddenFill>
            </a:ext>
          </a:extLst>
        </p:spPr>
        <p:txBody>
          <a:bodyPr lIns="50292" tIns="0" rIns="0" bIns="0" rtlCol="0" anchor="ctr" anchorCtr="0"/>
          <a:lstStyle/>
          <a:p>
            <a:pPr marL="0" marR="0" lvl="0" indent="0" algn="ctr" defTabSz="685800" rtl="0" eaLnBrk="1" fontAlgn="auto" latinLnBrk="0" hangingPunct="1">
              <a:lnSpc>
                <a:spcPct val="100000"/>
              </a:lnSpc>
              <a:spcBef>
                <a:spcPts val="0"/>
              </a:spcBef>
              <a:spcAft>
                <a:spcPts val="0"/>
              </a:spcAft>
              <a:buClr>
                <a:srgbClr val="002D3F">
                  <a:lumMod val="100000"/>
                </a:srgbClr>
              </a:buClr>
              <a:buSzPct val="100000"/>
              <a:buFont typeface="Trebuchet MS" panose="020B0603020202020204" pitchFamily="34" charset="0"/>
              <a:buChar char="​"/>
              <a:tabLst/>
              <a:defRPr/>
            </a:pPr>
            <a:r>
              <a:rPr kumimoji="0" lang="en-US" sz="1320" b="1" i="0" u="none" strike="noStrike" kern="1200" cap="none" spc="0" normalizeH="0" baseline="0" noProof="0" dirty="0">
                <a:ln>
                  <a:noFill/>
                </a:ln>
                <a:solidFill>
                  <a:srgbClr val="002060"/>
                </a:solidFill>
                <a:effectLst/>
                <a:uLnTx/>
                <a:uFillTx/>
                <a:latin typeface="Arial Nova Cond" panose="020B0506020202020204" pitchFamily="34" charset="0"/>
              </a:rPr>
              <a:t>PaTH Industry pilots </a:t>
            </a:r>
          </a:p>
        </p:txBody>
      </p:sp>
      <p:cxnSp>
        <p:nvCxnSpPr>
          <p:cNvPr id="13" name="Straight Connector 53">
            <a:extLst>
              <a:ext uri="{FF2B5EF4-FFF2-40B4-BE49-F238E27FC236}">
                <a16:creationId xmlns:a16="http://schemas.microsoft.com/office/drawing/2014/main" id="{0882C4FA-A42F-485B-8714-86D2FF4463CB}"/>
              </a:ext>
              <a:ext uri="{C183D7F6-B498-43B3-948B-1728B52AA6E4}">
                <adec:decorative xmlns:adec="http://schemas.microsoft.com/office/drawing/2017/decorative" val="1"/>
              </a:ext>
            </a:extLst>
          </p:cNvPr>
          <p:cNvCxnSpPr>
            <a:cxnSpLocks/>
          </p:cNvCxnSpPr>
          <p:nvPr/>
        </p:nvCxnSpPr>
        <p:spPr>
          <a:xfrm rot="10800000">
            <a:off x="2634997" y="2051027"/>
            <a:ext cx="2110081" cy="398928"/>
          </a:xfrm>
          <a:prstGeom prst="bentConnector2">
            <a:avLst/>
          </a:prstGeom>
          <a:noFill/>
          <a:ln w="20955" cap="rnd" cmpd="sng" algn="ctr">
            <a:solidFill>
              <a:schemeClr val="accent4">
                <a:lumMod val="75000"/>
              </a:schemeClr>
            </a:solidFill>
            <a:prstDash val="solid"/>
            <a:round/>
            <a:headEnd type="none" w="med" len="med"/>
            <a:tailEnd type="none" w="sm" len="sm"/>
          </a:ln>
          <a:effectLst/>
        </p:spPr>
      </p:cxnSp>
      <p:cxnSp>
        <p:nvCxnSpPr>
          <p:cNvPr id="15" name="Straight Connector 53">
            <a:extLst>
              <a:ext uri="{FF2B5EF4-FFF2-40B4-BE49-F238E27FC236}">
                <a16:creationId xmlns:a16="http://schemas.microsoft.com/office/drawing/2014/main" id="{0F1F1F7E-C262-435B-AF21-0E38EFFF9268}"/>
              </a:ext>
              <a:ext uri="{C183D7F6-B498-43B3-948B-1728B52AA6E4}">
                <adec:decorative xmlns:adec="http://schemas.microsoft.com/office/drawing/2017/decorative" val="1"/>
              </a:ext>
            </a:extLst>
          </p:cNvPr>
          <p:cNvCxnSpPr>
            <a:cxnSpLocks/>
            <a:endCxn id="17" idx="3"/>
          </p:cNvCxnSpPr>
          <p:nvPr/>
        </p:nvCxnSpPr>
        <p:spPr>
          <a:xfrm rot="5400000">
            <a:off x="4017771" y="3563048"/>
            <a:ext cx="881509" cy="561707"/>
          </a:xfrm>
          <a:prstGeom prst="bentConnector2">
            <a:avLst/>
          </a:prstGeom>
          <a:noFill/>
          <a:ln w="20955" cap="rnd" cmpd="sng" algn="ctr">
            <a:solidFill>
              <a:schemeClr val="accent4">
                <a:lumMod val="75000"/>
              </a:schemeClr>
            </a:solidFill>
            <a:prstDash val="solid"/>
            <a:round/>
            <a:headEnd type="oval" w="med" len="med"/>
            <a:tailEnd type="none" w="sm" len="sm"/>
          </a:ln>
          <a:effectLst/>
        </p:spPr>
      </p:cxnSp>
      <p:cxnSp>
        <p:nvCxnSpPr>
          <p:cNvPr id="16" name="Straight Connector 53">
            <a:extLst>
              <a:ext uri="{FF2B5EF4-FFF2-40B4-BE49-F238E27FC236}">
                <a16:creationId xmlns:a16="http://schemas.microsoft.com/office/drawing/2014/main" id="{10450E65-141D-497D-9F64-7A6A07D0071D}"/>
              </a:ext>
              <a:ext uri="{C183D7F6-B498-43B3-948B-1728B52AA6E4}">
                <adec:decorative xmlns:adec="http://schemas.microsoft.com/office/drawing/2017/decorative" val="1"/>
              </a:ext>
            </a:extLst>
          </p:cNvPr>
          <p:cNvCxnSpPr>
            <a:stCxn id="22" idx="24"/>
          </p:cNvCxnSpPr>
          <p:nvPr/>
        </p:nvCxnSpPr>
        <p:spPr>
          <a:xfrm flipV="1">
            <a:off x="5018432" y="3037271"/>
            <a:ext cx="1210415" cy="949309"/>
          </a:xfrm>
          <a:prstGeom prst="bentConnector3">
            <a:avLst>
              <a:gd name="adj1" fmla="val 50000"/>
            </a:avLst>
          </a:prstGeom>
          <a:noFill/>
          <a:ln w="20955" cap="rnd" cmpd="sng" algn="ctr">
            <a:solidFill>
              <a:schemeClr val="accent4">
                <a:lumMod val="75000"/>
              </a:schemeClr>
            </a:solidFill>
            <a:prstDash val="solid"/>
            <a:round/>
            <a:headEnd type="oval" w="med" len="med"/>
            <a:tailEnd type="none" w="sm" len="sm"/>
          </a:ln>
          <a:effectLst/>
        </p:spPr>
      </p:cxnSp>
      <p:sp>
        <p:nvSpPr>
          <p:cNvPr id="17" name="Rectangle 16">
            <a:extLst>
              <a:ext uri="{FF2B5EF4-FFF2-40B4-BE49-F238E27FC236}">
                <a16:creationId xmlns:a16="http://schemas.microsoft.com/office/drawing/2014/main" id="{395A7D79-1461-4549-B2DA-8B29B6657144}"/>
              </a:ext>
            </a:extLst>
          </p:cNvPr>
          <p:cNvSpPr/>
          <p:nvPr/>
        </p:nvSpPr>
        <p:spPr>
          <a:xfrm>
            <a:off x="1606933" y="4118493"/>
            <a:ext cx="2570739" cy="332324"/>
          </a:xfrm>
          <a:prstGeom prst="rect">
            <a:avLst/>
          </a:prstGeom>
          <a:noFill/>
          <a:ln w="20955" cap="rnd" cmpd="sng" algn="ctr">
            <a:solidFill>
              <a:srgbClr val="9A9A9A"/>
            </a:solidFill>
            <a:prstDash val="sysDot"/>
            <a:round/>
            <a:headEnd type="none" w="med" len="med"/>
            <a:tailEnd type="none" w="med" len="med"/>
          </a:ln>
          <a:effectLst/>
          <a:extLst>
            <a:ext uri="{909E8E84-426E-40DD-AFC4-6F175D3DCCD1}">
              <a14:hiddenFill xmlns:a14="http://schemas.microsoft.com/office/drawing/2010/main">
                <a:solidFill>
                  <a:srgbClr val="00425C"/>
                </a:solidFill>
              </a14:hiddenFill>
            </a:ext>
          </a:extLst>
        </p:spPr>
        <p:txBody>
          <a:bodyPr lIns="50292" tIns="0" rIns="0" bIns="0" rtlCol="0" anchor="ctr" anchorCtr="0"/>
          <a:lstStyle/>
          <a:p>
            <a:pPr marL="0" marR="0" lvl="0" indent="0" algn="ctr" defTabSz="685800" rtl="0" eaLnBrk="1" fontAlgn="auto" latinLnBrk="0" hangingPunct="1">
              <a:lnSpc>
                <a:spcPct val="100000"/>
              </a:lnSpc>
              <a:spcBef>
                <a:spcPts val="0"/>
              </a:spcBef>
              <a:spcAft>
                <a:spcPts val="0"/>
              </a:spcAft>
              <a:buClr>
                <a:srgbClr val="002D3F">
                  <a:lumMod val="100000"/>
                </a:srgbClr>
              </a:buClr>
              <a:buSzPct val="100000"/>
              <a:buFont typeface="Trebuchet MS" panose="020B0603020202020204" pitchFamily="34" charset="0"/>
              <a:buChar char="​"/>
              <a:tabLst/>
              <a:defRPr/>
            </a:pPr>
            <a:r>
              <a:rPr kumimoji="0" lang="en-US" sz="1320" b="1" i="0" u="none" strike="noStrike" kern="1200" cap="none" spc="0" normalizeH="0" baseline="0" noProof="0" dirty="0">
                <a:ln>
                  <a:noFill/>
                </a:ln>
                <a:solidFill>
                  <a:srgbClr val="002060"/>
                </a:solidFill>
                <a:effectLst/>
                <a:uLnTx/>
                <a:uFillTx/>
                <a:latin typeface="Arial Nova Cond" panose="020B0506020202020204" pitchFamily="34" charset="0"/>
              </a:rPr>
              <a:t>Regional Employment Trial (RET) </a:t>
            </a:r>
          </a:p>
        </p:txBody>
      </p:sp>
      <p:cxnSp>
        <p:nvCxnSpPr>
          <p:cNvPr id="18" name="Straight Connector 53">
            <a:extLst>
              <a:ext uri="{FF2B5EF4-FFF2-40B4-BE49-F238E27FC236}">
                <a16:creationId xmlns:a16="http://schemas.microsoft.com/office/drawing/2014/main" id="{F4754D75-9A9E-46B2-97AD-E4B5FA3C2AD5}"/>
              </a:ext>
              <a:ext uri="{C183D7F6-B498-43B3-948B-1728B52AA6E4}">
                <adec:decorative xmlns:adec="http://schemas.microsoft.com/office/drawing/2017/decorative" val="1"/>
              </a:ext>
            </a:extLst>
          </p:cNvPr>
          <p:cNvCxnSpPr>
            <a:cxnSpLocks/>
          </p:cNvCxnSpPr>
          <p:nvPr/>
        </p:nvCxnSpPr>
        <p:spPr>
          <a:xfrm flipV="1">
            <a:off x="6075188" y="3038949"/>
            <a:ext cx="0" cy="612877"/>
          </a:xfrm>
          <a:prstGeom prst="straightConnector1">
            <a:avLst/>
          </a:prstGeom>
          <a:noFill/>
          <a:ln w="20955" cap="rnd" cmpd="sng" algn="ctr">
            <a:solidFill>
              <a:schemeClr val="accent4">
                <a:lumMod val="75000"/>
              </a:schemeClr>
            </a:solidFill>
            <a:prstDash val="solid"/>
            <a:round/>
            <a:headEnd type="oval" w="med" len="med"/>
            <a:tailEnd type="none" w="sm" len="sm"/>
          </a:ln>
          <a:effectLst/>
        </p:spPr>
      </p:cxnSp>
      <p:cxnSp>
        <p:nvCxnSpPr>
          <p:cNvPr id="6" name="Straight Arrow Connector 5">
            <a:extLst>
              <a:ext uri="{FF2B5EF4-FFF2-40B4-BE49-F238E27FC236}">
                <a16:creationId xmlns:a16="http://schemas.microsoft.com/office/drawing/2014/main" id="{F5A9ABCC-8936-4665-AB92-63F033803021}"/>
              </a:ext>
              <a:ext uri="{C183D7F6-B498-43B3-948B-1728B52AA6E4}">
                <adec:decorative xmlns:adec="http://schemas.microsoft.com/office/drawing/2017/decorative" val="1"/>
              </a:ext>
            </a:extLst>
          </p:cNvPr>
          <p:cNvCxnSpPr>
            <a:cxnSpLocks/>
            <a:stCxn id="12" idx="3"/>
          </p:cNvCxnSpPr>
          <p:nvPr/>
        </p:nvCxnSpPr>
        <p:spPr>
          <a:xfrm flipV="1">
            <a:off x="2854979" y="3388061"/>
            <a:ext cx="1110712" cy="1"/>
          </a:xfrm>
          <a:prstGeom prst="straightConnector1">
            <a:avLst/>
          </a:prstGeom>
          <a:noFill/>
          <a:ln w="20955" cap="rnd" cmpd="sng" algn="ctr">
            <a:solidFill>
              <a:schemeClr val="accent4">
                <a:lumMod val="75000"/>
              </a:schemeClr>
            </a:solidFill>
            <a:prstDash val="solid"/>
            <a:round/>
            <a:headEnd type="none" w="med" len="med"/>
            <a:tailEnd type="oval" w="med" len="med"/>
          </a:ln>
          <a:effectLst/>
        </p:spPr>
      </p:cxnSp>
    </p:spTree>
    <p:extLst>
      <p:ext uri="{BB962C8B-B14F-4D97-AF65-F5344CB8AC3E}">
        <p14:creationId xmlns:p14="http://schemas.microsoft.com/office/powerpoint/2010/main" val="2910758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22E6-59E8-4F04-8A8A-AF64A47C1374}"/>
              </a:ext>
            </a:extLst>
          </p:cNvPr>
          <p:cNvSpPr>
            <a:spLocks noGrp="1"/>
          </p:cNvSpPr>
          <p:nvPr>
            <p:ph type="title"/>
          </p:nvPr>
        </p:nvSpPr>
        <p:spPr/>
        <p:txBody>
          <a:bodyPr>
            <a:normAutofit/>
          </a:bodyPr>
          <a:lstStyle/>
          <a:p>
            <a:r>
              <a:rPr lang="en-AU" sz="2400" b="1" dirty="0">
                <a:latin typeface="Arial Nova" panose="020B0504020202020204" pitchFamily="34" charset="0"/>
              </a:rPr>
              <a:t>Service levels </a:t>
            </a:r>
          </a:p>
        </p:txBody>
      </p:sp>
      <p:sp>
        <p:nvSpPr>
          <p:cNvPr id="46" name="Text Placeholder 85">
            <a:extLst>
              <a:ext uri="{FF2B5EF4-FFF2-40B4-BE49-F238E27FC236}">
                <a16:creationId xmlns:a16="http://schemas.microsoft.com/office/drawing/2014/main" id="{8090CA73-DED7-4582-B9BC-574357951F2A}"/>
              </a:ext>
            </a:extLst>
          </p:cNvPr>
          <p:cNvSpPr txBox="1">
            <a:spLocks/>
          </p:cNvSpPr>
          <p:nvPr/>
        </p:nvSpPr>
        <p:spPr>
          <a:xfrm>
            <a:off x="439702" y="2286742"/>
            <a:ext cx="3793536" cy="23060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spcBef>
                <a:spcPts val="300"/>
              </a:spcBef>
            </a:pPr>
            <a:r>
              <a:rPr kumimoji="0" lang="en-AU" sz="1400" i="0" u="none" strike="noStrike" kern="1200" cap="none" spc="0" normalizeH="0" baseline="0" noProof="0">
                <a:ln>
                  <a:noFill/>
                </a:ln>
                <a:solidFill>
                  <a:srgbClr val="287DB2"/>
                </a:solidFill>
                <a:effectLst/>
                <a:uLnTx/>
                <a:uFillTx/>
                <a:latin typeface="Arial Nova Cond" panose="020B0506020202020204" pitchFamily="34" charset="0"/>
              </a:rPr>
              <a:t>Additional supports </a:t>
            </a:r>
            <a:r>
              <a:rPr kumimoji="0" lang="en-AU" sz="1400" i="0" u="none" strike="noStrike" kern="1200" cap="none" spc="0" normalizeH="0" baseline="0" noProof="0">
                <a:ln>
                  <a:noFill/>
                </a:ln>
                <a:solidFill>
                  <a:srgbClr val="287DB2"/>
                </a:solidFill>
                <a:effectLst/>
                <a:uLnTx/>
                <a:uFillTx/>
                <a:latin typeface="Arial Nova Cond" panose="020B0506020202020204" pitchFamily="34" charset="0"/>
                <a:ea typeface="+mn-lt"/>
                <a:cs typeface="Calibri" panose="020F0502020204030204"/>
              </a:rPr>
              <a:t>based on need and eligibility.</a:t>
            </a:r>
          </a:p>
          <a:p>
            <a:pPr>
              <a:lnSpc>
                <a:spcPts val="1700"/>
              </a:lnSpc>
              <a:spcBef>
                <a:spcPts val="300"/>
              </a:spcBef>
            </a:pPr>
            <a:r>
              <a:rPr kumimoji="0" lang="en-AU" sz="1400" i="0" u="none" strike="noStrike" kern="1200" cap="none" spc="0" normalizeH="0" baseline="0" noProof="0">
                <a:ln>
                  <a:noFill/>
                </a:ln>
                <a:solidFill>
                  <a:srgbClr val="287DB2"/>
                </a:solidFill>
                <a:effectLst/>
                <a:uLnTx/>
                <a:uFillTx/>
                <a:latin typeface="Arial Nova Cond" panose="020B0506020202020204" pitchFamily="34" charset="0"/>
              </a:rPr>
              <a:t>Safeguards so no one gets left behind.</a:t>
            </a:r>
          </a:p>
          <a:p>
            <a:pPr>
              <a:lnSpc>
                <a:spcPts val="1700"/>
              </a:lnSpc>
              <a:spcBef>
                <a:spcPts val="300"/>
              </a:spcBef>
            </a:pPr>
            <a:r>
              <a:rPr kumimoji="0" lang="en-AU" sz="1400" i="0" u="none" strike="noStrike" kern="1200" cap="none" spc="0" normalizeH="0" baseline="0" noProof="0">
                <a:ln>
                  <a:noFill/>
                </a:ln>
                <a:solidFill>
                  <a:srgbClr val="287DB2"/>
                </a:solidFill>
                <a:effectLst/>
                <a:uLnTx/>
                <a:uFillTx/>
                <a:latin typeface="Arial Nova Cond" panose="020B0506020202020204" pitchFamily="34" charset="0"/>
              </a:rPr>
              <a:t>Strong Mutual Obligation requirements.</a:t>
            </a:r>
          </a:p>
          <a:p>
            <a:pPr>
              <a:lnSpc>
                <a:spcPts val="1700"/>
              </a:lnSpc>
              <a:spcBef>
                <a:spcPts val="300"/>
              </a:spcBef>
            </a:pPr>
            <a:r>
              <a:rPr kumimoji="0" lang="en-AU" sz="1400" i="0" u="none" strike="noStrike" kern="1200" cap="none" spc="0" normalizeH="0" baseline="0" noProof="0">
                <a:ln>
                  <a:noFill/>
                </a:ln>
                <a:solidFill>
                  <a:srgbClr val="287DB2"/>
                </a:solidFill>
                <a:effectLst/>
                <a:uLnTx/>
                <a:uFillTx/>
                <a:latin typeface="Arial Nova Cond" panose="020B0506020202020204" pitchFamily="34" charset="0"/>
              </a:rPr>
              <a:t>If no work or training a</a:t>
            </a:r>
            <a:r>
              <a:rPr lang="en-AU" sz="1400" err="1">
                <a:solidFill>
                  <a:srgbClr val="287DB2"/>
                </a:solidFill>
                <a:latin typeface="Arial Nova Cond" panose="020B0506020202020204" pitchFamily="34" charset="0"/>
              </a:rPr>
              <a:t>fter</a:t>
            </a:r>
            <a:r>
              <a:rPr lang="en-AU" sz="1400">
                <a:solidFill>
                  <a:srgbClr val="287DB2"/>
                </a:solidFill>
                <a:latin typeface="Arial Nova Cond" panose="020B0506020202020204" pitchFamily="34" charset="0"/>
              </a:rPr>
              <a:t> 12 months,</a:t>
            </a:r>
            <a:r>
              <a:rPr kumimoji="0" lang="en-AU" sz="1400" i="0" u="none" strike="noStrike" kern="1200" cap="none" spc="0" normalizeH="0" baseline="0" noProof="0">
                <a:ln>
                  <a:noFill/>
                </a:ln>
                <a:solidFill>
                  <a:srgbClr val="287DB2"/>
                </a:solidFill>
                <a:effectLst/>
                <a:uLnTx/>
                <a:uFillTx/>
                <a:latin typeface="Arial Nova Cond" panose="020B0506020202020204" pitchFamily="34" charset="0"/>
              </a:rPr>
              <a:t> job seekers move to Enhanced Services.</a:t>
            </a:r>
          </a:p>
        </p:txBody>
      </p:sp>
      <p:sp>
        <p:nvSpPr>
          <p:cNvPr id="48" name="Text Placeholder 84">
            <a:extLst>
              <a:ext uri="{FF2B5EF4-FFF2-40B4-BE49-F238E27FC236}">
                <a16:creationId xmlns:a16="http://schemas.microsoft.com/office/drawing/2014/main" id="{8E8F3D96-BBFD-44EE-9CDB-19710A4A1B85}"/>
              </a:ext>
            </a:extLst>
          </p:cNvPr>
          <p:cNvSpPr txBox="1">
            <a:spLocks/>
          </p:cNvSpPr>
          <p:nvPr/>
        </p:nvSpPr>
        <p:spPr>
          <a:xfrm>
            <a:off x="1013878" y="1499934"/>
            <a:ext cx="3011718" cy="621567"/>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kumimoji="0" lang="en-AU" sz="1600" b="1" i="0" u="none" strike="noStrike" kern="1200" cap="none" spc="0" normalizeH="0" baseline="0" noProof="0">
                <a:ln>
                  <a:noFill/>
                </a:ln>
                <a:solidFill>
                  <a:srgbClr val="287DB2"/>
                </a:solidFill>
                <a:effectLst/>
                <a:uLnTx/>
                <a:uFillTx/>
                <a:latin typeface="Arial Nova Cond" panose="020B0506020202020204" pitchFamily="34" charset="0"/>
              </a:rPr>
              <a:t>Digital Services </a:t>
            </a:r>
            <a:br>
              <a:rPr kumimoji="0" lang="en-AU" sz="1600" b="1" i="0" u="none" strike="noStrike" kern="1200" cap="none" spc="0" normalizeH="0" baseline="0" noProof="0">
                <a:ln>
                  <a:noFill/>
                </a:ln>
                <a:solidFill>
                  <a:prstClr val="black"/>
                </a:solidFill>
                <a:effectLst/>
                <a:uLnTx/>
                <a:uFillTx/>
                <a:latin typeface="Arial Nova Cond" panose="020B0506020202020204" pitchFamily="34" charset="0"/>
              </a:rPr>
            </a:br>
            <a:r>
              <a:rPr kumimoji="0" lang="en-AU" sz="1600" b="0" i="0" u="none" strike="noStrike" kern="1200" cap="none" spc="0" normalizeH="0" baseline="0" noProof="0">
                <a:ln>
                  <a:noFill/>
                </a:ln>
                <a:solidFill>
                  <a:schemeClr val="tx1">
                    <a:lumMod val="85000"/>
                    <a:lumOff val="15000"/>
                  </a:schemeClr>
                </a:solidFill>
                <a:effectLst/>
                <a:uLnTx/>
                <a:uFillTx/>
                <a:latin typeface="Arial Nova Cond" panose="020B0506020202020204" pitchFamily="34" charset="0"/>
              </a:rPr>
              <a:t>for job-ready job seekers</a:t>
            </a:r>
          </a:p>
        </p:txBody>
      </p:sp>
      <p:grpSp>
        <p:nvGrpSpPr>
          <p:cNvPr id="49" name="Group 48">
            <a:extLst>
              <a:ext uri="{FF2B5EF4-FFF2-40B4-BE49-F238E27FC236}">
                <a16:creationId xmlns:a16="http://schemas.microsoft.com/office/drawing/2014/main" id="{45438D4F-732F-491D-98FA-30D1A90C2AEA}"/>
              </a:ext>
              <a:ext uri="{C183D7F6-B498-43B3-948B-1728B52AA6E4}">
                <adec:decorative xmlns:adec="http://schemas.microsoft.com/office/drawing/2017/decorative" val="1"/>
              </a:ext>
            </a:extLst>
          </p:cNvPr>
          <p:cNvGrpSpPr/>
          <p:nvPr/>
        </p:nvGrpSpPr>
        <p:grpSpPr>
          <a:xfrm>
            <a:off x="439702" y="1499934"/>
            <a:ext cx="567004" cy="567002"/>
            <a:chOff x="462974" y="2313728"/>
            <a:chExt cx="706551" cy="706551"/>
          </a:xfrm>
        </p:grpSpPr>
        <p:sp>
          <p:nvSpPr>
            <p:cNvPr id="50" name="Oval 49">
              <a:extLst>
                <a:ext uri="{FF2B5EF4-FFF2-40B4-BE49-F238E27FC236}">
                  <a16:creationId xmlns:a16="http://schemas.microsoft.com/office/drawing/2014/main" id="{10568AD2-EB26-45EB-80E6-1C5C92F931EA}"/>
                </a:ext>
              </a:extLst>
            </p:cNvPr>
            <p:cNvSpPr/>
            <p:nvPr/>
          </p:nvSpPr>
          <p:spPr>
            <a:xfrm>
              <a:off x="462974" y="2313728"/>
              <a:ext cx="706551" cy="706551"/>
            </a:xfrm>
            <a:prstGeom prst="ellipse">
              <a:avLst/>
            </a:prstGeom>
            <a:solidFill>
              <a:srgbClr val="287DB2"/>
            </a:solidFill>
            <a:ln w="12700" cap="flat" cmpd="sng" algn="ctr">
              <a:noFill/>
              <a:prstDash val="solid"/>
              <a:miter lim="800000"/>
            </a:ln>
            <a:effectLst/>
          </p:spPr>
          <p:txBody>
            <a:bodyPr rtlCol="0" anchor="ctr"/>
            <a:lstStyle/>
            <a:p>
              <a:pPr marL="0" marR="0" lvl="0" indent="0" algn="ctr"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white"/>
                </a:solidFill>
                <a:effectLst/>
                <a:uLnTx/>
                <a:uFillTx/>
              </a:endParaRPr>
            </a:p>
          </p:txBody>
        </p:sp>
        <p:grpSp>
          <p:nvGrpSpPr>
            <p:cNvPr id="51" name="Group 50">
              <a:extLst>
                <a:ext uri="{FF2B5EF4-FFF2-40B4-BE49-F238E27FC236}">
                  <a16:creationId xmlns:a16="http://schemas.microsoft.com/office/drawing/2014/main" id="{3EEC1D7C-C2D2-4190-8A42-6DE0461A3572}"/>
                </a:ext>
              </a:extLst>
            </p:cNvPr>
            <p:cNvGrpSpPr/>
            <p:nvPr/>
          </p:nvGrpSpPr>
          <p:grpSpPr>
            <a:xfrm>
              <a:off x="561446" y="2511905"/>
              <a:ext cx="509607" cy="310196"/>
              <a:chOff x="545112" y="2496638"/>
              <a:chExt cx="509607" cy="310196"/>
            </a:xfrm>
          </p:grpSpPr>
          <p:sp>
            <p:nvSpPr>
              <p:cNvPr id="52" name="Freeform: Shape 51">
                <a:extLst>
                  <a:ext uri="{FF2B5EF4-FFF2-40B4-BE49-F238E27FC236}">
                    <a16:creationId xmlns:a16="http://schemas.microsoft.com/office/drawing/2014/main" id="{1B534E29-BBF3-4C5B-BDAF-B8274E416472}"/>
                  </a:ext>
                </a:extLst>
              </p:cNvPr>
              <p:cNvSpPr/>
              <p:nvPr/>
            </p:nvSpPr>
            <p:spPr>
              <a:xfrm>
                <a:off x="611582" y="2496638"/>
                <a:ext cx="376666" cy="254803"/>
              </a:xfrm>
              <a:custGeom>
                <a:avLst/>
                <a:gdLst>
                  <a:gd name="connsiteX0" fmla="*/ 285619 w 313259"/>
                  <a:gd name="connsiteY0" fmla="*/ 184270 h 211910"/>
                  <a:gd name="connsiteX1" fmla="*/ 27641 w 313259"/>
                  <a:gd name="connsiteY1" fmla="*/ 184270 h 211910"/>
                  <a:gd name="connsiteX2" fmla="*/ 27641 w 313259"/>
                  <a:gd name="connsiteY2" fmla="*/ 27641 h 211910"/>
                  <a:gd name="connsiteX3" fmla="*/ 285619 w 313259"/>
                  <a:gd name="connsiteY3" fmla="*/ 27641 h 211910"/>
                  <a:gd name="connsiteX4" fmla="*/ 313259 w 313259"/>
                  <a:gd name="connsiteY4" fmla="*/ 18427 h 211910"/>
                  <a:gd name="connsiteX5" fmla="*/ 294832 w 313259"/>
                  <a:gd name="connsiteY5" fmla="*/ 0 h 211910"/>
                  <a:gd name="connsiteX6" fmla="*/ 18427 w 313259"/>
                  <a:gd name="connsiteY6" fmla="*/ 0 h 211910"/>
                  <a:gd name="connsiteX7" fmla="*/ 0 w 313259"/>
                  <a:gd name="connsiteY7" fmla="*/ 18427 h 211910"/>
                  <a:gd name="connsiteX8" fmla="*/ 0 w 313259"/>
                  <a:gd name="connsiteY8" fmla="*/ 211911 h 211910"/>
                  <a:gd name="connsiteX9" fmla="*/ 313259 w 313259"/>
                  <a:gd name="connsiteY9" fmla="*/ 211911 h 21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259" h="211910">
                    <a:moveTo>
                      <a:pt x="285619" y="184270"/>
                    </a:moveTo>
                    <a:lnTo>
                      <a:pt x="27641" y="184270"/>
                    </a:lnTo>
                    <a:lnTo>
                      <a:pt x="27641" y="27641"/>
                    </a:lnTo>
                    <a:lnTo>
                      <a:pt x="285619" y="27641"/>
                    </a:lnTo>
                    <a:close/>
                    <a:moveTo>
                      <a:pt x="313259" y="18427"/>
                    </a:moveTo>
                    <a:cubicBezTo>
                      <a:pt x="313259" y="8250"/>
                      <a:pt x="305009" y="0"/>
                      <a:pt x="294832" y="0"/>
                    </a:cubicBezTo>
                    <a:lnTo>
                      <a:pt x="18427" y="0"/>
                    </a:lnTo>
                    <a:cubicBezTo>
                      <a:pt x="8250" y="0"/>
                      <a:pt x="0" y="8250"/>
                      <a:pt x="0" y="18427"/>
                    </a:cubicBezTo>
                    <a:lnTo>
                      <a:pt x="0" y="211911"/>
                    </a:lnTo>
                    <a:lnTo>
                      <a:pt x="313259" y="211911"/>
                    </a:lnTo>
                    <a:close/>
                  </a:path>
                </a:pathLst>
              </a:custGeom>
              <a:solidFill>
                <a:sysClr val="window" lastClr="FFFFFF"/>
              </a:solidFill>
              <a:ln w="4564"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sp>
            <p:nvSpPr>
              <p:cNvPr id="53" name="Freeform: Shape 52">
                <a:extLst>
                  <a:ext uri="{FF2B5EF4-FFF2-40B4-BE49-F238E27FC236}">
                    <a16:creationId xmlns:a16="http://schemas.microsoft.com/office/drawing/2014/main" id="{77C05790-5DEB-4281-8DA4-A9145BF38008}"/>
                  </a:ext>
                </a:extLst>
              </p:cNvPr>
              <p:cNvSpPr/>
              <p:nvPr/>
            </p:nvSpPr>
            <p:spPr>
              <a:xfrm>
                <a:off x="545112" y="2773598"/>
                <a:ext cx="509607" cy="33236"/>
              </a:xfrm>
              <a:custGeom>
                <a:avLst/>
                <a:gdLst>
                  <a:gd name="connsiteX0" fmla="*/ 239551 w 423821"/>
                  <a:gd name="connsiteY0" fmla="*/ 0 h 27640"/>
                  <a:gd name="connsiteX1" fmla="*/ 239551 w 423821"/>
                  <a:gd name="connsiteY1" fmla="*/ 4607 h 27640"/>
                  <a:gd name="connsiteX2" fmla="*/ 235516 w 423821"/>
                  <a:gd name="connsiteY2" fmla="*/ 9214 h 27640"/>
                  <a:gd name="connsiteX3" fmla="*/ 234944 w 423821"/>
                  <a:gd name="connsiteY3" fmla="*/ 9214 h 27640"/>
                  <a:gd name="connsiteX4" fmla="*/ 188877 w 423821"/>
                  <a:gd name="connsiteY4" fmla="*/ 9214 h 27640"/>
                  <a:gd name="connsiteX5" fmla="*/ 184270 w 423821"/>
                  <a:gd name="connsiteY5" fmla="*/ 5178 h 27640"/>
                  <a:gd name="connsiteX6" fmla="*/ 184270 w 423821"/>
                  <a:gd name="connsiteY6" fmla="*/ 4607 h 27640"/>
                  <a:gd name="connsiteX7" fmla="*/ 184270 w 423821"/>
                  <a:gd name="connsiteY7" fmla="*/ 0 h 27640"/>
                  <a:gd name="connsiteX8" fmla="*/ 0 w 423821"/>
                  <a:gd name="connsiteY8" fmla="*/ 0 h 27640"/>
                  <a:gd name="connsiteX9" fmla="*/ 0 w 423821"/>
                  <a:gd name="connsiteY9" fmla="*/ 9214 h 27640"/>
                  <a:gd name="connsiteX10" fmla="*/ 18427 w 423821"/>
                  <a:gd name="connsiteY10" fmla="*/ 27641 h 27640"/>
                  <a:gd name="connsiteX11" fmla="*/ 405394 w 423821"/>
                  <a:gd name="connsiteY11" fmla="*/ 27641 h 27640"/>
                  <a:gd name="connsiteX12" fmla="*/ 423821 w 423821"/>
                  <a:gd name="connsiteY12" fmla="*/ 9214 h 27640"/>
                  <a:gd name="connsiteX13" fmla="*/ 423821 w 423821"/>
                  <a:gd name="connsiteY13" fmla="*/ 0 h 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821" h="27640">
                    <a:moveTo>
                      <a:pt x="239551" y="0"/>
                    </a:moveTo>
                    <a:lnTo>
                      <a:pt x="239551" y="4607"/>
                    </a:lnTo>
                    <a:cubicBezTo>
                      <a:pt x="239709" y="6993"/>
                      <a:pt x="237902" y="9055"/>
                      <a:pt x="235516" y="9214"/>
                    </a:cubicBezTo>
                    <a:cubicBezTo>
                      <a:pt x="235326" y="9226"/>
                      <a:pt x="235135" y="9226"/>
                      <a:pt x="234944" y="9214"/>
                    </a:cubicBezTo>
                    <a:lnTo>
                      <a:pt x="188877" y="9214"/>
                    </a:lnTo>
                    <a:cubicBezTo>
                      <a:pt x="186490" y="9372"/>
                      <a:pt x="184428" y="7565"/>
                      <a:pt x="184270" y="5178"/>
                    </a:cubicBezTo>
                    <a:cubicBezTo>
                      <a:pt x="184258" y="4988"/>
                      <a:pt x="184258" y="4797"/>
                      <a:pt x="184270" y="4607"/>
                    </a:cubicBezTo>
                    <a:lnTo>
                      <a:pt x="184270" y="0"/>
                    </a:lnTo>
                    <a:lnTo>
                      <a:pt x="0" y="0"/>
                    </a:lnTo>
                    <a:lnTo>
                      <a:pt x="0" y="9214"/>
                    </a:lnTo>
                    <a:cubicBezTo>
                      <a:pt x="0" y="19390"/>
                      <a:pt x="8250" y="27641"/>
                      <a:pt x="18427" y="27641"/>
                    </a:cubicBezTo>
                    <a:lnTo>
                      <a:pt x="405394" y="27641"/>
                    </a:lnTo>
                    <a:cubicBezTo>
                      <a:pt x="415571" y="27641"/>
                      <a:pt x="423821" y="19390"/>
                      <a:pt x="423821" y="9214"/>
                    </a:cubicBezTo>
                    <a:lnTo>
                      <a:pt x="423821" y="0"/>
                    </a:lnTo>
                    <a:close/>
                  </a:path>
                </a:pathLst>
              </a:custGeom>
              <a:solidFill>
                <a:sysClr val="window" lastClr="FFFFFF"/>
              </a:solidFill>
              <a:ln w="4564"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sp>
            <p:nvSpPr>
              <p:cNvPr id="54" name="Freeform: Shape 53">
                <a:extLst>
                  <a:ext uri="{FF2B5EF4-FFF2-40B4-BE49-F238E27FC236}">
                    <a16:creationId xmlns:a16="http://schemas.microsoft.com/office/drawing/2014/main" id="{DB6D9E8E-E25C-4652-B7B7-EDD477C452A2}"/>
                  </a:ext>
                </a:extLst>
              </p:cNvPr>
              <p:cNvSpPr/>
              <p:nvPr/>
            </p:nvSpPr>
            <p:spPr>
              <a:xfrm>
                <a:off x="722367" y="2546491"/>
                <a:ext cx="155098" cy="155097"/>
              </a:xfrm>
              <a:custGeom>
                <a:avLst/>
                <a:gdLst>
                  <a:gd name="connsiteX0" fmla="*/ 64495 w 128989"/>
                  <a:gd name="connsiteY0" fmla="*/ 0 h 128989"/>
                  <a:gd name="connsiteX1" fmla="*/ 0 w 128989"/>
                  <a:gd name="connsiteY1" fmla="*/ 64495 h 128989"/>
                  <a:gd name="connsiteX2" fmla="*/ 64495 w 128989"/>
                  <a:gd name="connsiteY2" fmla="*/ 128989 h 128989"/>
                  <a:gd name="connsiteX3" fmla="*/ 128989 w 128989"/>
                  <a:gd name="connsiteY3" fmla="*/ 64495 h 128989"/>
                  <a:gd name="connsiteX4" fmla="*/ 64495 w 128989"/>
                  <a:gd name="connsiteY4" fmla="*/ 0 h 128989"/>
                  <a:gd name="connsiteX5" fmla="*/ 69101 w 128989"/>
                  <a:gd name="connsiteY5" fmla="*/ 69101 h 128989"/>
                  <a:gd name="connsiteX6" fmla="*/ 90246 w 128989"/>
                  <a:gd name="connsiteY6" fmla="*/ 69101 h 128989"/>
                  <a:gd name="connsiteX7" fmla="*/ 69101 w 128989"/>
                  <a:gd name="connsiteY7" fmla="*/ 111069 h 128989"/>
                  <a:gd name="connsiteX8" fmla="*/ 69101 w 128989"/>
                  <a:gd name="connsiteY8" fmla="*/ 59888 h 128989"/>
                  <a:gd name="connsiteX9" fmla="*/ 69101 w 128989"/>
                  <a:gd name="connsiteY9" fmla="*/ 17874 h 128989"/>
                  <a:gd name="connsiteX10" fmla="*/ 90246 w 128989"/>
                  <a:gd name="connsiteY10" fmla="*/ 59888 h 128989"/>
                  <a:gd name="connsiteX11" fmla="*/ 59888 w 128989"/>
                  <a:gd name="connsiteY11" fmla="*/ 59888 h 128989"/>
                  <a:gd name="connsiteX12" fmla="*/ 39434 w 128989"/>
                  <a:gd name="connsiteY12" fmla="*/ 59888 h 128989"/>
                  <a:gd name="connsiteX13" fmla="*/ 59888 w 128989"/>
                  <a:gd name="connsiteY13" fmla="*/ 18427 h 128989"/>
                  <a:gd name="connsiteX14" fmla="*/ 59888 w 128989"/>
                  <a:gd name="connsiteY14" fmla="*/ 69101 h 128989"/>
                  <a:gd name="connsiteX15" fmla="*/ 59888 w 128989"/>
                  <a:gd name="connsiteY15" fmla="*/ 110562 h 128989"/>
                  <a:gd name="connsiteX16" fmla="*/ 39434 w 128989"/>
                  <a:gd name="connsiteY16" fmla="*/ 69101 h 128989"/>
                  <a:gd name="connsiteX17" fmla="*/ 30174 w 128989"/>
                  <a:gd name="connsiteY17" fmla="*/ 59888 h 128989"/>
                  <a:gd name="connsiteX18" fmla="*/ 10457 w 128989"/>
                  <a:gd name="connsiteY18" fmla="*/ 59888 h 128989"/>
                  <a:gd name="connsiteX19" fmla="*/ 54083 w 128989"/>
                  <a:gd name="connsiteY19" fmla="*/ 11287 h 128989"/>
                  <a:gd name="connsiteX20" fmla="*/ 30174 w 128989"/>
                  <a:gd name="connsiteY20" fmla="*/ 59888 h 128989"/>
                  <a:gd name="connsiteX21" fmla="*/ 30174 w 128989"/>
                  <a:gd name="connsiteY21" fmla="*/ 69101 h 128989"/>
                  <a:gd name="connsiteX22" fmla="*/ 54175 w 128989"/>
                  <a:gd name="connsiteY22" fmla="*/ 117749 h 128989"/>
                  <a:gd name="connsiteX23" fmla="*/ 10457 w 128989"/>
                  <a:gd name="connsiteY23" fmla="*/ 69101 h 128989"/>
                  <a:gd name="connsiteX24" fmla="*/ 99506 w 128989"/>
                  <a:gd name="connsiteY24" fmla="*/ 69101 h 128989"/>
                  <a:gd name="connsiteX25" fmla="*/ 118532 w 128989"/>
                  <a:gd name="connsiteY25" fmla="*/ 69101 h 128989"/>
                  <a:gd name="connsiteX26" fmla="*/ 75643 w 128989"/>
                  <a:gd name="connsiteY26" fmla="*/ 117564 h 128989"/>
                  <a:gd name="connsiteX27" fmla="*/ 99506 w 128989"/>
                  <a:gd name="connsiteY27" fmla="*/ 69101 h 128989"/>
                  <a:gd name="connsiteX28" fmla="*/ 99506 w 128989"/>
                  <a:gd name="connsiteY28" fmla="*/ 59888 h 128989"/>
                  <a:gd name="connsiteX29" fmla="*/ 75781 w 128989"/>
                  <a:gd name="connsiteY29" fmla="*/ 11471 h 128989"/>
                  <a:gd name="connsiteX30" fmla="*/ 118532 w 128989"/>
                  <a:gd name="connsiteY30" fmla="*/ 59888 h 1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89" h="128989">
                    <a:moveTo>
                      <a:pt x="64495" y="0"/>
                    </a:moveTo>
                    <a:cubicBezTo>
                      <a:pt x="28875" y="0"/>
                      <a:pt x="0" y="28875"/>
                      <a:pt x="0" y="64495"/>
                    </a:cubicBezTo>
                    <a:cubicBezTo>
                      <a:pt x="0" y="100114"/>
                      <a:pt x="28875" y="128989"/>
                      <a:pt x="64495" y="128989"/>
                    </a:cubicBezTo>
                    <a:cubicBezTo>
                      <a:pt x="100114" y="128989"/>
                      <a:pt x="128989" y="100114"/>
                      <a:pt x="128989" y="64495"/>
                    </a:cubicBezTo>
                    <a:cubicBezTo>
                      <a:pt x="128989" y="28875"/>
                      <a:pt x="100114" y="0"/>
                      <a:pt x="64495" y="0"/>
                    </a:cubicBezTo>
                    <a:close/>
                    <a:moveTo>
                      <a:pt x="69101" y="69101"/>
                    </a:moveTo>
                    <a:lnTo>
                      <a:pt x="90246" y="69101"/>
                    </a:lnTo>
                    <a:cubicBezTo>
                      <a:pt x="87838" y="84983"/>
                      <a:pt x="80432" y="99683"/>
                      <a:pt x="69101" y="111069"/>
                    </a:cubicBezTo>
                    <a:close/>
                    <a:moveTo>
                      <a:pt x="69101" y="59888"/>
                    </a:moveTo>
                    <a:lnTo>
                      <a:pt x="69101" y="17874"/>
                    </a:lnTo>
                    <a:cubicBezTo>
                      <a:pt x="80443" y="29270"/>
                      <a:pt x="87851" y="43989"/>
                      <a:pt x="90246" y="59888"/>
                    </a:cubicBezTo>
                    <a:close/>
                    <a:moveTo>
                      <a:pt x="59888" y="59888"/>
                    </a:moveTo>
                    <a:lnTo>
                      <a:pt x="39434" y="59888"/>
                    </a:lnTo>
                    <a:cubicBezTo>
                      <a:pt x="41725" y="44261"/>
                      <a:pt x="48882" y="29754"/>
                      <a:pt x="59888" y="18427"/>
                    </a:cubicBezTo>
                    <a:close/>
                    <a:moveTo>
                      <a:pt x="59888" y="69101"/>
                    </a:moveTo>
                    <a:lnTo>
                      <a:pt x="59888" y="110562"/>
                    </a:lnTo>
                    <a:cubicBezTo>
                      <a:pt x="48902" y="99220"/>
                      <a:pt x="41749" y="84720"/>
                      <a:pt x="39434" y="69101"/>
                    </a:cubicBezTo>
                    <a:close/>
                    <a:moveTo>
                      <a:pt x="30174" y="59888"/>
                    </a:moveTo>
                    <a:lnTo>
                      <a:pt x="10457" y="59888"/>
                    </a:lnTo>
                    <a:cubicBezTo>
                      <a:pt x="12502" y="35758"/>
                      <a:pt x="30313" y="15916"/>
                      <a:pt x="54083" y="11287"/>
                    </a:cubicBezTo>
                    <a:cubicBezTo>
                      <a:pt x="40950" y="24391"/>
                      <a:pt x="32541" y="41486"/>
                      <a:pt x="30174" y="59888"/>
                    </a:cubicBezTo>
                    <a:close/>
                    <a:moveTo>
                      <a:pt x="30174" y="69101"/>
                    </a:moveTo>
                    <a:cubicBezTo>
                      <a:pt x="32543" y="87535"/>
                      <a:pt x="40988" y="104653"/>
                      <a:pt x="54175" y="117749"/>
                    </a:cubicBezTo>
                    <a:cubicBezTo>
                      <a:pt x="30370" y="113122"/>
                      <a:pt x="12523" y="93264"/>
                      <a:pt x="10457" y="69101"/>
                    </a:cubicBezTo>
                    <a:close/>
                    <a:moveTo>
                      <a:pt x="99506" y="69101"/>
                    </a:moveTo>
                    <a:lnTo>
                      <a:pt x="118532" y="69101"/>
                    </a:lnTo>
                    <a:cubicBezTo>
                      <a:pt x="116514" y="92958"/>
                      <a:pt x="99077" y="112661"/>
                      <a:pt x="75643" y="117564"/>
                    </a:cubicBezTo>
                    <a:cubicBezTo>
                      <a:pt x="88769" y="104516"/>
                      <a:pt x="97167" y="87461"/>
                      <a:pt x="99506" y="69101"/>
                    </a:cubicBezTo>
                    <a:close/>
                    <a:moveTo>
                      <a:pt x="99506" y="59888"/>
                    </a:moveTo>
                    <a:cubicBezTo>
                      <a:pt x="97148" y="41576"/>
                      <a:pt x="88807" y="24555"/>
                      <a:pt x="75781" y="11471"/>
                    </a:cubicBezTo>
                    <a:cubicBezTo>
                      <a:pt x="99146" y="16422"/>
                      <a:pt x="116512" y="36090"/>
                      <a:pt x="118532" y="59888"/>
                    </a:cubicBezTo>
                    <a:close/>
                  </a:path>
                </a:pathLst>
              </a:custGeom>
              <a:solidFill>
                <a:sysClr val="window" lastClr="FFFFFF"/>
              </a:solidFill>
              <a:ln w="4564"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grpSp>
      </p:grpSp>
      <p:sp>
        <p:nvSpPr>
          <p:cNvPr id="56" name="Text Placeholder 87">
            <a:extLst>
              <a:ext uri="{FF2B5EF4-FFF2-40B4-BE49-F238E27FC236}">
                <a16:creationId xmlns:a16="http://schemas.microsoft.com/office/drawing/2014/main" id="{17B61DEE-8882-4DB9-AE35-5602D95EB816}"/>
              </a:ext>
            </a:extLst>
          </p:cNvPr>
          <p:cNvSpPr txBox="1">
            <a:spLocks/>
          </p:cNvSpPr>
          <p:nvPr/>
        </p:nvSpPr>
        <p:spPr>
          <a:xfrm>
            <a:off x="4518861" y="2286742"/>
            <a:ext cx="4003636" cy="2804597"/>
          </a:xfrm>
          <a:prstGeom prst="rect">
            <a:avLst/>
          </a:prstGeom>
        </p:spPr>
        <p:txBody>
          <a:bodyPr lIns="0" tIns="45720" rIns="3600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spcBef>
                <a:spcPts val="300"/>
              </a:spcBef>
            </a:pPr>
            <a:r>
              <a:rPr kumimoji="0" lang="en-AU" sz="1400" i="0" u="none" strike="noStrike" kern="1200" cap="none" spc="0" normalizeH="0" baseline="0" noProof="0">
                <a:ln>
                  <a:noFill/>
                </a:ln>
                <a:solidFill>
                  <a:srgbClr val="C49500"/>
                </a:solidFill>
                <a:effectLst/>
                <a:uLnTx/>
                <a:uFillTx/>
                <a:latin typeface="Arial Nova Cond" panose="020B0506020202020204" pitchFamily="34" charset="0"/>
                <a:cs typeface="Calibri" panose="020F0502020204030204"/>
              </a:rPr>
              <a:t>Provider licensing system and performance framework.</a:t>
            </a:r>
          </a:p>
          <a:p>
            <a:pPr>
              <a:lnSpc>
                <a:spcPts val="1700"/>
              </a:lnSpc>
              <a:spcBef>
                <a:spcPts val="300"/>
              </a:spcBef>
            </a:pPr>
            <a:r>
              <a:rPr kumimoji="0" lang="en-AU" sz="1400" i="0" u="none" strike="noStrike" kern="1200" cap="none" spc="0" normalizeH="0" baseline="0" noProof="0">
                <a:ln>
                  <a:noFill/>
                </a:ln>
                <a:solidFill>
                  <a:srgbClr val="C49500"/>
                </a:solidFill>
                <a:effectLst/>
                <a:uLnTx/>
                <a:uFillTx/>
                <a:latin typeface="Arial Nova Cond" panose="020B0506020202020204" pitchFamily="34" charset="0"/>
              </a:rPr>
              <a:t>New payment model supporting intensive case</a:t>
            </a:r>
            <a:br>
              <a:rPr kumimoji="0" lang="en-AU" sz="1400" i="0" u="none" strike="noStrike" kern="1200" cap="none" spc="0" normalizeH="0" baseline="0" noProof="0">
                <a:ln>
                  <a:noFill/>
                </a:ln>
                <a:solidFill>
                  <a:srgbClr val="C49500"/>
                </a:solidFill>
                <a:effectLst/>
                <a:uLnTx/>
                <a:uFillTx/>
                <a:latin typeface="Arial Nova Cond" panose="020B0506020202020204" pitchFamily="34" charset="0"/>
              </a:rPr>
            </a:br>
            <a:r>
              <a:rPr kumimoji="0" lang="en-AU" sz="1400" i="0" u="none" strike="noStrike" kern="1200" cap="none" spc="0" normalizeH="0" baseline="0" noProof="0">
                <a:ln>
                  <a:noFill/>
                </a:ln>
                <a:solidFill>
                  <a:srgbClr val="C49500"/>
                </a:solidFill>
                <a:effectLst/>
                <a:uLnTx/>
                <a:uFillTx/>
                <a:latin typeface="Arial Nova Cond" panose="020B0506020202020204" pitchFamily="34" charset="0"/>
              </a:rPr>
              <a:t>management. </a:t>
            </a:r>
          </a:p>
          <a:p>
            <a:pPr>
              <a:lnSpc>
                <a:spcPts val="1700"/>
              </a:lnSpc>
              <a:spcBef>
                <a:spcPts val="300"/>
              </a:spcBef>
            </a:pPr>
            <a:r>
              <a:rPr kumimoji="0" lang="en-AU" sz="1400" i="0" u="none" strike="noStrike" kern="1200" cap="none" spc="0" normalizeH="0" baseline="0" noProof="0">
                <a:ln>
                  <a:noFill/>
                </a:ln>
                <a:solidFill>
                  <a:srgbClr val="C49500"/>
                </a:solidFill>
                <a:effectLst/>
                <a:uLnTx/>
                <a:uFillTx/>
                <a:latin typeface="Arial Nova Cond" panose="020B0506020202020204" pitchFamily="34" charset="0"/>
              </a:rPr>
              <a:t>Wage subsidies and access to Employment Fund.</a:t>
            </a:r>
          </a:p>
          <a:p>
            <a:pPr>
              <a:lnSpc>
                <a:spcPts val="1700"/>
              </a:lnSpc>
              <a:spcBef>
                <a:spcPts val="300"/>
              </a:spcBef>
            </a:pPr>
            <a:r>
              <a:rPr kumimoji="0" lang="en-AU" sz="1400" i="0" u="none" strike="noStrike" kern="1200" cap="none" spc="0" normalizeH="0" baseline="0" noProof="0">
                <a:ln>
                  <a:noFill/>
                </a:ln>
                <a:solidFill>
                  <a:srgbClr val="C49500"/>
                </a:solidFill>
                <a:effectLst/>
                <a:uLnTx/>
                <a:uFillTx/>
                <a:latin typeface="Arial Nova Cond" panose="020B0506020202020204" pitchFamily="34" charset="0"/>
              </a:rPr>
              <a:t>Strong Mutual Obligation requirements.</a:t>
            </a:r>
          </a:p>
          <a:p>
            <a:pPr>
              <a:lnSpc>
                <a:spcPts val="1700"/>
              </a:lnSpc>
              <a:spcBef>
                <a:spcPts val="300"/>
              </a:spcBef>
            </a:pPr>
            <a:r>
              <a:rPr kumimoji="0" lang="en-AU" sz="1400" i="0" u="none" strike="noStrike" kern="1200" cap="none" spc="0" normalizeH="0" baseline="0" noProof="0">
                <a:ln>
                  <a:noFill/>
                </a:ln>
                <a:solidFill>
                  <a:srgbClr val="C49500"/>
                </a:solidFill>
                <a:effectLst/>
                <a:uLnTx/>
                <a:uFillTx/>
                <a:latin typeface="Arial Nova Cond" panose="020B0506020202020204" pitchFamily="34" charset="0"/>
              </a:rPr>
              <a:t>Strengthening skills in Work for the Dole.</a:t>
            </a:r>
          </a:p>
        </p:txBody>
      </p:sp>
      <p:sp>
        <p:nvSpPr>
          <p:cNvPr id="58" name="Text Placeholder 86">
            <a:extLst>
              <a:ext uri="{FF2B5EF4-FFF2-40B4-BE49-F238E27FC236}">
                <a16:creationId xmlns:a16="http://schemas.microsoft.com/office/drawing/2014/main" id="{11514A3E-BF5F-48E6-AD8E-99A300585F49}"/>
              </a:ext>
            </a:extLst>
          </p:cNvPr>
          <p:cNvSpPr txBox="1">
            <a:spLocks/>
          </p:cNvSpPr>
          <p:nvPr/>
        </p:nvSpPr>
        <p:spPr>
          <a:xfrm>
            <a:off x="5025447" y="1548897"/>
            <a:ext cx="4399901" cy="523641"/>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kumimoji="0" lang="en-AU" sz="1600" b="1" i="0" u="none" strike="noStrike" kern="1200" cap="none" spc="0" normalizeH="0" baseline="0" noProof="0">
                <a:ln>
                  <a:noFill/>
                </a:ln>
                <a:solidFill>
                  <a:srgbClr val="C49500"/>
                </a:solidFill>
                <a:effectLst/>
                <a:uLnTx/>
                <a:uFillTx/>
                <a:latin typeface="Arial Nova Cond" panose="020B0506020202020204" pitchFamily="34" charset="0"/>
              </a:rPr>
              <a:t>Enhanced Services </a:t>
            </a:r>
            <a:br>
              <a:rPr kumimoji="0" lang="en-AU" sz="1600" b="1" i="0" u="none" strike="noStrike" kern="1200" cap="none" spc="0" normalizeH="0" baseline="0" noProof="0">
                <a:ln>
                  <a:noFill/>
                </a:ln>
                <a:solidFill>
                  <a:srgbClr val="B6006A"/>
                </a:solidFill>
                <a:effectLst/>
                <a:uLnTx/>
                <a:uFillTx/>
                <a:latin typeface="Arial Nova Cond" panose="020B0506020202020204" pitchFamily="34" charset="0"/>
              </a:rPr>
            </a:br>
            <a:r>
              <a:rPr kumimoji="0" lang="en-AU" sz="1600" b="0" i="0" u="none" strike="noStrike" kern="1200" cap="none" spc="0" normalizeH="0" baseline="0" noProof="0">
                <a:ln>
                  <a:noFill/>
                </a:ln>
                <a:solidFill>
                  <a:schemeClr val="tx1">
                    <a:lumMod val="85000"/>
                    <a:lumOff val="15000"/>
                  </a:schemeClr>
                </a:solidFill>
                <a:effectLst/>
                <a:uLnTx/>
                <a:uFillTx/>
                <a:latin typeface="Arial Nova Cond" panose="020B0506020202020204" pitchFamily="34" charset="0"/>
              </a:rPr>
              <a:t>for disadvantaged and long-term unemployed</a:t>
            </a:r>
          </a:p>
        </p:txBody>
      </p:sp>
      <p:grpSp>
        <p:nvGrpSpPr>
          <p:cNvPr id="59" name="Group 58">
            <a:extLst>
              <a:ext uri="{FF2B5EF4-FFF2-40B4-BE49-F238E27FC236}">
                <a16:creationId xmlns:a16="http://schemas.microsoft.com/office/drawing/2014/main" id="{863568AC-4D41-4206-92F5-5F93334EBE3D}"/>
              </a:ext>
              <a:ext uri="{C183D7F6-B498-43B3-948B-1728B52AA6E4}">
                <adec:decorative xmlns:adec="http://schemas.microsoft.com/office/drawing/2017/decorative" val="1"/>
              </a:ext>
            </a:extLst>
          </p:cNvPr>
          <p:cNvGrpSpPr/>
          <p:nvPr/>
        </p:nvGrpSpPr>
        <p:grpSpPr>
          <a:xfrm>
            <a:off x="4427984" y="1499934"/>
            <a:ext cx="567004" cy="567002"/>
            <a:chOff x="4762501" y="2363696"/>
            <a:chExt cx="706551" cy="706551"/>
          </a:xfrm>
        </p:grpSpPr>
        <p:sp>
          <p:nvSpPr>
            <p:cNvPr id="60" name="Oval 59">
              <a:extLst>
                <a:ext uri="{FF2B5EF4-FFF2-40B4-BE49-F238E27FC236}">
                  <a16:creationId xmlns:a16="http://schemas.microsoft.com/office/drawing/2014/main" id="{C87197FE-4EEF-4C54-8897-E73E05B41AA9}"/>
                </a:ext>
              </a:extLst>
            </p:cNvPr>
            <p:cNvSpPr/>
            <p:nvPr/>
          </p:nvSpPr>
          <p:spPr>
            <a:xfrm>
              <a:off x="4762501" y="2363696"/>
              <a:ext cx="706551" cy="706551"/>
            </a:xfrm>
            <a:prstGeom prst="ellipse">
              <a:avLst/>
            </a:prstGeom>
            <a:solidFill>
              <a:srgbClr val="E9A913"/>
            </a:solidFill>
            <a:ln w="12700" cap="flat" cmpd="sng" algn="ctr">
              <a:noFill/>
              <a:prstDash val="solid"/>
              <a:miter lim="800000"/>
            </a:ln>
            <a:effectLst/>
          </p:spPr>
          <p:txBody>
            <a:bodyPr rtlCol="0" anchor="ctr"/>
            <a:lstStyle/>
            <a:p>
              <a:pPr marL="0" marR="0" lvl="0" indent="0" algn="ctr"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white"/>
                </a:solidFill>
                <a:effectLst/>
                <a:uLnTx/>
                <a:uFillTx/>
              </a:endParaRPr>
            </a:p>
          </p:txBody>
        </p:sp>
        <p:grpSp>
          <p:nvGrpSpPr>
            <p:cNvPr id="61" name="Group 60">
              <a:extLst>
                <a:ext uri="{FF2B5EF4-FFF2-40B4-BE49-F238E27FC236}">
                  <a16:creationId xmlns:a16="http://schemas.microsoft.com/office/drawing/2014/main" id="{AE6AE53B-26BF-4E7E-B13C-384319A38AC2}"/>
                </a:ext>
              </a:extLst>
            </p:cNvPr>
            <p:cNvGrpSpPr/>
            <p:nvPr/>
          </p:nvGrpSpPr>
          <p:grpSpPr>
            <a:xfrm>
              <a:off x="4898426" y="2477184"/>
              <a:ext cx="434701" cy="379639"/>
              <a:chOff x="4902474" y="2451513"/>
              <a:chExt cx="434701" cy="379639"/>
            </a:xfrm>
          </p:grpSpPr>
          <p:sp>
            <p:nvSpPr>
              <p:cNvPr id="62" name="Freeform: Shape 61">
                <a:extLst>
                  <a:ext uri="{FF2B5EF4-FFF2-40B4-BE49-F238E27FC236}">
                    <a16:creationId xmlns:a16="http://schemas.microsoft.com/office/drawing/2014/main" id="{DECAEB91-0553-4769-A6A4-CD2F485FE376}"/>
                  </a:ext>
                </a:extLst>
              </p:cNvPr>
              <p:cNvSpPr/>
              <p:nvPr/>
            </p:nvSpPr>
            <p:spPr>
              <a:xfrm>
                <a:off x="4967679" y="2451513"/>
                <a:ext cx="130410" cy="130410"/>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ysClr val="window" lastClr="FFFFFF"/>
              </a:solidFill>
              <a:ln w="9525"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sp>
            <p:nvSpPr>
              <p:cNvPr id="63" name="Freeform: Shape 62">
                <a:extLst>
                  <a:ext uri="{FF2B5EF4-FFF2-40B4-BE49-F238E27FC236}">
                    <a16:creationId xmlns:a16="http://schemas.microsoft.com/office/drawing/2014/main" id="{F694D744-BD55-4048-924F-295FE48C30A4}"/>
                  </a:ext>
                </a:extLst>
              </p:cNvPr>
              <p:cNvSpPr/>
              <p:nvPr/>
            </p:nvSpPr>
            <p:spPr>
              <a:xfrm>
                <a:off x="5076354" y="2700742"/>
                <a:ext cx="260821" cy="130410"/>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solidFill>
                <a:sysClr val="window" lastClr="FFFFFF"/>
              </a:solidFill>
              <a:ln w="9525"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sp>
            <p:nvSpPr>
              <p:cNvPr id="64" name="Freeform: Shape 63">
                <a:extLst>
                  <a:ext uri="{FF2B5EF4-FFF2-40B4-BE49-F238E27FC236}">
                    <a16:creationId xmlns:a16="http://schemas.microsoft.com/office/drawing/2014/main" id="{6BE7934F-4A99-4DC9-A9CE-787AAA411C82}"/>
                  </a:ext>
                </a:extLst>
              </p:cNvPr>
              <p:cNvSpPr/>
              <p:nvPr/>
            </p:nvSpPr>
            <p:spPr>
              <a:xfrm>
                <a:off x="5141560" y="2552943"/>
                <a:ext cx="130410" cy="130411"/>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ysClr val="window" lastClr="FFFFFF"/>
              </a:solidFill>
              <a:ln w="9525"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sp>
            <p:nvSpPr>
              <p:cNvPr id="65" name="Freeform: Shape 64">
                <a:extLst>
                  <a:ext uri="{FF2B5EF4-FFF2-40B4-BE49-F238E27FC236}">
                    <a16:creationId xmlns:a16="http://schemas.microsoft.com/office/drawing/2014/main" id="{91C2590A-806A-4279-98D3-BE997F0AE60F}"/>
                  </a:ext>
                </a:extLst>
              </p:cNvPr>
              <p:cNvSpPr/>
              <p:nvPr/>
            </p:nvSpPr>
            <p:spPr>
              <a:xfrm>
                <a:off x="4902474" y="2599312"/>
                <a:ext cx="236187" cy="130411"/>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solidFill>
                <a:sysClr val="window" lastClr="FFFFFF"/>
              </a:solidFill>
              <a:ln w="9525" cap="flat">
                <a:noFill/>
                <a:prstDash val="solid"/>
                <a:miter/>
              </a:ln>
            </p:spPr>
            <p:txBody>
              <a:bodyPr rtlCol="0" anchor="ctr"/>
              <a:lstStyle/>
              <a:p>
                <a:pPr marL="0" marR="0" lvl="0" indent="0" defTabSz="610845" eaLnBrk="1" fontAlgn="auto" latinLnBrk="0" hangingPunct="1">
                  <a:lnSpc>
                    <a:spcPct val="100000"/>
                  </a:lnSpc>
                  <a:spcBef>
                    <a:spcPts val="0"/>
                  </a:spcBef>
                  <a:spcAft>
                    <a:spcPts val="0"/>
                  </a:spcAft>
                  <a:buClrTx/>
                  <a:buSzTx/>
                  <a:buFontTx/>
                  <a:buNone/>
                  <a:tabLst/>
                  <a:defRPr/>
                </a:pPr>
                <a:endParaRPr kumimoji="0" lang="en-AU" sz="2404" b="0" i="0" u="none" strike="noStrike" kern="0" cap="none" spc="0" normalizeH="0" baseline="0" noProof="0">
                  <a:ln>
                    <a:noFill/>
                  </a:ln>
                  <a:solidFill>
                    <a:prstClr val="black"/>
                  </a:solidFill>
                  <a:effectLst/>
                  <a:uLnTx/>
                  <a:uFillTx/>
                </a:endParaRPr>
              </a:p>
            </p:txBody>
          </p:sp>
        </p:grpSp>
      </p:grpSp>
      <p:cxnSp>
        <p:nvCxnSpPr>
          <p:cNvPr id="7" name="Straight Connector 6">
            <a:extLst>
              <a:ext uri="{FF2B5EF4-FFF2-40B4-BE49-F238E27FC236}">
                <a16:creationId xmlns:a16="http://schemas.microsoft.com/office/drawing/2014/main" id="{31832BB8-F48D-40F6-8BD2-4B7726948939}"/>
              </a:ext>
              <a:ext uri="{C183D7F6-B498-43B3-948B-1728B52AA6E4}">
                <adec:decorative xmlns:adec="http://schemas.microsoft.com/office/drawing/2017/decorative" val="1"/>
              </a:ext>
            </a:extLst>
          </p:cNvPr>
          <p:cNvCxnSpPr/>
          <p:nvPr/>
        </p:nvCxnSpPr>
        <p:spPr>
          <a:xfrm>
            <a:off x="457200" y="2214091"/>
            <a:ext cx="3600000" cy="0"/>
          </a:xfrm>
          <a:prstGeom prst="line">
            <a:avLst/>
          </a:prstGeom>
          <a:ln w="9525" cap="rnd">
            <a:solidFill>
              <a:srgbClr val="287DB2"/>
            </a:solidFill>
            <a:prstDash val="solid"/>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11A4415-53D2-4249-8A3A-D6AF4AA1CE3D}"/>
              </a:ext>
              <a:ext uri="{C183D7F6-B498-43B3-948B-1728B52AA6E4}">
                <adec:decorative xmlns:adec="http://schemas.microsoft.com/office/drawing/2017/decorative" val="1"/>
              </a:ext>
            </a:extLst>
          </p:cNvPr>
          <p:cNvCxnSpPr>
            <a:cxnSpLocks/>
          </p:cNvCxnSpPr>
          <p:nvPr/>
        </p:nvCxnSpPr>
        <p:spPr>
          <a:xfrm>
            <a:off x="4456796" y="2214091"/>
            <a:ext cx="3600000" cy="0"/>
          </a:xfrm>
          <a:prstGeom prst="line">
            <a:avLst/>
          </a:prstGeom>
          <a:ln w="9525" cap="rnd">
            <a:solidFill>
              <a:srgbClr val="E9A913"/>
            </a:solidFill>
            <a:prstDash val="soli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523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8693-3A76-461E-AF82-175B2E1E565E}"/>
              </a:ext>
            </a:extLst>
          </p:cNvPr>
          <p:cNvSpPr>
            <a:spLocks noGrp="1"/>
          </p:cNvSpPr>
          <p:nvPr>
            <p:ph type="title"/>
          </p:nvPr>
        </p:nvSpPr>
        <p:spPr/>
        <p:txBody>
          <a:bodyPr>
            <a:normAutofit/>
          </a:bodyPr>
          <a:lstStyle/>
          <a:p>
            <a:r>
              <a:rPr lang="en-US" sz="2400" b="1" dirty="0">
                <a:latin typeface="Arial Nova" panose="020B0504020202020204" pitchFamily="34" charset="0"/>
                <a:ea typeface="+mj-lt"/>
                <a:cs typeface="+mj-lt"/>
              </a:rPr>
              <a:t>New job seeker assessment framework</a:t>
            </a:r>
            <a:endParaRPr lang="en-US" sz="2400" dirty="0">
              <a:latin typeface="Arial Nova" panose="020B0504020202020204" pitchFamily="34" charset="0"/>
            </a:endParaRPr>
          </a:p>
        </p:txBody>
      </p:sp>
      <p:sp>
        <p:nvSpPr>
          <p:cNvPr id="4" name="ee4pContent4">
            <a:extLst>
              <a:ext uri="{FF2B5EF4-FFF2-40B4-BE49-F238E27FC236}">
                <a16:creationId xmlns:a16="http://schemas.microsoft.com/office/drawing/2014/main" id="{C41D1179-B4D8-4368-B263-68F0F76B77B7}"/>
              </a:ext>
            </a:extLst>
          </p:cNvPr>
          <p:cNvSpPr txBox="1"/>
          <p:nvPr/>
        </p:nvSpPr>
        <p:spPr>
          <a:xfrm>
            <a:off x="6346554" y="2798764"/>
            <a:ext cx="2301652" cy="162083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212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2D3F"/>
              </a:buClr>
              <a:buSzPct val="100000"/>
              <a:buFont typeface="Trebuchet MS" panose="020B0603020202020204" pitchFamily="34" charset="0"/>
              <a:buChar char="​"/>
              <a:defRPr sz="1400">
                <a:solidFill>
                  <a:srgbClr val="000000"/>
                </a:solidFill>
              </a:defRPr>
            </a:lvl1pPr>
            <a:lvl2pPr marL="242994" lvl="1" indent="-161996">
              <a:buClr>
                <a:srgbClr val="000000"/>
              </a:buClr>
              <a:buSzPct val="100000"/>
              <a:buFont typeface="Trebuchet MS" panose="020B0603020202020204" pitchFamily="34" charset="0"/>
              <a:buChar char="•"/>
              <a:defRPr sz="1400">
                <a:solidFill>
                  <a:srgbClr val="000000"/>
                </a:solidFill>
              </a:defRPr>
            </a:lvl2pPr>
            <a:lvl3pPr marL="485988" lvl="2" indent="-161996">
              <a:buClr>
                <a:srgbClr val="000000"/>
              </a:buClr>
              <a:buSzPct val="100000"/>
              <a:buFont typeface="Trebuchet MS" panose="020B0603020202020204" pitchFamily="34" charset="0"/>
              <a:buChar char="–"/>
              <a:defRPr sz="1400">
                <a:solidFill>
                  <a:srgbClr val="000000"/>
                </a:solidFill>
              </a:defRPr>
            </a:lvl3pPr>
            <a:lvl4pPr marL="0" lvl="3">
              <a:buClr>
                <a:srgbClr val="002D3F"/>
              </a:buClr>
              <a:buSzPct val="100000"/>
              <a:buFont typeface="Trebuchet MS" panose="020B0603020202020204" pitchFamily="34" charset="0"/>
              <a:buChar char="​"/>
              <a:defRPr sz="1800">
                <a:solidFill>
                  <a:srgbClr val="002D3F"/>
                </a:solidFill>
              </a:defRPr>
            </a:lvl4pPr>
            <a:lvl5pPr marL="0" lvl="4">
              <a:buClr>
                <a:srgbClr val="002D3F"/>
              </a:buClr>
              <a:buSzPct val="100000"/>
              <a:buFont typeface="Trebuchet MS" panose="020B0603020202020204" pitchFamily="34" charset="0"/>
              <a:buChar char="​"/>
              <a:defRPr sz="1800" b="1">
                <a:solidFill>
                  <a:srgbClr val="000000"/>
                </a:solidFill>
              </a:defRPr>
            </a:lvl5pPr>
            <a:lvl6pPr marL="242994" lvl="5" indent="-161996">
              <a:buClr>
                <a:srgbClr val="000000"/>
              </a:buClr>
              <a:buSzPct val="100000"/>
              <a:buFont typeface="Trebuchet MS" panose="020B0603020202020204" pitchFamily="34" charset="0"/>
              <a:buChar char="•"/>
              <a:defRPr sz="1800">
                <a:solidFill>
                  <a:srgbClr val="000000"/>
                </a:solidFill>
              </a:defRPr>
            </a:lvl6pPr>
            <a:lvl7pPr marL="0" lvl="6">
              <a:buClr>
                <a:srgbClr val="002D3F"/>
              </a:buClr>
              <a:buSzPct val="100000"/>
              <a:buFont typeface="Trebuchet MS" panose="020B0603020202020204" pitchFamily="34" charset="0"/>
              <a:buChar char="​"/>
              <a:defRPr sz="4050">
                <a:solidFill>
                  <a:srgbClr val="000000"/>
                </a:solidFill>
              </a:defRPr>
            </a:lvl7pPr>
            <a:lvl8pPr marL="0" lvl="7">
              <a:buClr>
                <a:srgbClr val="002D3F"/>
              </a:buClr>
              <a:buSzPct val="100000"/>
              <a:buFont typeface="Trebuchet MS" panose="020B0603020202020204" pitchFamily="34" charset="0"/>
              <a:buChar char="​"/>
              <a:defRPr sz="4950">
                <a:solidFill>
                  <a:srgbClr val="002D3F"/>
                </a:solidFill>
              </a:defRPr>
            </a:lvl8pPr>
            <a:lvl9pPr marL="0" lvl="8">
              <a:buClr>
                <a:srgbClr val="002D3F"/>
              </a:buClr>
              <a:buSzPct val="100000"/>
              <a:buFont typeface="Trebuchet MS" panose="020B0603020202020204" pitchFamily="34" charset="0"/>
              <a:buChar char="​"/>
              <a:defRPr sz="3300">
                <a:solidFill>
                  <a:srgbClr val="002D3F"/>
                </a:solidFill>
              </a:defRPr>
            </a:lvl9pPr>
          </a:lstStyle>
          <a:p>
            <a:pPr>
              <a:buNone/>
            </a:pPr>
            <a:r>
              <a:rPr lang="en-AU" b="1" dirty="0">
                <a:solidFill>
                  <a:srgbClr val="008276"/>
                </a:solidFill>
                <a:latin typeface="Arial Nova Cond" panose="020B0506020202020204" pitchFamily="34" charset="0"/>
              </a:rPr>
              <a:t>Continuous analysis of job seeker experience</a:t>
            </a:r>
          </a:p>
          <a:p>
            <a:pPr marL="528744" lvl="1" indent="-285750">
              <a:buFont typeface="Arial" panose="020B0604020202020204" pitchFamily="34" charset="0"/>
              <a:buChar char="•"/>
            </a:pPr>
            <a:r>
              <a:rPr lang="en-AU" dirty="0">
                <a:solidFill>
                  <a:srgbClr val="002D3F"/>
                </a:solidFill>
                <a:latin typeface="Arial Nova Cond" panose="020B0506020202020204" pitchFamily="34" charset="0"/>
              </a:rPr>
              <a:t>Capability will </a:t>
            </a:r>
            <a:br>
              <a:rPr lang="en-AU" dirty="0">
                <a:solidFill>
                  <a:srgbClr val="002D3F"/>
                </a:solidFill>
                <a:latin typeface="Arial Nova Cond" panose="020B0506020202020204" pitchFamily="34" charset="0"/>
              </a:rPr>
            </a:br>
            <a:r>
              <a:rPr lang="en-AU" dirty="0">
                <a:solidFill>
                  <a:srgbClr val="002D3F"/>
                </a:solidFill>
                <a:latin typeface="Arial Nova Cond" panose="020B0506020202020204" pitchFamily="34" charset="0"/>
              </a:rPr>
              <a:t>mature over time</a:t>
            </a:r>
          </a:p>
        </p:txBody>
      </p:sp>
      <p:sp>
        <p:nvSpPr>
          <p:cNvPr id="5" name="ee4pContent2">
            <a:extLst>
              <a:ext uri="{FF2B5EF4-FFF2-40B4-BE49-F238E27FC236}">
                <a16:creationId xmlns:a16="http://schemas.microsoft.com/office/drawing/2014/main" id="{8DB943E0-4535-4F0E-BB6D-270F61CD0069}"/>
              </a:ext>
            </a:extLst>
          </p:cNvPr>
          <p:cNvSpPr txBox="1"/>
          <p:nvPr/>
        </p:nvSpPr>
        <p:spPr>
          <a:xfrm>
            <a:off x="560961" y="2798763"/>
            <a:ext cx="2301652" cy="181133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212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defPPr>
              <a:defRPr lang="en-US"/>
            </a:defPPr>
            <a:lvl1pPr>
              <a:buClr>
                <a:srgbClr val="002D3F"/>
              </a:buClr>
              <a:buSzPct val="100000"/>
              <a:buFont typeface="Trebuchet MS" panose="020B0603020202020204" pitchFamily="34" charset="0"/>
              <a:buChar char="​"/>
              <a:defRPr sz="1400">
                <a:solidFill>
                  <a:srgbClr val="000000"/>
                </a:solidFill>
              </a:defRPr>
            </a:lvl1pPr>
            <a:lvl2pPr marL="242994" lvl="1" indent="-161996">
              <a:buClr>
                <a:srgbClr val="000000"/>
              </a:buClr>
              <a:buSzPct val="100000"/>
              <a:buFont typeface="Trebuchet MS" panose="020B0603020202020204" pitchFamily="34" charset="0"/>
              <a:buChar char="•"/>
              <a:defRPr sz="1400">
                <a:solidFill>
                  <a:srgbClr val="000000"/>
                </a:solidFill>
              </a:defRPr>
            </a:lvl2pPr>
            <a:lvl3pPr marL="485988" lvl="2" indent="-161996">
              <a:buClr>
                <a:srgbClr val="000000"/>
              </a:buClr>
              <a:buSzPct val="100000"/>
              <a:buFont typeface="Trebuchet MS" panose="020B0603020202020204" pitchFamily="34" charset="0"/>
              <a:buChar char="–"/>
              <a:defRPr sz="1400">
                <a:solidFill>
                  <a:srgbClr val="000000"/>
                </a:solidFill>
              </a:defRPr>
            </a:lvl3pPr>
            <a:lvl4pPr marL="0" lvl="3">
              <a:buClr>
                <a:srgbClr val="002D3F"/>
              </a:buClr>
              <a:buSzPct val="100000"/>
              <a:buFont typeface="Trebuchet MS" panose="020B0603020202020204" pitchFamily="34" charset="0"/>
              <a:buChar char="​"/>
              <a:defRPr sz="1800">
                <a:solidFill>
                  <a:srgbClr val="002D3F"/>
                </a:solidFill>
              </a:defRPr>
            </a:lvl4pPr>
            <a:lvl5pPr marL="0" lvl="4">
              <a:buClr>
                <a:srgbClr val="002D3F"/>
              </a:buClr>
              <a:buSzPct val="100000"/>
              <a:buFont typeface="Trebuchet MS" panose="020B0603020202020204" pitchFamily="34" charset="0"/>
              <a:buChar char="​"/>
              <a:defRPr sz="1800" b="1">
                <a:solidFill>
                  <a:srgbClr val="000000"/>
                </a:solidFill>
              </a:defRPr>
            </a:lvl5pPr>
            <a:lvl6pPr marL="242994" lvl="5" indent="-161996">
              <a:buClr>
                <a:srgbClr val="000000"/>
              </a:buClr>
              <a:buSzPct val="100000"/>
              <a:buFont typeface="Trebuchet MS" panose="020B0603020202020204" pitchFamily="34" charset="0"/>
              <a:buChar char="•"/>
              <a:defRPr sz="1800">
                <a:solidFill>
                  <a:srgbClr val="000000"/>
                </a:solidFill>
              </a:defRPr>
            </a:lvl6pPr>
            <a:lvl7pPr marL="0" lvl="6">
              <a:buClr>
                <a:srgbClr val="002D3F"/>
              </a:buClr>
              <a:buSzPct val="100000"/>
              <a:buFont typeface="Trebuchet MS" panose="020B0603020202020204" pitchFamily="34" charset="0"/>
              <a:buChar char="​"/>
              <a:defRPr sz="4050">
                <a:solidFill>
                  <a:srgbClr val="000000"/>
                </a:solidFill>
              </a:defRPr>
            </a:lvl7pPr>
            <a:lvl8pPr marL="0" lvl="7">
              <a:buClr>
                <a:srgbClr val="002D3F"/>
              </a:buClr>
              <a:buSzPct val="100000"/>
              <a:buFont typeface="Trebuchet MS" panose="020B0603020202020204" pitchFamily="34" charset="0"/>
              <a:buChar char="​"/>
              <a:defRPr sz="4950">
                <a:solidFill>
                  <a:srgbClr val="002D3F"/>
                </a:solidFill>
              </a:defRPr>
            </a:lvl8pPr>
            <a:lvl9pPr marL="0" lvl="8">
              <a:buClr>
                <a:srgbClr val="002D3F"/>
              </a:buClr>
              <a:buSzPct val="100000"/>
              <a:buFont typeface="Trebuchet MS" panose="020B0603020202020204" pitchFamily="34" charset="0"/>
              <a:buChar char="​"/>
              <a:defRPr sz="3300">
                <a:solidFill>
                  <a:srgbClr val="002D3F"/>
                </a:solidFill>
              </a:defRPr>
            </a:lvl9pPr>
          </a:lstStyle>
          <a:p>
            <a:pPr>
              <a:buNone/>
            </a:pPr>
            <a:r>
              <a:rPr lang="en-AU" b="1" dirty="0">
                <a:solidFill>
                  <a:srgbClr val="008276"/>
                </a:solidFill>
                <a:latin typeface="Arial Nova Cond" panose="020B0506020202020204" pitchFamily="34" charset="0"/>
              </a:rPr>
              <a:t>Initial Assessment of Service</a:t>
            </a:r>
          </a:p>
          <a:p>
            <a:pPr>
              <a:buNone/>
            </a:pPr>
            <a:r>
              <a:rPr lang="en-AU" dirty="0">
                <a:solidFill>
                  <a:srgbClr val="002D3F"/>
                </a:solidFill>
                <a:latin typeface="Arial Nova Cond" panose="020B0506020202020204" pitchFamily="34" charset="0"/>
              </a:rPr>
              <a:t>Level of service includes:</a:t>
            </a:r>
          </a:p>
          <a:p>
            <a:pPr marL="528744" lvl="1" indent="-285750">
              <a:buFont typeface="Arial" panose="020B0604020202020204" pitchFamily="34" charset="0"/>
              <a:buChar char="•"/>
            </a:pPr>
            <a:r>
              <a:rPr lang="en-AU" dirty="0">
                <a:solidFill>
                  <a:srgbClr val="002D3F"/>
                </a:solidFill>
                <a:latin typeface="Arial Nova Cond" panose="020B0506020202020204" pitchFamily="34" charset="0"/>
              </a:rPr>
              <a:t>Updated Job Seeker Classification Instrument</a:t>
            </a:r>
          </a:p>
          <a:p>
            <a:pPr marL="528744" lvl="1" indent="-285750">
              <a:buFont typeface="Arial" panose="020B0604020202020204" pitchFamily="34" charset="0"/>
              <a:buChar char="•"/>
            </a:pPr>
            <a:r>
              <a:rPr lang="en-AU" dirty="0">
                <a:solidFill>
                  <a:srgbClr val="002D3F"/>
                </a:solidFill>
                <a:latin typeface="Arial Nova Cond" panose="020B0506020202020204" pitchFamily="34" charset="0"/>
              </a:rPr>
              <a:t>Digital assessment</a:t>
            </a:r>
          </a:p>
          <a:p>
            <a:pPr marL="528744" lvl="1" indent="-285750">
              <a:buFont typeface="Arial" panose="020B0604020202020204" pitchFamily="34" charset="0"/>
              <a:buChar char="•"/>
            </a:pPr>
            <a:r>
              <a:rPr lang="en-AU" dirty="0">
                <a:solidFill>
                  <a:srgbClr val="002D3F"/>
                </a:solidFill>
                <a:latin typeface="Arial Nova Cond" panose="020B0506020202020204" pitchFamily="34" charset="0"/>
              </a:rPr>
              <a:t>New questions over time</a:t>
            </a:r>
          </a:p>
        </p:txBody>
      </p:sp>
      <p:sp>
        <p:nvSpPr>
          <p:cNvPr id="7" name="ee4pContent3">
            <a:extLst>
              <a:ext uri="{FF2B5EF4-FFF2-40B4-BE49-F238E27FC236}">
                <a16:creationId xmlns:a16="http://schemas.microsoft.com/office/drawing/2014/main" id="{BAE455E6-CFF4-479E-BB6D-4BEFE73E55DC}"/>
              </a:ext>
            </a:extLst>
          </p:cNvPr>
          <p:cNvSpPr txBox="1"/>
          <p:nvPr/>
        </p:nvSpPr>
        <p:spPr>
          <a:xfrm>
            <a:off x="3416384" y="2798764"/>
            <a:ext cx="2205866" cy="20003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212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2D3F"/>
              </a:buClr>
              <a:buSzPct val="100000"/>
              <a:buFont typeface="Trebuchet MS" panose="020B0603020202020204" pitchFamily="34" charset="0"/>
              <a:buChar char="​"/>
              <a:defRPr sz="1400">
                <a:solidFill>
                  <a:srgbClr val="000000"/>
                </a:solidFill>
              </a:defRPr>
            </a:lvl1pPr>
            <a:lvl2pPr marL="242994" lvl="1" indent="-161996">
              <a:buClr>
                <a:srgbClr val="000000"/>
              </a:buClr>
              <a:buSzPct val="100000"/>
              <a:buFont typeface="Trebuchet MS" panose="020B0603020202020204" pitchFamily="34" charset="0"/>
              <a:buChar char="•"/>
              <a:defRPr sz="1400">
                <a:solidFill>
                  <a:srgbClr val="000000"/>
                </a:solidFill>
              </a:defRPr>
            </a:lvl2pPr>
            <a:lvl3pPr marL="485988" lvl="2" indent="-161996">
              <a:buClr>
                <a:srgbClr val="000000"/>
              </a:buClr>
              <a:buSzPct val="100000"/>
              <a:buFont typeface="Trebuchet MS" panose="020B0603020202020204" pitchFamily="34" charset="0"/>
              <a:buChar char="–"/>
              <a:defRPr sz="1400">
                <a:solidFill>
                  <a:srgbClr val="000000"/>
                </a:solidFill>
              </a:defRPr>
            </a:lvl3pPr>
            <a:lvl4pPr marL="0" lvl="3">
              <a:buClr>
                <a:srgbClr val="002D3F"/>
              </a:buClr>
              <a:buSzPct val="100000"/>
              <a:buFont typeface="Trebuchet MS" panose="020B0603020202020204" pitchFamily="34" charset="0"/>
              <a:buChar char="​"/>
              <a:defRPr sz="1800">
                <a:solidFill>
                  <a:srgbClr val="002D3F"/>
                </a:solidFill>
              </a:defRPr>
            </a:lvl4pPr>
            <a:lvl5pPr marL="0" lvl="4">
              <a:buClr>
                <a:srgbClr val="002D3F"/>
              </a:buClr>
              <a:buSzPct val="100000"/>
              <a:buFont typeface="Trebuchet MS" panose="020B0603020202020204" pitchFamily="34" charset="0"/>
              <a:buChar char="​"/>
              <a:defRPr sz="1800" b="1">
                <a:solidFill>
                  <a:srgbClr val="000000"/>
                </a:solidFill>
              </a:defRPr>
            </a:lvl5pPr>
            <a:lvl6pPr marL="242994" lvl="5" indent="-161996">
              <a:buClr>
                <a:srgbClr val="000000"/>
              </a:buClr>
              <a:buSzPct val="100000"/>
              <a:buFont typeface="Trebuchet MS" panose="020B0603020202020204" pitchFamily="34" charset="0"/>
              <a:buChar char="•"/>
              <a:defRPr sz="1800">
                <a:solidFill>
                  <a:srgbClr val="000000"/>
                </a:solidFill>
              </a:defRPr>
            </a:lvl6pPr>
            <a:lvl7pPr marL="0" lvl="6">
              <a:buClr>
                <a:srgbClr val="002D3F"/>
              </a:buClr>
              <a:buSzPct val="100000"/>
              <a:buFont typeface="Trebuchet MS" panose="020B0603020202020204" pitchFamily="34" charset="0"/>
              <a:buChar char="​"/>
              <a:defRPr sz="4050">
                <a:solidFill>
                  <a:srgbClr val="000000"/>
                </a:solidFill>
              </a:defRPr>
            </a:lvl7pPr>
            <a:lvl8pPr marL="0" lvl="7">
              <a:buClr>
                <a:srgbClr val="002D3F"/>
              </a:buClr>
              <a:buSzPct val="100000"/>
              <a:buFont typeface="Trebuchet MS" panose="020B0603020202020204" pitchFamily="34" charset="0"/>
              <a:buChar char="​"/>
              <a:defRPr sz="4950">
                <a:solidFill>
                  <a:srgbClr val="002D3F"/>
                </a:solidFill>
              </a:defRPr>
            </a:lvl8pPr>
            <a:lvl9pPr marL="0" lvl="8">
              <a:buClr>
                <a:srgbClr val="002D3F"/>
              </a:buClr>
              <a:buSzPct val="100000"/>
              <a:buFont typeface="Trebuchet MS" panose="020B0603020202020204" pitchFamily="34" charset="0"/>
              <a:buChar char="​"/>
              <a:defRPr sz="3300">
                <a:solidFill>
                  <a:srgbClr val="002D3F"/>
                </a:solidFill>
              </a:defRPr>
            </a:lvl9pPr>
          </a:lstStyle>
          <a:p>
            <a:pPr>
              <a:buNone/>
            </a:pPr>
            <a:r>
              <a:rPr lang="en-AU" b="1" dirty="0">
                <a:solidFill>
                  <a:srgbClr val="008276"/>
                </a:solidFill>
                <a:latin typeface="Arial Nova Cond" panose="020B0506020202020204" pitchFamily="34" charset="0"/>
              </a:rPr>
              <a:t>Online self-assessment tools</a:t>
            </a:r>
          </a:p>
          <a:p>
            <a:pPr marL="528744" lvl="1" indent="-285750">
              <a:buFont typeface="Arial" panose="020B0604020202020204" pitchFamily="34" charset="0"/>
              <a:buChar char="•"/>
            </a:pPr>
            <a:r>
              <a:rPr lang="en-AU" dirty="0">
                <a:solidFill>
                  <a:srgbClr val="002D3F"/>
                </a:solidFill>
                <a:latin typeface="Arial Nova Cond" panose="020B0506020202020204" pitchFamily="34" charset="0"/>
              </a:rPr>
              <a:t>Skills</a:t>
            </a:r>
          </a:p>
          <a:p>
            <a:pPr marL="528744" lvl="1" indent="-285750">
              <a:buFont typeface="Arial" panose="020B0604020202020204" pitchFamily="34" charset="0"/>
              <a:buChar char="•"/>
            </a:pPr>
            <a:r>
              <a:rPr lang="en-AU" dirty="0">
                <a:solidFill>
                  <a:srgbClr val="002D3F"/>
                </a:solidFill>
                <a:latin typeface="Arial Nova Cond" panose="020B0506020202020204" pitchFamily="34" charset="0"/>
              </a:rPr>
              <a:t>Motivation</a:t>
            </a:r>
          </a:p>
        </p:txBody>
      </p:sp>
      <p:pic>
        <p:nvPicPr>
          <p:cNvPr id="8" name="Graphic 7">
            <a:extLst>
              <a:ext uri="{FF2B5EF4-FFF2-40B4-BE49-F238E27FC236}">
                <a16:creationId xmlns:a16="http://schemas.microsoft.com/office/drawing/2014/main" id="{F12F9191-819C-4F8A-97AB-3CF4D3EE1A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6470" y="1610667"/>
            <a:ext cx="905268" cy="905268"/>
          </a:xfrm>
          <a:prstGeom prst="rect">
            <a:avLst/>
          </a:prstGeom>
        </p:spPr>
      </p:pic>
      <p:pic>
        <p:nvPicPr>
          <p:cNvPr id="10" name="Graphic 9">
            <a:extLst>
              <a:ext uri="{FF2B5EF4-FFF2-40B4-BE49-F238E27FC236}">
                <a16:creationId xmlns:a16="http://schemas.microsoft.com/office/drawing/2014/main" id="{85088332-7DD5-40C7-8A1B-F58360FFD03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6682" y="1610667"/>
            <a:ext cx="905268" cy="905268"/>
          </a:xfrm>
          <a:prstGeom prst="rect">
            <a:avLst/>
          </a:prstGeom>
        </p:spPr>
      </p:pic>
      <p:pic>
        <p:nvPicPr>
          <p:cNvPr id="12" name="Graphic 11">
            <a:extLst>
              <a:ext uri="{FF2B5EF4-FFF2-40B4-BE49-F238E27FC236}">
                <a16:creationId xmlns:a16="http://schemas.microsoft.com/office/drawing/2014/main" id="{62E9146D-8E86-4A01-A806-5FC9FB82C70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5729" y="1618234"/>
            <a:ext cx="905268" cy="905268"/>
          </a:xfrm>
          <a:prstGeom prst="rect">
            <a:avLst/>
          </a:prstGeom>
        </p:spPr>
      </p:pic>
    </p:spTree>
    <p:extLst>
      <p:ext uri="{BB962C8B-B14F-4D97-AF65-F5344CB8AC3E}">
        <p14:creationId xmlns:p14="http://schemas.microsoft.com/office/powerpoint/2010/main" val="909179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D8DAB717-2403-4C55-8105-5998547FF20B}"/>
              </a:ext>
              <a:ext uri="{C183D7F6-B498-43B3-948B-1728B52AA6E4}">
                <adec:decorative xmlns:adec="http://schemas.microsoft.com/office/drawing/2017/decorative" val="1"/>
              </a:ext>
            </a:extLst>
          </p:cNvPr>
          <p:cNvSpPr/>
          <p:nvPr/>
        </p:nvSpPr>
        <p:spPr>
          <a:xfrm>
            <a:off x="1339070" y="3348339"/>
            <a:ext cx="792579" cy="771918"/>
          </a:xfrm>
          <a:prstGeom prst="ellipse">
            <a:avLst/>
          </a:prstGeom>
          <a:solidFill>
            <a:schemeClr val="bg1"/>
          </a:solid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a:solidFill>
                <a:srgbClr val="000000"/>
              </a:solidFill>
              <a:latin typeface="Arial"/>
            </a:endParaRPr>
          </a:p>
        </p:txBody>
      </p:sp>
      <p:sp>
        <p:nvSpPr>
          <p:cNvPr id="9" name="TextBox 8">
            <a:extLst>
              <a:ext uri="{FF2B5EF4-FFF2-40B4-BE49-F238E27FC236}">
                <a16:creationId xmlns:a16="http://schemas.microsoft.com/office/drawing/2014/main" id="{5CD4C51C-12ED-405F-B320-E15BD20D8614}"/>
              </a:ext>
            </a:extLst>
          </p:cNvPr>
          <p:cNvSpPr txBox="1"/>
          <p:nvPr/>
        </p:nvSpPr>
        <p:spPr>
          <a:xfrm flipH="1">
            <a:off x="2427421" y="1976883"/>
            <a:ext cx="2561903" cy="523220"/>
          </a:xfrm>
          <a:prstGeom prst="rect">
            <a:avLst/>
          </a:prstGeom>
          <a:noFill/>
        </p:spPr>
        <p:txBody>
          <a:bodyPr wrap="square" rtlCol="0">
            <a:spAutoFit/>
          </a:bodyPr>
          <a:lstStyle/>
          <a:p>
            <a:pPr>
              <a:defRPr/>
            </a:pPr>
            <a:r>
              <a:rPr lang="en-GB" sz="1400">
                <a:solidFill>
                  <a:schemeClr val="bg2">
                    <a:lumMod val="25000"/>
                  </a:schemeClr>
                </a:solidFill>
                <a:latin typeface="Arial Nova Cond" panose="020B0506020202020204" pitchFamily="34" charset="0"/>
                <a:cs typeface="Segoe UI Light" panose="020B0502040204020203" pitchFamily="34" charset="0"/>
              </a:rPr>
              <a:t>Greater choice and</a:t>
            </a:r>
            <a:r>
              <a:rPr lang="en-AU" sz="1400">
                <a:solidFill>
                  <a:prstClr val="black"/>
                </a:solidFill>
                <a:latin typeface="Arial Nova Cond" panose="020B0506020202020204" pitchFamily="34" charset="0"/>
                <a:cs typeface="Arial" panose="020B0604020202020204" pitchFamily="34" charset="0"/>
              </a:rPr>
              <a:t> flexibility about meeting obligations</a:t>
            </a:r>
            <a:r>
              <a:rPr lang="en-GB" sz="1400">
                <a:solidFill>
                  <a:schemeClr val="bg2">
                    <a:lumMod val="25000"/>
                  </a:schemeClr>
                </a:solidFill>
                <a:latin typeface="Arial Nova Cond" panose="020B0506020202020204" pitchFamily="34" charset="0"/>
                <a:cs typeface="Segoe UI Light" panose="020B0502040204020203" pitchFamily="34" charset="0"/>
              </a:rPr>
              <a:t> </a:t>
            </a:r>
          </a:p>
        </p:txBody>
      </p:sp>
      <p:sp>
        <p:nvSpPr>
          <p:cNvPr id="10" name="Oval 9">
            <a:extLst>
              <a:ext uri="{FF2B5EF4-FFF2-40B4-BE49-F238E27FC236}">
                <a16:creationId xmlns:a16="http://schemas.microsoft.com/office/drawing/2014/main" id="{8F355563-DAE8-4C5B-9ADB-1BEA46D1C8F1}"/>
              </a:ext>
              <a:ext uri="{C183D7F6-B498-43B3-948B-1728B52AA6E4}">
                <adec:decorative xmlns:adec="http://schemas.microsoft.com/office/drawing/2017/decorative" val="1"/>
              </a:ext>
            </a:extLst>
          </p:cNvPr>
          <p:cNvSpPr/>
          <p:nvPr/>
        </p:nvSpPr>
        <p:spPr>
          <a:xfrm>
            <a:off x="1327445" y="1748780"/>
            <a:ext cx="792579" cy="739500"/>
          </a:xfrm>
          <a:prstGeom prst="ellipse">
            <a:avLst/>
          </a:prstGeom>
          <a:solidFill>
            <a:schemeClr val="bg1"/>
          </a:solidFill>
          <a:ln w="57150">
            <a:solidFill>
              <a:srgbClr val="287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675">
              <a:solidFill>
                <a:srgbClr val="000000"/>
              </a:solidFill>
              <a:latin typeface="Arial"/>
            </a:endParaRPr>
          </a:p>
        </p:txBody>
      </p:sp>
      <p:cxnSp>
        <p:nvCxnSpPr>
          <p:cNvPr id="11" name="Straight Connector 10">
            <a:extLst>
              <a:ext uri="{FF2B5EF4-FFF2-40B4-BE49-F238E27FC236}">
                <a16:creationId xmlns:a16="http://schemas.microsoft.com/office/drawing/2014/main" id="{425769CC-23AF-4A68-97DE-3B349ACF1300}"/>
              </a:ext>
              <a:ext uri="{C183D7F6-B498-43B3-948B-1728B52AA6E4}">
                <adec:decorative xmlns:adec="http://schemas.microsoft.com/office/drawing/2017/decorative" val="1"/>
              </a:ext>
            </a:extLst>
          </p:cNvPr>
          <p:cNvCxnSpPr>
            <a:cxnSpLocks/>
          </p:cNvCxnSpPr>
          <p:nvPr/>
        </p:nvCxnSpPr>
        <p:spPr>
          <a:xfrm>
            <a:off x="2306438" y="1748780"/>
            <a:ext cx="0" cy="739500"/>
          </a:xfrm>
          <a:prstGeom prst="line">
            <a:avLst/>
          </a:prstGeom>
          <a:ln w="19050">
            <a:solidFill>
              <a:srgbClr val="287DB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7BD96F-5735-4AD5-8199-17DD2EDA70C0}"/>
              </a:ext>
            </a:extLst>
          </p:cNvPr>
          <p:cNvSpPr txBox="1"/>
          <p:nvPr/>
        </p:nvSpPr>
        <p:spPr>
          <a:xfrm flipH="1">
            <a:off x="2411760" y="1709227"/>
            <a:ext cx="3033151" cy="307777"/>
          </a:xfrm>
          <a:prstGeom prst="rect">
            <a:avLst/>
          </a:prstGeom>
          <a:noFill/>
        </p:spPr>
        <p:txBody>
          <a:bodyPr wrap="square" rtlCol="0">
            <a:spAutoFit/>
          </a:bodyPr>
          <a:lstStyle/>
          <a:p>
            <a:pPr>
              <a:lnSpc>
                <a:spcPts val="1800"/>
              </a:lnSpc>
              <a:defRPr/>
            </a:pPr>
            <a:r>
              <a:rPr lang="en-GB" sz="1400" b="1">
                <a:solidFill>
                  <a:srgbClr val="287DB2"/>
                </a:solidFill>
                <a:latin typeface="Arial Nova Cond" panose="020B0506020202020204" pitchFamily="34" charset="0"/>
                <a:cs typeface="Segoe UI Light" panose="020B0502040204020203" pitchFamily="34" charset="0"/>
              </a:rPr>
              <a:t>Points based activation system</a:t>
            </a:r>
          </a:p>
        </p:txBody>
      </p:sp>
      <p:pic>
        <p:nvPicPr>
          <p:cNvPr id="22" name="Graphic 21" descr="Bullseye">
            <a:extLst>
              <a:ext uri="{FF2B5EF4-FFF2-40B4-BE49-F238E27FC236}">
                <a16:creationId xmlns:a16="http://schemas.microsoft.com/office/drawing/2014/main" id="{8950FFBC-B8BE-4AE0-9F41-DCF44848EB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9796" y="1819442"/>
            <a:ext cx="641110" cy="598175"/>
          </a:xfrm>
          <a:prstGeom prst="rect">
            <a:avLst/>
          </a:prstGeom>
        </p:spPr>
      </p:pic>
      <p:sp>
        <p:nvSpPr>
          <p:cNvPr id="20" name="TextBox 19">
            <a:extLst>
              <a:ext uri="{FF2B5EF4-FFF2-40B4-BE49-F238E27FC236}">
                <a16:creationId xmlns:a16="http://schemas.microsoft.com/office/drawing/2014/main" id="{0F2A8A0B-D47D-403A-8B58-A335050546FE}"/>
              </a:ext>
            </a:extLst>
          </p:cNvPr>
          <p:cNvSpPr txBox="1"/>
          <p:nvPr/>
        </p:nvSpPr>
        <p:spPr>
          <a:xfrm flipH="1">
            <a:off x="2411760" y="3580224"/>
            <a:ext cx="2834136" cy="767646"/>
          </a:xfrm>
          <a:prstGeom prst="rect">
            <a:avLst/>
          </a:prstGeom>
          <a:noFill/>
        </p:spPr>
        <p:txBody>
          <a:bodyPr wrap="square" rtlCol="0">
            <a:spAutoFit/>
          </a:bodyPr>
          <a:lstStyle/>
          <a:p>
            <a:pPr marL="171450" indent="-171450">
              <a:lnSpc>
                <a:spcPts val="1800"/>
              </a:lnSpc>
              <a:buFont typeface="Wingdings" panose="05000000000000000000" pitchFamily="2" charset="2"/>
              <a:buChar char="ü"/>
              <a:defRPr/>
            </a:pPr>
            <a:r>
              <a:rPr lang="en-GB" sz="1400">
                <a:solidFill>
                  <a:schemeClr val="bg2">
                    <a:lumMod val="25000"/>
                  </a:schemeClr>
                </a:solidFill>
                <a:latin typeface="Arial Nova Cond" panose="020B0506020202020204" pitchFamily="34" charset="0"/>
                <a:cs typeface="Segoe UI Light" panose="020B0502040204020203" pitchFamily="34" charset="0"/>
              </a:rPr>
              <a:t>work experience</a:t>
            </a:r>
          </a:p>
          <a:p>
            <a:pPr marL="171450" indent="-171450">
              <a:lnSpc>
                <a:spcPts val="1800"/>
              </a:lnSpc>
              <a:buFont typeface="Wingdings" panose="05000000000000000000" pitchFamily="2" charset="2"/>
              <a:buChar char="ü"/>
              <a:defRPr/>
            </a:pPr>
            <a:r>
              <a:rPr lang="en-GB" sz="1400">
                <a:solidFill>
                  <a:schemeClr val="bg2">
                    <a:lumMod val="25000"/>
                  </a:schemeClr>
                </a:solidFill>
                <a:latin typeface="Arial Nova Cond" panose="020B0506020202020204" pitchFamily="34" charset="0"/>
                <a:cs typeface="Segoe UI Light" panose="020B0502040204020203" pitchFamily="34" charset="0"/>
              </a:rPr>
              <a:t>addressing non-vocational barriers</a:t>
            </a:r>
          </a:p>
          <a:p>
            <a:pPr marL="171450" indent="-171450">
              <a:lnSpc>
                <a:spcPts val="1800"/>
              </a:lnSpc>
              <a:buFont typeface="Wingdings" panose="05000000000000000000" pitchFamily="2" charset="2"/>
              <a:buChar char="ü"/>
              <a:defRPr/>
            </a:pPr>
            <a:r>
              <a:rPr lang="en-AU" sz="1400">
                <a:solidFill>
                  <a:schemeClr val="bg2">
                    <a:lumMod val="25000"/>
                  </a:schemeClr>
                </a:solidFill>
                <a:latin typeface="Arial Nova Cond" panose="020B0506020202020204" pitchFamily="34" charset="0"/>
                <a:cs typeface="Segoe UI Light" panose="020B0502040204020203" pitchFamily="34" charset="0"/>
              </a:rPr>
              <a:t>addressing vocational barriers</a:t>
            </a:r>
          </a:p>
        </p:txBody>
      </p:sp>
      <p:sp>
        <p:nvSpPr>
          <p:cNvPr id="47" name="Freeform 195">
            <a:extLst>
              <a:ext uri="{FF2B5EF4-FFF2-40B4-BE49-F238E27FC236}">
                <a16:creationId xmlns:a16="http://schemas.microsoft.com/office/drawing/2014/main" id="{4AF72206-111E-4307-8707-A4DF650C6921}"/>
              </a:ext>
              <a:ext uri="{C183D7F6-B498-43B3-948B-1728B52AA6E4}">
                <adec:decorative xmlns:adec="http://schemas.microsoft.com/office/drawing/2017/decorative" val="1"/>
              </a:ext>
            </a:extLst>
          </p:cNvPr>
          <p:cNvSpPr>
            <a:spLocks noChangeAspect="1"/>
          </p:cNvSpPr>
          <p:nvPr/>
        </p:nvSpPr>
        <p:spPr bwMode="auto">
          <a:xfrm>
            <a:off x="1478965" y="3574279"/>
            <a:ext cx="500747" cy="391651"/>
          </a:xfrm>
          <a:custGeom>
            <a:avLst/>
            <a:gdLst>
              <a:gd name="connsiteX0" fmla="*/ 1096819 w 1363452"/>
              <a:gd name="connsiteY0" fmla="*/ 877888 h 1154113"/>
              <a:gd name="connsiteX1" fmla="*/ 1054707 w 1363452"/>
              <a:gd name="connsiteY1" fmla="*/ 929919 h 1154113"/>
              <a:gd name="connsiteX2" fmla="*/ 1288107 w 1363452"/>
              <a:gd name="connsiteY2" fmla="*/ 1122363 h 1154113"/>
              <a:gd name="connsiteX3" fmla="*/ 1313802 w 1363452"/>
              <a:gd name="connsiteY3" fmla="*/ 1101693 h 1154113"/>
              <a:gd name="connsiteX4" fmla="*/ 1314516 w 1363452"/>
              <a:gd name="connsiteY4" fmla="*/ 1100980 h 1154113"/>
              <a:gd name="connsiteX5" fmla="*/ 1315230 w 1363452"/>
              <a:gd name="connsiteY5" fmla="*/ 1100268 h 1154113"/>
              <a:gd name="connsiteX6" fmla="*/ 1330932 w 1363452"/>
              <a:gd name="connsiteY6" fmla="*/ 1071045 h 1154113"/>
              <a:gd name="connsiteX7" fmla="*/ 1096819 w 1363452"/>
              <a:gd name="connsiteY7" fmla="*/ 877888 h 1154113"/>
              <a:gd name="connsiteX8" fmla="*/ 1093256 w 1363452"/>
              <a:gd name="connsiteY8" fmla="*/ 838848 h 1154113"/>
              <a:gd name="connsiteX9" fmla="*/ 1104637 w 1363452"/>
              <a:gd name="connsiteY9" fmla="*/ 842334 h 1154113"/>
              <a:gd name="connsiteX10" fmla="*/ 1355565 w 1363452"/>
              <a:gd name="connsiteY10" fmla="*/ 1048995 h 1154113"/>
              <a:gd name="connsiteX11" fmla="*/ 1339792 w 1363452"/>
              <a:gd name="connsiteY11" fmla="*/ 1120504 h 1154113"/>
              <a:gd name="connsiteX12" fmla="*/ 1286739 w 1363452"/>
              <a:gd name="connsiteY12" fmla="*/ 1154113 h 1154113"/>
              <a:gd name="connsiteX13" fmla="*/ 1272400 w 1363452"/>
              <a:gd name="connsiteY13" fmla="*/ 1149823 h 1154113"/>
              <a:gd name="connsiteX14" fmla="*/ 1022190 w 1363452"/>
              <a:gd name="connsiteY14" fmla="*/ 943162 h 1154113"/>
              <a:gd name="connsiteX15" fmla="*/ 1020039 w 1363452"/>
              <a:gd name="connsiteY15" fmla="*/ 920994 h 1154113"/>
              <a:gd name="connsiteX16" fmla="*/ 1082412 w 1363452"/>
              <a:gd name="connsiteY16" fmla="*/ 844479 h 1154113"/>
              <a:gd name="connsiteX17" fmla="*/ 1093256 w 1363452"/>
              <a:gd name="connsiteY17" fmla="*/ 838848 h 1154113"/>
              <a:gd name="connsiteX18" fmla="*/ 126043 w 1363452"/>
              <a:gd name="connsiteY18" fmla="*/ 801687 h 1154113"/>
              <a:gd name="connsiteX19" fmla="*/ 185273 w 1363452"/>
              <a:gd name="connsiteY19" fmla="*/ 849550 h 1154113"/>
              <a:gd name="connsiteX20" fmla="*/ 188128 w 1363452"/>
              <a:gd name="connsiteY20" fmla="*/ 849550 h 1154113"/>
              <a:gd name="connsiteX21" fmla="*/ 246645 w 1363452"/>
              <a:gd name="connsiteY21" fmla="*/ 801687 h 1154113"/>
              <a:gd name="connsiteX22" fmla="*/ 327284 w 1363452"/>
              <a:gd name="connsiteY22" fmla="*/ 814546 h 1154113"/>
              <a:gd name="connsiteX23" fmla="*/ 372242 w 1363452"/>
              <a:gd name="connsiteY23" fmla="*/ 880268 h 1154113"/>
              <a:gd name="connsiteX24" fmla="*/ 367960 w 1363452"/>
              <a:gd name="connsiteY24" fmla="*/ 887412 h 1154113"/>
              <a:gd name="connsiteX25" fmla="*/ 4728 w 1363452"/>
              <a:gd name="connsiteY25" fmla="*/ 887412 h 1154113"/>
              <a:gd name="connsiteX26" fmla="*/ 446 w 1363452"/>
              <a:gd name="connsiteY26" fmla="*/ 880268 h 1154113"/>
              <a:gd name="connsiteX27" fmla="*/ 45404 w 1363452"/>
              <a:gd name="connsiteY27" fmla="*/ 814546 h 1154113"/>
              <a:gd name="connsiteX28" fmla="*/ 126043 w 1363452"/>
              <a:gd name="connsiteY28" fmla="*/ 801687 h 1154113"/>
              <a:gd name="connsiteX29" fmla="*/ 86331 w 1363452"/>
              <a:gd name="connsiteY29" fmla="*/ 687387 h 1154113"/>
              <a:gd name="connsiteX30" fmla="*/ 97046 w 1363452"/>
              <a:gd name="connsiteY30" fmla="*/ 692364 h 1154113"/>
              <a:gd name="connsiteX31" fmla="*/ 107048 w 1363452"/>
              <a:gd name="connsiteY31" fmla="*/ 704450 h 1154113"/>
              <a:gd name="connsiteX32" fmla="*/ 109191 w 1363452"/>
              <a:gd name="connsiteY32" fmla="*/ 706583 h 1154113"/>
              <a:gd name="connsiteX33" fmla="*/ 138480 w 1363452"/>
              <a:gd name="connsiteY33" fmla="*/ 768437 h 1154113"/>
              <a:gd name="connsiteX34" fmla="*/ 186343 w 1363452"/>
              <a:gd name="connsiteY34" fmla="*/ 791899 h 1154113"/>
              <a:gd name="connsiteX35" fmla="*/ 233492 w 1363452"/>
              <a:gd name="connsiteY35" fmla="*/ 768437 h 1154113"/>
              <a:gd name="connsiteX36" fmla="*/ 264210 w 1363452"/>
              <a:gd name="connsiteY36" fmla="*/ 706583 h 1154113"/>
              <a:gd name="connsiteX37" fmla="*/ 266353 w 1363452"/>
              <a:gd name="connsiteY37" fmla="*/ 704450 h 1154113"/>
              <a:gd name="connsiteX38" fmla="*/ 275640 w 1363452"/>
              <a:gd name="connsiteY38" fmla="*/ 692364 h 1154113"/>
              <a:gd name="connsiteX39" fmla="*/ 286356 w 1363452"/>
              <a:gd name="connsiteY39" fmla="*/ 687387 h 1154113"/>
              <a:gd name="connsiteX40" fmla="*/ 286356 w 1363452"/>
              <a:gd name="connsiteY40" fmla="*/ 688098 h 1154113"/>
              <a:gd name="connsiteX41" fmla="*/ 272068 w 1363452"/>
              <a:gd name="connsiteY41" fmla="*/ 710849 h 1154113"/>
              <a:gd name="connsiteX42" fmla="*/ 241350 w 1363452"/>
              <a:gd name="connsiteY42" fmla="*/ 773414 h 1154113"/>
              <a:gd name="connsiteX43" fmla="*/ 241350 w 1363452"/>
              <a:gd name="connsiteY43" fmla="*/ 793321 h 1154113"/>
              <a:gd name="connsiteX44" fmla="*/ 239921 w 1363452"/>
              <a:gd name="connsiteY44" fmla="*/ 795454 h 1154113"/>
              <a:gd name="connsiteX45" fmla="*/ 232063 w 1363452"/>
              <a:gd name="connsiteY45" fmla="*/ 803275 h 1154113"/>
              <a:gd name="connsiteX46" fmla="*/ 232063 w 1363452"/>
              <a:gd name="connsiteY46" fmla="*/ 780524 h 1154113"/>
              <a:gd name="connsiteX47" fmla="*/ 186343 w 1363452"/>
              <a:gd name="connsiteY47" fmla="*/ 801142 h 1154113"/>
              <a:gd name="connsiteX48" fmla="*/ 139909 w 1363452"/>
              <a:gd name="connsiteY48" fmla="*/ 780524 h 1154113"/>
              <a:gd name="connsiteX49" fmla="*/ 139909 w 1363452"/>
              <a:gd name="connsiteY49" fmla="*/ 803275 h 1154113"/>
              <a:gd name="connsiteX50" fmla="*/ 132051 w 1363452"/>
              <a:gd name="connsiteY50" fmla="*/ 795454 h 1154113"/>
              <a:gd name="connsiteX51" fmla="*/ 130622 w 1363452"/>
              <a:gd name="connsiteY51" fmla="*/ 793321 h 1154113"/>
              <a:gd name="connsiteX52" fmla="*/ 130622 w 1363452"/>
              <a:gd name="connsiteY52" fmla="*/ 773414 h 1154113"/>
              <a:gd name="connsiteX53" fmla="*/ 101333 w 1363452"/>
              <a:gd name="connsiteY53" fmla="*/ 710849 h 1154113"/>
              <a:gd name="connsiteX54" fmla="*/ 86331 w 1363452"/>
              <a:gd name="connsiteY54" fmla="*/ 688098 h 1154113"/>
              <a:gd name="connsiteX55" fmla="*/ 86331 w 1363452"/>
              <a:gd name="connsiteY55" fmla="*/ 687387 h 1154113"/>
              <a:gd name="connsiteX56" fmla="*/ 548294 w 1363452"/>
              <a:gd name="connsiteY56" fmla="*/ 525462 h 1154113"/>
              <a:gd name="connsiteX57" fmla="*/ 562627 w 1363452"/>
              <a:gd name="connsiteY57" fmla="*/ 532613 h 1154113"/>
              <a:gd name="connsiteX58" fmla="*/ 576960 w 1363452"/>
              <a:gd name="connsiteY58" fmla="*/ 548345 h 1154113"/>
              <a:gd name="connsiteX59" fmla="*/ 579827 w 1363452"/>
              <a:gd name="connsiteY59" fmla="*/ 551205 h 1154113"/>
              <a:gd name="connsiteX60" fmla="*/ 620677 w 1363452"/>
              <a:gd name="connsiteY60" fmla="*/ 635586 h 1154113"/>
              <a:gd name="connsiteX61" fmla="*/ 685177 w 1363452"/>
              <a:gd name="connsiteY61" fmla="*/ 667765 h 1154113"/>
              <a:gd name="connsiteX62" fmla="*/ 750394 w 1363452"/>
              <a:gd name="connsiteY62" fmla="*/ 635586 h 1154113"/>
              <a:gd name="connsiteX63" fmla="*/ 791244 w 1363452"/>
              <a:gd name="connsiteY63" fmla="*/ 551205 h 1154113"/>
              <a:gd name="connsiteX64" fmla="*/ 794110 w 1363452"/>
              <a:gd name="connsiteY64" fmla="*/ 548345 h 1154113"/>
              <a:gd name="connsiteX65" fmla="*/ 807727 w 1363452"/>
              <a:gd name="connsiteY65" fmla="*/ 532613 h 1154113"/>
              <a:gd name="connsiteX66" fmla="*/ 821344 w 1363452"/>
              <a:gd name="connsiteY66" fmla="*/ 525462 h 1154113"/>
              <a:gd name="connsiteX67" fmla="*/ 821344 w 1363452"/>
              <a:gd name="connsiteY67" fmla="*/ 526177 h 1154113"/>
              <a:gd name="connsiteX68" fmla="*/ 801994 w 1363452"/>
              <a:gd name="connsiteY68" fmla="*/ 557641 h 1154113"/>
              <a:gd name="connsiteX69" fmla="*/ 761144 w 1363452"/>
              <a:gd name="connsiteY69" fmla="*/ 642737 h 1154113"/>
              <a:gd name="connsiteX70" fmla="*/ 761144 w 1363452"/>
              <a:gd name="connsiteY70" fmla="*/ 669910 h 1154113"/>
              <a:gd name="connsiteX71" fmla="*/ 758994 w 1363452"/>
              <a:gd name="connsiteY71" fmla="*/ 672770 h 1154113"/>
              <a:gd name="connsiteX72" fmla="*/ 748244 w 1363452"/>
              <a:gd name="connsiteY72" fmla="*/ 684212 h 1154113"/>
              <a:gd name="connsiteX73" fmla="*/ 748244 w 1363452"/>
              <a:gd name="connsiteY73" fmla="*/ 653463 h 1154113"/>
              <a:gd name="connsiteX74" fmla="*/ 685177 w 1363452"/>
              <a:gd name="connsiteY74" fmla="*/ 680636 h 1154113"/>
              <a:gd name="connsiteX75" fmla="*/ 622827 w 1363452"/>
              <a:gd name="connsiteY75" fmla="*/ 653463 h 1154113"/>
              <a:gd name="connsiteX76" fmla="*/ 622827 w 1363452"/>
              <a:gd name="connsiteY76" fmla="*/ 684212 h 1154113"/>
              <a:gd name="connsiteX77" fmla="*/ 612077 w 1363452"/>
              <a:gd name="connsiteY77" fmla="*/ 672770 h 1154113"/>
              <a:gd name="connsiteX78" fmla="*/ 609927 w 1363452"/>
              <a:gd name="connsiteY78" fmla="*/ 669910 h 1154113"/>
              <a:gd name="connsiteX79" fmla="*/ 609927 w 1363452"/>
              <a:gd name="connsiteY79" fmla="*/ 642737 h 1154113"/>
              <a:gd name="connsiteX80" fmla="*/ 568360 w 1363452"/>
              <a:gd name="connsiteY80" fmla="*/ 557641 h 1154113"/>
              <a:gd name="connsiteX81" fmla="*/ 548294 w 1363452"/>
              <a:gd name="connsiteY81" fmla="*/ 526892 h 1154113"/>
              <a:gd name="connsiteX82" fmla="*/ 548294 w 1363452"/>
              <a:gd name="connsiteY82" fmla="*/ 525462 h 1154113"/>
              <a:gd name="connsiteX83" fmla="*/ 682874 w 1363452"/>
              <a:gd name="connsiteY83" fmla="*/ 292100 h 1154113"/>
              <a:gd name="connsiteX84" fmla="*/ 387956 w 1363452"/>
              <a:gd name="connsiteY84" fmla="*/ 586582 h 1154113"/>
              <a:gd name="connsiteX85" fmla="*/ 441513 w 1363452"/>
              <a:gd name="connsiteY85" fmla="*/ 756283 h 1154113"/>
              <a:gd name="connsiteX86" fmla="*/ 442227 w 1363452"/>
              <a:gd name="connsiteY86" fmla="*/ 755570 h 1154113"/>
              <a:gd name="connsiteX87" fmla="*/ 490785 w 1363452"/>
              <a:gd name="connsiteY87" fmla="*/ 697814 h 1154113"/>
              <a:gd name="connsiteX88" fmla="*/ 599326 w 1363452"/>
              <a:gd name="connsiteY88" fmla="*/ 680702 h 1154113"/>
              <a:gd name="connsiteX89" fmla="*/ 600754 w 1363452"/>
              <a:gd name="connsiteY89" fmla="*/ 682841 h 1154113"/>
              <a:gd name="connsiteX90" fmla="*/ 655739 w 1363452"/>
              <a:gd name="connsiteY90" fmla="*/ 866803 h 1154113"/>
              <a:gd name="connsiteX91" fmla="*/ 657881 w 1363452"/>
              <a:gd name="connsiteY91" fmla="*/ 874646 h 1154113"/>
              <a:gd name="connsiteX92" fmla="*/ 664308 w 1363452"/>
              <a:gd name="connsiteY92" fmla="*/ 879637 h 1154113"/>
              <a:gd name="connsiteX93" fmla="*/ 672163 w 1363452"/>
              <a:gd name="connsiteY93" fmla="*/ 880350 h 1154113"/>
              <a:gd name="connsiteX94" fmla="*/ 694300 w 1363452"/>
              <a:gd name="connsiteY94" fmla="*/ 880350 h 1154113"/>
              <a:gd name="connsiteX95" fmla="*/ 702155 w 1363452"/>
              <a:gd name="connsiteY95" fmla="*/ 879637 h 1154113"/>
              <a:gd name="connsiteX96" fmla="*/ 708581 w 1363452"/>
              <a:gd name="connsiteY96" fmla="*/ 874646 h 1154113"/>
              <a:gd name="connsiteX97" fmla="*/ 712866 w 1363452"/>
              <a:gd name="connsiteY97" fmla="*/ 861098 h 1154113"/>
              <a:gd name="connsiteX98" fmla="*/ 766422 w 1363452"/>
              <a:gd name="connsiteY98" fmla="*/ 682841 h 1154113"/>
              <a:gd name="connsiteX99" fmla="*/ 769279 w 1363452"/>
              <a:gd name="connsiteY99" fmla="*/ 680702 h 1154113"/>
              <a:gd name="connsiteX100" fmla="*/ 877106 w 1363452"/>
              <a:gd name="connsiteY100" fmla="*/ 697814 h 1154113"/>
              <a:gd name="connsiteX101" fmla="*/ 906383 w 1363452"/>
              <a:gd name="connsiteY101" fmla="*/ 722770 h 1154113"/>
              <a:gd name="connsiteX102" fmla="*/ 925664 w 1363452"/>
              <a:gd name="connsiteY102" fmla="*/ 754144 h 1154113"/>
              <a:gd name="connsiteX103" fmla="*/ 927806 w 1363452"/>
              <a:gd name="connsiteY103" fmla="*/ 752005 h 1154113"/>
              <a:gd name="connsiteX104" fmla="*/ 978506 w 1363452"/>
              <a:gd name="connsiteY104" fmla="*/ 586582 h 1154113"/>
              <a:gd name="connsiteX105" fmla="*/ 682874 w 1363452"/>
              <a:gd name="connsiteY105" fmla="*/ 292100 h 1154113"/>
              <a:gd name="connsiteX106" fmla="*/ 713786 w 1363452"/>
              <a:gd name="connsiteY106" fmla="*/ 261703 h 1154113"/>
              <a:gd name="connsiteX107" fmla="*/ 890913 w 1363452"/>
              <a:gd name="connsiteY107" fmla="*/ 334603 h 1154113"/>
              <a:gd name="connsiteX108" fmla="*/ 969477 w 1363452"/>
              <a:gd name="connsiteY108" fmla="*/ 742699 h 1154113"/>
              <a:gd name="connsiteX109" fmla="*/ 1055184 w 1363452"/>
              <a:gd name="connsiteY109" fmla="*/ 813455 h 1154113"/>
              <a:gd name="connsiteX110" fmla="*/ 1056612 w 1363452"/>
              <a:gd name="connsiteY110" fmla="*/ 826320 h 1154113"/>
              <a:gd name="connsiteX111" fmla="*/ 995189 w 1363452"/>
              <a:gd name="connsiteY111" fmla="*/ 901364 h 1154113"/>
              <a:gd name="connsiteX112" fmla="*/ 982333 w 1363452"/>
              <a:gd name="connsiteY112" fmla="*/ 902793 h 1154113"/>
              <a:gd name="connsiteX113" fmla="*/ 898055 w 1363452"/>
              <a:gd name="connsiteY113" fmla="*/ 832752 h 1154113"/>
              <a:gd name="connsiteX114" fmla="*/ 478092 w 1363452"/>
              <a:gd name="connsiteY114" fmla="*/ 839184 h 1154113"/>
              <a:gd name="connsiteX115" fmla="*/ 431668 w 1363452"/>
              <a:gd name="connsiteY115" fmla="*/ 380344 h 1154113"/>
              <a:gd name="connsiteX116" fmla="*/ 713786 w 1363452"/>
              <a:gd name="connsiteY116" fmla="*/ 261703 h 1154113"/>
              <a:gd name="connsiteX117" fmla="*/ 83156 w 1363452"/>
              <a:gd name="connsiteY117" fmla="*/ 203200 h 1154113"/>
              <a:gd name="connsiteX118" fmla="*/ 93880 w 1363452"/>
              <a:gd name="connsiteY118" fmla="*/ 207498 h 1154113"/>
              <a:gd name="connsiteX119" fmla="*/ 103174 w 1363452"/>
              <a:gd name="connsiteY119" fmla="*/ 218959 h 1154113"/>
              <a:gd name="connsiteX120" fmla="*/ 105319 w 1363452"/>
              <a:gd name="connsiteY120" fmla="*/ 221108 h 1154113"/>
              <a:gd name="connsiteX121" fmla="*/ 136776 w 1363452"/>
              <a:gd name="connsiteY121" fmla="*/ 284859 h 1154113"/>
              <a:gd name="connsiteX122" fmla="*/ 183962 w 1363452"/>
              <a:gd name="connsiteY122" fmla="*/ 308498 h 1154113"/>
              <a:gd name="connsiteX123" fmla="*/ 231863 w 1363452"/>
              <a:gd name="connsiteY123" fmla="*/ 284859 h 1154113"/>
              <a:gd name="connsiteX124" fmla="*/ 262606 w 1363452"/>
              <a:gd name="connsiteY124" fmla="*/ 221108 h 1154113"/>
              <a:gd name="connsiteX125" fmla="*/ 264750 w 1363452"/>
              <a:gd name="connsiteY125" fmla="*/ 218959 h 1154113"/>
              <a:gd name="connsiteX126" fmla="*/ 273330 w 1363452"/>
              <a:gd name="connsiteY126" fmla="*/ 207498 h 1154113"/>
              <a:gd name="connsiteX127" fmla="*/ 284769 w 1363452"/>
              <a:gd name="connsiteY127" fmla="*/ 203200 h 1154113"/>
              <a:gd name="connsiteX128" fmla="*/ 284054 w 1363452"/>
              <a:gd name="connsiteY128" fmla="*/ 203916 h 1154113"/>
              <a:gd name="connsiteX129" fmla="*/ 270470 w 1363452"/>
              <a:gd name="connsiteY129" fmla="*/ 226838 h 1154113"/>
              <a:gd name="connsiteX130" fmla="*/ 240442 w 1363452"/>
              <a:gd name="connsiteY130" fmla="*/ 289873 h 1154113"/>
              <a:gd name="connsiteX131" fmla="*/ 240442 w 1363452"/>
              <a:gd name="connsiteY131" fmla="*/ 309930 h 1154113"/>
              <a:gd name="connsiteX132" fmla="*/ 238298 w 1363452"/>
              <a:gd name="connsiteY132" fmla="*/ 312079 h 1154113"/>
              <a:gd name="connsiteX133" fmla="*/ 230433 w 1363452"/>
              <a:gd name="connsiteY133" fmla="*/ 320675 h 1154113"/>
              <a:gd name="connsiteX134" fmla="*/ 230433 w 1363452"/>
              <a:gd name="connsiteY134" fmla="*/ 297037 h 1154113"/>
              <a:gd name="connsiteX135" fmla="*/ 183962 w 1363452"/>
              <a:gd name="connsiteY135" fmla="*/ 317810 h 1154113"/>
              <a:gd name="connsiteX136" fmla="*/ 137491 w 1363452"/>
              <a:gd name="connsiteY136" fmla="*/ 297037 h 1154113"/>
              <a:gd name="connsiteX137" fmla="*/ 137491 w 1363452"/>
              <a:gd name="connsiteY137" fmla="*/ 320675 h 1154113"/>
              <a:gd name="connsiteX138" fmla="*/ 129627 w 1363452"/>
              <a:gd name="connsiteY138" fmla="*/ 312079 h 1154113"/>
              <a:gd name="connsiteX139" fmla="*/ 128197 w 1363452"/>
              <a:gd name="connsiteY139" fmla="*/ 309930 h 1154113"/>
              <a:gd name="connsiteX140" fmla="*/ 128197 w 1363452"/>
              <a:gd name="connsiteY140" fmla="*/ 289873 h 1154113"/>
              <a:gd name="connsiteX141" fmla="*/ 98169 w 1363452"/>
              <a:gd name="connsiteY141" fmla="*/ 226838 h 1154113"/>
              <a:gd name="connsiteX142" fmla="*/ 83156 w 1363452"/>
              <a:gd name="connsiteY142" fmla="*/ 203916 h 1154113"/>
              <a:gd name="connsiteX143" fmla="*/ 83156 w 1363452"/>
              <a:gd name="connsiteY143" fmla="*/ 203200 h 1154113"/>
              <a:gd name="connsiteX144" fmla="*/ 1271480 w 1363452"/>
              <a:gd name="connsiteY144" fmla="*/ 198437 h 1154113"/>
              <a:gd name="connsiteX145" fmla="*/ 1271480 w 1363452"/>
              <a:gd name="connsiteY145" fmla="*/ 199870 h 1154113"/>
              <a:gd name="connsiteX146" fmla="*/ 1257192 w 1363452"/>
              <a:gd name="connsiteY146" fmla="*/ 225660 h 1154113"/>
              <a:gd name="connsiteX147" fmla="*/ 1228617 w 1363452"/>
              <a:gd name="connsiteY147" fmla="*/ 289421 h 1154113"/>
              <a:gd name="connsiteX148" fmla="*/ 1228617 w 1363452"/>
              <a:gd name="connsiteY148" fmla="*/ 328824 h 1154113"/>
              <a:gd name="connsiteX149" fmla="*/ 1217902 w 1363452"/>
              <a:gd name="connsiteY149" fmla="*/ 338137 h 1154113"/>
              <a:gd name="connsiteX150" fmla="*/ 1217902 w 1363452"/>
              <a:gd name="connsiteY150" fmla="*/ 298734 h 1154113"/>
              <a:gd name="connsiteX151" fmla="*/ 1171467 w 1363452"/>
              <a:gd name="connsiteY151" fmla="*/ 320943 h 1154113"/>
              <a:gd name="connsiteX152" fmla="*/ 1125747 w 1363452"/>
              <a:gd name="connsiteY152" fmla="*/ 299451 h 1154113"/>
              <a:gd name="connsiteX153" fmla="*/ 1125747 w 1363452"/>
              <a:gd name="connsiteY153" fmla="*/ 338137 h 1154113"/>
              <a:gd name="connsiteX154" fmla="*/ 1115032 w 1363452"/>
              <a:gd name="connsiteY154" fmla="*/ 329540 h 1154113"/>
              <a:gd name="connsiteX155" fmla="*/ 1115032 w 1363452"/>
              <a:gd name="connsiteY155" fmla="*/ 289421 h 1154113"/>
              <a:gd name="connsiteX156" fmla="*/ 1087171 w 1363452"/>
              <a:gd name="connsiteY156" fmla="*/ 225660 h 1154113"/>
              <a:gd name="connsiteX157" fmla="*/ 1072169 w 1363452"/>
              <a:gd name="connsiteY157" fmla="*/ 200586 h 1154113"/>
              <a:gd name="connsiteX158" fmla="*/ 1072169 w 1363452"/>
              <a:gd name="connsiteY158" fmla="*/ 199870 h 1154113"/>
              <a:gd name="connsiteX159" fmla="*/ 1084314 w 1363452"/>
              <a:gd name="connsiteY159" fmla="*/ 205601 h 1154113"/>
              <a:gd name="connsiteX160" fmla="*/ 1094315 w 1363452"/>
              <a:gd name="connsiteY160" fmla="*/ 217064 h 1154113"/>
              <a:gd name="connsiteX161" fmla="*/ 1095744 w 1363452"/>
              <a:gd name="connsiteY161" fmla="*/ 219929 h 1154113"/>
              <a:gd name="connsiteX162" fmla="*/ 1124319 w 1363452"/>
              <a:gd name="connsiteY162" fmla="*/ 284406 h 1154113"/>
              <a:gd name="connsiteX163" fmla="*/ 1171467 w 1363452"/>
              <a:gd name="connsiteY163" fmla="*/ 310197 h 1154113"/>
              <a:gd name="connsiteX164" fmla="*/ 1219330 w 1363452"/>
              <a:gd name="connsiteY164" fmla="*/ 284406 h 1154113"/>
              <a:gd name="connsiteX165" fmla="*/ 1247905 w 1363452"/>
              <a:gd name="connsiteY165" fmla="*/ 219929 h 1154113"/>
              <a:gd name="connsiteX166" fmla="*/ 1250049 w 1363452"/>
              <a:gd name="connsiteY166" fmla="*/ 217064 h 1154113"/>
              <a:gd name="connsiteX167" fmla="*/ 1260050 w 1363452"/>
              <a:gd name="connsiteY167" fmla="*/ 204168 h 1154113"/>
              <a:gd name="connsiteX168" fmla="*/ 1271480 w 1363452"/>
              <a:gd name="connsiteY168" fmla="*/ 198437 h 1154113"/>
              <a:gd name="connsiteX169" fmla="*/ 603826 w 1363452"/>
              <a:gd name="connsiteY169" fmla="*/ 114300 h 1154113"/>
              <a:gd name="connsiteX170" fmla="*/ 662317 w 1363452"/>
              <a:gd name="connsiteY170" fmla="*/ 162877 h 1154113"/>
              <a:gd name="connsiteX171" fmla="*/ 665171 w 1363452"/>
              <a:gd name="connsiteY171" fmla="*/ 162877 h 1154113"/>
              <a:gd name="connsiteX172" fmla="*/ 724376 w 1363452"/>
              <a:gd name="connsiteY172" fmla="*/ 114300 h 1154113"/>
              <a:gd name="connsiteX173" fmla="*/ 804267 w 1363452"/>
              <a:gd name="connsiteY173" fmla="*/ 128587 h 1154113"/>
              <a:gd name="connsiteX174" fmla="*/ 849205 w 1363452"/>
              <a:gd name="connsiteY174" fmla="*/ 194310 h 1154113"/>
              <a:gd name="connsiteX175" fmla="*/ 844926 w 1363452"/>
              <a:gd name="connsiteY175" fmla="*/ 200025 h 1154113"/>
              <a:gd name="connsiteX176" fmla="*/ 482562 w 1363452"/>
              <a:gd name="connsiteY176" fmla="*/ 200025 h 1154113"/>
              <a:gd name="connsiteX177" fmla="*/ 478282 w 1363452"/>
              <a:gd name="connsiteY177" fmla="*/ 194310 h 1154113"/>
              <a:gd name="connsiteX178" fmla="*/ 523221 w 1363452"/>
              <a:gd name="connsiteY178" fmla="*/ 128587 h 1154113"/>
              <a:gd name="connsiteX179" fmla="*/ 603826 w 1363452"/>
              <a:gd name="connsiteY179" fmla="*/ 114300 h 1154113"/>
              <a:gd name="connsiteX180" fmla="*/ 1170237 w 1363452"/>
              <a:gd name="connsiteY180" fmla="*/ 50800 h 1154113"/>
              <a:gd name="connsiteX181" fmla="*/ 1273781 w 1363452"/>
              <a:gd name="connsiteY181" fmla="*/ 148062 h 1154113"/>
              <a:gd name="connsiteX182" fmla="*/ 1270211 w 1363452"/>
              <a:gd name="connsiteY182" fmla="*/ 180244 h 1154113"/>
              <a:gd name="connsiteX183" fmla="*/ 1259499 w 1363452"/>
              <a:gd name="connsiteY183" fmla="*/ 194548 h 1154113"/>
              <a:gd name="connsiteX184" fmla="*/ 1258071 w 1363452"/>
              <a:gd name="connsiteY184" fmla="*/ 195263 h 1154113"/>
              <a:gd name="connsiteX185" fmla="*/ 1253072 w 1363452"/>
              <a:gd name="connsiteY185" fmla="*/ 195263 h 1154113"/>
              <a:gd name="connsiteX186" fmla="*/ 1251644 w 1363452"/>
              <a:gd name="connsiteY186" fmla="*/ 193117 h 1154113"/>
              <a:gd name="connsiteX187" fmla="*/ 1250216 w 1363452"/>
              <a:gd name="connsiteY187" fmla="*/ 128038 h 1154113"/>
              <a:gd name="connsiteX188" fmla="*/ 1246645 w 1363452"/>
              <a:gd name="connsiteY188" fmla="*/ 126607 h 1154113"/>
              <a:gd name="connsiteX189" fmla="*/ 1195944 w 1363452"/>
              <a:gd name="connsiteY189" fmla="*/ 133759 h 1154113"/>
              <a:gd name="connsiteX190" fmla="*/ 1153812 w 1363452"/>
              <a:gd name="connsiteY190" fmla="*/ 138765 h 1154113"/>
              <a:gd name="connsiteX191" fmla="*/ 1151670 w 1363452"/>
              <a:gd name="connsiteY191" fmla="*/ 135904 h 1154113"/>
              <a:gd name="connsiteX192" fmla="*/ 1156669 w 1363452"/>
              <a:gd name="connsiteY192" fmla="*/ 126607 h 1154113"/>
              <a:gd name="connsiteX193" fmla="*/ 1153812 w 1363452"/>
              <a:gd name="connsiteY193" fmla="*/ 123747 h 1154113"/>
              <a:gd name="connsiteX194" fmla="*/ 1114537 w 1363452"/>
              <a:gd name="connsiteY194" fmla="*/ 146632 h 1154113"/>
              <a:gd name="connsiteX195" fmla="*/ 1111680 w 1363452"/>
              <a:gd name="connsiteY195" fmla="*/ 145201 h 1154113"/>
              <a:gd name="connsiteX196" fmla="*/ 1113823 w 1363452"/>
              <a:gd name="connsiteY196" fmla="*/ 130898 h 1154113"/>
              <a:gd name="connsiteX197" fmla="*/ 1110966 w 1363452"/>
              <a:gd name="connsiteY197" fmla="*/ 129468 h 1154113"/>
              <a:gd name="connsiteX198" fmla="*/ 1088115 w 1363452"/>
              <a:gd name="connsiteY198" fmla="*/ 191687 h 1154113"/>
              <a:gd name="connsiteX199" fmla="*/ 1085973 w 1363452"/>
              <a:gd name="connsiteY199" fmla="*/ 193833 h 1154113"/>
              <a:gd name="connsiteX200" fmla="*/ 1083116 w 1363452"/>
              <a:gd name="connsiteY200" fmla="*/ 193117 h 1154113"/>
              <a:gd name="connsiteX201" fmla="*/ 1080974 w 1363452"/>
              <a:gd name="connsiteY201" fmla="*/ 192402 h 1154113"/>
              <a:gd name="connsiteX202" fmla="*/ 1071691 w 1363452"/>
              <a:gd name="connsiteY202" fmla="*/ 180960 h 1154113"/>
              <a:gd name="connsiteX203" fmla="*/ 1067406 w 1363452"/>
              <a:gd name="connsiteY203" fmla="*/ 148062 h 1154113"/>
              <a:gd name="connsiteX204" fmla="*/ 1170237 w 1363452"/>
              <a:gd name="connsiteY204" fmla="*/ 50800 h 1154113"/>
              <a:gd name="connsiteX205" fmla="*/ 182375 w 1363452"/>
              <a:gd name="connsiteY205" fmla="*/ 50800 h 1154113"/>
              <a:gd name="connsiteX206" fmla="*/ 281594 w 1363452"/>
              <a:gd name="connsiteY206" fmla="*/ 153349 h 1154113"/>
              <a:gd name="connsiteX207" fmla="*/ 277311 w 1363452"/>
              <a:gd name="connsiteY207" fmla="*/ 188245 h 1154113"/>
              <a:gd name="connsiteX208" fmla="*/ 277311 w 1363452"/>
              <a:gd name="connsiteY208" fmla="*/ 188957 h 1154113"/>
              <a:gd name="connsiteX209" fmla="*/ 267318 w 1363452"/>
              <a:gd name="connsiteY209" fmla="*/ 201776 h 1154113"/>
              <a:gd name="connsiteX210" fmla="*/ 260893 w 1363452"/>
              <a:gd name="connsiteY210" fmla="*/ 201776 h 1154113"/>
              <a:gd name="connsiteX211" fmla="*/ 236624 w 1363452"/>
              <a:gd name="connsiteY211" fmla="*/ 132697 h 1154113"/>
              <a:gd name="connsiteX212" fmla="*/ 106711 w 1363452"/>
              <a:gd name="connsiteY212" fmla="*/ 127712 h 1154113"/>
              <a:gd name="connsiteX213" fmla="*/ 105284 w 1363452"/>
              <a:gd name="connsiteY213" fmla="*/ 203200 h 1154113"/>
              <a:gd name="connsiteX214" fmla="*/ 98146 w 1363452"/>
              <a:gd name="connsiteY214" fmla="*/ 203200 h 1154113"/>
              <a:gd name="connsiteX215" fmla="*/ 87439 w 1363452"/>
              <a:gd name="connsiteY215" fmla="*/ 187533 h 1154113"/>
              <a:gd name="connsiteX216" fmla="*/ 83870 w 1363452"/>
              <a:gd name="connsiteY216" fmla="*/ 153349 h 1154113"/>
              <a:gd name="connsiteX217" fmla="*/ 182375 w 1363452"/>
              <a:gd name="connsiteY217" fmla="*/ 50800 h 1154113"/>
              <a:gd name="connsiteX218" fmla="*/ 764194 w 1363452"/>
              <a:gd name="connsiteY218" fmla="*/ 0 h 1154113"/>
              <a:gd name="connsiteX219" fmla="*/ 764194 w 1363452"/>
              <a:gd name="connsiteY219" fmla="*/ 715 h 1154113"/>
              <a:gd name="connsiteX220" fmla="*/ 749814 w 1363452"/>
              <a:gd name="connsiteY220" fmla="*/ 23607 h 1154113"/>
              <a:gd name="connsiteX221" fmla="*/ 719617 w 1363452"/>
              <a:gd name="connsiteY221" fmla="*/ 86558 h 1154113"/>
              <a:gd name="connsiteX222" fmla="*/ 719617 w 1363452"/>
              <a:gd name="connsiteY222" fmla="*/ 106588 h 1154113"/>
              <a:gd name="connsiteX223" fmla="*/ 718179 w 1363452"/>
              <a:gd name="connsiteY223" fmla="*/ 108734 h 1154113"/>
              <a:gd name="connsiteX224" fmla="*/ 710270 w 1363452"/>
              <a:gd name="connsiteY224" fmla="*/ 115888 h 1154113"/>
              <a:gd name="connsiteX225" fmla="*/ 710270 w 1363452"/>
              <a:gd name="connsiteY225" fmla="*/ 93712 h 1154113"/>
              <a:gd name="connsiteX226" fmla="*/ 664256 w 1363452"/>
              <a:gd name="connsiteY226" fmla="*/ 113742 h 1154113"/>
              <a:gd name="connsiteX227" fmla="*/ 618960 w 1363452"/>
              <a:gd name="connsiteY227" fmla="*/ 93712 h 1154113"/>
              <a:gd name="connsiteX228" fmla="*/ 618960 w 1363452"/>
              <a:gd name="connsiteY228" fmla="*/ 115888 h 1154113"/>
              <a:gd name="connsiteX229" fmla="*/ 611051 w 1363452"/>
              <a:gd name="connsiteY229" fmla="*/ 108734 h 1154113"/>
              <a:gd name="connsiteX230" fmla="*/ 609613 w 1363452"/>
              <a:gd name="connsiteY230" fmla="*/ 106588 h 1154113"/>
              <a:gd name="connsiteX231" fmla="*/ 609613 w 1363452"/>
              <a:gd name="connsiteY231" fmla="*/ 86558 h 1154113"/>
              <a:gd name="connsiteX232" fmla="*/ 580135 w 1363452"/>
              <a:gd name="connsiteY232" fmla="*/ 23607 h 1154113"/>
              <a:gd name="connsiteX233" fmla="*/ 565756 w 1363452"/>
              <a:gd name="connsiteY233" fmla="*/ 1431 h 1154113"/>
              <a:gd name="connsiteX234" fmla="*/ 565756 w 1363452"/>
              <a:gd name="connsiteY234" fmla="*/ 715 h 1154113"/>
              <a:gd name="connsiteX235" fmla="*/ 575821 w 1363452"/>
              <a:gd name="connsiteY235" fmla="*/ 5723 h 1154113"/>
              <a:gd name="connsiteX236" fmla="*/ 585887 w 1363452"/>
              <a:gd name="connsiteY236" fmla="*/ 15738 h 1154113"/>
              <a:gd name="connsiteX237" fmla="*/ 588044 w 1363452"/>
              <a:gd name="connsiteY237" fmla="*/ 18599 h 1154113"/>
              <a:gd name="connsiteX238" fmla="*/ 617522 w 1363452"/>
              <a:gd name="connsiteY238" fmla="*/ 81551 h 1154113"/>
              <a:gd name="connsiteX239" fmla="*/ 664256 w 1363452"/>
              <a:gd name="connsiteY239" fmla="*/ 104442 h 1154113"/>
              <a:gd name="connsiteX240" fmla="*/ 711708 w 1363452"/>
              <a:gd name="connsiteY240" fmla="*/ 81551 h 1154113"/>
              <a:gd name="connsiteX241" fmla="*/ 741186 w 1363452"/>
              <a:gd name="connsiteY241" fmla="*/ 18599 h 1154113"/>
              <a:gd name="connsiteX242" fmla="*/ 743343 w 1363452"/>
              <a:gd name="connsiteY242" fmla="*/ 15738 h 1154113"/>
              <a:gd name="connsiteX243" fmla="*/ 753409 w 1363452"/>
              <a:gd name="connsiteY243" fmla="*/ 5723 h 1154113"/>
              <a:gd name="connsiteX244" fmla="*/ 764194 w 1363452"/>
              <a:gd name="connsiteY244" fmla="*/ 0 h 115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363452" h="1154113">
                <a:moveTo>
                  <a:pt x="1096819" y="877888"/>
                </a:moveTo>
                <a:cubicBezTo>
                  <a:pt x="1096819" y="877888"/>
                  <a:pt x="1096819" y="877888"/>
                  <a:pt x="1054707" y="929919"/>
                </a:cubicBezTo>
                <a:cubicBezTo>
                  <a:pt x="1054707" y="929919"/>
                  <a:pt x="1054707" y="929919"/>
                  <a:pt x="1288107" y="1122363"/>
                </a:cubicBezTo>
                <a:cubicBezTo>
                  <a:pt x="1293103" y="1120938"/>
                  <a:pt x="1303096" y="1115236"/>
                  <a:pt x="1313802" y="1101693"/>
                </a:cubicBezTo>
                <a:cubicBezTo>
                  <a:pt x="1313802" y="1101693"/>
                  <a:pt x="1313802" y="1101693"/>
                  <a:pt x="1314516" y="1100980"/>
                </a:cubicBezTo>
                <a:lnTo>
                  <a:pt x="1315230" y="1100268"/>
                </a:lnTo>
                <a:cubicBezTo>
                  <a:pt x="1325936" y="1087438"/>
                  <a:pt x="1330218" y="1076034"/>
                  <a:pt x="1330932" y="1071045"/>
                </a:cubicBezTo>
                <a:cubicBezTo>
                  <a:pt x="1330932" y="1071045"/>
                  <a:pt x="1330932" y="1071045"/>
                  <a:pt x="1096819" y="877888"/>
                </a:cubicBezTo>
                <a:close/>
                <a:moveTo>
                  <a:pt x="1093256" y="838848"/>
                </a:moveTo>
                <a:cubicBezTo>
                  <a:pt x="1097289" y="838401"/>
                  <a:pt x="1101411" y="839474"/>
                  <a:pt x="1104637" y="842334"/>
                </a:cubicBezTo>
                <a:cubicBezTo>
                  <a:pt x="1104637" y="842334"/>
                  <a:pt x="1104637" y="842334"/>
                  <a:pt x="1355565" y="1048995"/>
                </a:cubicBezTo>
                <a:cubicBezTo>
                  <a:pt x="1370620" y="1061151"/>
                  <a:pt x="1363451" y="1093330"/>
                  <a:pt x="1339792" y="1120504"/>
                </a:cubicBezTo>
                <a:cubicBezTo>
                  <a:pt x="1323302" y="1141957"/>
                  <a:pt x="1302511" y="1154113"/>
                  <a:pt x="1286739" y="1154113"/>
                </a:cubicBezTo>
                <a:cubicBezTo>
                  <a:pt x="1281003" y="1154113"/>
                  <a:pt x="1276702" y="1152683"/>
                  <a:pt x="1272400" y="1149823"/>
                </a:cubicBezTo>
                <a:cubicBezTo>
                  <a:pt x="1272400" y="1149823"/>
                  <a:pt x="1272400" y="1149823"/>
                  <a:pt x="1022190" y="943162"/>
                </a:cubicBezTo>
                <a:cubicBezTo>
                  <a:pt x="1015737" y="937441"/>
                  <a:pt x="1015020" y="927430"/>
                  <a:pt x="1020039" y="920994"/>
                </a:cubicBezTo>
                <a:cubicBezTo>
                  <a:pt x="1020039" y="920994"/>
                  <a:pt x="1020039" y="920994"/>
                  <a:pt x="1082412" y="844479"/>
                </a:cubicBezTo>
                <a:cubicBezTo>
                  <a:pt x="1085280" y="841261"/>
                  <a:pt x="1089223" y="839295"/>
                  <a:pt x="1093256" y="838848"/>
                </a:cubicBezTo>
                <a:close/>
                <a:moveTo>
                  <a:pt x="126043" y="801687"/>
                </a:moveTo>
                <a:cubicBezTo>
                  <a:pt x="126043" y="801687"/>
                  <a:pt x="166006" y="834548"/>
                  <a:pt x="185273" y="849550"/>
                </a:cubicBezTo>
                <a:cubicBezTo>
                  <a:pt x="185987" y="850265"/>
                  <a:pt x="187414" y="850265"/>
                  <a:pt x="188128" y="849550"/>
                </a:cubicBezTo>
                <a:cubicBezTo>
                  <a:pt x="213818" y="828833"/>
                  <a:pt x="246645" y="801687"/>
                  <a:pt x="246645" y="801687"/>
                </a:cubicBezTo>
                <a:cubicBezTo>
                  <a:pt x="246645" y="801687"/>
                  <a:pt x="299452" y="801687"/>
                  <a:pt x="327284" y="814546"/>
                </a:cubicBezTo>
                <a:cubicBezTo>
                  <a:pt x="350833" y="825261"/>
                  <a:pt x="366533" y="865267"/>
                  <a:pt x="372242" y="880268"/>
                </a:cubicBezTo>
                <a:cubicBezTo>
                  <a:pt x="373669" y="883126"/>
                  <a:pt x="371528" y="887412"/>
                  <a:pt x="367960" y="887412"/>
                </a:cubicBezTo>
                <a:cubicBezTo>
                  <a:pt x="367960" y="887412"/>
                  <a:pt x="367960" y="887412"/>
                  <a:pt x="4728" y="887412"/>
                </a:cubicBezTo>
                <a:cubicBezTo>
                  <a:pt x="1160" y="887412"/>
                  <a:pt x="-981" y="883126"/>
                  <a:pt x="446" y="880268"/>
                </a:cubicBezTo>
                <a:cubicBezTo>
                  <a:pt x="6155" y="865267"/>
                  <a:pt x="22568" y="825261"/>
                  <a:pt x="45404" y="814546"/>
                </a:cubicBezTo>
                <a:cubicBezTo>
                  <a:pt x="73949" y="801687"/>
                  <a:pt x="126043" y="801687"/>
                  <a:pt x="126043" y="801687"/>
                </a:cubicBezTo>
                <a:close/>
                <a:moveTo>
                  <a:pt x="86331" y="687387"/>
                </a:moveTo>
                <a:cubicBezTo>
                  <a:pt x="86331" y="687387"/>
                  <a:pt x="86331" y="687387"/>
                  <a:pt x="97046" y="692364"/>
                </a:cubicBezTo>
                <a:cubicBezTo>
                  <a:pt x="98475" y="696629"/>
                  <a:pt x="101333" y="700895"/>
                  <a:pt x="107048" y="704450"/>
                </a:cubicBezTo>
                <a:cubicBezTo>
                  <a:pt x="107762" y="704450"/>
                  <a:pt x="108476" y="705872"/>
                  <a:pt x="109191" y="706583"/>
                </a:cubicBezTo>
                <a:cubicBezTo>
                  <a:pt x="117763" y="727912"/>
                  <a:pt x="132765" y="763461"/>
                  <a:pt x="138480" y="768437"/>
                </a:cubicBezTo>
                <a:cubicBezTo>
                  <a:pt x="147767" y="776969"/>
                  <a:pt x="172770" y="791899"/>
                  <a:pt x="186343" y="791899"/>
                </a:cubicBezTo>
                <a:cubicBezTo>
                  <a:pt x="199202" y="791899"/>
                  <a:pt x="224205" y="776969"/>
                  <a:pt x="233492" y="768437"/>
                </a:cubicBezTo>
                <a:cubicBezTo>
                  <a:pt x="239207" y="763461"/>
                  <a:pt x="255638" y="727912"/>
                  <a:pt x="264210" y="706583"/>
                </a:cubicBezTo>
                <a:cubicBezTo>
                  <a:pt x="264925" y="705872"/>
                  <a:pt x="265639" y="704450"/>
                  <a:pt x="266353" y="704450"/>
                </a:cubicBezTo>
                <a:cubicBezTo>
                  <a:pt x="271354" y="700895"/>
                  <a:pt x="274211" y="696629"/>
                  <a:pt x="275640" y="692364"/>
                </a:cubicBezTo>
                <a:cubicBezTo>
                  <a:pt x="275640" y="692364"/>
                  <a:pt x="275640" y="692364"/>
                  <a:pt x="286356" y="687387"/>
                </a:cubicBezTo>
                <a:cubicBezTo>
                  <a:pt x="286356" y="687387"/>
                  <a:pt x="286356" y="687387"/>
                  <a:pt x="286356" y="688098"/>
                </a:cubicBezTo>
                <a:cubicBezTo>
                  <a:pt x="285641" y="692364"/>
                  <a:pt x="282784" y="705161"/>
                  <a:pt x="272068" y="710849"/>
                </a:cubicBezTo>
                <a:cubicBezTo>
                  <a:pt x="267782" y="722224"/>
                  <a:pt x="250637" y="762039"/>
                  <a:pt x="241350" y="773414"/>
                </a:cubicBezTo>
                <a:cubicBezTo>
                  <a:pt x="241350" y="773414"/>
                  <a:pt x="241350" y="773414"/>
                  <a:pt x="241350" y="793321"/>
                </a:cubicBezTo>
                <a:cubicBezTo>
                  <a:pt x="241350" y="793321"/>
                  <a:pt x="241350" y="793321"/>
                  <a:pt x="239921" y="795454"/>
                </a:cubicBezTo>
                <a:cubicBezTo>
                  <a:pt x="239921" y="795454"/>
                  <a:pt x="237064" y="799009"/>
                  <a:pt x="232063" y="803275"/>
                </a:cubicBezTo>
                <a:cubicBezTo>
                  <a:pt x="232063" y="803275"/>
                  <a:pt x="232063" y="803275"/>
                  <a:pt x="232063" y="780524"/>
                </a:cubicBezTo>
                <a:cubicBezTo>
                  <a:pt x="219919" y="789766"/>
                  <a:pt x="199202" y="801142"/>
                  <a:pt x="186343" y="801142"/>
                </a:cubicBezTo>
                <a:cubicBezTo>
                  <a:pt x="172770" y="801142"/>
                  <a:pt x="152768" y="789766"/>
                  <a:pt x="139909" y="780524"/>
                </a:cubicBezTo>
                <a:cubicBezTo>
                  <a:pt x="139909" y="780524"/>
                  <a:pt x="139909" y="780524"/>
                  <a:pt x="139909" y="803275"/>
                </a:cubicBezTo>
                <a:cubicBezTo>
                  <a:pt x="134908" y="799009"/>
                  <a:pt x="132765" y="795454"/>
                  <a:pt x="132051" y="795454"/>
                </a:cubicBezTo>
                <a:cubicBezTo>
                  <a:pt x="132051" y="795454"/>
                  <a:pt x="132051" y="795454"/>
                  <a:pt x="130622" y="793321"/>
                </a:cubicBezTo>
                <a:cubicBezTo>
                  <a:pt x="130622" y="793321"/>
                  <a:pt x="130622" y="793321"/>
                  <a:pt x="130622" y="773414"/>
                </a:cubicBezTo>
                <a:cubicBezTo>
                  <a:pt x="122050" y="762039"/>
                  <a:pt x="105619" y="722224"/>
                  <a:pt x="101333" y="710849"/>
                </a:cubicBezTo>
                <a:cubicBezTo>
                  <a:pt x="90617" y="705161"/>
                  <a:pt x="87760" y="694497"/>
                  <a:pt x="86331" y="688098"/>
                </a:cubicBezTo>
                <a:cubicBezTo>
                  <a:pt x="86331" y="688098"/>
                  <a:pt x="86331" y="688098"/>
                  <a:pt x="86331" y="687387"/>
                </a:cubicBezTo>
                <a:close/>
                <a:moveTo>
                  <a:pt x="548294" y="525462"/>
                </a:moveTo>
                <a:cubicBezTo>
                  <a:pt x="548294" y="525462"/>
                  <a:pt x="548294" y="525462"/>
                  <a:pt x="562627" y="532613"/>
                </a:cubicBezTo>
                <a:cubicBezTo>
                  <a:pt x="564777" y="538333"/>
                  <a:pt x="569077" y="544054"/>
                  <a:pt x="576960" y="548345"/>
                </a:cubicBezTo>
                <a:cubicBezTo>
                  <a:pt x="578394" y="549060"/>
                  <a:pt x="579110" y="549775"/>
                  <a:pt x="579827" y="551205"/>
                </a:cubicBezTo>
                <a:cubicBezTo>
                  <a:pt x="591294" y="579809"/>
                  <a:pt x="612794" y="628435"/>
                  <a:pt x="620677" y="635586"/>
                </a:cubicBezTo>
                <a:cubicBezTo>
                  <a:pt x="633577" y="647027"/>
                  <a:pt x="666544" y="667765"/>
                  <a:pt x="685177" y="667765"/>
                </a:cubicBezTo>
                <a:cubicBezTo>
                  <a:pt x="703810" y="667765"/>
                  <a:pt x="737494" y="647027"/>
                  <a:pt x="750394" y="635586"/>
                </a:cubicBezTo>
                <a:cubicBezTo>
                  <a:pt x="758277" y="628435"/>
                  <a:pt x="779060" y="579809"/>
                  <a:pt x="791244" y="551205"/>
                </a:cubicBezTo>
                <a:cubicBezTo>
                  <a:pt x="791244" y="549775"/>
                  <a:pt x="792677" y="549060"/>
                  <a:pt x="794110" y="548345"/>
                </a:cubicBezTo>
                <a:cubicBezTo>
                  <a:pt x="801277" y="544054"/>
                  <a:pt x="805577" y="538333"/>
                  <a:pt x="807727" y="532613"/>
                </a:cubicBezTo>
                <a:cubicBezTo>
                  <a:pt x="807727" y="532613"/>
                  <a:pt x="807727" y="532613"/>
                  <a:pt x="821344" y="525462"/>
                </a:cubicBezTo>
                <a:cubicBezTo>
                  <a:pt x="821344" y="526177"/>
                  <a:pt x="821344" y="526177"/>
                  <a:pt x="821344" y="526177"/>
                </a:cubicBezTo>
                <a:cubicBezTo>
                  <a:pt x="820627" y="533328"/>
                  <a:pt x="816327" y="549060"/>
                  <a:pt x="801994" y="557641"/>
                </a:cubicBezTo>
                <a:cubicBezTo>
                  <a:pt x="795544" y="573373"/>
                  <a:pt x="773327" y="627005"/>
                  <a:pt x="761144" y="642737"/>
                </a:cubicBezTo>
                <a:cubicBezTo>
                  <a:pt x="761144" y="642737"/>
                  <a:pt x="761144" y="642737"/>
                  <a:pt x="761144" y="669910"/>
                </a:cubicBezTo>
                <a:cubicBezTo>
                  <a:pt x="761144" y="669910"/>
                  <a:pt x="761144" y="669910"/>
                  <a:pt x="758994" y="672770"/>
                </a:cubicBezTo>
                <a:cubicBezTo>
                  <a:pt x="758994" y="673486"/>
                  <a:pt x="755410" y="677776"/>
                  <a:pt x="748244" y="684212"/>
                </a:cubicBezTo>
                <a:cubicBezTo>
                  <a:pt x="748244" y="684212"/>
                  <a:pt x="748244" y="684212"/>
                  <a:pt x="748244" y="653463"/>
                </a:cubicBezTo>
                <a:cubicBezTo>
                  <a:pt x="731044" y="664904"/>
                  <a:pt x="704527" y="680636"/>
                  <a:pt x="685177" y="680636"/>
                </a:cubicBezTo>
                <a:cubicBezTo>
                  <a:pt x="666544" y="680636"/>
                  <a:pt x="639310" y="664904"/>
                  <a:pt x="622827" y="653463"/>
                </a:cubicBezTo>
                <a:cubicBezTo>
                  <a:pt x="622827" y="653463"/>
                  <a:pt x="622827" y="653463"/>
                  <a:pt x="622827" y="684212"/>
                </a:cubicBezTo>
                <a:cubicBezTo>
                  <a:pt x="615660" y="678491"/>
                  <a:pt x="612077" y="673486"/>
                  <a:pt x="612077" y="672770"/>
                </a:cubicBezTo>
                <a:cubicBezTo>
                  <a:pt x="612077" y="672770"/>
                  <a:pt x="612077" y="672770"/>
                  <a:pt x="609927" y="669910"/>
                </a:cubicBezTo>
                <a:cubicBezTo>
                  <a:pt x="609927" y="669910"/>
                  <a:pt x="609927" y="669910"/>
                  <a:pt x="609927" y="642737"/>
                </a:cubicBezTo>
                <a:cubicBezTo>
                  <a:pt x="597744" y="627005"/>
                  <a:pt x="575527" y="573373"/>
                  <a:pt x="568360" y="557641"/>
                </a:cubicBezTo>
                <a:cubicBezTo>
                  <a:pt x="554027" y="549775"/>
                  <a:pt x="549727" y="535473"/>
                  <a:pt x="548294" y="526892"/>
                </a:cubicBezTo>
                <a:cubicBezTo>
                  <a:pt x="548294" y="526892"/>
                  <a:pt x="548294" y="526177"/>
                  <a:pt x="548294" y="525462"/>
                </a:cubicBezTo>
                <a:close/>
                <a:moveTo>
                  <a:pt x="682874" y="292100"/>
                </a:moveTo>
                <a:cubicBezTo>
                  <a:pt x="520062" y="292100"/>
                  <a:pt x="387956" y="424011"/>
                  <a:pt x="387956" y="586582"/>
                </a:cubicBezTo>
                <a:cubicBezTo>
                  <a:pt x="387956" y="650041"/>
                  <a:pt x="407951" y="708510"/>
                  <a:pt x="441513" y="756283"/>
                </a:cubicBezTo>
                <a:cubicBezTo>
                  <a:pt x="441513" y="756283"/>
                  <a:pt x="441513" y="756283"/>
                  <a:pt x="442227" y="755570"/>
                </a:cubicBezTo>
                <a:cubicBezTo>
                  <a:pt x="452224" y="734179"/>
                  <a:pt x="467934" y="708510"/>
                  <a:pt x="490785" y="697814"/>
                </a:cubicBezTo>
                <a:cubicBezTo>
                  <a:pt x="525775" y="682841"/>
                  <a:pt x="586472" y="680702"/>
                  <a:pt x="599326" y="680702"/>
                </a:cubicBezTo>
                <a:cubicBezTo>
                  <a:pt x="599326" y="680702"/>
                  <a:pt x="600040" y="681415"/>
                  <a:pt x="600754" y="682841"/>
                </a:cubicBezTo>
                <a:cubicBezTo>
                  <a:pt x="630032" y="776248"/>
                  <a:pt x="648598" y="840420"/>
                  <a:pt x="655739" y="866803"/>
                </a:cubicBezTo>
                <a:cubicBezTo>
                  <a:pt x="655739" y="866803"/>
                  <a:pt x="655739" y="866803"/>
                  <a:pt x="657881" y="874646"/>
                </a:cubicBezTo>
                <a:cubicBezTo>
                  <a:pt x="658595" y="877498"/>
                  <a:pt x="661452" y="879637"/>
                  <a:pt x="664308" y="879637"/>
                </a:cubicBezTo>
                <a:cubicBezTo>
                  <a:pt x="664308" y="879637"/>
                  <a:pt x="664308" y="879637"/>
                  <a:pt x="672163" y="880350"/>
                </a:cubicBezTo>
                <a:cubicBezTo>
                  <a:pt x="679304" y="881063"/>
                  <a:pt x="687159" y="881063"/>
                  <a:pt x="694300" y="880350"/>
                </a:cubicBezTo>
                <a:cubicBezTo>
                  <a:pt x="694300" y="880350"/>
                  <a:pt x="694300" y="880350"/>
                  <a:pt x="702155" y="879637"/>
                </a:cubicBezTo>
                <a:cubicBezTo>
                  <a:pt x="705725" y="879637"/>
                  <a:pt x="707867" y="877498"/>
                  <a:pt x="708581" y="874646"/>
                </a:cubicBezTo>
                <a:cubicBezTo>
                  <a:pt x="708581" y="874646"/>
                  <a:pt x="708581" y="874646"/>
                  <a:pt x="712866" y="861098"/>
                </a:cubicBezTo>
                <a:cubicBezTo>
                  <a:pt x="721435" y="834716"/>
                  <a:pt x="737145" y="782665"/>
                  <a:pt x="766422" y="682841"/>
                </a:cubicBezTo>
                <a:cubicBezTo>
                  <a:pt x="766422" y="681415"/>
                  <a:pt x="767851" y="680702"/>
                  <a:pt x="769279" y="680702"/>
                </a:cubicBezTo>
                <a:cubicBezTo>
                  <a:pt x="782132" y="680702"/>
                  <a:pt x="842830" y="682841"/>
                  <a:pt x="877106" y="697814"/>
                </a:cubicBezTo>
                <a:cubicBezTo>
                  <a:pt x="888531" y="703519"/>
                  <a:pt x="897814" y="712788"/>
                  <a:pt x="906383" y="722770"/>
                </a:cubicBezTo>
                <a:cubicBezTo>
                  <a:pt x="906383" y="722770"/>
                  <a:pt x="906383" y="722770"/>
                  <a:pt x="925664" y="754144"/>
                </a:cubicBezTo>
                <a:lnTo>
                  <a:pt x="927806" y="752005"/>
                </a:lnTo>
                <a:cubicBezTo>
                  <a:pt x="959940" y="704945"/>
                  <a:pt x="978506" y="647902"/>
                  <a:pt x="978506" y="586582"/>
                </a:cubicBezTo>
                <a:cubicBezTo>
                  <a:pt x="978506" y="424011"/>
                  <a:pt x="846400" y="292100"/>
                  <a:pt x="682874" y="292100"/>
                </a:cubicBezTo>
                <a:close/>
                <a:moveTo>
                  <a:pt x="713786" y="261703"/>
                </a:moveTo>
                <a:cubicBezTo>
                  <a:pt x="776637" y="267421"/>
                  <a:pt x="838060" y="291721"/>
                  <a:pt x="890913" y="334603"/>
                </a:cubicBezTo>
                <a:cubicBezTo>
                  <a:pt x="1013045" y="435376"/>
                  <a:pt x="1043756" y="608335"/>
                  <a:pt x="969477" y="742699"/>
                </a:cubicBezTo>
                <a:cubicBezTo>
                  <a:pt x="1055184" y="813455"/>
                  <a:pt x="1055184" y="813455"/>
                  <a:pt x="1055184" y="813455"/>
                </a:cubicBezTo>
                <a:cubicBezTo>
                  <a:pt x="1058755" y="817029"/>
                  <a:pt x="1059469" y="822746"/>
                  <a:pt x="1056612" y="826320"/>
                </a:cubicBezTo>
                <a:cubicBezTo>
                  <a:pt x="995189" y="901364"/>
                  <a:pt x="995189" y="901364"/>
                  <a:pt x="995189" y="901364"/>
                </a:cubicBezTo>
                <a:cubicBezTo>
                  <a:pt x="992332" y="904937"/>
                  <a:pt x="986619" y="905652"/>
                  <a:pt x="982333" y="902793"/>
                </a:cubicBezTo>
                <a:cubicBezTo>
                  <a:pt x="898055" y="832752"/>
                  <a:pt x="898055" y="832752"/>
                  <a:pt x="898055" y="832752"/>
                </a:cubicBezTo>
                <a:cubicBezTo>
                  <a:pt x="780922" y="934955"/>
                  <a:pt x="602367" y="941387"/>
                  <a:pt x="478092" y="839184"/>
                </a:cubicBezTo>
                <a:cubicBezTo>
                  <a:pt x="338819" y="724832"/>
                  <a:pt x="318106" y="520426"/>
                  <a:pt x="431668" y="380344"/>
                </a:cubicBezTo>
                <a:cubicBezTo>
                  <a:pt x="503090" y="293150"/>
                  <a:pt x="609509" y="252412"/>
                  <a:pt x="713786" y="261703"/>
                </a:cubicBezTo>
                <a:close/>
                <a:moveTo>
                  <a:pt x="83156" y="203200"/>
                </a:moveTo>
                <a:cubicBezTo>
                  <a:pt x="83156" y="203200"/>
                  <a:pt x="83156" y="203200"/>
                  <a:pt x="93880" y="207498"/>
                </a:cubicBezTo>
                <a:cubicBezTo>
                  <a:pt x="96025" y="211796"/>
                  <a:pt x="98884" y="216093"/>
                  <a:pt x="103174" y="218959"/>
                </a:cubicBezTo>
                <a:cubicBezTo>
                  <a:pt x="104604" y="219675"/>
                  <a:pt x="105319" y="220391"/>
                  <a:pt x="105319" y="221108"/>
                </a:cubicBezTo>
                <a:cubicBezTo>
                  <a:pt x="114613" y="242597"/>
                  <a:pt x="130342" y="279845"/>
                  <a:pt x="136776" y="284859"/>
                </a:cubicBezTo>
                <a:cubicBezTo>
                  <a:pt x="146070" y="292739"/>
                  <a:pt x="170378" y="308498"/>
                  <a:pt x="183962" y="308498"/>
                </a:cubicBezTo>
                <a:cubicBezTo>
                  <a:pt x="198261" y="308498"/>
                  <a:pt x="222569" y="292739"/>
                  <a:pt x="231863" y="284859"/>
                </a:cubicBezTo>
                <a:cubicBezTo>
                  <a:pt x="238298" y="279845"/>
                  <a:pt x="254026" y="242597"/>
                  <a:pt x="262606" y="221108"/>
                </a:cubicBezTo>
                <a:cubicBezTo>
                  <a:pt x="263321" y="220391"/>
                  <a:pt x="264036" y="219675"/>
                  <a:pt x="264750" y="218959"/>
                </a:cubicBezTo>
                <a:cubicBezTo>
                  <a:pt x="269755" y="216093"/>
                  <a:pt x="271900" y="211796"/>
                  <a:pt x="273330" y="207498"/>
                </a:cubicBezTo>
                <a:cubicBezTo>
                  <a:pt x="273330" y="207498"/>
                  <a:pt x="273330" y="207498"/>
                  <a:pt x="284769" y="203200"/>
                </a:cubicBezTo>
                <a:cubicBezTo>
                  <a:pt x="284769" y="203200"/>
                  <a:pt x="284769" y="203200"/>
                  <a:pt x="284054" y="203916"/>
                </a:cubicBezTo>
                <a:cubicBezTo>
                  <a:pt x="283339" y="208214"/>
                  <a:pt x="280479" y="219675"/>
                  <a:pt x="270470" y="226838"/>
                </a:cubicBezTo>
                <a:cubicBezTo>
                  <a:pt x="265465" y="238299"/>
                  <a:pt x="249737" y="278413"/>
                  <a:pt x="240442" y="289873"/>
                </a:cubicBezTo>
                <a:cubicBezTo>
                  <a:pt x="240442" y="289873"/>
                  <a:pt x="240442" y="289873"/>
                  <a:pt x="240442" y="309930"/>
                </a:cubicBezTo>
                <a:cubicBezTo>
                  <a:pt x="240442" y="309930"/>
                  <a:pt x="240442" y="309930"/>
                  <a:pt x="238298" y="312079"/>
                </a:cubicBezTo>
                <a:cubicBezTo>
                  <a:pt x="238298" y="312795"/>
                  <a:pt x="235438" y="316377"/>
                  <a:pt x="230433" y="320675"/>
                </a:cubicBezTo>
                <a:cubicBezTo>
                  <a:pt x="230433" y="320675"/>
                  <a:pt x="230433" y="320675"/>
                  <a:pt x="230433" y="297037"/>
                </a:cubicBezTo>
                <a:cubicBezTo>
                  <a:pt x="218279" y="306349"/>
                  <a:pt x="198261" y="317810"/>
                  <a:pt x="183962" y="317810"/>
                </a:cubicBezTo>
                <a:cubicBezTo>
                  <a:pt x="170378" y="317810"/>
                  <a:pt x="150360" y="306349"/>
                  <a:pt x="137491" y="297037"/>
                </a:cubicBezTo>
                <a:cubicBezTo>
                  <a:pt x="137491" y="297037"/>
                  <a:pt x="137491" y="297037"/>
                  <a:pt x="137491" y="320675"/>
                </a:cubicBezTo>
                <a:cubicBezTo>
                  <a:pt x="132487" y="316377"/>
                  <a:pt x="130342" y="312795"/>
                  <a:pt x="129627" y="312079"/>
                </a:cubicBezTo>
                <a:cubicBezTo>
                  <a:pt x="129627" y="312079"/>
                  <a:pt x="129627" y="312079"/>
                  <a:pt x="128197" y="309930"/>
                </a:cubicBezTo>
                <a:cubicBezTo>
                  <a:pt x="128197" y="309930"/>
                  <a:pt x="128197" y="309930"/>
                  <a:pt x="128197" y="289873"/>
                </a:cubicBezTo>
                <a:cubicBezTo>
                  <a:pt x="118903" y="278413"/>
                  <a:pt x="102459" y="238299"/>
                  <a:pt x="98169" y="226838"/>
                </a:cubicBezTo>
                <a:cubicBezTo>
                  <a:pt x="87445" y="220391"/>
                  <a:pt x="84586" y="209647"/>
                  <a:pt x="83156" y="203916"/>
                </a:cubicBezTo>
                <a:cubicBezTo>
                  <a:pt x="83156" y="203916"/>
                  <a:pt x="83156" y="203916"/>
                  <a:pt x="83156" y="203200"/>
                </a:cubicBezTo>
                <a:close/>
                <a:moveTo>
                  <a:pt x="1271480" y="198437"/>
                </a:moveTo>
                <a:cubicBezTo>
                  <a:pt x="1272194" y="199153"/>
                  <a:pt x="1272194" y="199870"/>
                  <a:pt x="1271480" y="199870"/>
                </a:cubicBezTo>
                <a:cubicBezTo>
                  <a:pt x="1270765" y="205601"/>
                  <a:pt x="1267908" y="217780"/>
                  <a:pt x="1257192" y="225660"/>
                </a:cubicBezTo>
                <a:cubicBezTo>
                  <a:pt x="1252192" y="237839"/>
                  <a:pt x="1238619" y="277242"/>
                  <a:pt x="1228617" y="289421"/>
                </a:cubicBezTo>
                <a:cubicBezTo>
                  <a:pt x="1228617" y="289421"/>
                  <a:pt x="1228617" y="289421"/>
                  <a:pt x="1228617" y="328824"/>
                </a:cubicBezTo>
                <a:cubicBezTo>
                  <a:pt x="1225760" y="332406"/>
                  <a:pt x="1222188" y="335271"/>
                  <a:pt x="1217902" y="338137"/>
                </a:cubicBezTo>
                <a:cubicBezTo>
                  <a:pt x="1217902" y="338137"/>
                  <a:pt x="1217902" y="338137"/>
                  <a:pt x="1217902" y="298734"/>
                </a:cubicBezTo>
                <a:cubicBezTo>
                  <a:pt x="1205043" y="308764"/>
                  <a:pt x="1185755" y="320943"/>
                  <a:pt x="1171467" y="320943"/>
                </a:cubicBezTo>
                <a:cubicBezTo>
                  <a:pt x="1157894" y="320943"/>
                  <a:pt x="1138606" y="308764"/>
                  <a:pt x="1125747" y="299451"/>
                </a:cubicBezTo>
                <a:cubicBezTo>
                  <a:pt x="1125747" y="299451"/>
                  <a:pt x="1125747" y="299451"/>
                  <a:pt x="1125747" y="338137"/>
                </a:cubicBezTo>
                <a:cubicBezTo>
                  <a:pt x="1121461" y="335271"/>
                  <a:pt x="1118604" y="332406"/>
                  <a:pt x="1115032" y="329540"/>
                </a:cubicBezTo>
                <a:cubicBezTo>
                  <a:pt x="1115032" y="329540"/>
                  <a:pt x="1115032" y="329540"/>
                  <a:pt x="1115032" y="289421"/>
                </a:cubicBezTo>
                <a:cubicBezTo>
                  <a:pt x="1105745" y="277242"/>
                  <a:pt x="1091457" y="237839"/>
                  <a:pt x="1087171" y="225660"/>
                </a:cubicBezTo>
                <a:cubicBezTo>
                  <a:pt x="1076455" y="218496"/>
                  <a:pt x="1073598" y="207034"/>
                  <a:pt x="1072169" y="200586"/>
                </a:cubicBezTo>
                <a:cubicBezTo>
                  <a:pt x="1072169" y="200586"/>
                  <a:pt x="1072169" y="200586"/>
                  <a:pt x="1072169" y="199870"/>
                </a:cubicBezTo>
                <a:cubicBezTo>
                  <a:pt x="1072169" y="199870"/>
                  <a:pt x="1072169" y="199870"/>
                  <a:pt x="1084314" y="205601"/>
                </a:cubicBezTo>
                <a:cubicBezTo>
                  <a:pt x="1085742" y="209899"/>
                  <a:pt x="1088600" y="214198"/>
                  <a:pt x="1094315" y="217064"/>
                </a:cubicBezTo>
                <a:cubicBezTo>
                  <a:pt x="1095029" y="217780"/>
                  <a:pt x="1095029" y="218496"/>
                  <a:pt x="1095744" y="219929"/>
                </a:cubicBezTo>
                <a:cubicBezTo>
                  <a:pt x="1103602" y="242138"/>
                  <a:pt x="1118604" y="278675"/>
                  <a:pt x="1124319" y="284406"/>
                </a:cubicBezTo>
                <a:cubicBezTo>
                  <a:pt x="1133605" y="293003"/>
                  <a:pt x="1158609" y="310197"/>
                  <a:pt x="1171467" y="310197"/>
                </a:cubicBezTo>
                <a:cubicBezTo>
                  <a:pt x="1185755" y="310197"/>
                  <a:pt x="1210044" y="293003"/>
                  <a:pt x="1219330" y="284406"/>
                </a:cubicBezTo>
                <a:cubicBezTo>
                  <a:pt x="1225760" y="278675"/>
                  <a:pt x="1240047" y="242138"/>
                  <a:pt x="1247905" y="219929"/>
                </a:cubicBezTo>
                <a:cubicBezTo>
                  <a:pt x="1248620" y="218496"/>
                  <a:pt x="1249334" y="217780"/>
                  <a:pt x="1250049" y="217064"/>
                </a:cubicBezTo>
                <a:cubicBezTo>
                  <a:pt x="1255764" y="213481"/>
                  <a:pt x="1258621" y="209183"/>
                  <a:pt x="1260050" y="204168"/>
                </a:cubicBezTo>
                <a:cubicBezTo>
                  <a:pt x="1260050" y="204168"/>
                  <a:pt x="1260050" y="204168"/>
                  <a:pt x="1271480" y="198437"/>
                </a:cubicBezTo>
                <a:close/>
                <a:moveTo>
                  <a:pt x="603826" y="114300"/>
                </a:moveTo>
                <a:cubicBezTo>
                  <a:pt x="603826" y="114300"/>
                  <a:pt x="643771" y="147875"/>
                  <a:pt x="662317" y="162877"/>
                </a:cubicBezTo>
                <a:cubicBezTo>
                  <a:pt x="663031" y="163592"/>
                  <a:pt x="664457" y="163592"/>
                  <a:pt x="665171" y="162877"/>
                </a:cubicBezTo>
                <a:cubicBezTo>
                  <a:pt x="690850" y="142875"/>
                  <a:pt x="724376" y="114300"/>
                  <a:pt x="724376" y="114300"/>
                </a:cubicBezTo>
                <a:cubicBezTo>
                  <a:pt x="724376" y="114300"/>
                  <a:pt x="775734" y="115014"/>
                  <a:pt x="804267" y="128587"/>
                </a:cubicBezTo>
                <a:cubicBezTo>
                  <a:pt x="827093" y="139303"/>
                  <a:pt x="843499" y="179308"/>
                  <a:pt x="849205" y="194310"/>
                </a:cubicBezTo>
                <a:cubicBezTo>
                  <a:pt x="849919" y="197167"/>
                  <a:pt x="847779" y="200025"/>
                  <a:pt x="844926" y="200025"/>
                </a:cubicBezTo>
                <a:cubicBezTo>
                  <a:pt x="844926" y="200025"/>
                  <a:pt x="844926" y="200025"/>
                  <a:pt x="482562" y="200025"/>
                </a:cubicBezTo>
                <a:cubicBezTo>
                  <a:pt x="478996" y="200025"/>
                  <a:pt x="476856" y="197167"/>
                  <a:pt x="478282" y="194310"/>
                </a:cubicBezTo>
                <a:cubicBezTo>
                  <a:pt x="483989" y="179308"/>
                  <a:pt x="500395" y="139303"/>
                  <a:pt x="523221" y="128587"/>
                </a:cubicBezTo>
                <a:cubicBezTo>
                  <a:pt x="551040" y="115014"/>
                  <a:pt x="603826" y="114300"/>
                  <a:pt x="603826" y="114300"/>
                </a:cubicBezTo>
                <a:close/>
                <a:moveTo>
                  <a:pt x="1170237" y="50800"/>
                </a:moveTo>
                <a:cubicBezTo>
                  <a:pt x="1228793" y="50800"/>
                  <a:pt x="1273781" y="93710"/>
                  <a:pt x="1273781" y="148062"/>
                </a:cubicBezTo>
                <a:cubicBezTo>
                  <a:pt x="1273781" y="159505"/>
                  <a:pt x="1273781" y="170232"/>
                  <a:pt x="1270211" y="180244"/>
                </a:cubicBezTo>
                <a:cubicBezTo>
                  <a:pt x="1269497" y="180244"/>
                  <a:pt x="1268068" y="185251"/>
                  <a:pt x="1259499" y="194548"/>
                </a:cubicBezTo>
                <a:cubicBezTo>
                  <a:pt x="1259499" y="195263"/>
                  <a:pt x="1258785" y="195263"/>
                  <a:pt x="1258071" y="195263"/>
                </a:cubicBezTo>
                <a:cubicBezTo>
                  <a:pt x="1258071" y="195263"/>
                  <a:pt x="1258071" y="195263"/>
                  <a:pt x="1253072" y="195263"/>
                </a:cubicBezTo>
                <a:cubicBezTo>
                  <a:pt x="1252358" y="195263"/>
                  <a:pt x="1251644" y="194548"/>
                  <a:pt x="1251644" y="193117"/>
                </a:cubicBezTo>
                <a:cubicBezTo>
                  <a:pt x="1251644" y="188826"/>
                  <a:pt x="1250930" y="174523"/>
                  <a:pt x="1250216" y="128038"/>
                </a:cubicBezTo>
                <a:cubicBezTo>
                  <a:pt x="1250216" y="126607"/>
                  <a:pt x="1248074" y="125177"/>
                  <a:pt x="1246645" y="126607"/>
                </a:cubicBezTo>
                <a:cubicBezTo>
                  <a:pt x="1232363" y="137335"/>
                  <a:pt x="1199515" y="134474"/>
                  <a:pt x="1195944" y="133759"/>
                </a:cubicBezTo>
                <a:cubicBezTo>
                  <a:pt x="1195944" y="133759"/>
                  <a:pt x="1195944" y="133759"/>
                  <a:pt x="1153812" y="138765"/>
                </a:cubicBezTo>
                <a:cubicBezTo>
                  <a:pt x="1151670" y="138765"/>
                  <a:pt x="1150242" y="137335"/>
                  <a:pt x="1151670" y="135904"/>
                </a:cubicBezTo>
                <a:cubicBezTo>
                  <a:pt x="1153812" y="133044"/>
                  <a:pt x="1155241" y="129468"/>
                  <a:pt x="1156669" y="126607"/>
                </a:cubicBezTo>
                <a:cubicBezTo>
                  <a:pt x="1157383" y="124462"/>
                  <a:pt x="1155241" y="123031"/>
                  <a:pt x="1153812" y="123747"/>
                </a:cubicBezTo>
                <a:cubicBezTo>
                  <a:pt x="1141673" y="133044"/>
                  <a:pt x="1121678" y="143056"/>
                  <a:pt x="1114537" y="146632"/>
                </a:cubicBezTo>
                <a:cubicBezTo>
                  <a:pt x="1113109" y="148062"/>
                  <a:pt x="1110966" y="146632"/>
                  <a:pt x="1111680" y="145201"/>
                </a:cubicBezTo>
                <a:cubicBezTo>
                  <a:pt x="1111680" y="145201"/>
                  <a:pt x="1111680" y="145201"/>
                  <a:pt x="1113823" y="130898"/>
                </a:cubicBezTo>
                <a:cubicBezTo>
                  <a:pt x="1113823" y="129468"/>
                  <a:pt x="1112395" y="128753"/>
                  <a:pt x="1110966" y="129468"/>
                </a:cubicBezTo>
                <a:cubicBezTo>
                  <a:pt x="1086687" y="139480"/>
                  <a:pt x="1088115" y="181675"/>
                  <a:pt x="1088115" y="191687"/>
                </a:cubicBezTo>
                <a:cubicBezTo>
                  <a:pt x="1088115" y="193117"/>
                  <a:pt x="1087401" y="193833"/>
                  <a:pt x="1085973" y="193833"/>
                </a:cubicBezTo>
                <a:cubicBezTo>
                  <a:pt x="1085973" y="193833"/>
                  <a:pt x="1085973" y="193833"/>
                  <a:pt x="1083116" y="193117"/>
                </a:cubicBezTo>
                <a:cubicBezTo>
                  <a:pt x="1082402" y="193117"/>
                  <a:pt x="1080974" y="193117"/>
                  <a:pt x="1080974" y="192402"/>
                </a:cubicBezTo>
                <a:cubicBezTo>
                  <a:pt x="1080260" y="190972"/>
                  <a:pt x="1078118" y="187396"/>
                  <a:pt x="1071691" y="180960"/>
                </a:cubicBezTo>
                <a:cubicBezTo>
                  <a:pt x="1067406" y="170232"/>
                  <a:pt x="1067406" y="159505"/>
                  <a:pt x="1067406" y="148062"/>
                </a:cubicBezTo>
                <a:cubicBezTo>
                  <a:pt x="1067406" y="93710"/>
                  <a:pt x="1112395" y="50800"/>
                  <a:pt x="1170237" y="50800"/>
                </a:cubicBezTo>
                <a:close/>
                <a:moveTo>
                  <a:pt x="182375" y="50800"/>
                </a:moveTo>
                <a:cubicBezTo>
                  <a:pt x="238052" y="50800"/>
                  <a:pt x="281594" y="97090"/>
                  <a:pt x="281594" y="153349"/>
                </a:cubicBezTo>
                <a:cubicBezTo>
                  <a:pt x="281594" y="165456"/>
                  <a:pt x="281594" y="177562"/>
                  <a:pt x="277311" y="188245"/>
                </a:cubicBezTo>
                <a:cubicBezTo>
                  <a:pt x="277311" y="188957"/>
                  <a:pt x="277311" y="188957"/>
                  <a:pt x="277311" y="188957"/>
                </a:cubicBezTo>
                <a:cubicBezTo>
                  <a:pt x="267318" y="196791"/>
                  <a:pt x="267318" y="201776"/>
                  <a:pt x="267318" y="201776"/>
                </a:cubicBezTo>
                <a:cubicBezTo>
                  <a:pt x="260893" y="201776"/>
                  <a:pt x="260893" y="201776"/>
                  <a:pt x="260893" y="201776"/>
                </a:cubicBezTo>
                <a:cubicBezTo>
                  <a:pt x="260893" y="201776"/>
                  <a:pt x="265890" y="141955"/>
                  <a:pt x="236624" y="132697"/>
                </a:cubicBezTo>
                <a:cubicBezTo>
                  <a:pt x="236624" y="132697"/>
                  <a:pt x="118132" y="185396"/>
                  <a:pt x="106711" y="127712"/>
                </a:cubicBezTo>
                <a:cubicBezTo>
                  <a:pt x="105284" y="198927"/>
                  <a:pt x="105284" y="203200"/>
                  <a:pt x="105284" y="203200"/>
                </a:cubicBezTo>
                <a:cubicBezTo>
                  <a:pt x="98146" y="203200"/>
                  <a:pt x="98146" y="203200"/>
                  <a:pt x="98146" y="203200"/>
                </a:cubicBezTo>
                <a:cubicBezTo>
                  <a:pt x="89580" y="191805"/>
                  <a:pt x="87439" y="187533"/>
                  <a:pt x="87439" y="187533"/>
                </a:cubicBezTo>
                <a:cubicBezTo>
                  <a:pt x="83156" y="176850"/>
                  <a:pt x="83870" y="164744"/>
                  <a:pt x="83870" y="153349"/>
                </a:cubicBezTo>
                <a:cubicBezTo>
                  <a:pt x="83870" y="97090"/>
                  <a:pt x="126698" y="50800"/>
                  <a:pt x="182375" y="50800"/>
                </a:cubicBezTo>
                <a:close/>
                <a:moveTo>
                  <a:pt x="764194" y="0"/>
                </a:moveTo>
                <a:cubicBezTo>
                  <a:pt x="764194" y="715"/>
                  <a:pt x="764194" y="715"/>
                  <a:pt x="764194" y="715"/>
                </a:cubicBezTo>
                <a:cubicBezTo>
                  <a:pt x="763475" y="5723"/>
                  <a:pt x="760599" y="17168"/>
                  <a:pt x="749814" y="23607"/>
                </a:cubicBezTo>
                <a:cubicBezTo>
                  <a:pt x="744781" y="35052"/>
                  <a:pt x="728245" y="74397"/>
                  <a:pt x="719617" y="86558"/>
                </a:cubicBezTo>
                <a:cubicBezTo>
                  <a:pt x="719617" y="86558"/>
                  <a:pt x="719617" y="86558"/>
                  <a:pt x="719617" y="106588"/>
                </a:cubicBezTo>
                <a:cubicBezTo>
                  <a:pt x="719617" y="106588"/>
                  <a:pt x="719617" y="106588"/>
                  <a:pt x="718179" y="108734"/>
                </a:cubicBezTo>
                <a:cubicBezTo>
                  <a:pt x="718179" y="108734"/>
                  <a:pt x="715303" y="112311"/>
                  <a:pt x="710270" y="115888"/>
                </a:cubicBezTo>
                <a:cubicBezTo>
                  <a:pt x="710270" y="115888"/>
                  <a:pt x="710270" y="115888"/>
                  <a:pt x="710270" y="93712"/>
                </a:cubicBezTo>
                <a:cubicBezTo>
                  <a:pt x="698048" y="103011"/>
                  <a:pt x="677916" y="113742"/>
                  <a:pt x="664256" y="113742"/>
                </a:cubicBezTo>
                <a:cubicBezTo>
                  <a:pt x="650595" y="113742"/>
                  <a:pt x="631183" y="103011"/>
                  <a:pt x="618960" y="93712"/>
                </a:cubicBezTo>
                <a:cubicBezTo>
                  <a:pt x="618960" y="93712"/>
                  <a:pt x="618960" y="93712"/>
                  <a:pt x="618960" y="115888"/>
                </a:cubicBezTo>
                <a:cubicBezTo>
                  <a:pt x="613927" y="112311"/>
                  <a:pt x="611770" y="108734"/>
                  <a:pt x="611051" y="108734"/>
                </a:cubicBezTo>
                <a:cubicBezTo>
                  <a:pt x="611051" y="108734"/>
                  <a:pt x="611051" y="108734"/>
                  <a:pt x="609613" y="106588"/>
                </a:cubicBezTo>
                <a:cubicBezTo>
                  <a:pt x="609613" y="106588"/>
                  <a:pt x="609613" y="106588"/>
                  <a:pt x="609613" y="86558"/>
                </a:cubicBezTo>
                <a:cubicBezTo>
                  <a:pt x="600986" y="74397"/>
                  <a:pt x="584449" y="35052"/>
                  <a:pt x="580135" y="23607"/>
                </a:cubicBezTo>
                <a:cubicBezTo>
                  <a:pt x="569351" y="17168"/>
                  <a:pt x="567194" y="7153"/>
                  <a:pt x="565756" y="1431"/>
                </a:cubicBezTo>
                <a:cubicBezTo>
                  <a:pt x="565756" y="715"/>
                  <a:pt x="565756" y="715"/>
                  <a:pt x="565756" y="715"/>
                </a:cubicBezTo>
                <a:cubicBezTo>
                  <a:pt x="565756" y="715"/>
                  <a:pt x="565756" y="715"/>
                  <a:pt x="575821" y="5723"/>
                </a:cubicBezTo>
                <a:cubicBezTo>
                  <a:pt x="577259" y="9300"/>
                  <a:pt x="580135" y="13592"/>
                  <a:pt x="585887" y="15738"/>
                </a:cubicBezTo>
                <a:cubicBezTo>
                  <a:pt x="586606" y="16453"/>
                  <a:pt x="587325" y="17168"/>
                  <a:pt x="588044" y="18599"/>
                </a:cubicBezTo>
                <a:cubicBezTo>
                  <a:pt x="596672" y="39345"/>
                  <a:pt x="611770" y="75828"/>
                  <a:pt x="617522" y="81551"/>
                </a:cubicBezTo>
                <a:cubicBezTo>
                  <a:pt x="627588" y="89420"/>
                  <a:pt x="650595" y="104442"/>
                  <a:pt x="664256" y="104442"/>
                </a:cubicBezTo>
                <a:cubicBezTo>
                  <a:pt x="677916" y="104442"/>
                  <a:pt x="702362" y="89420"/>
                  <a:pt x="711708" y="81551"/>
                </a:cubicBezTo>
                <a:cubicBezTo>
                  <a:pt x="717460" y="75828"/>
                  <a:pt x="732559" y="39345"/>
                  <a:pt x="741186" y="18599"/>
                </a:cubicBezTo>
                <a:cubicBezTo>
                  <a:pt x="741905" y="17168"/>
                  <a:pt x="742624" y="16453"/>
                  <a:pt x="743343" y="15738"/>
                </a:cubicBezTo>
                <a:cubicBezTo>
                  <a:pt x="749095" y="13592"/>
                  <a:pt x="751971" y="9300"/>
                  <a:pt x="753409" y="5723"/>
                </a:cubicBezTo>
                <a:cubicBezTo>
                  <a:pt x="753409" y="5723"/>
                  <a:pt x="753409" y="5723"/>
                  <a:pt x="764194" y="0"/>
                </a:cubicBezTo>
                <a:close/>
              </a:path>
            </a:pathLst>
          </a:custGeom>
          <a:solidFill>
            <a:srgbClr val="287DB2"/>
          </a:solidFill>
          <a:ln>
            <a:solidFill>
              <a:srgbClr val="287DB2"/>
            </a:solidFill>
          </a:ln>
        </p:spPr>
        <p:txBody>
          <a:bodyPr vert="horz" wrap="square" lIns="91440" tIns="45720" rIns="91440" bIns="45720" numCol="1" anchor="t" anchorCtr="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FFB94EBF-4A8B-4337-94B7-0CE755D2AD22}"/>
              </a:ext>
            </a:extLst>
          </p:cNvPr>
          <p:cNvSpPr/>
          <p:nvPr/>
        </p:nvSpPr>
        <p:spPr>
          <a:xfrm>
            <a:off x="2415762" y="3072862"/>
            <a:ext cx="1841786" cy="536814"/>
          </a:xfrm>
          <a:prstGeom prst="rect">
            <a:avLst/>
          </a:prstGeom>
        </p:spPr>
        <p:txBody>
          <a:bodyPr wrap="none">
            <a:spAutoFit/>
          </a:bodyPr>
          <a:lstStyle/>
          <a:p>
            <a:pPr>
              <a:lnSpc>
                <a:spcPts val="1800"/>
              </a:lnSpc>
              <a:defRPr/>
            </a:pPr>
            <a:r>
              <a:rPr lang="en-GB" sz="1400" b="1">
                <a:solidFill>
                  <a:srgbClr val="287DB2"/>
                </a:solidFill>
                <a:latin typeface="Arial Nova Cond" panose="020B0506020202020204" pitchFamily="34" charset="0"/>
                <a:cs typeface="Segoe UI Light" panose="020B0502040204020203" pitchFamily="34" charset="0"/>
              </a:rPr>
              <a:t>Job search required</a:t>
            </a:r>
          </a:p>
          <a:p>
            <a:pPr>
              <a:lnSpc>
                <a:spcPts val="1800"/>
              </a:lnSpc>
              <a:defRPr/>
            </a:pPr>
            <a:r>
              <a:rPr lang="en-GB" sz="1400">
                <a:solidFill>
                  <a:schemeClr val="bg2">
                    <a:lumMod val="25000"/>
                  </a:schemeClr>
                </a:solidFill>
                <a:latin typeface="Arial Nova Cond" panose="020B0506020202020204" pitchFamily="34" charset="0"/>
                <a:cs typeface="Segoe UI Light" panose="020B0502040204020203" pitchFamily="34" charset="0"/>
              </a:rPr>
              <a:t>Other activities include:</a:t>
            </a:r>
          </a:p>
        </p:txBody>
      </p:sp>
      <p:cxnSp>
        <p:nvCxnSpPr>
          <p:cNvPr id="37" name="Straight Connector 36">
            <a:extLst>
              <a:ext uri="{FF2B5EF4-FFF2-40B4-BE49-F238E27FC236}">
                <a16:creationId xmlns:a16="http://schemas.microsoft.com/office/drawing/2014/main" id="{6D184A61-920E-4B8E-B850-4D05AE59CF45}"/>
              </a:ext>
              <a:ext uri="{C183D7F6-B498-43B3-948B-1728B52AA6E4}">
                <adec:decorative xmlns:adec="http://schemas.microsoft.com/office/drawing/2017/decorative" val="1"/>
              </a:ext>
            </a:extLst>
          </p:cNvPr>
          <p:cNvCxnSpPr>
            <a:cxnSpLocks/>
          </p:cNvCxnSpPr>
          <p:nvPr/>
        </p:nvCxnSpPr>
        <p:spPr>
          <a:xfrm>
            <a:off x="2324706" y="3225952"/>
            <a:ext cx="0" cy="984275"/>
          </a:xfrm>
          <a:prstGeom prst="line">
            <a:avLst/>
          </a:prstGeom>
          <a:ln w="19050">
            <a:solidFill>
              <a:srgbClr val="287DB2"/>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D41536F0-C2FB-4F22-8516-6D2F1E802320}"/>
              </a:ext>
            </a:extLst>
          </p:cNvPr>
          <p:cNvSpPr>
            <a:spLocks noGrp="1"/>
          </p:cNvSpPr>
          <p:nvPr>
            <p:ph type="title"/>
          </p:nvPr>
        </p:nvSpPr>
        <p:spPr/>
        <p:txBody>
          <a:bodyPr>
            <a:normAutofit/>
          </a:bodyPr>
          <a:lstStyle/>
          <a:p>
            <a:r>
              <a:rPr lang="en-AU" sz="2400" b="1" dirty="0">
                <a:latin typeface="Arial Nova" panose="020B0504020202020204" pitchFamily="34" charset="0"/>
              </a:rPr>
              <a:t>Flexible Activation Framework</a:t>
            </a:r>
          </a:p>
        </p:txBody>
      </p:sp>
      <p:sp>
        <p:nvSpPr>
          <p:cNvPr id="3" name="Rectangle 2">
            <a:extLst>
              <a:ext uri="{FF2B5EF4-FFF2-40B4-BE49-F238E27FC236}">
                <a16:creationId xmlns:a16="http://schemas.microsoft.com/office/drawing/2014/main" id="{54978B7E-CFD2-4A9A-A0F0-AB1715A7E907}"/>
              </a:ext>
            </a:extLst>
          </p:cNvPr>
          <p:cNvSpPr/>
          <p:nvPr/>
        </p:nvSpPr>
        <p:spPr>
          <a:xfrm>
            <a:off x="7092280" y="1081365"/>
            <a:ext cx="1882552" cy="523220"/>
          </a:xfrm>
          <a:prstGeom prst="rect">
            <a:avLst/>
          </a:prstGeom>
        </p:spPr>
        <p:txBody>
          <a:bodyPr wrap="square">
            <a:spAutoFit/>
          </a:bodyPr>
          <a:lstStyle/>
          <a:p>
            <a:pPr lvl="0">
              <a:tabLst>
                <a:tab pos="457200" algn="l"/>
              </a:tabLst>
            </a:pPr>
            <a:r>
              <a:rPr lang="en-US" sz="1400" b="1">
                <a:solidFill>
                  <a:schemeClr val="bg1"/>
                </a:solidFill>
                <a:latin typeface="Arial Nova Cond" panose="020B0506020202020204" pitchFamily="34" charset="0"/>
                <a:ea typeface="Times New Roman" panose="02020603050405020304" pitchFamily="18" charset="0"/>
                <a:cs typeface="Times New Roman" panose="02020603050405020304" pitchFamily="18" charset="0"/>
              </a:rPr>
              <a:t>Early PBAS feedback from providers:</a:t>
            </a:r>
            <a:endParaRPr lang="en-AU" sz="1400" b="1">
              <a:solidFill>
                <a:schemeClr val="bg1"/>
              </a:solidFill>
              <a:latin typeface="Arial Nova Cond" panose="020B0506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1C9AB06-134E-4F8C-AC5F-59E817FB2F6D}"/>
              </a:ext>
            </a:extLst>
          </p:cNvPr>
          <p:cNvSpPr/>
          <p:nvPr/>
        </p:nvSpPr>
        <p:spPr>
          <a:xfrm>
            <a:off x="7077034" y="1863116"/>
            <a:ext cx="1599422" cy="2923877"/>
          </a:xfrm>
          <a:prstGeom prst="rect">
            <a:avLst/>
          </a:prstGeom>
        </p:spPr>
        <p:txBody>
          <a:bodyPr wrap="square">
            <a:spAutoFit/>
          </a:bodyPr>
          <a:lstStyle/>
          <a:p>
            <a:pPr marL="171450" indent="-171450">
              <a:spcAft>
                <a:spcPts val="1200"/>
              </a:spcAft>
              <a:buFont typeface="Wingdings" panose="05000000000000000000" pitchFamily="2" charset="2"/>
              <a:buChar char="Ø"/>
              <a:tabLst>
                <a:tab pos="914400" algn="l"/>
              </a:tabLst>
            </a:pPr>
            <a:r>
              <a:rPr lang="en-AU" sz="1200">
                <a:solidFill>
                  <a:schemeClr val="bg1"/>
                </a:solidFill>
                <a:latin typeface="Arial Nova Cond" panose="020B0506020202020204" pitchFamily="34" charset="0"/>
                <a:ea typeface="Times New Roman" panose="02020603050405020304" pitchFamily="18" charset="0"/>
                <a:cs typeface="Times New Roman" panose="02020603050405020304" pitchFamily="18" charset="0"/>
              </a:rPr>
              <a:t>finding it positive</a:t>
            </a:r>
          </a:p>
          <a:p>
            <a:pPr marL="171450" indent="-171450">
              <a:spcAft>
                <a:spcPts val="1200"/>
              </a:spcAft>
              <a:buFont typeface="Wingdings" panose="05000000000000000000" pitchFamily="2" charset="2"/>
              <a:buChar char="Ø"/>
              <a:tabLst>
                <a:tab pos="914400" algn="l"/>
              </a:tabLst>
            </a:pPr>
            <a:r>
              <a:rPr lang="en-AU" sz="1200">
                <a:solidFill>
                  <a:schemeClr val="bg1"/>
                </a:solidFill>
                <a:latin typeface="Arial Nova Cond" panose="020B0506020202020204" pitchFamily="34" charset="0"/>
                <a:ea typeface="Times New Roman" panose="02020603050405020304" pitchFamily="18" charset="0"/>
                <a:cs typeface="Times New Roman" panose="02020603050405020304" pitchFamily="18" charset="0"/>
              </a:rPr>
              <a:t>supporting more positive engagement, giving job seekers more confidence</a:t>
            </a:r>
          </a:p>
          <a:p>
            <a:pPr marL="171450" indent="-171450">
              <a:spcAft>
                <a:spcPts val="1200"/>
              </a:spcAft>
              <a:buFont typeface="Wingdings" panose="05000000000000000000" pitchFamily="2" charset="2"/>
              <a:buChar char="Ø"/>
              <a:tabLst>
                <a:tab pos="914400" algn="l"/>
              </a:tabLst>
            </a:pPr>
            <a:r>
              <a:rPr lang="en-AU" sz="1200">
                <a:solidFill>
                  <a:schemeClr val="bg1"/>
                </a:solidFill>
                <a:latin typeface="Arial Nova Cond" panose="020B0506020202020204" pitchFamily="34" charset="0"/>
                <a:ea typeface="Times New Roman" panose="02020603050405020304" pitchFamily="18" charset="0"/>
                <a:cs typeface="Times New Roman" panose="02020603050405020304" pitchFamily="18" charset="0"/>
              </a:rPr>
              <a:t>training material and guidelines comprehensive and easy to access.</a:t>
            </a:r>
            <a:endParaRPr lang="en-AU" sz="1200">
              <a:solidFill>
                <a:schemeClr val="bg1"/>
              </a:solidFill>
              <a:latin typeface="Arial Nova Cond" panose="020B0506020202020204" pitchFamily="34" charset="0"/>
              <a:ea typeface="Calibri" panose="020F0502020204030204" pitchFamily="34" charset="0"/>
              <a:cs typeface="Times New Roman" panose="02020603050405020304" pitchFamily="18" charset="0"/>
            </a:endParaRPr>
          </a:p>
          <a:p>
            <a:pPr marL="171450" indent="-171450">
              <a:spcAft>
                <a:spcPts val="1200"/>
              </a:spcAft>
              <a:buFont typeface="Wingdings" panose="05000000000000000000" pitchFamily="2" charset="2"/>
              <a:buChar char="Ø"/>
              <a:tabLst>
                <a:tab pos="914400" algn="l"/>
              </a:tabLst>
            </a:pPr>
            <a:endParaRPr lang="en-AU" sz="1200">
              <a:solidFill>
                <a:schemeClr val="bg1"/>
              </a:solidFill>
              <a:latin typeface="Arial Nova Cond" panose="020B0506020202020204" pitchFamily="34" charset="0"/>
              <a:ea typeface="Calibri" panose="020F0502020204030204" pitchFamily="34" charset="0"/>
              <a:cs typeface="Times New Roman" panose="02020603050405020304" pitchFamily="18" charset="0"/>
            </a:endParaRPr>
          </a:p>
          <a:p>
            <a:pPr marL="171450" indent="-171450">
              <a:spcAft>
                <a:spcPts val="1200"/>
              </a:spcAft>
              <a:buFont typeface="Wingdings" panose="05000000000000000000" pitchFamily="2" charset="2"/>
              <a:buChar char="Ø"/>
              <a:tabLst>
                <a:tab pos="914400" algn="l"/>
              </a:tabLst>
            </a:pPr>
            <a:endParaRPr lang="en-AU" sz="1200">
              <a:solidFill>
                <a:schemeClr val="bg1"/>
              </a:solidFill>
              <a:latin typeface="Arial Nova Con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37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zrln9r1mRHISTbiZ5kv1W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_ezxXhYuQbJymdSbyfvGF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Wy7QP_y0BYsgVp_RU.2Q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Bf5qMt60dEdx6GgB3pi2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LdiGVqW6C.GKLU2KCKdtU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taGYY9uFj7dEIYoMI1ppF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ZwQvlKAiNhUalheSc3Om0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IV9Kld46VJ8HEjj6caBQV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JunNQ0INZzVyIGAypmbVl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jM9aZ_qgRszf5TmiRJgep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NLrES9Z8EWuQJbcjJc6JC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gcXu_NogwDcQ1uARv5I3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Bb_54YXwr154mDKtrU1bt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CRiFT8iJvlnyaYEWLrRNe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3Kv5lmyu5XcNg1k.vEMhS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3xDx7AHKznQk.e8MYRJnG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O61i34pjIlNxGzn7nULuj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LrYV4ydz8AZ8R4I.qlfpy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SVB8qDj1.MZYnSPd4pyoT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ntXhDIzFUnSE00XT39qX2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yY37vqg3jnz7AqBY.8cEz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C74aCbLzjRdbP4u0W48Gg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NLeHCzrYh561kCqRM03z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StaugGOqCkRBcr8ZWgEh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ofQEiN5uFvOGDMUQui_V8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KWxHCd4jUDyKPP8QNJjWD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kD11xdBiGYXcdL6yA05S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zrln9r1mRHISTbiZ5kv1W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_ezxXhYuQbJymdSbyfvGF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Wy7QP_y0BYsgVp_RU.2Q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LdiGVqW6C.GKLU2KCKdtU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taGYY9uFj7dEIYoMI1ppF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ZwQvlKAiNhUalheSc3Om0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IV9Kld46VJ8HEjj6caBQV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hK5YljTnIYQp.bdFyQ_q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JunNQ0INZzVyIGAypmbVl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jM9aZ_qgRszf5TmiRJgep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NLrES9Z8EWuQJbcjJc6JC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gcXu_NogwDcQ1uARv5I3F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CRiFT8iJvlnyaYEWLrRN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3Kv5lmyu5XcNg1k.vEMhS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3xDx7AHKznQk.e8MYRJnG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61i34pjIlNxGzn7nULuj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LrYV4ydz8AZ8R4I.qlfpy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VB8qDj1.MZYnSPd4pyo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4ds_IfUfN9LTfvPdbwkI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ntXhDIzFUnSE00XT39qX2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yY37vqg3jnz7AqBY.8cEz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C74aCbLzjRdbP4u0W48Gg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NLeHCzrYh561kCqRM03z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ofQEiN5uFvOGDMUQui_V8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KWxHCd4jUDyKPP8QNJjWD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aZVB.NcntXf4aK1t4_mwQ"/>
</p:tagLst>
</file>

<file path=ppt/tags/tag23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46.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47.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48.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49.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SaAfhl4ACqhS9Vw1fPssw"/>
</p:tagLst>
</file>

<file path=ppt/tags/tag250.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51.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52.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5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56.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57.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58.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59.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61.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62.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63.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41HBvWz.IC2ydsX24ohwK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3hZC6D8Km5uf0s2eqFlz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pP1eRslIq2rdmtd9NABY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rln9r1mRHISTbiZ5kv1W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wCrYoBThj8sS2BEdwqZ8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ez5UDolJ3ZKJbgrxq3Lc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diGVqW6C.GKLU2KCKdtU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OIZBwWppwJK3JWyg_Rm5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aGYY9uFj7dEIYoMI1ppF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ZwQvlKAiNhUalheSc3Om0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ezxXhYuQbJymdSbyfvGF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V9Kld46VJ8HEjj6caBQV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unNQ0INZzVyIGAypmbVl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M9aZ_qgRszf5TmiRJgep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LrES9Z8EWuQJbcjJc6JC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cXu_NogwDcQ1uARv5I3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RiFT8iJvlnyaYEWLrRNe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3Kv5lmyu5XcNg1k.vEMhS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3xDx7AHKznQk.e8MYRJnG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61i34pjIlNxGzn7nULuj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rYV4ydz8AZ8R4I.qlfpy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Wy7QP_y0BYsgVp_RU.2Q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SVB8qDj1.MZYnSPd4pyo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tXhDIzFUnSE00XT39qX2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yY37vqg3jnz7AqBY.8cEz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74aCbLzjRdbP4u0W48Gg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NLeHCzrYh561kCqRM03z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fQEiN5uFvOGDMUQui_V8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KWxHCd4jUDyKPP8QNJjWD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BZgGXEhoZKKHI326qWSO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ver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C1130F24-8C06-4FC3-8BB0-31AA841E315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3.xml><?xml version="1.0" encoding="utf-8"?>
<a:theme xmlns:a="http://schemas.openxmlformats.org/drawingml/2006/main" name="2_Australian Government Grid Custom - 11216">
  <a:themeElements>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D3F"/>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3_Australian Government Grid Custom - 11216">
  <a:themeElements>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D3F"/>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6_Australian Government Grid Custom - 11216">
  <a:themeElements>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D3F"/>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6.xml><?xml version="1.0" encoding="utf-8"?>
<a:theme xmlns:a="http://schemas.openxmlformats.org/drawingml/2006/main" name="7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26F66D3E-6DA1-4C19-A478-1F45EE49710F}"/>
    </a:ext>
  </a:extLst>
</a:theme>
</file>

<file path=ppt/theme/theme7.xml><?xml version="1.0" encoding="utf-8"?>
<a:theme xmlns:a="http://schemas.openxmlformats.org/drawingml/2006/main" name="3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8.xml><?xml version="1.0" encoding="utf-8"?>
<a:theme xmlns:a="http://schemas.openxmlformats.org/drawingml/2006/main" name="4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9.xml><?xml version="1.0" encoding="utf-8"?>
<a:theme xmlns:a="http://schemas.openxmlformats.org/drawingml/2006/main" name="5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Override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0F22AF77F64547A5D9AD58CABD76E6" ma:contentTypeVersion="7" ma:contentTypeDescription="Create a new document." ma:contentTypeScope="" ma:versionID="6b5fa26cbe47059f3fdedda6d135757e">
  <xsd:schema xmlns:xsd="http://www.w3.org/2001/XMLSchema" xmlns:xs="http://www.w3.org/2001/XMLSchema" xmlns:p="http://schemas.microsoft.com/office/2006/metadata/properties" xmlns:ns3="83650a93-0e5d-4b6d-8906-a00ddc327cea" xmlns:ns4="c7efccd4-59c2-41d4-bec3-47db2b2e844a" targetNamespace="http://schemas.microsoft.com/office/2006/metadata/properties" ma:root="true" ma:fieldsID="b92b61ef15b2bdc50a139d1e4431abb9" ns3:_="" ns4:_="">
    <xsd:import namespace="83650a93-0e5d-4b6d-8906-a00ddc327cea"/>
    <xsd:import namespace="c7efccd4-59c2-41d4-bec3-47db2b2e844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50a93-0e5d-4b6d-8906-a00ddc327c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efccd4-59c2-41d4-bec3-47db2b2e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EE3C8E7D-0ABD-4E56-AFC1-1E4A857127F4}">
  <ds:schemaRefs>
    <ds:schemaRef ds:uri="83650a93-0e5d-4b6d-8906-a00ddc327cea"/>
    <ds:schemaRef ds:uri="c7efccd4-59c2-41d4-bec3-47db2b2e84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55A463-E88A-4765-9A1A-8834114F8F6A}">
  <ds:schemaRefs>
    <ds:schemaRef ds:uri="c7efccd4-59c2-41d4-bec3-47db2b2e844a"/>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83650a93-0e5d-4b6d-8906-a00ddc327ce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Template_Widescreen</Template>
  <TotalTime>453</TotalTime>
  <Words>9254</Words>
  <Application>Microsoft Office PowerPoint</Application>
  <PresentationFormat>Custom</PresentationFormat>
  <Paragraphs>537</Paragraphs>
  <Slides>25</Slides>
  <Notes>25</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25</vt:i4>
      </vt:variant>
    </vt:vector>
  </HeadingPairs>
  <TitlesOfParts>
    <vt:vector size="44" baseType="lpstr">
      <vt:lpstr>Arial</vt:lpstr>
      <vt:lpstr>Arial Nova</vt:lpstr>
      <vt:lpstr>Arial Nova Cond</vt:lpstr>
      <vt:lpstr>Arial,Sans-Serif</vt:lpstr>
      <vt:lpstr>Calibri</vt:lpstr>
      <vt:lpstr>Calibri Light</vt:lpstr>
      <vt:lpstr>Courier New</vt:lpstr>
      <vt:lpstr>Trebuchet MS</vt:lpstr>
      <vt:lpstr>Wingdings</vt:lpstr>
      <vt:lpstr>1_Cover page</vt:lpstr>
      <vt:lpstr>2_White</vt:lpstr>
      <vt:lpstr>2_Australian Government Grid Custom - 11216</vt:lpstr>
      <vt:lpstr>3_Australian Government Grid Custom - 11216</vt:lpstr>
      <vt:lpstr>6_Australian Government Grid Custom - 11216</vt:lpstr>
      <vt:lpstr>7_White</vt:lpstr>
      <vt:lpstr>3_White</vt:lpstr>
      <vt:lpstr>4_White</vt:lpstr>
      <vt:lpstr>5_White</vt:lpstr>
      <vt:lpstr>think-cell Slide</vt:lpstr>
      <vt:lpstr>New Employment Services Model</vt:lpstr>
      <vt:lpstr>Acknowledgement of Country</vt:lpstr>
      <vt:lpstr>Procurement phase of new model and probity </vt:lpstr>
      <vt:lpstr>The vision</vt:lpstr>
      <vt:lpstr>What this means for our stakeholders? </vt:lpstr>
      <vt:lpstr>Testing and trialing key elements </vt:lpstr>
      <vt:lpstr>Service levels </vt:lpstr>
      <vt:lpstr>New job seeker assessment framework</vt:lpstr>
      <vt:lpstr>Flexible Activation Framework</vt:lpstr>
      <vt:lpstr>Mandatory requirements </vt:lpstr>
      <vt:lpstr>Activities</vt:lpstr>
      <vt:lpstr>New provider payment structure</vt:lpstr>
      <vt:lpstr>Employment Fund, wage subsidies and Relocation Assistance</vt:lpstr>
      <vt:lpstr>New provider licensing system</vt:lpstr>
      <vt:lpstr>Workforce Specialists and support to meet industry workforce needs</vt:lpstr>
      <vt:lpstr>Supporting Youth in the New Employment Services Model</vt:lpstr>
      <vt:lpstr>Delivery of Self-Employment Services in the  New Employment Services Model </vt:lpstr>
      <vt:lpstr>Digital Services Contact Centre (DSCC)</vt:lpstr>
      <vt:lpstr>Digital Employment Services Platform principles</vt:lpstr>
      <vt:lpstr>Forward work agenda</vt:lpstr>
      <vt:lpstr>Contemporary Online Services for Providers</vt:lpstr>
      <vt:lpstr>Accreditation and Security</vt:lpstr>
      <vt:lpstr>NESM Delivery ‘Tranche 1’ is in progress….  How do we co-design future Tranches?</vt:lpstr>
      <vt:lpstr>Digitising Ecosystems</vt:lpstr>
      <vt:lpstr>Any questions? </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NESM Update</dc:title>
  <dc:creator>PLATTS,Natasha</dc:creator>
  <cp:keywords>[SEC=OFFICIAL]</cp:keywords>
  <cp:lastModifiedBy>MANNIE,Ryan</cp:lastModifiedBy>
  <cp:revision>214</cp:revision>
  <cp:lastPrinted>2021-05-12T06:43:14Z</cp:lastPrinted>
  <dcterms:created xsi:type="dcterms:W3CDTF">2021-02-18T23:31:44Z</dcterms:created>
  <dcterms:modified xsi:type="dcterms:W3CDTF">2021-06-18T00:27:43Z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0x0101009A0F22AF77F64547A5D9AD58CABD76E6</vt:lpwstr>
  </property>
  <property fmtid="{D5CDD505-2E9C-101B-9397-08002B2CF9AE}" pid="6" name="Department Stream">
    <vt:lpwstr>Education</vt:lpwstr>
  </property>
  <property fmtid="{D5CDD505-2E9C-101B-9397-08002B2CF9AE}" pid="7" name="TemplateUrl">
    <vt:lpwstr/>
  </property>
  <property fmtid="{D5CDD505-2E9C-101B-9397-08002B2CF9AE}" pid="8" name="PM_ProtectiveMarkingImage_Header">
    <vt:lpwstr>C:\Program Files\Common Files\janusNET Shared\janusSEAL\Images\DocumentSlashBlue.png</vt:lpwstr>
  </property>
  <property fmtid="{D5CDD505-2E9C-101B-9397-08002B2CF9AE}" pid="9" name="PM_Caveats_Count">
    <vt:lpwstr>0</vt:lpwstr>
  </property>
  <property fmtid="{D5CDD505-2E9C-101B-9397-08002B2CF9AE}" pid="10" name="PM_DisplayValueSecClassificationWithQualifier">
    <vt:lpwstr>OFFICIAL</vt:lpwstr>
  </property>
  <property fmtid="{D5CDD505-2E9C-101B-9397-08002B2CF9AE}" pid="11" name="PM_Qualifier">
    <vt:lpwstr/>
  </property>
  <property fmtid="{D5CDD505-2E9C-101B-9397-08002B2CF9AE}" pid="12" name="PM_SecurityClassification">
    <vt:lpwstr>OFFICIAL</vt:lpwstr>
  </property>
  <property fmtid="{D5CDD505-2E9C-101B-9397-08002B2CF9AE}" pid="13" name="PM_InsertionValue">
    <vt:lpwstr>OFFICIAL</vt:lpwstr>
  </property>
  <property fmtid="{D5CDD505-2E9C-101B-9397-08002B2CF9AE}" pid="14" name="PM_Originating_FileId">
    <vt:lpwstr>9F0EE89053B54C8BAA416B14CB68DB05</vt:lpwstr>
  </property>
  <property fmtid="{D5CDD505-2E9C-101B-9397-08002B2CF9AE}" pid="15" name="PM_ProtectiveMarkingValue_Footer">
    <vt:lpwstr>OFFICIAL</vt:lpwstr>
  </property>
  <property fmtid="{D5CDD505-2E9C-101B-9397-08002B2CF9AE}" pid="16" name="PM_ProtectiveMarkingValue_Header">
    <vt:lpwstr>OFFICIAL</vt:lpwstr>
  </property>
  <property fmtid="{D5CDD505-2E9C-101B-9397-08002B2CF9AE}" pid="17" name="PM_ProtectiveMarkingImage_Footer">
    <vt:lpwstr>C:\Program Files\Common Files\janusNET Shared\janusSEAL\Images\DocumentSlashBlue.png</vt:lpwstr>
  </property>
  <property fmtid="{D5CDD505-2E9C-101B-9397-08002B2CF9AE}" pid="18" name="PM_Namespace">
    <vt:lpwstr>gov.au</vt:lpwstr>
  </property>
  <property fmtid="{D5CDD505-2E9C-101B-9397-08002B2CF9AE}" pid="19" name="PM_Version">
    <vt:lpwstr>2018.4</vt:lpwstr>
  </property>
  <property fmtid="{D5CDD505-2E9C-101B-9397-08002B2CF9AE}" pid="20" name="PM_Note">
    <vt:lpwstr/>
  </property>
  <property fmtid="{D5CDD505-2E9C-101B-9397-08002B2CF9AE}" pid="21" name="PM_Markers">
    <vt:lpwstr/>
  </property>
  <property fmtid="{D5CDD505-2E9C-101B-9397-08002B2CF9AE}" pid="22" name="PM_Hash_Version">
    <vt:lpwstr>2018.0</vt:lpwstr>
  </property>
  <property fmtid="{D5CDD505-2E9C-101B-9397-08002B2CF9AE}" pid="23" name="PM_PrintOutPlacement_PPT">
    <vt:lpwstr>HandoutFooter,HandoutHeader,NotesHandoutFooter,NotesHandoutHeader,SlideFooter,SlideHeader</vt:lpwstr>
  </property>
  <property fmtid="{D5CDD505-2E9C-101B-9397-08002B2CF9AE}" pid="24" name="PM_SecurityClassification_Prev">
    <vt:lpwstr>OFFICIAL</vt:lpwstr>
  </property>
  <property fmtid="{D5CDD505-2E9C-101B-9397-08002B2CF9AE}" pid="25" name="PM_Qualifier_Prev">
    <vt:lpwstr/>
  </property>
  <property fmtid="{D5CDD505-2E9C-101B-9397-08002B2CF9AE}" pid="26" name="PM_Originator_Hash_SHA1">
    <vt:lpwstr>473444A5A182C28D3B885A5A06FB65678356DE41</vt:lpwstr>
  </property>
  <property fmtid="{D5CDD505-2E9C-101B-9397-08002B2CF9AE}" pid="27" name="PM_Hash_SHA1">
    <vt:lpwstr>4188E115D03B33462F913B8001E1B6AFAA1F4B14</vt:lpwstr>
  </property>
  <property fmtid="{D5CDD505-2E9C-101B-9397-08002B2CF9AE}" pid="28" name="PM_OriginationTimeStamp">
    <vt:lpwstr>2021-05-12T00:17:52Z</vt:lpwstr>
  </property>
  <property fmtid="{D5CDD505-2E9C-101B-9397-08002B2CF9AE}" pid="29" name="PM_Hash_Salt_Prev">
    <vt:lpwstr>69D4246B8B99C0E06CF9AAED21427B14</vt:lpwstr>
  </property>
  <property fmtid="{D5CDD505-2E9C-101B-9397-08002B2CF9AE}" pid="30" name="PM_Hash_Salt">
    <vt:lpwstr>F72F3021D0B59145372C4943DE87E977</vt:lpwstr>
  </property>
</Properties>
</file>