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2" r:id="rId5"/>
  </p:sldMasterIdLst>
  <p:notesMasterIdLst>
    <p:notesMasterId r:id="rId7"/>
  </p:notesMasterIdLst>
  <p:sldIdLst>
    <p:sldId id="256" r:id="rId6"/>
  </p:sldIdLst>
  <p:sldSz cx="12801600" cy="9601200" type="A3"/>
  <p:notesSz cx="6797675" cy="9926638"/>
  <p:defaultTextStyle>
    <a:defPPr>
      <a:defRPr lang="en-US"/>
    </a:defPPr>
    <a:lvl1pPr marL="0" algn="l" defTabSz="457086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1pPr>
    <a:lvl2pPr marL="457086" algn="l" defTabSz="457086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2pPr>
    <a:lvl3pPr marL="914171" algn="l" defTabSz="457086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3pPr>
    <a:lvl4pPr marL="1371259" algn="l" defTabSz="457086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4pPr>
    <a:lvl5pPr marL="1828345" algn="l" defTabSz="457086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5pPr>
    <a:lvl6pPr marL="2285430" algn="l" defTabSz="457086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6pPr>
    <a:lvl7pPr marL="2742516" algn="l" defTabSz="457086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7pPr>
    <a:lvl8pPr marL="3199604" algn="l" defTabSz="457086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8pPr>
    <a:lvl9pPr marL="3656689" algn="l" defTabSz="457086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DD3AE12-C01E-8022-A559-C0ECC7AA78EA}" name="JOHNSTONE,Colin" initials="CJ" userId="S::Colin.JOHNSTONE@dewr.gov.au::f9ba0f49-ca00-4bc8-875a-319b1eefc7f0" providerId="AD"/>
  <p188:author id="{89DB467D-CA85-5D2A-E5C8-9BF07F28E066}" name="MCDONALD,Kimberley" initials="KM" userId="S::Kimberley.McDonald@dewr.gov.au::9223ae43-2a9d-4e87-af18-cb5ad0b73d80" providerId="AD"/>
  <p188:author id="{3E001FC8-152F-FB42-7277-773407B08459}" name="LUO,Ray" initials="RL" userId="S::Ray.Luo@dewr.gov.au::22ade15a-0858-4e76-9656-8921cf24ed52" providerId="AD"/>
  <p188:author id="{FFDC9DEC-6A7E-1364-0488-62087FC4EC3D}" name="ZHU,Zhu" initials="ZZ" userId="S::Zhu.Zhu@dewr.gov.au::ed333627-a5a4-4515-b013-0025fbafbfd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C9CF141-0E8B-4B14-AA70-C12F2172743D}" v="39" dt="2026-03-24T23:36:24.41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Relationship Id="rId14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HU,Zhu" userId="ed333627-a5a4-4515-b013-0025fbafbfd9" providerId="ADAL" clId="{CFAADD8F-C643-4462-8889-1D2ED3EACC8F}"/>
    <pc:docChg chg="modSld">
      <pc:chgData name="ZHU,Zhu" userId="ed333627-a5a4-4515-b013-0025fbafbfd9" providerId="ADAL" clId="{CFAADD8F-C643-4462-8889-1D2ED3EACC8F}" dt="2026-03-24T23:36:24.416" v="96" actId="20577"/>
      <pc:docMkLst>
        <pc:docMk/>
      </pc:docMkLst>
      <pc:sldChg chg="modSp mod">
        <pc:chgData name="ZHU,Zhu" userId="ed333627-a5a4-4515-b013-0025fbafbfd9" providerId="ADAL" clId="{CFAADD8F-C643-4462-8889-1D2ED3EACC8F}" dt="2026-03-24T23:36:24.416" v="96" actId="20577"/>
        <pc:sldMkLst>
          <pc:docMk/>
          <pc:sldMk cId="2028738479" sldId="256"/>
        </pc:sldMkLst>
        <pc:spChg chg="mod">
          <ac:chgData name="ZHU,Zhu" userId="ed333627-a5a4-4515-b013-0025fbafbfd9" providerId="ADAL" clId="{CFAADD8F-C643-4462-8889-1D2ED3EACC8F}" dt="2026-03-24T23:36:09.056" v="94" actId="114"/>
          <ac:spMkLst>
            <pc:docMk/>
            <pc:sldMk cId="2028738479" sldId="256"/>
            <ac:spMk id="2" creationId="{7F41ECF2-78BD-CAE0-C1EC-7BF98D59852D}"/>
          </ac:spMkLst>
        </pc:spChg>
        <pc:graphicFrameChg chg="modGraphic">
          <ac:chgData name="ZHU,Zhu" userId="ed333627-a5a4-4515-b013-0025fbafbfd9" providerId="ADAL" clId="{CFAADD8F-C643-4462-8889-1D2ED3EACC8F}" dt="2026-03-24T23:36:24.416" v="96" actId="20577"/>
          <ac:graphicFrameMkLst>
            <pc:docMk/>
            <pc:sldMk cId="2028738479" sldId="256"/>
            <ac:graphicFrameMk id="26" creationId="{DBEAE006-E45F-CC84-C2FE-CA8E8AF39293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2945659" cy="498055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6" y="1"/>
            <a:ext cx="2945659" cy="498055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5AE244F2-56E6-494E-849B-DA417101C34D}" type="datetimeFigureOut">
              <a:rPr lang="en-AU" smtClean="0"/>
              <a:t>24/03/2026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9428585"/>
            <a:ext cx="2945659" cy="498055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6" y="9428585"/>
            <a:ext cx="2945659" cy="498055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21A0A741-35D1-4300-AD9E-13CD1C5BDA5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80200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75067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1pPr>
    <a:lvl2pPr marL="537534" algn="l" defTabSz="1075067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2pPr>
    <a:lvl3pPr marL="1075067" algn="l" defTabSz="1075067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3pPr>
    <a:lvl4pPr marL="1612601" algn="l" defTabSz="1075067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4pPr>
    <a:lvl5pPr marL="2150134" algn="l" defTabSz="1075067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5pPr>
    <a:lvl6pPr marL="2687668" algn="l" defTabSz="1075067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6pPr>
    <a:lvl7pPr marL="3225199" algn="l" defTabSz="1075067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7pPr>
    <a:lvl8pPr marL="3762732" algn="l" defTabSz="1075067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8pPr>
    <a:lvl9pPr marL="4300266" algn="l" defTabSz="1075067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8400" y="1243013"/>
            <a:ext cx="4460875" cy="3346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A0A741-35D1-4300-AD9E-13CD1C5BDA5B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504280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3" y="1571309"/>
            <a:ext cx="10881362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199" y="5042854"/>
            <a:ext cx="9601202" cy="2318068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25B8-4383-4FA3-8E32-6A7D1B145288}" type="datetimeFigureOut">
              <a:rPr lang="en-AU" smtClean="0"/>
              <a:t>24/03/2026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40530" y="8898893"/>
            <a:ext cx="4320540" cy="51117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1133" y="8898893"/>
            <a:ext cx="2880359" cy="511175"/>
          </a:xfrm>
          <a:prstGeom prst="rect">
            <a:avLst/>
          </a:prstGeom>
        </p:spPr>
        <p:txBody>
          <a:bodyPr/>
          <a:lstStyle/>
          <a:p>
            <a:fld id="{72E299CA-BD5D-4828-9A97-B2278B3BE58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36985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25B8-4383-4FA3-8E32-6A7D1B145288}" type="datetimeFigureOut">
              <a:rPr lang="en-AU" smtClean="0"/>
              <a:t>24/03/2026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40530" y="8898893"/>
            <a:ext cx="4320540" cy="51117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1133" y="8898893"/>
            <a:ext cx="2880359" cy="511175"/>
          </a:xfrm>
          <a:prstGeom prst="rect">
            <a:avLst/>
          </a:prstGeom>
        </p:spPr>
        <p:txBody>
          <a:bodyPr/>
          <a:lstStyle/>
          <a:p>
            <a:fld id="{72E299CA-BD5D-4828-9A97-B2278B3BE58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51922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7" y="511175"/>
            <a:ext cx="2760345" cy="813657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6" y="511175"/>
            <a:ext cx="8121013" cy="813657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25B8-4383-4FA3-8E32-6A7D1B145288}" type="datetimeFigureOut">
              <a:rPr lang="en-AU" smtClean="0"/>
              <a:t>24/03/2026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40530" y="8898893"/>
            <a:ext cx="4320540" cy="51117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1133" y="8898893"/>
            <a:ext cx="2880359" cy="511175"/>
          </a:xfrm>
          <a:prstGeom prst="rect">
            <a:avLst/>
          </a:prstGeom>
        </p:spPr>
        <p:txBody>
          <a:bodyPr/>
          <a:lstStyle/>
          <a:p>
            <a:fld id="{72E299CA-BD5D-4828-9A97-B2278B3BE58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50248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AC34A-A401-1ECD-B814-084DC36567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1571625"/>
            <a:ext cx="9601200" cy="3341688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3D4078-7B16-9548-3089-5E3D763271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00200" y="5043488"/>
            <a:ext cx="9601200" cy="231775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1EEBE-8AB6-FEA9-63FE-2D7A03308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ADDA-1D6A-4301-B1AD-A052C4192A9A}" type="datetimeFigureOut">
              <a:rPr lang="en-AU" smtClean="0"/>
              <a:t>24/03/2026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7147A4-67BC-D20D-1D32-DBBB69EC8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10FA04-1508-D8D4-7D2D-35CC30679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073538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AB1D1A-25A1-6255-EF86-D52B50F59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466619-AF61-6E76-1C30-34B996EBA3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D2B729-22F2-1B2C-DFE7-E7786D2CB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ADDA-1D6A-4301-B1AD-A052C4192A9A}" type="datetimeFigureOut">
              <a:rPr lang="en-AU" smtClean="0"/>
              <a:t>24/03/2026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9867A5-7D90-9F6C-FED3-B3AAC6E4B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9C1715-3425-DDFA-B598-DDB3540C6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098758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A5488A-F304-38BF-F39E-EA3402559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3125" y="2393950"/>
            <a:ext cx="11041063" cy="39941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67B984-E142-7F6D-1E63-F12F536D44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3125" y="6424613"/>
            <a:ext cx="11041063" cy="2100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C1BBD9-D421-84CC-2AAB-ABDF8F93F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ADDA-1D6A-4301-B1AD-A052C4192A9A}" type="datetimeFigureOut">
              <a:rPr lang="en-AU" smtClean="0"/>
              <a:t>24/03/2026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B9E802-F2C8-C432-E9C5-45A074415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0A8FDA-DC6C-05CD-25B5-704D1C5FB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174007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1FE06-80B1-A10E-AB8E-0C028E80E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98DF7A-A1F2-A2F6-A2E4-F83D4D385D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9475" y="2555875"/>
            <a:ext cx="5445125" cy="60912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39E71D-A60C-E9A9-11CF-FFEEA100E8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77000" y="2555875"/>
            <a:ext cx="5445125" cy="60912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2A0C5C-5A15-350F-F392-81E27C270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ADDA-1D6A-4301-B1AD-A052C4192A9A}" type="datetimeFigureOut">
              <a:rPr lang="en-AU" smtClean="0"/>
              <a:t>24/03/2026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0C0D70-0025-174A-9002-FAE506411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9F783A-8F37-E539-69E3-3B16631CB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068792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E6579-7A09-0198-B58A-89F9BF76B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063" y="511175"/>
            <a:ext cx="11042650" cy="18557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A49026-AD0D-64E6-D5DF-86011C9977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1063" y="2354263"/>
            <a:ext cx="5416550" cy="1152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1A216B-F4A8-EB57-EA93-04521A729A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81063" y="3506788"/>
            <a:ext cx="5416550" cy="5159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CA90F9-1304-46AE-99CC-F827DAC6E9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80175" y="2354263"/>
            <a:ext cx="5443538" cy="1152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F17217-E392-0F26-5BB7-75DF8C779F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80175" y="3506788"/>
            <a:ext cx="5443538" cy="5159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F86D43-DF60-B396-6BCA-78152CF95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ADDA-1D6A-4301-B1AD-A052C4192A9A}" type="datetimeFigureOut">
              <a:rPr lang="en-AU" smtClean="0"/>
              <a:t>24/03/2026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9C336F-E3BC-0AEC-08BD-C820BF1A2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9FECEF-0EC4-2278-5B02-B14C919B57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123720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41918-1158-DB32-F152-8C8FD916C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608782-7B06-6EB9-42C5-E5AEA2EDD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ADDA-1D6A-4301-B1AD-A052C4192A9A}" type="datetimeFigureOut">
              <a:rPr lang="en-AU" smtClean="0"/>
              <a:t>24/03/2026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DA6DA6-01FD-2691-88E7-BF4CBA71A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8DD064-BDE2-6AB2-72D5-D24D67B8C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22697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22ADE7-236E-A25C-8377-6393B8151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ADDA-1D6A-4301-B1AD-A052C4192A9A}" type="datetimeFigureOut">
              <a:rPr lang="en-AU" smtClean="0"/>
              <a:t>24/03/2026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2A33DBB-4AE4-19C5-BC27-3B7F91CC4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5E3EB1-43FF-BA18-40AF-E506F87FD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426694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B984D4-AB76-E70D-1F4C-31B4F7182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063" y="639763"/>
            <a:ext cx="4129087" cy="223996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7F2C37-BB71-0C57-2E47-22DA5A2E74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1950" y="1382713"/>
            <a:ext cx="6481763" cy="68230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9736DB-0DA7-9135-6774-387EC4751D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1063" y="2879725"/>
            <a:ext cx="4129087" cy="5337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6F3BD3-9D23-31D1-70EF-093938EA56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ADDA-1D6A-4301-B1AD-A052C4192A9A}" type="datetimeFigureOut">
              <a:rPr lang="en-AU" smtClean="0"/>
              <a:t>24/03/2026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AEC82C-DAB8-DFA8-72AE-9956A7F4E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1DED7E-B529-0AF2-CE3A-903D8F92D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72241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25B8-4383-4FA3-8E32-6A7D1B145288}" type="datetimeFigureOut">
              <a:rPr lang="en-AU" smtClean="0"/>
              <a:t>24/03/2026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40530" y="8898893"/>
            <a:ext cx="4320540" cy="51117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1133" y="8898893"/>
            <a:ext cx="2880359" cy="511175"/>
          </a:xfrm>
          <a:prstGeom prst="rect">
            <a:avLst/>
          </a:prstGeom>
        </p:spPr>
        <p:txBody>
          <a:bodyPr/>
          <a:lstStyle/>
          <a:p>
            <a:fld id="{72E299CA-BD5D-4828-9A97-B2278B3BE58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047454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18CE87-38F9-A310-C2A8-2457BF242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063" y="639763"/>
            <a:ext cx="4129087" cy="223996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D70512-05E3-53BD-AEAA-02F5202559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441950" y="1382713"/>
            <a:ext cx="6481763" cy="6823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F3732D-CB8C-77D5-38DD-8981E5F500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1063" y="2879725"/>
            <a:ext cx="4129087" cy="5337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623AD2-CF47-35E9-A049-87F04C2AE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ADDA-1D6A-4301-B1AD-A052C4192A9A}" type="datetimeFigureOut">
              <a:rPr lang="en-AU" smtClean="0"/>
              <a:t>24/03/2026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68B313-355A-E98F-B529-2073AD766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0A133D-4550-1D5D-33BB-040244488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339177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873EE-125F-6AF1-E01B-DEF7CC4C6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0FF11A-5C7E-2359-0613-BCE6FB3695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697098-07B7-26CE-06B0-C80D2511A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ADDA-1D6A-4301-B1AD-A052C4192A9A}" type="datetimeFigureOut">
              <a:rPr lang="en-AU" smtClean="0"/>
              <a:t>24/03/2026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ABBA86-03DD-5D4C-6B66-19D715E1E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64271D-6193-894F-AD3D-0BBF5A6B8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047906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806C72-C7D4-268A-FA17-650E5BCC94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61463" y="511175"/>
            <a:ext cx="2760662" cy="81359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4A6E08-4040-AA08-1716-92857536FE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79475" y="511175"/>
            <a:ext cx="8129588" cy="81359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C6A4CB-176B-5962-6ED1-B1C9B9446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ADDA-1D6A-4301-B1AD-A052C4192A9A}" type="datetimeFigureOut">
              <a:rPr lang="en-AU" smtClean="0"/>
              <a:t>24/03/2026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ABA0DB-3628-EC6A-95FC-EE8BAB6B3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0B4D3D-46B1-7BB2-FF47-6B7FD5AE4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72417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3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1"/>
            <a:ext cx="11041380" cy="2100261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>
                    <a:tint val="82000"/>
                  </a:schemeClr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82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82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25B8-4383-4FA3-8E32-6A7D1B145288}" type="datetimeFigureOut">
              <a:rPr lang="en-AU" smtClean="0"/>
              <a:t>24/03/2026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40530" y="8898893"/>
            <a:ext cx="4320540" cy="51117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1133" y="8898893"/>
            <a:ext cx="2880359" cy="511175"/>
          </a:xfrm>
          <a:prstGeom prst="rect">
            <a:avLst/>
          </a:prstGeom>
        </p:spPr>
        <p:txBody>
          <a:bodyPr/>
          <a:lstStyle/>
          <a:p>
            <a:fld id="{72E299CA-BD5D-4828-9A97-B2278B3BE58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14592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2" y="2555876"/>
            <a:ext cx="5440679" cy="609187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3" y="2555876"/>
            <a:ext cx="5440679" cy="609187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25B8-4383-4FA3-8E32-6A7D1B145288}" type="datetimeFigureOut">
              <a:rPr lang="en-AU" smtClean="0"/>
              <a:t>24/03/2026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240530" y="8898893"/>
            <a:ext cx="4320540" cy="51117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041133" y="8898893"/>
            <a:ext cx="2880359" cy="511175"/>
          </a:xfrm>
          <a:prstGeom prst="rect">
            <a:avLst/>
          </a:prstGeom>
        </p:spPr>
        <p:txBody>
          <a:bodyPr/>
          <a:lstStyle/>
          <a:p>
            <a:fld id="{72E299CA-BD5D-4828-9A97-B2278B3BE58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96252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511178"/>
            <a:ext cx="11041380" cy="185578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80" y="2353630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80" y="3507107"/>
            <a:ext cx="5415676" cy="5158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30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7"/>
            <a:ext cx="5442347" cy="5158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25B8-4383-4FA3-8E32-6A7D1B145288}" type="datetimeFigureOut">
              <a:rPr lang="en-AU" smtClean="0"/>
              <a:t>24/03/2026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240530" y="8898893"/>
            <a:ext cx="4320540" cy="51117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9041133" y="8898893"/>
            <a:ext cx="2880359" cy="511175"/>
          </a:xfrm>
          <a:prstGeom prst="rect">
            <a:avLst/>
          </a:prstGeom>
        </p:spPr>
        <p:txBody>
          <a:bodyPr/>
          <a:lstStyle/>
          <a:p>
            <a:fld id="{72E299CA-BD5D-4828-9A97-B2278B3BE58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191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25B8-4383-4FA3-8E32-6A7D1B145288}" type="datetimeFigureOut">
              <a:rPr lang="en-AU" smtClean="0"/>
              <a:t>24/03/2026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240530" y="8898893"/>
            <a:ext cx="4320540" cy="51117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041133" y="8898893"/>
            <a:ext cx="2880359" cy="511175"/>
          </a:xfrm>
          <a:prstGeom prst="rect">
            <a:avLst/>
          </a:prstGeom>
        </p:spPr>
        <p:txBody>
          <a:bodyPr/>
          <a:lstStyle/>
          <a:p>
            <a:fld id="{72E299CA-BD5D-4828-9A97-B2278B3BE58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39039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25B8-4383-4FA3-8E32-6A7D1B145288}" type="datetimeFigureOut">
              <a:rPr lang="en-AU" smtClean="0"/>
              <a:t>24/03/2026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240530" y="8898893"/>
            <a:ext cx="4320540" cy="51117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041133" y="8898893"/>
            <a:ext cx="2880359" cy="511175"/>
          </a:xfrm>
          <a:prstGeom prst="rect">
            <a:avLst/>
          </a:prstGeom>
        </p:spPr>
        <p:txBody>
          <a:bodyPr/>
          <a:lstStyle/>
          <a:p>
            <a:fld id="{72E299CA-BD5D-4828-9A97-B2278B3BE58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30893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9" y="640080"/>
            <a:ext cx="4128850" cy="2240281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6"/>
            <a:ext cx="6480811" cy="6823076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9" y="2880362"/>
            <a:ext cx="4128850" cy="5336222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25B8-4383-4FA3-8E32-6A7D1B145288}" type="datetimeFigureOut">
              <a:rPr lang="en-AU" smtClean="0"/>
              <a:t>24/03/2026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240530" y="8898893"/>
            <a:ext cx="4320540" cy="51117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041133" y="8898893"/>
            <a:ext cx="2880359" cy="511175"/>
          </a:xfrm>
          <a:prstGeom prst="rect">
            <a:avLst/>
          </a:prstGeom>
        </p:spPr>
        <p:txBody>
          <a:bodyPr/>
          <a:lstStyle/>
          <a:p>
            <a:fld id="{72E299CA-BD5D-4828-9A97-B2278B3BE58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91558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9" y="640080"/>
            <a:ext cx="4128850" cy="2240281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6"/>
            <a:ext cx="6480811" cy="6823076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9" y="2880362"/>
            <a:ext cx="4128850" cy="5336222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25B8-4383-4FA3-8E32-6A7D1B145288}" type="datetimeFigureOut">
              <a:rPr lang="en-AU" smtClean="0"/>
              <a:t>24/03/2026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240530" y="8898893"/>
            <a:ext cx="4320540" cy="51117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041133" y="8898893"/>
            <a:ext cx="2880359" cy="511175"/>
          </a:xfrm>
          <a:prstGeom prst="rect">
            <a:avLst/>
          </a:prstGeom>
        </p:spPr>
        <p:txBody>
          <a:bodyPr/>
          <a:lstStyle/>
          <a:p>
            <a:fld id="{72E299CA-BD5D-4828-9A97-B2278B3BE58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64662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865664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859800"/>
            <a:ext cx="11041380" cy="60918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2" y="9090022"/>
            <a:ext cx="2880359" cy="3200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AU"/>
              <a:t>As at </a:t>
            </a:r>
            <a:fld id="{D3A825B8-4383-4FA3-8E32-6A7D1B145288}" type="datetimeFigureOut">
              <a:rPr lang="en-AU" smtClean="0"/>
              <a:pPr/>
              <a:t>24/03/2026</a:t>
            </a:fld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9B7C9AB-7F79-2AD6-4469-F94E29768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801600" cy="82753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A76E6FB-EBC7-5CDD-6239-7A90A7D195DC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236569" y="34587"/>
            <a:ext cx="2366439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920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80160" rtl="0" eaLnBrk="1" latinLnBrk="0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13DDD4-7A63-6D3A-6FDB-39492C26B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9475" y="511175"/>
            <a:ext cx="1104265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0D4879-69C6-CF60-FC69-C4748FDEE0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9475" y="2555875"/>
            <a:ext cx="11042650" cy="60912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1E6EBC-8672-174C-FB0E-9649EFEC1F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9475" y="8899525"/>
            <a:ext cx="2881313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18CADDA-1D6A-4301-B1AD-A052C4192A9A}" type="datetimeFigureOut">
              <a:rPr lang="en-AU" smtClean="0"/>
              <a:t>24/03/2026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56A23F-BCCD-824E-64EB-374CF9A83D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40213" y="8899525"/>
            <a:ext cx="4321175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C80E4B-1997-F6B4-A88F-803702951C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40813" y="8899525"/>
            <a:ext cx="2881312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01646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1944287A-D84A-5136-DCDB-42735A3702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02" y="780429"/>
            <a:ext cx="12556043" cy="61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r>
              <a:rPr lang="en-AU" sz="1100" b="1">
                <a:latin typeface="Aptos Display"/>
                <a:ea typeface="Calibri"/>
                <a:cs typeface="Arial"/>
              </a:rPr>
              <a:t>Fee-Free TAFE program (1 January 2023 to 31 December 2025)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AU" sz="1100">
                <a:latin typeface="Aptos Display"/>
                <a:ea typeface="Calibri"/>
                <a:cs typeface="Arial"/>
              </a:rPr>
              <a:t>Through the Fee-Free TAFE Skills Agreement, the Australian Government has partnered with states and territories to deliver over $1.5 billion in funding for more than 500,000 Fee-Free TAFE and vocational education and training (VET) places across Australia from 2023 to 2026. This snapshot sets out quarterly reporting data over the period 1 January 2023 to 31 December 2025.</a:t>
            </a: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6B97460B-9159-362F-C28A-F9BB929804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15" y="1443724"/>
            <a:ext cx="3647593" cy="6100075"/>
          </a:xfrm>
          <a:prstGeom prst="rect">
            <a:avLst/>
          </a:prstGeom>
          <a:solidFill>
            <a:srgbClr val="FFFFFF"/>
          </a:solidFill>
          <a:ln w="9525">
            <a:solidFill>
              <a:srgbClr val="92D05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AU" sz="1100" b="1">
                <a:latin typeface="Aptos Display"/>
                <a:ea typeface="Calibri"/>
                <a:cs typeface="Arial"/>
              </a:rPr>
              <a:t>Fee-Free TAFE continues to have strong enrolments in all states and territories.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AU" sz="1100" b="1">
                <a:latin typeface="Aptos Display"/>
                <a:ea typeface="Calibri"/>
                <a:cs typeface="Arial"/>
              </a:rPr>
              <a:t>There have been more than 742,000 enrolments from</a:t>
            </a:r>
            <a:br>
              <a:rPr lang="en-AU" sz="1100" b="1">
                <a:latin typeface="Aptos Display"/>
                <a:ea typeface="Calibri"/>
                <a:cs typeface="Arial"/>
              </a:rPr>
            </a:br>
            <a:r>
              <a:rPr lang="en-AU" sz="1100" b="1">
                <a:latin typeface="Aptos Display"/>
                <a:ea typeface="Calibri"/>
                <a:cs typeface="Arial"/>
              </a:rPr>
              <a:t>1 January 2023 to 31 December 2025.</a:t>
            </a:r>
            <a:endParaRPr lang="en-AU" sz="1100">
              <a:latin typeface="Aptos Display"/>
              <a:ea typeface="Calibri"/>
              <a:cs typeface="Arial"/>
            </a:endParaRP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08B7535B-72D0-0EC4-7F4B-2D410021B8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2793" y="1443724"/>
            <a:ext cx="5143604" cy="4854421"/>
          </a:xfrm>
          <a:prstGeom prst="rect">
            <a:avLst/>
          </a:prstGeom>
          <a:solidFill>
            <a:srgbClr val="FFFFFF"/>
          </a:solidFill>
          <a:ln w="9525">
            <a:solidFill>
              <a:srgbClr val="92D05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buNone/>
            </a:pPr>
            <a:r>
              <a:rPr lang="en-AU" sz="1100" b="1">
                <a:latin typeface="Aptos Display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Fee-Free TAFE supports training places in priority sectors and helps priority cohorts access training</a:t>
            </a:r>
          </a:p>
          <a:p>
            <a:pPr algn="ctr">
              <a:lnSpc>
                <a:spcPct val="115000"/>
              </a:lnSpc>
              <a:spcBef>
                <a:spcPts val="500"/>
              </a:spcBef>
            </a:pPr>
            <a:r>
              <a:rPr lang="en-US" sz="900">
                <a:ea typeface="Calibri"/>
                <a:cs typeface="Arial"/>
              </a:rPr>
              <a:t>Figure 3: National priority sectors with the most Fee-Free TAFE enrolments</a:t>
            </a:r>
            <a:endParaRPr lang="en-AU" sz="1050">
              <a:ea typeface="Calibri"/>
              <a:cs typeface="Arial"/>
            </a:endParaRPr>
          </a:p>
        </p:txBody>
      </p:sp>
      <p:sp>
        <p:nvSpPr>
          <p:cNvPr id="10" name="Text Box 2">
            <a:extLst>
              <a:ext uri="{FF2B5EF4-FFF2-40B4-BE49-F238E27FC236}">
                <a16:creationId xmlns:a16="http://schemas.microsoft.com/office/drawing/2014/main" id="{36BCE30D-B06C-EB78-F702-3FB99CEEE8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70867" y="1456423"/>
            <a:ext cx="3766635" cy="8080744"/>
          </a:xfrm>
          <a:prstGeom prst="rect">
            <a:avLst/>
          </a:prstGeom>
          <a:solidFill>
            <a:srgbClr val="FFFFFF"/>
          </a:solidFill>
          <a:ln w="9525">
            <a:solidFill>
              <a:srgbClr val="92D05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</a:pPr>
            <a:r>
              <a:rPr lang="en-AU" sz="1100" b="1">
                <a:solidFill>
                  <a:srgbClr val="000000"/>
                </a:solidFill>
                <a:latin typeface="+mj-lt"/>
              </a:rPr>
              <a:t>As of 31 December 2025, there have been 245,785 completions since Fee-Free TAFE launched in 2023</a:t>
            </a:r>
          </a:p>
          <a:p>
            <a:pPr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</a:pPr>
            <a:endParaRPr lang="en-AU" sz="1100">
              <a:latin typeface="Aptos Display" panose="020B00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2">
            <a:extLst>
              <a:ext uri="{FF2B5EF4-FFF2-40B4-BE49-F238E27FC236}">
                <a16:creationId xmlns:a16="http://schemas.microsoft.com/office/drawing/2014/main" id="{90E73955-2167-2592-850A-3950BBA95D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2405" y="6349253"/>
            <a:ext cx="5127078" cy="3187914"/>
          </a:xfrm>
          <a:prstGeom prst="rect">
            <a:avLst/>
          </a:prstGeom>
          <a:solidFill>
            <a:srgbClr val="FFFFFF"/>
          </a:solidFill>
          <a:ln w="9525">
            <a:solidFill>
              <a:srgbClr val="92D05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AU" sz="1100" b="1">
                <a:latin typeface="Aptos Display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Fee-Free TAFE concentrates on qualified training and meaningful pathways to employment</a:t>
            </a:r>
            <a:endParaRPr lang="en-AU" sz="1100">
              <a:latin typeface="Aptos Display" panose="020B00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6845038-FC4A-BC72-A37F-D1159618C29E}"/>
              </a:ext>
            </a:extLst>
          </p:cNvPr>
          <p:cNvSpPr txBox="1"/>
          <p:nvPr/>
        </p:nvSpPr>
        <p:spPr>
          <a:xfrm>
            <a:off x="246604" y="2558778"/>
            <a:ext cx="3320052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900">
                <a:ea typeface="Calibri" panose="020F0502020204030204" pitchFamily="34" charset="0"/>
                <a:cs typeface="Arial" panose="020B0604020202020204" pitchFamily="34" charset="0"/>
              </a:rPr>
              <a:t>Figure 1: Fee-</a:t>
            </a:r>
            <a:r>
              <a:rPr lang="en-US" sz="900"/>
              <a:t>Free</a:t>
            </a:r>
            <a:r>
              <a:rPr lang="en-US" sz="900">
                <a:ea typeface="Calibri" panose="020F0502020204030204" pitchFamily="34" charset="0"/>
                <a:cs typeface="Arial" panose="020B0604020202020204" pitchFamily="34" charset="0"/>
              </a:rPr>
              <a:t> TAFE enrolments by jurisdiction</a:t>
            </a:r>
            <a:endParaRPr lang="en-AU" sz="90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3C46845-9BE8-C994-27A3-5D54A4CE9651}"/>
              </a:ext>
            </a:extLst>
          </p:cNvPr>
          <p:cNvSpPr txBox="1"/>
          <p:nvPr/>
        </p:nvSpPr>
        <p:spPr>
          <a:xfrm>
            <a:off x="3907676" y="3682225"/>
            <a:ext cx="479894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>
                <a:ea typeface="Calibri" panose="020F0502020204030204" pitchFamily="34" charset="0"/>
                <a:cs typeface="Arial" panose="020B0604020202020204" pitchFamily="34" charset="0"/>
              </a:rPr>
              <a:t>Figure 4: Fee-Free TAFE enrolments by priority cohorts</a:t>
            </a:r>
            <a:endParaRPr lang="en-AU" sz="900">
              <a:highlight>
                <a:srgbClr val="FFFF00"/>
              </a:highlight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9572B79-2185-EEE4-D525-551C347A7E56}"/>
              </a:ext>
            </a:extLst>
          </p:cNvPr>
          <p:cNvSpPr txBox="1"/>
          <p:nvPr/>
        </p:nvSpPr>
        <p:spPr>
          <a:xfrm>
            <a:off x="3738410" y="5171410"/>
            <a:ext cx="4805978" cy="68454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AU" sz="1100" b="1">
                <a:latin typeface="Aptos Display"/>
                <a:ea typeface="Calibri"/>
                <a:cs typeface="Arial"/>
              </a:rPr>
              <a:t>Fee-Free TAFE helps people in all stages of their working life</a:t>
            </a:r>
          </a:p>
          <a:p>
            <a:pPr>
              <a:buNone/>
            </a:pPr>
            <a:r>
              <a:rPr lang="en-AU" sz="1750" b="1">
                <a:latin typeface="Aptos Display"/>
                <a:ea typeface="Calibri"/>
                <a:cs typeface="Arial"/>
              </a:rPr>
              <a:t> </a:t>
            </a:r>
            <a:endParaRPr lang="en-AU" sz="1750">
              <a:latin typeface="Aptos Display"/>
              <a:ea typeface="Calibri"/>
              <a:cs typeface="Arial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B7297B9-B8AA-F274-779C-949B53DA667A}"/>
              </a:ext>
            </a:extLst>
          </p:cNvPr>
          <p:cNvSpPr txBox="1"/>
          <p:nvPr/>
        </p:nvSpPr>
        <p:spPr>
          <a:xfrm>
            <a:off x="3774467" y="7915476"/>
            <a:ext cx="4955255" cy="2616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AU" sz="1100" b="1">
                <a:solidFill>
                  <a:srgbClr val="000000"/>
                </a:solidFill>
                <a:latin typeface="+mj-lt"/>
              </a:rPr>
              <a:t>The top enrolled courses are focussed on key areas of national priority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89EF894-2A96-9FE2-99D0-1DF39FE43FE7}"/>
              </a:ext>
            </a:extLst>
          </p:cNvPr>
          <p:cNvSpPr txBox="1"/>
          <p:nvPr/>
        </p:nvSpPr>
        <p:spPr>
          <a:xfrm>
            <a:off x="8963952" y="3776032"/>
            <a:ext cx="37581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00" b="1">
                <a:latin typeface="Aptos Display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top completed courses in Fee-Free TAFE are: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542A6A5-A763-6EE7-4579-F84C918A5DDA}"/>
              </a:ext>
            </a:extLst>
          </p:cNvPr>
          <p:cNvSpPr txBox="1"/>
          <p:nvPr/>
        </p:nvSpPr>
        <p:spPr>
          <a:xfrm>
            <a:off x="8921884" y="5429348"/>
            <a:ext cx="3800131" cy="397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r>
              <a:rPr lang="en-AU" sz="1100" b="1">
                <a:latin typeface="Aptos Display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 the top completed courses in national priority sectors include:</a:t>
            </a:r>
            <a:endParaRPr lang="en-AU" sz="1100">
              <a:latin typeface="Aptos Display" panose="020B00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4AC5EFE-B14B-961C-1157-C6B4B1E3480F}"/>
              </a:ext>
            </a:extLst>
          </p:cNvPr>
          <p:cNvSpPr txBox="1"/>
          <p:nvPr/>
        </p:nvSpPr>
        <p:spPr>
          <a:xfrm>
            <a:off x="37428" y="7631195"/>
            <a:ext cx="3647593" cy="1610697"/>
          </a:xfrm>
          <a:prstGeom prst="rect">
            <a:avLst/>
          </a:prstGeom>
          <a:ln w="9525"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500"/>
              </a:spcAft>
            </a:pPr>
            <a:r>
              <a:rPr lang="en-AU" sz="900" b="1">
                <a:latin typeface="+mj-lt"/>
                <a:ea typeface="Calibri"/>
                <a:cs typeface="Arial"/>
              </a:rPr>
              <a:t>Source</a:t>
            </a:r>
            <a:r>
              <a:rPr lang="en-AU" sz="900">
                <a:latin typeface="+mj-lt"/>
                <a:ea typeface="Calibri"/>
                <a:cs typeface="Arial"/>
              </a:rPr>
              <a:t>: State and territory Fee-Free TAFE data reported under Part 3 of the Fee-Free TAFE Skills Agreement. </a:t>
            </a:r>
            <a:endParaRPr lang="en-US" sz="900">
              <a:latin typeface="+mj-lt"/>
              <a:ea typeface="Calibri"/>
              <a:cs typeface="Arial"/>
            </a:endParaRPr>
          </a:p>
          <a:p>
            <a:pPr>
              <a:lnSpc>
                <a:spcPct val="50000"/>
              </a:lnSpc>
            </a:pPr>
            <a:r>
              <a:rPr lang="en-AU" sz="900" b="1">
                <a:latin typeface="+mj-lt"/>
                <a:ea typeface="Calibri"/>
                <a:cs typeface="Arial"/>
              </a:rPr>
              <a:t>Notes</a:t>
            </a:r>
            <a:r>
              <a:rPr lang="en-AU" sz="900">
                <a:latin typeface="+mj-lt"/>
                <a:ea typeface="Calibri"/>
                <a:cs typeface="Arial"/>
              </a:rPr>
              <a:t>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900">
                <a:latin typeface="+mj-lt"/>
                <a:ea typeface="Calibri"/>
                <a:cs typeface="Arial"/>
              </a:rPr>
              <a:t>Comparisons should not be made between states and territories’ data due to their varied implementation approaches.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900">
                <a:latin typeface="+mj-lt"/>
                <a:ea typeface="Calibri"/>
                <a:cs typeface="Arial"/>
              </a:rPr>
              <a:t>Figures have been rounded to the nearest 5. </a:t>
            </a:r>
            <a:endParaRPr lang="en-US" sz="900">
              <a:latin typeface="+mj-lt"/>
              <a:ea typeface="Calibri"/>
              <a:cs typeface="Arial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900">
                <a:ea typeface="+mn-lt"/>
                <a:cs typeface="+mn-lt"/>
              </a:rPr>
              <a:t>The listed total </a:t>
            </a:r>
            <a:r>
              <a:rPr lang="en-AU" sz="900">
                <a:effectLst/>
                <a:ea typeface="+mn-lt"/>
                <a:cs typeface="+mn-lt"/>
              </a:rPr>
              <a:t>may not match the </a:t>
            </a:r>
            <a:r>
              <a:rPr lang="en-AU" sz="900">
                <a:ea typeface="+mn-lt"/>
                <a:cs typeface="+mn-lt"/>
              </a:rPr>
              <a:t>sum of all elements due to rounding.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900">
                <a:ea typeface="+mn-lt"/>
                <a:cs typeface="+mn-lt"/>
              </a:rPr>
              <a:t>Enrolments were aggregated across years based on data submitted at the end of each calendar year and the latest available quarter.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645CA81-CB61-99AC-7D27-E587193D8E38}"/>
              </a:ext>
            </a:extLst>
          </p:cNvPr>
          <p:cNvSpPr txBox="1"/>
          <p:nvPr/>
        </p:nvSpPr>
        <p:spPr>
          <a:xfrm>
            <a:off x="77562" y="7025803"/>
            <a:ext cx="3597538" cy="5078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AU" sz="900"/>
              <a:t>^: The sum does not match the total in Figure 1 due to multiple delivery locations. </a:t>
            </a:r>
          </a:p>
          <a:p>
            <a:r>
              <a:rPr lang="en-AU" sz="900"/>
              <a:t>*: Includes 0.1% unknown.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428F9F-7172-B8B5-98E6-8DC8955B4180}"/>
              </a:ext>
            </a:extLst>
          </p:cNvPr>
          <p:cNvSpPr txBox="1"/>
          <p:nvPr/>
        </p:nvSpPr>
        <p:spPr>
          <a:xfrm>
            <a:off x="8938906" y="8828007"/>
            <a:ext cx="3766635" cy="5622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AU" sz="900" b="1">
                <a:latin typeface="+mj-lt"/>
                <a:ea typeface="Calibri"/>
                <a:cs typeface="Arial"/>
              </a:rPr>
              <a:t>Note</a:t>
            </a:r>
            <a:r>
              <a:rPr lang="en-AU" sz="900">
                <a:latin typeface="+mj-lt"/>
                <a:ea typeface="Calibri"/>
                <a:cs typeface="Arial"/>
              </a:rPr>
              <a:t>: Completions data is as reported in Quarter 4, 2025. Numbers are expected to rise as more students finish their courses, especially those studying part-time or in longer courses.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8E99C1A-266B-C4F8-B15C-74C7297CEA37}"/>
              </a:ext>
            </a:extLst>
          </p:cNvPr>
          <p:cNvSpPr txBox="1"/>
          <p:nvPr/>
        </p:nvSpPr>
        <p:spPr>
          <a:xfrm>
            <a:off x="4855831" y="8130919"/>
            <a:ext cx="306326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ea typeface="Calibri" panose="020F0502020204030204" pitchFamily="34" charset="0"/>
                <a:cs typeface="Arial" panose="020B0604020202020204" pitchFamily="34" charset="0"/>
              </a:rPr>
              <a:t>Figure 7: Courses with the most Fee-Free TAFE enrolments</a:t>
            </a:r>
            <a:endParaRPr lang="en-AU" sz="900">
              <a:highlight>
                <a:srgbClr val="FFFF00"/>
              </a:highlight>
            </a:endParaRPr>
          </a:p>
        </p:txBody>
      </p:sp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DBEAE006-E45F-CC84-C2FE-CA8E8AF392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6528298"/>
              </p:ext>
            </p:extLst>
          </p:nvPr>
        </p:nvGraphicFramePr>
        <p:xfrm>
          <a:off x="3769445" y="2061105"/>
          <a:ext cx="5136949" cy="1277145"/>
        </p:xfrm>
        <a:graphic>
          <a:graphicData uri="http://schemas.openxmlformats.org/drawingml/2006/table">
            <a:tbl>
              <a:tblPr/>
              <a:tblGrid>
                <a:gridCol w="1470430">
                  <a:extLst>
                    <a:ext uri="{9D8B030D-6E8A-4147-A177-3AD203B41FA5}">
                      <a16:colId xmlns:a16="http://schemas.microsoft.com/office/drawing/2014/main" val="3103898124"/>
                    </a:ext>
                  </a:extLst>
                </a:gridCol>
                <a:gridCol w="407391">
                  <a:extLst>
                    <a:ext uri="{9D8B030D-6E8A-4147-A177-3AD203B41FA5}">
                      <a16:colId xmlns:a16="http://schemas.microsoft.com/office/drawing/2014/main" val="593764482"/>
                    </a:ext>
                  </a:extLst>
                </a:gridCol>
                <a:gridCol w="407391">
                  <a:extLst>
                    <a:ext uri="{9D8B030D-6E8A-4147-A177-3AD203B41FA5}">
                      <a16:colId xmlns:a16="http://schemas.microsoft.com/office/drawing/2014/main" val="2798526502"/>
                    </a:ext>
                  </a:extLst>
                </a:gridCol>
                <a:gridCol w="407391">
                  <a:extLst>
                    <a:ext uri="{9D8B030D-6E8A-4147-A177-3AD203B41FA5}">
                      <a16:colId xmlns:a16="http://schemas.microsoft.com/office/drawing/2014/main" val="2726528481"/>
                    </a:ext>
                  </a:extLst>
                </a:gridCol>
                <a:gridCol w="407391">
                  <a:extLst>
                    <a:ext uri="{9D8B030D-6E8A-4147-A177-3AD203B41FA5}">
                      <a16:colId xmlns:a16="http://schemas.microsoft.com/office/drawing/2014/main" val="4048665771"/>
                    </a:ext>
                  </a:extLst>
                </a:gridCol>
                <a:gridCol w="407391">
                  <a:extLst>
                    <a:ext uri="{9D8B030D-6E8A-4147-A177-3AD203B41FA5}">
                      <a16:colId xmlns:a16="http://schemas.microsoft.com/office/drawing/2014/main" val="1748846079"/>
                    </a:ext>
                  </a:extLst>
                </a:gridCol>
                <a:gridCol w="407391">
                  <a:extLst>
                    <a:ext uri="{9D8B030D-6E8A-4147-A177-3AD203B41FA5}">
                      <a16:colId xmlns:a16="http://schemas.microsoft.com/office/drawing/2014/main" val="799426583"/>
                    </a:ext>
                  </a:extLst>
                </a:gridCol>
                <a:gridCol w="407391">
                  <a:extLst>
                    <a:ext uri="{9D8B030D-6E8A-4147-A177-3AD203B41FA5}">
                      <a16:colId xmlns:a16="http://schemas.microsoft.com/office/drawing/2014/main" val="427728265"/>
                    </a:ext>
                  </a:extLst>
                </a:gridCol>
                <a:gridCol w="407391">
                  <a:extLst>
                    <a:ext uri="{9D8B030D-6E8A-4147-A177-3AD203B41FA5}">
                      <a16:colId xmlns:a16="http://schemas.microsoft.com/office/drawing/2014/main" val="265913211"/>
                    </a:ext>
                  </a:extLst>
                </a:gridCol>
                <a:gridCol w="407391">
                  <a:extLst>
                    <a:ext uri="{9D8B030D-6E8A-4147-A177-3AD203B41FA5}">
                      <a16:colId xmlns:a16="http://schemas.microsoft.com/office/drawing/2014/main" val="3608990472"/>
                    </a:ext>
                  </a:extLst>
                </a:gridCol>
              </a:tblGrid>
              <a:tr h="19904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Sector</a:t>
                      </a:r>
                      <a:endParaRPr lang="en-US"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NSW</a:t>
                      </a:r>
                      <a:endParaRPr lang="en-US"/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VIC*</a:t>
                      </a:r>
                      <a:endParaRPr lang="en-US"/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QLD</a:t>
                      </a:r>
                      <a:endParaRPr lang="en-US"/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WA</a:t>
                      </a:r>
                      <a:endParaRPr lang="en-US"/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SA</a:t>
                      </a:r>
                      <a:endParaRPr lang="en-US"/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TAS</a:t>
                      </a:r>
                      <a:endParaRPr lang="en-US"/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NT</a:t>
                      </a:r>
                      <a:endParaRPr lang="en-US"/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ACT</a:t>
                      </a:r>
                      <a:endParaRPr lang="en-US"/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Total</a:t>
                      </a:r>
                      <a:endParaRPr lang="en-US"/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0808755"/>
                  </a:ext>
                </a:extLst>
              </a:tr>
              <a:tr h="19904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Care</a:t>
                      </a:r>
                      <a:endParaRPr lang="en-US"/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77,045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41,135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30,230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42,765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7,075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3,525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555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1,185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203,510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932310"/>
                  </a:ext>
                </a:extLst>
              </a:tr>
              <a:tr h="19904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Technology and Digital</a:t>
                      </a:r>
                      <a:endParaRPr lang="en-US"/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25,065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11,580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14,190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13,355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4,760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555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1,100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70,735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5257927"/>
                  </a:ext>
                </a:extLst>
              </a:tr>
              <a:tr h="19904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Construction</a:t>
                      </a:r>
                      <a:endParaRPr lang="en-US"/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17,965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19,480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10,385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4,990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4,025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940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290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635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58,705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8094756"/>
                  </a:ext>
                </a:extLst>
              </a:tr>
              <a:tr h="19904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Early Childhood Education and Care (ECEC)</a:t>
                      </a:r>
                      <a:endParaRPr lang="en-US"/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20,760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7,235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8,630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18,725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1,460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580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305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495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58,190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86143"/>
                  </a:ext>
                </a:extLst>
              </a:tr>
              <a:tr h="19904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Hospitality and Tourism</a:t>
                      </a:r>
                      <a:endParaRPr lang="en-US"/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12,300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3,845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2,390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5,990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1,640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885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350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415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27,815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8361634"/>
                  </a:ext>
                </a:extLst>
              </a:tr>
            </a:tbl>
          </a:graphicData>
        </a:graphic>
      </p:graphicFrame>
      <p:graphicFrame>
        <p:nvGraphicFramePr>
          <p:cNvPr id="28" name="Table 27">
            <a:extLst>
              <a:ext uri="{FF2B5EF4-FFF2-40B4-BE49-F238E27FC236}">
                <a16:creationId xmlns:a16="http://schemas.microsoft.com/office/drawing/2014/main" id="{7E030AD9-3810-0D58-DC8B-505975B2A9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1990184"/>
              </p:ext>
            </p:extLst>
          </p:nvPr>
        </p:nvGraphicFramePr>
        <p:xfrm>
          <a:off x="3772405" y="3935664"/>
          <a:ext cx="5085055" cy="1235742"/>
        </p:xfrm>
        <a:graphic>
          <a:graphicData uri="http://schemas.openxmlformats.org/drawingml/2006/table">
            <a:tbl>
              <a:tblPr/>
              <a:tblGrid>
                <a:gridCol w="1384539">
                  <a:extLst>
                    <a:ext uri="{9D8B030D-6E8A-4147-A177-3AD203B41FA5}">
                      <a16:colId xmlns:a16="http://schemas.microsoft.com/office/drawing/2014/main" val="380115839"/>
                    </a:ext>
                  </a:extLst>
                </a:gridCol>
                <a:gridCol w="404612">
                  <a:extLst>
                    <a:ext uri="{9D8B030D-6E8A-4147-A177-3AD203B41FA5}">
                      <a16:colId xmlns:a16="http://schemas.microsoft.com/office/drawing/2014/main" val="1887495670"/>
                    </a:ext>
                  </a:extLst>
                </a:gridCol>
                <a:gridCol w="404612">
                  <a:extLst>
                    <a:ext uri="{9D8B030D-6E8A-4147-A177-3AD203B41FA5}">
                      <a16:colId xmlns:a16="http://schemas.microsoft.com/office/drawing/2014/main" val="692085336"/>
                    </a:ext>
                  </a:extLst>
                </a:gridCol>
                <a:gridCol w="404612">
                  <a:extLst>
                    <a:ext uri="{9D8B030D-6E8A-4147-A177-3AD203B41FA5}">
                      <a16:colId xmlns:a16="http://schemas.microsoft.com/office/drawing/2014/main" val="2848859289"/>
                    </a:ext>
                  </a:extLst>
                </a:gridCol>
                <a:gridCol w="404612">
                  <a:extLst>
                    <a:ext uri="{9D8B030D-6E8A-4147-A177-3AD203B41FA5}">
                      <a16:colId xmlns:a16="http://schemas.microsoft.com/office/drawing/2014/main" val="3641077270"/>
                    </a:ext>
                  </a:extLst>
                </a:gridCol>
                <a:gridCol w="404612">
                  <a:extLst>
                    <a:ext uri="{9D8B030D-6E8A-4147-A177-3AD203B41FA5}">
                      <a16:colId xmlns:a16="http://schemas.microsoft.com/office/drawing/2014/main" val="3923303343"/>
                    </a:ext>
                  </a:extLst>
                </a:gridCol>
                <a:gridCol w="404612">
                  <a:extLst>
                    <a:ext uri="{9D8B030D-6E8A-4147-A177-3AD203B41FA5}">
                      <a16:colId xmlns:a16="http://schemas.microsoft.com/office/drawing/2014/main" val="1408807824"/>
                    </a:ext>
                  </a:extLst>
                </a:gridCol>
                <a:gridCol w="404612">
                  <a:extLst>
                    <a:ext uri="{9D8B030D-6E8A-4147-A177-3AD203B41FA5}">
                      <a16:colId xmlns:a16="http://schemas.microsoft.com/office/drawing/2014/main" val="2217959370"/>
                    </a:ext>
                  </a:extLst>
                </a:gridCol>
                <a:gridCol w="404612">
                  <a:extLst>
                    <a:ext uri="{9D8B030D-6E8A-4147-A177-3AD203B41FA5}">
                      <a16:colId xmlns:a16="http://schemas.microsoft.com/office/drawing/2014/main" val="1872683967"/>
                    </a:ext>
                  </a:extLst>
                </a:gridCol>
                <a:gridCol w="463620">
                  <a:extLst>
                    <a:ext uri="{9D8B030D-6E8A-4147-A177-3AD203B41FA5}">
                      <a16:colId xmlns:a16="http://schemas.microsoft.com/office/drawing/2014/main" val="1330601517"/>
                    </a:ext>
                  </a:extLst>
                </a:gridCol>
              </a:tblGrid>
              <a:tr h="20595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AU" sz="900" b="1" i="0" u="none" strike="noStrike">
                        <a:solidFill>
                          <a:srgbClr val="FFFFFF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NSW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VIC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QLD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WA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SA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TAS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NT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ACT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Total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9689646"/>
                  </a:ext>
                </a:extLst>
              </a:tr>
              <a:tr h="20595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First Nations Australians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25,210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1,855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9,290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5,675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550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830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1,525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285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45,220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1359522"/>
                  </a:ext>
                </a:extLst>
              </a:tr>
              <a:tr h="20595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People with disability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17,120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16,180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13,945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11,305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1,115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1,755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320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1,500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63,235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376884"/>
                  </a:ext>
                </a:extLst>
              </a:tr>
              <a:tr h="20595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Job seekers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110,505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31,910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24,965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5,175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6,310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2,780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1,785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184,030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9142084"/>
                  </a:ext>
                </a:extLst>
              </a:tr>
              <a:tr h="20595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Young persons (24 and under)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87,630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62,465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58,800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38,555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7,260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2,920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805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2,080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260,520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8704699"/>
                  </a:ext>
                </a:extLst>
              </a:tr>
              <a:tr h="20595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Women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195,070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83,190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76,985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77,095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14,925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5,595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2,050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3,280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458,190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7377544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3E5654B-4E4D-1983-4AFB-1B2A57BFD9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3979097"/>
              </p:ext>
            </p:extLst>
          </p:nvPr>
        </p:nvGraphicFramePr>
        <p:xfrm>
          <a:off x="4946014" y="8334135"/>
          <a:ext cx="2882900" cy="1171575"/>
        </p:xfrm>
        <a:graphic>
          <a:graphicData uri="http://schemas.openxmlformats.org/drawingml/2006/table">
            <a:tbl>
              <a:tblPr/>
              <a:tblGrid>
                <a:gridCol w="2882900">
                  <a:extLst>
                    <a:ext uri="{9D8B030D-6E8A-4147-A177-3AD203B41FA5}">
                      <a16:colId xmlns:a16="http://schemas.microsoft.com/office/drawing/2014/main" val="1709524354"/>
                    </a:ext>
                  </a:extLst>
                </a:gridCol>
              </a:tblGrid>
              <a:tr h="17145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Top enrolled courses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66102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III in Individual Support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345559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III in Early Childhood Education and Care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999852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Diploma of Nursing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602532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IV in Training and Assessment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571123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III in Information Technology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9626331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7EF1E65C-E023-637B-3CC5-E5B6D2A3FB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1259906"/>
              </p:ext>
            </p:extLst>
          </p:nvPr>
        </p:nvGraphicFramePr>
        <p:xfrm>
          <a:off x="9412734" y="4143425"/>
          <a:ext cx="2882900" cy="1171575"/>
        </p:xfrm>
        <a:graphic>
          <a:graphicData uri="http://schemas.openxmlformats.org/drawingml/2006/table">
            <a:tbl>
              <a:tblPr/>
              <a:tblGrid>
                <a:gridCol w="2882900">
                  <a:extLst>
                    <a:ext uri="{9D8B030D-6E8A-4147-A177-3AD203B41FA5}">
                      <a16:colId xmlns:a16="http://schemas.microsoft.com/office/drawing/2014/main" val="1709524354"/>
                    </a:ext>
                  </a:extLst>
                </a:gridCol>
              </a:tblGrid>
              <a:tr h="17145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Top completed courses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66102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III in Individual Support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345559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IV in Training and Assessment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999852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III in Early Childhood Education and Care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602532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Diploma of Nursing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571123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IV in School Based Education Support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9626331"/>
                  </a:ext>
                </a:extLst>
              </a:tr>
            </a:tbl>
          </a:graphicData>
        </a:graphic>
      </p:graphicFrame>
      <p:graphicFrame>
        <p:nvGraphicFramePr>
          <p:cNvPr id="39" name="Table 38">
            <a:extLst>
              <a:ext uri="{FF2B5EF4-FFF2-40B4-BE49-F238E27FC236}">
                <a16:creationId xmlns:a16="http://schemas.microsoft.com/office/drawing/2014/main" id="{837353C3-485E-5788-B4A1-8620C7C719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629977"/>
              </p:ext>
            </p:extLst>
          </p:nvPr>
        </p:nvGraphicFramePr>
        <p:xfrm>
          <a:off x="9093387" y="5902602"/>
          <a:ext cx="3556574" cy="731520"/>
        </p:xfrm>
        <a:graphic>
          <a:graphicData uri="http://schemas.openxmlformats.org/drawingml/2006/table">
            <a:tbl>
              <a:tblPr/>
              <a:tblGrid>
                <a:gridCol w="1793617">
                  <a:extLst>
                    <a:ext uri="{9D8B030D-6E8A-4147-A177-3AD203B41FA5}">
                      <a16:colId xmlns:a16="http://schemas.microsoft.com/office/drawing/2014/main" val="36323261"/>
                    </a:ext>
                  </a:extLst>
                </a:gridCol>
                <a:gridCol w="1762957">
                  <a:extLst>
                    <a:ext uri="{9D8B030D-6E8A-4147-A177-3AD203B41FA5}">
                      <a16:colId xmlns:a16="http://schemas.microsoft.com/office/drawing/2014/main" val="1503858178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Care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Hospitality and Tourism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549824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III in Individual Support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III in Commercial Cookery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673529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Diploma of Nursing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III in Hospitality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976354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Diploma of Community Services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 in Cookery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9055831"/>
                  </a:ext>
                </a:extLst>
              </a:tr>
            </a:tbl>
          </a:graphicData>
        </a:graphic>
      </p:graphicFrame>
      <p:graphicFrame>
        <p:nvGraphicFramePr>
          <p:cNvPr id="40" name="Table 39">
            <a:extLst>
              <a:ext uri="{FF2B5EF4-FFF2-40B4-BE49-F238E27FC236}">
                <a16:creationId xmlns:a16="http://schemas.microsoft.com/office/drawing/2014/main" id="{CF7E08ED-74F6-5F1D-EBEC-7C5A4FD82F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9914560"/>
              </p:ext>
            </p:extLst>
          </p:nvPr>
        </p:nvGraphicFramePr>
        <p:xfrm>
          <a:off x="9093387" y="6800828"/>
          <a:ext cx="3556574" cy="1028700"/>
        </p:xfrm>
        <a:graphic>
          <a:graphicData uri="http://schemas.openxmlformats.org/drawingml/2006/table">
            <a:tbl>
              <a:tblPr/>
              <a:tblGrid>
                <a:gridCol w="1793617">
                  <a:extLst>
                    <a:ext uri="{9D8B030D-6E8A-4147-A177-3AD203B41FA5}">
                      <a16:colId xmlns:a16="http://schemas.microsoft.com/office/drawing/2014/main" val="2736028912"/>
                    </a:ext>
                  </a:extLst>
                </a:gridCol>
                <a:gridCol w="1762957">
                  <a:extLst>
                    <a:ext uri="{9D8B030D-6E8A-4147-A177-3AD203B41FA5}">
                      <a16:colId xmlns:a16="http://schemas.microsoft.com/office/drawing/2014/main" val="1761072800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Construction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Technology and Digital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175823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 in Electrotechnology (Career Start)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III in Information Technology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189909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 in Electrotechnology </a:t>
                      </a:r>
                    </a:p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(Pre-Vocational)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IV in Cyber Security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13555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IV in Building and Construction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III in Electrotechnology Electrician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3504161"/>
                  </a:ext>
                </a:extLst>
              </a:tr>
            </a:tbl>
          </a:graphicData>
        </a:graphic>
      </p:graphicFrame>
      <p:graphicFrame>
        <p:nvGraphicFramePr>
          <p:cNvPr id="41" name="Table 40">
            <a:extLst>
              <a:ext uri="{FF2B5EF4-FFF2-40B4-BE49-F238E27FC236}">
                <a16:creationId xmlns:a16="http://schemas.microsoft.com/office/drawing/2014/main" id="{5B124CC8-D7C0-7E3F-FBDC-208D165ADC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4232791"/>
              </p:ext>
            </p:extLst>
          </p:nvPr>
        </p:nvGraphicFramePr>
        <p:xfrm>
          <a:off x="9357133" y="7996234"/>
          <a:ext cx="2971800" cy="731520"/>
        </p:xfrm>
        <a:graphic>
          <a:graphicData uri="http://schemas.openxmlformats.org/drawingml/2006/table">
            <a:tbl>
              <a:tblPr/>
              <a:tblGrid>
                <a:gridCol w="2971800">
                  <a:extLst>
                    <a:ext uri="{9D8B030D-6E8A-4147-A177-3AD203B41FA5}">
                      <a16:colId xmlns:a16="http://schemas.microsoft.com/office/drawing/2014/main" val="260602757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Early Childhood Education and Care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535620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III in Early Childhood Education and Care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456095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Diploma of Early Childhood Education and Care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336239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Introduction to Early Childhood Education and Care Skill Set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9281517"/>
                  </a:ext>
                </a:extLst>
              </a:tr>
            </a:tbl>
          </a:graphicData>
        </a:graphic>
      </p:graphicFrame>
      <p:pic>
        <p:nvPicPr>
          <p:cNvPr id="20" name="Picture 19">
            <a:extLst>
              <a:ext uri="{FF2B5EF4-FFF2-40B4-BE49-F238E27FC236}">
                <a16:creationId xmlns:a16="http://schemas.microsoft.com/office/drawing/2014/main" id="{A00476E6-CC70-5EEE-9101-E24DCEFAD8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75821" y="2772712"/>
            <a:ext cx="3599196" cy="300062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AC18EA4-3B9D-A946-6845-B5B4AB480C24}"/>
              </a:ext>
            </a:extLst>
          </p:cNvPr>
          <p:cNvSpPr txBox="1"/>
          <p:nvPr/>
        </p:nvSpPr>
        <p:spPr>
          <a:xfrm>
            <a:off x="357886" y="5913723"/>
            <a:ext cx="309748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900"/>
              <a:t>Figure 2: Fee-Free TAFE enrolments by remoteness ^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618ABB41-A958-B1D8-FB04-60ECE5A85A6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61626" y="6199503"/>
            <a:ext cx="3621333" cy="76048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F85CB736-A96D-5477-825F-F37F0230A099}"/>
              </a:ext>
            </a:extLst>
          </p:cNvPr>
          <p:cNvSpPr txBox="1"/>
          <p:nvPr/>
        </p:nvSpPr>
        <p:spPr>
          <a:xfrm>
            <a:off x="5038281" y="5421903"/>
            <a:ext cx="260741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900"/>
              <a:t>Figure 5: Fee-Free TAFE enrolments by age group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3523F288-12B6-D9B6-4E6B-9BDE475E662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3776567" y="5621837"/>
            <a:ext cx="5072312" cy="676308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E3DFE190-164E-C9D0-E721-591BA1983A4D}"/>
              </a:ext>
            </a:extLst>
          </p:cNvPr>
          <p:cNvSpPr txBox="1"/>
          <p:nvPr/>
        </p:nvSpPr>
        <p:spPr>
          <a:xfrm>
            <a:off x="8918563" y="1848929"/>
            <a:ext cx="392657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solidFill>
                  <a:sysClr val="windowText" lastClr="000000"/>
                </a:solidFill>
              </a:rPr>
              <a:t>Figure 8: National priority sectors with the most Fee-Free TAFE completions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72C7B11-1B1E-A010-9920-B0FAE5AD395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8991609" y="2086108"/>
            <a:ext cx="3725149" cy="170188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F41ECF2-78BD-CAE0-C1EC-7BF98D59852D}"/>
              </a:ext>
            </a:extLst>
          </p:cNvPr>
          <p:cNvSpPr txBox="1"/>
          <p:nvPr/>
        </p:nvSpPr>
        <p:spPr>
          <a:xfrm>
            <a:off x="3782370" y="3342228"/>
            <a:ext cx="5057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>
                <a:latin typeface="Aptos Narrow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* </a:t>
            </a:r>
            <a:r>
              <a:rPr lang="en-AU" sz="900">
                <a:latin typeface="Aptos Narrow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Remapping of </a:t>
            </a:r>
            <a:r>
              <a:rPr lang="en-AU" sz="900" i="1">
                <a:latin typeface="Aptos Narrow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Certificate IV in Training and Assessment </a:t>
            </a:r>
            <a:r>
              <a:rPr lang="en-AU" sz="900">
                <a:latin typeface="Aptos Narrow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Victoria has resulted in changes to enrolment numbers by priority sector compared to earlier reporting.</a:t>
            </a:r>
            <a:endParaRPr lang="en-AU" sz="900">
              <a:latin typeface="Aptos Narrow" panose="020B0004020202020204" pitchFamily="34" charset="0"/>
            </a:endParaRPr>
          </a:p>
        </p:txBody>
      </p:sp>
      <p:pic>
        <p:nvPicPr>
          <p:cNvPr id="19" name="Picture 21">
            <a:extLst>
              <a:ext uri="{FF2B5EF4-FFF2-40B4-BE49-F238E27FC236}">
                <a16:creationId xmlns:a16="http://schemas.microsoft.com/office/drawing/2014/main" id="{98F51DFA-7BB8-24AE-DC6C-1A186960736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3816652" y="6771199"/>
            <a:ext cx="5048398" cy="1124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7384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06D2AD6C1E744D868A2149C62C480B" ma:contentTypeVersion="4" ma:contentTypeDescription="Create a new document." ma:contentTypeScope="" ma:versionID="bdda4da6d88707a4db8b4052668e146b">
  <xsd:schema xmlns:xsd="http://www.w3.org/2001/XMLSchema" xmlns:xs="http://www.w3.org/2001/XMLSchema" xmlns:p="http://schemas.microsoft.com/office/2006/metadata/properties" xmlns:ns2="5aa27c12-3bcb-497e-b88e-f09dfe5b9623" targetNamespace="http://schemas.microsoft.com/office/2006/metadata/properties" ma:root="true" ma:fieldsID="24db1c226691d867fc5f10a6534b1cd3" ns2:_="">
    <xsd:import namespace="5aa27c12-3bcb-497e-b88e-f09dfe5b962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a27c12-3bcb-497e-b88e-f09dfe5b962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1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6383F8A-FB57-4A4E-9390-D32B084A5B36}">
  <ds:schemaRefs>
    <ds:schemaRef ds:uri="5aa27c12-3bcb-497e-b88e-f09dfe5b9623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0CAFBC5C-E023-4481-94F3-6D193B2F54C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C5104B0-AB6D-409E-8FC7-2034DCCA97A4}">
  <ds:schemaRefs>
    <ds:schemaRef ds:uri="5aa27c12-3bcb-497e-b88e-f09dfe5b962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A3 Paper (297x420 mm)</PresentationFormat>
  <Slides>1</Slides>
  <Notes>1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Office Theme</vt:lpstr>
      <vt:lpstr>Custom Design</vt:lpstr>
      <vt:lpstr>PowerPoint Presentation</vt:lpstr>
    </vt:vector>
  </TitlesOfParts>
  <Company>Australian Government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ZHU,Zhu</dc:creator>
  <cp:revision>1</cp:revision>
  <cp:lastPrinted>2025-11-19T00:10:29Z</cp:lastPrinted>
  <dcterms:created xsi:type="dcterms:W3CDTF">2025-05-19T06:41:03Z</dcterms:created>
  <dcterms:modified xsi:type="dcterms:W3CDTF">2026-03-24T23:37:05Z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112e48c-f0e0-48fb-b5c1-02479cac7f09_Enabled">
    <vt:lpwstr>true</vt:lpwstr>
  </property>
  <property fmtid="{D5CDD505-2E9C-101B-9397-08002B2CF9AE}" pid="3" name="MSIP_Label_1112e48c-f0e0-48fb-b5c1-02479cac7f09_SetDate">
    <vt:lpwstr>2025-05-19T07:40:38Z</vt:lpwstr>
  </property>
  <property fmtid="{D5CDD505-2E9C-101B-9397-08002B2CF9AE}" pid="4" name="MSIP_Label_1112e48c-f0e0-48fb-b5c1-02479cac7f09_Method">
    <vt:lpwstr>Privileged</vt:lpwstr>
  </property>
  <property fmtid="{D5CDD505-2E9C-101B-9397-08002B2CF9AE}" pid="5" name="MSIP_Label_1112e48c-f0e0-48fb-b5c1-02479cac7f09_Name">
    <vt:lpwstr>b3bff2a6679e</vt:lpwstr>
  </property>
  <property fmtid="{D5CDD505-2E9C-101B-9397-08002B2CF9AE}" pid="6" name="MSIP_Label_1112e48c-f0e0-48fb-b5c1-02479cac7f09_SiteId">
    <vt:lpwstr>dd0cfd15-4558-4b12-8bad-ea26984fc417</vt:lpwstr>
  </property>
  <property fmtid="{D5CDD505-2E9C-101B-9397-08002B2CF9AE}" pid="7" name="MSIP_Label_1112e48c-f0e0-48fb-b5c1-02479cac7f09_ActionId">
    <vt:lpwstr>5cc11584-e0bd-4722-9c02-269250b25910</vt:lpwstr>
  </property>
  <property fmtid="{D5CDD505-2E9C-101B-9397-08002B2CF9AE}" pid="8" name="MSIP_Label_1112e48c-f0e0-48fb-b5c1-02479cac7f09_ContentBits">
    <vt:lpwstr>3</vt:lpwstr>
  </property>
  <property fmtid="{D5CDD505-2E9C-101B-9397-08002B2CF9AE}" pid="9" name="MSIP_Label_1112e48c-f0e0-48fb-b5c1-02479cac7f09_Tag">
    <vt:lpwstr>10, 0, 1, 1</vt:lpwstr>
  </property>
  <property fmtid="{D5CDD505-2E9C-101B-9397-08002B2CF9AE}" pid="10" name="ClassificationContentMarkingFooterLocations">
    <vt:lpwstr>Office Theme:10</vt:lpwstr>
  </property>
  <property fmtid="{D5CDD505-2E9C-101B-9397-08002B2CF9AE}" pid="11" name="ClassificationContentMarkingFooterText">
    <vt:lpwstr>OFFICIAL: Sensitive</vt:lpwstr>
  </property>
  <property fmtid="{D5CDD505-2E9C-101B-9397-08002B2CF9AE}" pid="12" name="ClassificationContentMarkingHeaderLocations">
    <vt:lpwstr>Office Theme:9</vt:lpwstr>
  </property>
  <property fmtid="{D5CDD505-2E9C-101B-9397-08002B2CF9AE}" pid="13" name="ClassificationContentMarkingHeaderText">
    <vt:lpwstr>OFFICIAL: Sensitive</vt:lpwstr>
  </property>
  <property fmtid="{D5CDD505-2E9C-101B-9397-08002B2CF9AE}" pid="14" name="ContentTypeId">
    <vt:lpwstr>0x0101001906D2AD6C1E744D868A2149C62C480B</vt:lpwstr>
  </property>
  <property fmtid="{D5CDD505-2E9C-101B-9397-08002B2CF9AE}" pid="15" name="xd_ProgID">
    <vt:lpwstr/>
  </property>
  <property fmtid="{D5CDD505-2E9C-101B-9397-08002B2CF9AE}" pid="16" name="ComplianceAssetId">
    <vt:lpwstr/>
  </property>
  <property fmtid="{D5CDD505-2E9C-101B-9397-08002B2CF9AE}" pid="17" name="TemplateUrl">
    <vt:lpwstr/>
  </property>
  <property fmtid="{D5CDD505-2E9C-101B-9397-08002B2CF9AE}" pid="18" name="_ExtendedDescription">
    <vt:lpwstr/>
  </property>
  <property fmtid="{D5CDD505-2E9C-101B-9397-08002B2CF9AE}" pid="19" name="TriggerFlowInfo">
    <vt:lpwstr/>
  </property>
  <property fmtid="{D5CDD505-2E9C-101B-9397-08002B2CF9AE}" pid="20" name="xd_Signature">
    <vt:bool>false</vt:bool>
  </property>
</Properties>
</file>