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6.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7.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diagrams/data2.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presentation.xml" ContentType="application/vnd.openxmlformats-officedocument.presentationml.presentation.main+xml"/>
  <Override PartName="/ppt/slides/slide21.xml" ContentType="application/vnd.openxmlformats-officedocument.presentationml.slide+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4.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3.xml" ContentType="application/vnd.openxmlformats-officedocument.theme+xml"/>
  <Override PartName="/ppt/theme/theme4.xml" ContentType="application/vnd.openxmlformats-officedocument.them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ppt/charts/chart2.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4" r:id="rId3"/>
    <p:sldMasterId id="2147483662" r:id="rId4"/>
    <p:sldMasterId id="2147483699" r:id="rId5"/>
  </p:sldMasterIdLst>
  <p:notesMasterIdLst>
    <p:notesMasterId r:id="rId27"/>
  </p:notesMasterIdLst>
  <p:sldIdLst>
    <p:sldId id="268" r:id="rId6"/>
    <p:sldId id="2134806702" r:id="rId7"/>
    <p:sldId id="2134806773" r:id="rId8"/>
    <p:sldId id="2134806703" r:id="rId9"/>
    <p:sldId id="2134806748" r:id="rId10"/>
    <p:sldId id="2134806708" r:id="rId11"/>
    <p:sldId id="2134806751" r:id="rId12"/>
    <p:sldId id="2134806730" r:id="rId13"/>
    <p:sldId id="2134806771" r:id="rId14"/>
    <p:sldId id="2134806766" r:id="rId15"/>
    <p:sldId id="2134806694" r:id="rId16"/>
    <p:sldId id="2134806772" r:id="rId17"/>
    <p:sldId id="2134806764" r:id="rId18"/>
    <p:sldId id="2134806692" r:id="rId19"/>
    <p:sldId id="2134806689" r:id="rId20"/>
    <p:sldId id="2134806691" r:id="rId21"/>
    <p:sldId id="2134806769" r:id="rId22"/>
    <p:sldId id="2134806752" r:id="rId23"/>
    <p:sldId id="2134806745" r:id="rId24"/>
    <p:sldId id="2134806688" r:id="rId25"/>
    <p:sldId id="2134806775"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B4A"/>
    <a:srgbClr val="70AD47"/>
    <a:srgbClr val="A0CC82"/>
    <a:srgbClr val="404246"/>
    <a:srgbClr val="ADB9CA"/>
    <a:srgbClr val="D9D9D9"/>
    <a:srgbClr val="ED7D31"/>
    <a:srgbClr val="008276"/>
    <a:srgbClr val="44546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AB2DC-EB37-4BBA-8E49-C9B652C55C22}" v="7" dt="2022-11-15T23:54:16.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36"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AU" sz="1800" u="sng"/>
              <a:t>Completion</a:t>
            </a:r>
            <a:r>
              <a:rPr lang="en-AU"/>
              <a:t> Rate by Year of Commencement </a:t>
            </a:r>
            <a:r>
              <a:rPr lang="en-AU" sz="1200"/>
              <a:t>(NCVER) </a:t>
            </a:r>
            <a:endParaRPr lang="en-AU"/>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Sheet1!$B$4</c:f>
              <c:strCache>
                <c:ptCount val="1"/>
                <c:pt idx="0">
                  <c:v>Total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Sheet1!$C$3:$L$3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Sheet1!$C$4:$L$4</c:f>
              <c:numCache>
                <c:formatCode>0.00%</c:formatCode>
                <c:ptCount val="10"/>
                <c:pt idx="0">
                  <c:v>0.56999999999999995</c:v>
                </c:pt>
                <c:pt idx="1">
                  <c:v>0.58299999999999996</c:v>
                </c:pt>
                <c:pt idx="2">
                  <c:v>0.57699999999999996</c:v>
                </c:pt>
                <c:pt idx="3">
                  <c:v>0.58799999999999997</c:v>
                </c:pt>
                <c:pt idx="4">
                  <c:v>0.61599999999999999</c:v>
                </c:pt>
                <c:pt idx="5">
                  <c:v>0.59899999999999998</c:v>
                </c:pt>
                <c:pt idx="6">
                  <c:v>0.57199999999999995</c:v>
                </c:pt>
                <c:pt idx="7">
                  <c:v>0.57599999999999996</c:v>
                </c:pt>
                <c:pt idx="8">
                  <c:v>0.56899999999999995</c:v>
                </c:pt>
                <c:pt idx="9">
                  <c:v>0.55700000000000005</c:v>
                </c:pt>
              </c:numCache>
            </c:numRef>
          </c:val>
          <c:smooth val="0"/>
          <c:extLst>
            <c:ext xmlns:c16="http://schemas.microsoft.com/office/drawing/2014/chart" uri="{C3380CC4-5D6E-409C-BE32-E72D297353CC}">
              <c16:uniqueId val="{00000000-356B-4151-A845-F39FB0FD4B19}"/>
            </c:ext>
          </c:extLst>
        </c:ser>
        <c:ser>
          <c:idx val="1"/>
          <c:order val="1"/>
          <c:tx>
            <c:strRef>
              <c:f>Sheet1!$B$5</c:f>
              <c:strCache>
                <c:ptCount val="1"/>
                <c:pt idx="0">
                  <c:v>Trade </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Sheet1!$C$3:$L$3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Sheet1!$C$5:$L$5</c:f>
              <c:numCache>
                <c:formatCode>0.00%</c:formatCode>
                <c:ptCount val="10"/>
                <c:pt idx="0">
                  <c:v>0.56799999999999995</c:v>
                </c:pt>
                <c:pt idx="1">
                  <c:v>0.58499999999999996</c:v>
                </c:pt>
                <c:pt idx="2">
                  <c:v>0.56799999999999995</c:v>
                </c:pt>
                <c:pt idx="3">
                  <c:v>0.57299999999999995</c:v>
                </c:pt>
                <c:pt idx="4">
                  <c:v>0.59599999999999997</c:v>
                </c:pt>
                <c:pt idx="5">
                  <c:v>0.59199999999999997</c:v>
                </c:pt>
                <c:pt idx="6">
                  <c:v>0.55700000000000005</c:v>
                </c:pt>
                <c:pt idx="7">
                  <c:v>0.57599999999999996</c:v>
                </c:pt>
                <c:pt idx="8">
                  <c:v>0.56999999999999995</c:v>
                </c:pt>
                <c:pt idx="9">
                  <c:v>0.54</c:v>
                </c:pt>
              </c:numCache>
            </c:numRef>
          </c:val>
          <c:smooth val="0"/>
          <c:extLst>
            <c:ext xmlns:c16="http://schemas.microsoft.com/office/drawing/2014/chart" uri="{C3380CC4-5D6E-409C-BE32-E72D297353CC}">
              <c16:uniqueId val="{00000001-356B-4151-A845-F39FB0FD4B19}"/>
            </c:ext>
          </c:extLst>
        </c:ser>
        <c:ser>
          <c:idx val="2"/>
          <c:order val="2"/>
          <c:tx>
            <c:strRef>
              <c:f>Sheet1!$B$6</c:f>
              <c:strCache>
                <c:ptCount val="1"/>
                <c:pt idx="0">
                  <c:v>Non-Trade </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Sheet1!$C$3:$L$3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Sheet1!$C$6:$L$6</c:f>
              <c:numCache>
                <c:formatCode>0.00%</c:formatCode>
                <c:ptCount val="10"/>
                <c:pt idx="0">
                  <c:v>0.57199999999999995</c:v>
                </c:pt>
                <c:pt idx="1">
                  <c:v>0.57899999999999996</c:v>
                </c:pt>
                <c:pt idx="2">
                  <c:v>0.57699999999999996</c:v>
                </c:pt>
                <c:pt idx="3">
                  <c:v>0.58399999999999996</c:v>
                </c:pt>
                <c:pt idx="4">
                  <c:v>0.61</c:v>
                </c:pt>
                <c:pt idx="5">
                  <c:v>0.59699999999999998</c:v>
                </c:pt>
                <c:pt idx="6">
                  <c:v>0.57799999999999996</c:v>
                </c:pt>
                <c:pt idx="7">
                  <c:v>0.57699999999999996</c:v>
                </c:pt>
                <c:pt idx="8">
                  <c:v>0.56599999999999995</c:v>
                </c:pt>
                <c:pt idx="9">
                  <c:v>0.56899999999999995</c:v>
                </c:pt>
              </c:numCache>
            </c:numRef>
          </c:val>
          <c:smooth val="0"/>
          <c:extLst>
            <c:ext xmlns:c16="http://schemas.microsoft.com/office/drawing/2014/chart" uri="{C3380CC4-5D6E-409C-BE32-E72D297353CC}">
              <c16:uniqueId val="{00000002-356B-4151-A845-F39FB0FD4B19}"/>
            </c:ext>
          </c:extLst>
        </c:ser>
        <c:dLbls>
          <c:showLegendKey val="0"/>
          <c:showVal val="0"/>
          <c:showCatName val="0"/>
          <c:showSerName val="0"/>
          <c:showPercent val="0"/>
          <c:showBubbleSize val="0"/>
        </c:dLbls>
        <c:marker val="1"/>
        <c:smooth val="0"/>
        <c:axId val="1426766560"/>
        <c:axId val="1426763648"/>
      </c:lineChart>
      <c:catAx>
        <c:axId val="1426766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426763648"/>
        <c:crosses val="autoZero"/>
        <c:auto val="1"/>
        <c:lblAlgn val="ctr"/>
        <c:lblOffset val="100"/>
        <c:noMultiLvlLbl val="0"/>
      </c:catAx>
      <c:valAx>
        <c:axId val="1426763648"/>
        <c:scaling>
          <c:orientation val="minMax"/>
          <c:max val="0.63000000000000012"/>
          <c:min val="0.52"/>
        </c:scaling>
        <c:delete val="0"/>
        <c:axPos val="l"/>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67665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404246"/>
                </a:solidFill>
                <a:latin typeface="+mn-lt"/>
                <a:ea typeface="+mn-ea"/>
                <a:cs typeface="+mn-cs"/>
              </a:defRPr>
            </a:pPr>
            <a:r>
              <a:rPr lang="en-US" sz="1200" b="1">
                <a:solidFill>
                  <a:srgbClr val="404246"/>
                </a:solidFill>
              </a:rPr>
              <a:t>Individual completion rate by employer size</a:t>
            </a:r>
          </a:p>
        </c:rich>
      </c:tx>
      <c:layout>
        <c:manualLayout>
          <c:xMode val="edge"/>
          <c:yMode val="edge"/>
          <c:x val="0.13297684417737254"/>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404246"/>
              </a:solidFill>
              <a:latin typeface="+mn-lt"/>
              <a:ea typeface="+mn-ea"/>
              <a:cs typeface="+mn-cs"/>
            </a:defRPr>
          </a:pPr>
          <a:endParaRPr lang="en-US"/>
        </a:p>
      </c:txPr>
    </c:title>
    <c:autoTitleDeleted val="0"/>
    <c:plotArea>
      <c:layout>
        <c:manualLayout>
          <c:layoutTarget val="inner"/>
          <c:xMode val="edge"/>
          <c:yMode val="edge"/>
          <c:x val="0.16332713260696252"/>
          <c:y val="0.33237410071942447"/>
          <c:w val="0.7935168643093381"/>
          <c:h val="0.56211031175059956"/>
        </c:manualLayout>
      </c:layout>
      <c:barChart>
        <c:barDir val="bar"/>
        <c:grouping val="clustered"/>
        <c:varyColors val="0"/>
        <c:ser>
          <c:idx val="0"/>
          <c:order val="0"/>
          <c:tx>
            <c:strRef>
              <c:f>Sheet1!$B$1</c:f>
              <c:strCache>
                <c:ptCount val="1"/>
                <c:pt idx="0">
                  <c:v>Completion rate</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Large</c:v>
                </c:pt>
                <c:pt idx="1">
                  <c:v>Medium</c:v>
                </c:pt>
                <c:pt idx="2">
                  <c:v>Small</c:v>
                </c:pt>
              </c:strCache>
            </c:strRef>
          </c:cat>
          <c:val>
            <c:numRef>
              <c:f>Sheet1!$B$2:$B$4</c:f>
              <c:numCache>
                <c:formatCode>0.00%</c:formatCode>
                <c:ptCount val="3"/>
                <c:pt idx="0">
                  <c:v>0.58399999999999996</c:v>
                </c:pt>
                <c:pt idx="1">
                  <c:v>0.55300000000000005</c:v>
                </c:pt>
                <c:pt idx="2">
                  <c:v>0.52300000000000002</c:v>
                </c:pt>
              </c:numCache>
            </c:numRef>
          </c:val>
          <c:extLst>
            <c:ext xmlns:c16="http://schemas.microsoft.com/office/drawing/2014/chart" uri="{C3380CC4-5D6E-409C-BE32-E72D297353CC}">
              <c16:uniqueId val="{00000000-DC38-42D3-A96D-350EB6734308}"/>
            </c:ext>
          </c:extLst>
        </c:ser>
        <c:dLbls>
          <c:showLegendKey val="0"/>
          <c:showVal val="0"/>
          <c:showCatName val="0"/>
          <c:showSerName val="0"/>
          <c:showPercent val="0"/>
          <c:showBubbleSize val="0"/>
        </c:dLbls>
        <c:gapWidth val="10"/>
        <c:axId val="1175843392"/>
        <c:axId val="1175830080"/>
      </c:barChart>
      <c:catAx>
        <c:axId val="117584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5830080"/>
        <c:crosses val="autoZero"/>
        <c:auto val="1"/>
        <c:lblAlgn val="ctr"/>
        <c:lblOffset val="100"/>
        <c:noMultiLvlLbl val="0"/>
      </c:catAx>
      <c:valAx>
        <c:axId val="1175830080"/>
        <c:scaling>
          <c:orientation val="minMax"/>
          <c:max val="0.60000000000000009"/>
          <c:min val="0"/>
        </c:scaling>
        <c:delete val="1"/>
        <c:axPos val="b"/>
        <c:numFmt formatCode="0%" sourceLinked="0"/>
        <c:majorTickMark val="out"/>
        <c:minorTickMark val="none"/>
        <c:tickLblPos val="nextTo"/>
        <c:crossAx val="117584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404246"/>
                </a:solidFill>
                <a:latin typeface="+mn-lt"/>
                <a:ea typeface="+mn-ea"/>
                <a:cs typeface="+mn-cs"/>
              </a:defRPr>
            </a:pPr>
            <a:r>
              <a:rPr lang="en-US" sz="1200" b="1">
                <a:solidFill>
                  <a:srgbClr val="404246"/>
                </a:solidFill>
              </a:rPr>
              <a:t>Individual completion rate by trade status</a:t>
            </a:r>
          </a:p>
        </c:rich>
      </c:tx>
      <c:layout>
        <c:manualLayout>
          <c:xMode val="edge"/>
          <c:yMode val="edge"/>
          <c:x val="0.141548637988965"/>
          <c:y val="1.178876391561472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404246"/>
              </a:solidFill>
              <a:latin typeface="+mn-lt"/>
              <a:ea typeface="+mn-ea"/>
              <a:cs typeface="+mn-cs"/>
            </a:defRPr>
          </a:pPr>
          <a:endParaRPr lang="en-US"/>
        </a:p>
      </c:txPr>
    </c:title>
    <c:autoTitleDeleted val="0"/>
    <c:plotArea>
      <c:layout>
        <c:manualLayout>
          <c:layoutTarget val="inner"/>
          <c:xMode val="edge"/>
          <c:yMode val="edge"/>
          <c:x val="0.16827841699928697"/>
          <c:y val="0.40848066967605035"/>
          <c:w val="0.7885655799170137"/>
          <c:h val="0.46184292725218767"/>
        </c:manualLayout>
      </c:layout>
      <c:barChart>
        <c:barDir val="bar"/>
        <c:grouping val="clustered"/>
        <c:varyColors val="0"/>
        <c:ser>
          <c:idx val="0"/>
          <c:order val="0"/>
          <c:tx>
            <c:strRef>
              <c:f>Sheet1!$B$1</c:f>
              <c:strCache>
                <c:ptCount val="1"/>
                <c:pt idx="0">
                  <c:v>Completion rate</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Non-trade</c:v>
                </c:pt>
                <c:pt idx="1">
                  <c:v>Trade</c:v>
                </c:pt>
              </c:strCache>
            </c:strRef>
          </c:cat>
          <c:val>
            <c:numRef>
              <c:f>Sheet1!$B$2:$B$3</c:f>
              <c:numCache>
                <c:formatCode>0.00%</c:formatCode>
                <c:ptCount val="2"/>
                <c:pt idx="0">
                  <c:v>0.56899999999999995</c:v>
                </c:pt>
                <c:pt idx="1">
                  <c:v>0.54</c:v>
                </c:pt>
              </c:numCache>
            </c:numRef>
          </c:val>
          <c:extLst>
            <c:ext xmlns:c16="http://schemas.microsoft.com/office/drawing/2014/chart" uri="{C3380CC4-5D6E-409C-BE32-E72D297353CC}">
              <c16:uniqueId val="{00000000-7224-4F5E-A8CE-79F60F658B5B}"/>
            </c:ext>
          </c:extLst>
        </c:ser>
        <c:dLbls>
          <c:showLegendKey val="0"/>
          <c:showVal val="0"/>
          <c:showCatName val="0"/>
          <c:showSerName val="0"/>
          <c:showPercent val="0"/>
          <c:showBubbleSize val="0"/>
        </c:dLbls>
        <c:gapWidth val="10"/>
        <c:axId val="1175843392"/>
        <c:axId val="1175830080"/>
      </c:barChart>
      <c:catAx>
        <c:axId val="117584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5830080"/>
        <c:crosses val="autoZero"/>
        <c:auto val="1"/>
        <c:lblAlgn val="ctr"/>
        <c:lblOffset val="100"/>
        <c:noMultiLvlLbl val="0"/>
      </c:catAx>
      <c:valAx>
        <c:axId val="1175830080"/>
        <c:scaling>
          <c:orientation val="minMax"/>
          <c:max val="0.60000000000000009"/>
          <c:min val="0"/>
        </c:scaling>
        <c:delete val="1"/>
        <c:axPos val="b"/>
        <c:numFmt formatCode="0%" sourceLinked="0"/>
        <c:majorTickMark val="out"/>
        <c:minorTickMark val="none"/>
        <c:tickLblPos val="nextTo"/>
        <c:crossAx val="117584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404246"/>
                </a:solidFill>
                <a:latin typeface="+mn-lt"/>
                <a:ea typeface="+mn-ea"/>
                <a:cs typeface="+mn-cs"/>
              </a:defRPr>
            </a:pPr>
            <a:r>
              <a:rPr lang="en-US" sz="1200" b="1">
                <a:solidFill>
                  <a:srgbClr val="404246"/>
                </a:solidFill>
              </a:rPr>
              <a:t>Individual completion rate by employer type</a:t>
            </a:r>
          </a:p>
        </c:rich>
      </c:tx>
      <c:layout>
        <c:manualLayout>
          <c:xMode val="edge"/>
          <c:yMode val="edge"/>
          <c:x val="0.12638157894736843"/>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404246"/>
              </a:solidFill>
              <a:latin typeface="+mn-lt"/>
              <a:ea typeface="+mn-ea"/>
              <a:cs typeface="+mn-cs"/>
            </a:defRPr>
          </a:pPr>
          <a:endParaRPr lang="en-US"/>
        </a:p>
      </c:txPr>
    </c:title>
    <c:autoTitleDeleted val="0"/>
    <c:plotArea>
      <c:layout>
        <c:manualLayout>
          <c:layoutTarget val="inner"/>
          <c:xMode val="edge"/>
          <c:yMode val="edge"/>
          <c:x val="0.16633003522585998"/>
          <c:y val="0.40848066967605035"/>
          <c:w val="0.79118654164939906"/>
          <c:h val="0.46184292725218767"/>
        </c:manualLayout>
      </c:layout>
      <c:barChart>
        <c:barDir val="bar"/>
        <c:grouping val="clustered"/>
        <c:varyColors val="0"/>
        <c:ser>
          <c:idx val="0"/>
          <c:order val="0"/>
          <c:tx>
            <c:strRef>
              <c:f>Sheet1!$B$1</c:f>
              <c:strCache>
                <c:ptCount val="1"/>
                <c:pt idx="0">
                  <c:v>Completion rate</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Direct</c:v>
                </c:pt>
                <c:pt idx="1">
                  <c:v>GTO</c:v>
                </c:pt>
              </c:strCache>
            </c:strRef>
          </c:cat>
          <c:val>
            <c:numRef>
              <c:f>Sheet1!$B$2:$B$3</c:f>
              <c:numCache>
                <c:formatCode>0.00%</c:formatCode>
                <c:ptCount val="2"/>
                <c:pt idx="0">
                  <c:v>0.55300000000000005</c:v>
                </c:pt>
                <c:pt idx="1">
                  <c:v>0.59899999999999998</c:v>
                </c:pt>
              </c:numCache>
            </c:numRef>
          </c:val>
          <c:extLst>
            <c:ext xmlns:c16="http://schemas.microsoft.com/office/drawing/2014/chart" uri="{C3380CC4-5D6E-409C-BE32-E72D297353CC}">
              <c16:uniqueId val="{00000000-226F-4104-9491-BB8FC80BDC64}"/>
            </c:ext>
          </c:extLst>
        </c:ser>
        <c:dLbls>
          <c:showLegendKey val="0"/>
          <c:showVal val="0"/>
          <c:showCatName val="0"/>
          <c:showSerName val="0"/>
          <c:showPercent val="0"/>
          <c:showBubbleSize val="0"/>
        </c:dLbls>
        <c:gapWidth val="10"/>
        <c:axId val="1175843392"/>
        <c:axId val="1175830080"/>
      </c:barChart>
      <c:catAx>
        <c:axId val="117584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5830080"/>
        <c:crosses val="autoZero"/>
        <c:auto val="1"/>
        <c:lblAlgn val="ctr"/>
        <c:lblOffset val="100"/>
        <c:noMultiLvlLbl val="0"/>
      </c:catAx>
      <c:valAx>
        <c:axId val="1175830080"/>
        <c:scaling>
          <c:orientation val="minMax"/>
          <c:max val="0.60000000000000009"/>
          <c:min val="0"/>
        </c:scaling>
        <c:delete val="1"/>
        <c:axPos val="b"/>
        <c:numFmt formatCode="0%" sourceLinked="0"/>
        <c:majorTickMark val="out"/>
        <c:minorTickMark val="none"/>
        <c:tickLblPos val="nextTo"/>
        <c:crossAx val="117584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5526041341507"/>
          <c:y val="0.21088334108785353"/>
          <c:w val="0.79328939975293755"/>
          <c:h val="0.6423824812233675"/>
        </c:manualLayout>
      </c:layout>
      <c:barChart>
        <c:barDir val="bar"/>
        <c:grouping val="percentStacked"/>
        <c:varyColors val="0"/>
        <c:ser>
          <c:idx val="0"/>
          <c:order val="0"/>
          <c:tx>
            <c:strRef>
              <c:f>Sheet1!$B$1</c:f>
              <c:strCache>
                <c:ptCount val="1"/>
                <c:pt idx="0">
                  <c:v>in-training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By 48 months</c:v>
                </c:pt>
                <c:pt idx="1">
                  <c:v>By 36 months</c:v>
                </c:pt>
                <c:pt idx="2">
                  <c:v>By 24 months</c:v>
                </c:pt>
                <c:pt idx="3">
                  <c:v>By 12 months</c:v>
                </c:pt>
              </c:strCache>
            </c:strRef>
          </c:cat>
          <c:val>
            <c:numRef>
              <c:f>Sheet1!$B$2:$B$5</c:f>
              <c:numCache>
                <c:formatCode>0.0%</c:formatCode>
                <c:ptCount val="4"/>
                <c:pt idx="0">
                  <c:v>0.16500000000000001</c:v>
                </c:pt>
                <c:pt idx="1">
                  <c:v>0.50700000000000001</c:v>
                </c:pt>
                <c:pt idx="2">
                  <c:v>0.63800000000000001</c:v>
                </c:pt>
                <c:pt idx="3">
                  <c:v>0.77400000000000002</c:v>
                </c:pt>
              </c:numCache>
            </c:numRef>
          </c:val>
          <c:extLst>
            <c:ext xmlns:c16="http://schemas.microsoft.com/office/drawing/2014/chart" uri="{C3380CC4-5D6E-409C-BE32-E72D297353CC}">
              <c16:uniqueId val="{00000000-D8D9-4F86-86CE-9858A3109BD8}"/>
            </c:ext>
          </c:extLst>
        </c:ser>
        <c:ser>
          <c:idx val="1"/>
          <c:order val="1"/>
          <c:tx>
            <c:strRef>
              <c:f>Sheet1!$C$1</c:f>
              <c:strCache>
                <c:ptCount val="1"/>
                <c:pt idx="0">
                  <c:v>completed</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By 48 months</c:v>
                </c:pt>
                <c:pt idx="1">
                  <c:v>By 36 months</c:v>
                </c:pt>
                <c:pt idx="2">
                  <c:v>By 24 months</c:v>
                </c:pt>
                <c:pt idx="3">
                  <c:v>By 12 months</c:v>
                </c:pt>
              </c:strCache>
            </c:strRef>
          </c:cat>
          <c:val>
            <c:numRef>
              <c:f>Sheet1!$C$2:$C$5</c:f>
              <c:numCache>
                <c:formatCode>0.0%</c:formatCode>
                <c:ptCount val="4"/>
                <c:pt idx="0">
                  <c:v>0.46</c:v>
                </c:pt>
                <c:pt idx="1">
                  <c:v>0.154</c:v>
                </c:pt>
                <c:pt idx="2">
                  <c:v>6.8000000000000005E-2</c:v>
                </c:pt>
                <c:pt idx="3">
                  <c:v>2.1000000000000001E-2</c:v>
                </c:pt>
              </c:numCache>
            </c:numRef>
          </c:val>
          <c:extLst>
            <c:ext xmlns:c16="http://schemas.microsoft.com/office/drawing/2014/chart" uri="{C3380CC4-5D6E-409C-BE32-E72D297353CC}">
              <c16:uniqueId val="{00000001-D8D9-4F86-86CE-9858A3109BD8}"/>
            </c:ext>
          </c:extLst>
        </c:ser>
        <c:ser>
          <c:idx val="2"/>
          <c:order val="2"/>
          <c:tx>
            <c:strRef>
              <c:f>Sheet1!$D$1</c:f>
              <c:strCache>
                <c:ptCount val="1"/>
                <c:pt idx="0">
                  <c:v>cancelled</c:v>
                </c:pt>
              </c:strCache>
            </c:strRef>
          </c:tx>
          <c:spPr>
            <a:solidFill>
              <a:schemeClr val="accent3">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By 48 months</c:v>
                </c:pt>
                <c:pt idx="1">
                  <c:v>By 36 months</c:v>
                </c:pt>
                <c:pt idx="2">
                  <c:v>By 24 months</c:v>
                </c:pt>
                <c:pt idx="3">
                  <c:v>By 12 months</c:v>
                </c:pt>
              </c:strCache>
            </c:strRef>
          </c:cat>
          <c:val>
            <c:numRef>
              <c:f>Sheet1!$D$2:$D$5</c:f>
              <c:numCache>
                <c:formatCode>0.0%</c:formatCode>
                <c:ptCount val="4"/>
                <c:pt idx="0">
                  <c:v>0.375</c:v>
                </c:pt>
                <c:pt idx="1">
                  <c:v>0.33900000000000002</c:v>
                </c:pt>
                <c:pt idx="2">
                  <c:v>0.29399999999999998</c:v>
                </c:pt>
                <c:pt idx="3">
                  <c:v>0.20599999999999999</c:v>
                </c:pt>
              </c:numCache>
            </c:numRef>
          </c:val>
          <c:extLst>
            <c:ext xmlns:c16="http://schemas.microsoft.com/office/drawing/2014/chart" uri="{C3380CC4-5D6E-409C-BE32-E72D297353CC}">
              <c16:uniqueId val="{00000002-D8D9-4F86-86CE-9858A3109BD8}"/>
            </c:ext>
          </c:extLst>
        </c:ser>
        <c:dLbls>
          <c:showLegendKey val="0"/>
          <c:showVal val="0"/>
          <c:showCatName val="0"/>
          <c:showSerName val="0"/>
          <c:showPercent val="0"/>
          <c:showBubbleSize val="0"/>
        </c:dLbls>
        <c:gapWidth val="50"/>
        <c:overlap val="100"/>
        <c:axId val="1650828512"/>
        <c:axId val="1650810624"/>
      </c:barChart>
      <c:catAx>
        <c:axId val="165082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50810624"/>
        <c:crosses val="autoZero"/>
        <c:auto val="1"/>
        <c:lblAlgn val="ctr"/>
        <c:lblOffset val="100"/>
        <c:noMultiLvlLbl val="0"/>
      </c:catAx>
      <c:valAx>
        <c:axId val="1650810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082851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5526041341507"/>
          <c:y val="0.21088334108785353"/>
          <c:w val="0.79328939975293755"/>
          <c:h val="0.6423824812233675"/>
        </c:manualLayout>
      </c:layout>
      <c:barChart>
        <c:barDir val="bar"/>
        <c:grouping val="percentStacked"/>
        <c:varyColors val="0"/>
        <c:ser>
          <c:idx val="0"/>
          <c:order val="0"/>
          <c:tx>
            <c:strRef>
              <c:f>Sheet1!$B$1</c:f>
              <c:strCache>
                <c:ptCount val="1"/>
                <c:pt idx="0">
                  <c:v>in-training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By 24 months</c:v>
                </c:pt>
                <c:pt idx="1">
                  <c:v>By 12 months</c:v>
                </c:pt>
              </c:strCache>
            </c:strRef>
          </c:cat>
          <c:val>
            <c:numRef>
              <c:f>Sheet1!$B$2:$B$3</c:f>
              <c:numCache>
                <c:formatCode>0.0%</c:formatCode>
                <c:ptCount val="2"/>
                <c:pt idx="0">
                  <c:v>8.6999999999999994E-2</c:v>
                </c:pt>
                <c:pt idx="1">
                  <c:v>0.433</c:v>
                </c:pt>
              </c:numCache>
            </c:numRef>
          </c:val>
          <c:extLst>
            <c:ext xmlns:c16="http://schemas.microsoft.com/office/drawing/2014/chart" uri="{C3380CC4-5D6E-409C-BE32-E72D297353CC}">
              <c16:uniqueId val="{00000000-C54D-42A0-9E3E-F827EC6740E5}"/>
            </c:ext>
          </c:extLst>
        </c:ser>
        <c:ser>
          <c:idx val="1"/>
          <c:order val="1"/>
          <c:tx>
            <c:strRef>
              <c:f>Sheet1!$C$1</c:f>
              <c:strCache>
                <c:ptCount val="1"/>
                <c:pt idx="0">
                  <c:v>completed</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By 24 months</c:v>
                </c:pt>
                <c:pt idx="1">
                  <c:v>By 12 months</c:v>
                </c:pt>
              </c:strCache>
            </c:strRef>
          </c:cat>
          <c:val>
            <c:numRef>
              <c:f>Sheet1!$C$2:$C$3</c:f>
              <c:numCache>
                <c:formatCode>0.0%</c:formatCode>
                <c:ptCount val="2"/>
                <c:pt idx="0">
                  <c:v>0.51300000000000001</c:v>
                </c:pt>
                <c:pt idx="1">
                  <c:v>0.25600000000000001</c:v>
                </c:pt>
              </c:numCache>
            </c:numRef>
          </c:val>
          <c:extLst>
            <c:ext xmlns:c16="http://schemas.microsoft.com/office/drawing/2014/chart" uri="{C3380CC4-5D6E-409C-BE32-E72D297353CC}">
              <c16:uniqueId val="{00000001-C54D-42A0-9E3E-F827EC6740E5}"/>
            </c:ext>
          </c:extLst>
        </c:ser>
        <c:ser>
          <c:idx val="2"/>
          <c:order val="2"/>
          <c:tx>
            <c:strRef>
              <c:f>Sheet1!$D$1</c:f>
              <c:strCache>
                <c:ptCount val="1"/>
                <c:pt idx="0">
                  <c:v>cancelled</c:v>
                </c:pt>
              </c:strCache>
            </c:strRef>
          </c:tx>
          <c:spPr>
            <a:solidFill>
              <a:schemeClr val="accent3">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By 24 months</c:v>
                </c:pt>
                <c:pt idx="1">
                  <c:v>By 12 months</c:v>
                </c:pt>
              </c:strCache>
            </c:strRef>
          </c:cat>
          <c:val>
            <c:numRef>
              <c:f>Sheet1!$D$2:$D$3</c:f>
              <c:numCache>
                <c:formatCode>0.0%</c:formatCode>
                <c:ptCount val="2"/>
                <c:pt idx="0">
                  <c:v>0.4</c:v>
                </c:pt>
                <c:pt idx="1">
                  <c:v>0.311</c:v>
                </c:pt>
              </c:numCache>
            </c:numRef>
          </c:val>
          <c:extLst>
            <c:ext xmlns:c16="http://schemas.microsoft.com/office/drawing/2014/chart" uri="{C3380CC4-5D6E-409C-BE32-E72D297353CC}">
              <c16:uniqueId val="{00000002-C54D-42A0-9E3E-F827EC6740E5}"/>
            </c:ext>
          </c:extLst>
        </c:ser>
        <c:dLbls>
          <c:showLegendKey val="0"/>
          <c:showVal val="0"/>
          <c:showCatName val="0"/>
          <c:showSerName val="0"/>
          <c:showPercent val="0"/>
          <c:showBubbleSize val="0"/>
        </c:dLbls>
        <c:gapWidth val="50"/>
        <c:overlap val="100"/>
        <c:axId val="1650828512"/>
        <c:axId val="1650810624"/>
      </c:barChart>
      <c:catAx>
        <c:axId val="165082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0810624"/>
        <c:crosses val="autoZero"/>
        <c:auto val="1"/>
        <c:lblAlgn val="ctr"/>
        <c:lblOffset val="100"/>
        <c:noMultiLvlLbl val="0"/>
      </c:catAx>
      <c:valAx>
        <c:axId val="1650810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082851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E6A3E-8075-435D-9A1E-A0C2FA18E908}" type="doc">
      <dgm:prSet loTypeId="urn:microsoft.com/office/officeart/2005/8/layout/hChevron3" loCatId="process" qsTypeId="urn:microsoft.com/office/officeart/2005/8/quickstyle/simple1" qsCatId="simple" csTypeId="urn:microsoft.com/office/officeart/2005/8/colors/accent1_2" csCatId="accent1" phldr="1"/>
      <dgm:spPr/>
    </dgm:pt>
    <dgm:pt modelId="{32A59FC6-1AFF-4152-8102-C90D135BA6E4}">
      <dgm:prSet phldrT="[Text]" custT="1"/>
      <dgm:spPr>
        <a:solidFill>
          <a:schemeClr val="accent6">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gm:t>
    </dgm:pt>
    <dgm:pt modelId="{44B023BA-D8C9-4903-B9D9-A93D44CC1138}" type="parTrans" cxnId="{2FE1B3CC-5B6F-42E7-A4F0-AC991AA6978C}">
      <dgm:prSet/>
      <dgm:spPr/>
      <dgm:t>
        <a:bodyPr/>
        <a:lstStyle/>
        <a:p>
          <a:endParaRPr lang="en-AU" b="1"/>
        </a:p>
      </dgm:t>
    </dgm:pt>
    <dgm:pt modelId="{FCD4E2B1-20E4-40E7-9CC5-6824BC142FDA}" type="sibTrans" cxnId="{2FE1B3CC-5B6F-42E7-A4F0-AC991AA6978C}">
      <dgm:prSet/>
      <dgm:spPr/>
      <dgm:t>
        <a:bodyPr/>
        <a:lstStyle/>
        <a:p>
          <a:endParaRPr lang="en-AU" b="1"/>
        </a:p>
      </dgm:t>
    </dgm:pt>
    <dgm:pt modelId="{CB66C3E8-083B-4DC9-9548-0FAC3D8E4770}">
      <dgm:prSet phldrT="[Text]" custT="1"/>
      <dgm:spPr>
        <a:solidFill>
          <a:schemeClr val="accent6">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gm:t>
    </dgm:pt>
    <dgm:pt modelId="{83F74C94-A0A0-4C16-AC4F-1E3CA6C03CB3}" type="parTrans" cxnId="{BDA1F055-DAAF-4DC4-A1C7-820E4D2FC5BD}">
      <dgm:prSet/>
      <dgm:spPr/>
      <dgm:t>
        <a:bodyPr/>
        <a:lstStyle/>
        <a:p>
          <a:endParaRPr lang="en-AU" b="1"/>
        </a:p>
      </dgm:t>
    </dgm:pt>
    <dgm:pt modelId="{5B3CE967-902B-41D6-9E6E-CD1749E9D506}" type="sibTrans" cxnId="{BDA1F055-DAAF-4DC4-A1C7-820E4D2FC5BD}">
      <dgm:prSet/>
      <dgm:spPr/>
      <dgm:t>
        <a:bodyPr/>
        <a:lstStyle/>
        <a:p>
          <a:endParaRPr lang="en-AU" b="1"/>
        </a:p>
      </dgm:t>
    </dgm:pt>
    <dgm:pt modelId="{F5D3A24E-67DE-4D42-AED6-2EA5E0500D82}">
      <dgm:prSet phldrT="[Text]" custT="1"/>
      <dgm:spPr>
        <a:solidFill>
          <a:schemeClr val="accent6">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gm:t>
    </dgm:pt>
    <dgm:pt modelId="{BA461FD7-E0E9-46E1-9EA3-8C63A5499340}" type="parTrans" cxnId="{ED78550F-C825-4C1D-9324-CEE418F1F701}">
      <dgm:prSet/>
      <dgm:spPr/>
      <dgm:t>
        <a:bodyPr/>
        <a:lstStyle/>
        <a:p>
          <a:endParaRPr lang="en-AU" b="1"/>
        </a:p>
      </dgm:t>
    </dgm:pt>
    <dgm:pt modelId="{59F618E4-889B-4C6B-A9DF-C3F6624252D3}" type="sibTrans" cxnId="{ED78550F-C825-4C1D-9324-CEE418F1F701}">
      <dgm:prSet/>
      <dgm:spPr/>
      <dgm:t>
        <a:bodyPr/>
        <a:lstStyle/>
        <a:p>
          <a:endParaRPr lang="en-AU" b="1"/>
        </a:p>
      </dgm:t>
    </dgm:pt>
    <dgm:pt modelId="{91D2B927-0F26-460B-87FE-AA7F31CD0B3A}">
      <dgm:prSet phldrT="[Text]"/>
      <dgm:spPr>
        <a:solidFill>
          <a:schemeClr val="accent6">
            <a:lumMod val="75000"/>
          </a:schemeClr>
        </a:solidFill>
      </dgm:spPr>
      <dgm:t>
        <a:bodyPr vert="horz"/>
        <a:lstStyle/>
        <a:p>
          <a:r>
            <a:rPr lang="en-AU" b="1"/>
            <a:t>Continued Training</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BE60126A-E35A-4368-81D5-05B926761176}" type="parTrans" cxnId="{A3FEAF5C-8010-4B07-8CFF-51B8C31D5D3B}">
      <dgm:prSet/>
      <dgm:spPr/>
      <dgm:t>
        <a:bodyPr/>
        <a:lstStyle/>
        <a:p>
          <a:endParaRPr lang="en-AU" b="1"/>
        </a:p>
      </dgm:t>
    </dgm:pt>
    <dgm:pt modelId="{3EEBA64A-E6B6-4D4E-8E29-635FE5A68F3D}" type="sibTrans" cxnId="{A3FEAF5C-8010-4B07-8CFF-51B8C31D5D3B}">
      <dgm:prSet/>
      <dgm:spPr/>
      <dgm:t>
        <a:bodyPr/>
        <a:lstStyle/>
        <a:p>
          <a:endParaRPr lang="en-AU" b="1"/>
        </a:p>
      </dgm:t>
    </dgm:pt>
    <dgm:pt modelId="{DB95D13C-7E71-47CF-9FE6-DBBF96691D4B}">
      <dgm:prSet phldrT="[Text]"/>
      <dgm:spPr>
        <a:solidFill>
          <a:schemeClr val="accent6">
            <a:lumMod val="75000"/>
          </a:schemeClr>
        </a:solidFill>
      </dgm:spPr>
      <dgm:t>
        <a:bodyPr/>
        <a:lstStyle/>
        <a:p>
          <a:r>
            <a:rPr lang="en-AU" b="1"/>
            <a:t>Years 3 &amp; 4</a:t>
          </a:r>
        </a:p>
      </dgm:t>
    </dgm:pt>
    <dgm:pt modelId="{85BA0C27-399A-4E51-BAC7-55BC2CA1030B}" type="parTrans" cxnId="{54A0E01A-D5D9-4859-A027-61BBCFB8B005}">
      <dgm:prSet/>
      <dgm:spPr/>
      <dgm:t>
        <a:bodyPr/>
        <a:lstStyle/>
        <a:p>
          <a:endParaRPr lang="en-AU" b="1"/>
        </a:p>
      </dgm:t>
    </dgm:pt>
    <dgm:pt modelId="{67163B83-A10D-4A1A-9AE3-9A704D355340}" type="sibTrans" cxnId="{54A0E01A-D5D9-4859-A027-61BBCFB8B005}">
      <dgm:prSet/>
      <dgm:spPr/>
      <dgm:t>
        <a:bodyPr/>
        <a:lstStyle/>
        <a:p>
          <a:endParaRPr lang="en-AU" b="1"/>
        </a:p>
      </dgm:t>
    </dgm:pt>
    <dgm:pt modelId="{1A85B042-DE2B-48E4-95CB-F102843F3AB1}">
      <dgm:prSet phldrT="[Text]"/>
      <dgm:spPr>
        <a:solidFill>
          <a:schemeClr val="accent6">
            <a:lumMod val="75000"/>
          </a:schemeClr>
        </a:solidFill>
      </dgm:spPr>
      <dgm:t>
        <a:bodyPr/>
        <a:lstStyle/>
        <a:p>
          <a:r>
            <a:rPr lang="en-AU" b="1"/>
            <a:t>Changing an apprenticeship</a:t>
          </a:r>
        </a:p>
      </dgm:t>
    </dgm:pt>
    <dgm:pt modelId="{D877A092-C73A-4C18-B602-B5BB930C1858}" type="parTrans" cxnId="{937C1908-2067-44C8-B0B1-07C67B738200}">
      <dgm:prSet/>
      <dgm:spPr/>
      <dgm:t>
        <a:bodyPr/>
        <a:lstStyle/>
        <a:p>
          <a:endParaRPr lang="en-AU" b="1"/>
        </a:p>
      </dgm:t>
    </dgm:pt>
    <dgm:pt modelId="{4E5447E6-54C4-4FED-A4F7-22E01B954C67}" type="sibTrans" cxnId="{937C1908-2067-44C8-B0B1-07C67B738200}">
      <dgm:prSet/>
      <dgm:spPr/>
      <dgm:t>
        <a:bodyPr/>
        <a:lstStyle/>
        <a:p>
          <a:endParaRPr lang="en-AU" b="1"/>
        </a:p>
      </dgm:t>
    </dgm:pt>
    <dgm:pt modelId="{8B782315-9DD6-4200-B886-BFF7E77E96B8}">
      <dgm:prSet custT="1"/>
      <dgm:spPr>
        <a:solidFill>
          <a:schemeClr val="accent6">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r>
            <a:rPr lang="en-AU" sz="1200" b="1" kern="1200"/>
            <a:t>Off-the-job </a:t>
          </a:r>
          <a:r>
            <a:rPr lang="en-AU" sz="1200" b="1" kern="1200">
              <a:solidFill>
                <a:prstClr val="white"/>
              </a:solidFill>
              <a:latin typeface="Calibri" panose="020F0502020204030204"/>
              <a:ea typeface="+mn-ea"/>
              <a:cs typeface="+mn-cs"/>
            </a:rPr>
            <a:t>training</a:t>
          </a:r>
        </a:p>
      </dgm:t>
    </dgm:pt>
    <dgm:pt modelId="{A7978433-2AE3-4BE0-948D-BE6CC4F00AEB}" type="parTrans" cxnId="{CEAE7581-E92A-4526-9FC1-A50DBCDE4788}">
      <dgm:prSet/>
      <dgm:spPr/>
      <dgm:t>
        <a:bodyPr/>
        <a:lstStyle/>
        <a:p>
          <a:endParaRPr lang="en-AU" b="1"/>
        </a:p>
      </dgm:t>
    </dgm:pt>
    <dgm:pt modelId="{C77681E0-57E9-44D4-AC8F-9F57B9D5F31C}" type="sibTrans" cxnId="{CEAE7581-E92A-4526-9FC1-A50DBCDE4788}">
      <dgm:prSet/>
      <dgm:spPr/>
      <dgm:t>
        <a:bodyPr/>
        <a:lstStyle/>
        <a:p>
          <a:endParaRPr lang="en-AU" b="1"/>
        </a:p>
      </dgm:t>
    </dgm:pt>
    <dgm:pt modelId="{E5F2384C-89EF-43B1-88FB-7385561232CC}">
      <dgm:prSet custT="1"/>
      <dgm:spPr>
        <a:solidFill>
          <a:srgbClr val="ED7D31"/>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pPr marL="0" lvl="0" indent="0" algn="ctr" defTabSz="533400">
            <a:lnSpc>
              <a:spcPct val="90000"/>
            </a:lnSpc>
            <a:spcBef>
              <a:spcPct val="0"/>
            </a:spcBef>
            <a:spcAft>
              <a:spcPct val="35000"/>
            </a:spcAft>
            <a:buNone/>
          </a:pPr>
          <a:r>
            <a:rPr lang="en-AU" sz="1200" b="1" kern="1200">
              <a:solidFill>
                <a:schemeClr val="tx1"/>
              </a:solidFill>
              <a:latin typeface="Calibri" panose="020F0502020204030204"/>
              <a:ea typeface="+mn-ea"/>
              <a:cs typeface="+mn-cs"/>
            </a:rPr>
            <a:t>Pre-Apprenticeships</a:t>
          </a:r>
        </a:p>
      </dgm:t>
    </dgm:pt>
    <dgm:pt modelId="{94C4DF91-7C22-47C8-897C-5B0CFAC91851}" type="parTrans" cxnId="{2B0A7AA4-74ED-4948-BF49-A09A2F46105D}">
      <dgm:prSet/>
      <dgm:spPr/>
      <dgm:t>
        <a:bodyPr/>
        <a:lstStyle/>
        <a:p>
          <a:endParaRPr lang="en-AU" b="1"/>
        </a:p>
      </dgm:t>
    </dgm:pt>
    <dgm:pt modelId="{6CE318D8-81B6-46D1-B9ED-951334E6E3FF}" type="sibTrans" cxnId="{2B0A7AA4-74ED-4948-BF49-A09A2F46105D}">
      <dgm:prSet/>
      <dgm:spPr/>
      <dgm:t>
        <a:bodyPr/>
        <a:lstStyle/>
        <a:p>
          <a:endParaRPr lang="en-AU" b="1"/>
        </a:p>
      </dgm:t>
    </dgm:pt>
    <dgm:pt modelId="{26CBF1B4-E55E-47DA-B0EF-BF75DF0154E4}" type="pres">
      <dgm:prSet presAssocID="{4B1E6A3E-8075-435D-9A1E-A0C2FA18E908}" presName="Name0" presStyleCnt="0">
        <dgm:presLayoutVars>
          <dgm:dir/>
          <dgm:resizeHandles val="exact"/>
        </dgm:presLayoutVars>
      </dgm:prSet>
      <dgm:spPr/>
    </dgm:pt>
    <dgm:pt modelId="{CB633326-4A90-422B-A2B0-5F010219C6A0}" type="pres">
      <dgm:prSet presAssocID="{E5F2384C-89EF-43B1-88FB-7385561232CC}" presName="parTxOnly" presStyleLbl="node1" presStyleIdx="0" presStyleCnt="8">
        <dgm:presLayoutVars>
          <dgm:bulletEnabled val="1"/>
        </dgm:presLayoutVars>
      </dgm:prSet>
      <dgm:spPr>
        <a:xfrm>
          <a:off x="1131" y="1683"/>
          <a:ext cx="1759148" cy="703659"/>
        </a:xfrm>
        <a:prstGeom prst="homePlate">
          <a:avLst/>
        </a:prstGeom>
      </dgm:spPr>
    </dgm:pt>
    <dgm:pt modelId="{7D2C765F-D376-47F1-9C68-64A081FD6095}" type="pres">
      <dgm:prSet presAssocID="{6CE318D8-81B6-46D1-B9ED-951334E6E3FF}" presName="parSpace" presStyleCnt="0"/>
      <dgm:spPr/>
    </dgm:pt>
    <dgm:pt modelId="{9E4B9829-2A2F-448F-9E63-4AE4BCF7B069}" type="pres">
      <dgm:prSet presAssocID="{32A59FC6-1AFF-4152-8102-C90D135BA6E4}" presName="parTxOnly" presStyleLbl="node1" presStyleIdx="1" presStyleCnt="8" custScaleX="132934">
        <dgm:presLayoutVars>
          <dgm:bulletEnabled val="1"/>
        </dgm:presLayoutVars>
      </dgm:prSet>
      <dgm:spPr>
        <a:xfrm>
          <a:off x="1408449" y="1683"/>
          <a:ext cx="2338506" cy="703659"/>
        </a:xfrm>
        <a:prstGeom prst="chevron">
          <a:avLst/>
        </a:prstGeom>
      </dgm:spPr>
    </dgm:pt>
    <dgm:pt modelId="{721765B2-86DE-4A51-83C1-489FFC88B045}" type="pres">
      <dgm:prSet presAssocID="{FCD4E2B1-20E4-40E7-9CC5-6824BC142FDA}" presName="parSpace" presStyleCnt="0"/>
      <dgm:spPr/>
    </dgm:pt>
    <dgm:pt modelId="{F5646459-73D8-4619-9787-D57F7A9C30D3}" type="pres">
      <dgm:prSet presAssocID="{CB66C3E8-083B-4DC9-9548-0FAC3D8E4770}" presName="parTxOnly" presStyleLbl="node1" presStyleIdx="2" presStyleCnt="8">
        <dgm:presLayoutVars>
          <dgm:bulletEnabled val="1"/>
        </dgm:presLayoutVars>
      </dgm:prSet>
      <dgm:spPr>
        <a:xfrm>
          <a:off x="3395126" y="1683"/>
          <a:ext cx="1759148" cy="703659"/>
        </a:xfrm>
        <a:prstGeom prst="chevron">
          <a:avLst/>
        </a:prstGeom>
      </dgm:spPr>
    </dgm:pt>
    <dgm:pt modelId="{2986BE86-2962-4877-B393-C4DAA12001B4}" type="pres">
      <dgm:prSet presAssocID="{5B3CE967-902B-41D6-9E6E-CD1749E9D506}" presName="parSpace" presStyleCnt="0"/>
      <dgm:spPr/>
    </dgm:pt>
    <dgm:pt modelId="{363BFE7E-3D49-48EE-BBA1-8F93BBBA37FF}" type="pres">
      <dgm:prSet presAssocID="{F5D3A24E-67DE-4D42-AED6-2EA5E0500D82}" presName="parTxOnly" presStyleLbl="node1" presStyleIdx="3" presStyleCnt="8">
        <dgm:presLayoutVars>
          <dgm:bulletEnabled val="1"/>
        </dgm:presLayoutVars>
      </dgm:prSet>
      <dgm:spPr>
        <a:xfrm>
          <a:off x="4802445" y="1683"/>
          <a:ext cx="1759148" cy="703659"/>
        </a:xfrm>
        <a:prstGeom prst="chevron">
          <a:avLst/>
        </a:prstGeom>
      </dgm:spPr>
    </dgm:pt>
    <dgm:pt modelId="{E06EAE46-245E-4276-BA85-5D4D2B04E9FD}" type="pres">
      <dgm:prSet presAssocID="{59F618E4-889B-4C6B-A9DF-C3F6624252D3}" presName="parSpace" presStyleCnt="0"/>
      <dgm:spPr/>
    </dgm:pt>
    <dgm:pt modelId="{01F80A48-D955-4536-8A07-2B5AF4EE5065}" type="pres">
      <dgm:prSet presAssocID="{8B782315-9DD6-4200-B886-BFF7E77E96B8}" presName="parTxOnly" presStyleLbl="node1" presStyleIdx="4" presStyleCnt="8">
        <dgm:presLayoutVars>
          <dgm:bulletEnabled val="1"/>
        </dgm:presLayoutVars>
      </dgm:prSet>
      <dgm:spPr>
        <a:xfrm>
          <a:off x="6209764" y="1683"/>
          <a:ext cx="1759148" cy="703659"/>
        </a:xfrm>
        <a:prstGeom prst="chevron">
          <a:avLst/>
        </a:prstGeom>
      </dgm:spPr>
    </dgm:pt>
    <dgm:pt modelId="{DB588096-5758-4C75-840C-A325E745DCC2}" type="pres">
      <dgm:prSet presAssocID="{C77681E0-57E9-44D4-AC8F-9F57B9D5F31C}" presName="parSpace" presStyleCnt="0"/>
      <dgm:spPr/>
    </dgm:pt>
    <dgm:pt modelId="{B2B21137-C2FB-45FA-9372-0BEA5DD32D4A}" type="pres">
      <dgm:prSet presAssocID="{91D2B927-0F26-460B-87FE-AA7F31CD0B3A}" presName="parTxOnly" presStyleLbl="node1" presStyleIdx="5" presStyleCnt="8">
        <dgm:presLayoutVars>
          <dgm:bulletEnabled val="1"/>
        </dgm:presLayoutVars>
      </dgm:prSet>
      <dgm:spPr>
        <a:xfrm>
          <a:off x="5550912" y="0"/>
          <a:ext cx="2169736" cy="707026"/>
        </a:xfrm>
      </dgm:spPr>
    </dgm:pt>
    <dgm:pt modelId="{255DB1BF-708D-4546-BAED-09DEC7FFD1CF}" type="pres">
      <dgm:prSet presAssocID="{3EEBA64A-E6B6-4D4E-8E29-635FE5A68F3D}" presName="parSpace" presStyleCnt="0"/>
      <dgm:spPr/>
    </dgm:pt>
    <dgm:pt modelId="{62BFA746-F94A-45B3-9968-93CF1F851D79}" type="pres">
      <dgm:prSet presAssocID="{DB95D13C-7E71-47CF-9FE6-DBBF96691D4B}" presName="parTxOnly" presStyleLbl="node1" presStyleIdx="6" presStyleCnt="8">
        <dgm:presLayoutVars>
          <dgm:bulletEnabled val="1"/>
        </dgm:presLayoutVars>
      </dgm:prSet>
      <dgm:spPr/>
    </dgm:pt>
    <dgm:pt modelId="{531F3A69-9D56-47F5-AB5B-0AEBA2B668A2}" type="pres">
      <dgm:prSet presAssocID="{67163B83-A10D-4A1A-9AE3-9A704D355340}" presName="parSpace" presStyleCnt="0"/>
      <dgm:spPr/>
    </dgm:pt>
    <dgm:pt modelId="{32F0E19A-73E9-4F0C-9C05-150DD911C38A}" type="pres">
      <dgm:prSet presAssocID="{1A85B042-DE2B-48E4-95CB-F102843F3AB1}" presName="parTxOnly" presStyleLbl="node1" presStyleIdx="7" presStyleCnt="8">
        <dgm:presLayoutVars>
          <dgm:bulletEnabled val="1"/>
        </dgm:presLayoutVars>
      </dgm:prSet>
      <dgm:spPr/>
    </dgm:pt>
  </dgm:ptLst>
  <dgm:cxnLst>
    <dgm:cxn modelId="{937C1908-2067-44C8-B0B1-07C67B738200}" srcId="{4B1E6A3E-8075-435D-9A1E-A0C2FA18E908}" destId="{1A85B042-DE2B-48E4-95CB-F102843F3AB1}" srcOrd="7" destOrd="0" parTransId="{D877A092-C73A-4C18-B602-B5BB930C1858}" sibTransId="{4E5447E6-54C4-4FED-A4F7-22E01B954C67}"/>
    <dgm:cxn modelId="{ED78550F-C825-4C1D-9324-CEE418F1F701}" srcId="{4B1E6A3E-8075-435D-9A1E-A0C2FA18E908}" destId="{F5D3A24E-67DE-4D42-AED6-2EA5E0500D82}" srcOrd="3" destOrd="0" parTransId="{BA461FD7-E0E9-46E1-9EA3-8C63A5499340}" sibTransId="{59F618E4-889B-4C6B-A9DF-C3F6624252D3}"/>
    <dgm:cxn modelId="{54A0E01A-D5D9-4859-A027-61BBCFB8B005}" srcId="{4B1E6A3E-8075-435D-9A1E-A0C2FA18E908}" destId="{DB95D13C-7E71-47CF-9FE6-DBBF96691D4B}" srcOrd="6" destOrd="0" parTransId="{85BA0C27-399A-4E51-BAC7-55BC2CA1030B}" sibTransId="{67163B83-A10D-4A1A-9AE3-9A704D355340}"/>
    <dgm:cxn modelId="{C9400122-D9BA-4BC9-BDC9-A97CE1177FAF}" type="presOf" srcId="{1A85B042-DE2B-48E4-95CB-F102843F3AB1}" destId="{32F0E19A-73E9-4F0C-9C05-150DD911C38A}" srcOrd="0" destOrd="0" presId="urn:microsoft.com/office/officeart/2005/8/layout/hChevron3"/>
    <dgm:cxn modelId="{ABC61123-DB38-4A9F-9053-237AEA73F1EC}" type="presOf" srcId="{E5F2384C-89EF-43B1-88FB-7385561232CC}" destId="{CB633326-4A90-422B-A2B0-5F010219C6A0}" srcOrd="0" destOrd="0" presId="urn:microsoft.com/office/officeart/2005/8/layout/hChevron3"/>
    <dgm:cxn modelId="{A7C27525-1513-4B29-B024-D3BD65240BEB}" type="presOf" srcId="{8B782315-9DD6-4200-B886-BFF7E77E96B8}" destId="{01F80A48-D955-4536-8A07-2B5AF4EE5065}" srcOrd="0" destOrd="0" presId="urn:microsoft.com/office/officeart/2005/8/layout/hChevron3"/>
    <dgm:cxn modelId="{C584162A-9399-4F8D-837B-81614B417080}" type="presOf" srcId="{91D2B927-0F26-460B-87FE-AA7F31CD0B3A}" destId="{B2B21137-C2FB-45FA-9372-0BEA5DD32D4A}" srcOrd="0" destOrd="0" presId="urn:microsoft.com/office/officeart/2005/8/layout/hChevron3"/>
    <dgm:cxn modelId="{A117F83E-9087-4620-A0F2-5EF59C384A70}" type="presOf" srcId="{4B1E6A3E-8075-435D-9A1E-A0C2FA18E908}" destId="{26CBF1B4-E55E-47DA-B0EF-BF75DF0154E4}" srcOrd="0" destOrd="0" presId="urn:microsoft.com/office/officeart/2005/8/layout/hChevron3"/>
    <dgm:cxn modelId="{A3FEAF5C-8010-4B07-8CFF-51B8C31D5D3B}" srcId="{4B1E6A3E-8075-435D-9A1E-A0C2FA18E908}" destId="{91D2B927-0F26-460B-87FE-AA7F31CD0B3A}" srcOrd="5" destOrd="0" parTransId="{BE60126A-E35A-4368-81D5-05B926761176}" sibTransId="{3EEBA64A-E6B6-4D4E-8E29-635FE5A68F3D}"/>
    <dgm:cxn modelId="{FE9EDF54-0599-4162-AE1A-59794A9A73BC}" type="presOf" srcId="{CB66C3E8-083B-4DC9-9548-0FAC3D8E4770}" destId="{F5646459-73D8-4619-9787-D57F7A9C30D3}" srcOrd="0" destOrd="0" presId="urn:microsoft.com/office/officeart/2005/8/layout/hChevron3"/>
    <dgm:cxn modelId="{BDA1F055-DAAF-4DC4-A1C7-820E4D2FC5BD}" srcId="{4B1E6A3E-8075-435D-9A1E-A0C2FA18E908}" destId="{CB66C3E8-083B-4DC9-9548-0FAC3D8E4770}" srcOrd="2" destOrd="0" parTransId="{83F74C94-A0A0-4C16-AC4F-1E3CA6C03CB3}" sibTransId="{5B3CE967-902B-41D6-9E6E-CD1749E9D506}"/>
    <dgm:cxn modelId="{895B0E77-8270-43FE-88C8-3704A7DA240C}" type="presOf" srcId="{32A59FC6-1AFF-4152-8102-C90D135BA6E4}" destId="{9E4B9829-2A2F-448F-9E63-4AE4BCF7B069}" srcOrd="0" destOrd="0" presId="urn:microsoft.com/office/officeart/2005/8/layout/hChevron3"/>
    <dgm:cxn modelId="{960FBD7F-5D34-4FE0-BCBA-7640C67B9DB9}" type="presOf" srcId="{DB95D13C-7E71-47CF-9FE6-DBBF96691D4B}" destId="{62BFA746-F94A-45B3-9968-93CF1F851D79}" srcOrd="0" destOrd="0" presId="urn:microsoft.com/office/officeart/2005/8/layout/hChevron3"/>
    <dgm:cxn modelId="{CEAE7581-E92A-4526-9FC1-A50DBCDE4788}" srcId="{4B1E6A3E-8075-435D-9A1E-A0C2FA18E908}" destId="{8B782315-9DD6-4200-B886-BFF7E77E96B8}" srcOrd="4" destOrd="0" parTransId="{A7978433-2AE3-4BE0-948D-BE6CC4F00AEB}" sibTransId="{C77681E0-57E9-44D4-AC8F-9F57B9D5F31C}"/>
    <dgm:cxn modelId="{2B0A7AA4-74ED-4948-BF49-A09A2F46105D}" srcId="{4B1E6A3E-8075-435D-9A1E-A0C2FA18E908}" destId="{E5F2384C-89EF-43B1-88FB-7385561232CC}" srcOrd="0" destOrd="0" parTransId="{94C4DF91-7C22-47C8-897C-5B0CFAC91851}" sibTransId="{6CE318D8-81B6-46D1-B9ED-951334E6E3FF}"/>
    <dgm:cxn modelId="{2FE1B3CC-5B6F-42E7-A4F0-AC991AA6978C}" srcId="{4B1E6A3E-8075-435D-9A1E-A0C2FA18E908}" destId="{32A59FC6-1AFF-4152-8102-C90D135BA6E4}" srcOrd="1" destOrd="0" parTransId="{44B023BA-D8C9-4903-B9D9-A93D44CC1138}" sibTransId="{FCD4E2B1-20E4-40E7-9CC5-6824BC142FDA}"/>
    <dgm:cxn modelId="{854770D8-1E77-4AA2-ACDE-9FA6D5D33E38}" type="presOf" srcId="{F5D3A24E-67DE-4D42-AED6-2EA5E0500D82}" destId="{363BFE7E-3D49-48EE-BBA1-8F93BBBA37FF}" srcOrd="0" destOrd="0" presId="urn:microsoft.com/office/officeart/2005/8/layout/hChevron3"/>
    <dgm:cxn modelId="{28D08BBA-75E6-4D85-9871-7F13A046F14D}" type="presParOf" srcId="{26CBF1B4-E55E-47DA-B0EF-BF75DF0154E4}" destId="{CB633326-4A90-422B-A2B0-5F010219C6A0}" srcOrd="0" destOrd="0" presId="urn:microsoft.com/office/officeart/2005/8/layout/hChevron3"/>
    <dgm:cxn modelId="{98C60163-6E94-4D75-9D07-5B07B1D5CFAC}" type="presParOf" srcId="{26CBF1B4-E55E-47DA-B0EF-BF75DF0154E4}" destId="{7D2C765F-D376-47F1-9C68-64A081FD6095}" srcOrd="1" destOrd="0" presId="urn:microsoft.com/office/officeart/2005/8/layout/hChevron3"/>
    <dgm:cxn modelId="{57277633-13B0-4D18-98C4-C087C180EE7F}" type="presParOf" srcId="{26CBF1B4-E55E-47DA-B0EF-BF75DF0154E4}" destId="{9E4B9829-2A2F-448F-9E63-4AE4BCF7B069}" srcOrd="2" destOrd="0" presId="urn:microsoft.com/office/officeart/2005/8/layout/hChevron3"/>
    <dgm:cxn modelId="{70B028D3-100B-457A-A79A-0FF44350ED64}" type="presParOf" srcId="{26CBF1B4-E55E-47DA-B0EF-BF75DF0154E4}" destId="{721765B2-86DE-4A51-83C1-489FFC88B045}" srcOrd="3" destOrd="0" presId="urn:microsoft.com/office/officeart/2005/8/layout/hChevron3"/>
    <dgm:cxn modelId="{B319ADEF-558E-4E4B-9FBF-071A5B8665D5}" type="presParOf" srcId="{26CBF1B4-E55E-47DA-B0EF-BF75DF0154E4}" destId="{F5646459-73D8-4619-9787-D57F7A9C30D3}" srcOrd="4" destOrd="0" presId="urn:microsoft.com/office/officeart/2005/8/layout/hChevron3"/>
    <dgm:cxn modelId="{82C87DD6-C301-4B21-A2F6-1A339F961BAC}" type="presParOf" srcId="{26CBF1B4-E55E-47DA-B0EF-BF75DF0154E4}" destId="{2986BE86-2962-4877-B393-C4DAA12001B4}" srcOrd="5" destOrd="0" presId="urn:microsoft.com/office/officeart/2005/8/layout/hChevron3"/>
    <dgm:cxn modelId="{958D971B-8482-4657-8283-7E709FF28216}" type="presParOf" srcId="{26CBF1B4-E55E-47DA-B0EF-BF75DF0154E4}" destId="{363BFE7E-3D49-48EE-BBA1-8F93BBBA37FF}" srcOrd="6" destOrd="0" presId="urn:microsoft.com/office/officeart/2005/8/layout/hChevron3"/>
    <dgm:cxn modelId="{343961FA-6DE0-4FE7-8A04-D95A61FC7507}" type="presParOf" srcId="{26CBF1B4-E55E-47DA-B0EF-BF75DF0154E4}" destId="{E06EAE46-245E-4276-BA85-5D4D2B04E9FD}" srcOrd="7" destOrd="0" presId="urn:microsoft.com/office/officeart/2005/8/layout/hChevron3"/>
    <dgm:cxn modelId="{176E0D1C-FB20-43FB-9DB5-3DFC440B965E}" type="presParOf" srcId="{26CBF1B4-E55E-47DA-B0EF-BF75DF0154E4}" destId="{01F80A48-D955-4536-8A07-2B5AF4EE5065}" srcOrd="8" destOrd="0" presId="urn:microsoft.com/office/officeart/2005/8/layout/hChevron3"/>
    <dgm:cxn modelId="{738CBD5C-4C57-43E5-8E32-A0C97487DAB2}" type="presParOf" srcId="{26CBF1B4-E55E-47DA-B0EF-BF75DF0154E4}" destId="{DB588096-5758-4C75-840C-A325E745DCC2}" srcOrd="9" destOrd="0" presId="urn:microsoft.com/office/officeart/2005/8/layout/hChevron3"/>
    <dgm:cxn modelId="{2A2FBC27-441B-415F-9BEF-AA670CA59556}" type="presParOf" srcId="{26CBF1B4-E55E-47DA-B0EF-BF75DF0154E4}" destId="{B2B21137-C2FB-45FA-9372-0BEA5DD32D4A}" srcOrd="10" destOrd="0" presId="urn:microsoft.com/office/officeart/2005/8/layout/hChevron3"/>
    <dgm:cxn modelId="{93C2C273-B8C5-47A2-A069-A8F42108C371}" type="presParOf" srcId="{26CBF1B4-E55E-47DA-B0EF-BF75DF0154E4}" destId="{255DB1BF-708D-4546-BAED-09DEC7FFD1CF}" srcOrd="11" destOrd="0" presId="urn:microsoft.com/office/officeart/2005/8/layout/hChevron3"/>
    <dgm:cxn modelId="{5F1BEC3F-E8AE-4B5E-9EB7-FF1C4B4B440B}" type="presParOf" srcId="{26CBF1B4-E55E-47DA-B0EF-BF75DF0154E4}" destId="{62BFA746-F94A-45B3-9968-93CF1F851D79}" srcOrd="12" destOrd="0" presId="urn:microsoft.com/office/officeart/2005/8/layout/hChevron3"/>
    <dgm:cxn modelId="{2116747F-35D0-4BC5-BE86-3441D11AA547}" type="presParOf" srcId="{26CBF1B4-E55E-47DA-B0EF-BF75DF0154E4}" destId="{531F3A69-9D56-47F5-AB5B-0AEBA2B668A2}" srcOrd="13" destOrd="0" presId="urn:microsoft.com/office/officeart/2005/8/layout/hChevron3"/>
    <dgm:cxn modelId="{CB394F6F-2973-4F3E-BDE9-8004B033EFCC}" type="presParOf" srcId="{26CBF1B4-E55E-47DA-B0EF-BF75DF0154E4}" destId="{32F0E19A-73E9-4F0C-9C05-150DD911C38A}" srcOrd="14"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E6A3E-8075-435D-9A1E-A0C2FA18E908}" type="doc">
      <dgm:prSet loTypeId="urn:microsoft.com/office/officeart/2005/8/layout/hChevron3" loCatId="process" qsTypeId="urn:microsoft.com/office/officeart/2005/8/quickstyle/simple1" qsCatId="simple" csTypeId="urn:microsoft.com/office/officeart/2005/8/colors/accent1_2" csCatId="accent1" phldr="1"/>
      <dgm:spPr/>
    </dgm:pt>
    <dgm:pt modelId="{32A59FC6-1AFF-4152-8102-C90D135BA6E4}">
      <dgm:prSet phldrT="[Text]" custT="1"/>
      <dgm:spPr>
        <a:solidFill>
          <a:srgbClr val="ED7D31"/>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r>
            <a:rPr lang="en-AU" sz="1200" b="1" kern="1200">
              <a:solidFill>
                <a:schemeClr val="tx1"/>
              </a:solidFill>
              <a:latin typeface="Calibri" panose="020F0502020204030204"/>
              <a:ea typeface="+mn-ea"/>
              <a:cs typeface="+mn-cs"/>
            </a:rPr>
            <a:t>Pre-Commencement</a:t>
          </a:r>
          <a:r>
            <a:rPr lang="en-AU" sz="1200" b="1" kern="1200">
              <a:solidFill>
                <a:schemeClr val="tx1"/>
              </a:solidFill>
            </a:rPr>
            <a:t> </a:t>
          </a:r>
          <a:r>
            <a:rPr lang="en-AU" sz="1200" b="1" kern="1200">
              <a:solidFill>
                <a:schemeClr val="tx1"/>
              </a:solidFill>
              <a:latin typeface="Calibri" panose="020F0502020204030204"/>
              <a:ea typeface="+mn-ea"/>
              <a:cs typeface="+mn-cs"/>
            </a:rPr>
            <a:t>Career Advice</a:t>
          </a:r>
        </a:p>
      </dgm:t>
    </dgm:pt>
    <dgm:pt modelId="{44B023BA-D8C9-4903-B9D9-A93D44CC1138}" type="parTrans" cxnId="{2FE1B3CC-5B6F-42E7-A4F0-AC991AA6978C}">
      <dgm:prSet/>
      <dgm:spPr/>
      <dgm:t>
        <a:bodyPr/>
        <a:lstStyle/>
        <a:p>
          <a:endParaRPr lang="en-AU" b="1"/>
        </a:p>
      </dgm:t>
    </dgm:pt>
    <dgm:pt modelId="{FCD4E2B1-20E4-40E7-9CC5-6824BC142FDA}" type="sibTrans" cxnId="{2FE1B3CC-5B6F-42E7-A4F0-AC991AA6978C}">
      <dgm:prSet/>
      <dgm:spPr/>
      <dgm:t>
        <a:bodyPr/>
        <a:lstStyle/>
        <a:p>
          <a:endParaRPr lang="en-AU" b="1"/>
        </a:p>
      </dgm:t>
    </dgm:pt>
    <dgm:pt modelId="{CB66C3E8-083B-4DC9-9548-0FAC3D8E4770}">
      <dgm:prSet phldrT="[Text]" custT="1"/>
      <dgm:spPr>
        <a:solidFill>
          <a:schemeClr val="accent6">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gm:t>
    </dgm:pt>
    <dgm:pt modelId="{83F74C94-A0A0-4C16-AC4F-1E3CA6C03CB3}" type="parTrans" cxnId="{BDA1F055-DAAF-4DC4-A1C7-820E4D2FC5BD}">
      <dgm:prSet/>
      <dgm:spPr/>
      <dgm:t>
        <a:bodyPr/>
        <a:lstStyle/>
        <a:p>
          <a:endParaRPr lang="en-AU" b="1"/>
        </a:p>
      </dgm:t>
    </dgm:pt>
    <dgm:pt modelId="{5B3CE967-902B-41D6-9E6E-CD1749E9D506}" type="sibTrans" cxnId="{BDA1F055-DAAF-4DC4-A1C7-820E4D2FC5BD}">
      <dgm:prSet/>
      <dgm:spPr/>
      <dgm:t>
        <a:bodyPr/>
        <a:lstStyle/>
        <a:p>
          <a:endParaRPr lang="en-AU" b="1"/>
        </a:p>
      </dgm:t>
    </dgm:pt>
    <dgm:pt modelId="{F5D3A24E-67DE-4D42-AED6-2EA5E0500D82}">
      <dgm:prSet phldrT="[Text]" custT="1"/>
      <dgm:spPr>
        <a:solidFill>
          <a:schemeClr val="accent6">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gm:t>
    </dgm:pt>
    <dgm:pt modelId="{BA461FD7-E0E9-46E1-9EA3-8C63A5499340}" type="parTrans" cxnId="{ED78550F-C825-4C1D-9324-CEE418F1F701}">
      <dgm:prSet/>
      <dgm:spPr/>
      <dgm:t>
        <a:bodyPr/>
        <a:lstStyle/>
        <a:p>
          <a:endParaRPr lang="en-AU" b="1"/>
        </a:p>
      </dgm:t>
    </dgm:pt>
    <dgm:pt modelId="{59F618E4-889B-4C6B-A9DF-C3F6624252D3}" type="sibTrans" cxnId="{ED78550F-C825-4C1D-9324-CEE418F1F701}">
      <dgm:prSet/>
      <dgm:spPr/>
      <dgm:t>
        <a:bodyPr/>
        <a:lstStyle/>
        <a:p>
          <a:endParaRPr lang="en-AU" b="1"/>
        </a:p>
      </dgm:t>
    </dgm:pt>
    <dgm:pt modelId="{91D2B927-0F26-460B-87FE-AA7F31CD0B3A}">
      <dgm:prSet phldrT="[Text]"/>
      <dgm:spPr>
        <a:solidFill>
          <a:schemeClr val="accent6">
            <a:lumMod val="75000"/>
          </a:schemeClr>
        </a:solidFill>
      </dgm:spPr>
      <dgm:t>
        <a:bodyPr vert="horz"/>
        <a:lstStyle/>
        <a:p>
          <a:r>
            <a:rPr lang="en-AU" b="1"/>
            <a:t>Continued Training</a:t>
          </a:r>
        </a:p>
      </dgm:t>
    </dgm:pt>
    <dgm:pt modelId="{BE60126A-E35A-4368-81D5-05B926761176}" type="parTrans" cxnId="{A3FEAF5C-8010-4B07-8CFF-51B8C31D5D3B}">
      <dgm:prSet/>
      <dgm:spPr/>
      <dgm:t>
        <a:bodyPr/>
        <a:lstStyle/>
        <a:p>
          <a:endParaRPr lang="en-AU" b="1"/>
        </a:p>
      </dgm:t>
    </dgm:pt>
    <dgm:pt modelId="{3EEBA64A-E6B6-4D4E-8E29-635FE5A68F3D}" type="sibTrans" cxnId="{A3FEAF5C-8010-4B07-8CFF-51B8C31D5D3B}">
      <dgm:prSet/>
      <dgm:spPr/>
      <dgm:t>
        <a:bodyPr/>
        <a:lstStyle/>
        <a:p>
          <a:endParaRPr lang="en-AU" b="1"/>
        </a:p>
      </dgm:t>
    </dgm:pt>
    <dgm:pt modelId="{DB95D13C-7E71-47CF-9FE6-DBBF96691D4B}">
      <dgm:prSet phldrT="[Text]"/>
      <dgm:spPr>
        <a:solidFill>
          <a:schemeClr val="accent6">
            <a:lumMod val="75000"/>
          </a:schemeClr>
        </a:solidFill>
      </dgm:spPr>
      <dgm:t>
        <a:bodyPr/>
        <a:lstStyle/>
        <a:p>
          <a:r>
            <a:rPr lang="en-AU" b="1"/>
            <a:t>Years 3 &amp; 4</a:t>
          </a:r>
        </a:p>
      </dgm:t>
    </dgm:pt>
    <dgm:pt modelId="{85BA0C27-399A-4E51-BAC7-55BC2CA1030B}" type="parTrans" cxnId="{54A0E01A-D5D9-4859-A027-61BBCFB8B005}">
      <dgm:prSet/>
      <dgm:spPr/>
      <dgm:t>
        <a:bodyPr/>
        <a:lstStyle/>
        <a:p>
          <a:endParaRPr lang="en-AU" b="1"/>
        </a:p>
      </dgm:t>
    </dgm:pt>
    <dgm:pt modelId="{67163B83-A10D-4A1A-9AE3-9A704D355340}" type="sibTrans" cxnId="{54A0E01A-D5D9-4859-A027-61BBCFB8B005}">
      <dgm:prSet/>
      <dgm:spPr/>
      <dgm:t>
        <a:bodyPr/>
        <a:lstStyle/>
        <a:p>
          <a:endParaRPr lang="en-AU" b="1"/>
        </a:p>
      </dgm:t>
    </dgm:pt>
    <dgm:pt modelId="{1A85B042-DE2B-48E4-95CB-F102843F3AB1}">
      <dgm:prSet phldrT="[Text]"/>
      <dgm:spPr>
        <a:solidFill>
          <a:schemeClr val="accent6">
            <a:lumMod val="75000"/>
          </a:schemeClr>
        </a:solidFill>
      </dgm:spPr>
      <dgm:t>
        <a:bodyPr/>
        <a:lstStyle/>
        <a:p>
          <a:r>
            <a:rPr lang="en-AU" b="1"/>
            <a:t>Changing an apprenticeship</a:t>
          </a:r>
        </a:p>
      </dgm:t>
    </dgm:pt>
    <dgm:pt modelId="{D877A092-C73A-4C18-B602-B5BB930C1858}" type="parTrans" cxnId="{937C1908-2067-44C8-B0B1-07C67B738200}">
      <dgm:prSet/>
      <dgm:spPr/>
      <dgm:t>
        <a:bodyPr/>
        <a:lstStyle/>
        <a:p>
          <a:endParaRPr lang="en-AU" b="1"/>
        </a:p>
      </dgm:t>
    </dgm:pt>
    <dgm:pt modelId="{4E5447E6-54C4-4FED-A4F7-22E01B954C67}" type="sibTrans" cxnId="{937C1908-2067-44C8-B0B1-07C67B738200}">
      <dgm:prSet/>
      <dgm:spPr/>
      <dgm:t>
        <a:bodyPr/>
        <a:lstStyle/>
        <a:p>
          <a:endParaRPr lang="en-AU" b="1"/>
        </a:p>
      </dgm:t>
    </dgm:pt>
    <dgm:pt modelId="{8B782315-9DD6-4200-B886-BFF7E77E96B8}">
      <dgm:prSet custT="1"/>
      <dgm:spPr>
        <a:solidFill>
          <a:schemeClr val="accent6">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r>
            <a:rPr lang="en-AU" sz="1200" b="1" kern="1200"/>
            <a:t>Off-the-job </a:t>
          </a:r>
          <a:r>
            <a:rPr lang="en-AU" sz="1200" b="1" kern="1200">
              <a:solidFill>
                <a:prstClr val="white"/>
              </a:solidFill>
              <a:latin typeface="Calibri" panose="020F0502020204030204"/>
              <a:ea typeface="+mn-ea"/>
              <a:cs typeface="+mn-cs"/>
            </a:rPr>
            <a:t>training</a:t>
          </a:r>
        </a:p>
      </dgm:t>
    </dgm:pt>
    <dgm:pt modelId="{A7978433-2AE3-4BE0-948D-BE6CC4F00AEB}" type="parTrans" cxnId="{CEAE7581-E92A-4526-9FC1-A50DBCDE4788}">
      <dgm:prSet/>
      <dgm:spPr/>
      <dgm:t>
        <a:bodyPr/>
        <a:lstStyle/>
        <a:p>
          <a:endParaRPr lang="en-AU" b="1"/>
        </a:p>
      </dgm:t>
    </dgm:pt>
    <dgm:pt modelId="{C77681E0-57E9-44D4-AC8F-9F57B9D5F31C}" type="sibTrans" cxnId="{CEAE7581-E92A-4526-9FC1-A50DBCDE4788}">
      <dgm:prSet/>
      <dgm:spPr/>
      <dgm:t>
        <a:bodyPr/>
        <a:lstStyle/>
        <a:p>
          <a:endParaRPr lang="en-AU" b="1"/>
        </a:p>
      </dgm:t>
    </dgm:pt>
    <dgm:pt modelId="{E5F2384C-89EF-43B1-88FB-7385561232CC}">
      <dgm:prSe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Pre-Apprenticeships</a:t>
          </a:r>
        </a:p>
      </dgm:t>
    </dgm:pt>
    <dgm:pt modelId="{94C4DF91-7C22-47C8-897C-5B0CFAC91851}" type="parTrans" cxnId="{2B0A7AA4-74ED-4948-BF49-A09A2F46105D}">
      <dgm:prSet/>
      <dgm:spPr/>
      <dgm:t>
        <a:bodyPr/>
        <a:lstStyle/>
        <a:p>
          <a:endParaRPr lang="en-AU" b="1"/>
        </a:p>
      </dgm:t>
    </dgm:pt>
    <dgm:pt modelId="{6CE318D8-81B6-46D1-B9ED-951334E6E3FF}" type="sibTrans" cxnId="{2B0A7AA4-74ED-4948-BF49-A09A2F46105D}">
      <dgm:prSet/>
      <dgm:spPr/>
      <dgm:t>
        <a:bodyPr/>
        <a:lstStyle/>
        <a:p>
          <a:endParaRPr lang="en-AU" b="1"/>
        </a:p>
      </dgm:t>
    </dgm:pt>
    <dgm:pt modelId="{26CBF1B4-E55E-47DA-B0EF-BF75DF0154E4}" type="pres">
      <dgm:prSet presAssocID="{4B1E6A3E-8075-435D-9A1E-A0C2FA18E908}" presName="Name0" presStyleCnt="0">
        <dgm:presLayoutVars>
          <dgm:dir/>
          <dgm:resizeHandles val="exact"/>
        </dgm:presLayoutVars>
      </dgm:prSet>
      <dgm:spPr/>
    </dgm:pt>
    <dgm:pt modelId="{CB633326-4A90-422B-A2B0-5F010219C6A0}" type="pres">
      <dgm:prSet presAssocID="{E5F2384C-89EF-43B1-88FB-7385561232CC}" presName="parTxOnly" presStyleLbl="node1" presStyleIdx="0" presStyleCnt="8" custLinFactNeighborX="-5626">
        <dgm:presLayoutVars>
          <dgm:bulletEnabled val="1"/>
        </dgm:presLayoutVars>
      </dgm:prSet>
      <dgm:spPr>
        <a:xfrm>
          <a:off x="1131" y="1683"/>
          <a:ext cx="1759148" cy="703659"/>
        </a:xfrm>
        <a:prstGeom prst="homePlate">
          <a:avLst/>
        </a:prstGeom>
      </dgm:spPr>
    </dgm:pt>
    <dgm:pt modelId="{7D2C765F-D376-47F1-9C68-64A081FD6095}" type="pres">
      <dgm:prSet presAssocID="{6CE318D8-81B6-46D1-B9ED-951334E6E3FF}" presName="parSpace" presStyleCnt="0"/>
      <dgm:spPr/>
    </dgm:pt>
    <dgm:pt modelId="{9E4B9829-2A2F-448F-9E63-4AE4BCF7B069}" type="pres">
      <dgm:prSet presAssocID="{32A59FC6-1AFF-4152-8102-C90D135BA6E4}" presName="parTxOnly" presStyleLbl="node1" presStyleIdx="1" presStyleCnt="8" custScaleX="132934" custLinFactNeighborX="-2240" custLinFactNeighborY="268">
        <dgm:presLayoutVars>
          <dgm:bulletEnabled val="1"/>
        </dgm:presLayoutVars>
      </dgm:prSet>
      <dgm:spPr>
        <a:xfrm>
          <a:off x="1408449" y="1683"/>
          <a:ext cx="2338506" cy="703659"/>
        </a:xfrm>
        <a:prstGeom prst="chevron">
          <a:avLst/>
        </a:prstGeom>
      </dgm:spPr>
    </dgm:pt>
    <dgm:pt modelId="{721765B2-86DE-4A51-83C1-489FFC88B045}" type="pres">
      <dgm:prSet presAssocID="{FCD4E2B1-20E4-40E7-9CC5-6824BC142FDA}" presName="parSpace" presStyleCnt="0"/>
      <dgm:spPr/>
    </dgm:pt>
    <dgm:pt modelId="{F5646459-73D8-4619-9787-D57F7A9C30D3}" type="pres">
      <dgm:prSet presAssocID="{CB66C3E8-083B-4DC9-9548-0FAC3D8E4770}" presName="parTxOnly" presStyleLbl="node1" presStyleIdx="2" presStyleCnt="8">
        <dgm:presLayoutVars>
          <dgm:bulletEnabled val="1"/>
        </dgm:presLayoutVars>
      </dgm:prSet>
      <dgm:spPr>
        <a:xfrm>
          <a:off x="3395126" y="1683"/>
          <a:ext cx="1759148" cy="703659"/>
        </a:xfrm>
        <a:prstGeom prst="chevron">
          <a:avLst/>
        </a:prstGeom>
      </dgm:spPr>
    </dgm:pt>
    <dgm:pt modelId="{2986BE86-2962-4877-B393-C4DAA12001B4}" type="pres">
      <dgm:prSet presAssocID="{5B3CE967-902B-41D6-9E6E-CD1749E9D506}" presName="parSpace" presStyleCnt="0"/>
      <dgm:spPr/>
    </dgm:pt>
    <dgm:pt modelId="{363BFE7E-3D49-48EE-BBA1-8F93BBBA37FF}" type="pres">
      <dgm:prSet presAssocID="{F5D3A24E-67DE-4D42-AED6-2EA5E0500D82}" presName="parTxOnly" presStyleLbl="node1" presStyleIdx="3" presStyleCnt="8" custLinFactNeighborX="-6505" custLinFactNeighborY="268">
        <dgm:presLayoutVars>
          <dgm:bulletEnabled val="1"/>
        </dgm:presLayoutVars>
      </dgm:prSet>
      <dgm:spPr>
        <a:xfrm>
          <a:off x="4802445" y="1683"/>
          <a:ext cx="1759148" cy="703659"/>
        </a:xfrm>
        <a:prstGeom prst="chevron">
          <a:avLst/>
        </a:prstGeom>
      </dgm:spPr>
    </dgm:pt>
    <dgm:pt modelId="{E06EAE46-245E-4276-BA85-5D4D2B04E9FD}" type="pres">
      <dgm:prSet presAssocID="{59F618E4-889B-4C6B-A9DF-C3F6624252D3}" presName="parSpace" presStyleCnt="0"/>
      <dgm:spPr/>
    </dgm:pt>
    <dgm:pt modelId="{01F80A48-D955-4536-8A07-2B5AF4EE5065}" type="pres">
      <dgm:prSet presAssocID="{8B782315-9DD6-4200-B886-BFF7E77E96B8}" presName="parTxOnly" presStyleLbl="node1" presStyleIdx="4" presStyleCnt="8">
        <dgm:presLayoutVars>
          <dgm:bulletEnabled val="1"/>
        </dgm:presLayoutVars>
      </dgm:prSet>
      <dgm:spPr>
        <a:xfrm>
          <a:off x="6209764" y="1683"/>
          <a:ext cx="1759148" cy="703659"/>
        </a:xfrm>
        <a:prstGeom prst="chevron">
          <a:avLst/>
        </a:prstGeom>
      </dgm:spPr>
    </dgm:pt>
    <dgm:pt modelId="{DB588096-5758-4C75-840C-A325E745DCC2}" type="pres">
      <dgm:prSet presAssocID="{C77681E0-57E9-44D4-AC8F-9F57B9D5F31C}" presName="parSpace" presStyleCnt="0"/>
      <dgm:spPr/>
    </dgm:pt>
    <dgm:pt modelId="{B2B21137-C2FB-45FA-9372-0BEA5DD32D4A}" type="pres">
      <dgm:prSet presAssocID="{91D2B927-0F26-460B-87FE-AA7F31CD0B3A}" presName="parTxOnly" presStyleLbl="node1" presStyleIdx="5" presStyleCnt="8">
        <dgm:presLayoutVars>
          <dgm:bulletEnabled val="1"/>
        </dgm:presLayoutVars>
      </dgm:prSet>
      <dgm:spPr>
        <a:xfrm>
          <a:off x="5550912" y="0"/>
          <a:ext cx="2169736" cy="707026"/>
        </a:xfrm>
      </dgm:spPr>
    </dgm:pt>
    <dgm:pt modelId="{255DB1BF-708D-4546-BAED-09DEC7FFD1CF}" type="pres">
      <dgm:prSet presAssocID="{3EEBA64A-E6B6-4D4E-8E29-635FE5A68F3D}" presName="parSpace" presStyleCnt="0"/>
      <dgm:spPr/>
    </dgm:pt>
    <dgm:pt modelId="{62BFA746-F94A-45B3-9968-93CF1F851D79}" type="pres">
      <dgm:prSet presAssocID="{DB95D13C-7E71-47CF-9FE6-DBBF96691D4B}" presName="parTxOnly" presStyleLbl="node1" presStyleIdx="6" presStyleCnt="8" custLinFactNeighborY="268">
        <dgm:presLayoutVars>
          <dgm:bulletEnabled val="1"/>
        </dgm:presLayoutVars>
      </dgm:prSet>
      <dgm:spPr/>
    </dgm:pt>
    <dgm:pt modelId="{531F3A69-9D56-47F5-AB5B-0AEBA2B668A2}" type="pres">
      <dgm:prSet presAssocID="{67163B83-A10D-4A1A-9AE3-9A704D355340}" presName="parSpace" presStyleCnt="0"/>
      <dgm:spPr/>
    </dgm:pt>
    <dgm:pt modelId="{32F0E19A-73E9-4F0C-9C05-150DD911C38A}" type="pres">
      <dgm:prSet presAssocID="{1A85B042-DE2B-48E4-95CB-F102843F3AB1}" presName="parTxOnly" presStyleLbl="node1" presStyleIdx="7" presStyleCnt="8">
        <dgm:presLayoutVars>
          <dgm:bulletEnabled val="1"/>
        </dgm:presLayoutVars>
      </dgm:prSet>
      <dgm:spPr/>
    </dgm:pt>
  </dgm:ptLst>
  <dgm:cxnLst>
    <dgm:cxn modelId="{937C1908-2067-44C8-B0B1-07C67B738200}" srcId="{4B1E6A3E-8075-435D-9A1E-A0C2FA18E908}" destId="{1A85B042-DE2B-48E4-95CB-F102843F3AB1}" srcOrd="7" destOrd="0" parTransId="{D877A092-C73A-4C18-B602-B5BB930C1858}" sibTransId="{4E5447E6-54C4-4FED-A4F7-22E01B954C67}"/>
    <dgm:cxn modelId="{ED78550F-C825-4C1D-9324-CEE418F1F701}" srcId="{4B1E6A3E-8075-435D-9A1E-A0C2FA18E908}" destId="{F5D3A24E-67DE-4D42-AED6-2EA5E0500D82}" srcOrd="3" destOrd="0" parTransId="{BA461FD7-E0E9-46E1-9EA3-8C63A5499340}" sibTransId="{59F618E4-889B-4C6B-A9DF-C3F6624252D3}"/>
    <dgm:cxn modelId="{54A0E01A-D5D9-4859-A027-61BBCFB8B005}" srcId="{4B1E6A3E-8075-435D-9A1E-A0C2FA18E908}" destId="{DB95D13C-7E71-47CF-9FE6-DBBF96691D4B}" srcOrd="6" destOrd="0" parTransId="{85BA0C27-399A-4E51-BAC7-55BC2CA1030B}" sibTransId="{67163B83-A10D-4A1A-9AE3-9A704D355340}"/>
    <dgm:cxn modelId="{C9400122-D9BA-4BC9-BDC9-A97CE1177FAF}" type="presOf" srcId="{1A85B042-DE2B-48E4-95CB-F102843F3AB1}" destId="{32F0E19A-73E9-4F0C-9C05-150DD911C38A}" srcOrd="0" destOrd="0" presId="urn:microsoft.com/office/officeart/2005/8/layout/hChevron3"/>
    <dgm:cxn modelId="{ABC61123-DB38-4A9F-9053-237AEA73F1EC}" type="presOf" srcId="{E5F2384C-89EF-43B1-88FB-7385561232CC}" destId="{CB633326-4A90-422B-A2B0-5F010219C6A0}" srcOrd="0" destOrd="0" presId="urn:microsoft.com/office/officeart/2005/8/layout/hChevron3"/>
    <dgm:cxn modelId="{A7C27525-1513-4B29-B024-D3BD65240BEB}" type="presOf" srcId="{8B782315-9DD6-4200-B886-BFF7E77E96B8}" destId="{01F80A48-D955-4536-8A07-2B5AF4EE5065}" srcOrd="0" destOrd="0" presId="urn:microsoft.com/office/officeart/2005/8/layout/hChevron3"/>
    <dgm:cxn modelId="{C584162A-9399-4F8D-837B-81614B417080}" type="presOf" srcId="{91D2B927-0F26-460B-87FE-AA7F31CD0B3A}" destId="{B2B21137-C2FB-45FA-9372-0BEA5DD32D4A}" srcOrd="0" destOrd="0" presId="urn:microsoft.com/office/officeart/2005/8/layout/hChevron3"/>
    <dgm:cxn modelId="{A117F83E-9087-4620-A0F2-5EF59C384A70}" type="presOf" srcId="{4B1E6A3E-8075-435D-9A1E-A0C2FA18E908}" destId="{26CBF1B4-E55E-47DA-B0EF-BF75DF0154E4}" srcOrd="0" destOrd="0" presId="urn:microsoft.com/office/officeart/2005/8/layout/hChevron3"/>
    <dgm:cxn modelId="{A3FEAF5C-8010-4B07-8CFF-51B8C31D5D3B}" srcId="{4B1E6A3E-8075-435D-9A1E-A0C2FA18E908}" destId="{91D2B927-0F26-460B-87FE-AA7F31CD0B3A}" srcOrd="5" destOrd="0" parTransId="{BE60126A-E35A-4368-81D5-05B926761176}" sibTransId="{3EEBA64A-E6B6-4D4E-8E29-635FE5A68F3D}"/>
    <dgm:cxn modelId="{FE9EDF54-0599-4162-AE1A-59794A9A73BC}" type="presOf" srcId="{CB66C3E8-083B-4DC9-9548-0FAC3D8E4770}" destId="{F5646459-73D8-4619-9787-D57F7A9C30D3}" srcOrd="0" destOrd="0" presId="urn:microsoft.com/office/officeart/2005/8/layout/hChevron3"/>
    <dgm:cxn modelId="{BDA1F055-DAAF-4DC4-A1C7-820E4D2FC5BD}" srcId="{4B1E6A3E-8075-435D-9A1E-A0C2FA18E908}" destId="{CB66C3E8-083B-4DC9-9548-0FAC3D8E4770}" srcOrd="2" destOrd="0" parTransId="{83F74C94-A0A0-4C16-AC4F-1E3CA6C03CB3}" sibTransId="{5B3CE967-902B-41D6-9E6E-CD1749E9D506}"/>
    <dgm:cxn modelId="{895B0E77-8270-43FE-88C8-3704A7DA240C}" type="presOf" srcId="{32A59FC6-1AFF-4152-8102-C90D135BA6E4}" destId="{9E4B9829-2A2F-448F-9E63-4AE4BCF7B069}" srcOrd="0" destOrd="0" presId="urn:microsoft.com/office/officeart/2005/8/layout/hChevron3"/>
    <dgm:cxn modelId="{960FBD7F-5D34-4FE0-BCBA-7640C67B9DB9}" type="presOf" srcId="{DB95D13C-7E71-47CF-9FE6-DBBF96691D4B}" destId="{62BFA746-F94A-45B3-9968-93CF1F851D79}" srcOrd="0" destOrd="0" presId="urn:microsoft.com/office/officeart/2005/8/layout/hChevron3"/>
    <dgm:cxn modelId="{CEAE7581-E92A-4526-9FC1-A50DBCDE4788}" srcId="{4B1E6A3E-8075-435D-9A1E-A0C2FA18E908}" destId="{8B782315-9DD6-4200-B886-BFF7E77E96B8}" srcOrd="4" destOrd="0" parTransId="{A7978433-2AE3-4BE0-948D-BE6CC4F00AEB}" sibTransId="{C77681E0-57E9-44D4-AC8F-9F57B9D5F31C}"/>
    <dgm:cxn modelId="{2B0A7AA4-74ED-4948-BF49-A09A2F46105D}" srcId="{4B1E6A3E-8075-435D-9A1E-A0C2FA18E908}" destId="{E5F2384C-89EF-43B1-88FB-7385561232CC}" srcOrd="0" destOrd="0" parTransId="{94C4DF91-7C22-47C8-897C-5B0CFAC91851}" sibTransId="{6CE318D8-81B6-46D1-B9ED-951334E6E3FF}"/>
    <dgm:cxn modelId="{2FE1B3CC-5B6F-42E7-A4F0-AC991AA6978C}" srcId="{4B1E6A3E-8075-435D-9A1E-A0C2FA18E908}" destId="{32A59FC6-1AFF-4152-8102-C90D135BA6E4}" srcOrd="1" destOrd="0" parTransId="{44B023BA-D8C9-4903-B9D9-A93D44CC1138}" sibTransId="{FCD4E2B1-20E4-40E7-9CC5-6824BC142FDA}"/>
    <dgm:cxn modelId="{854770D8-1E77-4AA2-ACDE-9FA6D5D33E38}" type="presOf" srcId="{F5D3A24E-67DE-4D42-AED6-2EA5E0500D82}" destId="{363BFE7E-3D49-48EE-BBA1-8F93BBBA37FF}" srcOrd="0" destOrd="0" presId="urn:microsoft.com/office/officeart/2005/8/layout/hChevron3"/>
    <dgm:cxn modelId="{28D08BBA-75E6-4D85-9871-7F13A046F14D}" type="presParOf" srcId="{26CBF1B4-E55E-47DA-B0EF-BF75DF0154E4}" destId="{CB633326-4A90-422B-A2B0-5F010219C6A0}" srcOrd="0" destOrd="0" presId="urn:microsoft.com/office/officeart/2005/8/layout/hChevron3"/>
    <dgm:cxn modelId="{98C60163-6E94-4D75-9D07-5B07B1D5CFAC}" type="presParOf" srcId="{26CBF1B4-E55E-47DA-B0EF-BF75DF0154E4}" destId="{7D2C765F-D376-47F1-9C68-64A081FD6095}" srcOrd="1" destOrd="0" presId="urn:microsoft.com/office/officeart/2005/8/layout/hChevron3"/>
    <dgm:cxn modelId="{57277633-13B0-4D18-98C4-C087C180EE7F}" type="presParOf" srcId="{26CBF1B4-E55E-47DA-B0EF-BF75DF0154E4}" destId="{9E4B9829-2A2F-448F-9E63-4AE4BCF7B069}" srcOrd="2" destOrd="0" presId="urn:microsoft.com/office/officeart/2005/8/layout/hChevron3"/>
    <dgm:cxn modelId="{70B028D3-100B-457A-A79A-0FF44350ED64}" type="presParOf" srcId="{26CBF1B4-E55E-47DA-B0EF-BF75DF0154E4}" destId="{721765B2-86DE-4A51-83C1-489FFC88B045}" srcOrd="3" destOrd="0" presId="urn:microsoft.com/office/officeart/2005/8/layout/hChevron3"/>
    <dgm:cxn modelId="{B319ADEF-558E-4E4B-9FBF-071A5B8665D5}" type="presParOf" srcId="{26CBF1B4-E55E-47DA-B0EF-BF75DF0154E4}" destId="{F5646459-73D8-4619-9787-D57F7A9C30D3}" srcOrd="4" destOrd="0" presId="urn:microsoft.com/office/officeart/2005/8/layout/hChevron3"/>
    <dgm:cxn modelId="{82C87DD6-C301-4B21-A2F6-1A339F961BAC}" type="presParOf" srcId="{26CBF1B4-E55E-47DA-B0EF-BF75DF0154E4}" destId="{2986BE86-2962-4877-B393-C4DAA12001B4}" srcOrd="5" destOrd="0" presId="urn:microsoft.com/office/officeart/2005/8/layout/hChevron3"/>
    <dgm:cxn modelId="{958D971B-8482-4657-8283-7E709FF28216}" type="presParOf" srcId="{26CBF1B4-E55E-47DA-B0EF-BF75DF0154E4}" destId="{363BFE7E-3D49-48EE-BBA1-8F93BBBA37FF}" srcOrd="6" destOrd="0" presId="urn:microsoft.com/office/officeart/2005/8/layout/hChevron3"/>
    <dgm:cxn modelId="{343961FA-6DE0-4FE7-8A04-D95A61FC7507}" type="presParOf" srcId="{26CBF1B4-E55E-47DA-B0EF-BF75DF0154E4}" destId="{E06EAE46-245E-4276-BA85-5D4D2B04E9FD}" srcOrd="7" destOrd="0" presId="urn:microsoft.com/office/officeart/2005/8/layout/hChevron3"/>
    <dgm:cxn modelId="{176E0D1C-FB20-43FB-9DB5-3DFC440B965E}" type="presParOf" srcId="{26CBF1B4-E55E-47DA-B0EF-BF75DF0154E4}" destId="{01F80A48-D955-4536-8A07-2B5AF4EE5065}" srcOrd="8" destOrd="0" presId="urn:microsoft.com/office/officeart/2005/8/layout/hChevron3"/>
    <dgm:cxn modelId="{738CBD5C-4C57-43E5-8E32-A0C97487DAB2}" type="presParOf" srcId="{26CBF1B4-E55E-47DA-B0EF-BF75DF0154E4}" destId="{DB588096-5758-4C75-840C-A325E745DCC2}" srcOrd="9" destOrd="0" presId="urn:microsoft.com/office/officeart/2005/8/layout/hChevron3"/>
    <dgm:cxn modelId="{2A2FBC27-441B-415F-9BEF-AA670CA59556}" type="presParOf" srcId="{26CBF1B4-E55E-47DA-B0EF-BF75DF0154E4}" destId="{B2B21137-C2FB-45FA-9372-0BEA5DD32D4A}" srcOrd="10" destOrd="0" presId="urn:microsoft.com/office/officeart/2005/8/layout/hChevron3"/>
    <dgm:cxn modelId="{93C2C273-B8C5-47A2-A069-A8F42108C371}" type="presParOf" srcId="{26CBF1B4-E55E-47DA-B0EF-BF75DF0154E4}" destId="{255DB1BF-708D-4546-BAED-09DEC7FFD1CF}" srcOrd="11" destOrd="0" presId="urn:microsoft.com/office/officeart/2005/8/layout/hChevron3"/>
    <dgm:cxn modelId="{5F1BEC3F-E8AE-4B5E-9EB7-FF1C4B4B440B}" type="presParOf" srcId="{26CBF1B4-E55E-47DA-B0EF-BF75DF0154E4}" destId="{62BFA746-F94A-45B3-9968-93CF1F851D79}" srcOrd="12" destOrd="0" presId="urn:microsoft.com/office/officeart/2005/8/layout/hChevron3"/>
    <dgm:cxn modelId="{2116747F-35D0-4BC5-BE86-3441D11AA547}" type="presParOf" srcId="{26CBF1B4-E55E-47DA-B0EF-BF75DF0154E4}" destId="{531F3A69-9D56-47F5-AB5B-0AEBA2B668A2}" srcOrd="13" destOrd="0" presId="urn:microsoft.com/office/officeart/2005/8/layout/hChevron3"/>
    <dgm:cxn modelId="{CB394F6F-2973-4F3E-BDE9-8004B033EFCC}" type="presParOf" srcId="{26CBF1B4-E55E-47DA-B0EF-BF75DF0154E4}" destId="{32F0E19A-73E9-4F0C-9C05-150DD911C38A}" srcOrd="1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1E6A3E-8075-435D-9A1E-A0C2FA18E908}" type="doc">
      <dgm:prSet loTypeId="urn:microsoft.com/office/officeart/2005/8/layout/hChevron3" loCatId="process" qsTypeId="urn:microsoft.com/office/officeart/2005/8/quickstyle/simple1" qsCatId="simple" csTypeId="urn:microsoft.com/office/officeart/2005/8/colors/accent1_2" csCatId="accent1" phldr="1"/>
      <dgm:spPr/>
    </dgm:pt>
    <dgm:pt modelId="{32A59FC6-1AFF-4152-8102-C90D135BA6E4}">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gm:t>
    </dgm:pt>
    <dgm:pt modelId="{44B023BA-D8C9-4903-B9D9-A93D44CC1138}" type="parTrans" cxnId="{2FE1B3CC-5B6F-42E7-A4F0-AC991AA6978C}">
      <dgm:prSet/>
      <dgm:spPr/>
      <dgm:t>
        <a:bodyPr/>
        <a:lstStyle/>
        <a:p>
          <a:endParaRPr lang="en-AU" b="1"/>
        </a:p>
      </dgm:t>
    </dgm:pt>
    <dgm:pt modelId="{FCD4E2B1-20E4-40E7-9CC5-6824BC142FDA}" type="sibTrans" cxnId="{2FE1B3CC-5B6F-42E7-A4F0-AC991AA6978C}">
      <dgm:prSet/>
      <dgm:spPr/>
      <dgm:t>
        <a:bodyPr/>
        <a:lstStyle/>
        <a:p>
          <a:endParaRPr lang="en-AU" b="1"/>
        </a:p>
      </dgm:t>
    </dgm:pt>
    <dgm:pt modelId="{CB66C3E8-083B-4DC9-9548-0FAC3D8E4770}">
      <dgm:prSet phldrT="[Text]" custT="1"/>
      <dgm:spPr>
        <a:solidFill>
          <a:srgbClr val="ED7D31"/>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pPr marL="0" lvl="0" indent="0" algn="ctr" defTabSz="622300">
            <a:lnSpc>
              <a:spcPct val="90000"/>
            </a:lnSpc>
            <a:spcBef>
              <a:spcPct val="0"/>
            </a:spcBef>
            <a:spcAft>
              <a:spcPct val="35000"/>
            </a:spcAft>
            <a:buNone/>
          </a:pPr>
          <a:r>
            <a:rPr lang="en-AU" sz="1200" b="1" kern="1200">
              <a:solidFill>
                <a:schemeClr val="tx1"/>
              </a:solidFill>
              <a:latin typeface="Calibri" panose="020F0502020204030204"/>
              <a:ea typeface="+mn-ea"/>
              <a:cs typeface="+mn-cs"/>
            </a:rPr>
            <a:t>Sign-up</a:t>
          </a:r>
        </a:p>
      </dgm:t>
    </dgm:pt>
    <dgm:pt modelId="{83F74C94-A0A0-4C16-AC4F-1E3CA6C03CB3}" type="parTrans" cxnId="{BDA1F055-DAAF-4DC4-A1C7-820E4D2FC5BD}">
      <dgm:prSet/>
      <dgm:spPr/>
      <dgm:t>
        <a:bodyPr/>
        <a:lstStyle/>
        <a:p>
          <a:endParaRPr lang="en-AU" b="1"/>
        </a:p>
      </dgm:t>
    </dgm:pt>
    <dgm:pt modelId="{5B3CE967-902B-41D6-9E6E-CD1749E9D506}" type="sibTrans" cxnId="{BDA1F055-DAAF-4DC4-A1C7-820E4D2FC5BD}">
      <dgm:prSet/>
      <dgm:spPr/>
      <dgm:t>
        <a:bodyPr/>
        <a:lstStyle/>
        <a:p>
          <a:endParaRPr lang="en-AU" b="1"/>
        </a:p>
      </dgm:t>
    </dgm:pt>
    <dgm:pt modelId="{F5D3A24E-67DE-4D42-AED6-2EA5E0500D82}">
      <dgm:prSet phldrT="[Text]" custT="1"/>
      <dgm:spPr>
        <a:solidFill>
          <a:schemeClr val="accent6">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gm:t>
    </dgm:pt>
    <dgm:pt modelId="{BA461FD7-E0E9-46E1-9EA3-8C63A5499340}" type="parTrans" cxnId="{ED78550F-C825-4C1D-9324-CEE418F1F701}">
      <dgm:prSet/>
      <dgm:spPr/>
      <dgm:t>
        <a:bodyPr/>
        <a:lstStyle/>
        <a:p>
          <a:endParaRPr lang="en-AU" b="1"/>
        </a:p>
      </dgm:t>
    </dgm:pt>
    <dgm:pt modelId="{59F618E4-889B-4C6B-A9DF-C3F6624252D3}" type="sibTrans" cxnId="{ED78550F-C825-4C1D-9324-CEE418F1F701}">
      <dgm:prSet/>
      <dgm:spPr/>
      <dgm:t>
        <a:bodyPr/>
        <a:lstStyle/>
        <a:p>
          <a:endParaRPr lang="en-AU" b="1"/>
        </a:p>
      </dgm:t>
    </dgm:pt>
    <dgm:pt modelId="{91D2B927-0F26-460B-87FE-AA7F31CD0B3A}">
      <dgm:prSet phldrT="[Text]"/>
      <dgm:spPr>
        <a:solidFill>
          <a:schemeClr val="accent6">
            <a:lumMod val="75000"/>
          </a:schemeClr>
        </a:solidFill>
      </dgm:spPr>
      <dgm:t>
        <a:bodyPr vert="horz"/>
        <a:lstStyle/>
        <a:p>
          <a:r>
            <a:rPr lang="en-AU" b="1"/>
            <a:t>Continued Training</a:t>
          </a:r>
        </a:p>
      </dgm:t>
    </dgm:pt>
    <dgm:pt modelId="{BE60126A-E35A-4368-81D5-05B926761176}" type="parTrans" cxnId="{A3FEAF5C-8010-4B07-8CFF-51B8C31D5D3B}">
      <dgm:prSet/>
      <dgm:spPr/>
      <dgm:t>
        <a:bodyPr/>
        <a:lstStyle/>
        <a:p>
          <a:endParaRPr lang="en-AU" b="1"/>
        </a:p>
      </dgm:t>
    </dgm:pt>
    <dgm:pt modelId="{3EEBA64A-E6B6-4D4E-8E29-635FE5A68F3D}" type="sibTrans" cxnId="{A3FEAF5C-8010-4B07-8CFF-51B8C31D5D3B}">
      <dgm:prSet/>
      <dgm:spPr/>
      <dgm:t>
        <a:bodyPr/>
        <a:lstStyle/>
        <a:p>
          <a:endParaRPr lang="en-AU" b="1"/>
        </a:p>
      </dgm:t>
    </dgm:pt>
    <dgm:pt modelId="{DB95D13C-7E71-47CF-9FE6-DBBF96691D4B}">
      <dgm:prSet phldrT="[Text]"/>
      <dgm:spPr>
        <a:solidFill>
          <a:schemeClr val="accent6">
            <a:lumMod val="75000"/>
          </a:schemeClr>
        </a:solidFill>
      </dgm:spPr>
      <dgm:t>
        <a:bodyPr/>
        <a:lstStyle/>
        <a:p>
          <a:r>
            <a:rPr lang="en-AU" b="1"/>
            <a:t>Years 3 &amp; 4</a:t>
          </a:r>
        </a:p>
      </dgm:t>
    </dgm:pt>
    <dgm:pt modelId="{85BA0C27-399A-4E51-BAC7-55BC2CA1030B}" type="parTrans" cxnId="{54A0E01A-D5D9-4859-A027-61BBCFB8B005}">
      <dgm:prSet/>
      <dgm:spPr/>
      <dgm:t>
        <a:bodyPr/>
        <a:lstStyle/>
        <a:p>
          <a:endParaRPr lang="en-AU" b="1"/>
        </a:p>
      </dgm:t>
    </dgm:pt>
    <dgm:pt modelId="{67163B83-A10D-4A1A-9AE3-9A704D355340}" type="sibTrans" cxnId="{54A0E01A-D5D9-4859-A027-61BBCFB8B005}">
      <dgm:prSet/>
      <dgm:spPr/>
      <dgm:t>
        <a:bodyPr/>
        <a:lstStyle/>
        <a:p>
          <a:endParaRPr lang="en-AU" b="1"/>
        </a:p>
      </dgm:t>
    </dgm:pt>
    <dgm:pt modelId="{1A85B042-DE2B-48E4-95CB-F102843F3AB1}">
      <dgm:prSet phldrT="[Text]"/>
      <dgm:spPr>
        <a:solidFill>
          <a:schemeClr val="accent6">
            <a:lumMod val="75000"/>
          </a:schemeClr>
        </a:solidFill>
      </dgm:spPr>
      <dgm:t>
        <a:bodyPr/>
        <a:lstStyle/>
        <a:p>
          <a:r>
            <a:rPr lang="en-AU" b="1"/>
            <a:t>Changing an apprenticeship</a:t>
          </a:r>
        </a:p>
      </dgm:t>
    </dgm:pt>
    <dgm:pt modelId="{D877A092-C73A-4C18-B602-B5BB930C1858}" type="parTrans" cxnId="{937C1908-2067-44C8-B0B1-07C67B738200}">
      <dgm:prSet/>
      <dgm:spPr/>
      <dgm:t>
        <a:bodyPr/>
        <a:lstStyle/>
        <a:p>
          <a:endParaRPr lang="en-AU" b="1"/>
        </a:p>
      </dgm:t>
    </dgm:pt>
    <dgm:pt modelId="{4E5447E6-54C4-4FED-A4F7-22E01B954C67}" type="sibTrans" cxnId="{937C1908-2067-44C8-B0B1-07C67B738200}">
      <dgm:prSet/>
      <dgm:spPr/>
      <dgm:t>
        <a:bodyPr/>
        <a:lstStyle/>
        <a:p>
          <a:endParaRPr lang="en-AU" b="1"/>
        </a:p>
      </dgm:t>
    </dgm:pt>
    <dgm:pt modelId="{8B782315-9DD6-4200-B886-BFF7E77E96B8}">
      <dgm:prSet custT="1"/>
      <dgm:spPr>
        <a:solidFill>
          <a:schemeClr val="accent6">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r>
            <a:rPr lang="en-AU" sz="1200" b="1" kern="1200"/>
            <a:t>Off-the-job </a:t>
          </a:r>
          <a:r>
            <a:rPr lang="en-AU" sz="1200" b="1" kern="1200">
              <a:solidFill>
                <a:prstClr val="white"/>
              </a:solidFill>
              <a:latin typeface="Calibri" panose="020F0502020204030204"/>
              <a:ea typeface="+mn-ea"/>
              <a:cs typeface="+mn-cs"/>
            </a:rPr>
            <a:t>training</a:t>
          </a:r>
        </a:p>
      </dgm:t>
    </dgm:pt>
    <dgm:pt modelId="{A7978433-2AE3-4BE0-948D-BE6CC4F00AEB}" type="parTrans" cxnId="{CEAE7581-E92A-4526-9FC1-A50DBCDE4788}">
      <dgm:prSet/>
      <dgm:spPr/>
      <dgm:t>
        <a:bodyPr/>
        <a:lstStyle/>
        <a:p>
          <a:endParaRPr lang="en-AU" b="1"/>
        </a:p>
      </dgm:t>
    </dgm:pt>
    <dgm:pt modelId="{C77681E0-57E9-44D4-AC8F-9F57B9D5F31C}" type="sibTrans" cxnId="{CEAE7581-E92A-4526-9FC1-A50DBCDE4788}">
      <dgm:prSet/>
      <dgm:spPr/>
      <dgm:t>
        <a:bodyPr/>
        <a:lstStyle/>
        <a:p>
          <a:endParaRPr lang="en-AU" b="1"/>
        </a:p>
      </dgm:t>
    </dgm:pt>
    <dgm:pt modelId="{E5F2384C-89EF-43B1-88FB-7385561232CC}">
      <dgm:prSe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Pre-Apprenticeships</a:t>
          </a:r>
        </a:p>
      </dgm:t>
    </dgm:pt>
    <dgm:pt modelId="{94C4DF91-7C22-47C8-897C-5B0CFAC91851}" type="parTrans" cxnId="{2B0A7AA4-74ED-4948-BF49-A09A2F46105D}">
      <dgm:prSet/>
      <dgm:spPr/>
      <dgm:t>
        <a:bodyPr/>
        <a:lstStyle/>
        <a:p>
          <a:endParaRPr lang="en-AU" b="1"/>
        </a:p>
      </dgm:t>
    </dgm:pt>
    <dgm:pt modelId="{6CE318D8-81B6-46D1-B9ED-951334E6E3FF}" type="sibTrans" cxnId="{2B0A7AA4-74ED-4948-BF49-A09A2F46105D}">
      <dgm:prSet/>
      <dgm:spPr/>
      <dgm:t>
        <a:bodyPr/>
        <a:lstStyle/>
        <a:p>
          <a:endParaRPr lang="en-AU" b="1"/>
        </a:p>
      </dgm:t>
    </dgm:pt>
    <dgm:pt modelId="{26CBF1B4-E55E-47DA-B0EF-BF75DF0154E4}" type="pres">
      <dgm:prSet presAssocID="{4B1E6A3E-8075-435D-9A1E-A0C2FA18E908}" presName="Name0" presStyleCnt="0">
        <dgm:presLayoutVars>
          <dgm:dir/>
          <dgm:resizeHandles val="exact"/>
        </dgm:presLayoutVars>
      </dgm:prSet>
      <dgm:spPr/>
    </dgm:pt>
    <dgm:pt modelId="{CB633326-4A90-422B-A2B0-5F010219C6A0}" type="pres">
      <dgm:prSet presAssocID="{E5F2384C-89EF-43B1-88FB-7385561232CC}" presName="parTxOnly" presStyleLbl="node1" presStyleIdx="0" presStyleCnt="8">
        <dgm:presLayoutVars>
          <dgm:bulletEnabled val="1"/>
        </dgm:presLayoutVars>
      </dgm:prSet>
      <dgm:spPr>
        <a:xfrm>
          <a:off x="1131" y="1683"/>
          <a:ext cx="1759148" cy="703659"/>
        </a:xfrm>
        <a:prstGeom prst="homePlate">
          <a:avLst/>
        </a:prstGeom>
      </dgm:spPr>
    </dgm:pt>
    <dgm:pt modelId="{7D2C765F-D376-47F1-9C68-64A081FD6095}" type="pres">
      <dgm:prSet presAssocID="{6CE318D8-81B6-46D1-B9ED-951334E6E3FF}" presName="parSpace" presStyleCnt="0"/>
      <dgm:spPr/>
    </dgm:pt>
    <dgm:pt modelId="{9E4B9829-2A2F-448F-9E63-4AE4BCF7B069}" type="pres">
      <dgm:prSet presAssocID="{32A59FC6-1AFF-4152-8102-C90D135BA6E4}" presName="parTxOnly" presStyleLbl="node1" presStyleIdx="1" presStyleCnt="8" custScaleX="132934">
        <dgm:presLayoutVars>
          <dgm:bulletEnabled val="1"/>
        </dgm:presLayoutVars>
      </dgm:prSet>
      <dgm:spPr>
        <a:xfrm>
          <a:off x="1408449" y="1683"/>
          <a:ext cx="2338506" cy="703659"/>
        </a:xfrm>
        <a:prstGeom prst="chevron">
          <a:avLst/>
        </a:prstGeom>
      </dgm:spPr>
    </dgm:pt>
    <dgm:pt modelId="{721765B2-86DE-4A51-83C1-489FFC88B045}" type="pres">
      <dgm:prSet presAssocID="{FCD4E2B1-20E4-40E7-9CC5-6824BC142FDA}" presName="parSpace" presStyleCnt="0"/>
      <dgm:spPr/>
    </dgm:pt>
    <dgm:pt modelId="{F5646459-73D8-4619-9787-D57F7A9C30D3}" type="pres">
      <dgm:prSet presAssocID="{CB66C3E8-083B-4DC9-9548-0FAC3D8E4770}" presName="parTxOnly" presStyleLbl="node1" presStyleIdx="2" presStyleCnt="8" custLinFactNeighborX="-5304">
        <dgm:presLayoutVars>
          <dgm:bulletEnabled val="1"/>
        </dgm:presLayoutVars>
      </dgm:prSet>
      <dgm:spPr>
        <a:xfrm>
          <a:off x="3395126" y="1683"/>
          <a:ext cx="1759148" cy="703659"/>
        </a:xfrm>
        <a:prstGeom prst="chevron">
          <a:avLst/>
        </a:prstGeom>
      </dgm:spPr>
    </dgm:pt>
    <dgm:pt modelId="{2986BE86-2962-4877-B393-C4DAA12001B4}" type="pres">
      <dgm:prSet presAssocID="{5B3CE967-902B-41D6-9E6E-CD1749E9D506}" presName="parSpace" presStyleCnt="0"/>
      <dgm:spPr/>
    </dgm:pt>
    <dgm:pt modelId="{363BFE7E-3D49-48EE-BBA1-8F93BBBA37FF}" type="pres">
      <dgm:prSet presAssocID="{F5D3A24E-67DE-4D42-AED6-2EA5E0500D82}" presName="parTxOnly" presStyleLbl="node1" presStyleIdx="3" presStyleCnt="8">
        <dgm:presLayoutVars>
          <dgm:bulletEnabled val="1"/>
        </dgm:presLayoutVars>
      </dgm:prSet>
      <dgm:spPr>
        <a:xfrm>
          <a:off x="4802445" y="1683"/>
          <a:ext cx="1759148" cy="703659"/>
        </a:xfrm>
        <a:prstGeom prst="chevron">
          <a:avLst/>
        </a:prstGeom>
      </dgm:spPr>
    </dgm:pt>
    <dgm:pt modelId="{E06EAE46-245E-4276-BA85-5D4D2B04E9FD}" type="pres">
      <dgm:prSet presAssocID="{59F618E4-889B-4C6B-A9DF-C3F6624252D3}" presName="parSpace" presStyleCnt="0"/>
      <dgm:spPr/>
    </dgm:pt>
    <dgm:pt modelId="{01F80A48-D955-4536-8A07-2B5AF4EE5065}" type="pres">
      <dgm:prSet presAssocID="{8B782315-9DD6-4200-B886-BFF7E77E96B8}" presName="parTxOnly" presStyleLbl="node1" presStyleIdx="4" presStyleCnt="8">
        <dgm:presLayoutVars>
          <dgm:bulletEnabled val="1"/>
        </dgm:presLayoutVars>
      </dgm:prSet>
      <dgm:spPr>
        <a:xfrm>
          <a:off x="6209764" y="1683"/>
          <a:ext cx="1759148" cy="703659"/>
        </a:xfrm>
        <a:prstGeom prst="chevron">
          <a:avLst/>
        </a:prstGeom>
      </dgm:spPr>
    </dgm:pt>
    <dgm:pt modelId="{DB588096-5758-4C75-840C-A325E745DCC2}" type="pres">
      <dgm:prSet presAssocID="{C77681E0-57E9-44D4-AC8F-9F57B9D5F31C}" presName="parSpace" presStyleCnt="0"/>
      <dgm:spPr/>
    </dgm:pt>
    <dgm:pt modelId="{B2B21137-C2FB-45FA-9372-0BEA5DD32D4A}" type="pres">
      <dgm:prSet presAssocID="{91D2B927-0F26-460B-87FE-AA7F31CD0B3A}" presName="parTxOnly" presStyleLbl="node1" presStyleIdx="5" presStyleCnt="8">
        <dgm:presLayoutVars>
          <dgm:bulletEnabled val="1"/>
        </dgm:presLayoutVars>
      </dgm:prSet>
      <dgm:spPr>
        <a:xfrm>
          <a:off x="5550912" y="0"/>
          <a:ext cx="2169736" cy="707026"/>
        </a:xfrm>
      </dgm:spPr>
    </dgm:pt>
    <dgm:pt modelId="{255DB1BF-708D-4546-BAED-09DEC7FFD1CF}" type="pres">
      <dgm:prSet presAssocID="{3EEBA64A-E6B6-4D4E-8E29-635FE5A68F3D}" presName="parSpace" presStyleCnt="0"/>
      <dgm:spPr/>
    </dgm:pt>
    <dgm:pt modelId="{62BFA746-F94A-45B3-9968-93CF1F851D79}" type="pres">
      <dgm:prSet presAssocID="{DB95D13C-7E71-47CF-9FE6-DBBF96691D4B}" presName="parTxOnly" presStyleLbl="node1" presStyleIdx="6" presStyleCnt="8">
        <dgm:presLayoutVars>
          <dgm:bulletEnabled val="1"/>
        </dgm:presLayoutVars>
      </dgm:prSet>
      <dgm:spPr/>
    </dgm:pt>
    <dgm:pt modelId="{531F3A69-9D56-47F5-AB5B-0AEBA2B668A2}" type="pres">
      <dgm:prSet presAssocID="{67163B83-A10D-4A1A-9AE3-9A704D355340}" presName="parSpace" presStyleCnt="0"/>
      <dgm:spPr/>
    </dgm:pt>
    <dgm:pt modelId="{32F0E19A-73E9-4F0C-9C05-150DD911C38A}" type="pres">
      <dgm:prSet presAssocID="{1A85B042-DE2B-48E4-95CB-F102843F3AB1}" presName="parTxOnly" presStyleLbl="node1" presStyleIdx="7" presStyleCnt="8">
        <dgm:presLayoutVars>
          <dgm:bulletEnabled val="1"/>
        </dgm:presLayoutVars>
      </dgm:prSet>
      <dgm:spPr/>
    </dgm:pt>
  </dgm:ptLst>
  <dgm:cxnLst>
    <dgm:cxn modelId="{937C1908-2067-44C8-B0B1-07C67B738200}" srcId="{4B1E6A3E-8075-435D-9A1E-A0C2FA18E908}" destId="{1A85B042-DE2B-48E4-95CB-F102843F3AB1}" srcOrd="7" destOrd="0" parTransId="{D877A092-C73A-4C18-B602-B5BB930C1858}" sibTransId="{4E5447E6-54C4-4FED-A4F7-22E01B954C67}"/>
    <dgm:cxn modelId="{ED78550F-C825-4C1D-9324-CEE418F1F701}" srcId="{4B1E6A3E-8075-435D-9A1E-A0C2FA18E908}" destId="{F5D3A24E-67DE-4D42-AED6-2EA5E0500D82}" srcOrd="3" destOrd="0" parTransId="{BA461FD7-E0E9-46E1-9EA3-8C63A5499340}" sibTransId="{59F618E4-889B-4C6B-A9DF-C3F6624252D3}"/>
    <dgm:cxn modelId="{54A0E01A-D5D9-4859-A027-61BBCFB8B005}" srcId="{4B1E6A3E-8075-435D-9A1E-A0C2FA18E908}" destId="{DB95D13C-7E71-47CF-9FE6-DBBF96691D4B}" srcOrd="6" destOrd="0" parTransId="{85BA0C27-399A-4E51-BAC7-55BC2CA1030B}" sibTransId="{67163B83-A10D-4A1A-9AE3-9A704D355340}"/>
    <dgm:cxn modelId="{C9400122-D9BA-4BC9-BDC9-A97CE1177FAF}" type="presOf" srcId="{1A85B042-DE2B-48E4-95CB-F102843F3AB1}" destId="{32F0E19A-73E9-4F0C-9C05-150DD911C38A}" srcOrd="0" destOrd="0" presId="urn:microsoft.com/office/officeart/2005/8/layout/hChevron3"/>
    <dgm:cxn modelId="{ABC61123-DB38-4A9F-9053-237AEA73F1EC}" type="presOf" srcId="{E5F2384C-89EF-43B1-88FB-7385561232CC}" destId="{CB633326-4A90-422B-A2B0-5F010219C6A0}" srcOrd="0" destOrd="0" presId="urn:microsoft.com/office/officeart/2005/8/layout/hChevron3"/>
    <dgm:cxn modelId="{A7C27525-1513-4B29-B024-D3BD65240BEB}" type="presOf" srcId="{8B782315-9DD6-4200-B886-BFF7E77E96B8}" destId="{01F80A48-D955-4536-8A07-2B5AF4EE5065}" srcOrd="0" destOrd="0" presId="urn:microsoft.com/office/officeart/2005/8/layout/hChevron3"/>
    <dgm:cxn modelId="{C584162A-9399-4F8D-837B-81614B417080}" type="presOf" srcId="{91D2B927-0F26-460B-87FE-AA7F31CD0B3A}" destId="{B2B21137-C2FB-45FA-9372-0BEA5DD32D4A}" srcOrd="0" destOrd="0" presId="urn:microsoft.com/office/officeart/2005/8/layout/hChevron3"/>
    <dgm:cxn modelId="{A117F83E-9087-4620-A0F2-5EF59C384A70}" type="presOf" srcId="{4B1E6A3E-8075-435D-9A1E-A0C2FA18E908}" destId="{26CBF1B4-E55E-47DA-B0EF-BF75DF0154E4}" srcOrd="0" destOrd="0" presId="urn:microsoft.com/office/officeart/2005/8/layout/hChevron3"/>
    <dgm:cxn modelId="{A3FEAF5C-8010-4B07-8CFF-51B8C31D5D3B}" srcId="{4B1E6A3E-8075-435D-9A1E-A0C2FA18E908}" destId="{91D2B927-0F26-460B-87FE-AA7F31CD0B3A}" srcOrd="5" destOrd="0" parTransId="{BE60126A-E35A-4368-81D5-05B926761176}" sibTransId="{3EEBA64A-E6B6-4D4E-8E29-635FE5A68F3D}"/>
    <dgm:cxn modelId="{FE9EDF54-0599-4162-AE1A-59794A9A73BC}" type="presOf" srcId="{CB66C3E8-083B-4DC9-9548-0FAC3D8E4770}" destId="{F5646459-73D8-4619-9787-D57F7A9C30D3}" srcOrd="0" destOrd="0" presId="urn:microsoft.com/office/officeart/2005/8/layout/hChevron3"/>
    <dgm:cxn modelId="{BDA1F055-DAAF-4DC4-A1C7-820E4D2FC5BD}" srcId="{4B1E6A3E-8075-435D-9A1E-A0C2FA18E908}" destId="{CB66C3E8-083B-4DC9-9548-0FAC3D8E4770}" srcOrd="2" destOrd="0" parTransId="{83F74C94-A0A0-4C16-AC4F-1E3CA6C03CB3}" sibTransId="{5B3CE967-902B-41D6-9E6E-CD1749E9D506}"/>
    <dgm:cxn modelId="{895B0E77-8270-43FE-88C8-3704A7DA240C}" type="presOf" srcId="{32A59FC6-1AFF-4152-8102-C90D135BA6E4}" destId="{9E4B9829-2A2F-448F-9E63-4AE4BCF7B069}" srcOrd="0" destOrd="0" presId="urn:microsoft.com/office/officeart/2005/8/layout/hChevron3"/>
    <dgm:cxn modelId="{960FBD7F-5D34-4FE0-BCBA-7640C67B9DB9}" type="presOf" srcId="{DB95D13C-7E71-47CF-9FE6-DBBF96691D4B}" destId="{62BFA746-F94A-45B3-9968-93CF1F851D79}" srcOrd="0" destOrd="0" presId="urn:microsoft.com/office/officeart/2005/8/layout/hChevron3"/>
    <dgm:cxn modelId="{CEAE7581-E92A-4526-9FC1-A50DBCDE4788}" srcId="{4B1E6A3E-8075-435D-9A1E-A0C2FA18E908}" destId="{8B782315-9DD6-4200-B886-BFF7E77E96B8}" srcOrd="4" destOrd="0" parTransId="{A7978433-2AE3-4BE0-948D-BE6CC4F00AEB}" sibTransId="{C77681E0-57E9-44D4-AC8F-9F57B9D5F31C}"/>
    <dgm:cxn modelId="{2B0A7AA4-74ED-4948-BF49-A09A2F46105D}" srcId="{4B1E6A3E-8075-435D-9A1E-A0C2FA18E908}" destId="{E5F2384C-89EF-43B1-88FB-7385561232CC}" srcOrd="0" destOrd="0" parTransId="{94C4DF91-7C22-47C8-897C-5B0CFAC91851}" sibTransId="{6CE318D8-81B6-46D1-B9ED-951334E6E3FF}"/>
    <dgm:cxn modelId="{2FE1B3CC-5B6F-42E7-A4F0-AC991AA6978C}" srcId="{4B1E6A3E-8075-435D-9A1E-A0C2FA18E908}" destId="{32A59FC6-1AFF-4152-8102-C90D135BA6E4}" srcOrd="1" destOrd="0" parTransId="{44B023BA-D8C9-4903-B9D9-A93D44CC1138}" sibTransId="{FCD4E2B1-20E4-40E7-9CC5-6824BC142FDA}"/>
    <dgm:cxn modelId="{854770D8-1E77-4AA2-ACDE-9FA6D5D33E38}" type="presOf" srcId="{F5D3A24E-67DE-4D42-AED6-2EA5E0500D82}" destId="{363BFE7E-3D49-48EE-BBA1-8F93BBBA37FF}" srcOrd="0" destOrd="0" presId="urn:microsoft.com/office/officeart/2005/8/layout/hChevron3"/>
    <dgm:cxn modelId="{28D08BBA-75E6-4D85-9871-7F13A046F14D}" type="presParOf" srcId="{26CBF1B4-E55E-47DA-B0EF-BF75DF0154E4}" destId="{CB633326-4A90-422B-A2B0-5F010219C6A0}" srcOrd="0" destOrd="0" presId="urn:microsoft.com/office/officeart/2005/8/layout/hChevron3"/>
    <dgm:cxn modelId="{98C60163-6E94-4D75-9D07-5B07B1D5CFAC}" type="presParOf" srcId="{26CBF1B4-E55E-47DA-B0EF-BF75DF0154E4}" destId="{7D2C765F-D376-47F1-9C68-64A081FD6095}" srcOrd="1" destOrd="0" presId="urn:microsoft.com/office/officeart/2005/8/layout/hChevron3"/>
    <dgm:cxn modelId="{57277633-13B0-4D18-98C4-C087C180EE7F}" type="presParOf" srcId="{26CBF1B4-E55E-47DA-B0EF-BF75DF0154E4}" destId="{9E4B9829-2A2F-448F-9E63-4AE4BCF7B069}" srcOrd="2" destOrd="0" presId="urn:microsoft.com/office/officeart/2005/8/layout/hChevron3"/>
    <dgm:cxn modelId="{70B028D3-100B-457A-A79A-0FF44350ED64}" type="presParOf" srcId="{26CBF1B4-E55E-47DA-B0EF-BF75DF0154E4}" destId="{721765B2-86DE-4A51-83C1-489FFC88B045}" srcOrd="3" destOrd="0" presId="urn:microsoft.com/office/officeart/2005/8/layout/hChevron3"/>
    <dgm:cxn modelId="{B319ADEF-558E-4E4B-9FBF-071A5B8665D5}" type="presParOf" srcId="{26CBF1B4-E55E-47DA-B0EF-BF75DF0154E4}" destId="{F5646459-73D8-4619-9787-D57F7A9C30D3}" srcOrd="4" destOrd="0" presId="urn:microsoft.com/office/officeart/2005/8/layout/hChevron3"/>
    <dgm:cxn modelId="{82C87DD6-C301-4B21-A2F6-1A339F961BAC}" type="presParOf" srcId="{26CBF1B4-E55E-47DA-B0EF-BF75DF0154E4}" destId="{2986BE86-2962-4877-B393-C4DAA12001B4}" srcOrd="5" destOrd="0" presId="urn:microsoft.com/office/officeart/2005/8/layout/hChevron3"/>
    <dgm:cxn modelId="{958D971B-8482-4657-8283-7E709FF28216}" type="presParOf" srcId="{26CBF1B4-E55E-47DA-B0EF-BF75DF0154E4}" destId="{363BFE7E-3D49-48EE-BBA1-8F93BBBA37FF}" srcOrd="6" destOrd="0" presId="urn:microsoft.com/office/officeart/2005/8/layout/hChevron3"/>
    <dgm:cxn modelId="{343961FA-6DE0-4FE7-8A04-D95A61FC7507}" type="presParOf" srcId="{26CBF1B4-E55E-47DA-B0EF-BF75DF0154E4}" destId="{E06EAE46-245E-4276-BA85-5D4D2B04E9FD}" srcOrd="7" destOrd="0" presId="urn:microsoft.com/office/officeart/2005/8/layout/hChevron3"/>
    <dgm:cxn modelId="{176E0D1C-FB20-43FB-9DB5-3DFC440B965E}" type="presParOf" srcId="{26CBF1B4-E55E-47DA-B0EF-BF75DF0154E4}" destId="{01F80A48-D955-4536-8A07-2B5AF4EE5065}" srcOrd="8" destOrd="0" presId="urn:microsoft.com/office/officeart/2005/8/layout/hChevron3"/>
    <dgm:cxn modelId="{738CBD5C-4C57-43E5-8E32-A0C97487DAB2}" type="presParOf" srcId="{26CBF1B4-E55E-47DA-B0EF-BF75DF0154E4}" destId="{DB588096-5758-4C75-840C-A325E745DCC2}" srcOrd="9" destOrd="0" presId="urn:microsoft.com/office/officeart/2005/8/layout/hChevron3"/>
    <dgm:cxn modelId="{2A2FBC27-441B-415F-9BEF-AA670CA59556}" type="presParOf" srcId="{26CBF1B4-E55E-47DA-B0EF-BF75DF0154E4}" destId="{B2B21137-C2FB-45FA-9372-0BEA5DD32D4A}" srcOrd="10" destOrd="0" presId="urn:microsoft.com/office/officeart/2005/8/layout/hChevron3"/>
    <dgm:cxn modelId="{93C2C273-B8C5-47A2-A069-A8F42108C371}" type="presParOf" srcId="{26CBF1B4-E55E-47DA-B0EF-BF75DF0154E4}" destId="{255DB1BF-708D-4546-BAED-09DEC7FFD1CF}" srcOrd="11" destOrd="0" presId="urn:microsoft.com/office/officeart/2005/8/layout/hChevron3"/>
    <dgm:cxn modelId="{5F1BEC3F-E8AE-4B5E-9EB7-FF1C4B4B440B}" type="presParOf" srcId="{26CBF1B4-E55E-47DA-B0EF-BF75DF0154E4}" destId="{62BFA746-F94A-45B3-9968-93CF1F851D79}" srcOrd="12" destOrd="0" presId="urn:microsoft.com/office/officeart/2005/8/layout/hChevron3"/>
    <dgm:cxn modelId="{2116747F-35D0-4BC5-BE86-3441D11AA547}" type="presParOf" srcId="{26CBF1B4-E55E-47DA-B0EF-BF75DF0154E4}" destId="{531F3A69-9D56-47F5-AB5B-0AEBA2B668A2}" srcOrd="13" destOrd="0" presId="urn:microsoft.com/office/officeart/2005/8/layout/hChevron3"/>
    <dgm:cxn modelId="{CB394F6F-2973-4F3E-BDE9-8004B033EFCC}" type="presParOf" srcId="{26CBF1B4-E55E-47DA-B0EF-BF75DF0154E4}" destId="{32F0E19A-73E9-4F0C-9C05-150DD911C38A}" srcOrd="1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1E6A3E-8075-435D-9A1E-A0C2FA18E908}" type="doc">
      <dgm:prSet loTypeId="urn:microsoft.com/office/officeart/2005/8/layout/hChevron3" loCatId="process" qsTypeId="urn:microsoft.com/office/officeart/2005/8/quickstyle/simple1" qsCatId="simple" csTypeId="urn:microsoft.com/office/officeart/2005/8/colors/accent1_2" csCatId="accent1" phldr="1"/>
      <dgm:spPr/>
    </dgm:pt>
    <dgm:pt modelId="{32A59FC6-1AFF-4152-8102-C90D135BA6E4}">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gm:t>
    </dgm:pt>
    <dgm:pt modelId="{44B023BA-D8C9-4903-B9D9-A93D44CC1138}" type="parTrans" cxnId="{2FE1B3CC-5B6F-42E7-A4F0-AC991AA6978C}">
      <dgm:prSet/>
      <dgm:spPr/>
      <dgm:t>
        <a:bodyPr/>
        <a:lstStyle/>
        <a:p>
          <a:endParaRPr lang="en-AU" b="1"/>
        </a:p>
      </dgm:t>
    </dgm:pt>
    <dgm:pt modelId="{FCD4E2B1-20E4-40E7-9CC5-6824BC142FDA}" type="sibTrans" cxnId="{2FE1B3CC-5B6F-42E7-A4F0-AC991AA6978C}">
      <dgm:prSet/>
      <dgm:spPr/>
      <dgm:t>
        <a:bodyPr/>
        <a:lstStyle/>
        <a:p>
          <a:endParaRPr lang="en-AU" b="1"/>
        </a:p>
      </dgm:t>
    </dgm:pt>
    <dgm:pt modelId="{CB66C3E8-083B-4DC9-9548-0FAC3D8E4770}">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gm:t>
    </dgm:pt>
    <dgm:pt modelId="{83F74C94-A0A0-4C16-AC4F-1E3CA6C03CB3}" type="parTrans" cxnId="{BDA1F055-DAAF-4DC4-A1C7-820E4D2FC5BD}">
      <dgm:prSet/>
      <dgm:spPr/>
      <dgm:t>
        <a:bodyPr/>
        <a:lstStyle/>
        <a:p>
          <a:endParaRPr lang="en-AU" b="1"/>
        </a:p>
      </dgm:t>
    </dgm:pt>
    <dgm:pt modelId="{5B3CE967-902B-41D6-9E6E-CD1749E9D506}" type="sibTrans" cxnId="{BDA1F055-DAAF-4DC4-A1C7-820E4D2FC5BD}">
      <dgm:prSet/>
      <dgm:spPr/>
      <dgm:t>
        <a:bodyPr/>
        <a:lstStyle/>
        <a:p>
          <a:endParaRPr lang="en-AU" b="1"/>
        </a:p>
      </dgm:t>
    </dgm:pt>
    <dgm:pt modelId="{F5D3A24E-67DE-4D42-AED6-2EA5E0500D82}">
      <dgm:prSet phldrT="[Text]" custT="1"/>
      <dgm:spPr>
        <a:solidFill>
          <a:srgbClr val="ED7D31"/>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pPr marL="0" lvl="0" indent="0" algn="ctr" defTabSz="622300">
            <a:lnSpc>
              <a:spcPct val="90000"/>
            </a:lnSpc>
            <a:spcBef>
              <a:spcPct val="0"/>
            </a:spcBef>
            <a:spcAft>
              <a:spcPct val="35000"/>
            </a:spcAft>
            <a:buNone/>
          </a:pPr>
          <a:r>
            <a:rPr lang="en-AU" sz="1200" b="1" kern="1200">
              <a:solidFill>
                <a:schemeClr val="tx1"/>
              </a:solidFill>
              <a:latin typeface="Calibri" panose="020F0502020204030204"/>
              <a:ea typeface="+mn-ea"/>
              <a:cs typeface="+mn-cs"/>
            </a:rPr>
            <a:t>Year 1</a:t>
          </a:r>
        </a:p>
      </dgm:t>
    </dgm:pt>
    <dgm:pt modelId="{BA461FD7-E0E9-46E1-9EA3-8C63A5499340}" type="parTrans" cxnId="{ED78550F-C825-4C1D-9324-CEE418F1F701}">
      <dgm:prSet/>
      <dgm:spPr/>
      <dgm:t>
        <a:bodyPr/>
        <a:lstStyle/>
        <a:p>
          <a:endParaRPr lang="en-AU" b="1"/>
        </a:p>
      </dgm:t>
    </dgm:pt>
    <dgm:pt modelId="{59F618E4-889B-4C6B-A9DF-C3F6624252D3}" type="sibTrans" cxnId="{ED78550F-C825-4C1D-9324-CEE418F1F701}">
      <dgm:prSet/>
      <dgm:spPr/>
      <dgm:t>
        <a:bodyPr/>
        <a:lstStyle/>
        <a:p>
          <a:endParaRPr lang="en-AU" b="1"/>
        </a:p>
      </dgm:t>
    </dgm:pt>
    <dgm:pt modelId="{91D2B927-0F26-460B-87FE-AA7F31CD0B3A}">
      <dgm:prSet phldrT="[Text]"/>
      <dgm:spPr>
        <a:solidFill>
          <a:schemeClr val="accent6">
            <a:lumMod val="75000"/>
          </a:schemeClr>
        </a:solidFill>
      </dgm:spPr>
      <dgm:t>
        <a:bodyPr vert="horz"/>
        <a:lstStyle/>
        <a:p>
          <a:r>
            <a:rPr lang="en-AU" b="1"/>
            <a:t>Continued Training</a:t>
          </a:r>
        </a:p>
      </dgm:t>
    </dgm:pt>
    <dgm:pt modelId="{BE60126A-E35A-4368-81D5-05B926761176}" type="parTrans" cxnId="{A3FEAF5C-8010-4B07-8CFF-51B8C31D5D3B}">
      <dgm:prSet/>
      <dgm:spPr/>
      <dgm:t>
        <a:bodyPr/>
        <a:lstStyle/>
        <a:p>
          <a:endParaRPr lang="en-AU" b="1"/>
        </a:p>
      </dgm:t>
    </dgm:pt>
    <dgm:pt modelId="{3EEBA64A-E6B6-4D4E-8E29-635FE5A68F3D}" type="sibTrans" cxnId="{A3FEAF5C-8010-4B07-8CFF-51B8C31D5D3B}">
      <dgm:prSet/>
      <dgm:spPr/>
      <dgm:t>
        <a:bodyPr/>
        <a:lstStyle/>
        <a:p>
          <a:endParaRPr lang="en-AU" b="1"/>
        </a:p>
      </dgm:t>
    </dgm:pt>
    <dgm:pt modelId="{DB95D13C-7E71-47CF-9FE6-DBBF96691D4B}">
      <dgm:prSet phldrT="[Text]"/>
      <dgm:spPr>
        <a:solidFill>
          <a:schemeClr val="accent6">
            <a:lumMod val="75000"/>
          </a:schemeClr>
        </a:solidFill>
      </dgm:spPr>
      <dgm:t>
        <a:bodyPr/>
        <a:lstStyle/>
        <a:p>
          <a:r>
            <a:rPr lang="en-AU" b="1"/>
            <a:t>Years 3 &amp; 4</a:t>
          </a:r>
        </a:p>
      </dgm:t>
    </dgm:pt>
    <dgm:pt modelId="{85BA0C27-399A-4E51-BAC7-55BC2CA1030B}" type="parTrans" cxnId="{54A0E01A-D5D9-4859-A027-61BBCFB8B005}">
      <dgm:prSet/>
      <dgm:spPr/>
      <dgm:t>
        <a:bodyPr/>
        <a:lstStyle/>
        <a:p>
          <a:endParaRPr lang="en-AU" b="1"/>
        </a:p>
      </dgm:t>
    </dgm:pt>
    <dgm:pt modelId="{67163B83-A10D-4A1A-9AE3-9A704D355340}" type="sibTrans" cxnId="{54A0E01A-D5D9-4859-A027-61BBCFB8B005}">
      <dgm:prSet/>
      <dgm:spPr/>
      <dgm:t>
        <a:bodyPr/>
        <a:lstStyle/>
        <a:p>
          <a:endParaRPr lang="en-AU" b="1"/>
        </a:p>
      </dgm:t>
    </dgm:pt>
    <dgm:pt modelId="{1A85B042-DE2B-48E4-95CB-F102843F3AB1}">
      <dgm:prSet phldrT="[Text]"/>
      <dgm:spPr>
        <a:solidFill>
          <a:schemeClr val="accent6">
            <a:lumMod val="75000"/>
          </a:schemeClr>
        </a:solidFill>
      </dgm:spPr>
      <dgm:t>
        <a:bodyPr/>
        <a:lstStyle/>
        <a:p>
          <a:r>
            <a:rPr lang="en-AU" b="1"/>
            <a:t>Changing an apprenticeship</a:t>
          </a:r>
        </a:p>
      </dgm:t>
    </dgm:pt>
    <dgm:pt modelId="{D877A092-C73A-4C18-B602-B5BB930C1858}" type="parTrans" cxnId="{937C1908-2067-44C8-B0B1-07C67B738200}">
      <dgm:prSet/>
      <dgm:spPr/>
      <dgm:t>
        <a:bodyPr/>
        <a:lstStyle/>
        <a:p>
          <a:endParaRPr lang="en-AU" b="1"/>
        </a:p>
      </dgm:t>
    </dgm:pt>
    <dgm:pt modelId="{4E5447E6-54C4-4FED-A4F7-22E01B954C67}" type="sibTrans" cxnId="{937C1908-2067-44C8-B0B1-07C67B738200}">
      <dgm:prSet/>
      <dgm:spPr/>
      <dgm:t>
        <a:bodyPr/>
        <a:lstStyle/>
        <a:p>
          <a:endParaRPr lang="en-AU" b="1"/>
        </a:p>
      </dgm:t>
    </dgm:pt>
    <dgm:pt modelId="{8B782315-9DD6-4200-B886-BFF7E77E96B8}">
      <dgm:prSet custT="1"/>
      <dgm:spPr>
        <a:solidFill>
          <a:schemeClr val="accent6">
            <a:lumMod val="75000"/>
          </a:schemeClr>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r>
            <a:rPr lang="en-AU" sz="1200" b="1" kern="1200"/>
            <a:t>Off-the-job </a:t>
          </a:r>
          <a:r>
            <a:rPr lang="en-AU" sz="1200" b="1" kern="1200">
              <a:solidFill>
                <a:prstClr val="white"/>
              </a:solidFill>
              <a:latin typeface="Calibri" panose="020F0502020204030204"/>
              <a:ea typeface="+mn-ea"/>
              <a:cs typeface="+mn-cs"/>
            </a:rPr>
            <a:t>training</a:t>
          </a:r>
        </a:p>
      </dgm:t>
    </dgm:pt>
    <dgm:pt modelId="{A7978433-2AE3-4BE0-948D-BE6CC4F00AEB}" type="parTrans" cxnId="{CEAE7581-E92A-4526-9FC1-A50DBCDE4788}">
      <dgm:prSet/>
      <dgm:spPr/>
      <dgm:t>
        <a:bodyPr/>
        <a:lstStyle/>
        <a:p>
          <a:endParaRPr lang="en-AU" b="1"/>
        </a:p>
      </dgm:t>
    </dgm:pt>
    <dgm:pt modelId="{C77681E0-57E9-44D4-AC8F-9F57B9D5F31C}" type="sibTrans" cxnId="{CEAE7581-E92A-4526-9FC1-A50DBCDE4788}">
      <dgm:prSet/>
      <dgm:spPr/>
      <dgm:t>
        <a:bodyPr/>
        <a:lstStyle/>
        <a:p>
          <a:endParaRPr lang="en-AU" b="1"/>
        </a:p>
      </dgm:t>
    </dgm:pt>
    <dgm:pt modelId="{E5F2384C-89EF-43B1-88FB-7385561232CC}">
      <dgm:prSe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Pre-Apprenticeships</a:t>
          </a:r>
        </a:p>
      </dgm:t>
    </dgm:pt>
    <dgm:pt modelId="{94C4DF91-7C22-47C8-897C-5B0CFAC91851}" type="parTrans" cxnId="{2B0A7AA4-74ED-4948-BF49-A09A2F46105D}">
      <dgm:prSet/>
      <dgm:spPr/>
      <dgm:t>
        <a:bodyPr/>
        <a:lstStyle/>
        <a:p>
          <a:endParaRPr lang="en-AU" b="1"/>
        </a:p>
      </dgm:t>
    </dgm:pt>
    <dgm:pt modelId="{6CE318D8-81B6-46D1-B9ED-951334E6E3FF}" type="sibTrans" cxnId="{2B0A7AA4-74ED-4948-BF49-A09A2F46105D}">
      <dgm:prSet/>
      <dgm:spPr/>
      <dgm:t>
        <a:bodyPr/>
        <a:lstStyle/>
        <a:p>
          <a:endParaRPr lang="en-AU" b="1"/>
        </a:p>
      </dgm:t>
    </dgm:pt>
    <dgm:pt modelId="{26CBF1B4-E55E-47DA-B0EF-BF75DF0154E4}" type="pres">
      <dgm:prSet presAssocID="{4B1E6A3E-8075-435D-9A1E-A0C2FA18E908}" presName="Name0" presStyleCnt="0">
        <dgm:presLayoutVars>
          <dgm:dir/>
          <dgm:resizeHandles val="exact"/>
        </dgm:presLayoutVars>
      </dgm:prSet>
      <dgm:spPr/>
    </dgm:pt>
    <dgm:pt modelId="{CB633326-4A90-422B-A2B0-5F010219C6A0}" type="pres">
      <dgm:prSet presAssocID="{E5F2384C-89EF-43B1-88FB-7385561232CC}" presName="parTxOnly" presStyleLbl="node1" presStyleIdx="0" presStyleCnt="8">
        <dgm:presLayoutVars>
          <dgm:bulletEnabled val="1"/>
        </dgm:presLayoutVars>
      </dgm:prSet>
      <dgm:spPr>
        <a:xfrm>
          <a:off x="1131" y="1683"/>
          <a:ext cx="1759148" cy="703659"/>
        </a:xfrm>
        <a:prstGeom prst="homePlate">
          <a:avLst/>
        </a:prstGeom>
      </dgm:spPr>
    </dgm:pt>
    <dgm:pt modelId="{7D2C765F-D376-47F1-9C68-64A081FD6095}" type="pres">
      <dgm:prSet presAssocID="{6CE318D8-81B6-46D1-B9ED-951334E6E3FF}" presName="parSpace" presStyleCnt="0"/>
      <dgm:spPr/>
    </dgm:pt>
    <dgm:pt modelId="{9E4B9829-2A2F-448F-9E63-4AE4BCF7B069}" type="pres">
      <dgm:prSet presAssocID="{32A59FC6-1AFF-4152-8102-C90D135BA6E4}" presName="parTxOnly" presStyleLbl="node1" presStyleIdx="1" presStyleCnt="8" custScaleX="132934">
        <dgm:presLayoutVars>
          <dgm:bulletEnabled val="1"/>
        </dgm:presLayoutVars>
      </dgm:prSet>
      <dgm:spPr>
        <a:xfrm>
          <a:off x="1408449" y="1683"/>
          <a:ext cx="2338506" cy="703659"/>
        </a:xfrm>
        <a:prstGeom prst="chevron">
          <a:avLst/>
        </a:prstGeom>
      </dgm:spPr>
    </dgm:pt>
    <dgm:pt modelId="{721765B2-86DE-4A51-83C1-489FFC88B045}" type="pres">
      <dgm:prSet presAssocID="{FCD4E2B1-20E4-40E7-9CC5-6824BC142FDA}" presName="parSpace" presStyleCnt="0"/>
      <dgm:spPr/>
    </dgm:pt>
    <dgm:pt modelId="{F5646459-73D8-4619-9787-D57F7A9C30D3}" type="pres">
      <dgm:prSet presAssocID="{CB66C3E8-083B-4DC9-9548-0FAC3D8E4770}" presName="parTxOnly" presStyleLbl="node1" presStyleIdx="2" presStyleCnt="8">
        <dgm:presLayoutVars>
          <dgm:bulletEnabled val="1"/>
        </dgm:presLayoutVars>
      </dgm:prSet>
      <dgm:spPr>
        <a:xfrm>
          <a:off x="3395126" y="1683"/>
          <a:ext cx="1759148" cy="703659"/>
        </a:xfrm>
        <a:prstGeom prst="chevron">
          <a:avLst/>
        </a:prstGeom>
      </dgm:spPr>
    </dgm:pt>
    <dgm:pt modelId="{2986BE86-2962-4877-B393-C4DAA12001B4}" type="pres">
      <dgm:prSet presAssocID="{5B3CE967-902B-41D6-9E6E-CD1749E9D506}" presName="parSpace" presStyleCnt="0"/>
      <dgm:spPr/>
    </dgm:pt>
    <dgm:pt modelId="{363BFE7E-3D49-48EE-BBA1-8F93BBBA37FF}" type="pres">
      <dgm:prSet presAssocID="{F5D3A24E-67DE-4D42-AED6-2EA5E0500D82}" presName="parTxOnly" presStyleLbl="node1" presStyleIdx="3" presStyleCnt="8">
        <dgm:presLayoutVars>
          <dgm:bulletEnabled val="1"/>
        </dgm:presLayoutVars>
      </dgm:prSet>
      <dgm:spPr>
        <a:xfrm>
          <a:off x="4802445" y="1683"/>
          <a:ext cx="1759148" cy="703659"/>
        </a:xfrm>
        <a:prstGeom prst="chevron">
          <a:avLst/>
        </a:prstGeom>
      </dgm:spPr>
    </dgm:pt>
    <dgm:pt modelId="{E06EAE46-245E-4276-BA85-5D4D2B04E9FD}" type="pres">
      <dgm:prSet presAssocID="{59F618E4-889B-4C6B-A9DF-C3F6624252D3}" presName="parSpace" presStyleCnt="0"/>
      <dgm:spPr/>
    </dgm:pt>
    <dgm:pt modelId="{01F80A48-D955-4536-8A07-2B5AF4EE5065}" type="pres">
      <dgm:prSet presAssocID="{8B782315-9DD6-4200-B886-BFF7E77E96B8}" presName="parTxOnly" presStyleLbl="node1" presStyleIdx="4" presStyleCnt="8">
        <dgm:presLayoutVars>
          <dgm:bulletEnabled val="1"/>
        </dgm:presLayoutVars>
      </dgm:prSet>
      <dgm:spPr>
        <a:xfrm>
          <a:off x="6209764" y="1683"/>
          <a:ext cx="1759148" cy="703659"/>
        </a:xfrm>
        <a:prstGeom prst="chevron">
          <a:avLst/>
        </a:prstGeom>
      </dgm:spPr>
    </dgm:pt>
    <dgm:pt modelId="{DB588096-5758-4C75-840C-A325E745DCC2}" type="pres">
      <dgm:prSet presAssocID="{C77681E0-57E9-44D4-AC8F-9F57B9D5F31C}" presName="parSpace" presStyleCnt="0"/>
      <dgm:spPr/>
    </dgm:pt>
    <dgm:pt modelId="{B2B21137-C2FB-45FA-9372-0BEA5DD32D4A}" type="pres">
      <dgm:prSet presAssocID="{91D2B927-0F26-460B-87FE-AA7F31CD0B3A}" presName="parTxOnly" presStyleLbl="node1" presStyleIdx="5" presStyleCnt="8">
        <dgm:presLayoutVars>
          <dgm:bulletEnabled val="1"/>
        </dgm:presLayoutVars>
      </dgm:prSet>
      <dgm:spPr>
        <a:xfrm>
          <a:off x="5550912" y="0"/>
          <a:ext cx="2169736" cy="707026"/>
        </a:xfrm>
      </dgm:spPr>
    </dgm:pt>
    <dgm:pt modelId="{255DB1BF-708D-4546-BAED-09DEC7FFD1CF}" type="pres">
      <dgm:prSet presAssocID="{3EEBA64A-E6B6-4D4E-8E29-635FE5A68F3D}" presName="parSpace" presStyleCnt="0"/>
      <dgm:spPr/>
    </dgm:pt>
    <dgm:pt modelId="{62BFA746-F94A-45B3-9968-93CF1F851D79}" type="pres">
      <dgm:prSet presAssocID="{DB95D13C-7E71-47CF-9FE6-DBBF96691D4B}" presName="parTxOnly" presStyleLbl="node1" presStyleIdx="6" presStyleCnt="8">
        <dgm:presLayoutVars>
          <dgm:bulletEnabled val="1"/>
        </dgm:presLayoutVars>
      </dgm:prSet>
      <dgm:spPr/>
    </dgm:pt>
    <dgm:pt modelId="{531F3A69-9D56-47F5-AB5B-0AEBA2B668A2}" type="pres">
      <dgm:prSet presAssocID="{67163B83-A10D-4A1A-9AE3-9A704D355340}" presName="parSpace" presStyleCnt="0"/>
      <dgm:spPr/>
    </dgm:pt>
    <dgm:pt modelId="{32F0E19A-73E9-4F0C-9C05-150DD911C38A}" type="pres">
      <dgm:prSet presAssocID="{1A85B042-DE2B-48E4-95CB-F102843F3AB1}" presName="parTxOnly" presStyleLbl="node1" presStyleIdx="7" presStyleCnt="8">
        <dgm:presLayoutVars>
          <dgm:bulletEnabled val="1"/>
        </dgm:presLayoutVars>
      </dgm:prSet>
      <dgm:spPr/>
    </dgm:pt>
  </dgm:ptLst>
  <dgm:cxnLst>
    <dgm:cxn modelId="{937C1908-2067-44C8-B0B1-07C67B738200}" srcId="{4B1E6A3E-8075-435D-9A1E-A0C2FA18E908}" destId="{1A85B042-DE2B-48E4-95CB-F102843F3AB1}" srcOrd="7" destOrd="0" parTransId="{D877A092-C73A-4C18-B602-B5BB930C1858}" sibTransId="{4E5447E6-54C4-4FED-A4F7-22E01B954C67}"/>
    <dgm:cxn modelId="{ED78550F-C825-4C1D-9324-CEE418F1F701}" srcId="{4B1E6A3E-8075-435D-9A1E-A0C2FA18E908}" destId="{F5D3A24E-67DE-4D42-AED6-2EA5E0500D82}" srcOrd="3" destOrd="0" parTransId="{BA461FD7-E0E9-46E1-9EA3-8C63A5499340}" sibTransId="{59F618E4-889B-4C6B-A9DF-C3F6624252D3}"/>
    <dgm:cxn modelId="{54A0E01A-D5D9-4859-A027-61BBCFB8B005}" srcId="{4B1E6A3E-8075-435D-9A1E-A0C2FA18E908}" destId="{DB95D13C-7E71-47CF-9FE6-DBBF96691D4B}" srcOrd="6" destOrd="0" parTransId="{85BA0C27-399A-4E51-BAC7-55BC2CA1030B}" sibTransId="{67163B83-A10D-4A1A-9AE3-9A704D355340}"/>
    <dgm:cxn modelId="{C9400122-D9BA-4BC9-BDC9-A97CE1177FAF}" type="presOf" srcId="{1A85B042-DE2B-48E4-95CB-F102843F3AB1}" destId="{32F0E19A-73E9-4F0C-9C05-150DD911C38A}" srcOrd="0" destOrd="0" presId="urn:microsoft.com/office/officeart/2005/8/layout/hChevron3"/>
    <dgm:cxn modelId="{ABC61123-DB38-4A9F-9053-237AEA73F1EC}" type="presOf" srcId="{E5F2384C-89EF-43B1-88FB-7385561232CC}" destId="{CB633326-4A90-422B-A2B0-5F010219C6A0}" srcOrd="0" destOrd="0" presId="urn:microsoft.com/office/officeart/2005/8/layout/hChevron3"/>
    <dgm:cxn modelId="{A7C27525-1513-4B29-B024-D3BD65240BEB}" type="presOf" srcId="{8B782315-9DD6-4200-B886-BFF7E77E96B8}" destId="{01F80A48-D955-4536-8A07-2B5AF4EE5065}" srcOrd="0" destOrd="0" presId="urn:microsoft.com/office/officeart/2005/8/layout/hChevron3"/>
    <dgm:cxn modelId="{C584162A-9399-4F8D-837B-81614B417080}" type="presOf" srcId="{91D2B927-0F26-460B-87FE-AA7F31CD0B3A}" destId="{B2B21137-C2FB-45FA-9372-0BEA5DD32D4A}" srcOrd="0" destOrd="0" presId="urn:microsoft.com/office/officeart/2005/8/layout/hChevron3"/>
    <dgm:cxn modelId="{A117F83E-9087-4620-A0F2-5EF59C384A70}" type="presOf" srcId="{4B1E6A3E-8075-435D-9A1E-A0C2FA18E908}" destId="{26CBF1B4-E55E-47DA-B0EF-BF75DF0154E4}" srcOrd="0" destOrd="0" presId="urn:microsoft.com/office/officeart/2005/8/layout/hChevron3"/>
    <dgm:cxn modelId="{A3FEAF5C-8010-4B07-8CFF-51B8C31D5D3B}" srcId="{4B1E6A3E-8075-435D-9A1E-A0C2FA18E908}" destId="{91D2B927-0F26-460B-87FE-AA7F31CD0B3A}" srcOrd="5" destOrd="0" parTransId="{BE60126A-E35A-4368-81D5-05B926761176}" sibTransId="{3EEBA64A-E6B6-4D4E-8E29-635FE5A68F3D}"/>
    <dgm:cxn modelId="{FE9EDF54-0599-4162-AE1A-59794A9A73BC}" type="presOf" srcId="{CB66C3E8-083B-4DC9-9548-0FAC3D8E4770}" destId="{F5646459-73D8-4619-9787-D57F7A9C30D3}" srcOrd="0" destOrd="0" presId="urn:microsoft.com/office/officeart/2005/8/layout/hChevron3"/>
    <dgm:cxn modelId="{BDA1F055-DAAF-4DC4-A1C7-820E4D2FC5BD}" srcId="{4B1E6A3E-8075-435D-9A1E-A0C2FA18E908}" destId="{CB66C3E8-083B-4DC9-9548-0FAC3D8E4770}" srcOrd="2" destOrd="0" parTransId="{83F74C94-A0A0-4C16-AC4F-1E3CA6C03CB3}" sibTransId="{5B3CE967-902B-41D6-9E6E-CD1749E9D506}"/>
    <dgm:cxn modelId="{895B0E77-8270-43FE-88C8-3704A7DA240C}" type="presOf" srcId="{32A59FC6-1AFF-4152-8102-C90D135BA6E4}" destId="{9E4B9829-2A2F-448F-9E63-4AE4BCF7B069}" srcOrd="0" destOrd="0" presId="urn:microsoft.com/office/officeart/2005/8/layout/hChevron3"/>
    <dgm:cxn modelId="{960FBD7F-5D34-4FE0-BCBA-7640C67B9DB9}" type="presOf" srcId="{DB95D13C-7E71-47CF-9FE6-DBBF96691D4B}" destId="{62BFA746-F94A-45B3-9968-93CF1F851D79}" srcOrd="0" destOrd="0" presId="urn:microsoft.com/office/officeart/2005/8/layout/hChevron3"/>
    <dgm:cxn modelId="{CEAE7581-E92A-4526-9FC1-A50DBCDE4788}" srcId="{4B1E6A3E-8075-435D-9A1E-A0C2FA18E908}" destId="{8B782315-9DD6-4200-B886-BFF7E77E96B8}" srcOrd="4" destOrd="0" parTransId="{A7978433-2AE3-4BE0-948D-BE6CC4F00AEB}" sibTransId="{C77681E0-57E9-44D4-AC8F-9F57B9D5F31C}"/>
    <dgm:cxn modelId="{2B0A7AA4-74ED-4948-BF49-A09A2F46105D}" srcId="{4B1E6A3E-8075-435D-9A1E-A0C2FA18E908}" destId="{E5F2384C-89EF-43B1-88FB-7385561232CC}" srcOrd="0" destOrd="0" parTransId="{94C4DF91-7C22-47C8-897C-5B0CFAC91851}" sibTransId="{6CE318D8-81B6-46D1-B9ED-951334E6E3FF}"/>
    <dgm:cxn modelId="{2FE1B3CC-5B6F-42E7-A4F0-AC991AA6978C}" srcId="{4B1E6A3E-8075-435D-9A1E-A0C2FA18E908}" destId="{32A59FC6-1AFF-4152-8102-C90D135BA6E4}" srcOrd="1" destOrd="0" parTransId="{44B023BA-D8C9-4903-B9D9-A93D44CC1138}" sibTransId="{FCD4E2B1-20E4-40E7-9CC5-6824BC142FDA}"/>
    <dgm:cxn modelId="{854770D8-1E77-4AA2-ACDE-9FA6D5D33E38}" type="presOf" srcId="{F5D3A24E-67DE-4D42-AED6-2EA5E0500D82}" destId="{363BFE7E-3D49-48EE-BBA1-8F93BBBA37FF}" srcOrd="0" destOrd="0" presId="urn:microsoft.com/office/officeart/2005/8/layout/hChevron3"/>
    <dgm:cxn modelId="{28D08BBA-75E6-4D85-9871-7F13A046F14D}" type="presParOf" srcId="{26CBF1B4-E55E-47DA-B0EF-BF75DF0154E4}" destId="{CB633326-4A90-422B-A2B0-5F010219C6A0}" srcOrd="0" destOrd="0" presId="urn:microsoft.com/office/officeart/2005/8/layout/hChevron3"/>
    <dgm:cxn modelId="{98C60163-6E94-4D75-9D07-5B07B1D5CFAC}" type="presParOf" srcId="{26CBF1B4-E55E-47DA-B0EF-BF75DF0154E4}" destId="{7D2C765F-D376-47F1-9C68-64A081FD6095}" srcOrd="1" destOrd="0" presId="urn:microsoft.com/office/officeart/2005/8/layout/hChevron3"/>
    <dgm:cxn modelId="{57277633-13B0-4D18-98C4-C087C180EE7F}" type="presParOf" srcId="{26CBF1B4-E55E-47DA-B0EF-BF75DF0154E4}" destId="{9E4B9829-2A2F-448F-9E63-4AE4BCF7B069}" srcOrd="2" destOrd="0" presId="urn:microsoft.com/office/officeart/2005/8/layout/hChevron3"/>
    <dgm:cxn modelId="{70B028D3-100B-457A-A79A-0FF44350ED64}" type="presParOf" srcId="{26CBF1B4-E55E-47DA-B0EF-BF75DF0154E4}" destId="{721765B2-86DE-4A51-83C1-489FFC88B045}" srcOrd="3" destOrd="0" presId="urn:microsoft.com/office/officeart/2005/8/layout/hChevron3"/>
    <dgm:cxn modelId="{B319ADEF-558E-4E4B-9FBF-071A5B8665D5}" type="presParOf" srcId="{26CBF1B4-E55E-47DA-B0EF-BF75DF0154E4}" destId="{F5646459-73D8-4619-9787-D57F7A9C30D3}" srcOrd="4" destOrd="0" presId="urn:microsoft.com/office/officeart/2005/8/layout/hChevron3"/>
    <dgm:cxn modelId="{82C87DD6-C301-4B21-A2F6-1A339F961BAC}" type="presParOf" srcId="{26CBF1B4-E55E-47DA-B0EF-BF75DF0154E4}" destId="{2986BE86-2962-4877-B393-C4DAA12001B4}" srcOrd="5" destOrd="0" presId="urn:microsoft.com/office/officeart/2005/8/layout/hChevron3"/>
    <dgm:cxn modelId="{958D971B-8482-4657-8283-7E709FF28216}" type="presParOf" srcId="{26CBF1B4-E55E-47DA-B0EF-BF75DF0154E4}" destId="{363BFE7E-3D49-48EE-BBA1-8F93BBBA37FF}" srcOrd="6" destOrd="0" presId="urn:microsoft.com/office/officeart/2005/8/layout/hChevron3"/>
    <dgm:cxn modelId="{343961FA-6DE0-4FE7-8A04-D95A61FC7507}" type="presParOf" srcId="{26CBF1B4-E55E-47DA-B0EF-BF75DF0154E4}" destId="{E06EAE46-245E-4276-BA85-5D4D2B04E9FD}" srcOrd="7" destOrd="0" presId="urn:microsoft.com/office/officeart/2005/8/layout/hChevron3"/>
    <dgm:cxn modelId="{176E0D1C-FB20-43FB-9DB5-3DFC440B965E}" type="presParOf" srcId="{26CBF1B4-E55E-47DA-B0EF-BF75DF0154E4}" destId="{01F80A48-D955-4536-8A07-2B5AF4EE5065}" srcOrd="8" destOrd="0" presId="urn:microsoft.com/office/officeart/2005/8/layout/hChevron3"/>
    <dgm:cxn modelId="{738CBD5C-4C57-43E5-8E32-A0C97487DAB2}" type="presParOf" srcId="{26CBF1B4-E55E-47DA-B0EF-BF75DF0154E4}" destId="{DB588096-5758-4C75-840C-A325E745DCC2}" srcOrd="9" destOrd="0" presId="urn:microsoft.com/office/officeart/2005/8/layout/hChevron3"/>
    <dgm:cxn modelId="{2A2FBC27-441B-415F-9BEF-AA670CA59556}" type="presParOf" srcId="{26CBF1B4-E55E-47DA-B0EF-BF75DF0154E4}" destId="{B2B21137-C2FB-45FA-9372-0BEA5DD32D4A}" srcOrd="10" destOrd="0" presId="urn:microsoft.com/office/officeart/2005/8/layout/hChevron3"/>
    <dgm:cxn modelId="{93C2C273-B8C5-47A2-A069-A8F42108C371}" type="presParOf" srcId="{26CBF1B4-E55E-47DA-B0EF-BF75DF0154E4}" destId="{255DB1BF-708D-4546-BAED-09DEC7FFD1CF}" srcOrd="11" destOrd="0" presId="urn:microsoft.com/office/officeart/2005/8/layout/hChevron3"/>
    <dgm:cxn modelId="{5F1BEC3F-E8AE-4B5E-9EB7-FF1C4B4B440B}" type="presParOf" srcId="{26CBF1B4-E55E-47DA-B0EF-BF75DF0154E4}" destId="{62BFA746-F94A-45B3-9968-93CF1F851D79}" srcOrd="12" destOrd="0" presId="urn:microsoft.com/office/officeart/2005/8/layout/hChevron3"/>
    <dgm:cxn modelId="{2116747F-35D0-4BC5-BE86-3441D11AA547}" type="presParOf" srcId="{26CBF1B4-E55E-47DA-B0EF-BF75DF0154E4}" destId="{531F3A69-9D56-47F5-AB5B-0AEBA2B668A2}" srcOrd="13" destOrd="0" presId="urn:microsoft.com/office/officeart/2005/8/layout/hChevron3"/>
    <dgm:cxn modelId="{CB394F6F-2973-4F3E-BDE9-8004B033EFCC}" type="presParOf" srcId="{26CBF1B4-E55E-47DA-B0EF-BF75DF0154E4}" destId="{32F0E19A-73E9-4F0C-9C05-150DD911C38A}" srcOrd="1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1E6A3E-8075-435D-9A1E-A0C2FA18E908}" type="doc">
      <dgm:prSet loTypeId="urn:microsoft.com/office/officeart/2005/8/layout/hChevron3" loCatId="process" qsTypeId="urn:microsoft.com/office/officeart/2005/8/quickstyle/simple1" qsCatId="simple" csTypeId="urn:microsoft.com/office/officeart/2005/8/colors/accent1_2" csCatId="accent1" phldr="1"/>
      <dgm:spPr/>
    </dgm:pt>
    <dgm:pt modelId="{32A59FC6-1AFF-4152-8102-C90D135BA6E4}">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gm:t>
    </dgm:pt>
    <dgm:pt modelId="{44B023BA-D8C9-4903-B9D9-A93D44CC1138}" type="parTrans" cxnId="{2FE1B3CC-5B6F-42E7-A4F0-AC991AA6978C}">
      <dgm:prSet/>
      <dgm:spPr/>
      <dgm:t>
        <a:bodyPr/>
        <a:lstStyle/>
        <a:p>
          <a:endParaRPr lang="en-AU" b="1"/>
        </a:p>
      </dgm:t>
    </dgm:pt>
    <dgm:pt modelId="{FCD4E2B1-20E4-40E7-9CC5-6824BC142FDA}" type="sibTrans" cxnId="{2FE1B3CC-5B6F-42E7-A4F0-AC991AA6978C}">
      <dgm:prSet/>
      <dgm:spPr/>
      <dgm:t>
        <a:bodyPr/>
        <a:lstStyle/>
        <a:p>
          <a:endParaRPr lang="en-AU" b="1"/>
        </a:p>
      </dgm:t>
    </dgm:pt>
    <dgm:pt modelId="{CB66C3E8-083B-4DC9-9548-0FAC3D8E4770}">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gm:t>
    </dgm:pt>
    <dgm:pt modelId="{83F74C94-A0A0-4C16-AC4F-1E3CA6C03CB3}" type="parTrans" cxnId="{BDA1F055-DAAF-4DC4-A1C7-820E4D2FC5BD}">
      <dgm:prSet/>
      <dgm:spPr/>
      <dgm:t>
        <a:bodyPr/>
        <a:lstStyle/>
        <a:p>
          <a:endParaRPr lang="en-AU" b="1"/>
        </a:p>
      </dgm:t>
    </dgm:pt>
    <dgm:pt modelId="{5B3CE967-902B-41D6-9E6E-CD1749E9D506}" type="sibTrans" cxnId="{BDA1F055-DAAF-4DC4-A1C7-820E4D2FC5BD}">
      <dgm:prSet/>
      <dgm:spPr/>
      <dgm:t>
        <a:bodyPr/>
        <a:lstStyle/>
        <a:p>
          <a:endParaRPr lang="en-AU" b="1"/>
        </a:p>
      </dgm:t>
    </dgm:pt>
    <dgm:pt modelId="{F5D3A24E-67DE-4D42-AED6-2EA5E0500D82}">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gm:t>
    </dgm:pt>
    <dgm:pt modelId="{BA461FD7-E0E9-46E1-9EA3-8C63A5499340}" type="parTrans" cxnId="{ED78550F-C825-4C1D-9324-CEE418F1F701}">
      <dgm:prSet/>
      <dgm:spPr/>
      <dgm:t>
        <a:bodyPr/>
        <a:lstStyle/>
        <a:p>
          <a:endParaRPr lang="en-AU" b="1"/>
        </a:p>
      </dgm:t>
    </dgm:pt>
    <dgm:pt modelId="{59F618E4-889B-4C6B-A9DF-C3F6624252D3}" type="sibTrans" cxnId="{ED78550F-C825-4C1D-9324-CEE418F1F701}">
      <dgm:prSet/>
      <dgm:spPr/>
      <dgm:t>
        <a:bodyPr/>
        <a:lstStyle/>
        <a:p>
          <a:endParaRPr lang="en-AU" b="1"/>
        </a:p>
      </dgm:t>
    </dgm:pt>
    <dgm:pt modelId="{91D2B927-0F26-460B-87FE-AA7F31CD0B3A}">
      <dgm:prSet phldrT="[Text]"/>
      <dgm:spPr>
        <a:solidFill>
          <a:schemeClr val="accent6">
            <a:lumMod val="75000"/>
          </a:schemeClr>
        </a:solidFill>
      </dgm:spPr>
      <dgm:t>
        <a:bodyPr vert="horz"/>
        <a:lstStyle/>
        <a:p>
          <a:r>
            <a:rPr lang="en-AU" b="1"/>
            <a:t>Continued Training</a:t>
          </a:r>
        </a:p>
      </dgm:t>
    </dgm:pt>
    <dgm:pt modelId="{BE60126A-E35A-4368-81D5-05B926761176}" type="parTrans" cxnId="{A3FEAF5C-8010-4B07-8CFF-51B8C31D5D3B}">
      <dgm:prSet/>
      <dgm:spPr/>
      <dgm:t>
        <a:bodyPr/>
        <a:lstStyle/>
        <a:p>
          <a:endParaRPr lang="en-AU" b="1"/>
        </a:p>
      </dgm:t>
    </dgm:pt>
    <dgm:pt modelId="{3EEBA64A-E6B6-4D4E-8E29-635FE5A68F3D}" type="sibTrans" cxnId="{A3FEAF5C-8010-4B07-8CFF-51B8C31D5D3B}">
      <dgm:prSet/>
      <dgm:spPr/>
      <dgm:t>
        <a:bodyPr/>
        <a:lstStyle/>
        <a:p>
          <a:endParaRPr lang="en-AU" b="1"/>
        </a:p>
      </dgm:t>
    </dgm:pt>
    <dgm:pt modelId="{DB95D13C-7E71-47CF-9FE6-DBBF96691D4B}">
      <dgm:prSet phldrT="[Text]"/>
      <dgm:spPr>
        <a:solidFill>
          <a:schemeClr val="accent6">
            <a:lumMod val="75000"/>
          </a:schemeClr>
        </a:solidFill>
      </dgm:spPr>
      <dgm:t>
        <a:bodyPr/>
        <a:lstStyle/>
        <a:p>
          <a:r>
            <a:rPr lang="en-AU" b="1"/>
            <a:t>Years 3 &amp; 4</a:t>
          </a:r>
        </a:p>
      </dgm:t>
    </dgm:pt>
    <dgm:pt modelId="{85BA0C27-399A-4E51-BAC7-55BC2CA1030B}" type="parTrans" cxnId="{54A0E01A-D5D9-4859-A027-61BBCFB8B005}">
      <dgm:prSet/>
      <dgm:spPr/>
      <dgm:t>
        <a:bodyPr/>
        <a:lstStyle/>
        <a:p>
          <a:endParaRPr lang="en-AU" b="1"/>
        </a:p>
      </dgm:t>
    </dgm:pt>
    <dgm:pt modelId="{67163B83-A10D-4A1A-9AE3-9A704D355340}" type="sibTrans" cxnId="{54A0E01A-D5D9-4859-A027-61BBCFB8B005}">
      <dgm:prSet/>
      <dgm:spPr/>
      <dgm:t>
        <a:bodyPr/>
        <a:lstStyle/>
        <a:p>
          <a:endParaRPr lang="en-AU" b="1"/>
        </a:p>
      </dgm:t>
    </dgm:pt>
    <dgm:pt modelId="{1A85B042-DE2B-48E4-95CB-F102843F3AB1}">
      <dgm:prSet phldrT="[Text]"/>
      <dgm:spPr>
        <a:solidFill>
          <a:schemeClr val="accent6">
            <a:lumMod val="75000"/>
          </a:schemeClr>
        </a:solidFill>
      </dgm:spPr>
      <dgm:t>
        <a:bodyPr/>
        <a:lstStyle/>
        <a:p>
          <a:r>
            <a:rPr lang="en-AU" b="1"/>
            <a:t>Changing an apprenticeship</a:t>
          </a:r>
        </a:p>
      </dgm:t>
    </dgm:pt>
    <dgm:pt modelId="{D877A092-C73A-4C18-B602-B5BB930C1858}" type="parTrans" cxnId="{937C1908-2067-44C8-B0B1-07C67B738200}">
      <dgm:prSet/>
      <dgm:spPr/>
      <dgm:t>
        <a:bodyPr/>
        <a:lstStyle/>
        <a:p>
          <a:endParaRPr lang="en-AU" b="1"/>
        </a:p>
      </dgm:t>
    </dgm:pt>
    <dgm:pt modelId="{4E5447E6-54C4-4FED-A4F7-22E01B954C67}" type="sibTrans" cxnId="{937C1908-2067-44C8-B0B1-07C67B738200}">
      <dgm:prSet/>
      <dgm:spPr/>
      <dgm:t>
        <a:bodyPr/>
        <a:lstStyle/>
        <a:p>
          <a:endParaRPr lang="en-AU" b="1"/>
        </a:p>
      </dgm:t>
    </dgm:pt>
    <dgm:pt modelId="{8B782315-9DD6-4200-B886-BFF7E77E96B8}">
      <dgm:prSet/>
      <dgm:spPr>
        <a:solidFill>
          <a:schemeClr val="accent2"/>
        </a:solidFill>
      </dgm:spPr>
      <dgm:t>
        <a:bodyPr vert="horz"/>
        <a:lstStyle/>
        <a:p>
          <a:r>
            <a:rPr lang="en-AU" b="1">
              <a:solidFill>
                <a:schemeClr val="tx1"/>
              </a:solidFill>
            </a:rPr>
            <a:t>Off-the-job training</a:t>
          </a:r>
        </a:p>
      </dgm:t>
    </dgm:pt>
    <dgm:pt modelId="{A7978433-2AE3-4BE0-948D-BE6CC4F00AEB}" type="parTrans" cxnId="{CEAE7581-E92A-4526-9FC1-A50DBCDE4788}">
      <dgm:prSet/>
      <dgm:spPr/>
      <dgm:t>
        <a:bodyPr/>
        <a:lstStyle/>
        <a:p>
          <a:endParaRPr lang="en-AU" b="1"/>
        </a:p>
      </dgm:t>
    </dgm:pt>
    <dgm:pt modelId="{C77681E0-57E9-44D4-AC8F-9F57B9D5F31C}" type="sibTrans" cxnId="{CEAE7581-E92A-4526-9FC1-A50DBCDE4788}">
      <dgm:prSet/>
      <dgm:spPr/>
      <dgm:t>
        <a:bodyPr/>
        <a:lstStyle/>
        <a:p>
          <a:endParaRPr lang="en-AU" b="1"/>
        </a:p>
      </dgm:t>
    </dgm:pt>
    <dgm:pt modelId="{E5F2384C-89EF-43B1-88FB-7385561232CC}">
      <dgm:prSe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Pre-Apprenticeships</a:t>
          </a:r>
        </a:p>
      </dgm:t>
    </dgm:pt>
    <dgm:pt modelId="{94C4DF91-7C22-47C8-897C-5B0CFAC91851}" type="parTrans" cxnId="{2B0A7AA4-74ED-4948-BF49-A09A2F46105D}">
      <dgm:prSet/>
      <dgm:spPr/>
      <dgm:t>
        <a:bodyPr/>
        <a:lstStyle/>
        <a:p>
          <a:endParaRPr lang="en-AU" b="1"/>
        </a:p>
      </dgm:t>
    </dgm:pt>
    <dgm:pt modelId="{6CE318D8-81B6-46D1-B9ED-951334E6E3FF}" type="sibTrans" cxnId="{2B0A7AA4-74ED-4948-BF49-A09A2F46105D}">
      <dgm:prSet/>
      <dgm:spPr/>
      <dgm:t>
        <a:bodyPr/>
        <a:lstStyle/>
        <a:p>
          <a:endParaRPr lang="en-AU" b="1"/>
        </a:p>
      </dgm:t>
    </dgm:pt>
    <dgm:pt modelId="{26CBF1B4-E55E-47DA-B0EF-BF75DF0154E4}" type="pres">
      <dgm:prSet presAssocID="{4B1E6A3E-8075-435D-9A1E-A0C2FA18E908}" presName="Name0" presStyleCnt="0">
        <dgm:presLayoutVars>
          <dgm:dir/>
          <dgm:resizeHandles val="exact"/>
        </dgm:presLayoutVars>
      </dgm:prSet>
      <dgm:spPr/>
    </dgm:pt>
    <dgm:pt modelId="{CB633326-4A90-422B-A2B0-5F010219C6A0}" type="pres">
      <dgm:prSet presAssocID="{E5F2384C-89EF-43B1-88FB-7385561232CC}" presName="parTxOnly" presStyleLbl="node1" presStyleIdx="0" presStyleCnt="8">
        <dgm:presLayoutVars>
          <dgm:bulletEnabled val="1"/>
        </dgm:presLayoutVars>
      </dgm:prSet>
      <dgm:spPr>
        <a:xfrm>
          <a:off x="1131" y="1683"/>
          <a:ext cx="1759148" cy="703659"/>
        </a:xfrm>
        <a:prstGeom prst="homePlate">
          <a:avLst/>
        </a:prstGeom>
      </dgm:spPr>
    </dgm:pt>
    <dgm:pt modelId="{7D2C765F-D376-47F1-9C68-64A081FD6095}" type="pres">
      <dgm:prSet presAssocID="{6CE318D8-81B6-46D1-B9ED-951334E6E3FF}" presName="parSpace" presStyleCnt="0"/>
      <dgm:spPr/>
    </dgm:pt>
    <dgm:pt modelId="{9E4B9829-2A2F-448F-9E63-4AE4BCF7B069}" type="pres">
      <dgm:prSet presAssocID="{32A59FC6-1AFF-4152-8102-C90D135BA6E4}" presName="parTxOnly" presStyleLbl="node1" presStyleIdx="1" presStyleCnt="8" custScaleX="132934">
        <dgm:presLayoutVars>
          <dgm:bulletEnabled val="1"/>
        </dgm:presLayoutVars>
      </dgm:prSet>
      <dgm:spPr>
        <a:xfrm>
          <a:off x="1408449" y="1683"/>
          <a:ext cx="2338506" cy="703659"/>
        </a:xfrm>
        <a:prstGeom prst="chevron">
          <a:avLst/>
        </a:prstGeom>
      </dgm:spPr>
    </dgm:pt>
    <dgm:pt modelId="{721765B2-86DE-4A51-83C1-489FFC88B045}" type="pres">
      <dgm:prSet presAssocID="{FCD4E2B1-20E4-40E7-9CC5-6824BC142FDA}" presName="parSpace" presStyleCnt="0"/>
      <dgm:spPr/>
    </dgm:pt>
    <dgm:pt modelId="{F5646459-73D8-4619-9787-D57F7A9C30D3}" type="pres">
      <dgm:prSet presAssocID="{CB66C3E8-083B-4DC9-9548-0FAC3D8E4770}" presName="parTxOnly" presStyleLbl="node1" presStyleIdx="2" presStyleCnt="8">
        <dgm:presLayoutVars>
          <dgm:bulletEnabled val="1"/>
        </dgm:presLayoutVars>
      </dgm:prSet>
      <dgm:spPr>
        <a:xfrm>
          <a:off x="3395126" y="1683"/>
          <a:ext cx="1759148" cy="703659"/>
        </a:xfrm>
        <a:prstGeom prst="chevron">
          <a:avLst/>
        </a:prstGeom>
      </dgm:spPr>
    </dgm:pt>
    <dgm:pt modelId="{2986BE86-2962-4877-B393-C4DAA12001B4}" type="pres">
      <dgm:prSet presAssocID="{5B3CE967-902B-41D6-9E6E-CD1749E9D506}" presName="parSpace" presStyleCnt="0"/>
      <dgm:spPr/>
    </dgm:pt>
    <dgm:pt modelId="{363BFE7E-3D49-48EE-BBA1-8F93BBBA37FF}" type="pres">
      <dgm:prSet presAssocID="{F5D3A24E-67DE-4D42-AED6-2EA5E0500D82}" presName="parTxOnly" presStyleLbl="node1" presStyleIdx="3" presStyleCnt="8">
        <dgm:presLayoutVars>
          <dgm:bulletEnabled val="1"/>
        </dgm:presLayoutVars>
      </dgm:prSet>
      <dgm:spPr>
        <a:xfrm>
          <a:off x="4802445" y="1683"/>
          <a:ext cx="1759148" cy="703659"/>
        </a:xfrm>
        <a:prstGeom prst="chevron">
          <a:avLst/>
        </a:prstGeom>
      </dgm:spPr>
    </dgm:pt>
    <dgm:pt modelId="{E06EAE46-245E-4276-BA85-5D4D2B04E9FD}" type="pres">
      <dgm:prSet presAssocID="{59F618E4-889B-4C6B-A9DF-C3F6624252D3}" presName="parSpace" presStyleCnt="0"/>
      <dgm:spPr/>
    </dgm:pt>
    <dgm:pt modelId="{01F80A48-D955-4536-8A07-2B5AF4EE5065}" type="pres">
      <dgm:prSet presAssocID="{8B782315-9DD6-4200-B886-BFF7E77E96B8}" presName="parTxOnly" presStyleLbl="node1" presStyleIdx="4" presStyleCnt="8">
        <dgm:presLayoutVars>
          <dgm:bulletEnabled val="1"/>
        </dgm:presLayoutVars>
      </dgm:prSet>
      <dgm:spPr>
        <a:xfrm>
          <a:off x="4275042" y="194071"/>
          <a:ext cx="1601390" cy="640556"/>
        </a:xfrm>
      </dgm:spPr>
    </dgm:pt>
    <dgm:pt modelId="{DB588096-5758-4C75-840C-A325E745DCC2}" type="pres">
      <dgm:prSet presAssocID="{C77681E0-57E9-44D4-AC8F-9F57B9D5F31C}" presName="parSpace" presStyleCnt="0"/>
      <dgm:spPr/>
    </dgm:pt>
    <dgm:pt modelId="{B2B21137-C2FB-45FA-9372-0BEA5DD32D4A}" type="pres">
      <dgm:prSet presAssocID="{91D2B927-0F26-460B-87FE-AA7F31CD0B3A}" presName="parTxOnly" presStyleLbl="node1" presStyleIdx="5" presStyleCnt="8">
        <dgm:presLayoutVars>
          <dgm:bulletEnabled val="1"/>
        </dgm:presLayoutVars>
      </dgm:prSet>
      <dgm:spPr>
        <a:xfrm>
          <a:off x="5550912" y="0"/>
          <a:ext cx="2169736" cy="707026"/>
        </a:xfrm>
      </dgm:spPr>
    </dgm:pt>
    <dgm:pt modelId="{255DB1BF-708D-4546-BAED-09DEC7FFD1CF}" type="pres">
      <dgm:prSet presAssocID="{3EEBA64A-E6B6-4D4E-8E29-635FE5A68F3D}" presName="parSpace" presStyleCnt="0"/>
      <dgm:spPr/>
    </dgm:pt>
    <dgm:pt modelId="{62BFA746-F94A-45B3-9968-93CF1F851D79}" type="pres">
      <dgm:prSet presAssocID="{DB95D13C-7E71-47CF-9FE6-DBBF96691D4B}" presName="parTxOnly" presStyleLbl="node1" presStyleIdx="6" presStyleCnt="8">
        <dgm:presLayoutVars>
          <dgm:bulletEnabled val="1"/>
        </dgm:presLayoutVars>
      </dgm:prSet>
      <dgm:spPr/>
    </dgm:pt>
    <dgm:pt modelId="{531F3A69-9D56-47F5-AB5B-0AEBA2B668A2}" type="pres">
      <dgm:prSet presAssocID="{67163B83-A10D-4A1A-9AE3-9A704D355340}" presName="parSpace" presStyleCnt="0"/>
      <dgm:spPr/>
    </dgm:pt>
    <dgm:pt modelId="{32F0E19A-73E9-4F0C-9C05-150DD911C38A}" type="pres">
      <dgm:prSet presAssocID="{1A85B042-DE2B-48E4-95CB-F102843F3AB1}" presName="parTxOnly" presStyleLbl="node1" presStyleIdx="7" presStyleCnt="8">
        <dgm:presLayoutVars>
          <dgm:bulletEnabled val="1"/>
        </dgm:presLayoutVars>
      </dgm:prSet>
      <dgm:spPr/>
    </dgm:pt>
  </dgm:ptLst>
  <dgm:cxnLst>
    <dgm:cxn modelId="{937C1908-2067-44C8-B0B1-07C67B738200}" srcId="{4B1E6A3E-8075-435D-9A1E-A0C2FA18E908}" destId="{1A85B042-DE2B-48E4-95CB-F102843F3AB1}" srcOrd="7" destOrd="0" parTransId="{D877A092-C73A-4C18-B602-B5BB930C1858}" sibTransId="{4E5447E6-54C4-4FED-A4F7-22E01B954C67}"/>
    <dgm:cxn modelId="{ED78550F-C825-4C1D-9324-CEE418F1F701}" srcId="{4B1E6A3E-8075-435D-9A1E-A0C2FA18E908}" destId="{F5D3A24E-67DE-4D42-AED6-2EA5E0500D82}" srcOrd="3" destOrd="0" parTransId="{BA461FD7-E0E9-46E1-9EA3-8C63A5499340}" sibTransId="{59F618E4-889B-4C6B-A9DF-C3F6624252D3}"/>
    <dgm:cxn modelId="{54A0E01A-D5D9-4859-A027-61BBCFB8B005}" srcId="{4B1E6A3E-8075-435D-9A1E-A0C2FA18E908}" destId="{DB95D13C-7E71-47CF-9FE6-DBBF96691D4B}" srcOrd="6" destOrd="0" parTransId="{85BA0C27-399A-4E51-BAC7-55BC2CA1030B}" sibTransId="{67163B83-A10D-4A1A-9AE3-9A704D355340}"/>
    <dgm:cxn modelId="{C9400122-D9BA-4BC9-BDC9-A97CE1177FAF}" type="presOf" srcId="{1A85B042-DE2B-48E4-95CB-F102843F3AB1}" destId="{32F0E19A-73E9-4F0C-9C05-150DD911C38A}" srcOrd="0" destOrd="0" presId="urn:microsoft.com/office/officeart/2005/8/layout/hChevron3"/>
    <dgm:cxn modelId="{ABC61123-DB38-4A9F-9053-237AEA73F1EC}" type="presOf" srcId="{E5F2384C-89EF-43B1-88FB-7385561232CC}" destId="{CB633326-4A90-422B-A2B0-5F010219C6A0}" srcOrd="0" destOrd="0" presId="urn:microsoft.com/office/officeart/2005/8/layout/hChevron3"/>
    <dgm:cxn modelId="{A7C27525-1513-4B29-B024-D3BD65240BEB}" type="presOf" srcId="{8B782315-9DD6-4200-B886-BFF7E77E96B8}" destId="{01F80A48-D955-4536-8A07-2B5AF4EE5065}" srcOrd="0" destOrd="0" presId="urn:microsoft.com/office/officeart/2005/8/layout/hChevron3"/>
    <dgm:cxn modelId="{C584162A-9399-4F8D-837B-81614B417080}" type="presOf" srcId="{91D2B927-0F26-460B-87FE-AA7F31CD0B3A}" destId="{B2B21137-C2FB-45FA-9372-0BEA5DD32D4A}" srcOrd="0" destOrd="0" presId="urn:microsoft.com/office/officeart/2005/8/layout/hChevron3"/>
    <dgm:cxn modelId="{A117F83E-9087-4620-A0F2-5EF59C384A70}" type="presOf" srcId="{4B1E6A3E-8075-435D-9A1E-A0C2FA18E908}" destId="{26CBF1B4-E55E-47DA-B0EF-BF75DF0154E4}" srcOrd="0" destOrd="0" presId="urn:microsoft.com/office/officeart/2005/8/layout/hChevron3"/>
    <dgm:cxn modelId="{A3FEAF5C-8010-4B07-8CFF-51B8C31D5D3B}" srcId="{4B1E6A3E-8075-435D-9A1E-A0C2FA18E908}" destId="{91D2B927-0F26-460B-87FE-AA7F31CD0B3A}" srcOrd="5" destOrd="0" parTransId="{BE60126A-E35A-4368-81D5-05B926761176}" sibTransId="{3EEBA64A-E6B6-4D4E-8E29-635FE5A68F3D}"/>
    <dgm:cxn modelId="{FE9EDF54-0599-4162-AE1A-59794A9A73BC}" type="presOf" srcId="{CB66C3E8-083B-4DC9-9548-0FAC3D8E4770}" destId="{F5646459-73D8-4619-9787-D57F7A9C30D3}" srcOrd="0" destOrd="0" presId="urn:microsoft.com/office/officeart/2005/8/layout/hChevron3"/>
    <dgm:cxn modelId="{BDA1F055-DAAF-4DC4-A1C7-820E4D2FC5BD}" srcId="{4B1E6A3E-8075-435D-9A1E-A0C2FA18E908}" destId="{CB66C3E8-083B-4DC9-9548-0FAC3D8E4770}" srcOrd="2" destOrd="0" parTransId="{83F74C94-A0A0-4C16-AC4F-1E3CA6C03CB3}" sibTransId="{5B3CE967-902B-41D6-9E6E-CD1749E9D506}"/>
    <dgm:cxn modelId="{895B0E77-8270-43FE-88C8-3704A7DA240C}" type="presOf" srcId="{32A59FC6-1AFF-4152-8102-C90D135BA6E4}" destId="{9E4B9829-2A2F-448F-9E63-4AE4BCF7B069}" srcOrd="0" destOrd="0" presId="urn:microsoft.com/office/officeart/2005/8/layout/hChevron3"/>
    <dgm:cxn modelId="{960FBD7F-5D34-4FE0-BCBA-7640C67B9DB9}" type="presOf" srcId="{DB95D13C-7E71-47CF-9FE6-DBBF96691D4B}" destId="{62BFA746-F94A-45B3-9968-93CF1F851D79}" srcOrd="0" destOrd="0" presId="urn:microsoft.com/office/officeart/2005/8/layout/hChevron3"/>
    <dgm:cxn modelId="{CEAE7581-E92A-4526-9FC1-A50DBCDE4788}" srcId="{4B1E6A3E-8075-435D-9A1E-A0C2FA18E908}" destId="{8B782315-9DD6-4200-B886-BFF7E77E96B8}" srcOrd="4" destOrd="0" parTransId="{A7978433-2AE3-4BE0-948D-BE6CC4F00AEB}" sibTransId="{C77681E0-57E9-44D4-AC8F-9F57B9D5F31C}"/>
    <dgm:cxn modelId="{2B0A7AA4-74ED-4948-BF49-A09A2F46105D}" srcId="{4B1E6A3E-8075-435D-9A1E-A0C2FA18E908}" destId="{E5F2384C-89EF-43B1-88FB-7385561232CC}" srcOrd="0" destOrd="0" parTransId="{94C4DF91-7C22-47C8-897C-5B0CFAC91851}" sibTransId="{6CE318D8-81B6-46D1-B9ED-951334E6E3FF}"/>
    <dgm:cxn modelId="{2FE1B3CC-5B6F-42E7-A4F0-AC991AA6978C}" srcId="{4B1E6A3E-8075-435D-9A1E-A0C2FA18E908}" destId="{32A59FC6-1AFF-4152-8102-C90D135BA6E4}" srcOrd="1" destOrd="0" parTransId="{44B023BA-D8C9-4903-B9D9-A93D44CC1138}" sibTransId="{FCD4E2B1-20E4-40E7-9CC5-6824BC142FDA}"/>
    <dgm:cxn modelId="{854770D8-1E77-4AA2-ACDE-9FA6D5D33E38}" type="presOf" srcId="{F5D3A24E-67DE-4D42-AED6-2EA5E0500D82}" destId="{363BFE7E-3D49-48EE-BBA1-8F93BBBA37FF}" srcOrd="0" destOrd="0" presId="urn:microsoft.com/office/officeart/2005/8/layout/hChevron3"/>
    <dgm:cxn modelId="{28D08BBA-75E6-4D85-9871-7F13A046F14D}" type="presParOf" srcId="{26CBF1B4-E55E-47DA-B0EF-BF75DF0154E4}" destId="{CB633326-4A90-422B-A2B0-5F010219C6A0}" srcOrd="0" destOrd="0" presId="urn:microsoft.com/office/officeart/2005/8/layout/hChevron3"/>
    <dgm:cxn modelId="{98C60163-6E94-4D75-9D07-5B07B1D5CFAC}" type="presParOf" srcId="{26CBF1B4-E55E-47DA-B0EF-BF75DF0154E4}" destId="{7D2C765F-D376-47F1-9C68-64A081FD6095}" srcOrd="1" destOrd="0" presId="urn:microsoft.com/office/officeart/2005/8/layout/hChevron3"/>
    <dgm:cxn modelId="{57277633-13B0-4D18-98C4-C087C180EE7F}" type="presParOf" srcId="{26CBF1B4-E55E-47DA-B0EF-BF75DF0154E4}" destId="{9E4B9829-2A2F-448F-9E63-4AE4BCF7B069}" srcOrd="2" destOrd="0" presId="urn:microsoft.com/office/officeart/2005/8/layout/hChevron3"/>
    <dgm:cxn modelId="{70B028D3-100B-457A-A79A-0FF44350ED64}" type="presParOf" srcId="{26CBF1B4-E55E-47DA-B0EF-BF75DF0154E4}" destId="{721765B2-86DE-4A51-83C1-489FFC88B045}" srcOrd="3" destOrd="0" presId="urn:microsoft.com/office/officeart/2005/8/layout/hChevron3"/>
    <dgm:cxn modelId="{B319ADEF-558E-4E4B-9FBF-071A5B8665D5}" type="presParOf" srcId="{26CBF1B4-E55E-47DA-B0EF-BF75DF0154E4}" destId="{F5646459-73D8-4619-9787-D57F7A9C30D3}" srcOrd="4" destOrd="0" presId="urn:microsoft.com/office/officeart/2005/8/layout/hChevron3"/>
    <dgm:cxn modelId="{82C87DD6-C301-4B21-A2F6-1A339F961BAC}" type="presParOf" srcId="{26CBF1B4-E55E-47DA-B0EF-BF75DF0154E4}" destId="{2986BE86-2962-4877-B393-C4DAA12001B4}" srcOrd="5" destOrd="0" presId="urn:microsoft.com/office/officeart/2005/8/layout/hChevron3"/>
    <dgm:cxn modelId="{958D971B-8482-4657-8283-7E709FF28216}" type="presParOf" srcId="{26CBF1B4-E55E-47DA-B0EF-BF75DF0154E4}" destId="{363BFE7E-3D49-48EE-BBA1-8F93BBBA37FF}" srcOrd="6" destOrd="0" presId="urn:microsoft.com/office/officeart/2005/8/layout/hChevron3"/>
    <dgm:cxn modelId="{343961FA-6DE0-4FE7-8A04-D95A61FC7507}" type="presParOf" srcId="{26CBF1B4-E55E-47DA-B0EF-BF75DF0154E4}" destId="{E06EAE46-245E-4276-BA85-5D4D2B04E9FD}" srcOrd="7" destOrd="0" presId="urn:microsoft.com/office/officeart/2005/8/layout/hChevron3"/>
    <dgm:cxn modelId="{176E0D1C-FB20-43FB-9DB5-3DFC440B965E}" type="presParOf" srcId="{26CBF1B4-E55E-47DA-B0EF-BF75DF0154E4}" destId="{01F80A48-D955-4536-8A07-2B5AF4EE5065}" srcOrd="8" destOrd="0" presId="urn:microsoft.com/office/officeart/2005/8/layout/hChevron3"/>
    <dgm:cxn modelId="{738CBD5C-4C57-43E5-8E32-A0C97487DAB2}" type="presParOf" srcId="{26CBF1B4-E55E-47DA-B0EF-BF75DF0154E4}" destId="{DB588096-5758-4C75-840C-A325E745DCC2}" srcOrd="9" destOrd="0" presId="urn:microsoft.com/office/officeart/2005/8/layout/hChevron3"/>
    <dgm:cxn modelId="{2A2FBC27-441B-415F-9BEF-AA670CA59556}" type="presParOf" srcId="{26CBF1B4-E55E-47DA-B0EF-BF75DF0154E4}" destId="{B2B21137-C2FB-45FA-9372-0BEA5DD32D4A}" srcOrd="10" destOrd="0" presId="urn:microsoft.com/office/officeart/2005/8/layout/hChevron3"/>
    <dgm:cxn modelId="{93C2C273-B8C5-47A2-A069-A8F42108C371}" type="presParOf" srcId="{26CBF1B4-E55E-47DA-B0EF-BF75DF0154E4}" destId="{255DB1BF-708D-4546-BAED-09DEC7FFD1CF}" srcOrd="11" destOrd="0" presId="urn:microsoft.com/office/officeart/2005/8/layout/hChevron3"/>
    <dgm:cxn modelId="{5F1BEC3F-E8AE-4B5E-9EB7-FF1C4B4B440B}" type="presParOf" srcId="{26CBF1B4-E55E-47DA-B0EF-BF75DF0154E4}" destId="{62BFA746-F94A-45B3-9968-93CF1F851D79}" srcOrd="12" destOrd="0" presId="urn:microsoft.com/office/officeart/2005/8/layout/hChevron3"/>
    <dgm:cxn modelId="{2116747F-35D0-4BC5-BE86-3441D11AA547}" type="presParOf" srcId="{26CBF1B4-E55E-47DA-B0EF-BF75DF0154E4}" destId="{531F3A69-9D56-47F5-AB5B-0AEBA2B668A2}" srcOrd="13" destOrd="0" presId="urn:microsoft.com/office/officeart/2005/8/layout/hChevron3"/>
    <dgm:cxn modelId="{CB394F6F-2973-4F3E-BDE9-8004B033EFCC}" type="presParOf" srcId="{26CBF1B4-E55E-47DA-B0EF-BF75DF0154E4}" destId="{32F0E19A-73E9-4F0C-9C05-150DD911C38A}" srcOrd="1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1E6A3E-8075-435D-9A1E-A0C2FA18E908}" type="doc">
      <dgm:prSet loTypeId="urn:microsoft.com/office/officeart/2005/8/layout/hChevron3" loCatId="process" qsTypeId="urn:microsoft.com/office/officeart/2005/8/quickstyle/simple1" qsCatId="simple" csTypeId="urn:microsoft.com/office/officeart/2005/8/colors/accent1_2" csCatId="accent1" phldr="1"/>
      <dgm:spPr/>
    </dgm:pt>
    <dgm:pt modelId="{32A59FC6-1AFF-4152-8102-C90D135BA6E4}">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gm:t>
    </dgm:pt>
    <dgm:pt modelId="{44B023BA-D8C9-4903-B9D9-A93D44CC1138}" type="parTrans" cxnId="{2FE1B3CC-5B6F-42E7-A4F0-AC991AA6978C}">
      <dgm:prSet/>
      <dgm:spPr/>
      <dgm:t>
        <a:bodyPr/>
        <a:lstStyle/>
        <a:p>
          <a:endParaRPr lang="en-AU" b="1"/>
        </a:p>
      </dgm:t>
    </dgm:pt>
    <dgm:pt modelId="{FCD4E2B1-20E4-40E7-9CC5-6824BC142FDA}" type="sibTrans" cxnId="{2FE1B3CC-5B6F-42E7-A4F0-AC991AA6978C}">
      <dgm:prSet/>
      <dgm:spPr/>
      <dgm:t>
        <a:bodyPr/>
        <a:lstStyle/>
        <a:p>
          <a:endParaRPr lang="en-AU" b="1"/>
        </a:p>
      </dgm:t>
    </dgm:pt>
    <dgm:pt modelId="{CB66C3E8-083B-4DC9-9548-0FAC3D8E4770}">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gm:t>
    </dgm:pt>
    <dgm:pt modelId="{83F74C94-A0A0-4C16-AC4F-1E3CA6C03CB3}" type="parTrans" cxnId="{BDA1F055-DAAF-4DC4-A1C7-820E4D2FC5BD}">
      <dgm:prSet/>
      <dgm:spPr/>
      <dgm:t>
        <a:bodyPr/>
        <a:lstStyle/>
        <a:p>
          <a:endParaRPr lang="en-AU" b="1"/>
        </a:p>
      </dgm:t>
    </dgm:pt>
    <dgm:pt modelId="{5B3CE967-902B-41D6-9E6E-CD1749E9D506}" type="sibTrans" cxnId="{BDA1F055-DAAF-4DC4-A1C7-820E4D2FC5BD}">
      <dgm:prSet/>
      <dgm:spPr/>
      <dgm:t>
        <a:bodyPr/>
        <a:lstStyle/>
        <a:p>
          <a:endParaRPr lang="en-AU" b="1"/>
        </a:p>
      </dgm:t>
    </dgm:pt>
    <dgm:pt modelId="{F5D3A24E-67DE-4D42-AED6-2EA5E0500D82}">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gm:t>
    </dgm:pt>
    <dgm:pt modelId="{BA461FD7-E0E9-46E1-9EA3-8C63A5499340}" type="parTrans" cxnId="{ED78550F-C825-4C1D-9324-CEE418F1F701}">
      <dgm:prSet/>
      <dgm:spPr/>
      <dgm:t>
        <a:bodyPr/>
        <a:lstStyle/>
        <a:p>
          <a:endParaRPr lang="en-AU" b="1"/>
        </a:p>
      </dgm:t>
    </dgm:pt>
    <dgm:pt modelId="{59F618E4-889B-4C6B-A9DF-C3F6624252D3}" type="sibTrans" cxnId="{ED78550F-C825-4C1D-9324-CEE418F1F701}">
      <dgm:prSet/>
      <dgm:spPr/>
      <dgm:t>
        <a:bodyPr/>
        <a:lstStyle/>
        <a:p>
          <a:endParaRPr lang="en-AU" b="1"/>
        </a:p>
      </dgm:t>
    </dgm:pt>
    <dgm:pt modelId="{91D2B927-0F26-460B-87FE-AA7F31CD0B3A}">
      <dgm:prSet phldrT="[Text]" custT="1"/>
      <dgm:spPr>
        <a:solidFill>
          <a:srgbClr val="ED7D31"/>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r>
            <a:rPr lang="en-AU" sz="1200" b="1" kern="1200">
              <a:solidFill>
                <a:schemeClr val="tx1"/>
              </a:solidFill>
            </a:rPr>
            <a:t>Continued </a:t>
          </a:r>
          <a:r>
            <a:rPr lang="en-AU" sz="1200" b="1" kern="1200">
              <a:solidFill>
                <a:schemeClr val="tx1"/>
              </a:solidFill>
              <a:latin typeface="Calibri" panose="020F0502020204030204"/>
              <a:ea typeface="+mn-ea"/>
              <a:cs typeface="+mn-cs"/>
            </a:rPr>
            <a:t>Training</a:t>
          </a:r>
        </a:p>
      </dgm:t>
    </dgm:pt>
    <dgm:pt modelId="{BE60126A-E35A-4368-81D5-05B926761176}" type="parTrans" cxnId="{A3FEAF5C-8010-4B07-8CFF-51B8C31D5D3B}">
      <dgm:prSet/>
      <dgm:spPr/>
      <dgm:t>
        <a:bodyPr/>
        <a:lstStyle/>
        <a:p>
          <a:endParaRPr lang="en-AU" b="1"/>
        </a:p>
      </dgm:t>
    </dgm:pt>
    <dgm:pt modelId="{3EEBA64A-E6B6-4D4E-8E29-635FE5A68F3D}" type="sibTrans" cxnId="{A3FEAF5C-8010-4B07-8CFF-51B8C31D5D3B}">
      <dgm:prSet/>
      <dgm:spPr/>
      <dgm:t>
        <a:bodyPr/>
        <a:lstStyle/>
        <a:p>
          <a:endParaRPr lang="en-AU" b="1"/>
        </a:p>
      </dgm:t>
    </dgm:pt>
    <dgm:pt modelId="{DB95D13C-7E71-47CF-9FE6-DBBF96691D4B}">
      <dgm:prSet phldrT="[Text]"/>
      <dgm:spPr>
        <a:solidFill>
          <a:schemeClr val="accent6">
            <a:lumMod val="75000"/>
          </a:schemeClr>
        </a:solidFill>
      </dgm:spPr>
      <dgm:t>
        <a:bodyPr/>
        <a:lstStyle/>
        <a:p>
          <a:r>
            <a:rPr lang="en-AU" b="1"/>
            <a:t>Years 3 &amp; 4</a:t>
          </a:r>
        </a:p>
      </dgm:t>
    </dgm:pt>
    <dgm:pt modelId="{85BA0C27-399A-4E51-BAC7-55BC2CA1030B}" type="parTrans" cxnId="{54A0E01A-D5D9-4859-A027-61BBCFB8B005}">
      <dgm:prSet/>
      <dgm:spPr/>
      <dgm:t>
        <a:bodyPr/>
        <a:lstStyle/>
        <a:p>
          <a:endParaRPr lang="en-AU" b="1"/>
        </a:p>
      </dgm:t>
    </dgm:pt>
    <dgm:pt modelId="{67163B83-A10D-4A1A-9AE3-9A704D355340}" type="sibTrans" cxnId="{54A0E01A-D5D9-4859-A027-61BBCFB8B005}">
      <dgm:prSet/>
      <dgm:spPr/>
      <dgm:t>
        <a:bodyPr/>
        <a:lstStyle/>
        <a:p>
          <a:endParaRPr lang="en-AU" b="1"/>
        </a:p>
      </dgm:t>
    </dgm:pt>
    <dgm:pt modelId="{1A85B042-DE2B-48E4-95CB-F102843F3AB1}">
      <dgm:prSet phldrT="[Text]"/>
      <dgm:spPr>
        <a:solidFill>
          <a:schemeClr val="accent6">
            <a:lumMod val="75000"/>
          </a:schemeClr>
        </a:solidFill>
      </dgm:spPr>
      <dgm:t>
        <a:bodyPr/>
        <a:lstStyle/>
        <a:p>
          <a:r>
            <a:rPr lang="en-AU" b="1"/>
            <a:t>Changing an apprenticeship</a:t>
          </a:r>
        </a:p>
      </dgm:t>
    </dgm:pt>
    <dgm:pt modelId="{D877A092-C73A-4C18-B602-B5BB930C1858}" type="parTrans" cxnId="{937C1908-2067-44C8-B0B1-07C67B738200}">
      <dgm:prSet/>
      <dgm:spPr/>
      <dgm:t>
        <a:bodyPr/>
        <a:lstStyle/>
        <a:p>
          <a:endParaRPr lang="en-AU" b="1"/>
        </a:p>
      </dgm:t>
    </dgm:pt>
    <dgm:pt modelId="{4E5447E6-54C4-4FED-A4F7-22E01B954C67}" type="sibTrans" cxnId="{937C1908-2067-44C8-B0B1-07C67B738200}">
      <dgm:prSet/>
      <dgm:spPr/>
      <dgm:t>
        <a:bodyPr/>
        <a:lstStyle/>
        <a:p>
          <a:endParaRPr lang="en-AU" b="1"/>
        </a:p>
      </dgm:t>
    </dgm:pt>
    <dgm:pt modelId="{8B782315-9DD6-4200-B886-BFF7E77E96B8}">
      <dgm:prSe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t>Off-the-job </a:t>
          </a:r>
          <a:r>
            <a:rPr lang="en-AU" sz="1200" b="1" kern="1200">
              <a:solidFill>
                <a:prstClr val="white"/>
              </a:solidFill>
              <a:latin typeface="Calibri" panose="020F0502020204030204"/>
              <a:ea typeface="+mn-ea"/>
              <a:cs typeface="+mn-cs"/>
            </a:rPr>
            <a:t>training</a:t>
          </a:r>
        </a:p>
      </dgm:t>
    </dgm:pt>
    <dgm:pt modelId="{A7978433-2AE3-4BE0-948D-BE6CC4F00AEB}" type="parTrans" cxnId="{CEAE7581-E92A-4526-9FC1-A50DBCDE4788}">
      <dgm:prSet/>
      <dgm:spPr/>
      <dgm:t>
        <a:bodyPr/>
        <a:lstStyle/>
        <a:p>
          <a:endParaRPr lang="en-AU" b="1"/>
        </a:p>
      </dgm:t>
    </dgm:pt>
    <dgm:pt modelId="{C77681E0-57E9-44D4-AC8F-9F57B9D5F31C}" type="sibTrans" cxnId="{CEAE7581-E92A-4526-9FC1-A50DBCDE4788}">
      <dgm:prSet/>
      <dgm:spPr/>
      <dgm:t>
        <a:bodyPr/>
        <a:lstStyle/>
        <a:p>
          <a:endParaRPr lang="en-AU" b="1"/>
        </a:p>
      </dgm:t>
    </dgm:pt>
    <dgm:pt modelId="{E5F2384C-89EF-43B1-88FB-7385561232CC}">
      <dgm:prSe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Pre-Apprenticeships</a:t>
          </a:r>
        </a:p>
      </dgm:t>
    </dgm:pt>
    <dgm:pt modelId="{94C4DF91-7C22-47C8-897C-5B0CFAC91851}" type="parTrans" cxnId="{2B0A7AA4-74ED-4948-BF49-A09A2F46105D}">
      <dgm:prSet/>
      <dgm:spPr/>
      <dgm:t>
        <a:bodyPr/>
        <a:lstStyle/>
        <a:p>
          <a:endParaRPr lang="en-AU" b="1"/>
        </a:p>
      </dgm:t>
    </dgm:pt>
    <dgm:pt modelId="{6CE318D8-81B6-46D1-B9ED-951334E6E3FF}" type="sibTrans" cxnId="{2B0A7AA4-74ED-4948-BF49-A09A2F46105D}">
      <dgm:prSet/>
      <dgm:spPr/>
      <dgm:t>
        <a:bodyPr/>
        <a:lstStyle/>
        <a:p>
          <a:endParaRPr lang="en-AU" b="1"/>
        </a:p>
      </dgm:t>
    </dgm:pt>
    <dgm:pt modelId="{26CBF1B4-E55E-47DA-B0EF-BF75DF0154E4}" type="pres">
      <dgm:prSet presAssocID="{4B1E6A3E-8075-435D-9A1E-A0C2FA18E908}" presName="Name0" presStyleCnt="0">
        <dgm:presLayoutVars>
          <dgm:dir/>
          <dgm:resizeHandles val="exact"/>
        </dgm:presLayoutVars>
      </dgm:prSet>
      <dgm:spPr/>
    </dgm:pt>
    <dgm:pt modelId="{CB633326-4A90-422B-A2B0-5F010219C6A0}" type="pres">
      <dgm:prSet presAssocID="{E5F2384C-89EF-43B1-88FB-7385561232CC}" presName="parTxOnly" presStyleLbl="node1" presStyleIdx="0" presStyleCnt="8">
        <dgm:presLayoutVars>
          <dgm:bulletEnabled val="1"/>
        </dgm:presLayoutVars>
      </dgm:prSet>
      <dgm:spPr>
        <a:xfrm>
          <a:off x="1131" y="1683"/>
          <a:ext cx="1759148" cy="703659"/>
        </a:xfrm>
        <a:prstGeom prst="homePlate">
          <a:avLst/>
        </a:prstGeom>
      </dgm:spPr>
    </dgm:pt>
    <dgm:pt modelId="{7D2C765F-D376-47F1-9C68-64A081FD6095}" type="pres">
      <dgm:prSet presAssocID="{6CE318D8-81B6-46D1-B9ED-951334E6E3FF}" presName="parSpace" presStyleCnt="0"/>
      <dgm:spPr/>
    </dgm:pt>
    <dgm:pt modelId="{9E4B9829-2A2F-448F-9E63-4AE4BCF7B069}" type="pres">
      <dgm:prSet presAssocID="{32A59FC6-1AFF-4152-8102-C90D135BA6E4}" presName="parTxOnly" presStyleLbl="node1" presStyleIdx="1" presStyleCnt="8" custScaleX="132934">
        <dgm:presLayoutVars>
          <dgm:bulletEnabled val="1"/>
        </dgm:presLayoutVars>
      </dgm:prSet>
      <dgm:spPr>
        <a:xfrm>
          <a:off x="1408449" y="1683"/>
          <a:ext cx="2338506" cy="703659"/>
        </a:xfrm>
        <a:prstGeom prst="chevron">
          <a:avLst/>
        </a:prstGeom>
      </dgm:spPr>
    </dgm:pt>
    <dgm:pt modelId="{721765B2-86DE-4A51-83C1-489FFC88B045}" type="pres">
      <dgm:prSet presAssocID="{FCD4E2B1-20E4-40E7-9CC5-6824BC142FDA}" presName="parSpace" presStyleCnt="0"/>
      <dgm:spPr/>
    </dgm:pt>
    <dgm:pt modelId="{F5646459-73D8-4619-9787-D57F7A9C30D3}" type="pres">
      <dgm:prSet presAssocID="{CB66C3E8-083B-4DC9-9548-0FAC3D8E4770}" presName="parTxOnly" presStyleLbl="node1" presStyleIdx="2" presStyleCnt="8">
        <dgm:presLayoutVars>
          <dgm:bulletEnabled val="1"/>
        </dgm:presLayoutVars>
      </dgm:prSet>
      <dgm:spPr>
        <a:xfrm>
          <a:off x="3395126" y="1683"/>
          <a:ext cx="1759148" cy="703659"/>
        </a:xfrm>
        <a:prstGeom prst="chevron">
          <a:avLst/>
        </a:prstGeom>
      </dgm:spPr>
    </dgm:pt>
    <dgm:pt modelId="{2986BE86-2962-4877-B393-C4DAA12001B4}" type="pres">
      <dgm:prSet presAssocID="{5B3CE967-902B-41D6-9E6E-CD1749E9D506}" presName="parSpace" presStyleCnt="0"/>
      <dgm:spPr/>
    </dgm:pt>
    <dgm:pt modelId="{363BFE7E-3D49-48EE-BBA1-8F93BBBA37FF}" type="pres">
      <dgm:prSet presAssocID="{F5D3A24E-67DE-4D42-AED6-2EA5E0500D82}" presName="parTxOnly" presStyleLbl="node1" presStyleIdx="3" presStyleCnt="8">
        <dgm:presLayoutVars>
          <dgm:bulletEnabled val="1"/>
        </dgm:presLayoutVars>
      </dgm:prSet>
      <dgm:spPr>
        <a:xfrm>
          <a:off x="4802445" y="1683"/>
          <a:ext cx="1759148" cy="703659"/>
        </a:xfrm>
        <a:prstGeom prst="chevron">
          <a:avLst/>
        </a:prstGeom>
      </dgm:spPr>
    </dgm:pt>
    <dgm:pt modelId="{E06EAE46-245E-4276-BA85-5D4D2B04E9FD}" type="pres">
      <dgm:prSet presAssocID="{59F618E4-889B-4C6B-A9DF-C3F6624252D3}" presName="parSpace" presStyleCnt="0"/>
      <dgm:spPr/>
    </dgm:pt>
    <dgm:pt modelId="{01F80A48-D955-4536-8A07-2B5AF4EE5065}" type="pres">
      <dgm:prSet presAssocID="{8B782315-9DD6-4200-B886-BFF7E77E96B8}" presName="parTxOnly" presStyleLbl="node1" presStyleIdx="4" presStyleCnt="8">
        <dgm:presLayoutVars>
          <dgm:bulletEnabled val="1"/>
        </dgm:presLayoutVars>
      </dgm:prSet>
      <dgm:spPr>
        <a:xfrm>
          <a:off x="6209764" y="1683"/>
          <a:ext cx="1759148" cy="703659"/>
        </a:xfrm>
        <a:prstGeom prst="chevron">
          <a:avLst/>
        </a:prstGeom>
      </dgm:spPr>
    </dgm:pt>
    <dgm:pt modelId="{DB588096-5758-4C75-840C-A325E745DCC2}" type="pres">
      <dgm:prSet presAssocID="{C77681E0-57E9-44D4-AC8F-9F57B9D5F31C}" presName="parSpace" presStyleCnt="0"/>
      <dgm:spPr/>
    </dgm:pt>
    <dgm:pt modelId="{B2B21137-C2FB-45FA-9372-0BEA5DD32D4A}" type="pres">
      <dgm:prSet presAssocID="{91D2B927-0F26-460B-87FE-AA7F31CD0B3A}" presName="parTxOnly" presStyleLbl="node1" presStyleIdx="5" presStyleCnt="8">
        <dgm:presLayoutVars>
          <dgm:bulletEnabled val="1"/>
        </dgm:presLayoutVars>
      </dgm:prSet>
      <dgm:spPr>
        <a:xfrm>
          <a:off x="7617082" y="1683"/>
          <a:ext cx="1759148" cy="703659"/>
        </a:xfrm>
        <a:prstGeom prst="chevron">
          <a:avLst/>
        </a:prstGeom>
      </dgm:spPr>
    </dgm:pt>
    <dgm:pt modelId="{255DB1BF-708D-4546-BAED-09DEC7FFD1CF}" type="pres">
      <dgm:prSet presAssocID="{3EEBA64A-E6B6-4D4E-8E29-635FE5A68F3D}" presName="parSpace" presStyleCnt="0"/>
      <dgm:spPr/>
    </dgm:pt>
    <dgm:pt modelId="{62BFA746-F94A-45B3-9968-93CF1F851D79}" type="pres">
      <dgm:prSet presAssocID="{DB95D13C-7E71-47CF-9FE6-DBBF96691D4B}" presName="parTxOnly" presStyleLbl="node1" presStyleIdx="6" presStyleCnt="8">
        <dgm:presLayoutVars>
          <dgm:bulletEnabled val="1"/>
        </dgm:presLayoutVars>
      </dgm:prSet>
      <dgm:spPr/>
    </dgm:pt>
    <dgm:pt modelId="{531F3A69-9D56-47F5-AB5B-0AEBA2B668A2}" type="pres">
      <dgm:prSet presAssocID="{67163B83-A10D-4A1A-9AE3-9A704D355340}" presName="parSpace" presStyleCnt="0"/>
      <dgm:spPr/>
    </dgm:pt>
    <dgm:pt modelId="{32F0E19A-73E9-4F0C-9C05-150DD911C38A}" type="pres">
      <dgm:prSet presAssocID="{1A85B042-DE2B-48E4-95CB-F102843F3AB1}" presName="parTxOnly" presStyleLbl="node1" presStyleIdx="7" presStyleCnt="8">
        <dgm:presLayoutVars>
          <dgm:bulletEnabled val="1"/>
        </dgm:presLayoutVars>
      </dgm:prSet>
      <dgm:spPr/>
    </dgm:pt>
  </dgm:ptLst>
  <dgm:cxnLst>
    <dgm:cxn modelId="{937C1908-2067-44C8-B0B1-07C67B738200}" srcId="{4B1E6A3E-8075-435D-9A1E-A0C2FA18E908}" destId="{1A85B042-DE2B-48E4-95CB-F102843F3AB1}" srcOrd="7" destOrd="0" parTransId="{D877A092-C73A-4C18-B602-B5BB930C1858}" sibTransId="{4E5447E6-54C4-4FED-A4F7-22E01B954C67}"/>
    <dgm:cxn modelId="{ED78550F-C825-4C1D-9324-CEE418F1F701}" srcId="{4B1E6A3E-8075-435D-9A1E-A0C2FA18E908}" destId="{F5D3A24E-67DE-4D42-AED6-2EA5E0500D82}" srcOrd="3" destOrd="0" parTransId="{BA461FD7-E0E9-46E1-9EA3-8C63A5499340}" sibTransId="{59F618E4-889B-4C6B-A9DF-C3F6624252D3}"/>
    <dgm:cxn modelId="{54A0E01A-D5D9-4859-A027-61BBCFB8B005}" srcId="{4B1E6A3E-8075-435D-9A1E-A0C2FA18E908}" destId="{DB95D13C-7E71-47CF-9FE6-DBBF96691D4B}" srcOrd="6" destOrd="0" parTransId="{85BA0C27-399A-4E51-BAC7-55BC2CA1030B}" sibTransId="{67163B83-A10D-4A1A-9AE3-9A704D355340}"/>
    <dgm:cxn modelId="{C9400122-D9BA-4BC9-BDC9-A97CE1177FAF}" type="presOf" srcId="{1A85B042-DE2B-48E4-95CB-F102843F3AB1}" destId="{32F0E19A-73E9-4F0C-9C05-150DD911C38A}" srcOrd="0" destOrd="0" presId="urn:microsoft.com/office/officeart/2005/8/layout/hChevron3"/>
    <dgm:cxn modelId="{ABC61123-DB38-4A9F-9053-237AEA73F1EC}" type="presOf" srcId="{E5F2384C-89EF-43B1-88FB-7385561232CC}" destId="{CB633326-4A90-422B-A2B0-5F010219C6A0}" srcOrd="0" destOrd="0" presId="urn:microsoft.com/office/officeart/2005/8/layout/hChevron3"/>
    <dgm:cxn modelId="{A7C27525-1513-4B29-B024-D3BD65240BEB}" type="presOf" srcId="{8B782315-9DD6-4200-B886-BFF7E77E96B8}" destId="{01F80A48-D955-4536-8A07-2B5AF4EE5065}" srcOrd="0" destOrd="0" presId="urn:microsoft.com/office/officeart/2005/8/layout/hChevron3"/>
    <dgm:cxn modelId="{C584162A-9399-4F8D-837B-81614B417080}" type="presOf" srcId="{91D2B927-0F26-460B-87FE-AA7F31CD0B3A}" destId="{B2B21137-C2FB-45FA-9372-0BEA5DD32D4A}" srcOrd="0" destOrd="0" presId="urn:microsoft.com/office/officeart/2005/8/layout/hChevron3"/>
    <dgm:cxn modelId="{A117F83E-9087-4620-A0F2-5EF59C384A70}" type="presOf" srcId="{4B1E6A3E-8075-435D-9A1E-A0C2FA18E908}" destId="{26CBF1B4-E55E-47DA-B0EF-BF75DF0154E4}" srcOrd="0" destOrd="0" presId="urn:microsoft.com/office/officeart/2005/8/layout/hChevron3"/>
    <dgm:cxn modelId="{A3FEAF5C-8010-4B07-8CFF-51B8C31D5D3B}" srcId="{4B1E6A3E-8075-435D-9A1E-A0C2FA18E908}" destId="{91D2B927-0F26-460B-87FE-AA7F31CD0B3A}" srcOrd="5" destOrd="0" parTransId="{BE60126A-E35A-4368-81D5-05B926761176}" sibTransId="{3EEBA64A-E6B6-4D4E-8E29-635FE5A68F3D}"/>
    <dgm:cxn modelId="{FE9EDF54-0599-4162-AE1A-59794A9A73BC}" type="presOf" srcId="{CB66C3E8-083B-4DC9-9548-0FAC3D8E4770}" destId="{F5646459-73D8-4619-9787-D57F7A9C30D3}" srcOrd="0" destOrd="0" presId="urn:microsoft.com/office/officeart/2005/8/layout/hChevron3"/>
    <dgm:cxn modelId="{BDA1F055-DAAF-4DC4-A1C7-820E4D2FC5BD}" srcId="{4B1E6A3E-8075-435D-9A1E-A0C2FA18E908}" destId="{CB66C3E8-083B-4DC9-9548-0FAC3D8E4770}" srcOrd="2" destOrd="0" parTransId="{83F74C94-A0A0-4C16-AC4F-1E3CA6C03CB3}" sibTransId="{5B3CE967-902B-41D6-9E6E-CD1749E9D506}"/>
    <dgm:cxn modelId="{895B0E77-8270-43FE-88C8-3704A7DA240C}" type="presOf" srcId="{32A59FC6-1AFF-4152-8102-C90D135BA6E4}" destId="{9E4B9829-2A2F-448F-9E63-4AE4BCF7B069}" srcOrd="0" destOrd="0" presId="urn:microsoft.com/office/officeart/2005/8/layout/hChevron3"/>
    <dgm:cxn modelId="{960FBD7F-5D34-4FE0-BCBA-7640C67B9DB9}" type="presOf" srcId="{DB95D13C-7E71-47CF-9FE6-DBBF96691D4B}" destId="{62BFA746-F94A-45B3-9968-93CF1F851D79}" srcOrd="0" destOrd="0" presId="urn:microsoft.com/office/officeart/2005/8/layout/hChevron3"/>
    <dgm:cxn modelId="{CEAE7581-E92A-4526-9FC1-A50DBCDE4788}" srcId="{4B1E6A3E-8075-435D-9A1E-A0C2FA18E908}" destId="{8B782315-9DD6-4200-B886-BFF7E77E96B8}" srcOrd="4" destOrd="0" parTransId="{A7978433-2AE3-4BE0-948D-BE6CC4F00AEB}" sibTransId="{C77681E0-57E9-44D4-AC8F-9F57B9D5F31C}"/>
    <dgm:cxn modelId="{2B0A7AA4-74ED-4948-BF49-A09A2F46105D}" srcId="{4B1E6A3E-8075-435D-9A1E-A0C2FA18E908}" destId="{E5F2384C-89EF-43B1-88FB-7385561232CC}" srcOrd="0" destOrd="0" parTransId="{94C4DF91-7C22-47C8-897C-5B0CFAC91851}" sibTransId="{6CE318D8-81B6-46D1-B9ED-951334E6E3FF}"/>
    <dgm:cxn modelId="{2FE1B3CC-5B6F-42E7-A4F0-AC991AA6978C}" srcId="{4B1E6A3E-8075-435D-9A1E-A0C2FA18E908}" destId="{32A59FC6-1AFF-4152-8102-C90D135BA6E4}" srcOrd="1" destOrd="0" parTransId="{44B023BA-D8C9-4903-B9D9-A93D44CC1138}" sibTransId="{FCD4E2B1-20E4-40E7-9CC5-6824BC142FDA}"/>
    <dgm:cxn modelId="{854770D8-1E77-4AA2-ACDE-9FA6D5D33E38}" type="presOf" srcId="{F5D3A24E-67DE-4D42-AED6-2EA5E0500D82}" destId="{363BFE7E-3D49-48EE-BBA1-8F93BBBA37FF}" srcOrd="0" destOrd="0" presId="urn:microsoft.com/office/officeart/2005/8/layout/hChevron3"/>
    <dgm:cxn modelId="{28D08BBA-75E6-4D85-9871-7F13A046F14D}" type="presParOf" srcId="{26CBF1B4-E55E-47DA-B0EF-BF75DF0154E4}" destId="{CB633326-4A90-422B-A2B0-5F010219C6A0}" srcOrd="0" destOrd="0" presId="urn:microsoft.com/office/officeart/2005/8/layout/hChevron3"/>
    <dgm:cxn modelId="{98C60163-6E94-4D75-9D07-5B07B1D5CFAC}" type="presParOf" srcId="{26CBF1B4-E55E-47DA-B0EF-BF75DF0154E4}" destId="{7D2C765F-D376-47F1-9C68-64A081FD6095}" srcOrd="1" destOrd="0" presId="urn:microsoft.com/office/officeart/2005/8/layout/hChevron3"/>
    <dgm:cxn modelId="{57277633-13B0-4D18-98C4-C087C180EE7F}" type="presParOf" srcId="{26CBF1B4-E55E-47DA-B0EF-BF75DF0154E4}" destId="{9E4B9829-2A2F-448F-9E63-4AE4BCF7B069}" srcOrd="2" destOrd="0" presId="urn:microsoft.com/office/officeart/2005/8/layout/hChevron3"/>
    <dgm:cxn modelId="{70B028D3-100B-457A-A79A-0FF44350ED64}" type="presParOf" srcId="{26CBF1B4-E55E-47DA-B0EF-BF75DF0154E4}" destId="{721765B2-86DE-4A51-83C1-489FFC88B045}" srcOrd="3" destOrd="0" presId="urn:microsoft.com/office/officeart/2005/8/layout/hChevron3"/>
    <dgm:cxn modelId="{B319ADEF-558E-4E4B-9FBF-071A5B8665D5}" type="presParOf" srcId="{26CBF1B4-E55E-47DA-B0EF-BF75DF0154E4}" destId="{F5646459-73D8-4619-9787-D57F7A9C30D3}" srcOrd="4" destOrd="0" presId="urn:microsoft.com/office/officeart/2005/8/layout/hChevron3"/>
    <dgm:cxn modelId="{82C87DD6-C301-4B21-A2F6-1A339F961BAC}" type="presParOf" srcId="{26CBF1B4-E55E-47DA-B0EF-BF75DF0154E4}" destId="{2986BE86-2962-4877-B393-C4DAA12001B4}" srcOrd="5" destOrd="0" presId="urn:microsoft.com/office/officeart/2005/8/layout/hChevron3"/>
    <dgm:cxn modelId="{958D971B-8482-4657-8283-7E709FF28216}" type="presParOf" srcId="{26CBF1B4-E55E-47DA-B0EF-BF75DF0154E4}" destId="{363BFE7E-3D49-48EE-BBA1-8F93BBBA37FF}" srcOrd="6" destOrd="0" presId="urn:microsoft.com/office/officeart/2005/8/layout/hChevron3"/>
    <dgm:cxn modelId="{343961FA-6DE0-4FE7-8A04-D95A61FC7507}" type="presParOf" srcId="{26CBF1B4-E55E-47DA-B0EF-BF75DF0154E4}" destId="{E06EAE46-245E-4276-BA85-5D4D2B04E9FD}" srcOrd="7" destOrd="0" presId="urn:microsoft.com/office/officeart/2005/8/layout/hChevron3"/>
    <dgm:cxn modelId="{176E0D1C-FB20-43FB-9DB5-3DFC440B965E}" type="presParOf" srcId="{26CBF1B4-E55E-47DA-B0EF-BF75DF0154E4}" destId="{01F80A48-D955-4536-8A07-2B5AF4EE5065}" srcOrd="8" destOrd="0" presId="urn:microsoft.com/office/officeart/2005/8/layout/hChevron3"/>
    <dgm:cxn modelId="{738CBD5C-4C57-43E5-8E32-A0C97487DAB2}" type="presParOf" srcId="{26CBF1B4-E55E-47DA-B0EF-BF75DF0154E4}" destId="{DB588096-5758-4C75-840C-A325E745DCC2}" srcOrd="9" destOrd="0" presId="urn:microsoft.com/office/officeart/2005/8/layout/hChevron3"/>
    <dgm:cxn modelId="{2A2FBC27-441B-415F-9BEF-AA670CA59556}" type="presParOf" srcId="{26CBF1B4-E55E-47DA-B0EF-BF75DF0154E4}" destId="{B2B21137-C2FB-45FA-9372-0BEA5DD32D4A}" srcOrd="10" destOrd="0" presId="urn:microsoft.com/office/officeart/2005/8/layout/hChevron3"/>
    <dgm:cxn modelId="{93C2C273-B8C5-47A2-A069-A8F42108C371}" type="presParOf" srcId="{26CBF1B4-E55E-47DA-B0EF-BF75DF0154E4}" destId="{255DB1BF-708D-4546-BAED-09DEC7FFD1CF}" srcOrd="11" destOrd="0" presId="urn:microsoft.com/office/officeart/2005/8/layout/hChevron3"/>
    <dgm:cxn modelId="{5F1BEC3F-E8AE-4B5E-9EB7-FF1C4B4B440B}" type="presParOf" srcId="{26CBF1B4-E55E-47DA-B0EF-BF75DF0154E4}" destId="{62BFA746-F94A-45B3-9968-93CF1F851D79}" srcOrd="12" destOrd="0" presId="urn:microsoft.com/office/officeart/2005/8/layout/hChevron3"/>
    <dgm:cxn modelId="{2116747F-35D0-4BC5-BE86-3441D11AA547}" type="presParOf" srcId="{26CBF1B4-E55E-47DA-B0EF-BF75DF0154E4}" destId="{531F3A69-9D56-47F5-AB5B-0AEBA2B668A2}" srcOrd="13" destOrd="0" presId="urn:microsoft.com/office/officeart/2005/8/layout/hChevron3"/>
    <dgm:cxn modelId="{CB394F6F-2973-4F3E-BDE9-8004B033EFCC}" type="presParOf" srcId="{26CBF1B4-E55E-47DA-B0EF-BF75DF0154E4}" destId="{32F0E19A-73E9-4F0C-9C05-150DD911C38A}" srcOrd="1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1E6A3E-8075-435D-9A1E-A0C2FA18E908}" type="doc">
      <dgm:prSet loTypeId="urn:microsoft.com/office/officeart/2005/8/layout/hChevron3" loCatId="process" qsTypeId="urn:microsoft.com/office/officeart/2005/8/quickstyle/simple1" qsCatId="simple" csTypeId="urn:microsoft.com/office/officeart/2005/8/colors/accent1_2" csCatId="accent1" phldr="1"/>
      <dgm:spPr/>
    </dgm:pt>
    <dgm:pt modelId="{32A59FC6-1AFF-4152-8102-C90D135BA6E4}">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gm:t>
    </dgm:pt>
    <dgm:pt modelId="{44B023BA-D8C9-4903-B9D9-A93D44CC1138}" type="parTrans" cxnId="{2FE1B3CC-5B6F-42E7-A4F0-AC991AA6978C}">
      <dgm:prSet/>
      <dgm:spPr/>
      <dgm:t>
        <a:bodyPr/>
        <a:lstStyle/>
        <a:p>
          <a:endParaRPr lang="en-AU" b="1"/>
        </a:p>
      </dgm:t>
    </dgm:pt>
    <dgm:pt modelId="{FCD4E2B1-20E4-40E7-9CC5-6824BC142FDA}" type="sibTrans" cxnId="{2FE1B3CC-5B6F-42E7-A4F0-AC991AA6978C}">
      <dgm:prSet/>
      <dgm:spPr/>
      <dgm:t>
        <a:bodyPr/>
        <a:lstStyle/>
        <a:p>
          <a:endParaRPr lang="en-AU" b="1"/>
        </a:p>
      </dgm:t>
    </dgm:pt>
    <dgm:pt modelId="{CB66C3E8-083B-4DC9-9548-0FAC3D8E4770}">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gm:t>
    </dgm:pt>
    <dgm:pt modelId="{83F74C94-A0A0-4C16-AC4F-1E3CA6C03CB3}" type="parTrans" cxnId="{BDA1F055-DAAF-4DC4-A1C7-820E4D2FC5BD}">
      <dgm:prSet/>
      <dgm:spPr/>
      <dgm:t>
        <a:bodyPr/>
        <a:lstStyle/>
        <a:p>
          <a:endParaRPr lang="en-AU" b="1"/>
        </a:p>
      </dgm:t>
    </dgm:pt>
    <dgm:pt modelId="{5B3CE967-902B-41D6-9E6E-CD1749E9D506}" type="sibTrans" cxnId="{BDA1F055-DAAF-4DC4-A1C7-820E4D2FC5BD}">
      <dgm:prSet/>
      <dgm:spPr/>
      <dgm:t>
        <a:bodyPr/>
        <a:lstStyle/>
        <a:p>
          <a:endParaRPr lang="en-AU" b="1"/>
        </a:p>
      </dgm:t>
    </dgm:pt>
    <dgm:pt modelId="{F5D3A24E-67DE-4D42-AED6-2EA5E0500D82}">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gm:t>
    </dgm:pt>
    <dgm:pt modelId="{BA461FD7-E0E9-46E1-9EA3-8C63A5499340}" type="parTrans" cxnId="{ED78550F-C825-4C1D-9324-CEE418F1F701}">
      <dgm:prSet/>
      <dgm:spPr/>
      <dgm:t>
        <a:bodyPr/>
        <a:lstStyle/>
        <a:p>
          <a:endParaRPr lang="en-AU" b="1"/>
        </a:p>
      </dgm:t>
    </dgm:pt>
    <dgm:pt modelId="{59F618E4-889B-4C6B-A9DF-C3F6624252D3}" type="sibTrans" cxnId="{ED78550F-C825-4C1D-9324-CEE418F1F701}">
      <dgm:prSet/>
      <dgm:spPr/>
      <dgm:t>
        <a:bodyPr/>
        <a:lstStyle/>
        <a:p>
          <a:endParaRPr lang="en-AU" b="1"/>
        </a:p>
      </dgm:t>
    </dgm:pt>
    <dgm:pt modelId="{91D2B927-0F26-460B-87FE-AA7F31CD0B3A}">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t>Continued </a:t>
          </a:r>
          <a:r>
            <a:rPr lang="en-AU" sz="1200" b="1" kern="1200">
              <a:solidFill>
                <a:prstClr val="white"/>
              </a:solidFill>
              <a:latin typeface="Calibri" panose="020F0502020204030204"/>
              <a:ea typeface="+mn-ea"/>
              <a:cs typeface="+mn-cs"/>
            </a:rPr>
            <a:t>Training</a:t>
          </a:r>
        </a:p>
      </dgm:t>
    </dgm:pt>
    <dgm:pt modelId="{BE60126A-E35A-4368-81D5-05B926761176}" type="parTrans" cxnId="{A3FEAF5C-8010-4B07-8CFF-51B8C31D5D3B}">
      <dgm:prSet/>
      <dgm:spPr/>
      <dgm:t>
        <a:bodyPr/>
        <a:lstStyle/>
        <a:p>
          <a:endParaRPr lang="en-AU" b="1"/>
        </a:p>
      </dgm:t>
    </dgm:pt>
    <dgm:pt modelId="{3EEBA64A-E6B6-4D4E-8E29-635FE5A68F3D}" type="sibTrans" cxnId="{A3FEAF5C-8010-4B07-8CFF-51B8C31D5D3B}">
      <dgm:prSet/>
      <dgm:spPr/>
      <dgm:t>
        <a:bodyPr/>
        <a:lstStyle/>
        <a:p>
          <a:endParaRPr lang="en-AU" b="1"/>
        </a:p>
      </dgm:t>
    </dgm:pt>
    <dgm:pt modelId="{DB95D13C-7E71-47CF-9FE6-DBBF96691D4B}">
      <dgm:prSet phldrT="[Text]" custT="1"/>
      <dgm:spPr>
        <a:solidFill>
          <a:srgbClr val="ED7D31"/>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r>
            <a:rPr lang="en-AU" sz="1200" b="1" kern="1200">
              <a:solidFill>
                <a:schemeClr val="tx1"/>
              </a:solidFill>
              <a:latin typeface="Calibri" panose="020F0502020204030204"/>
              <a:ea typeface="+mn-ea"/>
              <a:cs typeface="+mn-cs"/>
            </a:rPr>
            <a:t>Years</a:t>
          </a:r>
          <a:r>
            <a:rPr lang="en-AU" sz="1200" b="1" kern="1200">
              <a:solidFill>
                <a:schemeClr val="tx1"/>
              </a:solidFill>
            </a:rPr>
            <a:t> 3 &amp; 4</a:t>
          </a:r>
        </a:p>
      </dgm:t>
    </dgm:pt>
    <dgm:pt modelId="{85BA0C27-399A-4E51-BAC7-55BC2CA1030B}" type="parTrans" cxnId="{54A0E01A-D5D9-4859-A027-61BBCFB8B005}">
      <dgm:prSet/>
      <dgm:spPr/>
      <dgm:t>
        <a:bodyPr/>
        <a:lstStyle/>
        <a:p>
          <a:endParaRPr lang="en-AU" b="1"/>
        </a:p>
      </dgm:t>
    </dgm:pt>
    <dgm:pt modelId="{67163B83-A10D-4A1A-9AE3-9A704D355340}" type="sibTrans" cxnId="{54A0E01A-D5D9-4859-A027-61BBCFB8B005}">
      <dgm:prSet/>
      <dgm:spPr/>
      <dgm:t>
        <a:bodyPr/>
        <a:lstStyle/>
        <a:p>
          <a:endParaRPr lang="en-AU" b="1"/>
        </a:p>
      </dgm:t>
    </dgm:pt>
    <dgm:pt modelId="{1A85B042-DE2B-48E4-95CB-F102843F3AB1}">
      <dgm:prSet phldrT="[Text]"/>
      <dgm:spPr>
        <a:solidFill>
          <a:schemeClr val="accent6">
            <a:lumMod val="75000"/>
          </a:schemeClr>
        </a:solidFill>
      </dgm:spPr>
      <dgm:t>
        <a:bodyPr/>
        <a:lstStyle/>
        <a:p>
          <a:r>
            <a:rPr lang="en-AU" b="1"/>
            <a:t>Changing an apprenticeship</a:t>
          </a:r>
        </a:p>
      </dgm:t>
    </dgm:pt>
    <dgm:pt modelId="{D877A092-C73A-4C18-B602-B5BB930C1858}" type="parTrans" cxnId="{937C1908-2067-44C8-B0B1-07C67B738200}">
      <dgm:prSet/>
      <dgm:spPr/>
      <dgm:t>
        <a:bodyPr/>
        <a:lstStyle/>
        <a:p>
          <a:endParaRPr lang="en-AU" b="1"/>
        </a:p>
      </dgm:t>
    </dgm:pt>
    <dgm:pt modelId="{4E5447E6-54C4-4FED-A4F7-22E01B954C67}" type="sibTrans" cxnId="{937C1908-2067-44C8-B0B1-07C67B738200}">
      <dgm:prSet/>
      <dgm:spPr/>
      <dgm:t>
        <a:bodyPr/>
        <a:lstStyle/>
        <a:p>
          <a:endParaRPr lang="en-AU" b="1"/>
        </a:p>
      </dgm:t>
    </dgm:pt>
    <dgm:pt modelId="{8B782315-9DD6-4200-B886-BFF7E77E96B8}">
      <dgm:prSe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t>Off-the-job </a:t>
          </a:r>
          <a:r>
            <a:rPr lang="en-AU" sz="1200" b="1" kern="1200">
              <a:solidFill>
                <a:prstClr val="white"/>
              </a:solidFill>
              <a:latin typeface="Calibri" panose="020F0502020204030204"/>
              <a:ea typeface="+mn-ea"/>
              <a:cs typeface="+mn-cs"/>
            </a:rPr>
            <a:t>training</a:t>
          </a:r>
        </a:p>
      </dgm:t>
    </dgm:pt>
    <dgm:pt modelId="{A7978433-2AE3-4BE0-948D-BE6CC4F00AEB}" type="parTrans" cxnId="{CEAE7581-E92A-4526-9FC1-A50DBCDE4788}">
      <dgm:prSet/>
      <dgm:spPr/>
      <dgm:t>
        <a:bodyPr/>
        <a:lstStyle/>
        <a:p>
          <a:endParaRPr lang="en-AU" b="1"/>
        </a:p>
      </dgm:t>
    </dgm:pt>
    <dgm:pt modelId="{C77681E0-57E9-44D4-AC8F-9F57B9D5F31C}" type="sibTrans" cxnId="{CEAE7581-E92A-4526-9FC1-A50DBCDE4788}">
      <dgm:prSet/>
      <dgm:spPr/>
      <dgm:t>
        <a:bodyPr/>
        <a:lstStyle/>
        <a:p>
          <a:endParaRPr lang="en-AU" b="1"/>
        </a:p>
      </dgm:t>
    </dgm:pt>
    <dgm:pt modelId="{E5F2384C-89EF-43B1-88FB-7385561232CC}">
      <dgm:prSe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Pre-Apprenticeships</a:t>
          </a:r>
        </a:p>
      </dgm:t>
    </dgm:pt>
    <dgm:pt modelId="{94C4DF91-7C22-47C8-897C-5B0CFAC91851}" type="parTrans" cxnId="{2B0A7AA4-74ED-4948-BF49-A09A2F46105D}">
      <dgm:prSet/>
      <dgm:spPr/>
      <dgm:t>
        <a:bodyPr/>
        <a:lstStyle/>
        <a:p>
          <a:endParaRPr lang="en-AU" b="1"/>
        </a:p>
      </dgm:t>
    </dgm:pt>
    <dgm:pt modelId="{6CE318D8-81B6-46D1-B9ED-951334E6E3FF}" type="sibTrans" cxnId="{2B0A7AA4-74ED-4948-BF49-A09A2F46105D}">
      <dgm:prSet/>
      <dgm:spPr/>
      <dgm:t>
        <a:bodyPr/>
        <a:lstStyle/>
        <a:p>
          <a:endParaRPr lang="en-AU" b="1"/>
        </a:p>
      </dgm:t>
    </dgm:pt>
    <dgm:pt modelId="{26CBF1B4-E55E-47DA-B0EF-BF75DF0154E4}" type="pres">
      <dgm:prSet presAssocID="{4B1E6A3E-8075-435D-9A1E-A0C2FA18E908}" presName="Name0" presStyleCnt="0">
        <dgm:presLayoutVars>
          <dgm:dir/>
          <dgm:resizeHandles val="exact"/>
        </dgm:presLayoutVars>
      </dgm:prSet>
      <dgm:spPr/>
    </dgm:pt>
    <dgm:pt modelId="{CB633326-4A90-422B-A2B0-5F010219C6A0}" type="pres">
      <dgm:prSet presAssocID="{E5F2384C-89EF-43B1-88FB-7385561232CC}" presName="parTxOnly" presStyleLbl="node1" presStyleIdx="0" presStyleCnt="8">
        <dgm:presLayoutVars>
          <dgm:bulletEnabled val="1"/>
        </dgm:presLayoutVars>
      </dgm:prSet>
      <dgm:spPr>
        <a:xfrm>
          <a:off x="1131" y="1683"/>
          <a:ext cx="1759148" cy="703659"/>
        </a:xfrm>
        <a:prstGeom prst="homePlate">
          <a:avLst/>
        </a:prstGeom>
      </dgm:spPr>
    </dgm:pt>
    <dgm:pt modelId="{7D2C765F-D376-47F1-9C68-64A081FD6095}" type="pres">
      <dgm:prSet presAssocID="{6CE318D8-81B6-46D1-B9ED-951334E6E3FF}" presName="parSpace" presStyleCnt="0"/>
      <dgm:spPr/>
    </dgm:pt>
    <dgm:pt modelId="{9E4B9829-2A2F-448F-9E63-4AE4BCF7B069}" type="pres">
      <dgm:prSet presAssocID="{32A59FC6-1AFF-4152-8102-C90D135BA6E4}" presName="parTxOnly" presStyleLbl="node1" presStyleIdx="1" presStyleCnt="8" custScaleX="132934">
        <dgm:presLayoutVars>
          <dgm:bulletEnabled val="1"/>
        </dgm:presLayoutVars>
      </dgm:prSet>
      <dgm:spPr>
        <a:xfrm>
          <a:off x="1408449" y="1683"/>
          <a:ext cx="2338506" cy="703659"/>
        </a:xfrm>
        <a:prstGeom prst="chevron">
          <a:avLst/>
        </a:prstGeom>
      </dgm:spPr>
    </dgm:pt>
    <dgm:pt modelId="{721765B2-86DE-4A51-83C1-489FFC88B045}" type="pres">
      <dgm:prSet presAssocID="{FCD4E2B1-20E4-40E7-9CC5-6824BC142FDA}" presName="parSpace" presStyleCnt="0"/>
      <dgm:spPr/>
    </dgm:pt>
    <dgm:pt modelId="{F5646459-73D8-4619-9787-D57F7A9C30D3}" type="pres">
      <dgm:prSet presAssocID="{CB66C3E8-083B-4DC9-9548-0FAC3D8E4770}" presName="parTxOnly" presStyleLbl="node1" presStyleIdx="2" presStyleCnt="8">
        <dgm:presLayoutVars>
          <dgm:bulletEnabled val="1"/>
        </dgm:presLayoutVars>
      </dgm:prSet>
      <dgm:spPr>
        <a:xfrm>
          <a:off x="3395126" y="1683"/>
          <a:ext cx="1759148" cy="703659"/>
        </a:xfrm>
        <a:prstGeom prst="chevron">
          <a:avLst/>
        </a:prstGeom>
      </dgm:spPr>
    </dgm:pt>
    <dgm:pt modelId="{2986BE86-2962-4877-B393-C4DAA12001B4}" type="pres">
      <dgm:prSet presAssocID="{5B3CE967-902B-41D6-9E6E-CD1749E9D506}" presName="parSpace" presStyleCnt="0"/>
      <dgm:spPr/>
    </dgm:pt>
    <dgm:pt modelId="{363BFE7E-3D49-48EE-BBA1-8F93BBBA37FF}" type="pres">
      <dgm:prSet presAssocID="{F5D3A24E-67DE-4D42-AED6-2EA5E0500D82}" presName="parTxOnly" presStyleLbl="node1" presStyleIdx="3" presStyleCnt="8">
        <dgm:presLayoutVars>
          <dgm:bulletEnabled val="1"/>
        </dgm:presLayoutVars>
      </dgm:prSet>
      <dgm:spPr>
        <a:xfrm>
          <a:off x="4802445" y="1683"/>
          <a:ext cx="1759148" cy="703659"/>
        </a:xfrm>
        <a:prstGeom prst="chevron">
          <a:avLst/>
        </a:prstGeom>
      </dgm:spPr>
    </dgm:pt>
    <dgm:pt modelId="{E06EAE46-245E-4276-BA85-5D4D2B04E9FD}" type="pres">
      <dgm:prSet presAssocID="{59F618E4-889B-4C6B-A9DF-C3F6624252D3}" presName="parSpace" presStyleCnt="0"/>
      <dgm:spPr/>
    </dgm:pt>
    <dgm:pt modelId="{01F80A48-D955-4536-8A07-2B5AF4EE5065}" type="pres">
      <dgm:prSet presAssocID="{8B782315-9DD6-4200-B886-BFF7E77E96B8}" presName="parTxOnly" presStyleLbl="node1" presStyleIdx="4" presStyleCnt="8">
        <dgm:presLayoutVars>
          <dgm:bulletEnabled val="1"/>
        </dgm:presLayoutVars>
      </dgm:prSet>
      <dgm:spPr>
        <a:xfrm>
          <a:off x="6209764" y="1683"/>
          <a:ext cx="1759148" cy="703659"/>
        </a:xfrm>
        <a:prstGeom prst="chevron">
          <a:avLst/>
        </a:prstGeom>
      </dgm:spPr>
    </dgm:pt>
    <dgm:pt modelId="{DB588096-5758-4C75-840C-A325E745DCC2}" type="pres">
      <dgm:prSet presAssocID="{C77681E0-57E9-44D4-AC8F-9F57B9D5F31C}" presName="parSpace" presStyleCnt="0"/>
      <dgm:spPr/>
    </dgm:pt>
    <dgm:pt modelId="{B2B21137-C2FB-45FA-9372-0BEA5DD32D4A}" type="pres">
      <dgm:prSet presAssocID="{91D2B927-0F26-460B-87FE-AA7F31CD0B3A}" presName="parTxOnly" presStyleLbl="node1" presStyleIdx="5" presStyleCnt="8">
        <dgm:presLayoutVars>
          <dgm:bulletEnabled val="1"/>
        </dgm:presLayoutVars>
      </dgm:prSet>
      <dgm:spPr>
        <a:xfrm>
          <a:off x="7617082" y="1683"/>
          <a:ext cx="1759148" cy="703659"/>
        </a:xfrm>
        <a:prstGeom prst="chevron">
          <a:avLst/>
        </a:prstGeom>
      </dgm:spPr>
    </dgm:pt>
    <dgm:pt modelId="{255DB1BF-708D-4546-BAED-09DEC7FFD1CF}" type="pres">
      <dgm:prSet presAssocID="{3EEBA64A-E6B6-4D4E-8E29-635FE5A68F3D}" presName="parSpace" presStyleCnt="0"/>
      <dgm:spPr/>
    </dgm:pt>
    <dgm:pt modelId="{62BFA746-F94A-45B3-9968-93CF1F851D79}" type="pres">
      <dgm:prSet presAssocID="{DB95D13C-7E71-47CF-9FE6-DBBF96691D4B}" presName="parTxOnly" presStyleLbl="node1" presStyleIdx="6" presStyleCnt="8">
        <dgm:presLayoutVars>
          <dgm:bulletEnabled val="1"/>
        </dgm:presLayoutVars>
      </dgm:prSet>
      <dgm:spPr>
        <a:xfrm>
          <a:off x="9024401" y="1683"/>
          <a:ext cx="1759148" cy="703659"/>
        </a:xfrm>
        <a:prstGeom prst="chevron">
          <a:avLst/>
        </a:prstGeom>
      </dgm:spPr>
    </dgm:pt>
    <dgm:pt modelId="{531F3A69-9D56-47F5-AB5B-0AEBA2B668A2}" type="pres">
      <dgm:prSet presAssocID="{67163B83-A10D-4A1A-9AE3-9A704D355340}" presName="parSpace" presStyleCnt="0"/>
      <dgm:spPr/>
    </dgm:pt>
    <dgm:pt modelId="{32F0E19A-73E9-4F0C-9C05-150DD911C38A}" type="pres">
      <dgm:prSet presAssocID="{1A85B042-DE2B-48E4-95CB-F102843F3AB1}" presName="parTxOnly" presStyleLbl="node1" presStyleIdx="7" presStyleCnt="8">
        <dgm:presLayoutVars>
          <dgm:bulletEnabled val="1"/>
        </dgm:presLayoutVars>
      </dgm:prSet>
      <dgm:spPr/>
    </dgm:pt>
  </dgm:ptLst>
  <dgm:cxnLst>
    <dgm:cxn modelId="{937C1908-2067-44C8-B0B1-07C67B738200}" srcId="{4B1E6A3E-8075-435D-9A1E-A0C2FA18E908}" destId="{1A85B042-DE2B-48E4-95CB-F102843F3AB1}" srcOrd="7" destOrd="0" parTransId="{D877A092-C73A-4C18-B602-B5BB930C1858}" sibTransId="{4E5447E6-54C4-4FED-A4F7-22E01B954C67}"/>
    <dgm:cxn modelId="{ED78550F-C825-4C1D-9324-CEE418F1F701}" srcId="{4B1E6A3E-8075-435D-9A1E-A0C2FA18E908}" destId="{F5D3A24E-67DE-4D42-AED6-2EA5E0500D82}" srcOrd="3" destOrd="0" parTransId="{BA461FD7-E0E9-46E1-9EA3-8C63A5499340}" sibTransId="{59F618E4-889B-4C6B-A9DF-C3F6624252D3}"/>
    <dgm:cxn modelId="{54A0E01A-D5D9-4859-A027-61BBCFB8B005}" srcId="{4B1E6A3E-8075-435D-9A1E-A0C2FA18E908}" destId="{DB95D13C-7E71-47CF-9FE6-DBBF96691D4B}" srcOrd="6" destOrd="0" parTransId="{85BA0C27-399A-4E51-BAC7-55BC2CA1030B}" sibTransId="{67163B83-A10D-4A1A-9AE3-9A704D355340}"/>
    <dgm:cxn modelId="{C9400122-D9BA-4BC9-BDC9-A97CE1177FAF}" type="presOf" srcId="{1A85B042-DE2B-48E4-95CB-F102843F3AB1}" destId="{32F0E19A-73E9-4F0C-9C05-150DD911C38A}" srcOrd="0" destOrd="0" presId="urn:microsoft.com/office/officeart/2005/8/layout/hChevron3"/>
    <dgm:cxn modelId="{ABC61123-DB38-4A9F-9053-237AEA73F1EC}" type="presOf" srcId="{E5F2384C-89EF-43B1-88FB-7385561232CC}" destId="{CB633326-4A90-422B-A2B0-5F010219C6A0}" srcOrd="0" destOrd="0" presId="urn:microsoft.com/office/officeart/2005/8/layout/hChevron3"/>
    <dgm:cxn modelId="{A7C27525-1513-4B29-B024-D3BD65240BEB}" type="presOf" srcId="{8B782315-9DD6-4200-B886-BFF7E77E96B8}" destId="{01F80A48-D955-4536-8A07-2B5AF4EE5065}" srcOrd="0" destOrd="0" presId="urn:microsoft.com/office/officeart/2005/8/layout/hChevron3"/>
    <dgm:cxn modelId="{C584162A-9399-4F8D-837B-81614B417080}" type="presOf" srcId="{91D2B927-0F26-460B-87FE-AA7F31CD0B3A}" destId="{B2B21137-C2FB-45FA-9372-0BEA5DD32D4A}" srcOrd="0" destOrd="0" presId="urn:microsoft.com/office/officeart/2005/8/layout/hChevron3"/>
    <dgm:cxn modelId="{A117F83E-9087-4620-A0F2-5EF59C384A70}" type="presOf" srcId="{4B1E6A3E-8075-435D-9A1E-A0C2FA18E908}" destId="{26CBF1B4-E55E-47DA-B0EF-BF75DF0154E4}" srcOrd="0" destOrd="0" presId="urn:microsoft.com/office/officeart/2005/8/layout/hChevron3"/>
    <dgm:cxn modelId="{A3FEAF5C-8010-4B07-8CFF-51B8C31D5D3B}" srcId="{4B1E6A3E-8075-435D-9A1E-A0C2FA18E908}" destId="{91D2B927-0F26-460B-87FE-AA7F31CD0B3A}" srcOrd="5" destOrd="0" parTransId="{BE60126A-E35A-4368-81D5-05B926761176}" sibTransId="{3EEBA64A-E6B6-4D4E-8E29-635FE5A68F3D}"/>
    <dgm:cxn modelId="{FE9EDF54-0599-4162-AE1A-59794A9A73BC}" type="presOf" srcId="{CB66C3E8-083B-4DC9-9548-0FAC3D8E4770}" destId="{F5646459-73D8-4619-9787-D57F7A9C30D3}" srcOrd="0" destOrd="0" presId="urn:microsoft.com/office/officeart/2005/8/layout/hChevron3"/>
    <dgm:cxn modelId="{BDA1F055-DAAF-4DC4-A1C7-820E4D2FC5BD}" srcId="{4B1E6A3E-8075-435D-9A1E-A0C2FA18E908}" destId="{CB66C3E8-083B-4DC9-9548-0FAC3D8E4770}" srcOrd="2" destOrd="0" parTransId="{83F74C94-A0A0-4C16-AC4F-1E3CA6C03CB3}" sibTransId="{5B3CE967-902B-41D6-9E6E-CD1749E9D506}"/>
    <dgm:cxn modelId="{895B0E77-8270-43FE-88C8-3704A7DA240C}" type="presOf" srcId="{32A59FC6-1AFF-4152-8102-C90D135BA6E4}" destId="{9E4B9829-2A2F-448F-9E63-4AE4BCF7B069}" srcOrd="0" destOrd="0" presId="urn:microsoft.com/office/officeart/2005/8/layout/hChevron3"/>
    <dgm:cxn modelId="{960FBD7F-5D34-4FE0-BCBA-7640C67B9DB9}" type="presOf" srcId="{DB95D13C-7E71-47CF-9FE6-DBBF96691D4B}" destId="{62BFA746-F94A-45B3-9968-93CF1F851D79}" srcOrd="0" destOrd="0" presId="urn:microsoft.com/office/officeart/2005/8/layout/hChevron3"/>
    <dgm:cxn modelId="{CEAE7581-E92A-4526-9FC1-A50DBCDE4788}" srcId="{4B1E6A3E-8075-435D-9A1E-A0C2FA18E908}" destId="{8B782315-9DD6-4200-B886-BFF7E77E96B8}" srcOrd="4" destOrd="0" parTransId="{A7978433-2AE3-4BE0-948D-BE6CC4F00AEB}" sibTransId="{C77681E0-57E9-44D4-AC8F-9F57B9D5F31C}"/>
    <dgm:cxn modelId="{2B0A7AA4-74ED-4948-BF49-A09A2F46105D}" srcId="{4B1E6A3E-8075-435D-9A1E-A0C2FA18E908}" destId="{E5F2384C-89EF-43B1-88FB-7385561232CC}" srcOrd="0" destOrd="0" parTransId="{94C4DF91-7C22-47C8-897C-5B0CFAC91851}" sibTransId="{6CE318D8-81B6-46D1-B9ED-951334E6E3FF}"/>
    <dgm:cxn modelId="{2FE1B3CC-5B6F-42E7-A4F0-AC991AA6978C}" srcId="{4B1E6A3E-8075-435D-9A1E-A0C2FA18E908}" destId="{32A59FC6-1AFF-4152-8102-C90D135BA6E4}" srcOrd="1" destOrd="0" parTransId="{44B023BA-D8C9-4903-B9D9-A93D44CC1138}" sibTransId="{FCD4E2B1-20E4-40E7-9CC5-6824BC142FDA}"/>
    <dgm:cxn modelId="{854770D8-1E77-4AA2-ACDE-9FA6D5D33E38}" type="presOf" srcId="{F5D3A24E-67DE-4D42-AED6-2EA5E0500D82}" destId="{363BFE7E-3D49-48EE-BBA1-8F93BBBA37FF}" srcOrd="0" destOrd="0" presId="urn:microsoft.com/office/officeart/2005/8/layout/hChevron3"/>
    <dgm:cxn modelId="{28D08BBA-75E6-4D85-9871-7F13A046F14D}" type="presParOf" srcId="{26CBF1B4-E55E-47DA-B0EF-BF75DF0154E4}" destId="{CB633326-4A90-422B-A2B0-5F010219C6A0}" srcOrd="0" destOrd="0" presId="urn:microsoft.com/office/officeart/2005/8/layout/hChevron3"/>
    <dgm:cxn modelId="{98C60163-6E94-4D75-9D07-5B07B1D5CFAC}" type="presParOf" srcId="{26CBF1B4-E55E-47DA-B0EF-BF75DF0154E4}" destId="{7D2C765F-D376-47F1-9C68-64A081FD6095}" srcOrd="1" destOrd="0" presId="urn:microsoft.com/office/officeart/2005/8/layout/hChevron3"/>
    <dgm:cxn modelId="{57277633-13B0-4D18-98C4-C087C180EE7F}" type="presParOf" srcId="{26CBF1B4-E55E-47DA-B0EF-BF75DF0154E4}" destId="{9E4B9829-2A2F-448F-9E63-4AE4BCF7B069}" srcOrd="2" destOrd="0" presId="urn:microsoft.com/office/officeart/2005/8/layout/hChevron3"/>
    <dgm:cxn modelId="{70B028D3-100B-457A-A79A-0FF44350ED64}" type="presParOf" srcId="{26CBF1B4-E55E-47DA-B0EF-BF75DF0154E4}" destId="{721765B2-86DE-4A51-83C1-489FFC88B045}" srcOrd="3" destOrd="0" presId="urn:microsoft.com/office/officeart/2005/8/layout/hChevron3"/>
    <dgm:cxn modelId="{B319ADEF-558E-4E4B-9FBF-071A5B8665D5}" type="presParOf" srcId="{26CBF1B4-E55E-47DA-B0EF-BF75DF0154E4}" destId="{F5646459-73D8-4619-9787-D57F7A9C30D3}" srcOrd="4" destOrd="0" presId="urn:microsoft.com/office/officeart/2005/8/layout/hChevron3"/>
    <dgm:cxn modelId="{82C87DD6-C301-4B21-A2F6-1A339F961BAC}" type="presParOf" srcId="{26CBF1B4-E55E-47DA-B0EF-BF75DF0154E4}" destId="{2986BE86-2962-4877-B393-C4DAA12001B4}" srcOrd="5" destOrd="0" presId="urn:microsoft.com/office/officeart/2005/8/layout/hChevron3"/>
    <dgm:cxn modelId="{958D971B-8482-4657-8283-7E709FF28216}" type="presParOf" srcId="{26CBF1B4-E55E-47DA-B0EF-BF75DF0154E4}" destId="{363BFE7E-3D49-48EE-BBA1-8F93BBBA37FF}" srcOrd="6" destOrd="0" presId="urn:microsoft.com/office/officeart/2005/8/layout/hChevron3"/>
    <dgm:cxn modelId="{343961FA-6DE0-4FE7-8A04-D95A61FC7507}" type="presParOf" srcId="{26CBF1B4-E55E-47DA-B0EF-BF75DF0154E4}" destId="{E06EAE46-245E-4276-BA85-5D4D2B04E9FD}" srcOrd="7" destOrd="0" presId="urn:microsoft.com/office/officeart/2005/8/layout/hChevron3"/>
    <dgm:cxn modelId="{176E0D1C-FB20-43FB-9DB5-3DFC440B965E}" type="presParOf" srcId="{26CBF1B4-E55E-47DA-B0EF-BF75DF0154E4}" destId="{01F80A48-D955-4536-8A07-2B5AF4EE5065}" srcOrd="8" destOrd="0" presId="urn:microsoft.com/office/officeart/2005/8/layout/hChevron3"/>
    <dgm:cxn modelId="{738CBD5C-4C57-43E5-8E32-A0C97487DAB2}" type="presParOf" srcId="{26CBF1B4-E55E-47DA-B0EF-BF75DF0154E4}" destId="{DB588096-5758-4C75-840C-A325E745DCC2}" srcOrd="9" destOrd="0" presId="urn:microsoft.com/office/officeart/2005/8/layout/hChevron3"/>
    <dgm:cxn modelId="{2A2FBC27-441B-415F-9BEF-AA670CA59556}" type="presParOf" srcId="{26CBF1B4-E55E-47DA-B0EF-BF75DF0154E4}" destId="{B2B21137-C2FB-45FA-9372-0BEA5DD32D4A}" srcOrd="10" destOrd="0" presId="urn:microsoft.com/office/officeart/2005/8/layout/hChevron3"/>
    <dgm:cxn modelId="{93C2C273-B8C5-47A2-A069-A8F42108C371}" type="presParOf" srcId="{26CBF1B4-E55E-47DA-B0EF-BF75DF0154E4}" destId="{255DB1BF-708D-4546-BAED-09DEC7FFD1CF}" srcOrd="11" destOrd="0" presId="urn:microsoft.com/office/officeart/2005/8/layout/hChevron3"/>
    <dgm:cxn modelId="{5F1BEC3F-E8AE-4B5E-9EB7-FF1C4B4B440B}" type="presParOf" srcId="{26CBF1B4-E55E-47DA-B0EF-BF75DF0154E4}" destId="{62BFA746-F94A-45B3-9968-93CF1F851D79}" srcOrd="12" destOrd="0" presId="urn:microsoft.com/office/officeart/2005/8/layout/hChevron3"/>
    <dgm:cxn modelId="{2116747F-35D0-4BC5-BE86-3441D11AA547}" type="presParOf" srcId="{26CBF1B4-E55E-47DA-B0EF-BF75DF0154E4}" destId="{531F3A69-9D56-47F5-AB5B-0AEBA2B668A2}" srcOrd="13" destOrd="0" presId="urn:microsoft.com/office/officeart/2005/8/layout/hChevron3"/>
    <dgm:cxn modelId="{CB394F6F-2973-4F3E-BDE9-8004B033EFCC}" type="presParOf" srcId="{26CBF1B4-E55E-47DA-B0EF-BF75DF0154E4}" destId="{32F0E19A-73E9-4F0C-9C05-150DD911C38A}" srcOrd="14" destOrd="0" presId="urn:microsoft.com/office/officeart/2005/8/layout/hChevron3"/>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1E6A3E-8075-435D-9A1E-A0C2FA18E908}" type="doc">
      <dgm:prSet loTypeId="urn:microsoft.com/office/officeart/2005/8/layout/hChevron3" loCatId="process" qsTypeId="urn:microsoft.com/office/officeart/2005/8/quickstyle/simple1" qsCatId="simple" csTypeId="urn:microsoft.com/office/officeart/2005/8/colors/accent1_2" csCatId="accent1" phldr="1"/>
      <dgm:spPr/>
    </dgm:pt>
    <dgm:pt modelId="{32A59FC6-1AFF-4152-8102-C90D135BA6E4}">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gm:t>
    </dgm:pt>
    <dgm:pt modelId="{44B023BA-D8C9-4903-B9D9-A93D44CC1138}" type="parTrans" cxnId="{2FE1B3CC-5B6F-42E7-A4F0-AC991AA6978C}">
      <dgm:prSet/>
      <dgm:spPr/>
      <dgm:t>
        <a:bodyPr/>
        <a:lstStyle/>
        <a:p>
          <a:endParaRPr lang="en-AU" sz="1200" b="1"/>
        </a:p>
      </dgm:t>
    </dgm:pt>
    <dgm:pt modelId="{FCD4E2B1-20E4-40E7-9CC5-6824BC142FDA}" type="sibTrans" cxnId="{2FE1B3CC-5B6F-42E7-A4F0-AC991AA6978C}">
      <dgm:prSet/>
      <dgm:spPr/>
      <dgm:t>
        <a:bodyPr/>
        <a:lstStyle/>
        <a:p>
          <a:endParaRPr lang="en-AU" sz="1200" b="1"/>
        </a:p>
      </dgm:t>
    </dgm:pt>
    <dgm:pt modelId="{CB66C3E8-083B-4DC9-9548-0FAC3D8E4770}">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gm:t>
    </dgm:pt>
    <dgm:pt modelId="{83F74C94-A0A0-4C16-AC4F-1E3CA6C03CB3}" type="parTrans" cxnId="{BDA1F055-DAAF-4DC4-A1C7-820E4D2FC5BD}">
      <dgm:prSet/>
      <dgm:spPr/>
      <dgm:t>
        <a:bodyPr/>
        <a:lstStyle/>
        <a:p>
          <a:endParaRPr lang="en-AU" sz="1200" b="1"/>
        </a:p>
      </dgm:t>
    </dgm:pt>
    <dgm:pt modelId="{5B3CE967-902B-41D6-9E6E-CD1749E9D506}" type="sibTrans" cxnId="{BDA1F055-DAAF-4DC4-A1C7-820E4D2FC5BD}">
      <dgm:prSet/>
      <dgm:spPr/>
      <dgm:t>
        <a:bodyPr/>
        <a:lstStyle/>
        <a:p>
          <a:endParaRPr lang="en-AU" sz="1200" b="1"/>
        </a:p>
      </dgm:t>
    </dgm:pt>
    <dgm:pt modelId="{F5D3A24E-67DE-4D42-AED6-2EA5E0500D82}">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gm:t>
    </dgm:pt>
    <dgm:pt modelId="{BA461FD7-E0E9-46E1-9EA3-8C63A5499340}" type="parTrans" cxnId="{ED78550F-C825-4C1D-9324-CEE418F1F701}">
      <dgm:prSet/>
      <dgm:spPr/>
      <dgm:t>
        <a:bodyPr/>
        <a:lstStyle/>
        <a:p>
          <a:endParaRPr lang="en-AU" sz="1200" b="1"/>
        </a:p>
      </dgm:t>
    </dgm:pt>
    <dgm:pt modelId="{59F618E4-889B-4C6B-A9DF-C3F6624252D3}" type="sibTrans" cxnId="{ED78550F-C825-4C1D-9324-CEE418F1F701}">
      <dgm:prSet/>
      <dgm:spPr/>
      <dgm:t>
        <a:bodyPr/>
        <a:lstStyle/>
        <a:p>
          <a:endParaRPr lang="en-AU" sz="1200" b="1"/>
        </a:p>
      </dgm:t>
    </dgm:pt>
    <dgm:pt modelId="{91D2B927-0F26-460B-87FE-AA7F31CD0B3A}">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t>Continued </a:t>
          </a:r>
          <a:r>
            <a:rPr lang="en-AU" sz="1200" b="1" kern="1200">
              <a:solidFill>
                <a:prstClr val="white"/>
              </a:solidFill>
              <a:latin typeface="Calibri" panose="020F0502020204030204"/>
              <a:ea typeface="+mn-ea"/>
              <a:cs typeface="+mn-cs"/>
            </a:rPr>
            <a:t>Training</a:t>
          </a:r>
        </a:p>
      </dgm:t>
    </dgm:pt>
    <dgm:pt modelId="{BE60126A-E35A-4368-81D5-05B926761176}" type="parTrans" cxnId="{A3FEAF5C-8010-4B07-8CFF-51B8C31D5D3B}">
      <dgm:prSet/>
      <dgm:spPr/>
      <dgm:t>
        <a:bodyPr/>
        <a:lstStyle/>
        <a:p>
          <a:endParaRPr lang="en-AU" sz="1200" b="1"/>
        </a:p>
      </dgm:t>
    </dgm:pt>
    <dgm:pt modelId="{3EEBA64A-E6B6-4D4E-8E29-635FE5A68F3D}" type="sibTrans" cxnId="{A3FEAF5C-8010-4B07-8CFF-51B8C31D5D3B}">
      <dgm:prSet/>
      <dgm:spPr/>
      <dgm:t>
        <a:bodyPr/>
        <a:lstStyle/>
        <a:p>
          <a:endParaRPr lang="en-AU" sz="1200" b="1"/>
        </a:p>
      </dgm:t>
    </dgm:pt>
    <dgm:pt modelId="{DB95D13C-7E71-47CF-9FE6-DBBF96691D4B}">
      <dgm:prSet phldrT="[Tex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a:t>Years 3 &amp; 4</a:t>
          </a:r>
        </a:p>
      </dgm:t>
    </dgm:pt>
    <dgm:pt modelId="{85BA0C27-399A-4E51-BAC7-55BC2CA1030B}" type="parTrans" cxnId="{54A0E01A-D5D9-4859-A027-61BBCFB8B005}">
      <dgm:prSet/>
      <dgm:spPr/>
      <dgm:t>
        <a:bodyPr/>
        <a:lstStyle/>
        <a:p>
          <a:endParaRPr lang="en-AU" sz="1200" b="1"/>
        </a:p>
      </dgm:t>
    </dgm:pt>
    <dgm:pt modelId="{67163B83-A10D-4A1A-9AE3-9A704D355340}" type="sibTrans" cxnId="{54A0E01A-D5D9-4859-A027-61BBCFB8B005}">
      <dgm:prSet/>
      <dgm:spPr/>
      <dgm:t>
        <a:bodyPr/>
        <a:lstStyle/>
        <a:p>
          <a:endParaRPr lang="en-AU" sz="1200" b="1"/>
        </a:p>
      </dgm:t>
    </dgm:pt>
    <dgm:pt modelId="{1A85B042-DE2B-48E4-95CB-F102843F3AB1}">
      <dgm:prSet phldrT="[Text]" custT="1"/>
      <dgm:spPr>
        <a:solidFill>
          <a:srgbClr val="ED7D31"/>
        </a:solidFill>
        <a:ln w="12700" cap="flat" cmpd="sng" algn="ctr">
          <a:solidFill>
            <a:prstClr val="white">
              <a:hueOff val="0"/>
              <a:satOff val="0"/>
              <a:lumOff val="0"/>
              <a:alphaOff val="0"/>
            </a:prstClr>
          </a:solidFill>
          <a:prstDash val="solid"/>
          <a:miter lim="800000"/>
        </a:ln>
        <a:effectLst/>
      </dgm:spPr>
      <dgm:t>
        <a:bodyPr spcFirstLastPara="0" vert="horz" wrap="square" lIns="48006" tIns="32004" rIns="16002" bIns="32004" numCol="1" spcCol="1270" anchor="ctr" anchorCtr="0"/>
        <a:lstStyle/>
        <a:p>
          <a:pPr marL="0" lvl="0" indent="0" algn="ctr" defTabSz="533400">
            <a:lnSpc>
              <a:spcPct val="90000"/>
            </a:lnSpc>
            <a:spcBef>
              <a:spcPct val="0"/>
            </a:spcBef>
            <a:spcAft>
              <a:spcPct val="35000"/>
            </a:spcAft>
            <a:buNone/>
          </a:pPr>
          <a:r>
            <a:rPr lang="en-AU" sz="1200" b="1" kern="1200">
              <a:solidFill>
                <a:schemeClr val="tx1"/>
              </a:solidFill>
              <a:latin typeface="Calibri" panose="020F0502020204030204"/>
              <a:ea typeface="+mn-ea"/>
              <a:cs typeface="+mn-cs"/>
            </a:rPr>
            <a:t>Changing an apprenticeship</a:t>
          </a:r>
        </a:p>
      </dgm:t>
    </dgm:pt>
    <dgm:pt modelId="{D877A092-C73A-4C18-B602-B5BB930C1858}" type="parTrans" cxnId="{937C1908-2067-44C8-B0B1-07C67B738200}">
      <dgm:prSet/>
      <dgm:spPr/>
      <dgm:t>
        <a:bodyPr/>
        <a:lstStyle/>
        <a:p>
          <a:endParaRPr lang="en-AU" sz="1200" b="1"/>
        </a:p>
      </dgm:t>
    </dgm:pt>
    <dgm:pt modelId="{4E5447E6-54C4-4FED-A4F7-22E01B954C67}" type="sibTrans" cxnId="{937C1908-2067-44C8-B0B1-07C67B738200}">
      <dgm:prSet/>
      <dgm:spPr/>
      <dgm:t>
        <a:bodyPr/>
        <a:lstStyle/>
        <a:p>
          <a:endParaRPr lang="en-AU" sz="1200" b="1"/>
        </a:p>
      </dgm:t>
    </dgm:pt>
    <dgm:pt modelId="{8B782315-9DD6-4200-B886-BFF7E77E96B8}">
      <dgm:prSe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t>Off-the-job </a:t>
          </a:r>
          <a:r>
            <a:rPr lang="en-AU" sz="1200" b="1" kern="1200">
              <a:solidFill>
                <a:prstClr val="white"/>
              </a:solidFill>
              <a:latin typeface="Calibri" panose="020F0502020204030204"/>
              <a:ea typeface="+mn-ea"/>
              <a:cs typeface="+mn-cs"/>
            </a:rPr>
            <a:t>training</a:t>
          </a:r>
        </a:p>
      </dgm:t>
    </dgm:pt>
    <dgm:pt modelId="{A7978433-2AE3-4BE0-948D-BE6CC4F00AEB}" type="parTrans" cxnId="{CEAE7581-E92A-4526-9FC1-A50DBCDE4788}">
      <dgm:prSet/>
      <dgm:spPr/>
      <dgm:t>
        <a:bodyPr/>
        <a:lstStyle/>
        <a:p>
          <a:endParaRPr lang="en-AU" sz="1200" b="1"/>
        </a:p>
      </dgm:t>
    </dgm:pt>
    <dgm:pt modelId="{C77681E0-57E9-44D4-AC8F-9F57B9D5F31C}" type="sibTrans" cxnId="{CEAE7581-E92A-4526-9FC1-A50DBCDE4788}">
      <dgm:prSet/>
      <dgm:spPr/>
      <dgm:t>
        <a:bodyPr/>
        <a:lstStyle/>
        <a:p>
          <a:endParaRPr lang="en-AU" sz="1200" b="1"/>
        </a:p>
      </dgm:t>
    </dgm:pt>
    <dgm:pt modelId="{E5F2384C-89EF-43B1-88FB-7385561232CC}">
      <dgm:prSet custT="1"/>
      <dgm:spPr>
        <a:solidFill>
          <a:srgbClr val="70AD47">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74676" tIns="37338" rIns="18669" bIns="37338" numCol="1" spcCol="1270" anchor="ctr" anchorCtr="0"/>
        <a:lstStyle/>
        <a:p>
          <a:r>
            <a:rPr lang="en-AU" sz="1200" b="1" kern="1200">
              <a:solidFill>
                <a:prstClr val="white"/>
              </a:solidFill>
              <a:latin typeface="Calibri" panose="020F0502020204030204"/>
              <a:ea typeface="+mn-ea"/>
              <a:cs typeface="+mn-cs"/>
            </a:rPr>
            <a:t>Pre-Apprenticeships</a:t>
          </a:r>
        </a:p>
      </dgm:t>
    </dgm:pt>
    <dgm:pt modelId="{94C4DF91-7C22-47C8-897C-5B0CFAC91851}" type="parTrans" cxnId="{2B0A7AA4-74ED-4948-BF49-A09A2F46105D}">
      <dgm:prSet/>
      <dgm:spPr/>
      <dgm:t>
        <a:bodyPr/>
        <a:lstStyle/>
        <a:p>
          <a:endParaRPr lang="en-AU" sz="1200" b="1"/>
        </a:p>
      </dgm:t>
    </dgm:pt>
    <dgm:pt modelId="{6CE318D8-81B6-46D1-B9ED-951334E6E3FF}" type="sibTrans" cxnId="{2B0A7AA4-74ED-4948-BF49-A09A2F46105D}">
      <dgm:prSet/>
      <dgm:spPr/>
      <dgm:t>
        <a:bodyPr/>
        <a:lstStyle/>
        <a:p>
          <a:endParaRPr lang="en-AU" sz="1200" b="1"/>
        </a:p>
      </dgm:t>
    </dgm:pt>
    <dgm:pt modelId="{26CBF1B4-E55E-47DA-B0EF-BF75DF0154E4}" type="pres">
      <dgm:prSet presAssocID="{4B1E6A3E-8075-435D-9A1E-A0C2FA18E908}" presName="Name0" presStyleCnt="0">
        <dgm:presLayoutVars>
          <dgm:dir/>
          <dgm:resizeHandles val="exact"/>
        </dgm:presLayoutVars>
      </dgm:prSet>
      <dgm:spPr/>
    </dgm:pt>
    <dgm:pt modelId="{CB633326-4A90-422B-A2B0-5F010219C6A0}" type="pres">
      <dgm:prSet presAssocID="{E5F2384C-89EF-43B1-88FB-7385561232CC}" presName="parTxOnly" presStyleLbl="node1" presStyleIdx="0" presStyleCnt="8">
        <dgm:presLayoutVars>
          <dgm:bulletEnabled val="1"/>
        </dgm:presLayoutVars>
      </dgm:prSet>
      <dgm:spPr>
        <a:xfrm>
          <a:off x="1131" y="1683"/>
          <a:ext cx="1759148" cy="703659"/>
        </a:xfrm>
        <a:prstGeom prst="homePlate">
          <a:avLst/>
        </a:prstGeom>
      </dgm:spPr>
    </dgm:pt>
    <dgm:pt modelId="{7D2C765F-D376-47F1-9C68-64A081FD6095}" type="pres">
      <dgm:prSet presAssocID="{6CE318D8-81B6-46D1-B9ED-951334E6E3FF}" presName="parSpace" presStyleCnt="0"/>
      <dgm:spPr/>
    </dgm:pt>
    <dgm:pt modelId="{9E4B9829-2A2F-448F-9E63-4AE4BCF7B069}" type="pres">
      <dgm:prSet presAssocID="{32A59FC6-1AFF-4152-8102-C90D135BA6E4}" presName="parTxOnly" presStyleLbl="node1" presStyleIdx="1" presStyleCnt="8" custScaleX="132934">
        <dgm:presLayoutVars>
          <dgm:bulletEnabled val="1"/>
        </dgm:presLayoutVars>
      </dgm:prSet>
      <dgm:spPr>
        <a:xfrm>
          <a:off x="1408449" y="1683"/>
          <a:ext cx="2338506" cy="703659"/>
        </a:xfrm>
        <a:prstGeom prst="chevron">
          <a:avLst/>
        </a:prstGeom>
      </dgm:spPr>
    </dgm:pt>
    <dgm:pt modelId="{721765B2-86DE-4A51-83C1-489FFC88B045}" type="pres">
      <dgm:prSet presAssocID="{FCD4E2B1-20E4-40E7-9CC5-6824BC142FDA}" presName="parSpace" presStyleCnt="0"/>
      <dgm:spPr/>
    </dgm:pt>
    <dgm:pt modelId="{F5646459-73D8-4619-9787-D57F7A9C30D3}" type="pres">
      <dgm:prSet presAssocID="{CB66C3E8-083B-4DC9-9548-0FAC3D8E4770}" presName="parTxOnly" presStyleLbl="node1" presStyleIdx="2" presStyleCnt="8">
        <dgm:presLayoutVars>
          <dgm:bulletEnabled val="1"/>
        </dgm:presLayoutVars>
      </dgm:prSet>
      <dgm:spPr>
        <a:xfrm>
          <a:off x="3395126" y="1683"/>
          <a:ext cx="1759148" cy="703659"/>
        </a:xfrm>
        <a:prstGeom prst="chevron">
          <a:avLst/>
        </a:prstGeom>
      </dgm:spPr>
    </dgm:pt>
    <dgm:pt modelId="{2986BE86-2962-4877-B393-C4DAA12001B4}" type="pres">
      <dgm:prSet presAssocID="{5B3CE967-902B-41D6-9E6E-CD1749E9D506}" presName="parSpace" presStyleCnt="0"/>
      <dgm:spPr/>
    </dgm:pt>
    <dgm:pt modelId="{363BFE7E-3D49-48EE-BBA1-8F93BBBA37FF}" type="pres">
      <dgm:prSet presAssocID="{F5D3A24E-67DE-4D42-AED6-2EA5E0500D82}" presName="parTxOnly" presStyleLbl="node1" presStyleIdx="3" presStyleCnt="8">
        <dgm:presLayoutVars>
          <dgm:bulletEnabled val="1"/>
        </dgm:presLayoutVars>
      </dgm:prSet>
      <dgm:spPr>
        <a:xfrm>
          <a:off x="4802445" y="1683"/>
          <a:ext cx="1759148" cy="703659"/>
        </a:xfrm>
        <a:prstGeom prst="chevron">
          <a:avLst/>
        </a:prstGeom>
      </dgm:spPr>
    </dgm:pt>
    <dgm:pt modelId="{E06EAE46-245E-4276-BA85-5D4D2B04E9FD}" type="pres">
      <dgm:prSet presAssocID="{59F618E4-889B-4C6B-A9DF-C3F6624252D3}" presName="parSpace" presStyleCnt="0"/>
      <dgm:spPr/>
    </dgm:pt>
    <dgm:pt modelId="{01F80A48-D955-4536-8A07-2B5AF4EE5065}" type="pres">
      <dgm:prSet presAssocID="{8B782315-9DD6-4200-B886-BFF7E77E96B8}" presName="parTxOnly" presStyleLbl="node1" presStyleIdx="4" presStyleCnt="8">
        <dgm:presLayoutVars>
          <dgm:bulletEnabled val="1"/>
        </dgm:presLayoutVars>
      </dgm:prSet>
      <dgm:spPr>
        <a:xfrm>
          <a:off x="6209764" y="1683"/>
          <a:ext cx="1759148" cy="703659"/>
        </a:xfrm>
        <a:prstGeom prst="chevron">
          <a:avLst/>
        </a:prstGeom>
      </dgm:spPr>
    </dgm:pt>
    <dgm:pt modelId="{DB588096-5758-4C75-840C-A325E745DCC2}" type="pres">
      <dgm:prSet presAssocID="{C77681E0-57E9-44D4-AC8F-9F57B9D5F31C}" presName="parSpace" presStyleCnt="0"/>
      <dgm:spPr/>
    </dgm:pt>
    <dgm:pt modelId="{B2B21137-C2FB-45FA-9372-0BEA5DD32D4A}" type="pres">
      <dgm:prSet presAssocID="{91D2B927-0F26-460B-87FE-AA7F31CD0B3A}" presName="parTxOnly" presStyleLbl="node1" presStyleIdx="5" presStyleCnt="8">
        <dgm:presLayoutVars>
          <dgm:bulletEnabled val="1"/>
        </dgm:presLayoutVars>
      </dgm:prSet>
      <dgm:spPr>
        <a:xfrm>
          <a:off x="7617082" y="1683"/>
          <a:ext cx="1759148" cy="703659"/>
        </a:xfrm>
        <a:prstGeom prst="chevron">
          <a:avLst/>
        </a:prstGeom>
      </dgm:spPr>
    </dgm:pt>
    <dgm:pt modelId="{255DB1BF-708D-4546-BAED-09DEC7FFD1CF}" type="pres">
      <dgm:prSet presAssocID="{3EEBA64A-E6B6-4D4E-8E29-635FE5A68F3D}" presName="parSpace" presStyleCnt="0"/>
      <dgm:spPr/>
    </dgm:pt>
    <dgm:pt modelId="{62BFA746-F94A-45B3-9968-93CF1F851D79}" type="pres">
      <dgm:prSet presAssocID="{DB95D13C-7E71-47CF-9FE6-DBBF96691D4B}" presName="parTxOnly" presStyleLbl="node1" presStyleIdx="6" presStyleCnt="8">
        <dgm:presLayoutVars>
          <dgm:bulletEnabled val="1"/>
        </dgm:presLayoutVars>
      </dgm:prSet>
      <dgm:spPr>
        <a:xfrm>
          <a:off x="9024401" y="1683"/>
          <a:ext cx="1759148" cy="703659"/>
        </a:xfrm>
        <a:prstGeom prst="chevron">
          <a:avLst/>
        </a:prstGeom>
      </dgm:spPr>
    </dgm:pt>
    <dgm:pt modelId="{531F3A69-9D56-47F5-AB5B-0AEBA2B668A2}" type="pres">
      <dgm:prSet presAssocID="{67163B83-A10D-4A1A-9AE3-9A704D355340}" presName="parSpace" presStyleCnt="0"/>
      <dgm:spPr/>
    </dgm:pt>
    <dgm:pt modelId="{32F0E19A-73E9-4F0C-9C05-150DD911C38A}" type="pres">
      <dgm:prSet presAssocID="{1A85B042-DE2B-48E4-95CB-F102843F3AB1}" presName="parTxOnly" presStyleLbl="node1" presStyleIdx="7" presStyleCnt="8">
        <dgm:presLayoutVars>
          <dgm:bulletEnabled val="1"/>
        </dgm:presLayoutVars>
      </dgm:prSet>
      <dgm:spPr>
        <a:xfrm>
          <a:off x="10431720" y="1683"/>
          <a:ext cx="1759148" cy="703659"/>
        </a:xfrm>
        <a:prstGeom prst="chevron">
          <a:avLst/>
        </a:prstGeom>
      </dgm:spPr>
    </dgm:pt>
  </dgm:ptLst>
  <dgm:cxnLst>
    <dgm:cxn modelId="{937C1908-2067-44C8-B0B1-07C67B738200}" srcId="{4B1E6A3E-8075-435D-9A1E-A0C2FA18E908}" destId="{1A85B042-DE2B-48E4-95CB-F102843F3AB1}" srcOrd="7" destOrd="0" parTransId="{D877A092-C73A-4C18-B602-B5BB930C1858}" sibTransId="{4E5447E6-54C4-4FED-A4F7-22E01B954C67}"/>
    <dgm:cxn modelId="{ED78550F-C825-4C1D-9324-CEE418F1F701}" srcId="{4B1E6A3E-8075-435D-9A1E-A0C2FA18E908}" destId="{F5D3A24E-67DE-4D42-AED6-2EA5E0500D82}" srcOrd="3" destOrd="0" parTransId="{BA461FD7-E0E9-46E1-9EA3-8C63A5499340}" sibTransId="{59F618E4-889B-4C6B-A9DF-C3F6624252D3}"/>
    <dgm:cxn modelId="{54A0E01A-D5D9-4859-A027-61BBCFB8B005}" srcId="{4B1E6A3E-8075-435D-9A1E-A0C2FA18E908}" destId="{DB95D13C-7E71-47CF-9FE6-DBBF96691D4B}" srcOrd="6" destOrd="0" parTransId="{85BA0C27-399A-4E51-BAC7-55BC2CA1030B}" sibTransId="{67163B83-A10D-4A1A-9AE3-9A704D355340}"/>
    <dgm:cxn modelId="{C9400122-D9BA-4BC9-BDC9-A97CE1177FAF}" type="presOf" srcId="{1A85B042-DE2B-48E4-95CB-F102843F3AB1}" destId="{32F0E19A-73E9-4F0C-9C05-150DD911C38A}" srcOrd="0" destOrd="0" presId="urn:microsoft.com/office/officeart/2005/8/layout/hChevron3"/>
    <dgm:cxn modelId="{ABC61123-DB38-4A9F-9053-237AEA73F1EC}" type="presOf" srcId="{E5F2384C-89EF-43B1-88FB-7385561232CC}" destId="{CB633326-4A90-422B-A2B0-5F010219C6A0}" srcOrd="0" destOrd="0" presId="urn:microsoft.com/office/officeart/2005/8/layout/hChevron3"/>
    <dgm:cxn modelId="{A7C27525-1513-4B29-B024-D3BD65240BEB}" type="presOf" srcId="{8B782315-9DD6-4200-B886-BFF7E77E96B8}" destId="{01F80A48-D955-4536-8A07-2B5AF4EE5065}" srcOrd="0" destOrd="0" presId="urn:microsoft.com/office/officeart/2005/8/layout/hChevron3"/>
    <dgm:cxn modelId="{C584162A-9399-4F8D-837B-81614B417080}" type="presOf" srcId="{91D2B927-0F26-460B-87FE-AA7F31CD0B3A}" destId="{B2B21137-C2FB-45FA-9372-0BEA5DD32D4A}" srcOrd="0" destOrd="0" presId="urn:microsoft.com/office/officeart/2005/8/layout/hChevron3"/>
    <dgm:cxn modelId="{A117F83E-9087-4620-A0F2-5EF59C384A70}" type="presOf" srcId="{4B1E6A3E-8075-435D-9A1E-A0C2FA18E908}" destId="{26CBF1B4-E55E-47DA-B0EF-BF75DF0154E4}" srcOrd="0" destOrd="0" presId="urn:microsoft.com/office/officeart/2005/8/layout/hChevron3"/>
    <dgm:cxn modelId="{A3FEAF5C-8010-4B07-8CFF-51B8C31D5D3B}" srcId="{4B1E6A3E-8075-435D-9A1E-A0C2FA18E908}" destId="{91D2B927-0F26-460B-87FE-AA7F31CD0B3A}" srcOrd="5" destOrd="0" parTransId="{BE60126A-E35A-4368-81D5-05B926761176}" sibTransId="{3EEBA64A-E6B6-4D4E-8E29-635FE5A68F3D}"/>
    <dgm:cxn modelId="{FE9EDF54-0599-4162-AE1A-59794A9A73BC}" type="presOf" srcId="{CB66C3E8-083B-4DC9-9548-0FAC3D8E4770}" destId="{F5646459-73D8-4619-9787-D57F7A9C30D3}" srcOrd="0" destOrd="0" presId="urn:microsoft.com/office/officeart/2005/8/layout/hChevron3"/>
    <dgm:cxn modelId="{BDA1F055-DAAF-4DC4-A1C7-820E4D2FC5BD}" srcId="{4B1E6A3E-8075-435D-9A1E-A0C2FA18E908}" destId="{CB66C3E8-083B-4DC9-9548-0FAC3D8E4770}" srcOrd="2" destOrd="0" parTransId="{83F74C94-A0A0-4C16-AC4F-1E3CA6C03CB3}" sibTransId="{5B3CE967-902B-41D6-9E6E-CD1749E9D506}"/>
    <dgm:cxn modelId="{895B0E77-8270-43FE-88C8-3704A7DA240C}" type="presOf" srcId="{32A59FC6-1AFF-4152-8102-C90D135BA6E4}" destId="{9E4B9829-2A2F-448F-9E63-4AE4BCF7B069}" srcOrd="0" destOrd="0" presId="urn:microsoft.com/office/officeart/2005/8/layout/hChevron3"/>
    <dgm:cxn modelId="{960FBD7F-5D34-4FE0-BCBA-7640C67B9DB9}" type="presOf" srcId="{DB95D13C-7E71-47CF-9FE6-DBBF96691D4B}" destId="{62BFA746-F94A-45B3-9968-93CF1F851D79}" srcOrd="0" destOrd="0" presId="urn:microsoft.com/office/officeart/2005/8/layout/hChevron3"/>
    <dgm:cxn modelId="{CEAE7581-E92A-4526-9FC1-A50DBCDE4788}" srcId="{4B1E6A3E-8075-435D-9A1E-A0C2FA18E908}" destId="{8B782315-9DD6-4200-B886-BFF7E77E96B8}" srcOrd="4" destOrd="0" parTransId="{A7978433-2AE3-4BE0-948D-BE6CC4F00AEB}" sibTransId="{C77681E0-57E9-44D4-AC8F-9F57B9D5F31C}"/>
    <dgm:cxn modelId="{2B0A7AA4-74ED-4948-BF49-A09A2F46105D}" srcId="{4B1E6A3E-8075-435D-9A1E-A0C2FA18E908}" destId="{E5F2384C-89EF-43B1-88FB-7385561232CC}" srcOrd="0" destOrd="0" parTransId="{94C4DF91-7C22-47C8-897C-5B0CFAC91851}" sibTransId="{6CE318D8-81B6-46D1-B9ED-951334E6E3FF}"/>
    <dgm:cxn modelId="{2FE1B3CC-5B6F-42E7-A4F0-AC991AA6978C}" srcId="{4B1E6A3E-8075-435D-9A1E-A0C2FA18E908}" destId="{32A59FC6-1AFF-4152-8102-C90D135BA6E4}" srcOrd="1" destOrd="0" parTransId="{44B023BA-D8C9-4903-B9D9-A93D44CC1138}" sibTransId="{FCD4E2B1-20E4-40E7-9CC5-6824BC142FDA}"/>
    <dgm:cxn modelId="{854770D8-1E77-4AA2-ACDE-9FA6D5D33E38}" type="presOf" srcId="{F5D3A24E-67DE-4D42-AED6-2EA5E0500D82}" destId="{363BFE7E-3D49-48EE-BBA1-8F93BBBA37FF}" srcOrd="0" destOrd="0" presId="urn:microsoft.com/office/officeart/2005/8/layout/hChevron3"/>
    <dgm:cxn modelId="{28D08BBA-75E6-4D85-9871-7F13A046F14D}" type="presParOf" srcId="{26CBF1B4-E55E-47DA-B0EF-BF75DF0154E4}" destId="{CB633326-4A90-422B-A2B0-5F010219C6A0}" srcOrd="0" destOrd="0" presId="urn:microsoft.com/office/officeart/2005/8/layout/hChevron3"/>
    <dgm:cxn modelId="{98C60163-6E94-4D75-9D07-5B07B1D5CFAC}" type="presParOf" srcId="{26CBF1B4-E55E-47DA-B0EF-BF75DF0154E4}" destId="{7D2C765F-D376-47F1-9C68-64A081FD6095}" srcOrd="1" destOrd="0" presId="urn:microsoft.com/office/officeart/2005/8/layout/hChevron3"/>
    <dgm:cxn modelId="{57277633-13B0-4D18-98C4-C087C180EE7F}" type="presParOf" srcId="{26CBF1B4-E55E-47DA-B0EF-BF75DF0154E4}" destId="{9E4B9829-2A2F-448F-9E63-4AE4BCF7B069}" srcOrd="2" destOrd="0" presId="urn:microsoft.com/office/officeart/2005/8/layout/hChevron3"/>
    <dgm:cxn modelId="{70B028D3-100B-457A-A79A-0FF44350ED64}" type="presParOf" srcId="{26CBF1B4-E55E-47DA-B0EF-BF75DF0154E4}" destId="{721765B2-86DE-4A51-83C1-489FFC88B045}" srcOrd="3" destOrd="0" presId="urn:microsoft.com/office/officeart/2005/8/layout/hChevron3"/>
    <dgm:cxn modelId="{B319ADEF-558E-4E4B-9FBF-071A5B8665D5}" type="presParOf" srcId="{26CBF1B4-E55E-47DA-B0EF-BF75DF0154E4}" destId="{F5646459-73D8-4619-9787-D57F7A9C30D3}" srcOrd="4" destOrd="0" presId="urn:microsoft.com/office/officeart/2005/8/layout/hChevron3"/>
    <dgm:cxn modelId="{82C87DD6-C301-4B21-A2F6-1A339F961BAC}" type="presParOf" srcId="{26CBF1B4-E55E-47DA-B0EF-BF75DF0154E4}" destId="{2986BE86-2962-4877-B393-C4DAA12001B4}" srcOrd="5" destOrd="0" presId="urn:microsoft.com/office/officeart/2005/8/layout/hChevron3"/>
    <dgm:cxn modelId="{958D971B-8482-4657-8283-7E709FF28216}" type="presParOf" srcId="{26CBF1B4-E55E-47DA-B0EF-BF75DF0154E4}" destId="{363BFE7E-3D49-48EE-BBA1-8F93BBBA37FF}" srcOrd="6" destOrd="0" presId="urn:microsoft.com/office/officeart/2005/8/layout/hChevron3"/>
    <dgm:cxn modelId="{343961FA-6DE0-4FE7-8A04-D95A61FC7507}" type="presParOf" srcId="{26CBF1B4-E55E-47DA-B0EF-BF75DF0154E4}" destId="{E06EAE46-245E-4276-BA85-5D4D2B04E9FD}" srcOrd="7" destOrd="0" presId="urn:microsoft.com/office/officeart/2005/8/layout/hChevron3"/>
    <dgm:cxn modelId="{176E0D1C-FB20-43FB-9DB5-3DFC440B965E}" type="presParOf" srcId="{26CBF1B4-E55E-47DA-B0EF-BF75DF0154E4}" destId="{01F80A48-D955-4536-8A07-2B5AF4EE5065}" srcOrd="8" destOrd="0" presId="urn:microsoft.com/office/officeart/2005/8/layout/hChevron3"/>
    <dgm:cxn modelId="{738CBD5C-4C57-43E5-8E32-A0C97487DAB2}" type="presParOf" srcId="{26CBF1B4-E55E-47DA-B0EF-BF75DF0154E4}" destId="{DB588096-5758-4C75-840C-A325E745DCC2}" srcOrd="9" destOrd="0" presId="urn:microsoft.com/office/officeart/2005/8/layout/hChevron3"/>
    <dgm:cxn modelId="{2A2FBC27-441B-415F-9BEF-AA670CA59556}" type="presParOf" srcId="{26CBF1B4-E55E-47DA-B0EF-BF75DF0154E4}" destId="{B2B21137-C2FB-45FA-9372-0BEA5DD32D4A}" srcOrd="10" destOrd="0" presId="urn:microsoft.com/office/officeart/2005/8/layout/hChevron3"/>
    <dgm:cxn modelId="{93C2C273-B8C5-47A2-A069-A8F42108C371}" type="presParOf" srcId="{26CBF1B4-E55E-47DA-B0EF-BF75DF0154E4}" destId="{255DB1BF-708D-4546-BAED-09DEC7FFD1CF}" srcOrd="11" destOrd="0" presId="urn:microsoft.com/office/officeart/2005/8/layout/hChevron3"/>
    <dgm:cxn modelId="{5F1BEC3F-E8AE-4B5E-9EB7-FF1C4B4B440B}" type="presParOf" srcId="{26CBF1B4-E55E-47DA-B0EF-BF75DF0154E4}" destId="{62BFA746-F94A-45B3-9968-93CF1F851D79}" srcOrd="12" destOrd="0" presId="urn:microsoft.com/office/officeart/2005/8/layout/hChevron3"/>
    <dgm:cxn modelId="{2116747F-35D0-4BC5-BE86-3441D11AA547}" type="presParOf" srcId="{26CBF1B4-E55E-47DA-B0EF-BF75DF0154E4}" destId="{531F3A69-9D56-47F5-AB5B-0AEBA2B668A2}" srcOrd="13" destOrd="0" presId="urn:microsoft.com/office/officeart/2005/8/layout/hChevron3"/>
    <dgm:cxn modelId="{CB394F6F-2973-4F3E-BDE9-8004B033EFCC}" type="presParOf" srcId="{26CBF1B4-E55E-47DA-B0EF-BF75DF0154E4}" destId="{32F0E19A-73E9-4F0C-9C05-150DD911C38A}" srcOrd="1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3326-4A90-422B-A2B0-5F010219C6A0}">
      <dsp:nvSpPr>
        <dsp:cNvPr id="0" name=""/>
        <dsp:cNvSpPr/>
      </dsp:nvSpPr>
      <dsp:spPr>
        <a:xfrm>
          <a:off x="1131" y="1683"/>
          <a:ext cx="1759148" cy="703659"/>
        </a:xfrm>
        <a:prstGeom prst="homePlate">
          <a:avLst/>
        </a:prstGeom>
        <a:solidFill>
          <a:srgbClr val="ED7D3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solidFill>
                <a:schemeClr val="tx1"/>
              </a:solidFill>
              <a:latin typeface="Calibri" panose="020F0502020204030204"/>
              <a:ea typeface="+mn-ea"/>
              <a:cs typeface="+mn-cs"/>
            </a:rPr>
            <a:t>Pre-Apprenticeships</a:t>
          </a:r>
        </a:p>
      </dsp:txBody>
      <dsp:txXfrm>
        <a:off x="1131" y="1683"/>
        <a:ext cx="1583233" cy="703659"/>
      </dsp:txXfrm>
    </dsp:sp>
    <dsp:sp modelId="{9E4B9829-2A2F-448F-9E63-4AE4BCF7B069}">
      <dsp:nvSpPr>
        <dsp:cNvPr id="0" name=""/>
        <dsp:cNvSpPr/>
      </dsp:nvSpPr>
      <dsp:spPr>
        <a:xfrm>
          <a:off x="1408449" y="1683"/>
          <a:ext cx="2338506" cy="703659"/>
        </a:xfrm>
        <a:prstGeom prst="chevron">
          <a:avLst/>
        </a:prstGeom>
        <a:solidFill>
          <a:schemeClr val="accent6">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sp:txBody>
      <dsp:txXfrm>
        <a:off x="1760279" y="1683"/>
        <a:ext cx="1634847" cy="703659"/>
      </dsp:txXfrm>
    </dsp:sp>
    <dsp:sp modelId="{F5646459-73D8-4619-9787-D57F7A9C30D3}">
      <dsp:nvSpPr>
        <dsp:cNvPr id="0" name=""/>
        <dsp:cNvSpPr/>
      </dsp:nvSpPr>
      <dsp:spPr>
        <a:xfrm>
          <a:off x="3395126" y="1683"/>
          <a:ext cx="1759148" cy="703659"/>
        </a:xfrm>
        <a:prstGeom prst="chevron">
          <a:avLst/>
        </a:prstGeom>
        <a:solidFill>
          <a:schemeClr val="accent6">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sp:txBody>
      <dsp:txXfrm>
        <a:off x="3746956" y="1683"/>
        <a:ext cx="1055489" cy="703659"/>
      </dsp:txXfrm>
    </dsp:sp>
    <dsp:sp modelId="{363BFE7E-3D49-48EE-BBA1-8F93BBBA37FF}">
      <dsp:nvSpPr>
        <dsp:cNvPr id="0" name=""/>
        <dsp:cNvSpPr/>
      </dsp:nvSpPr>
      <dsp:spPr>
        <a:xfrm>
          <a:off x="4802445" y="1683"/>
          <a:ext cx="1759148" cy="703659"/>
        </a:xfrm>
        <a:prstGeom prst="chevron">
          <a:avLst/>
        </a:prstGeom>
        <a:solidFill>
          <a:schemeClr val="accent6">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sp:txBody>
      <dsp:txXfrm>
        <a:off x="5154275" y="1683"/>
        <a:ext cx="1055489" cy="703659"/>
      </dsp:txXfrm>
    </dsp:sp>
    <dsp:sp modelId="{01F80A48-D955-4536-8A07-2B5AF4EE5065}">
      <dsp:nvSpPr>
        <dsp:cNvPr id="0" name=""/>
        <dsp:cNvSpPr/>
      </dsp:nvSpPr>
      <dsp:spPr>
        <a:xfrm>
          <a:off x="6209764" y="1683"/>
          <a:ext cx="1759148" cy="703659"/>
        </a:xfrm>
        <a:prstGeom prst="chevron">
          <a:avLst/>
        </a:prstGeom>
        <a:solidFill>
          <a:schemeClr val="accent6">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Off-the-job </a:t>
          </a:r>
          <a:r>
            <a:rPr lang="en-AU" sz="1200" b="1" kern="1200">
              <a:solidFill>
                <a:prstClr val="white"/>
              </a:solidFill>
              <a:latin typeface="Calibri" panose="020F0502020204030204"/>
              <a:ea typeface="+mn-ea"/>
              <a:cs typeface="+mn-cs"/>
            </a:rPr>
            <a:t>training</a:t>
          </a:r>
        </a:p>
      </dsp:txBody>
      <dsp:txXfrm>
        <a:off x="6561594" y="1683"/>
        <a:ext cx="1055489" cy="703659"/>
      </dsp:txXfrm>
    </dsp:sp>
    <dsp:sp modelId="{B2B21137-C2FB-45FA-9372-0BEA5DD32D4A}">
      <dsp:nvSpPr>
        <dsp:cNvPr id="0" name=""/>
        <dsp:cNvSpPr/>
      </dsp:nvSpPr>
      <dsp:spPr>
        <a:xfrm>
          <a:off x="7617082"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Continued Training</a:t>
          </a:r>
        </a:p>
      </dsp:txBody>
      <dsp:txXfrm>
        <a:off x="7968912" y="1683"/>
        <a:ext cx="1055489" cy="703659"/>
      </dsp:txXfrm>
    </dsp:sp>
    <dsp:sp modelId="{62BFA746-F94A-45B3-9968-93CF1F851D79}">
      <dsp:nvSpPr>
        <dsp:cNvPr id="0" name=""/>
        <dsp:cNvSpPr/>
      </dsp:nvSpPr>
      <dsp:spPr>
        <a:xfrm>
          <a:off x="9024401"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Years 3 &amp; 4</a:t>
          </a:r>
        </a:p>
      </dsp:txBody>
      <dsp:txXfrm>
        <a:off x="9376231" y="1683"/>
        <a:ext cx="1055489" cy="703659"/>
      </dsp:txXfrm>
    </dsp:sp>
    <dsp:sp modelId="{32F0E19A-73E9-4F0C-9C05-150DD911C38A}">
      <dsp:nvSpPr>
        <dsp:cNvPr id="0" name=""/>
        <dsp:cNvSpPr/>
      </dsp:nvSpPr>
      <dsp:spPr>
        <a:xfrm>
          <a:off x="10431720"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Changing an apprenticeship</a:t>
          </a:r>
        </a:p>
      </dsp:txBody>
      <dsp:txXfrm>
        <a:off x="10783550" y="1683"/>
        <a:ext cx="1055489" cy="703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3326-4A90-422B-A2B0-5F010219C6A0}">
      <dsp:nvSpPr>
        <dsp:cNvPr id="0" name=""/>
        <dsp:cNvSpPr/>
      </dsp:nvSpPr>
      <dsp:spPr>
        <a:xfrm>
          <a:off x="0" y="1683"/>
          <a:ext cx="1759148" cy="703659"/>
        </a:xfrm>
        <a:prstGeom prst="homePlate">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Pre-Apprenticeships</a:t>
          </a:r>
        </a:p>
      </dsp:txBody>
      <dsp:txXfrm>
        <a:off x="0" y="1683"/>
        <a:ext cx="1583233" cy="703659"/>
      </dsp:txXfrm>
    </dsp:sp>
    <dsp:sp modelId="{9E4B9829-2A2F-448F-9E63-4AE4BCF7B069}">
      <dsp:nvSpPr>
        <dsp:cNvPr id="0" name=""/>
        <dsp:cNvSpPr/>
      </dsp:nvSpPr>
      <dsp:spPr>
        <a:xfrm>
          <a:off x="1400568" y="3366"/>
          <a:ext cx="2338506" cy="703659"/>
        </a:xfrm>
        <a:prstGeom prst="chevron">
          <a:avLst/>
        </a:prstGeom>
        <a:solidFill>
          <a:srgbClr val="ED7D3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solidFill>
                <a:schemeClr val="tx1"/>
              </a:solidFill>
              <a:latin typeface="Calibri" panose="020F0502020204030204"/>
              <a:ea typeface="+mn-ea"/>
              <a:cs typeface="+mn-cs"/>
            </a:rPr>
            <a:t>Pre-Commencement</a:t>
          </a:r>
          <a:r>
            <a:rPr lang="en-AU" sz="1200" b="1" kern="1200">
              <a:solidFill>
                <a:schemeClr val="tx1"/>
              </a:solidFill>
            </a:rPr>
            <a:t> </a:t>
          </a:r>
          <a:r>
            <a:rPr lang="en-AU" sz="1200" b="1" kern="1200">
              <a:solidFill>
                <a:schemeClr val="tx1"/>
              </a:solidFill>
              <a:latin typeface="Calibri" panose="020F0502020204030204"/>
              <a:ea typeface="+mn-ea"/>
              <a:cs typeface="+mn-cs"/>
            </a:rPr>
            <a:t>Career Advice</a:t>
          </a:r>
        </a:p>
      </dsp:txBody>
      <dsp:txXfrm>
        <a:off x="1752398" y="3366"/>
        <a:ext cx="1634847" cy="703659"/>
      </dsp:txXfrm>
    </dsp:sp>
    <dsp:sp modelId="{F5646459-73D8-4619-9787-D57F7A9C30D3}">
      <dsp:nvSpPr>
        <dsp:cNvPr id="0" name=""/>
        <dsp:cNvSpPr/>
      </dsp:nvSpPr>
      <dsp:spPr>
        <a:xfrm>
          <a:off x="3395126" y="1683"/>
          <a:ext cx="1759148" cy="703659"/>
        </a:xfrm>
        <a:prstGeom prst="chevron">
          <a:avLst/>
        </a:prstGeom>
        <a:solidFill>
          <a:schemeClr val="accent6">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sp:txBody>
      <dsp:txXfrm>
        <a:off x="3746956" y="1683"/>
        <a:ext cx="1055489" cy="703659"/>
      </dsp:txXfrm>
    </dsp:sp>
    <dsp:sp modelId="{363BFE7E-3D49-48EE-BBA1-8F93BBBA37FF}">
      <dsp:nvSpPr>
        <dsp:cNvPr id="0" name=""/>
        <dsp:cNvSpPr/>
      </dsp:nvSpPr>
      <dsp:spPr>
        <a:xfrm>
          <a:off x="4779558" y="3366"/>
          <a:ext cx="1759148" cy="703659"/>
        </a:xfrm>
        <a:prstGeom prst="chevron">
          <a:avLst/>
        </a:prstGeom>
        <a:solidFill>
          <a:schemeClr val="accent6">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sp:txBody>
      <dsp:txXfrm>
        <a:off x="5131388" y="3366"/>
        <a:ext cx="1055489" cy="703659"/>
      </dsp:txXfrm>
    </dsp:sp>
    <dsp:sp modelId="{01F80A48-D955-4536-8A07-2B5AF4EE5065}">
      <dsp:nvSpPr>
        <dsp:cNvPr id="0" name=""/>
        <dsp:cNvSpPr/>
      </dsp:nvSpPr>
      <dsp:spPr>
        <a:xfrm>
          <a:off x="6209764" y="1683"/>
          <a:ext cx="1759148" cy="703659"/>
        </a:xfrm>
        <a:prstGeom prst="chevron">
          <a:avLst/>
        </a:prstGeom>
        <a:solidFill>
          <a:schemeClr val="accent6">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Off-the-job </a:t>
          </a:r>
          <a:r>
            <a:rPr lang="en-AU" sz="1200" b="1" kern="1200">
              <a:solidFill>
                <a:prstClr val="white"/>
              </a:solidFill>
              <a:latin typeface="Calibri" panose="020F0502020204030204"/>
              <a:ea typeface="+mn-ea"/>
              <a:cs typeface="+mn-cs"/>
            </a:rPr>
            <a:t>training</a:t>
          </a:r>
        </a:p>
      </dsp:txBody>
      <dsp:txXfrm>
        <a:off x="6561594" y="1683"/>
        <a:ext cx="1055489" cy="703659"/>
      </dsp:txXfrm>
    </dsp:sp>
    <dsp:sp modelId="{B2B21137-C2FB-45FA-9372-0BEA5DD32D4A}">
      <dsp:nvSpPr>
        <dsp:cNvPr id="0" name=""/>
        <dsp:cNvSpPr/>
      </dsp:nvSpPr>
      <dsp:spPr>
        <a:xfrm>
          <a:off x="7617082"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Continued Training</a:t>
          </a:r>
        </a:p>
      </dsp:txBody>
      <dsp:txXfrm>
        <a:off x="7968912" y="1683"/>
        <a:ext cx="1055489" cy="703659"/>
      </dsp:txXfrm>
    </dsp:sp>
    <dsp:sp modelId="{62BFA746-F94A-45B3-9968-93CF1F851D79}">
      <dsp:nvSpPr>
        <dsp:cNvPr id="0" name=""/>
        <dsp:cNvSpPr/>
      </dsp:nvSpPr>
      <dsp:spPr>
        <a:xfrm>
          <a:off x="9024401" y="3366"/>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Years 3 &amp; 4</a:t>
          </a:r>
        </a:p>
      </dsp:txBody>
      <dsp:txXfrm>
        <a:off x="9376231" y="3366"/>
        <a:ext cx="1055489" cy="703659"/>
      </dsp:txXfrm>
    </dsp:sp>
    <dsp:sp modelId="{32F0E19A-73E9-4F0C-9C05-150DD911C38A}">
      <dsp:nvSpPr>
        <dsp:cNvPr id="0" name=""/>
        <dsp:cNvSpPr/>
      </dsp:nvSpPr>
      <dsp:spPr>
        <a:xfrm>
          <a:off x="10431720"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Changing an apprenticeship</a:t>
          </a:r>
        </a:p>
      </dsp:txBody>
      <dsp:txXfrm>
        <a:off x="10783550" y="1683"/>
        <a:ext cx="1055489" cy="703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3326-4A90-422B-A2B0-5F010219C6A0}">
      <dsp:nvSpPr>
        <dsp:cNvPr id="0" name=""/>
        <dsp:cNvSpPr/>
      </dsp:nvSpPr>
      <dsp:spPr>
        <a:xfrm>
          <a:off x="1131" y="1683"/>
          <a:ext cx="1759148" cy="703659"/>
        </a:xfrm>
        <a:prstGeom prst="homePlate">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Pre-Apprenticeships</a:t>
          </a:r>
        </a:p>
      </dsp:txBody>
      <dsp:txXfrm>
        <a:off x="1131" y="1683"/>
        <a:ext cx="1583233" cy="703659"/>
      </dsp:txXfrm>
    </dsp:sp>
    <dsp:sp modelId="{9E4B9829-2A2F-448F-9E63-4AE4BCF7B069}">
      <dsp:nvSpPr>
        <dsp:cNvPr id="0" name=""/>
        <dsp:cNvSpPr/>
      </dsp:nvSpPr>
      <dsp:spPr>
        <a:xfrm>
          <a:off x="1408449" y="1683"/>
          <a:ext cx="2338506"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sp:txBody>
      <dsp:txXfrm>
        <a:off x="1760279" y="1683"/>
        <a:ext cx="1634847" cy="703659"/>
      </dsp:txXfrm>
    </dsp:sp>
    <dsp:sp modelId="{F5646459-73D8-4619-9787-D57F7A9C30D3}">
      <dsp:nvSpPr>
        <dsp:cNvPr id="0" name=""/>
        <dsp:cNvSpPr/>
      </dsp:nvSpPr>
      <dsp:spPr>
        <a:xfrm>
          <a:off x="3376465" y="1683"/>
          <a:ext cx="1759148" cy="703659"/>
        </a:xfrm>
        <a:prstGeom prst="chevron">
          <a:avLst/>
        </a:prstGeom>
        <a:solidFill>
          <a:srgbClr val="ED7D3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622300">
            <a:lnSpc>
              <a:spcPct val="90000"/>
            </a:lnSpc>
            <a:spcBef>
              <a:spcPct val="0"/>
            </a:spcBef>
            <a:spcAft>
              <a:spcPct val="35000"/>
            </a:spcAft>
            <a:buNone/>
          </a:pPr>
          <a:r>
            <a:rPr lang="en-AU" sz="1200" b="1" kern="1200">
              <a:solidFill>
                <a:schemeClr val="tx1"/>
              </a:solidFill>
              <a:latin typeface="Calibri" panose="020F0502020204030204"/>
              <a:ea typeface="+mn-ea"/>
              <a:cs typeface="+mn-cs"/>
            </a:rPr>
            <a:t>Sign-up</a:t>
          </a:r>
        </a:p>
      </dsp:txBody>
      <dsp:txXfrm>
        <a:off x="3728295" y="1683"/>
        <a:ext cx="1055489" cy="703659"/>
      </dsp:txXfrm>
    </dsp:sp>
    <dsp:sp modelId="{363BFE7E-3D49-48EE-BBA1-8F93BBBA37FF}">
      <dsp:nvSpPr>
        <dsp:cNvPr id="0" name=""/>
        <dsp:cNvSpPr/>
      </dsp:nvSpPr>
      <dsp:spPr>
        <a:xfrm>
          <a:off x="4802445" y="1683"/>
          <a:ext cx="1759148" cy="703659"/>
        </a:xfrm>
        <a:prstGeom prst="chevron">
          <a:avLst/>
        </a:prstGeom>
        <a:solidFill>
          <a:schemeClr val="accent6">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sp:txBody>
      <dsp:txXfrm>
        <a:off x="5154275" y="1683"/>
        <a:ext cx="1055489" cy="703659"/>
      </dsp:txXfrm>
    </dsp:sp>
    <dsp:sp modelId="{01F80A48-D955-4536-8A07-2B5AF4EE5065}">
      <dsp:nvSpPr>
        <dsp:cNvPr id="0" name=""/>
        <dsp:cNvSpPr/>
      </dsp:nvSpPr>
      <dsp:spPr>
        <a:xfrm>
          <a:off x="6209764" y="1683"/>
          <a:ext cx="1759148" cy="703659"/>
        </a:xfrm>
        <a:prstGeom prst="chevron">
          <a:avLst/>
        </a:prstGeom>
        <a:solidFill>
          <a:schemeClr val="accent6">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Off-the-job </a:t>
          </a:r>
          <a:r>
            <a:rPr lang="en-AU" sz="1200" b="1" kern="1200">
              <a:solidFill>
                <a:prstClr val="white"/>
              </a:solidFill>
              <a:latin typeface="Calibri" panose="020F0502020204030204"/>
              <a:ea typeface="+mn-ea"/>
              <a:cs typeface="+mn-cs"/>
            </a:rPr>
            <a:t>training</a:t>
          </a:r>
        </a:p>
      </dsp:txBody>
      <dsp:txXfrm>
        <a:off x="6561594" y="1683"/>
        <a:ext cx="1055489" cy="703659"/>
      </dsp:txXfrm>
    </dsp:sp>
    <dsp:sp modelId="{B2B21137-C2FB-45FA-9372-0BEA5DD32D4A}">
      <dsp:nvSpPr>
        <dsp:cNvPr id="0" name=""/>
        <dsp:cNvSpPr/>
      </dsp:nvSpPr>
      <dsp:spPr>
        <a:xfrm>
          <a:off x="7617082"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Continued Training</a:t>
          </a:r>
        </a:p>
      </dsp:txBody>
      <dsp:txXfrm>
        <a:off x="7968912" y="1683"/>
        <a:ext cx="1055489" cy="703659"/>
      </dsp:txXfrm>
    </dsp:sp>
    <dsp:sp modelId="{62BFA746-F94A-45B3-9968-93CF1F851D79}">
      <dsp:nvSpPr>
        <dsp:cNvPr id="0" name=""/>
        <dsp:cNvSpPr/>
      </dsp:nvSpPr>
      <dsp:spPr>
        <a:xfrm>
          <a:off x="9024401"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Years 3 &amp; 4</a:t>
          </a:r>
        </a:p>
      </dsp:txBody>
      <dsp:txXfrm>
        <a:off x="9376231" y="1683"/>
        <a:ext cx="1055489" cy="703659"/>
      </dsp:txXfrm>
    </dsp:sp>
    <dsp:sp modelId="{32F0E19A-73E9-4F0C-9C05-150DD911C38A}">
      <dsp:nvSpPr>
        <dsp:cNvPr id="0" name=""/>
        <dsp:cNvSpPr/>
      </dsp:nvSpPr>
      <dsp:spPr>
        <a:xfrm>
          <a:off x="10431720"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Changing an apprenticeship</a:t>
          </a:r>
        </a:p>
      </dsp:txBody>
      <dsp:txXfrm>
        <a:off x="10783550" y="1683"/>
        <a:ext cx="1055489" cy="703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3326-4A90-422B-A2B0-5F010219C6A0}">
      <dsp:nvSpPr>
        <dsp:cNvPr id="0" name=""/>
        <dsp:cNvSpPr/>
      </dsp:nvSpPr>
      <dsp:spPr>
        <a:xfrm>
          <a:off x="1131" y="1683"/>
          <a:ext cx="1759148" cy="703659"/>
        </a:xfrm>
        <a:prstGeom prst="homePlate">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Pre-Apprenticeships</a:t>
          </a:r>
        </a:p>
      </dsp:txBody>
      <dsp:txXfrm>
        <a:off x="1131" y="1683"/>
        <a:ext cx="1583233" cy="703659"/>
      </dsp:txXfrm>
    </dsp:sp>
    <dsp:sp modelId="{9E4B9829-2A2F-448F-9E63-4AE4BCF7B069}">
      <dsp:nvSpPr>
        <dsp:cNvPr id="0" name=""/>
        <dsp:cNvSpPr/>
      </dsp:nvSpPr>
      <dsp:spPr>
        <a:xfrm>
          <a:off x="1408449" y="1683"/>
          <a:ext cx="2338506"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sp:txBody>
      <dsp:txXfrm>
        <a:off x="1760279" y="1683"/>
        <a:ext cx="1634847" cy="703659"/>
      </dsp:txXfrm>
    </dsp:sp>
    <dsp:sp modelId="{F5646459-73D8-4619-9787-D57F7A9C30D3}">
      <dsp:nvSpPr>
        <dsp:cNvPr id="0" name=""/>
        <dsp:cNvSpPr/>
      </dsp:nvSpPr>
      <dsp:spPr>
        <a:xfrm>
          <a:off x="3395126"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sp:txBody>
      <dsp:txXfrm>
        <a:off x="3746956" y="1683"/>
        <a:ext cx="1055489" cy="703659"/>
      </dsp:txXfrm>
    </dsp:sp>
    <dsp:sp modelId="{363BFE7E-3D49-48EE-BBA1-8F93BBBA37FF}">
      <dsp:nvSpPr>
        <dsp:cNvPr id="0" name=""/>
        <dsp:cNvSpPr/>
      </dsp:nvSpPr>
      <dsp:spPr>
        <a:xfrm>
          <a:off x="4802445" y="1683"/>
          <a:ext cx="1759148" cy="703659"/>
        </a:xfrm>
        <a:prstGeom prst="chevron">
          <a:avLst/>
        </a:prstGeom>
        <a:solidFill>
          <a:srgbClr val="ED7D3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622300">
            <a:lnSpc>
              <a:spcPct val="90000"/>
            </a:lnSpc>
            <a:spcBef>
              <a:spcPct val="0"/>
            </a:spcBef>
            <a:spcAft>
              <a:spcPct val="35000"/>
            </a:spcAft>
            <a:buNone/>
          </a:pPr>
          <a:r>
            <a:rPr lang="en-AU" sz="1200" b="1" kern="1200">
              <a:solidFill>
                <a:schemeClr val="tx1"/>
              </a:solidFill>
              <a:latin typeface="Calibri" panose="020F0502020204030204"/>
              <a:ea typeface="+mn-ea"/>
              <a:cs typeface="+mn-cs"/>
            </a:rPr>
            <a:t>Year 1</a:t>
          </a:r>
        </a:p>
      </dsp:txBody>
      <dsp:txXfrm>
        <a:off x="5154275" y="1683"/>
        <a:ext cx="1055489" cy="703659"/>
      </dsp:txXfrm>
    </dsp:sp>
    <dsp:sp modelId="{01F80A48-D955-4536-8A07-2B5AF4EE5065}">
      <dsp:nvSpPr>
        <dsp:cNvPr id="0" name=""/>
        <dsp:cNvSpPr/>
      </dsp:nvSpPr>
      <dsp:spPr>
        <a:xfrm>
          <a:off x="6209764" y="1683"/>
          <a:ext cx="1759148" cy="703659"/>
        </a:xfrm>
        <a:prstGeom prst="chevron">
          <a:avLst/>
        </a:prstGeom>
        <a:solidFill>
          <a:schemeClr val="accent6">
            <a:lumMod val="7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Off-the-job </a:t>
          </a:r>
          <a:r>
            <a:rPr lang="en-AU" sz="1200" b="1" kern="1200">
              <a:solidFill>
                <a:prstClr val="white"/>
              </a:solidFill>
              <a:latin typeface="Calibri" panose="020F0502020204030204"/>
              <a:ea typeface="+mn-ea"/>
              <a:cs typeface="+mn-cs"/>
            </a:rPr>
            <a:t>training</a:t>
          </a:r>
        </a:p>
      </dsp:txBody>
      <dsp:txXfrm>
        <a:off x="6561594" y="1683"/>
        <a:ext cx="1055489" cy="703659"/>
      </dsp:txXfrm>
    </dsp:sp>
    <dsp:sp modelId="{B2B21137-C2FB-45FA-9372-0BEA5DD32D4A}">
      <dsp:nvSpPr>
        <dsp:cNvPr id="0" name=""/>
        <dsp:cNvSpPr/>
      </dsp:nvSpPr>
      <dsp:spPr>
        <a:xfrm>
          <a:off x="7617082"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Continued Training</a:t>
          </a:r>
        </a:p>
      </dsp:txBody>
      <dsp:txXfrm>
        <a:off x="7968912" y="1683"/>
        <a:ext cx="1055489" cy="703659"/>
      </dsp:txXfrm>
    </dsp:sp>
    <dsp:sp modelId="{62BFA746-F94A-45B3-9968-93CF1F851D79}">
      <dsp:nvSpPr>
        <dsp:cNvPr id="0" name=""/>
        <dsp:cNvSpPr/>
      </dsp:nvSpPr>
      <dsp:spPr>
        <a:xfrm>
          <a:off x="9024401"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Years 3 &amp; 4</a:t>
          </a:r>
        </a:p>
      </dsp:txBody>
      <dsp:txXfrm>
        <a:off x="9376231" y="1683"/>
        <a:ext cx="1055489" cy="703659"/>
      </dsp:txXfrm>
    </dsp:sp>
    <dsp:sp modelId="{32F0E19A-73E9-4F0C-9C05-150DD911C38A}">
      <dsp:nvSpPr>
        <dsp:cNvPr id="0" name=""/>
        <dsp:cNvSpPr/>
      </dsp:nvSpPr>
      <dsp:spPr>
        <a:xfrm>
          <a:off x="10431720"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Changing an apprenticeship</a:t>
          </a:r>
        </a:p>
      </dsp:txBody>
      <dsp:txXfrm>
        <a:off x="10783550" y="1683"/>
        <a:ext cx="1055489" cy="703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3326-4A90-422B-A2B0-5F010219C6A0}">
      <dsp:nvSpPr>
        <dsp:cNvPr id="0" name=""/>
        <dsp:cNvSpPr/>
      </dsp:nvSpPr>
      <dsp:spPr>
        <a:xfrm>
          <a:off x="1131" y="1683"/>
          <a:ext cx="1759148" cy="703659"/>
        </a:xfrm>
        <a:prstGeom prst="homePlate">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Pre-Apprenticeships</a:t>
          </a:r>
        </a:p>
      </dsp:txBody>
      <dsp:txXfrm>
        <a:off x="1131" y="1683"/>
        <a:ext cx="1583233" cy="703659"/>
      </dsp:txXfrm>
    </dsp:sp>
    <dsp:sp modelId="{9E4B9829-2A2F-448F-9E63-4AE4BCF7B069}">
      <dsp:nvSpPr>
        <dsp:cNvPr id="0" name=""/>
        <dsp:cNvSpPr/>
      </dsp:nvSpPr>
      <dsp:spPr>
        <a:xfrm>
          <a:off x="1408449" y="1683"/>
          <a:ext cx="2338506"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sp:txBody>
      <dsp:txXfrm>
        <a:off x="1760279" y="1683"/>
        <a:ext cx="1634847" cy="703659"/>
      </dsp:txXfrm>
    </dsp:sp>
    <dsp:sp modelId="{F5646459-73D8-4619-9787-D57F7A9C30D3}">
      <dsp:nvSpPr>
        <dsp:cNvPr id="0" name=""/>
        <dsp:cNvSpPr/>
      </dsp:nvSpPr>
      <dsp:spPr>
        <a:xfrm>
          <a:off x="3395126"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sp:txBody>
      <dsp:txXfrm>
        <a:off x="3746956" y="1683"/>
        <a:ext cx="1055489" cy="703659"/>
      </dsp:txXfrm>
    </dsp:sp>
    <dsp:sp modelId="{363BFE7E-3D49-48EE-BBA1-8F93BBBA37FF}">
      <dsp:nvSpPr>
        <dsp:cNvPr id="0" name=""/>
        <dsp:cNvSpPr/>
      </dsp:nvSpPr>
      <dsp:spPr>
        <a:xfrm>
          <a:off x="4802445"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sp:txBody>
      <dsp:txXfrm>
        <a:off x="5154275" y="1683"/>
        <a:ext cx="1055489" cy="703659"/>
      </dsp:txXfrm>
    </dsp:sp>
    <dsp:sp modelId="{01F80A48-D955-4536-8A07-2B5AF4EE5065}">
      <dsp:nvSpPr>
        <dsp:cNvPr id="0" name=""/>
        <dsp:cNvSpPr/>
      </dsp:nvSpPr>
      <dsp:spPr>
        <a:xfrm>
          <a:off x="6209764" y="1683"/>
          <a:ext cx="1759148" cy="703659"/>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solidFill>
                <a:schemeClr val="tx1"/>
              </a:solidFill>
            </a:rPr>
            <a:t>Off-the-job training</a:t>
          </a:r>
        </a:p>
      </dsp:txBody>
      <dsp:txXfrm>
        <a:off x="6561594" y="1683"/>
        <a:ext cx="1055489" cy="703659"/>
      </dsp:txXfrm>
    </dsp:sp>
    <dsp:sp modelId="{B2B21137-C2FB-45FA-9372-0BEA5DD32D4A}">
      <dsp:nvSpPr>
        <dsp:cNvPr id="0" name=""/>
        <dsp:cNvSpPr/>
      </dsp:nvSpPr>
      <dsp:spPr>
        <a:xfrm>
          <a:off x="7617082"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Continued Training</a:t>
          </a:r>
        </a:p>
      </dsp:txBody>
      <dsp:txXfrm>
        <a:off x="7968912" y="1683"/>
        <a:ext cx="1055489" cy="703659"/>
      </dsp:txXfrm>
    </dsp:sp>
    <dsp:sp modelId="{62BFA746-F94A-45B3-9968-93CF1F851D79}">
      <dsp:nvSpPr>
        <dsp:cNvPr id="0" name=""/>
        <dsp:cNvSpPr/>
      </dsp:nvSpPr>
      <dsp:spPr>
        <a:xfrm>
          <a:off x="9024401"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Years 3 &amp; 4</a:t>
          </a:r>
        </a:p>
      </dsp:txBody>
      <dsp:txXfrm>
        <a:off x="9376231" y="1683"/>
        <a:ext cx="1055489" cy="703659"/>
      </dsp:txXfrm>
    </dsp:sp>
    <dsp:sp modelId="{32F0E19A-73E9-4F0C-9C05-150DD911C38A}">
      <dsp:nvSpPr>
        <dsp:cNvPr id="0" name=""/>
        <dsp:cNvSpPr/>
      </dsp:nvSpPr>
      <dsp:spPr>
        <a:xfrm>
          <a:off x="10431720"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Changing an apprenticeship</a:t>
          </a:r>
        </a:p>
      </dsp:txBody>
      <dsp:txXfrm>
        <a:off x="10783550" y="1683"/>
        <a:ext cx="1055489" cy="7036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3326-4A90-422B-A2B0-5F010219C6A0}">
      <dsp:nvSpPr>
        <dsp:cNvPr id="0" name=""/>
        <dsp:cNvSpPr/>
      </dsp:nvSpPr>
      <dsp:spPr>
        <a:xfrm>
          <a:off x="1131" y="1683"/>
          <a:ext cx="1759148" cy="703659"/>
        </a:xfrm>
        <a:prstGeom prst="homePlate">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Pre-Apprenticeships</a:t>
          </a:r>
        </a:p>
      </dsp:txBody>
      <dsp:txXfrm>
        <a:off x="1131" y="1683"/>
        <a:ext cx="1583233" cy="703659"/>
      </dsp:txXfrm>
    </dsp:sp>
    <dsp:sp modelId="{9E4B9829-2A2F-448F-9E63-4AE4BCF7B069}">
      <dsp:nvSpPr>
        <dsp:cNvPr id="0" name=""/>
        <dsp:cNvSpPr/>
      </dsp:nvSpPr>
      <dsp:spPr>
        <a:xfrm>
          <a:off x="1408449" y="1683"/>
          <a:ext cx="2338506"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sp:txBody>
      <dsp:txXfrm>
        <a:off x="1760279" y="1683"/>
        <a:ext cx="1634847" cy="703659"/>
      </dsp:txXfrm>
    </dsp:sp>
    <dsp:sp modelId="{F5646459-73D8-4619-9787-D57F7A9C30D3}">
      <dsp:nvSpPr>
        <dsp:cNvPr id="0" name=""/>
        <dsp:cNvSpPr/>
      </dsp:nvSpPr>
      <dsp:spPr>
        <a:xfrm>
          <a:off x="3395126"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sp:txBody>
      <dsp:txXfrm>
        <a:off x="3746956" y="1683"/>
        <a:ext cx="1055489" cy="703659"/>
      </dsp:txXfrm>
    </dsp:sp>
    <dsp:sp modelId="{363BFE7E-3D49-48EE-BBA1-8F93BBBA37FF}">
      <dsp:nvSpPr>
        <dsp:cNvPr id="0" name=""/>
        <dsp:cNvSpPr/>
      </dsp:nvSpPr>
      <dsp:spPr>
        <a:xfrm>
          <a:off x="4802445"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sp:txBody>
      <dsp:txXfrm>
        <a:off x="5154275" y="1683"/>
        <a:ext cx="1055489" cy="703659"/>
      </dsp:txXfrm>
    </dsp:sp>
    <dsp:sp modelId="{01F80A48-D955-4536-8A07-2B5AF4EE5065}">
      <dsp:nvSpPr>
        <dsp:cNvPr id="0" name=""/>
        <dsp:cNvSpPr/>
      </dsp:nvSpPr>
      <dsp:spPr>
        <a:xfrm>
          <a:off x="6209764"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t>Off-the-job </a:t>
          </a:r>
          <a:r>
            <a:rPr lang="en-AU" sz="1200" b="1" kern="1200">
              <a:solidFill>
                <a:prstClr val="white"/>
              </a:solidFill>
              <a:latin typeface="Calibri" panose="020F0502020204030204"/>
              <a:ea typeface="+mn-ea"/>
              <a:cs typeface="+mn-cs"/>
            </a:rPr>
            <a:t>training</a:t>
          </a:r>
        </a:p>
      </dsp:txBody>
      <dsp:txXfrm>
        <a:off x="6561594" y="1683"/>
        <a:ext cx="1055489" cy="703659"/>
      </dsp:txXfrm>
    </dsp:sp>
    <dsp:sp modelId="{B2B21137-C2FB-45FA-9372-0BEA5DD32D4A}">
      <dsp:nvSpPr>
        <dsp:cNvPr id="0" name=""/>
        <dsp:cNvSpPr/>
      </dsp:nvSpPr>
      <dsp:spPr>
        <a:xfrm>
          <a:off x="7617082" y="1683"/>
          <a:ext cx="1759148" cy="703659"/>
        </a:xfrm>
        <a:prstGeom prst="chevron">
          <a:avLst/>
        </a:prstGeom>
        <a:solidFill>
          <a:srgbClr val="ED7D3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solidFill>
                <a:schemeClr val="tx1"/>
              </a:solidFill>
            </a:rPr>
            <a:t>Continued </a:t>
          </a:r>
          <a:r>
            <a:rPr lang="en-AU" sz="1200" b="1" kern="1200">
              <a:solidFill>
                <a:schemeClr val="tx1"/>
              </a:solidFill>
              <a:latin typeface="Calibri" panose="020F0502020204030204"/>
              <a:ea typeface="+mn-ea"/>
              <a:cs typeface="+mn-cs"/>
            </a:rPr>
            <a:t>Training</a:t>
          </a:r>
        </a:p>
      </dsp:txBody>
      <dsp:txXfrm>
        <a:off x="7968912" y="1683"/>
        <a:ext cx="1055489" cy="703659"/>
      </dsp:txXfrm>
    </dsp:sp>
    <dsp:sp modelId="{62BFA746-F94A-45B3-9968-93CF1F851D79}">
      <dsp:nvSpPr>
        <dsp:cNvPr id="0" name=""/>
        <dsp:cNvSpPr/>
      </dsp:nvSpPr>
      <dsp:spPr>
        <a:xfrm>
          <a:off x="9024401"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Years 3 &amp; 4</a:t>
          </a:r>
        </a:p>
      </dsp:txBody>
      <dsp:txXfrm>
        <a:off x="9376231" y="1683"/>
        <a:ext cx="1055489" cy="703659"/>
      </dsp:txXfrm>
    </dsp:sp>
    <dsp:sp modelId="{32F0E19A-73E9-4F0C-9C05-150DD911C38A}">
      <dsp:nvSpPr>
        <dsp:cNvPr id="0" name=""/>
        <dsp:cNvSpPr/>
      </dsp:nvSpPr>
      <dsp:spPr>
        <a:xfrm>
          <a:off x="10431720"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Changing an apprenticeship</a:t>
          </a:r>
        </a:p>
      </dsp:txBody>
      <dsp:txXfrm>
        <a:off x="10783550" y="1683"/>
        <a:ext cx="1055489" cy="7036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3326-4A90-422B-A2B0-5F010219C6A0}">
      <dsp:nvSpPr>
        <dsp:cNvPr id="0" name=""/>
        <dsp:cNvSpPr/>
      </dsp:nvSpPr>
      <dsp:spPr>
        <a:xfrm>
          <a:off x="1131" y="1683"/>
          <a:ext cx="1759148" cy="703659"/>
        </a:xfrm>
        <a:prstGeom prst="homePlate">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Pre-Apprenticeships</a:t>
          </a:r>
        </a:p>
      </dsp:txBody>
      <dsp:txXfrm>
        <a:off x="1131" y="1683"/>
        <a:ext cx="1583233" cy="703659"/>
      </dsp:txXfrm>
    </dsp:sp>
    <dsp:sp modelId="{9E4B9829-2A2F-448F-9E63-4AE4BCF7B069}">
      <dsp:nvSpPr>
        <dsp:cNvPr id="0" name=""/>
        <dsp:cNvSpPr/>
      </dsp:nvSpPr>
      <dsp:spPr>
        <a:xfrm>
          <a:off x="1408449" y="1683"/>
          <a:ext cx="2338506"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sp:txBody>
      <dsp:txXfrm>
        <a:off x="1760279" y="1683"/>
        <a:ext cx="1634847" cy="703659"/>
      </dsp:txXfrm>
    </dsp:sp>
    <dsp:sp modelId="{F5646459-73D8-4619-9787-D57F7A9C30D3}">
      <dsp:nvSpPr>
        <dsp:cNvPr id="0" name=""/>
        <dsp:cNvSpPr/>
      </dsp:nvSpPr>
      <dsp:spPr>
        <a:xfrm>
          <a:off x="3395126"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sp:txBody>
      <dsp:txXfrm>
        <a:off x="3746956" y="1683"/>
        <a:ext cx="1055489" cy="703659"/>
      </dsp:txXfrm>
    </dsp:sp>
    <dsp:sp modelId="{363BFE7E-3D49-48EE-BBA1-8F93BBBA37FF}">
      <dsp:nvSpPr>
        <dsp:cNvPr id="0" name=""/>
        <dsp:cNvSpPr/>
      </dsp:nvSpPr>
      <dsp:spPr>
        <a:xfrm>
          <a:off x="4802445"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sp:txBody>
      <dsp:txXfrm>
        <a:off x="5154275" y="1683"/>
        <a:ext cx="1055489" cy="703659"/>
      </dsp:txXfrm>
    </dsp:sp>
    <dsp:sp modelId="{01F80A48-D955-4536-8A07-2B5AF4EE5065}">
      <dsp:nvSpPr>
        <dsp:cNvPr id="0" name=""/>
        <dsp:cNvSpPr/>
      </dsp:nvSpPr>
      <dsp:spPr>
        <a:xfrm>
          <a:off x="6209764"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t>Off-the-job </a:t>
          </a:r>
          <a:r>
            <a:rPr lang="en-AU" sz="1200" b="1" kern="1200">
              <a:solidFill>
                <a:prstClr val="white"/>
              </a:solidFill>
              <a:latin typeface="Calibri" panose="020F0502020204030204"/>
              <a:ea typeface="+mn-ea"/>
              <a:cs typeface="+mn-cs"/>
            </a:rPr>
            <a:t>training</a:t>
          </a:r>
        </a:p>
      </dsp:txBody>
      <dsp:txXfrm>
        <a:off x="6561594" y="1683"/>
        <a:ext cx="1055489" cy="703659"/>
      </dsp:txXfrm>
    </dsp:sp>
    <dsp:sp modelId="{B2B21137-C2FB-45FA-9372-0BEA5DD32D4A}">
      <dsp:nvSpPr>
        <dsp:cNvPr id="0" name=""/>
        <dsp:cNvSpPr/>
      </dsp:nvSpPr>
      <dsp:spPr>
        <a:xfrm>
          <a:off x="7617082"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t>Continued </a:t>
          </a:r>
          <a:r>
            <a:rPr lang="en-AU" sz="1200" b="1" kern="1200">
              <a:solidFill>
                <a:prstClr val="white"/>
              </a:solidFill>
              <a:latin typeface="Calibri" panose="020F0502020204030204"/>
              <a:ea typeface="+mn-ea"/>
              <a:cs typeface="+mn-cs"/>
            </a:rPr>
            <a:t>Training</a:t>
          </a:r>
        </a:p>
      </dsp:txBody>
      <dsp:txXfrm>
        <a:off x="7968912" y="1683"/>
        <a:ext cx="1055489" cy="703659"/>
      </dsp:txXfrm>
    </dsp:sp>
    <dsp:sp modelId="{62BFA746-F94A-45B3-9968-93CF1F851D79}">
      <dsp:nvSpPr>
        <dsp:cNvPr id="0" name=""/>
        <dsp:cNvSpPr/>
      </dsp:nvSpPr>
      <dsp:spPr>
        <a:xfrm>
          <a:off x="9024401" y="1683"/>
          <a:ext cx="1759148" cy="703659"/>
        </a:xfrm>
        <a:prstGeom prst="chevron">
          <a:avLst/>
        </a:prstGeom>
        <a:solidFill>
          <a:srgbClr val="ED7D3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solidFill>
                <a:schemeClr val="tx1"/>
              </a:solidFill>
              <a:latin typeface="Calibri" panose="020F0502020204030204"/>
              <a:ea typeface="+mn-ea"/>
              <a:cs typeface="+mn-cs"/>
            </a:rPr>
            <a:t>Years</a:t>
          </a:r>
          <a:r>
            <a:rPr lang="en-AU" sz="1200" b="1" kern="1200">
              <a:solidFill>
                <a:schemeClr val="tx1"/>
              </a:solidFill>
            </a:rPr>
            <a:t> 3 &amp; 4</a:t>
          </a:r>
        </a:p>
      </dsp:txBody>
      <dsp:txXfrm>
        <a:off x="9376231" y="1683"/>
        <a:ext cx="1055489" cy="703659"/>
      </dsp:txXfrm>
    </dsp:sp>
    <dsp:sp modelId="{32F0E19A-73E9-4F0C-9C05-150DD911C38A}">
      <dsp:nvSpPr>
        <dsp:cNvPr id="0" name=""/>
        <dsp:cNvSpPr/>
      </dsp:nvSpPr>
      <dsp:spPr>
        <a:xfrm>
          <a:off x="10431720" y="1683"/>
          <a:ext cx="1759148" cy="70365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t>Changing an apprenticeship</a:t>
          </a:r>
        </a:p>
      </dsp:txBody>
      <dsp:txXfrm>
        <a:off x="10783550" y="1683"/>
        <a:ext cx="1055489" cy="7036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3326-4A90-422B-A2B0-5F010219C6A0}">
      <dsp:nvSpPr>
        <dsp:cNvPr id="0" name=""/>
        <dsp:cNvSpPr/>
      </dsp:nvSpPr>
      <dsp:spPr>
        <a:xfrm>
          <a:off x="1131" y="1683"/>
          <a:ext cx="1759148" cy="703659"/>
        </a:xfrm>
        <a:prstGeom prst="homePlate">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Pre-Apprenticeships</a:t>
          </a:r>
        </a:p>
      </dsp:txBody>
      <dsp:txXfrm>
        <a:off x="1131" y="1683"/>
        <a:ext cx="1583233" cy="703659"/>
      </dsp:txXfrm>
    </dsp:sp>
    <dsp:sp modelId="{9E4B9829-2A2F-448F-9E63-4AE4BCF7B069}">
      <dsp:nvSpPr>
        <dsp:cNvPr id="0" name=""/>
        <dsp:cNvSpPr/>
      </dsp:nvSpPr>
      <dsp:spPr>
        <a:xfrm>
          <a:off x="1408449" y="1683"/>
          <a:ext cx="2338506"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solidFill>
                <a:prstClr val="white"/>
              </a:solidFill>
              <a:latin typeface="Calibri" panose="020F0502020204030204"/>
              <a:ea typeface="+mn-ea"/>
              <a:cs typeface="+mn-cs"/>
            </a:rPr>
            <a:t>Pre-Commencement</a:t>
          </a:r>
          <a:r>
            <a:rPr lang="en-AU" sz="1200" b="1" kern="1200"/>
            <a:t> </a:t>
          </a:r>
          <a:r>
            <a:rPr lang="en-AU" sz="1200" b="1" kern="1200">
              <a:solidFill>
                <a:prstClr val="white"/>
              </a:solidFill>
              <a:latin typeface="Calibri" panose="020F0502020204030204"/>
              <a:ea typeface="+mn-ea"/>
              <a:cs typeface="+mn-cs"/>
            </a:rPr>
            <a:t>Career Advice</a:t>
          </a:r>
        </a:p>
      </dsp:txBody>
      <dsp:txXfrm>
        <a:off x="1760279" y="1683"/>
        <a:ext cx="1634847" cy="703659"/>
      </dsp:txXfrm>
    </dsp:sp>
    <dsp:sp modelId="{F5646459-73D8-4619-9787-D57F7A9C30D3}">
      <dsp:nvSpPr>
        <dsp:cNvPr id="0" name=""/>
        <dsp:cNvSpPr/>
      </dsp:nvSpPr>
      <dsp:spPr>
        <a:xfrm>
          <a:off x="3395126"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Sign-up</a:t>
          </a:r>
        </a:p>
      </dsp:txBody>
      <dsp:txXfrm>
        <a:off x="3746956" y="1683"/>
        <a:ext cx="1055489" cy="703659"/>
      </dsp:txXfrm>
    </dsp:sp>
    <dsp:sp modelId="{363BFE7E-3D49-48EE-BBA1-8F93BBBA37FF}">
      <dsp:nvSpPr>
        <dsp:cNvPr id="0" name=""/>
        <dsp:cNvSpPr/>
      </dsp:nvSpPr>
      <dsp:spPr>
        <a:xfrm>
          <a:off x="4802445"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AU" sz="1200" b="1" kern="1200">
              <a:solidFill>
                <a:prstClr val="white"/>
              </a:solidFill>
              <a:latin typeface="Calibri" panose="020F0502020204030204"/>
              <a:ea typeface="+mn-ea"/>
              <a:cs typeface="+mn-cs"/>
            </a:rPr>
            <a:t>Year 1</a:t>
          </a:r>
        </a:p>
      </dsp:txBody>
      <dsp:txXfrm>
        <a:off x="5154275" y="1683"/>
        <a:ext cx="1055489" cy="703659"/>
      </dsp:txXfrm>
    </dsp:sp>
    <dsp:sp modelId="{01F80A48-D955-4536-8A07-2B5AF4EE5065}">
      <dsp:nvSpPr>
        <dsp:cNvPr id="0" name=""/>
        <dsp:cNvSpPr/>
      </dsp:nvSpPr>
      <dsp:spPr>
        <a:xfrm>
          <a:off x="6209764"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t>Off-the-job </a:t>
          </a:r>
          <a:r>
            <a:rPr lang="en-AU" sz="1200" b="1" kern="1200">
              <a:solidFill>
                <a:prstClr val="white"/>
              </a:solidFill>
              <a:latin typeface="Calibri" panose="020F0502020204030204"/>
              <a:ea typeface="+mn-ea"/>
              <a:cs typeface="+mn-cs"/>
            </a:rPr>
            <a:t>training</a:t>
          </a:r>
        </a:p>
      </dsp:txBody>
      <dsp:txXfrm>
        <a:off x="6561594" y="1683"/>
        <a:ext cx="1055489" cy="703659"/>
      </dsp:txXfrm>
    </dsp:sp>
    <dsp:sp modelId="{B2B21137-C2FB-45FA-9372-0BEA5DD32D4A}">
      <dsp:nvSpPr>
        <dsp:cNvPr id="0" name=""/>
        <dsp:cNvSpPr/>
      </dsp:nvSpPr>
      <dsp:spPr>
        <a:xfrm>
          <a:off x="7617082"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t>Continued </a:t>
          </a:r>
          <a:r>
            <a:rPr lang="en-AU" sz="1200" b="1" kern="1200">
              <a:solidFill>
                <a:prstClr val="white"/>
              </a:solidFill>
              <a:latin typeface="Calibri" panose="020F0502020204030204"/>
              <a:ea typeface="+mn-ea"/>
              <a:cs typeface="+mn-cs"/>
            </a:rPr>
            <a:t>Training</a:t>
          </a:r>
        </a:p>
      </dsp:txBody>
      <dsp:txXfrm>
        <a:off x="7968912" y="1683"/>
        <a:ext cx="1055489" cy="703659"/>
      </dsp:txXfrm>
    </dsp:sp>
    <dsp:sp modelId="{62BFA746-F94A-45B3-9968-93CF1F851D79}">
      <dsp:nvSpPr>
        <dsp:cNvPr id="0" name=""/>
        <dsp:cNvSpPr/>
      </dsp:nvSpPr>
      <dsp:spPr>
        <a:xfrm>
          <a:off x="9024401" y="1683"/>
          <a:ext cx="1759148" cy="703659"/>
        </a:xfrm>
        <a:prstGeom prst="chevron">
          <a:avLst/>
        </a:prstGeom>
        <a:solidFill>
          <a:srgbClr val="70AD47">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533400">
            <a:lnSpc>
              <a:spcPct val="90000"/>
            </a:lnSpc>
            <a:spcBef>
              <a:spcPct val="0"/>
            </a:spcBef>
            <a:spcAft>
              <a:spcPct val="35000"/>
            </a:spcAft>
            <a:buNone/>
          </a:pPr>
          <a:r>
            <a:rPr lang="en-AU" sz="1200" b="1" kern="1200"/>
            <a:t>Years 3 &amp; 4</a:t>
          </a:r>
        </a:p>
      </dsp:txBody>
      <dsp:txXfrm>
        <a:off x="9376231" y="1683"/>
        <a:ext cx="1055489" cy="703659"/>
      </dsp:txXfrm>
    </dsp:sp>
    <dsp:sp modelId="{32F0E19A-73E9-4F0C-9C05-150DD911C38A}">
      <dsp:nvSpPr>
        <dsp:cNvPr id="0" name=""/>
        <dsp:cNvSpPr/>
      </dsp:nvSpPr>
      <dsp:spPr>
        <a:xfrm>
          <a:off x="10431720" y="1683"/>
          <a:ext cx="1759148" cy="703659"/>
        </a:xfrm>
        <a:prstGeom prst="chevron">
          <a:avLst/>
        </a:prstGeom>
        <a:solidFill>
          <a:srgbClr val="ED7D3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AU" sz="1200" b="1" kern="1200">
              <a:solidFill>
                <a:schemeClr val="tx1"/>
              </a:solidFill>
              <a:latin typeface="Calibri" panose="020F0502020204030204"/>
              <a:ea typeface="+mn-ea"/>
              <a:cs typeface="+mn-cs"/>
            </a:rPr>
            <a:t>Changing an apprenticeship</a:t>
          </a:r>
        </a:p>
      </dsp:txBody>
      <dsp:txXfrm>
        <a:off x="10783550" y="1683"/>
        <a:ext cx="1055489" cy="70365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B39A195-4FED-475E-8A83-3A9A4BF1F8C7}" type="datetimeFigureOut">
              <a:rPr lang="en-AU" smtClean="0"/>
              <a:t>17/11/2022</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7BFE1F-9613-4AE0-8D93-D0AA10CE65B9}" type="slidenum">
              <a:rPr lang="en-AU" smtClean="0"/>
              <a:t>‹#›</a:t>
            </a:fld>
            <a:endParaRPr lang="en-AU"/>
          </a:p>
        </p:txBody>
      </p:sp>
    </p:spTree>
    <p:extLst>
      <p:ext uri="{BB962C8B-B14F-4D97-AF65-F5344CB8AC3E}">
        <p14:creationId xmlns:p14="http://schemas.microsoft.com/office/powerpoint/2010/main" val="6729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EE8DF78-FDC9-468B-95BE-BC62FC1159C1}"/>
              </a:ext>
            </a:extLst>
          </p:cNvPr>
          <p:cNvSpPr>
            <a:spLocks noGrp="1"/>
          </p:cNvSpPr>
          <p:nvPr>
            <p:ph type="ftr" sz="quarter" idx="4"/>
          </p:nvPr>
        </p:nvSpPr>
        <p:spPr>
          <a:xfrm>
            <a:off x="1" y="11488284"/>
            <a:ext cx="2689320" cy="60685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FF0000"/>
                </a:solidFill>
                <a:effectLst/>
                <a:uLnTx/>
                <a:uFillTx/>
                <a:latin typeface="Arial" panose="020B0604020202020204" pitchFamily="34" charset="0"/>
                <a:ea typeface="+mn-ea"/>
                <a:cs typeface="+mn-cs"/>
              </a:rPr>
              <a:t>​‌OFFICIAL‌​</a:t>
            </a:r>
          </a:p>
        </p:txBody>
      </p:sp>
      <p:sp>
        <p:nvSpPr>
          <p:cNvPr id="6" name="Header Placeholder 5">
            <a:extLst>
              <a:ext uri="{FF2B5EF4-FFF2-40B4-BE49-F238E27FC236}">
                <a16:creationId xmlns:a16="http://schemas.microsoft.com/office/drawing/2014/main" id="{D380BF9A-7EA6-4800-88EF-F83F21B6967D}"/>
              </a:ext>
            </a:extLst>
          </p:cNvPr>
          <p:cNvSpPr>
            <a:spLocks noGrp="1"/>
          </p:cNvSpPr>
          <p:nvPr>
            <p:ph type="hdr" sz="quarter"/>
          </p:nvPr>
        </p:nvSpPr>
        <p:spPr>
          <a:xfrm>
            <a:off x="1" y="1"/>
            <a:ext cx="2689320" cy="60685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456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C3103DA-F212-4746-A41A-52A6F69AC618}" type="slidenum">
              <a:rPr lang="en-AU" smtClean="0"/>
              <a:t>18</a:t>
            </a:fld>
            <a:endParaRPr lang="en-AU"/>
          </a:p>
        </p:txBody>
      </p:sp>
    </p:spTree>
    <p:extLst>
      <p:ext uri="{BB962C8B-B14F-4D97-AF65-F5344CB8AC3E}">
        <p14:creationId xmlns:p14="http://schemas.microsoft.com/office/powerpoint/2010/main" val="115928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C3103DA-F212-4746-A41A-52A6F69AC618}" type="slidenum">
              <a:rPr lang="en-AU" smtClean="0"/>
              <a:t>19</a:t>
            </a:fld>
            <a:endParaRPr lang="en-AU"/>
          </a:p>
        </p:txBody>
      </p:sp>
    </p:spTree>
    <p:extLst>
      <p:ext uri="{BB962C8B-B14F-4D97-AF65-F5344CB8AC3E}">
        <p14:creationId xmlns:p14="http://schemas.microsoft.com/office/powerpoint/2010/main" val="4214283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C3103DA-F212-4746-A41A-52A6F69AC618}" type="slidenum">
              <a:rPr lang="en-AU" smtClean="0"/>
              <a:t>20</a:t>
            </a:fld>
            <a:endParaRPr lang="en-AU"/>
          </a:p>
        </p:txBody>
      </p:sp>
    </p:spTree>
    <p:extLst>
      <p:ext uri="{BB962C8B-B14F-4D97-AF65-F5344CB8AC3E}">
        <p14:creationId xmlns:p14="http://schemas.microsoft.com/office/powerpoint/2010/main" val="165198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17BFE1F-9613-4AE0-8D93-D0AA10CE65B9}" type="slidenum">
              <a:rPr lang="en-AU" smtClean="0"/>
              <a:t>9</a:t>
            </a:fld>
            <a:endParaRPr lang="en-AU"/>
          </a:p>
        </p:txBody>
      </p:sp>
    </p:spTree>
    <p:extLst>
      <p:ext uri="{BB962C8B-B14F-4D97-AF65-F5344CB8AC3E}">
        <p14:creationId xmlns:p14="http://schemas.microsoft.com/office/powerpoint/2010/main" val="182265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17BFE1F-9613-4AE0-8D93-D0AA10CE65B9}" type="slidenum">
              <a:rPr lang="en-AU" smtClean="0"/>
              <a:t>10</a:t>
            </a:fld>
            <a:endParaRPr lang="en-AU"/>
          </a:p>
        </p:txBody>
      </p:sp>
    </p:spTree>
    <p:extLst>
      <p:ext uri="{BB962C8B-B14F-4D97-AF65-F5344CB8AC3E}">
        <p14:creationId xmlns:p14="http://schemas.microsoft.com/office/powerpoint/2010/main" val="232566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0C3103DA-F212-4746-A41A-52A6F69AC618}" type="slidenum">
              <a:rPr lang="en-AU" smtClean="0"/>
              <a:t>11</a:t>
            </a:fld>
            <a:endParaRPr lang="en-AU"/>
          </a:p>
        </p:txBody>
      </p:sp>
    </p:spTree>
    <p:extLst>
      <p:ext uri="{BB962C8B-B14F-4D97-AF65-F5344CB8AC3E}">
        <p14:creationId xmlns:p14="http://schemas.microsoft.com/office/powerpoint/2010/main" val="105970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C3103DA-F212-4746-A41A-52A6F69AC618}" type="slidenum">
              <a:rPr lang="en-AU" smtClean="0"/>
              <a:t>12</a:t>
            </a:fld>
            <a:endParaRPr lang="en-AU"/>
          </a:p>
        </p:txBody>
      </p:sp>
    </p:spTree>
    <p:extLst>
      <p:ext uri="{BB962C8B-B14F-4D97-AF65-F5344CB8AC3E}">
        <p14:creationId xmlns:p14="http://schemas.microsoft.com/office/powerpoint/2010/main" val="2901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C3103DA-F212-4746-A41A-52A6F69AC618}" type="slidenum">
              <a:rPr lang="en-AU" smtClean="0"/>
              <a:t>13</a:t>
            </a:fld>
            <a:endParaRPr lang="en-AU"/>
          </a:p>
        </p:txBody>
      </p:sp>
    </p:spTree>
    <p:extLst>
      <p:ext uri="{BB962C8B-B14F-4D97-AF65-F5344CB8AC3E}">
        <p14:creationId xmlns:p14="http://schemas.microsoft.com/office/powerpoint/2010/main" val="13338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C3103DA-F212-4746-A41A-52A6F69AC618}" type="slidenum">
              <a:rPr lang="en-AU" smtClean="0"/>
              <a:t>14</a:t>
            </a:fld>
            <a:endParaRPr lang="en-AU"/>
          </a:p>
        </p:txBody>
      </p:sp>
    </p:spTree>
    <p:extLst>
      <p:ext uri="{BB962C8B-B14F-4D97-AF65-F5344CB8AC3E}">
        <p14:creationId xmlns:p14="http://schemas.microsoft.com/office/powerpoint/2010/main" val="368038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C3103DA-F212-4746-A41A-52A6F69AC618}" type="slidenum">
              <a:rPr lang="en-AU" smtClean="0"/>
              <a:t>15</a:t>
            </a:fld>
            <a:endParaRPr lang="en-AU"/>
          </a:p>
        </p:txBody>
      </p:sp>
    </p:spTree>
    <p:extLst>
      <p:ext uri="{BB962C8B-B14F-4D97-AF65-F5344CB8AC3E}">
        <p14:creationId xmlns:p14="http://schemas.microsoft.com/office/powerpoint/2010/main" val="405161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You are up to here for </a:t>
            </a:r>
            <a:r>
              <a:rPr lang="en-AU" err="1"/>
              <a:t>accesssability</a:t>
            </a:r>
            <a:r>
              <a:rPr lang="en-AU"/>
              <a:t> </a:t>
            </a:r>
          </a:p>
        </p:txBody>
      </p:sp>
      <p:sp>
        <p:nvSpPr>
          <p:cNvPr id="4" name="Slide Number Placeholder 3"/>
          <p:cNvSpPr>
            <a:spLocks noGrp="1"/>
          </p:cNvSpPr>
          <p:nvPr>
            <p:ph type="sldNum" sz="quarter" idx="5"/>
          </p:nvPr>
        </p:nvSpPr>
        <p:spPr/>
        <p:txBody>
          <a:bodyPr/>
          <a:lstStyle/>
          <a:p>
            <a:fld id="{0C3103DA-F212-4746-A41A-52A6F69AC618}" type="slidenum">
              <a:rPr lang="en-AU" smtClean="0"/>
              <a:t>16</a:t>
            </a:fld>
            <a:endParaRPr lang="en-AU"/>
          </a:p>
        </p:txBody>
      </p:sp>
    </p:spTree>
    <p:extLst>
      <p:ext uri="{BB962C8B-B14F-4D97-AF65-F5344CB8AC3E}">
        <p14:creationId xmlns:p14="http://schemas.microsoft.com/office/powerpoint/2010/main" val="323973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2402-22B2-485A-9627-2690A5CA85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650A7E8-EC3A-4593-9B90-ADE6096A3D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1B3EF69-8582-457F-94D8-1F3BEE629DFF}"/>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5" name="Footer Placeholder 4">
            <a:extLst>
              <a:ext uri="{FF2B5EF4-FFF2-40B4-BE49-F238E27FC236}">
                <a16:creationId xmlns:a16="http://schemas.microsoft.com/office/drawing/2014/main" id="{EE627803-0531-42F5-BC36-A7E268C7F0A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496436-414A-4E02-B498-8D0C2DECFF3A}"/>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69065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F0C4-9232-4657-ABFB-6C4BE6F142C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F48C76-40AF-40C3-B90C-3ABFA0583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ECC92D-D755-4F9F-8FC4-7DD94328AB80}"/>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5" name="Footer Placeholder 4">
            <a:extLst>
              <a:ext uri="{FF2B5EF4-FFF2-40B4-BE49-F238E27FC236}">
                <a16:creationId xmlns:a16="http://schemas.microsoft.com/office/drawing/2014/main" id="{A5D931D1-0349-4338-AA41-4171B62B1E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1CE7C9-B711-4FDC-885E-2987DE484CAC}"/>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182583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3E9E31-80E9-483E-AFC0-0BBE1636CC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3FAAB22-D05A-45F7-B106-709EB8A4C5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36740B-06C6-4BDD-A077-3729F8C172FC}"/>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5" name="Footer Placeholder 4">
            <a:extLst>
              <a:ext uri="{FF2B5EF4-FFF2-40B4-BE49-F238E27FC236}">
                <a16:creationId xmlns:a16="http://schemas.microsoft.com/office/drawing/2014/main" id="{8142B599-C9E5-45E5-A7B5-75E3D0197D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1DE3E28-DCA2-4947-A522-FCC94CF71894}"/>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1955701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2723878"/>
            <a:ext cx="9144000" cy="609200"/>
          </a:xfrm>
        </p:spPr>
        <p:txBody>
          <a:bodyPr lIns="0" tIns="0" rIns="0" bIns="0" anchor="t" anchorCtr="0">
            <a:normAutofit/>
          </a:bodyPr>
          <a:lstStyle>
            <a:lvl1pPr algn="l">
              <a:defRPr sz="333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1152000" y="3428825"/>
            <a:ext cx="9144000" cy="575706"/>
          </a:xfrm>
          <a:prstGeom prst="rect">
            <a:avLst/>
          </a:prstGeom>
        </p:spPr>
        <p:txBody>
          <a:bodyPr lIns="0" tIns="0" rIns="0" bIns="0">
            <a:normAutofit/>
          </a:bodyPr>
          <a:lstStyle>
            <a:lvl1pPr marL="0" indent="0" algn="l">
              <a:buNone/>
              <a:defRPr sz="2398">
                <a:solidFill>
                  <a:schemeClr val="bg2"/>
                </a:solidFill>
              </a:defRPr>
            </a:lvl1pPr>
            <a:lvl2pPr marL="609036" indent="0" algn="ctr">
              <a:buNone/>
              <a:defRPr sz="2664"/>
            </a:lvl2pPr>
            <a:lvl3pPr marL="1218072" indent="0" algn="ctr">
              <a:buNone/>
              <a:defRPr sz="2398"/>
            </a:lvl3pPr>
            <a:lvl4pPr marL="1827108" indent="0" algn="ctr">
              <a:buNone/>
              <a:defRPr sz="2131"/>
            </a:lvl4pPr>
            <a:lvl5pPr marL="2436144" indent="0" algn="ctr">
              <a:buNone/>
              <a:defRPr sz="2131"/>
            </a:lvl5pPr>
            <a:lvl6pPr marL="3045181" indent="0" algn="ctr">
              <a:buNone/>
              <a:defRPr sz="2131"/>
            </a:lvl6pPr>
            <a:lvl7pPr marL="3654217" indent="0" algn="ctr">
              <a:buNone/>
              <a:defRPr sz="2131"/>
            </a:lvl7pPr>
            <a:lvl8pPr marL="4263253" indent="0" algn="ctr">
              <a:buNone/>
              <a:defRPr sz="2131"/>
            </a:lvl8pPr>
            <a:lvl9pPr marL="4872289" indent="0" algn="ctr">
              <a:buNone/>
              <a:defRPr sz="2131"/>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6" name="Picture 2" descr="Australian Government Department of Employment and Workplace Relations.">
            <a:extLst>
              <a:ext uri="{FF2B5EF4-FFF2-40B4-BE49-F238E27FC236}">
                <a16:creationId xmlns:a16="http://schemas.microsoft.com/office/drawing/2014/main" id="{036BE3A4-F35A-4182-8EC1-747502FA96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03446" y="930961"/>
            <a:ext cx="3274909" cy="1000212"/>
          </a:xfrm>
          <a:prstGeom prst="rect">
            <a:avLst/>
          </a:prstGeom>
        </p:spPr>
      </p:pic>
    </p:spTree>
    <p:extLst>
      <p:ext uri="{BB962C8B-B14F-4D97-AF65-F5344CB8AC3E}">
        <p14:creationId xmlns:p14="http://schemas.microsoft.com/office/powerpoint/2010/main" val="246849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507" y="465169"/>
            <a:ext cx="10960987" cy="959112"/>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15507" y="2062304"/>
            <a:ext cx="10960987" cy="4028764"/>
          </a:xfrm>
          <a:prstGeom prst="rect">
            <a:avLst/>
          </a:prstGeom>
        </p:spPr>
        <p:txBody>
          <a:bodyPr>
            <a:normAutofit/>
          </a:bodyPr>
          <a:lstStyle>
            <a:lvl1pPr marL="0" indent="0">
              <a:buNone/>
              <a:defRPr sz="1865" b="1"/>
            </a:lvl1pPr>
            <a:lvl2pPr marL="420828" indent="-236847">
              <a:buFont typeface="Arial" panose="020B0604020202020204" pitchFamily="34" charset="0"/>
              <a:buChar char="•"/>
              <a:defRPr sz="1865" b="0"/>
            </a:lvl2pPr>
            <a:lvl3pPr marL="852228" indent="-304518">
              <a:buFont typeface="Courier New" panose="02070309020205020404" pitchFamily="49" charset="0"/>
              <a:buChar char="o"/>
              <a:defRPr sz="1865" b="0"/>
            </a:lvl3pPr>
            <a:lvl4pPr marL="1270941" indent="-213586">
              <a:buFont typeface="Wingdings" panose="05000000000000000000" pitchFamily="2" charset="2"/>
              <a:buChar char="§"/>
              <a:defRPr sz="1865" b="0"/>
            </a:lvl4pPr>
            <a:lvl5pPr marL="1810191" indent="-236847">
              <a:tabLst>
                <a:tab pos="1767897" algn="l"/>
                <a:tab pos="2025891" algn="l"/>
              </a:tabLst>
              <a:defRPr sz="1865"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33D81079-A7B8-4594-B0FE-9D744EE587A1}"/>
              </a:ext>
            </a:extLst>
          </p:cNvPr>
          <p:cNvSpPr>
            <a:spLocks noGrp="1"/>
          </p:cNvSpPr>
          <p:nvPr>
            <p:ph type="ftr" sz="quarter" idx="10"/>
          </p:nvPr>
        </p:nvSpPr>
        <p:spPr>
          <a:xfrm>
            <a:off x="4165600" y="8467293"/>
            <a:ext cx="3860800" cy="486383"/>
          </a:xfrm>
          <a:prstGeom prst="rect">
            <a:avLst/>
          </a:prstGeom>
        </p:spPr>
        <p:txBody>
          <a:bodyPr/>
          <a:lstStyle>
            <a:lvl1pPr algn="ctr">
              <a:defRPr sz="1599"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333073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65170"/>
            <a:ext cx="8485584" cy="1323807"/>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0639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507" y="465169"/>
            <a:ext cx="10960987" cy="959112"/>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15507" y="2062304"/>
            <a:ext cx="10960987" cy="4028764"/>
          </a:xfrm>
          <a:prstGeom prst="rect">
            <a:avLst/>
          </a:prstGeom>
        </p:spPr>
        <p:txBody>
          <a:bodyPr>
            <a:normAutofit/>
          </a:bodyPr>
          <a:lstStyle>
            <a:lvl1pPr marL="0" indent="0">
              <a:buNone/>
              <a:defRPr sz="1865" b="1"/>
            </a:lvl1pPr>
            <a:lvl2pPr marL="420828" indent="-236847">
              <a:buFont typeface="Arial" panose="020B0604020202020204" pitchFamily="34" charset="0"/>
              <a:buChar char="•"/>
              <a:defRPr sz="1865" b="0"/>
            </a:lvl2pPr>
            <a:lvl3pPr marL="852228" indent="-304518">
              <a:buFont typeface="Courier New" panose="02070309020205020404" pitchFamily="49" charset="0"/>
              <a:buChar char="o"/>
              <a:defRPr sz="1865" b="0"/>
            </a:lvl3pPr>
            <a:lvl4pPr marL="1270941" indent="-213586">
              <a:buFont typeface="Wingdings" panose="05000000000000000000" pitchFamily="2" charset="2"/>
              <a:buChar char="§"/>
              <a:defRPr sz="1865" b="0"/>
            </a:lvl4pPr>
            <a:lvl5pPr marL="1810191" indent="-236847">
              <a:tabLst>
                <a:tab pos="1767897" algn="l"/>
                <a:tab pos="2025891" algn="l"/>
              </a:tabLst>
              <a:defRPr sz="1865"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4D1792AE-5830-47D0-A950-3045BB7D9826}"/>
              </a:ext>
            </a:extLst>
          </p:cNvPr>
          <p:cNvSpPr>
            <a:spLocks noGrp="1"/>
          </p:cNvSpPr>
          <p:nvPr>
            <p:ph type="ftr" sz="quarter" idx="10"/>
          </p:nvPr>
        </p:nvSpPr>
        <p:spPr>
          <a:xfrm>
            <a:off x="4165600" y="8467293"/>
            <a:ext cx="3860800" cy="486383"/>
          </a:xfrm>
          <a:prstGeom prst="rect">
            <a:avLst/>
          </a:prstGeom>
        </p:spPr>
        <p:txBody>
          <a:bodyPr/>
          <a:lstStyle>
            <a:lvl1pPr algn="ctr">
              <a:defRPr sz="1599"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752841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4" y="974041"/>
            <a:ext cx="11157817" cy="231006"/>
          </a:xfrm>
          <a:prstGeom prst="rect">
            <a:avLst/>
          </a:prstGeom>
        </p:spPr>
        <p:txBody>
          <a:bodyPr wrap="none" lIns="0" tIns="0" rIns="0" bIns="0" anchor="ctr">
            <a:noAutofit/>
          </a:bodyPr>
          <a:lstStyle>
            <a:lvl1pPr marL="0" indent="0" algn="l">
              <a:buNone/>
              <a:defRPr sz="1465" b="0" baseline="0">
                <a:solidFill>
                  <a:schemeClr val="bg1">
                    <a:lumMod val="65000"/>
                  </a:schemeClr>
                </a:solidFill>
                <a:latin typeface="+mn-lt"/>
                <a:ea typeface="Roboto" panose="02000000000000000000" pitchFamily="2" charset="0"/>
              </a:defRPr>
            </a:lvl1pPr>
            <a:lvl2pPr marL="609021" indent="0">
              <a:buNone/>
              <a:defRPr sz="1599"/>
            </a:lvl2pPr>
            <a:lvl3pPr marL="1218042" indent="0">
              <a:buNone/>
              <a:defRPr sz="1332"/>
            </a:lvl3pPr>
            <a:lvl4pPr marL="1827063" indent="0">
              <a:buNone/>
              <a:defRPr sz="1199"/>
            </a:lvl4pPr>
            <a:lvl5pPr marL="2436083" indent="0">
              <a:buNone/>
              <a:defRPr sz="1199"/>
            </a:lvl5pPr>
            <a:lvl6pPr marL="3045105" indent="0">
              <a:buNone/>
              <a:defRPr sz="1199"/>
            </a:lvl6pPr>
            <a:lvl7pPr marL="3654125" indent="0">
              <a:buNone/>
              <a:defRPr sz="1199"/>
            </a:lvl7pPr>
            <a:lvl8pPr marL="4263146" indent="0">
              <a:buNone/>
              <a:defRPr sz="1199"/>
            </a:lvl8pPr>
            <a:lvl9pPr marL="4872168" indent="0">
              <a:buNone/>
              <a:defRPr sz="1199"/>
            </a:lvl9pPr>
          </a:lstStyle>
          <a:p>
            <a:pPr lvl="0"/>
            <a:r>
              <a:rPr lang="en-US"/>
              <a:t>CLICK TO EDITE SUBTITLE</a:t>
            </a:r>
          </a:p>
        </p:txBody>
      </p:sp>
      <p:sp>
        <p:nvSpPr>
          <p:cNvPr id="7" name="Title 2"/>
          <p:cNvSpPr>
            <a:spLocks noGrp="1"/>
          </p:cNvSpPr>
          <p:nvPr>
            <p:ph type="title"/>
          </p:nvPr>
        </p:nvSpPr>
        <p:spPr>
          <a:xfrm>
            <a:off x="517094" y="376815"/>
            <a:ext cx="11157817" cy="545945"/>
          </a:xfrm>
          <a:prstGeom prst="rect">
            <a:avLst/>
          </a:prstGeom>
        </p:spPr>
        <p:txBody>
          <a:bodyPr lIns="0" tIns="0" rIns="0" bIns="0" anchor="ctr">
            <a:normAutofit/>
          </a:bodyPr>
          <a:lstStyle>
            <a:lvl1pPr algn="l">
              <a:defRPr sz="2664">
                <a:solidFill>
                  <a:schemeClr val="bg1">
                    <a:lumMod val="50000"/>
                  </a:schemeClr>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ECE0EFE4-1D97-46EF-A771-FCDAED1B9A55}"/>
              </a:ext>
            </a:extLst>
          </p:cNvPr>
          <p:cNvSpPr>
            <a:spLocks noGrp="1"/>
          </p:cNvSpPr>
          <p:nvPr>
            <p:ph type="ftr" sz="quarter" idx="10"/>
          </p:nvPr>
        </p:nvSpPr>
        <p:spPr>
          <a:xfrm>
            <a:off x="4165600" y="8467293"/>
            <a:ext cx="3860800" cy="486383"/>
          </a:xfrm>
          <a:prstGeom prst="rect">
            <a:avLst/>
          </a:prstGeom>
        </p:spPr>
        <p:txBody>
          <a:bodyPr/>
          <a:lstStyle>
            <a:lvl1pPr algn="ctr">
              <a:defRPr sz="1599"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2009436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FCE1-ABBD-43DA-803A-20F7EFBE64F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9DBDD2-9B78-4EAF-9A3B-31C9A329CC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2B0B24-D301-4286-85F1-5A0384FAFA79}"/>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5" name="Footer Placeholder 4">
            <a:extLst>
              <a:ext uri="{FF2B5EF4-FFF2-40B4-BE49-F238E27FC236}">
                <a16:creationId xmlns:a16="http://schemas.microsoft.com/office/drawing/2014/main" id="{7F0C655F-5290-43B1-AFEF-D0C744B1A2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70E124-750E-4B20-8993-9D39BE944F59}"/>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397157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CDA3-4C58-4DFC-A3C6-B03B6EB1A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3091A69-C0D3-49CC-A37A-112654F85C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8F0123-6492-41A5-9DC5-72AEB95B8C20}"/>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5" name="Footer Placeholder 4">
            <a:extLst>
              <a:ext uri="{FF2B5EF4-FFF2-40B4-BE49-F238E27FC236}">
                <a16:creationId xmlns:a16="http://schemas.microsoft.com/office/drawing/2014/main" id="{60A98EE9-6C9E-4DE1-89B7-98A6F4076B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E60A316-0A06-4745-97AB-F0F5DD1AB855}"/>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197434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3FF6-3230-4D3D-8161-2884C75FB5F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7B850DF-5265-4225-8EB7-F1FB446120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38036CB-1FF8-49D1-8D8C-7DEB0BE83B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F267D21-3074-443C-B679-B3EC7F480197}"/>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6" name="Footer Placeholder 5">
            <a:extLst>
              <a:ext uri="{FF2B5EF4-FFF2-40B4-BE49-F238E27FC236}">
                <a16:creationId xmlns:a16="http://schemas.microsoft.com/office/drawing/2014/main" id="{EFBAD54E-B4BA-4309-913C-0A9A34AA572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9654F00-A9A5-4AD6-9ABC-F76C63AC377C}"/>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186338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3405-AEFE-46DE-B495-8E105534610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9613E8B-2560-4051-9062-42089629A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E7EE41-A65E-4602-9077-5E5D976C0D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332C540-DA92-4F99-A55E-FCE5C193C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402FB2-1419-4825-916A-46361DB5B1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DA82A6F-BBDE-494D-8E7B-A949A0F042C5}"/>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8" name="Footer Placeholder 7">
            <a:extLst>
              <a:ext uri="{FF2B5EF4-FFF2-40B4-BE49-F238E27FC236}">
                <a16:creationId xmlns:a16="http://schemas.microsoft.com/office/drawing/2014/main" id="{F03AE358-DA17-4CE7-A292-AC68210CC04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78F1723-0388-4954-AC44-0833FCCD107A}"/>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112595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E9CF-97B8-4DCA-821A-7C57F6BCB76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A6387D3-4B24-4A38-B8A2-D6383DA94547}"/>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4" name="Footer Placeholder 3">
            <a:extLst>
              <a:ext uri="{FF2B5EF4-FFF2-40B4-BE49-F238E27FC236}">
                <a16:creationId xmlns:a16="http://schemas.microsoft.com/office/drawing/2014/main" id="{63209F32-045A-4C38-8625-CB7F2D6EFB6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CC1161C-B4F4-445F-AC66-EDB2966E69E3}"/>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309574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4CDA1D-2BB0-4BF1-819C-D809F65CA688}"/>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3" name="Footer Placeholder 2">
            <a:extLst>
              <a:ext uri="{FF2B5EF4-FFF2-40B4-BE49-F238E27FC236}">
                <a16:creationId xmlns:a16="http://schemas.microsoft.com/office/drawing/2014/main" id="{1F5AA626-52D9-488E-8A86-3B8CA0B18FD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4380692-7EC1-46DC-8795-475133F6BD25}"/>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283264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D68-131D-43B5-8CAB-CF3CA2E43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8705581-6EBC-4EF3-9D14-AD1AA80C5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19B3082-D963-4309-B3CF-ECAB84D69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73FD0-D116-4872-BA36-A44F6DCBB1A4}"/>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6" name="Footer Placeholder 5">
            <a:extLst>
              <a:ext uri="{FF2B5EF4-FFF2-40B4-BE49-F238E27FC236}">
                <a16:creationId xmlns:a16="http://schemas.microsoft.com/office/drawing/2014/main" id="{359CE744-9176-4DA4-839F-C3F6258C64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7125DCA-5D5A-44C7-96DE-5BE4E869C223}"/>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38375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93A3-7F8F-45DE-ADFF-28ED78B16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5D29ECF-FCCE-4B32-8A57-A0E0131734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982E0D2-6B0F-48CE-A96F-D2A7E0677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57AAEC-6111-4F94-84F3-26850A074850}"/>
              </a:ext>
            </a:extLst>
          </p:cNvPr>
          <p:cNvSpPr>
            <a:spLocks noGrp="1"/>
          </p:cNvSpPr>
          <p:nvPr>
            <p:ph type="dt" sz="half" idx="10"/>
          </p:nvPr>
        </p:nvSpPr>
        <p:spPr/>
        <p:txBody>
          <a:bodyPr/>
          <a:lstStyle/>
          <a:p>
            <a:fld id="{01F21178-378E-4243-8648-791C610B1FE8}" type="datetimeFigureOut">
              <a:rPr lang="en-AU" smtClean="0"/>
              <a:t>17/11/2022</a:t>
            </a:fld>
            <a:endParaRPr lang="en-AU"/>
          </a:p>
        </p:txBody>
      </p:sp>
      <p:sp>
        <p:nvSpPr>
          <p:cNvPr id="6" name="Footer Placeholder 5">
            <a:extLst>
              <a:ext uri="{FF2B5EF4-FFF2-40B4-BE49-F238E27FC236}">
                <a16:creationId xmlns:a16="http://schemas.microsoft.com/office/drawing/2014/main" id="{2AF840D0-C8C1-40BC-AB3D-9C1F7CDADC4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E002793-296F-4452-97C8-15F74D0AC7C5}"/>
              </a:ext>
            </a:extLst>
          </p:cNvPr>
          <p:cNvSpPr>
            <a:spLocks noGrp="1"/>
          </p:cNvSpPr>
          <p:nvPr>
            <p:ph type="sldNum" sz="quarter" idx="12"/>
          </p:nvPr>
        </p:nvSpPr>
        <p:spPr/>
        <p:txBody>
          <a:bodyPr/>
          <a:lstStyle/>
          <a:p>
            <a:fld id="{E93840A7-B753-4934-9547-9D33734A63EB}" type="slidenum">
              <a:rPr lang="en-AU" smtClean="0"/>
              <a:t>‹#›</a:t>
            </a:fld>
            <a:endParaRPr lang="en-AU"/>
          </a:p>
        </p:txBody>
      </p:sp>
    </p:spTree>
    <p:extLst>
      <p:ext uri="{BB962C8B-B14F-4D97-AF65-F5344CB8AC3E}">
        <p14:creationId xmlns:p14="http://schemas.microsoft.com/office/powerpoint/2010/main" val="243998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B8393D-DBCB-4972-90F1-2B635DB7E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3A396EE-8880-4856-8FB9-FAB2D1C4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A7F6BD-96DF-42A0-BFA2-27CCE6815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21178-378E-4243-8648-791C610B1FE8}" type="datetimeFigureOut">
              <a:rPr lang="en-AU" smtClean="0"/>
              <a:t>17/11/2022</a:t>
            </a:fld>
            <a:endParaRPr lang="en-AU"/>
          </a:p>
        </p:txBody>
      </p:sp>
      <p:sp>
        <p:nvSpPr>
          <p:cNvPr id="5" name="Footer Placeholder 4">
            <a:extLst>
              <a:ext uri="{FF2B5EF4-FFF2-40B4-BE49-F238E27FC236}">
                <a16:creationId xmlns:a16="http://schemas.microsoft.com/office/drawing/2014/main" id="{40D3896C-922D-4858-ADF2-5CF5469E4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8DB8BDC-4C19-4307-98A3-D42CDEEA5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840A7-B753-4934-9547-9D33734A63EB}" type="slidenum">
              <a:rPr lang="en-AU" smtClean="0"/>
              <a:t>‹#›</a:t>
            </a:fld>
            <a:endParaRPr lang="en-AU"/>
          </a:p>
        </p:txBody>
      </p:sp>
    </p:spTree>
    <p:extLst>
      <p:ext uri="{BB962C8B-B14F-4D97-AF65-F5344CB8AC3E}">
        <p14:creationId xmlns:p14="http://schemas.microsoft.com/office/powerpoint/2010/main" val="66938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BDB76394-B738-07FC-0F26-8EDFD82E9C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72"/>
            <a:ext cx="12192000" cy="6851655"/>
          </a:xfrm>
          <a:prstGeom prst="rect">
            <a:avLst/>
          </a:prstGeom>
        </p:spPr>
      </p:pic>
      <p:sp>
        <p:nvSpPr>
          <p:cNvPr id="2" name="Title Placeholder 1"/>
          <p:cNvSpPr>
            <a:spLocks noGrp="1"/>
          </p:cNvSpPr>
          <p:nvPr>
            <p:ph type="title"/>
          </p:nvPr>
        </p:nvSpPr>
        <p:spPr>
          <a:xfrm>
            <a:off x="609600" y="465170"/>
            <a:ext cx="8773200" cy="1323807"/>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2277891"/>
            <a:ext cx="10515600" cy="402876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22444363"/>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1218072" rtl="0" eaLnBrk="1" latinLnBrk="0" hangingPunct="1">
        <a:lnSpc>
          <a:spcPct val="90000"/>
        </a:lnSpc>
        <a:spcBef>
          <a:spcPct val="0"/>
        </a:spcBef>
        <a:buNone/>
        <a:defRPr sz="3330" kern="1200">
          <a:solidFill>
            <a:schemeClr val="bg1"/>
          </a:solidFill>
          <a:latin typeface="+mn-lt"/>
          <a:ea typeface="+mj-ea"/>
          <a:cs typeface="+mj-cs"/>
        </a:defRPr>
      </a:lvl1pPr>
    </p:titleStyle>
    <p:body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bg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bg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bg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bg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bg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p:bodyStyle>
    <p:otherStyle>
      <a:defPPr>
        <a:defRPr lang="en-US"/>
      </a:defPPr>
      <a:lvl1pPr marL="0" algn="l" defTabSz="1218072" rtl="0" eaLnBrk="1" latinLnBrk="0" hangingPunct="1">
        <a:defRPr sz="2398" kern="1200">
          <a:solidFill>
            <a:schemeClr val="tx1"/>
          </a:solidFill>
          <a:latin typeface="+mn-lt"/>
          <a:ea typeface="+mn-ea"/>
          <a:cs typeface="+mn-cs"/>
        </a:defRPr>
      </a:lvl1pPr>
      <a:lvl2pPr marL="609036" algn="l" defTabSz="1218072" rtl="0" eaLnBrk="1" latinLnBrk="0" hangingPunct="1">
        <a:defRPr sz="2398" kern="1200">
          <a:solidFill>
            <a:schemeClr val="tx1"/>
          </a:solidFill>
          <a:latin typeface="+mn-lt"/>
          <a:ea typeface="+mn-ea"/>
          <a:cs typeface="+mn-cs"/>
        </a:defRPr>
      </a:lvl2pPr>
      <a:lvl3pPr marL="1218072" algn="l" defTabSz="1218072" rtl="0" eaLnBrk="1" latinLnBrk="0" hangingPunct="1">
        <a:defRPr sz="2398" kern="1200">
          <a:solidFill>
            <a:schemeClr val="tx1"/>
          </a:solidFill>
          <a:latin typeface="+mn-lt"/>
          <a:ea typeface="+mn-ea"/>
          <a:cs typeface="+mn-cs"/>
        </a:defRPr>
      </a:lvl3pPr>
      <a:lvl4pPr marL="1827108" algn="l" defTabSz="1218072" rtl="0" eaLnBrk="1" latinLnBrk="0" hangingPunct="1">
        <a:defRPr sz="2398" kern="1200">
          <a:solidFill>
            <a:schemeClr val="tx1"/>
          </a:solidFill>
          <a:latin typeface="+mn-lt"/>
          <a:ea typeface="+mn-ea"/>
          <a:cs typeface="+mn-cs"/>
        </a:defRPr>
      </a:lvl4pPr>
      <a:lvl5pPr marL="2436144" algn="l" defTabSz="1218072" rtl="0" eaLnBrk="1" latinLnBrk="0" hangingPunct="1">
        <a:defRPr sz="2398" kern="1200">
          <a:solidFill>
            <a:schemeClr val="tx1"/>
          </a:solidFill>
          <a:latin typeface="+mn-lt"/>
          <a:ea typeface="+mn-ea"/>
          <a:cs typeface="+mn-cs"/>
        </a:defRPr>
      </a:lvl5pPr>
      <a:lvl6pPr marL="3045181" algn="l" defTabSz="1218072" rtl="0" eaLnBrk="1" latinLnBrk="0" hangingPunct="1">
        <a:defRPr sz="2398" kern="1200">
          <a:solidFill>
            <a:schemeClr val="tx1"/>
          </a:solidFill>
          <a:latin typeface="+mn-lt"/>
          <a:ea typeface="+mn-ea"/>
          <a:cs typeface="+mn-cs"/>
        </a:defRPr>
      </a:lvl6pPr>
      <a:lvl7pPr marL="3654217" algn="l" defTabSz="1218072" rtl="0" eaLnBrk="1" latinLnBrk="0" hangingPunct="1">
        <a:defRPr sz="2398" kern="1200">
          <a:solidFill>
            <a:schemeClr val="tx1"/>
          </a:solidFill>
          <a:latin typeface="+mn-lt"/>
          <a:ea typeface="+mn-ea"/>
          <a:cs typeface="+mn-cs"/>
        </a:defRPr>
      </a:lvl7pPr>
      <a:lvl8pPr marL="4263253" algn="l" defTabSz="1218072" rtl="0" eaLnBrk="1" latinLnBrk="0" hangingPunct="1">
        <a:defRPr sz="2398" kern="1200">
          <a:solidFill>
            <a:schemeClr val="tx1"/>
          </a:solidFill>
          <a:latin typeface="+mn-lt"/>
          <a:ea typeface="+mn-ea"/>
          <a:cs typeface="+mn-cs"/>
        </a:defRPr>
      </a:lvl8pPr>
      <a:lvl9pPr marL="4872289" algn="l" defTabSz="1218072" rtl="0" eaLnBrk="1" latinLnBrk="0" hangingPunct="1">
        <a:defRPr sz="23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400" y="465169"/>
            <a:ext cx="10963200" cy="959112"/>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14400" y="2062304"/>
            <a:ext cx="10963200" cy="402876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Box 8">
            <a:extLst>
              <a:ext uri="{FF2B5EF4-FFF2-40B4-BE49-F238E27FC236}">
                <a16:creationId xmlns:a16="http://schemas.microsoft.com/office/drawing/2014/main" id="{9D72980E-99D0-4729-A1FF-6CEA8D2C55EC}"/>
              </a:ext>
            </a:extLst>
          </p:cNvPr>
          <p:cNvSpPr txBox="1"/>
          <p:nvPr userDrawn="1"/>
        </p:nvSpPr>
        <p:spPr>
          <a:xfrm>
            <a:off x="11474985" y="6552464"/>
            <a:ext cx="508000" cy="164019"/>
          </a:xfrm>
          <a:prstGeom prst="rect">
            <a:avLst/>
          </a:prstGeom>
          <a:noFill/>
        </p:spPr>
        <p:txBody>
          <a:bodyPr wrap="square" lIns="0" tIns="0" rIns="0" bIns="0" rtlCol="0" anchor="b">
            <a:spAutoFit/>
          </a:bodyPr>
          <a:lstStyle/>
          <a:p>
            <a:pPr marL="0" marR="0" indent="0" algn="r" defTabSz="1216945" rtl="0" eaLnBrk="1" fontAlgn="auto" latinLnBrk="0" hangingPunct="1">
              <a:lnSpc>
                <a:spcPct val="100000"/>
              </a:lnSpc>
              <a:spcBef>
                <a:spcPts val="0"/>
              </a:spcBef>
              <a:spcAft>
                <a:spcPts val="0"/>
              </a:spcAft>
              <a:buClrTx/>
              <a:buSzTx/>
              <a:buFontTx/>
              <a:buNone/>
              <a:tabLst/>
              <a:defRPr/>
            </a:pPr>
            <a:fld id="{DFCF27A5-1A5B-48D3-A060-2758FFBB1ADD}" type="slidenum">
              <a:rPr lang="en-US" sz="1066" kern="1200" smtClean="0">
                <a:solidFill>
                  <a:schemeClr val="bg1">
                    <a:lumMod val="50000"/>
                  </a:schemeClr>
                </a:solidFill>
                <a:latin typeface="+mn-lt"/>
                <a:ea typeface="+mn-ea"/>
                <a:cs typeface="+mn-cs"/>
                <a:sym typeface="Trebuchet MS" panose="020B0603020202020204" pitchFamily="34" charset="0"/>
              </a:rPr>
              <a:pPr marL="0" marR="0" indent="0" algn="r" defTabSz="1216945" rtl="0" eaLnBrk="1" fontAlgn="auto" latinLnBrk="0" hangingPunct="1">
                <a:lnSpc>
                  <a:spcPct val="100000"/>
                </a:lnSpc>
                <a:spcBef>
                  <a:spcPts val="0"/>
                </a:spcBef>
                <a:spcAft>
                  <a:spcPts val="0"/>
                </a:spcAft>
                <a:buClrTx/>
                <a:buSzTx/>
                <a:buFontTx/>
                <a:buNone/>
                <a:tabLst/>
                <a:defRPr/>
              </a:pPr>
              <a:t>‹#›</a:t>
            </a:fld>
            <a:endParaRPr lang="en-US" sz="1066" kern="1200">
              <a:solidFill>
                <a:schemeClr val="bg1">
                  <a:lumMod val="50000"/>
                </a:schemeClr>
              </a:solidFill>
              <a:latin typeface="+mn-lt"/>
              <a:ea typeface="+mn-ea"/>
              <a:cs typeface="+mn-cs"/>
              <a:sym typeface="Trebuchet MS" panose="020B0603020202020204" pitchFamily="34" charset="0"/>
            </a:endParaRPr>
          </a:p>
        </p:txBody>
      </p:sp>
      <p:sp>
        <p:nvSpPr>
          <p:cNvPr id="4" name="JS SlideHeader">
            <a:extLst>
              <a:ext uri="{FF2B5EF4-FFF2-40B4-BE49-F238E27FC236}">
                <a16:creationId xmlns:a16="http://schemas.microsoft.com/office/drawing/2014/main" id="{AFC28D52-CA20-4D75-989F-8CC999260057}"/>
              </a:ext>
            </a:extLst>
          </p:cNvPr>
          <p:cNvSpPr txBox="1"/>
          <p:nvPr userDrawn="1"/>
        </p:nvSpPr>
        <p:spPr>
          <a:xfrm>
            <a:off x="1219200" y="84588"/>
            <a:ext cx="9753600" cy="338426"/>
          </a:xfrm>
          <a:prstGeom prst="rect">
            <a:avLst/>
          </a:prstGeom>
          <a:noFill/>
        </p:spPr>
        <p:txBody>
          <a:bodyPr vert="horz" rtlCol="0">
            <a:spAutoFit/>
          </a:bodyPr>
          <a:lstStyle/>
          <a:p>
            <a:pPr algn="ctr"/>
            <a:endParaRPr lang="en-AU" sz="1599"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3254346815"/>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1218072" rtl="0" eaLnBrk="1" latinLnBrk="0" hangingPunct="1">
        <a:lnSpc>
          <a:spcPct val="90000"/>
        </a:lnSpc>
        <a:spcBef>
          <a:spcPct val="0"/>
        </a:spcBef>
        <a:buNone/>
        <a:defRPr sz="3330" kern="1200">
          <a:solidFill>
            <a:srgbClr val="002D3F"/>
          </a:solidFill>
          <a:latin typeface="+mn-lt"/>
          <a:ea typeface="+mj-ea"/>
          <a:cs typeface="+mj-cs"/>
        </a:defRPr>
      </a:lvl1pPr>
    </p:titleStyle>
    <p:bodyStyle>
      <a:lvl1pPr marL="306916" indent="-306916" algn="l" defTabSz="1218072" rtl="0" eaLnBrk="1" latinLnBrk="0" hangingPunct="1">
        <a:lnSpc>
          <a:spcPct val="90000"/>
        </a:lnSpc>
        <a:spcBef>
          <a:spcPts val="1332"/>
        </a:spcBef>
        <a:buFont typeface="Arial" panose="020B0604020202020204" pitchFamily="34" charset="0"/>
        <a:buChar char="•"/>
        <a:defRPr sz="1865"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p:bodyStyle>
    <p:otherStyle>
      <a:defPPr>
        <a:defRPr lang="en-US"/>
      </a:defPPr>
      <a:lvl1pPr marL="0" algn="l" defTabSz="1218072" rtl="0" eaLnBrk="1" latinLnBrk="0" hangingPunct="1">
        <a:defRPr sz="2398" kern="1200">
          <a:solidFill>
            <a:schemeClr val="tx1"/>
          </a:solidFill>
          <a:latin typeface="+mn-lt"/>
          <a:ea typeface="+mn-ea"/>
          <a:cs typeface="+mn-cs"/>
        </a:defRPr>
      </a:lvl1pPr>
      <a:lvl2pPr marL="609036" algn="l" defTabSz="1218072" rtl="0" eaLnBrk="1" latinLnBrk="0" hangingPunct="1">
        <a:defRPr sz="2398" kern="1200">
          <a:solidFill>
            <a:schemeClr val="tx1"/>
          </a:solidFill>
          <a:latin typeface="+mn-lt"/>
          <a:ea typeface="+mn-ea"/>
          <a:cs typeface="+mn-cs"/>
        </a:defRPr>
      </a:lvl2pPr>
      <a:lvl3pPr marL="1218072" algn="l" defTabSz="1218072" rtl="0" eaLnBrk="1" latinLnBrk="0" hangingPunct="1">
        <a:defRPr sz="2398" kern="1200">
          <a:solidFill>
            <a:schemeClr val="tx1"/>
          </a:solidFill>
          <a:latin typeface="+mn-lt"/>
          <a:ea typeface="+mn-ea"/>
          <a:cs typeface="+mn-cs"/>
        </a:defRPr>
      </a:lvl3pPr>
      <a:lvl4pPr marL="1827108" algn="l" defTabSz="1218072" rtl="0" eaLnBrk="1" latinLnBrk="0" hangingPunct="1">
        <a:defRPr sz="2398" kern="1200">
          <a:solidFill>
            <a:schemeClr val="tx1"/>
          </a:solidFill>
          <a:latin typeface="+mn-lt"/>
          <a:ea typeface="+mn-ea"/>
          <a:cs typeface="+mn-cs"/>
        </a:defRPr>
      </a:lvl4pPr>
      <a:lvl5pPr marL="2436144" algn="l" defTabSz="1218072" rtl="0" eaLnBrk="1" latinLnBrk="0" hangingPunct="1">
        <a:defRPr sz="2398" kern="1200">
          <a:solidFill>
            <a:schemeClr val="tx1"/>
          </a:solidFill>
          <a:latin typeface="+mn-lt"/>
          <a:ea typeface="+mn-ea"/>
          <a:cs typeface="+mn-cs"/>
        </a:defRPr>
      </a:lvl5pPr>
      <a:lvl6pPr marL="3045181" algn="l" defTabSz="1218072" rtl="0" eaLnBrk="1" latinLnBrk="0" hangingPunct="1">
        <a:defRPr sz="2398" kern="1200">
          <a:solidFill>
            <a:schemeClr val="tx1"/>
          </a:solidFill>
          <a:latin typeface="+mn-lt"/>
          <a:ea typeface="+mn-ea"/>
          <a:cs typeface="+mn-cs"/>
        </a:defRPr>
      </a:lvl6pPr>
      <a:lvl7pPr marL="3654217" algn="l" defTabSz="1218072" rtl="0" eaLnBrk="1" latinLnBrk="0" hangingPunct="1">
        <a:defRPr sz="2398" kern="1200">
          <a:solidFill>
            <a:schemeClr val="tx1"/>
          </a:solidFill>
          <a:latin typeface="+mn-lt"/>
          <a:ea typeface="+mn-ea"/>
          <a:cs typeface="+mn-cs"/>
        </a:defRPr>
      </a:lvl7pPr>
      <a:lvl8pPr marL="4263253" algn="l" defTabSz="1218072" rtl="0" eaLnBrk="1" latinLnBrk="0" hangingPunct="1">
        <a:defRPr sz="2398" kern="1200">
          <a:solidFill>
            <a:schemeClr val="tx1"/>
          </a:solidFill>
          <a:latin typeface="+mn-lt"/>
          <a:ea typeface="+mn-ea"/>
          <a:cs typeface="+mn-cs"/>
        </a:defRPr>
      </a:lvl8pPr>
      <a:lvl9pPr marL="4872289" algn="l" defTabSz="1218072" rtl="0" eaLnBrk="1" latinLnBrk="0" hangingPunct="1">
        <a:defRPr sz="23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C0A57B-384F-BF2E-C918-4B7FA4159D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60900"/>
            <a:ext cx="12192000" cy="439859"/>
          </a:xfrm>
          <a:prstGeom prst="rect">
            <a:avLst/>
          </a:prstGeom>
        </p:spPr>
      </p:pic>
      <p:sp>
        <p:nvSpPr>
          <p:cNvPr id="2" name="Title Placeholder 1"/>
          <p:cNvSpPr>
            <a:spLocks noGrp="1"/>
          </p:cNvSpPr>
          <p:nvPr>
            <p:ph type="title"/>
          </p:nvPr>
        </p:nvSpPr>
        <p:spPr>
          <a:xfrm>
            <a:off x="609600" y="465170"/>
            <a:ext cx="8773200" cy="1323807"/>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2277891"/>
            <a:ext cx="10515600" cy="402876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0591487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8072" rtl="0" eaLnBrk="1" latinLnBrk="0" hangingPunct="1">
        <a:lnSpc>
          <a:spcPct val="90000"/>
        </a:lnSpc>
        <a:spcBef>
          <a:spcPct val="0"/>
        </a:spcBef>
        <a:buNone/>
        <a:defRPr sz="3330" kern="1200">
          <a:solidFill>
            <a:srgbClr val="404246"/>
          </a:solidFill>
          <a:latin typeface="+mn-lt"/>
          <a:ea typeface="+mj-ea"/>
          <a:cs typeface="+mj-cs"/>
        </a:defRPr>
      </a:lvl1pPr>
    </p:titleStyle>
    <p:bodyStyle>
      <a:lvl1pPr marL="306916" indent="-306916"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p:bodyStyle>
    <p:otherStyle>
      <a:defPPr>
        <a:defRPr lang="en-US"/>
      </a:defPPr>
      <a:lvl1pPr marL="0" algn="l" defTabSz="1218072" rtl="0" eaLnBrk="1" latinLnBrk="0" hangingPunct="1">
        <a:defRPr sz="2398" kern="1200">
          <a:solidFill>
            <a:schemeClr val="tx1"/>
          </a:solidFill>
          <a:latin typeface="+mn-lt"/>
          <a:ea typeface="+mn-ea"/>
          <a:cs typeface="+mn-cs"/>
        </a:defRPr>
      </a:lvl1pPr>
      <a:lvl2pPr marL="609036" algn="l" defTabSz="1218072" rtl="0" eaLnBrk="1" latinLnBrk="0" hangingPunct="1">
        <a:defRPr sz="2398" kern="1200">
          <a:solidFill>
            <a:schemeClr val="tx1"/>
          </a:solidFill>
          <a:latin typeface="+mn-lt"/>
          <a:ea typeface="+mn-ea"/>
          <a:cs typeface="+mn-cs"/>
        </a:defRPr>
      </a:lvl2pPr>
      <a:lvl3pPr marL="1218072" algn="l" defTabSz="1218072" rtl="0" eaLnBrk="1" latinLnBrk="0" hangingPunct="1">
        <a:defRPr sz="2398" kern="1200">
          <a:solidFill>
            <a:schemeClr val="tx1"/>
          </a:solidFill>
          <a:latin typeface="+mn-lt"/>
          <a:ea typeface="+mn-ea"/>
          <a:cs typeface="+mn-cs"/>
        </a:defRPr>
      </a:lvl3pPr>
      <a:lvl4pPr marL="1827108" algn="l" defTabSz="1218072" rtl="0" eaLnBrk="1" latinLnBrk="0" hangingPunct="1">
        <a:defRPr sz="2398" kern="1200">
          <a:solidFill>
            <a:schemeClr val="tx1"/>
          </a:solidFill>
          <a:latin typeface="+mn-lt"/>
          <a:ea typeface="+mn-ea"/>
          <a:cs typeface="+mn-cs"/>
        </a:defRPr>
      </a:lvl4pPr>
      <a:lvl5pPr marL="2436144" algn="l" defTabSz="1218072" rtl="0" eaLnBrk="1" latinLnBrk="0" hangingPunct="1">
        <a:defRPr sz="2398" kern="1200">
          <a:solidFill>
            <a:schemeClr val="tx1"/>
          </a:solidFill>
          <a:latin typeface="+mn-lt"/>
          <a:ea typeface="+mn-ea"/>
          <a:cs typeface="+mn-cs"/>
        </a:defRPr>
      </a:lvl5pPr>
      <a:lvl6pPr marL="3045181" algn="l" defTabSz="1218072" rtl="0" eaLnBrk="1" latinLnBrk="0" hangingPunct="1">
        <a:defRPr sz="2398" kern="1200">
          <a:solidFill>
            <a:schemeClr val="tx1"/>
          </a:solidFill>
          <a:latin typeface="+mn-lt"/>
          <a:ea typeface="+mn-ea"/>
          <a:cs typeface="+mn-cs"/>
        </a:defRPr>
      </a:lvl6pPr>
      <a:lvl7pPr marL="3654217" algn="l" defTabSz="1218072" rtl="0" eaLnBrk="1" latinLnBrk="0" hangingPunct="1">
        <a:defRPr sz="2398" kern="1200">
          <a:solidFill>
            <a:schemeClr val="tx1"/>
          </a:solidFill>
          <a:latin typeface="+mn-lt"/>
          <a:ea typeface="+mn-ea"/>
          <a:cs typeface="+mn-cs"/>
        </a:defRPr>
      </a:lvl7pPr>
      <a:lvl8pPr marL="4263253" algn="l" defTabSz="1218072" rtl="0" eaLnBrk="1" latinLnBrk="0" hangingPunct="1">
        <a:defRPr sz="2398" kern="1200">
          <a:solidFill>
            <a:schemeClr val="tx1"/>
          </a:solidFill>
          <a:latin typeface="+mn-lt"/>
          <a:ea typeface="+mn-ea"/>
          <a:cs typeface="+mn-cs"/>
        </a:defRPr>
      </a:lvl8pPr>
      <a:lvl9pPr marL="4872289" algn="l" defTabSz="1218072" rtl="0" eaLnBrk="1" latinLnBrk="0" hangingPunct="1">
        <a:defRPr sz="23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400" y="465169"/>
            <a:ext cx="10963200" cy="959112"/>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14400" y="2062304"/>
            <a:ext cx="10963200" cy="402876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Box 8">
            <a:extLst>
              <a:ext uri="{FF2B5EF4-FFF2-40B4-BE49-F238E27FC236}">
                <a16:creationId xmlns:a16="http://schemas.microsoft.com/office/drawing/2014/main" id="{9D72980E-99D0-4729-A1FF-6CEA8D2C55EC}"/>
              </a:ext>
            </a:extLst>
          </p:cNvPr>
          <p:cNvSpPr txBox="1"/>
          <p:nvPr userDrawn="1"/>
        </p:nvSpPr>
        <p:spPr>
          <a:xfrm>
            <a:off x="11474985" y="6552464"/>
            <a:ext cx="508000" cy="164019"/>
          </a:xfrm>
          <a:prstGeom prst="rect">
            <a:avLst/>
          </a:prstGeom>
          <a:noFill/>
        </p:spPr>
        <p:txBody>
          <a:bodyPr wrap="square" lIns="0" tIns="0" rIns="0" bIns="0" rtlCol="0" anchor="b">
            <a:spAutoFit/>
          </a:bodyPr>
          <a:lstStyle/>
          <a:p>
            <a:pPr marL="0" marR="0" indent="0" algn="r" defTabSz="1216945" rtl="0" eaLnBrk="1" fontAlgn="auto" latinLnBrk="0" hangingPunct="1">
              <a:lnSpc>
                <a:spcPct val="100000"/>
              </a:lnSpc>
              <a:spcBef>
                <a:spcPts val="0"/>
              </a:spcBef>
              <a:spcAft>
                <a:spcPts val="0"/>
              </a:spcAft>
              <a:buClrTx/>
              <a:buSzTx/>
              <a:buFontTx/>
              <a:buNone/>
              <a:tabLst/>
              <a:defRPr/>
            </a:pPr>
            <a:fld id="{DFCF27A5-1A5B-48D3-A060-2758FFBB1ADD}" type="slidenum">
              <a:rPr lang="en-US" sz="1066" kern="1200" smtClean="0">
                <a:solidFill>
                  <a:schemeClr val="bg1">
                    <a:lumMod val="50000"/>
                  </a:schemeClr>
                </a:solidFill>
                <a:latin typeface="+mn-lt"/>
                <a:ea typeface="+mn-ea"/>
                <a:cs typeface="+mn-cs"/>
                <a:sym typeface="Trebuchet MS" panose="020B0603020202020204" pitchFamily="34" charset="0"/>
              </a:rPr>
              <a:pPr marL="0" marR="0" indent="0" algn="r" defTabSz="1216945" rtl="0" eaLnBrk="1" fontAlgn="auto" latinLnBrk="0" hangingPunct="1">
                <a:lnSpc>
                  <a:spcPct val="100000"/>
                </a:lnSpc>
                <a:spcBef>
                  <a:spcPts val="0"/>
                </a:spcBef>
                <a:spcAft>
                  <a:spcPts val="0"/>
                </a:spcAft>
                <a:buClrTx/>
                <a:buSzTx/>
                <a:buFontTx/>
                <a:buNone/>
                <a:tabLst/>
                <a:defRPr/>
              </a:pPr>
              <a:t>‹#›</a:t>
            </a:fld>
            <a:endParaRPr lang="en-US" sz="1066" kern="1200">
              <a:solidFill>
                <a:schemeClr val="bg1">
                  <a:lumMod val="50000"/>
                </a:schemeClr>
              </a:solidFill>
              <a:latin typeface="+mn-lt"/>
              <a:ea typeface="+mn-ea"/>
              <a:cs typeface="+mn-cs"/>
              <a:sym typeface="Trebuchet MS" panose="020B0603020202020204" pitchFamily="34" charset="0"/>
            </a:endParaRPr>
          </a:p>
        </p:txBody>
      </p:sp>
      <p:sp>
        <p:nvSpPr>
          <p:cNvPr id="4" name="JS SlideHeader">
            <a:extLst>
              <a:ext uri="{FF2B5EF4-FFF2-40B4-BE49-F238E27FC236}">
                <a16:creationId xmlns:a16="http://schemas.microsoft.com/office/drawing/2014/main" id="{7E8342BE-1EE6-4384-B1A1-2F7E04958FE5}"/>
              </a:ext>
            </a:extLst>
          </p:cNvPr>
          <p:cNvSpPr txBox="1"/>
          <p:nvPr userDrawn="1"/>
        </p:nvSpPr>
        <p:spPr>
          <a:xfrm>
            <a:off x="1219200" y="84588"/>
            <a:ext cx="9753600" cy="338426"/>
          </a:xfrm>
          <a:prstGeom prst="rect">
            <a:avLst/>
          </a:prstGeom>
          <a:noFill/>
        </p:spPr>
        <p:txBody>
          <a:bodyPr vert="horz" rtlCol="0">
            <a:spAutoFit/>
          </a:bodyPr>
          <a:lstStyle/>
          <a:p>
            <a:pPr algn="ctr"/>
            <a:endParaRPr lang="en-AU" sz="1599" b="1" i="0" u="none">
              <a:solidFill>
                <a:srgbClr val="FF0000"/>
              </a:solidFill>
              <a:latin typeface="Arial" panose="020B0604020202020204" pitchFamily="34" charset="0"/>
            </a:endParaRPr>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 id="2147483720" r:id="rId2"/>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1218072" rtl="0" eaLnBrk="1" latinLnBrk="0" hangingPunct="1">
        <a:lnSpc>
          <a:spcPct val="90000"/>
        </a:lnSpc>
        <a:spcBef>
          <a:spcPct val="0"/>
        </a:spcBef>
        <a:buNone/>
        <a:defRPr sz="3330" kern="1200">
          <a:solidFill>
            <a:srgbClr val="002D3F"/>
          </a:solidFill>
          <a:latin typeface="+mn-lt"/>
          <a:ea typeface="+mj-ea"/>
          <a:cs typeface="+mj-cs"/>
        </a:defRPr>
      </a:lvl1pPr>
    </p:titleStyle>
    <p:bodyStyle>
      <a:lvl1pPr marL="306916" indent="-306916" algn="l" defTabSz="1218072" rtl="0" eaLnBrk="1" latinLnBrk="0" hangingPunct="1">
        <a:lnSpc>
          <a:spcPct val="90000"/>
        </a:lnSpc>
        <a:spcBef>
          <a:spcPts val="1332"/>
        </a:spcBef>
        <a:buFont typeface="Arial" panose="020B0604020202020204" pitchFamily="34" charset="0"/>
        <a:buChar char="•"/>
        <a:defRPr sz="1865"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p:bodyStyle>
    <p:otherStyle>
      <a:defPPr>
        <a:defRPr lang="en-US"/>
      </a:defPPr>
      <a:lvl1pPr marL="0" algn="l" defTabSz="1218072" rtl="0" eaLnBrk="1" latinLnBrk="0" hangingPunct="1">
        <a:defRPr sz="2398" kern="1200">
          <a:solidFill>
            <a:schemeClr val="tx1"/>
          </a:solidFill>
          <a:latin typeface="+mn-lt"/>
          <a:ea typeface="+mn-ea"/>
          <a:cs typeface="+mn-cs"/>
        </a:defRPr>
      </a:lvl1pPr>
      <a:lvl2pPr marL="609036" algn="l" defTabSz="1218072" rtl="0" eaLnBrk="1" latinLnBrk="0" hangingPunct="1">
        <a:defRPr sz="2398" kern="1200">
          <a:solidFill>
            <a:schemeClr val="tx1"/>
          </a:solidFill>
          <a:latin typeface="+mn-lt"/>
          <a:ea typeface="+mn-ea"/>
          <a:cs typeface="+mn-cs"/>
        </a:defRPr>
      </a:lvl2pPr>
      <a:lvl3pPr marL="1218072" algn="l" defTabSz="1218072" rtl="0" eaLnBrk="1" latinLnBrk="0" hangingPunct="1">
        <a:defRPr sz="2398" kern="1200">
          <a:solidFill>
            <a:schemeClr val="tx1"/>
          </a:solidFill>
          <a:latin typeface="+mn-lt"/>
          <a:ea typeface="+mn-ea"/>
          <a:cs typeface="+mn-cs"/>
        </a:defRPr>
      </a:lvl3pPr>
      <a:lvl4pPr marL="1827108" algn="l" defTabSz="1218072" rtl="0" eaLnBrk="1" latinLnBrk="0" hangingPunct="1">
        <a:defRPr sz="2398" kern="1200">
          <a:solidFill>
            <a:schemeClr val="tx1"/>
          </a:solidFill>
          <a:latin typeface="+mn-lt"/>
          <a:ea typeface="+mn-ea"/>
          <a:cs typeface="+mn-cs"/>
        </a:defRPr>
      </a:lvl4pPr>
      <a:lvl5pPr marL="2436144" algn="l" defTabSz="1218072" rtl="0" eaLnBrk="1" latinLnBrk="0" hangingPunct="1">
        <a:defRPr sz="2398" kern="1200">
          <a:solidFill>
            <a:schemeClr val="tx1"/>
          </a:solidFill>
          <a:latin typeface="+mn-lt"/>
          <a:ea typeface="+mn-ea"/>
          <a:cs typeface="+mn-cs"/>
        </a:defRPr>
      </a:lvl5pPr>
      <a:lvl6pPr marL="3045181" algn="l" defTabSz="1218072" rtl="0" eaLnBrk="1" latinLnBrk="0" hangingPunct="1">
        <a:defRPr sz="2398" kern="1200">
          <a:solidFill>
            <a:schemeClr val="tx1"/>
          </a:solidFill>
          <a:latin typeface="+mn-lt"/>
          <a:ea typeface="+mn-ea"/>
          <a:cs typeface="+mn-cs"/>
        </a:defRPr>
      </a:lvl6pPr>
      <a:lvl7pPr marL="3654217" algn="l" defTabSz="1218072" rtl="0" eaLnBrk="1" latinLnBrk="0" hangingPunct="1">
        <a:defRPr sz="2398" kern="1200">
          <a:solidFill>
            <a:schemeClr val="tx1"/>
          </a:solidFill>
          <a:latin typeface="+mn-lt"/>
          <a:ea typeface="+mn-ea"/>
          <a:cs typeface="+mn-cs"/>
        </a:defRPr>
      </a:lvl7pPr>
      <a:lvl8pPr marL="4263253" algn="l" defTabSz="1218072" rtl="0" eaLnBrk="1" latinLnBrk="0" hangingPunct="1">
        <a:defRPr sz="2398" kern="1200">
          <a:solidFill>
            <a:schemeClr val="tx1"/>
          </a:solidFill>
          <a:latin typeface="+mn-lt"/>
          <a:ea typeface="+mn-ea"/>
          <a:cs typeface="+mn-cs"/>
        </a:defRPr>
      </a:lvl8pPr>
      <a:lvl9pPr marL="4872289" algn="l" defTabSz="1218072"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3.xml"/><Relationship Id="rId16"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image" Target="../media/image44.svg"/><Relationship Id="rId5" Type="http://schemas.openxmlformats.org/officeDocument/2006/relationships/diagramQuickStyle" Target="../diagrams/quickStyle2.xml"/><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diagramLayout" Target="../diagrams/layout2.xml"/><Relationship Id="rId9" Type="http://schemas.openxmlformats.org/officeDocument/2006/relationships/image" Target="../media/image42.sv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4.xml"/><Relationship Id="rId16"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diagramColors" Target="../diagrams/colors3.xml"/><Relationship Id="rId11" Type="http://schemas.openxmlformats.org/officeDocument/2006/relationships/image" Target="../media/image44.svg"/><Relationship Id="rId5" Type="http://schemas.openxmlformats.org/officeDocument/2006/relationships/diagramQuickStyle" Target="../diagrams/quickStyle3.xml"/><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diagramLayout" Target="../diagrams/layout3.xml"/><Relationship Id="rId9" Type="http://schemas.openxmlformats.org/officeDocument/2006/relationships/image" Target="../media/image42.sv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7.png"/><Relationship Id="rId17" Type="http://schemas.openxmlformats.org/officeDocument/2006/relationships/image" Target="../media/image42.svg"/><Relationship Id="rId2" Type="http://schemas.openxmlformats.org/officeDocument/2006/relationships/notesSlide" Target="../notesSlides/notesSlide5.xml"/><Relationship Id="rId16"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image" Target="../media/image46.svg"/><Relationship Id="rId5" Type="http://schemas.openxmlformats.org/officeDocument/2006/relationships/diagramQuickStyle" Target="../diagrams/quickStyle4.xml"/><Relationship Id="rId15" Type="http://schemas.openxmlformats.org/officeDocument/2006/relationships/image" Target="../media/image52.svg"/><Relationship Id="rId10" Type="http://schemas.openxmlformats.org/officeDocument/2006/relationships/image" Target="../media/image45.png"/><Relationship Id="rId4" Type="http://schemas.openxmlformats.org/officeDocument/2006/relationships/diagramLayout" Target="../diagrams/layout4.xml"/><Relationship Id="rId9" Type="http://schemas.openxmlformats.org/officeDocument/2006/relationships/image" Target="../media/image44.sv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image" Target="../media/image44.svg"/><Relationship Id="rId5" Type="http://schemas.openxmlformats.org/officeDocument/2006/relationships/diagramQuickStyle" Target="../diagrams/quickStyle5.xml"/><Relationship Id="rId10" Type="http://schemas.openxmlformats.org/officeDocument/2006/relationships/image" Target="../media/image43.png"/><Relationship Id="rId4" Type="http://schemas.openxmlformats.org/officeDocument/2006/relationships/diagramLayout" Target="../diagrams/layout5.xml"/><Relationship Id="rId9"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3.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45.png"/><Relationship Id="rId17" Type="http://schemas.openxmlformats.org/officeDocument/2006/relationships/chart" Target="../charts/chart6.xml"/><Relationship Id="rId2" Type="http://schemas.openxmlformats.org/officeDocument/2006/relationships/notesSlide" Target="../notesSlides/notesSlide7.xml"/><Relationship Id="rId16" Type="http://schemas.openxmlformats.org/officeDocument/2006/relationships/chart" Target="../charts/chart5.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image" Target="../media/image44.svg"/><Relationship Id="rId5" Type="http://schemas.openxmlformats.org/officeDocument/2006/relationships/diagramQuickStyle" Target="../diagrams/quickStyle6.xml"/><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54.svg"/><Relationship Id="rId4" Type="http://schemas.openxmlformats.org/officeDocument/2006/relationships/diagramLayout" Target="../diagrams/layout6.xml"/><Relationship Id="rId9" Type="http://schemas.openxmlformats.org/officeDocument/2006/relationships/image" Target="../media/image42.svg"/><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6.svg"/><Relationship Id="rId13" Type="http://schemas.microsoft.com/office/2007/relationships/diagramDrawing" Target="../diagrams/drawing7.xml"/><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diagramQuickStyle" Target="../diagrams/quickStyle7.xml"/><Relationship Id="rId5" Type="http://schemas.openxmlformats.org/officeDocument/2006/relationships/image" Target="../media/image43.png"/><Relationship Id="rId10" Type="http://schemas.openxmlformats.org/officeDocument/2006/relationships/diagramLayout" Target="../diagrams/layout7.xml"/><Relationship Id="rId4" Type="http://schemas.openxmlformats.org/officeDocument/2006/relationships/image" Target="../media/image42.svg"/><Relationship Id="rId9"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9.sv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45.png"/><Relationship Id="rId17" Type="http://schemas.openxmlformats.org/officeDocument/2006/relationships/image" Target="../media/image58.png"/><Relationship Id="rId2" Type="http://schemas.openxmlformats.org/officeDocument/2006/relationships/notesSlide" Target="../notesSlides/notesSlide9.xml"/><Relationship Id="rId16" Type="http://schemas.openxmlformats.org/officeDocument/2006/relationships/image" Target="../media/image57.png"/><Relationship Id="rId1" Type="http://schemas.openxmlformats.org/officeDocument/2006/relationships/slideLayout" Target="../slideLayouts/slideLayout14.xml"/><Relationship Id="rId6" Type="http://schemas.openxmlformats.org/officeDocument/2006/relationships/diagramColors" Target="../diagrams/colors8.xml"/><Relationship Id="rId11" Type="http://schemas.openxmlformats.org/officeDocument/2006/relationships/image" Target="../media/image44.svg"/><Relationship Id="rId5" Type="http://schemas.openxmlformats.org/officeDocument/2006/relationships/diagramQuickStyle" Target="../diagrams/quickStyle8.xml"/><Relationship Id="rId15" Type="http://schemas.openxmlformats.org/officeDocument/2006/relationships/image" Target="../media/image56.png"/><Relationship Id="rId10" Type="http://schemas.openxmlformats.org/officeDocument/2006/relationships/image" Target="../media/image43.png"/><Relationship Id="rId4" Type="http://schemas.openxmlformats.org/officeDocument/2006/relationships/diagramLayout" Target="../diagrams/layout8.xml"/><Relationship Id="rId9" Type="http://schemas.openxmlformats.org/officeDocument/2006/relationships/image" Target="../media/image42.svg"/><Relationship Id="rId14"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19.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submit.dese.gov.au/jfe/form/SV_5bB4IyBI3u9dAHk" TargetMode="External"/><Relationship Id="rId7" Type="http://schemas.openxmlformats.org/officeDocument/2006/relationships/image" Target="../media/image21.svg"/><Relationship Id="rId2" Type="http://schemas.openxmlformats.org/officeDocument/2006/relationships/hyperlink" Target="https://www.dewr.gov.au/node/14760" TargetMode="Externa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chart" Target="../charts/chart1.xml"/><Relationship Id="rId2" Type="http://schemas.openxmlformats.org/officeDocument/2006/relationships/notesSlide" Target="../notesSlides/notesSlide1.xml"/><Relationship Id="rId16" Type="http://schemas.openxmlformats.org/officeDocument/2006/relationships/image" Target="../media/image39.svg"/><Relationship Id="rId1" Type="http://schemas.openxmlformats.org/officeDocument/2006/relationships/slideLayout" Target="../slideLayouts/slideLayout14.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notesSlide" Target="../notesSlides/notesSlide2.xml"/><Relationship Id="rId7" Type="http://schemas.openxmlformats.org/officeDocument/2006/relationships/diagramColors" Target="../diagrams/colors1.xml"/><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slideLayout" Target="../slideLayouts/slideLayout14.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themeOverride" Target="../theme/themeOverride1.xml"/><Relationship Id="rId6" Type="http://schemas.openxmlformats.org/officeDocument/2006/relationships/diagramQuickStyle" Target="../diagrams/quickStyle1.xml"/><Relationship Id="rId11" Type="http://schemas.openxmlformats.org/officeDocument/2006/relationships/image" Target="../media/image43.png"/><Relationship Id="rId5" Type="http://schemas.openxmlformats.org/officeDocument/2006/relationships/diagramLayout" Target="../diagrams/layout1.xml"/><Relationship Id="rId15" Type="http://schemas.openxmlformats.org/officeDocument/2006/relationships/image" Target="../media/image47.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diagramData" Target="../diagrams/data1.xml"/><Relationship Id="rId9" Type="http://schemas.openxmlformats.org/officeDocument/2006/relationships/image" Target="../media/image41.png"/><Relationship Id="rId1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367C9-27E9-43E1-84A1-344810B09E65}"/>
              </a:ext>
            </a:extLst>
          </p:cNvPr>
          <p:cNvSpPr>
            <a:spLocks noGrp="1"/>
          </p:cNvSpPr>
          <p:nvPr>
            <p:ph type="ctrTitle"/>
          </p:nvPr>
        </p:nvSpPr>
        <p:spPr>
          <a:xfrm>
            <a:off x="1524340" y="2819128"/>
            <a:ext cx="9143999" cy="609200"/>
          </a:xfrm>
        </p:spPr>
        <p:txBody>
          <a:bodyPr>
            <a:normAutofit fontScale="90000"/>
          </a:bodyPr>
          <a:lstStyle/>
          <a:p>
            <a:r>
              <a:rPr lang="en-AU" dirty="0"/>
              <a:t>Australian Apprenticeship Services and Supports</a:t>
            </a:r>
            <a:br>
              <a:rPr lang="en-AU" dirty="0"/>
            </a:br>
            <a:r>
              <a:rPr lang="en-AU" dirty="0"/>
              <a:t>Discussion Paper</a:t>
            </a:r>
          </a:p>
        </p:txBody>
      </p:sp>
      <p:sp>
        <p:nvSpPr>
          <p:cNvPr id="5" name="Subtitle 4">
            <a:extLst>
              <a:ext uri="{FF2B5EF4-FFF2-40B4-BE49-F238E27FC236}">
                <a16:creationId xmlns:a16="http://schemas.microsoft.com/office/drawing/2014/main" id="{1D493D6A-413B-4422-97D1-8554E67E9833}"/>
              </a:ext>
            </a:extLst>
          </p:cNvPr>
          <p:cNvSpPr>
            <a:spLocks noGrp="1"/>
          </p:cNvSpPr>
          <p:nvPr>
            <p:ph type="subTitle" idx="1"/>
          </p:nvPr>
        </p:nvSpPr>
        <p:spPr>
          <a:xfrm>
            <a:off x="1524340" y="4400573"/>
            <a:ext cx="9502247" cy="575706"/>
          </a:xfrm>
        </p:spPr>
        <p:txBody>
          <a:bodyPr vert="horz" lIns="0" tIns="0" rIns="0" bIns="0" rtlCol="0" anchor="t">
            <a:normAutofit/>
          </a:bodyPr>
          <a:lstStyle/>
          <a:p>
            <a:r>
              <a:rPr lang="en-AU" sz="1400" b="1">
                <a:solidFill>
                  <a:prstClr val="white"/>
                </a:solidFill>
                <a:latin typeface="Calibri" panose="020F0502020204030204"/>
                <a:ea typeface="+mj-ea"/>
                <a:cs typeface="Calibri"/>
              </a:rPr>
              <a:t>This paper reflects the Department of Employment and Workplace Relations preliminary views and is not Government policy.</a:t>
            </a:r>
            <a:endParaRPr lang="en-US" sz="1400" b="1">
              <a:solidFill>
                <a:prstClr val="white"/>
              </a:solidFill>
              <a:latin typeface="Calibri" panose="020F0502020204030204"/>
              <a:ea typeface="+mj-ea"/>
              <a:cs typeface="Calibri"/>
            </a:endParaRPr>
          </a:p>
        </p:txBody>
      </p:sp>
    </p:spTree>
    <p:extLst>
      <p:ext uri="{BB962C8B-B14F-4D97-AF65-F5344CB8AC3E}">
        <p14:creationId xmlns:p14="http://schemas.microsoft.com/office/powerpoint/2010/main" val="246703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 30">
            <a:extLst>
              <a:ext uri="{FF2B5EF4-FFF2-40B4-BE49-F238E27FC236}">
                <a16:creationId xmlns:a16="http://schemas.microsoft.com/office/drawing/2014/main" id="{9C2DB21E-4FA6-4A05-8BF0-2F2DB2BABA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9613401"/>
              </p:ext>
            </p:extLst>
          </p:nvPr>
        </p:nvGraphicFramePr>
        <p:xfrm>
          <a:off x="-10774" y="-3569"/>
          <a:ext cx="12192000" cy="707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itle 1">
            <a:extLst>
              <a:ext uri="{FF2B5EF4-FFF2-40B4-BE49-F238E27FC236}">
                <a16:creationId xmlns:a16="http://schemas.microsoft.com/office/drawing/2014/main" id="{70F8DC3E-1E52-493E-8100-B3D32468E032}"/>
              </a:ext>
            </a:extLst>
          </p:cNvPr>
          <p:cNvSpPr>
            <a:spLocks noGrp="1"/>
          </p:cNvSpPr>
          <p:nvPr>
            <p:ph type="title"/>
          </p:nvPr>
        </p:nvSpPr>
        <p:spPr>
          <a:xfrm>
            <a:off x="70502" y="590391"/>
            <a:ext cx="11960673" cy="720000"/>
          </a:xfrm>
        </p:spPr>
        <p:txBody>
          <a:bodyPr>
            <a:noAutofit/>
          </a:bodyPr>
          <a:lstStyle/>
          <a:p>
            <a:r>
              <a:rPr lang="en-AU" sz="2200" b="1">
                <a:solidFill>
                  <a:schemeClr val="tx1"/>
                </a:solidFill>
                <a:latin typeface="Calibri" panose="020F0502020204030204"/>
              </a:rPr>
              <a:t> Ahead of the commitment - “I want an apprenticeship” or “I want to employ an apprentice” </a:t>
            </a:r>
          </a:p>
        </p:txBody>
      </p:sp>
      <p:sp>
        <p:nvSpPr>
          <p:cNvPr id="63" name="Rectangle 62">
            <a:extLst>
              <a:ext uri="{FF2B5EF4-FFF2-40B4-BE49-F238E27FC236}">
                <a16:creationId xmlns:a16="http://schemas.microsoft.com/office/drawing/2014/main" id="{6C0BFE4A-7D92-4EB4-96A9-681F7695BD80}"/>
              </a:ext>
              <a:ext uri="{C183D7F6-B498-43B3-948B-1728B52AA6E4}">
                <adec:decorative xmlns:adec="http://schemas.microsoft.com/office/drawing/2017/decorative" val="1"/>
              </a:ext>
            </a:extLst>
          </p:cNvPr>
          <p:cNvSpPr/>
          <p:nvPr/>
        </p:nvSpPr>
        <p:spPr>
          <a:xfrm>
            <a:off x="-10774" y="1310391"/>
            <a:ext cx="12202774" cy="91604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55">
            <a:extLst>
              <a:ext uri="{FF2B5EF4-FFF2-40B4-BE49-F238E27FC236}">
                <a16:creationId xmlns:a16="http://schemas.microsoft.com/office/drawing/2014/main" id="{DDF0A7A1-C8BF-450A-B3EF-EDEB3CFEAE22}"/>
              </a:ext>
              <a:ext uri="{C183D7F6-B498-43B3-948B-1728B52AA6E4}">
                <adec:decorative xmlns:adec="http://schemas.microsoft.com/office/drawing/2017/decorative" val="1"/>
              </a:ext>
            </a:extLst>
          </p:cNvPr>
          <p:cNvSpPr/>
          <p:nvPr/>
        </p:nvSpPr>
        <p:spPr bwMode="auto">
          <a:xfrm>
            <a:off x="160823" y="1374694"/>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65" name="Graphic 64">
            <a:extLst>
              <a:ext uri="{FF2B5EF4-FFF2-40B4-BE49-F238E27FC236}">
                <a16:creationId xmlns:a16="http://schemas.microsoft.com/office/drawing/2014/main" id="{793401C6-A20B-4E7A-86B5-A0E9F78A67A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3999" y="1481470"/>
            <a:ext cx="457200" cy="495300"/>
          </a:xfrm>
          <a:prstGeom prst="rect">
            <a:avLst/>
          </a:prstGeom>
        </p:spPr>
      </p:pic>
      <p:sp>
        <p:nvSpPr>
          <p:cNvPr id="28" name="TextBox 27">
            <a:extLst>
              <a:ext uri="{FF2B5EF4-FFF2-40B4-BE49-F238E27FC236}">
                <a16:creationId xmlns:a16="http://schemas.microsoft.com/office/drawing/2014/main" id="{3BE83183-0488-4F9F-AC01-79B6F5B52401}"/>
              </a:ext>
            </a:extLst>
          </p:cNvPr>
          <p:cNvSpPr txBox="1"/>
          <p:nvPr/>
        </p:nvSpPr>
        <p:spPr>
          <a:xfrm>
            <a:off x="1056276" y="1290894"/>
            <a:ext cx="10992088" cy="923330"/>
          </a:xfrm>
          <a:prstGeom prst="rect">
            <a:avLst/>
          </a:prstGeom>
          <a:noFill/>
        </p:spPr>
        <p:txBody>
          <a:bodyPr wrap="square" lIns="91440" tIns="45720" rIns="91440" bIns="45720" rtlCol="0" anchor="t">
            <a:spAutoFit/>
          </a:bodyPr>
          <a:lstStyle/>
          <a:p>
            <a:r>
              <a:rPr lang="en-AU" dirty="0">
                <a:latin typeface="Calibri" panose="020F0502020204030204"/>
              </a:rPr>
              <a:t>AASNs are contracted to </a:t>
            </a:r>
            <a:r>
              <a:rPr lang="en-AU" b="1" dirty="0">
                <a:solidFill>
                  <a:srgbClr val="70AD47"/>
                </a:solidFill>
                <a:latin typeface="Calibri" panose="020F0502020204030204"/>
              </a:rPr>
              <a:t>play an active role to support the VET stream of careers advice in schools</a:t>
            </a:r>
            <a:r>
              <a:rPr lang="en-AU" b="1" dirty="0">
                <a:solidFill>
                  <a:schemeClr val="accent2"/>
                </a:solidFill>
                <a:latin typeface="Calibri" panose="020F0502020204030204"/>
              </a:rPr>
              <a:t> </a:t>
            </a:r>
            <a:r>
              <a:rPr lang="en-AU" dirty="0">
                <a:latin typeface="Calibri" panose="020F0502020204030204"/>
              </a:rPr>
              <a:t>by participating in careers expos, attending VET classes and providing advice to school groups as part of universal services. They are also contracted to </a:t>
            </a:r>
            <a:r>
              <a:rPr lang="en-AU" b="1" dirty="0">
                <a:solidFill>
                  <a:srgbClr val="70AD47"/>
                </a:solidFill>
                <a:latin typeface="Calibri" panose="020F0502020204030204"/>
              </a:rPr>
              <a:t>promote and market apprenticeship pathways </a:t>
            </a:r>
            <a:r>
              <a:rPr lang="en-AU" dirty="0">
                <a:latin typeface="Calibri" panose="020F0502020204030204"/>
              </a:rPr>
              <a:t>to industry, employers and potential apprentices</a:t>
            </a:r>
            <a:r>
              <a:rPr lang="en-AU" b="1" dirty="0">
                <a:latin typeface="Calibri" panose="020F0502020204030204"/>
              </a:rPr>
              <a:t>.</a:t>
            </a:r>
            <a:endParaRPr lang="en-AU" b="1" dirty="0">
              <a:solidFill>
                <a:srgbClr val="70AD47"/>
              </a:solidFill>
              <a:latin typeface="Calibri" panose="020F0502020204030204"/>
            </a:endParaRPr>
          </a:p>
        </p:txBody>
      </p:sp>
      <p:sp>
        <p:nvSpPr>
          <p:cNvPr id="21" name="Freeform 55">
            <a:extLst>
              <a:ext uri="{FF2B5EF4-FFF2-40B4-BE49-F238E27FC236}">
                <a16:creationId xmlns:a16="http://schemas.microsoft.com/office/drawing/2014/main" id="{34B99E75-6397-452C-B983-169E5C7EDB53}"/>
              </a:ext>
              <a:ext uri="{C183D7F6-B498-43B3-948B-1728B52AA6E4}">
                <adec:decorative xmlns:adec="http://schemas.microsoft.com/office/drawing/2017/decorative" val="1"/>
              </a:ext>
            </a:extLst>
          </p:cNvPr>
          <p:cNvSpPr/>
          <p:nvPr/>
        </p:nvSpPr>
        <p:spPr bwMode="auto">
          <a:xfrm>
            <a:off x="160823" y="2510798"/>
            <a:ext cx="708852" cy="708852"/>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66" name="Graphic 65">
            <a:extLst>
              <a:ext uri="{FF2B5EF4-FFF2-40B4-BE49-F238E27FC236}">
                <a16:creationId xmlns:a16="http://schemas.microsoft.com/office/drawing/2014/main" id="{880CA3B3-8F9E-4190-8FA3-06449015B6F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3896" y="2622888"/>
            <a:ext cx="533400" cy="495300"/>
          </a:xfrm>
          <a:prstGeom prst="rect">
            <a:avLst/>
          </a:prstGeom>
        </p:spPr>
      </p:pic>
      <p:sp>
        <p:nvSpPr>
          <p:cNvPr id="2" name="TextBox 1">
            <a:extLst>
              <a:ext uri="{FF2B5EF4-FFF2-40B4-BE49-F238E27FC236}">
                <a16:creationId xmlns:a16="http://schemas.microsoft.com/office/drawing/2014/main" id="{7A648782-7E55-4A43-B792-C1E1881F7C47}"/>
              </a:ext>
            </a:extLst>
          </p:cNvPr>
          <p:cNvSpPr txBox="1"/>
          <p:nvPr/>
        </p:nvSpPr>
        <p:spPr>
          <a:xfrm>
            <a:off x="1083803" y="2399097"/>
            <a:ext cx="10992088" cy="923330"/>
          </a:xfrm>
          <a:prstGeom prst="rect">
            <a:avLst/>
          </a:prstGeom>
          <a:noFill/>
        </p:spPr>
        <p:txBody>
          <a:bodyPr wrap="square" lIns="91440" tIns="45720" rIns="91440" bIns="45720" rtlCol="0" anchor="t">
            <a:spAutoFit/>
          </a:bodyPr>
          <a:lstStyle/>
          <a:p>
            <a:r>
              <a:rPr lang="en-AU" b="1" dirty="0">
                <a:solidFill>
                  <a:schemeClr val="accent1">
                    <a:lumMod val="75000"/>
                  </a:schemeClr>
                </a:solidFill>
                <a:latin typeface="Calibri" panose="020F0502020204030204"/>
              </a:rPr>
              <a:t>AASNs are the entry point to the apprenticeship system</a:t>
            </a:r>
            <a:r>
              <a:rPr lang="en-AU" b="1" dirty="0">
                <a:solidFill>
                  <a:srgbClr val="70AD47"/>
                </a:solidFill>
                <a:latin typeface="Calibri" panose="020F0502020204030204"/>
              </a:rPr>
              <a:t> </a:t>
            </a:r>
            <a:r>
              <a:rPr lang="en-AU" dirty="0">
                <a:latin typeface="Calibri" panose="020F0502020204030204"/>
              </a:rPr>
              <a:t>and provide pre-commencement advice to potential apprentices and employers. AASNs are contracted to provide pre-employment advice and intensive personalised assistance, aptitude testing and advice on training or employment pathways. </a:t>
            </a:r>
          </a:p>
        </p:txBody>
      </p:sp>
      <p:sp>
        <p:nvSpPr>
          <p:cNvPr id="64" name="Rectangle 63">
            <a:extLst>
              <a:ext uri="{FF2B5EF4-FFF2-40B4-BE49-F238E27FC236}">
                <a16:creationId xmlns:a16="http://schemas.microsoft.com/office/drawing/2014/main" id="{E590FA8D-AC6B-4A94-9808-BC04A366F96D}"/>
              </a:ext>
              <a:ext uri="{C183D7F6-B498-43B3-948B-1728B52AA6E4}">
                <adec:decorative xmlns:adec="http://schemas.microsoft.com/office/drawing/2017/decorative" val="1"/>
              </a:ext>
            </a:extLst>
          </p:cNvPr>
          <p:cNvSpPr/>
          <p:nvPr/>
        </p:nvSpPr>
        <p:spPr>
          <a:xfrm>
            <a:off x="1" y="3505689"/>
            <a:ext cx="12181226" cy="112023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6" name="Group 45">
            <a:extLst>
              <a:ext uri="{FF2B5EF4-FFF2-40B4-BE49-F238E27FC236}">
                <a16:creationId xmlns:a16="http://schemas.microsoft.com/office/drawing/2014/main" id="{06207B35-9DF0-4026-BA46-DFC47144AD23}"/>
              </a:ext>
              <a:ext uri="{C183D7F6-B498-43B3-948B-1728B52AA6E4}">
                <adec:decorative xmlns:adec="http://schemas.microsoft.com/office/drawing/2017/decorative" val="1"/>
              </a:ext>
            </a:extLst>
          </p:cNvPr>
          <p:cNvGrpSpPr/>
          <p:nvPr/>
        </p:nvGrpSpPr>
        <p:grpSpPr>
          <a:xfrm>
            <a:off x="160823" y="3728282"/>
            <a:ext cx="708852" cy="880430"/>
            <a:chOff x="160823" y="3176593"/>
            <a:chExt cx="708852" cy="880430"/>
          </a:xfrm>
        </p:grpSpPr>
        <p:sp>
          <p:nvSpPr>
            <p:cNvPr id="25" name="Freeform 55">
              <a:extLst>
                <a:ext uri="{FF2B5EF4-FFF2-40B4-BE49-F238E27FC236}">
                  <a16:creationId xmlns:a16="http://schemas.microsoft.com/office/drawing/2014/main" id="{211F7F23-BC1D-4208-B73C-295E7CA9DF43}"/>
                </a:ext>
              </a:extLst>
            </p:cNvPr>
            <p:cNvSpPr/>
            <p:nvPr/>
          </p:nvSpPr>
          <p:spPr bwMode="auto">
            <a:xfrm>
              <a:off x="160823" y="3176593"/>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30" name="Group 29">
              <a:extLst>
                <a:ext uri="{FF2B5EF4-FFF2-40B4-BE49-F238E27FC236}">
                  <a16:creationId xmlns:a16="http://schemas.microsoft.com/office/drawing/2014/main" id="{8B961FE2-013F-4EA1-AC19-820EDBA59F1D}"/>
                </a:ext>
              </a:extLst>
            </p:cNvPr>
            <p:cNvGrpSpPr/>
            <p:nvPr/>
          </p:nvGrpSpPr>
          <p:grpSpPr>
            <a:xfrm>
              <a:off x="748968" y="4057023"/>
              <a:ext cx="0" cy="0"/>
              <a:chOff x="1084524" y="2625937"/>
              <a:chExt cx="0" cy="0"/>
            </a:xfrm>
            <a:solidFill>
              <a:schemeClr val="bg1"/>
            </a:solidFill>
          </p:grpSpPr>
          <p:sp>
            <p:nvSpPr>
              <p:cNvPr id="32" name="Line 103">
                <a:extLst>
                  <a:ext uri="{FF2B5EF4-FFF2-40B4-BE49-F238E27FC236}">
                    <a16:creationId xmlns:a16="http://schemas.microsoft.com/office/drawing/2014/main" id="{C664185B-02BD-4B88-BE92-B3474605868F}"/>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33" name="Line 104">
                <a:extLst>
                  <a:ext uri="{FF2B5EF4-FFF2-40B4-BE49-F238E27FC236}">
                    <a16:creationId xmlns:a16="http://schemas.microsoft.com/office/drawing/2014/main" id="{A5D351D0-28B3-417A-BD61-973A64A58640}"/>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pic>
        <p:nvPicPr>
          <p:cNvPr id="67" name="Graphic 66">
            <a:extLst>
              <a:ext uri="{FF2B5EF4-FFF2-40B4-BE49-F238E27FC236}">
                <a16:creationId xmlns:a16="http://schemas.microsoft.com/office/drawing/2014/main" id="{6B4E144A-58A0-45B2-A010-362898F973EB}"/>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9737" y="3851919"/>
            <a:ext cx="533400" cy="419100"/>
          </a:xfrm>
          <a:prstGeom prst="rect">
            <a:avLst/>
          </a:prstGeom>
        </p:spPr>
      </p:pic>
      <p:sp>
        <p:nvSpPr>
          <p:cNvPr id="3" name="TextBox 2">
            <a:extLst>
              <a:ext uri="{FF2B5EF4-FFF2-40B4-BE49-F238E27FC236}">
                <a16:creationId xmlns:a16="http://schemas.microsoft.com/office/drawing/2014/main" id="{9CA4B4E9-D751-49BD-9A0F-A5F708B2FD54}"/>
              </a:ext>
            </a:extLst>
          </p:cNvPr>
          <p:cNvSpPr txBox="1"/>
          <p:nvPr/>
        </p:nvSpPr>
        <p:spPr>
          <a:xfrm>
            <a:off x="1088772" y="3753229"/>
            <a:ext cx="11135724" cy="646331"/>
          </a:xfrm>
          <a:prstGeom prst="rect">
            <a:avLst/>
          </a:prstGeom>
          <a:noFill/>
        </p:spPr>
        <p:txBody>
          <a:bodyPr wrap="square" lIns="91440" tIns="45720" rIns="91440" bIns="45720" rtlCol="0" anchor="t">
            <a:spAutoFit/>
          </a:bodyPr>
          <a:lstStyle/>
          <a:p>
            <a:pPr marL="342900" indent="-342900">
              <a:buAutoNum type="arabicPeriod"/>
            </a:pPr>
            <a:r>
              <a:rPr lang="en-AU"/>
              <a:t>How can parents and schools </a:t>
            </a:r>
            <a:r>
              <a:rPr lang="en-AU" b="1">
                <a:solidFill>
                  <a:schemeClr val="accent2"/>
                </a:solidFill>
              </a:rPr>
              <a:t>access advice on apprenticeship pathways to support career decisions</a:t>
            </a:r>
            <a:r>
              <a:rPr lang="en-AU"/>
              <a:t>? </a:t>
            </a:r>
            <a:endParaRPr lang="en-AU">
              <a:cs typeface="Calibri"/>
            </a:endParaRPr>
          </a:p>
          <a:p>
            <a:pPr marL="342900" indent="-342900">
              <a:buAutoNum type="arabicPeriod"/>
            </a:pPr>
            <a:r>
              <a:rPr lang="en-AU"/>
              <a:t>How can we </a:t>
            </a:r>
            <a:r>
              <a:rPr lang="en-AU" b="1">
                <a:solidFill>
                  <a:schemeClr val="accent2"/>
                </a:solidFill>
              </a:rPr>
              <a:t>better sell apprenticeships</a:t>
            </a:r>
            <a:r>
              <a:rPr lang="en-AU" b="1"/>
              <a:t> </a:t>
            </a:r>
            <a:r>
              <a:rPr lang="en-AU"/>
              <a:t>in priority industries and occupations?</a:t>
            </a:r>
            <a:endParaRPr lang="en-AU">
              <a:cs typeface="Calibri"/>
            </a:endParaRPr>
          </a:p>
        </p:txBody>
      </p:sp>
      <p:sp>
        <p:nvSpPr>
          <p:cNvPr id="41" name="Rectangle: Rounded Corners 40">
            <a:extLst>
              <a:ext uri="{FF2B5EF4-FFF2-40B4-BE49-F238E27FC236}">
                <a16:creationId xmlns:a16="http://schemas.microsoft.com/office/drawing/2014/main" id="{63625295-0AF2-44D8-A55E-AD26F9B06D1D}"/>
              </a:ext>
              <a:ext uri="{C183D7F6-B498-43B3-948B-1728B52AA6E4}">
                <adec:decorative xmlns:adec="http://schemas.microsoft.com/office/drawing/2017/decorative" val="0"/>
              </a:ext>
            </a:extLst>
          </p:cNvPr>
          <p:cNvSpPr/>
          <p:nvPr/>
        </p:nvSpPr>
        <p:spPr>
          <a:xfrm>
            <a:off x="72601" y="4737421"/>
            <a:ext cx="1602690" cy="1655088"/>
          </a:xfrm>
          <a:prstGeom prst="roundRect">
            <a:avLst/>
          </a:prstGeom>
          <a:solidFill>
            <a:schemeClr val="bg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AU" sz="1200">
              <a:solidFill>
                <a:schemeClr val="tx1"/>
              </a:solidFill>
              <a:latin typeface="Calibri" panose="020F0502020204030204"/>
              <a:cs typeface="Calibri"/>
            </a:endParaRPr>
          </a:p>
          <a:p>
            <a:pPr algn="ctr"/>
            <a:endParaRPr lang="en-AU" sz="1200">
              <a:solidFill>
                <a:schemeClr val="tx1"/>
              </a:solidFill>
              <a:latin typeface="Calibri" panose="020F0502020204030204"/>
              <a:cs typeface="Calibri"/>
            </a:endParaRPr>
          </a:p>
          <a:p>
            <a:pPr algn="ctr"/>
            <a:endParaRPr lang="en-AU" sz="1200">
              <a:solidFill>
                <a:schemeClr val="tx1"/>
              </a:solidFill>
              <a:latin typeface="Calibri" panose="020F0502020204030204"/>
              <a:cs typeface="Calibri"/>
            </a:endParaRPr>
          </a:p>
          <a:p>
            <a:pPr algn="ctr"/>
            <a:r>
              <a:rPr lang="en-AU" sz="1200">
                <a:solidFill>
                  <a:schemeClr val="tx1"/>
                </a:solidFill>
                <a:latin typeface="Calibri" panose="020F0502020204030204"/>
                <a:cs typeface="Calibri"/>
              </a:rPr>
              <a:t>A four year apprenticeship typically involves approximately 8,000 hours of work and training</a:t>
            </a:r>
          </a:p>
        </p:txBody>
      </p:sp>
      <p:grpSp>
        <p:nvGrpSpPr>
          <p:cNvPr id="51" name="Group 50">
            <a:extLst>
              <a:ext uri="{FF2B5EF4-FFF2-40B4-BE49-F238E27FC236}">
                <a16:creationId xmlns:a16="http://schemas.microsoft.com/office/drawing/2014/main" id="{4B9FBFF8-A5CB-4DC2-8248-243AB860393F}"/>
              </a:ext>
              <a:ext uri="{C183D7F6-B498-43B3-948B-1728B52AA6E4}">
                <adec:decorative xmlns:adec="http://schemas.microsoft.com/office/drawing/2017/decorative" val="1"/>
              </a:ext>
            </a:extLst>
          </p:cNvPr>
          <p:cNvGrpSpPr/>
          <p:nvPr/>
        </p:nvGrpSpPr>
        <p:grpSpPr>
          <a:xfrm>
            <a:off x="516974" y="4780722"/>
            <a:ext cx="705402" cy="494422"/>
            <a:chOff x="4759647" y="5211871"/>
            <a:chExt cx="855864" cy="696805"/>
          </a:xfrm>
          <a:noFill/>
        </p:grpSpPr>
        <p:sp>
          <p:nvSpPr>
            <p:cNvPr id="52" name="Freeform 75">
              <a:extLst>
                <a:ext uri="{FF2B5EF4-FFF2-40B4-BE49-F238E27FC236}">
                  <a16:creationId xmlns:a16="http://schemas.microsoft.com/office/drawing/2014/main" id="{E143915A-53A5-4218-A62F-2EBC8CFFE8A4}"/>
                </a:ext>
              </a:extLst>
            </p:cNvPr>
            <p:cNvSpPr>
              <a:spLocks noEditPoints="1"/>
            </p:cNvSpPr>
            <p:nvPr/>
          </p:nvSpPr>
          <p:spPr bwMode="auto">
            <a:xfrm>
              <a:off x="5296423" y="5211871"/>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3" name="Freeform 75">
              <a:extLst>
                <a:ext uri="{FF2B5EF4-FFF2-40B4-BE49-F238E27FC236}">
                  <a16:creationId xmlns:a16="http://schemas.microsoft.com/office/drawing/2014/main" id="{904584F3-4993-4962-8B81-F7F0FB58E2F3}"/>
                </a:ext>
              </a:extLst>
            </p:cNvPr>
            <p:cNvSpPr>
              <a:spLocks noEditPoints="1"/>
            </p:cNvSpPr>
            <p:nvPr/>
          </p:nvSpPr>
          <p:spPr bwMode="auto">
            <a:xfrm>
              <a:off x="4759647" y="5227637"/>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4" name="Freeform 75">
              <a:extLst>
                <a:ext uri="{FF2B5EF4-FFF2-40B4-BE49-F238E27FC236}">
                  <a16:creationId xmlns:a16="http://schemas.microsoft.com/office/drawing/2014/main" id="{DC55ADD2-4FCD-45D4-9293-A8C8B3411EC6}"/>
                </a:ext>
              </a:extLst>
            </p:cNvPr>
            <p:cNvSpPr>
              <a:spLocks noEditPoints="1"/>
            </p:cNvSpPr>
            <p:nvPr/>
          </p:nvSpPr>
          <p:spPr bwMode="auto">
            <a:xfrm>
              <a:off x="5031224" y="5270500"/>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grpSp>
      <p:sp>
        <p:nvSpPr>
          <p:cNvPr id="35" name="Rectangle: Rounded Corners 34">
            <a:extLst>
              <a:ext uri="{FF2B5EF4-FFF2-40B4-BE49-F238E27FC236}">
                <a16:creationId xmlns:a16="http://schemas.microsoft.com/office/drawing/2014/main" id="{5F7FB04F-0E3E-F038-BA0F-4CE84A9BD045}"/>
              </a:ext>
              <a:ext uri="{C183D7F6-B498-43B3-948B-1728B52AA6E4}">
                <adec:decorative xmlns:adec="http://schemas.microsoft.com/office/drawing/2017/decorative" val="0"/>
              </a:ext>
            </a:extLst>
          </p:cNvPr>
          <p:cNvSpPr/>
          <p:nvPr/>
        </p:nvSpPr>
        <p:spPr>
          <a:xfrm>
            <a:off x="1867507" y="4739944"/>
            <a:ext cx="3414136" cy="1654323"/>
          </a:xfrm>
          <a:prstGeom prst="roundRect">
            <a:avLst/>
          </a:prstGeom>
          <a:solidFill>
            <a:schemeClr val="bg2"/>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AU" sz="1200">
              <a:solidFill>
                <a:schemeClr val="tx1"/>
              </a:solidFill>
              <a:latin typeface="Calibri" panose="020F0502020204030204"/>
              <a:cs typeface="Calibri"/>
            </a:endParaRPr>
          </a:p>
          <a:p>
            <a:pPr algn="ctr"/>
            <a:endParaRPr lang="en-AU" sz="1200">
              <a:solidFill>
                <a:schemeClr val="tx1"/>
              </a:solidFill>
              <a:latin typeface="Calibri" panose="020F0502020204030204"/>
              <a:cs typeface="Calibri"/>
            </a:endParaRPr>
          </a:p>
          <a:p>
            <a:pPr algn="ctr"/>
            <a:endParaRPr lang="en-AU" sz="1200">
              <a:solidFill>
                <a:schemeClr val="tx1"/>
              </a:solidFill>
              <a:latin typeface="Calibri" panose="020F0502020204030204"/>
              <a:cs typeface="Calibri"/>
            </a:endParaRPr>
          </a:p>
          <a:p>
            <a:pPr algn="ctr"/>
            <a:r>
              <a:rPr lang="en-AU" sz="1200">
                <a:solidFill>
                  <a:schemeClr val="tx1"/>
                </a:solidFill>
                <a:latin typeface="Calibri" panose="020F0502020204030204"/>
                <a:cs typeface="Calibri"/>
              </a:rPr>
              <a:t>As at 31 March 2022, the three most common trade occupations are Electricians, Carpenters and Joiners and Motor Mechanics. The three most common non-trade occupations are General Clerks, Child Carers and Sales Assistants. </a:t>
            </a:r>
          </a:p>
        </p:txBody>
      </p:sp>
      <p:pic>
        <p:nvPicPr>
          <p:cNvPr id="6" name="Graphic 5">
            <a:extLst>
              <a:ext uri="{FF2B5EF4-FFF2-40B4-BE49-F238E27FC236}">
                <a16:creationId xmlns:a16="http://schemas.microsoft.com/office/drawing/2014/main" id="{4C8D090E-F229-4E2C-A6DC-FC3E2C421FCE}"/>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55781" y="4784235"/>
            <a:ext cx="437588" cy="513033"/>
          </a:xfrm>
          <a:prstGeom prst="rect">
            <a:avLst/>
          </a:prstGeom>
        </p:spPr>
      </p:pic>
      <p:sp>
        <p:nvSpPr>
          <p:cNvPr id="34" name="Rectangle: Rounded Corners 33">
            <a:extLst>
              <a:ext uri="{FF2B5EF4-FFF2-40B4-BE49-F238E27FC236}">
                <a16:creationId xmlns:a16="http://schemas.microsoft.com/office/drawing/2014/main" id="{BA33515F-D757-45DC-987D-F8DFB634C81D}"/>
              </a:ext>
            </a:extLst>
          </p:cNvPr>
          <p:cNvSpPr/>
          <p:nvPr/>
        </p:nvSpPr>
        <p:spPr>
          <a:xfrm>
            <a:off x="5473859" y="4732152"/>
            <a:ext cx="2211977" cy="1655088"/>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AU" sz="1200">
              <a:solidFill>
                <a:schemeClr val="tx1"/>
              </a:solidFill>
              <a:latin typeface="Calibri" panose="020F0502020204030204"/>
            </a:endParaRPr>
          </a:p>
          <a:p>
            <a:pPr algn="ctr"/>
            <a:endParaRPr lang="en-AU" sz="1200">
              <a:solidFill>
                <a:schemeClr val="tx1"/>
              </a:solidFill>
              <a:latin typeface="Calibri" panose="020F0502020204030204"/>
            </a:endParaRPr>
          </a:p>
          <a:p>
            <a:pPr algn="ctr"/>
            <a:r>
              <a:rPr lang="en-AU" sz="1600" b="1">
                <a:solidFill>
                  <a:schemeClr val="tx1"/>
                </a:solidFill>
                <a:latin typeface="Calibri" panose="020F0502020204030204"/>
              </a:rPr>
              <a:t>80%</a:t>
            </a:r>
            <a:r>
              <a:rPr lang="en-AU" sz="1600">
                <a:solidFill>
                  <a:schemeClr val="tx1"/>
                </a:solidFill>
                <a:latin typeface="Calibri" panose="020F0502020204030204"/>
              </a:rPr>
              <a:t> of the time an apprenticeship is ended early, the </a:t>
            </a:r>
            <a:r>
              <a:rPr lang="en-AU" sz="1600" b="1" u="sng">
                <a:solidFill>
                  <a:schemeClr val="tx1"/>
                </a:solidFill>
                <a:latin typeface="Calibri" panose="020F0502020204030204"/>
              </a:rPr>
              <a:t>decision is made by the apprentice</a:t>
            </a:r>
            <a:endParaRPr lang="en-AU" sz="2400" u="sng">
              <a:solidFill>
                <a:schemeClr val="tx1"/>
              </a:solidFill>
              <a:cs typeface="Calibri"/>
            </a:endParaRPr>
          </a:p>
        </p:txBody>
      </p:sp>
      <p:sp>
        <p:nvSpPr>
          <p:cNvPr id="36" name="Rectangle: Rounded Corners 35">
            <a:extLst>
              <a:ext uri="{FF2B5EF4-FFF2-40B4-BE49-F238E27FC236}">
                <a16:creationId xmlns:a16="http://schemas.microsoft.com/office/drawing/2014/main" id="{ADA5A5FC-15F4-15E8-9F1A-C0A3879D3BB3}"/>
              </a:ext>
              <a:ext uri="{C183D7F6-B498-43B3-948B-1728B52AA6E4}">
                <adec:decorative xmlns:adec="http://schemas.microsoft.com/office/drawing/2017/decorative" val="0"/>
              </a:ext>
            </a:extLst>
          </p:cNvPr>
          <p:cNvSpPr/>
          <p:nvPr/>
        </p:nvSpPr>
        <p:spPr>
          <a:xfrm>
            <a:off x="7943474" y="4724400"/>
            <a:ext cx="1695539" cy="1662840"/>
          </a:xfrm>
          <a:prstGeom prst="roundRect">
            <a:avLst/>
          </a:prstGeom>
          <a:solidFill>
            <a:schemeClr val="bg2"/>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AU" sz="1200" dirty="0">
              <a:solidFill>
                <a:schemeClr val="tx1"/>
              </a:solidFill>
              <a:latin typeface="Calibri" panose="020F0502020204030204"/>
              <a:cs typeface="Calibri"/>
            </a:endParaRPr>
          </a:p>
          <a:p>
            <a:pPr algn="ctr"/>
            <a:endParaRPr lang="en-AU" sz="1200" dirty="0">
              <a:solidFill>
                <a:schemeClr val="tx1"/>
              </a:solidFill>
              <a:latin typeface="Calibri" panose="020F0502020204030204"/>
              <a:cs typeface="Calibri"/>
            </a:endParaRPr>
          </a:p>
          <a:p>
            <a:pPr algn="ctr"/>
            <a:endParaRPr lang="en-AU" sz="1200" dirty="0">
              <a:solidFill>
                <a:schemeClr val="tx1"/>
              </a:solidFill>
              <a:latin typeface="Calibri" panose="020F0502020204030204"/>
              <a:cs typeface="Calibri"/>
            </a:endParaRPr>
          </a:p>
          <a:p>
            <a:pPr algn="ctr"/>
            <a:r>
              <a:rPr lang="en-AU" sz="1400" dirty="0">
                <a:solidFill>
                  <a:schemeClr val="tx1"/>
                </a:solidFill>
                <a:latin typeface="Calibri" panose="020F0502020204030204"/>
                <a:cs typeface="Calibri"/>
              </a:rPr>
              <a:t>AASNs deliver 30,000 Gateway Places per annum</a:t>
            </a:r>
          </a:p>
        </p:txBody>
      </p:sp>
      <p:pic>
        <p:nvPicPr>
          <p:cNvPr id="58" name="Graphic 57">
            <a:extLst>
              <a:ext uri="{FF2B5EF4-FFF2-40B4-BE49-F238E27FC236}">
                <a16:creationId xmlns:a16="http://schemas.microsoft.com/office/drawing/2014/main" id="{6E971DBF-D613-4702-BF09-59D60711AC23}"/>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84883" y="4860604"/>
            <a:ext cx="612720" cy="490176"/>
          </a:xfrm>
          <a:prstGeom prst="rect">
            <a:avLst/>
          </a:prstGeom>
        </p:spPr>
      </p:pic>
      <p:sp>
        <p:nvSpPr>
          <p:cNvPr id="37" name="Rectangle: Rounded Corners 36">
            <a:extLst>
              <a:ext uri="{FF2B5EF4-FFF2-40B4-BE49-F238E27FC236}">
                <a16:creationId xmlns:a16="http://schemas.microsoft.com/office/drawing/2014/main" id="{DECEAE70-A28B-441D-E7E8-3E138743DA6A}"/>
              </a:ext>
              <a:ext uri="{C183D7F6-B498-43B3-948B-1728B52AA6E4}">
                <adec:decorative xmlns:adec="http://schemas.microsoft.com/office/drawing/2017/decorative" val="0"/>
              </a:ext>
            </a:extLst>
          </p:cNvPr>
          <p:cNvSpPr/>
          <p:nvPr/>
        </p:nvSpPr>
        <p:spPr>
          <a:xfrm>
            <a:off x="9951740" y="4734188"/>
            <a:ext cx="2079435" cy="1653052"/>
          </a:xfrm>
          <a:prstGeom prst="roundRect">
            <a:avLst/>
          </a:prstGeom>
          <a:solidFill>
            <a:schemeClr val="bg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AU" sz="1200">
              <a:solidFill>
                <a:schemeClr val="tx1"/>
              </a:solidFill>
              <a:latin typeface="Calibri" panose="020F0502020204030204"/>
              <a:cs typeface="Calibri"/>
            </a:endParaRPr>
          </a:p>
          <a:p>
            <a:pPr algn="ctr"/>
            <a:endParaRPr lang="en-AU" sz="1200">
              <a:solidFill>
                <a:schemeClr val="tx1"/>
              </a:solidFill>
              <a:latin typeface="Calibri" panose="020F0502020204030204"/>
              <a:cs typeface="Calibri"/>
            </a:endParaRPr>
          </a:p>
          <a:p>
            <a:pPr algn="ctr"/>
            <a:endParaRPr lang="en-AU" sz="1200">
              <a:solidFill>
                <a:schemeClr val="tx1"/>
              </a:solidFill>
              <a:latin typeface="Calibri" panose="020F0502020204030204"/>
              <a:cs typeface="Calibri"/>
            </a:endParaRPr>
          </a:p>
          <a:p>
            <a:pPr algn="ctr"/>
            <a:r>
              <a:rPr lang="en-AU" sz="1200">
                <a:solidFill>
                  <a:schemeClr val="tx1"/>
                </a:solidFill>
                <a:latin typeface="Calibri" panose="020F0502020204030204"/>
                <a:cs typeface="Calibri"/>
              </a:rPr>
              <a:t>More female apprentices (72%) cancel their apprenticeships in the first year, compared with males (61%).</a:t>
            </a:r>
          </a:p>
        </p:txBody>
      </p:sp>
      <p:pic>
        <p:nvPicPr>
          <p:cNvPr id="59" name="Graphic 58">
            <a:extLst>
              <a:ext uri="{FF2B5EF4-FFF2-40B4-BE49-F238E27FC236}">
                <a16:creationId xmlns:a16="http://schemas.microsoft.com/office/drawing/2014/main" id="{181973E7-2CEC-4592-93B7-A510787C070F}"/>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00903" y="4789689"/>
            <a:ext cx="599866" cy="507579"/>
          </a:xfrm>
          <a:prstGeom prst="rect">
            <a:avLst/>
          </a:prstGeom>
        </p:spPr>
      </p:pic>
      <p:sp>
        <p:nvSpPr>
          <p:cNvPr id="38" name="Freeform 50">
            <a:extLst>
              <a:ext uri="{FF2B5EF4-FFF2-40B4-BE49-F238E27FC236}">
                <a16:creationId xmlns:a16="http://schemas.microsoft.com/office/drawing/2014/main" id="{C4D1062C-5A69-4BBC-9BC7-0ECFB4A4EA79}"/>
              </a:ext>
              <a:ext uri="{C183D7F6-B498-43B3-948B-1728B52AA6E4}">
                <adec:decorative xmlns:adec="http://schemas.microsoft.com/office/drawing/2017/decorative" val="1"/>
              </a:ext>
            </a:extLst>
          </p:cNvPr>
          <p:cNvSpPr>
            <a:spLocks noEditPoints="1"/>
          </p:cNvSpPr>
          <p:nvPr/>
        </p:nvSpPr>
        <p:spPr bwMode="auto">
          <a:xfrm>
            <a:off x="6354770" y="4791742"/>
            <a:ext cx="424290" cy="330204"/>
          </a:xfrm>
          <a:custGeom>
            <a:avLst/>
            <a:gdLst>
              <a:gd name="T0" fmla="*/ 338 w 495"/>
              <a:gd name="T1" fmla="*/ 84 h 340"/>
              <a:gd name="T2" fmla="*/ 338 w 495"/>
              <a:gd name="T3" fmla="*/ 83 h 340"/>
              <a:gd name="T4" fmla="*/ 394 w 495"/>
              <a:gd name="T5" fmla="*/ 37 h 340"/>
              <a:gd name="T6" fmla="*/ 450 w 495"/>
              <a:gd name="T7" fmla="*/ 99 h 340"/>
              <a:gd name="T8" fmla="*/ 394 w 495"/>
              <a:gd name="T9" fmla="*/ 152 h 340"/>
              <a:gd name="T10" fmla="*/ 338 w 495"/>
              <a:gd name="T11" fmla="*/ 89 h 340"/>
              <a:gd name="T12" fmla="*/ 338 w 495"/>
              <a:gd name="T13" fmla="*/ 84 h 340"/>
              <a:gd name="T14" fmla="*/ 495 w 495"/>
              <a:gd name="T15" fmla="*/ 251 h 340"/>
              <a:gd name="T16" fmla="*/ 394 w 495"/>
              <a:gd name="T17" fmla="*/ 163 h 340"/>
              <a:gd name="T18" fmla="*/ 346 w 495"/>
              <a:gd name="T19" fmla="*/ 175 h 340"/>
              <a:gd name="T20" fmla="*/ 397 w 495"/>
              <a:gd name="T21" fmla="*/ 281 h 340"/>
              <a:gd name="T22" fmla="*/ 395 w 495"/>
              <a:gd name="T23" fmla="*/ 306 h 340"/>
              <a:gd name="T24" fmla="*/ 484 w 495"/>
              <a:gd name="T25" fmla="*/ 291 h 340"/>
              <a:gd name="T26" fmla="*/ 495 w 495"/>
              <a:gd name="T27" fmla="*/ 251 h 340"/>
              <a:gd name="T28" fmla="*/ 101 w 495"/>
              <a:gd name="T29" fmla="*/ 152 h 340"/>
              <a:gd name="T30" fmla="*/ 157 w 495"/>
              <a:gd name="T31" fmla="*/ 89 h 340"/>
              <a:gd name="T32" fmla="*/ 101 w 495"/>
              <a:gd name="T33" fmla="*/ 37 h 340"/>
              <a:gd name="T34" fmla="*/ 45 w 495"/>
              <a:gd name="T35" fmla="*/ 99 h 340"/>
              <a:gd name="T36" fmla="*/ 101 w 495"/>
              <a:gd name="T37" fmla="*/ 152 h 340"/>
              <a:gd name="T38" fmla="*/ 149 w 495"/>
              <a:gd name="T39" fmla="*/ 175 h 340"/>
              <a:gd name="T40" fmla="*/ 101 w 495"/>
              <a:gd name="T41" fmla="*/ 163 h 340"/>
              <a:gd name="T42" fmla="*/ 0 w 495"/>
              <a:gd name="T43" fmla="*/ 251 h 340"/>
              <a:gd name="T44" fmla="*/ 10 w 495"/>
              <a:gd name="T45" fmla="*/ 291 h 340"/>
              <a:gd name="T46" fmla="*/ 100 w 495"/>
              <a:gd name="T47" fmla="*/ 306 h 340"/>
              <a:gd name="T48" fmla="*/ 98 w 495"/>
              <a:gd name="T49" fmla="*/ 281 h 340"/>
              <a:gd name="T50" fmla="*/ 149 w 495"/>
              <a:gd name="T51" fmla="*/ 175 h 340"/>
              <a:gd name="T52" fmla="*/ 247 w 495"/>
              <a:gd name="T53" fmla="*/ 145 h 340"/>
              <a:gd name="T54" fmla="*/ 320 w 495"/>
              <a:gd name="T55" fmla="*/ 73 h 340"/>
              <a:gd name="T56" fmla="*/ 247 w 495"/>
              <a:gd name="T57" fmla="*/ 0 h 340"/>
              <a:gd name="T58" fmla="*/ 175 w 495"/>
              <a:gd name="T59" fmla="*/ 73 h 340"/>
              <a:gd name="T60" fmla="*/ 247 w 495"/>
              <a:gd name="T61" fmla="*/ 145 h 340"/>
              <a:gd name="T62" fmla="*/ 378 w 495"/>
              <a:gd name="T63" fmla="*/ 281 h 340"/>
              <a:gd name="T64" fmla="*/ 247 w 495"/>
              <a:gd name="T65" fmla="*/ 160 h 340"/>
              <a:gd name="T66" fmla="*/ 117 w 495"/>
              <a:gd name="T67" fmla="*/ 281 h 340"/>
              <a:gd name="T68" fmla="*/ 130 w 495"/>
              <a:gd name="T69" fmla="*/ 335 h 340"/>
              <a:gd name="T70" fmla="*/ 247 w 495"/>
              <a:gd name="T71" fmla="*/ 340 h 340"/>
              <a:gd name="T72" fmla="*/ 364 w 495"/>
              <a:gd name="T73" fmla="*/ 335 h 340"/>
              <a:gd name="T74" fmla="*/ 378 w 495"/>
              <a:gd name="T75" fmla="*/ 2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340">
                <a:moveTo>
                  <a:pt x="338" y="84"/>
                </a:moveTo>
                <a:cubicBezTo>
                  <a:pt x="338" y="84"/>
                  <a:pt x="338" y="83"/>
                  <a:pt x="338" y="83"/>
                </a:cubicBezTo>
                <a:cubicBezTo>
                  <a:pt x="342" y="53"/>
                  <a:pt x="365" y="33"/>
                  <a:pt x="394" y="37"/>
                </a:cubicBezTo>
                <a:cubicBezTo>
                  <a:pt x="425" y="42"/>
                  <a:pt x="450" y="70"/>
                  <a:pt x="450" y="99"/>
                </a:cubicBezTo>
                <a:cubicBezTo>
                  <a:pt x="450" y="129"/>
                  <a:pt x="425" y="153"/>
                  <a:pt x="394" y="152"/>
                </a:cubicBezTo>
                <a:cubicBezTo>
                  <a:pt x="363" y="151"/>
                  <a:pt x="338" y="123"/>
                  <a:pt x="338" y="89"/>
                </a:cubicBezTo>
                <a:cubicBezTo>
                  <a:pt x="338" y="88"/>
                  <a:pt x="338" y="86"/>
                  <a:pt x="338" y="84"/>
                </a:cubicBezTo>
                <a:close/>
                <a:moveTo>
                  <a:pt x="495" y="251"/>
                </a:moveTo>
                <a:cubicBezTo>
                  <a:pt x="495" y="204"/>
                  <a:pt x="450" y="164"/>
                  <a:pt x="394" y="163"/>
                </a:cubicBezTo>
                <a:cubicBezTo>
                  <a:pt x="376" y="163"/>
                  <a:pt x="360" y="167"/>
                  <a:pt x="346" y="175"/>
                </a:cubicBezTo>
                <a:cubicBezTo>
                  <a:pt x="377" y="201"/>
                  <a:pt x="397" y="239"/>
                  <a:pt x="397" y="281"/>
                </a:cubicBezTo>
                <a:cubicBezTo>
                  <a:pt x="397" y="290"/>
                  <a:pt x="396" y="298"/>
                  <a:pt x="395" y="306"/>
                </a:cubicBezTo>
                <a:cubicBezTo>
                  <a:pt x="425" y="302"/>
                  <a:pt x="455" y="297"/>
                  <a:pt x="484" y="291"/>
                </a:cubicBezTo>
                <a:cubicBezTo>
                  <a:pt x="491" y="278"/>
                  <a:pt x="495" y="265"/>
                  <a:pt x="495" y="251"/>
                </a:cubicBezTo>
                <a:close/>
                <a:moveTo>
                  <a:pt x="101" y="152"/>
                </a:moveTo>
                <a:cubicBezTo>
                  <a:pt x="131" y="151"/>
                  <a:pt x="157" y="123"/>
                  <a:pt x="157" y="89"/>
                </a:cubicBezTo>
                <a:cubicBezTo>
                  <a:pt x="157" y="56"/>
                  <a:pt x="131" y="33"/>
                  <a:pt x="101" y="37"/>
                </a:cubicBezTo>
                <a:cubicBezTo>
                  <a:pt x="70" y="42"/>
                  <a:pt x="45" y="70"/>
                  <a:pt x="45" y="99"/>
                </a:cubicBezTo>
                <a:cubicBezTo>
                  <a:pt x="45" y="129"/>
                  <a:pt x="70" y="153"/>
                  <a:pt x="101" y="152"/>
                </a:cubicBezTo>
                <a:close/>
                <a:moveTo>
                  <a:pt x="149" y="175"/>
                </a:moveTo>
                <a:cubicBezTo>
                  <a:pt x="135" y="167"/>
                  <a:pt x="118" y="163"/>
                  <a:pt x="101" y="163"/>
                </a:cubicBezTo>
                <a:cubicBezTo>
                  <a:pt x="45" y="164"/>
                  <a:pt x="0" y="204"/>
                  <a:pt x="0" y="251"/>
                </a:cubicBezTo>
                <a:cubicBezTo>
                  <a:pt x="0" y="265"/>
                  <a:pt x="4" y="278"/>
                  <a:pt x="10" y="291"/>
                </a:cubicBezTo>
                <a:cubicBezTo>
                  <a:pt x="39" y="297"/>
                  <a:pt x="69" y="302"/>
                  <a:pt x="100" y="306"/>
                </a:cubicBezTo>
                <a:cubicBezTo>
                  <a:pt x="98" y="298"/>
                  <a:pt x="98" y="290"/>
                  <a:pt x="98" y="281"/>
                </a:cubicBezTo>
                <a:cubicBezTo>
                  <a:pt x="98" y="239"/>
                  <a:pt x="118" y="201"/>
                  <a:pt x="149" y="175"/>
                </a:cubicBezTo>
                <a:close/>
                <a:moveTo>
                  <a:pt x="247" y="145"/>
                </a:moveTo>
                <a:cubicBezTo>
                  <a:pt x="287" y="145"/>
                  <a:pt x="320" y="113"/>
                  <a:pt x="320" y="73"/>
                </a:cubicBezTo>
                <a:cubicBezTo>
                  <a:pt x="320" y="33"/>
                  <a:pt x="287" y="0"/>
                  <a:pt x="247" y="0"/>
                </a:cubicBezTo>
                <a:cubicBezTo>
                  <a:pt x="207" y="0"/>
                  <a:pt x="175" y="33"/>
                  <a:pt x="175" y="73"/>
                </a:cubicBezTo>
                <a:cubicBezTo>
                  <a:pt x="175" y="113"/>
                  <a:pt x="207" y="145"/>
                  <a:pt x="247" y="145"/>
                </a:cubicBezTo>
                <a:close/>
                <a:moveTo>
                  <a:pt x="378" y="281"/>
                </a:moveTo>
                <a:cubicBezTo>
                  <a:pt x="378" y="214"/>
                  <a:pt x="319" y="160"/>
                  <a:pt x="247" y="160"/>
                </a:cubicBezTo>
                <a:cubicBezTo>
                  <a:pt x="175" y="160"/>
                  <a:pt x="117" y="214"/>
                  <a:pt x="117" y="281"/>
                </a:cubicBezTo>
                <a:cubicBezTo>
                  <a:pt x="117" y="301"/>
                  <a:pt x="122" y="319"/>
                  <a:pt x="130" y="335"/>
                </a:cubicBezTo>
                <a:cubicBezTo>
                  <a:pt x="168" y="339"/>
                  <a:pt x="207" y="340"/>
                  <a:pt x="247" y="340"/>
                </a:cubicBezTo>
                <a:cubicBezTo>
                  <a:pt x="287" y="340"/>
                  <a:pt x="327" y="339"/>
                  <a:pt x="364" y="335"/>
                </a:cubicBezTo>
                <a:cubicBezTo>
                  <a:pt x="373" y="319"/>
                  <a:pt x="378" y="301"/>
                  <a:pt x="378" y="281"/>
                </a:cubicBezTo>
                <a:close/>
              </a:path>
            </a:pathLst>
          </a:custGeom>
          <a:noFill/>
          <a:ln w="19050">
            <a:solidFill>
              <a:schemeClr val="tx1"/>
            </a:solidFill>
          </a:ln>
        </p:spPr>
        <p:txBody>
          <a:bodyPr vert="horz" wrap="square" lIns="45012" tIns="22506" rIns="45012" bIns="22506" numCol="1" anchor="t" anchorCtr="0" compatLnSpc="1">
            <a:prstTxWarp prst="textNoShape">
              <a:avLst/>
            </a:prstTxWarp>
          </a:bodyPr>
          <a:lstStyle/>
          <a:p>
            <a:endParaRPr lang="en-AU" sz="886"/>
          </a:p>
        </p:txBody>
      </p:sp>
    </p:spTree>
    <p:extLst>
      <p:ext uri="{BB962C8B-B14F-4D97-AF65-F5344CB8AC3E}">
        <p14:creationId xmlns:p14="http://schemas.microsoft.com/office/powerpoint/2010/main" val="8074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 37">
            <a:extLst>
              <a:ext uri="{FF2B5EF4-FFF2-40B4-BE49-F238E27FC236}">
                <a16:creationId xmlns:a16="http://schemas.microsoft.com/office/drawing/2014/main" id="{6F142700-AD19-4873-8364-3D82922AD7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9107328"/>
              </p:ext>
            </p:extLst>
          </p:nvPr>
        </p:nvGraphicFramePr>
        <p:xfrm>
          <a:off x="-10774" y="-3569"/>
          <a:ext cx="12192000" cy="707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FD64673F-4D03-4E57-86A3-E5A4CC017D7C}"/>
              </a:ext>
            </a:extLst>
          </p:cNvPr>
          <p:cNvSpPr>
            <a:spLocks noGrp="1"/>
          </p:cNvSpPr>
          <p:nvPr>
            <p:ph type="title"/>
          </p:nvPr>
        </p:nvSpPr>
        <p:spPr>
          <a:xfrm>
            <a:off x="160823" y="693448"/>
            <a:ext cx="11838311" cy="450233"/>
          </a:xfrm>
        </p:spPr>
        <p:txBody>
          <a:bodyPr>
            <a:noAutofit/>
          </a:bodyPr>
          <a:lstStyle/>
          <a:p>
            <a:r>
              <a:rPr lang="en-AU" sz="2200" b="1">
                <a:solidFill>
                  <a:schemeClr val="tx1"/>
                </a:solidFill>
                <a:latin typeface="Calibri" panose="020F0502020204030204"/>
              </a:rPr>
              <a:t>Formalising the apprenticeship – “We are ready to sign the training contract”</a:t>
            </a:r>
          </a:p>
        </p:txBody>
      </p:sp>
      <p:sp>
        <p:nvSpPr>
          <p:cNvPr id="6" name="Rectangle 5">
            <a:extLst>
              <a:ext uri="{FF2B5EF4-FFF2-40B4-BE49-F238E27FC236}">
                <a16:creationId xmlns:a16="http://schemas.microsoft.com/office/drawing/2014/main" id="{3E1EC03C-4AF7-4259-AF1C-3176B98E565E}"/>
              </a:ext>
              <a:ext uri="{C183D7F6-B498-43B3-948B-1728B52AA6E4}">
                <adec:decorative xmlns:adec="http://schemas.microsoft.com/office/drawing/2017/decorative" val="1"/>
              </a:ext>
            </a:extLst>
          </p:cNvPr>
          <p:cNvSpPr/>
          <p:nvPr/>
        </p:nvSpPr>
        <p:spPr>
          <a:xfrm>
            <a:off x="0" y="1222781"/>
            <a:ext cx="12181223" cy="116949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55">
            <a:extLst>
              <a:ext uri="{FF2B5EF4-FFF2-40B4-BE49-F238E27FC236}">
                <a16:creationId xmlns:a16="http://schemas.microsoft.com/office/drawing/2014/main" id="{AA97CEF7-43F2-4FF1-9248-930C8247E1C7}"/>
              </a:ext>
              <a:ext uri="{C183D7F6-B498-43B3-948B-1728B52AA6E4}">
                <adec:decorative xmlns:adec="http://schemas.microsoft.com/office/drawing/2017/decorative" val="1"/>
              </a:ext>
            </a:extLst>
          </p:cNvPr>
          <p:cNvSpPr/>
          <p:nvPr/>
        </p:nvSpPr>
        <p:spPr bwMode="auto">
          <a:xfrm>
            <a:off x="160823" y="1422185"/>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17" name="Graphic 16">
            <a:extLst>
              <a:ext uri="{FF2B5EF4-FFF2-40B4-BE49-F238E27FC236}">
                <a16:creationId xmlns:a16="http://schemas.microsoft.com/office/drawing/2014/main" id="{37B64D95-FB75-4466-BE1A-27A5D9B623D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6649" y="1526577"/>
            <a:ext cx="457200" cy="495300"/>
          </a:xfrm>
          <a:prstGeom prst="rect">
            <a:avLst/>
          </a:prstGeom>
        </p:spPr>
      </p:pic>
      <p:sp>
        <p:nvSpPr>
          <p:cNvPr id="20" name="TextBox 19">
            <a:extLst>
              <a:ext uri="{FF2B5EF4-FFF2-40B4-BE49-F238E27FC236}">
                <a16:creationId xmlns:a16="http://schemas.microsoft.com/office/drawing/2014/main" id="{3C185083-9FE5-4C4A-AEDD-C33D71867C66}"/>
              </a:ext>
            </a:extLst>
          </p:cNvPr>
          <p:cNvSpPr txBox="1"/>
          <p:nvPr/>
        </p:nvSpPr>
        <p:spPr>
          <a:xfrm>
            <a:off x="1039084" y="1219255"/>
            <a:ext cx="10992089" cy="1200329"/>
          </a:xfrm>
          <a:prstGeom prst="rect">
            <a:avLst/>
          </a:prstGeom>
          <a:noFill/>
        </p:spPr>
        <p:txBody>
          <a:bodyPr wrap="square" lIns="91440" tIns="45720" rIns="91440" bIns="45720" rtlCol="0" anchor="t">
            <a:spAutoFit/>
          </a:bodyPr>
          <a:lstStyle/>
          <a:p>
            <a:r>
              <a:rPr lang="en-AU" dirty="0"/>
              <a:t>AASNs are </a:t>
            </a:r>
            <a:r>
              <a:rPr lang="en-AU" b="1" dirty="0">
                <a:solidFill>
                  <a:srgbClr val="70AD47"/>
                </a:solidFill>
              </a:rPr>
              <a:t>contracted to sign-up all apprenticeships</a:t>
            </a:r>
            <a:r>
              <a:rPr lang="en-AU" dirty="0"/>
              <a:t>, give an overview of roles and responsibilities of employers and apprentices , help to select qualifications and appropriate RTOs, as well as </a:t>
            </a:r>
            <a:r>
              <a:rPr lang="en-AU" b="1" dirty="0">
                <a:solidFill>
                  <a:srgbClr val="70AD47"/>
                </a:solidFill>
              </a:rPr>
              <a:t>confirm the apprenticeship arrangement is genuine</a:t>
            </a:r>
            <a:r>
              <a:rPr lang="en-AU" dirty="0"/>
              <a:t>. After initial meetings with an AASN, employers and apprentices meet to sign Training Contracts. </a:t>
            </a:r>
            <a:r>
              <a:rPr lang="en-AU" b="1" dirty="0">
                <a:solidFill>
                  <a:srgbClr val="70AD47"/>
                </a:solidFill>
              </a:rPr>
              <a:t>Training Contracts formalise the training relationship between the employer and apprentice.</a:t>
            </a:r>
            <a:r>
              <a:rPr lang="en-AU" dirty="0"/>
              <a:t> </a:t>
            </a:r>
            <a:endParaRPr lang="en-AU" dirty="0">
              <a:latin typeface="Calibri"/>
              <a:ea typeface="Calibri"/>
              <a:cs typeface="Calibri"/>
            </a:endParaRPr>
          </a:p>
        </p:txBody>
      </p:sp>
      <p:sp>
        <p:nvSpPr>
          <p:cNvPr id="11" name="Freeform 55">
            <a:extLst>
              <a:ext uri="{FF2B5EF4-FFF2-40B4-BE49-F238E27FC236}">
                <a16:creationId xmlns:a16="http://schemas.microsoft.com/office/drawing/2014/main" id="{A1EDD1B0-D507-487A-B8D1-47CB31E569E9}"/>
              </a:ext>
              <a:ext uri="{C183D7F6-B498-43B3-948B-1728B52AA6E4}">
                <adec:decorative xmlns:adec="http://schemas.microsoft.com/office/drawing/2017/decorative" val="1"/>
              </a:ext>
            </a:extLst>
          </p:cNvPr>
          <p:cNvSpPr/>
          <p:nvPr/>
        </p:nvSpPr>
        <p:spPr bwMode="auto">
          <a:xfrm>
            <a:off x="160823" y="2691275"/>
            <a:ext cx="708852" cy="708852"/>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18" name="Graphic 17">
            <a:extLst>
              <a:ext uri="{FF2B5EF4-FFF2-40B4-BE49-F238E27FC236}">
                <a16:creationId xmlns:a16="http://schemas.microsoft.com/office/drawing/2014/main" id="{39686F38-8C0C-4796-9E45-2707BF5E4C6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3896" y="2803365"/>
            <a:ext cx="533400" cy="495300"/>
          </a:xfrm>
          <a:prstGeom prst="rect">
            <a:avLst/>
          </a:prstGeom>
        </p:spPr>
      </p:pic>
      <p:sp>
        <p:nvSpPr>
          <p:cNvPr id="21" name="TextBox 20">
            <a:extLst>
              <a:ext uri="{FF2B5EF4-FFF2-40B4-BE49-F238E27FC236}">
                <a16:creationId xmlns:a16="http://schemas.microsoft.com/office/drawing/2014/main" id="{5179D465-8B67-447E-A1BA-7EF1143DF545}"/>
              </a:ext>
            </a:extLst>
          </p:cNvPr>
          <p:cNvSpPr txBox="1"/>
          <p:nvPr/>
        </p:nvSpPr>
        <p:spPr>
          <a:xfrm>
            <a:off x="1039085" y="2442639"/>
            <a:ext cx="10992088" cy="1200329"/>
          </a:xfrm>
          <a:prstGeom prst="rect">
            <a:avLst/>
          </a:prstGeom>
          <a:noFill/>
        </p:spPr>
        <p:txBody>
          <a:bodyPr wrap="square" lIns="91440" tIns="45720" rIns="91440" bIns="45720" rtlCol="0" anchor="t">
            <a:spAutoFit/>
          </a:bodyPr>
          <a:lstStyle/>
          <a:p>
            <a:r>
              <a:rPr lang="en-AU"/>
              <a:t>All Training Contracts are recorded in the Commonwealth Apprenticeship Data Management System (ADMS) and sent to the relevant State Training Authority for approval and registration. </a:t>
            </a:r>
            <a:r>
              <a:rPr lang="en-AU" sz="1800" b="1">
                <a:solidFill>
                  <a:schemeClr val="accent5"/>
                </a:solidFill>
                <a:effectLst/>
                <a:latin typeface="Calibri" panose="020F0502020204030204" pitchFamily="34" charset="0"/>
                <a:ea typeface="Calibri" panose="020F0502020204030204" pitchFamily="34" charset="0"/>
              </a:rPr>
              <a:t>State Training Authorities ensure training arrangements are consistent with their relevant legislation</a:t>
            </a:r>
            <a:r>
              <a:rPr lang="en-AU">
                <a:solidFill>
                  <a:srgbClr val="4472C4"/>
                </a:solidFill>
              </a:rPr>
              <a:t>.</a:t>
            </a:r>
            <a:r>
              <a:rPr lang="en-AU"/>
              <a:t> </a:t>
            </a:r>
            <a:r>
              <a:rPr lang="en-AU" b="0" i="0">
                <a:solidFill>
                  <a:srgbClr val="22272B"/>
                </a:solidFill>
                <a:effectLst/>
                <a:latin typeface="Calibri"/>
                <a:ea typeface="Calibri"/>
                <a:cs typeface="Calibri"/>
              </a:rPr>
              <a:t>Training Plans outline the training and assessment the apprentice will undertake to prepare them for the workforce. </a:t>
            </a:r>
            <a:endParaRPr lang="en-AU">
              <a:highlight>
                <a:srgbClr val="FFFF00"/>
              </a:highlight>
            </a:endParaRPr>
          </a:p>
        </p:txBody>
      </p:sp>
      <p:sp>
        <p:nvSpPr>
          <p:cNvPr id="5" name="Rectangle 4">
            <a:extLst>
              <a:ext uri="{FF2B5EF4-FFF2-40B4-BE49-F238E27FC236}">
                <a16:creationId xmlns:a16="http://schemas.microsoft.com/office/drawing/2014/main" id="{0AE26CB7-4562-40F6-84E9-7A61A5CF1E9C}"/>
              </a:ext>
              <a:ext uri="{C183D7F6-B498-43B3-948B-1728B52AA6E4}">
                <adec:decorative xmlns:adec="http://schemas.microsoft.com/office/drawing/2017/decorative" val="1"/>
              </a:ext>
            </a:extLst>
          </p:cNvPr>
          <p:cNvSpPr/>
          <p:nvPr/>
        </p:nvSpPr>
        <p:spPr>
          <a:xfrm>
            <a:off x="1" y="3698743"/>
            <a:ext cx="12181226" cy="118013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endParaRPr lang="en-AU">
              <a:solidFill>
                <a:schemeClr val="tx1"/>
              </a:solidFill>
            </a:endParaRPr>
          </a:p>
        </p:txBody>
      </p:sp>
      <p:grpSp>
        <p:nvGrpSpPr>
          <p:cNvPr id="12" name="Group 11">
            <a:extLst>
              <a:ext uri="{FF2B5EF4-FFF2-40B4-BE49-F238E27FC236}">
                <a16:creationId xmlns:a16="http://schemas.microsoft.com/office/drawing/2014/main" id="{187FA65E-9EEC-4B1B-B370-3CF152806D1D}"/>
              </a:ext>
              <a:ext uri="{C183D7F6-B498-43B3-948B-1728B52AA6E4}">
                <adec:decorative xmlns:adec="http://schemas.microsoft.com/office/drawing/2017/decorative" val="1"/>
              </a:ext>
            </a:extLst>
          </p:cNvPr>
          <p:cNvGrpSpPr/>
          <p:nvPr/>
        </p:nvGrpSpPr>
        <p:grpSpPr>
          <a:xfrm>
            <a:off x="160823" y="3919642"/>
            <a:ext cx="708852" cy="880430"/>
            <a:chOff x="160823" y="3176593"/>
            <a:chExt cx="708852" cy="880430"/>
          </a:xfrm>
        </p:grpSpPr>
        <p:sp>
          <p:nvSpPr>
            <p:cNvPr id="13" name="Freeform 55">
              <a:extLst>
                <a:ext uri="{FF2B5EF4-FFF2-40B4-BE49-F238E27FC236}">
                  <a16:creationId xmlns:a16="http://schemas.microsoft.com/office/drawing/2014/main" id="{573B76F8-8DD1-43EE-BCB4-9B1A86EC1D97}"/>
                </a:ext>
              </a:extLst>
            </p:cNvPr>
            <p:cNvSpPr/>
            <p:nvPr/>
          </p:nvSpPr>
          <p:spPr bwMode="auto">
            <a:xfrm>
              <a:off x="160823" y="3176593"/>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14" name="Group 13">
              <a:extLst>
                <a:ext uri="{FF2B5EF4-FFF2-40B4-BE49-F238E27FC236}">
                  <a16:creationId xmlns:a16="http://schemas.microsoft.com/office/drawing/2014/main" id="{9BF06ACD-49F7-463F-B56A-89F4859EDEA4}"/>
                </a:ext>
              </a:extLst>
            </p:cNvPr>
            <p:cNvGrpSpPr/>
            <p:nvPr/>
          </p:nvGrpSpPr>
          <p:grpSpPr>
            <a:xfrm>
              <a:off x="748968" y="4057023"/>
              <a:ext cx="0" cy="0"/>
              <a:chOff x="1084524" y="2625937"/>
              <a:chExt cx="0" cy="0"/>
            </a:xfrm>
            <a:solidFill>
              <a:schemeClr val="bg1"/>
            </a:solidFill>
          </p:grpSpPr>
          <p:sp>
            <p:nvSpPr>
              <p:cNvPr id="15" name="Line 103">
                <a:extLst>
                  <a:ext uri="{FF2B5EF4-FFF2-40B4-BE49-F238E27FC236}">
                    <a16:creationId xmlns:a16="http://schemas.microsoft.com/office/drawing/2014/main" id="{522728CA-F9AA-4035-B08C-7C02140FEBB7}"/>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16" name="Line 104">
                <a:extLst>
                  <a:ext uri="{FF2B5EF4-FFF2-40B4-BE49-F238E27FC236}">
                    <a16:creationId xmlns:a16="http://schemas.microsoft.com/office/drawing/2014/main" id="{502A4888-26E6-4029-BDA9-2FDB6D287B06}"/>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pic>
        <p:nvPicPr>
          <p:cNvPr id="19" name="Graphic 18">
            <a:extLst>
              <a:ext uri="{FF2B5EF4-FFF2-40B4-BE49-F238E27FC236}">
                <a16:creationId xmlns:a16="http://schemas.microsoft.com/office/drawing/2014/main" id="{95A33A03-CC2B-4EEB-B22D-B52871636884}"/>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3896" y="4040343"/>
            <a:ext cx="533400" cy="419100"/>
          </a:xfrm>
          <a:prstGeom prst="rect">
            <a:avLst/>
          </a:prstGeom>
        </p:spPr>
      </p:pic>
      <p:sp>
        <p:nvSpPr>
          <p:cNvPr id="3" name="TextBox 2">
            <a:extLst>
              <a:ext uri="{FF2B5EF4-FFF2-40B4-BE49-F238E27FC236}">
                <a16:creationId xmlns:a16="http://schemas.microsoft.com/office/drawing/2014/main" id="{391B3E65-6C78-48D5-A017-5F109BE5E552}"/>
              </a:ext>
            </a:extLst>
          </p:cNvPr>
          <p:cNvSpPr txBox="1"/>
          <p:nvPr/>
        </p:nvSpPr>
        <p:spPr>
          <a:xfrm>
            <a:off x="1039084" y="3830128"/>
            <a:ext cx="11123587" cy="923330"/>
          </a:xfrm>
          <a:prstGeom prst="rect">
            <a:avLst/>
          </a:prstGeom>
          <a:noFill/>
        </p:spPr>
        <p:txBody>
          <a:bodyPr wrap="square" lIns="91440" tIns="45720" rIns="91440" bIns="45720" rtlCol="0" anchor="t">
            <a:spAutoFit/>
          </a:bodyPr>
          <a:lstStyle/>
          <a:p>
            <a:pPr marL="342900" indent="-342900">
              <a:buAutoNum type="arabicPeriod"/>
            </a:pPr>
            <a:r>
              <a:rPr lang="en-AU" dirty="0"/>
              <a:t>How can the sign-up process ensure </a:t>
            </a:r>
            <a:r>
              <a:rPr lang="en-AU" b="1" dirty="0">
                <a:solidFill>
                  <a:schemeClr val="accent2"/>
                </a:solidFill>
              </a:rPr>
              <a:t>the employer and apprentice feel supported, understand</a:t>
            </a:r>
            <a:r>
              <a:rPr lang="en-AU" b="1" dirty="0"/>
              <a:t> </a:t>
            </a:r>
            <a:r>
              <a:rPr lang="en-AU" dirty="0"/>
              <a:t>their responsibilities, understand the frequency and form of AASN contact to expect and </a:t>
            </a:r>
            <a:r>
              <a:rPr lang="en-AU" b="1" dirty="0">
                <a:solidFill>
                  <a:schemeClr val="accent2"/>
                </a:solidFill>
              </a:rPr>
              <a:t>know where to go for help</a:t>
            </a:r>
            <a:r>
              <a:rPr lang="en-AU" dirty="0"/>
              <a:t>?</a:t>
            </a:r>
            <a:endParaRPr lang="en-AU" dirty="0">
              <a:cs typeface="Calibri"/>
            </a:endParaRPr>
          </a:p>
          <a:p>
            <a:pPr marL="342900" indent="-342900">
              <a:buAutoNum type="arabicPeriod"/>
            </a:pPr>
            <a:r>
              <a:rPr lang="en-AU" dirty="0">
                <a:cs typeface="Calibri"/>
              </a:rPr>
              <a:t>What do apprentices and employers </a:t>
            </a:r>
            <a:r>
              <a:rPr lang="en-AU" b="1" dirty="0">
                <a:solidFill>
                  <a:schemeClr val="accent2"/>
                </a:solidFill>
                <a:cs typeface="Calibri"/>
              </a:rPr>
              <a:t>most value in the sign-up process</a:t>
            </a:r>
            <a:r>
              <a:rPr lang="en-AU" dirty="0">
                <a:cs typeface="Calibri"/>
              </a:rPr>
              <a:t>? Are there alternative approaches?</a:t>
            </a:r>
          </a:p>
        </p:txBody>
      </p:sp>
      <p:sp>
        <p:nvSpPr>
          <p:cNvPr id="41" name="Rectangle: Rounded Corners 40">
            <a:extLst>
              <a:ext uri="{FF2B5EF4-FFF2-40B4-BE49-F238E27FC236}">
                <a16:creationId xmlns:a16="http://schemas.microsoft.com/office/drawing/2014/main" id="{498CC7C2-47AC-42B0-83BA-1847DE7616C8}"/>
              </a:ext>
              <a:ext uri="{C183D7F6-B498-43B3-948B-1728B52AA6E4}">
                <adec:decorative xmlns:adec="http://schemas.microsoft.com/office/drawing/2017/decorative" val="1"/>
              </a:ext>
            </a:extLst>
          </p:cNvPr>
          <p:cNvSpPr/>
          <p:nvPr/>
        </p:nvSpPr>
        <p:spPr>
          <a:xfrm>
            <a:off x="160823" y="4937487"/>
            <a:ext cx="1802177" cy="1302104"/>
          </a:xfrm>
          <a:prstGeom prst="roundRect">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sz="1200">
              <a:solidFill>
                <a:schemeClr val="tx1"/>
              </a:solidFill>
              <a:latin typeface="Calibri" panose="020F0502020204030204"/>
            </a:endParaRPr>
          </a:p>
        </p:txBody>
      </p:sp>
      <p:grpSp>
        <p:nvGrpSpPr>
          <p:cNvPr id="30" name="Group 29">
            <a:extLst>
              <a:ext uri="{FF2B5EF4-FFF2-40B4-BE49-F238E27FC236}">
                <a16:creationId xmlns:a16="http://schemas.microsoft.com/office/drawing/2014/main" id="{6BDC224C-392A-4EEB-97E9-F35019E44A61}"/>
              </a:ext>
              <a:ext uri="{C183D7F6-B498-43B3-948B-1728B52AA6E4}">
                <adec:decorative xmlns:adec="http://schemas.microsoft.com/office/drawing/2017/decorative" val="1"/>
              </a:ext>
            </a:extLst>
          </p:cNvPr>
          <p:cNvGrpSpPr/>
          <p:nvPr/>
        </p:nvGrpSpPr>
        <p:grpSpPr>
          <a:xfrm>
            <a:off x="691696" y="4995916"/>
            <a:ext cx="705402" cy="494421"/>
            <a:chOff x="4759647" y="5211871"/>
            <a:chExt cx="855864" cy="696805"/>
          </a:xfrm>
          <a:noFill/>
        </p:grpSpPr>
        <p:sp>
          <p:nvSpPr>
            <p:cNvPr id="31" name="Freeform 75">
              <a:extLst>
                <a:ext uri="{FF2B5EF4-FFF2-40B4-BE49-F238E27FC236}">
                  <a16:creationId xmlns:a16="http://schemas.microsoft.com/office/drawing/2014/main" id="{3B498B46-1800-4BAB-8AC6-B14DB018A16F}"/>
                </a:ext>
              </a:extLst>
            </p:cNvPr>
            <p:cNvSpPr>
              <a:spLocks noEditPoints="1"/>
            </p:cNvSpPr>
            <p:nvPr/>
          </p:nvSpPr>
          <p:spPr bwMode="auto">
            <a:xfrm>
              <a:off x="5296423" y="5211871"/>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32" name="Freeform 75">
              <a:extLst>
                <a:ext uri="{FF2B5EF4-FFF2-40B4-BE49-F238E27FC236}">
                  <a16:creationId xmlns:a16="http://schemas.microsoft.com/office/drawing/2014/main" id="{DE2E000D-17F6-4F8D-A009-66A27F3347DF}"/>
                </a:ext>
              </a:extLst>
            </p:cNvPr>
            <p:cNvSpPr>
              <a:spLocks noEditPoints="1"/>
            </p:cNvSpPr>
            <p:nvPr/>
          </p:nvSpPr>
          <p:spPr bwMode="auto">
            <a:xfrm>
              <a:off x="4759647" y="5227637"/>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33" name="Freeform 75">
              <a:extLst>
                <a:ext uri="{FF2B5EF4-FFF2-40B4-BE49-F238E27FC236}">
                  <a16:creationId xmlns:a16="http://schemas.microsoft.com/office/drawing/2014/main" id="{50B72EBC-CAA4-4A4B-A088-B56C28FB2521}"/>
                </a:ext>
              </a:extLst>
            </p:cNvPr>
            <p:cNvSpPr>
              <a:spLocks noEditPoints="1"/>
            </p:cNvSpPr>
            <p:nvPr/>
          </p:nvSpPr>
          <p:spPr bwMode="auto">
            <a:xfrm>
              <a:off x="5031224" y="5270500"/>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grpSp>
      <p:sp>
        <p:nvSpPr>
          <p:cNvPr id="37" name="TextBox 36">
            <a:extLst>
              <a:ext uri="{FF2B5EF4-FFF2-40B4-BE49-F238E27FC236}">
                <a16:creationId xmlns:a16="http://schemas.microsoft.com/office/drawing/2014/main" id="{8AD06620-E0B8-4AA7-BC94-F21BBDDE8F72}"/>
              </a:ext>
            </a:extLst>
          </p:cNvPr>
          <p:cNvSpPr txBox="1"/>
          <p:nvPr/>
        </p:nvSpPr>
        <p:spPr>
          <a:xfrm>
            <a:off x="160824" y="5568033"/>
            <a:ext cx="1779710" cy="646331"/>
          </a:xfrm>
          <a:prstGeom prst="rect">
            <a:avLst/>
          </a:prstGeom>
          <a:noFill/>
        </p:spPr>
        <p:txBody>
          <a:bodyPr wrap="square" lIns="91440" tIns="45720" rIns="91440" bIns="45720" rtlCol="0" anchor="t">
            <a:spAutoFit/>
          </a:bodyPr>
          <a:lstStyle/>
          <a:p>
            <a:pPr algn="ctr" defTabSz="168932">
              <a:defRPr/>
            </a:pPr>
            <a:r>
              <a:rPr lang="en-AU" sz="1200">
                <a:latin typeface="Calibri" panose="020F0502020204030204"/>
              </a:rPr>
              <a:t>In the 12 months ending 31 March 2022, </a:t>
            </a:r>
            <a:r>
              <a:rPr lang="en-AU" sz="1200" b="1">
                <a:latin typeface="Calibri" panose="020F0502020204030204"/>
              </a:rPr>
              <a:t>234,700</a:t>
            </a:r>
            <a:r>
              <a:rPr lang="en-AU" sz="1200">
                <a:latin typeface="Calibri" panose="020F0502020204030204"/>
              </a:rPr>
              <a:t> Apprentices commenced </a:t>
            </a:r>
            <a:endParaRPr lang="en-AU" sz="1200" b="1">
              <a:latin typeface="Calibri" panose="020F0502020204030204"/>
            </a:endParaRPr>
          </a:p>
        </p:txBody>
      </p:sp>
      <p:sp>
        <p:nvSpPr>
          <p:cNvPr id="39" name="Rectangle: Rounded Corners 38">
            <a:extLst>
              <a:ext uri="{FF2B5EF4-FFF2-40B4-BE49-F238E27FC236}">
                <a16:creationId xmlns:a16="http://schemas.microsoft.com/office/drawing/2014/main" id="{60C509BE-8C15-47F4-9872-E57AA2DDEA9F}"/>
              </a:ext>
              <a:ext uri="{C183D7F6-B498-43B3-948B-1728B52AA6E4}">
                <adec:decorative xmlns:adec="http://schemas.microsoft.com/office/drawing/2017/decorative" val="1"/>
              </a:ext>
            </a:extLst>
          </p:cNvPr>
          <p:cNvSpPr/>
          <p:nvPr/>
        </p:nvSpPr>
        <p:spPr>
          <a:xfrm>
            <a:off x="2210280" y="4934040"/>
            <a:ext cx="2270008" cy="1318512"/>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sz="1200">
              <a:solidFill>
                <a:schemeClr val="tx1"/>
              </a:solidFill>
            </a:endParaRPr>
          </a:p>
          <a:p>
            <a:pPr algn="ctr"/>
            <a:endParaRPr lang="en-AU" sz="1200">
              <a:solidFill>
                <a:schemeClr val="tx1"/>
              </a:solidFill>
            </a:endParaRPr>
          </a:p>
        </p:txBody>
      </p:sp>
      <p:sp>
        <p:nvSpPr>
          <p:cNvPr id="29" name="Freeform 50">
            <a:extLst>
              <a:ext uri="{FF2B5EF4-FFF2-40B4-BE49-F238E27FC236}">
                <a16:creationId xmlns:a16="http://schemas.microsoft.com/office/drawing/2014/main" id="{4DF522C1-3DB7-4552-8E7D-127C227F8EA2}"/>
              </a:ext>
              <a:ext uri="{C183D7F6-B498-43B3-948B-1728B52AA6E4}">
                <adec:decorative xmlns:adec="http://schemas.microsoft.com/office/drawing/2017/decorative" val="1"/>
              </a:ext>
            </a:extLst>
          </p:cNvPr>
          <p:cNvSpPr>
            <a:spLocks noEditPoints="1"/>
          </p:cNvSpPr>
          <p:nvPr/>
        </p:nvSpPr>
        <p:spPr bwMode="auto">
          <a:xfrm>
            <a:off x="3086871" y="5023222"/>
            <a:ext cx="539293" cy="372057"/>
          </a:xfrm>
          <a:custGeom>
            <a:avLst/>
            <a:gdLst>
              <a:gd name="T0" fmla="*/ 338 w 495"/>
              <a:gd name="T1" fmla="*/ 84 h 340"/>
              <a:gd name="T2" fmla="*/ 338 w 495"/>
              <a:gd name="T3" fmla="*/ 83 h 340"/>
              <a:gd name="T4" fmla="*/ 394 w 495"/>
              <a:gd name="T5" fmla="*/ 37 h 340"/>
              <a:gd name="T6" fmla="*/ 450 w 495"/>
              <a:gd name="T7" fmla="*/ 99 h 340"/>
              <a:gd name="T8" fmla="*/ 394 w 495"/>
              <a:gd name="T9" fmla="*/ 152 h 340"/>
              <a:gd name="T10" fmla="*/ 338 w 495"/>
              <a:gd name="T11" fmla="*/ 89 h 340"/>
              <a:gd name="T12" fmla="*/ 338 w 495"/>
              <a:gd name="T13" fmla="*/ 84 h 340"/>
              <a:gd name="T14" fmla="*/ 495 w 495"/>
              <a:gd name="T15" fmla="*/ 251 h 340"/>
              <a:gd name="T16" fmla="*/ 394 w 495"/>
              <a:gd name="T17" fmla="*/ 163 h 340"/>
              <a:gd name="T18" fmla="*/ 346 w 495"/>
              <a:gd name="T19" fmla="*/ 175 h 340"/>
              <a:gd name="T20" fmla="*/ 397 w 495"/>
              <a:gd name="T21" fmla="*/ 281 h 340"/>
              <a:gd name="T22" fmla="*/ 395 w 495"/>
              <a:gd name="T23" fmla="*/ 306 h 340"/>
              <a:gd name="T24" fmla="*/ 484 w 495"/>
              <a:gd name="T25" fmla="*/ 291 h 340"/>
              <a:gd name="T26" fmla="*/ 495 w 495"/>
              <a:gd name="T27" fmla="*/ 251 h 340"/>
              <a:gd name="T28" fmla="*/ 101 w 495"/>
              <a:gd name="T29" fmla="*/ 152 h 340"/>
              <a:gd name="T30" fmla="*/ 157 w 495"/>
              <a:gd name="T31" fmla="*/ 89 h 340"/>
              <a:gd name="T32" fmla="*/ 101 w 495"/>
              <a:gd name="T33" fmla="*/ 37 h 340"/>
              <a:gd name="T34" fmla="*/ 45 w 495"/>
              <a:gd name="T35" fmla="*/ 99 h 340"/>
              <a:gd name="T36" fmla="*/ 101 w 495"/>
              <a:gd name="T37" fmla="*/ 152 h 340"/>
              <a:gd name="T38" fmla="*/ 149 w 495"/>
              <a:gd name="T39" fmla="*/ 175 h 340"/>
              <a:gd name="T40" fmla="*/ 101 w 495"/>
              <a:gd name="T41" fmla="*/ 163 h 340"/>
              <a:gd name="T42" fmla="*/ 0 w 495"/>
              <a:gd name="T43" fmla="*/ 251 h 340"/>
              <a:gd name="T44" fmla="*/ 10 w 495"/>
              <a:gd name="T45" fmla="*/ 291 h 340"/>
              <a:gd name="T46" fmla="*/ 100 w 495"/>
              <a:gd name="T47" fmla="*/ 306 h 340"/>
              <a:gd name="T48" fmla="*/ 98 w 495"/>
              <a:gd name="T49" fmla="*/ 281 h 340"/>
              <a:gd name="T50" fmla="*/ 149 w 495"/>
              <a:gd name="T51" fmla="*/ 175 h 340"/>
              <a:gd name="T52" fmla="*/ 247 w 495"/>
              <a:gd name="T53" fmla="*/ 145 h 340"/>
              <a:gd name="T54" fmla="*/ 320 w 495"/>
              <a:gd name="T55" fmla="*/ 73 h 340"/>
              <a:gd name="T56" fmla="*/ 247 w 495"/>
              <a:gd name="T57" fmla="*/ 0 h 340"/>
              <a:gd name="T58" fmla="*/ 175 w 495"/>
              <a:gd name="T59" fmla="*/ 73 h 340"/>
              <a:gd name="T60" fmla="*/ 247 w 495"/>
              <a:gd name="T61" fmla="*/ 145 h 340"/>
              <a:gd name="T62" fmla="*/ 378 w 495"/>
              <a:gd name="T63" fmla="*/ 281 h 340"/>
              <a:gd name="T64" fmla="*/ 247 w 495"/>
              <a:gd name="T65" fmla="*/ 160 h 340"/>
              <a:gd name="T66" fmla="*/ 117 w 495"/>
              <a:gd name="T67" fmla="*/ 281 h 340"/>
              <a:gd name="T68" fmla="*/ 130 w 495"/>
              <a:gd name="T69" fmla="*/ 335 h 340"/>
              <a:gd name="T70" fmla="*/ 247 w 495"/>
              <a:gd name="T71" fmla="*/ 340 h 340"/>
              <a:gd name="T72" fmla="*/ 364 w 495"/>
              <a:gd name="T73" fmla="*/ 335 h 340"/>
              <a:gd name="T74" fmla="*/ 378 w 495"/>
              <a:gd name="T75" fmla="*/ 2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340">
                <a:moveTo>
                  <a:pt x="338" y="84"/>
                </a:moveTo>
                <a:cubicBezTo>
                  <a:pt x="338" y="84"/>
                  <a:pt x="338" y="83"/>
                  <a:pt x="338" y="83"/>
                </a:cubicBezTo>
                <a:cubicBezTo>
                  <a:pt x="342" y="53"/>
                  <a:pt x="365" y="33"/>
                  <a:pt x="394" y="37"/>
                </a:cubicBezTo>
                <a:cubicBezTo>
                  <a:pt x="425" y="42"/>
                  <a:pt x="450" y="70"/>
                  <a:pt x="450" y="99"/>
                </a:cubicBezTo>
                <a:cubicBezTo>
                  <a:pt x="450" y="129"/>
                  <a:pt x="425" y="153"/>
                  <a:pt x="394" y="152"/>
                </a:cubicBezTo>
                <a:cubicBezTo>
                  <a:pt x="363" y="151"/>
                  <a:pt x="338" y="123"/>
                  <a:pt x="338" y="89"/>
                </a:cubicBezTo>
                <a:cubicBezTo>
                  <a:pt x="338" y="88"/>
                  <a:pt x="338" y="86"/>
                  <a:pt x="338" y="84"/>
                </a:cubicBezTo>
                <a:close/>
                <a:moveTo>
                  <a:pt x="495" y="251"/>
                </a:moveTo>
                <a:cubicBezTo>
                  <a:pt x="495" y="204"/>
                  <a:pt x="450" y="164"/>
                  <a:pt x="394" y="163"/>
                </a:cubicBezTo>
                <a:cubicBezTo>
                  <a:pt x="376" y="163"/>
                  <a:pt x="360" y="167"/>
                  <a:pt x="346" y="175"/>
                </a:cubicBezTo>
                <a:cubicBezTo>
                  <a:pt x="377" y="201"/>
                  <a:pt x="397" y="239"/>
                  <a:pt x="397" y="281"/>
                </a:cubicBezTo>
                <a:cubicBezTo>
                  <a:pt x="397" y="290"/>
                  <a:pt x="396" y="298"/>
                  <a:pt x="395" y="306"/>
                </a:cubicBezTo>
                <a:cubicBezTo>
                  <a:pt x="425" y="302"/>
                  <a:pt x="455" y="297"/>
                  <a:pt x="484" y="291"/>
                </a:cubicBezTo>
                <a:cubicBezTo>
                  <a:pt x="491" y="278"/>
                  <a:pt x="495" y="265"/>
                  <a:pt x="495" y="251"/>
                </a:cubicBezTo>
                <a:close/>
                <a:moveTo>
                  <a:pt x="101" y="152"/>
                </a:moveTo>
                <a:cubicBezTo>
                  <a:pt x="131" y="151"/>
                  <a:pt x="157" y="123"/>
                  <a:pt x="157" y="89"/>
                </a:cubicBezTo>
                <a:cubicBezTo>
                  <a:pt x="157" y="56"/>
                  <a:pt x="131" y="33"/>
                  <a:pt x="101" y="37"/>
                </a:cubicBezTo>
                <a:cubicBezTo>
                  <a:pt x="70" y="42"/>
                  <a:pt x="45" y="70"/>
                  <a:pt x="45" y="99"/>
                </a:cubicBezTo>
                <a:cubicBezTo>
                  <a:pt x="45" y="129"/>
                  <a:pt x="70" y="153"/>
                  <a:pt x="101" y="152"/>
                </a:cubicBezTo>
                <a:close/>
                <a:moveTo>
                  <a:pt x="149" y="175"/>
                </a:moveTo>
                <a:cubicBezTo>
                  <a:pt x="135" y="167"/>
                  <a:pt x="118" y="163"/>
                  <a:pt x="101" y="163"/>
                </a:cubicBezTo>
                <a:cubicBezTo>
                  <a:pt x="45" y="164"/>
                  <a:pt x="0" y="204"/>
                  <a:pt x="0" y="251"/>
                </a:cubicBezTo>
                <a:cubicBezTo>
                  <a:pt x="0" y="265"/>
                  <a:pt x="4" y="278"/>
                  <a:pt x="10" y="291"/>
                </a:cubicBezTo>
                <a:cubicBezTo>
                  <a:pt x="39" y="297"/>
                  <a:pt x="69" y="302"/>
                  <a:pt x="100" y="306"/>
                </a:cubicBezTo>
                <a:cubicBezTo>
                  <a:pt x="98" y="298"/>
                  <a:pt x="98" y="290"/>
                  <a:pt x="98" y="281"/>
                </a:cubicBezTo>
                <a:cubicBezTo>
                  <a:pt x="98" y="239"/>
                  <a:pt x="118" y="201"/>
                  <a:pt x="149" y="175"/>
                </a:cubicBezTo>
                <a:close/>
                <a:moveTo>
                  <a:pt x="247" y="145"/>
                </a:moveTo>
                <a:cubicBezTo>
                  <a:pt x="287" y="145"/>
                  <a:pt x="320" y="113"/>
                  <a:pt x="320" y="73"/>
                </a:cubicBezTo>
                <a:cubicBezTo>
                  <a:pt x="320" y="33"/>
                  <a:pt x="287" y="0"/>
                  <a:pt x="247" y="0"/>
                </a:cubicBezTo>
                <a:cubicBezTo>
                  <a:pt x="207" y="0"/>
                  <a:pt x="175" y="33"/>
                  <a:pt x="175" y="73"/>
                </a:cubicBezTo>
                <a:cubicBezTo>
                  <a:pt x="175" y="113"/>
                  <a:pt x="207" y="145"/>
                  <a:pt x="247" y="145"/>
                </a:cubicBezTo>
                <a:close/>
                <a:moveTo>
                  <a:pt x="378" y="281"/>
                </a:moveTo>
                <a:cubicBezTo>
                  <a:pt x="378" y="214"/>
                  <a:pt x="319" y="160"/>
                  <a:pt x="247" y="160"/>
                </a:cubicBezTo>
                <a:cubicBezTo>
                  <a:pt x="175" y="160"/>
                  <a:pt x="117" y="214"/>
                  <a:pt x="117" y="281"/>
                </a:cubicBezTo>
                <a:cubicBezTo>
                  <a:pt x="117" y="301"/>
                  <a:pt x="122" y="319"/>
                  <a:pt x="130" y="335"/>
                </a:cubicBezTo>
                <a:cubicBezTo>
                  <a:pt x="168" y="339"/>
                  <a:pt x="207" y="340"/>
                  <a:pt x="247" y="340"/>
                </a:cubicBezTo>
                <a:cubicBezTo>
                  <a:pt x="287" y="340"/>
                  <a:pt x="327" y="339"/>
                  <a:pt x="364" y="335"/>
                </a:cubicBezTo>
                <a:cubicBezTo>
                  <a:pt x="373" y="319"/>
                  <a:pt x="378" y="301"/>
                  <a:pt x="378" y="281"/>
                </a:cubicBezTo>
                <a:close/>
              </a:path>
            </a:pathLst>
          </a:custGeom>
          <a:noFill/>
          <a:ln w="19050">
            <a:solidFill>
              <a:schemeClr val="tx1"/>
            </a:solidFill>
          </a:ln>
        </p:spPr>
        <p:txBody>
          <a:bodyPr vert="horz" wrap="square" lIns="45012" tIns="22506" rIns="45012" bIns="22506" numCol="1" anchor="t" anchorCtr="0" compatLnSpc="1">
            <a:prstTxWarp prst="textNoShape">
              <a:avLst/>
            </a:prstTxWarp>
          </a:bodyPr>
          <a:lstStyle/>
          <a:p>
            <a:endParaRPr lang="en-AU" sz="886"/>
          </a:p>
        </p:txBody>
      </p:sp>
      <p:sp>
        <p:nvSpPr>
          <p:cNvPr id="4" name="TextBox 3">
            <a:extLst>
              <a:ext uri="{FF2B5EF4-FFF2-40B4-BE49-F238E27FC236}">
                <a16:creationId xmlns:a16="http://schemas.microsoft.com/office/drawing/2014/main" id="{381D3ED9-70BB-4787-9646-C8B215D50B49}"/>
              </a:ext>
            </a:extLst>
          </p:cNvPr>
          <p:cNvSpPr txBox="1"/>
          <p:nvPr/>
        </p:nvSpPr>
        <p:spPr>
          <a:xfrm>
            <a:off x="2361995" y="5454338"/>
            <a:ext cx="1989044" cy="830997"/>
          </a:xfrm>
          <a:prstGeom prst="rect">
            <a:avLst/>
          </a:prstGeom>
          <a:noFill/>
        </p:spPr>
        <p:txBody>
          <a:bodyPr wrap="square" lIns="91440" tIns="45720" rIns="91440" bIns="45720" rtlCol="0" anchor="t">
            <a:spAutoFit/>
          </a:bodyPr>
          <a:lstStyle/>
          <a:p>
            <a:pPr algn="ctr"/>
            <a:r>
              <a:rPr lang="en-AU" sz="1200"/>
              <a:t>It takes employers and apprentices a combined total of </a:t>
            </a:r>
            <a:r>
              <a:rPr lang="en-AU" sz="1200" b="1"/>
              <a:t>11.8 hours to prepare for and attend a sign-up.</a:t>
            </a:r>
          </a:p>
        </p:txBody>
      </p:sp>
      <p:sp>
        <p:nvSpPr>
          <p:cNvPr id="42" name="Rectangle: Rounded Corners 41">
            <a:extLst>
              <a:ext uri="{FF2B5EF4-FFF2-40B4-BE49-F238E27FC236}">
                <a16:creationId xmlns:a16="http://schemas.microsoft.com/office/drawing/2014/main" id="{0FC82E22-713D-42EB-8861-BD39492006EB}"/>
              </a:ext>
              <a:ext uri="{C183D7F6-B498-43B3-948B-1728B52AA6E4}">
                <adec:decorative xmlns:adec="http://schemas.microsoft.com/office/drawing/2017/decorative" val="1"/>
              </a:ext>
            </a:extLst>
          </p:cNvPr>
          <p:cNvSpPr/>
          <p:nvPr/>
        </p:nvSpPr>
        <p:spPr>
          <a:xfrm>
            <a:off x="4820126" y="4929239"/>
            <a:ext cx="2085834" cy="1356096"/>
          </a:xfrm>
          <a:prstGeom prst="roundRect">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sz="1200">
              <a:solidFill>
                <a:schemeClr val="tx1"/>
              </a:solidFill>
              <a:latin typeface="Calibri" panose="020F0502020204030204"/>
            </a:endParaRPr>
          </a:p>
        </p:txBody>
      </p:sp>
      <p:pic>
        <p:nvPicPr>
          <p:cNvPr id="26" name="Graphic 25">
            <a:extLst>
              <a:ext uri="{FF2B5EF4-FFF2-40B4-BE49-F238E27FC236}">
                <a16:creationId xmlns:a16="http://schemas.microsoft.com/office/drawing/2014/main" id="{8ACAEE00-51AD-4EE3-AE36-F06CFA0C1DCC}"/>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32489" y="4952734"/>
            <a:ext cx="437588" cy="513033"/>
          </a:xfrm>
          <a:prstGeom prst="rect">
            <a:avLst/>
          </a:prstGeom>
        </p:spPr>
      </p:pic>
      <p:sp>
        <p:nvSpPr>
          <p:cNvPr id="8" name="TextBox 7">
            <a:extLst>
              <a:ext uri="{FF2B5EF4-FFF2-40B4-BE49-F238E27FC236}">
                <a16:creationId xmlns:a16="http://schemas.microsoft.com/office/drawing/2014/main" id="{22C0AB54-A1D8-4A1B-B5A6-9AA55E169EEA}"/>
              </a:ext>
            </a:extLst>
          </p:cNvPr>
          <p:cNvSpPr txBox="1"/>
          <p:nvPr/>
        </p:nvSpPr>
        <p:spPr>
          <a:xfrm>
            <a:off x="4796605" y="5502263"/>
            <a:ext cx="2109355" cy="830997"/>
          </a:xfrm>
          <a:prstGeom prst="rect">
            <a:avLst/>
          </a:prstGeom>
          <a:noFill/>
        </p:spPr>
        <p:txBody>
          <a:bodyPr wrap="square" lIns="91440" tIns="45720" rIns="91440" bIns="45720" rtlCol="0" anchor="t">
            <a:spAutoFit/>
          </a:bodyPr>
          <a:lstStyle>
            <a:defPPr>
              <a:defRPr lang="en-US"/>
            </a:defPPr>
            <a:lvl1pPr>
              <a:defRPr sz="1200"/>
            </a:lvl1pPr>
          </a:lstStyle>
          <a:p>
            <a:pPr algn="ctr"/>
            <a:r>
              <a:rPr lang="en-AU"/>
              <a:t>Over half of employers (54%) say </a:t>
            </a:r>
            <a:r>
              <a:rPr lang="en-AU" b="1"/>
              <a:t>hiring an apprentice is more complicated </a:t>
            </a:r>
            <a:r>
              <a:rPr lang="en-AU"/>
              <a:t>than hiring others.</a:t>
            </a:r>
          </a:p>
        </p:txBody>
      </p:sp>
      <p:sp>
        <p:nvSpPr>
          <p:cNvPr id="40" name="Rectangle: Rounded Corners 39">
            <a:extLst>
              <a:ext uri="{FF2B5EF4-FFF2-40B4-BE49-F238E27FC236}">
                <a16:creationId xmlns:a16="http://schemas.microsoft.com/office/drawing/2014/main" id="{07717396-9357-4630-82F4-23837A185D59}"/>
              </a:ext>
              <a:ext uri="{C183D7F6-B498-43B3-948B-1728B52AA6E4}">
                <adec:decorative xmlns:adec="http://schemas.microsoft.com/office/drawing/2017/decorative" val="1"/>
              </a:ext>
            </a:extLst>
          </p:cNvPr>
          <p:cNvSpPr/>
          <p:nvPr/>
        </p:nvSpPr>
        <p:spPr>
          <a:xfrm>
            <a:off x="7140071" y="4933201"/>
            <a:ext cx="2826429" cy="1335743"/>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sz="1200">
              <a:solidFill>
                <a:schemeClr val="tx1"/>
              </a:solidFill>
            </a:endParaRPr>
          </a:p>
          <a:p>
            <a:pPr algn="ctr"/>
            <a:endParaRPr lang="en-AU" sz="1200">
              <a:solidFill>
                <a:schemeClr val="tx1"/>
              </a:solidFill>
            </a:endParaRPr>
          </a:p>
        </p:txBody>
      </p:sp>
      <p:pic>
        <p:nvPicPr>
          <p:cNvPr id="34" name="Graphic 33">
            <a:extLst>
              <a:ext uri="{FF2B5EF4-FFF2-40B4-BE49-F238E27FC236}">
                <a16:creationId xmlns:a16="http://schemas.microsoft.com/office/drawing/2014/main" id="{54F24B56-1554-4E62-8D17-CF705165834A}"/>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10507" y="5016446"/>
            <a:ext cx="612720" cy="490176"/>
          </a:xfrm>
          <a:prstGeom prst="rect">
            <a:avLst/>
          </a:prstGeom>
        </p:spPr>
      </p:pic>
      <p:sp>
        <p:nvSpPr>
          <p:cNvPr id="22" name="TextBox 21">
            <a:extLst>
              <a:ext uri="{FF2B5EF4-FFF2-40B4-BE49-F238E27FC236}">
                <a16:creationId xmlns:a16="http://schemas.microsoft.com/office/drawing/2014/main" id="{0A2DFACD-9FC5-43A9-A485-4199082D1B5D}"/>
              </a:ext>
            </a:extLst>
          </p:cNvPr>
          <p:cNvSpPr txBox="1"/>
          <p:nvPr/>
        </p:nvSpPr>
        <p:spPr>
          <a:xfrm>
            <a:off x="7140072" y="5459521"/>
            <a:ext cx="2753591" cy="830997"/>
          </a:xfrm>
          <a:prstGeom prst="rect">
            <a:avLst/>
          </a:prstGeom>
          <a:noFill/>
        </p:spPr>
        <p:txBody>
          <a:bodyPr wrap="square" rtlCol="0">
            <a:spAutoFit/>
          </a:bodyPr>
          <a:lstStyle>
            <a:defPPr>
              <a:defRPr lang="en-US"/>
            </a:defPPr>
            <a:lvl1pPr>
              <a:defRPr sz="1200"/>
            </a:lvl1pPr>
          </a:lstStyle>
          <a:p>
            <a:pPr algn="ctr"/>
            <a:r>
              <a:rPr lang="en-AU"/>
              <a:t>Australian Apprentices that speak a language other than English or identify as having a disability appear to be the cohorts with </a:t>
            </a:r>
            <a:r>
              <a:rPr lang="en-AU" b="1"/>
              <a:t>most difficulty at sign-up.</a:t>
            </a:r>
          </a:p>
        </p:txBody>
      </p:sp>
      <p:sp>
        <p:nvSpPr>
          <p:cNvPr id="43" name="Rectangle: Rounded Corners 42">
            <a:extLst>
              <a:ext uri="{FF2B5EF4-FFF2-40B4-BE49-F238E27FC236}">
                <a16:creationId xmlns:a16="http://schemas.microsoft.com/office/drawing/2014/main" id="{86584C0B-647F-412C-BDCF-D4B14D8D5F4F}"/>
              </a:ext>
              <a:ext uri="{C183D7F6-B498-43B3-948B-1728B52AA6E4}">
                <adec:decorative xmlns:adec="http://schemas.microsoft.com/office/drawing/2017/decorative" val="1"/>
              </a:ext>
            </a:extLst>
          </p:cNvPr>
          <p:cNvSpPr/>
          <p:nvPr/>
        </p:nvSpPr>
        <p:spPr>
          <a:xfrm>
            <a:off x="10277034" y="4933200"/>
            <a:ext cx="1767516" cy="1335743"/>
          </a:xfrm>
          <a:prstGeom prst="roundRect">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sz="1200">
              <a:solidFill>
                <a:schemeClr val="tx1"/>
              </a:solidFill>
              <a:latin typeface="Calibri" panose="020F0502020204030204"/>
            </a:endParaRPr>
          </a:p>
        </p:txBody>
      </p:sp>
      <p:pic>
        <p:nvPicPr>
          <p:cNvPr id="35" name="Graphic 34">
            <a:extLst>
              <a:ext uri="{FF2B5EF4-FFF2-40B4-BE49-F238E27FC236}">
                <a16:creationId xmlns:a16="http://schemas.microsoft.com/office/drawing/2014/main" id="{F98871DE-293D-4224-A0C8-5B0C79D64691}"/>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922582" y="4998756"/>
            <a:ext cx="599866" cy="507579"/>
          </a:xfrm>
          <a:prstGeom prst="rect">
            <a:avLst/>
          </a:prstGeom>
        </p:spPr>
      </p:pic>
      <p:sp>
        <p:nvSpPr>
          <p:cNvPr id="36" name="TextBox 35">
            <a:extLst>
              <a:ext uri="{FF2B5EF4-FFF2-40B4-BE49-F238E27FC236}">
                <a16:creationId xmlns:a16="http://schemas.microsoft.com/office/drawing/2014/main" id="{FE8342BE-C546-4031-BEB3-25011D851C5F}"/>
              </a:ext>
            </a:extLst>
          </p:cNvPr>
          <p:cNvSpPr txBox="1"/>
          <p:nvPr/>
        </p:nvSpPr>
        <p:spPr>
          <a:xfrm>
            <a:off x="10277033" y="5454338"/>
            <a:ext cx="1767516" cy="830997"/>
          </a:xfrm>
          <a:prstGeom prst="rect">
            <a:avLst/>
          </a:prstGeom>
          <a:noFill/>
        </p:spPr>
        <p:txBody>
          <a:bodyPr wrap="square" lIns="91440" tIns="45720" rIns="91440" bIns="45720" rtlCol="0" anchor="t">
            <a:spAutoFit/>
          </a:bodyPr>
          <a:lstStyle>
            <a:defPPr>
              <a:defRPr lang="en-US"/>
            </a:defPPr>
            <a:lvl1pPr>
              <a:defRPr sz="1200"/>
            </a:lvl1pPr>
          </a:lstStyle>
          <a:p>
            <a:pPr algn="ctr"/>
            <a:r>
              <a:rPr lang="en-AU"/>
              <a:t>Only 29% of apprentices indicate that sign-ups via </a:t>
            </a:r>
            <a:r>
              <a:rPr lang="en-AU" b="1"/>
              <a:t>video conferencing </a:t>
            </a:r>
            <a:r>
              <a:rPr lang="en-AU"/>
              <a:t>would be helpful</a:t>
            </a:r>
          </a:p>
        </p:txBody>
      </p:sp>
      <p:sp>
        <p:nvSpPr>
          <p:cNvPr id="23" name="Right Brace 22">
            <a:extLst>
              <a:ext uri="{FF2B5EF4-FFF2-40B4-BE49-F238E27FC236}">
                <a16:creationId xmlns:a16="http://schemas.microsoft.com/office/drawing/2014/main" id="{2E92379A-662F-401D-AB9F-D57C99A0F9DC}"/>
              </a:ext>
              <a:ext uri="{C183D7F6-B498-43B3-948B-1728B52AA6E4}">
                <adec:decorative xmlns:adec="http://schemas.microsoft.com/office/drawing/2017/decorative" val="1"/>
              </a:ext>
            </a:extLst>
          </p:cNvPr>
          <p:cNvSpPr/>
          <p:nvPr/>
        </p:nvSpPr>
        <p:spPr>
          <a:xfrm rot="5400000" flipV="1">
            <a:off x="7109595" y="1686306"/>
            <a:ext cx="208134" cy="9406195"/>
          </a:xfrm>
          <a:prstGeom prst="righ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4" name="TextBox 23">
            <a:extLst>
              <a:ext uri="{FF2B5EF4-FFF2-40B4-BE49-F238E27FC236}">
                <a16:creationId xmlns:a16="http://schemas.microsoft.com/office/drawing/2014/main" id="{A6E41C22-52FE-47BD-8A48-79E7F0F50889}"/>
              </a:ext>
            </a:extLst>
          </p:cNvPr>
          <p:cNvSpPr txBox="1"/>
          <p:nvPr/>
        </p:nvSpPr>
        <p:spPr>
          <a:xfrm>
            <a:off x="6409752" y="6466859"/>
            <a:ext cx="1607818" cy="230832"/>
          </a:xfrm>
          <a:prstGeom prst="rect">
            <a:avLst/>
          </a:prstGeom>
          <a:noFill/>
        </p:spPr>
        <p:txBody>
          <a:bodyPr wrap="square" rtlCol="0">
            <a:spAutoFit/>
          </a:bodyPr>
          <a:lstStyle/>
          <a:p>
            <a:r>
              <a:rPr lang="en-AU" sz="900" b="1">
                <a:solidFill>
                  <a:schemeClr val="bg1"/>
                </a:solidFill>
              </a:rPr>
              <a:t>Departmental research 2021</a:t>
            </a:r>
          </a:p>
        </p:txBody>
      </p:sp>
    </p:spTree>
    <p:extLst>
      <p:ext uri="{BB962C8B-B14F-4D97-AF65-F5344CB8AC3E}">
        <p14:creationId xmlns:p14="http://schemas.microsoft.com/office/powerpoint/2010/main" val="71874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Diagram 47">
            <a:extLst>
              <a:ext uri="{FF2B5EF4-FFF2-40B4-BE49-F238E27FC236}">
                <a16:creationId xmlns:a16="http://schemas.microsoft.com/office/drawing/2014/main" id="{6031B3F5-C6FA-4A14-B769-AD6F2FC213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248473"/>
              </p:ext>
            </p:extLst>
          </p:nvPr>
        </p:nvGraphicFramePr>
        <p:xfrm>
          <a:off x="-10774" y="-3569"/>
          <a:ext cx="12192000" cy="707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4C261F1F-7D09-4B45-B3A9-3D4A62543EFD}"/>
              </a:ext>
            </a:extLst>
          </p:cNvPr>
          <p:cNvSpPr>
            <a:spLocks noGrp="1"/>
          </p:cNvSpPr>
          <p:nvPr>
            <p:ph type="title"/>
          </p:nvPr>
        </p:nvSpPr>
        <p:spPr>
          <a:xfrm>
            <a:off x="70500" y="607636"/>
            <a:ext cx="11960673" cy="720000"/>
          </a:xfrm>
        </p:spPr>
        <p:txBody>
          <a:bodyPr>
            <a:noAutofit/>
          </a:bodyPr>
          <a:lstStyle/>
          <a:p>
            <a:r>
              <a:rPr lang="en-AU" sz="2200" b="1">
                <a:solidFill>
                  <a:schemeClr val="tx1"/>
                </a:solidFill>
                <a:latin typeface="Calibri" panose="020F0502020204030204"/>
              </a:rPr>
              <a:t>Getting the foundations right - work and training commences</a:t>
            </a:r>
          </a:p>
        </p:txBody>
      </p:sp>
      <p:sp>
        <p:nvSpPr>
          <p:cNvPr id="5" name="Rectangle 4">
            <a:extLst>
              <a:ext uri="{FF2B5EF4-FFF2-40B4-BE49-F238E27FC236}">
                <a16:creationId xmlns:a16="http://schemas.microsoft.com/office/drawing/2014/main" id="{88F92878-0A56-48F5-92AD-37825249CE5F}"/>
              </a:ext>
              <a:ext uri="{C183D7F6-B498-43B3-948B-1728B52AA6E4}">
                <adec:decorative xmlns:adec="http://schemas.microsoft.com/office/drawing/2017/decorative" val="1"/>
              </a:ext>
            </a:extLst>
          </p:cNvPr>
          <p:cNvSpPr/>
          <p:nvPr/>
        </p:nvSpPr>
        <p:spPr>
          <a:xfrm>
            <a:off x="0" y="1314997"/>
            <a:ext cx="12181226" cy="8687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61868A0E-91EC-4090-B774-6235932DC11A}"/>
              </a:ext>
            </a:extLst>
          </p:cNvPr>
          <p:cNvSpPr txBox="1"/>
          <p:nvPr/>
        </p:nvSpPr>
        <p:spPr>
          <a:xfrm>
            <a:off x="970821" y="1288116"/>
            <a:ext cx="11243702" cy="923330"/>
          </a:xfrm>
          <a:prstGeom prst="rect">
            <a:avLst/>
          </a:prstGeom>
          <a:noFill/>
        </p:spPr>
        <p:txBody>
          <a:bodyPr wrap="square" lIns="91440" tIns="45720" rIns="91440" bIns="45720" rtlCol="0" anchor="t">
            <a:spAutoFit/>
          </a:bodyPr>
          <a:lstStyle/>
          <a:p>
            <a:r>
              <a:rPr lang="en-AU" dirty="0"/>
              <a:t>Following approval of the Training Contract from the State Training Authority, the apprentice </a:t>
            </a:r>
            <a:r>
              <a:rPr lang="en-AU" b="1" dirty="0">
                <a:solidFill>
                  <a:schemeClr val="accent6"/>
                </a:solidFill>
              </a:rPr>
              <a:t>commences work and training with their employer and RTO</a:t>
            </a:r>
            <a:r>
              <a:rPr lang="en-AU" dirty="0"/>
              <a:t>.</a:t>
            </a:r>
            <a:r>
              <a:rPr lang="en-AU" b="1" dirty="0">
                <a:solidFill>
                  <a:srgbClr val="4472C4"/>
                </a:solidFill>
              </a:rPr>
              <a:t> </a:t>
            </a:r>
            <a:r>
              <a:rPr lang="en-AU" dirty="0"/>
              <a:t>If the AASN identifies the apprentice is at risk of cancelling during their training, the AASN can provide additional personalised support, including pastoral care, counselling and conflict resolution.</a:t>
            </a:r>
          </a:p>
        </p:txBody>
      </p:sp>
      <p:sp>
        <p:nvSpPr>
          <p:cNvPr id="4" name="Rectangle 3">
            <a:extLst>
              <a:ext uri="{FF2B5EF4-FFF2-40B4-BE49-F238E27FC236}">
                <a16:creationId xmlns:a16="http://schemas.microsoft.com/office/drawing/2014/main" id="{92CC008C-8778-42BE-952D-FF83C2CDF327}"/>
              </a:ext>
              <a:ext uri="{C183D7F6-B498-43B3-948B-1728B52AA6E4}">
                <adec:decorative xmlns:adec="http://schemas.microsoft.com/office/drawing/2017/decorative" val="1"/>
              </a:ext>
            </a:extLst>
          </p:cNvPr>
          <p:cNvSpPr/>
          <p:nvPr/>
        </p:nvSpPr>
        <p:spPr>
          <a:xfrm>
            <a:off x="-10774" y="3689450"/>
            <a:ext cx="12202774" cy="116073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DB1CB280-5911-45CE-813F-2659B87E2DFC}"/>
              </a:ext>
            </a:extLst>
          </p:cNvPr>
          <p:cNvSpPr txBox="1"/>
          <p:nvPr/>
        </p:nvSpPr>
        <p:spPr>
          <a:xfrm>
            <a:off x="970821" y="2201688"/>
            <a:ext cx="11243702" cy="1477328"/>
          </a:xfrm>
          <a:prstGeom prst="rect">
            <a:avLst/>
          </a:prstGeom>
          <a:noFill/>
        </p:spPr>
        <p:txBody>
          <a:bodyPr wrap="square" lIns="91440" tIns="45720" rIns="91440" bIns="45720" rtlCol="0" anchor="t">
            <a:spAutoFit/>
          </a:bodyPr>
          <a:lstStyle/>
          <a:p>
            <a:r>
              <a:rPr lang="en-AU"/>
              <a:t>Departmental research shows apprentices find the first year particularly difficult,</a:t>
            </a:r>
            <a:r>
              <a:rPr lang="en-AU">
                <a:solidFill>
                  <a:schemeClr val="accent1">
                    <a:lumMod val="75000"/>
                  </a:schemeClr>
                </a:solidFill>
              </a:rPr>
              <a:t> </a:t>
            </a:r>
            <a:r>
              <a:rPr lang="en-AU" b="1">
                <a:solidFill>
                  <a:schemeClr val="accent1">
                    <a:lumMod val="75000"/>
                  </a:schemeClr>
                </a:solidFill>
              </a:rPr>
              <a:t>stating low wages, a breakdown in relationships at work, and not enjoying the work as the key reasons for dropping out of their apprenticeship.</a:t>
            </a:r>
            <a:endParaRPr lang="en-AU" b="1">
              <a:solidFill>
                <a:schemeClr val="accent1">
                  <a:lumMod val="75000"/>
                </a:schemeClr>
              </a:solidFill>
              <a:cs typeface="Calibri"/>
            </a:endParaRPr>
          </a:p>
          <a:p>
            <a:r>
              <a:rPr lang="en-AU"/>
              <a:t>States, Territories, and industry groups offer supervisor training and targeted resources including videos, guides and short courses on supervising and mentoring apprentices. 8.9% of apprentices cancel their training in the first 3 months. 26.6% cancel in the first 12 months.</a:t>
            </a:r>
          </a:p>
        </p:txBody>
      </p:sp>
      <p:sp>
        <p:nvSpPr>
          <p:cNvPr id="10" name="Freeform 55">
            <a:extLst>
              <a:ext uri="{FF2B5EF4-FFF2-40B4-BE49-F238E27FC236}">
                <a16:creationId xmlns:a16="http://schemas.microsoft.com/office/drawing/2014/main" id="{E762FED1-1831-4CAA-9792-525472D12496}"/>
              </a:ext>
              <a:ext uri="{C183D7F6-B498-43B3-948B-1728B52AA6E4}">
                <adec:decorative xmlns:adec="http://schemas.microsoft.com/office/drawing/2017/decorative" val="1"/>
              </a:ext>
            </a:extLst>
          </p:cNvPr>
          <p:cNvSpPr/>
          <p:nvPr/>
        </p:nvSpPr>
        <p:spPr bwMode="auto">
          <a:xfrm>
            <a:off x="160927" y="2536566"/>
            <a:ext cx="708852" cy="708852"/>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11" name="Group 10">
            <a:extLst>
              <a:ext uri="{FF2B5EF4-FFF2-40B4-BE49-F238E27FC236}">
                <a16:creationId xmlns:a16="http://schemas.microsoft.com/office/drawing/2014/main" id="{E5AF417B-253F-4617-9FDF-1EA247F59E69}"/>
              </a:ext>
              <a:ext uri="{C183D7F6-B498-43B3-948B-1728B52AA6E4}">
                <adec:decorative xmlns:adec="http://schemas.microsoft.com/office/drawing/2017/decorative" val="1"/>
              </a:ext>
            </a:extLst>
          </p:cNvPr>
          <p:cNvGrpSpPr/>
          <p:nvPr/>
        </p:nvGrpSpPr>
        <p:grpSpPr>
          <a:xfrm>
            <a:off x="141348" y="3883758"/>
            <a:ext cx="708852" cy="880430"/>
            <a:chOff x="160823" y="3176593"/>
            <a:chExt cx="708852" cy="880430"/>
          </a:xfrm>
        </p:grpSpPr>
        <p:sp>
          <p:nvSpPr>
            <p:cNvPr id="12" name="Freeform 55">
              <a:extLst>
                <a:ext uri="{FF2B5EF4-FFF2-40B4-BE49-F238E27FC236}">
                  <a16:creationId xmlns:a16="http://schemas.microsoft.com/office/drawing/2014/main" id="{F8A7282C-45E8-4890-B16E-B1B49A78798A}"/>
                </a:ext>
              </a:extLst>
            </p:cNvPr>
            <p:cNvSpPr/>
            <p:nvPr/>
          </p:nvSpPr>
          <p:spPr bwMode="auto">
            <a:xfrm>
              <a:off x="160823" y="3176593"/>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13" name="Group 12">
              <a:extLst>
                <a:ext uri="{FF2B5EF4-FFF2-40B4-BE49-F238E27FC236}">
                  <a16:creationId xmlns:a16="http://schemas.microsoft.com/office/drawing/2014/main" id="{03A90B33-84E0-4EAE-B40C-62ADEEFCFE83}"/>
                </a:ext>
              </a:extLst>
            </p:cNvPr>
            <p:cNvGrpSpPr/>
            <p:nvPr/>
          </p:nvGrpSpPr>
          <p:grpSpPr>
            <a:xfrm>
              <a:off x="748968" y="4057023"/>
              <a:ext cx="0" cy="0"/>
              <a:chOff x="1084524" y="2625937"/>
              <a:chExt cx="0" cy="0"/>
            </a:xfrm>
            <a:solidFill>
              <a:schemeClr val="bg1"/>
            </a:solidFill>
          </p:grpSpPr>
          <p:sp>
            <p:nvSpPr>
              <p:cNvPr id="14" name="Line 103">
                <a:extLst>
                  <a:ext uri="{FF2B5EF4-FFF2-40B4-BE49-F238E27FC236}">
                    <a16:creationId xmlns:a16="http://schemas.microsoft.com/office/drawing/2014/main" id="{5CEFEB2C-D2FF-4A31-97DD-3AE9ED818CB1}"/>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15" name="Line 104">
                <a:extLst>
                  <a:ext uri="{FF2B5EF4-FFF2-40B4-BE49-F238E27FC236}">
                    <a16:creationId xmlns:a16="http://schemas.microsoft.com/office/drawing/2014/main" id="{B70E98DC-0BD4-4C09-AACB-87F3F9889C7B}"/>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pic>
        <p:nvPicPr>
          <p:cNvPr id="17" name="Graphic 16">
            <a:extLst>
              <a:ext uri="{FF2B5EF4-FFF2-40B4-BE49-F238E27FC236}">
                <a16:creationId xmlns:a16="http://schemas.microsoft.com/office/drawing/2014/main" id="{C96EEAFE-9834-4D64-AD87-1346EFACC7D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000" y="2648656"/>
            <a:ext cx="533400" cy="495300"/>
          </a:xfrm>
          <a:prstGeom prst="rect">
            <a:avLst/>
          </a:prstGeom>
        </p:spPr>
      </p:pic>
      <p:pic>
        <p:nvPicPr>
          <p:cNvPr id="18" name="Graphic 17">
            <a:extLst>
              <a:ext uri="{FF2B5EF4-FFF2-40B4-BE49-F238E27FC236}">
                <a16:creationId xmlns:a16="http://schemas.microsoft.com/office/drawing/2014/main" id="{523ECEA5-F638-4769-935E-D7747EB0307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3100" y="4003731"/>
            <a:ext cx="533400" cy="419100"/>
          </a:xfrm>
          <a:prstGeom prst="rect">
            <a:avLst/>
          </a:prstGeom>
        </p:spPr>
      </p:pic>
      <p:sp>
        <p:nvSpPr>
          <p:cNvPr id="24" name="TextBox 23">
            <a:extLst>
              <a:ext uri="{FF2B5EF4-FFF2-40B4-BE49-F238E27FC236}">
                <a16:creationId xmlns:a16="http://schemas.microsoft.com/office/drawing/2014/main" id="{66F6A6AC-7226-4E4A-A916-6C8CB7437F8C}"/>
              </a:ext>
            </a:extLst>
          </p:cNvPr>
          <p:cNvSpPr txBox="1"/>
          <p:nvPr/>
        </p:nvSpPr>
        <p:spPr>
          <a:xfrm>
            <a:off x="963766" y="3692362"/>
            <a:ext cx="10992088" cy="1200329"/>
          </a:xfrm>
          <a:prstGeom prst="rect">
            <a:avLst/>
          </a:prstGeom>
          <a:noFill/>
        </p:spPr>
        <p:txBody>
          <a:bodyPr wrap="square" lIns="91440" tIns="45720" rIns="91440" bIns="45720" rtlCol="0" anchor="t">
            <a:spAutoFit/>
          </a:bodyPr>
          <a:lstStyle/>
          <a:p>
            <a:pPr marL="342900" indent="-342900">
              <a:buAutoNum type="arabicPeriod"/>
            </a:pPr>
            <a:r>
              <a:rPr lang="en-AU"/>
              <a:t>How could employers be </a:t>
            </a:r>
            <a:r>
              <a:rPr lang="en-AU" b="1">
                <a:solidFill>
                  <a:schemeClr val="accent2"/>
                </a:solidFill>
              </a:rPr>
              <a:t>supported with their supervisory role</a:t>
            </a:r>
            <a:r>
              <a:rPr lang="en-AU" b="1"/>
              <a:t> </a:t>
            </a:r>
            <a:r>
              <a:rPr lang="en-AU"/>
              <a:t>of an apprentice?</a:t>
            </a:r>
          </a:p>
          <a:p>
            <a:pPr marL="342900" indent="-342900">
              <a:buAutoNum type="arabicPeriod"/>
            </a:pPr>
            <a:r>
              <a:rPr lang="en-AU"/>
              <a:t>How should </a:t>
            </a:r>
            <a:r>
              <a:rPr lang="en-AU" b="1">
                <a:solidFill>
                  <a:schemeClr val="accent2"/>
                </a:solidFill>
              </a:rPr>
              <a:t>advice on available supports and services</a:t>
            </a:r>
            <a:r>
              <a:rPr lang="en-AU" b="1"/>
              <a:t> </a:t>
            </a:r>
            <a:r>
              <a:rPr lang="en-AU"/>
              <a:t>to apprentices and employers be delivered?</a:t>
            </a:r>
            <a:endParaRPr lang="en-AU">
              <a:cs typeface="Calibri"/>
            </a:endParaRPr>
          </a:p>
          <a:p>
            <a:pPr marL="342900" indent="-342900">
              <a:buAutoNum type="arabicPeriod"/>
            </a:pPr>
            <a:r>
              <a:rPr lang="en-AU"/>
              <a:t>How should extra supports such as </a:t>
            </a:r>
            <a:r>
              <a:rPr lang="en-AU" b="1">
                <a:solidFill>
                  <a:schemeClr val="accent2"/>
                </a:solidFill>
              </a:rPr>
              <a:t>mentoring, study assistance, mediation, career advice be promoted</a:t>
            </a:r>
            <a:r>
              <a:rPr lang="en-AU"/>
              <a:t>?</a:t>
            </a:r>
            <a:endParaRPr lang="en-AU">
              <a:cs typeface="Calibri"/>
            </a:endParaRPr>
          </a:p>
          <a:p>
            <a:pPr marL="342900" indent="-342900">
              <a:buAutoNum type="arabicPeriod"/>
            </a:pPr>
            <a:r>
              <a:rPr lang="en-AU"/>
              <a:t>How can we</a:t>
            </a:r>
            <a:r>
              <a:rPr lang="en-AU">
                <a:solidFill>
                  <a:schemeClr val="accent2"/>
                </a:solidFill>
              </a:rPr>
              <a:t> </a:t>
            </a:r>
            <a:r>
              <a:rPr lang="en-AU" b="1">
                <a:solidFill>
                  <a:schemeClr val="accent2"/>
                </a:solidFill>
              </a:rPr>
              <a:t>make it easier to communicate regularly</a:t>
            </a:r>
            <a:r>
              <a:rPr lang="en-AU"/>
              <a:t> with apprentices in the first 12 months?</a:t>
            </a:r>
            <a:endParaRPr lang="en-AU">
              <a:cs typeface="Calibri"/>
            </a:endParaRPr>
          </a:p>
        </p:txBody>
      </p:sp>
      <p:sp>
        <p:nvSpPr>
          <p:cNvPr id="51" name="Rectangle: Rounded Corners 50">
            <a:extLst>
              <a:ext uri="{FF2B5EF4-FFF2-40B4-BE49-F238E27FC236}">
                <a16:creationId xmlns:a16="http://schemas.microsoft.com/office/drawing/2014/main" id="{04CE8E7F-4FAF-47FF-8C26-C0547A44C04B}"/>
              </a:ext>
            </a:extLst>
          </p:cNvPr>
          <p:cNvSpPr/>
          <p:nvPr/>
        </p:nvSpPr>
        <p:spPr>
          <a:xfrm>
            <a:off x="141349" y="4967953"/>
            <a:ext cx="1678613" cy="1293907"/>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sz="1200" dirty="0">
              <a:solidFill>
                <a:schemeClr val="tx1"/>
              </a:solidFill>
            </a:endParaRPr>
          </a:p>
          <a:p>
            <a:pPr algn="ctr"/>
            <a:endParaRPr lang="en-AU" sz="1200" dirty="0">
              <a:solidFill>
                <a:schemeClr val="tx1"/>
              </a:solidFill>
            </a:endParaRPr>
          </a:p>
          <a:p>
            <a:pPr algn="ctr"/>
            <a:r>
              <a:rPr lang="en-AU" sz="1200" dirty="0">
                <a:solidFill>
                  <a:schemeClr val="tx1"/>
                </a:solidFill>
              </a:rPr>
              <a:t>AASNs </a:t>
            </a:r>
            <a:r>
              <a:rPr lang="en-AU" sz="1200" b="1" dirty="0">
                <a:solidFill>
                  <a:schemeClr val="tx1"/>
                </a:solidFill>
              </a:rPr>
              <a:t>call to check in </a:t>
            </a:r>
            <a:r>
              <a:rPr lang="en-AU" sz="1200" dirty="0">
                <a:solidFill>
                  <a:schemeClr val="tx1"/>
                </a:solidFill>
              </a:rPr>
              <a:t>with all apprentices under the age of 25 in their </a:t>
            </a:r>
            <a:r>
              <a:rPr lang="en-AU" sz="1200" b="1" dirty="0">
                <a:solidFill>
                  <a:schemeClr val="tx1"/>
                </a:solidFill>
              </a:rPr>
              <a:t>first 3 months of training.</a:t>
            </a:r>
          </a:p>
        </p:txBody>
      </p:sp>
      <p:sp>
        <p:nvSpPr>
          <p:cNvPr id="46" name="Rectangle: Rounded Corners 45">
            <a:extLst>
              <a:ext uri="{FF2B5EF4-FFF2-40B4-BE49-F238E27FC236}">
                <a16:creationId xmlns:a16="http://schemas.microsoft.com/office/drawing/2014/main" id="{A31E4BD5-95CA-45D0-B359-BCA48FA2C14B}"/>
              </a:ext>
              <a:ext uri="{C183D7F6-B498-43B3-948B-1728B52AA6E4}">
                <adec:decorative xmlns:adec="http://schemas.microsoft.com/office/drawing/2017/decorative" val="1"/>
              </a:ext>
            </a:extLst>
          </p:cNvPr>
          <p:cNvSpPr/>
          <p:nvPr/>
        </p:nvSpPr>
        <p:spPr>
          <a:xfrm>
            <a:off x="1938376" y="5005622"/>
            <a:ext cx="3855419" cy="1239091"/>
          </a:xfrm>
          <a:prstGeom prst="roundRect">
            <a:avLst>
              <a:gd name="adj" fmla="val 7232"/>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5A6CDCBF-666C-4DA0-8C73-E7304F4B17F4}"/>
              </a:ext>
              <a:ext uri="{C183D7F6-B498-43B3-948B-1728B52AA6E4}">
                <adec:decorative xmlns:adec="http://schemas.microsoft.com/office/drawing/2017/decorative" val="1"/>
              </a:ext>
            </a:extLst>
          </p:cNvPr>
          <p:cNvSpPr/>
          <p:nvPr/>
        </p:nvSpPr>
        <p:spPr>
          <a:xfrm>
            <a:off x="5931893" y="5014050"/>
            <a:ext cx="6183696" cy="1230663"/>
          </a:xfrm>
          <a:prstGeom prst="roundRect">
            <a:avLst>
              <a:gd name="adj" fmla="val 7232"/>
            </a:avLst>
          </a:prstGeom>
          <a:solidFill>
            <a:schemeClr val="bg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Graphic 29">
            <a:extLst>
              <a:ext uri="{FF2B5EF4-FFF2-40B4-BE49-F238E27FC236}">
                <a16:creationId xmlns:a16="http://schemas.microsoft.com/office/drawing/2014/main" id="{B7EEF185-44F5-4A97-9801-3A20541AEFE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99313" y="5058219"/>
            <a:ext cx="437588" cy="513033"/>
          </a:xfrm>
          <a:prstGeom prst="rect">
            <a:avLst/>
          </a:prstGeom>
        </p:spPr>
      </p:pic>
      <p:sp>
        <p:nvSpPr>
          <p:cNvPr id="35" name="Freeform 50">
            <a:extLst>
              <a:ext uri="{FF2B5EF4-FFF2-40B4-BE49-F238E27FC236}">
                <a16:creationId xmlns:a16="http://schemas.microsoft.com/office/drawing/2014/main" id="{6FECD128-6521-4432-A72C-4E26B34FDE64}"/>
              </a:ext>
              <a:ext uri="{C183D7F6-B498-43B3-948B-1728B52AA6E4}">
                <adec:decorative xmlns:adec="http://schemas.microsoft.com/office/drawing/2017/decorative" val="1"/>
              </a:ext>
            </a:extLst>
          </p:cNvPr>
          <p:cNvSpPr>
            <a:spLocks noEditPoints="1"/>
          </p:cNvSpPr>
          <p:nvPr/>
        </p:nvSpPr>
        <p:spPr bwMode="auto">
          <a:xfrm>
            <a:off x="2750515" y="5060672"/>
            <a:ext cx="539293" cy="372057"/>
          </a:xfrm>
          <a:custGeom>
            <a:avLst/>
            <a:gdLst>
              <a:gd name="T0" fmla="*/ 338 w 495"/>
              <a:gd name="T1" fmla="*/ 84 h 340"/>
              <a:gd name="T2" fmla="*/ 338 w 495"/>
              <a:gd name="T3" fmla="*/ 83 h 340"/>
              <a:gd name="T4" fmla="*/ 394 w 495"/>
              <a:gd name="T5" fmla="*/ 37 h 340"/>
              <a:gd name="T6" fmla="*/ 450 w 495"/>
              <a:gd name="T7" fmla="*/ 99 h 340"/>
              <a:gd name="T8" fmla="*/ 394 w 495"/>
              <a:gd name="T9" fmla="*/ 152 h 340"/>
              <a:gd name="T10" fmla="*/ 338 w 495"/>
              <a:gd name="T11" fmla="*/ 89 h 340"/>
              <a:gd name="T12" fmla="*/ 338 w 495"/>
              <a:gd name="T13" fmla="*/ 84 h 340"/>
              <a:gd name="T14" fmla="*/ 495 w 495"/>
              <a:gd name="T15" fmla="*/ 251 h 340"/>
              <a:gd name="T16" fmla="*/ 394 w 495"/>
              <a:gd name="T17" fmla="*/ 163 h 340"/>
              <a:gd name="T18" fmla="*/ 346 w 495"/>
              <a:gd name="T19" fmla="*/ 175 h 340"/>
              <a:gd name="T20" fmla="*/ 397 w 495"/>
              <a:gd name="T21" fmla="*/ 281 h 340"/>
              <a:gd name="T22" fmla="*/ 395 w 495"/>
              <a:gd name="T23" fmla="*/ 306 h 340"/>
              <a:gd name="T24" fmla="*/ 484 w 495"/>
              <a:gd name="T25" fmla="*/ 291 h 340"/>
              <a:gd name="T26" fmla="*/ 495 w 495"/>
              <a:gd name="T27" fmla="*/ 251 h 340"/>
              <a:gd name="T28" fmla="*/ 101 w 495"/>
              <a:gd name="T29" fmla="*/ 152 h 340"/>
              <a:gd name="T30" fmla="*/ 157 w 495"/>
              <a:gd name="T31" fmla="*/ 89 h 340"/>
              <a:gd name="T32" fmla="*/ 101 w 495"/>
              <a:gd name="T33" fmla="*/ 37 h 340"/>
              <a:gd name="T34" fmla="*/ 45 w 495"/>
              <a:gd name="T35" fmla="*/ 99 h 340"/>
              <a:gd name="T36" fmla="*/ 101 w 495"/>
              <a:gd name="T37" fmla="*/ 152 h 340"/>
              <a:gd name="T38" fmla="*/ 149 w 495"/>
              <a:gd name="T39" fmla="*/ 175 h 340"/>
              <a:gd name="T40" fmla="*/ 101 w 495"/>
              <a:gd name="T41" fmla="*/ 163 h 340"/>
              <a:gd name="T42" fmla="*/ 0 w 495"/>
              <a:gd name="T43" fmla="*/ 251 h 340"/>
              <a:gd name="T44" fmla="*/ 10 w 495"/>
              <a:gd name="T45" fmla="*/ 291 h 340"/>
              <a:gd name="T46" fmla="*/ 100 w 495"/>
              <a:gd name="T47" fmla="*/ 306 h 340"/>
              <a:gd name="T48" fmla="*/ 98 w 495"/>
              <a:gd name="T49" fmla="*/ 281 h 340"/>
              <a:gd name="T50" fmla="*/ 149 w 495"/>
              <a:gd name="T51" fmla="*/ 175 h 340"/>
              <a:gd name="T52" fmla="*/ 247 w 495"/>
              <a:gd name="T53" fmla="*/ 145 h 340"/>
              <a:gd name="T54" fmla="*/ 320 w 495"/>
              <a:gd name="T55" fmla="*/ 73 h 340"/>
              <a:gd name="T56" fmla="*/ 247 w 495"/>
              <a:gd name="T57" fmla="*/ 0 h 340"/>
              <a:gd name="T58" fmla="*/ 175 w 495"/>
              <a:gd name="T59" fmla="*/ 73 h 340"/>
              <a:gd name="T60" fmla="*/ 247 w 495"/>
              <a:gd name="T61" fmla="*/ 145 h 340"/>
              <a:gd name="T62" fmla="*/ 378 w 495"/>
              <a:gd name="T63" fmla="*/ 281 h 340"/>
              <a:gd name="T64" fmla="*/ 247 w 495"/>
              <a:gd name="T65" fmla="*/ 160 h 340"/>
              <a:gd name="T66" fmla="*/ 117 w 495"/>
              <a:gd name="T67" fmla="*/ 281 h 340"/>
              <a:gd name="T68" fmla="*/ 130 w 495"/>
              <a:gd name="T69" fmla="*/ 335 h 340"/>
              <a:gd name="T70" fmla="*/ 247 w 495"/>
              <a:gd name="T71" fmla="*/ 340 h 340"/>
              <a:gd name="T72" fmla="*/ 364 w 495"/>
              <a:gd name="T73" fmla="*/ 335 h 340"/>
              <a:gd name="T74" fmla="*/ 378 w 495"/>
              <a:gd name="T75" fmla="*/ 2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340">
                <a:moveTo>
                  <a:pt x="338" y="84"/>
                </a:moveTo>
                <a:cubicBezTo>
                  <a:pt x="338" y="84"/>
                  <a:pt x="338" y="83"/>
                  <a:pt x="338" y="83"/>
                </a:cubicBezTo>
                <a:cubicBezTo>
                  <a:pt x="342" y="53"/>
                  <a:pt x="365" y="33"/>
                  <a:pt x="394" y="37"/>
                </a:cubicBezTo>
                <a:cubicBezTo>
                  <a:pt x="425" y="42"/>
                  <a:pt x="450" y="70"/>
                  <a:pt x="450" y="99"/>
                </a:cubicBezTo>
                <a:cubicBezTo>
                  <a:pt x="450" y="129"/>
                  <a:pt x="425" y="153"/>
                  <a:pt x="394" y="152"/>
                </a:cubicBezTo>
                <a:cubicBezTo>
                  <a:pt x="363" y="151"/>
                  <a:pt x="338" y="123"/>
                  <a:pt x="338" y="89"/>
                </a:cubicBezTo>
                <a:cubicBezTo>
                  <a:pt x="338" y="88"/>
                  <a:pt x="338" y="86"/>
                  <a:pt x="338" y="84"/>
                </a:cubicBezTo>
                <a:close/>
                <a:moveTo>
                  <a:pt x="495" y="251"/>
                </a:moveTo>
                <a:cubicBezTo>
                  <a:pt x="495" y="204"/>
                  <a:pt x="450" y="164"/>
                  <a:pt x="394" y="163"/>
                </a:cubicBezTo>
                <a:cubicBezTo>
                  <a:pt x="376" y="163"/>
                  <a:pt x="360" y="167"/>
                  <a:pt x="346" y="175"/>
                </a:cubicBezTo>
                <a:cubicBezTo>
                  <a:pt x="377" y="201"/>
                  <a:pt x="397" y="239"/>
                  <a:pt x="397" y="281"/>
                </a:cubicBezTo>
                <a:cubicBezTo>
                  <a:pt x="397" y="290"/>
                  <a:pt x="396" y="298"/>
                  <a:pt x="395" y="306"/>
                </a:cubicBezTo>
                <a:cubicBezTo>
                  <a:pt x="425" y="302"/>
                  <a:pt x="455" y="297"/>
                  <a:pt x="484" y="291"/>
                </a:cubicBezTo>
                <a:cubicBezTo>
                  <a:pt x="491" y="278"/>
                  <a:pt x="495" y="265"/>
                  <a:pt x="495" y="251"/>
                </a:cubicBezTo>
                <a:close/>
                <a:moveTo>
                  <a:pt x="101" y="152"/>
                </a:moveTo>
                <a:cubicBezTo>
                  <a:pt x="131" y="151"/>
                  <a:pt x="157" y="123"/>
                  <a:pt x="157" y="89"/>
                </a:cubicBezTo>
                <a:cubicBezTo>
                  <a:pt x="157" y="56"/>
                  <a:pt x="131" y="33"/>
                  <a:pt x="101" y="37"/>
                </a:cubicBezTo>
                <a:cubicBezTo>
                  <a:pt x="70" y="42"/>
                  <a:pt x="45" y="70"/>
                  <a:pt x="45" y="99"/>
                </a:cubicBezTo>
                <a:cubicBezTo>
                  <a:pt x="45" y="129"/>
                  <a:pt x="70" y="153"/>
                  <a:pt x="101" y="152"/>
                </a:cubicBezTo>
                <a:close/>
                <a:moveTo>
                  <a:pt x="149" y="175"/>
                </a:moveTo>
                <a:cubicBezTo>
                  <a:pt x="135" y="167"/>
                  <a:pt x="118" y="163"/>
                  <a:pt x="101" y="163"/>
                </a:cubicBezTo>
                <a:cubicBezTo>
                  <a:pt x="45" y="164"/>
                  <a:pt x="0" y="204"/>
                  <a:pt x="0" y="251"/>
                </a:cubicBezTo>
                <a:cubicBezTo>
                  <a:pt x="0" y="265"/>
                  <a:pt x="4" y="278"/>
                  <a:pt x="10" y="291"/>
                </a:cubicBezTo>
                <a:cubicBezTo>
                  <a:pt x="39" y="297"/>
                  <a:pt x="69" y="302"/>
                  <a:pt x="100" y="306"/>
                </a:cubicBezTo>
                <a:cubicBezTo>
                  <a:pt x="98" y="298"/>
                  <a:pt x="98" y="290"/>
                  <a:pt x="98" y="281"/>
                </a:cubicBezTo>
                <a:cubicBezTo>
                  <a:pt x="98" y="239"/>
                  <a:pt x="118" y="201"/>
                  <a:pt x="149" y="175"/>
                </a:cubicBezTo>
                <a:close/>
                <a:moveTo>
                  <a:pt x="247" y="145"/>
                </a:moveTo>
                <a:cubicBezTo>
                  <a:pt x="287" y="145"/>
                  <a:pt x="320" y="113"/>
                  <a:pt x="320" y="73"/>
                </a:cubicBezTo>
                <a:cubicBezTo>
                  <a:pt x="320" y="33"/>
                  <a:pt x="287" y="0"/>
                  <a:pt x="247" y="0"/>
                </a:cubicBezTo>
                <a:cubicBezTo>
                  <a:pt x="207" y="0"/>
                  <a:pt x="175" y="33"/>
                  <a:pt x="175" y="73"/>
                </a:cubicBezTo>
                <a:cubicBezTo>
                  <a:pt x="175" y="113"/>
                  <a:pt x="207" y="145"/>
                  <a:pt x="247" y="145"/>
                </a:cubicBezTo>
                <a:close/>
                <a:moveTo>
                  <a:pt x="378" y="281"/>
                </a:moveTo>
                <a:cubicBezTo>
                  <a:pt x="378" y="214"/>
                  <a:pt x="319" y="160"/>
                  <a:pt x="247" y="160"/>
                </a:cubicBezTo>
                <a:cubicBezTo>
                  <a:pt x="175" y="160"/>
                  <a:pt x="117" y="214"/>
                  <a:pt x="117" y="281"/>
                </a:cubicBezTo>
                <a:cubicBezTo>
                  <a:pt x="117" y="301"/>
                  <a:pt x="122" y="319"/>
                  <a:pt x="130" y="335"/>
                </a:cubicBezTo>
                <a:cubicBezTo>
                  <a:pt x="168" y="339"/>
                  <a:pt x="207" y="340"/>
                  <a:pt x="247" y="340"/>
                </a:cubicBezTo>
                <a:cubicBezTo>
                  <a:pt x="287" y="340"/>
                  <a:pt x="327" y="339"/>
                  <a:pt x="364" y="335"/>
                </a:cubicBezTo>
                <a:cubicBezTo>
                  <a:pt x="373" y="319"/>
                  <a:pt x="378" y="301"/>
                  <a:pt x="378" y="281"/>
                </a:cubicBezTo>
                <a:close/>
              </a:path>
            </a:pathLst>
          </a:custGeom>
          <a:noFill/>
          <a:ln w="19050">
            <a:solidFill>
              <a:schemeClr val="tx1"/>
            </a:solidFill>
          </a:ln>
        </p:spPr>
        <p:txBody>
          <a:bodyPr vert="horz" wrap="square" lIns="45012" tIns="22506" rIns="45012" bIns="22506" numCol="1" anchor="t" anchorCtr="0" compatLnSpc="1">
            <a:prstTxWarp prst="textNoShape">
              <a:avLst/>
            </a:prstTxWarp>
          </a:bodyPr>
          <a:lstStyle/>
          <a:p>
            <a:endParaRPr lang="en-AU" sz="886"/>
          </a:p>
        </p:txBody>
      </p:sp>
      <p:pic>
        <p:nvPicPr>
          <p:cNvPr id="41" name="Graphic 40">
            <a:extLst>
              <a:ext uri="{FF2B5EF4-FFF2-40B4-BE49-F238E27FC236}">
                <a16:creationId xmlns:a16="http://schemas.microsoft.com/office/drawing/2014/main" id="{AF647575-35C8-48F7-9BD2-24B7BD8371A7}"/>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99071" y="5378353"/>
            <a:ext cx="599866" cy="433907"/>
          </a:xfrm>
          <a:prstGeom prst="rect">
            <a:avLst/>
          </a:prstGeom>
        </p:spPr>
      </p:pic>
      <p:sp>
        <p:nvSpPr>
          <p:cNvPr id="44" name="TextBox 43">
            <a:extLst>
              <a:ext uri="{FF2B5EF4-FFF2-40B4-BE49-F238E27FC236}">
                <a16:creationId xmlns:a16="http://schemas.microsoft.com/office/drawing/2014/main" id="{6B734ECB-9741-4F00-99D9-2D8671EE4E0B}"/>
              </a:ext>
            </a:extLst>
          </p:cNvPr>
          <p:cNvSpPr txBox="1"/>
          <p:nvPr/>
        </p:nvSpPr>
        <p:spPr>
          <a:xfrm>
            <a:off x="1848336" y="5445408"/>
            <a:ext cx="23523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cs typeface="Calibri"/>
              </a:rPr>
              <a:t>Apprentices who receive In-Training Support from their AASN are </a:t>
            </a:r>
            <a:r>
              <a:rPr lang="en-GB" sz="1200" b="1" dirty="0">
                <a:cs typeface="Calibri"/>
              </a:rPr>
              <a:t>9.8% more likely to stay </a:t>
            </a:r>
            <a:r>
              <a:rPr lang="en-GB" sz="1200" dirty="0">
                <a:cs typeface="Calibri"/>
              </a:rPr>
              <a:t>in a program than non-recipients.</a:t>
            </a:r>
          </a:p>
        </p:txBody>
      </p:sp>
      <p:sp>
        <p:nvSpPr>
          <p:cNvPr id="45" name="TextBox 44">
            <a:extLst>
              <a:ext uri="{FF2B5EF4-FFF2-40B4-BE49-F238E27FC236}">
                <a16:creationId xmlns:a16="http://schemas.microsoft.com/office/drawing/2014/main" id="{5EA39CF4-91AD-48F8-AB59-FDC280AF9405}"/>
              </a:ext>
            </a:extLst>
          </p:cNvPr>
          <p:cNvSpPr txBox="1"/>
          <p:nvPr/>
        </p:nvSpPr>
        <p:spPr>
          <a:xfrm>
            <a:off x="4269714" y="5615529"/>
            <a:ext cx="14967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200">
                <a:cs typeface="Calibri"/>
              </a:defRPr>
            </a:lvl1pPr>
          </a:lstStyle>
          <a:p>
            <a:r>
              <a:rPr lang="en-AU"/>
              <a:t>8.7% </a:t>
            </a:r>
            <a:r>
              <a:rPr lang="en-AU" b="1"/>
              <a:t>more likely to complete</a:t>
            </a:r>
            <a:r>
              <a:rPr lang="en-AU"/>
              <a:t> a program than non-recipients.</a:t>
            </a:r>
            <a:endParaRPr lang="en-GB"/>
          </a:p>
        </p:txBody>
      </p:sp>
      <p:sp>
        <p:nvSpPr>
          <p:cNvPr id="43" name="TextBox 42">
            <a:extLst>
              <a:ext uri="{FF2B5EF4-FFF2-40B4-BE49-F238E27FC236}">
                <a16:creationId xmlns:a16="http://schemas.microsoft.com/office/drawing/2014/main" id="{DA54DD3E-E7F3-42AA-9632-5A859CEF660B}"/>
              </a:ext>
            </a:extLst>
          </p:cNvPr>
          <p:cNvSpPr txBox="1"/>
          <p:nvPr/>
        </p:nvSpPr>
        <p:spPr>
          <a:xfrm rot="10800000" flipV="1">
            <a:off x="6862446" y="5185346"/>
            <a:ext cx="5134729" cy="1015663"/>
          </a:xfrm>
          <a:prstGeom prst="rect">
            <a:avLst/>
          </a:prstGeom>
          <a:noFill/>
        </p:spPr>
        <p:txBody>
          <a:bodyPr wrap="square" lIns="91440" tIns="45720" rIns="91440" bIns="45720" anchor="t">
            <a:spAutoFit/>
          </a:bodyPr>
          <a:lstStyle/>
          <a:p>
            <a:pPr algn="ctr"/>
            <a:r>
              <a:rPr lang="en-AU" sz="1200"/>
              <a:t>A 2019 trial by the NSW Govt targeted sending </a:t>
            </a:r>
            <a:r>
              <a:rPr kumimoji="0" lang="en-AU" sz="1200" b="1" i="0" u="none" strike="noStrike" kern="1200" cap="none" spc="0" normalizeH="0" baseline="0" noProof="0">
                <a:ln>
                  <a:noFill/>
                </a:ln>
                <a:solidFill>
                  <a:srgbClr val="000000"/>
                </a:solidFill>
                <a:effectLst/>
                <a:uLnTx/>
                <a:uFillTx/>
                <a:latin typeface="Gotham Book"/>
                <a:ea typeface="+mn-ea"/>
                <a:cs typeface="+mn-cs"/>
              </a:rPr>
              <a:t>behaviourally informed personalised messages to learners</a:t>
            </a:r>
            <a:r>
              <a:rPr lang="en-AU" sz="1200"/>
              <a:t> in the first 6 months. The trial showed the </a:t>
            </a:r>
            <a:r>
              <a:rPr lang="en-AU" sz="1200" b="1"/>
              <a:t>benefits regular contact </a:t>
            </a:r>
            <a:r>
              <a:rPr lang="en-AU" sz="1200"/>
              <a:t>and informative messaging have on apprenticeship outcomes. The trial demonstrated personalised messaging to apprentices in the first year </a:t>
            </a:r>
            <a:r>
              <a:rPr lang="en-AU" sz="1200" b="1"/>
              <a:t>decreases cancellations by 2.8%.</a:t>
            </a:r>
            <a:endParaRPr lang="en-AU" sz="1200" b="1">
              <a:cs typeface="Calibri"/>
            </a:endParaRPr>
          </a:p>
        </p:txBody>
      </p:sp>
      <p:sp>
        <p:nvSpPr>
          <p:cNvPr id="33" name="TextBox 32">
            <a:extLst>
              <a:ext uri="{FF2B5EF4-FFF2-40B4-BE49-F238E27FC236}">
                <a16:creationId xmlns:a16="http://schemas.microsoft.com/office/drawing/2014/main" id="{E16B91F5-E434-4E6D-B416-226DB79D96C6}"/>
              </a:ext>
            </a:extLst>
          </p:cNvPr>
          <p:cNvSpPr txBox="1"/>
          <p:nvPr/>
        </p:nvSpPr>
        <p:spPr>
          <a:xfrm>
            <a:off x="-28833" y="6499354"/>
            <a:ext cx="12243356" cy="430887"/>
          </a:xfrm>
          <a:prstGeom prst="rect">
            <a:avLst/>
          </a:prstGeom>
          <a:noFill/>
        </p:spPr>
        <p:txBody>
          <a:bodyPr wrap="square" lIns="91440" tIns="45720" rIns="91440" bIns="45720" rtlCol="0" anchor="t">
            <a:spAutoFit/>
          </a:bodyPr>
          <a:lstStyle/>
          <a:p>
            <a:r>
              <a:rPr lang="en-AU" sz="1100" b="1">
                <a:solidFill>
                  <a:schemeClr val="bg1"/>
                </a:solidFill>
              </a:rPr>
              <a:t>Available financial supports at this stage may include: Australian Apprentice Training Support Payment, Priority Wage Subsidy/Hiring Incentive, Trade Support Loan, Living Away From Home Allowance, Disability Australian Apprentice Wage Subsidy and Off-the-job Tutorial, Mentor and Interpreter Assistance  - Further information is available on slides 10 &amp; 12 in the Background Paper</a:t>
            </a:r>
          </a:p>
        </p:txBody>
      </p:sp>
      <p:grpSp>
        <p:nvGrpSpPr>
          <p:cNvPr id="40" name="Group 39">
            <a:extLst>
              <a:ext uri="{FF2B5EF4-FFF2-40B4-BE49-F238E27FC236}">
                <a16:creationId xmlns:a16="http://schemas.microsoft.com/office/drawing/2014/main" id="{56C00EA0-255C-4DA4-B3B9-A4470034B558}"/>
              </a:ext>
              <a:ext uri="{C183D7F6-B498-43B3-948B-1728B52AA6E4}">
                <adec:decorative xmlns:adec="http://schemas.microsoft.com/office/drawing/2017/decorative" val="1"/>
              </a:ext>
            </a:extLst>
          </p:cNvPr>
          <p:cNvGrpSpPr/>
          <p:nvPr/>
        </p:nvGrpSpPr>
        <p:grpSpPr>
          <a:xfrm>
            <a:off x="760534" y="5033012"/>
            <a:ext cx="440241" cy="292467"/>
            <a:chOff x="4759647" y="5211871"/>
            <a:chExt cx="855864" cy="696805"/>
          </a:xfrm>
          <a:noFill/>
        </p:grpSpPr>
        <p:sp>
          <p:nvSpPr>
            <p:cNvPr id="42" name="Freeform 75">
              <a:extLst>
                <a:ext uri="{FF2B5EF4-FFF2-40B4-BE49-F238E27FC236}">
                  <a16:creationId xmlns:a16="http://schemas.microsoft.com/office/drawing/2014/main" id="{FE9AB907-0BDD-4825-A8AF-11455C705110}"/>
                </a:ext>
              </a:extLst>
            </p:cNvPr>
            <p:cNvSpPr>
              <a:spLocks noEditPoints="1"/>
            </p:cNvSpPr>
            <p:nvPr/>
          </p:nvSpPr>
          <p:spPr bwMode="auto">
            <a:xfrm>
              <a:off x="5296423" y="5211871"/>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49" name="Freeform 75">
              <a:extLst>
                <a:ext uri="{FF2B5EF4-FFF2-40B4-BE49-F238E27FC236}">
                  <a16:creationId xmlns:a16="http://schemas.microsoft.com/office/drawing/2014/main" id="{E33F0F4E-D72F-4EE8-8998-21427FC0B6C4}"/>
                </a:ext>
              </a:extLst>
            </p:cNvPr>
            <p:cNvSpPr>
              <a:spLocks noEditPoints="1"/>
            </p:cNvSpPr>
            <p:nvPr/>
          </p:nvSpPr>
          <p:spPr bwMode="auto">
            <a:xfrm>
              <a:off x="4759647" y="5227637"/>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0" name="Freeform 75">
              <a:extLst>
                <a:ext uri="{FF2B5EF4-FFF2-40B4-BE49-F238E27FC236}">
                  <a16:creationId xmlns:a16="http://schemas.microsoft.com/office/drawing/2014/main" id="{D68EC54B-2DFA-413C-AE87-5BCA14BDFFF1}"/>
                </a:ext>
              </a:extLst>
            </p:cNvPr>
            <p:cNvSpPr>
              <a:spLocks noEditPoints="1"/>
            </p:cNvSpPr>
            <p:nvPr/>
          </p:nvSpPr>
          <p:spPr bwMode="auto">
            <a:xfrm>
              <a:off x="5031224" y="5270500"/>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grpSp>
      <p:sp>
        <p:nvSpPr>
          <p:cNvPr id="36" name="Freeform 55">
            <a:extLst>
              <a:ext uri="{FF2B5EF4-FFF2-40B4-BE49-F238E27FC236}">
                <a16:creationId xmlns:a16="http://schemas.microsoft.com/office/drawing/2014/main" id="{5652D2A7-701A-4F8F-8093-A40BA8FE97FD}"/>
              </a:ext>
              <a:ext uri="{C183D7F6-B498-43B3-948B-1728B52AA6E4}">
                <adec:decorative xmlns:adec="http://schemas.microsoft.com/office/drawing/2017/decorative" val="1"/>
              </a:ext>
            </a:extLst>
          </p:cNvPr>
          <p:cNvSpPr/>
          <p:nvPr/>
        </p:nvSpPr>
        <p:spPr bwMode="auto">
          <a:xfrm>
            <a:off x="141349" y="1376237"/>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37" name="Graphic 36">
            <a:extLst>
              <a:ext uri="{FF2B5EF4-FFF2-40B4-BE49-F238E27FC236}">
                <a16:creationId xmlns:a16="http://schemas.microsoft.com/office/drawing/2014/main" id="{59B5EAF6-49B4-466B-B0C8-3565126AFC2B}"/>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61201" y="1443541"/>
            <a:ext cx="457200" cy="495300"/>
          </a:xfrm>
          <a:prstGeom prst="rect">
            <a:avLst/>
          </a:prstGeom>
        </p:spPr>
      </p:pic>
      <p:sp>
        <p:nvSpPr>
          <p:cNvPr id="34" name="TextBox 33">
            <a:extLst>
              <a:ext uri="{FF2B5EF4-FFF2-40B4-BE49-F238E27FC236}">
                <a16:creationId xmlns:a16="http://schemas.microsoft.com/office/drawing/2014/main" id="{4201230C-C3DF-4E90-AF15-0278825E5FA8}"/>
              </a:ext>
            </a:extLst>
          </p:cNvPr>
          <p:cNvSpPr txBox="1"/>
          <p:nvPr/>
        </p:nvSpPr>
        <p:spPr>
          <a:xfrm>
            <a:off x="6040679" y="6204145"/>
            <a:ext cx="6202218" cy="369332"/>
          </a:xfrm>
          <a:prstGeom prst="rect">
            <a:avLst/>
          </a:prstGeom>
          <a:noFill/>
        </p:spPr>
        <p:txBody>
          <a:bodyPr wrap="square">
            <a:spAutoFit/>
          </a:bodyPr>
          <a:lstStyle/>
          <a:p>
            <a:r>
              <a:rPr lang="en-AU" sz="900" b="0" i="0">
                <a:effectLst/>
                <a:latin typeface="Times New Roman" panose="02020603050405020304" pitchFamily="18" charset="0"/>
              </a:rPr>
              <a:t> </a:t>
            </a:r>
            <a:r>
              <a:rPr lang="en-AU" sz="900" b="1" i="0" u="none" strike="noStrike">
                <a:effectLst/>
                <a:latin typeface="Gotham Bold"/>
              </a:rPr>
              <a:t>Source: </a:t>
            </a:r>
            <a:r>
              <a:rPr lang="en-AU" sz="900" b="1" i="1" u="none" strike="noStrike">
                <a:effectLst/>
                <a:latin typeface="Gotham Bold"/>
              </a:rPr>
              <a:t>increasing completion of apprenticeships and traineeships using behaviourally informed messages </a:t>
            </a:r>
          </a:p>
          <a:p>
            <a:r>
              <a:rPr lang="en-AU" sz="900" b="1" i="0" u="none" strike="noStrike">
                <a:effectLst/>
                <a:latin typeface="Gotham Bold"/>
              </a:rPr>
              <a:t>– NSW Government March 2021</a:t>
            </a:r>
            <a:r>
              <a:rPr lang="en-AU" sz="900" b="0" i="0">
                <a:effectLst/>
                <a:latin typeface="Gotham Bold"/>
              </a:rPr>
              <a:t>​</a:t>
            </a:r>
            <a:endParaRPr lang="en-AU" sz="900"/>
          </a:p>
        </p:txBody>
      </p:sp>
    </p:spTree>
    <p:extLst>
      <p:ext uri="{BB962C8B-B14F-4D97-AF65-F5344CB8AC3E}">
        <p14:creationId xmlns:p14="http://schemas.microsoft.com/office/powerpoint/2010/main" val="328520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21C2F463-D4AF-4525-9EBC-F841738C92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3139404"/>
              </p:ext>
            </p:extLst>
          </p:nvPr>
        </p:nvGraphicFramePr>
        <p:xfrm>
          <a:off x="-10774" y="-3569"/>
          <a:ext cx="12192000" cy="707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7027883C-24E1-43B5-8D00-7926E6E76875}"/>
              </a:ext>
            </a:extLst>
          </p:cNvPr>
          <p:cNvSpPr>
            <a:spLocks noGrp="1"/>
          </p:cNvSpPr>
          <p:nvPr>
            <p:ph type="title"/>
          </p:nvPr>
        </p:nvSpPr>
        <p:spPr>
          <a:xfrm>
            <a:off x="70502" y="720503"/>
            <a:ext cx="11960673" cy="493934"/>
          </a:xfrm>
        </p:spPr>
        <p:txBody>
          <a:bodyPr>
            <a:noAutofit/>
          </a:bodyPr>
          <a:lstStyle/>
          <a:p>
            <a:r>
              <a:rPr lang="en-AU" sz="2200" b="1">
                <a:solidFill>
                  <a:schemeClr val="tx1"/>
                </a:solidFill>
                <a:latin typeface="Calibri" panose="020F0502020204030204"/>
              </a:rPr>
              <a:t>Building skills and qualifications - off the job training</a:t>
            </a:r>
          </a:p>
        </p:txBody>
      </p:sp>
      <p:sp>
        <p:nvSpPr>
          <p:cNvPr id="4" name="Rectangle 3">
            <a:extLst>
              <a:ext uri="{FF2B5EF4-FFF2-40B4-BE49-F238E27FC236}">
                <a16:creationId xmlns:a16="http://schemas.microsoft.com/office/drawing/2014/main" id="{34CD8285-CEDB-42D8-8434-F644458CD1C5}"/>
              </a:ext>
              <a:ext uri="{C183D7F6-B498-43B3-948B-1728B52AA6E4}">
                <adec:decorative xmlns:adec="http://schemas.microsoft.com/office/drawing/2017/decorative" val="1"/>
              </a:ext>
            </a:extLst>
          </p:cNvPr>
          <p:cNvSpPr/>
          <p:nvPr/>
        </p:nvSpPr>
        <p:spPr>
          <a:xfrm>
            <a:off x="-10774" y="1317001"/>
            <a:ext cx="12041949" cy="9776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5">
            <a:extLst>
              <a:ext uri="{FF2B5EF4-FFF2-40B4-BE49-F238E27FC236}">
                <a16:creationId xmlns:a16="http://schemas.microsoft.com/office/drawing/2014/main" id="{F2FC3B07-48B1-4642-901C-9A39EE610C42}"/>
              </a:ext>
              <a:ext uri="{C183D7F6-B498-43B3-948B-1728B52AA6E4}">
                <adec:decorative xmlns:adec="http://schemas.microsoft.com/office/drawing/2017/decorative" val="1"/>
              </a:ext>
            </a:extLst>
          </p:cNvPr>
          <p:cNvSpPr/>
          <p:nvPr/>
        </p:nvSpPr>
        <p:spPr bwMode="auto">
          <a:xfrm>
            <a:off x="160823" y="1373011"/>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13" name="Graphic 12">
            <a:extLst>
              <a:ext uri="{FF2B5EF4-FFF2-40B4-BE49-F238E27FC236}">
                <a16:creationId xmlns:a16="http://schemas.microsoft.com/office/drawing/2014/main" id="{1C111A36-FEAB-497B-B50F-0C6DFD2C22B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896" y="1481469"/>
            <a:ext cx="457200" cy="495300"/>
          </a:xfrm>
          <a:prstGeom prst="rect">
            <a:avLst/>
          </a:prstGeom>
        </p:spPr>
      </p:pic>
      <p:sp>
        <p:nvSpPr>
          <p:cNvPr id="36" name="TextBox 35">
            <a:extLst>
              <a:ext uri="{FF2B5EF4-FFF2-40B4-BE49-F238E27FC236}">
                <a16:creationId xmlns:a16="http://schemas.microsoft.com/office/drawing/2014/main" id="{5B9C7272-F946-456A-A072-7F755BF10F96}"/>
              </a:ext>
            </a:extLst>
          </p:cNvPr>
          <p:cNvSpPr txBox="1"/>
          <p:nvPr/>
        </p:nvSpPr>
        <p:spPr>
          <a:xfrm>
            <a:off x="982636" y="1337779"/>
            <a:ext cx="11209363" cy="923330"/>
          </a:xfrm>
          <a:prstGeom prst="rect">
            <a:avLst/>
          </a:prstGeom>
          <a:noFill/>
        </p:spPr>
        <p:txBody>
          <a:bodyPr wrap="square" lIns="91440" tIns="45720" rIns="91440" bIns="45720" rtlCol="0" anchor="t">
            <a:spAutoFit/>
          </a:bodyPr>
          <a:lstStyle/>
          <a:p>
            <a:r>
              <a:rPr lang="en-AU" b="1">
                <a:solidFill>
                  <a:srgbClr val="70AD47"/>
                </a:solidFill>
                <a:cs typeface="Segoe UI"/>
              </a:rPr>
              <a:t>Off-the-job training can be the most difficult part of the apprenticeship to complete</a:t>
            </a:r>
            <a:r>
              <a:rPr lang="en-AU">
                <a:solidFill>
                  <a:srgbClr val="70AD47"/>
                </a:solidFill>
                <a:cs typeface="Segoe UI"/>
              </a:rPr>
              <a:t>.</a:t>
            </a:r>
            <a:r>
              <a:rPr lang="en-AU">
                <a:cs typeface="Segoe UI"/>
              </a:rPr>
              <a:t> Apprentices are required to travel, often long distances if they’re regional based, complete industry-based studies on top of their on-the-job training and are subject to high pass mark standards.</a:t>
            </a:r>
            <a:endParaRPr lang="en-AU" sz="1800">
              <a:effectLst/>
              <a:cs typeface="Segoe UI"/>
            </a:endParaRPr>
          </a:p>
        </p:txBody>
      </p:sp>
      <p:sp>
        <p:nvSpPr>
          <p:cNvPr id="7" name="Freeform 55">
            <a:extLst>
              <a:ext uri="{FF2B5EF4-FFF2-40B4-BE49-F238E27FC236}">
                <a16:creationId xmlns:a16="http://schemas.microsoft.com/office/drawing/2014/main" id="{94030FC0-5446-4D99-8CE1-B18E192913C5}"/>
              </a:ext>
              <a:ext uri="{C183D7F6-B498-43B3-948B-1728B52AA6E4}">
                <adec:decorative xmlns:adec="http://schemas.microsoft.com/office/drawing/2017/decorative" val="1"/>
              </a:ext>
            </a:extLst>
          </p:cNvPr>
          <p:cNvSpPr/>
          <p:nvPr/>
        </p:nvSpPr>
        <p:spPr bwMode="auto">
          <a:xfrm>
            <a:off x="160823" y="2528596"/>
            <a:ext cx="708852" cy="717535"/>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14" name="Graphic 13">
            <a:extLst>
              <a:ext uri="{FF2B5EF4-FFF2-40B4-BE49-F238E27FC236}">
                <a16:creationId xmlns:a16="http://schemas.microsoft.com/office/drawing/2014/main" id="{700AD174-9D82-4661-84BD-196EC9E0E23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8549" y="2649138"/>
            <a:ext cx="533400" cy="495300"/>
          </a:xfrm>
          <a:prstGeom prst="rect">
            <a:avLst/>
          </a:prstGeom>
        </p:spPr>
      </p:pic>
      <p:sp>
        <p:nvSpPr>
          <p:cNvPr id="16" name="TextBox 15">
            <a:extLst>
              <a:ext uri="{FF2B5EF4-FFF2-40B4-BE49-F238E27FC236}">
                <a16:creationId xmlns:a16="http://schemas.microsoft.com/office/drawing/2014/main" id="{63F74910-6482-4FF4-81F7-E84323C59052}"/>
              </a:ext>
            </a:extLst>
          </p:cNvPr>
          <p:cNvSpPr txBox="1"/>
          <p:nvPr/>
        </p:nvSpPr>
        <p:spPr>
          <a:xfrm>
            <a:off x="982637" y="2428574"/>
            <a:ext cx="11048538" cy="923330"/>
          </a:xfrm>
          <a:prstGeom prst="rect">
            <a:avLst/>
          </a:prstGeom>
          <a:noFill/>
        </p:spPr>
        <p:txBody>
          <a:bodyPr wrap="square" lIns="91440" tIns="45720" rIns="91440" bIns="45720" rtlCol="0" anchor="t">
            <a:spAutoFit/>
          </a:bodyPr>
          <a:lstStyle>
            <a:defPPr>
              <a:defRPr lang="en-US"/>
            </a:defPPr>
            <a:lvl1pPr>
              <a:defRPr>
                <a:cs typeface="Segoe UI"/>
              </a:defRPr>
            </a:lvl1pPr>
          </a:lstStyle>
          <a:p>
            <a:r>
              <a:rPr lang="en-AU"/>
              <a:t>Balancing the training requirements with the reality that </a:t>
            </a:r>
            <a:r>
              <a:rPr lang="en-AU" b="1">
                <a:solidFill>
                  <a:schemeClr val="accent1">
                    <a:lumMod val="75000"/>
                  </a:schemeClr>
                </a:solidFill>
              </a:rPr>
              <a:t>each apprentice enters the system with different levels of literacy, numeracy and industry experience</a:t>
            </a:r>
            <a:r>
              <a:rPr lang="en-AU"/>
              <a:t> is an ongoing challenge for the system. There should be no reason experienced workers are prevented from upskilling to achieve better occupational outcomes.</a:t>
            </a:r>
          </a:p>
        </p:txBody>
      </p:sp>
      <p:sp>
        <p:nvSpPr>
          <p:cNvPr id="3" name="Rectangle 2">
            <a:extLst>
              <a:ext uri="{FF2B5EF4-FFF2-40B4-BE49-F238E27FC236}">
                <a16:creationId xmlns:a16="http://schemas.microsoft.com/office/drawing/2014/main" id="{4CAE5609-D9F5-4957-B084-BD89CFE9A2B3}"/>
              </a:ext>
              <a:ext uri="{C183D7F6-B498-43B3-948B-1728B52AA6E4}">
                <adec:decorative xmlns:adec="http://schemas.microsoft.com/office/drawing/2017/decorative" val="1"/>
              </a:ext>
            </a:extLst>
          </p:cNvPr>
          <p:cNvSpPr/>
          <p:nvPr/>
        </p:nvSpPr>
        <p:spPr>
          <a:xfrm>
            <a:off x="-10774" y="3515620"/>
            <a:ext cx="12202773" cy="116698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D08CCFE7-CB6E-4FBD-A3E2-2D9F2FC0F182}"/>
              </a:ext>
              <a:ext uri="{C183D7F6-B498-43B3-948B-1728B52AA6E4}">
                <adec:decorative xmlns:adec="http://schemas.microsoft.com/office/drawing/2017/decorative" val="1"/>
              </a:ext>
            </a:extLst>
          </p:cNvPr>
          <p:cNvGrpSpPr/>
          <p:nvPr/>
        </p:nvGrpSpPr>
        <p:grpSpPr>
          <a:xfrm>
            <a:off x="160823" y="3717662"/>
            <a:ext cx="708852" cy="880430"/>
            <a:chOff x="160823" y="3176593"/>
            <a:chExt cx="708852" cy="880430"/>
          </a:xfrm>
        </p:grpSpPr>
        <p:sp>
          <p:nvSpPr>
            <p:cNvPr id="9" name="Freeform 55">
              <a:extLst>
                <a:ext uri="{FF2B5EF4-FFF2-40B4-BE49-F238E27FC236}">
                  <a16:creationId xmlns:a16="http://schemas.microsoft.com/office/drawing/2014/main" id="{BE2BE113-A5BF-458E-B98D-3D51B5EACB42}"/>
                </a:ext>
              </a:extLst>
            </p:cNvPr>
            <p:cNvSpPr/>
            <p:nvPr/>
          </p:nvSpPr>
          <p:spPr bwMode="auto">
            <a:xfrm>
              <a:off x="160823" y="3176593"/>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10" name="Group 9">
              <a:extLst>
                <a:ext uri="{FF2B5EF4-FFF2-40B4-BE49-F238E27FC236}">
                  <a16:creationId xmlns:a16="http://schemas.microsoft.com/office/drawing/2014/main" id="{519C90A4-1116-4CCA-902B-C965E87098C3}"/>
                </a:ext>
              </a:extLst>
            </p:cNvPr>
            <p:cNvGrpSpPr/>
            <p:nvPr/>
          </p:nvGrpSpPr>
          <p:grpSpPr>
            <a:xfrm>
              <a:off x="748968" y="4057023"/>
              <a:ext cx="0" cy="0"/>
              <a:chOff x="1084524" y="2625937"/>
              <a:chExt cx="0" cy="0"/>
            </a:xfrm>
            <a:solidFill>
              <a:schemeClr val="bg1"/>
            </a:solidFill>
          </p:grpSpPr>
          <p:sp>
            <p:nvSpPr>
              <p:cNvPr id="11" name="Line 103">
                <a:extLst>
                  <a:ext uri="{FF2B5EF4-FFF2-40B4-BE49-F238E27FC236}">
                    <a16:creationId xmlns:a16="http://schemas.microsoft.com/office/drawing/2014/main" id="{B852573B-F3E0-48AA-8ADC-56D14E78DED8}"/>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12" name="Line 104">
                <a:extLst>
                  <a:ext uri="{FF2B5EF4-FFF2-40B4-BE49-F238E27FC236}">
                    <a16:creationId xmlns:a16="http://schemas.microsoft.com/office/drawing/2014/main" id="{D6E57C72-386E-45BF-9EF8-CBA4CE682AD7}"/>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pic>
        <p:nvPicPr>
          <p:cNvPr id="15" name="Graphic 14">
            <a:extLst>
              <a:ext uri="{FF2B5EF4-FFF2-40B4-BE49-F238E27FC236}">
                <a16:creationId xmlns:a16="http://schemas.microsoft.com/office/drawing/2014/main" id="{8C2457D5-5892-42A9-81AF-D034D482DE3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8549" y="3840280"/>
            <a:ext cx="533400" cy="419100"/>
          </a:xfrm>
          <a:prstGeom prst="rect">
            <a:avLst/>
          </a:prstGeom>
        </p:spPr>
      </p:pic>
      <p:sp>
        <p:nvSpPr>
          <p:cNvPr id="56" name="TextBox 55">
            <a:extLst>
              <a:ext uri="{FF2B5EF4-FFF2-40B4-BE49-F238E27FC236}">
                <a16:creationId xmlns:a16="http://schemas.microsoft.com/office/drawing/2014/main" id="{4849DCA9-47C5-EAA3-847D-65563C779BAD}"/>
              </a:ext>
            </a:extLst>
          </p:cNvPr>
          <p:cNvSpPr txBox="1"/>
          <p:nvPr/>
        </p:nvSpPr>
        <p:spPr>
          <a:xfrm>
            <a:off x="982637" y="3505878"/>
            <a:ext cx="111362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AU">
                <a:cs typeface="Calibri"/>
              </a:rPr>
              <a:t>Is there sufficient flexibility to </a:t>
            </a:r>
            <a:r>
              <a:rPr lang="en-AU" b="1">
                <a:solidFill>
                  <a:schemeClr val="accent2"/>
                </a:solidFill>
                <a:cs typeface="Calibri"/>
              </a:rPr>
              <a:t>support apprentices with pre-existing skills </a:t>
            </a:r>
            <a:r>
              <a:rPr lang="en-AU">
                <a:cs typeface="Calibri"/>
              </a:rPr>
              <a:t>and</a:t>
            </a:r>
            <a:r>
              <a:rPr lang="en-AU" b="1">
                <a:solidFill>
                  <a:schemeClr val="accent2"/>
                </a:solidFill>
                <a:cs typeface="Calibri"/>
              </a:rPr>
              <a:t> those who are excelling </a:t>
            </a:r>
            <a:r>
              <a:rPr lang="en-AU">
                <a:cs typeface="Calibri"/>
              </a:rPr>
              <a:t>to progress faster through their apprenticeship?</a:t>
            </a:r>
          </a:p>
          <a:p>
            <a:pPr marL="342900" indent="-342900">
              <a:buAutoNum type="arabicPeriod"/>
            </a:pPr>
            <a:r>
              <a:rPr lang="en-US"/>
              <a:t>What would assist </a:t>
            </a:r>
            <a:r>
              <a:rPr lang="en-US" b="1">
                <a:solidFill>
                  <a:schemeClr val="accent2"/>
                </a:solidFill>
              </a:rPr>
              <a:t>regional apprentices experiencing difficulty</a:t>
            </a:r>
            <a:r>
              <a:rPr lang="en-US" b="1"/>
              <a:t> </a:t>
            </a:r>
            <a:r>
              <a:rPr lang="en-US"/>
              <a:t>in accessing their off-the-job training?</a:t>
            </a:r>
            <a:endParaRPr lang="en-US">
              <a:cs typeface="Calibri"/>
            </a:endParaRPr>
          </a:p>
          <a:p>
            <a:pPr marL="342900" indent="-342900">
              <a:buAutoNum type="arabicPeriod"/>
            </a:pPr>
            <a:r>
              <a:rPr lang="en-US">
                <a:cs typeface="Calibri"/>
              </a:rPr>
              <a:t>Is the </a:t>
            </a:r>
            <a:r>
              <a:rPr lang="en-US" b="1">
                <a:solidFill>
                  <a:schemeClr val="accent2"/>
                </a:solidFill>
                <a:cs typeface="Calibri"/>
              </a:rPr>
              <a:t>value of releasing the apprentice for off-the-job training </a:t>
            </a:r>
            <a:r>
              <a:rPr lang="en-US">
                <a:cs typeface="Calibri"/>
              </a:rPr>
              <a:t>clear enough to the employer?</a:t>
            </a:r>
          </a:p>
        </p:txBody>
      </p:sp>
      <p:sp>
        <p:nvSpPr>
          <p:cNvPr id="32" name="Rectangle: Rounded Corners 31">
            <a:extLst>
              <a:ext uri="{FF2B5EF4-FFF2-40B4-BE49-F238E27FC236}">
                <a16:creationId xmlns:a16="http://schemas.microsoft.com/office/drawing/2014/main" id="{07CB4FB0-E15D-4BCF-A999-CD56F3EE21E1}"/>
              </a:ext>
              <a:ext uri="{C183D7F6-B498-43B3-948B-1728B52AA6E4}">
                <adec:decorative xmlns:adec="http://schemas.microsoft.com/office/drawing/2017/decorative" val="1"/>
              </a:ext>
            </a:extLst>
          </p:cNvPr>
          <p:cNvSpPr/>
          <p:nvPr/>
        </p:nvSpPr>
        <p:spPr>
          <a:xfrm>
            <a:off x="70502" y="4805227"/>
            <a:ext cx="4744689" cy="1582293"/>
          </a:xfrm>
          <a:prstGeom prst="roundRect">
            <a:avLst>
              <a:gd name="adj" fmla="val 7232"/>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4271D37-E41D-44B4-BF00-86A15B762A60}"/>
              </a:ext>
            </a:extLst>
          </p:cNvPr>
          <p:cNvSpPr txBox="1"/>
          <p:nvPr/>
        </p:nvSpPr>
        <p:spPr>
          <a:xfrm>
            <a:off x="72092" y="5051716"/>
            <a:ext cx="3484726" cy="820866"/>
          </a:xfrm>
          <a:prstGeom prst="rect">
            <a:avLst/>
          </a:prstGeom>
          <a:noFill/>
        </p:spPr>
        <p:txBody>
          <a:bodyPr wrap="square" rtlCol="0">
            <a:spAutoFit/>
          </a:bodyPr>
          <a:lstStyle/>
          <a:p>
            <a:pPr lvl="0">
              <a:lnSpc>
                <a:spcPct val="107000"/>
              </a:lnSpc>
              <a:spcAft>
                <a:spcPts val="800"/>
              </a:spcAft>
            </a:pPr>
            <a:r>
              <a:rPr lang="en-AU" sz="1500">
                <a:effectLst/>
                <a:ea typeface="Calibri" panose="020F0502020204030204" pitchFamily="34" charset="0"/>
                <a:cs typeface="Times New Roman" panose="02020603050405020304" pitchFamily="18" charset="0"/>
              </a:rPr>
              <a:t>Training wages for a typical four-year apprenticeship are based on a </a:t>
            </a:r>
            <a:r>
              <a:rPr lang="en-AU" sz="1500" b="1">
                <a:effectLst/>
                <a:ea typeface="Calibri" panose="020F0502020204030204" pitchFamily="34" charset="0"/>
                <a:cs typeface="Times New Roman" panose="02020603050405020304" pitchFamily="18" charset="0"/>
              </a:rPr>
              <a:t>proportion of a qualified trade persons:</a:t>
            </a:r>
          </a:p>
        </p:txBody>
      </p:sp>
      <p:sp>
        <p:nvSpPr>
          <p:cNvPr id="26" name="TextBox 25">
            <a:extLst>
              <a:ext uri="{FF2B5EF4-FFF2-40B4-BE49-F238E27FC236}">
                <a16:creationId xmlns:a16="http://schemas.microsoft.com/office/drawing/2014/main" id="{7759FC53-1FE2-44A2-9FDC-FB9FC76E0A6A}"/>
              </a:ext>
            </a:extLst>
          </p:cNvPr>
          <p:cNvSpPr txBox="1"/>
          <p:nvPr/>
        </p:nvSpPr>
        <p:spPr>
          <a:xfrm>
            <a:off x="70502" y="5871585"/>
            <a:ext cx="3342102" cy="253916"/>
          </a:xfrm>
          <a:prstGeom prst="rect">
            <a:avLst/>
          </a:prstGeom>
          <a:noFill/>
        </p:spPr>
        <p:txBody>
          <a:bodyPr wrap="square" rtlCol="0">
            <a:spAutoFit/>
          </a:bodyPr>
          <a:lstStyle/>
          <a:p>
            <a:r>
              <a:rPr lang="en-AU" sz="1000">
                <a:effectLst/>
                <a:ea typeface="Calibri" panose="020F0502020204030204" pitchFamily="34" charset="0"/>
                <a:cs typeface="Times New Roman" panose="02020603050405020304" pitchFamily="18" charset="0"/>
              </a:rPr>
              <a:t>Assumes apprentice is 18 years old and completed year 12</a:t>
            </a:r>
            <a:endParaRPr lang="en-AU" sz="1000"/>
          </a:p>
        </p:txBody>
      </p:sp>
      <p:grpSp>
        <p:nvGrpSpPr>
          <p:cNvPr id="27" name="Group 26" descr="Table outlining apprenticeship wages throughout an apprenticeship: Training wages are based on a proportion of a qualified trade persons: 55% in year 1, 65% in year 2, 75% in year 3, 88% in year 4.">
            <a:extLst>
              <a:ext uri="{FF2B5EF4-FFF2-40B4-BE49-F238E27FC236}">
                <a16:creationId xmlns:a16="http://schemas.microsoft.com/office/drawing/2014/main" id="{D0A0EA34-CA56-4CA9-9DBF-5F462699F51A}"/>
              </a:ext>
              <a:ext uri="{C183D7F6-B498-43B3-948B-1728B52AA6E4}">
                <adec:decorative xmlns:adec="http://schemas.microsoft.com/office/drawing/2017/decorative" val="0"/>
              </a:ext>
            </a:extLst>
          </p:cNvPr>
          <p:cNvGrpSpPr/>
          <p:nvPr/>
        </p:nvGrpSpPr>
        <p:grpSpPr>
          <a:xfrm>
            <a:off x="3417061" y="5037101"/>
            <a:ext cx="2336163" cy="1214987"/>
            <a:chOff x="5576575" y="5160076"/>
            <a:chExt cx="2272025" cy="1214987"/>
          </a:xfrm>
        </p:grpSpPr>
        <p:sp>
          <p:nvSpPr>
            <p:cNvPr id="18" name="TextBox 17">
              <a:extLst>
                <a:ext uri="{FF2B5EF4-FFF2-40B4-BE49-F238E27FC236}">
                  <a16:creationId xmlns:a16="http://schemas.microsoft.com/office/drawing/2014/main" id="{0457488C-9685-4314-83C6-9D22BDD264E5}"/>
                </a:ext>
              </a:extLst>
            </p:cNvPr>
            <p:cNvSpPr txBox="1"/>
            <p:nvPr/>
          </p:nvSpPr>
          <p:spPr>
            <a:xfrm>
              <a:off x="5576575" y="5160076"/>
              <a:ext cx="2272025" cy="307777"/>
            </a:xfrm>
            <a:prstGeom prst="rect">
              <a:avLst/>
            </a:prstGeom>
            <a:noFill/>
          </p:spPr>
          <p:txBody>
            <a:bodyPr wrap="square" rtlCol="0">
              <a:spAutoFit/>
            </a:bodyPr>
            <a:lstStyle/>
            <a:p>
              <a:r>
                <a:rPr lang="en-AU" sz="1400">
                  <a:effectLst/>
                  <a:latin typeface="Arial" panose="020B0604020202020204" pitchFamily="34" charset="0"/>
                  <a:ea typeface="Calibri" panose="020F0502020204030204" pitchFamily="34" charset="0"/>
                </a:rPr>
                <a:t>55% in year 1 </a:t>
              </a:r>
              <a:endParaRPr lang="en-AU" sz="1400"/>
            </a:p>
          </p:txBody>
        </p:sp>
        <p:sp>
          <p:nvSpPr>
            <p:cNvPr id="19" name="TextBox 18">
              <a:extLst>
                <a:ext uri="{FF2B5EF4-FFF2-40B4-BE49-F238E27FC236}">
                  <a16:creationId xmlns:a16="http://schemas.microsoft.com/office/drawing/2014/main" id="{1F585695-CF09-422D-A1C5-FAFA4A6E7730}"/>
                </a:ext>
              </a:extLst>
            </p:cNvPr>
            <p:cNvSpPr txBox="1"/>
            <p:nvPr/>
          </p:nvSpPr>
          <p:spPr>
            <a:xfrm>
              <a:off x="5576575" y="5465166"/>
              <a:ext cx="1586225" cy="307777"/>
            </a:xfrm>
            <a:prstGeom prst="rect">
              <a:avLst/>
            </a:prstGeom>
            <a:noFill/>
          </p:spPr>
          <p:txBody>
            <a:bodyPr wrap="square" rtlCol="0">
              <a:spAutoFit/>
            </a:bodyPr>
            <a:lstStyle/>
            <a:p>
              <a:r>
                <a:rPr lang="en-AU" sz="1400">
                  <a:effectLst/>
                  <a:latin typeface="Arial" panose="020B0604020202020204" pitchFamily="34" charset="0"/>
                  <a:ea typeface="Calibri" panose="020F0502020204030204" pitchFamily="34" charset="0"/>
                </a:rPr>
                <a:t>65% in year 2 </a:t>
              </a:r>
              <a:endParaRPr lang="en-AU" sz="1400"/>
            </a:p>
          </p:txBody>
        </p:sp>
        <p:sp>
          <p:nvSpPr>
            <p:cNvPr id="23" name="TextBox 22">
              <a:extLst>
                <a:ext uri="{FF2B5EF4-FFF2-40B4-BE49-F238E27FC236}">
                  <a16:creationId xmlns:a16="http://schemas.microsoft.com/office/drawing/2014/main" id="{F173A516-5A98-42C4-8034-1693DDAB4AC7}"/>
                </a:ext>
              </a:extLst>
            </p:cNvPr>
            <p:cNvSpPr txBox="1"/>
            <p:nvPr/>
          </p:nvSpPr>
          <p:spPr>
            <a:xfrm>
              <a:off x="5576575" y="5762196"/>
              <a:ext cx="2272024" cy="307777"/>
            </a:xfrm>
            <a:prstGeom prst="rect">
              <a:avLst/>
            </a:prstGeom>
            <a:noFill/>
          </p:spPr>
          <p:txBody>
            <a:bodyPr wrap="square" rtlCol="0">
              <a:spAutoFit/>
            </a:bodyPr>
            <a:lstStyle/>
            <a:p>
              <a:r>
                <a:rPr lang="en-AU" sz="1400">
                  <a:effectLst/>
                  <a:latin typeface="Arial" panose="020B0604020202020204" pitchFamily="34" charset="0"/>
                  <a:ea typeface="Calibri" panose="020F0502020204030204" pitchFamily="34" charset="0"/>
                </a:rPr>
                <a:t>75% in year 3 </a:t>
              </a:r>
              <a:endParaRPr lang="en-AU" sz="1400"/>
            </a:p>
          </p:txBody>
        </p:sp>
        <p:sp>
          <p:nvSpPr>
            <p:cNvPr id="25" name="TextBox 24">
              <a:extLst>
                <a:ext uri="{FF2B5EF4-FFF2-40B4-BE49-F238E27FC236}">
                  <a16:creationId xmlns:a16="http://schemas.microsoft.com/office/drawing/2014/main" id="{FFB9EB3B-6439-49D1-8E37-2365749E84D6}"/>
                </a:ext>
              </a:extLst>
            </p:cNvPr>
            <p:cNvSpPr txBox="1"/>
            <p:nvPr/>
          </p:nvSpPr>
          <p:spPr>
            <a:xfrm>
              <a:off x="5576575" y="6067286"/>
              <a:ext cx="2272024" cy="307777"/>
            </a:xfrm>
            <a:prstGeom prst="rect">
              <a:avLst/>
            </a:prstGeom>
            <a:noFill/>
          </p:spPr>
          <p:txBody>
            <a:bodyPr wrap="square" rtlCol="0">
              <a:spAutoFit/>
            </a:bodyPr>
            <a:lstStyle/>
            <a:p>
              <a:r>
                <a:rPr lang="en-AU" sz="1400">
                  <a:effectLst/>
                  <a:latin typeface="Arial" panose="020B0604020202020204" pitchFamily="34" charset="0"/>
                  <a:ea typeface="Calibri" panose="020F0502020204030204" pitchFamily="34" charset="0"/>
                </a:rPr>
                <a:t>88% in year 4</a:t>
              </a:r>
              <a:endParaRPr lang="en-AU" sz="1400"/>
            </a:p>
          </p:txBody>
        </p:sp>
      </p:grpSp>
      <p:sp>
        <p:nvSpPr>
          <p:cNvPr id="38" name="Rectangle: Rounded Corners 37">
            <a:extLst>
              <a:ext uri="{FF2B5EF4-FFF2-40B4-BE49-F238E27FC236}">
                <a16:creationId xmlns:a16="http://schemas.microsoft.com/office/drawing/2014/main" id="{A6AC2135-FDC1-4808-9A9C-67CB0BD575A8}"/>
              </a:ext>
              <a:ext uri="{C183D7F6-B498-43B3-948B-1728B52AA6E4}">
                <adec:decorative xmlns:adec="http://schemas.microsoft.com/office/drawing/2017/decorative" val="1"/>
              </a:ext>
            </a:extLst>
          </p:cNvPr>
          <p:cNvSpPr/>
          <p:nvPr/>
        </p:nvSpPr>
        <p:spPr>
          <a:xfrm>
            <a:off x="4919610" y="4785698"/>
            <a:ext cx="5119415" cy="1653365"/>
          </a:xfrm>
          <a:prstGeom prst="roundRect">
            <a:avLst>
              <a:gd name="adj" fmla="val 7232"/>
            </a:avLst>
          </a:prstGeom>
          <a:solidFill>
            <a:schemeClr val="bg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8437C5D-7210-49A1-849B-98E608498053}"/>
              </a:ext>
            </a:extLst>
          </p:cNvPr>
          <p:cNvSpPr txBox="1"/>
          <p:nvPr/>
        </p:nvSpPr>
        <p:spPr>
          <a:xfrm>
            <a:off x="4946608" y="4952098"/>
            <a:ext cx="5223833" cy="1384995"/>
          </a:xfrm>
          <a:prstGeom prst="rect">
            <a:avLst/>
          </a:prstGeom>
          <a:noFill/>
        </p:spPr>
        <p:txBody>
          <a:bodyPr wrap="square" rtlCol="0">
            <a:spAutoFit/>
          </a:bodyPr>
          <a:lstStyle/>
          <a:p>
            <a:r>
              <a:rPr lang="en-AU" sz="1400">
                <a:effectLst/>
                <a:ea typeface="Calibri" panose="020F0502020204030204" pitchFamily="34" charset="0"/>
              </a:rPr>
              <a:t>Training wages are generally</a:t>
            </a:r>
            <a:r>
              <a:rPr lang="en-AU" sz="1400" b="1">
                <a:effectLst/>
                <a:ea typeface="Calibri" panose="020F0502020204030204" pitchFamily="34" charset="0"/>
              </a:rPr>
              <a:t> below the national minimum wage </a:t>
            </a:r>
            <a:r>
              <a:rPr lang="en-AU" sz="1400">
                <a:effectLst/>
                <a:ea typeface="Calibri" panose="020F0502020204030204" pitchFamily="34" charset="0"/>
              </a:rPr>
              <a:t>of $21.38 per hour.</a:t>
            </a:r>
          </a:p>
          <a:p>
            <a:pPr marL="285750" indent="-285750">
              <a:buFont typeface="Arial" panose="020B0604020202020204" pitchFamily="34" charset="0"/>
              <a:buChar char="•"/>
            </a:pPr>
            <a:r>
              <a:rPr lang="en-AU" sz="1400"/>
              <a:t>First year junior hairdressing apprentices earn </a:t>
            </a:r>
            <a:r>
              <a:rPr lang="en-AU" sz="1400" b="1"/>
              <a:t>$12.34 per </a:t>
            </a:r>
            <a:r>
              <a:rPr lang="en-AU" sz="1400"/>
              <a:t>hour</a:t>
            </a:r>
          </a:p>
          <a:p>
            <a:pPr marL="285750" indent="-285750">
              <a:buFont typeface="Arial" panose="020B0604020202020204" pitchFamily="34" charset="0"/>
              <a:buChar char="•"/>
            </a:pPr>
            <a:r>
              <a:rPr lang="en-AU" sz="1400"/>
              <a:t>Aged care trainees start from </a:t>
            </a:r>
            <a:r>
              <a:rPr lang="en-AU" sz="1400" b="1"/>
              <a:t>$12.12 </a:t>
            </a:r>
            <a:r>
              <a:rPr lang="en-AU" sz="1400"/>
              <a:t>per hour</a:t>
            </a:r>
          </a:p>
          <a:p>
            <a:pPr marL="285750" indent="-285750">
              <a:buFont typeface="Arial" panose="020B0604020202020204" pitchFamily="34" charset="0"/>
              <a:buChar char="•"/>
            </a:pPr>
            <a:r>
              <a:rPr lang="en-AU" sz="1400"/>
              <a:t>Electrical apprentices range from </a:t>
            </a:r>
            <a:r>
              <a:rPr lang="en-AU" sz="1400" b="1"/>
              <a:t>$15.16 </a:t>
            </a:r>
            <a:r>
              <a:rPr lang="en-AU" sz="1400"/>
              <a:t>per hour in year 1 to </a:t>
            </a:r>
            <a:r>
              <a:rPr lang="en-AU" sz="1400" b="1"/>
              <a:t>$22.34 </a:t>
            </a:r>
            <a:r>
              <a:rPr lang="en-AU" sz="1400"/>
              <a:t>in year 4. </a:t>
            </a:r>
          </a:p>
        </p:txBody>
      </p:sp>
      <p:sp>
        <p:nvSpPr>
          <p:cNvPr id="34" name="Rectangle: Rounded Corners 33">
            <a:extLst>
              <a:ext uri="{FF2B5EF4-FFF2-40B4-BE49-F238E27FC236}">
                <a16:creationId xmlns:a16="http://schemas.microsoft.com/office/drawing/2014/main" id="{D6F3A4BE-D721-48B3-82E5-26642F2E815E}"/>
              </a:ext>
            </a:extLst>
          </p:cNvPr>
          <p:cNvSpPr/>
          <p:nvPr/>
        </p:nvSpPr>
        <p:spPr>
          <a:xfrm>
            <a:off x="10173308" y="4757753"/>
            <a:ext cx="1948190" cy="1681311"/>
          </a:xfrm>
          <a:prstGeom prst="roundRect">
            <a:avLst>
              <a:gd name="adj" fmla="val 7232"/>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AU" sz="1200">
                <a:solidFill>
                  <a:schemeClr val="tx1"/>
                </a:solidFill>
                <a:effectLst/>
                <a:ea typeface="Calibri" panose="020F0502020204030204" pitchFamily="34" charset="0"/>
                <a:cs typeface="Times New Roman" panose="02020603050405020304" pitchFamily="18" charset="0"/>
              </a:rPr>
              <a:t>The discount in training wages is designed to assist employers with the costs associated with </a:t>
            </a:r>
            <a:r>
              <a:rPr lang="en-AU" sz="1200" b="1">
                <a:solidFill>
                  <a:schemeClr val="tx1"/>
                </a:solidFill>
                <a:effectLst/>
                <a:ea typeface="Calibri" panose="020F0502020204030204" pitchFamily="34" charset="0"/>
                <a:cs typeface="Times New Roman" panose="02020603050405020304" pitchFamily="18" charset="0"/>
              </a:rPr>
              <a:t>supervision, providing on the job training, and allowing time for off the job training.</a:t>
            </a:r>
          </a:p>
        </p:txBody>
      </p:sp>
      <p:sp>
        <p:nvSpPr>
          <p:cNvPr id="33" name="TextBox 32">
            <a:extLst>
              <a:ext uri="{FF2B5EF4-FFF2-40B4-BE49-F238E27FC236}">
                <a16:creationId xmlns:a16="http://schemas.microsoft.com/office/drawing/2014/main" id="{FE5B10FE-487E-44BA-9108-AB66F7BC996A}"/>
              </a:ext>
            </a:extLst>
          </p:cNvPr>
          <p:cNvSpPr txBox="1"/>
          <p:nvPr/>
        </p:nvSpPr>
        <p:spPr>
          <a:xfrm>
            <a:off x="70502" y="6490609"/>
            <a:ext cx="12243356" cy="430887"/>
          </a:xfrm>
          <a:prstGeom prst="rect">
            <a:avLst/>
          </a:prstGeom>
          <a:noFill/>
        </p:spPr>
        <p:txBody>
          <a:bodyPr wrap="square" rtlCol="0">
            <a:spAutoFit/>
          </a:bodyPr>
          <a:lstStyle/>
          <a:p>
            <a:r>
              <a:rPr lang="en-AU" sz="1100" b="1">
                <a:solidFill>
                  <a:schemeClr val="bg1"/>
                </a:solidFill>
              </a:rPr>
              <a:t>Available financial supports at this stage may include: Australian Apprentice Training Support Payment, Priority Wage Subsidy, Trade Support Loan, Living Away From Home Allowance, Disability Australian Apprentice Wage Subsidy and Off-the-job Tutorial, Mentor and Interpreter Assistance - Further information is available on slides 10 &amp; 12 in the Background Paper</a:t>
            </a:r>
          </a:p>
        </p:txBody>
      </p:sp>
    </p:spTree>
    <p:extLst>
      <p:ext uri="{BB962C8B-B14F-4D97-AF65-F5344CB8AC3E}">
        <p14:creationId xmlns:p14="http://schemas.microsoft.com/office/powerpoint/2010/main" val="348469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 36">
            <a:extLst>
              <a:ext uri="{FF2B5EF4-FFF2-40B4-BE49-F238E27FC236}">
                <a16:creationId xmlns:a16="http://schemas.microsoft.com/office/drawing/2014/main" id="{410AC41C-B631-4D33-B821-9CFC363CC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8804506"/>
              </p:ext>
            </p:extLst>
          </p:nvPr>
        </p:nvGraphicFramePr>
        <p:xfrm>
          <a:off x="-10774" y="-3569"/>
          <a:ext cx="12192000" cy="707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7027883C-24E1-43B5-8D00-7926E6E76875}"/>
              </a:ext>
            </a:extLst>
          </p:cNvPr>
          <p:cNvSpPr>
            <a:spLocks noGrp="1"/>
          </p:cNvSpPr>
          <p:nvPr>
            <p:ph type="title"/>
          </p:nvPr>
        </p:nvSpPr>
        <p:spPr>
          <a:xfrm>
            <a:off x="70502" y="720503"/>
            <a:ext cx="11960673" cy="493934"/>
          </a:xfrm>
        </p:spPr>
        <p:txBody>
          <a:bodyPr>
            <a:noAutofit/>
          </a:bodyPr>
          <a:lstStyle/>
          <a:p>
            <a:r>
              <a:rPr lang="en-AU" sz="2200" b="1">
                <a:solidFill>
                  <a:schemeClr val="tx1"/>
                </a:solidFill>
                <a:latin typeface="Calibri" panose="020F0502020204030204"/>
              </a:rPr>
              <a:t>Keeping a focus on a successful completion - continuing the apprenticeship</a:t>
            </a:r>
          </a:p>
        </p:txBody>
      </p:sp>
      <p:sp>
        <p:nvSpPr>
          <p:cNvPr id="4" name="Rectangle 3">
            <a:extLst>
              <a:ext uri="{FF2B5EF4-FFF2-40B4-BE49-F238E27FC236}">
                <a16:creationId xmlns:a16="http://schemas.microsoft.com/office/drawing/2014/main" id="{34CD8285-CEDB-42D8-8434-F644458CD1C5}"/>
              </a:ext>
              <a:ext uri="{C183D7F6-B498-43B3-948B-1728B52AA6E4}">
                <adec:decorative xmlns:adec="http://schemas.microsoft.com/office/drawing/2017/decorative" val="1"/>
              </a:ext>
            </a:extLst>
          </p:cNvPr>
          <p:cNvSpPr/>
          <p:nvPr/>
        </p:nvSpPr>
        <p:spPr>
          <a:xfrm>
            <a:off x="-10774" y="1146017"/>
            <a:ext cx="12192000" cy="114660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5">
            <a:extLst>
              <a:ext uri="{FF2B5EF4-FFF2-40B4-BE49-F238E27FC236}">
                <a16:creationId xmlns:a16="http://schemas.microsoft.com/office/drawing/2014/main" id="{F2FC3B07-48B1-4642-901C-9A39EE610C42}"/>
              </a:ext>
              <a:ext uri="{C183D7F6-B498-43B3-948B-1728B52AA6E4}">
                <adec:decorative xmlns:adec="http://schemas.microsoft.com/office/drawing/2017/decorative" val="1"/>
              </a:ext>
            </a:extLst>
          </p:cNvPr>
          <p:cNvSpPr/>
          <p:nvPr/>
        </p:nvSpPr>
        <p:spPr bwMode="auto">
          <a:xfrm>
            <a:off x="160823" y="1374694"/>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13" name="Graphic 12">
            <a:extLst>
              <a:ext uri="{FF2B5EF4-FFF2-40B4-BE49-F238E27FC236}">
                <a16:creationId xmlns:a16="http://schemas.microsoft.com/office/drawing/2014/main" id="{1C111A36-FEAB-497B-B50F-0C6DFD2C22B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896" y="1481469"/>
            <a:ext cx="457200" cy="495300"/>
          </a:xfrm>
          <a:prstGeom prst="rect">
            <a:avLst/>
          </a:prstGeom>
        </p:spPr>
      </p:pic>
      <p:sp>
        <p:nvSpPr>
          <p:cNvPr id="16" name="TextBox 15">
            <a:extLst>
              <a:ext uri="{FF2B5EF4-FFF2-40B4-BE49-F238E27FC236}">
                <a16:creationId xmlns:a16="http://schemas.microsoft.com/office/drawing/2014/main" id="{63F74910-6482-4FF4-81F7-E84323C59052}"/>
              </a:ext>
            </a:extLst>
          </p:cNvPr>
          <p:cNvSpPr txBox="1"/>
          <p:nvPr/>
        </p:nvSpPr>
        <p:spPr>
          <a:xfrm>
            <a:off x="978337" y="1128954"/>
            <a:ext cx="11048538" cy="1200329"/>
          </a:xfrm>
          <a:prstGeom prst="rect">
            <a:avLst/>
          </a:prstGeom>
          <a:noFill/>
        </p:spPr>
        <p:txBody>
          <a:bodyPr wrap="square" lIns="91440" tIns="45720" rIns="91440" bIns="45720" rtlCol="0" anchor="t">
            <a:spAutoFit/>
          </a:bodyPr>
          <a:lstStyle/>
          <a:p>
            <a:r>
              <a:rPr lang="en-AU"/>
              <a:t>By end of the 2</a:t>
            </a:r>
            <a:r>
              <a:rPr lang="en-AU" baseline="30000"/>
              <a:t>nd</a:t>
            </a:r>
            <a:r>
              <a:rPr lang="en-AU"/>
              <a:t> year, 6.8% of trade apprentices and 51.3% of non-trade apprentices have generally completed their qualification. </a:t>
            </a:r>
            <a:r>
              <a:rPr lang="en-AU" b="1">
                <a:solidFill>
                  <a:schemeClr val="accent6"/>
                </a:solidFill>
              </a:rPr>
              <a:t>Apprentices in their third and forth year are highly valued</a:t>
            </a:r>
            <a:r>
              <a:rPr lang="en-AU"/>
              <a:t>, with supervision requirements reducing and productivity returns to the business increasing. Trade apprentices who complete their second year are more likely to finish their apprenticeship with only </a:t>
            </a:r>
            <a:r>
              <a:rPr lang="en-AU" b="1"/>
              <a:t>5% cancelling in the third year and 4% cancelling in the fourth year.</a:t>
            </a:r>
            <a:endParaRPr lang="en-AU">
              <a:cs typeface="Calibri"/>
            </a:endParaRPr>
          </a:p>
        </p:txBody>
      </p:sp>
      <p:sp>
        <p:nvSpPr>
          <p:cNvPr id="7" name="Freeform 55">
            <a:extLst>
              <a:ext uri="{FF2B5EF4-FFF2-40B4-BE49-F238E27FC236}">
                <a16:creationId xmlns:a16="http://schemas.microsoft.com/office/drawing/2014/main" id="{94030FC0-5446-4D99-8CE1-B18E192913C5}"/>
              </a:ext>
              <a:ext uri="{C183D7F6-B498-43B3-948B-1728B52AA6E4}">
                <adec:decorative xmlns:adec="http://schemas.microsoft.com/office/drawing/2017/decorative" val="1"/>
              </a:ext>
            </a:extLst>
          </p:cNvPr>
          <p:cNvSpPr/>
          <p:nvPr/>
        </p:nvSpPr>
        <p:spPr bwMode="auto">
          <a:xfrm>
            <a:off x="157469" y="2582097"/>
            <a:ext cx="708852" cy="708852"/>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14" name="Graphic 13">
            <a:extLst>
              <a:ext uri="{FF2B5EF4-FFF2-40B4-BE49-F238E27FC236}">
                <a16:creationId xmlns:a16="http://schemas.microsoft.com/office/drawing/2014/main" id="{700AD174-9D82-4661-84BD-196EC9E0E23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0542" y="2694187"/>
            <a:ext cx="533400" cy="495300"/>
          </a:xfrm>
          <a:prstGeom prst="rect">
            <a:avLst/>
          </a:prstGeom>
        </p:spPr>
      </p:pic>
      <p:sp>
        <p:nvSpPr>
          <p:cNvPr id="3" name="Rectangle 2">
            <a:extLst>
              <a:ext uri="{FF2B5EF4-FFF2-40B4-BE49-F238E27FC236}">
                <a16:creationId xmlns:a16="http://schemas.microsoft.com/office/drawing/2014/main" id="{4CAE5609-D9F5-4957-B084-BD89CFE9A2B3}"/>
              </a:ext>
              <a:ext uri="{C183D7F6-B498-43B3-948B-1728B52AA6E4}">
                <adec:decorative xmlns:adec="http://schemas.microsoft.com/office/drawing/2017/decorative" val="1"/>
              </a:ext>
            </a:extLst>
          </p:cNvPr>
          <p:cNvSpPr/>
          <p:nvPr/>
        </p:nvSpPr>
        <p:spPr>
          <a:xfrm>
            <a:off x="-10774" y="3606799"/>
            <a:ext cx="12202773" cy="107633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D08CCFE7-CB6E-4FBD-A3E2-2D9F2FC0F182}"/>
              </a:ext>
              <a:ext uri="{C183D7F6-B498-43B3-948B-1728B52AA6E4}">
                <adec:decorative xmlns:adec="http://schemas.microsoft.com/office/drawing/2017/decorative" val="1"/>
              </a:ext>
            </a:extLst>
          </p:cNvPr>
          <p:cNvGrpSpPr/>
          <p:nvPr/>
        </p:nvGrpSpPr>
        <p:grpSpPr>
          <a:xfrm>
            <a:off x="163485" y="3796547"/>
            <a:ext cx="708852" cy="880430"/>
            <a:chOff x="160823" y="3176593"/>
            <a:chExt cx="708852" cy="880430"/>
          </a:xfrm>
        </p:grpSpPr>
        <p:sp>
          <p:nvSpPr>
            <p:cNvPr id="9" name="Freeform 55">
              <a:extLst>
                <a:ext uri="{FF2B5EF4-FFF2-40B4-BE49-F238E27FC236}">
                  <a16:creationId xmlns:a16="http://schemas.microsoft.com/office/drawing/2014/main" id="{BE2BE113-A5BF-458E-B98D-3D51B5EACB42}"/>
                </a:ext>
              </a:extLst>
            </p:cNvPr>
            <p:cNvSpPr/>
            <p:nvPr/>
          </p:nvSpPr>
          <p:spPr bwMode="auto">
            <a:xfrm>
              <a:off x="160823" y="3176593"/>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10" name="Group 9">
              <a:extLst>
                <a:ext uri="{FF2B5EF4-FFF2-40B4-BE49-F238E27FC236}">
                  <a16:creationId xmlns:a16="http://schemas.microsoft.com/office/drawing/2014/main" id="{519C90A4-1116-4CCA-902B-C965E87098C3}"/>
                </a:ext>
              </a:extLst>
            </p:cNvPr>
            <p:cNvGrpSpPr/>
            <p:nvPr/>
          </p:nvGrpSpPr>
          <p:grpSpPr>
            <a:xfrm>
              <a:off x="748968" y="4057023"/>
              <a:ext cx="0" cy="0"/>
              <a:chOff x="1084524" y="2625937"/>
              <a:chExt cx="0" cy="0"/>
            </a:xfrm>
            <a:solidFill>
              <a:schemeClr val="bg1"/>
            </a:solidFill>
          </p:grpSpPr>
          <p:sp>
            <p:nvSpPr>
              <p:cNvPr id="11" name="Line 103">
                <a:extLst>
                  <a:ext uri="{FF2B5EF4-FFF2-40B4-BE49-F238E27FC236}">
                    <a16:creationId xmlns:a16="http://schemas.microsoft.com/office/drawing/2014/main" id="{B852573B-F3E0-48AA-8ADC-56D14E78DED8}"/>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12" name="Line 104">
                <a:extLst>
                  <a:ext uri="{FF2B5EF4-FFF2-40B4-BE49-F238E27FC236}">
                    <a16:creationId xmlns:a16="http://schemas.microsoft.com/office/drawing/2014/main" id="{D6E57C72-386E-45BF-9EF8-CBA4CE682AD7}"/>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sp>
        <p:nvSpPr>
          <p:cNvPr id="2" name="TextBox 1">
            <a:extLst>
              <a:ext uri="{FF2B5EF4-FFF2-40B4-BE49-F238E27FC236}">
                <a16:creationId xmlns:a16="http://schemas.microsoft.com/office/drawing/2014/main" id="{1E26E308-582E-4335-8DA8-A9BD5047FC39}"/>
              </a:ext>
            </a:extLst>
          </p:cNvPr>
          <p:cNvSpPr txBox="1"/>
          <p:nvPr/>
        </p:nvSpPr>
        <p:spPr>
          <a:xfrm>
            <a:off x="982637" y="2359784"/>
            <a:ext cx="11198589" cy="1200329"/>
          </a:xfrm>
          <a:prstGeom prst="rect">
            <a:avLst/>
          </a:prstGeom>
          <a:noFill/>
        </p:spPr>
        <p:txBody>
          <a:bodyPr wrap="square" rtlCol="0">
            <a:spAutoFit/>
          </a:bodyPr>
          <a:lstStyle/>
          <a:p>
            <a:r>
              <a:rPr lang="en-AU" dirty="0"/>
              <a:t>Throughout the entire apprenticeship, AASNs are contracted to provide </a:t>
            </a:r>
            <a:r>
              <a:rPr lang="en-AU" b="1" dirty="0">
                <a:solidFill>
                  <a:schemeClr val="accent5"/>
                </a:solidFill>
              </a:rPr>
              <a:t>personalised In-Training Support to apprentices and trainees at risk of not completing their training</a:t>
            </a:r>
            <a:r>
              <a:rPr lang="en-AU" dirty="0"/>
              <a:t>. This service is often accessed by disadvantaged or at-risk cohorts. Services provided are based on assessment of individual need and may include pastoral care, mentoring, counselling, career guidance, industry mentoring, conflict resolution and referral to specialist services. </a:t>
            </a:r>
          </a:p>
        </p:txBody>
      </p:sp>
      <p:pic>
        <p:nvPicPr>
          <p:cNvPr id="15" name="Graphic 14">
            <a:extLst>
              <a:ext uri="{FF2B5EF4-FFF2-40B4-BE49-F238E27FC236}">
                <a16:creationId xmlns:a16="http://schemas.microsoft.com/office/drawing/2014/main" id="{8C2457D5-5892-42A9-81AF-D034D482DE3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8549" y="3909070"/>
            <a:ext cx="533400" cy="419100"/>
          </a:xfrm>
          <a:prstGeom prst="rect">
            <a:avLst/>
          </a:prstGeom>
        </p:spPr>
      </p:pic>
      <p:sp>
        <p:nvSpPr>
          <p:cNvPr id="18" name="TextBox 17">
            <a:extLst>
              <a:ext uri="{FF2B5EF4-FFF2-40B4-BE49-F238E27FC236}">
                <a16:creationId xmlns:a16="http://schemas.microsoft.com/office/drawing/2014/main" id="{E658F54B-F82E-456D-9889-7BCAE9481CA0}"/>
              </a:ext>
            </a:extLst>
          </p:cNvPr>
          <p:cNvSpPr txBox="1"/>
          <p:nvPr/>
        </p:nvSpPr>
        <p:spPr>
          <a:xfrm>
            <a:off x="989110" y="3832469"/>
            <a:ext cx="11202889" cy="646331"/>
          </a:xfrm>
          <a:prstGeom prst="rect">
            <a:avLst/>
          </a:prstGeom>
          <a:noFill/>
        </p:spPr>
        <p:txBody>
          <a:bodyPr wrap="square" lIns="91440" tIns="45720" rIns="91440" bIns="45720" rtlCol="0" anchor="t">
            <a:spAutoFit/>
          </a:bodyPr>
          <a:lstStyle/>
          <a:p>
            <a:pPr marL="342900" indent="-342900">
              <a:buFont typeface="+mj-lt"/>
              <a:buAutoNum type="arabicPeriod"/>
            </a:pPr>
            <a:r>
              <a:rPr lang="en-AU"/>
              <a:t>Are targeted supports later in training </a:t>
            </a:r>
            <a:r>
              <a:rPr lang="en-AU" b="1">
                <a:solidFill>
                  <a:schemeClr val="accent2"/>
                </a:solidFill>
              </a:rPr>
              <a:t>effective</a:t>
            </a:r>
            <a:r>
              <a:rPr lang="en-AU"/>
              <a:t> </a:t>
            </a:r>
            <a:r>
              <a:rPr lang="en-AU" b="1">
                <a:solidFill>
                  <a:schemeClr val="accent2"/>
                </a:solidFill>
              </a:rPr>
              <a:t>enough for employers and apprentices </a:t>
            </a:r>
            <a:r>
              <a:rPr lang="en-AU"/>
              <a:t>to have an impact?​</a:t>
            </a:r>
          </a:p>
          <a:p>
            <a:pPr marL="342900" indent="-342900">
              <a:buFont typeface="+mj-lt"/>
              <a:buAutoNum type="arabicPeriod"/>
            </a:pPr>
            <a:r>
              <a:rPr lang="en-AU"/>
              <a:t>How can we better identify apprentices, particularly </a:t>
            </a:r>
            <a:r>
              <a:rPr lang="en-AU" b="1">
                <a:solidFill>
                  <a:schemeClr val="accent2"/>
                </a:solidFill>
              </a:rPr>
              <a:t>at-risk cohorts who need </a:t>
            </a:r>
            <a:r>
              <a:rPr lang="en-AU" b="1">
                <a:solidFill>
                  <a:schemeClr val="accent2"/>
                </a:solidFill>
                <a:ea typeface="+mn-lt"/>
                <a:cs typeface="+mn-lt"/>
              </a:rPr>
              <a:t>additional support</a:t>
            </a:r>
            <a:r>
              <a:rPr lang="en-AU">
                <a:ea typeface="+mn-lt"/>
                <a:cs typeface="+mn-lt"/>
              </a:rPr>
              <a:t>?</a:t>
            </a:r>
            <a:r>
              <a:rPr lang="en-AU"/>
              <a:t>​</a:t>
            </a:r>
            <a:endParaRPr lang="en-AU">
              <a:cs typeface="Calibri"/>
            </a:endParaRPr>
          </a:p>
        </p:txBody>
      </p:sp>
      <p:sp>
        <p:nvSpPr>
          <p:cNvPr id="20" name="Rectangle 19">
            <a:extLst>
              <a:ext uri="{FF2B5EF4-FFF2-40B4-BE49-F238E27FC236}">
                <a16:creationId xmlns:a16="http://schemas.microsoft.com/office/drawing/2014/main" id="{EC3A7272-F3ED-424E-83C0-4B22E66955AD}"/>
              </a:ext>
              <a:ext uri="{C183D7F6-B498-43B3-948B-1728B52AA6E4}">
                <adec:decorative xmlns:adec="http://schemas.microsoft.com/office/drawing/2017/decorative" val="1"/>
              </a:ext>
            </a:extLst>
          </p:cNvPr>
          <p:cNvSpPr/>
          <p:nvPr/>
        </p:nvSpPr>
        <p:spPr>
          <a:xfrm>
            <a:off x="-10774" y="4742092"/>
            <a:ext cx="12202773" cy="363993"/>
          </a:xfrm>
          <a:prstGeom prst="rect">
            <a:avLst/>
          </a:prstGeom>
          <a:solidFill>
            <a:srgbClr val="002D3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86"/>
          </a:p>
        </p:txBody>
      </p:sp>
      <p:sp>
        <p:nvSpPr>
          <p:cNvPr id="22" name="Rectangle 21">
            <a:extLst>
              <a:ext uri="{FF2B5EF4-FFF2-40B4-BE49-F238E27FC236}">
                <a16:creationId xmlns:a16="http://schemas.microsoft.com/office/drawing/2014/main" id="{6E87538B-8A1C-43DD-9D5C-78AF49CC6E1D}"/>
              </a:ext>
              <a:ext uri="{C183D7F6-B498-43B3-948B-1728B52AA6E4}">
                <adec:decorative xmlns:adec="http://schemas.microsoft.com/office/drawing/2017/decorative" val="1"/>
              </a:ext>
            </a:extLst>
          </p:cNvPr>
          <p:cNvSpPr/>
          <p:nvPr/>
        </p:nvSpPr>
        <p:spPr>
          <a:xfrm>
            <a:off x="-10774" y="4742092"/>
            <a:ext cx="12202773" cy="363993"/>
          </a:xfrm>
          <a:prstGeom prst="rect">
            <a:avLst/>
          </a:prstGeom>
          <a:solidFill>
            <a:srgbClr val="002D3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86"/>
          </a:p>
        </p:txBody>
      </p:sp>
      <p:sp>
        <p:nvSpPr>
          <p:cNvPr id="24" name="Rectangle 23">
            <a:extLst>
              <a:ext uri="{FF2B5EF4-FFF2-40B4-BE49-F238E27FC236}">
                <a16:creationId xmlns:a16="http://schemas.microsoft.com/office/drawing/2014/main" id="{A55F5F4D-2ABA-4F0B-AF36-43E400CCABF5}"/>
              </a:ext>
              <a:ext uri="{C183D7F6-B498-43B3-948B-1728B52AA6E4}">
                <adec:decorative xmlns:adec="http://schemas.microsoft.com/office/drawing/2017/decorative" val="1"/>
              </a:ext>
            </a:extLst>
          </p:cNvPr>
          <p:cNvSpPr/>
          <p:nvPr/>
        </p:nvSpPr>
        <p:spPr>
          <a:xfrm>
            <a:off x="-10774" y="4742092"/>
            <a:ext cx="12202773" cy="363993"/>
          </a:xfrm>
          <a:prstGeom prst="rect">
            <a:avLst/>
          </a:prstGeom>
          <a:solidFill>
            <a:srgbClr val="002D3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86"/>
          </a:p>
        </p:txBody>
      </p:sp>
      <p:sp>
        <p:nvSpPr>
          <p:cNvPr id="21" name="TextBox 20">
            <a:extLst>
              <a:ext uri="{FF2B5EF4-FFF2-40B4-BE49-F238E27FC236}">
                <a16:creationId xmlns:a16="http://schemas.microsoft.com/office/drawing/2014/main" id="{E2A51E03-62C3-4303-852E-32487523F7B0}"/>
              </a:ext>
            </a:extLst>
          </p:cNvPr>
          <p:cNvSpPr txBox="1"/>
          <p:nvPr/>
        </p:nvSpPr>
        <p:spPr>
          <a:xfrm>
            <a:off x="-2634" y="4729282"/>
            <a:ext cx="12085778" cy="400110"/>
          </a:xfrm>
          <a:prstGeom prst="rect">
            <a:avLst/>
          </a:prstGeom>
          <a:noFill/>
        </p:spPr>
        <p:txBody>
          <a:bodyPr wrap="square">
            <a:spAutoFit/>
          </a:bodyPr>
          <a:lstStyle/>
          <a:p>
            <a:pPr>
              <a:spcAft>
                <a:spcPts val="591"/>
              </a:spcAft>
            </a:pPr>
            <a:r>
              <a:rPr lang="en-AU" sz="2000" b="1">
                <a:solidFill>
                  <a:schemeClr val="bg1"/>
                </a:solidFill>
              </a:rPr>
              <a:t>Cumulative outcomes each year of an apprenticeship and traineeship  </a:t>
            </a:r>
          </a:p>
        </p:txBody>
      </p:sp>
      <p:sp>
        <p:nvSpPr>
          <p:cNvPr id="35" name="Rectangle: Rounded Corners 34">
            <a:extLst>
              <a:ext uri="{FF2B5EF4-FFF2-40B4-BE49-F238E27FC236}">
                <a16:creationId xmlns:a16="http://schemas.microsoft.com/office/drawing/2014/main" id="{DB0575F5-F227-4024-BBB2-CAA021B04E01}"/>
              </a:ext>
              <a:ext uri="{C183D7F6-B498-43B3-948B-1728B52AA6E4}">
                <adec:decorative xmlns:adec="http://schemas.microsoft.com/office/drawing/2017/decorative" val="1"/>
              </a:ext>
            </a:extLst>
          </p:cNvPr>
          <p:cNvSpPr/>
          <p:nvPr/>
        </p:nvSpPr>
        <p:spPr>
          <a:xfrm>
            <a:off x="70501" y="5153139"/>
            <a:ext cx="5676857" cy="1290415"/>
          </a:xfrm>
          <a:prstGeom prst="roundRect">
            <a:avLst>
              <a:gd name="adj" fmla="val 7232"/>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Graphic 1">
            <a:extLst>
              <a:ext uri="{FF2B5EF4-FFF2-40B4-BE49-F238E27FC236}">
                <a16:creationId xmlns:a16="http://schemas.microsoft.com/office/drawing/2014/main" id="{821DD9BC-DFB6-627A-D682-91DA26F776C6}"/>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7527" y="5225349"/>
            <a:ext cx="437588" cy="454806"/>
          </a:xfrm>
          <a:prstGeom prst="rect">
            <a:avLst/>
          </a:prstGeom>
        </p:spPr>
      </p:pic>
      <p:sp>
        <p:nvSpPr>
          <p:cNvPr id="49" name="TextBox 48">
            <a:extLst>
              <a:ext uri="{FF2B5EF4-FFF2-40B4-BE49-F238E27FC236}">
                <a16:creationId xmlns:a16="http://schemas.microsoft.com/office/drawing/2014/main" id="{7FC6CCAC-0BDC-363F-B3D9-ACC066A85C23}"/>
              </a:ext>
            </a:extLst>
          </p:cNvPr>
          <p:cNvSpPr txBox="1"/>
          <p:nvPr/>
        </p:nvSpPr>
        <p:spPr>
          <a:xfrm>
            <a:off x="86590" y="5715298"/>
            <a:ext cx="169169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AU" sz="1400" b="1" kern="1200">
                <a:solidFill>
                  <a:schemeClr val="tx1"/>
                </a:solidFill>
                <a:latin typeface="Calibri"/>
                <a:ea typeface="+mn-ea"/>
                <a:cs typeface="+mn-cs"/>
              </a:rPr>
              <a:t>Trade</a:t>
            </a:r>
            <a:r>
              <a:rPr lang="en-AU" sz="1400" kern="1200">
                <a:solidFill>
                  <a:schemeClr val="tx1"/>
                </a:solidFill>
                <a:latin typeface="Calibri"/>
                <a:ea typeface="+mn-ea"/>
                <a:cs typeface="+mn-cs"/>
              </a:rPr>
              <a:t> qualifications take around 3 to 4 years to complete</a:t>
            </a:r>
            <a:endParaRPr lang="en-GB"/>
          </a:p>
        </p:txBody>
      </p:sp>
      <p:graphicFrame>
        <p:nvGraphicFramePr>
          <p:cNvPr id="32" name="Chart 31" descr="A graph of the in-training, completed and cancelled rates over four years for trade apprenticeships. &#10;&#10;12 months has 77% in-training, 2% completed and 21% cancelled&#10;24 months has 64% in-training, 7% completed and 29% cancelled&#10;36 months has 51% in-training 15% completed and 34% cancelled&#10;48 months 17% in-training, 46% completed and 38% cancelled">
            <a:extLst>
              <a:ext uri="{FF2B5EF4-FFF2-40B4-BE49-F238E27FC236}">
                <a16:creationId xmlns:a16="http://schemas.microsoft.com/office/drawing/2014/main" id="{6F027093-74D1-46F8-8D98-D0FB7CAD857E}"/>
              </a:ext>
            </a:extLst>
          </p:cNvPr>
          <p:cNvGraphicFramePr/>
          <p:nvPr>
            <p:extLst>
              <p:ext uri="{D42A27DB-BD31-4B8C-83A1-F6EECF244321}">
                <p14:modId xmlns:p14="http://schemas.microsoft.com/office/powerpoint/2010/main" val="2232351253"/>
              </p:ext>
            </p:extLst>
          </p:nvPr>
        </p:nvGraphicFramePr>
        <p:xfrm>
          <a:off x="1800552" y="5137937"/>
          <a:ext cx="3803457" cy="1290415"/>
        </p:xfrm>
        <a:graphic>
          <a:graphicData uri="http://schemas.openxmlformats.org/drawingml/2006/chart">
            <c:chart xmlns:c="http://schemas.openxmlformats.org/drawingml/2006/chart" xmlns:r="http://schemas.openxmlformats.org/officeDocument/2006/relationships" r:id="rId16"/>
          </a:graphicData>
        </a:graphic>
      </p:graphicFrame>
      <p:sp>
        <p:nvSpPr>
          <p:cNvPr id="36" name="Rectangle: Rounded Corners 35">
            <a:extLst>
              <a:ext uri="{FF2B5EF4-FFF2-40B4-BE49-F238E27FC236}">
                <a16:creationId xmlns:a16="http://schemas.microsoft.com/office/drawing/2014/main" id="{43316497-B947-48B8-B6C6-BF82B089AC63}"/>
              </a:ext>
              <a:ext uri="{C183D7F6-B498-43B3-948B-1728B52AA6E4}">
                <adec:decorative xmlns:adec="http://schemas.microsoft.com/office/drawing/2017/decorative" val="1"/>
              </a:ext>
            </a:extLst>
          </p:cNvPr>
          <p:cNvSpPr/>
          <p:nvPr/>
        </p:nvSpPr>
        <p:spPr>
          <a:xfrm>
            <a:off x="6096000" y="5137937"/>
            <a:ext cx="5987144" cy="1316025"/>
          </a:xfrm>
          <a:prstGeom prst="roundRect">
            <a:avLst>
              <a:gd name="adj" fmla="val 7232"/>
            </a:avLst>
          </a:prstGeom>
          <a:solidFill>
            <a:schemeClr val="bg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490CEB7A-00BB-00A1-8CA3-56FD81DB1FD3}"/>
              </a:ext>
            </a:extLst>
          </p:cNvPr>
          <p:cNvSpPr txBox="1"/>
          <p:nvPr/>
        </p:nvSpPr>
        <p:spPr>
          <a:xfrm>
            <a:off x="6085226" y="5680155"/>
            <a:ext cx="202292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Non-trade</a:t>
            </a:r>
            <a:r>
              <a:rPr lang="en-GB" sz="1400">
                <a:cs typeface="Calibri"/>
              </a:rPr>
              <a:t> qualifications take around 1 to 2 years to complete</a:t>
            </a:r>
            <a:endParaRPr lang="en-US" sz="1400"/>
          </a:p>
          <a:p>
            <a:pPr algn="l"/>
            <a:endParaRPr lang="en-GB">
              <a:cs typeface="Calibri"/>
            </a:endParaRPr>
          </a:p>
        </p:txBody>
      </p:sp>
      <p:graphicFrame>
        <p:nvGraphicFramePr>
          <p:cNvPr id="34" name="Chart 33" descr="A graph of the in-training, completed and cancelled rates over two years for non -trade apprenticeships.&#10;&#10;12 months has 43% in-training, 26% completed and 31% cancelled. &#10;24 months has 9% in-training, 51% completed and 40% completed.">
            <a:extLst>
              <a:ext uri="{FF2B5EF4-FFF2-40B4-BE49-F238E27FC236}">
                <a16:creationId xmlns:a16="http://schemas.microsoft.com/office/drawing/2014/main" id="{8E592631-9A99-4424-A8B3-2EDFA3E73579}"/>
              </a:ext>
            </a:extLst>
          </p:cNvPr>
          <p:cNvGraphicFramePr/>
          <p:nvPr>
            <p:extLst>
              <p:ext uri="{D42A27DB-BD31-4B8C-83A1-F6EECF244321}">
                <p14:modId xmlns:p14="http://schemas.microsoft.com/office/powerpoint/2010/main" val="1426792713"/>
              </p:ext>
            </p:extLst>
          </p:nvPr>
        </p:nvGraphicFramePr>
        <p:xfrm>
          <a:off x="8152686" y="5153139"/>
          <a:ext cx="3803457" cy="1290415"/>
        </p:xfrm>
        <a:graphic>
          <a:graphicData uri="http://schemas.openxmlformats.org/drawingml/2006/chart">
            <c:chart xmlns:c="http://schemas.openxmlformats.org/drawingml/2006/chart" xmlns:r="http://schemas.openxmlformats.org/officeDocument/2006/relationships" r:id="rId17"/>
          </a:graphicData>
        </a:graphic>
      </p:graphicFrame>
      <p:sp>
        <p:nvSpPr>
          <p:cNvPr id="33" name="TextBox 32">
            <a:extLst>
              <a:ext uri="{FF2B5EF4-FFF2-40B4-BE49-F238E27FC236}">
                <a16:creationId xmlns:a16="http://schemas.microsoft.com/office/drawing/2014/main" id="{FE5B10FE-487E-44BA-9108-AB66F7BC996A}"/>
              </a:ext>
            </a:extLst>
          </p:cNvPr>
          <p:cNvSpPr txBox="1"/>
          <p:nvPr/>
        </p:nvSpPr>
        <p:spPr>
          <a:xfrm>
            <a:off x="70501" y="6486429"/>
            <a:ext cx="12243356" cy="430887"/>
          </a:xfrm>
          <a:prstGeom prst="rect">
            <a:avLst/>
          </a:prstGeom>
          <a:noFill/>
        </p:spPr>
        <p:txBody>
          <a:bodyPr wrap="square" rtlCol="0">
            <a:spAutoFit/>
          </a:bodyPr>
          <a:lstStyle/>
          <a:p>
            <a:r>
              <a:rPr lang="en-AU" sz="1100" b="1">
                <a:solidFill>
                  <a:schemeClr val="bg1"/>
                </a:solidFill>
              </a:rPr>
              <a:t>Available financial supports at this stage may include: Australian Apprentice Training Support Payment, Priority Wage Subsidy, Trade Support Loan, Living Away From Home Allowance, Disability Australian Apprentice Wage Subsidy and Off-the-job Tutorial, Mentor and Interpreter Assistance - Further information is available on slides 10 &amp; 12 in the Background Paper</a:t>
            </a:r>
          </a:p>
        </p:txBody>
      </p:sp>
      <p:pic>
        <p:nvPicPr>
          <p:cNvPr id="39" name="Graphic 38">
            <a:extLst>
              <a:ext uri="{FF2B5EF4-FFF2-40B4-BE49-F238E27FC236}">
                <a16:creationId xmlns:a16="http://schemas.microsoft.com/office/drawing/2014/main" id="{D2C7B6CB-5DFE-4C5C-BBAD-7FF7BE2B143A}"/>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866955" y="5228002"/>
            <a:ext cx="467105" cy="467105"/>
          </a:xfrm>
          <a:prstGeom prst="rect">
            <a:avLst/>
          </a:prstGeom>
        </p:spPr>
      </p:pic>
    </p:spTree>
    <p:extLst>
      <p:ext uri="{BB962C8B-B14F-4D97-AF65-F5344CB8AC3E}">
        <p14:creationId xmlns:p14="http://schemas.microsoft.com/office/powerpoint/2010/main" val="34863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4ED2F3-AB2C-4F8F-B308-16FCB35DCCDA}"/>
              </a:ext>
              <a:ext uri="{C183D7F6-B498-43B3-948B-1728B52AA6E4}">
                <adec:decorative xmlns:adec="http://schemas.microsoft.com/office/drawing/2017/decorative" val="1"/>
              </a:ext>
            </a:extLst>
          </p:cNvPr>
          <p:cNvSpPr/>
          <p:nvPr/>
        </p:nvSpPr>
        <p:spPr>
          <a:xfrm>
            <a:off x="-10774" y="3341454"/>
            <a:ext cx="12202773" cy="134288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12CE4D5-9494-4991-9501-EF5AC16B7A7A}"/>
              </a:ext>
              <a:ext uri="{C183D7F6-B498-43B3-948B-1728B52AA6E4}">
                <adec:decorative xmlns:adec="http://schemas.microsoft.com/office/drawing/2017/decorative" val="1"/>
              </a:ext>
            </a:extLst>
          </p:cNvPr>
          <p:cNvSpPr/>
          <p:nvPr/>
        </p:nvSpPr>
        <p:spPr>
          <a:xfrm>
            <a:off x="-10773" y="1179012"/>
            <a:ext cx="12202774" cy="11325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0137DE4B-60AA-454D-A170-B3381D607C53}"/>
              </a:ext>
            </a:extLst>
          </p:cNvPr>
          <p:cNvSpPr>
            <a:spLocks noGrp="1"/>
          </p:cNvSpPr>
          <p:nvPr>
            <p:ph type="title"/>
          </p:nvPr>
        </p:nvSpPr>
        <p:spPr>
          <a:xfrm>
            <a:off x="70502" y="716267"/>
            <a:ext cx="11960673" cy="528140"/>
          </a:xfrm>
        </p:spPr>
        <p:txBody>
          <a:bodyPr>
            <a:noAutofit/>
          </a:bodyPr>
          <a:lstStyle/>
          <a:p>
            <a:r>
              <a:rPr lang="en-AU" sz="2200" b="1">
                <a:solidFill>
                  <a:schemeClr val="tx1"/>
                </a:solidFill>
                <a:latin typeface="Calibri" panose="020F0502020204030204"/>
              </a:rPr>
              <a:t>Apprentices contribution is highly valued due to skills and experience - Years 3 &amp; 4</a:t>
            </a:r>
          </a:p>
        </p:txBody>
      </p:sp>
      <p:sp>
        <p:nvSpPr>
          <p:cNvPr id="6" name="Freeform 55">
            <a:extLst>
              <a:ext uri="{FF2B5EF4-FFF2-40B4-BE49-F238E27FC236}">
                <a16:creationId xmlns:a16="http://schemas.microsoft.com/office/drawing/2014/main" id="{1C3DCD23-8579-4304-8C97-700A0CE0D6E2}"/>
              </a:ext>
              <a:ext uri="{C183D7F6-B498-43B3-948B-1728B52AA6E4}">
                <adec:decorative xmlns:adec="http://schemas.microsoft.com/office/drawing/2017/decorative" val="1"/>
              </a:ext>
            </a:extLst>
          </p:cNvPr>
          <p:cNvSpPr/>
          <p:nvPr/>
        </p:nvSpPr>
        <p:spPr bwMode="auto">
          <a:xfrm>
            <a:off x="160823" y="1382027"/>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sp>
        <p:nvSpPr>
          <p:cNvPr id="7" name="Freeform 55">
            <a:extLst>
              <a:ext uri="{FF2B5EF4-FFF2-40B4-BE49-F238E27FC236}">
                <a16:creationId xmlns:a16="http://schemas.microsoft.com/office/drawing/2014/main" id="{E666D826-6345-428A-A8BC-78B3B577024F}"/>
              </a:ext>
              <a:ext uri="{C183D7F6-B498-43B3-948B-1728B52AA6E4}">
                <adec:decorative xmlns:adec="http://schemas.microsoft.com/office/drawing/2017/decorative" val="1"/>
              </a:ext>
            </a:extLst>
          </p:cNvPr>
          <p:cNvSpPr/>
          <p:nvPr/>
        </p:nvSpPr>
        <p:spPr bwMode="auto">
          <a:xfrm>
            <a:off x="160823" y="2454077"/>
            <a:ext cx="708852" cy="708852"/>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8" name="Group 7">
            <a:extLst>
              <a:ext uri="{FF2B5EF4-FFF2-40B4-BE49-F238E27FC236}">
                <a16:creationId xmlns:a16="http://schemas.microsoft.com/office/drawing/2014/main" id="{D8C217B8-F4E7-42BC-808C-8600CA023A3B}"/>
              </a:ext>
              <a:ext uri="{C183D7F6-B498-43B3-948B-1728B52AA6E4}">
                <adec:decorative xmlns:adec="http://schemas.microsoft.com/office/drawing/2017/decorative" val="1"/>
              </a:ext>
            </a:extLst>
          </p:cNvPr>
          <p:cNvGrpSpPr/>
          <p:nvPr/>
        </p:nvGrpSpPr>
        <p:grpSpPr>
          <a:xfrm>
            <a:off x="146167" y="3692638"/>
            <a:ext cx="708852" cy="880430"/>
            <a:chOff x="160823" y="3176593"/>
            <a:chExt cx="708852" cy="880430"/>
          </a:xfrm>
        </p:grpSpPr>
        <p:sp>
          <p:nvSpPr>
            <p:cNvPr id="9" name="Freeform 55">
              <a:extLst>
                <a:ext uri="{FF2B5EF4-FFF2-40B4-BE49-F238E27FC236}">
                  <a16:creationId xmlns:a16="http://schemas.microsoft.com/office/drawing/2014/main" id="{E5BF2D1B-8A39-41E0-B1B5-1D6C64B5A139}"/>
                </a:ext>
              </a:extLst>
            </p:cNvPr>
            <p:cNvSpPr/>
            <p:nvPr/>
          </p:nvSpPr>
          <p:spPr bwMode="auto">
            <a:xfrm>
              <a:off x="160823" y="3176593"/>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10" name="Group 9">
              <a:extLst>
                <a:ext uri="{FF2B5EF4-FFF2-40B4-BE49-F238E27FC236}">
                  <a16:creationId xmlns:a16="http://schemas.microsoft.com/office/drawing/2014/main" id="{3725B158-40FA-474C-8405-168F333DC309}"/>
                </a:ext>
              </a:extLst>
            </p:cNvPr>
            <p:cNvGrpSpPr/>
            <p:nvPr/>
          </p:nvGrpSpPr>
          <p:grpSpPr>
            <a:xfrm>
              <a:off x="748968" y="4057023"/>
              <a:ext cx="0" cy="0"/>
              <a:chOff x="1084524" y="2625937"/>
              <a:chExt cx="0" cy="0"/>
            </a:xfrm>
            <a:solidFill>
              <a:schemeClr val="bg1"/>
            </a:solidFill>
          </p:grpSpPr>
          <p:sp>
            <p:nvSpPr>
              <p:cNvPr id="11" name="Line 103">
                <a:extLst>
                  <a:ext uri="{FF2B5EF4-FFF2-40B4-BE49-F238E27FC236}">
                    <a16:creationId xmlns:a16="http://schemas.microsoft.com/office/drawing/2014/main" id="{C31D7522-F9B2-4D47-B991-B890E1A4DD10}"/>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12" name="Line 104">
                <a:extLst>
                  <a:ext uri="{FF2B5EF4-FFF2-40B4-BE49-F238E27FC236}">
                    <a16:creationId xmlns:a16="http://schemas.microsoft.com/office/drawing/2014/main" id="{224A2AA2-F9BF-4285-AD10-E43E59B01E37}"/>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pic>
        <p:nvPicPr>
          <p:cNvPr id="13" name="Graphic 12">
            <a:extLst>
              <a:ext uri="{FF2B5EF4-FFF2-40B4-BE49-F238E27FC236}">
                <a16:creationId xmlns:a16="http://schemas.microsoft.com/office/drawing/2014/main" id="{3A52A108-711F-4090-83DA-036BE3A3C6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896" y="1488802"/>
            <a:ext cx="457200" cy="495300"/>
          </a:xfrm>
          <a:prstGeom prst="rect">
            <a:avLst/>
          </a:prstGeom>
        </p:spPr>
      </p:pic>
      <p:pic>
        <p:nvPicPr>
          <p:cNvPr id="14" name="Graphic 13">
            <a:extLst>
              <a:ext uri="{FF2B5EF4-FFF2-40B4-BE49-F238E27FC236}">
                <a16:creationId xmlns:a16="http://schemas.microsoft.com/office/drawing/2014/main" id="{03D6235F-AD70-4866-A041-F94745E0057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896" y="2566167"/>
            <a:ext cx="533400" cy="495300"/>
          </a:xfrm>
          <a:prstGeom prst="rect">
            <a:avLst/>
          </a:prstGeom>
        </p:spPr>
      </p:pic>
      <p:pic>
        <p:nvPicPr>
          <p:cNvPr id="15" name="Graphic 14">
            <a:extLst>
              <a:ext uri="{FF2B5EF4-FFF2-40B4-BE49-F238E27FC236}">
                <a16:creationId xmlns:a16="http://schemas.microsoft.com/office/drawing/2014/main" id="{4D26A5EC-1B0D-4249-BF6E-E0FD4D7F4FC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919" y="3812611"/>
            <a:ext cx="533400" cy="419100"/>
          </a:xfrm>
          <a:prstGeom prst="rect">
            <a:avLst/>
          </a:prstGeom>
        </p:spPr>
      </p:pic>
      <p:sp>
        <p:nvSpPr>
          <p:cNvPr id="16" name="TextBox 15">
            <a:extLst>
              <a:ext uri="{FF2B5EF4-FFF2-40B4-BE49-F238E27FC236}">
                <a16:creationId xmlns:a16="http://schemas.microsoft.com/office/drawing/2014/main" id="{C76546C0-91F0-45E3-A284-F7A726A0B755}"/>
              </a:ext>
            </a:extLst>
          </p:cNvPr>
          <p:cNvSpPr txBox="1"/>
          <p:nvPr/>
        </p:nvSpPr>
        <p:spPr>
          <a:xfrm>
            <a:off x="1001880" y="1273261"/>
            <a:ext cx="11234189" cy="923330"/>
          </a:xfrm>
          <a:prstGeom prst="rect">
            <a:avLst/>
          </a:prstGeom>
          <a:noFill/>
        </p:spPr>
        <p:txBody>
          <a:bodyPr wrap="square" lIns="91440" tIns="45720" rIns="91440" bIns="45720" rtlCol="0" anchor="t">
            <a:spAutoFit/>
          </a:bodyPr>
          <a:lstStyle/>
          <a:p>
            <a:r>
              <a:rPr lang="en-AU"/>
              <a:t>At this stage, apprentices have gained a large range of workplace and technical skills. Apprentices are in a position to be more independent, contribute to the productivity of the employer. This is a key point with</a:t>
            </a:r>
            <a:r>
              <a:rPr lang="en-AU" b="1">
                <a:solidFill>
                  <a:srgbClr val="70AD47"/>
                </a:solidFill>
              </a:rPr>
              <a:t> a higher level of movement between employers in many industries, often with apprentices seeking higher pay.</a:t>
            </a:r>
            <a:r>
              <a:rPr lang="en-AU">
                <a:solidFill>
                  <a:srgbClr val="70AD47"/>
                </a:solidFill>
              </a:rPr>
              <a:t> </a:t>
            </a:r>
            <a:endParaRPr lang="en-AU" b="1">
              <a:solidFill>
                <a:srgbClr val="4472C4"/>
              </a:solidFill>
              <a:cs typeface="Calibri"/>
            </a:endParaRPr>
          </a:p>
        </p:txBody>
      </p:sp>
      <p:sp>
        <p:nvSpPr>
          <p:cNvPr id="26" name="TextBox 25">
            <a:extLst>
              <a:ext uri="{FF2B5EF4-FFF2-40B4-BE49-F238E27FC236}">
                <a16:creationId xmlns:a16="http://schemas.microsoft.com/office/drawing/2014/main" id="{305305F3-0497-4ADD-BCFC-495E95E6020E}"/>
              </a:ext>
            </a:extLst>
          </p:cNvPr>
          <p:cNvSpPr txBox="1"/>
          <p:nvPr/>
        </p:nvSpPr>
        <p:spPr>
          <a:xfrm>
            <a:off x="1052944" y="2374445"/>
            <a:ext cx="10885159" cy="923330"/>
          </a:xfrm>
          <a:prstGeom prst="rect">
            <a:avLst/>
          </a:prstGeom>
          <a:noFill/>
        </p:spPr>
        <p:txBody>
          <a:bodyPr wrap="square" lIns="91440" tIns="45720" rIns="91440" bIns="45720" rtlCol="0" anchor="t">
            <a:spAutoFit/>
          </a:bodyPr>
          <a:lstStyle/>
          <a:p>
            <a:r>
              <a:rPr lang="en-AU"/>
              <a:t>Employers with the highest completion rates are </a:t>
            </a:r>
            <a:r>
              <a:rPr lang="en-AU" b="1">
                <a:solidFill>
                  <a:schemeClr val="accent1">
                    <a:lumMod val="75000"/>
                  </a:schemeClr>
                </a:solidFill>
              </a:rPr>
              <a:t>generally larger</a:t>
            </a:r>
            <a:r>
              <a:rPr lang="en-AU"/>
              <a:t>, experienced employers with </a:t>
            </a:r>
            <a:r>
              <a:rPr lang="en-AU" b="1">
                <a:solidFill>
                  <a:schemeClr val="accent1">
                    <a:lumMod val="75000"/>
                  </a:schemeClr>
                </a:solidFill>
              </a:rPr>
              <a:t>well-organised systems for recruiting and managing apprentices</a:t>
            </a:r>
            <a:r>
              <a:rPr lang="en-AU"/>
              <a:t> but this varies across industries. Licensed trades also tend to have higher completion rates due to the </a:t>
            </a:r>
            <a:r>
              <a:rPr lang="en-AU" b="1">
                <a:solidFill>
                  <a:schemeClr val="accent1">
                    <a:lumMod val="75000"/>
                  </a:schemeClr>
                </a:solidFill>
              </a:rPr>
              <a:t>significant payoff for apprentices who complete their training</a:t>
            </a:r>
            <a:r>
              <a:rPr lang="en-AU"/>
              <a:t>.</a:t>
            </a:r>
          </a:p>
        </p:txBody>
      </p:sp>
      <p:sp>
        <p:nvSpPr>
          <p:cNvPr id="19" name="Rectangle 18">
            <a:extLst>
              <a:ext uri="{FF2B5EF4-FFF2-40B4-BE49-F238E27FC236}">
                <a16:creationId xmlns:a16="http://schemas.microsoft.com/office/drawing/2014/main" id="{8B6B41AA-7255-4EE7-AE82-C446B0B5CE4C}"/>
              </a:ext>
              <a:ext uri="{C183D7F6-B498-43B3-948B-1728B52AA6E4}">
                <adec:decorative xmlns:adec="http://schemas.microsoft.com/office/drawing/2017/decorative" val="1"/>
              </a:ext>
            </a:extLst>
          </p:cNvPr>
          <p:cNvSpPr/>
          <p:nvPr/>
        </p:nvSpPr>
        <p:spPr>
          <a:xfrm>
            <a:off x="-10774" y="4742092"/>
            <a:ext cx="12202773" cy="363993"/>
          </a:xfrm>
          <a:prstGeom prst="rect">
            <a:avLst/>
          </a:prstGeom>
          <a:solidFill>
            <a:srgbClr val="002D3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86"/>
          </a:p>
        </p:txBody>
      </p:sp>
      <p:sp>
        <p:nvSpPr>
          <p:cNvPr id="28" name="TextBox 27">
            <a:extLst>
              <a:ext uri="{FF2B5EF4-FFF2-40B4-BE49-F238E27FC236}">
                <a16:creationId xmlns:a16="http://schemas.microsoft.com/office/drawing/2014/main" id="{43AFD3FA-0CF4-447B-A7DA-FAD4184174C0}"/>
              </a:ext>
            </a:extLst>
          </p:cNvPr>
          <p:cNvSpPr txBox="1"/>
          <p:nvPr/>
        </p:nvSpPr>
        <p:spPr>
          <a:xfrm>
            <a:off x="1052944" y="3421996"/>
            <a:ext cx="10964377" cy="1200329"/>
          </a:xfrm>
          <a:prstGeom prst="rect">
            <a:avLst/>
          </a:prstGeom>
          <a:noFill/>
        </p:spPr>
        <p:txBody>
          <a:bodyPr wrap="square" lIns="91440" tIns="45720" rIns="91440" bIns="45720" rtlCol="0" anchor="t">
            <a:spAutoFit/>
          </a:bodyPr>
          <a:lstStyle/>
          <a:p>
            <a:pPr marL="342900" indent="-342900" fontAlgn="base">
              <a:buFontTx/>
              <a:buAutoNum type="arabicPeriod"/>
            </a:pPr>
            <a:r>
              <a:rPr lang="en-AU">
                <a:solidFill>
                  <a:srgbClr val="000000"/>
                </a:solidFill>
                <a:cs typeface="Calibri"/>
              </a:rPr>
              <a:t>Some employers disengage from taking on apprentices at all due to the </a:t>
            </a:r>
            <a:r>
              <a:rPr lang="en-AU" b="1">
                <a:solidFill>
                  <a:schemeClr val="accent2"/>
                </a:solidFill>
                <a:cs typeface="Calibri"/>
              </a:rPr>
              <a:t>high movement to other employers during the ‘payoff period’ (year 3 and 4)</a:t>
            </a:r>
            <a:r>
              <a:rPr lang="en-AU">
                <a:solidFill>
                  <a:srgbClr val="000000"/>
                </a:solidFill>
                <a:cs typeface="Calibri"/>
              </a:rPr>
              <a:t>. Is this something the Government should address?</a:t>
            </a:r>
          </a:p>
          <a:p>
            <a:pPr marL="342900" indent="-342900" algn="l" rtl="0" fontAlgn="base">
              <a:buAutoNum type="arabicPeriod"/>
            </a:pPr>
            <a:r>
              <a:rPr lang="en-AU" b="0" i="0" u="none" strike="noStrike">
                <a:solidFill>
                  <a:srgbClr val="000000"/>
                </a:solidFill>
                <a:effectLst/>
                <a:latin typeface="Calibri"/>
                <a:cs typeface="Calibri"/>
              </a:rPr>
              <a:t>Record employment levels and skills shortages are causing </a:t>
            </a:r>
            <a:r>
              <a:rPr lang="en-AU" b="1" i="0" u="none" strike="noStrike">
                <a:solidFill>
                  <a:schemeClr val="accent2"/>
                </a:solidFill>
                <a:effectLst/>
                <a:latin typeface="Calibri"/>
                <a:cs typeface="Calibri"/>
              </a:rPr>
              <a:t>more cancellations later in the apprenticeship</a:t>
            </a:r>
            <a:r>
              <a:rPr lang="en-AU" b="0" i="0" u="none" strike="noStrike">
                <a:solidFill>
                  <a:srgbClr val="000000"/>
                </a:solidFill>
                <a:effectLst/>
                <a:latin typeface="Calibri"/>
                <a:cs typeface="Calibri"/>
              </a:rPr>
              <a:t>. What would encourage apprentices to complete their apprenticeship in this environment?</a:t>
            </a:r>
          </a:p>
        </p:txBody>
      </p:sp>
      <p:sp>
        <p:nvSpPr>
          <p:cNvPr id="20" name="TextBox 19">
            <a:extLst>
              <a:ext uri="{FF2B5EF4-FFF2-40B4-BE49-F238E27FC236}">
                <a16:creationId xmlns:a16="http://schemas.microsoft.com/office/drawing/2014/main" id="{366C90B6-FC99-49F1-94DB-94B65AD82BD2}"/>
              </a:ext>
            </a:extLst>
          </p:cNvPr>
          <p:cNvSpPr txBox="1"/>
          <p:nvPr/>
        </p:nvSpPr>
        <p:spPr>
          <a:xfrm>
            <a:off x="-2634" y="4729282"/>
            <a:ext cx="4922244" cy="400110"/>
          </a:xfrm>
          <a:prstGeom prst="rect">
            <a:avLst/>
          </a:prstGeom>
          <a:noFill/>
        </p:spPr>
        <p:txBody>
          <a:bodyPr wrap="square" lIns="91440" tIns="45720" rIns="91440" bIns="45720" anchor="t">
            <a:spAutoFit/>
          </a:bodyPr>
          <a:lstStyle/>
          <a:p>
            <a:pPr>
              <a:spcAft>
                <a:spcPts val="591"/>
              </a:spcAft>
            </a:pPr>
            <a:r>
              <a:rPr lang="en-AU" sz="2000" b="1">
                <a:solidFill>
                  <a:schemeClr val="bg1"/>
                </a:solidFill>
                <a:cs typeface="Calibri"/>
              </a:rPr>
              <a:t>Key Data</a:t>
            </a:r>
          </a:p>
        </p:txBody>
      </p:sp>
      <p:sp>
        <p:nvSpPr>
          <p:cNvPr id="29" name="TextBox 28">
            <a:extLst>
              <a:ext uri="{FF2B5EF4-FFF2-40B4-BE49-F238E27FC236}">
                <a16:creationId xmlns:a16="http://schemas.microsoft.com/office/drawing/2014/main" id="{0AD14925-C5A8-4A54-B540-EB4F90AB3E2E}"/>
              </a:ext>
            </a:extLst>
          </p:cNvPr>
          <p:cNvSpPr txBox="1"/>
          <p:nvPr/>
        </p:nvSpPr>
        <p:spPr>
          <a:xfrm>
            <a:off x="99785" y="5161642"/>
            <a:ext cx="394607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mn-lt"/>
                <a:cs typeface="+mn-lt"/>
              </a:rPr>
              <a:t>For the 2017 commencing cohort, the individual completion rate was: </a:t>
            </a:r>
            <a:endParaRPr lang="en-US" sz="1400">
              <a:cs typeface="Calibri"/>
            </a:endParaRPr>
          </a:p>
          <a:p>
            <a:pPr marL="742950" lvl="1" indent="-285750">
              <a:buFont typeface="Arial"/>
              <a:buChar char="•"/>
            </a:pPr>
            <a:r>
              <a:rPr lang="en-GB" sz="1400" b="1">
                <a:latin typeface="Calibri" panose="020F0502020204030204"/>
              </a:rPr>
              <a:t>55.7% </a:t>
            </a:r>
            <a:r>
              <a:rPr lang="en-GB" sz="1400">
                <a:latin typeface="Calibri" panose="020F0502020204030204"/>
              </a:rPr>
              <a:t>for all apprentices</a:t>
            </a:r>
          </a:p>
          <a:p>
            <a:pPr marL="742950" lvl="1" indent="-285750">
              <a:buFont typeface="Arial"/>
              <a:buChar char="•"/>
            </a:pPr>
            <a:r>
              <a:rPr lang="en-GB" sz="1400" b="1">
                <a:latin typeface="Calibri" panose="020F0502020204030204"/>
              </a:rPr>
              <a:t>54.0%</a:t>
            </a:r>
            <a:r>
              <a:rPr lang="en-GB" sz="1400">
                <a:latin typeface="Calibri" panose="020F0502020204030204"/>
              </a:rPr>
              <a:t> for trade apprentices</a:t>
            </a:r>
          </a:p>
          <a:p>
            <a:pPr marL="742950" lvl="1" indent="-285750">
              <a:buFont typeface="Arial"/>
              <a:buChar char="•"/>
            </a:pPr>
            <a:r>
              <a:rPr lang="en-GB" sz="1400" b="1">
                <a:latin typeface="Calibri" panose="020F0502020204030204"/>
              </a:rPr>
              <a:t>56.9%</a:t>
            </a:r>
            <a:r>
              <a:rPr lang="en-GB" sz="1400">
                <a:latin typeface="Calibri" panose="020F0502020204030204"/>
              </a:rPr>
              <a:t> for non-trade apprentices</a:t>
            </a:r>
          </a:p>
        </p:txBody>
      </p:sp>
      <p:sp>
        <p:nvSpPr>
          <p:cNvPr id="30" name="TextBox 29">
            <a:extLst>
              <a:ext uri="{FF2B5EF4-FFF2-40B4-BE49-F238E27FC236}">
                <a16:creationId xmlns:a16="http://schemas.microsoft.com/office/drawing/2014/main" id="{20218CA6-8C86-4251-8161-976730E784B6}"/>
              </a:ext>
            </a:extLst>
          </p:cNvPr>
          <p:cNvSpPr txBox="1"/>
          <p:nvPr/>
        </p:nvSpPr>
        <p:spPr>
          <a:xfrm>
            <a:off x="3669978" y="5221550"/>
            <a:ext cx="15625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b="1">
                <a:solidFill>
                  <a:schemeClr val="accent1"/>
                </a:solidFill>
                <a:ea typeface="+mn-lt"/>
                <a:cs typeface="+mn-lt"/>
              </a:rPr>
              <a:t>Individual completion rates over ten years</a:t>
            </a:r>
            <a:endParaRPr lang="en-US" b="1">
              <a:solidFill>
                <a:schemeClr val="accent1"/>
              </a:solidFill>
              <a:cs typeface="Calibri"/>
            </a:endParaRPr>
          </a:p>
        </p:txBody>
      </p:sp>
      <p:sp>
        <p:nvSpPr>
          <p:cNvPr id="25" name="TextBox 24">
            <a:extLst>
              <a:ext uri="{FF2B5EF4-FFF2-40B4-BE49-F238E27FC236}">
                <a16:creationId xmlns:a16="http://schemas.microsoft.com/office/drawing/2014/main" id="{A55717FA-050C-48C6-BBFD-BBC4A78E3E73}"/>
              </a:ext>
            </a:extLst>
          </p:cNvPr>
          <p:cNvSpPr txBox="1"/>
          <p:nvPr/>
        </p:nvSpPr>
        <p:spPr>
          <a:xfrm>
            <a:off x="5232503" y="5153710"/>
            <a:ext cx="6705600" cy="276999"/>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gn="ctr">
              <a:spcAft>
                <a:spcPts val="591"/>
              </a:spcAft>
            </a:pPr>
            <a:r>
              <a:rPr lang="en-AU" sz="1200" b="1"/>
              <a:t>Individual completion rates by commencement year</a:t>
            </a:r>
          </a:p>
        </p:txBody>
      </p:sp>
      <p:graphicFrame>
        <p:nvGraphicFramePr>
          <p:cNvPr id="24" name="Table 23">
            <a:extLst>
              <a:ext uri="{FF2B5EF4-FFF2-40B4-BE49-F238E27FC236}">
                <a16:creationId xmlns:a16="http://schemas.microsoft.com/office/drawing/2014/main" id="{0BE2BEF9-CDB4-4FA2-850A-0029DF767EAD}"/>
              </a:ext>
            </a:extLst>
          </p:cNvPr>
          <p:cNvGraphicFramePr>
            <a:graphicFrameLocks noGrp="1"/>
          </p:cNvGraphicFramePr>
          <p:nvPr>
            <p:extLst>
              <p:ext uri="{D42A27DB-BD31-4B8C-83A1-F6EECF244321}">
                <p14:modId xmlns:p14="http://schemas.microsoft.com/office/powerpoint/2010/main" val="3894503727"/>
              </p:ext>
            </p:extLst>
          </p:nvPr>
        </p:nvGraphicFramePr>
        <p:xfrm>
          <a:off x="5232503" y="5441097"/>
          <a:ext cx="6705600" cy="965900"/>
        </p:xfrm>
        <a:graphic>
          <a:graphicData uri="http://schemas.openxmlformats.org/drawingml/2006/table">
            <a:tbl>
              <a:tblPr firstRow="1">
                <a:tableStyleId>{3B4B98B0-60AC-42C2-AFA5-B58CD77FA1E5}</a:tableStyleId>
              </a:tblPr>
              <a:tblGrid>
                <a:gridCol w="676275">
                  <a:extLst>
                    <a:ext uri="{9D8B030D-6E8A-4147-A177-3AD203B41FA5}">
                      <a16:colId xmlns:a16="http://schemas.microsoft.com/office/drawing/2014/main" val="3214445735"/>
                    </a:ext>
                  </a:extLst>
                </a:gridCol>
                <a:gridCol w="542925">
                  <a:extLst>
                    <a:ext uri="{9D8B030D-6E8A-4147-A177-3AD203B41FA5}">
                      <a16:colId xmlns:a16="http://schemas.microsoft.com/office/drawing/2014/main" val="854799240"/>
                    </a:ext>
                  </a:extLst>
                </a:gridCol>
                <a:gridCol w="609600">
                  <a:extLst>
                    <a:ext uri="{9D8B030D-6E8A-4147-A177-3AD203B41FA5}">
                      <a16:colId xmlns:a16="http://schemas.microsoft.com/office/drawing/2014/main" val="477753770"/>
                    </a:ext>
                  </a:extLst>
                </a:gridCol>
                <a:gridCol w="609600">
                  <a:extLst>
                    <a:ext uri="{9D8B030D-6E8A-4147-A177-3AD203B41FA5}">
                      <a16:colId xmlns:a16="http://schemas.microsoft.com/office/drawing/2014/main" val="2354795084"/>
                    </a:ext>
                  </a:extLst>
                </a:gridCol>
                <a:gridCol w="609600">
                  <a:extLst>
                    <a:ext uri="{9D8B030D-6E8A-4147-A177-3AD203B41FA5}">
                      <a16:colId xmlns:a16="http://schemas.microsoft.com/office/drawing/2014/main" val="1227208174"/>
                    </a:ext>
                  </a:extLst>
                </a:gridCol>
                <a:gridCol w="609600">
                  <a:extLst>
                    <a:ext uri="{9D8B030D-6E8A-4147-A177-3AD203B41FA5}">
                      <a16:colId xmlns:a16="http://schemas.microsoft.com/office/drawing/2014/main" val="1943212036"/>
                    </a:ext>
                  </a:extLst>
                </a:gridCol>
                <a:gridCol w="609600">
                  <a:extLst>
                    <a:ext uri="{9D8B030D-6E8A-4147-A177-3AD203B41FA5}">
                      <a16:colId xmlns:a16="http://schemas.microsoft.com/office/drawing/2014/main" val="3955831412"/>
                    </a:ext>
                  </a:extLst>
                </a:gridCol>
                <a:gridCol w="609600">
                  <a:extLst>
                    <a:ext uri="{9D8B030D-6E8A-4147-A177-3AD203B41FA5}">
                      <a16:colId xmlns:a16="http://schemas.microsoft.com/office/drawing/2014/main" val="3420274437"/>
                    </a:ext>
                  </a:extLst>
                </a:gridCol>
                <a:gridCol w="609600">
                  <a:extLst>
                    <a:ext uri="{9D8B030D-6E8A-4147-A177-3AD203B41FA5}">
                      <a16:colId xmlns:a16="http://schemas.microsoft.com/office/drawing/2014/main" val="3770010432"/>
                    </a:ext>
                  </a:extLst>
                </a:gridCol>
                <a:gridCol w="609600">
                  <a:extLst>
                    <a:ext uri="{9D8B030D-6E8A-4147-A177-3AD203B41FA5}">
                      <a16:colId xmlns:a16="http://schemas.microsoft.com/office/drawing/2014/main" val="362378060"/>
                    </a:ext>
                  </a:extLst>
                </a:gridCol>
                <a:gridCol w="609600">
                  <a:extLst>
                    <a:ext uri="{9D8B030D-6E8A-4147-A177-3AD203B41FA5}">
                      <a16:colId xmlns:a16="http://schemas.microsoft.com/office/drawing/2014/main" val="2925545308"/>
                    </a:ext>
                  </a:extLst>
                </a:gridCol>
              </a:tblGrid>
              <a:tr h="241475">
                <a:tc>
                  <a:txBody>
                    <a:bodyPr/>
                    <a:lstStyle/>
                    <a:p>
                      <a:pPr algn="l" fontAlgn="b"/>
                      <a:r>
                        <a:rPr lang="en-AU" sz="900" b="1" u="none" strike="noStrike">
                          <a:effectLst/>
                        </a:rPr>
                        <a:t> </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u="none" strike="noStrike">
                          <a:effectLst/>
                        </a:rPr>
                        <a:t>2008</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effectLst/>
                        </a:rPr>
                        <a:t>2009</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effectLst/>
                        </a:rPr>
                        <a:t>2010</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effectLst/>
                        </a:rPr>
                        <a:t>2011</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effectLst/>
                        </a:rPr>
                        <a:t>2012</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effectLst/>
                        </a:rPr>
                        <a:t>2013</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effectLst/>
                        </a:rPr>
                        <a:t>2014</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effectLst/>
                        </a:rPr>
                        <a:t>2015</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effectLst/>
                        </a:rPr>
                        <a:t>2016</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effectLst/>
                        </a:rPr>
                        <a:t>2017</a:t>
                      </a:r>
                      <a:endParaRPr lang="en-AU" sz="9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74964890"/>
                  </a:ext>
                </a:extLst>
              </a:tr>
              <a:tr h="241475">
                <a:tc>
                  <a:txBody>
                    <a:bodyPr/>
                    <a:lstStyle/>
                    <a:p>
                      <a:pPr marL="108000" algn="l" fontAlgn="ctr"/>
                      <a:r>
                        <a:rPr lang="en-AU" sz="900" b="1" u="none" strike="noStrike">
                          <a:solidFill>
                            <a:srgbClr val="000000"/>
                          </a:solidFill>
                          <a:effectLst/>
                        </a:rPr>
                        <a:t>Total</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u="none" strike="noStrike">
                          <a:solidFill>
                            <a:srgbClr val="000000"/>
                          </a:solidFill>
                          <a:effectLst/>
                        </a:rPr>
                        <a:t>57.0%</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solidFill>
                            <a:srgbClr val="000000"/>
                          </a:solidFill>
                          <a:effectLst/>
                        </a:rPr>
                        <a:t>58.3%</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solidFill>
                            <a:srgbClr val="000000"/>
                          </a:solidFill>
                          <a:effectLst/>
                        </a:rPr>
                        <a:t>57.7%</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solidFill>
                            <a:srgbClr val="000000"/>
                          </a:solidFill>
                          <a:effectLst/>
                        </a:rPr>
                        <a:t>58.8%</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solidFill>
                            <a:srgbClr val="000000"/>
                          </a:solidFill>
                          <a:effectLst/>
                        </a:rPr>
                        <a:t>61.6%</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solidFill>
                            <a:srgbClr val="000000"/>
                          </a:solidFill>
                          <a:effectLst/>
                        </a:rPr>
                        <a:t>59.9%</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solidFill>
                            <a:srgbClr val="000000"/>
                          </a:solidFill>
                          <a:effectLst/>
                        </a:rPr>
                        <a:t>57.2%</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solidFill>
                            <a:srgbClr val="000000"/>
                          </a:solidFill>
                          <a:effectLst/>
                        </a:rPr>
                        <a:t>57.6%</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solidFill>
                            <a:srgbClr val="000000"/>
                          </a:solidFill>
                          <a:effectLst/>
                        </a:rPr>
                        <a:t>56.9%</a:t>
                      </a: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1" u="none" strike="noStrike">
                          <a:solidFill>
                            <a:srgbClr val="000000"/>
                          </a:solidFill>
                          <a:effectLst/>
                        </a:rPr>
                        <a:t>55.7%</a:t>
                      </a:r>
                      <a:endParaRPr lang="en-AU" sz="9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04815865"/>
                  </a:ext>
                </a:extLst>
              </a:tr>
              <a:tr h="241475">
                <a:tc>
                  <a:txBody>
                    <a:bodyPr/>
                    <a:lstStyle/>
                    <a:p>
                      <a:pPr marL="108000" algn="l" fontAlgn="ctr"/>
                      <a:r>
                        <a:rPr lang="en-AU" sz="900" b="0" u="none" strike="noStrike">
                          <a:solidFill>
                            <a:srgbClr val="000000"/>
                          </a:solidFill>
                          <a:effectLst/>
                        </a:rPr>
                        <a:t>Trade </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0" u="none" strike="noStrike">
                          <a:solidFill>
                            <a:srgbClr val="000000"/>
                          </a:solidFill>
                          <a:effectLst/>
                        </a:rPr>
                        <a:t>56.8%</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58.5%</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56.8%</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57.3%</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59.6%</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59.2%</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55.7%</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57.6%</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57.0%</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54.0%</a:t>
                      </a:r>
                      <a:endParaRPr lang="en-AU" sz="9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55530606"/>
                  </a:ext>
                </a:extLst>
              </a:tr>
              <a:tr h="241475">
                <a:tc>
                  <a:txBody>
                    <a:bodyPr/>
                    <a:lstStyle/>
                    <a:p>
                      <a:pPr marL="108000" algn="l" fontAlgn="ctr"/>
                      <a:r>
                        <a:rPr lang="en-AU" sz="900" b="0" u="none" strike="noStrike">
                          <a:solidFill>
                            <a:srgbClr val="000000"/>
                          </a:solidFill>
                          <a:effectLst/>
                        </a:rPr>
                        <a:t>Non-Trade </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0" u="none" strike="noStrike">
                          <a:solidFill>
                            <a:srgbClr val="000000"/>
                          </a:solidFill>
                          <a:effectLst/>
                        </a:rPr>
                        <a:t>57.2%</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57.9%</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57.7%</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58.4%</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61.0%</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59.7%</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57.8%</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57.7%</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a:solidFill>
                            <a:srgbClr val="000000"/>
                          </a:solidFill>
                          <a:effectLst/>
                        </a:rPr>
                        <a:t>56.6%</a:t>
                      </a:r>
                      <a:endParaRPr lang="en-AU" sz="9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900" b="0" u="none" strike="noStrike" dirty="0">
                          <a:solidFill>
                            <a:srgbClr val="000000"/>
                          </a:solidFill>
                          <a:effectLst/>
                        </a:rPr>
                        <a:t>56.9%</a:t>
                      </a:r>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4165467"/>
                  </a:ext>
                </a:extLst>
              </a:tr>
            </a:tbl>
          </a:graphicData>
        </a:graphic>
      </p:graphicFrame>
      <p:graphicFrame>
        <p:nvGraphicFramePr>
          <p:cNvPr id="27" name="Diagram 26">
            <a:extLst>
              <a:ext uri="{FF2B5EF4-FFF2-40B4-BE49-F238E27FC236}">
                <a16:creationId xmlns:a16="http://schemas.microsoft.com/office/drawing/2014/main" id="{89D1ABBD-C761-4218-A3BC-4C1DB1CB2F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2222431"/>
              </p:ext>
            </p:extLst>
          </p:nvPr>
        </p:nvGraphicFramePr>
        <p:xfrm>
          <a:off x="-10774" y="-3569"/>
          <a:ext cx="12192000" cy="70702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7755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a:extLst>
              <a:ext uri="{FF2B5EF4-FFF2-40B4-BE49-F238E27FC236}">
                <a16:creationId xmlns:a16="http://schemas.microsoft.com/office/drawing/2014/main" id="{4BF86D5F-33B2-4157-B5A5-8ADDEA37A7C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483904"/>
              </p:ext>
            </p:extLst>
          </p:nvPr>
        </p:nvGraphicFramePr>
        <p:xfrm>
          <a:off x="-10774" y="-3569"/>
          <a:ext cx="12192000" cy="707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AC0A7677-E784-4CFC-89E8-CF0ED193A51A}"/>
              </a:ext>
            </a:extLst>
          </p:cNvPr>
          <p:cNvSpPr>
            <a:spLocks noGrp="1"/>
          </p:cNvSpPr>
          <p:nvPr>
            <p:ph type="title"/>
          </p:nvPr>
        </p:nvSpPr>
        <p:spPr>
          <a:xfrm>
            <a:off x="70502" y="553232"/>
            <a:ext cx="11960673" cy="720000"/>
          </a:xfrm>
        </p:spPr>
        <p:txBody>
          <a:bodyPr>
            <a:noAutofit/>
          </a:bodyPr>
          <a:lstStyle/>
          <a:p>
            <a:r>
              <a:rPr lang="en-AU" sz="2200" b="1">
                <a:solidFill>
                  <a:schemeClr val="tx1"/>
                </a:solidFill>
                <a:latin typeface="Calibri" panose="020F0502020204030204"/>
              </a:rPr>
              <a:t>Keeping apprentices engaged - changing an apprenticeship</a:t>
            </a:r>
          </a:p>
        </p:txBody>
      </p:sp>
      <p:sp>
        <p:nvSpPr>
          <p:cNvPr id="5" name="Rectangle 4">
            <a:extLst>
              <a:ext uri="{FF2B5EF4-FFF2-40B4-BE49-F238E27FC236}">
                <a16:creationId xmlns:a16="http://schemas.microsoft.com/office/drawing/2014/main" id="{905F21E3-935A-403B-9975-948D05D4A41B}"/>
              </a:ext>
              <a:ext uri="{C183D7F6-B498-43B3-948B-1728B52AA6E4}">
                <adec:decorative xmlns:adec="http://schemas.microsoft.com/office/drawing/2017/decorative" val="1"/>
              </a:ext>
            </a:extLst>
          </p:cNvPr>
          <p:cNvSpPr/>
          <p:nvPr/>
        </p:nvSpPr>
        <p:spPr>
          <a:xfrm>
            <a:off x="-10774" y="1226264"/>
            <a:ext cx="12202774" cy="11736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55">
            <a:extLst>
              <a:ext uri="{FF2B5EF4-FFF2-40B4-BE49-F238E27FC236}">
                <a16:creationId xmlns:a16="http://schemas.microsoft.com/office/drawing/2014/main" id="{119430BB-F9B5-43A5-A039-134B8F0030F0}"/>
              </a:ext>
              <a:ext uri="{C183D7F6-B498-43B3-948B-1728B52AA6E4}">
                <adec:decorative xmlns:adec="http://schemas.microsoft.com/office/drawing/2017/decorative" val="1"/>
              </a:ext>
            </a:extLst>
          </p:cNvPr>
          <p:cNvSpPr/>
          <p:nvPr/>
        </p:nvSpPr>
        <p:spPr bwMode="auto">
          <a:xfrm>
            <a:off x="147866" y="1375363"/>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16" name="Graphic 15">
            <a:extLst>
              <a:ext uri="{FF2B5EF4-FFF2-40B4-BE49-F238E27FC236}">
                <a16:creationId xmlns:a16="http://schemas.microsoft.com/office/drawing/2014/main" id="{6AA11FD5-ACB8-4753-8CF5-A907098604E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0939" y="1482138"/>
            <a:ext cx="457200" cy="495300"/>
          </a:xfrm>
          <a:prstGeom prst="rect">
            <a:avLst/>
          </a:prstGeom>
        </p:spPr>
      </p:pic>
      <p:sp>
        <p:nvSpPr>
          <p:cNvPr id="19" name="TextBox 18">
            <a:extLst>
              <a:ext uri="{FF2B5EF4-FFF2-40B4-BE49-F238E27FC236}">
                <a16:creationId xmlns:a16="http://schemas.microsoft.com/office/drawing/2014/main" id="{382C61FA-5D45-4273-8275-09BCAC54BD33}"/>
              </a:ext>
            </a:extLst>
          </p:cNvPr>
          <p:cNvSpPr txBox="1"/>
          <p:nvPr/>
        </p:nvSpPr>
        <p:spPr>
          <a:xfrm>
            <a:off x="1052944" y="1225303"/>
            <a:ext cx="10794963" cy="1200329"/>
          </a:xfrm>
          <a:prstGeom prst="rect">
            <a:avLst/>
          </a:prstGeom>
          <a:noFill/>
        </p:spPr>
        <p:txBody>
          <a:bodyPr wrap="square" lIns="91440" tIns="45720" rIns="91440" bIns="45720" rtlCol="0" anchor="t">
            <a:spAutoFit/>
          </a:bodyPr>
          <a:lstStyle/>
          <a:p>
            <a:r>
              <a:rPr lang="en-AU" dirty="0"/>
              <a:t>AASNs are contracted to support changes to both the apprenticeship and employment arrangements </a:t>
            </a:r>
            <a:r>
              <a:rPr lang="en-AU" b="1" dirty="0">
                <a:solidFill>
                  <a:srgbClr val="70AD47"/>
                </a:solidFill>
              </a:rPr>
              <a:t>to ensure both parties find the best outcomes</a:t>
            </a:r>
            <a:r>
              <a:rPr lang="en-AU" dirty="0"/>
              <a:t>. In situations where the qualification is changing AASNs will be available to assist with ensuring prior training is recognised.  Existing services can help to </a:t>
            </a:r>
            <a:r>
              <a:rPr lang="en-AU" b="1" dirty="0">
                <a:solidFill>
                  <a:schemeClr val="accent6"/>
                </a:solidFill>
              </a:rPr>
              <a:t>find a new apprentice for the business or assist an apprentice in finding a new employer to recommence their training.</a:t>
            </a:r>
          </a:p>
        </p:txBody>
      </p:sp>
      <p:sp>
        <p:nvSpPr>
          <p:cNvPr id="10" name="Freeform 55">
            <a:extLst>
              <a:ext uri="{FF2B5EF4-FFF2-40B4-BE49-F238E27FC236}">
                <a16:creationId xmlns:a16="http://schemas.microsoft.com/office/drawing/2014/main" id="{9FFAF4A0-664B-425D-B0D1-D7DABC10CF43}"/>
              </a:ext>
              <a:ext uri="{C183D7F6-B498-43B3-948B-1728B52AA6E4}">
                <adec:decorative xmlns:adec="http://schemas.microsoft.com/office/drawing/2017/decorative" val="1"/>
              </a:ext>
            </a:extLst>
          </p:cNvPr>
          <p:cNvSpPr/>
          <p:nvPr/>
        </p:nvSpPr>
        <p:spPr bwMode="auto">
          <a:xfrm>
            <a:off x="147866" y="2664469"/>
            <a:ext cx="708852" cy="708852"/>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17" name="Graphic 16">
            <a:extLst>
              <a:ext uri="{FF2B5EF4-FFF2-40B4-BE49-F238E27FC236}">
                <a16:creationId xmlns:a16="http://schemas.microsoft.com/office/drawing/2014/main" id="{1B4340F1-0E3D-4C57-B6DA-2740313E610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0939" y="2776559"/>
            <a:ext cx="533400" cy="495300"/>
          </a:xfrm>
          <a:prstGeom prst="rect">
            <a:avLst/>
          </a:prstGeom>
        </p:spPr>
      </p:pic>
      <p:sp>
        <p:nvSpPr>
          <p:cNvPr id="21" name="TextBox 20">
            <a:extLst>
              <a:ext uri="{FF2B5EF4-FFF2-40B4-BE49-F238E27FC236}">
                <a16:creationId xmlns:a16="http://schemas.microsoft.com/office/drawing/2014/main" id="{7A9BF7B7-5BF3-47DB-8B3A-ABFFC61B75FF}"/>
              </a:ext>
            </a:extLst>
          </p:cNvPr>
          <p:cNvSpPr txBox="1"/>
          <p:nvPr/>
        </p:nvSpPr>
        <p:spPr>
          <a:xfrm>
            <a:off x="1039987" y="2568865"/>
            <a:ext cx="10885785" cy="923330"/>
          </a:xfrm>
          <a:prstGeom prst="rect">
            <a:avLst/>
          </a:prstGeom>
          <a:noFill/>
        </p:spPr>
        <p:txBody>
          <a:bodyPr wrap="square" lIns="91440" tIns="45720" rIns="91440" bIns="45720" rtlCol="0" anchor="t">
            <a:spAutoFit/>
          </a:bodyPr>
          <a:lstStyle/>
          <a:p>
            <a:r>
              <a:rPr lang="en-AU" dirty="0"/>
              <a:t>AASNs are not currently contracted to provide any retention or re-engagement </a:t>
            </a:r>
            <a:r>
              <a:rPr lang="en-AU" b="1" dirty="0">
                <a:solidFill>
                  <a:schemeClr val="accent5"/>
                </a:solidFill>
              </a:rPr>
              <a:t>services post-cancellation</a:t>
            </a:r>
            <a:r>
              <a:rPr lang="en-AU" dirty="0"/>
              <a:t>. Challenges include the delayed reporting of cancellations, by employers and apprentices, details which can often take as long as 18 months to filter through the system.</a:t>
            </a:r>
          </a:p>
        </p:txBody>
      </p:sp>
      <p:sp>
        <p:nvSpPr>
          <p:cNvPr id="4" name="Rectangle 3">
            <a:extLst>
              <a:ext uri="{FF2B5EF4-FFF2-40B4-BE49-F238E27FC236}">
                <a16:creationId xmlns:a16="http://schemas.microsoft.com/office/drawing/2014/main" id="{39DBEA58-2F81-46AE-9D35-7E0EA8F8DEF6}"/>
              </a:ext>
              <a:ext uri="{C183D7F6-B498-43B3-948B-1728B52AA6E4}">
                <adec:decorative xmlns:adec="http://schemas.microsoft.com/office/drawing/2017/decorative" val="1"/>
              </a:ext>
            </a:extLst>
          </p:cNvPr>
          <p:cNvSpPr/>
          <p:nvPr/>
        </p:nvSpPr>
        <p:spPr>
          <a:xfrm>
            <a:off x="0" y="3705510"/>
            <a:ext cx="12192000" cy="9776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7BC769A3-D668-45A7-B968-BB996C29CE45}"/>
              </a:ext>
              <a:ext uri="{C183D7F6-B498-43B3-948B-1728B52AA6E4}">
                <adec:decorative xmlns:adec="http://schemas.microsoft.com/office/drawing/2017/decorative" val="1"/>
              </a:ext>
            </a:extLst>
          </p:cNvPr>
          <p:cNvGrpSpPr/>
          <p:nvPr/>
        </p:nvGrpSpPr>
        <p:grpSpPr>
          <a:xfrm>
            <a:off x="159187" y="3813538"/>
            <a:ext cx="708852" cy="880430"/>
            <a:chOff x="160823" y="3176593"/>
            <a:chExt cx="708852" cy="880430"/>
          </a:xfrm>
        </p:grpSpPr>
        <p:sp>
          <p:nvSpPr>
            <p:cNvPr id="12" name="Freeform 55">
              <a:extLst>
                <a:ext uri="{FF2B5EF4-FFF2-40B4-BE49-F238E27FC236}">
                  <a16:creationId xmlns:a16="http://schemas.microsoft.com/office/drawing/2014/main" id="{6079BD26-A81E-42C9-8EC9-2553EC42892E}"/>
                </a:ext>
              </a:extLst>
            </p:cNvPr>
            <p:cNvSpPr/>
            <p:nvPr/>
          </p:nvSpPr>
          <p:spPr bwMode="auto">
            <a:xfrm>
              <a:off x="160823" y="3176593"/>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13" name="Group 12">
              <a:extLst>
                <a:ext uri="{FF2B5EF4-FFF2-40B4-BE49-F238E27FC236}">
                  <a16:creationId xmlns:a16="http://schemas.microsoft.com/office/drawing/2014/main" id="{95812871-B394-4F01-905D-CC7A59FB1152}"/>
                </a:ext>
              </a:extLst>
            </p:cNvPr>
            <p:cNvGrpSpPr/>
            <p:nvPr/>
          </p:nvGrpSpPr>
          <p:grpSpPr>
            <a:xfrm>
              <a:off x="748968" y="4057023"/>
              <a:ext cx="0" cy="0"/>
              <a:chOff x="1084524" y="2625937"/>
              <a:chExt cx="0" cy="0"/>
            </a:xfrm>
            <a:solidFill>
              <a:schemeClr val="bg1"/>
            </a:solidFill>
          </p:grpSpPr>
          <p:sp>
            <p:nvSpPr>
              <p:cNvPr id="14" name="Line 103">
                <a:extLst>
                  <a:ext uri="{FF2B5EF4-FFF2-40B4-BE49-F238E27FC236}">
                    <a16:creationId xmlns:a16="http://schemas.microsoft.com/office/drawing/2014/main" id="{37A0D211-8FB6-4C09-BCFB-EB2F41476C23}"/>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15" name="Line 104">
                <a:extLst>
                  <a:ext uri="{FF2B5EF4-FFF2-40B4-BE49-F238E27FC236}">
                    <a16:creationId xmlns:a16="http://schemas.microsoft.com/office/drawing/2014/main" id="{071AB0AD-422B-4914-B394-3B187792F777}"/>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pic>
        <p:nvPicPr>
          <p:cNvPr id="18" name="Graphic 17">
            <a:extLst>
              <a:ext uri="{FF2B5EF4-FFF2-40B4-BE49-F238E27FC236}">
                <a16:creationId xmlns:a16="http://schemas.microsoft.com/office/drawing/2014/main" id="{A6B5046A-0F70-4BF8-9266-930EF51A6EA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0939" y="3933511"/>
            <a:ext cx="533400" cy="419100"/>
          </a:xfrm>
          <a:prstGeom prst="rect">
            <a:avLst/>
          </a:prstGeom>
        </p:spPr>
      </p:pic>
      <p:sp>
        <p:nvSpPr>
          <p:cNvPr id="20" name="TextBox 19">
            <a:extLst>
              <a:ext uri="{FF2B5EF4-FFF2-40B4-BE49-F238E27FC236}">
                <a16:creationId xmlns:a16="http://schemas.microsoft.com/office/drawing/2014/main" id="{85685631-88F3-4A54-B47C-1490BC60FB30}"/>
              </a:ext>
            </a:extLst>
          </p:cNvPr>
          <p:cNvSpPr txBox="1"/>
          <p:nvPr/>
        </p:nvSpPr>
        <p:spPr>
          <a:xfrm>
            <a:off x="1039987" y="3825058"/>
            <a:ext cx="10966912" cy="646331"/>
          </a:xfrm>
          <a:prstGeom prst="rect">
            <a:avLst/>
          </a:prstGeom>
          <a:noFill/>
        </p:spPr>
        <p:txBody>
          <a:bodyPr wrap="square" lIns="91440" tIns="45720" rIns="91440" bIns="45720" rtlCol="0" anchor="t">
            <a:spAutoFit/>
          </a:bodyPr>
          <a:lstStyle/>
          <a:p>
            <a:r>
              <a:rPr lang="en-AU"/>
              <a:t>1. Are </a:t>
            </a:r>
            <a:r>
              <a:rPr lang="en-AU" b="1">
                <a:solidFill>
                  <a:schemeClr val="accent2"/>
                </a:solidFill>
              </a:rPr>
              <a:t>displacement registers useful </a:t>
            </a:r>
            <a:r>
              <a:rPr lang="en-AU"/>
              <a:t>and</a:t>
            </a:r>
            <a:r>
              <a:rPr lang="en-AU" b="1">
                <a:solidFill>
                  <a:schemeClr val="accent2"/>
                </a:solidFill>
              </a:rPr>
              <a:t> </a:t>
            </a:r>
            <a:r>
              <a:rPr lang="en-AU"/>
              <a:t>are there additional supports required?</a:t>
            </a:r>
          </a:p>
          <a:p>
            <a:r>
              <a:rPr lang="en-AU"/>
              <a:t>2. What services would assist apprentices </a:t>
            </a:r>
            <a:r>
              <a:rPr lang="en-AU" b="1">
                <a:solidFill>
                  <a:schemeClr val="accent2"/>
                </a:solidFill>
              </a:rPr>
              <a:t>looking to change employers and/or qualifications</a:t>
            </a:r>
            <a:r>
              <a:rPr lang="en-AU"/>
              <a:t>?</a:t>
            </a:r>
          </a:p>
        </p:txBody>
      </p:sp>
      <p:sp>
        <p:nvSpPr>
          <p:cNvPr id="6" name="Rectangle 5">
            <a:extLst>
              <a:ext uri="{FF2B5EF4-FFF2-40B4-BE49-F238E27FC236}">
                <a16:creationId xmlns:a16="http://schemas.microsoft.com/office/drawing/2014/main" id="{F9582574-6A14-494E-AE46-6633DDA1F024}"/>
              </a:ext>
              <a:ext uri="{C183D7F6-B498-43B3-948B-1728B52AA6E4}">
                <adec:decorative xmlns:adec="http://schemas.microsoft.com/office/drawing/2017/decorative" val="1"/>
              </a:ext>
            </a:extLst>
          </p:cNvPr>
          <p:cNvSpPr/>
          <p:nvPr/>
        </p:nvSpPr>
        <p:spPr>
          <a:xfrm>
            <a:off x="-10774" y="4742092"/>
            <a:ext cx="12202773" cy="363993"/>
          </a:xfrm>
          <a:prstGeom prst="rect">
            <a:avLst/>
          </a:prstGeom>
          <a:solidFill>
            <a:srgbClr val="002D3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86"/>
          </a:p>
        </p:txBody>
      </p:sp>
      <p:sp>
        <p:nvSpPr>
          <p:cNvPr id="7" name="TextBox 6">
            <a:extLst>
              <a:ext uri="{FF2B5EF4-FFF2-40B4-BE49-F238E27FC236}">
                <a16:creationId xmlns:a16="http://schemas.microsoft.com/office/drawing/2014/main" id="{011CBECD-484D-499F-BD87-8477774B1399}"/>
              </a:ext>
            </a:extLst>
          </p:cNvPr>
          <p:cNvSpPr txBox="1"/>
          <p:nvPr/>
        </p:nvSpPr>
        <p:spPr>
          <a:xfrm>
            <a:off x="66639" y="4737941"/>
            <a:ext cx="4922244" cy="400110"/>
          </a:xfrm>
          <a:prstGeom prst="rect">
            <a:avLst/>
          </a:prstGeom>
          <a:noFill/>
        </p:spPr>
        <p:txBody>
          <a:bodyPr wrap="square" lIns="91440" tIns="45720" rIns="91440" bIns="45720" anchor="t">
            <a:spAutoFit/>
          </a:bodyPr>
          <a:lstStyle/>
          <a:p>
            <a:pPr>
              <a:spcAft>
                <a:spcPts val="591"/>
              </a:spcAft>
            </a:pPr>
            <a:r>
              <a:rPr lang="en-AU" sz="2000" b="1">
                <a:solidFill>
                  <a:schemeClr val="bg1"/>
                </a:solidFill>
                <a:cs typeface="Calibri"/>
              </a:rPr>
              <a:t>From the 2017 apprentice cohort</a:t>
            </a:r>
          </a:p>
        </p:txBody>
      </p:sp>
      <p:sp>
        <p:nvSpPr>
          <p:cNvPr id="255" name="Rectangle: Rounded Corners 254">
            <a:extLst>
              <a:ext uri="{FF2B5EF4-FFF2-40B4-BE49-F238E27FC236}">
                <a16:creationId xmlns:a16="http://schemas.microsoft.com/office/drawing/2014/main" id="{2FC70614-AA36-960D-E04B-9A1E37B8905B}"/>
              </a:ext>
              <a:ext uri="{C183D7F6-B498-43B3-948B-1728B52AA6E4}">
                <adec:decorative xmlns:adec="http://schemas.microsoft.com/office/drawing/2017/decorative" val="1"/>
              </a:ext>
            </a:extLst>
          </p:cNvPr>
          <p:cNvSpPr/>
          <p:nvPr/>
        </p:nvSpPr>
        <p:spPr>
          <a:xfrm>
            <a:off x="174914" y="5197186"/>
            <a:ext cx="2026225" cy="1272885"/>
          </a:xfrm>
          <a:prstGeom prst="roundRect">
            <a:avLst/>
          </a:prstGeom>
          <a:solidFill>
            <a:srgbClr val="D9D9D9"/>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1" name="Picture 301">
            <a:extLst>
              <a:ext uri="{FF2B5EF4-FFF2-40B4-BE49-F238E27FC236}">
                <a16:creationId xmlns:a16="http://schemas.microsoft.com/office/drawing/2014/main" id="{935AC60E-D620-1562-3E53-8C2BD9147E6D}"/>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946439" y="5235286"/>
            <a:ext cx="479714" cy="457200"/>
          </a:xfrm>
          <a:prstGeom prst="rect">
            <a:avLst/>
          </a:prstGeom>
        </p:spPr>
      </p:pic>
      <p:sp>
        <p:nvSpPr>
          <p:cNvPr id="22" name="TextBox 21">
            <a:extLst>
              <a:ext uri="{FF2B5EF4-FFF2-40B4-BE49-F238E27FC236}">
                <a16:creationId xmlns:a16="http://schemas.microsoft.com/office/drawing/2014/main" id="{AF7715BC-5C39-4F8E-BCB3-F3FAA933F1D0}"/>
              </a:ext>
            </a:extLst>
          </p:cNvPr>
          <p:cNvSpPr txBox="1"/>
          <p:nvPr/>
        </p:nvSpPr>
        <p:spPr>
          <a:xfrm>
            <a:off x="253896" y="5695950"/>
            <a:ext cx="1942627" cy="646331"/>
          </a:xfrm>
          <a:prstGeom prst="rect">
            <a:avLst/>
          </a:prstGeom>
          <a:noFill/>
        </p:spPr>
        <p:txBody>
          <a:bodyPr wrap="square" lIns="91440" tIns="45720" rIns="91440" bIns="45720" rtlCol="0" anchor="t">
            <a:spAutoFit/>
          </a:bodyPr>
          <a:lstStyle/>
          <a:p>
            <a:pPr algn="ctr"/>
            <a:r>
              <a:rPr lang="en-AU" sz="1200" b="1"/>
              <a:t>17.7% of apprentices changed employers </a:t>
            </a:r>
            <a:r>
              <a:rPr lang="en-AU" sz="1200"/>
              <a:t>at least once during their training</a:t>
            </a:r>
          </a:p>
        </p:txBody>
      </p:sp>
      <p:sp>
        <p:nvSpPr>
          <p:cNvPr id="267" name="Rectangle: Rounded Corners 266">
            <a:extLst>
              <a:ext uri="{FF2B5EF4-FFF2-40B4-BE49-F238E27FC236}">
                <a16:creationId xmlns:a16="http://schemas.microsoft.com/office/drawing/2014/main" id="{71CF4D16-0A5A-5702-5749-BE1B2D6D7366}"/>
              </a:ext>
              <a:ext uri="{C183D7F6-B498-43B3-948B-1728B52AA6E4}">
                <adec:decorative xmlns:adec="http://schemas.microsoft.com/office/drawing/2017/decorative" val="1"/>
              </a:ext>
            </a:extLst>
          </p:cNvPr>
          <p:cNvSpPr/>
          <p:nvPr/>
        </p:nvSpPr>
        <p:spPr>
          <a:xfrm>
            <a:off x="2525856" y="5158220"/>
            <a:ext cx="3784020" cy="1281545"/>
          </a:xfrm>
          <a:prstGeom prst="roundRect">
            <a:avLst/>
          </a:prstGeom>
          <a:solidFill>
            <a:srgbClr val="D9D9D9"/>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2" name="Picture 302">
            <a:extLst>
              <a:ext uri="{FF2B5EF4-FFF2-40B4-BE49-F238E27FC236}">
                <a16:creationId xmlns:a16="http://schemas.microsoft.com/office/drawing/2014/main" id="{93B2B97E-2AC0-9C46-0E97-22CDA9C2F83A}"/>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4204855" y="5251306"/>
            <a:ext cx="465860" cy="425162"/>
          </a:xfrm>
          <a:prstGeom prst="rect">
            <a:avLst/>
          </a:prstGeom>
        </p:spPr>
      </p:pic>
      <p:sp>
        <p:nvSpPr>
          <p:cNvPr id="23" name="TextBox 22">
            <a:extLst>
              <a:ext uri="{FF2B5EF4-FFF2-40B4-BE49-F238E27FC236}">
                <a16:creationId xmlns:a16="http://schemas.microsoft.com/office/drawing/2014/main" id="{12411B06-6C5A-47B1-8248-2E845FAC6C77}"/>
              </a:ext>
            </a:extLst>
          </p:cNvPr>
          <p:cNvSpPr txBox="1"/>
          <p:nvPr/>
        </p:nvSpPr>
        <p:spPr>
          <a:xfrm>
            <a:off x="2558368" y="5683466"/>
            <a:ext cx="3743222" cy="646331"/>
          </a:xfrm>
          <a:prstGeom prst="rect">
            <a:avLst/>
          </a:prstGeom>
          <a:noFill/>
        </p:spPr>
        <p:txBody>
          <a:bodyPr wrap="square" lIns="91440" tIns="45720" rIns="91440" bIns="45720" rtlCol="0" anchor="t">
            <a:spAutoFit/>
          </a:bodyPr>
          <a:lstStyle/>
          <a:p>
            <a:pPr algn="ctr"/>
            <a:r>
              <a:rPr lang="en-AU" sz="1200"/>
              <a:t>Apprentices who change employer at least once had a completion rate of 58.9%, </a:t>
            </a:r>
            <a:r>
              <a:rPr lang="en-AU" sz="1200" b="1"/>
              <a:t>higher than the total completion rate of 55.7%</a:t>
            </a:r>
            <a:endParaRPr lang="en-AU" sz="1200" b="1">
              <a:cs typeface="Calibri"/>
            </a:endParaRPr>
          </a:p>
        </p:txBody>
      </p:sp>
      <p:sp>
        <p:nvSpPr>
          <p:cNvPr id="279" name="Rectangle: Rounded Corners 278">
            <a:extLst>
              <a:ext uri="{FF2B5EF4-FFF2-40B4-BE49-F238E27FC236}">
                <a16:creationId xmlns:a16="http://schemas.microsoft.com/office/drawing/2014/main" id="{CA1F0BC7-2F6E-F062-20CD-F1240459E84B}"/>
              </a:ext>
              <a:ext uri="{C183D7F6-B498-43B3-948B-1728B52AA6E4}">
                <adec:decorative xmlns:adec="http://schemas.microsoft.com/office/drawing/2017/decorative" val="1"/>
              </a:ext>
            </a:extLst>
          </p:cNvPr>
          <p:cNvSpPr/>
          <p:nvPr/>
        </p:nvSpPr>
        <p:spPr>
          <a:xfrm>
            <a:off x="6625935" y="5162549"/>
            <a:ext cx="2606385" cy="1281545"/>
          </a:xfrm>
          <a:prstGeom prst="roundRect">
            <a:avLst/>
          </a:prstGeom>
          <a:solidFill>
            <a:srgbClr val="D9D9D9"/>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3" name="Picture 303">
            <a:extLst>
              <a:ext uri="{FF2B5EF4-FFF2-40B4-BE49-F238E27FC236}">
                <a16:creationId xmlns:a16="http://schemas.microsoft.com/office/drawing/2014/main" id="{927DC730-654F-A972-CF74-34E11AD59262}"/>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7675852" y="5259966"/>
            <a:ext cx="416504" cy="425163"/>
          </a:xfrm>
          <a:prstGeom prst="rect">
            <a:avLst/>
          </a:prstGeom>
        </p:spPr>
      </p:pic>
      <p:sp>
        <p:nvSpPr>
          <p:cNvPr id="27" name="TextBox 26">
            <a:extLst>
              <a:ext uri="{FF2B5EF4-FFF2-40B4-BE49-F238E27FC236}">
                <a16:creationId xmlns:a16="http://schemas.microsoft.com/office/drawing/2014/main" id="{D146FFC8-A94A-4163-B23B-E4D43B1FF8E4}"/>
              </a:ext>
            </a:extLst>
          </p:cNvPr>
          <p:cNvSpPr txBox="1"/>
          <p:nvPr/>
        </p:nvSpPr>
        <p:spPr>
          <a:xfrm>
            <a:off x="6698042" y="5716161"/>
            <a:ext cx="2462170" cy="646331"/>
          </a:xfrm>
          <a:prstGeom prst="rect">
            <a:avLst/>
          </a:prstGeom>
          <a:noFill/>
        </p:spPr>
        <p:txBody>
          <a:bodyPr wrap="square" lIns="91440" tIns="45720" rIns="91440" bIns="45720" rtlCol="0" anchor="t">
            <a:spAutoFit/>
          </a:bodyPr>
          <a:lstStyle/>
          <a:p>
            <a:pPr algn="ctr"/>
            <a:r>
              <a:rPr lang="en-AU" sz="1200" b="1"/>
              <a:t>14.4% of apprentices who cancelled</a:t>
            </a:r>
            <a:r>
              <a:rPr lang="en-AU" sz="1200"/>
              <a:t> in the first 12 months went on to </a:t>
            </a:r>
            <a:r>
              <a:rPr lang="en-AU" sz="1200" b="1"/>
              <a:t>complete their training</a:t>
            </a:r>
          </a:p>
        </p:txBody>
      </p:sp>
      <p:sp>
        <p:nvSpPr>
          <p:cNvPr id="280" name="Rectangle: Rounded Corners 279">
            <a:extLst>
              <a:ext uri="{FF2B5EF4-FFF2-40B4-BE49-F238E27FC236}">
                <a16:creationId xmlns:a16="http://schemas.microsoft.com/office/drawing/2014/main" id="{7F824D2F-9913-5EDB-7250-BC35048ED562}"/>
              </a:ext>
              <a:ext uri="{C183D7F6-B498-43B3-948B-1728B52AA6E4}">
                <adec:decorative xmlns:adec="http://schemas.microsoft.com/office/drawing/2017/decorative" val="1"/>
              </a:ext>
            </a:extLst>
          </p:cNvPr>
          <p:cNvSpPr/>
          <p:nvPr/>
        </p:nvSpPr>
        <p:spPr>
          <a:xfrm>
            <a:off x="9570501" y="5168882"/>
            <a:ext cx="2355271" cy="1272886"/>
          </a:xfrm>
          <a:prstGeom prst="roundRect">
            <a:avLst/>
          </a:prstGeom>
          <a:solidFill>
            <a:srgbClr val="D9D9D9"/>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a:extLst>
              <a:ext uri="{FF2B5EF4-FFF2-40B4-BE49-F238E27FC236}">
                <a16:creationId xmlns:a16="http://schemas.microsoft.com/office/drawing/2014/main" id="{F437F45A-1D91-4892-9CF2-BC0F0A080A44}"/>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27745" y="5235286"/>
            <a:ext cx="457150" cy="440536"/>
          </a:xfrm>
          <a:prstGeom prst="rect">
            <a:avLst/>
          </a:prstGeom>
        </p:spPr>
      </p:pic>
      <p:sp>
        <p:nvSpPr>
          <p:cNvPr id="31" name="TextBox 30">
            <a:extLst>
              <a:ext uri="{FF2B5EF4-FFF2-40B4-BE49-F238E27FC236}">
                <a16:creationId xmlns:a16="http://schemas.microsoft.com/office/drawing/2014/main" id="{9D809093-8817-4BB3-A511-06234611C83A}"/>
              </a:ext>
            </a:extLst>
          </p:cNvPr>
          <p:cNvSpPr txBox="1"/>
          <p:nvPr/>
        </p:nvSpPr>
        <p:spPr>
          <a:xfrm>
            <a:off x="9578685" y="5626079"/>
            <a:ext cx="2355271" cy="830997"/>
          </a:xfrm>
          <a:prstGeom prst="rect">
            <a:avLst/>
          </a:prstGeom>
          <a:noFill/>
        </p:spPr>
        <p:txBody>
          <a:bodyPr wrap="square" lIns="91440" tIns="45720" rIns="91440" bIns="45720" rtlCol="0" anchor="t">
            <a:spAutoFit/>
          </a:bodyPr>
          <a:lstStyle/>
          <a:p>
            <a:pPr algn="ctr"/>
            <a:r>
              <a:rPr lang="en-AU" sz="1200"/>
              <a:t>Since 2017, approximately 45% of trade apprentices who </a:t>
            </a:r>
            <a:r>
              <a:rPr lang="en-AU" sz="1200" b="1"/>
              <a:t>cancel their apprenticeship continue with a new employer</a:t>
            </a:r>
          </a:p>
        </p:txBody>
      </p:sp>
    </p:spTree>
    <p:extLst>
      <p:ext uri="{BB962C8B-B14F-4D97-AF65-F5344CB8AC3E}">
        <p14:creationId xmlns:p14="http://schemas.microsoft.com/office/powerpoint/2010/main" val="45282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367C9-27E9-43E1-84A1-344810B09E65}"/>
              </a:ext>
            </a:extLst>
          </p:cNvPr>
          <p:cNvSpPr>
            <a:spLocks noGrp="1"/>
          </p:cNvSpPr>
          <p:nvPr>
            <p:ph type="ctrTitle"/>
          </p:nvPr>
        </p:nvSpPr>
        <p:spPr>
          <a:xfrm>
            <a:off x="1541659" y="3035606"/>
            <a:ext cx="8986905" cy="765063"/>
          </a:xfrm>
        </p:spPr>
        <p:txBody>
          <a:bodyPr>
            <a:normAutofit/>
          </a:bodyPr>
          <a:lstStyle/>
          <a:p>
            <a:pPr algn="ctr"/>
            <a:r>
              <a:rPr lang="en-AU" sz="3600">
                <a:cs typeface="Calibri"/>
              </a:rPr>
              <a:t>Key Cohorts</a:t>
            </a:r>
          </a:p>
        </p:txBody>
      </p:sp>
    </p:spTree>
    <p:extLst>
      <p:ext uri="{BB962C8B-B14F-4D97-AF65-F5344CB8AC3E}">
        <p14:creationId xmlns:p14="http://schemas.microsoft.com/office/powerpoint/2010/main" val="291272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0F8DC3E-1E52-493E-8100-B3D32468E032}"/>
              </a:ext>
            </a:extLst>
          </p:cNvPr>
          <p:cNvSpPr>
            <a:spLocks noGrp="1"/>
          </p:cNvSpPr>
          <p:nvPr>
            <p:ph type="title"/>
          </p:nvPr>
        </p:nvSpPr>
        <p:spPr>
          <a:xfrm>
            <a:off x="110390" y="41122"/>
            <a:ext cx="11920787" cy="643756"/>
          </a:xfrm>
        </p:spPr>
        <p:txBody>
          <a:bodyPr>
            <a:noAutofit/>
          </a:bodyPr>
          <a:lstStyle/>
          <a:p>
            <a:r>
              <a:rPr lang="en-AU" sz="2800" b="1">
                <a:solidFill>
                  <a:srgbClr val="70AD47"/>
                </a:solidFill>
                <a:ea typeface="+mn-ea"/>
                <a:cs typeface="Calibri"/>
              </a:rPr>
              <a:t>First Nations People</a:t>
            </a:r>
          </a:p>
        </p:txBody>
      </p:sp>
      <p:sp>
        <p:nvSpPr>
          <p:cNvPr id="3" name="TextBox 2">
            <a:extLst>
              <a:ext uri="{FF2B5EF4-FFF2-40B4-BE49-F238E27FC236}">
                <a16:creationId xmlns:a16="http://schemas.microsoft.com/office/drawing/2014/main" id="{483A4D14-50AC-43E8-9312-DAF2E295633B}"/>
              </a:ext>
            </a:extLst>
          </p:cNvPr>
          <p:cNvSpPr txBox="1"/>
          <p:nvPr/>
        </p:nvSpPr>
        <p:spPr>
          <a:xfrm>
            <a:off x="110390" y="557785"/>
            <a:ext cx="11817052" cy="397032"/>
          </a:xfrm>
          <a:prstGeom prst="rect">
            <a:avLst/>
          </a:prstGeom>
        </p:spPr>
        <p:txBody>
          <a:bodyPr vert="horz" lIns="0" tIns="0" rIns="0" bIns="0" rtlCol="0" anchor="ctr">
            <a:noAutofit/>
          </a:bodyPr>
          <a:lstStyle>
            <a:lvl1pPr defTabSz="1218072">
              <a:lnSpc>
                <a:spcPct val="90000"/>
              </a:lnSpc>
              <a:spcBef>
                <a:spcPct val="0"/>
              </a:spcBef>
              <a:buNone/>
              <a:defRPr sz="2200" b="1">
                <a:latin typeface="Calibri" panose="020F0502020204030204"/>
                <a:ea typeface="+mj-ea"/>
                <a:cs typeface="+mj-cs"/>
              </a:defRPr>
            </a:lvl1pPr>
          </a:lstStyle>
          <a:p>
            <a:r>
              <a:rPr lang="en-AU" sz="2000"/>
              <a:t>Converting strong participation into completions</a:t>
            </a:r>
          </a:p>
        </p:txBody>
      </p:sp>
      <p:sp>
        <p:nvSpPr>
          <p:cNvPr id="63" name="Rectangle 62">
            <a:extLst>
              <a:ext uri="{FF2B5EF4-FFF2-40B4-BE49-F238E27FC236}">
                <a16:creationId xmlns:a16="http://schemas.microsoft.com/office/drawing/2014/main" id="{6C0BFE4A-7D92-4EB4-96A9-681F7695BD80}"/>
              </a:ext>
              <a:ext uri="{C183D7F6-B498-43B3-948B-1728B52AA6E4}">
                <adec:decorative xmlns:adec="http://schemas.microsoft.com/office/drawing/2017/decorative" val="1"/>
              </a:ext>
            </a:extLst>
          </p:cNvPr>
          <p:cNvSpPr/>
          <p:nvPr/>
        </p:nvSpPr>
        <p:spPr>
          <a:xfrm>
            <a:off x="-10774" y="954818"/>
            <a:ext cx="12202774" cy="140123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55">
            <a:extLst>
              <a:ext uri="{FF2B5EF4-FFF2-40B4-BE49-F238E27FC236}">
                <a16:creationId xmlns:a16="http://schemas.microsoft.com/office/drawing/2014/main" id="{DDF0A7A1-C8BF-450A-B3EF-EDEB3CFEAE22}"/>
              </a:ext>
              <a:ext uri="{C183D7F6-B498-43B3-948B-1728B52AA6E4}">
                <adec:decorative xmlns:adec="http://schemas.microsoft.com/office/drawing/2017/decorative" val="1"/>
              </a:ext>
            </a:extLst>
          </p:cNvPr>
          <p:cNvSpPr/>
          <p:nvPr/>
        </p:nvSpPr>
        <p:spPr bwMode="auto">
          <a:xfrm>
            <a:off x="166170" y="1207417"/>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65" name="Graphic 64">
            <a:extLst>
              <a:ext uri="{FF2B5EF4-FFF2-40B4-BE49-F238E27FC236}">
                <a16:creationId xmlns:a16="http://schemas.microsoft.com/office/drawing/2014/main" id="{793401C6-A20B-4E7A-86B5-A0E9F78A67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346" y="1314193"/>
            <a:ext cx="457200" cy="495300"/>
          </a:xfrm>
          <a:prstGeom prst="rect">
            <a:avLst/>
          </a:prstGeom>
        </p:spPr>
      </p:pic>
      <p:sp>
        <p:nvSpPr>
          <p:cNvPr id="4" name="TextBox 3">
            <a:extLst>
              <a:ext uri="{FF2B5EF4-FFF2-40B4-BE49-F238E27FC236}">
                <a16:creationId xmlns:a16="http://schemas.microsoft.com/office/drawing/2014/main" id="{B48558A2-F679-426D-80DB-66CDD497D9E8}"/>
              </a:ext>
            </a:extLst>
          </p:cNvPr>
          <p:cNvSpPr txBox="1"/>
          <p:nvPr/>
        </p:nvSpPr>
        <p:spPr>
          <a:xfrm>
            <a:off x="1065492" y="898586"/>
            <a:ext cx="11126508" cy="1477328"/>
          </a:xfrm>
          <a:prstGeom prst="rect">
            <a:avLst/>
          </a:prstGeom>
          <a:noFill/>
        </p:spPr>
        <p:txBody>
          <a:bodyPr wrap="square" lIns="91440" tIns="45720" rIns="91440" bIns="45720" rtlCol="0" anchor="t">
            <a:spAutoFit/>
          </a:bodyPr>
          <a:lstStyle/>
          <a:p>
            <a:r>
              <a:rPr lang="en-AU">
                <a:cs typeface="Calibri"/>
              </a:rPr>
              <a:t>Australian Apprenticeships represent an important pathway to employment and tertiary qualifications. This is a critical step towards the employment Closing the Gap target of </a:t>
            </a:r>
            <a:r>
              <a:rPr lang="en-AU" b="1">
                <a:solidFill>
                  <a:schemeClr val="accent6"/>
                </a:solidFill>
                <a:cs typeface="Calibri"/>
              </a:rPr>
              <a:t>67% of youth in employment, education and training by 2031 </a:t>
            </a:r>
            <a:r>
              <a:rPr lang="en-AU">
                <a:cs typeface="Calibri"/>
              </a:rPr>
              <a:t>and the education target for </a:t>
            </a:r>
            <a:r>
              <a:rPr lang="en-AU" b="1">
                <a:solidFill>
                  <a:schemeClr val="accent6"/>
                </a:solidFill>
                <a:cs typeface="Calibri"/>
              </a:rPr>
              <a:t>70% of Aboriginal and Torres Strait Islander people aged 25-34 years with a completed tertiary qualification (Certificate III and above) by 2031</a:t>
            </a:r>
            <a:r>
              <a:rPr lang="en-AU">
                <a:cs typeface="Calibri"/>
              </a:rPr>
              <a:t>. More than half of First Nations Australians Apprentices are </a:t>
            </a:r>
            <a:r>
              <a:rPr lang="en-AU" b="1">
                <a:solidFill>
                  <a:schemeClr val="accent6"/>
                </a:solidFill>
                <a:cs typeface="Calibri"/>
              </a:rPr>
              <a:t>engaged in trade and priority occupations.</a:t>
            </a:r>
          </a:p>
        </p:txBody>
      </p:sp>
      <p:sp>
        <p:nvSpPr>
          <p:cNvPr id="21" name="Freeform 55">
            <a:extLst>
              <a:ext uri="{FF2B5EF4-FFF2-40B4-BE49-F238E27FC236}">
                <a16:creationId xmlns:a16="http://schemas.microsoft.com/office/drawing/2014/main" id="{34B99E75-6397-452C-B983-169E5C7EDB53}"/>
              </a:ext>
              <a:ext uri="{C183D7F6-B498-43B3-948B-1728B52AA6E4}">
                <adec:decorative xmlns:adec="http://schemas.microsoft.com/office/drawing/2017/decorative" val="1"/>
              </a:ext>
            </a:extLst>
          </p:cNvPr>
          <p:cNvSpPr/>
          <p:nvPr/>
        </p:nvSpPr>
        <p:spPr bwMode="auto">
          <a:xfrm>
            <a:off x="172144" y="2725113"/>
            <a:ext cx="708852" cy="708852"/>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66" name="Graphic 65">
            <a:extLst>
              <a:ext uri="{FF2B5EF4-FFF2-40B4-BE49-F238E27FC236}">
                <a16:creationId xmlns:a16="http://schemas.microsoft.com/office/drawing/2014/main" id="{880CA3B3-8F9E-4190-8FA3-06449015B6F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5217" y="2837203"/>
            <a:ext cx="533400" cy="495300"/>
          </a:xfrm>
          <a:prstGeom prst="rect">
            <a:avLst/>
          </a:prstGeom>
        </p:spPr>
      </p:pic>
      <p:sp>
        <p:nvSpPr>
          <p:cNvPr id="5" name="TextBox 4">
            <a:extLst>
              <a:ext uri="{FF2B5EF4-FFF2-40B4-BE49-F238E27FC236}">
                <a16:creationId xmlns:a16="http://schemas.microsoft.com/office/drawing/2014/main" id="{932ADD06-4E86-4967-A050-4612908D9A3B}"/>
              </a:ext>
            </a:extLst>
          </p:cNvPr>
          <p:cNvSpPr txBox="1"/>
          <p:nvPr/>
        </p:nvSpPr>
        <p:spPr>
          <a:xfrm>
            <a:off x="1065492" y="2433357"/>
            <a:ext cx="11108115" cy="1477328"/>
          </a:xfrm>
          <a:prstGeom prst="rect">
            <a:avLst/>
          </a:prstGeom>
          <a:noFill/>
        </p:spPr>
        <p:txBody>
          <a:bodyPr wrap="square" lIns="91440" tIns="45720" rIns="91440" bIns="45720" rtlCol="0" anchor="t">
            <a:spAutoFit/>
          </a:bodyPr>
          <a:lstStyle/>
          <a:p>
            <a:r>
              <a:rPr lang="en-AU" dirty="0">
                <a:cs typeface="Calibri"/>
              </a:rPr>
              <a:t>Commencements numbers are strong for First Nations apprentices but this is not currently translating into completions. First Nations Australians represent a </a:t>
            </a:r>
            <a:r>
              <a:rPr lang="en-AU" b="1" dirty="0">
                <a:solidFill>
                  <a:schemeClr val="accent1">
                    <a:lumMod val="75000"/>
                  </a:schemeClr>
                </a:solidFill>
                <a:cs typeface="Calibri"/>
              </a:rPr>
              <a:t>higher rate of cancellation or non-completion compared to non‑Indigenous apprentices</a:t>
            </a:r>
            <a:r>
              <a:rPr lang="en-AU" dirty="0">
                <a:cs typeface="Calibri"/>
              </a:rPr>
              <a:t>. </a:t>
            </a:r>
            <a:r>
              <a:rPr lang="en-AU" b="1" dirty="0">
                <a:solidFill>
                  <a:schemeClr val="accent5"/>
                </a:solidFill>
                <a:cs typeface="Calibri"/>
              </a:rPr>
              <a:t>Improving completion rates of First Nations apprentices is a top priority</a:t>
            </a:r>
            <a:r>
              <a:rPr lang="en-AU" dirty="0">
                <a:cs typeface="Calibri"/>
              </a:rPr>
              <a:t>. First Nations Australians are currently supported through the broader apprenticeship services with AASNs required to ensure </a:t>
            </a:r>
            <a:r>
              <a:rPr lang="en-AU" b="1" dirty="0">
                <a:solidFill>
                  <a:schemeClr val="accent5"/>
                </a:solidFill>
                <a:cs typeface="Calibri"/>
              </a:rPr>
              <a:t>all services are delivered in a culturally appropriate manner. </a:t>
            </a:r>
            <a:endParaRPr lang="en-AU" dirty="0">
              <a:cs typeface="Calibri"/>
            </a:endParaRPr>
          </a:p>
        </p:txBody>
      </p:sp>
      <p:sp>
        <p:nvSpPr>
          <p:cNvPr id="64" name="Rectangle 63">
            <a:extLst>
              <a:ext uri="{FF2B5EF4-FFF2-40B4-BE49-F238E27FC236}">
                <a16:creationId xmlns:a16="http://schemas.microsoft.com/office/drawing/2014/main" id="{E590FA8D-AC6B-4A94-9808-BC04A366F96D}"/>
              </a:ext>
              <a:ext uri="{C183D7F6-B498-43B3-948B-1728B52AA6E4}">
                <adec:decorative xmlns:adec="http://schemas.microsoft.com/office/drawing/2017/decorative" val="1"/>
              </a:ext>
            </a:extLst>
          </p:cNvPr>
          <p:cNvSpPr/>
          <p:nvPr/>
        </p:nvSpPr>
        <p:spPr>
          <a:xfrm>
            <a:off x="8143" y="3949785"/>
            <a:ext cx="12175714" cy="79230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6" name="Group 45">
            <a:extLst>
              <a:ext uri="{FF2B5EF4-FFF2-40B4-BE49-F238E27FC236}">
                <a16:creationId xmlns:a16="http://schemas.microsoft.com/office/drawing/2014/main" id="{06207B35-9DF0-4026-BA46-DFC47144AD23}"/>
              </a:ext>
              <a:ext uri="{C183D7F6-B498-43B3-948B-1728B52AA6E4}">
                <adec:decorative xmlns:adec="http://schemas.microsoft.com/office/drawing/2017/decorative" val="1"/>
              </a:ext>
            </a:extLst>
          </p:cNvPr>
          <p:cNvGrpSpPr/>
          <p:nvPr/>
        </p:nvGrpSpPr>
        <p:grpSpPr>
          <a:xfrm>
            <a:off x="162780" y="4000932"/>
            <a:ext cx="708852" cy="880430"/>
            <a:chOff x="160823" y="3176593"/>
            <a:chExt cx="708852" cy="880430"/>
          </a:xfrm>
        </p:grpSpPr>
        <p:sp>
          <p:nvSpPr>
            <p:cNvPr id="25" name="Freeform 55">
              <a:extLst>
                <a:ext uri="{FF2B5EF4-FFF2-40B4-BE49-F238E27FC236}">
                  <a16:creationId xmlns:a16="http://schemas.microsoft.com/office/drawing/2014/main" id="{211F7F23-BC1D-4208-B73C-295E7CA9DF43}"/>
                </a:ext>
              </a:extLst>
            </p:cNvPr>
            <p:cNvSpPr/>
            <p:nvPr/>
          </p:nvSpPr>
          <p:spPr bwMode="auto">
            <a:xfrm>
              <a:off x="160823" y="3176593"/>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30" name="Group 29">
              <a:extLst>
                <a:ext uri="{FF2B5EF4-FFF2-40B4-BE49-F238E27FC236}">
                  <a16:creationId xmlns:a16="http://schemas.microsoft.com/office/drawing/2014/main" id="{8B961FE2-013F-4EA1-AC19-820EDBA59F1D}"/>
                </a:ext>
              </a:extLst>
            </p:cNvPr>
            <p:cNvGrpSpPr/>
            <p:nvPr/>
          </p:nvGrpSpPr>
          <p:grpSpPr>
            <a:xfrm>
              <a:off x="748968" y="4057023"/>
              <a:ext cx="0" cy="0"/>
              <a:chOff x="1084524" y="2625937"/>
              <a:chExt cx="0" cy="0"/>
            </a:xfrm>
            <a:solidFill>
              <a:schemeClr val="bg1"/>
            </a:solidFill>
          </p:grpSpPr>
          <p:sp>
            <p:nvSpPr>
              <p:cNvPr id="32" name="Line 103">
                <a:extLst>
                  <a:ext uri="{FF2B5EF4-FFF2-40B4-BE49-F238E27FC236}">
                    <a16:creationId xmlns:a16="http://schemas.microsoft.com/office/drawing/2014/main" id="{C664185B-02BD-4B88-BE92-B3474605868F}"/>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33" name="Line 104">
                <a:extLst>
                  <a:ext uri="{FF2B5EF4-FFF2-40B4-BE49-F238E27FC236}">
                    <a16:creationId xmlns:a16="http://schemas.microsoft.com/office/drawing/2014/main" id="{A5D351D0-28B3-417A-BD61-973A64A58640}"/>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pic>
        <p:nvPicPr>
          <p:cNvPr id="67" name="Graphic 66">
            <a:extLst>
              <a:ext uri="{FF2B5EF4-FFF2-40B4-BE49-F238E27FC236}">
                <a16:creationId xmlns:a16="http://schemas.microsoft.com/office/drawing/2014/main" id="{6B4E144A-58A0-45B2-A010-362898F973E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532" y="4120905"/>
            <a:ext cx="533400" cy="419100"/>
          </a:xfrm>
          <a:prstGeom prst="rect">
            <a:avLst/>
          </a:prstGeom>
        </p:spPr>
      </p:pic>
      <p:sp>
        <p:nvSpPr>
          <p:cNvPr id="36" name="TextBox 35">
            <a:extLst>
              <a:ext uri="{FF2B5EF4-FFF2-40B4-BE49-F238E27FC236}">
                <a16:creationId xmlns:a16="http://schemas.microsoft.com/office/drawing/2014/main" id="{91171964-F59A-4DD6-8BD4-E1210064A2FB}"/>
              </a:ext>
            </a:extLst>
          </p:cNvPr>
          <p:cNvSpPr txBox="1"/>
          <p:nvPr/>
        </p:nvSpPr>
        <p:spPr>
          <a:xfrm>
            <a:off x="953384" y="4002013"/>
            <a:ext cx="11146039" cy="646331"/>
          </a:xfrm>
          <a:prstGeom prst="rect">
            <a:avLst/>
          </a:prstGeom>
          <a:noFill/>
        </p:spPr>
        <p:txBody>
          <a:bodyPr wrap="square" lIns="91440" tIns="45720" rIns="91440" bIns="45720" rtlCol="0" anchor="t">
            <a:spAutoFit/>
          </a:bodyPr>
          <a:lstStyle/>
          <a:p>
            <a:pPr marL="342900" indent="-342900">
              <a:buAutoNum type="arabicPeriod"/>
            </a:pPr>
            <a:r>
              <a:rPr lang="en-AU">
                <a:latin typeface="Calibri" panose="020F0502020204030204"/>
                <a:cs typeface="Calibri"/>
              </a:rPr>
              <a:t>Are there </a:t>
            </a:r>
            <a:r>
              <a:rPr lang="en-AU" b="1">
                <a:solidFill>
                  <a:schemeClr val="accent2"/>
                </a:solidFill>
                <a:latin typeface="Calibri" panose="020F0502020204030204"/>
                <a:cs typeface="Calibri"/>
              </a:rPr>
              <a:t>specific culturally safe supports </a:t>
            </a:r>
            <a:r>
              <a:rPr lang="en-AU">
                <a:latin typeface="Calibri" panose="020F0502020204030204"/>
                <a:cs typeface="Calibri"/>
              </a:rPr>
              <a:t>that would help more First Nations apprentices complete their training?</a:t>
            </a:r>
          </a:p>
          <a:p>
            <a:pPr marL="342900" indent="-342900">
              <a:buFontTx/>
              <a:buAutoNum type="arabicPeriod"/>
            </a:pPr>
            <a:r>
              <a:rPr lang="en-AU">
                <a:latin typeface="Calibri" panose="020F0502020204030204"/>
                <a:cs typeface="Calibri"/>
              </a:rPr>
              <a:t>What would assist </a:t>
            </a:r>
            <a:r>
              <a:rPr lang="en-AU" b="1">
                <a:solidFill>
                  <a:schemeClr val="accent2"/>
                </a:solidFill>
                <a:latin typeface="Calibri" panose="020F0502020204030204"/>
                <a:cs typeface="Calibri"/>
              </a:rPr>
              <a:t>regional and remote First Nations apprentices </a:t>
            </a:r>
            <a:r>
              <a:rPr lang="en-AU">
                <a:latin typeface="Calibri" panose="020F0502020204030204"/>
                <a:cs typeface="Calibri"/>
              </a:rPr>
              <a:t>throughout their apprenticeship?</a:t>
            </a:r>
          </a:p>
        </p:txBody>
      </p:sp>
      <p:sp>
        <p:nvSpPr>
          <p:cNvPr id="12" name="Rectangle 11">
            <a:extLst>
              <a:ext uri="{FF2B5EF4-FFF2-40B4-BE49-F238E27FC236}">
                <a16:creationId xmlns:a16="http://schemas.microsoft.com/office/drawing/2014/main" id="{27820832-786E-43B2-B43F-D98D071EEE75}"/>
              </a:ext>
              <a:ext uri="{C183D7F6-B498-43B3-948B-1728B52AA6E4}">
                <adec:decorative xmlns:adec="http://schemas.microsoft.com/office/drawing/2017/decorative" val="1"/>
              </a:ext>
            </a:extLst>
          </p:cNvPr>
          <p:cNvSpPr/>
          <p:nvPr/>
        </p:nvSpPr>
        <p:spPr>
          <a:xfrm>
            <a:off x="-10774" y="4742092"/>
            <a:ext cx="12202773" cy="363993"/>
          </a:xfrm>
          <a:prstGeom prst="rect">
            <a:avLst/>
          </a:prstGeom>
          <a:solidFill>
            <a:srgbClr val="002D3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86"/>
          </a:p>
        </p:txBody>
      </p:sp>
      <p:sp>
        <p:nvSpPr>
          <p:cNvPr id="13" name="TextBox 12">
            <a:extLst>
              <a:ext uri="{FF2B5EF4-FFF2-40B4-BE49-F238E27FC236}">
                <a16:creationId xmlns:a16="http://schemas.microsoft.com/office/drawing/2014/main" id="{1CCDBB8E-0EB8-4ADE-910A-0CEE028BC31C}"/>
              </a:ext>
            </a:extLst>
          </p:cNvPr>
          <p:cNvSpPr txBox="1"/>
          <p:nvPr/>
        </p:nvSpPr>
        <p:spPr>
          <a:xfrm>
            <a:off x="-2634" y="4737941"/>
            <a:ext cx="10749812" cy="400110"/>
          </a:xfrm>
          <a:prstGeom prst="rect">
            <a:avLst/>
          </a:prstGeom>
          <a:noFill/>
        </p:spPr>
        <p:txBody>
          <a:bodyPr wrap="square" lIns="91440" tIns="45720" rIns="91440" bIns="45720" anchor="t">
            <a:spAutoFit/>
          </a:bodyPr>
          <a:lstStyle/>
          <a:p>
            <a:pPr>
              <a:spcAft>
                <a:spcPts val="591"/>
              </a:spcAft>
            </a:pPr>
            <a:r>
              <a:rPr lang="en-AU" sz="2000" b="1">
                <a:solidFill>
                  <a:schemeClr val="bg1"/>
                </a:solidFill>
              </a:rPr>
              <a:t>As at 31 March 2022</a:t>
            </a:r>
          </a:p>
        </p:txBody>
      </p:sp>
      <p:grpSp>
        <p:nvGrpSpPr>
          <p:cNvPr id="51" name="Group 50">
            <a:extLst>
              <a:ext uri="{FF2B5EF4-FFF2-40B4-BE49-F238E27FC236}">
                <a16:creationId xmlns:a16="http://schemas.microsoft.com/office/drawing/2014/main" id="{4B9FBFF8-A5CB-4DC2-8248-243AB860393F}"/>
              </a:ext>
              <a:ext uri="{C183D7F6-B498-43B3-948B-1728B52AA6E4}">
                <adec:decorative xmlns:adec="http://schemas.microsoft.com/office/drawing/2017/decorative" val="1"/>
              </a:ext>
            </a:extLst>
          </p:cNvPr>
          <p:cNvGrpSpPr/>
          <p:nvPr/>
        </p:nvGrpSpPr>
        <p:grpSpPr>
          <a:xfrm>
            <a:off x="560431" y="5186575"/>
            <a:ext cx="705402" cy="494422"/>
            <a:chOff x="4759647" y="5211871"/>
            <a:chExt cx="855864" cy="696805"/>
          </a:xfrm>
          <a:noFill/>
        </p:grpSpPr>
        <p:sp>
          <p:nvSpPr>
            <p:cNvPr id="52" name="Freeform 75">
              <a:extLst>
                <a:ext uri="{FF2B5EF4-FFF2-40B4-BE49-F238E27FC236}">
                  <a16:creationId xmlns:a16="http://schemas.microsoft.com/office/drawing/2014/main" id="{E143915A-53A5-4218-A62F-2EBC8CFFE8A4}"/>
                </a:ext>
              </a:extLst>
            </p:cNvPr>
            <p:cNvSpPr>
              <a:spLocks noEditPoints="1"/>
            </p:cNvSpPr>
            <p:nvPr/>
          </p:nvSpPr>
          <p:spPr bwMode="auto">
            <a:xfrm>
              <a:off x="5296423" y="5211871"/>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3" name="Freeform 75">
              <a:extLst>
                <a:ext uri="{FF2B5EF4-FFF2-40B4-BE49-F238E27FC236}">
                  <a16:creationId xmlns:a16="http://schemas.microsoft.com/office/drawing/2014/main" id="{904584F3-4993-4962-8B81-F7F0FB58E2F3}"/>
                </a:ext>
              </a:extLst>
            </p:cNvPr>
            <p:cNvSpPr>
              <a:spLocks noEditPoints="1"/>
            </p:cNvSpPr>
            <p:nvPr/>
          </p:nvSpPr>
          <p:spPr bwMode="auto">
            <a:xfrm>
              <a:off x="4759647" y="5227637"/>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4" name="Freeform 75">
              <a:extLst>
                <a:ext uri="{FF2B5EF4-FFF2-40B4-BE49-F238E27FC236}">
                  <a16:creationId xmlns:a16="http://schemas.microsoft.com/office/drawing/2014/main" id="{DC55ADD2-4FCD-45D4-9293-A8C8B3411EC6}"/>
                </a:ext>
              </a:extLst>
            </p:cNvPr>
            <p:cNvSpPr>
              <a:spLocks noEditPoints="1"/>
            </p:cNvSpPr>
            <p:nvPr/>
          </p:nvSpPr>
          <p:spPr bwMode="auto">
            <a:xfrm>
              <a:off x="5031224" y="5270500"/>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grpSp>
      <p:sp>
        <p:nvSpPr>
          <p:cNvPr id="8" name="TextBox 7">
            <a:extLst>
              <a:ext uri="{FF2B5EF4-FFF2-40B4-BE49-F238E27FC236}">
                <a16:creationId xmlns:a16="http://schemas.microsoft.com/office/drawing/2014/main" id="{FCFD7DF6-EC21-8D08-ECD6-2DFE6C248E4D}"/>
              </a:ext>
            </a:extLst>
          </p:cNvPr>
          <p:cNvSpPr txBox="1"/>
          <p:nvPr/>
        </p:nvSpPr>
        <p:spPr>
          <a:xfrm>
            <a:off x="43090" y="5770852"/>
            <a:ext cx="1823270" cy="738664"/>
          </a:xfrm>
          <a:prstGeom prst="rect">
            <a:avLst/>
          </a:prstGeom>
          <a:noFill/>
        </p:spPr>
        <p:txBody>
          <a:bodyPr wrap="square" lIns="91440" tIns="45720" rIns="91440" bIns="45720" rtlCol="0" anchor="t">
            <a:spAutoFit/>
          </a:bodyPr>
          <a:lstStyle/>
          <a:p>
            <a:pPr algn="ctr" defTabSz="168932">
              <a:defRPr/>
            </a:pPr>
            <a:r>
              <a:rPr lang="en-AU" sz="1400" b="1">
                <a:latin typeface="Calibri" panose="020F0502020204030204"/>
              </a:rPr>
              <a:t>20,765</a:t>
            </a:r>
            <a:r>
              <a:rPr lang="en-AU" sz="1400">
                <a:latin typeface="Calibri" panose="020F0502020204030204"/>
              </a:rPr>
              <a:t> Apprentices identified as First Nations People</a:t>
            </a:r>
            <a:endParaRPr lang="en-AU" sz="1400" b="1">
              <a:solidFill>
                <a:prstClr val="black"/>
              </a:solidFill>
              <a:latin typeface="Calibri" panose="020F0502020204030204"/>
            </a:endParaRPr>
          </a:p>
        </p:txBody>
      </p:sp>
      <p:sp>
        <p:nvSpPr>
          <p:cNvPr id="48" name="Freeform 50">
            <a:extLst>
              <a:ext uri="{FF2B5EF4-FFF2-40B4-BE49-F238E27FC236}">
                <a16:creationId xmlns:a16="http://schemas.microsoft.com/office/drawing/2014/main" id="{344222D3-5AB0-40FA-9F85-56AE5CACDEB9}"/>
              </a:ext>
              <a:ext uri="{C183D7F6-B498-43B3-948B-1728B52AA6E4}">
                <adec:decorative xmlns:adec="http://schemas.microsoft.com/office/drawing/2017/decorative" val="1"/>
              </a:ext>
            </a:extLst>
          </p:cNvPr>
          <p:cNvSpPr>
            <a:spLocks noEditPoints="1"/>
          </p:cNvSpPr>
          <p:nvPr/>
        </p:nvSpPr>
        <p:spPr bwMode="auto">
          <a:xfrm>
            <a:off x="3119123" y="5228539"/>
            <a:ext cx="539293" cy="372057"/>
          </a:xfrm>
          <a:custGeom>
            <a:avLst/>
            <a:gdLst>
              <a:gd name="T0" fmla="*/ 338 w 495"/>
              <a:gd name="T1" fmla="*/ 84 h 340"/>
              <a:gd name="T2" fmla="*/ 338 w 495"/>
              <a:gd name="T3" fmla="*/ 83 h 340"/>
              <a:gd name="T4" fmla="*/ 394 w 495"/>
              <a:gd name="T5" fmla="*/ 37 h 340"/>
              <a:gd name="T6" fmla="*/ 450 w 495"/>
              <a:gd name="T7" fmla="*/ 99 h 340"/>
              <a:gd name="T8" fmla="*/ 394 w 495"/>
              <a:gd name="T9" fmla="*/ 152 h 340"/>
              <a:gd name="T10" fmla="*/ 338 w 495"/>
              <a:gd name="T11" fmla="*/ 89 h 340"/>
              <a:gd name="T12" fmla="*/ 338 w 495"/>
              <a:gd name="T13" fmla="*/ 84 h 340"/>
              <a:gd name="T14" fmla="*/ 495 w 495"/>
              <a:gd name="T15" fmla="*/ 251 h 340"/>
              <a:gd name="T16" fmla="*/ 394 w 495"/>
              <a:gd name="T17" fmla="*/ 163 h 340"/>
              <a:gd name="T18" fmla="*/ 346 w 495"/>
              <a:gd name="T19" fmla="*/ 175 h 340"/>
              <a:gd name="T20" fmla="*/ 397 w 495"/>
              <a:gd name="T21" fmla="*/ 281 h 340"/>
              <a:gd name="T22" fmla="*/ 395 w 495"/>
              <a:gd name="T23" fmla="*/ 306 h 340"/>
              <a:gd name="T24" fmla="*/ 484 w 495"/>
              <a:gd name="T25" fmla="*/ 291 h 340"/>
              <a:gd name="T26" fmla="*/ 495 w 495"/>
              <a:gd name="T27" fmla="*/ 251 h 340"/>
              <a:gd name="T28" fmla="*/ 101 w 495"/>
              <a:gd name="T29" fmla="*/ 152 h 340"/>
              <a:gd name="T30" fmla="*/ 157 w 495"/>
              <a:gd name="T31" fmla="*/ 89 h 340"/>
              <a:gd name="T32" fmla="*/ 101 w 495"/>
              <a:gd name="T33" fmla="*/ 37 h 340"/>
              <a:gd name="T34" fmla="*/ 45 w 495"/>
              <a:gd name="T35" fmla="*/ 99 h 340"/>
              <a:gd name="T36" fmla="*/ 101 w 495"/>
              <a:gd name="T37" fmla="*/ 152 h 340"/>
              <a:gd name="T38" fmla="*/ 149 w 495"/>
              <a:gd name="T39" fmla="*/ 175 h 340"/>
              <a:gd name="T40" fmla="*/ 101 w 495"/>
              <a:gd name="T41" fmla="*/ 163 h 340"/>
              <a:gd name="T42" fmla="*/ 0 w 495"/>
              <a:gd name="T43" fmla="*/ 251 h 340"/>
              <a:gd name="T44" fmla="*/ 10 w 495"/>
              <a:gd name="T45" fmla="*/ 291 h 340"/>
              <a:gd name="T46" fmla="*/ 100 w 495"/>
              <a:gd name="T47" fmla="*/ 306 h 340"/>
              <a:gd name="T48" fmla="*/ 98 w 495"/>
              <a:gd name="T49" fmla="*/ 281 h 340"/>
              <a:gd name="T50" fmla="*/ 149 w 495"/>
              <a:gd name="T51" fmla="*/ 175 h 340"/>
              <a:gd name="T52" fmla="*/ 247 w 495"/>
              <a:gd name="T53" fmla="*/ 145 h 340"/>
              <a:gd name="T54" fmla="*/ 320 w 495"/>
              <a:gd name="T55" fmla="*/ 73 h 340"/>
              <a:gd name="T56" fmla="*/ 247 w 495"/>
              <a:gd name="T57" fmla="*/ 0 h 340"/>
              <a:gd name="T58" fmla="*/ 175 w 495"/>
              <a:gd name="T59" fmla="*/ 73 h 340"/>
              <a:gd name="T60" fmla="*/ 247 w 495"/>
              <a:gd name="T61" fmla="*/ 145 h 340"/>
              <a:gd name="T62" fmla="*/ 378 w 495"/>
              <a:gd name="T63" fmla="*/ 281 h 340"/>
              <a:gd name="T64" fmla="*/ 247 w 495"/>
              <a:gd name="T65" fmla="*/ 160 h 340"/>
              <a:gd name="T66" fmla="*/ 117 w 495"/>
              <a:gd name="T67" fmla="*/ 281 h 340"/>
              <a:gd name="T68" fmla="*/ 130 w 495"/>
              <a:gd name="T69" fmla="*/ 335 h 340"/>
              <a:gd name="T70" fmla="*/ 247 w 495"/>
              <a:gd name="T71" fmla="*/ 340 h 340"/>
              <a:gd name="T72" fmla="*/ 364 w 495"/>
              <a:gd name="T73" fmla="*/ 335 h 340"/>
              <a:gd name="T74" fmla="*/ 378 w 495"/>
              <a:gd name="T75" fmla="*/ 2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340">
                <a:moveTo>
                  <a:pt x="338" y="84"/>
                </a:moveTo>
                <a:cubicBezTo>
                  <a:pt x="338" y="84"/>
                  <a:pt x="338" y="83"/>
                  <a:pt x="338" y="83"/>
                </a:cubicBezTo>
                <a:cubicBezTo>
                  <a:pt x="342" y="53"/>
                  <a:pt x="365" y="33"/>
                  <a:pt x="394" y="37"/>
                </a:cubicBezTo>
                <a:cubicBezTo>
                  <a:pt x="425" y="42"/>
                  <a:pt x="450" y="70"/>
                  <a:pt x="450" y="99"/>
                </a:cubicBezTo>
                <a:cubicBezTo>
                  <a:pt x="450" y="129"/>
                  <a:pt x="425" y="153"/>
                  <a:pt x="394" y="152"/>
                </a:cubicBezTo>
                <a:cubicBezTo>
                  <a:pt x="363" y="151"/>
                  <a:pt x="338" y="123"/>
                  <a:pt x="338" y="89"/>
                </a:cubicBezTo>
                <a:cubicBezTo>
                  <a:pt x="338" y="88"/>
                  <a:pt x="338" y="86"/>
                  <a:pt x="338" y="84"/>
                </a:cubicBezTo>
                <a:close/>
                <a:moveTo>
                  <a:pt x="495" y="251"/>
                </a:moveTo>
                <a:cubicBezTo>
                  <a:pt x="495" y="204"/>
                  <a:pt x="450" y="164"/>
                  <a:pt x="394" y="163"/>
                </a:cubicBezTo>
                <a:cubicBezTo>
                  <a:pt x="376" y="163"/>
                  <a:pt x="360" y="167"/>
                  <a:pt x="346" y="175"/>
                </a:cubicBezTo>
                <a:cubicBezTo>
                  <a:pt x="377" y="201"/>
                  <a:pt x="397" y="239"/>
                  <a:pt x="397" y="281"/>
                </a:cubicBezTo>
                <a:cubicBezTo>
                  <a:pt x="397" y="290"/>
                  <a:pt x="396" y="298"/>
                  <a:pt x="395" y="306"/>
                </a:cubicBezTo>
                <a:cubicBezTo>
                  <a:pt x="425" y="302"/>
                  <a:pt x="455" y="297"/>
                  <a:pt x="484" y="291"/>
                </a:cubicBezTo>
                <a:cubicBezTo>
                  <a:pt x="491" y="278"/>
                  <a:pt x="495" y="265"/>
                  <a:pt x="495" y="251"/>
                </a:cubicBezTo>
                <a:close/>
                <a:moveTo>
                  <a:pt x="101" y="152"/>
                </a:moveTo>
                <a:cubicBezTo>
                  <a:pt x="131" y="151"/>
                  <a:pt x="157" y="123"/>
                  <a:pt x="157" y="89"/>
                </a:cubicBezTo>
                <a:cubicBezTo>
                  <a:pt x="157" y="56"/>
                  <a:pt x="131" y="33"/>
                  <a:pt x="101" y="37"/>
                </a:cubicBezTo>
                <a:cubicBezTo>
                  <a:pt x="70" y="42"/>
                  <a:pt x="45" y="70"/>
                  <a:pt x="45" y="99"/>
                </a:cubicBezTo>
                <a:cubicBezTo>
                  <a:pt x="45" y="129"/>
                  <a:pt x="70" y="153"/>
                  <a:pt x="101" y="152"/>
                </a:cubicBezTo>
                <a:close/>
                <a:moveTo>
                  <a:pt x="149" y="175"/>
                </a:moveTo>
                <a:cubicBezTo>
                  <a:pt x="135" y="167"/>
                  <a:pt x="118" y="163"/>
                  <a:pt x="101" y="163"/>
                </a:cubicBezTo>
                <a:cubicBezTo>
                  <a:pt x="45" y="164"/>
                  <a:pt x="0" y="204"/>
                  <a:pt x="0" y="251"/>
                </a:cubicBezTo>
                <a:cubicBezTo>
                  <a:pt x="0" y="265"/>
                  <a:pt x="4" y="278"/>
                  <a:pt x="10" y="291"/>
                </a:cubicBezTo>
                <a:cubicBezTo>
                  <a:pt x="39" y="297"/>
                  <a:pt x="69" y="302"/>
                  <a:pt x="100" y="306"/>
                </a:cubicBezTo>
                <a:cubicBezTo>
                  <a:pt x="98" y="298"/>
                  <a:pt x="98" y="290"/>
                  <a:pt x="98" y="281"/>
                </a:cubicBezTo>
                <a:cubicBezTo>
                  <a:pt x="98" y="239"/>
                  <a:pt x="118" y="201"/>
                  <a:pt x="149" y="175"/>
                </a:cubicBezTo>
                <a:close/>
                <a:moveTo>
                  <a:pt x="247" y="145"/>
                </a:moveTo>
                <a:cubicBezTo>
                  <a:pt x="287" y="145"/>
                  <a:pt x="320" y="113"/>
                  <a:pt x="320" y="73"/>
                </a:cubicBezTo>
                <a:cubicBezTo>
                  <a:pt x="320" y="33"/>
                  <a:pt x="287" y="0"/>
                  <a:pt x="247" y="0"/>
                </a:cubicBezTo>
                <a:cubicBezTo>
                  <a:pt x="207" y="0"/>
                  <a:pt x="175" y="33"/>
                  <a:pt x="175" y="73"/>
                </a:cubicBezTo>
                <a:cubicBezTo>
                  <a:pt x="175" y="113"/>
                  <a:pt x="207" y="145"/>
                  <a:pt x="247" y="145"/>
                </a:cubicBezTo>
                <a:close/>
                <a:moveTo>
                  <a:pt x="378" y="281"/>
                </a:moveTo>
                <a:cubicBezTo>
                  <a:pt x="378" y="214"/>
                  <a:pt x="319" y="160"/>
                  <a:pt x="247" y="160"/>
                </a:cubicBezTo>
                <a:cubicBezTo>
                  <a:pt x="175" y="160"/>
                  <a:pt x="117" y="214"/>
                  <a:pt x="117" y="281"/>
                </a:cubicBezTo>
                <a:cubicBezTo>
                  <a:pt x="117" y="301"/>
                  <a:pt x="122" y="319"/>
                  <a:pt x="130" y="335"/>
                </a:cubicBezTo>
                <a:cubicBezTo>
                  <a:pt x="168" y="339"/>
                  <a:pt x="207" y="340"/>
                  <a:pt x="247" y="340"/>
                </a:cubicBezTo>
                <a:cubicBezTo>
                  <a:pt x="287" y="340"/>
                  <a:pt x="327" y="339"/>
                  <a:pt x="364" y="335"/>
                </a:cubicBezTo>
                <a:cubicBezTo>
                  <a:pt x="373" y="319"/>
                  <a:pt x="378" y="301"/>
                  <a:pt x="378" y="281"/>
                </a:cubicBezTo>
                <a:close/>
              </a:path>
            </a:pathLst>
          </a:custGeom>
          <a:noFill/>
          <a:ln w="19050">
            <a:solidFill>
              <a:schemeClr val="tx1"/>
            </a:solidFill>
          </a:ln>
        </p:spPr>
        <p:txBody>
          <a:bodyPr vert="horz" wrap="square" lIns="45012" tIns="22506" rIns="45012" bIns="22506" numCol="1" anchor="t" anchorCtr="0" compatLnSpc="1">
            <a:prstTxWarp prst="textNoShape">
              <a:avLst/>
            </a:prstTxWarp>
          </a:bodyPr>
          <a:lstStyle/>
          <a:p>
            <a:endParaRPr lang="en-AU" sz="886"/>
          </a:p>
        </p:txBody>
      </p:sp>
      <p:sp>
        <p:nvSpPr>
          <p:cNvPr id="10" name="TextBox 9">
            <a:extLst>
              <a:ext uri="{FF2B5EF4-FFF2-40B4-BE49-F238E27FC236}">
                <a16:creationId xmlns:a16="http://schemas.microsoft.com/office/drawing/2014/main" id="{9C89BA46-EF1F-2CFF-4222-7D01746C6FFB}"/>
              </a:ext>
            </a:extLst>
          </p:cNvPr>
          <p:cNvSpPr txBox="1"/>
          <p:nvPr/>
        </p:nvSpPr>
        <p:spPr>
          <a:xfrm>
            <a:off x="2526265" y="5597313"/>
            <a:ext cx="1750986" cy="954107"/>
          </a:xfrm>
          <a:prstGeom prst="rect">
            <a:avLst/>
          </a:prstGeom>
          <a:noFill/>
        </p:spPr>
        <p:txBody>
          <a:bodyPr wrap="square" lIns="91440" tIns="45720" rIns="91440" bIns="45720" rtlCol="0" anchor="t">
            <a:spAutoFit/>
          </a:bodyPr>
          <a:lstStyle>
            <a:defPPr>
              <a:defRPr lang="en-US"/>
            </a:defPPr>
            <a:lvl1pPr algn="ctr" defTabSz="168932">
              <a:defRPr sz="1400">
                <a:solidFill>
                  <a:prstClr val="black"/>
                </a:solidFill>
                <a:latin typeface="Calibri" panose="020F0502020204030204"/>
              </a:defRPr>
            </a:lvl1pPr>
          </a:lstStyle>
          <a:p>
            <a:r>
              <a:rPr lang="en-AU"/>
              <a:t>This represents </a:t>
            </a:r>
            <a:r>
              <a:rPr lang="en-AU" b="1"/>
              <a:t>5.4% </a:t>
            </a:r>
            <a:r>
              <a:rPr lang="en-AU"/>
              <a:t>of all apprentices in training</a:t>
            </a:r>
          </a:p>
        </p:txBody>
      </p:sp>
      <p:pic>
        <p:nvPicPr>
          <p:cNvPr id="6" name="Graphic 5">
            <a:extLst>
              <a:ext uri="{FF2B5EF4-FFF2-40B4-BE49-F238E27FC236}">
                <a16:creationId xmlns:a16="http://schemas.microsoft.com/office/drawing/2014/main" id="{4C8D090E-F229-4E2C-A6DC-FC3E2C421FC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12249" y="5132074"/>
            <a:ext cx="437588" cy="513033"/>
          </a:xfrm>
          <a:prstGeom prst="rect">
            <a:avLst/>
          </a:prstGeom>
        </p:spPr>
      </p:pic>
      <p:sp>
        <p:nvSpPr>
          <p:cNvPr id="14" name="TextBox 13">
            <a:extLst>
              <a:ext uri="{FF2B5EF4-FFF2-40B4-BE49-F238E27FC236}">
                <a16:creationId xmlns:a16="http://schemas.microsoft.com/office/drawing/2014/main" id="{2F0AFF8B-ED18-3F4A-9052-2B4A2DBCBC38}"/>
              </a:ext>
            </a:extLst>
          </p:cNvPr>
          <p:cNvSpPr txBox="1"/>
          <p:nvPr/>
        </p:nvSpPr>
        <p:spPr>
          <a:xfrm>
            <a:off x="4609084" y="5731675"/>
            <a:ext cx="1639449" cy="738664"/>
          </a:xfrm>
          <a:prstGeom prst="rect">
            <a:avLst/>
          </a:prstGeom>
          <a:noFill/>
        </p:spPr>
        <p:txBody>
          <a:bodyPr wrap="square" lIns="91440" tIns="45720" rIns="91440" bIns="45720" rtlCol="0" anchor="t">
            <a:spAutoFit/>
          </a:bodyPr>
          <a:lstStyle>
            <a:defPPr>
              <a:defRPr lang="en-US"/>
            </a:defPPr>
            <a:lvl1pPr algn="ctr" defTabSz="168932">
              <a:defRPr sz="1400">
                <a:solidFill>
                  <a:prstClr val="black"/>
                </a:solidFill>
                <a:latin typeface="Calibri" panose="020F0502020204030204"/>
              </a:defRPr>
            </a:lvl1pPr>
          </a:lstStyle>
          <a:p>
            <a:r>
              <a:rPr lang="en-AU" b="1"/>
              <a:t>10,850 </a:t>
            </a:r>
            <a:r>
              <a:rPr lang="en-AU"/>
              <a:t>of First Nations apprentices are Trades-based</a:t>
            </a:r>
          </a:p>
        </p:txBody>
      </p:sp>
      <p:pic>
        <p:nvPicPr>
          <p:cNvPr id="58" name="Graphic 57">
            <a:extLst>
              <a:ext uri="{FF2B5EF4-FFF2-40B4-BE49-F238E27FC236}">
                <a16:creationId xmlns:a16="http://schemas.microsoft.com/office/drawing/2014/main" id="{6E971DBF-D613-4702-BF09-59D60711AC2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24896" y="5169479"/>
            <a:ext cx="612720" cy="490176"/>
          </a:xfrm>
          <a:prstGeom prst="rect">
            <a:avLst/>
          </a:prstGeom>
        </p:spPr>
      </p:pic>
      <p:sp>
        <p:nvSpPr>
          <p:cNvPr id="16" name="TextBox 15">
            <a:extLst>
              <a:ext uri="{FF2B5EF4-FFF2-40B4-BE49-F238E27FC236}">
                <a16:creationId xmlns:a16="http://schemas.microsoft.com/office/drawing/2014/main" id="{C493548B-438F-8D16-E95F-0C67A5A9AE4C}"/>
              </a:ext>
            </a:extLst>
          </p:cNvPr>
          <p:cNvSpPr txBox="1"/>
          <p:nvPr/>
        </p:nvSpPr>
        <p:spPr>
          <a:xfrm>
            <a:off x="6536096" y="5731078"/>
            <a:ext cx="2353209" cy="738664"/>
          </a:xfrm>
          <a:prstGeom prst="rect">
            <a:avLst/>
          </a:prstGeom>
          <a:noFill/>
        </p:spPr>
        <p:txBody>
          <a:bodyPr wrap="square" lIns="91440" tIns="45720" rIns="91440" bIns="45720" rtlCol="0" anchor="t">
            <a:spAutoFit/>
          </a:bodyPr>
          <a:lstStyle>
            <a:defPPr>
              <a:defRPr lang="en-US"/>
            </a:defPPr>
            <a:lvl1pPr algn="ctr" defTabSz="168932">
              <a:defRPr sz="1400">
                <a:solidFill>
                  <a:prstClr val="black"/>
                </a:solidFill>
                <a:latin typeface="Calibri" panose="020F0502020204030204"/>
              </a:defRPr>
            </a:lvl1pPr>
          </a:lstStyle>
          <a:p>
            <a:r>
              <a:rPr lang="en-AU" b="1">
                <a:cs typeface="Calibri"/>
              </a:rPr>
              <a:t>56.4%</a:t>
            </a:r>
            <a:r>
              <a:rPr lang="en-AU">
                <a:cs typeface="Calibri"/>
              </a:rPr>
              <a:t> of First Nations apprentices in training are in regional and remote Australia</a:t>
            </a:r>
          </a:p>
        </p:txBody>
      </p:sp>
      <p:pic>
        <p:nvPicPr>
          <p:cNvPr id="59" name="Graphic 58">
            <a:extLst>
              <a:ext uri="{FF2B5EF4-FFF2-40B4-BE49-F238E27FC236}">
                <a16:creationId xmlns:a16="http://schemas.microsoft.com/office/drawing/2014/main" id="{181973E7-2CEC-4592-93B7-A510787C070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78562" y="5170382"/>
            <a:ext cx="599866" cy="507579"/>
          </a:xfrm>
          <a:prstGeom prst="rect">
            <a:avLst/>
          </a:prstGeom>
        </p:spPr>
      </p:pic>
      <p:sp>
        <p:nvSpPr>
          <p:cNvPr id="18" name="TextBox 17">
            <a:extLst>
              <a:ext uri="{FF2B5EF4-FFF2-40B4-BE49-F238E27FC236}">
                <a16:creationId xmlns:a16="http://schemas.microsoft.com/office/drawing/2014/main" id="{708D0B14-1FAD-84ED-6CF8-4CBEE16A4789}"/>
              </a:ext>
            </a:extLst>
          </p:cNvPr>
          <p:cNvSpPr txBox="1"/>
          <p:nvPr/>
        </p:nvSpPr>
        <p:spPr>
          <a:xfrm>
            <a:off x="9098522" y="5706529"/>
            <a:ext cx="3075085" cy="738664"/>
          </a:xfrm>
          <a:prstGeom prst="rect">
            <a:avLst/>
          </a:prstGeom>
          <a:noFill/>
        </p:spPr>
        <p:txBody>
          <a:bodyPr wrap="square" lIns="91440" tIns="45720" rIns="91440" bIns="45720" rtlCol="0" anchor="t">
            <a:spAutoFit/>
          </a:bodyPr>
          <a:lstStyle/>
          <a:p>
            <a:pPr algn="ctr" defTabSz="1218072"/>
            <a:r>
              <a:rPr lang="en-US" sz="1400">
                <a:latin typeface="Calibri" panose="020F0502020204030204"/>
                <a:cs typeface="Calibri"/>
              </a:rPr>
              <a:t>The top three trade occupations for First Nations Australians are </a:t>
            </a:r>
            <a:r>
              <a:rPr lang="en-US" sz="1400" b="1">
                <a:latin typeface="Calibri" panose="020F0502020204030204"/>
                <a:cs typeface="Calibri"/>
              </a:rPr>
              <a:t>Carpenters</a:t>
            </a:r>
            <a:r>
              <a:rPr lang="en-US" sz="1400">
                <a:latin typeface="Calibri" panose="020F0502020204030204"/>
                <a:cs typeface="Calibri"/>
              </a:rPr>
              <a:t> and </a:t>
            </a:r>
            <a:r>
              <a:rPr lang="en-US" sz="1400" b="1">
                <a:latin typeface="Calibri" panose="020F0502020204030204"/>
                <a:cs typeface="Calibri"/>
              </a:rPr>
              <a:t>Joiners</a:t>
            </a:r>
            <a:r>
              <a:rPr lang="en-US" sz="1400">
                <a:latin typeface="Calibri" panose="020F0502020204030204"/>
                <a:cs typeface="Calibri"/>
              </a:rPr>
              <a:t>, </a:t>
            </a:r>
            <a:r>
              <a:rPr lang="en-US" sz="1400" b="1">
                <a:latin typeface="Calibri" panose="020F0502020204030204"/>
                <a:cs typeface="Calibri"/>
              </a:rPr>
              <a:t>Electricians</a:t>
            </a:r>
            <a:r>
              <a:rPr lang="en-US" sz="1400">
                <a:latin typeface="Calibri" panose="020F0502020204030204"/>
                <a:cs typeface="Calibri"/>
              </a:rPr>
              <a:t> and </a:t>
            </a:r>
            <a:r>
              <a:rPr lang="en-US" sz="1400" b="1">
                <a:latin typeface="Calibri" panose="020F0502020204030204"/>
                <a:cs typeface="Calibri"/>
              </a:rPr>
              <a:t>Plumbers</a:t>
            </a:r>
            <a:endParaRPr lang="en-US" sz="1400" b="1">
              <a:cs typeface="Calibri"/>
            </a:endParaRPr>
          </a:p>
        </p:txBody>
      </p:sp>
    </p:spTree>
    <p:extLst>
      <p:ext uri="{BB962C8B-B14F-4D97-AF65-F5344CB8AC3E}">
        <p14:creationId xmlns:p14="http://schemas.microsoft.com/office/powerpoint/2010/main" val="156154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0F8DC3E-1E52-493E-8100-B3D32468E032}"/>
              </a:ext>
            </a:extLst>
          </p:cNvPr>
          <p:cNvSpPr>
            <a:spLocks noGrp="1"/>
          </p:cNvSpPr>
          <p:nvPr>
            <p:ph type="title"/>
          </p:nvPr>
        </p:nvSpPr>
        <p:spPr>
          <a:xfrm>
            <a:off x="81643" y="31006"/>
            <a:ext cx="11920787" cy="643756"/>
          </a:xfrm>
        </p:spPr>
        <p:txBody>
          <a:bodyPr>
            <a:noAutofit/>
          </a:bodyPr>
          <a:lstStyle/>
          <a:p>
            <a:r>
              <a:rPr lang="en-AU" sz="2800" b="1">
                <a:solidFill>
                  <a:srgbClr val="70AD47"/>
                </a:solidFill>
                <a:ea typeface="+mn-lt"/>
                <a:cs typeface="+mn-lt"/>
              </a:rPr>
              <a:t>Women in Apprenticeships – Addressing the Gender Balance </a:t>
            </a:r>
            <a:r>
              <a:rPr lang="en-US" sz="1400" b="1">
                <a:solidFill>
                  <a:schemeClr val="tx1"/>
                </a:solidFill>
                <a:ea typeface="+mn-ea"/>
                <a:cs typeface="+mn-cs"/>
              </a:rPr>
              <a:t> </a:t>
            </a:r>
            <a:endParaRPr lang="en-AU" sz="1400" b="1">
              <a:solidFill>
                <a:schemeClr val="tx1"/>
              </a:solidFill>
              <a:ea typeface="+mn-ea"/>
              <a:cs typeface="Calibri"/>
            </a:endParaRPr>
          </a:p>
        </p:txBody>
      </p:sp>
      <p:sp>
        <p:nvSpPr>
          <p:cNvPr id="63" name="Rectangle 62">
            <a:extLst>
              <a:ext uri="{FF2B5EF4-FFF2-40B4-BE49-F238E27FC236}">
                <a16:creationId xmlns:a16="http://schemas.microsoft.com/office/drawing/2014/main" id="{6C0BFE4A-7D92-4EB4-96A9-681F7695BD80}"/>
              </a:ext>
              <a:ext uri="{C183D7F6-B498-43B3-948B-1728B52AA6E4}">
                <adec:decorative xmlns:adec="http://schemas.microsoft.com/office/drawing/2017/decorative" val="1"/>
              </a:ext>
            </a:extLst>
          </p:cNvPr>
          <p:cNvSpPr/>
          <p:nvPr/>
        </p:nvSpPr>
        <p:spPr>
          <a:xfrm>
            <a:off x="-10774" y="718057"/>
            <a:ext cx="12202773" cy="11511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55">
            <a:extLst>
              <a:ext uri="{FF2B5EF4-FFF2-40B4-BE49-F238E27FC236}">
                <a16:creationId xmlns:a16="http://schemas.microsoft.com/office/drawing/2014/main" id="{DDF0A7A1-C8BF-450A-B3EF-EDEB3CFEAE22}"/>
              </a:ext>
              <a:ext uri="{C183D7F6-B498-43B3-948B-1728B52AA6E4}">
                <adec:decorative xmlns:adec="http://schemas.microsoft.com/office/drawing/2017/decorative" val="1"/>
              </a:ext>
            </a:extLst>
          </p:cNvPr>
          <p:cNvSpPr/>
          <p:nvPr/>
        </p:nvSpPr>
        <p:spPr bwMode="auto">
          <a:xfrm>
            <a:off x="169967" y="901119"/>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65" name="Graphic 64">
            <a:extLst>
              <a:ext uri="{FF2B5EF4-FFF2-40B4-BE49-F238E27FC236}">
                <a16:creationId xmlns:a16="http://schemas.microsoft.com/office/drawing/2014/main" id="{793401C6-A20B-4E7A-86B5-A0E9F78A67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143" y="1007895"/>
            <a:ext cx="457200" cy="495300"/>
          </a:xfrm>
          <a:prstGeom prst="rect">
            <a:avLst/>
          </a:prstGeom>
        </p:spPr>
      </p:pic>
      <p:sp>
        <p:nvSpPr>
          <p:cNvPr id="5" name="TextBox 4">
            <a:extLst>
              <a:ext uri="{FF2B5EF4-FFF2-40B4-BE49-F238E27FC236}">
                <a16:creationId xmlns:a16="http://schemas.microsoft.com/office/drawing/2014/main" id="{932ADD06-4E86-4967-A050-4612908D9A3B}"/>
              </a:ext>
            </a:extLst>
          </p:cNvPr>
          <p:cNvSpPr txBox="1"/>
          <p:nvPr/>
        </p:nvSpPr>
        <p:spPr>
          <a:xfrm>
            <a:off x="1030985" y="712714"/>
            <a:ext cx="11144308" cy="1200329"/>
          </a:xfrm>
          <a:prstGeom prst="rect">
            <a:avLst/>
          </a:prstGeom>
          <a:noFill/>
        </p:spPr>
        <p:txBody>
          <a:bodyPr wrap="square" lIns="91440" tIns="45720" rIns="91440" bIns="45720" rtlCol="0" anchor="t">
            <a:spAutoFit/>
          </a:bodyPr>
          <a:lstStyle/>
          <a:p>
            <a:r>
              <a:rPr lang="en-AU"/>
              <a:t>While the number of women in apprenticeships has been gradually increasing in recent years, women are still very </a:t>
            </a:r>
            <a:r>
              <a:rPr lang="en-AU" b="1">
                <a:solidFill>
                  <a:srgbClr val="70AD47"/>
                </a:solidFill>
              </a:rPr>
              <a:t>underrepresented in non-traditional trade occupations</a:t>
            </a:r>
            <a:r>
              <a:rPr lang="en-AU"/>
              <a:t>, making up only </a:t>
            </a:r>
            <a:r>
              <a:rPr lang="en-AU" b="1">
                <a:solidFill>
                  <a:srgbClr val="70AD47"/>
                </a:solidFill>
              </a:rPr>
              <a:t>8.2% of current trade apprentices</a:t>
            </a:r>
            <a:r>
              <a:rPr lang="en-AU" sz="1400" b="1">
                <a:solidFill>
                  <a:srgbClr val="70AD47"/>
                </a:solidFill>
              </a:rPr>
              <a:t>*</a:t>
            </a:r>
            <a:r>
              <a:rPr lang="en-AU"/>
              <a:t>. Some women are reluctant to consider trade occupations because of concerns around the work environment. Those that do commence and withdraw cite a lack of support in the workplace as a key reason for cancelling.</a:t>
            </a:r>
            <a:endParaRPr lang="en-AU">
              <a:cs typeface="Calibri"/>
            </a:endParaRPr>
          </a:p>
        </p:txBody>
      </p:sp>
      <p:sp>
        <p:nvSpPr>
          <p:cNvPr id="21" name="Freeform 55">
            <a:extLst>
              <a:ext uri="{FF2B5EF4-FFF2-40B4-BE49-F238E27FC236}">
                <a16:creationId xmlns:a16="http://schemas.microsoft.com/office/drawing/2014/main" id="{34B99E75-6397-452C-B983-169E5C7EDB53}"/>
              </a:ext>
              <a:ext uri="{C183D7F6-B498-43B3-948B-1728B52AA6E4}">
                <adec:decorative xmlns:adec="http://schemas.microsoft.com/office/drawing/2017/decorative" val="1"/>
              </a:ext>
            </a:extLst>
          </p:cNvPr>
          <p:cNvSpPr/>
          <p:nvPr/>
        </p:nvSpPr>
        <p:spPr bwMode="auto">
          <a:xfrm>
            <a:off x="169967" y="2259868"/>
            <a:ext cx="708852" cy="708852"/>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66" name="Graphic 65">
            <a:extLst>
              <a:ext uri="{FF2B5EF4-FFF2-40B4-BE49-F238E27FC236}">
                <a16:creationId xmlns:a16="http://schemas.microsoft.com/office/drawing/2014/main" id="{880CA3B3-8F9E-4190-8FA3-06449015B6F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040" y="2371958"/>
            <a:ext cx="533400" cy="495300"/>
          </a:xfrm>
          <a:prstGeom prst="rect">
            <a:avLst/>
          </a:prstGeom>
        </p:spPr>
      </p:pic>
      <p:sp>
        <p:nvSpPr>
          <p:cNvPr id="35" name="TextBox 34">
            <a:extLst>
              <a:ext uri="{FF2B5EF4-FFF2-40B4-BE49-F238E27FC236}">
                <a16:creationId xmlns:a16="http://schemas.microsoft.com/office/drawing/2014/main" id="{3594EEAE-7274-43A1-9D5D-2852C363CA50}"/>
              </a:ext>
            </a:extLst>
          </p:cNvPr>
          <p:cNvSpPr txBox="1"/>
          <p:nvPr/>
        </p:nvSpPr>
        <p:spPr>
          <a:xfrm>
            <a:off x="1021192" y="1950199"/>
            <a:ext cx="11263880" cy="1477328"/>
          </a:xfrm>
          <a:prstGeom prst="rect">
            <a:avLst/>
          </a:prstGeom>
          <a:noFill/>
        </p:spPr>
        <p:txBody>
          <a:bodyPr wrap="square" lIns="91440" tIns="45720" rIns="91440" bIns="45720" rtlCol="0" anchor="t">
            <a:spAutoFit/>
          </a:bodyPr>
          <a:lstStyle/>
          <a:p>
            <a:r>
              <a:rPr lang="en-AU" b="1">
                <a:solidFill>
                  <a:schemeClr val="accent1">
                    <a:lumMod val="75000"/>
                  </a:schemeClr>
                </a:solidFill>
              </a:rPr>
              <a:t>$38.6 million</a:t>
            </a:r>
            <a:r>
              <a:rPr lang="en-AU"/>
              <a:t> has recently been invested to support women to take up an apprenticeship in non-traditional trade occupations that have had historically low female participation. This </a:t>
            </a:r>
            <a:r>
              <a:rPr lang="en-AU" b="1">
                <a:solidFill>
                  <a:schemeClr val="accent1">
                    <a:lumMod val="75000"/>
                  </a:schemeClr>
                </a:solidFill>
              </a:rPr>
              <a:t>includes occupations like plumbing, electrical and carpentry</a:t>
            </a:r>
            <a:r>
              <a:rPr lang="en-AU" b="1"/>
              <a:t>.</a:t>
            </a:r>
            <a:r>
              <a:rPr lang="en-AU"/>
              <a:t> This investment addresses the non-financial barriers that prevent women from choosing a trade and is focused on </a:t>
            </a:r>
            <a:r>
              <a:rPr lang="en-AU" b="1">
                <a:solidFill>
                  <a:schemeClr val="accent1">
                    <a:lumMod val="75000"/>
                  </a:schemeClr>
                </a:solidFill>
              </a:rPr>
              <a:t>helping women to successfully complete their apprenticeship</a:t>
            </a:r>
            <a:r>
              <a:rPr lang="en-AU"/>
              <a:t>. This includes networks, mentoring services and entrepreneurship training, setting up women to succeed post training, including as small business owners. </a:t>
            </a:r>
          </a:p>
        </p:txBody>
      </p:sp>
      <p:sp>
        <p:nvSpPr>
          <p:cNvPr id="64" name="Rectangle 63">
            <a:extLst>
              <a:ext uri="{FF2B5EF4-FFF2-40B4-BE49-F238E27FC236}">
                <a16:creationId xmlns:a16="http://schemas.microsoft.com/office/drawing/2014/main" id="{E590FA8D-AC6B-4A94-9808-BC04A366F96D}"/>
              </a:ext>
              <a:ext uri="{C183D7F6-B498-43B3-948B-1728B52AA6E4}">
                <adec:decorative xmlns:adec="http://schemas.microsoft.com/office/drawing/2017/decorative" val="1"/>
              </a:ext>
            </a:extLst>
          </p:cNvPr>
          <p:cNvSpPr/>
          <p:nvPr/>
        </p:nvSpPr>
        <p:spPr>
          <a:xfrm>
            <a:off x="0" y="3489776"/>
            <a:ext cx="12191999" cy="125231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6" name="Group 45">
            <a:extLst>
              <a:ext uri="{FF2B5EF4-FFF2-40B4-BE49-F238E27FC236}">
                <a16:creationId xmlns:a16="http://schemas.microsoft.com/office/drawing/2014/main" id="{06207B35-9DF0-4026-BA46-DFC47144AD23}"/>
              </a:ext>
              <a:ext uri="{C183D7F6-B498-43B3-948B-1728B52AA6E4}">
                <adec:decorative xmlns:adec="http://schemas.microsoft.com/office/drawing/2017/decorative" val="1"/>
              </a:ext>
            </a:extLst>
          </p:cNvPr>
          <p:cNvGrpSpPr/>
          <p:nvPr/>
        </p:nvGrpSpPr>
        <p:grpSpPr>
          <a:xfrm>
            <a:off x="169967" y="3709692"/>
            <a:ext cx="708852" cy="1062062"/>
            <a:chOff x="163993" y="2994961"/>
            <a:chExt cx="708852" cy="1062062"/>
          </a:xfrm>
        </p:grpSpPr>
        <p:sp>
          <p:nvSpPr>
            <p:cNvPr id="25" name="Freeform 55">
              <a:extLst>
                <a:ext uri="{FF2B5EF4-FFF2-40B4-BE49-F238E27FC236}">
                  <a16:creationId xmlns:a16="http://schemas.microsoft.com/office/drawing/2014/main" id="{211F7F23-BC1D-4208-B73C-295E7CA9DF43}"/>
                </a:ext>
              </a:extLst>
            </p:cNvPr>
            <p:cNvSpPr/>
            <p:nvPr/>
          </p:nvSpPr>
          <p:spPr bwMode="auto">
            <a:xfrm>
              <a:off x="163993" y="2994961"/>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30" name="Group 29">
              <a:extLst>
                <a:ext uri="{FF2B5EF4-FFF2-40B4-BE49-F238E27FC236}">
                  <a16:creationId xmlns:a16="http://schemas.microsoft.com/office/drawing/2014/main" id="{8B961FE2-013F-4EA1-AC19-820EDBA59F1D}"/>
                </a:ext>
              </a:extLst>
            </p:cNvPr>
            <p:cNvGrpSpPr/>
            <p:nvPr/>
          </p:nvGrpSpPr>
          <p:grpSpPr>
            <a:xfrm>
              <a:off x="748968" y="4057023"/>
              <a:ext cx="0" cy="0"/>
              <a:chOff x="1084524" y="2625937"/>
              <a:chExt cx="0" cy="0"/>
            </a:xfrm>
            <a:solidFill>
              <a:schemeClr val="bg1"/>
            </a:solidFill>
          </p:grpSpPr>
          <p:sp>
            <p:nvSpPr>
              <p:cNvPr id="32" name="Line 103">
                <a:extLst>
                  <a:ext uri="{FF2B5EF4-FFF2-40B4-BE49-F238E27FC236}">
                    <a16:creationId xmlns:a16="http://schemas.microsoft.com/office/drawing/2014/main" id="{C664185B-02BD-4B88-BE92-B3474605868F}"/>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33" name="Line 104">
                <a:extLst>
                  <a:ext uri="{FF2B5EF4-FFF2-40B4-BE49-F238E27FC236}">
                    <a16:creationId xmlns:a16="http://schemas.microsoft.com/office/drawing/2014/main" id="{A5D351D0-28B3-417A-BD61-973A64A58640}"/>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pic>
        <p:nvPicPr>
          <p:cNvPr id="67" name="Graphic 66">
            <a:extLst>
              <a:ext uri="{FF2B5EF4-FFF2-40B4-BE49-F238E27FC236}">
                <a16:creationId xmlns:a16="http://schemas.microsoft.com/office/drawing/2014/main" id="{6B4E144A-58A0-45B2-A010-362898F973E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4749" y="3828994"/>
            <a:ext cx="533400" cy="419100"/>
          </a:xfrm>
          <a:prstGeom prst="rect">
            <a:avLst/>
          </a:prstGeom>
        </p:spPr>
      </p:pic>
      <p:sp>
        <p:nvSpPr>
          <p:cNvPr id="36" name="TextBox 35">
            <a:extLst>
              <a:ext uri="{FF2B5EF4-FFF2-40B4-BE49-F238E27FC236}">
                <a16:creationId xmlns:a16="http://schemas.microsoft.com/office/drawing/2014/main" id="{91171964-F59A-4DD6-8BD4-E1210064A2FB}"/>
              </a:ext>
            </a:extLst>
          </p:cNvPr>
          <p:cNvSpPr txBox="1"/>
          <p:nvPr/>
        </p:nvSpPr>
        <p:spPr>
          <a:xfrm>
            <a:off x="1030985" y="3604568"/>
            <a:ext cx="11146039" cy="923330"/>
          </a:xfrm>
          <a:prstGeom prst="rect">
            <a:avLst/>
          </a:prstGeom>
          <a:noFill/>
        </p:spPr>
        <p:txBody>
          <a:bodyPr wrap="square" lIns="91440" tIns="45720" rIns="91440" bIns="45720" rtlCol="0" anchor="t">
            <a:spAutoFit/>
          </a:bodyPr>
          <a:lstStyle/>
          <a:p>
            <a:pPr marL="342900" indent="-342900">
              <a:buFontTx/>
              <a:buAutoNum type="arabicPeriod"/>
            </a:pPr>
            <a:r>
              <a:rPr lang="en-AU"/>
              <a:t>What would </a:t>
            </a:r>
            <a:r>
              <a:rPr lang="en-AU" b="1">
                <a:solidFill>
                  <a:schemeClr val="accent2"/>
                </a:solidFill>
              </a:rPr>
              <a:t>improve workplace culture</a:t>
            </a:r>
            <a:r>
              <a:rPr lang="en-AU"/>
              <a:t> to ensure women in trade apprenticeships can succeed?</a:t>
            </a:r>
            <a:endParaRPr lang="en-AU">
              <a:cs typeface="Calibri"/>
            </a:endParaRPr>
          </a:p>
          <a:p>
            <a:pPr marL="342900" indent="-342900">
              <a:buFontTx/>
              <a:buAutoNum type="arabicPeriod"/>
            </a:pPr>
            <a:r>
              <a:rPr lang="en-AU">
                <a:latin typeface="Calibri" panose="020F0502020204030204"/>
                <a:cs typeface="Calibri"/>
              </a:rPr>
              <a:t>What advice do key influencers need to </a:t>
            </a:r>
            <a:r>
              <a:rPr lang="en-AU" b="1">
                <a:solidFill>
                  <a:schemeClr val="accent2"/>
                </a:solidFill>
                <a:latin typeface="Calibri" panose="020F0502020204030204"/>
                <a:cs typeface="Calibri"/>
              </a:rPr>
              <a:t>support women to consider a career in trade </a:t>
            </a:r>
            <a:r>
              <a:rPr lang="en-AU">
                <a:latin typeface="Calibri" panose="020F0502020204030204"/>
                <a:cs typeface="Calibri"/>
              </a:rPr>
              <a:t>occupations?</a:t>
            </a:r>
          </a:p>
          <a:p>
            <a:pPr marL="342900" indent="-342900">
              <a:buFontTx/>
              <a:buAutoNum type="arabicPeriod"/>
            </a:pPr>
            <a:r>
              <a:rPr lang="en-AU">
                <a:latin typeface="Calibri" panose="020F0502020204030204"/>
                <a:cs typeface="Calibri"/>
              </a:rPr>
              <a:t>How do we </a:t>
            </a:r>
            <a:r>
              <a:rPr lang="en-AU" b="1">
                <a:solidFill>
                  <a:schemeClr val="accent2"/>
                </a:solidFill>
                <a:latin typeface="Calibri" panose="020F0502020204030204"/>
                <a:cs typeface="Calibri"/>
              </a:rPr>
              <a:t>better retain women in trade </a:t>
            </a:r>
            <a:r>
              <a:rPr lang="en-AU">
                <a:latin typeface="Calibri" panose="020F0502020204030204"/>
                <a:cs typeface="Calibri"/>
              </a:rPr>
              <a:t>occupations?</a:t>
            </a:r>
          </a:p>
        </p:txBody>
      </p:sp>
      <p:sp>
        <p:nvSpPr>
          <p:cNvPr id="12" name="Rectangle 11">
            <a:extLst>
              <a:ext uri="{FF2B5EF4-FFF2-40B4-BE49-F238E27FC236}">
                <a16:creationId xmlns:a16="http://schemas.microsoft.com/office/drawing/2014/main" id="{27820832-786E-43B2-B43F-D98D071EEE75}"/>
              </a:ext>
              <a:ext uri="{C183D7F6-B498-43B3-948B-1728B52AA6E4}">
                <adec:decorative xmlns:adec="http://schemas.microsoft.com/office/drawing/2017/decorative" val="1"/>
              </a:ext>
            </a:extLst>
          </p:cNvPr>
          <p:cNvSpPr/>
          <p:nvPr/>
        </p:nvSpPr>
        <p:spPr>
          <a:xfrm>
            <a:off x="-10774" y="4742093"/>
            <a:ext cx="12202773" cy="277288"/>
          </a:xfrm>
          <a:prstGeom prst="rect">
            <a:avLst/>
          </a:prstGeom>
          <a:solidFill>
            <a:srgbClr val="002D3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86"/>
          </a:p>
        </p:txBody>
      </p:sp>
      <p:sp>
        <p:nvSpPr>
          <p:cNvPr id="13" name="TextBox 12">
            <a:extLst>
              <a:ext uri="{FF2B5EF4-FFF2-40B4-BE49-F238E27FC236}">
                <a16:creationId xmlns:a16="http://schemas.microsoft.com/office/drawing/2014/main" id="{1CCDBB8E-0EB8-4ADE-910A-0CEE028BC31C}"/>
              </a:ext>
            </a:extLst>
          </p:cNvPr>
          <p:cNvSpPr txBox="1"/>
          <p:nvPr/>
        </p:nvSpPr>
        <p:spPr>
          <a:xfrm>
            <a:off x="0" y="4710082"/>
            <a:ext cx="4922244" cy="338554"/>
          </a:xfrm>
          <a:prstGeom prst="rect">
            <a:avLst/>
          </a:prstGeom>
          <a:noFill/>
        </p:spPr>
        <p:txBody>
          <a:bodyPr wrap="square">
            <a:spAutoFit/>
          </a:bodyPr>
          <a:lstStyle/>
          <a:p>
            <a:pPr>
              <a:spcAft>
                <a:spcPts val="591"/>
              </a:spcAft>
            </a:pPr>
            <a:r>
              <a:rPr lang="en-AU" sz="1600" b="1">
                <a:solidFill>
                  <a:schemeClr val="bg1"/>
                </a:solidFill>
              </a:rPr>
              <a:t>As at 31 March 2022</a:t>
            </a:r>
          </a:p>
        </p:txBody>
      </p:sp>
      <p:grpSp>
        <p:nvGrpSpPr>
          <p:cNvPr id="51" name="Group 50">
            <a:extLst>
              <a:ext uri="{FF2B5EF4-FFF2-40B4-BE49-F238E27FC236}">
                <a16:creationId xmlns:a16="http://schemas.microsoft.com/office/drawing/2014/main" id="{4B9FBFF8-A5CB-4DC2-8248-243AB860393F}"/>
              </a:ext>
              <a:ext uri="{C183D7F6-B498-43B3-948B-1728B52AA6E4}">
                <adec:decorative xmlns:adec="http://schemas.microsoft.com/office/drawing/2017/decorative" val="1"/>
              </a:ext>
            </a:extLst>
          </p:cNvPr>
          <p:cNvGrpSpPr/>
          <p:nvPr/>
        </p:nvGrpSpPr>
        <p:grpSpPr>
          <a:xfrm>
            <a:off x="755365" y="5089704"/>
            <a:ext cx="705402" cy="494422"/>
            <a:chOff x="4759647" y="5211871"/>
            <a:chExt cx="855864" cy="696805"/>
          </a:xfrm>
          <a:noFill/>
        </p:grpSpPr>
        <p:sp>
          <p:nvSpPr>
            <p:cNvPr id="52" name="Freeform 75">
              <a:extLst>
                <a:ext uri="{FF2B5EF4-FFF2-40B4-BE49-F238E27FC236}">
                  <a16:creationId xmlns:a16="http://schemas.microsoft.com/office/drawing/2014/main" id="{E143915A-53A5-4218-A62F-2EBC8CFFE8A4}"/>
                </a:ext>
              </a:extLst>
            </p:cNvPr>
            <p:cNvSpPr>
              <a:spLocks noEditPoints="1"/>
            </p:cNvSpPr>
            <p:nvPr/>
          </p:nvSpPr>
          <p:spPr bwMode="auto">
            <a:xfrm>
              <a:off x="5296423" y="5211871"/>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3" name="Freeform 75">
              <a:extLst>
                <a:ext uri="{FF2B5EF4-FFF2-40B4-BE49-F238E27FC236}">
                  <a16:creationId xmlns:a16="http://schemas.microsoft.com/office/drawing/2014/main" id="{904584F3-4993-4962-8B81-F7F0FB58E2F3}"/>
                </a:ext>
              </a:extLst>
            </p:cNvPr>
            <p:cNvSpPr>
              <a:spLocks noEditPoints="1"/>
            </p:cNvSpPr>
            <p:nvPr/>
          </p:nvSpPr>
          <p:spPr bwMode="auto">
            <a:xfrm>
              <a:off x="4759647" y="5227637"/>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4" name="Freeform 75">
              <a:extLst>
                <a:ext uri="{FF2B5EF4-FFF2-40B4-BE49-F238E27FC236}">
                  <a16:creationId xmlns:a16="http://schemas.microsoft.com/office/drawing/2014/main" id="{DC55ADD2-4FCD-45D4-9293-A8C8B3411EC6}"/>
                </a:ext>
              </a:extLst>
            </p:cNvPr>
            <p:cNvSpPr>
              <a:spLocks noEditPoints="1"/>
            </p:cNvSpPr>
            <p:nvPr/>
          </p:nvSpPr>
          <p:spPr bwMode="auto">
            <a:xfrm>
              <a:off x="5031224" y="5270500"/>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grpSp>
      <p:sp>
        <p:nvSpPr>
          <p:cNvPr id="2" name="TextBox 1">
            <a:extLst>
              <a:ext uri="{FF2B5EF4-FFF2-40B4-BE49-F238E27FC236}">
                <a16:creationId xmlns:a16="http://schemas.microsoft.com/office/drawing/2014/main" id="{7C65B4EA-EA26-B3EC-01FF-11CE9FEA4BD0}"/>
              </a:ext>
            </a:extLst>
          </p:cNvPr>
          <p:cNvSpPr txBox="1"/>
          <p:nvPr/>
        </p:nvSpPr>
        <p:spPr>
          <a:xfrm>
            <a:off x="142411" y="5588083"/>
            <a:ext cx="19540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114,485</a:t>
            </a:r>
            <a:r>
              <a:rPr lang="en-GB" sz="1400">
                <a:cs typeface="Calibri"/>
              </a:rPr>
              <a:t> Australian Apprentices are women</a:t>
            </a:r>
            <a:endParaRPr lang="en-GB" sz="1400"/>
          </a:p>
        </p:txBody>
      </p:sp>
      <p:sp>
        <p:nvSpPr>
          <p:cNvPr id="48" name="Freeform 50">
            <a:extLst>
              <a:ext uri="{FF2B5EF4-FFF2-40B4-BE49-F238E27FC236}">
                <a16:creationId xmlns:a16="http://schemas.microsoft.com/office/drawing/2014/main" id="{344222D3-5AB0-40FA-9F85-56AE5CACDEB9}"/>
              </a:ext>
              <a:ext uri="{C183D7F6-B498-43B3-948B-1728B52AA6E4}">
                <adec:decorative xmlns:adec="http://schemas.microsoft.com/office/drawing/2017/decorative" val="1"/>
              </a:ext>
            </a:extLst>
          </p:cNvPr>
          <p:cNvSpPr>
            <a:spLocks noEditPoints="1"/>
          </p:cNvSpPr>
          <p:nvPr/>
        </p:nvSpPr>
        <p:spPr bwMode="auto">
          <a:xfrm>
            <a:off x="3112309" y="5149431"/>
            <a:ext cx="487339" cy="346080"/>
          </a:xfrm>
          <a:custGeom>
            <a:avLst/>
            <a:gdLst>
              <a:gd name="T0" fmla="*/ 338 w 495"/>
              <a:gd name="T1" fmla="*/ 84 h 340"/>
              <a:gd name="T2" fmla="*/ 338 w 495"/>
              <a:gd name="T3" fmla="*/ 83 h 340"/>
              <a:gd name="T4" fmla="*/ 394 w 495"/>
              <a:gd name="T5" fmla="*/ 37 h 340"/>
              <a:gd name="T6" fmla="*/ 450 w 495"/>
              <a:gd name="T7" fmla="*/ 99 h 340"/>
              <a:gd name="T8" fmla="*/ 394 w 495"/>
              <a:gd name="T9" fmla="*/ 152 h 340"/>
              <a:gd name="T10" fmla="*/ 338 w 495"/>
              <a:gd name="T11" fmla="*/ 89 h 340"/>
              <a:gd name="T12" fmla="*/ 338 w 495"/>
              <a:gd name="T13" fmla="*/ 84 h 340"/>
              <a:gd name="T14" fmla="*/ 495 w 495"/>
              <a:gd name="T15" fmla="*/ 251 h 340"/>
              <a:gd name="T16" fmla="*/ 394 w 495"/>
              <a:gd name="T17" fmla="*/ 163 h 340"/>
              <a:gd name="T18" fmla="*/ 346 w 495"/>
              <a:gd name="T19" fmla="*/ 175 h 340"/>
              <a:gd name="T20" fmla="*/ 397 w 495"/>
              <a:gd name="T21" fmla="*/ 281 h 340"/>
              <a:gd name="T22" fmla="*/ 395 w 495"/>
              <a:gd name="T23" fmla="*/ 306 h 340"/>
              <a:gd name="T24" fmla="*/ 484 w 495"/>
              <a:gd name="T25" fmla="*/ 291 h 340"/>
              <a:gd name="T26" fmla="*/ 495 w 495"/>
              <a:gd name="T27" fmla="*/ 251 h 340"/>
              <a:gd name="T28" fmla="*/ 101 w 495"/>
              <a:gd name="T29" fmla="*/ 152 h 340"/>
              <a:gd name="T30" fmla="*/ 157 w 495"/>
              <a:gd name="T31" fmla="*/ 89 h 340"/>
              <a:gd name="T32" fmla="*/ 101 w 495"/>
              <a:gd name="T33" fmla="*/ 37 h 340"/>
              <a:gd name="T34" fmla="*/ 45 w 495"/>
              <a:gd name="T35" fmla="*/ 99 h 340"/>
              <a:gd name="T36" fmla="*/ 101 w 495"/>
              <a:gd name="T37" fmla="*/ 152 h 340"/>
              <a:gd name="T38" fmla="*/ 149 w 495"/>
              <a:gd name="T39" fmla="*/ 175 h 340"/>
              <a:gd name="T40" fmla="*/ 101 w 495"/>
              <a:gd name="T41" fmla="*/ 163 h 340"/>
              <a:gd name="T42" fmla="*/ 0 w 495"/>
              <a:gd name="T43" fmla="*/ 251 h 340"/>
              <a:gd name="T44" fmla="*/ 10 w 495"/>
              <a:gd name="T45" fmla="*/ 291 h 340"/>
              <a:gd name="T46" fmla="*/ 100 w 495"/>
              <a:gd name="T47" fmla="*/ 306 h 340"/>
              <a:gd name="T48" fmla="*/ 98 w 495"/>
              <a:gd name="T49" fmla="*/ 281 h 340"/>
              <a:gd name="T50" fmla="*/ 149 w 495"/>
              <a:gd name="T51" fmla="*/ 175 h 340"/>
              <a:gd name="T52" fmla="*/ 247 w 495"/>
              <a:gd name="T53" fmla="*/ 145 h 340"/>
              <a:gd name="T54" fmla="*/ 320 w 495"/>
              <a:gd name="T55" fmla="*/ 73 h 340"/>
              <a:gd name="T56" fmla="*/ 247 w 495"/>
              <a:gd name="T57" fmla="*/ 0 h 340"/>
              <a:gd name="T58" fmla="*/ 175 w 495"/>
              <a:gd name="T59" fmla="*/ 73 h 340"/>
              <a:gd name="T60" fmla="*/ 247 w 495"/>
              <a:gd name="T61" fmla="*/ 145 h 340"/>
              <a:gd name="T62" fmla="*/ 378 w 495"/>
              <a:gd name="T63" fmla="*/ 281 h 340"/>
              <a:gd name="T64" fmla="*/ 247 w 495"/>
              <a:gd name="T65" fmla="*/ 160 h 340"/>
              <a:gd name="T66" fmla="*/ 117 w 495"/>
              <a:gd name="T67" fmla="*/ 281 h 340"/>
              <a:gd name="T68" fmla="*/ 130 w 495"/>
              <a:gd name="T69" fmla="*/ 335 h 340"/>
              <a:gd name="T70" fmla="*/ 247 w 495"/>
              <a:gd name="T71" fmla="*/ 340 h 340"/>
              <a:gd name="T72" fmla="*/ 364 w 495"/>
              <a:gd name="T73" fmla="*/ 335 h 340"/>
              <a:gd name="T74" fmla="*/ 378 w 495"/>
              <a:gd name="T75" fmla="*/ 2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340">
                <a:moveTo>
                  <a:pt x="338" y="84"/>
                </a:moveTo>
                <a:cubicBezTo>
                  <a:pt x="338" y="84"/>
                  <a:pt x="338" y="83"/>
                  <a:pt x="338" y="83"/>
                </a:cubicBezTo>
                <a:cubicBezTo>
                  <a:pt x="342" y="53"/>
                  <a:pt x="365" y="33"/>
                  <a:pt x="394" y="37"/>
                </a:cubicBezTo>
                <a:cubicBezTo>
                  <a:pt x="425" y="42"/>
                  <a:pt x="450" y="70"/>
                  <a:pt x="450" y="99"/>
                </a:cubicBezTo>
                <a:cubicBezTo>
                  <a:pt x="450" y="129"/>
                  <a:pt x="425" y="153"/>
                  <a:pt x="394" y="152"/>
                </a:cubicBezTo>
                <a:cubicBezTo>
                  <a:pt x="363" y="151"/>
                  <a:pt x="338" y="123"/>
                  <a:pt x="338" y="89"/>
                </a:cubicBezTo>
                <a:cubicBezTo>
                  <a:pt x="338" y="88"/>
                  <a:pt x="338" y="86"/>
                  <a:pt x="338" y="84"/>
                </a:cubicBezTo>
                <a:close/>
                <a:moveTo>
                  <a:pt x="495" y="251"/>
                </a:moveTo>
                <a:cubicBezTo>
                  <a:pt x="495" y="204"/>
                  <a:pt x="450" y="164"/>
                  <a:pt x="394" y="163"/>
                </a:cubicBezTo>
                <a:cubicBezTo>
                  <a:pt x="376" y="163"/>
                  <a:pt x="360" y="167"/>
                  <a:pt x="346" y="175"/>
                </a:cubicBezTo>
                <a:cubicBezTo>
                  <a:pt x="377" y="201"/>
                  <a:pt x="397" y="239"/>
                  <a:pt x="397" y="281"/>
                </a:cubicBezTo>
                <a:cubicBezTo>
                  <a:pt x="397" y="290"/>
                  <a:pt x="396" y="298"/>
                  <a:pt x="395" y="306"/>
                </a:cubicBezTo>
                <a:cubicBezTo>
                  <a:pt x="425" y="302"/>
                  <a:pt x="455" y="297"/>
                  <a:pt x="484" y="291"/>
                </a:cubicBezTo>
                <a:cubicBezTo>
                  <a:pt x="491" y="278"/>
                  <a:pt x="495" y="265"/>
                  <a:pt x="495" y="251"/>
                </a:cubicBezTo>
                <a:close/>
                <a:moveTo>
                  <a:pt x="101" y="152"/>
                </a:moveTo>
                <a:cubicBezTo>
                  <a:pt x="131" y="151"/>
                  <a:pt x="157" y="123"/>
                  <a:pt x="157" y="89"/>
                </a:cubicBezTo>
                <a:cubicBezTo>
                  <a:pt x="157" y="56"/>
                  <a:pt x="131" y="33"/>
                  <a:pt x="101" y="37"/>
                </a:cubicBezTo>
                <a:cubicBezTo>
                  <a:pt x="70" y="42"/>
                  <a:pt x="45" y="70"/>
                  <a:pt x="45" y="99"/>
                </a:cubicBezTo>
                <a:cubicBezTo>
                  <a:pt x="45" y="129"/>
                  <a:pt x="70" y="153"/>
                  <a:pt x="101" y="152"/>
                </a:cubicBezTo>
                <a:close/>
                <a:moveTo>
                  <a:pt x="149" y="175"/>
                </a:moveTo>
                <a:cubicBezTo>
                  <a:pt x="135" y="167"/>
                  <a:pt x="118" y="163"/>
                  <a:pt x="101" y="163"/>
                </a:cubicBezTo>
                <a:cubicBezTo>
                  <a:pt x="45" y="164"/>
                  <a:pt x="0" y="204"/>
                  <a:pt x="0" y="251"/>
                </a:cubicBezTo>
                <a:cubicBezTo>
                  <a:pt x="0" y="265"/>
                  <a:pt x="4" y="278"/>
                  <a:pt x="10" y="291"/>
                </a:cubicBezTo>
                <a:cubicBezTo>
                  <a:pt x="39" y="297"/>
                  <a:pt x="69" y="302"/>
                  <a:pt x="100" y="306"/>
                </a:cubicBezTo>
                <a:cubicBezTo>
                  <a:pt x="98" y="298"/>
                  <a:pt x="98" y="290"/>
                  <a:pt x="98" y="281"/>
                </a:cubicBezTo>
                <a:cubicBezTo>
                  <a:pt x="98" y="239"/>
                  <a:pt x="118" y="201"/>
                  <a:pt x="149" y="175"/>
                </a:cubicBezTo>
                <a:close/>
                <a:moveTo>
                  <a:pt x="247" y="145"/>
                </a:moveTo>
                <a:cubicBezTo>
                  <a:pt x="287" y="145"/>
                  <a:pt x="320" y="113"/>
                  <a:pt x="320" y="73"/>
                </a:cubicBezTo>
                <a:cubicBezTo>
                  <a:pt x="320" y="33"/>
                  <a:pt x="287" y="0"/>
                  <a:pt x="247" y="0"/>
                </a:cubicBezTo>
                <a:cubicBezTo>
                  <a:pt x="207" y="0"/>
                  <a:pt x="175" y="33"/>
                  <a:pt x="175" y="73"/>
                </a:cubicBezTo>
                <a:cubicBezTo>
                  <a:pt x="175" y="113"/>
                  <a:pt x="207" y="145"/>
                  <a:pt x="247" y="145"/>
                </a:cubicBezTo>
                <a:close/>
                <a:moveTo>
                  <a:pt x="378" y="281"/>
                </a:moveTo>
                <a:cubicBezTo>
                  <a:pt x="378" y="214"/>
                  <a:pt x="319" y="160"/>
                  <a:pt x="247" y="160"/>
                </a:cubicBezTo>
                <a:cubicBezTo>
                  <a:pt x="175" y="160"/>
                  <a:pt x="117" y="214"/>
                  <a:pt x="117" y="281"/>
                </a:cubicBezTo>
                <a:cubicBezTo>
                  <a:pt x="117" y="301"/>
                  <a:pt x="122" y="319"/>
                  <a:pt x="130" y="335"/>
                </a:cubicBezTo>
                <a:cubicBezTo>
                  <a:pt x="168" y="339"/>
                  <a:pt x="207" y="340"/>
                  <a:pt x="247" y="340"/>
                </a:cubicBezTo>
                <a:cubicBezTo>
                  <a:pt x="287" y="340"/>
                  <a:pt x="327" y="339"/>
                  <a:pt x="364" y="335"/>
                </a:cubicBezTo>
                <a:cubicBezTo>
                  <a:pt x="373" y="319"/>
                  <a:pt x="378" y="301"/>
                  <a:pt x="378" y="281"/>
                </a:cubicBezTo>
                <a:close/>
              </a:path>
            </a:pathLst>
          </a:custGeom>
          <a:noFill/>
          <a:ln w="19050">
            <a:solidFill>
              <a:schemeClr val="tx1"/>
            </a:solidFill>
          </a:ln>
        </p:spPr>
        <p:txBody>
          <a:bodyPr vert="horz" wrap="square" lIns="45012" tIns="22506" rIns="45012" bIns="22506" numCol="1" anchor="t" anchorCtr="0" compatLnSpc="1">
            <a:prstTxWarp prst="textNoShape">
              <a:avLst/>
            </a:prstTxWarp>
          </a:bodyPr>
          <a:lstStyle/>
          <a:p>
            <a:endParaRPr lang="en-AU" sz="886"/>
          </a:p>
        </p:txBody>
      </p:sp>
      <p:sp>
        <p:nvSpPr>
          <p:cNvPr id="8" name="TextBox 7">
            <a:extLst>
              <a:ext uri="{FF2B5EF4-FFF2-40B4-BE49-F238E27FC236}">
                <a16:creationId xmlns:a16="http://schemas.microsoft.com/office/drawing/2014/main" id="{A76A6C4F-4775-547E-7A1E-61CDF5F7C9FF}"/>
              </a:ext>
            </a:extLst>
          </p:cNvPr>
          <p:cNvSpPr txBox="1"/>
          <p:nvPr/>
        </p:nvSpPr>
        <p:spPr>
          <a:xfrm>
            <a:off x="2211523" y="5588495"/>
            <a:ext cx="21862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cs typeface="Calibri"/>
              </a:rPr>
              <a:t>This represents </a:t>
            </a:r>
            <a:r>
              <a:rPr lang="en-GB" sz="1400" b="1">
                <a:cs typeface="Calibri"/>
              </a:rPr>
              <a:t>29.5%</a:t>
            </a:r>
            <a:r>
              <a:rPr lang="en-GB" sz="1400">
                <a:cs typeface="Calibri"/>
              </a:rPr>
              <a:t> of all apprentices in training</a:t>
            </a:r>
          </a:p>
        </p:txBody>
      </p:sp>
      <p:pic>
        <p:nvPicPr>
          <p:cNvPr id="6" name="Graphic 5">
            <a:extLst>
              <a:ext uri="{FF2B5EF4-FFF2-40B4-BE49-F238E27FC236}">
                <a16:creationId xmlns:a16="http://schemas.microsoft.com/office/drawing/2014/main" id="{4C8D090E-F229-4E2C-A6DC-FC3E2C421FC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2075" y="5089704"/>
            <a:ext cx="411611" cy="469738"/>
          </a:xfrm>
          <a:prstGeom prst="rect">
            <a:avLst/>
          </a:prstGeom>
        </p:spPr>
      </p:pic>
      <p:sp>
        <p:nvSpPr>
          <p:cNvPr id="34" name="TextBox 33">
            <a:extLst>
              <a:ext uri="{FF2B5EF4-FFF2-40B4-BE49-F238E27FC236}">
                <a16:creationId xmlns:a16="http://schemas.microsoft.com/office/drawing/2014/main" id="{B89C3793-FBA5-4989-9797-F135C1AD4FB9}"/>
              </a:ext>
            </a:extLst>
          </p:cNvPr>
          <p:cNvSpPr txBox="1"/>
          <p:nvPr/>
        </p:nvSpPr>
        <p:spPr>
          <a:xfrm>
            <a:off x="4694160" y="5519427"/>
            <a:ext cx="28412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1400">
                <a:cs typeface="Calibri"/>
              </a:rPr>
              <a:t>The construction industry has the largest gender pay gap, with women earning, on average, </a:t>
            </a:r>
            <a:r>
              <a:rPr lang="en-AU" sz="1400" b="1">
                <a:cs typeface="Calibri"/>
              </a:rPr>
              <a:t>30.6%</a:t>
            </a:r>
            <a:r>
              <a:rPr lang="en-AU" sz="1400">
                <a:cs typeface="Calibri"/>
              </a:rPr>
              <a:t> </a:t>
            </a:r>
            <a:r>
              <a:rPr lang="en-AU" sz="1400" b="1">
                <a:cs typeface="Calibri"/>
              </a:rPr>
              <a:t>less </a:t>
            </a:r>
            <a:r>
              <a:rPr lang="en-AU" sz="1400">
                <a:cs typeface="Calibri"/>
              </a:rPr>
              <a:t>than males</a:t>
            </a:r>
            <a:endParaRPr lang="en-GB" sz="1400">
              <a:cs typeface="Calibri"/>
            </a:endParaRPr>
          </a:p>
        </p:txBody>
      </p:sp>
      <p:pic>
        <p:nvPicPr>
          <p:cNvPr id="58" name="Graphic 57">
            <a:extLst>
              <a:ext uri="{FF2B5EF4-FFF2-40B4-BE49-F238E27FC236}">
                <a16:creationId xmlns:a16="http://schemas.microsoft.com/office/drawing/2014/main" id="{6E971DBF-D613-4702-BF09-59D60711AC2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82709" y="5097906"/>
            <a:ext cx="526130" cy="420904"/>
          </a:xfrm>
          <a:prstGeom prst="rect">
            <a:avLst/>
          </a:prstGeom>
        </p:spPr>
      </p:pic>
      <p:sp>
        <p:nvSpPr>
          <p:cNvPr id="10" name="TextBox 9">
            <a:extLst>
              <a:ext uri="{FF2B5EF4-FFF2-40B4-BE49-F238E27FC236}">
                <a16:creationId xmlns:a16="http://schemas.microsoft.com/office/drawing/2014/main" id="{98B567F0-1D59-697E-A528-6E84BB184037}"/>
              </a:ext>
            </a:extLst>
          </p:cNvPr>
          <p:cNvSpPr txBox="1"/>
          <p:nvPr/>
        </p:nvSpPr>
        <p:spPr>
          <a:xfrm>
            <a:off x="7692129" y="5496115"/>
            <a:ext cx="210522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cs typeface="Calibri"/>
              </a:rPr>
              <a:t>In August 2022, </a:t>
            </a:r>
            <a:r>
              <a:rPr lang="en-AU" sz="1400">
                <a:cs typeface="Calibri"/>
              </a:rPr>
              <a:t>women’s workforce participation was at a record </a:t>
            </a:r>
            <a:r>
              <a:rPr lang="en-AU" sz="1400" b="1">
                <a:cs typeface="Calibri"/>
              </a:rPr>
              <a:t>high</a:t>
            </a:r>
            <a:r>
              <a:rPr lang="en-AU" sz="1400">
                <a:cs typeface="Calibri"/>
              </a:rPr>
              <a:t> of </a:t>
            </a:r>
            <a:r>
              <a:rPr lang="en-AU" sz="1400" b="1">
                <a:cs typeface="Calibri"/>
              </a:rPr>
              <a:t>66.6%</a:t>
            </a:r>
            <a:endParaRPr lang="en-GB" sz="1400" b="1">
              <a:cs typeface="Calibri"/>
            </a:endParaRPr>
          </a:p>
        </p:txBody>
      </p:sp>
      <p:pic>
        <p:nvPicPr>
          <p:cNvPr id="9" name="Graphic 8">
            <a:extLst>
              <a:ext uri="{FF2B5EF4-FFF2-40B4-BE49-F238E27FC236}">
                <a16:creationId xmlns:a16="http://schemas.microsoft.com/office/drawing/2014/main" id="{E38D92E7-508B-8678-4BBC-603755D63C3C}"/>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12694" y="5096657"/>
            <a:ext cx="461321" cy="420989"/>
          </a:xfrm>
          <a:prstGeom prst="rect">
            <a:avLst/>
          </a:prstGeom>
        </p:spPr>
      </p:pic>
      <p:sp>
        <p:nvSpPr>
          <p:cNvPr id="37" name="TextBox 36">
            <a:extLst>
              <a:ext uri="{FF2B5EF4-FFF2-40B4-BE49-F238E27FC236}">
                <a16:creationId xmlns:a16="http://schemas.microsoft.com/office/drawing/2014/main" id="{994923C8-73DC-49A1-9303-5D68271AE83E}"/>
              </a:ext>
            </a:extLst>
          </p:cNvPr>
          <p:cNvSpPr txBox="1"/>
          <p:nvPr/>
        </p:nvSpPr>
        <p:spPr>
          <a:xfrm>
            <a:off x="9985934" y="5559442"/>
            <a:ext cx="210522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1400">
                <a:cs typeface="Calibri"/>
              </a:rPr>
              <a:t>Only </a:t>
            </a:r>
            <a:r>
              <a:rPr lang="en-AU" sz="1400" b="1">
                <a:cs typeface="Calibri"/>
              </a:rPr>
              <a:t>4.9%</a:t>
            </a:r>
            <a:r>
              <a:rPr lang="en-AU" sz="1400">
                <a:cs typeface="Calibri"/>
              </a:rPr>
              <a:t> of apprentices in-training in construction are </a:t>
            </a:r>
            <a:r>
              <a:rPr lang="en-AU" sz="1400" b="1">
                <a:cs typeface="Calibri"/>
              </a:rPr>
              <a:t>female</a:t>
            </a:r>
            <a:endParaRPr lang="en-GB" sz="1400" b="1">
              <a:cs typeface="Calibri"/>
            </a:endParaRPr>
          </a:p>
        </p:txBody>
      </p:sp>
      <p:sp>
        <p:nvSpPr>
          <p:cNvPr id="3" name="Rectangle 2">
            <a:extLst>
              <a:ext uri="{FF2B5EF4-FFF2-40B4-BE49-F238E27FC236}">
                <a16:creationId xmlns:a16="http://schemas.microsoft.com/office/drawing/2014/main" id="{F24C3EBD-906A-47FA-8EA4-08CE3DE5525E}"/>
              </a:ext>
              <a:ext uri="{C183D7F6-B498-43B3-948B-1728B52AA6E4}">
                <adec:decorative xmlns:adec="http://schemas.microsoft.com/office/drawing/2017/decorative" val="1"/>
              </a:ext>
            </a:extLst>
          </p:cNvPr>
          <p:cNvSpPr/>
          <p:nvPr/>
        </p:nvSpPr>
        <p:spPr>
          <a:xfrm>
            <a:off x="0" y="6413946"/>
            <a:ext cx="12192000" cy="129259"/>
          </a:xfrm>
          <a:prstGeom prst="rect">
            <a:avLst/>
          </a:prstGeom>
          <a:solidFill>
            <a:srgbClr val="789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468132F7-D53A-9962-9FCC-0D0BCF89EE6E}"/>
              </a:ext>
            </a:extLst>
          </p:cNvPr>
          <p:cNvSpPr txBox="1"/>
          <p:nvPr/>
        </p:nvSpPr>
        <p:spPr>
          <a:xfrm>
            <a:off x="-82491" y="6500718"/>
            <a:ext cx="1224905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b="1">
                <a:solidFill>
                  <a:schemeClr val="bg1"/>
                </a:solidFill>
                <a:cs typeface="Calibri"/>
              </a:rPr>
              <a:t>*’women in trades’ excludes hairdressers, animal attendants and trainers, and shearers</a:t>
            </a:r>
            <a:endParaRPr lang="en-GB" sz="1050" b="1">
              <a:solidFill>
                <a:schemeClr val="bg1"/>
              </a:solidFill>
            </a:endParaRPr>
          </a:p>
        </p:txBody>
      </p:sp>
    </p:spTree>
    <p:extLst>
      <p:ext uri="{BB962C8B-B14F-4D97-AF65-F5344CB8AC3E}">
        <p14:creationId xmlns:p14="http://schemas.microsoft.com/office/powerpoint/2010/main" val="93884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E3C2D3-910A-AFAF-2002-E1994F2C725C}"/>
              </a:ext>
            </a:extLst>
          </p:cNvPr>
          <p:cNvSpPr>
            <a:spLocks noGrp="1"/>
          </p:cNvSpPr>
          <p:nvPr>
            <p:ph type="title" idx="4294967295"/>
          </p:nvPr>
        </p:nvSpPr>
        <p:spPr>
          <a:xfrm>
            <a:off x="185938" y="14488"/>
            <a:ext cx="11419668" cy="8144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effectLst/>
                <a:uLnTx/>
                <a:uFillTx/>
                <a:latin typeface="+mj-lt"/>
                <a:ea typeface="+mj-ea"/>
                <a:cs typeface="+mj-cs"/>
              </a:rPr>
              <a:t>Apprenticeships need to keep pace with changes in the labour market</a:t>
            </a:r>
            <a:endParaRPr kumimoji="0" lang="en-US" sz="3200" b="1" i="0" u="none" strike="noStrike" kern="1200" cap="none" spc="0" normalizeH="0" baseline="0" noProof="0">
              <a:ln>
                <a:noFill/>
              </a:ln>
              <a:effectLst/>
              <a:uLnTx/>
              <a:uFillTx/>
              <a:latin typeface="+mj-lt"/>
              <a:ea typeface="+mj-ea"/>
              <a:cs typeface="Calibri"/>
            </a:endParaRPr>
          </a:p>
        </p:txBody>
      </p:sp>
      <p:cxnSp>
        <p:nvCxnSpPr>
          <p:cNvPr id="17" name="Straight Connector 16">
            <a:extLst>
              <a:ext uri="{FF2B5EF4-FFF2-40B4-BE49-F238E27FC236}">
                <a16:creationId xmlns:a16="http://schemas.microsoft.com/office/drawing/2014/main" id="{826632B7-EF88-4536-8234-851B27F4A060}"/>
              </a:ext>
              <a:ext uri="{C183D7F6-B498-43B3-948B-1728B52AA6E4}">
                <adec:decorative xmlns:adec="http://schemas.microsoft.com/office/drawing/2017/decorative" val="1"/>
              </a:ext>
            </a:extLst>
          </p:cNvPr>
          <p:cNvCxnSpPr>
            <a:cxnSpLocks/>
          </p:cNvCxnSpPr>
          <p:nvPr/>
        </p:nvCxnSpPr>
        <p:spPr>
          <a:xfrm>
            <a:off x="67733" y="689424"/>
            <a:ext cx="1195493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065480-227E-47BB-5D95-FCACAB418E1B}"/>
              </a:ext>
            </a:extLst>
          </p:cNvPr>
          <p:cNvSpPr txBox="1"/>
          <p:nvPr/>
        </p:nvSpPr>
        <p:spPr>
          <a:xfrm>
            <a:off x="289078" y="891350"/>
            <a:ext cx="1131652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a:ea typeface="+mn-lt"/>
                <a:cs typeface="+mn-lt"/>
              </a:rPr>
              <a:t>The high number of apprentices currently in-training reflects significant investment in the apprenticeship system since 2020. </a:t>
            </a:r>
            <a:endParaRPr lang="en-AU" sz="2800"/>
          </a:p>
        </p:txBody>
      </p:sp>
      <p:sp>
        <p:nvSpPr>
          <p:cNvPr id="39" name="Rectangle 38">
            <a:extLst>
              <a:ext uri="{FF2B5EF4-FFF2-40B4-BE49-F238E27FC236}">
                <a16:creationId xmlns:a16="http://schemas.microsoft.com/office/drawing/2014/main" id="{ED71E1F1-5EFF-466D-9302-3DC223887E0F}"/>
              </a:ext>
              <a:ext uri="{C183D7F6-B498-43B3-948B-1728B52AA6E4}">
                <adec:decorative xmlns:adec="http://schemas.microsoft.com/office/drawing/2017/decorative" val="1"/>
              </a:ext>
            </a:extLst>
          </p:cNvPr>
          <p:cNvSpPr/>
          <p:nvPr/>
        </p:nvSpPr>
        <p:spPr>
          <a:xfrm>
            <a:off x="0" y="1915885"/>
            <a:ext cx="12192000" cy="28300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ontent Placeholder 2">
            <a:extLst>
              <a:ext uri="{FF2B5EF4-FFF2-40B4-BE49-F238E27FC236}">
                <a16:creationId xmlns:a16="http://schemas.microsoft.com/office/drawing/2014/main" id="{45F1A9EC-923C-4B77-855C-3209749A179B}"/>
              </a:ext>
              <a:ext uri="{C183D7F6-B498-43B3-948B-1728B52AA6E4}">
                <adec:decorative xmlns:adec="http://schemas.microsoft.com/office/drawing/2017/decorative" val="0"/>
              </a:ext>
            </a:extLst>
          </p:cNvPr>
          <p:cNvSpPr>
            <a:spLocks noGrp="1"/>
          </p:cNvSpPr>
          <p:nvPr/>
        </p:nvSpPr>
        <p:spPr>
          <a:xfrm>
            <a:off x="348360" y="2411793"/>
            <a:ext cx="4984620" cy="16337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AU" sz="2400">
                <a:ea typeface="+mn-lt"/>
                <a:cs typeface="+mn-lt"/>
              </a:rPr>
              <a:t>Despite renewed interest in the apprenticeship model, Australia’s apprenticeship system is facing three critical challenges:</a:t>
            </a:r>
            <a:endParaRPr lang="en-AU" sz="2400" b="1">
              <a:cs typeface="Calibri"/>
            </a:endParaRPr>
          </a:p>
        </p:txBody>
      </p:sp>
      <p:pic>
        <p:nvPicPr>
          <p:cNvPr id="9" name="Graphic 8" descr="Badge 1 with solid fill">
            <a:extLst>
              <a:ext uri="{FF2B5EF4-FFF2-40B4-BE49-F238E27FC236}">
                <a16:creationId xmlns:a16="http://schemas.microsoft.com/office/drawing/2014/main" id="{3B01716D-B1B0-4A47-8A94-A793AFCE4A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0619" y="1929078"/>
            <a:ext cx="914400" cy="914400"/>
          </a:xfrm>
          <a:prstGeom prst="rect">
            <a:avLst/>
          </a:prstGeom>
        </p:spPr>
      </p:pic>
      <p:sp>
        <p:nvSpPr>
          <p:cNvPr id="6" name="Content Placeholder 2">
            <a:extLst>
              <a:ext uri="{FF2B5EF4-FFF2-40B4-BE49-F238E27FC236}">
                <a16:creationId xmlns:a16="http://schemas.microsoft.com/office/drawing/2014/main" id="{6566BBE6-4D8C-3821-EB16-6022FBC83306}"/>
              </a:ext>
              <a:ext uri="{C183D7F6-B498-43B3-948B-1728B52AA6E4}">
                <adec:decorative xmlns:adec="http://schemas.microsoft.com/office/drawing/2017/decorative" val="0"/>
              </a:ext>
            </a:extLst>
          </p:cNvPr>
          <p:cNvSpPr>
            <a:spLocks noGrp="1"/>
          </p:cNvSpPr>
          <p:nvPr/>
        </p:nvSpPr>
        <p:spPr>
          <a:xfrm>
            <a:off x="6682069" y="2137553"/>
            <a:ext cx="4069057" cy="4892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AU" b="1"/>
              <a:t>Falling completion rates</a:t>
            </a:r>
          </a:p>
        </p:txBody>
      </p:sp>
      <p:pic>
        <p:nvPicPr>
          <p:cNvPr id="3" name="Graphic 2" descr="Badge 2 with solid fill">
            <a:extLst>
              <a:ext uri="{FF2B5EF4-FFF2-40B4-BE49-F238E27FC236}">
                <a16:creationId xmlns:a16="http://schemas.microsoft.com/office/drawing/2014/main" id="{38655116-91B1-4770-9D01-7AED32CB95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9504" y="2821953"/>
            <a:ext cx="914400" cy="914400"/>
          </a:xfrm>
          <a:prstGeom prst="rect">
            <a:avLst/>
          </a:prstGeom>
        </p:spPr>
      </p:pic>
      <p:sp>
        <p:nvSpPr>
          <p:cNvPr id="12" name="Content Placeholder 2">
            <a:extLst>
              <a:ext uri="{FF2B5EF4-FFF2-40B4-BE49-F238E27FC236}">
                <a16:creationId xmlns:a16="http://schemas.microsoft.com/office/drawing/2014/main" id="{3CD37D9F-6CA6-4E67-B7E0-709BD2BA1DA8}"/>
              </a:ext>
              <a:ext uri="{C183D7F6-B498-43B3-948B-1728B52AA6E4}">
                <adec:decorative xmlns:adec="http://schemas.microsoft.com/office/drawing/2017/decorative" val="0"/>
              </a:ext>
            </a:extLst>
          </p:cNvPr>
          <p:cNvSpPr>
            <a:spLocks noGrp="1"/>
          </p:cNvSpPr>
          <p:nvPr/>
        </p:nvSpPr>
        <p:spPr>
          <a:xfrm>
            <a:off x="6682069" y="3012821"/>
            <a:ext cx="3713111" cy="4161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AU" b="1"/>
              <a:t>A lack of diversity</a:t>
            </a:r>
          </a:p>
        </p:txBody>
      </p:sp>
      <p:pic>
        <p:nvPicPr>
          <p:cNvPr id="8" name="Graphic 7" descr="Badge 3 with solid fill">
            <a:extLst>
              <a:ext uri="{FF2B5EF4-FFF2-40B4-BE49-F238E27FC236}">
                <a16:creationId xmlns:a16="http://schemas.microsoft.com/office/drawing/2014/main" id="{2F29BB85-F5EE-40AD-B3CB-16C4E340B6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49903" y="3717182"/>
            <a:ext cx="914400" cy="914400"/>
          </a:xfrm>
          <a:prstGeom prst="rect">
            <a:avLst/>
          </a:prstGeom>
        </p:spPr>
      </p:pic>
      <p:sp>
        <p:nvSpPr>
          <p:cNvPr id="13" name="Content Placeholder 2">
            <a:extLst>
              <a:ext uri="{FF2B5EF4-FFF2-40B4-BE49-F238E27FC236}">
                <a16:creationId xmlns:a16="http://schemas.microsoft.com/office/drawing/2014/main" id="{E82C5294-537C-44F3-A764-66BA7521DD7B}"/>
              </a:ext>
              <a:ext uri="{C183D7F6-B498-43B3-948B-1728B52AA6E4}">
                <adec:decorative xmlns:adec="http://schemas.microsoft.com/office/drawing/2017/decorative" val="0"/>
              </a:ext>
            </a:extLst>
          </p:cNvPr>
          <p:cNvSpPr>
            <a:spLocks noGrp="1"/>
          </p:cNvSpPr>
          <p:nvPr/>
        </p:nvSpPr>
        <p:spPr>
          <a:xfrm>
            <a:off x="6682070" y="3922090"/>
            <a:ext cx="4034935" cy="4892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AU" b="1"/>
              <a:t>Growing skills shortages</a:t>
            </a:r>
            <a:endParaRPr lang="en-AU" b="1">
              <a:cs typeface="Calibri"/>
            </a:endParaRPr>
          </a:p>
        </p:txBody>
      </p:sp>
      <p:sp>
        <p:nvSpPr>
          <p:cNvPr id="20" name="Rectangle 19">
            <a:extLst>
              <a:ext uri="{FF2B5EF4-FFF2-40B4-BE49-F238E27FC236}">
                <a16:creationId xmlns:a16="http://schemas.microsoft.com/office/drawing/2014/main" id="{C467B797-8E85-4F47-BEB3-9C032292E450}"/>
              </a:ext>
              <a:ext uri="{C183D7F6-B498-43B3-948B-1728B52AA6E4}">
                <adec:decorative xmlns:adec="http://schemas.microsoft.com/office/drawing/2017/decorative" val="1"/>
              </a:ext>
            </a:extLst>
          </p:cNvPr>
          <p:cNvSpPr/>
          <p:nvPr/>
        </p:nvSpPr>
        <p:spPr>
          <a:xfrm>
            <a:off x="0" y="4698232"/>
            <a:ext cx="12192000" cy="17941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a:solidFill>
                <a:schemeClr val="tx1"/>
              </a:solidFill>
            </a:endParaRPr>
          </a:p>
        </p:txBody>
      </p:sp>
      <p:sp>
        <p:nvSpPr>
          <p:cNvPr id="15" name="TextBox 14">
            <a:extLst>
              <a:ext uri="{FF2B5EF4-FFF2-40B4-BE49-F238E27FC236}">
                <a16:creationId xmlns:a16="http://schemas.microsoft.com/office/drawing/2014/main" id="{78AF9E74-F4CE-4988-B356-FC87764BC21B}"/>
              </a:ext>
            </a:extLst>
          </p:cNvPr>
          <p:cNvSpPr txBox="1"/>
          <p:nvPr/>
        </p:nvSpPr>
        <p:spPr>
          <a:xfrm>
            <a:off x="355600" y="5059019"/>
            <a:ext cx="3479800" cy="1200329"/>
          </a:xfrm>
          <a:prstGeom prst="rect">
            <a:avLst/>
          </a:prstGeom>
          <a:noFill/>
        </p:spPr>
        <p:txBody>
          <a:bodyPr wrap="square" rtlCol="0">
            <a:spAutoFit/>
          </a:bodyPr>
          <a:lstStyle/>
          <a:p>
            <a:pPr algn="ctr">
              <a:defRPr/>
            </a:pPr>
            <a:r>
              <a:rPr lang="en-AU" sz="1800" kern="1200">
                <a:solidFill>
                  <a:srgbClr val="000000"/>
                </a:solidFill>
                <a:latin typeface="Calibri"/>
                <a:ea typeface="+mn-ea"/>
                <a:cs typeface="+mn-cs"/>
              </a:rPr>
              <a:t>From the 2017 Australian Apprenticeship cohort, 55.7 per cent successfully completed.</a:t>
            </a:r>
            <a:endParaRPr lang="en-AU" sz="1800">
              <a:latin typeface="Calibri" panose="020F0502020204030204"/>
              <a:cs typeface="Calibri"/>
            </a:endParaRPr>
          </a:p>
          <a:p>
            <a:pPr marR="0" lvl="0" algn="ctr" defTabSz="914400" rtl="0" eaLnBrk="1" fontAlgn="auto" latinLnBrk="0" hangingPunct="1">
              <a:lnSpc>
                <a:spcPct val="100000"/>
              </a:lnSpc>
              <a:spcBef>
                <a:spcPts val="0"/>
              </a:spcBef>
              <a:spcAft>
                <a:spcPts val="0"/>
              </a:spcAft>
              <a:buClrTx/>
              <a:buSzTx/>
              <a:tabLst/>
              <a:defRPr/>
            </a:pPr>
            <a:r>
              <a:rPr kumimoji="0" lang="en-AU" sz="1800" b="1" i="0" u="none" strike="noStrike" kern="1200" cap="none" spc="0" normalizeH="0" baseline="0" noProof="0">
                <a:ln>
                  <a:noFill/>
                </a:ln>
                <a:solidFill>
                  <a:prstClr val="black"/>
                </a:solidFill>
                <a:effectLst/>
                <a:uLnTx/>
                <a:uFillTx/>
                <a:latin typeface="Calibri" panose="020F0502020204030204"/>
                <a:ea typeface="+mn-ea"/>
                <a:cs typeface="+mn-cs"/>
              </a:rPr>
              <a:t>Completions are in steady decline</a:t>
            </a:r>
          </a:p>
        </p:txBody>
      </p:sp>
      <p:sp>
        <p:nvSpPr>
          <p:cNvPr id="27" name="TextBox 26">
            <a:extLst>
              <a:ext uri="{FF2B5EF4-FFF2-40B4-BE49-F238E27FC236}">
                <a16:creationId xmlns:a16="http://schemas.microsoft.com/office/drawing/2014/main" id="{BEFCDB5E-1C9F-4422-BEB2-A48AFC06B0D8}"/>
              </a:ext>
            </a:extLst>
          </p:cNvPr>
          <p:cNvSpPr txBox="1"/>
          <p:nvPr/>
        </p:nvSpPr>
        <p:spPr>
          <a:xfrm>
            <a:off x="4323112" y="4942115"/>
            <a:ext cx="3479800" cy="147732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First Nations Australians, women, apprentices with disability and regional Australians </a:t>
            </a:r>
            <a:r>
              <a:rPr kumimoji="0" lang="en-AU" sz="1800" b="1" i="0" u="none" strike="noStrike" kern="1200" cap="none" spc="0" normalizeH="0" baseline="0" noProof="0">
                <a:ln>
                  <a:noFill/>
                </a:ln>
                <a:solidFill>
                  <a:prstClr val="black"/>
                </a:solidFill>
                <a:effectLst/>
                <a:uLnTx/>
                <a:uFillTx/>
                <a:latin typeface="Calibri" panose="020F0502020204030204"/>
                <a:ea typeface="+mn-ea"/>
                <a:cs typeface="+mn-cs"/>
              </a:rPr>
              <a:t>need greater representation</a:t>
            </a: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 to achieve improved outcomes.</a:t>
            </a:r>
          </a:p>
        </p:txBody>
      </p:sp>
      <p:sp>
        <p:nvSpPr>
          <p:cNvPr id="28" name="TextBox 27">
            <a:extLst>
              <a:ext uri="{FF2B5EF4-FFF2-40B4-BE49-F238E27FC236}">
                <a16:creationId xmlns:a16="http://schemas.microsoft.com/office/drawing/2014/main" id="{F131B2C5-0BF5-4838-B2D6-AE538BE7027C}"/>
              </a:ext>
            </a:extLst>
          </p:cNvPr>
          <p:cNvSpPr txBox="1"/>
          <p:nvPr/>
        </p:nvSpPr>
        <p:spPr>
          <a:xfrm>
            <a:off x="8343591" y="5160208"/>
            <a:ext cx="3479800" cy="923330"/>
          </a:xfrm>
          <a:prstGeom prst="rect">
            <a:avLst/>
          </a:prstGeom>
          <a:noFill/>
        </p:spPr>
        <p:txBody>
          <a:bodyPr wrap="square" rtlCol="0">
            <a:spAutoFit/>
          </a:bodyPr>
          <a:lstStyle/>
          <a:p>
            <a:pPr algn="ctr"/>
            <a:r>
              <a:rPr lang="en-AU" sz="1800">
                <a:solidFill>
                  <a:prstClr val="black"/>
                </a:solidFill>
                <a:latin typeface="Calibri" panose="020F0502020204030204"/>
              </a:rPr>
              <a:t>38 per cent of </a:t>
            </a:r>
            <a:r>
              <a:rPr lang="en-AU" sz="1800" b="1">
                <a:solidFill>
                  <a:prstClr val="black"/>
                </a:solidFill>
                <a:latin typeface="Calibri" panose="020F0502020204030204"/>
              </a:rPr>
              <a:t>skills shortages </a:t>
            </a:r>
            <a:r>
              <a:rPr lang="en-AU" sz="1800">
                <a:solidFill>
                  <a:prstClr val="black"/>
                </a:solidFill>
                <a:latin typeface="Calibri" panose="020F0502020204030204"/>
              </a:rPr>
              <a:t>are in occupations with a </a:t>
            </a:r>
            <a:r>
              <a:rPr lang="en-AU" sz="1800" b="1">
                <a:solidFill>
                  <a:prstClr val="black"/>
                </a:solidFill>
                <a:latin typeface="Calibri" panose="020F0502020204030204"/>
              </a:rPr>
              <a:t>VET pathway.</a:t>
            </a:r>
          </a:p>
        </p:txBody>
      </p:sp>
    </p:spTree>
    <p:extLst>
      <p:ext uri="{BB962C8B-B14F-4D97-AF65-F5344CB8AC3E}">
        <p14:creationId xmlns:p14="http://schemas.microsoft.com/office/powerpoint/2010/main" val="1002243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7AA0AB-FDBB-46FD-9A0D-6DD3CE29F67D}"/>
              </a:ext>
            </a:extLst>
          </p:cNvPr>
          <p:cNvSpPr txBox="1"/>
          <p:nvPr/>
        </p:nvSpPr>
        <p:spPr>
          <a:xfrm>
            <a:off x="160824" y="194600"/>
            <a:ext cx="12058088" cy="523220"/>
          </a:xfrm>
          <a:prstGeom prst="rect">
            <a:avLst/>
          </a:prstGeom>
          <a:noFill/>
        </p:spPr>
        <p:txBody>
          <a:bodyPr wrap="square" rtlCol="0">
            <a:spAutoFit/>
          </a:bodyPr>
          <a:lstStyle/>
          <a:p>
            <a:r>
              <a:rPr lang="en-AU" sz="2800" b="1">
                <a:solidFill>
                  <a:srgbClr val="70AD47"/>
                </a:solidFill>
              </a:rPr>
              <a:t>Australian School Based Apprenticeships (ASbA) – School to work transition</a:t>
            </a:r>
            <a:endParaRPr lang="en-AU" sz="2800"/>
          </a:p>
        </p:txBody>
      </p:sp>
      <p:sp>
        <p:nvSpPr>
          <p:cNvPr id="19" name="Title 1">
            <a:extLst>
              <a:ext uri="{FF2B5EF4-FFF2-40B4-BE49-F238E27FC236}">
                <a16:creationId xmlns:a16="http://schemas.microsoft.com/office/drawing/2014/main" id="{70F8DC3E-1E52-493E-8100-B3D32468E032}"/>
              </a:ext>
            </a:extLst>
          </p:cNvPr>
          <p:cNvSpPr>
            <a:spLocks noGrp="1"/>
          </p:cNvSpPr>
          <p:nvPr>
            <p:ph type="title"/>
          </p:nvPr>
        </p:nvSpPr>
        <p:spPr>
          <a:xfrm>
            <a:off x="253895" y="717819"/>
            <a:ext cx="11777279" cy="513870"/>
          </a:xfrm>
        </p:spPr>
        <p:txBody>
          <a:bodyPr>
            <a:noAutofit/>
          </a:bodyPr>
          <a:lstStyle/>
          <a:p>
            <a:r>
              <a:rPr lang="en-US" sz="2200" b="1">
                <a:solidFill>
                  <a:schemeClr val="tx1"/>
                </a:solidFill>
                <a:latin typeface="Calibri" panose="020F0502020204030204"/>
              </a:rPr>
              <a:t>15,000 students commence their work journey as a school-based apprentice each year</a:t>
            </a:r>
            <a:endParaRPr lang="en-AU" sz="2200" b="1">
              <a:solidFill>
                <a:schemeClr val="accent3"/>
              </a:solidFill>
            </a:endParaRPr>
          </a:p>
        </p:txBody>
      </p:sp>
      <p:sp>
        <p:nvSpPr>
          <p:cNvPr id="63" name="Rectangle 62">
            <a:extLst>
              <a:ext uri="{FF2B5EF4-FFF2-40B4-BE49-F238E27FC236}">
                <a16:creationId xmlns:a16="http://schemas.microsoft.com/office/drawing/2014/main" id="{6C0BFE4A-7D92-4EB4-96A9-681F7695BD80}"/>
              </a:ext>
              <a:ext uri="{C183D7F6-B498-43B3-948B-1728B52AA6E4}">
                <adec:decorative xmlns:adec="http://schemas.microsoft.com/office/drawing/2017/decorative" val="1"/>
              </a:ext>
            </a:extLst>
          </p:cNvPr>
          <p:cNvSpPr/>
          <p:nvPr/>
        </p:nvSpPr>
        <p:spPr>
          <a:xfrm>
            <a:off x="-10775" y="1314997"/>
            <a:ext cx="12200137" cy="9776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55">
            <a:extLst>
              <a:ext uri="{FF2B5EF4-FFF2-40B4-BE49-F238E27FC236}">
                <a16:creationId xmlns:a16="http://schemas.microsoft.com/office/drawing/2014/main" id="{DDF0A7A1-C8BF-450A-B3EF-EDEB3CFEAE22}"/>
              </a:ext>
              <a:ext uri="{C183D7F6-B498-43B3-948B-1728B52AA6E4}">
                <adec:decorative xmlns:adec="http://schemas.microsoft.com/office/drawing/2017/decorative" val="1"/>
              </a:ext>
            </a:extLst>
          </p:cNvPr>
          <p:cNvSpPr/>
          <p:nvPr/>
        </p:nvSpPr>
        <p:spPr bwMode="auto">
          <a:xfrm>
            <a:off x="160823" y="1374694"/>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65" name="Graphic 64">
            <a:extLst>
              <a:ext uri="{FF2B5EF4-FFF2-40B4-BE49-F238E27FC236}">
                <a16:creationId xmlns:a16="http://schemas.microsoft.com/office/drawing/2014/main" id="{793401C6-A20B-4E7A-86B5-A0E9F78A67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999" y="1481470"/>
            <a:ext cx="457200" cy="495300"/>
          </a:xfrm>
          <a:prstGeom prst="rect">
            <a:avLst/>
          </a:prstGeom>
        </p:spPr>
      </p:pic>
      <p:sp>
        <p:nvSpPr>
          <p:cNvPr id="42" name="TextBox 41">
            <a:extLst>
              <a:ext uri="{FF2B5EF4-FFF2-40B4-BE49-F238E27FC236}">
                <a16:creationId xmlns:a16="http://schemas.microsoft.com/office/drawing/2014/main" id="{06D3E3EF-626F-4438-9ED8-3682AD46CF44}"/>
              </a:ext>
            </a:extLst>
          </p:cNvPr>
          <p:cNvSpPr txBox="1"/>
          <p:nvPr/>
        </p:nvSpPr>
        <p:spPr>
          <a:xfrm>
            <a:off x="1120973" y="1307113"/>
            <a:ext cx="11071025" cy="929550"/>
          </a:xfrm>
          <a:prstGeom prst="rect">
            <a:avLst/>
          </a:prstGeom>
          <a:noFill/>
        </p:spPr>
        <p:txBody>
          <a:bodyPr wrap="square" lIns="91440" tIns="45720" rIns="91440" bIns="45720" rtlCol="0" anchor="t">
            <a:spAutoFit/>
          </a:bodyPr>
          <a:lstStyle/>
          <a:p>
            <a:r>
              <a:rPr lang="en-AU">
                <a:latin typeface="Calibri" panose="020F0502020204030204"/>
              </a:rPr>
              <a:t>56 per cent of secondary school students </a:t>
            </a:r>
            <a:r>
              <a:rPr lang="en-AU" b="1">
                <a:solidFill>
                  <a:srgbClr val="70AD47"/>
                </a:solidFill>
                <a:latin typeface="Calibri" panose="020F0502020204030204"/>
              </a:rPr>
              <a:t>do not consider an apprenticeship</a:t>
            </a:r>
            <a:r>
              <a:rPr lang="en-AU" b="1">
                <a:latin typeface="Calibri" panose="020F0502020204030204"/>
              </a:rPr>
              <a:t> </a:t>
            </a:r>
            <a:r>
              <a:rPr lang="en-AU">
                <a:latin typeface="Calibri" panose="020F0502020204030204"/>
              </a:rPr>
              <a:t>when leaving school and 43 per cent of students are </a:t>
            </a:r>
            <a:r>
              <a:rPr lang="en-AU" b="1">
                <a:solidFill>
                  <a:srgbClr val="70AD47"/>
                </a:solidFill>
                <a:latin typeface="Calibri" panose="020F0502020204030204"/>
              </a:rPr>
              <a:t>unsure whether their school offered school-based apprenticeships</a:t>
            </a:r>
            <a:r>
              <a:rPr lang="en-AU">
                <a:latin typeface="Calibri" panose="020F0502020204030204"/>
              </a:rPr>
              <a:t>.</a:t>
            </a:r>
            <a:r>
              <a:rPr lang="en-AU" baseline="30000">
                <a:latin typeface="Calibri" panose="020F0502020204030204"/>
              </a:rPr>
              <a:t>1</a:t>
            </a:r>
          </a:p>
          <a:p>
            <a:pPr>
              <a:lnSpc>
                <a:spcPct val="107000"/>
              </a:lnSpc>
              <a:spcAft>
                <a:spcPts val="800"/>
              </a:spcAft>
            </a:pPr>
            <a:r>
              <a:rPr lang="en-AU">
                <a:latin typeface="Calibri"/>
                <a:ea typeface="Calibri" panose="020F0502020204030204" pitchFamily="34" charset="0"/>
                <a:cs typeface="Times New Roman"/>
              </a:rPr>
              <a:t>Many c</a:t>
            </a:r>
            <a:r>
              <a:rPr lang="en-AU" sz="1800">
                <a:effectLst/>
                <a:latin typeface="Calibri"/>
                <a:ea typeface="Calibri" panose="020F0502020204030204" pitchFamily="34" charset="0"/>
                <a:cs typeface="Times New Roman"/>
              </a:rPr>
              <a:t>areer advisors </a:t>
            </a:r>
            <a:r>
              <a:rPr lang="en-AU">
                <a:latin typeface="Calibri"/>
                <a:ea typeface="Calibri" panose="020F0502020204030204" pitchFamily="34" charset="0"/>
                <a:cs typeface="Times New Roman"/>
              </a:rPr>
              <a:t>aren’t </a:t>
            </a:r>
            <a:r>
              <a:rPr lang="en-AU" sz="1800">
                <a:effectLst/>
                <a:latin typeface="Calibri"/>
                <a:ea typeface="Calibri" panose="020F0502020204030204" pitchFamily="34" charset="0"/>
                <a:cs typeface="Times New Roman"/>
              </a:rPr>
              <a:t>strongly advocating for VET pathways. This is an important lever to attract talent.</a:t>
            </a:r>
          </a:p>
        </p:txBody>
      </p:sp>
      <p:sp>
        <p:nvSpPr>
          <p:cNvPr id="21" name="Freeform 55">
            <a:extLst>
              <a:ext uri="{FF2B5EF4-FFF2-40B4-BE49-F238E27FC236}">
                <a16:creationId xmlns:a16="http://schemas.microsoft.com/office/drawing/2014/main" id="{34B99E75-6397-452C-B983-169E5C7EDB53}"/>
              </a:ext>
              <a:ext uri="{C183D7F6-B498-43B3-948B-1728B52AA6E4}">
                <adec:decorative xmlns:adec="http://schemas.microsoft.com/office/drawing/2017/decorative" val="1"/>
              </a:ext>
            </a:extLst>
          </p:cNvPr>
          <p:cNvSpPr/>
          <p:nvPr/>
        </p:nvSpPr>
        <p:spPr bwMode="auto">
          <a:xfrm>
            <a:off x="160823" y="2600978"/>
            <a:ext cx="708852" cy="708852"/>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66" name="Graphic 65">
            <a:extLst>
              <a:ext uri="{FF2B5EF4-FFF2-40B4-BE49-F238E27FC236}">
                <a16:creationId xmlns:a16="http://schemas.microsoft.com/office/drawing/2014/main" id="{880CA3B3-8F9E-4190-8FA3-06449015B6F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896" y="2713068"/>
            <a:ext cx="533400" cy="495300"/>
          </a:xfrm>
          <a:prstGeom prst="rect">
            <a:avLst/>
          </a:prstGeom>
        </p:spPr>
      </p:pic>
      <p:sp>
        <p:nvSpPr>
          <p:cNvPr id="35" name="TextBox 34">
            <a:extLst>
              <a:ext uri="{FF2B5EF4-FFF2-40B4-BE49-F238E27FC236}">
                <a16:creationId xmlns:a16="http://schemas.microsoft.com/office/drawing/2014/main" id="{6D8987D8-203B-4D09-A2D7-A1ED085FBB08}"/>
              </a:ext>
            </a:extLst>
          </p:cNvPr>
          <p:cNvSpPr txBox="1"/>
          <p:nvPr/>
        </p:nvSpPr>
        <p:spPr>
          <a:xfrm>
            <a:off x="1083877" y="2322562"/>
            <a:ext cx="10949975" cy="1200329"/>
          </a:xfrm>
          <a:prstGeom prst="rect">
            <a:avLst/>
          </a:prstGeom>
          <a:noFill/>
        </p:spPr>
        <p:txBody>
          <a:bodyPr wrap="square" lIns="91440" tIns="45720" rIns="91440" bIns="45720" rtlCol="0" anchor="t">
            <a:spAutoFit/>
          </a:bodyPr>
          <a:lstStyle/>
          <a:p>
            <a:r>
              <a:rPr lang="en-AU" dirty="0">
                <a:latin typeface="Calibri" panose="020F0502020204030204"/>
              </a:rPr>
              <a:t>AASNs are contracted to provide </a:t>
            </a:r>
            <a:r>
              <a:rPr lang="en-AU" b="1" dirty="0">
                <a:solidFill>
                  <a:schemeClr val="accent5"/>
                </a:solidFill>
                <a:latin typeface="Calibri" panose="020F0502020204030204"/>
              </a:rPr>
              <a:t>school-based apprentices with the same supports </a:t>
            </a:r>
            <a:r>
              <a:rPr lang="en-AU" dirty="0">
                <a:latin typeface="Calibri" panose="020F0502020204030204"/>
              </a:rPr>
              <a:t>available to all other Australian Apprentices. Students are engaged in a range of sectors, with some employers regularly taking on </a:t>
            </a:r>
            <a:r>
              <a:rPr lang="en-AU" dirty="0" err="1">
                <a:latin typeface="Calibri" panose="020F0502020204030204"/>
              </a:rPr>
              <a:t>ASbAs</a:t>
            </a:r>
            <a:r>
              <a:rPr lang="en-AU" dirty="0">
                <a:latin typeface="Calibri" panose="020F0502020204030204"/>
              </a:rPr>
              <a:t>, as well as some Group Training Organisations specialising in using traineeships and apprenticeships to support school to work transitions. </a:t>
            </a:r>
            <a:r>
              <a:rPr lang="en-AU" b="1" dirty="0">
                <a:solidFill>
                  <a:schemeClr val="accent1">
                    <a:lumMod val="75000"/>
                  </a:schemeClr>
                </a:solidFill>
                <a:latin typeface="Calibri" panose="020F0502020204030204"/>
              </a:rPr>
              <a:t>54% of all school-based apprenticeships are based in Queensland</a:t>
            </a:r>
            <a:r>
              <a:rPr lang="en-AU" b="1" dirty="0">
                <a:latin typeface="Calibri" panose="020F0502020204030204"/>
              </a:rPr>
              <a:t>.</a:t>
            </a:r>
            <a:endParaRPr lang="en-AU" b="1" dirty="0">
              <a:latin typeface="Calibri" panose="020F0502020204030204"/>
              <a:cs typeface="Calibri"/>
            </a:endParaRPr>
          </a:p>
        </p:txBody>
      </p:sp>
      <p:sp>
        <p:nvSpPr>
          <p:cNvPr id="64" name="Rectangle 63">
            <a:extLst>
              <a:ext uri="{FF2B5EF4-FFF2-40B4-BE49-F238E27FC236}">
                <a16:creationId xmlns:a16="http://schemas.microsoft.com/office/drawing/2014/main" id="{E590FA8D-AC6B-4A94-9808-BC04A366F96D}"/>
              </a:ext>
              <a:ext uri="{C183D7F6-B498-43B3-948B-1728B52AA6E4}">
                <adec:decorative xmlns:adec="http://schemas.microsoft.com/office/drawing/2017/decorative" val="1"/>
              </a:ext>
            </a:extLst>
          </p:cNvPr>
          <p:cNvSpPr/>
          <p:nvPr/>
        </p:nvSpPr>
        <p:spPr>
          <a:xfrm>
            <a:off x="1" y="3618188"/>
            <a:ext cx="12200138" cy="112390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6" name="Group 45">
            <a:extLst>
              <a:ext uri="{FF2B5EF4-FFF2-40B4-BE49-F238E27FC236}">
                <a16:creationId xmlns:a16="http://schemas.microsoft.com/office/drawing/2014/main" id="{06207B35-9DF0-4026-BA46-DFC47144AD23}"/>
              </a:ext>
              <a:ext uri="{C183D7F6-B498-43B3-948B-1728B52AA6E4}">
                <adec:decorative xmlns:adec="http://schemas.microsoft.com/office/drawing/2017/decorative" val="1"/>
              </a:ext>
            </a:extLst>
          </p:cNvPr>
          <p:cNvGrpSpPr/>
          <p:nvPr/>
        </p:nvGrpSpPr>
        <p:grpSpPr>
          <a:xfrm>
            <a:off x="160823" y="3819396"/>
            <a:ext cx="708852" cy="880430"/>
            <a:chOff x="160823" y="3176593"/>
            <a:chExt cx="708852" cy="880430"/>
          </a:xfrm>
        </p:grpSpPr>
        <p:sp>
          <p:nvSpPr>
            <p:cNvPr id="25" name="Freeform 55">
              <a:extLst>
                <a:ext uri="{FF2B5EF4-FFF2-40B4-BE49-F238E27FC236}">
                  <a16:creationId xmlns:a16="http://schemas.microsoft.com/office/drawing/2014/main" id="{211F7F23-BC1D-4208-B73C-295E7CA9DF43}"/>
                </a:ext>
              </a:extLst>
            </p:cNvPr>
            <p:cNvSpPr/>
            <p:nvPr/>
          </p:nvSpPr>
          <p:spPr bwMode="auto">
            <a:xfrm>
              <a:off x="160823" y="3176593"/>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30" name="Group 29">
              <a:extLst>
                <a:ext uri="{FF2B5EF4-FFF2-40B4-BE49-F238E27FC236}">
                  <a16:creationId xmlns:a16="http://schemas.microsoft.com/office/drawing/2014/main" id="{8B961FE2-013F-4EA1-AC19-820EDBA59F1D}"/>
                </a:ext>
              </a:extLst>
            </p:cNvPr>
            <p:cNvGrpSpPr/>
            <p:nvPr/>
          </p:nvGrpSpPr>
          <p:grpSpPr>
            <a:xfrm>
              <a:off x="748968" y="4057023"/>
              <a:ext cx="0" cy="0"/>
              <a:chOff x="1084524" y="2625937"/>
              <a:chExt cx="0" cy="0"/>
            </a:xfrm>
            <a:solidFill>
              <a:schemeClr val="bg1"/>
            </a:solidFill>
          </p:grpSpPr>
          <p:sp>
            <p:nvSpPr>
              <p:cNvPr id="32" name="Line 103">
                <a:extLst>
                  <a:ext uri="{FF2B5EF4-FFF2-40B4-BE49-F238E27FC236}">
                    <a16:creationId xmlns:a16="http://schemas.microsoft.com/office/drawing/2014/main" id="{C664185B-02BD-4B88-BE92-B3474605868F}"/>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33" name="Line 104">
                <a:extLst>
                  <a:ext uri="{FF2B5EF4-FFF2-40B4-BE49-F238E27FC236}">
                    <a16:creationId xmlns:a16="http://schemas.microsoft.com/office/drawing/2014/main" id="{A5D351D0-28B3-417A-BD61-973A64A58640}"/>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pic>
        <p:nvPicPr>
          <p:cNvPr id="67" name="Graphic 66">
            <a:extLst>
              <a:ext uri="{FF2B5EF4-FFF2-40B4-BE49-F238E27FC236}">
                <a16:creationId xmlns:a16="http://schemas.microsoft.com/office/drawing/2014/main" id="{6B4E144A-58A0-45B2-A010-362898F973E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2575" y="3939369"/>
            <a:ext cx="533400" cy="419100"/>
          </a:xfrm>
          <a:prstGeom prst="rect">
            <a:avLst/>
          </a:prstGeom>
        </p:spPr>
      </p:pic>
      <p:sp>
        <p:nvSpPr>
          <p:cNvPr id="36" name="TextBox 35">
            <a:extLst>
              <a:ext uri="{FF2B5EF4-FFF2-40B4-BE49-F238E27FC236}">
                <a16:creationId xmlns:a16="http://schemas.microsoft.com/office/drawing/2014/main" id="{91171964-F59A-4DD6-8BD4-E1210064A2FB}"/>
              </a:ext>
            </a:extLst>
          </p:cNvPr>
          <p:cNvSpPr txBox="1"/>
          <p:nvPr/>
        </p:nvSpPr>
        <p:spPr>
          <a:xfrm>
            <a:off x="1042365" y="3715294"/>
            <a:ext cx="11138860" cy="923330"/>
          </a:xfrm>
          <a:prstGeom prst="rect">
            <a:avLst/>
          </a:prstGeom>
          <a:noFill/>
        </p:spPr>
        <p:txBody>
          <a:bodyPr wrap="square" lIns="91440" tIns="45720" rIns="91440" bIns="45720" rtlCol="0" anchor="t">
            <a:spAutoFit/>
          </a:bodyPr>
          <a:lstStyle/>
          <a:p>
            <a:pPr marL="342900" indent="-342900">
              <a:buAutoNum type="arabicPeriod"/>
            </a:pPr>
            <a:r>
              <a:rPr lang="en-AU">
                <a:latin typeface="Calibri" panose="020F0502020204030204"/>
              </a:rPr>
              <a:t>What additional support should be provided to </a:t>
            </a:r>
            <a:r>
              <a:rPr lang="en-AU" b="1">
                <a:solidFill>
                  <a:schemeClr val="accent2"/>
                </a:solidFill>
                <a:latin typeface="Calibri" panose="020F0502020204030204"/>
              </a:rPr>
              <a:t>trade apprentices continuing their apprenticeship post-school</a:t>
            </a:r>
            <a:r>
              <a:rPr lang="en-AU">
                <a:latin typeface="Calibri" panose="020F0502020204030204"/>
              </a:rPr>
              <a:t>?</a:t>
            </a:r>
          </a:p>
          <a:p>
            <a:pPr marL="342900" indent="-342900">
              <a:buAutoNum type="arabicPeriod"/>
            </a:pPr>
            <a:r>
              <a:rPr lang="en-AU">
                <a:latin typeface="Calibri" panose="020F0502020204030204"/>
              </a:rPr>
              <a:t>Should supports offered to school based apprentices and employers of school based apprentices be </a:t>
            </a:r>
            <a:r>
              <a:rPr lang="en-AU" b="1">
                <a:solidFill>
                  <a:schemeClr val="accent2"/>
                </a:solidFill>
                <a:latin typeface="Calibri" panose="020F0502020204030204"/>
              </a:rPr>
              <a:t>different to those post-school? </a:t>
            </a:r>
            <a:endParaRPr lang="en-AU" b="1">
              <a:solidFill>
                <a:schemeClr val="accent2"/>
              </a:solidFill>
              <a:latin typeface="Calibri" panose="020F0502020204030204"/>
              <a:cs typeface="Calibri"/>
            </a:endParaRPr>
          </a:p>
        </p:txBody>
      </p:sp>
      <p:sp>
        <p:nvSpPr>
          <p:cNvPr id="12" name="Rectangle 11">
            <a:extLst>
              <a:ext uri="{FF2B5EF4-FFF2-40B4-BE49-F238E27FC236}">
                <a16:creationId xmlns:a16="http://schemas.microsoft.com/office/drawing/2014/main" id="{27820832-786E-43B2-B43F-D98D071EEE75}"/>
              </a:ext>
              <a:ext uri="{C183D7F6-B498-43B3-948B-1728B52AA6E4}">
                <adec:decorative xmlns:adec="http://schemas.microsoft.com/office/drawing/2017/decorative" val="1"/>
              </a:ext>
            </a:extLst>
          </p:cNvPr>
          <p:cNvSpPr/>
          <p:nvPr/>
        </p:nvSpPr>
        <p:spPr>
          <a:xfrm>
            <a:off x="-10774" y="4742092"/>
            <a:ext cx="12202773" cy="363993"/>
          </a:xfrm>
          <a:prstGeom prst="rect">
            <a:avLst/>
          </a:prstGeom>
          <a:solidFill>
            <a:srgbClr val="002D3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86"/>
          </a:p>
        </p:txBody>
      </p:sp>
      <p:sp>
        <p:nvSpPr>
          <p:cNvPr id="13" name="TextBox 12">
            <a:extLst>
              <a:ext uri="{FF2B5EF4-FFF2-40B4-BE49-F238E27FC236}">
                <a16:creationId xmlns:a16="http://schemas.microsoft.com/office/drawing/2014/main" id="{1CCDBB8E-0EB8-4ADE-910A-0CEE028BC31C}"/>
              </a:ext>
            </a:extLst>
          </p:cNvPr>
          <p:cNvSpPr txBox="1"/>
          <p:nvPr/>
        </p:nvSpPr>
        <p:spPr>
          <a:xfrm>
            <a:off x="-2634" y="4729282"/>
            <a:ext cx="4922244" cy="400110"/>
          </a:xfrm>
          <a:prstGeom prst="rect">
            <a:avLst/>
          </a:prstGeom>
          <a:noFill/>
        </p:spPr>
        <p:txBody>
          <a:bodyPr wrap="square" lIns="91440" tIns="45720" rIns="91440" bIns="45720" anchor="t">
            <a:spAutoFit/>
          </a:bodyPr>
          <a:lstStyle/>
          <a:p>
            <a:pPr>
              <a:spcAft>
                <a:spcPts val="591"/>
              </a:spcAft>
            </a:pPr>
            <a:r>
              <a:rPr lang="en-AU" sz="2000" b="1">
                <a:solidFill>
                  <a:schemeClr val="bg1"/>
                </a:solidFill>
              </a:rPr>
              <a:t>As at 31 March 2022</a:t>
            </a:r>
          </a:p>
        </p:txBody>
      </p:sp>
      <p:grpSp>
        <p:nvGrpSpPr>
          <p:cNvPr id="51" name="Group 50">
            <a:extLst>
              <a:ext uri="{FF2B5EF4-FFF2-40B4-BE49-F238E27FC236}">
                <a16:creationId xmlns:a16="http://schemas.microsoft.com/office/drawing/2014/main" id="{4B9FBFF8-A5CB-4DC2-8248-243AB860393F}"/>
              </a:ext>
              <a:ext uri="{C183D7F6-B498-43B3-948B-1728B52AA6E4}">
                <adec:decorative xmlns:adec="http://schemas.microsoft.com/office/drawing/2017/decorative" val="1"/>
              </a:ext>
            </a:extLst>
          </p:cNvPr>
          <p:cNvGrpSpPr/>
          <p:nvPr/>
        </p:nvGrpSpPr>
        <p:grpSpPr>
          <a:xfrm>
            <a:off x="465181" y="5177908"/>
            <a:ext cx="705402" cy="494421"/>
            <a:chOff x="4759647" y="5211871"/>
            <a:chExt cx="855864" cy="696805"/>
          </a:xfrm>
          <a:noFill/>
        </p:grpSpPr>
        <p:sp>
          <p:nvSpPr>
            <p:cNvPr id="52" name="Freeform 75">
              <a:extLst>
                <a:ext uri="{FF2B5EF4-FFF2-40B4-BE49-F238E27FC236}">
                  <a16:creationId xmlns:a16="http://schemas.microsoft.com/office/drawing/2014/main" id="{E143915A-53A5-4218-A62F-2EBC8CFFE8A4}"/>
                </a:ext>
              </a:extLst>
            </p:cNvPr>
            <p:cNvSpPr>
              <a:spLocks noEditPoints="1"/>
            </p:cNvSpPr>
            <p:nvPr/>
          </p:nvSpPr>
          <p:spPr bwMode="auto">
            <a:xfrm>
              <a:off x="5296423" y="5211871"/>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3" name="Freeform 75">
              <a:extLst>
                <a:ext uri="{FF2B5EF4-FFF2-40B4-BE49-F238E27FC236}">
                  <a16:creationId xmlns:a16="http://schemas.microsoft.com/office/drawing/2014/main" id="{904584F3-4993-4962-8B81-F7F0FB58E2F3}"/>
                </a:ext>
              </a:extLst>
            </p:cNvPr>
            <p:cNvSpPr>
              <a:spLocks noEditPoints="1"/>
            </p:cNvSpPr>
            <p:nvPr/>
          </p:nvSpPr>
          <p:spPr bwMode="auto">
            <a:xfrm>
              <a:off x="4759647" y="5227637"/>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4" name="Freeform 75">
              <a:extLst>
                <a:ext uri="{FF2B5EF4-FFF2-40B4-BE49-F238E27FC236}">
                  <a16:creationId xmlns:a16="http://schemas.microsoft.com/office/drawing/2014/main" id="{DC55ADD2-4FCD-45D4-9293-A8C8B3411EC6}"/>
                </a:ext>
              </a:extLst>
            </p:cNvPr>
            <p:cNvSpPr>
              <a:spLocks noEditPoints="1"/>
            </p:cNvSpPr>
            <p:nvPr/>
          </p:nvSpPr>
          <p:spPr bwMode="auto">
            <a:xfrm>
              <a:off x="5031224" y="5270500"/>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grpSp>
      <p:sp>
        <p:nvSpPr>
          <p:cNvPr id="49" name="TextBox 48">
            <a:extLst>
              <a:ext uri="{FF2B5EF4-FFF2-40B4-BE49-F238E27FC236}">
                <a16:creationId xmlns:a16="http://schemas.microsoft.com/office/drawing/2014/main" id="{628623B5-F1BB-4239-A26A-89866A71783B}"/>
              </a:ext>
            </a:extLst>
          </p:cNvPr>
          <p:cNvSpPr txBox="1"/>
          <p:nvPr/>
        </p:nvSpPr>
        <p:spPr>
          <a:xfrm>
            <a:off x="34431" y="5692920"/>
            <a:ext cx="1572157" cy="738664"/>
          </a:xfrm>
          <a:prstGeom prst="rect">
            <a:avLst/>
          </a:prstGeom>
          <a:noFill/>
        </p:spPr>
        <p:txBody>
          <a:bodyPr wrap="square" lIns="91440" tIns="45720" rIns="91440" bIns="45720" rtlCol="0" anchor="t">
            <a:spAutoFit/>
          </a:bodyPr>
          <a:lstStyle/>
          <a:p>
            <a:pPr algn="ctr" defTabSz="168932">
              <a:defRPr/>
            </a:pPr>
            <a:r>
              <a:rPr lang="en-AU" sz="1400" b="1">
                <a:latin typeface="Calibri" panose="020F0502020204030204"/>
              </a:rPr>
              <a:t>24,085</a:t>
            </a:r>
            <a:r>
              <a:rPr lang="en-AU" sz="1400">
                <a:latin typeface="Calibri" panose="020F0502020204030204"/>
              </a:rPr>
              <a:t> Apprentices were School-based</a:t>
            </a:r>
            <a:endParaRPr lang="en-AU" sz="1400" b="1">
              <a:latin typeface="Calibri" panose="020F0502020204030204"/>
            </a:endParaRPr>
          </a:p>
        </p:txBody>
      </p:sp>
      <p:sp>
        <p:nvSpPr>
          <p:cNvPr id="48" name="Freeform 50">
            <a:extLst>
              <a:ext uri="{FF2B5EF4-FFF2-40B4-BE49-F238E27FC236}">
                <a16:creationId xmlns:a16="http://schemas.microsoft.com/office/drawing/2014/main" id="{344222D3-5AB0-40FA-9F85-56AE5CACDEB9}"/>
              </a:ext>
              <a:ext uri="{C183D7F6-B498-43B3-948B-1728B52AA6E4}">
                <adec:decorative xmlns:adec="http://schemas.microsoft.com/office/drawing/2017/decorative" val="1"/>
              </a:ext>
            </a:extLst>
          </p:cNvPr>
          <p:cNvSpPr>
            <a:spLocks noEditPoints="1"/>
          </p:cNvSpPr>
          <p:nvPr/>
        </p:nvSpPr>
        <p:spPr bwMode="auto">
          <a:xfrm>
            <a:off x="3119123" y="5228539"/>
            <a:ext cx="539293" cy="372057"/>
          </a:xfrm>
          <a:custGeom>
            <a:avLst/>
            <a:gdLst>
              <a:gd name="T0" fmla="*/ 338 w 495"/>
              <a:gd name="T1" fmla="*/ 84 h 340"/>
              <a:gd name="T2" fmla="*/ 338 w 495"/>
              <a:gd name="T3" fmla="*/ 83 h 340"/>
              <a:gd name="T4" fmla="*/ 394 w 495"/>
              <a:gd name="T5" fmla="*/ 37 h 340"/>
              <a:gd name="T6" fmla="*/ 450 w 495"/>
              <a:gd name="T7" fmla="*/ 99 h 340"/>
              <a:gd name="T8" fmla="*/ 394 w 495"/>
              <a:gd name="T9" fmla="*/ 152 h 340"/>
              <a:gd name="T10" fmla="*/ 338 w 495"/>
              <a:gd name="T11" fmla="*/ 89 h 340"/>
              <a:gd name="T12" fmla="*/ 338 w 495"/>
              <a:gd name="T13" fmla="*/ 84 h 340"/>
              <a:gd name="T14" fmla="*/ 495 w 495"/>
              <a:gd name="T15" fmla="*/ 251 h 340"/>
              <a:gd name="T16" fmla="*/ 394 w 495"/>
              <a:gd name="T17" fmla="*/ 163 h 340"/>
              <a:gd name="T18" fmla="*/ 346 w 495"/>
              <a:gd name="T19" fmla="*/ 175 h 340"/>
              <a:gd name="T20" fmla="*/ 397 w 495"/>
              <a:gd name="T21" fmla="*/ 281 h 340"/>
              <a:gd name="T22" fmla="*/ 395 w 495"/>
              <a:gd name="T23" fmla="*/ 306 h 340"/>
              <a:gd name="T24" fmla="*/ 484 w 495"/>
              <a:gd name="T25" fmla="*/ 291 h 340"/>
              <a:gd name="T26" fmla="*/ 495 w 495"/>
              <a:gd name="T27" fmla="*/ 251 h 340"/>
              <a:gd name="T28" fmla="*/ 101 w 495"/>
              <a:gd name="T29" fmla="*/ 152 h 340"/>
              <a:gd name="T30" fmla="*/ 157 w 495"/>
              <a:gd name="T31" fmla="*/ 89 h 340"/>
              <a:gd name="T32" fmla="*/ 101 w 495"/>
              <a:gd name="T33" fmla="*/ 37 h 340"/>
              <a:gd name="T34" fmla="*/ 45 w 495"/>
              <a:gd name="T35" fmla="*/ 99 h 340"/>
              <a:gd name="T36" fmla="*/ 101 w 495"/>
              <a:gd name="T37" fmla="*/ 152 h 340"/>
              <a:gd name="T38" fmla="*/ 149 w 495"/>
              <a:gd name="T39" fmla="*/ 175 h 340"/>
              <a:gd name="T40" fmla="*/ 101 w 495"/>
              <a:gd name="T41" fmla="*/ 163 h 340"/>
              <a:gd name="T42" fmla="*/ 0 w 495"/>
              <a:gd name="T43" fmla="*/ 251 h 340"/>
              <a:gd name="T44" fmla="*/ 10 w 495"/>
              <a:gd name="T45" fmla="*/ 291 h 340"/>
              <a:gd name="T46" fmla="*/ 100 w 495"/>
              <a:gd name="T47" fmla="*/ 306 h 340"/>
              <a:gd name="T48" fmla="*/ 98 w 495"/>
              <a:gd name="T49" fmla="*/ 281 h 340"/>
              <a:gd name="T50" fmla="*/ 149 w 495"/>
              <a:gd name="T51" fmla="*/ 175 h 340"/>
              <a:gd name="T52" fmla="*/ 247 w 495"/>
              <a:gd name="T53" fmla="*/ 145 h 340"/>
              <a:gd name="T54" fmla="*/ 320 w 495"/>
              <a:gd name="T55" fmla="*/ 73 h 340"/>
              <a:gd name="T56" fmla="*/ 247 w 495"/>
              <a:gd name="T57" fmla="*/ 0 h 340"/>
              <a:gd name="T58" fmla="*/ 175 w 495"/>
              <a:gd name="T59" fmla="*/ 73 h 340"/>
              <a:gd name="T60" fmla="*/ 247 w 495"/>
              <a:gd name="T61" fmla="*/ 145 h 340"/>
              <a:gd name="T62" fmla="*/ 378 w 495"/>
              <a:gd name="T63" fmla="*/ 281 h 340"/>
              <a:gd name="T64" fmla="*/ 247 w 495"/>
              <a:gd name="T65" fmla="*/ 160 h 340"/>
              <a:gd name="T66" fmla="*/ 117 w 495"/>
              <a:gd name="T67" fmla="*/ 281 h 340"/>
              <a:gd name="T68" fmla="*/ 130 w 495"/>
              <a:gd name="T69" fmla="*/ 335 h 340"/>
              <a:gd name="T70" fmla="*/ 247 w 495"/>
              <a:gd name="T71" fmla="*/ 340 h 340"/>
              <a:gd name="T72" fmla="*/ 364 w 495"/>
              <a:gd name="T73" fmla="*/ 335 h 340"/>
              <a:gd name="T74" fmla="*/ 378 w 495"/>
              <a:gd name="T75" fmla="*/ 2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340">
                <a:moveTo>
                  <a:pt x="338" y="84"/>
                </a:moveTo>
                <a:cubicBezTo>
                  <a:pt x="338" y="84"/>
                  <a:pt x="338" y="83"/>
                  <a:pt x="338" y="83"/>
                </a:cubicBezTo>
                <a:cubicBezTo>
                  <a:pt x="342" y="53"/>
                  <a:pt x="365" y="33"/>
                  <a:pt x="394" y="37"/>
                </a:cubicBezTo>
                <a:cubicBezTo>
                  <a:pt x="425" y="42"/>
                  <a:pt x="450" y="70"/>
                  <a:pt x="450" y="99"/>
                </a:cubicBezTo>
                <a:cubicBezTo>
                  <a:pt x="450" y="129"/>
                  <a:pt x="425" y="153"/>
                  <a:pt x="394" y="152"/>
                </a:cubicBezTo>
                <a:cubicBezTo>
                  <a:pt x="363" y="151"/>
                  <a:pt x="338" y="123"/>
                  <a:pt x="338" y="89"/>
                </a:cubicBezTo>
                <a:cubicBezTo>
                  <a:pt x="338" y="88"/>
                  <a:pt x="338" y="86"/>
                  <a:pt x="338" y="84"/>
                </a:cubicBezTo>
                <a:close/>
                <a:moveTo>
                  <a:pt x="495" y="251"/>
                </a:moveTo>
                <a:cubicBezTo>
                  <a:pt x="495" y="204"/>
                  <a:pt x="450" y="164"/>
                  <a:pt x="394" y="163"/>
                </a:cubicBezTo>
                <a:cubicBezTo>
                  <a:pt x="376" y="163"/>
                  <a:pt x="360" y="167"/>
                  <a:pt x="346" y="175"/>
                </a:cubicBezTo>
                <a:cubicBezTo>
                  <a:pt x="377" y="201"/>
                  <a:pt x="397" y="239"/>
                  <a:pt x="397" y="281"/>
                </a:cubicBezTo>
                <a:cubicBezTo>
                  <a:pt x="397" y="290"/>
                  <a:pt x="396" y="298"/>
                  <a:pt x="395" y="306"/>
                </a:cubicBezTo>
                <a:cubicBezTo>
                  <a:pt x="425" y="302"/>
                  <a:pt x="455" y="297"/>
                  <a:pt x="484" y="291"/>
                </a:cubicBezTo>
                <a:cubicBezTo>
                  <a:pt x="491" y="278"/>
                  <a:pt x="495" y="265"/>
                  <a:pt x="495" y="251"/>
                </a:cubicBezTo>
                <a:close/>
                <a:moveTo>
                  <a:pt x="101" y="152"/>
                </a:moveTo>
                <a:cubicBezTo>
                  <a:pt x="131" y="151"/>
                  <a:pt x="157" y="123"/>
                  <a:pt x="157" y="89"/>
                </a:cubicBezTo>
                <a:cubicBezTo>
                  <a:pt x="157" y="56"/>
                  <a:pt x="131" y="33"/>
                  <a:pt x="101" y="37"/>
                </a:cubicBezTo>
                <a:cubicBezTo>
                  <a:pt x="70" y="42"/>
                  <a:pt x="45" y="70"/>
                  <a:pt x="45" y="99"/>
                </a:cubicBezTo>
                <a:cubicBezTo>
                  <a:pt x="45" y="129"/>
                  <a:pt x="70" y="153"/>
                  <a:pt x="101" y="152"/>
                </a:cubicBezTo>
                <a:close/>
                <a:moveTo>
                  <a:pt x="149" y="175"/>
                </a:moveTo>
                <a:cubicBezTo>
                  <a:pt x="135" y="167"/>
                  <a:pt x="118" y="163"/>
                  <a:pt x="101" y="163"/>
                </a:cubicBezTo>
                <a:cubicBezTo>
                  <a:pt x="45" y="164"/>
                  <a:pt x="0" y="204"/>
                  <a:pt x="0" y="251"/>
                </a:cubicBezTo>
                <a:cubicBezTo>
                  <a:pt x="0" y="265"/>
                  <a:pt x="4" y="278"/>
                  <a:pt x="10" y="291"/>
                </a:cubicBezTo>
                <a:cubicBezTo>
                  <a:pt x="39" y="297"/>
                  <a:pt x="69" y="302"/>
                  <a:pt x="100" y="306"/>
                </a:cubicBezTo>
                <a:cubicBezTo>
                  <a:pt x="98" y="298"/>
                  <a:pt x="98" y="290"/>
                  <a:pt x="98" y="281"/>
                </a:cubicBezTo>
                <a:cubicBezTo>
                  <a:pt x="98" y="239"/>
                  <a:pt x="118" y="201"/>
                  <a:pt x="149" y="175"/>
                </a:cubicBezTo>
                <a:close/>
                <a:moveTo>
                  <a:pt x="247" y="145"/>
                </a:moveTo>
                <a:cubicBezTo>
                  <a:pt x="287" y="145"/>
                  <a:pt x="320" y="113"/>
                  <a:pt x="320" y="73"/>
                </a:cubicBezTo>
                <a:cubicBezTo>
                  <a:pt x="320" y="33"/>
                  <a:pt x="287" y="0"/>
                  <a:pt x="247" y="0"/>
                </a:cubicBezTo>
                <a:cubicBezTo>
                  <a:pt x="207" y="0"/>
                  <a:pt x="175" y="33"/>
                  <a:pt x="175" y="73"/>
                </a:cubicBezTo>
                <a:cubicBezTo>
                  <a:pt x="175" y="113"/>
                  <a:pt x="207" y="145"/>
                  <a:pt x="247" y="145"/>
                </a:cubicBezTo>
                <a:close/>
                <a:moveTo>
                  <a:pt x="378" y="281"/>
                </a:moveTo>
                <a:cubicBezTo>
                  <a:pt x="378" y="214"/>
                  <a:pt x="319" y="160"/>
                  <a:pt x="247" y="160"/>
                </a:cubicBezTo>
                <a:cubicBezTo>
                  <a:pt x="175" y="160"/>
                  <a:pt x="117" y="214"/>
                  <a:pt x="117" y="281"/>
                </a:cubicBezTo>
                <a:cubicBezTo>
                  <a:pt x="117" y="301"/>
                  <a:pt x="122" y="319"/>
                  <a:pt x="130" y="335"/>
                </a:cubicBezTo>
                <a:cubicBezTo>
                  <a:pt x="168" y="339"/>
                  <a:pt x="207" y="340"/>
                  <a:pt x="247" y="340"/>
                </a:cubicBezTo>
                <a:cubicBezTo>
                  <a:pt x="287" y="340"/>
                  <a:pt x="327" y="339"/>
                  <a:pt x="364" y="335"/>
                </a:cubicBezTo>
                <a:cubicBezTo>
                  <a:pt x="373" y="319"/>
                  <a:pt x="378" y="301"/>
                  <a:pt x="378" y="281"/>
                </a:cubicBezTo>
                <a:close/>
              </a:path>
            </a:pathLst>
          </a:custGeom>
          <a:noFill/>
          <a:ln w="19050">
            <a:solidFill>
              <a:schemeClr val="tx1"/>
            </a:solidFill>
          </a:ln>
        </p:spPr>
        <p:txBody>
          <a:bodyPr vert="horz" wrap="square" lIns="45012" tIns="22506" rIns="45012" bIns="22506" numCol="1" anchor="t" anchorCtr="0" compatLnSpc="1">
            <a:prstTxWarp prst="textNoShape">
              <a:avLst/>
            </a:prstTxWarp>
          </a:bodyPr>
          <a:lstStyle/>
          <a:p>
            <a:endParaRPr lang="en-AU" sz="886"/>
          </a:p>
        </p:txBody>
      </p:sp>
      <p:sp>
        <p:nvSpPr>
          <p:cNvPr id="50" name="TextBox 49">
            <a:extLst>
              <a:ext uri="{FF2B5EF4-FFF2-40B4-BE49-F238E27FC236}">
                <a16:creationId xmlns:a16="http://schemas.microsoft.com/office/drawing/2014/main" id="{588E0102-9F36-452C-9E59-5353AD5FC76D}"/>
              </a:ext>
            </a:extLst>
          </p:cNvPr>
          <p:cNvSpPr txBox="1"/>
          <p:nvPr/>
        </p:nvSpPr>
        <p:spPr>
          <a:xfrm>
            <a:off x="2526265" y="5683904"/>
            <a:ext cx="1725009" cy="738664"/>
          </a:xfrm>
          <a:prstGeom prst="rect">
            <a:avLst/>
          </a:prstGeom>
          <a:noFill/>
        </p:spPr>
        <p:txBody>
          <a:bodyPr wrap="square" lIns="91440" tIns="45720" rIns="91440" bIns="45720" rtlCol="0" anchor="t">
            <a:spAutoFit/>
          </a:bodyPr>
          <a:lstStyle>
            <a:defPPr>
              <a:defRPr lang="en-US"/>
            </a:defPPr>
            <a:lvl1pPr algn="ctr" defTabSz="168932">
              <a:defRPr sz="1400">
                <a:solidFill>
                  <a:prstClr val="black"/>
                </a:solidFill>
                <a:latin typeface="Calibri" panose="020F0502020204030204"/>
              </a:defRPr>
            </a:lvl1pPr>
          </a:lstStyle>
          <a:p>
            <a:r>
              <a:rPr lang="en-AU"/>
              <a:t>This represents </a:t>
            </a:r>
            <a:r>
              <a:rPr lang="en-AU" b="1"/>
              <a:t>6.2% </a:t>
            </a:r>
            <a:r>
              <a:rPr lang="en-AU"/>
              <a:t>of all Apprentices in training</a:t>
            </a:r>
          </a:p>
        </p:txBody>
      </p:sp>
      <p:pic>
        <p:nvPicPr>
          <p:cNvPr id="6" name="Graphic 5">
            <a:extLst>
              <a:ext uri="{FF2B5EF4-FFF2-40B4-BE49-F238E27FC236}">
                <a16:creationId xmlns:a16="http://schemas.microsoft.com/office/drawing/2014/main" id="{4C8D090E-F229-4E2C-A6DC-FC3E2C421FC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31794" y="5158051"/>
            <a:ext cx="437588" cy="513033"/>
          </a:xfrm>
          <a:prstGeom prst="rect">
            <a:avLst/>
          </a:prstGeom>
        </p:spPr>
      </p:pic>
      <p:sp>
        <p:nvSpPr>
          <p:cNvPr id="56" name="TextBox 55">
            <a:extLst>
              <a:ext uri="{FF2B5EF4-FFF2-40B4-BE49-F238E27FC236}">
                <a16:creationId xmlns:a16="http://schemas.microsoft.com/office/drawing/2014/main" id="{DCDC16F7-9865-4D77-91D0-5CDD5069FB1A}"/>
              </a:ext>
            </a:extLst>
          </p:cNvPr>
          <p:cNvSpPr txBox="1"/>
          <p:nvPr/>
        </p:nvSpPr>
        <p:spPr>
          <a:xfrm>
            <a:off x="5215220" y="5679720"/>
            <a:ext cx="1596154" cy="738664"/>
          </a:xfrm>
          <a:prstGeom prst="rect">
            <a:avLst/>
          </a:prstGeom>
          <a:noFill/>
        </p:spPr>
        <p:txBody>
          <a:bodyPr wrap="square" lIns="91440" tIns="45720" rIns="91440" bIns="45720" rtlCol="0" anchor="t">
            <a:spAutoFit/>
          </a:bodyPr>
          <a:lstStyle>
            <a:defPPr>
              <a:defRPr lang="en-US"/>
            </a:defPPr>
            <a:lvl1pPr algn="ctr" defTabSz="168932">
              <a:defRPr sz="1400">
                <a:solidFill>
                  <a:prstClr val="black"/>
                </a:solidFill>
                <a:latin typeface="Calibri" panose="020F0502020204030204"/>
              </a:defRPr>
            </a:lvl1pPr>
          </a:lstStyle>
          <a:p>
            <a:r>
              <a:rPr lang="en-AU" b="1"/>
              <a:t>38% </a:t>
            </a:r>
            <a:r>
              <a:rPr lang="en-AU"/>
              <a:t>of school-based apprentices are Trades-based</a:t>
            </a:r>
          </a:p>
        </p:txBody>
      </p:sp>
      <p:pic>
        <p:nvPicPr>
          <p:cNvPr id="58" name="Graphic 57">
            <a:extLst>
              <a:ext uri="{FF2B5EF4-FFF2-40B4-BE49-F238E27FC236}">
                <a16:creationId xmlns:a16="http://schemas.microsoft.com/office/drawing/2014/main" id="{6E971DBF-D613-4702-BF09-59D60711AC2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42760" y="5169479"/>
            <a:ext cx="612720" cy="490176"/>
          </a:xfrm>
          <a:prstGeom prst="rect">
            <a:avLst/>
          </a:prstGeom>
        </p:spPr>
      </p:pic>
      <p:sp>
        <p:nvSpPr>
          <p:cNvPr id="55" name="TextBox 54">
            <a:extLst>
              <a:ext uri="{FF2B5EF4-FFF2-40B4-BE49-F238E27FC236}">
                <a16:creationId xmlns:a16="http://schemas.microsoft.com/office/drawing/2014/main" id="{3BA9FB31-89BC-447A-AE20-7E0A1104A357}"/>
              </a:ext>
            </a:extLst>
          </p:cNvPr>
          <p:cNvSpPr txBox="1"/>
          <p:nvPr/>
        </p:nvSpPr>
        <p:spPr>
          <a:xfrm>
            <a:off x="7731051" y="5670464"/>
            <a:ext cx="1746794" cy="738664"/>
          </a:xfrm>
          <a:prstGeom prst="rect">
            <a:avLst/>
          </a:prstGeom>
          <a:noFill/>
        </p:spPr>
        <p:txBody>
          <a:bodyPr wrap="square" lIns="91440" tIns="45720" rIns="91440" bIns="45720" rtlCol="0" anchor="t">
            <a:spAutoFit/>
          </a:bodyPr>
          <a:lstStyle>
            <a:defPPr>
              <a:defRPr lang="en-US"/>
            </a:defPPr>
            <a:lvl1pPr algn="ctr" defTabSz="168932">
              <a:defRPr sz="1400">
                <a:solidFill>
                  <a:prstClr val="black"/>
                </a:solidFill>
                <a:latin typeface="Calibri" panose="020F0502020204030204"/>
              </a:defRPr>
            </a:lvl1pPr>
          </a:lstStyle>
          <a:p>
            <a:r>
              <a:rPr lang="en-AU" b="1"/>
              <a:t>8.9%</a:t>
            </a:r>
            <a:r>
              <a:rPr lang="en-AU"/>
              <a:t> of school-based apprentices are First Nations Australians</a:t>
            </a:r>
          </a:p>
        </p:txBody>
      </p:sp>
      <p:pic>
        <p:nvPicPr>
          <p:cNvPr id="59" name="Graphic 58">
            <a:extLst>
              <a:ext uri="{FF2B5EF4-FFF2-40B4-BE49-F238E27FC236}">
                <a16:creationId xmlns:a16="http://schemas.microsoft.com/office/drawing/2014/main" id="{181973E7-2CEC-4592-93B7-A510787C070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30386" y="5179284"/>
            <a:ext cx="599866" cy="507579"/>
          </a:xfrm>
          <a:prstGeom prst="rect">
            <a:avLst/>
          </a:prstGeom>
        </p:spPr>
      </p:pic>
      <p:sp>
        <p:nvSpPr>
          <p:cNvPr id="37" name="TextBox 36">
            <a:extLst>
              <a:ext uri="{FF2B5EF4-FFF2-40B4-BE49-F238E27FC236}">
                <a16:creationId xmlns:a16="http://schemas.microsoft.com/office/drawing/2014/main" id="{67228D1C-05F2-4338-AE77-BD875A68A45B}"/>
              </a:ext>
            </a:extLst>
          </p:cNvPr>
          <p:cNvSpPr txBox="1"/>
          <p:nvPr/>
        </p:nvSpPr>
        <p:spPr>
          <a:xfrm>
            <a:off x="9771680" y="5692920"/>
            <a:ext cx="2447232" cy="738664"/>
          </a:xfrm>
          <a:prstGeom prst="rect">
            <a:avLst/>
          </a:prstGeom>
          <a:noFill/>
        </p:spPr>
        <p:txBody>
          <a:bodyPr wrap="square">
            <a:spAutoFit/>
          </a:bodyPr>
          <a:lstStyle/>
          <a:p>
            <a:pPr algn="ctr"/>
            <a:r>
              <a:rPr lang="en-AU" sz="1400" b="1">
                <a:latin typeface="Calibri" panose="020F0502020204030204"/>
              </a:rPr>
              <a:t>50%</a:t>
            </a:r>
            <a:r>
              <a:rPr lang="en-AU" sz="1400">
                <a:latin typeface="Calibri" panose="020F0502020204030204"/>
              </a:rPr>
              <a:t> of school-based trade apprentices successfully complete their apprenticeship.</a:t>
            </a:r>
            <a:endParaRPr lang="en-AU" sz="1400"/>
          </a:p>
        </p:txBody>
      </p:sp>
      <p:sp>
        <p:nvSpPr>
          <p:cNvPr id="60" name="TextBox 59">
            <a:extLst>
              <a:ext uri="{FF2B5EF4-FFF2-40B4-BE49-F238E27FC236}">
                <a16:creationId xmlns:a16="http://schemas.microsoft.com/office/drawing/2014/main" id="{7C5D7D7A-1DAA-40A5-8CB1-3FB59009718E}"/>
              </a:ext>
            </a:extLst>
          </p:cNvPr>
          <p:cNvSpPr txBox="1"/>
          <p:nvPr/>
        </p:nvSpPr>
        <p:spPr>
          <a:xfrm>
            <a:off x="-10775" y="6622038"/>
            <a:ext cx="12192000" cy="235962"/>
          </a:xfrm>
          <a:prstGeom prst="rect">
            <a:avLst/>
          </a:prstGeom>
          <a:noFill/>
        </p:spPr>
        <p:txBody>
          <a:bodyPr wrap="square" rtlCol="0">
            <a:spAutoFit/>
          </a:bodyPr>
          <a:lstStyle/>
          <a:p>
            <a:r>
              <a:rPr lang="en-AU" sz="1400" b="1" baseline="30000">
                <a:solidFill>
                  <a:schemeClr val="bg1"/>
                </a:solidFill>
                <a:latin typeface="Calibri" panose="020F0502020204030204"/>
                <a:ea typeface="Calibri" panose="020F0502020204030204" pitchFamily="34" charset="0"/>
                <a:cs typeface="Times New Roman" panose="02020603050405020304" pitchFamily="18" charset="0"/>
              </a:rPr>
              <a:t>1. </a:t>
            </a:r>
            <a:r>
              <a:rPr lang="en-AU" sz="1400" b="1" baseline="300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June 2020, Education Council: Looking to the Future, Report of the Review of Senior Secondary Pathways into Work, Further Education and Training</a:t>
            </a:r>
          </a:p>
        </p:txBody>
      </p:sp>
    </p:spTree>
    <p:extLst>
      <p:ext uri="{BB962C8B-B14F-4D97-AF65-F5344CB8AC3E}">
        <p14:creationId xmlns:p14="http://schemas.microsoft.com/office/powerpoint/2010/main" val="61415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701BC-A5E4-497A-BFAA-D42181FDC4CE}"/>
              </a:ext>
            </a:extLst>
          </p:cNvPr>
          <p:cNvSpPr>
            <a:spLocks noGrp="1"/>
          </p:cNvSpPr>
          <p:nvPr>
            <p:ph type="title"/>
          </p:nvPr>
        </p:nvSpPr>
        <p:spPr/>
        <p:txBody>
          <a:bodyPr/>
          <a:lstStyle/>
          <a:p>
            <a:r>
              <a:rPr lang="en-AU"/>
              <a:t>Questions Summary</a:t>
            </a:r>
          </a:p>
        </p:txBody>
      </p:sp>
      <p:graphicFrame>
        <p:nvGraphicFramePr>
          <p:cNvPr id="4" name="Table 4">
            <a:extLst>
              <a:ext uri="{FF2B5EF4-FFF2-40B4-BE49-F238E27FC236}">
                <a16:creationId xmlns:a16="http://schemas.microsoft.com/office/drawing/2014/main" id="{3650EBAB-0F95-49CC-A37E-C1FCF181E0E8}"/>
              </a:ext>
            </a:extLst>
          </p:cNvPr>
          <p:cNvGraphicFramePr>
            <a:graphicFrameLocks noGrp="1"/>
          </p:cNvGraphicFramePr>
          <p:nvPr>
            <p:extLst>
              <p:ext uri="{D42A27DB-BD31-4B8C-83A1-F6EECF244321}">
                <p14:modId xmlns:p14="http://schemas.microsoft.com/office/powerpoint/2010/main" val="3789304449"/>
              </p:ext>
            </p:extLst>
          </p:nvPr>
        </p:nvGraphicFramePr>
        <p:xfrm>
          <a:off x="0" y="1425618"/>
          <a:ext cx="12192000" cy="5070428"/>
        </p:xfrm>
        <a:graphic>
          <a:graphicData uri="http://schemas.openxmlformats.org/drawingml/2006/table">
            <a:tbl>
              <a:tblPr firstRow="1" bandRow="1">
                <a:tableStyleId>{5C22544A-7EE6-4342-B048-85BDC9FD1C3A}</a:tableStyleId>
              </a:tblPr>
              <a:tblGrid>
                <a:gridCol w="1607127">
                  <a:extLst>
                    <a:ext uri="{9D8B030D-6E8A-4147-A177-3AD203B41FA5}">
                      <a16:colId xmlns:a16="http://schemas.microsoft.com/office/drawing/2014/main" val="2875260673"/>
                    </a:ext>
                  </a:extLst>
                </a:gridCol>
                <a:gridCol w="10584873">
                  <a:extLst>
                    <a:ext uri="{9D8B030D-6E8A-4147-A177-3AD203B41FA5}">
                      <a16:colId xmlns:a16="http://schemas.microsoft.com/office/drawing/2014/main" val="795358249"/>
                    </a:ext>
                  </a:extLst>
                </a:gridCol>
              </a:tblGrid>
              <a:tr h="311069">
                <a:tc>
                  <a:txBody>
                    <a:bodyPr/>
                    <a:lstStyle/>
                    <a:p>
                      <a:r>
                        <a:rPr lang="en-AU" sz="1400"/>
                        <a:t>Stage of lifecycle</a:t>
                      </a:r>
                    </a:p>
                  </a:txBody>
                  <a:tcPr/>
                </a:tc>
                <a:tc>
                  <a:txBody>
                    <a:bodyPr/>
                    <a:lstStyle/>
                    <a:p>
                      <a:r>
                        <a:rPr lang="en-AU" sz="1400"/>
                        <a:t>Focus Questions </a:t>
                      </a:r>
                    </a:p>
                  </a:txBody>
                  <a:tcPr/>
                </a:tc>
                <a:extLst>
                  <a:ext uri="{0D108BD9-81ED-4DB2-BD59-A6C34878D82A}">
                    <a16:rowId xmlns:a16="http://schemas.microsoft.com/office/drawing/2014/main" val="2929565365"/>
                  </a:ext>
                </a:extLst>
              </a:tr>
              <a:tr h="373283">
                <a:tc>
                  <a:txBody>
                    <a:bodyPr/>
                    <a:lstStyle/>
                    <a:p>
                      <a:r>
                        <a:rPr lang="en-AU" sz="1000" b="1">
                          <a:solidFill>
                            <a:schemeClr val="tx1"/>
                          </a:solidFill>
                        </a:rPr>
                        <a:t>Pre-Apprenticeships</a:t>
                      </a:r>
                      <a:endParaRPr lang="en-AU" sz="1000">
                        <a:solidFill>
                          <a:schemeClr val="tx1"/>
                        </a:solidFill>
                      </a:endParaRPr>
                    </a:p>
                  </a:txBody>
                  <a:tcPr/>
                </a:tc>
                <a:tc>
                  <a:txBody>
                    <a:bodyPr/>
                    <a:lstStyle/>
                    <a:p>
                      <a:pPr marL="228600" indent="-228600">
                        <a:buFont typeface="+mj-lt"/>
                        <a:buAutoNum type="arabicPeriod"/>
                      </a:pPr>
                      <a:r>
                        <a:rPr kumimoji="0" lang="en-AU" sz="900" b="0" u="none" strike="noStrike" kern="1200" cap="none" spc="0" normalizeH="0" baseline="0" noProof="0">
                          <a:ln>
                            <a:noFill/>
                          </a:ln>
                          <a:solidFill>
                            <a:schemeClr val="tx1"/>
                          </a:solidFill>
                          <a:effectLst/>
                          <a:uLnTx/>
                          <a:uFillTx/>
                        </a:rPr>
                        <a:t>How could services</a:t>
                      </a:r>
                      <a:r>
                        <a:rPr lang="en-AU" sz="900" b="0" u="none" strike="noStrike" kern="1200" cap="none" spc="0" normalizeH="0" baseline="0" noProof="0">
                          <a:ln>
                            <a:noFill/>
                          </a:ln>
                          <a:solidFill>
                            <a:schemeClr val="tx1"/>
                          </a:solidFill>
                          <a:effectLst/>
                          <a:uLnTx/>
                          <a:uFillTx/>
                        </a:rPr>
                        <a:t> better</a:t>
                      </a:r>
                      <a:r>
                        <a:rPr lang="en-AU" sz="900" b="0" u="none" strike="noStrike" kern="1200" cap="none" spc="0" normalizeH="0" baseline="0" noProof="0">
                          <a:ln>
                            <a:noFill/>
                          </a:ln>
                          <a:solidFill>
                            <a:schemeClr val="accent6"/>
                          </a:solidFill>
                          <a:effectLst/>
                          <a:uLnTx/>
                          <a:uFillTx/>
                        </a:rPr>
                        <a:t> </a:t>
                      </a:r>
                      <a:r>
                        <a:rPr lang="en-AU" sz="900" b="0" u="none" strike="noStrike" kern="1200" cap="none" spc="0" normalizeH="0" baseline="0" noProof="0">
                          <a:ln>
                            <a:noFill/>
                          </a:ln>
                          <a:solidFill>
                            <a:schemeClr val="tx1"/>
                          </a:solidFill>
                          <a:effectLst/>
                          <a:uLnTx/>
                          <a:uFillTx/>
                        </a:rPr>
                        <a:t>support</a:t>
                      </a:r>
                      <a:r>
                        <a:rPr kumimoji="0" lang="en-AU" sz="900" b="0" u="none" strike="noStrike" kern="1200" cap="none" spc="0" normalizeH="0" baseline="0" noProof="0">
                          <a:ln>
                            <a:noFill/>
                          </a:ln>
                          <a:solidFill>
                            <a:schemeClr val="tx1"/>
                          </a:solidFill>
                          <a:effectLst/>
                          <a:uLnTx/>
                          <a:uFillTx/>
                        </a:rPr>
                        <a:t> the match between apprentices and employers?</a:t>
                      </a:r>
                      <a:r>
                        <a:rPr kumimoji="0" lang="en-US" sz="900" b="0" u="none" strike="noStrike" kern="1200" cap="none" spc="0" normalizeH="0" baseline="0" noProof="0">
                          <a:ln>
                            <a:noFill/>
                          </a:ln>
                          <a:solidFill>
                            <a:schemeClr val="tx1"/>
                          </a:solidFill>
                          <a:effectLst/>
                          <a:uLnTx/>
                          <a:uFillTx/>
                        </a:rPr>
                        <a:t>​</a:t>
                      </a:r>
                      <a:endParaRPr kumimoji="0" lang="en-US"/>
                    </a:p>
                    <a:p>
                      <a:pPr marL="228600" indent="-228600">
                        <a:buFont typeface="+mj-lt"/>
                        <a:buAutoNum type="arabicPeriod"/>
                      </a:pPr>
                      <a:r>
                        <a:rPr lang="en-GB" sz="900" b="0">
                          <a:solidFill>
                            <a:schemeClr val="tx1"/>
                          </a:solidFill>
                        </a:rPr>
                        <a:t>In a tight labour market, is a pre-apprenticeship attractive to potential apprentices? </a:t>
                      </a:r>
                      <a:endParaRPr lang="en-GB" sz="900" b="0" i="0" u="none" strike="noStrike" kern="1200" cap="none" spc="0" normalizeH="0" baseline="0" noProof="0">
                        <a:ln>
                          <a:noFill/>
                        </a:ln>
                        <a:solidFill>
                          <a:schemeClr val="tx1"/>
                        </a:solidFill>
                        <a:effectLst/>
                        <a:uLnTx/>
                        <a:uFillTx/>
                        <a:latin typeface="+mn-lt"/>
                        <a:cs typeface="Calibri"/>
                      </a:endParaRPr>
                    </a:p>
                  </a:txBody>
                  <a:tcPr/>
                </a:tc>
                <a:extLst>
                  <a:ext uri="{0D108BD9-81ED-4DB2-BD59-A6C34878D82A}">
                    <a16:rowId xmlns:a16="http://schemas.microsoft.com/office/drawing/2014/main" val="1124497933"/>
                  </a:ext>
                </a:extLst>
              </a:tr>
              <a:tr h="404390">
                <a:tc>
                  <a:txBody>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AU" sz="1000" b="1" kern="1200">
                          <a:solidFill>
                            <a:schemeClr val="tx1"/>
                          </a:solidFill>
                        </a:rPr>
                        <a:t>Pre-Commencement Career Advice</a:t>
                      </a:r>
                      <a:endParaRPr lang="en-AU" sz="1000" b="1" kern="1200">
                        <a:solidFill>
                          <a:schemeClr val="tx1"/>
                        </a:solidFill>
                        <a:latin typeface="+mn-lt"/>
                        <a:ea typeface="+mn-ea"/>
                        <a:cs typeface="+mn-cs"/>
                      </a:endParaRPr>
                    </a:p>
                  </a:txBody>
                  <a:tcPr/>
                </a:tc>
                <a:tc>
                  <a:txBody>
                    <a:bodyPr/>
                    <a:lstStyle/>
                    <a:p>
                      <a:pPr marL="228600" indent="-228600">
                        <a:buFont typeface="+mj-lt"/>
                        <a:buAutoNum type="arabicPeriod" startAt="3"/>
                      </a:pPr>
                      <a:r>
                        <a:rPr lang="en-AU" sz="900" b="0">
                          <a:solidFill>
                            <a:schemeClr val="tx1"/>
                          </a:solidFill>
                        </a:rPr>
                        <a:t>How</a:t>
                      </a:r>
                      <a:r>
                        <a:rPr lang="en-AU" sz="900" b="0" kern="1200">
                          <a:solidFill>
                            <a:schemeClr val="tx1"/>
                          </a:solidFill>
                        </a:rPr>
                        <a:t> can</a:t>
                      </a:r>
                      <a:r>
                        <a:rPr lang="en-AU" sz="900" b="0">
                          <a:solidFill>
                            <a:schemeClr val="tx1"/>
                          </a:solidFill>
                        </a:rPr>
                        <a:t> parents and schools access advice on apprenticeship pathways to support career decisions? </a:t>
                      </a:r>
                    </a:p>
                    <a:p>
                      <a:pPr marL="228600" indent="-228600">
                        <a:buFont typeface="+mj-lt"/>
                        <a:buAutoNum type="arabicPeriod" startAt="3"/>
                      </a:pPr>
                      <a:r>
                        <a:rPr lang="en-AU" sz="900" b="0">
                          <a:solidFill>
                            <a:schemeClr val="tx1"/>
                          </a:solidFill>
                        </a:rPr>
                        <a:t>How can we better sell apprenticeships in priority industries and occupations?</a:t>
                      </a:r>
                    </a:p>
                  </a:txBody>
                  <a:tcPr/>
                </a:tc>
                <a:extLst>
                  <a:ext uri="{0D108BD9-81ED-4DB2-BD59-A6C34878D82A}">
                    <a16:rowId xmlns:a16="http://schemas.microsoft.com/office/drawing/2014/main" val="3656439176"/>
                  </a:ext>
                </a:extLst>
              </a:tr>
              <a:tr h="373283">
                <a:tc>
                  <a:txBody>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AU" sz="1000" b="1" kern="1200">
                          <a:solidFill>
                            <a:schemeClr val="tx1"/>
                          </a:solidFill>
                        </a:rPr>
                        <a:t>Sign-up</a:t>
                      </a:r>
                      <a:endParaRPr lang="en-AU" sz="1000" b="1" kern="1200">
                        <a:solidFill>
                          <a:schemeClr val="tx1"/>
                        </a:solidFill>
                        <a:latin typeface="+mn-lt"/>
                        <a:ea typeface="+mn-ea"/>
                        <a:cs typeface="+mn-cs"/>
                      </a:endParaRPr>
                    </a:p>
                  </a:txBody>
                  <a:tcPr/>
                </a:tc>
                <a:tc>
                  <a:txBody>
                    <a:bodyPr/>
                    <a:lstStyle/>
                    <a:p>
                      <a:pPr marL="228600" indent="-228600">
                        <a:buFont typeface="+mj-lt"/>
                        <a:buAutoNum type="arabicPeriod" startAt="5"/>
                      </a:pPr>
                      <a:r>
                        <a:rPr lang="en-AU" sz="900" b="0" dirty="0">
                          <a:solidFill>
                            <a:schemeClr val="tx1"/>
                          </a:solidFill>
                        </a:rPr>
                        <a:t>How can the sign-up process ensure the employer and apprentice feel supported, understand their responsibilities, understand the frequency and form of AASN contact to expect and know where to go for help?</a:t>
                      </a:r>
                    </a:p>
                    <a:p>
                      <a:pPr marL="228600" indent="-228600">
                        <a:buFont typeface="+mj-lt"/>
                        <a:buAutoNum type="arabicPeriod" startAt="5"/>
                      </a:pPr>
                      <a:r>
                        <a:rPr lang="en-AU" sz="900" b="0" dirty="0">
                          <a:solidFill>
                            <a:schemeClr val="tx1"/>
                          </a:solidFill>
                        </a:rPr>
                        <a:t>What do apprentices and employers most value in the sign-up process? Are there alternative approaches?</a:t>
                      </a:r>
                    </a:p>
                  </a:txBody>
                  <a:tcPr/>
                </a:tc>
                <a:extLst>
                  <a:ext uri="{0D108BD9-81ED-4DB2-BD59-A6C34878D82A}">
                    <a16:rowId xmlns:a16="http://schemas.microsoft.com/office/drawing/2014/main" val="1515241861"/>
                  </a:ext>
                </a:extLst>
              </a:tr>
              <a:tr h="653246">
                <a:tc>
                  <a:txBody>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AU" sz="1000" b="1" kern="1200">
                          <a:solidFill>
                            <a:schemeClr val="tx1"/>
                          </a:solidFill>
                        </a:rPr>
                        <a:t>Year 1</a:t>
                      </a:r>
                      <a:endParaRPr lang="en-AU" sz="1000" b="1" kern="1200">
                        <a:solidFill>
                          <a:schemeClr val="tx1"/>
                        </a:solidFill>
                        <a:latin typeface="+mn-lt"/>
                        <a:ea typeface="+mn-ea"/>
                        <a:cs typeface="+mn-cs"/>
                      </a:endParaRPr>
                    </a:p>
                  </a:txBody>
                  <a:tcPr/>
                </a:tc>
                <a:tc>
                  <a:txBody>
                    <a:bodyPr/>
                    <a:lstStyle/>
                    <a:p>
                      <a:pPr marL="0" indent="0">
                        <a:buNone/>
                      </a:pPr>
                      <a:r>
                        <a:rPr lang="en-AU" sz="900" b="0">
                          <a:solidFill>
                            <a:schemeClr val="tx1"/>
                          </a:solidFill>
                        </a:rPr>
                        <a:t>7. How could employers be supported with their supervisory role of an apprentice?</a:t>
                      </a:r>
                    </a:p>
                    <a:p>
                      <a:pPr marL="0" indent="0">
                        <a:buNone/>
                      </a:pPr>
                      <a:r>
                        <a:rPr lang="en-AU" sz="900" b="0">
                          <a:solidFill>
                            <a:schemeClr val="tx1"/>
                          </a:solidFill>
                        </a:rPr>
                        <a:t>8. How should advice on available supports and services to apprentices and employers be delivered?</a:t>
                      </a:r>
                    </a:p>
                    <a:p>
                      <a:pPr marL="0" indent="0">
                        <a:buNone/>
                      </a:pPr>
                      <a:r>
                        <a:rPr lang="en-AU" sz="900" b="0">
                          <a:solidFill>
                            <a:schemeClr val="tx1"/>
                          </a:solidFill>
                        </a:rPr>
                        <a:t>9. How should extra supports such as mentoring, study assistance, mediation, career advice be promoted?</a:t>
                      </a:r>
                    </a:p>
                    <a:p>
                      <a:pPr marL="0" indent="0">
                        <a:buNone/>
                      </a:pPr>
                      <a:r>
                        <a:rPr lang="en-AU" sz="900" b="0">
                          <a:solidFill>
                            <a:schemeClr val="tx1"/>
                          </a:solidFill>
                        </a:rPr>
                        <a:t>10. How can we make it easier to communicate regularly with apprentices in the first 12 months?</a:t>
                      </a:r>
                      <a:endParaRPr lang="en-AU" sz="900" b="0">
                        <a:solidFill>
                          <a:schemeClr val="tx1"/>
                        </a:solidFill>
                        <a:cs typeface="Calibri"/>
                      </a:endParaRPr>
                    </a:p>
                  </a:txBody>
                  <a:tcPr/>
                </a:tc>
                <a:extLst>
                  <a:ext uri="{0D108BD9-81ED-4DB2-BD59-A6C34878D82A}">
                    <a16:rowId xmlns:a16="http://schemas.microsoft.com/office/drawing/2014/main" val="2765652427"/>
                  </a:ext>
                </a:extLst>
              </a:tr>
              <a:tr h="513264">
                <a:tc>
                  <a:txBody>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AU" sz="1000" b="1" kern="1200">
                          <a:solidFill>
                            <a:schemeClr val="tx1"/>
                          </a:solidFill>
                        </a:rPr>
                        <a:t>Off-the-job training</a:t>
                      </a:r>
                      <a:endParaRPr lang="en-AU" sz="1000" b="1" kern="1200">
                        <a:solidFill>
                          <a:schemeClr val="tx1"/>
                        </a:solidFill>
                        <a:latin typeface="+mn-lt"/>
                        <a:ea typeface="+mn-ea"/>
                        <a:cs typeface="+mn-cs"/>
                      </a:endParaRPr>
                    </a:p>
                  </a:txBody>
                  <a:tcPr/>
                </a:tc>
                <a:tc>
                  <a:txBody>
                    <a:bodyPr/>
                    <a:lstStyle/>
                    <a:p>
                      <a:pPr marL="0" indent="0">
                        <a:buNone/>
                      </a:pPr>
                      <a:r>
                        <a:rPr lang="en-AU" sz="900" b="0">
                          <a:solidFill>
                            <a:schemeClr val="tx1"/>
                          </a:solidFill>
                        </a:rPr>
                        <a:t>11. Is there sufficient flexibility to support apprentices with pre-existing skills and those who are excelling to progress faster through their apprenticeship?</a:t>
                      </a:r>
                    </a:p>
                    <a:p>
                      <a:pPr marL="0" indent="0">
                        <a:buNone/>
                      </a:pPr>
                      <a:r>
                        <a:rPr lang="en-AU" sz="900" b="0">
                          <a:solidFill>
                            <a:schemeClr val="tx1"/>
                          </a:solidFill>
                        </a:rPr>
                        <a:t>12. What would assist regional apprentices experiencing difficulty in accessing their off-the-job training?</a:t>
                      </a:r>
                    </a:p>
                    <a:p>
                      <a:pPr marL="0" indent="0">
                        <a:buNone/>
                      </a:pPr>
                      <a:r>
                        <a:rPr lang="en-AU" sz="900" b="0">
                          <a:solidFill>
                            <a:schemeClr val="tx1"/>
                          </a:solidFill>
                        </a:rPr>
                        <a:t>13. Is the value of releasing the apprentice for off-the-job training clear enough to the employer?</a:t>
                      </a:r>
                      <a:endParaRPr lang="en-AU" sz="900" b="0">
                        <a:solidFill>
                          <a:schemeClr val="tx1"/>
                        </a:solidFill>
                        <a:cs typeface="Calibri"/>
                      </a:endParaRPr>
                    </a:p>
                  </a:txBody>
                  <a:tcPr/>
                </a:tc>
                <a:extLst>
                  <a:ext uri="{0D108BD9-81ED-4DB2-BD59-A6C34878D82A}">
                    <a16:rowId xmlns:a16="http://schemas.microsoft.com/office/drawing/2014/main" val="3770523383"/>
                  </a:ext>
                </a:extLst>
              </a:tr>
              <a:tr h="373283">
                <a:tc>
                  <a:txBody>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AU" sz="1000" b="1">
                          <a:solidFill>
                            <a:schemeClr val="tx1"/>
                          </a:solidFill>
                        </a:rPr>
                        <a:t>Continued Training</a:t>
                      </a:r>
                    </a:p>
                  </a:txBody>
                  <a:tcPr/>
                </a:tc>
                <a:tc>
                  <a:txBody>
                    <a:bodyPr/>
                    <a:lstStyle/>
                    <a:p>
                      <a:pPr marL="228600" indent="-228600">
                        <a:buFont typeface="+mj-lt"/>
                        <a:buAutoNum type="arabicPeriod" startAt="14"/>
                      </a:pPr>
                      <a:r>
                        <a:rPr lang="en-AU" sz="900" b="0">
                          <a:solidFill>
                            <a:schemeClr val="tx1"/>
                          </a:solidFill>
                        </a:rPr>
                        <a:t>Are targeted supports later in training effective enough for employers and apprentices to have an impact?​</a:t>
                      </a:r>
                    </a:p>
                    <a:p>
                      <a:pPr marL="228600" indent="-228600">
                        <a:buFont typeface="+mj-lt"/>
                        <a:buAutoNum type="arabicPeriod" startAt="14"/>
                      </a:pPr>
                      <a:r>
                        <a:rPr lang="en-AU" sz="900" b="0">
                          <a:solidFill>
                            <a:schemeClr val="tx1"/>
                          </a:solidFill>
                        </a:rPr>
                        <a:t>How can we better identify apprentices, particularly at-risk cohorts who need additional support?​</a:t>
                      </a:r>
                    </a:p>
                  </a:txBody>
                  <a:tcPr/>
                </a:tc>
                <a:extLst>
                  <a:ext uri="{0D108BD9-81ED-4DB2-BD59-A6C34878D82A}">
                    <a16:rowId xmlns:a16="http://schemas.microsoft.com/office/drawing/2014/main" val="3052184094"/>
                  </a:ext>
                </a:extLst>
              </a:tr>
              <a:tr h="373283">
                <a:tc>
                  <a:txBody>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AU" sz="1000" b="1">
                          <a:solidFill>
                            <a:schemeClr val="tx1"/>
                          </a:solidFill>
                        </a:rPr>
                        <a:t>Years 3 &amp; 4</a:t>
                      </a:r>
                    </a:p>
                  </a:txBody>
                  <a:tcPr/>
                </a:tc>
                <a:tc>
                  <a:txBody>
                    <a:bodyPr/>
                    <a:lstStyle/>
                    <a:p>
                      <a:pPr marL="0" indent="0" fontAlgn="base">
                        <a:buFontTx/>
                        <a:buNone/>
                      </a:pPr>
                      <a:r>
                        <a:rPr lang="en-AU" sz="900" b="0">
                          <a:solidFill>
                            <a:schemeClr val="tx1"/>
                          </a:solidFill>
                        </a:rPr>
                        <a:t>16. Some employers disengage from taking on apprentices at all due to the high movement during the ‘payoff period’ at this stage. Is this something the Government should address?</a:t>
                      </a:r>
                    </a:p>
                    <a:p>
                      <a:pPr marL="0" indent="0" fontAlgn="base">
                        <a:buFontTx/>
                        <a:buNone/>
                      </a:pPr>
                      <a:r>
                        <a:rPr lang="en-AU" sz="900" b="0" u="none" strike="noStrike">
                          <a:solidFill>
                            <a:schemeClr val="tx1"/>
                          </a:solidFill>
                          <a:effectLst/>
                        </a:rPr>
                        <a:t>17. Record employment levels and skills shortages are causing more cancellations later in the apprenticeship. What would encourage apprentices to complete their apprenticeship in this environment?</a:t>
                      </a:r>
                      <a:endParaRPr lang="en-AU" sz="900" b="0" i="0" u="none" strike="noStrike">
                        <a:solidFill>
                          <a:schemeClr val="tx1"/>
                        </a:solidFill>
                        <a:effectLst/>
                        <a:latin typeface="+mn-lt"/>
                        <a:cs typeface="Calibri"/>
                      </a:endParaRPr>
                    </a:p>
                  </a:txBody>
                  <a:tcPr/>
                </a:tc>
                <a:extLst>
                  <a:ext uri="{0D108BD9-81ED-4DB2-BD59-A6C34878D82A}">
                    <a16:rowId xmlns:a16="http://schemas.microsoft.com/office/drawing/2014/main" val="342165556"/>
                  </a:ext>
                </a:extLst>
              </a:tr>
              <a:tr h="404390">
                <a:tc>
                  <a:txBody>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AU" sz="1000" b="1">
                          <a:solidFill>
                            <a:schemeClr val="tx1"/>
                          </a:solidFill>
                        </a:rPr>
                        <a:t>Changing an apprenticeship</a:t>
                      </a:r>
                    </a:p>
                  </a:txBody>
                  <a:tcPr/>
                </a:tc>
                <a:tc>
                  <a:txBody>
                    <a:bodyPr/>
                    <a:lstStyle/>
                    <a:p>
                      <a:r>
                        <a:rPr lang="en-AU" sz="900" b="0">
                          <a:solidFill>
                            <a:schemeClr val="tx1"/>
                          </a:solidFill>
                        </a:rPr>
                        <a:t>18. Are displacement registers useful and are there additional supports required?</a:t>
                      </a:r>
                      <a:endParaRPr lang="en-US" sz="1400" b="0" kern="1200">
                        <a:solidFill>
                          <a:schemeClr val="dk1"/>
                        </a:solidFill>
                      </a:endParaRPr>
                    </a:p>
                    <a:p>
                      <a:pPr marL="0" indent="0">
                        <a:buNone/>
                      </a:pPr>
                      <a:r>
                        <a:rPr lang="en-AU" sz="900" b="0" kern="1200">
                          <a:solidFill>
                            <a:schemeClr val="tx1"/>
                          </a:solidFill>
                        </a:rPr>
                        <a:t>19. What services </a:t>
                      </a:r>
                      <a:r>
                        <a:rPr lang="en-AU" sz="900" b="0">
                          <a:solidFill>
                            <a:schemeClr val="tx1"/>
                          </a:solidFill>
                        </a:rPr>
                        <a:t>would assist apprentices looking to change employers and/or qualifications? </a:t>
                      </a:r>
                    </a:p>
                  </a:txBody>
                  <a:tcPr/>
                </a:tc>
                <a:extLst>
                  <a:ext uri="{0D108BD9-81ED-4DB2-BD59-A6C34878D82A}">
                    <a16:rowId xmlns:a16="http://schemas.microsoft.com/office/drawing/2014/main" val="1062807048"/>
                  </a:ext>
                </a:extLst>
              </a:tr>
              <a:tr h="373283">
                <a:tc>
                  <a:txBody>
                    <a:bodyPr/>
                    <a:lstStyle/>
                    <a:p>
                      <a:r>
                        <a:rPr lang="en-AU" sz="1000" b="1">
                          <a:solidFill>
                            <a:schemeClr val="tx1"/>
                          </a:solidFill>
                        </a:rPr>
                        <a:t>First Nations People</a:t>
                      </a:r>
                      <a:endParaRPr lang="en-AU" sz="1000">
                        <a:solidFill>
                          <a:schemeClr val="tx1"/>
                        </a:solidFill>
                      </a:endParaRPr>
                    </a:p>
                  </a:txBody>
                  <a:tcPr/>
                </a:tc>
                <a:tc>
                  <a:txBody>
                    <a:bodyPr/>
                    <a:lstStyle/>
                    <a:p>
                      <a:pPr marL="0" indent="0">
                        <a:buNone/>
                      </a:pPr>
                      <a:r>
                        <a:rPr lang="en-AU" sz="900" b="0">
                          <a:solidFill>
                            <a:schemeClr val="tx1"/>
                          </a:solidFill>
                        </a:rPr>
                        <a:t>20. Are there specific culturally safe supports that would help more First Nations apprentices complete their training?</a:t>
                      </a:r>
                    </a:p>
                    <a:p>
                      <a:pPr marL="0" indent="0">
                        <a:buNone/>
                      </a:pPr>
                      <a:r>
                        <a:rPr lang="en-AU" sz="900" b="0">
                          <a:solidFill>
                            <a:schemeClr val="tx1"/>
                          </a:solidFill>
                        </a:rPr>
                        <a:t>21. What would assist regional and remote First Nations apprentices throughout their apprenticeship?</a:t>
                      </a:r>
                      <a:endParaRPr lang="en-AU" sz="900" b="0">
                        <a:solidFill>
                          <a:schemeClr val="tx1"/>
                        </a:solidFill>
                        <a:latin typeface="+mn-lt"/>
                        <a:cs typeface="Calibri"/>
                      </a:endParaRPr>
                    </a:p>
                  </a:txBody>
                  <a:tcPr/>
                </a:tc>
                <a:extLst>
                  <a:ext uri="{0D108BD9-81ED-4DB2-BD59-A6C34878D82A}">
                    <a16:rowId xmlns:a16="http://schemas.microsoft.com/office/drawing/2014/main" val="2820074652"/>
                  </a:ext>
                </a:extLst>
              </a:tr>
              <a:tr h="513264">
                <a:tc>
                  <a:txBody>
                    <a:bodyPr/>
                    <a:lstStyle/>
                    <a:p>
                      <a:r>
                        <a:rPr lang="en-AU" sz="1000" b="1">
                          <a:solidFill>
                            <a:schemeClr val="tx1"/>
                          </a:solidFill>
                        </a:rPr>
                        <a:t>Women in Apprenticeships</a:t>
                      </a:r>
                      <a:endParaRPr lang="en-AU" sz="1000">
                        <a:solidFill>
                          <a:schemeClr val="tx1"/>
                        </a:solidFill>
                      </a:endParaRPr>
                    </a:p>
                  </a:txBody>
                  <a:tcPr/>
                </a:tc>
                <a:tc>
                  <a:txBody>
                    <a:bodyPr/>
                    <a:lstStyle/>
                    <a:p>
                      <a:pPr marL="0" indent="0">
                        <a:buFontTx/>
                        <a:buNone/>
                      </a:pPr>
                      <a:r>
                        <a:rPr lang="en-AU" sz="900" b="0">
                          <a:solidFill>
                            <a:schemeClr val="tx1"/>
                          </a:solidFill>
                        </a:rPr>
                        <a:t>22. What would improve workplace culture to ensure women in trade apprenticeships can succeed?</a:t>
                      </a:r>
                    </a:p>
                    <a:p>
                      <a:pPr marL="0" indent="0">
                        <a:buFontTx/>
                        <a:buNone/>
                      </a:pPr>
                      <a:r>
                        <a:rPr lang="en-AU" sz="900" b="0">
                          <a:solidFill>
                            <a:schemeClr val="tx1"/>
                          </a:solidFill>
                        </a:rPr>
                        <a:t>23. What advice do key influencers need to support women to consider a career in trade occupations?</a:t>
                      </a:r>
                    </a:p>
                    <a:p>
                      <a:pPr marL="0" indent="0">
                        <a:buFontTx/>
                        <a:buNone/>
                      </a:pPr>
                      <a:r>
                        <a:rPr lang="en-AU" sz="900" b="0">
                          <a:solidFill>
                            <a:schemeClr val="tx1"/>
                          </a:solidFill>
                        </a:rPr>
                        <a:t>24. How do we better retain women in trade occupations?</a:t>
                      </a:r>
                      <a:endParaRPr lang="en-AU" sz="900" b="0">
                        <a:solidFill>
                          <a:schemeClr val="tx1"/>
                        </a:solidFill>
                        <a:latin typeface="+mn-lt"/>
                        <a:cs typeface="Calibri"/>
                      </a:endParaRPr>
                    </a:p>
                  </a:txBody>
                  <a:tcPr/>
                </a:tc>
                <a:extLst>
                  <a:ext uri="{0D108BD9-81ED-4DB2-BD59-A6C34878D82A}">
                    <a16:rowId xmlns:a16="http://schemas.microsoft.com/office/drawing/2014/main" val="4246367339"/>
                  </a:ext>
                </a:extLst>
              </a:tr>
              <a:tr h="404390">
                <a:tc>
                  <a:txBody>
                    <a:bodyPr/>
                    <a:lstStyle/>
                    <a:p>
                      <a:r>
                        <a:rPr lang="en-AU" sz="1000" b="1">
                          <a:solidFill>
                            <a:schemeClr val="tx1"/>
                          </a:solidFill>
                        </a:rPr>
                        <a:t>Australian School Based Apprenticeships </a:t>
                      </a:r>
                      <a:endParaRPr lang="en-AU" sz="1000">
                        <a:solidFill>
                          <a:schemeClr val="tx1"/>
                        </a:solidFill>
                      </a:endParaRPr>
                    </a:p>
                  </a:txBody>
                  <a:tcPr/>
                </a:tc>
                <a:tc>
                  <a:txBody>
                    <a:bodyPr/>
                    <a:lstStyle/>
                    <a:p>
                      <a:pPr marL="0" indent="0">
                        <a:buNone/>
                      </a:pPr>
                      <a:r>
                        <a:rPr lang="en-AU" sz="900" b="0" dirty="0">
                          <a:solidFill>
                            <a:schemeClr val="tx1"/>
                          </a:solidFill>
                        </a:rPr>
                        <a:t>25. What additional support should be provided to trade apprentices continuing their apprenticeship post- school?</a:t>
                      </a:r>
                    </a:p>
                    <a:p>
                      <a:pPr marL="0" indent="0">
                        <a:buNone/>
                      </a:pPr>
                      <a:r>
                        <a:rPr lang="en-AU" sz="900" b="0" dirty="0">
                          <a:solidFill>
                            <a:schemeClr val="tx1"/>
                          </a:solidFill>
                        </a:rPr>
                        <a:t>26. Should supports offered to school based apprentices and employers of school based apprentices be different to those post-school? </a:t>
                      </a:r>
                      <a:endParaRPr lang="en-AU" sz="900" b="0" dirty="0">
                        <a:solidFill>
                          <a:schemeClr val="tx1"/>
                        </a:solidFill>
                        <a:latin typeface="+mn-lt"/>
                        <a:cs typeface="Calibri"/>
                      </a:endParaRPr>
                    </a:p>
                  </a:txBody>
                  <a:tcPr/>
                </a:tc>
                <a:extLst>
                  <a:ext uri="{0D108BD9-81ED-4DB2-BD59-A6C34878D82A}">
                    <a16:rowId xmlns:a16="http://schemas.microsoft.com/office/drawing/2014/main" val="1884106915"/>
                  </a:ext>
                </a:extLst>
              </a:tr>
            </a:tbl>
          </a:graphicData>
        </a:graphic>
      </p:graphicFrame>
      <p:graphicFrame>
        <p:nvGraphicFramePr>
          <p:cNvPr id="3" name="Table 5">
            <a:extLst>
              <a:ext uri="{FF2B5EF4-FFF2-40B4-BE49-F238E27FC236}">
                <a16:creationId xmlns:a16="http://schemas.microsoft.com/office/drawing/2014/main" id="{7ABA396C-96D6-74A9-66D0-72004D8E388D}"/>
              </a:ext>
            </a:extLst>
          </p:cNvPr>
          <p:cNvGraphicFramePr>
            <a:graphicFrameLocks noGrp="1"/>
          </p:cNvGraphicFramePr>
          <p:nvPr>
            <p:extLst>
              <p:ext uri="{D42A27DB-BD31-4B8C-83A1-F6EECF244321}">
                <p14:modId xmlns:p14="http://schemas.microsoft.com/office/powerpoint/2010/main" val="2812212809"/>
              </p:ext>
            </p:extLst>
          </p:nvPr>
        </p:nvGraphicFramePr>
        <p:xfrm>
          <a:off x="0" y="0"/>
          <a:ext cx="12198334" cy="1425618"/>
        </p:xfrm>
        <a:graphic>
          <a:graphicData uri="http://schemas.openxmlformats.org/drawingml/2006/table">
            <a:tbl>
              <a:tblPr firstRow="1" bandRow="1">
                <a:tableStyleId>{F5AB1C69-6EDB-4FF4-983F-18BD219EF322}</a:tableStyleId>
              </a:tblPr>
              <a:tblGrid>
                <a:gridCol w="12198334">
                  <a:extLst>
                    <a:ext uri="{9D8B030D-6E8A-4147-A177-3AD203B41FA5}">
                      <a16:colId xmlns:a16="http://schemas.microsoft.com/office/drawing/2014/main" val="1777194022"/>
                    </a:ext>
                  </a:extLst>
                </a:gridCol>
              </a:tblGrid>
              <a:tr h="475206">
                <a:tc>
                  <a:txBody>
                    <a:bodyPr/>
                    <a:lstStyle/>
                    <a:p>
                      <a:pPr lvl="0" algn="l">
                        <a:buNone/>
                      </a:pPr>
                      <a:r>
                        <a:rPr lang="en-AU" sz="2400">
                          <a:solidFill>
                            <a:schemeClr val="tx1"/>
                          </a:solidFill>
                        </a:rPr>
                        <a:t>Questions Summary</a:t>
                      </a:r>
                      <a:endParaRPr lang="en-US" sz="2400" b="1">
                        <a:solidFill>
                          <a:schemeClr val="tx1"/>
                        </a:solidFill>
                      </a:endParaRPr>
                    </a:p>
                  </a:txBody>
                  <a:tcPr>
                    <a:solidFill>
                      <a:schemeClr val="bg1"/>
                    </a:solidFill>
                  </a:tcPr>
                </a:tc>
                <a:extLst>
                  <a:ext uri="{0D108BD9-81ED-4DB2-BD59-A6C34878D82A}">
                    <a16:rowId xmlns:a16="http://schemas.microsoft.com/office/drawing/2014/main" val="851216332"/>
                  </a:ext>
                </a:extLst>
              </a:tr>
              <a:tr h="316804">
                <a:tc>
                  <a:txBody>
                    <a:bodyPr/>
                    <a:lstStyle/>
                    <a:p>
                      <a:pPr lvl="0" algn="l">
                        <a:buNone/>
                      </a:pPr>
                      <a:r>
                        <a:rPr lang="en-AU" sz="1400" b="1" u="none" strike="noStrike" noProof="0"/>
                        <a:t>What changes are needed to drive up the completion rate? </a:t>
                      </a:r>
                      <a:endParaRPr lang="en-US" sz="1400" b="1"/>
                    </a:p>
                  </a:txBody>
                  <a:tcPr/>
                </a:tc>
                <a:extLst>
                  <a:ext uri="{0D108BD9-81ED-4DB2-BD59-A6C34878D82A}">
                    <a16:rowId xmlns:a16="http://schemas.microsoft.com/office/drawing/2014/main" val="2681891026"/>
                  </a:ext>
                </a:extLst>
              </a:tr>
              <a:tr h="316804">
                <a:tc>
                  <a:txBody>
                    <a:bodyPr/>
                    <a:lstStyle/>
                    <a:p>
                      <a:pPr lvl="0" algn="l">
                        <a:lnSpc>
                          <a:spcPct val="100000"/>
                        </a:lnSpc>
                        <a:spcBef>
                          <a:spcPts val="0"/>
                        </a:spcBef>
                        <a:spcAft>
                          <a:spcPts val="0"/>
                        </a:spcAft>
                        <a:buNone/>
                      </a:pPr>
                      <a:r>
                        <a:rPr lang="en-AU" sz="1400" b="1" u="none" strike="noStrike" noProof="0"/>
                        <a:t>How can the services delivered better encourage and support apprentices from diverse backgrounds?</a:t>
                      </a:r>
                      <a:endParaRPr lang="en-GB" sz="1400" b="1" u="none" strike="noStrike" noProof="0"/>
                    </a:p>
                  </a:txBody>
                  <a:tcPr/>
                </a:tc>
                <a:extLst>
                  <a:ext uri="{0D108BD9-81ED-4DB2-BD59-A6C34878D82A}">
                    <a16:rowId xmlns:a16="http://schemas.microsoft.com/office/drawing/2014/main" val="4091895154"/>
                  </a:ext>
                </a:extLst>
              </a:tr>
              <a:tr h="316804">
                <a:tc>
                  <a:txBody>
                    <a:bodyPr/>
                    <a:lstStyle/>
                    <a:p>
                      <a:pPr lvl="0" algn="l">
                        <a:lnSpc>
                          <a:spcPct val="100000"/>
                        </a:lnSpc>
                        <a:spcBef>
                          <a:spcPts val="0"/>
                        </a:spcBef>
                        <a:spcAft>
                          <a:spcPts val="0"/>
                        </a:spcAft>
                        <a:buNone/>
                      </a:pPr>
                      <a:r>
                        <a:rPr lang="en-AU" sz="1400" b="1" u="none" strike="noStrike" noProof="0" dirty="0"/>
                        <a:t>How can the support services be optimised to meet the current and future needs of apprentices and employers? </a:t>
                      </a:r>
                      <a:endParaRPr lang="en-GB" sz="1400" b="1" u="none" strike="noStrike" noProof="0" dirty="0"/>
                    </a:p>
                  </a:txBody>
                  <a:tcPr/>
                </a:tc>
                <a:extLst>
                  <a:ext uri="{0D108BD9-81ED-4DB2-BD59-A6C34878D82A}">
                    <a16:rowId xmlns:a16="http://schemas.microsoft.com/office/drawing/2014/main" val="961914566"/>
                  </a:ext>
                </a:extLst>
              </a:tr>
            </a:tbl>
          </a:graphicData>
        </a:graphic>
      </p:graphicFrame>
    </p:spTree>
    <p:extLst>
      <p:ext uri="{BB962C8B-B14F-4D97-AF65-F5344CB8AC3E}">
        <p14:creationId xmlns:p14="http://schemas.microsoft.com/office/powerpoint/2010/main" val="278394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1108-8116-2F7E-DD58-24BDE8F6376C}"/>
              </a:ext>
            </a:extLst>
          </p:cNvPr>
          <p:cNvSpPr>
            <a:spLocks noGrp="1"/>
          </p:cNvSpPr>
          <p:nvPr>
            <p:ph type="title"/>
          </p:nvPr>
        </p:nvSpPr>
        <p:spPr>
          <a:xfrm>
            <a:off x="598399" y="91269"/>
            <a:ext cx="8485584" cy="1323807"/>
          </a:xfrm>
        </p:spPr>
        <p:txBody>
          <a:bodyPr>
            <a:normAutofit/>
          </a:bodyPr>
          <a:lstStyle/>
          <a:p>
            <a:r>
              <a:rPr lang="en-GB" sz="3200" b="1">
                <a:cs typeface="Calibri"/>
              </a:rPr>
              <a:t>Key Questions </a:t>
            </a:r>
          </a:p>
        </p:txBody>
      </p:sp>
      <p:sp>
        <p:nvSpPr>
          <p:cNvPr id="9" name="TextBox 8">
            <a:extLst>
              <a:ext uri="{FF2B5EF4-FFF2-40B4-BE49-F238E27FC236}">
                <a16:creationId xmlns:a16="http://schemas.microsoft.com/office/drawing/2014/main" id="{A063EA3E-17D3-367D-9DC3-4D180939150C}"/>
              </a:ext>
              <a:ext uri="{C183D7F6-B498-43B3-948B-1728B52AA6E4}">
                <adec:decorative xmlns:adec="http://schemas.microsoft.com/office/drawing/2017/decorative" val="0"/>
              </a:ext>
            </a:extLst>
          </p:cNvPr>
          <p:cNvSpPr txBox="1"/>
          <p:nvPr/>
        </p:nvSpPr>
        <p:spPr>
          <a:xfrm>
            <a:off x="599543" y="1218850"/>
            <a:ext cx="11009035" cy="830997"/>
          </a:xfrm>
          <a:prstGeom prst="rect">
            <a:avLst/>
          </a:prstGeom>
          <a:noFill/>
        </p:spPr>
        <p:txBody>
          <a:bodyPr wrap="square" lIns="91440" tIns="45720" rIns="91440" bIns="45720" rtlCol="0" anchor="t">
            <a:spAutoFit/>
          </a:bodyPr>
          <a:lstStyle/>
          <a:p>
            <a:r>
              <a:rPr lang="en-AU" sz="2400" b="1" dirty="0"/>
              <a:t>This paper explores existing</a:t>
            </a:r>
            <a:r>
              <a:rPr lang="en-AU" sz="2400" dirty="0"/>
              <a:t> </a:t>
            </a:r>
            <a:r>
              <a:rPr lang="en-AU" sz="2400" b="1" dirty="0"/>
              <a:t>services and supports</a:t>
            </a:r>
            <a:r>
              <a:rPr lang="en-AU" sz="2400" dirty="0"/>
              <a:t> and seeks views on opportunities to address three key, and long-standing, questions facing the Apprenticeship System:</a:t>
            </a:r>
          </a:p>
        </p:txBody>
      </p:sp>
      <p:sp>
        <p:nvSpPr>
          <p:cNvPr id="5" name="Rectangle: Diagonal Corners Rounded 4">
            <a:extLst>
              <a:ext uri="{FF2B5EF4-FFF2-40B4-BE49-F238E27FC236}">
                <a16:creationId xmlns:a16="http://schemas.microsoft.com/office/drawing/2014/main" id="{E095D8B5-5689-C74A-DE1B-8B23C8D2C770}"/>
              </a:ext>
              <a:ext uri="{C183D7F6-B498-43B3-948B-1728B52AA6E4}">
                <adec:decorative xmlns:adec="http://schemas.microsoft.com/office/drawing/2017/decorative" val="1"/>
              </a:ext>
            </a:extLst>
          </p:cNvPr>
          <p:cNvSpPr/>
          <p:nvPr/>
        </p:nvSpPr>
        <p:spPr>
          <a:xfrm>
            <a:off x="597613" y="2341680"/>
            <a:ext cx="11012431" cy="3752236"/>
          </a:xfrm>
          <a:prstGeom prst="round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 name="Group 13">
            <a:extLst>
              <a:ext uri="{FF2B5EF4-FFF2-40B4-BE49-F238E27FC236}">
                <a16:creationId xmlns:a16="http://schemas.microsoft.com/office/drawing/2014/main" id="{D53615F6-6588-221C-37A3-3269456AE4A6}"/>
              </a:ext>
              <a:ext uri="{C183D7F6-B498-43B3-948B-1728B52AA6E4}">
                <adec:decorative xmlns:adec="http://schemas.microsoft.com/office/drawing/2017/decorative" val="1"/>
              </a:ext>
            </a:extLst>
          </p:cNvPr>
          <p:cNvGrpSpPr/>
          <p:nvPr/>
        </p:nvGrpSpPr>
        <p:grpSpPr>
          <a:xfrm>
            <a:off x="1224864" y="2547699"/>
            <a:ext cx="889985" cy="908571"/>
            <a:chOff x="6141033" y="2100900"/>
            <a:chExt cx="889985" cy="908571"/>
          </a:xfrm>
        </p:grpSpPr>
        <p:sp>
          <p:nvSpPr>
            <p:cNvPr id="12" name="Oval 11">
              <a:extLst>
                <a:ext uri="{FF2B5EF4-FFF2-40B4-BE49-F238E27FC236}">
                  <a16:creationId xmlns:a16="http://schemas.microsoft.com/office/drawing/2014/main" id="{D2462E84-7E50-BA1D-1886-DAE43FF1D22F}"/>
                </a:ext>
              </a:extLst>
            </p:cNvPr>
            <p:cNvSpPr/>
            <p:nvPr/>
          </p:nvSpPr>
          <p:spPr>
            <a:xfrm>
              <a:off x="6141033" y="2100900"/>
              <a:ext cx="889985" cy="9085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3CE23DC6-7913-3F57-360B-9BFDD1BA21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3603" y="2199117"/>
              <a:ext cx="669105" cy="669105"/>
            </a:xfrm>
            <a:prstGeom prst="rect">
              <a:avLst/>
            </a:prstGeom>
          </p:spPr>
        </p:pic>
      </p:grpSp>
      <p:sp>
        <p:nvSpPr>
          <p:cNvPr id="4" name="TextBox 3">
            <a:extLst>
              <a:ext uri="{FF2B5EF4-FFF2-40B4-BE49-F238E27FC236}">
                <a16:creationId xmlns:a16="http://schemas.microsoft.com/office/drawing/2014/main" id="{1BDD9EC9-3309-B2AC-CB8F-376712B4B927}"/>
              </a:ext>
              <a:ext uri="{C183D7F6-B498-43B3-948B-1728B52AA6E4}">
                <adec:decorative xmlns:adec="http://schemas.microsoft.com/office/drawing/2017/decorative" val="0"/>
              </a:ext>
            </a:extLst>
          </p:cNvPr>
          <p:cNvSpPr txBox="1"/>
          <p:nvPr/>
        </p:nvSpPr>
        <p:spPr>
          <a:xfrm>
            <a:off x="2421556" y="2775168"/>
            <a:ext cx="7741672" cy="461665"/>
          </a:xfrm>
          <a:prstGeom prst="rect">
            <a:avLst/>
          </a:prstGeom>
          <a:noFill/>
        </p:spPr>
        <p:txBody>
          <a:bodyPr wrap="square" rtlCol="0">
            <a:spAutoFit/>
          </a:bodyPr>
          <a:lstStyle/>
          <a:p>
            <a:r>
              <a:rPr lang="en-AU" sz="2400" b="1"/>
              <a:t>What changes are needed to drive up the completion rate? </a:t>
            </a:r>
            <a:endParaRPr lang="en-AU" sz="2400">
              <a:cs typeface="Calibri"/>
            </a:endParaRPr>
          </a:p>
        </p:txBody>
      </p:sp>
      <p:sp>
        <p:nvSpPr>
          <p:cNvPr id="16" name="Oval 15">
            <a:extLst>
              <a:ext uri="{FF2B5EF4-FFF2-40B4-BE49-F238E27FC236}">
                <a16:creationId xmlns:a16="http://schemas.microsoft.com/office/drawing/2014/main" id="{20FD5BF2-0D4F-D345-09D6-079E8C648BD3}"/>
              </a:ext>
              <a:ext uri="{C183D7F6-B498-43B3-948B-1728B52AA6E4}">
                <adec:decorative xmlns:adec="http://schemas.microsoft.com/office/drawing/2017/decorative" val="1"/>
              </a:ext>
            </a:extLst>
          </p:cNvPr>
          <p:cNvSpPr/>
          <p:nvPr/>
        </p:nvSpPr>
        <p:spPr>
          <a:xfrm>
            <a:off x="1211647" y="3766237"/>
            <a:ext cx="889200" cy="907200"/>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7">
            <a:extLst>
              <a:ext uri="{FF2B5EF4-FFF2-40B4-BE49-F238E27FC236}">
                <a16:creationId xmlns:a16="http://schemas.microsoft.com/office/drawing/2014/main" id="{B6FD5E96-7683-E6E6-C051-9062B2E11B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9377" y="3838089"/>
            <a:ext cx="781678" cy="766407"/>
          </a:xfrm>
          <a:prstGeom prst="rect">
            <a:avLst/>
          </a:prstGeom>
        </p:spPr>
      </p:pic>
      <p:sp>
        <p:nvSpPr>
          <p:cNvPr id="7" name="TextBox 6">
            <a:extLst>
              <a:ext uri="{FF2B5EF4-FFF2-40B4-BE49-F238E27FC236}">
                <a16:creationId xmlns:a16="http://schemas.microsoft.com/office/drawing/2014/main" id="{DCCFD00A-F085-B2B7-D65B-60CF54F857EC}"/>
              </a:ext>
              <a:ext uri="{C183D7F6-B498-43B3-948B-1728B52AA6E4}">
                <adec:decorative xmlns:adec="http://schemas.microsoft.com/office/drawing/2017/decorative" val="0"/>
              </a:ext>
            </a:extLst>
          </p:cNvPr>
          <p:cNvSpPr txBox="1"/>
          <p:nvPr/>
        </p:nvSpPr>
        <p:spPr>
          <a:xfrm>
            <a:off x="2421556" y="3759550"/>
            <a:ext cx="7741672" cy="830997"/>
          </a:xfrm>
          <a:prstGeom prst="rect">
            <a:avLst/>
          </a:prstGeom>
          <a:noFill/>
        </p:spPr>
        <p:txBody>
          <a:bodyPr wrap="square" rtlCol="0">
            <a:spAutoFit/>
          </a:bodyPr>
          <a:lstStyle/>
          <a:p>
            <a:r>
              <a:rPr lang="en-AU" sz="2400" b="1">
                <a:cs typeface="Calibri"/>
              </a:rPr>
              <a:t>How can the services delivered better encourage and support apprentices from diverse backgrounds?</a:t>
            </a:r>
            <a:endParaRPr lang="en-AU" sz="2400">
              <a:cs typeface="Calibri"/>
            </a:endParaRPr>
          </a:p>
        </p:txBody>
      </p:sp>
      <p:sp>
        <p:nvSpPr>
          <p:cNvPr id="28" name="Oval 27">
            <a:extLst>
              <a:ext uri="{FF2B5EF4-FFF2-40B4-BE49-F238E27FC236}">
                <a16:creationId xmlns:a16="http://schemas.microsoft.com/office/drawing/2014/main" id="{5AEABD5E-0B70-5564-EBBC-2A4EB354057C}"/>
              </a:ext>
              <a:ext uri="{C183D7F6-B498-43B3-948B-1728B52AA6E4}">
                <adec:decorative xmlns:adec="http://schemas.microsoft.com/office/drawing/2017/decorative" val="1"/>
              </a:ext>
            </a:extLst>
          </p:cNvPr>
          <p:cNvSpPr/>
          <p:nvPr/>
        </p:nvSpPr>
        <p:spPr>
          <a:xfrm>
            <a:off x="1221811" y="5006516"/>
            <a:ext cx="889200" cy="9072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9">
            <a:extLst>
              <a:ext uri="{FF2B5EF4-FFF2-40B4-BE49-F238E27FC236}">
                <a16:creationId xmlns:a16="http://schemas.microsoft.com/office/drawing/2014/main" id="{83658FCB-25E1-D4F8-3A95-238916DE1C7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8175" y="5129365"/>
            <a:ext cx="763359" cy="653956"/>
          </a:xfrm>
          <a:prstGeom prst="rect">
            <a:avLst/>
          </a:prstGeom>
        </p:spPr>
      </p:pic>
      <p:sp>
        <p:nvSpPr>
          <p:cNvPr id="10" name="TextBox 9">
            <a:extLst>
              <a:ext uri="{FF2B5EF4-FFF2-40B4-BE49-F238E27FC236}">
                <a16:creationId xmlns:a16="http://schemas.microsoft.com/office/drawing/2014/main" id="{E4CF9444-3A5D-7601-995A-62078AAC6EE2}"/>
              </a:ext>
              <a:ext uri="{C183D7F6-B498-43B3-948B-1728B52AA6E4}">
                <adec:decorative xmlns:adec="http://schemas.microsoft.com/office/drawing/2017/decorative" val="0"/>
              </a:ext>
            </a:extLst>
          </p:cNvPr>
          <p:cNvSpPr txBox="1"/>
          <p:nvPr/>
        </p:nvSpPr>
        <p:spPr>
          <a:xfrm>
            <a:off x="2421556" y="4952281"/>
            <a:ext cx="7741672" cy="830997"/>
          </a:xfrm>
          <a:prstGeom prst="rect">
            <a:avLst/>
          </a:prstGeom>
          <a:noFill/>
        </p:spPr>
        <p:txBody>
          <a:bodyPr wrap="square" rtlCol="0">
            <a:spAutoFit/>
          </a:bodyPr>
          <a:lstStyle/>
          <a:p>
            <a:r>
              <a:rPr lang="en-AU" sz="2400" b="1">
                <a:cs typeface="Calibri"/>
              </a:rPr>
              <a:t>How can the support services be optimised to meet the current and future needs of apprentices and employers? </a:t>
            </a:r>
            <a:endParaRPr lang="en-AU" sz="2400">
              <a:cs typeface="Calibri"/>
            </a:endParaRPr>
          </a:p>
        </p:txBody>
      </p:sp>
    </p:spTree>
    <p:extLst>
      <p:ext uri="{BB962C8B-B14F-4D97-AF65-F5344CB8AC3E}">
        <p14:creationId xmlns:p14="http://schemas.microsoft.com/office/powerpoint/2010/main" val="193355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9B0D-68E4-457A-BCE4-85CB7BDF2496}"/>
              </a:ext>
            </a:extLst>
          </p:cNvPr>
          <p:cNvSpPr>
            <a:spLocks noGrp="1"/>
          </p:cNvSpPr>
          <p:nvPr>
            <p:ph type="title"/>
          </p:nvPr>
        </p:nvSpPr>
        <p:spPr>
          <a:xfrm>
            <a:off x="0" y="134257"/>
            <a:ext cx="12192000" cy="801749"/>
          </a:xfrm>
        </p:spPr>
        <p:txBody>
          <a:bodyPr>
            <a:normAutofit/>
          </a:bodyPr>
          <a:lstStyle/>
          <a:p>
            <a:pPr algn="ctr"/>
            <a:r>
              <a:rPr lang="en-AU" sz="3200" b="1">
                <a:cs typeface="Calibri"/>
              </a:rPr>
              <a:t>The Australian Government is seeking your view on apprenticeships</a:t>
            </a:r>
            <a:endParaRPr lang="en-AU" sz="3200" b="1"/>
          </a:p>
        </p:txBody>
      </p:sp>
      <p:cxnSp>
        <p:nvCxnSpPr>
          <p:cNvPr id="6" name="Straight Connector 5">
            <a:extLst>
              <a:ext uri="{FF2B5EF4-FFF2-40B4-BE49-F238E27FC236}">
                <a16:creationId xmlns:a16="http://schemas.microsoft.com/office/drawing/2014/main" id="{BAA2E748-97CA-4CE9-8E16-9C0604753B02}"/>
              </a:ext>
              <a:ext uri="{C183D7F6-B498-43B3-948B-1728B52AA6E4}">
                <adec:decorative xmlns:adec="http://schemas.microsoft.com/office/drawing/2017/decorative" val="1"/>
              </a:ext>
            </a:extLst>
          </p:cNvPr>
          <p:cNvCxnSpPr>
            <a:cxnSpLocks/>
          </p:cNvCxnSpPr>
          <p:nvPr/>
        </p:nvCxnSpPr>
        <p:spPr>
          <a:xfrm>
            <a:off x="816376" y="840756"/>
            <a:ext cx="1060409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1D8D0BB-ED30-48EC-A0BF-CCB9659A2402}"/>
              </a:ext>
            </a:extLst>
          </p:cNvPr>
          <p:cNvSpPr txBox="1"/>
          <p:nvPr/>
        </p:nvSpPr>
        <p:spPr>
          <a:xfrm>
            <a:off x="178743" y="937680"/>
            <a:ext cx="3567628" cy="2185214"/>
          </a:xfrm>
          <a:prstGeom prst="rect">
            <a:avLst/>
          </a:prstGeom>
          <a:noFill/>
          <a:ln>
            <a:noFill/>
          </a:ln>
        </p:spPr>
        <p:txBody>
          <a:bodyPr wrap="square" rtlCol="0">
            <a:spAutoFit/>
          </a:bodyPr>
          <a:lstStyle/>
          <a:p>
            <a:pPr marL="0" indent="0">
              <a:buNone/>
            </a:pPr>
            <a:r>
              <a:rPr lang="en-AU" sz="2000" b="1">
                <a:solidFill>
                  <a:schemeClr val="accent6">
                    <a:lumMod val="75000"/>
                  </a:schemeClr>
                </a:solidFill>
              </a:rPr>
              <a:t>Outcome of the Jobs and Skills Summit</a:t>
            </a:r>
          </a:p>
          <a:p>
            <a:r>
              <a:rPr lang="en-AU" sz="1600"/>
              <a:t>The Australian Government has </a:t>
            </a:r>
            <a:r>
              <a:rPr lang="en-AU" sz="1600" b="1"/>
              <a:t>committed to work in partnership</a:t>
            </a:r>
            <a:r>
              <a:rPr lang="en-AU" sz="1600"/>
              <a:t> with states, territories and stakeholders </a:t>
            </a:r>
            <a:r>
              <a:rPr lang="en-AU" sz="1600" b="1"/>
              <a:t>to explore options to improve apprenticeship support services and drive-up completions</a:t>
            </a:r>
            <a:r>
              <a:rPr lang="en-AU" sz="1600"/>
              <a:t>.</a:t>
            </a:r>
          </a:p>
        </p:txBody>
      </p:sp>
      <p:cxnSp>
        <p:nvCxnSpPr>
          <p:cNvPr id="39" name="Straight Connector 38">
            <a:extLst>
              <a:ext uri="{FF2B5EF4-FFF2-40B4-BE49-F238E27FC236}">
                <a16:creationId xmlns:a16="http://schemas.microsoft.com/office/drawing/2014/main" id="{A2446BB5-6C94-4076-AEF2-2CB8FD9F54E1}"/>
              </a:ext>
              <a:ext uri="{C183D7F6-B498-43B3-948B-1728B52AA6E4}">
                <adec:decorative xmlns:adec="http://schemas.microsoft.com/office/drawing/2017/decorative" val="1"/>
              </a:ext>
            </a:extLst>
          </p:cNvPr>
          <p:cNvCxnSpPr>
            <a:cxnSpLocks/>
          </p:cNvCxnSpPr>
          <p:nvPr/>
        </p:nvCxnSpPr>
        <p:spPr>
          <a:xfrm>
            <a:off x="3830243" y="840756"/>
            <a:ext cx="0" cy="392872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798BC91-9377-4FEE-8429-BEBBA095654F}"/>
              </a:ext>
            </a:extLst>
          </p:cNvPr>
          <p:cNvSpPr txBox="1"/>
          <p:nvPr/>
        </p:nvSpPr>
        <p:spPr>
          <a:xfrm>
            <a:off x="3879768" y="931033"/>
            <a:ext cx="4250496" cy="3847207"/>
          </a:xfrm>
          <a:prstGeom prst="rect">
            <a:avLst/>
          </a:prstGeom>
          <a:noFill/>
        </p:spPr>
        <p:txBody>
          <a:bodyPr wrap="square" lIns="91440" tIns="45720" rIns="91440" bIns="45720" anchor="t">
            <a:spAutoFit/>
          </a:bodyPr>
          <a:lstStyle/>
          <a:p>
            <a:pPr marL="0" indent="0">
              <a:buNone/>
            </a:pPr>
            <a:r>
              <a:rPr lang="en-AU" sz="2000" b="1" dirty="0">
                <a:solidFill>
                  <a:schemeClr val="accent6">
                    <a:lumMod val="75000"/>
                  </a:schemeClr>
                </a:solidFill>
              </a:rPr>
              <a:t>Purpose of this Paper</a:t>
            </a:r>
          </a:p>
          <a:p>
            <a:r>
              <a:rPr lang="en-AU" sz="1600" dirty="0"/>
              <a:t>This paper tracks the </a:t>
            </a:r>
            <a:r>
              <a:rPr lang="en-AU" sz="1600" b="1" dirty="0"/>
              <a:t>journey of an apprentice</a:t>
            </a:r>
            <a:r>
              <a:rPr lang="en-AU" sz="1600" dirty="0"/>
              <a:t> and seeks views on how we can address key issues at every stage of the apprenticeship life-cycle. It is focused on non-financial supports. A review of financial supports will be undertaken in late 2023. </a:t>
            </a:r>
            <a:endParaRPr lang="en-AU" sz="1600" dirty="0">
              <a:cs typeface="Calibri"/>
            </a:endParaRPr>
          </a:p>
          <a:p>
            <a:pPr marL="0" indent="0">
              <a:buNone/>
            </a:pPr>
            <a:endParaRPr lang="en-AU" sz="1600" dirty="0">
              <a:cs typeface="Calibri"/>
            </a:endParaRPr>
          </a:p>
          <a:p>
            <a:r>
              <a:rPr lang="en-AU" sz="1600" dirty="0"/>
              <a:t>Responses to this paper will </a:t>
            </a:r>
            <a:r>
              <a:rPr lang="en-AU" sz="1600" b="1" dirty="0"/>
              <a:t>inform apprenticeship services and supports</a:t>
            </a:r>
            <a:r>
              <a:rPr lang="en-AU" sz="1600" dirty="0"/>
              <a:t> that the Australian Government takes forward. </a:t>
            </a:r>
            <a:endParaRPr lang="en-AU" sz="1600" dirty="0">
              <a:cs typeface="Calibri"/>
            </a:endParaRPr>
          </a:p>
          <a:p>
            <a:pPr marL="0" indent="0">
              <a:buNone/>
            </a:pPr>
            <a:endParaRPr lang="en-AU" sz="1600" dirty="0">
              <a:cs typeface="Calibri"/>
            </a:endParaRPr>
          </a:p>
          <a:p>
            <a:r>
              <a:rPr lang="en-AU" sz="1600" dirty="0">
                <a:ea typeface="+mn-lt"/>
                <a:cs typeface="+mn-lt"/>
              </a:rPr>
              <a:t>For background on the apprenticeship system as it is now and key data and evidence, please review the </a:t>
            </a:r>
            <a:r>
              <a:rPr lang="en-AU" sz="1600" dirty="0">
                <a:ea typeface="+mn-lt"/>
                <a:cs typeface="+mn-lt"/>
                <a:hlinkClick r:id="rId2"/>
              </a:rPr>
              <a:t>Apprenticeship Background Paper</a:t>
            </a:r>
            <a:r>
              <a:rPr lang="en-AU" sz="1600" dirty="0">
                <a:ea typeface="+mn-lt"/>
                <a:cs typeface="+mn-lt"/>
              </a:rPr>
              <a:t>. </a:t>
            </a:r>
            <a:endParaRPr lang="en-AU" sz="1600" dirty="0">
              <a:cs typeface="Calibri"/>
            </a:endParaRPr>
          </a:p>
        </p:txBody>
      </p:sp>
      <p:cxnSp>
        <p:nvCxnSpPr>
          <p:cNvPr id="40" name="Straight Connector 39">
            <a:extLst>
              <a:ext uri="{FF2B5EF4-FFF2-40B4-BE49-F238E27FC236}">
                <a16:creationId xmlns:a16="http://schemas.microsoft.com/office/drawing/2014/main" id="{5E64262B-27E9-49AE-B00B-DC26EC179E09}"/>
              </a:ext>
              <a:ext uri="{C183D7F6-B498-43B3-948B-1728B52AA6E4}">
                <adec:decorative xmlns:adec="http://schemas.microsoft.com/office/drawing/2017/decorative" val="1"/>
              </a:ext>
            </a:extLst>
          </p:cNvPr>
          <p:cNvCxnSpPr>
            <a:cxnSpLocks/>
          </p:cNvCxnSpPr>
          <p:nvPr/>
        </p:nvCxnSpPr>
        <p:spPr>
          <a:xfrm>
            <a:off x="8142513" y="840756"/>
            <a:ext cx="0" cy="39427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5629A4-E3F8-4007-BE10-2DFB87D2D847}"/>
              </a:ext>
            </a:extLst>
          </p:cNvPr>
          <p:cNvSpPr>
            <a:spLocks noGrp="1"/>
          </p:cNvSpPr>
          <p:nvPr>
            <p:ph idx="1"/>
          </p:nvPr>
        </p:nvSpPr>
        <p:spPr>
          <a:xfrm>
            <a:off x="8221785" y="1004244"/>
            <a:ext cx="3885807" cy="3413242"/>
          </a:xfrm>
          <a:noFill/>
        </p:spPr>
        <p:txBody>
          <a:bodyPr vert="horz" wrap="square" lIns="91440" tIns="45720" rIns="91440" bIns="45720" rtlCol="0" anchor="t">
            <a:spAutoFit/>
          </a:bodyPr>
          <a:lstStyle/>
          <a:p>
            <a:pPr marL="0" indent="0">
              <a:buNone/>
            </a:pPr>
            <a:r>
              <a:rPr lang="en-AU" sz="2000" b="1" dirty="0">
                <a:solidFill>
                  <a:schemeClr val="accent6">
                    <a:lumMod val="75000"/>
                  </a:schemeClr>
                </a:solidFill>
              </a:rPr>
              <a:t>How to get involved?</a:t>
            </a:r>
          </a:p>
          <a:p>
            <a:pPr marL="0" indent="0">
              <a:buNone/>
            </a:pPr>
            <a:r>
              <a:rPr lang="en-AU" sz="1600" dirty="0"/>
              <a:t>Written submissions are sought by </a:t>
            </a:r>
            <a:r>
              <a:rPr lang="en-AU" sz="1600" b="1" dirty="0"/>
              <a:t>16 December 2022</a:t>
            </a:r>
            <a:r>
              <a:rPr lang="en-AU" sz="1600" dirty="0"/>
              <a:t>. Submissions can be provided via the </a:t>
            </a:r>
            <a:r>
              <a:rPr lang="en-AU" sz="1600" dirty="0">
                <a:hlinkClick r:id="rId3"/>
              </a:rPr>
              <a:t>online form</a:t>
            </a:r>
            <a:r>
              <a:rPr lang="en-AU" sz="1600" dirty="0"/>
              <a:t>. </a:t>
            </a:r>
            <a:endParaRPr lang="en-AU" sz="1600" dirty="0">
              <a:cs typeface="Calibri"/>
            </a:endParaRPr>
          </a:p>
          <a:p>
            <a:pPr marL="0" indent="0">
              <a:buNone/>
            </a:pPr>
            <a:r>
              <a:rPr lang="en-AU" sz="1600" dirty="0">
                <a:ea typeface="+mn-lt"/>
                <a:cs typeface="+mn-lt"/>
              </a:rPr>
              <a:t>Throughout the paper, questions are raised to </a:t>
            </a:r>
            <a:r>
              <a:rPr lang="en-AU" sz="1600" b="1" dirty="0">
                <a:ea typeface="+mn-lt"/>
                <a:cs typeface="+mn-lt"/>
              </a:rPr>
              <a:t>foster discussion</a:t>
            </a:r>
            <a:r>
              <a:rPr lang="en-AU" sz="1600" dirty="0">
                <a:ea typeface="+mn-lt"/>
                <a:cs typeface="+mn-lt"/>
              </a:rPr>
              <a:t>. Submissions </a:t>
            </a:r>
            <a:r>
              <a:rPr lang="en-AU" sz="1600" b="1" dirty="0">
                <a:ea typeface="+mn-lt"/>
                <a:cs typeface="+mn-lt"/>
              </a:rPr>
              <a:t>may address one or more of the questions or issues </a:t>
            </a:r>
            <a:r>
              <a:rPr lang="en-AU" sz="1600" dirty="0">
                <a:ea typeface="+mn-lt"/>
                <a:cs typeface="+mn-lt"/>
              </a:rPr>
              <a:t>raised in this paper or provide a </a:t>
            </a:r>
            <a:r>
              <a:rPr lang="en-AU" sz="1600" b="1" dirty="0">
                <a:ea typeface="+mn-lt"/>
                <a:cs typeface="+mn-lt"/>
              </a:rPr>
              <a:t>more general response.</a:t>
            </a:r>
            <a:endParaRPr lang="en-AU" sz="1600" b="1" dirty="0"/>
          </a:p>
          <a:p>
            <a:pPr marL="0" indent="0">
              <a:buNone/>
            </a:pPr>
            <a:r>
              <a:rPr lang="en-AU" sz="1600" dirty="0"/>
              <a:t>Submissions will be supplemented by facilitated roundtables and targeted consultation with states, territories and key stakeholders.</a:t>
            </a:r>
            <a:endParaRPr lang="en-AU" sz="1600" dirty="0">
              <a:cs typeface="Calibri"/>
            </a:endParaRPr>
          </a:p>
        </p:txBody>
      </p:sp>
      <p:sp>
        <p:nvSpPr>
          <p:cNvPr id="5" name="Rectangle 4">
            <a:extLst>
              <a:ext uri="{FF2B5EF4-FFF2-40B4-BE49-F238E27FC236}">
                <a16:creationId xmlns:a16="http://schemas.microsoft.com/office/drawing/2014/main" id="{ADEE4E8A-1C24-4BCE-9318-331DA64D1D93}"/>
              </a:ext>
              <a:ext uri="{C183D7F6-B498-43B3-948B-1728B52AA6E4}">
                <adec:decorative xmlns:adec="http://schemas.microsoft.com/office/drawing/2017/decorative" val="1"/>
              </a:ext>
            </a:extLst>
          </p:cNvPr>
          <p:cNvSpPr/>
          <p:nvPr/>
        </p:nvSpPr>
        <p:spPr>
          <a:xfrm>
            <a:off x="0" y="4786783"/>
            <a:ext cx="12192000" cy="201442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a:solidFill>
                <a:schemeClr val="tx1"/>
              </a:solidFill>
            </a:endParaRPr>
          </a:p>
        </p:txBody>
      </p:sp>
      <p:sp>
        <p:nvSpPr>
          <p:cNvPr id="56" name="Oval 55">
            <a:extLst>
              <a:ext uri="{FF2B5EF4-FFF2-40B4-BE49-F238E27FC236}">
                <a16:creationId xmlns:a16="http://schemas.microsoft.com/office/drawing/2014/main" id="{944D175E-67D5-4A57-9C87-B7A6E52AA330}"/>
              </a:ext>
              <a:ext uri="{C183D7F6-B498-43B3-948B-1728B52AA6E4}">
                <adec:decorative xmlns:adec="http://schemas.microsoft.com/office/drawing/2017/decorative" val="1"/>
              </a:ext>
            </a:extLst>
          </p:cNvPr>
          <p:cNvSpPr/>
          <p:nvPr/>
        </p:nvSpPr>
        <p:spPr>
          <a:xfrm>
            <a:off x="984395" y="5025480"/>
            <a:ext cx="186592" cy="183151"/>
          </a:xfrm>
          <a:prstGeom prst="ellipse">
            <a:avLst/>
          </a:prstGeom>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a:extLst>
              <a:ext uri="{FF2B5EF4-FFF2-40B4-BE49-F238E27FC236}">
                <a16:creationId xmlns:a16="http://schemas.microsoft.com/office/drawing/2014/main" id="{1120A586-84CC-4B1B-A87F-1504AF2C3917}"/>
              </a:ext>
            </a:extLst>
          </p:cNvPr>
          <p:cNvSpPr txBox="1"/>
          <p:nvPr/>
        </p:nvSpPr>
        <p:spPr>
          <a:xfrm>
            <a:off x="1136390" y="5206292"/>
            <a:ext cx="1820079" cy="461665"/>
          </a:xfrm>
          <a:prstGeom prst="rect">
            <a:avLst/>
          </a:prstGeom>
          <a:noFill/>
        </p:spPr>
        <p:txBody>
          <a:bodyPr wrap="square" lIns="91440" tIns="45720" rIns="91440" bIns="45720" rtlCol="0" anchor="t">
            <a:spAutoFit/>
          </a:bodyPr>
          <a:lstStyle/>
          <a:p>
            <a:r>
              <a:rPr lang="en-AU" sz="1200" dirty="0"/>
              <a:t>Release of Paper </a:t>
            </a:r>
          </a:p>
          <a:p>
            <a:r>
              <a:rPr lang="en-AU" sz="1200" dirty="0"/>
              <a:t>16 November 2022</a:t>
            </a:r>
            <a:endParaRPr lang="en-AU" sz="1200" dirty="0">
              <a:cs typeface="Calibri"/>
            </a:endParaRPr>
          </a:p>
        </p:txBody>
      </p:sp>
      <p:cxnSp>
        <p:nvCxnSpPr>
          <p:cNvPr id="44" name="Straight Connector 43">
            <a:extLst>
              <a:ext uri="{FF2B5EF4-FFF2-40B4-BE49-F238E27FC236}">
                <a16:creationId xmlns:a16="http://schemas.microsoft.com/office/drawing/2014/main" id="{CF2B85F8-F84B-40B1-B630-87A69ABE5467}"/>
              </a:ext>
              <a:ext uri="{C183D7F6-B498-43B3-948B-1728B52AA6E4}">
                <adec:decorative xmlns:adec="http://schemas.microsoft.com/office/drawing/2017/decorative" val="1"/>
              </a:ext>
            </a:extLst>
          </p:cNvPr>
          <p:cNvCxnSpPr/>
          <p:nvPr/>
        </p:nvCxnSpPr>
        <p:spPr>
          <a:xfrm flipV="1">
            <a:off x="1066811" y="5104012"/>
            <a:ext cx="0" cy="718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6" name="Arc 35">
            <a:extLst>
              <a:ext uri="{FF2B5EF4-FFF2-40B4-BE49-F238E27FC236}">
                <a16:creationId xmlns:a16="http://schemas.microsoft.com/office/drawing/2014/main" id="{E2B87213-F2FC-453C-8937-93F343FB8B31}"/>
              </a:ext>
              <a:ext uri="{C183D7F6-B498-43B3-948B-1728B52AA6E4}">
                <adec:decorative xmlns:adec="http://schemas.microsoft.com/office/drawing/2017/decorative" val="1"/>
              </a:ext>
            </a:extLst>
          </p:cNvPr>
          <p:cNvSpPr/>
          <p:nvPr/>
        </p:nvSpPr>
        <p:spPr>
          <a:xfrm rot="4982212">
            <a:off x="637922" y="5837849"/>
            <a:ext cx="879539" cy="854510"/>
          </a:xfrm>
          <a:prstGeom prst="arc">
            <a:avLst>
              <a:gd name="adj1" fmla="val 16530333"/>
              <a:gd name="adj2" fmla="val 11389501"/>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5" name="Oval 34">
            <a:extLst>
              <a:ext uri="{FF2B5EF4-FFF2-40B4-BE49-F238E27FC236}">
                <a16:creationId xmlns:a16="http://schemas.microsoft.com/office/drawing/2014/main" id="{1233D379-9628-4292-8EF0-43028426A16C}"/>
              </a:ext>
              <a:ext uri="{C183D7F6-B498-43B3-948B-1728B52AA6E4}">
                <adec:decorative xmlns:adec="http://schemas.microsoft.com/office/drawing/2017/decorative" val="1"/>
              </a:ext>
            </a:extLst>
          </p:cNvPr>
          <p:cNvSpPr/>
          <p:nvPr/>
        </p:nvSpPr>
        <p:spPr>
          <a:xfrm>
            <a:off x="724989" y="5909870"/>
            <a:ext cx="705405" cy="693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8" name="Graphic 47">
            <a:extLst>
              <a:ext uri="{FF2B5EF4-FFF2-40B4-BE49-F238E27FC236}">
                <a16:creationId xmlns:a16="http://schemas.microsoft.com/office/drawing/2014/main" id="{0265D346-B5F1-43B1-AECF-8592BCFC63E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376" y="6017454"/>
            <a:ext cx="457200" cy="495300"/>
          </a:xfrm>
          <a:prstGeom prst="rect">
            <a:avLst/>
          </a:prstGeom>
        </p:spPr>
      </p:pic>
      <p:cxnSp>
        <p:nvCxnSpPr>
          <p:cNvPr id="38" name="Straight Connector 37">
            <a:extLst>
              <a:ext uri="{FF2B5EF4-FFF2-40B4-BE49-F238E27FC236}">
                <a16:creationId xmlns:a16="http://schemas.microsoft.com/office/drawing/2014/main" id="{54148CDA-1EBA-4C40-862D-86507D520F08}"/>
              </a:ext>
              <a:ext uri="{C183D7F6-B498-43B3-948B-1728B52AA6E4}">
                <adec:decorative xmlns:adec="http://schemas.microsoft.com/office/drawing/2017/decorative" val="1"/>
              </a:ext>
            </a:extLst>
          </p:cNvPr>
          <p:cNvCxnSpPr>
            <a:cxnSpLocks/>
          </p:cNvCxnSpPr>
          <p:nvPr/>
        </p:nvCxnSpPr>
        <p:spPr>
          <a:xfrm flipV="1">
            <a:off x="1471225" y="6256550"/>
            <a:ext cx="2195552" cy="19157"/>
          </a:xfrm>
          <a:prstGeom prst="line">
            <a:avLst/>
          </a:prstGeom>
          <a:ln w="57150">
            <a:solidFill>
              <a:srgbClr val="404246"/>
            </a:solidFill>
          </a:ln>
        </p:spPr>
        <p:style>
          <a:lnRef idx="1">
            <a:schemeClr val="accent1"/>
          </a:lnRef>
          <a:fillRef idx="0">
            <a:schemeClr val="accent1"/>
          </a:fillRef>
          <a:effectRef idx="0">
            <a:schemeClr val="accent1"/>
          </a:effectRef>
          <a:fontRef idx="minor">
            <a:schemeClr val="tx1"/>
          </a:fontRef>
        </p:style>
      </p:cxnSp>
      <p:sp>
        <p:nvSpPr>
          <p:cNvPr id="34" name="Arc 33">
            <a:extLst>
              <a:ext uri="{FF2B5EF4-FFF2-40B4-BE49-F238E27FC236}">
                <a16:creationId xmlns:a16="http://schemas.microsoft.com/office/drawing/2014/main" id="{15581455-650F-490E-A16A-3D22DA62FAA0}"/>
              </a:ext>
              <a:ext uri="{C183D7F6-B498-43B3-948B-1728B52AA6E4}">
                <adec:decorative xmlns:adec="http://schemas.microsoft.com/office/drawing/2017/decorative" val="1"/>
              </a:ext>
            </a:extLst>
          </p:cNvPr>
          <p:cNvSpPr/>
          <p:nvPr/>
        </p:nvSpPr>
        <p:spPr>
          <a:xfrm rot="4930851">
            <a:off x="3668295" y="5810367"/>
            <a:ext cx="879539" cy="854510"/>
          </a:xfrm>
          <a:prstGeom prst="arc">
            <a:avLst>
              <a:gd name="adj1" fmla="val 16530333"/>
              <a:gd name="adj2" fmla="val 11161762"/>
            </a:avLst>
          </a:prstGeom>
          <a:ln w="57150">
            <a:solidFill>
              <a:srgbClr val="4042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47" name="Straight Connector 46">
            <a:extLst>
              <a:ext uri="{FF2B5EF4-FFF2-40B4-BE49-F238E27FC236}">
                <a16:creationId xmlns:a16="http://schemas.microsoft.com/office/drawing/2014/main" id="{95AFA332-C542-4ACE-B58F-E9C9BE400822}"/>
              </a:ext>
              <a:ext uri="{C183D7F6-B498-43B3-948B-1728B52AA6E4}">
                <adec:decorative xmlns:adec="http://schemas.microsoft.com/office/drawing/2017/decorative" val="1"/>
              </a:ext>
            </a:extLst>
          </p:cNvPr>
          <p:cNvCxnSpPr/>
          <p:nvPr/>
        </p:nvCxnSpPr>
        <p:spPr>
          <a:xfrm flipV="1">
            <a:off x="4108064" y="5104012"/>
            <a:ext cx="0" cy="718000"/>
          </a:xfrm>
          <a:prstGeom prst="line">
            <a:avLst/>
          </a:prstGeom>
          <a:ln w="57150">
            <a:solidFill>
              <a:srgbClr val="404246"/>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D637ECC-4425-41E1-9144-7EA142C9AA73}"/>
              </a:ext>
              <a:ext uri="{C183D7F6-B498-43B3-948B-1728B52AA6E4}">
                <adec:decorative xmlns:adec="http://schemas.microsoft.com/office/drawing/2017/decorative" val="1"/>
              </a:ext>
            </a:extLst>
          </p:cNvPr>
          <p:cNvSpPr/>
          <p:nvPr/>
        </p:nvSpPr>
        <p:spPr>
          <a:xfrm>
            <a:off x="4014118" y="4964072"/>
            <a:ext cx="186592" cy="183151"/>
          </a:xfrm>
          <a:prstGeom prst="ellipse">
            <a:avLst/>
          </a:prstGeom>
          <a:solidFill>
            <a:srgbClr val="404246"/>
          </a:solidFill>
          <a:ln>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87555B2E-C175-4D91-A19D-AD0255C5A79E}"/>
              </a:ext>
              <a:ext uri="{C183D7F6-B498-43B3-948B-1728B52AA6E4}">
                <adec:decorative xmlns:adec="http://schemas.microsoft.com/office/drawing/2017/decorative" val="1"/>
              </a:ext>
            </a:extLst>
          </p:cNvPr>
          <p:cNvSpPr/>
          <p:nvPr/>
        </p:nvSpPr>
        <p:spPr>
          <a:xfrm>
            <a:off x="3755361" y="5878894"/>
            <a:ext cx="705405" cy="693358"/>
          </a:xfrm>
          <a:prstGeom prst="ellipse">
            <a:avLst/>
          </a:prstGeom>
          <a:solidFill>
            <a:srgbClr val="404246"/>
          </a:solidFill>
          <a:ln>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9" name="Graphic 48">
            <a:extLst>
              <a:ext uri="{FF2B5EF4-FFF2-40B4-BE49-F238E27FC236}">
                <a16:creationId xmlns:a16="http://schemas.microsoft.com/office/drawing/2014/main" id="{2D7D7759-18D6-4D44-A2E8-93D2EE7C725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0714" y="5986265"/>
            <a:ext cx="533400" cy="495300"/>
          </a:xfrm>
          <a:prstGeom prst="rect">
            <a:avLst/>
          </a:prstGeom>
        </p:spPr>
      </p:pic>
      <p:sp>
        <p:nvSpPr>
          <p:cNvPr id="53" name="TextBox 52">
            <a:extLst>
              <a:ext uri="{FF2B5EF4-FFF2-40B4-BE49-F238E27FC236}">
                <a16:creationId xmlns:a16="http://schemas.microsoft.com/office/drawing/2014/main" id="{8E8A6E5A-E8FE-47D6-87A7-CA5C38F6D889}"/>
              </a:ext>
            </a:extLst>
          </p:cNvPr>
          <p:cNvSpPr txBox="1"/>
          <p:nvPr/>
        </p:nvSpPr>
        <p:spPr>
          <a:xfrm>
            <a:off x="4140447" y="5126656"/>
            <a:ext cx="1820079" cy="646331"/>
          </a:xfrm>
          <a:prstGeom prst="rect">
            <a:avLst/>
          </a:prstGeom>
          <a:noFill/>
        </p:spPr>
        <p:txBody>
          <a:bodyPr wrap="square" lIns="91440" tIns="45720" rIns="91440" bIns="45720" rtlCol="0" anchor="t">
            <a:spAutoFit/>
          </a:bodyPr>
          <a:lstStyle/>
          <a:p>
            <a:r>
              <a:rPr lang="en-AU" sz="1200" dirty="0"/>
              <a:t>Consultation with key stakeholders commences 16 November 2022</a:t>
            </a:r>
          </a:p>
        </p:txBody>
      </p:sp>
      <p:cxnSp>
        <p:nvCxnSpPr>
          <p:cNvPr id="41" name="Straight Connector 40">
            <a:extLst>
              <a:ext uri="{FF2B5EF4-FFF2-40B4-BE49-F238E27FC236}">
                <a16:creationId xmlns:a16="http://schemas.microsoft.com/office/drawing/2014/main" id="{7891ACFC-1E47-4E10-ABFD-19D5005021D1}"/>
              </a:ext>
              <a:ext uri="{C183D7F6-B498-43B3-948B-1728B52AA6E4}">
                <adec:decorative xmlns:adec="http://schemas.microsoft.com/office/drawing/2017/decorative" val="1"/>
              </a:ext>
            </a:extLst>
          </p:cNvPr>
          <p:cNvCxnSpPr>
            <a:cxnSpLocks/>
          </p:cNvCxnSpPr>
          <p:nvPr/>
        </p:nvCxnSpPr>
        <p:spPr>
          <a:xfrm flipV="1">
            <a:off x="4495147" y="6208538"/>
            <a:ext cx="2217385" cy="3808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Arc 31">
            <a:extLst>
              <a:ext uri="{FF2B5EF4-FFF2-40B4-BE49-F238E27FC236}">
                <a16:creationId xmlns:a16="http://schemas.microsoft.com/office/drawing/2014/main" id="{57450D22-2BBB-44E3-9E19-5B202051ADF1}"/>
              </a:ext>
              <a:ext uri="{C183D7F6-B498-43B3-948B-1728B52AA6E4}">
                <adec:decorative xmlns:adec="http://schemas.microsoft.com/office/drawing/2017/decorative" val="1"/>
              </a:ext>
            </a:extLst>
          </p:cNvPr>
          <p:cNvSpPr/>
          <p:nvPr/>
        </p:nvSpPr>
        <p:spPr>
          <a:xfrm rot="4808276">
            <a:off x="6726037" y="5814192"/>
            <a:ext cx="879538" cy="854512"/>
          </a:xfrm>
          <a:prstGeom prst="arc">
            <a:avLst>
              <a:gd name="adj1" fmla="val 16530333"/>
              <a:gd name="adj2" fmla="val 11446191"/>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46" name="Straight Connector 45">
            <a:extLst>
              <a:ext uri="{FF2B5EF4-FFF2-40B4-BE49-F238E27FC236}">
                <a16:creationId xmlns:a16="http://schemas.microsoft.com/office/drawing/2014/main" id="{B3075893-0FDA-4D45-9F28-5C16372125BD}"/>
              </a:ext>
              <a:ext uri="{C183D7F6-B498-43B3-948B-1728B52AA6E4}">
                <adec:decorative xmlns:adec="http://schemas.microsoft.com/office/drawing/2017/decorative" val="1"/>
              </a:ext>
            </a:extLst>
          </p:cNvPr>
          <p:cNvCxnSpPr/>
          <p:nvPr/>
        </p:nvCxnSpPr>
        <p:spPr>
          <a:xfrm flipV="1">
            <a:off x="7170170" y="5104012"/>
            <a:ext cx="0" cy="71800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00C7E1B3-0481-40B4-8CA5-F8C081D904A9}"/>
              </a:ext>
              <a:ext uri="{C183D7F6-B498-43B3-948B-1728B52AA6E4}">
                <adec:decorative xmlns:adec="http://schemas.microsoft.com/office/drawing/2017/decorative" val="1"/>
              </a:ext>
            </a:extLst>
          </p:cNvPr>
          <p:cNvSpPr/>
          <p:nvPr/>
        </p:nvSpPr>
        <p:spPr>
          <a:xfrm>
            <a:off x="7074801" y="4943505"/>
            <a:ext cx="186592" cy="18315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0FB8BB34-ABDA-475B-AB44-89418975A664}"/>
              </a:ext>
              <a:ext uri="{C183D7F6-B498-43B3-948B-1728B52AA6E4}">
                <adec:decorative xmlns:adec="http://schemas.microsoft.com/office/drawing/2017/decorative" val="1"/>
              </a:ext>
            </a:extLst>
          </p:cNvPr>
          <p:cNvSpPr/>
          <p:nvPr/>
        </p:nvSpPr>
        <p:spPr>
          <a:xfrm>
            <a:off x="6813103" y="5890943"/>
            <a:ext cx="705405" cy="6933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0" name="Graphic 49">
            <a:extLst>
              <a:ext uri="{FF2B5EF4-FFF2-40B4-BE49-F238E27FC236}">
                <a16:creationId xmlns:a16="http://schemas.microsoft.com/office/drawing/2014/main" id="{0F79A6CD-6B9E-4398-9A2F-7292F50B50E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18155" y="5978501"/>
            <a:ext cx="495300" cy="495300"/>
          </a:xfrm>
          <a:prstGeom prst="rect">
            <a:avLst/>
          </a:prstGeom>
        </p:spPr>
      </p:pic>
      <p:sp>
        <p:nvSpPr>
          <p:cNvPr id="54" name="TextBox 53">
            <a:extLst>
              <a:ext uri="{FF2B5EF4-FFF2-40B4-BE49-F238E27FC236}">
                <a16:creationId xmlns:a16="http://schemas.microsoft.com/office/drawing/2014/main" id="{8DB8EED1-A41C-4B8F-B3B3-1808330F8002}"/>
              </a:ext>
            </a:extLst>
          </p:cNvPr>
          <p:cNvSpPr txBox="1"/>
          <p:nvPr/>
        </p:nvSpPr>
        <p:spPr>
          <a:xfrm>
            <a:off x="7181996" y="5122016"/>
            <a:ext cx="2133146" cy="646331"/>
          </a:xfrm>
          <a:prstGeom prst="rect">
            <a:avLst/>
          </a:prstGeom>
          <a:noFill/>
        </p:spPr>
        <p:txBody>
          <a:bodyPr wrap="square" lIns="91440" tIns="45720" rIns="91440" bIns="45720" rtlCol="0" anchor="t">
            <a:spAutoFit/>
          </a:bodyPr>
          <a:lstStyle/>
          <a:p>
            <a:r>
              <a:rPr lang="en-AU" sz="1200"/>
              <a:t>Final date for response submissions to Paper</a:t>
            </a:r>
          </a:p>
          <a:p>
            <a:r>
              <a:rPr lang="en-AU" sz="1200"/>
              <a:t>16 December 2022</a:t>
            </a:r>
          </a:p>
        </p:txBody>
      </p:sp>
      <p:cxnSp>
        <p:nvCxnSpPr>
          <p:cNvPr id="42" name="Straight Connector 41">
            <a:extLst>
              <a:ext uri="{FF2B5EF4-FFF2-40B4-BE49-F238E27FC236}">
                <a16:creationId xmlns:a16="http://schemas.microsoft.com/office/drawing/2014/main" id="{5A079D67-6773-48AA-A6D0-5EDA6A77ADF5}"/>
              </a:ext>
              <a:ext uri="{C183D7F6-B498-43B3-948B-1728B52AA6E4}">
                <adec:decorative xmlns:adec="http://schemas.microsoft.com/office/drawing/2017/decorative" val="1"/>
              </a:ext>
            </a:extLst>
          </p:cNvPr>
          <p:cNvCxnSpPr>
            <a:cxnSpLocks/>
          </p:cNvCxnSpPr>
          <p:nvPr/>
        </p:nvCxnSpPr>
        <p:spPr>
          <a:xfrm flipV="1">
            <a:off x="7565368" y="6217230"/>
            <a:ext cx="2284209" cy="16685"/>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519BC9ED-7545-4119-BA33-F13A47BEE8F6}"/>
              </a:ext>
              <a:ext uri="{C183D7F6-B498-43B3-948B-1728B52AA6E4}">
                <adec:decorative xmlns:adec="http://schemas.microsoft.com/office/drawing/2017/decorative" val="1"/>
              </a:ext>
            </a:extLst>
          </p:cNvPr>
          <p:cNvSpPr/>
          <p:nvPr/>
        </p:nvSpPr>
        <p:spPr>
          <a:xfrm rot="5635221">
            <a:off x="9810027" y="5817477"/>
            <a:ext cx="879539" cy="854510"/>
          </a:xfrm>
          <a:prstGeom prst="arc">
            <a:avLst>
              <a:gd name="adj1" fmla="val 16530333"/>
              <a:gd name="adj2" fmla="val 10681667"/>
            </a:avLst>
          </a:prstGeom>
          <a:ln w="57150">
            <a:solidFill>
              <a:srgbClr val="70AD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8" name="Oval 57">
            <a:extLst>
              <a:ext uri="{FF2B5EF4-FFF2-40B4-BE49-F238E27FC236}">
                <a16:creationId xmlns:a16="http://schemas.microsoft.com/office/drawing/2014/main" id="{AEC7A228-C3AF-4F0A-B041-1EA91772B9D8}"/>
              </a:ext>
              <a:ext uri="{C183D7F6-B498-43B3-948B-1728B52AA6E4}">
                <adec:decorative xmlns:adec="http://schemas.microsoft.com/office/drawing/2017/decorative" val="1"/>
              </a:ext>
            </a:extLst>
          </p:cNvPr>
          <p:cNvSpPr/>
          <p:nvPr/>
        </p:nvSpPr>
        <p:spPr>
          <a:xfrm>
            <a:off x="10164689" y="4947580"/>
            <a:ext cx="186592" cy="183151"/>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5" name="Straight Connector 44">
            <a:extLst>
              <a:ext uri="{FF2B5EF4-FFF2-40B4-BE49-F238E27FC236}">
                <a16:creationId xmlns:a16="http://schemas.microsoft.com/office/drawing/2014/main" id="{72672BC0-215A-46D0-957C-7DE7FB18C888}"/>
              </a:ext>
              <a:ext uri="{C183D7F6-B498-43B3-948B-1728B52AA6E4}">
                <adec:decorative xmlns:adec="http://schemas.microsoft.com/office/drawing/2017/decorative" val="1"/>
              </a:ext>
            </a:extLst>
          </p:cNvPr>
          <p:cNvCxnSpPr/>
          <p:nvPr/>
        </p:nvCxnSpPr>
        <p:spPr>
          <a:xfrm flipV="1">
            <a:off x="10249796" y="5104012"/>
            <a:ext cx="0" cy="718000"/>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EEEED8C-771D-4AA6-BB74-F18ADD780DAA}"/>
              </a:ext>
            </a:extLst>
          </p:cNvPr>
          <p:cNvSpPr txBox="1"/>
          <p:nvPr/>
        </p:nvSpPr>
        <p:spPr>
          <a:xfrm>
            <a:off x="10297565" y="5131514"/>
            <a:ext cx="1820079" cy="461665"/>
          </a:xfrm>
          <a:prstGeom prst="rect">
            <a:avLst/>
          </a:prstGeom>
          <a:noFill/>
        </p:spPr>
        <p:txBody>
          <a:bodyPr wrap="square" lIns="91440" tIns="45720" rIns="91440" bIns="45720" rtlCol="0" anchor="t">
            <a:spAutoFit/>
          </a:bodyPr>
          <a:lstStyle/>
          <a:p>
            <a:r>
              <a:rPr lang="en-AU" sz="1200"/>
              <a:t>Consultation to conclude 16 December 2022</a:t>
            </a:r>
          </a:p>
        </p:txBody>
      </p:sp>
      <p:sp>
        <p:nvSpPr>
          <p:cNvPr id="12" name="Oval 11">
            <a:extLst>
              <a:ext uri="{FF2B5EF4-FFF2-40B4-BE49-F238E27FC236}">
                <a16:creationId xmlns:a16="http://schemas.microsoft.com/office/drawing/2014/main" id="{8495A03A-5912-46D1-9D2A-D1DF334D60B2}"/>
              </a:ext>
              <a:ext uri="{C183D7F6-B498-43B3-948B-1728B52AA6E4}">
                <adec:decorative xmlns:adec="http://schemas.microsoft.com/office/drawing/2017/decorative" val="1"/>
              </a:ext>
            </a:extLst>
          </p:cNvPr>
          <p:cNvSpPr/>
          <p:nvPr/>
        </p:nvSpPr>
        <p:spPr>
          <a:xfrm>
            <a:off x="9899704" y="5917211"/>
            <a:ext cx="696687" cy="655041"/>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1" name="Graphic 50">
            <a:extLst>
              <a:ext uri="{FF2B5EF4-FFF2-40B4-BE49-F238E27FC236}">
                <a16:creationId xmlns:a16="http://schemas.microsoft.com/office/drawing/2014/main" id="{6E4D71EA-C31D-438F-BE88-A0AABB38778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18033" y="5998404"/>
            <a:ext cx="495300" cy="533400"/>
          </a:xfrm>
          <a:prstGeom prst="rect">
            <a:avLst/>
          </a:prstGeom>
        </p:spPr>
      </p:pic>
    </p:spTree>
    <p:extLst>
      <p:ext uri="{BB962C8B-B14F-4D97-AF65-F5344CB8AC3E}">
        <p14:creationId xmlns:p14="http://schemas.microsoft.com/office/powerpoint/2010/main" val="194367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87B5E9E7-55AD-44E1-A535-66B911C038D5}"/>
              </a:ext>
            </a:extLst>
          </p:cNvPr>
          <p:cNvSpPr>
            <a:spLocks noGrp="1"/>
          </p:cNvSpPr>
          <p:nvPr>
            <p:ph type="title" idx="4294967295"/>
          </p:nvPr>
        </p:nvSpPr>
        <p:spPr>
          <a:xfrm>
            <a:off x="113207" y="182407"/>
            <a:ext cx="11442928" cy="4848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07" tIns="60904" rIns="121807" bIns="60904" numCol="1" spcCol="0" rtlCol="0" fromWordArt="0" anchor="ctr" anchorCtr="0" forceAA="0" compatLnSpc="1">
            <a:prstTxWarp prst="textNoShape">
              <a:avLst/>
            </a:prstTxWarp>
            <a:noAutofit/>
          </a:bodyPr>
          <a:lstStyle/>
          <a:p>
            <a:pPr marL="0" marR="0" lvl="0" indent="0" algn="l" defTabSz="1218072" rtl="0" eaLnBrk="1" fontAlgn="auto" latinLnBrk="0" hangingPunct="1">
              <a:lnSpc>
                <a:spcPct val="90000"/>
              </a:lnSpc>
              <a:spcBef>
                <a:spcPct val="0"/>
              </a:spcBef>
              <a:spcAft>
                <a:spcPts val="0"/>
              </a:spcAft>
              <a:buClrTx/>
              <a:buSzTx/>
              <a:buFontTx/>
              <a:buNone/>
              <a:tabLst/>
              <a:defRPr/>
            </a:pPr>
            <a:r>
              <a:rPr kumimoji="0" lang="en-AU" sz="2650" b="0" i="0" u="none" strike="noStrike" kern="1200" cap="none" spc="0" normalizeH="0" baseline="0" noProof="0">
                <a:ln>
                  <a:noFill/>
                </a:ln>
                <a:solidFill>
                  <a:srgbClr val="002D3F"/>
                </a:solidFill>
                <a:effectLst/>
                <a:uLnTx/>
                <a:uFillTx/>
                <a:latin typeface="Calibri" panose="020F0502020204030204"/>
                <a:ea typeface="+mn-ea"/>
                <a:cs typeface="+mn-cs"/>
              </a:rPr>
              <a:t>Australian Apprenticeships – Overview of the data – 31 March 2022</a:t>
            </a:r>
            <a:endParaRPr kumimoji="0" lang="en-US" sz="2664" b="0" i="0" u="none" strike="noStrike" kern="1200" cap="none" spc="0" normalizeH="0" baseline="0" noProof="0">
              <a:ln>
                <a:noFill/>
              </a:ln>
              <a:solidFill>
                <a:srgbClr val="002D3F"/>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B1CAB533-235D-A21C-B914-F5A2E83E0C35}"/>
              </a:ext>
              <a:ext uri="{C183D7F6-B498-43B3-948B-1728B52AA6E4}">
                <adec:decorative xmlns:adec="http://schemas.microsoft.com/office/drawing/2017/decorative" val="1"/>
              </a:ext>
            </a:extLst>
          </p:cNvPr>
          <p:cNvCxnSpPr/>
          <p:nvPr/>
        </p:nvCxnSpPr>
        <p:spPr>
          <a:xfrm>
            <a:off x="179417" y="663447"/>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ounded Rectangle 8">
            <a:extLst>
              <a:ext uri="{FF2B5EF4-FFF2-40B4-BE49-F238E27FC236}">
                <a16:creationId xmlns:a16="http://schemas.microsoft.com/office/drawing/2014/main" id="{F3A264B7-6B0F-49FC-ABE1-30BB11DBA263}"/>
              </a:ext>
              <a:ext uri="{C183D7F6-B498-43B3-948B-1728B52AA6E4}">
                <adec:decorative xmlns:adec="http://schemas.microsoft.com/office/drawing/2017/decorative" val="0"/>
              </a:ext>
            </a:extLst>
          </p:cNvPr>
          <p:cNvSpPr/>
          <p:nvPr/>
        </p:nvSpPr>
        <p:spPr bwMode="auto">
          <a:xfrm>
            <a:off x="137440" y="808005"/>
            <a:ext cx="3833746" cy="374481"/>
          </a:xfrm>
          <a:prstGeom prst="rect">
            <a:avLst/>
          </a:prstGeom>
          <a:solidFill>
            <a:srgbClr val="4472C4"/>
          </a:solidFill>
          <a:ln w="9525">
            <a:noFill/>
            <a:round/>
            <a:headEnd/>
            <a:tailEnd/>
          </a:ln>
        </p:spPr>
        <p:txBody>
          <a:bodyPr vert="horz" wrap="square" lIns="103557" tIns="51779" rIns="103557" bIns="51779" numCol="1" rtlCol="0" anchor="ctr" anchorCtr="0" compatLnSpc="1">
            <a:prstTxWarp prst="textNoShape">
              <a:avLst/>
            </a:prstTxWarp>
          </a:bodyPr>
          <a:lstStyle/>
          <a:p>
            <a:pPr algn="ctr" defTabSz="1035668">
              <a:defRPr/>
            </a:pPr>
            <a:r>
              <a:rPr lang="en-AU" sz="1585" b="1">
                <a:solidFill>
                  <a:prstClr val="white"/>
                </a:solidFill>
                <a:latin typeface="Calibri" panose="020F0502020204030204"/>
              </a:rPr>
              <a:t>In-Training</a:t>
            </a:r>
          </a:p>
        </p:txBody>
      </p:sp>
      <p:sp>
        <p:nvSpPr>
          <p:cNvPr id="45" name="Freeform 55">
            <a:extLst>
              <a:ext uri="{FF2B5EF4-FFF2-40B4-BE49-F238E27FC236}">
                <a16:creationId xmlns:a16="http://schemas.microsoft.com/office/drawing/2014/main" id="{80645AE7-2D77-42F2-90C5-19761EBAB138}"/>
              </a:ext>
              <a:ext uri="{C183D7F6-B498-43B3-948B-1728B52AA6E4}">
                <adec:decorative xmlns:adec="http://schemas.microsoft.com/office/drawing/2017/decorative" val="1"/>
              </a:ext>
            </a:extLst>
          </p:cNvPr>
          <p:cNvSpPr/>
          <p:nvPr/>
        </p:nvSpPr>
        <p:spPr bwMode="auto">
          <a:xfrm>
            <a:off x="111878" y="1299730"/>
            <a:ext cx="622221" cy="624102"/>
          </a:xfrm>
          <a:prstGeom prst="ellipse">
            <a:avLst/>
          </a:prstGeom>
          <a:solidFill>
            <a:srgbClr val="4472C4"/>
          </a:solidFill>
          <a:ln w="9525">
            <a:noFill/>
            <a:round/>
            <a:headEnd/>
            <a:tailEnd/>
          </a:ln>
        </p:spPr>
        <p:txBody>
          <a:bodyPr vert="horz" wrap="square" lIns="59960" tIns="29980" rIns="59960" bIns="29980" numCol="1" rtlCol="0" anchor="ctr" anchorCtr="0" compatLnSpc="1">
            <a:prstTxWarp prst="textNoShape">
              <a:avLst/>
            </a:prstTxWarp>
          </a:bodyPr>
          <a:lstStyle/>
          <a:p>
            <a:pPr algn="ctr" defTabSz="1218072"/>
            <a:endParaRPr lang="en-US" sz="1575" b="1">
              <a:solidFill>
                <a:prstClr val="white"/>
              </a:solidFill>
              <a:latin typeface="Calibri" panose="020F0502020204030204"/>
            </a:endParaRPr>
          </a:p>
        </p:txBody>
      </p:sp>
      <p:pic>
        <p:nvPicPr>
          <p:cNvPr id="37" name="Graphic 36">
            <a:extLst>
              <a:ext uri="{FF2B5EF4-FFF2-40B4-BE49-F238E27FC236}">
                <a16:creationId xmlns:a16="http://schemas.microsoft.com/office/drawing/2014/main" id="{6131D986-5A0D-4438-979D-C0F08E78726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294" y="1342145"/>
            <a:ext cx="503253" cy="503253"/>
          </a:xfrm>
          <a:prstGeom prst="rect">
            <a:avLst/>
          </a:prstGeom>
        </p:spPr>
      </p:pic>
      <p:sp>
        <p:nvSpPr>
          <p:cNvPr id="30" name="Inhaltsplatzhalter 4">
            <a:extLst>
              <a:ext uri="{FF2B5EF4-FFF2-40B4-BE49-F238E27FC236}">
                <a16:creationId xmlns:a16="http://schemas.microsoft.com/office/drawing/2014/main" id="{9DD72C0E-45F3-41EB-A3A9-AF687B39C9DA}"/>
              </a:ext>
            </a:extLst>
          </p:cNvPr>
          <p:cNvSpPr txBox="1">
            <a:spLocks/>
          </p:cNvSpPr>
          <p:nvPr/>
        </p:nvSpPr>
        <p:spPr>
          <a:xfrm>
            <a:off x="808904" y="1410838"/>
            <a:ext cx="3092155" cy="76527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35359">
              <a:lnSpc>
                <a:spcPct val="110000"/>
              </a:lnSpc>
              <a:spcAft>
                <a:spcPts val="1132"/>
              </a:spcAft>
              <a:buNone/>
              <a:defRPr/>
            </a:pPr>
            <a:r>
              <a:rPr lang="en-AU" sz="1250" b="1">
                <a:solidFill>
                  <a:schemeClr val="tx1"/>
                </a:solidFill>
                <a:latin typeface="Calibri" panose="020F0502020204030204"/>
                <a:cs typeface="Calibri"/>
              </a:rPr>
              <a:t>387,830 apprentices and trainees are in-training </a:t>
            </a:r>
            <a:r>
              <a:rPr lang="en-AU" sz="1250">
                <a:solidFill>
                  <a:schemeClr val="tx1"/>
                </a:solidFill>
                <a:latin typeface="Calibri" panose="020F0502020204030204"/>
                <a:cs typeface="Calibri"/>
              </a:rPr>
              <a:t>(56,660 more than </a:t>
            </a:r>
            <a:r>
              <a:rPr lang="en-AU" sz="1250" b="1">
                <a:solidFill>
                  <a:schemeClr val="tx1"/>
                </a:solidFill>
                <a:latin typeface="Calibri" panose="020F0502020204030204"/>
                <a:cs typeface="Calibri"/>
              </a:rPr>
              <a:t>31 March 2021</a:t>
            </a:r>
            <a:r>
              <a:rPr lang="en-AU" sz="1250">
                <a:solidFill>
                  <a:schemeClr val="tx1"/>
                </a:solidFill>
                <a:latin typeface="Calibri" panose="020F0502020204030204"/>
                <a:cs typeface="Calibri"/>
              </a:rPr>
              <a:t>)</a:t>
            </a:r>
            <a:endParaRPr lang="en-US">
              <a:solidFill>
                <a:schemeClr val="tx1"/>
              </a:solidFill>
            </a:endParaRPr>
          </a:p>
          <a:p>
            <a:pPr marL="0" indent="0" defTabSz="1035359">
              <a:lnSpc>
                <a:spcPct val="110000"/>
              </a:lnSpc>
              <a:spcAft>
                <a:spcPts val="1132"/>
              </a:spcAft>
              <a:buNone/>
              <a:defRPr/>
            </a:pPr>
            <a:endParaRPr lang="en-AU" sz="1250">
              <a:latin typeface="Calibri" panose="020F0502020204030204"/>
              <a:cs typeface="Calibri"/>
            </a:endParaRPr>
          </a:p>
        </p:txBody>
      </p:sp>
      <p:sp>
        <p:nvSpPr>
          <p:cNvPr id="43" name="Freeform 55">
            <a:extLst>
              <a:ext uri="{FF2B5EF4-FFF2-40B4-BE49-F238E27FC236}">
                <a16:creationId xmlns:a16="http://schemas.microsoft.com/office/drawing/2014/main" id="{760E7CD6-17A7-438C-BFF5-FEF56477EA86}"/>
              </a:ext>
              <a:ext uri="{C183D7F6-B498-43B3-948B-1728B52AA6E4}">
                <adec:decorative xmlns:adec="http://schemas.microsoft.com/office/drawing/2017/decorative" val="1"/>
              </a:ext>
            </a:extLst>
          </p:cNvPr>
          <p:cNvSpPr/>
          <p:nvPr/>
        </p:nvSpPr>
        <p:spPr bwMode="auto">
          <a:xfrm>
            <a:off x="104548" y="2029713"/>
            <a:ext cx="622221" cy="624102"/>
          </a:xfrm>
          <a:prstGeom prst="ellipse">
            <a:avLst/>
          </a:prstGeom>
          <a:solidFill>
            <a:srgbClr val="4472C4"/>
          </a:solidFill>
          <a:ln w="9525">
            <a:noFill/>
            <a:round/>
            <a:headEnd/>
            <a:tailEnd/>
          </a:ln>
        </p:spPr>
        <p:txBody>
          <a:bodyPr vert="horz" wrap="square" lIns="59960" tIns="29980" rIns="59960" bIns="29980" numCol="1" rtlCol="0" anchor="ctr" anchorCtr="0" compatLnSpc="1">
            <a:prstTxWarp prst="textNoShape">
              <a:avLst/>
            </a:prstTxWarp>
          </a:bodyPr>
          <a:lstStyle/>
          <a:p>
            <a:pPr algn="ctr" defTabSz="1218072"/>
            <a:endParaRPr lang="en-US" sz="1575" b="1">
              <a:solidFill>
                <a:prstClr val="white"/>
              </a:solidFill>
              <a:latin typeface="Calibri" panose="020F0502020204030204"/>
            </a:endParaRPr>
          </a:p>
        </p:txBody>
      </p:sp>
      <p:pic>
        <p:nvPicPr>
          <p:cNvPr id="36" name="Graphic 35">
            <a:extLst>
              <a:ext uri="{FF2B5EF4-FFF2-40B4-BE49-F238E27FC236}">
                <a16:creationId xmlns:a16="http://schemas.microsoft.com/office/drawing/2014/main" id="{0BB43993-9AAE-4481-AA14-48B7E29B927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467" y="2108583"/>
            <a:ext cx="455047" cy="455047"/>
          </a:xfrm>
          <a:prstGeom prst="rect">
            <a:avLst/>
          </a:prstGeom>
        </p:spPr>
      </p:pic>
      <p:sp>
        <p:nvSpPr>
          <p:cNvPr id="28" name="Inhaltsplatzhalter 4">
            <a:extLst>
              <a:ext uri="{FF2B5EF4-FFF2-40B4-BE49-F238E27FC236}">
                <a16:creationId xmlns:a16="http://schemas.microsoft.com/office/drawing/2014/main" id="{0F48923C-9E8C-4812-8A77-3872A4E6E53B}"/>
              </a:ext>
            </a:extLst>
          </p:cNvPr>
          <p:cNvSpPr txBox="1">
            <a:spLocks/>
          </p:cNvSpPr>
          <p:nvPr/>
        </p:nvSpPr>
        <p:spPr>
          <a:xfrm>
            <a:off x="844363" y="2037235"/>
            <a:ext cx="3588496" cy="41261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35359">
              <a:lnSpc>
                <a:spcPct val="110000"/>
              </a:lnSpc>
              <a:spcAft>
                <a:spcPts val="1132"/>
              </a:spcAft>
              <a:buNone/>
              <a:defRPr/>
            </a:pPr>
            <a:r>
              <a:rPr lang="en-AU" sz="1250" kern="1200">
                <a:solidFill>
                  <a:schemeClr val="tx1"/>
                </a:solidFill>
                <a:latin typeface="Calibri"/>
                <a:ea typeface="+mn-ea"/>
                <a:cs typeface="+mn-cs"/>
              </a:rPr>
              <a:t>There are </a:t>
            </a:r>
            <a:r>
              <a:rPr lang="en-AU" sz="1250" b="1" kern="1200">
                <a:solidFill>
                  <a:schemeClr val="tx1"/>
                </a:solidFill>
                <a:latin typeface="Calibri"/>
                <a:ea typeface="+mn-ea"/>
                <a:cs typeface="+mn-cs"/>
              </a:rPr>
              <a:t>273,340 male and 114,485 female apprentices and trainees</a:t>
            </a:r>
            <a:r>
              <a:rPr lang="en-AU" sz="1250" kern="1200">
                <a:solidFill>
                  <a:schemeClr val="tx1"/>
                </a:solidFill>
                <a:latin typeface="Calibri"/>
                <a:ea typeface="+mn-ea"/>
                <a:cs typeface="+mn-cs"/>
              </a:rPr>
              <a:t> in-training</a:t>
            </a:r>
            <a:endParaRPr lang="en-AU" sz="1250">
              <a:latin typeface="Calibri" panose="020F0502020204030204"/>
              <a:cs typeface="Calibri"/>
            </a:endParaRPr>
          </a:p>
        </p:txBody>
      </p:sp>
      <p:sp>
        <p:nvSpPr>
          <p:cNvPr id="44" name="Freeform 55">
            <a:extLst>
              <a:ext uri="{FF2B5EF4-FFF2-40B4-BE49-F238E27FC236}">
                <a16:creationId xmlns:a16="http://schemas.microsoft.com/office/drawing/2014/main" id="{AF9C9D9A-5248-4E87-8E8F-50AF431AECEF}"/>
              </a:ext>
              <a:ext uri="{C183D7F6-B498-43B3-948B-1728B52AA6E4}">
                <adec:decorative xmlns:adec="http://schemas.microsoft.com/office/drawing/2017/decorative" val="1"/>
              </a:ext>
            </a:extLst>
          </p:cNvPr>
          <p:cNvSpPr/>
          <p:nvPr/>
        </p:nvSpPr>
        <p:spPr bwMode="auto">
          <a:xfrm>
            <a:off x="104548" y="2716961"/>
            <a:ext cx="622221" cy="624102"/>
          </a:xfrm>
          <a:prstGeom prst="ellipse">
            <a:avLst/>
          </a:prstGeom>
          <a:solidFill>
            <a:srgbClr val="4472C4"/>
          </a:solidFill>
          <a:ln w="9525">
            <a:noFill/>
            <a:round/>
            <a:headEnd/>
            <a:tailEnd/>
          </a:ln>
        </p:spPr>
        <p:txBody>
          <a:bodyPr vert="horz" wrap="square" lIns="59960" tIns="29980" rIns="59960" bIns="29980" numCol="1" rtlCol="0" anchor="ctr" anchorCtr="0" compatLnSpc="1">
            <a:prstTxWarp prst="textNoShape">
              <a:avLst/>
            </a:prstTxWarp>
          </a:bodyPr>
          <a:lstStyle/>
          <a:p>
            <a:pPr algn="ctr" defTabSz="1218072"/>
            <a:endParaRPr lang="en-US" sz="1575" b="1">
              <a:solidFill>
                <a:prstClr val="white"/>
              </a:solidFill>
              <a:latin typeface="Calibri" panose="020F0502020204030204"/>
            </a:endParaRPr>
          </a:p>
        </p:txBody>
      </p:sp>
      <p:pic>
        <p:nvPicPr>
          <p:cNvPr id="38" name="Graphic 37">
            <a:extLst>
              <a:ext uri="{FF2B5EF4-FFF2-40B4-BE49-F238E27FC236}">
                <a16:creationId xmlns:a16="http://schemas.microsoft.com/office/drawing/2014/main" id="{2E12227B-C618-477B-9707-0299BA6B7ABD}"/>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467" y="2786758"/>
            <a:ext cx="468040" cy="468040"/>
          </a:xfrm>
          <a:prstGeom prst="rect">
            <a:avLst/>
          </a:prstGeom>
        </p:spPr>
      </p:pic>
      <p:sp>
        <p:nvSpPr>
          <p:cNvPr id="27" name="Inhaltsplatzhalter 4">
            <a:extLst>
              <a:ext uri="{FF2B5EF4-FFF2-40B4-BE49-F238E27FC236}">
                <a16:creationId xmlns:a16="http://schemas.microsoft.com/office/drawing/2014/main" id="{A1C3CEFC-1A4E-48C3-B305-B14ACF4670D1}"/>
              </a:ext>
            </a:extLst>
          </p:cNvPr>
          <p:cNvSpPr txBox="1">
            <a:spLocks/>
          </p:cNvSpPr>
          <p:nvPr/>
        </p:nvSpPr>
        <p:spPr>
          <a:xfrm>
            <a:off x="809726" y="2686132"/>
            <a:ext cx="3080187" cy="97687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35359">
              <a:lnSpc>
                <a:spcPct val="110000"/>
              </a:lnSpc>
              <a:spcAft>
                <a:spcPts val="1132"/>
              </a:spcAft>
              <a:buNone/>
              <a:defRPr/>
            </a:pPr>
            <a:r>
              <a:rPr lang="en-AU" sz="1250">
                <a:solidFill>
                  <a:schemeClr val="tx1"/>
                </a:solidFill>
                <a:latin typeface="Calibri" panose="020F0502020204030204"/>
                <a:cs typeface="Calibri"/>
              </a:rPr>
              <a:t>There are </a:t>
            </a:r>
            <a:r>
              <a:rPr lang="en-AU" sz="1250" b="1">
                <a:solidFill>
                  <a:schemeClr val="tx1"/>
                </a:solidFill>
                <a:latin typeface="Calibri" panose="020F0502020204030204"/>
                <a:cs typeface="Calibri"/>
              </a:rPr>
              <a:t>234,280 trade apprentices and trainees</a:t>
            </a:r>
            <a:r>
              <a:rPr lang="en-AU" sz="1250">
                <a:solidFill>
                  <a:schemeClr val="tx1"/>
                </a:solidFill>
                <a:latin typeface="Calibri" panose="020F0502020204030204"/>
                <a:cs typeface="Calibri"/>
              </a:rPr>
              <a:t> and  </a:t>
            </a:r>
            <a:r>
              <a:rPr lang="en-AU" sz="1250" b="1">
                <a:solidFill>
                  <a:schemeClr val="tx1"/>
                </a:solidFill>
                <a:latin typeface="Calibri" panose="020F0502020204030204"/>
                <a:cs typeface="Calibri"/>
              </a:rPr>
              <a:t>153,445 non-trade apprentices and trainees</a:t>
            </a:r>
            <a:r>
              <a:rPr lang="en-AU" sz="1250">
                <a:solidFill>
                  <a:schemeClr val="tx1"/>
                </a:solidFill>
                <a:latin typeface="Calibri" panose="020F0502020204030204"/>
                <a:cs typeface="Calibri"/>
              </a:rPr>
              <a:t> in-training</a:t>
            </a:r>
            <a:endParaRPr lang="en-US">
              <a:solidFill>
                <a:schemeClr val="tx1"/>
              </a:solidFill>
              <a:cs typeface="Calibri Light"/>
            </a:endParaRPr>
          </a:p>
          <a:p>
            <a:pPr marL="0" indent="0" defTabSz="1035359">
              <a:lnSpc>
                <a:spcPct val="110000"/>
              </a:lnSpc>
              <a:spcAft>
                <a:spcPts val="1132"/>
              </a:spcAft>
              <a:buNone/>
              <a:defRPr/>
            </a:pPr>
            <a:endParaRPr lang="en-AU" sz="1250">
              <a:solidFill>
                <a:srgbClr val="FFFFFF"/>
              </a:solidFill>
              <a:latin typeface="Calibri" panose="020F0502020204030204"/>
              <a:cs typeface="Calibri"/>
            </a:endParaRPr>
          </a:p>
        </p:txBody>
      </p:sp>
      <p:sp>
        <p:nvSpPr>
          <p:cNvPr id="26" name="Rounded Rectangle 21">
            <a:extLst>
              <a:ext uri="{FF2B5EF4-FFF2-40B4-BE49-F238E27FC236}">
                <a16:creationId xmlns:a16="http://schemas.microsoft.com/office/drawing/2014/main" id="{5857E4E0-3043-47BB-AF38-EED0355CE284}"/>
              </a:ext>
            </a:extLst>
          </p:cNvPr>
          <p:cNvSpPr/>
          <p:nvPr/>
        </p:nvSpPr>
        <p:spPr bwMode="auto">
          <a:xfrm>
            <a:off x="4189889" y="808004"/>
            <a:ext cx="3833746" cy="374483"/>
          </a:xfrm>
          <a:prstGeom prst="rect">
            <a:avLst/>
          </a:prstGeom>
          <a:solidFill>
            <a:schemeClr val="accent6">
              <a:lumMod val="75000"/>
            </a:schemeClr>
          </a:solidFill>
          <a:ln w="9525">
            <a:noFill/>
            <a:round/>
            <a:headEnd/>
            <a:tailEnd/>
          </a:ln>
        </p:spPr>
        <p:txBody>
          <a:bodyPr vert="horz" wrap="square" lIns="103557" tIns="51779" rIns="103557" bIns="51779" numCol="1" rtlCol="0" anchor="ctr" anchorCtr="0" compatLnSpc="1">
            <a:prstTxWarp prst="textNoShape">
              <a:avLst/>
            </a:prstTxWarp>
          </a:bodyPr>
          <a:lstStyle/>
          <a:p>
            <a:pPr algn="ctr" defTabSz="1035668">
              <a:defRPr/>
            </a:pPr>
            <a:r>
              <a:rPr lang="en-AU" sz="1585" b="1">
                <a:solidFill>
                  <a:prstClr val="white"/>
                </a:solidFill>
                <a:latin typeface="Calibri" panose="020F0502020204030204"/>
              </a:rPr>
              <a:t>Commencements</a:t>
            </a:r>
          </a:p>
        </p:txBody>
      </p:sp>
      <p:sp>
        <p:nvSpPr>
          <p:cNvPr id="46" name="Freeform 55">
            <a:extLst>
              <a:ext uri="{FF2B5EF4-FFF2-40B4-BE49-F238E27FC236}">
                <a16:creationId xmlns:a16="http://schemas.microsoft.com/office/drawing/2014/main" id="{30658E29-A2B1-4233-8B87-6AEFC549511F}"/>
              </a:ext>
              <a:ext uri="{C183D7F6-B498-43B3-948B-1728B52AA6E4}">
                <adec:decorative xmlns:adec="http://schemas.microsoft.com/office/drawing/2017/decorative" val="1"/>
              </a:ext>
            </a:extLst>
          </p:cNvPr>
          <p:cNvSpPr/>
          <p:nvPr/>
        </p:nvSpPr>
        <p:spPr bwMode="auto">
          <a:xfrm>
            <a:off x="4165793" y="1299730"/>
            <a:ext cx="622221" cy="624102"/>
          </a:xfrm>
          <a:prstGeom prst="ellipse">
            <a:avLst/>
          </a:prstGeom>
          <a:solidFill>
            <a:srgbClr val="70AD47"/>
          </a:solidFill>
          <a:ln w="9525">
            <a:noFill/>
            <a:round/>
            <a:headEnd/>
            <a:tailEnd/>
          </a:ln>
        </p:spPr>
        <p:txBody>
          <a:bodyPr vert="horz" wrap="square" lIns="59960" tIns="29980" rIns="59960" bIns="29980" numCol="1" rtlCol="0" anchor="ctr" anchorCtr="0" compatLnSpc="1">
            <a:prstTxWarp prst="textNoShape">
              <a:avLst/>
            </a:prstTxWarp>
          </a:bodyPr>
          <a:lstStyle/>
          <a:p>
            <a:pPr algn="ctr" defTabSz="1218072"/>
            <a:endParaRPr lang="en-US" sz="1575" b="1">
              <a:solidFill>
                <a:prstClr val="white"/>
              </a:solidFill>
              <a:latin typeface="Calibri" panose="020F0502020204030204"/>
            </a:endParaRPr>
          </a:p>
        </p:txBody>
      </p:sp>
      <p:pic>
        <p:nvPicPr>
          <p:cNvPr id="34" name="Graphic 33">
            <a:extLst>
              <a:ext uri="{FF2B5EF4-FFF2-40B4-BE49-F238E27FC236}">
                <a16:creationId xmlns:a16="http://schemas.microsoft.com/office/drawing/2014/main" id="{5B7F45E4-7C5B-45E7-96F6-8C4FFE39439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02371" y="1265600"/>
            <a:ext cx="578362" cy="578362"/>
          </a:xfrm>
          <a:prstGeom prst="rect">
            <a:avLst/>
          </a:prstGeom>
        </p:spPr>
      </p:pic>
      <p:sp>
        <p:nvSpPr>
          <p:cNvPr id="31" name="Inhaltsplatzhalter 4">
            <a:extLst>
              <a:ext uri="{FF2B5EF4-FFF2-40B4-BE49-F238E27FC236}">
                <a16:creationId xmlns:a16="http://schemas.microsoft.com/office/drawing/2014/main" id="{20369154-BC16-4B8A-A475-E83C16120FB3}"/>
              </a:ext>
            </a:extLst>
          </p:cNvPr>
          <p:cNvSpPr txBox="1">
            <a:spLocks/>
          </p:cNvSpPr>
          <p:nvPr/>
        </p:nvSpPr>
        <p:spPr>
          <a:xfrm>
            <a:off x="4899532" y="1280824"/>
            <a:ext cx="3260149" cy="62421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35359">
              <a:lnSpc>
                <a:spcPct val="110000"/>
              </a:lnSpc>
              <a:spcAft>
                <a:spcPts val="1132"/>
              </a:spcAft>
              <a:buNone/>
              <a:defRPr/>
            </a:pPr>
            <a:r>
              <a:rPr lang="en-AU" sz="1250">
                <a:solidFill>
                  <a:schemeClr val="tx1"/>
                </a:solidFill>
                <a:latin typeface="Calibri" panose="020F0502020204030204"/>
                <a:cs typeface="Calibri"/>
              </a:rPr>
              <a:t>For 12 months to March 2022, there were </a:t>
            </a:r>
            <a:r>
              <a:rPr lang="en-AU" sz="1250" b="1">
                <a:solidFill>
                  <a:schemeClr val="tx1"/>
                </a:solidFill>
                <a:latin typeface="Calibri" panose="020F0502020204030204"/>
                <a:cs typeface="Calibri"/>
              </a:rPr>
              <a:t>234,700</a:t>
            </a:r>
            <a:r>
              <a:rPr lang="en-AU" sz="1250">
                <a:solidFill>
                  <a:schemeClr val="tx1"/>
                </a:solidFill>
                <a:latin typeface="Calibri" panose="020F0502020204030204"/>
                <a:cs typeface="Calibri"/>
              </a:rPr>
              <a:t> </a:t>
            </a:r>
            <a:r>
              <a:rPr lang="en-AU" sz="1250" b="1">
                <a:solidFill>
                  <a:schemeClr val="tx1"/>
                </a:solidFill>
                <a:latin typeface="Calibri" panose="020F0502020204030204"/>
                <a:cs typeface="Calibri"/>
              </a:rPr>
              <a:t>commencements</a:t>
            </a:r>
            <a:r>
              <a:rPr lang="en-AU" sz="1250">
                <a:solidFill>
                  <a:schemeClr val="tx1"/>
                </a:solidFill>
                <a:latin typeface="Calibri" panose="020F0502020204030204"/>
                <a:cs typeface="Calibri"/>
              </a:rPr>
              <a:t> (44,960 more than in the previous 12 months)</a:t>
            </a:r>
            <a:endParaRPr lang="en-US">
              <a:solidFill>
                <a:schemeClr val="tx1"/>
              </a:solidFill>
              <a:cs typeface="Calibri Light"/>
            </a:endParaRPr>
          </a:p>
        </p:txBody>
      </p:sp>
      <p:sp>
        <p:nvSpPr>
          <p:cNvPr id="47" name="Freeform 55">
            <a:extLst>
              <a:ext uri="{FF2B5EF4-FFF2-40B4-BE49-F238E27FC236}">
                <a16:creationId xmlns:a16="http://schemas.microsoft.com/office/drawing/2014/main" id="{0E95B4B5-0CB0-4AB7-9C49-FC464E4A1B7C}"/>
              </a:ext>
              <a:ext uri="{C183D7F6-B498-43B3-948B-1728B52AA6E4}">
                <adec:decorative xmlns:adec="http://schemas.microsoft.com/office/drawing/2017/decorative" val="1"/>
              </a:ext>
            </a:extLst>
          </p:cNvPr>
          <p:cNvSpPr/>
          <p:nvPr/>
        </p:nvSpPr>
        <p:spPr bwMode="auto">
          <a:xfrm>
            <a:off x="4158511" y="2029713"/>
            <a:ext cx="622221" cy="624102"/>
          </a:xfrm>
          <a:prstGeom prst="ellipse">
            <a:avLst/>
          </a:prstGeom>
          <a:solidFill>
            <a:srgbClr val="70AD47"/>
          </a:solidFill>
          <a:ln w="9525">
            <a:noFill/>
            <a:round/>
            <a:headEnd/>
            <a:tailEnd/>
          </a:ln>
        </p:spPr>
        <p:txBody>
          <a:bodyPr vert="horz" wrap="square" lIns="59960" tIns="29980" rIns="59960" bIns="29980" numCol="1" rtlCol="0" anchor="ctr" anchorCtr="0" compatLnSpc="1">
            <a:prstTxWarp prst="textNoShape">
              <a:avLst/>
            </a:prstTxWarp>
          </a:bodyPr>
          <a:lstStyle/>
          <a:p>
            <a:pPr algn="ctr" defTabSz="1218072"/>
            <a:endParaRPr lang="en-US" sz="1575" b="1">
              <a:solidFill>
                <a:prstClr val="white"/>
              </a:solidFill>
              <a:latin typeface="Calibri" panose="020F0502020204030204"/>
            </a:endParaRPr>
          </a:p>
        </p:txBody>
      </p:sp>
      <p:pic>
        <p:nvPicPr>
          <p:cNvPr id="35" name="Graphic 34">
            <a:extLst>
              <a:ext uri="{FF2B5EF4-FFF2-40B4-BE49-F238E27FC236}">
                <a16:creationId xmlns:a16="http://schemas.microsoft.com/office/drawing/2014/main" id="{075B1D91-F6C3-4A27-A6B6-AB79856DED86}"/>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31229" y="2079599"/>
            <a:ext cx="511312" cy="511312"/>
          </a:xfrm>
          <a:prstGeom prst="rect">
            <a:avLst/>
          </a:prstGeom>
        </p:spPr>
      </p:pic>
      <p:sp>
        <p:nvSpPr>
          <p:cNvPr id="29" name="Inhaltsplatzhalter 4">
            <a:extLst>
              <a:ext uri="{FF2B5EF4-FFF2-40B4-BE49-F238E27FC236}">
                <a16:creationId xmlns:a16="http://schemas.microsoft.com/office/drawing/2014/main" id="{9C4AD353-917F-4659-B838-C36CC1F18005}"/>
              </a:ext>
            </a:extLst>
          </p:cNvPr>
          <p:cNvSpPr txBox="1">
            <a:spLocks/>
          </p:cNvSpPr>
          <p:nvPr/>
        </p:nvSpPr>
        <p:spPr>
          <a:xfrm>
            <a:off x="4897036" y="2038546"/>
            <a:ext cx="3197847" cy="62421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35359">
              <a:lnSpc>
                <a:spcPct val="110000"/>
              </a:lnSpc>
              <a:spcAft>
                <a:spcPts val="1132"/>
              </a:spcAft>
              <a:buNone/>
              <a:defRPr/>
            </a:pPr>
            <a:r>
              <a:rPr lang="en-AU" sz="1250" kern="1200">
                <a:solidFill>
                  <a:schemeClr val="tx1"/>
                </a:solidFill>
                <a:latin typeface="Calibri"/>
                <a:ea typeface="+mn-ea"/>
                <a:cs typeface="+mn-cs"/>
              </a:rPr>
              <a:t>There are </a:t>
            </a:r>
            <a:r>
              <a:rPr lang="en-AU" sz="1250" b="1" kern="1200">
                <a:solidFill>
                  <a:schemeClr val="tx1"/>
                </a:solidFill>
                <a:latin typeface="Calibri"/>
                <a:ea typeface="+mn-ea"/>
                <a:cs typeface="+mn-cs"/>
              </a:rPr>
              <a:t>144,295 males and 90,400 female commencements </a:t>
            </a:r>
            <a:r>
              <a:rPr lang="en-AU" sz="1250" kern="1200">
                <a:solidFill>
                  <a:schemeClr val="tx1"/>
                </a:solidFill>
                <a:latin typeface="Calibri"/>
                <a:ea typeface="+mn-ea"/>
                <a:cs typeface="+mn-cs"/>
              </a:rPr>
              <a:t>(</a:t>
            </a:r>
            <a:r>
              <a:rPr lang="en-AU" sz="1250" b="1" kern="1200">
                <a:solidFill>
                  <a:schemeClr val="tx1"/>
                </a:solidFill>
                <a:latin typeface="Calibri"/>
                <a:ea typeface="+mn-ea"/>
                <a:cs typeface="+mn-cs"/>
              </a:rPr>
              <a:t>females up 29 per cent</a:t>
            </a:r>
            <a:r>
              <a:rPr lang="en-AU" sz="1250" kern="1200">
                <a:solidFill>
                  <a:schemeClr val="tx1"/>
                </a:solidFill>
                <a:latin typeface="Calibri"/>
                <a:ea typeface="+mn-ea"/>
                <a:cs typeface="+mn-cs"/>
              </a:rPr>
              <a:t> from the previous 12 months)</a:t>
            </a:r>
            <a:endParaRPr lang="en-AU" sz="1250">
              <a:latin typeface="Calibri" panose="020F0502020204030204"/>
              <a:cs typeface="Calibri"/>
            </a:endParaRPr>
          </a:p>
        </p:txBody>
      </p:sp>
      <p:sp>
        <p:nvSpPr>
          <p:cNvPr id="48" name="Freeform 55">
            <a:extLst>
              <a:ext uri="{FF2B5EF4-FFF2-40B4-BE49-F238E27FC236}">
                <a16:creationId xmlns:a16="http://schemas.microsoft.com/office/drawing/2014/main" id="{0BA1D7DD-93C9-4ED8-95FB-9D3B252275BE}"/>
              </a:ext>
              <a:ext uri="{C183D7F6-B498-43B3-948B-1728B52AA6E4}">
                <adec:decorative xmlns:adec="http://schemas.microsoft.com/office/drawing/2017/decorative" val="1"/>
              </a:ext>
            </a:extLst>
          </p:cNvPr>
          <p:cNvSpPr/>
          <p:nvPr/>
        </p:nvSpPr>
        <p:spPr bwMode="auto">
          <a:xfrm>
            <a:off x="4175774" y="2716961"/>
            <a:ext cx="622221" cy="624102"/>
          </a:xfrm>
          <a:prstGeom prst="ellipse">
            <a:avLst/>
          </a:prstGeom>
          <a:solidFill>
            <a:srgbClr val="70AD47"/>
          </a:solidFill>
          <a:ln w="9525">
            <a:noFill/>
            <a:round/>
            <a:headEnd/>
            <a:tailEnd/>
          </a:ln>
        </p:spPr>
        <p:txBody>
          <a:bodyPr vert="horz" wrap="square" lIns="59960" tIns="29980" rIns="59960" bIns="29980" numCol="1" rtlCol="0" anchor="ctr" anchorCtr="0" compatLnSpc="1">
            <a:prstTxWarp prst="textNoShape">
              <a:avLst/>
            </a:prstTxWarp>
          </a:bodyPr>
          <a:lstStyle/>
          <a:p>
            <a:pPr algn="ctr" defTabSz="1218072"/>
            <a:endParaRPr lang="en-US" sz="1575" b="1">
              <a:solidFill>
                <a:prstClr val="white"/>
              </a:solidFill>
              <a:latin typeface="Calibri" panose="020F0502020204030204"/>
            </a:endParaRPr>
          </a:p>
        </p:txBody>
      </p:sp>
      <p:pic>
        <p:nvPicPr>
          <p:cNvPr id="32" name="Graphic 31">
            <a:extLst>
              <a:ext uri="{FF2B5EF4-FFF2-40B4-BE49-F238E27FC236}">
                <a16:creationId xmlns:a16="http://schemas.microsoft.com/office/drawing/2014/main" id="{164B0A32-875D-4C6F-8558-40AE8FE26C8A}"/>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08640" y="2739290"/>
            <a:ext cx="556487" cy="556487"/>
          </a:xfrm>
          <a:prstGeom prst="rect">
            <a:avLst/>
          </a:prstGeom>
        </p:spPr>
      </p:pic>
      <p:sp>
        <p:nvSpPr>
          <p:cNvPr id="3" name="Rectangle 2">
            <a:extLst>
              <a:ext uri="{FF2B5EF4-FFF2-40B4-BE49-F238E27FC236}">
                <a16:creationId xmlns:a16="http://schemas.microsoft.com/office/drawing/2014/main" id="{26C42EC6-1FB7-444F-80A9-B35A449DF6B8}"/>
              </a:ext>
              <a:ext uri="{C183D7F6-B498-43B3-948B-1728B52AA6E4}">
                <adec:decorative xmlns:adec="http://schemas.microsoft.com/office/drawing/2017/decorative" val="1"/>
              </a:ext>
            </a:extLst>
          </p:cNvPr>
          <p:cNvSpPr/>
          <p:nvPr/>
        </p:nvSpPr>
        <p:spPr>
          <a:xfrm>
            <a:off x="0" y="6476432"/>
            <a:ext cx="12192000" cy="420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Inhaltsplatzhalter 4">
            <a:extLst>
              <a:ext uri="{FF2B5EF4-FFF2-40B4-BE49-F238E27FC236}">
                <a16:creationId xmlns:a16="http://schemas.microsoft.com/office/drawing/2014/main" id="{6A0DAF72-0E05-45CF-9082-82A49D55699E}"/>
              </a:ext>
            </a:extLst>
          </p:cNvPr>
          <p:cNvSpPr txBox="1">
            <a:spLocks/>
          </p:cNvSpPr>
          <p:nvPr/>
        </p:nvSpPr>
        <p:spPr>
          <a:xfrm>
            <a:off x="4893959" y="2872792"/>
            <a:ext cx="3326857" cy="41261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35359">
              <a:lnSpc>
                <a:spcPct val="110000"/>
              </a:lnSpc>
              <a:spcAft>
                <a:spcPts val="1132"/>
              </a:spcAft>
              <a:buNone/>
              <a:defRPr/>
            </a:pPr>
            <a:r>
              <a:rPr lang="en-AU" sz="1250" kern="1200">
                <a:solidFill>
                  <a:srgbClr val="000000"/>
                </a:solidFill>
                <a:latin typeface="Calibri"/>
                <a:ea typeface="+mn-ea"/>
                <a:cs typeface="+mn-cs"/>
              </a:rPr>
              <a:t>There were </a:t>
            </a:r>
            <a:r>
              <a:rPr lang="en-AU" sz="1250" b="1" kern="1200">
                <a:solidFill>
                  <a:srgbClr val="000000"/>
                </a:solidFill>
                <a:latin typeface="Calibri"/>
                <a:ea typeface="+mn-ea"/>
                <a:cs typeface="+mn-cs"/>
              </a:rPr>
              <a:t>103,185 trade commencements </a:t>
            </a:r>
            <a:r>
              <a:rPr lang="en-AU" sz="1250" kern="1200">
                <a:solidFill>
                  <a:srgbClr val="000000"/>
                </a:solidFill>
                <a:latin typeface="Calibri"/>
                <a:ea typeface="+mn-ea"/>
                <a:cs typeface="+mn-cs"/>
              </a:rPr>
              <a:t>and </a:t>
            </a:r>
            <a:r>
              <a:rPr lang="en-AU" sz="1250" b="1" kern="1200">
                <a:solidFill>
                  <a:srgbClr val="000000"/>
                </a:solidFill>
                <a:latin typeface="Calibri"/>
                <a:ea typeface="+mn-ea"/>
                <a:cs typeface="+mn-cs"/>
              </a:rPr>
              <a:t>131,410 in non-trade </a:t>
            </a:r>
            <a:r>
              <a:rPr lang="en-AU" sz="1250" kern="1200">
                <a:solidFill>
                  <a:srgbClr val="000000"/>
                </a:solidFill>
                <a:latin typeface="Calibri"/>
                <a:ea typeface="+mn-ea"/>
                <a:cs typeface="+mn-cs"/>
              </a:rPr>
              <a:t>commencements</a:t>
            </a:r>
            <a:endParaRPr lang="en-AU" sz="1250">
              <a:latin typeface="Calibri" panose="020F0502020204030204"/>
              <a:cs typeface="Calibri"/>
            </a:endParaRPr>
          </a:p>
        </p:txBody>
      </p:sp>
      <p:sp>
        <p:nvSpPr>
          <p:cNvPr id="65" name="Rounded Rectangle 21">
            <a:extLst>
              <a:ext uri="{FF2B5EF4-FFF2-40B4-BE49-F238E27FC236}">
                <a16:creationId xmlns:a16="http://schemas.microsoft.com/office/drawing/2014/main" id="{4B99F427-CF53-4C7D-99C8-907EC063E9CF}"/>
              </a:ext>
            </a:extLst>
          </p:cNvPr>
          <p:cNvSpPr/>
          <p:nvPr/>
        </p:nvSpPr>
        <p:spPr bwMode="auto">
          <a:xfrm>
            <a:off x="8227496" y="808004"/>
            <a:ext cx="3831652" cy="374483"/>
          </a:xfrm>
          <a:prstGeom prst="rect">
            <a:avLst/>
          </a:prstGeom>
          <a:solidFill>
            <a:schemeClr val="accent2">
              <a:lumMod val="50000"/>
            </a:schemeClr>
          </a:solidFill>
          <a:ln w="9525">
            <a:noFill/>
            <a:round/>
            <a:headEnd/>
            <a:tailEnd/>
          </a:ln>
        </p:spPr>
        <p:txBody>
          <a:bodyPr vert="horz" wrap="square" lIns="103557" tIns="51779" rIns="103557" bIns="51779" numCol="1" rtlCol="0" anchor="ctr" anchorCtr="0" compatLnSpc="1">
            <a:prstTxWarp prst="textNoShape">
              <a:avLst/>
            </a:prstTxWarp>
          </a:bodyPr>
          <a:lstStyle/>
          <a:p>
            <a:pPr algn="ctr" defTabSz="1035668"/>
            <a:r>
              <a:rPr lang="en-AU" sz="1585" b="1">
                <a:solidFill>
                  <a:prstClr val="white"/>
                </a:solidFill>
                <a:latin typeface="Calibri" panose="020F0502020204030204"/>
              </a:rPr>
              <a:t>Completions </a:t>
            </a:r>
          </a:p>
        </p:txBody>
      </p:sp>
      <p:sp>
        <p:nvSpPr>
          <p:cNvPr id="68" name="Freeform 55">
            <a:extLst>
              <a:ext uri="{FF2B5EF4-FFF2-40B4-BE49-F238E27FC236}">
                <a16:creationId xmlns:a16="http://schemas.microsoft.com/office/drawing/2014/main" id="{57748291-FA72-4C9E-9A2F-D07620366D7D}"/>
              </a:ext>
              <a:ext uri="{C183D7F6-B498-43B3-948B-1728B52AA6E4}">
                <adec:decorative xmlns:adec="http://schemas.microsoft.com/office/drawing/2017/decorative" val="1"/>
              </a:ext>
            </a:extLst>
          </p:cNvPr>
          <p:cNvSpPr/>
          <p:nvPr/>
        </p:nvSpPr>
        <p:spPr bwMode="auto">
          <a:xfrm>
            <a:off x="8216425" y="1299730"/>
            <a:ext cx="622221" cy="624102"/>
          </a:xfrm>
          <a:prstGeom prst="ellipse">
            <a:avLst/>
          </a:prstGeom>
          <a:solidFill>
            <a:schemeClr val="accent2">
              <a:lumMod val="50000"/>
            </a:schemeClr>
          </a:solidFill>
          <a:ln w="9525">
            <a:noFill/>
            <a:round/>
            <a:headEnd/>
            <a:tailEnd/>
          </a:ln>
        </p:spPr>
        <p:txBody>
          <a:bodyPr vert="horz" wrap="square" lIns="59960" tIns="29980" rIns="59960" bIns="29980" numCol="1" rtlCol="0" anchor="ctr" anchorCtr="0" compatLnSpc="1">
            <a:prstTxWarp prst="textNoShape">
              <a:avLst/>
            </a:prstTxWarp>
          </a:bodyPr>
          <a:lstStyle/>
          <a:p>
            <a:pPr algn="ctr" defTabSz="1218072"/>
            <a:endParaRPr lang="en-US" sz="1575" b="1">
              <a:solidFill>
                <a:prstClr val="white"/>
              </a:solidFill>
              <a:latin typeface="Calibri" panose="020F0502020204030204"/>
            </a:endParaRPr>
          </a:p>
        </p:txBody>
      </p:sp>
      <p:pic>
        <p:nvPicPr>
          <p:cNvPr id="75" name="Graphic 74">
            <a:extLst>
              <a:ext uri="{FF2B5EF4-FFF2-40B4-BE49-F238E27FC236}">
                <a16:creationId xmlns:a16="http://schemas.microsoft.com/office/drawing/2014/main" id="{913CB32E-28D4-4F94-AE66-2E4367EB368E}"/>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9911" y="1397885"/>
            <a:ext cx="380684" cy="380684"/>
          </a:xfrm>
          <a:prstGeom prst="rect">
            <a:avLst/>
          </a:prstGeom>
        </p:spPr>
      </p:pic>
      <p:sp>
        <p:nvSpPr>
          <p:cNvPr id="67" name="Inhaltsplatzhalter 4">
            <a:extLst>
              <a:ext uri="{FF2B5EF4-FFF2-40B4-BE49-F238E27FC236}">
                <a16:creationId xmlns:a16="http://schemas.microsoft.com/office/drawing/2014/main" id="{3CCFFA40-05A8-4683-8C63-FC11214676E2}"/>
              </a:ext>
            </a:extLst>
          </p:cNvPr>
          <p:cNvSpPr txBox="1">
            <a:spLocks/>
          </p:cNvSpPr>
          <p:nvPr/>
        </p:nvSpPr>
        <p:spPr>
          <a:xfrm>
            <a:off x="8838646" y="1240283"/>
            <a:ext cx="3233506" cy="742704"/>
          </a:xfrm>
          <a:prstGeom prst="rect">
            <a:avLst/>
          </a:prstGeom>
          <a:ln>
            <a:solidFill>
              <a:schemeClr val="accent2">
                <a:lumMod val="50000"/>
              </a:schemeClr>
            </a:solidFill>
          </a:ln>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35359">
              <a:lnSpc>
                <a:spcPct val="110000"/>
              </a:lnSpc>
              <a:spcAft>
                <a:spcPts val="1132"/>
              </a:spcAft>
              <a:buNone/>
              <a:defRPr/>
            </a:pPr>
            <a:r>
              <a:rPr lang="en-AU" sz="1600" b="1" u="sng" kern="1200">
                <a:solidFill>
                  <a:schemeClr val="tx1"/>
                </a:solidFill>
                <a:latin typeface="Calibri"/>
                <a:ea typeface="+mn-ea"/>
                <a:cs typeface="+mn-cs"/>
              </a:rPr>
              <a:t>85,470</a:t>
            </a:r>
            <a:r>
              <a:rPr lang="en-AU" sz="1600" u="sng" kern="1200">
                <a:solidFill>
                  <a:schemeClr val="tx1"/>
                </a:solidFill>
                <a:latin typeface="Calibri"/>
                <a:ea typeface="+mn-ea"/>
                <a:cs typeface="+mn-cs"/>
              </a:rPr>
              <a:t> </a:t>
            </a:r>
            <a:r>
              <a:rPr lang="en-AU" sz="1250" kern="1200">
                <a:solidFill>
                  <a:schemeClr val="tx1"/>
                </a:solidFill>
                <a:latin typeface="Calibri"/>
                <a:ea typeface="+mn-ea"/>
                <a:cs typeface="+mn-cs"/>
              </a:rPr>
              <a:t>Australian Apprentices </a:t>
            </a:r>
            <a:r>
              <a:rPr lang="en-AU" sz="1600" b="1" u="sng">
                <a:solidFill>
                  <a:schemeClr val="tx1"/>
                </a:solidFill>
                <a:latin typeface="Calibri"/>
              </a:rPr>
              <a:t>completed</a:t>
            </a:r>
            <a:r>
              <a:rPr lang="en-AU" sz="1250" kern="1200">
                <a:solidFill>
                  <a:schemeClr val="tx1"/>
                </a:solidFill>
                <a:latin typeface="Calibri"/>
                <a:ea typeface="+mn-ea"/>
                <a:cs typeface="+mn-cs"/>
              </a:rPr>
              <a:t> and </a:t>
            </a:r>
            <a:r>
              <a:rPr lang="en-AU" sz="1600" b="1" u="sng">
                <a:solidFill>
                  <a:schemeClr val="tx1"/>
                </a:solidFill>
                <a:latin typeface="Calibri"/>
              </a:rPr>
              <a:t>110,925 cancelled </a:t>
            </a:r>
            <a:r>
              <a:rPr lang="en-AU" sz="1250" kern="1200">
                <a:solidFill>
                  <a:schemeClr val="tx1"/>
                </a:solidFill>
                <a:latin typeface="Calibri"/>
                <a:ea typeface="+mn-ea"/>
                <a:cs typeface="+mn-cs"/>
              </a:rPr>
              <a:t>in the 12 month period ending in March 2022</a:t>
            </a:r>
            <a:endParaRPr lang="en-AU" sz="1250" b="1">
              <a:solidFill>
                <a:schemeClr val="tx1"/>
              </a:solidFill>
              <a:latin typeface="Calibri" panose="020F0502020204030204"/>
              <a:cs typeface="Calibri"/>
            </a:endParaRPr>
          </a:p>
        </p:txBody>
      </p:sp>
      <p:sp>
        <p:nvSpPr>
          <p:cNvPr id="69" name="Freeform 55">
            <a:extLst>
              <a:ext uri="{FF2B5EF4-FFF2-40B4-BE49-F238E27FC236}">
                <a16:creationId xmlns:a16="http://schemas.microsoft.com/office/drawing/2014/main" id="{F27EF60F-0CA5-4A18-A50F-03538CBEEC96}"/>
              </a:ext>
              <a:ext uri="{C183D7F6-B498-43B3-948B-1728B52AA6E4}">
                <adec:decorative xmlns:adec="http://schemas.microsoft.com/office/drawing/2017/decorative" val="1"/>
              </a:ext>
            </a:extLst>
          </p:cNvPr>
          <p:cNvSpPr/>
          <p:nvPr/>
        </p:nvSpPr>
        <p:spPr bwMode="auto">
          <a:xfrm>
            <a:off x="8209143" y="2029713"/>
            <a:ext cx="622221" cy="624102"/>
          </a:xfrm>
          <a:prstGeom prst="ellipse">
            <a:avLst/>
          </a:prstGeom>
          <a:solidFill>
            <a:schemeClr val="accent2">
              <a:lumMod val="50000"/>
            </a:schemeClr>
          </a:solidFill>
          <a:ln w="9525">
            <a:noFill/>
            <a:round/>
            <a:headEnd/>
            <a:tailEnd/>
          </a:ln>
        </p:spPr>
        <p:txBody>
          <a:bodyPr vert="horz" wrap="square" lIns="59960" tIns="29980" rIns="59960" bIns="29980" numCol="1" rtlCol="0" anchor="ctr" anchorCtr="0" compatLnSpc="1">
            <a:prstTxWarp prst="textNoShape">
              <a:avLst/>
            </a:prstTxWarp>
          </a:bodyPr>
          <a:lstStyle/>
          <a:p>
            <a:pPr algn="ctr" defTabSz="1218072"/>
            <a:endParaRPr lang="en-US" sz="1575" b="1">
              <a:solidFill>
                <a:prstClr val="white"/>
              </a:solidFill>
              <a:latin typeface="Calibri" panose="020F0502020204030204"/>
            </a:endParaRPr>
          </a:p>
        </p:txBody>
      </p:sp>
      <p:grpSp>
        <p:nvGrpSpPr>
          <p:cNvPr id="76" name="Group 75">
            <a:extLst>
              <a:ext uri="{FF2B5EF4-FFF2-40B4-BE49-F238E27FC236}">
                <a16:creationId xmlns:a16="http://schemas.microsoft.com/office/drawing/2014/main" id="{872AA40E-AD5D-47F3-A16D-9C71B870EC48}"/>
              </a:ext>
              <a:ext uri="{C183D7F6-B498-43B3-948B-1728B52AA6E4}">
                <adec:decorative xmlns:adec="http://schemas.microsoft.com/office/drawing/2017/decorative" val="1"/>
              </a:ext>
            </a:extLst>
          </p:cNvPr>
          <p:cNvGrpSpPr/>
          <p:nvPr/>
        </p:nvGrpSpPr>
        <p:grpSpPr>
          <a:xfrm>
            <a:off x="8284902" y="2136338"/>
            <a:ext cx="445521" cy="395362"/>
            <a:chOff x="4759647" y="5211871"/>
            <a:chExt cx="855864" cy="696805"/>
          </a:xfrm>
          <a:noFill/>
        </p:grpSpPr>
        <p:sp>
          <p:nvSpPr>
            <p:cNvPr id="77" name="Freeform 75">
              <a:extLst>
                <a:ext uri="{FF2B5EF4-FFF2-40B4-BE49-F238E27FC236}">
                  <a16:creationId xmlns:a16="http://schemas.microsoft.com/office/drawing/2014/main" id="{7E8B2A5F-F447-46A5-963A-35A68792C4A3}"/>
                </a:ext>
              </a:extLst>
            </p:cNvPr>
            <p:cNvSpPr>
              <a:spLocks noEditPoints="1"/>
            </p:cNvSpPr>
            <p:nvPr/>
          </p:nvSpPr>
          <p:spPr bwMode="auto">
            <a:xfrm>
              <a:off x="5296423" y="5211871"/>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2700">
              <a:solidFill>
                <a:schemeClr val="bg1"/>
              </a:solidFill>
              <a:round/>
              <a:headEnd/>
              <a:tailEnd/>
            </a:ln>
          </p:spPr>
          <p:txBody>
            <a:bodyPr vert="horz" wrap="square" lIns="59960" tIns="29980" rIns="59960" bIns="29980" numCol="1" anchor="t" anchorCtr="0" compatLnSpc="1">
              <a:prstTxWarp prst="textNoShape">
                <a:avLst/>
              </a:prstTxWarp>
            </a:bodyPr>
            <a:lstStyle/>
            <a:p>
              <a:pPr defTabSz="1218072"/>
              <a:endParaRPr lang="en-AU" sz="1180">
                <a:solidFill>
                  <a:prstClr val="black"/>
                </a:solidFill>
                <a:latin typeface="Calibri" panose="020F0502020204030204"/>
              </a:endParaRPr>
            </a:p>
          </p:txBody>
        </p:sp>
        <p:sp>
          <p:nvSpPr>
            <p:cNvPr id="78" name="Freeform 75">
              <a:extLst>
                <a:ext uri="{FF2B5EF4-FFF2-40B4-BE49-F238E27FC236}">
                  <a16:creationId xmlns:a16="http://schemas.microsoft.com/office/drawing/2014/main" id="{278EC3D1-1483-4E03-9BA4-18AAB94438FD}"/>
                </a:ext>
              </a:extLst>
            </p:cNvPr>
            <p:cNvSpPr>
              <a:spLocks noEditPoints="1"/>
            </p:cNvSpPr>
            <p:nvPr/>
          </p:nvSpPr>
          <p:spPr bwMode="auto">
            <a:xfrm>
              <a:off x="4759647" y="5227637"/>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2700">
              <a:solidFill>
                <a:schemeClr val="bg1"/>
              </a:solidFill>
              <a:round/>
              <a:headEnd/>
              <a:tailEnd/>
            </a:ln>
          </p:spPr>
          <p:txBody>
            <a:bodyPr vert="horz" wrap="square" lIns="59960" tIns="29980" rIns="59960" bIns="29980" numCol="1" anchor="t" anchorCtr="0" compatLnSpc="1">
              <a:prstTxWarp prst="textNoShape">
                <a:avLst/>
              </a:prstTxWarp>
            </a:bodyPr>
            <a:lstStyle/>
            <a:p>
              <a:pPr defTabSz="1218072"/>
              <a:endParaRPr lang="en-AU" sz="1180">
                <a:solidFill>
                  <a:prstClr val="black"/>
                </a:solidFill>
                <a:latin typeface="Calibri" panose="020F0502020204030204"/>
              </a:endParaRPr>
            </a:p>
          </p:txBody>
        </p:sp>
        <p:sp>
          <p:nvSpPr>
            <p:cNvPr id="79" name="Freeform 75">
              <a:extLst>
                <a:ext uri="{FF2B5EF4-FFF2-40B4-BE49-F238E27FC236}">
                  <a16:creationId xmlns:a16="http://schemas.microsoft.com/office/drawing/2014/main" id="{0658CDA5-877F-4BE2-8403-9A7239BA005E}"/>
                </a:ext>
              </a:extLst>
            </p:cNvPr>
            <p:cNvSpPr>
              <a:spLocks noEditPoints="1"/>
            </p:cNvSpPr>
            <p:nvPr/>
          </p:nvSpPr>
          <p:spPr bwMode="auto">
            <a:xfrm>
              <a:off x="5031224" y="5270500"/>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2700">
              <a:solidFill>
                <a:schemeClr val="bg1"/>
              </a:solidFill>
              <a:round/>
              <a:headEnd/>
              <a:tailEnd/>
            </a:ln>
          </p:spPr>
          <p:txBody>
            <a:bodyPr vert="horz" wrap="square" lIns="59960" tIns="29980" rIns="59960" bIns="29980" numCol="1" anchor="t" anchorCtr="0" compatLnSpc="1">
              <a:prstTxWarp prst="textNoShape">
                <a:avLst/>
              </a:prstTxWarp>
            </a:bodyPr>
            <a:lstStyle/>
            <a:p>
              <a:pPr defTabSz="1218072"/>
              <a:endParaRPr lang="en-AU" sz="1180">
                <a:solidFill>
                  <a:prstClr val="black"/>
                </a:solidFill>
                <a:latin typeface="Calibri" panose="020F0502020204030204"/>
              </a:endParaRPr>
            </a:p>
          </p:txBody>
        </p:sp>
      </p:grpSp>
      <p:sp>
        <p:nvSpPr>
          <p:cNvPr id="66" name="Inhaltsplatzhalter 4">
            <a:extLst>
              <a:ext uri="{FF2B5EF4-FFF2-40B4-BE49-F238E27FC236}">
                <a16:creationId xmlns:a16="http://schemas.microsoft.com/office/drawing/2014/main" id="{C254C429-059B-4900-B753-9684A659BF3E}"/>
              </a:ext>
            </a:extLst>
          </p:cNvPr>
          <p:cNvSpPr txBox="1">
            <a:spLocks/>
          </p:cNvSpPr>
          <p:nvPr/>
        </p:nvSpPr>
        <p:spPr>
          <a:xfrm>
            <a:off x="8916438" y="2144345"/>
            <a:ext cx="2944747" cy="41261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35359">
              <a:lnSpc>
                <a:spcPct val="110000"/>
              </a:lnSpc>
              <a:spcAft>
                <a:spcPts val="1132"/>
              </a:spcAft>
              <a:buNone/>
              <a:defRPr/>
            </a:pPr>
            <a:r>
              <a:rPr lang="en-AU" sz="1250" kern="1200">
                <a:solidFill>
                  <a:srgbClr val="000000"/>
                </a:solidFill>
                <a:latin typeface="Calibri"/>
                <a:ea typeface="+mn-ea"/>
                <a:cs typeface="+mn-cs"/>
              </a:rPr>
              <a:t>From the 2017 Australian Apprenticeship cohort, </a:t>
            </a:r>
            <a:r>
              <a:rPr lang="en-AU" sz="1250" b="1" kern="1200">
                <a:solidFill>
                  <a:srgbClr val="000000"/>
                </a:solidFill>
                <a:latin typeface="Calibri"/>
                <a:ea typeface="+mn-ea"/>
                <a:cs typeface="+mn-cs"/>
              </a:rPr>
              <a:t>55.7 per cent successfully completed</a:t>
            </a:r>
            <a:endParaRPr lang="en-AU" sz="1250" b="1">
              <a:latin typeface="Calibri" panose="020F0502020204030204"/>
              <a:cs typeface="Calibri"/>
            </a:endParaRPr>
          </a:p>
        </p:txBody>
      </p:sp>
      <p:sp>
        <p:nvSpPr>
          <p:cNvPr id="74" name="Freeform 55">
            <a:extLst>
              <a:ext uri="{FF2B5EF4-FFF2-40B4-BE49-F238E27FC236}">
                <a16:creationId xmlns:a16="http://schemas.microsoft.com/office/drawing/2014/main" id="{CA59095E-80F0-4166-9B55-BCB1A58CB76A}"/>
              </a:ext>
              <a:ext uri="{C183D7F6-B498-43B3-948B-1728B52AA6E4}">
                <adec:decorative xmlns:adec="http://schemas.microsoft.com/office/drawing/2017/decorative" val="1"/>
              </a:ext>
            </a:extLst>
          </p:cNvPr>
          <p:cNvSpPr/>
          <p:nvPr/>
        </p:nvSpPr>
        <p:spPr bwMode="auto">
          <a:xfrm>
            <a:off x="8220815" y="2716961"/>
            <a:ext cx="622221" cy="624102"/>
          </a:xfrm>
          <a:prstGeom prst="ellipse">
            <a:avLst/>
          </a:prstGeom>
          <a:solidFill>
            <a:schemeClr val="accent2">
              <a:lumMod val="50000"/>
            </a:schemeClr>
          </a:solidFill>
          <a:ln w="9525">
            <a:noFill/>
            <a:round/>
            <a:headEnd/>
            <a:tailEnd/>
          </a:ln>
        </p:spPr>
        <p:txBody>
          <a:bodyPr vert="horz" wrap="square" lIns="59960" tIns="29980" rIns="59960" bIns="29980" numCol="1" rtlCol="0" anchor="ctr" anchorCtr="0" compatLnSpc="1">
            <a:prstTxWarp prst="textNoShape">
              <a:avLst/>
            </a:prstTxWarp>
          </a:bodyPr>
          <a:lstStyle/>
          <a:p>
            <a:pPr algn="ctr" defTabSz="1218072"/>
            <a:endParaRPr lang="en-US" sz="1575" b="1">
              <a:solidFill>
                <a:prstClr val="white"/>
              </a:solidFill>
              <a:latin typeface="Calibri" panose="020F0502020204030204"/>
            </a:endParaRPr>
          </a:p>
        </p:txBody>
      </p:sp>
      <p:grpSp>
        <p:nvGrpSpPr>
          <p:cNvPr id="80" name="Shape 362">
            <a:extLst>
              <a:ext uri="{FF2B5EF4-FFF2-40B4-BE49-F238E27FC236}">
                <a16:creationId xmlns:a16="http://schemas.microsoft.com/office/drawing/2014/main" id="{5987039E-45BD-45FA-BC2C-3CCA8334515D}"/>
              </a:ext>
              <a:ext uri="{C183D7F6-B498-43B3-948B-1728B52AA6E4}">
                <adec:decorative xmlns:adec="http://schemas.microsoft.com/office/drawing/2017/decorative" val="1"/>
              </a:ext>
            </a:extLst>
          </p:cNvPr>
          <p:cNvGrpSpPr/>
          <p:nvPr/>
        </p:nvGrpSpPr>
        <p:grpSpPr>
          <a:xfrm>
            <a:off x="8317753" y="2883743"/>
            <a:ext cx="405698" cy="229284"/>
            <a:chOff x="4610450" y="3703750"/>
            <a:chExt cx="453050" cy="332175"/>
          </a:xfrm>
          <a:solidFill>
            <a:schemeClr val="bg1"/>
          </a:solidFill>
        </p:grpSpPr>
        <p:sp>
          <p:nvSpPr>
            <p:cNvPr id="81" name="Shape 363">
              <a:extLst>
                <a:ext uri="{FF2B5EF4-FFF2-40B4-BE49-F238E27FC236}">
                  <a16:creationId xmlns:a16="http://schemas.microsoft.com/office/drawing/2014/main" id="{78F7F77E-E125-4E7B-ACAF-A8118A820EC3}"/>
                </a:ext>
              </a:extLst>
            </p:cNvPr>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w="6350">
              <a:solidFill>
                <a:schemeClr val="bg1"/>
              </a:solidFill>
            </a:ln>
          </p:spPr>
          <p:txBody>
            <a:bodyPr lIns="121787" tIns="121787" rIns="121787" bIns="121787" anchor="ctr" anchorCtr="0">
              <a:noAutofit/>
            </a:bodyPr>
            <a:lstStyle/>
            <a:p>
              <a:pPr defTabSz="1218072"/>
              <a:endParaRPr sz="2398" b="1">
                <a:solidFill>
                  <a:srgbClr val="000000"/>
                </a:solidFill>
                <a:latin typeface="Calibri" panose="020F0502020204030204"/>
              </a:endParaRPr>
            </a:p>
          </p:txBody>
        </p:sp>
        <p:sp>
          <p:nvSpPr>
            <p:cNvPr id="82" name="Shape 364">
              <a:extLst>
                <a:ext uri="{FF2B5EF4-FFF2-40B4-BE49-F238E27FC236}">
                  <a16:creationId xmlns:a16="http://schemas.microsoft.com/office/drawing/2014/main" id="{41A03627-ECF1-4027-940C-96951BE548A0}"/>
                </a:ext>
              </a:extLst>
            </p:cNvPr>
            <p:cNvSpPr/>
            <p:nvPr/>
          </p:nvSpPr>
          <p:spPr>
            <a:xfrm flipV="1">
              <a:off x="4665556" y="3756374"/>
              <a:ext cx="384327" cy="21183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w="6350">
              <a:solidFill>
                <a:schemeClr val="bg1"/>
              </a:solidFill>
            </a:ln>
          </p:spPr>
          <p:txBody>
            <a:bodyPr lIns="121787" tIns="121787" rIns="121787" bIns="121787" anchor="ctr" anchorCtr="0">
              <a:noAutofit/>
            </a:bodyPr>
            <a:lstStyle/>
            <a:p>
              <a:pPr defTabSz="1218072"/>
              <a:endParaRPr sz="2398" b="1">
                <a:solidFill>
                  <a:srgbClr val="000000"/>
                </a:solidFill>
                <a:latin typeface="Calibri" panose="020F0502020204030204"/>
              </a:endParaRPr>
            </a:p>
          </p:txBody>
        </p:sp>
      </p:grpSp>
      <p:sp>
        <p:nvSpPr>
          <p:cNvPr id="73" name="TextBox 72">
            <a:extLst>
              <a:ext uri="{FF2B5EF4-FFF2-40B4-BE49-F238E27FC236}">
                <a16:creationId xmlns:a16="http://schemas.microsoft.com/office/drawing/2014/main" id="{4964A93E-B7D2-40C1-BAAC-BF9C6F11FFBB}"/>
              </a:ext>
            </a:extLst>
          </p:cNvPr>
          <p:cNvSpPr txBox="1"/>
          <p:nvPr/>
        </p:nvSpPr>
        <p:spPr>
          <a:xfrm>
            <a:off x="8802228" y="2775450"/>
            <a:ext cx="3384133" cy="483209"/>
          </a:xfrm>
          <a:prstGeom prst="rect">
            <a:avLst/>
          </a:prstGeom>
          <a:noFill/>
        </p:spPr>
        <p:txBody>
          <a:bodyPr wrap="square" lIns="91440" tIns="45720" rIns="91440" bIns="45720" rtlCol="0" anchor="t">
            <a:spAutoFit/>
          </a:bodyPr>
          <a:lstStyle/>
          <a:p>
            <a:pPr marL="0" lvl="1" defTabSz="1218072"/>
            <a:r>
              <a:rPr lang="en-AU" sz="1270" b="1" kern="1200">
                <a:solidFill>
                  <a:srgbClr val="000000"/>
                </a:solidFill>
                <a:latin typeface="Calibri"/>
                <a:ea typeface="+mn-ea"/>
                <a:cs typeface="+mn-cs"/>
              </a:rPr>
              <a:t>Completion rates have been declining steadily over time</a:t>
            </a:r>
            <a:endParaRPr lang="en-AU" sz="1250" b="1">
              <a:latin typeface="Calibri" panose="020F0502020204030204"/>
              <a:cs typeface="Calibri"/>
            </a:endParaRPr>
          </a:p>
        </p:txBody>
      </p:sp>
      <p:sp>
        <p:nvSpPr>
          <p:cNvPr id="64" name="TextBox 63">
            <a:extLst>
              <a:ext uri="{FF2B5EF4-FFF2-40B4-BE49-F238E27FC236}">
                <a16:creationId xmlns:a16="http://schemas.microsoft.com/office/drawing/2014/main" id="{90A34333-CD31-45FE-94EF-442190874E61}"/>
              </a:ext>
            </a:extLst>
          </p:cNvPr>
          <p:cNvSpPr txBox="1"/>
          <p:nvPr/>
        </p:nvSpPr>
        <p:spPr>
          <a:xfrm>
            <a:off x="104548" y="3413556"/>
            <a:ext cx="3613099" cy="307777"/>
          </a:xfrm>
          <a:prstGeom prst="rect">
            <a:avLst/>
          </a:prstGeom>
          <a:noFill/>
        </p:spPr>
        <p:txBody>
          <a:bodyPr wrap="square" lIns="91440" tIns="45720" rIns="91440" bIns="45720" rtlCol="0" anchor="t">
            <a:spAutoFit/>
          </a:bodyPr>
          <a:lstStyle/>
          <a:p>
            <a:pPr defTabSz="1218072"/>
            <a:r>
              <a:rPr lang="en-AU" sz="1400" b="1">
                <a:solidFill>
                  <a:srgbClr val="4472C4"/>
                </a:solidFill>
                <a:latin typeface="Calibri" panose="020F0502020204030204"/>
              </a:rPr>
              <a:t>In-training by state as at 31 March 2022</a:t>
            </a:r>
            <a:endParaRPr lang="en-AU" sz="1400" b="1">
              <a:solidFill>
                <a:srgbClr val="287DB2"/>
              </a:solidFill>
              <a:latin typeface="Calibri" panose="020F0502020204030204"/>
            </a:endParaRPr>
          </a:p>
        </p:txBody>
      </p:sp>
      <p:grpSp>
        <p:nvGrpSpPr>
          <p:cNvPr id="49" name="Group 48" descr="A map of Australia with the number of apprentices in training as at 31 March 2022. &#10;WA = 45940&#10;NT = 3785&#10;SA = 27085&#10;QLD = 91855&#10;NSW =115410&#10;ACT =7185&#10;VIC = 84590&#10;TAS = 11980">
            <a:extLst>
              <a:ext uri="{FF2B5EF4-FFF2-40B4-BE49-F238E27FC236}">
                <a16:creationId xmlns:a16="http://schemas.microsoft.com/office/drawing/2014/main" id="{5429DC54-D9F3-424B-92B6-4B8201E7AA08}"/>
              </a:ext>
            </a:extLst>
          </p:cNvPr>
          <p:cNvGrpSpPr>
            <a:grpSpLocks noChangeAspect="1"/>
          </p:cNvGrpSpPr>
          <p:nvPr/>
        </p:nvGrpSpPr>
        <p:grpSpPr bwMode="gray">
          <a:xfrm>
            <a:off x="197385" y="3628986"/>
            <a:ext cx="3505940" cy="3201762"/>
            <a:chOff x="1957" y="1084"/>
            <a:chExt cx="2281" cy="2122"/>
          </a:xfrm>
          <a:solidFill>
            <a:schemeClr val="bg1">
              <a:lumMod val="75000"/>
            </a:schemeClr>
          </a:solidFill>
        </p:grpSpPr>
        <p:sp>
          <p:nvSpPr>
            <p:cNvPr id="50" name="Freeform 14">
              <a:extLst>
                <a:ext uri="{FF2B5EF4-FFF2-40B4-BE49-F238E27FC236}">
                  <a16:creationId xmlns:a16="http://schemas.microsoft.com/office/drawing/2014/main" id="{7016596F-C8F2-46C7-BB33-A61C2DAC0628}"/>
                </a:ext>
              </a:extLst>
            </p:cNvPr>
            <p:cNvSpPr>
              <a:spLocks noChangeAspect="1"/>
            </p:cNvSpPr>
            <p:nvPr/>
          </p:nvSpPr>
          <p:spPr bwMode="gray">
            <a:xfrm>
              <a:off x="3675" y="3016"/>
              <a:ext cx="174" cy="190"/>
            </a:xfrm>
            <a:custGeom>
              <a:avLst/>
              <a:gdLst>
                <a:gd name="T0" fmla="*/ 3 w 349"/>
                <a:gd name="T1" fmla="*/ 0 h 380"/>
                <a:gd name="T2" fmla="*/ 94 w 349"/>
                <a:gd name="T3" fmla="*/ 21 h 380"/>
                <a:gd name="T4" fmla="*/ 164 w 349"/>
                <a:gd name="T5" fmla="*/ 65 h 380"/>
                <a:gd name="T6" fmla="*/ 185 w 349"/>
                <a:gd name="T7" fmla="*/ 61 h 380"/>
                <a:gd name="T8" fmla="*/ 240 w 349"/>
                <a:gd name="T9" fmla="*/ 85 h 380"/>
                <a:gd name="T10" fmla="*/ 246 w 349"/>
                <a:gd name="T11" fmla="*/ 42 h 380"/>
                <a:gd name="T12" fmla="*/ 310 w 349"/>
                <a:gd name="T13" fmla="*/ 9 h 380"/>
                <a:gd name="T14" fmla="*/ 349 w 349"/>
                <a:gd name="T15" fmla="*/ 46 h 380"/>
                <a:gd name="T16" fmla="*/ 322 w 349"/>
                <a:gd name="T17" fmla="*/ 237 h 380"/>
                <a:gd name="T18" fmla="*/ 298 w 349"/>
                <a:gd name="T19" fmla="*/ 204 h 380"/>
                <a:gd name="T20" fmla="*/ 287 w 349"/>
                <a:gd name="T21" fmla="*/ 327 h 380"/>
                <a:gd name="T22" fmla="*/ 263 w 349"/>
                <a:gd name="T23" fmla="*/ 327 h 380"/>
                <a:gd name="T24" fmla="*/ 229 w 349"/>
                <a:gd name="T25" fmla="*/ 275 h 380"/>
                <a:gd name="T26" fmla="*/ 229 w 349"/>
                <a:gd name="T27" fmla="*/ 327 h 380"/>
                <a:gd name="T28" fmla="*/ 155 w 349"/>
                <a:gd name="T29" fmla="*/ 380 h 380"/>
                <a:gd name="T30" fmla="*/ 73 w 349"/>
                <a:gd name="T31" fmla="*/ 330 h 380"/>
                <a:gd name="T32" fmla="*/ 32 w 349"/>
                <a:gd name="T33" fmla="*/ 190 h 380"/>
                <a:gd name="T34" fmla="*/ 71 w 349"/>
                <a:gd name="T35" fmla="*/ 194 h 380"/>
                <a:gd name="T36" fmla="*/ 0 w 349"/>
                <a:gd name="T37" fmla="*/ 123 h 380"/>
                <a:gd name="T38" fmla="*/ 3 w 349"/>
                <a:gd name="T39" fmla="*/ 0 h 380"/>
                <a:gd name="T40" fmla="*/ 3 w 349"/>
                <a:gd name="T41" fmla="*/ 0 h 3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80"/>
                <a:gd name="T65" fmla="*/ 349 w 349"/>
                <a:gd name="T66" fmla="*/ 380 h 3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80">
                  <a:moveTo>
                    <a:pt x="3" y="0"/>
                  </a:moveTo>
                  <a:lnTo>
                    <a:pt x="94" y="21"/>
                  </a:lnTo>
                  <a:lnTo>
                    <a:pt x="164" y="65"/>
                  </a:lnTo>
                  <a:lnTo>
                    <a:pt x="185" y="61"/>
                  </a:lnTo>
                  <a:lnTo>
                    <a:pt x="240" y="85"/>
                  </a:lnTo>
                  <a:lnTo>
                    <a:pt x="246" y="42"/>
                  </a:lnTo>
                  <a:lnTo>
                    <a:pt x="310" y="9"/>
                  </a:lnTo>
                  <a:lnTo>
                    <a:pt x="349" y="46"/>
                  </a:lnTo>
                  <a:lnTo>
                    <a:pt x="322" y="237"/>
                  </a:lnTo>
                  <a:lnTo>
                    <a:pt x="298" y="204"/>
                  </a:lnTo>
                  <a:lnTo>
                    <a:pt x="287" y="327"/>
                  </a:lnTo>
                  <a:lnTo>
                    <a:pt x="263" y="327"/>
                  </a:lnTo>
                  <a:lnTo>
                    <a:pt x="229" y="275"/>
                  </a:lnTo>
                  <a:lnTo>
                    <a:pt x="229" y="327"/>
                  </a:lnTo>
                  <a:lnTo>
                    <a:pt x="155" y="380"/>
                  </a:lnTo>
                  <a:lnTo>
                    <a:pt x="73" y="330"/>
                  </a:lnTo>
                  <a:lnTo>
                    <a:pt x="32" y="190"/>
                  </a:lnTo>
                  <a:lnTo>
                    <a:pt x="71" y="194"/>
                  </a:lnTo>
                  <a:lnTo>
                    <a:pt x="0" y="123"/>
                  </a:lnTo>
                  <a:lnTo>
                    <a:pt x="3" y="0"/>
                  </a:lnTo>
                  <a:close/>
                </a:path>
              </a:pathLst>
            </a:custGeom>
            <a:grpFill/>
            <a:ln w="1270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0162">
                <a:defRPr/>
              </a:pPr>
              <a:endParaRPr lang="en-US" sz="886" kern="0">
                <a:solidFill>
                  <a:prstClr val="black"/>
                </a:solidFill>
                <a:latin typeface="Arial"/>
              </a:endParaRPr>
            </a:p>
          </p:txBody>
        </p:sp>
        <p:sp>
          <p:nvSpPr>
            <p:cNvPr id="51" name="Freeform 15">
              <a:extLst>
                <a:ext uri="{FF2B5EF4-FFF2-40B4-BE49-F238E27FC236}">
                  <a16:creationId xmlns:a16="http://schemas.microsoft.com/office/drawing/2014/main" id="{4CB14008-BCF1-46BE-8F24-F6F0DE0E536E}"/>
                </a:ext>
              </a:extLst>
            </p:cNvPr>
            <p:cNvSpPr>
              <a:spLocks noChangeAspect="1"/>
            </p:cNvSpPr>
            <p:nvPr/>
          </p:nvSpPr>
          <p:spPr bwMode="gray">
            <a:xfrm>
              <a:off x="1957" y="1296"/>
              <a:ext cx="922" cy="1426"/>
            </a:xfrm>
            <a:custGeom>
              <a:avLst/>
              <a:gdLst>
                <a:gd name="T0" fmla="*/ 1754 w 1844"/>
                <a:gd name="T1" fmla="*/ 2335 h 2852"/>
                <a:gd name="T2" fmla="*/ 1330 w 1844"/>
                <a:gd name="T3" fmla="*/ 2465 h 2852"/>
                <a:gd name="T4" fmla="*/ 1260 w 1844"/>
                <a:gd name="T5" fmla="*/ 2629 h 2852"/>
                <a:gd name="T6" fmla="*/ 903 w 1844"/>
                <a:gd name="T7" fmla="*/ 2650 h 2852"/>
                <a:gd name="T8" fmla="*/ 722 w 1844"/>
                <a:gd name="T9" fmla="*/ 2852 h 2852"/>
                <a:gd name="T10" fmla="*/ 415 w 1844"/>
                <a:gd name="T11" fmla="*/ 2780 h 2852"/>
                <a:gd name="T12" fmla="*/ 386 w 1844"/>
                <a:gd name="T13" fmla="*/ 2687 h 2852"/>
                <a:gd name="T14" fmla="*/ 438 w 1844"/>
                <a:gd name="T15" fmla="*/ 2687 h 2852"/>
                <a:gd name="T16" fmla="*/ 415 w 1844"/>
                <a:gd name="T17" fmla="*/ 2445 h 2852"/>
                <a:gd name="T18" fmla="*/ 272 w 1844"/>
                <a:gd name="T19" fmla="*/ 2252 h 2852"/>
                <a:gd name="T20" fmla="*/ 128 w 1844"/>
                <a:gd name="T21" fmla="*/ 1900 h 2852"/>
                <a:gd name="T22" fmla="*/ 0 w 1844"/>
                <a:gd name="T23" fmla="*/ 1797 h 2852"/>
                <a:gd name="T24" fmla="*/ 0 w 1844"/>
                <a:gd name="T25" fmla="*/ 1770 h 2852"/>
                <a:gd name="T26" fmla="*/ 91 w 1844"/>
                <a:gd name="T27" fmla="*/ 1805 h 2852"/>
                <a:gd name="T28" fmla="*/ 29 w 1844"/>
                <a:gd name="T29" fmla="*/ 1707 h 2852"/>
                <a:gd name="T30" fmla="*/ 113 w 1844"/>
                <a:gd name="T31" fmla="*/ 1761 h 2852"/>
                <a:gd name="T32" fmla="*/ 6 w 1844"/>
                <a:gd name="T33" fmla="*/ 1549 h 2852"/>
                <a:gd name="T34" fmla="*/ 0 w 1844"/>
                <a:gd name="T35" fmla="*/ 1215 h 2852"/>
                <a:gd name="T36" fmla="*/ 73 w 1844"/>
                <a:gd name="T37" fmla="*/ 1253 h 2852"/>
                <a:gd name="T38" fmla="*/ 81 w 1844"/>
                <a:gd name="T39" fmla="*/ 1195 h 2852"/>
                <a:gd name="T40" fmla="*/ 335 w 1844"/>
                <a:gd name="T41" fmla="*/ 1000 h 2852"/>
                <a:gd name="T42" fmla="*/ 844 w 1844"/>
                <a:gd name="T43" fmla="*/ 744 h 2852"/>
                <a:gd name="T44" fmla="*/ 938 w 1844"/>
                <a:gd name="T45" fmla="*/ 602 h 2852"/>
                <a:gd name="T46" fmla="*/ 909 w 1844"/>
                <a:gd name="T47" fmla="*/ 529 h 2852"/>
                <a:gd name="T48" fmla="*/ 973 w 1844"/>
                <a:gd name="T49" fmla="*/ 373 h 2852"/>
                <a:gd name="T50" fmla="*/ 1076 w 1844"/>
                <a:gd name="T51" fmla="*/ 484 h 2852"/>
                <a:gd name="T52" fmla="*/ 1064 w 1844"/>
                <a:gd name="T53" fmla="*/ 315 h 2852"/>
                <a:gd name="T54" fmla="*/ 1173 w 1844"/>
                <a:gd name="T55" fmla="*/ 362 h 2852"/>
                <a:gd name="T56" fmla="*/ 1201 w 1844"/>
                <a:gd name="T57" fmla="*/ 362 h 2852"/>
                <a:gd name="T58" fmla="*/ 1181 w 1844"/>
                <a:gd name="T59" fmla="*/ 222 h 2852"/>
                <a:gd name="T60" fmla="*/ 1268 w 1844"/>
                <a:gd name="T61" fmla="*/ 186 h 2852"/>
                <a:gd name="T62" fmla="*/ 1239 w 1844"/>
                <a:gd name="T63" fmla="*/ 148 h 2852"/>
                <a:gd name="T64" fmla="*/ 1268 w 1844"/>
                <a:gd name="T65" fmla="*/ 76 h 2852"/>
                <a:gd name="T66" fmla="*/ 1353 w 1844"/>
                <a:gd name="T67" fmla="*/ 93 h 2852"/>
                <a:gd name="T68" fmla="*/ 1346 w 1844"/>
                <a:gd name="T69" fmla="*/ 29 h 2852"/>
                <a:gd name="T70" fmla="*/ 1439 w 1844"/>
                <a:gd name="T71" fmla="*/ 0 h 2852"/>
                <a:gd name="T72" fmla="*/ 1595 w 1844"/>
                <a:gd name="T73" fmla="*/ 76 h 2852"/>
                <a:gd name="T74" fmla="*/ 1633 w 1844"/>
                <a:gd name="T75" fmla="*/ 195 h 2852"/>
                <a:gd name="T76" fmla="*/ 1660 w 1844"/>
                <a:gd name="T77" fmla="*/ 131 h 2852"/>
                <a:gd name="T78" fmla="*/ 1718 w 1844"/>
                <a:gd name="T79" fmla="*/ 120 h 2852"/>
                <a:gd name="T80" fmla="*/ 1785 w 1844"/>
                <a:gd name="T81" fmla="*/ 1548 h 2852"/>
                <a:gd name="T82" fmla="*/ 1844 w 1844"/>
                <a:gd name="T83" fmla="*/ 2287 h 2852"/>
                <a:gd name="T84" fmla="*/ 1754 w 1844"/>
                <a:gd name="T85" fmla="*/ 2335 h 2852"/>
                <a:gd name="T86" fmla="*/ 1754 w 1844"/>
                <a:gd name="T87" fmla="*/ 2335 h 28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44"/>
                <a:gd name="T133" fmla="*/ 0 h 2852"/>
                <a:gd name="T134" fmla="*/ 1844 w 1844"/>
                <a:gd name="T135" fmla="*/ 2852 h 28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44" h="2852">
                  <a:moveTo>
                    <a:pt x="1754" y="2335"/>
                  </a:moveTo>
                  <a:lnTo>
                    <a:pt x="1330" y="2465"/>
                  </a:lnTo>
                  <a:lnTo>
                    <a:pt x="1260" y="2629"/>
                  </a:lnTo>
                  <a:lnTo>
                    <a:pt x="903" y="2650"/>
                  </a:lnTo>
                  <a:lnTo>
                    <a:pt x="722" y="2852"/>
                  </a:lnTo>
                  <a:lnTo>
                    <a:pt x="415" y="2780"/>
                  </a:lnTo>
                  <a:lnTo>
                    <a:pt x="386" y="2687"/>
                  </a:lnTo>
                  <a:lnTo>
                    <a:pt x="438" y="2687"/>
                  </a:lnTo>
                  <a:lnTo>
                    <a:pt x="415" y="2445"/>
                  </a:lnTo>
                  <a:lnTo>
                    <a:pt x="272" y="2252"/>
                  </a:lnTo>
                  <a:lnTo>
                    <a:pt x="128" y="1900"/>
                  </a:lnTo>
                  <a:lnTo>
                    <a:pt x="0" y="1797"/>
                  </a:lnTo>
                  <a:lnTo>
                    <a:pt x="0" y="1770"/>
                  </a:lnTo>
                  <a:lnTo>
                    <a:pt x="91" y="1805"/>
                  </a:lnTo>
                  <a:lnTo>
                    <a:pt x="29" y="1707"/>
                  </a:lnTo>
                  <a:lnTo>
                    <a:pt x="113" y="1761"/>
                  </a:lnTo>
                  <a:lnTo>
                    <a:pt x="6" y="1549"/>
                  </a:lnTo>
                  <a:lnTo>
                    <a:pt x="0" y="1215"/>
                  </a:lnTo>
                  <a:lnTo>
                    <a:pt x="73" y="1253"/>
                  </a:lnTo>
                  <a:lnTo>
                    <a:pt x="81" y="1195"/>
                  </a:lnTo>
                  <a:lnTo>
                    <a:pt x="335" y="1000"/>
                  </a:lnTo>
                  <a:lnTo>
                    <a:pt x="844" y="744"/>
                  </a:lnTo>
                  <a:lnTo>
                    <a:pt x="938" y="602"/>
                  </a:lnTo>
                  <a:lnTo>
                    <a:pt x="909" y="529"/>
                  </a:lnTo>
                  <a:lnTo>
                    <a:pt x="973" y="373"/>
                  </a:lnTo>
                  <a:lnTo>
                    <a:pt x="1076" y="484"/>
                  </a:lnTo>
                  <a:lnTo>
                    <a:pt x="1064" y="315"/>
                  </a:lnTo>
                  <a:lnTo>
                    <a:pt x="1173" y="362"/>
                  </a:lnTo>
                  <a:lnTo>
                    <a:pt x="1201" y="362"/>
                  </a:lnTo>
                  <a:lnTo>
                    <a:pt x="1181" y="222"/>
                  </a:lnTo>
                  <a:lnTo>
                    <a:pt x="1268" y="186"/>
                  </a:lnTo>
                  <a:lnTo>
                    <a:pt x="1239" y="148"/>
                  </a:lnTo>
                  <a:lnTo>
                    <a:pt x="1268" y="76"/>
                  </a:lnTo>
                  <a:lnTo>
                    <a:pt x="1353" y="93"/>
                  </a:lnTo>
                  <a:lnTo>
                    <a:pt x="1346" y="29"/>
                  </a:lnTo>
                  <a:lnTo>
                    <a:pt x="1439" y="0"/>
                  </a:lnTo>
                  <a:lnTo>
                    <a:pt x="1595" y="76"/>
                  </a:lnTo>
                  <a:lnTo>
                    <a:pt x="1633" y="195"/>
                  </a:lnTo>
                  <a:lnTo>
                    <a:pt x="1660" y="131"/>
                  </a:lnTo>
                  <a:lnTo>
                    <a:pt x="1718" y="120"/>
                  </a:lnTo>
                  <a:lnTo>
                    <a:pt x="1785" y="1548"/>
                  </a:lnTo>
                  <a:lnTo>
                    <a:pt x="1844" y="2287"/>
                  </a:lnTo>
                  <a:lnTo>
                    <a:pt x="1754" y="2335"/>
                  </a:lnTo>
                  <a:close/>
                </a:path>
              </a:pathLst>
            </a:custGeom>
            <a:grpFill/>
            <a:ln w="1270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0162">
                <a:defRPr/>
              </a:pPr>
              <a:endParaRPr lang="en-US" sz="886" kern="0">
                <a:solidFill>
                  <a:prstClr val="black"/>
                </a:solidFill>
                <a:latin typeface="Arial"/>
              </a:endParaRPr>
            </a:p>
          </p:txBody>
        </p:sp>
        <p:sp>
          <p:nvSpPr>
            <p:cNvPr id="52" name="Freeform 16">
              <a:extLst>
                <a:ext uri="{FF2B5EF4-FFF2-40B4-BE49-F238E27FC236}">
                  <a16:creationId xmlns:a16="http://schemas.microsoft.com/office/drawing/2014/main" id="{236BA012-EF1D-4541-A608-A5BE635B0E9D}"/>
                </a:ext>
              </a:extLst>
            </p:cNvPr>
            <p:cNvSpPr>
              <a:spLocks noChangeAspect="1"/>
            </p:cNvSpPr>
            <p:nvPr/>
          </p:nvSpPr>
          <p:spPr bwMode="gray">
            <a:xfrm>
              <a:off x="2814" y="1116"/>
              <a:ext cx="553" cy="954"/>
            </a:xfrm>
            <a:custGeom>
              <a:avLst/>
              <a:gdLst>
                <a:gd name="T0" fmla="*/ 340 w 1105"/>
                <a:gd name="T1" fmla="*/ 8 h 1907"/>
                <a:gd name="T2" fmla="*/ 370 w 1105"/>
                <a:gd name="T3" fmla="*/ 54 h 1907"/>
                <a:gd name="T4" fmla="*/ 435 w 1105"/>
                <a:gd name="T5" fmla="*/ 54 h 1907"/>
                <a:gd name="T6" fmla="*/ 435 w 1105"/>
                <a:gd name="T7" fmla="*/ 153 h 1907"/>
                <a:gd name="T8" fmla="*/ 398 w 1105"/>
                <a:gd name="T9" fmla="*/ 131 h 1907"/>
                <a:gd name="T10" fmla="*/ 249 w 1105"/>
                <a:gd name="T11" fmla="*/ 127 h 1907"/>
                <a:gd name="T12" fmla="*/ 207 w 1105"/>
                <a:gd name="T13" fmla="*/ 206 h 1907"/>
                <a:gd name="T14" fmla="*/ 155 w 1105"/>
                <a:gd name="T15" fmla="*/ 185 h 1907"/>
                <a:gd name="T16" fmla="*/ 59 w 1105"/>
                <a:gd name="T17" fmla="*/ 396 h 1907"/>
                <a:gd name="T18" fmla="*/ 126 w 1105"/>
                <a:gd name="T19" fmla="*/ 473 h 1907"/>
                <a:gd name="T20" fmla="*/ 100 w 1105"/>
                <a:gd name="T21" fmla="*/ 559 h 1907"/>
                <a:gd name="T22" fmla="*/ 64 w 1105"/>
                <a:gd name="T23" fmla="*/ 467 h 1907"/>
                <a:gd name="T24" fmla="*/ 0 w 1105"/>
                <a:gd name="T25" fmla="*/ 481 h 1907"/>
                <a:gd name="T26" fmla="*/ 70 w 1105"/>
                <a:gd name="T27" fmla="*/ 1907 h 1907"/>
                <a:gd name="T28" fmla="*/ 1099 w 1105"/>
                <a:gd name="T29" fmla="*/ 1907 h 1907"/>
                <a:gd name="T30" fmla="*/ 1105 w 1105"/>
                <a:gd name="T31" fmla="*/ 625 h 1907"/>
                <a:gd name="T32" fmla="*/ 862 w 1105"/>
                <a:gd name="T33" fmla="*/ 502 h 1907"/>
                <a:gd name="T34" fmla="*/ 810 w 1105"/>
                <a:gd name="T35" fmla="*/ 454 h 1907"/>
                <a:gd name="T36" fmla="*/ 876 w 1105"/>
                <a:gd name="T37" fmla="*/ 317 h 1907"/>
                <a:gd name="T38" fmla="*/ 850 w 1105"/>
                <a:gd name="T39" fmla="*/ 297 h 1907"/>
                <a:gd name="T40" fmla="*/ 876 w 1105"/>
                <a:gd name="T41" fmla="*/ 251 h 1907"/>
                <a:gd name="T42" fmla="*/ 923 w 1105"/>
                <a:gd name="T43" fmla="*/ 270 h 1907"/>
                <a:gd name="T44" fmla="*/ 999 w 1105"/>
                <a:gd name="T45" fmla="*/ 153 h 1907"/>
                <a:gd name="T46" fmla="*/ 912 w 1105"/>
                <a:gd name="T47" fmla="*/ 99 h 1907"/>
                <a:gd name="T48" fmla="*/ 865 w 1105"/>
                <a:gd name="T49" fmla="*/ 147 h 1907"/>
                <a:gd name="T50" fmla="*/ 850 w 1105"/>
                <a:gd name="T51" fmla="*/ 87 h 1907"/>
                <a:gd name="T52" fmla="*/ 762 w 1105"/>
                <a:gd name="T53" fmla="*/ 157 h 1907"/>
                <a:gd name="T54" fmla="*/ 700 w 1105"/>
                <a:gd name="T55" fmla="*/ 99 h 1907"/>
                <a:gd name="T56" fmla="*/ 648 w 1105"/>
                <a:gd name="T57" fmla="*/ 131 h 1907"/>
                <a:gd name="T58" fmla="*/ 633 w 1105"/>
                <a:gd name="T59" fmla="*/ 80 h 1907"/>
                <a:gd name="T60" fmla="*/ 547 w 1105"/>
                <a:gd name="T61" fmla="*/ 107 h 1907"/>
                <a:gd name="T62" fmla="*/ 553 w 1105"/>
                <a:gd name="T63" fmla="*/ 72 h 1907"/>
                <a:gd name="T64" fmla="*/ 553 w 1105"/>
                <a:gd name="T65" fmla="*/ 61 h 1907"/>
                <a:gd name="T66" fmla="*/ 507 w 1105"/>
                <a:gd name="T67" fmla="*/ 54 h 1907"/>
                <a:gd name="T68" fmla="*/ 430 w 1105"/>
                <a:gd name="T69" fmla="*/ 0 h 1907"/>
                <a:gd name="T70" fmla="*/ 340 w 1105"/>
                <a:gd name="T71" fmla="*/ 8 h 1907"/>
                <a:gd name="T72" fmla="*/ 340 w 1105"/>
                <a:gd name="T73" fmla="*/ 8 h 19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5"/>
                <a:gd name="T112" fmla="*/ 0 h 1907"/>
                <a:gd name="T113" fmla="*/ 1105 w 1105"/>
                <a:gd name="T114" fmla="*/ 1907 h 19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5" h="1907">
                  <a:moveTo>
                    <a:pt x="340" y="8"/>
                  </a:moveTo>
                  <a:lnTo>
                    <a:pt x="370" y="54"/>
                  </a:lnTo>
                  <a:lnTo>
                    <a:pt x="435" y="54"/>
                  </a:lnTo>
                  <a:lnTo>
                    <a:pt x="435" y="153"/>
                  </a:lnTo>
                  <a:lnTo>
                    <a:pt x="398" y="131"/>
                  </a:lnTo>
                  <a:lnTo>
                    <a:pt x="249" y="127"/>
                  </a:lnTo>
                  <a:lnTo>
                    <a:pt x="207" y="206"/>
                  </a:lnTo>
                  <a:lnTo>
                    <a:pt x="155" y="185"/>
                  </a:lnTo>
                  <a:lnTo>
                    <a:pt x="59" y="396"/>
                  </a:lnTo>
                  <a:lnTo>
                    <a:pt x="126" y="473"/>
                  </a:lnTo>
                  <a:lnTo>
                    <a:pt x="100" y="559"/>
                  </a:lnTo>
                  <a:lnTo>
                    <a:pt x="64" y="467"/>
                  </a:lnTo>
                  <a:lnTo>
                    <a:pt x="0" y="481"/>
                  </a:lnTo>
                  <a:lnTo>
                    <a:pt x="70" y="1907"/>
                  </a:lnTo>
                  <a:lnTo>
                    <a:pt x="1099" y="1907"/>
                  </a:lnTo>
                  <a:lnTo>
                    <a:pt x="1105" y="625"/>
                  </a:lnTo>
                  <a:lnTo>
                    <a:pt x="862" y="502"/>
                  </a:lnTo>
                  <a:lnTo>
                    <a:pt x="810" y="454"/>
                  </a:lnTo>
                  <a:lnTo>
                    <a:pt x="876" y="317"/>
                  </a:lnTo>
                  <a:lnTo>
                    <a:pt x="850" y="297"/>
                  </a:lnTo>
                  <a:lnTo>
                    <a:pt x="876" y="251"/>
                  </a:lnTo>
                  <a:lnTo>
                    <a:pt x="923" y="270"/>
                  </a:lnTo>
                  <a:lnTo>
                    <a:pt x="999" y="153"/>
                  </a:lnTo>
                  <a:lnTo>
                    <a:pt x="912" y="99"/>
                  </a:lnTo>
                  <a:lnTo>
                    <a:pt x="865" y="147"/>
                  </a:lnTo>
                  <a:lnTo>
                    <a:pt x="850" y="87"/>
                  </a:lnTo>
                  <a:lnTo>
                    <a:pt x="762" y="157"/>
                  </a:lnTo>
                  <a:lnTo>
                    <a:pt x="700" y="99"/>
                  </a:lnTo>
                  <a:lnTo>
                    <a:pt x="648" y="131"/>
                  </a:lnTo>
                  <a:lnTo>
                    <a:pt x="633" y="80"/>
                  </a:lnTo>
                  <a:lnTo>
                    <a:pt x="547" y="107"/>
                  </a:lnTo>
                  <a:lnTo>
                    <a:pt x="553" y="72"/>
                  </a:lnTo>
                  <a:lnTo>
                    <a:pt x="553" y="61"/>
                  </a:lnTo>
                  <a:lnTo>
                    <a:pt x="507" y="54"/>
                  </a:lnTo>
                  <a:lnTo>
                    <a:pt x="430" y="0"/>
                  </a:lnTo>
                  <a:lnTo>
                    <a:pt x="340" y="8"/>
                  </a:lnTo>
                  <a:close/>
                </a:path>
              </a:pathLst>
            </a:custGeom>
            <a:grpFill/>
            <a:ln w="1270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0162">
                <a:defRPr/>
              </a:pPr>
              <a:endParaRPr lang="en-US" sz="886" kern="0">
                <a:solidFill>
                  <a:prstClr val="black"/>
                </a:solidFill>
                <a:latin typeface="Arial"/>
              </a:endParaRPr>
            </a:p>
          </p:txBody>
        </p:sp>
        <p:sp>
          <p:nvSpPr>
            <p:cNvPr id="53" name="Freeform 17">
              <a:extLst>
                <a:ext uri="{FF2B5EF4-FFF2-40B4-BE49-F238E27FC236}">
                  <a16:creationId xmlns:a16="http://schemas.microsoft.com/office/drawing/2014/main" id="{0BEC5739-B5C9-45AD-9DE8-F4C21FB5CAC0}"/>
                </a:ext>
              </a:extLst>
            </p:cNvPr>
            <p:cNvSpPr>
              <a:spLocks noChangeAspect="1"/>
            </p:cNvSpPr>
            <p:nvPr/>
          </p:nvSpPr>
          <p:spPr bwMode="gray">
            <a:xfrm>
              <a:off x="3364" y="1084"/>
              <a:ext cx="869" cy="1208"/>
            </a:xfrm>
            <a:custGeom>
              <a:avLst/>
              <a:gdLst>
                <a:gd name="T0" fmla="*/ 6 w 1739"/>
                <a:gd name="T1" fmla="*/ 690 h 2416"/>
                <a:gd name="T2" fmla="*/ 0 w 1739"/>
                <a:gd name="T3" fmla="*/ 1972 h 2416"/>
                <a:gd name="T4" fmla="*/ 323 w 1739"/>
                <a:gd name="T5" fmla="*/ 2011 h 2416"/>
                <a:gd name="T6" fmla="*/ 323 w 1739"/>
                <a:gd name="T7" fmla="*/ 2335 h 2416"/>
                <a:gd name="T8" fmla="*/ 1225 w 1739"/>
                <a:gd name="T9" fmla="*/ 2416 h 2416"/>
                <a:gd name="T10" fmla="*/ 1275 w 1739"/>
                <a:gd name="T11" fmla="*/ 2354 h 2416"/>
                <a:gd name="T12" fmla="*/ 1395 w 1739"/>
                <a:gd name="T13" fmla="*/ 2354 h 2416"/>
                <a:gd name="T14" fmla="*/ 1456 w 1739"/>
                <a:gd name="T15" fmla="*/ 2415 h 2416"/>
                <a:gd name="T16" fmla="*/ 1557 w 1739"/>
                <a:gd name="T17" fmla="*/ 2415 h 2416"/>
                <a:gd name="T18" fmla="*/ 1598 w 1739"/>
                <a:gd name="T19" fmla="*/ 2354 h 2416"/>
                <a:gd name="T20" fmla="*/ 1739 w 1739"/>
                <a:gd name="T21" fmla="*/ 2354 h 2416"/>
                <a:gd name="T22" fmla="*/ 1712 w 1739"/>
                <a:gd name="T23" fmla="*/ 2246 h 2416"/>
                <a:gd name="T24" fmla="*/ 1730 w 1739"/>
                <a:gd name="T25" fmla="*/ 2074 h 2416"/>
                <a:gd name="T26" fmla="*/ 1651 w 1739"/>
                <a:gd name="T27" fmla="*/ 1864 h 2416"/>
                <a:gd name="T28" fmla="*/ 1522 w 1739"/>
                <a:gd name="T29" fmla="*/ 1721 h 2416"/>
                <a:gd name="T30" fmla="*/ 1503 w 1739"/>
                <a:gd name="T31" fmla="*/ 1563 h 2416"/>
                <a:gd name="T32" fmla="*/ 1383 w 1739"/>
                <a:gd name="T33" fmla="*/ 1563 h 2416"/>
                <a:gd name="T34" fmla="*/ 1376 w 1739"/>
                <a:gd name="T35" fmla="*/ 1446 h 2416"/>
                <a:gd name="T36" fmla="*/ 1298 w 1739"/>
                <a:gd name="T37" fmla="*/ 1365 h 2416"/>
                <a:gd name="T38" fmla="*/ 1329 w 1739"/>
                <a:gd name="T39" fmla="*/ 1320 h 2416"/>
                <a:gd name="T40" fmla="*/ 1298 w 1739"/>
                <a:gd name="T41" fmla="*/ 1257 h 2416"/>
                <a:gd name="T42" fmla="*/ 1177 w 1739"/>
                <a:gd name="T43" fmla="*/ 1209 h 2416"/>
                <a:gd name="T44" fmla="*/ 1146 w 1739"/>
                <a:gd name="T45" fmla="*/ 1137 h 2416"/>
                <a:gd name="T46" fmla="*/ 1020 w 1739"/>
                <a:gd name="T47" fmla="*/ 1084 h 2416"/>
                <a:gd name="T48" fmla="*/ 990 w 1739"/>
                <a:gd name="T49" fmla="*/ 826 h 2416"/>
                <a:gd name="T50" fmla="*/ 929 w 1739"/>
                <a:gd name="T51" fmla="*/ 777 h 2416"/>
                <a:gd name="T52" fmla="*/ 935 w 1739"/>
                <a:gd name="T53" fmla="*/ 557 h 2416"/>
                <a:gd name="T54" fmla="*/ 833 w 1739"/>
                <a:gd name="T55" fmla="*/ 479 h 2416"/>
                <a:gd name="T56" fmla="*/ 794 w 1739"/>
                <a:gd name="T57" fmla="*/ 472 h 2416"/>
                <a:gd name="T58" fmla="*/ 771 w 1739"/>
                <a:gd name="T59" fmla="*/ 511 h 2416"/>
                <a:gd name="T60" fmla="*/ 742 w 1739"/>
                <a:gd name="T61" fmla="*/ 487 h 2416"/>
                <a:gd name="T62" fmla="*/ 710 w 1739"/>
                <a:gd name="T63" fmla="*/ 314 h 2416"/>
                <a:gd name="T64" fmla="*/ 710 w 1739"/>
                <a:gd name="T65" fmla="*/ 244 h 2416"/>
                <a:gd name="T66" fmla="*/ 667 w 1739"/>
                <a:gd name="T67" fmla="*/ 227 h 2416"/>
                <a:gd name="T68" fmla="*/ 667 w 1739"/>
                <a:gd name="T69" fmla="*/ 172 h 2416"/>
                <a:gd name="T70" fmla="*/ 642 w 1739"/>
                <a:gd name="T71" fmla="*/ 189 h 2416"/>
                <a:gd name="T72" fmla="*/ 601 w 1739"/>
                <a:gd name="T73" fmla="*/ 0 h 2416"/>
                <a:gd name="T74" fmla="*/ 473 w 1739"/>
                <a:gd name="T75" fmla="*/ 164 h 2416"/>
                <a:gd name="T76" fmla="*/ 467 w 1739"/>
                <a:gd name="T77" fmla="*/ 227 h 2416"/>
                <a:gd name="T78" fmla="*/ 515 w 1739"/>
                <a:gd name="T79" fmla="*/ 251 h 2416"/>
                <a:gd name="T80" fmla="*/ 511 w 1739"/>
                <a:gd name="T81" fmla="*/ 291 h 2416"/>
                <a:gd name="T82" fmla="*/ 479 w 1739"/>
                <a:gd name="T83" fmla="*/ 260 h 2416"/>
                <a:gd name="T84" fmla="*/ 456 w 1739"/>
                <a:gd name="T85" fmla="*/ 408 h 2416"/>
                <a:gd name="T86" fmla="*/ 473 w 1739"/>
                <a:gd name="T87" fmla="*/ 462 h 2416"/>
                <a:gd name="T88" fmla="*/ 432 w 1739"/>
                <a:gd name="T89" fmla="*/ 753 h 2416"/>
                <a:gd name="T90" fmla="*/ 371 w 1739"/>
                <a:gd name="T91" fmla="*/ 841 h 2416"/>
                <a:gd name="T92" fmla="*/ 291 w 1739"/>
                <a:gd name="T93" fmla="*/ 896 h 2416"/>
                <a:gd name="T94" fmla="*/ 177 w 1739"/>
                <a:gd name="T95" fmla="*/ 864 h 2416"/>
                <a:gd name="T96" fmla="*/ 146 w 1739"/>
                <a:gd name="T97" fmla="*/ 760 h 2416"/>
                <a:gd name="T98" fmla="*/ 49 w 1739"/>
                <a:gd name="T99" fmla="*/ 760 h 2416"/>
                <a:gd name="T100" fmla="*/ 6 w 1739"/>
                <a:gd name="T101" fmla="*/ 690 h 2416"/>
                <a:gd name="T102" fmla="*/ 6 w 1739"/>
                <a:gd name="T103" fmla="*/ 690 h 2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39"/>
                <a:gd name="T157" fmla="*/ 0 h 2416"/>
                <a:gd name="T158" fmla="*/ 1739 w 1739"/>
                <a:gd name="T159" fmla="*/ 2416 h 2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39" h="2416">
                  <a:moveTo>
                    <a:pt x="6" y="690"/>
                  </a:moveTo>
                  <a:lnTo>
                    <a:pt x="0" y="1972"/>
                  </a:lnTo>
                  <a:lnTo>
                    <a:pt x="323" y="2011"/>
                  </a:lnTo>
                  <a:lnTo>
                    <a:pt x="323" y="2335"/>
                  </a:lnTo>
                  <a:lnTo>
                    <a:pt x="1225" y="2416"/>
                  </a:lnTo>
                  <a:lnTo>
                    <a:pt x="1275" y="2354"/>
                  </a:lnTo>
                  <a:lnTo>
                    <a:pt x="1395" y="2354"/>
                  </a:lnTo>
                  <a:lnTo>
                    <a:pt x="1456" y="2415"/>
                  </a:lnTo>
                  <a:lnTo>
                    <a:pt x="1557" y="2415"/>
                  </a:lnTo>
                  <a:lnTo>
                    <a:pt x="1598" y="2354"/>
                  </a:lnTo>
                  <a:lnTo>
                    <a:pt x="1739" y="2354"/>
                  </a:lnTo>
                  <a:lnTo>
                    <a:pt x="1712" y="2246"/>
                  </a:lnTo>
                  <a:lnTo>
                    <a:pt x="1730" y="2074"/>
                  </a:lnTo>
                  <a:lnTo>
                    <a:pt x="1651" y="1864"/>
                  </a:lnTo>
                  <a:lnTo>
                    <a:pt x="1522" y="1721"/>
                  </a:lnTo>
                  <a:lnTo>
                    <a:pt x="1503" y="1563"/>
                  </a:lnTo>
                  <a:lnTo>
                    <a:pt x="1383" y="1563"/>
                  </a:lnTo>
                  <a:lnTo>
                    <a:pt x="1376" y="1446"/>
                  </a:lnTo>
                  <a:lnTo>
                    <a:pt x="1298" y="1365"/>
                  </a:lnTo>
                  <a:lnTo>
                    <a:pt x="1329" y="1320"/>
                  </a:lnTo>
                  <a:lnTo>
                    <a:pt x="1298" y="1257"/>
                  </a:lnTo>
                  <a:lnTo>
                    <a:pt x="1177" y="1209"/>
                  </a:lnTo>
                  <a:lnTo>
                    <a:pt x="1146" y="1137"/>
                  </a:lnTo>
                  <a:lnTo>
                    <a:pt x="1020" y="1084"/>
                  </a:lnTo>
                  <a:lnTo>
                    <a:pt x="990" y="826"/>
                  </a:lnTo>
                  <a:lnTo>
                    <a:pt x="929" y="777"/>
                  </a:lnTo>
                  <a:lnTo>
                    <a:pt x="935" y="557"/>
                  </a:lnTo>
                  <a:lnTo>
                    <a:pt x="833" y="479"/>
                  </a:lnTo>
                  <a:lnTo>
                    <a:pt x="794" y="472"/>
                  </a:lnTo>
                  <a:lnTo>
                    <a:pt x="771" y="511"/>
                  </a:lnTo>
                  <a:lnTo>
                    <a:pt x="742" y="487"/>
                  </a:lnTo>
                  <a:lnTo>
                    <a:pt x="710" y="314"/>
                  </a:lnTo>
                  <a:lnTo>
                    <a:pt x="710" y="244"/>
                  </a:lnTo>
                  <a:lnTo>
                    <a:pt x="667" y="227"/>
                  </a:lnTo>
                  <a:lnTo>
                    <a:pt x="667" y="172"/>
                  </a:lnTo>
                  <a:lnTo>
                    <a:pt x="642" y="189"/>
                  </a:lnTo>
                  <a:lnTo>
                    <a:pt x="601" y="0"/>
                  </a:lnTo>
                  <a:lnTo>
                    <a:pt x="473" y="164"/>
                  </a:lnTo>
                  <a:lnTo>
                    <a:pt x="467" y="227"/>
                  </a:lnTo>
                  <a:lnTo>
                    <a:pt x="515" y="251"/>
                  </a:lnTo>
                  <a:lnTo>
                    <a:pt x="511" y="291"/>
                  </a:lnTo>
                  <a:lnTo>
                    <a:pt x="479" y="260"/>
                  </a:lnTo>
                  <a:lnTo>
                    <a:pt x="456" y="408"/>
                  </a:lnTo>
                  <a:lnTo>
                    <a:pt x="473" y="462"/>
                  </a:lnTo>
                  <a:lnTo>
                    <a:pt x="432" y="753"/>
                  </a:lnTo>
                  <a:lnTo>
                    <a:pt x="371" y="841"/>
                  </a:lnTo>
                  <a:lnTo>
                    <a:pt x="291" y="896"/>
                  </a:lnTo>
                  <a:lnTo>
                    <a:pt x="177" y="864"/>
                  </a:lnTo>
                  <a:lnTo>
                    <a:pt x="146" y="760"/>
                  </a:lnTo>
                  <a:lnTo>
                    <a:pt x="49" y="760"/>
                  </a:lnTo>
                  <a:lnTo>
                    <a:pt x="6" y="690"/>
                  </a:lnTo>
                  <a:close/>
                </a:path>
              </a:pathLst>
            </a:custGeom>
            <a:grpFill/>
            <a:ln w="1270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0162">
                <a:defRPr/>
              </a:pPr>
              <a:endParaRPr lang="en-US" sz="886" kern="0">
                <a:solidFill>
                  <a:prstClr val="black"/>
                </a:solidFill>
                <a:latin typeface="Arial"/>
              </a:endParaRPr>
            </a:p>
          </p:txBody>
        </p:sp>
        <p:sp>
          <p:nvSpPr>
            <p:cNvPr id="54" name="Freeform 18">
              <a:extLst>
                <a:ext uri="{FF2B5EF4-FFF2-40B4-BE49-F238E27FC236}">
                  <a16:creationId xmlns:a16="http://schemas.microsoft.com/office/drawing/2014/main" id="{01D914F2-5E50-45A6-B2F0-DA48C340BA04}"/>
                </a:ext>
              </a:extLst>
            </p:cNvPr>
            <p:cNvSpPr>
              <a:spLocks noChangeAspect="1"/>
            </p:cNvSpPr>
            <p:nvPr/>
          </p:nvSpPr>
          <p:spPr bwMode="gray">
            <a:xfrm>
              <a:off x="2850" y="2070"/>
              <a:ext cx="676" cy="769"/>
            </a:xfrm>
            <a:custGeom>
              <a:avLst/>
              <a:gdLst>
                <a:gd name="T0" fmla="*/ 0 w 1352"/>
                <a:gd name="T1" fmla="*/ 0 h 1538"/>
                <a:gd name="T2" fmla="*/ 59 w 1352"/>
                <a:gd name="T3" fmla="*/ 739 h 1538"/>
                <a:gd name="T4" fmla="*/ 343 w 1352"/>
                <a:gd name="T5" fmla="*/ 716 h 1538"/>
                <a:gd name="T6" fmla="*/ 398 w 1352"/>
                <a:gd name="T7" fmla="*/ 768 h 1538"/>
                <a:gd name="T8" fmla="*/ 517 w 1352"/>
                <a:gd name="T9" fmla="*/ 732 h 1538"/>
                <a:gd name="T10" fmla="*/ 584 w 1352"/>
                <a:gd name="T11" fmla="*/ 818 h 1538"/>
                <a:gd name="T12" fmla="*/ 625 w 1352"/>
                <a:gd name="T13" fmla="*/ 797 h 1538"/>
                <a:gd name="T14" fmla="*/ 789 w 1352"/>
                <a:gd name="T15" fmla="*/ 1113 h 1538"/>
                <a:gd name="T16" fmla="*/ 886 w 1352"/>
                <a:gd name="T17" fmla="*/ 994 h 1538"/>
                <a:gd name="T18" fmla="*/ 1002 w 1352"/>
                <a:gd name="T19" fmla="*/ 791 h 1538"/>
                <a:gd name="T20" fmla="*/ 1040 w 1352"/>
                <a:gd name="T21" fmla="*/ 882 h 1538"/>
                <a:gd name="T22" fmla="*/ 964 w 1352"/>
                <a:gd name="T23" fmla="*/ 1026 h 1538"/>
                <a:gd name="T24" fmla="*/ 964 w 1352"/>
                <a:gd name="T25" fmla="*/ 1113 h 1538"/>
                <a:gd name="T26" fmla="*/ 842 w 1352"/>
                <a:gd name="T27" fmla="*/ 1156 h 1538"/>
                <a:gd name="T28" fmla="*/ 1002 w 1352"/>
                <a:gd name="T29" fmla="*/ 1142 h 1538"/>
                <a:gd name="T30" fmla="*/ 1052 w 1352"/>
                <a:gd name="T31" fmla="*/ 1053 h 1538"/>
                <a:gd name="T32" fmla="*/ 1096 w 1352"/>
                <a:gd name="T33" fmla="*/ 1133 h 1538"/>
                <a:gd name="T34" fmla="*/ 1044 w 1352"/>
                <a:gd name="T35" fmla="*/ 1177 h 1538"/>
                <a:gd name="T36" fmla="*/ 1151 w 1352"/>
                <a:gd name="T37" fmla="*/ 1171 h 1538"/>
                <a:gd name="T38" fmla="*/ 1196 w 1352"/>
                <a:gd name="T39" fmla="*/ 1309 h 1538"/>
                <a:gd name="T40" fmla="*/ 1200 w 1352"/>
                <a:gd name="T41" fmla="*/ 1422 h 1538"/>
                <a:gd name="T42" fmla="*/ 1333 w 1352"/>
                <a:gd name="T43" fmla="*/ 1538 h 1538"/>
                <a:gd name="T44" fmla="*/ 1352 w 1352"/>
                <a:gd name="T45" fmla="*/ 1009 h 1538"/>
                <a:gd name="T46" fmla="*/ 1352 w 1352"/>
                <a:gd name="T47" fmla="*/ 363 h 1538"/>
                <a:gd name="T48" fmla="*/ 1352 w 1352"/>
                <a:gd name="T49" fmla="*/ 39 h 1538"/>
                <a:gd name="T50" fmla="*/ 1029 w 1352"/>
                <a:gd name="T51" fmla="*/ 0 h 1538"/>
                <a:gd name="T52" fmla="*/ 0 w 1352"/>
                <a:gd name="T53" fmla="*/ 0 h 1538"/>
                <a:gd name="T54" fmla="*/ 0 w 1352"/>
                <a:gd name="T55" fmla="*/ 0 h 15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2"/>
                <a:gd name="T85" fmla="*/ 0 h 1538"/>
                <a:gd name="T86" fmla="*/ 1352 w 1352"/>
                <a:gd name="T87" fmla="*/ 1538 h 15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2" h="1538">
                  <a:moveTo>
                    <a:pt x="0" y="0"/>
                  </a:moveTo>
                  <a:lnTo>
                    <a:pt x="59" y="739"/>
                  </a:lnTo>
                  <a:lnTo>
                    <a:pt x="343" y="716"/>
                  </a:lnTo>
                  <a:lnTo>
                    <a:pt x="398" y="768"/>
                  </a:lnTo>
                  <a:lnTo>
                    <a:pt x="517" y="732"/>
                  </a:lnTo>
                  <a:lnTo>
                    <a:pt x="584" y="818"/>
                  </a:lnTo>
                  <a:lnTo>
                    <a:pt x="625" y="797"/>
                  </a:lnTo>
                  <a:lnTo>
                    <a:pt x="789" y="1113"/>
                  </a:lnTo>
                  <a:lnTo>
                    <a:pt x="886" y="994"/>
                  </a:lnTo>
                  <a:lnTo>
                    <a:pt x="1002" y="791"/>
                  </a:lnTo>
                  <a:lnTo>
                    <a:pt x="1040" y="882"/>
                  </a:lnTo>
                  <a:lnTo>
                    <a:pt x="964" y="1026"/>
                  </a:lnTo>
                  <a:lnTo>
                    <a:pt x="964" y="1113"/>
                  </a:lnTo>
                  <a:lnTo>
                    <a:pt x="842" y="1156"/>
                  </a:lnTo>
                  <a:lnTo>
                    <a:pt x="1002" y="1142"/>
                  </a:lnTo>
                  <a:lnTo>
                    <a:pt x="1052" y="1053"/>
                  </a:lnTo>
                  <a:lnTo>
                    <a:pt x="1096" y="1133"/>
                  </a:lnTo>
                  <a:lnTo>
                    <a:pt x="1044" y="1177"/>
                  </a:lnTo>
                  <a:lnTo>
                    <a:pt x="1151" y="1171"/>
                  </a:lnTo>
                  <a:lnTo>
                    <a:pt x="1196" y="1309"/>
                  </a:lnTo>
                  <a:lnTo>
                    <a:pt x="1200" y="1422"/>
                  </a:lnTo>
                  <a:lnTo>
                    <a:pt x="1333" y="1538"/>
                  </a:lnTo>
                  <a:lnTo>
                    <a:pt x="1352" y="1009"/>
                  </a:lnTo>
                  <a:lnTo>
                    <a:pt x="1352" y="363"/>
                  </a:lnTo>
                  <a:lnTo>
                    <a:pt x="1352" y="39"/>
                  </a:lnTo>
                  <a:lnTo>
                    <a:pt x="1029" y="0"/>
                  </a:lnTo>
                  <a:lnTo>
                    <a:pt x="0" y="0"/>
                  </a:lnTo>
                  <a:close/>
                </a:path>
              </a:pathLst>
            </a:custGeom>
            <a:grpFill/>
            <a:ln w="1270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0162">
                <a:defRPr/>
              </a:pPr>
              <a:endParaRPr lang="en-US" sz="886" kern="0">
                <a:solidFill>
                  <a:prstClr val="black"/>
                </a:solidFill>
                <a:latin typeface="Arial"/>
              </a:endParaRPr>
            </a:p>
          </p:txBody>
        </p:sp>
        <p:sp>
          <p:nvSpPr>
            <p:cNvPr id="55" name="Freeform 19">
              <a:extLst>
                <a:ext uri="{FF2B5EF4-FFF2-40B4-BE49-F238E27FC236}">
                  <a16:creationId xmlns:a16="http://schemas.microsoft.com/office/drawing/2014/main" id="{4A025643-23EC-464E-A4BA-90E468D2415D}"/>
                </a:ext>
              </a:extLst>
            </p:cNvPr>
            <p:cNvSpPr>
              <a:spLocks noChangeAspect="1"/>
            </p:cNvSpPr>
            <p:nvPr/>
          </p:nvSpPr>
          <p:spPr bwMode="gray">
            <a:xfrm>
              <a:off x="3526" y="2251"/>
              <a:ext cx="712" cy="577"/>
            </a:xfrm>
            <a:custGeom>
              <a:avLst/>
              <a:gdLst>
                <a:gd name="T0" fmla="*/ 0 w 1425"/>
                <a:gd name="T1" fmla="*/ 0 h 1154"/>
                <a:gd name="T2" fmla="*/ 902 w 1425"/>
                <a:gd name="T3" fmla="*/ 81 h 1154"/>
                <a:gd name="T4" fmla="*/ 952 w 1425"/>
                <a:gd name="T5" fmla="*/ 19 h 1154"/>
                <a:gd name="T6" fmla="*/ 1072 w 1425"/>
                <a:gd name="T7" fmla="*/ 19 h 1154"/>
                <a:gd name="T8" fmla="*/ 1133 w 1425"/>
                <a:gd name="T9" fmla="*/ 80 h 1154"/>
                <a:gd name="T10" fmla="*/ 1234 w 1425"/>
                <a:gd name="T11" fmla="*/ 80 h 1154"/>
                <a:gd name="T12" fmla="*/ 1275 w 1425"/>
                <a:gd name="T13" fmla="*/ 19 h 1154"/>
                <a:gd name="T14" fmla="*/ 1416 w 1425"/>
                <a:gd name="T15" fmla="*/ 19 h 1154"/>
                <a:gd name="T16" fmla="*/ 1425 w 1425"/>
                <a:gd name="T17" fmla="*/ 55 h 1154"/>
                <a:gd name="T18" fmla="*/ 1323 w 1425"/>
                <a:gd name="T19" fmla="*/ 414 h 1154"/>
                <a:gd name="T20" fmla="*/ 1226 w 1425"/>
                <a:gd name="T21" fmla="*/ 441 h 1154"/>
                <a:gd name="T22" fmla="*/ 1220 w 1425"/>
                <a:gd name="T23" fmla="*/ 511 h 1154"/>
                <a:gd name="T24" fmla="*/ 1212 w 1425"/>
                <a:gd name="T25" fmla="*/ 549 h 1154"/>
                <a:gd name="T26" fmla="*/ 1066 w 1425"/>
                <a:gd name="T27" fmla="*/ 771 h 1154"/>
                <a:gd name="T28" fmla="*/ 928 w 1425"/>
                <a:gd name="T29" fmla="*/ 890 h 1154"/>
                <a:gd name="T30" fmla="*/ 870 w 1425"/>
                <a:gd name="T31" fmla="*/ 1154 h 1154"/>
                <a:gd name="T32" fmla="*/ 709 w 1425"/>
                <a:gd name="T33" fmla="*/ 1072 h 1154"/>
                <a:gd name="T34" fmla="*/ 668 w 1425"/>
                <a:gd name="T35" fmla="*/ 951 h 1154"/>
                <a:gd name="T36" fmla="*/ 405 w 1425"/>
                <a:gd name="T37" fmla="*/ 890 h 1154"/>
                <a:gd name="T38" fmla="*/ 325 w 1425"/>
                <a:gd name="T39" fmla="*/ 911 h 1154"/>
                <a:gd name="T40" fmla="*/ 223 w 1425"/>
                <a:gd name="T41" fmla="*/ 809 h 1154"/>
                <a:gd name="T42" fmla="*/ 223 w 1425"/>
                <a:gd name="T43" fmla="*/ 728 h 1154"/>
                <a:gd name="T44" fmla="*/ 164 w 1425"/>
                <a:gd name="T45" fmla="*/ 750 h 1154"/>
                <a:gd name="T46" fmla="*/ 103 w 1425"/>
                <a:gd name="T47" fmla="*/ 646 h 1154"/>
                <a:gd name="T48" fmla="*/ 0 w 1425"/>
                <a:gd name="T49" fmla="*/ 646 h 1154"/>
                <a:gd name="T50" fmla="*/ 0 w 1425"/>
                <a:gd name="T51" fmla="*/ 0 h 1154"/>
                <a:gd name="T52" fmla="*/ 0 w 1425"/>
                <a:gd name="T53" fmla="*/ 0 h 1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5"/>
                <a:gd name="T82" fmla="*/ 0 h 1154"/>
                <a:gd name="T83" fmla="*/ 1425 w 1425"/>
                <a:gd name="T84" fmla="*/ 1154 h 11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5" h="1154">
                  <a:moveTo>
                    <a:pt x="0" y="0"/>
                  </a:moveTo>
                  <a:lnTo>
                    <a:pt x="902" y="81"/>
                  </a:lnTo>
                  <a:lnTo>
                    <a:pt x="952" y="19"/>
                  </a:lnTo>
                  <a:lnTo>
                    <a:pt x="1072" y="19"/>
                  </a:lnTo>
                  <a:lnTo>
                    <a:pt x="1133" y="80"/>
                  </a:lnTo>
                  <a:lnTo>
                    <a:pt x="1234" y="80"/>
                  </a:lnTo>
                  <a:lnTo>
                    <a:pt x="1275" y="19"/>
                  </a:lnTo>
                  <a:lnTo>
                    <a:pt x="1416" y="19"/>
                  </a:lnTo>
                  <a:lnTo>
                    <a:pt x="1425" y="55"/>
                  </a:lnTo>
                  <a:lnTo>
                    <a:pt x="1323" y="414"/>
                  </a:lnTo>
                  <a:lnTo>
                    <a:pt x="1226" y="441"/>
                  </a:lnTo>
                  <a:lnTo>
                    <a:pt x="1220" y="511"/>
                  </a:lnTo>
                  <a:lnTo>
                    <a:pt x="1212" y="549"/>
                  </a:lnTo>
                  <a:lnTo>
                    <a:pt x="1066" y="771"/>
                  </a:lnTo>
                  <a:lnTo>
                    <a:pt x="928" y="890"/>
                  </a:lnTo>
                  <a:lnTo>
                    <a:pt x="870" y="1154"/>
                  </a:lnTo>
                  <a:lnTo>
                    <a:pt x="709" y="1072"/>
                  </a:lnTo>
                  <a:lnTo>
                    <a:pt x="668" y="951"/>
                  </a:lnTo>
                  <a:lnTo>
                    <a:pt x="405" y="890"/>
                  </a:lnTo>
                  <a:lnTo>
                    <a:pt x="325" y="911"/>
                  </a:lnTo>
                  <a:lnTo>
                    <a:pt x="223" y="809"/>
                  </a:lnTo>
                  <a:lnTo>
                    <a:pt x="223" y="728"/>
                  </a:lnTo>
                  <a:lnTo>
                    <a:pt x="164" y="750"/>
                  </a:lnTo>
                  <a:lnTo>
                    <a:pt x="103" y="646"/>
                  </a:lnTo>
                  <a:lnTo>
                    <a:pt x="0" y="646"/>
                  </a:lnTo>
                  <a:lnTo>
                    <a:pt x="0" y="0"/>
                  </a:lnTo>
                  <a:close/>
                </a:path>
              </a:pathLst>
            </a:custGeom>
            <a:grpFill/>
            <a:ln w="1270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0162">
                <a:defRPr/>
              </a:pPr>
              <a:endParaRPr lang="en-US" sz="886" kern="0">
                <a:solidFill>
                  <a:prstClr val="black"/>
                </a:solidFill>
                <a:latin typeface="Arial"/>
              </a:endParaRPr>
            </a:p>
          </p:txBody>
        </p:sp>
        <p:sp>
          <p:nvSpPr>
            <p:cNvPr id="56" name="Freeform 20">
              <a:extLst>
                <a:ext uri="{FF2B5EF4-FFF2-40B4-BE49-F238E27FC236}">
                  <a16:creationId xmlns:a16="http://schemas.microsoft.com/office/drawing/2014/main" id="{EF41624E-6529-4C7B-AF2D-8371EF352F04}"/>
                </a:ext>
              </a:extLst>
            </p:cNvPr>
            <p:cNvSpPr>
              <a:spLocks noChangeAspect="1"/>
            </p:cNvSpPr>
            <p:nvPr/>
          </p:nvSpPr>
          <p:spPr bwMode="gray">
            <a:xfrm>
              <a:off x="3516" y="2574"/>
              <a:ext cx="445" cy="332"/>
            </a:xfrm>
            <a:custGeom>
              <a:avLst/>
              <a:gdLst>
                <a:gd name="T0" fmla="*/ 19 w 889"/>
                <a:gd name="T1" fmla="*/ 0 h 663"/>
                <a:gd name="T2" fmla="*/ 0 w 889"/>
                <a:gd name="T3" fmla="*/ 529 h 663"/>
                <a:gd name="T4" fmla="*/ 19 w 889"/>
                <a:gd name="T5" fmla="*/ 548 h 663"/>
                <a:gd name="T6" fmla="*/ 72 w 889"/>
                <a:gd name="T7" fmla="*/ 537 h 663"/>
                <a:gd name="T8" fmla="*/ 224 w 889"/>
                <a:gd name="T9" fmla="*/ 622 h 663"/>
                <a:gd name="T10" fmla="*/ 374 w 889"/>
                <a:gd name="T11" fmla="*/ 504 h 663"/>
                <a:gd name="T12" fmla="*/ 371 w 889"/>
                <a:gd name="T13" fmla="*/ 587 h 663"/>
                <a:gd name="T14" fmla="*/ 523 w 889"/>
                <a:gd name="T15" fmla="*/ 663 h 663"/>
                <a:gd name="T16" fmla="*/ 514 w 889"/>
                <a:gd name="T17" fmla="*/ 587 h 663"/>
                <a:gd name="T18" fmla="*/ 684 w 889"/>
                <a:gd name="T19" fmla="*/ 517 h 663"/>
                <a:gd name="T20" fmla="*/ 889 w 889"/>
                <a:gd name="T21" fmla="*/ 508 h 663"/>
                <a:gd name="T22" fmla="*/ 728 w 889"/>
                <a:gd name="T23" fmla="*/ 426 h 663"/>
                <a:gd name="T24" fmla="*/ 687 w 889"/>
                <a:gd name="T25" fmla="*/ 305 h 663"/>
                <a:gd name="T26" fmla="*/ 424 w 889"/>
                <a:gd name="T27" fmla="*/ 244 h 663"/>
                <a:gd name="T28" fmla="*/ 344 w 889"/>
                <a:gd name="T29" fmla="*/ 265 h 663"/>
                <a:gd name="T30" fmla="*/ 242 w 889"/>
                <a:gd name="T31" fmla="*/ 163 h 663"/>
                <a:gd name="T32" fmla="*/ 242 w 889"/>
                <a:gd name="T33" fmla="*/ 82 h 663"/>
                <a:gd name="T34" fmla="*/ 183 w 889"/>
                <a:gd name="T35" fmla="*/ 104 h 663"/>
                <a:gd name="T36" fmla="*/ 122 w 889"/>
                <a:gd name="T37" fmla="*/ 0 h 663"/>
                <a:gd name="T38" fmla="*/ 19 w 889"/>
                <a:gd name="T39" fmla="*/ 0 h 663"/>
                <a:gd name="T40" fmla="*/ 19 w 889"/>
                <a:gd name="T41" fmla="*/ 0 h 6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9"/>
                <a:gd name="T64" fmla="*/ 0 h 663"/>
                <a:gd name="T65" fmla="*/ 889 w 889"/>
                <a:gd name="T66" fmla="*/ 663 h 6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9" h="663">
                  <a:moveTo>
                    <a:pt x="19" y="0"/>
                  </a:moveTo>
                  <a:lnTo>
                    <a:pt x="0" y="529"/>
                  </a:lnTo>
                  <a:lnTo>
                    <a:pt x="19" y="548"/>
                  </a:lnTo>
                  <a:lnTo>
                    <a:pt x="72" y="537"/>
                  </a:lnTo>
                  <a:lnTo>
                    <a:pt x="224" y="622"/>
                  </a:lnTo>
                  <a:lnTo>
                    <a:pt x="374" y="504"/>
                  </a:lnTo>
                  <a:lnTo>
                    <a:pt x="371" y="587"/>
                  </a:lnTo>
                  <a:lnTo>
                    <a:pt x="523" y="663"/>
                  </a:lnTo>
                  <a:lnTo>
                    <a:pt x="514" y="587"/>
                  </a:lnTo>
                  <a:lnTo>
                    <a:pt x="684" y="517"/>
                  </a:lnTo>
                  <a:lnTo>
                    <a:pt x="889" y="508"/>
                  </a:lnTo>
                  <a:lnTo>
                    <a:pt x="728" y="426"/>
                  </a:lnTo>
                  <a:lnTo>
                    <a:pt x="687" y="305"/>
                  </a:lnTo>
                  <a:lnTo>
                    <a:pt x="424" y="244"/>
                  </a:lnTo>
                  <a:lnTo>
                    <a:pt x="344" y="265"/>
                  </a:lnTo>
                  <a:lnTo>
                    <a:pt x="242" y="163"/>
                  </a:lnTo>
                  <a:lnTo>
                    <a:pt x="242" y="82"/>
                  </a:lnTo>
                  <a:lnTo>
                    <a:pt x="183" y="104"/>
                  </a:lnTo>
                  <a:lnTo>
                    <a:pt x="122" y="0"/>
                  </a:lnTo>
                  <a:lnTo>
                    <a:pt x="19" y="0"/>
                  </a:lnTo>
                  <a:close/>
                </a:path>
              </a:pathLst>
            </a:custGeom>
            <a:solidFill>
              <a:schemeClr val="bg2">
                <a:lumMod val="90000"/>
              </a:schemeClr>
            </a:solidFill>
            <a:ln w="1270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0162">
                <a:defRPr/>
              </a:pPr>
              <a:endParaRPr lang="en-US" sz="886" kern="0">
                <a:solidFill>
                  <a:prstClr val="black"/>
                </a:solidFill>
                <a:latin typeface="Arial"/>
              </a:endParaRPr>
            </a:p>
          </p:txBody>
        </p:sp>
      </p:grpSp>
      <p:sp>
        <p:nvSpPr>
          <p:cNvPr id="2" name="TextBox 1">
            <a:extLst>
              <a:ext uri="{FF2B5EF4-FFF2-40B4-BE49-F238E27FC236}">
                <a16:creationId xmlns:a16="http://schemas.microsoft.com/office/drawing/2014/main" id="{EFFE04AE-A9DD-4B03-9867-A37593251E34}"/>
              </a:ext>
            </a:extLst>
          </p:cNvPr>
          <p:cNvSpPr txBox="1"/>
          <p:nvPr/>
        </p:nvSpPr>
        <p:spPr>
          <a:xfrm>
            <a:off x="668406" y="4982617"/>
            <a:ext cx="724958" cy="307777"/>
          </a:xfrm>
          <a:prstGeom prst="rect">
            <a:avLst/>
          </a:prstGeom>
          <a:noFill/>
        </p:spPr>
        <p:txBody>
          <a:bodyPr wrap="square" lIns="91440" tIns="45720" rIns="91440" bIns="45720" rtlCol="0" anchor="t">
            <a:spAutoFit/>
          </a:bodyPr>
          <a:lstStyle/>
          <a:p>
            <a:pPr defTabSz="1218072"/>
            <a:r>
              <a:rPr lang="en-AU" sz="1400" b="1">
                <a:solidFill>
                  <a:srgbClr val="4472C4"/>
                </a:solidFill>
                <a:latin typeface="Calibri" panose="020F0502020204030204"/>
                <a:cs typeface="Calibri"/>
              </a:rPr>
              <a:t>45,940</a:t>
            </a:r>
          </a:p>
        </p:txBody>
      </p:sp>
      <p:sp>
        <p:nvSpPr>
          <p:cNvPr id="57" name="TextBox 56">
            <a:extLst>
              <a:ext uri="{FF2B5EF4-FFF2-40B4-BE49-F238E27FC236}">
                <a16:creationId xmlns:a16="http://schemas.microsoft.com/office/drawing/2014/main" id="{1411353E-0BFA-4514-8548-166D635EA2BB}"/>
              </a:ext>
            </a:extLst>
          </p:cNvPr>
          <p:cNvSpPr txBox="1"/>
          <p:nvPr/>
        </p:nvSpPr>
        <p:spPr>
          <a:xfrm>
            <a:off x="1695585" y="4468200"/>
            <a:ext cx="668997" cy="307777"/>
          </a:xfrm>
          <a:prstGeom prst="rect">
            <a:avLst/>
          </a:prstGeom>
          <a:noFill/>
        </p:spPr>
        <p:txBody>
          <a:bodyPr wrap="square" lIns="91440" tIns="45720" rIns="91440" bIns="45720" rtlCol="0" anchor="t">
            <a:spAutoFit/>
          </a:bodyPr>
          <a:lstStyle/>
          <a:p>
            <a:pPr defTabSz="1218072"/>
            <a:r>
              <a:rPr lang="en-AU" sz="1400" b="1">
                <a:solidFill>
                  <a:srgbClr val="4472C4"/>
                </a:solidFill>
                <a:latin typeface="Calibri" panose="020F0502020204030204"/>
              </a:rPr>
              <a:t>3,785</a:t>
            </a:r>
          </a:p>
        </p:txBody>
      </p:sp>
      <p:sp>
        <p:nvSpPr>
          <p:cNvPr id="58" name="TextBox 57">
            <a:extLst>
              <a:ext uri="{FF2B5EF4-FFF2-40B4-BE49-F238E27FC236}">
                <a16:creationId xmlns:a16="http://schemas.microsoft.com/office/drawing/2014/main" id="{5671027E-6A00-482A-A8C9-88D9D6BA6F36}"/>
              </a:ext>
            </a:extLst>
          </p:cNvPr>
          <p:cNvSpPr txBox="1"/>
          <p:nvPr/>
        </p:nvSpPr>
        <p:spPr>
          <a:xfrm>
            <a:off x="1875415" y="5358239"/>
            <a:ext cx="812233" cy="307777"/>
          </a:xfrm>
          <a:prstGeom prst="rect">
            <a:avLst/>
          </a:prstGeom>
          <a:noFill/>
        </p:spPr>
        <p:txBody>
          <a:bodyPr wrap="square" lIns="91440" tIns="45720" rIns="91440" bIns="45720" rtlCol="0" anchor="t">
            <a:spAutoFit/>
          </a:bodyPr>
          <a:lstStyle/>
          <a:p>
            <a:pPr defTabSz="1218072"/>
            <a:r>
              <a:rPr lang="en-AU" sz="1400" b="1">
                <a:solidFill>
                  <a:srgbClr val="4472C4"/>
                </a:solidFill>
                <a:latin typeface="Calibri" panose="020F0502020204030204"/>
              </a:rPr>
              <a:t>27,085</a:t>
            </a:r>
            <a:endParaRPr lang="en-AU" sz="1400" b="1">
              <a:solidFill>
                <a:srgbClr val="4472C4"/>
              </a:solidFill>
              <a:latin typeface="Calibri" panose="020F0502020204030204"/>
              <a:ea typeface="Calibri"/>
              <a:cs typeface="Calibri"/>
            </a:endParaRPr>
          </a:p>
        </p:txBody>
      </p:sp>
      <p:sp>
        <p:nvSpPr>
          <p:cNvPr id="59" name="TextBox 58">
            <a:extLst>
              <a:ext uri="{FF2B5EF4-FFF2-40B4-BE49-F238E27FC236}">
                <a16:creationId xmlns:a16="http://schemas.microsoft.com/office/drawing/2014/main" id="{FAFAF8FA-1D94-486F-9CA3-6E628131CDF1}"/>
              </a:ext>
            </a:extLst>
          </p:cNvPr>
          <p:cNvSpPr txBox="1"/>
          <p:nvPr/>
        </p:nvSpPr>
        <p:spPr>
          <a:xfrm>
            <a:off x="2645691" y="4655041"/>
            <a:ext cx="711535" cy="307777"/>
          </a:xfrm>
          <a:prstGeom prst="rect">
            <a:avLst/>
          </a:prstGeom>
          <a:noFill/>
        </p:spPr>
        <p:txBody>
          <a:bodyPr wrap="square" lIns="91440" tIns="45720" rIns="91440" bIns="45720" rtlCol="0" anchor="t">
            <a:spAutoFit/>
          </a:bodyPr>
          <a:lstStyle/>
          <a:p>
            <a:pPr defTabSz="1218072"/>
            <a:r>
              <a:rPr lang="en-AU" sz="1400" b="1">
                <a:solidFill>
                  <a:srgbClr val="4472C4"/>
                </a:solidFill>
                <a:latin typeface="Calibri" panose="020F0502020204030204"/>
                <a:cs typeface="Calibri"/>
              </a:rPr>
              <a:t>91,855</a:t>
            </a:r>
          </a:p>
        </p:txBody>
      </p:sp>
      <p:sp>
        <p:nvSpPr>
          <p:cNvPr id="60" name="TextBox 59">
            <a:extLst>
              <a:ext uri="{FF2B5EF4-FFF2-40B4-BE49-F238E27FC236}">
                <a16:creationId xmlns:a16="http://schemas.microsoft.com/office/drawing/2014/main" id="{67865CFD-AEF5-4E3B-B188-55D17EC2F5A1}"/>
              </a:ext>
            </a:extLst>
          </p:cNvPr>
          <p:cNvSpPr txBox="1"/>
          <p:nvPr/>
        </p:nvSpPr>
        <p:spPr>
          <a:xfrm>
            <a:off x="2687649" y="5592295"/>
            <a:ext cx="778975" cy="307777"/>
          </a:xfrm>
          <a:prstGeom prst="rect">
            <a:avLst/>
          </a:prstGeom>
          <a:noFill/>
        </p:spPr>
        <p:txBody>
          <a:bodyPr wrap="square" lIns="91440" tIns="45720" rIns="91440" bIns="45720" rtlCol="0" anchor="t">
            <a:spAutoFit/>
          </a:bodyPr>
          <a:lstStyle/>
          <a:p>
            <a:pPr defTabSz="1218072"/>
            <a:r>
              <a:rPr lang="en-AU" sz="1400" b="1">
                <a:solidFill>
                  <a:srgbClr val="4472C4"/>
                </a:solidFill>
                <a:latin typeface="Calibri" panose="020F0502020204030204"/>
              </a:rPr>
              <a:t>115,410</a:t>
            </a:r>
            <a:endParaRPr lang="en-AU" sz="1400" b="1">
              <a:solidFill>
                <a:srgbClr val="4472C4"/>
              </a:solidFill>
              <a:latin typeface="Calibri" panose="020F0502020204030204"/>
              <a:ea typeface="Calibri"/>
              <a:cs typeface="Calibri"/>
            </a:endParaRPr>
          </a:p>
        </p:txBody>
      </p:sp>
      <p:sp>
        <p:nvSpPr>
          <p:cNvPr id="61" name="TextBox 60">
            <a:extLst>
              <a:ext uri="{FF2B5EF4-FFF2-40B4-BE49-F238E27FC236}">
                <a16:creationId xmlns:a16="http://schemas.microsoft.com/office/drawing/2014/main" id="{99CB1CFC-EDDC-46E8-A804-7A806E5524B1}"/>
              </a:ext>
            </a:extLst>
          </p:cNvPr>
          <p:cNvSpPr txBox="1"/>
          <p:nvPr/>
        </p:nvSpPr>
        <p:spPr>
          <a:xfrm>
            <a:off x="2527451" y="6011473"/>
            <a:ext cx="735289" cy="307777"/>
          </a:xfrm>
          <a:prstGeom prst="rect">
            <a:avLst/>
          </a:prstGeom>
          <a:noFill/>
        </p:spPr>
        <p:txBody>
          <a:bodyPr wrap="square" lIns="91440" tIns="45720" rIns="91440" bIns="45720" rtlCol="0" anchor="t">
            <a:spAutoFit/>
          </a:bodyPr>
          <a:lstStyle/>
          <a:p>
            <a:pPr defTabSz="1218072"/>
            <a:r>
              <a:rPr lang="en-AU" sz="1400" b="1">
                <a:solidFill>
                  <a:srgbClr val="4472C4"/>
                </a:solidFill>
                <a:latin typeface="Calibri" panose="020F0502020204030204"/>
                <a:cs typeface="Calibri"/>
              </a:rPr>
              <a:t>84,590</a:t>
            </a:r>
          </a:p>
        </p:txBody>
      </p:sp>
      <p:sp>
        <p:nvSpPr>
          <p:cNvPr id="62" name="TextBox 61">
            <a:extLst>
              <a:ext uri="{FF2B5EF4-FFF2-40B4-BE49-F238E27FC236}">
                <a16:creationId xmlns:a16="http://schemas.microsoft.com/office/drawing/2014/main" id="{2C0CCAAB-9634-4AC5-8289-1C1234F45C62}"/>
              </a:ext>
            </a:extLst>
          </p:cNvPr>
          <p:cNvSpPr txBox="1"/>
          <p:nvPr/>
        </p:nvSpPr>
        <p:spPr>
          <a:xfrm>
            <a:off x="2668232" y="6554095"/>
            <a:ext cx="763755" cy="307777"/>
          </a:xfrm>
          <a:prstGeom prst="rect">
            <a:avLst/>
          </a:prstGeom>
          <a:noFill/>
        </p:spPr>
        <p:txBody>
          <a:bodyPr wrap="square" lIns="91440" tIns="45720" rIns="91440" bIns="45720" rtlCol="0" anchor="t">
            <a:spAutoFit/>
          </a:bodyPr>
          <a:lstStyle/>
          <a:p>
            <a:pPr defTabSz="1218072"/>
            <a:r>
              <a:rPr lang="en-AU" sz="1400" b="1">
                <a:solidFill>
                  <a:srgbClr val="4472C4"/>
                </a:solidFill>
                <a:latin typeface="Calibri" panose="020F0502020204030204"/>
                <a:cs typeface="Calibri"/>
              </a:rPr>
              <a:t>11,980</a:t>
            </a:r>
          </a:p>
        </p:txBody>
      </p:sp>
      <p:sp>
        <p:nvSpPr>
          <p:cNvPr id="4" name="Speech Bubble: Oval 3">
            <a:extLst>
              <a:ext uri="{FF2B5EF4-FFF2-40B4-BE49-F238E27FC236}">
                <a16:creationId xmlns:a16="http://schemas.microsoft.com/office/drawing/2014/main" id="{DF43D104-4370-4383-B639-1CC2534631BF}"/>
              </a:ext>
              <a:ext uri="{C183D7F6-B498-43B3-948B-1728B52AA6E4}">
                <adec:decorative xmlns:adec="http://schemas.microsoft.com/office/drawing/2017/decorative" val="1"/>
              </a:ext>
            </a:extLst>
          </p:cNvPr>
          <p:cNvSpPr/>
          <p:nvPr/>
        </p:nvSpPr>
        <p:spPr>
          <a:xfrm rot="4812979">
            <a:off x="3415151" y="5801433"/>
            <a:ext cx="439442" cy="441164"/>
          </a:xfrm>
          <a:prstGeom prst="wedgeEllipseCallout">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en-AU" sz="1180">
              <a:solidFill>
                <a:prstClr val="white"/>
              </a:solidFill>
              <a:latin typeface="Calibri" panose="020F0502020204030204"/>
            </a:endParaRPr>
          </a:p>
        </p:txBody>
      </p:sp>
      <p:sp>
        <p:nvSpPr>
          <p:cNvPr id="5" name="Oval 4">
            <a:extLst>
              <a:ext uri="{FF2B5EF4-FFF2-40B4-BE49-F238E27FC236}">
                <a16:creationId xmlns:a16="http://schemas.microsoft.com/office/drawing/2014/main" id="{A02D3136-AEFC-4E28-BD0F-4540C2294D3F}"/>
              </a:ext>
              <a:ext uri="{C183D7F6-B498-43B3-948B-1728B52AA6E4}">
                <adec:decorative xmlns:adec="http://schemas.microsoft.com/office/drawing/2017/decorative" val="1"/>
              </a:ext>
            </a:extLst>
          </p:cNvPr>
          <p:cNvSpPr/>
          <p:nvPr/>
        </p:nvSpPr>
        <p:spPr>
          <a:xfrm>
            <a:off x="3248351" y="5900303"/>
            <a:ext cx="79658" cy="9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en-AU" sz="1180">
              <a:solidFill>
                <a:prstClr val="white"/>
              </a:solidFill>
              <a:latin typeface="Calibri" panose="020F0502020204030204"/>
            </a:endParaRPr>
          </a:p>
        </p:txBody>
      </p:sp>
      <p:sp>
        <p:nvSpPr>
          <p:cNvPr id="63" name="TextBox 62">
            <a:extLst>
              <a:ext uri="{FF2B5EF4-FFF2-40B4-BE49-F238E27FC236}">
                <a16:creationId xmlns:a16="http://schemas.microsoft.com/office/drawing/2014/main" id="{0821DF5A-3D2D-41C5-85F6-90939E443661}"/>
              </a:ext>
            </a:extLst>
          </p:cNvPr>
          <p:cNvSpPr txBox="1"/>
          <p:nvPr/>
        </p:nvSpPr>
        <p:spPr>
          <a:xfrm>
            <a:off x="3332548" y="5878076"/>
            <a:ext cx="648978" cy="307777"/>
          </a:xfrm>
          <a:prstGeom prst="rect">
            <a:avLst/>
          </a:prstGeom>
          <a:noFill/>
        </p:spPr>
        <p:txBody>
          <a:bodyPr wrap="square" lIns="91440" tIns="45720" rIns="91440" bIns="45720" rtlCol="0" anchor="t">
            <a:spAutoFit/>
          </a:bodyPr>
          <a:lstStyle/>
          <a:p>
            <a:pPr defTabSz="1218072"/>
            <a:r>
              <a:rPr lang="en-AU" sz="1400" b="1">
                <a:solidFill>
                  <a:srgbClr val="4472C4"/>
                </a:solidFill>
                <a:latin typeface="Calibri" panose="020F0502020204030204"/>
                <a:ea typeface="Calibri"/>
                <a:cs typeface="Calibri"/>
              </a:rPr>
              <a:t>7,185</a:t>
            </a:r>
          </a:p>
        </p:txBody>
      </p:sp>
      <p:sp>
        <p:nvSpPr>
          <p:cNvPr id="70" name="Rectangle 69">
            <a:extLst>
              <a:ext uri="{FF2B5EF4-FFF2-40B4-BE49-F238E27FC236}">
                <a16:creationId xmlns:a16="http://schemas.microsoft.com/office/drawing/2014/main" id="{0CA447B4-8344-4101-8307-C62D748B260E}"/>
              </a:ext>
              <a:ext uri="{C183D7F6-B498-43B3-948B-1728B52AA6E4}">
                <adec:decorative xmlns:adec="http://schemas.microsoft.com/office/drawing/2017/decorative" val="1"/>
              </a:ext>
            </a:extLst>
          </p:cNvPr>
          <p:cNvSpPr/>
          <p:nvPr/>
        </p:nvSpPr>
        <p:spPr>
          <a:xfrm>
            <a:off x="4208640" y="3504383"/>
            <a:ext cx="3886244" cy="3240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1218072">
              <a:lnSpc>
                <a:spcPct val="150000"/>
              </a:lnSpc>
              <a:defRPr/>
            </a:pPr>
            <a:endParaRPr lang="en-US" sz="1332">
              <a:solidFill>
                <a:srgbClr val="000000">
                  <a:lumMod val="75000"/>
                  <a:lumOff val="25000"/>
                </a:srgbClr>
              </a:solidFill>
              <a:latin typeface="Calibri" panose="020F0502020204030204"/>
            </a:endParaRPr>
          </a:p>
        </p:txBody>
      </p:sp>
      <p:sp>
        <p:nvSpPr>
          <p:cNvPr id="72" name="TextBox 71">
            <a:extLst>
              <a:ext uri="{FF2B5EF4-FFF2-40B4-BE49-F238E27FC236}">
                <a16:creationId xmlns:a16="http://schemas.microsoft.com/office/drawing/2014/main" id="{F88C9635-722B-41CA-BFEF-1940CC2EBB12}"/>
              </a:ext>
            </a:extLst>
          </p:cNvPr>
          <p:cNvSpPr txBox="1"/>
          <p:nvPr/>
        </p:nvSpPr>
        <p:spPr>
          <a:xfrm>
            <a:off x="4237893" y="3495206"/>
            <a:ext cx="3833746" cy="1526059"/>
          </a:xfrm>
          <a:prstGeom prst="rect">
            <a:avLst/>
          </a:prstGeom>
          <a:noFill/>
        </p:spPr>
        <p:txBody>
          <a:bodyPr wrap="square" lIns="91440" tIns="45720" rIns="91440" bIns="45720" anchor="t">
            <a:spAutoFit/>
          </a:bodyPr>
          <a:lstStyle/>
          <a:p>
            <a:pPr marL="0" indent="0" defTabSz="1035359">
              <a:lnSpc>
                <a:spcPct val="100000"/>
              </a:lnSpc>
              <a:spcAft>
                <a:spcPts val="1132"/>
              </a:spcAft>
              <a:buNone/>
              <a:defRPr/>
            </a:pPr>
            <a:r>
              <a:rPr lang="en-AU" sz="1400" b="1">
                <a:latin typeface="Calibri" panose="020F0502020204030204"/>
              </a:rPr>
              <a:t>Top five trade occupations (commencements): </a:t>
            </a:r>
            <a:endParaRPr lang="en-AU" sz="1400" b="1">
              <a:latin typeface="Calibri" panose="020F0502020204030204"/>
              <a:ea typeface="Calibri"/>
              <a:cs typeface="Calibri"/>
            </a:endParaRPr>
          </a:p>
          <a:p>
            <a:pPr marL="0" indent="0" defTabSz="1035359">
              <a:buNone/>
              <a:defRPr/>
            </a:pPr>
            <a:r>
              <a:rPr lang="en-AU" sz="1400">
                <a:latin typeface="Calibri Light"/>
                <a:cs typeface="Calibri Light"/>
              </a:rPr>
              <a:t>Bricklayers/carpenters/joiners (15,675) </a:t>
            </a:r>
            <a:endParaRPr lang="en-AU" sz="1400">
              <a:latin typeface="Calibri" panose="020F0502020204030204"/>
              <a:cs typeface="Calibri"/>
            </a:endParaRPr>
          </a:p>
          <a:p>
            <a:pPr marL="0" indent="0" defTabSz="1035359">
              <a:buNone/>
              <a:defRPr/>
            </a:pPr>
            <a:r>
              <a:rPr lang="en-AU" sz="1400">
                <a:latin typeface="Calibri Light"/>
                <a:cs typeface="Calibri Light"/>
              </a:rPr>
              <a:t>Electricians (13,670)</a:t>
            </a:r>
            <a:endParaRPr lang="en-AU" sz="1400">
              <a:cs typeface="Calibri Light"/>
            </a:endParaRPr>
          </a:p>
          <a:p>
            <a:pPr marL="0" indent="0" defTabSz="1035359">
              <a:buNone/>
              <a:defRPr/>
            </a:pPr>
            <a:r>
              <a:rPr lang="en-AU" sz="1400">
                <a:latin typeface="Calibri Light"/>
                <a:cs typeface="Calibri Light"/>
              </a:rPr>
              <a:t>Automotive Electricians/mechanics (12,235)</a:t>
            </a:r>
            <a:endParaRPr lang="en-AU" sz="1400">
              <a:cs typeface="Calibri Light"/>
            </a:endParaRPr>
          </a:p>
          <a:p>
            <a:pPr marL="0" indent="0" defTabSz="1035359">
              <a:buNone/>
              <a:defRPr/>
            </a:pPr>
            <a:r>
              <a:rPr lang="en-AU" sz="1400">
                <a:latin typeface="Calibri Light"/>
                <a:cs typeface="Calibri Light"/>
              </a:rPr>
              <a:t>Plumbers (7,895)</a:t>
            </a:r>
            <a:endParaRPr lang="en-AU" sz="1400">
              <a:cs typeface="Calibri Light"/>
            </a:endParaRPr>
          </a:p>
          <a:p>
            <a:pPr marL="0" indent="0" defTabSz="1035359">
              <a:buNone/>
              <a:defRPr/>
            </a:pPr>
            <a:r>
              <a:rPr lang="en-AU" sz="1400">
                <a:latin typeface="Calibri Light"/>
                <a:cs typeface="Calibri Light"/>
              </a:rPr>
              <a:t>Food Trader Workers (7,240)</a:t>
            </a:r>
            <a:endParaRPr lang="en-AU" sz="1400">
              <a:cs typeface="Calibri Light" panose="020F0302020204030204" pitchFamily="34" charset="0"/>
            </a:endParaRPr>
          </a:p>
        </p:txBody>
      </p:sp>
      <p:sp>
        <p:nvSpPr>
          <p:cNvPr id="71" name="TextBox 70">
            <a:extLst>
              <a:ext uri="{FF2B5EF4-FFF2-40B4-BE49-F238E27FC236}">
                <a16:creationId xmlns:a16="http://schemas.microsoft.com/office/drawing/2014/main" id="{5B35F4D0-145A-441A-B68E-3A24B1BE7797}"/>
              </a:ext>
            </a:extLst>
          </p:cNvPr>
          <p:cNvSpPr txBox="1"/>
          <p:nvPr/>
        </p:nvSpPr>
        <p:spPr>
          <a:xfrm>
            <a:off x="4230647" y="5030441"/>
            <a:ext cx="3864236" cy="1741502"/>
          </a:xfrm>
          <a:prstGeom prst="rect">
            <a:avLst/>
          </a:prstGeom>
          <a:noFill/>
        </p:spPr>
        <p:txBody>
          <a:bodyPr wrap="square">
            <a:spAutoFit/>
          </a:bodyPr>
          <a:lstStyle/>
          <a:p>
            <a:pPr marL="0" indent="0" defTabSz="1035359">
              <a:lnSpc>
                <a:spcPct val="100000"/>
              </a:lnSpc>
              <a:spcAft>
                <a:spcPts val="1132"/>
              </a:spcAft>
              <a:buNone/>
              <a:defRPr/>
            </a:pPr>
            <a:r>
              <a:rPr lang="en-AU" sz="1400" b="1">
                <a:solidFill>
                  <a:schemeClr val="tx1"/>
                </a:solidFill>
                <a:latin typeface="Calibri" panose="020F0502020204030204"/>
              </a:rPr>
              <a:t>Top five non-trade occupations (commencements):</a:t>
            </a:r>
            <a:r>
              <a:rPr lang="en-AU" sz="1400">
                <a:solidFill>
                  <a:schemeClr val="tx1"/>
                </a:solidFill>
                <a:latin typeface="Calibri" panose="020F0502020204030204"/>
              </a:rPr>
              <a:t> </a:t>
            </a:r>
            <a:endParaRPr lang="en-AU" sz="1400">
              <a:solidFill>
                <a:schemeClr val="tx1"/>
              </a:solidFill>
              <a:latin typeface="Calibri" panose="020F0502020204030204"/>
              <a:ea typeface="Calibri"/>
              <a:cs typeface="Calibri"/>
            </a:endParaRPr>
          </a:p>
          <a:p>
            <a:pPr marL="0" indent="0" defTabSz="1035359">
              <a:buNone/>
              <a:defRPr/>
            </a:pPr>
            <a:r>
              <a:rPr lang="en-AU" sz="1400">
                <a:solidFill>
                  <a:schemeClr val="tx1"/>
                </a:solidFill>
                <a:latin typeface="Calibri Light"/>
                <a:cs typeface="Calibri Light"/>
              </a:rPr>
              <a:t>General Clerks (19,300) </a:t>
            </a:r>
            <a:endParaRPr lang="en-AU" sz="1400">
              <a:solidFill>
                <a:schemeClr val="tx1"/>
              </a:solidFill>
              <a:latin typeface="Calibri" panose="020F0502020204030204"/>
              <a:cs typeface="Calibri"/>
            </a:endParaRPr>
          </a:p>
          <a:p>
            <a:pPr marL="0" indent="0" defTabSz="1035359">
              <a:buNone/>
              <a:defRPr/>
            </a:pPr>
            <a:r>
              <a:rPr lang="en-AU" sz="1400">
                <a:solidFill>
                  <a:schemeClr val="tx1"/>
                </a:solidFill>
                <a:latin typeface="Calibri Light"/>
                <a:cs typeface="Calibri Light"/>
              </a:rPr>
              <a:t>Sales Assistants/Salespersons (14,185) </a:t>
            </a:r>
            <a:endParaRPr lang="en-AU" sz="1400">
              <a:solidFill>
                <a:schemeClr val="tx1"/>
              </a:solidFill>
              <a:cs typeface="Calibri Light"/>
            </a:endParaRPr>
          </a:p>
          <a:p>
            <a:pPr marL="0" indent="0" defTabSz="1035359">
              <a:buNone/>
              <a:defRPr/>
            </a:pPr>
            <a:r>
              <a:rPr lang="en-AU" sz="1400">
                <a:solidFill>
                  <a:schemeClr val="tx1"/>
                </a:solidFill>
                <a:latin typeface="Calibri Light"/>
                <a:cs typeface="Calibri Light"/>
              </a:rPr>
              <a:t>Hospitality Workers (13,865) </a:t>
            </a:r>
            <a:endParaRPr lang="en-AU" sz="1400">
              <a:solidFill>
                <a:schemeClr val="tx1"/>
              </a:solidFill>
              <a:cs typeface="Calibri Light"/>
            </a:endParaRPr>
          </a:p>
          <a:p>
            <a:pPr marL="0" indent="0" defTabSz="1035359">
              <a:buNone/>
              <a:defRPr/>
            </a:pPr>
            <a:r>
              <a:rPr lang="en-AU" sz="1400">
                <a:solidFill>
                  <a:schemeClr val="tx1"/>
                </a:solidFill>
                <a:latin typeface="Calibri Light"/>
                <a:cs typeface="Calibri Light"/>
              </a:rPr>
              <a:t>Child Carers (11,145)</a:t>
            </a:r>
            <a:endParaRPr lang="en-AU" sz="1400">
              <a:solidFill>
                <a:schemeClr val="tx1"/>
              </a:solidFill>
              <a:cs typeface="Calibri Light"/>
            </a:endParaRPr>
          </a:p>
          <a:p>
            <a:pPr marL="0" indent="0" defTabSz="1035359">
              <a:buNone/>
              <a:defRPr/>
            </a:pPr>
            <a:r>
              <a:rPr lang="en-AU" sz="1400">
                <a:solidFill>
                  <a:schemeClr val="tx1"/>
                </a:solidFill>
                <a:latin typeface="Calibri Light"/>
                <a:cs typeface="Calibri Light"/>
              </a:rPr>
              <a:t>Office and Practice Managers (10,675)</a:t>
            </a:r>
            <a:endParaRPr lang="en-AU" sz="1400">
              <a:solidFill>
                <a:schemeClr val="tx1"/>
              </a:solidFill>
              <a:cs typeface="Calibri Light" panose="020F0302020204030204" pitchFamily="34" charset="0"/>
            </a:endParaRPr>
          </a:p>
        </p:txBody>
      </p:sp>
      <p:graphicFrame>
        <p:nvGraphicFramePr>
          <p:cNvPr id="83" name="Chart 82" descr="Graph outlining completion rates by year of commencement. Information is drawn from the same table on slide 15.&#10;">
            <a:extLst>
              <a:ext uri="{FF2B5EF4-FFF2-40B4-BE49-F238E27FC236}">
                <a16:creationId xmlns:a16="http://schemas.microsoft.com/office/drawing/2014/main" id="{BDE5F18E-3F1B-44C0-B54F-D6C6538923C4}"/>
              </a:ext>
            </a:extLst>
          </p:cNvPr>
          <p:cNvGraphicFramePr>
            <a:graphicFrameLocks/>
          </p:cNvGraphicFramePr>
          <p:nvPr>
            <p:extLst>
              <p:ext uri="{D42A27DB-BD31-4B8C-83A1-F6EECF244321}">
                <p14:modId xmlns:p14="http://schemas.microsoft.com/office/powerpoint/2010/main" val="1722715427"/>
              </p:ext>
            </p:extLst>
          </p:nvPr>
        </p:nvGraphicFramePr>
        <p:xfrm>
          <a:off x="8247208" y="3677269"/>
          <a:ext cx="3674607" cy="2520178"/>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302760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59D98B-8F18-4C69-A59C-CA1F79075251}"/>
              </a:ext>
              <a:ext uri="{C183D7F6-B498-43B3-948B-1728B52AA6E4}">
                <adec:decorative xmlns:adec="http://schemas.microsoft.com/office/drawing/2017/decorative" val="1"/>
              </a:ext>
            </a:extLst>
          </p:cNvPr>
          <p:cNvSpPr/>
          <p:nvPr/>
        </p:nvSpPr>
        <p:spPr>
          <a:xfrm>
            <a:off x="-10773" y="249382"/>
            <a:ext cx="12202773" cy="702774"/>
          </a:xfrm>
          <a:prstGeom prst="rect">
            <a:avLst/>
          </a:prstGeom>
          <a:solidFill>
            <a:srgbClr val="404246"/>
          </a:solidFill>
          <a:ln>
            <a:solidFill>
              <a:srgbClr val="404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86"/>
          </a:p>
        </p:txBody>
      </p:sp>
      <p:sp>
        <p:nvSpPr>
          <p:cNvPr id="7" name="Title 6">
            <a:extLst>
              <a:ext uri="{FF2B5EF4-FFF2-40B4-BE49-F238E27FC236}">
                <a16:creationId xmlns:a16="http://schemas.microsoft.com/office/drawing/2014/main" id="{F90AE260-7684-4D53-BD0A-D09927CE3257}"/>
              </a:ext>
            </a:extLst>
          </p:cNvPr>
          <p:cNvSpPr>
            <a:spLocks noGrp="1"/>
          </p:cNvSpPr>
          <p:nvPr>
            <p:ph type="title" idx="4294967295"/>
          </p:nvPr>
        </p:nvSpPr>
        <p:spPr>
          <a:xfrm>
            <a:off x="104548" y="182407"/>
            <a:ext cx="9459997" cy="83493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07" tIns="60904" rIns="121807" bIns="60904" numCol="1" spcCol="0" rtlCol="0" fromWordArt="0" anchor="ctr" anchorCtr="0" forceAA="0" compatLnSpc="1">
            <a:prstTxWarp prst="textNoShape">
              <a:avLst/>
            </a:prstTxWarp>
            <a:noAutofit/>
          </a:bodyPr>
          <a:lstStyle/>
          <a:p>
            <a:pPr marL="0" marR="0" lvl="0" indent="0" algn="l" defTabSz="1218072" rtl="0" eaLnBrk="1" fontAlgn="auto" latinLnBrk="0" hangingPunct="1">
              <a:lnSpc>
                <a:spcPct val="90000"/>
              </a:lnSpc>
              <a:spcBef>
                <a:spcPct val="0"/>
              </a:spcBef>
              <a:spcAft>
                <a:spcPts val="0"/>
              </a:spcAft>
              <a:buClrTx/>
              <a:buSzTx/>
              <a:buFontTx/>
              <a:buNone/>
              <a:tabLst/>
              <a:defRPr/>
            </a:pPr>
            <a:r>
              <a:rPr kumimoji="0" lang="en-AU" sz="2650" b="1" i="0" u="none" strike="noStrike" kern="1200" cap="none" spc="0" normalizeH="0" baseline="0" noProof="0" dirty="0">
                <a:ln>
                  <a:noFill/>
                </a:ln>
                <a:solidFill>
                  <a:schemeClr val="bg1"/>
                </a:solidFill>
                <a:effectLst/>
                <a:uLnTx/>
                <a:uFillTx/>
                <a:latin typeface="Calibri" panose="020F0502020204030204"/>
                <a:ea typeface="+mn-ea"/>
                <a:cs typeface="+mn-cs"/>
              </a:rPr>
              <a:t>Australian Apprenticeship Outcomes</a:t>
            </a:r>
          </a:p>
          <a:p>
            <a:pPr marL="0" marR="0" lvl="0" indent="0" algn="l" defTabSz="1218072" rtl="0" eaLnBrk="1" fontAlgn="auto" latinLnBrk="0" hangingPunct="1">
              <a:lnSpc>
                <a:spcPct val="90000"/>
              </a:lnSpc>
              <a:spcBef>
                <a:spcPct val="0"/>
              </a:spcBef>
              <a:spcAft>
                <a:spcPts val="0"/>
              </a:spcAft>
              <a:buClrTx/>
              <a:buSzTx/>
              <a:buFontTx/>
              <a:buNone/>
              <a:tabLst/>
              <a:defRPr/>
            </a:pPr>
            <a:r>
              <a:rPr kumimoji="0" lang="en-AU" sz="1800" b="0" i="0" u="none" strike="noStrike" kern="1200" cap="none" spc="0" normalizeH="0" baseline="0" noProof="0" dirty="0">
                <a:ln>
                  <a:noFill/>
                </a:ln>
                <a:solidFill>
                  <a:schemeClr val="bg1"/>
                </a:solidFill>
                <a:effectLst/>
                <a:uLnTx/>
                <a:uFillTx/>
                <a:latin typeface="Calibri" panose="020F0502020204030204"/>
                <a:ea typeface="+mn-ea"/>
                <a:cs typeface="+mn-cs"/>
              </a:rPr>
              <a:t>Individual completion rates for the 2017 commencing cohort</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99096FE-565D-4AAD-AF63-0CE739E7B3B0}"/>
              </a:ext>
            </a:extLst>
          </p:cNvPr>
          <p:cNvSpPr txBox="1"/>
          <p:nvPr/>
        </p:nvSpPr>
        <p:spPr>
          <a:xfrm>
            <a:off x="70631" y="1133523"/>
            <a:ext cx="4197400" cy="1384995"/>
          </a:xfrm>
          <a:prstGeom prst="rect">
            <a:avLst/>
          </a:prstGeom>
          <a:noFill/>
        </p:spPr>
        <p:txBody>
          <a:bodyPr wrap="square" rtlCol="0">
            <a:spAutoFit/>
          </a:bodyPr>
          <a:lstStyle/>
          <a:p>
            <a:r>
              <a:rPr lang="en-AU" sz="1200"/>
              <a:t>Declining completion rates, in part, are a consequence of a healthy economy. When </a:t>
            </a:r>
            <a:r>
              <a:rPr lang="en-AU" sz="1200" b="1"/>
              <a:t>unemployment is low, the opportunity cost of doing an apprenticeship rises</a:t>
            </a:r>
            <a:r>
              <a:rPr lang="en-AU" sz="1200"/>
              <a:t>. This trend is a large contributor to the emerging skills shortages we are observing.</a:t>
            </a:r>
          </a:p>
          <a:p>
            <a:endParaRPr lang="en-AU" sz="1200"/>
          </a:p>
          <a:p>
            <a:r>
              <a:rPr lang="en-AU" sz="1200"/>
              <a:t>This is why it’s </a:t>
            </a:r>
            <a:r>
              <a:rPr lang="en-AU" sz="1200" b="1"/>
              <a:t>critical that policy decisions centre on improving the environment for apprentices to complete their training</a:t>
            </a:r>
            <a:r>
              <a:rPr lang="en-AU" sz="1200"/>
              <a:t>.</a:t>
            </a:r>
          </a:p>
        </p:txBody>
      </p:sp>
      <p:sp>
        <p:nvSpPr>
          <p:cNvPr id="37" name="Rectangle: Rounded Corners 36">
            <a:extLst>
              <a:ext uri="{FF2B5EF4-FFF2-40B4-BE49-F238E27FC236}">
                <a16:creationId xmlns:a16="http://schemas.microsoft.com/office/drawing/2014/main" id="{72C80D7F-26A1-41CD-BC01-363F1587D507}"/>
              </a:ext>
              <a:ext uri="{C183D7F6-B498-43B3-948B-1728B52AA6E4}">
                <adec:decorative xmlns:adec="http://schemas.microsoft.com/office/drawing/2017/decorative" val="1"/>
              </a:ext>
            </a:extLst>
          </p:cNvPr>
          <p:cNvSpPr/>
          <p:nvPr/>
        </p:nvSpPr>
        <p:spPr>
          <a:xfrm>
            <a:off x="227418" y="2634699"/>
            <a:ext cx="3836448" cy="3816341"/>
          </a:xfrm>
          <a:prstGeom prst="roundRect">
            <a:avLst>
              <a:gd name="adj" fmla="val 7232"/>
            </a:avLst>
          </a:prstGeom>
          <a:solidFill>
            <a:schemeClr val="bg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hart 10" descr="A bar graph titled Individual completion rate by employer size. The small employer has a 52.3% completion rate, the medium  employer has a 55.3% completion and the large employer has a 58.4% completion rate.">
            <a:extLst>
              <a:ext uri="{FF2B5EF4-FFF2-40B4-BE49-F238E27FC236}">
                <a16:creationId xmlns:a16="http://schemas.microsoft.com/office/drawing/2014/main" id="{124EE080-C36C-4C26-B677-CDCF211D9F7D}"/>
              </a:ext>
            </a:extLst>
          </p:cNvPr>
          <p:cNvGraphicFramePr/>
          <p:nvPr>
            <p:extLst>
              <p:ext uri="{D42A27DB-BD31-4B8C-83A1-F6EECF244321}">
                <p14:modId xmlns:p14="http://schemas.microsoft.com/office/powerpoint/2010/main" val="4250023501"/>
              </p:ext>
            </p:extLst>
          </p:nvPr>
        </p:nvGraphicFramePr>
        <p:xfrm>
          <a:off x="250049" y="2771440"/>
          <a:ext cx="3800630" cy="1323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descr="A bar graph titled Individual completion rate by trade status. Trade has 54% trade completion rate and non trade has a 56.9% completion rate. ">
            <a:extLst>
              <a:ext uri="{FF2B5EF4-FFF2-40B4-BE49-F238E27FC236}">
                <a16:creationId xmlns:a16="http://schemas.microsoft.com/office/drawing/2014/main" id="{15302E33-C8F4-452C-AB5E-7C8EEC8E25FC}"/>
              </a:ext>
            </a:extLst>
          </p:cNvPr>
          <p:cNvGraphicFramePr/>
          <p:nvPr>
            <p:extLst>
              <p:ext uri="{D42A27DB-BD31-4B8C-83A1-F6EECF244321}">
                <p14:modId xmlns:p14="http://schemas.microsoft.com/office/powerpoint/2010/main" val="2314162367"/>
              </p:ext>
            </p:extLst>
          </p:nvPr>
        </p:nvGraphicFramePr>
        <p:xfrm>
          <a:off x="250049" y="4185804"/>
          <a:ext cx="3800630" cy="1077297"/>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Rounded Corners 43">
            <a:extLst>
              <a:ext uri="{FF2B5EF4-FFF2-40B4-BE49-F238E27FC236}">
                <a16:creationId xmlns:a16="http://schemas.microsoft.com/office/drawing/2014/main" id="{CD7D1671-76A7-4407-92D6-FFF2B0330A2D}"/>
              </a:ext>
              <a:ext uri="{C183D7F6-B498-43B3-948B-1728B52AA6E4}">
                <adec:decorative xmlns:adec="http://schemas.microsoft.com/office/drawing/2017/decorative" val="1"/>
              </a:ext>
            </a:extLst>
          </p:cNvPr>
          <p:cNvSpPr/>
          <p:nvPr/>
        </p:nvSpPr>
        <p:spPr>
          <a:xfrm>
            <a:off x="4246424" y="1017342"/>
            <a:ext cx="3836448" cy="5433699"/>
          </a:xfrm>
          <a:prstGeom prst="roundRect">
            <a:avLst>
              <a:gd name="adj" fmla="val 7232"/>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EE594AF-D389-4EEA-B2DF-4A9095CA1697}"/>
              </a:ext>
            </a:extLst>
          </p:cNvPr>
          <p:cNvSpPr txBox="1"/>
          <p:nvPr/>
        </p:nvSpPr>
        <p:spPr>
          <a:xfrm>
            <a:off x="4246424" y="1082528"/>
            <a:ext cx="3836448" cy="522964"/>
          </a:xfrm>
          <a:prstGeom prst="rect">
            <a:avLst/>
          </a:prstGeom>
          <a:noFill/>
          <a:ln>
            <a:noFill/>
          </a:ln>
        </p:spPr>
        <p:txBody>
          <a:bodyPr wrap="square" lIns="91440" tIns="45720" rIns="91440" bIns="45720" rtlCol="0" anchor="t">
            <a:noAutofit/>
          </a:bodyPr>
          <a:lstStyle/>
          <a:p>
            <a:pPr algn="ctr">
              <a:defRPr/>
            </a:pPr>
            <a:r>
              <a:rPr kumimoji="0" lang="en-AU" sz="1600" b="1" i="0" u="none" strike="noStrike" kern="1200" cap="none" spc="0" normalizeH="0" baseline="0" noProof="0">
                <a:ln>
                  <a:noFill/>
                </a:ln>
                <a:solidFill>
                  <a:srgbClr val="404246"/>
                </a:solidFill>
                <a:effectLst/>
                <a:uLnTx/>
                <a:uFillTx/>
                <a:latin typeface="Calibri" panose="020F0502020204030204"/>
                <a:ea typeface="+mn-ea"/>
                <a:cs typeface="+mn-cs"/>
              </a:rPr>
              <a:t>Industries with the highest number of commencements</a:t>
            </a:r>
            <a:r>
              <a:rPr lang="en-AU" sz="1600" b="1">
                <a:solidFill>
                  <a:srgbClr val="404246"/>
                </a:solidFill>
                <a:latin typeface="Calibri" panose="020F0502020204030204"/>
              </a:rPr>
              <a:t> in 2017</a:t>
            </a:r>
            <a:endParaRPr kumimoji="0" lang="en-AU" sz="1600" b="1" i="0" u="none" strike="noStrike" kern="1200" cap="none" spc="0" normalizeH="0" baseline="0" noProof="0">
              <a:ln>
                <a:noFill/>
              </a:ln>
              <a:solidFill>
                <a:srgbClr val="404246"/>
              </a:solidFill>
              <a:effectLst/>
              <a:highlight>
                <a:srgbClr val="FFFF00"/>
              </a:highlight>
              <a:uLnTx/>
              <a:uFillTx/>
              <a:latin typeface="Calibri" panose="020F0502020204030204"/>
              <a:ea typeface="+mn-ea"/>
              <a:cs typeface="+mn-cs"/>
            </a:endParaRPr>
          </a:p>
        </p:txBody>
      </p:sp>
      <p:graphicFrame>
        <p:nvGraphicFramePr>
          <p:cNvPr id="13" name="Table 11">
            <a:extLst>
              <a:ext uri="{FF2B5EF4-FFF2-40B4-BE49-F238E27FC236}">
                <a16:creationId xmlns:a16="http://schemas.microsoft.com/office/drawing/2014/main" id="{84E26E1F-8A13-4090-9DC1-6966936A2324}"/>
              </a:ext>
            </a:extLst>
          </p:cNvPr>
          <p:cNvGraphicFramePr>
            <a:graphicFrameLocks noGrp="1"/>
          </p:cNvGraphicFramePr>
          <p:nvPr>
            <p:extLst>
              <p:ext uri="{D42A27DB-BD31-4B8C-83A1-F6EECF244321}">
                <p14:modId xmlns:p14="http://schemas.microsoft.com/office/powerpoint/2010/main" val="193770672"/>
              </p:ext>
            </p:extLst>
          </p:nvPr>
        </p:nvGraphicFramePr>
        <p:xfrm>
          <a:off x="4410026" y="1670679"/>
          <a:ext cx="3530851" cy="4665770"/>
        </p:xfrm>
        <a:graphic>
          <a:graphicData uri="http://schemas.openxmlformats.org/drawingml/2006/table">
            <a:tbl>
              <a:tblPr firstRow="1" bandRow="1">
                <a:tableStyleId>{22838BEF-8BB2-4498-84A7-C5851F593DF1}</a:tableStyleId>
              </a:tblPr>
              <a:tblGrid>
                <a:gridCol w="1564194">
                  <a:extLst>
                    <a:ext uri="{9D8B030D-6E8A-4147-A177-3AD203B41FA5}">
                      <a16:colId xmlns:a16="http://schemas.microsoft.com/office/drawing/2014/main" val="1913155159"/>
                    </a:ext>
                  </a:extLst>
                </a:gridCol>
                <a:gridCol w="807469">
                  <a:extLst>
                    <a:ext uri="{9D8B030D-6E8A-4147-A177-3AD203B41FA5}">
                      <a16:colId xmlns:a16="http://schemas.microsoft.com/office/drawing/2014/main" val="385908447"/>
                    </a:ext>
                  </a:extLst>
                </a:gridCol>
                <a:gridCol w="1159188">
                  <a:extLst>
                    <a:ext uri="{9D8B030D-6E8A-4147-A177-3AD203B41FA5}">
                      <a16:colId xmlns:a16="http://schemas.microsoft.com/office/drawing/2014/main" val="3055751375"/>
                    </a:ext>
                  </a:extLst>
                </a:gridCol>
              </a:tblGrid>
              <a:tr h="428111">
                <a:tc>
                  <a:txBody>
                    <a:bodyPr/>
                    <a:lstStyle/>
                    <a:p>
                      <a:pPr marL="108000" algn="l" fontAlgn="b"/>
                      <a:r>
                        <a:rPr lang="en-AU" sz="1200" b="1" i="0" u="none" strike="noStrike">
                          <a:solidFill>
                            <a:srgbClr val="000000"/>
                          </a:solidFill>
                          <a:effectLst/>
                          <a:latin typeface="Calibri" panose="020F0502020204030204" pitchFamily="34" charset="0"/>
                        </a:rPr>
                        <a:t>Industry</a:t>
                      </a:r>
                    </a:p>
                  </a:txBody>
                  <a:tcPr marL="9525" marR="9525" marT="9525" marB="0" anchor="ctr"/>
                </a:tc>
                <a:tc>
                  <a:txBody>
                    <a:bodyPr/>
                    <a:lstStyle/>
                    <a:p>
                      <a:pPr algn="ctr" fontAlgn="b"/>
                      <a:r>
                        <a:rPr lang="en-AU" sz="1200" b="1" i="0" u="none" strike="noStrike">
                          <a:solidFill>
                            <a:srgbClr val="000000"/>
                          </a:solidFill>
                          <a:effectLst/>
                          <a:latin typeface="Calibri" panose="020F0502020204030204" pitchFamily="34" charset="0"/>
                        </a:rPr>
                        <a:t>Completion rate</a:t>
                      </a:r>
                    </a:p>
                  </a:txBody>
                  <a:tcPr marL="9525" marR="9525" marT="9525" marB="0" anchor="ctr"/>
                </a:tc>
                <a:tc>
                  <a:txBody>
                    <a:bodyPr/>
                    <a:lstStyle/>
                    <a:p>
                      <a:pPr algn="ctr" fontAlgn="b"/>
                      <a:r>
                        <a:rPr lang="en-AU" sz="1200" b="1" i="0" u="none" strike="noStrike">
                          <a:solidFill>
                            <a:srgbClr val="000000"/>
                          </a:solidFill>
                          <a:effectLst/>
                          <a:latin typeface="Calibri" panose="020F0502020204030204" pitchFamily="34" charset="0"/>
                        </a:rPr>
                        <a:t>Number of commencements</a:t>
                      </a:r>
                    </a:p>
                  </a:txBody>
                  <a:tcPr marL="9525" marR="9525" marT="9525" marB="0" anchor="ctr"/>
                </a:tc>
                <a:extLst>
                  <a:ext uri="{0D108BD9-81ED-4DB2-BD59-A6C34878D82A}">
                    <a16:rowId xmlns:a16="http://schemas.microsoft.com/office/drawing/2014/main" val="71258394"/>
                  </a:ext>
                </a:extLst>
              </a:tr>
              <a:tr h="395178">
                <a:tc>
                  <a:txBody>
                    <a:bodyPr/>
                    <a:lstStyle/>
                    <a:p>
                      <a:pPr marL="108000" algn="l" fontAlgn="b"/>
                      <a:r>
                        <a:rPr lang="en-AU" sz="1200" b="0" u="none" strike="noStrike">
                          <a:solidFill>
                            <a:srgbClr val="000000"/>
                          </a:solidFill>
                          <a:effectLst/>
                        </a:rPr>
                        <a:t>Construction Services</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53.6%</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28,140</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9691650"/>
                  </a:ext>
                </a:extLst>
              </a:tr>
              <a:tr h="428111">
                <a:tc>
                  <a:txBody>
                    <a:bodyPr/>
                    <a:lstStyle/>
                    <a:p>
                      <a:pPr marL="108000" algn="l" fontAlgn="b"/>
                      <a:r>
                        <a:rPr lang="en-AU" sz="1200" b="0" u="none" strike="noStrike">
                          <a:solidFill>
                            <a:srgbClr val="000000"/>
                          </a:solidFill>
                          <a:effectLst/>
                        </a:rPr>
                        <a:t>Administrative Services</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53.6%</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25,720</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45103584"/>
                  </a:ext>
                </a:extLst>
              </a:tr>
              <a:tr h="428111">
                <a:tc>
                  <a:txBody>
                    <a:bodyPr/>
                    <a:lstStyle/>
                    <a:p>
                      <a:pPr marL="108000" algn="l" fontAlgn="b"/>
                      <a:r>
                        <a:rPr lang="en-AU" sz="1200" b="0" u="none" strike="noStrike">
                          <a:solidFill>
                            <a:srgbClr val="000000"/>
                          </a:solidFill>
                          <a:effectLst/>
                        </a:rPr>
                        <a:t>Food and Beverage Services</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51.3%</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18,455</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40069218"/>
                  </a:ext>
                </a:extLst>
              </a:tr>
              <a:tr h="428111">
                <a:tc>
                  <a:txBody>
                    <a:bodyPr/>
                    <a:lstStyle/>
                    <a:p>
                      <a:pPr marL="108000" algn="l" fontAlgn="b"/>
                      <a:r>
                        <a:rPr lang="en-AU" sz="1200" b="0" u="none" strike="noStrike">
                          <a:solidFill>
                            <a:srgbClr val="000000"/>
                          </a:solidFill>
                          <a:effectLst/>
                        </a:rPr>
                        <a:t>Repair and Maintenance</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53.9%</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7,920</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9243926"/>
                  </a:ext>
                </a:extLst>
              </a:tr>
              <a:tr h="428111">
                <a:tc>
                  <a:txBody>
                    <a:bodyPr/>
                    <a:lstStyle/>
                    <a:p>
                      <a:pPr marL="108000" algn="l" fontAlgn="b"/>
                      <a:r>
                        <a:rPr lang="en-AU" sz="1200" b="0" u="none" strike="noStrike">
                          <a:solidFill>
                            <a:srgbClr val="000000"/>
                          </a:solidFill>
                          <a:effectLst/>
                        </a:rPr>
                        <a:t>Social Assistance Services</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61.2%</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6,620</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25427668"/>
                  </a:ext>
                </a:extLst>
              </a:tr>
              <a:tr h="422852">
                <a:tc>
                  <a:txBody>
                    <a:bodyPr/>
                    <a:lstStyle/>
                    <a:p>
                      <a:pPr marL="108000" algn="l" fontAlgn="b"/>
                      <a:r>
                        <a:rPr lang="en-AU" sz="1200" b="0" u="none" strike="noStrike">
                          <a:solidFill>
                            <a:srgbClr val="000000"/>
                          </a:solidFill>
                          <a:effectLst/>
                        </a:rPr>
                        <a:t>Building Construction</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58.1%</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4,870</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61674323"/>
                  </a:ext>
                </a:extLst>
              </a:tr>
              <a:tr h="428111">
                <a:tc>
                  <a:txBody>
                    <a:bodyPr/>
                    <a:lstStyle/>
                    <a:p>
                      <a:pPr marL="108000" algn="l" fontAlgn="b"/>
                      <a:r>
                        <a:rPr lang="en-AU" sz="1200" b="0" u="none" strike="noStrike">
                          <a:solidFill>
                            <a:srgbClr val="000000"/>
                          </a:solidFill>
                          <a:effectLst/>
                        </a:rPr>
                        <a:t>Personal and Other Services</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45.5%</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4,725</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5841468"/>
                  </a:ext>
                </a:extLst>
              </a:tr>
              <a:tr h="428111">
                <a:tc>
                  <a:txBody>
                    <a:bodyPr/>
                    <a:lstStyle/>
                    <a:p>
                      <a:pPr marL="108000" algn="l" fontAlgn="b"/>
                      <a:r>
                        <a:rPr lang="en-AU" sz="1200" b="0" u="none" strike="noStrike">
                          <a:solidFill>
                            <a:srgbClr val="000000"/>
                          </a:solidFill>
                          <a:effectLst/>
                        </a:rPr>
                        <a:t>Other Store-Based Retailing</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49.3%</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4,485</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3035658"/>
                  </a:ext>
                </a:extLst>
              </a:tr>
              <a:tr h="428111">
                <a:tc>
                  <a:txBody>
                    <a:bodyPr/>
                    <a:lstStyle/>
                    <a:p>
                      <a:pPr marL="108000" algn="l" fontAlgn="b"/>
                      <a:r>
                        <a:rPr lang="en-AU" sz="1200" b="0" u="none" strike="noStrike">
                          <a:solidFill>
                            <a:srgbClr val="000000"/>
                          </a:solidFill>
                          <a:effectLst/>
                        </a:rPr>
                        <a:t>Food Product Manufacturing</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51.9%</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4,340</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52222749"/>
                  </a:ext>
                </a:extLst>
              </a:tr>
              <a:tr h="422852">
                <a:tc>
                  <a:txBody>
                    <a:bodyPr/>
                    <a:lstStyle/>
                    <a:p>
                      <a:pPr marL="108000" algn="l" fontAlgn="b"/>
                      <a:r>
                        <a:rPr lang="en-AU" sz="1200" b="0" u="none" strike="noStrike">
                          <a:solidFill>
                            <a:srgbClr val="000000"/>
                          </a:solidFill>
                          <a:effectLst/>
                        </a:rPr>
                        <a:t>Food Retailing</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a:solidFill>
                            <a:srgbClr val="000000"/>
                          </a:solidFill>
                          <a:effectLst/>
                        </a:rPr>
                        <a:t>53.0%</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200" b="0" u="none" strike="noStrike" dirty="0">
                          <a:solidFill>
                            <a:srgbClr val="000000"/>
                          </a:solidFill>
                          <a:effectLst/>
                        </a:rPr>
                        <a:t>3,330</a:t>
                      </a:r>
                      <a:endParaRPr lang="en-A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04056070"/>
                  </a:ext>
                </a:extLst>
              </a:tr>
            </a:tbl>
          </a:graphicData>
        </a:graphic>
      </p:graphicFrame>
      <p:sp>
        <p:nvSpPr>
          <p:cNvPr id="20" name="Rectangle: Rounded Corners 19">
            <a:extLst>
              <a:ext uri="{FF2B5EF4-FFF2-40B4-BE49-F238E27FC236}">
                <a16:creationId xmlns:a16="http://schemas.microsoft.com/office/drawing/2014/main" id="{D0F28342-5027-45E2-917B-CF948401BC40}"/>
              </a:ext>
              <a:ext uri="{C183D7F6-B498-43B3-948B-1728B52AA6E4}">
                <adec:decorative xmlns:adec="http://schemas.microsoft.com/office/drawing/2017/decorative" val="1"/>
              </a:ext>
            </a:extLst>
          </p:cNvPr>
          <p:cNvSpPr/>
          <p:nvPr/>
        </p:nvSpPr>
        <p:spPr>
          <a:xfrm>
            <a:off x="8195758" y="1017342"/>
            <a:ext cx="3836448" cy="5433700"/>
          </a:xfrm>
          <a:prstGeom prst="roundRect">
            <a:avLst>
              <a:gd name="adj" fmla="val 7232"/>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3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FDDAE9D-BEFF-40DD-9458-3CF76B003191}"/>
              </a:ext>
            </a:extLst>
          </p:cNvPr>
          <p:cNvSpPr txBox="1"/>
          <p:nvPr/>
        </p:nvSpPr>
        <p:spPr>
          <a:xfrm>
            <a:off x="8224867" y="1643188"/>
            <a:ext cx="3836448" cy="522964"/>
          </a:xfrm>
          <a:prstGeom prst="rect">
            <a:avLst/>
          </a:prstGeom>
          <a:noFill/>
          <a:ln>
            <a:noFill/>
          </a:ln>
        </p:spPr>
        <p:txBody>
          <a:bodyPr wrap="square" lIns="91440" tIns="45720" rIns="91440" bIns="45720" rtlCol="0" anchor="t">
            <a:noAutofit/>
          </a:bodyPr>
          <a:lstStyle/>
          <a:p>
            <a:pPr algn="ctr">
              <a:defRPr/>
            </a:pPr>
            <a:r>
              <a:rPr kumimoji="0" lang="en-AU" sz="1350" b="1" i="0" u="none" strike="noStrike" kern="1200" cap="none" spc="0" normalizeH="0" baseline="0" noProof="0">
                <a:ln>
                  <a:noFill/>
                </a:ln>
                <a:solidFill>
                  <a:srgbClr val="404246"/>
                </a:solidFill>
                <a:effectLst/>
                <a:uLnTx/>
                <a:uFillTx/>
                <a:latin typeface="Calibri" panose="020F0502020204030204"/>
                <a:ea typeface="+mn-ea"/>
                <a:cs typeface="+mn-cs"/>
              </a:rPr>
              <a:t>Industries with the highest completion rates</a:t>
            </a:r>
            <a:endParaRPr kumimoji="0" lang="en-AU" sz="1399" b="1" i="0" u="none" strike="noStrike" kern="1200" cap="none" spc="0" normalizeH="0" baseline="0" noProof="0">
              <a:ln>
                <a:noFill/>
              </a:ln>
              <a:solidFill>
                <a:srgbClr val="404246"/>
              </a:solidFill>
              <a:effectLst/>
              <a:highlight>
                <a:srgbClr val="FFFF00"/>
              </a:highligh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a:solidFill>
                  <a:srgbClr val="404246"/>
                </a:solidFill>
                <a:latin typeface="Calibri" panose="020F0502020204030204"/>
              </a:rPr>
              <a:t>(excluding industries with less than 500 commencements)</a:t>
            </a:r>
            <a:endParaRPr lang="en-AU" sz="1000" i="0" u="none" strike="noStrike" kern="1200" cap="none" spc="0" normalizeH="0" baseline="0" noProof="0">
              <a:ln>
                <a:noFill/>
              </a:ln>
              <a:solidFill>
                <a:srgbClr val="404246"/>
              </a:solidFill>
              <a:effectLst/>
              <a:uLnTx/>
              <a:uFillTx/>
              <a:latin typeface="Calibri" panose="020F0502020204030204"/>
              <a:cs typeface="Calibri"/>
            </a:endParaRPr>
          </a:p>
        </p:txBody>
      </p:sp>
      <p:graphicFrame>
        <p:nvGraphicFramePr>
          <p:cNvPr id="25" name="Table 11">
            <a:extLst>
              <a:ext uri="{FF2B5EF4-FFF2-40B4-BE49-F238E27FC236}">
                <a16:creationId xmlns:a16="http://schemas.microsoft.com/office/drawing/2014/main" id="{D0F98EC7-9456-4D51-A83B-9667B4146EAB}"/>
              </a:ext>
            </a:extLst>
          </p:cNvPr>
          <p:cNvGraphicFramePr>
            <a:graphicFrameLocks noGrp="1"/>
          </p:cNvGraphicFramePr>
          <p:nvPr>
            <p:extLst>
              <p:ext uri="{D42A27DB-BD31-4B8C-83A1-F6EECF244321}">
                <p14:modId xmlns:p14="http://schemas.microsoft.com/office/powerpoint/2010/main" val="2117307520"/>
              </p:ext>
            </p:extLst>
          </p:nvPr>
        </p:nvGraphicFramePr>
        <p:xfrm>
          <a:off x="8308644" y="2134528"/>
          <a:ext cx="3610676" cy="1813332"/>
        </p:xfrm>
        <a:graphic>
          <a:graphicData uri="http://schemas.openxmlformats.org/drawingml/2006/table">
            <a:tbl>
              <a:tblPr firstRow="1" bandRow="1">
                <a:tableStyleId>{8A107856-5554-42FB-B03E-39F5DBC370BA}</a:tableStyleId>
              </a:tblPr>
              <a:tblGrid>
                <a:gridCol w="1528692">
                  <a:extLst>
                    <a:ext uri="{9D8B030D-6E8A-4147-A177-3AD203B41FA5}">
                      <a16:colId xmlns:a16="http://schemas.microsoft.com/office/drawing/2014/main" val="1913155159"/>
                    </a:ext>
                  </a:extLst>
                </a:gridCol>
                <a:gridCol w="984739">
                  <a:extLst>
                    <a:ext uri="{9D8B030D-6E8A-4147-A177-3AD203B41FA5}">
                      <a16:colId xmlns:a16="http://schemas.microsoft.com/office/drawing/2014/main" val="385908447"/>
                    </a:ext>
                  </a:extLst>
                </a:gridCol>
                <a:gridCol w="1097245">
                  <a:extLst>
                    <a:ext uri="{9D8B030D-6E8A-4147-A177-3AD203B41FA5}">
                      <a16:colId xmlns:a16="http://schemas.microsoft.com/office/drawing/2014/main" val="3055751375"/>
                    </a:ext>
                  </a:extLst>
                </a:gridCol>
              </a:tblGrid>
              <a:tr h="249711">
                <a:tc>
                  <a:txBody>
                    <a:bodyPr/>
                    <a:lstStyle/>
                    <a:p>
                      <a:pPr marL="108000" algn="l" fontAlgn="b"/>
                      <a:r>
                        <a:rPr lang="en-AU" sz="1050" b="1" i="0" u="none" strike="noStrike">
                          <a:solidFill>
                            <a:srgbClr val="000000"/>
                          </a:solidFill>
                          <a:effectLst/>
                          <a:latin typeface="Calibri" panose="020F0502020204030204" pitchFamily="34" charset="0"/>
                        </a:rPr>
                        <a:t>Industry</a:t>
                      </a:r>
                    </a:p>
                  </a:txBody>
                  <a:tcPr marL="9525" marR="9525" marT="9525" marB="0" anchor="ctr"/>
                </a:tc>
                <a:tc>
                  <a:txBody>
                    <a:bodyPr/>
                    <a:lstStyle/>
                    <a:p>
                      <a:pPr algn="ctr" fontAlgn="b"/>
                      <a:r>
                        <a:rPr lang="en-AU" sz="1050" b="1" i="0" u="none" strike="noStrike">
                          <a:solidFill>
                            <a:srgbClr val="000000"/>
                          </a:solidFill>
                          <a:effectLst/>
                          <a:latin typeface="Calibri" panose="020F0502020204030204" pitchFamily="34" charset="0"/>
                        </a:rPr>
                        <a:t>Completion rate</a:t>
                      </a:r>
                    </a:p>
                  </a:txBody>
                  <a:tcPr marL="9525" marR="9525" marT="9525" marB="0" anchor="ctr"/>
                </a:tc>
                <a:tc>
                  <a:txBody>
                    <a:bodyPr/>
                    <a:lstStyle/>
                    <a:p>
                      <a:pPr algn="ctr" fontAlgn="b"/>
                      <a:r>
                        <a:rPr lang="en-AU" sz="1050" b="1" i="0" u="none" strike="noStrike">
                          <a:solidFill>
                            <a:srgbClr val="000000"/>
                          </a:solidFill>
                          <a:effectLst/>
                          <a:latin typeface="Calibri" panose="020F0502020204030204" pitchFamily="34" charset="0"/>
                        </a:rPr>
                        <a:t>Number of commencements</a:t>
                      </a:r>
                    </a:p>
                  </a:txBody>
                  <a:tcPr marL="9525" marR="9525" marT="9525" marB="0" anchor="ctr"/>
                </a:tc>
                <a:extLst>
                  <a:ext uri="{0D108BD9-81ED-4DB2-BD59-A6C34878D82A}">
                    <a16:rowId xmlns:a16="http://schemas.microsoft.com/office/drawing/2014/main" val="1248176723"/>
                  </a:ext>
                </a:extLst>
              </a:tr>
              <a:tr h="276774">
                <a:tc>
                  <a:txBody>
                    <a:bodyPr/>
                    <a:lstStyle/>
                    <a:p>
                      <a:pPr marL="108000" algn="l" fontAlgn="b"/>
                      <a:r>
                        <a:rPr lang="en-AU" sz="1000" b="0" u="none" strike="noStrike">
                          <a:solidFill>
                            <a:srgbClr val="000000"/>
                          </a:solidFill>
                          <a:effectLst/>
                        </a:rPr>
                        <a:t>Defence</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u="none" strike="noStrike">
                          <a:solidFill>
                            <a:srgbClr val="000000"/>
                          </a:solidFill>
                          <a:effectLst/>
                        </a:rPr>
                        <a:t>86.5%</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u="none" strike="noStrike">
                          <a:solidFill>
                            <a:srgbClr val="000000"/>
                          </a:solidFill>
                          <a:effectLst/>
                        </a:rPr>
                        <a:t>905</a:t>
                      </a:r>
                      <a:endParaRPr lang="en-AU"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9691650"/>
                  </a:ext>
                </a:extLst>
              </a:tr>
              <a:tr h="296156">
                <a:tc>
                  <a:txBody>
                    <a:bodyPr/>
                    <a:lstStyle/>
                    <a:p>
                      <a:pPr marL="108000" algn="l" fontAlgn="b"/>
                      <a:r>
                        <a:rPr lang="en-AU" sz="1000" b="0" u="none" strike="noStrike">
                          <a:solidFill>
                            <a:srgbClr val="000000"/>
                          </a:solidFill>
                          <a:effectLst/>
                        </a:rPr>
                        <a:t>Electricity Supply</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u="none" strike="noStrike">
                          <a:solidFill>
                            <a:srgbClr val="000000"/>
                          </a:solidFill>
                          <a:effectLst/>
                        </a:rPr>
                        <a:t>81.6%</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u="none" strike="noStrike">
                          <a:solidFill>
                            <a:srgbClr val="000000"/>
                          </a:solidFill>
                          <a:effectLst/>
                        </a:rPr>
                        <a:t>575</a:t>
                      </a:r>
                      <a:endParaRPr lang="en-AU"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45103584"/>
                  </a:ext>
                </a:extLst>
              </a:tr>
              <a:tr h="296156">
                <a:tc>
                  <a:txBody>
                    <a:bodyPr/>
                    <a:lstStyle/>
                    <a:p>
                      <a:pPr marL="108000" algn="l" fontAlgn="b"/>
                      <a:r>
                        <a:rPr lang="en-AU" sz="1000" b="0" u="none" strike="noStrike">
                          <a:solidFill>
                            <a:srgbClr val="000000"/>
                          </a:solidFill>
                          <a:effectLst/>
                        </a:rPr>
                        <a:t>Public Administration</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u="none" strike="noStrike">
                          <a:solidFill>
                            <a:srgbClr val="000000"/>
                          </a:solidFill>
                          <a:effectLst/>
                        </a:rPr>
                        <a:t>77.0%</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u="none" strike="noStrike">
                          <a:solidFill>
                            <a:srgbClr val="000000"/>
                          </a:solidFill>
                          <a:effectLst/>
                        </a:rPr>
                        <a:t>2,975</a:t>
                      </a:r>
                      <a:endParaRPr lang="en-AU"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40069218"/>
                  </a:ext>
                </a:extLst>
              </a:tr>
              <a:tr h="296156">
                <a:tc>
                  <a:txBody>
                    <a:bodyPr/>
                    <a:lstStyle/>
                    <a:p>
                      <a:pPr marL="108000" algn="l" fontAlgn="b"/>
                      <a:r>
                        <a:rPr lang="en-AU" sz="1000" b="0" u="none" strike="noStrike">
                          <a:solidFill>
                            <a:srgbClr val="000000"/>
                          </a:solidFill>
                          <a:effectLst/>
                        </a:rPr>
                        <a:t>Coal Mining</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u="none" strike="noStrike">
                          <a:solidFill>
                            <a:srgbClr val="000000"/>
                          </a:solidFill>
                          <a:effectLst/>
                        </a:rPr>
                        <a:t>74.5%</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u="none" strike="noStrike">
                          <a:solidFill>
                            <a:srgbClr val="000000"/>
                          </a:solidFill>
                          <a:effectLst/>
                        </a:rPr>
                        <a:t>875</a:t>
                      </a:r>
                      <a:endParaRPr lang="en-AU"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9243926"/>
                  </a:ext>
                </a:extLst>
              </a:tr>
              <a:tr h="318525">
                <a:tc>
                  <a:txBody>
                    <a:bodyPr/>
                    <a:lstStyle/>
                    <a:p>
                      <a:pPr marL="108000" algn="l" fontAlgn="b"/>
                      <a:r>
                        <a:rPr lang="en-AU" sz="1000" b="0" u="none" strike="noStrike">
                          <a:solidFill>
                            <a:srgbClr val="000000"/>
                          </a:solidFill>
                          <a:effectLst/>
                        </a:rPr>
                        <a:t>Adult, Community and Other Education</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u="none" strike="noStrike">
                          <a:solidFill>
                            <a:srgbClr val="000000"/>
                          </a:solidFill>
                          <a:effectLst/>
                        </a:rPr>
                        <a:t>74.0%</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u="none" strike="noStrike" dirty="0">
                          <a:solidFill>
                            <a:srgbClr val="000000"/>
                          </a:solidFill>
                          <a:effectLst/>
                        </a:rPr>
                        <a:t>1,100</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25427668"/>
                  </a:ext>
                </a:extLst>
              </a:tr>
            </a:tbl>
          </a:graphicData>
        </a:graphic>
      </p:graphicFrame>
      <p:sp>
        <p:nvSpPr>
          <p:cNvPr id="26" name="TextBox 25">
            <a:extLst>
              <a:ext uri="{FF2B5EF4-FFF2-40B4-BE49-F238E27FC236}">
                <a16:creationId xmlns:a16="http://schemas.microsoft.com/office/drawing/2014/main" id="{48811280-B7E7-4E94-AB55-0EFC5686CA1A}"/>
              </a:ext>
            </a:extLst>
          </p:cNvPr>
          <p:cNvSpPr txBox="1"/>
          <p:nvPr/>
        </p:nvSpPr>
        <p:spPr>
          <a:xfrm>
            <a:off x="8195758" y="3951614"/>
            <a:ext cx="3836448" cy="522000"/>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99" b="1" i="0" u="none" strike="noStrike" kern="1200" cap="none" spc="0" normalizeH="0" baseline="0" noProof="0">
                <a:ln>
                  <a:noFill/>
                </a:ln>
                <a:solidFill>
                  <a:srgbClr val="404246"/>
                </a:solidFill>
                <a:effectLst/>
                <a:uLnTx/>
                <a:uFillTx/>
                <a:latin typeface="Calibri" panose="020F0502020204030204"/>
                <a:ea typeface="+mn-ea"/>
                <a:cs typeface="+mn-cs"/>
              </a:rPr>
              <a:t>Industries with the lowest completion rates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a:solidFill>
                  <a:srgbClr val="404246"/>
                </a:solidFill>
                <a:latin typeface="Calibri" panose="020F0502020204030204"/>
              </a:rPr>
              <a:t>(excluding industries with less than 500 commencements)</a:t>
            </a:r>
            <a:endParaRPr kumimoji="0" lang="en-AU" sz="1000" i="0" u="none" strike="noStrike" kern="1200" cap="none" spc="0" normalizeH="0" baseline="0" noProof="0">
              <a:ln>
                <a:noFill/>
              </a:ln>
              <a:solidFill>
                <a:srgbClr val="404246"/>
              </a:solidFill>
              <a:effectLst/>
              <a:uLnTx/>
              <a:uFillTx/>
              <a:latin typeface="Calibri" panose="020F0502020204030204"/>
              <a:ea typeface="+mn-ea"/>
              <a:cs typeface="+mn-cs"/>
            </a:endParaRPr>
          </a:p>
        </p:txBody>
      </p:sp>
      <p:graphicFrame>
        <p:nvGraphicFramePr>
          <p:cNvPr id="18" name="Chart 17" descr="A bar graph titled Individual completion rate by employer type. The GTO has a completion rate of 59.9% and the Direct has a completion rate of 55.3%.">
            <a:extLst>
              <a:ext uri="{FF2B5EF4-FFF2-40B4-BE49-F238E27FC236}">
                <a16:creationId xmlns:a16="http://schemas.microsoft.com/office/drawing/2014/main" id="{917A7D65-BDB5-412D-8991-9128360F57C3}"/>
              </a:ext>
            </a:extLst>
          </p:cNvPr>
          <p:cNvGraphicFramePr/>
          <p:nvPr>
            <p:extLst>
              <p:ext uri="{D42A27DB-BD31-4B8C-83A1-F6EECF244321}">
                <p14:modId xmlns:p14="http://schemas.microsoft.com/office/powerpoint/2010/main" val="2532556259"/>
              </p:ext>
            </p:extLst>
          </p:nvPr>
        </p:nvGraphicFramePr>
        <p:xfrm>
          <a:off x="250049" y="5280351"/>
          <a:ext cx="3800630" cy="107729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4E4C3D6B-55A0-4956-815E-D18E0A1EDE2C}"/>
              </a:ext>
            </a:extLst>
          </p:cNvPr>
          <p:cNvSpPr txBox="1"/>
          <p:nvPr/>
        </p:nvSpPr>
        <p:spPr>
          <a:xfrm>
            <a:off x="8151725" y="1056867"/>
            <a:ext cx="3836448" cy="522964"/>
          </a:xfrm>
          <a:prstGeom prst="rect">
            <a:avLst/>
          </a:prstGeom>
          <a:noFill/>
          <a:ln>
            <a:noFill/>
          </a:ln>
        </p:spPr>
        <p:txBody>
          <a:bodyPr wrap="square" lIns="91440" tIns="45720" rIns="91440" bIns="45720" rtlCol="0" anchor="t">
            <a:noAutofit/>
          </a:bodyPr>
          <a:lstStyle/>
          <a:p>
            <a:pPr algn="ctr">
              <a:defRPr/>
            </a:pPr>
            <a:r>
              <a:rPr kumimoji="0" lang="en-AU" sz="1600" b="1" i="0" u="none" strike="noStrike" kern="1200" cap="none" spc="0" normalizeH="0" baseline="0" noProof="0">
                <a:ln>
                  <a:noFill/>
                </a:ln>
                <a:solidFill>
                  <a:srgbClr val="404246"/>
                </a:solidFill>
                <a:effectLst/>
                <a:uLnTx/>
                <a:uFillTx/>
                <a:latin typeface="Calibri" panose="020F0502020204030204"/>
                <a:ea typeface="+mn-ea"/>
                <a:cs typeface="+mn-cs"/>
              </a:rPr>
              <a:t>Individual completion rates by Industry from the 2017 commencing cohort</a:t>
            </a:r>
            <a:endParaRPr kumimoji="0" lang="en-AU" sz="1600" b="1" i="0" u="none" strike="noStrike" kern="1200" cap="none" spc="0" normalizeH="0" baseline="0" noProof="0">
              <a:ln>
                <a:noFill/>
              </a:ln>
              <a:solidFill>
                <a:srgbClr val="404246"/>
              </a:solidFill>
              <a:effectLst/>
              <a:highlight>
                <a:srgbClr val="FFFF00"/>
              </a:highlight>
              <a:uLnTx/>
              <a:uFillTx/>
              <a:latin typeface="Calibri" panose="020F0502020204030204"/>
              <a:ea typeface="+mn-ea"/>
              <a:cs typeface="+mn-cs"/>
            </a:endParaRPr>
          </a:p>
        </p:txBody>
      </p:sp>
      <p:graphicFrame>
        <p:nvGraphicFramePr>
          <p:cNvPr id="24" name="Table 11">
            <a:extLst>
              <a:ext uri="{FF2B5EF4-FFF2-40B4-BE49-F238E27FC236}">
                <a16:creationId xmlns:a16="http://schemas.microsoft.com/office/drawing/2014/main" id="{58F647AF-EA86-4434-9FE6-EBDA91536D96}"/>
              </a:ext>
            </a:extLst>
          </p:cNvPr>
          <p:cNvGraphicFramePr>
            <a:graphicFrameLocks noGrp="1"/>
          </p:cNvGraphicFramePr>
          <p:nvPr>
            <p:extLst>
              <p:ext uri="{D42A27DB-BD31-4B8C-83A1-F6EECF244321}">
                <p14:modId xmlns:p14="http://schemas.microsoft.com/office/powerpoint/2010/main" val="2999136487"/>
              </p:ext>
            </p:extLst>
          </p:nvPr>
        </p:nvGraphicFramePr>
        <p:xfrm>
          <a:off x="8308644" y="4433883"/>
          <a:ext cx="3610676" cy="1902564"/>
        </p:xfrm>
        <a:graphic>
          <a:graphicData uri="http://schemas.openxmlformats.org/drawingml/2006/table">
            <a:tbl>
              <a:tblPr firstRow="1" bandRow="1">
                <a:tableStyleId>{8A107856-5554-42FB-B03E-39F5DBC370BA}</a:tableStyleId>
              </a:tblPr>
              <a:tblGrid>
                <a:gridCol w="1568886">
                  <a:extLst>
                    <a:ext uri="{9D8B030D-6E8A-4147-A177-3AD203B41FA5}">
                      <a16:colId xmlns:a16="http://schemas.microsoft.com/office/drawing/2014/main" val="1913155159"/>
                    </a:ext>
                  </a:extLst>
                </a:gridCol>
                <a:gridCol w="954593">
                  <a:extLst>
                    <a:ext uri="{9D8B030D-6E8A-4147-A177-3AD203B41FA5}">
                      <a16:colId xmlns:a16="http://schemas.microsoft.com/office/drawing/2014/main" val="385908447"/>
                    </a:ext>
                  </a:extLst>
                </a:gridCol>
                <a:gridCol w="1087197">
                  <a:extLst>
                    <a:ext uri="{9D8B030D-6E8A-4147-A177-3AD203B41FA5}">
                      <a16:colId xmlns:a16="http://schemas.microsoft.com/office/drawing/2014/main" val="3055751375"/>
                    </a:ext>
                  </a:extLst>
                </a:gridCol>
              </a:tblGrid>
              <a:tr h="293065">
                <a:tc>
                  <a:txBody>
                    <a:bodyPr/>
                    <a:lstStyle/>
                    <a:p>
                      <a:pPr marL="108000" algn="l" fontAlgn="b"/>
                      <a:r>
                        <a:rPr lang="en-AU" sz="1050" b="1" i="0" u="none" strike="noStrike">
                          <a:solidFill>
                            <a:srgbClr val="000000"/>
                          </a:solidFill>
                          <a:effectLst/>
                          <a:latin typeface="Calibri" panose="020F0502020204030204" pitchFamily="34" charset="0"/>
                        </a:rPr>
                        <a:t>Industry</a:t>
                      </a:r>
                    </a:p>
                  </a:txBody>
                  <a:tcPr marL="9525" marR="9525" marT="9525" marB="0" anchor="ctr"/>
                </a:tc>
                <a:tc>
                  <a:txBody>
                    <a:bodyPr/>
                    <a:lstStyle/>
                    <a:p>
                      <a:pPr algn="ctr" fontAlgn="b"/>
                      <a:r>
                        <a:rPr lang="en-AU" sz="1050" b="1" i="0" u="none" strike="noStrike">
                          <a:solidFill>
                            <a:srgbClr val="000000"/>
                          </a:solidFill>
                          <a:effectLst/>
                          <a:latin typeface="Calibri" panose="020F0502020204030204" pitchFamily="34" charset="0"/>
                        </a:rPr>
                        <a:t>Completion rate</a:t>
                      </a:r>
                    </a:p>
                  </a:txBody>
                  <a:tcPr marL="9525" marR="9525" marT="9525" marB="0" anchor="ctr"/>
                </a:tc>
                <a:tc>
                  <a:txBody>
                    <a:bodyPr/>
                    <a:lstStyle/>
                    <a:p>
                      <a:pPr algn="ctr" fontAlgn="b"/>
                      <a:r>
                        <a:rPr lang="en-AU" sz="1050" b="1" i="0" u="none" strike="noStrike">
                          <a:solidFill>
                            <a:srgbClr val="000000"/>
                          </a:solidFill>
                          <a:effectLst/>
                          <a:latin typeface="Calibri" panose="020F0502020204030204" pitchFamily="34" charset="0"/>
                        </a:rPr>
                        <a:t>Number of commencements</a:t>
                      </a:r>
                    </a:p>
                  </a:txBody>
                  <a:tcPr marL="9525" marR="9525" marT="9525" marB="0" anchor="ctr"/>
                </a:tc>
                <a:extLst>
                  <a:ext uri="{0D108BD9-81ED-4DB2-BD59-A6C34878D82A}">
                    <a16:rowId xmlns:a16="http://schemas.microsoft.com/office/drawing/2014/main" val="2554884644"/>
                  </a:ext>
                </a:extLst>
              </a:tr>
              <a:tr h="455690">
                <a:tc>
                  <a:txBody>
                    <a:bodyPr/>
                    <a:lstStyle/>
                    <a:p>
                      <a:pPr marL="108000" algn="l" fontAlgn="b"/>
                      <a:r>
                        <a:rPr lang="en-AU" sz="1000" b="0" i="0" u="none" strike="noStrike">
                          <a:solidFill>
                            <a:srgbClr val="000000"/>
                          </a:solidFill>
                          <a:effectLst/>
                          <a:latin typeface="Calibri" panose="020F0502020204030204" pitchFamily="34" charset="0"/>
                        </a:rPr>
                        <a:t>Waste Collection, Treatment and Disposal Services</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44.5%</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625</a:t>
                      </a:r>
                    </a:p>
                  </a:txBody>
                  <a:tcPr marL="9525" marR="9525" marT="9525" marB="0" anchor="ctr"/>
                </a:tc>
                <a:extLst>
                  <a:ext uri="{0D108BD9-81ED-4DB2-BD59-A6C34878D82A}">
                    <a16:rowId xmlns:a16="http://schemas.microsoft.com/office/drawing/2014/main" val="3759691650"/>
                  </a:ext>
                </a:extLst>
              </a:tr>
              <a:tr h="306617">
                <a:tc>
                  <a:txBody>
                    <a:bodyPr/>
                    <a:lstStyle/>
                    <a:p>
                      <a:pPr marL="108000" algn="l" fontAlgn="b"/>
                      <a:r>
                        <a:rPr lang="en-AU" sz="1000" b="0" i="0" u="none" strike="noStrike">
                          <a:solidFill>
                            <a:srgbClr val="000000"/>
                          </a:solidFill>
                          <a:effectLst/>
                          <a:latin typeface="Calibri" panose="020F0502020204030204" pitchFamily="34" charset="0"/>
                        </a:rPr>
                        <a:t>Transport Support Services</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44.5%</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1,000</a:t>
                      </a:r>
                    </a:p>
                  </a:txBody>
                  <a:tcPr marL="9525" marR="9525" marT="9525" marB="0" anchor="ctr"/>
                </a:tc>
                <a:extLst>
                  <a:ext uri="{0D108BD9-81ED-4DB2-BD59-A6C34878D82A}">
                    <a16:rowId xmlns:a16="http://schemas.microsoft.com/office/drawing/2014/main" val="2945103584"/>
                  </a:ext>
                </a:extLst>
              </a:tr>
              <a:tr h="306617">
                <a:tc>
                  <a:txBody>
                    <a:bodyPr/>
                    <a:lstStyle/>
                    <a:p>
                      <a:pPr marL="108000" algn="l" fontAlgn="b"/>
                      <a:r>
                        <a:rPr lang="en-AU" sz="1000" b="0" i="0" u="none" strike="noStrike">
                          <a:solidFill>
                            <a:srgbClr val="000000"/>
                          </a:solidFill>
                          <a:effectLst/>
                          <a:latin typeface="Calibri" panose="020F0502020204030204" pitchFamily="34" charset="0"/>
                        </a:rPr>
                        <a:t>Personal and Other Services</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45.5%</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4,725</a:t>
                      </a:r>
                    </a:p>
                  </a:txBody>
                  <a:tcPr marL="9525" marR="9525" marT="9525" marB="0" anchor="ctr"/>
                </a:tc>
                <a:extLst>
                  <a:ext uri="{0D108BD9-81ED-4DB2-BD59-A6C34878D82A}">
                    <a16:rowId xmlns:a16="http://schemas.microsoft.com/office/drawing/2014/main" val="1840069218"/>
                  </a:ext>
                </a:extLst>
              </a:tr>
              <a:tr h="306617">
                <a:tc>
                  <a:txBody>
                    <a:bodyPr/>
                    <a:lstStyle/>
                    <a:p>
                      <a:pPr marL="108000" algn="l" fontAlgn="b"/>
                      <a:r>
                        <a:rPr lang="en-AU" sz="1000" b="0" i="0" u="none" strike="noStrike">
                          <a:solidFill>
                            <a:srgbClr val="000000"/>
                          </a:solidFill>
                          <a:effectLst/>
                          <a:latin typeface="Calibri" panose="020F0502020204030204" pitchFamily="34" charset="0"/>
                        </a:rPr>
                        <a:t>Furniture and Other Manufacturing</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47.2%</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1,695</a:t>
                      </a:r>
                    </a:p>
                  </a:txBody>
                  <a:tcPr marL="9525" marR="9525" marT="9525" marB="0" anchor="ctr"/>
                </a:tc>
                <a:extLst>
                  <a:ext uri="{0D108BD9-81ED-4DB2-BD59-A6C34878D82A}">
                    <a16:rowId xmlns:a16="http://schemas.microsoft.com/office/drawing/2014/main" val="1779243926"/>
                  </a:ext>
                </a:extLst>
              </a:tr>
              <a:tr h="171007">
                <a:tc>
                  <a:txBody>
                    <a:bodyPr/>
                    <a:lstStyle/>
                    <a:p>
                      <a:pPr marL="108000" algn="l" fontAlgn="b"/>
                      <a:r>
                        <a:rPr lang="en-AU" sz="1000" b="0" i="0" u="none" strike="noStrike">
                          <a:solidFill>
                            <a:srgbClr val="000000"/>
                          </a:solidFill>
                          <a:effectLst/>
                          <a:latin typeface="Calibri" panose="020F0502020204030204" pitchFamily="34" charset="0"/>
                        </a:rPr>
                        <a:t>Accommodation</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48.0%</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890</a:t>
                      </a:r>
                    </a:p>
                  </a:txBody>
                  <a:tcPr marL="9525" marR="9525" marT="9525" marB="0" anchor="ctr"/>
                </a:tc>
                <a:extLst>
                  <a:ext uri="{0D108BD9-81ED-4DB2-BD59-A6C34878D82A}">
                    <a16:rowId xmlns:a16="http://schemas.microsoft.com/office/drawing/2014/main" val="3425427668"/>
                  </a:ext>
                </a:extLst>
              </a:tr>
            </a:tbl>
          </a:graphicData>
        </a:graphic>
      </p:graphicFrame>
    </p:spTree>
    <p:extLst>
      <p:ext uri="{BB962C8B-B14F-4D97-AF65-F5344CB8AC3E}">
        <p14:creationId xmlns:p14="http://schemas.microsoft.com/office/powerpoint/2010/main" val="95762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8BB2-2276-471F-8BC0-F7642375435A}"/>
              </a:ext>
            </a:extLst>
          </p:cNvPr>
          <p:cNvSpPr>
            <a:spLocks noGrp="1"/>
          </p:cNvSpPr>
          <p:nvPr>
            <p:ph type="title"/>
          </p:nvPr>
        </p:nvSpPr>
        <p:spPr>
          <a:xfrm>
            <a:off x="234616" y="241860"/>
            <a:ext cx="11597500" cy="551911"/>
          </a:xfrm>
        </p:spPr>
        <p:txBody>
          <a:bodyPr>
            <a:noAutofit/>
          </a:bodyPr>
          <a:lstStyle/>
          <a:p>
            <a:r>
              <a:rPr lang="en-AU" sz="2800" b="1" dirty="0">
                <a:cs typeface="Calibri"/>
              </a:rPr>
              <a:t>In order to grow the skilled workforce, Australian Apprenticeships need to support diversity</a:t>
            </a:r>
          </a:p>
        </p:txBody>
      </p:sp>
      <p:sp>
        <p:nvSpPr>
          <p:cNvPr id="7" name="TextBox 6">
            <a:extLst>
              <a:ext uri="{FF2B5EF4-FFF2-40B4-BE49-F238E27FC236}">
                <a16:creationId xmlns:a16="http://schemas.microsoft.com/office/drawing/2014/main" id="{30695658-79A2-79FF-1FE2-2E45F32DF04D}"/>
              </a:ext>
            </a:extLst>
          </p:cNvPr>
          <p:cNvSpPr txBox="1"/>
          <p:nvPr/>
        </p:nvSpPr>
        <p:spPr>
          <a:xfrm>
            <a:off x="234617" y="1021590"/>
            <a:ext cx="4545614"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Calibri"/>
              </a:rPr>
              <a:t>How can the services delivered better encourage and support apprentices from diverse backgrounds?</a:t>
            </a:r>
            <a:endParaRPr lang="en-GB" sz="1600" dirty="0">
              <a:cs typeface="Calibri"/>
            </a:endParaRPr>
          </a:p>
          <a:p>
            <a:pPr marL="285750" indent="-285750">
              <a:buFont typeface="Arial"/>
              <a:buChar char="•"/>
            </a:pPr>
            <a:endParaRPr lang="en-GB" sz="600" dirty="0">
              <a:cs typeface="Calibri"/>
            </a:endParaRPr>
          </a:p>
          <a:p>
            <a:pPr marL="285750" indent="-285750">
              <a:buFont typeface="Arial"/>
              <a:buChar char="•"/>
            </a:pPr>
            <a:r>
              <a:rPr lang="en-GB" sz="1600" dirty="0">
                <a:cs typeface="Calibri"/>
              </a:rPr>
              <a:t>Improving participation from apprentices who identify as Culturally and Linguistically Diverse (CALD) or having a disability, First Nations Australians, women and regional and remote Australians, is a crucial step in achieving outcomes for these cohorts.</a:t>
            </a:r>
          </a:p>
          <a:p>
            <a:pPr marL="285750" indent="-285750">
              <a:buFont typeface="Arial"/>
              <a:buChar char="•"/>
            </a:pPr>
            <a:endParaRPr lang="en-GB" sz="1600" dirty="0">
              <a:cs typeface="Calibri"/>
            </a:endParaRPr>
          </a:p>
          <a:p>
            <a:pPr marL="285750" indent="-285750">
              <a:buFont typeface="Arial"/>
              <a:buChar char="•"/>
            </a:pPr>
            <a:r>
              <a:rPr lang="en-GB" sz="1600" dirty="0">
                <a:cs typeface="Calibri"/>
              </a:rPr>
              <a:t>It is not only a matter of increasing commencements, but ensuring support is available through the entire apprenticeship to completion. </a:t>
            </a:r>
          </a:p>
          <a:p>
            <a:pPr marL="285750" indent="-285750">
              <a:buFont typeface="Arial"/>
              <a:buChar char="•"/>
            </a:pPr>
            <a:endParaRPr lang="en-GB" sz="1600" dirty="0">
              <a:cs typeface="Calibri"/>
            </a:endParaRPr>
          </a:p>
          <a:p>
            <a:pPr marL="285750" indent="-285750">
              <a:buFont typeface="Arial"/>
              <a:buChar char="•"/>
            </a:pPr>
            <a:r>
              <a:rPr lang="en-GB" sz="1600" dirty="0">
                <a:cs typeface="Calibri"/>
              </a:rPr>
              <a:t>Initiatives such as Support for Women in Trades provides personalised In-Training Support along with expanding access to networking, mentoring services and entrepreneurship training. There may be room for more specialised offerings to help these cohorts complete their training.</a:t>
            </a:r>
          </a:p>
        </p:txBody>
      </p:sp>
      <p:sp>
        <p:nvSpPr>
          <p:cNvPr id="4" name="Rectangle: Rounded Corners 3">
            <a:extLst>
              <a:ext uri="{FF2B5EF4-FFF2-40B4-BE49-F238E27FC236}">
                <a16:creationId xmlns:a16="http://schemas.microsoft.com/office/drawing/2014/main" id="{80A5EEFD-2F41-F1B8-FF22-0DD126EB4D5E}"/>
              </a:ext>
              <a:ext uri="{C183D7F6-B498-43B3-948B-1728B52AA6E4}">
                <adec:decorative xmlns:adec="http://schemas.microsoft.com/office/drawing/2017/decorative" val="1"/>
              </a:ext>
            </a:extLst>
          </p:cNvPr>
          <p:cNvSpPr/>
          <p:nvPr/>
        </p:nvSpPr>
        <p:spPr>
          <a:xfrm>
            <a:off x="4780231" y="755072"/>
            <a:ext cx="7177153" cy="5618568"/>
          </a:xfrm>
          <a:prstGeom prst="roundRect">
            <a:avLst/>
          </a:prstGeom>
          <a:solidFill>
            <a:srgbClr val="E9EBF5"/>
          </a:solidFill>
          <a:ln>
            <a:solidFill>
              <a:srgbClr val="AD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6">
            <a:extLst>
              <a:ext uri="{FF2B5EF4-FFF2-40B4-BE49-F238E27FC236}">
                <a16:creationId xmlns:a16="http://schemas.microsoft.com/office/drawing/2014/main" id="{AD63DCF3-7E16-9D93-0D5E-9E908DE46AB2}"/>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5385461" y="930563"/>
            <a:ext cx="997528" cy="996662"/>
          </a:xfrm>
        </p:spPr>
      </p:pic>
      <p:graphicFrame>
        <p:nvGraphicFramePr>
          <p:cNvPr id="8" name="Table 7" descr="Note, completion rate for 2017 commencing cohort in trade occupations for women, disability and First Nations Australians are coloured red as they are materially below average. Regional or Remote is in green as it is materially above average.&#10;&#10;Regional or Remote and First Nations Australians in training as at 31 March 2022 are in green as they are materially above average.">
            <a:extLst>
              <a:ext uri="{FF2B5EF4-FFF2-40B4-BE49-F238E27FC236}">
                <a16:creationId xmlns:a16="http://schemas.microsoft.com/office/drawing/2014/main" id="{22CDCCF9-24A6-4663-B4BE-B30358B75324}"/>
              </a:ext>
            </a:extLst>
          </p:cNvPr>
          <p:cNvGraphicFramePr>
            <a:graphicFrameLocks noGrp="1"/>
          </p:cNvGraphicFramePr>
          <p:nvPr>
            <p:extLst>
              <p:ext uri="{D42A27DB-BD31-4B8C-83A1-F6EECF244321}">
                <p14:modId xmlns:p14="http://schemas.microsoft.com/office/powerpoint/2010/main" val="282211279"/>
              </p:ext>
            </p:extLst>
          </p:nvPr>
        </p:nvGraphicFramePr>
        <p:xfrm>
          <a:off x="5308175" y="902666"/>
          <a:ext cx="6121264" cy="4712076"/>
        </p:xfrm>
        <a:graphic>
          <a:graphicData uri="http://schemas.openxmlformats.org/drawingml/2006/table">
            <a:tbl>
              <a:tblPr firstRow="1" bandRow="1">
                <a:tableStyleId>{C083E6E3-FA7D-4D7B-A595-EF9225AFEA82}</a:tableStyleId>
              </a:tblPr>
              <a:tblGrid>
                <a:gridCol w="1140737">
                  <a:extLst>
                    <a:ext uri="{9D8B030D-6E8A-4147-A177-3AD203B41FA5}">
                      <a16:colId xmlns:a16="http://schemas.microsoft.com/office/drawing/2014/main" val="2773760083"/>
                    </a:ext>
                  </a:extLst>
                </a:gridCol>
                <a:gridCol w="1093033">
                  <a:extLst>
                    <a:ext uri="{9D8B030D-6E8A-4147-A177-3AD203B41FA5}">
                      <a16:colId xmlns:a16="http://schemas.microsoft.com/office/drawing/2014/main" val="598634879"/>
                    </a:ext>
                  </a:extLst>
                </a:gridCol>
                <a:gridCol w="1429740">
                  <a:extLst>
                    <a:ext uri="{9D8B030D-6E8A-4147-A177-3AD203B41FA5}">
                      <a16:colId xmlns:a16="http://schemas.microsoft.com/office/drawing/2014/main" val="4044323346"/>
                    </a:ext>
                  </a:extLst>
                </a:gridCol>
                <a:gridCol w="1216692">
                  <a:extLst>
                    <a:ext uri="{9D8B030D-6E8A-4147-A177-3AD203B41FA5}">
                      <a16:colId xmlns:a16="http://schemas.microsoft.com/office/drawing/2014/main" val="3584994258"/>
                    </a:ext>
                  </a:extLst>
                </a:gridCol>
                <a:gridCol w="1241062">
                  <a:extLst>
                    <a:ext uri="{9D8B030D-6E8A-4147-A177-3AD203B41FA5}">
                      <a16:colId xmlns:a16="http://schemas.microsoft.com/office/drawing/2014/main" val="237834887"/>
                    </a:ext>
                  </a:extLst>
                </a:gridCol>
              </a:tblGrid>
              <a:tr h="1147683">
                <a:tc>
                  <a:txBody>
                    <a:bodyPr/>
                    <a:lstStyle/>
                    <a:p>
                      <a:endParaRPr lang="en-AU" sz="120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AU" sz="1200"/>
                        <a:t>Apprentices in training as at 31 March 2022</a:t>
                      </a:r>
                    </a:p>
                    <a:p>
                      <a:r>
                        <a:rPr lang="en-AU" sz="1000"/>
                        <a:t>(percentages are of in-training population)</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AU" sz="1200"/>
                        <a:t>Total Australian Population </a:t>
                      </a:r>
                    </a:p>
                    <a:p>
                      <a:r>
                        <a:rPr lang="en-AU" sz="1200"/>
                        <a:t>aged 15-64 </a:t>
                      </a:r>
                    </a:p>
                    <a:p>
                      <a:endParaRPr lang="en-AU" sz="1200"/>
                    </a:p>
                    <a:p>
                      <a:r>
                        <a:rPr lang="en-AU" sz="1000"/>
                        <a:t>(percentages are of total population aged 15-64)</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AU" sz="1200" b="1" kern="1200">
                          <a:solidFill>
                            <a:schemeClr val="tx1"/>
                          </a:solidFill>
                        </a:rPr>
                        <a:t>Completion rate for 2017 commencing cohort</a:t>
                      </a:r>
                      <a:r>
                        <a:rPr lang="en-AU" sz="1200" b="1" kern="1200">
                          <a:solidFill>
                            <a:schemeClr val="tx1"/>
                          </a:solidFill>
                          <a:latin typeface="+mn-lt"/>
                          <a:ea typeface="+mn-ea"/>
                          <a:cs typeface="+mn-cs"/>
                        </a:rPr>
                        <a:t> in trade occupations</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AU" sz="1200" b="1" kern="1200">
                          <a:solidFill>
                            <a:schemeClr val="tx1"/>
                          </a:solidFill>
                        </a:rPr>
                        <a:t>Completion rate for 2017 commencing cohort</a:t>
                      </a:r>
                      <a:r>
                        <a:rPr lang="en-AU" sz="1200" b="1" kern="1200">
                          <a:solidFill>
                            <a:schemeClr val="tx1"/>
                          </a:solidFill>
                          <a:latin typeface="+mn-lt"/>
                          <a:ea typeface="+mn-ea"/>
                          <a:cs typeface="+mn-cs"/>
                        </a:rPr>
                        <a:t> in </a:t>
                      </a:r>
                    </a:p>
                    <a:p>
                      <a:r>
                        <a:rPr lang="en-AU" sz="1200" b="1" kern="1200">
                          <a:solidFill>
                            <a:schemeClr val="tx1"/>
                          </a:solidFill>
                          <a:latin typeface="+mn-lt"/>
                          <a:ea typeface="+mn-ea"/>
                          <a:cs typeface="+mn-cs"/>
                        </a:rPr>
                        <a:t>non-trade occupations</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2109116"/>
                  </a:ext>
                </a:extLst>
              </a:tr>
              <a:tr h="273258">
                <a:tc>
                  <a:txBody>
                    <a:bodyPr/>
                    <a:lstStyle/>
                    <a:p>
                      <a:r>
                        <a:rPr lang="en-AU" sz="1100" b="1"/>
                        <a:t>Total</a:t>
                      </a:r>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GB" sz="1400"/>
                        <a:t>387,830</a:t>
                      </a:r>
                      <a:endParaRPr lang="en-AU" sz="140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AU" sz="1400"/>
                        <a:t>16,518,000</a:t>
                      </a:r>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AU" sz="1400"/>
                        <a:t>55.1%</a:t>
                      </a:r>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AU" sz="1400"/>
                        <a:t>56.2%</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50246813"/>
                  </a:ext>
                </a:extLst>
              </a:tr>
              <a:tr h="273258">
                <a:tc>
                  <a:txBody>
                    <a:bodyPr/>
                    <a:lstStyle/>
                    <a:p>
                      <a:r>
                        <a:rPr lang="en-AU" sz="1100" b="1"/>
                        <a:t>Women</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29.5%</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50.1%</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b="1" kern="1200" dirty="0">
                          <a:solidFill>
                            <a:srgbClr val="FF0000"/>
                          </a:solidFill>
                          <a:latin typeface="+mn-lt"/>
                          <a:ea typeface="+mn-ea"/>
                          <a:cs typeface="+mn-cs"/>
                        </a:rPr>
                        <a:t>48.0%</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60.2%</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10756980"/>
                  </a:ext>
                </a:extLst>
              </a:tr>
              <a:tr h="273258">
                <a:tc>
                  <a:txBody>
                    <a:bodyPr/>
                    <a:lstStyle/>
                    <a:p>
                      <a:r>
                        <a:rPr lang="en-AU" sz="1100" b="1"/>
                        <a:t>Disability</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2.8%</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12.7%</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b="1">
                          <a:solidFill>
                            <a:srgbClr val="FF0000"/>
                          </a:solidFill>
                        </a:rPr>
                        <a:t>42.4%</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57.4%</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41562739"/>
                  </a:ext>
                </a:extLst>
              </a:tr>
              <a:tr h="382561">
                <a:tc>
                  <a:txBody>
                    <a:bodyPr/>
                    <a:lstStyle/>
                    <a:p>
                      <a:r>
                        <a:rPr lang="en-AU" sz="1100" b="1"/>
                        <a:t>First Nations Australians</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b="1">
                          <a:solidFill>
                            <a:schemeClr val="accent6"/>
                          </a:solidFill>
                        </a:rPr>
                        <a:t>5.4% </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3.7%</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b="1">
                          <a:solidFill>
                            <a:srgbClr val="FF0000"/>
                          </a:solidFill>
                        </a:rPr>
                        <a:t>42.3%</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52.7%</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96141907"/>
                  </a:ext>
                </a:extLst>
              </a:tr>
              <a:tr h="382561">
                <a:tc>
                  <a:txBody>
                    <a:bodyPr/>
                    <a:lstStyle/>
                    <a:p>
                      <a:r>
                        <a:rPr lang="en-AU" sz="1100" b="1"/>
                        <a:t>Regional or Remote</a:t>
                      </a:r>
                    </a:p>
                  </a:txBody>
                  <a:tcPr>
                    <a:lnL>
                      <a:noFill/>
                    </a:lnL>
                    <a:lnR>
                      <a:noFill/>
                    </a:lnR>
                    <a:lnT>
                      <a:noFill/>
                    </a:lnT>
                    <a:lnB>
                      <a:noFill/>
                    </a:lnB>
                    <a:lnTlToBr w="12700" cmpd="sng">
                      <a:noFill/>
                      <a:prstDash val="solid"/>
                    </a:lnTlToBr>
                    <a:lnBlToTr w="12700" cmpd="sng">
                      <a:noFill/>
                      <a:prstDash val="solid"/>
                    </a:lnBlToTr>
                  </a:tcPr>
                </a:tc>
                <a:tc>
                  <a:txBody>
                    <a:bodyPr/>
                    <a:lstStyle/>
                    <a:p>
                      <a:r>
                        <a:rPr lang="en-GB" sz="1400" b="1">
                          <a:solidFill>
                            <a:schemeClr val="accent6"/>
                          </a:solidFill>
                        </a:rPr>
                        <a:t>36.7%</a:t>
                      </a:r>
                      <a:endParaRPr lang="en-AU" sz="1400" b="1">
                        <a:solidFill>
                          <a:schemeClr val="accent6"/>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27.9%</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b="1" kern="1200">
                          <a:solidFill>
                            <a:schemeClr val="accent6"/>
                          </a:solidFill>
                          <a:latin typeface="+mn-lt"/>
                          <a:ea typeface="+mn-ea"/>
                          <a:cs typeface="+mn-cs"/>
                        </a:rPr>
                        <a:t>58.7%*</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52%*</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7264319"/>
                  </a:ext>
                </a:extLst>
              </a:tr>
              <a:tr h="382561">
                <a:tc>
                  <a:txBody>
                    <a:bodyPr/>
                    <a:lstStyle/>
                    <a:p>
                      <a:r>
                        <a:rPr lang="en-AU" sz="1100" b="1"/>
                        <a:t>Youth</a:t>
                      </a:r>
                    </a:p>
                    <a:p>
                      <a:r>
                        <a:rPr lang="en-AU" sz="1100" b="1"/>
                        <a:t>(15-24 years old)</a:t>
                      </a:r>
                    </a:p>
                  </a:txBody>
                  <a:tcPr>
                    <a:lnL>
                      <a:noFill/>
                    </a:lnL>
                    <a:lnR>
                      <a:noFill/>
                    </a:lnR>
                    <a:lnT>
                      <a:noFill/>
                    </a:lnT>
                    <a:lnB>
                      <a:noFill/>
                    </a:lnB>
                    <a:lnTlToBr w="12700" cmpd="sng">
                      <a:noFill/>
                      <a:prstDash val="solid"/>
                    </a:lnTlToBr>
                    <a:lnBlToTr w="12700" cmpd="sng">
                      <a:noFill/>
                      <a:prstDash val="solid"/>
                    </a:lnBlToTr>
                  </a:tcPr>
                </a:tc>
                <a:tc>
                  <a:txBody>
                    <a:bodyPr/>
                    <a:lstStyle/>
                    <a:p>
                      <a:r>
                        <a:rPr lang="en-GB" sz="1400"/>
                        <a:t>61.6%</a:t>
                      </a:r>
                      <a:endParaRPr lang="en-AU" sz="1400"/>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12.0%</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54.9%</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58.7%</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2842854"/>
                  </a:ext>
                </a:extLst>
              </a:tr>
              <a:tr h="411094">
                <a:tc>
                  <a:txBody>
                    <a:bodyPr/>
                    <a:lstStyle/>
                    <a:p>
                      <a:r>
                        <a:rPr lang="en-AU" sz="1100" b="1"/>
                        <a:t>Mature aged </a:t>
                      </a:r>
                    </a:p>
                    <a:p>
                      <a:r>
                        <a:rPr lang="en-AU" sz="1100" b="1"/>
                        <a:t>(45 to 64)</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7.6%</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24.6%</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52.6%</a:t>
                      </a:r>
                    </a:p>
                  </a:txBody>
                  <a:tcPr>
                    <a:lnL>
                      <a:noFill/>
                    </a:lnL>
                    <a:lnR>
                      <a:noFill/>
                    </a:lnR>
                    <a:lnT>
                      <a:noFill/>
                    </a:lnT>
                    <a:lnB>
                      <a:noFill/>
                    </a:lnB>
                    <a:lnTlToBr w="12700" cmpd="sng">
                      <a:noFill/>
                      <a:prstDash val="solid"/>
                    </a:lnTlToBr>
                    <a:lnBlToTr w="12700" cmpd="sng">
                      <a:noFill/>
                      <a:prstDash val="solid"/>
                    </a:lnBlToTr>
                  </a:tcPr>
                </a:tc>
                <a:tc>
                  <a:txBody>
                    <a:bodyPr/>
                    <a:lstStyle/>
                    <a:p>
                      <a:r>
                        <a:rPr lang="en-AU" sz="1400"/>
                        <a:t>54.6%</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04854804"/>
                  </a:ext>
                </a:extLst>
              </a:tr>
              <a:tr h="642996">
                <a:tc>
                  <a:txBody>
                    <a:bodyPr/>
                    <a:lstStyle/>
                    <a:p>
                      <a:r>
                        <a:rPr lang="en-AU" sz="1100" b="1"/>
                        <a:t>Culturally and Linguistically Diverse (CALD)</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kumimoji="0" lang="en-AU" sz="1050" b="0" u="none" strike="noStrike" kern="1200" cap="none" spc="0" normalizeH="0" baseline="0" noProof="0">
                          <a:ln>
                            <a:noFill/>
                          </a:ln>
                          <a:effectLst/>
                          <a:uLnTx/>
                          <a:uFillTx/>
                        </a:rPr>
                        <a:t>Inconsistently captured</a:t>
                      </a:r>
                    </a:p>
                    <a:p>
                      <a:pPr marL="0" marR="0" lvl="0" indent="0" algn="l" defTabSz="1218072" rtl="0" eaLnBrk="1" fontAlgn="auto" latinLnBrk="0" hangingPunct="1">
                        <a:lnSpc>
                          <a:spcPct val="100000"/>
                        </a:lnSpc>
                        <a:spcBef>
                          <a:spcPts val="0"/>
                        </a:spcBef>
                        <a:spcAft>
                          <a:spcPts val="0"/>
                        </a:spcAft>
                        <a:buClrTx/>
                        <a:buSzTx/>
                        <a:buFontTx/>
                        <a:buNone/>
                        <a:tabLst/>
                        <a:defRPr/>
                      </a:pPr>
                      <a:endParaRPr lang="en-AU" sz="1050" b="0">
                        <a:solidFill>
                          <a:schemeClr val="tx1"/>
                        </a:solidFill>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1218072" rtl="0" eaLnBrk="1" fontAlgn="auto" latinLnBrk="0" hangingPunct="1">
                        <a:lnSpc>
                          <a:spcPct val="100000"/>
                        </a:lnSpc>
                        <a:spcBef>
                          <a:spcPts val="0"/>
                        </a:spcBef>
                        <a:spcAft>
                          <a:spcPts val="0"/>
                        </a:spcAft>
                        <a:buClrTx/>
                        <a:buSzTx/>
                        <a:buFontTx/>
                        <a:buNone/>
                        <a:tabLst/>
                        <a:defRPr/>
                      </a:pPr>
                      <a:r>
                        <a:rPr lang="en-AU" sz="1050" b="0" kern="1200" noProof="0">
                          <a:solidFill>
                            <a:schemeClr val="tx1"/>
                          </a:solidFill>
                        </a:rPr>
                        <a:t>Inconsistently captured</a:t>
                      </a:r>
                    </a:p>
                    <a:p>
                      <a:pPr marL="0" marR="0" lvl="0" indent="0" algn="l" defTabSz="1218072" rtl="0" eaLnBrk="1" fontAlgn="auto" latinLnBrk="0" hangingPunct="1">
                        <a:lnSpc>
                          <a:spcPct val="100000"/>
                        </a:lnSpc>
                        <a:spcBef>
                          <a:spcPts val="0"/>
                        </a:spcBef>
                        <a:spcAft>
                          <a:spcPts val="0"/>
                        </a:spcAft>
                        <a:buClrTx/>
                        <a:buSzTx/>
                        <a:buFontTx/>
                        <a:buNone/>
                        <a:tabLst/>
                        <a:defRPr/>
                      </a:pPr>
                      <a:endParaRPr lang="en-AU" sz="1050" b="0" kern="1200" noProof="0">
                        <a:solidFill>
                          <a:schemeClr val="tx1"/>
                        </a:solidFill>
                        <a:latin typeface="+mn-lt"/>
                        <a:ea typeface="+mn-ea"/>
                        <a:cs typeface="+mn-cs"/>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050" b="0" kern="1200">
                          <a:solidFill>
                            <a:schemeClr val="tx1"/>
                          </a:solidFill>
                        </a:rPr>
                        <a:t>Inconsistently </a:t>
                      </a:r>
                    </a:p>
                    <a:p>
                      <a:pPr marL="0" marR="0" lvl="0" indent="0" algn="l" defTabSz="1218072" rtl="0" eaLnBrk="1" fontAlgn="auto" latinLnBrk="0" hangingPunct="1">
                        <a:lnSpc>
                          <a:spcPct val="100000"/>
                        </a:lnSpc>
                        <a:spcBef>
                          <a:spcPts val="0"/>
                        </a:spcBef>
                        <a:spcAft>
                          <a:spcPts val="0"/>
                        </a:spcAft>
                        <a:buClrTx/>
                        <a:buSzTx/>
                        <a:buFontTx/>
                        <a:buNone/>
                        <a:tabLst/>
                        <a:defRPr/>
                      </a:pPr>
                      <a:r>
                        <a:rPr lang="en-AU" sz="1050" b="0" kern="1200">
                          <a:solidFill>
                            <a:schemeClr val="tx1"/>
                          </a:solidFill>
                        </a:rPr>
                        <a:t>captured</a:t>
                      </a:r>
                    </a:p>
                    <a:p>
                      <a:pPr marL="0" marR="0" lvl="0" indent="0" algn="l" defTabSz="1218072" rtl="0" eaLnBrk="1" fontAlgn="auto" latinLnBrk="0" hangingPunct="1">
                        <a:lnSpc>
                          <a:spcPct val="100000"/>
                        </a:lnSpc>
                        <a:spcBef>
                          <a:spcPts val="0"/>
                        </a:spcBef>
                        <a:spcAft>
                          <a:spcPts val="0"/>
                        </a:spcAft>
                        <a:buClrTx/>
                        <a:buSzTx/>
                        <a:buFontTx/>
                        <a:buNone/>
                        <a:tabLst/>
                        <a:defRPr/>
                      </a:pPr>
                      <a:endParaRPr lang="en-AU" sz="1050" b="0" kern="1200">
                        <a:solidFill>
                          <a:schemeClr val="tx1"/>
                        </a:solidFill>
                        <a:latin typeface="+mn-lt"/>
                        <a:ea typeface="+mn-ea"/>
                        <a:cs typeface="+mn-cs"/>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050" b="0" kern="1200" dirty="0">
                          <a:solidFill>
                            <a:schemeClr val="tx1"/>
                          </a:solidFill>
                        </a:rPr>
                        <a:t>Inconsistently </a:t>
                      </a:r>
                    </a:p>
                    <a:p>
                      <a:pPr marL="0" marR="0" lvl="0" indent="0" algn="l" defTabSz="1218072" rtl="0" eaLnBrk="1" fontAlgn="auto" latinLnBrk="0" hangingPunct="1">
                        <a:lnSpc>
                          <a:spcPct val="100000"/>
                        </a:lnSpc>
                        <a:spcBef>
                          <a:spcPts val="0"/>
                        </a:spcBef>
                        <a:spcAft>
                          <a:spcPts val="0"/>
                        </a:spcAft>
                        <a:buClrTx/>
                        <a:buSzTx/>
                        <a:buFontTx/>
                        <a:buNone/>
                        <a:tabLst/>
                        <a:defRPr/>
                      </a:pPr>
                      <a:r>
                        <a:rPr lang="en-AU" sz="1050" b="0" kern="1200" dirty="0">
                          <a:solidFill>
                            <a:schemeClr val="tx1"/>
                          </a:solidFill>
                        </a:rPr>
                        <a:t>captured</a:t>
                      </a:r>
                      <a:endParaRPr lang="en-AU" sz="1050" b="0" kern="1200" dirty="0">
                        <a:solidFill>
                          <a:schemeClr val="tx1"/>
                        </a:solidFill>
                        <a:latin typeface="+mn-lt"/>
                        <a:ea typeface="+mn-ea"/>
                        <a:cs typeface="+mn-cs"/>
                      </a:endParaRPr>
                    </a:p>
                    <a:p>
                      <a:pPr marL="0" marR="0" lvl="0" indent="0" algn="l" defTabSz="1218072" rtl="0" eaLnBrk="1" fontAlgn="auto" latinLnBrk="0" hangingPunct="1">
                        <a:lnSpc>
                          <a:spcPct val="100000"/>
                        </a:lnSpc>
                        <a:spcBef>
                          <a:spcPts val="0"/>
                        </a:spcBef>
                        <a:spcAft>
                          <a:spcPts val="0"/>
                        </a:spcAft>
                        <a:buClrTx/>
                        <a:buSzTx/>
                        <a:buFontTx/>
                        <a:buNone/>
                        <a:tabLst/>
                        <a:defRPr/>
                      </a:pPr>
                      <a:endParaRPr lang="en-AU" sz="1050" b="0" kern="1200" dirty="0">
                        <a:solidFill>
                          <a:schemeClr val="tx1"/>
                        </a:solidFill>
                      </a:endParaRPr>
                    </a:p>
                  </a:txBody>
                  <a:tcPr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4712923"/>
                  </a:ext>
                </a:extLst>
              </a:tr>
            </a:tbl>
          </a:graphicData>
        </a:graphic>
      </p:graphicFrame>
      <p:sp>
        <p:nvSpPr>
          <p:cNvPr id="3" name="TextBox 2">
            <a:extLst>
              <a:ext uri="{FF2B5EF4-FFF2-40B4-BE49-F238E27FC236}">
                <a16:creationId xmlns:a16="http://schemas.microsoft.com/office/drawing/2014/main" id="{312665F1-2A8E-41D2-AB79-B8325602645D}"/>
              </a:ext>
            </a:extLst>
          </p:cNvPr>
          <p:cNvSpPr txBox="1"/>
          <p:nvPr/>
        </p:nvSpPr>
        <p:spPr>
          <a:xfrm>
            <a:off x="9144594" y="6616140"/>
            <a:ext cx="3235409" cy="230832"/>
          </a:xfrm>
          <a:prstGeom prst="rect">
            <a:avLst/>
          </a:prstGeom>
          <a:noFill/>
        </p:spPr>
        <p:txBody>
          <a:bodyPr wrap="square" rtlCol="0">
            <a:spAutoFit/>
          </a:bodyPr>
          <a:lstStyle/>
          <a:p>
            <a:r>
              <a:rPr lang="en-AU" sz="900" b="1">
                <a:solidFill>
                  <a:schemeClr val="bg1"/>
                </a:solidFill>
              </a:rPr>
              <a:t>* Completion data is based on ‘remote’ apprentices only</a:t>
            </a:r>
          </a:p>
        </p:txBody>
      </p:sp>
      <p:sp>
        <p:nvSpPr>
          <p:cNvPr id="5" name="TextBox 4">
            <a:extLst>
              <a:ext uri="{FF2B5EF4-FFF2-40B4-BE49-F238E27FC236}">
                <a16:creationId xmlns:a16="http://schemas.microsoft.com/office/drawing/2014/main" id="{CA2D40BF-59CB-4B92-9CA5-A523CC86F635}"/>
              </a:ext>
            </a:extLst>
          </p:cNvPr>
          <p:cNvSpPr txBox="1"/>
          <p:nvPr/>
        </p:nvSpPr>
        <p:spPr>
          <a:xfrm>
            <a:off x="5308175" y="5673521"/>
            <a:ext cx="6121264" cy="507831"/>
          </a:xfrm>
          <a:prstGeom prst="rect">
            <a:avLst/>
          </a:prstGeom>
          <a:noFill/>
        </p:spPr>
        <p:txBody>
          <a:bodyPr wrap="square" rtlCol="0">
            <a:spAutoFit/>
          </a:bodyPr>
          <a:lstStyle/>
          <a:p>
            <a:r>
              <a:rPr lang="en-AU" sz="1350" b="1"/>
              <a:t>Note, </a:t>
            </a:r>
            <a:r>
              <a:rPr lang="en-AU" sz="1350" b="1">
                <a:solidFill>
                  <a:srgbClr val="FF0000"/>
                </a:solidFill>
              </a:rPr>
              <a:t>red</a:t>
            </a:r>
            <a:r>
              <a:rPr lang="en-AU" sz="1350" b="1"/>
              <a:t> is materially below average</a:t>
            </a:r>
          </a:p>
          <a:p>
            <a:r>
              <a:rPr lang="en-AU" sz="1350" b="1">
                <a:solidFill>
                  <a:schemeClr val="accent6"/>
                </a:solidFill>
              </a:rPr>
              <a:t>Green</a:t>
            </a:r>
            <a:r>
              <a:rPr lang="en-AU" sz="1350" b="1"/>
              <a:t> is materially above average</a:t>
            </a:r>
          </a:p>
        </p:txBody>
      </p:sp>
    </p:spTree>
    <p:extLst>
      <p:ext uri="{BB962C8B-B14F-4D97-AF65-F5344CB8AC3E}">
        <p14:creationId xmlns:p14="http://schemas.microsoft.com/office/powerpoint/2010/main" val="1929067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367C9-27E9-43E1-84A1-344810B09E65}"/>
              </a:ext>
            </a:extLst>
          </p:cNvPr>
          <p:cNvSpPr>
            <a:spLocks noGrp="1"/>
          </p:cNvSpPr>
          <p:nvPr>
            <p:ph type="ctrTitle"/>
          </p:nvPr>
        </p:nvSpPr>
        <p:spPr>
          <a:xfrm>
            <a:off x="2017909" y="3035606"/>
            <a:ext cx="7835246" cy="609200"/>
          </a:xfrm>
        </p:spPr>
        <p:txBody>
          <a:bodyPr>
            <a:normAutofit/>
          </a:bodyPr>
          <a:lstStyle/>
          <a:p>
            <a:pPr algn="ctr"/>
            <a:r>
              <a:rPr lang="en-AU" sz="3300" dirty="0">
                <a:cs typeface="Calibri"/>
              </a:rPr>
              <a:t>The Australian Apprenticeship Lifecycle</a:t>
            </a:r>
          </a:p>
        </p:txBody>
      </p:sp>
    </p:spTree>
    <p:extLst>
      <p:ext uri="{BB962C8B-B14F-4D97-AF65-F5344CB8AC3E}">
        <p14:creationId xmlns:p14="http://schemas.microsoft.com/office/powerpoint/2010/main" val="264977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1" name="Diagram 30">
            <a:extLst>
              <a:ext uri="{FF2B5EF4-FFF2-40B4-BE49-F238E27FC236}">
                <a16:creationId xmlns:a16="http://schemas.microsoft.com/office/drawing/2014/main" id="{9C2DB21E-4FA6-4A05-8BF0-2F2DB2BABA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9288642"/>
              </p:ext>
            </p:extLst>
          </p:nvPr>
        </p:nvGraphicFramePr>
        <p:xfrm>
          <a:off x="-10774" y="-3569"/>
          <a:ext cx="12192000" cy="7070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itle 1">
            <a:extLst>
              <a:ext uri="{FF2B5EF4-FFF2-40B4-BE49-F238E27FC236}">
                <a16:creationId xmlns:a16="http://schemas.microsoft.com/office/drawing/2014/main" id="{70F8DC3E-1E52-493E-8100-B3D32468E032}"/>
              </a:ext>
            </a:extLst>
          </p:cNvPr>
          <p:cNvSpPr>
            <a:spLocks noGrp="1"/>
          </p:cNvSpPr>
          <p:nvPr>
            <p:ph type="title"/>
          </p:nvPr>
        </p:nvSpPr>
        <p:spPr>
          <a:xfrm>
            <a:off x="70502" y="590391"/>
            <a:ext cx="11959199" cy="720000"/>
          </a:xfrm>
        </p:spPr>
        <p:txBody>
          <a:bodyPr>
            <a:noAutofit/>
          </a:bodyPr>
          <a:lstStyle/>
          <a:p>
            <a:r>
              <a:rPr lang="en-AU" sz="2200" b="1">
                <a:solidFill>
                  <a:schemeClr val="tx1"/>
                </a:solidFill>
                <a:latin typeface="Calibri" panose="020F0502020204030204"/>
              </a:rPr>
              <a:t> Pre-Apprenticeships – preparing to start and exploring options</a:t>
            </a:r>
          </a:p>
        </p:txBody>
      </p:sp>
      <p:sp>
        <p:nvSpPr>
          <p:cNvPr id="63" name="Rectangle 62">
            <a:extLst>
              <a:ext uri="{FF2B5EF4-FFF2-40B4-BE49-F238E27FC236}">
                <a16:creationId xmlns:a16="http://schemas.microsoft.com/office/drawing/2014/main" id="{6C0BFE4A-7D92-4EB4-96A9-681F7695BD80}"/>
              </a:ext>
              <a:ext uri="{C183D7F6-B498-43B3-948B-1728B52AA6E4}">
                <adec:decorative xmlns:adec="http://schemas.microsoft.com/office/drawing/2017/decorative" val="1"/>
              </a:ext>
            </a:extLst>
          </p:cNvPr>
          <p:cNvSpPr/>
          <p:nvPr/>
        </p:nvSpPr>
        <p:spPr>
          <a:xfrm>
            <a:off x="-10774" y="1194679"/>
            <a:ext cx="12202774" cy="8227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55">
            <a:extLst>
              <a:ext uri="{FF2B5EF4-FFF2-40B4-BE49-F238E27FC236}">
                <a16:creationId xmlns:a16="http://schemas.microsoft.com/office/drawing/2014/main" id="{DDF0A7A1-C8BF-450A-B3EF-EDEB3CFEAE22}"/>
              </a:ext>
              <a:ext uri="{C183D7F6-B498-43B3-948B-1728B52AA6E4}">
                <adec:decorative xmlns:adec="http://schemas.microsoft.com/office/drawing/2017/decorative" val="1"/>
              </a:ext>
            </a:extLst>
          </p:cNvPr>
          <p:cNvSpPr/>
          <p:nvPr/>
        </p:nvSpPr>
        <p:spPr bwMode="auto">
          <a:xfrm>
            <a:off x="160823" y="1261405"/>
            <a:ext cx="708852" cy="708852"/>
          </a:xfrm>
          <a:prstGeom prst="ellipse">
            <a:avLst/>
          </a:prstGeom>
          <a:solidFill>
            <a:schemeClr val="accent6"/>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65" name="Graphic 64">
            <a:extLst>
              <a:ext uri="{FF2B5EF4-FFF2-40B4-BE49-F238E27FC236}">
                <a16:creationId xmlns:a16="http://schemas.microsoft.com/office/drawing/2014/main" id="{793401C6-A20B-4E7A-86B5-A0E9F78A67A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3999" y="1368181"/>
            <a:ext cx="457200" cy="495300"/>
          </a:xfrm>
          <a:prstGeom prst="rect">
            <a:avLst/>
          </a:prstGeom>
        </p:spPr>
      </p:pic>
      <p:sp>
        <p:nvSpPr>
          <p:cNvPr id="9" name="TextBox 8">
            <a:extLst>
              <a:ext uri="{FF2B5EF4-FFF2-40B4-BE49-F238E27FC236}">
                <a16:creationId xmlns:a16="http://schemas.microsoft.com/office/drawing/2014/main" id="{50F05CFD-9B23-41CE-905A-5D1D224F75D6}"/>
              </a:ext>
              <a:ext uri="{C183D7F6-B498-43B3-948B-1728B52AA6E4}">
                <adec:decorative xmlns:adec="http://schemas.microsoft.com/office/drawing/2017/decorative" val="0"/>
              </a:ext>
            </a:extLst>
          </p:cNvPr>
          <p:cNvSpPr txBox="1"/>
          <p:nvPr/>
        </p:nvSpPr>
        <p:spPr>
          <a:xfrm>
            <a:off x="1088668" y="1194679"/>
            <a:ext cx="10941033" cy="830997"/>
          </a:xfrm>
          <a:prstGeom prst="rect">
            <a:avLst/>
          </a:prstGeom>
          <a:noFill/>
        </p:spPr>
        <p:txBody>
          <a:bodyPr wrap="square" lIns="91440" tIns="45720" rIns="91440" bIns="45720" rtlCol="0" anchor="t">
            <a:spAutoFit/>
          </a:bodyPr>
          <a:lstStyle/>
          <a:p>
            <a:r>
              <a:rPr lang="en-AU" sz="1600"/>
              <a:t>A pre-apprenticeship, pre-traineeship or pre-vocational program is </a:t>
            </a:r>
            <a:r>
              <a:rPr lang="en-AU" sz="1600" b="1">
                <a:solidFill>
                  <a:srgbClr val="70AD47"/>
                </a:solidFill>
              </a:rPr>
              <a:t>designed to prepare an individual for entry into an apprenticeship</a:t>
            </a:r>
            <a:r>
              <a:rPr lang="en-AU" sz="1600">
                <a:solidFill>
                  <a:srgbClr val="70AD47"/>
                </a:solidFill>
              </a:rPr>
              <a:t>.</a:t>
            </a:r>
            <a:r>
              <a:rPr lang="en-AU" sz="1600"/>
              <a:t> It often consists of off-the-job training with a Registered Training Organisation (RTO) and may contain an element of work experience with an employer.</a:t>
            </a:r>
            <a:r>
              <a:rPr lang="en-AU" sz="1600">
                <a:solidFill>
                  <a:srgbClr val="70AD47"/>
                </a:solidFill>
              </a:rPr>
              <a:t> </a:t>
            </a:r>
            <a:r>
              <a:rPr lang="en-AU" sz="1600" b="1">
                <a:solidFill>
                  <a:srgbClr val="70AD47"/>
                </a:solidFill>
              </a:rPr>
              <a:t>Pre-apprenticeships may be tailored to the apprentice’s foundational skills needs.</a:t>
            </a:r>
            <a:endParaRPr lang="en-AU" sz="1600" b="1">
              <a:solidFill>
                <a:srgbClr val="70AD47"/>
              </a:solidFill>
              <a:cs typeface="Calibri"/>
            </a:endParaRPr>
          </a:p>
        </p:txBody>
      </p:sp>
      <p:sp>
        <p:nvSpPr>
          <p:cNvPr id="21" name="Freeform 55">
            <a:extLst>
              <a:ext uri="{FF2B5EF4-FFF2-40B4-BE49-F238E27FC236}">
                <a16:creationId xmlns:a16="http://schemas.microsoft.com/office/drawing/2014/main" id="{34B99E75-6397-452C-B983-169E5C7EDB53}"/>
              </a:ext>
              <a:ext uri="{C183D7F6-B498-43B3-948B-1728B52AA6E4}">
                <adec:decorative xmlns:adec="http://schemas.microsoft.com/office/drawing/2017/decorative" val="1"/>
              </a:ext>
            </a:extLst>
          </p:cNvPr>
          <p:cNvSpPr/>
          <p:nvPr/>
        </p:nvSpPr>
        <p:spPr bwMode="auto">
          <a:xfrm>
            <a:off x="160823" y="2418423"/>
            <a:ext cx="708852" cy="708852"/>
          </a:xfrm>
          <a:prstGeom prst="ellipse">
            <a:avLst/>
          </a:prstGeom>
          <a:solidFill>
            <a:schemeClr val="accent5"/>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pic>
        <p:nvPicPr>
          <p:cNvPr id="66" name="Graphic 65">
            <a:extLst>
              <a:ext uri="{FF2B5EF4-FFF2-40B4-BE49-F238E27FC236}">
                <a16:creationId xmlns:a16="http://schemas.microsoft.com/office/drawing/2014/main" id="{880CA3B3-8F9E-4190-8FA3-06449015B6F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3896" y="2530513"/>
            <a:ext cx="533400" cy="495300"/>
          </a:xfrm>
          <a:prstGeom prst="rect">
            <a:avLst/>
          </a:prstGeom>
        </p:spPr>
      </p:pic>
      <p:sp>
        <p:nvSpPr>
          <p:cNvPr id="8" name="TextBox 7">
            <a:extLst>
              <a:ext uri="{FF2B5EF4-FFF2-40B4-BE49-F238E27FC236}">
                <a16:creationId xmlns:a16="http://schemas.microsoft.com/office/drawing/2014/main" id="{E7435AE7-C64F-48A9-883B-6816244A0063}"/>
              </a:ext>
            </a:extLst>
          </p:cNvPr>
          <p:cNvSpPr txBox="1"/>
          <p:nvPr/>
        </p:nvSpPr>
        <p:spPr>
          <a:xfrm>
            <a:off x="1088667" y="2078197"/>
            <a:ext cx="11092559" cy="1508105"/>
          </a:xfrm>
          <a:prstGeom prst="rect">
            <a:avLst/>
          </a:prstGeom>
          <a:noFill/>
        </p:spPr>
        <p:txBody>
          <a:bodyPr wrap="square" lIns="91440" tIns="45720" rIns="91440" bIns="45720" rtlCol="0" anchor="t">
            <a:spAutoFit/>
          </a:bodyPr>
          <a:lstStyle/>
          <a:p>
            <a:r>
              <a:rPr lang="en-AU" sz="1600" dirty="0"/>
              <a:t>The benefits of doing a pre-apprenticeship include </a:t>
            </a:r>
            <a:r>
              <a:rPr lang="en-AU" sz="1600" b="1" dirty="0">
                <a:solidFill>
                  <a:schemeClr val="accent1">
                    <a:lumMod val="75000"/>
                  </a:schemeClr>
                </a:solidFill>
              </a:rPr>
              <a:t>exploring an industry without committing</a:t>
            </a:r>
            <a:r>
              <a:rPr lang="en-AU" sz="1600" dirty="0"/>
              <a:t> to a full apprenticeship, gaining </a:t>
            </a:r>
            <a:r>
              <a:rPr lang="en-AU" sz="1600" b="1" dirty="0">
                <a:solidFill>
                  <a:schemeClr val="accent1">
                    <a:lumMod val="75000"/>
                  </a:schemeClr>
                </a:solidFill>
              </a:rPr>
              <a:t>valuable work experiences</a:t>
            </a:r>
            <a:r>
              <a:rPr lang="en-AU" sz="1600" dirty="0"/>
              <a:t>, developing </a:t>
            </a:r>
            <a:r>
              <a:rPr lang="en-AU" sz="1600" b="1" dirty="0">
                <a:solidFill>
                  <a:schemeClr val="accent1">
                    <a:lumMod val="75000"/>
                  </a:schemeClr>
                </a:solidFill>
              </a:rPr>
              <a:t>on-the-job and industry-specific skills</a:t>
            </a:r>
            <a:r>
              <a:rPr lang="en-AU" sz="1600" dirty="0"/>
              <a:t>, using training networks to </a:t>
            </a:r>
            <a:r>
              <a:rPr lang="en-AU" sz="1600" b="1" dirty="0">
                <a:solidFill>
                  <a:schemeClr val="accent1">
                    <a:lumMod val="75000"/>
                  </a:schemeClr>
                </a:solidFill>
              </a:rPr>
              <a:t>find and secure an employer</a:t>
            </a:r>
            <a:r>
              <a:rPr lang="en-AU" sz="1600" dirty="0"/>
              <a:t> for a full apprenticeship and </a:t>
            </a:r>
            <a:r>
              <a:rPr lang="en-AU" sz="1600" b="1" dirty="0">
                <a:solidFill>
                  <a:schemeClr val="accent1">
                    <a:lumMod val="75000"/>
                  </a:schemeClr>
                </a:solidFill>
              </a:rPr>
              <a:t>receiving credit</a:t>
            </a:r>
            <a:r>
              <a:rPr lang="en-AU" sz="1600" b="1" dirty="0"/>
              <a:t> </a:t>
            </a:r>
            <a:r>
              <a:rPr lang="en-AU" sz="1600" dirty="0"/>
              <a:t>for completed study towards a full apprenticeship. </a:t>
            </a:r>
          </a:p>
          <a:p>
            <a:endParaRPr lang="en-AU" sz="1050" dirty="0"/>
          </a:p>
          <a:p>
            <a:r>
              <a:rPr lang="en-AU" sz="1600" dirty="0"/>
              <a:t>Through the pre-apprenticeship process, Australian Apprenticeship Support Network Providers (AASNs) can also identify literacy and numeracy developmental requirements and </a:t>
            </a:r>
            <a:r>
              <a:rPr lang="en-AU" sz="1600" b="1" dirty="0">
                <a:solidFill>
                  <a:schemeClr val="accent5"/>
                </a:solidFill>
              </a:rPr>
              <a:t>help prepare employers and apprentices for additional training</a:t>
            </a:r>
            <a:r>
              <a:rPr lang="en-AU" sz="1600" b="1" dirty="0"/>
              <a:t> </a:t>
            </a:r>
            <a:r>
              <a:rPr lang="en-AU" sz="1600" dirty="0"/>
              <a:t>with the RTO. </a:t>
            </a:r>
            <a:endParaRPr lang="en-AU" sz="1600" dirty="0">
              <a:solidFill>
                <a:schemeClr val="accent5"/>
              </a:solidFill>
              <a:cs typeface="Calibri"/>
            </a:endParaRPr>
          </a:p>
        </p:txBody>
      </p:sp>
      <p:sp>
        <p:nvSpPr>
          <p:cNvPr id="64" name="Rectangle 63">
            <a:extLst>
              <a:ext uri="{FF2B5EF4-FFF2-40B4-BE49-F238E27FC236}">
                <a16:creationId xmlns:a16="http://schemas.microsoft.com/office/drawing/2014/main" id="{E590FA8D-AC6B-4A94-9808-BC04A366F96D}"/>
              </a:ext>
              <a:ext uri="{C183D7F6-B498-43B3-948B-1728B52AA6E4}">
                <adec:decorative xmlns:adec="http://schemas.microsoft.com/office/drawing/2017/decorative" val="1"/>
              </a:ext>
            </a:extLst>
          </p:cNvPr>
          <p:cNvSpPr/>
          <p:nvPr/>
        </p:nvSpPr>
        <p:spPr>
          <a:xfrm>
            <a:off x="-10774" y="3647108"/>
            <a:ext cx="12202774" cy="91604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6" name="Group 45">
            <a:extLst>
              <a:ext uri="{FF2B5EF4-FFF2-40B4-BE49-F238E27FC236}">
                <a16:creationId xmlns:a16="http://schemas.microsoft.com/office/drawing/2014/main" id="{06207B35-9DF0-4026-BA46-DFC47144AD23}"/>
              </a:ext>
              <a:ext uri="{C183D7F6-B498-43B3-948B-1728B52AA6E4}">
                <adec:decorative xmlns:adec="http://schemas.microsoft.com/office/drawing/2017/decorative" val="1"/>
              </a:ext>
            </a:extLst>
          </p:cNvPr>
          <p:cNvGrpSpPr/>
          <p:nvPr/>
        </p:nvGrpSpPr>
        <p:grpSpPr>
          <a:xfrm>
            <a:off x="160823" y="3775659"/>
            <a:ext cx="708852" cy="880430"/>
            <a:chOff x="160823" y="3176593"/>
            <a:chExt cx="708852" cy="880430"/>
          </a:xfrm>
        </p:grpSpPr>
        <p:sp>
          <p:nvSpPr>
            <p:cNvPr id="25" name="Freeform 55">
              <a:extLst>
                <a:ext uri="{FF2B5EF4-FFF2-40B4-BE49-F238E27FC236}">
                  <a16:creationId xmlns:a16="http://schemas.microsoft.com/office/drawing/2014/main" id="{211F7F23-BC1D-4208-B73C-295E7CA9DF43}"/>
                </a:ext>
              </a:extLst>
            </p:cNvPr>
            <p:cNvSpPr/>
            <p:nvPr/>
          </p:nvSpPr>
          <p:spPr bwMode="auto">
            <a:xfrm>
              <a:off x="160823" y="3176593"/>
              <a:ext cx="708852" cy="708852"/>
            </a:xfrm>
            <a:prstGeom prst="ellipse">
              <a:avLst/>
            </a:prstGeom>
            <a:solidFill>
              <a:schemeClr val="accent2"/>
            </a:solidFill>
            <a:ln w="9525">
              <a:noFill/>
              <a:round/>
              <a:headEnd/>
              <a:tailEnd/>
            </a:ln>
          </p:spPr>
          <p:txBody>
            <a:bodyPr vert="horz" wrap="square" lIns="45012" tIns="22506" rIns="45012" bIns="22506" numCol="1" rtlCol="0" anchor="ctr" anchorCtr="0" compatLnSpc="1">
              <a:prstTxWarp prst="textNoShape">
                <a:avLst/>
              </a:prstTxWarp>
            </a:bodyPr>
            <a:lstStyle/>
            <a:p>
              <a:pPr algn="ctr"/>
              <a:endParaRPr lang="en-US" sz="1182" b="1">
                <a:solidFill>
                  <a:schemeClr val="bg1"/>
                </a:solidFill>
              </a:endParaRPr>
            </a:p>
          </p:txBody>
        </p:sp>
        <p:grpSp>
          <p:nvGrpSpPr>
            <p:cNvPr id="30" name="Group 29">
              <a:extLst>
                <a:ext uri="{FF2B5EF4-FFF2-40B4-BE49-F238E27FC236}">
                  <a16:creationId xmlns:a16="http://schemas.microsoft.com/office/drawing/2014/main" id="{8B961FE2-013F-4EA1-AC19-820EDBA59F1D}"/>
                </a:ext>
              </a:extLst>
            </p:cNvPr>
            <p:cNvGrpSpPr/>
            <p:nvPr/>
          </p:nvGrpSpPr>
          <p:grpSpPr>
            <a:xfrm>
              <a:off x="748968" y="4057023"/>
              <a:ext cx="0" cy="0"/>
              <a:chOff x="1084524" y="2625937"/>
              <a:chExt cx="0" cy="0"/>
            </a:xfrm>
            <a:solidFill>
              <a:schemeClr val="bg1"/>
            </a:solidFill>
          </p:grpSpPr>
          <p:sp>
            <p:nvSpPr>
              <p:cNvPr id="32" name="Line 103">
                <a:extLst>
                  <a:ext uri="{FF2B5EF4-FFF2-40B4-BE49-F238E27FC236}">
                    <a16:creationId xmlns:a16="http://schemas.microsoft.com/office/drawing/2014/main" id="{C664185B-02BD-4B88-BE92-B3474605868F}"/>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sp>
            <p:nvSpPr>
              <p:cNvPr id="33" name="Line 104">
                <a:extLst>
                  <a:ext uri="{FF2B5EF4-FFF2-40B4-BE49-F238E27FC236}">
                    <a16:creationId xmlns:a16="http://schemas.microsoft.com/office/drawing/2014/main" id="{A5D351D0-28B3-417A-BD61-973A64A58640}"/>
                  </a:ext>
                </a:extLst>
              </p:cNvPr>
              <p:cNvSpPr>
                <a:spLocks noChangeShapeType="1"/>
              </p:cNvSpPr>
              <p:nvPr/>
            </p:nvSpPr>
            <p:spPr bwMode="auto">
              <a:xfrm>
                <a:off x="1084524" y="262593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012" tIns="22506" rIns="45012" bIns="22506" numCol="1" anchor="t" anchorCtr="0" compatLnSpc="1">
                <a:prstTxWarp prst="textNoShape">
                  <a:avLst/>
                </a:prstTxWarp>
              </a:bodyPr>
              <a:lstStyle/>
              <a:p>
                <a:endParaRPr lang="en-AU" sz="886"/>
              </a:p>
            </p:txBody>
          </p:sp>
        </p:grpSp>
      </p:grpSp>
      <p:pic>
        <p:nvPicPr>
          <p:cNvPr id="67" name="Graphic 66">
            <a:extLst>
              <a:ext uri="{FF2B5EF4-FFF2-40B4-BE49-F238E27FC236}">
                <a16:creationId xmlns:a16="http://schemas.microsoft.com/office/drawing/2014/main" id="{6B4E144A-58A0-45B2-A010-362898F973EB}"/>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2575" y="3868418"/>
            <a:ext cx="533400" cy="419100"/>
          </a:xfrm>
          <a:prstGeom prst="rect">
            <a:avLst/>
          </a:prstGeom>
        </p:spPr>
      </p:pic>
      <p:sp>
        <p:nvSpPr>
          <p:cNvPr id="5" name="TextBox 4">
            <a:extLst>
              <a:ext uri="{FF2B5EF4-FFF2-40B4-BE49-F238E27FC236}">
                <a16:creationId xmlns:a16="http://schemas.microsoft.com/office/drawing/2014/main" id="{2530AE6A-C176-4299-8A9B-7EEFFFCDCB5E}"/>
              </a:ext>
            </a:extLst>
          </p:cNvPr>
          <p:cNvSpPr txBox="1"/>
          <p:nvPr/>
        </p:nvSpPr>
        <p:spPr>
          <a:xfrm>
            <a:off x="1088667" y="3796971"/>
            <a:ext cx="10780939" cy="584775"/>
          </a:xfrm>
          <a:prstGeom prst="rect">
            <a:avLst/>
          </a:prstGeom>
          <a:noFill/>
        </p:spPr>
        <p:txBody>
          <a:bodyPr wrap="square" lIns="91440" tIns="45720" rIns="91440" bIns="45720" rtlCol="0" anchor="t">
            <a:spAutoFit/>
          </a:bodyPr>
          <a:lstStyle/>
          <a:p>
            <a:pPr marL="342900" indent="-342900">
              <a:buFont typeface="+mj-lt"/>
              <a:buAutoNum type="arabicPeriod"/>
            </a:pPr>
            <a:r>
              <a:rPr kumimoji="0" lang="en-AU" sz="1600" b="0" i="0" u="none" strike="noStrike" kern="1200" cap="none" spc="0" normalizeH="0" baseline="0" noProof="0">
                <a:ln>
                  <a:noFill/>
                </a:ln>
                <a:effectLst/>
                <a:uLnTx/>
                <a:uFillTx/>
                <a:latin typeface="Calibri"/>
                <a:ea typeface="+mn-ea"/>
                <a:cs typeface="+mn-cs"/>
              </a:rPr>
              <a:t>How could services better </a:t>
            </a:r>
            <a:r>
              <a:rPr kumimoji="0" lang="en-AU" sz="1600" b="1" i="0" u="none" strike="noStrike" kern="1200" cap="none" spc="0" normalizeH="0" baseline="0" noProof="0">
                <a:ln>
                  <a:noFill/>
                </a:ln>
                <a:solidFill>
                  <a:schemeClr val="accent2"/>
                </a:solidFill>
                <a:effectLst/>
                <a:uLnTx/>
                <a:uFillTx/>
                <a:latin typeface="Calibri"/>
                <a:ea typeface="+mn-ea"/>
                <a:cs typeface="+mn-cs"/>
              </a:rPr>
              <a:t>support the match between apprentices and employers?</a:t>
            </a:r>
            <a:r>
              <a:rPr kumimoji="0" lang="en-US" sz="1600" b="1" i="0" u="none" strike="noStrike" kern="1200" cap="none" spc="0" normalizeH="0" baseline="0" noProof="0">
                <a:ln>
                  <a:noFill/>
                </a:ln>
                <a:solidFill>
                  <a:schemeClr val="accent2"/>
                </a:solidFill>
                <a:effectLst/>
                <a:uLnTx/>
                <a:uFillTx/>
                <a:latin typeface="Calibri"/>
                <a:ea typeface="+mn-ea"/>
                <a:cs typeface="+mn-cs"/>
              </a:rPr>
              <a:t>​</a:t>
            </a:r>
            <a:endParaRPr lang="en-US">
              <a:solidFill>
                <a:schemeClr val="accent2"/>
              </a:solidFill>
              <a:ea typeface="+mn-ea"/>
              <a:cs typeface="+mn-cs"/>
            </a:endParaRPr>
          </a:p>
          <a:p>
            <a:pPr marL="342900" indent="-342900">
              <a:buFont typeface="+mj-lt"/>
              <a:buAutoNum type="arabicPeriod"/>
            </a:pPr>
            <a:r>
              <a:rPr lang="en-GB" sz="1600">
                <a:latin typeface="Calibri" panose="020F0502020204030204"/>
                <a:cs typeface="Calibri"/>
              </a:rPr>
              <a:t>In a tight labour market, </a:t>
            </a:r>
            <a:r>
              <a:rPr lang="en-GB" sz="1600" b="1">
                <a:solidFill>
                  <a:schemeClr val="accent2"/>
                </a:solidFill>
                <a:latin typeface="Calibri" panose="020F0502020204030204"/>
                <a:cs typeface="Calibri"/>
              </a:rPr>
              <a:t>is a pre-apprenticeship attractive to potential apprentices and employers? </a:t>
            </a:r>
            <a:endParaRPr lang="en-GB" sz="1600" b="1" i="0" u="none" strike="noStrike" kern="1200" cap="none" spc="0" normalizeH="0" baseline="0" noProof="0">
              <a:ln>
                <a:noFill/>
              </a:ln>
              <a:solidFill>
                <a:schemeClr val="accent2"/>
              </a:solidFill>
              <a:effectLst/>
              <a:uLnTx/>
              <a:uFillTx/>
              <a:latin typeface="Calibri" panose="020F0502020204030204"/>
              <a:cs typeface="Calibri"/>
            </a:endParaRPr>
          </a:p>
        </p:txBody>
      </p:sp>
      <p:sp>
        <p:nvSpPr>
          <p:cNvPr id="34" name="Rectangle: Rounded Corners 33">
            <a:extLst>
              <a:ext uri="{FF2B5EF4-FFF2-40B4-BE49-F238E27FC236}">
                <a16:creationId xmlns:a16="http://schemas.microsoft.com/office/drawing/2014/main" id="{0AA586EE-34E8-4EA7-A35F-EA9C8A6E5D1B}"/>
              </a:ext>
            </a:extLst>
          </p:cNvPr>
          <p:cNvSpPr/>
          <p:nvPr/>
        </p:nvSpPr>
        <p:spPr>
          <a:xfrm>
            <a:off x="160823" y="4639684"/>
            <a:ext cx="2514980" cy="1738897"/>
          </a:xfrm>
          <a:prstGeom prst="roundRect">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AU" sz="1200">
              <a:solidFill>
                <a:schemeClr val="tx1"/>
              </a:solidFill>
              <a:latin typeface="Calibri" panose="020F0502020204030204"/>
            </a:endParaRPr>
          </a:p>
          <a:p>
            <a:pPr algn="ctr"/>
            <a:endParaRPr lang="en-AU" sz="1200">
              <a:solidFill>
                <a:schemeClr val="tx1"/>
              </a:solidFill>
              <a:latin typeface="Calibri" panose="020F0502020204030204"/>
            </a:endParaRPr>
          </a:p>
          <a:p>
            <a:pPr algn="ctr"/>
            <a:endParaRPr lang="en-AU" sz="1200">
              <a:solidFill>
                <a:schemeClr val="tx1"/>
              </a:solidFill>
              <a:latin typeface="Calibri" panose="020F0502020204030204"/>
            </a:endParaRPr>
          </a:p>
          <a:p>
            <a:pPr algn="ctr"/>
            <a:r>
              <a:rPr lang="en-AU" sz="1200">
                <a:solidFill>
                  <a:schemeClr val="tx1"/>
                </a:solidFill>
                <a:latin typeface="Calibri" panose="020F0502020204030204"/>
              </a:rPr>
              <a:t>Initiatives such as </a:t>
            </a:r>
            <a:r>
              <a:rPr lang="en-AU" sz="1200" b="1">
                <a:solidFill>
                  <a:schemeClr val="tx1"/>
                </a:solidFill>
                <a:latin typeface="Calibri" panose="020F0502020204030204"/>
              </a:rPr>
              <a:t>‘Try a trade’ </a:t>
            </a:r>
            <a:r>
              <a:rPr lang="en-AU" sz="1200">
                <a:solidFill>
                  <a:schemeClr val="tx1"/>
                </a:solidFill>
                <a:latin typeface="Calibri" panose="020F0502020204030204"/>
              </a:rPr>
              <a:t>provide assurance before making the commitment to take on a full apprenticeship. This is </a:t>
            </a:r>
            <a:r>
              <a:rPr lang="en-AU" sz="1200" b="1">
                <a:solidFill>
                  <a:schemeClr val="tx1"/>
                </a:solidFill>
                <a:latin typeface="Calibri" panose="020F0502020204030204"/>
              </a:rPr>
              <a:t>particularly useful for non-traditional cohorts </a:t>
            </a:r>
            <a:r>
              <a:rPr lang="en-AU" sz="1200">
                <a:solidFill>
                  <a:schemeClr val="tx1"/>
                </a:solidFill>
                <a:latin typeface="Calibri" panose="020F0502020204030204"/>
              </a:rPr>
              <a:t>who may be hesitant.</a:t>
            </a:r>
            <a:endParaRPr lang="en-AU">
              <a:solidFill>
                <a:schemeClr val="tx1"/>
              </a:solidFill>
              <a:cs typeface="Calibri"/>
            </a:endParaRPr>
          </a:p>
        </p:txBody>
      </p:sp>
      <p:grpSp>
        <p:nvGrpSpPr>
          <p:cNvPr id="51" name="Group 1">
            <a:extLst>
              <a:ext uri="{FF2B5EF4-FFF2-40B4-BE49-F238E27FC236}">
                <a16:creationId xmlns:a16="http://schemas.microsoft.com/office/drawing/2014/main" id="{4B9FBFF8-A5CB-4DC2-8248-243AB860393F}"/>
              </a:ext>
              <a:ext uri="{C183D7F6-B498-43B3-948B-1728B52AA6E4}">
                <adec:decorative xmlns:adec="http://schemas.microsoft.com/office/drawing/2017/decorative" val="1"/>
              </a:ext>
            </a:extLst>
          </p:cNvPr>
          <p:cNvGrpSpPr/>
          <p:nvPr/>
        </p:nvGrpSpPr>
        <p:grpSpPr>
          <a:xfrm>
            <a:off x="1124799" y="4699451"/>
            <a:ext cx="599865" cy="457588"/>
            <a:chOff x="4759647" y="5211871"/>
            <a:chExt cx="855864" cy="696805"/>
          </a:xfrm>
          <a:noFill/>
        </p:grpSpPr>
        <p:sp>
          <p:nvSpPr>
            <p:cNvPr id="52" name="Freeform 75">
              <a:extLst>
                <a:ext uri="{FF2B5EF4-FFF2-40B4-BE49-F238E27FC236}">
                  <a16:creationId xmlns:a16="http://schemas.microsoft.com/office/drawing/2014/main" id="{E143915A-53A5-4218-A62F-2EBC8CFFE8A4}"/>
                </a:ext>
              </a:extLst>
            </p:cNvPr>
            <p:cNvSpPr>
              <a:spLocks noEditPoints="1"/>
            </p:cNvSpPr>
            <p:nvPr/>
          </p:nvSpPr>
          <p:spPr bwMode="auto">
            <a:xfrm>
              <a:off x="5296423" y="5211871"/>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3" name="Freeform 75">
              <a:extLst>
                <a:ext uri="{FF2B5EF4-FFF2-40B4-BE49-F238E27FC236}">
                  <a16:creationId xmlns:a16="http://schemas.microsoft.com/office/drawing/2014/main" id="{904584F3-4993-4962-8B81-F7F0FB58E2F3}"/>
                </a:ext>
              </a:extLst>
            </p:cNvPr>
            <p:cNvSpPr>
              <a:spLocks noEditPoints="1"/>
            </p:cNvSpPr>
            <p:nvPr/>
          </p:nvSpPr>
          <p:spPr bwMode="auto">
            <a:xfrm>
              <a:off x="4759647" y="5227637"/>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sp>
          <p:nvSpPr>
            <p:cNvPr id="54" name="Freeform 75">
              <a:extLst>
                <a:ext uri="{FF2B5EF4-FFF2-40B4-BE49-F238E27FC236}">
                  <a16:creationId xmlns:a16="http://schemas.microsoft.com/office/drawing/2014/main" id="{DC55ADD2-4FCD-45D4-9293-A8C8B3411EC6}"/>
                </a:ext>
              </a:extLst>
            </p:cNvPr>
            <p:cNvSpPr>
              <a:spLocks noEditPoints="1"/>
            </p:cNvSpPr>
            <p:nvPr/>
          </p:nvSpPr>
          <p:spPr bwMode="auto">
            <a:xfrm>
              <a:off x="5031224" y="5270500"/>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19050">
              <a:solidFill>
                <a:srgbClr val="000000"/>
              </a:solidFill>
              <a:round/>
              <a:headEnd/>
              <a:tailEnd/>
            </a:ln>
          </p:spPr>
          <p:txBody>
            <a:bodyPr vert="horz" wrap="square" lIns="45012" tIns="22506" rIns="45012" bIns="22506" numCol="1" anchor="t" anchorCtr="0" compatLnSpc="1">
              <a:prstTxWarp prst="textNoShape">
                <a:avLst/>
              </a:prstTxWarp>
            </a:bodyPr>
            <a:lstStyle/>
            <a:p>
              <a:endParaRPr lang="en-AU" sz="886"/>
            </a:p>
          </p:txBody>
        </p:sp>
      </p:grpSp>
      <p:sp>
        <p:nvSpPr>
          <p:cNvPr id="43" name="Rectangle: Rounded Corners 42">
            <a:extLst>
              <a:ext uri="{FF2B5EF4-FFF2-40B4-BE49-F238E27FC236}">
                <a16:creationId xmlns:a16="http://schemas.microsoft.com/office/drawing/2014/main" id="{2E012CDF-C80F-4E8C-A7F7-299E86C20F14}"/>
              </a:ext>
            </a:extLst>
          </p:cNvPr>
          <p:cNvSpPr/>
          <p:nvPr/>
        </p:nvSpPr>
        <p:spPr>
          <a:xfrm>
            <a:off x="2868132" y="4641611"/>
            <a:ext cx="1740332" cy="1735197"/>
          </a:xfrm>
          <a:prstGeom prst="roundRect">
            <a:avLst/>
          </a:prstGeom>
          <a:solidFill>
            <a:schemeClr val="bg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GB" sz="1200">
              <a:solidFill>
                <a:schemeClr val="tx1"/>
              </a:solidFill>
              <a:latin typeface="Calibri" panose="020F0502020204030204"/>
            </a:endParaRPr>
          </a:p>
          <a:p>
            <a:pPr algn="ctr"/>
            <a:endParaRPr lang="en-GB" sz="1200">
              <a:solidFill>
                <a:schemeClr val="tx1"/>
              </a:solidFill>
              <a:latin typeface="Calibri" panose="020F0502020204030204"/>
            </a:endParaRPr>
          </a:p>
          <a:p>
            <a:pPr algn="ctr"/>
            <a:endParaRPr lang="en-GB" sz="1200">
              <a:solidFill>
                <a:schemeClr val="tx1"/>
              </a:solidFill>
              <a:latin typeface="Calibri" panose="020F0502020204030204"/>
            </a:endParaRPr>
          </a:p>
          <a:p>
            <a:pPr algn="ctr"/>
            <a:r>
              <a:rPr lang="en-GB" sz="1200">
                <a:solidFill>
                  <a:schemeClr val="tx1"/>
                </a:solidFill>
                <a:latin typeface="Calibri" panose="020F0502020204030204"/>
              </a:rPr>
              <a:t>Pre-Apprenticeships are </a:t>
            </a:r>
            <a:r>
              <a:rPr lang="en-GB" sz="1200" b="1">
                <a:solidFill>
                  <a:schemeClr val="tx1"/>
                </a:solidFill>
                <a:latin typeface="Calibri" panose="020F0502020204030204"/>
              </a:rPr>
              <a:t>most common in traditional trades </a:t>
            </a:r>
            <a:r>
              <a:rPr lang="en-GB" sz="1200">
                <a:solidFill>
                  <a:schemeClr val="tx1"/>
                </a:solidFill>
                <a:latin typeface="Calibri" panose="020F0502020204030204"/>
              </a:rPr>
              <a:t>such as Automotive, Plumbing and Electrical</a:t>
            </a:r>
            <a:endParaRPr lang="en-GB">
              <a:solidFill>
                <a:schemeClr val="tx1"/>
              </a:solidFill>
              <a:cs typeface="Calibri"/>
            </a:endParaRPr>
          </a:p>
        </p:txBody>
      </p:sp>
      <p:pic>
        <p:nvPicPr>
          <p:cNvPr id="40" name="Graphic 39">
            <a:extLst>
              <a:ext uri="{FF2B5EF4-FFF2-40B4-BE49-F238E27FC236}">
                <a16:creationId xmlns:a16="http://schemas.microsoft.com/office/drawing/2014/main" id="{D60DAE7C-030B-4AB1-B7A0-9A0A7148425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43149" y="4695476"/>
            <a:ext cx="390297" cy="457588"/>
          </a:xfrm>
          <a:prstGeom prst="rect">
            <a:avLst/>
          </a:prstGeom>
        </p:spPr>
      </p:pic>
      <p:sp>
        <p:nvSpPr>
          <p:cNvPr id="41" name="Rectangle: Rounded Corners 40">
            <a:extLst>
              <a:ext uri="{FF2B5EF4-FFF2-40B4-BE49-F238E27FC236}">
                <a16:creationId xmlns:a16="http://schemas.microsoft.com/office/drawing/2014/main" id="{DB1DE88C-2EFE-4A9A-9313-B7B59A4B8F6B}"/>
              </a:ext>
            </a:extLst>
          </p:cNvPr>
          <p:cNvSpPr/>
          <p:nvPr/>
        </p:nvSpPr>
        <p:spPr>
          <a:xfrm>
            <a:off x="4769724" y="4640418"/>
            <a:ext cx="2514980" cy="1738898"/>
          </a:xfrm>
          <a:prstGeom prst="roundRect">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GB" sz="1200">
              <a:solidFill>
                <a:schemeClr val="tx1"/>
              </a:solidFill>
              <a:latin typeface="Calibri" panose="020F0502020204030204"/>
            </a:endParaRPr>
          </a:p>
          <a:p>
            <a:pPr algn="ctr"/>
            <a:endParaRPr lang="en-GB" sz="1200">
              <a:solidFill>
                <a:schemeClr val="tx1"/>
              </a:solidFill>
              <a:latin typeface="Calibri" panose="020F0502020204030204"/>
            </a:endParaRPr>
          </a:p>
          <a:p>
            <a:pPr algn="ctr"/>
            <a:endParaRPr lang="en-GB" sz="1200">
              <a:solidFill>
                <a:schemeClr val="tx1"/>
              </a:solidFill>
              <a:latin typeface="Calibri" panose="020F0502020204030204"/>
            </a:endParaRPr>
          </a:p>
          <a:p>
            <a:pPr algn="ctr"/>
            <a:r>
              <a:rPr lang="en-GB" sz="1200">
                <a:solidFill>
                  <a:schemeClr val="tx1"/>
                </a:solidFill>
                <a:latin typeface="Calibri" panose="020F0502020204030204"/>
              </a:rPr>
              <a:t>Pre-Apprenticeships generally </a:t>
            </a:r>
            <a:r>
              <a:rPr lang="en-GB" sz="1200" b="1">
                <a:solidFill>
                  <a:schemeClr val="tx1"/>
                </a:solidFill>
                <a:latin typeface="Calibri" panose="020F0502020204030204"/>
              </a:rPr>
              <a:t>combine hands on and off-the-job training</a:t>
            </a:r>
            <a:r>
              <a:rPr lang="en-GB" sz="1200">
                <a:solidFill>
                  <a:schemeClr val="tx1"/>
                </a:solidFill>
                <a:latin typeface="Calibri" panose="020F0502020204030204"/>
              </a:rPr>
              <a:t> to support the apprentice to enter the workplace with foundation skills and relevant safety certifications.</a:t>
            </a:r>
            <a:endParaRPr lang="en-GB">
              <a:solidFill>
                <a:schemeClr val="tx1"/>
              </a:solidFill>
              <a:cs typeface="Calibri"/>
            </a:endParaRPr>
          </a:p>
        </p:txBody>
      </p:sp>
      <p:sp>
        <p:nvSpPr>
          <p:cNvPr id="42" name="Freeform 50">
            <a:extLst>
              <a:ext uri="{FF2B5EF4-FFF2-40B4-BE49-F238E27FC236}">
                <a16:creationId xmlns:a16="http://schemas.microsoft.com/office/drawing/2014/main" id="{98DEB442-676A-41E3-A813-1BBCEA23A32F}"/>
              </a:ext>
              <a:ext uri="{C183D7F6-B498-43B3-948B-1728B52AA6E4}">
                <adec:decorative xmlns:adec="http://schemas.microsoft.com/office/drawing/2017/decorative" val="1"/>
              </a:ext>
            </a:extLst>
          </p:cNvPr>
          <p:cNvSpPr>
            <a:spLocks noEditPoints="1"/>
          </p:cNvSpPr>
          <p:nvPr/>
        </p:nvSpPr>
        <p:spPr bwMode="auto">
          <a:xfrm>
            <a:off x="5715173" y="4746481"/>
            <a:ext cx="539293" cy="372057"/>
          </a:xfrm>
          <a:custGeom>
            <a:avLst/>
            <a:gdLst>
              <a:gd name="T0" fmla="*/ 338 w 495"/>
              <a:gd name="T1" fmla="*/ 84 h 340"/>
              <a:gd name="T2" fmla="*/ 338 w 495"/>
              <a:gd name="T3" fmla="*/ 83 h 340"/>
              <a:gd name="T4" fmla="*/ 394 w 495"/>
              <a:gd name="T5" fmla="*/ 37 h 340"/>
              <a:gd name="T6" fmla="*/ 450 w 495"/>
              <a:gd name="T7" fmla="*/ 99 h 340"/>
              <a:gd name="T8" fmla="*/ 394 w 495"/>
              <a:gd name="T9" fmla="*/ 152 h 340"/>
              <a:gd name="T10" fmla="*/ 338 w 495"/>
              <a:gd name="T11" fmla="*/ 89 h 340"/>
              <a:gd name="T12" fmla="*/ 338 w 495"/>
              <a:gd name="T13" fmla="*/ 84 h 340"/>
              <a:gd name="T14" fmla="*/ 495 w 495"/>
              <a:gd name="T15" fmla="*/ 251 h 340"/>
              <a:gd name="T16" fmla="*/ 394 w 495"/>
              <a:gd name="T17" fmla="*/ 163 h 340"/>
              <a:gd name="T18" fmla="*/ 346 w 495"/>
              <a:gd name="T19" fmla="*/ 175 h 340"/>
              <a:gd name="T20" fmla="*/ 397 w 495"/>
              <a:gd name="T21" fmla="*/ 281 h 340"/>
              <a:gd name="T22" fmla="*/ 395 w 495"/>
              <a:gd name="T23" fmla="*/ 306 h 340"/>
              <a:gd name="T24" fmla="*/ 484 w 495"/>
              <a:gd name="T25" fmla="*/ 291 h 340"/>
              <a:gd name="T26" fmla="*/ 495 w 495"/>
              <a:gd name="T27" fmla="*/ 251 h 340"/>
              <a:gd name="T28" fmla="*/ 101 w 495"/>
              <a:gd name="T29" fmla="*/ 152 h 340"/>
              <a:gd name="T30" fmla="*/ 157 w 495"/>
              <a:gd name="T31" fmla="*/ 89 h 340"/>
              <a:gd name="T32" fmla="*/ 101 w 495"/>
              <a:gd name="T33" fmla="*/ 37 h 340"/>
              <a:gd name="T34" fmla="*/ 45 w 495"/>
              <a:gd name="T35" fmla="*/ 99 h 340"/>
              <a:gd name="T36" fmla="*/ 101 w 495"/>
              <a:gd name="T37" fmla="*/ 152 h 340"/>
              <a:gd name="T38" fmla="*/ 149 w 495"/>
              <a:gd name="T39" fmla="*/ 175 h 340"/>
              <a:gd name="T40" fmla="*/ 101 w 495"/>
              <a:gd name="T41" fmla="*/ 163 h 340"/>
              <a:gd name="T42" fmla="*/ 0 w 495"/>
              <a:gd name="T43" fmla="*/ 251 h 340"/>
              <a:gd name="T44" fmla="*/ 10 w 495"/>
              <a:gd name="T45" fmla="*/ 291 h 340"/>
              <a:gd name="T46" fmla="*/ 100 w 495"/>
              <a:gd name="T47" fmla="*/ 306 h 340"/>
              <a:gd name="T48" fmla="*/ 98 w 495"/>
              <a:gd name="T49" fmla="*/ 281 h 340"/>
              <a:gd name="T50" fmla="*/ 149 w 495"/>
              <a:gd name="T51" fmla="*/ 175 h 340"/>
              <a:gd name="T52" fmla="*/ 247 w 495"/>
              <a:gd name="T53" fmla="*/ 145 h 340"/>
              <a:gd name="T54" fmla="*/ 320 w 495"/>
              <a:gd name="T55" fmla="*/ 73 h 340"/>
              <a:gd name="T56" fmla="*/ 247 w 495"/>
              <a:gd name="T57" fmla="*/ 0 h 340"/>
              <a:gd name="T58" fmla="*/ 175 w 495"/>
              <a:gd name="T59" fmla="*/ 73 h 340"/>
              <a:gd name="T60" fmla="*/ 247 w 495"/>
              <a:gd name="T61" fmla="*/ 145 h 340"/>
              <a:gd name="T62" fmla="*/ 378 w 495"/>
              <a:gd name="T63" fmla="*/ 281 h 340"/>
              <a:gd name="T64" fmla="*/ 247 w 495"/>
              <a:gd name="T65" fmla="*/ 160 h 340"/>
              <a:gd name="T66" fmla="*/ 117 w 495"/>
              <a:gd name="T67" fmla="*/ 281 h 340"/>
              <a:gd name="T68" fmla="*/ 130 w 495"/>
              <a:gd name="T69" fmla="*/ 335 h 340"/>
              <a:gd name="T70" fmla="*/ 247 w 495"/>
              <a:gd name="T71" fmla="*/ 340 h 340"/>
              <a:gd name="T72" fmla="*/ 364 w 495"/>
              <a:gd name="T73" fmla="*/ 335 h 340"/>
              <a:gd name="T74" fmla="*/ 378 w 495"/>
              <a:gd name="T75" fmla="*/ 2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340">
                <a:moveTo>
                  <a:pt x="338" y="84"/>
                </a:moveTo>
                <a:cubicBezTo>
                  <a:pt x="338" y="84"/>
                  <a:pt x="338" y="83"/>
                  <a:pt x="338" y="83"/>
                </a:cubicBezTo>
                <a:cubicBezTo>
                  <a:pt x="342" y="53"/>
                  <a:pt x="365" y="33"/>
                  <a:pt x="394" y="37"/>
                </a:cubicBezTo>
                <a:cubicBezTo>
                  <a:pt x="425" y="42"/>
                  <a:pt x="450" y="70"/>
                  <a:pt x="450" y="99"/>
                </a:cubicBezTo>
                <a:cubicBezTo>
                  <a:pt x="450" y="129"/>
                  <a:pt x="425" y="153"/>
                  <a:pt x="394" y="152"/>
                </a:cubicBezTo>
                <a:cubicBezTo>
                  <a:pt x="363" y="151"/>
                  <a:pt x="338" y="123"/>
                  <a:pt x="338" y="89"/>
                </a:cubicBezTo>
                <a:cubicBezTo>
                  <a:pt x="338" y="88"/>
                  <a:pt x="338" y="86"/>
                  <a:pt x="338" y="84"/>
                </a:cubicBezTo>
                <a:close/>
                <a:moveTo>
                  <a:pt x="495" y="251"/>
                </a:moveTo>
                <a:cubicBezTo>
                  <a:pt x="495" y="204"/>
                  <a:pt x="450" y="164"/>
                  <a:pt x="394" y="163"/>
                </a:cubicBezTo>
                <a:cubicBezTo>
                  <a:pt x="376" y="163"/>
                  <a:pt x="360" y="167"/>
                  <a:pt x="346" y="175"/>
                </a:cubicBezTo>
                <a:cubicBezTo>
                  <a:pt x="377" y="201"/>
                  <a:pt x="397" y="239"/>
                  <a:pt x="397" y="281"/>
                </a:cubicBezTo>
                <a:cubicBezTo>
                  <a:pt x="397" y="290"/>
                  <a:pt x="396" y="298"/>
                  <a:pt x="395" y="306"/>
                </a:cubicBezTo>
                <a:cubicBezTo>
                  <a:pt x="425" y="302"/>
                  <a:pt x="455" y="297"/>
                  <a:pt x="484" y="291"/>
                </a:cubicBezTo>
                <a:cubicBezTo>
                  <a:pt x="491" y="278"/>
                  <a:pt x="495" y="265"/>
                  <a:pt x="495" y="251"/>
                </a:cubicBezTo>
                <a:close/>
                <a:moveTo>
                  <a:pt x="101" y="152"/>
                </a:moveTo>
                <a:cubicBezTo>
                  <a:pt x="131" y="151"/>
                  <a:pt x="157" y="123"/>
                  <a:pt x="157" y="89"/>
                </a:cubicBezTo>
                <a:cubicBezTo>
                  <a:pt x="157" y="56"/>
                  <a:pt x="131" y="33"/>
                  <a:pt x="101" y="37"/>
                </a:cubicBezTo>
                <a:cubicBezTo>
                  <a:pt x="70" y="42"/>
                  <a:pt x="45" y="70"/>
                  <a:pt x="45" y="99"/>
                </a:cubicBezTo>
                <a:cubicBezTo>
                  <a:pt x="45" y="129"/>
                  <a:pt x="70" y="153"/>
                  <a:pt x="101" y="152"/>
                </a:cubicBezTo>
                <a:close/>
                <a:moveTo>
                  <a:pt x="149" y="175"/>
                </a:moveTo>
                <a:cubicBezTo>
                  <a:pt x="135" y="167"/>
                  <a:pt x="118" y="163"/>
                  <a:pt x="101" y="163"/>
                </a:cubicBezTo>
                <a:cubicBezTo>
                  <a:pt x="45" y="164"/>
                  <a:pt x="0" y="204"/>
                  <a:pt x="0" y="251"/>
                </a:cubicBezTo>
                <a:cubicBezTo>
                  <a:pt x="0" y="265"/>
                  <a:pt x="4" y="278"/>
                  <a:pt x="10" y="291"/>
                </a:cubicBezTo>
                <a:cubicBezTo>
                  <a:pt x="39" y="297"/>
                  <a:pt x="69" y="302"/>
                  <a:pt x="100" y="306"/>
                </a:cubicBezTo>
                <a:cubicBezTo>
                  <a:pt x="98" y="298"/>
                  <a:pt x="98" y="290"/>
                  <a:pt x="98" y="281"/>
                </a:cubicBezTo>
                <a:cubicBezTo>
                  <a:pt x="98" y="239"/>
                  <a:pt x="118" y="201"/>
                  <a:pt x="149" y="175"/>
                </a:cubicBezTo>
                <a:close/>
                <a:moveTo>
                  <a:pt x="247" y="145"/>
                </a:moveTo>
                <a:cubicBezTo>
                  <a:pt x="287" y="145"/>
                  <a:pt x="320" y="113"/>
                  <a:pt x="320" y="73"/>
                </a:cubicBezTo>
                <a:cubicBezTo>
                  <a:pt x="320" y="33"/>
                  <a:pt x="287" y="0"/>
                  <a:pt x="247" y="0"/>
                </a:cubicBezTo>
                <a:cubicBezTo>
                  <a:pt x="207" y="0"/>
                  <a:pt x="175" y="33"/>
                  <a:pt x="175" y="73"/>
                </a:cubicBezTo>
                <a:cubicBezTo>
                  <a:pt x="175" y="113"/>
                  <a:pt x="207" y="145"/>
                  <a:pt x="247" y="145"/>
                </a:cubicBezTo>
                <a:close/>
                <a:moveTo>
                  <a:pt x="378" y="281"/>
                </a:moveTo>
                <a:cubicBezTo>
                  <a:pt x="378" y="214"/>
                  <a:pt x="319" y="160"/>
                  <a:pt x="247" y="160"/>
                </a:cubicBezTo>
                <a:cubicBezTo>
                  <a:pt x="175" y="160"/>
                  <a:pt x="117" y="214"/>
                  <a:pt x="117" y="281"/>
                </a:cubicBezTo>
                <a:cubicBezTo>
                  <a:pt x="117" y="301"/>
                  <a:pt x="122" y="319"/>
                  <a:pt x="130" y="335"/>
                </a:cubicBezTo>
                <a:cubicBezTo>
                  <a:pt x="168" y="339"/>
                  <a:pt x="207" y="340"/>
                  <a:pt x="247" y="340"/>
                </a:cubicBezTo>
                <a:cubicBezTo>
                  <a:pt x="287" y="340"/>
                  <a:pt x="327" y="339"/>
                  <a:pt x="364" y="335"/>
                </a:cubicBezTo>
                <a:cubicBezTo>
                  <a:pt x="373" y="319"/>
                  <a:pt x="378" y="301"/>
                  <a:pt x="378" y="281"/>
                </a:cubicBezTo>
                <a:close/>
              </a:path>
            </a:pathLst>
          </a:custGeom>
          <a:noFill/>
          <a:ln w="19050">
            <a:solidFill>
              <a:schemeClr val="tx1"/>
            </a:solidFill>
          </a:ln>
        </p:spPr>
        <p:txBody>
          <a:bodyPr vert="horz" wrap="square" lIns="45012" tIns="22506" rIns="45012" bIns="22506" numCol="1" anchor="t" anchorCtr="0" compatLnSpc="1">
            <a:prstTxWarp prst="textNoShape">
              <a:avLst/>
            </a:prstTxWarp>
          </a:bodyPr>
          <a:lstStyle/>
          <a:p>
            <a:endParaRPr lang="en-AU" sz="886"/>
          </a:p>
        </p:txBody>
      </p:sp>
      <p:sp>
        <p:nvSpPr>
          <p:cNvPr id="36" name="Rectangle: Rounded Corners 35">
            <a:extLst>
              <a:ext uri="{FF2B5EF4-FFF2-40B4-BE49-F238E27FC236}">
                <a16:creationId xmlns:a16="http://schemas.microsoft.com/office/drawing/2014/main" id="{3C1F0233-B66E-408E-AD55-A4A533FA1BF4}"/>
              </a:ext>
            </a:extLst>
          </p:cNvPr>
          <p:cNvSpPr/>
          <p:nvPr/>
        </p:nvSpPr>
        <p:spPr>
          <a:xfrm>
            <a:off x="7408429" y="4639684"/>
            <a:ext cx="2634551" cy="1825771"/>
          </a:xfrm>
          <a:prstGeom prst="roundRect">
            <a:avLst/>
          </a:prstGeom>
          <a:solidFill>
            <a:schemeClr val="bg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defRPr/>
            </a:pPr>
            <a:endParaRPr lang="en-AU" sz="1200">
              <a:latin typeface="Calibri"/>
            </a:endParaRPr>
          </a:p>
          <a:p>
            <a:pPr algn="ctr">
              <a:defRPr/>
            </a:pPr>
            <a:endParaRPr lang="en-AU" sz="1200">
              <a:latin typeface="Calibri"/>
            </a:endParaRPr>
          </a:p>
          <a:p>
            <a:pPr marL="0" marR="0" lvl="0" indent="0" algn="ctr" defTabSz="914400">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chemeClr val="tx1"/>
              </a:solidFill>
              <a:effectLst/>
              <a:uLnTx/>
              <a:uFillTx/>
              <a:latin typeface="Calibri"/>
              <a:ea typeface="+mn-ea"/>
              <a:cs typeface="+mn-cs"/>
            </a:endParaRPr>
          </a:p>
          <a:p>
            <a:pPr marL="0" marR="0" lvl="0" indent="0" algn="ctr" defTabSz="914400">
              <a:lnSpc>
                <a:spcPct val="100000"/>
              </a:lnSpc>
              <a:spcBef>
                <a:spcPts val="0"/>
              </a:spcBef>
              <a:spcAft>
                <a:spcPts val="0"/>
              </a:spcAft>
              <a:buClrTx/>
              <a:buSzTx/>
              <a:buFontTx/>
              <a:buNone/>
              <a:tabLst/>
              <a:defRPr/>
            </a:pPr>
            <a:r>
              <a:rPr lang="en-AU" sz="1200" b="1">
                <a:solidFill>
                  <a:schemeClr val="tx1"/>
                </a:solidFill>
                <a:latin typeface="Calibri"/>
              </a:rPr>
              <a:t>Employers value pre-apprenticeships </a:t>
            </a:r>
            <a:r>
              <a:rPr lang="en-AU" sz="1200">
                <a:solidFill>
                  <a:schemeClr val="tx1"/>
                </a:solidFill>
                <a:latin typeface="Calibri"/>
              </a:rPr>
              <a:t>and view them as an opportunity for candidates to demonstrate commitment to work and training while building foundational skills between school and employment.</a:t>
            </a:r>
            <a:endParaRPr kumimoji="0" lang="en-AU" sz="1200" b="0" i="0" u="none" strike="noStrike" kern="1200" cap="none" spc="0" normalizeH="0" baseline="0" noProof="0">
              <a:ln>
                <a:noFill/>
              </a:ln>
              <a:solidFill>
                <a:schemeClr val="tx1"/>
              </a:solidFill>
              <a:effectLst/>
              <a:uLnTx/>
              <a:uFillTx/>
              <a:latin typeface="Calibri"/>
              <a:ea typeface="+mn-ea"/>
              <a:cs typeface="+mn-cs"/>
            </a:endParaRPr>
          </a:p>
        </p:txBody>
      </p:sp>
      <p:pic>
        <p:nvPicPr>
          <p:cNvPr id="58" name="Graphic 57">
            <a:extLst>
              <a:ext uri="{FF2B5EF4-FFF2-40B4-BE49-F238E27FC236}">
                <a16:creationId xmlns:a16="http://schemas.microsoft.com/office/drawing/2014/main" id="{6E971DBF-D613-4702-BF09-59D60711AC23}"/>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419344" y="4711025"/>
            <a:ext cx="612720" cy="490176"/>
          </a:xfrm>
          <a:prstGeom prst="rect">
            <a:avLst/>
          </a:prstGeom>
        </p:spPr>
      </p:pic>
      <p:sp>
        <p:nvSpPr>
          <p:cNvPr id="35" name="Rectangle: Rounded Corners 34">
            <a:extLst>
              <a:ext uri="{FF2B5EF4-FFF2-40B4-BE49-F238E27FC236}">
                <a16:creationId xmlns:a16="http://schemas.microsoft.com/office/drawing/2014/main" id="{6D823861-4F79-4590-A620-5F77DDDC828E}"/>
              </a:ext>
              <a:ext uri="{C183D7F6-B498-43B3-948B-1728B52AA6E4}">
                <adec:decorative xmlns:adec="http://schemas.microsoft.com/office/drawing/2017/decorative" val="0"/>
              </a:ext>
            </a:extLst>
          </p:cNvPr>
          <p:cNvSpPr/>
          <p:nvPr/>
        </p:nvSpPr>
        <p:spPr>
          <a:xfrm>
            <a:off x="10166705" y="4642269"/>
            <a:ext cx="1921307" cy="1735197"/>
          </a:xfrm>
          <a:prstGeom prst="roundRect">
            <a:avLst/>
          </a:prstGeom>
          <a:solidFill>
            <a:schemeClr val="bg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AU" sz="1200">
              <a:solidFill>
                <a:schemeClr val="tx1"/>
              </a:solidFill>
              <a:latin typeface="Calibri" panose="020F0502020204030204"/>
            </a:endParaRPr>
          </a:p>
          <a:p>
            <a:pPr algn="ctr"/>
            <a:endParaRPr lang="en-AU" sz="1200">
              <a:solidFill>
                <a:schemeClr val="tx1"/>
              </a:solidFill>
              <a:latin typeface="Calibri" panose="020F0502020204030204"/>
            </a:endParaRPr>
          </a:p>
          <a:p>
            <a:pPr algn="ctr"/>
            <a:endParaRPr lang="en-AU" sz="1200">
              <a:solidFill>
                <a:schemeClr val="tx1"/>
              </a:solidFill>
              <a:latin typeface="Calibri" panose="020F0502020204030204"/>
            </a:endParaRPr>
          </a:p>
          <a:p>
            <a:pPr algn="ctr"/>
            <a:r>
              <a:rPr lang="en-AU" sz="1200">
                <a:solidFill>
                  <a:schemeClr val="tx1"/>
                </a:solidFill>
                <a:latin typeface="Calibri" panose="020F0502020204030204"/>
              </a:rPr>
              <a:t>Supporting foundational skills pathways early in the apprenticeship can avoid shocks later in the apprenticeship and </a:t>
            </a:r>
            <a:r>
              <a:rPr lang="en-AU" sz="1200" b="1">
                <a:solidFill>
                  <a:schemeClr val="tx1"/>
                </a:solidFill>
                <a:latin typeface="Calibri" panose="020F0502020204030204"/>
              </a:rPr>
              <a:t>decrease cancellations</a:t>
            </a:r>
            <a:r>
              <a:rPr lang="en-AU" sz="1200">
                <a:solidFill>
                  <a:schemeClr val="tx1"/>
                </a:solidFill>
                <a:latin typeface="Calibri" panose="020F0502020204030204"/>
              </a:rPr>
              <a:t>.</a:t>
            </a:r>
            <a:endParaRPr lang="en-GB" sz="1200">
              <a:solidFill>
                <a:schemeClr val="tx1"/>
              </a:solidFill>
              <a:latin typeface="Calibri" panose="020F0502020204030204"/>
              <a:cs typeface="Calibri"/>
            </a:endParaRPr>
          </a:p>
        </p:txBody>
      </p:sp>
      <p:pic>
        <p:nvPicPr>
          <p:cNvPr id="59" name="Graphic 58">
            <a:extLst>
              <a:ext uri="{FF2B5EF4-FFF2-40B4-BE49-F238E27FC236}">
                <a16:creationId xmlns:a16="http://schemas.microsoft.com/office/drawing/2014/main" id="{181973E7-2CEC-4592-93B7-A510787C070F}"/>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27426" y="4697379"/>
            <a:ext cx="599866" cy="507579"/>
          </a:xfrm>
          <a:prstGeom prst="rect">
            <a:avLst/>
          </a:prstGeom>
        </p:spPr>
      </p:pic>
    </p:spTree>
    <p:extLst>
      <p:ext uri="{BB962C8B-B14F-4D97-AF65-F5344CB8AC3E}">
        <p14:creationId xmlns:p14="http://schemas.microsoft.com/office/powerpoint/2010/main" val="403171409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Na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6B740B3B-71B5-4177-A148-68082F97FE72}"/>
    </a:ext>
  </a:extLst>
</a:theme>
</file>

<file path=ppt/theme/theme3.xml><?xml version="1.0" encoding="utf-8"?>
<a:theme xmlns:a="http://schemas.openxmlformats.org/drawingml/2006/main" name="3_White">
  <a:themeElements>
    <a:clrScheme name="DESE">
      <a:dk1>
        <a:sysClr val="windowText" lastClr="000000"/>
      </a:dk1>
      <a:lt1>
        <a:sysClr val="window" lastClr="FFFFFF"/>
      </a:lt1>
      <a:dk2>
        <a:srgbClr val="44546A"/>
      </a:dk2>
      <a:lt2>
        <a:srgbClr val="E7E6E6"/>
      </a:lt2>
      <a:accent1>
        <a:srgbClr val="008276"/>
      </a:accent1>
      <a:accent2>
        <a:srgbClr val="B6006A"/>
      </a:accent2>
      <a:accent3>
        <a:srgbClr val="002D3F"/>
      </a:accent3>
      <a:accent4>
        <a:srgbClr val="F26322"/>
      </a:accent4>
      <a:accent5>
        <a:srgbClr val="E9A913"/>
      </a:accent5>
      <a:accent6>
        <a:srgbClr val="287DB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4.xml><?xml version="1.0" encoding="utf-8"?>
<a:theme xmlns:a="http://schemas.openxmlformats.org/drawingml/2006/main" name="2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5.xml><?xml version="1.0" encoding="utf-8"?>
<a:theme xmlns:a="http://schemas.openxmlformats.org/drawingml/2006/main" name="2_White">
  <a:themeElements>
    <a:clrScheme name="DESE">
      <a:dk1>
        <a:sysClr val="windowText" lastClr="000000"/>
      </a:dk1>
      <a:lt1>
        <a:sysClr val="window" lastClr="FFFFFF"/>
      </a:lt1>
      <a:dk2>
        <a:srgbClr val="44546A"/>
      </a:dk2>
      <a:lt2>
        <a:srgbClr val="E7E6E6"/>
      </a:lt2>
      <a:accent1>
        <a:srgbClr val="008276"/>
      </a:accent1>
      <a:accent2>
        <a:srgbClr val="B6006A"/>
      </a:accent2>
      <a:accent3>
        <a:srgbClr val="002D3F"/>
      </a:accent3>
      <a:accent4>
        <a:srgbClr val="F26322"/>
      </a:accent4>
      <a:accent5>
        <a:srgbClr val="E9A913"/>
      </a:accent5>
      <a:accent6>
        <a:srgbClr val="287DB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0330DC-F810-4FCF-8783-EA5A3F23EF60}"/>
</file>

<file path=customXml/itemProps2.xml><?xml version="1.0" encoding="utf-8"?>
<ds:datastoreItem xmlns:ds="http://schemas.openxmlformats.org/officeDocument/2006/customXml" ds:itemID="{703E9129-9071-4E3B-8C5E-F0CB8496C24F}"/>
</file>

<file path=customXml/itemProps3.xml><?xml version="1.0" encoding="utf-8"?>
<ds:datastoreItem xmlns:ds="http://schemas.openxmlformats.org/officeDocument/2006/customXml" ds:itemID="{552DBF67-8B24-4B87-AD41-733415B2A798}"/>
</file>

<file path=docProps/app.xml><?xml version="1.0" encoding="utf-8"?>
<Properties xmlns="http://schemas.openxmlformats.org/officeDocument/2006/extended-properties" xmlns:vt="http://schemas.openxmlformats.org/officeDocument/2006/docPropsVTypes">
  <TotalTime>0</TotalTime>
  <Words>5131</Words>
  <Application>Microsoft Office PowerPoint</Application>
  <PresentationFormat>Widescreen</PresentationFormat>
  <Paragraphs>553</Paragraphs>
  <Slides>21</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Arial</vt:lpstr>
      <vt:lpstr>Calibri</vt:lpstr>
      <vt:lpstr>Calibri Light</vt:lpstr>
      <vt:lpstr>Courier New</vt:lpstr>
      <vt:lpstr>Gotham Bold</vt:lpstr>
      <vt:lpstr>Gotham Book</vt:lpstr>
      <vt:lpstr>Times New Roman</vt:lpstr>
      <vt:lpstr>Wingdings</vt:lpstr>
      <vt:lpstr>Office Theme</vt:lpstr>
      <vt:lpstr>4_Navy</vt:lpstr>
      <vt:lpstr>3_White</vt:lpstr>
      <vt:lpstr>2_White</vt:lpstr>
      <vt:lpstr>2_White</vt:lpstr>
      <vt:lpstr>Australian Apprenticeship Services and Supports Discussion Paper</vt:lpstr>
      <vt:lpstr>Apprenticeships need to keep pace with changes in the labour market</vt:lpstr>
      <vt:lpstr>Key Questions </vt:lpstr>
      <vt:lpstr>The Australian Government is seeking your view on apprenticeships</vt:lpstr>
      <vt:lpstr>Australian Apprenticeships – Overview of the data – 31 March 2022</vt:lpstr>
      <vt:lpstr>Australian Apprenticeship Outcomes Individual completion rates for the 2017 commencing cohort</vt:lpstr>
      <vt:lpstr>In order to grow the skilled workforce, Australian Apprenticeships need to support diversity</vt:lpstr>
      <vt:lpstr>The Australian Apprenticeship Lifecycle</vt:lpstr>
      <vt:lpstr> Pre-Apprenticeships – preparing to start and exploring options</vt:lpstr>
      <vt:lpstr> Ahead of the commitment - “I want an apprenticeship” or “I want to employ an apprentice” </vt:lpstr>
      <vt:lpstr>Formalising the apprenticeship – “We are ready to sign the training contract”</vt:lpstr>
      <vt:lpstr>Getting the foundations right - work and training commences</vt:lpstr>
      <vt:lpstr>Building skills and qualifications - off the job training</vt:lpstr>
      <vt:lpstr>Keeping a focus on a successful completion - continuing the apprenticeship</vt:lpstr>
      <vt:lpstr>Apprentices contribution is highly valued due to skills and experience - Years 3 &amp; 4</vt:lpstr>
      <vt:lpstr>Keeping apprentices engaged - changing an apprenticeship</vt:lpstr>
      <vt:lpstr>Key Cohorts</vt:lpstr>
      <vt:lpstr>First Nations People</vt:lpstr>
      <vt:lpstr>Women in Apprenticeships – Addressing the Gender Balance  </vt:lpstr>
      <vt:lpstr>15,000 students commence their work journey as a school-based apprentice each year</vt:lpstr>
      <vt:lpstr>Questions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Apprenticeship Services and Supports Discussion Paper</dc:title>
  <dc:creator/>
  <cp:lastModifiedBy/>
  <cp:revision>1</cp:revision>
  <dcterms:created xsi:type="dcterms:W3CDTF">2022-11-15T23:54:08Z</dcterms:created>
  <dcterms:modified xsi:type="dcterms:W3CDTF">2022-11-16T23:15:58Z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2022-11-16T00:45:55Z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065bd42c-3b6c-4ee2-91c6-733e778e8db0</vt:lpwstr>
  </property>
  <property fmtid="{D5CDD505-2E9C-101B-9397-08002B2CF9AE}" pid="8" name="MSIP_Label_79d889eb-932f-4752-8739-64d25806ef64_ContentBits">
    <vt:lpwstr>0</vt:lpwstr>
  </property>
</Properties>
</file>