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699" r:id="rId5"/>
    <p:sldMasterId id="2147483691" r:id="rId6"/>
    <p:sldMasterId id="2147483718" r:id="rId7"/>
  </p:sldMasterIdLst>
  <p:notesMasterIdLst>
    <p:notesMasterId r:id="rId40"/>
  </p:notesMasterIdLst>
  <p:sldIdLst>
    <p:sldId id="267" r:id="rId8"/>
    <p:sldId id="11412" r:id="rId9"/>
    <p:sldId id="12022" r:id="rId10"/>
    <p:sldId id="12010" r:id="rId11"/>
    <p:sldId id="12023" r:id="rId12"/>
    <p:sldId id="12018" r:id="rId13"/>
    <p:sldId id="273" r:id="rId14"/>
    <p:sldId id="319" r:id="rId15"/>
    <p:sldId id="11413" r:id="rId16"/>
    <p:sldId id="12034" r:id="rId17"/>
    <p:sldId id="12019" r:id="rId18"/>
    <p:sldId id="12035" r:id="rId19"/>
    <p:sldId id="12024" r:id="rId20"/>
    <p:sldId id="12025" r:id="rId21"/>
    <p:sldId id="12001" r:id="rId22"/>
    <p:sldId id="12026" r:id="rId23"/>
    <p:sldId id="12027" r:id="rId24"/>
    <p:sldId id="12028" r:id="rId25"/>
    <p:sldId id="12029" r:id="rId26"/>
    <p:sldId id="12030" r:id="rId27"/>
    <p:sldId id="12031" r:id="rId28"/>
    <p:sldId id="12032" r:id="rId29"/>
    <p:sldId id="12015" r:id="rId30"/>
    <p:sldId id="339" r:id="rId31"/>
    <p:sldId id="268" r:id="rId32"/>
    <p:sldId id="386" r:id="rId33"/>
    <p:sldId id="12021" r:id="rId34"/>
    <p:sldId id="313" r:id="rId35"/>
    <p:sldId id="388" r:id="rId36"/>
    <p:sldId id="286" r:id="rId37"/>
    <p:sldId id="12036" r:id="rId38"/>
    <p:sldId id="12033" r:id="rId39"/>
  </p:sldIdLst>
  <p:sldSz cx="9144000" cy="514826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TRUKOWSKI,Susan" initials="P" lastIdx="3" clrIdx="0">
    <p:extLst>
      <p:ext uri="{19B8F6BF-5375-455C-9EA6-DF929625EA0E}">
        <p15:presenceInfo xmlns:p15="http://schemas.microsoft.com/office/powerpoint/2012/main" userId="PIETRUKOWSKI,Su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8"/>
    <a:srgbClr val="CCCCCD"/>
    <a:srgbClr val="051532"/>
    <a:srgbClr val="0076BD"/>
    <a:srgbClr val="497537"/>
    <a:srgbClr val="63B6CF"/>
    <a:srgbClr val="55B5B1"/>
    <a:srgbClr val="006170"/>
    <a:srgbClr val="F4F4F4"/>
    <a:srgbClr val="789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1EA40D-239A-4C11-B985-E832B8E4A33A}" v="6" dt="2022-06-15T03:56:03.573"/>
    <p1510:client id="{C53B6218-3AA8-4FE8-8649-18DE4068055F}" v="1" dt="2022-06-16T03:29:11.784"/>
    <p1510:client id="{D9310BAC-A8CC-4F4D-8CC6-1E6C38444D6E}" v="1" dt="2022-06-15T08:19:29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12" autoAdjust="0"/>
  </p:normalViewPr>
  <p:slideViewPr>
    <p:cSldViewPr snapToGrid="0">
      <p:cViewPr varScale="1">
        <p:scale>
          <a:sx n="77" d="100"/>
          <a:sy n="77" d="100"/>
        </p:scale>
        <p:origin x="980" y="60"/>
      </p:cViewPr>
      <p:guideLst>
        <p:guide orient="horz" pos="162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5/10/relationships/revisionInfo" Target="revisionInfo.xml"/><Relationship Id="rId20" Type="http://schemas.openxmlformats.org/officeDocument/2006/relationships/slide" Target="slides/slide13.xml"/><Relationship Id="rId4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16/06/2022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7613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20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AEE1A-9490-4150-936A-3695FFBD6A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11E497B-5961-4C31-A1EC-EC9CF8E616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86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436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E8C6A-AC8F-4F70-B50B-C61E9A41B9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633369A-777E-4A7E-9057-2F7A58C8BE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6750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7696746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100" kern="1200" dirty="0"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714293" y="7434684"/>
            <a:ext cx="2945659" cy="498055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+mn-lt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+mn-lt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  <a:sym typeface="+mn-lt"/>
            </a:endParaRP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D1B3432-FCF4-4F83-8088-DCCA8448B2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3153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7696746"/>
          </a:xfrm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AU" sz="1200" b="1" kern="1200" dirty="0"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+mn-lt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+mn-lt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  <a:sym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43F61-8C8C-4934-8D11-EC5AEEDAD9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793063" y="9418744"/>
            <a:ext cx="2945659" cy="498055"/>
          </a:xfrm>
        </p:spPr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D1B3432-FCF4-4F83-8088-DCCA8448B2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0993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C3463-D840-468A-B1AA-9BD8DDBAE6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3DA59B8-CC00-48E0-8364-7B51E591A5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3023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Aft>
                <a:spcPts val="800"/>
              </a:spcAft>
              <a:tabLst>
                <a:tab pos="457200" algn="l"/>
              </a:tabLst>
            </a:pPr>
            <a:endParaRPr lang="en-AU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+mn-lt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+mn-lt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  <a:sym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43F61-8C8C-4934-8D11-EC5AEEDAD9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85954"/>
            <a:ext cx="2919748" cy="540684"/>
          </a:xfrm>
        </p:spPr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D1B3432-FCF4-4F83-8088-DCCA8448B2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748" cy="54068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5722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100" b="0" i="0" u="none" strike="noStrike" kern="1200" baseline="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9B9568B-DBE0-4645-9468-007763E14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748" cy="54068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712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915A6-84A4-4B14-8FAC-73E4D5BE3F4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3425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180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b="0" i="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7653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u="none" strike="noStrike" baseline="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baseline="0" dirty="0">
                <a:latin typeface="+mn-lt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5273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915A6-84A4-4B14-8FAC-73E4D5BE3F42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204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915A6-84A4-4B14-8FAC-73E4D5BE3F42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751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b="1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5237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983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67291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083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553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6296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57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8B4A40F-E25D-4FD1-8D99-FD47393DE2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6573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3095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65153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160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534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7696746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+mn-lt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+mn-lt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  <a:sym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43F61-8C8C-4934-8D11-EC5AEEDAD9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793063" y="9418744"/>
            <a:ext cx="2945659" cy="498055"/>
          </a:xfrm>
        </p:spPr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D1B3432-FCF4-4F83-8088-DCCA8448B2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463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43372"/>
          </a:xfrm>
        </p:spPr>
        <p:txBody>
          <a:bodyPr/>
          <a:lstStyle/>
          <a:p>
            <a:pPr marL="0" indent="0" fontAlgn="base">
              <a:buFont typeface="Arial" panose="020B0604020202020204" pitchFamily="34" charset="0"/>
              <a:buChar char="•"/>
            </a:pPr>
            <a:endParaRPr lang="en-AU" sz="1100" dirty="0">
              <a:solidFill>
                <a:srgbClr val="444444"/>
              </a:solidFill>
              <a:cs typeface="Calibri"/>
            </a:endParaRPr>
          </a:p>
          <a:p>
            <a:pPr fontAlgn="base"/>
            <a:endParaRPr lang="en-AU" sz="11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4658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AU" sz="1100" dirty="0">
              <a:effectLst/>
              <a:latin typeface="+mn-lt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709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3267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  <a:tabLst>
                <a:tab pos="457200" algn="l"/>
              </a:tabLst>
            </a:pPr>
            <a:endParaRPr lang="en-AU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+mn-lt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+mn-lt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  <a:sym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43F61-8C8C-4934-8D11-EC5AEEDAD9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10235580"/>
            <a:ext cx="2919748" cy="540684"/>
          </a:xfrm>
        </p:spPr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D1B3432-FCF4-4F83-8088-DCCA8448B2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748" cy="54068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76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4000" y="2044800"/>
            <a:ext cx="6858000" cy="45732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4000" y="2574000"/>
            <a:ext cx="6858000" cy="43217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</a:t>
            </a:r>
            <a:r>
              <a:rPr lang="en-US" err="1"/>
              <a:t>xxxxxxxxxxxxxxxxxxxxxxxxxxxxxx</a:t>
            </a:r>
            <a:endParaRPr lang="en-AU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4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D546C4FD-6254-4C39-8743-8E8A97159240}"/>
              </a:ext>
            </a:extLst>
          </p:cNvPr>
          <p:cNvSpPr/>
          <p:nvPr userDrawn="1"/>
        </p:nvSpPr>
        <p:spPr>
          <a:xfrm rot="16200000">
            <a:off x="-144115" y="144116"/>
            <a:ext cx="5148263" cy="486003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3891"/>
            <a:ext cx="3816424" cy="504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000"/>
            <a:ext cx="3898776" cy="33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82253B-4B34-4AD3-996D-C3556BA4B30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60032" y="1260000"/>
            <a:ext cx="3898776" cy="334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950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D546C4FD-6254-4C39-8743-8E8A97159240}"/>
              </a:ext>
            </a:extLst>
          </p:cNvPr>
          <p:cNvSpPr/>
          <p:nvPr userDrawn="1"/>
        </p:nvSpPr>
        <p:spPr>
          <a:xfrm rot="16200000">
            <a:off x="-144115" y="144116"/>
            <a:ext cx="5148263" cy="486003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322131"/>
            <a:ext cx="4176464" cy="50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 b="1">
                <a:solidFill>
                  <a:schemeClr val="bg2"/>
                </a:solidFill>
              </a:rPr>
              <a:t>Subtitle style</a:t>
            </a:r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CC1C1-BE37-411F-96FD-6802B5C839EB}"/>
              </a:ext>
            </a:extLst>
          </p:cNvPr>
          <p:cNvSpPr txBox="1"/>
          <p:nvPr userDrawn="1"/>
        </p:nvSpPr>
        <p:spPr>
          <a:xfrm>
            <a:off x="8726400" y="4831200"/>
            <a:ext cx="3600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131720E-E0BF-4F75-8346-EF1E7C9B70E3}" type="slidenum">
              <a:rPr lang="en-AU" sz="900" smtClean="0">
                <a:solidFill>
                  <a:schemeClr val="bg1"/>
                </a:solidFill>
              </a:rPr>
              <a:pPr algn="ctr"/>
              <a:t>‹#›</a:t>
            </a:fld>
            <a:endParaRPr lang="en-AU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7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44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49199"/>
            <a:ext cx="6901512" cy="50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000"/>
            <a:ext cx="8208000" cy="33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65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284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9189028"/>
              </p:ext>
            </p:extLst>
          </p:nvPr>
        </p:nvGraphicFramePr>
        <p:xfrm>
          <a:off x="1193" y="1192"/>
          <a:ext cx="1191" cy="1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3" y="1192"/>
                        <a:ext cx="1191" cy="1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D3F"/>
          </a:solidFill>
          <a:ln w="9525" cap="rnd" cmpd="sng" algn="ctr">
            <a:solidFill>
              <a:srgbClr val="002D3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5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7" name="JS SlideHeader" hidden="1"/>
          <p:cNvSpPr txBox="1"/>
          <p:nvPr userDrawn="1"/>
        </p:nvSpPr>
        <p:spPr>
          <a:xfrm rot="16200000">
            <a:off x="7113395" y="2814789"/>
            <a:ext cx="3854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en-US" sz="1200" b="1" i="0" u="none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49200"/>
            <a:ext cx="6364188" cy="993775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233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extLst>
    <p:ext uri="{DCECCB84-F9BA-43D5-87BE-67443E8EF086}">
      <p15:sldGuideLst xmlns:p15="http://schemas.microsoft.com/office/powerpoint/2012/main">
        <p15:guide id="1" orient="horz" pos="32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and Text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9070931"/>
              </p:ext>
            </p:extLst>
          </p:nvPr>
        </p:nvGraphicFramePr>
        <p:xfrm>
          <a:off x="1193" y="1192"/>
          <a:ext cx="1191" cy="1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3" y="1192"/>
                        <a:ext cx="1191" cy="1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D3F"/>
          </a:solidFill>
          <a:ln w="9525" cap="rnd" cmpd="sng" algn="ctr">
            <a:solidFill>
              <a:srgbClr val="002D3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5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9200"/>
            <a:ext cx="6364188" cy="993775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710000"/>
            <a:ext cx="8204454" cy="302437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JS SlideHeader" hidden="1"/>
          <p:cNvSpPr txBox="1"/>
          <p:nvPr userDrawn="1"/>
        </p:nvSpPr>
        <p:spPr>
          <a:xfrm rot="16200000">
            <a:off x="7113395" y="2814789"/>
            <a:ext cx="3854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en-US" sz="1200" b="1" i="0" u="none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B0D2C-48F9-4A74-A019-D89B47F39A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02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8208000" cy="50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000"/>
            <a:ext cx="8208000" cy="33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81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D546C4FD-6254-4C39-8743-8E8A97159240}"/>
              </a:ext>
            </a:extLst>
          </p:cNvPr>
          <p:cNvSpPr/>
          <p:nvPr userDrawn="1"/>
        </p:nvSpPr>
        <p:spPr>
          <a:xfrm rot="16200000">
            <a:off x="-144115" y="144116"/>
            <a:ext cx="5148263" cy="4860032"/>
          </a:xfrm>
          <a:prstGeom prst="flowChartOffpageConnector">
            <a:avLst/>
          </a:prstGeom>
          <a:solidFill>
            <a:srgbClr val="E7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3891"/>
            <a:ext cx="3816424" cy="504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000"/>
            <a:ext cx="3898776" cy="334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82253B-4B34-4AD3-996D-C3556BA4B30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60032" y="1260000"/>
            <a:ext cx="3898776" cy="334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457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AU" b="1">
                <a:solidFill>
                  <a:schemeClr val="bg2"/>
                </a:solidFill>
              </a:rPr>
              <a:t>Subtitle style  </a:t>
            </a:r>
            <a:r>
              <a:rPr lang="en-AU" b="1">
                <a:solidFill>
                  <a:srgbClr val="E9A913"/>
                </a:solidFill>
              </a:rPr>
              <a:t>|</a:t>
            </a:r>
            <a:r>
              <a:rPr lang="en-AU" b="1">
                <a:solidFill>
                  <a:schemeClr val="bg2"/>
                </a:solidFill>
              </a:rPr>
              <a:t>  et </a:t>
            </a:r>
            <a:r>
              <a:rPr lang="en-AU" b="1" err="1">
                <a:solidFill>
                  <a:schemeClr val="bg2"/>
                </a:solidFill>
              </a:rPr>
              <a:t>milliaea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doluptatur</a:t>
            </a:r>
            <a:r>
              <a:rPr lang="en-AU" b="1">
                <a:solidFill>
                  <a:schemeClr val="bg2"/>
                </a:solidFill>
              </a:rPr>
              <a:t>  </a:t>
            </a:r>
            <a:r>
              <a:rPr lang="en-AU" b="1">
                <a:solidFill>
                  <a:srgbClr val="E9A913"/>
                </a:solidFill>
              </a:rPr>
              <a:t>|</a:t>
            </a:r>
            <a:r>
              <a:rPr lang="en-AU" b="1">
                <a:solidFill>
                  <a:schemeClr val="bg2"/>
                </a:solidFill>
              </a:rPr>
              <a:t>  as </a:t>
            </a:r>
            <a:r>
              <a:rPr lang="en-AU" b="1" err="1">
                <a:solidFill>
                  <a:schemeClr val="bg2"/>
                </a:solidFill>
              </a:rPr>
              <a:t>molupti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oribus</a:t>
            </a:r>
            <a:endParaRPr lang="en-AU" b="1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3BC88-7E36-4428-94BF-D011E0F038C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BDF8A-F3AC-4977-BAC0-38A64413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4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0E77CD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905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2D3F"/>
          </a:solidFill>
          <a:latin typeface="+mn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909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360000"/>
            <a:ext cx="7992000" cy="50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422000"/>
            <a:ext cx="7992000" cy="31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D8B43-F749-4345-844B-3618B886F502}"/>
              </a:ext>
            </a:extLst>
          </p:cNvPr>
          <p:cNvSpPr txBox="1"/>
          <p:nvPr userDrawn="1"/>
        </p:nvSpPr>
        <p:spPr>
          <a:xfrm>
            <a:off x="8726400" y="4831200"/>
            <a:ext cx="3600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131720E-E0BF-4F75-8346-EF1E7C9B70E3}" type="slidenum">
              <a:rPr lang="en-AU" sz="900" smtClean="0">
                <a:solidFill>
                  <a:schemeClr val="bg1"/>
                </a:solidFill>
              </a:rPr>
              <a:pPr algn="ctr"/>
              <a:t>‹#›</a:t>
            </a:fld>
            <a:endParaRPr lang="en-AU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11" Type="http://schemas.openxmlformats.org/officeDocument/2006/relationships/image" Target="../media/image53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52.sv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57.png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50.svg"/><Relationship Id="rId2" Type="http://schemas.openxmlformats.org/officeDocument/2006/relationships/tags" Target="../tags/tag12.xml"/><Relationship Id="rId16" Type="http://schemas.openxmlformats.org/officeDocument/2006/relationships/image" Target="../media/image60.svg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svg"/><Relationship Id="rId11" Type="http://schemas.openxmlformats.org/officeDocument/2006/relationships/image" Target="../media/image49.png"/><Relationship Id="rId5" Type="http://schemas.openxmlformats.org/officeDocument/2006/relationships/image" Target="../media/image55.png"/><Relationship Id="rId15" Type="http://schemas.openxmlformats.org/officeDocument/2006/relationships/image" Target="../media/image59.png"/><Relationship Id="rId10" Type="http://schemas.openxmlformats.org/officeDocument/2006/relationships/image" Target="../media/image24.sv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3.png"/><Relationship Id="rId14" Type="http://schemas.openxmlformats.org/officeDocument/2006/relationships/image" Target="../media/image5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6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1.png"/><Relationship Id="rId12" Type="http://schemas.openxmlformats.org/officeDocument/2006/relationships/image" Target="../media/image2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4.sv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2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tags" Target="../tags/tag7.xml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6.svg"/><Relationship Id="rId4" Type="http://schemas.openxmlformats.org/officeDocument/2006/relationships/tags" Target="../tags/tag8.xml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obactive" TargetMode="External"/><Relationship Id="rId7" Type="http://schemas.openxmlformats.org/officeDocument/2006/relationships/hyperlink" Target="https://twitter.com/EmploymentGovA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inkedin.com/company/jobs-on-jobactive/?viewAsMember=true" TargetMode="External"/><Relationship Id="rId5" Type="http://schemas.openxmlformats.org/officeDocument/2006/relationships/hyperlink" Target="https://www.youtube.com/c/jobactivejobs/featured" TargetMode="External"/><Relationship Id="rId4" Type="http://schemas.openxmlformats.org/officeDocument/2006/relationships/hyperlink" Target="https://www.linkedin.com/showcase/jobactive/?viewAsMember=tru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0.png"/><Relationship Id="rId12" Type="http://schemas.openxmlformats.org/officeDocument/2006/relationships/image" Target="../media/image43.sv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4.sv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3.png"/><Relationship Id="rId14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524D-D47C-4F97-90BB-F19850F88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/>
              <a:t>Workforce Australia Overview</a:t>
            </a:r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/>
              <a:t>Peaks</a:t>
            </a:r>
            <a:r>
              <a:rPr lang="en-AU">
                <a:solidFill>
                  <a:srgbClr val="0E77CD"/>
                </a:solidFill>
              </a:rPr>
              <a:t>| 14 June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2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8074C-D7A6-4108-B0FB-E2020368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b="1">
                <a:solidFill>
                  <a:srgbClr val="051532"/>
                </a:solidFill>
                <a:latin typeface="Public Sans" pitchFamily="2" charset="0"/>
                <a:ea typeface="+mn-ea"/>
                <a:cs typeface="+mn-cs"/>
              </a:rPr>
              <a:t>Mandatory activity requirements for individuals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6E62F4-CA2B-4B88-9955-D2BD6912408B}"/>
              </a:ext>
            </a:extLst>
          </p:cNvPr>
          <p:cNvGrpSpPr/>
          <p:nvPr/>
        </p:nvGrpSpPr>
        <p:grpSpPr>
          <a:xfrm>
            <a:off x="6194033" y="1163159"/>
            <a:ext cx="2326907" cy="1207682"/>
            <a:chOff x="6076250" y="1238445"/>
            <a:chExt cx="2326907" cy="120768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0BB520B-58AE-4729-BD60-5B4550C22253}"/>
                </a:ext>
              </a:extLst>
            </p:cNvPr>
            <p:cNvSpPr/>
            <p:nvPr/>
          </p:nvSpPr>
          <p:spPr>
            <a:xfrm>
              <a:off x="6076250" y="1858746"/>
              <a:ext cx="2326907" cy="587381"/>
            </a:xfrm>
            <a:prstGeom prst="roundRect">
              <a:avLst>
                <a:gd name="adj" fmla="val 50000"/>
              </a:avLst>
            </a:prstGeom>
            <a:noFill/>
            <a:ln w="9525" cap="rnd" cmpd="sng" algn="ctr">
              <a:solidFill>
                <a:srgbClr val="00827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200" b="1">
                  <a:solidFill>
                    <a:srgbClr val="008276"/>
                  </a:solidFill>
                  <a:latin typeface="Public Sans" pitchFamily="2" charset="0"/>
                </a:rPr>
                <a:t>Individuals in Workforce Australia Services</a:t>
              </a:r>
            </a:p>
          </p:txBody>
        </p: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F55CABE1-89B0-4A58-B3BD-55DF98630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876" y="1238445"/>
              <a:ext cx="737655" cy="737655"/>
            </a:xfrm>
            <a:prstGeom prst="rect">
              <a:avLst/>
            </a:prstGeom>
          </p:spPr>
        </p:pic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E746520-14B8-409E-A04A-811CA8ECF36C}"/>
              </a:ext>
            </a:extLst>
          </p:cNvPr>
          <p:cNvSpPr/>
          <p:nvPr/>
        </p:nvSpPr>
        <p:spPr>
          <a:xfrm>
            <a:off x="562302" y="3046039"/>
            <a:ext cx="2448000" cy="587381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100">
                <a:solidFill>
                  <a:srgbClr val="002D3F"/>
                </a:solidFill>
                <a:latin typeface="Public Sans" pitchFamily="2" charset="0"/>
              </a:rPr>
              <a:t>not in work or study – program focusing on ‘soft skills’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4BFA0E-850E-40A7-8565-E8494A0C3236}"/>
              </a:ext>
            </a:extLst>
          </p:cNvPr>
          <p:cNvSpPr/>
          <p:nvPr/>
        </p:nvSpPr>
        <p:spPr>
          <a:xfrm>
            <a:off x="611830" y="2476180"/>
            <a:ext cx="2503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1200">
                <a:solidFill>
                  <a:srgbClr val="002D3F"/>
                </a:solidFill>
                <a:latin typeface="Public Sans" pitchFamily="2" charset="0"/>
              </a:rPr>
              <a:t>Have a mandatory requirement at</a:t>
            </a:r>
            <a:r>
              <a:rPr lang="en-AU" sz="1200" b="1">
                <a:solidFill>
                  <a:srgbClr val="002D3F"/>
                </a:solidFill>
                <a:latin typeface="Public Sans" pitchFamily="2" charset="0"/>
              </a:rPr>
              <a:t> 4 months </a:t>
            </a:r>
            <a:r>
              <a:rPr lang="en-AU" sz="1200">
                <a:solidFill>
                  <a:srgbClr val="002D3F"/>
                </a:solidFill>
                <a:latin typeface="Public Sans" pitchFamily="2" charset="0"/>
              </a:rPr>
              <a:t>if:</a:t>
            </a:r>
          </a:p>
          <a:p>
            <a:pPr>
              <a:buNone/>
            </a:pPr>
            <a:endParaRPr lang="en-AU" sz="1200">
              <a:solidFill>
                <a:srgbClr val="002D3F"/>
              </a:solidFill>
              <a:latin typeface="Public Sans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A12D06-8291-42BA-BD1D-01A00C14DF6C}"/>
              </a:ext>
            </a:extLst>
          </p:cNvPr>
          <p:cNvSpPr/>
          <p:nvPr/>
        </p:nvSpPr>
        <p:spPr>
          <a:xfrm>
            <a:off x="3471760" y="2476180"/>
            <a:ext cx="24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1200">
                <a:solidFill>
                  <a:srgbClr val="002D3F"/>
                </a:solidFill>
                <a:latin typeface="Public Sans" pitchFamily="2" charset="0"/>
              </a:rPr>
              <a:t>Have a mandatory activity requirement </a:t>
            </a:r>
            <a:r>
              <a:rPr lang="en-AU" sz="1200" b="1">
                <a:solidFill>
                  <a:srgbClr val="002D3F"/>
                </a:solidFill>
                <a:latin typeface="Public Sans" pitchFamily="2" charset="0"/>
              </a:rPr>
              <a:t>within 3 months in Workforce Australia Services </a:t>
            </a:r>
            <a:r>
              <a:rPr lang="en-AU" sz="1200">
                <a:solidFill>
                  <a:srgbClr val="002D3F"/>
                </a:solidFill>
                <a:latin typeface="Public Sans" pitchFamily="2" charset="0"/>
              </a:rPr>
              <a:t>if: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279820-E6F7-4A32-9F1C-66AFBFFB2DFB}"/>
              </a:ext>
            </a:extLst>
          </p:cNvPr>
          <p:cNvGrpSpPr/>
          <p:nvPr/>
        </p:nvGrpSpPr>
        <p:grpSpPr>
          <a:xfrm>
            <a:off x="693272" y="1163159"/>
            <a:ext cx="2326907" cy="1211112"/>
            <a:chOff x="556252" y="1289103"/>
            <a:chExt cx="2326907" cy="121111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360AF46-50DC-4E81-B697-BB22522FB416}"/>
                </a:ext>
              </a:extLst>
            </p:cNvPr>
            <p:cNvSpPr/>
            <p:nvPr/>
          </p:nvSpPr>
          <p:spPr>
            <a:xfrm>
              <a:off x="556252" y="1912834"/>
              <a:ext cx="2326907" cy="587381"/>
            </a:xfrm>
            <a:prstGeom prst="roundRect">
              <a:avLst>
                <a:gd name="adj" fmla="val 50000"/>
              </a:avLst>
            </a:prstGeom>
            <a:noFill/>
            <a:ln w="952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200" b="1">
                  <a:solidFill>
                    <a:srgbClr val="287DB2"/>
                  </a:solidFill>
                  <a:latin typeface="Public Sans" pitchFamily="2" charset="0"/>
                </a:rPr>
                <a:t>Workforce Australia Online participants</a:t>
              </a:r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54F5BDBB-EB05-4BEF-A6E8-518621002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878" y="1289103"/>
              <a:ext cx="737655" cy="737655"/>
            </a:xfrm>
            <a:prstGeom prst="rect">
              <a:avLst/>
            </a:prstGeom>
          </p:spPr>
        </p:pic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27E77D-9916-4FC4-B284-F3F6F9DA71AA}"/>
              </a:ext>
            </a:extLst>
          </p:cNvPr>
          <p:cNvSpPr/>
          <p:nvPr/>
        </p:nvSpPr>
        <p:spPr>
          <a:xfrm>
            <a:off x="562302" y="3726489"/>
            <a:ext cx="2448000" cy="766836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AU" sz="1100">
                <a:solidFill>
                  <a:srgbClr val="002D3F"/>
                </a:solidFill>
                <a:latin typeface="Public Sans" pitchFamily="2" charset="0"/>
              </a:rPr>
              <a:t>working or studying but not meeting their mutual obligations – default is an Online Learning Module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04E0DB4-EDA5-4479-B128-6364F090977D}"/>
              </a:ext>
            </a:extLst>
          </p:cNvPr>
          <p:cNvSpPr/>
          <p:nvPr/>
        </p:nvSpPr>
        <p:spPr>
          <a:xfrm>
            <a:off x="6152351" y="3009703"/>
            <a:ext cx="2448000" cy="587381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AU" sz="1100">
                <a:solidFill>
                  <a:srgbClr val="002D3F"/>
                </a:solidFill>
                <a:latin typeface="Public Sans" pitchFamily="2" charset="0"/>
              </a:rPr>
              <a:t>not engaged in activities and progressing towards employment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4FBF8C-A64E-4341-9E73-586AC02539EE}"/>
              </a:ext>
            </a:extLst>
          </p:cNvPr>
          <p:cNvSpPr txBox="1"/>
          <p:nvPr/>
        </p:nvSpPr>
        <p:spPr>
          <a:xfrm>
            <a:off x="6208902" y="3683197"/>
            <a:ext cx="2259436" cy="4154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AU" sz="1050" i="1">
                <a:solidFill>
                  <a:srgbClr val="002D3F"/>
                </a:solidFill>
                <a:latin typeface="Public Sans" pitchFamily="2" charset="0"/>
              </a:rPr>
              <a:t>Work for the Dole is the default mandatory activity.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282683-ED2F-4BA5-A599-03AD586C08F6}"/>
              </a:ext>
            </a:extLst>
          </p:cNvPr>
          <p:cNvGrpSpPr/>
          <p:nvPr/>
        </p:nvGrpSpPr>
        <p:grpSpPr>
          <a:xfrm>
            <a:off x="3443819" y="1177904"/>
            <a:ext cx="2326907" cy="1211112"/>
            <a:chOff x="556252" y="1289103"/>
            <a:chExt cx="2326907" cy="1211112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99BF90A-B88A-4344-932D-5A699EA8C938}"/>
                </a:ext>
              </a:extLst>
            </p:cNvPr>
            <p:cNvSpPr/>
            <p:nvPr/>
          </p:nvSpPr>
          <p:spPr>
            <a:xfrm>
              <a:off x="556252" y="1912834"/>
              <a:ext cx="2326907" cy="587381"/>
            </a:xfrm>
            <a:prstGeom prst="roundRect">
              <a:avLst>
                <a:gd name="adj" fmla="val 50000"/>
              </a:avLst>
            </a:prstGeom>
            <a:noFill/>
            <a:ln w="952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200" b="1">
                  <a:solidFill>
                    <a:srgbClr val="287DB2"/>
                  </a:solidFill>
                  <a:latin typeface="Public Sans" pitchFamily="2" charset="0"/>
                </a:rPr>
                <a:t>Participants exiting online services at 12 months</a:t>
              </a:r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5FB1E658-34C7-4EC3-9EFC-FE811511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878" y="1289103"/>
              <a:ext cx="737655" cy="737655"/>
            </a:xfrm>
            <a:prstGeom prst="rect">
              <a:avLst/>
            </a:prstGeom>
          </p:spPr>
        </p:pic>
      </p:grpSp>
      <p:pic>
        <p:nvPicPr>
          <p:cNvPr id="41" name="Graphic 40" descr="Arrow: Slight curve with solid fill">
            <a:extLst>
              <a:ext uri="{FF2B5EF4-FFF2-40B4-BE49-F238E27FC236}">
                <a16:creationId xmlns:a16="http://schemas.microsoft.com/office/drawing/2014/main" id="{44556FE6-AAEA-4108-A85A-61BE7F5B0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 flipH="1">
            <a:off x="4812848" y="1267046"/>
            <a:ext cx="378533" cy="37853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C1B06DC-07E5-4953-BB3F-4C1A22FE2245}"/>
              </a:ext>
            </a:extLst>
          </p:cNvPr>
          <p:cNvSpPr txBox="1"/>
          <p:nvPr/>
        </p:nvSpPr>
        <p:spPr>
          <a:xfrm>
            <a:off x="3477554" y="4014291"/>
            <a:ext cx="2259436" cy="4154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AU" sz="1050" i="1">
                <a:solidFill>
                  <a:srgbClr val="002D3F"/>
                </a:solidFill>
                <a:latin typeface="Public Sans" pitchFamily="2" charset="0"/>
              </a:rPr>
              <a:t>Work for the Dole is the default mandatory activity.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BE8EC5F-D673-47EE-831E-5913D58B7741}"/>
              </a:ext>
            </a:extLst>
          </p:cNvPr>
          <p:cNvSpPr/>
          <p:nvPr/>
        </p:nvSpPr>
        <p:spPr>
          <a:xfrm>
            <a:off x="3348000" y="3337353"/>
            <a:ext cx="2448000" cy="587381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AU" sz="1100">
                <a:solidFill>
                  <a:srgbClr val="002D3F"/>
                </a:solidFill>
                <a:latin typeface="Public Sans" pitchFamily="2" charset="0"/>
              </a:rPr>
              <a:t>not engaged in work, study, training or work experience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9D6E6F-A3AC-43D6-854F-912DB56689FE}"/>
              </a:ext>
            </a:extLst>
          </p:cNvPr>
          <p:cNvSpPr/>
          <p:nvPr/>
        </p:nvSpPr>
        <p:spPr>
          <a:xfrm>
            <a:off x="6152351" y="2476180"/>
            <a:ext cx="24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AU" sz="1200">
                <a:solidFill>
                  <a:srgbClr val="002D3F"/>
                </a:solidFill>
                <a:latin typeface="Public Sans" pitchFamily="2" charset="0"/>
              </a:rPr>
              <a:t>Have a mandatory requirement </a:t>
            </a:r>
            <a:br>
              <a:rPr lang="en-AU" sz="1200">
                <a:solidFill>
                  <a:srgbClr val="002D3F"/>
                </a:solidFill>
                <a:latin typeface="Public Sans" pitchFamily="2" charset="0"/>
              </a:rPr>
            </a:br>
            <a:r>
              <a:rPr lang="en-AU" sz="1200">
                <a:solidFill>
                  <a:srgbClr val="002D3F"/>
                </a:solidFill>
                <a:latin typeface="Public Sans" pitchFamily="2" charset="0"/>
              </a:rPr>
              <a:t>at </a:t>
            </a:r>
            <a:r>
              <a:rPr lang="en-AU" sz="1200" b="1">
                <a:solidFill>
                  <a:srgbClr val="002D3F"/>
                </a:solidFill>
                <a:latin typeface="Public Sans" pitchFamily="2" charset="0"/>
              </a:rPr>
              <a:t>6 months </a:t>
            </a:r>
            <a:r>
              <a:rPr lang="en-AU" sz="1200">
                <a:solidFill>
                  <a:srgbClr val="002D3F"/>
                </a:solidFill>
                <a:latin typeface="Public Sans" pitchFamily="2" charset="0"/>
              </a:rPr>
              <a:t>if:</a:t>
            </a:r>
          </a:p>
        </p:txBody>
      </p:sp>
    </p:spTree>
    <p:extLst>
      <p:ext uri="{BB962C8B-B14F-4D97-AF65-F5344CB8AC3E}">
        <p14:creationId xmlns:p14="http://schemas.microsoft.com/office/powerpoint/2010/main" val="293801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5DD2D-3841-B1C7-A37C-02557BAB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>
                <a:solidFill>
                  <a:srgbClr val="051532"/>
                </a:solidFill>
                <a:latin typeface="Public Sans"/>
                <a:ea typeface="+mn-lt"/>
                <a:cs typeface="+mn-lt"/>
              </a:rPr>
              <a:t>Targeted Compliance Framework </a:t>
            </a:r>
            <a:r>
              <a:rPr lang="en-GB" b="0">
                <a:solidFill>
                  <a:srgbClr val="051532"/>
                </a:solidFill>
                <a:latin typeface="Public Sans"/>
                <a:ea typeface="+mn-lt"/>
                <a:cs typeface="+mn-lt"/>
              </a:rPr>
              <a:t>- unchanged at policy and design level</a:t>
            </a:r>
            <a:endParaRPr lang="en-US" b="0">
              <a:solidFill>
                <a:srgbClr val="051532"/>
              </a:solidFill>
              <a:latin typeface="Public Sans"/>
            </a:endParaRPr>
          </a:p>
        </p:txBody>
      </p:sp>
      <p:pic>
        <p:nvPicPr>
          <p:cNvPr id="5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6C084833-04BE-E639-9E29-6E9E3D6C8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0991" y="1260475"/>
            <a:ext cx="6439793" cy="3348038"/>
          </a:xfrm>
        </p:spPr>
      </p:pic>
    </p:spTree>
    <p:extLst>
      <p:ext uri="{BB962C8B-B14F-4D97-AF65-F5344CB8AC3E}">
        <p14:creationId xmlns:p14="http://schemas.microsoft.com/office/powerpoint/2010/main" val="400186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0592483-1B0C-43B3-BF3D-89A5699B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b="1">
                <a:solidFill>
                  <a:srgbClr val="051532"/>
                </a:solidFill>
                <a:latin typeface="Public Sans" pitchFamily="2" charset="0"/>
              </a:rPr>
              <a:t>Employment Fund, wage subsidies and relocation assistance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72A841D-17EF-4371-8217-C7FB7430D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6477"/>
              </p:ext>
            </p:extLst>
          </p:nvPr>
        </p:nvGraphicFramePr>
        <p:xfrm>
          <a:off x="457200" y="1422003"/>
          <a:ext cx="8219256" cy="327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814">
                  <a:extLst>
                    <a:ext uri="{9D8B030D-6E8A-4147-A177-3AD203B41FA5}">
                      <a16:colId xmlns:a16="http://schemas.microsoft.com/office/drawing/2014/main" val="2968073256"/>
                    </a:ext>
                  </a:extLst>
                </a:gridCol>
                <a:gridCol w="1496985">
                  <a:extLst>
                    <a:ext uri="{9D8B030D-6E8A-4147-A177-3AD203B41FA5}">
                      <a16:colId xmlns:a16="http://schemas.microsoft.com/office/drawing/2014/main" val="2384909385"/>
                    </a:ext>
                  </a:extLst>
                </a:gridCol>
                <a:gridCol w="2295471">
                  <a:extLst>
                    <a:ext uri="{9D8B030D-6E8A-4147-A177-3AD203B41FA5}">
                      <a16:colId xmlns:a16="http://schemas.microsoft.com/office/drawing/2014/main" val="2341705792"/>
                    </a:ext>
                  </a:extLst>
                </a:gridCol>
                <a:gridCol w="2371986">
                  <a:extLst>
                    <a:ext uri="{9D8B030D-6E8A-4147-A177-3AD203B41FA5}">
                      <a16:colId xmlns:a16="http://schemas.microsoft.com/office/drawing/2014/main" val="2539312481"/>
                    </a:ext>
                  </a:extLst>
                </a:gridCol>
              </a:tblGrid>
              <a:tr h="540488"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rgbClr val="002D3F"/>
                          </a:solidFill>
                          <a:latin typeface="Public Sans"/>
                        </a:rPr>
                        <a:t>Payment type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rgbClr val="287DB2"/>
                          </a:solidFill>
                          <a:latin typeface="Public Sans"/>
                        </a:rPr>
                        <a:t>Available in Online Services?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rgbClr val="55B5B1"/>
                          </a:solidFill>
                          <a:latin typeface="Public Sans"/>
                        </a:rPr>
                        <a:t>Available in</a:t>
                      </a:r>
                      <a:br>
                        <a:rPr lang="en-AU" sz="1400">
                          <a:solidFill>
                            <a:srgbClr val="55B5B1"/>
                          </a:solidFill>
                          <a:latin typeface="Public Sans"/>
                        </a:rPr>
                      </a:br>
                      <a:r>
                        <a:rPr lang="en-AU" sz="1400">
                          <a:solidFill>
                            <a:srgbClr val="55B5B1"/>
                          </a:solidFill>
                          <a:latin typeface="Public Sans"/>
                        </a:rPr>
                        <a:t>Workforce Australia Services?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rgbClr val="002D3F"/>
                          </a:solidFill>
                          <a:latin typeface="Public Sans"/>
                        </a:rPr>
                        <a:t>Features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143878"/>
                  </a:ext>
                </a:extLst>
              </a:tr>
              <a:tr h="653472"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rgbClr val="002D3F"/>
                          </a:solidFill>
                          <a:latin typeface="Public Sans"/>
                        </a:rPr>
                        <a:t>Employment Fund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>
                          <a:solidFill>
                            <a:srgbClr val="287DB2"/>
                          </a:solidFill>
                          <a:latin typeface="Public Sans"/>
                        </a:rPr>
                        <a:t>Yes</a:t>
                      </a:r>
                      <a:br>
                        <a:rPr lang="en-AU" sz="1400">
                          <a:solidFill>
                            <a:srgbClr val="287DB2"/>
                          </a:solidFill>
                          <a:latin typeface="Public Sans"/>
                        </a:rPr>
                      </a:br>
                      <a:r>
                        <a:rPr lang="en-AU" sz="1400">
                          <a:solidFill>
                            <a:srgbClr val="287DB2"/>
                          </a:solidFill>
                          <a:latin typeface="Public Sans"/>
                        </a:rPr>
                        <a:t>Core items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>
                          <a:solidFill>
                            <a:srgbClr val="55B5B1"/>
                          </a:solidFill>
                          <a:latin typeface="Public Sans"/>
                        </a:rPr>
                        <a:t>Yes</a:t>
                      </a:r>
                      <a:br>
                        <a:rPr lang="en-AU" sz="1400">
                          <a:solidFill>
                            <a:srgbClr val="55B5B1"/>
                          </a:solidFill>
                          <a:latin typeface="Public Sans"/>
                        </a:rPr>
                      </a:br>
                      <a:r>
                        <a:rPr lang="en-AU" sz="1400">
                          <a:solidFill>
                            <a:srgbClr val="55B5B1"/>
                          </a:solidFill>
                          <a:latin typeface="Public Sans"/>
                        </a:rPr>
                        <a:t>Full range of support available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>
                          <a:solidFill>
                            <a:srgbClr val="002D3F"/>
                          </a:solidFill>
                          <a:latin typeface="Public Sans"/>
                        </a:rPr>
                        <a:t>Streamlined and automated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>
                          <a:solidFill>
                            <a:srgbClr val="002D3F"/>
                          </a:solidFill>
                          <a:latin typeface="Public Sans"/>
                        </a:rPr>
                        <a:t>Targeted to those who need it the most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297097"/>
                  </a:ext>
                </a:extLst>
              </a:tr>
              <a:tr h="653472"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rgbClr val="002D3F"/>
                          </a:solidFill>
                          <a:latin typeface="Public Sans"/>
                        </a:rPr>
                        <a:t>Wage subsidies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>
                          <a:solidFill>
                            <a:srgbClr val="287DB2"/>
                          </a:solidFill>
                          <a:latin typeface="Public Sans"/>
                        </a:rPr>
                        <a:t>No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>
                          <a:solidFill>
                            <a:srgbClr val="55B5B1"/>
                          </a:solidFill>
                          <a:latin typeface="Public Sans"/>
                        </a:rPr>
                        <a:t>Yes</a:t>
                      </a:r>
                    </a:p>
                    <a:p>
                      <a:r>
                        <a:rPr lang="en-AU" sz="1400">
                          <a:solidFill>
                            <a:srgbClr val="55B5B1"/>
                          </a:solidFill>
                          <a:latin typeface="Public Sans"/>
                        </a:rPr>
                        <a:t>For most, 6 months after commencement in provider-led services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>
                          <a:solidFill>
                            <a:srgbClr val="002D3F"/>
                          </a:solidFill>
                          <a:latin typeface="Public Sans"/>
                        </a:rPr>
                        <a:t>Targeted to those who need the most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>
                          <a:solidFill>
                            <a:srgbClr val="002D3F"/>
                          </a:solidFill>
                          <a:latin typeface="Public Sans"/>
                        </a:rPr>
                        <a:t>Simplified, reduces red tape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5531"/>
                  </a:ext>
                </a:extLst>
              </a:tr>
              <a:tr h="653472"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rgbClr val="002D3F"/>
                          </a:solidFill>
                          <a:latin typeface="Public Sans"/>
                        </a:rPr>
                        <a:t>Relocation assistance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>
                          <a:solidFill>
                            <a:srgbClr val="287DB2"/>
                          </a:solidFill>
                          <a:latin typeface="Public Sans"/>
                        </a:rPr>
                        <a:t>Yes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>
                          <a:solidFill>
                            <a:srgbClr val="55B5B1"/>
                          </a:solidFill>
                          <a:latin typeface="Public Sans"/>
                        </a:rPr>
                        <a:t>Yes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>
                          <a:solidFill>
                            <a:srgbClr val="002D3F"/>
                          </a:solidFill>
                          <a:latin typeface="Public Sans"/>
                        </a:rPr>
                        <a:t>Streamlined, reduces red tape, more flexible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379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688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89653C-FC74-425F-AD88-F6263C02E985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AU" b="1">
                <a:solidFill>
                  <a:srgbClr val="051532"/>
                </a:solidFill>
                <a:latin typeface="Public Sans" pitchFamily="2" charset="0"/>
              </a:rPr>
              <a:t>Workforce Australia for Providers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BB9236-5EF7-4A5E-9FDD-4EB77D20615E}"/>
              </a:ext>
            </a:extLst>
          </p:cNvPr>
          <p:cNvCxnSpPr>
            <a:cxnSpLocks/>
          </p:cNvCxnSpPr>
          <p:nvPr/>
        </p:nvCxnSpPr>
        <p:spPr>
          <a:xfrm>
            <a:off x="1537927" y="1805943"/>
            <a:ext cx="816653" cy="0"/>
          </a:xfrm>
          <a:prstGeom prst="line">
            <a:avLst/>
          </a:prstGeom>
          <a:ln w="57150" cap="rnd">
            <a:solidFill>
              <a:srgbClr val="008478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AC9B7B1-6814-4EAF-9CAE-6A7F54074D5F}"/>
              </a:ext>
            </a:extLst>
          </p:cNvPr>
          <p:cNvSpPr txBox="1"/>
          <p:nvPr/>
        </p:nvSpPr>
        <p:spPr>
          <a:xfrm>
            <a:off x="215900" y="2588305"/>
            <a:ext cx="1904999" cy="54785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100" b="1">
                <a:solidFill>
                  <a:schemeClr val="tx1"/>
                </a:solidFill>
                <a:latin typeface="Public Sans" pitchFamily="2" charset="0"/>
              </a:rPr>
              <a:t>Sue works for a Workforce Australia Employment Services Provider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BB6FEF12-397E-48AE-B8B9-3555C18FCE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3211" y="864456"/>
            <a:ext cx="1596293" cy="157773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B176C566-5101-402D-A6EA-9C2911D1A437}"/>
              </a:ext>
            </a:extLst>
          </p:cNvPr>
          <p:cNvGrpSpPr/>
          <p:nvPr/>
        </p:nvGrpSpPr>
        <p:grpSpPr>
          <a:xfrm>
            <a:off x="2536636" y="1472159"/>
            <a:ext cx="2287647" cy="679707"/>
            <a:chOff x="1857686" y="1038400"/>
            <a:chExt cx="2287647" cy="67970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D376F51-ED9C-48F3-9D75-98070D07F23D}"/>
                </a:ext>
              </a:extLst>
            </p:cNvPr>
            <p:cNvGrpSpPr/>
            <p:nvPr/>
          </p:nvGrpSpPr>
          <p:grpSpPr>
            <a:xfrm>
              <a:off x="1857686" y="1038400"/>
              <a:ext cx="679707" cy="679707"/>
              <a:chOff x="2549946" y="898402"/>
              <a:chExt cx="1324558" cy="132455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7500618-95B5-4920-8CA6-1D466689BB96}"/>
                  </a:ext>
                </a:extLst>
              </p:cNvPr>
              <p:cNvSpPr/>
              <p:nvPr/>
            </p:nvSpPr>
            <p:spPr>
              <a:xfrm>
                <a:off x="2549946" y="898402"/>
                <a:ext cx="1324558" cy="1324558"/>
              </a:xfrm>
              <a:prstGeom prst="ellipse">
                <a:avLst/>
              </a:prstGeom>
              <a:solidFill>
                <a:srgbClr val="F5F5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latin typeface="Public Sans" pitchFamily="2" charset="0"/>
                </a:endParaRPr>
              </a:p>
            </p:txBody>
          </p:sp>
          <p:pic>
            <p:nvPicPr>
              <p:cNvPr id="44" name="Graphic 43">
                <a:extLst>
                  <a:ext uri="{FF2B5EF4-FFF2-40B4-BE49-F238E27FC236}">
                    <a16:creationId xmlns:a16="http://schemas.microsoft.com/office/drawing/2014/main" id="{06F46AC3-7D27-4047-B4CF-5B31927A7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741411" y="1089867"/>
                <a:ext cx="941629" cy="941629"/>
              </a:xfrm>
              <a:prstGeom prst="rect">
                <a:avLst/>
              </a:prstGeom>
            </p:spPr>
          </p:pic>
        </p:grp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A7F9374-D8D5-4DB5-86FB-C9F2BD70621B}"/>
                </a:ext>
              </a:extLst>
            </p:cNvPr>
            <p:cNvSpPr/>
            <p:nvPr/>
          </p:nvSpPr>
          <p:spPr>
            <a:xfrm>
              <a:off x="2575493" y="1149352"/>
              <a:ext cx="1569840" cy="422431"/>
            </a:xfrm>
            <a:prstGeom prst="roundRect">
              <a:avLst>
                <a:gd name="adj" fmla="val 50000"/>
              </a:avLst>
            </a:prstGeom>
            <a:solidFill>
              <a:srgbClr val="008276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AU" sz="1100" b="1">
                  <a:solidFill>
                    <a:schemeClr val="bg1"/>
                  </a:solidFill>
                  <a:latin typeface="Public Sans" pitchFamily="2" charset="0"/>
                </a:rPr>
                <a:t>Generalist Licence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9CD6DFE-645B-444A-AB63-613085F991F7}"/>
              </a:ext>
            </a:extLst>
          </p:cNvPr>
          <p:cNvGrpSpPr/>
          <p:nvPr/>
        </p:nvGrpSpPr>
        <p:grpSpPr>
          <a:xfrm>
            <a:off x="5100170" y="1466089"/>
            <a:ext cx="2287647" cy="679707"/>
            <a:chOff x="1857686" y="1038400"/>
            <a:chExt cx="2287647" cy="67970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7C13C20-FF26-4507-9E72-1510729B541F}"/>
                </a:ext>
              </a:extLst>
            </p:cNvPr>
            <p:cNvGrpSpPr/>
            <p:nvPr/>
          </p:nvGrpSpPr>
          <p:grpSpPr>
            <a:xfrm>
              <a:off x="1857686" y="1038400"/>
              <a:ext cx="679707" cy="679707"/>
              <a:chOff x="2549946" y="898402"/>
              <a:chExt cx="1324558" cy="1324558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CDEF2E8-47F0-47A4-AB5E-111C49C5B9D8}"/>
                  </a:ext>
                </a:extLst>
              </p:cNvPr>
              <p:cNvSpPr/>
              <p:nvPr/>
            </p:nvSpPr>
            <p:spPr>
              <a:xfrm>
                <a:off x="2549946" y="898402"/>
                <a:ext cx="1324558" cy="1324558"/>
              </a:xfrm>
              <a:prstGeom prst="ellipse">
                <a:avLst/>
              </a:prstGeom>
              <a:solidFill>
                <a:srgbClr val="F5F5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latin typeface="Public Sans" pitchFamily="2" charset="0"/>
                </a:endParaRPr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C2E124B2-7F4D-4960-B7EF-2807BF42A6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741411" y="1089867"/>
                <a:ext cx="941629" cy="941629"/>
              </a:xfrm>
              <a:prstGeom prst="rect">
                <a:avLst/>
              </a:prstGeom>
            </p:spPr>
          </p:pic>
        </p:grp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B2E5CC00-93F0-4CA6-86B3-4290B5ECFD03}"/>
                </a:ext>
              </a:extLst>
            </p:cNvPr>
            <p:cNvSpPr/>
            <p:nvPr/>
          </p:nvSpPr>
          <p:spPr>
            <a:xfrm>
              <a:off x="2575493" y="1149352"/>
              <a:ext cx="1569840" cy="422431"/>
            </a:xfrm>
            <a:prstGeom prst="roundRect">
              <a:avLst>
                <a:gd name="adj" fmla="val 50000"/>
              </a:avLst>
            </a:prstGeom>
            <a:solidFill>
              <a:srgbClr val="287DB2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AU" sz="1100" b="1">
                  <a:solidFill>
                    <a:schemeClr val="bg1"/>
                  </a:solidFill>
                  <a:latin typeface="Public Sans" pitchFamily="2" charset="0"/>
                </a:rPr>
                <a:t>Specialist Licence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59DB214A-4107-4F2B-B7AF-0576FBBF542D}"/>
              </a:ext>
            </a:extLst>
          </p:cNvPr>
          <p:cNvSpPr txBox="1"/>
          <p:nvPr/>
        </p:nvSpPr>
        <p:spPr>
          <a:xfrm>
            <a:off x="3055997" y="1098823"/>
            <a:ext cx="4284850" cy="54785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100">
                <a:solidFill>
                  <a:schemeClr val="tx1"/>
                </a:solidFill>
                <a:latin typeface="Public Sans" pitchFamily="2" charset="0"/>
              </a:rPr>
              <a:t>Sue’s organisation is issued a </a:t>
            </a:r>
            <a:r>
              <a:rPr lang="en-AU" sz="1100" b="1">
                <a:solidFill>
                  <a:schemeClr val="tx1"/>
                </a:solidFill>
                <a:latin typeface="Public Sans" pitchFamily="2" charset="0"/>
              </a:rPr>
              <a:t>Specialist </a:t>
            </a:r>
            <a:r>
              <a:rPr lang="en-AU" sz="1100">
                <a:solidFill>
                  <a:schemeClr val="tx1"/>
                </a:solidFill>
                <a:latin typeface="Public Sans" pitchFamily="2" charset="0"/>
              </a:rPr>
              <a:t>or</a:t>
            </a:r>
            <a:r>
              <a:rPr lang="en-AU" sz="1100" b="1">
                <a:solidFill>
                  <a:schemeClr val="tx1"/>
                </a:solidFill>
                <a:latin typeface="Public Sans" pitchFamily="2" charset="0"/>
              </a:rPr>
              <a:t> Generalist </a:t>
            </a:r>
            <a:r>
              <a:rPr lang="en-AU" sz="1100">
                <a:solidFill>
                  <a:schemeClr val="tx1"/>
                </a:solidFill>
                <a:latin typeface="Public Sans" pitchFamily="2" charset="0"/>
              </a:rPr>
              <a:t>licence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A44642F-BEA5-4CF6-BAC0-4582EEBB15AA}"/>
              </a:ext>
            </a:extLst>
          </p:cNvPr>
          <p:cNvSpPr/>
          <p:nvPr/>
        </p:nvSpPr>
        <p:spPr>
          <a:xfrm>
            <a:off x="5100170" y="2869778"/>
            <a:ext cx="3571468" cy="422431"/>
          </a:xfrm>
          <a:prstGeom prst="roundRect">
            <a:avLst>
              <a:gd name="adj" fmla="val 50000"/>
            </a:avLst>
          </a:prstGeom>
          <a:noFill/>
          <a:ln w="9525" cap="rnd" cmpd="sng" algn="ctr">
            <a:solidFill>
              <a:srgbClr val="287DB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200" b="1">
                <a:solidFill>
                  <a:srgbClr val="287DB2"/>
                </a:solidFill>
                <a:latin typeface="Public Sans" pitchFamily="2" charset="0"/>
              </a:rPr>
              <a:t>Culturally and Linguistically Diverse (CALD)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81DBA5B-9C0E-476A-8B04-B28817EE8281}"/>
              </a:ext>
            </a:extLst>
          </p:cNvPr>
          <p:cNvSpPr/>
          <p:nvPr/>
        </p:nvSpPr>
        <p:spPr>
          <a:xfrm>
            <a:off x="5100170" y="2332472"/>
            <a:ext cx="1043567" cy="422431"/>
          </a:xfrm>
          <a:prstGeom prst="roundRect">
            <a:avLst>
              <a:gd name="adj" fmla="val 50000"/>
            </a:avLst>
          </a:prstGeom>
          <a:noFill/>
          <a:ln w="9525" cap="rnd" cmpd="sng" algn="ctr">
            <a:solidFill>
              <a:srgbClr val="287DB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200" b="1">
                <a:solidFill>
                  <a:srgbClr val="287DB2"/>
                </a:solidFill>
                <a:latin typeface="Public Sans" pitchFamily="2" charset="0"/>
              </a:rPr>
              <a:t>Refugees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ADDD698-CD4F-477A-8D4D-7C5FFF8D0125}"/>
              </a:ext>
            </a:extLst>
          </p:cNvPr>
          <p:cNvSpPr/>
          <p:nvPr/>
        </p:nvSpPr>
        <p:spPr>
          <a:xfrm>
            <a:off x="5100170" y="3407084"/>
            <a:ext cx="2029156" cy="422431"/>
          </a:xfrm>
          <a:prstGeom prst="roundRect">
            <a:avLst>
              <a:gd name="adj" fmla="val 50000"/>
            </a:avLst>
          </a:prstGeom>
          <a:noFill/>
          <a:ln w="9525" cap="rnd" cmpd="sng" algn="ctr">
            <a:solidFill>
              <a:srgbClr val="287DB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200" b="1">
                <a:solidFill>
                  <a:srgbClr val="287DB2"/>
                </a:solidFill>
                <a:latin typeface="Public Sans" pitchFamily="2" charset="0"/>
              </a:rPr>
              <a:t>Indigenous Australians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2F43F07-BC1A-4194-ADD8-BAF83470EE9B}"/>
              </a:ext>
            </a:extLst>
          </p:cNvPr>
          <p:cNvSpPr/>
          <p:nvPr/>
        </p:nvSpPr>
        <p:spPr>
          <a:xfrm>
            <a:off x="5100170" y="3944390"/>
            <a:ext cx="1262914" cy="422431"/>
          </a:xfrm>
          <a:prstGeom prst="roundRect">
            <a:avLst>
              <a:gd name="adj" fmla="val 50000"/>
            </a:avLst>
          </a:prstGeom>
          <a:noFill/>
          <a:ln w="9525" cap="rnd" cmpd="sng" algn="ctr">
            <a:solidFill>
              <a:srgbClr val="287DB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200" b="1">
                <a:solidFill>
                  <a:srgbClr val="287DB2"/>
                </a:solidFill>
                <a:latin typeface="Public Sans" pitchFamily="2" charset="0"/>
              </a:rPr>
              <a:t>Ex-offenders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123E9F7-BE70-4B52-9A6A-572F4A65E874}"/>
              </a:ext>
            </a:extLst>
          </p:cNvPr>
          <p:cNvCxnSpPr>
            <a:cxnSpLocks/>
          </p:cNvCxnSpPr>
          <p:nvPr/>
        </p:nvCxnSpPr>
        <p:spPr>
          <a:xfrm>
            <a:off x="7542487" y="1788256"/>
            <a:ext cx="1601513" cy="0"/>
          </a:xfrm>
          <a:prstGeom prst="line">
            <a:avLst/>
          </a:prstGeom>
          <a:ln w="57150" cap="rnd">
            <a:solidFill>
              <a:srgbClr val="008478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F0108BE6-B2B5-4A32-B9CF-BCFEAAB621A3}"/>
              </a:ext>
            </a:extLst>
          </p:cNvPr>
          <p:cNvSpPr/>
          <p:nvPr/>
        </p:nvSpPr>
        <p:spPr>
          <a:xfrm>
            <a:off x="2634888" y="2332472"/>
            <a:ext cx="1213212" cy="422431"/>
          </a:xfrm>
          <a:prstGeom prst="roundRect">
            <a:avLst>
              <a:gd name="adj" fmla="val 50000"/>
            </a:avLst>
          </a:prstGeom>
          <a:noFill/>
          <a:ln w="9525" cap="rnd" cmpd="sng" algn="ctr">
            <a:solidFill>
              <a:srgbClr val="00827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200" b="1">
                <a:solidFill>
                  <a:srgbClr val="008276"/>
                </a:solidFill>
                <a:latin typeface="Public Sans" pitchFamily="2" charset="0"/>
              </a:rPr>
              <a:t>Eligible Individuals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018C4B0-AEAF-4575-9604-47B931888280}"/>
              </a:ext>
            </a:extLst>
          </p:cNvPr>
          <p:cNvSpPr/>
          <p:nvPr/>
        </p:nvSpPr>
        <p:spPr>
          <a:xfrm>
            <a:off x="5103678" y="4481696"/>
            <a:ext cx="3331662" cy="4224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200" i="1">
                <a:solidFill>
                  <a:srgbClr val="287DB2"/>
                </a:solidFill>
                <a:latin typeface="Public Sans" pitchFamily="2" charset="0"/>
              </a:rPr>
              <a:t>*May be expanded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82783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2AC4D8-3921-41D8-973A-381713773A57}"/>
              </a:ext>
            </a:extLst>
          </p:cNvPr>
          <p:cNvCxnSpPr>
            <a:cxnSpLocks/>
          </p:cNvCxnSpPr>
          <p:nvPr/>
        </p:nvCxnSpPr>
        <p:spPr>
          <a:xfrm>
            <a:off x="1195216" y="1607725"/>
            <a:ext cx="6368340" cy="17227"/>
          </a:xfrm>
          <a:prstGeom prst="straightConnector1">
            <a:avLst/>
          </a:prstGeom>
          <a:ln w="76200" cap="rnd">
            <a:solidFill>
              <a:srgbClr val="87D3E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7AD48ADB-DDF2-4DE7-A328-084452C403AB}"/>
              </a:ext>
            </a:extLst>
          </p:cNvPr>
          <p:cNvSpPr/>
          <p:nvPr/>
        </p:nvSpPr>
        <p:spPr>
          <a:xfrm>
            <a:off x="7338329" y="1356822"/>
            <a:ext cx="555308" cy="555308"/>
          </a:xfrm>
          <a:prstGeom prst="ellipse">
            <a:avLst/>
          </a:prstGeom>
          <a:solidFill>
            <a:schemeClr val="bg1"/>
          </a:solidFill>
          <a:ln w="2857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>
              <a:solidFill>
                <a:srgbClr val="FFFFFF"/>
              </a:solidFill>
            </a:endParaRP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5EA1BD86-5A41-4D52-BB38-055543939A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4002" y="1293971"/>
            <a:ext cx="632443" cy="6324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BB9236-5EF7-4A5E-9FDD-4EB77D20615E}"/>
              </a:ext>
            </a:extLst>
          </p:cNvPr>
          <p:cNvCxnSpPr>
            <a:cxnSpLocks/>
          </p:cNvCxnSpPr>
          <p:nvPr/>
        </p:nvCxnSpPr>
        <p:spPr>
          <a:xfrm>
            <a:off x="1499827" y="2988015"/>
            <a:ext cx="5200629" cy="0"/>
          </a:xfrm>
          <a:prstGeom prst="line">
            <a:avLst/>
          </a:prstGeom>
          <a:ln w="57150" cap="rnd">
            <a:solidFill>
              <a:srgbClr val="008478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AC9B7B1-6814-4EAF-9CAE-6A7F54074D5F}"/>
              </a:ext>
            </a:extLst>
          </p:cNvPr>
          <p:cNvSpPr txBox="1"/>
          <p:nvPr/>
        </p:nvSpPr>
        <p:spPr>
          <a:xfrm>
            <a:off x="215900" y="3770377"/>
            <a:ext cx="1812028" cy="54785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100" b="1">
                <a:solidFill>
                  <a:schemeClr val="tx1"/>
                </a:solidFill>
                <a:latin typeface="Arial Nova" panose="020B0504020202020204" pitchFamily="34" charset="0"/>
              </a:rPr>
              <a:t>Sue works for a Workforce Australia Employment Services Provider 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03A8EFA-18A9-4093-A2FC-166C70123F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9927" y="1188653"/>
            <a:ext cx="535289" cy="74783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045F47B-4743-4044-8EBA-0EFD3723E75D}"/>
              </a:ext>
            </a:extLst>
          </p:cNvPr>
          <p:cNvSpPr txBox="1"/>
          <p:nvPr/>
        </p:nvSpPr>
        <p:spPr>
          <a:xfrm>
            <a:off x="1195216" y="1142723"/>
            <a:ext cx="3195900" cy="37419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100" b="1">
                <a:solidFill>
                  <a:srgbClr val="287DB2"/>
                </a:solidFill>
                <a:latin typeface="Arial Nova" panose="020B0504020202020204" pitchFamily="34" charset="0"/>
              </a:rPr>
              <a:t>Stan enters Workforce Australia Services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1E7029-9D80-42AB-B63C-EB1D0C202F03}"/>
              </a:ext>
            </a:extLst>
          </p:cNvPr>
          <p:cNvSpPr/>
          <p:nvPr/>
        </p:nvSpPr>
        <p:spPr>
          <a:xfrm>
            <a:off x="2439993" y="2446946"/>
            <a:ext cx="1082139" cy="1082139"/>
          </a:xfrm>
          <a:prstGeom prst="ellipse">
            <a:avLst/>
          </a:prstGeom>
          <a:solidFill>
            <a:schemeClr val="bg1"/>
          </a:solidFill>
          <a:ln w="28575" cap="rnd" cmpd="sng" algn="ctr">
            <a:solidFill>
              <a:srgbClr val="00847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>
              <a:solidFill>
                <a:srgbClr val="FFFFFF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F8ED752-BF89-4225-9048-A15A2FAA4DC8}"/>
              </a:ext>
            </a:extLst>
          </p:cNvPr>
          <p:cNvSpPr/>
          <p:nvPr/>
        </p:nvSpPr>
        <p:spPr>
          <a:xfrm>
            <a:off x="4195415" y="2446946"/>
            <a:ext cx="1082139" cy="1082139"/>
          </a:xfrm>
          <a:prstGeom prst="ellipse">
            <a:avLst/>
          </a:prstGeom>
          <a:solidFill>
            <a:schemeClr val="bg1"/>
          </a:solidFill>
          <a:ln w="28575" cap="rnd" cmpd="sng" algn="ctr">
            <a:solidFill>
              <a:srgbClr val="00847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>
              <a:solidFill>
                <a:srgbClr val="FFFFFF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B5FC85E-12D9-4146-BC17-5795FADB76E5}"/>
              </a:ext>
            </a:extLst>
          </p:cNvPr>
          <p:cNvSpPr/>
          <p:nvPr/>
        </p:nvSpPr>
        <p:spPr>
          <a:xfrm>
            <a:off x="6136906" y="2446946"/>
            <a:ext cx="1082139" cy="1082139"/>
          </a:xfrm>
          <a:prstGeom prst="ellipse">
            <a:avLst/>
          </a:prstGeom>
          <a:solidFill>
            <a:schemeClr val="bg1"/>
          </a:solidFill>
          <a:ln w="28575" cap="rnd" cmpd="sng" algn="ctr">
            <a:solidFill>
              <a:srgbClr val="00847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>
              <a:solidFill>
                <a:srgbClr val="FFFFFF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BCD979A-8409-401E-9638-C89481D04820}"/>
              </a:ext>
            </a:extLst>
          </p:cNvPr>
          <p:cNvSpPr/>
          <p:nvPr/>
        </p:nvSpPr>
        <p:spPr>
          <a:xfrm>
            <a:off x="2851534" y="1498477"/>
            <a:ext cx="259056" cy="259056"/>
          </a:xfrm>
          <a:prstGeom prst="ellipse">
            <a:avLst/>
          </a:prstGeom>
          <a:solidFill>
            <a:srgbClr val="87D3E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>
              <a:solidFill>
                <a:srgbClr val="FFFFFF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3C4CCAF-DD4F-44D9-9D8E-05B5BC9DA0A1}"/>
              </a:ext>
            </a:extLst>
          </p:cNvPr>
          <p:cNvSpPr/>
          <p:nvPr/>
        </p:nvSpPr>
        <p:spPr>
          <a:xfrm>
            <a:off x="4606956" y="1498477"/>
            <a:ext cx="259056" cy="259056"/>
          </a:xfrm>
          <a:prstGeom prst="ellipse">
            <a:avLst/>
          </a:prstGeom>
          <a:solidFill>
            <a:srgbClr val="87D3E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>
              <a:solidFill>
                <a:srgbClr val="FFFFFF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F4B3709-CCB8-4697-B24B-0CB7E438BB38}"/>
              </a:ext>
            </a:extLst>
          </p:cNvPr>
          <p:cNvSpPr/>
          <p:nvPr/>
        </p:nvSpPr>
        <p:spPr>
          <a:xfrm>
            <a:off x="6548447" y="1490178"/>
            <a:ext cx="259056" cy="259056"/>
          </a:xfrm>
          <a:prstGeom prst="ellipse">
            <a:avLst/>
          </a:prstGeom>
          <a:solidFill>
            <a:srgbClr val="87D3E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>
              <a:solidFill>
                <a:srgbClr val="FFFFFF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C3A791-4B55-4C22-A2BD-662BD89E9A3A}"/>
              </a:ext>
            </a:extLst>
          </p:cNvPr>
          <p:cNvCxnSpPr>
            <a:stCxn id="8" idx="0"/>
            <a:endCxn id="36" idx="4"/>
          </p:cNvCxnSpPr>
          <p:nvPr/>
        </p:nvCxnSpPr>
        <p:spPr>
          <a:xfrm flipH="1" flipV="1">
            <a:off x="2981062" y="1757533"/>
            <a:ext cx="1" cy="689413"/>
          </a:xfrm>
          <a:prstGeom prst="straightConnector1">
            <a:avLst/>
          </a:prstGeom>
          <a:ln w="9525" cap="rnd">
            <a:solidFill>
              <a:srgbClr val="9A9A9A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50241D-FED4-40E3-A534-534248F124B4}"/>
              </a:ext>
            </a:extLst>
          </p:cNvPr>
          <p:cNvCxnSpPr>
            <a:stCxn id="34" idx="0"/>
            <a:endCxn id="39" idx="4"/>
          </p:cNvCxnSpPr>
          <p:nvPr/>
        </p:nvCxnSpPr>
        <p:spPr>
          <a:xfrm flipH="1" flipV="1">
            <a:off x="4736484" y="1757533"/>
            <a:ext cx="1" cy="689413"/>
          </a:xfrm>
          <a:prstGeom prst="straightConnector1">
            <a:avLst/>
          </a:prstGeom>
          <a:ln w="9525" cap="rnd">
            <a:solidFill>
              <a:srgbClr val="9A9A9A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37393CE-5476-447A-B08F-03BE72313098}"/>
              </a:ext>
            </a:extLst>
          </p:cNvPr>
          <p:cNvCxnSpPr>
            <a:cxnSpLocks/>
            <a:stCxn id="35" idx="0"/>
            <a:endCxn id="41" idx="4"/>
          </p:cNvCxnSpPr>
          <p:nvPr/>
        </p:nvCxnSpPr>
        <p:spPr>
          <a:xfrm flipH="1" flipV="1">
            <a:off x="6677975" y="1749234"/>
            <a:ext cx="1" cy="697712"/>
          </a:xfrm>
          <a:prstGeom prst="straightConnector1">
            <a:avLst/>
          </a:prstGeom>
          <a:ln w="9525" cap="rnd">
            <a:solidFill>
              <a:srgbClr val="9A9A9A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8FE1450-7B3A-43D5-9CCE-453A111C1D76}"/>
              </a:ext>
            </a:extLst>
          </p:cNvPr>
          <p:cNvSpPr txBox="1"/>
          <p:nvPr/>
        </p:nvSpPr>
        <p:spPr>
          <a:xfrm>
            <a:off x="7948784" y="1420628"/>
            <a:ext cx="935572" cy="37419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100" b="1">
                <a:solidFill>
                  <a:srgbClr val="287DB2"/>
                </a:solidFill>
                <a:latin typeface="Arial Nova" panose="020B0504020202020204" pitchFamily="34" charset="0"/>
              </a:rPr>
              <a:t>Stan finds a job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B20099-E76F-4D9E-8C29-CB37E60D6A63}"/>
              </a:ext>
            </a:extLst>
          </p:cNvPr>
          <p:cNvSpPr txBox="1"/>
          <p:nvPr/>
        </p:nvSpPr>
        <p:spPr>
          <a:xfrm>
            <a:off x="2211716" y="3668777"/>
            <a:ext cx="1530550" cy="54785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100">
                <a:solidFill>
                  <a:srgbClr val="008478"/>
                </a:solidFill>
                <a:latin typeface="Arial Nova" panose="020B0504020202020204" pitchFamily="34" charset="0"/>
              </a:rPr>
              <a:t>Sue develops a tailored, personalised  plan for Stan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5E62F8-5FFF-42D0-8107-D0A105EC1004}"/>
              </a:ext>
            </a:extLst>
          </p:cNvPr>
          <p:cNvSpPr txBox="1"/>
          <p:nvPr/>
        </p:nvSpPr>
        <p:spPr>
          <a:xfrm>
            <a:off x="3926054" y="3668777"/>
            <a:ext cx="1620859" cy="54785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100">
                <a:solidFill>
                  <a:srgbClr val="008478"/>
                </a:solidFill>
                <a:latin typeface="Arial Nova" panose="020B0504020202020204" pitchFamily="34" charset="0"/>
              </a:rPr>
              <a:t>Sue can adjust Stan’s support when his circumstances change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790232-34DB-48B5-AC6C-443F753F7F4C}"/>
              </a:ext>
            </a:extLst>
          </p:cNvPr>
          <p:cNvSpPr txBox="1"/>
          <p:nvPr/>
        </p:nvSpPr>
        <p:spPr>
          <a:xfrm>
            <a:off x="5867545" y="3654251"/>
            <a:ext cx="1620859" cy="54785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100">
                <a:solidFill>
                  <a:srgbClr val="008478"/>
                </a:solidFill>
                <a:latin typeface="Arial Nova" panose="020B0504020202020204" pitchFamily="34" charset="0"/>
              </a:rPr>
              <a:t>Sue’s connections creates opportunities for Stan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7476914-7859-4952-BCF9-E7B0837326E5}"/>
              </a:ext>
            </a:extLst>
          </p:cNvPr>
          <p:cNvSpPr/>
          <p:nvPr/>
        </p:nvSpPr>
        <p:spPr>
          <a:xfrm>
            <a:off x="4391116" y="2939113"/>
            <a:ext cx="702615" cy="150937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>
              <a:solidFill>
                <a:srgbClr val="FFFFFF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0F7933-5B5D-445E-8ABE-87DF48E1C07D}"/>
              </a:ext>
            </a:extLst>
          </p:cNvPr>
          <p:cNvSpPr txBox="1"/>
          <p:nvPr/>
        </p:nvSpPr>
        <p:spPr>
          <a:xfrm>
            <a:off x="4595667" y="2794622"/>
            <a:ext cx="539176" cy="12809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AU" sz="800" b="1">
                <a:solidFill>
                  <a:srgbClr val="008478"/>
                </a:solidFill>
                <a:latin typeface="Arial Nova" panose="020B0504020202020204" pitchFamily="34" charset="0"/>
              </a:rPr>
              <a:t>10/40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2858701-0245-46E7-ADF3-FF7D5BCCD6BA}"/>
              </a:ext>
            </a:extLst>
          </p:cNvPr>
          <p:cNvSpPr/>
          <p:nvPr/>
        </p:nvSpPr>
        <p:spPr>
          <a:xfrm>
            <a:off x="4391116" y="2939113"/>
            <a:ext cx="240415" cy="150937"/>
          </a:xfrm>
          <a:prstGeom prst="roundRect">
            <a:avLst>
              <a:gd name="adj" fmla="val 50000"/>
            </a:avLst>
          </a:prstGeom>
          <a:solidFill>
            <a:srgbClr val="008478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>
              <a:solidFill>
                <a:srgbClr val="FFFFFF"/>
              </a:solidFill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BB6FEF12-397E-48AE-B8B9-3555C18FC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5111" y="2046528"/>
            <a:ext cx="1596293" cy="1577731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B6EDB73A-7B65-4D78-97A7-32F5A44785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85320" y="2677665"/>
            <a:ext cx="599095" cy="599095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24805482-56C8-426B-96D9-33A0AFECB97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77478" y="2665896"/>
            <a:ext cx="599095" cy="59909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93601B-F4DD-4D60-AEE6-2AFB6109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>
                <a:solidFill>
                  <a:srgbClr val="051532"/>
                </a:solidFill>
                <a:latin typeface="Public Sans" pitchFamily="2" charset="0"/>
              </a:rPr>
              <a:t>Workforce Australia for Providers</a:t>
            </a:r>
          </a:p>
        </p:txBody>
      </p:sp>
    </p:spTree>
    <p:extLst>
      <p:ext uri="{BB962C8B-B14F-4D97-AF65-F5344CB8AC3E}">
        <p14:creationId xmlns:p14="http://schemas.microsoft.com/office/powerpoint/2010/main" val="2684352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837F5FB-D4C4-4739-A257-1D91D9519E51}"/>
              </a:ext>
            </a:extLst>
          </p:cNvPr>
          <p:cNvSpPr txBox="1"/>
          <p:nvPr/>
        </p:nvSpPr>
        <p:spPr>
          <a:xfrm flipH="1">
            <a:off x="5519163" y="378630"/>
            <a:ext cx="351799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100" b="1">
                <a:solidFill>
                  <a:srgbClr val="0076BD"/>
                </a:solidFill>
                <a:latin typeface="Public Sans" pitchFamily="2" charset="0"/>
                <a:cs typeface="Segoe UI Light" panose="020B0502040204020203" pitchFamily="34" charset="0"/>
              </a:rPr>
              <a:t>Upfront payments</a:t>
            </a:r>
          </a:p>
          <a:p>
            <a:pPr>
              <a:spcBef>
                <a:spcPts val="750"/>
              </a:spcBef>
              <a:defRPr/>
            </a:pPr>
            <a:r>
              <a:rPr lang="en-US" sz="1100">
                <a:latin typeface="Public Sans" pitchFamily="2" charset="0"/>
              </a:rPr>
              <a:t>Payable upon commencement with a Workforce Australia Employment Services Provider</a:t>
            </a:r>
          </a:p>
          <a:p>
            <a:pPr marL="257175" indent="-25717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100">
                <a:latin typeface="Public Sans" pitchFamily="2" charset="0"/>
              </a:rPr>
              <a:t>$1200 for new eligible individuals</a:t>
            </a:r>
          </a:p>
          <a:p>
            <a:pPr marL="257175" indent="-25717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100">
                <a:latin typeface="Public Sans" pitchFamily="2" charset="0"/>
              </a:rPr>
              <a:t>$600 for transition or transferred individuals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A18908B-5392-484E-AFB2-60BC59A5BCF3}"/>
              </a:ext>
            </a:extLst>
          </p:cNvPr>
          <p:cNvSpPr/>
          <p:nvPr/>
        </p:nvSpPr>
        <p:spPr>
          <a:xfrm>
            <a:off x="5040088" y="553237"/>
            <a:ext cx="324000" cy="324000"/>
          </a:xfrm>
          <a:prstGeom prst="ellipse">
            <a:avLst/>
          </a:prstGeom>
          <a:solidFill>
            <a:srgbClr val="0076B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>
                <a:latin typeface="Public Sans" pitchFamily="2" charset="0"/>
              </a:rPr>
              <a:t>1</a:t>
            </a:r>
            <a:endParaRPr lang="en-AU" sz="1150" b="1">
              <a:latin typeface="Public Sans" pitchFamily="2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8DACD5A-09EF-4370-95DC-8F7DBBA6F941}"/>
              </a:ext>
            </a:extLst>
          </p:cNvPr>
          <p:cNvCxnSpPr>
            <a:cxnSpLocks/>
          </p:cNvCxnSpPr>
          <p:nvPr/>
        </p:nvCxnSpPr>
        <p:spPr>
          <a:xfrm>
            <a:off x="5457693" y="473297"/>
            <a:ext cx="0" cy="548644"/>
          </a:xfrm>
          <a:prstGeom prst="line">
            <a:avLst/>
          </a:prstGeom>
          <a:ln w="38100">
            <a:solidFill>
              <a:srgbClr val="007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327DFC3A-75E3-4D86-A553-858FD382EA5C}"/>
              </a:ext>
            </a:extLst>
          </p:cNvPr>
          <p:cNvSpPr/>
          <p:nvPr/>
        </p:nvSpPr>
        <p:spPr>
          <a:xfrm>
            <a:off x="5040088" y="1772039"/>
            <a:ext cx="324000" cy="324000"/>
          </a:xfrm>
          <a:prstGeom prst="ellipse">
            <a:avLst/>
          </a:prstGeom>
          <a:solidFill>
            <a:srgbClr val="0076B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>
                <a:latin typeface="Public Sans" pitchFamily="2" charset="0"/>
              </a:rPr>
              <a:t>2</a:t>
            </a:r>
            <a:endParaRPr lang="en-AU" sz="1150" b="1">
              <a:latin typeface="Public Sans" pitchFamily="2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A783494-F96B-4EAE-878B-EEBEB8D7941F}"/>
              </a:ext>
            </a:extLst>
          </p:cNvPr>
          <p:cNvCxnSpPr>
            <a:cxnSpLocks/>
          </p:cNvCxnSpPr>
          <p:nvPr/>
        </p:nvCxnSpPr>
        <p:spPr>
          <a:xfrm>
            <a:off x="5442679" y="1692099"/>
            <a:ext cx="0" cy="548645"/>
          </a:xfrm>
          <a:prstGeom prst="line">
            <a:avLst/>
          </a:prstGeom>
          <a:ln w="38100">
            <a:solidFill>
              <a:srgbClr val="007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012F771-096E-45A1-B9CC-A9911A6DD733}"/>
              </a:ext>
            </a:extLst>
          </p:cNvPr>
          <p:cNvSpPr txBox="1"/>
          <p:nvPr/>
        </p:nvSpPr>
        <p:spPr>
          <a:xfrm flipH="1">
            <a:off x="5490107" y="1691929"/>
            <a:ext cx="351809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709">
              <a:defRPr/>
            </a:pPr>
            <a:r>
              <a:rPr lang="en-US" sz="1100" b="1">
                <a:solidFill>
                  <a:srgbClr val="0076BD"/>
                </a:solidFill>
                <a:latin typeface="Public Sans" pitchFamily="2" charset="0"/>
                <a:cs typeface="Arial" panose="020B0604020202020204" pitchFamily="34" charset="0"/>
              </a:rPr>
              <a:t>Progress payments</a:t>
            </a:r>
          </a:p>
          <a:p>
            <a:pPr marL="257175" indent="-25717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100">
                <a:latin typeface="Public Sans" pitchFamily="2" charset="0"/>
              </a:rPr>
              <a:t>Payable for progression towards employment</a:t>
            </a:r>
          </a:p>
          <a:p>
            <a:pPr marL="257175" indent="-25717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100">
                <a:latin typeface="Public Sans" pitchFamily="2" charset="0"/>
              </a:rPr>
              <a:t>$750 payment available once every 24 months</a:t>
            </a:r>
          </a:p>
          <a:p>
            <a:pPr defTabSz="912709">
              <a:defRPr/>
            </a:pPr>
            <a:endParaRPr lang="en-US" sz="1100">
              <a:solidFill>
                <a:srgbClr val="002D3F"/>
              </a:solidFill>
              <a:latin typeface="Public Sans" pitchFamily="2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D4B5A40-983C-4C22-B1AD-CC2D4EA156C4}"/>
              </a:ext>
            </a:extLst>
          </p:cNvPr>
          <p:cNvSpPr/>
          <p:nvPr/>
        </p:nvSpPr>
        <p:spPr>
          <a:xfrm>
            <a:off x="5040088" y="2826131"/>
            <a:ext cx="324000" cy="324000"/>
          </a:xfrm>
          <a:prstGeom prst="ellipse">
            <a:avLst/>
          </a:prstGeom>
          <a:solidFill>
            <a:srgbClr val="0076B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>
                <a:latin typeface="Public Sans" pitchFamily="2" charset="0"/>
              </a:rPr>
              <a:t>3</a:t>
            </a:r>
            <a:endParaRPr lang="en-AU" sz="1150" b="1">
              <a:latin typeface="Public Sans" pitchFamily="2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EC2E8EE-7F90-481F-B5CB-1308282D83FB}"/>
              </a:ext>
            </a:extLst>
          </p:cNvPr>
          <p:cNvCxnSpPr>
            <a:cxnSpLocks/>
          </p:cNvCxnSpPr>
          <p:nvPr/>
        </p:nvCxnSpPr>
        <p:spPr>
          <a:xfrm>
            <a:off x="5436096" y="2746191"/>
            <a:ext cx="0" cy="548644"/>
          </a:xfrm>
          <a:prstGeom prst="line">
            <a:avLst/>
          </a:prstGeom>
          <a:ln w="38100">
            <a:solidFill>
              <a:srgbClr val="007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E1BF014-9E48-4B75-9028-E64E878F8D40}"/>
              </a:ext>
            </a:extLst>
          </p:cNvPr>
          <p:cNvSpPr txBox="1"/>
          <p:nvPr/>
        </p:nvSpPr>
        <p:spPr>
          <a:xfrm flipH="1">
            <a:off x="5494718" y="2651523"/>
            <a:ext cx="351442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709">
              <a:defRPr/>
            </a:pPr>
            <a:r>
              <a:rPr lang="en-US" sz="1100" b="1">
                <a:solidFill>
                  <a:srgbClr val="0076BD"/>
                </a:solidFill>
                <a:latin typeface="Public Sans" pitchFamily="2" charset="0"/>
                <a:cs typeface="Arial" panose="020B0604020202020204" pitchFamily="34" charset="0"/>
              </a:rPr>
              <a:t>Employment outcome payments</a:t>
            </a:r>
          </a:p>
          <a:p>
            <a:pPr marL="257175" indent="-257175" defTabSz="912709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100">
                <a:latin typeface="Public Sans" pitchFamily="2" charset="0"/>
              </a:rPr>
              <a:t>Payable for remaining in employment for 4/12/26 weeks</a:t>
            </a:r>
          </a:p>
          <a:p>
            <a:pPr marL="257175" indent="-257175" defTabSz="912709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100">
                <a:latin typeface="Public Sans" pitchFamily="2" charset="0"/>
              </a:rPr>
              <a:t>Full or partial outcomes</a:t>
            </a:r>
          </a:p>
          <a:p>
            <a:pPr marL="257175" indent="-257175" defTabSz="912709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100">
                <a:latin typeface="Public Sans" pitchFamily="2" charset="0"/>
              </a:rPr>
              <a:t>From $240 to $5000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917B40-7267-47D1-BA5E-E3BD0CD6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798" b="1">
                <a:solidFill>
                  <a:schemeClr val="bg1"/>
                </a:solidFill>
                <a:latin typeface="Public Sans" pitchFamily="2" charset="0"/>
              </a:rPr>
              <a:t>New provider payment model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4008B62-CB9D-46E7-967B-20178FFE276F}"/>
              </a:ext>
            </a:extLst>
          </p:cNvPr>
          <p:cNvSpPr/>
          <p:nvPr/>
        </p:nvSpPr>
        <p:spPr>
          <a:xfrm>
            <a:off x="5040088" y="3887497"/>
            <a:ext cx="324000" cy="324000"/>
          </a:xfrm>
          <a:prstGeom prst="ellipse">
            <a:avLst/>
          </a:prstGeom>
          <a:solidFill>
            <a:srgbClr val="0076B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>
                <a:latin typeface="Public Sans" pitchFamily="2" charset="0"/>
              </a:rPr>
              <a:t>4</a:t>
            </a:r>
            <a:endParaRPr lang="en-AU" sz="1150" b="1">
              <a:latin typeface="Public Sans" pitchFamily="2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66DFBD7-1906-4FF4-BA50-711AA5979E0B}"/>
              </a:ext>
            </a:extLst>
          </p:cNvPr>
          <p:cNvCxnSpPr>
            <a:cxnSpLocks/>
          </p:cNvCxnSpPr>
          <p:nvPr/>
        </p:nvCxnSpPr>
        <p:spPr>
          <a:xfrm>
            <a:off x="5424583" y="3793029"/>
            <a:ext cx="0" cy="548644"/>
          </a:xfrm>
          <a:prstGeom prst="line">
            <a:avLst/>
          </a:prstGeom>
          <a:ln w="38100">
            <a:solidFill>
              <a:srgbClr val="007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772412E-22B1-4DC0-8005-88C2E2AA27FF}"/>
              </a:ext>
            </a:extLst>
          </p:cNvPr>
          <p:cNvSpPr txBox="1"/>
          <p:nvPr/>
        </p:nvSpPr>
        <p:spPr>
          <a:xfrm flipH="1">
            <a:off x="5479213" y="3805985"/>
            <a:ext cx="32512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709">
              <a:defRPr/>
            </a:pPr>
            <a:r>
              <a:rPr lang="en-US" sz="1100" b="1">
                <a:solidFill>
                  <a:srgbClr val="0076BD"/>
                </a:solidFill>
                <a:latin typeface="Public Sans" pitchFamily="2" charset="0"/>
                <a:cs typeface="Arial" panose="020B0604020202020204" pitchFamily="34" charset="0"/>
              </a:rPr>
              <a:t>Very long-term unemployment bonus</a:t>
            </a:r>
          </a:p>
          <a:p>
            <a:pPr marL="257175" indent="-257175" defTabSz="912709">
              <a:buFont typeface="Arial" panose="020B0604020202020204" pitchFamily="34" charset="0"/>
              <a:buChar char="•"/>
              <a:defRPr/>
            </a:pPr>
            <a:r>
              <a:rPr lang="en-US" sz="1100">
                <a:latin typeface="Public Sans" pitchFamily="2" charset="0"/>
              </a:rPr>
              <a:t>Paid on top of 12 and 26 week employment outcomes for individuals who have been unemployed for over 24 months</a:t>
            </a:r>
          </a:p>
          <a:p>
            <a:pPr marL="257175" indent="-257175" defTabSz="912709">
              <a:buFont typeface="Arial" panose="020B0604020202020204" pitchFamily="34" charset="0"/>
              <a:buChar char="•"/>
              <a:defRPr/>
            </a:pPr>
            <a:r>
              <a:rPr lang="en-US" sz="1100">
                <a:latin typeface="Public Sans" pitchFamily="2" charset="0"/>
              </a:rPr>
              <a:t>From $1,000 to $4,000</a:t>
            </a:r>
          </a:p>
        </p:txBody>
      </p:sp>
    </p:spTree>
    <p:extLst>
      <p:ext uri="{BB962C8B-B14F-4D97-AF65-F5344CB8AC3E}">
        <p14:creationId xmlns:p14="http://schemas.microsoft.com/office/powerpoint/2010/main" val="2478497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FA7A450-4D57-4D59-B49E-E9212DE32551}"/>
              </a:ext>
            </a:extLst>
          </p:cNvPr>
          <p:cNvSpPr txBox="1"/>
          <p:nvPr/>
        </p:nvSpPr>
        <p:spPr>
          <a:xfrm>
            <a:off x="417688" y="541494"/>
            <a:ext cx="5723467" cy="45945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AU" sz="2400">
                <a:solidFill>
                  <a:srgbClr val="051532"/>
                </a:solidFill>
                <a:latin typeface="Public Sans" pitchFamily="2" charset="0"/>
              </a:rPr>
              <a:t>Workforce Australia </a:t>
            </a:r>
            <a:br>
              <a:rPr lang="en-AU" sz="2400">
                <a:solidFill>
                  <a:srgbClr val="051532"/>
                </a:solidFill>
                <a:latin typeface="Public Sans" pitchFamily="2" charset="0"/>
              </a:rPr>
            </a:br>
            <a:r>
              <a:rPr lang="en-AU" sz="2400">
                <a:solidFill>
                  <a:srgbClr val="051532"/>
                </a:solidFill>
                <a:latin typeface="Public Sans" pitchFamily="2" charset="0"/>
              </a:rPr>
              <a:t>for </a:t>
            </a:r>
            <a:r>
              <a:rPr lang="en-AU" sz="2400" b="1">
                <a:solidFill>
                  <a:srgbClr val="051532"/>
                </a:solidFill>
                <a:latin typeface="Public Sans" pitchFamily="2" charset="0"/>
              </a:rPr>
              <a:t>Business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365FBAE5-F200-4087-8FE0-C08AC458C669}"/>
              </a:ext>
            </a:extLst>
          </p:cNvPr>
          <p:cNvCxnSpPr>
            <a:cxnSpLocks/>
          </p:cNvCxnSpPr>
          <p:nvPr/>
        </p:nvCxnSpPr>
        <p:spPr>
          <a:xfrm>
            <a:off x="4777646" y="1632139"/>
            <a:ext cx="1846867" cy="479256"/>
          </a:xfrm>
          <a:prstGeom prst="bentConnector2">
            <a:avLst/>
          </a:prstGeom>
          <a:ln w="28575" cap="rnd">
            <a:solidFill>
              <a:srgbClr val="621F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57DBA80A-5213-4C08-805E-9E45FB7A45B3}"/>
              </a:ext>
            </a:extLst>
          </p:cNvPr>
          <p:cNvCxnSpPr>
            <a:cxnSpLocks/>
          </p:cNvCxnSpPr>
          <p:nvPr/>
        </p:nvCxnSpPr>
        <p:spPr>
          <a:xfrm flipH="1">
            <a:off x="2498704" y="1632139"/>
            <a:ext cx="1846867" cy="479256"/>
          </a:xfrm>
          <a:prstGeom prst="bentConnector2">
            <a:avLst/>
          </a:prstGeom>
          <a:ln w="28575" cap="rnd">
            <a:solidFill>
              <a:srgbClr val="287DB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6C82ED7-A2B1-408D-9E0B-94A1CE1B01A9}"/>
              </a:ext>
            </a:extLst>
          </p:cNvPr>
          <p:cNvCxnSpPr>
            <a:cxnSpLocks/>
          </p:cNvCxnSpPr>
          <p:nvPr/>
        </p:nvCxnSpPr>
        <p:spPr>
          <a:xfrm flipH="1">
            <a:off x="4561609" y="1730599"/>
            <a:ext cx="1" cy="381774"/>
          </a:xfrm>
          <a:prstGeom prst="straightConnector1">
            <a:avLst/>
          </a:prstGeom>
          <a:ln w="28575" cap="rnd">
            <a:solidFill>
              <a:srgbClr val="0193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EAD8BCB-8A5D-449B-95A9-48DF85696612}"/>
              </a:ext>
            </a:extLst>
          </p:cNvPr>
          <p:cNvCxnSpPr>
            <a:cxnSpLocks/>
          </p:cNvCxnSpPr>
          <p:nvPr/>
        </p:nvCxnSpPr>
        <p:spPr>
          <a:xfrm>
            <a:off x="4572000" y="1342722"/>
            <a:ext cx="3781" cy="521053"/>
          </a:xfrm>
          <a:prstGeom prst="straightConnector1">
            <a:avLst/>
          </a:prstGeom>
          <a:ln w="57150" cap="rnd">
            <a:solidFill>
              <a:srgbClr val="019349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EB3200B-E04B-4EE4-95EF-3EA147BB3430}"/>
              </a:ext>
            </a:extLst>
          </p:cNvPr>
          <p:cNvSpPr txBox="1"/>
          <p:nvPr/>
        </p:nvSpPr>
        <p:spPr>
          <a:xfrm>
            <a:off x="5199845" y="541494"/>
            <a:ext cx="2524890" cy="54785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100" b="1">
                <a:solidFill>
                  <a:schemeClr val="tx1"/>
                </a:solidFill>
                <a:latin typeface="Public Sans" pitchFamily="2" charset="0"/>
              </a:rPr>
              <a:t>Anna owns an aged care business called Total Care and needs staff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C44E0AC-507E-42AC-AEE9-BCEBEDF19A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30930" y="-156939"/>
            <a:ext cx="1082139" cy="153132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25E6971-520F-467E-8D1D-1313E067489F}"/>
              </a:ext>
            </a:extLst>
          </p:cNvPr>
          <p:cNvGrpSpPr/>
          <p:nvPr/>
        </p:nvGrpSpPr>
        <p:grpSpPr>
          <a:xfrm>
            <a:off x="4303531" y="1401306"/>
            <a:ext cx="516155" cy="516155"/>
            <a:chOff x="2355266" y="2198856"/>
            <a:chExt cx="624548" cy="62454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4571061-0DCD-4743-A0E8-76AB136EBFEE}"/>
                </a:ext>
              </a:extLst>
            </p:cNvPr>
            <p:cNvSpPr/>
            <p:nvPr/>
          </p:nvSpPr>
          <p:spPr>
            <a:xfrm>
              <a:off x="2355266" y="2198856"/>
              <a:ext cx="624548" cy="624548"/>
            </a:xfrm>
            <a:prstGeom prst="ellipse">
              <a:avLst/>
            </a:prstGeom>
            <a:solidFill>
              <a:srgbClr val="019349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200">
                <a:solidFill>
                  <a:srgbClr val="FFFFFF"/>
                </a:solidFill>
                <a:latin typeface="Public Sans" pitchFamily="2" charset="0"/>
              </a:endParaRPr>
            </a:p>
          </p:txBody>
        </p:sp>
        <p:pic>
          <p:nvPicPr>
            <p:cNvPr id="11" name="Graphic 10" descr="Server">
              <a:extLst>
                <a:ext uri="{FF2B5EF4-FFF2-40B4-BE49-F238E27FC236}">
                  <a16:creationId xmlns:a16="http://schemas.microsoft.com/office/drawing/2014/main" id="{4D7D16B2-B799-4068-86C3-B904B6A2D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54253" y="2297843"/>
              <a:ext cx="426575" cy="426575"/>
            </a:xfrm>
            <a:prstGeom prst="rect">
              <a:avLst/>
            </a:prstGeom>
          </p:spPr>
        </p:pic>
      </p:grpSp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B937C7E7-41B3-4D4C-9928-8A6FDA952C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1" y="2125392"/>
            <a:ext cx="981819" cy="981819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ADCB6691-A2EA-484E-90DA-CCFFF3F46E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04" y="2107073"/>
            <a:ext cx="981819" cy="981819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AA0F734-62AC-4CEA-8E54-E41C4E9994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66" y="2113896"/>
            <a:ext cx="968173" cy="968173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F95C528-26C9-448D-BE19-3AAC5C4D8BBC}"/>
              </a:ext>
            </a:extLst>
          </p:cNvPr>
          <p:cNvSpPr/>
          <p:nvPr/>
        </p:nvSpPr>
        <p:spPr>
          <a:xfrm>
            <a:off x="489341" y="3224269"/>
            <a:ext cx="2704733" cy="4224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100">
                <a:solidFill>
                  <a:srgbClr val="287DB2"/>
                </a:solidFill>
                <a:latin typeface="Public Sans" pitchFamily="2" charset="0"/>
              </a:rPr>
              <a:t>Anna can use the platform to find suitable candidates for employment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4480239-A5F4-45CD-A5AF-041E4F057A8A}"/>
              </a:ext>
            </a:extLst>
          </p:cNvPr>
          <p:cNvSpPr/>
          <p:nvPr/>
        </p:nvSpPr>
        <p:spPr>
          <a:xfrm>
            <a:off x="489341" y="3730880"/>
            <a:ext cx="2704733" cy="4224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100">
                <a:solidFill>
                  <a:srgbClr val="287DB2"/>
                </a:solidFill>
                <a:latin typeface="Public Sans" pitchFamily="2" charset="0"/>
              </a:rPr>
              <a:t>A large pool of job-ready individuals are available 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DA3B4FD-6AEC-4772-B278-3A2F26C174AC}"/>
              </a:ext>
            </a:extLst>
          </p:cNvPr>
          <p:cNvSpPr/>
          <p:nvPr/>
        </p:nvSpPr>
        <p:spPr>
          <a:xfrm>
            <a:off x="489341" y="4227101"/>
            <a:ext cx="2704733" cy="4224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100">
                <a:solidFill>
                  <a:srgbClr val="287DB2"/>
                </a:solidFill>
                <a:latin typeface="Public Sans" pitchFamily="2" charset="0"/>
              </a:rPr>
              <a:t>Supports are available to help Anna transition new employees 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2BFB594-7D16-4FB0-8437-AD4FDDED4817}"/>
              </a:ext>
            </a:extLst>
          </p:cNvPr>
          <p:cNvSpPr/>
          <p:nvPr/>
        </p:nvSpPr>
        <p:spPr>
          <a:xfrm>
            <a:off x="3335904" y="3223291"/>
            <a:ext cx="2704733" cy="4224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050">
                <a:solidFill>
                  <a:srgbClr val="008276"/>
                </a:solidFill>
                <a:latin typeface="Public Sans" pitchFamily="2" charset="0"/>
              </a:rPr>
              <a:t>Anna works with a provider with experience in short-listing and pre-screening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92018D5-F40D-4460-A0AA-2E29CA2C5CE1}"/>
              </a:ext>
            </a:extLst>
          </p:cNvPr>
          <p:cNvSpPr/>
          <p:nvPr/>
        </p:nvSpPr>
        <p:spPr>
          <a:xfrm>
            <a:off x="3335904" y="3729902"/>
            <a:ext cx="2704733" cy="4224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100">
                <a:solidFill>
                  <a:srgbClr val="008276"/>
                </a:solidFill>
                <a:latin typeface="Public Sans" pitchFamily="2" charset="0"/>
              </a:rPr>
              <a:t>The provider tailors pathways for Anna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AE62205-B46D-414B-971B-3B906883BEAC}"/>
              </a:ext>
            </a:extLst>
          </p:cNvPr>
          <p:cNvSpPr/>
          <p:nvPr/>
        </p:nvSpPr>
        <p:spPr>
          <a:xfrm>
            <a:off x="6182466" y="3223291"/>
            <a:ext cx="2704733" cy="5725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100">
                <a:solidFill>
                  <a:srgbClr val="621F5C"/>
                </a:solidFill>
                <a:latin typeface="Public Sans" pitchFamily="2" charset="0"/>
              </a:rPr>
              <a:t>Anna can have access to a range of programs, services and resources to support workforce planning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8047EFA-E6C5-4DEE-96D2-944DF767DA9B}"/>
              </a:ext>
            </a:extLst>
          </p:cNvPr>
          <p:cNvSpPr/>
          <p:nvPr/>
        </p:nvSpPr>
        <p:spPr>
          <a:xfrm>
            <a:off x="6182466" y="3895429"/>
            <a:ext cx="2704733" cy="66334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100">
                <a:solidFill>
                  <a:srgbClr val="621F5C"/>
                </a:solidFill>
                <a:latin typeface="Public Sans" pitchFamily="2" charset="0"/>
              </a:rPr>
              <a:t>Anna may receive tailored recruitment services for industries and businesses if she has a large number of vacancies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ACF7F0E-FECE-4C02-8C59-5BC3A3144C01}"/>
              </a:ext>
            </a:extLst>
          </p:cNvPr>
          <p:cNvSpPr txBox="1"/>
          <p:nvPr/>
        </p:nvSpPr>
        <p:spPr>
          <a:xfrm>
            <a:off x="1547900" y="2410885"/>
            <a:ext cx="1646157" cy="479256"/>
          </a:xfrm>
          <a:prstGeom prst="roundRect">
            <a:avLst/>
          </a:prstGeom>
          <a:solidFill>
            <a:srgbClr val="287DB2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 b="1">
                <a:solidFill>
                  <a:schemeClr val="bg1"/>
                </a:solidFill>
                <a:latin typeface="Public Sans" pitchFamily="2" charset="0"/>
              </a:rPr>
              <a:t>Workforce Australia Online for Business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8C294AF-1C53-4F4F-892A-3B85B32949B8}"/>
              </a:ext>
            </a:extLst>
          </p:cNvPr>
          <p:cNvSpPr txBox="1"/>
          <p:nvPr/>
        </p:nvSpPr>
        <p:spPr>
          <a:xfrm>
            <a:off x="4385338" y="2354162"/>
            <a:ext cx="1655283" cy="535687"/>
          </a:xfrm>
          <a:prstGeom prst="roundRect">
            <a:avLst/>
          </a:prstGeom>
          <a:solidFill>
            <a:srgbClr val="008276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 b="1">
                <a:solidFill>
                  <a:schemeClr val="bg1"/>
                </a:solidFill>
                <a:latin typeface="Public Sans" pitchFamily="2" charset="0"/>
              </a:rPr>
              <a:t>Workforce Australia Employment Services Providers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B9D3683-918A-4AB7-96C1-88985C4E409B}"/>
              </a:ext>
            </a:extLst>
          </p:cNvPr>
          <p:cNvSpPr txBox="1"/>
          <p:nvPr/>
        </p:nvSpPr>
        <p:spPr>
          <a:xfrm>
            <a:off x="7223007" y="2410885"/>
            <a:ext cx="1431652" cy="374194"/>
          </a:xfrm>
          <a:prstGeom prst="roundRect">
            <a:avLst/>
          </a:prstGeom>
          <a:solidFill>
            <a:srgbClr val="621F5C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 b="1">
                <a:solidFill>
                  <a:schemeClr val="bg1"/>
                </a:solidFill>
                <a:latin typeface="Public Sans" pitchFamily="2" charset="0"/>
              </a:rPr>
              <a:t>Complementary Services</a:t>
            </a:r>
          </a:p>
        </p:txBody>
      </p:sp>
    </p:spTree>
    <p:extLst>
      <p:ext uri="{BB962C8B-B14F-4D97-AF65-F5344CB8AC3E}">
        <p14:creationId xmlns:p14="http://schemas.microsoft.com/office/powerpoint/2010/main" val="257686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D939C035-C099-43A5-875B-D27885763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143" y="1349995"/>
            <a:ext cx="2471945" cy="1360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56434-631B-4365-805D-8B0B44599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b="1">
                <a:solidFill>
                  <a:srgbClr val="051532"/>
                </a:solidFill>
                <a:latin typeface="Public Sans" pitchFamily="2" charset="0"/>
                <a:ea typeface="+mn-lt"/>
                <a:cs typeface="+mn-lt"/>
              </a:rPr>
              <a:t>Workforce Australia – Workforce Specialists</a:t>
            </a:r>
            <a:endParaRPr lang="en-US" sz="2000">
              <a:solidFill>
                <a:srgbClr val="051532"/>
              </a:solidFill>
              <a:latin typeface="Public Sans" pitchFamily="2" charset="0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C11FA-7F8F-45EE-B698-71F74A784E05}"/>
              </a:ext>
            </a:extLst>
          </p:cNvPr>
          <p:cNvSpPr txBox="1"/>
          <p:nvPr/>
        </p:nvSpPr>
        <p:spPr>
          <a:xfrm>
            <a:off x="457200" y="865814"/>
            <a:ext cx="7784253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AU" sz="1400" b="1">
                <a:solidFill>
                  <a:srgbClr val="212121"/>
                </a:solidFill>
                <a:latin typeface="Public Sans" pitchFamily="2" charset="0"/>
              </a:rPr>
              <a:t>$12.5 million each financial year</a:t>
            </a:r>
            <a:endParaRPr lang="en-AU" sz="1400">
              <a:solidFill>
                <a:srgbClr val="212121"/>
              </a:solidFill>
              <a:latin typeface="Public San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14D6B6-55CA-4B29-9088-A5826528C8B3}"/>
              </a:ext>
            </a:extLst>
          </p:cNvPr>
          <p:cNvSpPr txBox="1"/>
          <p:nvPr/>
        </p:nvSpPr>
        <p:spPr>
          <a:xfrm>
            <a:off x="3434561" y="1807418"/>
            <a:ext cx="2605756" cy="83099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800"/>
              </a:spcAft>
              <a:buNone/>
              <a:defRPr/>
            </a:pPr>
            <a:r>
              <a:rPr lang="en-AU" sz="1200" b="1">
                <a:solidFill>
                  <a:srgbClr val="F36E32"/>
                </a:solidFill>
                <a:latin typeface="Public Sans" pitchFamily="2" charset="0"/>
              </a:rPr>
              <a:t>Industries and occupations </a:t>
            </a:r>
            <a:r>
              <a:rPr lang="en-AU" sz="1200">
                <a:solidFill>
                  <a:srgbClr val="212121"/>
                </a:solidFill>
                <a:latin typeface="Public Sans" pitchFamily="2" charset="0"/>
              </a:rPr>
              <a:t>with high demand for labour and strong growth prospects, particularly for entry-level roles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D37438-DDAF-4E03-8175-E96F19F6492B}"/>
              </a:ext>
            </a:extLst>
          </p:cNvPr>
          <p:cNvSpPr txBox="1"/>
          <p:nvPr/>
        </p:nvSpPr>
        <p:spPr>
          <a:xfrm>
            <a:off x="3434561" y="3586975"/>
            <a:ext cx="2823083" cy="83099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AU" sz="1200" b="1">
                <a:solidFill>
                  <a:srgbClr val="287DB2"/>
                </a:solidFill>
                <a:latin typeface="Public Sans" pitchFamily="2" charset="0"/>
              </a:rPr>
              <a:t>Individuals </a:t>
            </a:r>
            <a:r>
              <a:rPr lang="en-AU" sz="1200">
                <a:solidFill>
                  <a:srgbClr val="212121"/>
                </a:solidFill>
                <a:latin typeface="Public Sans" pitchFamily="2" charset="0"/>
              </a:rPr>
              <a:t>registered in Workforce Australia Services, Workforce Australia Online and Workforce Australia – Transition to Work.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B15E7A4-7B4E-4B6D-8329-9A90467D2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742" y="3120312"/>
            <a:ext cx="2042745" cy="145977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A8D0F7F-6375-48A8-935F-DA098E8A7A7E}"/>
              </a:ext>
            </a:extLst>
          </p:cNvPr>
          <p:cNvGrpSpPr/>
          <p:nvPr/>
        </p:nvGrpSpPr>
        <p:grpSpPr>
          <a:xfrm>
            <a:off x="6732240" y="1718289"/>
            <a:ext cx="2042745" cy="2618639"/>
            <a:chOff x="1645920" y="498332"/>
            <a:chExt cx="2042745" cy="26186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223524B-D278-4A30-9D96-F397A958C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45920" y="498332"/>
              <a:ext cx="2042745" cy="2618639"/>
            </a:xfrm>
            <a:prstGeom prst="roundRect">
              <a:avLst>
                <a:gd name="adj" fmla="val 7922"/>
              </a:avLst>
            </a:prstGeom>
            <a:solidFill>
              <a:schemeClr val="bg1"/>
            </a:solidFill>
            <a:ln w="9525" cap="rnd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ublic Sans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240027A-5B58-4113-9B95-8733EFB2CF39}"/>
                </a:ext>
              </a:extLst>
            </p:cNvPr>
            <p:cNvSpPr/>
            <p:nvPr/>
          </p:nvSpPr>
          <p:spPr>
            <a:xfrm>
              <a:off x="1890615" y="1568598"/>
              <a:ext cx="1674010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1200" cap="none" spc="0" normalizeH="0" baseline="0" noProof="0">
                  <a:ln>
                    <a:noFill/>
                  </a:ln>
                  <a:solidFill>
                    <a:srgbClr val="002D3F"/>
                  </a:solidFill>
                  <a:effectLst/>
                  <a:uLnTx/>
                  <a:uFillTx/>
                  <a:latin typeface="Public Sans" pitchFamily="2" charset="0"/>
                </a:rPr>
                <a:t>The </a:t>
              </a:r>
              <a:r>
                <a: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srgbClr val="002D3F"/>
                  </a:solidFill>
                  <a:effectLst/>
                  <a:uLnTx/>
                  <a:uFillTx/>
                  <a:latin typeface="Public Sans" pitchFamily="2" charset="0"/>
                </a:rPr>
                <a:t>Workforce Connections: Workforce Specialist Project Framework</a:t>
              </a:r>
              <a:r>
                <a:rPr lang="en-AU" sz="1100">
                  <a:solidFill>
                    <a:srgbClr val="002D3F"/>
                  </a:solidFill>
                  <a:latin typeface="Public Sans" pitchFamily="2" charset="0"/>
                </a:rPr>
                <a:t> will guide and inform Workforce Specialist Projects</a:t>
              </a:r>
              <a:endPara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002D3F"/>
                </a:solidFill>
                <a:effectLst/>
                <a:uLnTx/>
                <a:uFillTx/>
                <a:latin typeface="Public Sans" pitchFamily="2" charset="0"/>
              </a:endParaRP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D7B48CC-9258-454D-ACF9-F8FF61D04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72753" y="708421"/>
              <a:ext cx="589078" cy="589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7161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A5B2F-9CA3-41AB-B99F-203EB7A8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>
                <a:solidFill>
                  <a:srgbClr val="051532"/>
                </a:solidFill>
                <a:latin typeface="Public Sans" pitchFamily="2" charset="0"/>
              </a:rPr>
              <a:t>Workforce Australia - Transition to Work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426B54-0DBC-426C-8DF3-D44F2CE5A7A4}"/>
              </a:ext>
            </a:extLst>
          </p:cNvPr>
          <p:cNvSpPr/>
          <p:nvPr/>
        </p:nvSpPr>
        <p:spPr>
          <a:xfrm>
            <a:off x="1275611" y="917947"/>
            <a:ext cx="2793641" cy="351000"/>
          </a:xfrm>
          <a:prstGeom prst="roundRect">
            <a:avLst>
              <a:gd name="adj" fmla="val 50000"/>
            </a:avLst>
          </a:prstGeom>
          <a:solidFill>
            <a:srgbClr val="003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>
                <a:latin typeface="Public Sans" pitchFamily="2" charset="0"/>
              </a:rPr>
              <a:t>What’s staying the same?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2F2F062-57D9-4CDF-AA57-442222012BAF}"/>
              </a:ext>
            </a:extLst>
          </p:cNvPr>
          <p:cNvSpPr/>
          <p:nvPr/>
        </p:nvSpPr>
        <p:spPr>
          <a:xfrm>
            <a:off x="4812702" y="917947"/>
            <a:ext cx="2793641" cy="351000"/>
          </a:xfrm>
          <a:prstGeom prst="roundRect">
            <a:avLst>
              <a:gd name="adj" fmla="val 50000"/>
            </a:avLst>
          </a:prstGeom>
          <a:solidFill>
            <a:srgbClr val="63B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>
                <a:latin typeface="Public Sans" pitchFamily="2" charset="0"/>
              </a:rPr>
              <a:t>What’s changing?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E352A-39B9-4A33-8657-509259FA2224}"/>
              </a:ext>
            </a:extLst>
          </p:cNvPr>
          <p:cNvSpPr txBox="1"/>
          <p:nvPr/>
        </p:nvSpPr>
        <p:spPr>
          <a:xfrm>
            <a:off x="1275611" y="1472850"/>
            <a:ext cx="2793641" cy="343286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050" b="1">
                <a:solidFill>
                  <a:srgbClr val="006A88"/>
                </a:solidFill>
                <a:latin typeface="Public Sans" pitchFamily="2" charset="0"/>
              </a:rPr>
              <a:t>Non-competitive service delivery </a:t>
            </a:r>
            <a:r>
              <a:rPr lang="en-AU" sz="1050">
                <a:latin typeface="Public Sans Light" pitchFamily="2" charset="0"/>
              </a:rPr>
              <a:t>and collaboration between Providers.</a:t>
            </a:r>
          </a:p>
          <a:p>
            <a:pPr>
              <a:lnSpc>
                <a:spcPct val="110000"/>
              </a:lnSpc>
            </a:pPr>
            <a:endParaRPr lang="en-AU" sz="1050">
              <a:latin typeface="Public Sans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050" b="1">
                <a:solidFill>
                  <a:srgbClr val="006A88"/>
                </a:solidFill>
                <a:latin typeface="Public Sans" pitchFamily="2" charset="0"/>
              </a:rPr>
              <a:t>Flexible service delivery.</a:t>
            </a:r>
          </a:p>
          <a:p>
            <a:pPr>
              <a:lnSpc>
                <a:spcPct val="110000"/>
              </a:lnSpc>
            </a:pPr>
            <a:endParaRPr lang="en-AU" sz="1050">
              <a:latin typeface="Public Sans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050" b="1">
                <a:solidFill>
                  <a:srgbClr val="006A88"/>
                </a:solidFill>
                <a:latin typeface="Public Sans" pitchFamily="2" charset="0"/>
              </a:rPr>
              <a:t>Demand-driven funding </a:t>
            </a:r>
            <a:r>
              <a:rPr lang="en-AU" sz="1050">
                <a:latin typeface="Public Sans Light" pitchFamily="2" charset="0"/>
              </a:rPr>
              <a:t>and a funding model that encourages upfront investment in young people.</a:t>
            </a:r>
          </a:p>
          <a:p>
            <a:pPr>
              <a:lnSpc>
                <a:spcPct val="110000"/>
              </a:lnSpc>
            </a:pPr>
            <a:endParaRPr lang="en-AU" sz="1050">
              <a:solidFill>
                <a:srgbClr val="FF0000"/>
              </a:solidFill>
              <a:latin typeface="Public Sans Light" pitchFamily="2" charset="0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AU" sz="1050" b="1">
                <a:solidFill>
                  <a:srgbClr val="006A88"/>
                </a:solidFill>
                <a:latin typeface="Public Sans" pitchFamily="2" charset="0"/>
              </a:rPr>
              <a:t>Access for disadvantaged young people </a:t>
            </a:r>
            <a:r>
              <a:rPr lang="en-AU" sz="1050">
                <a:latin typeface="Public Sans Light" pitchFamily="2" charset="0"/>
              </a:rPr>
              <a:t>not in receipt of income support.</a:t>
            </a:r>
          </a:p>
          <a:p>
            <a:pPr>
              <a:lnSpc>
                <a:spcPct val="110000"/>
              </a:lnSpc>
            </a:pPr>
            <a:endParaRPr lang="en-AU" sz="105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050" b="1">
                <a:solidFill>
                  <a:srgbClr val="006A88"/>
                </a:solidFill>
                <a:latin typeface="Public Sans" pitchFamily="2" charset="0"/>
              </a:rPr>
              <a:t>Consequence for non-compliance</a:t>
            </a:r>
            <a:r>
              <a:rPr lang="en-AU" sz="1050">
                <a:latin typeface="Public Sans Light" pitchFamily="2" charset="0"/>
              </a:rPr>
              <a:t> with Mutual Obligation requirements.</a:t>
            </a:r>
          </a:p>
          <a:p>
            <a:pPr>
              <a:lnSpc>
                <a:spcPct val="110000"/>
              </a:lnSpc>
            </a:pPr>
            <a:endParaRPr lang="en-AU" sz="105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050" b="1">
                <a:solidFill>
                  <a:srgbClr val="006A88"/>
                </a:solidFill>
                <a:latin typeface="Public Sans" pitchFamily="2" charset="0"/>
              </a:rPr>
              <a:t>Access to Youth Bonus Wage Subsidy</a:t>
            </a:r>
            <a:r>
              <a:rPr lang="en-AU" sz="1050">
                <a:latin typeface="Public Sans Light" pitchFamily="2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AU" sz="105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050" b="1">
                <a:solidFill>
                  <a:srgbClr val="006A88"/>
                </a:solidFill>
                <a:latin typeface="Public Sans" pitchFamily="2" charset="0"/>
              </a:rPr>
              <a:t>Youth Advisory Sessions</a:t>
            </a:r>
            <a:r>
              <a:rPr lang="en-AU" sz="1050">
                <a:latin typeface="Public Sans Light" pitchFamily="2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AU" sz="1050">
              <a:solidFill>
                <a:srgbClr val="FF0000"/>
              </a:solidFill>
              <a:latin typeface="Public Sans" pitchFamily="2" charset="0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E7E574-3BF9-40B9-B5C3-27F47911A5E0}"/>
              </a:ext>
            </a:extLst>
          </p:cNvPr>
          <p:cNvSpPr txBox="1"/>
          <p:nvPr/>
        </p:nvSpPr>
        <p:spPr>
          <a:xfrm>
            <a:off x="4812702" y="1548856"/>
            <a:ext cx="3080348" cy="236641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050" b="1">
                <a:solidFill>
                  <a:srgbClr val="63B6CF"/>
                </a:solidFill>
                <a:latin typeface="Public Sans" pitchFamily="2" charset="0"/>
              </a:rPr>
              <a:t>Expansion of eligibility criteria </a:t>
            </a:r>
            <a:r>
              <a:rPr lang="en-AU" sz="1050">
                <a:latin typeface="Public Sans Light" pitchFamily="2" charset="0"/>
              </a:rPr>
              <a:t>to capture more at risk young people.</a:t>
            </a:r>
          </a:p>
          <a:p>
            <a:pPr>
              <a:lnSpc>
                <a:spcPct val="110000"/>
              </a:lnSpc>
            </a:pPr>
            <a:endParaRPr lang="en-AU" sz="105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050" b="1">
                <a:solidFill>
                  <a:srgbClr val="63B6CF"/>
                </a:solidFill>
                <a:latin typeface="Public Sans" pitchFamily="2" charset="0"/>
              </a:rPr>
              <a:t>Extension of maximum time </a:t>
            </a:r>
            <a:r>
              <a:rPr lang="en-AU" sz="1050">
                <a:latin typeface="Public Sans Light" pitchFamily="2" charset="0"/>
              </a:rPr>
              <a:t>in service for those young people with significant Non-Vocational Barriers.</a:t>
            </a:r>
          </a:p>
          <a:p>
            <a:pPr>
              <a:lnSpc>
                <a:spcPct val="110000"/>
              </a:lnSpc>
            </a:pPr>
            <a:endParaRPr lang="en-AU" sz="105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050" b="1">
                <a:solidFill>
                  <a:srgbClr val="63B6CF"/>
                </a:solidFill>
                <a:latin typeface="Public Sans" pitchFamily="2" charset="0"/>
              </a:rPr>
              <a:t>A new Income Support Suspension lever</a:t>
            </a:r>
            <a:r>
              <a:rPr lang="en-AU" sz="1050">
                <a:solidFill>
                  <a:srgbClr val="63B6CF"/>
                </a:solidFill>
                <a:latin typeface="Public Sans Light" pitchFamily="2" charset="0"/>
              </a:rPr>
              <a:t> </a:t>
            </a:r>
            <a:r>
              <a:rPr lang="en-AU" sz="1050">
                <a:latin typeface="Public Sans Light" pitchFamily="2" charset="0"/>
              </a:rPr>
              <a:t>to improve attendance at initial appointment.</a:t>
            </a:r>
          </a:p>
          <a:p>
            <a:pPr>
              <a:lnSpc>
                <a:spcPct val="110000"/>
              </a:lnSpc>
            </a:pPr>
            <a:endParaRPr lang="en-AU" sz="105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050" b="1">
                <a:solidFill>
                  <a:srgbClr val="63B6CF"/>
                </a:solidFill>
                <a:latin typeface="Public Sans" pitchFamily="2" charset="0"/>
              </a:rPr>
              <a:t>A new Performance and Quality Framework</a:t>
            </a:r>
            <a:r>
              <a:rPr lang="en-AU" sz="1050">
                <a:solidFill>
                  <a:srgbClr val="63B6CF"/>
                </a:solidFill>
                <a:latin typeface="Public Sans Light" pitchFamily="2" charset="0"/>
              </a:rPr>
              <a:t> </a:t>
            </a:r>
            <a:r>
              <a:rPr lang="en-AU" sz="1050">
                <a:latin typeface="Public Sans Light" pitchFamily="2" charset="0"/>
              </a:rPr>
              <a:t>to better foster continuous improvement.</a:t>
            </a:r>
          </a:p>
          <a:p>
            <a:pPr>
              <a:lnSpc>
                <a:spcPct val="110000"/>
              </a:lnSpc>
            </a:pPr>
            <a:endParaRPr lang="en-AU" sz="1050">
              <a:latin typeface="Public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10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49AD95-23CF-4B4F-8785-6F91AF5BDE29}"/>
              </a:ext>
            </a:extLst>
          </p:cNvPr>
          <p:cNvSpPr txBox="1"/>
          <p:nvPr/>
        </p:nvSpPr>
        <p:spPr>
          <a:xfrm>
            <a:off x="333874" y="1298397"/>
            <a:ext cx="1752496" cy="35887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AU" sz="900" b="1">
                <a:solidFill>
                  <a:srgbClr val="006170"/>
                </a:solidFill>
                <a:latin typeface="Public Sans" pitchFamily="2" charset="0"/>
              </a:rPr>
              <a:t>Eligible job seekers aged 15+</a:t>
            </a:r>
            <a:r>
              <a:rPr lang="en-AU" sz="900">
                <a:solidFill>
                  <a:srgbClr val="006170"/>
                </a:solidFill>
                <a:latin typeface="Public Sans" pitchFamily="2" charset="0"/>
              </a:rPr>
              <a:t> </a:t>
            </a:r>
            <a:r>
              <a:rPr lang="en-AU" sz="900">
                <a:latin typeface="Public Sans Light" pitchFamily="2" charset="0"/>
              </a:rPr>
              <a:t>in Workforce Australia Services, Workforce Australia Online Services, Transition to Work or Disability Employment Services.</a:t>
            </a:r>
          </a:p>
          <a:p>
            <a:pPr>
              <a:lnSpc>
                <a:spcPct val="110000"/>
              </a:lnSpc>
            </a:pPr>
            <a:endParaRPr lang="en-AU" sz="900">
              <a:latin typeface="Public Sans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900" b="1">
                <a:solidFill>
                  <a:srgbClr val="006170"/>
                </a:solidFill>
                <a:latin typeface="Public Sans" pitchFamily="2" charset="0"/>
              </a:rPr>
              <a:t>Participants in Transition to Work and Disability Employment Services </a:t>
            </a:r>
            <a:r>
              <a:rPr lang="en-AU" sz="900">
                <a:latin typeface="Public Sans Light" pitchFamily="2" charset="0"/>
              </a:rPr>
              <a:t>can participate for the first time, on a fee for service basis.</a:t>
            </a:r>
          </a:p>
          <a:p>
            <a:pPr>
              <a:lnSpc>
                <a:spcPct val="110000"/>
              </a:lnSpc>
            </a:pPr>
            <a:endParaRPr lang="en-AU" sz="900">
              <a:latin typeface="Public Sans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900" b="1">
                <a:solidFill>
                  <a:srgbClr val="006170"/>
                </a:solidFill>
                <a:latin typeface="Public Sans" pitchFamily="2" charset="0"/>
              </a:rPr>
              <a:t>Participants in Workforce Australia Services </a:t>
            </a:r>
            <a:r>
              <a:rPr lang="en-AU" sz="900">
                <a:latin typeface="Public Sans Light" pitchFamily="2" charset="0"/>
              </a:rPr>
              <a:t>also participate on fee for service basis.</a:t>
            </a:r>
          </a:p>
          <a:p>
            <a:pPr>
              <a:lnSpc>
                <a:spcPct val="110000"/>
              </a:lnSpc>
            </a:pPr>
            <a:endParaRPr lang="en-AU" sz="900">
              <a:latin typeface="Public Sans" pitchFamily="2" charset="0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AU" sz="900" b="1">
                <a:solidFill>
                  <a:srgbClr val="006170"/>
                </a:solidFill>
                <a:latin typeface="Public Sans" pitchFamily="2" charset="0"/>
              </a:rPr>
              <a:t>Default activity for Online Participants </a:t>
            </a:r>
            <a:r>
              <a:rPr lang="en-AU" sz="900">
                <a:latin typeface="Public Sans Light" pitchFamily="2" charset="0"/>
              </a:rPr>
              <a:t>at mandatory stage of Four Month Activity Requirement.</a:t>
            </a:r>
            <a:endParaRPr lang="en-AU" sz="900">
              <a:solidFill>
                <a:srgbClr val="FF0000"/>
              </a:solidFill>
              <a:latin typeface="Public Sans" pitchFamily="2" charset="0"/>
              <a:cs typeface="Calibri"/>
            </a:endParaRPr>
          </a:p>
          <a:p>
            <a:pPr>
              <a:lnSpc>
                <a:spcPct val="110000"/>
              </a:lnSpc>
            </a:pPr>
            <a:endParaRPr lang="en-AU" sz="900">
              <a:solidFill>
                <a:srgbClr val="FF0000"/>
              </a:solidFill>
              <a:latin typeface="Public Sans" pitchFamily="2" charset="0"/>
              <a:cs typeface="Calibri"/>
            </a:endParaRPr>
          </a:p>
          <a:p>
            <a:pPr>
              <a:lnSpc>
                <a:spcPct val="110000"/>
              </a:lnSpc>
            </a:pPr>
            <a:endParaRPr lang="en-AU" sz="900">
              <a:solidFill>
                <a:srgbClr val="FF0000"/>
              </a:solidFill>
              <a:latin typeface="Public Sans" pitchFamily="2" charset="0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A9056D-64B9-4305-8BAC-728FC01E5B35}"/>
              </a:ext>
            </a:extLst>
          </p:cNvPr>
          <p:cNvSpPr txBox="1"/>
          <p:nvPr/>
        </p:nvSpPr>
        <p:spPr>
          <a:xfrm>
            <a:off x="2102978" y="1298397"/>
            <a:ext cx="1869695" cy="307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900" b="1">
                <a:solidFill>
                  <a:srgbClr val="497537"/>
                </a:solidFill>
                <a:latin typeface="Public Sans" pitchFamily="2" charset="0"/>
              </a:rPr>
              <a:t>Training Block 1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900">
                <a:latin typeface="Public Sans Light" pitchFamily="2" charset="0"/>
              </a:rPr>
              <a:t>Pre-employment soft skills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900">
                <a:latin typeface="Public Sans Light" pitchFamily="2" charset="0"/>
              </a:rPr>
              <a:t>Advanced job search skills</a:t>
            </a:r>
            <a:endParaRPr lang="en-AU" sz="900">
              <a:latin typeface="Public Sans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900" b="1">
                <a:solidFill>
                  <a:srgbClr val="497537"/>
                </a:solidFill>
                <a:latin typeface="Public Sans" pitchFamily="2" charset="0"/>
              </a:rPr>
              <a:t>Training Block 2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900">
                <a:latin typeface="Public Sans Light" pitchFamily="2" charset="0"/>
              </a:rPr>
              <a:t>Industry specific training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900">
                <a:latin typeface="Public Sans Light" pitchFamily="2" charset="0"/>
              </a:rPr>
              <a:t>Focus on local labour market industry needs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900">
                <a:latin typeface="Public Sans Light" pitchFamily="2" charset="0"/>
              </a:rPr>
              <a:t>Can offer accredited training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900">
                <a:latin typeface="Public Sans Light" pitchFamily="2" charset="0"/>
              </a:rPr>
              <a:t>Direct link to work trials that have a reasonable prospect of employment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900">
                <a:latin typeface="Public Sans Light" pitchFamily="2" charset="0"/>
              </a:rPr>
              <a:t>Prepare participants for entry-level employment opportunities in specific industries.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900">
              <a:latin typeface="Public Sans" pitchFamily="2" charset="0"/>
            </a:endParaRPr>
          </a:p>
          <a:p>
            <a:r>
              <a:rPr lang="en-AU" sz="800" i="1">
                <a:latin typeface="Public Sans Light" pitchFamily="2" charset="0"/>
              </a:rPr>
              <a:t>Note that course content must be tailored to meet the needs of individual EST Participants, as informed by the initial assessment</a:t>
            </a:r>
          </a:p>
          <a:p>
            <a:endParaRPr lang="en-AU" sz="900">
              <a:latin typeface="Public Sans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AAA982-E113-4D4A-B57A-812E34317784}"/>
              </a:ext>
            </a:extLst>
          </p:cNvPr>
          <p:cNvSpPr txBox="1"/>
          <p:nvPr/>
        </p:nvSpPr>
        <p:spPr>
          <a:xfrm>
            <a:off x="4009939" y="1228922"/>
            <a:ext cx="2397143" cy="37276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AU" sz="900" b="1" u="sng">
                <a:solidFill>
                  <a:srgbClr val="55B5B1"/>
                </a:solidFill>
                <a:latin typeface="Public Sans" pitchFamily="2" charset="0"/>
              </a:rPr>
              <a:t>Course Fees</a:t>
            </a:r>
          </a:p>
          <a:p>
            <a:pPr>
              <a:lnSpc>
                <a:spcPct val="110000"/>
              </a:lnSpc>
            </a:pPr>
            <a:r>
              <a:rPr lang="en-AU" sz="900" b="1">
                <a:solidFill>
                  <a:srgbClr val="55B5B1"/>
                </a:solidFill>
                <a:latin typeface="Public Sans" pitchFamily="2" charset="0"/>
              </a:rPr>
              <a:t>Workforce Australia Online / Yarrabah</a:t>
            </a:r>
            <a:endParaRPr lang="en-AU" sz="900" b="1">
              <a:solidFill>
                <a:srgbClr val="55B5B1"/>
              </a:solidFill>
              <a:latin typeface="Public Sans" pitchFamily="2" charset="0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AU" sz="900" b="1">
                <a:latin typeface="Public Sans" pitchFamily="2" charset="0"/>
              </a:rPr>
              <a:t>Training Block 1 &amp; 2</a:t>
            </a:r>
            <a:endParaRPr lang="en-AU" sz="900" b="1">
              <a:latin typeface="Public Sans" pitchFamily="2" charset="0"/>
              <a:cs typeface="Calibri"/>
            </a:endParaRP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en-AU" sz="900">
                <a:latin typeface="Public Sans Light" pitchFamily="2" charset="0"/>
              </a:rPr>
              <a:t>$1250, funded by department</a:t>
            </a:r>
            <a:endParaRPr lang="en-AU" sz="900">
              <a:latin typeface="Public Sans Light" pitchFamily="2" charset="0"/>
              <a:cs typeface="Calibri" panose="020F0502020204030204"/>
            </a:endParaRPr>
          </a:p>
          <a:p>
            <a:pPr marL="359410" lvl="1" indent="-1714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AU" sz="900">
                <a:latin typeface="Public Sans Light" pitchFamily="2" charset="0"/>
                <a:ea typeface="+mn-lt"/>
                <a:cs typeface="+mn-lt"/>
              </a:rPr>
              <a:t>$875</a:t>
            </a:r>
            <a:r>
              <a:rPr lang="en-AU" sz="900">
                <a:latin typeface="Public Sans Light" pitchFamily="2" charset="0"/>
                <a:cs typeface="Calibri"/>
              </a:rPr>
              <a:t>, commencement (70%)</a:t>
            </a:r>
          </a:p>
          <a:p>
            <a:pPr marL="359410" lvl="1" indent="-1714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900">
                <a:latin typeface="Public Sans Light" pitchFamily="2" charset="0"/>
                <a:cs typeface="Calibri"/>
              </a:rPr>
              <a:t>$375, final* (30</a:t>
            </a:r>
            <a:r>
              <a:rPr lang="en-AU" sz="900">
                <a:latin typeface="Public Sans Light" pitchFamily="2" charset="0"/>
                <a:ea typeface="+mn-lt"/>
                <a:cs typeface="+mn-lt"/>
              </a:rPr>
              <a:t>%)</a:t>
            </a:r>
            <a:endParaRPr lang="en-AU" sz="900">
              <a:solidFill>
                <a:srgbClr val="000000"/>
              </a:solidFill>
              <a:latin typeface="Public Sans Light" pitchFamily="2" charset="0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AU" sz="900" b="1">
                <a:solidFill>
                  <a:srgbClr val="55B5B1"/>
                </a:solidFill>
                <a:latin typeface="Public Sans" pitchFamily="2" charset="0"/>
              </a:rPr>
              <a:t>Workforce Australia Services &amp; Transition to Work</a:t>
            </a:r>
          </a:p>
          <a:p>
            <a:pPr>
              <a:lnSpc>
                <a:spcPct val="110000"/>
              </a:lnSpc>
            </a:pPr>
            <a:r>
              <a:rPr lang="en-AU" sz="900" b="1">
                <a:latin typeface="Public Sans" pitchFamily="2" charset="0"/>
              </a:rPr>
              <a:t>Training Block 1 </a:t>
            </a: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en-AU" sz="900">
                <a:latin typeface="Public Sans Light" pitchFamily="2" charset="0"/>
                <a:cs typeface="Calibri" panose="020F0502020204030204"/>
              </a:rPr>
              <a:t>funded by referring provider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900">
                <a:latin typeface="Public Sans Light" pitchFamily="2" charset="0"/>
              </a:rPr>
              <a:t>$1250, full fee for service</a:t>
            </a:r>
          </a:p>
          <a:p>
            <a:pPr>
              <a:lnSpc>
                <a:spcPct val="110000"/>
              </a:lnSpc>
            </a:pPr>
            <a:r>
              <a:rPr lang="en-AU" sz="900" b="1">
                <a:latin typeface="Public Sans" pitchFamily="2" charset="0"/>
              </a:rPr>
              <a:t>Training Block 2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900">
                <a:latin typeface="Public Sans Light" pitchFamily="2" charset="0"/>
                <a:ea typeface="+mn-lt"/>
                <a:cs typeface="+mn-lt"/>
              </a:rPr>
              <a:t>$300, f</a:t>
            </a:r>
            <a:r>
              <a:rPr lang="en-AU" sz="900">
                <a:latin typeface="Public Sans Light" pitchFamily="2" charset="0"/>
                <a:cs typeface="Calibri" panose="020F0502020204030204"/>
              </a:rPr>
              <a:t>unded by referring provider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900">
                <a:latin typeface="Public Sans Light" pitchFamily="2" charset="0"/>
                <a:ea typeface="+mn-lt"/>
                <a:cs typeface="+mn-lt"/>
              </a:rPr>
              <a:t>$950, funded by department</a:t>
            </a:r>
            <a:endParaRPr lang="en-AU" sz="900">
              <a:latin typeface="Public Sans Light" pitchFamily="2" charset="0"/>
              <a:cs typeface="Calibri"/>
            </a:endParaRPr>
          </a:p>
          <a:p>
            <a:pPr marL="359410" lvl="1" indent="-1714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AU" sz="900">
                <a:latin typeface="Public Sans Light" pitchFamily="2" charset="0"/>
                <a:cs typeface="Calibri"/>
              </a:rPr>
              <a:t>$575 commencement</a:t>
            </a:r>
          </a:p>
          <a:p>
            <a:pPr marL="359410" lvl="1" indent="-1714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900">
                <a:solidFill>
                  <a:srgbClr val="000000"/>
                </a:solidFill>
                <a:latin typeface="Public Sans Light" pitchFamily="2" charset="0"/>
                <a:cs typeface="Calibri"/>
              </a:rPr>
              <a:t>$375 final*</a:t>
            </a:r>
            <a:endParaRPr lang="en-AU" sz="900">
              <a:solidFill>
                <a:srgbClr val="000000"/>
              </a:solidFill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900" b="1">
                <a:solidFill>
                  <a:srgbClr val="55B5B1"/>
                </a:solidFill>
                <a:latin typeface="Public Sans" pitchFamily="2" charset="0"/>
              </a:rPr>
              <a:t>Disability Employment Services </a:t>
            </a:r>
          </a:p>
          <a:p>
            <a:pPr>
              <a:lnSpc>
                <a:spcPct val="110000"/>
              </a:lnSpc>
            </a:pPr>
            <a:r>
              <a:rPr lang="en-AU" sz="900" b="1">
                <a:latin typeface="Public Sans" pitchFamily="2" charset="0"/>
              </a:rPr>
              <a:t>Training Block 1 &amp; 2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900">
                <a:latin typeface="Public Sans Light" pitchFamily="2" charset="0"/>
                <a:cs typeface="Calibri"/>
              </a:rPr>
              <a:t>funded by DES provider</a:t>
            </a:r>
            <a:endParaRPr lang="en-AU" sz="900">
              <a:latin typeface="Public Sans Light" pitchFamily="2" charset="0"/>
            </a:endParaRPr>
          </a:p>
          <a:p>
            <a:pPr marL="17145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900">
                <a:latin typeface="Public Sans Light" pitchFamily="2" charset="0"/>
              </a:rPr>
              <a:t>$1250, full fee for service. </a:t>
            </a:r>
            <a:endParaRPr lang="en-AU" sz="900">
              <a:solidFill>
                <a:srgbClr val="FF0000"/>
              </a:solidFill>
              <a:latin typeface="Public Sans Light" pitchFamily="2" charset="0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AU" sz="800" i="1">
                <a:latin typeface="Public Sans Light" pitchFamily="2" charset="0"/>
              </a:rPr>
              <a:t>*EST providers are eligible for the Final Payment if 80% attendance is met, or participant exits for employment</a:t>
            </a:r>
            <a:endParaRPr lang="en-AU" sz="800" i="1">
              <a:latin typeface="Public Sans Light" pitchFamily="2" charset="0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5E05D4-1E13-48C8-AE22-5601ACE62664}"/>
              </a:ext>
            </a:extLst>
          </p:cNvPr>
          <p:cNvSpPr txBox="1"/>
          <p:nvPr/>
        </p:nvSpPr>
        <p:spPr>
          <a:xfrm>
            <a:off x="6464987" y="4471759"/>
            <a:ext cx="245985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800" b="1">
                <a:solidFill>
                  <a:srgbClr val="287DB2"/>
                </a:solidFill>
                <a:latin typeface="Public Sans" pitchFamily="2" charset="0"/>
              </a:rPr>
              <a:t>EST Placement Payment</a:t>
            </a:r>
            <a:endParaRPr lang="en-AU" sz="800">
              <a:solidFill>
                <a:srgbClr val="000000"/>
              </a:solidFill>
              <a:latin typeface="Public Sans" pitchFamily="2" charset="0"/>
            </a:endParaRPr>
          </a:p>
          <a:p>
            <a:r>
              <a:rPr lang="en-AU" sz="800">
                <a:latin typeface="Public Sans Light" pitchFamily="2" charset="0"/>
              </a:rPr>
              <a:t>$250 per participant, if </a:t>
            </a:r>
            <a:r>
              <a:rPr lang="en-AU" sz="800">
                <a:latin typeface="Public Sans Light" pitchFamily="2" charset="0"/>
                <a:ea typeface="+mn-lt"/>
                <a:cs typeface="+mn-lt"/>
              </a:rPr>
              <a:t>placed in a </a:t>
            </a:r>
            <a:r>
              <a:rPr lang="en-AU" sz="800" err="1">
                <a:latin typeface="Public Sans Light" pitchFamily="2" charset="0"/>
                <a:ea typeface="+mn-lt"/>
                <a:cs typeface="+mn-lt"/>
              </a:rPr>
              <a:t>PaTH</a:t>
            </a:r>
            <a:r>
              <a:rPr lang="en-AU" sz="800">
                <a:latin typeface="Public Sans Light" pitchFamily="2" charset="0"/>
                <a:ea typeface="+mn-lt"/>
                <a:cs typeface="+mn-lt"/>
              </a:rPr>
              <a:t> Internship or NWEP after participating in Training Block 2.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1A9A0DE-65ED-4EF1-A3F9-5F7866DC37A5}"/>
              </a:ext>
            </a:extLst>
          </p:cNvPr>
          <p:cNvSpPr/>
          <p:nvPr/>
        </p:nvSpPr>
        <p:spPr>
          <a:xfrm>
            <a:off x="6228277" y="4595860"/>
            <a:ext cx="243547" cy="158631"/>
          </a:xfrm>
          <a:prstGeom prst="rightArrow">
            <a:avLst/>
          </a:prstGeom>
          <a:solidFill>
            <a:srgbClr val="00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BFFE43-8C94-42A9-BD74-8813BF41EA00}"/>
              </a:ext>
            </a:extLst>
          </p:cNvPr>
          <p:cNvSpPr txBox="1"/>
          <p:nvPr/>
        </p:nvSpPr>
        <p:spPr>
          <a:xfrm>
            <a:off x="6462960" y="1298397"/>
            <a:ext cx="2579665" cy="27810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AU" sz="800" b="1">
                <a:latin typeface="Public Sans" pitchFamily="2" charset="0"/>
              </a:rPr>
              <a:t>EST Providers </a:t>
            </a:r>
            <a:r>
              <a:rPr lang="en-AU" sz="800">
                <a:latin typeface="Public Sans Light" pitchFamily="2" charset="0"/>
              </a:rPr>
              <a:t>to source and/or manage work trial placements</a:t>
            </a:r>
          </a:p>
          <a:p>
            <a:pPr indent="-26924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AU" sz="800" err="1">
                <a:latin typeface="Public Sans Light" pitchFamily="2" charset="0"/>
                <a:ea typeface="+mn-lt"/>
                <a:cs typeface="+mn-lt"/>
              </a:rPr>
              <a:t>PaTH</a:t>
            </a:r>
            <a:r>
              <a:rPr lang="en-AU" sz="800">
                <a:latin typeface="Public Sans Light" pitchFamily="2" charset="0"/>
                <a:ea typeface="+mn-lt"/>
                <a:cs typeface="+mn-lt"/>
              </a:rPr>
              <a:t> Internships (17-24 years)</a:t>
            </a:r>
          </a:p>
          <a:p>
            <a:pPr indent="-26924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800">
                <a:latin typeface="Public Sans Light" pitchFamily="2" charset="0"/>
                <a:ea typeface="+mn-lt"/>
                <a:cs typeface="+mn-lt"/>
              </a:rPr>
              <a:t>NWEP placements (25+ years)</a:t>
            </a:r>
            <a:endParaRPr lang="en-AU" sz="80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800" b="1">
                <a:latin typeface="Public Sans" pitchFamily="2" charset="0"/>
                <a:cs typeface="Calibri"/>
              </a:rPr>
              <a:t>In line with</a:t>
            </a:r>
            <a:r>
              <a:rPr lang="en-AU" sz="800">
                <a:latin typeface="Public Sans Light" pitchFamily="2" charset="0"/>
                <a:cs typeface="Calibri"/>
              </a:rPr>
              <a:t> Internship and NWEP settings, Employability Skills Training Providers eligible for:</a:t>
            </a:r>
          </a:p>
          <a:p>
            <a:pPr indent="-26924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AU" sz="800">
                <a:latin typeface="Public Sans Light" pitchFamily="2" charset="0"/>
                <a:ea typeface="+mn-lt"/>
                <a:cs typeface="+mn-lt"/>
              </a:rPr>
              <a:t>$1000 provider payment</a:t>
            </a:r>
          </a:p>
          <a:p>
            <a:pPr indent="-26924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800">
                <a:latin typeface="Public Sans Light" pitchFamily="2" charset="0"/>
                <a:ea typeface="+mn-lt"/>
                <a:cs typeface="+mn-lt"/>
              </a:rPr>
              <a:t>Reimbursement $1000 Host payment</a:t>
            </a:r>
            <a:endParaRPr lang="en-AU" sz="800">
              <a:latin typeface="Public Sans" pitchFamily="2" charset="0"/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AU" sz="800" b="1" u="sng">
                <a:solidFill>
                  <a:srgbClr val="63B6CF"/>
                </a:solidFill>
                <a:latin typeface="Public Sans" pitchFamily="2" charset="0"/>
              </a:rPr>
              <a:t>Participant Eligibility </a:t>
            </a:r>
          </a:p>
          <a:p>
            <a:pPr>
              <a:lnSpc>
                <a:spcPct val="110000"/>
              </a:lnSpc>
            </a:pPr>
            <a:r>
              <a:rPr lang="en-AU" sz="800" b="1">
                <a:solidFill>
                  <a:srgbClr val="63B6CF"/>
                </a:solidFill>
                <a:latin typeface="Public Sans" pitchFamily="2" charset="0"/>
              </a:rPr>
              <a:t>Workforce Australia Online</a:t>
            </a:r>
            <a:endParaRPr lang="en-AU" sz="800" b="1">
              <a:solidFill>
                <a:srgbClr val="63B6CF"/>
              </a:solidFill>
              <a:latin typeface="Public Sans" pitchFamily="2" charset="0"/>
              <a:cs typeface="Calibri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AU" sz="800">
                <a:latin typeface="Public Sans Light" pitchFamily="2" charset="0"/>
                <a:ea typeface="+mn-lt"/>
                <a:cs typeface="+mn-lt"/>
              </a:rPr>
              <a:t>63 days in service, or commenced Employability Skills training.</a:t>
            </a:r>
            <a:endParaRPr lang="en-AU" sz="800">
              <a:latin typeface="Public Sans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800" b="1">
                <a:solidFill>
                  <a:srgbClr val="63B6CF"/>
                </a:solidFill>
                <a:latin typeface="Public Sans" pitchFamily="2" charset="0"/>
              </a:rPr>
              <a:t>Workforce Australia Services &amp; Transition to Work*</a:t>
            </a:r>
            <a:endParaRPr lang="en-AU" sz="800" b="1">
              <a:solidFill>
                <a:srgbClr val="63B6CF"/>
              </a:solidFill>
              <a:latin typeface="Public Sans" pitchFamily="2" charset="0"/>
              <a:cs typeface="Calibri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AU" sz="800">
                <a:latin typeface="Public Sans Light" pitchFamily="2" charset="0"/>
              </a:rPr>
              <a:t>Directly following Employability Skills Training participation.</a:t>
            </a:r>
            <a:endParaRPr lang="en-AU" sz="800">
              <a:latin typeface="Public Sans Light" pitchFamily="2" charset="0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AU" sz="700" i="1">
                <a:latin typeface="Public Sans Light" pitchFamily="2" charset="0"/>
                <a:cs typeface="Calibri"/>
              </a:rPr>
              <a:t>*Transition to Work eligibility for </a:t>
            </a:r>
            <a:r>
              <a:rPr lang="en-AU" sz="700" i="1" err="1">
                <a:latin typeface="Public Sans Light" pitchFamily="2" charset="0"/>
                <a:cs typeface="Calibri"/>
              </a:rPr>
              <a:t>PMaS</a:t>
            </a:r>
            <a:r>
              <a:rPr lang="en-AU" sz="700" i="1">
                <a:latin typeface="Public Sans Light" pitchFamily="2" charset="0"/>
                <a:cs typeface="Calibri"/>
              </a:rPr>
              <a:t> will be delayed until system referrals are available</a:t>
            </a:r>
          </a:p>
          <a:p>
            <a:pPr>
              <a:lnSpc>
                <a:spcPct val="110000"/>
              </a:lnSpc>
            </a:pPr>
            <a:r>
              <a:rPr lang="en-AU" sz="700" i="1">
                <a:latin typeface="Public Sans Light" pitchFamily="2" charset="0"/>
                <a:cs typeface="Calibri"/>
              </a:rPr>
              <a:t>* Disability Employment Services not eligible for </a:t>
            </a:r>
            <a:r>
              <a:rPr lang="en-AU" sz="700" i="1" err="1">
                <a:latin typeface="Public Sans Light" pitchFamily="2" charset="0"/>
                <a:cs typeface="Calibri"/>
              </a:rPr>
              <a:t>PMaS</a:t>
            </a:r>
            <a:endParaRPr lang="en-AU" sz="700" i="1">
              <a:latin typeface="Public Sans Light" pitchFamily="2" charset="0"/>
              <a:cs typeface="Calibri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BA5F268-1CCC-475B-B25D-6CD436883935}"/>
              </a:ext>
            </a:extLst>
          </p:cNvPr>
          <p:cNvSpPr/>
          <p:nvPr/>
        </p:nvSpPr>
        <p:spPr>
          <a:xfrm>
            <a:off x="333873" y="958618"/>
            <a:ext cx="1668920" cy="288000"/>
          </a:xfrm>
          <a:prstGeom prst="roundRect">
            <a:avLst>
              <a:gd name="adj" fmla="val 50000"/>
            </a:avLst>
          </a:prstGeom>
          <a:solidFill>
            <a:srgbClr val="006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en-AU" sz="1000" b="1">
                <a:latin typeface="Public Sans" pitchFamily="2" charset="0"/>
              </a:rPr>
              <a:t>Eligibility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03EDF5C-5157-4243-BE0C-EDA6F5BD94F4}"/>
              </a:ext>
            </a:extLst>
          </p:cNvPr>
          <p:cNvSpPr txBox="1">
            <a:spLocks/>
          </p:cNvSpPr>
          <p:nvPr/>
        </p:nvSpPr>
        <p:spPr>
          <a:xfrm>
            <a:off x="401622" y="256493"/>
            <a:ext cx="6812458" cy="74368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rgbClr val="002D3F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AU" sz="2000" b="1">
              <a:latin typeface="Public Sans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62BDDCD-C656-424C-9929-85F3336FDE80}"/>
              </a:ext>
            </a:extLst>
          </p:cNvPr>
          <p:cNvSpPr/>
          <p:nvPr/>
        </p:nvSpPr>
        <p:spPr>
          <a:xfrm>
            <a:off x="2148489" y="958618"/>
            <a:ext cx="1668920" cy="288000"/>
          </a:xfrm>
          <a:prstGeom prst="roundRect">
            <a:avLst>
              <a:gd name="adj" fmla="val 50000"/>
            </a:avLst>
          </a:prstGeom>
          <a:solidFill>
            <a:srgbClr val="497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en-AU" sz="1000" b="1">
                <a:latin typeface="Public Sans" pitchFamily="2" charset="0"/>
              </a:rPr>
              <a:t>Course Content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4640EFF-977A-4FF3-9D39-41136AAAB2F7}"/>
              </a:ext>
            </a:extLst>
          </p:cNvPr>
          <p:cNvSpPr/>
          <p:nvPr/>
        </p:nvSpPr>
        <p:spPr>
          <a:xfrm>
            <a:off x="4029370" y="958618"/>
            <a:ext cx="2156889" cy="288000"/>
          </a:xfrm>
          <a:prstGeom prst="roundRect">
            <a:avLst>
              <a:gd name="adj" fmla="val 50000"/>
            </a:avLst>
          </a:prstGeom>
          <a:solidFill>
            <a:srgbClr val="55B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en-AU" sz="1000" b="1">
                <a:latin typeface="Public Sans" pitchFamily="2" charset="0"/>
              </a:rPr>
              <a:t>Payment Settings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EF7B7C-13B6-4C6B-9E58-63891AA93CAC}"/>
              </a:ext>
            </a:extLst>
          </p:cNvPr>
          <p:cNvSpPr/>
          <p:nvPr/>
        </p:nvSpPr>
        <p:spPr>
          <a:xfrm>
            <a:off x="6398220" y="958618"/>
            <a:ext cx="2297206" cy="288000"/>
          </a:xfrm>
          <a:prstGeom prst="roundRect">
            <a:avLst>
              <a:gd name="adj" fmla="val 50000"/>
            </a:avLst>
          </a:prstGeom>
          <a:solidFill>
            <a:srgbClr val="63B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en-AU" sz="1000" b="1">
                <a:solidFill>
                  <a:schemeClr val="bg1"/>
                </a:solidFill>
                <a:latin typeface="Public Sans" pitchFamily="2" charset="0"/>
              </a:rPr>
              <a:t>Placement Management Services (</a:t>
            </a:r>
            <a:r>
              <a:rPr lang="en-AU" sz="1000" b="1" err="1">
                <a:solidFill>
                  <a:schemeClr val="bg1"/>
                </a:solidFill>
                <a:latin typeface="Public Sans" pitchFamily="2" charset="0"/>
              </a:rPr>
              <a:t>PMaS</a:t>
            </a:r>
            <a:r>
              <a:rPr lang="en-AU" sz="1000" b="1">
                <a:solidFill>
                  <a:schemeClr val="bg1"/>
                </a:solidFill>
                <a:latin typeface="Public Sans" pitchFamily="2" charset="0"/>
              </a:rPr>
              <a:t>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5C5C58-69DE-4696-92CD-010FE3ED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b="1">
                <a:solidFill>
                  <a:srgbClr val="051532"/>
                </a:solidFill>
                <a:latin typeface="Public Sans" pitchFamily="2" charset="0"/>
              </a:rPr>
              <a:t>Workforce Australia - Employability Skills Training (EST)</a:t>
            </a:r>
          </a:p>
        </p:txBody>
      </p:sp>
    </p:spTree>
    <p:extLst>
      <p:ext uri="{BB962C8B-B14F-4D97-AF65-F5344CB8AC3E}">
        <p14:creationId xmlns:p14="http://schemas.microsoft.com/office/powerpoint/2010/main" val="110409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>
            <a:extLst>
              <a:ext uri="{FF2B5EF4-FFF2-40B4-BE49-F238E27FC236}">
                <a16:creationId xmlns:a16="http://schemas.microsoft.com/office/drawing/2014/main" id="{23E35DD7-667C-41B9-AFC5-C576E0E529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1123" b="11975"/>
          <a:stretch/>
        </p:blipFill>
        <p:spPr>
          <a:xfrm>
            <a:off x="3057525" y="0"/>
            <a:ext cx="3971925" cy="1755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9E6D51-15CE-440A-B6A5-19C2533F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52" y="2237723"/>
            <a:ext cx="2747598" cy="993775"/>
          </a:xfrm>
        </p:spPr>
        <p:txBody>
          <a:bodyPr>
            <a:normAutofit/>
          </a:bodyPr>
          <a:lstStyle/>
          <a:p>
            <a:r>
              <a:rPr lang="en-AU" b="1">
                <a:solidFill>
                  <a:srgbClr val="051532"/>
                </a:solidFill>
                <a:latin typeface="Public Sans" pitchFamily="2" charset="0"/>
              </a:rPr>
              <a:t>Workforce Australia </a:t>
            </a:r>
            <a:r>
              <a:rPr lang="en-AU">
                <a:solidFill>
                  <a:srgbClr val="051532"/>
                </a:solidFill>
                <a:latin typeface="Public Sans" pitchFamily="2" charset="0"/>
              </a:rPr>
              <a:t>in practice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7DE0DD-44D3-44F6-AD2E-04EE22BA3157}"/>
              </a:ext>
            </a:extLst>
          </p:cNvPr>
          <p:cNvGrpSpPr/>
          <p:nvPr/>
        </p:nvGrpSpPr>
        <p:grpSpPr>
          <a:xfrm>
            <a:off x="3181350" y="2005679"/>
            <a:ext cx="5962650" cy="3142584"/>
            <a:chOff x="3181351" y="2005680"/>
            <a:chExt cx="5962650" cy="31425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44E79B0-6F65-49A8-BCA7-E9A0558CA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1351" y="2005680"/>
              <a:ext cx="5962650" cy="314258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8DD72E5-DC5B-450A-9CD7-6527B511C3BE}"/>
                </a:ext>
              </a:extLst>
            </p:cNvPr>
            <p:cNvSpPr/>
            <p:nvPr/>
          </p:nvSpPr>
          <p:spPr>
            <a:xfrm>
              <a:off x="5661712" y="3781426"/>
              <a:ext cx="1167714" cy="533400"/>
            </a:xfrm>
            <a:prstGeom prst="rect">
              <a:avLst/>
            </a:prstGeom>
            <a:solidFill>
              <a:srgbClr val="21212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200">
                <a:solidFill>
                  <a:srgbClr val="FFFFFF"/>
                </a:solidFill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66FB81-F252-4082-8AD4-0A55835DBB56}"/>
              </a:ext>
            </a:extLst>
          </p:cNvPr>
          <p:cNvSpPr/>
          <p:nvPr/>
        </p:nvSpPr>
        <p:spPr>
          <a:xfrm>
            <a:off x="4519401" y="2022405"/>
            <a:ext cx="1871874" cy="533399"/>
          </a:xfrm>
          <a:prstGeom prst="roundRect">
            <a:avLst>
              <a:gd name="adj" fmla="val 50000"/>
            </a:avLst>
          </a:prstGeom>
          <a:solidFill>
            <a:srgbClr val="0076BD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>
                <a:solidFill>
                  <a:srgbClr val="FFFFFF"/>
                </a:solidFill>
                <a:latin typeface="Public Sans" pitchFamily="2" charset="0"/>
              </a:rPr>
              <a:t>Introduction of an online services platform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DA4EB8-6D41-40D9-959B-D00403FF142B}"/>
              </a:ext>
            </a:extLst>
          </p:cNvPr>
          <p:cNvSpPr/>
          <p:nvPr/>
        </p:nvSpPr>
        <p:spPr>
          <a:xfrm>
            <a:off x="6949836" y="1362778"/>
            <a:ext cx="1752600" cy="533399"/>
          </a:xfrm>
          <a:prstGeom prst="roundRect">
            <a:avLst>
              <a:gd name="adj" fmla="val 50000"/>
            </a:avLst>
          </a:prstGeom>
          <a:solidFill>
            <a:srgbClr val="0076BD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>
                <a:solidFill>
                  <a:srgbClr val="FFFFFF"/>
                </a:solidFill>
                <a:latin typeface="Public Sans" pitchFamily="2" charset="0"/>
              </a:rPr>
              <a:t>Policy and program changes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0EA426-2D87-4FF8-B252-9A51BCF616F8}"/>
              </a:ext>
            </a:extLst>
          </p:cNvPr>
          <p:cNvCxnSpPr>
            <a:cxnSpLocks/>
          </p:cNvCxnSpPr>
          <p:nvPr/>
        </p:nvCxnSpPr>
        <p:spPr>
          <a:xfrm>
            <a:off x="5447149" y="2670729"/>
            <a:ext cx="115451" cy="643971"/>
          </a:xfrm>
          <a:prstGeom prst="line">
            <a:avLst/>
          </a:prstGeom>
          <a:ln w="9525" cap="rnd">
            <a:solidFill>
              <a:srgbClr val="0E77CD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B22BC2C-69C7-4456-AB96-F60B2AC46224}"/>
              </a:ext>
            </a:extLst>
          </p:cNvPr>
          <p:cNvSpPr/>
          <p:nvPr/>
        </p:nvSpPr>
        <p:spPr>
          <a:xfrm>
            <a:off x="3349386" y="412593"/>
            <a:ext cx="1752600" cy="533399"/>
          </a:xfrm>
          <a:prstGeom prst="roundRect">
            <a:avLst>
              <a:gd name="adj" fmla="val 50000"/>
            </a:avLst>
          </a:prstGeom>
          <a:solidFill>
            <a:srgbClr val="0076BD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>
                <a:solidFill>
                  <a:srgbClr val="FFFFFF"/>
                </a:solidFill>
                <a:latin typeface="Public Sans" pitchFamily="2" charset="0"/>
              </a:rPr>
              <a:t>New model trialled in two regions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FF5A67-1215-4B97-9097-43D243872075}"/>
              </a:ext>
            </a:extLst>
          </p:cNvPr>
          <p:cNvCxnSpPr>
            <a:cxnSpLocks/>
          </p:cNvCxnSpPr>
          <p:nvPr/>
        </p:nvCxnSpPr>
        <p:spPr>
          <a:xfrm>
            <a:off x="7939020" y="1954397"/>
            <a:ext cx="58566" cy="241349"/>
          </a:xfrm>
          <a:prstGeom prst="line">
            <a:avLst/>
          </a:prstGeom>
          <a:ln w="9525" cap="rnd">
            <a:solidFill>
              <a:srgbClr val="0E77CD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577EA8-D186-4B99-A28B-10B89EFD4506}"/>
              </a:ext>
            </a:extLst>
          </p:cNvPr>
          <p:cNvGrpSpPr/>
          <p:nvPr/>
        </p:nvGrpSpPr>
        <p:grpSpPr>
          <a:xfrm>
            <a:off x="5889161" y="3790950"/>
            <a:ext cx="502114" cy="502114"/>
            <a:chOff x="2000036" y="1159353"/>
            <a:chExt cx="1076325" cy="1076325"/>
          </a:xfrm>
        </p:grpSpPr>
        <p:pic>
          <p:nvPicPr>
            <p:cNvPr id="20" name="Graphic 19" descr="User with solid fill">
              <a:extLst>
                <a:ext uri="{FF2B5EF4-FFF2-40B4-BE49-F238E27FC236}">
                  <a16:creationId xmlns:a16="http://schemas.microsoft.com/office/drawing/2014/main" id="{E033FD5E-63A2-4696-9034-00CADC493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0998" y="1225827"/>
              <a:ext cx="914400" cy="91440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975C20E-81FE-4D74-8E69-EF10D9CFAC5E}"/>
                </a:ext>
              </a:extLst>
            </p:cNvPr>
            <p:cNvSpPr/>
            <p:nvPr/>
          </p:nvSpPr>
          <p:spPr>
            <a:xfrm>
              <a:off x="2000036" y="1159353"/>
              <a:ext cx="1076325" cy="1076325"/>
            </a:xfrm>
            <a:prstGeom prst="ellipse">
              <a:avLst/>
            </a:prstGeom>
            <a:noFill/>
            <a:ln w="28575" cap="rnd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200">
                <a:solidFill>
                  <a:srgbClr val="FFFFFF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B488BC36-9337-4718-92CC-856B103DC1D0}"/>
              </a:ext>
            </a:extLst>
          </p:cNvPr>
          <p:cNvSpPr/>
          <p:nvPr/>
        </p:nvSpPr>
        <p:spPr>
          <a:xfrm>
            <a:off x="5490248" y="1229876"/>
            <a:ext cx="233126" cy="233126"/>
          </a:xfrm>
          <a:prstGeom prst="ellipse">
            <a:avLst/>
          </a:prstGeom>
          <a:solidFill>
            <a:srgbClr val="0E77CD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>
              <a:solidFill>
                <a:srgbClr val="FFFFFF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CED21D6-BAE1-460E-8F3C-F41C6403C3C7}"/>
              </a:ext>
            </a:extLst>
          </p:cNvPr>
          <p:cNvSpPr/>
          <p:nvPr/>
        </p:nvSpPr>
        <p:spPr>
          <a:xfrm>
            <a:off x="6833273" y="564826"/>
            <a:ext cx="233126" cy="233126"/>
          </a:xfrm>
          <a:prstGeom prst="ellipse">
            <a:avLst/>
          </a:prstGeom>
          <a:solidFill>
            <a:srgbClr val="0E77CD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>
              <a:solidFill>
                <a:srgbClr val="FFFFFF"/>
              </a:solidFill>
            </a:endParaRP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EFF5F305-C2C0-4B60-8A35-0BA811283313}"/>
              </a:ext>
            </a:extLst>
          </p:cNvPr>
          <p:cNvCxnSpPr>
            <a:cxnSpLocks/>
            <a:stCxn id="14" idx="3"/>
            <a:endCxn id="24" idx="0"/>
          </p:cNvCxnSpPr>
          <p:nvPr/>
        </p:nvCxnSpPr>
        <p:spPr>
          <a:xfrm>
            <a:off x="5101986" y="679293"/>
            <a:ext cx="504825" cy="550583"/>
          </a:xfrm>
          <a:prstGeom prst="bentConnector2">
            <a:avLst/>
          </a:prstGeom>
          <a:ln w="9525" cap="rnd">
            <a:solidFill>
              <a:srgbClr val="0E77C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37A67D-970A-4402-8A6B-BCD75BDE8D8F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5606811" y="679292"/>
            <a:ext cx="1226462" cy="2097"/>
          </a:xfrm>
          <a:prstGeom prst="line">
            <a:avLst/>
          </a:prstGeom>
          <a:ln w="9525" cap="rnd">
            <a:solidFill>
              <a:srgbClr val="0E77CD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909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64EF10D-6A61-4B71-ADAC-AC9F920820E6}"/>
              </a:ext>
            </a:extLst>
          </p:cNvPr>
          <p:cNvSpPr/>
          <p:nvPr/>
        </p:nvSpPr>
        <p:spPr>
          <a:xfrm>
            <a:off x="327743" y="1277987"/>
            <a:ext cx="1944000" cy="288000"/>
          </a:xfrm>
          <a:prstGeom prst="roundRect">
            <a:avLst>
              <a:gd name="adj" fmla="val 50000"/>
            </a:avLst>
          </a:prstGeom>
          <a:solidFill>
            <a:srgbClr val="006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en-AU" sz="1000" b="1">
                <a:latin typeface="Public Sans" pitchFamily="2" charset="0"/>
              </a:rPr>
              <a:t>Eligibility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825BE20-AFB3-458A-960B-73B42BCFDB16}"/>
              </a:ext>
            </a:extLst>
          </p:cNvPr>
          <p:cNvSpPr/>
          <p:nvPr/>
        </p:nvSpPr>
        <p:spPr>
          <a:xfrm>
            <a:off x="2486578" y="1277987"/>
            <a:ext cx="1944000" cy="288000"/>
          </a:xfrm>
          <a:prstGeom prst="roundRect">
            <a:avLst>
              <a:gd name="adj" fmla="val 50000"/>
            </a:avLst>
          </a:prstGeom>
          <a:solidFill>
            <a:srgbClr val="497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en-AU" sz="1000" b="1">
                <a:latin typeface="Public Sans" pitchFamily="2" charset="0"/>
              </a:rPr>
              <a:t>Course Content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BBD4C77-3CFF-49DB-ACDF-1BE8ABB6C33C}"/>
              </a:ext>
            </a:extLst>
          </p:cNvPr>
          <p:cNvSpPr/>
          <p:nvPr/>
        </p:nvSpPr>
        <p:spPr>
          <a:xfrm>
            <a:off x="4645413" y="1277987"/>
            <a:ext cx="1944000" cy="288000"/>
          </a:xfrm>
          <a:prstGeom prst="roundRect">
            <a:avLst>
              <a:gd name="adj" fmla="val 50000"/>
            </a:avLst>
          </a:prstGeom>
          <a:solidFill>
            <a:srgbClr val="00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en-AU" sz="1000" b="1">
                <a:latin typeface="Public Sans" pitchFamily="2" charset="0"/>
              </a:rPr>
              <a:t>Payment Settings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A02CC7F-1AA2-46FA-A99B-2094CF9AFE25}"/>
              </a:ext>
            </a:extLst>
          </p:cNvPr>
          <p:cNvSpPr/>
          <p:nvPr/>
        </p:nvSpPr>
        <p:spPr>
          <a:xfrm>
            <a:off x="6804248" y="1277987"/>
            <a:ext cx="1944000" cy="288000"/>
          </a:xfrm>
          <a:prstGeom prst="roundRect">
            <a:avLst>
              <a:gd name="adj" fmla="val 50000"/>
            </a:avLst>
          </a:prstGeom>
          <a:solidFill>
            <a:srgbClr val="63B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en-AU" sz="1000" b="1">
                <a:solidFill>
                  <a:schemeClr val="bg1"/>
                </a:solidFill>
                <a:latin typeface="Public Sans" pitchFamily="2" charset="0"/>
              </a:rPr>
              <a:t>Placement Management Services (</a:t>
            </a:r>
            <a:r>
              <a:rPr lang="en-AU" sz="1000" b="1" err="1">
                <a:solidFill>
                  <a:schemeClr val="bg1"/>
                </a:solidFill>
                <a:latin typeface="Public Sans" pitchFamily="2" charset="0"/>
              </a:rPr>
              <a:t>PMaS</a:t>
            </a:r>
            <a:r>
              <a:rPr lang="en-AU" sz="1000" b="1">
                <a:solidFill>
                  <a:schemeClr val="bg1"/>
                </a:solidFill>
                <a:latin typeface="Public Sans" pitchFamily="2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4A3BD4-AE2F-423F-88E5-77364F40536E}"/>
              </a:ext>
            </a:extLst>
          </p:cNvPr>
          <p:cNvSpPr txBox="1"/>
          <p:nvPr/>
        </p:nvSpPr>
        <p:spPr>
          <a:xfrm>
            <a:off x="298862" y="1865447"/>
            <a:ext cx="1972881" cy="14380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000" b="1">
                <a:solidFill>
                  <a:srgbClr val="006170"/>
                </a:solidFill>
                <a:latin typeface="Public Sans" pitchFamily="2" charset="0"/>
              </a:rPr>
              <a:t>All Career Transition Assistance  Participants must be: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000">
                <a:latin typeface="Public Sans Light" pitchFamily="2" charset="0"/>
              </a:rPr>
              <a:t>aged 45 years or older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000">
                <a:latin typeface="Public Sans Light" pitchFamily="2" charset="0"/>
              </a:rPr>
              <a:t>registered with Digital Services, Workforce Australia Services, or DES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AU" sz="100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000">
                <a:latin typeface="Public Sans Light" pitchFamily="2" charset="0"/>
              </a:rPr>
              <a:t>Participation is voluntary.</a:t>
            </a:r>
            <a:endParaRPr lang="en-AU" sz="1000">
              <a:solidFill>
                <a:srgbClr val="FF0000"/>
              </a:solidFill>
              <a:latin typeface="Public Sans" pitchFamily="2" charset="0"/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259A5C-0316-40A6-88FD-4C59FC68EEC6}"/>
              </a:ext>
            </a:extLst>
          </p:cNvPr>
          <p:cNvSpPr txBox="1"/>
          <p:nvPr/>
        </p:nvSpPr>
        <p:spPr>
          <a:xfrm>
            <a:off x="2481642" y="1865447"/>
            <a:ext cx="1944000" cy="22844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000" b="1">
                <a:solidFill>
                  <a:srgbClr val="497537"/>
                </a:solidFill>
                <a:latin typeface="Public Sans" pitchFamily="2" charset="0"/>
              </a:rPr>
              <a:t>Each course is 75 hours </a:t>
            </a:r>
            <a:r>
              <a:rPr lang="en-AU" sz="1000">
                <a:latin typeface="Public Sans Light" pitchFamily="2" charset="0"/>
              </a:rPr>
              <a:t>undertaken over an up to 8-week period with a maximum participation of 25 hours per week.</a:t>
            </a:r>
          </a:p>
          <a:p>
            <a:pPr>
              <a:lnSpc>
                <a:spcPct val="110000"/>
              </a:lnSpc>
            </a:pPr>
            <a:endParaRPr lang="en-AU" sz="100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000" b="1">
                <a:solidFill>
                  <a:srgbClr val="497537"/>
                </a:solidFill>
                <a:latin typeface="Public Sans" pitchFamily="2" charset="0"/>
              </a:rPr>
              <a:t>Courses scheduled block-style</a:t>
            </a:r>
            <a:r>
              <a:rPr lang="en-AU" sz="1000">
                <a:latin typeface="Public Sans Light" pitchFamily="2" charset="0"/>
              </a:rPr>
              <a:t>, max 20 participants per class (consistent with EST).</a:t>
            </a:r>
          </a:p>
          <a:p>
            <a:pPr>
              <a:lnSpc>
                <a:spcPct val="110000"/>
              </a:lnSpc>
            </a:pPr>
            <a:endParaRPr lang="en-AU" sz="100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000" b="1">
                <a:solidFill>
                  <a:srgbClr val="497537"/>
                </a:solidFill>
                <a:latin typeface="Public Sans" pitchFamily="2" charset="0"/>
              </a:rPr>
              <a:t>Hybrid delivery allowable</a:t>
            </a:r>
            <a:r>
              <a:rPr lang="en-AU" sz="1000">
                <a:latin typeface="Public Sans Light" pitchFamily="2" charset="0"/>
              </a:rPr>
              <a:t>, fully online courses only by written DESE approval.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256981-0B5D-4CEA-AD14-7CB5788510E5}"/>
              </a:ext>
            </a:extLst>
          </p:cNvPr>
          <p:cNvSpPr txBox="1"/>
          <p:nvPr/>
        </p:nvSpPr>
        <p:spPr>
          <a:xfrm>
            <a:off x="4634855" y="1865447"/>
            <a:ext cx="1944000" cy="2449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000" b="1">
                <a:solidFill>
                  <a:srgbClr val="0076BD"/>
                </a:solidFill>
                <a:latin typeface="Public Sans" pitchFamily="2" charset="0"/>
              </a:rPr>
              <a:t>$1,260 (70%) per participant </a:t>
            </a:r>
            <a:r>
              <a:rPr lang="en-AU" sz="1000">
                <a:latin typeface="Public Sans Light" pitchFamily="2" charset="0"/>
              </a:rPr>
              <a:t>based on placement confirmation and $540 (30%) final payment contingent on participant attending 60+ hours or finding employment regardless of attendance.</a:t>
            </a:r>
          </a:p>
          <a:p>
            <a:pPr>
              <a:lnSpc>
                <a:spcPct val="110000"/>
              </a:lnSpc>
            </a:pPr>
            <a:endParaRPr lang="en-AU" sz="100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000" b="1">
                <a:solidFill>
                  <a:srgbClr val="0076BD"/>
                </a:solidFill>
                <a:latin typeface="Public Sans" pitchFamily="2" charset="0"/>
              </a:rPr>
              <a:t>No regional loading</a:t>
            </a:r>
            <a:r>
              <a:rPr lang="en-AU" sz="1000">
                <a:solidFill>
                  <a:srgbClr val="0076BD"/>
                </a:solidFill>
                <a:latin typeface="Public Sans Light" pitchFamily="2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AU" sz="100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000" b="1">
                <a:solidFill>
                  <a:srgbClr val="0076BD"/>
                </a:solidFill>
                <a:latin typeface="Public Sans" pitchFamily="2" charset="0"/>
              </a:rPr>
              <a:t>50% </a:t>
            </a:r>
            <a:r>
              <a:rPr lang="en-AU" sz="1000">
                <a:latin typeface="Public Sans Light" pitchFamily="2" charset="0"/>
              </a:rPr>
              <a:t>self-referral limit.</a:t>
            </a:r>
          </a:p>
          <a:p>
            <a:pPr>
              <a:lnSpc>
                <a:spcPct val="110000"/>
              </a:lnSpc>
            </a:pPr>
            <a:endParaRPr lang="en-AU" sz="100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000" b="1">
                <a:solidFill>
                  <a:srgbClr val="0076BD"/>
                </a:solidFill>
                <a:latin typeface="Public Sans" pitchFamily="2" charset="0"/>
              </a:rPr>
              <a:t>Demand-driven</a:t>
            </a:r>
            <a:r>
              <a:rPr lang="en-AU" sz="1000">
                <a:latin typeface="Public Sans Light" pitchFamily="2" charset="0"/>
              </a:rPr>
              <a:t> funding.</a:t>
            </a:r>
          </a:p>
          <a:p>
            <a:pPr>
              <a:lnSpc>
                <a:spcPct val="110000"/>
              </a:lnSpc>
            </a:pPr>
            <a:endParaRPr lang="en-AU" sz="1000">
              <a:latin typeface="Public Sans Light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5EA394-565F-45AA-94EE-A81A02CC09A4}"/>
              </a:ext>
            </a:extLst>
          </p:cNvPr>
          <p:cNvSpPr txBox="1"/>
          <p:nvPr/>
        </p:nvSpPr>
        <p:spPr>
          <a:xfrm>
            <a:off x="6788068" y="1865447"/>
            <a:ext cx="1944000" cy="26230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000" b="1">
                <a:solidFill>
                  <a:srgbClr val="63B6CF"/>
                </a:solidFill>
                <a:latin typeface="Public Sans" pitchFamily="2" charset="0"/>
              </a:rPr>
              <a:t>Career Transition Assistance  providers </a:t>
            </a:r>
            <a:r>
              <a:rPr lang="en-AU" sz="1000">
                <a:latin typeface="Public Sans Light" pitchFamily="2" charset="0"/>
              </a:rPr>
              <a:t>can source and manage NWEP placements for Workforce Australia Services Participants following completion of the course.</a:t>
            </a:r>
          </a:p>
          <a:p>
            <a:pPr>
              <a:lnSpc>
                <a:spcPct val="110000"/>
              </a:lnSpc>
            </a:pPr>
            <a:endParaRPr lang="en-AU" sz="100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000" b="1">
                <a:solidFill>
                  <a:srgbClr val="63B6CF"/>
                </a:solidFill>
                <a:latin typeface="Public Sans" pitchFamily="2" charset="0"/>
              </a:rPr>
              <a:t>$1,000 to Career Transition Assistance  providers </a:t>
            </a:r>
            <a:r>
              <a:rPr lang="en-AU" sz="1000">
                <a:latin typeface="Public Sans Light" pitchFamily="2" charset="0"/>
              </a:rPr>
              <a:t>per commenced NWEP placement.</a:t>
            </a:r>
          </a:p>
          <a:p>
            <a:pPr>
              <a:lnSpc>
                <a:spcPct val="110000"/>
              </a:lnSpc>
            </a:pPr>
            <a:endParaRPr lang="en-AU" sz="100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000" b="1">
                <a:solidFill>
                  <a:srgbClr val="63B6CF"/>
                </a:solidFill>
                <a:latin typeface="Public Sans" pitchFamily="2" charset="0"/>
              </a:rPr>
              <a:t>$1,000 to host businesses </a:t>
            </a:r>
            <a:r>
              <a:rPr lang="en-AU" sz="1000">
                <a:latin typeface="Public Sans Light" pitchFamily="2" charset="0"/>
              </a:rPr>
              <a:t>per commenced NWEP placement.</a:t>
            </a:r>
          </a:p>
          <a:p>
            <a:pPr>
              <a:lnSpc>
                <a:spcPct val="110000"/>
              </a:lnSpc>
            </a:pPr>
            <a:endParaRPr lang="en-AU" sz="100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endParaRPr lang="en-AU" sz="1000">
              <a:latin typeface="Public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41FB8-9DE9-4677-B2E5-CA63614F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solidFill>
                  <a:srgbClr val="051532"/>
                </a:solidFill>
                <a:latin typeface="Public Sans"/>
              </a:rPr>
              <a:t>Workforce Australia - Career Transition Assistance</a:t>
            </a:r>
          </a:p>
        </p:txBody>
      </p:sp>
    </p:spTree>
    <p:extLst>
      <p:ext uri="{BB962C8B-B14F-4D97-AF65-F5344CB8AC3E}">
        <p14:creationId xmlns:p14="http://schemas.microsoft.com/office/powerpoint/2010/main" val="3820045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F115BD-1890-4CE5-8649-ABBFE82FA678}"/>
              </a:ext>
            </a:extLst>
          </p:cNvPr>
          <p:cNvSpPr txBox="1"/>
          <p:nvPr/>
        </p:nvSpPr>
        <p:spPr>
          <a:xfrm>
            <a:off x="314085" y="2558441"/>
            <a:ext cx="2561000" cy="1217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AU" sz="1350" b="1">
                <a:latin typeface="Public Sans" pitchFamily="2" charset="0"/>
              </a:rPr>
              <a:t>New Business Assistance with New Enterprise Incentive Scheme </a:t>
            </a:r>
            <a:r>
              <a:rPr lang="en-AU" sz="1350">
                <a:latin typeface="Public Sans Light" pitchFamily="2" charset="0"/>
              </a:rPr>
              <a:t>and </a:t>
            </a:r>
            <a:r>
              <a:rPr lang="en-AU" sz="1350" b="1">
                <a:latin typeface="Public Sans" pitchFamily="2" charset="0"/>
              </a:rPr>
              <a:t>Exploring Being My Own Boss workshops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281CF1F-698A-464A-8861-1CB66770BCFE}"/>
              </a:ext>
            </a:extLst>
          </p:cNvPr>
          <p:cNvSpPr/>
          <p:nvPr/>
        </p:nvSpPr>
        <p:spPr>
          <a:xfrm>
            <a:off x="3838222" y="1279187"/>
            <a:ext cx="1942202" cy="287734"/>
          </a:xfrm>
          <a:prstGeom prst="roundRect">
            <a:avLst>
              <a:gd name="adj" fmla="val 50000"/>
            </a:avLst>
          </a:prstGeom>
          <a:solidFill>
            <a:srgbClr val="006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99"/>
              </a:lnSpc>
            </a:pPr>
            <a:r>
              <a:rPr lang="en-AU" sz="999" b="1">
                <a:latin typeface="Public Sans" pitchFamily="2" charset="0"/>
              </a:rPr>
              <a:t>Key features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A67477-B2A6-4B07-B60B-1AA6018A8C2D}"/>
              </a:ext>
            </a:extLst>
          </p:cNvPr>
          <p:cNvSpPr txBox="1"/>
          <p:nvPr/>
        </p:nvSpPr>
        <p:spPr>
          <a:xfrm>
            <a:off x="3838222" y="1766380"/>
            <a:ext cx="3191748" cy="1701856"/>
          </a:xfrm>
          <a:prstGeom prst="rect">
            <a:avLst/>
          </a:prstGeom>
          <a:noFill/>
        </p:spPr>
        <p:txBody>
          <a:bodyPr wrap="square" lIns="91355" tIns="45678" rIns="91355" bIns="45678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200" b="1">
                <a:solidFill>
                  <a:srgbClr val="006A88"/>
                </a:solidFill>
                <a:latin typeface="Public Sans" pitchFamily="2" charset="0"/>
              </a:rPr>
              <a:t>Quality business advice </a:t>
            </a:r>
            <a:r>
              <a:rPr lang="en-AU" sz="1200">
                <a:latin typeface="Public Sans Light" pitchFamily="2" charset="0"/>
              </a:rPr>
              <a:t>and support for new and existing businesses</a:t>
            </a:r>
          </a:p>
          <a:p>
            <a:pPr>
              <a:lnSpc>
                <a:spcPct val="110000"/>
              </a:lnSpc>
            </a:pPr>
            <a:endParaRPr lang="en-AU" sz="1200" b="1">
              <a:solidFill>
                <a:srgbClr val="006A88"/>
              </a:solidFill>
              <a:latin typeface="Public Sans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200" b="1">
                <a:solidFill>
                  <a:srgbClr val="006A88"/>
                </a:solidFill>
                <a:latin typeface="Public Sans" pitchFamily="2" charset="0"/>
              </a:rPr>
              <a:t>Strong emphasis on user </a:t>
            </a:r>
            <a:r>
              <a:rPr lang="en-AU" sz="1200">
                <a:latin typeface="Public Sans Light" pitchFamily="2" charset="0"/>
              </a:rPr>
              <a:t>choice across 6 new program elements</a:t>
            </a:r>
          </a:p>
          <a:p>
            <a:pPr>
              <a:lnSpc>
                <a:spcPct val="110000"/>
              </a:lnSpc>
            </a:pPr>
            <a:endParaRPr lang="en-AU" sz="1200" b="1">
              <a:solidFill>
                <a:srgbClr val="006A88"/>
              </a:solidFill>
              <a:latin typeface="Public Sans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200" b="1">
                <a:solidFill>
                  <a:srgbClr val="006A88"/>
                </a:solidFill>
                <a:latin typeface="Public Sans" pitchFamily="2" charset="0"/>
              </a:rPr>
              <a:t>Self-employment promotion</a:t>
            </a:r>
            <a:r>
              <a:rPr lang="en-AU" sz="1200">
                <a:latin typeface="Public Sans Light" pitchFamily="2" charset="0"/>
              </a:rPr>
              <a:t> and strong stakeholder engagement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CBEDF-2933-49E7-B2ED-B1A38175BA60}"/>
              </a:ext>
            </a:extLst>
          </p:cNvPr>
          <p:cNvSpPr txBox="1"/>
          <p:nvPr/>
        </p:nvSpPr>
        <p:spPr>
          <a:xfrm>
            <a:off x="302816" y="4590355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350"/>
              </a:spcAft>
            </a:pPr>
            <a:r>
              <a:rPr lang="en-AU" sz="900" i="1">
                <a:latin typeface="Public Sans" pitchFamily="2" charset="0"/>
              </a:rPr>
              <a:t>*Program name can be shortened to ‘Self-Employment’ i.e. no acronym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B69B8-B97B-4489-92FE-B05D7C6B5F89}"/>
              </a:ext>
            </a:extLst>
          </p:cNvPr>
          <p:cNvSpPr txBox="1"/>
          <p:nvPr/>
        </p:nvSpPr>
        <p:spPr>
          <a:xfrm>
            <a:off x="302816" y="1262744"/>
            <a:ext cx="2861242" cy="876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AU" sz="1350">
                <a:latin typeface="Public Sans Light" pitchFamily="2" charset="0"/>
              </a:rPr>
              <a:t>Supports people to start and run viable small businesses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endParaRPr lang="en-AU" sz="1350" b="1">
              <a:latin typeface="Public Sans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78E6847-4E4B-4021-BF42-31182D387225}"/>
              </a:ext>
            </a:extLst>
          </p:cNvPr>
          <p:cNvSpPr/>
          <p:nvPr/>
        </p:nvSpPr>
        <p:spPr>
          <a:xfrm>
            <a:off x="331669" y="2141429"/>
            <a:ext cx="1942202" cy="287734"/>
          </a:xfrm>
          <a:prstGeom prst="roundRect">
            <a:avLst>
              <a:gd name="adj" fmla="val 50000"/>
            </a:avLst>
          </a:prstGeom>
          <a:solidFill>
            <a:srgbClr val="00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99"/>
              </a:lnSpc>
            </a:pPr>
            <a:r>
              <a:rPr lang="en-AU" sz="999" b="1">
                <a:latin typeface="Public Sans" pitchFamily="2" charset="0"/>
              </a:rPr>
              <a:t>Replaces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65345-1F10-4BC5-A400-B3B1448B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>
                <a:solidFill>
                  <a:srgbClr val="051532"/>
                </a:solidFill>
                <a:latin typeface="Public Sans"/>
              </a:rPr>
              <a:t>Workforce Australia - Self-Employment Assistance* </a:t>
            </a:r>
          </a:p>
        </p:txBody>
      </p:sp>
    </p:spTree>
    <p:extLst>
      <p:ext uri="{BB962C8B-B14F-4D97-AF65-F5344CB8AC3E}">
        <p14:creationId xmlns:p14="http://schemas.microsoft.com/office/powerpoint/2010/main" val="2859626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281CF1F-698A-464A-8861-1CB66770BCFE}"/>
              </a:ext>
            </a:extLst>
          </p:cNvPr>
          <p:cNvSpPr/>
          <p:nvPr/>
        </p:nvSpPr>
        <p:spPr>
          <a:xfrm>
            <a:off x="466942" y="1279187"/>
            <a:ext cx="1942202" cy="287734"/>
          </a:xfrm>
          <a:prstGeom prst="roundRect">
            <a:avLst>
              <a:gd name="adj" fmla="val 50000"/>
            </a:avLst>
          </a:prstGeom>
          <a:solidFill>
            <a:srgbClr val="006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99"/>
              </a:lnSpc>
            </a:pPr>
            <a:r>
              <a:rPr lang="en-AU" sz="999" b="1">
                <a:latin typeface="Public Sans" pitchFamily="2" charset="0"/>
              </a:rPr>
              <a:t>Key features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A67477-B2A6-4B07-B60B-1AA6018A8C2D}"/>
              </a:ext>
            </a:extLst>
          </p:cNvPr>
          <p:cNvSpPr txBox="1"/>
          <p:nvPr/>
        </p:nvSpPr>
        <p:spPr>
          <a:xfrm>
            <a:off x="405480" y="1766379"/>
            <a:ext cx="3577520" cy="2514386"/>
          </a:xfrm>
          <a:prstGeom prst="rect">
            <a:avLst/>
          </a:prstGeom>
          <a:noFill/>
        </p:spPr>
        <p:txBody>
          <a:bodyPr wrap="square" lIns="91355" tIns="45678" rIns="91355" bIns="45678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200" b="1">
                <a:solidFill>
                  <a:srgbClr val="006A88"/>
                </a:solidFill>
                <a:latin typeface="Public Sans" pitchFamily="2" charset="0"/>
              </a:rPr>
              <a:t>Promote and encourage self-employment </a:t>
            </a:r>
            <a:r>
              <a:rPr lang="en-AU" sz="1200">
                <a:latin typeface="Public Sans Light" pitchFamily="2" charset="0"/>
              </a:rPr>
              <a:t>through promotional activities, such as holding information sessions, networking events, workshops, social media campaigns, direct and local marketing etc.</a:t>
            </a:r>
          </a:p>
          <a:p>
            <a:pPr>
              <a:lnSpc>
                <a:spcPct val="110000"/>
              </a:lnSpc>
            </a:pPr>
            <a:endParaRPr lang="en-AU" sz="120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200" b="1">
                <a:solidFill>
                  <a:srgbClr val="006A88"/>
                </a:solidFill>
                <a:latin typeface="Public Sans" pitchFamily="2" charset="0"/>
              </a:rPr>
              <a:t>Provide quality advice </a:t>
            </a:r>
            <a:r>
              <a:rPr lang="en-AU" sz="1200">
                <a:latin typeface="Public Sans Light" pitchFamily="2" charset="0"/>
              </a:rPr>
              <a:t>to help people start and run a small business.</a:t>
            </a:r>
          </a:p>
          <a:p>
            <a:pPr>
              <a:lnSpc>
                <a:spcPct val="110000"/>
              </a:lnSpc>
            </a:pPr>
            <a:endParaRPr lang="en-AU" sz="120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200" b="1">
                <a:solidFill>
                  <a:srgbClr val="006A88"/>
                </a:solidFill>
                <a:latin typeface="Public Sans" pitchFamily="2" charset="0"/>
              </a:rPr>
              <a:t>Connect participants </a:t>
            </a:r>
            <a:r>
              <a:rPr lang="en-AU" sz="1200">
                <a:latin typeface="Public Sans Light" pitchFamily="2" charset="0"/>
              </a:rPr>
              <a:t>to local business networks and resources.</a:t>
            </a:r>
          </a:p>
          <a:p>
            <a:pPr>
              <a:lnSpc>
                <a:spcPct val="110000"/>
              </a:lnSpc>
            </a:pPr>
            <a:endParaRPr lang="en-AU" sz="1200">
              <a:latin typeface="Public Sans Ligh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87493D-6614-49CE-8A3C-0961B230B662}"/>
              </a:ext>
            </a:extLst>
          </p:cNvPr>
          <p:cNvSpPr txBox="1"/>
          <p:nvPr/>
        </p:nvSpPr>
        <p:spPr>
          <a:xfrm>
            <a:off x="4281854" y="1766380"/>
            <a:ext cx="4572000" cy="170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200" b="1">
                <a:solidFill>
                  <a:srgbClr val="006A88"/>
                </a:solidFill>
                <a:latin typeface="Public Sans" pitchFamily="2" charset="0"/>
              </a:rPr>
              <a:t>Refer participants </a:t>
            </a:r>
            <a:r>
              <a:rPr lang="en-AU" sz="1200">
                <a:latin typeface="Public Sans Light" pitchFamily="2" charset="0"/>
              </a:rPr>
              <a:t>to Self-Employment Assistance, or other relevant small business support services. </a:t>
            </a:r>
          </a:p>
          <a:p>
            <a:pPr>
              <a:lnSpc>
                <a:spcPct val="110000"/>
              </a:lnSpc>
            </a:pPr>
            <a:endParaRPr lang="en-AU" sz="1200">
              <a:latin typeface="Public Sans Light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200" b="1">
                <a:solidFill>
                  <a:srgbClr val="006A88"/>
                </a:solidFill>
                <a:latin typeface="Public Sans" pitchFamily="2" charset="0"/>
              </a:rPr>
              <a:t>4 core workshops </a:t>
            </a:r>
          </a:p>
          <a:p>
            <a:pPr marL="600075" lvl="1" indent="-257175">
              <a:lnSpc>
                <a:spcPct val="110000"/>
              </a:lnSpc>
              <a:buFont typeface="+mj-lt"/>
              <a:buAutoNum type="arabicPeriod"/>
            </a:pPr>
            <a:r>
              <a:rPr lang="en-AU" sz="1200">
                <a:latin typeface="Public Sans Light" pitchFamily="2" charset="0"/>
              </a:rPr>
              <a:t>Financial Literacy</a:t>
            </a:r>
          </a:p>
          <a:p>
            <a:pPr marL="600075" lvl="1" indent="-257175">
              <a:lnSpc>
                <a:spcPct val="110000"/>
              </a:lnSpc>
              <a:buFont typeface="+mj-lt"/>
              <a:buAutoNum type="arabicPeriod"/>
            </a:pPr>
            <a:r>
              <a:rPr lang="en-AU" sz="1200">
                <a:latin typeface="Public Sans Light" pitchFamily="2" charset="0"/>
              </a:rPr>
              <a:t>Surviving and Thriving </a:t>
            </a:r>
          </a:p>
          <a:p>
            <a:pPr marL="600075" lvl="1" indent="-257175">
              <a:lnSpc>
                <a:spcPct val="110000"/>
              </a:lnSpc>
              <a:buFont typeface="+mj-lt"/>
              <a:buAutoNum type="arabicPeriod"/>
            </a:pPr>
            <a:r>
              <a:rPr lang="en-AU" sz="1200">
                <a:latin typeface="Public Sans Light" pitchFamily="2" charset="0"/>
              </a:rPr>
              <a:t>Digital Marketing </a:t>
            </a:r>
          </a:p>
          <a:p>
            <a:pPr marL="600075" lvl="1" indent="-257175">
              <a:lnSpc>
                <a:spcPct val="110000"/>
              </a:lnSpc>
              <a:buFont typeface="+mj-lt"/>
              <a:buAutoNum type="arabicPeriod"/>
            </a:pPr>
            <a:r>
              <a:rPr lang="en-AU" sz="1200">
                <a:latin typeface="Public Sans Light" pitchFamily="2" charset="0"/>
              </a:rPr>
              <a:t>Time Management to Get Things Done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56172-2FCC-4C04-9927-22C11BDA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b="1">
                <a:solidFill>
                  <a:srgbClr val="051532"/>
                </a:solidFill>
                <a:latin typeface="Public Sans" pitchFamily="2" charset="0"/>
              </a:rPr>
              <a:t>Workforce Australia - Entrepreneurship Facilitators</a:t>
            </a:r>
            <a:endParaRPr lang="en-AU">
              <a:solidFill>
                <a:srgbClr val="0515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49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4FFD3-532E-4E54-8E1E-6429603BEA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25859"/>
            <a:ext cx="799288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528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4C09-52C0-467A-8BAD-6BEBC315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solidFill>
                  <a:srgbClr val="051532"/>
                </a:solidFill>
                <a:latin typeface="Public Sans"/>
              </a:rPr>
              <a:t>Transition</a:t>
            </a:r>
            <a:r>
              <a:rPr lang="en-AU" b="1">
                <a:solidFill>
                  <a:srgbClr val="051532"/>
                </a:solidFill>
              </a:rPr>
              <a:t>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3AE6B-4D58-4C4B-8648-644743A86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0300"/>
            <a:ext cx="4876800" cy="334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1400">
                <a:latin typeface="Public Sans"/>
              </a:rPr>
              <a:t>Version 0.3 of the Provider Transition Advice is now available on the Provider Portal and DESE website. </a:t>
            </a:r>
          </a:p>
          <a:p>
            <a:pPr marL="0" indent="0">
              <a:buNone/>
            </a:pPr>
            <a:r>
              <a:rPr lang="en-AU" sz="1400">
                <a:latin typeface="Public Sans"/>
              </a:rPr>
              <a:t>Key updates include:</a:t>
            </a: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400">
                <a:solidFill>
                  <a:srgbClr val="000000"/>
                </a:solidFill>
                <a:effectLst/>
                <a:latin typeface="Public Sans"/>
                <a:ea typeface="Times New Roman" panose="02020603050405020304" pitchFamily="18" charset="0"/>
              </a:rPr>
              <a:t>further clarity on participant placements for employment and education outcomes</a:t>
            </a:r>
            <a:endParaRPr lang="en-AU" sz="1400">
              <a:effectLst/>
              <a:latin typeface="Public Sans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400">
                <a:solidFill>
                  <a:srgbClr val="000000"/>
                </a:solidFill>
                <a:effectLst/>
                <a:latin typeface="Public Sans"/>
                <a:ea typeface="Times New Roman" panose="02020603050405020304" pitchFamily="18" charset="0"/>
              </a:rPr>
              <a:t>updated requirements for exiting providers relating to NEIS training</a:t>
            </a:r>
            <a:endParaRPr lang="en-AU" sz="1400">
              <a:effectLst/>
              <a:latin typeface="Public Sans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400">
                <a:solidFill>
                  <a:srgbClr val="000000"/>
                </a:solidFill>
                <a:effectLst/>
                <a:latin typeface="Public Sans"/>
                <a:ea typeface="Times New Roman" panose="02020603050405020304" pitchFamily="18" charset="0"/>
              </a:rPr>
              <a:t>further information on establishing a Participant Agreement under the Self-Employment Assistance Program and the Self Employment Allowance</a:t>
            </a:r>
            <a:endParaRPr lang="en-AU" sz="1400">
              <a:effectLst/>
              <a:latin typeface="Public Sans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400">
                <a:solidFill>
                  <a:srgbClr val="000000"/>
                </a:solidFill>
                <a:effectLst/>
                <a:latin typeface="Public Sans"/>
                <a:ea typeface="Times New Roman" panose="02020603050405020304" pitchFamily="18" charset="0"/>
              </a:rPr>
              <a:t>further clarity on </a:t>
            </a:r>
            <a:r>
              <a:rPr lang="en-AU" sz="1400" err="1">
                <a:solidFill>
                  <a:srgbClr val="000000"/>
                </a:solidFill>
                <a:effectLst/>
                <a:latin typeface="Public Sans"/>
                <a:ea typeface="Times New Roman" panose="02020603050405020304" pitchFamily="18" charset="0"/>
              </a:rPr>
              <a:t>TtW</a:t>
            </a:r>
            <a:r>
              <a:rPr lang="en-AU" sz="1400">
                <a:solidFill>
                  <a:srgbClr val="000000"/>
                </a:solidFill>
                <a:effectLst/>
                <a:latin typeface="Public Sans"/>
                <a:ea typeface="Times New Roman" panose="02020603050405020304" pitchFamily="18" charset="0"/>
              </a:rPr>
              <a:t> outcome payments, performance outcome targets and bonus outcome payments</a:t>
            </a:r>
          </a:p>
          <a:p>
            <a:pPr marL="0" lvl="0" indent="0">
              <a:lnSpc>
                <a:spcPct val="114000"/>
              </a:lnSpc>
              <a:spcBef>
                <a:spcPts val="600"/>
              </a:spcBef>
              <a:buSzPts val="1000"/>
              <a:buNone/>
              <a:tabLst>
                <a:tab pos="457200" algn="l"/>
              </a:tabLst>
            </a:pPr>
            <a:r>
              <a:rPr lang="en-AU" sz="1400">
                <a:solidFill>
                  <a:srgbClr val="000000"/>
                </a:solidFill>
                <a:latin typeface="Public Sans"/>
                <a:ea typeface="Calibri" panose="020F0502020204030204" pitchFamily="34" charset="0"/>
              </a:rPr>
              <a:t>Refer to the version history table for all changes.</a:t>
            </a:r>
          </a:p>
          <a:p>
            <a:pPr marL="0" lvl="0" indent="0">
              <a:lnSpc>
                <a:spcPct val="114000"/>
              </a:lnSpc>
              <a:spcBef>
                <a:spcPts val="600"/>
              </a:spcBef>
              <a:buSzPts val="1000"/>
              <a:buNone/>
              <a:tabLst>
                <a:tab pos="457200" algn="l"/>
              </a:tabLst>
            </a:pPr>
            <a:endParaRPr lang="en-AU" sz="1400">
              <a:effectLst/>
              <a:ea typeface="Calibri" panose="020F0502020204030204" pitchFamily="34" charset="0"/>
            </a:endParaRPr>
          </a:p>
        </p:txBody>
      </p:sp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0CB35C20-9B12-4FD4-B065-D696911BE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989955"/>
            <a:ext cx="2693956" cy="380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98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51532"/>
                </a:solidFill>
                <a:latin typeface="Public Sans"/>
              </a:rPr>
              <a:t>Communication to Participants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ADA490-9F97-4DF3-950B-6EC6D9AF1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1" y="1174175"/>
            <a:ext cx="4114800" cy="1120658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011820-3164-4003-AB4E-5221E95C2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521" y="1355745"/>
            <a:ext cx="757518" cy="757518"/>
          </a:xfrm>
          <a:prstGeom prst="ellipse">
            <a:avLst/>
          </a:prstGeom>
          <a:solidFill>
            <a:srgbClr val="002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D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BBFC1C41-1EF8-4A81-A5B2-E33D3D87A346}"/>
              </a:ext>
            </a:extLst>
          </p:cNvPr>
          <p:cNvSpPr txBox="1">
            <a:spLocks/>
          </p:cNvSpPr>
          <p:nvPr/>
        </p:nvSpPr>
        <p:spPr>
          <a:xfrm>
            <a:off x="1481153" y="1267560"/>
            <a:ext cx="2790827" cy="2412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2D3F"/>
                </a:solidFill>
                <a:effectLst/>
                <a:uLnTx/>
                <a:uFillTx/>
                <a:latin typeface="Public Sans"/>
              </a:rPr>
              <a:t>Transition advice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solidFill>
                <a:srgbClr val="002D3F"/>
              </a:solidFill>
              <a:effectLst/>
              <a:uLnTx/>
              <a:uFillTx/>
              <a:latin typeface="Public Sans"/>
            </a:endParaRP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8B1477B1-8028-4931-B551-87B6050CD278}"/>
              </a:ext>
            </a:extLst>
          </p:cNvPr>
          <p:cNvSpPr txBox="1">
            <a:spLocks/>
          </p:cNvSpPr>
          <p:nvPr/>
        </p:nvSpPr>
        <p:spPr>
          <a:xfrm>
            <a:off x="1481154" y="1622862"/>
            <a:ext cx="2790826" cy="4993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741"/>
                </a:solidFill>
                <a:effectLst/>
                <a:uLnTx/>
                <a:uFillTx/>
                <a:latin typeface="Public Sans"/>
              </a:rPr>
              <a:t>The department has commenced sending advice to Participants on their transition arrangements </a:t>
            </a:r>
            <a:r>
              <a:rPr lang="en-US" sz="1000">
                <a:solidFill>
                  <a:srgbClr val="343741"/>
                </a:solidFill>
                <a:latin typeface="Public Sans"/>
              </a:rPr>
              <a:t>via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741"/>
                </a:solidFill>
                <a:effectLst/>
                <a:uLnTx/>
                <a:uFillTx/>
                <a:latin typeface="Public Sans"/>
              </a:rPr>
              <a:t>inbox messages (email), letter, and SMS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2B10B9-2EB8-4CEF-9F49-4AC76260F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1" y="2357940"/>
            <a:ext cx="4114800" cy="1120658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4C324D-5C7D-49FE-B744-41DC2A6F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521" y="2529526"/>
            <a:ext cx="757518" cy="757518"/>
          </a:xfrm>
          <a:prstGeom prst="ellipse">
            <a:avLst/>
          </a:prstGeom>
          <a:solidFill>
            <a:srgbClr val="0E7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E0B3670F-C179-424A-8999-9089E6EA6961}"/>
              </a:ext>
            </a:extLst>
          </p:cNvPr>
          <p:cNvSpPr txBox="1">
            <a:spLocks/>
          </p:cNvSpPr>
          <p:nvPr/>
        </p:nvSpPr>
        <p:spPr>
          <a:xfrm>
            <a:off x="1481153" y="2522804"/>
            <a:ext cx="2790827" cy="5677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defRPr/>
            </a:pPr>
            <a:r>
              <a:rPr lang="en-US" sz="1400">
                <a:solidFill>
                  <a:srgbClr val="002D3F"/>
                </a:solidFill>
                <a:latin typeface="Public Sans"/>
              </a:rPr>
              <a:t>j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2D3F"/>
                </a:solidFill>
                <a:effectLst/>
                <a:uLnTx/>
                <a:uFillTx/>
                <a:latin typeface="Public Sans"/>
              </a:rPr>
              <a:t>obactive.gov.au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2D3F"/>
              </a:solidFill>
              <a:effectLst/>
              <a:uLnTx/>
              <a:uFillTx/>
              <a:latin typeface="Public Sans"/>
            </a:endParaRPr>
          </a:p>
          <a:p>
            <a:pPr marL="0" marR="0" lvl="0" indent="0" algn="l" defTabSz="91412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2D3F"/>
              </a:solidFill>
              <a:effectLst/>
              <a:uLnTx/>
              <a:uFillTx/>
              <a:latin typeface="Public Sans"/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8200BE91-48E5-45C8-B6A9-025A25D98260}"/>
              </a:ext>
            </a:extLst>
          </p:cNvPr>
          <p:cNvSpPr txBox="1">
            <a:spLocks/>
          </p:cNvSpPr>
          <p:nvPr/>
        </p:nvSpPr>
        <p:spPr>
          <a:xfrm>
            <a:off x="1481154" y="2796643"/>
            <a:ext cx="2790826" cy="330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741"/>
                </a:solidFill>
                <a:effectLst/>
                <a:uLnTx/>
                <a:uFillTx/>
                <a:latin typeface="Public Sans"/>
              </a:rPr>
              <a:t>Information </a:t>
            </a:r>
            <a:r>
              <a:rPr lang="en-US" sz="1000">
                <a:solidFill>
                  <a:srgbClr val="343741"/>
                </a:solidFill>
                <a:latin typeface="Public Sans"/>
              </a:rPr>
              <a:t>on Workforce Australia and transition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741"/>
                </a:solidFill>
                <a:effectLst/>
                <a:uLnTx/>
                <a:uFillTx/>
                <a:latin typeface="Public Sans"/>
              </a:rPr>
              <a:t>is available for Participants on the </a:t>
            </a:r>
            <a:r>
              <a:rPr lang="en-US" sz="1000">
                <a:solidFill>
                  <a:srgbClr val="343741"/>
                </a:solidFill>
                <a:latin typeface="Public Sans"/>
              </a:rPr>
              <a:t>j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343741"/>
                </a:solidFill>
                <a:effectLst/>
                <a:uLnTx/>
                <a:uFillTx/>
                <a:latin typeface="Public Sans"/>
              </a:rPr>
              <a:t>obactive</a:t>
            </a:r>
            <a:r>
              <a:rPr lang="en-US" sz="1000">
                <a:solidFill>
                  <a:srgbClr val="343741"/>
                </a:solidFill>
                <a:latin typeface="Public Sans"/>
              </a:rPr>
              <a:t> website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43741"/>
              </a:solidFill>
              <a:effectLst/>
              <a:uLnTx/>
              <a:uFillTx/>
              <a:latin typeface="Public San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4DE1A3-01E4-4FD7-878F-DDBC44D7F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1" y="3541705"/>
            <a:ext cx="4114800" cy="1120658"/>
          </a:xfrm>
          <a:prstGeom prst="rect">
            <a:avLst/>
          </a:prstGeom>
          <a:solidFill>
            <a:srgbClr val="F4F4F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0B4A22-6C81-46C3-9906-2EF777CD3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521" y="3703310"/>
            <a:ext cx="757518" cy="757518"/>
          </a:xfrm>
          <a:prstGeom prst="ellipse">
            <a:avLst/>
          </a:prstGeom>
          <a:solidFill>
            <a:srgbClr val="497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1745AEC6-390F-46F3-9DB0-4F0C3C036C86}"/>
              </a:ext>
            </a:extLst>
          </p:cNvPr>
          <p:cNvSpPr txBox="1">
            <a:spLocks/>
          </p:cNvSpPr>
          <p:nvPr/>
        </p:nvSpPr>
        <p:spPr>
          <a:xfrm>
            <a:off x="1481153" y="3696588"/>
            <a:ext cx="2790827" cy="5677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2D3F"/>
                </a:solidFill>
                <a:effectLst/>
                <a:uLnTx/>
                <a:uFillTx/>
                <a:latin typeface="Public Sans"/>
              </a:rPr>
              <a:t>Virtual Assistant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2D3F"/>
              </a:solidFill>
              <a:effectLst/>
              <a:uLnTx/>
              <a:uFillTx/>
              <a:latin typeface="Public Sans"/>
            </a:endParaRPr>
          </a:p>
          <a:p>
            <a:pPr marL="0" marR="0" lvl="0" indent="0" algn="l" defTabSz="91412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2D3F"/>
              </a:solidFill>
              <a:effectLst/>
              <a:uLnTx/>
              <a:uFillTx/>
              <a:latin typeface="Public Sans"/>
            </a:endParaRPr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8982403D-C344-4A4F-9382-048AF0108AA2}"/>
              </a:ext>
            </a:extLst>
          </p:cNvPr>
          <p:cNvSpPr txBox="1">
            <a:spLocks/>
          </p:cNvSpPr>
          <p:nvPr/>
        </p:nvSpPr>
        <p:spPr>
          <a:xfrm>
            <a:off x="1481154" y="3970427"/>
            <a:ext cx="2790826" cy="49936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741"/>
                </a:solidFill>
                <a:effectLst/>
                <a:uLnTx/>
                <a:uFillTx/>
                <a:latin typeface="Public Sans"/>
              </a:rPr>
              <a:t>Participants have access to </a:t>
            </a:r>
            <a:r>
              <a:rPr lang="en-US" sz="1000">
                <a:solidFill>
                  <a:srgbClr val="343741"/>
                </a:solidFill>
                <a:latin typeface="Public Sans"/>
              </a:rPr>
              <a:t>online information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741"/>
                </a:solidFill>
                <a:effectLst/>
                <a:uLnTx/>
                <a:uFillTx/>
                <a:latin typeface="Public Sans"/>
              </a:rPr>
              <a:t> via a virtual assistant to support the transition to Workforce Australia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04C7A0-80E0-4B02-ABA1-A3313D4C4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9614" y="1174175"/>
            <a:ext cx="4106569" cy="1120658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5CA11D-FB21-43A9-A383-E7BFFBFFC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5535" y="1274282"/>
            <a:ext cx="757518" cy="757518"/>
          </a:xfrm>
          <a:prstGeom prst="ellipse">
            <a:avLst/>
          </a:prstGeom>
          <a:solidFill>
            <a:srgbClr val="002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53FDFACD-89C4-42FE-B87B-C3C603B69256}"/>
              </a:ext>
            </a:extLst>
          </p:cNvPr>
          <p:cNvSpPr txBox="1">
            <a:spLocks/>
          </p:cNvSpPr>
          <p:nvPr/>
        </p:nvSpPr>
        <p:spPr>
          <a:xfrm>
            <a:off x="5738167" y="1267560"/>
            <a:ext cx="2790827" cy="2412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2D3F"/>
                </a:solidFill>
                <a:effectLst/>
                <a:uLnTx/>
                <a:uFillTx/>
                <a:latin typeface="Public Sans"/>
              </a:rPr>
              <a:t>Provider advice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2D3F"/>
              </a:solidFill>
              <a:effectLst/>
              <a:uLnTx/>
              <a:uFillTx/>
              <a:latin typeface="Public Sans"/>
            </a:endParaRPr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0CCC6F4C-82FD-428D-A805-4E86A3586AFD}"/>
              </a:ext>
            </a:extLst>
          </p:cNvPr>
          <p:cNvSpPr txBox="1">
            <a:spLocks/>
          </p:cNvSpPr>
          <p:nvPr/>
        </p:nvSpPr>
        <p:spPr>
          <a:xfrm>
            <a:off x="5738168" y="1622862"/>
            <a:ext cx="2790826" cy="4993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741"/>
                </a:solidFill>
                <a:effectLst/>
                <a:uLnTx/>
                <a:uFillTx/>
                <a:latin typeface="Public Sans"/>
              </a:rPr>
              <a:t>Providers must provide support and assistance to participants so that they understand the changes to employment services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91D5B8-55EC-42F2-B0D5-F0C4615E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9614" y="2347956"/>
            <a:ext cx="4106569" cy="1120658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73D73FF-2CA1-431B-A949-D7A206EA8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5535" y="2529526"/>
            <a:ext cx="757518" cy="757518"/>
          </a:xfrm>
          <a:prstGeom prst="ellipse">
            <a:avLst/>
          </a:prstGeom>
          <a:solidFill>
            <a:srgbClr val="0E7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2EDB3E61-602A-46E4-97ED-779D34B8DEA6}"/>
              </a:ext>
            </a:extLst>
          </p:cNvPr>
          <p:cNvSpPr txBox="1">
            <a:spLocks/>
          </p:cNvSpPr>
          <p:nvPr/>
        </p:nvSpPr>
        <p:spPr>
          <a:xfrm>
            <a:off x="5738167" y="2522804"/>
            <a:ext cx="2790827" cy="2412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2D3F"/>
                </a:solidFill>
                <a:effectLst/>
                <a:uLnTx/>
                <a:uFillTx/>
                <a:latin typeface="Public Sans"/>
              </a:rPr>
              <a:t>Obligations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2D3F"/>
              </a:solidFill>
              <a:effectLst/>
              <a:uLnTx/>
              <a:uFillTx/>
              <a:latin typeface="Public San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876E00-6C37-4F53-811A-C022894A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9614" y="3521740"/>
            <a:ext cx="4106569" cy="1120658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Inhaltsplatzhalter 4">
            <a:extLst>
              <a:ext uri="{FF2B5EF4-FFF2-40B4-BE49-F238E27FC236}">
                <a16:creationId xmlns:a16="http://schemas.microsoft.com/office/drawing/2014/main" id="{8C4E003B-8AFD-47CF-9052-EB772D96B7F0}"/>
              </a:ext>
            </a:extLst>
          </p:cNvPr>
          <p:cNvSpPr txBox="1">
            <a:spLocks/>
          </p:cNvSpPr>
          <p:nvPr/>
        </p:nvSpPr>
        <p:spPr>
          <a:xfrm>
            <a:off x="5738167" y="3696588"/>
            <a:ext cx="2790827" cy="2412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2D3F"/>
                </a:solidFill>
                <a:effectLst/>
                <a:uLnTx/>
                <a:uFillTx/>
                <a:latin typeface="Public Sans"/>
              </a:rPr>
              <a:t>Further</a:t>
            </a:r>
            <a:r>
              <a:rPr lang="en-US" sz="1400">
                <a:solidFill>
                  <a:srgbClr val="002D3F"/>
                </a:solidFill>
                <a:latin typeface="Public Sans"/>
              </a:rPr>
              <a:t> support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2D3F"/>
              </a:solidFill>
              <a:effectLst/>
              <a:uLnTx/>
              <a:uFillTx/>
              <a:latin typeface="Public Sans"/>
            </a:endParaRPr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FF026C3D-2060-4001-80A3-390DB06FA500}"/>
              </a:ext>
            </a:extLst>
          </p:cNvPr>
          <p:cNvSpPr txBox="1">
            <a:spLocks/>
          </p:cNvSpPr>
          <p:nvPr/>
        </p:nvSpPr>
        <p:spPr>
          <a:xfrm>
            <a:off x="5738168" y="3970427"/>
            <a:ext cx="2790826" cy="4993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741"/>
                </a:solidFill>
                <a:effectLst/>
                <a:uLnTx/>
                <a:uFillTx/>
                <a:latin typeface="Public Sans"/>
              </a:rPr>
              <a:t>Providers must tell Participants where to get more information and support, including online resources and the Transition Line (1300 854 414)</a:t>
            </a:r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id="{EA62677F-CA96-4673-AA4E-68D4AB411B13}"/>
              </a:ext>
            </a:extLst>
          </p:cNvPr>
          <p:cNvSpPr txBox="1">
            <a:spLocks/>
          </p:cNvSpPr>
          <p:nvPr/>
        </p:nvSpPr>
        <p:spPr>
          <a:xfrm>
            <a:off x="5733249" y="2796643"/>
            <a:ext cx="2790826" cy="4993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741"/>
                </a:solidFill>
                <a:effectLst/>
                <a:uLnTx/>
                <a:uFillTx/>
                <a:latin typeface="Public Sans"/>
              </a:rPr>
              <a:t>Providers must tell Participants what they need to do to continue to meet their Mutual Obligations Requirements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D9DFA44-D50D-4DC6-AD4D-60C0D81D7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5535" y="3703310"/>
            <a:ext cx="757518" cy="757518"/>
          </a:xfrm>
          <a:prstGeom prst="ellipse">
            <a:avLst/>
          </a:prstGeom>
          <a:solidFill>
            <a:srgbClr val="497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2319B07-A8E8-4C68-B681-27CB2A289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24" y="2704985"/>
            <a:ext cx="437840" cy="402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5A6ECFC-2E0C-422C-A1EF-C1170B643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41" y="1451557"/>
            <a:ext cx="406842" cy="4029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B106E6-C695-4E29-88BB-E49D90E1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79" y="3880585"/>
            <a:ext cx="406842" cy="4029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EDE238-702B-497E-8EDA-CAF493C08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6" y="2704985"/>
            <a:ext cx="344848" cy="4029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775C1B8-9192-4286-BA35-2198CEB14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0" y="1533020"/>
            <a:ext cx="437840" cy="402968"/>
          </a:xfrm>
          <a:prstGeom prst="rect">
            <a:avLst/>
          </a:prstGeom>
        </p:spPr>
      </p:pic>
      <p:pic>
        <p:nvPicPr>
          <p:cNvPr id="33" name="Picture 32" descr="Remote learning language outline">
            <a:extLst>
              <a:ext uri="{FF2B5EF4-FFF2-40B4-BE49-F238E27FC236}">
                <a16:creationId xmlns:a16="http://schemas.microsoft.com/office/drawing/2014/main" id="{835AAFB2-7523-441F-B3CF-75591CA3A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3859" y="3918446"/>
            <a:ext cx="406842" cy="4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93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A983-D372-4DAF-BD33-A56F6126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solidFill>
                  <a:srgbClr val="051532"/>
                </a:solidFill>
                <a:latin typeface="Public Sans"/>
              </a:rPr>
              <a:t>Update on Caseload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BD481-ADB9-4F6E-AF14-893DEB49B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4316" y="1260000"/>
            <a:ext cx="5920884" cy="3348000"/>
          </a:xfrm>
        </p:spPr>
        <p:txBody>
          <a:bodyPr vert="horz" lIns="0" tIns="0" rIns="0" bIns="0" rtlCol="0" anchor="t">
            <a:normAutofit/>
          </a:bodyPr>
          <a:lstStyle/>
          <a:p>
            <a:pPr marL="229870" indent="-229870"/>
            <a:r>
              <a:rPr lang="en-AU">
                <a:latin typeface="Public Sans"/>
                <a:cs typeface="Calibri" panose="020F0502020204030204"/>
              </a:rPr>
              <a:t>Caseload allocation has been completed</a:t>
            </a:r>
          </a:p>
          <a:p>
            <a:pPr marL="229870" indent="-229870"/>
            <a:r>
              <a:rPr lang="en-AU">
                <a:latin typeface="Public Sans"/>
                <a:cs typeface="Calibri" panose="020F0502020204030204"/>
              </a:rPr>
              <a:t>Participants have been allocated to the most suitable providers and service, closest to their home </a:t>
            </a:r>
          </a:p>
          <a:p>
            <a:pPr marL="229870" indent="-229870"/>
            <a:r>
              <a:rPr lang="en-AU">
                <a:latin typeface="Public Sans"/>
                <a:cs typeface="Calibri" panose="020F0502020204030204"/>
              </a:rPr>
              <a:t>Further minor changes to the caseload are expected</a:t>
            </a:r>
          </a:p>
          <a:p>
            <a:pPr marL="0" indent="0">
              <a:buNone/>
            </a:pPr>
            <a:r>
              <a:rPr lang="en-AU" b="1">
                <a:latin typeface="Public Sans"/>
                <a:cs typeface="Calibri" panose="020F0502020204030204"/>
              </a:rPr>
              <a:t>Issues</a:t>
            </a:r>
          </a:p>
          <a:p>
            <a:pPr marL="229870" lvl="1" indent="-229870">
              <a:spcBef>
                <a:spcPts val="1000"/>
              </a:spcBef>
            </a:pPr>
            <a:r>
              <a:rPr lang="en-AU" sz="2000">
                <a:latin typeface="Public Sans"/>
                <a:cs typeface="Calibri" panose="020F0502020204030204"/>
              </a:rPr>
              <a:t>Some indicative caseload movement has occurred</a:t>
            </a:r>
          </a:p>
          <a:p>
            <a:pPr marL="229870" lvl="1" indent="-229870">
              <a:spcBef>
                <a:spcPts val="1000"/>
              </a:spcBef>
            </a:pPr>
            <a:r>
              <a:rPr lang="en-AU" sz="2000">
                <a:latin typeface="Public Sans"/>
                <a:cs typeface="Calibri" panose="020F0502020204030204"/>
              </a:rPr>
              <a:t>Lower than expected allocation at some sites</a:t>
            </a:r>
          </a:p>
          <a:p>
            <a:pPr marL="229870" indent="-229870"/>
            <a:endParaRPr lang="en-AU">
              <a:cs typeface="Calibri" panose="020F0502020204030204"/>
            </a:endParaRPr>
          </a:p>
          <a:p>
            <a:pPr marL="229870" indent="-229870"/>
            <a:endParaRPr lang="en-AU">
              <a:cs typeface="Calibri" panose="020F0502020204030204"/>
            </a:endParaRPr>
          </a:p>
        </p:txBody>
      </p:sp>
      <p:pic>
        <p:nvPicPr>
          <p:cNvPr id="6" name="Graphic 5" descr="Cycle with people outline">
            <a:extLst>
              <a:ext uri="{FF2B5EF4-FFF2-40B4-BE49-F238E27FC236}">
                <a16:creationId xmlns:a16="http://schemas.microsoft.com/office/drawing/2014/main" id="{BDB812B2-DFF7-40B7-9285-69F08B26B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060" y="1556243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83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A983-D372-4DAF-BD33-A56F6126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solidFill>
                  <a:srgbClr val="051532"/>
                </a:solidFill>
                <a:latin typeface="Public Sans"/>
              </a:rPr>
              <a:t>Workforce Australia caseload (26 May 2022)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C3DD31A-7FBB-4E04-8B46-3B95D090C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83344"/>
              </p:ext>
            </p:extLst>
          </p:nvPr>
        </p:nvGraphicFramePr>
        <p:xfrm>
          <a:off x="755576" y="1710035"/>
          <a:ext cx="741682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980">
                  <a:extLst>
                    <a:ext uri="{9D8B030D-6E8A-4147-A177-3AD203B41FA5}">
                      <a16:colId xmlns:a16="http://schemas.microsoft.com/office/drawing/2014/main" val="192479493"/>
                    </a:ext>
                  </a:extLst>
                </a:gridCol>
                <a:gridCol w="2326844">
                  <a:extLst>
                    <a:ext uri="{9D8B030D-6E8A-4147-A177-3AD203B41FA5}">
                      <a16:colId xmlns:a16="http://schemas.microsoft.com/office/drawing/2014/main" val="2796342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/>
                        <a:t>Service</a:t>
                      </a:r>
                    </a:p>
                  </a:txBody>
                  <a:tcPr>
                    <a:solidFill>
                      <a:srgbClr val="002D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/>
                        <a:t>Total</a:t>
                      </a:r>
                    </a:p>
                  </a:txBody>
                  <a:tcPr>
                    <a:solidFill>
                      <a:srgbClr val="002D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629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Workforce Australia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b="0"/>
                        <a:t>165,530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29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/>
                        <a:t>Workforce Australia Online (base)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b="0" dirty="0"/>
                        <a:t>32,800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967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/>
                        <a:t>Workforce Australia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b="0"/>
                        <a:t>587,498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25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/>
                        <a:t>Workforce Australia - </a:t>
                      </a:r>
                      <a:r>
                        <a:rPr lang="en-AU" b="1" err="1"/>
                        <a:t>TtW</a:t>
                      </a:r>
                      <a:endParaRPr lang="en-A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b="0"/>
                        <a:t>23,080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05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/>
                        <a:t>Workforce Australia - Self-Employment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b="0"/>
                        <a:t>8,287*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77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b="1" dirty="0"/>
                        <a:t>817,195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869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012854-5BB9-4F6C-969A-50159DB2EE37}"/>
              </a:ext>
            </a:extLst>
          </p:cNvPr>
          <p:cNvSpPr txBox="1"/>
          <p:nvPr/>
        </p:nvSpPr>
        <p:spPr>
          <a:xfrm>
            <a:off x="116924" y="4660563"/>
            <a:ext cx="82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*This figure includes participants with less than 3 months remaining in NEIS Assistance and will remain with their current provider</a:t>
            </a:r>
          </a:p>
        </p:txBody>
      </p:sp>
    </p:spTree>
    <p:extLst>
      <p:ext uri="{BB962C8B-B14F-4D97-AF65-F5344CB8AC3E}">
        <p14:creationId xmlns:p14="http://schemas.microsoft.com/office/powerpoint/2010/main" val="1475038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8AA9-472E-46E2-9C33-D089FE37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63500"/>
            <a:ext cx="8208000" cy="504000"/>
          </a:xfrm>
        </p:spPr>
        <p:txBody>
          <a:bodyPr/>
          <a:lstStyle/>
          <a:p>
            <a:r>
              <a:rPr lang="en-US" b="1">
                <a:solidFill>
                  <a:srgbClr val="051532"/>
                </a:solidFill>
                <a:latin typeface="Public Sans"/>
              </a:rPr>
              <a:t>Workforce Australia training</a:t>
            </a:r>
            <a:endParaRPr lang="en-AU" b="1">
              <a:solidFill>
                <a:srgbClr val="051532"/>
              </a:solidFill>
              <a:latin typeface="Public San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22E7E5-20A2-4F93-A41F-4BBBDC09A1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701660"/>
              </p:ext>
            </p:extLst>
          </p:nvPr>
        </p:nvGraphicFramePr>
        <p:xfrm>
          <a:off x="500355" y="2542697"/>
          <a:ext cx="8207374" cy="228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8751">
                  <a:extLst>
                    <a:ext uri="{9D8B030D-6E8A-4147-A177-3AD203B41FA5}">
                      <a16:colId xmlns:a16="http://schemas.microsoft.com/office/drawing/2014/main" val="455521514"/>
                    </a:ext>
                  </a:extLst>
                </a:gridCol>
                <a:gridCol w="1253091">
                  <a:extLst>
                    <a:ext uri="{9D8B030D-6E8A-4147-A177-3AD203B41FA5}">
                      <a16:colId xmlns:a16="http://schemas.microsoft.com/office/drawing/2014/main" val="2484296482"/>
                    </a:ext>
                  </a:extLst>
                </a:gridCol>
                <a:gridCol w="6155532">
                  <a:extLst>
                    <a:ext uri="{9D8B030D-6E8A-4147-A177-3AD203B41FA5}">
                      <a16:colId xmlns:a16="http://schemas.microsoft.com/office/drawing/2014/main" val="952444383"/>
                    </a:ext>
                  </a:extLst>
                </a:gridCol>
              </a:tblGrid>
              <a:tr h="213370">
                <a:tc>
                  <a:txBody>
                    <a:bodyPr/>
                    <a:lstStyle/>
                    <a:p>
                      <a:r>
                        <a:rPr lang="en-AU" sz="1100">
                          <a:solidFill>
                            <a:schemeClr val="bg1"/>
                          </a:solidFill>
                          <a:effectLst/>
                          <a:latin typeface="Public Sans"/>
                          <a:ea typeface="Calibri" panose="020F0502020204030204" pitchFamily="34" charset="0"/>
                        </a:rPr>
                        <a:t>Date</a:t>
                      </a:r>
                    </a:p>
                  </a:txBody>
                  <a:tcPr marL="26130" marR="26130" marT="0" marB="0">
                    <a:solidFill>
                      <a:srgbClr val="002D3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5000"/>
                        </a:lnSpc>
                      </a:pPr>
                      <a:r>
                        <a:rPr lang="en-AU" sz="1100">
                          <a:effectLst/>
                          <a:latin typeface="Public Sans"/>
                          <a:ea typeface="Times New Roman" panose="02020603050405020304" pitchFamily="18" charset="0"/>
                        </a:rPr>
                        <a:t>Time</a:t>
                      </a:r>
                    </a:p>
                  </a:txBody>
                  <a:tcPr marL="26130" marR="26130" marT="0" marB="0">
                    <a:solidFill>
                      <a:srgbClr val="002D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AU" sz="1100">
                          <a:effectLst/>
                          <a:latin typeface="Public Sans"/>
                          <a:ea typeface="Times New Roman" panose="02020603050405020304" pitchFamily="18" charset="0"/>
                        </a:rPr>
                        <a:t>Content</a:t>
                      </a:r>
                    </a:p>
                  </a:txBody>
                  <a:tcPr marL="26130" marR="26130" marT="0" marB="0">
                    <a:solidFill>
                      <a:srgbClr val="002D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116513"/>
                  </a:ext>
                </a:extLst>
              </a:tr>
              <a:tr h="394722">
                <a:tc>
                  <a:txBody>
                    <a:bodyPr/>
                    <a:lstStyle/>
                    <a:p>
                      <a:r>
                        <a:rPr lang="en-AU" sz="1100">
                          <a:solidFill>
                            <a:schemeClr val="bg1"/>
                          </a:solidFill>
                          <a:effectLst/>
                          <a:latin typeface="Public Sans"/>
                        </a:rPr>
                        <a:t>26 May 2022</a:t>
                      </a:r>
                      <a:endParaRPr lang="en-AU" sz="1100">
                        <a:solidFill>
                          <a:schemeClr val="bg1"/>
                        </a:solidFill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26130" marR="26130" marT="0" marB="0">
                    <a:solidFill>
                      <a:srgbClr val="002D3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5000"/>
                        </a:lnSpc>
                      </a:pPr>
                      <a:r>
                        <a:rPr lang="en-AU" sz="1100">
                          <a:effectLst/>
                          <a:latin typeface="Public Sans"/>
                        </a:rPr>
                        <a:t>1.30 – 3.00pm</a:t>
                      </a:r>
                      <a:endParaRPr lang="en-AU" sz="1100">
                        <a:effectLst/>
                        <a:latin typeface="Public Sans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AU" sz="1100">
                          <a:effectLst/>
                          <a:latin typeface="Public Sans"/>
                        </a:rPr>
                        <a:t>Section 1: Assessment and training </a:t>
                      </a:r>
                    </a:p>
                    <a:p>
                      <a:pPr>
                        <a:lnSpc>
                          <a:spcPct val="105000"/>
                        </a:lnSpc>
                      </a:pPr>
                      <a:r>
                        <a:rPr lang="en-AU" sz="1100">
                          <a:effectLst/>
                          <a:latin typeface="Public Sans"/>
                        </a:rPr>
                        <a:t>Section 2: Job Plans, PBAS and Activations</a:t>
                      </a:r>
                    </a:p>
                    <a:p>
                      <a:pPr>
                        <a:lnSpc>
                          <a:spcPct val="105000"/>
                        </a:lnSpc>
                      </a:pPr>
                      <a:r>
                        <a:rPr lang="en-AU" sz="1100">
                          <a:effectLst/>
                          <a:latin typeface="Public Sans"/>
                        </a:rPr>
                        <a:t>Section 3: Targeted Compliance Framework</a:t>
                      </a:r>
                      <a:endParaRPr lang="en-AU" sz="1100">
                        <a:effectLst/>
                        <a:latin typeface="Public Sans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/>
                </a:tc>
                <a:extLst>
                  <a:ext uri="{0D108BD9-81ED-4DB2-BD59-A6C34878D82A}">
                    <a16:rowId xmlns:a16="http://schemas.microsoft.com/office/drawing/2014/main" val="2401393185"/>
                  </a:ext>
                </a:extLst>
              </a:tr>
              <a:tr h="172657">
                <a:tc>
                  <a:txBody>
                    <a:bodyPr/>
                    <a:lstStyle/>
                    <a:p>
                      <a:r>
                        <a:rPr lang="en-AU" sz="1100">
                          <a:solidFill>
                            <a:schemeClr val="bg1"/>
                          </a:solidFill>
                          <a:effectLst/>
                          <a:latin typeface="Public Sans"/>
                          <a:ea typeface="+mn-ea"/>
                        </a:rPr>
                        <a:t>27 May 2022</a:t>
                      </a:r>
                    </a:p>
                  </a:txBody>
                  <a:tcPr marL="26130" marR="26130" marT="0" marB="0">
                    <a:solidFill>
                      <a:srgbClr val="002D3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5000"/>
                        </a:lnSpc>
                      </a:pPr>
                      <a:r>
                        <a:rPr lang="en-AU" sz="1100">
                          <a:effectLst/>
                          <a:latin typeface="Public Sans"/>
                          <a:ea typeface="+mn-ea"/>
                        </a:rPr>
                        <a:t>1.30-3.00pm</a:t>
                      </a:r>
                    </a:p>
                  </a:txBody>
                  <a:tcPr marL="26130" marR="261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AU" sz="1100">
                          <a:effectLst/>
                          <a:latin typeface="Public Sans"/>
                          <a:ea typeface="+mn-ea"/>
                        </a:rPr>
                        <a:t>Provider Performance Framework Policy</a:t>
                      </a:r>
                    </a:p>
                  </a:txBody>
                  <a:tcPr marL="26130" marR="26130" marT="0" marB="0"/>
                </a:tc>
                <a:extLst>
                  <a:ext uri="{0D108BD9-81ED-4DB2-BD59-A6C34878D82A}">
                    <a16:rowId xmlns:a16="http://schemas.microsoft.com/office/drawing/2014/main" val="4109829072"/>
                  </a:ext>
                </a:extLst>
              </a:tr>
              <a:tr h="372498">
                <a:tc>
                  <a:txBody>
                    <a:bodyPr/>
                    <a:lstStyle/>
                    <a:p>
                      <a:r>
                        <a:rPr lang="en-AU" sz="1100">
                          <a:solidFill>
                            <a:schemeClr val="bg1"/>
                          </a:solidFill>
                          <a:effectLst/>
                          <a:latin typeface="Public Sans"/>
                        </a:rPr>
                        <a:t>2 June 2022</a:t>
                      </a:r>
                      <a:endParaRPr lang="en-AU" sz="1100">
                        <a:solidFill>
                          <a:schemeClr val="bg1"/>
                        </a:solidFill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26130" marR="26130" marT="0" marB="0">
                    <a:solidFill>
                      <a:srgbClr val="002D3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5000"/>
                        </a:lnSpc>
                      </a:pPr>
                      <a:r>
                        <a:rPr lang="en-AU" sz="1100">
                          <a:effectLst/>
                          <a:latin typeface="Public Sans"/>
                        </a:rPr>
                        <a:t>11.30 – 1.00pm </a:t>
                      </a:r>
                      <a:endParaRPr lang="en-AU" sz="1100">
                        <a:effectLst/>
                        <a:latin typeface="Public Sans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AU" sz="1100">
                          <a:effectLst/>
                          <a:latin typeface="Public Sans"/>
                        </a:rPr>
                        <a:t>Work Experience: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effectLst/>
                          <a:latin typeface="Public Sans"/>
                        </a:rPr>
                        <a:t>PaTH Internships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effectLst/>
                          <a:latin typeface="Public Sans"/>
                        </a:rPr>
                        <a:t>Work Experience programs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effectLst/>
                          <a:latin typeface="Public Sans"/>
                        </a:rPr>
                        <a:t>Voluntary work</a:t>
                      </a:r>
                      <a:endParaRPr lang="en-AU" sz="1100">
                        <a:effectLst/>
                        <a:latin typeface="Public Sans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/>
                </a:tc>
                <a:extLst>
                  <a:ext uri="{0D108BD9-81ED-4DB2-BD59-A6C34878D82A}">
                    <a16:rowId xmlns:a16="http://schemas.microsoft.com/office/drawing/2014/main" val="1019328298"/>
                  </a:ext>
                </a:extLst>
              </a:tr>
              <a:tr h="421374">
                <a:tc>
                  <a:txBody>
                    <a:bodyPr/>
                    <a:lstStyle/>
                    <a:p>
                      <a:r>
                        <a:rPr lang="en-AU" sz="1100">
                          <a:solidFill>
                            <a:schemeClr val="bg1"/>
                          </a:solidFill>
                          <a:effectLst/>
                          <a:latin typeface="Public Sans"/>
                        </a:rPr>
                        <a:t>2 June 2022</a:t>
                      </a:r>
                      <a:endParaRPr lang="en-AU" sz="1100">
                        <a:solidFill>
                          <a:schemeClr val="bg1"/>
                        </a:solidFill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26130" marR="26130" marT="0" marB="0">
                    <a:solidFill>
                      <a:srgbClr val="002D3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5000"/>
                        </a:lnSpc>
                      </a:pPr>
                      <a:r>
                        <a:rPr lang="en-AU" sz="1100">
                          <a:effectLst/>
                          <a:latin typeface="Public Sans"/>
                        </a:rPr>
                        <a:t>1.30 – 2.30pm</a:t>
                      </a:r>
                      <a:endParaRPr lang="en-AU" sz="1100">
                        <a:effectLst/>
                        <a:latin typeface="Public Sans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AU" sz="1100">
                          <a:effectLst/>
                          <a:latin typeface="Public Sans"/>
                        </a:rPr>
                        <a:t>Transition to Work – Overview for Transition to Work Providers only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effectLst/>
                          <a:latin typeface="Public Sans"/>
                        </a:rPr>
                        <a:t>Objectives of TtW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effectLst/>
                          <a:latin typeface="Public Sans"/>
                        </a:rPr>
                        <a:t>Service Delivery, Eligibility, New features of the Services and Payments under TtW</a:t>
                      </a:r>
                      <a:endParaRPr lang="en-AU" sz="1100">
                        <a:solidFill>
                          <a:srgbClr val="000000"/>
                        </a:solidFill>
                        <a:effectLst/>
                        <a:latin typeface="Public Sans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/>
                </a:tc>
                <a:extLst>
                  <a:ext uri="{0D108BD9-81ED-4DB2-BD59-A6C34878D82A}">
                    <a16:rowId xmlns:a16="http://schemas.microsoft.com/office/drawing/2014/main" val="36641677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5DED8EB-FD8C-44F4-9EEA-938D446ABFA6}"/>
              </a:ext>
            </a:extLst>
          </p:cNvPr>
          <p:cNvSpPr txBox="1"/>
          <p:nvPr/>
        </p:nvSpPr>
        <p:spPr>
          <a:xfrm>
            <a:off x="457200" y="1082835"/>
            <a:ext cx="850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latin typeface="Public Sans"/>
              </a:rPr>
              <a:t>The department has commenced conducting webinars which introduces the upcoming release of training modules.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latin typeface="Public Sans"/>
              </a:rPr>
              <a:t>Training modules will be released within one week of the webinar.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latin typeface="Public Sans"/>
              </a:rPr>
              <a:t>The schedule can be located on the Workforce Australia pages on the Provider Portal</a:t>
            </a:r>
          </a:p>
        </p:txBody>
      </p:sp>
    </p:spTree>
    <p:extLst>
      <p:ext uri="{BB962C8B-B14F-4D97-AF65-F5344CB8AC3E}">
        <p14:creationId xmlns:p14="http://schemas.microsoft.com/office/powerpoint/2010/main" val="1014083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8AA9-472E-46E2-9C33-D089FE37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51532"/>
                </a:solidFill>
                <a:latin typeface="Public Sans"/>
              </a:rPr>
              <a:t>Workforce Australia training cont.</a:t>
            </a:r>
            <a:endParaRPr lang="en-AU" b="1">
              <a:solidFill>
                <a:srgbClr val="051532"/>
              </a:solidFill>
              <a:latin typeface="Public San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22E7E5-20A2-4F93-A41F-4BBBDC09A1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759630"/>
              </p:ext>
            </p:extLst>
          </p:nvPr>
        </p:nvGraphicFramePr>
        <p:xfrm>
          <a:off x="457200" y="1260475"/>
          <a:ext cx="8207374" cy="2905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8751">
                  <a:extLst>
                    <a:ext uri="{9D8B030D-6E8A-4147-A177-3AD203B41FA5}">
                      <a16:colId xmlns:a16="http://schemas.microsoft.com/office/drawing/2014/main" val="455521514"/>
                    </a:ext>
                  </a:extLst>
                </a:gridCol>
                <a:gridCol w="1253091">
                  <a:extLst>
                    <a:ext uri="{9D8B030D-6E8A-4147-A177-3AD203B41FA5}">
                      <a16:colId xmlns:a16="http://schemas.microsoft.com/office/drawing/2014/main" val="2484296482"/>
                    </a:ext>
                  </a:extLst>
                </a:gridCol>
                <a:gridCol w="6155532">
                  <a:extLst>
                    <a:ext uri="{9D8B030D-6E8A-4147-A177-3AD203B41FA5}">
                      <a16:colId xmlns:a16="http://schemas.microsoft.com/office/drawing/2014/main" val="952444383"/>
                    </a:ext>
                  </a:extLst>
                </a:gridCol>
              </a:tblGrid>
              <a:tr h="213370">
                <a:tc>
                  <a:txBody>
                    <a:bodyPr/>
                    <a:lstStyle/>
                    <a:p>
                      <a:r>
                        <a:rPr lang="en-AU" sz="1000">
                          <a:solidFill>
                            <a:schemeClr val="bg1"/>
                          </a:solidFill>
                          <a:effectLst/>
                          <a:latin typeface="Public Sans"/>
                          <a:ea typeface="Calibri" panose="020F0502020204030204" pitchFamily="34" charset="0"/>
                        </a:rPr>
                        <a:t>Date</a:t>
                      </a:r>
                    </a:p>
                  </a:txBody>
                  <a:tcPr marL="26130" marR="26130" marT="0" marB="0">
                    <a:solidFill>
                      <a:srgbClr val="002D3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5000"/>
                        </a:lnSpc>
                      </a:pPr>
                      <a:r>
                        <a:rPr lang="en-AU" sz="1000">
                          <a:effectLst/>
                          <a:latin typeface="Public Sans"/>
                          <a:ea typeface="Times New Roman" panose="02020603050405020304" pitchFamily="18" charset="0"/>
                        </a:rPr>
                        <a:t>Time</a:t>
                      </a:r>
                    </a:p>
                  </a:txBody>
                  <a:tcPr marL="26130" marR="26130" marT="0" marB="0">
                    <a:solidFill>
                      <a:srgbClr val="002D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AU" sz="1000">
                          <a:effectLst/>
                          <a:latin typeface="Public Sans"/>
                          <a:ea typeface="Times New Roman" panose="02020603050405020304" pitchFamily="18" charset="0"/>
                        </a:rPr>
                        <a:t>Content</a:t>
                      </a:r>
                    </a:p>
                  </a:txBody>
                  <a:tcPr marL="26130" marR="26130" marT="0" marB="0">
                    <a:solidFill>
                      <a:srgbClr val="002D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116513"/>
                  </a:ext>
                </a:extLst>
              </a:tr>
              <a:tr h="364242">
                <a:tc>
                  <a:txBody>
                    <a:bodyPr/>
                    <a:lstStyle/>
                    <a:p>
                      <a:r>
                        <a:rPr lang="en-AU" sz="1000">
                          <a:solidFill>
                            <a:schemeClr val="bg1"/>
                          </a:solidFill>
                          <a:effectLst/>
                          <a:latin typeface="Public Sans"/>
                        </a:rPr>
                        <a:t>8 June 2022</a:t>
                      </a:r>
                      <a:endParaRPr lang="en-AU" sz="1000">
                        <a:solidFill>
                          <a:schemeClr val="bg1"/>
                        </a:solidFill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26130" marR="26130" marT="0" marB="0">
                    <a:solidFill>
                      <a:srgbClr val="002D3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AU" sz="1000">
                          <a:effectLst/>
                          <a:latin typeface="Public Sans"/>
                        </a:rPr>
                        <a:t>1.30 – 3.00pm</a:t>
                      </a:r>
                      <a:endParaRPr lang="en-AU" sz="1000"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26130" marR="261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AU" sz="1000" dirty="0">
                          <a:effectLst/>
                          <a:latin typeface="Public Sans"/>
                        </a:rPr>
                        <a:t>Provider Payments Overview and training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000" dirty="0">
                          <a:effectLst/>
                          <a:latin typeface="Public Sans"/>
                        </a:rPr>
                        <a:t>Progress and Outcomes 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AU" sz="1000" dirty="0">
                          <a:effectLst/>
                          <a:latin typeface="Public Sans"/>
                        </a:rPr>
                        <a:t>Employment Fund and Wage Subsidies including relocation assistance (if required) overview and training</a:t>
                      </a:r>
                      <a:endParaRPr lang="en-AU" sz="1000" dirty="0">
                        <a:effectLst/>
                        <a:latin typeface="Public Sans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/>
                </a:tc>
                <a:extLst>
                  <a:ext uri="{0D108BD9-81ED-4DB2-BD59-A6C34878D82A}">
                    <a16:rowId xmlns:a16="http://schemas.microsoft.com/office/drawing/2014/main" val="2960990503"/>
                  </a:ext>
                </a:extLst>
              </a:tr>
              <a:tr h="78562">
                <a:tc>
                  <a:txBody>
                    <a:bodyPr/>
                    <a:lstStyle/>
                    <a:p>
                      <a:r>
                        <a:rPr lang="en-AU" sz="1000">
                          <a:solidFill>
                            <a:schemeClr val="bg1"/>
                          </a:solidFill>
                          <a:effectLst/>
                          <a:latin typeface="Public Sans"/>
                        </a:rPr>
                        <a:t>9 June 2022</a:t>
                      </a:r>
                      <a:endParaRPr lang="en-AU" sz="1000">
                        <a:solidFill>
                          <a:schemeClr val="bg1"/>
                        </a:solidFill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26130" marR="26130" marT="0" marB="0">
                    <a:solidFill>
                      <a:srgbClr val="002D3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AU" sz="1000">
                          <a:effectLst/>
                          <a:latin typeface="Public Sans"/>
                        </a:rPr>
                        <a:t>11.00 am – 12.00noon</a:t>
                      </a:r>
                      <a:endParaRPr lang="en-AU" sz="1000"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26130" marR="261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AU" sz="1000">
                          <a:effectLst/>
                          <a:latin typeface="Public Sans"/>
                        </a:rPr>
                        <a:t>Work for Dole - Policy</a:t>
                      </a:r>
                      <a:endParaRPr lang="en-AU" sz="1000"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26130" marR="26130" marT="0" marB="0"/>
                </a:tc>
                <a:extLst>
                  <a:ext uri="{0D108BD9-81ED-4DB2-BD59-A6C34878D82A}">
                    <a16:rowId xmlns:a16="http://schemas.microsoft.com/office/drawing/2014/main" val="1081693697"/>
                  </a:ext>
                </a:extLst>
              </a:tr>
              <a:tr h="197141">
                <a:tc>
                  <a:txBody>
                    <a:bodyPr/>
                    <a:lstStyle/>
                    <a:p>
                      <a:r>
                        <a:rPr lang="en-AU" sz="1000">
                          <a:solidFill>
                            <a:schemeClr val="bg1"/>
                          </a:solidFill>
                          <a:effectLst/>
                          <a:latin typeface="Public Sans"/>
                        </a:rPr>
                        <a:t>9 June 2022</a:t>
                      </a:r>
                      <a:endParaRPr lang="en-AU" sz="1000">
                        <a:solidFill>
                          <a:schemeClr val="bg1"/>
                        </a:solidFill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26130" marR="26130" marT="0" marB="0">
                    <a:solidFill>
                      <a:srgbClr val="002D3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5000"/>
                        </a:lnSpc>
                      </a:pPr>
                      <a:r>
                        <a:rPr lang="en-AU" sz="1000">
                          <a:effectLst/>
                          <a:latin typeface="Public Sans"/>
                        </a:rPr>
                        <a:t>3.30 – 4.30pm</a:t>
                      </a:r>
                      <a:endParaRPr lang="en-AU" sz="1000">
                        <a:effectLst/>
                        <a:latin typeface="Public Sans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AU" sz="1000">
                          <a:effectLst/>
                          <a:latin typeface="Public Sans"/>
                        </a:rPr>
                        <a:t>Transition to Work - Provider Performance and Quality Framework for Transition to Work Providers only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000">
                          <a:effectLst/>
                          <a:latin typeface="Public Sans"/>
                        </a:rPr>
                        <a:t>Introduce TtW Provider Performance &amp; Quality Framework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000">
                          <a:effectLst/>
                          <a:latin typeface="Public Sans"/>
                        </a:rPr>
                        <a:t>Provide high level information about each of the five modules under the framework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000">
                          <a:effectLst/>
                          <a:latin typeface="Public Sans"/>
                        </a:rPr>
                        <a:t>Explain the methodology used to calculate the performance measures within each module of the framework</a:t>
                      </a:r>
                      <a:endParaRPr lang="en-AU" sz="1000">
                        <a:solidFill>
                          <a:srgbClr val="000000"/>
                        </a:solidFill>
                        <a:effectLst/>
                        <a:latin typeface="Public Sans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/>
                </a:tc>
                <a:extLst>
                  <a:ext uri="{0D108BD9-81ED-4DB2-BD59-A6C34878D82A}">
                    <a16:rowId xmlns:a16="http://schemas.microsoft.com/office/drawing/2014/main" val="615193027"/>
                  </a:ext>
                </a:extLst>
              </a:tr>
              <a:tr h="896321">
                <a:tc>
                  <a:txBody>
                    <a:bodyPr/>
                    <a:lstStyle/>
                    <a:p>
                      <a:r>
                        <a:rPr lang="en-AU" sz="1000">
                          <a:solidFill>
                            <a:schemeClr val="bg1"/>
                          </a:solidFill>
                          <a:effectLst/>
                          <a:latin typeface="Public Sans"/>
                        </a:rPr>
                        <a:t>15 June 2022</a:t>
                      </a:r>
                      <a:endParaRPr lang="en-AU" sz="1000">
                        <a:solidFill>
                          <a:schemeClr val="bg1"/>
                        </a:solidFill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26130" marR="26130" marT="0" marB="0">
                    <a:solidFill>
                      <a:srgbClr val="002D3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5000"/>
                        </a:lnSpc>
                      </a:pPr>
                      <a:r>
                        <a:rPr lang="en-AU" sz="1000">
                          <a:effectLst/>
                          <a:latin typeface="Public Sans"/>
                        </a:rPr>
                        <a:t>1.30 – 4.00pm</a:t>
                      </a:r>
                      <a:endParaRPr lang="en-AU" sz="1000">
                        <a:effectLst/>
                        <a:latin typeface="Public Sans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AU" sz="1000" dirty="0">
                          <a:effectLst/>
                          <a:latin typeface="Public Sans"/>
                        </a:rPr>
                        <a:t>Session 1: Placement Management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000" dirty="0">
                          <a:effectLst/>
                          <a:latin typeface="Public Sans"/>
                        </a:rPr>
                        <a:t>Employability Skills Training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000" dirty="0">
                          <a:effectLst/>
                          <a:latin typeface="Public Sans"/>
                        </a:rPr>
                        <a:t>Career Transition Assistance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000" dirty="0">
                          <a:effectLst/>
                          <a:latin typeface="Public Sans"/>
                        </a:rPr>
                        <a:t>Skills for Education and Employment</a:t>
                      </a:r>
                    </a:p>
                    <a:p>
                      <a:pPr marL="0" lvl="0" indent="0">
                        <a:lnSpc>
                          <a:spcPct val="10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AU" sz="1000" dirty="0">
                          <a:effectLst/>
                          <a:latin typeface="Public Sans"/>
                        </a:rPr>
                        <a:t>Session 2: For Workforce Australia Services providers and other providers, awareness of: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000" dirty="0">
                          <a:effectLst/>
                          <a:latin typeface="Public Sans"/>
                        </a:rPr>
                        <a:t>Entrepreneurship Facilitator Program 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000" dirty="0">
                          <a:effectLst/>
                          <a:latin typeface="Public Sans"/>
                        </a:rPr>
                        <a:t>Self-Employment Assistance Program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000" dirty="0">
                          <a:effectLst/>
                          <a:latin typeface="Public Sans"/>
                        </a:rPr>
                        <a:t>Local Jobs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AU" sz="1000" dirty="0">
                          <a:effectLst/>
                          <a:latin typeface="Public Sans"/>
                        </a:rPr>
                        <a:t>Workforce Specialists</a:t>
                      </a:r>
                      <a:endParaRPr lang="en-AU" sz="1000" dirty="0">
                        <a:effectLst/>
                        <a:latin typeface="Public Sans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/>
                </a:tc>
                <a:extLst>
                  <a:ext uri="{0D108BD9-81ED-4DB2-BD59-A6C34878D82A}">
                    <a16:rowId xmlns:a16="http://schemas.microsoft.com/office/drawing/2014/main" val="1310488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37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1C56BAE-ED7A-4CA4-9733-4C5DC2612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25120" y="701049"/>
            <a:ext cx="675133" cy="683031"/>
            <a:chOff x="3600465" y="1715950"/>
            <a:chExt cx="675133" cy="68303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FECA893-12D8-49E3-978F-99BE22CC76B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600465" y="1715950"/>
              <a:ext cx="675133" cy="683031"/>
            </a:xfrm>
            <a:prstGeom prst="ellipse">
              <a:avLst/>
            </a:prstGeom>
            <a:solidFill>
              <a:srgbClr val="FFFFFF"/>
            </a:solidFill>
            <a:ln w="29766" cap="flat" cmpd="sng" algn="ctr">
              <a:solidFill>
                <a:srgbClr val="497537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</a:endParaRPr>
            </a:p>
          </p:txBody>
        </p:sp>
        <p:pic>
          <p:nvPicPr>
            <p:cNvPr id="24" name="Graphic 23" descr="Programmer">
              <a:extLst>
                <a:ext uri="{FF2B5EF4-FFF2-40B4-BE49-F238E27FC236}">
                  <a16:creationId xmlns:a16="http://schemas.microsoft.com/office/drawing/2014/main" id="{6879E615-2904-4A89-B963-4CDE6B720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11164" y="1798408"/>
              <a:ext cx="471301" cy="47130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9ABE28-6B08-4940-A31A-01E6AF239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90297" y="701049"/>
            <a:ext cx="675133" cy="683031"/>
            <a:chOff x="3617763" y="3379226"/>
            <a:chExt cx="675133" cy="68303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3DAEB00-7B02-4500-9A0F-F7C751E6263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617763" y="3379226"/>
              <a:ext cx="675133" cy="683031"/>
            </a:xfrm>
            <a:prstGeom prst="ellipse">
              <a:avLst/>
            </a:prstGeom>
            <a:solidFill>
              <a:srgbClr val="FFFFFF"/>
            </a:solidFill>
            <a:ln w="29766" cap="flat" cmpd="sng" algn="ctr">
              <a:solidFill>
                <a:srgbClr val="55B5B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</a:endParaRPr>
            </a:p>
          </p:txBody>
        </p:sp>
        <p:pic>
          <p:nvPicPr>
            <p:cNvPr id="27" name="Graphic 26" descr="Gold bars">
              <a:extLst>
                <a:ext uri="{FF2B5EF4-FFF2-40B4-BE49-F238E27FC236}">
                  <a16:creationId xmlns:a16="http://schemas.microsoft.com/office/drawing/2014/main" id="{E5769BBF-104C-460B-90AF-45DA07CEC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11164" y="3475883"/>
              <a:ext cx="489716" cy="489716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AC51F78-6F9C-4382-816A-75EF74CA6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73143" y="701049"/>
            <a:ext cx="675133" cy="683031"/>
            <a:chOff x="3617763" y="2547588"/>
            <a:chExt cx="675133" cy="68303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1838958-0ADC-4BFB-A89F-67F6EB35A00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617763" y="2547588"/>
              <a:ext cx="675133" cy="683031"/>
            </a:xfrm>
            <a:prstGeom prst="ellipse">
              <a:avLst/>
            </a:prstGeom>
            <a:solidFill>
              <a:srgbClr val="FFFFFF"/>
            </a:solidFill>
            <a:ln w="29766" cap="flat" cmpd="sng" algn="ctr">
              <a:solidFill>
                <a:srgbClr val="63B6C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</a:endParaRPr>
            </a:p>
          </p:txBody>
        </p:sp>
        <p:pic>
          <p:nvPicPr>
            <p:cNvPr id="34" name="Graphic 33" descr="Business Growth">
              <a:extLst>
                <a:ext uri="{FF2B5EF4-FFF2-40B4-BE49-F238E27FC236}">
                  <a16:creationId xmlns:a16="http://schemas.microsoft.com/office/drawing/2014/main" id="{CDE6C1DA-F140-400F-BF21-54E2965AE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67127" y="2680268"/>
              <a:ext cx="433753" cy="43375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65AC57F-2205-4AED-9455-D41E51CF7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06551" y="701049"/>
            <a:ext cx="675133" cy="683031"/>
            <a:chOff x="3609249" y="874665"/>
            <a:chExt cx="675133" cy="68303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4698A2E-02A3-4B85-BAF4-B9C674A62DB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609249" y="874665"/>
              <a:ext cx="675133" cy="683031"/>
            </a:xfrm>
            <a:prstGeom prst="ellipse">
              <a:avLst/>
            </a:prstGeom>
            <a:solidFill>
              <a:srgbClr val="FFFFFF"/>
            </a:solidFill>
            <a:ln w="29766" cap="flat" cmpd="sng" algn="ctr">
              <a:solidFill>
                <a:srgbClr val="0076B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</a:endParaRPr>
            </a:p>
          </p:txBody>
        </p:sp>
        <p:pic>
          <p:nvPicPr>
            <p:cNvPr id="37" name="Graphic 36" descr="Customer review RTL">
              <a:extLst>
                <a:ext uri="{FF2B5EF4-FFF2-40B4-BE49-F238E27FC236}">
                  <a16:creationId xmlns:a16="http://schemas.microsoft.com/office/drawing/2014/main" id="{BB2FBE98-9F7E-4EB6-9ACF-CADE30343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733316" y="1024092"/>
              <a:ext cx="409430" cy="433753"/>
            </a:xfrm>
            <a:prstGeom prst="rect">
              <a:avLst/>
            </a:prstGeom>
          </p:spPr>
        </p:pic>
      </p:grpSp>
      <p:sp>
        <p:nvSpPr>
          <p:cNvPr id="38" name="ee4pContent1">
            <a:extLst>
              <a:ext uri="{FF2B5EF4-FFF2-40B4-BE49-F238E27FC236}">
                <a16:creationId xmlns:a16="http://schemas.microsoft.com/office/drawing/2014/main" id="{3B8BA337-2DA6-4DE0-A8B1-219740DA54C8}"/>
              </a:ext>
            </a:extLst>
          </p:cNvPr>
          <p:cNvSpPr txBox="1"/>
          <p:nvPr/>
        </p:nvSpPr>
        <p:spPr>
          <a:xfrm>
            <a:off x="2296117" y="2465445"/>
            <a:ext cx="1296000" cy="265776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212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1400">
                <a:solidFill>
                  <a:srgbClr val="000000"/>
                </a:solidFill>
              </a:defRPr>
            </a:lvl1pPr>
            <a:lvl2pPr marL="242994" lvl="1" indent="-161996">
              <a:buClr>
                <a:srgbClr val="000000"/>
              </a:buClr>
              <a:buSzPct val="100000"/>
              <a:buFont typeface="Trebuchet MS" panose="020B0603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485988" lvl="2" indent="-161996">
              <a:buClr>
                <a:srgbClr val="000000"/>
              </a:buClr>
              <a:buSzPct val="100000"/>
              <a:buFont typeface="Trebuchet MS" panose="020B0603020202020204" pitchFamily="34" charset="0"/>
              <a:buChar char="–"/>
              <a:defRPr sz="1400">
                <a:solidFill>
                  <a:srgbClr val="000000"/>
                </a:solidFill>
              </a:defRPr>
            </a:lvl3pPr>
            <a:lvl4pPr marL="0" lvl="3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1800">
                <a:solidFill>
                  <a:srgbClr val="002D3F"/>
                </a:solidFill>
              </a:defRPr>
            </a:lvl4pPr>
            <a:lvl5pPr marL="0" lvl="4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1800" b="1">
                <a:solidFill>
                  <a:srgbClr val="000000"/>
                </a:solidFill>
              </a:defRPr>
            </a:lvl5pPr>
            <a:lvl6pPr marL="242994" lvl="5" indent="-161996">
              <a:buClr>
                <a:srgbClr val="000000"/>
              </a:buClr>
              <a:buSzPct val="100000"/>
              <a:buFont typeface="Trebuchet MS" panose="020B0603020202020204" pitchFamily="34" charset="0"/>
              <a:buChar char="•"/>
              <a:defRPr sz="1800">
                <a:solidFill>
                  <a:srgbClr val="000000"/>
                </a:solidFill>
              </a:defRPr>
            </a:lvl6pPr>
            <a:lvl7pPr marL="0" lvl="6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4050">
                <a:solidFill>
                  <a:srgbClr val="000000"/>
                </a:solidFill>
              </a:defRPr>
            </a:lvl7pPr>
            <a:lvl8pPr marL="0" lvl="7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4950">
                <a:solidFill>
                  <a:srgbClr val="002D3F"/>
                </a:solidFill>
              </a:defRPr>
            </a:lvl8pPr>
            <a:lvl9pPr marL="0" lvl="8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3300">
                <a:solidFill>
                  <a:srgbClr val="002D3F"/>
                </a:solidFill>
              </a:defRPr>
            </a:lvl9pPr>
          </a:lstStyle>
          <a:p>
            <a:pPr marL="0" lvl="1" indent="0">
              <a:buClr>
                <a:schemeClr val="bg1"/>
              </a:buClr>
              <a:buNone/>
            </a:pPr>
            <a:r>
              <a:rPr lang="en-AU" sz="1000" b="1">
                <a:solidFill>
                  <a:schemeClr val="tx1"/>
                </a:solidFill>
                <a:latin typeface="Public Sans" pitchFamily="2" charset="0"/>
              </a:rPr>
              <a:t>Better matching of individuals </a:t>
            </a:r>
            <a:r>
              <a:rPr lang="en-AU" sz="1000">
                <a:solidFill>
                  <a:schemeClr val="tx1"/>
                </a:solidFill>
                <a:latin typeface="Public Sans Light" pitchFamily="2" charset="0"/>
              </a:rPr>
              <a:t>who meet business’ skill and job needs.</a:t>
            </a:r>
          </a:p>
          <a:p>
            <a:pPr marL="0" lvl="1" indent="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AU" sz="1000">
              <a:solidFill>
                <a:schemeClr val="tx1"/>
              </a:solidFill>
              <a:latin typeface="Public Sans" pitchFamily="2" charset="0"/>
            </a:endParaRPr>
          </a:p>
          <a:p>
            <a:pPr marL="0" lvl="1" indent="0">
              <a:buClr>
                <a:schemeClr val="bg1"/>
              </a:buClr>
              <a:buNone/>
            </a:pPr>
            <a:r>
              <a:rPr lang="en-AU" sz="1000" b="1">
                <a:solidFill>
                  <a:schemeClr val="tx1"/>
                </a:solidFill>
                <a:latin typeface="Public Sans" pitchFamily="2" charset="0"/>
              </a:rPr>
              <a:t>Reduced administration </a:t>
            </a:r>
            <a:r>
              <a:rPr lang="en-AU" sz="1000">
                <a:solidFill>
                  <a:schemeClr val="tx1"/>
                </a:solidFill>
                <a:latin typeface="Public Sans Light" pitchFamily="2" charset="0"/>
              </a:rPr>
              <a:t>to simplify and accelerate the recruitment process.</a:t>
            </a:r>
          </a:p>
          <a:p>
            <a:pPr marL="0" lvl="1" indent="0">
              <a:buClr>
                <a:schemeClr val="bg1"/>
              </a:buClr>
              <a:buNone/>
            </a:pPr>
            <a:endParaRPr lang="en-AU" sz="1000">
              <a:solidFill>
                <a:schemeClr val="tx1"/>
              </a:solidFill>
              <a:latin typeface="Public Sans Light" pitchFamily="2" charset="0"/>
            </a:endParaRPr>
          </a:p>
          <a:p>
            <a:pPr marL="0" lvl="1" indent="0">
              <a:buClr>
                <a:schemeClr val="bg1"/>
              </a:buClr>
              <a:buNone/>
            </a:pPr>
            <a:r>
              <a:rPr lang="en-AU" sz="1000" b="1">
                <a:solidFill>
                  <a:schemeClr val="tx1"/>
                </a:solidFill>
                <a:latin typeface="Public Sans Light" pitchFamily="2" charset="0"/>
              </a:rPr>
              <a:t>Increase</a:t>
            </a:r>
            <a:r>
              <a:rPr lang="en-AU" sz="1000">
                <a:solidFill>
                  <a:schemeClr val="tx1"/>
                </a:solidFill>
                <a:latin typeface="Public Sans Light" pitchFamily="2" charset="0"/>
              </a:rPr>
              <a:t> business engagement with the services</a:t>
            </a:r>
            <a:endParaRPr lang="en-AU" sz="1000" b="1">
              <a:solidFill>
                <a:schemeClr val="tx1"/>
              </a:solidFill>
              <a:latin typeface="Public Sans Light" pitchFamily="2" charset="0"/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AU" sz="1000">
              <a:solidFill>
                <a:schemeClr val="tx1"/>
              </a:solidFill>
              <a:latin typeface="Public Sans" pitchFamily="2" charset="0"/>
            </a:endParaRPr>
          </a:p>
        </p:txBody>
      </p:sp>
      <p:sp>
        <p:nvSpPr>
          <p:cNvPr id="39" name="ee4pContent4">
            <a:extLst>
              <a:ext uri="{FF2B5EF4-FFF2-40B4-BE49-F238E27FC236}">
                <a16:creationId xmlns:a16="http://schemas.microsoft.com/office/drawing/2014/main" id="{CF0A2A3B-9BAC-4368-93FA-BDCB0211D152}"/>
              </a:ext>
            </a:extLst>
          </p:cNvPr>
          <p:cNvSpPr txBox="1"/>
          <p:nvPr/>
        </p:nvSpPr>
        <p:spPr>
          <a:xfrm>
            <a:off x="7179863" y="2465445"/>
            <a:ext cx="1296000" cy="214387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212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1400">
                <a:solidFill>
                  <a:srgbClr val="000000"/>
                </a:solidFill>
              </a:defRPr>
            </a:lvl1pPr>
            <a:lvl2pPr marL="242994" lvl="1" indent="-161996">
              <a:buClr>
                <a:srgbClr val="000000"/>
              </a:buClr>
              <a:buSzPct val="100000"/>
              <a:buFont typeface="Trebuchet MS" panose="020B0603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485988" lvl="2" indent="-161996">
              <a:buClr>
                <a:srgbClr val="000000"/>
              </a:buClr>
              <a:buSzPct val="100000"/>
              <a:buFont typeface="Trebuchet MS" panose="020B0603020202020204" pitchFamily="34" charset="0"/>
              <a:buChar char="–"/>
              <a:defRPr sz="1400">
                <a:solidFill>
                  <a:srgbClr val="000000"/>
                </a:solidFill>
              </a:defRPr>
            </a:lvl3pPr>
            <a:lvl4pPr marL="0" lvl="3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1800">
                <a:solidFill>
                  <a:srgbClr val="002D3F"/>
                </a:solidFill>
              </a:defRPr>
            </a:lvl4pPr>
            <a:lvl5pPr marL="0" lvl="4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1800" b="1">
                <a:solidFill>
                  <a:srgbClr val="000000"/>
                </a:solidFill>
              </a:defRPr>
            </a:lvl5pPr>
            <a:lvl6pPr marL="242994" lvl="5" indent="-161996">
              <a:buClr>
                <a:srgbClr val="000000"/>
              </a:buClr>
              <a:buSzPct val="100000"/>
              <a:buFont typeface="Trebuchet MS" panose="020B0603020202020204" pitchFamily="34" charset="0"/>
              <a:buChar char="•"/>
              <a:defRPr sz="1800">
                <a:solidFill>
                  <a:srgbClr val="000000"/>
                </a:solidFill>
              </a:defRPr>
            </a:lvl6pPr>
            <a:lvl7pPr marL="0" lvl="6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4050">
                <a:solidFill>
                  <a:srgbClr val="000000"/>
                </a:solidFill>
              </a:defRPr>
            </a:lvl7pPr>
            <a:lvl8pPr marL="0" lvl="7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4950">
                <a:solidFill>
                  <a:srgbClr val="002D3F"/>
                </a:solidFill>
              </a:defRPr>
            </a:lvl8pPr>
            <a:lvl9pPr marL="0" lvl="8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3300">
                <a:solidFill>
                  <a:srgbClr val="002D3F"/>
                </a:solidFill>
              </a:defRPr>
            </a:lvl9pPr>
          </a:lstStyle>
          <a:p>
            <a:pPr>
              <a:buNone/>
            </a:pPr>
            <a:r>
              <a:rPr lang="en-US" sz="1000" b="1">
                <a:solidFill>
                  <a:schemeClr val="tx1"/>
                </a:solidFill>
                <a:latin typeface="Public Sans" pitchFamily="2" charset="0"/>
              </a:rPr>
              <a:t>A more focused system </a:t>
            </a:r>
            <a:r>
              <a:rPr lang="en-US" sz="1000">
                <a:solidFill>
                  <a:schemeClr val="tx1"/>
                </a:solidFill>
                <a:latin typeface="Public Sans Light" pitchFamily="2" charset="0"/>
              </a:rPr>
              <a:t>with resources and incentives targeted to improving outcomes for higher need individuals.</a:t>
            </a:r>
          </a:p>
          <a:p>
            <a:pPr>
              <a:buNone/>
            </a:pPr>
            <a:endParaRPr lang="en-AU" sz="1000">
              <a:solidFill>
                <a:schemeClr val="tx1"/>
              </a:solidFill>
              <a:latin typeface="Public Sans" pitchFamily="2" charset="0"/>
            </a:endParaRPr>
          </a:p>
          <a:p>
            <a:pPr>
              <a:buNone/>
            </a:pPr>
            <a:r>
              <a:rPr lang="en-US" sz="1000" b="1">
                <a:solidFill>
                  <a:schemeClr val="tx1"/>
                </a:solidFill>
                <a:latin typeface="Public Sans" pitchFamily="2" charset="0"/>
              </a:rPr>
              <a:t>Agile service delivery model </a:t>
            </a:r>
            <a:r>
              <a:rPr lang="en-US" sz="1000">
                <a:solidFill>
                  <a:schemeClr val="tx1"/>
                </a:solidFill>
                <a:latin typeface="Public Sans Light" pitchFamily="2" charset="0"/>
              </a:rPr>
              <a:t>that can be more responsive to changing </a:t>
            </a:r>
            <a:r>
              <a:rPr lang="en-US" sz="1000" err="1">
                <a:solidFill>
                  <a:schemeClr val="tx1"/>
                </a:solidFill>
                <a:latin typeface="Public Sans Light" pitchFamily="2" charset="0"/>
              </a:rPr>
              <a:t>labour</a:t>
            </a:r>
            <a:r>
              <a:rPr lang="en-US" sz="1000">
                <a:solidFill>
                  <a:schemeClr val="tx1"/>
                </a:solidFill>
                <a:latin typeface="Public Sans Light" pitchFamily="2" charset="0"/>
              </a:rPr>
              <a:t> market conditions and policy needs.</a:t>
            </a:r>
            <a:endParaRPr lang="en-AU" sz="1000">
              <a:solidFill>
                <a:schemeClr val="tx1"/>
              </a:solidFill>
              <a:latin typeface="Public Sans Light" pitchFamily="2" charset="0"/>
            </a:endParaRPr>
          </a:p>
        </p:txBody>
      </p:sp>
      <p:sp>
        <p:nvSpPr>
          <p:cNvPr id="40" name="ee4pContent2">
            <a:extLst>
              <a:ext uri="{FF2B5EF4-FFF2-40B4-BE49-F238E27FC236}">
                <a16:creationId xmlns:a16="http://schemas.microsoft.com/office/drawing/2014/main" id="{4273153A-F26D-422F-9953-26895AA2C6DC}"/>
              </a:ext>
            </a:extLst>
          </p:cNvPr>
          <p:cNvSpPr txBox="1"/>
          <p:nvPr/>
        </p:nvSpPr>
        <p:spPr>
          <a:xfrm>
            <a:off x="3914686" y="2458895"/>
            <a:ext cx="1296000" cy="18822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212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>
            <a:defPPr>
              <a:defRPr lang="en-US"/>
            </a:defPPr>
            <a:lvl1pPr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1400">
                <a:solidFill>
                  <a:srgbClr val="000000"/>
                </a:solidFill>
              </a:defRPr>
            </a:lvl1pPr>
            <a:lvl2pPr marL="242994" lvl="1" indent="-161996">
              <a:buClr>
                <a:srgbClr val="000000"/>
              </a:buClr>
              <a:buSzPct val="100000"/>
              <a:buFont typeface="Trebuchet MS" panose="020B0603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485988" lvl="2" indent="-161996">
              <a:buClr>
                <a:srgbClr val="000000"/>
              </a:buClr>
              <a:buSzPct val="100000"/>
              <a:buFont typeface="Trebuchet MS" panose="020B0603020202020204" pitchFamily="34" charset="0"/>
              <a:buChar char="–"/>
              <a:defRPr sz="1400">
                <a:solidFill>
                  <a:srgbClr val="000000"/>
                </a:solidFill>
              </a:defRPr>
            </a:lvl3pPr>
            <a:lvl4pPr marL="0" lvl="3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1800">
                <a:solidFill>
                  <a:srgbClr val="002D3F"/>
                </a:solidFill>
              </a:defRPr>
            </a:lvl4pPr>
            <a:lvl5pPr marL="0" lvl="4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1800" b="1">
                <a:solidFill>
                  <a:srgbClr val="000000"/>
                </a:solidFill>
              </a:defRPr>
            </a:lvl5pPr>
            <a:lvl6pPr marL="242994" lvl="5" indent="-161996">
              <a:buClr>
                <a:srgbClr val="000000"/>
              </a:buClr>
              <a:buSzPct val="100000"/>
              <a:buFont typeface="Trebuchet MS" panose="020B0603020202020204" pitchFamily="34" charset="0"/>
              <a:buChar char="•"/>
              <a:defRPr sz="1800">
                <a:solidFill>
                  <a:srgbClr val="000000"/>
                </a:solidFill>
              </a:defRPr>
            </a:lvl6pPr>
            <a:lvl7pPr marL="0" lvl="6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4050">
                <a:solidFill>
                  <a:srgbClr val="000000"/>
                </a:solidFill>
              </a:defRPr>
            </a:lvl7pPr>
            <a:lvl8pPr marL="0" lvl="7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4950">
                <a:solidFill>
                  <a:srgbClr val="002D3F"/>
                </a:solidFill>
              </a:defRPr>
            </a:lvl8pPr>
            <a:lvl9pPr marL="0" lvl="8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3300">
                <a:solidFill>
                  <a:srgbClr val="002D3F"/>
                </a:solidFill>
              </a:defRPr>
            </a:lvl9pPr>
          </a:lstStyle>
          <a:p>
            <a:pPr>
              <a:buNone/>
            </a:pPr>
            <a:r>
              <a:rPr lang="en-AU" sz="1000" b="1">
                <a:solidFill>
                  <a:schemeClr val="tx1"/>
                </a:solidFill>
                <a:latin typeface="Public Sans" pitchFamily="2" charset="0"/>
              </a:rPr>
              <a:t>More personalised and extensive support, </a:t>
            </a:r>
            <a:r>
              <a:rPr lang="en-AU" sz="1000">
                <a:solidFill>
                  <a:schemeClr val="tx1"/>
                </a:solidFill>
                <a:latin typeface="Public Sans Light" pitchFamily="2" charset="0"/>
              </a:rPr>
              <a:t>including skilling and job pathways.</a:t>
            </a:r>
          </a:p>
          <a:p>
            <a:pPr>
              <a:buNone/>
            </a:pPr>
            <a:endParaRPr lang="en-AU" sz="1000">
              <a:solidFill>
                <a:schemeClr val="tx1"/>
              </a:solidFill>
              <a:latin typeface="Public Sans" pitchFamily="2" charset="0"/>
            </a:endParaRPr>
          </a:p>
          <a:p>
            <a:pPr>
              <a:buNone/>
            </a:pPr>
            <a:r>
              <a:rPr lang="en-AU" sz="1000" b="1">
                <a:solidFill>
                  <a:schemeClr val="tx1"/>
                </a:solidFill>
                <a:latin typeface="Public Sans" pitchFamily="2" charset="0"/>
              </a:rPr>
              <a:t>A new flexible activation framework </a:t>
            </a:r>
            <a:r>
              <a:rPr lang="en-AU" sz="1000">
                <a:solidFill>
                  <a:schemeClr val="tx1"/>
                </a:solidFill>
                <a:latin typeface="Public Sans Light" pitchFamily="2" charset="0"/>
              </a:rPr>
              <a:t>for individuals to better target mutual obligations.</a:t>
            </a:r>
            <a:endParaRPr lang="en-AU" sz="1000">
              <a:solidFill>
                <a:schemeClr val="tx1"/>
              </a:solidFill>
              <a:latin typeface="Public Sans" pitchFamily="2" charset="0"/>
            </a:endParaRPr>
          </a:p>
        </p:txBody>
      </p:sp>
      <p:sp>
        <p:nvSpPr>
          <p:cNvPr id="41" name="ee4pContent3">
            <a:extLst>
              <a:ext uri="{FF2B5EF4-FFF2-40B4-BE49-F238E27FC236}">
                <a16:creationId xmlns:a16="http://schemas.microsoft.com/office/drawing/2014/main" id="{B9903707-4C98-42AC-8AFC-88B14D2B1A87}"/>
              </a:ext>
            </a:extLst>
          </p:cNvPr>
          <p:cNvSpPr txBox="1"/>
          <p:nvPr/>
        </p:nvSpPr>
        <p:spPr>
          <a:xfrm>
            <a:off x="5462709" y="2465446"/>
            <a:ext cx="1296000" cy="17838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212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1400">
                <a:solidFill>
                  <a:srgbClr val="000000"/>
                </a:solidFill>
              </a:defRPr>
            </a:lvl1pPr>
            <a:lvl2pPr marL="242994" lvl="1" indent="-161996">
              <a:buClr>
                <a:srgbClr val="000000"/>
              </a:buClr>
              <a:buSzPct val="100000"/>
              <a:buFont typeface="Trebuchet MS" panose="020B0603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485988" lvl="2" indent="-161996">
              <a:buClr>
                <a:srgbClr val="000000"/>
              </a:buClr>
              <a:buSzPct val="100000"/>
              <a:buFont typeface="Trebuchet MS" panose="020B0603020202020204" pitchFamily="34" charset="0"/>
              <a:buChar char="–"/>
              <a:defRPr sz="1400">
                <a:solidFill>
                  <a:srgbClr val="000000"/>
                </a:solidFill>
              </a:defRPr>
            </a:lvl3pPr>
            <a:lvl4pPr marL="0" lvl="3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1800">
                <a:solidFill>
                  <a:srgbClr val="002D3F"/>
                </a:solidFill>
              </a:defRPr>
            </a:lvl4pPr>
            <a:lvl5pPr marL="0" lvl="4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1800" b="1">
                <a:solidFill>
                  <a:srgbClr val="000000"/>
                </a:solidFill>
              </a:defRPr>
            </a:lvl5pPr>
            <a:lvl6pPr marL="242994" lvl="5" indent="-161996">
              <a:buClr>
                <a:srgbClr val="000000"/>
              </a:buClr>
              <a:buSzPct val="100000"/>
              <a:buFont typeface="Trebuchet MS" panose="020B0603020202020204" pitchFamily="34" charset="0"/>
              <a:buChar char="•"/>
              <a:defRPr sz="1800">
                <a:solidFill>
                  <a:srgbClr val="000000"/>
                </a:solidFill>
              </a:defRPr>
            </a:lvl6pPr>
            <a:lvl7pPr marL="0" lvl="6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4050">
                <a:solidFill>
                  <a:srgbClr val="000000"/>
                </a:solidFill>
              </a:defRPr>
            </a:lvl7pPr>
            <a:lvl8pPr marL="0" lvl="7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4950">
                <a:solidFill>
                  <a:srgbClr val="002D3F"/>
                </a:solidFill>
              </a:defRPr>
            </a:lvl8pPr>
            <a:lvl9pPr marL="0" lvl="8">
              <a:buClr>
                <a:srgbClr val="002D3F"/>
              </a:buClr>
              <a:buSzPct val="100000"/>
              <a:buFont typeface="Trebuchet MS" panose="020B0603020202020204" pitchFamily="34" charset="0"/>
              <a:buChar char="​"/>
              <a:defRPr sz="3300">
                <a:solidFill>
                  <a:srgbClr val="002D3F"/>
                </a:solidFill>
              </a:defRPr>
            </a:lvl9pPr>
          </a:lstStyle>
          <a:p>
            <a:pPr marL="0" lvl="1" indent="0">
              <a:buClr>
                <a:schemeClr val="bg1"/>
              </a:buClr>
              <a:buNone/>
            </a:pPr>
            <a:r>
              <a:rPr lang="en-AU" sz="1000">
                <a:solidFill>
                  <a:schemeClr val="tx1"/>
                </a:solidFill>
                <a:latin typeface="Public Sans Light" pitchFamily="2" charset="0"/>
              </a:rPr>
              <a:t>A new licensing system that allows for specialisation and </a:t>
            </a:r>
            <a:r>
              <a:rPr lang="en-AU" sz="1000" b="1">
                <a:solidFill>
                  <a:schemeClr val="tx1"/>
                </a:solidFill>
                <a:latin typeface="Public Sans" pitchFamily="2" charset="0"/>
              </a:rPr>
              <a:t>rewards high performing providers</a:t>
            </a:r>
            <a:r>
              <a:rPr lang="en-AU" sz="1000">
                <a:solidFill>
                  <a:schemeClr val="tx1"/>
                </a:solidFill>
                <a:latin typeface="Public Sans" pitchFamily="2" charset="0"/>
              </a:rPr>
              <a:t>.</a:t>
            </a:r>
          </a:p>
          <a:p>
            <a:pPr>
              <a:buNone/>
            </a:pPr>
            <a:endParaRPr lang="en-AU" sz="1000">
              <a:solidFill>
                <a:schemeClr val="tx1"/>
              </a:solidFill>
              <a:latin typeface="Public Sans" pitchFamily="2" charset="0"/>
            </a:endParaRPr>
          </a:p>
          <a:p>
            <a:pPr>
              <a:buNone/>
            </a:pPr>
            <a:r>
              <a:rPr lang="en-AU" sz="1000" b="1">
                <a:solidFill>
                  <a:schemeClr val="tx1"/>
                </a:solidFill>
                <a:latin typeface="Public Sans" pitchFamily="2" charset="0"/>
              </a:rPr>
              <a:t>Reduced caseload </a:t>
            </a:r>
            <a:r>
              <a:rPr lang="en-AU" sz="1000">
                <a:solidFill>
                  <a:schemeClr val="tx1"/>
                </a:solidFill>
                <a:latin typeface="Public Sans Light" pitchFamily="2" charset="0"/>
              </a:rPr>
              <a:t>due to job ready individuals using Online Services.</a:t>
            </a:r>
            <a:endParaRPr lang="en-AU" sz="1000">
              <a:solidFill>
                <a:schemeClr val="tx1"/>
              </a:solidFill>
              <a:latin typeface="Public Sans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5F60F0-8A12-4EA1-9DC1-46A002F7DAE0}"/>
              </a:ext>
            </a:extLst>
          </p:cNvPr>
          <p:cNvSpPr/>
          <p:nvPr/>
        </p:nvSpPr>
        <p:spPr>
          <a:xfrm>
            <a:off x="2411760" y="246032"/>
            <a:ext cx="918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buClr>
                <a:schemeClr val="bg1"/>
              </a:buClr>
              <a:buNone/>
            </a:pPr>
            <a:r>
              <a:rPr lang="en-AU" sz="1600" b="1">
                <a:solidFill>
                  <a:srgbClr val="0076BD"/>
                </a:solidFill>
                <a:latin typeface="Public Sans" pitchFamily="2" charset="0"/>
              </a:rPr>
              <a:t>Business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43BDCD-9FA0-41AF-8298-7E73F820851E}"/>
              </a:ext>
            </a:extLst>
          </p:cNvPr>
          <p:cNvSpPr/>
          <p:nvPr/>
        </p:nvSpPr>
        <p:spPr>
          <a:xfrm>
            <a:off x="3937355" y="246032"/>
            <a:ext cx="1111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None/>
            </a:pPr>
            <a:r>
              <a:rPr lang="en-AU" sz="1600" b="1">
                <a:solidFill>
                  <a:srgbClr val="497537"/>
                </a:solidFill>
                <a:latin typeface="Public Sans" pitchFamily="2" charset="0"/>
              </a:rPr>
              <a:t>Individuals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9604C02-9A12-4365-B6D1-BC5A6FF283DE}"/>
              </a:ext>
            </a:extLst>
          </p:cNvPr>
          <p:cNvSpPr/>
          <p:nvPr/>
        </p:nvSpPr>
        <p:spPr>
          <a:xfrm>
            <a:off x="5552704" y="246032"/>
            <a:ext cx="988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>
                <a:solidFill>
                  <a:srgbClr val="63B6CF"/>
                </a:solidFill>
                <a:latin typeface="Public Sans" pitchFamily="2" charset="0"/>
              </a:rPr>
              <a:t>Providers</a:t>
            </a:r>
            <a:endParaRPr lang="en-AU" sz="1600">
              <a:solidFill>
                <a:srgbClr val="63B6CF"/>
              </a:solidFill>
              <a:latin typeface="Public Sans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71800B9-3B98-433B-AE83-D2D1105CE14C}"/>
              </a:ext>
            </a:extLst>
          </p:cNvPr>
          <p:cNvSpPr/>
          <p:nvPr/>
        </p:nvSpPr>
        <p:spPr>
          <a:xfrm>
            <a:off x="7129595" y="246032"/>
            <a:ext cx="125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None/>
            </a:pPr>
            <a:r>
              <a:rPr lang="en-AU" sz="1600" b="1">
                <a:solidFill>
                  <a:srgbClr val="55B5B1"/>
                </a:solidFill>
                <a:latin typeface="Public Sans" pitchFamily="2" charset="0"/>
              </a:rPr>
              <a:t>Government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55C27E-2B30-4337-8517-411204B2260F}"/>
              </a:ext>
            </a:extLst>
          </p:cNvPr>
          <p:cNvSpPr txBox="1"/>
          <p:nvPr/>
        </p:nvSpPr>
        <p:spPr>
          <a:xfrm>
            <a:off x="288718" y="3297141"/>
            <a:ext cx="1613299" cy="64633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ublic Sans" pitchFamily="2" charset="0"/>
              </a:rPr>
              <a:t>We are guided by the principles of </a:t>
            </a:r>
            <a:r>
              <a:rPr kumimoji="0" lang="en-AU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ublic Sans" pitchFamily="2" charset="0"/>
              </a:rPr>
              <a:t>simple, supported, connected </a:t>
            </a: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ublic Sans" pitchFamily="2" charset="0"/>
              </a:rPr>
              <a:t>and </a:t>
            </a:r>
            <a:r>
              <a:rPr kumimoji="0" lang="en-AU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ublic Sans" pitchFamily="2" charset="0"/>
              </a:rPr>
              <a:t>respectful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6E57D8C-E82A-44AC-9A95-F10D6504E95B}"/>
              </a:ext>
            </a:extLst>
          </p:cNvPr>
          <p:cNvSpPr txBox="1"/>
          <p:nvPr/>
        </p:nvSpPr>
        <p:spPr>
          <a:xfrm>
            <a:off x="292468" y="2112299"/>
            <a:ext cx="1681079" cy="49244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b="1">
                <a:solidFill>
                  <a:srgbClr val="051532"/>
                </a:solidFill>
                <a:latin typeface="Public Sans" pitchFamily="2" charset="0"/>
                <a:ea typeface="+mn-lt"/>
                <a:cs typeface="+mn-lt"/>
              </a:rPr>
              <a:t>Principles </a:t>
            </a:r>
            <a:r>
              <a:rPr lang="en-AU" sz="1600">
                <a:solidFill>
                  <a:srgbClr val="051532"/>
                </a:solidFill>
                <a:latin typeface="Public Sans" pitchFamily="2" charset="0"/>
                <a:ea typeface="+mn-lt"/>
                <a:cs typeface="+mn-lt"/>
              </a:rPr>
              <a:t>to guide Workforce Australia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4D821F8-FA4D-40C3-B276-FD505E198206}"/>
              </a:ext>
            </a:extLst>
          </p:cNvPr>
          <p:cNvSpPr txBox="1"/>
          <p:nvPr/>
        </p:nvSpPr>
        <p:spPr>
          <a:xfrm>
            <a:off x="3903059" y="1584981"/>
            <a:ext cx="1189847" cy="61555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>
                <a:solidFill>
                  <a:srgbClr val="002D3F"/>
                </a:solidFill>
                <a:latin typeface="Public Sans" pitchFamily="2" charset="0"/>
              </a:rPr>
              <a:t>S</a:t>
            </a:r>
            <a:r>
              <a:rPr kumimoji="0" lang="en-AU" sz="1000" b="0" i="0" u="none" strike="noStrike" kern="1200" cap="none" spc="0" normalizeH="0" baseline="0" noProof="0" err="1">
                <a:ln>
                  <a:noFill/>
                </a:ln>
                <a:solidFill>
                  <a:srgbClr val="002D3F"/>
                </a:solidFill>
                <a:effectLst/>
                <a:uLnTx/>
                <a:uFillTx/>
                <a:latin typeface="Public Sans" pitchFamily="2" charset="0"/>
              </a:rPr>
              <a:t>upports</a:t>
            </a: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srgbClr val="002D3F"/>
                </a:solidFill>
                <a:effectLst/>
                <a:uLnTx/>
                <a:uFillTx/>
                <a:latin typeface="Public Sans" pitchFamily="2" charset="0"/>
              </a:rPr>
              <a:t> eligible </a:t>
            </a:r>
            <a:r>
              <a:rPr kumimoji="0" lang="en-AU" sz="1000" b="1" i="0" u="none" strike="noStrike" kern="1200" cap="none" spc="0" normalizeH="0" baseline="0" noProof="0">
                <a:ln>
                  <a:noFill/>
                </a:ln>
                <a:solidFill>
                  <a:srgbClr val="497537"/>
                </a:solidFill>
                <a:effectLst/>
                <a:uLnTx/>
                <a:uFillTx/>
                <a:latin typeface="Public Sans" pitchFamily="2" charset="0"/>
              </a:rPr>
              <a:t>individuals</a:t>
            </a:r>
            <a:r>
              <a:rPr kumimoji="0" lang="en-AU" sz="1000" b="1" i="0" u="none" strike="noStrike" kern="1200" cap="none" spc="0" normalizeH="0" baseline="0" noProof="0">
                <a:ln>
                  <a:noFill/>
                </a:ln>
                <a:solidFill>
                  <a:srgbClr val="EBAD1F"/>
                </a:solidFill>
                <a:effectLst/>
                <a:uLnTx/>
                <a:uFillTx/>
                <a:latin typeface="Public Sans" pitchFamily="2" charset="0"/>
              </a:rPr>
              <a:t> </a:t>
            </a:r>
            <a:br>
              <a:rPr kumimoji="0" lang="en-AU" sz="1000" b="1" i="0" u="none" strike="noStrike" kern="1200" cap="none" spc="0" normalizeH="0" baseline="0" noProof="0">
                <a:ln>
                  <a:noFill/>
                </a:ln>
                <a:solidFill>
                  <a:srgbClr val="EBAD1F"/>
                </a:solidFill>
                <a:effectLst/>
                <a:uLnTx/>
                <a:uFillTx/>
                <a:latin typeface="Public Sans" pitchFamily="2" charset="0"/>
              </a:rPr>
            </a:b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srgbClr val="002D3F"/>
                </a:solidFill>
                <a:effectLst/>
                <a:uLnTx/>
                <a:uFillTx/>
                <a:latin typeface="Public Sans" pitchFamily="2" charset="0"/>
              </a:rPr>
              <a:t>to find a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2D3F"/>
                </a:solidFill>
                <a:effectLst/>
                <a:uLnTx/>
                <a:uFillTx/>
                <a:latin typeface="Public Sans" pitchFamily="2" charset="0"/>
              </a:rPr>
              <a:t>sustainable job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3AC20C-F664-4C0B-B652-98B262CA8A80}"/>
              </a:ext>
            </a:extLst>
          </p:cNvPr>
          <p:cNvSpPr txBox="1"/>
          <p:nvPr/>
        </p:nvSpPr>
        <p:spPr>
          <a:xfrm>
            <a:off x="2296117" y="1584981"/>
            <a:ext cx="1444744" cy="30777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srgbClr val="002D3F"/>
                </a:solidFill>
                <a:effectLst/>
                <a:uLnTx/>
                <a:uFillTx/>
                <a:latin typeface="Public Sans" pitchFamily="2" charset="0"/>
              </a:rPr>
              <a:t>Assists </a:t>
            </a:r>
            <a:r>
              <a:rPr kumimoji="0" lang="en-AU" sz="1000" b="1" i="0" u="none" strike="noStrike" kern="1200" cap="none" spc="0" normalizeH="0" baseline="0" noProof="0">
                <a:ln>
                  <a:noFill/>
                </a:ln>
                <a:solidFill>
                  <a:srgbClr val="0076BD"/>
                </a:solidFill>
                <a:effectLst/>
                <a:uLnTx/>
                <a:uFillTx/>
                <a:latin typeface="Public Sans" pitchFamily="2" charset="0"/>
              </a:rPr>
              <a:t>businesses</a:t>
            </a: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srgbClr val="0076BD"/>
                </a:solidFill>
                <a:effectLst/>
                <a:uLnTx/>
                <a:uFillTx/>
                <a:latin typeface="Public Sans" pitchFamily="2" charset="0"/>
              </a:rPr>
              <a:t> </a:t>
            </a:r>
            <a:b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srgbClr val="B6006A"/>
                </a:solidFill>
                <a:effectLst/>
                <a:uLnTx/>
                <a:uFillTx/>
                <a:latin typeface="Public Sans" pitchFamily="2" charset="0"/>
              </a:rPr>
            </a:b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srgbClr val="002D3F"/>
                </a:solidFill>
                <a:effectLst/>
                <a:uLnTx/>
                <a:uFillTx/>
                <a:latin typeface="Public Sans" pitchFamily="2" charset="0"/>
              </a:rPr>
              <a:t>to source skilled individuals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2D3F"/>
              </a:solidFill>
              <a:effectLst/>
              <a:uLnTx/>
              <a:uFillTx/>
              <a:latin typeface="Public Sans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09DE85-4BF6-433D-881B-D1A8DD74F09C}"/>
              </a:ext>
            </a:extLst>
          </p:cNvPr>
          <p:cNvSpPr txBox="1"/>
          <p:nvPr/>
        </p:nvSpPr>
        <p:spPr>
          <a:xfrm>
            <a:off x="5462195" y="1584981"/>
            <a:ext cx="1444745" cy="61555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r>
              <a:rPr lang="en-US" sz="1000">
                <a:solidFill>
                  <a:srgbClr val="002D3F"/>
                </a:solidFill>
                <a:latin typeface="Public Sans" pitchFamily="2" charset="0"/>
                <a:sym typeface="Trebuchet MS" panose="020B0603020202020204" pitchFamily="34" charset="0"/>
              </a:rPr>
              <a:t>F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2D3F"/>
                </a:solidFill>
                <a:effectLst/>
                <a:uLnTx/>
                <a:uFillTx/>
                <a:latin typeface="Public Sans" pitchFamily="2" charset="0"/>
                <a:sym typeface="Trebuchet MS" panose="020B0603020202020204" pitchFamily="34" charset="0"/>
              </a:rPr>
              <a:t>ocuses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2D3F"/>
                </a:solidFill>
                <a:effectLst/>
                <a:uLnTx/>
                <a:uFillTx/>
                <a:latin typeface="Public Sans" pitchFamily="2" charset="0"/>
                <a:sym typeface="Trebuchet MS" panose="020B0603020202020204" pitchFamily="34" charset="0"/>
              </a:rPr>
              <a:t> high performing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63B6CF"/>
                </a:solidFill>
                <a:effectLst/>
                <a:uLnTx/>
                <a:uFillTx/>
                <a:latin typeface="Public Sans" pitchFamily="2" charset="0"/>
                <a:sym typeface="Trebuchet MS" panose="020B0603020202020204" pitchFamily="34" charset="0"/>
              </a:rPr>
              <a:t>providers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6006A"/>
                </a:solidFill>
                <a:effectLst/>
                <a:uLnTx/>
                <a:uFillTx/>
                <a:latin typeface="Public Sans" pitchFamily="2" charset="0"/>
                <a:sym typeface="Trebuchet MS" panose="020B0603020202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2D3F"/>
                </a:solidFill>
                <a:effectLst/>
                <a:uLnTx/>
                <a:uFillTx/>
                <a:latin typeface="Public Sans" pitchFamily="2" charset="0"/>
                <a:sym typeface="Trebuchet MS" panose="020B0603020202020204" pitchFamily="34" charset="0"/>
              </a:rPr>
              <a:t>on supporting individuals who need more assistance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2D3F"/>
              </a:solidFill>
              <a:effectLst/>
              <a:uLnTx/>
              <a:uFillTx/>
              <a:latin typeface="Public Sans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F662A6-33BE-455C-9792-B2A6B1E9D064}"/>
              </a:ext>
            </a:extLst>
          </p:cNvPr>
          <p:cNvSpPr txBox="1"/>
          <p:nvPr/>
        </p:nvSpPr>
        <p:spPr>
          <a:xfrm>
            <a:off x="7175266" y="1584981"/>
            <a:ext cx="1578945" cy="30777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 defTabSz="685800"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AU" sz="1000">
                <a:solidFill>
                  <a:srgbClr val="002D3F"/>
                </a:solidFill>
                <a:latin typeface="Public Sans" pitchFamily="2" charset="0"/>
                <a:cs typeface="Arial" panose="020B0604020202020204" pitchFamily="34" charset="0"/>
              </a:rPr>
              <a:t>Creates a more efficient model </a:t>
            </a:r>
            <a:r>
              <a:rPr lang="en-AU" sz="1000">
                <a:solidFill>
                  <a:srgbClr val="002D3F"/>
                </a:solidFill>
                <a:latin typeface="Public Sans" pitchFamily="2" charset="0"/>
              </a:rPr>
              <a:t>for </a:t>
            </a:r>
            <a:r>
              <a:rPr lang="en-AU" sz="1000" b="1">
                <a:solidFill>
                  <a:srgbClr val="55B5B1"/>
                </a:solidFill>
                <a:latin typeface="Public Sans" pitchFamily="2" charset="0"/>
              </a:rPr>
              <a:t>go</a:t>
            </a:r>
            <a:r>
              <a:rPr kumimoji="0" lang="en-AU" sz="1000" b="1" i="0" u="none" strike="noStrike" kern="1200" cap="none" spc="0" normalizeH="0" baseline="0" noProof="0" err="1">
                <a:ln>
                  <a:noFill/>
                </a:ln>
                <a:solidFill>
                  <a:srgbClr val="55B5B1"/>
                </a:solidFill>
                <a:effectLst/>
                <a:uLnTx/>
                <a:uFillTx/>
                <a:latin typeface="Public Sans" pitchFamily="2" charset="0"/>
              </a:rPr>
              <a:t>vernment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5B5B1"/>
              </a:solidFill>
              <a:effectLst/>
              <a:uLnTx/>
              <a:uFillTx/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81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7E12E9B-E7E9-4D3F-8337-1B365866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>
                <a:solidFill>
                  <a:srgbClr val="051532"/>
                </a:solidFill>
                <a:latin typeface="Public Sans"/>
              </a:rPr>
              <a:t>Communication Strategy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E0533-D19B-476E-A0B6-7E24E1BC8C05}"/>
              </a:ext>
            </a:extLst>
          </p:cNvPr>
          <p:cNvSpPr txBox="1"/>
          <p:nvPr/>
        </p:nvSpPr>
        <p:spPr>
          <a:xfrm>
            <a:off x="457200" y="910440"/>
            <a:ext cx="3962080" cy="25853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Public Sans"/>
              </a:rPr>
              <a:t>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Public Sans"/>
              </a:rPr>
              <a:t>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Public Sans"/>
              </a:rPr>
              <a:t>Stakeholder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Public Sans"/>
              </a:rPr>
              <a:t>Branding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Public Sans"/>
              </a:rPr>
              <a:t>Provider branding and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Public Sans"/>
              </a:rPr>
              <a:t>Videos </a:t>
            </a:r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2403E9-9A5A-41C3-AB64-C21148D44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22" y="135250"/>
            <a:ext cx="1961434" cy="1910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9F4CE8-16A9-4235-ABBB-8BCB0F39B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928" y="2481317"/>
            <a:ext cx="4194344" cy="20288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C2FA7E-1824-4E07-85CD-553E896DEE94}"/>
              </a:ext>
            </a:extLst>
          </p:cNvPr>
          <p:cNvSpPr txBox="1"/>
          <p:nvPr/>
        </p:nvSpPr>
        <p:spPr>
          <a:xfrm>
            <a:off x="5064440" y="2045472"/>
            <a:ext cx="1704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>
                <a:solidFill>
                  <a:schemeClr val="accent2"/>
                </a:solidFill>
              </a:rPr>
              <a:t>Social media tile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547825-A228-49FD-A8B1-56B84245DD49}"/>
              </a:ext>
            </a:extLst>
          </p:cNvPr>
          <p:cNvSpPr txBox="1"/>
          <p:nvPr/>
        </p:nvSpPr>
        <p:spPr>
          <a:xfrm>
            <a:off x="3738590" y="4645174"/>
            <a:ext cx="2352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>
                <a:solidFill>
                  <a:schemeClr val="accent2"/>
                </a:solidFill>
              </a:rPr>
              <a:t>Animated video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3D7399-4827-4A16-98F4-2B9742A0ECE8}"/>
              </a:ext>
            </a:extLst>
          </p:cNvPr>
          <p:cNvSpPr txBox="1"/>
          <p:nvPr/>
        </p:nvSpPr>
        <p:spPr>
          <a:xfrm>
            <a:off x="7191929" y="4387586"/>
            <a:ext cx="1704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>
                <a:solidFill>
                  <a:schemeClr val="accent2"/>
                </a:solidFill>
              </a:rPr>
              <a:t>Poster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A373A9-3429-4A9A-8DA7-392A7C594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1710035"/>
            <a:ext cx="1759675" cy="25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53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DD315A-3310-4C18-9B19-5EBACD54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Social channels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34E1D91-9965-49ED-BF95-3989EAB18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648159"/>
              </p:ext>
            </p:extLst>
          </p:nvPr>
        </p:nvGraphicFramePr>
        <p:xfrm>
          <a:off x="1225862" y="1804510"/>
          <a:ext cx="6977980" cy="2213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8990">
                  <a:extLst>
                    <a:ext uri="{9D8B030D-6E8A-4147-A177-3AD203B41FA5}">
                      <a16:colId xmlns:a16="http://schemas.microsoft.com/office/drawing/2014/main" val="679364036"/>
                    </a:ext>
                  </a:extLst>
                </a:gridCol>
                <a:gridCol w="3488990">
                  <a:extLst>
                    <a:ext uri="{9D8B030D-6E8A-4147-A177-3AD203B41FA5}">
                      <a16:colId xmlns:a16="http://schemas.microsoft.com/office/drawing/2014/main" val="1485959070"/>
                    </a:ext>
                  </a:extLst>
                </a:gridCol>
              </a:tblGrid>
              <a:tr h="368950">
                <a:tc>
                  <a:txBody>
                    <a:bodyPr/>
                    <a:lstStyle/>
                    <a:p>
                      <a:r>
                        <a:rPr lang="en-AU" sz="1100" b="1" kern="1200" dirty="0">
                          <a:solidFill>
                            <a:schemeClr val="bg1"/>
                          </a:solidFill>
                          <a:effectLst/>
                          <a:latin typeface="Public Sans"/>
                          <a:cs typeface="+mn-cs"/>
                        </a:rPr>
                        <a:t>Current</a:t>
                      </a:r>
                      <a:endParaRPr lang="en-AU" sz="1100" b="1" kern="1200" dirty="0">
                        <a:solidFill>
                          <a:schemeClr val="bg1"/>
                        </a:solidFill>
                        <a:effectLst/>
                        <a:latin typeface="Public Sans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515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>
                          <a:effectLst/>
                          <a:latin typeface="Public Sans"/>
                        </a:rPr>
                        <a:t>From 4 July 2022</a:t>
                      </a:r>
                      <a:endParaRPr lang="en-AU" sz="1100" dirty="0"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515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198387"/>
                  </a:ext>
                </a:extLst>
              </a:tr>
              <a:tr h="368950">
                <a:tc>
                  <a:txBody>
                    <a:bodyPr/>
                    <a:lstStyle/>
                    <a:p>
                      <a:r>
                        <a:rPr lang="en-AU" sz="1100" u="sng" dirty="0" err="1">
                          <a:effectLst/>
                          <a:latin typeface="Public Sans"/>
                          <a:hlinkClick r:id="rId3"/>
                        </a:rPr>
                        <a:t>Jobactive</a:t>
                      </a:r>
                      <a:r>
                        <a:rPr lang="en-AU" sz="1100" u="sng" dirty="0">
                          <a:effectLst/>
                          <a:latin typeface="Public Sans"/>
                          <a:hlinkClick r:id="rId3"/>
                        </a:rPr>
                        <a:t> Facebook</a:t>
                      </a:r>
                      <a:endParaRPr lang="en-AU" sz="1100" dirty="0">
                        <a:effectLst/>
                        <a:latin typeface="Public Sans"/>
                        <a:ea typeface="+mn-ea"/>
                      </a:endParaRPr>
                    </a:p>
                  </a:txBody>
                  <a:tcPr marL="68580" marR="68580" marT="0" marB="0">
                    <a:solidFill>
                      <a:srgbClr val="CCCC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>
                          <a:effectLst/>
                          <a:latin typeface="Public Sans"/>
                        </a:rPr>
                        <a:t>Workforce Australia for individuals Facebook</a:t>
                      </a:r>
                      <a:endParaRPr lang="en-AU" sz="1100" dirty="0"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C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226003"/>
                  </a:ext>
                </a:extLst>
              </a:tr>
              <a:tr h="368950">
                <a:tc>
                  <a:txBody>
                    <a:bodyPr/>
                    <a:lstStyle/>
                    <a:p>
                      <a:r>
                        <a:rPr lang="en-AU" sz="1100" u="sng">
                          <a:effectLst/>
                          <a:latin typeface="Public Sans"/>
                          <a:hlinkClick r:id="rId4"/>
                        </a:rPr>
                        <a:t>Jobactive LinkedIn</a:t>
                      </a:r>
                      <a:endParaRPr lang="en-AU" sz="1100"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>
                          <a:effectLst/>
                          <a:latin typeface="Public Sans"/>
                        </a:rPr>
                        <a:t>Workforce Australia for business LinkedIn</a:t>
                      </a:r>
                      <a:endParaRPr lang="en-AU" sz="1100" dirty="0"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770545"/>
                  </a:ext>
                </a:extLst>
              </a:tr>
              <a:tr h="368950">
                <a:tc>
                  <a:txBody>
                    <a:bodyPr/>
                    <a:lstStyle/>
                    <a:p>
                      <a:r>
                        <a:rPr lang="en-AU" sz="1100" u="sng">
                          <a:effectLst/>
                          <a:latin typeface="Public Sans"/>
                          <a:hlinkClick r:id="rId5"/>
                        </a:rPr>
                        <a:t>Jobactive YouTube</a:t>
                      </a:r>
                      <a:endParaRPr lang="en-AU" sz="1100"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CCC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>
                          <a:effectLst/>
                          <a:latin typeface="Public Sans"/>
                        </a:rPr>
                        <a:t>Workforce Australia YouTube</a:t>
                      </a:r>
                      <a:endParaRPr lang="en-AU" sz="1100" dirty="0"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C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265196"/>
                  </a:ext>
                </a:extLst>
              </a:tr>
              <a:tr h="368950">
                <a:tc>
                  <a:txBody>
                    <a:bodyPr/>
                    <a:lstStyle/>
                    <a:p>
                      <a:r>
                        <a:rPr lang="en-AU" sz="1100" u="sng">
                          <a:effectLst/>
                          <a:latin typeface="Public Sans"/>
                          <a:hlinkClick r:id="rId6"/>
                        </a:rPr>
                        <a:t>Jobs on jobactive LinkedIn</a:t>
                      </a:r>
                      <a:endParaRPr lang="en-AU" sz="1100"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>
                          <a:effectLst/>
                          <a:latin typeface="Public Sans"/>
                        </a:rPr>
                        <a:t>Workforce Australia for individuals LinkedIn</a:t>
                      </a:r>
                      <a:endParaRPr lang="en-AU" sz="1100" dirty="0"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343363"/>
                  </a:ext>
                </a:extLst>
              </a:tr>
              <a:tr h="368950">
                <a:tc>
                  <a:txBody>
                    <a:bodyPr/>
                    <a:lstStyle/>
                    <a:p>
                      <a:r>
                        <a:rPr lang="en-AU" sz="1100" u="sng" dirty="0">
                          <a:effectLst/>
                          <a:latin typeface="Public Sans"/>
                          <a:hlinkClick r:id="rId7"/>
                        </a:rPr>
                        <a:t>Employment Twitter</a:t>
                      </a:r>
                      <a:endParaRPr lang="en-AU" sz="1100" dirty="0"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CCC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>
                          <a:effectLst/>
                          <a:latin typeface="Public Sans"/>
                        </a:rPr>
                        <a:t>Workforce Australia for individuals Twitter</a:t>
                      </a:r>
                      <a:endParaRPr lang="en-AU" sz="1100" dirty="0">
                        <a:effectLst/>
                        <a:latin typeface="Public Sans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C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3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112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1E51-5491-44E0-B5BB-3721CBCF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028" y="2322131"/>
            <a:ext cx="1683072" cy="504000"/>
          </a:xfrm>
        </p:spPr>
        <p:txBody>
          <a:bodyPr/>
          <a:lstStyle/>
          <a:p>
            <a:r>
              <a:rPr lang="en-AU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9664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E7112A-9129-4056-BDF0-35482DD6D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62" y="0"/>
            <a:ext cx="8162876" cy="51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4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F9405547-EFA0-4706-BBB8-C8135538D390}"/>
              </a:ext>
            </a:extLst>
          </p:cNvPr>
          <p:cNvCxnSpPr>
            <a:cxnSpLocks/>
          </p:cNvCxnSpPr>
          <p:nvPr/>
        </p:nvCxnSpPr>
        <p:spPr>
          <a:xfrm>
            <a:off x="4637682" y="1638027"/>
            <a:ext cx="1846867" cy="479256"/>
          </a:xfrm>
          <a:prstGeom prst="bentConnector2">
            <a:avLst/>
          </a:prstGeom>
          <a:ln w="28575" cap="rnd">
            <a:solidFill>
              <a:srgbClr val="00827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F0577998-9D8A-41C0-B077-1565E877C521}"/>
              </a:ext>
            </a:extLst>
          </p:cNvPr>
          <p:cNvCxnSpPr>
            <a:cxnSpLocks/>
          </p:cNvCxnSpPr>
          <p:nvPr/>
        </p:nvCxnSpPr>
        <p:spPr>
          <a:xfrm flipH="1">
            <a:off x="2480660" y="1638027"/>
            <a:ext cx="1846867" cy="479256"/>
          </a:xfrm>
          <a:prstGeom prst="bentConnector2">
            <a:avLst/>
          </a:prstGeom>
          <a:ln w="28575" cap="rnd">
            <a:solidFill>
              <a:srgbClr val="287DB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6765C28-406B-4C91-AA2F-3DE933F3F415}"/>
              </a:ext>
            </a:extLst>
          </p:cNvPr>
          <p:cNvSpPr txBox="1"/>
          <p:nvPr/>
        </p:nvSpPr>
        <p:spPr>
          <a:xfrm>
            <a:off x="417688" y="541494"/>
            <a:ext cx="5723467" cy="45945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AU" sz="2400">
                <a:solidFill>
                  <a:srgbClr val="051532"/>
                </a:solidFill>
                <a:latin typeface="Public Sans" pitchFamily="2" charset="0"/>
              </a:rPr>
              <a:t>Workforce Australia for </a:t>
            </a:r>
            <a:br>
              <a:rPr lang="en-AU" sz="2400" b="1">
                <a:solidFill>
                  <a:srgbClr val="051532"/>
                </a:solidFill>
                <a:latin typeface="Public Sans" pitchFamily="2" charset="0"/>
              </a:rPr>
            </a:br>
            <a:r>
              <a:rPr lang="en-AU" sz="2400" b="1">
                <a:solidFill>
                  <a:srgbClr val="051532"/>
                </a:solidFill>
                <a:latin typeface="Public Sans" pitchFamily="2" charset="0"/>
              </a:rPr>
              <a:t>Individuals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CC6F6C-3922-4A92-8711-18DADB2B8C1B}"/>
              </a:ext>
            </a:extLst>
          </p:cNvPr>
          <p:cNvCxnSpPr>
            <a:cxnSpLocks/>
          </p:cNvCxnSpPr>
          <p:nvPr/>
        </p:nvCxnSpPr>
        <p:spPr>
          <a:xfrm>
            <a:off x="4434786" y="1021209"/>
            <a:ext cx="0" cy="520852"/>
          </a:xfrm>
          <a:prstGeom prst="straightConnector1">
            <a:avLst/>
          </a:prstGeom>
          <a:ln w="57150" cap="rnd">
            <a:solidFill>
              <a:srgbClr val="87D3E1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1C65CE68-6724-414C-993E-68FBECDBCA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3221" y="-163585"/>
            <a:ext cx="1043128" cy="1457311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E83EFB6-F0CD-4862-9DF4-973CC00504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99" y="2186308"/>
            <a:ext cx="1080000" cy="108000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5A8F6E0-82FA-46E6-B7C0-1A7C5728B9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78" y="2186308"/>
            <a:ext cx="1080000" cy="10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A6BC60-16FB-4899-BE71-326D42661081}"/>
              </a:ext>
            </a:extLst>
          </p:cNvPr>
          <p:cNvSpPr txBox="1"/>
          <p:nvPr/>
        </p:nvSpPr>
        <p:spPr>
          <a:xfrm>
            <a:off x="5176324" y="545454"/>
            <a:ext cx="1080000" cy="37419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200" b="1">
                <a:solidFill>
                  <a:schemeClr val="tx1"/>
                </a:solidFill>
                <a:latin typeface="Public Sans" pitchFamily="2" charset="0"/>
              </a:rPr>
              <a:t>Stan needs a job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B097F-5BAD-43BD-B781-D1361659438B}"/>
              </a:ext>
            </a:extLst>
          </p:cNvPr>
          <p:cNvSpPr txBox="1"/>
          <p:nvPr/>
        </p:nvSpPr>
        <p:spPr>
          <a:xfrm>
            <a:off x="2030342" y="2458714"/>
            <a:ext cx="1449457" cy="651668"/>
          </a:xfrm>
          <a:prstGeom prst="roundRect">
            <a:avLst/>
          </a:prstGeom>
          <a:solidFill>
            <a:srgbClr val="287DB2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 b="1">
                <a:solidFill>
                  <a:schemeClr val="bg1"/>
                </a:solidFill>
                <a:latin typeface="Public Sans" pitchFamily="2" charset="0"/>
              </a:rPr>
              <a:t>Workforce Australia Online for Individuals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184DD5D-E0FD-4BA8-8878-1EE236B110DD}"/>
              </a:ext>
            </a:extLst>
          </p:cNvPr>
          <p:cNvSpPr/>
          <p:nvPr/>
        </p:nvSpPr>
        <p:spPr>
          <a:xfrm>
            <a:off x="773151" y="3374801"/>
            <a:ext cx="3550359" cy="4224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100">
                <a:solidFill>
                  <a:srgbClr val="287DB2"/>
                </a:solidFill>
                <a:latin typeface="Public Sans" pitchFamily="2" charset="0"/>
              </a:rPr>
              <a:t>Stan is job ready and digitally literate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EC2FE64-7778-46A9-8894-0FD3FC6BB9DC}"/>
              </a:ext>
            </a:extLst>
          </p:cNvPr>
          <p:cNvSpPr/>
          <p:nvPr/>
        </p:nvSpPr>
        <p:spPr>
          <a:xfrm>
            <a:off x="773151" y="3840506"/>
            <a:ext cx="3550359" cy="4224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100">
                <a:solidFill>
                  <a:srgbClr val="287DB2"/>
                </a:solidFill>
                <a:latin typeface="Public Sans" pitchFamily="2" charset="0"/>
              </a:rPr>
              <a:t>He can access online and additional supports as he searches for work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D7D2CEB-AA90-438A-A4B0-1506FEDFD09E}"/>
              </a:ext>
            </a:extLst>
          </p:cNvPr>
          <p:cNvSpPr/>
          <p:nvPr/>
        </p:nvSpPr>
        <p:spPr>
          <a:xfrm>
            <a:off x="773151" y="4306211"/>
            <a:ext cx="3550359" cy="4224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100">
                <a:solidFill>
                  <a:srgbClr val="287DB2"/>
                </a:solidFill>
                <a:latin typeface="Public Sans" pitchFamily="2" charset="0"/>
              </a:rPr>
              <a:t>He can move to services led by a provider if needed and is eligible to receive these services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ED9D26-F3F1-424F-805C-F6CA4381F80D}"/>
              </a:ext>
            </a:extLst>
          </p:cNvPr>
          <p:cNvSpPr/>
          <p:nvPr/>
        </p:nvSpPr>
        <p:spPr>
          <a:xfrm>
            <a:off x="4679038" y="3374801"/>
            <a:ext cx="3550359" cy="4224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100">
                <a:solidFill>
                  <a:srgbClr val="008276"/>
                </a:solidFill>
                <a:latin typeface="Public Sans" pitchFamily="2" charset="0"/>
              </a:rPr>
              <a:t>Stan needs more tailored support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F88E06A-4087-46BF-BCE0-D1BAC4E94AB6}"/>
              </a:ext>
            </a:extLst>
          </p:cNvPr>
          <p:cNvSpPr/>
          <p:nvPr/>
        </p:nvSpPr>
        <p:spPr>
          <a:xfrm>
            <a:off x="4679038" y="3840506"/>
            <a:ext cx="3550359" cy="4224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100">
                <a:solidFill>
                  <a:srgbClr val="008276"/>
                </a:solidFill>
                <a:latin typeface="Public Sans" pitchFamily="2" charset="0"/>
              </a:rPr>
              <a:t>He receives intensive and tailored case management support from a provider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CCD9E4A-4B8C-40E0-A5DC-3F44F674CD66}"/>
              </a:ext>
            </a:extLst>
          </p:cNvPr>
          <p:cNvSpPr/>
          <p:nvPr/>
        </p:nvSpPr>
        <p:spPr>
          <a:xfrm>
            <a:off x="4679038" y="4306211"/>
            <a:ext cx="3550359" cy="4224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100">
                <a:solidFill>
                  <a:srgbClr val="008276"/>
                </a:solidFill>
                <a:latin typeface="Public Sans" pitchFamily="2" charset="0"/>
              </a:rPr>
              <a:t>His provider works with him to strengthen skills, experience and provide the support he needs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86392C-F1CC-481E-9ED4-5A359BEC8413}"/>
              </a:ext>
            </a:extLst>
          </p:cNvPr>
          <p:cNvGrpSpPr/>
          <p:nvPr/>
        </p:nvGrpSpPr>
        <p:grpSpPr>
          <a:xfrm>
            <a:off x="4122511" y="1339515"/>
            <a:ext cx="624548" cy="624548"/>
            <a:chOff x="2355266" y="2437438"/>
            <a:chExt cx="624548" cy="62454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BB12FBC-985B-4C55-ADF9-55A62E85039C}"/>
                </a:ext>
              </a:extLst>
            </p:cNvPr>
            <p:cNvSpPr/>
            <p:nvPr/>
          </p:nvSpPr>
          <p:spPr>
            <a:xfrm>
              <a:off x="2355266" y="2437438"/>
              <a:ext cx="624548" cy="624548"/>
            </a:xfrm>
            <a:prstGeom prst="ellipse">
              <a:avLst/>
            </a:prstGeom>
            <a:solidFill>
              <a:srgbClr val="87D3E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200">
                <a:solidFill>
                  <a:srgbClr val="FFFFFF"/>
                </a:solidFill>
                <a:latin typeface="Public Sans" pitchFamily="2" charset="0"/>
              </a:endParaRPr>
            </a:p>
          </p:txBody>
        </p:sp>
        <p:pic>
          <p:nvPicPr>
            <p:cNvPr id="37" name="Graphic 36" descr="Checklist">
              <a:extLst>
                <a:ext uri="{FF2B5EF4-FFF2-40B4-BE49-F238E27FC236}">
                  <a16:creationId xmlns:a16="http://schemas.microsoft.com/office/drawing/2014/main" id="{C6B0D4D3-0CC9-4762-BC61-0EC85E949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443862" y="2549705"/>
              <a:ext cx="426575" cy="426575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005E752-B7EC-45BC-AC16-465316450793}"/>
              </a:ext>
            </a:extLst>
          </p:cNvPr>
          <p:cNvSpPr txBox="1"/>
          <p:nvPr/>
        </p:nvSpPr>
        <p:spPr>
          <a:xfrm>
            <a:off x="5872163" y="2415795"/>
            <a:ext cx="1846866" cy="694586"/>
          </a:xfrm>
          <a:prstGeom prst="roundRect">
            <a:avLst/>
          </a:prstGeom>
          <a:solidFill>
            <a:srgbClr val="008276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 b="1">
                <a:solidFill>
                  <a:schemeClr val="bg1"/>
                </a:solidFill>
                <a:latin typeface="Public Sans" pitchFamily="2" charset="0"/>
              </a:rPr>
              <a:t>Workforce Australia Services</a:t>
            </a:r>
          </a:p>
        </p:txBody>
      </p:sp>
    </p:spTree>
    <p:extLst>
      <p:ext uri="{BB962C8B-B14F-4D97-AF65-F5344CB8AC3E}">
        <p14:creationId xmlns:p14="http://schemas.microsoft.com/office/powerpoint/2010/main" val="415540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4609EDC5-764B-47EA-B093-E5B63677C8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9849" y="1966597"/>
            <a:ext cx="1399988" cy="1384712"/>
          </a:xfrm>
          <a:prstGeom prst="ellipse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3580" y="484047"/>
            <a:ext cx="7092969" cy="512152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tx1"/>
                </a:solidFill>
                <a:latin typeface="Public Sans"/>
              </a:rPr>
              <a:t>Job</a:t>
            </a:r>
            <a:r>
              <a:rPr lang="en-US" b="1">
                <a:solidFill>
                  <a:schemeClr val="tx1"/>
                </a:solidFill>
                <a:latin typeface="Public Sans"/>
                <a:sym typeface="+mj-lt"/>
              </a:rPr>
              <a:t> Seeker Assessment Framework - </a:t>
            </a:r>
            <a:r>
              <a:rPr lang="en-US">
                <a:solidFill>
                  <a:srgbClr val="0076BD"/>
                </a:solidFill>
                <a:latin typeface="Public Sans"/>
                <a:sym typeface="+mj-lt"/>
              </a:rPr>
              <a:t>Overview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845ECC3-EA67-413E-A612-4C1F3F72EF16}"/>
              </a:ext>
            </a:extLst>
          </p:cNvPr>
          <p:cNvSpPr txBox="1"/>
          <p:nvPr/>
        </p:nvSpPr>
        <p:spPr>
          <a:xfrm>
            <a:off x="3391313" y="4340751"/>
            <a:ext cx="5506826" cy="577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050" i="1">
                <a:latin typeface="Arial Nova"/>
              </a:rPr>
              <a:t>*The Job Seeker Assessment Framework complements Provider administered assessments and tools. It will use enhanced system capability to grow over time to deliver an enhanced user experience.</a:t>
            </a:r>
          </a:p>
        </p:txBody>
      </p:sp>
      <p:pic>
        <p:nvPicPr>
          <p:cNvPr id="123" name="Picture 122" descr="Shape&#10;&#10;Description automatically generated with low confidence">
            <a:extLst>
              <a:ext uri="{FF2B5EF4-FFF2-40B4-BE49-F238E27FC236}">
                <a16:creationId xmlns:a16="http://schemas.microsoft.com/office/drawing/2014/main" id="{D5F3B4F9-4778-4465-A677-06DD648650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07" y="4345380"/>
            <a:ext cx="413353" cy="4133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C57BC9E-58BB-4815-B934-375D450E12F9}"/>
              </a:ext>
            </a:extLst>
          </p:cNvPr>
          <p:cNvSpPr txBox="1"/>
          <p:nvPr/>
        </p:nvSpPr>
        <p:spPr>
          <a:xfrm>
            <a:off x="493580" y="1554823"/>
            <a:ext cx="3426398" cy="357054"/>
          </a:xfrm>
          <a:prstGeom prst="roundRect">
            <a:avLst>
              <a:gd name="adj" fmla="val 50000"/>
            </a:avLst>
          </a:prstGeom>
          <a:solidFill>
            <a:srgbClr val="0076BD"/>
          </a:solidFill>
        </p:spPr>
        <p:txBody>
          <a:bodyPr wrap="square">
            <a:spAutoFit/>
          </a:bodyPr>
          <a:lstStyle/>
          <a:p>
            <a:pPr rtl="0" fontAlgn="base"/>
            <a:r>
              <a:rPr lang="en-AU" sz="1050" b="1" i="0" u="none" strike="noStrike">
                <a:solidFill>
                  <a:srgbClr val="FFFFFF"/>
                </a:solidFill>
                <a:effectLst/>
                <a:latin typeface="Arial Nova" panose="020B0504020202020204" pitchFamily="34" charset="0"/>
              </a:rPr>
              <a:t>Ongoing</a:t>
            </a:r>
            <a:r>
              <a:rPr lang="en-AU" sz="1050" i="0" u="none" strike="noStrike">
                <a:solidFill>
                  <a:srgbClr val="FFFFFF"/>
                </a:solidFill>
                <a:effectLst/>
                <a:latin typeface="Arial Nova" panose="020B0504020202020204" pitchFamily="34" charset="0"/>
              </a:rPr>
              <a:t> and </a:t>
            </a:r>
            <a:r>
              <a:rPr lang="en-AU" sz="1050" b="1" i="0" u="none" strike="noStrike">
                <a:solidFill>
                  <a:srgbClr val="FFFFFF"/>
                </a:solidFill>
                <a:effectLst/>
                <a:latin typeface="Arial Nova" panose="020B0504020202020204" pitchFamily="34" charset="0"/>
              </a:rPr>
              <a:t>dynamic assessment process</a:t>
            </a:r>
            <a:endParaRPr lang="en-AU" sz="1050" b="1">
              <a:solidFill>
                <a:srgbClr val="FFFFFF"/>
              </a:solidFill>
              <a:latin typeface="Arial Nova" panose="020B05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76FEA2-A00E-4C6A-84ED-CF97EAB03660}"/>
              </a:ext>
            </a:extLst>
          </p:cNvPr>
          <p:cNvSpPr txBox="1"/>
          <p:nvPr/>
        </p:nvSpPr>
        <p:spPr>
          <a:xfrm>
            <a:off x="196806" y="2015884"/>
            <a:ext cx="3426398" cy="357054"/>
          </a:xfrm>
          <a:prstGeom prst="roundRect">
            <a:avLst>
              <a:gd name="adj" fmla="val 50000"/>
            </a:avLst>
          </a:prstGeom>
          <a:solidFill>
            <a:srgbClr val="0076BD"/>
          </a:solidFill>
        </p:spPr>
        <p:txBody>
          <a:bodyPr wrap="square">
            <a:spAutoFit/>
          </a:bodyPr>
          <a:lstStyle/>
          <a:p>
            <a:pPr rtl="0" fontAlgn="base"/>
            <a:r>
              <a:rPr lang="en-AU" sz="1050">
                <a:solidFill>
                  <a:srgbClr val="FFFFFF"/>
                </a:solidFill>
                <a:latin typeface="Arial Nova" panose="020B0504020202020204" pitchFamily="34" charset="0"/>
              </a:rPr>
              <a:t>S</a:t>
            </a:r>
            <a:r>
              <a:rPr lang="en-AU" sz="1050" i="0" u="none" strike="noStrike">
                <a:solidFill>
                  <a:srgbClr val="FFFFFF"/>
                </a:solidFill>
                <a:effectLst/>
                <a:latin typeface="Arial Nova" panose="020B0504020202020204" pitchFamily="34" charset="0"/>
              </a:rPr>
              <a:t>upports </a:t>
            </a:r>
            <a:r>
              <a:rPr lang="en-AU" sz="1050">
                <a:solidFill>
                  <a:srgbClr val="FFFFFF"/>
                </a:solidFill>
                <a:latin typeface="Arial Nova" panose="020B0504020202020204" pitchFamily="34" charset="0"/>
              </a:rPr>
              <a:t>individuals</a:t>
            </a:r>
            <a:r>
              <a:rPr lang="en-AU" sz="1050" i="0" u="none" strike="noStrike">
                <a:solidFill>
                  <a:srgbClr val="FFFFFF"/>
                </a:solidFill>
                <a:effectLst/>
                <a:latin typeface="Arial Nova" panose="020B0504020202020204" pitchFamily="34" charset="0"/>
              </a:rPr>
              <a:t> </a:t>
            </a:r>
            <a:r>
              <a:rPr lang="en-AU" sz="1050" b="1" i="0" u="none" strike="noStrike">
                <a:solidFill>
                  <a:srgbClr val="FFFFFF"/>
                </a:solidFill>
                <a:effectLst/>
                <a:latin typeface="Arial Nova" panose="020B0504020202020204" pitchFamily="34" charset="0"/>
              </a:rPr>
              <a:t>disclosure and engagement</a:t>
            </a:r>
            <a:endParaRPr lang="en-AU" sz="1050">
              <a:solidFill>
                <a:srgbClr val="FFFFFF"/>
              </a:solidFill>
              <a:latin typeface="Arial Nova" panose="020B05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79F91B-D655-4F46-95DC-B0943EAA10CF}"/>
              </a:ext>
            </a:extLst>
          </p:cNvPr>
          <p:cNvSpPr txBox="1"/>
          <p:nvPr/>
        </p:nvSpPr>
        <p:spPr>
          <a:xfrm>
            <a:off x="305776" y="2476776"/>
            <a:ext cx="3206054" cy="584269"/>
          </a:xfrm>
          <a:prstGeom prst="roundRect">
            <a:avLst>
              <a:gd name="adj" fmla="val 50000"/>
            </a:avLst>
          </a:prstGeom>
          <a:solidFill>
            <a:srgbClr val="0076BD"/>
          </a:solidFill>
        </p:spPr>
        <p:txBody>
          <a:bodyPr wrap="square">
            <a:spAutoFit/>
          </a:bodyPr>
          <a:lstStyle/>
          <a:p>
            <a:pPr rtl="0" fontAlgn="base"/>
            <a:r>
              <a:rPr lang="en-AU" sz="1050">
                <a:solidFill>
                  <a:srgbClr val="FFFFFF"/>
                </a:solidFill>
                <a:latin typeface="Arial Nova" panose="020B0504020202020204" pitchFamily="34" charset="0"/>
              </a:rPr>
              <a:t>Guides</a:t>
            </a:r>
            <a:r>
              <a:rPr lang="en-AU" sz="1050" i="0" u="none" strike="noStrike">
                <a:solidFill>
                  <a:srgbClr val="FFFFFF"/>
                </a:solidFill>
                <a:effectLst/>
                <a:latin typeface="Arial Nova" panose="020B0504020202020204" pitchFamily="34" charset="0"/>
              </a:rPr>
              <a:t> </a:t>
            </a:r>
            <a:r>
              <a:rPr lang="en-AU" sz="1050">
                <a:solidFill>
                  <a:srgbClr val="FFFFFF"/>
                </a:solidFill>
                <a:latin typeface="Arial Nova" panose="020B0504020202020204" pitchFamily="34" charset="0"/>
              </a:rPr>
              <a:t>individuals</a:t>
            </a:r>
            <a:r>
              <a:rPr lang="en-AU" sz="1050" i="0" u="none" strike="noStrike">
                <a:solidFill>
                  <a:srgbClr val="FFFFFF"/>
                </a:solidFill>
                <a:effectLst/>
                <a:latin typeface="Arial Nova" panose="020B0504020202020204" pitchFamily="34" charset="0"/>
              </a:rPr>
              <a:t> </a:t>
            </a:r>
            <a:r>
              <a:rPr lang="en-AU" sz="1050">
                <a:solidFill>
                  <a:srgbClr val="FFFFFF"/>
                </a:solidFill>
                <a:latin typeface="Arial Nova" panose="020B0504020202020204" pitchFamily="34" charset="0"/>
              </a:rPr>
              <a:t>so they</a:t>
            </a:r>
            <a:r>
              <a:rPr lang="en-AU" sz="1050" i="0" u="none" strike="noStrike">
                <a:solidFill>
                  <a:srgbClr val="FFFFFF"/>
                </a:solidFill>
                <a:effectLst/>
                <a:latin typeface="Arial Nova" panose="020B0504020202020204" pitchFamily="34" charset="0"/>
              </a:rPr>
              <a:t> receive the </a:t>
            </a:r>
            <a:r>
              <a:rPr lang="en-AU" sz="1050" b="1" i="0" u="none" strike="noStrike">
                <a:solidFill>
                  <a:srgbClr val="FFFFFF"/>
                </a:solidFill>
                <a:effectLst/>
                <a:latin typeface="Arial Nova" panose="020B0504020202020204" pitchFamily="34" charset="0"/>
              </a:rPr>
              <a:t>services most </a:t>
            </a:r>
            <a:r>
              <a:rPr lang="en-AU" sz="1050" b="1">
                <a:solidFill>
                  <a:srgbClr val="FFFFFF"/>
                </a:solidFill>
                <a:latin typeface="Arial Nova" panose="020B0504020202020204" pitchFamily="34" charset="0"/>
              </a:rPr>
              <a:t>relevant</a:t>
            </a:r>
            <a:r>
              <a:rPr lang="en-AU" sz="1050" b="1" i="0" u="none" strike="noStrike">
                <a:solidFill>
                  <a:srgbClr val="FFFFFF"/>
                </a:solidFill>
                <a:effectLst/>
                <a:latin typeface="Arial Nova" panose="020B0504020202020204" pitchFamily="34" charset="0"/>
              </a:rPr>
              <a:t> </a:t>
            </a:r>
            <a:r>
              <a:rPr lang="en-AU" sz="1050" i="0" u="none" strike="noStrike">
                <a:solidFill>
                  <a:srgbClr val="FFFFFF"/>
                </a:solidFill>
                <a:effectLst/>
                <a:latin typeface="Arial Nova" panose="020B0504020202020204" pitchFamily="34" charset="0"/>
              </a:rPr>
              <a:t>for them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9C68F2-A075-43B5-8F15-A5E5B8178653}"/>
              </a:ext>
            </a:extLst>
          </p:cNvPr>
          <p:cNvSpPr txBox="1"/>
          <p:nvPr/>
        </p:nvSpPr>
        <p:spPr>
          <a:xfrm>
            <a:off x="404106" y="3148668"/>
            <a:ext cx="3351607" cy="584269"/>
          </a:xfrm>
          <a:prstGeom prst="roundRect">
            <a:avLst>
              <a:gd name="adj" fmla="val 50000"/>
            </a:avLst>
          </a:prstGeom>
          <a:solidFill>
            <a:srgbClr val="0076BD"/>
          </a:solidFill>
        </p:spPr>
        <p:txBody>
          <a:bodyPr wrap="square">
            <a:spAutoFit/>
          </a:bodyPr>
          <a:lstStyle/>
          <a:p>
            <a:pPr rtl="0" fontAlgn="base"/>
            <a:r>
              <a:rPr lang="en-AU" sz="1050">
                <a:solidFill>
                  <a:srgbClr val="FFFFFF"/>
                </a:solidFill>
                <a:latin typeface="Arial Nova" panose="020B0504020202020204" pitchFamily="34" charset="0"/>
              </a:rPr>
              <a:t>U</a:t>
            </a:r>
            <a:r>
              <a:rPr lang="en-AU" sz="1050" i="0" u="none" strike="noStrike">
                <a:solidFill>
                  <a:srgbClr val="FFFFFF"/>
                </a:solidFill>
                <a:effectLst/>
                <a:latin typeface="Arial Nova" panose="020B0504020202020204" pitchFamily="34" charset="0"/>
              </a:rPr>
              <a:t>ses </a:t>
            </a:r>
            <a:r>
              <a:rPr lang="en-AU" sz="1050" b="1" i="0" u="none" strike="noStrike">
                <a:solidFill>
                  <a:srgbClr val="FFFFFF"/>
                </a:solidFill>
                <a:effectLst/>
                <a:latin typeface="Arial Nova" panose="020B0504020202020204" pitchFamily="34" charset="0"/>
              </a:rPr>
              <a:t>analytics</a:t>
            </a:r>
            <a:r>
              <a:rPr lang="en-AU" sz="1050" i="0" u="none" strike="noStrike">
                <a:solidFill>
                  <a:srgbClr val="FFFFFF"/>
                </a:solidFill>
                <a:effectLst/>
                <a:latin typeface="Arial Nova" panose="020B0504020202020204" pitchFamily="34" charset="0"/>
              </a:rPr>
              <a:t> to help inform reviews and target </a:t>
            </a:r>
            <a:r>
              <a:rPr lang="en-AU" sz="1050" b="1" i="0" u="none" strike="noStrike">
                <a:solidFill>
                  <a:srgbClr val="FFFFFF"/>
                </a:solidFill>
                <a:effectLst/>
                <a:latin typeface="Arial Nova" panose="020B0504020202020204" pitchFamily="34" charset="0"/>
              </a:rPr>
              <a:t>personalised nudges and interventions</a:t>
            </a:r>
            <a:endParaRPr lang="en-AU" sz="1050" i="0" u="none" strike="noStrike">
              <a:solidFill>
                <a:srgbClr val="FFFFFF"/>
              </a:solidFill>
              <a:effectLst/>
              <a:latin typeface="Arial Nova" panose="020B05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C547930-708A-4E69-A4E7-DFC67A0E557C}"/>
              </a:ext>
            </a:extLst>
          </p:cNvPr>
          <p:cNvSpPr/>
          <p:nvPr/>
        </p:nvSpPr>
        <p:spPr>
          <a:xfrm>
            <a:off x="4897017" y="1558354"/>
            <a:ext cx="1640330" cy="357054"/>
          </a:xfrm>
          <a:prstGeom prst="roundRect">
            <a:avLst>
              <a:gd name="adj" fmla="val 50000"/>
            </a:avLst>
          </a:prstGeom>
          <a:solidFill>
            <a:srgbClr val="05153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AU" sz="1050" b="1">
                <a:solidFill>
                  <a:schemeClr val="bg1"/>
                </a:solidFill>
                <a:latin typeface="Arial Nova" panose="020B0504020202020204" pitchFamily="34" charset="0"/>
              </a:rPr>
              <a:t>Better understanding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3707AE7-A867-4BA1-B48E-A6B95F72F9E4}"/>
              </a:ext>
            </a:extLst>
          </p:cNvPr>
          <p:cNvSpPr/>
          <p:nvPr/>
        </p:nvSpPr>
        <p:spPr>
          <a:xfrm>
            <a:off x="5200659" y="2217077"/>
            <a:ext cx="2046545" cy="357054"/>
          </a:xfrm>
          <a:prstGeom prst="roundRect">
            <a:avLst>
              <a:gd name="adj" fmla="val 50000"/>
            </a:avLst>
          </a:prstGeom>
          <a:solidFill>
            <a:srgbClr val="55B5B1"/>
          </a:solidFill>
        </p:spPr>
        <p:txBody>
          <a:bodyPr wrap="square">
            <a:spAutoFit/>
          </a:bodyPr>
          <a:lstStyle/>
          <a:p>
            <a:r>
              <a:rPr lang="en-AU" sz="1050" b="1">
                <a:solidFill>
                  <a:schemeClr val="bg1"/>
                </a:solidFill>
                <a:latin typeface="Arial Nova" panose="020B0504020202020204" pitchFamily="34" charset="0"/>
              </a:rPr>
              <a:t>Targeted recommendations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0E72F96-C9B0-4CE0-AD88-926B8D6C0F56}"/>
              </a:ext>
            </a:extLst>
          </p:cNvPr>
          <p:cNvSpPr/>
          <p:nvPr/>
        </p:nvSpPr>
        <p:spPr>
          <a:xfrm>
            <a:off x="5199189" y="2812485"/>
            <a:ext cx="2387360" cy="357054"/>
          </a:xfrm>
          <a:prstGeom prst="roundRect">
            <a:avLst>
              <a:gd name="adj" fmla="val 50000"/>
            </a:avLst>
          </a:prstGeom>
          <a:solidFill>
            <a:srgbClr val="497537"/>
          </a:solidFill>
        </p:spPr>
        <p:txBody>
          <a:bodyPr wrap="square">
            <a:spAutoFit/>
          </a:bodyPr>
          <a:lstStyle/>
          <a:p>
            <a:r>
              <a:rPr lang="en-AU" sz="1050" b="1">
                <a:solidFill>
                  <a:schemeClr val="bg1"/>
                </a:solidFill>
                <a:latin typeface="Arial Nova" panose="020B0504020202020204" pitchFamily="34" charset="0"/>
              </a:rPr>
              <a:t>Provider own assessment tools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67434A8-DFF4-4FC2-A2ED-8296EB19AE51}"/>
              </a:ext>
            </a:extLst>
          </p:cNvPr>
          <p:cNvSpPr/>
          <p:nvPr/>
        </p:nvSpPr>
        <p:spPr>
          <a:xfrm>
            <a:off x="4929837" y="3345604"/>
            <a:ext cx="1766346" cy="357054"/>
          </a:xfrm>
          <a:prstGeom prst="roundRect">
            <a:avLst>
              <a:gd name="adj" fmla="val 50000"/>
            </a:avLst>
          </a:prstGeom>
          <a:solidFill>
            <a:srgbClr val="006170"/>
          </a:solidFill>
        </p:spPr>
        <p:txBody>
          <a:bodyPr wrap="square">
            <a:spAutoFit/>
          </a:bodyPr>
          <a:lstStyle/>
          <a:p>
            <a:r>
              <a:rPr lang="en-AU" sz="1050" b="1">
                <a:solidFill>
                  <a:schemeClr val="bg1"/>
                </a:solidFill>
                <a:latin typeface="Arial Nova" panose="020B0504020202020204" pitchFamily="34" charset="0"/>
              </a:rPr>
              <a:t>Better job matching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5AF15DBE-7D9F-4E46-8F0D-D43EDAF9DC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7379" y="2574131"/>
            <a:ext cx="251810" cy="14632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B7FDD8B-58EB-4124-6C91-9F032A832C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4320" y="2538375"/>
            <a:ext cx="241043" cy="1400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839BF1-152D-4E79-8B35-414FCECFAE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4" r="24764"/>
          <a:stretch/>
        </p:blipFill>
        <p:spPr>
          <a:xfrm>
            <a:off x="7606401" y="1832749"/>
            <a:ext cx="1399988" cy="1384712"/>
          </a:xfrm>
          <a:prstGeom prst="ellipse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59625ED-171E-409A-A07F-AE15286CBEF3}"/>
              </a:ext>
            </a:extLst>
          </p:cNvPr>
          <p:cNvSpPr/>
          <p:nvPr/>
        </p:nvSpPr>
        <p:spPr>
          <a:xfrm>
            <a:off x="7414842" y="3217461"/>
            <a:ext cx="1729158" cy="584269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AU" sz="1050" b="1">
                <a:latin typeface="Arial Nova" panose="020B0504020202020204" pitchFamily="34" charset="0"/>
              </a:rPr>
              <a:t>Ongoing system enhancements</a:t>
            </a:r>
          </a:p>
        </p:txBody>
      </p:sp>
    </p:spTree>
    <p:extLst>
      <p:ext uri="{BB962C8B-B14F-4D97-AF65-F5344CB8AC3E}">
        <p14:creationId xmlns:p14="http://schemas.microsoft.com/office/powerpoint/2010/main" val="304697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n holding black smartphone">
            <a:extLst>
              <a:ext uri="{FF2B5EF4-FFF2-40B4-BE49-F238E27FC236}">
                <a16:creationId xmlns:a16="http://schemas.microsoft.com/office/drawing/2014/main" id="{5EDC732B-53EF-4944-B518-4EA2DB2E9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96" r="19839" b="695"/>
          <a:stretch/>
        </p:blipFill>
        <p:spPr bwMode="auto">
          <a:xfrm>
            <a:off x="-1102166" y="1175523"/>
            <a:ext cx="3580875" cy="36120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6DC6E0-DED5-46C3-BC7D-2B6F50BC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7785100" cy="993775"/>
          </a:xfrm>
        </p:spPr>
        <p:txBody>
          <a:bodyPr>
            <a:normAutofit/>
          </a:bodyPr>
          <a:lstStyle/>
          <a:p>
            <a:r>
              <a:rPr lang="en-AU" b="1">
                <a:solidFill>
                  <a:schemeClr val="tx1"/>
                </a:solidFill>
                <a:latin typeface="Public Sans"/>
              </a:rPr>
              <a:t>The initial assessment process – </a:t>
            </a:r>
            <a:r>
              <a:rPr lang="en-AU">
                <a:solidFill>
                  <a:srgbClr val="0076BD"/>
                </a:solidFill>
                <a:latin typeface="Public Sans"/>
              </a:rPr>
              <a:t>Job Seeker Snapshot</a:t>
            </a:r>
          </a:p>
        </p:txBody>
      </p:sp>
      <p:pic>
        <p:nvPicPr>
          <p:cNvPr id="17" name="Picture 87">
            <a:extLst>
              <a:ext uri="{FF2B5EF4-FFF2-40B4-BE49-F238E27FC236}">
                <a16:creationId xmlns:a16="http://schemas.microsoft.com/office/drawing/2014/main" id="{905B24BB-5ADC-4BD4-ADDC-125E7AA01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34" y="1493220"/>
            <a:ext cx="755708" cy="456248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272B98-FD16-471C-B529-6404F87487CC}"/>
              </a:ext>
            </a:extLst>
          </p:cNvPr>
          <p:cNvSpPr/>
          <p:nvPr/>
        </p:nvSpPr>
        <p:spPr>
          <a:xfrm>
            <a:off x="-1883023" y="991420"/>
            <a:ext cx="1835013" cy="4154462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9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7ACF80-BA39-4244-A9F0-EE963E5C97E4}"/>
              </a:ext>
            </a:extLst>
          </p:cNvPr>
          <p:cNvCxnSpPr>
            <a:cxnSpLocks/>
          </p:cNvCxnSpPr>
          <p:nvPr/>
        </p:nvCxnSpPr>
        <p:spPr>
          <a:xfrm>
            <a:off x="2629583" y="1729712"/>
            <a:ext cx="719414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1B1D40-7251-411B-9D40-A0BA8ADC9DA8}"/>
              </a:ext>
            </a:extLst>
          </p:cNvPr>
          <p:cNvSpPr/>
          <p:nvPr/>
        </p:nvSpPr>
        <p:spPr>
          <a:xfrm>
            <a:off x="1222773" y="1554840"/>
            <a:ext cx="1334868" cy="3497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9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65F688-A57B-482F-8D10-C4E95F01FC61}"/>
              </a:ext>
            </a:extLst>
          </p:cNvPr>
          <p:cNvSpPr txBox="1"/>
          <p:nvPr/>
        </p:nvSpPr>
        <p:spPr>
          <a:xfrm>
            <a:off x="1196729" y="1529843"/>
            <a:ext cx="1386957" cy="399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99" b="1"/>
              <a:t>Individual lodges  </a:t>
            </a:r>
          </a:p>
          <a:p>
            <a:pPr algn="ctr"/>
            <a:r>
              <a:rPr lang="en-AU" sz="999" b="1"/>
              <a:t>income support claim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8051D43-6BF6-4500-BD4E-AA77ECE071DA}"/>
              </a:ext>
            </a:extLst>
          </p:cNvPr>
          <p:cNvCxnSpPr>
            <a:cxnSpLocks/>
          </p:cNvCxnSpPr>
          <p:nvPr/>
        </p:nvCxnSpPr>
        <p:spPr>
          <a:xfrm>
            <a:off x="4392513" y="1721343"/>
            <a:ext cx="1080149" cy="836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2F5CE15-2AB4-4519-9B3A-6D0EEA8FC2A8}"/>
              </a:ext>
            </a:extLst>
          </p:cNvPr>
          <p:cNvSpPr txBox="1"/>
          <p:nvPr/>
        </p:nvSpPr>
        <p:spPr>
          <a:xfrm>
            <a:off x="3217714" y="2454978"/>
            <a:ext cx="1750331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99" b="1">
                <a:solidFill>
                  <a:srgbClr val="92D050"/>
                </a:solidFill>
              </a:rPr>
              <a:t>Participation Interview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61D1CB1-9906-4191-A244-4ACAD4AE7546}"/>
              </a:ext>
            </a:extLst>
          </p:cNvPr>
          <p:cNvSpPr/>
          <p:nvPr/>
        </p:nvSpPr>
        <p:spPr>
          <a:xfrm>
            <a:off x="2719543" y="2313857"/>
            <a:ext cx="2343867" cy="868200"/>
          </a:xfrm>
          <a:prstGeom prst="roundRect">
            <a:avLst/>
          </a:prstGeom>
          <a:noFill/>
          <a:ln w="19050">
            <a:solidFill>
              <a:srgbClr val="32C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55" tIns="45678" rIns="91355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799"/>
          </a:p>
        </p:txBody>
      </p:sp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6A40B275-B1F7-4277-BED0-D63FB057CC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3" t="2445" r="19229" b="24824"/>
          <a:stretch/>
        </p:blipFill>
        <p:spPr>
          <a:xfrm>
            <a:off x="2805756" y="2485003"/>
            <a:ext cx="433862" cy="480016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DD2CEB-6E6A-417D-9AC5-B07083279292}"/>
              </a:ext>
            </a:extLst>
          </p:cNvPr>
          <p:cNvCxnSpPr>
            <a:cxnSpLocks/>
          </p:cNvCxnSpPr>
          <p:nvPr/>
        </p:nvCxnSpPr>
        <p:spPr>
          <a:xfrm>
            <a:off x="3852586" y="1986828"/>
            <a:ext cx="0" cy="26654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ED6BE7C-4AFF-497C-8419-FF031D233584}"/>
              </a:ext>
            </a:extLst>
          </p:cNvPr>
          <p:cNvSpPr/>
          <p:nvPr/>
        </p:nvSpPr>
        <p:spPr>
          <a:xfrm>
            <a:off x="5452013" y="1470991"/>
            <a:ext cx="3198622" cy="461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199" b="1">
                <a:solidFill>
                  <a:srgbClr val="0076BD"/>
                </a:solidFill>
                <a:latin typeface="Arial Nova" panose="020B0504020202020204" pitchFamily="34" charset="0"/>
              </a:rPr>
              <a:t>INITIAL ASSESSMENT QUESTIONNAIRE: THE JOB SEEKER SNAPSHOT</a:t>
            </a:r>
            <a:endParaRPr lang="en-AU" sz="1199">
              <a:solidFill>
                <a:srgbClr val="0076BD"/>
              </a:solidFill>
              <a:latin typeface="Arial Nova" panose="020B05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5F81AFB-A241-44D4-9362-3608E347364E}"/>
              </a:ext>
            </a:extLst>
          </p:cNvPr>
          <p:cNvSpPr/>
          <p:nvPr/>
        </p:nvSpPr>
        <p:spPr>
          <a:xfrm>
            <a:off x="5492717" y="1925816"/>
            <a:ext cx="3003708" cy="36899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ts val="1200"/>
            </a:pPr>
            <a:r>
              <a:rPr lang="en-AU" sz="899">
                <a:solidFill>
                  <a:schemeClr val="tx1">
                    <a:lumMod val="95000"/>
                    <a:lumOff val="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Strengths-based questions on individuals’ </a:t>
            </a:r>
            <a:r>
              <a:rPr lang="en-AU" sz="899" b="1">
                <a:solidFill>
                  <a:schemeClr val="tx1">
                    <a:lumMod val="95000"/>
                    <a:lumOff val="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skills, qualifications, education and career interests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BF38363-024B-4441-B6F7-54DA89CEF02A}"/>
              </a:ext>
            </a:extLst>
          </p:cNvPr>
          <p:cNvSpPr/>
          <p:nvPr/>
        </p:nvSpPr>
        <p:spPr>
          <a:xfrm>
            <a:off x="5440803" y="2916216"/>
            <a:ext cx="3035567" cy="36899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buSzPts val="1200"/>
            </a:pPr>
            <a:r>
              <a:rPr lang="en-AU" sz="900">
                <a:solidFill>
                  <a:schemeClr val="tx1">
                    <a:lumMod val="95000"/>
                    <a:lumOff val="5000"/>
                  </a:schemeClr>
                </a:solidFill>
                <a:latin typeface="Arial Nova"/>
                <a:cs typeface="Arial"/>
              </a:rPr>
              <a:t>Questions that determine risk of long-term unemployment</a:t>
            </a:r>
            <a:endParaRPr lang="en-AU" sz="900" b="1">
              <a:solidFill>
                <a:schemeClr val="tx1">
                  <a:lumMod val="95000"/>
                  <a:lumOff val="5000"/>
                </a:schemeClr>
              </a:solidFill>
              <a:latin typeface="Arial Nova"/>
              <a:cs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96BAC7C-6AA6-4DDC-9B07-AB926A9DA7EB}"/>
              </a:ext>
            </a:extLst>
          </p:cNvPr>
          <p:cNvSpPr/>
          <p:nvPr/>
        </p:nvSpPr>
        <p:spPr>
          <a:xfrm>
            <a:off x="5410103" y="3428236"/>
            <a:ext cx="3066264" cy="36899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buSzPts val="1200"/>
            </a:pPr>
            <a:r>
              <a:rPr lang="en-AU" sz="900">
                <a:solidFill>
                  <a:schemeClr val="tx1">
                    <a:lumMod val="95000"/>
                    <a:lumOff val="5000"/>
                  </a:schemeClr>
                </a:solidFill>
                <a:latin typeface="Arial Nova"/>
                <a:cs typeface="Arial"/>
              </a:rPr>
              <a:t>Job search confidence question </a:t>
            </a:r>
            <a:endParaRPr lang="en-AU" sz="900" b="1">
              <a:solidFill>
                <a:schemeClr val="tx1">
                  <a:lumMod val="95000"/>
                  <a:lumOff val="5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97BEB68-3410-41DB-8E44-10ED8EB26C61}"/>
              </a:ext>
            </a:extLst>
          </p:cNvPr>
          <p:cNvSpPr/>
          <p:nvPr/>
        </p:nvSpPr>
        <p:spPr>
          <a:xfrm>
            <a:off x="5425454" y="3952205"/>
            <a:ext cx="3066264" cy="36899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ts val="1200"/>
            </a:pPr>
            <a:r>
              <a:rPr lang="en-AU" sz="899">
                <a:solidFill>
                  <a:schemeClr val="tx1">
                    <a:lumMod val="95000"/>
                    <a:lumOff val="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Questions that help identify an individuals’ </a:t>
            </a:r>
            <a:r>
              <a:rPr lang="en-AU" sz="899" b="1">
                <a:solidFill>
                  <a:schemeClr val="tx1">
                    <a:lumMod val="95000"/>
                    <a:lumOff val="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internet access and ability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BAAE1C6-0015-4253-A6BA-1A1A8ADA38D4}"/>
              </a:ext>
            </a:extLst>
          </p:cNvPr>
          <p:cNvSpPr/>
          <p:nvPr/>
        </p:nvSpPr>
        <p:spPr>
          <a:xfrm>
            <a:off x="5410105" y="4454985"/>
            <a:ext cx="3066264" cy="36899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ts val="1200"/>
            </a:pPr>
            <a:r>
              <a:rPr lang="en-AU" sz="899">
                <a:solidFill>
                  <a:schemeClr val="tx1">
                    <a:lumMod val="95000"/>
                    <a:lumOff val="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Questions that help identify the need for an </a:t>
            </a:r>
            <a:r>
              <a:rPr lang="en-AU" sz="899" b="1" err="1">
                <a:solidFill>
                  <a:schemeClr val="tx1">
                    <a:lumMod val="95000"/>
                    <a:lumOff val="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ESAt</a:t>
            </a:r>
            <a:endParaRPr lang="en-AU" sz="899" b="1">
              <a:solidFill>
                <a:schemeClr val="tx1">
                  <a:lumMod val="95000"/>
                  <a:lumOff val="5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E76D391-1077-4756-92FB-8D7A8F8E0133}"/>
              </a:ext>
            </a:extLst>
          </p:cNvPr>
          <p:cNvSpPr/>
          <p:nvPr/>
        </p:nvSpPr>
        <p:spPr>
          <a:xfrm>
            <a:off x="6723955" y="2341804"/>
            <a:ext cx="1970395" cy="44062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ts val="1200"/>
            </a:pPr>
            <a:r>
              <a:rPr lang="en-AU" sz="700" b="1">
                <a:solidFill>
                  <a:schemeClr val="tx1">
                    <a:lumMod val="95000"/>
                    <a:lumOff val="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Future technology and system enhancements will allow the pre-population of the Job Seeker Profile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D1E39EF3-8C92-40F8-9867-D1CB068DC8BD}"/>
              </a:ext>
            </a:extLst>
          </p:cNvPr>
          <p:cNvCxnSpPr/>
          <p:nvPr/>
        </p:nvCxnSpPr>
        <p:spPr>
          <a:xfrm>
            <a:off x="6205014" y="2281637"/>
            <a:ext cx="503590" cy="274551"/>
          </a:xfrm>
          <a:prstGeom prst="bentConnector3">
            <a:avLst>
              <a:gd name="adj1" fmla="val -2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63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1B1C74-15C6-4CAC-9C41-BEA499D06525}"/>
              </a:ext>
            </a:extLst>
          </p:cNvPr>
          <p:cNvGrpSpPr/>
          <p:nvPr/>
        </p:nvGrpSpPr>
        <p:grpSpPr>
          <a:xfrm>
            <a:off x="16772" y="1307666"/>
            <a:ext cx="6827729" cy="3840597"/>
            <a:chOff x="16772" y="1307666"/>
            <a:chExt cx="6827729" cy="3840597"/>
          </a:xfrm>
        </p:grpSpPr>
        <p:pic>
          <p:nvPicPr>
            <p:cNvPr id="3" name="Picture 2" descr="Two people looking at a computer&#10;&#10;Description automatically generated with low confidence">
              <a:extLst>
                <a:ext uri="{FF2B5EF4-FFF2-40B4-BE49-F238E27FC236}">
                  <a16:creationId xmlns:a16="http://schemas.microsoft.com/office/drawing/2014/main" id="{5631E479-1C83-4149-890B-90F5FE0C2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72" y="1307666"/>
              <a:ext cx="6827729" cy="3840597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3A650B9-2FE1-41F1-B1F3-EC43475D5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12842" y="3742917"/>
              <a:ext cx="1035588" cy="286440"/>
            </a:xfrm>
            <a:prstGeom prst="rect">
              <a:avLst/>
            </a:prstGeom>
          </p:spPr>
        </p:pic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0B9AB132-398C-498A-846F-ED572F60F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24" y="59896"/>
            <a:ext cx="8004076" cy="10070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2000" b="1">
                <a:solidFill>
                  <a:srgbClr val="0076BD"/>
                </a:solidFill>
                <a:latin typeface="Arial Nova" panose="020B0504020202020204" pitchFamily="34" charset="0"/>
              </a:rPr>
              <a:t>Safeguards</a:t>
            </a:r>
            <a:r>
              <a:rPr lang="en-AU" sz="2000" b="1">
                <a:latin typeface="Arial Nova" panose="020B0504020202020204" pitchFamily="34" charset="0"/>
              </a:rPr>
              <a:t> </a:t>
            </a:r>
            <a:r>
              <a:rPr lang="en-AU" sz="2000" b="1">
                <a:solidFill>
                  <a:schemeClr val="tx1"/>
                </a:solidFill>
                <a:latin typeface="Arial Nova" panose="020B0504020202020204" pitchFamily="34" charset="0"/>
              </a:rPr>
              <a:t>to support participants in Workforce Australia Online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C93DF29-4DC6-45E6-B5F3-D5BC95EA1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524" y="643301"/>
            <a:ext cx="2901552" cy="2267151"/>
          </a:xfr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AU" sz="1200" b="1">
                <a:latin typeface="Arial Nova" panose="020B0504020202020204" pitchFamily="34" charset="0"/>
                <a:cs typeface="Calibri"/>
              </a:rPr>
              <a:t>Eligible participants </a:t>
            </a:r>
            <a:r>
              <a:rPr lang="en-AU" sz="1200">
                <a:latin typeface="Arial Nova Light" panose="020B0304020202020204" pitchFamily="34" charset="0"/>
                <a:cs typeface="Calibri"/>
              </a:rPr>
              <a:t>can choose to be supported by a provider at any time</a:t>
            </a:r>
          </a:p>
          <a:p>
            <a:pPr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AU" sz="1200" b="1">
                <a:latin typeface="Arial Nova" panose="020B0504020202020204" pitchFamily="34" charset="0"/>
                <a:cs typeface="Calibri"/>
              </a:rPr>
              <a:t>Initial assessment </a:t>
            </a:r>
            <a:r>
              <a:rPr lang="en-AU" sz="1200">
                <a:latin typeface="Arial Nova Light" panose="020B0304020202020204" pitchFamily="34" charset="0"/>
                <a:cs typeface="Calibri"/>
              </a:rPr>
              <a:t>identifies most job ready and those with complex barriers.</a:t>
            </a:r>
            <a:br>
              <a:rPr lang="en-AU" sz="1200">
                <a:latin typeface="Arial Nova Light" panose="020B0304020202020204" pitchFamily="34" charset="0"/>
                <a:cs typeface="Calibri"/>
              </a:rPr>
            </a:br>
            <a:r>
              <a:rPr lang="en-AU" sz="1200" i="1">
                <a:latin typeface="Arial Nova Light" panose="020B0304020202020204" pitchFamily="34" charset="0"/>
                <a:cs typeface="Calibri"/>
              </a:rPr>
              <a:t>Also asks about digital access and ability to use online tools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34114E-20F0-4791-B190-7ABEFBF7F4F4}"/>
              </a:ext>
            </a:extLst>
          </p:cNvPr>
          <p:cNvSpPr txBox="1"/>
          <p:nvPr/>
        </p:nvSpPr>
        <p:spPr>
          <a:xfrm>
            <a:off x="6063202" y="1397592"/>
            <a:ext cx="2901552" cy="1973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AU" sz="1200" b="1">
                <a:latin typeface="Arial Nova" panose="020B0504020202020204" pitchFamily="34" charset="0"/>
                <a:cs typeface="Calibri"/>
              </a:rPr>
              <a:t>Participation Interview</a:t>
            </a:r>
          </a:p>
          <a:p>
            <a:pPr marL="171450" indent="-17145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AU" sz="1200" b="1">
                <a:latin typeface="Arial Nova" panose="020B0504020202020204" pitchFamily="34" charset="0"/>
                <a:cs typeface="Calibri"/>
              </a:rPr>
              <a:t>Digital Service Review </a:t>
            </a:r>
            <a:r>
              <a:rPr lang="en-AU" sz="1200">
                <a:latin typeface="Arial Nova Light" panose="020B0304020202020204" pitchFamily="34" charset="0"/>
                <a:cs typeface="Calibri"/>
              </a:rPr>
              <a:t>at 4 and 8 months</a:t>
            </a:r>
          </a:p>
          <a:p>
            <a:pPr marL="171450" indent="-17145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AU" sz="1200" b="1">
                <a:latin typeface="Arial Nova" panose="020B0504020202020204" pitchFamily="34" charset="0"/>
                <a:cs typeface="Calibri"/>
              </a:rPr>
              <a:t>Time limited service</a:t>
            </a:r>
          </a:p>
          <a:p>
            <a:pPr marL="171450" indent="-17145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AU" sz="1200" b="1">
                <a:latin typeface="Arial Nova" panose="020B0504020202020204" pitchFamily="34" charset="0"/>
                <a:cs typeface="Calibri"/>
              </a:rPr>
              <a:t>The Digital Services Contact Centre </a:t>
            </a:r>
            <a:r>
              <a:rPr lang="en-AU" sz="1200">
                <a:latin typeface="Arial Nova Light" panose="020B0304020202020204" pitchFamily="34" charset="0"/>
                <a:cs typeface="Calibri"/>
              </a:rPr>
              <a:t>available to support job seekers</a:t>
            </a:r>
            <a:endParaRPr lang="en-AU" sz="1200">
              <a:latin typeface="Arial Nova Light" panose="020B03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90B768-B985-4490-A708-175A8D4825E5}"/>
              </a:ext>
            </a:extLst>
          </p:cNvPr>
          <p:cNvSpPr txBox="1"/>
          <p:nvPr/>
        </p:nvSpPr>
        <p:spPr>
          <a:xfrm>
            <a:off x="1838325" y="2763797"/>
            <a:ext cx="4572000" cy="2809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AU" sz="1200">
                <a:latin typeface="Arial Nova Light"/>
                <a:cs typeface="Calibri"/>
              </a:rPr>
              <a:t>Need a</a:t>
            </a:r>
            <a:r>
              <a:rPr lang="en-AU" sz="1100">
                <a:latin typeface="Arial Nova Light"/>
                <a:cs typeface="Calibri"/>
              </a:rPr>
              <a:t> </a:t>
            </a:r>
            <a:r>
              <a:rPr lang="en-AU" sz="1100" b="1">
                <a:latin typeface="Arial Nova"/>
                <a:cs typeface="Calibri"/>
              </a:rPr>
              <a:t>linked </a:t>
            </a:r>
            <a:r>
              <a:rPr lang="en-AU" sz="1100" b="1" err="1">
                <a:latin typeface="Arial Nova"/>
                <a:cs typeface="Calibri"/>
              </a:rPr>
              <a:t>myGov</a:t>
            </a:r>
            <a:r>
              <a:rPr lang="en-AU" sz="1100" b="1">
                <a:latin typeface="Arial Nova"/>
                <a:cs typeface="Calibri"/>
              </a:rPr>
              <a:t> account</a:t>
            </a:r>
          </a:p>
        </p:txBody>
      </p:sp>
    </p:spTree>
    <p:extLst>
      <p:ext uri="{BB962C8B-B14F-4D97-AF65-F5344CB8AC3E}">
        <p14:creationId xmlns:p14="http://schemas.microsoft.com/office/powerpoint/2010/main" val="205565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9520C0FC-13B4-4E6C-BAF6-82114E96EA42}"/>
              </a:ext>
            </a:extLst>
          </p:cNvPr>
          <p:cNvGrpSpPr/>
          <p:nvPr/>
        </p:nvGrpSpPr>
        <p:grpSpPr>
          <a:xfrm>
            <a:off x="1134629" y="892983"/>
            <a:ext cx="7241274" cy="3895036"/>
            <a:chOff x="1760037" y="863834"/>
            <a:chExt cx="5984524" cy="32190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963A94-17B2-48F7-AB42-CD3549943436}"/>
                </a:ext>
              </a:extLst>
            </p:cNvPr>
            <p:cNvSpPr/>
            <p:nvPr/>
          </p:nvSpPr>
          <p:spPr>
            <a:xfrm>
              <a:off x="3821811" y="3548713"/>
              <a:ext cx="1500378" cy="534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200" b="1">
                  <a:solidFill>
                    <a:schemeClr val="bg2">
                      <a:lumMod val="25000"/>
                    </a:schemeClr>
                  </a:solidFill>
                  <a:latin typeface="Public Sans" pitchFamily="2" charset="0"/>
                </a:rPr>
                <a:t>New points target to meet each reporting period</a:t>
              </a:r>
              <a:endParaRPr lang="en-AU" b="1">
                <a:solidFill>
                  <a:schemeClr val="bg2">
                    <a:lumMod val="25000"/>
                  </a:schemeClr>
                </a:solidFill>
                <a:latin typeface="Public Sans" pitchFamily="2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0350EA2-60B4-4082-A989-5282EB1E4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1166514">
              <a:off x="3714750" y="1658050"/>
              <a:ext cx="1714500" cy="1832162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EC2AC55-76C1-4C0F-A478-99C4ECD55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10935" y="1613102"/>
              <a:ext cx="1262185" cy="1763346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A1E4B1D-0861-4B63-A6B9-20B8FC81109E}"/>
                </a:ext>
              </a:extLst>
            </p:cNvPr>
            <p:cNvGrpSpPr/>
            <p:nvPr/>
          </p:nvGrpSpPr>
          <p:grpSpPr>
            <a:xfrm>
              <a:off x="4057650" y="2389118"/>
              <a:ext cx="1028700" cy="331470"/>
              <a:chOff x="2787198" y="2674620"/>
              <a:chExt cx="1028700" cy="33147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F62D934-638F-4EE8-AAAC-550E856E1F62}"/>
                  </a:ext>
                </a:extLst>
              </p:cNvPr>
              <p:cNvSpPr/>
              <p:nvPr/>
            </p:nvSpPr>
            <p:spPr>
              <a:xfrm>
                <a:off x="2787198" y="2805193"/>
                <a:ext cx="1028700" cy="20089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sz="1200">
                  <a:solidFill>
                    <a:srgbClr val="FFFFFF"/>
                  </a:solidFill>
                  <a:latin typeface="Public Sans" pitchFamily="2" charset="0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A6BF3C3-422E-432B-A0A3-DDF1D19302B4}"/>
                  </a:ext>
                </a:extLst>
              </p:cNvPr>
              <p:cNvSpPr/>
              <p:nvPr/>
            </p:nvSpPr>
            <p:spPr>
              <a:xfrm>
                <a:off x="2787198" y="2805192"/>
                <a:ext cx="359862" cy="200897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sz="1200">
                  <a:solidFill>
                    <a:srgbClr val="FFFFFF"/>
                  </a:solidFill>
                  <a:latin typeface="Public Sans" pitchFamily="2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DA2ED7-B3CD-4284-B190-A599ECD7BDBC}"/>
                  </a:ext>
                </a:extLst>
              </p:cNvPr>
              <p:cNvSpPr txBox="1"/>
              <p:nvPr/>
            </p:nvSpPr>
            <p:spPr>
              <a:xfrm>
                <a:off x="3370298" y="2674620"/>
                <a:ext cx="445600" cy="105866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AU" sz="800" b="1">
                    <a:solidFill>
                      <a:srgbClr val="287DB2"/>
                    </a:solidFill>
                    <a:latin typeface="Public Sans" pitchFamily="2" charset="0"/>
                  </a:rPr>
                  <a:t>10/40</a:t>
                </a: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939A79-60BC-4F40-BA04-82E79BAE82B5}"/>
                </a:ext>
              </a:extLst>
            </p:cNvPr>
            <p:cNvSpPr/>
            <p:nvPr/>
          </p:nvSpPr>
          <p:spPr>
            <a:xfrm>
              <a:off x="1760037" y="3548712"/>
              <a:ext cx="1363980" cy="381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200" b="1">
                  <a:solidFill>
                    <a:schemeClr val="bg2">
                      <a:lumMod val="25000"/>
                    </a:schemeClr>
                  </a:solidFill>
                  <a:latin typeface="Public Sans" pitchFamily="2" charset="0"/>
                </a:rPr>
                <a:t>Stan agrees to his job plan</a:t>
              </a:r>
              <a:endParaRPr lang="en-AU" b="1">
                <a:solidFill>
                  <a:schemeClr val="bg2">
                    <a:lumMod val="25000"/>
                  </a:schemeClr>
                </a:solidFill>
                <a:latin typeface="Public Sans" pitchFamily="2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C003861-9DB9-4CF0-9E60-404353F3F0AB}"/>
                </a:ext>
              </a:extLst>
            </p:cNvPr>
            <p:cNvCxnSpPr/>
            <p:nvPr/>
          </p:nvCxnSpPr>
          <p:spPr>
            <a:xfrm>
              <a:off x="3073120" y="2664429"/>
              <a:ext cx="533227" cy="0"/>
            </a:xfrm>
            <a:prstGeom prst="straightConnector1">
              <a:avLst/>
            </a:prstGeom>
            <a:ln w="57150" cap="rnd">
              <a:solidFill>
                <a:srgbClr val="87D3E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57FFDF1-A383-40EC-AB2E-0E79A030388E}"/>
                </a:ext>
              </a:extLst>
            </p:cNvPr>
            <p:cNvGrpSpPr/>
            <p:nvPr/>
          </p:nvGrpSpPr>
          <p:grpSpPr>
            <a:xfrm>
              <a:off x="3307657" y="863834"/>
              <a:ext cx="677397" cy="693679"/>
              <a:chOff x="2170278" y="883214"/>
              <a:chExt cx="745136" cy="76304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A79201E-2484-4558-A1F4-219D321E8B5F}"/>
                  </a:ext>
                </a:extLst>
              </p:cNvPr>
              <p:cNvGrpSpPr/>
              <p:nvPr/>
            </p:nvGrpSpPr>
            <p:grpSpPr>
              <a:xfrm>
                <a:off x="2173190" y="883214"/>
                <a:ext cx="739316" cy="739316"/>
                <a:chOff x="5615504" y="2412280"/>
                <a:chExt cx="739316" cy="739316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5E368B1-C31A-42D3-AE1B-8F6BE5762D4E}"/>
                    </a:ext>
                  </a:extLst>
                </p:cNvPr>
                <p:cNvSpPr/>
                <p:nvPr/>
              </p:nvSpPr>
              <p:spPr>
                <a:xfrm>
                  <a:off x="5615504" y="2412280"/>
                  <a:ext cx="739316" cy="739316"/>
                </a:xfrm>
                <a:prstGeom prst="ellipse">
                  <a:avLst/>
                </a:prstGeom>
                <a:solidFill>
                  <a:srgbClr val="E6E6E6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AU" sz="1200">
                    <a:solidFill>
                      <a:srgbClr val="FFFFFF"/>
                    </a:solidFill>
                    <a:latin typeface="Public Sans" pitchFamily="2" charset="0"/>
                  </a:endParaRPr>
                </a:p>
              </p:txBody>
            </p:sp>
            <p:pic>
              <p:nvPicPr>
                <p:cNvPr id="5" name="Graphic 4">
                  <a:extLst>
                    <a:ext uri="{FF2B5EF4-FFF2-40B4-BE49-F238E27FC236}">
                      <a16:creationId xmlns:a16="http://schemas.microsoft.com/office/drawing/2014/main" id="{809AB53E-DAAD-43B7-AFF6-91E57D0334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30341" y="2540249"/>
                  <a:ext cx="371991" cy="371991"/>
                </a:xfrm>
                <a:prstGeom prst="rect">
                  <a:avLst/>
                </a:prstGeom>
              </p:spPr>
            </p:pic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08B3500-A937-4FC0-B3D8-BAB81789B652}"/>
                    </a:ext>
                  </a:extLst>
                </p:cNvPr>
                <p:cNvSpPr/>
                <p:nvPr/>
              </p:nvSpPr>
              <p:spPr>
                <a:xfrm>
                  <a:off x="5799166" y="2873306"/>
                  <a:ext cx="371991" cy="2308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AU" sz="1050" b="1">
                      <a:solidFill>
                        <a:srgbClr val="B6006A"/>
                      </a:solidFill>
                      <a:latin typeface="Public Sans" pitchFamily="2" charset="0"/>
                    </a:rPr>
                    <a:t>20</a:t>
                  </a:r>
                  <a:endParaRPr lang="en-AU" sz="1400" b="1">
                    <a:solidFill>
                      <a:srgbClr val="B6006A"/>
                    </a:solidFill>
                    <a:latin typeface="Public Sans" pitchFamily="2" charset="0"/>
                  </a:endParaRPr>
                </a:p>
              </p:txBody>
            </p:sp>
          </p:grp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FEB339D3-347E-4794-B7B7-E0BB9BAE4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2170278" y="901125"/>
                <a:ext cx="745136" cy="745136"/>
              </a:xfrm>
              <a:prstGeom prst="rect">
                <a:avLst/>
              </a:prstGeom>
            </p:spPr>
          </p:pic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8906BA5-336D-4E90-A6DE-B5675C137DD3}"/>
                </a:ext>
              </a:extLst>
            </p:cNvPr>
            <p:cNvSpPr/>
            <p:nvPr/>
          </p:nvSpPr>
          <p:spPr>
            <a:xfrm>
              <a:off x="4822675" y="2331067"/>
              <a:ext cx="207876" cy="207877"/>
            </a:xfrm>
            <a:prstGeom prst="ellipse">
              <a:avLst/>
            </a:prstGeom>
            <a:noFill/>
            <a:ln w="9525" cap="rnd" cmpd="sng" algn="ctr">
              <a:solidFill>
                <a:srgbClr val="87D3E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200">
                <a:solidFill>
                  <a:srgbClr val="FFFFFF"/>
                </a:solidFill>
                <a:latin typeface="Public Sans" pitchFamily="2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9A7553-9987-49A9-9A3A-8DB5134BA94F}"/>
                </a:ext>
              </a:extLst>
            </p:cNvPr>
            <p:cNvCxnSpPr/>
            <p:nvPr/>
          </p:nvCxnSpPr>
          <p:spPr>
            <a:xfrm flipV="1">
              <a:off x="4997495" y="1519936"/>
              <a:ext cx="315547" cy="773751"/>
            </a:xfrm>
            <a:prstGeom prst="line">
              <a:avLst/>
            </a:prstGeom>
            <a:ln w="9525" cap="rnd">
              <a:solidFill>
                <a:srgbClr val="87D3E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9659965-7B84-433B-B5DD-892BFA9FAFD1}"/>
                </a:ext>
              </a:extLst>
            </p:cNvPr>
            <p:cNvSpPr/>
            <p:nvPr/>
          </p:nvSpPr>
          <p:spPr>
            <a:xfrm>
              <a:off x="5206592" y="1113088"/>
              <a:ext cx="1363980" cy="356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100" b="1">
                  <a:solidFill>
                    <a:srgbClr val="287DB2"/>
                  </a:solidFill>
                  <a:latin typeface="Public Sans" pitchFamily="2" charset="0"/>
                </a:rPr>
                <a:t>Adjustable </a:t>
              </a:r>
              <a:r>
                <a:rPr lang="en-AU" sz="1100">
                  <a:solidFill>
                    <a:srgbClr val="287DB2"/>
                  </a:solidFill>
                  <a:latin typeface="Public Sans" pitchFamily="2" charset="0"/>
                </a:rPr>
                <a:t>based on Stan’s circumstances</a:t>
              </a:r>
              <a:endParaRPr lang="en-AU" sz="1600">
                <a:solidFill>
                  <a:srgbClr val="287DB2"/>
                </a:solidFill>
                <a:latin typeface="Public Sans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37699C2-FB1A-4D65-B04F-95C45675864E}"/>
                </a:ext>
              </a:extLst>
            </p:cNvPr>
            <p:cNvSpPr/>
            <p:nvPr/>
          </p:nvSpPr>
          <p:spPr>
            <a:xfrm>
              <a:off x="1805051" y="980169"/>
              <a:ext cx="1363980" cy="356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AU" sz="1100">
                  <a:solidFill>
                    <a:srgbClr val="287DB2"/>
                  </a:solidFill>
                  <a:latin typeface="Public Sans" pitchFamily="2" charset="0"/>
                </a:rPr>
                <a:t>20 job searches </a:t>
              </a:r>
              <a:br>
                <a:rPr lang="en-AU" sz="1100">
                  <a:solidFill>
                    <a:srgbClr val="287DB2"/>
                  </a:solidFill>
                  <a:latin typeface="Public Sans" pitchFamily="2" charset="0"/>
                </a:rPr>
              </a:br>
              <a:r>
                <a:rPr lang="en-AU" sz="1100" b="1">
                  <a:solidFill>
                    <a:srgbClr val="287DB2"/>
                  </a:solidFill>
                  <a:latin typeface="Public Sans" pitchFamily="2" charset="0"/>
                </a:rPr>
                <a:t>no longer required</a:t>
              </a:r>
              <a:endParaRPr lang="en-AU" sz="1600" b="1">
                <a:solidFill>
                  <a:srgbClr val="287DB2"/>
                </a:solidFill>
                <a:latin typeface="Public Sans" pitchFamily="2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5213AAA-193D-4B77-83E4-AE90DFF704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05818" y="1543973"/>
              <a:ext cx="218086" cy="340291"/>
            </a:xfrm>
            <a:prstGeom prst="line">
              <a:avLst/>
            </a:prstGeom>
            <a:ln w="9525" cap="rnd">
              <a:solidFill>
                <a:srgbClr val="87D3E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8263A1D-EF11-4132-816F-D680DC77F8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06795" y="2758165"/>
              <a:ext cx="831748" cy="790547"/>
            </a:xfrm>
            <a:prstGeom prst="line">
              <a:avLst/>
            </a:prstGeom>
            <a:ln w="9525" cap="rnd">
              <a:solidFill>
                <a:srgbClr val="87D3E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F498C6-6D5B-457E-BEAA-CC7F2B9DFF68}"/>
                </a:ext>
              </a:extLst>
            </p:cNvPr>
            <p:cNvSpPr/>
            <p:nvPr/>
          </p:nvSpPr>
          <p:spPr>
            <a:xfrm>
              <a:off x="5738542" y="3462324"/>
              <a:ext cx="2006019" cy="356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100">
                  <a:solidFill>
                    <a:srgbClr val="287DB2"/>
                  </a:solidFill>
                  <a:latin typeface="Public Sans" pitchFamily="2" charset="0"/>
                </a:rPr>
                <a:t>When met, Stan </a:t>
              </a:r>
              <a:r>
                <a:rPr lang="en-AU" sz="1100" b="1">
                  <a:solidFill>
                    <a:srgbClr val="287DB2"/>
                  </a:solidFill>
                  <a:latin typeface="Public Sans" pitchFamily="2" charset="0"/>
                </a:rPr>
                <a:t>can bank points </a:t>
              </a:r>
              <a:r>
                <a:rPr lang="en-AU" sz="1100">
                  <a:solidFill>
                    <a:srgbClr val="287DB2"/>
                  </a:solidFill>
                  <a:latin typeface="Public Sans" pitchFamily="2" charset="0"/>
                </a:rPr>
                <a:t>for next reporting period</a:t>
              </a:r>
              <a:endParaRPr lang="en-AU" sz="1600">
                <a:solidFill>
                  <a:srgbClr val="287DB2"/>
                </a:solidFill>
                <a:latin typeface="Public Sans" pitchFamily="2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B69BA12-A3B7-4E7F-B7BA-7152DDF854D0}"/>
                </a:ext>
              </a:extLst>
            </p:cNvPr>
            <p:cNvCxnSpPr>
              <a:cxnSpLocks/>
            </p:cNvCxnSpPr>
            <p:nvPr/>
          </p:nvCxnSpPr>
          <p:spPr>
            <a:xfrm>
              <a:off x="5089583" y="2620051"/>
              <a:ext cx="896139" cy="0"/>
            </a:xfrm>
            <a:prstGeom prst="line">
              <a:avLst/>
            </a:prstGeom>
            <a:ln w="9525" cap="rnd">
              <a:solidFill>
                <a:srgbClr val="87D3E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8EFD8F4-E830-4986-AEE8-DCDBB81EEAC7}"/>
                </a:ext>
              </a:extLst>
            </p:cNvPr>
            <p:cNvSpPr/>
            <p:nvPr/>
          </p:nvSpPr>
          <p:spPr>
            <a:xfrm>
              <a:off x="6070880" y="2389118"/>
              <a:ext cx="1645420" cy="496003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AU" sz="1100" b="1">
                  <a:solidFill>
                    <a:srgbClr val="287DB2"/>
                  </a:solidFill>
                  <a:latin typeface="Public Sans"/>
                </a:rPr>
                <a:t>Points gained </a:t>
              </a:r>
              <a:r>
                <a:rPr lang="en-AU" sz="1100">
                  <a:solidFill>
                    <a:srgbClr val="287DB2"/>
                  </a:solidFill>
                  <a:latin typeface="Public Sans"/>
                </a:rPr>
                <a:t>from a range of employment related tasks and activities</a:t>
              </a:r>
              <a:endParaRPr lang="en-AU" sz="1600">
                <a:solidFill>
                  <a:srgbClr val="287DB2"/>
                </a:solidFill>
                <a:latin typeface="Public San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1996151-D201-4DCC-B4C1-0510768CBD00}"/>
              </a:ext>
            </a:extLst>
          </p:cNvPr>
          <p:cNvSpPr txBox="1"/>
          <p:nvPr/>
        </p:nvSpPr>
        <p:spPr>
          <a:xfrm>
            <a:off x="417688" y="316089"/>
            <a:ext cx="7639192" cy="45945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AU" sz="2400" b="1">
                <a:solidFill>
                  <a:schemeClr val="tx1"/>
                </a:solidFill>
                <a:latin typeface="Public Sans" pitchFamily="2" charset="0"/>
              </a:rPr>
              <a:t>Flexible activation through a points based system</a:t>
            </a:r>
          </a:p>
        </p:txBody>
      </p:sp>
    </p:spTree>
    <p:extLst>
      <p:ext uri="{BB962C8B-B14F-4D97-AF65-F5344CB8AC3E}">
        <p14:creationId xmlns:p14="http://schemas.microsoft.com/office/powerpoint/2010/main" val="2505765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LnuNlL4ObJV_mSpS73Q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iGVqW6C.GKLU2KCKdt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White">
  <a:themeElements>
    <a:clrScheme name="Workforce Australia Palette">
      <a:dk1>
        <a:srgbClr val="051532"/>
      </a:dk1>
      <a:lt1>
        <a:sysClr val="window" lastClr="FFFFFF"/>
      </a:lt1>
      <a:dk2>
        <a:srgbClr val="0076BD"/>
      </a:dk2>
      <a:lt2>
        <a:srgbClr val="FFFFFF"/>
      </a:lt2>
      <a:accent1>
        <a:srgbClr val="051532"/>
      </a:accent1>
      <a:accent2>
        <a:srgbClr val="0076BD"/>
      </a:accent2>
      <a:accent3>
        <a:srgbClr val="497537"/>
      </a:accent3>
      <a:accent4>
        <a:srgbClr val="006170"/>
      </a:accent4>
      <a:accent5>
        <a:srgbClr val="55B5B1"/>
      </a:accent5>
      <a:accent6>
        <a:srgbClr val="63B6CF"/>
      </a:accent6>
      <a:hlink>
        <a:srgbClr val="0076BD"/>
      </a:hlink>
      <a:folHlink>
        <a:srgbClr val="0515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0B6158DCAD94BA4C0F317FD65DC9E" ma:contentTypeVersion="9" ma:contentTypeDescription="Create a new document." ma:contentTypeScope="" ma:versionID="0d16de1b23f3699cf40486b0e3279454">
  <xsd:schema xmlns:xsd="http://www.w3.org/2001/XMLSchema" xmlns:xs="http://www.w3.org/2001/XMLSchema" xmlns:p="http://schemas.microsoft.com/office/2006/metadata/properties" xmlns:ns2="7720504a-3a22-47e7-bbc9-a19365edd819" xmlns:ns3="bef7091a-c7f9-4b9e-badb-d1d333393659" targetNamespace="http://schemas.microsoft.com/office/2006/metadata/properties" ma:root="true" ma:fieldsID="a60920e697826e5e5d171abe1984f620" ns2:_="" ns3:_="">
    <xsd:import namespace="7720504a-3a22-47e7-bbc9-a19365edd819"/>
    <xsd:import namespace="bef7091a-c7f9-4b9e-badb-d1d333393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0504a-3a22-47e7-bbc9-a19365edd8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7091a-c7f9-4b9e-badb-d1d3333936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47B031-0593-4385-B3DD-91C3E65F4E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55A463-E88A-4765-9A1A-8834114F8F6A}">
  <ds:schemaRefs>
    <ds:schemaRef ds:uri="http://purl.org/dc/dcmitype/"/>
    <ds:schemaRef ds:uri="http://schemas.microsoft.com/office/2006/metadata/properties"/>
    <ds:schemaRef ds:uri="http://purl.org/dc/terms/"/>
    <ds:schemaRef ds:uri="7720504a-3a22-47e7-bbc9-a19365edd819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ef7091a-c7f9-4b9e-badb-d1d33339365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CA01F37-7A70-4F3A-BED3-FF14607430F0}">
  <ds:schemaRefs>
    <ds:schemaRef ds:uri="7720504a-3a22-47e7-bbc9-a19365edd819"/>
    <ds:schemaRef ds:uri="bef7091a-c7f9-4b9e-badb-d1d33339365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2782</Words>
  <Application>Microsoft Office PowerPoint</Application>
  <PresentationFormat>Custom</PresentationFormat>
  <Paragraphs>477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Arial</vt:lpstr>
      <vt:lpstr>Arial Nova</vt:lpstr>
      <vt:lpstr>Arial Nova Light</vt:lpstr>
      <vt:lpstr>Calibri</vt:lpstr>
      <vt:lpstr>Calibri Light</vt:lpstr>
      <vt:lpstr>Public Sans</vt:lpstr>
      <vt:lpstr>Public Sans Light</vt:lpstr>
      <vt:lpstr>Symbol</vt:lpstr>
      <vt:lpstr>Trebuchet MS</vt:lpstr>
      <vt:lpstr>Wingdings</vt:lpstr>
      <vt:lpstr>1_Custom Design</vt:lpstr>
      <vt:lpstr>2_White</vt:lpstr>
      <vt:lpstr>3_Navy</vt:lpstr>
      <vt:lpstr>3_White</vt:lpstr>
      <vt:lpstr>think-cell Slide</vt:lpstr>
      <vt:lpstr>Workforce Australia Overview</vt:lpstr>
      <vt:lpstr>Workforce Australia in practice</vt:lpstr>
      <vt:lpstr>PowerPoint Presentation</vt:lpstr>
      <vt:lpstr>PowerPoint Presentation</vt:lpstr>
      <vt:lpstr>PowerPoint Presentation</vt:lpstr>
      <vt:lpstr>Job Seeker Assessment Framework - Overview</vt:lpstr>
      <vt:lpstr>The initial assessment process – Job Seeker Snapshot</vt:lpstr>
      <vt:lpstr>Safeguards to support participants in Workforce Australia Online</vt:lpstr>
      <vt:lpstr>PowerPoint Presentation</vt:lpstr>
      <vt:lpstr>Mandatory activity requirements for individuals</vt:lpstr>
      <vt:lpstr>Targeted Compliance Framework - unchanged at policy and design level</vt:lpstr>
      <vt:lpstr>Employment Fund, wage subsidies and relocation assistance</vt:lpstr>
      <vt:lpstr>Workforce Australia for Providers</vt:lpstr>
      <vt:lpstr>Workforce Australia for Providers</vt:lpstr>
      <vt:lpstr>New provider payment model</vt:lpstr>
      <vt:lpstr>PowerPoint Presentation</vt:lpstr>
      <vt:lpstr>Workforce Australia – Workforce Specialists</vt:lpstr>
      <vt:lpstr>Workforce Australia - Transition to Work</vt:lpstr>
      <vt:lpstr>Workforce Australia - Employability Skills Training (EST)</vt:lpstr>
      <vt:lpstr>Workforce Australia - Career Transition Assistance</vt:lpstr>
      <vt:lpstr>Workforce Australia - Self-Employment Assistance* </vt:lpstr>
      <vt:lpstr>Workforce Australia - Entrepreneurship Facilitators</vt:lpstr>
      <vt:lpstr>PowerPoint Presentation</vt:lpstr>
      <vt:lpstr>Transition Advice</vt:lpstr>
      <vt:lpstr>Communication to Participants</vt:lpstr>
      <vt:lpstr>Update on Caseload Allocation</vt:lpstr>
      <vt:lpstr>Workforce Australia caseload (26 May 2022)</vt:lpstr>
      <vt:lpstr>Workforce Australia training</vt:lpstr>
      <vt:lpstr>Workforce Australia training cont.</vt:lpstr>
      <vt:lpstr>Communication Strategy</vt:lpstr>
      <vt:lpstr>Social channels</vt:lpstr>
      <vt:lpstr>Questions?</vt:lpstr>
    </vt:vector>
  </TitlesOfParts>
  <Company>Australian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Jones</dc:creator>
  <cp:lastModifiedBy>CHEEMA,Faiza</cp:lastModifiedBy>
  <cp:revision>2</cp:revision>
  <cp:lastPrinted>2022-06-13T23:20:18Z</cp:lastPrinted>
  <dcterms:created xsi:type="dcterms:W3CDTF">2014-06-03T05:41:25Z</dcterms:created>
  <dcterms:modified xsi:type="dcterms:W3CDTF">2022-06-16T04:31:58Z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67200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0x010100CCA0B6158DCAD94BA4C0F317FD65DC9E</vt:lpwstr>
  </property>
  <property fmtid="{D5CDD505-2E9C-101B-9397-08002B2CF9AE}" pid="6" name="Department Stream">
    <vt:lpwstr>Education</vt:lpwstr>
  </property>
  <property fmtid="{D5CDD505-2E9C-101B-9397-08002B2CF9AE}" pid="7" name="TemplateUrl">
    <vt:lpwstr/>
  </property>
  <property fmtid="{D5CDD505-2E9C-101B-9397-08002B2CF9AE}" pid="8" name="MSIP_Label_79d889eb-932f-4752-8739-64d25806ef64_Enabled">
    <vt:lpwstr>true</vt:lpwstr>
  </property>
  <property fmtid="{D5CDD505-2E9C-101B-9397-08002B2CF9AE}" pid="9" name="MSIP_Label_79d889eb-932f-4752-8739-64d25806ef64_SetDate">
    <vt:lpwstr>2022-05-09T23:12:46Z</vt:lpwstr>
  </property>
  <property fmtid="{D5CDD505-2E9C-101B-9397-08002B2CF9AE}" pid="10" name="MSIP_Label_79d889eb-932f-4752-8739-64d25806ef64_Method">
    <vt:lpwstr>Privileged</vt:lpwstr>
  </property>
  <property fmtid="{D5CDD505-2E9C-101B-9397-08002B2CF9AE}" pid="11" name="MSIP_Label_79d889eb-932f-4752-8739-64d25806ef64_Name">
    <vt:lpwstr>79d889eb-932f-4752-8739-64d25806ef64</vt:lpwstr>
  </property>
  <property fmtid="{D5CDD505-2E9C-101B-9397-08002B2CF9AE}" pid="12" name="MSIP_Label_79d889eb-932f-4752-8739-64d25806ef64_SiteId">
    <vt:lpwstr>dd0cfd15-4558-4b12-8bad-ea26984fc417</vt:lpwstr>
  </property>
  <property fmtid="{D5CDD505-2E9C-101B-9397-08002B2CF9AE}" pid="13" name="MSIP_Label_79d889eb-932f-4752-8739-64d25806ef64_ActionId">
    <vt:lpwstr>7f8aa3f9-f630-4f6e-bb7a-acba93d52c7d</vt:lpwstr>
  </property>
  <property fmtid="{D5CDD505-2E9C-101B-9397-08002B2CF9AE}" pid="14" name="MSIP_Label_79d889eb-932f-4752-8739-64d25806ef64_ContentBits">
    <vt:lpwstr>0</vt:lpwstr>
  </property>
</Properties>
</file>