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925" r:id="rId5"/>
    <p:sldMasterId id="2147483923" r:id="rId6"/>
    <p:sldMasterId id="2147483921" r:id="rId7"/>
    <p:sldMasterId id="2147483930" r:id="rId8"/>
    <p:sldMasterId id="2147483949" r:id="rId9"/>
    <p:sldMasterId id="2147483954" r:id="rId10"/>
  </p:sldMasterIdLst>
  <p:notesMasterIdLst>
    <p:notesMasterId r:id="rId27"/>
  </p:notesMasterIdLst>
  <p:handoutMasterIdLst>
    <p:handoutMasterId r:id="rId28"/>
  </p:handoutMasterIdLst>
  <p:sldIdLst>
    <p:sldId id="256" r:id="rId11"/>
    <p:sldId id="283" r:id="rId12"/>
    <p:sldId id="276" r:id="rId13"/>
    <p:sldId id="2134806741" r:id="rId14"/>
    <p:sldId id="279" r:id="rId15"/>
    <p:sldId id="274" r:id="rId16"/>
    <p:sldId id="286" r:id="rId17"/>
    <p:sldId id="2134806748" r:id="rId18"/>
    <p:sldId id="2134806755" r:id="rId19"/>
    <p:sldId id="2134806754" r:id="rId20"/>
    <p:sldId id="275" r:id="rId21"/>
    <p:sldId id="2134806753" r:id="rId22"/>
    <p:sldId id="2134806731" r:id="rId23"/>
    <p:sldId id="270" r:id="rId24"/>
    <p:sldId id="269" r:id="rId25"/>
    <p:sldId id="2134806756" r:id="rId26"/>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CDBA5A-2413-BFB7-4427-42662929407E}" name="BLACKMAN,Grace" initials="B" userId="S::Grace.Blackman@dewr.gov.au::462e39a1-1b11-40c5-ad66-c533a0668c44" providerId="AD"/>
  <p188:author id="{90C2EA6B-4708-3F99-2C8E-5656ABAABAE6}" name="WATERHOUSE,Samuel" initials="WA" userId="S::samuel.waterhouse@dewr.gov.au::3bd2e091-b174-4310-80c4-639e4ab52c19" providerId="AD"/>
  <p188:author id="{338D1E6F-1DC1-CD30-4512-E729B51686E2}" name="NG,Alex" initials="N" userId="NG,Alex" providerId="None"/>
  <p188:author id="{D55A838E-F25B-C802-BB7F-5A76CDB4748C}" name="WATERHOUSE,Samuel" initials="WA" userId="S::samuel.waterhouse@dese.gov.au::3bd2e091-b174-4310-80c4-639e4ab52c19" providerId="AD"/>
  <p188:author id="{D6CE40CA-26E1-871F-47BB-F762932C5B39}" name="NG,Alexandria" initials="NG" userId="S::alexandria.ng@dewr.gov.au::461f4740-a721-4a24-b551-5227169378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008276"/>
    <a:srgbClr val="404246"/>
    <a:srgbClr val="7A9F4C"/>
    <a:srgbClr val="012C3D"/>
    <a:srgbClr val="A4A7A9"/>
    <a:srgbClr val="F26322"/>
    <a:srgbClr val="FFFFFF"/>
    <a:srgbClr val="F48071"/>
    <a:srgbClr val="002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2F52C-AB80-47D2-A627-00FEFC3DE506}" v="11" dt="2023-02-14T04:06:02.820"/>
    <p1510:client id="{A4615CE4-45FE-4367-AE4A-40D514744194}" v="1" vWet="5" dt="2023-02-14T03:57:57.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1044" y="120"/>
      </p:cViewPr>
      <p:guideLst>
        <p:guide orient="horz" pos="162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A35B0-0517-4D7F-B043-99610A641758}"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GB"/>
        </a:p>
      </dgm:t>
    </dgm:pt>
    <dgm:pt modelId="{D44CA6BC-4E4B-41E5-A20B-06D62AFF5A42}">
      <dgm:prSet phldrT="[Text]" phldr="0"/>
      <dgm:spPr/>
      <dgm:t>
        <a:bodyPr/>
        <a:lstStyle/>
        <a:p>
          <a:pPr rtl="0"/>
          <a:r>
            <a:rPr lang="en-GB">
              <a:latin typeface="Calibri"/>
              <a:ea typeface="Calibri"/>
              <a:cs typeface="Calibri"/>
            </a:rPr>
            <a:t>Commonwealth, state and territory governments</a:t>
          </a:r>
        </a:p>
      </dgm:t>
    </dgm:pt>
    <dgm:pt modelId="{5D420DE7-55EA-4E3E-B86E-1019F28F7D01}" type="parTrans" cxnId="{C7386390-9609-4908-B404-D0CF6A8C062C}">
      <dgm:prSet/>
      <dgm:spPr/>
      <dgm:t>
        <a:bodyPr/>
        <a:lstStyle/>
        <a:p>
          <a:endParaRPr lang="en-GB"/>
        </a:p>
      </dgm:t>
    </dgm:pt>
    <dgm:pt modelId="{7DAD9619-8C51-4911-806D-2C56B7BD59DD}" type="sibTrans" cxnId="{C7386390-9609-4908-B404-D0CF6A8C062C}">
      <dgm:prSet/>
      <dgm:spPr/>
      <dgm:t>
        <a:bodyPr/>
        <a:lstStyle/>
        <a:p>
          <a:endParaRPr lang="en-GB"/>
        </a:p>
      </dgm:t>
    </dgm:pt>
    <dgm:pt modelId="{65CBEEC0-E04F-4B58-865D-E7CF6897BD81}">
      <dgm:prSet phldrT="[Text]" phldr="0"/>
      <dgm:spPr/>
      <dgm:t>
        <a:bodyPr/>
        <a:lstStyle/>
        <a:p>
          <a:pPr algn="ctr" rtl="0">
            <a:buNone/>
          </a:pPr>
          <a:r>
            <a:rPr lang="en-AU" b="0">
              <a:latin typeface="Calibri"/>
              <a:ea typeface="Segoe UI Historic"/>
              <a:cs typeface="Segoe UI Historic"/>
            </a:rPr>
            <a:t>Recognise the importance of simplifying, streamlining and rationalising  VET qualifications and micro-credentials</a:t>
          </a:r>
          <a:endParaRPr lang="en-GB" b="0">
            <a:latin typeface="Calibri"/>
            <a:ea typeface="Calibri"/>
            <a:cs typeface="Calibri"/>
          </a:endParaRPr>
        </a:p>
      </dgm:t>
    </dgm:pt>
    <dgm:pt modelId="{804D70FA-003A-4893-A417-9BEB79BA9DB8}" type="parTrans" cxnId="{8C00E074-A7EE-4779-ACDC-F81BDA459536}">
      <dgm:prSet/>
      <dgm:spPr/>
      <dgm:t>
        <a:bodyPr/>
        <a:lstStyle/>
        <a:p>
          <a:endParaRPr lang="en-GB"/>
        </a:p>
      </dgm:t>
    </dgm:pt>
    <dgm:pt modelId="{E693EB50-F2B6-42E8-BF1A-397BC8F15B67}" type="sibTrans" cxnId="{8C00E074-A7EE-4779-ACDC-F81BDA459536}">
      <dgm:prSet/>
      <dgm:spPr/>
      <dgm:t>
        <a:bodyPr/>
        <a:lstStyle/>
        <a:p>
          <a:endParaRPr lang="en-GB"/>
        </a:p>
      </dgm:t>
    </dgm:pt>
    <dgm:pt modelId="{AA0CC6B9-A7CC-4506-8550-1E4539F7727A}">
      <dgm:prSet phldrT="[Text]" phldr="0"/>
      <dgm:spPr/>
      <dgm:t>
        <a:bodyPr/>
        <a:lstStyle/>
        <a:p>
          <a:pPr rtl="0"/>
          <a:r>
            <a:rPr lang="en-GB">
              <a:latin typeface="Calibri"/>
              <a:ea typeface="Calibri"/>
              <a:cs typeface="Calibri"/>
            </a:rPr>
            <a:t>Aims for qualifications reform</a:t>
          </a:r>
        </a:p>
      </dgm:t>
    </dgm:pt>
    <dgm:pt modelId="{A97AEDBF-909C-4CE6-9C7B-51CC73514261}" type="parTrans" cxnId="{0C76A800-0021-4105-B481-C7970ED19F5A}">
      <dgm:prSet/>
      <dgm:spPr/>
      <dgm:t>
        <a:bodyPr/>
        <a:lstStyle/>
        <a:p>
          <a:endParaRPr lang="en-GB"/>
        </a:p>
      </dgm:t>
    </dgm:pt>
    <dgm:pt modelId="{A9A8DAB7-1F7E-445B-A18D-1153E2035FB7}" type="sibTrans" cxnId="{0C76A800-0021-4105-B481-C7970ED19F5A}">
      <dgm:prSet/>
      <dgm:spPr/>
      <dgm:t>
        <a:bodyPr/>
        <a:lstStyle/>
        <a:p>
          <a:endParaRPr lang="en-GB"/>
        </a:p>
      </dgm:t>
    </dgm:pt>
    <dgm:pt modelId="{0B571F99-1CE2-46A2-8EA7-A682CB4E8F43}">
      <dgm:prSet phldrT="[Text]" phldr="0"/>
      <dgm:spPr/>
      <dgm:t>
        <a:bodyPr/>
        <a:lstStyle/>
        <a:p>
          <a:pPr rtl="0"/>
          <a:r>
            <a:rPr lang="en-GB">
              <a:latin typeface="Calibri"/>
              <a:ea typeface="Calibri"/>
              <a:cs typeface="Calibri"/>
            </a:rPr>
            <a:t>Purpose of consultation</a:t>
          </a:r>
        </a:p>
      </dgm:t>
    </dgm:pt>
    <dgm:pt modelId="{03719775-1127-49A3-9186-49B3CE9970BB}" type="parTrans" cxnId="{3420452C-0F08-45B6-869C-4A189442B34A}">
      <dgm:prSet/>
      <dgm:spPr/>
      <dgm:t>
        <a:bodyPr/>
        <a:lstStyle/>
        <a:p>
          <a:endParaRPr lang="en-GB"/>
        </a:p>
      </dgm:t>
    </dgm:pt>
    <dgm:pt modelId="{0A4AE6BA-3C04-4DB5-8CB8-7E2B52778FA8}" type="sibTrans" cxnId="{3420452C-0F08-45B6-869C-4A189442B34A}">
      <dgm:prSet/>
      <dgm:spPr/>
      <dgm:t>
        <a:bodyPr/>
        <a:lstStyle/>
        <a:p>
          <a:endParaRPr lang="en-GB"/>
        </a:p>
      </dgm:t>
    </dgm:pt>
    <dgm:pt modelId="{B375BB9F-8E6A-4EE8-B587-FE40AE95BDEB}">
      <dgm:prSet phldr="0"/>
      <dgm:spPr/>
      <dgm:t>
        <a:bodyPr/>
        <a:lstStyle/>
        <a:p>
          <a:pPr algn="ctr" rtl="0">
            <a:buNone/>
          </a:pPr>
          <a:r>
            <a:rPr lang="en-AU">
              <a:latin typeface="Calibri"/>
              <a:ea typeface="Segoe UI Historic"/>
              <a:cs typeface="Segoe UI Historic"/>
            </a:rPr>
            <a:t>To better meet the needs of employers and learners now and in the future</a:t>
          </a:r>
          <a:endParaRPr lang="en-GB">
            <a:latin typeface="Calibri"/>
            <a:ea typeface="Calibri"/>
            <a:cs typeface="Calibri"/>
          </a:endParaRPr>
        </a:p>
      </dgm:t>
    </dgm:pt>
    <dgm:pt modelId="{AF5F5417-C61F-446C-8A44-507F1D2391ED}" type="parTrans" cxnId="{DB7A0FA8-300F-4B7C-BFEF-101EEE14ACF5}">
      <dgm:prSet/>
      <dgm:spPr/>
      <dgm:t>
        <a:bodyPr/>
        <a:lstStyle/>
        <a:p>
          <a:endParaRPr lang="en-AU"/>
        </a:p>
      </dgm:t>
    </dgm:pt>
    <dgm:pt modelId="{1E9F4775-6BB4-4497-8ED2-634F327E98A9}" type="sibTrans" cxnId="{DB7A0FA8-300F-4B7C-BFEF-101EEE14ACF5}">
      <dgm:prSet/>
      <dgm:spPr/>
      <dgm:t>
        <a:bodyPr/>
        <a:lstStyle/>
        <a:p>
          <a:endParaRPr lang="en-AU"/>
        </a:p>
      </dgm:t>
    </dgm:pt>
    <dgm:pt modelId="{6EB025BC-EE48-43F2-A1C5-E98C6A479D8A}">
      <dgm:prSet phldr="0"/>
      <dgm:spPr/>
      <dgm:t>
        <a:bodyPr/>
        <a:lstStyle/>
        <a:p>
          <a:pPr algn="ctr" rtl="0">
            <a:buNone/>
          </a:pPr>
          <a:r>
            <a:rPr lang="en-AU">
              <a:latin typeface="Calibri"/>
              <a:ea typeface="Calibri"/>
              <a:cs typeface="Segoe UI"/>
            </a:rPr>
            <a:t>To test the proposed model with key stakeholders for further refinement before any decisions are made in relation to the qualification model</a:t>
          </a:r>
          <a:endParaRPr lang="en-GB"/>
        </a:p>
      </dgm:t>
    </dgm:pt>
    <dgm:pt modelId="{B1D3779D-63E6-400A-B8C3-FFCF6E92CC8F}" type="parTrans" cxnId="{4BF66FBE-A25A-4A12-9146-F9A82AD342FF}">
      <dgm:prSet/>
      <dgm:spPr/>
      <dgm:t>
        <a:bodyPr/>
        <a:lstStyle/>
        <a:p>
          <a:endParaRPr lang="en-AU"/>
        </a:p>
      </dgm:t>
    </dgm:pt>
    <dgm:pt modelId="{AEB29F86-9E9E-46B8-8DF1-528358E633BE}" type="sibTrans" cxnId="{4BF66FBE-A25A-4A12-9146-F9A82AD342FF}">
      <dgm:prSet/>
      <dgm:spPr/>
      <dgm:t>
        <a:bodyPr/>
        <a:lstStyle/>
        <a:p>
          <a:endParaRPr lang="en-AU"/>
        </a:p>
      </dgm:t>
    </dgm:pt>
    <dgm:pt modelId="{1BD281E0-68AA-43F2-B7AB-44CFE09ADE6E}" type="pres">
      <dgm:prSet presAssocID="{033A35B0-0517-4D7F-B043-99610A641758}" presName="Name0" presStyleCnt="0">
        <dgm:presLayoutVars>
          <dgm:dir/>
          <dgm:animLvl val="lvl"/>
          <dgm:resizeHandles val="exact"/>
        </dgm:presLayoutVars>
      </dgm:prSet>
      <dgm:spPr/>
    </dgm:pt>
    <dgm:pt modelId="{25C225F3-3887-49A1-A278-B697231905B3}" type="pres">
      <dgm:prSet presAssocID="{D44CA6BC-4E4B-41E5-A20B-06D62AFF5A42}" presName="linNode" presStyleCnt="0"/>
      <dgm:spPr/>
    </dgm:pt>
    <dgm:pt modelId="{436CCEA1-F203-4661-AB31-F0F9B3D64F0F}" type="pres">
      <dgm:prSet presAssocID="{D44CA6BC-4E4B-41E5-A20B-06D62AFF5A42}" presName="parentText" presStyleLbl="node1" presStyleIdx="0" presStyleCnt="3">
        <dgm:presLayoutVars>
          <dgm:chMax val="1"/>
          <dgm:bulletEnabled val="1"/>
        </dgm:presLayoutVars>
      </dgm:prSet>
      <dgm:spPr>
        <a:solidFill>
          <a:srgbClr val="404246"/>
        </a:solidFill>
      </dgm:spPr>
    </dgm:pt>
    <dgm:pt modelId="{037B48D3-3D29-497E-8256-19F6998AED22}" type="pres">
      <dgm:prSet presAssocID="{D44CA6BC-4E4B-41E5-A20B-06D62AFF5A42}" presName="descendantText" presStyleLbl="alignAccFollowNode1" presStyleIdx="0" presStyleCnt="3">
        <dgm:presLayoutVars>
          <dgm:bulletEnabled val="1"/>
        </dgm:presLayoutVars>
      </dgm:prSet>
      <dgm:spPr>
        <a:solidFill>
          <a:srgbClr val="A4A7A9"/>
        </a:solidFill>
      </dgm:spPr>
    </dgm:pt>
    <dgm:pt modelId="{7FBBA44D-CA35-47D1-9AEE-8886EF493DB7}" type="pres">
      <dgm:prSet presAssocID="{7DAD9619-8C51-4911-806D-2C56B7BD59DD}" presName="sp" presStyleCnt="0"/>
      <dgm:spPr/>
    </dgm:pt>
    <dgm:pt modelId="{2AC4AF6F-49CB-4F4F-9DF9-74848F09F823}" type="pres">
      <dgm:prSet presAssocID="{AA0CC6B9-A7CC-4506-8550-1E4539F7727A}" presName="linNode" presStyleCnt="0"/>
      <dgm:spPr/>
    </dgm:pt>
    <dgm:pt modelId="{42471A0C-AC80-47A9-8191-A0D2619D5991}" type="pres">
      <dgm:prSet presAssocID="{AA0CC6B9-A7CC-4506-8550-1E4539F7727A}" presName="parentText" presStyleLbl="node1" presStyleIdx="1" presStyleCnt="3">
        <dgm:presLayoutVars>
          <dgm:chMax val="1"/>
          <dgm:bulletEnabled val="1"/>
        </dgm:presLayoutVars>
      </dgm:prSet>
      <dgm:spPr>
        <a:solidFill>
          <a:srgbClr val="404246"/>
        </a:solidFill>
      </dgm:spPr>
    </dgm:pt>
    <dgm:pt modelId="{8A08B881-9E55-4389-B812-849D556EFF48}" type="pres">
      <dgm:prSet presAssocID="{AA0CC6B9-A7CC-4506-8550-1E4539F7727A}" presName="descendantText" presStyleLbl="alignAccFollowNode1" presStyleIdx="1" presStyleCnt="3">
        <dgm:presLayoutVars>
          <dgm:bulletEnabled val="1"/>
        </dgm:presLayoutVars>
      </dgm:prSet>
      <dgm:spPr>
        <a:solidFill>
          <a:srgbClr val="7A9F4C"/>
        </a:solidFill>
      </dgm:spPr>
    </dgm:pt>
    <dgm:pt modelId="{613260C5-551E-4195-9C3F-0E9F1B392373}" type="pres">
      <dgm:prSet presAssocID="{A9A8DAB7-1F7E-445B-A18D-1153E2035FB7}" presName="sp" presStyleCnt="0"/>
      <dgm:spPr/>
    </dgm:pt>
    <dgm:pt modelId="{AEB324DF-18B5-47B4-B29F-678DE4480542}" type="pres">
      <dgm:prSet presAssocID="{0B571F99-1CE2-46A2-8EA7-A682CB4E8F43}" presName="linNode" presStyleCnt="0"/>
      <dgm:spPr/>
    </dgm:pt>
    <dgm:pt modelId="{AED0D603-408C-4F65-94C6-70A1C12A665F}" type="pres">
      <dgm:prSet presAssocID="{0B571F99-1CE2-46A2-8EA7-A682CB4E8F43}" presName="parentText" presStyleLbl="node1" presStyleIdx="2" presStyleCnt="3">
        <dgm:presLayoutVars>
          <dgm:chMax val="1"/>
          <dgm:bulletEnabled val="1"/>
        </dgm:presLayoutVars>
      </dgm:prSet>
      <dgm:spPr>
        <a:solidFill>
          <a:srgbClr val="404246"/>
        </a:solidFill>
      </dgm:spPr>
    </dgm:pt>
    <dgm:pt modelId="{ADB7FD44-1A25-46F5-8A98-9A96029AC1F7}" type="pres">
      <dgm:prSet presAssocID="{0B571F99-1CE2-46A2-8EA7-A682CB4E8F43}" presName="descendantText" presStyleLbl="alignAccFollowNode1" presStyleIdx="2" presStyleCnt="3">
        <dgm:presLayoutVars>
          <dgm:bulletEnabled val="1"/>
        </dgm:presLayoutVars>
      </dgm:prSet>
      <dgm:spPr>
        <a:solidFill>
          <a:schemeClr val="bg1">
            <a:lumMod val="85000"/>
          </a:schemeClr>
        </a:solidFill>
      </dgm:spPr>
    </dgm:pt>
  </dgm:ptLst>
  <dgm:cxnLst>
    <dgm:cxn modelId="{0C76A800-0021-4105-B481-C7970ED19F5A}" srcId="{033A35B0-0517-4D7F-B043-99610A641758}" destId="{AA0CC6B9-A7CC-4506-8550-1E4539F7727A}" srcOrd="1" destOrd="0" parTransId="{A97AEDBF-909C-4CE6-9C7B-51CC73514261}" sibTransId="{A9A8DAB7-1F7E-445B-A18D-1153E2035FB7}"/>
    <dgm:cxn modelId="{3420452C-0F08-45B6-869C-4A189442B34A}" srcId="{033A35B0-0517-4D7F-B043-99610A641758}" destId="{0B571F99-1CE2-46A2-8EA7-A682CB4E8F43}" srcOrd="2" destOrd="0" parTransId="{03719775-1127-49A3-9186-49B3CE9970BB}" sibTransId="{0A4AE6BA-3C04-4DB5-8CB8-7E2B52778FA8}"/>
    <dgm:cxn modelId="{A5BC384C-002F-4BE3-ADE0-E357FF419924}" type="presOf" srcId="{D44CA6BC-4E4B-41E5-A20B-06D62AFF5A42}" destId="{436CCEA1-F203-4661-AB31-F0F9B3D64F0F}" srcOrd="0" destOrd="0" presId="urn:microsoft.com/office/officeart/2005/8/layout/vList5"/>
    <dgm:cxn modelId="{B6F3AA52-8F5A-4785-90B9-0968881883D5}" type="presOf" srcId="{AA0CC6B9-A7CC-4506-8550-1E4539F7727A}" destId="{42471A0C-AC80-47A9-8191-A0D2619D5991}" srcOrd="0" destOrd="0" presId="urn:microsoft.com/office/officeart/2005/8/layout/vList5"/>
    <dgm:cxn modelId="{8C00E074-A7EE-4779-ACDC-F81BDA459536}" srcId="{D44CA6BC-4E4B-41E5-A20B-06D62AFF5A42}" destId="{65CBEEC0-E04F-4B58-865D-E7CF6897BD81}" srcOrd="0" destOrd="0" parTransId="{804D70FA-003A-4893-A417-9BEB79BA9DB8}" sibTransId="{E693EB50-F2B6-42E8-BF1A-397BC8F15B67}"/>
    <dgm:cxn modelId="{C2FFBA57-0F56-4977-B374-F1897BC2D340}" type="presOf" srcId="{6EB025BC-EE48-43F2-A1C5-E98C6A479D8A}" destId="{ADB7FD44-1A25-46F5-8A98-9A96029AC1F7}" srcOrd="0" destOrd="0" presId="urn:microsoft.com/office/officeart/2005/8/layout/vList5"/>
    <dgm:cxn modelId="{DB9A317B-C1ED-4DDC-BE13-B828F6602833}" type="presOf" srcId="{0B571F99-1CE2-46A2-8EA7-A682CB4E8F43}" destId="{AED0D603-408C-4F65-94C6-70A1C12A665F}" srcOrd="0" destOrd="0" presId="urn:microsoft.com/office/officeart/2005/8/layout/vList5"/>
    <dgm:cxn modelId="{C7386390-9609-4908-B404-D0CF6A8C062C}" srcId="{033A35B0-0517-4D7F-B043-99610A641758}" destId="{D44CA6BC-4E4B-41E5-A20B-06D62AFF5A42}" srcOrd="0" destOrd="0" parTransId="{5D420DE7-55EA-4E3E-B86E-1019F28F7D01}" sibTransId="{7DAD9619-8C51-4911-806D-2C56B7BD59DD}"/>
    <dgm:cxn modelId="{C0C713A2-FBB8-4DF4-BA36-AE37B1B74A72}" type="presOf" srcId="{65CBEEC0-E04F-4B58-865D-E7CF6897BD81}" destId="{037B48D3-3D29-497E-8256-19F6998AED22}" srcOrd="0" destOrd="0" presId="urn:microsoft.com/office/officeart/2005/8/layout/vList5"/>
    <dgm:cxn modelId="{DB7A0FA8-300F-4B7C-BFEF-101EEE14ACF5}" srcId="{AA0CC6B9-A7CC-4506-8550-1E4539F7727A}" destId="{B375BB9F-8E6A-4EE8-B587-FE40AE95BDEB}" srcOrd="0" destOrd="0" parTransId="{AF5F5417-C61F-446C-8A44-507F1D2391ED}" sibTransId="{1E9F4775-6BB4-4497-8ED2-634F327E98A9}"/>
    <dgm:cxn modelId="{556FA2B1-9794-4042-BF6C-E6568DC60B1B}" type="presOf" srcId="{B375BB9F-8E6A-4EE8-B587-FE40AE95BDEB}" destId="{8A08B881-9E55-4389-B812-849D556EFF48}" srcOrd="0" destOrd="0" presId="urn:microsoft.com/office/officeart/2005/8/layout/vList5"/>
    <dgm:cxn modelId="{4BF66FBE-A25A-4A12-9146-F9A82AD342FF}" srcId="{0B571F99-1CE2-46A2-8EA7-A682CB4E8F43}" destId="{6EB025BC-EE48-43F2-A1C5-E98C6A479D8A}" srcOrd="0" destOrd="0" parTransId="{B1D3779D-63E6-400A-B8C3-FFCF6E92CC8F}" sibTransId="{AEB29F86-9E9E-46B8-8DF1-528358E633BE}"/>
    <dgm:cxn modelId="{5F91D5BF-116C-42C0-821A-D13801B0C5DB}" type="presOf" srcId="{033A35B0-0517-4D7F-B043-99610A641758}" destId="{1BD281E0-68AA-43F2-B7AB-44CFE09ADE6E}" srcOrd="0" destOrd="0" presId="urn:microsoft.com/office/officeart/2005/8/layout/vList5"/>
    <dgm:cxn modelId="{49F40580-7B23-46CA-8920-1FBB8742E31B}" type="presParOf" srcId="{1BD281E0-68AA-43F2-B7AB-44CFE09ADE6E}" destId="{25C225F3-3887-49A1-A278-B697231905B3}" srcOrd="0" destOrd="0" presId="urn:microsoft.com/office/officeart/2005/8/layout/vList5"/>
    <dgm:cxn modelId="{1A522BBC-67CA-4E97-9B4E-A801BCC453E5}" type="presParOf" srcId="{25C225F3-3887-49A1-A278-B697231905B3}" destId="{436CCEA1-F203-4661-AB31-F0F9B3D64F0F}" srcOrd="0" destOrd="0" presId="urn:microsoft.com/office/officeart/2005/8/layout/vList5"/>
    <dgm:cxn modelId="{AADCD109-5E55-4C67-9203-A9640A3F0C95}" type="presParOf" srcId="{25C225F3-3887-49A1-A278-B697231905B3}" destId="{037B48D3-3D29-497E-8256-19F6998AED22}" srcOrd="1" destOrd="0" presId="urn:microsoft.com/office/officeart/2005/8/layout/vList5"/>
    <dgm:cxn modelId="{2B93FA9E-F2C8-4F41-A73C-741C2E42BC25}" type="presParOf" srcId="{1BD281E0-68AA-43F2-B7AB-44CFE09ADE6E}" destId="{7FBBA44D-CA35-47D1-9AEE-8886EF493DB7}" srcOrd="1" destOrd="0" presId="urn:microsoft.com/office/officeart/2005/8/layout/vList5"/>
    <dgm:cxn modelId="{95676FAE-3820-47E9-8171-53048FF37CA1}" type="presParOf" srcId="{1BD281E0-68AA-43F2-B7AB-44CFE09ADE6E}" destId="{2AC4AF6F-49CB-4F4F-9DF9-74848F09F823}" srcOrd="2" destOrd="0" presId="urn:microsoft.com/office/officeart/2005/8/layout/vList5"/>
    <dgm:cxn modelId="{B6D576BF-6773-4321-8048-D40D3B08E5E8}" type="presParOf" srcId="{2AC4AF6F-49CB-4F4F-9DF9-74848F09F823}" destId="{42471A0C-AC80-47A9-8191-A0D2619D5991}" srcOrd="0" destOrd="0" presId="urn:microsoft.com/office/officeart/2005/8/layout/vList5"/>
    <dgm:cxn modelId="{7BFEDE26-8DD1-402E-908E-E93256551F51}" type="presParOf" srcId="{2AC4AF6F-49CB-4F4F-9DF9-74848F09F823}" destId="{8A08B881-9E55-4389-B812-849D556EFF48}" srcOrd="1" destOrd="0" presId="urn:microsoft.com/office/officeart/2005/8/layout/vList5"/>
    <dgm:cxn modelId="{F794991D-BC83-41DC-9900-F55CC386E3B6}" type="presParOf" srcId="{1BD281E0-68AA-43F2-B7AB-44CFE09ADE6E}" destId="{613260C5-551E-4195-9C3F-0E9F1B392373}" srcOrd="3" destOrd="0" presId="urn:microsoft.com/office/officeart/2005/8/layout/vList5"/>
    <dgm:cxn modelId="{2A9F6109-878A-4193-BB43-5AD1CD28ED14}" type="presParOf" srcId="{1BD281E0-68AA-43F2-B7AB-44CFE09ADE6E}" destId="{AEB324DF-18B5-47B4-B29F-678DE4480542}" srcOrd="4" destOrd="0" presId="urn:microsoft.com/office/officeart/2005/8/layout/vList5"/>
    <dgm:cxn modelId="{E4444319-0E75-4E00-9EAB-A61A153122C5}" type="presParOf" srcId="{AEB324DF-18B5-47B4-B29F-678DE4480542}" destId="{AED0D603-408C-4F65-94C6-70A1C12A665F}" srcOrd="0" destOrd="0" presId="urn:microsoft.com/office/officeart/2005/8/layout/vList5"/>
    <dgm:cxn modelId="{AEC5DB18-7405-4412-AC51-778167264EC5}" type="presParOf" srcId="{AEB324DF-18B5-47B4-B29F-678DE4480542}" destId="{ADB7FD44-1A25-46F5-8A98-9A96029AC1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DC67D-8131-4EAA-B81E-21E5BC5C51D0}"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GB"/>
        </a:p>
      </dgm:t>
    </dgm:pt>
    <dgm:pt modelId="{93C8E5BF-DBCA-499E-B291-58A4BC471A33}">
      <dgm:prSet phldrT="[Text]" phldr="0"/>
      <dgm:spPr>
        <a:solidFill>
          <a:srgbClr val="404246"/>
        </a:solidFill>
      </dgm:spPr>
      <dgm:t>
        <a:bodyPr/>
        <a:lstStyle/>
        <a:p>
          <a:pPr rtl="0"/>
          <a:r>
            <a:rPr lang="en-GB">
              <a:solidFill>
                <a:schemeClr val="bg1"/>
              </a:solidFill>
              <a:latin typeface="Calibri"/>
              <a:cs typeface="Calibri"/>
            </a:rPr>
            <a:t>Clear and relevant</a:t>
          </a:r>
        </a:p>
      </dgm:t>
    </dgm:pt>
    <dgm:pt modelId="{2D9BADC5-4840-4DCD-A368-8646A0254D12}" type="parTrans" cxnId="{81B2AE9F-60E8-4265-9BCB-2ADF3253E4C8}">
      <dgm:prSet/>
      <dgm:spPr/>
      <dgm:t>
        <a:bodyPr/>
        <a:lstStyle/>
        <a:p>
          <a:endParaRPr lang="en-GB"/>
        </a:p>
      </dgm:t>
    </dgm:pt>
    <dgm:pt modelId="{216BF848-2500-4081-9B00-70B507003D9B}" type="sibTrans" cxnId="{81B2AE9F-60E8-4265-9BCB-2ADF3253E4C8}">
      <dgm:prSet/>
      <dgm:spPr/>
      <dgm:t>
        <a:bodyPr/>
        <a:lstStyle/>
        <a:p>
          <a:endParaRPr lang="en-GB"/>
        </a:p>
      </dgm:t>
    </dgm:pt>
    <dgm:pt modelId="{68BA4929-7D4F-4DCE-94CC-AC19CCFE9698}">
      <dgm:prSet phldrT="[Text]" phldr="0"/>
      <dgm:spPr>
        <a:solidFill>
          <a:srgbClr val="7A9F4C"/>
        </a:solidFill>
      </dgm:spPr>
      <dgm:t>
        <a:bodyPr/>
        <a:lstStyle/>
        <a:p>
          <a:pPr rtl="0"/>
          <a:r>
            <a:rPr lang="en-GB">
              <a:latin typeface="Calibri"/>
              <a:cs typeface="Calibri"/>
            </a:rPr>
            <a:t>Linked to skills needs and job standards defined by industry</a:t>
          </a:r>
        </a:p>
      </dgm:t>
    </dgm:pt>
    <dgm:pt modelId="{A47A0105-4D10-4136-A962-3CA4351DFAF5}" type="parTrans" cxnId="{B9AD5B0C-F7D0-4240-B814-6A2BC32DDB4F}">
      <dgm:prSet/>
      <dgm:spPr/>
      <dgm:t>
        <a:bodyPr/>
        <a:lstStyle/>
        <a:p>
          <a:endParaRPr lang="en-GB"/>
        </a:p>
      </dgm:t>
    </dgm:pt>
    <dgm:pt modelId="{7787ADB3-C7FE-4A3A-8A18-A7DFEB034017}" type="sibTrans" cxnId="{B9AD5B0C-F7D0-4240-B814-6A2BC32DDB4F}">
      <dgm:prSet/>
      <dgm:spPr/>
      <dgm:t>
        <a:bodyPr/>
        <a:lstStyle/>
        <a:p>
          <a:endParaRPr lang="en-GB"/>
        </a:p>
      </dgm:t>
    </dgm:pt>
    <dgm:pt modelId="{09BBF5D1-A86D-4F60-8844-3482313A8305}">
      <dgm:prSet phldrT="[Text]" phldr="0"/>
      <dgm:spPr>
        <a:solidFill>
          <a:srgbClr val="7A9F4C"/>
        </a:solidFill>
      </dgm:spPr>
      <dgm:t>
        <a:bodyPr/>
        <a:lstStyle/>
        <a:p>
          <a:pPr rtl="0"/>
          <a:r>
            <a:rPr lang="en-GB">
              <a:latin typeface="Calibri"/>
              <a:cs typeface="Calibri"/>
            </a:rPr>
            <a:t>Improved consistency and less frequency of updates required</a:t>
          </a:r>
        </a:p>
      </dgm:t>
    </dgm:pt>
    <dgm:pt modelId="{92EA0E16-EE37-4D89-B4EC-B4CBFBFB835B}" type="parTrans" cxnId="{2E088259-26A8-493F-82F2-0BD7398CD741}">
      <dgm:prSet/>
      <dgm:spPr/>
      <dgm:t>
        <a:bodyPr/>
        <a:lstStyle/>
        <a:p>
          <a:endParaRPr lang="en-GB"/>
        </a:p>
      </dgm:t>
    </dgm:pt>
    <dgm:pt modelId="{340CF5B6-110F-4454-9B87-1DA1908E462B}" type="sibTrans" cxnId="{2E088259-26A8-493F-82F2-0BD7398CD741}">
      <dgm:prSet/>
      <dgm:spPr/>
      <dgm:t>
        <a:bodyPr/>
        <a:lstStyle/>
        <a:p>
          <a:endParaRPr lang="en-GB"/>
        </a:p>
      </dgm:t>
    </dgm:pt>
    <dgm:pt modelId="{87F663CF-4786-4BD6-A7A3-FEFF3AD6F8D9}">
      <dgm:prSet phldrT="[Text]" phldr="0"/>
      <dgm:spPr>
        <a:solidFill>
          <a:srgbClr val="404246"/>
        </a:solidFill>
      </dgm:spPr>
      <dgm:t>
        <a:bodyPr/>
        <a:lstStyle/>
        <a:p>
          <a:r>
            <a:rPr lang="en-GB">
              <a:solidFill>
                <a:schemeClr val="bg1"/>
              </a:solidFill>
              <a:latin typeface="Calibri"/>
              <a:cs typeface="Calibri"/>
            </a:rPr>
            <a:t>Accessible</a:t>
          </a:r>
        </a:p>
      </dgm:t>
    </dgm:pt>
    <dgm:pt modelId="{5BD5A521-9088-4B60-B40A-94DEC5244A6A}" type="parTrans" cxnId="{B9BF9387-73B6-46EC-88A4-B8A3A6039AC3}">
      <dgm:prSet/>
      <dgm:spPr/>
      <dgm:t>
        <a:bodyPr/>
        <a:lstStyle/>
        <a:p>
          <a:endParaRPr lang="en-GB"/>
        </a:p>
      </dgm:t>
    </dgm:pt>
    <dgm:pt modelId="{C1F92AF5-B488-4735-A9C3-8EFD7C4F599A}" type="sibTrans" cxnId="{B9BF9387-73B6-46EC-88A4-B8A3A6039AC3}">
      <dgm:prSet/>
      <dgm:spPr/>
      <dgm:t>
        <a:bodyPr/>
        <a:lstStyle/>
        <a:p>
          <a:endParaRPr lang="en-GB"/>
        </a:p>
      </dgm:t>
    </dgm:pt>
    <dgm:pt modelId="{C1F1D8DE-CB05-43C4-944F-41D1B8F30DFC}">
      <dgm:prSet phldrT="[Text]" phldr="0"/>
      <dgm:spPr>
        <a:solidFill>
          <a:srgbClr val="A4A7A9"/>
        </a:solidFill>
      </dgm:spPr>
      <dgm:t>
        <a:bodyPr/>
        <a:lstStyle/>
        <a:p>
          <a:pPr rtl="0"/>
          <a:r>
            <a:rPr lang="en-GB">
              <a:latin typeface="Calibri"/>
              <a:cs typeface="Calibri"/>
            </a:rPr>
            <a:t>Information is usable, navigable, and meets needs of all users</a:t>
          </a:r>
        </a:p>
      </dgm:t>
    </dgm:pt>
    <dgm:pt modelId="{F5773356-F825-4116-A448-A24966767428}" type="parTrans" cxnId="{7DAD3D24-5451-41F1-9FA6-E5D058B51A24}">
      <dgm:prSet/>
      <dgm:spPr/>
      <dgm:t>
        <a:bodyPr/>
        <a:lstStyle/>
        <a:p>
          <a:endParaRPr lang="en-GB"/>
        </a:p>
      </dgm:t>
    </dgm:pt>
    <dgm:pt modelId="{789C1B53-06E2-4CD7-84A4-E1F9ED8B3746}" type="sibTrans" cxnId="{7DAD3D24-5451-41F1-9FA6-E5D058B51A24}">
      <dgm:prSet/>
      <dgm:spPr/>
      <dgm:t>
        <a:bodyPr/>
        <a:lstStyle/>
        <a:p>
          <a:endParaRPr lang="en-GB"/>
        </a:p>
      </dgm:t>
    </dgm:pt>
    <dgm:pt modelId="{E597F8EB-D576-486C-9C47-801ECDFE068D}">
      <dgm:prSet phldr="0"/>
      <dgm:spPr>
        <a:solidFill>
          <a:srgbClr val="A4A7A9"/>
        </a:solidFill>
      </dgm:spPr>
      <dgm:t>
        <a:bodyPr/>
        <a:lstStyle/>
        <a:p>
          <a:pPr rtl="0"/>
          <a:r>
            <a:rPr lang="en-GB">
              <a:latin typeface="Calibri"/>
              <a:cs typeface="Calibri"/>
            </a:rPr>
            <a:t>Products clearly identify skills, knowledge and application</a:t>
          </a:r>
        </a:p>
      </dgm:t>
    </dgm:pt>
    <dgm:pt modelId="{DA55D269-25DA-4964-89AC-A6654C007CDF}" type="parTrans" cxnId="{3EB7FA85-4240-4814-A41D-7CB108DA38E9}">
      <dgm:prSet/>
      <dgm:spPr/>
      <dgm:t>
        <a:bodyPr/>
        <a:lstStyle/>
        <a:p>
          <a:endParaRPr lang="en-AU"/>
        </a:p>
      </dgm:t>
    </dgm:pt>
    <dgm:pt modelId="{2EE56159-D36F-47ED-88B7-B8B79C2B81BA}" type="sibTrans" cxnId="{3EB7FA85-4240-4814-A41D-7CB108DA38E9}">
      <dgm:prSet/>
      <dgm:spPr/>
      <dgm:t>
        <a:bodyPr/>
        <a:lstStyle/>
        <a:p>
          <a:endParaRPr lang="en-AU"/>
        </a:p>
      </dgm:t>
    </dgm:pt>
    <dgm:pt modelId="{1A37876A-70CD-426D-BD4B-E83A876055BD}">
      <dgm:prSet phldr="0"/>
      <dgm:spPr>
        <a:solidFill>
          <a:srgbClr val="404246"/>
        </a:solidFill>
      </dgm:spPr>
      <dgm:t>
        <a:bodyPr/>
        <a:lstStyle/>
        <a:p>
          <a:r>
            <a:rPr lang="en-GB">
              <a:solidFill>
                <a:schemeClr val="bg1"/>
              </a:solidFill>
              <a:latin typeface="Calibri"/>
              <a:cs typeface="Calibri"/>
            </a:rPr>
            <a:t>Flexible</a:t>
          </a:r>
        </a:p>
      </dgm:t>
    </dgm:pt>
    <dgm:pt modelId="{064329D8-AAAC-4AE9-83B3-392D88B20A61}" type="parTrans" cxnId="{707BE196-7DDC-47FA-A48C-6D7133F77253}">
      <dgm:prSet/>
      <dgm:spPr/>
      <dgm:t>
        <a:bodyPr/>
        <a:lstStyle/>
        <a:p>
          <a:endParaRPr lang="en-AU"/>
        </a:p>
      </dgm:t>
    </dgm:pt>
    <dgm:pt modelId="{7B01037C-031F-4C76-878F-550C1D1E0ACF}" type="sibTrans" cxnId="{707BE196-7DDC-47FA-A48C-6D7133F77253}">
      <dgm:prSet/>
      <dgm:spPr/>
      <dgm:t>
        <a:bodyPr/>
        <a:lstStyle/>
        <a:p>
          <a:endParaRPr lang="en-AU"/>
        </a:p>
      </dgm:t>
    </dgm:pt>
    <dgm:pt modelId="{CEF787CF-3E2F-48E4-A282-B2963C932AB6}">
      <dgm:prSet phldr="0"/>
      <dgm:spPr>
        <a:solidFill>
          <a:srgbClr val="44546A"/>
        </a:solidFill>
      </dgm:spPr>
      <dgm:t>
        <a:bodyPr/>
        <a:lstStyle/>
        <a:p>
          <a:pPr rtl="0"/>
          <a:r>
            <a:rPr lang="en-GB">
              <a:latin typeface="Calibri"/>
              <a:cs typeface="Calibri"/>
            </a:rPr>
            <a:t>Boosts labour market resilience</a:t>
          </a:r>
        </a:p>
      </dgm:t>
    </dgm:pt>
    <dgm:pt modelId="{36375662-20B9-4820-AFDF-21566FC4983E}" type="parTrans" cxnId="{D77D19BA-1355-4DD6-B708-9F86378F8798}">
      <dgm:prSet/>
      <dgm:spPr/>
      <dgm:t>
        <a:bodyPr/>
        <a:lstStyle/>
        <a:p>
          <a:endParaRPr lang="en-AU"/>
        </a:p>
      </dgm:t>
    </dgm:pt>
    <dgm:pt modelId="{58F1088E-6838-4805-A018-C7515D58A034}" type="sibTrans" cxnId="{D77D19BA-1355-4DD6-B708-9F86378F8798}">
      <dgm:prSet/>
      <dgm:spPr/>
      <dgm:t>
        <a:bodyPr/>
        <a:lstStyle/>
        <a:p>
          <a:endParaRPr lang="en-AU"/>
        </a:p>
      </dgm:t>
    </dgm:pt>
    <dgm:pt modelId="{7E9DE563-762E-4E38-9CD2-86D31FDBCD15}">
      <dgm:prSet phldr="0"/>
      <dgm:spPr>
        <a:solidFill>
          <a:srgbClr val="44546A"/>
        </a:solidFill>
      </dgm:spPr>
      <dgm:t>
        <a:bodyPr/>
        <a:lstStyle/>
        <a:p>
          <a:pPr rtl="0"/>
          <a:r>
            <a:rPr lang="en-GB">
              <a:latin typeface="Calibri"/>
              <a:cs typeface="Calibri"/>
            </a:rPr>
            <a:t>Less prescriptive, enabling innovation to address current and emerging skills needs</a:t>
          </a:r>
        </a:p>
      </dgm:t>
    </dgm:pt>
    <dgm:pt modelId="{ED16A105-D189-4F04-9DDD-BCBA1A7599C8}" type="parTrans" cxnId="{419267B7-35E9-4F1F-8F6E-5AA5E06B8817}">
      <dgm:prSet/>
      <dgm:spPr/>
      <dgm:t>
        <a:bodyPr/>
        <a:lstStyle/>
        <a:p>
          <a:endParaRPr lang="en-AU"/>
        </a:p>
      </dgm:t>
    </dgm:pt>
    <dgm:pt modelId="{00854441-4D92-48E6-BD42-685D69E4A4CE}" type="sibTrans" cxnId="{419267B7-35E9-4F1F-8F6E-5AA5E06B8817}">
      <dgm:prSet/>
      <dgm:spPr/>
      <dgm:t>
        <a:bodyPr/>
        <a:lstStyle/>
        <a:p>
          <a:endParaRPr lang="en-AU"/>
        </a:p>
      </dgm:t>
    </dgm:pt>
    <dgm:pt modelId="{1BF79D88-DEF4-437B-9CDC-FD97A990A301}">
      <dgm:prSet phldr="0"/>
      <dgm:spPr>
        <a:solidFill>
          <a:srgbClr val="404246"/>
        </a:solidFill>
      </dgm:spPr>
      <dgm:t>
        <a:bodyPr/>
        <a:lstStyle/>
        <a:p>
          <a:pPr rtl="0"/>
          <a:r>
            <a:rPr lang="en-GB">
              <a:solidFill>
                <a:schemeClr val="bg1"/>
              </a:solidFill>
              <a:latin typeface="Calibri"/>
              <a:cs typeface="Calibri"/>
            </a:rPr>
            <a:t>Transferable </a:t>
          </a:r>
        </a:p>
      </dgm:t>
    </dgm:pt>
    <dgm:pt modelId="{AB8B2774-9F2A-4DFB-9B2F-5AED25A73048}" type="parTrans" cxnId="{0FFB9705-81C4-4C6A-AA7D-33CC208F838C}">
      <dgm:prSet/>
      <dgm:spPr/>
      <dgm:t>
        <a:bodyPr/>
        <a:lstStyle/>
        <a:p>
          <a:endParaRPr lang="en-AU"/>
        </a:p>
      </dgm:t>
    </dgm:pt>
    <dgm:pt modelId="{0EE68A1A-45D3-4291-A461-09675A6ABAE0}" type="sibTrans" cxnId="{0FFB9705-81C4-4C6A-AA7D-33CC208F838C}">
      <dgm:prSet/>
      <dgm:spPr/>
      <dgm:t>
        <a:bodyPr/>
        <a:lstStyle/>
        <a:p>
          <a:endParaRPr lang="en-AU"/>
        </a:p>
      </dgm:t>
    </dgm:pt>
    <dgm:pt modelId="{0FC03122-17D5-4A06-9E02-652B7B4DD8D6}">
      <dgm:prSet phldr="0"/>
      <dgm:spPr>
        <a:solidFill>
          <a:srgbClr val="0E8579"/>
        </a:solidFill>
      </dgm:spPr>
      <dgm:t>
        <a:bodyPr/>
        <a:lstStyle/>
        <a:p>
          <a:pPr rtl="0"/>
          <a:r>
            <a:rPr lang="en-GB">
              <a:latin typeface="Calibri"/>
              <a:cs typeface="Calibri"/>
            </a:rPr>
            <a:t>Facilitates mobility between occupations, industries, and education pathways</a:t>
          </a:r>
        </a:p>
      </dgm:t>
    </dgm:pt>
    <dgm:pt modelId="{76AF668B-9F2F-4C1C-BA25-D453519379BB}" type="parTrans" cxnId="{D859DA56-7F2D-491D-BB4E-53E46953FFBF}">
      <dgm:prSet/>
      <dgm:spPr/>
      <dgm:t>
        <a:bodyPr/>
        <a:lstStyle/>
        <a:p>
          <a:endParaRPr lang="en-AU"/>
        </a:p>
      </dgm:t>
    </dgm:pt>
    <dgm:pt modelId="{DC1DA46A-2D1E-48CA-9778-8FD12CA707C3}" type="sibTrans" cxnId="{D859DA56-7F2D-491D-BB4E-53E46953FFBF}">
      <dgm:prSet/>
      <dgm:spPr/>
      <dgm:t>
        <a:bodyPr/>
        <a:lstStyle/>
        <a:p>
          <a:endParaRPr lang="en-AU"/>
        </a:p>
      </dgm:t>
    </dgm:pt>
    <dgm:pt modelId="{A5B7F2FC-1881-40FE-92D7-DBA32474C221}">
      <dgm:prSet phldr="0"/>
      <dgm:spPr>
        <a:solidFill>
          <a:srgbClr val="0E8579"/>
        </a:solidFill>
      </dgm:spPr>
      <dgm:t>
        <a:bodyPr/>
        <a:lstStyle/>
        <a:p>
          <a:pPr rtl="0"/>
          <a:r>
            <a:rPr lang="en-GB">
              <a:latin typeface="Calibri"/>
              <a:cs typeface="Calibri"/>
            </a:rPr>
            <a:t>Offers specialist and broader skills to align with workforce needs</a:t>
          </a:r>
        </a:p>
      </dgm:t>
    </dgm:pt>
    <dgm:pt modelId="{3139C0D0-AC91-4297-8282-78E53E7A4132}" type="parTrans" cxnId="{7CE49D4F-DECD-449D-8E92-392664D01946}">
      <dgm:prSet/>
      <dgm:spPr/>
      <dgm:t>
        <a:bodyPr/>
        <a:lstStyle/>
        <a:p>
          <a:endParaRPr lang="en-AU"/>
        </a:p>
      </dgm:t>
    </dgm:pt>
    <dgm:pt modelId="{040C2B06-CFB2-4896-B054-12D0E5E025FE}" type="sibTrans" cxnId="{7CE49D4F-DECD-449D-8E92-392664D01946}">
      <dgm:prSet/>
      <dgm:spPr/>
      <dgm:t>
        <a:bodyPr/>
        <a:lstStyle/>
        <a:p>
          <a:endParaRPr lang="en-AU"/>
        </a:p>
      </dgm:t>
    </dgm:pt>
    <dgm:pt modelId="{CDFCAFE4-4A6F-4396-A31A-5E287D37FE9F}" type="pres">
      <dgm:prSet presAssocID="{A9ADC67D-8131-4EAA-B81E-21E5BC5C51D0}" presName="theList" presStyleCnt="0">
        <dgm:presLayoutVars>
          <dgm:dir/>
          <dgm:animLvl val="lvl"/>
          <dgm:resizeHandles val="exact"/>
        </dgm:presLayoutVars>
      </dgm:prSet>
      <dgm:spPr/>
    </dgm:pt>
    <dgm:pt modelId="{0ABD0070-2666-4C57-ADED-43747BD0BA34}" type="pres">
      <dgm:prSet presAssocID="{93C8E5BF-DBCA-499E-B291-58A4BC471A33}" presName="compNode" presStyleCnt="0"/>
      <dgm:spPr/>
    </dgm:pt>
    <dgm:pt modelId="{E4A5BE46-819F-4AFF-8EF9-686A111D0878}" type="pres">
      <dgm:prSet presAssocID="{93C8E5BF-DBCA-499E-B291-58A4BC471A33}" presName="aNode" presStyleLbl="bgShp" presStyleIdx="0" presStyleCnt="4" custLinFactNeighborY="-2383"/>
      <dgm:spPr/>
    </dgm:pt>
    <dgm:pt modelId="{A80D8F5B-B8F6-4E2A-BA8D-FECE34B15203}" type="pres">
      <dgm:prSet presAssocID="{93C8E5BF-DBCA-499E-B291-58A4BC471A33}" presName="textNode" presStyleLbl="bgShp" presStyleIdx="0" presStyleCnt="4"/>
      <dgm:spPr/>
    </dgm:pt>
    <dgm:pt modelId="{03357D01-528B-458E-A82E-1C640A9027A4}" type="pres">
      <dgm:prSet presAssocID="{93C8E5BF-DBCA-499E-B291-58A4BC471A33}" presName="compChildNode" presStyleCnt="0"/>
      <dgm:spPr/>
    </dgm:pt>
    <dgm:pt modelId="{8BB84654-E21B-4F1E-8C09-C9D4851813AC}" type="pres">
      <dgm:prSet presAssocID="{93C8E5BF-DBCA-499E-B291-58A4BC471A33}" presName="theInnerList" presStyleCnt="0"/>
      <dgm:spPr/>
    </dgm:pt>
    <dgm:pt modelId="{1803BB73-188E-4052-AED3-449E7FA363F9}" type="pres">
      <dgm:prSet presAssocID="{68BA4929-7D4F-4DCE-94CC-AC19CCFE9698}" presName="childNode" presStyleLbl="node1" presStyleIdx="0" presStyleCnt="8">
        <dgm:presLayoutVars>
          <dgm:bulletEnabled val="1"/>
        </dgm:presLayoutVars>
      </dgm:prSet>
      <dgm:spPr/>
    </dgm:pt>
    <dgm:pt modelId="{B46DD817-4079-4530-9823-0BAC61ED4A0A}" type="pres">
      <dgm:prSet presAssocID="{68BA4929-7D4F-4DCE-94CC-AC19CCFE9698}" presName="aSpace2" presStyleCnt="0"/>
      <dgm:spPr/>
    </dgm:pt>
    <dgm:pt modelId="{CE6142A0-607A-4F50-A8EB-A80FF6544234}" type="pres">
      <dgm:prSet presAssocID="{09BBF5D1-A86D-4F60-8844-3482313A8305}" presName="childNode" presStyleLbl="node1" presStyleIdx="1" presStyleCnt="8">
        <dgm:presLayoutVars>
          <dgm:bulletEnabled val="1"/>
        </dgm:presLayoutVars>
      </dgm:prSet>
      <dgm:spPr/>
    </dgm:pt>
    <dgm:pt modelId="{25DC659E-5060-401A-867D-CEC1F7582BA5}" type="pres">
      <dgm:prSet presAssocID="{93C8E5BF-DBCA-499E-B291-58A4BC471A33}" presName="aSpace" presStyleCnt="0"/>
      <dgm:spPr/>
    </dgm:pt>
    <dgm:pt modelId="{499FBF3B-EDAF-4434-94E8-C9377498300B}" type="pres">
      <dgm:prSet presAssocID="{87F663CF-4786-4BD6-A7A3-FEFF3AD6F8D9}" presName="compNode" presStyleCnt="0"/>
      <dgm:spPr/>
    </dgm:pt>
    <dgm:pt modelId="{CF76C8EC-3C71-471C-9396-5A1AFCFE1F9E}" type="pres">
      <dgm:prSet presAssocID="{87F663CF-4786-4BD6-A7A3-FEFF3AD6F8D9}" presName="aNode" presStyleLbl="bgShp" presStyleIdx="1" presStyleCnt="4"/>
      <dgm:spPr/>
    </dgm:pt>
    <dgm:pt modelId="{A8E6B8C1-3854-41C1-9628-E454E0A0CEC3}" type="pres">
      <dgm:prSet presAssocID="{87F663CF-4786-4BD6-A7A3-FEFF3AD6F8D9}" presName="textNode" presStyleLbl="bgShp" presStyleIdx="1" presStyleCnt="4"/>
      <dgm:spPr/>
    </dgm:pt>
    <dgm:pt modelId="{AB3493AF-7439-4E38-9F64-A9DDFEEAC37D}" type="pres">
      <dgm:prSet presAssocID="{87F663CF-4786-4BD6-A7A3-FEFF3AD6F8D9}" presName="compChildNode" presStyleCnt="0"/>
      <dgm:spPr/>
    </dgm:pt>
    <dgm:pt modelId="{25762F1F-28AF-42C0-B91F-738F3D3B7F55}" type="pres">
      <dgm:prSet presAssocID="{87F663CF-4786-4BD6-A7A3-FEFF3AD6F8D9}" presName="theInnerList" presStyleCnt="0"/>
      <dgm:spPr/>
    </dgm:pt>
    <dgm:pt modelId="{93EC3F30-C80E-4D17-8DB9-A52C4D8210EB}" type="pres">
      <dgm:prSet presAssocID="{C1F1D8DE-CB05-43C4-944F-41D1B8F30DFC}" presName="childNode" presStyleLbl="node1" presStyleIdx="2" presStyleCnt="8">
        <dgm:presLayoutVars>
          <dgm:bulletEnabled val="1"/>
        </dgm:presLayoutVars>
      </dgm:prSet>
      <dgm:spPr/>
    </dgm:pt>
    <dgm:pt modelId="{B66F9F3E-B52F-4093-B91E-EB7F94FB0B27}" type="pres">
      <dgm:prSet presAssocID="{C1F1D8DE-CB05-43C4-944F-41D1B8F30DFC}" presName="aSpace2" presStyleCnt="0"/>
      <dgm:spPr/>
    </dgm:pt>
    <dgm:pt modelId="{0B439893-E90E-4788-BB8E-C0F9088CD483}" type="pres">
      <dgm:prSet presAssocID="{E597F8EB-D576-486C-9C47-801ECDFE068D}" presName="childNode" presStyleLbl="node1" presStyleIdx="3" presStyleCnt="8">
        <dgm:presLayoutVars>
          <dgm:bulletEnabled val="1"/>
        </dgm:presLayoutVars>
      </dgm:prSet>
      <dgm:spPr/>
    </dgm:pt>
    <dgm:pt modelId="{9DF081D7-8F59-42E4-8F93-6EAEDE57FABC}" type="pres">
      <dgm:prSet presAssocID="{87F663CF-4786-4BD6-A7A3-FEFF3AD6F8D9}" presName="aSpace" presStyleCnt="0"/>
      <dgm:spPr/>
    </dgm:pt>
    <dgm:pt modelId="{AD02558E-E285-4EBF-AB3C-A873B6AB39E5}" type="pres">
      <dgm:prSet presAssocID="{1A37876A-70CD-426D-BD4B-E83A876055BD}" presName="compNode" presStyleCnt="0"/>
      <dgm:spPr/>
    </dgm:pt>
    <dgm:pt modelId="{F206FBDB-2E44-4154-9155-6341F7F497DB}" type="pres">
      <dgm:prSet presAssocID="{1A37876A-70CD-426D-BD4B-E83A876055BD}" presName="aNode" presStyleLbl="bgShp" presStyleIdx="2" presStyleCnt="4"/>
      <dgm:spPr/>
    </dgm:pt>
    <dgm:pt modelId="{EA95CDBC-40DB-4591-AFF0-987F34D08464}" type="pres">
      <dgm:prSet presAssocID="{1A37876A-70CD-426D-BD4B-E83A876055BD}" presName="textNode" presStyleLbl="bgShp" presStyleIdx="2" presStyleCnt="4"/>
      <dgm:spPr/>
    </dgm:pt>
    <dgm:pt modelId="{81040F85-6B22-45A9-97AA-900B26195E52}" type="pres">
      <dgm:prSet presAssocID="{1A37876A-70CD-426D-BD4B-E83A876055BD}" presName="compChildNode" presStyleCnt="0"/>
      <dgm:spPr/>
    </dgm:pt>
    <dgm:pt modelId="{43CDE4F2-4086-4BCC-B116-6EAA5B261299}" type="pres">
      <dgm:prSet presAssocID="{1A37876A-70CD-426D-BD4B-E83A876055BD}" presName="theInnerList" presStyleCnt="0"/>
      <dgm:spPr/>
    </dgm:pt>
    <dgm:pt modelId="{28C0683F-CDC5-4E37-89D6-9779DCA847C9}" type="pres">
      <dgm:prSet presAssocID="{CEF787CF-3E2F-48E4-A282-B2963C932AB6}" presName="childNode" presStyleLbl="node1" presStyleIdx="4" presStyleCnt="8">
        <dgm:presLayoutVars>
          <dgm:bulletEnabled val="1"/>
        </dgm:presLayoutVars>
      </dgm:prSet>
      <dgm:spPr/>
    </dgm:pt>
    <dgm:pt modelId="{2DE00408-AB05-431D-A4FB-54E085D1D00B}" type="pres">
      <dgm:prSet presAssocID="{CEF787CF-3E2F-48E4-A282-B2963C932AB6}" presName="aSpace2" presStyleCnt="0"/>
      <dgm:spPr/>
    </dgm:pt>
    <dgm:pt modelId="{6250293F-C742-4E96-AC5E-5D8CE7D00983}" type="pres">
      <dgm:prSet presAssocID="{7E9DE563-762E-4E38-9CD2-86D31FDBCD15}" presName="childNode" presStyleLbl="node1" presStyleIdx="5" presStyleCnt="8">
        <dgm:presLayoutVars>
          <dgm:bulletEnabled val="1"/>
        </dgm:presLayoutVars>
      </dgm:prSet>
      <dgm:spPr/>
    </dgm:pt>
    <dgm:pt modelId="{11C14388-8901-4981-A090-F8EAF9AE5343}" type="pres">
      <dgm:prSet presAssocID="{1A37876A-70CD-426D-BD4B-E83A876055BD}" presName="aSpace" presStyleCnt="0"/>
      <dgm:spPr/>
    </dgm:pt>
    <dgm:pt modelId="{2653E4E7-9C73-4E8C-9890-ACA2464C0A2B}" type="pres">
      <dgm:prSet presAssocID="{1BF79D88-DEF4-437B-9CDC-FD97A990A301}" presName="compNode" presStyleCnt="0"/>
      <dgm:spPr/>
    </dgm:pt>
    <dgm:pt modelId="{9F54DD85-AC6B-418F-8469-14EA0854D13F}" type="pres">
      <dgm:prSet presAssocID="{1BF79D88-DEF4-437B-9CDC-FD97A990A301}" presName="aNode" presStyleLbl="bgShp" presStyleIdx="3" presStyleCnt="4"/>
      <dgm:spPr/>
    </dgm:pt>
    <dgm:pt modelId="{8E3FF2F3-0C3E-4229-BABC-1A7BA1AAECD2}" type="pres">
      <dgm:prSet presAssocID="{1BF79D88-DEF4-437B-9CDC-FD97A990A301}" presName="textNode" presStyleLbl="bgShp" presStyleIdx="3" presStyleCnt="4"/>
      <dgm:spPr/>
    </dgm:pt>
    <dgm:pt modelId="{C861C97C-7E1B-4022-A4B7-242B1812B910}" type="pres">
      <dgm:prSet presAssocID="{1BF79D88-DEF4-437B-9CDC-FD97A990A301}" presName="compChildNode" presStyleCnt="0"/>
      <dgm:spPr/>
    </dgm:pt>
    <dgm:pt modelId="{ABD4183F-4D9B-4156-869A-AB815C1FEFAF}" type="pres">
      <dgm:prSet presAssocID="{1BF79D88-DEF4-437B-9CDC-FD97A990A301}" presName="theInnerList" presStyleCnt="0"/>
      <dgm:spPr/>
    </dgm:pt>
    <dgm:pt modelId="{46F03A6B-C0CC-4434-B6A6-90FDEC62FC26}" type="pres">
      <dgm:prSet presAssocID="{0FC03122-17D5-4A06-9E02-652B7B4DD8D6}" presName="childNode" presStyleLbl="node1" presStyleIdx="6" presStyleCnt="8">
        <dgm:presLayoutVars>
          <dgm:bulletEnabled val="1"/>
        </dgm:presLayoutVars>
      </dgm:prSet>
      <dgm:spPr/>
    </dgm:pt>
    <dgm:pt modelId="{9E3054A9-8922-4722-A53C-A1CB1258591E}" type="pres">
      <dgm:prSet presAssocID="{0FC03122-17D5-4A06-9E02-652B7B4DD8D6}" presName="aSpace2" presStyleCnt="0"/>
      <dgm:spPr/>
    </dgm:pt>
    <dgm:pt modelId="{1332CC70-BC9F-4774-BE31-CDA4754BE540}" type="pres">
      <dgm:prSet presAssocID="{A5B7F2FC-1881-40FE-92D7-DBA32474C221}" presName="childNode" presStyleLbl="node1" presStyleIdx="7" presStyleCnt="8">
        <dgm:presLayoutVars>
          <dgm:bulletEnabled val="1"/>
        </dgm:presLayoutVars>
      </dgm:prSet>
      <dgm:spPr/>
    </dgm:pt>
  </dgm:ptLst>
  <dgm:cxnLst>
    <dgm:cxn modelId="{70FDE103-4F58-4FBC-A8CD-B47043601EAB}" type="presOf" srcId="{68BA4929-7D4F-4DCE-94CC-AC19CCFE9698}" destId="{1803BB73-188E-4052-AED3-449E7FA363F9}" srcOrd="0" destOrd="0" presId="urn:microsoft.com/office/officeart/2005/8/layout/lProcess2"/>
    <dgm:cxn modelId="{0FFB9705-81C4-4C6A-AA7D-33CC208F838C}" srcId="{A9ADC67D-8131-4EAA-B81E-21E5BC5C51D0}" destId="{1BF79D88-DEF4-437B-9CDC-FD97A990A301}" srcOrd="3" destOrd="0" parTransId="{AB8B2774-9F2A-4DFB-9B2F-5AED25A73048}" sibTransId="{0EE68A1A-45D3-4291-A461-09675A6ABAE0}"/>
    <dgm:cxn modelId="{13D9030A-31AD-42A2-ABCA-F61C12DAF893}" type="presOf" srcId="{CEF787CF-3E2F-48E4-A282-B2963C932AB6}" destId="{28C0683F-CDC5-4E37-89D6-9779DCA847C9}" srcOrd="0" destOrd="0" presId="urn:microsoft.com/office/officeart/2005/8/layout/lProcess2"/>
    <dgm:cxn modelId="{B9AD5B0C-F7D0-4240-B814-6A2BC32DDB4F}" srcId="{93C8E5BF-DBCA-499E-B291-58A4BC471A33}" destId="{68BA4929-7D4F-4DCE-94CC-AC19CCFE9698}" srcOrd="0" destOrd="0" parTransId="{A47A0105-4D10-4136-A962-3CA4351DFAF5}" sibTransId="{7787ADB3-C7FE-4A3A-8A18-A7DFEB034017}"/>
    <dgm:cxn modelId="{80F6090E-4EF8-4113-8F0E-C5E2277CC086}" type="presOf" srcId="{0FC03122-17D5-4A06-9E02-652B7B4DD8D6}" destId="{46F03A6B-C0CC-4434-B6A6-90FDEC62FC26}" srcOrd="0" destOrd="0" presId="urn:microsoft.com/office/officeart/2005/8/layout/lProcess2"/>
    <dgm:cxn modelId="{6370C313-BF06-42BB-988C-DF81EC582419}" type="presOf" srcId="{87F663CF-4786-4BD6-A7A3-FEFF3AD6F8D9}" destId="{A8E6B8C1-3854-41C1-9628-E454E0A0CEC3}" srcOrd="1" destOrd="0" presId="urn:microsoft.com/office/officeart/2005/8/layout/lProcess2"/>
    <dgm:cxn modelId="{BDEDA01F-BAE0-42A5-BFAD-C334C3A14C8A}" type="presOf" srcId="{87F663CF-4786-4BD6-A7A3-FEFF3AD6F8D9}" destId="{CF76C8EC-3C71-471C-9396-5A1AFCFE1F9E}" srcOrd="0" destOrd="0" presId="urn:microsoft.com/office/officeart/2005/8/layout/lProcess2"/>
    <dgm:cxn modelId="{7DAD3D24-5451-41F1-9FA6-E5D058B51A24}" srcId="{87F663CF-4786-4BD6-A7A3-FEFF3AD6F8D9}" destId="{C1F1D8DE-CB05-43C4-944F-41D1B8F30DFC}" srcOrd="0" destOrd="0" parTransId="{F5773356-F825-4116-A448-A24966767428}" sibTransId="{789C1B53-06E2-4CD7-84A4-E1F9ED8B3746}"/>
    <dgm:cxn modelId="{22027C39-3F8F-4C48-955A-BD54E9A0C0AF}" type="presOf" srcId="{7E9DE563-762E-4E38-9CD2-86D31FDBCD15}" destId="{6250293F-C742-4E96-AC5E-5D8CE7D00983}" srcOrd="0" destOrd="0" presId="urn:microsoft.com/office/officeart/2005/8/layout/lProcess2"/>
    <dgm:cxn modelId="{D3086964-C848-4C5A-A69B-EB1B8A4CC2AD}" type="presOf" srcId="{93C8E5BF-DBCA-499E-B291-58A4BC471A33}" destId="{A80D8F5B-B8F6-4E2A-BA8D-FECE34B15203}" srcOrd="1" destOrd="0" presId="urn:microsoft.com/office/officeart/2005/8/layout/lProcess2"/>
    <dgm:cxn modelId="{1AA43146-E120-4FFD-A640-84199600A54F}" type="presOf" srcId="{1BF79D88-DEF4-437B-9CDC-FD97A990A301}" destId="{8E3FF2F3-0C3E-4229-BABC-1A7BA1AAECD2}" srcOrd="1" destOrd="0" presId="urn:microsoft.com/office/officeart/2005/8/layout/lProcess2"/>
    <dgm:cxn modelId="{EE4FF166-45B5-470D-BB68-A27DECEDF8B8}" type="presOf" srcId="{09BBF5D1-A86D-4F60-8844-3482313A8305}" destId="{CE6142A0-607A-4F50-A8EB-A80FF6544234}" srcOrd="0" destOrd="0" presId="urn:microsoft.com/office/officeart/2005/8/layout/lProcess2"/>
    <dgm:cxn modelId="{7CE49D4F-DECD-449D-8E92-392664D01946}" srcId="{1BF79D88-DEF4-437B-9CDC-FD97A990A301}" destId="{A5B7F2FC-1881-40FE-92D7-DBA32474C221}" srcOrd="1" destOrd="0" parTransId="{3139C0D0-AC91-4297-8282-78E53E7A4132}" sibTransId="{040C2B06-CFB2-4896-B054-12D0E5E025FE}"/>
    <dgm:cxn modelId="{DCAB2A74-22A0-4BA8-8A28-F2E5E0D5F313}" type="presOf" srcId="{1A37876A-70CD-426D-BD4B-E83A876055BD}" destId="{EA95CDBC-40DB-4591-AFF0-987F34D08464}" srcOrd="1" destOrd="0" presId="urn:microsoft.com/office/officeart/2005/8/layout/lProcess2"/>
    <dgm:cxn modelId="{D859DA56-7F2D-491D-BB4E-53E46953FFBF}" srcId="{1BF79D88-DEF4-437B-9CDC-FD97A990A301}" destId="{0FC03122-17D5-4A06-9E02-652B7B4DD8D6}" srcOrd="0" destOrd="0" parTransId="{76AF668B-9F2F-4C1C-BA25-D453519379BB}" sibTransId="{DC1DA46A-2D1E-48CA-9778-8FD12CA707C3}"/>
    <dgm:cxn modelId="{2E088259-26A8-493F-82F2-0BD7398CD741}" srcId="{93C8E5BF-DBCA-499E-B291-58A4BC471A33}" destId="{09BBF5D1-A86D-4F60-8844-3482313A8305}" srcOrd="1" destOrd="0" parTransId="{92EA0E16-EE37-4D89-B4EC-B4CBFBFB835B}" sibTransId="{340CF5B6-110F-4454-9B87-1DA1908E462B}"/>
    <dgm:cxn modelId="{727AA67F-985B-4C16-AF33-10DDDCE035E6}" type="presOf" srcId="{1BF79D88-DEF4-437B-9CDC-FD97A990A301}" destId="{9F54DD85-AC6B-418F-8469-14EA0854D13F}" srcOrd="0" destOrd="0" presId="urn:microsoft.com/office/officeart/2005/8/layout/lProcess2"/>
    <dgm:cxn modelId="{3EB7FA85-4240-4814-A41D-7CB108DA38E9}" srcId="{87F663CF-4786-4BD6-A7A3-FEFF3AD6F8D9}" destId="{E597F8EB-D576-486C-9C47-801ECDFE068D}" srcOrd="1" destOrd="0" parTransId="{DA55D269-25DA-4964-89AC-A6654C007CDF}" sibTransId="{2EE56159-D36F-47ED-88B7-B8B79C2B81BA}"/>
    <dgm:cxn modelId="{D502EF86-5069-47EE-ABAE-368A02F6F33B}" type="presOf" srcId="{A9ADC67D-8131-4EAA-B81E-21E5BC5C51D0}" destId="{CDFCAFE4-4A6F-4396-A31A-5E287D37FE9F}" srcOrd="0" destOrd="0" presId="urn:microsoft.com/office/officeart/2005/8/layout/lProcess2"/>
    <dgm:cxn modelId="{B9BF9387-73B6-46EC-88A4-B8A3A6039AC3}" srcId="{A9ADC67D-8131-4EAA-B81E-21E5BC5C51D0}" destId="{87F663CF-4786-4BD6-A7A3-FEFF3AD6F8D9}" srcOrd="1" destOrd="0" parTransId="{5BD5A521-9088-4B60-B40A-94DEC5244A6A}" sibTransId="{C1F92AF5-B488-4735-A9C3-8EFD7C4F599A}"/>
    <dgm:cxn modelId="{9583208D-464C-4BA6-9D32-5452D1D087E8}" type="presOf" srcId="{E597F8EB-D576-486C-9C47-801ECDFE068D}" destId="{0B439893-E90E-4788-BB8E-C0F9088CD483}" srcOrd="0" destOrd="0" presId="urn:microsoft.com/office/officeart/2005/8/layout/lProcess2"/>
    <dgm:cxn modelId="{707BE196-7DDC-47FA-A48C-6D7133F77253}" srcId="{A9ADC67D-8131-4EAA-B81E-21E5BC5C51D0}" destId="{1A37876A-70CD-426D-BD4B-E83A876055BD}" srcOrd="2" destOrd="0" parTransId="{064329D8-AAAC-4AE9-83B3-392D88B20A61}" sibTransId="{7B01037C-031F-4C76-878F-550C1D1E0ACF}"/>
    <dgm:cxn modelId="{419267B7-35E9-4F1F-8F6E-5AA5E06B8817}" srcId="{1A37876A-70CD-426D-BD4B-E83A876055BD}" destId="{7E9DE563-762E-4E38-9CD2-86D31FDBCD15}" srcOrd="1" destOrd="0" parTransId="{ED16A105-D189-4F04-9DDD-BCBA1A7599C8}" sibTransId="{00854441-4D92-48E6-BD42-685D69E4A4CE}"/>
    <dgm:cxn modelId="{902CFAB8-3031-4E1E-9874-57CA305058A5}" type="presOf" srcId="{A5B7F2FC-1881-40FE-92D7-DBA32474C221}" destId="{1332CC70-BC9F-4774-BE31-CDA4754BE540}" srcOrd="0" destOrd="0" presId="urn:microsoft.com/office/officeart/2005/8/layout/lProcess2"/>
    <dgm:cxn modelId="{D77D19BA-1355-4DD6-B708-9F86378F8798}" srcId="{1A37876A-70CD-426D-BD4B-E83A876055BD}" destId="{CEF787CF-3E2F-48E4-A282-B2963C932AB6}" srcOrd="0" destOrd="0" parTransId="{36375662-20B9-4820-AFDF-21566FC4983E}" sibTransId="{58F1088E-6838-4805-A018-C7515D58A034}"/>
    <dgm:cxn modelId="{8A097FC0-01AE-4CD6-915A-6D36784BD0AC}" type="presOf" srcId="{1A37876A-70CD-426D-BD4B-E83A876055BD}" destId="{F206FBDB-2E44-4154-9155-6341F7F497DB}" srcOrd="0" destOrd="0" presId="urn:microsoft.com/office/officeart/2005/8/layout/lProcess2"/>
    <dgm:cxn modelId="{B93DC5E4-0B98-4060-A158-D261430B83D4}" type="presOf" srcId="{93C8E5BF-DBCA-499E-B291-58A4BC471A33}" destId="{E4A5BE46-819F-4AFF-8EF9-686A111D0878}" srcOrd="0" destOrd="0" presId="urn:microsoft.com/office/officeart/2005/8/layout/lProcess2"/>
    <dgm:cxn modelId="{CF27EAD2-60B1-4E5A-B5ED-AE57B2542AA1}" type="presOf" srcId="{C1F1D8DE-CB05-43C4-944F-41D1B8F30DFC}" destId="{93EC3F30-C80E-4D17-8DB9-A52C4D8210EB}" srcOrd="0" destOrd="0" presId="urn:microsoft.com/office/officeart/2005/8/layout/lProcess2"/>
    <dgm:cxn modelId="{81B2AE9F-60E8-4265-9BCB-2ADF3253E4C8}" srcId="{A9ADC67D-8131-4EAA-B81E-21E5BC5C51D0}" destId="{93C8E5BF-DBCA-499E-B291-58A4BC471A33}" srcOrd="0" destOrd="0" parTransId="{2D9BADC5-4840-4DCD-A368-8646A0254D12}" sibTransId="{216BF848-2500-4081-9B00-70B507003D9B}"/>
    <dgm:cxn modelId="{7DB0E846-02D5-4838-959F-1B0BFE74243A}" type="presParOf" srcId="{CDFCAFE4-4A6F-4396-A31A-5E287D37FE9F}" destId="{0ABD0070-2666-4C57-ADED-43747BD0BA34}" srcOrd="0" destOrd="0" presId="urn:microsoft.com/office/officeart/2005/8/layout/lProcess2"/>
    <dgm:cxn modelId="{AF53851A-AEC8-4DB1-94EE-F823EC949A11}" type="presParOf" srcId="{0ABD0070-2666-4C57-ADED-43747BD0BA34}" destId="{E4A5BE46-819F-4AFF-8EF9-686A111D0878}" srcOrd="0" destOrd="0" presId="urn:microsoft.com/office/officeart/2005/8/layout/lProcess2"/>
    <dgm:cxn modelId="{590726E8-B4A9-40FC-89CA-97348D68E72C}" type="presParOf" srcId="{0ABD0070-2666-4C57-ADED-43747BD0BA34}" destId="{A80D8F5B-B8F6-4E2A-BA8D-FECE34B15203}" srcOrd="1" destOrd="0" presId="urn:microsoft.com/office/officeart/2005/8/layout/lProcess2"/>
    <dgm:cxn modelId="{FECE08E0-EBDE-4558-B840-B9CE91B2FC81}" type="presParOf" srcId="{0ABD0070-2666-4C57-ADED-43747BD0BA34}" destId="{03357D01-528B-458E-A82E-1C640A9027A4}" srcOrd="2" destOrd="0" presId="urn:microsoft.com/office/officeart/2005/8/layout/lProcess2"/>
    <dgm:cxn modelId="{45B2D6F4-4232-409B-819A-832DDAECFAE1}" type="presParOf" srcId="{03357D01-528B-458E-A82E-1C640A9027A4}" destId="{8BB84654-E21B-4F1E-8C09-C9D4851813AC}" srcOrd="0" destOrd="0" presId="urn:microsoft.com/office/officeart/2005/8/layout/lProcess2"/>
    <dgm:cxn modelId="{CDF6A5AD-20D0-4B51-88A5-F800271BD7EB}" type="presParOf" srcId="{8BB84654-E21B-4F1E-8C09-C9D4851813AC}" destId="{1803BB73-188E-4052-AED3-449E7FA363F9}" srcOrd="0" destOrd="0" presId="urn:microsoft.com/office/officeart/2005/8/layout/lProcess2"/>
    <dgm:cxn modelId="{EA54067B-6354-4182-B868-A3BDD62E5874}" type="presParOf" srcId="{8BB84654-E21B-4F1E-8C09-C9D4851813AC}" destId="{B46DD817-4079-4530-9823-0BAC61ED4A0A}" srcOrd="1" destOrd="0" presId="urn:microsoft.com/office/officeart/2005/8/layout/lProcess2"/>
    <dgm:cxn modelId="{B9C856CC-D63D-470C-922C-F94D53FDAA68}" type="presParOf" srcId="{8BB84654-E21B-4F1E-8C09-C9D4851813AC}" destId="{CE6142A0-607A-4F50-A8EB-A80FF6544234}" srcOrd="2" destOrd="0" presId="urn:microsoft.com/office/officeart/2005/8/layout/lProcess2"/>
    <dgm:cxn modelId="{FFFD50D4-EE55-48B1-97B0-B119F5DEA4B0}" type="presParOf" srcId="{CDFCAFE4-4A6F-4396-A31A-5E287D37FE9F}" destId="{25DC659E-5060-401A-867D-CEC1F7582BA5}" srcOrd="1" destOrd="0" presId="urn:microsoft.com/office/officeart/2005/8/layout/lProcess2"/>
    <dgm:cxn modelId="{A3BA558B-DBD9-4E9A-B9F4-4146BD1E3F6A}" type="presParOf" srcId="{CDFCAFE4-4A6F-4396-A31A-5E287D37FE9F}" destId="{499FBF3B-EDAF-4434-94E8-C9377498300B}" srcOrd="2" destOrd="0" presId="urn:microsoft.com/office/officeart/2005/8/layout/lProcess2"/>
    <dgm:cxn modelId="{0F7E1C9D-139C-4C4E-9BD3-F10087983A8C}" type="presParOf" srcId="{499FBF3B-EDAF-4434-94E8-C9377498300B}" destId="{CF76C8EC-3C71-471C-9396-5A1AFCFE1F9E}" srcOrd="0" destOrd="0" presId="urn:microsoft.com/office/officeart/2005/8/layout/lProcess2"/>
    <dgm:cxn modelId="{076AEBC0-1261-4629-A3D2-7E3A9A37E7ED}" type="presParOf" srcId="{499FBF3B-EDAF-4434-94E8-C9377498300B}" destId="{A8E6B8C1-3854-41C1-9628-E454E0A0CEC3}" srcOrd="1" destOrd="0" presId="urn:microsoft.com/office/officeart/2005/8/layout/lProcess2"/>
    <dgm:cxn modelId="{835EF9AC-8FB7-44E5-94C4-C3F31461A2A6}" type="presParOf" srcId="{499FBF3B-EDAF-4434-94E8-C9377498300B}" destId="{AB3493AF-7439-4E38-9F64-A9DDFEEAC37D}" srcOrd="2" destOrd="0" presId="urn:microsoft.com/office/officeart/2005/8/layout/lProcess2"/>
    <dgm:cxn modelId="{4C8E8BBF-63D4-4AD8-8AEB-A7761CDD64FA}" type="presParOf" srcId="{AB3493AF-7439-4E38-9F64-A9DDFEEAC37D}" destId="{25762F1F-28AF-42C0-B91F-738F3D3B7F55}" srcOrd="0" destOrd="0" presId="urn:microsoft.com/office/officeart/2005/8/layout/lProcess2"/>
    <dgm:cxn modelId="{CECDBEF6-7CF9-466D-9335-F52E26CB24A2}" type="presParOf" srcId="{25762F1F-28AF-42C0-B91F-738F3D3B7F55}" destId="{93EC3F30-C80E-4D17-8DB9-A52C4D8210EB}" srcOrd="0" destOrd="0" presId="urn:microsoft.com/office/officeart/2005/8/layout/lProcess2"/>
    <dgm:cxn modelId="{487CC142-1EC0-4CF1-B9E3-F9C31F5CFB16}" type="presParOf" srcId="{25762F1F-28AF-42C0-B91F-738F3D3B7F55}" destId="{B66F9F3E-B52F-4093-B91E-EB7F94FB0B27}" srcOrd="1" destOrd="0" presId="urn:microsoft.com/office/officeart/2005/8/layout/lProcess2"/>
    <dgm:cxn modelId="{A62EDD2F-96B9-4601-A8C7-56788F133291}" type="presParOf" srcId="{25762F1F-28AF-42C0-B91F-738F3D3B7F55}" destId="{0B439893-E90E-4788-BB8E-C0F9088CD483}" srcOrd="2" destOrd="0" presId="urn:microsoft.com/office/officeart/2005/8/layout/lProcess2"/>
    <dgm:cxn modelId="{DE5BF2F6-DD86-42F7-8FB9-1ABFEDC28243}" type="presParOf" srcId="{CDFCAFE4-4A6F-4396-A31A-5E287D37FE9F}" destId="{9DF081D7-8F59-42E4-8F93-6EAEDE57FABC}" srcOrd="3" destOrd="0" presId="urn:microsoft.com/office/officeart/2005/8/layout/lProcess2"/>
    <dgm:cxn modelId="{CECB6B9A-852D-4DB8-A68C-14126CBA69E4}" type="presParOf" srcId="{CDFCAFE4-4A6F-4396-A31A-5E287D37FE9F}" destId="{AD02558E-E285-4EBF-AB3C-A873B6AB39E5}" srcOrd="4" destOrd="0" presId="urn:microsoft.com/office/officeart/2005/8/layout/lProcess2"/>
    <dgm:cxn modelId="{ABFA26C7-C2C8-4E2D-A7D6-1A530CD9645F}" type="presParOf" srcId="{AD02558E-E285-4EBF-AB3C-A873B6AB39E5}" destId="{F206FBDB-2E44-4154-9155-6341F7F497DB}" srcOrd="0" destOrd="0" presId="urn:microsoft.com/office/officeart/2005/8/layout/lProcess2"/>
    <dgm:cxn modelId="{97210279-C1C2-4DFA-B4DC-22B9C1B18425}" type="presParOf" srcId="{AD02558E-E285-4EBF-AB3C-A873B6AB39E5}" destId="{EA95CDBC-40DB-4591-AFF0-987F34D08464}" srcOrd="1" destOrd="0" presId="urn:microsoft.com/office/officeart/2005/8/layout/lProcess2"/>
    <dgm:cxn modelId="{AA9D53E7-982C-4360-881D-06A3993A0561}" type="presParOf" srcId="{AD02558E-E285-4EBF-AB3C-A873B6AB39E5}" destId="{81040F85-6B22-45A9-97AA-900B26195E52}" srcOrd="2" destOrd="0" presId="urn:microsoft.com/office/officeart/2005/8/layout/lProcess2"/>
    <dgm:cxn modelId="{34C12B52-AFAB-48F9-8F4E-AF9036F6A212}" type="presParOf" srcId="{81040F85-6B22-45A9-97AA-900B26195E52}" destId="{43CDE4F2-4086-4BCC-B116-6EAA5B261299}" srcOrd="0" destOrd="0" presId="urn:microsoft.com/office/officeart/2005/8/layout/lProcess2"/>
    <dgm:cxn modelId="{A0527794-A01F-4B7C-8583-A178666C792C}" type="presParOf" srcId="{43CDE4F2-4086-4BCC-B116-6EAA5B261299}" destId="{28C0683F-CDC5-4E37-89D6-9779DCA847C9}" srcOrd="0" destOrd="0" presId="urn:microsoft.com/office/officeart/2005/8/layout/lProcess2"/>
    <dgm:cxn modelId="{F3009112-BB51-4C28-9A30-C24E9584D2D1}" type="presParOf" srcId="{43CDE4F2-4086-4BCC-B116-6EAA5B261299}" destId="{2DE00408-AB05-431D-A4FB-54E085D1D00B}" srcOrd="1" destOrd="0" presId="urn:microsoft.com/office/officeart/2005/8/layout/lProcess2"/>
    <dgm:cxn modelId="{1DE90F61-C6A2-49F2-9F13-8B1C58D3DD36}" type="presParOf" srcId="{43CDE4F2-4086-4BCC-B116-6EAA5B261299}" destId="{6250293F-C742-4E96-AC5E-5D8CE7D00983}" srcOrd="2" destOrd="0" presId="urn:microsoft.com/office/officeart/2005/8/layout/lProcess2"/>
    <dgm:cxn modelId="{795717F2-89DD-4ACF-A108-863D470490A3}" type="presParOf" srcId="{CDFCAFE4-4A6F-4396-A31A-5E287D37FE9F}" destId="{11C14388-8901-4981-A090-F8EAF9AE5343}" srcOrd="5" destOrd="0" presId="urn:microsoft.com/office/officeart/2005/8/layout/lProcess2"/>
    <dgm:cxn modelId="{216E4831-86B2-4B59-B303-BD12E23A668A}" type="presParOf" srcId="{CDFCAFE4-4A6F-4396-A31A-5E287D37FE9F}" destId="{2653E4E7-9C73-4E8C-9890-ACA2464C0A2B}" srcOrd="6" destOrd="0" presId="urn:microsoft.com/office/officeart/2005/8/layout/lProcess2"/>
    <dgm:cxn modelId="{F42485A8-263D-4008-A51C-6AA7F6B7D0FC}" type="presParOf" srcId="{2653E4E7-9C73-4E8C-9890-ACA2464C0A2B}" destId="{9F54DD85-AC6B-418F-8469-14EA0854D13F}" srcOrd="0" destOrd="0" presId="urn:microsoft.com/office/officeart/2005/8/layout/lProcess2"/>
    <dgm:cxn modelId="{C30187DB-D0BB-4291-B4CB-2D2098E12050}" type="presParOf" srcId="{2653E4E7-9C73-4E8C-9890-ACA2464C0A2B}" destId="{8E3FF2F3-0C3E-4229-BABC-1A7BA1AAECD2}" srcOrd="1" destOrd="0" presId="urn:microsoft.com/office/officeart/2005/8/layout/lProcess2"/>
    <dgm:cxn modelId="{ADBD3E4A-6DBC-4916-97C3-9C974608C213}" type="presParOf" srcId="{2653E4E7-9C73-4E8C-9890-ACA2464C0A2B}" destId="{C861C97C-7E1B-4022-A4B7-242B1812B910}" srcOrd="2" destOrd="0" presId="urn:microsoft.com/office/officeart/2005/8/layout/lProcess2"/>
    <dgm:cxn modelId="{807966D2-DDC5-435E-A251-E9ECE6F478CF}" type="presParOf" srcId="{C861C97C-7E1B-4022-A4B7-242B1812B910}" destId="{ABD4183F-4D9B-4156-869A-AB815C1FEFAF}" srcOrd="0" destOrd="0" presId="urn:microsoft.com/office/officeart/2005/8/layout/lProcess2"/>
    <dgm:cxn modelId="{04ECFB42-9901-4F23-8E20-BEF3791A4B41}" type="presParOf" srcId="{ABD4183F-4D9B-4156-869A-AB815C1FEFAF}" destId="{46F03A6B-C0CC-4434-B6A6-90FDEC62FC26}" srcOrd="0" destOrd="0" presId="urn:microsoft.com/office/officeart/2005/8/layout/lProcess2"/>
    <dgm:cxn modelId="{2A79884D-1666-49BA-BB23-120CF58101F4}" type="presParOf" srcId="{ABD4183F-4D9B-4156-869A-AB815C1FEFAF}" destId="{9E3054A9-8922-4722-A53C-A1CB1258591E}" srcOrd="1" destOrd="0" presId="urn:microsoft.com/office/officeart/2005/8/layout/lProcess2"/>
    <dgm:cxn modelId="{BF3CA3B8-9440-4602-8963-762C7C81C57F}" type="presParOf" srcId="{ABD4183F-4D9B-4156-869A-AB815C1FEFAF}" destId="{1332CC70-BC9F-4774-BE31-CDA4754BE54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B48D3-3D29-497E-8256-19F6998AED22}">
      <dsp:nvSpPr>
        <dsp:cNvPr id="0" name=""/>
        <dsp:cNvSpPr/>
      </dsp:nvSpPr>
      <dsp:spPr>
        <a:xfrm rot="5400000">
          <a:off x="4684504" y="-1858278"/>
          <a:ext cx="884050" cy="4824969"/>
        </a:xfrm>
        <a:prstGeom prst="round2SameRect">
          <a:avLst/>
        </a:prstGeom>
        <a:solidFill>
          <a:srgbClr val="A4A7A9"/>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ctr" defTabSz="755650" rtl="0">
            <a:lnSpc>
              <a:spcPct val="90000"/>
            </a:lnSpc>
            <a:spcBef>
              <a:spcPct val="0"/>
            </a:spcBef>
            <a:spcAft>
              <a:spcPct val="15000"/>
            </a:spcAft>
            <a:buNone/>
          </a:pPr>
          <a:r>
            <a:rPr lang="en-AU" sz="1700" b="0" kern="1200">
              <a:latin typeface="Calibri"/>
              <a:ea typeface="Segoe UI Historic"/>
              <a:cs typeface="Segoe UI Historic"/>
            </a:rPr>
            <a:t>Recognise the importance of simplifying, streamlining and rationalising  VET qualifications and micro-credentials</a:t>
          </a:r>
          <a:endParaRPr lang="en-GB" sz="1700" b="0" kern="1200">
            <a:latin typeface="Calibri"/>
            <a:ea typeface="Calibri"/>
            <a:cs typeface="Calibri"/>
          </a:endParaRPr>
        </a:p>
      </dsp:txBody>
      <dsp:txXfrm rot="-5400000">
        <a:off x="2714045" y="155337"/>
        <a:ext cx="4781813" cy="797738"/>
      </dsp:txXfrm>
    </dsp:sp>
    <dsp:sp modelId="{436CCEA1-F203-4661-AB31-F0F9B3D64F0F}">
      <dsp:nvSpPr>
        <dsp:cNvPr id="0" name=""/>
        <dsp:cNvSpPr/>
      </dsp:nvSpPr>
      <dsp:spPr>
        <a:xfrm>
          <a:off x="0" y="1674"/>
          <a:ext cx="2714045" cy="1105063"/>
        </a:xfrm>
        <a:prstGeom prst="roundRect">
          <a:avLst/>
        </a:prstGeom>
        <a:solidFill>
          <a:srgbClr val="40424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a:latin typeface="Calibri"/>
              <a:ea typeface="Calibri"/>
              <a:cs typeface="Calibri"/>
            </a:rPr>
            <a:t>Commonwealth, state and territory governments</a:t>
          </a:r>
        </a:p>
      </dsp:txBody>
      <dsp:txXfrm>
        <a:off x="53945" y="55619"/>
        <a:ext cx="2606155" cy="997173"/>
      </dsp:txXfrm>
    </dsp:sp>
    <dsp:sp modelId="{8A08B881-9E55-4389-B812-849D556EFF48}">
      <dsp:nvSpPr>
        <dsp:cNvPr id="0" name=""/>
        <dsp:cNvSpPr/>
      </dsp:nvSpPr>
      <dsp:spPr>
        <a:xfrm rot="5400000">
          <a:off x="4684504" y="-697962"/>
          <a:ext cx="884050" cy="4824969"/>
        </a:xfrm>
        <a:prstGeom prst="round2SameRect">
          <a:avLst/>
        </a:prstGeom>
        <a:solidFill>
          <a:srgbClr val="7A9F4C"/>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ctr" defTabSz="755650" rtl="0">
            <a:lnSpc>
              <a:spcPct val="90000"/>
            </a:lnSpc>
            <a:spcBef>
              <a:spcPct val="0"/>
            </a:spcBef>
            <a:spcAft>
              <a:spcPct val="15000"/>
            </a:spcAft>
            <a:buNone/>
          </a:pPr>
          <a:r>
            <a:rPr lang="en-AU" sz="1700" kern="1200">
              <a:latin typeface="Calibri"/>
              <a:ea typeface="Segoe UI Historic"/>
              <a:cs typeface="Segoe UI Historic"/>
            </a:rPr>
            <a:t>To better meet the needs of employers and learners now and in the future</a:t>
          </a:r>
          <a:endParaRPr lang="en-GB" sz="1700" kern="1200">
            <a:latin typeface="Calibri"/>
            <a:ea typeface="Calibri"/>
            <a:cs typeface="Calibri"/>
          </a:endParaRPr>
        </a:p>
      </dsp:txBody>
      <dsp:txXfrm rot="-5400000">
        <a:off x="2714045" y="1315653"/>
        <a:ext cx="4781813" cy="797738"/>
      </dsp:txXfrm>
    </dsp:sp>
    <dsp:sp modelId="{42471A0C-AC80-47A9-8191-A0D2619D5991}">
      <dsp:nvSpPr>
        <dsp:cNvPr id="0" name=""/>
        <dsp:cNvSpPr/>
      </dsp:nvSpPr>
      <dsp:spPr>
        <a:xfrm>
          <a:off x="0" y="1161990"/>
          <a:ext cx="2714045" cy="1105063"/>
        </a:xfrm>
        <a:prstGeom prst="roundRect">
          <a:avLst/>
        </a:prstGeom>
        <a:solidFill>
          <a:srgbClr val="40424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a:latin typeface="Calibri"/>
              <a:ea typeface="Calibri"/>
              <a:cs typeface="Calibri"/>
            </a:rPr>
            <a:t>Aims for qualifications reform</a:t>
          </a:r>
        </a:p>
      </dsp:txBody>
      <dsp:txXfrm>
        <a:off x="53945" y="1215935"/>
        <a:ext cx="2606155" cy="997173"/>
      </dsp:txXfrm>
    </dsp:sp>
    <dsp:sp modelId="{ADB7FD44-1A25-46F5-8A98-9A96029AC1F7}">
      <dsp:nvSpPr>
        <dsp:cNvPr id="0" name=""/>
        <dsp:cNvSpPr/>
      </dsp:nvSpPr>
      <dsp:spPr>
        <a:xfrm rot="5400000">
          <a:off x="4684504" y="462354"/>
          <a:ext cx="884050" cy="4824969"/>
        </a:xfrm>
        <a:prstGeom prst="round2SameRect">
          <a:avLst/>
        </a:prstGeom>
        <a:solidFill>
          <a:schemeClr val="bg1">
            <a:lumMod val="85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ctr" defTabSz="755650" rtl="0">
            <a:lnSpc>
              <a:spcPct val="90000"/>
            </a:lnSpc>
            <a:spcBef>
              <a:spcPct val="0"/>
            </a:spcBef>
            <a:spcAft>
              <a:spcPct val="15000"/>
            </a:spcAft>
            <a:buNone/>
          </a:pPr>
          <a:r>
            <a:rPr lang="en-AU" sz="1700" kern="1200">
              <a:latin typeface="Calibri"/>
              <a:ea typeface="Calibri"/>
              <a:cs typeface="Segoe UI"/>
            </a:rPr>
            <a:t>To test the proposed model with key stakeholders for further refinement before any decisions are made in relation to the qualification model</a:t>
          </a:r>
          <a:endParaRPr lang="en-GB" sz="1700" kern="1200"/>
        </a:p>
      </dsp:txBody>
      <dsp:txXfrm rot="-5400000">
        <a:off x="2714045" y="2475969"/>
        <a:ext cx="4781813" cy="797738"/>
      </dsp:txXfrm>
    </dsp:sp>
    <dsp:sp modelId="{AED0D603-408C-4F65-94C6-70A1C12A665F}">
      <dsp:nvSpPr>
        <dsp:cNvPr id="0" name=""/>
        <dsp:cNvSpPr/>
      </dsp:nvSpPr>
      <dsp:spPr>
        <a:xfrm>
          <a:off x="0" y="2322307"/>
          <a:ext cx="2714045" cy="1105063"/>
        </a:xfrm>
        <a:prstGeom prst="roundRect">
          <a:avLst/>
        </a:prstGeom>
        <a:solidFill>
          <a:srgbClr val="40424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a:latin typeface="Calibri"/>
              <a:ea typeface="Calibri"/>
              <a:cs typeface="Calibri"/>
            </a:rPr>
            <a:t>Purpose of consultation</a:t>
          </a:r>
        </a:p>
      </dsp:txBody>
      <dsp:txXfrm>
        <a:off x="53945" y="2376252"/>
        <a:ext cx="2606155" cy="997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5BE46-819F-4AFF-8EF9-686A111D0878}">
      <dsp:nvSpPr>
        <dsp:cNvPr id="0" name=""/>
        <dsp:cNvSpPr/>
      </dsp:nvSpPr>
      <dsp:spPr>
        <a:xfrm>
          <a:off x="1806" y="0"/>
          <a:ext cx="1772752" cy="3328445"/>
        </a:xfrm>
        <a:prstGeom prst="roundRect">
          <a:avLst>
            <a:gd name="adj" fmla="val 10000"/>
          </a:avLst>
        </a:prstGeom>
        <a:solidFill>
          <a:srgbClr val="404246"/>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solidFill>
                <a:schemeClr val="bg1"/>
              </a:solidFill>
              <a:latin typeface="Calibri"/>
              <a:cs typeface="Calibri"/>
            </a:rPr>
            <a:t>Clear and relevant</a:t>
          </a:r>
        </a:p>
      </dsp:txBody>
      <dsp:txXfrm>
        <a:off x="1806" y="0"/>
        <a:ext cx="1772752" cy="998533"/>
      </dsp:txXfrm>
    </dsp:sp>
    <dsp:sp modelId="{1803BB73-188E-4052-AED3-449E7FA363F9}">
      <dsp:nvSpPr>
        <dsp:cNvPr id="0" name=""/>
        <dsp:cNvSpPr/>
      </dsp:nvSpPr>
      <dsp:spPr>
        <a:xfrm>
          <a:off x="179081" y="999508"/>
          <a:ext cx="1418202" cy="1003571"/>
        </a:xfrm>
        <a:prstGeom prst="roundRect">
          <a:avLst>
            <a:gd name="adj" fmla="val 10000"/>
          </a:avLst>
        </a:prstGeom>
        <a:solidFill>
          <a:srgbClr val="7A9F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Calibri"/>
              <a:cs typeface="Calibri"/>
            </a:rPr>
            <a:t>Linked to skills needs and job standards defined by industry</a:t>
          </a:r>
        </a:p>
      </dsp:txBody>
      <dsp:txXfrm>
        <a:off x="208475" y="1028902"/>
        <a:ext cx="1359414" cy="944783"/>
      </dsp:txXfrm>
    </dsp:sp>
    <dsp:sp modelId="{CE6142A0-607A-4F50-A8EB-A80FF6544234}">
      <dsp:nvSpPr>
        <dsp:cNvPr id="0" name=""/>
        <dsp:cNvSpPr/>
      </dsp:nvSpPr>
      <dsp:spPr>
        <a:xfrm>
          <a:off x="179081" y="2157475"/>
          <a:ext cx="1418202" cy="1003571"/>
        </a:xfrm>
        <a:prstGeom prst="roundRect">
          <a:avLst>
            <a:gd name="adj" fmla="val 10000"/>
          </a:avLst>
        </a:prstGeom>
        <a:solidFill>
          <a:srgbClr val="7A9F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Calibri"/>
              <a:cs typeface="Calibri"/>
            </a:rPr>
            <a:t>Improved consistency and less frequency of updates required</a:t>
          </a:r>
        </a:p>
      </dsp:txBody>
      <dsp:txXfrm>
        <a:off x="208475" y="2186869"/>
        <a:ext cx="1359414" cy="944783"/>
      </dsp:txXfrm>
    </dsp:sp>
    <dsp:sp modelId="{CF76C8EC-3C71-471C-9396-5A1AFCFE1F9E}">
      <dsp:nvSpPr>
        <dsp:cNvPr id="0" name=""/>
        <dsp:cNvSpPr/>
      </dsp:nvSpPr>
      <dsp:spPr>
        <a:xfrm>
          <a:off x="1907515" y="0"/>
          <a:ext cx="1772752" cy="3328445"/>
        </a:xfrm>
        <a:prstGeom prst="roundRect">
          <a:avLst>
            <a:gd name="adj" fmla="val 10000"/>
          </a:avLst>
        </a:prstGeom>
        <a:solidFill>
          <a:srgbClr val="404246"/>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bg1"/>
              </a:solidFill>
              <a:latin typeface="Calibri"/>
              <a:cs typeface="Calibri"/>
            </a:rPr>
            <a:t>Accessible</a:t>
          </a:r>
        </a:p>
      </dsp:txBody>
      <dsp:txXfrm>
        <a:off x="1907515" y="0"/>
        <a:ext cx="1772752" cy="998533"/>
      </dsp:txXfrm>
    </dsp:sp>
    <dsp:sp modelId="{93EC3F30-C80E-4D17-8DB9-A52C4D8210EB}">
      <dsp:nvSpPr>
        <dsp:cNvPr id="0" name=""/>
        <dsp:cNvSpPr/>
      </dsp:nvSpPr>
      <dsp:spPr>
        <a:xfrm>
          <a:off x="2084791" y="999508"/>
          <a:ext cx="1418202" cy="1003571"/>
        </a:xfrm>
        <a:prstGeom prst="roundRect">
          <a:avLst>
            <a:gd name="adj" fmla="val 10000"/>
          </a:avLst>
        </a:prstGeom>
        <a:solidFill>
          <a:srgbClr val="A4A7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Calibri"/>
              <a:cs typeface="Calibri"/>
            </a:rPr>
            <a:t>Information is usable, navigable, and meets needs of all users</a:t>
          </a:r>
        </a:p>
      </dsp:txBody>
      <dsp:txXfrm>
        <a:off x="2114185" y="1028902"/>
        <a:ext cx="1359414" cy="944783"/>
      </dsp:txXfrm>
    </dsp:sp>
    <dsp:sp modelId="{0B439893-E90E-4788-BB8E-C0F9088CD483}">
      <dsp:nvSpPr>
        <dsp:cNvPr id="0" name=""/>
        <dsp:cNvSpPr/>
      </dsp:nvSpPr>
      <dsp:spPr>
        <a:xfrm>
          <a:off x="2084791" y="2157475"/>
          <a:ext cx="1418202" cy="1003571"/>
        </a:xfrm>
        <a:prstGeom prst="roundRect">
          <a:avLst>
            <a:gd name="adj" fmla="val 10000"/>
          </a:avLst>
        </a:prstGeom>
        <a:solidFill>
          <a:srgbClr val="A4A7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Calibri"/>
              <a:cs typeface="Calibri"/>
            </a:rPr>
            <a:t>Products clearly identify skills, knowledge and application</a:t>
          </a:r>
        </a:p>
      </dsp:txBody>
      <dsp:txXfrm>
        <a:off x="2114185" y="2186869"/>
        <a:ext cx="1359414" cy="944783"/>
      </dsp:txXfrm>
    </dsp:sp>
    <dsp:sp modelId="{F206FBDB-2E44-4154-9155-6341F7F497DB}">
      <dsp:nvSpPr>
        <dsp:cNvPr id="0" name=""/>
        <dsp:cNvSpPr/>
      </dsp:nvSpPr>
      <dsp:spPr>
        <a:xfrm>
          <a:off x="3813225" y="0"/>
          <a:ext cx="1772752" cy="3328445"/>
        </a:xfrm>
        <a:prstGeom prst="roundRect">
          <a:avLst>
            <a:gd name="adj" fmla="val 10000"/>
          </a:avLst>
        </a:prstGeom>
        <a:solidFill>
          <a:srgbClr val="404246"/>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bg1"/>
              </a:solidFill>
              <a:latin typeface="Calibri"/>
              <a:cs typeface="Calibri"/>
            </a:rPr>
            <a:t>Flexible</a:t>
          </a:r>
        </a:p>
      </dsp:txBody>
      <dsp:txXfrm>
        <a:off x="3813225" y="0"/>
        <a:ext cx="1772752" cy="998533"/>
      </dsp:txXfrm>
    </dsp:sp>
    <dsp:sp modelId="{28C0683F-CDC5-4E37-89D6-9779DCA847C9}">
      <dsp:nvSpPr>
        <dsp:cNvPr id="0" name=""/>
        <dsp:cNvSpPr/>
      </dsp:nvSpPr>
      <dsp:spPr>
        <a:xfrm>
          <a:off x="3990500" y="999508"/>
          <a:ext cx="1418202" cy="1003571"/>
        </a:xfrm>
        <a:prstGeom prst="roundRect">
          <a:avLst>
            <a:gd name="adj" fmla="val 10000"/>
          </a:avLst>
        </a:prstGeom>
        <a:solidFill>
          <a:srgbClr val="445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Calibri"/>
              <a:cs typeface="Calibri"/>
            </a:rPr>
            <a:t>Boosts labour market resilience</a:t>
          </a:r>
        </a:p>
      </dsp:txBody>
      <dsp:txXfrm>
        <a:off x="4019894" y="1028902"/>
        <a:ext cx="1359414" cy="944783"/>
      </dsp:txXfrm>
    </dsp:sp>
    <dsp:sp modelId="{6250293F-C742-4E96-AC5E-5D8CE7D00983}">
      <dsp:nvSpPr>
        <dsp:cNvPr id="0" name=""/>
        <dsp:cNvSpPr/>
      </dsp:nvSpPr>
      <dsp:spPr>
        <a:xfrm>
          <a:off x="3990500" y="2157475"/>
          <a:ext cx="1418202" cy="1003571"/>
        </a:xfrm>
        <a:prstGeom prst="roundRect">
          <a:avLst>
            <a:gd name="adj" fmla="val 10000"/>
          </a:avLst>
        </a:prstGeom>
        <a:solidFill>
          <a:srgbClr val="445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Calibri"/>
              <a:cs typeface="Calibri"/>
            </a:rPr>
            <a:t>Less prescriptive, enabling innovation to address current and emerging skills needs</a:t>
          </a:r>
        </a:p>
      </dsp:txBody>
      <dsp:txXfrm>
        <a:off x="4019894" y="2186869"/>
        <a:ext cx="1359414" cy="944783"/>
      </dsp:txXfrm>
    </dsp:sp>
    <dsp:sp modelId="{9F54DD85-AC6B-418F-8469-14EA0854D13F}">
      <dsp:nvSpPr>
        <dsp:cNvPr id="0" name=""/>
        <dsp:cNvSpPr/>
      </dsp:nvSpPr>
      <dsp:spPr>
        <a:xfrm>
          <a:off x="5718934" y="0"/>
          <a:ext cx="1772752" cy="3328445"/>
        </a:xfrm>
        <a:prstGeom prst="roundRect">
          <a:avLst>
            <a:gd name="adj" fmla="val 10000"/>
          </a:avLst>
        </a:prstGeom>
        <a:solidFill>
          <a:srgbClr val="404246"/>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solidFill>
                <a:schemeClr val="bg1"/>
              </a:solidFill>
              <a:latin typeface="Calibri"/>
              <a:cs typeface="Calibri"/>
            </a:rPr>
            <a:t>Transferable </a:t>
          </a:r>
        </a:p>
      </dsp:txBody>
      <dsp:txXfrm>
        <a:off x="5718934" y="0"/>
        <a:ext cx="1772752" cy="998533"/>
      </dsp:txXfrm>
    </dsp:sp>
    <dsp:sp modelId="{46F03A6B-C0CC-4434-B6A6-90FDEC62FC26}">
      <dsp:nvSpPr>
        <dsp:cNvPr id="0" name=""/>
        <dsp:cNvSpPr/>
      </dsp:nvSpPr>
      <dsp:spPr>
        <a:xfrm>
          <a:off x="5896209" y="999508"/>
          <a:ext cx="1418202" cy="1003571"/>
        </a:xfrm>
        <a:prstGeom prst="roundRect">
          <a:avLst>
            <a:gd name="adj" fmla="val 10000"/>
          </a:avLst>
        </a:prstGeom>
        <a:solidFill>
          <a:srgbClr val="0E85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Calibri"/>
              <a:cs typeface="Calibri"/>
            </a:rPr>
            <a:t>Facilitates mobility between occupations, industries, and education pathways</a:t>
          </a:r>
        </a:p>
      </dsp:txBody>
      <dsp:txXfrm>
        <a:off x="5925603" y="1028902"/>
        <a:ext cx="1359414" cy="944783"/>
      </dsp:txXfrm>
    </dsp:sp>
    <dsp:sp modelId="{1332CC70-BC9F-4774-BE31-CDA4754BE540}">
      <dsp:nvSpPr>
        <dsp:cNvPr id="0" name=""/>
        <dsp:cNvSpPr/>
      </dsp:nvSpPr>
      <dsp:spPr>
        <a:xfrm>
          <a:off x="5896209" y="2157475"/>
          <a:ext cx="1418202" cy="1003571"/>
        </a:xfrm>
        <a:prstGeom prst="roundRect">
          <a:avLst>
            <a:gd name="adj" fmla="val 10000"/>
          </a:avLst>
        </a:prstGeom>
        <a:solidFill>
          <a:srgbClr val="0E85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Calibri"/>
              <a:cs typeface="Calibri"/>
            </a:rPr>
            <a:t>Offers specialist and broader skills to align with workforce needs</a:t>
          </a:r>
        </a:p>
      </dsp:txBody>
      <dsp:txXfrm>
        <a:off x="5925603" y="2186869"/>
        <a:ext cx="1359414" cy="9447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8306197-B16C-4167-B4A2-43E65F1E5A01}" type="datetimeFigureOut">
              <a:rPr lang="en-US" smtClean="0"/>
              <a:t>3/8/2023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8/03/2023</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10:notes"/>
          <p:cNvSpPr>
            <a:spLocks noGrp="1" noRot="1" noChangeAspect="1"/>
          </p:cNvSpPr>
          <p:nvPr>
            <p:ph type="sldImg" idx="2"/>
          </p:nvPr>
        </p:nvSpPr>
        <p:spPr>
          <a:xfrm>
            <a:off x="139700" y="1347788"/>
            <a:ext cx="6459538"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5" name="Google Shape;1425;p10:notes"/>
          <p:cNvSpPr txBox="1">
            <a:spLocks noGrp="1"/>
          </p:cNvSpPr>
          <p:nvPr>
            <p:ph type="body" idx="1"/>
          </p:nvPr>
        </p:nvSpPr>
        <p:spPr>
          <a:xfrm>
            <a:off x="673788" y="5186076"/>
            <a:ext cx="5390305" cy="42433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6" name="Google Shape;1426;p10:notes"/>
          <p:cNvSpPr txBox="1">
            <a:spLocks noGrp="1"/>
          </p:cNvSpPr>
          <p:nvPr>
            <p:ph type="sldNum" idx="12"/>
          </p:nvPr>
        </p:nvSpPr>
        <p:spPr>
          <a:xfrm>
            <a:off x="3816574" y="10235578"/>
            <a:ext cx="2919748" cy="54058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35283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12781244480_1_145:notes"/>
          <p:cNvSpPr>
            <a:spLocks noGrp="1" noRot="1" noChangeAspect="1"/>
          </p:cNvSpPr>
          <p:nvPr>
            <p:ph type="sldImg" idx="2"/>
          </p:nvPr>
        </p:nvSpPr>
        <p:spPr>
          <a:xfrm>
            <a:off x="139700" y="1347788"/>
            <a:ext cx="6459538"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9" name="Google Shape;1669;g12781244480_1_145:notes"/>
          <p:cNvSpPr txBox="1">
            <a:spLocks noGrp="1"/>
          </p:cNvSpPr>
          <p:nvPr>
            <p:ph type="body" idx="1"/>
          </p:nvPr>
        </p:nvSpPr>
        <p:spPr>
          <a:xfrm>
            <a:off x="673788" y="5186076"/>
            <a:ext cx="5390305" cy="42433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0" name="Google Shape;1670;g12781244480_1_145:notes"/>
          <p:cNvSpPr txBox="1">
            <a:spLocks noGrp="1"/>
          </p:cNvSpPr>
          <p:nvPr>
            <p:ph type="sldNum" idx="12"/>
          </p:nvPr>
        </p:nvSpPr>
        <p:spPr>
          <a:xfrm>
            <a:off x="3816574" y="10235578"/>
            <a:ext cx="2919748" cy="54058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5355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2450601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12781244480_0_1777:notes"/>
          <p:cNvSpPr>
            <a:spLocks noGrp="1" noRot="1" noChangeAspect="1"/>
          </p:cNvSpPr>
          <p:nvPr>
            <p:ph type="sldImg" idx="2"/>
          </p:nvPr>
        </p:nvSpPr>
        <p:spPr>
          <a:xfrm>
            <a:off x="139700" y="1347788"/>
            <a:ext cx="6459538"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6" name="Google Shape;1896;g12781244480_0_1777:notes"/>
          <p:cNvSpPr txBox="1">
            <a:spLocks noGrp="1"/>
          </p:cNvSpPr>
          <p:nvPr>
            <p:ph type="body" idx="1"/>
          </p:nvPr>
        </p:nvSpPr>
        <p:spPr>
          <a:xfrm>
            <a:off x="673788" y="5186076"/>
            <a:ext cx="5390305" cy="42433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7" name="Google Shape;1897;g12781244480_0_1777:notes"/>
          <p:cNvSpPr txBox="1">
            <a:spLocks noGrp="1"/>
          </p:cNvSpPr>
          <p:nvPr>
            <p:ph type="sldNum" idx="12"/>
          </p:nvPr>
        </p:nvSpPr>
        <p:spPr>
          <a:xfrm>
            <a:off x="3816574" y="10235578"/>
            <a:ext cx="2919748" cy="54058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14</a:t>
            </a:fld>
            <a:endParaRPr/>
          </a:p>
        </p:txBody>
      </p:sp>
    </p:spTree>
    <p:extLst>
      <p:ext uri="{BB962C8B-B14F-4D97-AF65-F5344CB8AC3E}">
        <p14:creationId xmlns:p14="http://schemas.microsoft.com/office/powerpoint/2010/main" val="330586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12781244480_0_1777:notes"/>
          <p:cNvSpPr>
            <a:spLocks noGrp="1" noRot="1" noChangeAspect="1"/>
          </p:cNvSpPr>
          <p:nvPr>
            <p:ph type="sldImg" idx="2"/>
          </p:nvPr>
        </p:nvSpPr>
        <p:spPr>
          <a:xfrm>
            <a:off x="139700" y="1347788"/>
            <a:ext cx="6459538"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6" name="Google Shape;1896;g12781244480_0_1777:notes"/>
          <p:cNvSpPr txBox="1">
            <a:spLocks noGrp="1"/>
          </p:cNvSpPr>
          <p:nvPr>
            <p:ph type="body" idx="1"/>
          </p:nvPr>
        </p:nvSpPr>
        <p:spPr>
          <a:xfrm>
            <a:off x="673788" y="5186076"/>
            <a:ext cx="5390305" cy="42433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7" name="Google Shape;1897;g12781244480_0_1777:notes"/>
          <p:cNvSpPr txBox="1">
            <a:spLocks noGrp="1"/>
          </p:cNvSpPr>
          <p:nvPr>
            <p:ph type="sldNum" idx="12"/>
          </p:nvPr>
        </p:nvSpPr>
        <p:spPr>
          <a:xfrm>
            <a:off x="3816574" y="10235578"/>
            <a:ext cx="2919748" cy="54058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extLst>
      <p:ext uri="{BB962C8B-B14F-4D97-AF65-F5344CB8AC3E}">
        <p14:creationId xmlns:p14="http://schemas.microsoft.com/office/powerpoint/2010/main" val="228994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1347788"/>
            <a:ext cx="6459538" cy="36369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​‌OFFICIAL:Sensitive‌​</a:t>
            </a:r>
          </a:p>
        </p:txBody>
      </p:sp>
      <p:sp>
        <p:nvSpPr>
          <p:cNvPr id="5" name="Slide Number Placeholder 4"/>
          <p:cNvSpPr>
            <a:spLocks noGrp="1"/>
          </p:cNvSpPr>
          <p:nvPr>
            <p:ph type="sldNum" sz="quarter" idx="5"/>
          </p:nvPr>
        </p:nvSpPr>
        <p:spPr/>
        <p:txBody>
          <a:bodyPr/>
          <a:lstStyle/>
          <a:p>
            <a:fld id="{3BD3FCEB-6CB7-4478-9568-E9785AFEA658}" type="slidenum">
              <a:rPr lang="en-AU" smtClean="0"/>
              <a:t>3</a:t>
            </a:fld>
            <a:endParaRPr lang="en-AU"/>
          </a:p>
        </p:txBody>
      </p:sp>
      <p:sp>
        <p:nvSpPr>
          <p:cNvPr id="6" name="Header Placeholder 5">
            <a:extLst>
              <a:ext uri="{FF2B5EF4-FFF2-40B4-BE49-F238E27FC236}">
                <a16:creationId xmlns:a16="http://schemas.microsoft.com/office/drawing/2014/main" id="{2DF0ABA6-297E-4B53-87D7-025B981E4C29}"/>
              </a:ext>
            </a:extLst>
          </p:cNvPr>
          <p:cNvSpPr>
            <a:spLocks noGrp="1"/>
          </p:cNvSpPr>
          <p:nvPr>
            <p:ph type="hdr" sz="quarter"/>
          </p:nvPr>
        </p:nvSpPr>
        <p:spPr>
          <a:xfrm>
            <a:off x="1" y="1"/>
            <a:ext cx="2894065" cy="586962"/>
          </a:xfrm>
        </p:spPr>
        <p:txBody>
          <a:bodyPr/>
          <a:lstStyle/>
          <a:p>
            <a:endParaRPr lang="en-AU"/>
          </a:p>
        </p:txBody>
      </p:sp>
    </p:spTree>
    <p:extLst>
      <p:ext uri="{BB962C8B-B14F-4D97-AF65-F5344CB8AC3E}">
        <p14:creationId xmlns:p14="http://schemas.microsoft.com/office/powerpoint/2010/main" val="247647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82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10:notes"/>
          <p:cNvSpPr>
            <a:spLocks noGrp="1" noRot="1" noChangeAspect="1"/>
          </p:cNvSpPr>
          <p:nvPr>
            <p:ph type="sldImg" idx="2"/>
          </p:nvPr>
        </p:nvSpPr>
        <p:spPr>
          <a:xfrm>
            <a:off x="139700" y="1347788"/>
            <a:ext cx="6459538"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5" name="Google Shape;1425;p10:notes"/>
          <p:cNvSpPr txBox="1">
            <a:spLocks noGrp="1"/>
          </p:cNvSpPr>
          <p:nvPr>
            <p:ph type="body" idx="1"/>
          </p:nvPr>
        </p:nvSpPr>
        <p:spPr>
          <a:xfrm>
            <a:off x="673788" y="5186076"/>
            <a:ext cx="5390305" cy="42433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6" name="Google Shape;1426;p10:notes"/>
          <p:cNvSpPr txBox="1">
            <a:spLocks noGrp="1"/>
          </p:cNvSpPr>
          <p:nvPr>
            <p:ph type="sldNum" idx="12"/>
          </p:nvPr>
        </p:nvSpPr>
        <p:spPr>
          <a:xfrm>
            <a:off x="3816574" y="10235578"/>
            <a:ext cx="2919748" cy="54058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5</a:t>
            </a:fld>
            <a:endParaRPr/>
          </a:p>
        </p:txBody>
      </p:sp>
    </p:spTree>
    <p:extLst>
      <p:ext uri="{BB962C8B-B14F-4D97-AF65-F5344CB8AC3E}">
        <p14:creationId xmlns:p14="http://schemas.microsoft.com/office/powerpoint/2010/main" val="7492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129298e1e89_0_0:notes"/>
          <p:cNvSpPr>
            <a:spLocks noGrp="1" noRot="1" noChangeAspect="1"/>
          </p:cNvSpPr>
          <p:nvPr>
            <p:ph type="sldImg" idx="2"/>
          </p:nvPr>
        </p:nvSpPr>
        <p:spPr>
          <a:xfrm>
            <a:off x="139700" y="1347788"/>
            <a:ext cx="6459538"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1" name="Google Shape;1521;g129298e1e89_0_0:notes"/>
          <p:cNvSpPr txBox="1">
            <a:spLocks noGrp="1"/>
          </p:cNvSpPr>
          <p:nvPr>
            <p:ph type="body" idx="1"/>
          </p:nvPr>
        </p:nvSpPr>
        <p:spPr>
          <a:xfrm>
            <a:off x="673788" y="5186076"/>
            <a:ext cx="5390305" cy="42433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2" name="Google Shape;1522;g129298e1e89_0_0:notes"/>
          <p:cNvSpPr txBox="1">
            <a:spLocks noGrp="1"/>
          </p:cNvSpPr>
          <p:nvPr>
            <p:ph type="sldNum" idx="12"/>
          </p:nvPr>
        </p:nvSpPr>
        <p:spPr>
          <a:xfrm>
            <a:off x="3816574" y="10235578"/>
            <a:ext cx="2919748" cy="54058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6</a:t>
            </a:fld>
            <a:endParaRPr/>
          </a:p>
        </p:txBody>
      </p:sp>
    </p:spTree>
    <p:extLst>
      <p:ext uri="{BB962C8B-B14F-4D97-AF65-F5344CB8AC3E}">
        <p14:creationId xmlns:p14="http://schemas.microsoft.com/office/powerpoint/2010/main" val="266117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​‌OFFICIAL:Sensitive‌​</a:t>
            </a:r>
          </a:p>
        </p:txBody>
      </p:sp>
      <p:sp>
        <p:nvSpPr>
          <p:cNvPr id="5" name="Slide Number Placeholder 4"/>
          <p:cNvSpPr>
            <a:spLocks noGrp="1"/>
          </p:cNvSpPr>
          <p:nvPr>
            <p:ph type="sldNum" sz="quarter" idx="5"/>
          </p:nvPr>
        </p:nvSpPr>
        <p:spPr/>
        <p:txBody>
          <a:bodyPr/>
          <a:lstStyle/>
          <a:p>
            <a:fld id="{3BD3FCEB-6CB7-4478-9568-E9785AFEA658}" type="slidenum">
              <a:rPr lang="en-AU" smtClean="0"/>
              <a:t>7</a:t>
            </a:fld>
            <a:endParaRPr lang="en-AU"/>
          </a:p>
        </p:txBody>
      </p:sp>
      <p:sp>
        <p:nvSpPr>
          <p:cNvPr id="6" name="Header Placeholder 5">
            <a:extLst>
              <a:ext uri="{FF2B5EF4-FFF2-40B4-BE49-F238E27FC236}">
                <a16:creationId xmlns:a16="http://schemas.microsoft.com/office/drawing/2014/main" id="{2DF0ABA6-297E-4B53-87D7-025B981E4C29}"/>
              </a:ext>
            </a:extLst>
          </p:cNvPr>
          <p:cNvSpPr>
            <a:spLocks noGrp="1"/>
          </p:cNvSpPr>
          <p:nvPr>
            <p:ph type="hdr" sz="quarter"/>
          </p:nvPr>
        </p:nvSpPr>
        <p:spPr>
          <a:xfrm>
            <a:off x="1" y="1"/>
            <a:ext cx="2894065" cy="586962"/>
          </a:xfrm>
        </p:spPr>
        <p:txBody>
          <a:bodyPr/>
          <a:lstStyle/>
          <a:p>
            <a:endParaRPr lang="en-AU"/>
          </a:p>
        </p:txBody>
      </p:sp>
    </p:spTree>
    <p:extLst>
      <p:ext uri="{BB962C8B-B14F-4D97-AF65-F5344CB8AC3E}">
        <p14:creationId xmlns:p14="http://schemas.microsoft.com/office/powerpoint/2010/main" val="422402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2781244480_1_28:notes"/>
          <p:cNvSpPr>
            <a:spLocks noGrp="1" noRot="1" noChangeAspect="1"/>
          </p:cNvSpPr>
          <p:nvPr>
            <p:ph type="sldImg" idx="2"/>
          </p:nvPr>
        </p:nvSpPr>
        <p:spPr>
          <a:xfrm>
            <a:off x="139700" y="1347788"/>
            <a:ext cx="6459538"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3" name="Google Shape;1633;g12781244480_1_28:notes"/>
          <p:cNvSpPr txBox="1">
            <a:spLocks noGrp="1"/>
          </p:cNvSpPr>
          <p:nvPr>
            <p:ph type="body" idx="1"/>
          </p:nvPr>
        </p:nvSpPr>
        <p:spPr>
          <a:xfrm>
            <a:off x="673788" y="5186076"/>
            <a:ext cx="5390305" cy="42433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4" name="Google Shape;1634;g12781244480_1_28:notes"/>
          <p:cNvSpPr txBox="1">
            <a:spLocks noGrp="1"/>
          </p:cNvSpPr>
          <p:nvPr>
            <p:ph type="sldNum" idx="12"/>
          </p:nvPr>
        </p:nvSpPr>
        <p:spPr>
          <a:xfrm>
            <a:off x="3816574" y="10235578"/>
            <a:ext cx="2919748" cy="54058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8260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​‌OFFICIAL:Sensitive‌​</a:t>
            </a:r>
          </a:p>
        </p:txBody>
      </p:sp>
      <p:sp>
        <p:nvSpPr>
          <p:cNvPr id="5" name="Slide Number Placeholder 4"/>
          <p:cNvSpPr>
            <a:spLocks noGrp="1"/>
          </p:cNvSpPr>
          <p:nvPr>
            <p:ph type="sldNum" sz="quarter" idx="5"/>
          </p:nvPr>
        </p:nvSpPr>
        <p:spPr/>
        <p:txBody>
          <a:bodyPr/>
          <a:lstStyle/>
          <a:p>
            <a:fld id="{3BD3FCEB-6CB7-4478-9568-E9785AFEA658}" type="slidenum">
              <a:rPr lang="en-AU" smtClean="0"/>
              <a:t>9</a:t>
            </a:fld>
            <a:endParaRPr lang="en-AU"/>
          </a:p>
        </p:txBody>
      </p:sp>
      <p:sp>
        <p:nvSpPr>
          <p:cNvPr id="6" name="Header Placeholder 5">
            <a:extLst>
              <a:ext uri="{FF2B5EF4-FFF2-40B4-BE49-F238E27FC236}">
                <a16:creationId xmlns:a16="http://schemas.microsoft.com/office/drawing/2014/main" id="{2DF0ABA6-297E-4B53-87D7-025B981E4C29}"/>
              </a:ext>
            </a:extLst>
          </p:cNvPr>
          <p:cNvSpPr>
            <a:spLocks noGrp="1"/>
          </p:cNvSpPr>
          <p:nvPr>
            <p:ph type="hdr" sz="quarter"/>
          </p:nvPr>
        </p:nvSpPr>
        <p:spPr>
          <a:xfrm>
            <a:off x="1" y="1"/>
            <a:ext cx="2894065" cy="586962"/>
          </a:xfrm>
        </p:spPr>
        <p:txBody>
          <a:bodyPr/>
          <a:lstStyle/>
          <a:p>
            <a:endParaRPr lang="en-AU"/>
          </a:p>
        </p:txBody>
      </p:sp>
    </p:spTree>
    <p:extLst>
      <p:ext uri="{BB962C8B-B14F-4D97-AF65-F5344CB8AC3E}">
        <p14:creationId xmlns:p14="http://schemas.microsoft.com/office/powerpoint/2010/main" val="275261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​‌OFFICIAL:Sensitive‌​</a:t>
            </a:r>
          </a:p>
        </p:txBody>
      </p:sp>
      <p:sp>
        <p:nvSpPr>
          <p:cNvPr id="5" name="Slide Number Placeholder 4"/>
          <p:cNvSpPr>
            <a:spLocks noGrp="1"/>
          </p:cNvSpPr>
          <p:nvPr>
            <p:ph type="sldNum" sz="quarter" idx="5"/>
          </p:nvPr>
        </p:nvSpPr>
        <p:spPr/>
        <p:txBody>
          <a:bodyPr/>
          <a:lstStyle/>
          <a:p>
            <a:fld id="{3BD3FCEB-6CB7-4478-9568-E9785AFEA658}" type="slidenum">
              <a:rPr lang="en-AU" smtClean="0"/>
              <a:t>10</a:t>
            </a:fld>
            <a:endParaRPr lang="en-AU"/>
          </a:p>
        </p:txBody>
      </p:sp>
      <p:sp>
        <p:nvSpPr>
          <p:cNvPr id="6" name="Header Placeholder 5">
            <a:extLst>
              <a:ext uri="{FF2B5EF4-FFF2-40B4-BE49-F238E27FC236}">
                <a16:creationId xmlns:a16="http://schemas.microsoft.com/office/drawing/2014/main" id="{2DF0ABA6-297E-4B53-87D7-025B981E4C29}"/>
              </a:ext>
            </a:extLst>
          </p:cNvPr>
          <p:cNvSpPr>
            <a:spLocks noGrp="1"/>
          </p:cNvSpPr>
          <p:nvPr>
            <p:ph type="hdr" sz="quarter"/>
          </p:nvPr>
        </p:nvSpPr>
        <p:spPr>
          <a:xfrm>
            <a:off x="1" y="1"/>
            <a:ext cx="2894065" cy="586962"/>
          </a:xfrm>
        </p:spPr>
        <p:txBody>
          <a:bodyPr/>
          <a:lstStyle/>
          <a:p>
            <a:endParaRPr lang="en-AU"/>
          </a:p>
        </p:txBody>
      </p:sp>
    </p:spTree>
    <p:extLst>
      <p:ext uri="{BB962C8B-B14F-4D97-AF65-F5344CB8AC3E}">
        <p14:creationId xmlns:p14="http://schemas.microsoft.com/office/powerpoint/2010/main" val="1969533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4000" y="2044800"/>
            <a:ext cx="6858000" cy="457323"/>
          </a:xfrm>
        </p:spPr>
        <p:txBody>
          <a:bodyPr lIns="0" tIns="0" rIns="0" bIns="0" anchor="t" anchorCtr="0">
            <a:normAutofit/>
          </a:bodyPr>
          <a:lstStyle>
            <a:lvl1pPr algn="l">
              <a:defRPr sz="250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864000" y="2574000"/>
            <a:ext cx="6858000" cy="432179"/>
          </a:xfrm>
          <a:prstGeom prst="rect">
            <a:avLst/>
          </a:prstGeom>
        </p:spPr>
        <p:txBody>
          <a:bodyPr lIns="0" tIns="0" rIns="0" bIns="0">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6" name="Picture 2" descr="Australian Government Department of Employment and Workplace Relations.">
            <a:extLst>
              <a:ext uri="{FF2B5EF4-FFF2-40B4-BE49-F238E27FC236}">
                <a16:creationId xmlns:a16="http://schemas.microsoft.com/office/drawing/2014/main" id="{036BE3A4-F35A-4182-8EC1-747502FA96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7584" y="698867"/>
            <a:ext cx="2456182" cy="750854"/>
          </a:xfrm>
          <a:prstGeom prst="rect">
            <a:avLst/>
          </a:prstGeom>
        </p:spPr>
      </p:pic>
    </p:spTree>
    <p:extLst>
      <p:ext uri="{BB962C8B-B14F-4D97-AF65-F5344CB8AC3E}">
        <p14:creationId xmlns:p14="http://schemas.microsoft.com/office/powerpoint/2010/main" val="236626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58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850A450-87C9-49F7-B178-152E3D1A9AA1}"/>
              </a:ext>
            </a:extLst>
          </p:cNvPr>
          <p:cNvSpPr>
            <a:spLocks noGrp="1"/>
          </p:cNvSpPr>
          <p:nvPr>
            <p:ph type="body" sz="half" idx="2" hasCustomPrompt="1"/>
          </p:nvPr>
        </p:nvSpPr>
        <p:spPr>
          <a:xfrm>
            <a:off x="381002" y="884640"/>
            <a:ext cx="8368364" cy="173416"/>
          </a:xfrm>
          <a:prstGeom prst="rect">
            <a:avLst/>
          </a:prstGeom>
        </p:spPr>
        <p:txBody>
          <a:bodyPr wrap="none" lIns="0" tIns="0" rIns="0" bIns="0" anchor="ctr">
            <a:noAutofit/>
          </a:bodyPr>
          <a:lstStyle>
            <a:lvl1pPr marL="0" indent="0" algn="l">
              <a:buNone/>
              <a:defRPr sz="786" b="0" baseline="0">
                <a:solidFill>
                  <a:srgbClr val="A4A7A9"/>
                </a:solidFill>
                <a:latin typeface="+mn-lt"/>
                <a:ea typeface="Roboto" panose="02000000000000000000" pitchFamily="2" charset="0"/>
              </a:defRPr>
            </a:lvl1pPr>
            <a:lvl2pPr marL="326550" indent="0">
              <a:buNone/>
              <a:defRPr sz="857"/>
            </a:lvl2pPr>
            <a:lvl3pPr marL="653097" indent="0">
              <a:buNone/>
              <a:defRPr sz="714"/>
            </a:lvl3pPr>
            <a:lvl4pPr marL="979647" indent="0">
              <a:buNone/>
              <a:defRPr sz="643"/>
            </a:lvl4pPr>
            <a:lvl5pPr marL="1306196" indent="0">
              <a:buNone/>
              <a:defRPr sz="643"/>
            </a:lvl5pPr>
            <a:lvl6pPr marL="1632745" indent="0">
              <a:buNone/>
              <a:defRPr sz="643"/>
            </a:lvl6pPr>
            <a:lvl7pPr marL="1959293" indent="0">
              <a:buNone/>
              <a:defRPr sz="643"/>
            </a:lvl7pPr>
            <a:lvl8pPr marL="2285842" indent="0">
              <a:buNone/>
              <a:defRPr sz="643"/>
            </a:lvl8pPr>
            <a:lvl9pPr marL="2612392" indent="0">
              <a:buNone/>
              <a:defRPr sz="643"/>
            </a:lvl9pPr>
          </a:lstStyle>
          <a:p>
            <a:pPr lvl="0"/>
            <a:r>
              <a:rPr lang="en-US"/>
              <a:t>CLICK TO EDITE SUBTITLE</a:t>
            </a:r>
          </a:p>
        </p:txBody>
      </p:sp>
      <p:sp>
        <p:nvSpPr>
          <p:cNvPr id="7" name="Title 2">
            <a:extLst>
              <a:ext uri="{FF2B5EF4-FFF2-40B4-BE49-F238E27FC236}">
                <a16:creationId xmlns:a16="http://schemas.microsoft.com/office/drawing/2014/main" id="{833CDDA0-920E-46C7-A625-FFC82B28156C}"/>
              </a:ext>
            </a:extLst>
          </p:cNvPr>
          <p:cNvSpPr>
            <a:spLocks noGrp="1"/>
          </p:cNvSpPr>
          <p:nvPr>
            <p:ph type="title"/>
          </p:nvPr>
        </p:nvSpPr>
        <p:spPr>
          <a:xfrm>
            <a:off x="381002" y="341631"/>
            <a:ext cx="8368364" cy="495842"/>
          </a:xfrm>
          <a:prstGeom prst="rect">
            <a:avLst/>
          </a:prstGeom>
        </p:spPr>
        <p:txBody>
          <a:bodyPr lIns="0" tIns="0" rIns="0" bIns="0" anchor="ctr">
            <a:normAutofit/>
          </a:bodyPr>
          <a:lstStyle>
            <a:lvl1pPr algn="l" defTabSz="653130" rtl="0" eaLnBrk="1" latinLnBrk="0" hangingPunct="1">
              <a:lnSpc>
                <a:spcPct val="90000"/>
              </a:lnSpc>
              <a:spcBef>
                <a:spcPct val="0"/>
              </a:spcBef>
              <a:buNone/>
              <a:defRPr lang="en-US" sz="1428" b="0" kern="1200" dirty="0">
                <a:solidFill>
                  <a:srgbClr val="002D3F"/>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1612035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EB8ECA5-49DE-4341-B933-C945CEC3E0B1}"/>
              </a:ext>
            </a:extLst>
          </p:cNvPr>
          <p:cNvSpPr>
            <a:spLocks noGrp="1"/>
          </p:cNvSpPr>
          <p:nvPr>
            <p:ph type="body" sz="half" idx="2" hasCustomPrompt="1"/>
          </p:nvPr>
        </p:nvSpPr>
        <p:spPr>
          <a:xfrm>
            <a:off x="387821" y="731207"/>
            <a:ext cx="8368363" cy="173415"/>
          </a:xfrm>
          <a:prstGeom prst="rect">
            <a:avLst/>
          </a:prstGeom>
        </p:spPr>
        <p:txBody>
          <a:bodyPr wrap="none" lIns="0" tIns="0" rIns="0" bIns="0" anchor="ctr">
            <a:noAutofit/>
          </a:bodyPr>
          <a:lstStyle>
            <a:lvl1pPr marL="0" indent="0" algn="l">
              <a:buNone/>
              <a:defRPr sz="786" b="0" baseline="0">
                <a:solidFill>
                  <a:srgbClr val="A4A7A9"/>
                </a:solidFill>
                <a:latin typeface="+mn-lt"/>
                <a:ea typeface="Roboto" panose="02000000000000000000" pitchFamily="2" charset="0"/>
              </a:defRPr>
            </a:lvl1pPr>
            <a:lvl2pPr marL="326557" indent="0">
              <a:buNone/>
              <a:defRPr sz="857"/>
            </a:lvl2pPr>
            <a:lvl3pPr marL="653114" indent="0">
              <a:buNone/>
              <a:defRPr sz="714"/>
            </a:lvl3pPr>
            <a:lvl4pPr marL="979671" indent="0">
              <a:buNone/>
              <a:defRPr sz="643"/>
            </a:lvl4pPr>
            <a:lvl5pPr marL="1306228" indent="0">
              <a:buNone/>
              <a:defRPr sz="643"/>
            </a:lvl5pPr>
            <a:lvl6pPr marL="1632785" indent="0">
              <a:buNone/>
              <a:defRPr sz="643"/>
            </a:lvl6pPr>
            <a:lvl7pPr marL="1959342" indent="0">
              <a:buNone/>
              <a:defRPr sz="643"/>
            </a:lvl7pPr>
            <a:lvl8pPr marL="2285899" indent="0">
              <a:buNone/>
              <a:defRPr sz="643"/>
            </a:lvl8pPr>
            <a:lvl9pPr marL="2612456" indent="0">
              <a:buNone/>
              <a:defRPr sz="643"/>
            </a:lvl9pPr>
          </a:lstStyle>
          <a:p>
            <a:pPr lvl="0"/>
            <a:r>
              <a:rPr lang="en-US"/>
              <a:t>CLICK TO EDITE SUBTITLE</a:t>
            </a:r>
          </a:p>
        </p:txBody>
      </p:sp>
      <p:sp>
        <p:nvSpPr>
          <p:cNvPr id="6" name="Title 2">
            <a:extLst>
              <a:ext uri="{FF2B5EF4-FFF2-40B4-BE49-F238E27FC236}">
                <a16:creationId xmlns:a16="http://schemas.microsoft.com/office/drawing/2014/main" id="{785FF849-0AB8-40F3-AFD4-3C5C010E6F77}"/>
              </a:ext>
            </a:extLst>
          </p:cNvPr>
          <p:cNvSpPr>
            <a:spLocks noGrp="1"/>
          </p:cNvSpPr>
          <p:nvPr>
            <p:ph type="title"/>
          </p:nvPr>
        </p:nvSpPr>
        <p:spPr>
          <a:xfrm>
            <a:off x="387821" y="282874"/>
            <a:ext cx="8368363" cy="409838"/>
          </a:xfrm>
          <a:prstGeom prst="rect">
            <a:avLst/>
          </a:prstGeom>
        </p:spPr>
        <p:txBody>
          <a:bodyPr lIns="0" tIns="0" rIns="0" bIns="0" anchor="ctr">
            <a:normAutofit/>
          </a:bodyPr>
          <a:lstStyle>
            <a:lvl1pPr algn="l">
              <a:defRPr sz="1428" b="0">
                <a:solidFill>
                  <a:srgbClr val="002D3F"/>
                </a:solidFill>
                <a:latin typeface="+mn-lt"/>
              </a:defRPr>
            </a:lvl1pPr>
          </a:lstStyle>
          <a:p>
            <a:r>
              <a:rPr lang="en-US"/>
              <a:t>Click to edit Master title style</a:t>
            </a:r>
          </a:p>
        </p:txBody>
      </p:sp>
    </p:spTree>
    <p:extLst>
      <p:ext uri="{BB962C8B-B14F-4D97-AF65-F5344CB8AC3E}">
        <p14:creationId xmlns:p14="http://schemas.microsoft.com/office/powerpoint/2010/main" val="292997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E4234EA-C663-4F64-B3EE-A8443BD05F7D}"/>
              </a:ext>
            </a:extLst>
          </p:cNvPr>
          <p:cNvSpPr>
            <a:spLocks noGrp="1"/>
          </p:cNvSpPr>
          <p:nvPr>
            <p:ph type="body" sz="half" idx="2" hasCustomPrompt="1"/>
          </p:nvPr>
        </p:nvSpPr>
        <p:spPr>
          <a:xfrm>
            <a:off x="381002" y="731207"/>
            <a:ext cx="8368363" cy="173415"/>
          </a:xfrm>
          <a:prstGeom prst="rect">
            <a:avLst/>
          </a:prstGeom>
        </p:spPr>
        <p:txBody>
          <a:bodyPr wrap="none" lIns="0" tIns="0" rIns="0" bIns="0" anchor="ctr">
            <a:noAutofit/>
          </a:bodyPr>
          <a:lstStyle>
            <a:lvl1pPr marL="0" indent="0" algn="ctr">
              <a:buNone/>
              <a:defRPr sz="786" b="0" baseline="0">
                <a:solidFill>
                  <a:schemeClr val="bg1">
                    <a:lumMod val="65000"/>
                  </a:schemeClr>
                </a:solidFill>
                <a:latin typeface="+mn-lt"/>
                <a:ea typeface="Roboto" panose="02000000000000000000" pitchFamily="2" charset="0"/>
              </a:defRPr>
            </a:lvl1pPr>
            <a:lvl2pPr marL="326557" indent="0">
              <a:buNone/>
              <a:defRPr sz="857"/>
            </a:lvl2pPr>
            <a:lvl3pPr marL="653114" indent="0">
              <a:buNone/>
              <a:defRPr sz="714"/>
            </a:lvl3pPr>
            <a:lvl4pPr marL="979671" indent="0">
              <a:buNone/>
              <a:defRPr sz="643"/>
            </a:lvl4pPr>
            <a:lvl5pPr marL="1306228" indent="0">
              <a:buNone/>
              <a:defRPr sz="643"/>
            </a:lvl5pPr>
            <a:lvl6pPr marL="1632785" indent="0">
              <a:buNone/>
              <a:defRPr sz="643"/>
            </a:lvl6pPr>
            <a:lvl7pPr marL="1959342" indent="0">
              <a:buNone/>
              <a:defRPr sz="643"/>
            </a:lvl7pPr>
            <a:lvl8pPr marL="2285899" indent="0">
              <a:buNone/>
              <a:defRPr sz="643"/>
            </a:lvl8pPr>
            <a:lvl9pPr marL="2612456" indent="0">
              <a:buNone/>
              <a:defRPr sz="643"/>
            </a:lvl9pPr>
          </a:lstStyle>
          <a:p>
            <a:pPr lvl="0"/>
            <a:r>
              <a:rPr lang="en-US"/>
              <a:t>CLICK TO EDITE SUBTITLE</a:t>
            </a:r>
          </a:p>
        </p:txBody>
      </p:sp>
      <p:sp>
        <p:nvSpPr>
          <p:cNvPr id="9" name="Title 2">
            <a:extLst>
              <a:ext uri="{FF2B5EF4-FFF2-40B4-BE49-F238E27FC236}">
                <a16:creationId xmlns:a16="http://schemas.microsoft.com/office/drawing/2014/main" id="{485F221A-1B1A-46E7-B7E9-2EB0DB92AEAF}"/>
              </a:ext>
            </a:extLst>
          </p:cNvPr>
          <p:cNvSpPr>
            <a:spLocks noGrp="1"/>
          </p:cNvSpPr>
          <p:nvPr>
            <p:ph type="title"/>
          </p:nvPr>
        </p:nvSpPr>
        <p:spPr>
          <a:xfrm>
            <a:off x="381002" y="282874"/>
            <a:ext cx="8368363" cy="409838"/>
          </a:xfrm>
          <a:prstGeom prst="rect">
            <a:avLst/>
          </a:prstGeom>
        </p:spPr>
        <p:txBody>
          <a:bodyPr lIns="0" tIns="0" rIns="0" bIns="0" anchor="ctr">
            <a:normAutofit/>
          </a:bodyPr>
          <a:lstStyle>
            <a:lvl1pPr algn="ctr">
              <a:defRPr sz="1428" b="0">
                <a:solidFill>
                  <a:srgbClr val="002D3F"/>
                </a:solidFill>
                <a:latin typeface="+mn-lt"/>
              </a:defRPr>
            </a:lvl1pPr>
          </a:lstStyle>
          <a:p>
            <a:r>
              <a:rPr lang="en-US"/>
              <a:t>Click to edit Master title style</a:t>
            </a:r>
          </a:p>
        </p:txBody>
      </p:sp>
    </p:spTree>
    <p:extLst>
      <p:ext uri="{BB962C8B-B14F-4D97-AF65-F5344CB8AC3E}">
        <p14:creationId xmlns:p14="http://schemas.microsoft.com/office/powerpoint/2010/main" val="1106263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03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630079" y="1171468"/>
            <a:ext cx="2891790" cy="726955"/>
          </a:xfrm>
        </p:spPr>
        <p:txBody>
          <a:bodyPr>
            <a:noAutofit/>
          </a:bodyPr>
          <a:lstStyle>
            <a:lvl1pPr marL="0" indent="0">
              <a:buNone/>
              <a:defRPr sz="714">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630079" y="765088"/>
            <a:ext cx="1898810" cy="406379"/>
          </a:xfrm>
        </p:spPr>
        <p:txBody>
          <a:bodyPr>
            <a:noAutofit/>
          </a:bodyPr>
          <a:lstStyle>
            <a:lvl1pPr marL="0" indent="0" algn="l">
              <a:buNone/>
              <a:defRPr kumimoji="0" lang="en-US" sz="1286"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01</a:t>
            </a:r>
            <a:endParaRPr lang="ru-RU"/>
          </a:p>
        </p:txBody>
      </p:sp>
      <p:sp>
        <p:nvSpPr>
          <p:cNvPr id="6" name="Text Placeholder 33"/>
          <p:cNvSpPr>
            <a:spLocks noGrp="1"/>
          </p:cNvSpPr>
          <p:nvPr>
            <p:ph type="body" sz="quarter" idx="15" hasCustomPrompt="1"/>
          </p:nvPr>
        </p:nvSpPr>
        <p:spPr>
          <a:xfrm>
            <a:off x="630079" y="2519310"/>
            <a:ext cx="2891790" cy="726955"/>
          </a:xfrm>
        </p:spPr>
        <p:txBody>
          <a:bodyPr>
            <a:noAutofit/>
          </a:bodyPr>
          <a:lstStyle>
            <a:lvl1pPr marL="0" indent="0">
              <a:buNone/>
              <a:defRPr sz="714">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6" hasCustomPrompt="1"/>
          </p:nvPr>
        </p:nvSpPr>
        <p:spPr>
          <a:xfrm>
            <a:off x="630079" y="2112930"/>
            <a:ext cx="1898810" cy="406379"/>
          </a:xfrm>
        </p:spPr>
        <p:txBody>
          <a:bodyPr>
            <a:noAutofit/>
          </a:bodyPr>
          <a:lstStyle>
            <a:lvl1pPr marL="0" indent="0" algn="l">
              <a:buNone/>
              <a:defRPr kumimoji="0" lang="en-US" sz="1286"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02</a:t>
            </a:r>
            <a:endParaRPr lang="ru-RU"/>
          </a:p>
        </p:txBody>
      </p:sp>
      <p:sp>
        <p:nvSpPr>
          <p:cNvPr id="8" name="Text Placeholder 33"/>
          <p:cNvSpPr>
            <a:spLocks noGrp="1"/>
          </p:cNvSpPr>
          <p:nvPr>
            <p:ph type="body" sz="quarter" idx="17" hasCustomPrompt="1"/>
          </p:nvPr>
        </p:nvSpPr>
        <p:spPr>
          <a:xfrm>
            <a:off x="630079" y="3867152"/>
            <a:ext cx="2891790" cy="726955"/>
          </a:xfrm>
        </p:spPr>
        <p:txBody>
          <a:bodyPr>
            <a:noAutofit/>
          </a:bodyPr>
          <a:lstStyle>
            <a:lvl1pPr marL="0" indent="0">
              <a:buNone/>
              <a:defRPr sz="714">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8" hasCustomPrompt="1"/>
          </p:nvPr>
        </p:nvSpPr>
        <p:spPr>
          <a:xfrm>
            <a:off x="630079" y="3460772"/>
            <a:ext cx="1898810" cy="406379"/>
          </a:xfrm>
        </p:spPr>
        <p:txBody>
          <a:bodyPr>
            <a:noAutofit/>
          </a:bodyPr>
          <a:lstStyle>
            <a:lvl1pPr marL="0" indent="0" algn="l">
              <a:buNone/>
              <a:defRPr kumimoji="0" lang="en-US" sz="1286"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Tree>
    <p:extLst>
      <p:ext uri="{BB962C8B-B14F-4D97-AF65-F5344CB8AC3E}">
        <p14:creationId xmlns:p14="http://schemas.microsoft.com/office/powerpoint/2010/main" val="3205643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30104" y="1323054"/>
            <a:ext cx="1898810"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6679407" y="916675"/>
            <a:ext cx="1867137" cy="406379"/>
          </a:xfrm>
        </p:spPr>
        <p:txBody>
          <a:bodyPr>
            <a:noAutofit/>
          </a:bodyPr>
          <a:lstStyle>
            <a:lvl1pPr marL="0" indent="0" algn="r">
              <a:buNone/>
              <a:defRPr kumimoji="0" lang="en-US" sz="1286"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ru-RU"/>
              <a:t>3</a:t>
            </a:r>
          </a:p>
        </p:txBody>
      </p:sp>
      <p:sp>
        <p:nvSpPr>
          <p:cNvPr id="44" name="Text Placeholder 33"/>
          <p:cNvSpPr>
            <a:spLocks noGrp="1"/>
          </p:cNvSpPr>
          <p:nvPr>
            <p:ph type="body" sz="quarter" idx="13" hasCustomPrompt="1"/>
          </p:nvPr>
        </p:nvSpPr>
        <p:spPr>
          <a:xfrm>
            <a:off x="6593682" y="1332588"/>
            <a:ext cx="1952862" cy="595865"/>
          </a:xfrm>
        </p:spPr>
        <p:txBody>
          <a:bodyPr>
            <a:noAutofit/>
          </a:bodyPr>
          <a:lstStyle>
            <a:lvl1pPr marL="0" indent="0" algn="r">
              <a:buNone/>
              <a:defRPr sz="714">
                <a:solidFill>
                  <a:schemeClr val="tx1"/>
                </a:solidFill>
              </a:defRPr>
            </a:lvl1pPr>
          </a:lstStyle>
          <a:p>
            <a:pPr lvl="0"/>
            <a:r>
              <a:rPr lang="en-US"/>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830104" y="916675"/>
            <a:ext cx="1898810" cy="406379"/>
          </a:xfrm>
        </p:spPr>
        <p:txBody>
          <a:bodyPr>
            <a:noAutofit/>
          </a:bodyPr>
          <a:lstStyle>
            <a:lvl1pPr marL="0" indent="0" algn="l">
              <a:buNone/>
              <a:defRPr kumimoji="0" lang="en-US" sz="1286"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2</a:t>
            </a:r>
          </a:p>
        </p:txBody>
      </p:sp>
      <p:sp>
        <p:nvSpPr>
          <p:cNvPr id="10" name="Text Placeholder 33"/>
          <p:cNvSpPr>
            <a:spLocks noGrp="1"/>
          </p:cNvSpPr>
          <p:nvPr>
            <p:ph type="body" sz="quarter" idx="15" hasCustomPrompt="1"/>
          </p:nvPr>
        </p:nvSpPr>
        <p:spPr>
          <a:xfrm>
            <a:off x="830104" y="3624041"/>
            <a:ext cx="1898810"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830104" y="3217663"/>
            <a:ext cx="1898810" cy="406379"/>
          </a:xfrm>
        </p:spPr>
        <p:txBody>
          <a:bodyPr>
            <a:noAutofit/>
          </a:bodyPr>
          <a:lstStyle>
            <a:lvl1pPr marL="0" indent="0" algn="l">
              <a:buNone/>
              <a:defRPr kumimoji="0" lang="en-US" sz="1286"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1</a:t>
            </a:r>
          </a:p>
        </p:txBody>
      </p:sp>
      <p:sp>
        <p:nvSpPr>
          <p:cNvPr id="12" name="Text Placeholder 36"/>
          <p:cNvSpPr>
            <a:spLocks noGrp="1"/>
          </p:cNvSpPr>
          <p:nvPr>
            <p:ph type="body" sz="quarter" idx="17" hasCustomPrompt="1"/>
          </p:nvPr>
        </p:nvSpPr>
        <p:spPr>
          <a:xfrm>
            <a:off x="6679407" y="3217663"/>
            <a:ext cx="1867137" cy="406379"/>
          </a:xfrm>
        </p:spPr>
        <p:txBody>
          <a:bodyPr>
            <a:noAutofit/>
          </a:bodyPr>
          <a:lstStyle>
            <a:lvl1pPr marL="0" indent="0" algn="r">
              <a:buNone/>
              <a:defRPr kumimoji="0" lang="en-US" sz="1286"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4</a:t>
            </a:r>
          </a:p>
        </p:txBody>
      </p:sp>
      <p:sp>
        <p:nvSpPr>
          <p:cNvPr id="13" name="Text Placeholder 33"/>
          <p:cNvSpPr>
            <a:spLocks noGrp="1"/>
          </p:cNvSpPr>
          <p:nvPr>
            <p:ph type="body" sz="quarter" idx="18" hasCustomPrompt="1"/>
          </p:nvPr>
        </p:nvSpPr>
        <p:spPr>
          <a:xfrm>
            <a:off x="6593682" y="3633576"/>
            <a:ext cx="1952862" cy="595865"/>
          </a:xfrm>
        </p:spPr>
        <p:txBody>
          <a:bodyPr>
            <a:noAutofit/>
          </a:bodyPr>
          <a:lstStyle>
            <a:lvl1pPr marL="0" indent="0" algn="r">
              <a:buNone/>
              <a:defRPr sz="714">
                <a:solidFill>
                  <a:schemeClr val="tx1"/>
                </a:solidFill>
              </a:defRPr>
            </a:lvl1pPr>
          </a:lstStyle>
          <a:p>
            <a:pPr lvl="0"/>
            <a:r>
              <a:rPr lang="en-US"/>
              <a:t>Lorem ipsum dolor sit amet, consectetur adipiscing elit, sed do eiusmod tempor incididunt ut labore et dolore magna aliqua. </a:t>
            </a:r>
          </a:p>
        </p:txBody>
      </p:sp>
    </p:spTree>
    <p:extLst>
      <p:ext uri="{BB962C8B-B14F-4D97-AF65-F5344CB8AC3E}">
        <p14:creationId xmlns:p14="http://schemas.microsoft.com/office/powerpoint/2010/main" val="1113063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264" y="1811"/>
            <a:ext cx="9141737" cy="5149131"/>
          </a:xfrm>
          <a:prstGeom prst="rect">
            <a:avLst/>
          </a:prstGeom>
        </p:spPr>
      </p:pic>
      <p:sp>
        <p:nvSpPr>
          <p:cNvPr id="10" name="Text Placeholder 33"/>
          <p:cNvSpPr>
            <a:spLocks noGrp="1"/>
          </p:cNvSpPr>
          <p:nvPr>
            <p:ph type="body" sz="quarter" idx="15" hasCustomPrompt="1"/>
          </p:nvPr>
        </p:nvSpPr>
        <p:spPr>
          <a:xfrm>
            <a:off x="830104" y="4067363"/>
            <a:ext cx="155590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830104" y="3780160"/>
            <a:ext cx="1670210" cy="406379"/>
          </a:xfrm>
        </p:spPr>
        <p:txBody>
          <a:bodyPr>
            <a:noAutofit/>
          </a:bodyPr>
          <a:lstStyle>
            <a:lvl1pPr marL="0" indent="0" algn="l">
              <a:buNone/>
              <a:defRPr kumimoji="0" lang="en-US" sz="1071"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1</a:t>
            </a:r>
          </a:p>
        </p:txBody>
      </p:sp>
      <p:sp>
        <p:nvSpPr>
          <p:cNvPr id="14" name="Text Placeholder 33"/>
          <p:cNvSpPr>
            <a:spLocks noGrp="1"/>
          </p:cNvSpPr>
          <p:nvPr>
            <p:ph type="body" sz="quarter" idx="19" hasCustomPrompt="1"/>
          </p:nvPr>
        </p:nvSpPr>
        <p:spPr>
          <a:xfrm>
            <a:off x="758666" y="2577406"/>
            <a:ext cx="155590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15" name="Text Placeholder 36"/>
          <p:cNvSpPr>
            <a:spLocks noGrp="1"/>
          </p:cNvSpPr>
          <p:nvPr>
            <p:ph type="body" sz="quarter" idx="20" hasCustomPrompt="1"/>
          </p:nvPr>
        </p:nvSpPr>
        <p:spPr>
          <a:xfrm>
            <a:off x="758666" y="2290202"/>
            <a:ext cx="1741648" cy="406379"/>
          </a:xfrm>
        </p:spPr>
        <p:txBody>
          <a:bodyPr>
            <a:noAutofit/>
          </a:bodyPr>
          <a:lstStyle>
            <a:lvl1pPr marL="0" indent="0" algn="l">
              <a:buNone/>
              <a:defRPr kumimoji="0" lang="en-US" sz="1071"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2</a:t>
            </a:r>
          </a:p>
        </p:txBody>
      </p:sp>
      <p:sp>
        <p:nvSpPr>
          <p:cNvPr id="18" name="Text Placeholder 33"/>
          <p:cNvSpPr>
            <a:spLocks noGrp="1"/>
          </p:cNvSpPr>
          <p:nvPr>
            <p:ph type="body" sz="quarter" idx="21" hasCustomPrompt="1"/>
          </p:nvPr>
        </p:nvSpPr>
        <p:spPr>
          <a:xfrm>
            <a:off x="1108711" y="1054978"/>
            <a:ext cx="155590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19" name="Text Placeholder 36"/>
          <p:cNvSpPr>
            <a:spLocks noGrp="1"/>
          </p:cNvSpPr>
          <p:nvPr>
            <p:ph type="body" sz="quarter" idx="22" hasCustomPrompt="1"/>
          </p:nvPr>
        </p:nvSpPr>
        <p:spPr>
          <a:xfrm>
            <a:off x="1108710" y="767774"/>
            <a:ext cx="1741648" cy="406379"/>
          </a:xfrm>
        </p:spPr>
        <p:txBody>
          <a:bodyPr>
            <a:noAutofit/>
          </a:bodyPr>
          <a:lstStyle>
            <a:lvl1pPr marL="0" indent="0" algn="l">
              <a:buNone/>
              <a:defRPr kumimoji="0" lang="en-US" sz="1071"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3</a:t>
            </a:r>
          </a:p>
        </p:txBody>
      </p:sp>
      <p:sp>
        <p:nvSpPr>
          <p:cNvPr id="20" name="Text Placeholder 36"/>
          <p:cNvSpPr>
            <a:spLocks noGrp="1"/>
          </p:cNvSpPr>
          <p:nvPr>
            <p:ph type="body" sz="quarter" idx="23" hasCustomPrompt="1"/>
          </p:nvPr>
        </p:nvSpPr>
        <p:spPr>
          <a:xfrm>
            <a:off x="6943727" y="2336678"/>
            <a:ext cx="1417081" cy="406379"/>
          </a:xfrm>
        </p:spPr>
        <p:txBody>
          <a:bodyPr>
            <a:noAutofit/>
          </a:bodyPr>
          <a:lstStyle>
            <a:lvl1pPr marL="0" indent="0" algn="r">
              <a:buNone/>
              <a:defRPr kumimoji="0" lang="en-US" sz="1071"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5</a:t>
            </a:r>
          </a:p>
        </p:txBody>
      </p:sp>
      <p:sp>
        <p:nvSpPr>
          <p:cNvPr id="21" name="Text Placeholder 33"/>
          <p:cNvSpPr>
            <a:spLocks noGrp="1"/>
          </p:cNvSpPr>
          <p:nvPr>
            <p:ph type="body" sz="quarter" idx="24" hasCustomPrompt="1"/>
          </p:nvPr>
        </p:nvSpPr>
        <p:spPr>
          <a:xfrm>
            <a:off x="7036594" y="2633416"/>
            <a:ext cx="1324212" cy="595865"/>
          </a:xfrm>
        </p:spPr>
        <p:txBody>
          <a:bodyPr>
            <a:noAutofit/>
          </a:bodyPr>
          <a:lstStyle>
            <a:lvl1pPr marL="0" indent="0" algn="r">
              <a:buNone/>
              <a:defRPr sz="714">
                <a:solidFill>
                  <a:schemeClr val="tx1"/>
                </a:solidFill>
              </a:defRPr>
            </a:lvl1pPr>
          </a:lstStyle>
          <a:p>
            <a:pPr lvl="0"/>
            <a:r>
              <a:rPr lang="en-US"/>
              <a:t>Lorem ipsum dolor sit amet, consectetur adipiscing elit, sed do eiusmod</a:t>
            </a:r>
          </a:p>
        </p:txBody>
      </p:sp>
      <p:sp>
        <p:nvSpPr>
          <p:cNvPr id="22" name="Text Placeholder 36"/>
          <p:cNvSpPr>
            <a:spLocks noGrp="1"/>
          </p:cNvSpPr>
          <p:nvPr>
            <p:ph type="body" sz="quarter" idx="25" hasCustomPrompt="1"/>
          </p:nvPr>
        </p:nvSpPr>
        <p:spPr>
          <a:xfrm>
            <a:off x="6636545" y="767774"/>
            <a:ext cx="1417081" cy="406379"/>
          </a:xfrm>
        </p:spPr>
        <p:txBody>
          <a:bodyPr>
            <a:noAutofit/>
          </a:bodyPr>
          <a:lstStyle>
            <a:lvl1pPr marL="0" indent="0" algn="r">
              <a:buNone/>
              <a:defRPr kumimoji="0" lang="en-US" sz="1071"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4</a:t>
            </a:r>
          </a:p>
        </p:txBody>
      </p:sp>
      <p:sp>
        <p:nvSpPr>
          <p:cNvPr id="23" name="Text Placeholder 33"/>
          <p:cNvSpPr>
            <a:spLocks noGrp="1"/>
          </p:cNvSpPr>
          <p:nvPr>
            <p:ph type="body" sz="quarter" idx="26" hasCustomPrompt="1"/>
          </p:nvPr>
        </p:nvSpPr>
        <p:spPr>
          <a:xfrm>
            <a:off x="6729413" y="1064513"/>
            <a:ext cx="1324212" cy="595865"/>
          </a:xfrm>
        </p:spPr>
        <p:txBody>
          <a:bodyPr>
            <a:noAutofit/>
          </a:bodyPr>
          <a:lstStyle>
            <a:lvl1pPr marL="0" indent="0" algn="r">
              <a:buNone/>
              <a:defRPr sz="714">
                <a:solidFill>
                  <a:schemeClr val="tx1"/>
                </a:solidFill>
              </a:defRPr>
            </a:lvl1pPr>
          </a:lstStyle>
          <a:p>
            <a:pPr lvl="0"/>
            <a:r>
              <a:rPr lang="en-US"/>
              <a:t>Lorem ipsum dolor sit amet, consectetur adipiscing elit, sed do eiusmod</a:t>
            </a:r>
          </a:p>
        </p:txBody>
      </p:sp>
    </p:spTree>
    <p:extLst>
      <p:ext uri="{BB962C8B-B14F-4D97-AF65-F5344CB8AC3E}">
        <p14:creationId xmlns:p14="http://schemas.microsoft.com/office/powerpoint/2010/main" val="2635211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06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264" y="1811"/>
            <a:ext cx="9141737" cy="5149131"/>
          </a:xfrm>
          <a:prstGeom prst="rect">
            <a:avLst/>
          </a:prstGeom>
        </p:spPr>
      </p:pic>
      <p:sp>
        <p:nvSpPr>
          <p:cNvPr id="10" name="Text Placeholder 33"/>
          <p:cNvSpPr>
            <a:spLocks noGrp="1"/>
          </p:cNvSpPr>
          <p:nvPr>
            <p:ph type="body" sz="quarter" idx="15" hasCustomPrompt="1"/>
          </p:nvPr>
        </p:nvSpPr>
        <p:spPr>
          <a:xfrm>
            <a:off x="1108711" y="4067363"/>
            <a:ext cx="155590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1108710" y="3780160"/>
            <a:ext cx="1670210" cy="406379"/>
          </a:xfrm>
        </p:spPr>
        <p:txBody>
          <a:bodyPr>
            <a:noAutofit/>
          </a:bodyPr>
          <a:lstStyle>
            <a:lvl1pPr marL="0" indent="0" algn="l">
              <a:buNone/>
              <a:defRPr kumimoji="0" lang="en-US" sz="1071" b="1" i="0" u="none" strike="noStrike" kern="1200" cap="none" normalizeH="0" baseline="0" dirty="0" smtClean="0">
                <a:ln>
                  <a:noFill/>
                </a:ln>
                <a:solidFill>
                  <a:srgbClr val="62165C"/>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
        <p:nvSpPr>
          <p:cNvPr id="14" name="Text Placeholder 33"/>
          <p:cNvSpPr>
            <a:spLocks noGrp="1"/>
          </p:cNvSpPr>
          <p:nvPr>
            <p:ph type="body" sz="quarter" idx="19" hasCustomPrompt="1"/>
          </p:nvPr>
        </p:nvSpPr>
        <p:spPr>
          <a:xfrm>
            <a:off x="758666" y="2577406"/>
            <a:ext cx="155590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15" name="Text Placeholder 36"/>
          <p:cNvSpPr>
            <a:spLocks noGrp="1"/>
          </p:cNvSpPr>
          <p:nvPr>
            <p:ph type="body" sz="quarter" idx="20" hasCustomPrompt="1"/>
          </p:nvPr>
        </p:nvSpPr>
        <p:spPr>
          <a:xfrm>
            <a:off x="758666" y="2290202"/>
            <a:ext cx="1741648" cy="406379"/>
          </a:xfrm>
        </p:spPr>
        <p:txBody>
          <a:bodyPr>
            <a:noAutofit/>
          </a:bodyPr>
          <a:lstStyle>
            <a:lvl1pPr marL="0" indent="0" algn="l">
              <a:buNone/>
              <a:defRPr kumimoji="0" lang="en-US" sz="1071" b="1" i="0" u="none" strike="noStrike" kern="1200" cap="none" normalizeH="0" baseline="0" dirty="0" smtClean="0">
                <a:ln>
                  <a:noFill/>
                </a:ln>
                <a:solidFill>
                  <a:srgbClr val="62165C"/>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2</a:t>
            </a:r>
          </a:p>
        </p:txBody>
      </p:sp>
      <p:sp>
        <p:nvSpPr>
          <p:cNvPr id="18" name="Text Placeholder 33"/>
          <p:cNvSpPr>
            <a:spLocks noGrp="1"/>
          </p:cNvSpPr>
          <p:nvPr>
            <p:ph type="body" sz="quarter" idx="21" hasCustomPrompt="1"/>
          </p:nvPr>
        </p:nvSpPr>
        <p:spPr>
          <a:xfrm>
            <a:off x="1108711" y="1054978"/>
            <a:ext cx="155590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19" name="Text Placeholder 36"/>
          <p:cNvSpPr>
            <a:spLocks noGrp="1"/>
          </p:cNvSpPr>
          <p:nvPr>
            <p:ph type="body" sz="quarter" idx="22" hasCustomPrompt="1"/>
          </p:nvPr>
        </p:nvSpPr>
        <p:spPr>
          <a:xfrm>
            <a:off x="1108710" y="767774"/>
            <a:ext cx="1741648" cy="406379"/>
          </a:xfrm>
        </p:spPr>
        <p:txBody>
          <a:bodyPr>
            <a:noAutofit/>
          </a:bodyPr>
          <a:lstStyle>
            <a:lvl1pPr marL="0" indent="0" algn="l">
              <a:buNone/>
              <a:defRPr kumimoji="0" lang="en-US" sz="1071" b="1" i="0" u="none" strike="noStrike" kern="1200" cap="none" normalizeH="0" baseline="0" dirty="0" smtClean="0">
                <a:ln>
                  <a:noFill/>
                </a:ln>
                <a:solidFill>
                  <a:srgbClr val="62165C"/>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01</a:t>
            </a:r>
            <a:endParaRPr lang="ru-RU"/>
          </a:p>
        </p:txBody>
      </p:sp>
      <p:sp>
        <p:nvSpPr>
          <p:cNvPr id="20" name="Text Placeholder 36"/>
          <p:cNvSpPr>
            <a:spLocks noGrp="1"/>
          </p:cNvSpPr>
          <p:nvPr>
            <p:ph type="body" sz="quarter" idx="23" hasCustomPrompt="1"/>
          </p:nvPr>
        </p:nvSpPr>
        <p:spPr>
          <a:xfrm>
            <a:off x="6943727" y="2336678"/>
            <a:ext cx="1417081" cy="406379"/>
          </a:xfrm>
        </p:spPr>
        <p:txBody>
          <a:bodyPr>
            <a:noAutofit/>
          </a:bodyPr>
          <a:lstStyle>
            <a:lvl1pPr marL="0" indent="0" algn="r">
              <a:buNone/>
              <a:defRPr kumimoji="0" lang="en-US" sz="1071" b="1" i="0" u="none" strike="noStrike" kern="1200" cap="none" normalizeH="0" baseline="0" dirty="0" smtClean="0">
                <a:ln>
                  <a:noFill/>
                </a:ln>
                <a:solidFill>
                  <a:srgbClr val="62165C"/>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5</a:t>
            </a:r>
          </a:p>
        </p:txBody>
      </p:sp>
      <p:sp>
        <p:nvSpPr>
          <p:cNvPr id="21" name="Text Placeholder 33"/>
          <p:cNvSpPr>
            <a:spLocks noGrp="1"/>
          </p:cNvSpPr>
          <p:nvPr>
            <p:ph type="body" sz="quarter" idx="24" hasCustomPrompt="1"/>
          </p:nvPr>
        </p:nvSpPr>
        <p:spPr>
          <a:xfrm>
            <a:off x="7036594" y="2633416"/>
            <a:ext cx="1324212" cy="595865"/>
          </a:xfrm>
        </p:spPr>
        <p:txBody>
          <a:bodyPr>
            <a:noAutofit/>
          </a:bodyPr>
          <a:lstStyle>
            <a:lvl1pPr marL="0" indent="0" algn="r">
              <a:buNone/>
              <a:defRPr sz="714">
                <a:solidFill>
                  <a:schemeClr val="tx1"/>
                </a:solidFill>
              </a:defRPr>
            </a:lvl1pPr>
          </a:lstStyle>
          <a:p>
            <a:pPr lvl="0"/>
            <a:r>
              <a:rPr lang="en-US"/>
              <a:t>Lorem ipsum dolor sit amet, consectetur adipiscing elit, sed do eiusmod</a:t>
            </a:r>
          </a:p>
        </p:txBody>
      </p:sp>
      <p:sp>
        <p:nvSpPr>
          <p:cNvPr id="22" name="Text Placeholder 36"/>
          <p:cNvSpPr>
            <a:spLocks noGrp="1"/>
          </p:cNvSpPr>
          <p:nvPr>
            <p:ph type="body" sz="quarter" idx="25" hasCustomPrompt="1"/>
          </p:nvPr>
        </p:nvSpPr>
        <p:spPr>
          <a:xfrm>
            <a:off x="6636545" y="767774"/>
            <a:ext cx="1417081" cy="406379"/>
          </a:xfrm>
        </p:spPr>
        <p:txBody>
          <a:bodyPr>
            <a:noAutofit/>
          </a:bodyPr>
          <a:lstStyle>
            <a:lvl1pPr marL="0" indent="0" algn="r">
              <a:buNone/>
              <a:defRPr kumimoji="0" lang="en-US" sz="1071" b="1" i="0" u="none" strike="noStrike" kern="1200" cap="none" normalizeH="0" baseline="0" dirty="0" smtClean="0">
                <a:ln>
                  <a:noFill/>
                </a:ln>
                <a:solidFill>
                  <a:srgbClr val="62165C"/>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4</a:t>
            </a:r>
          </a:p>
        </p:txBody>
      </p:sp>
      <p:sp>
        <p:nvSpPr>
          <p:cNvPr id="23" name="Text Placeholder 33"/>
          <p:cNvSpPr>
            <a:spLocks noGrp="1"/>
          </p:cNvSpPr>
          <p:nvPr>
            <p:ph type="body" sz="quarter" idx="26" hasCustomPrompt="1"/>
          </p:nvPr>
        </p:nvSpPr>
        <p:spPr>
          <a:xfrm>
            <a:off x="6729413" y="1064513"/>
            <a:ext cx="1324212" cy="595865"/>
          </a:xfrm>
        </p:spPr>
        <p:txBody>
          <a:bodyPr>
            <a:noAutofit/>
          </a:bodyPr>
          <a:lstStyle>
            <a:lvl1pPr marL="0" indent="0" algn="r">
              <a:buNone/>
              <a:defRPr sz="714">
                <a:solidFill>
                  <a:schemeClr val="tx1"/>
                </a:solidFill>
              </a:defRPr>
            </a:lvl1pPr>
          </a:lstStyle>
          <a:p>
            <a:pPr lvl="0"/>
            <a:r>
              <a:rPr lang="en-US"/>
              <a:t>Lorem ipsum dolor sit amet, consectetur adipiscing elit, sed do eiusmod</a:t>
            </a:r>
          </a:p>
        </p:txBody>
      </p:sp>
      <p:sp>
        <p:nvSpPr>
          <p:cNvPr id="13" name="Text Placeholder 36"/>
          <p:cNvSpPr>
            <a:spLocks noGrp="1"/>
          </p:cNvSpPr>
          <p:nvPr>
            <p:ph type="body" sz="quarter" idx="27" hasCustomPrompt="1"/>
          </p:nvPr>
        </p:nvSpPr>
        <p:spPr>
          <a:xfrm>
            <a:off x="6636545" y="3819488"/>
            <a:ext cx="1417081" cy="406379"/>
          </a:xfrm>
        </p:spPr>
        <p:txBody>
          <a:bodyPr>
            <a:noAutofit/>
          </a:bodyPr>
          <a:lstStyle>
            <a:lvl1pPr marL="0" indent="0" algn="r">
              <a:buNone/>
              <a:defRPr kumimoji="0" lang="en-US" sz="1071" b="1" i="0" u="none" strike="noStrike" kern="1200" cap="none" normalizeH="0" baseline="0" dirty="0" smtClean="0">
                <a:ln>
                  <a:noFill/>
                </a:ln>
                <a:solidFill>
                  <a:srgbClr val="62165C"/>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06</a:t>
            </a:r>
            <a:endParaRPr lang="ru-RU"/>
          </a:p>
        </p:txBody>
      </p:sp>
      <p:sp>
        <p:nvSpPr>
          <p:cNvPr id="16" name="Text Placeholder 33"/>
          <p:cNvSpPr>
            <a:spLocks noGrp="1"/>
          </p:cNvSpPr>
          <p:nvPr>
            <p:ph type="body" sz="quarter" idx="28" hasCustomPrompt="1"/>
          </p:nvPr>
        </p:nvSpPr>
        <p:spPr>
          <a:xfrm>
            <a:off x="6729413" y="4116227"/>
            <a:ext cx="1324212" cy="595865"/>
          </a:xfrm>
        </p:spPr>
        <p:txBody>
          <a:bodyPr>
            <a:noAutofit/>
          </a:bodyPr>
          <a:lstStyle>
            <a:lvl1pPr marL="0" indent="0" algn="r">
              <a:buNone/>
              <a:defRPr sz="714">
                <a:solidFill>
                  <a:schemeClr val="tx1"/>
                </a:solidFill>
              </a:defRPr>
            </a:lvl1pPr>
          </a:lstStyle>
          <a:p>
            <a:pPr lvl="0"/>
            <a:r>
              <a:rPr lang="en-US"/>
              <a:t>Lorem ipsum dolor sit amet, consectetur adipiscing elit, sed do eiusmod</a:t>
            </a:r>
          </a:p>
        </p:txBody>
      </p:sp>
    </p:spTree>
    <p:extLst>
      <p:ext uri="{BB962C8B-B14F-4D97-AF65-F5344CB8AC3E}">
        <p14:creationId xmlns:p14="http://schemas.microsoft.com/office/powerpoint/2010/main" val="208256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07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194435" y="4100732"/>
            <a:ext cx="130587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1194436" y="3897543"/>
            <a:ext cx="1305879" cy="203190"/>
          </a:xfrm>
        </p:spPr>
        <p:txBody>
          <a:bodyPr>
            <a:noAutofit/>
          </a:bodyPr>
          <a:lstStyle>
            <a:lvl1pPr marL="0" indent="0" algn="l">
              <a:buNone/>
              <a:defRPr kumimoji="0" lang="en-US" sz="1000" b="1" i="0" u="none" strike="noStrike" kern="1200" cap="none" normalizeH="0" baseline="0" dirty="0" smtClean="0">
                <a:ln>
                  <a:noFill/>
                </a:ln>
                <a:solidFill>
                  <a:srgbClr val="002D3F"/>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4</a:t>
            </a:r>
            <a:endParaRPr lang="ru-RU"/>
          </a:p>
        </p:txBody>
      </p:sp>
      <p:sp>
        <p:nvSpPr>
          <p:cNvPr id="26" name="Text Placeholder 33"/>
          <p:cNvSpPr>
            <a:spLocks noGrp="1"/>
          </p:cNvSpPr>
          <p:nvPr>
            <p:ph type="body" sz="quarter" idx="17" hasCustomPrompt="1"/>
          </p:nvPr>
        </p:nvSpPr>
        <p:spPr>
          <a:xfrm>
            <a:off x="856298" y="3023411"/>
            <a:ext cx="130587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27" name="Text Placeholder 36"/>
          <p:cNvSpPr>
            <a:spLocks noGrp="1"/>
          </p:cNvSpPr>
          <p:nvPr>
            <p:ph type="body" sz="quarter" idx="18" hasCustomPrompt="1"/>
          </p:nvPr>
        </p:nvSpPr>
        <p:spPr>
          <a:xfrm>
            <a:off x="856298" y="2820222"/>
            <a:ext cx="1305879" cy="203190"/>
          </a:xfrm>
        </p:spPr>
        <p:txBody>
          <a:bodyPr>
            <a:noAutofit/>
          </a:bodyPr>
          <a:lstStyle>
            <a:lvl1pPr marL="0" indent="0" algn="l">
              <a:buNone/>
              <a:defRPr kumimoji="0" lang="en-US" sz="1000" b="1" i="0" u="none" strike="noStrike" kern="1200" cap="none" normalizeH="0" baseline="0" dirty="0" smtClean="0">
                <a:ln>
                  <a:noFill/>
                </a:ln>
                <a:solidFill>
                  <a:srgbClr val="002D3F"/>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
        <p:nvSpPr>
          <p:cNvPr id="28" name="Text Placeholder 33"/>
          <p:cNvSpPr>
            <a:spLocks noGrp="1"/>
          </p:cNvSpPr>
          <p:nvPr>
            <p:ph type="body" sz="quarter" idx="19" hasCustomPrompt="1"/>
          </p:nvPr>
        </p:nvSpPr>
        <p:spPr>
          <a:xfrm>
            <a:off x="856298" y="1941323"/>
            <a:ext cx="130587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29" name="Text Placeholder 36"/>
          <p:cNvSpPr>
            <a:spLocks noGrp="1"/>
          </p:cNvSpPr>
          <p:nvPr>
            <p:ph type="body" sz="quarter" idx="20" hasCustomPrompt="1"/>
          </p:nvPr>
        </p:nvSpPr>
        <p:spPr>
          <a:xfrm>
            <a:off x="856298" y="1738133"/>
            <a:ext cx="1305879" cy="203190"/>
          </a:xfrm>
        </p:spPr>
        <p:txBody>
          <a:bodyPr>
            <a:noAutofit/>
          </a:bodyPr>
          <a:lstStyle>
            <a:lvl1pPr marL="0" indent="0" algn="l">
              <a:buNone/>
              <a:defRPr kumimoji="0" lang="en-US" sz="1000" b="1" i="0" u="none" strike="noStrike" kern="1200" cap="none" normalizeH="0" baseline="0" dirty="0" smtClean="0">
                <a:ln>
                  <a:noFill/>
                </a:ln>
                <a:solidFill>
                  <a:srgbClr val="002D3F"/>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02</a:t>
            </a:r>
            <a:endParaRPr lang="ru-RU"/>
          </a:p>
        </p:txBody>
      </p:sp>
      <p:sp>
        <p:nvSpPr>
          <p:cNvPr id="30" name="Text Placeholder 33"/>
          <p:cNvSpPr>
            <a:spLocks noGrp="1"/>
          </p:cNvSpPr>
          <p:nvPr>
            <p:ph type="body" sz="quarter" idx="21" hasCustomPrompt="1"/>
          </p:nvPr>
        </p:nvSpPr>
        <p:spPr>
          <a:xfrm>
            <a:off x="6836700" y="848017"/>
            <a:ext cx="1305879" cy="644728"/>
          </a:xfrm>
        </p:spPr>
        <p:txBody>
          <a:bodyPr>
            <a:noAutofit/>
          </a:bodyPr>
          <a:lstStyle>
            <a:lvl1pPr marL="0" indent="0" algn="r">
              <a:buNone/>
              <a:defRPr sz="714">
                <a:solidFill>
                  <a:schemeClr val="tx1"/>
                </a:solidFill>
              </a:defRPr>
            </a:lvl1pPr>
          </a:lstStyle>
          <a:p>
            <a:pPr lvl="0"/>
            <a:r>
              <a:rPr lang="en-US"/>
              <a:t>Lorem ipsum dolor sit amet, consectetur adipiscing elit, sed do eiusmod tempor</a:t>
            </a:r>
          </a:p>
        </p:txBody>
      </p:sp>
      <p:sp>
        <p:nvSpPr>
          <p:cNvPr id="31" name="Text Placeholder 36"/>
          <p:cNvSpPr>
            <a:spLocks noGrp="1"/>
          </p:cNvSpPr>
          <p:nvPr>
            <p:ph type="body" sz="quarter" idx="22" hasCustomPrompt="1"/>
          </p:nvPr>
        </p:nvSpPr>
        <p:spPr>
          <a:xfrm>
            <a:off x="6836700" y="644828"/>
            <a:ext cx="1305879" cy="203190"/>
          </a:xfrm>
        </p:spPr>
        <p:txBody>
          <a:bodyPr>
            <a:noAutofit/>
          </a:bodyPr>
          <a:lstStyle>
            <a:lvl1pPr marL="0" indent="0" algn="r">
              <a:buNone/>
              <a:defRPr kumimoji="0" lang="en-US" sz="1000" b="1" i="0" u="none" strike="noStrike" kern="1200" cap="none" normalizeH="0" baseline="0" dirty="0" smtClean="0">
                <a:ln>
                  <a:noFill/>
                </a:ln>
                <a:solidFill>
                  <a:srgbClr val="002D3F"/>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5</a:t>
            </a:r>
            <a:endParaRPr lang="ru-RU"/>
          </a:p>
        </p:txBody>
      </p:sp>
      <p:sp>
        <p:nvSpPr>
          <p:cNvPr id="32" name="Text Placeholder 33"/>
          <p:cNvSpPr>
            <a:spLocks noGrp="1"/>
          </p:cNvSpPr>
          <p:nvPr>
            <p:ph type="body" sz="quarter" idx="23" hasCustomPrompt="1"/>
          </p:nvPr>
        </p:nvSpPr>
        <p:spPr>
          <a:xfrm>
            <a:off x="6991005" y="2263686"/>
            <a:ext cx="1305879" cy="644728"/>
          </a:xfrm>
        </p:spPr>
        <p:txBody>
          <a:bodyPr>
            <a:noAutofit/>
          </a:bodyPr>
          <a:lstStyle>
            <a:lvl1pPr marL="0" indent="0" algn="r">
              <a:buNone/>
              <a:defRPr sz="714">
                <a:solidFill>
                  <a:schemeClr val="tx1"/>
                </a:solidFill>
              </a:defRPr>
            </a:lvl1pPr>
          </a:lstStyle>
          <a:p>
            <a:pPr lvl="0"/>
            <a:r>
              <a:rPr lang="en-US"/>
              <a:t>Lorem ipsum dolor sit amet, consectetur adipiscing elit, sed do eiusmod tempor</a:t>
            </a:r>
          </a:p>
        </p:txBody>
      </p:sp>
      <p:sp>
        <p:nvSpPr>
          <p:cNvPr id="33" name="Text Placeholder 36"/>
          <p:cNvSpPr>
            <a:spLocks noGrp="1"/>
          </p:cNvSpPr>
          <p:nvPr>
            <p:ph type="body" sz="quarter" idx="24" hasCustomPrompt="1"/>
          </p:nvPr>
        </p:nvSpPr>
        <p:spPr>
          <a:xfrm>
            <a:off x="6991005" y="2060496"/>
            <a:ext cx="1305879" cy="203190"/>
          </a:xfrm>
        </p:spPr>
        <p:txBody>
          <a:bodyPr>
            <a:noAutofit/>
          </a:bodyPr>
          <a:lstStyle>
            <a:lvl1pPr marL="0" indent="0" algn="r">
              <a:buNone/>
              <a:defRPr kumimoji="0" lang="en-US" sz="1000" b="1" i="0" u="none" strike="noStrike" kern="1200" cap="none" normalizeH="0" baseline="0" dirty="0" smtClean="0">
                <a:ln>
                  <a:noFill/>
                </a:ln>
                <a:solidFill>
                  <a:srgbClr val="002D3F"/>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6</a:t>
            </a:r>
            <a:endParaRPr lang="ru-RU"/>
          </a:p>
        </p:txBody>
      </p:sp>
      <p:sp>
        <p:nvSpPr>
          <p:cNvPr id="34" name="Text Placeholder 33"/>
          <p:cNvSpPr>
            <a:spLocks noGrp="1"/>
          </p:cNvSpPr>
          <p:nvPr>
            <p:ph type="body" sz="quarter" idx="25" hasCustomPrompt="1"/>
          </p:nvPr>
        </p:nvSpPr>
        <p:spPr>
          <a:xfrm>
            <a:off x="6836700" y="3679355"/>
            <a:ext cx="1305879" cy="644728"/>
          </a:xfrm>
        </p:spPr>
        <p:txBody>
          <a:bodyPr>
            <a:noAutofit/>
          </a:bodyPr>
          <a:lstStyle>
            <a:lvl1pPr marL="0" indent="0" algn="r">
              <a:buNone/>
              <a:defRPr sz="714">
                <a:solidFill>
                  <a:schemeClr val="tx1"/>
                </a:solidFill>
              </a:defRPr>
            </a:lvl1pPr>
          </a:lstStyle>
          <a:p>
            <a:pPr lvl="0"/>
            <a:r>
              <a:rPr lang="en-US"/>
              <a:t>Lorem ipsum dolor sit amet, consectetur adipiscing elit, sed do eiusmod tempor</a:t>
            </a:r>
          </a:p>
        </p:txBody>
      </p:sp>
      <p:sp>
        <p:nvSpPr>
          <p:cNvPr id="35" name="Text Placeholder 36"/>
          <p:cNvSpPr>
            <a:spLocks noGrp="1"/>
          </p:cNvSpPr>
          <p:nvPr>
            <p:ph type="body" sz="quarter" idx="26" hasCustomPrompt="1"/>
          </p:nvPr>
        </p:nvSpPr>
        <p:spPr>
          <a:xfrm>
            <a:off x="6836700" y="3476166"/>
            <a:ext cx="1305879" cy="203190"/>
          </a:xfrm>
        </p:spPr>
        <p:txBody>
          <a:bodyPr>
            <a:noAutofit/>
          </a:bodyPr>
          <a:lstStyle>
            <a:lvl1pPr marL="0" indent="0" algn="r">
              <a:buNone/>
              <a:defRPr kumimoji="0" lang="en-US" sz="1000" b="1" i="0" u="none" strike="noStrike" kern="1200" cap="none" normalizeH="0" baseline="0" dirty="0" smtClean="0">
                <a:ln>
                  <a:noFill/>
                </a:ln>
                <a:solidFill>
                  <a:srgbClr val="002D3F"/>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7</a:t>
            </a:r>
            <a:endParaRPr lang="ru-RU"/>
          </a:p>
        </p:txBody>
      </p:sp>
      <p:sp>
        <p:nvSpPr>
          <p:cNvPr id="36" name="Text Placeholder 33"/>
          <p:cNvSpPr>
            <a:spLocks noGrp="1"/>
          </p:cNvSpPr>
          <p:nvPr>
            <p:ph type="body" sz="quarter" idx="27" hasCustomPrompt="1"/>
          </p:nvPr>
        </p:nvSpPr>
        <p:spPr>
          <a:xfrm>
            <a:off x="1194435" y="848017"/>
            <a:ext cx="130587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37" name="Text Placeholder 36"/>
          <p:cNvSpPr>
            <a:spLocks noGrp="1"/>
          </p:cNvSpPr>
          <p:nvPr>
            <p:ph type="body" sz="quarter" idx="28" hasCustomPrompt="1"/>
          </p:nvPr>
        </p:nvSpPr>
        <p:spPr>
          <a:xfrm>
            <a:off x="1194436" y="644828"/>
            <a:ext cx="1305879" cy="203190"/>
          </a:xfrm>
        </p:spPr>
        <p:txBody>
          <a:bodyPr>
            <a:noAutofit/>
          </a:bodyPr>
          <a:lstStyle>
            <a:lvl1pPr marL="0" indent="0" algn="l">
              <a:buNone/>
              <a:defRPr kumimoji="0" lang="en-US" sz="1000" b="1" i="0" u="none" strike="noStrike" kern="1200" cap="none" normalizeH="0" baseline="0" dirty="0" smtClean="0">
                <a:ln>
                  <a:noFill/>
                </a:ln>
                <a:solidFill>
                  <a:srgbClr val="002D3F"/>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01</a:t>
            </a:r>
            <a:endParaRPr lang="ru-RU"/>
          </a:p>
        </p:txBody>
      </p:sp>
    </p:spTree>
    <p:extLst>
      <p:ext uri="{BB962C8B-B14F-4D97-AF65-F5344CB8AC3E}">
        <p14:creationId xmlns:p14="http://schemas.microsoft.com/office/powerpoint/2010/main" val="2701598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194435" y="4100732"/>
            <a:ext cx="130587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1194436" y="3897543"/>
            <a:ext cx="1305879" cy="203190"/>
          </a:xfrm>
        </p:spPr>
        <p:txBody>
          <a:bodyPr>
            <a:noAutofit/>
          </a:bodyPr>
          <a:lstStyle>
            <a:lvl1pPr marL="0" indent="0" algn="l">
              <a:buNone/>
              <a:defRPr kumimoji="0" lang="en-US" sz="10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4</a:t>
            </a:r>
            <a:endParaRPr lang="ru-RU"/>
          </a:p>
        </p:txBody>
      </p:sp>
      <p:sp>
        <p:nvSpPr>
          <p:cNvPr id="26" name="Text Placeholder 33"/>
          <p:cNvSpPr>
            <a:spLocks noGrp="1"/>
          </p:cNvSpPr>
          <p:nvPr>
            <p:ph type="body" sz="quarter" idx="17" hasCustomPrompt="1"/>
          </p:nvPr>
        </p:nvSpPr>
        <p:spPr>
          <a:xfrm>
            <a:off x="856298" y="3023411"/>
            <a:ext cx="130587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27" name="Text Placeholder 36"/>
          <p:cNvSpPr>
            <a:spLocks noGrp="1"/>
          </p:cNvSpPr>
          <p:nvPr>
            <p:ph type="body" sz="quarter" idx="18" hasCustomPrompt="1"/>
          </p:nvPr>
        </p:nvSpPr>
        <p:spPr>
          <a:xfrm>
            <a:off x="856298" y="2820222"/>
            <a:ext cx="1305879" cy="203190"/>
          </a:xfrm>
        </p:spPr>
        <p:txBody>
          <a:bodyPr>
            <a:noAutofit/>
          </a:bodyPr>
          <a:lstStyle>
            <a:lvl1pPr marL="0" indent="0" algn="l">
              <a:buNone/>
              <a:defRPr kumimoji="0" lang="en-US" sz="10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
        <p:nvSpPr>
          <p:cNvPr id="28" name="Text Placeholder 33"/>
          <p:cNvSpPr>
            <a:spLocks noGrp="1"/>
          </p:cNvSpPr>
          <p:nvPr>
            <p:ph type="body" sz="quarter" idx="19" hasCustomPrompt="1"/>
          </p:nvPr>
        </p:nvSpPr>
        <p:spPr>
          <a:xfrm>
            <a:off x="856298" y="1941323"/>
            <a:ext cx="130587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29" name="Text Placeholder 36"/>
          <p:cNvSpPr>
            <a:spLocks noGrp="1"/>
          </p:cNvSpPr>
          <p:nvPr>
            <p:ph type="body" sz="quarter" idx="20" hasCustomPrompt="1"/>
          </p:nvPr>
        </p:nvSpPr>
        <p:spPr>
          <a:xfrm>
            <a:off x="856298" y="1738133"/>
            <a:ext cx="1305879" cy="203190"/>
          </a:xfrm>
        </p:spPr>
        <p:txBody>
          <a:bodyPr>
            <a:noAutofit/>
          </a:bodyPr>
          <a:lstStyle>
            <a:lvl1pPr marL="0" indent="0" algn="l">
              <a:buNone/>
              <a:defRPr kumimoji="0" lang="en-US" sz="10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02</a:t>
            </a:r>
            <a:endParaRPr lang="ru-RU"/>
          </a:p>
        </p:txBody>
      </p:sp>
      <p:sp>
        <p:nvSpPr>
          <p:cNvPr id="30" name="Text Placeholder 33"/>
          <p:cNvSpPr>
            <a:spLocks noGrp="1"/>
          </p:cNvSpPr>
          <p:nvPr>
            <p:ph type="body" sz="quarter" idx="21" hasCustomPrompt="1"/>
          </p:nvPr>
        </p:nvSpPr>
        <p:spPr>
          <a:xfrm>
            <a:off x="6726208" y="848017"/>
            <a:ext cx="1305879" cy="644728"/>
          </a:xfrm>
        </p:spPr>
        <p:txBody>
          <a:bodyPr>
            <a:noAutofit/>
          </a:bodyPr>
          <a:lstStyle>
            <a:lvl1pPr marL="0" indent="0" algn="r">
              <a:buNone/>
              <a:defRPr sz="714">
                <a:solidFill>
                  <a:schemeClr val="tx1"/>
                </a:solidFill>
              </a:defRPr>
            </a:lvl1pPr>
          </a:lstStyle>
          <a:p>
            <a:pPr lvl="0"/>
            <a:r>
              <a:rPr lang="en-US"/>
              <a:t>Lorem ipsum dolor sit amet, consectetur adipiscing elit, sed do eiusmod tempor</a:t>
            </a:r>
          </a:p>
        </p:txBody>
      </p:sp>
      <p:sp>
        <p:nvSpPr>
          <p:cNvPr id="31" name="Text Placeholder 36"/>
          <p:cNvSpPr>
            <a:spLocks noGrp="1"/>
          </p:cNvSpPr>
          <p:nvPr>
            <p:ph type="body" sz="quarter" idx="22" hasCustomPrompt="1"/>
          </p:nvPr>
        </p:nvSpPr>
        <p:spPr>
          <a:xfrm>
            <a:off x="6726209" y="644828"/>
            <a:ext cx="1305879" cy="203190"/>
          </a:xfrm>
        </p:spPr>
        <p:txBody>
          <a:bodyPr>
            <a:noAutofit/>
          </a:bodyPr>
          <a:lstStyle>
            <a:lvl1pPr marL="0" indent="0" algn="r">
              <a:buNone/>
              <a:defRPr kumimoji="0" lang="en-US" sz="10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5</a:t>
            </a:r>
            <a:endParaRPr lang="ru-RU"/>
          </a:p>
        </p:txBody>
      </p:sp>
      <p:sp>
        <p:nvSpPr>
          <p:cNvPr id="32" name="Text Placeholder 33"/>
          <p:cNvSpPr>
            <a:spLocks noGrp="1"/>
          </p:cNvSpPr>
          <p:nvPr>
            <p:ph type="body" sz="quarter" idx="23" hasCustomPrompt="1"/>
          </p:nvPr>
        </p:nvSpPr>
        <p:spPr>
          <a:xfrm>
            <a:off x="7041011" y="1931241"/>
            <a:ext cx="1305879" cy="644728"/>
          </a:xfrm>
        </p:spPr>
        <p:txBody>
          <a:bodyPr>
            <a:noAutofit/>
          </a:bodyPr>
          <a:lstStyle>
            <a:lvl1pPr marL="0" indent="0" algn="r">
              <a:buNone/>
              <a:defRPr sz="714">
                <a:solidFill>
                  <a:schemeClr val="tx1"/>
                </a:solidFill>
              </a:defRPr>
            </a:lvl1pPr>
          </a:lstStyle>
          <a:p>
            <a:pPr lvl="0"/>
            <a:r>
              <a:rPr lang="en-US"/>
              <a:t>Lorem ipsum dolor sit amet, consectetur adipiscing elit, sed do eiusmod tempor</a:t>
            </a:r>
          </a:p>
        </p:txBody>
      </p:sp>
      <p:sp>
        <p:nvSpPr>
          <p:cNvPr id="33" name="Text Placeholder 36"/>
          <p:cNvSpPr>
            <a:spLocks noGrp="1"/>
          </p:cNvSpPr>
          <p:nvPr>
            <p:ph type="body" sz="quarter" idx="24" hasCustomPrompt="1"/>
          </p:nvPr>
        </p:nvSpPr>
        <p:spPr>
          <a:xfrm>
            <a:off x="7041012" y="1728053"/>
            <a:ext cx="1305879" cy="203190"/>
          </a:xfrm>
        </p:spPr>
        <p:txBody>
          <a:bodyPr>
            <a:noAutofit/>
          </a:bodyPr>
          <a:lstStyle>
            <a:lvl1pPr marL="0" indent="0" algn="r">
              <a:buNone/>
              <a:defRPr kumimoji="0" lang="en-US" sz="10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6</a:t>
            </a:r>
            <a:endParaRPr lang="ru-RU"/>
          </a:p>
        </p:txBody>
      </p:sp>
      <p:sp>
        <p:nvSpPr>
          <p:cNvPr id="34" name="Text Placeholder 33"/>
          <p:cNvSpPr>
            <a:spLocks noGrp="1"/>
          </p:cNvSpPr>
          <p:nvPr>
            <p:ph type="body" sz="quarter" idx="25" hasCustomPrompt="1"/>
          </p:nvPr>
        </p:nvSpPr>
        <p:spPr>
          <a:xfrm>
            <a:off x="6726208" y="4100732"/>
            <a:ext cx="1305879" cy="644728"/>
          </a:xfrm>
        </p:spPr>
        <p:txBody>
          <a:bodyPr>
            <a:noAutofit/>
          </a:bodyPr>
          <a:lstStyle>
            <a:lvl1pPr marL="0" indent="0" algn="r">
              <a:buNone/>
              <a:defRPr sz="714">
                <a:solidFill>
                  <a:schemeClr val="tx1"/>
                </a:solidFill>
              </a:defRPr>
            </a:lvl1pPr>
          </a:lstStyle>
          <a:p>
            <a:pPr lvl="0"/>
            <a:r>
              <a:rPr lang="en-US"/>
              <a:t>Lorem ipsum dolor sit amet, consectetur adipiscing elit, sed do eiusmod tempor</a:t>
            </a:r>
          </a:p>
        </p:txBody>
      </p:sp>
      <p:sp>
        <p:nvSpPr>
          <p:cNvPr id="35" name="Text Placeholder 36"/>
          <p:cNvSpPr>
            <a:spLocks noGrp="1"/>
          </p:cNvSpPr>
          <p:nvPr>
            <p:ph type="body" sz="quarter" idx="26" hasCustomPrompt="1"/>
          </p:nvPr>
        </p:nvSpPr>
        <p:spPr>
          <a:xfrm>
            <a:off x="6726209" y="3897543"/>
            <a:ext cx="1305879" cy="203190"/>
          </a:xfrm>
        </p:spPr>
        <p:txBody>
          <a:bodyPr>
            <a:noAutofit/>
          </a:bodyPr>
          <a:lstStyle>
            <a:lvl1pPr marL="0" indent="0" algn="r">
              <a:buNone/>
              <a:defRPr kumimoji="0" lang="en-US" sz="10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8</a:t>
            </a:r>
            <a:endParaRPr lang="ru-RU"/>
          </a:p>
        </p:txBody>
      </p:sp>
      <p:sp>
        <p:nvSpPr>
          <p:cNvPr id="36" name="Text Placeholder 33"/>
          <p:cNvSpPr>
            <a:spLocks noGrp="1"/>
          </p:cNvSpPr>
          <p:nvPr>
            <p:ph type="body" sz="quarter" idx="27" hasCustomPrompt="1"/>
          </p:nvPr>
        </p:nvSpPr>
        <p:spPr>
          <a:xfrm>
            <a:off x="1194435" y="848017"/>
            <a:ext cx="1305879" cy="644728"/>
          </a:xfrm>
        </p:spPr>
        <p:txBody>
          <a:bodyPr>
            <a:noAutofit/>
          </a:bodyPr>
          <a:lstStyle>
            <a:lvl1pPr marL="0" indent="0">
              <a:buNone/>
              <a:defRPr sz="714">
                <a:solidFill>
                  <a:schemeClr val="tx1"/>
                </a:solidFill>
              </a:defRPr>
            </a:lvl1pPr>
          </a:lstStyle>
          <a:p>
            <a:pPr lvl="0"/>
            <a:r>
              <a:rPr lang="en-US"/>
              <a:t>Lorem ipsum dolor sit amet, consectetur adipiscing elit, sed do eiusmod tempor</a:t>
            </a:r>
          </a:p>
        </p:txBody>
      </p:sp>
      <p:sp>
        <p:nvSpPr>
          <p:cNvPr id="37" name="Text Placeholder 36"/>
          <p:cNvSpPr>
            <a:spLocks noGrp="1"/>
          </p:cNvSpPr>
          <p:nvPr>
            <p:ph type="body" sz="quarter" idx="28" hasCustomPrompt="1"/>
          </p:nvPr>
        </p:nvSpPr>
        <p:spPr>
          <a:xfrm>
            <a:off x="1194436" y="644828"/>
            <a:ext cx="1305879" cy="203190"/>
          </a:xfrm>
        </p:spPr>
        <p:txBody>
          <a:bodyPr>
            <a:noAutofit/>
          </a:bodyPr>
          <a:lstStyle>
            <a:lvl1pPr marL="0" indent="0" algn="l">
              <a:buNone/>
              <a:defRPr kumimoji="0" lang="en-US" sz="10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01</a:t>
            </a:r>
            <a:endParaRPr lang="ru-RU"/>
          </a:p>
        </p:txBody>
      </p:sp>
      <p:sp>
        <p:nvSpPr>
          <p:cNvPr id="16" name="Text Placeholder 33"/>
          <p:cNvSpPr>
            <a:spLocks noGrp="1"/>
          </p:cNvSpPr>
          <p:nvPr>
            <p:ph type="body" sz="quarter" idx="29" hasCustomPrompt="1"/>
          </p:nvPr>
        </p:nvSpPr>
        <p:spPr>
          <a:xfrm>
            <a:off x="7041011" y="2982349"/>
            <a:ext cx="1305879" cy="644728"/>
          </a:xfrm>
        </p:spPr>
        <p:txBody>
          <a:bodyPr>
            <a:noAutofit/>
          </a:bodyPr>
          <a:lstStyle>
            <a:lvl1pPr marL="0" indent="0" algn="r">
              <a:buNone/>
              <a:defRPr sz="714">
                <a:solidFill>
                  <a:schemeClr val="tx1"/>
                </a:solidFill>
              </a:defRPr>
            </a:lvl1pPr>
          </a:lstStyle>
          <a:p>
            <a:pPr lvl="0"/>
            <a:r>
              <a:rPr lang="en-US"/>
              <a:t>Lorem ipsum dolor sit amet, consectetur adipiscing elit, sed do eiusmod tempor</a:t>
            </a:r>
          </a:p>
        </p:txBody>
      </p:sp>
      <p:sp>
        <p:nvSpPr>
          <p:cNvPr id="17" name="Text Placeholder 36"/>
          <p:cNvSpPr>
            <a:spLocks noGrp="1"/>
          </p:cNvSpPr>
          <p:nvPr>
            <p:ph type="body" sz="quarter" idx="30" hasCustomPrompt="1"/>
          </p:nvPr>
        </p:nvSpPr>
        <p:spPr>
          <a:xfrm>
            <a:off x="7041012" y="2779159"/>
            <a:ext cx="1305879" cy="203190"/>
          </a:xfrm>
        </p:spPr>
        <p:txBody>
          <a:bodyPr>
            <a:noAutofit/>
          </a:bodyPr>
          <a:lstStyle>
            <a:lvl1pPr marL="0" indent="0" algn="r">
              <a:buNone/>
              <a:defRPr kumimoji="0" lang="en-US" sz="10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286"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286"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7</a:t>
            </a:r>
            <a:endParaRPr lang="ru-RU"/>
          </a:p>
        </p:txBody>
      </p:sp>
    </p:spTree>
    <p:extLst>
      <p:ext uri="{BB962C8B-B14F-4D97-AF65-F5344CB8AC3E}">
        <p14:creationId xmlns:p14="http://schemas.microsoft.com/office/powerpoint/2010/main" val="348247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2" descr="Australian Government Department of Employment and Workplace Relations.">
            <a:extLst>
              <a:ext uri="{FF2B5EF4-FFF2-40B4-BE49-F238E27FC236}">
                <a16:creationId xmlns:a16="http://schemas.microsoft.com/office/drawing/2014/main" id="{81509BFB-6DFB-45F7-AF63-ABD2FE54B3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7584" y="698867"/>
            <a:ext cx="2456182" cy="750854"/>
          </a:xfrm>
          <a:prstGeom prst="rect">
            <a:avLst/>
          </a:prstGeom>
        </p:spPr>
      </p:pic>
    </p:spTree>
    <p:extLst>
      <p:ext uri="{BB962C8B-B14F-4D97-AF65-F5344CB8AC3E}">
        <p14:creationId xmlns:p14="http://schemas.microsoft.com/office/powerpoint/2010/main" val="417876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MPPS0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21" y="731207"/>
            <a:ext cx="8368363" cy="173415"/>
          </a:xfrm>
          <a:prstGeom prst="rect">
            <a:avLst/>
          </a:prstGeom>
        </p:spPr>
        <p:txBody>
          <a:bodyPr wrap="none" lIns="0" tIns="0" rIns="0" bIns="0" anchor="ctr">
            <a:noAutofit/>
          </a:bodyPr>
          <a:lstStyle>
            <a:lvl1pPr marL="0" indent="0" algn="l">
              <a:buNone/>
              <a:defRPr sz="786" b="0" baseline="0">
                <a:solidFill>
                  <a:schemeClr val="bg1">
                    <a:lumMod val="65000"/>
                  </a:schemeClr>
                </a:solidFill>
                <a:latin typeface="+mn-lt"/>
                <a:ea typeface="Roboto" panose="02000000000000000000" pitchFamily="2" charset="0"/>
              </a:defRPr>
            </a:lvl1pPr>
            <a:lvl2pPr marL="326557" indent="0">
              <a:buNone/>
              <a:defRPr sz="857"/>
            </a:lvl2pPr>
            <a:lvl3pPr marL="653114" indent="0">
              <a:buNone/>
              <a:defRPr sz="714"/>
            </a:lvl3pPr>
            <a:lvl4pPr marL="979671" indent="0">
              <a:buNone/>
              <a:defRPr sz="643"/>
            </a:lvl4pPr>
            <a:lvl5pPr marL="1306228" indent="0">
              <a:buNone/>
              <a:defRPr sz="643"/>
            </a:lvl5pPr>
            <a:lvl6pPr marL="1632785" indent="0">
              <a:buNone/>
              <a:defRPr sz="643"/>
            </a:lvl6pPr>
            <a:lvl7pPr marL="1959342" indent="0">
              <a:buNone/>
              <a:defRPr sz="643"/>
            </a:lvl7pPr>
            <a:lvl8pPr marL="2285899" indent="0">
              <a:buNone/>
              <a:defRPr sz="643"/>
            </a:lvl8pPr>
            <a:lvl9pPr marL="2612456" indent="0">
              <a:buNone/>
              <a:defRPr sz="643"/>
            </a:lvl9pPr>
          </a:lstStyle>
          <a:p>
            <a:pPr lvl="0"/>
            <a:r>
              <a:rPr lang="en-US"/>
              <a:t>CLICK TO EDITE SUBTITLE</a:t>
            </a:r>
          </a:p>
        </p:txBody>
      </p:sp>
      <p:sp>
        <p:nvSpPr>
          <p:cNvPr id="7" name="Title 2"/>
          <p:cNvSpPr>
            <a:spLocks noGrp="1"/>
          </p:cNvSpPr>
          <p:nvPr>
            <p:ph type="title"/>
          </p:nvPr>
        </p:nvSpPr>
        <p:spPr>
          <a:xfrm>
            <a:off x="387821" y="282874"/>
            <a:ext cx="8368363" cy="409838"/>
          </a:xfrm>
          <a:prstGeom prst="rect">
            <a:avLst/>
          </a:prstGeom>
        </p:spPr>
        <p:txBody>
          <a:bodyPr lIns="0" tIns="0" rIns="0" bIns="0" anchor="ctr">
            <a:normAutofit/>
          </a:bodyPr>
          <a:lstStyle>
            <a:lvl1pPr algn="l">
              <a:defRPr sz="1428">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314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MPPS00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2" y="731207"/>
            <a:ext cx="8368363" cy="173415"/>
          </a:xfrm>
          <a:prstGeom prst="rect">
            <a:avLst/>
          </a:prstGeom>
        </p:spPr>
        <p:txBody>
          <a:bodyPr wrap="none" lIns="0" tIns="0" rIns="0" bIns="0" anchor="ctr">
            <a:noAutofit/>
          </a:bodyPr>
          <a:lstStyle>
            <a:lvl1pPr marL="0" indent="0" algn="ctr">
              <a:buNone/>
              <a:defRPr sz="786" b="0" baseline="0">
                <a:solidFill>
                  <a:schemeClr val="bg1">
                    <a:lumMod val="65000"/>
                  </a:schemeClr>
                </a:solidFill>
                <a:latin typeface="+mn-lt"/>
                <a:ea typeface="Roboto" panose="02000000000000000000" pitchFamily="2" charset="0"/>
              </a:defRPr>
            </a:lvl1pPr>
            <a:lvl2pPr marL="326557" indent="0">
              <a:buNone/>
              <a:defRPr sz="857"/>
            </a:lvl2pPr>
            <a:lvl3pPr marL="653114" indent="0">
              <a:buNone/>
              <a:defRPr sz="714"/>
            </a:lvl3pPr>
            <a:lvl4pPr marL="979671" indent="0">
              <a:buNone/>
              <a:defRPr sz="643"/>
            </a:lvl4pPr>
            <a:lvl5pPr marL="1306228" indent="0">
              <a:buNone/>
              <a:defRPr sz="643"/>
            </a:lvl5pPr>
            <a:lvl6pPr marL="1632785" indent="0">
              <a:buNone/>
              <a:defRPr sz="643"/>
            </a:lvl6pPr>
            <a:lvl7pPr marL="1959342" indent="0">
              <a:buNone/>
              <a:defRPr sz="643"/>
            </a:lvl7pPr>
            <a:lvl8pPr marL="2285899" indent="0">
              <a:buNone/>
              <a:defRPr sz="643"/>
            </a:lvl8pPr>
            <a:lvl9pPr marL="2612456" indent="0">
              <a:buNone/>
              <a:defRPr sz="643"/>
            </a:lvl9pPr>
          </a:lstStyle>
          <a:p>
            <a:pPr lvl="0"/>
            <a:r>
              <a:rPr lang="en-US"/>
              <a:t>CLICK TO EDITE SUBTITLE</a:t>
            </a:r>
          </a:p>
        </p:txBody>
      </p:sp>
      <p:sp>
        <p:nvSpPr>
          <p:cNvPr id="7" name="Title 2"/>
          <p:cNvSpPr>
            <a:spLocks noGrp="1"/>
          </p:cNvSpPr>
          <p:nvPr>
            <p:ph type="title"/>
          </p:nvPr>
        </p:nvSpPr>
        <p:spPr>
          <a:xfrm>
            <a:off x="381002" y="282874"/>
            <a:ext cx="8368363" cy="409838"/>
          </a:xfrm>
          <a:prstGeom prst="rect">
            <a:avLst/>
          </a:prstGeom>
        </p:spPr>
        <p:txBody>
          <a:bodyPr lIns="0" tIns="0" rIns="0" bIns="0" anchor="ctr">
            <a:normAutofit/>
          </a:bodyPr>
          <a:lstStyle>
            <a:lvl1pPr algn="ctr">
              <a:defRPr sz="1428">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00449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2" y="884640"/>
            <a:ext cx="8368364" cy="173416"/>
          </a:xfrm>
          <a:prstGeom prst="rect">
            <a:avLst/>
          </a:prstGeom>
        </p:spPr>
        <p:txBody>
          <a:bodyPr wrap="none" lIns="0" tIns="0" rIns="0" bIns="0" anchor="ctr">
            <a:noAutofit/>
          </a:bodyPr>
          <a:lstStyle>
            <a:lvl1pPr marL="0" indent="0" algn="l">
              <a:buNone/>
              <a:defRPr sz="786" b="0" baseline="0">
                <a:solidFill>
                  <a:schemeClr val="tx1">
                    <a:lumMod val="75000"/>
                    <a:lumOff val="25000"/>
                  </a:schemeClr>
                </a:solidFill>
                <a:latin typeface="+mn-lt"/>
                <a:ea typeface="Roboto" panose="02000000000000000000" pitchFamily="2" charset="0"/>
              </a:defRPr>
            </a:lvl1pPr>
            <a:lvl2pPr marL="326550" indent="0">
              <a:buNone/>
              <a:defRPr sz="857"/>
            </a:lvl2pPr>
            <a:lvl3pPr marL="653097" indent="0">
              <a:buNone/>
              <a:defRPr sz="714"/>
            </a:lvl3pPr>
            <a:lvl4pPr marL="979647" indent="0">
              <a:buNone/>
              <a:defRPr sz="643"/>
            </a:lvl4pPr>
            <a:lvl5pPr marL="1306196" indent="0">
              <a:buNone/>
              <a:defRPr sz="643"/>
            </a:lvl5pPr>
            <a:lvl6pPr marL="1632745" indent="0">
              <a:buNone/>
              <a:defRPr sz="643"/>
            </a:lvl6pPr>
            <a:lvl7pPr marL="1959293" indent="0">
              <a:buNone/>
              <a:defRPr sz="643"/>
            </a:lvl7pPr>
            <a:lvl8pPr marL="2285842" indent="0">
              <a:buNone/>
              <a:defRPr sz="643"/>
            </a:lvl8pPr>
            <a:lvl9pPr marL="2612392" indent="0">
              <a:buNone/>
              <a:defRPr sz="643"/>
            </a:lvl9pPr>
          </a:lstStyle>
          <a:p>
            <a:pPr lvl="0"/>
            <a:r>
              <a:rPr lang="en-US"/>
              <a:t>CLICK TO EDITE SUBTITLE</a:t>
            </a:r>
          </a:p>
        </p:txBody>
      </p:sp>
      <p:sp>
        <p:nvSpPr>
          <p:cNvPr id="3" name="Title 2"/>
          <p:cNvSpPr>
            <a:spLocks noGrp="1"/>
          </p:cNvSpPr>
          <p:nvPr>
            <p:ph type="title"/>
          </p:nvPr>
        </p:nvSpPr>
        <p:spPr>
          <a:xfrm>
            <a:off x="381002" y="341631"/>
            <a:ext cx="8368364" cy="495842"/>
          </a:xfrm>
          <a:prstGeom prst="rect">
            <a:avLst/>
          </a:prstGeom>
        </p:spPr>
        <p:txBody>
          <a:bodyPr lIns="0" tIns="0" rIns="0" bIns="0" anchor="ctr">
            <a:normAutofit/>
          </a:bodyPr>
          <a:lstStyle>
            <a:lvl1pPr algn="l">
              <a:defRPr sz="1428">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460407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MPPS006">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2" y="731207"/>
            <a:ext cx="8368363" cy="173415"/>
          </a:xfrm>
          <a:prstGeom prst="rect">
            <a:avLst/>
          </a:prstGeom>
        </p:spPr>
        <p:txBody>
          <a:bodyPr wrap="none" lIns="0" tIns="0" rIns="0" bIns="0" anchor="ctr">
            <a:noAutofit/>
          </a:bodyPr>
          <a:lstStyle>
            <a:lvl1pPr marL="0" indent="0" algn="ctr">
              <a:buNone/>
              <a:defRPr sz="786" b="0" baseline="0">
                <a:solidFill>
                  <a:schemeClr val="bg1">
                    <a:lumMod val="65000"/>
                  </a:schemeClr>
                </a:solidFill>
                <a:latin typeface="+mn-lt"/>
                <a:ea typeface="Roboto" panose="02000000000000000000" pitchFamily="2" charset="0"/>
              </a:defRPr>
            </a:lvl1pPr>
            <a:lvl2pPr marL="326557" indent="0">
              <a:buNone/>
              <a:defRPr sz="857"/>
            </a:lvl2pPr>
            <a:lvl3pPr marL="653114" indent="0">
              <a:buNone/>
              <a:defRPr sz="714"/>
            </a:lvl3pPr>
            <a:lvl4pPr marL="979671" indent="0">
              <a:buNone/>
              <a:defRPr sz="643"/>
            </a:lvl4pPr>
            <a:lvl5pPr marL="1306228" indent="0">
              <a:buNone/>
              <a:defRPr sz="643"/>
            </a:lvl5pPr>
            <a:lvl6pPr marL="1632785" indent="0">
              <a:buNone/>
              <a:defRPr sz="643"/>
            </a:lvl6pPr>
            <a:lvl7pPr marL="1959342" indent="0">
              <a:buNone/>
              <a:defRPr sz="643"/>
            </a:lvl7pPr>
            <a:lvl8pPr marL="2285899" indent="0">
              <a:buNone/>
              <a:defRPr sz="643"/>
            </a:lvl8pPr>
            <a:lvl9pPr marL="2612456" indent="0">
              <a:buNone/>
              <a:defRPr sz="643"/>
            </a:lvl9pPr>
          </a:lstStyle>
          <a:p>
            <a:pPr lvl="0"/>
            <a:r>
              <a:rPr lang="en-US"/>
              <a:t>CLICK TO EDITE SUBTITLE</a:t>
            </a:r>
          </a:p>
        </p:txBody>
      </p:sp>
      <p:sp>
        <p:nvSpPr>
          <p:cNvPr id="7" name="Title 2"/>
          <p:cNvSpPr>
            <a:spLocks noGrp="1"/>
          </p:cNvSpPr>
          <p:nvPr>
            <p:ph type="title"/>
          </p:nvPr>
        </p:nvSpPr>
        <p:spPr>
          <a:xfrm>
            <a:off x="381002" y="282874"/>
            <a:ext cx="8368363" cy="409838"/>
          </a:xfrm>
          <a:prstGeom prst="rect">
            <a:avLst/>
          </a:prstGeom>
        </p:spPr>
        <p:txBody>
          <a:bodyPr lIns="0" tIns="0" rIns="0" bIns="0" anchor="ctr">
            <a:normAutofit/>
          </a:bodyPr>
          <a:lstStyle>
            <a:lvl1pPr algn="ctr">
              <a:defRPr sz="1428">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112050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Timeline_1">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405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meline_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22" y="731207"/>
            <a:ext cx="8368363" cy="173415"/>
          </a:xfrm>
          <a:prstGeom prst="rect">
            <a:avLst/>
          </a:prstGeom>
        </p:spPr>
        <p:txBody>
          <a:bodyPr wrap="none" lIns="0" tIns="0" rIns="0" bIns="0" anchor="ctr">
            <a:noAutofit/>
          </a:bodyPr>
          <a:lstStyle>
            <a:lvl1pPr marL="0" indent="0" algn="l">
              <a:buNone/>
              <a:defRPr sz="786" b="0" baseline="0">
                <a:solidFill>
                  <a:schemeClr val="bg1">
                    <a:lumMod val="50000"/>
                  </a:schemeClr>
                </a:solidFill>
                <a:latin typeface="+mn-lt"/>
                <a:ea typeface="Roboto" panose="02000000000000000000" pitchFamily="2" charset="0"/>
              </a:defRPr>
            </a:lvl1pPr>
            <a:lvl2pPr marL="326555" indent="0">
              <a:buNone/>
              <a:defRPr sz="857"/>
            </a:lvl2pPr>
            <a:lvl3pPr marL="653111" indent="0">
              <a:buNone/>
              <a:defRPr sz="714"/>
            </a:lvl3pPr>
            <a:lvl4pPr marL="979666" indent="0">
              <a:buNone/>
              <a:defRPr sz="643"/>
            </a:lvl4pPr>
            <a:lvl5pPr marL="1306221" indent="0">
              <a:buNone/>
              <a:defRPr sz="643"/>
            </a:lvl5pPr>
            <a:lvl6pPr marL="1632777" indent="0">
              <a:buNone/>
              <a:defRPr sz="643"/>
            </a:lvl6pPr>
            <a:lvl7pPr marL="1959332" indent="0">
              <a:buNone/>
              <a:defRPr sz="643"/>
            </a:lvl7pPr>
            <a:lvl8pPr marL="2285888" indent="0">
              <a:buNone/>
              <a:defRPr sz="643"/>
            </a:lvl8pPr>
            <a:lvl9pPr marL="2612443" indent="0">
              <a:buNone/>
              <a:defRPr sz="643"/>
            </a:lvl9pPr>
          </a:lstStyle>
          <a:p>
            <a:pPr lvl="0"/>
            <a:r>
              <a:rPr lang="en-US"/>
              <a:t>CLICK TO EDITE SUBTITLE</a:t>
            </a:r>
          </a:p>
        </p:txBody>
      </p:sp>
      <p:sp>
        <p:nvSpPr>
          <p:cNvPr id="7" name="Title 2"/>
          <p:cNvSpPr>
            <a:spLocks noGrp="1"/>
          </p:cNvSpPr>
          <p:nvPr>
            <p:ph type="title"/>
          </p:nvPr>
        </p:nvSpPr>
        <p:spPr>
          <a:xfrm>
            <a:off x="387822" y="282876"/>
            <a:ext cx="8368363" cy="409838"/>
          </a:xfrm>
          <a:prstGeom prst="rect">
            <a:avLst/>
          </a:prstGeom>
        </p:spPr>
        <p:txBody>
          <a:bodyPr lIns="0" tIns="0" rIns="0" bIns="0" anchor="ctr">
            <a:normAutofit/>
          </a:bodyPr>
          <a:lstStyle>
            <a:lvl1pPr algn="l">
              <a:defRPr sz="1428">
                <a:solidFill>
                  <a:srgbClr val="002D3F"/>
                </a:solidFill>
              </a:defRPr>
            </a:lvl1pPr>
          </a:lstStyle>
          <a:p>
            <a:r>
              <a:rPr lang="en-US"/>
              <a:t>Click to edit Master title style</a:t>
            </a:r>
          </a:p>
        </p:txBody>
      </p:sp>
    </p:spTree>
    <p:extLst>
      <p:ext uri="{BB962C8B-B14F-4D97-AF65-F5344CB8AC3E}">
        <p14:creationId xmlns:p14="http://schemas.microsoft.com/office/powerpoint/2010/main" val="2376230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1630" y="349200"/>
            <a:ext cx="8220740" cy="720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61630" y="1548160"/>
            <a:ext cx="8220740" cy="3024371"/>
          </a:xfrm>
          <a:prstGeom prst="rect">
            <a:avLst/>
          </a:prstGeom>
        </p:spPr>
        <p:txBody>
          <a:bodyPr>
            <a:normAutofit/>
          </a:bodyPr>
          <a:lstStyle>
            <a:lvl1pPr marL="0" indent="0">
              <a:buNone/>
              <a:defRPr sz="1400" b="1"/>
            </a:lvl1pPr>
            <a:lvl2pPr marL="315913" indent="-177800">
              <a:buFont typeface="Arial" panose="020B0604020202020204" pitchFamily="34" charset="0"/>
              <a:buChar char="•"/>
              <a:defRPr sz="1400" b="0"/>
            </a:lvl2pPr>
            <a:lvl3pPr marL="639763" indent="-228600">
              <a:buFont typeface="Courier New" panose="02070309020205020404" pitchFamily="49" charset="0"/>
              <a:buChar char="o"/>
              <a:defRPr sz="1400" b="0"/>
            </a:lvl3pPr>
            <a:lvl4pPr marL="954088" indent="-160338">
              <a:buFont typeface="Wingdings" panose="05000000000000000000" pitchFamily="2" charset="2"/>
              <a:buChar char="§"/>
              <a:defRPr sz="1400" b="0"/>
            </a:lvl4pPr>
            <a:lvl5pPr marL="1358900" indent="-177800">
              <a:tabLst>
                <a:tab pos="1327150" algn="l"/>
                <a:tab pos="1520825" algn="l"/>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07400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4000" y="2044800"/>
            <a:ext cx="6858000" cy="457323"/>
          </a:xfrm>
        </p:spPr>
        <p:txBody>
          <a:bodyPr lIns="0" tIns="0" rIns="0" bIns="0" anchor="t" anchorCtr="0">
            <a:normAutofit/>
          </a:bodyPr>
          <a:lstStyle>
            <a:lvl1pPr algn="l">
              <a:defRPr sz="250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864000" y="2574000"/>
            <a:ext cx="6858000" cy="432179"/>
          </a:xfrm>
          <a:prstGeom prst="rect">
            <a:avLst/>
          </a:prstGeom>
        </p:spPr>
        <p:txBody>
          <a:bodyPr lIns="0" tIns="0" rIns="0" bIns="0">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6" name="Picture 2" descr="Australian Government Department of Employment and Workplace Relations.">
            <a:extLst>
              <a:ext uri="{FF2B5EF4-FFF2-40B4-BE49-F238E27FC236}">
                <a16:creationId xmlns:a16="http://schemas.microsoft.com/office/drawing/2014/main" id="{036BE3A4-F35A-4182-8EC1-747502FA96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7584" y="698867"/>
            <a:ext cx="2456182" cy="750854"/>
          </a:xfrm>
          <a:prstGeom prst="rect">
            <a:avLst/>
          </a:prstGeom>
        </p:spPr>
      </p:pic>
    </p:spTree>
    <p:extLst>
      <p:ext uri="{BB962C8B-B14F-4D97-AF65-F5344CB8AC3E}">
        <p14:creationId xmlns:p14="http://schemas.microsoft.com/office/powerpoint/2010/main" val="1589762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488705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5284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7"/>
        <p:cNvGrpSpPr/>
        <p:nvPr/>
      </p:nvGrpSpPr>
      <p:grpSpPr>
        <a:xfrm>
          <a:off x="0" y="0"/>
          <a:ext cx="0" cy="0"/>
          <a:chOff x="0" y="0"/>
          <a:chExt cx="0" cy="0"/>
        </a:xfrm>
      </p:grpSpPr>
      <p:sp>
        <p:nvSpPr>
          <p:cNvPr id="1298" name="Google Shape;1298;p186"/>
          <p:cNvSpPr txBox="1">
            <a:spLocks noGrp="1"/>
          </p:cNvSpPr>
          <p:nvPr>
            <p:ph type="title"/>
          </p:nvPr>
        </p:nvSpPr>
        <p:spPr>
          <a:xfrm>
            <a:off x="457200" y="206375"/>
            <a:ext cx="8229600" cy="85725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5861"/>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9" name="Google Shape;1299;p186"/>
          <p:cNvSpPr txBox="1">
            <a:spLocks noGrp="1"/>
          </p:cNvSpPr>
          <p:nvPr>
            <p:ph type="body" idx="1"/>
          </p:nvPr>
        </p:nvSpPr>
        <p:spPr>
          <a:xfrm rot="5400000">
            <a:off x="3057712" y="-1398774"/>
            <a:ext cx="3028577" cy="8229600"/>
          </a:xfrm>
          <a:prstGeom prst="rect">
            <a:avLst/>
          </a:prstGeom>
          <a:noFill/>
          <a:ln>
            <a:noFill/>
          </a:ln>
        </p:spPr>
        <p:txBody>
          <a:bodyPr spcFirstLastPara="1" wrap="square" lIns="0" tIns="0" rIns="0" bIns="0" anchor="t" anchorCtr="0">
            <a:normAutofit/>
          </a:bodyPr>
          <a:lstStyle>
            <a:lvl1pPr marL="342900" lvl="0" indent="-374475" algn="l">
              <a:lnSpc>
                <a:spcPct val="100000"/>
              </a:lnSpc>
              <a:spcBef>
                <a:spcPts val="640"/>
              </a:spcBef>
              <a:spcAft>
                <a:spcPts val="0"/>
              </a:spcAft>
              <a:buClr>
                <a:schemeClr val="lt1"/>
              </a:buClr>
              <a:buSzPts val="4263"/>
              <a:buChar char="•"/>
              <a:defRPr>
                <a:solidFill>
                  <a:schemeClr val="lt1"/>
                </a:solidFill>
              </a:defRPr>
            </a:lvl1pPr>
            <a:lvl2pPr marL="685800" lvl="1" indent="-349091" algn="l">
              <a:lnSpc>
                <a:spcPct val="100000"/>
              </a:lnSpc>
              <a:spcBef>
                <a:spcPts val="560"/>
              </a:spcBef>
              <a:spcAft>
                <a:spcPts val="0"/>
              </a:spcAft>
              <a:buClr>
                <a:schemeClr val="lt1"/>
              </a:buClr>
              <a:buSzPts val="3730"/>
              <a:buChar char="–"/>
              <a:defRPr>
                <a:solidFill>
                  <a:schemeClr val="lt1"/>
                </a:solidFill>
              </a:defRPr>
            </a:lvl2pPr>
            <a:lvl3pPr marL="1028700" lvl="2" indent="-323707" algn="l">
              <a:lnSpc>
                <a:spcPct val="100000"/>
              </a:lnSpc>
              <a:spcBef>
                <a:spcPts val="479"/>
              </a:spcBef>
              <a:spcAft>
                <a:spcPts val="0"/>
              </a:spcAft>
              <a:buClr>
                <a:schemeClr val="lt1"/>
              </a:buClr>
              <a:buSzPts val="3197"/>
              <a:buChar char="•"/>
              <a:defRPr>
                <a:solidFill>
                  <a:schemeClr val="lt1"/>
                </a:solidFill>
              </a:defRPr>
            </a:lvl3pPr>
            <a:lvl4pPr marL="1371600" lvl="3" indent="-298323" algn="l">
              <a:lnSpc>
                <a:spcPct val="100000"/>
              </a:lnSpc>
              <a:spcBef>
                <a:spcPts val="400"/>
              </a:spcBef>
              <a:spcAft>
                <a:spcPts val="0"/>
              </a:spcAft>
              <a:buClr>
                <a:schemeClr val="lt1"/>
              </a:buClr>
              <a:buSzPts val="2664"/>
              <a:buChar char="–"/>
              <a:defRPr>
                <a:solidFill>
                  <a:schemeClr val="lt1"/>
                </a:solidFill>
              </a:defRPr>
            </a:lvl4pPr>
            <a:lvl5pPr marL="1714500" lvl="4" indent="-298323" algn="l">
              <a:lnSpc>
                <a:spcPct val="100000"/>
              </a:lnSpc>
              <a:spcBef>
                <a:spcPts val="400"/>
              </a:spcBef>
              <a:spcAft>
                <a:spcPts val="0"/>
              </a:spcAft>
              <a:buClr>
                <a:schemeClr val="lt1"/>
              </a:buClr>
              <a:buSzPts val="2664"/>
              <a:buChar char="»"/>
              <a:defRPr>
                <a:solidFill>
                  <a:schemeClr val="lt1"/>
                </a:solidFill>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1300" name="Google Shape;1300;p186"/>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301" name="Google Shape;1301;p186"/>
          <p:cNvSpPr txBox="1">
            <a:spLocks noGrp="1"/>
          </p:cNvSpPr>
          <p:nvPr>
            <p:ph type="sldNum" idx="12"/>
          </p:nvPr>
        </p:nvSpPr>
        <p:spPr>
          <a:xfrm>
            <a:off x="6705826" y="4833132"/>
            <a:ext cx="2133675" cy="27295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825"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825"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825"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825"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825"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825"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825"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825"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8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1302" name="Google Shape;1302;p186"/>
          <p:cNvSpPr/>
          <p:nvPr/>
        </p:nvSpPr>
        <p:spPr>
          <a:xfrm>
            <a:off x="-15263" y="-45023"/>
            <a:ext cx="9174600" cy="1075145"/>
          </a:xfrm>
          <a:prstGeom prst="rect">
            <a:avLst/>
          </a:prstGeom>
          <a:solidFill>
            <a:srgbClr val="002D3F"/>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pic>
        <p:nvPicPr>
          <p:cNvPr id="1303" name="Google Shape;1303;p186"/>
          <p:cNvPicPr preferRelativeResize="0"/>
          <p:nvPr/>
        </p:nvPicPr>
        <p:blipFill rotWithShape="1">
          <a:blip r:embed="rId2">
            <a:alphaModFix/>
          </a:blip>
          <a:srcRect/>
          <a:stretch/>
        </p:blipFill>
        <p:spPr>
          <a:xfrm>
            <a:off x="7537969" y="-48885"/>
            <a:ext cx="1570406" cy="437936"/>
          </a:xfrm>
          <a:prstGeom prst="rect">
            <a:avLst/>
          </a:prstGeom>
          <a:noFill/>
          <a:ln>
            <a:noFill/>
          </a:ln>
        </p:spPr>
      </p:pic>
    </p:spTree>
    <p:extLst>
      <p:ext uri="{BB962C8B-B14F-4D97-AF65-F5344CB8AC3E}">
        <p14:creationId xmlns:p14="http://schemas.microsoft.com/office/powerpoint/2010/main" val="114522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87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4728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9102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E5836E-BC72-401C-9A7F-3E3B5E9ABD3A}"/>
              </a:ext>
            </a:extLst>
          </p:cNvPr>
          <p:cNvSpPr>
            <a:spLocks noGrp="1"/>
          </p:cNvSpPr>
          <p:nvPr>
            <p:ph type="title"/>
          </p:nvPr>
        </p:nvSpPr>
        <p:spPr>
          <a:xfrm>
            <a:off x="457200" y="349201"/>
            <a:ext cx="6364188" cy="993775"/>
          </a:xfrm>
        </p:spPr>
        <p:txBody>
          <a:bodyPr/>
          <a:lstStyle/>
          <a:p>
            <a:r>
              <a:rPr lang="en-US"/>
              <a:t>Click to edit Master title style</a:t>
            </a:r>
            <a:endParaRPr lang="en-AU"/>
          </a:p>
        </p:txBody>
      </p:sp>
      <p:sp>
        <p:nvSpPr>
          <p:cNvPr id="8" name="Content Placeholder 2">
            <a:extLst>
              <a:ext uri="{FF2B5EF4-FFF2-40B4-BE49-F238E27FC236}">
                <a16:creationId xmlns:a16="http://schemas.microsoft.com/office/drawing/2014/main" id="{90A98A54-CD45-41AF-9E78-7BE3E71DA44F}"/>
              </a:ext>
            </a:extLst>
          </p:cNvPr>
          <p:cNvSpPr>
            <a:spLocks noGrp="1"/>
          </p:cNvSpPr>
          <p:nvPr>
            <p:ph idx="1"/>
          </p:nvPr>
        </p:nvSpPr>
        <p:spPr>
          <a:xfrm>
            <a:off x="457200" y="1710000"/>
            <a:ext cx="7886700" cy="3024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5471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17EEA59-70B6-4881-9C5F-17A7E87BBA89}"/>
              </a:ext>
            </a:extLst>
          </p:cNvPr>
          <p:cNvSpPr>
            <a:spLocks noGrp="1"/>
          </p:cNvSpPr>
          <p:nvPr>
            <p:ph type="body" sz="half" idx="2" hasCustomPrompt="1"/>
          </p:nvPr>
        </p:nvSpPr>
        <p:spPr>
          <a:xfrm>
            <a:off x="387821" y="731207"/>
            <a:ext cx="8368363" cy="173415"/>
          </a:xfrm>
          <a:prstGeom prst="rect">
            <a:avLst/>
          </a:prstGeom>
        </p:spPr>
        <p:txBody>
          <a:bodyPr wrap="none" lIns="0" tIns="0" rIns="0" bIns="0" anchor="ctr">
            <a:noAutofit/>
          </a:bodyPr>
          <a:lstStyle>
            <a:lvl1pPr marL="0" indent="0" algn="l">
              <a:buNone/>
              <a:defRPr sz="786" b="0" baseline="0">
                <a:solidFill>
                  <a:schemeClr val="bg1">
                    <a:lumMod val="50000"/>
                  </a:schemeClr>
                </a:solidFill>
                <a:latin typeface="+mn-lt"/>
                <a:ea typeface="Roboto" panose="02000000000000000000" pitchFamily="2" charset="0"/>
              </a:defRPr>
            </a:lvl1pPr>
            <a:lvl2pPr marL="326557" indent="0">
              <a:buNone/>
              <a:defRPr sz="857"/>
            </a:lvl2pPr>
            <a:lvl3pPr marL="653114" indent="0">
              <a:buNone/>
              <a:defRPr sz="714"/>
            </a:lvl3pPr>
            <a:lvl4pPr marL="979671" indent="0">
              <a:buNone/>
              <a:defRPr sz="643"/>
            </a:lvl4pPr>
            <a:lvl5pPr marL="1306228" indent="0">
              <a:buNone/>
              <a:defRPr sz="643"/>
            </a:lvl5pPr>
            <a:lvl6pPr marL="1632785" indent="0">
              <a:buNone/>
              <a:defRPr sz="643"/>
            </a:lvl6pPr>
            <a:lvl7pPr marL="1959342" indent="0">
              <a:buNone/>
              <a:defRPr sz="643"/>
            </a:lvl7pPr>
            <a:lvl8pPr marL="2285899" indent="0">
              <a:buNone/>
              <a:defRPr sz="643"/>
            </a:lvl8pPr>
            <a:lvl9pPr marL="2612456" indent="0">
              <a:buNone/>
              <a:defRPr sz="643"/>
            </a:lvl9pPr>
          </a:lstStyle>
          <a:p>
            <a:pPr lvl="0"/>
            <a:r>
              <a:rPr lang="en-US"/>
              <a:t>CLICK TO EDITE SUBTITLE</a:t>
            </a:r>
          </a:p>
        </p:txBody>
      </p:sp>
      <p:sp>
        <p:nvSpPr>
          <p:cNvPr id="9" name="Title 2">
            <a:extLst>
              <a:ext uri="{FF2B5EF4-FFF2-40B4-BE49-F238E27FC236}">
                <a16:creationId xmlns:a16="http://schemas.microsoft.com/office/drawing/2014/main" id="{9ECFD298-AD96-474E-BF4F-399CE9FB7147}"/>
              </a:ext>
            </a:extLst>
          </p:cNvPr>
          <p:cNvSpPr>
            <a:spLocks noGrp="1"/>
          </p:cNvSpPr>
          <p:nvPr>
            <p:ph type="title"/>
          </p:nvPr>
        </p:nvSpPr>
        <p:spPr>
          <a:xfrm>
            <a:off x="387821" y="282874"/>
            <a:ext cx="8368363" cy="409838"/>
          </a:xfrm>
          <a:prstGeom prst="rect">
            <a:avLst/>
          </a:prstGeom>
        </p:spPr>
        <p:txBody>
          <a:bodyPr lIns="0" tIns="0" rIns="0" bIns="0" anchor="ctr">
            <a:normAutofit/>
          </a:bodyPr>
          <a:lstStyle>
            <a:lvl1pPr algn="l" defTabSz="653130" rtl="0" eaLnBrk="1" latinLnBrk="0" hangingPunct="1">
              <a:lnSpc>
                <a:spcPct val="90000"/>
              </a:lnSpc>
              <a:spcBef>
                <a:spcPct val="0"/>
              </a:spcBef>
              <a:buNone/>
              <a:defRPr lang="en-US" sz="1428" b="0" kern="1200" dirty="0">
                <a:solidFill>
                  <a:srgbClr val="002D3F"/>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2382914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5.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629B5FC6-951D-CE67-EEC3-88B8E3A8C3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81"/>
            <a:ext cx="9144000" cy="5143500"/>
          </a:xfrm>
          <a:prstGeom prst="rect">
            <a:avLst/>
          </a:prstGeom>
        </p:spPr>
      </p:pic>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7075"/>
          </a:xfrm>
          <a:prstGeom prst="rect">
            <a:avLst/>
          </a:prstGeom>
        </p:spPr>
        <p:txBody>
          <a:bodyPr vert="horz" lIns="91440" tIns="45720" rIns="91440" bIns="45720" rtlCol="0">
            <a:normAutofit/>
          </a:body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4" name="Date Placeholder 3"/>
          <p:cNvSpPr>
            <a:spLocks noGrp="1"/>
          </p:cNvSpPr>
          <p:nvPr>
            <p:ph type="dt" sz="half" idx="2"/>
          </p:nvPr>
        </p:nvSpPr>
        <p:spPr>
          <a:xfrm>
            <a:off x="628650" y="4772025"/>
            <a:ext cx="20574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3833BC88-7E36-4428-94BF-D011E0F038CB}" type="datetimeFigureOut">
              <a:rPr lang="en-US" smtClean="0"/>
              <a:t>3/8/2023</a:t>
            </a:fld>
            <a:endParaRPr lang="en-US"/>
          </a:p>
        </p:txBody>
      </p:sp>
      <p:sp>
        <p:nvSpPr>
          <p:cNvPr id="5" name="Footer Placeholder 4"/>
          <p:cNvSpPr>
            <a:spLocks noGrp="1"/>
          </p:cNvSpPr>
          <p:nvPr>
            <p:ph type="ftr" sz="quarter" idx="3"/>
          </p:nvPr>
        </p:nvSpPr>
        <p:spPr>
          <a:xfrm>
            <a:off x="3028950" y="4772025"/>
            <a:ext cx="30861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72025"/>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204BDF8A-F3AC-4977-BAC0-38A644132836}" type="slidenum">
              <a:rPr lang="en-US" smtClean="0"/>
              <a:t>‹#›</a:t>
            </a:fld>
            <a:endParaRPr lang="en-US"/>
          </a:p>
        </p:txBody>
      </p:sp>
    </p:spTree>
    <p:extLst>
      <p:ext uri="{BB962C8B-B14F-4D97-AF65-F5344CB8AC3E}">
        <p14:creationId xmlns:p14="http://schemas.microsoft.com/office/powerpoint/2010/main" val="2690908534"/>
      </p:ext>
    </p:extLst>
  </p:cSld>
  <p:clrMap bg1="lt1" tx1="dk1" bg2="lt2" tx2="dk2" accent1="accent1" accent2="accent2" accent3="accent3" accent4="accent4" accent5="accent5" accent6="accent6" hlink="hlink" folHlink="folHlink"/>
  <p:sldLayoutIdLst>
    <p:sldLayoutId id="2147483927" r:id="rId1"/>
    <p:sldLayoutId id="2147483928" r:id="rId2"/>
  </p:sldLayoutIdLst>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baseline="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C0A57B-384F-BF2E-C918-4B7FA4159D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18063"/>
            <a:ext cx="9144000" cy="330200"/>
          </a:xfrm>
          <a:prstGeom prst="rect">
            <a:avLst/>
          </a:prstGeom>
        </p:spPr>
      </p:pic>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926" r:id="rId1"/>
    <p:sldLayoutId id="2147483952" r:id="rId2"/>
    <p:sldLayoutId id="2147483953" r:id="rId3"/>
  </p:sldLayoutIdLst>
  <p:txStyles>
    <p:titleStyle>
      <a:lvl1pPr algn="l" defTabSz="914400" rtl="0" eaLnBrk="1" latinLnBrk="0" hangingPunct="1">
        <a:lnSpc>
          <a:spcPct val="90000"/>
        </a:lnSpc>
        <a:spcBef>
          <a:spcPct val="0"/>
        </a:spcBef>
        <a:buNone/>
        <a:defRPr sz="2500" kern="1200">
          <a:solidFill>
            <a:srgbClr val="404246"/>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F91B7-4634-8B27-9BDA-C02DC5B531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818063"/>
            <a:ext cx="9144000" cy="330200"/>
          </a:xfrm>
          <a:prstGeom prst="rect">
            <a:avLst/>
          </a:prstGeom>
        </p:spPr>
      </p:pic>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43553983"/>
      </p:ext>
    </p:extLst>
  </p:cSld>
  <p:clrMap bg1="lt1" tx1="dk1" bg2="lt2" tx2="dk2" accent1="accent1" accent2="accent2" accent3="accent3" accent4="accent4" accent5="accent5" accent6="accent6" hlink="hlink" folHlink="folHlink"/>
  <p:sldLayoutIdLst>
    <p:sldLayoutId id="2147483924" r:id="rId1"/>
  </p:sldLayoutIdLst>
  <p:txStyles>
    <p:titleStyle>
      <a:lvl1pPr algn="l" defTabSz="914400" rtl="0" eaLnBrk="1" latinLnBrk="0" hangingPunct="1">
        <a:lnSpc>
          <a:spcPct val="90000"/>
        </a:lnSpc>
        <a:spcBef>
          <a:spcPct val="0"/>
        </a:spcBef>
        <a:buNone/>
        <a:defRPr sz="2500" kern="1200">
          <a:solidFill>
            <a:srgbClr val="40424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BDB76394-B738-07FC-0F26-8EDFD82E9C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381"/>
            <a:ext cx="9144000" cy="5143500"/>
          </a:xfrm>
          <a:prstGeom prst="rect">
            <a:avLst/>
          </a:prstGeom>
        </p:spPr>
      </p:pic>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89091278"/>
      </p:ext>
    </p:extLst>
  </p:cSld>
  <p:clrMap bg1="lt1" tx1="dk1" bg2="lt2" tx2="dk2" accent1="accent1" accent2="accent2" accent3="accent3" accent4="accent4" accent5="accent5" accent6="accent6" hlink="hlink" folHlink="folHlink"/>
  <p:sldLayoutIdLst>
    <p:sldLayoutId id="2147483922" r:id="rId1"/>
  </p:sldLayoutIdLst>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7EE327E-5C2E-40DC-A2CF-74A921DC22DA}"/>
              </a:ext>
            </a:extLst>
          </p:cNvPr>
          <p:cNvSpPr>
            <a:spLocks noGrp="1"/>
          </p:cNvSpPr>
          <p:nvPr>
            <p:ph type="title"/>
          </p:nvPr>
        </p:nvSpPr>
        <p:spPr>
          <a:xfrm>
            <a:off x="457200" y="349201"/>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40B0B0A9-AEA6-4B29-9FCA-AE99F23DD9EC}"/>
              </a:ext>
            </a:extLst>
          </p:cNvPr>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45158492"/>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Lst>
  <p:txStyles>
    <p:titleStyle>
      <a:lvl1pPr algn="l" defTabSz="653130" rtl="0" eaLnBrk="1" latinLnBrk="0" hangingPunct="1">
        <a:lnSpc>
          <a:spcPct val="90000"/>
        </a:lnSpc>
        <a:spcBef>
          <a:spcPct val="0"/>
        </a:spcBef>
        <a:buNone/>
        <a:defRPr sz="1428" b="0" kern="1200">
          <a:solidFill>
            <a:srgbClr val="002D3F"/>
          </a:solidFill>
          <a:latin typeface="+mn-lt"/>
          <a:ea typeface="+mj-ea"/>
          <a:cs typeface="+mj-cs"/>
        </a:defRPr>
      </a:lvl1pPr>
    </p:titleStyle>
    <p:bodyStyle>
      <a:lvl1pPr marL="163283" indent="-163283" algn="l" defTabSz="653130"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48" indent="-163283" algn="l" defTabSz="653130"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13" indent="-163283" algn="l" defTabSz="653130" rtl="0" eaLnBrk="1" latinLnBrk="0" hangingPunct="1">
        <a:lnSpc>
          <a:spcPct val="90000"/>
        </a:lnSpc>
        <a:spcBef>
          <a:spcPts val="357"/>
        </a:spcBef>
        <a:buFont typeface="Arial" panose="020B0604020202020204" pitchFamily="34" charset="0"/>
        <a:buChar char="•"/>
        <a:defRPr sz="1428" kern="1200">
          <a:solidFill>
            <a:schemeClr val="tx1"/>
          </a:solidFill>
          <a:latin typeface="+mn-lt"/>
          <a:ea typeface="+mn-ea"/>
          <a:cs typeface="+mn-cs"/>
        </a:defRPr>
      </a:lvl3pPr>
      <a:lvl4pPr marL="1142978" indent="-163283" algn="l" defTabSz="653130"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544" indent="-163283" algn="l" defTabSz="653130"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09" indent="-163283" algn="l" defTabSz="653130"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674" indent="-163283" algn="l" defTabSz="653130"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239" indent="-163283" algn="l" defTabSz="653130"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804" indent="-163283" algn="l" defTabSz="653130"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p:bodyStyle>
    <p:otherStyle>
      <a:defPPr>
        <a:defRPr lang="en-US"/>
      </a:defPPr>
      <a:lvl1pPr marL="0" algn="l" defTabSz="653130" rtl="0" eaLnBrk="1" latinLnBrk="0" hangingPunct="1">
        <a:defRPr sz="1286" kern="1200">
          <a:solidFill>
            <a:schemeClr val="tx1"/>
          </a:solidFill>
          <a:latin typeface="+mn-lt"/>
          <a:ea typeface="+mn-ea"/>
          <a:cs typeface="+mn-cs"/>
        </a:defRPr>
      </a:lvl1pPr>
      <a:lvl2pPr marL="326565" algn="l" defTabSz="653130" rtl="0" eaLnBrk="1" latinLnBrk="0" hangingPunct="1">
        <a:defRPr sz="1286" kern="1200">
          <a:solidFill>
            <a:schemeClr val="tx1"/>
          </a:solidFill>
          <a:latin typeface="+mn-lt"/>
          <a:ea typeface="+mn-ea"/>
          <a:cs typeface="+mn-cs"/>
        </a:defRPr>
      </a:lvl2pPr>
      <a:lvl3pPr marL="653130" algn="l" defTabSz="653130" rtl="0" eaLnBrk="1" latinLnBrk="0" hangingPunct="1">
        <a:defRPr sz="1286" kern="1200">
          <a:solidFill>
            <a:schemeClr val="tx1"/>
          </a:solidFill>
          <a:latin typeface="+mn-lt"/>
          <a:ea typeface="+mn-ea"/>
          <a:cs typeface="+mn-cs"/>
        </a:defRPr>
      </a:lvl3pPr>
      <a:lvl4pPr marL="979695" algn="l" defTabSz="653130" rtl="0" eaLnBrk="1" latinLnBrk="0" hangingPunct="1">
        <a:defRPr sz="1286" kern="1200">
          <a:solidFill>
            <a:schemeClr val="tx1"/>
          </a:solidFill>
          <a:latin typeface="+mn-lt"/>
          <a:ea typeface="+mn-ea"/>
          <a:cs typeface="+mn-cs"/>
        </a:defRPr>
      </a:lvl4pPr>
      <a:lvl5pPr marL="1306260" algn="l" defTabSz="653130" rtl="0" eaLnBrk="1" latinLnBrk="0" hangingPunct="1">
        <a:defRPr sz="1286" kern="1200">
          <a:solidFill>
            <a:schemeClr val="tx1"/>
          </a:solidFill>
          <a:latin typeface="+mn-lt"/>
          <a:ea typeface="+mn-ea"/>
          <a:cs typeface="+mn-cs"/>
        </a:defRPr>
      </a:lvl5pPr>
      <a:lvl6pPr marL="1632826" algn="l" defTabSz="653130" rtl="0" eaLnBrk="1" latinLnBrk="0" hangingPunct="1">
        <a:defRPr sz="1286" kern="1200">
          <a:solidFill>
            <a:schemeClr val="tx1"/>
          </a:solidFill>
          <a:latin typeface="+mn-lt"/>
          <a:ea typeface="+mn-ea"/>
          <a:cs typeface="+mn-cs"/>
        </a:defRPr>
      </a:lvl6pPr>
      <a:lvl7pPr marL="1959391" algn="l" defTabSz="653130" rtl="0" eaLnBrk="1" latinLnBrk="0" hangingPunct="1">
        <a:defRPr sz="1286" kern="1200">
          <a:solidFill>
            <a:schemeClr val="tx1"/>
          </a:solidFill>
          <a:latin typeface="+mn-lt"/>
          <a:ea typeface="+mn-ea"/>
          <a:cs typeface="+mn-cs"/>
        </a:defRPr>
      </a:lvl7pPr>
      <a:lvl8pPr marL="2285956" algn="l" defTabSz="653130" rtl="0" eaLnBrk="1" latinLnBrk="0" hangingPunct="1">
        <a:defRPr sz="1286" kern="1200">
          <a:solidFill>
            <a:schemeClr val="tx1"/>
          </a:solidFill>
          <a:latin typeface="+mn-lt"/>
          <a:ea typeface="+mn-ea"/>
          <a:cs typeface="+mn-cs"/>
        </a:defRPr>
      </a:lvl8pPr>
      <a:lvl9pPr marL="2612521" algn="l" defTabSz="653130" rtl="0" eaLnBrk="1" latinLnBrk="0" hangingPunct="1">
        <a:defRPr sz="128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800" y="349200"/>
            <a:ext cx="8222400" cy="720000"/>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60800" y="1548160"/>
            <a:ext cx="82224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Box 8">
            <a:extLst>
              <a:ext uri="{FF2B5EF4-FFF2-40B4-BE49-F238E27FC236}">
                <a16:creationId xmlns:a16="http://schemas.microsoft.com/office/drawing/2014/main" id="{9D72980E-99D0-4729-A1FF-6CEA8D2C55EC}"/>
              </a:ext>
            </a:extLst>
          </p:cNvPr>
          <p:cNvSpPr txBox="1"/>
          <p:nvPr userDrawn="1"/>
        </p:nvSpPr>
        <p:spPr>
          <a:xfrm>
            <a:off x="8606239" y="4918915"/>
            <a:ext cx="381000" cy="123111"/>
          </a:xfrm>
          <a:prstGeom prst="rect">
            <a:avLst/>
          </a:prstGeom>
          <a:noFill/>
        </p:spPr>
        <p:txBody>
          <a:bodyPr wrap="square" lIns="0" tIns="0" rIns="0" bIns="0" rtlCol="0" anchor="b">
            <a:spAutoFit/>
          </a:bodyPr>
          <a:lstStyle/>
          <a:p>
            <a:pPr marL="0" marR="0" indent="0" algn="r" defTabSz="913554" rtl="0" eaLnBrk="1" fontAlgn="auto" latinLnBrk="0" hangingPunct="1">
              <a:lnSpc>
                <a:spcPct val="100000"/>
              </a:lnSpc>
              <a:spcBef>
                <a:spcPts val="0"/>
              </a:spcBef>
              <a:spcAft>
                <a:spcPts val="0"/>
              </a:spcAft>
              <a:buClrTx/>
              <a:buSzTx/>
              <a:buFontTx/>
              <a:buNone/>
              <a:tabLst/>
              <a:defRPr/>
            </a:pPr>
            <a:fld id="{DFCF27A5-1A5B-48D3-A060-2758FFBB1ADD}" type="slidenum">
              <a:rPr lang="en-US" sz="800" kern="1200" smtClean="0">
                <a:solidFill>
                  <a:schemeClr val="bg1">
                    <a:lumMod val="50000"/>
                  </a:schemeClr>
                </a:solidFill>
                <a:latin typeface="+mn-lt"/>
                <a:ea typeface="+mn-ea"/>
                <a:cs typeface="+mn-cs"/>
                <a:sym typeface="Trebuchet MS" panose="020B0603020202020204" pitchFamily="34" charset="0"/>
              </a:rPr>
              <a:pPr marL="0" marR="0" indent="0" algn="r" defTabSz="913554"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69555586"/>
      </p:ext>
    </p:extLst>
  </p:cSld>
  <p:clrMap bg1="lt1" tx1="dk1" bg2="lt2" tx2="dk2" accent1="accent1" accent2="accent2" accent3="accent3" accent4="accent4" accent5="accent5" accent6="accent6" hlink="hlink" folHlink="folHlink"/>
  <p:sldLayoutIdLst>
    <p:sldLayoutId id="2147483950" r:id="rId1"/>
    <p:sldLayoutId id="2147483951" r:id="rId2"/>
  </p:sldLayoutIdLst>
  <p:hf sldNum="0" hd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BDB76394-B738-07FC-0F26-8EDFD82E9C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381"/>
            <a:ext cx="9144000" cy="5143500"/>
          </a:xfrm>
          <a:prstGeom prst="rect">
            <a:avLst/>
          </a:prstGeom>
        </p:spPr>
      </p:pic>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96696707"/>
      </p:ext>
    </p:extLst>
  </p:cSld>
  <p:clrMap bg1="lt1" tx1="dk1" bg2="lt2" tx2="dk2" accent1="accent1" accent2="accent2" accent3="accent3" accent4="accent4" accent5="accent5" accent6="accent6" hlink="hlink" folHlink="folHlink"/>
  <p:sldLayoutIdLst>
    <p:sldLayoutId id="2147483955" r:id="rId1"/>
  </p:sldLayoutIdLst>
  <p:hf hdr="0" ftr="0" dt="0"/>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submit.dese.gov.au/jfe/form/SV_es9Ki5cpdkaDCsK"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367C9-27E9-43E1-84A1-344810B09E65}"/>
              </a:ext>
            </a:extLst>
          </p:cNvPr>
          <p:cNvSpPr>
            <a:spLocks noGrp="1"/>
          </p:cNvSpPr>
          <p:nvPr>
            <p:ph type="ctrTitle"/>
          </p:nvPr>
        </p:nvSpPr>
        <p:spPr/>
        <p:txBody>
          <a:bodyPr/>
          <a:lstStyle/>
          <a:p>
            <a:r>
              <a:rPr lang="en-AU">
                <a:cs typeface="Calibri"/>
              </a:rPr>
              <a:t>Qualifications Reform</a:t>
            </a:r>
            <a:endParaRPr lang="en-AU"/>
          </a:p>
        </p:txBody>
      </p:sp>
      <p:sp>
        <p:nvSpPr>
          <p:cNvPr id="5" name="Subtitle 4">
            <a:extLst>
              <a:ext uri="{FF2B5EF4-FFF2-40B4-BE49-F238E27FC236}">
                <a16:creationId xmlns:a16="http://schemas.microsoft.com/office/drawing/2014/main" id="{1D493D6A-413B-4422-97D1-8554E67E9833}"/>
              </a:ext>
            </a:extLst>
          </p:cNvPr>
          <p:cNvSpPr>
            <a:spLocks noGrp="1"/>
          </p:cNvSpPr>
          <p:nvPr>
            <p:ph type="subTitle" idx="1"/>
          </p:nvPr>
        </p:nvSpPr>
        <p:spPr/>
        <p:txBody>
          <a:bodyPr vert="horz" lIns="0" tIns="0" rIns="0" bIns="0" rtlCol="0" anchor="t">
            <a:normAutofit/>
          </a:bodyPr>
          <a:lstStyle/>
          <a:p>
            <a:r>
              <a:rPr lang="en-AU">
                <a:cs typeface="Calibri"/>
              </a:rPr>
              <a:t>A proposed model for VET qualifications</a:t>
            </a:r>
            <a:endParaRPr lang="en-AU"/>
          </a:p>
        </p:txBody>
      </p:sp>
    </p:spTree>
    <p:extLst>
      <p:ext uri="{BB962C8B-B14F-4D97-AF65-F5344CB8AC3E}">
        <p14:creationId xmlns:p14="http://schemas.microsoft.com/office/powerpoint/2010/main" val="415806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B837CD-1B13-4F75-BC8D-FCBB38F91F63}"/>
              </a:ext>
            </a:extLst>
          </p:cNvPr>
          <p:cNvSpPr/>
          <p:nvPr/>
        </p:nvSpPr>
        <p:spPr>
          <a:xfrm>
            <a:off x="6310780" y="890719"/>
            <a:ext cx="2274156" cy="40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4" name="Google Shape;1692;g12781244480_1_145">
            <a:extLst>
              <a:ext uri="{FF2B5EF4-FFF2-40B4-BE49-F238E27FC236}">
                <a16:creationId xmlns:a16="http://schemas.microsoft.com/office/drawing/2014/main" id="{8B88D0B6-1514-4A0B-BBEC-5B494355C524}"/>
              </a:ext>
            </a:extLst>
          </p:cNvPr>
          <p:cNvCxnSpPr/>
          <p:nvPr/>
        </p:nvCxnSpPr>
        <p:spPr>
          <a:xfrm>
            <a:off x="4215898" y="6969061"/>
            <a:ext cx="416925" cy="0"/>
          </a:xfrm>
          <a:prstGeom prst="straightConnector1">
            <a:avLst/>
          </a:prstGeom>
          <a:noFill/>
          <a:ln w="9525" cap="flat" cmpd="sng">
            <a:solidFill>
              <a:schemeClr val="bg1"/>
            </a:solidFill>
            <a:prstDash val="solid"/>
            <a:round/>
            <a:headEnd type="none" w="sm" len="sm"/>
            <a:tailEnd type="none" w="med" len="med"/>
          </a:ln>
        </p:spPr>
      </p:cxnSp>
      <p:sp>
        <p:nvSpPr>
          <p:cNvPr id="6" name="Google Shape;1524;g129298e1e89_0_0">
            <a:extLst>
              <a:ext uri="{FF2B5EF4-FFF2-40B4-BE49-F238E27FC236}">
                <a16:creationId xmlns:a16="http://schemas.microsoft.com/office/drawing/2014/main" id="{55CA9CD8-23FC-2F8A-9EBC-6AE3EC77F730}"/>
              </a:ext>
            </a:extLst>
          </p:cNvPr>
          <p:cNvSpPr txBox="1"/>
          <p:nvPr/>
        </p:nvSpPr>
        <p:spPr>
          <a:xfrm>
            <a:off x="206601" y="256450"/>
            <a:ext cx="8435518" cy="415575"/>
          </a:xfrm>
          <a:prstGeom prst="rect">
            <a:avLst/>
          </a:prstGeom>
          <a:noFill/>
          <a:ln>
            <a:noFill/>
          </a:ln>
        </p:spPr>
        <p:txBody>
          <a:bodyPr spcFirstLastPara="1" wrap="square" lIns="68569" tIns="68569" rIns="68569" bIns="68569" anchor="ctr" anchorCtr="0">
            <a:noAutofit/>
          </a:bodyPr>
          <a:lstStyle/>
          <a:p>
            <a:r>
              <a:rPr lang="en-GB" sz="2400">
                <a:solidFill>
                  <a:srgbClr val="404246"/>
                </a:solidFill>
                <a:latin typeface="Calibri"/>
                <a:ea typeface="Montserrat"/>
                <a:cs typeface="Montserrat"/>
                <a:sym typeface="Montserrat"/>
              </a:rPr>
              <a:t>Key elements of the proposed Completion Rules</a:t>
            </a:r>
            <a:endParaRPr lang="en-US" sz="2400">
              <a:solidFill>
                <a:srgbClr val="404246"/>
              </a:solidFill>
              <a:latin typeface="Calibri"/>
              <a:ea typeface="Montserrat"/>
              <a:cs typeface="Montserrat"/>
            </a:endParaRPr>
          </a:p>
        </p:txBody>
      </p:sp>
      <p:sp>
        <p:nvSpPr>
          <p:cNvPr id="16" name="Rectangle 15">
            <a:extLst>
              <a:ext uri="{FF2B5EF4-FFF2-40B4-BE49-F238E27FC236}">
                <a16:creationId xmlns:a16="http://schemas.microsoft.com/office/drawing/2014/main" id="{94536157-677E-D132-B528-624C5563BB9A}"/>
              </a:ext>
            </a:extLst>
          </p:cNvPr>
          <p:cNvSpPr/>
          <p:nvPr/>
        </p:nvSpPr>
        <p:spPr>
          <a:xfrm flipV="1">
            <a:off x="-1949" y="652488"/>
            <a:ext cx="9145949" cy="39074"/>
          </a:xfrm>
          <a:prstGeom prst="rect">
            <a:avLst/>
          </a:prstGeom>
          <a:solidFill>
            <a:srgbClr val="A4A7A9"/>
          </a:solidFill>
          <a:ln>
            <a:solidFill>
              <a:srgbClr val="A4A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able&#10;&#10;Description automatically generated">
            <a:extLst>
              <a:ext uri="{FF2B5EF4-FFF2-40B4-BE49-F238E27FC236}">
                <a16:creationId xmlns:a16="http://schemas.microsoft.com/office/drawing/2014/main" id="{3FECECEA-5CA9-4B56-8843-54EE6D0E52C2}"/>
              </a:ext>
            </a:extLst>
          </p:cNvPr>
          <p:cNvPicPr>
            <a:picLocks noChangeAspect="1"/>
          </p:cNvPicPr>
          <p:nvPr/>
        </p:nvPicPr>
        <p:blipFill rotWithShape="1">
          <a:blip r:embed="rId3">
            <a:extLst>
              <a:ext uri="{28A0092B-C50C-407E-A947-70E740481C1C}">
                <a14:useLocalDpi xmlns:a14="http://schemas.microsoft.com/office/drawing/2010/main" val="0"/>
              </a:ext>
            </a:extLst>
          </a:blip>
          <a:srcRect l="1239" t="3146" r="2901" b="1048"/>
          <a:stretch/>
        </p:blipFill>
        <p:spPr>
          <a:xfrm>
            <a:off x="2722260" y="829562"/>
            <a:ext cx="3483096" cy="4323739"/>
          </a:xfrm>
          <a:prstGeom prst="rect">
            <a:avLst/>
          </a:prstGeom>
        </p:spPr>
      </p:pic>
      <p:sp>
        <p:nvSpPr>
          <p:cNvPr id="22" name="Rectangle 21">
            <a:extLst>
              <a:ext uri="{FF2B5EF4-FFF2-40B4-BE49-F238E27FC236}">
                <a16:creationId xmlns:a16="http://schemas.microsoft.com/office/drawing/2014/main" id="{A5AFFF67-AF4A-4FC5-BF7C-7D223DF44915}"/>
              </a:ext>
            </a:extLst>
          </p:cNvPr>
          <p:cNvSpPr/>
          <p:nvPr/>
        </p:nvSpPr>
        <p:spPr>
          <a:xfrm>
            <a:off x="2757160" y="705622"/>
            <a:ext cx="3448196" cy="123940"/>
          </a:xfrm>
          <a:prstGeom prst="rect">
            <a:avLst/>
          </a:prstGeom>
          <a:solidFill>
            <a:srgbClr val="7A9F4C"/>
          </a:solidFill>
          <a:ln>
            <a:solidFill>
              <a:srgbClr val="7A9F4C"/>
            </a:solidFill>
          </a:ln>
        </p:spPr>
        <p:style>
          <a:lnRef idx="2">
            <a:schemeClr val="accent1">
              <a:shade val="50000"/>
            </a:schemeClr>
          </a:lnRef>
          <a:fillRef idx="1">
            <a:schemeClr val="accent1"/>
          </a:fillRef>
          <a:effectRef idx="0">
            <a:schemeClr val="accent1"/>
          </a:effectRef>
          <a:fontRef idx="minor">
            <a:schemeClr val="lt1"/>
          </a:fontRef>
        </p:style>
        <p:txBody>
          <a:bodyPr lIns="48986" tIns="24493" rIns="48986" bIns="24493" rtlCol="0" anchor="ctr"/>
          <a:lstStyle/>
          <a:p>
            <a:pPr marL="0" marR="0" lvl="0" indent="0" algn="ctr" defTabSz="244922" rtl="0" eaLnBrk="1" fontAlgn="auto" latinLnBrk="0" hangingPunct="1">
              <a:lnSpc>
                <a:spcPct val="100000"/>
              </a:lnSpc>
              <a:spcBef>
                <a:spcPts val="0"/>
              </a:spcBef>
              <a:spcAft>
                <a:spcPts val="0"/>
              </a:spcAft>
              <a:buClrTx/>
              <a:buSzTx/>
              <a:buFontTx/>
              <a:buNone/>
              <a:tabLst/>
              <a:defRPr/>
            </a:pPr>
            <a:r>
              <a:rPr kumimoji="0" lang="en-AU" sz="960" b="1" i="0" u="none" strike="noStrike" kern="1200" cap="none" spc="0" normalizeH="0" baseline="0" noProof="0">
                <a:ln>
                  <a:noFill/>
                </a:ln>
                <a:solidFill>
                  <a:prstClr val="white"/>
                </a:solidFill>
                <a:effectLst/>
                <a:uLnTx/>
                <a:uFillTx/>
                <a:latin typeface="Calibri" panose="020F0502020204030204" pitchFamily="34" charset="0"/>
                <a:ea typeface="+mn-ea"/>
                <a:cs typeface="+mn-cs"/>
              </a:rPr>
              <a:t>Completion Rules</a:t>
            </a:r>
          </a:p>
        </p:txBody>
      </p:sp>
    </p:spTree>
    <p:extLst>
      <p:ext uri="{BB962C8B-B14F-4D97-AF65-F5344CB8AC3E}">
        <p14:creationId xmlns:p14="http://schemas.microsoft.com/office/powerpoint/2010/main" val="266311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674" name="Google Shape;1674;g12781244480_1_145"/>
          <p:cNvSpPr txBox="1"/>
          <p:nvPr/>
        </p:nvSpPr>
        <p:spPr>
          <a:xfrm>
            <a:off x="351788" y="201985"/>
            <a:ext cx="7310475" cy="415575"/>
          </a:xfrm>
          <a:prstGeom prst="rect">
            <a:avLst/>
          </a:prstGeom>
          <a:noFill/>
          <a:ln>
            <a:noFill/>
          </a:ln>
        </p:spPr>
        <p:txBody>
          <a:bodyPr spcFirstLastPara="1" wrap="square" lIns="68569" tIns="68569" rIns="68569" bIns="68569" anchor="ctr" anchorCtr="0">
            <a:noAutofit/>
          </a:bodyPr>
          <a:lstStyle/>
          <a:p>
            <a:pPr>
              <a:buSzPts val="2400"/>
            </a:pPr>
            <a:r>
              <a:rPr lang="en-GB" sz="2400">
                <a:solidFill>
                  <a:srgbClr val="404246"/>
                </a:solidFill>
                <a:latin typeface="Calibri"/>
                <a:ea typeface="Montserrat"/>
                <a:cs typeface="Montserrat"/>
                <a:sym typeface="Montserrat"/>
              </a:rPr>
              <a:t>Broader vocational qualifications for related occupations</a:t>
            </a:r>
            <a:endParaRPr lang="en-GB" sz="2400">
              <a:solidFill>
                <a:srgbClr val="404246"/>
              </a:solidFill>
              <a:latin typeface="Calibri"/>
              <a:ea typeface="Montserrat"/>
              <a:cs typeface="Montserrat"/>
            </a:endParaRPr>
          </a:p>
        </p:txBody>
      </p:sp>
      <p:sp>
        <p:nvSpPr>
          <p:cNvPr id="6" name="Rectangle 5">
            <a:extLst>
              <a:ext uri="{FF2B5EF4-FFF2-40B4-BE49-F238E27FC236}">
                <a16:creationId xmlns:a16="http://schemas.microsoft.com/office/drawing/2014/main" id="{F42AA1AA-F875-19FE-2D38-83BB694DB277}"/>
              </a:ext>
            </a:extLst>
          </p:cNvPr>
          <p:cNvSpPr/>
          <p:nvPr/>
        </p:nvSpPr>
        <p:spPr>
          <a:xfrm flipV="1">
            <a:off x="-2277" y="942167"/>
            <a:ext cx="9145949" cy="39074"/>
          </a:xfrm>
          <a:prstGeom prst="rect">
            <a:avLst/>
          </a:prstGeom>
          <a:solidFill>
            <a:srgbClr val="A4A7A9"/>
          </a:solidFill>
          <a:ln>
            <a:solidFill>
              <a:srgbClr val="A4A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859162E8-BF0A-EE17-1D6D-6125C97D13F2}"/>
              </a:ext>
            </a:extLst>
          </p:cNvPr>
          <p:cNvGrpSpPr/>
          <p:nvPr/>
        </p:nvGrpSpPr>
        <p:grpSpPr>
          <a:xfrm>
            <a:off x="125185" y="2830239"/>
            <a:ext cx="8907378" cy="1946957"/>
            <a:chOff x="118311" y="2967757"/>
            <a:chExt cx="9779285" cy="2790217"/>
          </a:xfrm>
        </p:grpSpPr>
        <p:sp>
          <p:nvSpPr>
            <p:cNvPr id="11" name="Google Shape;1672;g12781244480_1_145">
              <a:extLst>
                <a:ext uri="{FF2B5EF4-FFF2-40B4-BE49-F238E27FC236}">
                  <a16:creationId xmlns:a16="http://schemas.microsoft.com/office/drawing/2014/main" id="{9D97C2BD-69D0-E95C-3450-F22C603B2C14}"/>
                </a:ext>
              </a:extLst>
            </p:cNvPr>
            <p:cNvSpPr/>
            <p:nvPr/>
          </p:nvSpPr>
          <p:spPr>
            <a:xfrm>
              <a:off x="5178834" y="3298718"/>
              <a:ext cx="4718762" cy="2459252"/>
            </a:xfrm>
            <a:prstGeom prst="rect">
              <a:avLst/>
            </a:prstGeom>
            <a:solidFill>
              <a:schemeClr val="bg1">
                <a:lumMod val="85000"/>
              </a:schemeClr>
            </a:solidFill>
            <a:ln>
              <a:solidFill>
                <a:schemeClr val="bg1">
                  <a:lumMod val="85000"/>
                </a:schemeClr>
              </a:solid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678;g12781244480_1_145">
              <a:extLst>
                <a:ext uri="{FF2B5EF4-FFF2-40B4-BE49-F238E27FC236}">
                  <a16:creationId xmlns:a16="http://schemas.microsoft.com/office/drawing/2014/main" id="{23E93A4F-9F6E-0338-90FE-D6850FD5AC59}"/>
                </a:ext>
              </a:extLst>
            </p:cNvPr>
            <p:cNvSpPr/>
            <p:nvPr/>
          </p:nvSpPr>
          <p:spPr>
            <a:xfrm>
              <a:off x="118311" y="3298718"/>
              <a:ext cx="4503896" cy="2459252"/>
            </a:xfrm>
            <a:prstGeom prst="rect">
              <a:avLst/>
            </a:prstGeom>
            <a:solidFill>
              <a:schemeClr val="bg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679;g12781244480_1_145">
              <a:extLst>
                <a:ext uri="{FF2B5EF4-FFF2-40B4-BE49-F238E27FC236}">
                  <a16:creationId xmlns:a16="http://schemas.microsoft.com/office/drawing/2014/main" id="{7B750972-DB6B-B69B-9FD8-FFA8B516D7AE}"/>
                </a:ext>
              </a:extLst>
            </p:cNvPr>
            <p:cNvSpPr/>
            <p:nvPr/>
          </p:nvSpPr>
          <p:spPr>
            <a:xfrm>
              <a:off x="7252315" y="3459747"/>
              <a:ext cx="2531181" cy="2113080"/>
            </a:xfrm>
            <a:prstGeom prst="roundRect">
              <a:avLst>
                <a:gd name="adj" fmla="val 16667"/>
              </a:avLst>
            </a:prstGeom>
            <a:solidFill>
              <a:srgbClr val="012C3D"/>
            </a:solidFill>
            <a:ln>
              <a:noFill/>
            </a:ln>
          </p:spPr>
          <p:txBody>
            <a:bodyPr spcFirstLastPara="1" wrap="square" lIns="91425" tIns="0"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ts val="900"/>
              </a:pPr>
              <a:r>
                <a:rPr lang="en-GB" sz="900" b="1" i="0" u="none" strike="noStrike" cap="none">
                  <a:solidFill>
                    <a:schemeClr val="bg1"/>
                  </a:solidFill>
                  <a:latin typeface="Calibri"/>
                  <a:ea typeface="Calibri"/>
                  <a:cs typeface="Calibri"/>
                  <a:sym typeface="Calibri"/>
                </a:rPr>
                <a:t>Qualification</a:t>
              </a:r>
              <a:endParaRPr lang="en-AU" sz="900" b="1" i="0" u="none" strike="noStrike" cap="none">
                <a:solidFill>
                  <a:schemeClr val="bg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900" b="0" i="0" u="none" strike="noStrike" cap="none">
                  <a:solidFill>
                    <a:schemeClr val="bg1"/>
                  </a:solidFill>
                  <a:latin typeface="Calibri"/>
                  <a:ea typeface="Calibri"/>
                  <a:cs typeface="Calibri"/>
                  <a:sym typeface="Calibri"/>
                </a:rPr>
                <a:t>e.g. Certificate IV in Agriculture</a:t>
              </a:r>
              <a:endParaRPr sz="900" b="0" i="0" u="none" strike="noStrike" cap="none">
                <a:solidFill>
                  <a:schemeClr val="bg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cxnSp>
          <p:nvCxnSpPr>
            <p:cNvPr id="14" name="Google Shape;1680;g12781244480_1_145">
              <a:extLst>
                <a:ext uri="{FF2B5EF4-FFF2-40B4-BE49-F238E27FC236}">
                  <a16:creationId xmlns:a16="http://schemas.microsoft.com/office/drawing/2014/main" id="{67F66A8C-173D-54BF-E4D7-50F8DDFCD9EE}"/>
                </a:ext>
              </a:extLst>
            </p:cNvPr>
            <p:cNvCxnSpPr>
              <a:stCxn id="26" idx="3"/>
            </p:cNvCxnSpPr>
            <p:nvPr/>
          </p:nvCxnSpPr>
          <p:spPr>
            <a:xfrm>
              <a:off x="6874641" y="3763998"/>
              <a:ext cx="386206" cy="0"/>
            </a:xfrm>
            <a:prstGeom prst="straightConnector1">
              <a:avLst/>
            </a:prstGeom>
            <a:noFill/>
            <a:ln w="9525" cap="flat" cmpd="sng">
              <a:solidFill>
                <a:schemeClr val="tx1"/>
              </a:solidFill>
              <a:prstDash val="solid"/>
              <a:round/>
              <a:headEnd type="none" w="sm" len="sm"/>
              <a:tailEnd type="triangle" w="med" len="med"/>
            </a:ln>
          </p:spPr>
        </p:cxnSp>
        <p:cxnSp>
          <p:nvCxnSpPr>
            <p:cNvPr id="15" name="Google Shape;1682;g12781244480_1_145">
              <a:extLst>
                <a:ext uri="{FF2B5EF4-FFF2-40B4-BE49-F238E27FC236}">
                  <a16:creationId xmlns:a16="http://schemas.microsoft.com/office/drawing/2014/main" id="{3D868DB4-4220-F933-295F-A8844555ED36}"/>
                </a:ext>
              </a:extLst>
            </p:cNvPr>
            <p:cNvCxnSpPr>
              <a:stCxn id="28" idx="3"/>
            </p:cNvCxnSpPr>
            <p:nvPr/>
          </p:nvCxnSpPr>
          <p:spPr>
            <a:xfrm>
              <a:off x="6874641" y="5292274"/>
              <a:ext cx="386206" cy="0"/>
            </a:xfrm>
            <a:prstGeom prst="straightConnector1">
              <a:avLst/>
            </a:prstGeom>
            <a:noFill/>
            <a:ln w="9525" cap="flat" cmpd="sng">
              <a:solidFill>
                <a:schemeClr val="tx1"/>
              </a:solidFill>
              <a:prstDash val="solid"/>
              <a:round/>
              <a:headEnd type="none" w="sm" len="sm"/>
              <a:tailEnd type="triangle" w="med" len="med"/>
            </a:ln>
          </p:spPr>
        </p:cxnSp>
        <p:sp>
          <p:nvSpPr>
            <p:cNvPr id="16" name="Google Shape;1684;g12781244480_1_145">
              <a:extLst>
                <a:ext uri="{FF2B5EF4-FFF2-40B4-BE49-F238E27FC236}">
                  <a16:creationId xmlns:a16="http://schemas.microsoft.com/office/drawing/2014/main" id="{FFC6C8A9-7984-400D-FB7D-B9E05895D542}"/>
                </a:ext>
              </a:extLst>
            </p:cNvPr>
            <p:cNvSpPr txBox="1"/>
            <p:nvPr/>
          </p:nvSpPr>
          <p:spPr>
            <a:xfrm>
              <a:off x="5670395" y="2967757"/>
              <a:ext cx="3922089" cy="235068"/>
            </a:xfrm>
            <a:prstGeom prst="rect">
              <a:avLst/>
            </a:prstGeom>
            <a:noFill/>
            <a:ln>
              <a:noFill/>
            </a:ln>
          </p:spPr>
          <p:txBody>
            <a:bodyPr spcFirstLastPara="1" wrap="square" lIns="246250" tIns="30775" rIns="61550" bIns="307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1100"/>
              </a:pPr>
              <a:r>
                <a:rPr lang="en-GB" sz="1400" b="1">
                  <a:solidFill>
                    <a:schemeClr val="tx2">
                      <a:lumMod val="50000"/>
                    </a:schemeClr>
                  </a:solidFill>
                  <a:latin typeface="+mj-lt"/>
                  <a:ea typeface="Calibri"/>
                  <a:cs typeface="Calibri"/>
                  <a:sym typeface="Calibri"/>
                </a:rPr>
                <a:t>Proposed occupation</a:t>
              </a:r>
              <a:r>
                <a:rPr lang="en-GB" sz="1400" b="1" i="0" u="none" strike="noStrike" cap="none">
                  <a:solidFill>
                    <a:schemeClr val="tx2">
                      <a:lumMod val="50000"/>
                    </a:schemeClr>
                  </a:solidFill>
                  <a:latin typeface="+mj-lt"/>
                  <a:ea typeface="Calibri"/>
                  <a:cs typeface="Calibri"/>
                  <a:sym typeface="Calibri"/>
                </a:rPr>
                <a:t> to qualification mapping</a:t>
              </a:r>
              <a:endParaRPr sz="1400" b="1" i="0" u="none" strike="noStrike" cap="none">
                <a:solidFill>
                  <a:schemeClr val="tx2">
                    <a:lumMod val="50000"/>
                  </a:schemeClr>
                </a:solidFill>
                <a:latin typeface="+mj-lt"/>
                <a:ea typeface="Calibri"/>
                <a:cs typeface="Calibri"/>
                <a:sym typeface="Calibri"/>
              </a:endParaRPr>
            </a:p>
          </p:txBody>
        </p:sp>
        <p:sp>
          <p:nvSpPr>
            <p:cNvPr id="17" name="Google Shape;1685;g12781244480_1_145">
              <a:extLst>
                <a:ext uri="{FF2B5EF4-FFF2-40B4-BE49-F238E27FC236}">
                  <a16:creationId xmlns:a16="http://schemas.microsoft.com/office/drawing/2014/main" id="{DDF719AD-D635-4BB7-09F6-A32D56749B3A}"/>
                </a:ext>
              </a:extLst>
            </p:cNvPr>
            <p:cNvSpPr/>
            <p:nvPr/>
          </p:nvSpPr>
          <p:spPr>
            <a:xfrm>
              <a:off x="239383" y="3503394"/>
              <a:ext cx="1828961" cy="544046"/>
            </a:xfrm>
            <a:prstGeom prst="rect">
              <a:avLst/>
            </a:prstGeom>
            <a:solidFill>
              <a:schemeClr val="accent6">
                <a:lumMod val="50000"/>
              </a:schemeClr>
            </a:solidFill>
            <a:ln>
              <a:solidFill>
                <a:schemeClr val="accent6">
                  <a:lumMod val="50000"/>
                </a:schemeClr>
              </a:solidFill>
            </a:ln>
          </p:spPr>
          <p:txBody>
            <a:bodyPr spcFirstLastPara="1" wrap="square" lIns="36000" tIns="36000" rIns="36000" bIns="360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FFFFFF"/>
                  </a:solidFill>
                  <a:latin typeface="Calibri"/>
                  <a:ea typeface="Calibri"/>
                  <a:cs typeface="Calibri"/>
                  <a:sym typeface="Calibri"/>
                </a:rPr>
                <a:t>Occupation 1</a:t>
              </a:r>
              <a:endParaRPr sz="9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rgbClr val="FFFFFF"/>
                  </a:solidFill>
                  <a:latin typeface="Calibri"/>
                  <a:ea typeface="Calibri"/>
                  <a:cs typeface="Calibri"/>
                  <a:sym typeface="Calibri"/>
                </a:rPr>
                <a:t>e.g. Organic farmer</a:t>
              </a:r>
              <a:endParaRPr sz="800" b="0" i="0" u="none" strike="noStrike" cap="none">
                <a:solidFill>
                  <a:srgbClr val="FFFFFF"/>
                </a:solidFill>
                <a:latin typeface="Calibri"/>
                <a:ea typeface="Calibri"/>
                <a:cs typeface="Calibri"/>
                <a:sym typeface="Calibri"/>
              </a:endParaRPr>
            </a:p>
          </p:txBody>
        </p:sp>
        <p:sp>
          <p:nvSpPr>
            <p:cNvPr id="18" name="Google Shape;1686;g12781244480_1_145">
              <a:extLst>
                <a:ext uri="{FF2B5EF4-FFF2-40B4-BE49-F238E27FC236}">
                  <a16:creationId xmlns:a16="http://schemas.microsoft.com/office/drawing/2014/main" id="{26D5D9BE-FF46-3D83-8F17-BAB20B36609D}"/>
                </a:ext>
              </a:extLst>
            </p:cNvPr>
            <p:cNvSpPr/>
            <p:nvPr/>
          </p:nvSpPr>
          <p:spPr>
            <a:xfrm>
              <a:off x="239383" y="4244210"/>
              <a:ext cx="1828961" cy="544046"/>
            </a:xfrm>
            <a:prstGeom prst="rect">
              <a:avLst/>
            </a:prstGeom>
            <a:solidFill>
              <a:schemeClr val="accent6">
                <a:lumMod val="50000"/>
              </a:schemeClr>
            </a:solidFill>
            <a:ln>
              <a:solidFill>
                <a:schemeClr val="accent6">
                  <a:lumMod val="50000"/>
                </a:schemeClr>
              </a:solidFill>
            </a:ln>
          </p:spPr>
          <p:txBody>
            <a:bodyPr spcFirstLastPara="1" wrap="square" lIns="36000" tIns="36000" rIns="36000" bIns="360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FFFFFF"/>
                  </a:solidFill>
                  <a:latin typeface="Calibri"/>
                  <a:ea typeface="Calibri"/>
                  <a:cs typeface="Calibri"/>
                  <a:sym typeface="Calibri"/>
                </a:rPr>
                <a:t>Occupation 2 </a:t>
              </a:r>
              <a:endParaRPr sz="9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rgbClr val="FFFFFF"/>
                  </a:solidFill>
                  <a:latin typeface="Calibri"/>
                  <a:ea typeface="Calibri"/>
                  <a:cs typeface="Calibri"/>
                  <a:sym typeface="Calibri"/>
                </a:rPr>
                <a:t>e.g. </a:t>
              </a:r>
              <a:r>
                <a:rPr lang="en-GB" sz="800">
                  <a:solidFill>
                    <a:srgbClr val="FFFFFF"/>
                  </a:solidFill>
                  <a:latin typeface="Calibri"/>
                  <a:ea typeface="Calibri"/>
                  <a:cs typeface="Calibri"/>
                  <a:sym typeface="Calibri"/>
                </a:rPr>
                <a:t>Agribusiness Manager</a:t>
              </a:r>
              <a:endParaRPr sz="800" b="0" i="0" u="none" strike="noStrike" cap="none">
                <a:solidFill>
                  <a:srgbClr val="FFFFFF"/>
                </a:solidFill>
                <a:latin typeface="Calibri"/>
                <a:ea typeface="Calibri"/>
                <a:cs typeface="Calibri"/>
                <a:sym typeface="Calibri"/>
              </a:endParaRPr>
            </a:p>
          </p:txBody>
        </p:sp>
        <p:sp>
          <p:nvSpPr>
            <p:cNvPr id="19" name="Google Shape;1687;g12781244480_1_145">
              <a:extLst>
                <a:ext uri="{FF2B5EF4-FFF2-40B4-BE49-F238E27FC236}">
                  <a16:creationId xmlns:a16="http://schemas.microsoft.com/office/drawing/2014/main" id="{8CFB1702-BA56-C9AA-2BA5-9B1D05CA8C03}"/>
                </a:ext>
              </a:extLst>
            </p:cNvPr>
            <p:cNvSpPr/>
            <p:nvPr/>
          </p:nvSpPr>
          <p:spPr>
            <a:xfrm>
              <a:off x="239383" y="4985021"/>
              <a:ext cx="1828961" cy="544046"/>
            </a:xfrm>
            <a:prstGeom prst="rect">
              <a:avLst/>
            </a:prstGeom>
            <a:solidFill>
              <a:schemeClr val="accent6">
                <a:lumMod val="50000"/>
              </a:schemeClr>
            </a:solidFill>
            <a:ln>
              <a:solidFill>
                <a:schemeClr val="accent6">
                  <a:lumMod val="50000"/>
                </a:schemeClr>
              </a:solidFill>
            </a:ln>
          </p:spPr>
          <p:txBody>
            <a:bodyPr spcFirstLastPara="1" wrap="square" lIns="36000" tIns="36000" rIns="36000" bIns="360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FFFFFF"/>
                  </a:solidFill>
                  <a:latin typeface="Calibri"/>
                  <a:ea typeface="Calibri"/>
                  <a:cs typeface="Calibri"/>
                  <a:sym typeface="Calibri"/>
                </a:rPr>
                <a:t>Occupation 3</a:t>
              </a:r>
              <a:endParaRPr sz="9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rgbClr val="FFFFFF"/>
                  </a:solidFill>
                  <a:latin typeface="Calibri"/>
                  <a:ea typeface="Calibri"/>
                  <a:cs typeface="Calibri"/>
                  <a:sym typeface="Calibri"/>
                </a:rPr>
                <a:t>e.g. </a:t>
              </a:r>
              <a:r>
                <a:rPr lang="en-GB" sz="800">
                  <a:solidFill>
                    <a:srgbClr val="FFFFFF"/>
                  </a:solidFill>
                  <a:latin typeface="Calibri"/>
                  <a:ea typeface="Calibri"/>
                  <a:cs typeface="Calibri"/>
                  <a:sym typeface="Calibri"/>
                </a:rPr>
                <a:t>Irrigation Controller</a:t>
              </a:r>
              <a:endParaRPr sz="800" b="0" i="0" u="none" strike="noStrike" cap="none">
                <a:solidFill>
                  <a:srgbClr val="FFFFFF"/>
                </a:solidFill>
                <a:latin typeface="Calibri"/>
                <a:ea typeface="Calibri"/>
                <a:cs typeface="Calibri"/>
                <a:sym typeface="Calibri"/>
              </a:endParaRPr>
            </a:p>
          </p:txBody>
        </p:sp>
        <p:cxnSp>
          <p:nvCxnSpPr>
            <p:cNvPr id="20" name="Google Shape;1688;g12781244480_1_145">
              <a:extLst>
                <a:ext uri="{FF2B5EF4-FFF2-40B4-BE49-F238E27FC236}">
                  <a16:creationId xmlns:a16="http://schemas.microsoft.com/office/drawing/2014/main" id="{2E80A1A8-5EA7-A4A7-EAAC-E9638E16E26B}"/>
                </a:ext>
              </a:extLst>
            </p:cNvPr>
            <p:cNvCxnSpPr>
              <a:cxnSpLocks/>
              <a:endCxn id="16" idx="1"/>
            </p:cNvCxnSpPr>
            <p:nvPr/>
          </p:nvCxnSpPr>
          <p:spPr>
            <a:xfrm>
              <a:off x="2068343" y="3775417"/>
              <a:ext cx="495756" cy="76"/>
            </a:xfrm>
            <a:prstGeom prst="straightConnector1">
              <a:avLst/>
            </a:prstGeom>
            <a:noFill/>
            <a:ln w="9525" cap="flat" cmpd="sng">
              <a:solidFill>
                <a:schemeClr val="tx1"/>
              </a:solidFill>
              <a:prstDash val="solid"/>
              <a:round/>
              <a:headEnd type="none" w="sm" len="sm"/>
              <a:tailEnd type="triangle" w="med" len="med"/>
            </a:ln>
          </p:spPr>
        </p:cxnSp>
        <p:cxnSp>
          <p:nvCxnSpPr>
            <p:cNvPr id="21" name="Google Shape;1690;g12781244480_1_145">
              <a:extLst>
                <a:ext uri="{FF2B5EF4-FFF2-40B4-BE49-F238E27FC236}">
                  <a16:creationId xmlns:a16="http://schemas.microsoft.com/office/drawing/2014/main" id="{58FF7726-5243-E734-217E-FADA40C1B355}"/>
                </a:ext>
              </a:extLst>
            </p:cNvPr>
            <p:cNvCxnSpPr>
              <a:cxnSpLocks/>
              <a:stCxn id="11" idx="3"/>
              <a:endCxn id="17" idx="1"/>
            </p:cNvCxnSpPr>
            <p:nvPr/>
          </p:nvCxnSpPr>
          <p:spPr>
            <a:xfrm>
              <a:off x="2068343" y="4516233"/>
              <a:ext cx="495756" cy="75"/>
            </a:xfrm>
            <a:prstGeom prst="straightConnector1">
              <a:avLst/>
            </a:prstGeom>
            <a:noFill/>
            <a:ln w="9525" cap="flat" cmpd="sng">
              <a:solidFill>
                <a:schemeClr val="tx1"/>
              </a:solidFill>
              <a:prstDash val="solid"/>
              <a:round/>
              <a:headEnd type="none" w="sm" len="sm"/>
              <a:tailEnd type="triangle" w="med" len="med"/>
            </a:ln>
          </p:spPr>
        </p:cxnSp>
        <p:cxnSp>
          <p:nvCxnSpPr>
            <p:cNvPr id="22" name="Google Shape;1692;g12781244480_1_145">
              <a:extLst>
                <a:ext uri="{FF2B5EF4-FFF2-40B4-BE49-F238E27FC236}">
                  <a16:creationId xmlns:a16="http://schemas.microsoft.com/office/drawing/2014/main" id="{E3D20161-6598-4926-9207-AD2533BB6088}"/>
                </a:ext>
              </a:extLst>
            </p:cNvPr>
            <p:cNvCxnSpPr>
              <a:cxnSpLocks/>
              <a:stCxn id="12" idx="3"/>
              <a:endCxn id="18" idx="1"/>
            </p:cNvCxnSpPr>
            <p:nvPr/>
          </p:nvCxnSpPr>
          <p:spPr>
            <a:xfrm>
              <a:off x="2068343" y="5257044"/>
              <a:ext cx="495756" cy="79"/>
            </a:xfrm>
            <a:prstGeom prst="straightConnector1">
              <a:avLst/>
            </a:prstGeom>
            <a:noFill/>
            <a:ln w="9525" cap="flat" cmpd="sng">
              <a:solidFill>
                <a:schemeClr val="tx1"/>
              </a:solidFill>
              <a:prstDash val="solid"/>
              <a:round/>
              <a:headEnd type="none" w="sm" len="sm"/>
              <a:tailEnd type="triangle" w="med" len="med"/>
            </a:ln>
          </p:spPr>
        </p:cxnSp>
        <p:sp>
          <p:nvSpPr>
            <p:cNvPr id="23" name="Google Shape;1689;g12781244480_1_145">
              <a:extLst>
                <a:ext uri="{FF2B5EF4-FFF2-40B4-BE49-F238E27FC236}">
                  <a16:creationId xmlns:a16="http://schemas.microsoft.com/office/drawing/2014/main" id="{9524E030-8F4E-1809-31BF-870C0C1CBD9E}"/>
                </a:ext>
              </a:extLst>
            </p:cNvPr>
            <p:cNvSpPr/>
            <p:nvPr/>
          </p:nvSpPr>
          <p:spPr>
            <a:xfrm>
              <a:off x="2564099" y="3459747"/>
              <a:ext cx="1944700" cy="631490"/>
            </a:xfrm>
            <a:prstGeom prst="roundRect">
              <a:avLst>
                <a:gd name="adj" fmla="val 16667"/>
              </a:avLst>
            </a:prstGeom>
            <a:solidFill>
              <a:srgbClr val="44546A"/>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chemeClr val="lt1"/>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1"/>
                    </a:ext>
                  </a:extLst>
                </a:rPr>
                <a:t>Qualification</a:t>
              </a:r>
              <a:r>
                <a:rPr lang="en-GB" sz="900" b="1" i="0" u="none" strike="noStrike" cap="none">
                  <a:solidFill>
                    <a:schemeClr val="lt1"/>
                  </a:solidFill>
                  <a:latin typeface="Calibri"/>
                  <a:ea typeface="Calibri"/>
                  <a:cs typeface="Calibri"/>
                  <a:sym typeface="Calibri"/>
                </a:rPr>
                <a:t> A</a:t>
              </a:r>
              <a:endParaRPr lang="en-GB">
                <a:solidFill>
                  <a:schemeClr val="lt1"/>
                </a:solidFill>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e.g. Cert IV in Organic Farming </a:t>
              </a:r>
              <a:endParaRPr lang="en-GB">
                <a:solidFill>
                  <a:schemeClr val="lt1"/>
                </a:solidFill>
              </a:endParaRPr>
            </a:p>
          </p:txBody>
        </p:sp>
        <p:sp>
          <p:nvSpPr>
            <p:cNvPr id="24" name="Google Shape;1691;g12781244480_1_145">
              <a:extLst>
                <a:ext uri="{FF2B5EF4-FFF2-40B4-BE49-F238E27FC236}">
                  <a16:creationId xmlns:a16="http://schemas.microsoft.com/office/drawing/2014/main" id="{B9FA3969-9A2F-2C7A-9429-7D8A96428AAA}"/>
                </a:ext>
              </a:extLst>
            </p:cNvPr>
            <p:cNvSpPr/>
            <p:nvPr/>
          </p:nvSpPr>
          <p:spPr>
            <a:xfrm>
              <a:off x="2564099" y="4200561"/>
              <a:ext cx="1944700" cy="631490"/>
            </a:xfrm>
            <a:prstGeom prst="roundRect">
              <a:avLst>
                <a:gd name="adj" fmla="val 16667"/>
              </a:avLst>
            </a:prstGeom>
            <a:solidFill>
              <a:srgbClr val="44546A"/>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chemeClr val="lt1"/>
                  </a:solidFill>
                  <a:latin typeface="Calibri"/>
                  <a:ea typeface="Calibri"/>
                  <a:cs typeface="Calibri"/>
                  <a:sym typeface="Calibri"/>
                </a:rPr>
                <a:t>Qualification B</a:t>
              </a:r>
              <a:endParaRPr sz="9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e.g. Cert IV in </a:t>
              </a:r>
              <a:r>
                <a:rPr lang="en-GB" sz="800">
                  <a:solidFill>
                    <a:schemeClr val="lt1"/>
                  </a:solidFill>
                  <a:latin typeface="Calibri"/>
                  <a:ea typeface="Calibri"/>
                  <a:cs typeface="Calibri"/>
                  <a:sym typeface="Calibri"/>
                </a:rPr>
                <a:t>Agribusiness </a:t>
              </a:r>
              <a:endParaRPr sz="800" b="0" i="0" u="none" strike="noStrike" cap="none">
                <a:solidFill>
                  <a:schemeClr val="lt1"/>
                </a:solidFill>
                <a:latin typeface="Calibri"/>
                <a:ea typeface="Calibri"/>
                <a:cs typeface="Calibri"/>
                <a:sym typeface="Calibri"/>
              </a:endParaRPr>
            </a:p>
          </p:txBody>
        </p:sp>
        <p:sp>
          <p:nvSpPr>
            <p:cNvPr id="25" name="Google Shape;1693;g12781244480_1_145">
              <a:extLst>
                <a:ext uri="{FF2B5EF4-FFF2-40B4-BE49-F238E27FC236}">
                  <a16:creationId xmlns:a16="http://schemas.microsoft.com/office/drawing/2014/main" id="{5838D416-A0E2-25F9-9E27-32D4680ECCF6}"/>
                </a:ext>
              </a:extLst>
            </p:cNvPr>
            <p:cNvSpPr/>
            <p:nvPr/>
          </p:nvSpPr>
          <p:spPr>
            <a:xfrm>
              <a:off x="2564099" y="4941377"/>
              <a:ext cx="1944700" cy="631490"/>
            </a:xfrm>
            <a:prstGeom prst="roundRect">
              <a:avLst>
                <a:gd name="adj" fmla="val 16667"/>
              </a:avLst>
            </a:prstGeom>
            <a:solidFill>
              <a:srgbClr val="44546A"/>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Calibri"/>
                  <a:ea typeface="Calibri"/>
                  <a:cs typeface="Calibri"/>
                  <a:sym typeface="Calibri"/>
                </a:rPr>
                <a:t>Qualification C</a:t>
              </a:r>
              <a:endParaRPr sz="9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800" b="0" i="0" u="none" strike="noStrike" cap="none">
                  <a:solidFill>
                    <a:schemeClr val="lt1"/>
                  </a:solidFill>
                  <a:latin typeface="Calibri"/>
                  <a:ea typeface="Calibri"/>
                  <a:cs typeface="Calibri"/>
                  <a:sym typeface="Calibri"/>
                </a:rPr>
                <a:t>e.g. Cert IV in Irrigation Management</a:t>
              </a:r>
              <a:endParaRPr sz="800" b="0" i="0" u="none" strike="noStrike" cap="none">
                <a:solidFill>
                  <a:schemeClr val="lt1"/>
                </a:solidFill>
                <a:latin typeface="Calibri"/>
                <a:ea typeface="Calibri"/>
                <a:cs typeface="Calibri"/>
                <a:sym typeface="Calibri"/>
              </a:endParaRPr>
            </a:p>
          </p:txBody>
        </p:sp>
        <p:sp>
          <p:nvSpPr>
            <p:cNvPr id="26" name="Google Shape;1694;g12781244480_1_145">
              <a:extLst>
                <a:ext uri="{FF2B5EF4-FFF2-40B4-BE49-F238E27FC236}">
                  <a16:creationId xmlns:a16="http://schemas.microsoft.com/office/drawing/2014/main" id="{EA0E5A16-5F4B-B2E7-3B34-B21E3377AE27}"/>
                </a:ext>
              </a:extLst>
            </p:cNvPr>
            <p:cNvSpPr txBox="1"/>
            <p:nvPr/>
          </p:nvSpPr>
          <p:spPr>
            <a:xfrm>
              <a:off x="291930" y="3013397"/>
              <a:ext cx="3922089" cy="192154"/>
            </a:xfrm>
            <a:prstGeom prst="rect">
              <a:avLst/>
            </a:prstGeom>
            <a:noFill/>
            <a:ln>
              <a:noFill/>
            </a:ln>
          </p:spPr>
          <p:txBody>
            <a:bodyPr spcFirstLastPara="1" wrap="square" lIns="246250" tIns="30775" rIns="61550" bIns="307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chemeClr val="tx2">
                      <a:lumMod val="50000"/>
                    </a:schemeClr>
                  </a:solidFill>
                  <a:latin typeface="+mj-lt"/>
                  <a:ea typeface="Calibri"/>
                  <a:cs typeface="Calibri"/>
                  <a:sym typeface="Calibri"/>
                </a:rPr>
                <a:t>Current occupation to qualification mapping</a:t>
              </a:r>
              <a:endParaRPr sz="1400" b="1" i="0" u="none" strike="noStrike" cap="none">
                <a:solidFill>
                  <a:schemeClr val="tx2">
                    <a:lumMod val="50000"/>
                  </a:schemeClr>
                </a:solidFill>
                <a:latin typeface="+mj-lt"/>
                <a:ea typeface="Calibri"/>
                <a:cs typeface="Calibri"/>
                <a:sym typeface="Calibri"/>
              </a:endParaRPr>
            </a:p>
          </p:txBody>
        </p:sp>
        <p:cxnSp>
          <p:nvCxnSpPr>
            <p:cNvPr id="27" name="Google Shape;1695;g12781244480_1_145">
              <a:extLst>
                <a:ext uri="{FF2B5EF4-FFF2-40B4-BE49-F238E27FC236}">
                  <a16:creationId xmlns:a16="http://schemas.microsoft.com/office/drawing/2014/main" id="{3B26AF49-4B5E-AFEA-49AB-3CCCA7279D08}"/>
                </a:ext>
              </a:extLst>
            </p:cNvPr>
            <p:cNvCxnSpPr>
              <a:stCxn id="27" idx="3"/>
            </p:cNvCxnSpPr>
            <p:nvPr/>
          </p:nvCxnSpPr>
          <p:spPr>
            <a:xfrm>
              <a:off x="6874641" y="4528137"/>
              <a:ext cx="364750" cy="451"/>
            </a:xfrm>
            <a:prstGeom prst="straightConnector1">
              <a:avLst/>
            </a:prstGeom>
            <a:noFill/>
            <a:ln w="9525" cap="flat" cmpd="sng">
              <a:solidFill>
                <a:schemeClr val="tx1"/>
              </a:solidFill>
              <a:prstDash val="solid"/>
              <a:round/>
              <a:headEnd type="none" w="sm" len="sm"/>
              <a:tailEnd type="triangle" w="med" len="med"/>
            </a:ln>
          </p:spPr>
        </p:cxnSp>
        <p:sp>
          <p:nvSpPr>
            <p:cNvPr id="28" name="Google Shape;1697;g12781244480_1_145">
              <a:extLst>
                <a:ext uri="{FF2B5EF4-FFF2-40B4-BE49-F238E27FC236}">
                  <a16:creationId xmlns:a16="http://schemas.microsoft.com/office/drawing/2014/main" id="{9C505063-1533-B369-8820-BEC977B4420E}"/>
                </a:ext>
              </a:extLst>
            </p:cNvPr>
            <p:cNvSpPr/>
            <p:nvPr/>
          </p:nvSpPr>
          <p:spPr>
            <a:xfrm>
              <a:off x="7395714" y="4007900"/>
              <a:ext cx="777912" cy="1366521"/>
            </a:xfrm>
            <a:prstGeom prst="rect">
              <a:avLst/>
            </a:prstGeom>
            <a:solidFill>
              <a:srgbClr val="7A9F4C"/>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lt1"/>
                  </a:solidFill>
                  <a:latin typeface="Calibri"/>
                  <a:ea typeface="Calibri"/>
                  <a:cs typeface="Calibri"/>
                  <a:sym typeface="Calibri"/>
                </a:rPr>
                <a:t>Core training</a:t>
              </a:r>
              <a:endParaRPr sz="1500" b="0" i="0" u="none" strike="noStrike" cap="none">
                <a:solidFill>
                  <a:schemeClr val="lt1"/>
                </a:solidFill>
                <a:latin typeface="Calibri"/>
                <a:ea typeface="Calibri"/>
                <a:cs typeface="Calibri"/>
                <a:sym typeface="Calibri"/>
              </a:endParaRPr>
            </a:p>
          </p:txBody>
        </p:sp>
        <p:sp>
          <p:nvSpPr>
            <p:cNvPr id="29" name="Google Shape;1698;g12781244480_1_145">
              <a:extLst>
                <a:ext uri="{FF2B5EF4-FFF2-40B4-BE49-F238E27FC236}">
                  <a16:creationId xmlns:a16="http://schemas.microsoft.com/office/drawing/2014/main" id="{DD9A982A-2ABE-1BE0-45F6-D04D5C83C580}"/>
                </a:ext>
              </a:extLst>
            </p:cNvPr>
            <p:cNvSpPr/>
            <p:nvPr/>
          </p:nvSpPr>
          <p:spPr>
            <a:xfrm>
              <a:off x="8226548" y="4012217"/>
              <a:ext cx="1481439" cy="435868"/>
            </a:xfrm>
            <a:prstGeom prst="rect">
              <a:avLst/>
            </a:prstGeom>
            <a:solidFill>
              <a:srgbClr val="404246"/>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FFFFFF"/>
                  </a:solidFill>
                  <a:latin typeface="Calibri"/>
                  <a:ea typeface="Calibri"/>
                  <a:cs typeface="Calibri"/>
                  <a:sym typeface="Calibri"/>
                </a:rPr>
                <a:t>Specialisation A</a:t>
              </a:r>
              <a:endParaRPr sz="9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rgbClr val="FFFFFF"/>
                  </a:solidFill>
                  <a:latin typeface="Calibri"/>
                  <a:ea typeface="Calibri"/>
                  <a:cs typeface="Calibri"/>
                  <a:sym typeface="Calibri"/>
                </a:rPr>
                <a:t>e.g. Organic farming</a:t>
              </a:r>
              <a:endParaRPr sz="800" b="0" i="0" u="none" strike="noStrike" cap="none">
                <a:solidFill>
                  <a:srgbClr val="FFFFFF"/>
                </a:solidFill>
                <a:latin typeface="Calibri"/>
                <a:ea typeface="Calibri"/>
                <a:cs typeface="Calibri"/>
                <a:sym typeface="Calibri"/>
              </a:endParaRPr>
            </a:p>
          </p:txBody>
        </p:sp>
        <p:sp>
          <p:nvSpPr>
            <p:cNvPr id="30" name="Google Shape;1699;g12781244480_1_145">
              <a:extLst>
                <a:ext uri="{FF2B5EF4-FFF2-40B4-BE49-F238E27FC236}">
                  <a16:creationId xmlns:a16="http://schemas.microsoft.com/office/drawing/2014/main" id="{D2757E9A-D82F-5705-8B63-8804F2019547}"/>
                </a:ext>
              </a:extLst>
            </p:cNvPr>
            <p:cNvSpPr/>
            <p:nvPr/>
          </p:nvSpPr>
          <p:spPr>
            <a:xfrm>
              <a:off x="8226547" y="4485799"/>
              <a:ext cx="1481440" cy="435868"/>
            </a:xfrm>
            <a:prstGeom prst="rect">
              <a:avLst/>
            </a:prstGeom>
            <a:solidFill>
              <a:srgbClr val="A4A7A9"/>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FFFFFF"/>
                  </a:solidFill>
                  <a:latin typeface="Calibri"/>
                  <a:ea typeface="Calibri"/>
                  <a:cs typeface="Calibri"/>
                  <a:sym typeface="Calibri"/>
                </a:rPr>
                <a:t>Specialisation B</a:t>
              </a:r>
              <a:endParaRPr sz="9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rgbClr val="FFFFFF"/>
                  </a:solidFill>
                  <a:latin typeface="Calibri"/>
                  <a:ea typeface="Calibri"/>
                  <a:cs typeface="Calibri"/>
                  <a:sym typeface="Calibri"/>
                </a:rPr>
                <a:t>e.g. </a:t>
              </a:r>
              <a:r>
                <a:rPr lang="en-GB" sz="800">
                  <a:solidFill>
                    <a:srgbClr val="FFFFFF"/>
                  </a:solidFill>
                  <a:latin typeface="Calibri"/>
                  <a:ea typeface="Calibri"/>
                  <a:cs typeface="Calibri"/>
                  <a:sym typeface="Calibri"/>
                </a:rPr>
                <a:t>Agribusiness</a:t>
              </a:r>
              <a:endParaRPr sz="800" b="0" i="0" u="none" strike="noStrike" cap="none">
                <a:solidFill>
                  <a:srgbClr val="FFFFFF"/>
                </a:solidFill>
                <a:latin typeface="Calibri"/>
                <a:ea typeface="Calibri"/>
                <a:cs typeface="Calibri"/>
                <a:sym typeface="Calibri"/>
              </a:endParaRPr>
            </a:p>
          </p:txBody>
        </p:sp>
        <p:sp>
          <p:nvSpPr>
            <p:cNvPr id="31" name="Google Shape;1700;g12781244480_1_145">
              <a:extLst>
                <a:ext uri="{FF2B5EF4-FFF2-40B4-BE49-F238E27FC236}">
                  <a16:creationId xmlns:a16="http://schemas.microsoft.com/office/drawing/2014/main" id="{2ECD8A15-75C8-4ECD-2C93-5A61E57312E4}"/>
                </a:ext>
              </a:extLst>
            </p:cNvPr>
            <p:cNvSpPr/>
            <p:nvPr/>
          </p:nvSpPr>
          <p:spPr>
            <a:xfrm>
              <a:off x="8226546" y="4959381"/>
              <a:ext cx="1481440" cy="435868"/>
            </a:xfrm>
            <a:prstGeom prst="rect">
              <a:avLst/>
            </a:prstGeom>
            <a:solidFill>
              <a:srgbClr val="D7D8D8"/>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404246"/>
                  </a:solidFill>
                  <a:latin typeface="Calibri"/>
                  <a:ea typeface="Calibri"/>
                  <a:cs typeface="Calibri"/>
                  <a:sym typeface="Calibri"/>
                </a:rPr>
                <a:t>Specialisation C</a:t>
              </a:r>
              <a:endParaRPr sz="900" b="1" i="0" u="none" strike="noStrike" cap="none">
                <a:solidFill>
                  <a:srgbClr val="40424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rgbClr val="404246"/>
                  </a:solidFill>
                  <a:latin typeface="Calibri"/>
                  <a:ea typeface="Calibri"/>
                  <a:cs typeface="Calibri"/>
                  <a:sym typeface="Calibri"/>
                </a:rPr>
                <a:t>e.g. </a:t>
              </a:r>
              <a:r>
                <a:rPr lang="en-GB" sz="800">
                  <a:solidFill>
                    <a:srgbClr val="404246"/>
                  </a:solidFill>
                  <a:latin typeface="Calibri"/>
                  <a:ea typeface="Calibri"/>
                  <a:cs typeface="Calibri"/>
                  <a:sym typeface="Calibri"/>
                </a:rPr>
                <a:t>Irrigation management </a:t>
              </a:r>
              <a:endParaRPr sz="800" b="0" i="0" u="none" strike="noStrike" cap="none">
                <a:solidFill>
                  <a:srgbClr val="404246"/>
                </a:solidFill>
                <a:latin typeface="Calibri"/>
                <a:ea typeface="Calibri"/>
                <a:cs typeface="Calibri"/>
                <a:sym typeface="Calibri"/>
              </a:endParaRPr>
            </a:p>
          </p:txBody>
        </p:sp>
        <p:sp>
          <p:nvSpPr>
            <p:cNvPr id="32" name="Google Shape;1701;g12781244480_1_145">
              <a:extLst>
                <a:ext uri="{FF2B5EF4-FFF2-40B4-BE49-F238E27FC236}">
                  <a16:creationId xmlns:a16="http://schemas.microsoft.com/office/drawing/2014/main" id="{3EA76F05-0664-AA61-3D2D-7CDB50D5A182}"/>
                </a:ext>
              </a:extLst>
            </p:cNvPr>
            <p:cNvSpPr/>
            <p:nvPr/>
          </p:nvSpPr>
          <p:spPr>
            <a:xfrm rot="5400000">
              <a:off x="3586677" y="4322140"/>
              <a:ext cx="2471363" cy="400305"/>
            </a:xfrm>
            <a:prstGeom prst="triangle">
              <a:avLst>
                <a:gd name="adj" fmla="val 50000"/>
              </a:avLst>
            </a:prstGeom>
            <a:solidFill>
              <a:schemeClr val="bg2">
                <a:lumMod val="90000"/>
              </a:schemeClr>
            </a:solidFill>
            <a:ln>
              <a:noFill/>
            </a:ln>
          </p:spPr>
          <p:txBody>
            <a:bodyPr spcFirstLastPara="1" wrap="square" lIns="121900" tIns="121900" rIns="121900" bIns="1219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Light"/>
                <a:ea typeface="Helvetica Neue Light"/>
                <a:cs typeface="Helvetica Neue Light"/>
                <a:sym typeface="Helvetica Neue Light"/>
              </a:endParaRPr>
            </a:p>
          </p:txBody>
        </p:sp>
        <p:sp>
          <p:nvSpPr>
            <p:cNvPr id="33" name="Google Shape;1681;g12781244480_1_145">
              <a:extLst>
                <a:ext uri="{FF2B5EF4-FFF2-40B4-BE49-F238E27FC236}">
                  <a16:creationId xmlns:a16="http://schemas.microsoft.com/office/drawing/2014/main" id="{981F21E0-7DCB-2E05-1EE8-3A9EF8708FCF}"/>
                </a:ext>
              </a:extLst>
            </p:cNvPr>
            <p:cNvSpPr/>
            <p:nvPr/>
          </p:nvSpPr>
          <p:spPr>
            <a:xfrm>
              <a:off x="5297020" y="3483411"/>
              <a:ext cx="1577620" cy="561174"/>
            </a:xfrm>
            <a:prstGeom prst="rect">
              <a:avLst/>
            </a:prstGeom>
            <a:solidFill>
              <a:schemeClr val="accent6">
                <a:lumMod val="50000"/>
              </a:schemeClr>
            </a:solidFill>
            <a:ln>
              <a:solidFill>
                <a:schemeClr val="accent6">
                  <a:lumMod val="50000"/>
                </a:schemeClr>
              </a:solidFill>
            </a:ln>
          </p:spPr>
          <p:txBody>
            <a:bodyPr spcFirstLastPara="1" wrap="square" lIns="36000" tIns="36000" rIns="36000" bIns="360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FFFFFF"/>
                  </a:solidFill>
                  <a:latin typeface="Calibri"/>
                  <a:ea typeface="Calibri"/>
                  <a:cs typeface="Calibri"/>
                  <a:sym typeface="Calibri"/>
                </a:rPr>
                <a:t>Occupation 1</a:t>
              </a:r>
              <a:endParaRPr sz="9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rgbClr val="FFFFFF"/>
                  </a:solidFill>
                  <a:latin typeface="Calibri"/>
                  <a:ea typeface="Calibri"/>
                  <a:cs typeface="Calibri"/>
                  <a:sym typeface="Calibri"/>
                </a:rPr>
                <a:t>e.g. Organic farmer</a:t>
              </a:r>
              <a:endParaRPr sz="800" b="0" i="0" u="none" strike="noStrike" cap="none">
                <a:solidFill>
                  <a:srgbClr val="FFFFFF"/>
                </a:solidFill>
                <a:latin typeface="Calibri"/>
                <a:ea typeface="Calibri"/>
                <a:cs typeface="Calibri"/>
                <a:sym typeface="Calibri"/>
              </a:endParaRPr>
            </a:p>
          </p:txBody>
        </p:sp>
        <p:sp>
          <p:nvSpPr>
            <p:cNvPr id="34" name="Google Shape;1696;g12781244480_1_145">
              <a:extLst>
                <a:ext uri="{FF2B5EF4-FFF2-40B4-BE49-F238E27FC236}">
                  <a16:creationId xmlns:a16="http://schemas.microsoft.com/office/drawing/2014/main" id="{5FF6BCB9-73E0-CB61-FDA2-010696A913D5}"/>
                </a:ext>
              </a:extLst>
            </p:cNvPr>
            <p:cNvSpPr/>
            <p:nvPr/>
          </p:nvSpPr>
          <p:spPr>
            <a:xfrm>
              <a:off x="5297020" y="4247550"/>
              <a:ext cx="1577620" cy="561174"/>
            </a:xfrm>
            <a:prstGeom prst="rect">
              <a:avLst/>
            </a:prstGeom>
            <a:solidFill>
              <a:schemeClr val="accent6">
                <a:lumMod val="50000"/>
              </a:schemeClr>
            </a:solidFill>
            <a:ln>
              <a:solidFill>
                <a:schemeClr val="accent6">
                  <a:lumMod val="50000"/>
                </a:schemeClr>
              </a:solidFill>
            </a:ln>
          </p:spPr>
          <p:txBody>
            <a:bodyPr spcFirstLastPara="1" wrap="square" lIns="36000" tIns="36000" rIns="36000" bIns="360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FFFFFF"/>
                  </a:solidFill>
                  <a:latin typeface="Calibri"/>
                  <a:ea typeface="Calibri"/>
                  <a:cs typeface="Calibri"/>
                  <a:sym typeface="Calibri"/>
                </a:rPr>
                <a:t>Occupation 2 </a:t>
              </a:r>
              <a:endParaRPr sz="9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rgbClr val="FFFFFF"/>
                  </a:solidFill>
                  <a:latin typeface="Calibri"/>
                  <a:ea typeface="Calibri"/>
                  <a:cs typeface="Calibri"/>
                  <a:sym typeface="Calibri"/>
                </a:rPr>
                <a:t>e.g. </a:t>
              </a:r>
              <a:r>
                <a:rPr lang="en-GB" sz="800">
                  <a:solidFill>
                    <a:srgbClr val="FFFFFF"/>
                  </a:solidFill>
                  <a:latin typeface="Calibri"/>
                  <a:ea typeface="Calibri"/>
                  <a:cs typeface="Calibri"/>
                  <a:sym typeface="Calibri"/>
                </a:rPr>
                <a:t>Agribusiness Manager</a:t>
              </a:r>
              <a:endParaRPr sz="800" b="0" i="0" u="none" strike="noStrike" cap="none">
                <a:solidFill>
                  <a:srgbClr val="FFFFFF"/>
                </a:solidFill>
                <a:latin typeface="Calibri"/>
                <a:ea typeface="Calibri"/>
                <a:cs typeface="Calibri"/>
                <a:sym typeface="Calibri"/>
              </a:endParaRPr>
            </a:p>
          </p:txBody>
        </p:sp>
        <p:sp>
          <p:nvSpPr>
            <p:cNvPr id="35" name="Google Shape;1683;g12781244480_1_145">
              <a:extLst>
                <a:ext uri="{FF2B5EF4-FFF2-40B4-BE49-F238E27FC236}">
                  <a16:creationId xmlns:a16="http://schemas.microsoft.com/office/drawing/2014/main" id="{EB6EE9DC-925F-39CC-F3B0-1F1AF981E1A1}"/>
                </a:ext>
              </a:extLst>
            </p:cNvPr>
            <p:cNvSpPr/>
            <p:nvPr/>
          </p:nvSpPr>
          <p:spPr>
            <a:xfrm>
              <a:off x="5297020" y="5011687"/>
              <a:ext cx="1577620" cy="561174"/>
            </a:xfrm>
            <a:prstGeom prst="rect">
              <a:avLst/>
            </a:prstGeom>
            <a:solidFill>
              <a:schemeClr val="accent6">
                <a:lumMod val="50000"/>
              </a:schemeClr>
            </a:solidFill>
            <a:ln>
              <a:solidFill>
                <a:schemeClr val="accent6">
                  <a:lumMod val="50000"/>
                </a:schemeClr>
              </a:solidFill>
            </a:ln>
          </p:spPr>
          <p:txBody>
            <a:bodyPr spcFirstLastPara="1" wrap="square" lIns="36000" tIns="36000" rIns="36000" bIns="360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FFFFFF"/>
                  </a:solidFill>
                  <a:latin typeface="Calibri"/>
                  <a:ea typeface="Calibri"/>
                  <a:cs typeface="Calibri"/>
                  <a:sym typeface="Calibri"/>
                </a:rPr>
                <a:t>Occupation 3</a:t>
              </a:r>
              <a:endParaRPr sz="9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rgbClr val="FFFFFF"/>
                  </a:solidFill>
                  <a:latin typeface="Calibri"/>
                  <a:ea typeface="Calibri"/>
                  <a:cs typeface="Calibri"/>
                  <a:sym typeface="Calibri"/>
                </a:rPr>
                <a:t>e.g. Irrigation Controller</a:t>
              </a:r>
              <a:endParaRPr sz="800" b="0" i="0" u="none" strike="noStrike" cap="none">
                <a:solidFill>
                  <a:srgbClr val="FFFFFF"/>
                </a:solidFill>
                <a:latin typeface="Calibri"/>
                <a:ea typeface="Calibri"/>
                <a:cs typeface="Calibri"/>
                <a:sym typeface="Calibri"/>
              </a:endParaRPr>
            </a:p>
          </p:txBody>
        </p:sp>
      </p:grpSp>
      <p:sp>
        <p:nvSpPr>
          <p:cNvPr id="37" name="TextBox 1">
            <a:extLst>
              <a:ext uri="{FF2B5EF4-FFF2-40B4-BE49-F238E27FC236}">
                <a16:creationId xmlns:a16="http://schemas.microsoft.com/office/drawing/2014/main" id="{FB494B99-A7E7-A429-0FE2-3A282C51232C}"/>
              </a:ext>
            </a:extLst>
          </p:cNvPr>
          <p:cNvSpPr txBox="1"/>
          <p:nvPr/>
        </p:nvSpPr>
        <p:spPr>
          <a:xfrm>
            <a:off x="473554" y="1201306"/>
            <a:ext cx="4098176" cy="150810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eaLnBrk="0" hangingPunct="0">
              <a:spcBef>
                <a:spcPts val="300"/>
              </a:spcBef>
              <a:spcAft>
                <a:spcPts val="300"/>
              </a:spcAft>
              <a:buFont typeface="Arial" panose="020B0604020202020204" pitchFamily="34" charset="0"/>
              <a:buChar char="•"/>
              <a:defRPr/>
            </a:pPr>
            <a:r>
              <a:rPr lang="en-AU" sz="1100">
                <a:solidFill>
                  <a:srgbClr val="000000"/>
                </a:solidFill>
                <a:latin typeface="Calibri Light"/>
                <a:cs typeface="Calibri Light"/>
                <a:sym typeface="Trebuchet MS" panose="020B0603020202020204" pitchFamily="34" charset="0"/>
              </a:rPr>
              <a:t>In the </a:t>
            </a:r>
            <a:r>
              <a:rPr lang="en-AU" sz="1100">
                <a:latin typeface="Calibri Light"/>
                <a:cs typeface="Calibri Light"/>
                <a:sym typeface="Trebuchet MS" panose="020B0603020202020204" pitchFamily="34" charset="0"/>
              </a:rPr>
              <a:t>current system, the majority of qualifications meet the needs of a single job role </a:t>
            </a:r>
            <a:endParaRPr lang="en-AU" sz="1100">
              <a:latin typeface="Calibri Light" panose="020F0302020204030204" pitchFamily="34" charset="0"/>
              <a:cs typeface="Calibri Light" panose="020F0302020204030204" pitchFamily="34" charset="0"/>
              <a:sym typeface="Trebuchet MS" panose="020B0603020202020204" pitchFamily="34" charset="0"/>
            </a:endParaRPr>
          </a:p>
          <a:p>
            <a:pPr marL="171450" indent="-171450" eaLnBrk="0" hangingPunct="0">
              <a:spcBef>
                <a:spcPts val="300"/>
              </a:spcBef>
              <a:spcAft>
                <a:spcPts val="300"/>
              </a:spcAft>
              <a:buFont typeface="Arial" panose="020B0604020202020204" pitchFamily="34" charset="0"/>
              <a:buChar char="•"/>
              <a:defRPr/>
            </a:pPr>
            <a:r>
              <a:rPr lang="en-AU" sz="1100">
                <a:latin typeface="Calibri Light"/>
                <a:cs typeface="Calibri Light"/>
                <a:sym typeface="Trebuchet MS" panose="020B0603020202020204" pitchFamily="34" charset="0"/>
              </a:rPr>
              <a:t>In the new system, qualification design will recognise where skills and knowledge are common across related job roles </a:t>
            </a:r>
            <a:endParaRPr lang="en-AU" sz="1100">
              <a:latin typeface="Calibri Light" panose="020F0302020204030204" pitchFamily="34" charset="0"/>
              <a:cs typeface="Calibri Light" panose="020F0302020204030204" pitchFamily="34" charset="0"/>
            </a:endParaRPr>
          </a:p>
          <a:p>
            <a:pPr marL="171450" indent="-171450" eaLnBrk="0" hangingPunct="0">
              <a:spcBef>
                <a:spcPts val="300"/>
              </a:spcBef>
              <a:spcAft>
                <a:spcPts val="300"/>
              </a:spcAft>
              <a:buFont typeface="Arial" panose="020B0604020202020204" pitchFamily="34" charset="0"/>
              <a:buChar char="•"/>
              <a:defRPr/>
            </a:pPr>
            <a:r>
              <a:rPr lang="en-AU" sz="1100">
                <a:latin typeface="Calibri Light"/>
                <a:cs typeface="Calibri Light"/>
                <a:sym typeface="Trebuchet MS" panose="020B0603020202020204" pitchFamily="34" charset="0"/>
              </a:rPr>
              <a:t>This will result in fewer discrete qualifications and will support greater learner transferability between job roles and industries </a:t>
            </a:r>
          </a:p>
          <a:p>
            <a:pPr marL="171450" indent="-171450" eaLnBrk="0" hangingPunct="0">
              <a:spcBef>
                <a:spcPts val="300"/>
              </a:spcBef>
              <a:spcAft>
                <a:spcPts val="300"/>
              </a:spcAft>
              <a:buFont typeface="Arial" panose="020B0604020202020204" pitchFamily="34" charset="0"/>
              <a:buChar char="•"/>
              <a:defRPr/>
            </a:pPr>
            <a:r>
              <a:rPr kumimoji="0" lang="en-AU" sz="1100" u="none" strike="noStrike" kern="1200" cap="none" spc="0" normalizeH="0" baseline="0" noProof="0">
                <a:ln>
                  <a:noFill/>
                </a:ln>
                <a:effectLst/>
                <a:uLnTx/>
                <a:uFillTx/>
                <a:latin typeface="Calibri Light"/>
                <a:cs typeface="Calibri Light"/>
                <a:sym typeface="Trebuchet MS" panose="020B0603020202020204" pitchFamily="34" charset="0"/>
              </a:rPr>
              <a:t>Specialised qualifications would be maintained where needed</a:t>
            </a:r>
            <a:endParaRPr kumimoji="0" lang="en-US" sz="1100" u="none" strike="noStrike" kern="1200" cap="none" spc="0" normalizeH="0" baseline="0" noProof="0">
              <a:ln>
                <a:noFill/>
              </a:ln>
              <a:effectLst/>
              <a:uLnTx/>
              <a:uFillTx/>
              <a:latin typeface="Calibri Light" panose="020F0302020204030204" pitchFamily="34" charset="0"/>
              <a:cs typeface="Calibri Light" panose="020F0302020204030204" pitchFamily="34" charset="0"/>
              <a:sym typeface="Trebuchet MS" panose="020B0603020202020204" pitchFamily="34" charset="0"/>
            </a:endParaRPr>
          </a:p>
        </p:txBody>
      </p:sp>
      <p:sp>
        <p:nvSpPr>
          <p:cNvPr id="38" name="TextBox 2">
            <a:extLst>
              <a:ext uri="{FF2B5EF4-FFF2-40B4-BE49-F238E27FC236}">
                <a16:creationId xmlns:a16="http://schemas.microsoft.com/office/drawing/2014/main" id="{C9CEDB34-F27A-29D7-9A4D-9866D0442135}"/>
              </a:ext>
            </a:extLst>
          </p:cNvPr>
          <p:cNvSpPr txBox="1"/>
          <p:nvPr/>
        </p:nvSpPr>
        <p:spPr>
          <a:xfrm>
            <a:off x="4614374" y="1201306"/>
            <a:ext cx="4040540" cy="150810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0" fontAlgn="auto" latinLnBrk="0" hangingPunct="0">
              <a:lnSpc>
                <a:spcPct val="100000"/>
              </a:lnSpc>
              <a:spcBef>
                <a:spcPts val="300"/>
              </a:spcBef>
              <a:spcAft>
                <a:spcPts val="300"/>
              </a:spcAft>
              <a:buClrTx/>
              <a:buSzTx/>
              <a:buFont typeface="Arial" panose="020B0604020202020204" pitchFamily="34" charset="0"/>
              <a:buChar char="•"/>
              <a:tabLst/>
              <a:defRPr/>
            </a:pPr>
            <a:r>
              <a:rPr lang="en-AU" sz="1100">
                <a:solidFill>
                  <a:srgbClr val="000000"/>
                </a:solidFill>
                <a:latin typeface="Calibri Light" panose="020F0302020204030204" pitchFamily="34" charset="0"/>
                <a:cs typeface="Calibri Light" panose="020F0302020204030204" pitchFamily="34" charset="0"/>
                <a:sym typeface="Trebuchet MS" panose="020B0603020202020204" pitchFamily="34" charset="0"/>
              </a:rPr>
              <a:t>Learners will achieve both broader vocational learner outcomes and job role specificity by combining:</a:t>
            </a:r>
          </a:p>
          <a:p>
            <a:pPr marL="360363" lvl="1" indent="-171450" eaLnBrk="0" hangingPunct="0">
              <a:spcBef>
                <a:spcPts val="300"/>
              </a:spcBef>
              <a:spcAft>
                <a:spcPts val="300"/>
              </a:spcAft>
              <a:buFont typeface="Arial" panose="020B0604020202020204" pitchFamily="34" charset="0"/>
              <a:buChar char="•"/>
              <a:defRPr/>
            </a:pPr>
            <a:r>
              <a:rPr lang="en-AU" sz="1100" b="1">
                <a:latin typeface="Calibri Light" panose="020F0302020204030204" pitchFamily="34" charset="0"/>
                <a:cs typeface="Calibri Light" panose="020F0302020204030204" pitchFamily="34" charset="0"/>
                <a:sym typeface="Trebuchet MS" panose="020B0603020202020204" pitchFamily="34" charset="0"/>
              </a:rPr>
              <a:t>core training </a:t>
            </a:r>
            <a:r>
              <a:rPr lang="en-AU" sz="1100">
                <a:latin typeface="Calibri Light" panose="020F0302020204030204" pitchFamily="34" charset="0"/>
                <a:cs typeface="Calibri Light" panose="020F0302020204030204" pitchFamily="34" charset="0"/>
                <a:sym typeface="Trebuchet MS" panose="020B0603020202020204" pitchFamily="34" charset="0"/>
              </a:rPr>
              <a:t>applicable to a group of related occupations</a:t>
            </a:r>
          </a:p>
          <a:p>
            <a:pPr marL="360363" lvl="1" indent="-171450" eaLnBrk="0" hangingPunct="0">
              <a:spcBef>
                <a:spcPts val="300"/>
              </a:spcBef>
              <a:spcAft>
                <a:spcPts val="300"/>
              </a:spcAft>
              <a:buFont typeface="Arial" panose="020B0604020202020204" pitchFamily="34" charset="0"/>
              <a:buChar char="•"/>
              <a:defRPr/>
            </a:pPr>
            <a:r>
              <a:rPr lang="en-AU" sz="1100" b="1">
                <a:latin typeface="Calibri Light" panose="020F0302020204030204" pitchFamily="34" charset="0"/>
                <a:cs typeface="Calibri Light" panose="020F0302020204030204" pitchFamily="34" charset="0"/>
                <a:sym typeface="Trebuchet MS" panose="020B0603020202020204" pitchFamily="34" charset="0"/>
              </a:rPr>
              <a:t>specialisations </a:t>
            </a:r>
            <a:r>
              <a:rPr lang="en-AU" sz="1100">
                <a:latin typeface="Calibri Light" panose="020F0302020204030204" pitchFamily="34" charset="0"/>
                <a:cs typeface="Calibri Light" panose="020F0302020204030204" pitchFamily="34" charset="0"/>
                <a:sym typeface="Trebuchet MS" panose="020B0603020202020204" pitchFamily="34" charset="0"/>
              </a:rPr>
              <a:t>aligned to a single job role within that group</a:t>
            </a:r>
          </a:p>
          <a:p>
            <a:pPr marL="171450" marR="0" lvl="0" indent="-171450" algn="l" defTabSz="914400" rtl="0" eaLnBrk="0" fontAlgn="auto" latinLnBrk="0" hangingPunct="0">
              <a:lnSpc>
                <a:spcPct val="100000"/>
              </a:lnSpc>
              <a:spcBef>
                <a:spcPts val="300"/>
              </a:spcBef>
              <a:spcAft>
                <a:spcPts val="300"/>
              </a:spcAft>
              <a:buClrTx/>
              <a:buSzTx/>
              <a:buFont typeface="Arial" panose="020B0604020202020204" pitchFamily="34" charset="0"/>
              <a:buChar char="•"/>
              <a:tabLst/>
              <a:defRPr/>
            </a:pPr>
            <a:r>
              <a:rPr lang="en-AU" sz="1100">
                <a:solidFill>
                  <a:srgbClr val="000000"/>
                </a:solidFill>
                <a:latin typeface="Calibri Light" panose="020F0302020204030204" pitchFamily="34" charset="0"/>
                <a:cs typeface="Calibri Light" panose="020F0302020204030204" pitchFamily="34" charset="0"/>
                <a:sym typeface="Trebuchet MS" panose="020B0603020202020204" pitchFamily="34" charset="0"/>
              </a:rPr>
              <a:t>Delivery of </a:t>
            </a:r>
            <a:r>
              <a:rPr lang="en-AU" sz="1100" b="1">
                <a:solidFill>
                  <a:srgbClr val="000000"/>
                </a:solidFill>
                <a:latin typeface="Calibri Light" panose="020F0302020204030204" pitchFamily="34" charset="0"/>
                <a:cs typeface="Calibri Light" panose="020F0302020204030204" pitchFamily="34" charset="0"/>
                <a:sym typeface="Trebuchet MS" panose="020B0603020202020204" pitchFamily="34" charset="0"/>
              </a:rPr>
              <a:t>specialisations would be flexible </a:t>
            </a:r>
            <a:r>
              <a:rPr lang="en-AU" sz="1100">
                <a:solidFill>
                  <a:srgbClr val="000000"/>
                </a:solidFill>
                <a:latin typeface="Calibri Light" panose="020F0302020204030204" pitchFamily="34" charset="0"/>
                <a:cs typeface="Calibri Light" panose="020F0302020204030204" pitchFamily="34" charset="0"/>
                <a:sym typeface="Trebuchet MS" panose="020B0603020202020204" pitchFamily="34" charset="0"/>
              </a:rPr>
              <a:t>to support inclusion in full qualifications, and standalone delivery as a skill set or micro-credential </a:t>
            </a:r>
          </a:p>
        </p:txBody>
      </p:sp>
    </p:spTree>
    <p:extLst>
      <p:ext uri="{BB962C8B-B14F-4D97-AF65-F5344CB8AC3E}">
        <p14:creationId xmlns:p14="http://schemas.microsoft.com/office/powerpoint/2010/main" val="361690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DC4AC2B9-1C72-4DB2-90A0-DE2693ED071D}"/>
              </a:ext>
            </a:extLst>
          </p:cNvPr>
          <p:cNvSpPr/>
          <p:nvPr/>
        </p:nvSpPr>
        <p:spPr>
          <a:xfrm>
            <a:off x="4541058" y="2678657"/>
            <a:ext cx="4609917" cy="341445"/>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5151">
              <a:defRPr/>
            </a:pPr>
            <a:endParaRPr lang="en-AU" sz="965">
              <a:solidFill>
                <a:prstClr val="white"/>
              </a:solidFill>
              <a:latin typeface="Calibri" panose="020F0502020204030204"/>
            </a:endParaRPr>
          </a:p>
        </p:txBody>
      </p:sp>
      <p:sp>
        <p:nvSpPr>
          <p:cNvPr id="116" name="Rectangle 115">
            <a:extLst>
              <a:ext uri="{FF2B5EF4-FFF2-40B4-BE49-F238E27FC236}">
                <a16:creationId xmlns:a16="http://schemas.microsoft.com/office/drawing/2014/main" id="{0E222083-9E46-4EB4-8C82-E62EB8B7F7C5}"/>
              </a:ext>
            </a:extLst>
          </p:cNvPr>
          <p:cNvSpPr/>
          <p:nvPr/>
        </p:nvSpPr>
        <p:spPr>
          <a:xfrm>
            <a:off x="-29392" y="640516"/>
            <a:ext cx="4605284" cy="450774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EDEB5D71-2D13-41EC-A7D6-66DCE315091D}"/>
              </a:ext>
            </a:extLst>
          </p:cNvPr>
          <p:cNvSpPr/>
          <p:nvPr/>
        </p:nvSpPr>
        <p:spPr>
          <a:xfrm>
            <a:off x="1" y="535419"/>
            <a:ext cx="4666341" cy="180000"/>
          </a:xfrm>
          <a:prstGeom prst="rect">
            <a:avLst/>
          </a:prstGeom>
          <a:solidFill>
            <a:srgbClr val="404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latin typeface="+mj-lt"/>
                <a:ea typeface="+mn-ea"/>
                <a:cs typeface="Segoe UI Light" panose="020B0502040204020203" pitchFamily="34" charset="0"/>
              </a:rPr>
              <a:t>Current State</a:t>
            </a:r>
          </a:p>
        </p:txBody>
      </p:sp>
      <p:sp>
        <p:nvSpPr>
          <p:cNvPr id="113" name="Rectangle 112">
            <a:extLst>
              <a:ext uri="{FF2B5EF4-FFF2-40B4-BE49-F238E27FC236}">
                <a16:creationId xmlns:a16="http://schemas.microsoft.com/office/drawing/2014/main" id="{09E0B7F0-3A18-4489-B20E-DE308FDA37F5}"/>
              </a:ext>
            </a:extLst>
          </p:cNvPr>
          <p:cNvSpPr/>
          <p:nvPr/>
        </p:nvSpPr>
        <p:spPr>
          <a:xfrm>
            <a:off x="4572000" y="535810"/>
            <a:ext cx="4578975" cy="180000"/>
          </a:xfrm>
          <a:prstGeom prst="rect">
            <a:avLst/>
          </a:prstGeom>
          <a:solidFill>
            <a:srgbClr val="A4A7A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57200">
              <a:defRPr/>
            </a:pPr>
            <a:r>
              <a:rPr lang="en-AU" sz="1100" b="1">
                <a:latin typeface="+mj-lt"/>
                <a:cs typeface="Segoe UI Light"/>
              </a:rPr>
              <a:t>Proposed</a:t>
            </a:r>
            <a:r>
              <a:rPr kumimoji="0" lang="en-AU" sz="1100" b="1" i="0" u="none" strike="noStrike" kern="1200" cap="none" spc="0" normalizeH="0" baseline="0" noProof="0">
                <a:ln>
                  <a:noFill/>
                </a:ln>
                <a:effectLst/>
                <a:uLnTx/>
                <a:uFillTx/>
                <a:latin typeface="+mj-lt"/>
                <a:ea typeface="+mn-ea"/>
                <a:cs typeface="Segoe UI Light"/>
              </a:rPr>
              <a:t> State</a:t>
            </a:r>
          </a:p>
        </p:txBody>
      </p:sp>
      <p:sp>
        <p:nvSpPr>
          <p:cNvPr id="68" name="Title 1">
            <a:extLst>
              <a:ext uri="{FF2B5EF4-FFF2-40B4-BE49-F238E27FC236}">
                <a16:creationId xmlns:a16="http://schemas.microsoft.com/office/drawing/2014/main" id="{ADC5084D-31E4-4139-B1D1-8BD6D5612D37}"/>
              </a:ext>
            </a:extLst>
          </p:cNvPr>
          <p:cNvSpPr txBox="1">
            <a:spLocks/>
          </p:cNvSpPr>
          <p:nvPr/>
        </p:nvSpPr>
        <p:spPr>
          <a:xfrm>
            <a:off x="218501" y="150356"/>
            <a:ext cx="8871445" cy="720000"/>
          </a:xfrm>
          <a:prstGeom prst="rect">
            <a:avLst/>
          </a:prstGeom>
        </p:spPr>
        <p:txBody>
          <a:bodyPr>
            <a:normAutofit/>
          </a:bodyPr>
          <a:lstStyle>
            <a:lvl1pPr algn="l" defTabSz="653130" rtl="0" eaLnBrk="1" latinLnBrk="0" hangingPunct="1">
              <a:lnSpc>
                <a:spcPct val="90000"/>
              </a:lnSpc>
              <a:spcBef>
                <a:spcPct val="0"/>
              </a:spcBef>
              <a:buNone/>
              <a:defRPr sz="1428" b="0" kern="1200">
                <a:solidFill>
                  <a:srgbClr val="002D3F"/>
                </a:solidFill>
                <a:latin typeface="+mn-lt"/>
                <a:ea typeface="+mj-ea"/>
                <a:cs typeface="+mj-cs"/>
              </a:defRPr>
            </a:lvl1pPr>
          </a:lstStyle>
          <a:p>
            <a:r>
              <a:rPr lang="en-US" sz="2000">
                <a:solidFill>
                  <a:srgbClr val="404246"/>
                </a:solidFill>
              </a:rPr>
              <a:t>Example of the proposed model applied in Certificate III in Floristry</a:t>
            </a:r>
            <a:endParaRPr lang="en-US" sz="2000">
              <a:solidFill>
                <a:srgbClr val="404246"/>
              </a:solidFill>
              <a:cs typeface="Calibri"/>
            </a:endParaRPr>
          </a:p>
        </p:txBody>
      </p:sp>
      <p:sp>
        <p:nvSpPr>
          <p:cNvPr id="64" name="TextBox 63">
            <a:extLst>
              <a:ext uri="{FF2B5EF4-FFF2-40B4-BE49-F238E27FC236}">
                <a16:creationId xmlns:a16="http://schemas.microsoft.com/office/drawing/2014/main" id="{49CF2F4C-7CFA-4BBF-903A-D79E1DBA3E88}"/>
              </a:ext>
            </a:extLst>
          </p:cNvPr>
          <p:cNvSpPr txBox="1"/>
          <p:nvPr/>
        </p:nvSpPr>
        <p:spPr>
          <a:xfrm>
            <a:off x="3687569" y="932841"/>
            <a:ext cx="864835" cy="156966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404246"/>
                </a:solidFill>
                <a:effectLst/>
                <a:uLnTx/>
                <a:uFillTx/>
                <a:latin typeface="+mj-lt"/>
                <a:ea typeface="+mn-ea"/>
                <a:cs typeface="Segoe UI Light" panose="020B0502040204020203" pitchFamily="34" charset="0"/>
              </a:rPr>
              <a:t>40 </a:t>
            </a:r>
            <a:r>
              <a:rPr kumimoji="0" lang="en-AU" sz="1000" b="1" i="0" u="none" strike="noStrike" kern="1200" cap="none" spc="0" normalizeH="0" baseline="0" noProof="0" dirty="0">
                <a:ln>
                  <a:noFill/>
                </a:ln>
                <a:solidFill>
                  <a:srgbClr val="404246"/>
                </a:solidFill>
                <a:effectLst/>
                <a:uLnTx/>
                <a:uFillTx/>
                <a:latin typeface="+mj-lt"/>
                <a:ea typeface="+mn-ea"/>
                <a:cs typeface="Segoe UI Light" panose="020B0502040204020203"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800" dirty="0">
                <a:solidFill>
                  <a:srgbClr val="404246"/>
                </a:solidFill>
                <a:latin typeface="+mj-lt"/>
                <a:cs typeface="Segoe UI Light" panose="020B0502040204020203" pitchFamily="34" charset="0"/>
              </a:rPr>
              <a:t>Units of Competency</a:t>
            </a:r>
            <a:endParaRPr kumimoji="0" lang="en-AU" sz="800" i="0" u="none" strike="noStrike" kern="1200" cap="none" spc="0" normalizeH="0" baseline="0" noProof="0" dirty="0">
              <a:ln>
                <a:noFill/>
              </a:ln>
              <a:solidFill>
                <a:srgbClr val="404246"/>
              </a:solidFill>
              <a:effectLst/>
              <a:uLnTx/>
              <a:uFillTx/>
              <a:latin typeface="+mj-lt"/>
              <a:ea typeface="+mn-ea"/>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dirty="0">
              <a:solidFill>
                <a:srgbClr val="404246"/>
              </a:solidFill>
              <a:latin typeface="+mj-lt"/>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404246"/>
                </a:solidFill>
                <a:effectLst/>
                <a:uLnTx/>
                <a:uFillTx/>
                <a:latin typeface="+mj-lt"/>
                <a:ea typeface="+mn-ea"/>
                <a:cs typeface="Segoe UI Light" panose="020B0502040204020203" pitchFamily="34" charset="0"/>
              </a:rPr>
              <a:t>16</a:t>
            </a:r>
            <a:r>
              <a:rPr kumimoji="0" lang="en-AU" sz="1200" i="0" u="none" strike="noStrike" kern="1200" cap="none" spc="0" normalizeH="0" baseline="0" noProof="0" dirty="0">
                <a:ln>
                  <a:noFill/>
                </a:ln>
                <a:solidFill>
                  <a:srgbClr val="404246"/>
                </a:solidFill>
                <a:effectLst/>
                <a:uLnTx/>
                <a:uFillTx/>
                <a:latin typeface="+mj-lt"/>
                <a:ea typeface="+mn-ea"/>
                <a:cs typeface="Segoe UI Light" panose="020B0502040204020203"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800" i="0" u="none" strike="noStrike" kern="1200" cap="none" spc="0" normalizeH="0" baseline="0" noProof="0" dirty="0">
                <a:ln>
                  <a:noFill/>
                </a:ln>
                <a:solidFill>
                  <a:srgbClr val="404246"/>
                </a:solidFill>
                <a:effectLst/>
                <a:uLnTx/>
                <a:uFillTx/>
                <a:latin typeface="+mj-lt"/>
                <a:ea typeface="+mn-ea"/>
                <a:cs typeface="Segoe UI Light" panose="020B0502040204020203" pitchFamily="34" charset="0"/>
              </a:rPr>
              <a:t>Core Units of Competency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dirty="0">
              <a:solidFill>
                <a:srgbClr val="404246"/>
              </a:solidFill>
              <a:latin typeface="+mj-lt"/>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dirty="0">
              <a:solidFill>
                <a:srgbClr val="404246"/>
              </a:solidFill>
              <a:latin typeface="+mj-lt"/>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dirty="0">
              <a:solidFill>
                <a:srgbClr val="404246"/>
              </a:solidFill>
              <a:latin typeface="+mj-lt"/>
              <a:cs typeface="Segoe UI Light" panose="020B0502040204020203" pitchFamily="34" charset="0"/>
            </a:endParaRPr>
          </a:p>
          <a:p>
            <a:pPr algn="ctr" defTabSz="457200">
              <a:defRPr/>
            </a:pPr>
            <a:r>
              <a:rPr lang="en-AU" sz="800" dirty="0">
                <a:solidFill>
                  <a:srgbClr val="404246"/>
                </a:solidFill>
                <a:latin typeface="+mj-lt"/>
                <a:cs typeface="Segoe UI Light"/>
              </a:rPr>
              <a:t>  </a:t>
            </a:r>
            <a:endParaRPr lang="en-AU" sz="800" i="0" u="none" strike="noStrike" kern="1200" cap="none" spc="0" normalizeH="0" baseline="0" noProof="0" dirty="0">
              <a:ln>
                <a:noFill/>
              </a:ln>
              <a:solidFill>
                <a:srgbClr val="404246"/>
              </a:solidFill>
              <a:effectLst/>
              <a:uLnTx/>
              <a:uFillTx/>
              <a:latin typeface="+mj-lt"/>
              <a:ea typeface="Calibri Light"/>
              <a:cs typeface="Segoe UI Light" panose="020B0502040204020203" pitchFamily="34" charset="0"/>
            </a:endParaRPr>
          </a:p>
        </p:txBody>
      </p:sp>
      <p:sp>
        <p:nvSpPr>
          <p:cNvPr id="132" name="Rectangle 131">
            <a:extLst>
              <a:ext uri="{FF2B5EF4-FFF2-40B4-BE49-F238E27FC236}">
                <a16:creationId xmlns:a16="http://schemas.microsoft.com/office/drawing/2014/main" id="{0446A5EF-2916-44FE-8BCA-FADC4F2A797C}"/>
              </a:ext>
            </a:extLst>
          </p:cNvPr>
          <p:cNvSpPr/>
          <p:nvPr/>
        </p:nvSpPr>
        <p:spPr>
          <a:xfrm>
            <a:off x="499707" y="4504907"/>
            <a:ext cx="3406997" cy="371278"/>
          </a:xfrm>
          <a:prstGeom prst="rect">
            <a:avLst/>
          </a:prstGeom>
          <a:solidFill>
            <a:srgbClr val="515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5151">
              <a:defRPr/>
            </a:pPr>
            <a:endParaRPr lang="en-AU" sz="965">
              <a:solidFill>
                <a:prstClr val="white"/>
              </a:solidFill>
              <a:latin typeface="Calibri" panose="020F0502020204030204"/>
            </a:endParaRPr>
          </a:p>
        </p:txBody>
      </p:sp>
      <p:pic>
        <p:nvPicPr>
          <p:cNvPr id="133" name="Graphic 132" descr="Stop sign">
            <a:extLst>
              <a:ext uri="{FF2B5EF4-FFF2-40B4-BE49-F238E27FC236}">
                <a16:creationId xmlns:a16="http://schemas.microsoft.com/office/drawing/2014/main" id="{CAE3BE8A-8592-4D3B-8E6D-324872BDC9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461" y="4505813"/>
            <a:ext cx="371278" cy="371278"/>
          </a:xfrm>
          <a:prstGeom prst="rect">
            <a:avLst/>
          </a:prstGeom>
        </p:spPr>
      </p:pic>
      <p:sp>
        <p:nvSpPr>
          <p:cNvPr id="134" name="Content Placeholder 2">
            <a:extLst>
              <a:ext uri="{FF2B5EF4-FFF2-40B4-BE49-F238E27FC236}">
                <a16:creationId xmlns:a16="http://schemas.microsoft.com/office/drawing/2014/main" id="{04E1F18D-AD67-4C7B-8912-6990187834A0}"/>
              </a:ext>
            </a:extLst>
          </p:cNvPr>
          <p:cNvSpPr txBox="1">
            <a:spLocks/>
          </p:cNvSpPr>
          <p:nvPr/>
        </p:nvSpPr>
        <p:spPr>
          <a:xfrm>
            <a:off x="922739" y="4568298"/>
            <a:ext cx="2757545" cy="231480"/>
          </a:xfrm>
          <a:prstGeom prst="rect">
            <a:avLst/>
          </a:prstGeom>
          <a:ln>
            <a:noFill/>
          </a:ln>
        </p:spPr>
        <p:txBody>
          <a:bodyPr vert="horz" lIns="0" tIns="0" rIns="0" bIns="0" rtlCol="0" anchor="t">
            <a:noAutofit/>
          </a:bodyPr>
          <a:lst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90301">
              <a:spcBef>
                <a:spcPts val="536"/>
              </a:spcBef>
              <a:buNone/>
              <a:defRPr/>
            </a:pPr>
            <a:r>
              <a:rPr lang="en-US" sz="751">
                <a:solidFill>
                  <a:schemeClr val="bg1"/>
                </a:solidFill>
                <a:latin typeface="+mj-lt"/>
                <a:ea typeface="+mn-lt"/>
                <a:cs typeface="Segoe UI Light" panose="020B0502040204020203" pitchFamily="34" charset="0"/>
              </a:rPr>
              <a:t>Task-level recognition of competency is a barrier to recognising the transferable skills of learners, and their pathways to new occupations</a:t>
            </a:r>
            <a:endParaRPr lang="en-US" sz="751">
              <a:solidFill>
                <a:schemeClr val="bg1"/>
              </a:solidFill>
              <a:latin typeface="+mj-lt"/>
              <a:cs typeface="Segoe UI Light" panose="020B0502040204020203" pitchFamily="34" charset="0"/>
            </a:endParaRPr>
          </a:p>
        </p:txBody>
      </p:sp>
      <p:grpSp>
        <p:nvGrpSpPr>
          <p:cNvPr id="10" name="Group 9">
            <a:extLst>
              <a:ext uri="{FF2B5EF4-FFF2-40B4-BE49-F238E27FC236}">
                <a16:creationId xmlns:a16="http://schemas.microsoft.com/office/drawing/2014/main" id="{C1B8E775-9EAB-4E8A-85E4-1E58FB0F801F}"/>
              </a:ext>
            </a:extLst>
          </p:cNvPr>
          <p:cNvGrpSpPr/>
          <p:nvPr/>
        </p:nvGrpSpPr>
        <p:grpSpPr>
          <a:xfrm>
            <a:off x="5227296" y="779403"/>
            <a:ext cx="3472492" cy="1994276"/>
            <a:chOff x="5157700" y="780107"/>
            <a:chExt cx="3309666" cy="2125156"/>
          </a:xfrm>
        </p:grpSpPr>
        <p:sp>
          <p:nvSpPr>
            <p:cNvPr id="42" name="Rectangle 41">
              <a:extLst>
                <a:ext uri="{FF2B5EF4-FFF2-40B4-BE49-F238E27FC236}">
                  <a16:creationId xmlns:a16="http://schemas.microsoft.com/office/drawing/2014/main" id="{0B404166-9038-4E74-8C09-CD16FAE56566}"/>
                </a:ext>
              </a:extLst>
            </p:cNvPr>
            <p:cNvSpPr/>
            <p:nvPr/>
          </p:nvSpPr>
          <p:spPr>
            <a:xfrm>
              <a:off x="5469211" y="788341"/>
              <a:ext cx="2691192" cy="2002019"/>
            </a:xfrm>
            <a:prstGeom prst="rect">
              <a:avLst/>
            </a:prstGeom>
            <a:solidFill>
              <a:srgbClr val="012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5151">
                <a:defRPr/>
              </a:pPr>
              <a:r>
                <a:rPr lang="en-AU" sz="1800" b="1">
                  <a:solidFill>
                    <a:srgbClr val="012C3D"/>
                  </a:solidFill>
                  <a:latin typeface="Calibri" panose="020F0502020204030204"/>
                </a:rPr>
                <a:t>Specialist Skills Standard</a:t>
              </a:r>
              <a:endParaRPr lang="en-AU" sz="1800">
                <a:solidFill>
                  <a:srgbClr val="012C3D"/>
                </a:solidFill>
                <a:latin typeface="Calibri" panose="020F0502020204030204"/>
              </a:endParaRPr>
            </a:p>
          </p:txBody>
        </p:sp>
        <p:sp>
          <p:nvSpPr>
            <p:cNvPr id="43" name="Rectangle 42">
              <a:extLst>
                <a:ext uri="{FF2B5EF4-FFF2-40B4-BE49-F238E27FC236}">
                  <a16:creationId xmlns:a16="http://schemas.microsoft.com/office/drawing/2014/main" id="{4DB6EE4C-B8C7-4896-94E6-C82C7E7FB50C}"/>
                </a:ext>
              </a:extLst>
            </p:cNvPr>
            <p:cNvSpPr/>
            <p:nvPr/>
          </p:nvSpPr>
          <p:spPr>
            <a:xfrm>
              <a:off x="5797752" y="2347940"/>
              <a:ext cx="2254768" cy="290611"/>
            </a:xfrm>
            <a:prstGeom prst="rect">
              <a:avLst/>
            </a:prstGeom>
            <a:solidFill>
              <a:srgbClr val="D7D8D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90301">
                <a:defRPr/>
              </a:pPr>
              <a:r>
                <a:rPr lang="en-AU" sz="751" b="1">
                  <a:solidFill>
                    <a:srgbClr val="404246"/>
                  </a:solidFill>
                  <a:latin typeface="Calibri" panose="020F0502020204030204"/>
                </a:rPr>
                <a:t>Floristry Products and services</a:t>
              </a:r>
            </a:p>
          </p:txBody>
        </p:sp>
        <p:sp>
          <p:nvSpPr>
            <p:cNvPr id="44" name="Rectangle 43">
              <a:extLst>
                <a:ext uri="{FF2B5EF4-FFF2-40B4-BE49-F238E27FC236}">
                  <a16:creationId xmlns:a16="http://schemas.microsoft.com/office/drawing/2014/main" id="{C9B24345-1E16-47A4-8F90-606F2BFFEE3F}"/>
                </a:ext>
              </a:extLst>
            </p:cNvPr>
            <p:cNvSpPr/>
            <p:nvPr/>
          </p:nvSpPr>
          <p:spPr>
            <a:xfrm>
              <a:off x="5791840" y="1894690"/>
              <a:ext cx="2269168" cy="180000"/>
            </a:xfrm>
            <a:prstGeom prst="rect">
              <a:avLst/>
            </a:prstGeom>
            <a:solidFill>
              <a:srgbClr val="40424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90301">
                <a:defRPr/>
              </a:pPr>
              <a:r>
                <a:rPr lang="en-AU" sz="751" b="1">
                  <a:solidFill>
                    <a:prstClr val="white"/>
                  </a:solidFill>
                  <a:latin typeface="Calibri" panose="020F0502020204030204"/>
                </a:rPr>
                <a:t>Work effectively</a:t>
              </a:r>
            </a:p>
          </p:txBody>
        </p:sp>
        <p:sp>
          <p:nvSpPr>
            <p:cNvPr id="45" name="Rectangle 44">
              <a:extLst>
                <a:ext uri="{FF2B5EF4-FFF2-40B4-BE49-F238E27FC236}">
                  <a16:creationId xmlns:a16="http://schemas.microsoft.com/office/drawing/2014/main" id="{BBEA4220-4957-402F-A699-2967886344A7}"/>
                </a:ext>
              </a:extLst>
            </p:cNvPr>
            <p:cNvSpPr/>
            <p:nvPr/>
          </p:nvSpPr>
          <p:spPr>
            <a:xfrm>
              <a:off x="5791840" y="1424886"/>
              <a:ext cx="2269168" cy="180000"/>
            </a:xfrm>
            <a:prstGeom prst="rect">
              <a:avLst/>
            </a:prstGeom>
            <a:solidFill>
              <a:srgbClr val="00827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90301">
                <a:defRPr/>
              </a:pPr>
              <a:r>
                <a:rPr lang="en-AU" sz="751" b="1">
                  <a:solidFill>
                    <a:prstClr val="white"/>
                  </a:solidFill>
                  <a:latin typeface="Calibri" panose="020F0502020204030204"/>
                </a:rPr>
                <a:t>Sell to customer</a:t>
              </a:r>
            </a:p>
          </p:txBody>
        </p:sp>
        <p:sp>
          <p:nvSpPr>
            <p:cNvPr id="46" name="Rectangle 45">
              <a:extLst>
                <a:ext uri="{FF2B5EF4-FFF2-40B4-BE49-F238E27FC236}">
                  <a16:creationId xmlns:a16="http://schemas.microsoft.com/office/drawing/2014/main" id="{44AA42EB-A496-4112-8C4A-5D3C7041FC19}"/>
                </a:ext>
              </a:extLst>
            </p:cNvPr>
            <p:cNvSpPr/>
            <p:nvPr/>
          </p:nvSpPr>
          <p:spPr>
            <a:xfrm>
              <a:off x="5791840" y="1194001"/>
              <a:ext cx="2269169" cy="180000"/>
            </a:xfrm>
            <a:prstGeom prst="rect">
              <a:avLst/>
            </a:prstGeom>
            <a:solidFill>
              <a:srgbClr val="A4A7A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90301">
                <a:defRPr/>
              </a:pPr>
              <a:r>
                <a:rPr lang="en-AU" sz="751" b="1">
                  <a:solidFill>
                    <a:prstClr val="white"/>
                  </a:solidFill>
                  <a:latin typeface="Calibri" panose="020F0502020204030204"/>
                </a:rPr>
                <a:t>Customer relations</a:t>
              </a:r>
            </a:p>
          </p:txBody>
        </p:sp>
        <p:sp>
          <p:nvSpPr>
            <p:cNvPr id="47" name="Rectangle 46">
              <a:extLst>
                <a:ext uri="{FF2B5EF4-FFF2-40B4-BE49-F238E27FC236}">
                  <a16:creationId xmlns:a16="http://schemas.microsoft.com/office/drawing/2014/main" id="{005F2F8A-532B-4226-9755-083E14F493B7}"/>
                </a:ext>
              </a:extLst>
            </p:cNvPr>
            <p:cNvSpPr/>
            <p:nvPr/>
          </p:nvSpPr>
          <p:spPr>
            <a:xfrm>
              <a:off x="5791840" y="1653730"/>
              <a:ext cx="2269168" cy="180000"/>
            </a:xfrm>
            <a:prstGeom prst="rect">
              <a:avLst/>
            </a:prstGeom>
            <a:solidFill>
              <a:srgbClr val="7A9F4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90301">
                <a:defRPr/>
              </a:pPr>
              <a:r>
                <a:rPr lang="en-AU" sz="751" b="1">
                  <a:solidFill>
                    <a:prstClr val="white"/>
                  </a:solidFill>
                  <a:latin typeface="Calibri" panose="020F0502020204030204"/>
                </a:rPr>
                <a:t>Stock handling</a:t>
              </a:r>
            </a:p>
          </p:txBody>
        </p:sp>
        <p:sp>
          <p:nvSpPr>
            <p:cNvPr id="48" name="Rectangle 47">
              <a:extLst>
                <a:ext uri="{FF2B5EF4-FFF2-40B4-BE49-F238E27FC236}">
                  <a16:creationId xmlns:a16="http://schemas.microsoft.com/office/drawing/2014/main" id="{2BDF965F-8CF7-4EA7-8DD0-7AB364186D33}"/>
                </a:ext>
              </a:extLst>
            </p:cNvPr>
            <p:cNvSpPr/>
            <p:nvPr/>
          </p:nvSpPr>
          <p:spPr>
            <a:xfrm>
              <a:off x="5791840" y="959482"/>
              <a:ext cx="2269169" cy="180000"/>
            </a:xfrm>
            <a:prstGeom prst="rect">
              <a:avLst/>
            </a:prstGeom>
            <a:solidFill>
              <a:srgbClr val="44546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245151">
                <a:defRPr/>
              </a:pPr>
              <a:r>
                <a:rPr lang="en-AU" sz="751" b="1">
                  <a:solidFill>
                    <a:prstClr val="white"/>
                  </a:solidFill>
                  <a:latin typeface="Calibri" panose="020F0502020204030204"/>
                </a:rPr>
                <a:t>Creative</a:t>
              </a:r>
              <a:r>
                <a:rPr lang="en-AU" sz="751">
                  <a:solidFill>
                    <a:prstClr val="white"/>
                  </a:solidFill>
                  <a:latin typeface="Calibri" panose="020F0502020204030204"/>
                </a:rPr>
                <a:t> </a:t>
              </a:r>
              <a:r>
                <a:rPr lang="en-AU" sz="751" b="1">
                  <a:solidFill>
                    <a:prstClr val="white"/>
                  </a:solidFill>
                  <a:latin typeface="Calibri" panose="020F0502020204030204"/>
                </a:rPr>
                <a:t>Design</a:t>
              </a:r>
            </a:p>
          </p:txBody>
        </p:sp>
        <p:sp>
          <p:nvSpPr>
            <p:cNvPr id="49" name="Rectangle 48">
              <a:extLst>
                <a:ext uri="{FF2B5EF4-FFF2-40B4-BE49-F238E27FC236}">
                  <a16:creationId xmlns:a16="http://schemas.microsoft.com/office/drawing/2014/main" id="{B2F1BFC0-495A-4435-BA2B-F8BEFA11943B}"/>
                </a:ext>
              </a:extLst>
            </p:cNvPr>
            <p:cNvSpPr/>
            <p:nvPr/>
          </p:nvSpPr>
          <p:spPr>
            <a:xfrm>
              <a:off x="5157700" y="780107"/>
              <a:ext cx="3309666" cy="167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5151">
                <a:defRPr/>
              </a:pPr>
              <a:r>
                <a:rPr lang="en-AU" sz="965">
                  <a:solidFill>
                    <a:schemeClr val="bg1"/>
                  </a:solidFill>
                  <a:latin typeface="Calibri" panose="020F0502020204030204"/>
                </a:rPr>
                <a:t>Certificate III in Floristry</a:t>
              </a:r>
            </a:p>
          </p:txBody>
        </p:sp>
        <p:sp>
          <p:nvSpPr>
            <p:cNvPr id="58" name="Rectangle 57">
              <a:extLst>
                <a:ext uri="{FF2B5EF4-FFF2-40B4-BE49-F238E27FC236}">
                  <a16:creationId xmlns:a16="http://schemas.microsoft.com/office/drawing/2014/main" id="{972834D1-2CAA-4E0C-B796-1203B6C858DF}"/>
                </a:ext>
              </a:extLst>
            </p:cNvPr>
            <p:cNvSpPr/>
            <p:nvPr/>
          </p:nvSpPr>
          <p:spPr>
            <a:xfrm rot="16200000">
              <a:off x="4960664" y="1337159"/>
              <a:ext cx="1274819" cy="200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245151">
                <a:defRPr/>
              </a:pPr>
              <a:r>
                <a:rPr lang="en-AU" sz="800">
                  <a:solidFill>
                    <a:schemeClr val="bg1"/>
                  </a:solidFill>
                  <a:latin typeface="+mj-lt"/>
                </a:rPr>
                <a:t>Cross-sectoral Skill Standards</a:t>
              </a:r>
            </a:p>
          </p:txBody>
        </p:sp>
        <p:sp>
          <p:nvSpPr>
            <p:cNvPr id="61" name="Rectangle 60">
              <a:extLst>
                <a:ext uri="{FF2B5EF4-FFF2-40B4-BE49-F238E27FC236}">
                  <a16:creationId xmlns:a16="http://schemas.microsoft.com/office/drawing/2014/main" id="{6B78A108-D538-4867-8254-3559718BD35D}"/>
                </a:ext>
              </a:extLst>
            </p:cNvPr>
            <p:cNvSpPr/>
            <p:nvPr/>
          </p:nvSpPr>
          <p:spPr>
            <a:xfrm rot="16200000">
              <a:off x="5248838" y="2421174"/>
              <a:ext cx="756286" cy="21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245151">
                <a:defRPr/>
              </a:pPr>
              <a:r>
                <a:rPr lang="en-AU" sz="800">
                  <a:solidFill>
                    <a:schemeClr val="bg1"/>
                  </a:solidFill>
                  <a:latin typeface="+mj-lt"/>
                </a:rPr>
                <a:t>Specialist Skill Standard</a:t>
              </a:r>
            </a:p>
          </p:txBody>
        </p:sp>
      </p:grpSp>
      <p:grpSp>
        <p:nvGrpSpPr>
          <p:cNvPr id="14" name="Group 13">
            <a:extLst>
              <a:ext uri="{FF2B5EF4-FFF2-40B4-BE49-F238E27FC236}">
                <a16:creationId xmlns:a16="http://schemas.microsoft.com/office/drawing/2014/main" id="{7CDDC37F-111B-4AF4-9276-E1380E822A69}"/>
              </a:ext>
            </a:extLst>
          </p:cNvPr>
          <p:cNvGrpSpPr/>
          <p:nvPr/>
        </p:nvGrpSpPr>
        <p:grpSpPr>
          <a:xfrm>
            <a:off x="4691463" y="2985816"/>
            <a:ext cx="4065273" cy="2294167"/>
            <a:chOff x="4723370" y="3044203"/>
            <a:chExt cx="4065273" cy="2294167"/>
          </a:xfrm>
        </p:grpSpPr>
        <p:cxnSp>
          <p:nvCxnSpPr>
            <p:cNvPr id="63" name="Straight Connector 62">
              <a:extLst>
                <a:ext uri="{FF2B5EF4-FFF2-40B4-BE49-F238E27FC236}">
                  <a16:creationId xmlns:a16="http://schemas.microsoft.com/office/drawing/2014/main" id="{63EDB6F0-D114-408D-94D1-4F98D35B7A1A}"/>
                </a:ext>
              </a:extLst>
            </p:cNvPr>
            <p:cNvCxnSpPr>
              <a:cxnSpLocks/>
            </p:cNvCxnSpPr>
            <p:nvPr/>
          </p:nvCxnSpPr>
          <p:spPr>
            <a:xfrm>
              <a:off x="6712023" y="3222353"/>
              <a:ext cx="0" cy="1942370"/>
            </a:xfrm>
            <a:prstGeom prst="line">
              <a:avLst/>
            </a:prstGeom>
            <a:ln w="12700">
              <a:solidFill>
                <a:srgbClr val="012C3D"/>
              </a:solidFill>
              <a:prstDash val="dash"/>
            </a:ln>
          </p:spPr>
          <p:style>
            <a:lnRef idx="1">
              <a:schemeClr val="accent3"/>
            </a:lnRef>
            <a:fillRef idx="0">
              <a:schemeClr val="accent3"/>
            </a:fillRef>
            <a:effectRef idx="0">
              <a:schemeClr val="accent3"/>
            </a:effectRef>
            <a:fontRef idx="minor">
              <a:schemeClr val="tx1"/>
            </a:fontRef>
          </p:style>
        </p:cxnSp>
        <p:cxnSp>
          <p:nvCxnSpPr>
            <p:cNvPr id="66" name="Straight Connector 65">
              <a:extLst>
                <a:ext uri="{FF2B5EF4-FFF2-40B4-BE49-F238E27FC236}">
                  <a16:creationId xmlns:a16="http://schemas.microsoft.com/office/drawing/2014/main" id="{426BFD35-EF00-4B29-B784-200C64F6891E}"/>
                </a:ext>
              </a:extLst>
            </p:cNvPr>
            <p:cNvCxnSpPr>
              <a:cxnSpLocks/>
            </p:cNvCxnSpPr>
            <p:nvPr/>
          </p:nvCxnSpPr>
          <p:spPr>
            <a:xfrm>
              <a:off x="7854524" y="3220104"/>
              <a:ext cx="0" cy="1944619"/>
            </a:xfrm>
            <a:prstGeom prst="line">
              <a:avLst/>
            </a:prstGeom>
            <a:ln w="12700">
              <a:solidFill>
                <a:srgbClr val="012C3D"/>
              </a:solidFill>
              <a:prstDash val="dash"/>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348875D6-4FAD-4651-8502-AB150994DEED}"/>
                </a:ext>
              </a:extLst>
            </p:cNvPr>
            <p:cNvSpPr/>
            <p:nvPr/>
          </p:nvSpPr>
          <p:spPr>
            <a:xfrm>
              <a:off x="5919572" y="4623284"/>
              <a:ext cx="2772840" cy="203853"/>
            </a:xfrm>
            <a:prstGeom prst="rect">
              <a:avLst/>
            </a:prstGeom>
            <a:solidFill>
              <a:srgbClr val="404246"/>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245151"/>
              <a:r>
                <a:rPr lang="en-AU" sz="750" b="1">
                  <a:solidFill>
                    <a:prstClr val="white"/>
                  </a:solidFill>
                  <a:latin typeface="Calibri" panose="020F0502020204030204"/>
                </a:rPr>
                <a:t>Work effectively</a:t>
              </a:r>
            </a:p>
          </p:txBody>
        </p:sp>
        <p:sp>
          <p:nvSpPr>
            <p:cNvPr id="75" name="Rectangle 74">
              <a:extLst>
                <a:ext uri="{FF2B5EF4-FFF2-40B4-BE49-F238E27FC236}">
                  <a16:creationId xmlns:a16="http://schemas.microsoft.com/office/drawing/2014/main" id="{177965BB-BB5A-430B-8B12-C6F8973F080B}"/>
                </a:ext>
              </a:extLst>
            </p:cNvPr>
            <p:cNvSpPr/>
            <p:nvPr/>
          </p:nvSpPr>
          <p:spPr>
            <a:xfrm>
              <a:off x="5919572" y="4394663"/>
              <a:ext cx="2758088" cy="186006"/>
            </a:xfrm>
            <a:prstGeom prst="rect">
              <a:avLst/>
            </a:prstGeom>
            <a:solidFill>
              <a:srgbClr val="7A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5151"/>
              <a:r>
                <a:rPr lang="en-AU" sz="750" b="1">
                  <a:solidFill>
                    <a:prstClr val="white"/>
                  </a:solidFill>
                  <a:latin typeface="Calibri" panose="020F0502020204030204"/>
                </a:rPr>
                <a:t>Stock handling</a:t>
              </a:r>
            </a:p>
          </p:txBody>
        </p:sp>
        <p:sp>
          <p:nvSpPr>
            <p:cNvPr id="77" name="Rectangle 76">
              <a:extLst>
                <a:ext uri="{FF2B5EF4-FFF2-40B4-BE49-F238E27FC236}">
                  <a16:creationId xmlns:a16="http://schemas.microsoft.com/office/drawing/2014/main" id="{5A3149C8-43C7-4A1D-97B6-0F1326C57AB3}"/>
                </a:ext>
              </a:extLst>
            </p:cNvPr>
            <p:cNvSpPr/>
            <p:nvPr/>
          </p:nvSpPr>
          <p:spPr>
            <a:xfrm>
              <a:off x="5926953" y="4166997"/>
              <a:ext cx="1886641" cy="198015"/>
            </a:xfrm>
            <a:prstGeom prst="rect">
              <a:avLst/>
            </a:prstGeom>
            <a:solidFill>
              <a:srgbClr val="008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5151"/>
              <a:r>
                <a:rPr lang="en-AU" sz="750" b="1">
                  <a:solidFill>
                    <a:prstClr val="white"/>
                  </a:solidFill>
                  <a:latin typeface="Calibri" panose="020F0502020204030204"/>
                </a:rPr>
                <a:t>Sell to customer</a:t>
              </a:r>
            </a:p>
          </p:txBody>
        </p:sp>
        <p:cxnSp>
          <p:nvCxnSpPr>
            <p:cNvPr id="78" name="Straight Arrow Connector 77">
              <a:extLst>
                <a:ext uri="{FF2B5EF4-FFF2-40B4-BE49-F238E27FC236}">
                  <a16:creationId xmlns:a16="http://schemas.microsoft.com/office/drawing/2014/main" id="{9778306B-398E-4C68-AF78-8CB06EFB7B6A}"/>
                </a:ext>
              </a:extLst>
            </p:cNvPr>
            <p:cNvCxnSpPr>
              <a:cxnSpLocks/>
            </p:cNvCxnSpPr>
            <p:nvPr/>
          </p:nvCxnSpPr>
          <p:spPr>
            <a:xfrm>
              <a:off x="5912197" y="3216221"/>
              <a:ext cx="2876446" cy="0"/>
            </a:xfrm>
            <a:prstGeom prst="straightConnector1">
              <a:avLst/>
            </a:prstGeom>
            <a:ln w="38100">
              <a:solidFill>
                <a:srgbClr val="012C3D"/>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31A14D-5FDE-4665-A5B2-363F83727C9E}"/>
                </a:ext>
              </a:extLst>
            </p:cNvPr>
            <p:cNvSpPr txBox="1"/>
            <p:nvPr/>
          </p:nvSpPr>
          <p:spPr>
            <a:xfrm>
              <a:off x="4723370" y="3204847"/>
              <a:ext cx="316690" cy="2001172"/>
            </a:xfrm>
            <a:prstGeom prst="rect">
              <a:avLst/>
            </a:prstGeom>
            <a:noFill/>
          </p:spPr>
          <p:txBody>
            <a:bodyPr vert="vert270" wrap="square" rtlCol="0">
              <a:spAutoFit/>
            </a:bodyPr>
            <a:lstStyle/>
            <a:p>
              <a:pPr algn="ctr" defTabSz="245151"/>
              <a:r>
                <a:rPr lang="en-AU" sz="858" b="1">
                  <a:solidFill>
                    <a:srgbClr val="404246"/>
                  </a:solidFill>
                  <a:latin typeface="Calibri" panose="020F0502020204030204"/>
                </a:rPr>
                <a:t>VET Qualifications in Floristry</a:t>
              </a:r>
            </a:p>
          </p:txBody>
        </p:sp>
        <p:sp>
          <p:nvSpPr>
            <p:cNvPr id="80" name="TextBox 79">
              <a:extLst>
                <a:ext uri="{FF2B5EF4-FFF2-40B4-BE49-F238E27FC236}">
                  <a16:creationId xmlns:a16="http://schemas.microsoft.com/office/drawing/2014/main" id="{6A2A9BAD-906E-4234-B35D-52F1FFAAE0F1}"/>
                </a:ext>
              </a:extLst>
            </p:cNvPr>
            <p:cNvSpPr txBox="1"/>
            <p:nvPr/>
          </p:nvSpPr>
          <p:spPr>
            <a:xfrm>
              <a:off x="6071744" y="3058531"/>
              <a:ext cx="529905" cy="207877"/>
            </a:xfrm>
            <a:prstGeom prst="rect">
              <a:avLst/>
            </a:prstGeom>
            <a:noFill/>
          </p:spPr>
          <p:txBody>
            <a:bodyPr wrap="square" rtlCol="0">
              <a:spAutoFit/>
            </a:bodyPr>
            <a:lstStyle/>
            <a:p>
              <a:pPr defTabSz="245151"/>
              <a:r>
                <a:rPr lang="en-AU" sz="751">
                  <a:solidFill>
                    <a:srgbClr val="012C3D"/>
                  </a:solidFill>
                  <a:latin typeface="Calibri" panose="020F0502020204030204"/>
                </a:rPr>
                <a:t>Cert II</a:t>
              </a:r>
            </a:p>
          </p:txBody>
        </p:sp>
        <p:sp>
          <p:nvSpPr>
            <p:cNvPr id="81" name="TextBox 80">
              <a:extLst>
                <a:ext uri="{FF2B5EF4-FFF2-40B4-BE49-F238E27FC236}">
                  <a16:creationId xmlns:a16="http://schemas.microsoft.com/office/drawing/2014/main" id="{4E8342D6-2636-4D9D-827D-D68279EF0884}"/>
                </a:ext>
              </a:extLst>
            </p:cNvPr>
            <p:cNvSpPr txBox="1"/>
            <p:nvPr/>
          </p:nvSpPr>
          <p:spPr>
            <a:xfrm>
              <a:off x="6975156" y="3051793"/>
              <a:ext cx="518528" cy="207877"/>
            </a:xfrm>
            <a:prstGeom prst="rect">
              <a:avLst/>
            </a:prstGeom>
            <a:noFill/>
          </p:spPr>
          <p:txBody>
            <a:bodyPr wrap="square" rtlCol="0">
              <a:spAutoFit/>
            </a:bodyPr>
            <a:lstStyle/>
            <a:p>
              <a:pPr defTabSz="245151"/>
              <a:r>
                <a:rPr lang="en-AU" sz="751">
                  <a:solidFill>
                    <a:srgbClr val="012C3D"/>
                  </a:solidFill>
                  <a:latin typeface="Calibri" panose="020F0502020204030204"/>
                </a:rPr>
                <a:t>Cert III</a:t>
              </a:r>
            </a:p>
          </p:txBody>
        </p:sp>
        <p:sp>
          <p:nvSpPr>
            <p:cNvPr id="82" name="TextBox 81">
              <a:extLst>
                <a:ext uri="{FF2B5EF4-FFF2-40B4-BE49-F238E27FC236}">
                  <a16:creationId xmlns:a16="http://schemas.microsoft.com/office/drawing/2014/main" id="{9A116F0C-347B-45A9-97FE-B04B098BAE9F}"/>
                </a:ext>
              </a:extLst>
            </p:cNvPr>
            <p:cNvSpPr txBox="1"/>
            <p:nvPr/>
          </p:nvSpPr>
          <p:spPr>
            <a:xfrm>
              <a:off x="8036782" y="3044203"/>
              <a:ext cx="611725" cy="207877"/>
            </a:xfrm>
            <a:prstGeom prst="rect">
              <a:avLst/>
            </a:prstGeom>
            <a:noFill/>
          </p:spPr>
          <p:txBody>
            <a:bodyPr wrap="square" rtlCol="0">
              <a:spAutoFit/>
            </a:bodyPr>
            <a:lstStyle/>
            <a:p>
              <a:pPr defTabSz="245151"/>
              <a:r>
                <a:rPr lang="en-AU" sz="751">
                  <a:solidFill>
                    <a:srgbClr val="012C3D"/>
                  </a:solidFill>
                  <a:latin typeface="Calibri" panose="020F0502020204030204"/>
                </a:rPr>
                <a:t>Cert IV</a:t>
              </a:r>
            </a:p>
          </p:txBody>
        </p:sp>
        <p:sp>
          <p:nvSpPr>
            <p:cNvPr id="83" name="Rectangle 82">
              <a:extLst>
                <a:ext uri="{FF2B5EF4-FFF2-40B4-BE49-F238E27FC236}">
                  <a16:creationId xmlns:a16="http://schemas.microsoft.com/office/drawing/2014/main" id="{1D46F5A8-4B4A-4896-BD49-0F5272CF94CE}"/>
                </a:ext>
              </a:extLst>
            </p:cNvPr>
            <p:cNvSpPr/>
            <p:nvPr/>
          </p:nvSpPr>
          <p:spPr>
            <a:xfrm>
              <a:off x="6755199" y="3918297"/>
              <a:ext cx="1060640" cy="203853"/>
            </a:xfrm>
            <a:prstGeom prst="rect">
              <a:avLst/>
            </a:prstGeom>
            <a:solidFill>
              <a:srgbClr val="A4A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5151"/>
              <a:r>
                <a:rPr lang="en-AU" sz="750" b="1">
                  <a:solidFill>
                    <a:prstClr val="white"/>
                  </a:solidFill>
                  <a:latin typeface="Calibri" panose="020F0502020204030204"/>
                </a:rPr>
                <a:t>Customer relations</a:t>
              </a:r>
            </a:p>
          </p:txBody>
        </p:sp>
        <p:sp>
          <p:nvSpPr>
            <p:cNvPr id="84" name="Rectangle 83">
              <a:extLst>
                <a:ext uri="{FF2B5EF4-FFF2-40B4-BE49-F238E27FC236}">
                  <a16:creationId xmlns:a16="http://schemas.microsoft.com/office/drawing/2014/main" id="{1DECC651-47FB-4875-9D34-8918A11B6BEA}"/>
                </a:ext>
              </a:extLst>
            </p:cNvPr>
            <p:cNvSpPr/>
            <p:nvPr/>
          </p:nvSpPr>
          <p:spPr>
            <a:xfrm>
              <a:off x="6752954" y="3696470"/>
              <a:ext cx="1932084" cy="198014"/>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5151">
                <a:defRPr/>
              </a:pPr>
              <a:r>
                <a:rPr lang="en-AU" sz="750" b="1">
                  <a:solidFill>
                    <a:prstClr val="white"/>
                  </a:solidFill>
                  <a:latin typeface="Calibri" panose="020F0502020204030204"/>
                </a:rPr>
                <a:t>Creative Design</a:t>
              </a:r>
            </a:p>
          </p:txBody>
        </p:sp>
        <p:sp>
          <p:nvSpPr>
            <p:cNvPr id="85" name="Rectangle 84">
              <a:extLst>
                <a:ext uri="{FF2B5EF4-FFF2-40B4-BE49-F238E27FC236}">
                  <a16:creationId xmlns:a16="http://schemas.microsoft.com/office/drawing/2014/main" id="{7EEE077B-DC5F-45EC-8C33-F074345F1040}"/>
                </a:ext>
              </a:extLst>
            </p:cNvPr>
            <p:cNvSpPr/>
            <p:nvPr/>
          </p:nvSpPr>
          <p:spPr>
            <a:xfrm>
              <a:off x="7895455" y="3449753"/>
              <a:ext cx="789583" cy="222118"/>
            </a:xfrm>
            <a:prstGeom prst="rect">
              <a:avLst/>
            </a:prstGeom>
            <a:solidFill>
              <a:srgbClr val="404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5151"/>
              <a:r>
                <a:rPr lang="en-AU" sz="750" b="1">
                  <a:solidFill>
                    <a:srgbClr val="7A9F4C"/>
                  </a:solidFill>
                  <a:latin typeface="Calibri" panose="020F0502020204030204"/>
                </a:rPr>
                <a:t>Small Business Management</a:t>
              </a:r>
            </a:p>
          </p:txBody>
        </p:sp>
        <p:sp>
          <p:nvSpPr>
            <p:cNvPr id="86" name="Rectangle 85">
              <a:extLst>
                <a:ext uri="{FF2B5EF4-FFF2-40B4-BE49-F238E27FC236}">
                  <a16:creationId xmlns:a16="http://schemas.microsoft.com/office/drawing/2014/main" id="{F8C31ED3-29B6-4D26-AE6E-AD58DD639658}"/>
                </a:ext>
              </a:extLst>
            </p:cNvPr>
            <p:cNvSpPr/>
            <p:nvPr/>
          </p:nvSpPr>
          <p:spPr>
            <a:xfrm>
              <a:off x="7895455" y="3255176"/>
              <a:ext cx="789583" cy="182452"/>
            </a:xfrm>
            <a:prstGeom prst="rect">
              <a:avLst/>
            </a:prstGeom>
            <a:solidFill>
              <a:srgbClr val="012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5151"/>
              <a:r>
                <a:rPr lang="en-AU" sz="750" b="1">
                  <a:solidFill>
                    <a:prstClr val="white"/>
                  </a:solidFill>
                  <a:latin typeface="Calibri" panose="020F0502020204030204"/>
                </a:rPr>
                <a:t>Leadership</a:t>
              </a:r>
            </a:p>
          </p:txBody>
        </p:sp>
        <p:sp>
          <p:nvSpPr>
            <p:cNvPr id="87" name="Rectangle 86">
              <a:extLst>
                <a:ext uri="{FF2B5EF4-FFF2-40B4-BE49-F238E27FC236}">
                  <a16:creationId xmlns:a16="http://schemas.microsoft.com/office/drawing/2014/main" id="{295EE554-115E-45DD-89C7-037111C9660A}"/>
                </a:ext>
              </a:extLst>
            </p:cNvPr>
            <p:cNvSpPr/>
            <p:nvPr/>
          </p:nvSpPr>
          <p:spPr>
            <a:xfrm rot="16200000">
              <a:off x="4829185" y="3914534"/>
              <a:ext cx="1563707" cy="199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245151">
                <a:defRPr/>
              </a:pPr>
              <a:r>
                <a:rPr lang="en-AU" sz="800">
                  <a:solidFill>
                    <a:srgbClr val="012C3D"/>
                  </a:solidFill>
                  <a:latin typeface="+mj-lt"/>
                </a:rPr>
                <a:t>Cross-sectoral Skill Standards</a:t>
              </a:r>
            </a:p>
          </p:txBody>
        </p:sp>
        <p:sp>
          <p:nvSpPr>
            <p:cNvPr id="88" name="Rectangle 87">
              <a:extLst>
                <a:ext uri="{FF2B5EF4-FFF2-40B4-BE49-F238E27FC236}">
                  <a16:creationId xmlns:a16="http://schemas.microsoft.com/office/drawing/2014/main" id="{98B64B08-7A76-4FF7-88BB-A9C15D084E57}"/>
                </a:ext>
              </a:extLst>
            </p:cNvPr>
            <p:cNvSpPr/>
            <p:nvPr/>
          </p:nvSpPr>
          <p:spPr>
            <a:xfrm rot="16200000">
              <a:off x="5271638" y="4927974"/>
              <a:ext cx="677630" cy="143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245151">
                <a:defRPr/>
              </a:pPr>
              <a:r>
                <a:rPr lang="en-AU" sz="800">
                  <a:solidFill>
                    <a:srgbClr val="012C3D"/>
                  </a:solidFill>
                  <a:latin typeface="Calibri" panose="020F0502020204030204"/>
                </a:rPr>
                <a:t>Specialist Skill Standard</a:t>
              </a:r>
            </a:p>
          </p:txBody>
        </p:sp>
        <p:sp>
          <p:nvSpPr>
            <p:cNvPr id="89" name="Rectangle 88">
              <a:extLst>
                <a:ext uri="{FF2B5EF4-FFF2-40B4-BE49-F238E27FC236}">
                  <a16:creationId xmlns:a16="http://schemas.microsoft.com/office/drawing/2014/main" id="{049A692B-AC9F-425C-9E51-6DCC5B4F44CE}"/>
                </a:ext>
              </a:extLst>
            </p:cNvPr>
            <p:cNvSpPr/>
            <p:nvPr/>
          </p:nvSpPr>
          <p:spPr>
            <a:xfrm>
              <a:off x="5919572" y="4865191"/>
              <a:ext cx="2780215" cy="323346"/>
            </a:xfrm>
            <a:prstGeom prst="rect">
              <a:avLst/>
            </a:prstGeom>
            <a:solidFill>
              <a:srgbClr val="D7D8D8"/>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245151"/>
              <a:r>
                <a:rPr lang="en-AU" sz="750" b="1">
                  <a:solidFill>
                    <a:srgbClr val="404246"/>
                  </a:solidFill>
                  <a:latin typeface="Calibri" panose="020F0502020204030204"/>
                </a:rPr>
                <a:t>Floristry products and services</a:t>
              </a:r>
            </a:p>
          </p:txBody>
        </p:sp>
      </p:grpSp>
      <p:sp>
        <p:nvSpPr>
          <p:cNvPr id="92" name="Content Placeholder 2">
            <a:extLst>
              <a:ext uri="{FF2B5EF4-FFF2-40B4-BE49-F238E27FC236}">
                <a16:creationId xmlns:a16="http://schemas.microsoft.com/office/drawing/2014/main" id="{F6FEEFB7-9570-479D-819B-5B9711BB8095}"/>
              </a:ext>
            </a:extLst>
          </p:cNvPr>
          <p:cNvSpPr txBox="1">
            <a:spLocks/>
          </p:cNvSpPr>
          <p:nvPr/>
        </p:nvSpPr>
        <p:spPr>
          <a:xfrm>
            <a:off x="5144792" y="2754336"/>
            <a:ext cx="3815453" cy="231480"/>
          </a:xfrm>
          <a:prstGeom prst="rect">
            <a:avLst/>
          </a:prstGeom>
          <a:ln>
            <a:noFill/>
          </a:ln>
        </p:spPr>
        <p:txBody>
          <a:bodyPr vert="horz" lIns="0" tIns="0" rIns="0" bIns="0" rtlCol="0" anchor="t">
            <a:noAutofit/>
          </a:bodyPr>
          <a:lst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90301">
              <a:spcBef>
                <a:spcPts val="536"/>
              </a:spcBef>
              <a:buNone/>
              <a:defRPr/>
            </a:pPr>
            <a:r>
              <a:rPr lang="en-US" sz="700">
                <a:solidFill>
                  <a:srgbClr val="404246"/>
                </a:solidFill>
                <a:latin typeface="+mj-lt"/>
                <a:ea typeface="+mn-lt"/>
                <a:cs typeface="Segoe UI Light"/>
              </a:rPr>
              <a:t>Skill Standards at the job-function level promote labour market resilience and flexibility by recognising learners’ transferrable skills </a:t>
            </a:r>
            <a:endParaRPr lang="en-US" sz="724">
              <a:solidFill>
                <a:srgbClr val="404246"/>
              </a:solidFill>
              <a:latin typeface="+mj-lt"/>
              <a:cs typeface="Segoe UI Light" panose="020B0502040204020203" pitchFamily="34" charset="0"/>
            </a:endParaRPr>
          </a:p>
        </p:txBody>
      </p:sp>
      <p:pic>
        <p:nvPicPr>
          <p:cNvPr id="93" name="Graphic 92" descr="Hierarchy">
            <a:extLst>
              <a:ext uri="{FF2B5EF4-FFF2-40B4-BE49-F238E27FC236}">
                <a16:creationId xmlns:a16="http://schemas.microsoft.com/office/drawing/2014/main" id="{89F86B5B-8A8B-423E-8889-AF5CD504CE9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2015" y="2678266"/>
            <a:ext cx="453082" cy="354386"/>
          </a:xfrm>
          <a:prstGeom prst="rect">
            <a:avLst/>
          </a:prstGeom>
        </p:spPr>
      </p:pic>
      <p:sp>
        <p:nvSpPr>
          <p:cNvPr id="97" name="TextBox 96">
            <a:extLst>
              <a:ext uri="{FF2B5EF4-FFF2-40B4-BE49-F238E27FC236}">
                <a16:creationId xmlns:a16="http://schemas.microsoft.com/office/drawing/2014/main" id="{6700816C-021F-4474-8B2B-74749B65ED54}"/>
              </a:ext>
            </a:extLst>
          </p:cNvPr>
          <p:cNvSpPr txBox="1"/>
          <p:nvPr/>
        </p:nvSpPr>
        <p:spPr>
          <a:xfrm>
            <a:off x="4619157" y="776895"/>
            <a:ext cx="864835" cy="113877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a:solidFill>
                <a:srgbClr val="404246"/>
              </a:solidFill>
              <a:latin typeface="+mj-lt"/>
              <a:cs typeface="Segoe UI Light" panose="020B0502040204020203" pitchFamily="34" charset="0"/>
            </a:endParaRPr>
          </a:p>
          <a:p>
            <a:pPr algn="ctr" defTabSz="457200">
              <a:defRPr/>
            </a:pPr>
            <a:r>
              <a:rPr kumimoji="0" lang="en-AU" sz="1200" b="1" i="0" u="none" strike="noStrike" kern="1200" cap="none" spc="0" normalizeH="0" baseline="0" noProof="0">
                <a:ln>
                  <a:noFill/>
                </a:ln>
                <a:solidFill>
                  <a:srgbClr val="515357"/>
                </a:solidFill>
                <a:effectLst/>
                <a:uLnTx/>
                <a:uFillTx/>
                <a:latin typeface="+mj-lt"/>
                <a:ea typeface="+mn-ea"/>
                <a:cs typeface="Segoe UI Light"/>
              </a:rPr>
              <a:t>6</a:t>
            </a:r>
            <a:r>
              <a:rPr lang="en-AU" sz="1200">
                <a:solidFill>
                  <a:srgbClr val="515357"/>
                </a:solidFill>
                <a:latin typeface="+mj-lt"/>
                <a:cs typeface="Segoe UI Light"/>
              </a:rPr>
              <a:t> </a:t>
            </a:r>
            <a:endParaRPr lang="en-AU" sz="1200" i="0" u="none" strike="noStrike" kern="1200" cap="none" spc="0" normalizeH="0" baseline="0" noProof="0">
              <a:ln>
                <a:noFill/>
              </a:ln>
              <a:solidFill>
                <a:srgbClr val="515357"/>
              </a:solidFill>
              <a:effectLst/>
              <a:uLnTx/>
              <a:uFillTx/>
              <a:latin typeface="+mj-lt"/>
              <a:cs typeface="Segoe UI Light" panose="020B0502040204020203" pitchFamily="34" charset="0"/>
            </a:endParaRPr>
          </a:p>
          <a:p>
            <a:pPr algn="ctr" defTabSz="245151">
              <a:defRPr/>
            </a:pPr>
            <a:r>
              <a:rPr lang="en-AU" sz="800">
                <a:solidFill>
                  <a:srgbClr val="515357"/>
                </a:solidFill>
                <a:latin typeface="+mj-lt"/>
                <a:cs typeface="Segoe UI Light" panose="020B0502040204020203" pitchFamily="34" charset="0"/>
              </a:rPr>
              <a:t>Broad</a:t>
            </a:r>
          </a:p>
          <a:p>
            <a:pPr algn="ctr" defTabSz="245151">
              <a:defRPr/>
            </a:pPr>
            <a:r>
              <a:rPr lang="en-AU" sz="800">
                <a:solidFill>
                  <a:srgbClr val="515357"/>
                </a:solidFill>
                <a:latin typeface="+mj-lt"/>
                <a:cs typeface="Segoe UI Light"/>
              </a:rPr>
              <a:t>Skill Standards identified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a:solidFill>
                <a:srgbClr val="404246"/>
              </a:solidFill>
              <a:latin typeface="+mj-lt"/>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a:solidFill>
                <a:srgbClr val="404246"/>
              </a:solidFill>
              <a:latin typeface="+mj-lt"/>
              <a:cs typeface="Segoe UI Light" panose="020B0502040204020203" pitchFamily="34" charset="0"/>
            </a:endParaRPr>
          </a:p>
          <a:p>
            <a:pPr algn="ctr" defTabSz="457200">
              <a:defRPr/>
            </a:pPr>
            <a:r>
              <a:rPr lang="en-AU" sz="800">
                <a:solidFill>
                  <a:srgbClr val="404246"/>
                </a:solidFill>
                <a:latin typeface="+mj-lt"/>
                <a:cs typeface="Segoe UI Light"/>
              </a:rPr>
              <a:t>  </a:t>
            </a:r>
            <a:endParaRPr lang="en-AU" sz="800" i="0" u="none" strike="noStrike" kern="1200" cap="none" spc="0" normalizeH="0" baseline="0" noProof="0">
              <a:ln>
                <a:noFill/>
              </a:ln>
              <a:solidFill>
                <a:srgbClr val="404246"/>
              </a:solidFill>
              <a:effectLst/>
              <a:uLnTx/>
              <a:uFillTx/>
              <a:latin typeface="+mj-lt"/>
              <a:ea typeface="Calibri Light"/>
              <a:cs typeface="Segoe UI Light" panose="020B0502040204020203" pitchFamily="34" charset="0"/>
            </a:endParaRPr>
          </a:p>
        </p:txBody>
      </p:sp>
      <p:grpSp>
        <p:nvGrpSpPr>
          <p:cNvPr id="4" name="Group 3">
            <a:extLst>
              <a:ext uri="{FF2B5EF4-FFF2-40B4-BE49-F238E27FC236}">
                <a16:creationId xmlns:a16="http://schemas.microsoft.com/office/drawing/2014/main" id="{173F33FE-7F59-46A9-849C-9C834DBDB844}"/>
              </a:ext>
            </a:extLst>
          </p:cNvPr>
          <p:cNvGrpSpPr/>
          <p:nvPr/>
        </p:nvGrpSpPr>
        <p:grpSpPr>
          <a:xfrm>
            <a:off x="340005" y="786590"/>
            <a:ext cx="3609787" cy="3431821"/>
            <a:chOff x="-142899" y="789952"/>
            <a:chExt cx="3228263" cy="3520040"/>
          </a:xfrm>
        </p:grpSpPr>
        <p:sp>
          <p:nvSpPr>
            <p:cNvPr id="2" name="Rectangle 1">
              <a:extLst>
                <a:ext uri="{FF2B5EF4-FFF2-40B4-BE49-F238E27FC236}">
                  <a16:creationId xmlns:a16="http://schemas.microsoft.com/office/drawing/2014/main" id="{0EEF50CD-CB7D-451C-9005-B79188242FD7}"/>
                </a:ext>
              </a:extLst>
            </p:cNvPr>
            <p:cNvSpPr/>
            <p:nvPr/>
          </p:nvSpPr>
          <p:spPr>
            <a:xfrm>
              <a:off x="125874" y="808788"/>
              <a:ext cx="2798755" cy="3501204"/>
            </a:xfrm>
            <a:prstGeom prst="rect">
              <a:avLst/>
            </a:prstGeom>
            <a:solidFill>
              <a:srgbClr val="012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a:extLst>
                <a:ext uri="{FF2B5EF4-FFF2-40B4-BE49-F238E27FC236}">
                  <a16:creationId xmlns:a16="http://schemas.microsoft.com/office/drawing/2014/main" id="{0B557AA8-BB11-43FB-8D59-E1117BB452CE}"/>
                </a:ext>
              </a:extLst>
            </p:cNvPr>
            <p:cNvSpPr/>
            <p:nvPr/>
          </p:nvSpPr>
          <p:spPr>
            <a:xfrm>
              <a:off x="229230" y="2942225"/>
              <a:ext cx="2575608" cy="1249256"/>
            </a:xfrm>
            <a:prstGeom prst="rect">
              <a:avLst/>
            </a:prstGeom>
            <a:solidFill>
              <a:srgbClr val="D7D8D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490301">
                <a:defRPr/>
              </a:pPr>
              <a:r>
                <a:rPr lang="en-AU" sz="751">
                  <a:solidFill>
                    <a:srgbClr val="404246"/>
                  </a:solidFill>
                  <a:latin typeface="Calibri" panose="020F0502020204030204"/>
                </a:rPr>
                <a:t>SFLSOP003 - Recognise flower and plant materials</a:t>
              </a:r>
            </a:p>
            <a:p>
              <a:pPr defTabSz="490301">
                <a:defRPr/>
              </a:pPr>
              <a:r>
                <a:rPr lang="en-AU" sz="751">
                  <a:solidFill>
                    <a:srgbClr val="404246"/>
                  </a:solidFill>
                  <a:latin typeface="Calibri" panose="020F0502020204030204"/>
                </a:rPr>
                <a:t>SFLDEC005 - Assemble floristry products</a:t>
              </a:r>
            </a:p>
            <a:p>
              <a:pPr defTabSz="490301">
                <a:defRPr/>
              </a:pPr>
              <a:r>
                <a:rPr lang="en-AU" sz="751">
                  <a:solidFill>
                    <a:srgbClr val="404246"/>
                  </a:solidFill>
                  <a:latin typeface="Calibri" panose="020F0502020204030204"/>
                </a:rPr>
                <a:t>SFLDEC006 - Construct hand tied floristry products</a:t>
              </a:r>
            </a:p>
            <a:p>
              <a:pPr defTabSz="490301">
                <a:defRPr/>
              </a:pPr>
              <a:r>
                <a:rPr lang="en-AU" sz="751">
                  <a:solidFill>
                    <a:srgbClr val="404246"/>
                  </a:solidFill>
                  <a:latin typeface="Calibri" panose="020F0502020204030204"/>
                </a:rPr>
                <a:t>SFLDEC008 - Construct floristry products with a base medium</a:t>
              </a:r>
            </a:p>
            <a:p>
              <a:pPr defTabSz="490301">
                <a:defRPr/>
              </a:pPr>
              <a:r>
                <a:rPr lang="en-AU" sz="751">
                  <a:solidFill>
                    <a:srgbClr val="404246"/>
                  </a:solidFill>
                  <a:latin typeface="Calibri" panose="020F0502020204030204"/>
                </a:rPr>
                <a:t>SFLDEC007 - Construct wired floristry products</a:t>
              </a:r>
            </a:p>
            <a:p>
              <a:pPr defTabSz="490301">
                <a:defRPr/>
              </a:pPr>
              <a:r>
                <a:rPr lang="en-AU" sz="751">
                  <a:solidFill>
                    <a:srgbClr val="404246"/>
                  </a:solidFill>
                  <a:latin typeface="Calibri" panose="020F0502020204030204"/>
                </a:rPr>
                <a:t>SFLDEC002 - Design floristry products</a:t>
              </a:r>
            </a:p>
            <a:p>
              <a:pPr defTabSz="490301">
                <a:defRPr/>
              </a:pPr>
              <a:r>
                <a:rPr lang="en-AU" sz="751">
                  <a:solidFill>
                    <a:srgbClr val="404246"/>
                  </a:solidFill>
                  <a:latin typeface="Calibri" panose="020F0502020204030204"/>
                </a:rPr>
                <a:t>SFLDEC001 - Maintain floristry tools and equipment</a:t>
              </a:r>
            </a:p>
            <a:p>
              <a:pPr defTabSz="245151">
                <a:defRPr/>
              </a:pPr>
              <a:r>
                <a:rPr lang="en-AU" sz="751">
                  <a:solidFill>
                    <a:srgbClr val="404246"/>
                  </a:solidFill>
                  <a:latin typeface="Calibri" panose="020F0502020204030204"/>
                </a:rPr>
                <a:t>SFLDEC012 - Interpret floristry design briefs</a:t>
              </a:r>
            </a:p>
            <a:p>
              <a:pPr defTabSz="245151">
                <a:defRPr/>
              </a:pPr>
              <a:r>
                <a:rPr lang="en-AU" sz="751">
                  <a:solidFill>
                    <a:srgbClr val="404246"/>
                  </a:solidFill>
                  <a:latin typeface="Calibri" panose="020F0502020204030204"/>
                </a:rPr>
                <a:t>SFLSOP001 - Source information on floristry products and services</a:t>
              </a:r>
            </a:p>
          </p:txBody>
        </p:sp>
        <p:sp>
          <p:nvSpPr>
            <p:cNvPr id="69" name="Rectangle 68">
              <a:extLst>
                <a:ext uri="{FF2B5EF4-FFF2-40B4-BE49-F238E27FC236}">
                  <a16:creationId xmlns:a16="http://schemas.microsoft.com/office/drawing/2014/main" id="{C4A2B38F-2940-484F-91A4-DCA6F459FE4B}"/>
                </a:ext>
              </a:extLst>
            </p:cNvPr>
            <p:cNvSpPr/>
            <p:nvPr/>
          </p:nvSpPr>
          <p:spPr>
            <a:xfrm>
              <a:off x="229231" y="1690634"/>
              <a:ext cx="2575608" cy="430840"/>
            </a:xfrm>
            <a:prstGeom prst="rect">
              <a:avLst/>
            </a:prstGeom>
            <a:solidFill>
              <a:srgbClr val="00827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490301">
                <a:defRPr/>
              </a:pPr>
              <a:r>
                <a:rPr lang="en-AU" sz="751">
                  <a:solidFill>
                    <a:prstClr val="white"/>
                  </a:solidFill>
                  <a:latin typeface="Calibri" panose="020F0502020204030204"/>
                </a:rPr>
                <a:t>SFLSOP009 - Sell floristry products</a:t>
              </a:r>
            </a:p>
            <a:p>
              <a:pPr defTabSz="490301">
                <a:defRPr/>
              </a:pPr>
              <a:r>
                <a:rPr lang="en-AU" sz="751">
                  <a:solidFill>
                    <a:prstClr val="white"/>
                  </a:solidFill>
                  <a:latin typeface="Calibri" panose="020F0502020204030204"/>
                </a:rPr>
                <a:t>SFLSOP010 - Prepare quotations for floristry products</a:t>
              </a:r>
            </a:p>
            <a:p>
              <a:pPr defTabSz="490301">
                <a:defRPr/>
              </a:pPr>
              <a:r>
                <a:rPr lang="en-AU" sz="751">
                  <a:solidFill>
                    <a:prstClr val="white"/>
                  </a:solidFill>
                  <a:latin typeface="Calibri" panose="020F0502020204030204"/>
                </a:rPr>
                <a:t>SFLSOP006 - Display and merchandise floristry products</a:t>
              </a:r>
            </a:p>
            <a:p>
              <a:pPr defTabSz="490301">
                <a:defRPr/>
              </a:pPr>
              <a:r>
                <a:rPr lang="en-AU" sz="751">
                  <a:solidFill>
                    <a:prstClr val="white"/>
                  </a:solidFill>
                  <a:latin typeface="Calibri" panose="020F0502020204030204"/>
                </a:rPr>
                <a:t>SIRXMER202 - Plan, create and maintain displays</a:t>
              </a:r>
            </a:p>
          </p:txBody>
        </p:sp>
        <p:sp>
          <p:nvSpPr>
            <p:cNvPr id="70" name="Rectangle 69">
              <a:extLst>
                <a:ext uri="{FF2B5EF4-FFF2-40B4-BE49-F238E27FC236}">
                  <a16:creationId xmlns:a16="http://schemas.microsoft.com/office/drawing/2014/main" id="{3A832D97-3B98-4AAA-ACC9-F9B7A2926991}"/>
                </a:ext>
              </a:extLst>
            </p:cNvPr>
            <p:cNvSpPr/>
            <p:nvPr/>
          </p:nvSpPr>
          <p:spPr>
            <a:xfrm>
              <a:off x="229231" y="1433658"/>
              <a:ext cx="2575608" cy="216786"/>
            </a:xfrm>
            <a:prstGeom prst="rect">
              <a:avLst/>
            </a:prstGeom>
            <a:solidFill>
              <a:srgbClr val="A4A7A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490301">
                <a:defRPr/>
              </a:pPr>
              <a:r>
                <a:rPr lang="en-AU" sz="751">
                  <a:solidFill>
                    <a:prstClr val="white"/>
                  </a:solidFill>
                  <a:latin typeface="Calibri" panose="020F0502020204030204"/>
                </a:rPr>
                <a:t>SFLSOP008 - Provide quality service to floristry customers</a:t>
              </a:r>
            </a:p>
          </p:txBody>
        </p:sp>
        <p:sp>
          <p:nvSpPr>
            <p:cNvPr id="72" name="Rectangle 71">
              <a:extLst>
                <a:ext uri="{FF2B5EF4-FFF2-40B4-BE49-F238E27FC236}">
                  <a16:creationId xmlns:a16="http://schemas.microsoft.com/office/drawing/2014/main" id="{98692DEA-270F-4B19-B544-F7C82C71F00D}"/>
                </a:ext>
              </a:extLst>
            </p:cNvPr>
            <p:cNvSpPr/>
            <p:nvPr/>
          </p:nvSpPr>
          <p:spPr>
            <a:xfrm>
              <a:off x="229231" y="1043760"/>
              <a:ext cx="2575608" cy="349707"/>
            </a:xfrm>
            <a:prstGeom prst="rect">
              <a:avLst/>
            </a:prstGeom>
            <a:solidFill>
              <a:srgbClr val="44546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245151">
                <a:defRPr/>
              </a:pPr>
              <a:r>
                <a:rPr lang="en-AU" sz="751">
                  <a:solidFill>
                    <a:prstClr val="white"/>
                  </a:solidFill>
                  <a:latin typeface="Calibri" panose="020F0502020204030204"/>
                </a:rPr>
                <a:t>CUAACD201 - Develop drawing skills to communicate ideas</a:t>
              </a:r>
            </a:p>
            <a:p>
              <a:pPr defTabSz="245151">
                <a:defRPr/>
              </a:pPr>
              <a:r>
                <a:rPr lang="en-AU" sz="751">
                  <a:solidFill>
                    <a:prstClr val="white"/>
                  </a:solidFill>
                  <a:latin typeface="Calibri" panose="020F0502020204030204"/>
                </a:rPr>
                <a:t>BSBDES301 - Explore the use of colour</a:t>
              </a:r>
              <a:endParaRPr lang="en-AU" sz="751" b="1">
                <a:solidFill>
                  <a:prstClr val="white"/>
                </a:solidFill>
                <a:latin typeface="Calibri" panose="020F0502020204030204"/>
              </a:endParaRPr>
            </a:p>
          </p:txBody>
        </p:sp>
        <p:sp>
          <p:nvSpPr>
            <p:cNvPr id="73" name="Rectangle 72">
              <a:extLst>
                <a:ext uri="{FF2B5EF4-FFF2-40B4-BE49-F238E27FC236}">
                  <a16:creationId xmlns:a16="http://schemas.microsoft.com/office/drawing/2014/main" id="{C86D94A4-5B76-4FEA-BF6B-407CEA78ACEB}"/>
                </a:ext>
              </a:extLst>
            </p:cNvPr>
            <p:cNvSpPr/>
            <p:nvPr/>
          </p:nvSpPr>
          <p:spPr>
            <a:xfrm>
              <a:off x="-142899" y="789952"/>
              <a:ext cx="3228263" cy="252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5151">
                <a:defRPr/>
              </a:pPr>
              <a:r>
                <a:rPr lang="en-AU" sz="965">
                  <a:solidFill>
                    <a:schemeClr val="bg1"/>
                  </a:solidFill>
                  <a:latin typeface="Calibri" panose="020F0502020204030204"/>
                </a:rPr>
                <a:t>Certificate III in Floristry</a:t>
              </a:r>
            </a:p>
          </p:txBody>
        </p:sp>
        <p:sp>
          <p:nvSpPr>
            <p:cNvPr id="67" name="Rectangle 66">
              <a:extLst>
                <a:ext uri="{FF2B5EF4-FFF2-40B4-BE49-F238E27FC236}">
                  <a16:creationId xmlns:a16="http://schemas.microsoft.com/office/drawing/2014/main" id="{B99000D1-5611-456F-B2BA-1A665860BB9B}"/>
                </a:ext>
              </a:extLst>
            </p:cNvPr>
            <p:cNvSpPr/>
            <p:nvPr/>
          </p:nvSpPr>
          <p:spPr>
            <a:xfrm>
              <a:off x="229231" y="2498144"/>
              <a:ext cx="2575608" cy="403889"/>
            </a:xfrm>
            <a:prstGeom prst="rect">
              <a:avLst/>
            </a:prstGeom>
            <a:solidFill>
              <a:srgbClr val="40424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490301">
                <a:defRPr/>
              </a:pPr>
              <a:r>
                <a:rPr lang="en-AU" sz="751">
                  <a:solidFill>
                    <a:prstClr val="white"/>
                  </a:solidFill>
                  <a:latin typeface="Calibri" panose="020F0502020204030204"/>
                </a:rPr>
                <a:t>SFLSOP002 - Work effectively in floristry environment</a:t>
              </a:r>
            </a:p>
            <a:p>
              <a:pPr defTabSz="490301">
                <a:defRPr/>
              </a:pPr>
              <a:r>
                <a:rPr lang="en-AU" sz="751">
                  <a:solidFill>
                    <a:prstClr val="white"/>
                  </a:solidFill>
                  <a:latin typeface="Calibri" panose="020F0502020204030204"/>
                </a:rPr>
                <a:t>BSBWOR202 - Organise and complete daily work activities</a:t>
              </a:r>
            </a:p>
            <a:p>
              <a:pPr defTabSz="490301">
                <a:defRPr/>
              </a:pPr>
              <a:r>
                <a:rPr lang="en-AU" sz="751">
                  <a:solidFill>
                    <a:prstClr val="white"/>
                  </a:solidFill>
                  <a:latin typeface="Calibri" panose="020F0502020204030204"/>
                </a:rPr>
                <a:t>SFLWHS001 - Participate in safe work practices</a:t>
              </a:r>
            </a:p>
          </p:txBody>
        </p:sp>
        <p:sp>
          <p:nvSpPr>
            <p:cNvPr id="71" name="Rectangle 70">
              <a:extLst>
                <a:ext uri="{FF2B5EF4-FFF2-40B4-BE49-F238E27FC236}">
                  <a16:creationId xmlns:a16="http://schemas.microsoft.com/office/drawing/2014/main" id="{EBA61497-DCD2-410F-91AB-650002ECED04}"/>
                </a:ext>
              </a:extLst>
            </p:cNvPr>
            <p:cNvSpPr/>
            <p:nvPr/>
          </p:nvSpPr>
          <p:spPr>
            <a:xfrm>
              <a:off x="229231" y="2161664"/>
              <a:ext cx="2575608" cy="296290"/>
            </a:xfrm>
            <a:prstGeom prst="rect">
              <a:avLst/>
            </a:prstGeom>
            <a:solidFill>
              <a:srgbClr val="7A9F4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490301">
                <a:defRPr/>
              </a:pPr>
              <a:r>
                <a:rPr lang="en-AU" sz="751">
                  <a:solidFill>
                    <a:prstClr val="white"/>
                  </a:solidFill>
                  <a:latin typeface="Calibri" panose="020F0502020204030204"/>
                </a:rPr>
                <a:t>SFLSOP004 - Receive and store floristry stock</a:t>
              </a:r>
            </a:p>
            <a:p>
              <a:pPr defTabSz="490301">
                <a:defRPr/>
              </a:pPr>
              <a:r>
                <a:rPr lang="en-AU" sz="751">
                  <a:solidFill>
                    <a:prstClr val="white"/>
                  </a:solidFill>
                  <a:latin typeface="Calibri" panose="020F0502020204030204"/>
                </a:rPr>
                <a:t>SFLSOP005 - Prepare and care for floristry stock</a:t>
              </a:r>
            </a:p>
          </p:txBody>
        </p:sp>
      </p:grpSp>
      <p:sp>
        <p:nvSpPr>
          <p:cNvPr id="3" name="TextBox 2">
            <a:extLst>
              <a:ext uri="{FF2B5EF4-FFF2-40B4-BE49-F238E27FC236}">
                <a16:creationId xmlns:a16="http://schemas.microsoft.com/office/drawing/2014/main" id="{AFC674B6-4DFC-F2A1-1643-9D0D89AD5874}"/>
              </a:ext>
            </a:extLst>
          </p:cNvPr>
          <p:cNvSpPr txBox="1"/>
          <p:nvPr/>
        </p:nvSpPr>
        <p:spPr>
          <a:xfrm>
            <a:off x="4569382" y="1507603"/>
            <a:ext cx="920178" cy="120032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a:solidFill>
                <a:srgbClr val="404246"/>
              </a:solidFill>
              <a:latin typeface="+mj-lt"/>
              <a:cs typeface="Segoe UI Light" panose="020B0502040204020203" pitchFamily="34" charset="0"/>
            </a:endParaRPr>
          </a:p>
          <a:p>
            <a:pPr algn="ctr" defTabSz="457200">
              <a:defRPr/>
            </a:pPr>
            <a:r>
              <a:rPr lang="en-AU" sz="800">
                <a:solidFill>
                  <a:srgbClr val="515357"/>
                </a:solidFill>
                <a:latin typeface="Calibri Light"/>
                <a:cs typeface="Segoe UI Light"/>
              </a:rPr>
              <a:t>And may also include entry requirements for foundation Skill Standards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a:solidFill>
                <a:srgbClr val="404246"/>
              </a:solidFill>
              <a:latin typeface="+mj-lt"/>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a:solidFill>
                <a:srgbClr val="404246"/>
              </a:solidFill>
              <a:latin typeface="+mj-lt"/>
              <a:cs typeface="Segoe UI Light" panose="020B0502040204020203" pitchFamily="34" charset="0"/>
            </a:endParaRPr>
          </a:p>
          <a:p>
            <a:pPr algn="ctr" defTabSz="457200">
              <a:defRPr/>
            </a:pPr>
            <a:r>
              <a:rPr lang="en-AU" sz="800">
                <a:solidFill>
                  <a:srgbClr val="404246"/>
                </a:solidFill>
                <a:latin typeface="+mj-lt"/>
                <a:cs typeface="Segoe UI Light"/>
              </a:rPr>
              <a:t>  </a:t>
            </a:r>
            <a:endParaRPr lang="en-AU" sz="800" i="0" u="none" strike="noStrike" kern="1200" cap="none" spc="0" normalizeH="0" baseline="0" noProof="0">
              <a:ln>
                <a:noFill/>
              </a:ln>
              <a:solidFill>
                <a:srgbClr val="404246"/>
              </a:solidFill>
              <a:effectLst/>
              <a:uLnTx/>
              <a:uFillTx/>
              <a:latin typeface="+mj-lt"/>
              <a:ea typeface="Calibri Light"/>
              <a:cs typeface="Segoe UI Light" panose="020B0502040204020203" pitchFamily="34" charset="0"/>
            </a:endParaRPr>
          </a:p>
        </p:txBody>
      </p:sp>
    </p:spTree>
    <p:extLst>
      <p:ext uri="{BB962C8B-B14F-4D97-AF65-F5344CB8AC3E}">
        <p14:creationId xmlns:p14="http://schemas.microsoft.com/office/powerpoint/2010/main" val="378449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0E222083-9E46-4EB4-8C82-E62EB8B7F7C5}"/>
              </a:ext>
            </a:extLst>
          </p:cNvPr>
          <p:cNvSpPr/>
          <p:nvPr/>
        </p:nvSpPr>
        <p:spPr>
          <a:xfrm>
            <a:off x="-17703" y="552155"/>
            <a:ext cx="3748218" cy="461788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Arrow: Right 74">
            <a:extLst>
              <a:ext uri="{FF2B5EF4-FFF2-40B4-BE49-F238E27FC236}">
                <a16:creationId xmlns:a16="http://schemas.microsoft.com/office/drawing/2014/main" id="{ADCD9DCE-74BB-449C-91AA-79F5BEFC8F67}"/>
              </a:ext>
            </a:extLst>
          </p:cNvPr>
          <p:cNvSpPr/>
          <p:nvPr/>
        </p:nvSpPr>
        <p:spPr>
          <a:xfrm rot="5400000">
            <a:off x="7713200" y="1839325"/>
            <a:ext cx="1051347" cy="389277"/>
          </a:xfrm>
          <a:prstGeom prst="rightArrow">
            <a:avLst/>
          </a:prstGeom>
          <a:solidFill>
            <a:srgbClr val="404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prstClr val="white"/>
              </a:solidFill>
              <a:effectLst/>
              <a:uLnTx/>
              <a:uFillTx/>
              <a:latin typeface="+mj-lt"/>
              <a:ea typeface="+mn-ea"/>
              <a:cs typeface="+mn-cs"/>
            </a:endParaRPr>
          </a:p>
        </p:txBody>
      </p:sp>
      <p:sp>
        <p:nvSpPr>
          <p:cNvPr id="76" name="Rectangle 75">
            <a:extLst>
              <a:ext uri="{FF2B5EF4-FFF2-40B4-BE49-F238E27FC236}">
                <a16:creationId xmlns:a16="http://schemas.microsoft.com/office/drawing/2014/main" id="{EDEB5D71-2D13-41EC-A7D6-66DCE315091D}"/>
              </a:ext>
            </a:extLst>
          </p:cNvPr>
          <p:cNvSpPr/>
          <p:nvPr/>
        </p:nvSpPr>
        <p:spPr>
          <a:xfrm>
            <a:off x="2" y="535419"/>
            <a:ext cx="3787962" cy="180000"/>
          </a:xfrm>
          <a:prstGeom prst="rect">
            <a:avLst/>
          </a:prstGeom>
          <a:solidFill>
            <a:srgbClr val="404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latin typeface="+mj-lt"/>
                <a:ea typeface="+mn-ea"/>
                <a:cs typeface="Segoe UI Light" panose="020B0502040204020203" pitchFamily="34" charset="0"/>
              </a:rPr>
              <a:t>Current State</a:t>
            </a:r>
          </a:p>
        </p:txBody>
      </p:sp>
      <p:sp>
        <p:nvSpPr>
          <p:cNvPr id="89" name="TextBox 88">
            <a:extLst>
              <a:ext uri="{FF2B5EF4-FFF2-40B4-BE49-F238E27FC236}">
                <a16:creationId xmlns:a16="http://schemas.microsoft.com/office/drawing/2014/main" id="{D0CCE6B6-EDC2-4FDD-A217-0DB6655D57D7}"/>
              </a:ext>
            </a:extLst>
          </p:cNvPr>
          <p:cNvSpPr txBox="1"/>
          <p:nvPr/>
        </p:nvSpPr>
        <p:spPr>
          <a:xfrm>
            <a:off x="7629905" y="975691"/>
            <a:ext cx="1268934" cy="507831"/>
          </a:xfrm>
          <a:prstGeom prst="rect">
            <a:avLst/>
          </a:prstGeom>
          <a:noFill/>
        </p:spPr>
        <p:txBody>
          <a:bodyPr wrap="square" rtlCol="0">
            <a:spAutoFit/>
          </a:bodyPr>
          <a:lstStyle/>
          <a:p>
            <a:pPr lvl="0" algn="ctr">
              <a:defRPr/>
            </a:pPr>
            <a:r>
              <a:rPr kumimoji="0" lang="en-AU" sz="900" b="0" i="0" u="none" strike="noStrike" kern="1200" cap="none" spc="0" normalizeH="0" baseline="0" noProof="0">
                <a:ln>
                  <a:noFill/>
                </a:ln>
                <a:solidFill>
                  <a:srgbClr val="404246"/>
                </a:solidFill>
                <a:effectLst/>
                <a:uLnTx/>
                <a:uFillTx/>
                <a:latin typeface="+mj-lt"/>
                <a:ea typeface="+mn-ea"/>
                <a:cs typeface="Segoe UI Light" panose="020B0502040204020203" pitchFamily="34" charset="0"/>
              </a:rPr>
              <a:t>Skill Standards are</a:t>
            </a:r>
          </a:p>
          <a:p>
            <a:pPr lvl="0" algn="ctr">
              <a:defRPr/>
            </a:pPr>
            <a:r>
              <a:rPr lang="en-AU" sz="900">
                <a:solidFill>
                  <a:srgbClr val="404246"/>
                </a:solidFill>
                <a:latin typeface="+mj-lt"/>
                <a:cs typeface="Segoe UI Light" panose="020B0502040204020203" pitchFamily="34" charset="0"/>
              </a:rPr>
              <a:t>aligned to job functions, not tasks</a:t>
            </a:r>
            <a:endParaRPr kumimoji="0" lang="en-AU" sz="900" b="0" i="0" u="none" strike="noStrike" kern="1200" cap="none" spc="0" normalizeH="0" baseline="0" noProof="0">
              <a:ln>
                <a:noFill/>
              </a:ln>
              <a:solidFill>
                <a:srgbClr val="404246"/>
              </a:solidFill>
              <a:effectLst/>
              <a:uLnTx/>
              <a:uFillTx/>
              <a:latin typeface="+mj-lt"/>
              <a:ea typeface="+mn-ea"/>
              <a:cs typeface="Segoe UI Light" panose="020B0502040204020203" pitchFamily="34" charset="0"/>
            </a:endParaRPr>
          </a:p>
        </p:txBody>
      </p:sp>
      <p:sp>
        <p:nvSpPr>
          <p:cNvPr id="92" name="TextBox 91">
            <a:extLst>
              <a:ext uri="{FF2B5EF4-FFF2-40B4-BE49-F238E27FC236}">
                <a16:creationId xmlns:a16="http://schemas.microsoft.com/office/drawing/2014/main" id="{CE217384-F481-41CB-81E5-0FF292021FA9}"/>
              </a:ext>
            </a:extLst>
          </p:cNvPr>
          <p:cNvSpPr txBox="1"/>
          <p:nvPr/>
        </p:nvSpPr>
        <p:spPr>
          <a:xfrm>
            <a:off x="2875788" y="1272689"/>
            <a:ext cx="864835" cy="1569660"/>
          </a:xfrm>
          <a:prstGeom prst="rect">
            <a:avLst/>
          </a:prstGeom>
          <a:noFill/>
        </p:spPr>
        <p:txBody>
          <a:bodyPr wrap="square" lIns="91440" tIns="45720" rIns="91440" bIns="45720" rtlCol="0" anchor="t">
            <a:spAutoFit/>
          </a:bodyPr>
          <a:lstStyle/>
          <a:p>
            <a:pPr algn="ctr" defTabSz="457200">
              <a:defRPr/>
            </a:pPr>
            <a:r>
              <a:rPr lang="en-AU" sz="1200" b="1">
                <a:solidFill>
                  <a:srgbClr val="404246"/>
                </a:solidFill>
                <a:latin typeface="+mj-lt"/>
                <a:cs typeface="Segoe UI Light"/>
              </a:rPr>
              <a:t>5</a:t>
            </a:r>
            <a:r>
              <a:rPr lang="en-AU" sz="1000" b="1">
                <a:solidFill>
                  <a:srgbClr val="404246"/>
                </a:solidFill>
                <a:latin typeface="+mj-lt"/>
                <a:cs typeface="Segoe UI Light"/>
              </a:rPr>
              <a:t> </a:t>
            </a:r>
            <a:endParaRPr kumimoji="0" lang="en-AU" sz="1000" b="1" i="0" u="none" strike="noStrike" kern="1200" cap="none" spc="0" normalizeH="0" baseline="0" noProof="0">
              <a:ln>
                <a:noFill/>
              </a:ln>
              <a:solidFill>
                <a:srgbClr val="404246"/>
              </a:solidFill>
              <a:effectLst/>
              <a:uLnTx/>
              <a:uFillTx/>
              <a:latin typeface="+mj-lt"/>
              <a:ea typeface="+mn-ea"/>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800" i="0" u="none" strike="noStrike" kern="1200" cap="none" spc="0" normalizeH="0" baseline="0" noProof="0">
                <a:ln>
                  <a:noFill/>
                </a:ln>
                <a:solidFill>
                  <a:srgbClr val="404246"/>
                </a:solidFill>
                <a:effectLst/>
                <a:uLnTx/>
                <a:uFillTx/>
                <a:latin typeface="+mj-lt"/>
                <a:ea typeface="+mn-ea"/>
                <a:cs typeface="Segoe UI Light"/>
              </a:rPr>
              <a:t>VET qualifications</a:t>
            </a:r>
            <a:endParaRPr lang="en-AU" sz="800" i="0" u="none" strike="noStrike" kern="1200" cap="none" spc="0" normalizeH="0" baseline="0" noProof="0">
              <a:ln>
                <a:noFill/>
              </a:ln>
              <a:solidFill>
                <a:srgbClr val="404246"/>
              </a:solidFill>
              <a:effectLst/>
              <a:uLnTx/>
              <a:uFillTx/>
              <a:latin typeface="+mj-lt"/>
              <a:ea typeface="Calibri Light"/>
              <a:cs typeface="Segoe UI Ligh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a:solidFill>
                <a:srgbClr val="404246"/>
              </a:solidFill>
              <a:latin typeface="+mj-lt"/>
              <a:cs typeface="Segoe UI Light" panose="020B0502040204020203" pitchFamily="34" charset="0"/>
            </a:endParaRPr>
          </a:p>
          <a:p>
            <a:pPr algn="ctr" defTabSz="457200">
              <a:defRPr/>
            </a:pPr>
            <a:r>
              <a:rPr kumimoji="0" lang="en-AU" sz="1200" b="1" i="0" u="none" strike="noStrike" kern="1200" cap="none" spc="0" normalizeH="0" baseline="0" noProof="0">
                <a:ln>
                  <a:noFill/>
                </a:ln>
                <a:solidFill>
                  <a:srgbClr val="404246"/>
                </a:solidFill>
                <a:effectLst/>
                <a:uLnTx/>
                <a:uFillTx/>
                <a:latin typeface="+mj-lt"/>
                <a:ea typeface="+mn-ea"/>
                <a:cs typeface="Segoe UI Light"/>
              </a:rPr>
              <a:t>3</a:t>
            </a:r>
            <a:r>
              <a:rPr lang="en-AU" sz="1200">
                <a:solidFill>
                  <a:srgbClr val="404246"/>
                </a:solidFill>
                <a:latin typeface="+mj-lt"/>
                <a:cs typeface="Segoe UI Light"/>
              </a:rPr>
              <a:t> </a:t>
            </a:r>
            <a:endParaRPr lang="en-AU" sz="1200" i="0" u="none" strike="noStrike" kern="1200" cap="none" spc="0" normalizeH="0" baseline="0" noProof="0">
              <a:ln>
                <a:noFill/>
              </a:ln>
              <a:solidFill>
                <a:srgbClr val="404246"/>
              </a:solidFill>
              <a:effectLst/>
              <a:uLnTx/>
              <a:uFillTx/>
              <a:latin typeface="+mj-lt"/>
              <a:ea typeface="Calibri Light"/>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800" i="0" u="none" strike="noStrike" kern="1200" cap="none" spc="0" normalizeH="0" baseline="0" noProof="0">
                <a:ln>
                  <a:noFill/>
                </a:ln>
                <a:solidFill>
                  <a:srgbClr val="404246"/>
                </a:solidFill>
                <a:effectLst/>
                <a:uLnTx/>
                <a:uFillTx/>
                <a:latin typeface="+mj-lt"/>
                <a:ea typeface="+mn-ea"/>
                <a:cs typeface="Segoe UI Light"/>
              </a:rPr>
              <a:t>Australian Qualifications </a:t>
            </a:r>
            <a:br>
              <a:rPr lang="en-AU" sz="800" i="0" u="none" strike="noStrike" kern="1200" cap="none" spc="0" normalizeH="0" baseline="0" noProof="0">
                <a:ln>
                  <a:noFill/>
                </a:ln>
                <a:effectLst/>
                <a:uLnTx/>
                <a:uFillTx/>
                <a:latin typeface="+mj-lt"/>
                <a:cs typeface="Segoe UI Light" panose="020B0502040204020203" pitchFamily="34" charset="0"/>
              </a:rPr>
            </a:br>
            <a:r>
              <a:rPr kumimoji="0" lang="en-AU" sz="800" i="0" u="none" strike="noStrike" kern="1200" cap="none" spc="0" normalizeH="0" baseline="0" noProof="0">
                <a:ln>
                  <a:noFill/>
                </a:ln>
                <a:solidFill>
                  <a:srgbClr val="404246"/>
                </a:solidFill>
                <a:effectLst/>
                <a:uLnTx/>
                <a:uFillTx/>
                <a:latin typeface="+mj-lt"/>
                <a:ea typeface="+mn-ea"/>
                <a:cs typeface="Segoe UI Light"/>
              </a:rPr>
              <a:t>Framework (AQF) levels</a:t>
            </a:r>
            <a:endParaRPr lang="en-AU" sz="800">
              <a:solidFill>
                <a:srgbClr val="404246"/>
              </a:solidFill>
              <a:latin typeface="+mj-lt"/>
              <a:ea typeface="Calibri Light"/>
              <a:cs typeface="Segoe UI Ligh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a:solidFill>
                <a:srgbClr val="404246"/>
              </a:solidFill>
              <a:latin typeface="+mj-lt"/>
              <a:cs typeface="Segoe UI Light" panose="020B0502040204020203" pitchFamily="34" charset="0"/>
            </a:endParaRPr>
          </a:p>
          <a:p>
            <a:pPr algn="ctr" defTabSz="457200">
              <a:defRPr/>
            </a:pPr>
            <a:r>
              <a:rPr lang="en-AU" sz="800">
                <a:solidFill>
                  <a:srgbClr val="404246"/>
                </a:solidFill>
                <a:latin typeface="+mj-lt"/>
                <a:cs typeface="Segoe UI Light"/>
              </a:rPr>
              <a:t>  </a:t>
            </a:r>
            <a:endParaRPr lang="en-AU" sz="800" i="0" u="none" strike="noStrike" kern="1200" cap="none" spc="0" normalizeH="0" baseline="0" noProof="0">
              <a:ln>
                <a:noFill/>
              </a:ln>
              <a:solidFill>
                <a:srgbClr val="404246"/>
              </a:solidFill>
              <a:effectLst/>
              <a:uLnTx/>
              <a:uFillTx/>
              <a:latin typeface="+mj-lt"/>
              <a:ea typeface="Calibri Light"/>
              <a:cs typeface="Segoe UI Light" panose="020B0502040204020203" pitchFamily="34" charset="0"/>
            </a:endParaRPr>
          </a:p>
        </p:txBody>
      </p:sp>
      <p:sp>
        <p:nvSpPr>
          <p:cNvPr id="93" name="Rectangle 92">
            <a:extLst>
              <a:ext uri="{FF2B5EF4-FFF2-40B4-BE49-F238E27FC236}">
                <a16:creationId xmlns:a16="http://schemas.microsoft.com/office/drawing/2014/main" id="{2A6A49EE-7C97-475E-8023-F868544FC5CF}"/>
              </a:ext>
            </a:extLst>
          </p:cNvPr>
          <p:cNvSpPr/>
          <p:nvPr/>
        </p:nvSpPr>
        <p:spPr>
          <a:xfrm>
            <a:off x="-8852" y="789251"/>
            <a:ext cx="4351768" cy="223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404246"/>
                </a:solidFill>
                <a:effectLst/>
                <a:uLnTx/>
                <a:uFillTx/>
                <a:latin typeface="+mj-lt"/>
                <a:ea typeface="+mn-ea"/>
                <a:cs typeface="+mn-cs"/>
              </a:rPr>
              <a:t>Qualifications mapped to Pest Controller </a:t>
            </a:r>
          </a:p>
        </p:txBody>
      </p:sp>
      <p:graphicFrame>
        <p:nvGraphicFramePr>
          <p:cNvPr id="94" name="Table 8">
            <a:extLst>
              <a:ext uri="{FF2B5EF4-FFF2-40B4-BE49-F238E27FC236}">
                <a16:creationId xmlns:a16="http://schemas.microsoft.com/office/drawing/2014/main" id="{C70E8F1A-6081-4E1D-9A09-062F154D81C6}"/>
              </a:ext>
            </a:extLst>
          </p:cNvPr>
          <p:cNvGraphicFramePr>
            <a:graphicFrameLocks noGrp="1"/>
          </p:cNvGraphicFramePr>
          <p:nvPr/>
        </p:nvGraphicFramePr>
        <p:xfrm>
          <a:off x="56163" y="1087982"/>
          <a:ext cx="2763538" cy="400111"/>
        </p:xfrm>
        <a:graphic>
          <a:graphicData uri="http://schemas.openxmlformats.org/drawingml/2006/table">
            <a:tbl>
              <a:tblPr firstRow="1" bandRow="1">
                <a:tableStyleId>{5C22544A-7EE6-4342-B048-85BDC9FD1C3A}</a:tableStyleId>
              </a:tblPr>
              <a:tblGrid>
                <a:gridCol w="2763538">
                  <a:extLst>
                    <a:ext uri="{9D8B030D-6E8A-4147-A177-3AD203B41FA5}">
                      <a16:colId xmlns:a16="http://schemas.microsoft.com/office/drawing/2014/main" val="1614566504"/>
                    </a:ext>
                  </a:extLst>
                </a:gridCol>
              </a:tblGrid>
              <a:tr h="4001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j-lt"/>
                          <a:ea typeface="+mn-ea"/>
                          <a:cs typeface="+mn-cs"/>
                        </a:rPr>
                        <a:t>AHC30318 Cert III in Rural and Environmental Pest Management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2464417236"/>
                  </a:ext>
                </a:extLst>
              </a:tr>
            </a:tbl>
          </a:graphicData>
        </a:graphic>
      </p:graphicFrame>
      <p:grpSp>
        <p:nvGrpSpPr>
          <p:cNvPr id="122" name="Group 121">
            <a:extLst>
              <a:ext uri="{FF2B5EF4-FFF2-40B4-BE49-F238E27FC236}">
                <a16:creationId xmlns:a16="http://schemas.microsoft.com/office/drawing/2014/main" id="{ADFC35AC-5EF4-4F11-9D20-C009FD3BE675}"/>
              </a:ext>
            </a:extLst>
          </p:cNvPr>
          <p:cNvGrpSpPr/>
          <p:nvPr/>
        </p:nvGrpSpPr>
        <p:grpSpPr>
          <a:xfrm>
            <a:off x="4538650" y="2768707"/>
            <a:ext cx="2755791" cy="490252"/>
            <a:chOff x="5108391" y="5598892"/>
            <a:chExt cx="4177347" cy="738040"/>
          </a:xfrm>
        </p:grpSpPr>
        <p:sp>
          <p:nvSpPr>
            <p:cNvPr id="100" name="Rectangle 99">
              <a:extLst>
                <a:ext uri="{FF2B5EF4-FFF2-40B4-BE49-F238E27FC236}">
                  <a16:creationId xmlns:a16="http://schemas.microsoft.com/office/drawing/2014/main" id="{23759050-A8E3-4758-ADE4-25F46582796D}"/>
                </a:ext>
              </a:extLst>
            </p:cNvPr>
            <p:cNvSpPr/>
            <p:nvPr/>
          </p:nvSpPr>
          <p:spPr>
            <a:xfrm>
              <a:off x="5175799" y="5828137"/>
              <a:ext cx="4054929" cy="160614"/>
            </a:xfrm>
            <a:prstGeom prst="rect">
              <a:avLst/>
            </a:prstGeom>
            <a:solidFill>
              <a:srgbClr val="404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b="1">
                  <a:solidFill>
                    <a:schemeClr val="bg1"/>
                  </a:solidFill>
                  <a:latin typeface="+mj-lt"/>
                </a:rPr>
                <a:t>Specialisation</a:t>
              </a:r>
              <a:r>
                <a:rPr lang="en-AU" sz="800">
                  <a:solidFill>
                    <a:schemeClr val="bg1"/>
                  </a:solidFill>
                  <a:latin typeface="+mj-lt"/>
                </a:rPr>
                <a:t>: Urban</a:t>
              </a:r>
              <a:endParaRPr kumimoji="0" lang="en-AU" sz="800" b="0" i="0" u="none" strike="noStrike" kern="1200" cap="none" spc="0" normalizeH="0" baseline="0" noProof="0">
                <a:ln>
                  <a:noFill/>
                </a:ln>
                <a:solidFill>
                  <a:schemeClr val="bg1"/>
                </a:solidFill>
                <a:effectLst/>
                <a:uLnTx/>
                <a:uFillTx/>
                <a:latin typeface="+mj-lt"/>
              </a:endParaRPr>
            </a:p>
          </p:txBody>
        </p:sp>
        <p:sp>
          <p:nvSpPr>
            <p:cNvPr id="101" name="Rectangle 100">
              <a:extLst>
                <a:ext uri="{FF2B5EF4-FFF2-40B4-BE49-F238E27FC236}">
                  <a16:creationId xmlns:a16="http://schemas.microsoft.com/office/drawing/2014/main" id="{E2E598CE-D377-4F02-BD98-73467152D22F}"/>
                </a:ext>
              </a:extLst>
            </p:cNvPr>
            <p:cNvSpPr/>
            <p:nvPr/>
          </p:nvSpPr>
          <p:spPr>
            <a:xfrm>
              <a:off x="5166155" y="6075959"/>
              <a:ext cx="4054929" cy="155169"/>
            </a:xfrm>
            <a:prstGeom prst="rect">
              <a:avLst/>
            </a:prstGeom>
            <a:solidFill>
              <a:srgbClr val="404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chemeClr val="bg1"/>
                  </a:solidFill>
                  <a:effectLst/>
                  <a:uLnTx/>
                  <a:uFillTx/>
                  <a:latin typeface="+mj-lt"/>
                  <a:ea typeface="+mn-ea"/>
                  <a:cs typeface="+mn-cs"/>
                </a:rPr>
                <a:t>Specialisation</a:t>
              </a:r>
              <a:r>
                <a:rPr kumimoji="0" lang="en-AU" sz="800" b="0" i="0" u="none" strike="noStrike" kern="1200" cap="none" spc="0" normalizeH="0" baseline="0" noProof="0">
                  <a:ln>
                    <a:noFill/>
                  </a:ln>
                  <a:solidFill>
                    <a:schemeClr val="bg1"/>
                  </a:solidFill>
                  <a:effectLst/>
                  <a:uLnTx/>
                  <a:uFillTx/>
                  <a:latin typeface="+mj-lt"/>
                  <a:ea typeface="+mn-ea"/>
                  <a:cs typeface="+mn-cs"/>
                </a:rPr>
                <a:t>: Rural and Environmental</a:t>
              </a:r>
            </a:p>
          </p:txBody>
        </p:sp>
        <p:sp>
          <p:nvSpPr>
            <p:cNvPr id="103" name="Rectangle 102">
              <a:extLst>
                <a:ext uri="{FF2B5EF4-FFF2-40B4-BE49-F238E27FC236}">
                  <a16:creationId xmlns:a16="http://schemas.microsoft.com/office/drawing/2014/main" id="{E909A89D-9AA0-483B-BECD-8FA6E32CDB92}"/>
                </a:ext>
              </a:extLst>
            </p:cNvPr>
            <p:cNvSpPr/>
            <p:nvPr/>
          </p:nvSpPr>
          <p:spPr>
            <a:xfrm>
              <a:off x="5161344" y="5647771"/>
              <a:ext cx="4054929" cy="160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b="1">
                  <a:solidFill>
                    <a:srgbClr val="404246"/>
                  </a:solidFill>
                  <a:latin typeface="+mj-lt"/>
                </a:rPr>
                <a:t>2 Specialist Skill Standards</a:t>
              </a:r>
              <a:endParaRPr kumimoji="0" lang="en-AU" sz="800" b="0" i="0" u="none" strike="noStrike" kern="1200" cap="none" spc="0" normalizeH="0" baseline="0" noProof="0">
                <a:ln>
                  <a:noFill/>
                </a:ln>
                <a:solidFill>
                  <a:srgbClr val="404246"/>
                </a:solidFill>
                <a:effectLst/>
                <a:uLnTx/>
                <a:uFillTx/>
                <a:latin typeface="+mj-lt"/>
              </a:endParaRPr>
            </a:p>
          </p:txBody>
        </p:sp>
        <p:sp>
          <p:nvSpPr>
            <p:cNvPr id="105" name="Rectangle 104">
              <a:extLst>
                <a:ext uri="{FF2B5EF4-FFF2-40B4-BE49-F238E27FC236}">
                  <a16:creationId xmlns:a16="http://schemas.microsoft.com/office/drawing/2014/main" id="{1EE9B0CA-64E4-4368-9F3E-55C407F43611}"/>
                </a:ext>
              </a:extLst>
            </p:cNvPr>
            <p:cNvSpPr/>
            <p:nvPr/>
          </p:nvSpPr>
          <p:spPr>
            <a:xfrm>
              <a:off x="5108391" y="5598892"/>
              <a:ext cx="4177347" cy="738040"/>
            </a:xfrm>
            <a:prstGeom prst="rect">
              <a:avLst/>
            </a:prstGeom>
            <a:noFill/>
            <a:ln w="12700">
              <a:solidFill>
                <a:srgbClr val="40424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a:latin typeface="+mj-lt"/>
              </a:endParaRPr>
            </a:p>
          </p:txBody>
        </p:sp>
      </p:grpSp>
      <p:sp>
        <p:nvSpPr>
          <p:cNvPr id="107" name="Rectangle 106">
            <a:extLst>
              <a:ext uri="{FF2B5EF4-FFF2-40B4-BE49-F238E27FC236}">
                <a16:creationId xmlns:a16="http://schemas.microsoft.com/office/drawing/2014/main" id="{26C749FD-5C89-450E-A372-C6F5CCE08395}"/>
              </a:ext>
            </a:extLst>
          </p:cNvPr>
          <p:cNvSpPr/>
          <p:nvPr/>
        </p:nvSpPr>
        <p:spPr>
          <a:xfrm>
            <a:off x="7591447" y="1810931"/>
            <a:ext cx="1280434" cy="312312"/>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a:latin typeface="+mj-lt"/>
              </a:rPr>
              <a:t>Completion Rules</a:t>
            </a:r>
          </a:p>
        </p:txBody>
      </p:sp>
      <p:sp>
        <p:nvSpPr>
          <p:cNvPr id="108" name="Arrow: Right 107">
            <a:extLst>
              <a:ext uri="{FF2B5EF4-FFF2-40B4-BE49-F238E27FC236}">
                <a16:creationId xmlns:a16="http://schemas.microsoft.com/office/drawing/2014/main" id="{3CB5D11A-37F6-4C5F-87D5-E76E259C4D1D}"/>
              </a:ext>
            </a:extLst>
          </p:cNvPr>
          <p:cNvSpPr/>
          <p:nvPr/>
        </p:nvSpPr>
        <p:spPr>
          <a:xfrm>
            <a:off x="7321874" y="1094679"/>
            <a:ext cx="458603" cy="389277"/>
          </a:xfrm>
          <a:prstGeom prst="rightArrow">
            <a:avLst/>
          </a:prstGeom>
          <a:solidFill>
            <a:srgbClr val="404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prstClr val="white"/>
              </a:solidFill>
              <a:effectLst/>
              <a:uLnTx/>
              <a:uFillTx/>
              <a:latin typeface="+mj-lt"/>
              <a:ea typeface="+mn-ea"/>
              <a:cs typeface="+mn-cs"/>
            </a:endParaRPr>
          </a:p>
        </p:txBody>
      </p:sp>
      <p:sp>
        <p:nvSpPr>
          <p:cNvPr id="111" name="Rectangle 110">
            <a:extLst>
              <a:ext uri="{FF2B5EF4-FFF2-40B4-BE49-F238E27FC236}">
                <a16:creationId xmlns:a16="http://schemas.microsoft.com/office/drawing/2014/main" id="{BDD3C054-7314-47A8-AD3B-A3BBC45F104E}"/>
              </a:ext>
            </a:extLst>
          </p:cNvPr>
          <p:cNvSpPr/>
          <p:nvPr/>
        </p:nvSpPr>
        <p:spPr>
          <a:xfrm>
            <a:off x="7619285" y="2579665"/>
            <a:ext cx="1268934" cy="64949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a:latin typeface="+mj-lt"/>
              </a:rPr>
              <a:t>Industry combines Skill Standards to build qualifications aligned to the AQF</a:t>
            </a:r>
          </a:p>
        </p:txBody>
      </p:sp>
      <p:grpSp>
        <p:nvGrpSpPr>
          <p:cNvPr id="121" name="Group 120">
            <a:extLst>
              <a:ext uri="{FF2B5EF4-FFF2-40B4-BE49-F238E27FC236}">
                <a16:creationId xmlns:a16="http://schemas.microsoft.com/office/drawing/2014/main" id="{F6A07546-B531-4439-9492-4F48BFF7F39E}"/>
              </a:ext>
            </a:extLst>
          </p:cNvPr>
          <p:cNvGrpSpPr/>
          <p:nvPr/>
        </p:nvGrpSpPr>
        <p:grpSpPr>
          <a:xfrm>
            <a:off x="4538652" y="826945"/>
            <a:ext cx="2763279" cy="1895311"/>
            <a:chOff x="5097045" y="2332671"/>
            <a:chExt cx="4188695" cy="2464176"/>
          </a:xfrm>
        </p:grpSpPr>
        <p:sp>
          <p:nvSpPr>
            <p:cNvPr id="79" name="Rectangle 78">
              <a:extLst>
                <a:ext uri="{FF2B5EF4-FFF2-40B4-BE49-F238E27FC236}">
                  <a16:creationId xmlns:a16="http://schemas.microsoft.com/office/drawing/2014/main" id="{404B3C1D-0CF1-41D9-A075-F456B0568DC6}"/>
                </a:ext>
              </a:extLst>
            </p:cNvPr>
            <p:cNvSpPr/>
            <p:nvPr/>
          </p:nvSpPr>
          <p:spPr>
            <a:xfrm>
              <a:off x="5148672" y="3142935"/>
              <a:ext cx="4054929" cy="169016"/>
            </a:xfrm>
            <a:prstGeom prst="rect">
              <a:avLst/>
            </a:prstGeom>
            <a:solidFill>
              <a:srgbClr val="7A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mj-lt"/>
                  <a:ea typeface="+mn-ea"/>
                  <a:cs typeface="+mn-cs"/>
                </a:rPr>
                <a:t>Clean Facilities or Sites</a:t>
              </a:r>
            </a:p>
          </p:txBody>
        </p:sp>
        <p:sp>
          <p:nvSpPr>
            <p:cNvPr id="80" name="Rectangle 79">
              <a:extLst>
                <a:ext uri="{FF2B5EF4-FFF2-40B4-BE49-F238E27FC236}">
                  <a16:creationId xmlns:a16="http://schemas.microsoft.com/office/drawing/2014/main" id="{3C51427C-126E-42DA-83D2-1A365782E88C}"/>
                </a:ext>
              </a:extLst>
            </p:cNvPr>
            <p:cNvSpPr/>
            <p:nvPr/>
          </p:nvSpPr>
          <p:spPr>
            <a:xfrm>
              <a:off x="5164450" y="4575825"/>
              <a:ext cx="4054929" cy="141459"/>
            </a:xfrm>
            <a:prstGeom prst="rect">
              <a:avLst/>
            </a:prstGeom>
            <a:solidFill>
              <a:srgbClr val="7A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mj-lt"/>
                  <a:ea typeface="+mn-ea"/>
                  <a:cs typeface="+mn-cs"/>
                </a:rPr>
                <a:t>Inspect Buildings/Grounds to Determine Condition</a:t>
              </a:r>
            </a:p>
          </p:txBody>
        </p:sp>
        <p:sp>
          <p:nvSpPr>
            <p:cNvPr id="81" name="Rectangle 80">
              <a:extLst>
                <a:ext uri="{FF2B5EF4-FFF2-40B4-BE49-F238E27FC236}">
                  <a16:creationId xmlns:a16="http://schemas.microsoft.com/office/drawing/2014/main" id="{AE115443-B04A-4CF3-8166-977C9F421C92}"/>
                </a:ext>
              </a:extLst>
            </p:cNvPr>
            <p:cNvSpPr/>
            <p:nvPr/>
          </p:nvSpPr>
          <p:spPr>
            <a:xfrm>
              <a:off x="5148672" y="2915579"/>
              <a:ext cx="4054929" cy="184147"/>
            </a:xfrm>
            <a:prstGeom prst="rect">
              <a:avLst/>
            </a:prstGeom>
            <a:solidFill>
              <a:srgbClr val="7A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mj-lt"/>
                  <a:ea typeface="+mn-ea"/>
                  <a:cs typeface="+mn-cs"/>
                </a:rPr>
                <a:t>Treat Greenery Or Surfaces With Protective Substances</a:t>
              </a:r>
            </a:p>
          </p:txBody>
        </p:sp>
        <p:sp>
          <p:nvSpPr>
            <p:cNvPr id="82" name="Rectangle 81">
              <a:extLst>
                <a:ext uri="{FF2B5EF4-FFF2-40B4-BE49-F238E27FC236}">
                  <a16:creationId xmlns:a16="http://schemas.microsoft.com/office/drawing/2014/main" id="{C71E8ADA-BECE-4CC7-AE6A-5A14CD66D55A}"/>
                </a:ext>
              </a:extLst>
            </p:cNvPr>
            <p:cNvSpPr/>
            <p:nvPr/>
          </p:nvSpPr>
          <p:spPr>
            <a:xfrm>
              <a:off x="5148673" y="2684139"/>
              <a:ext cx="4054929" cy="195589"/>
            </a:xfrm>
            <a:prstGeom prst="rect">
              <a:avLst/>
            </a:prstGeom>
            <a:solidFill>
              <a:srgbClr val="7A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mj-lt"/>
                  <a:ea typeface="+mn-ea"/>
                  <a:cs typeface="+mn-cs"/>
                </a:rPr>
                <a:t>Treat Facilities To Eliminate Pests</a:t>
              </a:r>
            </a:p>
          </p:txBody>
        </p:sp>
        <p:sp>
          <p:nvSpPr>
            <p:cNvPr id="83" name="Rectangle 82">
              <a:extLst>
                <a:ext uri="{FF2B5EF4-FFF2-40B4-BE49-F238E27FC236}">
                  <a16:creationId xmlns:a16="http://schemas.microsoft.com/office/drawing/2014/main" id="{7B11676D-EA39-40BE-A5C6-3A6BCF5247C3}"/>
                </a:ext>
              </a:extLst>
            </p:cNvPr>
            <p:cNvSpPr/>
            <p:nvPr/>
          </p:nvSpPr>
          <p:spPr>
            <a:xfrm>
              <a:off x="5164450" y="3950075"/>
              <a:ext cx="4054929" cy="141460"/>
            </a:xfrm>
            <a:prstGeom prst="rect">
              <a:avLst/>
            </a:prstGeom>
            <a:solidFill>
              <a:srgbClr val="7A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mj-lt"/>
                  <a:ea typeface="+mn-ea"/>
                  <a:cs typeface="+mn-cs"/>
                </a:rPr>
                <a:t>Recommend Goods Or Services to Customers</a:t>
              </a:r>
            </a:p>
          </p:txBody>
        </p:sp>
        <p:sp>
          <p:nvSpPr>
            <p:cNvPr id="84" name="Rectangle 83">
              <a:extLst>
                <a:ext uri="{FF2B5EF4-FFF2-40B4-BE49-F238E27FC236}">
                  <a16:creationId xmlns:a16="http://schemas.microsoft.com/office/drawing/2014/main" id="{A2219072-C390-4E3A-A1D1-31DE7F181EB0}"/>
                </a:ext>
              </a:extLst>
            </p:cNvPr>
            <p:cNvSpPr/>
            <p:nvPr/>
          </p:nvSpPr>
          <p:spPr>
            <a:xfrm>
              <a:off x="5143462" y="3357501"/>
              <a:ext cx="4054929" cy="169016"/>
            </a:xfrm>
            <a:prstGeom prst="rect">
              <a:avLst/>
            </a:prstGeom>
            <a:solidFill>
              <a:srgbClr val="7A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mj-lt"/>
                  <a:ea typeface="+mn-ea"/>
                  <a:cs typeface="+mn-cs"/>
                </a:rPr>
                <a:t>Evaluate Reports Or Designs To Determine Work Needs</a:t>
              </a:r>
            </a:p>
          </p:txBody>
        </p:sp>
        <p:sp>
          <p:nvSpPr>
            <p:cNvPr id="85" name="Rectangle 84">
              <a:extLst>
                <a:ext uri="{FF2B5EF4-FFF2-40B4-BE49-F238E27FC236}">
                  <a16:creationId xmlns:a16="http://schemas.microsoft.com/office/drawing/2014/main" id="{9A5DA453-2AC5-4627-9481-E4A08200B7B7}"/>
                </a:ext>
              </a:extLst>
            </p:cNvPr>
            <p:cNvSpPr/>
            <p:nvPr/>
          </p:nvSpPr>
          <p:spPr>
            <a:xfrm>
              <a:off x="5154808" y="3577498"/>
              <a:ext cx="4054929" cy="141459"/>
            </a:xfrm>
            <a:prstGeom prst="rect">
              <a:avLst/>
            </a:prstGeom>
            <a:solidFill>
              <a:srgbClr val="7A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mj-lt"/>
                  <a:ea typeface="+mn-ea"/>
                  <a:cs typeface="+mn-cs"/>
                </a:rPr>
                <a:t>Estimate Maintenance Service Requirements Or Costs</a:t>
              </a:r>
            </a:p>
          </p:txBody>
        </p:sp>
        <p:sp>
          <p:nvSpPr>
            <p:cNvPr id="86" name="Rectangle 85">
              <a:extLst>
                <a:ext uri="{FF2B5EF4-FFF2-40B4-BE49-F238E27FC236}">
                  <a16:creationId xmlns:a16="http://schemas.microsoft.com/office/drawing/2014/main" id="{296517FD-A040-4EDD-887C-A1765CFA1C35}"/>
                </a:ext>
              </a:extLst>
            </p:cNvPr>
            <p:cNvSpPr/>
            <p:nvPr/>
          </p:nvSpPr>
          <p:spPr>
            <a:xfrm>
              <a:off x="5164450" y="3763825"/>
              <a:ext cx="4054929" cy="141459"/>
            </a:xfrm>
            <a:prstGeom prst="rect">
              <a:avLst/>
            </a:prstGeom>
            <a:solidFill>
              <a:srgbClr val="7A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mj-lt"/>
                  <a:ea typeface="+mn-ea"/>
                  <a:cs typeface="+mn-cs"/>
                </a:rPr>
                <a:t>Supervise Maintenance Workers</a:t>
              </a:r>
            </a:p>
          </p:txBody>
        </p:sp>
        <p:sp>
          <p:nvSpPr>
            <p:cNvPr id="87" name="Rectangle 86">
              <a:extLst>
                <a:ext uri="{FF2B5EF4-FFF2-40B4-BE49-F238E27FC236}">
                  <a16:creationId xmlns:a16="http://schemas.microsoft.com/office/drawing/2014/main" id="{FEC0CDEC-F743-46CC-9B06-6DA6DE566B86}"/>
                </a:ext>
              </a:extLst>
            </p:cNvPr>
            <p:cNvSpPr/>
            <p:nvPr/>
          </p:nvSpPr>
          <p:spPr>
            <a:xfrm>
              <a:off x="5164450" y="4364133"/>
              <a:ext cx="4054929" cy="145698"/>
            </a:xfrm>
            <a:prstGeom prst="rect">
              <a:avLst/>
            </a:prstGeom>
            <a:solidFill>
              <a:srgbClr val="7A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mj-lt"/>
                  <a:ea typeface="+mn-ea"/>
                  <a:cs typeface="+mn-cs"/>
                </a:rPr>
                <a:t>Document Work Hours or Activities</a:t>
              </a:r>
            </a:p>
          </p:txBody>
        </p:sp>
        <p:sp>
          <p:nvSpPr>
            <p:cNvPr id="88" name="Rectangle 87">
              <a:extLst>
                <a:ext uri="{FF2B5EF4-FFF2-40B4-BE49-F238E27FC236}">
                  <a16:creationId xmlns:a16="http://schemas.microsoft.com/office/drawing/2014/main" id="{E3A17DB6-BB35-40F6-8CC1-DB4B2420939E}"/>
                </a:ext>
              </a:extLst>
            </p:cNvPr>
            <p:cNvSpPr/>
            <p:nvPr/>
          </p:nvSpPr>
          <p:spPr>
            <a:xfrm>
              <a:off x="5164450" y="4152817"/>
              <a:ext cx="4054929" cy="160399"/>
            </a:xfrm>
            <a:prstGeom prst="rect">
              <a:avLst/>
            </a:prstGeom>
            <a:solidFill>
              <a:srgbClr val="7A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mj-lt"/>
                  <a:ea typeface="+mn-ea"/>
                  <a:cs typeface="+mn-cs"/>
                </a:rPr>
                <a:t>Drive Vehicles To, Or At, Work Sites</a:t>
              </a:r>
            </a:p>
          </p:txBody>
        </p:sp>
        <p:sp>
          <p:nvSpPr>
            <p:cNvPr id="102" name="Rectangle 101">
              <a:extLst>
                <a:ext uri="{FF2B5EF4-FFF2-40B4-BE49-F238E27FC236}">
                  <a16:creationId xmlns:a16="http://schemas.microsoft.com/office/drawing/2014/main" id="{50691EBD-B00C-472E-B99B-91AC81A106EB}"/>
                </a:ext>
              </a:extLst>
            </p:cNvPr>
            <p:cNvSpPr/>
            <p:nvPr/>
          </p:nvSpPr>
          <p:spPr>
            <a:xfrm>
              <a:off x="5148672" y="2416609"/>
              <a:ext cx="4054929" cy="238578"/>
            </a:xfrm>
            <a:prstGeom prst="rect">
              <a:avLst/>
            </a:prstGeom>
            <a:noFill/>
            <a:ln>
              <a:solidFill>
                <a:srgbClr val="7A9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AU" sz="800" b="1" i="0" u="none" strike="noStrike" kern="1200" cap="none" spc="0" normalizeH="0" baseline="0" noProof="0">
                  <a:ln>
                    <a:noFill/>
                  </a:ln>
                  <a:solidFill>
                    <a:srgbClr val="012C3D"/>
                  </a:solidFill>
                  <a:effectLst/>
                  <a:uLnTx/>
                  <a:uFillTx/>
                  <a:latin typeface="+mj-lt"/>
                  <a:ea typeface="+mn-ea"/>
                  <a:cs typeface="+mn-cs"/>
                </a:rPr>
                <a:t>10 Cross-sectoral Skill Standards</a:t>
              </a:r>
              <a:endParaRPr kumimoji="0" lang="en-AU" sz="800" b="1" u="none" strike="noStrike" kern="1200" cap="none" spc="0" normalizeH="0" baseline="0" noProof="0">
                <a:ln>
                  <a:noFill/>
                </a:ln>
                <a:solidFill>
                  <a:srgbClr val="012C3D"/>
                </a:solidFill>
                <a:effectLst/>
                <a:uLnTx/>
                <a:uFillTx/>
                <a:latin typeface="+mj-lt"/>
                <a:ea typeface="+mn-ea"/>
                <a:cs typeface="+mn-cs"/>
              </a:endParaRPr>
            </a:p>
          </p:txBody>
        </p:sp>
        <p:sp>
          <p:nvSpPr>
            <p:cNvPr id="104" name="Rectangle 103">
              <a:extLst>
                <a:ext uri="{FF2B5EF4-FFF2-40B4-BE49-F238E27FC236}">
                  <a16:creationId xmlns:a16="http://schemas.microsoft.com/office/drawing/2014/main" id="{EAB9C941-9F87-4AE5-99B3-E370662B28E8}"/>
                </a:ext>
              </a:extLst>
            </p:cNvPr>
            <p:cNvSpPr/>
            <p:nvPr/>
          </p:nvSpPr>
          <p:spPr>
            <a:xfrm>
              <a:off x="5097045" y="2332671"/>
              <a:ext cx="4188695" cy="2464176"/>
            </a:xfrm>
            <a:prstGeom prst="rect">
              <a:avLst/>
            </a:prstGeom>
            <a:noFill/>
            <a:ln w="12700">
              <a:solidFill>
                <a:srgbClr val="7A9F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a:latin typeface="+mj-lt"/>
              </a:endParaRPr>
            </a:p>
          </p:txBody>
        </p:sp>
        <p:sp>
          <p:nvSpPr>
            <p:cNvPr id="112" name="Rectangle 111">
              <a:extLst>
                <a:ext uri="{FF2B5EF4-FFF2-40B4-BE49-F238E27FC236}">
                  <a16:creationId xmlns:a16="http://schemas.microsoft.com/office/drawing/2014/main" id="{D269A6FF-4053-4CC9-8E77-C7A18D6DD747}"/>
                </a:ext>
              </a:extLst>
            </p:cNvPr>
            <p:cNvSpPr/>
            <p:nvPr/>
          </p:nvSpPr>
          <p:spPr>
            <a:xfrm>
              <a:off x="7711625" y="2730775"/>
              <a:ext cx="1443185" cy="128376"/>
            </a:xfrm>
            <a:prstGeom prst="rect">
              <a:avLst/>
            </a:prstGeom>
            <a:solidFill>
              <a:srgbClr val="34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mj-lt"/>
                  <a:ea typeface="+mn-ea"/>
                  <a:cs typeface="+mn-cs"/>
                </a:rPr>
                <a:t>Licensing</a:t>
              </a:r>
            </a:p>
          </p:txBody>
        </p:sp>
      </p:grpSp>
      <p:sp>
        <p:nvSpPr>
          <p:cNvPr id="113" name="Rectangle 112">
            <a:extLst>
              <a:ext uri="{FF2B5EF4-FFF2-40B4-BE49-F238E27FC236}">
                <a16:creationId xmlns:a16="http://schemas.microsoft.com/office/drawing/2014/main" id="{09E0B7F0-3A18-4489-B20E-DE308FDA37F5}"/>
              </a:ext>
            </a:extLst>
          </p:cNvPr>
          <p:cNvSpPr/>
          <p:nvPr/>
        </p:nvSpPr>
        <p:spPr>
          <a:xfrm>
            <a:off x="3730515" y="535810"/>
            <a:ext cx="5420460" cy="180000"/>
          </a:xfrm>
          <a:prstGeom prst="rect">
            <a:avLst/>
          </a:prstGeom>
          <a:solidFill>
            <a:srgbClr val="A4A7A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57200">
              <a:defRPr/>
            </a:pPr>
            <a:r>
              <a:rPr lang="en-AU" sz="1100" b="1">
                <a:latin typeface="+mj-lt"/>
                <a:cs typeface="Segoe UI Light"/>
              </a:rPr>
              <a:t>Proposed</a:t>
            </a:r>
            <a:r>
              <a:rPr kumimoji="0" lang="en-AU" sz="1100" b="1" i="0" u="none" strike="noStrike" kern="1200" cap="none" spc="0" normalizeH="0" baseline="0" noProof="0">
                <a:ln>
                  <a:noFill/>
                </a:ln>
                <a:effectLst/>
                <a:uLnTx/>
                <a:uFillTx/>
                <a:latin typeface="+mj-lt"/>
                <a:ea typeface="+mn-ea"/>
                <a:cs typeface="Segoe UI Light"/>
              </a:rPr>
              <a:t> State</a:t>
            </a:r>
            <a:r>
              <a:rPr lang="en-AU" sz="1100" b="1">
                <a:latin typeface="+mj-lt"/>
                <a:cs typeface="Segoe UI Light"/>
              </a:rPr>
              <a:t> – Certificate III</a:t>
            </a:r>
            <a:endParaRPr kumimoji="0" lang="en-AU" sz="1100" b="1" i="0" u="none" strike="noStrike" kern="1200" cap="none" spc="0" normalizeH="0" baseline="0" noProof="0">
              <a:ln>
                <a:noFill/>
              </a:ln>
              <a:effectLst/>
              <a:uLnTx/>
              <a:uFillTx/>
              <a:latin typeface="+mj-lt"/>
              <a:ea typeface="+mn-ea"/>
              <a:cs typeface="Segoe UI Light"/>
            </a:endParaRPr>
          </a:p>
        </p:txBody>
      </p:sp>
      <p:graphicFrame>
        <p:nvGraphicFramePr>
          <p:cNvPr id="117" name="Table 8">
            <a:extLst>
              <a:ext uri="{FF2B5EF4-FFF2-40B4-BE49-F238E27FC236}">
                <a16:creationId xmlns:a16="http://schemas.microsoft.com/office/drawing/2014/main" id="{60CCCC76-F748-4317-A0D1-43C2C4733BCE}"/>
              </a:ext>
            </a:extLst>
          </p:cNvPr>
          <p:cNvGraphicFramePr>
            <a:graphicFrameLocks noGrp="1"/>
          </p:cNvGraphicFramePr>
          <p:nvPr/>
        </p:nvGraphicFramePr>
        <p:xfrm>
          <a:off x="56163" y="1582886"/>
          <a:ext cx="2763538" cy="274389"/>
        </p:xfrm>
        <a:graphic>
          <a:graphicData uri="http://schemas.openxmlformats.org/drawingml/2006/table">
            <a:tbl>
              <a:tblPr firstRow="1" bandRow="1">
                <a:tableStyleId>{5C22544A-7EE6-4342-B048-85BDC9FD1C3A}</a:tableStyleId>
              </a:tblPr>
              <a:tblGrid>
                <a:gridCol w="2763538">
                  <a:extLst>
                    <a:ext uri="{9D8B030D-6E8A-4147-A177-3AD203B41FA5}">
                      <a16:colId xmlns:a16="http://schemas.microsoft.com/office/drawing/2014/main" val="1614566504"/>
                    </a:ext>
                  </a:extLst>
                </a:gridCol>
              </a:tblGrid>
              <a:tr h="2743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j-lt"/>
                          <a:ea typeface="+mn-ea"/>
                          <a:cs typeface="+mn-cs"/>
                        </a:rPr>
                        <a:t>CPP30119 Cert III in Urban Pest Management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2464417236"/>
                  </a:ext>
                </a:extLst>
              </a:tr>
            </a:tbl>
          </a:graphicData>
        </a:graphic>
      </p:graphicFrame>
      <p:graphicFrame>
        <p:nvGraphicFramePr>
          <p:cNvPr id="118" name="Table 8">
            <a:extLst>
              <a:ext uri="{FF2B5EF4-FFF2-40B4-BE49-F238E27FC236}">
                <a16:creationId xmlns:a16="http://schemas.microsoft.com/office/drawing/2014/main" id="{DCF79521-FDCB-44A7-8DC5-EB6C2BCD5A35}"/>
              </a:ext>
            </a:extLst>
          </p:cNvPr>
          <p:cNvGraphicFramePr>
            <a:graphicFrameLocks noGrp="1"/>
          </p:cNvGraphicFramePr>
          <p:nvPr/>
        </p:nvGraphicFramePr>
        <p:xfrm>
          <a:off x="56163" y="1965365"/>
          <a:ext cx="2763538" cy="259434"/>
        </p:xfrm>
        <a:graphic>
          <a:graphicData uri="http://schemas.openxmlformats.org/drawingml/2006/table">
            <a:tbl>
              <a:tblPr firstRow="1" bandRow="1">
                <a:tableStyleId>{5C22544A-7EE6-4342-B048-85BDC9FD1C3A}</a:tableStyleId>
              </a:tblPr>
              <a:tblGrid>
                <a:gridCol w="2763538">
                  <a:extLst>
                    <a:ext uri="{9D8B030D-6E8A-4147-A177-3AD203B41FA5}">
                      <a16:colId xmlns:a16="http://schemas.microsoft.com/office/drawing/2014/main" val="1614566504"/>
                    </a:ext>
                  </a:extLst>
                </a:gridCol>
              </a:tblGrid>
              <a:tr h="259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900" b="1">
                          <a:latin typeface="+mj-lt"/>
                        </a:rPr>
                        <a:t>AHC41720 Cert IV in Pest Management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2464417236"/>
                  </a:ext>
                </a:extLst>
              </a:tr>
            </a:tbl>
          </a:graphicData>
        </a:graphic>
      </p:graphicFrame>
      <p:graphicFrame>
        <p:nvGraphicFramePr>
          <p:cNvPr id="119" name="Table 8">
            <a:extLst>
              <a:ext uri="{FF2B5EF4-FFF2-40B4-BE49-F238E27FC236}">
                <a16:creationId xmlns:a16="http://schemas.microsoft.com/office/drawing/2014/main" id="{94A50441-FB53-4244-BB97-341BD3EEBC28}"/>
              </a:ext>
            </a:extLst>
          </p:cNvPr>
          <p:cNvGraphicFramePr>
            <a:graphicFrameLocks noGrp="1"/>
          </p:cNvGraphicFramePr>
          <p:nvPr/>
        </p:nvGraphicFramePr>
        <p:xfrm>
          <a:off x="56163" y="2346535"/>
          <a:ext cx="2763538" cy="259434"/>
        </p:xfrm>
        <a:graphic>
          <a:graphicData uri="http://schemas.openxmlformats.org/drawingml/2006/table">
            <a:tbl>
              <a:tblPr firstRow="1" bandRow="1">
                <a:tableStyleId>{5C22544A-7EE6-4342-B048-85BDC9FD1C3A}</a:tableStyleId>
              </a:tblPr>
              <a:tblGrid>
                <a:gridCol w="2763538">
                  <a:extLst>
                    <a:ext uri="{9D8B030D-6E8A-4147-A177-3AD203B41FA5}">
                      <a16:colId xmlns:a16="http://schemas.microsoft.com/office/drawing/2014/main" val="1614566504"/>
                    </a:ext>
                  </a:extLst>
                </a:gridCol>
              </a:tblGrid>
              <a:tr h="259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900" b="1">
                          <a:latin typeface="+mj-lt"/>
                        </a:rPr>
                        <a:t>CPP41619 Cert IV in Urban Pest Management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2464417236"/>
                  </a:ext>
                </a:extLst>
              </a:tr>
            </a:tbl>
          </a:graphicData>
        </a:graphic>
      </p:graphicFrame>
      <p:graphicFrame>
        <p:nvGraphicFramePr>
          <p:cNvPr id="120" name="Table 8">
            <a:extLst>
              <a:ext uri="{FF2B5EF4-FFF2-40B4-BE49-F238E27FC236}">
                <a16:creationId xmlns:a16="http://schemas.microsoft.com/office/drawing/2014/main" id="{2FE73ED5-06BF-49C4-B59E-497AA29B43CE}"/>
              </a:ext>
            </a:extLst>
          </p:cNvPr>
          <p:cNvGraphicFramePr>
            <a:graphicFrameLocks noGrp="1"/>
          </p:cNvGraphicFramePr>
          <p:nvPr/>
        </p:nvGraphicFramePr>
        <p:xfrm>
          <a:off x="56163" y="2704805"/>
          <a:ext cx="2763538" cy="259434"/>
        </p:xfrm>
        <a:graphic>
          <a:graphicData uri="http://schemas.openxmlformats.org/drawingml/2006/table">
            <a:tbl>
              <a:tblPr firstRow="1" bandRow="1">
                <a:tableStyleId>{5C22544A-7EE6-4342-B048-85BDC9FD1C3A}</a:tableStyleId>
              </a:tblPr>
              <a:tblGrid>
                <a:gridCol w="2763538">
                  <a:extLst>
                    <a:ext uri="{9D8B030D-6E8A-4147-A177-3AD203B41FA5}">
                      <a16:colId xmlns:a16="http://schemas.microsoft.com/office/drawing/2014/main" val="1614566504"/>
                    </a:ext>
                  </a:extLst>
                </a:gridCol>
              </a:tblGrid>
              <a:tr h="259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900" b="1">
                          <a:latin typeface="+mj-lt"/>
                        </a:rPr>
                        <a:t>AHC51316 Diploma of Pest Management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2464417236"/>
                  </a:ext>
                </a:extLst>
              </a:tr>
            </a:tbl>
          </a:graphicData>
        </a:graphic>
      </p:graphicFrame>
      <p:sp>
        <p:nvSpPr>
          <p:cNvPr id="123" name="Rectangle 122">
            <a:extLst>
              <a:ext uri="{FF2B5EF4-FFF2-40B4-BE49-F238E27FC236}">
                <a16:creationId xmlns:a16="http://schemas.microsoft.com/office/drawing/2014/main" id="{FB30EDB6-5285-40B7-BD4B-0F3889C3BCB2}"/>
              </a:ext>
            </a:extLst>
          </p:cNvPr>
          <p:cNvSpPr/>
          <p:nvPr/>
        </p:nvSpPr>
        <p:spPr>
          <a:xfrm>
            <a:off x="-34216" y="3335746"/>
            <a:ext cx="9161704" cy="21906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404246"/>
              </a:solidFill>
              <a:effectLst/>
              <a:uLnTx/>
              <a:uFillTx/>
              <a:latin typeface="+mj-lt"/>
              <a:ea typeface="+mn-ea"/>
              <a:cs typeface="Segoe UI Light" panose="020B0502040204020203" pitchFamily="34" charset="0"/>
            </a:endParaRPr>
          </a:p>
        </p:txBody>
      </p:sp>
      <p:graphicFrame>
        <p:nvGraphicFramePr>
          <p:cNvPr id="174" name="Table 8">
            <a:extLst>
              <a:ext uri="{FF2B5EF4-FFF2-40B4-BE49-F238E27FC236}">
                <a16:creationId xmlns:a16="http://schemas.microsoft.com/office/drawing/2014/main" id="{F0CEF95B-6736-49E4-AF04-8EA03FE520C6}"/>
              </a:ext>
            </a:extLst>
          </p:cNvPr>
          <p:cNvGraphicFramePr>
            <a:graphicFrameLocks noGrp="1"/>
          </p:cNvGraphicFramePr>
          <p:nvPr>
            <p:extLst>
              <p:ext uri="{D42A27DB-BD31-4B8C-83A1-F6EECF244321}">
                <p14:modId xmlns:p14="http://schemas.microsoft.com/office/powerpoint/2010/main" val="474083134"/>
              </p:ext>
            </p:extLst>
          </p:nvPr>
        </p:nvGraphicFramePr>
        <p:xfrm>
          <a:off x="604520" y="3664838"/>
          <a:ext cx="3032357" cy="228600"/>
        </p:xfrm>
        <a:graphic>
          <a:graphicData uri="http://schemas.openxmlformats.org/drawingml/2006/table">
            <a:tbl>
              <a:tblPr firstRow="1" bandRow="1">
                <a:tableStyleId>{5C22544A-7EE6-4342-B048-85BDC9FD1C3A}</a:tableStyleId>
              </a:tblPr>
              <a:tblGrid>
                <a:gridCol w="3032357">
                  <a:extLst>
                    <a:ext uri="{9D8B030D-6E8A-4147-A177-3AD203B41FA5}">
                      <a16:colId xmlns:a16="http://schemas.microsoft.com/office/drawing/2014/main" val="1614566504"/>
                    </a:ext>
                  </a:extLst>
                </a:gridCol>
              </a:tblGrid>
              <a:tr h="197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b="1">
                          <a:solidFill>
                            <a:schemeClr val="bg1"/>
                          </a:solidFill>
                          <a:latin typeface="+mj-lt"/>
                        </a:rPr>
                        <a:t>21 core Units of Competency in 5 Pest Controller qualifications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4246"/>
                    </a:solidFill>
                  </a:tcPr>
                </a:tc>
                <a:extLst>
                  <a:ext uri="{0D108BD9-81ED-4DB2-BD59-A6C34878D82A}">
                    <a16:rowId xmlns:a16="http://schemas.microsoft.com/office/drawing/2014/main" val="2464417236"/>
                  </a:ext>
                </a:extLst>
              </a:tr>
            </a:tbl>
          </a:graphicData>
        </a:graphic>
      </p:graphicFrame>
      <p:graphicFrame>
        <p:nvGraphicFramePr>
          <p:cNvPr id="175" name="Table 8">
            <a:extLst>
              <a:ext uri="{FF2B5EF4-FFF2-40B4-BE49-F238E27FC236}">
                <a16:creationId xmlns:a16="http://schemas.microsoft.com/office/drawing/2014/main" id="{3C586198-685E-4ACE-9A3B-F22261222A03}"/>
              </a:ext>
            </a:extLst>
          </p:cNvPr>
          <p:cNvGraphicFramePr>
            <a:graphicFrameLocks noGrp="1"/>
          </p:cNvGraphicFramePr>
          <p:nvPr>
            <p:extLst>
              <p:ext uri="{D42A27DB-BD31-4B8C-83A1-F6EECF244321}">
                <p14:modId xmlns:p14="http://schemas.microsoft.com/office/powerpoint/2010/main" val="234340298"/>
              </p:ext>
            </p:extLst>
          </p:nvPr>
        </p:nvGraphicFramePr>
        <p:xfrm>
          <a:off x="177712" y="4098745"/>
          <a:ext cx="1887917" cy="365760"/>
        </p:xfrm>
        <a:graphic>
          <a:graphicData uri="http://schemas.openxmlformats.org/drawingml/2006/table">
            <a:tbl>
              <a:tblPr firstRow="1" bandRow="1">
                <a:tableStyleId>{5C22544A-7EE6-4342-B048-85BDC9FD1C3A}</a:tableStyleId>
              </a:tblPr>
              <a:tblGrid>
                <a:gridCol w="1887917">
                  <a:extLst>
                    <a:ext uri="{9D8B030D-6E8A-4147-A177-3AD203B41FA5}">
                      <a16:colId xmlns:a16="http://schemas.microsoft.com/office/drawing/2014/main" val="1614566504"/>
                    </a:ext>
                  </a:extLst>
                </a:gridCol>
              </a:tblGrid>
              <a:tr h="197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b="0">
                          <a:solidFill>
                            <a:schemeClr val="bg1"/>
                          </a:solidFill>
                          <a:latin typeface="+mj-lt"/>
                        </a:rPr>
                        <a:t>4 Units are core in other qualifications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4246"/>
                    </a:solidFill>
                  </a:tcPr>
                </a:tc>
                <a:extLst>
                  <a:ext uri="{0D108BD9-81ED-4DB2-BD59-A6C34878D82A}">
                    <a16:rowId xmlns:a16="http://schemas.microsoft.com/office/drawing/2014/main" val="2464417236"/>
                  </a:ext>
                </a:extLst>
              </a:tr>
            </a:tbl>
          </a:graphicData>
        </a:graphic>
      </p:graphicFrame>
      <p:graphicFrame>
        <p:nvGraphicFramePr>
          <p:cNvPr id="176" name="Table 8">
            <a:extLst>
              <a:ext uri="{FF2B5EF4-FFF2-40B4-BE49-F238E27FC236}">
                <a16:creationId xmlns:a16="http://schemas.microsoft.com/office/drawing/2014/main" id="{1307021D-7B7A-4F11-91FA-6C13167D0C4A}"/>
              </a:ext>
            </a:extLst>
          </p:cNvPr>
          <p:cNvGraphicFramePr>
            <a:graphicFrameLocks noGrp="1"/>
          </p:cNvGraphicFramePr>
          <p:nvPr>
            <p:extLst>
              <p:ext uri="{D42A27DB-BD31-4B8C-83A1-F6EECF244321}">
                <p14:modId xmlns:p14="http://schemas.microsoft.com/office/powerpoint/2010/main" val="2418778344"/>
              </p:ext>
            </p:extLst>
          </p:nvPr>
        </p:nvGraphicFramePr>
        <p:xfrm>
          <a:off x="2321988" y="4091733"/>
          <a:ext cx="1423909" cy="365760"/>
        </p:xfrm>
        <a:graphic>
          <a:graphicData uri="http://schemas.openxmlformats.org/drawingml/2006/table">
            <a:tbl>
              <a:tblPr firstRow="1" bandRow="1">
                <a:tableStyleId>{5C22544A-7EE6-4342-B048-85BDC9FD1C3A}</a:tableStyleId>
              </a:tblPr>
              <a:tblGrid>
                <a:gridCol w="1423909">
                  <a:extLst>
                    <a:ext uri="{9D8B030D-6E8A-4147-A177-3AD203B41FA5}">
                      <a16:colId xmlns:a16="http://schemas.microsoft.com/office/drawing/2014/main" val="1614566504"/>
                    </a:ext>
                  </a:extLst>
                </a:gridCol>
              </a:tblGrid>
              <a:tr h="197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b="0">
                          <a:solidFill>
                            <a:schemeClr val="bg1"/>
                          </a:solidFill>
                          <a:latin typeface="+mj-lt"/>
                        </a:rPr>
                        <a:t>17 Units are not core in any other qualifications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4246"/>
                    </a:solidFill>
                  </a:tcPr>
                </a:tc>
                <a:extLst>
                  <a:ext uri="{0D108BD9-81ED-4DB2-BD59-A6C34878D82A}">
                    <a16:rowId xmlns:a16="http://schemas.microsoft.com/office/drawing/2014/main" val="2464417236"/>
                  </a:ext>
                </a:extLst>
              </a:tr>
            </a:tbl>
          </a:graphicData>
        </a:graphic>
      </p:graphicFrame>
      <p:sp>
        <p:nvSpPr>
          <p:cNvPr id="177" name="Arrow: Down 176">
            <a:extLst>
              <a:ext uri="{FF2B5EF4-FFF2-40B4-BE49-F238E27FC236}">
                <a16:creationId xmlns:a16="http://schemas.microsoft.com/office/drawing/2014/main" id="{F3789696-F460-4FD7-8DD9-BA0BA262D057}"/>
              </a:ext>
            </a:extLst>
          </p:cNvPr>
          <p:cNvSpPr/>
          <p:nvPr/>
        </p:nvSpPr>
        <p:spPr>
          <a:xfrm>
            <a:off x="1131551" y="3880797"/>
            <a:ext cx="227583" cy="195530"/>
          </a:xfrm>
          <a:prstGeom prst="downArrow">
            <a:avLst/>
          </a:prstGeom>
          <a:solidFill>
            <a:srgbClr val="404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Arrow: Down 177">
            <a:extLst>
              <a:ext uri="{FF2B5EF4-FFF2-40B4-BE49-F238E27FC236}">
                <a16:creationId xmlns:a16="http://schemas.microsoft.com/office/drawing/2014/main" id="{82DD664B-E7F4-4C2F-9A04-287169DB8A99}"/>
              </a:ext>
            </a:extLst>
          </p:cNvPr>
          <p:cNvSpPr/>
          <p:nvPr/>
        </p:nvSpPr>
        <p:spPr>
          <a:xfrm>
            <a:off x="2923543" y="3880797"/>
            <a:ext cx="227583" cy="195530"/>
          </a:xfrm>
          <a:prstGeom prst="downArrow">
            <a:avLst/>
          </a:prstGeom>
          <a:solidFill>
            <a:srgbClr val="404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79" name="Table 8">
            <a:extLst>
              <a:ext uri="{FF2B5EF4-FFF2-40B4-BE49-F238E27FC236}">
                <a16:creationId xmlns:a16="http://schemas.microsoft.com/office/drawing/2014/main" id="{8F6D36FF-8662-4DF0-9CDF-4658B10B1562}"/>
              </a:ext>
            </a:extLst>
          </p:cNvPr>
          <p:cNvGraphicFramePr>
            <a:graphicFrameLocks noGrp="1"/>
          </p:cNvGraphicFramePr>
          <p:nvPr/>
        </p:nvGraphicFramePr>
        <p:xfrm>
          <a:off x="177713" y="4540602"/>
          <a:ext cx="1887916" cy="228600"/>
        </p:xfrm>
        <a:graphic>
          <a:graphicData uri="http://schemas.openxmlformats.org/drawingml/2006/table">
            <a:tbl>
              <a:tblPr firstRow="1" bandRow="1">
                <a:tableStyleId>{5C22544A-7EE6-4342-B048-85BDC9FD1C3A}</a:tableStyleId>
              </a:tblPr>
              <a:tblGrid>
                <a:gridCol w="1887916">
                  <a:extLst>
                    <a:ext uri="{9D8B030D-6E8A-4147-A177-3AD203B41FA5}">
                      <a16:colId xmlns:a16="http://schemas.microsoft.com/office/drawing/2014/main" val="1614566504"/>
                    </a:ext>
                  </a:extLst>
                </a:gridCol>
              </a:tblGrid>
              <a:tr h="197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b="0">
                          <a:solidFill>
                            <a:srgbClr val="404246"/>
                          </a:solidFill>
                          <a:latin typeface="+mj-lt"/>
                        </a:rPr>
                        <a:t>2 Units in working safely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4A7A9"/>
                    </a:solidFill>
                  </a:tcPr>
                </a:tc>
                <a:extLst>
                  <a:ext uri="{0D108BD9-81ED-4DB2-BD59-A6C34878D82A}">
                    <a16:rowId xmlns:a16="http://schemas.microsoft.com/office/drawing/2014/main" val="2464417236"/>
                  </a:ext>
                </a:extLst>
              </a:tr>
            </a:tbl>
          </a:graphicData>
        </a:graphic>
      </p:graphicFrame>
      <p:graphicFrame>
        <p:nvGraphicFramePr>
          <p:cNvPr id="180" name="Table 8">
            <a:extLst>
              <a:ext uri="{FF2B5EF4-FFF2-40B4-BE49-F238E27FC236}">
                <a16:creationId xmlns:a16="http://schemas.microsoft.com/office/drawing/2014/main" id="{021806D2-6107-418E-96EF-ED5A0125AB62}"/>
              </a:ext>
            </a:extLst>
          </p:cNvPr>
          <p:cNvGraphicFramePr>
            <a:graphicFrameLocks noGrp="1"/>
          </p:cNvGraphicFramePr>
          <p:nvPr/>
        </p:nvGraphicFramePr>
        <p:xfrm>
          <a:off x="184723" y="4858326"/>
          <a:ext cx="1887917" cy="228600"/>
        </p:xfrm>
        <a:graphic>
          <a:graphicData uri="http://schemas.openxmlformats.org/drawingml/2006/table">
            <a:tbl>
              <a:tblPr firstRow="1" bandRow="1">
                <a:tableStyleId>{5C22544A-7EE6-4342-B048-85BDC9FD1C3A}</a:tableStyleId>
              </a:tblPr>
              <a:tblGrid>
                <a:gridCol w="1887917">
                  <a:extLst>
                    <a:ext uri="{9D8B030D-6E8A-4147-A177-3AD203B41FA5}">
                      <a16:colId xmlns:a16="http://schemas.microsoft.com/office/drawing/2014/main" val="1614566504"/>
                    </a:ext>
                  </a:extLst>
                </a:gridCol>
              </a:tblGrid>
              <a:tr h="197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b="0">
                          <a:solidFill>
                            <a:srgbClr val="404246"/>
                          </a:solidFill>
                          <a:latin typeface="+mj-lt"/>
                        </a:rPr>
                        <a:t>2 Units in chemical management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4A7A9"/>
                    </a:solidFill>
                  </a:tcPr>
                </a:tc>
                <a:extLst>
                  <a:ext uri="{0D108BD9-81ED-4DB2-BD59-A6C34878D82A}">
                    <a16:rowId xmlns:a16="http://schemas.microsoft.com/office/drawing/2014/main" val="2464417236"/>
                  </a:ext>
                </a:extLst>
              </a:tr>
            </a:tbl>
          </a:graphicData>
        </a:graphic>
      </p:graphicFrame>
      <p:sp>
        <p:nvSpPr>
          <p:cNvPr id="181" name="Arrow: Down 180">
            <a:extLst>
              <a:ext uri="{FF2B5EF4-FFF2-40B4-BE49-F238E27FC236}">
                <a16:creationId xmlns:a16="http://schemas.microsoft.com/office/drawing/2014/main" id="{154D8D18-5E7D-4ED1-887B-197FED9E1D94}"/>
              </a:ext>
            </a:extLst>
          </p:cNvPr>
          <p:cNvSpPr/>
          <p:nvPr/>
        </p:nvSpPr>
        <p:spPr>
          <a:xfrm>
            <a:off x="2920658" y="4470894"/>
            <a:ext cx="227583" cy="195530"/>
          </a:xfrm>
          <a:prstGeom prst="downArrow">
            <a:avLst/>
          </a:prstGeom>
          <a:solidFill>
            <a:srgbClr val="404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TextBox 181">
            <a:extLst>
              <a:ext uri="{FF2B5EF4-FFF2-40B4-BE49-F238E27FC236}">
                <a16:creationId xmlns:a16="http://schemas.microsoft.com/office/drawing/2014/main" id="{8F1EF873-2AEA-4CC5-B960-27FEFA379C5C}"/>
              </a:ext>
            </a:extLst>
          </p:cNvPr>
          <p:cNvSpPr txBox="1"/>
          <p:nvPr/>
        </p:nvSpPr>
        <p:spPr>
          <a:xfrm>
            <a:off x="2416609" y="4627226"/>
            <a:ext cx="1382386" cy="369332"/>
          </a:xfrm>
          <a:prstGeom prst="rect">
            <a:avLst/>
          </a:prstGeom>
          <a:noFill/>
        </p:spPr>
        <p:txBody>
          <a:bodyPr wrap="square" rtlCol="0">
            <a:spAutoFit/>
          </a:bodyPr>
          <a:lstStyle/>
          <a:p>
            <a:pPr lvl="0" algn="ctr">
              <a:defRPr/>
            </a:pPr>
            <a:r>
              <a:rPr lang="en-US" sz="900" b="1">
                <a:solidFill>
                  <a:srgbClr val="404246"/>
                </a:solidFill>
                <a:latin typeface="+mj-lt"/>
                <a:cs typeface="Segoe UI Light" panose="020B0502040204020203" pitchFamily="34" charset="0"/>
              </a:rPr>
              <a:t>Limited</a:t>
            </a:r>
            <a:r>
              <a:rPr lang="en-AU" sz="900" b="1">
                <a:solidFill>
                  <a:srgbClr val="404246"/>
                </a:solidFill>
                <a:latin typeface="+mj-lt"/>
                <a:cs typeface="Segoe UI Light" panose="020B0502040204020203" pitchFamily="34" charset="0"/>
              </a:rPr>
              <a:t> learner mobility and skills recognition </a:t>
            </a:r>
            <a:endParaRPr kumimoji="0" lang="en-AU" sz="900" b="1" i="0" u="none" strike="noStrike" kern="1200" cap="none" spc="0" normalizeH="0" baseline="0" noProof="0">
              <a:ln>
                <a:noFill/>
              </a:ln>
              <a:solidFill>
                <a:srgbClr val="404246"/>
              </a:solidFill>
              <a:effectLst/>
              <a:uLnTx/>
              <a:uFillTx/>
              <a:latin typeface="+mj-lt"/>
              <a:ea typeface="+mn-ea"/>
              <a:cs typeface="Segoe UI Light" panose="020B0502040204020203" pitchFamily="34" charset="0"/>
            </a:endParaRPr>
          </a:p>
        </p:txBody>
      </p:sp>
      <p:graphicFrame>
        <p:nvGraphicFramePr>
          <p:cNvPr id="183" name="Table 8">
            <a:extLst>
              <a:ext uri="{FF2B5EF4-FFF2-40B4-BE49-F238E27FC236}">
                <a16:creationId xmlns:a16="http://schemas.microsoft.com/office/drawing/2014/main" id="{4EC9B767-6091-42C2-A329-E37D167853CB}"/>
              </a:ext>
            </a:extLst>
          </p:cNvPr>
          <p:cNvGraphicFramePr>
            <a:graphicFrameLocks noGrp="1"/>
          </p:cNvGraphicFramePr>
          <p:nvPr/>
        </p:nvGraphicFramePr>
        <p:xfrm>
          <a:off x="4342916" y="4046188"/>
          <a:ext cx="1189203" cy="365760"/>
        </p:xfrm>
        <a:graphic>
          <a:graphicData uri="http://schemas.openxmlformats.org/drawingml/2006/table">
            <a:tbl>
              <a:tblPr firstRow="1" bandRow="1">
                <a:tableStyleId>{5C22544A-7EE6-4342-B048-85BDC9FD1C3A}</a:tableStyleId>
              </a:tblPr>
              <a:tblGrid>
                <a:gridCol w="1189203">
                  <a:extLst>
                    <a:ext uri="{9D8B030D-6E8A-4147-A177-3AD203B41FA5}">
                      <a16:colId xmlns:a16="http://schemas.microsoft.com/office/drawing/2014/main" val="1614566504"/>
                    </a:ext>
                  </a:extLst>
                </a:gridCol>
              </a:tblGrid>
              <a:tr h="197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b="1">
                          <a:solidFill>
                            <a:schemeClr val="bg1"/>
                          </a:solidFill>
                          <a:latin typeface="+mj-lt"/>
                        </a:rPr>
                        <a:t>Occupational Profile:</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900" b="1">
                          <a:solidFill>
                            <a:schemeClr val="bg1"/>
                          </a:solidFill>
                          <a:latin typeface="+mj-lt"/>
                        </a:rPr>
                        <a:t>Pest Controller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2C3D"/>
                    </a:solidFill>
                  </a:tcPr>
                </a:tc>
                <a:extLst>
                  <a:ext uri="{0D108BD9-81ED-4DB2-BD59-A6C34878D82A}">
                    <a16:rowId xmlns:a16="http://schemas.microsoft.com/office/drawing/2014/main" val="2464417236"/>
                  </a:ext>
                </a:extLst>
              </a:tr>
            </a:tbl>
          </a:graphicData>
        </a:graphic>
      </p:graphicFrame>
      <p:graphicFrame>
        <p:nvGraphicFramePr>
          <p:cNvPr id="184" name="Table 8">
            <a:extLst>
              <a:ext uri="{FF2B5EF4-FFF2-40B4-BE49-F238E27FC236}">
                <a16:creationId xmlns:a16="http://schemas.microsoft.com/office/drawing/2014/main" id="{7EF39ED1-F1B9-420D-AE1F-F5839B19D647}"/>
              </a:ext>
            </a:extLst>
          </p:cNvPr>
          <p:cNvGraphicFramePr>
            <a:graphicFrameLocks noGrp="1"/>
          </p:cNvGraphicFramePr>
          <p:nvPr/>
        </p:nvGraphicFramePr>
        <p:xfrm>
          <a:off x="6725891" y="3600193"/>
          <a:ext cx="2187689" cy="228600"/>
        </p:xfrm>
        <a:graphic>
          <a:graphicData uri="http://schemas.openxmlformats.org/drawingml/2006/table">
            <a:tbl>
              <a:tblPr firstRow="1" bandRow="1">
                <a:tableStyleId>{5C22544A-7EE6-4342-B048-85BDC9FD1C3A}</a:tableStyleId>
              </a:tblPr>
              <a:tblGrid>
                <a:gridCol w="2187689">
                  <a:extLst>
                    <a:ext uri="{9D8B030D-6E8A-4147-A177-3AD203B41FA5}">
                      <a16:colId xmlns:a16="http://schemas.microsoft.com/office/drawing/2014/main" val="1614566504"/>
                    </a:ext>
                  </a:extLst>
                </a:gridCol>
              </a:tblGrid>
              <a:tr h="16721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b="1">
                          <a:solidFill>
                            <a:schemeClr val="bg1"/>
                          </a:solidFill>
                          <a:latin typeface="+mj-lt"/>
                        </a:rPr>
                        <a:t>Occupational Profile: Commercial Cleaner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2C3D"/>
                    </a:solidFill>
                  </a:tcPr>
                </a:tc>
                <a:extLst>
                  <a:ext uri="{0D108BD9-81ED-4DB2-BD59-A6C34878D82A}">
                    <a16:rowId xmlns:a16="http://schemas.microsoft.com/office/drawing/2014/main" val="2464417236"/>
                  </a:ext>
                </a:extLst>
              </a:tr>
            </a:tbl>
          </a:graphicData>
        </a:graphic>
      </p:graphicFrame>
      <p:graphicFrame>
        <p:nvGraphicFramePr>
          <p:cNvPr id="188" name="Table 8">
            <a:extLst>
              <a:ext uri="{FF2B5EF4-FFF2-40B4-BE49-F238E27FC236}">
                <a16:creationId xmlns:a16="http://schemas.microsoft.com/office/drawing/2014/main" id="{5AEDE6A6-C8B9-4003-A93B-5F6912F65E99}"/>
              </a:ext>
            </a:extLst>
          </p:cNvPr>
          <p:cNvGraphicFramePr>
            <a:graphicFrameLocks noGrp="1"/>
          </p:cNvGraphicFramePr>
          <p:nvPr/>
        </p:nvGraphicFramePr>
        <p:xfrm>
          <a:off x="6721322" y="4032820"/>
          <a:ext cx="2187689" cy="228600"/>
        </p:xfrm>
        <a:graphic>
          <a:graphicData uri="http://schemas.openxmlformats.org/drawingml/2006/table">
            <a:tbl>
              <a:tblPr firstRow="1" bandRow="1">
                <a:tableStyleId>{5C22544A-7EE6-4342-B048-85BDC9FD1C3A}</a:tableStyleId>
              </a:tblPr>
              <a:tblGrid>
                <a:gridCol w="2187689">
                  <a:extLst>
                    <a:ext uri="{9D8B030D-6E8A-4147-A177-3AD203B41FA5}">
                      <a16:colId xmlns:a16="http://schemas.microsoft.com/office/drawing/2014/main" val="1614566504"/>
                    </a:ext>
                  </a:extLst>
                </a:gridCol>
              </a:tblGrid>
              <a:tr h="16721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b="1">
                          <a:solidFill>
                            <a:schemeClr val="bg1"/>
                          </a:solidFill>
                          <a:latin typeface="+mj-lt"/>
                        </a:rPr>
                        <a:t>Occupational Profile: Greenskeeper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2C3D"/>
                    </a:solidFill>
                  </a:tcPr>
                </a:tc>
                <a:extLst>
                  <a:ext uri="{0D108BD9-81ED-4DB2-BD59-A6C34878D82A}">
                    <a16:rowId xmlns:a16="http://schemas.microsoft.com/office/drawing/2014/main" val="2464417236"/>
                  </a:ext>
                </a:extLst>
              </a:tr>
            </a:tbl>
          </a:graphicData>
        </a:graphic>
      </p:graphicFrame>
      <p:graphicFrame>
        <p:nvGraphicFramePr>
          <p:cNvPr id="189" name="Table 8">
            <a:extLst>
              <a:ext uri="{FF2B5EF4-FFF2-40B4-BE49-F238E27FC236}">
                <a16:creationId xmlns:a16="http://schemas.microsoft.com/office/drawing/2014/main" id="{BEDA02B1-EDDF-4529-B492-49C9D019BC0F}"/>
              </a:ext>
            </a:extLst>
          </p:cNvPr>
          <p:cNvGraphicFramePr>
            <a:graphicFrameLocks noGrp="1"/>
          </p:cNvGraphicFramePr>
          <p:nvPr/>
        </p:nvGraphicFramePr>
        <p:xfrm>
          <a:off x="6736079" y="4453505"/>
          <a:ext cx="2187689" cy="228600"/>
        </p:xfrm>
        <a:graphic>
          <a:graphicData uri="http://schemas.openxmlformats.org/drawingml/2006/table">
            <a:tbl>
              <a:tblPr firstRow="1" bandRow="1">
                <a:tableStyleId>{5C22544A-7EE6-4342-B048-85BDC9FD1C3A}</a:tableStyleId>
              </a:tblPr>
              <a:tblGrid>
                <a:gridCol w="2187689">
                  <a:extLst>
                    <a:ext uri="{9D8B030D-6E8A-4147-A177-3AD203B41FA5}">
                      <a16:colId xmlns:a16="http://schemas.microsoft.com/office/drawing/2014/main" val="1614566504"/>
                    </a:ext>
                  </a:extLst>
                </a:gridCol>
              </a:tblGrid>
              <a:tr h="16721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b="1">
                          <a:solidFill>
                            <a:schemeClr val="bg1"/>
                          </a:solidFill>
                          <a:latin typeface="+mj-lt"/>
                        </a:rPr>
                        <a:t>Occupational Profile: Arborist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2C3D"/>
                    </a:solidFill>
                  </a:tcPr>
                </a:tc>
                <a:extLst>
                  <a:ext uri="{0D108BD9-81ED-4DB2-BD59-A6C34878D82A}">
                    <a16:rowId xmlns:a16="http://schemas.microsoft.com/office/drawing/2014/main" val="2464417236"/>
                  </a:ext>
                </a:extLst>
              </a:tr>
            </a:tbl>
          </a:graphicData>
        </a:graphic>
      </p:graphicFrame>
      <p:graphicFrame>
        <p:nvGraphicFramePr>
          <p:cNvPr id="190" name="Table 8">
            <a:extLst>
              <a:ext uri="{FF2B5EF4-FFF2-40B4-BE49-F238E27FC236}">
                <a16:creationId xmlns:a16="http://schemas.microsoft.com/office/drawing/2014/main" id="{2DB1EA0C-8268-4F12-A502-4444EBCD9E4C}"/>
              </a:ext>
            </a:extLst>
          </p:cNvPr>
          <p:cNvGraphicFramePr>
            <a:graphicFrameLocks noGrp="1"/>
          </p:cNvGraphicFramePr>
          <p:nvPr/>
        </p:nvGraphicFramePr>
        <p:xfrm>
          <a:off x="6736079" y="4819636"/>
          <a:ext cx="2187689" cy="228600"/>
        </p:xfrm>
        <a:graphic>
          <a:graphicData uri="http://schemas.openxmlformats.org/drawingml/2006/table">
            <a:tbl>
              <a:tblPr firstRow="1" bandRow="1">
                <a:tableStyleId>{5C22544A-7EE6-4342-B048-85BDC9FD1C3A}</a:tableStyleId>
              </a:tblPr>
              <a:tblGrid>
                <a:gridCol w="2187689">
                  <a:extLst>
                    <a:ext uri="{9D8B030D-6E8A-4147-A177-3AD203B41FA5}">
                      <a16:colId xmlns:a16="http://schemas.microsoft.com/office/drawing/2014/main" val="1614566504"/>
                    </a:ext>
                  </a:extLst>
                </a:gridCol>
              </a:tblGrid>
              <a:tr h="16721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b="1">
                          <a:solidFill>
                            <a:schemeClr val="bg1"/>
                          </a:solidFill>
                          <a:latin typeface="+mj-lt"/>
                        </a:rPr>
                        <a:t>7 other occupations across different sectors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2C3D"/>
                    </a:solidFill>
                  </a:tcPr>
                </a:tc>
                <a:extLst>
                  <a:ext uri="{0D108BD9-81ED-4DB2-BD59-A6C34878D82A}">
                    <a16:rowId xmlns:a16="http://schemas.microsoft.com/office/drawing/2014/main" val="2464417236"/>
                  </a:ext>
                </a:extLst>
              </a:tr>
            </a:tbl>
          </a:graphicData>
        </a:graphic>
      </p:graphicFrame>
      <p:cxnSp>
        <p:nvCxnSpPr>
          <p:cNvPr id="195" name="Straight Arrow Connector 194">
            <a:extLst>
              <a:ext uri="{FF2B5EF4-FFF2-40B4-BE49-F238E27FC236}">
                <a16:creationId xmlns:a16="http://schemas.microsoft.com/office/drawing/2014/main" id="{67373242-115E-4090-9551-2D6087038F4C}"/>
              </a:ext>
            </a:extLst>
          </p:cNvPr>
          <p:cNvCxnSpPr>
            <a:cxnSpLocks/>
            <a:stCxn id="183" idx="3"/>
            <a:endCxn id="184" idx="1"/>
          </p:cNvCxnSpPr>
          <p:nvPr/>
        </p:nvCxnSpPr>
        <p:spPr>
          <a:xfrm flipV="1">
            <a:off x="5532119" y="3714493"/>
            <a:ext cx="1193772" cy="514575"/>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ECD4CBBB-58A3-4D6D-AA28-23569CCADA1C}"/>
              </a:ext>
            </a:extLst>
          </p:cNvPr>
          <p:cNvCxnSpPr>
            <a:cxnSpLocks/>
            <a:stCxn id="183" idx="3"/>
            <a:endCxn id="188" idx="1"/>
          </p:cNvCxnSpPr>
          <p:nvPr/>
        </p:nvCxnSpPr>
        <p:spPr>
          <a:xfrm flipV="1">
            <a:off x="5532119" y="4147120"/>
            <a:ext cx="1189203" cy="81948"/>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0521D65D-19FC-43FA-9780-B9AE55F3DCB5}"/>
              </a:ext>
            </a:extLst>
          </p:cNvPr>
          <p:cNvCxnSpPr>
            <a:cxnSpLocks/>
            <a:stCxn id="183" idx="3"/>
            <a:endCxn id="189" idx="1"/>
          </p:cNvCxnSpPr>
          <p:nvPr/>
        </p:nvCxnSpPr>
        <p:spPr>
          <a:xfrm>
            <a:off x="5532119" y="4229068"/>
            <a:ext cx="1203960" cy="338737"/>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E490489-89B8-473E-86E9-542A6925EE20}"/>
              </a:ext>
            </a:extLst>
          </p:cNvPr>
          <p:cNvCxnSpPr/>
          <p:nvPr/>
        </p:nvCxnSpPr>
        <p:spPr>
          <a:xfrm flipV="1">
            <a:off x="4328466" y="4705941"/>
            <a:ext cx="4729658" cy="2776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2" name="Oval 221">
            <a:extLst>
              <a:ext uri="{FF2B5EF4-FFF2-40B4-BE49-F238E27FC236}">
                <a16:creationId xmlns:a16="http://schemas.microsoft.com/office/drawing/2014/main" id="{3E763C97-63EC-4B19-80E0-245889487153}"/>
              </a:ext>
            </a:extLst>
          </p:cNvPr>
          <p:cNvSpPr/>
          <p:nvPr/>
        </p:nvSpPr>
        <p:spPr>
          <a:xfrm>
            <a:off x="6260162" y="3750304"/>
            <a:ext cx="241236" cy="228600"/>
          </a:xfrm>
          <a:prstGeom prst="ellipse">
            <a:avLst/>
          </a:prstGeom>
          <a:solidFill>
            <a:srgbClr val="008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3</a:t>
            </a:r>
            <a:endParaRPr lang="en-AU" sz="1200"/>
          </a:p>
        </p:txBody>
      </p:sp>
      <p:sp>
        <p:nvSpPr>
          <p:cNvPr id="223" name="Oval 222">
            <a:extLst>
              <a:ext uri="{FF2B5EF4-FFF2-40B4-BE49-F238E27FC236}">
                <a16:creationId xmlns:a16="http://schemas.microsoft.com/office/drawing/2014/main" id="{D87DF1D1-EFA0-408F-84B5-47581725E21E}"/>
              </a:ext>
            </a:extLst>
          </p:cNvPr>
          <p:cNvSpPr/>
          <p:nvPr/>
        </p:nvSpPr>
        <p:spPr>
          <a:xfrm>
            <a:off x="6256731" y="4352162"/>
            <a:ext cx="241236" cy="228600"/>
          </a:xfrm>
          <a:prstGeom prst="ellipse">
            <a:avLst/>
          </a:prstGeom>
          <a:solidFill>
            <a:srgbClr val="008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3</a:t>
            </a:r>
            <a:endParaRPr lang="en-AU" sz="1200"/>
          </a:p>
        </p:txBody>
      </p:sp>
      <p:sp>
        <p:nvSpPr>
          <p:cNvPr id="224" name="Oval 223">
            <a:extLst>
              <a:ext uri="{FF2B5EF4-FFF2-40B4-BE49-F238E27FC236}">
                <a16:creationId xmlns:a16="http://schemas.microsoft.com/office/drawing/2014/main" id="{82E41879-D999-4790-9C9A-05F37AD6C374}"/>
              </a:ext>
            </a:extLst>
          </p:cNvPr>
          <p:cNvSpPr/>
          <p:nvPr/>
        </p:nvSpPr>
        <p:spPr>
          <a:xfrm>
            <a:off x="6031991" y="4062280"/>
            <a:ext cx="241236" cy="228600"/>
          </a:xfrm>
          <a:prstGeom prst="ellipse">
            <a:avLst/>
          </a:prstGeom>
          <a:solidFill>
            <a:srgbClr val="008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4</a:t>
            </a:r>
            <a:endParaRPr lang="en-AU" sz="1200"/>
          </a:p>
        </p:txBody>
      </p:sp>
      <p:graphicFrame>
        <p:nvGraphicFramePr>
          <p:cNvPr id="226" name="Table 8">
            <a:extLst>
              <a:ext uri="{FF2B5EF4-FFF2-40B4-BE49-F238E27FC236}">
                <a16:creationId xmlns:a16="http://schemas.microsoft.com/office/drawing/2014/main" id="{985137FC-8E62-47E1-8CE2-12F0FB9443CA}"/>
              </a:ext>
            </a:extLst>
          </p:cNvPr>
          <p:cNvGraphicFramePr>
            <a:graphicFrameLocks noGrp="1"/>
          </p:cNvGraphicFramePr>
          <p:nvPr>
            <p:extLst>
              <p:ext uri="{D42A27DB-BD31-4B8C-83A1-F6EECF244321}">
                <p14:modId xmlns:p14="http://schemas.microsoft.com/office/powerpoint/2010/main" val="1415139033"/>
              </p:ext>
            </p:extLst>
          </p:nvPr>
        </p:nvGraphicFramePr>
        <p:xfrm>
          <a:off x="4328466" y="4825892"/>
          <a:ext cx="2187689" cy="213360"/>
        </p:xfrm>
        <a:graphic>
          <a:graphicData uri="http://schemas.openxmlformats.org/drawingml/2006/table">
            <a:tbl>
              <a:tblPr firstRow="1" bandRow="1">
                <a:tableStyleId>{5C22544A-7EE6-4342-B048-85BDC9FD1C3A}</a:tableStyleId>
              </a:tblPr>
              <a:tblGrid>
                <a:gridCol w="2187689">
                  <a:extLst>
                    <a:ext uri="{9D8B030D-6E8A-4147-A177-3AD203B41FA5}">
                      <a16:colId xmlns:a16="http://schemas.microsoft.com/office/drawing/2014/main" val="1614566504"/>
                    </a:ext>
                  </a:extLst>
                </a:gridCol>
              </a:tblGrid>
              <a:tr h="16721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800" b="1">
                          <a:solidFill>
                            <a:schemeClr val="bg1"/>
                          </a:solidFill>
                          <a:latin typeface="+mj-lt"/>
                        </a:rPr>
                        <a:t>Recommend Goods Or Services to Customers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276"/>
                    </a:solidFill>
                  </a:tcPr>
                </a:tc>
                <a:extLst>
                  <a:ext uri="{0D108BD9-81ED-4DB2-BD59-A6C34878D82A}">
                    <a16:rowId xmlns:a16="http://schemas.microsoft.com/office/drawing/2014/main" val="2464417236"/>
                  </a:ext>
                </a:extLst>
              </a:tr>
            </a:tbl>
          </a:graphicData>
        </a:graphic>
      </p:graphicFrame>
      <p:cxnSp>
        <p:nvCxnSpPr>
          <p:cNvPr id="227" name="Straight Arrow Connector 226">
            <a:extLst>
              <a:ext uri="{FF2B5EF4-FFF2-40B4-BE49-F238E27FC236}">
                <a16:creationId xmlns:a16="http://schemas.microsoft.com/office/drawing/2014/main" id="{2F8E49C7-F475-4C2A-9772-429983157099}"/>
              </a:ext>
            </a:extLst>
          </p:cNvPr>
          <p:cNvCxnSpPr>
            <a:cxnSpLocks/>
            <a:stCxn id="226" idx="3"/>
            <a:endCxn id="190" idx="1"/>
          </p:cNvCxnSpPr>
          <p:nvPr/>
        </p:nvCxnSpPr>
        <p:spPr>
          <a:xfrm>
            <a:off x="6516155" y="4932572"/>
            <a:ext cx="219924" cy="1364"/>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0" name="Table 8">
            <a:extLst>
              <a:ext uri="{FF2B5EF4-FFF2-40B4-BE49-F238E27FC236}">
                <a16:creationId xmlns:a16="http://schemas.microsoft.com/office/drawing/2014/main" id="{EF413901-303F-49D0-8A4D-5CE8A9D26785}"/>
              </a:ext>
            </a:extLst>
          </p:cNvPr>
          <p:cNvGraphicFramePr>
            <a:graphicFrameLocks noGrp="1"/>
          </p:cNvGraphicFramePr>
          <p:nvPr>
            <p:extLst>
              <p:ext uri="{D42A27DB-BD31-4B8C-83A1-F6EECF244321}">
                <p14:modId xmlns:p14="http://schemas.microsoft.com/office/powerpoint/2010/main" val="431030003"/>
              </p:ext>
            </p:extLst>
          </p:nvPr>
        </p:nvGraphicFramePr>
        <p:xfrm>
          <a:off x="5588078" y="3462122"/>
          <a:ext cx="616125" cy="335280"/>
        </p:xfrm>
        <a:graphic>
          <a:graphicData uri="http://schemas.openxmlformats.org/drawingml/2006/table">
            <a:tbl>
              <a:tblPr firstRow="1" bandRow="1">
                <a:tableStyleId>{5C22544A-7EE6-4342-B048-85BDC9FD1C3A}</a:tableStyleId>
              </a:tblPr>
              <a:tblGrid>
                <a:gridCol w="616125">
                  <a:extLst>
                    <a:ext uri="{9D8B030D-6E8A-4147-A177-3AD203B41FA5}">
                      <a16:colId xmlns:a16="http://schemas.microsoft.com/office/drawing/2014/main" val="1614566504"/>
                    </a:ext>
                  </a:extLst>
                </a:gridCol>
              </a:tblGrid>
              <a:tr h="16721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a:solidFill>
                            <a:schemeClr val="bg1"/>
                          </a:solidFill>
                          <a:latin typeface="+mj-lt"/>
                        </a:rPr>
                        <a:t>S</a:t>
                      </a:r>
                      <a:r>
                        <a:rPr lang="en-AU" sz="800" b="1">
                          <a:solidFill>
                            <a:schemeClr val="bg1"/>
                          </a:solidFill>
                          <a:latin typeface="+mj-lt"/>
                        </a:rPr>
                        <a:t>hared job functions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276"/>
                    </a:solidFill>
                  </a:tcPr>
                </a:tc>
                <a:extLst>
                  <a:ext uri="{0D108BD9-81ED-4DB2-BD59-A6C34878D82A}">
                    <a16:rowId xmlns:a16="http://schemas.microsoft.com/office/drawing/2014/main" val="2464417236"/>
                  </a:ext>
                </a:extLst>
              </a:tr>
            </a:tbl>
          </a:graphicData>
        </a:graphic>
      </p:graphicFrame>
      <p:sp>
        <p:nvSpPr>
          <p:cNvPr id="66" name="TextBox 65">
            <a:extLst>
              <a:ext uri="{FF2B5EF4-FFF2-40B4-BE49-F238E27FC236}">
                <a16:creationId xmlns:a16="http://schemas.microsoft.com/office/drawing/2014/main" id="{C8D5A543-81B0-4828-9732-F266208F700B}"/>
              </a:ext>
            </a:extLst>
          </p:cNvPr>
          <p:cNvSpPr txBox="1"/>
          <p:nvPr/>
        </p:nvSpPr>
        <p:spPr>
          <a:xfrm>
            <a:off x="3669338" y="1270987"/>
            <a:ext cx="864835" cy="156966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404246"/>
                </a:solidFill>
                <a:effectLst/>
                <a:uLnTx/>
                <a:uFillTx/>
                <a:latin typeface="+mj-lt"/>
                <a:ea typeface="+mn-ea"/>
                <a:cs typeface="Segoe UI Light" panose="020B0502040204020203" pitchFamily="34" charset="0"/>
              </a:rPr>
              <a:t>3</a:t>
            </a:r>
            <a:r>
              <a:rPr kumimoji="0" lang="en-AU" sz="1000" b="1" i="0" u="none" strike="noStrike" kern="1200" cap="none" spc="0" normalizeH="0" baseline="0" noProof="0">
                <a:ln>
                  <a:noFill/>
                </a:ln>
                <a:solidFill>
                  <a:srgbClr val="404246"/>
                </a:solidFill>
                <a:effectLst/>
                <a:uLnTx/>
                <a:uFillTx/>
                <a:latin typeface="+mj-lt"/>
                <a:ea typeface="+mn-ea"/>
                <a:cs typeface="Segoe UI Light" panose="020B0502040204020203"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800" i="0" u="none" strike="noStrike" kern="1200" cap="none" spc="0" normalizeH="0" baseline="0" noProof="0">
                <a:ln>
                  <a:noFill/>
                </a:ln>
                <a:solidFill>
                  <a:srgbClr val="404246"/>
                </a:solidFill>
                <a:effectLst/>
                <a:uLnTx/>
                <a:uFillTx/>
                <a:latin typeface="+mj-lt"/>
                <a:ea typeface="+mn-ea"/>
                <a:cs typeface="Segoe UI Light" panose="020B0502040204020203" pitchFamily="34" charset="0"/>
              </a:rPr>
              <a:t>VET qualifications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a:solidFill>
                <a:srgbClr val="404246"/>
              </a:solidFill>
              <a:latin typeface="+mj-lt"/>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404246"/>
                </a:solidFill>
                <a:effectLst/>
                <a:uLnTx/>
                <a:uFillTx/>
                <a:latin typeface="+mj-lt"/>
                <a:ea typeface="+mn-ea"/>
                <a:cs typeface="Segoe UI Light" panose="020B0502040204020203" pitchFamily="34" charset="0"/>
              </a:rPr>
              <a:t>3</a:t>
            </a:r>
            <a:r>
              <a:rPr kumimoji="0" lang="en-AU" sz="1200" i="0" u="none" strike="noStrike" kern="1200" cap="none" spc="0" normalizeH="0" baseline="0" noProof="0">
                <a:ln>
                  <a:noFill/>
                </a:ln>
                <a:solidFill>
                  <a:srgbClr val="404246"/>
                </a:solidFill>
                <a:effectLst/>
                <a:uLnTx/>
                <a:uFillTx/>
                <a:latin typeface="+mj-lt"/>
                <a:ea typeface="+mn-ea"/>
                <a:cs typeface="Segoe UI Light" panose="020B0502040204020203"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800" i="0" u="none" strike="noStrike" kern="1200" cap="none" spc="0" normalizeH="0" baseline="0" noProof="0">
                <a:ln>
                  <a:noFill/>
                </a:ln>
                <a:solidFill>
                  <a:srgbClr val="404246"/>
                </a:solidFill>
                <a:effectLst/>
                <a:uLnTx/>
                <a:uFillTx/>
                <a:latin typeface="+mj-lt"/>
                <a:ea typeface="+mn-ea"/>
                <a:cs typeface="Segoe UI Light" panose="020B0502040204020203" pitchFamily="34" charset="0"/>
              </a:rPr>
              <a:t>Australian Qualifications </a:t>
            </a:r>
            <a:br>
              <a:rPr kumimoji="0" lang="en-AU" sz="800" i="0" u="none" strike="noStrike" kern="1200" cap="none" spc="0" normalizeH="0" baseline="0" noProof="0">
                <a:ln>
                  <a:noFill/>
                </a:ln>
                <a:solidFill>
                  <a:srgbClr val="404246"/>
                </a:solidFill>
                <a:effectLst/>
                <a:uLnTx/>
                <a:uFillTx/>
                <a:latin typeface="+mj-lt"/>
                <a:ea typeface="+mn-ea"/>
                <a:cs typeface="Segoe UI Light" panose="020B0502040204020203" pitchFamily="34" charset="0"/>
              </a:rPr>
            </a:br>
            <a:r>
              <a:rPr kumimoji="0" lang="en-AU" sz="800" i="0" u="none" strike="noStrike" kern="1200" cap="none" spc="0" normalizeH="0" baseline="0" noProof="0">
                <a:ln>
                  <a:noFill/>
                </a:ln>
                <a:solidFill>
                  <a:srgbClr val="404246"/>
                </a:solidFill>
                <a:effectLst/>
                <a:uLnTx/>
                <a:uFillTx/>
                <a:latin typeface="+mj-lt"/>
                <a:ea typeface="+mn-ea"/>
                <a:cs typeface="Segoe UI Light" panose="020B0502040204020203" pitchFamily="34" charset="0"/>
              </a:rPr>
              <a:t>Framework (AQF) levels</a:t>
            </a:r>
            <a:endParaRPr lang="en-AU" sz="800">
              <a:solidFill>
                <a:srgbClr val="404246"/>
              </a:solidFill>
              <a:latin typeface="+mj-lt"/>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800">
              <a:solidFill>
                <a:srgbClr val="404246"/>
              </a:solidFill>
              <a:latin typeface="+mj-lt"/>
              <a:cs typeface="Segoe UI Light" panose="020B0502040204020203" pitchFamily="34" charset="0"/>
            </a:endParaRPr>
          </a:p>
          <a:p>
            <a:pPr algn="ctr" defTabSz="457200">
              <a:defRPr/>
            </a:pPr>
            <a:endParaRPr lang="en-AU" sz="800" i="0" u="none" strike="noStrike" kern="1200" cap="none" spc="0" normalizeH="0" baseline="0" noProof="0">
              <a:ln>
                <a:noFill/>
              </a:ln>
              <a:solidFill>
                <a:srgbClr val="404246"/>
              </a:solidFill>
              <a:effectLst/>
              <a:uLnTx/>
              <a:uFillTx/>
              <a:latin typeface="+mj-lt"/>
              <a:ea typeface="Calibri Light"/>
              <a:cs typeface="Segoe UI Light" panose="020B0502040204020203" pitchFamily="34" charset="0"/>
            </a:endParaRPr>
          </a:p>
        </p:txBody>
      </p:sp>
      <p:sp>
        <p:nvSpPr>
          <p:cNvPr id="3" name="TextBox 2">
            <a:extLst>
              <a:ext uri="{FF2B5EF4-FFF2-40B4-BE49-F238E27FC236}">
                <a16:creationId xmlns:a16="http://schemas.microsoft.com/office/drawing/2014/main" id="{50B75009-8474-4542-86A9-B7A0598F7DE4}"/>
              </a:ext>
            </a:extLst>
          </p:cNvPr>
          <p:cNvSpPr txBox="1"/>
          <p:nvPr/>
        </p:nvSpPr>
        <p:spPr>
          <a:xfrm>
            <a:off x="3394069" y="3317166"/>
            <a:ext cx="705913" cy="246221"/>
          </a:xfrm>
          <a:prstGeom prst="rect">
            <a:avLst/>
          </a:prstGeom>
          <a:noFill/>
        </p:spPr>
        <p:txBody>
          <a:bodyPr wrap="square" rtlCol="0">
            <a:spAutoFit/>
          </a:bodyPr>
          <a:lstStyle/>
          <a:p>
            <a:r>
              <a:rPr lang="en-AU" sz="1000" b="1">
                <a:solidFill>
                  <a:srgbClr val="404246"/>
                </a:solidFill>
              </a:rPr>
              <a:t>Pathways</a:t>
            </a:r>
          </a:p>
        </p:txBody>
      </p:sp>
      <p:sp>
        <p:nvSpPr>
          <p:cNvPr id="68" name="Title 1">
            <a:extLst>
              <a:ext uri="{FF2B5EF4-FFF2-40B4-BE49-F238E27FC236}">
                <a16:creationId xmlns:a16="http://schemas.microsoft.com/office/drawing/2014/main" id="{ADC5084D-31E4-4139-B1D1-8BD6D5612D37}"/>
              </a:ext>
            </a:extLst>
          </p:cNvPr>
          <p:cNvSpPr txBox="1">
            <a:spLocks/>
          </p:cNvSpPr>
          <p:nvPr/>
        </p:nvSpPr>
        <p:spPr>
          <a:xfrm>
            <a:off x="218501" y="150356"/>
            <a:ext cx="8871445" cy="720000"/>
          </a:xfrm>
          <a:prstGeom prst="rect">
            <a:avLst/>
          </a:prstGeom>
        </p:spPr>
        <p:txBody>
          <a:bodyPr>
            <a:normAutofit/>
          </a:bodyPr>
          <a:lstStyle>
            <a:lvl1pPr algn="l" defTabSz="653130" rtl="0" eaLnBrk="1" latinLnBrk="0" hangingPunct="1">
              <a:lnSpc>
                <a:spcPct val="90000"/>
              </a:lnSpc>
              <a:spcBef>
                <a:spcPct val="0"/>
              </a:spcBef>
              <a:buNone/>
              <a:defRPr sz="1428" b="0" kern="1200">
                <a:solidFill>
                  <a:srgbClr val="002D3F"/>
                </a:solidFill>
                <a:latin typeface="+mn-lt"/>
                <a:ea typeface="+mj-ea"/>
                <a:cs typeface="+mj-cs"/>
              </a:defRPr>
            </a:lvl1pPr>
          </a:lstStyle>
          <a:p>
            <a:r>
              <a:rPr lang="en-US" sz="2000">
                <a:solidFill>
                  <a:srgbClr val="404246"/>
                </a:solidFill>
              </a:rPr>
              <a:t>Example of the proposed model applied to the Pest Controller occupation</a:t>
            </a:r>
            <a:endParaRPr lang="en-US" sz="2000">
              <a:solidFill>
                <a:srgbClr val="404246"/>
              </a:solidFill>
              <a:cs typeface="Calibri"/>
            </a:endParaRPr>
          </a:p>
        </p:txBody>
      </p:sp>
    </p:spTree>
    <p:extLst>
      <p:ext uri="{BB962C8B-B14F-4D97-AF65-F5344CB8AC3E}">
        <p14:creationId xmlns:p14="http://schemas.microsoft.com/office/powerpoint/2010/main" val="92994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1" name="Rectangle 10">
            <a:extLst>
              <a:ext uri="{FF2B5EF4-FFF2-40B4-BE49-F238E27FC236}">
                <a16:creationId xmlns:a16="http://schemas.microsoft.com/office/drawing/2014/main" id="{18E0CAF9-E9DF-4026-714E-E8DD2442D380}"/>
              </a:ext>
            </a:extLst>
          </p:cNvPr>
          <p:cNvSpPr/>
          <p:nvPr/>
        </p:nvSpPr>
        <p:spPr>
          <a:xfrm>
            <a:off x="44904" y="2643945"/>
            <a:ext cx="9055553" cy="1775732"/>
          </a:xfrm>
          <a:prstGeom prst="rect">
            <a:avLst/>
          </a:prstGeom>
          <a:noFill/>
          <a:ln>
            <a:solidFill>
              <a:srgbClr val="7A9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a:p>
        </p:txBody>
      </p:sp>
      <p:sp>
        <p:nvSpPr>
          <p:cNvPr id="2" name="Rectangle 1">
            <a:extLst>
              <a:ext uri="{FF2B5EF4-FFF2-40B4-BE49-F238E27FC236}">
                <a16:creationId xmlns:a16="http://schemas.microsoft.com/office/drawing/2014/main" id="{FDDBAF8E-4614-E0B9-1650-5187D318989C}"/>
              </a:ext>
            </a:extLst>
          </p:cNvPr>
          <p:cNvSpPr/>
          <p:nvPr/>
        </p:nvSpPr>
        <p:spPr>
          <a:xfrm>
            <a:off x="44904" y="847802"/>
            <a:ext cx="9055553" cy="1796144"/>
          </a:xfrm>
          <a:prstGeom prst="rect">
            <a:avLst/>
          </a:prstGeom>
          <a:noFill/>
          <a:ln>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a:p>
        </p:txBody>
      </p:sp>
      <p:sp>
        <p:nvSpPr>
          <p:cNvPr id="1900" name="Google Shape;1900;g12781244480_0_1777"/>
          <p:cNvSpPr txBox="1"/>
          <p:nvPr/>
        </p:nvSpPr>
        <p:spPr>
          <a:xfrm>
            <a:off x="323883" y="204570"/>
            <a:ext cx="7310475" cy="415575"/>
          </a:xfrm>
          <a:prstGeom prst="rect">
            <a:avLst/>
          </a:prstGeom>
          <a:noFill/>
          <a:ln>
            <a:noFill/>
          </a:ln>
        </p:spPr>
        <p:txBody>
          <a:bodyPr spcFirstLastPara="1" wrap="square" lIns="68569" tIns="68569" rIns="68569" bIns="68569" anchor="ctr" anchorCtr="0">
            <a:noAutofit/>
          </a:bodyPr>
          <a:lstStyle/>
          <a:p>
            <a:r>
              <a:rPr lang="en-GB" sz="2400">
                <a:solidFill>
                  <a:srgbClr val="404246"/>
                </a:solidFill>
                <a:latin typeface="Calibri"/>
                <a:ea typeface="Montserrat"/>
                <a:cs typeface="Montserrat"/>
                <a:sym typeface="Montserrat"/>
              </a:rPr>
              <a:t>Learner journey through VET system</a:t>
            </a:r>
            <a:endParaRPr lang="en-US" sz="2400">
              <a:solidFill>
                <a:srgbClr val="404246"/>
              </a:solidFill>
              <a:latin typeface="Calibri"/>
              <a:ea typeface="Montserrat"/>
              <a:cs typeface="Montserrat"/>
            </a:endParaRPr>
          </a:p>
        </p:txBody>
      </p:sp>
      <p:sp>
        <p:nvSpPr>
          <p:cNvPr id="161" name="Google Shape;2905;p151">
            <a:extLst>
              <a:ext uri="{FF2B5EF4-FFF2-40B4-BE49-F238E27FC236}">
                <a16:creationId xmlns:a16="http://schemas.microsoft.com/office/drawing/2014/main" id="{20FFE2C6-0D16-4FB3-8C48-38FEF2418217}"/>
              </a:ext>
            </a:extLst>
          </p:cNvPr>
          <p:cNvSpPr txBox="1">
            <a:spLocks/>
          </p:cNvSpPr>
          <p:nvPr/>
        </p:nvSpPr>
        <p:spPr>
          <a:xfrm>
            <a:off x="6112967" y="5292781"/>
            <a:ext cx="26481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fld id="{00000000-1234-1234-1234-123412341234}" type="slidenum">
              <a:rPr lang="en-GB" sz="825"/>
              <a:pPr/>
              <a:t>14</a:t>
            </a:fld>
            <a:endParaRPr lang="en-GB" sz="825"/>
          </a:p>
        </p:txBody>
      </p:sp>
      <p:sp>
        <p:nvSpPr>
          <p:cNvPr id="12" name="TextBox 11">
            <a:extLst>
              <a:ext uri="{FF2B5EF4-FFF2-40B4-BE49-F238E27FC236}">
                <a16:creationId xmlns:a16="http://schemas.microsoft.com/office/drawing/2014/main" id="{58FE8D3B-E636-B3C1-6676-EF35439D30F6}"/>
              </a:ext>
            </a:extLst>
          </p:cNvPr>
          <p:cNvSpPr txBox="1"/>
          <p:nvPr/>
        </p:nvSpPr>
        <p:spPr>
          <a:xfrm>
            <a:off x="658585" y="1449666"/>
            <a:ext cx="1547349"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404246"/>
                </a:solidFill>
              </a:rPr>
              <a:t>1st qualification</a:t>
            </a:r>
            <a:endParaRPr lang="en-US" sz="800" b="1">
              <a:solidFill>
                <a:srgbClr val="404246"/>
              </a:solidFill>
              <a:cs typeface="Calibri"/>
            </a:endParaRPr>
          </a:p>
          <a:p>
            <a:r>
              <a:rPr lang="en-GB" sz="800">
                <a:solidFill>
                  <a:srgbClr val="404246"/>
                </a:solidFill>
              </a:rPr>
              <a:t>Learner enrols in 1st qualification that prepares them for specific job role</a:t>
            </a:r>
            <a:endParaRPr lang="en-US" sz="800">
              <a:solidFill>
                <a:srgbClr val="404246"/>
              </a:solidFill>
              <a:cs typeface="Calibri"/>
            </a:endParaRPr>
          </a:p>
        </p:txBody>
      </p:sp>
      <p:sp>
        <p:nvSpPr>
          <p:cNvPr id="13" name="TextBox 12">
            <a:extLst>
              <a:ext uri="{FF2B5EF4-FFF2-40B4-BE49-F238E27FC236}">
                <a16:creationId xmlns:a16="http://schemas.microsoft.com/office/drawing/2014/main" id="{31998091-184E-0B0B-AD5A-83F770FE3D9D}"/>
              </a:ext>
            </a:extLst>
          </p:cNvPr>
          <p:cNvSpPr txBox="1"/>
          <p:nvPr/>
        </p:nvSpPr>
        <p:spPr>
          <a:xfrm>
            <a:off x="659300" y="3220378"/>
            <a:ext cx="1547349" cy="6848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7A9F4C"/>
                </a:solidFill>
              </a:rPr>
              <a:t>1st qualification</a:t>
            </a:r>
            <a:endParaRPr lang="en-US" sz="800" b="1">
              <a:solidFill>
                <a:srgbClr val="7A9F4C"/>
              </a:solidFill>
              <a:cs typeface="Calibri"/>
            </a:endParaRPr>
          </a:p>
          <a:p>
            <a:r>
              <a:rPr lang="en-GB" sz="800">
                <a:solidFill>
                  <a:srgbClr val="7A9F4C"/>
                </a:solidFill>
              </a:rPr>
              <a:t>Learner enrols in 1st qualification that prepares them for a range of job roles, with a specialisation for a specific job role</a:t>
            </a:r>
            <a:endParaRPr lang="en-US" sz="800">
              <a:solidFill>
                <a:srgbClr val="7A9F4C"/>
              </a:solidFill>
              <a:cs typeface="Calibri"/>
            </a:endParaRPr>
          </a:p>
        </p:txBody>
      </p:sp>
      <p:sp>
        <p:nvSpPr>
          <p:cNvPr id="25" name="TextBox 24">
            <a:extLst>
              <a:ext uri="{FF2B5EF4-FFF2-40B4-BE49-F238E27FC236}">
                <a16:creationId xmlns:a16="http://schemas.microsoft.com/office/drawing/2014/main" id="{D8AE81A1-7BB7-CE9C-4009-B54DCFA23095}"/>
              </a:ext>
            </a:extLst>
          </p:cNvPr>
          <p:cNvSpPr txBox="1"/>
          <p:nvPr/>
        </p:nvSpPr>
        <p:spPr>
          <a:xfrm>
            <a:off x="3400422" y="1448233"/>
            <a:ext cx="1315810"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404246"/>
                </a:solidFill>
              </a:rPr>
              <a:t>2nd qualification</a:t>
            </a:r>
            <a:endParaRPr lang="en-US" sz="800" b="1">
              <a:solidFill>
                <a:srgbClr val="404246"/>
              </a:solidFill>
              <a:cs typeface="Calibri"/>
            </a:endParaRPr>
          </a:p>
          <a:p>
            <a:r>
              <a:rPr lang="en-GB" sz="800">
                <a:solidFill>
                  <a:srgbClr val="404246"/>
                </a:solidFill>
              </a:rPr>
              <a:t>Learner completes 2nd full qualification to prepare them for the new job role</a:t>
            </a:r>
            <a:endParaRPr lang="en-GB" sz="800">
              <a:solidFill>
                <a:srgbClr val="404246"/>
              </a:solidFill>
              <a:cs typeface="Calibri"/>
            </a:endParaRPr>
          </a:p>
        </p:txBody>
      </p:sp>
      <p:sp>
        <p:nvSpPr>
          <p:cNvPr id="26" name="TextBox 25">
            <a:extLst>
              <a:ext uri="{FF2B5EF4-FFF2-40B4-BE49-F238E27FC236}">
                <a16:creationId xmlns:a16="http://schemas.microsoft.com/office/drawing/2014/main" id="{6376ADCA-805D-CEB8-43D1-B493C5528805}"/>
              </a:ext>
            </a:extLst>
          </p:cNvPr>
          <p:cNvSpPr txBox="1"/>
          <p:nvPr/>
        </p:nvSpPr>
        <p:spPr>
          <a:xfrm>
            <a:off x="3400436" y="3223538"/>
            <a:ext cx="1315795"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7A9F4C"/>
                </a:solidFill>
              </a:rPr>
              <a:t>Specialisation top-up</a:t>
            </a:r>
            <a:endParaRPr lang="en-US" sz="800" b="1">
              <a:solidFill>
                <a:srgbClr val="7A9F4C"/>
              </a:solidFill>
              <a:cs typeface="Calibri"/>
            </a:endParaRPr>
          </a:p>
          <a:p>
            <a:r>
              <a:rPr lang="en-GB" sz="800">
                <a:solidFill>
                  <a:srgbClr val="7A9F4C"/>
                </a:solidFill>
              </a:rPr>
              <a:t>Learner completes a 2nd specialisation within the qualification they already hold in a micro-credential format</a:t>
            </a:r>
            <a:endParaRPr lang="en-GB" sz="800">
              <a:solidFill>
                <a:srgbClr val="7A9F4C"/>
              </a:solidFill>
              <a:cs typeface="Calibri"/>
            </a:endParaRPr>
          </a:p>
        </p:txBody>
      </p:sp>
      <p:sp>
        <p:nvSpPr>
          <p:cNvPr id="56" name="TextBox 55">
            <a:extLst>
              <a:ext uri="{FF2B5EF4-FFF2-40B4-BE49-F238E27FC236}">
                <a16:creationId xmlns:a16="http://schemas.microsoft.com/office/drawing/2014/main" id="{ED91164D-4A6A-1210-76C3-5C5CF291997D}"/>
              </a:ext>
            </a:extLst>
          </p:cNvPr>
          <p:cNvSpPr txBox="1"/>
          <p:nvPr/>
        </p:nvSpPr>
        <p:spPr>
          <a:xfrm>
            <a:off x="4720316" y="3393696"/>
            <a:ext cx="1574522"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7A9F4C"/>
                </a:solidFill>
              </a:rPr>
              <a:t>2nd qualification </a:t>
            </a:r>
            <a:endParaRPr lang="en-US" sz="800" b="1">
              <a:solidFill>
                <a:srgbClr val="7A9F4C"/>
              </a:solidFill>
              <a:cs typeface="Calibri"/>
            </a:endParaRPr>
          </a:p>
          <a:p>
            <a:r>
              <a:rPr lang="en-GB" sz="800">
                <a:solidFill>
                  <a:srgbClr val="7A9F4C"/>
                </a:solidFill>
              </a:rPr>
              <a:t>Learner enrols in a management qualification that has broad vocational outcomes</a:t>
            </a:r>
            <a:endParaRPr lang="en-US" sz="800">
              <a:solidFill>
                <a:srgbClr val="7A9F4C"/>
              </a:solidFill>
              <a:cs typeface="Calibri"/>
            </a:endParaRPr>
          </a:p>
        </p:txBody>
      </p:sp>
      <p:sp>
        <p:nvSpPr>
          <p:cNvPr id="1856" name="TextBox 1855">
            <a:extLst>
              <a:ext uri="{FF2B5EF4-FFF2-40B4-BE49-F238E27FC236}">
                <a16:creationId xmlns:a16="http://schemas.microsoft.com/office/drawing/2014/main" id="{49C77805-1378-D38E-B668-908E607AFF93}"/>
              </a:ext>
            </a:extLst>
          </p:cNvPr>
          <p:cNvSpPr txBox="1"/>
          <p:nvPr/>
        </p:nvSpPr>
        <p:spPr>
          <a:xfrm>
            <a:off x="4719592" y="1449664"/>
            <a:ext cx="1581345"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404246"/>
                </a:solidFill>
              </a:rPr>
              <a:t>3rd qualification </a:t>
            </a:r>
            <a:endParaRPr lang="en-US" sz="800">
              <a:solidFill>
                <a:srgbClr val="404246"/>
              </a:solidFill>
              <a:cs typeface="Calibri"/>
            </a:endParaRPr>
          </a:p>
          <a:p>
            <a:r>
              <a:rPr lang="en-GB" sz="800">
                <a:solidFill>
                  <a:srgbClr val="404246"/>
                </a:solidFill>
              </a:rPr>
              <a:t>Learner enrols in an industry specific management qualification</a:t>
            </a:r>
            <a:endParaRPr lang="en-US" sz="800">
              <a:solidFill>
                <a:srgbClr val="404246"/>
              </a:solidFill>
              <a:cs typeface="Calibri"/>
            </a:endParaRPr>
          </a:p>
        </p:txBody>
      </p:sp>
      <p:sp>
        <p:nvSpPr>
          <p:cNvPr id="1874" name="TextBox 1873">
            <a:extLst>
              <a:ext uri="{FF2B5EF4-FFF2-40B4-BE49-F238E27FC236}">
                <a16:creationId xmlns:a16="http://schemas.microsoft.com/office/drawing/2014/main" id="{F2CA7124-740F-484A-9CF9-5B59AB63D5D7}"/>
              </a:ext>
            </a:extLst>
          </p:cNvPr>
          <p:cNvSpPr txBox="1"/>
          <p:nvPr/>
        </p:nvSpPr>
        <p:spPr>
          <a:xfrm rot="16200000">
            <a:off x="-651103" y="3392361"/>
            <a:ext cx="1758043"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500" b="1">
                <a:solidFill>
                  <a:srgbClr val="7A9F4C"/>
                </a:solidFill>
              </a:rPr>
              <a:t>Proposed System</a:t>
            </a:r>
            <a:endParaRPr lang="en-US" sz="1500" b="1">
              <a:solidFill>
                <a:srgbClr val="7A9F4C"/>
              </a:solidFill>
              <a:cs typeface="Calibri"/>
            </a:endParaRPr>
          </a:p>
        </p:txBody>
      </p:sp>
      <p:sp>
        <p:nvSpPr>
          <p:cNvPr id="1881" name="TextBox 1880">
            <a:extLst>
              <a:ext uri="{FF2B5EF4-FFF2-40B4-BE49-F238E27FC236}">
                <a16:creationId xmlns:a16="http://schemas.microsoft.com/office/drawing/2014/main" id="{31002ACC-5711-78A5-CCA0-B9D094DB9414}"/>
              </a:ext>
            </a:extLst>
          </p:cNvPr>
          <p:cNvSpPr txBox="1"/>
          <p:nvPr/>
        </p:nvSpPr>
        <p:spPr>
          <a:xfrm>
            <a:off x="7448543" y="1448229"/>
            <a:ext cx="1520153"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404246"/>
                </a:solidFill>
              </a:rPr>
              <a:t>4th qualification</a:t>
            </a:r>
            <a:endParaRPr lang="en-US" sz="800" b="1">
              <a:solidFill>
                <a:srgbClr val="404246"/>
              </a:solidFill>
              <a:cs typeface="Calibri"/>
            </a:endParaRPr>
          </a:p>
          <a:p>
            <a:r>
              <a:rPr lang="en-GB" sz="800">
                <a:solidFill>
                  <a:srgbClr val="404246"/>
                </a:solidFill>
              </a:rPr>
              <a:t>Learner enrols in another industry specific management qualification</a:t>
            </a:r>
            <a:endParaRPr lang="en-GB" sz="800">
              <a:solidFill>
                <a:srgbClr val="404246"/>
              </a:solidFill>
              <a:cs typeface="Calibri"/>
            </a:endParaRPr>
          </a:p>
        </p:txBody>
      </p:sp>
      <p:sp>
        <p:nvSpPr>
          <p:cNvPr id="1883" name="TextBox 1882">
            <a:extLst>
              <a:ext uri="{FF2B5EF4-FFF2-40B4-BE49-F238E27FC236}">
                <a16:creationId xmlns:a16="http://schemas.microsoft.com/office/drawing/2014/main" id="{A96C9B0C-2859-5124-B565-9388F5353362}"/>
              </a:ext>
            </a:extLst>
          </p:cNvPr>
          <p:cNvSpPr txBox="1"/>
          <p:nvPr/>
        </p:nvSpPr>
        <p:spPr>
          <a:xfrm>
            <a:off x="7434229" y="3220377"/>
            <a:ext cx="1513244" cy="6848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7A9F4C"/>
                </a:solidFill>
                <a:cs typeface="Calibri"/>
              </a:rPr>
              <a:t>No training required</a:t>
            </a:r>
          </a:p>
          <a:p>
            <a:r>
              <a:rPr lang="en-GB" sz="800">
                <a:solidFill>
                  <a:srgbClr val="7A9F4C"/>
                </a:solidFill>
                <a:cs typeface="Calibri"/>
              </a:rPr>
              <a:t>No need for retraining as the learner already has the requisite skills and knowledge needed for new management job</a:t>
            </a:r>
          </a:p>
        </p:txBody>
      </p:sp>
      <p:sp>
        <p:nvSpPr>
          <p:cNvPr id="30" name="TextBox 29">
            <a:extLst>
              <a:ext uri="{FF2B5EF4-FFF2-40B4-BE49-F238E27FC236}">
                <a16:creationId xmlns:a16="http://schemas.microsoft.com/office/drawing/2014/main" id="{3540B72E-714F-EFE8-C7D5-F9D24973DFCD}"/>
              </a:ext>
            </a:extLst>
          </p:cNvPr>
          <p:cNvSpPr txBox="1"/>
          <p:nvPr/>
        </p:nvSpPr>
        <p:spPr>
          <a:xfrm rot="16200000">
            <a:off x="-678316" y="1589416"/>
            <a:ext cx="1785256"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500" b="1">
                <a:solidFill>
                  <a:srgbClr val="404246"/>
                </a:solidFill>
              </a:rPr>
              <a:t>Current System</a:t>
            </a:r>
            <a:endParaRPr lang="en-US" sz="1500">
              <a:solidFill>
                <a:srgbClr val="404246"/>
              </a:solidFill>
              <a:cs typeface="Calibri"/>
            </a:endParaRPr>
          </a:p>
        </p:txBody>
      </p:sp>
      <p:sp>
        <p:nvSpPr>
          <p:cNvPr id="4" name="Arrow: Right 3">
            <a:extLst>
              <a:ext uri="{FF2B5EF4-FFF2-40B4-BE49-F238E27FC236}">
                <a16:creationId xmlns:a16="http://schemas.microsoft.com/office/drawing/2014/main" id="{C3E77AEA-6607-0351-3841-EFDB7BA0E080}"/>
              </a:ext>
            </a:extLst>
          </p:cNvPr>
          <p:cNvSpPr/>
          <p:nvPr/>
        </p:nvSpPr>
        <p:spPr>
          <a:xfrm>
            <a:off x="46414" y="2606103"/>
            <a:ext cx="9001125" cy="54429"/>
          </a:xfrm>
          <a:prstGeom prst="rightArrow">
            <a:avLst/>
          </a:prstGeom>
          <a:solidFill>
            <a:srgbClr val="464646"/>
          </a:solidFill>
          <a:ln>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a:p>
        </p:txBody>
      </p:sp>
      <p:sp>
        <p:nvSpPr>
          <p:cNvPr id="1858" name="Google Shape;2785;p151">
            <a:extLst>
              <a:ext uri="{FF2B5EF4-FFF2-40B4-BE49-F238E27FC236}">
                <a16:creationId xmlns:a16="http://schemas.microsoft.com/office/drawing/2014/main" id="{A90163B4-9B2D-1C05-A7A0-E5F55F475DA5}"/>
              </a:ext>
            </a:extLst>
          </p:cNvPr>
          <p:cNvSpPr/>
          <p:nvPr/>
        </p:nvSpPr>
        <p:spPr>
          <a:xfrm>
            <a:off x="8980525" y="2583110"/>
            <a:ext cx="117482" cy="94256"/>
          </a:xfrm>
          <a:prstGeom prst="ellipse">
            <a:avLst/>
          </a:prstGeom>
          <a:solidFill>
            <a:schemeClr val="bg1"/>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sp>
        <p:nvSpPr>
          <p:cNvPr id="16" name="Google Shape;2785;p151">
            <a:extLst>
              <a:ext uri="{FF2B5EF4-FFF2-40B4-BE49-F238E27FC236}">
                <a16:creationId xmlns:a16="http://schemas.microsoft.com/office/drawing/2014/main" id="{D0BAA805-ECA3-131A-DAE0-D2031FEC2587}"/>
              </a:ext>
            </a:extLst>
          </p:cNvPr>
          <p:cNvSpPr/>
          <p:nvPr/>
        </p:nvSpPr>
        <p:spPr>
          <a:xfrm>
            <a:off x="61044" y="2583110"/>
            <a:ext cx="117482" cy="94256"/>
          </a:xfrm>
          <a:prstGeom prst="ellipse">
            <a:avLst/>
          </a:prstGeom>
          <a:solidFill>
            <a:srgbClr val="FFFFFF"/>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sp>
        <p:nvSpPr>
          <p:cNvPr id="1884" name="TextBox 1883">
            <a:extLst>
              <a:ext uri="{FF2B5EF4-FFF2-40B4-BE49-F238E27FC236}">
                <a16:creationId xmlns:a16="http://schemas.microsoft.com/office/drawing/2014/main" id="{0DEF5D80-6C4B-79CB-5CCC-653FDEEE6189}"/>
              </a:ext>
            </a:extLst>
          </p:cNvPr>
          <p:cNvSpPr txBox="1"/>
          <p:nvPr/>
        </p:nvSpPr>
        <p:spPr>
          <a:xfrm>
            <a:off x="7632242" y="2236583"/>
            <a:ext cx="1009650" cy="807913"/>
          </a:xfrm>
          <a:prstGeom prst="rect">
            <a:avLst/>
          </a:prstGeom>
          <a:solidFill>
            <a:schemeClr val="bg1">
              <a:lumMod val="9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t>Re-employment in manager role</a:t>
            </a:r>
            <a:endParaRPr lang="en-US" sz="900"/>
          </a:p>
          <a:p>
            <a:r>
              <a:rPr lang="en-GB" sz="800"/>
              <a:t>Learner gains employment in the new management job role</a:t>
            </a:r>
          </a:p>
        </p:txBody>
      </p:sp>
      <p:sp>
        <p:nvSpPr>
          <p:cNvPr id="1871" name="TextBox 1870">
            <a:extLst>
              <a:ext uri="{FF2B5EF4-FFF2-40B4-BE49-F238E27FC236}">
                <a16:creationId xmlns:a16="http://schemas.microsoft.com/office/drawing/2014/main" id="{FE337E14-A3A7-742A-9494-5E9597107E29}"/>
              </a:ext>
            </a:extLst>
          </p:cNvPr>
          <p:cNvSpPr txBox="1"/>
          <p:nvPr/>
        </p:nvSpPr>
        <p:spPr>
          <a:xfrm>
            <a:off x="6264725" y="2174703"/>
            <a:ext cx="1009650" cy="931024"/>
          </a:xfrm>
          <a:prstGeom prst="rect">
            <a:avLst/>
          </a:prstGeom>
          <a:solidFill>
            <a:schemeClr val="bg1">
              <a:lumMod val="9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t>Loss of employment</a:t>
            </a:r>
            <a:endParaRPr lang="en-US" sz="900" b="1"/>
          </a:p>
          <a:p>
            <a:r>
              <a:rPr lang="en-GB" sz="800"/>
              <a:t>Learner loses management role but another management job is available in another industry</a:t>
            </a:r>
            <a:endParaRPr lang="en-US" sz="900"/>
          </a:p>
        </p:txBody>
      </p:sp>
      <p:sp>
        <p:nvSpPr>
          <p:cNvPr id="14" name="TextBox 13">
            <a:extLst>
              <a:ext uri="{FF2B5EF4-FFF2-40B4-BE49-F238E27FC236}">
                <a16:creationId xmlns:a16="http://schemas.microsoft.com/office/drawing/2014/main" id="{51ED25DA-9716-4737-4459-0223587A83C6}"/>
              </a:ext>
            </a:extLst>
          </p:cNvPr>
          <p:cNvSpPr txBox="1"/>
          <p:nvPr/>
        </p:nvSpPr>
        <p:spPr>
          <a:xfrm>
            <a:off x="862690" y="2359194"/>
            <a:ext cx="1009650" cy="561692"/>
          </a:xfrm>
          <a:prstGeom prst="rect">
            <a:avLst/>
          </a:prstGeom>
          <a:solidFill>
            <a:schemeClr val="bg1">
              <a:lumMod val="9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t>Employment</a:t>
            </a:r>
            <a:endParaRPr lang="en-US" sz="1000"/>
          </a:p>
          <a:p>
            <a:r>
              <a:rPr lang="en-GB" sz="800"/>
              <a:t>Learner gains employment in job that they trained for</a:t>
            </a:r>
            <a:endParaRPr lang="en-US" sz="1000"/>
          </a:p>
        </p:txBody>
      </p:sp>
      <p:sp>
        <p:nvSpPr>
          <p:cNvPr id="15" name="TextBox 14">
            <a:extLst>
              <a:ext uri="{FF2B5EF4-FFF2-40B4-BE49-F238E27FC236}">
                <a16:creationId xmlns:a16="http://schemas.microsoft.com/office/drawing/2014/main" id="{D31D8C6F-5BDE-C125-C4F1-9E385D63D9D9}"/>
              </a:ext>
            </a:extLst>
          </p:cNvPr>
          <p:cNvSpPr txBox="1"/>
          <p:nvPr/>
        </p:nvSpPr>
        <p:spPr>
          <a:xfrm>
            <a:off x="2216600" y="2113256"/>
            <a:ext cx="1009650" cy="1054135"/>
          </a:xfrm>
          <a:prstGeom prst="rect">
            <a:avLst/>
          </a:prstGeom>
          <a:solidFill>
            <a:schemeClr val="bg1">
              <a:lumMod val="9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t>Circumstances change</a:t>
            </a:r>
            <a:endParaRPr lang="en-US" sz="1000" b="1"/>
          </a:p>
          <a:p>
            <a:r>
              <a:rPr lang="en-GB" sz="800"/>
              <a:t>Learner wants to move to a separate job role that uses similar skills to those that they already have</a:t>
            </a:r>
            <a:endParaRPr lang="en-US" sz="1000"/>
          </a:p>
        </p:txBody>
      </p:sp>
      <p:sp>
        <p:nvSpPr>
          <p:cNvPr id="1857" name="TextBox 1856">
            <a:extLst>
              <a:ext uri="{FF2B5EF4-FFF2-40B4-BE49-F238E27FC236}">
                <a16:creationId xmlns:a16="http://schemas.microsoft.com/office/drawing/2014/main" id="{8576DBDD-DDD8-7B62-876B-E5DBEF950084}"/>
              </a:ext>
            </a:extLst>
          </p:cNvPr>
          <p:cNvSpPr txBox="1"/>
          <p:nvPr/>
        </p:nvSpPr>
        <p:spPr>
          <a:xfrm>
            <a:off x="4910813" y="2228989"/>
            <a:ext cx="1009650" cy="807913"/>
          </a:xfrm>
          <a:prstGeom prst="rect">
            <a:avLst/>
          </a:prstGeom>
          <a:solidFill>
            <a:schemeClr val="bg1">
              <a:lumMod val="9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t>Promotion to management</a:t>
            </a:r>
            <a:endParaRPr lang="en-US" sz="900" b="1"/>
          </a:p>
          <a:p>
            <a:r>
              <a:rPr lang="en-GB" sz="800"/>
              <a:t>Learner is offered a management position within their job role</a:t>
            </a:r>
            <a:endParaRPr lang="en-US" sz="900"/>
          </a:p>
        </p:txBody>
      </p:sp>
      <p:sp>
        <p:nvSpPr>
          <p:cNvPr id="27" name="TextBox 26">
            <a:extLst>
              <a:ext uri="{FF2B5EF4-FFF2-40B4-BE49-F238E27FC236}">
                <a16:creationId xmlns:a16="http://schemas.microsoft.com/office/drawing/2014/main" id="{27D916C7-0AAD-C0E8-0A9C-B85962F612D8}"/>
              </a:ext>
            </a:extLst>
          </p:cNvPr>
          <p:cNvSpPr txBox="1"/>
          <p:nvPr/>
        </p:nvSpPr>
        <p:spPr>
          <a:xfrm>
            <a:off x="3563708" y="2359121"/>
            <a:ext cx="1009650" cy="561692"/>
          </a:xfrm>
          <a:prstGeom prst="rect">
            <a:avLst/>
          </a:prstGeom>
          <a:solidFill>
            <a:schemeClr val="bg1">
              <a:lumMod val="9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t>Re-employment</a:t>
            </a:r>
            <a:endParaRPr lang="en-US" sz="900" b="1"/>
          </a:p>
          <a:p>
            <a:r>
              <a:rPr lang="en-GB" sz="800"/>
              <a:t>Learner is now able to gain employment in the new job role</a:t>
            </a:r>
            <a:endParaRPr lang="en-US" sz="900"/>
          </a:p>
        </p:txBody>
      </p:sp>
      <p:cxnSp>
        <p:nvCxnSpPr>
          <p:cNvPr id="41" name="Straight Arrow Connector 40">
            <a:extLst>
              <a:ext uri="{FF2B5EF4-FFF2-40B4-BE49-F238E27FC236}">
                <a16:creationId xmlns:a16="http://schemas.microsoft.com/office/drawing/2014/main" id="{48B4EB0E-F9A9-41D9-A9FB-34D3B362CAB1}"/>
              </a:ext>
            </a:extLst>
          </p:cNvPr>
          <p:cNvCxnSpPr/>
          <p:nvPr/>
        </p:nvCxnSpPr>
        <p:spPr>
          <a:xfrm flipH="1">
            <a:off x="638515" y="1502647"/>
            <a:ext cx="13607" cy="2326820"/>
          </a:xfrm>
          <a:prstGeom prst="straightConnector1">
            <a:avLst/>
          </a:prstGeom>
          <a:ln>
            <a:solidFill>
              <a:srgbClr val="464646"/>
            </a:solidFill>
            <a:prstDash val="dash"/>
          </a:ln>
        </p:spPr>
        <p:style>
          <a:lnRef idx="1">
            <a:schemeClr val="accent1"/>
          </a:lnRef>
          <a:fillRef idx="0">
            <a:schemeClr val="accent1"/>
          </a:fillRef>
          <a:effectRef idx="0">
            <a:schemeClr val="accent1"/>
          </a:effectRef>
          <a:fontRef idx="minor">
            <a:schemeClr val="tx1"/>
          </a:fontRef>
        </p:style>
      </p:cxnSp>
      <p:sp>
        <p:nvSpPr>
          <p:cNvPr id="48" name="Google Shape;2785;p151">
            <a:extLst>
              <a:ext uri="{FF2B5EF4-FFF2-40B4-BE49-F238E27FC236}">
                <a16:creationId xmlns:a16="http://schemas.microsoft.com/office/drawing/2014/main" id="{699967E6-02CD-63A3-98DD-32568D9289A9}"/>
              </a:ext>
            </a:extLst>
          </p:cNvPr>
          <p:cNvSpPr/>
          <p:nvPr/>
        </p:nvSpPr>
        <p:spPr>
          <a:xfrm>
            <a:off x="598525" y="2576306"/>
            <a:ext cx="117482" cy="94256"/>
          </a:xfrm>
          <a:prstGeom prst="ellipse">
            <a:avLst/>
          </a:prstGeom>
          <a:solidFill>
            <a:schemeClr val="bg1"/>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cxnSp>
        <p:nvCxnSpPr>
          <p:cNvPr id="49" name="Straight Arrow Connector 48">
            <a:extLst>
              <a:ext uri="{FF2B5EF4-FFF2-40B4-BE49-F238E27FC236}">
                <a16:creationId xmlns:a16="http://schemas.microsoft.com/office/drawing/2014/main" id="{A60CA1A3-5388-301E-5216-7D69FE70A9A4}"/>
              </a:ext>
            </a:extLst>
          </p:cNvPr>
          <p:cNvCxnSpPr>
            <a:cxnSpLocks/>
          </p:cNvCxnSpPr>
          <p:nvPr/>
        </p:nvCxnSpPr>
        <p:spPr>
          <a:xfrm flipH="1">
            <a:off x="3380354" y="1502646"/>
            <a:ext cx="13607" cy="2326820"/>
          </a:xfrm>
          <a:prstGeom prst="straightConnector1">
            <a:avLst/>
          </a:prstGeom>
          <a:ln>
            <a:solidFill>
              <a:srgbClr val="464646"/>
            </a:solidFill>
            <a:prstDash val="dash"/>
          </a:ln>
        </p:spPr>
        <p:style>
          <a:lnRef idx="1">
            <a:schemeClr val="accent1"/>
          </a:lnRef>
          <a:fillRef idx="0">
            <a:schemeClr val="accent1"/>
          </a:fillRef>
          <a:effectRef idx="0">
            <a:schemeClr val="accent1"/>
          </a:effectRef>
          <a:fontRef idx="minor">
            <a:schemeClr val="tx1"/>
          </a:fontRef>
        </p:style>
      </p:cxnSp>
      <p:sp>
        <p:nvSpPr>
          <p:cNvPr id="60" name="Google Shape;2785;p151">
            <a:extLst>
              <a:ext uri="{FF2B5EF4-FFF2-40B4-BE49-F238E27FC236}">
                <a16:creationId xmlns:a16="http://schemas.microsoft.com/office/drawing/2014/main" id="{127FD680-1BF6-2709-533C-7CAD434B946F}"/>
              </a:ext>
            </a:extLst>
          </p:cNvPr>
          <p:cNvSpPr/>
          <p:nvPr/>
        </p:nvSpPr>
        <p:spPr>
          <a:xfrm>
            <a:off x="3340363" y="2576305"/>
            <a:ext cx="117482" cy="94256"/>
          </a:xfrm>
          <a:prstGeom prst="ellipse">
            <a:avLst/>
          </a:prstGeom>
          <a:solidFill>
            <a:schemeClr val="bg1"/>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cxnSp>
        <p:nvCxnSpPr>
          <p:cNvPr id="61" name="Straight Arrow Connector 60">
            <a:extLst>
              <a:ext uri="{FF2B5EF4-FFF2-40B4-BE49-F238E27FC236}">
                <a16:creationId xmlns:a16="http://schemas.microsoft.com/office/drawing/2014/main" id="{A772A7BB-7FC2-1937-1B61-25F1EEC0FB15}"/>
              </a:ext>
            </a:extLst>
          </p:cNvPr>
          <p:cNvCxnSpPr>
            <a:cxnSpLocks/>
          </p:cNvCxnSpPr>
          <p:nvPr/>
        </p:nvCxnSpPr>
        <p:spPr>
          <a:xfrm flipH="1">
            <a:off x="4713855" y="1495844"/>
            <a:ext cx="13607" cy="2326820"/>
          </a:xfrm>
          <a:prstGeom prst="straightConnector1">
            <a:avLst/>
          </a:prstGeom>
          <a:ln>
            <a:solidFill>
              <a:srgbClr val="464646"/>
            </a:solidFill>
            <a:prstDash val="dash"/>
          </a:ln>
        </p:spPr>
        <p:style>
          <a:lnRef idx="1">
            <a:schemeClr val="accent1"/>
          </a:lnRef>
          <a:fillRef idx="0">
            <a:schemeClr val="accent1"/>
          </a:fillRef>
          <a:effectRef idx="0">
            <a:schemeClr val="accent1"/>
          </a:effectRef>
          <a:fontRef idx="minor">
            <a:schemeClr val="tx1"/>
          </a:fontRef>
        </p:style>
      </p:cxnSp>
      <p:sp>
        <p:nvSpPr>
          <p:cNvPr id="1863" name="Google Shape;2785;p151">
            <a:extLst>
              <a:ext uri="{FF2B5EF4-FFF2-40B4-BE49-F238E27FC236}">
                <a16:creationId xmlns:a16="http://schemas.microsoft.com/office/drawing/2014/main" id="{03B0B9D3-6150-F821-E609-74234EDE629E}"/>
              </a:ext>
            </a:extLst>
          </p:cNvPr>
          <p:cNvSpPr/>
          <p:nvPr/>
        </p:nvSpPr>
        <p:spPr>
          <a:xfrm>
            <a:off x="4673864" y="2583110"/>
            <a:ext cx="117482" cy="94256"/>
          </a:xfrm>
          <a:prstGeom prst="ellipse">
            <a:avLst/>
          </a:prstGeom>
          <a:solidFill>
            <a:schemeClr val="bg1"/>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cxnSp>
        <p:nvCxnSpPr>
          <p:cNvPr id="1864" name="Straight Arrow Connector 1863">
            <a:extLst>
              <a:ext uri="{FF2B5EF4-FFF2-40B4-BE49-F238E27FC236}">
                <a16:creationId xmlns:a16="http://schemas.microsoft.com/office/drawing/2014/main" id="{D97006FA-FC65-C3FA-8DAB-4586FAD42FA8}"/>
              </a:ext>
            </a:extLst>
          </p:cNvPr>
          <p:cNvCxnSpPr>
            <a:cxnSpLocks/>
          </p:cNvCxnSpPr>
          <p:nvPr/>
        </p:nvCxnSpPr>
        <p:spPr>
          <a:xfrm flipH="1">
            <a:off x="7428480" y="1502647"/>
            <a:ext cx="13607" cy="2326820"/>
          </a:xfrm>
          <a:prstGeom prst="straightConnector1">
            <a:avLst/>
          </a:prstGeom>
          <a:ln>
            <a:solidFill>
              <a:srgbClr val="464646"/>
            </a:solidFill>
            <a:prstDash val="dash"/>
          </a:ln>
        </p:spPr>
        <p:style>
          <a:lnRef idx="1">
            <a:schemeClr val="accent1"/>
          </a:lnRef>
          <a:fillRef idx="0">
            <a:schemeClr val="accent1"/>
          </a:fillRef>
          <a:effectRef idx="0">
            <a:schemeClr val="accent1"/>
          </a:effectRef>
          <a:fontRef idx="minor">
            <a:schemeClr val="tx1"/>
          </a:fontRef>
        </p:style>
      </p:cxnSp>
      <p:sp>
        <p:nvSpPr>
          <p:cNvPr id="1872" name="Google Shape;2785;p151">
            <a:extLst>
              <a:ext uri="{FF2B5EF4-FFF2-40B4-BE49-F238E27FC236}">
                <a16:creationId xmlns:a16="http://schemas.microsoft.com/office/drawing/2014/main" id="{F1E4A31C-FFAF-CC99-3C4A-A389132A0A40}"/>
              </a:ext>
            </a:extLst>
          </p:cNvPr>
          <p:cNvSpPr/>
          <p:nvPr/>
        </p:nvSpPr>
        <p:spPr>
          <a:xfrm>
            <a:off x="7388489" y="2576306"/>
            <a:ext cx="117482" cy="94256"/>
          </a:xfrm>
          <a:prstGeom prst="ellipse">
            <a:avLst/>
          </a:prstGeom>
          <a:solidFill>
            <a:schemeClr val="bg1"/>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sp>
        <p:nvSpPr>
          <p:cNvPr id="1875" name="Google Shape;2964;p152">
            <a:extLst>
              <a:ext uri="{FF2B5EF4-FFF2-40B4-BE49-F238E27FC236}">
                <a16:creationId xmlns:a16="http://schemas.microsoft.com/office/drawing/2014/main" id="{9A1DA333-5AE2-1A40-C26C-43957C30CEFB}"/>
              </a:ext>
            </a:extLst>
          </p:cNvPr>
          <p:cNvSpPr txBox="1"/>
          <p:nvPr/>
        </p:nvSpPr>
        <p:spPr>
          <a:xfrm>
            <a:off x="598755" y="882948"/>
            <a:ext cx="2967868" cy="369322"/>
          </a:xfrm>
          <a:prstGeom prst="rect">
            <a:avLst/>
          </a:prstGeom>
          <a:solidFill>
            <a:srgbClr val="002D3F"/>
          </a:solidFill>
          <a:ln>
            <a:noFill/>
          </a:ln>
        </p:spPr>
        <p:txBody>
          <a:bodyPr spcFirstLastPara="1" wrap="square" lIns="68575" tIns="68575" rIns="68575" bIns="68575" anchor="t" anchorCtr="0">
            <a:spAutoFit/>
          </a:bodyPr>
          <a:lstStyle/>
          <a:p>
            <a:r>
              <a:rPr lang="en-GB" sz="750">
                <a:solidFill>
                  <a:schemeClr val="bg1"/>
                </a:solidFill>
                <a:latin typeface="Calibri"/>
                <a:sym typeface="Helvetica Neue Light"/>
              </a:rPr>
              <a:t>Transferable skills can be poorly recognised resulting in duplicative training that delivers similar skills to those the learner already has.</a:t>
            </a:r>
            <a:endParaRPr lang="en-GB" sz="750">
              <a:solidFill>
                <a:schemeClr val="bg1"/>
              </a:solidFill>
              <a:latin typeface="Calibri"/>
            </a:endParaRPr>
          </a:p>
        </p:txBody>
      </p:sp>
      <p:sp>
        <p:nvSpPr>
          <p:cNvPr id="1877" name="Google Shape;2964;p152">
            <a:extLst>
              <a:ext uri="{FF2B5EF4-FFF2-40B4-BE49-F238E27FC236}">
                <a16:creationId xmlns:a16="http://schemas.microsoft.com/office/drawing/2014/main" id="{7EE4A9C2-F419-1D82-DFB7-0E9CDA5B12C1}"/>
              </a:ext>
            </a:extLst>
          </p:cNvPr>
          <p:cNvSpPr txBox="1"/>
          <p:nvPr/>
        </p:nvSpPr>
        <p:spPr>
          <a:xfrm>
            <a:off x="598759" y="4019393"/>
            <a:ext cx="2967866" cy="369322"/>
          </a:xfrm>
          <a:prstGeom prst="rect">
            <a:avLst/>
          </a:prstGeom>
          <a:solidFill>
            <a:srgbClr val="002D3F"/>
          </a:solidFill>
          <a:ln>
            <a:noFill/>
          </a:ln>
        </p:spPr>
        <p:txBody>
          <a:bodyPr spcFirstLastPara="1" wrap="square" lIns="68575" tIns="68575" rIns="68575" bIns="68575" anchor="t" anchorCtr="0">
            <a:spAutoFit/>
          </a:bodyPr>
          <a:lstStyle/>
          <a:p>
            <a:r>
              <a:rPr lang="en-GB" sz="750">
                <a:solidFill>
                  <a:schemeClr val="bg1"/>
                </a:solidFill>
                <a:latin typeface="Calibri"/>
                <a:ea typeface="Helvetica Neue Light"/>
                <a:cs typeface="Helvetica Neue Light"/>
                <a:sym typeface="Helvetica Neue Light"/>
              </a:rPr>
              <a:t>Transferable skills are widely recognised, thereby ensuring that training is not duplicative and builds on skills that are already held. </a:t>
            </a:r>
            <a:endParaRPr lang="en-GB" sz="750" b="1">
              <a:solidFill>
                <a:schemeClr val="bg1"/>
              </a:solidFill>
              <a:latin typeface="Helvetica Neue"/>
              <a:ea typeface="Helvetica Neue"/>
              <a:cs typeface="Helvetica Neue"/>
            </a:endParaRPr>
          </a:p>
        </p:txBody>
      </p:sp>
      <p:sp>
        <p:nvSpPr>
          <p:cNvPr id="1880" name="Google Shape;2964;p152">
            <a:extLst>
              <a:ext uri="{FF2B5EF4-FFF2-40B4-BE49-F238E27FC236}">
                <a16:creationId xmlns:a16="http://schemas.microsoft.com/office/drawing/2014/main" id="{93AD6FFC-71ED-725E-50FC-ED4AEAD8905B}"/>
              </a:ext>
            </a:extLst>
          </p:cNvPr>
          <p:cNvSpPr txBox="1"/>
          <p:nvPr/>
        </p:nvSpPr>
        <p:spPr>
          <a:xfrm>
            <a:off x="6313688" y="882948"/>
            <a:ext cx="2723006" cy="369322"/>
          </a:xfrm>
          <a:prstGeom prst="rect">
            <a:avLst/>
          </a:prstGeom>
          <a:solidFill>
            <a:srgbClr val="002D3F"/>
          </a:solidFill>
          <a:ln>
            <a:noFill/>
          </a:ln>
        </p:spPr>
        <p:txBody>
          <a:bodyPr spcFirstLastPara="1" wrap="square" lIns="68575" tIns="68575" rIns="68575" bIns="68575" anchor="t" anchorCtr="0">
            <a:spAutoFit/>
          </a:bodyPr>
          <a:lstStyle/>
          <a:p>
            <a:r>
              <a:rPr lang="en-GB" sz="750">
                <a:solidFill>
                  <a:schemeClr val="bg1"/>
                </a:solidFill>
                <a:latin typeface="Calibri"/>
                <a:cs typeface="Calibri"/>
                <a:sym typeface="Helvetica Neue Light"/>
              </a:rPr>
              <a:t>Learner obtains </a:t>
            </a:r>
            <a:r>
              <a:rPr lang="en-GB" sz="750" b="1">
                <a:solidFill>
                  <a:schemeClr val="bg1"/>
                </a:solidFill>
                <a:latin typeface="Calibri"/>
                <a:cs typeface="Calibri"/>
                <a:sym typeface="Helvetica Neue Light"/>
              </a:rPr>
              <a:t>4 qualifications</a:t>
            </a:r>
            <a:r>
              <a:rPr lang="en-GB" sz="750">
                <a:solidFill>
                  <a:schemeClr val="bg1"/>
                </a:solidFill>
                <a:latin typeface="Calibri"/>
                <a:cs typeface="Calibri"/>
                <a:sym typeface="Helvetica Neue Light"/>
              </a:rPr>
              <a:t> over an estimated </a:t>
            </a:r>
            <a:r>
              <a:rPr lang="en-GB" sz="750" b="1">
                <a:solidFill>
                  <a:schemeClr val="bg1"/>
                </a:solidFill>
                <a:latin typeface="Calibri"/>
                <a:cs typeface="Calibri"/>
                <a:sym typeface="Helvetica Neue Light"/>
              </a:rPr>
              <a:t>10 years</a:t>
            </a:r>
            <a:r>
              <a:rPr lang="en-GB" sz="750">
                <a:solidFill>
                  <a:schemeClr val="bg1"/>
                </a:solidFill>
                <a:latin typeface="Calibri"/>
                <a:cs typeface="Calibri"/>
                <a:sym typeface="Helvetica Neue Light"/>
              </a:rPr>
              <a:t> to gain employment in a management role</a:t>
            </a:r>
            <a:endParaRPr lang="en-US" sz="750">
              <a:solidFill>
                <a:schemeClr val="bg1"/>
              </a:solidFill>
              <a:latin typeface="Calibri"/>
              <a:cs typeface="Calibri"/>
              <a:sym typeface="Helvetica Neue Light"/>
            </a:endParaRPr>
          </a:p>
        </p:txBody>
      </p:sp>
      <p:sp>
        <p:nvSpPr>
          <p:cNvPr id="1882" name="Google Shape;2964;p152">
            <a:extLst>
              <a:ext uri="{FF2B5EF4-FFF2-40B4-BE49-F238E27FC236}">
                <a16:creationId xmlns:a16="http://schemas.microsoft.com/office/drawing/2014/main" id="{72F3B06D-0C95-1E78-6566-2839B5A3F9ED}"/>
              </a:ext>
            </a:extLst>
          </p:cNvPr>
          <p:cNvSpPr txBox="1"/>
          <p:nvPr/>
        </p:nvSpPr>
        <p:spPr>
          <a:xfrm>
            <a:off x="6313687" y="4019394"/>
            <a:ext cx="2723006" cy="369322"/>
          </a:xfrm>
          <a:prstGeom prst="rect">
            <a:avLst/>
          </a:prstGeom>
          <a:solidFill>
            <a:srgbClr val="002D3F"/>
          </a:solidFill>
          <a:ln>
            <a:noFill/>
          </a:ln>
        </p:spPr>
        <p:txBody>
          <a:bodyPr spcFirstLastPara="1" wrap="square" lIns="68575" tIns="68575" rIns="68575" bIns="68575" anchor="t" anchorCtr="0">
            <a:spAutoFit/>
          </a:bodyPr>
          <a:lstStyle/>
          <a:p>
            <a:r>
              <a:rPr lang="en-GB" sz="750">
                <a:solidFill>
                  <a:schemeClr val="bg1"/>
                </a:solidFill>
                <a:latin typeface="Calibri"/>
                <a:cs typeface="Calibri"/>
                <a:sym typeface="Helvetica Neue Light"/>
              </a:rPr>
              <a:t>Learner obtains </a:t>
            </a:r>
            <a:r>
              <a:rPr lang="en-GB" sz="750" b="1">
                <a:solidFill>
                  <a:schemeClr val="bg1"/>
                </a:solidFill>
                <a:latin typeface="Calibri"/>
                <a:cs typeface="Calibri"/>
                <a:sym typeface="Helvetica Neue Light"/>
              </a:rPr>
              <a:t>2 qualifications</a:t>
            </a:r>
            <a:r>
              <a:rPr lang="en-GB" sz="750">
                <a:solidFill>
                  <a:schemeClr val="bg1"/>
                </a:solidFill>
                <a:latin typeface="Calibri"/>
                <a:cs typeface="Calibri"/>
                <a:sym typeface="Helvetica Neue Light"/>
              </a:rPr>
              <a:t> with </a:t>
            </a:r>
            <a:r>
              <a:rPr lang="en-GB" sz="750" b="1">
                <a:solidFill>
                  <a:schemeClr val="bg1"/>
                </a:solidFill>
                <a:latin typeface="Calibri"/>
                <a:cs typeface="Calibri"/>
                <a:sym typeface="Helvetica Neue Light"/>
              </a:rPr>
              <a:t>2 specialisation top-ups </a:t>
            </a:r>
            <a:r>
              <a:rPr lang="en-GB" sz="750">
                <a:solidFill>
                  <a:schemeClr val="bg1"/>
                </a:solidFill>
                <a:latin typeface="Calibri"/>
                <a:cs typeface="Calibri"/>
                <a:sym typeface="Helvetica Neue Light"/>
              </a:rPr>
              <a:t>in an estimated </a:t>
            </a:r>
            <a:r>
              <a:rPr lang="en-GB" sz="750" b="1">
                <a:solidFill>
                  <a:schemeClr val="bg1"/>
                </a:solidFill>
                <a:latin typeface="Calibri"/>
                <a:cs typeface="Calibri"/>
                <a:sym typeface="Helvetica Neue Light"/>
              </a:rPr>
              <a:t>5 years </a:t>
            </a:r>
            <a:r>
              <a:rPr lang="en-GB" sz="750">
                <a:solidFill>
                  <a:schemeClr val="bg1"/>
                </a:solidFill>
                <a:latin typeface="Calibri"/>
                <a:cs typeface="Calibri"/>
                <a:sym typeface="Helvetica Neue Light"/>
              </a:rPr>
              <a:t>to gain employment in a management role</a:t>
            </a:r>
            <a:endParaRPr lang="en-GB" sz="750">
              <a:solidFill>
                <a:schemeClr val="bg1"/>
              </a:solidFill>
              <a:sym typeface="Helvetica Neue Light"/>
            </a:endParaRPr>
          </a:p>
        </p:txBody>
      </p:sp>
    </p:spTree>
    <p:extLst>
      <p:ext uri="{BB962C8B-B14F-4D97-AF65-F5344CB8AC3E}">
        <p14:creationId xmlns:p14="http://schemas.microsoft.com/office/powerpoint/2010/main" val="353968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1" name="Rectangle 10">
            <a:extLst>
              <a:ext uri="{FF2B5EF4-FFF2-40B4-BE49-F238E27FC236}">
                <a16:creationId xmlns:a16="http://schemas.microsoft.com/office/drawing/2014/main" id="{18E0CAF9-E9DF-4026-714E-E8DD2442D380}"/>
              </a:ext>
            </a:extLst>
          </p:cNvPr>
          <p:cNvSpPr/>
          <p:nvPr/>
        </p:nvSpPr>
        <p:spPr>
          <a:xfrm>
            <a:off x="44904" y="2650820"/>
            <a:ext cx="9055553" cy="1884689"/>
          </a:xfrm>
          <a:prstGeom prst="rect">
            <a:avLst/>
          </a:prstGeom>
          <a:noFill/>
          <a:ln>
            <a:solidFill>
              <a:srgbClr val="7A9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a:p>
        </p:txBody>
      </p:sp>
      <p:sp>
        <p:nvSpPr>
          <p:cNvPr id="2" name="Rectangle 1">
            <a:extLst>
              <a:ext uri="{FF2B5EF4-FFF2-40B4-BE49-F238E27FC236}">
                <a16:creationId xmlns:a16="http://schemas.microsoft.com/office/drawing/2014/main" id="{FDDBAF8E-4614-E0B9-1650-5187D318989C}"/>
              </a:ext>
            </a:extLst>
          </p:cNvPr>
          <p:cNvSpPr/>
          <p:nvPr/>
        </p:nvSpPr>
        <p:spPr>
          <a:xfrm>
            <a:off x="44904" y="725290"/>
            <a:ext cx="9055553" cy="1925531"/>
          </a:xfrm>
          <a:prstGeom prst="rect">
            <a:avLst/>
          </a:prstGeom>
          <a:solidFill>
            <a:schemeClr val="bg1"/>
          </a:solidFill>
          <a:ln>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a:p>
        </p:txBody>
      </p:sp>
      <p:sp>
        <p:nvSpPr>
          <p:cNvPr id="1900" name="Google Shape;1900;g12781244480_0_1777"/>
          <p:cNvSpPr txBox="1"/>
          <p:nvPr/>
        </p:nvSpPr>
        <p:spPr>
          <a:xfrm>
            <a:off x="323883" y="204570"/>
            <a:ext cx="7310475" cy="415575"/>
          </a:xfrm>
          <a:prstGeom prst="rect">
            <a:avLst/>
          </a:prstGeom>
          <a:noFill/>
          <a:ln>
            <a:noFill/>
          </a:ln>
        </p:spPr>
        <p:txBody>
          <a:bodyPr spcFirstLastPara="1" wrap="square" lIns="68569" tIns="68569" rIns="68569" bIns="68569" anchor="ctr" anchorCtr="0">
            <a:noAutofit/>
          </a:bodyPr>
          <a:lstStyle/>
          <a:p>
            <a:r>
              <a:rPr lang="en-GB" sz="2400">
                <a:solidFill>
                  <a:srgbClr val="404246"/>
                </a:solidFill>
                <a:latin typeface="Calibri"/>
                <a:ea typeface="Montserrat"/>
                <a:cs typeface="Montserrat"/>
                <a:sym typeface="Montserrat"/>
              </a:rPr>
              <a:t>Employer journey through VET system</a:t>
            </a:r>
            <a:endParaRPr lang="en-US" sz="2400">
              <a:solidFill>
                <a:srgbClr val="404246"/>
              </a:solidFill>
              <a:latin typeface="Calibri"/>
              <a:ea typeface="Montserrat"/>
              <a:cs typeface="Montserrat"/>
            </a:endParaRPr>
          </a:p>
        </p:txBody>
      </p:sp>
      <p:sp>
        <p:nvSpPr>
          <p:cNvPr id="161" name="Google Shape;2905;p151">
            <a:extLst>
              <a:ext uri="{FF2B5EF4-FFF2-40B4-BE49-F238E27FC236}">
                <a16:creationId xmlns:a16="http://schemas.microsoft.com/office/drawing/2014/main" id="{20FFE2C6-0D16-4FB3-8C48-38FEF2418217}"/>
              </a:ext>
            </a:extLst>
          </p:cNvPr>
          <p:cNvSpPr txBox="1">
            <a:spLocks/>
          </p:cNvSpPr>
          <p:nvPr/>
        </p:nvSpPr>
        <p:spPr>
          <a:xfrm>
            <a:off x="6112967" y="5292781"/>
            <a:ext cx="26481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fld id="{00000000-1234-1234-1234-123412341234}" type="slidenum">
              <a:rPr lang="en-GB" sz="825"/>
              <a:pPr/>
              <a:t>15</a:t>
            </a:fld>
            <a:endParaRPr lang="en-GB" sz="825"/>
          </a:p>
        </p:txBody>
      </p:sp>
      <p:sp>
        <p:nvSpPr>
          <p:cNvPr id="12" name="TextBox 11">
            <a:extLst>
              <a:ext uri="{FF2B5EF4-FFF2-40B4-BE49-F238E27FC236}">
                <a16:creationId xmlns:a16="http://schemas.microsoft.com/office/drawing/2014/main" id="{58FE8D3B-E636-B3C1-6676-EF35439D30F6}"/>
              </a:ext>
            </a:extLst>
          </p:cNvPr>
          <p:cNvSpPr txBox="1"/>
          <p:nvPr/>
        </p:nvSpPr>
        <p:spPr>
          <a:xfrm>
            <a:off x="658585" y="1444686"/>
            <a:ext cx="1544806"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404246"/>
                </a:solidFill>
              </a:rPr>
              <a:t>Seeking qualified employee</a:t>
            </a:r>
            <a:endParaRPr lang="en-US" sz="800" b="1">
              <a:solidFill>
                <a:srgbClr val="404246"/>
              </a:solidFill>
              <a:cs typeface="Calibri"/>
            </a:endParaRPr>
          </a:p>
          <a:p>
            <a:r>
              <a:rPr lang="en-GB" sz="800">
                <a:solidFill>
                  <a:srgbClr val="404246"/>
                </a:solidFill>
              </a:rPr>
              <a:t>Employer seeks suitably qualified employee to fill a skills need</a:t>
            </a:r>
            <a:endParaRPr lang="en-US" sz="800">
              <a:solidFill>
                <a:srgbClr val="404246"/>
              </a:solidFill>
              <a:cs typeface="Calibri"/>
            </a:endParaRPr>
          </a:p>
        </p:txBody>
      </p:sp>
      <p:sp>
        <p:nvSpPr>
          <p:cNvPr id="13" name="TextBox 12">
            <a:extLst>
              <a:ext uri="{FF2B5EF4-FFF2-40B4-BE49-F238E27FC236}">
                <a16:creationId xmlns:a16="http://schemas.microsoft.com/office/drawing/2014/main" id="{31998091-184E-0B0B-AD5A-83F770FE3D9D}"/>
              </a:ext>
            </a:extLst>
          </p:cNvPr>
          <p:cNvSpPr txBox="1"/>
          <p:nvPr/>
        </p:nvSpPr>
        <p:spPr>
          <a:xfrm>
            <a:off x="658588" y="3203983"/>
            <a:ext cx="1544807"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7A9F4C"/>
                </a:solidFill>
              </a:rPr>
              <a:t>Seeking qualified employee</a:t>
            </a:r>
            <a:endParaRPr lang="en-US" sz="800" b="1">
              <a:solidFill>
                <a:srgbClr val="7A9F4C"/>
              </a:solidFill>
              <a:cs typeface="Calibri"/>
            </a:endParaRPr>
          </a:p>
          <a:p>
            <a:r>
              <a:rPr lang="en-GB" sz="800">
                <a:solidFill>
                  <a:srgbClr val="7A9F4C"/>
                </a:solidFill>
              </a:rPr>
              <a:t>Employer will seek employee with the right broad vocational and specialised skills obtained from a qualification with a specialisation</a:t>
            </a:r>
            <a:endParaRPr lang="en-GB" sz="800">
              <a:solidFill>
                <a:srgbClr val="7A9F4C"/>
              </a:solidFill>
              <a:cs typeface="Calibri"/>
            </a:endParaRPr>
          </a:p>
        </p:txBody>
      </p:sp>
      <p:sp>
        <p:nvSpPr>
          <p:cNvPr id="25" name="TextBox 24">
            <a:extLst>
              <a:ext uri="{FF2B5EF4-FFF2-40B4-BE49-F238E27FC236}">
                <a16:creationId xmlns:a16="http://schemas.microsoft.com/office/drawing/2014/main" id="{D8AE81A1-7BB7-CE9C-4009-B54DCFA23095}"/>
              </a:ext>
            </a:extLst>
          </p:cNvPr>
          <p:cNvSpPr txBox="1"/>
          <p:nvPr/>
        </p:nvSpPr>
        <p:spPr>
          <a:xfrm>
            <a:off x="3407942" y="1382806"/>
            <a:ext cx="1315810"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404246"/>
                </a:solidFill>
              </a:rPr>
              <a:t>Reskilling for a new role</a:t>
            </a:r>
            <a:endParaRPr lang="en-US" sz="800" b="1">
              <a:solidFill>
                <a:srgbClr val="404246"/>
              </a:solidFill>
              <a:cs typeface="Calibri"/>
            </a:endParaRPr>
          </a:p>
          <a:p>
            <a:r>
              <a:rPr lang="en-GB" sz="800">
                <a:solidFill>
                  <a:srgbClr val="404246"/>
                </a:solidFill>
              </a:rPr>
              <a:t>Employer invests in employee to complete a 2nd qualification to reskill them, with significant overlap of skills and time spent off-the-job training</a:t>
            </a:r>
            <a:endParaRPr lang="en-GB" sz="800">
              <a:solidFill>
                <a:srgbClr val="404246"/>
              </a:solidFill>
              <a:cs typeface="Calibri"/>
            </a:endParaRPr>
          </a:p>
        </p:txBody>
      </p:sp>
      <p:sp>
        <p:nvSpPr>
          <p:cNvPr id="26" name="TextBox 25">
            <a:extLst>
              <a:ext uri="{FF2B5EF4-FFF2-40B4-BE49-F238E27FC236}">
                <a16:creationId xmlns:a16="http://schemas.microsoft.com/office/drawing/2014/main" id="{6376ADCA-805D-CEB8-43D1-B493C5528805}"/>
              </a:ext>
            </a:extLst>
          </p:cNvPr>
          <p:cNvSpPr txBox="1"/>
          <p:nvPr/>
        </p:nvSpPr>
        <p:spPr>
          <a:xfrm>
            <a:off x="3380011" y="3100109"/>
            <a:ext cx="1336220" cy="105413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7A9F4C"/>
                </a:solidFill>
              </a:rPr>
              <a:t>Specialisation top-up</a:t>
            </a:r>
            <a:endParaRPr lang="en-US" sz="800" b="1">
              <a:solidFill>
                <a:srgbClr val="7A9F4C"/>
              </a:solidFill>
              <a:cs typeface="Calibri"/>
            </a:endParaRPr>
          </a:p>
          <a:p>
            <a:r>
              <a:rPr lang="en-GB" sz="800">
                <a:solidFill>
                  <a:srgbClr val="7A9F4C"/>
                </a:solidFill>
              </a:rPr>
              <a:t>Employer invests in employee to complete a 2nd specialisation within the qualification they already hold, reducing time away from work and costs to the employer</a:t>
            </a:r>
            <a:endParaRPr lang="en-GB" sz="800">
              <a:solidFill>
                <a:srgbClr val="7A9F4C"/>
              </a:solidFill>
              <a:cs typeface="Calibri"/>
            </a:endParaRPr>
          </a:p>
        </p:txBody>
      </p:sp>
      <p:sp>
        <p:nvSpPr>
          <p:cNvPr id="56" name="TextBox 55">
            <a:extLst>
              <a:ext uri="{FF2B5EF4-FFF2-40B4-BE49-F238E27FC236}">
                <a16:creationId xmlns:a16="http://schemas.microsoft.com/office/drawing/2014/main" id="{ED91164D-4A6A-1210-76C3-5C5CF291997D}"/>
              </a:ext>
            </a:extLst>
          </p:cNvPr>
          <p:cNvSpPr txBox="1"/>
          <p:nvPr/>
        </p:nvSpPr>
        <p:spPr>
          <a:xfrm>
            <a:off x="4721028" y="3335360"/>
            <a:ext cx="1336220"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7A9F4C"/>
                </a:solidFill>
              </a:rPr>
              <a:t>Employee seeks promotion</a:t>
            </a:r>
            <a:endParaRPr lang="en-GB" sz="800" b="1">
              <a:solidFill>
                <a:srgbClr val="7A9F4C"/>
              </a:solidFill>
              <a:cs typeface="Calibri"/>
            </a:endParaRPr>
          </a:p>
          <a:p>
            <a:r>
              <a:rPr lang="en-GB" sz="800">
                <a:solidFill>
                  <a:srgbClr val="7A9F4C"/>
                </a:solidFill>
              </a:rPr>
              <a:t>Employer invests in their employee to undertake a management qualification that has broad vocational outcomes</a:t>
            </a:r>
            <a:endParaRPr lang="en-GB" sz="800">
              <a:solidFill>
                <a:srgbClr val="7A9F4C"/>
              </a:solidFill>
              <a:cs typeface="Calibri"/>
            </a:endParaRPr>
          </a:p>
        </p:txBody>
      </p:sp>
      <p:sp>
        <p:nvSpPr>
          <p:cNvPr id="1856" name="TextBox 1855">
            <a:extLst>
              <a:ext uri="{FF2B5EF4-FFF2-40B4-BE49-F238E27FC236}">
                <a16:creationId xmlns:a16="http://schemas.microsoft.com/office/drawing/2014/main" id="{49C77805-1378-D38E-B668-908E607AFF93}"/>
              </a:ext>
            </a:extLst>
          </p:cNvPr>
          <p:cNvSpPr txBox="1"/>
          <p:nvPr/>
        </p:nvSpPr>
        <p:spPr>
          <a:xfrm>
            <a:off x="4730066" y="1403465"/>
            <a:ext cx="1368149" cy="6848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404246"/>
                </a:solidFill>
              </a:rPr>
              <a:t>Employee seeks promotion</a:t>
            </a:r>
            <a:endParaRPr lang="en-US" sz="800">
              <a:solidFill>
                <a:srgbClr val="404246"/>
              </a:solidFill>
              <a:cs typeface="Calibri"/>
            </a:endParaRPr>
          </a:p>
          <a:p>
            <a:r>
              <a:rPr lang="en-GB" sz="800">
                <a:solidFill>
                  <a:srgbClr val="404246"/>
                </a:solidFill>
              </a:rPr>
              <a:t>Employer invests in their employee to undertake a 3rd qualification in management skills within industry sector</a:t>
            </a:r>
            <a:endParaRPr lang="en-US" sz="800">
              <a:solidFill>
                <a:srgbClr val="404246"/>
              </a:solidFill>
              <a:cs typeface="Calibri"/>
            </a:endParaRPr>
          </a:p>
        </p:txBody>
      </p:sp>
      <p:sp>
        <p:nvSpPr>
          <p:cNvPr id="1874" name="TextBox 1873">
            <a:extLst>
              <a:ext uri="{FF2B5EF4-FFF2-40B4-BE49-F238E27FC236}">
                <a16:creationId xmlns:a16="http://schemas.microsoft.com/office/drawing/2014/main" id="{F2CA7124-740F-484A-9CF9-5B59AB63D5D7}"/>
              </a:ext>
            </a:extLst>
          </p:cNvPr>
          <p:cNvSpPr txBox="1"/>
          <p:nvPr/>
        </p:nvSpPr>
        <p:spPr>
          <a:xfrm rot="16200000">
            <a:off x="-651103" y="3399236"/>
            <a:ext cx="1758043"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500" b="1">
                <a:solidFill>
                  <a:srgbClr val="7A9F4C"/>
                </a:solidFill>
              </a:rPr>
              <a:t>Proposed System</a:t>
            </a:r>
            <a:endParaRPr lang="en-US" sz="1500" b="1">
              <a:solidFill>
                <a:srgbClr val="7A9F4C"/>
              </a:solidFill>
              <a:cs typeface="Calibri"/>
            </a:endParaRPr>
          </a:p>
        </p:txBody>
      </p:sp>
      <p:sp>
        <p:nvSpPr>
          <p:cNvPr id="1881" name="TextBox 1880">
            <a:extLst>
              <a:ext uri="{FF2B5EF4-FFF2-40B4-BE49-F238E27FC236}">
                <a16:creationId xmlns:a16="http://schemas.microsoft.com/office/drawing/2014/main" id="{31002ACC-5711-78A5-CCA0-B9D094DB9414}"/>
              </a:ext>
            </a:extLst>
          </p:cNvPr>
          <p:cNvSpPr txBox="1"/>
          <p:nvPr/>
        </p:nvSpPr>
        <p:spPr>
          <a:xfrm>
            <a:off x="7565406" y="1396558"/>
            <a:ext cx="1395661"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404246"/>
                </a:solidFill>
              </a:rPr>
              <a:t>Filling management role</a:t>
            </a:r>
            <a:endParaRPr lang="en-GB" sz="800" b="1">
              <a:solidFill>
                <a:srgbClr val="404246"/>
              </a:solidFill>
              <a:cs typeface="Calibri"/>
            </a:endParaRPr>
          </a:p>
          <a:p>
            <a:r>
              <a:rPr lang="en-GB" sz="800">
                <a:solidFill>
                  <a:srgbClr val="404246"/>
                </a:solidFill>
              </a:rPr>
              <a:t>Employee is onboarded in management role after significant time spent completing industry-specific training</a:t>
            </a:r>
            <a:endParaRPr lang="en-GB" sz="800">
              <a:solidFill>
                <a:srgbClr val="404246"/>
              </a:solidFill>
              <a:cs typeface="Calibri"/>
            </a:endParaRPr>
          </a:p>
        </p:txBody>
      </p:sp>
      <p:sp>
        <p:nvSpPr>
          <p:cNvPr id="1883" name="TextBox 1882">
            <a:extLst>
              <a:ext uri="{FF2B5EF4-FFF2-40B4-BE49-F238E27FC236}">
                <a16:creationId xmlns:a16="http://schemas.microsoft.com/office/drawing/2014/main" id="{A96C9B0C-2859-5124-B565-9388F5353362}"/>
              </a:ext>
            </a:extLst>
          </p:cNvPr>
          <p:cNvSpPr txBox="1"/>
          <p:nvPr/>
        </p:nvSpPr>
        <p:spPr>
          <a:xfrm>
            <a:off x="7552514" y="3336102"/>
            <a:ext cx="1336220" cy="6848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7A9F4C"/>
                </a:solidFill>
                <a:cs typeface="Calibri"/>
              </a:rPr>
              <a:t>Filling management role</a:t>
            </a:r>
          </a:p>
          <a:p>
            <a:r>
              <a:rPr lang="en-GB" sz="800">
                <a:solidFill>
                  <a:srgbClr val="7A9F4C"/>
                </a:solidFill>
                <a:cs typeface="Calibri"/>
              </a:rPr>
              <a:t>A strong candidate is easily found, reducing the impact and expense on the employer</a:t>
            </a:r>
          </a:p>
        </p:txBody>
      </p:sp>
      <p:sp>
        <p:nvSpPr>
          <p:cNvPr id="30" name="TextBox 29">
            <a:extLst>
              <a:ext uri="{FF2B5EF4-FFF2-40B4-BE49-F238E27FC236}">
                <a16:creationId xmlns:a16="http://schemas.microsoft.com/office/drawing/2014/main" id="{3540B72E-714F-EFE8-C7D5-F9D24973DFCD}"/>
              </a:ext>
            </a:extLst>
          </p:cNvPr>
          <p:cNvSpPr txBox="1"/>
          <p:nvPr/>
        </p:nvSpPr>
        <p:spPr>
          <a:xfrm rot="16200000">
            <a:off x="-678316" y="1596291"/>
            <a:ext cx="1785256"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500" b="1">
                <a:solidFill>
                  <a:srgbClr val="404246"/>
                </a:solidFill>
              </a:rPr>
              <a:t>Current System</a:t>
            </a:r>
            <a:endParaRPr lang="en-US" sz="1500">
              <a:solidFill>
                <a:srgbClr val="404246"/>
              </a:solidFill>
              <a:cs typeface="Calibri"/>
            </a:endParaRPr>
          </a:p>
        </p:txBody>
      </p:sp>
      <p:sp>
        <p:nvSpPr>
          <p:cNvPr id="4" name="Arrow: Right 3">
            <a:extLst>
              <a:ext uri="{FF2B5EF4-FFF2-40B4-BE49-F238E27FC236}">
                <a16:creationId xmlns:a16="http://schemas.microsoft.com/office/drawing/2014/main" id="{C3E77AEA-6607-0351-3841-EFDB7BA0E080}"/>
              </a:ext>
            </a:extLst>
          </p:cNvPr>
          <p:cNvSpPr/>
          <p:nvPr/>
        </p:nvSpPr>
        <p:spPr>
          <a:xfrm>
            <a:off x="46414" y="2612978"/>
            <a:ext cx="9001125" cy="54429"/>
          </a:xfrm>
          <a:prstGeom prst="rightArrow">
            <a:avLst/>
          </a:prstGeom>
          <a:solidFill>
            <a:srgbClr val="464646"/>
          </a:solidFill>
          <a:ln>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a:p>
        </p:txBody>
      </p:sp>
      <p:sp>
        <p:nvSpPr>
          <p:cNvPr id="1858" name="Google Shape;2785;p151">
            <a:extLst>
              <a:ext uri="{FF2B5EF4-FFF2-40B4-BE49-F238E27FC236}">
                <a16:creationId xmlns:a16="http://schemas.microsoft.com/office/drawing/2014/main" id="{A90163B4-9B2D-1C05-A7A0-E5F55F475DA5}"/>
              </a:ext>
            </a:extLst>
          </p:cNvPr>
          <p:cNvSpPr/>
          <p:nvPr/>
        </p:nvSpPr>
        <p:spPr>
          <a:xfrm>
            <a:off x="8980525" y="2589985"/>
            <a:ext cx="117482" cy="94256"/>
          </a:xfrm>
          <a:prstGeom prst="ellipse">
            <a:avLst/>
          </a:prstGeom>
          <a:solidFill>
            <a:schemeClr val="bg1"/>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sp>
        <p:nvSpPr>
          <p:cNvPr id="16" name="Google Shape;2785;p151">
            <a:extLst>
              <a:ext uri="{FF2B5EF4-FFF2-40B4-BE49-F238E27FC236}">
                <a16:creationId xmlns:a16="http://schemas.microsoft.com/office/drawing/2014/main" id="{D0BAA805-ECA3-131A-DAE0-D2031FEC2587}"/>
              </a:ext>
            </a:extLst>
          </p:cNvPr>
          <p:cNvSpPr/>
          <p:nvPr/>
        </p:nvSpPr>
        <p:spPr>
          <a:xfrm>
            <a:off x="61044" y="2589985"/>
            <a:ext cx="117482" cy="94256"/>
          </a:xfrm>
          <a:prstGeom prst="ellipse">
            <a:avLst/>
          </a:prstGeom>
          <a:solidFill>
            <a:srgbClr val="FFFFFF"/>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sp>
        <p:nvSpPr>
          <p:cNvPr id="1871" name="TextBox 1870">
            <a:extLst>
              <a:ext uri="{FF2B5EF4-FFF2-40B4-BE49-F238E27FC236}">
                <a16:creationId xmlns:a16="http://schemas.microsoft.com/office/drawing/2014/main" id="{FE337E14-A3A7-742A-9494-5E9597107E29}"/>
              </a:ext>
            </a:extLst>
          </p:cNvPr>
          <p:cNvSpPr txBox="1"/>
          <p:nvPr/>
        </p:nvSpPr>
        <p:spPr>
          <a:xfrm>
            <a:off x="6257206" y="2291455"/>
            <a:ext cx="1118588" cy="684803"/>
          </a:xfrm>
          <a:prstGeom prst="rect">
            <a:avLst/>
          </a:prstGeom>
          <a:solidFill>
            <a:schemeClr val="bg1">
              <a:lumMod val="9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t>Employee departs</a:t>
            </a:r>
            <a:endParaRPr lang="en-US" sz="900" b="1"/>
          </a:p>
          <a:p>
            <a:r>
              <a:rPr lang="en-GB" sz="800"/>
              <a:t>Employee in management position leaves the business and replacement is sought</a:t>
            </a:r>
            <a:endParaRPr lang="en-US" sz="900" b="1"/>
          </a:p>
        </p:txBody>
      </p:sp>
      <p:sp>
        <p:nvSpPr>
          <p:cNvPr id="14" name="TextBox 13">
            <a:extLst>
              <a:ext uri="{FF2B5EF4-FFF2-40B4-BE49-F238E27FC236}">
                <a16:creationId xmlns:a16="http://schemas.microsoft.com/office/drawing/2014/main" id="{51ED25DA-9716-4737-4459-0223587A83C6}"/>
              </a:ext>
            </a:extLst>
          </p:cNvPr>
          <p:cNvSpPr txBox="1"/>
          <p:nvPr/>
        </p:nvSpPr>
        <p:spPr>
          <a:xfrm>
            <a:off x="862690" y="2312787"/>
            <a:ext cx="1009650" cy="684803"/>
          </a:xfrm>
          <a:prstGeom prst="rect">
            <a:avLst/>
          </a:prstGeom>
          <a:solidFill>
            <a:schemeClr val="bg1">
              <a:lumMod val="9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t>Employment</a:t>
            </a:r>
            <a:endParaRPr lang="en-US" sz="1000"/>
          </a:p>
          <a:p>
            <a:r>
              <a:rPr lang="en-GB" sz="800"/>
              <a:t>Employer matches the employee to the job and onboards them</a:t>
            </a:r>
            <a:endParaRPr lang="en-US" sz="900"/>
          </a:p>
        </p:txBody>
      </p:sp>
      <p:sp>
        <p:nvSpPr>
          <p:cNvPr id="15" name="TextBox 14">
            <a:extLst>
              <a:ext uri="{FF2B5EF4-FFF2-40B4-BE49-F238E27FC236}">
                <a16:creationId xmlns:a16="http://schemas.microsoft.com/office/drawing/2014/main" id="{D31D8C6F-5BDE-C125-C4F1-9E385D63D9D9}"/>
              </a:ext>
            </a:extLst>
          </p:cNvPr>
          <p:cNvSpPr txBox="1"/>
          <p:nvPr/>
        </p:nvSpPr>
        <p:spPr>
          <a:xfrm>
            <a:off x="2216600" y="2186521"/>
            <a:ext cx="1009650" cy="931024"/>
          </a:xfrm>
          <a:prstGeom prst="rect">
            <a:avLst/>
          </a:prstGeom>
          <a:solidFill>
            <a:schemeClr val="bg1">
              <a:lumMod val="9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t>Circumstances change</a:t>
            </a:r>
            <a:endParaRPr lang="en-US" sz="1000" b="1"/>
          </a:p>
          <a:p>
            <a:r>
              <a:rPr lang="en-GB" sz="800"/>
              <a:t>Employer identifies new skills required for employee in current or future roles</a:t>
            </a:r>
          </a:p>
        </p:txBody>
      </p:sp>
      <p:sp>
        <p:nvSpPr>
          <p:cNvPr id="1857" name="TextBox 1856">
            <a:extLst>
              <a:ext uri="{FF2B5EF4-FFF2-40B4-BE49-F238E27FC236}">
                <a16:creationId xmlns:a16="http://schemas.microsoft.com/office/drawing/2014/main" id="{8576DBDD-DDD8-7B62-876B-E5DBEF950084}"/>
              </a:ext>
            </a:extLst>
          </p:cNvPr>
          <p:cNvSpPr txBox="1"/>
          <p:nvPr/>
        </p:nvSpPr>
        <p:spPr>
          <a:xfrm>
            <a:off x="4910813" y="2304618"/>
            <a:ext cx="1009650" cy="684803"/>
          </a:xfrm>
          <a:prstGeom prst="rect">
            <a:avLst/>
          </a:prstGeom>
          <a:solidFill>
            <a:schemeClr val="bg1">
              <a:lumMod val="9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t>Promotion to management</a:t>
            </a:r>
            <a:endParaRPr lang="en-US" sz="900" b="1"/>
          </a:p>
          <a:p>
            <a:r>
              <a:rPr lang="en-GB" sz="800"/>
              <a:t>Employee is offered a management position</a:t>
            </a:r>
          </a:p>
        </p:txBody>
      </p:sp>
      <p:sp>
        <p:nvSpPr>
          <p:cNvPr id="27" name="TextBox 26">
            <a:extLst>
              <a:ext uri="{FF2B5EF4-FFF2-40B4-BE49-F238E27FC236}">
                <a16:creationId xmlns:a16="http://schemas.microsoft.com/office/drawing/2014/main" id="{27D916C7-0AAD-C0E8-0A9C-B85962F612D8}"/>
              </a:ext>
            </a:extLst>
          </p:cNvPr>
          <p:cNvSpPr txBox="1"/>
          <p:nvPr/>
        </p:nvSpPr>
        <p:spPr>
          <a:xfrm>
            <a:off x="3533629" y="2309703"/>
            <a:ext cx="1039729" cy="684803"/>
          </a:xfrm>
          <a:prstGeom prst="rect">
            <a:avLst/>
          </a:prstGeom>
          <a:solidFill>
            <a:schemeClr val="bg1">
              <a:lumMod val="9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t>Transition to new role</a:t>
            </a:r>
          </a:p>
          <a:p>
            <a:r>
              <a:rPr lang="en-GB" sz="800"/>
              <a:t>Employee has the required skills to undertake the role</a:t>
            </a:r>
            <a:endParaRPr lang="en-GB" sz="800" b="1"/>
          </a:p>
        </p:txBody>
      </p:sp>
      <p:cxnSp>
        <p:nvCxnSpPr>
          <p:cNvPr id="41" name="Straight Arrow Connector 40">
            <a:extLst>
              <a:ext uri="{FF2B5EF4-FFF2-40B4-BE49-F238E27FC236}">
                <a16:creationId xmlns:a16="http://schemas.microsoft.com/office/drawing/2014/main" id="{48B4EB0E-F9A9-41D9-A9FB-34D3B362CAB1}"/>
              </a:ext>
            </a:extLst>
          </p:cNvPr>
          <p:cNvCxnSpPr/>
          <p:nvPr/>
        </p:nvCxnSpPr>
        <p:spPr>
          <a:xfrm flipH="1">
            <a:off x="638515" y="1509522"/>
            <a:ext cx="13607" cy="2326820"/>
          </a:xfrm>
          <a:prstGeom prst="straightConnector1">
            <a:avLst/>
          </a:prstGeom>
          <a:ln>
            <a:solidFill>
              <a:srgbClr val="464646"/>
            </a:solidFill>
            <a:prstDash val="dash"/>
          </a:ln>
        </p:spPr>
        <p:style>
          <a:lnRef idx="1">
            <a:schemeClr val="accent1"/>
          </a:lnRef>
          <a:fillRef idx="0">
            <a:schemeClr val="accent1"/>
          </a:fillRef>
          <a:effectRef idx="0">
            <a:schemeClr val="accent1"/>
          </a:effectRef>
          <a:fontRef idx="minor">
            <a:schemeClr val="tx1"/>
          </a:fontRef>
        </p:style>
      </p:cxnSp>
      <p:sp>
        <p:nvSpPr>
          <p:cNvPr id="48" name="Google Shape;2785;p151">
            <a:extLst>
              <a:ext uri="{FF2B5EF4-FFF2-40B4-BE49-F238E27FC236}">
                <a16:creationId xmlns:a16="http://schemas.microsoft.com/office/drawing/2014/main" id="{699967E6-02CD-63A3-98DD-32568D9289A9}"/>
              </a:ext>
            </a:extLst>
          </p:cNvPr>
          <p:cNvSpPr/>
          <p:nvPr/>
        </p:nvSpPr>
        <p:spPr>
          <a:xfrm>
            <a:off x="598525" y="2583181"/>
            <a:ext cx="117482" cy="94256"/>
          </a:xfrm>
          <a:prstGeom prst="ellipse">
            <a:avLst/>
          </a:prstGeom>
          <a:solidFill>
            <a:schemeClr val="bg1"/>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cxnSp>
        <p:nvCxnSpPr>
          <p:cNvPr id="49" name="Straight Arrow Connector 48">
            <a:extLst>
              <a:ext uri="{FF2B5EF4-FFF2-40B4-BE49-F238E27FC236}">
                <a16:creationId xmlns:a16="http://schemas.microsoft.com/office/drawing/2014/main" id="{A60CA1A3-5388-301E-5216-7D69FE70A9A4}"/>
              </a:ext>
            </a:extLst>
          </p:cNvPr>
          <p:cNvCxnSpPr>
            <a:cxnSpLocks/>
          </p:cNvCxnSpPr>
          <p:nvPr/>
        </p:nvCxnSpPr>
        <p:spPr>
          <a:xfrm flipH="1">
            <a:off x="3380354" y="1509521"/>
            <a:ext cx="13607" cy="2326820"/>
          </a:xfrm>
          <a:prstGeom prst="straightConnector1">
            <a:avLst/>
          </a:prstGeom>
          <a:ln>
            <a:solidFill>
              <a:srgbClr val="464646"/>
            </a:solidFill>
            <a:prstDash val="dash"/>
          </a:ln>
        </p:spPr>
        <p:style>
          <a:lnRef idx="1">
            <a:schemeClr val="accent1"/>
          </a:lnRef>
          <a:fillRef idx="0">
            <a:schemeClr val="accent1"/>
          </a:fillRef>
          <a:effectRef idx="0">
            <a:schemeClr val="accent1"/>
          </a:effectRef>
          <a:fontRef idx="minor">
            <a:schemeClr val="tx1"/>
          </a:fontRef>
        </p:style>
      </p:cxnSp>
      <p:sp>
        <p:nvSpPr>
          <p:cNvPr id="60" name="Google Shape;2785;p151">
            <a:extLst>
              <a:ext uri="{FF2B5EF4-FFF2-40B4-BE49-F238E27FC236}">
                <a16:creationId xmlns:a16="http://schemas.microsoft.com/office/drawing/2014/main" id="{127FD680-1BF6-2709-533C-7CAD434B946F}"/>
              </a:ext>
            </a:extLst>
          </p:cNvPr>
          <p:cNvSpPr/>
          <p:nvPr/>
        </p:nvSpPr>
        <p:spPr>
          <a:xfrm>
            <a:off x="3340363" y="2583180"/>
            <a:ext cx="117482" cy="94256"/>
          </a:xfrm>
          <a:prstGeom prst="ellipse">
            <a:avLst/>
          </a:prstGeom>
          <a:solidFill>
            <a:schemeClr val="bg1"/>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cxnSp>
        <p:nvCxnSpPr>
          <p:cNvPr id="61" name="Straight Arrow Connector 60">
            <a:extLst>
              <a:ext uri="{FF2B5EF4-FFF2-40B4-BE49-F238E27FC236}">
                <a16:creationId xmlns:a16="http://schemas.microsoft.com/office/drawing/2014/main" id="{A772A7BB-7FC2-1937-1B61-25F1EEC0FB15}"/>
              </a:ext>
            </a:extLst>
          </p:cNvPr>
          <p:cNvCxnSpPr>
            <a:cxnSpLocks/>
          </p:cNvCxnSpPr>
          <p:nvPr/>
        </p:nvCxnSpPr>
        <p:spPr>
          <a:xfrm flipH="1">
            <a:off x="4719591" y="1473702"/>
            <a:ext cx="13607" cy="2326820"/>
          </a:xfrm>
          <a:prstGeom prst="straightConnector1">
            <a:avLst/>
          </a:prstGeom>
          <a:ln>
            <a:solidFill>
              <a:srgbClr val="464646"/>
            </a:solidFill>
            <a:prstDash val="dash"/>
          </a:ln>
        </p:spPr>
        <p:style>
          <a:lnRef idx="1">
            <a:schemeClr val="accent1"/>
          </a:lnRef>
          <a:fillRef idx="0">
            <a:schemeClr val="accent1"/>
          </a:fillRef>
          <a:effectRef idx="0">
            <a:schemeClr val="accent1"/>
          </a:effectRef>
          <a:fontRef idx="minor">
            <a:schemeClr val="tx1"/>
          </a:fontRef>
        </p:style>
      </p:cxnSp>
      <p:sp>
        <p:nvSpPr>
          <p:cNvPr id="1863" name="Google Shape;2785;p151">
            <a:extLst>
              <a:ext uri="{FF2B5EF4-FFF2-40B4-BE49-F238E27FC236}">
                <a16:creationId xmlns:a16="http://schemas.microsoft.com/office/drawing/2014/main" id="{03B0B9D3-6150-F821-E609-74234EDE629E}"/>
              </a:ext>
            </a:extLst>
          </p:cNvPr>
          <p:cNvSpPr/>
          <p:nvPr/>
        </p:nvSpPr>
        <p:spPr>
          <a:xfrm>
            <a:off x="4673864" y="2589985"/>
            <a:ext cx="117482" cy="94256"/>
          </a:xfrm>
          <a:prstGeom prst="ellipse">
            <a:avLst/>
          </a:prstGeom>
          <a:solidFill>
            <a:schemeClr val="bg1"/>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cxnSp>
        <p:nvCxnSpPr>
          <p:cNvPr id="1864" name="Straight Arrow Connector 1863">
            <a:extLst>
              <a:ext uri="{FF2B5EF4-FFF2-40B4-BE49-F238E27FC236}">
                <a16:creationId xmlns:a16="http://schemas.microsoft.com/office/drawing/2014/main" id="{D97006FA-FC65-C3FA-8DAB-4586FAD42FA8}"/>
              </a:ext>
            </a:extLst>
          </p:cNvPr>
          <p:cNvCxnSpPr>
            <a:cxnSpLocks/>
          </p:cNvCxnSpPr>
          <p:nvPr/>
        </p:nvCxnSpPr>
        <p:spPr>
          <a:xfrm flipH="1">
            <a:off x="7555005" y="1485664"/>
            <a:ext cx="13607" cy="2326820"/>
          </a:xfrm>
          <a:prstGeom prst="straightConnector1">
            <a:avLst/>
          </a:prstGeom>
          <a:ln>
            <a:solidFill>
              <a:srgbClr val="464646"/>
            </a:solidFill>
            <a:prstDash val="dash"/>
          </a:ln>
        </p:spPr>
        <p:style>
          <a:lnRef idx="1">
            <a:schemeClr val="accent1"/>
          </a:lnRef>
          <a:fillRef idx="0">
            <a:schemeClr val="accent1"/>
          </a:fillRef>
          <a:effectRef idx="0">
            <a:schemeClr val="accent1"/>
          </a:effectRef>
          <a:fontRef idx="minor">
            <a:schemeClr val="tx1"/>
          </a:fontRef>
        </p:style>
      </p:cxnSp>
      <p:sp>
        <p:nvSpPr>
          <p:cNvPr id="1872" name="Google Shape;2785;p151">
            <a:extLst>
              <a:ext uri="{FF2B5EF4-FFF2-40B4-BE49-F238E27FC236}">
                <a16:creationId xmlns:a16="http://schemas.microsoft.com/office/drawing/2014/main" id="{F1E4A31C-FFAF-CC99-3C4A-A389132A0A40}"/>
              </a:ext>
            </a:extLst>
          </p:cNvPr>
          <p:cNvSpPr/>
          <p:nvPr/>
        </p:nvSpPr>
        <p:spPr>
          <a:xfrm>
            <a:off x="7505352" y="2583181"/>
            <a:ext cx="117482" cy="94256"/>
          </a:xfrm>
          <a:prstGeom prst="ellipse">
            <a:avLst/>
          </a:prstGeom>
          <a:solidFill>
            <a:schemeClr val="bg1"/>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sp>
        <p:nvSpPr>
          <p:cNvPr id="1875" name="Google Shape;2964;p152">
            <a:extLst>
              <a:ext uri="{FF2B5EF4-FFF2-40B4-BE49-F238E27FC236}">
                <a16:creationId xmlns:a16="http://schemas.microsoft.com/office/drawing/2014/main" id="{9A1DA333-5AE2-1A40-C26C-43957C30CEFB}"/>
              </a:ext>
            </a:extLst>
          </p:cNvPr>
          <p:cNvSpPr txBox="1"/>
          <p:nvPr/>
        </p:nvSpPr>
        <p:spPr>
          <a:xfrm>
            <a:off x="598755" y="766063"/>
            <a:ext cx="2967868" cy="484738"/>
          </a:xfrm>
          <a:prstGeom prst="rect">
            <a:avLst/>
          </a:prstGeom>
          <a:solidFill>
            <a:srgbClr val="002D3F"/>
          </a:solidFill>
          <a:ln>
            <a:noFill/>
          </a:ln>
        </p:spPr>
        <p:txBody>
          <a:bodyPr spcFirstLastPara="1" wrap="square" lIns="68575" tIns="68575" rIns="68575" bIns="68575" anchor="t" anchorCtr="0">
            <a:spAutoFit/>
          </a:bodyPr>
          <a:lstStyle/>
          <a:p>
            <a:r>
              <a:rPr lang="en-GB" sz="750">
                <a:solidFill>
                  <a:schemeClr val="bg1"/>
                </a:solidFill>
                <a:latin typeface="Calibri"/>
                <a:sym typeface="Helvetica Neue Light"/>
              </a:rPr>
              <a:t>Transferable skills are poorly recognised resulting in duplicative training that delivers similar skills to those the learner already has, and at a significant cost to employers</a:t>
            </a:r>
            <a:endParaRPr lang="en-GB" sz="750">
              <a:solidFill>
                <a:schemeClr val="bg1"/>
              </a:solidFill>
              <a:latin typeface="Calibri"/>
            </a:endParaRPr>
          </a:p>
        </p:txBody>
      </p:sp>
      <p:sp>
        <p:nvSpPr>
          <p:cNvPr id="1877" name="Google Shape;2964;p152">
            <a:extLst>
              <a:ext uri="{FF2B5EF4-FFF2-40B4-BE49-F238E27FC236}">
                <a16:creationId xmlns:a16="http://schemas.microsoft.com/office/drawing/2014/main" id="{7EE4A9C2-F419-1D82-DFB7-0E9CDA5B12C1}"/>
              </a:ext>
            </a:extLst>
          </p:cNvPr>
          <p:cNvSpPr txBox="1"/>
          <p:nvPr/>
        </p:nvSpPr>
        <p:spPr>
          <a:xfrm>
            <a:off x="598759" y="4143153"/>
            <a:ext cx="2967866" cy="369322"/>
          </a:xfrm>
          <a:prstGeom prst="rect">
            <a:avLst/>
          </a:prstGeom>
          <a:solidFill>
            <a:srgbClr val="002D3F"/>
          </a:solidFill>
          <a:ln>
            <a:noFill/>
          </a:ln>
        </p:spPr>
        <p:txBody>
          <a:bodyPr spcFirstLastPara="1" wrap="square" lIns="68575" tIns="68575" rIns="68575" bIns="68575" anchor="t" anchorCtr="0">
            <a:spAutoFit/>
          </a:bodyPr>
          <a:lstStyle/>
          <a:p>
            <a:r>
              <a:rPr lang="en-GB" sz="750">
                <a:solidFill>
                  <a:schemeClr val="bg1"/>
                </a:solidFill>
                <a:latin typeface="Calibri"/>
                <a:ea typeface="Helvetica Neue Light"/>
                <a:cs typeface="Helvetica Neue Light"/>
                <a:sym typeface="Helvetica Neue Light"/>
              </a:rPr>
              <a:t>Transferable skills are widely recognised, providing employers with a wide pool of potential employees that can meet their workforce needs</a:t>
            </a:r>
            <a:endParaRPr lang="en-GB" sz="750" b="1">
              <a:solidFill>
                <a:schemeClr val="bg1"/>
              </a:solidFill>
              <a:latin typeface="Helvetica Neue"/>
              <a:ea typeface="Helvetica Neue"/>
              <a:cs typeface="Helvetica Neue"/>
            </a:endParaRPr>
          </a:p>
        </p:txBody>
      </p:sp>
      <p:sp>
        <p:nvSpPr>
          <p:cNvPr id="1880" name="Google Shape;2964;p152">
            <a:extLst>
              <a:ext uri="{FF2B5EF4-FFF2-40B4-BE49-F238E27FC236}">
                <a16:creationId xmlns:a16="http://schemas.microsoft.com/office/drawing/2014/main" id="{93AD6FFC-71ED-725E-50FC-ED4AEAD8905B}"/>
              </a:ext>
            </a:extLst>
          </p:cNvPr>
          <p:cNvSpPr txBox="1"/>
          <p:nvPr/>
        </p:nvSpPr>
        <p:spPr>
          <a:xfrm>
            <a:off x="6402200" y="766063"/>
            <a:ext cx="2634494" cy="369322"/>
          </a:xfrm>
          <a:prstGeom prst="rect">
            <a:avLst/>
          </a:prstGeom>
          <a:solidFill>
            <a:srgbClr val="002D3F"/>
          </a:solidFill>
          <a:ln>
            <a:noFill/>
          </a:ln>
        </p:spPr>
        <p:txBody>
          <a:bodyPr spcFirstLastPara="1" wrap="square" lIns="68575" tIns="68575" rIns="68575" bIns="68575" anchor="t" anchorCtr="0">
            <a:spAutoFit/>
          </a:bodyPr>
          <a:lstStyle/>
          <a:p>
            <a:r>
              <a:rPr lang="en-GB" sz="750" b="1">
                <a:solidFill>
                  <a:schemeClr val="bg1"/>
                </a:solidFill>
                <a:latin typeface="Calibri"/>
                <a:cs typeface="Calibri"/>
                <a:sym typeface="Helvetica Neue Light"/>
              </a:rPr>
              <a:t>It is difficult to quickly address workforce needs,</a:t>
            </a:r>
            <a:r>
              <a:rPr lang="en-GB" sz="750">
                <a:solidFill>
                  <a:schemeClr val="bg1"/>
                </a:solidFill>
                <a:latin typeface="Calibri"/>
                <a:cs typeface="Calibri"/>
                <a:sym typeface="Helvetica Neue Light"/>
              </a:rPr>
              <a:t> which results in lost productivity and costs to employers</a:t>
            </a:r>
            <a:endParaRPr lang="en-US" sz="825">
              <a:solidFill>
                <a:schemeClr val="bg1"/>
              </a:solidFill>
            </a:endParaRPr>
          </a:p>
        </p:txBody>
      </p:sp>
      <p:sp>
        <p:nvSpPr>
          <p:cNvPr id="1882" name="Google Shape;2964;p152">
            <a:extLst>
              <a:ext uri="{FF2B5EF4-FFF2-40B4-BE49-F238E27FC236}">
                <a16:creationId xmlns:a16="http://schemas.microsoft.com/office/drawing/2014/main" id="{72F3B06D-0C95-1E78-6566-2839B5A3F9ED}"/>
              </a:ext>
            </a:extLst>
          </p:cNvPr>
          <p:cNvSpPr txBox="1"/>
          <p:nvPr/>
        </p:nvSpPr>
        <p:spPr>
          <a:xfrm>
            <a:off x="6402199" y="4143154"/>
            <a:ext cx="2634494" cy="369322"/>
          </a:xfrm>
          <a:prstGeom prst="rect">
            <a:avLst/>
          </a:prstGeom>
          <a:solidFill>
            <a:srgbClr val="002D3F"/>
          </a:solidFill>
          <a:ln>
            <a:noFill/>
          </a:ln>
        </p:spPr>
        <p:txBody>
          <a:bodyPr spcFirstLastPara="1" wrap="square" lIns="68575" tIns="68575" rIns="68575" bIns="68575" anchor="t" anchorCtr="0">
            <a:spAutoFit/>
          </a:bodyPr>
          <a:lstStyle/>
          <a:p>
            <a:r>
              <a:rPr lang="en-GB" sz="750" b="1">
                <a:solidFill>
                  <a:schemeClr val="bg1"/>
                </a:solidFill>
                <a:latin typeface="Calibri"/>
                <a:cs typeface="Calibri"/>
                <a:sym typeface="Helvetica Neue Light"/>
              </a:rPr>
              <a:t>It is easy to quickly address workforce needs</a:t>
            </a:r>
            <a:r>
              <a:rPr lang="en-GB" sz="750">
                <a:solidFill>
                  <a:schemeClr val="bg1"/>
                </a:solidFill>
                <a:latin typeface="Calibri"/>
                <a:cs typeface="Calibri"/>
                <a:sym typeface="Helvetica Neue Light"/>
              </a:rPr>
              <a:t> as employee skills are broad with stackable specialisations</a:t>
            </a:r>
            <a:endParaRPr lang="en-GB" sz="750">
              <a:solidFill>
                <a:schemeClr val="bg1"/>
              </a:solidFill>
              <a:latin typeface="Calibri"/>
              <a:cs typeface="Calibri"/>
            </a:endParaRPr>
          </a:p>
        </p:txBody>
      </p:sp>
      <p:sp>
        <p:nvSpPr>
          <p:cNvPr id="3" name="TextBox 2">
            <a:extLst>
              <a:ext uri="{FF2B5EF4-FFF2-40B4-BE49-F238E27FC236}">
                <a16:creationId xmlns:a16="http://schemas.microsoft.com/office/drawing/2014/main" id="{C902439F-BB07-2D1A-B1F8-5B6A54A060F5}"/>
              </a:ext>
            </a:extLst>
          </p:cNvPr>
          <p:cNvSpPr txBox="1"/>
          <p:nvPr/>
        </p:nvSpPr>
        <p:spPr>
          <a:xfrm>
            <a:off x="6110029" y="1389681"/>
            <a:ext cx="1343023"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404246"/>
                </a:solidFill>
              </a:rPr>
              <a:t>Refilling vacant position</a:t>
            </a:r>
            <a:endParaRPr lang="en-US" sz="800" b="1">
              <a:solidFill>
                <a:srgbClr val="404246"/>
              </a:solidFill>
              <a:cs typeface="Calibri"/>
            </a:endParaRPr>
          </a:p>
          <a:p>
            <a:r>
              <a:rPr lang="en-GB" sz="800">
                <a:solidFill>
                  <a:srgbClr val="404246"/>
                </a:solidFill>
              </a:rPr>
              <a:t>Employer seeks to onboard new employee or upskill existing employee with relevant industry specific qualifications</a:t>
            </a:r>
            <a:endParaRPr lang="en-US" sz="800" b="1">
              <a:solidFill>
                <a:srgbClr val="404246"/>
              </a:solidFill>
              <a:cs typeface="Calibri"/>
            </a:endParaRPr>
          </a:p>
        </p:txBody>
      </p:sp>
      <p:sp>
        <p:nvSpPr>
          <p:cNvPr id="5" name="TextBox 4">
            <a:extLst>
              <a:ext uri="{FF2B5EF4-FFF2-40B4-BE49-F238E27FC236}">
                <a16:creationId xmlns:a16="http://schemas.microsoft.com/office/drawing/2014/main" id="{F0D82E9B-02C2-6DE7-07FC-D86BE14170E3}"/>
              </a:ext>
            </a:extLst>
          </p:cNvPr>
          <p:cNvSpPr txBox="1"/>
          <p:nvPr/>
        </p:nvSpPr>
        <p:spPr>
          <a:xfrm>
            <a:off x="6103235" y="3245236"/>
            <a:ext cx="1450396"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800" b="1">
                <a:solidFill>
                  <a:srgbClr val="7A9F4C"/>
                </a:solidFill>
                <a:cs typeface="Calibri"/>
              </a:rPr>
              <a:t>Refilling vacant position</a:t>
            </a:r>
          </a:p>
          <a:p>
            <a:r>
              <a:rPr lang="en-GB" sz="800">
                <a:solidFill>
                  <a:srgbClr val="7A9F4C"/>
                </a:solidFill>
                <a:cs typeface="Calibri"/>
              </a:rPr>
              <a:t>Employer seeks to onboard new employee who holds relevant qualification or and upskill an existing employee to complete a specialisation</a:t>
            </a:r>
          </a:p>
        </p:txBody>
      </p:sp>
      <p:cxnSp>
        <p:nvCxnSpPr>
          <p:cNvPr id="6" name="Straight Arrow Connector 5">
            <a:extLst>
              <a:ext uri="{FF2B5EF4-FFF2-40B4-BE49-F238E27FC236}">
                <a16:creationId xmlns:a16="http://schemas.microsoft.com/office/drawing/2014/main" id="{959EBDF3-0E89-DF2F-6326-67532071EFCD}"/>
              </a:ext>
            </a:extLst>
          </p:cNvPr>
          <p:cNvCxnSpPr>
            <a:cxnSpLocks/>
          </p:cNvCxnSpPr>
          <p:nvPr/>
        </p:nvCxnSpPr>
        <p:spPr>
          <a:xfrm flipH="1">
            <a:off x="6093194" y="1502719"/>
            <a:ext cx="13607" cy="2326820"/>
          </a:xfrm>
          <a:prstGeom prst="straightConnector1">
            <a:avLst/>
          </a:prstGeom>
          <a:ln>
            <a:solidFill>
              <a:srgbClr val="464646"/>
            </a:solidFill>
            <a:prstDash val="dash"/>
          </a:ln>
        </p:spPr>
        <p:style>
          <a:lnRef idx="1">
            <a:schemeClr val="accent1"/>
          </a:lnRef>
          <a:fillRef idx="0">
            <a:schemeClr val="accent1"/>
          </a:fillRef>
          <a:effectRef idx="0">
            <a:schemeClr val="accent1"/>
          </a:effectRef>
          <a:fontRef idx="minor">
            <a:schemeClr val="tx1"/>
          </a:fontRef>
        </p:style>
      </p:cxnSp>
      <p:sp>
        <p:nvSpPr>
          <p:cNvPr id="19" name="Google Shape;2785;p151">
            <a:extLst>
              <a:ext uri="{FF2B5EF4-FFF2-40B4-BE49-F238E27FC236}">
                <a16:creationId xmlns:a16="http://schemas.microsoft.com/office/drawing/2014/main" id="{CF847303-9A8B-5B0D-8649-004B7766C84B}"/>
              </a:ext>
            </a:extLst>
          </p:cNvPr>
          <p:cNvSpPr/>
          <p:nvPr/>
        </p:nvSpPr>
        <p:spPr>
          <a:xfrm>
            <a:off x="6042456" y="2590700"/>
            <a:ext cx="117482" cy="94256"/>
          </a:xfrm>
          <a:prstGeom prst="ellipse">
            <a:avLst/>
          </a:prstGeom>
          <a:solidFill>
            <a:schemeClr val="bg1"/>
          </a:solidFill>
          <a:ln w="57150" cap="flat" cmpd="sng">
            <a:solidFill>
              <a:srgbClr val="464646"/>
            </a:solidFill>
            <a:prstDash val="solid"/>
            <a:round/>
            <a:headEnd type="none" w="sm" len="sm"/>
            <a:tailEnd type="none" w="sm" len="sm"/>
          </a:ln>
        </p:spPr>
        <p:txBody>
          <a:bodyPr spcFirstLastPara="1" wrap="square" lIns="68575" tIns="34275" rIns="68575" bIns="34275" anchor="ctr" anchorCtr="0">
            <a:noAutofit/>
          </a:bodyPr>
          <a:lstStyle/>
          <a:p>
            <a:pPr algn="ctr"/>
            <a:endParaRPr sz="700">
              <a:solidFill>
                <a:srgbClr val="FFFFFF"/>
              </a:solidFill>
            </a:endParaRPr>
          </a:p>
        </p:txBody>
      </p:sp>
    </p:spTree>
    <p:extLst>
      <p:ext uri="{BB962C8B-B14F-4D97-AF65-F5344CB8AC3E}">
        <p14:creationId xmlns:p14="http://schemas.microsoft.com/office/powerpoint/2010/main" val="58807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57E66-5A1D-46B2-9348-30DE70157B35}"/>
              </a:ext>
            </a:extLst>
          </p:cNvPr>
          <p:cNvSpPr>
            <a:spLocks noGrp="1"/>
          </p:cNvSpPr>
          <p:nvPr>
            <p:ph type="title"/>
          </p:nvPr>
        </p:nvSpPr>
        <p:spPr>
          <a:xfrm>
            <a:off x="464884" y="1171392"/>
            <a:ext cx="6364188" cy="993775"/>
          </a:xfrm>
        </p:spPr>
        <p:txBody>
          <a:bodyPr>
            <a:normAutofit fontScale="90000"/>
          </a:bodyPr>
          <a:lstStyle/>
          <a:p>
            <a:r>
              <a:rPr lang="en-AU">
                <a:cs typeface="Calibri"/>
              </a:rPr>
              <a:t>To submit a response to the Qualification Reform survey, go to:</a:t>
            </a:r>
            <a:br>
              <a:rPr lang="en-AU">
                <a:cs typeface="Calibri"/>
              </a:rPr>
            </a:br>
            <a:br>
              <a:rPr lang="en-AU">
                <a:cs typeface="Calibri"/>
              </a:rPr>
            </a:br>
            <a:br>
              <a:rPr lang="en-AU"/>
            </a:br>
            <a:r>
              <a:rPr lang="en-AU" sz="1800">
                <a:effectLst/>
                <a:latin typeface="Segoe UI" panose="020B0502040204020203" pitchFamily="34" charset="0"/>
                <a:hlinkClick r:id="rId2"/>
              </a:rPr>
              <a:t>https://submit.dese.gov.au/jfe/form/SV_es9Ki5cpdkaDCsK</a:t>
            </a:r>
            <a:r>
              <a:rPr lang="en-AU" sz="1800">
                <a:effectLst/>
                <a:latin typeface="Segoe UI" panose="020B0502040204020203" pitchFamily="34" charset="0"/>
              </a:rPr>
              <a:t> </a:t>
            </a:r>
            <a:br>
              <a:rPr lang="en-AU">
                <a:cs typeface="Calibri"/>
              </a:rPr>
            </a:br>
            <a:br>
              <a:rPr lang="en-AU">
                <a:cs typeface="Calibri"/>
              </a:rPr>
            </a:br>
            <a:br>
              <a:rPr lang="en-AU">
                <a:cs typeface="Calibri"/>
              </a:rPr>
            </a:br>
            <a:br>
              <a:rPr lang="en-AU">
                <a:cs typeface="Calibri"/>
              </a:rPr>
            </a:br>
            <a:r>
              <a:rPr lang="en-AU">
                <a:cs typeface="Calibri"/>
              </a:rPr>
              <a:t>Thank you</a:t>
            </a:r>
            <a:endParaRPr lang="en-AU"/>
          </a:p>
        </p:txBody>
      </p:sp>
      <p:sp>
        <p:nvSpPr>
          <p:cNvPr id="3" name="TextBox 2">
            <a:extLst>
              <a:ext uri="{FF2B5EF4-FFF2-40B4-BE49-F238E27FC236}">
                <a16:creationId xmlns:a16="http://schemas.microsoft.com/office/drawing/2014/main" id="{613F067C-D9C6-5BB3-4DB8-70D4A7AC7EC7}"/>
              </a:ext>
            </a:extLst>
          </p:cNvPr>
          <p:cNvSpPr txBox="1"/>
          <p:nvPr/>
        </p:nvSpPr>
        <p:spPr>
          <a:xfrm>
            <a:off x="8676793" y="4892186"/>
            <a:ext cx="5507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Calibri"/>
              </a:rPr>
              <a:t>19</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28333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43" name="Google Shape;1443;p10"/>
          <p:cNvSpPr txBox="1"/>
          <p:nvPr/>
        </p:nvSpPr>
        <p:spPr>
          <a:xfrm>
            <a:off x="329701" y="200715"/>
            <a:ext cx="7310475" cy="415575"/>
          </a:xfrm>
          <a:prstGeom prst="rect">
            <a:avLst/>
          </a:prstGeom>
          <a:noFill/>
          <a:ln>
            <a:noFill/>
          </a:ln>
        </p:spPr>
        <p:txBody>
          <a:bodyPr spcFirstLastPara="1" wrap="square" lIns="68569" tIns="68569" rIns="68569" bIns="68569" anchor="ctr" anchorCtr="0">
            <a:noAutofit/>
          </a:bodyPr>
          <a:lstStyle/>
          <a:p>
            <a:pPr defTabSz="685800">
              <a:buSzPts val="2400"/>
              <a:defRPr/>
            </a:pPr>
            <a:r>
              <a:rPr lang="en-GB" sz="2400">
                <a:solidFill>
                  <a:srgbClr val="404246"/>
                </a:solidFill>
                <a:ea typeface="+mj-ea"/>
                <a:cs typeface="Calibri"/>
                <a:sym typeface="Montserrat"/>
              </a:rPr>
              <a:t>Introduction: Qualifications Reform</a:t>
            </a:r>
            <a:endParaRPr lang="en-US" sz="2400">
              <a:solidFill>
                <a:srgbClr val="404246"/>
              </a:solidFill>
              <a:ea typeface="+mj-ea"/>
              <a:cs typeface="Calibri"/>
            </a:endParaRPr>
          </a:p>
        </p:txBody>
      </p:sp>
      <p:graphicFrame>
        <p:nvGraphicFramePr>
          <p:cNvPr id="4" name="Diagram 7">
            <a:extLst>
              <a:ext uri="{FF2B5EF4-FFF2-40B4-BE49-F238E27FC236}">
                <a16:creationId xmlns:a16="http://schemas.microsoft.com/office/drawing/2014/main" id="{DE7C3D24-AD27-B377-BF83-45DD1AF36169}"/>
              </a:ext>
            </a:extLst>
          </p:cNvPr>
          <p:cNvGraphicFramePr/>
          <p:nvPr>
            <p:extLst>
              <p:ext uri="{D42A27DB-BD31-4B8C-83A1-F6EECF244321}">
                <p14:modId xmlns:p14="http://schemas.microsoft.com/office/powerpoint/2010/main" val="127099853"/>
              </p:ext>
            </p:extLst>
          </p:nvPr>
        </p:nvGraphicFramePr>
        <p:xfrm>
          <a:off x="759602" y="1073717"/>
          <a:ext cx="7539015" cy="342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66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67;g12781244480_0_0">
            <a:extLst>
              <a:ext uri="{FF2B5EF4-FFF2-40B4-BE49-F238E27FC236}">
                <a16:creationId xmlns:a16="http://schemas.microsoft.com/office/drawing/2014/main" id="{52FCC5E5-D40D-AB98-58CE-0CE214017C23}"/>
              </a:ext>
            </a:extLst>
          </p:cNvPr>
          <p:cNvSpPr txBox="1"/>
          <p:nvPr/>
        </p:nvSpPr>
        <p:spPr>
          <a:xfrm>
            <a:off x="351789" y="541420"/>
            <a:ext cx="8487674" cy="415476"/>
          </a:xfrm>
          <a:prstGeom prst="rect">
            <a:avLst/>
          </a:prstGeom>
          <a:noFill/>
          <a:ln>
            <a:noFill/>
          </a:ln>
        </p:spPr>
        <p:txBody>
          <a:bodyPr spcFirstLastPara="1" wrap="square" lIns="68569" tIns="68569" rIns="68569" bIns="68569" anchor="t" anchorCtr="0">
            <a:spAutoFit/>
          </a:bodyPr>
          <a:lstStyle/>
          <a:p>
            <a:r>
              <a:rPr lang="en-GB" sz="900" i="1">
                <a:solidFill>
                  <a:srgbClr val="000000"/>
                </a:solidFill>
                <a:latin typeface="Calibri"/>
                <a:cs typeface="Calibri"/>
                <a:sym typeface="Calibri"/>
              </a:rPr>
              <a:t>The system currently has 54 nationally endorsed training packages, over 1,100 qualifications, 1,600 skill sets, 15,200 Units of Competency, 600 accredited short courses and qualifications, and 9,000 accredited course units and modules.</a:t>
            </a:r>
            <a:endParaRPr lang="en-GB" sz="900">
              <a:ea typeface="+mn-lt"/>
              <a:cs typeface="+mn-lt"/>
              <a:sym typeface="Calibri"/>
            </a:endParaRPr>
          </a:p>
        </p:txBody>
      </p:sp>
      <p:sp>
        <p:nvSpPr>
          <p:cNvPr id="3" name="Content Placeholder 2">
            <a:extLst>
              <a:ext uri="{FF2B5EF4-FFF2-40B4-BE49-F238E27FC236}">
                <a16:creationId xmlns:a16="http://schemas.microsoft.com/office/drawing/2014/main" id="{024418E3-177E-47E3-856F-9B0B7D06A6F8}"/>
              </a:ext>
            </a:extLst>
          </p:cNvPr>
          <p:cNvSpPr>
            <a:spLocks noGrp="1"/>
          </p:cNvSpPr>
          <p:nvPr>
            <p:ph idx="1"/>
          </p:nvPr>
        </p:nvSpPr>
        <p:spPr>
          <a:xfrm>
            <a:off x="443454" y="1696245"/>
            <a:ext cx="4155567" cy="429811"/>
          </a:xfrm>
        </p:spPr>
        <p:txBody>
          <a:bodyPr>
            <a:noAutofit/>
          </a:bodyPr>
          <a:lstStyle/>
          <a:p>
            <a:pPr marL="0" indent="0">
              <a:spcBef>
                <a:spcPts val="599"/>
              </a:spcBef>
              <a:buNone/>
            </a:pPr>
            <a:r>
              <a:rPr lang="en-AU" sz="900" b="1">
                <a:solidFill>
                  <a:srgbClr val="404246"/>
                </a:solidFill>
              </a:rPr>
              <a:t>Over-prescriptive requirements</a:t>
            </a:r>
            <a:r>
              <a:rPr lang="en-AU" sz="900">
                <a:solidFill>
                  <a:srgbClr val="404246"/>
                </a:solidFill>
              </a:rPr>
              <a:t> with an estimated average of 210 pages per VET qualification with frequent and disruptive updates resulting in poor training and learner outcomes</a:t>
            </a:r>
            <a:endParaRPr lang="en-US" sz="900"/>
          </a:p>
        </p:txBody>
      </p:sp>
      <p:sp>
        <p:nvSpPr>
          <p:cNvPr id="172" name="Content Placeholder 2">
            <a:extLst>
              <a:ext uri="{FF2B5EF4-FFF2-40B4-BE49-F238E27FC236}">
                <a16:creationId xmlns:a16="http://schemas.microsoft.com/office/drawing/2014/main" id="{2AA79B72-EABD-4726-828D-BA9CAC98EC92}"/>
              </a:ext>
            </a:extLst>
          </p:cNvPr>
          <p:cNvSpPr txBox="1">
            <a:spLocks/>
          </p:cNvSpPr>
          <p:nvPr/>
        </p:nvSpPr>
        <p:spPr>
          <a:xfrm>
            <a:off x="444565" y="1127538"/>
            <a:ext cx="4137543" cy="43033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mn-lt"/>
                <a:ea typeface="+mn-ea"/>
                <a:cs typeface="+mn-cs"/>
              </a:defRPr>
            </a:lvl1pPr>
            <a:lvl2pPr marL="315913" indent="-1778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2pPr>
            <a:lvl3pPr marL="639763" indent="-228600" algn="l" defTabSz="914400" rtl="0" eaLnBrk="1" latinLnBrk="0" hangingPunct="1">
              <a:lnSpc>
                <a:spcPct val="90000"/>
              </a:lnSpc>
              <a:spcBef>
                <a:spcPts val="500"/>
              </a:spcBef>
              <a:buFont typeface="Courier New" panose="02070309020205020404" pitchFamily="49" charset="0"/>
              <a:buChar char="o"/>
              <a:defRPr sz="1400" b="0" kern="1200">
                <a:solidFill>
                  <a:schemeClr val="tx1"/>
                </a:solidFill>
                <a:latin typeface="+mn-lt"/>
                <a:ea typeface="+mn-ea"/>
                <a:cs typeface="+mn-cs"/>
              </a:defRPr>
            </a:lvl3pPr>
            <a:lvl4pPr marL="954088" indent="-160338" algn="l" defTabSz="914400" rtl="0" eaLnBrk="1" latinLnBrk="0" hangingPunct="1">
              <a:lnSpc>
                <a:spcPct val="90000"/>
              </a:lnSpc>
              <a:spcBef>
                <a:spcPts val="500"/>
              </a:spcBef>
              <a:buFont typeface="Wingdings" panose="05000000000000000000" pitchFamily="2" charset="2"/>
              <a:buChar char="§"/>
              <a:defRPr sz="1400" b="0" kern="1200">
                <a:solidFill>
                  <a:schemeClr val="tx1"/>
                </a:solidFill>
                <a:latin typeface="+mn-lt"/>
                <a:ea typeface="+mn-ea"/>
                <a:cs typeface="+mn-cs"/>
              </a:defRPr>
            </a:lvl4pPr>
            <a:lvl5pPr marL="1358900" indent="-177800" algn="l" defTabSz="914400" rtl="0" eaLnBrk="1" latinLnBrk="0" hangingPunct="1">
              <a:lnSpc>
                <a:spcPct val="90000"/>
              </a:lnSpc>
              <a:spcBef>
                <a:spcPts val="500"/>
              </a:spcBef>
              <a:buFont typeface="Arial" panose="020B0604020202020204" pitchFamily="34" charset="0"/>
              <a:buChar char="•"/>
              <a:tabLst>
                <a:tab pos="1327150" algn="l"/>
                <a:tab pos="1520825" algn="l"/>
              </a:tabLst>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99"/>
              </a:spcBef>
            </a:pPr>
            <a:r>
              <a:rPr lang="en-AU" sz="900" kern="0">
                <a:solidFill>
                  <a:srgbClr val="404246"/>
                </a:solidFill>
                <a:latin typeface="Calibri"/>
                <a:cs typeface="Calibri"/>
              </a:rPr>
              <a:t>There is significant duplication </a:t>
            </a:r>
            <a:r>
              <a:rPr lang="en-AU" sz="900" b="0" kern="0">
                <a:solidFill>
                  <a:srgbClr val="404246"/>
                </a:solidFill>
                <a:latin typeface="Calibri"/>
                <a:cs typeface="Calibri"/>
              </a:rPr>
              <a:t>with over 2,000 Units of Competency have more than 90% overlap with at least one other unit, and over 5,000 units have more than 70% overlap</a:t>
            </a:r>
            <a:endParaRPr lang="en-US" sz="900">
              <a:latin typeface="Calibri"/>
              <a:cs typeface="Calibri"/>
            </a:endParaRPr>
          </a:p>
        </p:txBody>
      </p:sp>
      <p:sp>
        <p:nvSpPr>
          <p:cNvPr id="49" name="Content Placeholder 2">
            <a:extLst>
              <a:ext uri="{FF2B5EF4-FFF2-40B4-BE49-F238E27FC236}">
                <a16:creationId xmlns:a16="http://schemas.microsoft.com/office/drawing/2014/main" id="{CFCD8703-5CA9-4AE7-A5C7-81AD50E871EA}"/>
              </a:ext>
            </a:extLst>
          </p:cNvPr>
          <p:cNvSpPr txBox="1">
            <a:spLocks/>
          </p:cNvSpPr>
          <p:nvPr/>
        </p:nvSpPr>
        <p:spPr>
          <a:xfrm>
            <a:off x="4632043" y="1087425"/>
            <a:ext cx="4141893" cy="103804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mn-lt"/>
                <a:ea typeface="+mn-ea"/>
                <a:cs typeface="+mn-cs"/>
              </a:defRPr>
            </a:lvl1pPr>
            <a:lvl2pPr marL="315913" indent="-1778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2pPr>
            <a:lvl3pPr marL="639763" indent="-228600" algn="l" defTabSz="914400" rtl="0" eaLnBrk="1" latinLnBrk="0" hangingPunct="1">
              <a:lnSpc>
                <a:spcPct val="90000"/>
              </a:lnSpc>
              <a:spcBef>
                <a:spcPts val="500"/>
              </a:spcBef>
              <a:buFont typeface="Courier New" panose="02070309020205020404" pitchFamily="49" charset="0"/>
              <a:buChar char="o"/>
              <a:defRPr sz="1400" b="0" kern="1200">
                <a:solidFill>
                  <a:schemeClr val="tx1"/>
                </a:solidFill>
                <a:latin typeface="+mn-lt"/>
                <a:ea typeface="+mn-ea"/>
                <a:cs typeface="+mn-cs"/>
              </a:defRPr>
            </a:lvl3pPr>
            <a:lvl4pPr marL="954088" indent="-160338" algn="l" defTabSz="914400" rtl="0" eaLnBrk="1" latinLnBrk="0" hangingPunct="1">
              <a:lnSpc>
                <a:spcPct val="90000"/>
              </a:lnSpc>
              <a:spcBef>
                <a:spcPts val="500"/>
              </a:spcBef>
              <a:buFont typeface="Wingdings" panose="05000000000000000000" pitchFamily="2" charset="2"/>
              <a:buChar char="§"/>
              <a:defRPr sz="1400" b="0" kern="1200">
                <a:solidFill>
                  <a:schemeClr val="tx1"/>
                </a:solidFill>
                <a:latin typeface="+mn-lt"/>
                <a:ea typeface="+mn-ea"/>
                <a:cs typeface="+mn-cs"/>
              </a:defRPr>
            </a:lvl4pPr>
            <a:lvl5pPr marL="1358900" indent="-177800" algn="l" defTabSz="914400" rtl="0" eaLnBrk="1" latinLnBrk="0" hangingPunct="1">
              <a:lnSpc>
                <a:spcPct val="90000"/>
              </a:lnSpc>
              <a:spcBef>
                <a:spcPts val="500"/>
              </a:spcBef>
              <a:buFont typeface="Arial" panose="020B0604020202020204" pitchFamily="34" charset="0"/>
              <a:buChar char="•"/>
              <a:tabLst>
                <a:tab pos="1327150" algn="l"/>
                <a:tab pos="1520825" algn="l"/>
              </a:tabLst>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99"/>
              </a:spcBef>
            </a:pPr>
            <a:r>
              <a:rPr lang="en-AU" sz="900">
                <a:solidFill>
                  <a:srgbClr val="404246"/>
                </a:solidFill>
                <a:latin typeface="Calibri"/>
                <a:cs typeface="Calibri"/>
              </a:rPr>
              <a:t>Learner enrolments indicate the system is no longer fit for purpose </a:t>
            </a:r>
            <a:r>
              <a:rPr lang="en-AU" sz="900" b="0">
                <a:solidFill>
                  <a:srgbClr val="404246"/>
                </a:solidFill>
                <a:latin typeface="Calibri"/>
                <a:cs typeface="Calibri"/>
              </a:rPr>
              <a:t>with </a:t>
            </a:r>
            <a:r>
              <a:rPr lang="en-AU" sz="900" b="0" kern="0">
                <a:solidFill>
                  <a:srgbClr val="404246"/>
                </a:solidFill>
                <a:latin typeface="Calibri"/>
                <a:cs typeface="Calibri"/>
              </a:rPr>
              <a:t>82% of all enrolments in the top 200 qualifications</a:t>
            </a:r>
          </a:p>
          <a:p>
            <a:pPr marL="171450" indent="-171450">
              <a:lnSpc>
                <a:spcPct val="100000"/>
              </a:lnSpc>
              <a:spcBef>
                <a:spcPts val="599"/>
              </a:spcBef>
              <a:buChar char="•"/>
            </a:pPr>
            <a:r>
              <a:rPr lang="en-AU" sz="900" b="0" kern="0">
                <a:solidFill>
                  <a:srgbClr val="404246"/>
                </a:solidFill>
                <a:latin typeface="Calibri"/>
                <a:cs typeface="Calibri"/>
              </a:rPr>
              <a:t>21% of all qualifications have fewer than 10 enrolments</a:t>
            </a:r>
          </a:p>
          <a:p>
            <a:pPr marL="171450" indent="-171450">
              <a:lnSpc>
                <a:spcPct val="100000"/>
              </a:lnSpc>
              <a:spcBef>
                <a:spcPts val="599"/>
              </a:spcBef>
              <a:buChar char="•"/>
            </a:pPr>
            <a:r>
              <a:rPr lang="en-AU" sz="900" b="0" kern="0">
                <a:solidFill>
                  <a:srgbClr val="404246"/>
                </a:solidFill>
                <a:latin typeface="Calibri"/>
                <a:cs typeface="Calibri"/>
              </a:rPr>
              <a:t>Over 200 qualifications were not delivered by any training providers between 2016 and 2020, despite remaining ‘current’ in the system</a:t>
            </a:r>
          </a:p>
          <a:p>
            <a:pPr>
              <a:lnSpc>
                <a:spcPct val="100000"/>
              </a:lnSpc>
              <a:spcBef>
                <a:spcPts val="599"/>
              </a:spcBef>
            </a:pPr>
            <a:endParaRPr lang="en-AU" sz="900" b="0" kern="0">
              <a:latin typeface="Calibri"/>
              <a:cs typeface="Arial"/>
            </a:endParaRPr>
          </a:p>
          <a:p>
            <a:pPr marL="170815" indent="-170815">
              <a:lnSpc>
                <a:spcPct val="100000"/>
              </a:lnSpc>
              <a:spcBef>
                <a:spcPts val="599"/>
              </a:spcBef>
              <a:buFont typeface="Arial" panose="020B0604020202020204" pitchFamily="34" charset="0"/>
              <a:buChar char="•"/>
            </a:pPr>
            <a:endParaRPr lang="en-AU" sz="900" b="0">
              <a:latin typeface="Calibri"/>
              <a:cs typeface="Arial"/>
            </a:endParaRPr>
          </a:p>
        </p:txBody>
      </p:sp>
      <p:grpSp>
        <p:nvGrpSpPr>
          <p:cNvPr id="88" name="Group 87">
            <a:extLst>
              <a:ext uri="{FF2B5EF4-FFF2-40B4-BE49-F238E27FC236}">
                <a16:creationId xmlns:a16="http://schemas.microsoft.com/office/drawing/2014/main" id="{6936C822-9BC3-4980-9029-5DAA1E107EBB}"/>
              </a:ext>
            </a:extLst>
          </p:cNvPr>
          <p:cNvGrpSpPr/>
          <p:nvPr/>
        </p:nvGrpSpPr>
        <p:grpSpPr>
          <a:xfrm>
            <a:off x="1453345" y="2268370"/>
            <a:ext cx="6298615" cy="2260202"/>
            <a:chOff x="415556" y="2462398"/>
            <a:chExt cx="6134042" cy="2182850"/>
          </a:xfrm>
        </p:grpSpPr>
        <p:sp>
          <p:nvSpPr>
            <p:cNvPr id="89" name="Google Shape;1469;g12781244480_0_0">
              <a:extLst>
                <a:ext uri="{FF2B5EF4-FFF2-40B4-BE49-F238E27FC236}">
                  <a16:creationId xmlns:a16="http://schemas.microsoft.com/office/drawing/2014/main" id="{D5A85F52-2D7E-4227-AD5A-CF202DF59321}"/>
                </a:ext>
              </a:extLst>
            </p:cNvPr>
            <p:cNvSpPr/>
            <p:nvPr/>
          </p:nvSpPr>
          <p:spPr>
            <a:xfrm>
              <a:off x="5105484" y="3608544"/>
              <a:ext cx="1389050" cy="1003358"/>
            </a:xfrm>
            <a:custGeom>
              <a:avLst/>
              <a:gdLst/>
              <a:ahLst/>
              <a:cxnLst/>
              <a:rect l="l" t="t" r="r" b="b"/>
              <a:pathLst>
                <a:path w="2276251" h="1743075" extrusionOk="0">
                  <a:moveTo>
                    <a:pt x="9525" y="0"/>
                  </a:moveTo>
                  <a:lnTo>
                    <a:pt x="2276251" y="0"/>
                  </a:lnTo>
                  <a:lnTo>
                    <a:pt x="2276251" y="1733550"/>
                  </a:lnTo>
                  <a:lnTo>
                    <a:pt x="0" y="1743075"/>
                  </a:lnTo>
                  <a:lnTo>
                    <a:pt x="896937" y="866775"/>
                  </a:lnTo>
                  <a:lnTo>
                    <a:pt x="9525" y="0"/>
                  </a:lnTo>
                  <a:close/>
                </a:path>
              </a:pathLst>
            </a:custGeom>
            <a:solidFill>
              <a:srgbClr val="D7D8D8"/>
            </a:solidFill>
            <a:ln w="12700" cap="sq" cmpd="sng">
              <a:solidFill>
                <a:srgbClr val="D7D8D8"/>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solidFill>
                  <a:srgbClr val="FFFFFF"/>
                </a:solidFill>
                <a:latin typeface="Calibri"/>
                <a:ea typeface="Helvetica Neue Light"/>
                <a:cs typeface="Helvetica Neue Light"/>
              </a:endParaRPr>
            </a:p>
          </p:txBody>
        </p:sp>
        <p:sp>
          <p:nvSpPr>
            <p:cNvPr id="90" name="Google Shape;1470;g12781244480_0_0">
              <a:extLst>
                <a:ext uri="{FF2B5EF4-FFF2-40B4-BE49-F238E27FC236}">
                  <a16:creationId xmlns:a16="http://schemas.microsoft.com/office/drawing/2014/main" id="{FD38D30E-7600-4FCA-9FE9-D7771E72D378}"/>
                </a:ext>
              </a:extLst>
            </p:cNvPr>
            <p:cNvSpPr/>
            <p:nvPr/>
          </p:nvSpPr>
          <p:spPr>
            <a:xfrm>
              <a:off x="1073342" y="3608546"/>
              <a:ext cx="1849725" cy="999675"/>
            </a:xfrm>
            <a:prstGeom prst="homePlate">
              <a:avLst>
                <a:gd name="adj" fmla="val 50000"/>
              </a:avLst>
            </a:prstGeom>
            <a:solidFill>
              <a:srgbClr val="D7D8D8"/>
            </a:solidFill>
            <a:ln w="12700" cap="sq" cmpd="sng">
              <a:solidFill>
                <a:srgbClr val="D7D8D8"/>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solidFill>
                  <a:srgbClr val="FFFFFF"/>
                </a:solidFill>
                <a:latin typeface="Calibri"/>
                <a:ea typeface="Helvetica Neue Light"/>
                <a:cs typeface="Helvetica Neue Light"/>
              </a:endParaRPr>
            </a:p>
          </p:txBody>
        </p:sp>
        <p:grpSp>
          <p:nvGrpSpPr>
            <p:cNvPr id="91" name="Google Shape;1471;g12781244480_0_0">
              <a:extLst>
                <a:ext uri="{FF2B5EF4-FFF2-40B4-BE49-F238E27FC236}">
                  <a16:creationId xmlns:a16="http://schemas.microsoft.com/office/drawing/2014/main" id="{B0017B29-B9E2-4BE4-A9E1-8AAADB2BD93F}"/>
                </a:ext>
              </a:extLst>
            </p:cNvPr>
            <p:cNvGrpSpPr/>
            <p:nvPr/>
          </p:nvGrpSpPr>
          <p:grpSpPr>
            <a:xfrm>
              <a:off x="415556" y="3563240"/>
              <a:ext cx="1124642" cy="1082008"/>
              <a:chOff x="577638" y="3492304"/>
              <a:chExt cx="1722600" cy="1722600"/>
            </a:xfrm>
          </p:grpSpPr>
          <p:sp>
            <p:nvSpPr>
              <p:cNvPr id="119" name="Google Shape;1472;g12781244480_0_0">
                <a:extLst>
                  <a:ext uri="{FF2B5EF4-FFF2-40B4-BE49-F238E27FC236}">
                    <a16:creationId xmlns:a16="http://schemas.microsoft.com/office/drawing/2014/main" id="{514106D9-C6F3-4B9D-B86D-914519EA17C1}"/>
                  </a:ext>
                </a:extLst>
              </p:cNvPr>
              <p:cNvSpPr/>
              <p:nvPr/>
            </p:nvSpPr>
            <p:spPr>
              <a:xfrm>
                <a:off x="577638" y="3492304"/>
                <a:ext cx="1722600" cy="1722600"/>
              </a:xfrm>
              <a:prstGeom prst="ellipse">
                <a:avLst/>
              </a:prstGeom>
              <a:solidFill>
                <a:srgbClr val="FFFFFF"/>
              </a:solidFill>
              <a:ln w="12700" cap="sq" cmpd="sng">
                <a:solidFill>
                  <a:srgbClr val="FFFFFF"/>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solidFill>
                    <a:srgbClr val="FFFFFF"/>
                  </a:solidFill>
                  <a:latin typeface="Calibri"/>
                  <a:ea typeface="Helvetica Neue Light"/>
                  <a:cs typeface="Helvetica Neue Light"/>
                </a:endParaRPr>
              </a:p>
            </p:txBody>
          </p:sp>
          <p:sp>
            <p:nvSpPr>
              <p:cNvPr id="120" name="Google Shape;1473;g12781244480_0_0">
                <a:extLst>
                  <a:ext uri="{FF2B5EF4-FFF2-40B4-BE49-F238E27FC236}">
                    <a16:creationId xmlns:a16="http://schemas.microsoft.com/office/drawing/2014/main" id="{8E496782-3C2C-42E0-BA11-BA733A58A40D}"/>
                  </a:ext>
                </a:extLst>
              </p:cNvPr>
              <p:cNvSpPr/>
              <p:nvPr/>
            </p:nvSpPr>
            <p:spPr>
              <a:xfrm>
                <a:off x="648457" y="3564535"/>
                <a:ext cx="1591500" cy="1591500"/>
              </a:xfrm>
              <a:prstGeom prst="ellipse">
                <a:avLst/>
              </a:prstGeom>
              <a:solidFill>
                <a:srgbClr val="FFFFFF"/>
              </a:solidFill>
              <a:ln w="12700" cap="sq" cmpd="sng">
                <a:solidFill>
                  <a:srgbClr val="7A9F4C"/>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solidFill>
                    <a:srgbClr val="FFFFFF"/>
                  </a:solidFill>
                  <a:latin typeface="Calibri"/>
                  <a:ea typeface="Helvetica Neue Light"/>
                  <a:cs typeface="Helvetica Neue Light"/>
                </a:endParaRPr>
              </a:p>
            </p:txBody>
          </p:sp>
          <p:sp>
            <p:nvSpPr>
              <p:cNvPr id="121" name="Google Shape;1474;g12781244480_0_0">
                <a:extLst>
                  <a:ext uri="{FF2B5EF4-FFF2-40B4-BE49-F238E27FC236}">
                    <a16:creationId xmlns:a16="http://schemas.microsoft.com/office/drawing/2014/main" id="{1EF3D173-98C0-4E3B-91C8-FD2F7E7D6074}"/>
                  </a:ext>
                </a:extLst>
              </p:cNvPr>
              <p:cNvSpPr/>
              <p:nvPr/>
            </p:nvSpPr>
            <p:spPr>
              <a:xfrm>
                <a:off x="859187" y="3775264"/>
                <a:ext cx="1169999" cy="1170000"/>
              </a:xfrm>
              <a:prstGeom prst="ellipse">
                <a:avLst/>
              </a:prstGeom>
              <a:solidFill>
                <a:schemeClr val="tx2">
                  <a:lumMod val="20000"/>
                  <a:lumOff val="80000"/>
                </a:schemeClr>
              </a:solidFill>
              <a:ln w="9525" cap="flat" cmpd="sng">
                <a:no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solidFill>
                    <a:srgbClr val="464646"/>
                  </a:solidFill>
                  <a:latin typeface="Calibri"/>
                  <a:ea typeface="Helvetica Neue Light"/>
                  <a:cs typeface="Helvetica Neue Light"/>
                </a:endParaRPr>
              </a:p>
            </p:txBody>
          </p:sp>
          <p:sp>
            <p:nvSpPr>
              <p:cNvPr id="122" name="Google Shape;1475;g12781244480_0_0">
                <a:extLst>
                  <a:ext uri="{FF2B5EF4-FFF2-40B4-BE49-F238E27FC236}">
                    <a16:creationId xmlns:a16="http://schemas.microsoft.com/office/drawing/2014/main" id="{EEE92C7D-83BB-4C46-A2CE-79354A5DC7B5}"/>
                  </a:ext>
                </a:extLst>
              </p:cNvPr>
              <p:cNvSpPr txBox="1"/>
              <p:nvPr/>
            </p:nvSpPr>
            <p:spPr>
              <a:xfrm>
                <a:off x="850186" y="4312195"/>
                <a:ext cx="1177502" cy="479193"/>
              </a:xfrm>
              <a:prstGeom prst="rect">
                <a:avLst/>
              </a:prstGeom>
              <a:noFill/>
              <a:ln>
                <a:noFill/>
              </a:ln>
            </p:spPr>
            <p:txBody>
              <a:bodyPr spcFirstLastPara="1" wrap="square" lIns="68506" tIns="34244" rIns="68506" bIns="34244" anchor="t" anchorCtr="0">
                <a:spAutoFit/>
              </a:bodyPr>
              <a:lstStyle/>
              <a:p>
                <a:pPr algn="ctr">
                  <a:buClr>
                    <a:srgbClr val="000000"/>
                  </a:buClr>
                  <a:buSzPts val="1000"/>
                </a:pPr>
                <a:r>
                  <a:rPr lang="en-GB" sz="788" b="1">
                    <a:solidFill>
                      <a:srgbClr val="404246"/>
                    </a:solidFill>
                    <a:latin typeface="Calibri"/>
                    <a:ea typeface="Calibri"/>
                    <a:cs typeface="Calibri"/>
                    <a:sym typeface="Calibri"/>
                  </a:rPr>
                  <a:t>Over prescription</a:t>
                </a:r>
                <a:endParaRPr lang="en-US" sz="788" b="1">
                  <a:solidFill>
                    <a:srgbClr val="404246"/>
                  </a:solidFill>
                  <a:latin typeface="Calibri"/>
                  <a:ea typeface="Calibri"/>
                  <a:cs typeface="Calibri"/>
                </a:endParaRPr>
              </a:p>
            </p:txBody>
          </p:sp>
        </p:grpSp>
        <p:sp>
          <p:nvSpPr>
            <p:cNvPr id="92" name="Google Shape;1476;g12781244480_0_0">
              <a:extLst>
                <a:ext uri="{FF2B5EF4-FFF2-40B4-BE49-F238E27FC236}">
                  <a16:creationId xmlns:a16="http://schemas.microsoft.com/office/drawing/2014/main" id="{F75474BB-F0D7-4531-A683-6E14CD5851CD}"/>
                </a:ext>
              </a:extLst>
            </p:cNvPr>
            <p:cNvSpPr txBox="1"/>
            <p:nvPr/>
          </p:nvSpPr>
          <p:spPr>
            <a:xfrm>
              <a:off x="1583225" y="3840455"/>
              <a:ext cx="1011825" cy="566100"/>
            </a:xfrm>
            <a:prstGeom prst="rect">
              <a:avLst/>
            </a:prstGeom>
            <a:noFill/>
            <a:ln>
              <a:noFill/>
            </a:ln>
          </p:spPr>
          <p:txBody>
            <a:bodyPr spcFirstLastPara="1" wrap="square" lIns="68506" tIns="34244" rIns="0" bIns="34244" anchor="ctr" anchorCtr="0">
              <a:noAutofit/>
            </a:bodyPr>
            <a:lstStyle/>
            <a:p>
              <a:pPr>
                <a:buSzPts val="1000"/>
              </a:pPr>
              <a:r>
                <a:rPr lang="en-GB" sz="750">
                  <a:solidFill>
                    <a:srgbClr val="404246"/>
                  </a:solidFill>
                  <a:latin typeface="Calibri"/>
                  <a:ea typeface="Calibri"/>
                  <a:cs typeface="Calibri"/>
                  <a:sym typeface="Calibri"/>
                </a:rPr>
                <a:t>Over prescription in Units of Competency means that learners must demonstrate </a:t>
              </a:r>
              <a:r>
                <a:rPr lang="en-GB" sz="750" b="1">
                  <a:solidFill>
                    <a:srgbClr val="404246"/>
                  </a:solidFill>
                  <a:latin typeface="Calibri"/>
                  <a:ea typeface="Calibri"/>
                  <a:cs typeface="Calibri"/>
                  <a:sym typeface="Calibri"/>
                </a:rPr>
                <a:t>dozens of concepts poorly aligned to industry needs </a:t>
              </a:r>
              <a:endParaRPr lang="en-AU" sz="750" b="1">
                <a:solidFill>
                  <a:srgbClr val="404246"/>
                </a:solidFill>
                <a:latin typeface="Calibri"/>
                <a:ea typeface="Calibri"/>
                <a:cs typeface="Calibri"/>
              </a:endParaRPr>
            </a:p>
          </p:txBody>
        </p:sp>
        <p:sp>
          <p:nvSpPr>
            <p:cNvPr id="93" name="Google Shape;1477;g12781244480_0_0">
              <a:extLst>
                <a:ext uri="{FF2B5EF4-FFF2-40B4-BE49-F238E27FC236}">
                  <a16:creationId xmlns:a16="http://schemas.microsoft.com/office/drawing/2014/main" id="{0B156636-D1E0-43B1-A951-B2CFE689E668}"/>
                </a:ext>
              </a:extLst>
            </p:cNvPr>
            <p:cNvSpPr/>
            <p:nvPr/>
          </p:nvSpPr>
          <p:spPr>
            <a:xfrm>
              <a:off x="2539244" y="3608545"/>
              <a:ext cx="1683225" cy="999675"/>
            </a:xfrm>
            <a:prstGeom prst="chevron">
              <a:avLst>
                <a:gd name="adj" fmla="val 50000"/>
              </a:avLst>
            </a:prstGeom>
            <a:solidFill>
              <a:srgbClr val="D7D8D8"/>
            </a:solidFill>
            <a:ln w="12700" cap="sq" cmpd="sng">
              <a:solidFill>
                <a:srgbClr val="D7D8D8"/>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latin typeface="Calibri"/>
                <a:ea typeface="Helvetica Neue Light"/>
                <a:cs typeface="Helvetica Neue Light"/>
              </a:endParaRPr>
            </a:p>
          </p:txBody>
        </p:sp>
        <p:sp>
          <p:nvSpPr>
            <p:cNvPr id="94" name="Google Shape;1478;g12781244480_0_0">
              <a:extLst>
                <a:ext uri="{FF2B5EF4-FFF2-40B4-BE49-F238E27FC236}">
                  <a16:creationId xmlns:a16="http://schemas.microsoft.com/office/drawing/2014/main" id="{488DCFA3-1A4A-429B-8E29-8D33F4FEB127}"/>
                </a:ext>
              </a:extLst>
            </p:cNvPr>
            <p:cNvSpPr txBox="1"/>
            <p:nvPr/>
          </p:nvSpPr>
          <p:spPr>
            <a:xfrm>
              <a:off x="3027699" y="3644526"/>
              <a:ext cx="646875" cy="178256"/>
            </a:xfrm>
            <a:prstGeom prst="rect">
              <a:avLst/>
            </a:prstGeom>
            <a:noFill/>
            <a:ln>
              <a:noFill/>
            </a:ln>
          </p:spPr>
          <p:txBody>
            <a:bodyPr spcFirstLastPara="1" wrap="square" lIns="68506" tIns="34244" rIns="68506" bIns="34244" anchor="t" anchorCtr="0">
              <a:spAutoFit/>
            </a:bodyPr>
            <a:lstStyle/>
            <a:p>
              <a:pPr>
                <a:buClr>
                  <a:srgbClr val="000000"/>
                </a:buClr>
                <a:buSzPts val="1000"/>
              </a:pPr>
              <a:r>
                <a:rPr lang="en-GB" sz="750" i="1">
                  <a:solidFill>
                    <a:srgbClr val="404246"/>
                  </a:solidFill>
                  <a:latin typeface="Calibri"/>
                  <a:ea typeface="Calibri"/>
                  <a:cs typeface="Calibri"/>
                  <a:sym typeface="Calibri"/>
                </a:rPr>
                <a:t>resulting in</a:t>
              </a:r>
              <a:endParaRPr lang="en-US" sz="750">
                <a:solidFill>
                  <a:srgbClr val="404246"/>
                </a:solidFill>
                <a:latin typeface="Calibri"/>
                <a:ea typeface="Calibri"/>
                <a:cs typeface="Calibri"/>
              </a:endParaRPr>
            </a:p>
          </p:txBody>
        </p:sp>
        <p:sp>
          <p:nvSpPr>
            <p:cNvPr id="95" name="Google Shape;1479;g12781244480_0_0">
              <a:extLst>
                <a:ext uri="{FF2B5EF4-FFF2-40B4-BE49-F238E27FC236}">
                  <a16:creationId xmlns:a16="http://schemas.microsoft.com/office/drawing/2014/main" id="{50012DD3-B09E-4D91-B63E-466D10235A92}"/>
                </a:ext>
              </a:extLst>
            </p:cNvPr>
            <p:cNvSpPr txBox="1"/>
            <p:nvPr/>
          </p:nvSpPr>
          <p:spPr>
            <a:xfrm>
              <a:off x="3038940" y="3840454"/>
              <a:ext cx="947475" cy="624121"/>
            </a:xfrm>
            <a:prstGeom prst="rect">
              <a:avLst/>
            </a:prstGeom>
            <a:noFill/>
            <a:ln>
              <a:noFill/>
            </a:ln>
          </p:spPr>
          <p:txBody>
            <a:bodyPr spcFirstLastPara="1" wrap="square" lIns="68506" tIns="34244" rIns="68506" bIns="34244" anchor="t" anchorCtr="0">
              <a:spAutoFit/>
            </a:bodyPr>
            <a:lstStyle/>
            <a:p>
              <a:pPr>
                <a:buSzPts val="1000"/>
              </a:pPr>
              <a:r>
                <a:rPr lang="en-GB" sz="750" b="1">
                  <a:solidFill>
                    <a:srgbClr val="404246"/>
                  </a:solidFill>
                  <a:latin typeface="Calibri"/>
                  <a:ea typeface="Calibri"/>
                  <a:cs typeface="Calibri"/>
                  <a:sym typeface="Calibri"/>
                </a:rPr>
                <a:t>Increasing and irrelevant learning and assessment burden</a:t>
              </a:r>
              <a:r>
                <a:rPr lang="en-GB" sz="750">
                  <a:solidFill>
                    <a:srgbClr val="404246"/>
                  </a:solidFill>
                  <a:latin typeface="Calibri"/>
                  <a:ea typeface="Calibri"/>
                  <a:cs typeface="Calibri"/>
                  <a:sym typeface="Calibri"/>
                </a:rPr>
                <a:t> for both learners and trainers </a:t>
              </a:r>
              <a:endParaRPr lang="en-US" sz="750">
                <a:solidFill>
                  <a:srgbClr val="404246"/>
                </a:solidFill>
                <a:latin typeface="Calibri"/>
                <a:ea typeface="Calibri"/>
                <a:cs typeface="Calibri"/>
              </a:endParaRPr>
            </a:p>
          </p:txBody>
        </p:sp>
        <p:sp>
          <p:nvSpPr>
            <p:cNvPr id="96" name="Google Shape;1480;g12781244480_0_0">
              <a:extLst>
                <a:ext uri="{FF2B5EF4-FFF2-40B4-BE49-F238E27FC236}">
                  <a16:creationId xmlns:a16="http://schemas.microsoft.com/office/drawing/2014/main" id="{1D2DA51C-7461-4560-BDE6-76E5322A0722}"/>
                </a:ext>
              </a:extLst>
            </p:cNvPr>
            <p:cNvSpPr txBox="1"/>
            <p:nvPr/>
          </p:nvSpPr>
          <p:spPr>
            <a:xfrm>
              <a:off x="5619222" y="3644182"/>
              <a:ext cx="693225" cy="178256"/>
            </a:xfrm>
            <a:prstGeom prst="rect">
              <a:avLst/>
            </a:prstGeom>
            <a:noFill/>
            <a:ln>
              <a:noFill/>
            </a:ln>
          </p:spPr>
          <p:txBody>
            <a:bodyPr spcFirstLastPara="1" wrap="square" lIns="68506" tIns="34244" rIns="68506" bIns="34244" anchor="t" anchorCtr="0">
              <a:spAutoFit/>
            </a:bodyPr>
            <a:lstStyle/>
            <a:p>
              <a:pPr>
                <a:buClr>
                  <a:srgbClr val="000000"/>
                </a:buClr>
                <a:buSzPts val="1000"/>
              </a:pPr>
              <a:r>
                <a:rPr lang="en-GB" sz="750" i="1">
                  <a:solidFill>
                    <a:srgbClr val="404246"/>
                  </a:solidFill>
                  <a:latin typeface="Calibri"/>
                  <a:ea typeface="Calibri"/>
                  <a:cs typeface="Calibri"/>
                  <a:sym typeface="Calibri"/>
                </a:rPr>
                <a:t>resulting in</a:t>
              </a:r>
              <a:endParaRPr lang="en-US" sz="750">
                <a:solidFill>
                  <a:srgbClr val="404246"/>
                </a:solidFill>
                <a:latin typeface="Calibri"/>
                <a:ea typeface="Calibri"/>
                <a:cs typeface="Calibri"/>
              </a:endParaRPr>
            </a:p>
          </p:txBody>
        </p:sp>
        <p:sp>
          <p:nvSpPr>
            <p:cNvPr id="97" name="Google Shape;1481;g12781244480_0_0">
              <a:extLst>
                <a:ext uri="{FF2B5EF4-FFF2-40B4-BE49-F238E27FC236}">
                  <a16:creationId xmlns:a16="http://schemas.microsoft.com/office/drawing/2014/main" id="{E55A8947-F3E7-44FB-B7F9-4BD78D1DE3ED}"/>
                </a:ext>
              </a:extLst>
            </p:cNvPr>
            <p:cNvSpPr txBox="1"/>
            <p:nvPr/>
          </p:nvSpPr>
          <p:spPr>
            <a:xfrm>
              <a:off x="5613992" y="3840454"/>
              <a:ext cx="889747" cy="624121"/>
            </a:xfrm>
            <a:prstGeom prst="rect">
              <a:avLst/>
            </a:prstGeom>
            <a:noFill/>
            <a:ln>
              <a:noFill/>
            </a:ln>
          </p:spPr>
          <p:txBody>
            <a:bodyPr spcFirstLastPara="1" wrap="square" lIns="68506" tIns="34244" rIns="68506" bIns="34244" anchor="t" anchorCtr="0">
              <a:spAutoFit/>
            </a:bodyPr>
            <a:lstStyle/>
            <a:p>
              <a:pPr>
                <a:buSzPts val="1000"/>
              </a:pPr>
              <a:r>
                <a:rPr lang="en-GB" sz="750" b="1">
                  <a:solidFill>
                    <a:srgbClr val="404246"/>
                  </a:solidFill>
                  <a:latin typeface="Calibri"/>
                  <a:ea typeface="Calibri"/>
                  <a:cs typeface="Calibri"/>
                  <a:sym typeface="Calibri"/>
                </a:rPr>
                <a:t>Poor development of job relevant skills </a:t>
              </a:r>
              <a:r>
                <a:rPr lang="en-GB" sz="750">
                  <a:solidFill>
                    <a:srgbClr val="404246"/>
                  </a:solidFill>
                  <a:latin typeface="Calibri"/>
                  <a:ea typeface="Calibri"/>
                  <a:cs typeface="Calibri"/>
                  <a:sym typeface="Calibri"/>
                </a:rPr>
                <a:t>and worse graduate outcomes </a:t>
              </a:r>
              <a:endParaRPr lang="en-US" sz="750">
                <a:solidFill>
                  <a:srgbClr val="404246"/>
                </a:solidFill>
                <a:latin typeface="Calibri"/>
                <a:ea typeface="Calibri"/>
                <a:cs typeface="Calibri"/>
              </a:endParaRPr>
            </a:p>
          </p:txBody>
        </p:sp>
        <p:sp>
          <p:nvSpPr>
            <p:cNvPr id="98" name="Google Shape;1482;g12781244480_0_0">
              <a:extLst>
                <a:ext uri="{FF2B5EF4-FFF2-40B4-BE49-F238E27FC236}">
                  <a16:creationId xmlns:a16="http://schemas.microsoft.com/office/drawing/2014/main" id="{E5106F56-6435-4D20-A8DF-162C9AB80290}"/>
                </a:ext>
              </a:extLst>
            </p:cNvPr>
            <p:cNvSpPr/>
            <p:nvPr/>
          </p:nvSpPr>
          <p:spPr>
            <a:xfrm>
              <a:off x="3830122" y="3608545"/>
              <a:ext cx="1683225" cy="999675"/>
            </a:xfrm>
            <a:prstGeom prst="chevron">
              <a:avLst>
                <a:gd name="adj" fmla="val 50000"/>
              </a:avLst>
            </a:prstGeom>
            <a:solidFill>
              <a:srgbClr val="D7D8D8"/>
            </a:solidFill>
            <a:ln w="12700" cap="sq" cmpd="sng">
              <a:solidFill>
                <a:srgbClr val="D7D8D8"/>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latin typeface="Calibri"/>
                <a:ea typeface="Helvetica Neue Light"/>
                <a:cs typeface="Helvetica Neue Light"/>
              </a:endParaRPr>
            </a:p>
          </p:txBody>
        </p:sp>
        <p:sp>
          <p:nvSpPr>
            <p:cNvPr id="99" name="Google Shape;1483;g12781244480_0_0">
              <a:extLst>
                <a:ext uri="{FF2B5EF4-FFF2-40B4-BE49-F238E27FC236}">
                  <a16:creationId xmlns:a16="http://schemas.microsoft.com/office/drawing/2014/main" id="{834DD592-EB27-4118-8E70-40ED60BD4A84}"/>
                </a:ext>
              </a:extLst>
            </p:cNvPr>
            <p:cNvSpPr txBox="1"/>
            <p:nvPr/>
          </p:nvSpPr>
          <p:spPr>
            <a:xfrm>
              <a:off x="4328344" y="3644182"/>
              <a:ext cx="646875" cy="178256"/>
            </a:xfrm>
            <a:prstGeom prst="rect">
              <a:avLst/>
            </a:prstGeom>
            <a:noFill/>
            <a:ln>
              <a:noFill/>
            </a:ln>
          </p:spPr>
          <p:txBody>
            <a:bodyPr spcFirstLastPara="1" wrap="square" lIns="68506" tIns="34244" rIns="68506" bIns="34244" anchor="t" anchorCtr="0">
              <a:spAutoFit/>
            </a:bodyPr>
            <a:lstStyle/>
            <a:p>
              <a:pPr>
                <a:buClr>
                  <a:srgbClr val="000000"/>
                </a:buClr>
                <a:buSzPts val="1000"/>
              </a:pPr>
              <a:r>
                <a:rPr lang="en-GB" sz="750" i="1">
                  <a:solidFill>
                    <a:srgbClr val="404246"/>
                  </a:solidFill>
                  <a:latin typeface="Calibri"/>
                  <a:ea typeface="Calibri"/>
                  <a:cs typeface="Calibri"/>
                  <a:sym typeface="Calibri"/>
                </a:rPr>
                <a:t>resulting in</a:t>
              </a:r>
              <a:endParaRPr lang="en-US" sz="750">
                <a:solidFill>
                  <a:srgbClr val="404246"/>
                </a:solidFill>
                <a:latin typeface="Calibri"/>
                <a:ea typeface="Calibri"/>
                <a:cs typeface="Calibri"/>
              </a:endParaRPr>
            </a:p>
          </p:txBody>
        </p:sp>
        <p:sp>
          <p:nvSpPr>
            <p:cNvPr id="100" name="Google Shape;1484;g12781244480_0_0">
              <a:extLst>
                <a:ext uri="{FF2B5EF4-FFF2-40B4-BE49-F238E27FC236}">
                  <a16:creationId xmlns:a16="http://schemas.microsoft.com/office/drawing/2014/main" id="{6FB1DE34-9042-4F53-8C64-7C25113061B1}"/>
                </a:ext>
              </a:extLst>
            </p:cNvPr>
            <p:cNvSpPr txBox="1"/>
            <p:nvPr/>
          </p:nvSpPr>
          <p:spPr>
            <a:xfrm>
              <a:off x="4329811" y="3840455"/>
              <a:ext cx="945900" cy="512655"/>
            </a:xfrm>
            <a:prstGeom prst="rect">
              <a:avLst/>
            </a:prstGeom>
            <a:noFill/>
            <a:ln>
              <a:noFill/>
            </a:ln>
          </p:spPr>
          <p:txBody>
            <a:bodyPr spcFirstLastPara="1" wrap="square" lIns="68506" tIns="34244" rIns="68506" bIns="34244" anchor="t" anchorCtr="0">
              <a:spAutoFit/>
            </a:bodyPr>
            <a:lstStyle/>
            <a:p>
              <a:pPr>
                <a:buClr>
                  <a:srgbClr val="000000"/>
                </a:buClr>
                <a:buSzPts val="1100"/>
              </a:pPr>
              <a:r>
                <a:rPr lang="en-GB" sz="750" b="1">
                  <a:solidFill>
                    <a:srgbClr val="404246"/>
                  </a:solidFill>
                  <a:latin typeface="Calibri"/>
                  <a:ea typeface="Calibri"/>
                  <a:cs typeface="Calibri"/>
                  <a:sym typeface="Calibri"/>
                </a:rPr>
                <a:t>Less time for job relevant training</a:t>
              </a:r>
              <a:r>
                <a:rPr lang="en-GB" sz="750">
                  <a:solidFill>
                    <a:srgbClr val="404246"/>
                  </a:solidFill>
                  <a:latin typeface="Calibri"/>
                  <a:ea typeface="Calibri"/>
                  <a:cs typeface="Calibri"/>
                  <a:sym typeface="Calibri"/>
                </a:rPr>
                <a:t> and pedagogical support to learners</a:t>
              </a:r>
              <a:endParaRPr lang="en-US" sz="750">
                <a:solidFill>
                  <a:srgbClr val="404246"/>
                </a:solidFill>
                <a:latin typeface="Calibri"/>
                <a:ea typeface="Calibri"/>
                <a:cs typeface="Calibri"/>
              </a:endParaRPr>
            </a:p>
          </p:txBody>
        </p:sp>
        <p:sp>
          <p:nvSpPr>
            <p:cNvPr id="101" name="Google Shape;1485;g12781244480_0_0">
              <a:extLst>
                <a:ext uri="{FF2B5EF4-FFF2-40B4-BE49-F238E27FC236}">
                  <a16:creationId xmlns:a16="http://schemas.microsoft.com/office/drawing/2014/main" id="{5C3C9794-6BAA-4E6C-98D3-203AC4CA674F}"/>
                </a:ext>
              </a:extLst>
            </p:cNvPr>
            <p:cNvSpPr/>
            <p:nvPr/>
          </p:nvSpPr>
          <p:spPr>
            <a:xfrm>
              <a:off x="5105484" y="2507702"/>
              <a:ext cx="1396061" cy="1003358"/>
            </a:xfrm>
            <a:custGeom>
              <a:avLst/>
              <a:gdLst/>
              <a:ahLst/>
              <a:cxnLst/>
              <a:rect l="l" t="t" r="r" b="b"/>
              <a:pathLst>
                <a:path w="2276251" h="1743075" extrusionOk="0">
                  <a:moveTo>
                    <a:pt x="9525" y="0"/>
                  </a:moveTo>
                  <a:lnTo>
                    <a:pt x="2276251" y="0"/>
                  </a:lnTo>
                  <a:lnTo>
                    <a:pt x="2276251" y="1733550"/>
                  </a:lnTo>
                  <a:lnTo>
                    <a:pt x="0" y="1743075"/>
                  </a:lnTo>
                  <a:lnTo>
                    <a:pt x="896937" y="866775"/>
                  </a:lnTo>
                  <a:lnTo>
                    <a:pt x="9525" y="0"/>
                  </a:lnTo>
                  <a:close/>
                </a:path>
              </a:pathLst>
            </a:custGeom>
            <a:solidFill>
              <a:srgbClr val="44546A"/>
            </a:solidFill>
            <a:ln w="12700" cap="sq" cmpd="sng">
              <a:solidFill>
                <a:srgbClr val="44546A"/>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solidFill>
                  <a:srgbClr val="FFFFFF"/>
                </a:solidFill>
                <a:latin typeface="Calibri"/>
                <a:ea typeface="Helvetica Neue Light"/>
                <a:cs typeface="Helvetica Neue Light"/>
              </a:endParaRPr>
            </a:p>
          </p:txBody>
        </p:sp>
        <p:sp>
          <p:nvSpPr>
            <p:cNvPr id="102" name="Google Shape;1486;g12781244480_0_0">
              <a:extLst>
                <a:ext uri="{FF2B5EF4-FFF2-40B4-BE49-F238E27FC236}">
                  <a16:creationId xmlns:a16="http://schemas.microsoft.com/office/drawing/2014/main" id="{F525A285-E723-4675-8888-9D33A4DE4F97}"/>
                </a:ext>
              </a:extLst>
            </p:cNvPr>
            <p:cNvSpPr/>
            <p:nvPr/>
          </p:nvSpPr>
          <p:spPr>
            <a:xfrm>
              <a:off x="1073342" y="2507701"/>
              <a:ext cx="1849725" cy="999675"/>
            </a:xfrm>
            <a:prstGeom prst="homePlate">
              <a:avLst>
                <a:gd name="adj" fmla="val 50000"/>
              </a:avLst>
            </a:prstGeom>
            <a:solidFill>
              <a:srgbClr val="44546A"/>
            </a:solidFill>
            <a:ln w="12700" cap="sq" cmpd="sng">
              <a:solidFill>
                <a:srgbClr val="44546A"/>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solidFill>
                  <a:srgbClr val="FFFFFF"/>
                </a:solidFill>
                <a:latin typeface="Calibri"/>
                <a:ea typeface="Helvetica Neue Light"/>
                <a:cs typeface="Helvetica Neue Light"/>
              </a:endParaRPr>
            </a:p>
          </p:txBody>
        </p:sp>
        <p:grpSp>
          <p:nvGrpSpPr>
            <p:cNvPr id="103" name="Google Shape;1487;g12781244480_0_0">
              <a:extLst>
                <a:ext uri="{FF2B5EF4-FFF2-40B4-BE49-F238E27FC236}">
                  <a16:creationId xmlns:a16="http://schemas.microsoft.com/office/drawing/2014/main" id="{DB1A6FC0-298B-49F3-82F2-A0D38F5AE833}"/>
                </a:ext>
              </a:extLst>
            </p:cNvPr>
            <p:cNvGrpSpPr/>
            <p:nvPr/>
          </p:nvGrpSpPr>
          <p:grpSpPr>
            <a:xfrm>
              <a:off x="415556" y="2462398"/>
              <a:ext cx="1124642" cy="1082008"/>
              <a:chOff x="577638" y="3492304"/>
              <a:chExt cx="1722600" cy="1722600"/>
            </a:xfrm>
          </p:grpSpPr>
          <p:sp>
            <p:nvSpPr>
              <p:cNvPr id="115" name="Google Shape;1488;g12781244480_0_0">
                <a:extLst>
                  <a:ext uri="{FF2B5EF4-FFF2-40B4-BE49-F238E27FC236}">
                    <a16:creationId xmlns:a16="http://schemas.microsoft.com/office/drawing/2014/main" id="{5E25D13F-6B21-44BF-B7F4-405BAD4EC5A2}"/>
                  </a:ext>
                </a:extLst>
              </p:cNvPr>
              <p:cNvSpPr/>
              <p:nvPr/>
            </p:nvSpPr>
            <p:spPr>
              <a:xfrm>
                <a:off x="577638" y="3492304"/>
                <a:ext cx="1722600" cy="1722600"/>
              </a:xfrm>
              <a:prstGeom prst="ellipse">
                <a:avLst/>
              </a:prstGeom>
              <a:solidFill>
                <a:srgbClr val="FFFFFF"/>
              </a:solidFill>
              <a:ln w="12700" cap="sq" cmpd="sng">
                <a:solidFill>
                  <a:srgbClr val="FFFFFF"/>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solidFill>
                    <a:srgbClr val="FFFFFF"/>
                  </a:solidFill>
                  <a:latin typeface="Calibri"/>
                  <a:ea typeface="Helvetica Neue Light"/>
                  <a:cs typeface="Helvetica Neue Light"/>
                </a:endParaRPr>
              </a:p>
            </p:txBody>
          </p:sp>
          <p:sp>
            <p:nvSpPr>
              <p:cNvPr id="116" name="Google Shape;1489;g12781244480_0_0">
                <a:extLst>
                  <a:ext uri="{FF2B5EF4-FFF2-40B4-BE49-F238E27FC236}">
                    <a16:creationId xmlns:a16="http://schemas.microsoft.com/office/drawing/2014/main" id="{CBDD7825-A07A-4F2E-B168-F0F22FCC6A5B}"/>
                  </a:ext>
                </a:extLst>
              </p:cNvPr>
              <p:cNvSpPr/>
              <p:nvPr/>
            </p:nvSpPr>
            <p:spPr>
              <a:xfrm>
                <a:off x="648457" y="3564535"/>
                <a:ext cx="1591500" cy="1591500"/>
              </a:xfrm>
              <a:prstGeom prst="ellipse">
                <a:avLst/>
              </a:prstGeom>
              <a:solidFill>
                <a:srgbClr val="FFFFFF"/>
              </a:solidFill>
              <a:ln w="12700" cap="sq" cmpd="sng">
                <a:solidFill>
                  <a:srgbClr val="7A9F4C"/>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solidFill>
                    <a:srgbClr val="FFFFFF"/>
                  </a:solidFill>
                  <a:latin typeface="Calibri"/>
                  <a:ea typeface="Helvetica Neue Light"/>
                  <a:cs typeface="Helvetica Neue Light"/>
                </a:endParaRPr>
              </a:p>
            </p:txBody>
          </p:sp>
          <p:sp>
            <p:nvSpPr>
              <p:cNvPr id="117" name="Google Shape;1490;g12781244480_0_0">
                <a:extLst>
                  <a:ext uri="{FF2B5EF4-FFF2-40B4-BE49-F238E27FC236}">
                    <a16:creationId xmlns:a16="http://schemas.microsoft.com/office/drawing/2014/main" id="{A1194F16-E5F8-4ABE-AEBF-234D607A74D8}"/>
                  </a:ext>
                </a:extLst>
              </p:cNvPr>
              <p:cNvSpPr/>
              <p:nvPr/>
            </p:nvSpPr>
            <p:spPr>
              <a:xfrm>
                <a:off x="859187" y="3775264"/>
                <a:ext cx="1169999" cy="1170000"/>
              </a:xfrm>
              <a:prstGeom prst="ellipse">
                <a:avLst/>
              </a:prstGeom>
              <a:solidFill>
                <a:schemeClr val="tx2">
                  <a:lumMod val="20000"/>
                  <a:lumOff val="80000"/>
                </a:schemeClr>
              </a:solidFill>
              <a:ln>
                <a:noFill/>
              </a:ln>
            </p:spPr>
            <p:txBody>
              <a:bodyPr spcFirstLastPara="1" wrap="square" lIns="68506" tIns="34244" rIns="68506" bIns="34244" anchor="ctr" anchorCtr="0">
                <a:noAutofit/>
              </a:bodyPr>
              <a:lstStyle/>
              <a:p>
                <a:pPr algn="ctr">
                  <a:buClr>
                    <a:srgbClr val="000000"/>
                  </a:buClr>
                  <a:buSzPts val="1500"/>
                </a:pPr>
                <a:endParaRPr lang="en-US" sz="788">
                  <a:solidFill>
                    <a:srgbClr val="464646"/>
                  </a:solidFill>
                  <a:latin typeface="Calibri"/>
                  <a:ea typeface="Helvetica Neue Light"/>
                  <a:cs typeface="Helvetica Neue Light"/>
                </a:endParaRPr>
              </a:p>
            </p:txBody>
          </p:sp>
          <p:sp>
            <p:nvSpPr>
              <p:cNvPr id="118" name="Google Shape;1491;g12781244480_0_0">
                <a:extLst>
                  <a:ext uri="{FF2B5EF4-FFF2-40B4-BE49-F238E27FC236}">
                    <a16:creationId xmlns:a16="http://schemas.microsoft.com/office/drawing/2014/main" id="{47BB3860-C8CA-4F8A-8505-658DB5AC8887}"/>
                  </a:ext>
                </a:extLst>
              </p:cNvPr>
              <p:cNvSpPr txBox="1"/>
              <p:nvPr/>
            </p:nvSpPr>
            <p:spPr>
              <a:xfrm>
                <a:off x="863919" y="4325348"/>
                <a:ext cx="1177502" cy="479193"/>
              </a:xfrm>
              <a:prstGeom prst="rect">
                <a:avLst/>
              </a:prstGeom>
              <a:noFill/>
              <a:ln>
                <a:noFill/>
              </a:ln>
            </p:spPr>
            <p:txBody>
              <a:bodyPr spcFirstLastPara="1" wrap="square" lIns="68506" tIns="34244" rIns="68506" bIns="34244" anchor="t" anchorCtr="0">
                <a:spAutoFit/>
              </a:bodyPr>
              <a:lstStyle/>
              <a:p>
                <a:pPr algn="ctr">
                  <a:buClr>
                    <a:srgbClr val="000000"/>
                  </a:buClr>
                  <a:buSzPts val="1000"/>
                </a:pPr>
                <a:r>
                  <a:rPr lang="en-US" sz="788" b="1">
                    <a:solidFill>
                      <a:srgbClr val="404246"/>
                    </a:solidFill>
                    <a:latin typeface="Calibri"/>
                    <a:ea typeface="Calibri"/>
                    <a:cs typeface="Calibri"/>
                    <a:sym typeface="Calibri"/>
                  </a:rPr>
                  <a:t>High specification</a:t>
                </a:r>
                <a:endParaRPr lang="en-US" sz="788" b="1">
                  <a:solidFill>
                    <a:srgbClr val="404246"/>
                  </a:solidFill>
                  <a:latin typeface="Calibri"/>
                  <a:ea typeface="Calibri"/>
                  <a:cs typeface="Calibri"/>
                </a:endParaRPr>
              </a:p>
            </p:txBody>
          </p:sp>
        </p:grpSp>
        <p:sp>
          <p:nvSpPr>
            <p:cNvPr id="104" name="Google Shape;1492;g12781244480_0_0">
              <a:extLst>
                <a:ext uri="{FF2B5EF4-FFF2-40B4-BE49-F238E27FC236}">
                  <a16:creationId xmlns:a16="http://schemas.microsoft.com/office/drawing/2014/main" id="{40D0B248-373C-4C7B-B283-9D03B03BE7F7}"/>
                </a:ext>
              </a:extLst>
            </p:cNvPr>
            <p:cNvSpPr txBox="1"/>
            <p:nvPr/>
          </p:nvSpPr>
          <p:spPr>
            <a:xfrm>
              <a:off x="1581558" y="2739625"/>
              <a:ext cx="949050" cy="566100"/>
            </a:xfrm>
            <a:prstGeom prst="rect">
              <a:avLst/>
            </a:prstGeom>
            <a:noFill/>
            <a:ln>
              <a:noFill/>
            </a:ln>
          </p:spPr>
          <p:txBody>
            <a:bodyPr spcFirstLastPara="1" wrap="square" lIns="68506" tIns="34244" rIns="0" bIns="34244" anchor="ctr" anchorCtr="0">
              <a:noAutofit/>
            </a:bodyPr>
            <a:lstStyle/>
            <a:p>
              <a:pPr>
                <a:buClr>
                  <a:srgbClr val="000000"/>
                </a:buClr>
                <a:buSzPts val="1000"/>
              </a:pPr>
              <a:r>
                <a:rPr lang="en-GB" sz="750">
                  <a:solidFill>
                    <a:schemeClr val="bg1"/>
                  </a:solidFill>
                  <a:latin typeface="Calibri"/>
                  <a:ea typeface="Calibri"/>
                  <a:cs typeface="Calibri"/>
                  <a:sym typeface="Calibri"/>
                </a:rPr>
                <a:t>Designing Units of Competency at the task level has resulted in </a:t>
              </a:r>
              <a:r>
                <a:rPr lang="en-GB" sz="750" b="1">
                  <a:solidFill>
                    <a:schemeClr val="bg1"/>
                  </a:solidFill>
                  <a:latin typeface="Calibri"/>
                  <a:ea typeface="Calibri"/>
                  <a:cs typeface="Calibri"/>
                  <a:sym typeface="Calibri"/>
                </a:rPr>
                <a:t>acute industry specification</a:t>
              </a:r>
              <a:endParaRPr lang="en-US" sz="750" b="1">
                <a:solidFill>
                  <a:schemeClr val="bg1"/>
                </a:solidFill>
                <a:latin typeface="Calibri"/>
                <a:ea typeface="Calibri"/>
                <a:cs typeface="Calibri"/>
              </a:endParaRPr>
            </a:p>
          </p:txBody>
        </p:sp>
        <p:sp>
          <p:nvSpPr>
            <p:cNvPr id="105" name="Google Shape;1493;g12781244480_0_0">
              <a:extLst>
                <a:ext uri="{FF2B5EF4-FFF2-40B4-BE49-F238E27FC236}">
                  <a16:creationId xmlns:a16="http://schemas.microsoft.com/office/drawing/2014/main" id="{3D81323B-0F81-4E85-8D4D-599745A014F8}"/>
                </a:ext>
              </a:extLst>
            </p:cNvPr>
            <p:cNvSpPr/>
            <p:nvPr/>
          </p:nvSpPr>
          <p:spPr>
            <a:xfrm>
              <a:off x="2539244" y="2507702"/>
              <a:ext cx="1683225" cy="999675"/>
            </a:xfrm>
            <a:prstGeom prst="chevron">
              <a:avLst>
                <a:gd name="adj" fmla="val 50000"/>
              </a:avLst>
            </a:prstGeom>
            <a:solidFill>
              <a:srgbClr val="44546A"/>
            </a:solidFill>
            <a:ln w="12700" cap="sq" cmpd="sng">
              <a:solidFill>
                <a:srgbClr val="44546A"/>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latin typeface="Calibri"/>
                <a:ea typeface="Helvetica Neue Light"/>
                <a:cs typeface="Helvetica Neue Light"/>
              </a:endParaRPr>
            </a:p>
          </p:txBody>
        </p:sp>
        <p:sp>
          <p:nvSpPr>
            <p:cNvPr id="106" name="Google Shape;1494;g12781244480_0_0">
              <a:extLst>
                <a:ext uri="{FF2B5EF4-FFF2-40B4-BE49-F238E27FC236}">
                  <a16:creationId xmlns:a16="http://schemas.microsoft.com/office/drawing/2014/main" id="{42814F3C-6A69-4272-AE66-00F3EFA157E7}"/>
                </a:ext>
              </a:extLst>
            </p:cNvPr>
            <p:cNvSpPr txBox="1"/>
            <p:nvPr/>
          </p:nvSpPr>
          <p:spPr>
            <a:xfrm>
              <a:off x="3037467" y="2575584"/>
              <a:ext cx="646875" cy="178256"/>
            </a:xfrm>
            <a:prstGeom prst="rect">
              <a:avLst/>
            </a:prstGeom>
            <a:noFill/>
            <a:ln>
              <a:noFill/>
            </a:ln>
          </p:spPr>
          <p:txBody>
            <a:bodyPr spcFirstLastPara="1" wrap="square" lIns="68506" tIns="34244" rIns="68506" bIns="34244" anchor="t" anchorCtr="0">
              <a:spAutoFit/>
            </a:bodyPr>
            <a:lstStyle/>
            <a:p>
              <a:pPr>
                <a:buClr>
                  <a:srgbClr val="000000"/>
                </a:buClr>
                <a:buSzPts val="1000"/>
              </a:pPr>
              <a:r>
                <a:rPr lang="en-GB" sz="750" i="1">
                  <a:solidFill>
                    <a:schemeClr val="bg1"/>
                  </a:solidFill>
                  <a:latin typeface="Calibri"/>
                  <a:ea typeface="Calibri"/>
                  <a:cs typeface="Calibri"/>
                  <a:sym typeface="Calibri"/>
                </a:rPr>
                <a:t>resulting in</a:t>
              </a:r>
              <a:endParaRPr lang="en-US" sz="750" i="1">
                <a:solidFill>
                  <a:schemeClr val="bg1"/>
                </a:solidFill>
                <a:latin typeface="Calibri"/>
                <a:ea typeface="Calibri"/>
                <a:cs typeface="Calibri"/>
              </a:endParaRPr>
            </a:p>
          </p:txBody>
        </p:sp>
        <p:sp>
          <p:nvSpPr>
            <p:cNvPr id="107" name="Google Shape;1495;g12781244480_0_0">
              <a:extLst>
                <a:ext uri="{FF2B5EF4-FFF2-40B4-BE49-F238E27FC236}">
                  <a16:creationId xmlns:a16="http://schemas.microsoft.com/office/drawing/2014/main" id="{940EE2A0-6100-468A-9A8D-EE158F95D01F}"/>
                </a:ext>
              </a:extLst>
            </p:cNvPr>
            <p:cNvSpPr txBox="1"/>
            <p:nvPr/>
          </p:nvSpPr>
          <p:spPr>
            <a:xfrm>
              <a:off x="3037463" y="2739625"/>
              <a:ext cx="947475" cy="512655"/>
            </a:xfrm>
            <a:prstGeom prst="rect">
              <a:avLst/>
            </a:prstGeom>
            <a:noFill/>
            <a:ln>
              <a:noFill/>
            </a:ln>
          </p:spPr>
          <p:txBody>
            <a:bodyPr spcFirstLastPara="1" wrap="square" lIns="68506" tIns="34244" rIns="68506" bIns="34244" anchor="t" anchorCtr="0">
              <a:spAutoFit/>
            </a:bodyPr>
            <a:lstStyle/>
            <a:p>
              <a:pPr>
                <a:buClr>
                  <a:srgbClr val="000000"/>
                </a:buClr>
                <a:buSzPts val="1000"/>
              </a:pPr>
              <a:r>
                <a:rPr lang="en-GB" sz="750" b="1">
                  <a:solidFill>
                    <a:schemeClr val="bg1"/>
                  </a:solidFill>
                  <a:latin typeface="Calibri"/>
                  <a:ea typeface="Calibri"/>
                  <a:cs typeface="Calibri"/>
                  <a:sym typeface="Calibri"/>
                </a:rPr>
                <a:t>Mass proliferation </a:t>
              </a:r>
              <a:r>
                <a:rPr lang="en-GB" sz="750">
                  <a:solidFill>
                    <a:schemeClr val="bg1"/>
                  </a:solidFill>
                  <a:latin typeface="Calibri"/>
                  <a:ea typeface="Calibri"/>
                  <a:cs typeface="Calibri"/>
                  <a:sym typeface="Calibri"/>
                </a:rPr>
                <a:t>of Units of Competency with over 15,000 in the current system</a:t>
              </a:r>
              <a:endParaRPr lang="en-US" sz="750">
                <a:solidFill>
                  <a:schemeClr val="bg1"/>
                </a:solidFill>
                <a:latin typeface="Calibri"/>
                <a:ea typeface="Calibri"/>
                <a:cs typeface="Calibri"/>
              </a:endParaRPr>
            </a:p>
          </p:txBody>
        </p:sp>
        <p:sp>
          <p:nvSpPr>
            <p:cNvPr id="108" name="Google Shape;1496;g12781244480_0_0">
              <a:extLst>
                <a:ext uri="{FF2B5EF4-FFF2-40B4-BE49-F238E27FC236}">
                  <a16:creationId xmlns:a16="http://schemas.microsoft.com/office/drawing/2014/main" id="{3CB23582-6E7F-47F8-8BA5-7A03EAD62E37}"/>
                </a:ext>
              </a:extLst>
            </p:cNvPr>
            <p:cNvSpPr txBox="1"/>
            <p:nvPr/>
          </p:nvSpPr>
          <p:spPr>
            <a:xfrm>
              <a:off x="5613992" y="2575581"/>
              <a:ext cx="693225" cy="178256"/>
            </a:xfrm>
            <a:prstGeom prst="rect">
              <a:avLst/>
            </a:prstGeom>
            <a:noFill/>
            <a:ln>
              <a:noFill/>
            </a:ln>
          </p:spPr>
          <p:txBody>
            <a:bodyPr spcFirstLastPara="1" wrap="square" lIns="68506" tIns="34244" rIns="68506" bIns="34244" anchor="t" anchorCtr="0">
              <a:spAutoFit/>
            </a:bodyPr>
            <a:lstStyle/>
            <a:p>
              <a:pPr>
                <a:buClr>
                  <a:srgbClr val="000000"/>
                </a:buClr>
                <a:buSzPts val="1000"/>
              </a:pPr>
              <a:r>
                <a:rPr lang="en-GB" sz="750" i="1">
                  <a:solidFill>
                    <a:schemeClr val="bg1"/>
                  </a:solidFill>
                  <a:latin typeface="Calibri"/>
                  <a:ea typeface="Calibri"/>
                  <a:cs typeface="Calibri"/>
                  <a:sym typeface="Calibri"/>
                </a:rPr>
                <a:t>resulting in</a:t>
              </a:r>
              <a:endParaRPr lang="en-US" sz="750">
                <a:solidFill>
                  <a:schemeClr val="bg1"/>
                </a:solidFill>
                <a:latin typeface="Calibri"/>
                <a:ea typeface="Calibri"/>
                <a:cs typeface="Calibri"/>
              </a:endParaRPr>
            </a:p>
          </p:txBody>
        </p:sp>
        <p:sp>
          <p:nvSpPr>
            <p:cNvPr id="109" name="Google Shape;1497;g12781244480_0_0">
              <a:extLst>
                <a:ext uri="{FF2B5EF4-FFF2-40B4-BE49-F238E27FC236}">
                  <a16:creationId xmlns:a16="http://schemas.microsoft.com/office/drawing/2014/main" id="{50B94AC0-3B1E-4402-ADC7-FBA7B7CBEE7F}"/>
                </a:ext>
              </a:extLst>
            </p:cNvPr>
            <p:cNvSpPr txBox="1"/>
            <p:nvPr/>
          </p:nvSpPr>
          <p:spPr>
            <a:xfrm>
              <a:off x="5613992" y="2739613"/>
              <a:ext cx="935606" cy="512655"/>
            </a:xfrm>
            <a:prstGeom prst="rect">
              <a:avLst/>
            </a:prstGeom>
            <a:noFill/>
            <a:ln>
              <a:noFill/>
            </a:ln>
          </p:spPr>
          <p:txBody>
            <a:bodyPr spcFirstLastPara="1" wrap="square" lIns="68506" tIns="34244" rIns="68506" bIns="34244" anchor="t" anchorCtr="0">
              <a:spAutoFit/>
            </a:bodyPr>
            <a:lstStyle/>
            <a:p>
              <a:pPr>
                <a:buClr>
                  <a:srgbClr val="000000"/>
                </a:buClr>
                <a:buSzPts val="1000"/>
              </a:pPr>
              <a:r>
                <a:rPr lang="en-GB" sz="750" b="1">
                  <a:solidFill>
                    <a:schemeClr val="bg1"/>
                  </a:solidFill>
                  <a:latin typeface="Calibri"/>
                  <a:ea typeface="Calibri"/>
                  <a:cs typeface="Calibri"/>
                  <a:sym typeface="Calibri"/>
                </a:rPr>
                <a:t>Poor graduate mobility</a:t>
              </a:r>
              <a:r>
                <a:rPr lang="en-GB" sz="750">
                  <a:solidFill>
                    <a:schemeClr val="bg1"/>
                  </a:solidFill>
                  <a:latin typeface="Calibri"/>
                  <a:ea typeface="Calibri"/>
                  <a:cs typeface="Calibri"/>
                  <a:sym typeface="Calibri"/>
                </a:rPr>
                <a:t> despite holding the requisite skills</a:t>
              </a:r>
              <a:endParaRPr lang="en-US" sz="750">
                <a:solidFill>
                  <a:schemeClr val="bg1"/>
                </a:solidFill>
                <a:latin typeface="Calibri"/>
                <a:ea typeface="Calibri"/>
                <a:cs typeface="Calibri"/>
              </a:endParaRPr>
            </a:p>
          </p:txBody>
        </p:sp>
        <p:sp>
          <p:nvSpPr>
            <p:cNvPr id="110" name="Google Shape;1498;g12781244480_0_0">
              <a:extLst>
                <a:ext uri="{FF2B5EF4-FFF2-40B4-BE49-F238E27FC236}">
                  <a16:creationId xmlns:a16="http://schemas.microsoft.com/office/drawing/2014/main" id="{4638F118-1CC3-4924-9FCC-B061C6FB309F}"/>
                </a:ext>
              </a:extLst>
            </p:cNvPr>
            <p:cNvSpPr/>
            <p:nvPr/>
          </p:nvSpPr>
          <p:spPr>
            <a:xfrm>
              <a:off x="3830122" y="2507702"/>
              <a:ext cx="1683225" cy="999675"/>
            </a:xfrm>
            <a:prstGeom prst="chevron">
              <a:avLst>
                <a:gd name="adj" fmla="val 50000"/>
              </a:avLst>
            </a:prstGeom>
            <a:solidFill>
              <a:srgbClr val="44546A"/>
            </a:solidFill>
            <a:ln w="12700" cap="sq" cmpd="sng">
              <a:solidFill>
                <a:srgbClr val="44546A"/>
              </a:solidFill>
              <a:prstDash val="solid"/>
              <a:round/>
              <a:headEnd type="none" w="sm" len="sm"/>
              <a:tailEnd type="none" w="sm" len="sm"/>
            </a:ln>
          </p:spPr>
          <p:txBody>
            <a:bodyPr spcFirstLastPara="1" wrap="square" lIns="68506" tIns="34244" rIns="68506" bIns="34244" anchor="ctr" anchorCtr="0">
              <a:noAutofit/>
            </a:bodyPr>
            <a:lstStyle/>
            <a:p>
              <a:pPr algn="ctr">
                <a:buClr>
                  <a:srgbClr val="000000"/>
                </a:buClr>
                <a:buSzPts val="1500"/>
              </a:pPr>
              <a:endParaRPr lang="en-US" sz="788">
                <a:latin typeface="Calibri"/>
                <a:ea typeface="Helvetica Neue Light"/>
                <a:cs typeface="Helvetica Neue Light"/>
              </a:endParaRPr>
            </a:p>
          </p:txBody>
        </p:sp>
        <p:sp>
          <p:nvSpPr>
            <p:cNvPr id="111" name="Google Shape;1499;g12781244480_0_0">
              <a:extLst>
                <a:ext uri="{FF2B5EF4-FFF2-40B4-BE49-F238E27FC236}">
                  <a16:creationId xmlns:a16="http://schemas.microsoft.com/office/drawing/2014/main" id="{D13531A0-975F-4C3B-ABC3-809DB48B1965}"/>
                </a:ext>
              </a:extLst>
            </p:cNvPr>
            <p:cNvSpPr txBox="1"/>
            <p:nvPr/>
          </p:nvSpPr>
          <p:spPr>
            <a:xfrm>
              <a:off x="4328345" y="2575584"/>
              <a:ext cx="646875" cy="178256"/>
            </a:xfrm>
            <a:prstGeom prst="rect">
              <a:avLst/>
            </a:prstGeom>
            <a:noFill/>
            <a:ln>
              <a:noFill/>
            </a:ln>
          </p:spPr>
          <p:txBody>
            <a:bodyPr spcFirstLastPara="1" wrap="square" lIns="68506" tIns="34244" rIns="68506" bIns="34244" anchor="t" anchorCtr="0">
              <a:spAutoFit/>
            </a:bodyPr>
            <a:lstStyle/>
            <a:p>
              <a:pPr>
                <a:buClr>
                  <a:srgbClr val="000000"/>
                </a:buClr>
                <a:buSzPts val="1000"/>
              </a:pPr>
              <a:r>
                <a:rPr lang="en-GB" sz="750" i="1">
                  <a:solidFill>
                    <a:schemeClr val="bg1"/>
                  </a:solidFill>
                  <a:latin typeface="Calibri"/>
                  <a:ea typeface="Calibri"/>
                  <a:cs typeface="Calibri"/>
                  <a:sym typeface="Calibri"/>
                </a:rPr>
                <a:t>resulting in</a:t>
              </a:r>
              <a:endParaRPr lang="en-US" sz="750">
                <a:solidFill>
                  <a:schemeClr val="bg1"/>
                </a:solidFill>
                <a:latin typeface="Calibri"/>
                <a:ea typeface="Calibri"/>
                <a:cs typeface="Calibri"/>
              </a:endParaRPr>
            </a:p>
          </p:txBody>
        </p:sp>
        <p:sp>
          <p:nvSpPr>
            <p:cNvPr id="112" name="Google Shape;1500;g12781244480_0_0">
              <a:extLst>
                <a:ext uri="{FF2B5EF4-FFF2-40B4-BE49-F238E27FC236}">
                  <a16:creationId xmlns:a16="http://schemas.microsoft.com/office/drawing/2014/main" id="{0480F288-4EA8-401F-9A3F-5C3514DCE7C5}"/>
                </a:ext>
              </a:extLst>
            </p:cNvPr>
            <p:cNvSpPr txBox="1"/>
            <p:nvPr/>
          </p:nvSpPr>
          <p:spPr>
            <a:xfrm>
              <a:off x="4328336" y="2739625"/>
              <a:ext cx="945900" cy="624121"/>
            </a:xfrm>
            <a:prstGeom prst="rect">
              <a:avLst/>
            </a:prstGeom>
            <a:noFill/>
            <a:ln>
              <a:noFill/>
            </a:ln>
          </p:spPr>
          <p:txBody>
            <a:bodyPr spcFirstLastPara="1" wrap="square" lIns="68506" tIns="34244" rIns="68506" bIns="34244" anchor="t" anchorCtr="0">
              <a:spAutoFit/>
            </a:bodyPr>
            <a:lstStyle/>
            <a:p>
              <a:pPr>
                <a:buSzPts val="1000"/>
              </a:pPr>
              <a:r>
                <a:rPr lang="en-GB" sz="750" b="1">
                  <a:solidFill>
                    <a:schemeClr val="bg1"/>
                  </a:solidFill>
                  <a:latin typeface="Calibri"/>
                  <a:ea typeface="Calibri"/>
                  <a:cs typeface="Calibri"/>
                  <a:sym typeface="Calibri"/>
                </a:rPr>
                <a:t>Poor recognition of similar skills</a:t>
              </a:r>
              <a:r>
                <a:rPr lang="en-GB" sz="750">
                  <a:solidFill>
                    <a:schemeClr val="bg1"/>
                  </a:solidFill>
                  <a:latin typeface="Calibri"/>
                  <a:ea typeface="Calibri"/>
                  <a:cs typeface="Calibri"/>
                  <a:sym typeface="Calibri"/>
                </a:rPr>
                <a:t> delivered across duplicative Units of Competency </a:t>
              </a:r>
              <a:endParaRPr lang="en-US" sz="750">
                <a:solidFill>
                  <a:schemeClr val="bg1"/>
                </a:solidFill>
                <a:latin typeface="Calibri"/>
                <a:ea typeface="Calibri"/>
                <a:cs typeface="Calibri"/>
              </a:endParaRPr>
            </a:p>
          </p:txBody>
        </p:sp>
        <p:sp>
          <p:nvSpPr>
            <p:cNvPr id="113" name="Google Shape;1501;g12781244480_0_0">
              <a:extLst>
                <a:ext uri="{FF2B5EF4-FFF2-40B4-BE49-F238E27FC236}">
                  <a16:creationId xmlns:a16="http://schemas.microsoft.com/office/drawing/2014/main" id="{B966C6F5-2F33-4627-A3DD-FD57A8D60032}"/>
                </a:ext>
              </a:extLst>
            </p:cNvPr>
            <p:cNvSpPr/>
            <p:nvPr/>
          </p:nvSpPr>
          <p:spPr>
            <a:xfrm>
              <a:off x="867409" y="3856068"/>
              <a:ext cx="222494" cy="216625"/>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130" y="215"/>
                  </a:moveTo>
                  <a:cubicBezTo>
                    <a:pt x="155" y="215"/>
                    <a:pt x="176" y="194"/>
                    <a:pt x="176" y="169"/>
                  </a:cubicBezTo>
                  <a:cubicBezTo>
                    <a:pt x="176" y="144"/>
                    <a:pt x="155" y="124"/>
                    <a:pt x="130" y="124"/>
                  </a:cubicBezTo>
                  <a:cubicBezTo>
                    <a:pt x="105" y="124"/>
                    <a:pt x="85" y="144"/>
                    <a:pt x="85" y="169"/>
                  </a:cubicBezTo>
                  <a:cubicBezTo>
                    <a:pt x="85" y="194"/>
                    <a:pt x="105" y="215"/>
                    <a:pt x="130" y="215"/>
                  </a:cubicBezTo>
                  <a:close/>
                  <a:moveTo>
                    <a:pt x="130" y="148"/>
                  </a:moveTo>
                  <a:cubicBezTo>
                    <a:pt x="142" y="148"/>
                    <a:pt x="151" y="158"/>
                    <a:pt x="151" y="169"/>
                  </a:cubicBezTo>
                  <a:cubicBezTo>
                    <a:pt x="151" y="181"/>
                    <a:pt x="142" y="190"/>
                    <a:pt x="130" y="190"/>
                  </a:cubicBezTo>
                  <a:cubicBezTo>
                    <a:pt x="119" y="190"/>
                    <a:pt x="109" y="181"/>
                    <a:pt x="109" y="169"/>
                  </a:cubicBezTo>
                  <a:cubicBezTo>
                    <a:pt x="109" y="158"/>
                    <a:pt x="119" y="148"/>
                    <a:pt x="130" y="148"/>
                  </a:cubicBezTo>
                  <a:close/>
                  <a:moveTo>
                    <a:pt x="494" y="182"/>
                  </a:moveTo>
                  <a:cubicBezTo>
                    <a:pt x="217" y="182"/>
                    <a:pt x="217" y="182"/>
                    <a:pt x="217" y="182"/>
                  </a:cubicBezTo>
                  <a:cubicBezTo>
                    <a:pt x="217" y="157"/>
                    <a:pt x="217" y="157"/>
                    <a:pt x="217" y="157"/>
                  </a:cubicBezTo>
                  <a:cubicBezTo>
                    <a:pt x="494" y="157"/>
                    <a:pt x="494" y="157"/>
                    <a:pt x="494" y="157"/>
                  </a:cubicBezTo>
                  <a:lnTo>
                    <a:pt x="494" y="182"/>
                  </a:lnTo>
                  <a:close/>
                  <a:moveTo>
                    <a:pt x="130" y="358"/>
                  </a:moveTo>
                  <a:cubicBezTo>
                    <a:pt x="155" y="358"/>
                    <a:pt x="176" y="337"/>
                    <a:pt x="176" y="312"/>
                  </a:cubicBezTo>
                  <a:cubicBezTo>
                    <a:pt x="176" y="287"/>
                    <a:pt x="155" y="267"/>
                    <a:pt x="130" y="267"/>
                  </a:cubicBezTo>
                  <a:cubicBezTo>
                    <a:pt x="105" y="267"/>
                    <a:pt x="85" y="287"/>
                    <a:pt x="85" y="312"/>
                  </a:cubicBezTo>
                  <a:cubicBezTo>
                    <a:pt x="85" y="337"/>
                    <a:pt x="105" y="358"/>
                    <a:pt x="130" y="358"/>
                  </a:cubicBezTo>
                  <a:close/>
                  <a:moveTo>
                    <a:pt x="130" y="291"/>
                  </a:moveTo>
                  <a:cubicBezTo>
                    <a:pt x="142" y="291"/>
                    <a:pt x="151" y="301"/>
                    <a:pt x="151" y="312"/>
                  </a:cubicBezTo>
                  <a:cubicBezTo>
                    <a:pt x="151" y="324"/>
                    <a:pt x="142" y="333"/>
                    <a:pt x="130" y="333"/>
                  </a:cubicBezTo>
                  <a:cubicBezTo>
                    <a:pt x="119" y="333"/>
                    <a:pt x="109" y="324"/>
                    <a:pt x="109" y="312"/>
                  </a:cubicBezTo>
                  <a:cubicBezTo>
                    <a:pt x="109" y="301"/>
                    <a:pt x="119" y="291"/>
                    <a:pt x="130" y="291"/>
                  </a:cubicBezTo>
                  <a:close/>
                  <a:moveTo>
                    <a:pt x="494" y="325"/>
                  </a:moveTo>
                  <a:cubicBezTo>
                    <a:pt x="217" y="325"/>
                    <a:pt x="217" y="325"/>
                    <a:pt x="217" y="325"/>
                  </a:cubicBezTo>
                  <a:cubicBezTo>
                    <a:pt x="217" y="300"/>
                    <a:pt x="217" y="300"/>
                    <a:pt x="217" y="300"/>
                  </a:cubicBezTo>
                  <a:cubicBezTo>
                    <a:pt x="494" y="300"/>
                    <a:pt x="494" y="300"/>
                    <a:pt x="494" y="300"/>
                  </a:cubicBezTo>
                  <a:lnTo>
                    <a:pt x="494" y="325"/>
                  </a:lnTo>
                  <a:close/>
                  <a:moveTo>
                    <a:pt x="130" y="501"/>
                  </a:moveTo>
                  <a:cubicBezTo>
                    <a:pt x="155" y="501"/>
                    <a:pt x="176" y="480"/>
                    <a:pt x="176" y="455"/>
                  </a:cubicBezTo>
                  <a:cubicBezTo>
                    <a:pt x="176" y="430"/>
                    <a:pt x="155" y="410"/>
                    <a:pt x="130" y="410"/>
                  </a:cubicBezTo>
                  <a:cubicBezTo>
                    <a:pt x="105" y="410"/>
                    <a:pt x="85" y="430"/>
                    <a:pt x="85" y="455"/>
                  </a:cubicBezTo>
                  <a:cubicBezTo>
                    <a:pt x="85" y="480"/>
                    <a:pt x="105" y="501"/>
                    <a:pt x="130" y="501"/>
                  </a:cubicBezTo>
                  <a:close/>
                  <a:moveTo>
                    <a:pt x="130" y="434"/>
                  </a:moveTo>
                  <a:cubicBezTo>
                    <a:pt x="142" y="434"/>
                    <a:pt x="151" y="444"/>
                    <a:pt x="151" y="455"/>
                  </a:cubicBezTo>
                  <a:cubicBezTo>
                    <a:pt x="151" y="467"/>
                    <a:pt x="142" y="476"/>
                    <a:pt x="130" y="476"/>
                  </a:cubicBezTo>
                  <a:cubicBezTo>
                    <a:pt x="119" y="476"/>
                    <a:pt x="109" y="467"/>
                    <a:pt x="109" y="455"/>
                  </a:cubicBezTo>
                  <a:cubicBezTo>
                    <a:pt x="109" y="444"/>
                    <a:pt x="119" y="434"/>
                    <a:pt x="130" y="434"/>
                  </a:cubicBezTo>
                  <a:close/>
                  <a:moveTo>
                    <a:pt x="494" y="468"/>
                  </a:moveTo>
                  <a:cubicBezTo>
                    <a:pt x="217" y="468"/>
                    <a:pt x="217" y="468"/>
                    <a:pt x="217" y="468"/>
                  </a:cubicBezTo>
                  <a:cubicBezTo>
                    <a:pt x="217" y="443"/>
                    <a:pt x="217" y="443"/>
                    <a:pt x="217" y="443"/>
                  </a:cubicBezTo>
                  <a:cubicBezTo>
                    <a:pt x="494" y="443"/>
                    <a:pt x="494" y="443"/>
                    <a:pt x="494" y="443"/>
                  </a:cubicBezTo>
                  <a:lnTo>
                    <a:pt x="494" y="468"/>
                  </a:lnTo>
                  <a:close/>
                </a:path>
              </a:pathLst>
            </a:custGeom>
            <a:solidFill>
              <a:srgbClr val="44546A"/>
            </a:solidFill>
            <a:ln>
              <a:solidFill>
                <a:srgbClr val="44546A"/>
              </a:solidFill>
            </a:ln>
          </p:spPr>
          <p:txBody>
            <a:bodyPr spcFirstLastPara="1" wrap="square" lIns="85646" tIns="42824" rIns="85646" bIns="42824" anchor="t" anchorCtr="0">
              <a:noAutofit/>
            </a:bodyPr>
            <a:lstStyle/>
            <a:p>
              <a:pPr>
                <a:buClr>
                  <a:srgbClr val="000000"/>
                </a:buClr>
                <a:buSzPts val="875"/>
              </a:pPr>
              <a:endParaRPr lang="en-US" sz="788" b="1">
                <a:solidFill>
                  <a:srgbClr val="D04A02"/>
                </a:solidFill>
                <a:latin typeface="Calibri"/>
              </a:endParaRPr>
            </a:p>
          </p:txBody>
        </p:sp>
        <p:sp>
          <p:nvSpPr>
            <p:cNvPr id="114" name="Google Shape;1502;g12781244480_0_0">
              <a:extLst>
                <a:ext uri="{FF2B5EF4-FFF2-40B4-BE49-F238E27FC236}">
                  <a16:creationId xmlns:a16="http://schemas.microsoft.com/office/drawing/2014/main" id="{A3F58C7B-D2D4-4085-9FB5-B02E997A8CBB}"/>
                </a:ext>
              </a:extLst>
            </p:cNvPr>
            <p:cNvSpPr/>
            <p:nvPr/>
          </p:nvSpPr>
          <p:spPr>
            <a:xfrm>
              <a:off x="849352" y="2751149"/>
              <a:ext cx="274979" cy="241719"/>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347" y="169"/>
                  </a:moveTo>
                  <a:cubicBezTo>
                    <a:pt x="347" y="137"/>
                    <a:pt x="320" y="111"/>
                    <a:pt x="288" y="111"/>
                  </a:cubicBezTo>
                  <a:cubicBezTo>
                    <a:pt x="256" y="111"/>
                    <a:pt x="229" y="137"/>
                    <a:pt x="229" y="169"/>
                  </a:cubicBezTo>
                  <a:cubicBezTo>
                    <a:pt x="229" y="202"/>
                    <a:pt x="256" y="228"/>
                    <a:pt x="288" y="228"/>
                  </a:cubicBezTo>
                  <a:cubicBezTo>
                    <a:pt x="320" y="228"/>
                    <a:pt x="347" y="202"/>
                    <a:pt x="347" y="169"/>
                  </a:cubicBezTo>
                  <a:close/>
                  <a:moveTo>
                    <a:pt x="288" y="204"/>
                  </a:moveTo>
                  <a:cubicBezTo>
                    <a:pt x="269" y="204"/>
                    <a:pt x="254" y="188"/>
                    <a:pt x="254" y="169"/>
                  </a:cubicBezTo>
                  <a:cubicBezTo>
                    <a:pt x="254" y="151"/>
                    <a:pt x="269" y="135"/>
                    <a:pt x="288" y="135"/>
                  </a:cubicBezTo>
                  <a:cubicBezTo>
                    <a:pt x="307" y="135"/>
                    <a:pt x="322" y="151"/>
                    <a:pt x="322" y="169"/>
                  </a:cubicBezTo>
                  <a:cubicBezTo>
                    <a:pt x="322" y="188"/>
                    <a:pt x="307" y="204"/>
                    <a:pt x="288" y="204"/>
                  </a:cubicBezTo>
                  <a:close/>
                  <a:moveTo>
                    <a:pt x="288" y="475"/>
                  </a:moveTo>
                  <a:cubicBezTo>
                    <a:pt x="277" y="455"/>
                    <a:pt x="277" y="455"/>
                    <a:pt x="277" y="455"/>
                  </a:cubicBezTo>
                  <a:cubicBezTo>
                    <a:pt x="273" y="447"/>
                    <a:pt x="171" y="257"/>
                    <a:pt x="171" y="169"/>
                  </a:cubicBezTo>
                  <a:cubicBezTo>
                    <a:pt x="171" y="105"/>
                    <a:pt x="224" y="53"/>
                    <a:pt x="288" y="53"/>
                  </a:cubicBezTo>
                  <a:cubicBezTo>
                    <a:pt x="352" y="53"/>
                    <a:pt x="405" y="105"/>
                    <a:pt x="405" y="169"/>
                  </a:cubicBezTo>
                  <a:cubicBezTo>
                    <a:pt x="405" y="259"/>
                    <a:pt x="303" y="447"/>
                    <a:pt x="299" y="455"/>
                  </a:cubicBezTo>
                  <a:lnTo>
                    <a:pt x="288" y="475"/>
                  </a:lnTo>
                  <a:close/>
                  <a:moveTo>
                    <a:pt x="288" y="77"/>
                  </a:moveTo>
                  <a:cubicBezTo>
                    <a:pt x="237" y="77"/>
                    <a:pt x="196" y="119"/>
                    <a:pt x="196" y="169"/>
                  </a:cubicBezTo>
                  <a:cubicBezTo>
                    <a:pt x="196" y="235"/>
                    <a:pt x="262" y="370"/>
                    <a:pt x="288" y="422"/>
                  </a:cubicBezTo>
                  <a:cubicBezTo>
                    <a:pt x="314" y="371"/>
                    <a:pt x="380" y="236"/>
                    <a:pt x="380" y="169"/>
                  </a:cubicBezTo>
                  <a:cubicBezTo>
                    <a:pt x="380" y="119"/>
                    <a:pt x="339" y="77"/>
                    <a:pt x="288" y="77"/>
                  </a:cubicBezTo>
                  <a:close/>
                  <a:moveTo>
                    <a:pt x="445" y="449"/>
                  </a:moveTo>
                  <a:cubicBezTo>
                    <a:pt x="445" y="482"/>
                    <a:pt x="391" y="515"/>
                    <a:pt x="288" y="515"/>
                  </a:cubicBezTo>
                  <a:cubicBezTo>
                    <a:pt x="185" y="515"/>
                    <a:pt x="131" y="482"/>
                    <a:pt x="131" y="449"/>
                  </a:cubicBezTo>
                  <a:cubicBezTo>
                    <a:pt x="131" y="427"/>
                    <a:pt x="156" y="405"/>
                    <a:pt x="204" y="392"/>
                  </a:cubicBezTo>
                  <a:cubicBezTo>
                    <a:pt x="208" y="401"/>
                    <a:pt x="212" y="408"/>
                    <a:pt x="215" y="416"/>
                  </a:cubicBezTo>
                  <a:cubicBezTo>
                    <a:pt x="178" y="424"/>
                    <a:pt x="156" y="438"/>
                    <a:pt x="156" y="449"/>
                  </a:cubicBezTo>
                  <a:cubicBezTo>
                    <a:pt x="156" y="466"/>
                    <a:pt x="207" y="491"/>
                    <a:pt x="288" y="491"/>
                  </a:cubicBezTo>
                  <a:cubicBezTo>
                    <a:pt x="369" y="491"/>
                    <a:pt x="420" y="466"/>
                    <a:pt x="420" y="449"/>
                  </a:cubicBezTo>
                  <a:cubicBezTo>
                    <a:pt x="420" y="438"/>
                    <a:pt x="399" y="424"/>
                    <a:pt x="361" y="416"/>
                  </a:cubicBezTo>
                  <a:cubicBezTo>
                    <a:pt x="365" y="408"/>
                    <a:pt x="368" y="401"/>
                    <a:pt x="372" y="393"/>
                  </a:cubicBezTo>
                  <a:cubicBezTo>
                    <a:pt x="420" y="405"/>
                    <a:pt x="445" y="427"/>
                    <a:pt x="445" y="449"/>
                  </a:cubicBezTo>
                  <a:close/>
                </a:path>
              </a:pathLst>
            </a:custGeom>
            <a:solidFill>
              <a:srgbClr val="44546A"/>
            </a:solidFill>
            <a:ln>
              <a:solidFill>
                <a:srgbClr val="44546A"/>
              </a:solidFill>
            </a:ln>
          </p:spPr>
          <p:txBody>
            <a:bodyPr spcFirstLastPara="1" wrap="square" lIns="85646" tIns="42824" rIns="85646" bIns="42824" anchor="t" anchorCtr="0">
              <a:noAutofit/>
            </a:bodyPr>
            <a:lstStyle/>
            <a:p>
              <a:pPr>
                <a:buClr>
                  <a:srgbClr val="000000"/>
                </a:buClr>
                <a:buSzPts val="875"/>
              </a:pPr>
              <a:endParaRPr lang="en-US" sz="788" b="1">
                <a:solidFill>
                  <a:srgbClr val="D04A02"/>
                </a:solidFill>
                <a:latin typeface="Calibri"/>
              </a:endParaRPr>
            </a:p>
          </p:txBody>
        </p:sp>
      </p:grpSp>
      <p:sp>
        <p:nvSpPr>
          <p:cNvPr id="5" name="Google Shape;1466;g12781244480_0_0">
            <a:extLst>
              <a:ext uri="{FF2B5EF4-FFF2-40B4-BE49-F238E27FC236}">
                <a16:creationId xmlns:a16="http://schemas.microsoft.com/office/drawing/2014/main" id="{ACF37C51-C807-72C1-3489-DC100F7B2710}"/>
              </a:ext>
            </a:extLst>
          </p:cNvPr>
          <p:cNvSpPr txBox="1"/>
          <p:nvPr/>
        </p:nvSpPr>
        <p:spPr>
          <a:xfrm>
            <a:off x="351788" y="197095"/>
            <a:ext cx="7310475" cy="401969"/>
          </a:xfrm>
          <a:prstGeom prst="rect">
            <a:avLst/>
          </a:prstGeom>
          <a:noFill/>
          <a:ln>
            <a:noFill/>
          </a:ln>
        </p:spPr>
        <p:txBody>
          <a:bodyPr spcFirstLastPara="1" wrap="square" lIns="68569" tIns="68569" rIns="68569" bIns="68569" anchor="ctr" anchorCtr="0">
            <a:noAutofit/>
          </a:bodyPr>
          <a:lstStyle/>
          <a:p>
            <a:pPr>
              <a:buSzPts val="2400"/>
            </a:pPr>
            <a:r>
              <a:rPr lang="en-GB" sz="2400">
                <a:solidFill>
                  <a:srgbClr val="404246"/>
                </a:solidFill>
                <a:latin typeface="Calibri"/>
                <a:ea typeface="Montserrat"/>
                <a:cs typeface="Montserrat"/>
                <a:sym typeface="Montserrat"/>
              </a:rPr>
              <a:t>The VET system is cluttered and difficult to navigate</a:t>
            </a:r>
            <a:endParaRPr lang="en-US" sz="2400">
              <a:solidFill>
                <a:srgbClr val="404246"/>
              </a:solidFill>
              <a:latin typeface="Calibri"/>
              <a:ea typeface="Montserrat"/>
              <a:cs typeface="Montserrat"/>
            </a:endParaRPr>
          </a:p>
        </p:txBody>
      </p:sp>
      <p:sp>
        <p:nvSpPr>
          <p:cNvPr id="4" name="Rectangle 3">
            <a:extLst>
              <a:ext uri="{FF2B5EF4-FFF2-40B4-BE49-F238E27FC236}">
                <a16:creationId xmlns:a16="http://schemas.microsoft.com/office/drawing/2014/main" id="{0B1AAB01-943B-3F9A-6AA4-C2A081405239}"/>
              </a:ext>
            </a:extLst>
          </p:cNvPr>
          <p:cNvSpPr/>
          <p:nvPr/>
        </p:nvSpPr>
        <p:spPr>
          <a:xfrm flipV="1">
            <a:off x="-2277" y="942167"/>
            <a:ext cx="9145949" cy="39074"/>
          </a:xfrm>
          <a:prstGeom prst="rect">
            <a:avLst/>
          </a:prstGeom>
          <a:solidFill>
            <a:srgbClr val="A4A7A9"/>
          </a:solidFill>
          <a:ln>
            <a:solidFill>
              <a:srgbClr val="A4A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310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B30335-F4CD-4CD0-8F53-25B35DCB4AE2}"/>
              </a:ext>
            </a:extLst>
          </p:cNvPr>
          <p:cNvSpPr/>
          <p:nvPr/>
        </p:nvSpPr>
        <p:spPr>
          <a:xfrm>
            <a:off x="3858647" y="733150"/>
            <a:ext cx="5283367" cy="4097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a:ln>
                <a:noFill/>
              </a:ln>
              <a:solidFill>
                <a:srgbClr val="002D3F"/>
              </a:solidFill>
              <a:effectLst/>
              <a:uLnTx/>
              <a:uFillTx/>
              <a:latin typeface="Calibri" panose="020F0502020204030204"/>
              <a:ea typeface="+mn-ea"/>
              <a:cs typeface="+mn-cs"/>
            </a:endParaRPr>
          </a:p>
        </p:txBody>
      </p:sp>
      <p:pic>
        <p:nvPicPr>
          <p:cNvPr id="13" name="Picture 2" descr="A picture containing text, sign&#10;&#10;Description automatically generated">
            <a:extLst>
              <a:ext uri="{FF2B5EF4-FFF2-40B4-BE49-F238E27FC236}">
                <a16:creationId xmlns:a16="http://schemas.microsoft.com/office/drawing/2014/main" id="{88AC4FB4-756E-4536-AA17-C8EA3A11983A}"/>
              </a:ext>
            </a:extLst>
          </p:cNvPr>
          <p:cNvPicPr>
            <a:picLocks noChangeAspect="1"/>
          </p:cNvPicPr>
          <p:nvPr/>
        </p:nvPicPr>
        <p:blipFill>
          <a:blip r:embed="rId3"/>
          <a:stretch>
            <a:fillRect/>
          </a:stretch>
        </p:blipFill>
        <p:spPr>
          <a:xfrm>
            <a:off x="273015" y="1260294"/>
            <a:ext cx="941066" cy="1156804"/>
          </a:xfrm>
          <a:prstGeom prst="rect">
            <a:avLst/>
          </a:prstGeom>
        </p:spPr>
      </p:pic>
      <p:pic>
        <p:nvPicPr>
          <p:cNvPr id="14" name="Picture 3" descr="A picture containing text&#10;&#10;Description automatically generated">
            <a:extLst>
              <a:ext uri="{FF2B5EF4-FFF2-40B4-BE49-F238E27FC236}">
                <a16:creationId xmlns:a16="http://schemas.microsoft.com/office/drawing/2014/main" id="{40990E7F-CE78-4E3B-8560-CD43887F81B1}"/>
              </a:ext>
            </a:extLst>
          </p:cNvPr>
          <p:cNvPicPr>
            <a:picLocks noChangeAspect="1"/>
          </p:cNvPicPr>
          <p:nvPr/>
        </p:nvPicPr>
        <p:blipFill>
          <a:blip r:embed="rId4"/>
          <a:stretch>
            <a:fillRect/>
          </a:stretch>
        </p:blipFill>
        <p:spPr>
          <a:xfrm>
            <a:off x="778917" y="2736289"/>
            <a:ext cx="2178844" cy="550576"/>
          </a:xfrm>
          <a:prstGeom prst="rect">
            <a:avLst/>
          </a:prstGeom>
        </p:spPr>
      </p:pic>
      <p:pic>
        <p:nvPicPr>
          <p:cNvPr id="15" name="Picture 14" descr="Chart, pie chart&#10;&#10;Description automatically generated">
            <a:extLst>
              <a:ext uri="{FF2B5EF4-FFF2-40B4-BE49-F238E27FC236}">
                <a16:creationId xmlns:a16="http://schemas.microsoft.com/office/drawing/2014/main" id="{A1B4DE98-9294-41A5-90CC-292EC5E60330}"/>
              </a:ext>
            </a:extLst>
          </p:cNvPr>
          <p:cNvPicPr/>
          <p:nvPr/>
        </p:nvPicPr>
        <p:blipFill rotWithShape="1">
          <a:blip r:embed="rId5" cstate="print">
            <a:extLst>
              <a:ext uri="{28A0092B-C50C-407E-A947-70E740481C1C}">
                <a14:useLocalDpi xmlns:a14="http://schemas.microsoft.com/office/drawing/2010/main" val="0"/>
              </a:ext>
            </a:extLst>
          </a:blip>
          <a:srcRect b="11294"/>
          <a:stretch/>
        </p:blipFill>
        <p:spPr bwMode="auto">
          <a:xfrm>
            <a:off x="1695033" y="1177342"/>
            <a:ext cx="1882181" cy="1396789"/>
          </a:xfrm>
          <a:prstGeom prst="rect">
            <a:avLst/>
          </a:prstGeom>
          <a:ln>
            <a:noFill/>
          </a:ln>
          <a:extLst>
            <a:ext uri="{53640926-AAD7-44D8-BBD7-CCE9431645EC}">
              <a14:shadowObscured xmlns:a14="http://schemas.microsoft.com/office/drawing/2010/main"/>
            </a:ext>
          </a:extLst>
        </p:spPr>
      </p:pic>
      <p:pic>
        <p:nvPicPr>
          <p:cNvPr id="16" name="Picture 15" descr="Chart, pie chart&#10;&#10;Description automatically generated">
            <a:extLst>
              <a:ext uri="{FF2B5EF4-FFF2-40B4-BE49-F238E27FC236}">
                <a16:creationId xmlns:a16="http://schemas.microsoft.com/office/drawing/2014/main" id="{A3D2994B-6539-41E0-BEA1-E57C6C60843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66744" y="3568160"/>
            <a:ext cx="2798649" cy="1286896"/>
          </a:xfrm>
          <a:prstGeom prst="rect">
            <a:avLst/>
          </a:prstGeom>
        </p:spPr>
      </p:pic>
      <p:sp>
        <p:nvSpPr>
          <p:cNvPr id="28" name="TextBox 27">
            <a:extLst>
              <a:ext uri="{FF2B5EF4-FFF2-40B4-BE49-F238E27FC236}">
                <a16:creationId xmlns:a16="http://schemas.microsoft.com/office/drawing/2014/main" id="{75681764-44A1-4009-9D75-2D4071D46500}"/>
              </a:ext>
            </a:extLst>
          </p:cNvPr>
          <p:cNvSpPr txBox="1"/>
          <p:nvPr/>
        </p:nvSpPr>
        <p:spPr>
          <a:xfrm>
            <a:off x="3873297" y="733150"/>
            <a:ext cx="5375442" cy="523220"/>
          </a:xfrm>
          <a:prstGeom prst="rect">
            <a:avLst/>
          </a:prstGeom>
          <a:noFill/>
          <a:ln>
            <a:noFill/>
            <a:prstDash val="dash"/>
          </a:ln>
        </p:spPr>
        <p:txBody>
          <a:bodyPr wrap="square" lIns="91440" tIns="45720" rIns="91440" bIns="45720" rtlCol="0" anchor="t">
            <a:spAutoFit/>
          </a:bodyPr>
          <a:lstStyle/>
          <a:p>
            <a:pPr>
              <a:spcAft>
                <a:spcPts val="1200"/>
              </a:spcAft>
              <a:defRPr/>
            </a:pPr>
            <a:r>
              <a:rPr kumimoji="0" lang="en-AU" sz="1400" b="0" i="0" u="none" strike="noStrike" kern="1200" cap="none" spc="0" normalizeH="0" baseline="0" noProof="0">
                <a:ln>
                  <a:noFill/>
                </a:ln>
                <a:solidFill>
                  <a:srgbClr val="404246"/>
                </a:solidFill>
                <a:effectLst/>
                <a:uLnTx/>
                <a:uFillTx/>
                <a:latin typeface="Calibri Light" panose="020F0302020204030204"/>
                <a:ea typeface="+mn-ea"/>
                <a:cs typeface="+mn-cs"/>
              </a:rPr>
              <a:t>Two phases of</a:t>
            </a:r>
            <a:r>
              <a:rPr lang="en-AU" sz="1400">
                <a:solidFill>
                  <a:srgbClr val="404246"/>
                </a:solidFill>
                <a:latin typeface="Calibri Light" panose="020F0302020204030204"/>
              </a:rPr>
              <a:t> </a:t>
            </a:r>
            <a:r>
              <a:rPr kumimoji="0" lang="en-AU" sz="1400" b="0" i="0" u="none" strike="noStrike" kern="1200" cap="none" spc="0" normalizeH="0" baseline="0" noProof="0">
                <a:ln>
                  <a:noFill/>
                </a:ln>
                <a:solidFill>
                  <a:srgbClr val="404246"/>
                </a:solidFill>
                <a:effectLst/>
                <a:uLnTx/>
                <a:uFillTx/>
                <a:latin typeface="Calibri Light" panose="020F0302020204030204"/>
                <a:ea typeface="+mn-ea"/>
                <a:cs typeface="+mn-cs"/>
              </a:rPr>
              <a:t>consultations were undertaken from December 2020 to October 2021</a:t>
            </a:r>
            <a:endParaRPr lang="en-AU" sz="1000" b="0" i="0" u="none" strike="noStrike" kern="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6" name="TextBox 5">
            <a:extLst>
              <a:ext uri="{FF2B5EF4-FFF2-40B4-BE49-F238E27FC236}">
                <a16:creationId xmlns:a16="http://schemas.microsoft.com/office/drawing/2014/main" id="{4B8D5EA2-AF98-4525-BDF6-83EDF0056384}"/>
              </a:ext>
            </a:extLst>
          </p:cNvPr>
          <p:cNvSpPr txBox="1"/>
          <p:nvPr/>
        </p:nvSpPr>
        <p:spPr>
          <a:xfrm>
            <a:off x="4043183" y="1385212"/>
            <a:ext cx="4772894" cy="1338828"/>
          </a:xfrm>
          <a:prstGeom prst="rect">
            <a:avLst/>
          </a:prstGeom>
          <a:noFill/>
        </p:spPr>
        <p:txBody>
          <a:bodyPr wrap="square" lIns="91440" tIns="45720" rIns="91440" bIns="45720" rtlCol="0" anchor="t">
            <a:spAutoFit/>
          </a:bodyPr>
          <a:lstStyle/>
          <a:p>
            <a:pPr>
              <a:spcBef>
                <a:spcPts val="600"/>
              </a:spcBef>
              <a:defRPr/>
            </a:pPr>
            <a:r>
              <a:rPr lang="en-AU" sz="1100" kern="0">
                <a:solidFill>
                  <a:srgbClr val="404246"/>
                </a:solidFill>
                <a:latin typeface="Calibri Light" panose="020F0302020204030204"/>
              </a:rPr>
              <a:t>The consultations </a:t>
            </a:r>
            <a:r>
              <a:rPr kumimoji="0" lang="en-AU" sz="1100" b="0" i="0" u="none" strike="noStrike" kern="0" cap="none" spc="0" normalizeH="0" baseline="0" noProof="0">
                <a:ln>
                  <a:noFill/>
                </a:ln>
                <a:solidFill>
                  <a:srgbClr val="404246"/>
                </a:solidFill>
                <a:effectLst/>
                <a:uLnTx/>
                <a:uFillTx/>
                <a:latin typeface="Calibri Light" panose="020F0302020204030204"/>
                <a:ea typeface="+mn-ea"/>
                <a:cs typeface="+mn-cs"/>
              </a:rPr>
              <a:t>identified </a:t>
            </a:r>
            <a:r>
              <a:rPr kumimoji="0" lang="en-AU" sz="1100" b="1" i="0" u="none" strike="noStrike" kern="0" cap="none" spc="0" normalizeH="0" baseline="0" noProof="0">
                <a:ln>
                  <a:noFill/>
                </a:ln>
                <a:solidFill>
                  <a:srgbClr val="404246"/>
                </a:solidFill>
                <a:effectLst/>
                <a:uLnTx/>
                <a:uFillTx/>
                <a:latin typeface="Calibri Light" panose="020F0302020204030204"/>
                <a:ea typeface="+mn-ea"/>
                <a:cs typeface="+mn-cs"/>
              </a:rPr>
              <a:t>benefits and opportunities </a:t>
            </a:r>
            <a:r>
              <a:rPr lang="en-AU" sz="1100" b="1" kern="0">
                <a:solidFill>
                  <a:srgbClr val="404246"/>
                </a:solidFill>
                <a:latin typeface="Calibri Light" panose="020F0302020204030204"/>
              </a:rPr>
              <a:t>to</a:t>
            </a:r>
            <a:r>
              <a:rPr kumimoji="0" lang="en-AU" sz="1100" b="1" i="0" u="none" strike="noStrike" kern="0" cap="none" spc="0" normalizeH="0" baseline="0" noProof="0">
                <a:ln>
                  <a:noFill/>
                </a:ln>
                <a:solidFill>
                  <a:srgbClr val="404246"/>
                </a:solidFill>
                <a:effectLst/>
                <a:uLnTx/>
                <a:uFillTx/>
                <a:latin typeface="Calibri Light" panose="020F0302020204030204"/>
                <a:ea typeface="+mn-ea"/>
                <a:cs typeface="+mn-cs"/>
              </a:rPr>
              <a:t> </a:t>
            </a:r>
            <a:r>
              <a:rPr lang="en-AU" sz="1100" b="1" kern="0">
                <a:solidFill>
                  <a:srgbClr val="404246"/>
                </a:solidFill>
                <a:latin typeface="Calibri Light" panose="020F0302020204030204"/>
              </a:rPr>
              <a:t>reform concepts </a:t>
            </a:r>
            <a:r>
              <a:rPr lang="en-AU" sz="1100" kern="0">
                <a:solidFill>
                  <a:srgbClr val="404246"/>
                </a:solidFill>
                <a:latin typeface="Calibri Light" panose="020F0302020204030204"/>
              </a:rPr>
              <a:t>which will</a:t>
            </a:r>
            <a:r>
              <a:rPr lang="en-AU" sz="1100" b="1" kern="0">
                <a:solidFill>
                  <a:srgbClr val="404246"/>
                </a:solidFill>
                <a:latin typeface="Calibri Light" panose="020F0302020204030204"/>
              </a:rPr>
              <a:t> </a:t>
            </a:r>
            <a:r>
              <a:rPr kumimoji="0" lang="en-AU" sz="1100" b="0" i="0" u="none" strike="noStrike" kern="0" cap="none" spc="0" normalizeH="0" baseline="0" noProof="0">
                <a:ln>
                  <a:noFill/>
                </a:ln>
                <a:solidFill>
                  <a:srgbClr val="404246"/>
                </a:solidFill>
                <a:effectLst/>
                <a:uLnTx/>
                <a:uFillTx/>
                <a:latin typeface="Calibri Light" panose="020F0302020204030204"/>
                <a:ea typeface="+mn-ea"/>
                <a:cs typeface="+mn-cs"/>
              </a:rPr>
              <a:t>more accurately </a:t>
            </a:r>
            <a:r>
              <a:rPr lang="en-AU" sz="1100" kern="0">
                <a:solidFill>
                  <a:srgbClr val="404246"/>
                </a:solidFill>
                <a:latin typeface="Calibri Light" panose="020F0302020204030204"/>
              </a:rPr>
              <a:t>reflect</a:t>
            </a:r>
            <a:r>
              <a:rPr kumimoji="0" lang="en-AU" sz="1100" b="0" i="0" u="none" strike="noStrike" kern="0" cap="none" spc="0" normalizeH="0" baseline="0" noProof="0">
                <a:ln>
                  <a:noFill/>
                </a:ln>
                <a:solidFill>
                  <a:srgbClr val="404246"/>
                </a:solidFill>
                <a:effectLst/>
                <a:uLnTx/>
                <a:uFillTx/>
                <a:latin typeface="Calibri Light" panose="020F0302020204030204"/>
                <a:ea typeface="+mn-ea"/>
                <a:cs typeface="+mn-cs"/>
              </a:rPr>
              <a:t> future skills and industry needs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100" b="0" i="0" u="none" strike="noStrike" kern="0" cap="none" spc="0" normalizeH="0" baseline="0" noProof="0">
                <a:ln>
                  <a:noFill/>
                </a:ln>
                <a:solidFill>
                  <a:srgbClr val="404246"/>
                </a:solidFill>
                <a:effectLst/>
                <a:uLnTx/>
                <a:uFillTx/>
                <a:latin typeface="Calibri Light" panose="020F0302020204030204"/>
                <a:ea typeface="+mn-ea"/>
                <a:cs typeface="+mn-cs"/>
              </a:rPr>
              <a:t>Learners will have more transferable skills with improved access to recognition of prior learning supporting </a:t>
            </a:r>
            <a:r>
              <a:rPr lang="en-AU" sz="1100" kern="0">
                <a:solidFill>
                  <a:srgbClr val="404246"/>
                </a:solidFill>
                <a:latin typeface="Calibri Light" panose="020F0302020204030204"/>
              </a:rPr>
              <a:t>lifelong</a:t>
            </a:r>
            <a:r>
              <a:rPr kumimoji="0" lang="en-AU" sz="1100" b="0" i="0" u="none" strike="noStrike" kern="0" cap="none" spc="0" normalizeH="0" baseline="0" noProof="0">
                <a:ln>
                  <a:noFill/>
                </a:ln>
                <a:solidFill>
                  <a:srgbClr val="404246"/>
                </a:solidFill>
                <a:effectLst/>
                <a:uLnTx/>
                <a:uFillTx/>
                <a:latin typeface="Calibri Light" panose="020F0302020204030204"/>
                <a:ea typeface="+mn-ea"/>
                <a:cs typeface="+mn-cs"/>
              </a:rPr>
              <a:t> learning and career progression</a:t>
            </a:r>
            <a:endParaRPr lang="en-AU" sz="1100" b="0" i="0" u="none" strike="noStrike" kern="0" cap="none" spc="0" normalizeH="0" baseline="0" noProof="0">
              <a:ln>
                <a:noFill/>
              </a:ln>
              <a:solidFill>
                <a:srgbClr val="404246"/>
              </a:solidFill>
              <a:effectLst/>
              <a:uLnTx/>
              <a:uFillTx/>
              <a:latin typeface="Calibri Light" panose="020F0302020204030204"/>
              <a:ea typeface="Calibri Light"/>
              <a:cs typeface="Calibri Light"/>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100" b="0" i="0" u="none" strike="noStrike" kern="0" cap="none" spc="0" normalizeH="0" baseline="0" noProof="0">
                <a:ln>
                  <a:noFill/>
                </a:ln>
                <a:solidFill>
                  <a:srgbClr val="404246"/>
                </a:solidFill>
                <a:effectLst/>
                <a:uLnTx/>
                <a:uFillTx/>
                <a:latin typeface="Calibri Light" panose="020F0302020204030204"/>
                <a:ea typeface="+mn-ea"/>
                <a:cs typeface="+mn-cs"/>
              </a:rPr>
              <a:t>Better recognition of micro-credentials and shorter forms of training</a:t>
            </a:r>
            <a:endParaRPr lang="en-AU" sz="1100" b="0" i="0" u="none" strike="noStrike" kern="0" cap="none" spc="0" normalizeH="0" baseline="0" noProof="0">
              <a:ln>
                <a:noFill/>
              </a:ln>
              <a:solidFill>
                <a:srgbClr val="404246"/>
              </a:solidFill>
              <a:effectLst/>
              <a:uLnTx/>
              <a:uFillTx/>
              <a:latin typeface="Calibri Light" panose="020F0302020204030204"/>
              <a:ea typeface="Calibri Light"/>
              <a:cs typeface="Calibri Light"/>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100" b="0" i="0" u="none" strike="noStrike" kern="0" cap="none" spc="0" normalizeH="0" baseline="0" noProof="0">
                <a:ln>
                  <a:noFill/>
                </a:ln>
                <a:solidFill>
                  <a:srgbClr val="404246"/>
                </a:solidFill>
                <a:effectLst/>
                <a:uLnTx/>
                <a:uFillTx/>
                <a:latin typeface="Calibri Light" panose="020F0302020204030204"/>
                <a:ea typeface="+mn-ea"/>
                <a:cs typeface="+mn-cs"/>
              </a:rPr>
              <a:t>Reduction of duplication and complexity will allow a more navigable system</a:t>
            </a:r>
          </a:p>
        </p:txBody>
      </p:sp>
      <p:sp>
        <p:nvSpPr>
          <p:cNvPr id="30" name="Rectangle 29">
            <a:extLst>
              <a:ext uri="{FF2B5EF4-FFF2-40B4-BE49-F238E27FC236}">
                <a16:creationId xmlns:a16="http://schemas.microsoft.com/office/drawing/2014/main" id="{838B078D-A2F1-42C5-8926-2DF80045CEBF}"/>
              </a:ext>
            </a:extLst>
          </p:cNvPr>
          <p:cNvSpPr/>
          <p:nvPr/>
        </p:nvSpPr>
        <p:spPr>
          <a:xfrm rot="16200000">
            <a:off x="3424340" y="1235310"/>
            <a:ext cx="913131" cy="45719"/>
          </a:xfrm>
          <a:prstGeom prst="rect">
            <a:avLst/>
          </a:prstGeom>
          <a:solidFill>
            <a:srgbClr val="7A9F4C"/>
          </a:solidFill>
          <a:ln>
            <a:solidFill>
              <a:srgbClr val="7A9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67DCF707-C611-4C3F-9575-23BFD47277A0}"/>
              </a:ext>
            </a:extLst>
          </p:cNvPr>
          <p:cNvSpPr txBox="1"/>
          <p:nvPr/>
        </p:nvSpPr>
        <p:spPr>
          <a:xfrm>
            <a:off x="4043183" y="2852882"/>
            <a:ext cx="4951647" cy="9233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100" i="0" u="none" strike="noStrike" kern="0" cap="none" spc="0" normalizeH="0" baseline="0" noProof="0">
                <a:ln>
                  <a:noFill/>
                </a:ln>
                <a:solidFill>
                  <a:srgbClr val="404246"/>
                </a:solidFill>
                <a:effectLst/>
                <a:uLnTx/>
                <a:uFillTx/>
                <a:latin typeface="Calibri Light" panose="020F0302020204030204"/>
                <a:ea typeface="+mn-ea"/>
                <a:cs typeface="+mn-cs"/>
              </a:rPr>
              <a:t>Whilst </a:t>
            </a:r>
            <a:r>
              <a:rPr kumimoji="0" lang="en-AU" sz="1100" i="0" u="none" strike="noStrike" kern="0" cap="none" spc="0" normalizeH="0" baseline="0" noProof="0">
                <a:ln>
                  <a:noFill/>
                </a:ln>
                <a:effectLst/>
                <a:uLnTx/>
                <a:uFillTx/>
                <a:latin typeface="Calibri Light" panose="020F0302020204030204"/>
                <a:ea typeface="+mn-ea"/>
                <a:cs typeface="+mn-cs"/>
              </a:rPr>
              <a:t>supportive of the reform concepts, stakeholders called for further detail.</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AU" sz="1100" kern="0">
              <a:latin typeface="Calibri Light" panose="020F0302020204030204"/>
            </a:endParaRPr>
          </a:p>
          <a:p>
            <a:pPr>
              <a:spcBef>
                <a:spcPts val="600"/>
              </a:spcBef>
              <a:defRPr/>
            </a:pPr>
            <a:r>
              <a:rPr kumimoji="0" lang="en-AU" sz="1100" i="0" u="none" strike="noStrike" kern="0" cap="none" spc="0" normalizeH="0" baseline="0" noProof="0">
                <a:ln>
                  <a:noFill/>
                </a:ln>
                <a:effectLst/>
                <a:uLnTx/>
                <a:uFillTx/>
                <a:latin typeface="Calibri Light" panose="020F0302020204030204"/>
                <a:ea typeface="+mn-ea"/>
                <a:cs typeface="+mn-cs"/>
              </a:rPr>
              <a:t>This phase of consultation aims to provide additional detail of the proposed approach using draft templates and worked examples</a:t>
            </a:r>
            <a:endParaRPr lang="en-AU" sz="1100" i="0" u="none" strike="noStrike" kern="0" cap="none" spc="0" normalizeH="0" baseline="0" noProof="0">
              <a:ln>
                <a:noFill/>
              </a:ln>
              <a:effectLst/>
              <a:uLnTx/>
              <a:uFillTx/>
              <a:latin typeface="Calibri Light" panose="020F0302020204030204"/>
              <a:ea typeface="Calibri Light"/>
              <a:cs typeface="Calibri Light"/>
            </a:endParaRPr>
          </a:p>
        </p:txBody>
      </p:sp>
      <p:sp>
        <p:nvSpPr>
          <p:cNvPr id="34" name="Rectangle 33">
            <a:extLst>
              <a:ext uri="{FF2B5EF4-FFF2-40B4-BE49-F238E27FC236}">
                <a16:creationId xmlns:a16="http://schemas.microsoft.com/office/drawing/2014/main" id="{1E2510B5-789B-4A89-B039-CE52B772F137}"/>
              </a:ext>
            </a:extLst>
          </p:cNvPr>
          <p:cNvSpPr/>
          <p:nvPr/>
        </p:nvSpPr>
        <p:spPr>
          <a:xfrm>
            <a:off x="13028" y="733150"/>
            <a:ext cx="3775782" cy="167420"/>
          </a:xfrm>
          <a:prstGeom prst="rect">
            <a:avLst/>
          </a:prstGeom>
          <a:solidFill>
            <a:srgbClr val="40424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0" cap="none" spc="0" normalizeH="0" baseline="0" noProof="0">
                <a:ln>
                  <a:noFill/>
                </a:ln>
                <a:solidFill>
                  <a:prstClr val="white"/>
                </a:solidFill>
                <a:effectLst/>
                <a:uLnTx/>
                <a:uFillTx/>
                <a:latin typeface="Calibri Light" panose="020F0302020204030204"/>
                <a:ea typeface="+mn-ea"/>
                <a:cs typeface="Segoe UI Light" panose="020B0502040204020203" pitchFamily="34" charset="0"/>
              </a:rPr>
              <a:t>Participation overview</a:t>
            </a:r>
          </a:p>
        </p:txBody>
      </p:sp>
      <p:sp>
        <p:nvSpPr>
          <p:cNvPr id="5" name="Google Shape;1466;g12781244480_0_0">
            <a:extLst>
              <a:ext uri="{FF2B5EF4-FFF2-40B4-BE49-F238E27FC236}">
                <a16:creationId xmlns:a16="http://schemas.microsoft.com/office/drawing/2014/main" id="{50966164-DDF1-962A-5192-B231E3EDD0D7}"/>
              </a:ext>
            </a:extLst>
          </p:cNvPr>
          <p:cNvSpPr txBox="1"/>
          <p:nvPr/>
        </p:nvSpPr>
        <p:spPr>
          <a:xfrm>
            <a:off x="273015" y="199842"/>
            <a:ext cx="8721815" cy="401969"/>
          </a:xfrm>
          <a:prstGeom prst="rect">
            <a:avLst/>
          </a:prstGeom>
          <a:noFill/>
          <a:ln>
            <a:noFill/>
          </a:ln>
        </p:spPr>
        <p:txBody>
          <a:bodyPr spcFirstLastPara="1" wrap="square" lIns="68569" tIns="68569" rIns="68569" bIns="68569" anchor="ctr" anchorCtr="0">
            <a:noAutofit/>
          </a:bodyPr>
          <a:lstStyle/>
          <a:p>
            <a:r>
              <a:rPr lang="en-GB" sz="2400">
                <a:solidFill>
                  <a:srgbClr val="404246"/>
                </a:solidFill>
                <a:latin typeface="Calibri"/>
                <a:ea typeface="Calibri"/>
                <a:cs typeface="Calibri"/>
                <a:sym typeface="Montserrat"/>
              </a:rPr>
              <a:t>Consultations on qualifications reform</a:t>
            </a:r>
            <a:endParaRPr lang="en-US">
              <a:ea typeface="Calibri" panose="020F0502020204030204"/>
              <a:cs typeface="Calibri" panose="020F0502020204030204"/>
            </a:endParaRPr>
          </a:p>
        </p:txBody>
      </p:sp>
    </p:spTree>
    <p:extLst>
      <p:ext uri="{BB962C8B-B14F-4D97-AF65-F5344CB8AC3E}">
        <p14:creationId xmlns:p14="http://schemas.microsoft.com/office/powerpoint/2010/main" val="76269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43" name="Google Shape;1443;p10"/>
          <p:cNvSpPr txBox="1"/>
          <p:nvPr/>
        </p:nvSpPr>
        <p:spPr>
          <a:xfrm>
            <a:off x="329701" y="200715"/>
            <a:ext cx="7310475" cy="415575"/>
          </a:xfrm>
          <a:prstGeom prst="rect">
            <a:avLst/>
          </a:prstGeom>
          <a:noFill/>
          <a:ln>
            <a:noFill/>
          </a:ln>
        </p:spPr>
        <p:txBody>
          <a:bodyPr spcFirstLastPara="1" wrap="square" lIns="68569" tIns="68569" rIns="68569" bIns="68569" anchor="ctr" anchorCtr="0">
            <a:noAutofit/>
          </a:bodyPr>
          <a:lstStyle/>
          <a:p>
            <a:pPr>
              <a:buSzPts val="2400"/>
            </a:pPr>
            <a:r>
              <a:rPr lang="en-GB" sz="2400">
                <a:solidFill>
                  <a:srgbClr val="404246"/>
                </a:solidFill>
                <a:latin typeface="Calibri"/>
                <a:ea typeface="Montserrat"/>
                <a:cs typeface="Montserrat"/>
                <a:sym typeface="Montserrat"/>
              </a:rPr>
              <a:t>Key principles for VET skill standards and credentials</a:t>
            </a:r>
            <a:endParaRPr lang="en-US" sz="2400">
              <a:solidFill>
                <a:srgbClr val="404246"/>
              </a:solidFill>
              <a:latin typeface="Calibri"/>
              <a:ea typeface="Montserrat"/>
              <a:cs typeface="Montserrat"/>
            </a:endParaRPr>
          </a:p>
        </p:txBody>
      </p:sp>
      <p:graphicFrame>
        <p:nvGraphicFramePr>
          <p:cNvPr id="1835" name="Diagram 1834">
            <a:extLst>
              <a:ext uri="{FF2B5EF4-FFF2-40B4-BE49-F238E27FC236}">
                <a16:creationId xmlns:a16="http://schemas.microsoft.com/office/drawing/2014/main" id="{658990C4-9BB9-DEF3-129E-39A947B17689}"/>
              </a:ext>
            </a:extLst>
          </p:cNvPr>
          <p:cNvGraphicFramePr>
            <a:graphicFrameLocks noGrp="1"/>
          </p:cNvGraphicFramePr>
          <p:nvPr>
            <p:extLst>
              <p:ext uri="{D42A27DB-BD31-4B8C-83A1-F6EECF244321}">
                <p14:modId xmlns:p14="http://schemas.microsoft.com/office/powerpoint/2010/main" val="680121044"/>
              </p:ext>
            </p:extLst>
          </p:nvPr>
        </p:nvGraphicFramePr>
        <p:xfrm>
          <a:off x="832156" y="1145055"/>
          <a:ext cx="7493494" cy="3328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77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g129298e1e89_0_0"/>
          <p:cNvSpPr txBox="1"/>
          <p:nvPr/>
        </p:nvSpPr>
        <p:spPr>
          <a:xfrm>
            <a:off x="324574" y="197095"/>
            <a:ext cx="7337689" cy="415575"/>
          </a:xfrm>
          <a:prstGeom prst="rect">
            <a:avLst/>
          </a:prstGeom>
          <a:noFill/>
          <a:ln>
            <a:noFill/>
          </a:ln>
        </p:spPr>
        <p:txBody>
          <a:bodyPr spcFirstLastPara="1" wrap="square" lIns="68569" tIns="68569" rIns="68569" bIns="68569" anchor="ctr" anchorCtr="0">
            <a:noAutofit/>
          </a:bodyPr>
          <a:lstStyle/>
          <a:p>
            <a:r>
              <a:rPr lang="en-GB" sz="2400">
                <a:solidFill>
                  <a:srgbClr val="404246"/>
                </a:solidFill>
                <a:latin typeface="Calibri"/>
                <a:ea typeface="Montserrat"/>
                <a:cs typeface="Montserrat"/>
                <a:sym typeface="Montserrat"/>
              </a:rPr>
              <a:t>Training product development process</a:t>
            </a:r>
            <a:endParaRPr lang="en-US" sz="2400">
              <a:solidFill>
                <a:srgbClr val="404246"/>
              </a:solidFill>
              <a:latin typeface="Calibri"/>
              <a:ea typeface="Montserrat"/>
              <a:cs typeface="Montserrat"/>
            </a:endParaRPr>
          </a:p>
        </p:txBody>
      </p:sp>
      <p:sp>
        <p:nvSpPr>
          <p:cNvPr id="1490" name="Rectangle 1489">
            <a:extLst>
              <a:ext uri="{FF2B5EF4-FFF2-40B4-BE49-F238E27FC236}">
                <a16:creationId xmlns:a16="http://schemas.microsoft.com/office/drawing/2014/main" id="{13AAD444-F11D-F117-EA33-9A0CEE8E0DB3}"/>
              </a:ext>
            </a:extLst>
          </p:cNvPr>
          <p:cNvSpPr/>
          <p:nvPr/>
        </p:nvSpPr>
        <p:spPr>
          <a:xfrm flipV="1">
            <a:off x="-2277" y="942167"/>
            <a:ext cx="9145949" cy="39074"/>
          </a:xfrm>
          <a:prstGeom prst="rect">
            <a:avLst/>
          </a:prstGeom>
          <a:solidFill>
            <a:srgbClr val="A4A7A9"/>
          </a:solidFill>
          <a:ln>
            <a:solidFill>
              <a:srgbClr val="A4A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2" name="Group 91">
            <a:extLst>
              <a:ext uri="{FF2B5EF4-FFF2-40B4-BE49-F238E27FC236}">
                <a16:creationId xmlns:a16="http://schemas.microsoft.com/office/drawing/2014/main" id="{318379CB-FCFA-4169-BB7E-B49464AF8C9A}"/>
              </a:ext>
            </a:extLst>
          </p:cNvPr>
          <p:cNvGrpSpPr/>
          <p:nvPr/>
        </p:nvGrpSpPr>
        <p:grpSpPr>
          <a:xfrm>
            <a:off x="764913" y="2966916"/>
            <a:ext cx="3396335" cy="1677360"/>
            <a:chOff x="304987" y="2882470"/>
            <a:chExt cx="3158907" cy="2244819"/>
          </a:xfrm>
        </p:grpSpPr>
        <p:sp>
          <p:nvSpPr>
            <p:cNvPr id="93" name="Google Shape;1525;g129298e1e89_0_0">
              <a:extLst>
                <a:ext uri="{FF2B5EF4-FFF2-40B4-BE49-F238E27FC236}">
                  <a16:creationId xmlns:a16="http://schemas.microsoft.com/office/drawing/2014/main" id="{5D3A3C6B-DB78-4F6D-BE9F-6BCE679663FF}"/>
                </a:ext>
              </a:extLst>
            </p:cNvPr>
            <p:cNvSpPr txBox="1"/>
            <p:nvPr/>
          </p:nvSpPr>
          <p:spPr>
            <a:xfrm>
              <a:off x="304987" y="2882470"/>
              <a:ext cx="3158907" cy="2244819"/>
            </a:xfrm>
            <a:prstGeom prst="rect">
              <a:avLst/>
            </a:prstGeom>
            <a:solidFill>
              <a:schemeClr val="bg1"/>
            </a:solidFill>
            <a:ln>
              <a:solidFill>
                <a:srgbClr val="44546A"/>
              </a:solidFill>
              <a:prstDash val="lgDash"/>
            </a:ln>
          </p:spPr>
          <p:txBody>
            <a:bodyPr spcFirstLastPara="1" wrap="square" lIns="720000" tIns="68569" rIns="68569" bIns="68569" anchor="t" anchorCtr="0">
              <a:spAutoFit/>
            </a:bodyPr>
            <a:lstStyle/>
            <a:p>
              <a:pPr>
                <a:spcAft>
                  <a:spcPts val="1200"/>
                </a:spcAft>
                <a:buClr>
                  <a:schemeClr val="dk1"/>
                </a:buClr>
                <a:buSzPts val="1100"/>
              </a:pPr>
              <a:r>
                <a:rPr lang="en-GB" sz="900">
                  <a:solidFill>
                    <a:srgbClr val="404246"/>
                  </a:solidFill>
                  <a:latin typeface="Calibri Light"/>
                  <a:ea typeface="Calibri"/>
                  <a:cs typeface="Calibri Light"/>
                  <a:sym typeface="Calibri"/>
                </a:rPr>
                <a:t>The model will </a:t>
              </a:r>
              <a:r>
                <a:rPr lang="en-GB" sz="900" b="1">
                  <a:solidFill>
                    <a:srgbClr val="404246"/>
                  </a:solidFill>
                  <a:latin typeface="Calibri Light"/>
                  <a:ea typeface="Calibri"/>
                  <a:cs typeface="Calibri Light"/>
                  <a:sym typeface="Calibri"/>
                </a:rPr>
                <a:t>retain features from the current system that are working well</a:t>
              </a:r>
              <a:r>
                <a:rPr lang="en-GB" sz="900">
                  <a:solidFill>
                    <a:srgbClr val="404246"/>
                  </a:solidFill>
                  <a:latin typeface="Calibri Light"/>
                  <a:ea typeface="Calibri"/>
                  <a:cs typeface="Calibri Light"/>
                  <a:sym typeface="Calibri"/>
                </a:rPr>
                <a:t>,</a:t>
              </a:r>
              <a:r>
                <a:rPr lang="en-GB" sz="900" b="1">
                  <a:solidFill>
                    <a:srgbClr val="404246"/>
                  </a:solidFill>
                  <a:latin typeface="Calibri Light"/>
                  <a:ea typeface="Calibri"/>
                  <a:cs typeface="Calibri Light"/>
                  <a:sym typeface="Calibri"/>
                </a:rPr>
                <a:t> </a:t>
              </a:r>
              <a:r>
                <a:rPr lang="en-GB" sz="900">
                  <a:solidFill>
                    <a:srgbClr val="404246"/>
                  </a:solidFill>
                  <a:latin typeface="Calibri Light"/>
                  <a:ea typeface="Calibri"/>
                  <a:cs typeface="Calibri Light"/>
                  <a:sym typeface="Calibri"/>
                </a:rPr>
                <a:t>such as qualifications underpinned by the Australian Qualifications Framework and nationally recognised micro-credentials in the delivery of Skill Sets</a:t>
              </a:r>
              <a:endParaRPr lang="en-GB" sz="900">
                <a:solidFill>
                  <a:srgbClr val="404246"/>
                </a:solidFill>
                <a:latin typeface="Calibri Light" panose="020F0302020204030204" pitchFamily="34" charset="0"/>
                <a:ea typeface="Calibri"/>
                <a:cs typeface="Calibri Light" panose="020F0302020204030204" pitchFamily="34" charset="0"/>
              </a:endParaRPr>
            </a:p>
            <a:p>
              <a:pPr>
                <a:buClr>
                  <a:schemeClr val="dk1"/>
                </a:buClr>
                <a:buSzPts val="1100"/>
              </a:pPr>
              <a:r>
                <a:rPr lang="en-GB" sz="900">
                  <a:solidFill>
                    <a:srgbClr val="404246"/>
                  </a:solidFill>
                  <a:latin typeface="Calibri Light"/>
                  <a:ea typeface="Calibri"/>
                  <a:cs typeface="Calibri Light"/>
                  <a:sym typeface="Calibri"/>
                </a:rPr>
                <a:t>However, key structural elements will change—</a:t>
              </a:r>
              <a:endParaRPr lang="en-GB" sz="900">
                <a:solidFill>
                  <a:srgbClr val="404246"/>
                </a:solidFill>
                <a:latin typeface="Calibri Light"/>
                <a:ea typeface="Calibri"/>
                <a:cs typeface="Calibri Light"/>
              </a:endParaRPr>
            </a:p>
            <a:p>
              <a:pPr indent="-171450">
                <a:buClr>
                  <a:schemeClr val="dk1"/>
                </a:buClr>
                <a:buSzPts val="1100"/>
                <a:buFont typeface="Arial" panose="020B0604020202020204" pitchFamily="34" charset="0"/>
                <a:buChar char="•"/>
              </a:pPr>
              <a:r>
                <a:rPr lang="en-GB" sz="900">
                  <a:solidFill>
                    <a:srgbClr val="404246"/>
                  </a:solidFill>
                  <a:latin typeface="Calibri Light"/>
                  <a:cs typeface="Calibri Light"/>
                  <a:sym typeface="Calibri"/>
                </a:rPr>
                <a:t>Units of Competency will be replaced by Skill Standards as the new building block of training, </a:t>
              </a:r>
              <a:endParaRPr lang="en-GB" sz="900">
                <a:solidFill>
                  <a:srgbClr val="404246"/>
                </a:solidFill>
                <a:latin typeface="Calibri Light"/>
                <a:cs typeface="Calibri Light"/>
              </a:endParaRPr>
            </a:p>
            <a:p>
              <a:pPr indent="-171450">
                <a:buClr>
                  <a:schemeClr val="dk1"/>
                </a:buClr>
                <a:buSzPts val="1100"/>
                <a:buFont typeface="Arial" panose="020B0604020202020204" pitchFamily="34" charset="0"/>
                <a:buChar char="•"/>
              </a:pPr>
              <a:r>
                <a:rPr lang="en-GB" sz="900">
                  <a:solidFill>
                    <a:srgbClr val="404246"/>
                  </a:solidFill>
                  <a:latin typeface="Calibri Light"/>
                  <a:cs typeface="Calibri Light"/>
                  <a:sym typeface="Calibri"/>
                </a:rPr>
                <a:t>Training and Assessment Requirements will be separated from Skill Standards</a:t>
              </a:r>
              <a:endParaRPr sz="900">
                <a:solidFill>
                  <a:srgbClr val="404246"/>
                </a:solidFill>
                <a:latin typeface="Calibri Light"/>
                <a:cs typeface="Calibri Light"/>
              </a:endParaRPr>
            </a:p>
          </p:txBody>
        </p:sp>
        <p:pic>
          <p:nvPicPr>
            <p:cNvPr id="94" name="Graphic 93" descr="Comment Like with solid fill">
              <a:extLst>
                <a:ext uri="{FF2B5EF4-FFF2-40B4-BE49-F238E27FC236}">
                  <a16:creationId xmlns:a16="http://schemas.microsoft.com/office/drawing/2014/main" id="{837F4B0D-592F-417F-ABAA-FF0310045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758" y="3154683"/>
              <a:ext cx="567587" cy="567587"/>
            </a:xfrm>
            <a:prstGeom prst="rect">
              <a:avLst/>
            </a:prstGeom>
          </p:spPr>
        </p:pic>
        <p:pic>
          <p:nvPicPr>
            <p:cNvPr id="95" name="Graphic 94" descr="Building Brick Wall with solid fill">
              <a:extLst>
                <a:ext uri="{FF2B5EF4-FFF2-40B4-BE49-F238E27FC236}">
                  <a16:creationId xmlns:a16="http://schemas.microsoft.com/office/drawing/2014/main" id="{03D014EA-0468-49F4-838B-2390550F5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952" y="4192389"/>
              <a:ext cx="457199" cy="457199"/>
            </a:xfrm>
            <a:prstGeom prst="rect">
              <a:avLst/>
            </a:prstGeom>
          </p:spPr>
        </p:pic>
      </p:grpSp>
      <p:grpSp>
        <p:nvGrpSpPr>
          <p:cNvPr id="96" name="Group 95">
            <a:extLst>
              <a:ext uri="{FF2B5EF4-FFF2-40B4-BE49-F238E27FC236}">
                <a16:creationId xmlns:a16="http://schemas.microsoft.com/office/drawing/2014/main" id="{21250D70-7CCB-4572-82B6-75AB7D0E7E99}"/>
              </a:ext>
            </a:extLst>
          </p:cNvPr>
          <p:cNvGrpSpPr/>
          <p:nvPr/>
        </p:nvGrpSpPr>
        <p:grpSpPr>
          <a:xfrm>
            <a:off x="297495" y="1148540"/>
            <a:ext cx="8646274" cy="3672325"/>
            <a:chOff x="336025" y="1342470"/>
            <a:chExt cx="8646274" cy="3672325"/>
          </a:xfrm>
        </p:grpSpPr>
        <p:grpSp>
          <p:nvGrpSpPr>
            <p:cNvPr id="97" name="Group 96">
              <a:extLst>
                <a:ext uri="{FF2B5EF4-FFF2-40B4-BE49-F238E27FC236}">
                  <a16:creationId xmlns:a16="http://schemas.microsoft.com/office/drawing/2014/main" id="{6E809B96-713A-4591-A2B6-6428CF3E50F9}"/>
                </a:ext>
              </a:extLst>
            </p:cNvPr>
            <p:cNvGrpSpPr/>
            <p:nvPr/>
          </p:nvGrpSpPr>
          <p:grpSpPr>
            <a:xfrm>
              <a:off x="336025" y="1342470"/>
              <a:ext cx="8646274" cy="3672325"/>
              <a:chOff x="414481" y="1676591"/>
              <a:chExt cx="11528364" cy="4896436"/>
            </a:xfrm>
          </p:grpSpPr>
          <p:sp>
            <p:nvSpPr>
              <p:cNvPr id="100" name="Google Shape;1539;g129298e1e89_0_0">
                <a:extLst>
                  <a:ext uri="{FF2B5EF4-FFF2-40B4-BE49-F238E27FC236}">
                    <a16:creationId xmlns:a16="http://schemas.microsoft.com/office/drawing/2014/main" id="{8CECE55B-9E36-49E6-A4B7-7DF4A2D7BE1A}"/>
                  </a:ext>
                </a:extLst>
              </p:cNvPr>
              <p:cNvSpPr txBox="1"/>
              <p:nvPr/>
            </p:nvSpPr>
            <p:spPr>
              <a:xfrm>
                <a:off x="4939427" y="1676591"/>
                <a:ext cx="2144700" cy="410339"/>
              </a:xfrm>
              <a:prstGeom prst="rect">
                <a:avLst/>
              </a:prstGeom>
              <a:noFill/>
              <a:ln>
                <a:noFill/>
              </a:ln>
            </p:spPr>
            <p:txBody>
              <a:bodyPr spcFirstLastPara="1" wrap="square" lIns="68569" tIns="68569" rIns="68569" bIns="68569" anchor="t" anchorCtr="0">
                <a:spAutoFit/>
              </a:bodyPr>
              <a:lstStyle/>
              <a:p>
                <a:pPr algn="ctr">
                  <a:buSzPts val="1200"/>
                </a:pPr>
                <a:r>
                  <a:rPr lang="en-GB" sz="1100" b="1">
                    <a:solidFill>
                      <a:srgbClr val="404246"/>
                    </a:solidFill>
                    <a:latin typeface="+mj-lt"/>
                    <a:ea typeface="Calibri"/>
                    <a:cs typeface="Calibri"/>
                  </a:rPr>
                  <a:t>Development process</a:t>
                </a:r>
              </a:p>
            </p:txBody>
          </p:sp>
          <p:grpSp>
            <p:nvGrpSpPr>
              <p:cNvPr id="101" name="Google Shape;1540;g129298e1e89_0_0">
                <a:extLst>
                  <a:ext uri="{FF2B5EF4-FFF2-40B4-BE49-F238E27FC236}">
                    <a16:creationId xmlns:a16="http://schemas.microsoft.com/office/drawing/2014/main" id="{CC4072A9-9D62-41EB-A3D8-DFB498C0318F}"/>
                  </a:ext>
                </a:extLst>
              </p:cNvPr>
              <p:cNvGrpSpPr/>
              <p:nvPr/>
            </p:nvGrpSpPr>
            <p:grpSpPr>
              <a:xfrm>
                <a:off x="414481" y="1750930"/>
                <a:ext cx="4747429" cy="336000"/>
                <a:chOff x="717519" y="5587355"/>
                <a:chExt cx="1557300" cy="336000"/>
              </a:xfrm>
            </p:grpSpPr>
            <p:cxnSp>
              <p:nvCxnSpPr>
                <p:cNvPr id="127" name="Google Shape;1541;g129298e1e89_0_0">
                  <a:extLst>
                    <a:ext uri="{FF2B5EF4-FFF2-40B4-BE49-F238E27FC236}">
                      <a16:creationId xmlns:a16="http://schemas.microsoft.com/office/drawing/2014/main" id="{5FF7685E-43E7-4402-8FF6-E95E5F829177}"/>
                    </a:ext>
                  </a:extLst>
                </p:cNvPr>
                <p:cNvCxnSpPr/>
                <p:nvPr/>
              </p:nvCxnSpPr>
              <p:spPr>
                <a:xfrm>
                  <a:off x="717519" y="5755354"/>
                  <a:ext cx="1557300" cy="0"/>
                </a:xfrm>
                <a:prstGeom prst="straightConnector1">
                  <a:avLst/>
                </a:prstGeom>
                <a:noFill/>
                <a:ln w="9525" cap="flat" cmpd="sng">
                  <a:solidFill>
                    <a:srgbClr val="44546A"/>
                  </a:solidFill>
                  <a:prstDash val="dash"/>
                  <a:round/>
                  <a:headEnd type="none" w="sm" len="sm"/>
                  <a:tailEnd type="none" w="sm" len="sm"/>
                </a:ln>
              </p:spPr>
            </p:cxnSp>
            <p:cxnSp>
              <p:nvCxnSpPr>
                <p:cNvPr id="128" name="Google Shape;1542;g129298e1e89_0_0">
                  <a:extLst>
                    <a:ext uri="{FF2B5EF4-FFF2-40B4-BE49-F238E27FC236}">
                      <a16:creationId xmlns:a16="http://schemas.microsoft.com/office/drawing/2014/main" id="{4884C1FE-C819-4FEB-9481-E0492A8F6F4B}"/>
                    </a:ext>
                  </a:extLst>
                </p:cNvPr>
                <p:cNvCxnSpPr/>
                <p:nvPr/>
              </p:nvCxnSpPr>
              <p:spPr>
                <a:xfrm rot="10800000">
                  <a:off x="717519" y="5587355"/>
                  <a:ext cx="0" cy="336000"/>
                </a:xfrm>
                <a:prstGeom prst="straightConnector1">
                  <a:avLst/>
                </a:prstGeom>
                <a:noFill/>
                <a:ln w="9525" cap="flat" cmpd="sng">
                  <a:solidFill>
                    <a:schemeClr val="dk2"/>
                  </a:solidFill>
                  <a:prstDash val="dash"/>
                  <a:round/>
                  <a:headEnd type="none" w="sm" len="sm"/>
                  <a:tailEnd type="none" w="sm" len="sm"/>
                </a:ln>
              </p:spPr>
            </p:cxnSp>
          </p:grpSp>
          <p:grpSp>
            <p:nvGrpSpPr>
              <p:cNvPr id="102" name="Google Shape;1543;g129298e1e89_0_0">
                <a:extLst>
                  <a:ext uri="{FF2B5EF4-FFF2-40B4-BE49-F238E27FC236}">
                    <a16:creationId xmlns:a16="http://schemas.microsoft.com/office/drawing/2014/main" id="{B65BDFA2-C27B-4F9F-86DD-D97D4F135524}"/>
                  </a:ext>
                </a:extLst>
              </p:cNvPr>
              <p:cNvGrpSpPr/>
              <p:nvPr/>
            </p:nvGrpSpPr>
            <p:grpSpPr>
              <a:xfrm>
                <a:off x="6861644" y="1750930"/>
                <a:ext cx="4887433" cy="336000"/>
                <a:chOff x="2783032" y="5587355"/>
                <a:chExt cx="1557301" cy="336000"/>
              </a:xfrm>
            </p:grpSpPr>
            <p:cxnSp>
              <p:nvCxnSpPr>
                <p:cNvPr id="125" name="Google Shape;1544;g129298e1e89_0_0">
                  <a:extLst>
                    <a:ext uri="{FF2B5EF4-FFF2-40B4-BE49-F238E27FC236}">
                      <a16:creationId xmlns:a16="http://schemas.microsoft.com/office/drawing/2014/main" id="{7CF847F9-2BBA-4E21-8E07-8A97350AC666}"/>
                    </a:ext>
                  </a:extLst>
                </p:cNvPr>
                <p:cNvCxnSpPr/>
                <p:nvPr/>
              </p:nvCxnSpPr>
              <p:spPr>
                <a:xfrm>
                  <a:off x="2783032" y="5755354"/>
                  <a:ext cx="1557300" cy="0"/>
                </a:xfrm>
                <a:prstGeom prst="straightConnector1">
                  <a:avLst/>
                </a:prstGeom>
                <a:noFill/>
                <a:ln w="9525" cap="flat" cmpd="sng">
                  <a:solidFill>
                    <a:srgbClr val="44546A"/>
                  </a:solidFill>
                  <a:prstDash val="dash"/>
                  <a:round/>
                  <a:headEnd type="none" w="sm" len="sm"/>
                  <a:tailEnd type="none" w="sm" len="sm"/>
                </a:ln>
              </p:spPr>
            </p:cxnSp>
            <p:cxnSp>
              <p:nvCxnSpPr>
                <p:cNvPr id="126" name="Google Shape;1545;g129298e1e89_0_0">
                  <a:extLst>
                    <a:ext uri="{FF2B5EF4-FFF2-40B4-BE49-F238E27FC236}">
                      <a16:creationId xmlns:a16="http://schemas.microsoft.com/office/drawing/2014/main" id="{74746397-17FA-47B0-9FC6-A5388F7970F2}"/>
                    </a:ext>
                  </a:extLst>
                </p:cNvPr>
                <p:cNvCxnSpPr/>
                <p:nvPr/>
              </p:nvCxnSpPr>
              <p:spPr>
                <a:xfrm rot="10800000">
                  <a:off x="4340333" y="5587355"/>
                  <a:ext cx="0" cy="336000"/>
                </a:xfrm>
                <a:prstGeom prst="straightConnector1">
                  <a:avLst/>
                </a:prstGeom>
                <a:noFill/>
                <a:ln w="9525" cap="flat" cmpd="sng">
                  <a:solidFill>
                    <a:schemeClr val="dk2"/>
                  </a:solidFill>
                  <a:prstDash val="dash"/>
                  <a:round/>
                  <a:headEnd type="none" w="sm" len="sm"/>
                  <a:tailEnd type="none" w="sm" len="sm"/>
                </a:ln>
              </p:spPr>
            </p:cxnSp>
          </p:grpSp>
          <p:grpSp>
            <p:nvGrpSpPr>
              <p:cNvPr id="103" name="Group 102">
                <a:extLst>
                  <a:ext uri="{FF2B5EF4-FFF2-40B4-BE49-F238E27FC236}">
                    <a16:creationId xmlns:a16="http://schemas.microsoft.com/office/drawing/2014/main" id="{971B1E4E-AB49-49D8-ACA7-46F14D23E183}"/>
                  </a:ext>
                </a:extLst>
              </p:cNvPr>
              <p:cNvGrpSpPr/>
              <p:nvPr/>
            </p:nvGrpSpPr>
            <p:grpSpPr>
              <a:xfrm>
                <a:off x="430850" y="2116806"/>
                <a:ext cx="11511995" cy="4456221"/>
                <a:chOff x="430850" y="2116806"/>
                <a:chExt cx="11511995" cy="4456221"/>
              </a:xfrm>
            </p:grpSpPr>
            <p:sp>
              <p:nvSpPr>
                <p:cNvPr id="104" name="Arrow: Bent 103">
                  <a:extLst>
                    <a:ext uri="{FF2B5EF4-FFF2-40B4-BE49-F238E27FC236}">
                      <a16:creationId xmlns:a16="http://schemas.microsoft.com/office/drawing/2014/main" id="{DBA13ACA-545A-41CE-8946-0928B21798D5}"/>
                    </a:ext>
                  </a:extLst>
                </p:cNvPr>
                <p:cNvSpPr/>
                <p:nvPr/>
              </p:nvSpPr>
              <p:spPr>
                <a:xfrm rot="10800000" flipH="1">
                  <a:off x="7359775" y="2614360"/>
                  <a:ext cx="356032" cy="1209309"/>
                </a:xfrm>
                <a:prstGeom prst="bentArrow">
                  <a:avLst>
                    <a:gd name="adj1" fmla="val 25000"/>
                    <a:gd name="adj2" fmla="val 29069"/>
                    <a:gd name="adj3" fmla="val 25000"/>
                    <a:gd name="adj4" fmla="val 38850"/>
                  </a:avLst>
                </a:prstGeom>
                <a:solidFill>
                  <a:srgbClr val="012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a:solidFill>
                      <a:schemeClr val="tx1"/>
                    </a:solidFill>
                    <a:latin typeface="+mj-lt"/>
                  </a:endParaRPr>
                </a:p>
              </p:txBody>
            </p:sp>
            <p:sp>
              <p:nvSpPr>
                <p:cNvPr id="105" name="Arrow: Bent 104">
                  <a:extLst>
                    <a:ext uri="{FF2B5EF4-FFF2-40B4-BE49-F238E27FC236}">
                      <a16:creationId xmlns:a16="http://schemas.microsoft.com/office/drawing/2014/main" id="{2CBC0B7E-639B-4899-AF59-6D01B37A4CE9}"/>
                    </a:ext>
                  </a:extLst>
                </p:cNvPr>
                <p:cNvSpPr/>
                <p:nvPr/>
              </p:nvSpPr>
              <p:spPr>
                <a:xfrm rot="10800000" flipH="1">
                  <a:off x="7359775" y="3516771"/>
                  <a:ext cx="356032" cy="1939815"/>
                </a:xfrm>
                <a:prstGeom prst="bentArrow">
                  <a:avLst>
                    <a:gd name="adj1" fmla="val 25000"/>
                    <a:gd name="adj2" fmla="val 29069"/>
                    <a:gd name="adj3" fmla="val 25000"/>
                    <a:gd name="adj4" fmla="val 38850"/>
                  </a:avLst>
                </a:prstGeom>
                <a:solidFill>
                  <a:srgbClr val="012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a:solidFill>
                      <a:schemeClr val="tx1"/>
                    </a:solidFill>
                    <a:latin typeface="+mj-lt"/>
                  </a:endParaRPr>
                </a:p>
              </p:txBody>
            </p:sp>
            <p:cxnSp>
              <p:nvCxnSpPr>
                <p:cNvPr id="106" name="Straight Arrow Connector 105">
                  <a:extLst>
                    <a:ext uri="{FF2B5EF4-FFF2-40B4-BE49-F238E27FC236}">
                      <a16:creationId xmlns:a16="http://schemas.microsoft.com/office/drawing/2014/main" id="{5FF2028F-1D22-4A86-91FC-E3532718C821}"/>
                    </a:ext>
                  </a:extLst>
                </p:cNvPr>
                <p:cNvCxnSpPr>
                  <a:cxnSpLocks/>
                  <a:stCxn id="115" idx="3"/>
                  <a:endCxn id="116" idx="0"/>
                </p:cNvCxnSpPr>
                <p:nvPr/>
              </p:nvCxnSpPr>
              <p:spPr>
                <a:xfrm flipV="1">
                  <a:off x="10190925" y="4797660"/>
                  <a:ext cx="505055" cy="549246"/>
                </a:xfrm>
                <a:prstGeom prst="straightConnector1">
                  <a:avLst/>
                </a:prstGeom>
                <a:ln w="25400">
                  <a:solidFill>
                    <a:srgbClr val="012C3D"/>
                  </a:solidFill>
                  <a:tailEnd type="none"/>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32D09D52-BAA6-4B28-B4A6-B95A55AD7FAA}"/>
                    </a:ext>
                  </a:extLst>
                </p:cNvPr>
                <p:cNvCxnSpPr>
                  <a:cxnSpLocks/>
                  <a:stCxn id="115" idx="3"/>
                  <a:endCxn id="114" idx="2"/>
                </p:cNvCxnSpPr>
                <p:nvPr/>
              </p:nvCxnSpPr>
              <p:spPr>
                <a:xfrm>
                  <a:off x="10190925" y="5346906"/>
                  <a:ext cx="505059" cy="601992"/>
                </a:xfrm>
                <a:prstGeom prst="straightConnector1">
                  <a:avLst/>
                </a:prstGeom>
                <a:ln w="25400">
                  <a:solidFill>
                    <a:srgbClr val="012C3D"/>
                  </a:solidFill>
                  <a:tailEnd type="none"/>
                </a:ln>
              </p:spPr>
              <p:style>
                <a:lnRef idx="1">
                  <a:schemeClr val="dk1"/>
                </a:lnRef>
                <a:fillRef idx="0">
                  <a:schemeClr val="dk1"/>
                </a:fillRef>
                <a:effectRef idx="0">
                  <a:schemeClr val="dk1"/>
                </a:effectRef>
                <a:fontRef idx="minor">
                  <a:schemeClr val="tx1"/>
                </a:fontRef>
              </p:style>
            </p:cxnSp>
            <p:sp>
              <p:nvSpPr>
                <p:cNvPr id="108" name="Google Shape;1526;g129298e1e89_0_0">
                  <a:extLst>
                    <a:ext uri="{FF2B5EF4-FFF2-40B4-BE49-F238E27FC236}">
                      <a16:creationId xmlns:a16="http://schemas.microsoft.com/office/drawing/2014/main" id="{FE5A96D3-B7F4-4A0F-B7FB-1C4D1C0BF0C2}"/>
                    </a:ext>
                  </a:extLst>
                </p:cNvPr>
                <p:cNvSpPr/>
                <p:nvPr/>
              </p:nvSpPr>
              <p:spPr>
                <a:xfrm>
                  <a:off x="442925" y="2133000"/>
                  <a:ext cx="2281800" cy="503700"/>
                </a:xfrm>
                <a:prstGeom prst="chevron">
                  <a:avLst>
                    <a:gd name="adj" fmla="val 50000"/>
                  </a:avLst>
                </a:prstGeom>
                <a:solidFill>
                  <a:srgbClr val="D7D8D6"/>
                </a:solidFill>
                <a:ln>
                  <a:noFill/>
                </a:ln>
              </p:spPr>
              <p:txBody>
                <a:bodyPr spcFirstLastPara="1" wrap="square" lIns="68569" tIns="68569" rIns="68569" bIns="68569" anchor="ctr" anchorCtr="0">
                  <a:noAutofit/>
                </a:bodyPr>
                <a:lstStyle/>
                <a:p>
                  <a:pPr algn="ctr">
                    <a:buClr>
                      <a:srgbClr val="000000"/>
                    </a:buClr>
                    <a:buSzPts val="1000"/>
                  </a:pPr>
                  <a:r>
                    <a:rPr lang="en-GB" sz="800" b="1">
                      <a:solidFill>
                        <a:schemeClr val="dk1"/>
                      </a:solidFill>
                      <a:latin typeface="+mj-lt"/>
                      <a:ea typeface="Calibri"/>
                      <a:cs typeface="Calibri"/>
                      <a:sym typeface="Calibri"/>
                    </a:rPr>
                    <a:t>Workforce Needs</a:t>
                  </a:r>
                  <a:endParaRPr sz="800" b="1">
                    <a:solidFill>
                      <a:schemeClr val="dk1"/>
                    </a:solidFill>
                    <a:latin typeface="+mj-lt"/>
                    <a:ea typeface="Calibri"/>
                    <a:cs typeface="Calibri"/>
                    <a:sym typeface="Calibri"/>
                  </a:endParaRPr>
                </a:p>
              </p:txBody>
            </p:sp>
            <p:sp>
              <p:nvSpPr>
                <p:cNvPr id="109" name="Google Shape;1527;g129298e1e89_0_0">
                  <a:extLst>
                    <a:ext uri="{FF2B5EF4-FFF2-40B4-BE49-F238E27FC236}">
                      <a16:creationId xmlns:a16="http://schemas.microsoft.com/office/drawing/2014/main" id="{5C98A7B6-6C68-4E0E-A8C4-114E65A95A6C}"/>
                    </a:ext>
                  </a:extLst>
                </p:cNvPr>
                <p:cNvSpPr/>
                <p:nvPr/>
              </p:nvSpPr>
              <p:spPr>
                <a:xfrm>
                  <a:off x="2712638" y="2133000"/>
                  <a:ext cx="2281800" cy="503700"/>
                </a:xfrm>
                <a:prstGeom prst="chevron">
                  <a:avLst>
                    <a:gd name="adj" fmla="val 50000"/>
                  </a:avLst>
                </a:prstGeom>
                <a:solidFill>
                  <a:srgbClr val="A4A7A9"/>
                </a:solidFill>
                <a:ln>
                  <a:noFill/>
                </a:ln>
              </p:spPr>
              <p:txBody>
                <a:bodyPr spcFirstLastPara="1" wrap="square" lIns="68569" tIns="68569" rIns="68569" bIns="68569" anchor="ctr" anchorCtr="0">
                  <a:noAutofit/>
                </a:bodyPr>
                <a:lstStyle/>
                <a:p>
                  <a:pPr algn="ctr">
                    <a:buClr>
                      <a:srgbClr val="000000"/>
                    </a:buClr>
                    <a:buSzPts val="1000"/>
                  </a:pPr>
                  <a:r>
                    <a:rPr lang="en-GB" sz="800" b="1">
                      <a:solidFill>
                        <a:srgbClr val="FFFFFF"/>
                      </a:solidFill>
                      <a:latin typeface="+mj-lt"/>
                      <a:ea typeface="Calibri"/>
                      <a:cs typeface="Calibri"/>
                      <a:sym typeface="Calibri"/>
                    </a:rPr>
                    <a:t>Job Profiles</a:t>
                  </a:r>
                  <a:endParaRPr sz="800" b="1">
                    <a:solidFill>
                      <a:srgbClr val="FFFFFF"/>
                    </a:solidFill>
                    <a:latin typeface="+mj-lt"/>
                    <a:ea typeface="Calibri"/>
                    <a:cs typeface="Calibri"/>
                    <a:sym typeface="Calibri"/>
                  </a:endParaRPr>
                </a:p>
              </p:txBody>
            </p:sp>
            <p:sp>
              <p:nvSpPr>
                <p:cNvPr id="110" name="Google Shape;1529;g129298e1e89_0_0">
                  <a:extLst>
                    <a:ext uri="{FF2B5EF4-FFF2-40B4-BE49-F238E27FC236}">
                      <a16:creationId xmlns:a16="http://schemas.microsoft.com/office/drawing/2014/main" id="{AB20B526-D4AE-4437-AA43-427413EBBCA9}"/>
                    </a:ext>
                  </a:extLst>
                </p:cNvPr>
                <p:cNvSpPr/>
                <p:nvPr/>
              </p:nvSpPr>
              <p:spPr>
                <a:xfrm>
                  <a:off x="7252073" y="2133000"/>
                  <a:ext cx="4497002" cy="503610"/>
                </a:xfrm>
                <a:prstGeom prst="chevron">
                  <a:avLst>
                    <a:gd name="adj" fmla="val 50000"/>
                  </a:avLst>
                </a:prstGeom>
                <a:solidFill>
                  <a:srgbClr val="7A9F4C"/>
                </a:solidFill>
                <a:ln>
                  <a:noFill/>
                </a:ln>
              </p:spPr>
              <p:txBody>
                <a:bodyPr spcFirstLastPara="1" wrap="square" lIns="68569" tIns="68569" rIns="68569" bIns="68569" anchor="ctr" anchorCtr="0">
                  <a:noAutofit/>
                </a:bodyPr>
                <a:lstStyle/>
                <a:p>
                  <a:pPr algn="ctr">
                    <a:buClr>
                      <a:srgbClr val="000000"/>
                    </a:buClr>
                    <a:buSzPts val="1000"/>
                  </a:pPr>
                  <a:endParaRPr sz="800" b="1">
                    <a:solidFill>
                      <a:schemeClr val="dk1"/>
                    </a:solidFill>
                    <a:latin typeface="+mj-lt"/>
                    <a:ea typeface="Calibri"/>
                    <a:cs typeface="Calibri"/>
                    <a:sym typeface="Calibri"/>
                  </a:endParaRPr>
                </a:p>
              </p:txBody>
            </p:sp>
            <p:sp>
              <p:nvSpPr>
                <p:cNvPr id="111" name="Google Shape;1530;g129298e1e89_0_0">
                  <a:extLst>
                    <a:ext uri="{FF2B5EF4-FFF2-40B4-BE49-F238E27FC236}">
                      <a16:creationId xmlns:a16="http://schemas.microsoft.com/office/drawing/2014/main" id="{80CF95CF-8497-43C8-9EA5-A0DC87CFA31D}"/>
                    </a:ext>
                  </a:extLst>
                </p:cNvPr>
                <p:cNvSpPr txBox="1"/>
                <p:nvPr/>
              </p:nvSpPr>
              <p:spPr>
                <a:xfrm>
                  <a:off x="599977" y="2614360"/>
                  <a:ext cx="1915500" cy="1005374"/>
                </a:xfrm>
                <a:prstGeom prst="rect">
                  <a:avLst/>
                </a:prstGeom>
                <a:noFill/>
                <a:ln>
                  <a:noFill/>
                </a:ln>
              </p:spPr>
              <p:txBody>
                <a:bodyPr spcFirstLastPara="1" wrap="square" lIns="68569" tIns="68569" rIns="68569" bIns="68569" anchor="t" anchorCtr="0">
                  <a:spAutoFit/>
                </a:bodyPr>
                <a:lstStyle/>
                <a:p>
                  <a:pPr>
                    <a:buClr>
                      <a:srgbClr val="000000"/>
                    </a:buClr>
                    <a:buSzPts val="1100"/>
                  </a:pPr>
                  <a:r>
                    <a:rPr lang="en-GB" sz="800">
                      <a:solidFill>
                        <a:srgbClr val="404246"/>
                      </a:solidFill>
                      <a:latin typeface="+mj-lt"/>
                      <a:ea typeface="Calibri"/>
                      <a:cs typeface="Calibri"/>
                      <a:sym typeface="Calibri"/>
                    </a:rPr>
                    <a:t>Jobs and Skills Councils will </a:t>
                  </a:r>
                  <a:r>
                    <a:rPr lang="en-GB" sz="800" b="1">
                      <a:solidFill>
                        <a:srgbClr val="404246"/>
                      </a:solidFill>
                      <a:latin typeface="+mj-lt"/>
                      <a:ea typeface="Calibri"/>
                      <a:cs typeface="Calibri"/>
                      <a:sym typeface="Calibri"/>
                    </a:rPr>
                    <a:t>identify skills needs, </a:t>
                  </a:r>
                  <a:r>
                    <a:rPr lang="en-GB" sz="800">
                      <a:solidFill>
                        <a:srgbClr val="404246"/>
                      </a:solidFill>
                      <a:latin typeface="+mj-lt"/>
                      <a:ea typeface="Calibri"/>
                      <a:cs typeface="Calibri"/>
                      <a:sym typeface="Calibri"/>
                    </a:rPr>
                    <a:t>now and into the future, based on workforce planning</a:t>
                  </a:r>
                  <a:r>
                    <a:rPr lang="en-GB" sz="800">
                      <a:solidFill>
                        <a:srgbClr val="404246"/>
                      </a:solidFill>
                      <a:latin typeface="+mj-lt"/>
                      <a:cs typeface="Calibri"/>
                      <a:sym typeface="Calibri"/>
                    </a:rPr>
                    <a:t> using Jobs Skills Australia analysis</a:t>
                  </a:r>
                  <a:endParaRPr lang="en-US" sz="800">
                    <a:solidFill>
                      <a:srgbClr val="404246"/>
                    </a:solidFill>
                    <a:latin typeface="+mj-lt"/>
                    <a:cs typeface="Calibri"/>
                  </a:endParaRPr>
                </a:p>
              </p:txBody>
            </p:sp>
            <p:sp>
              <p:nvSpPr>
                <p:cNvPr id="112" name="Google Shape;1531;g129298e1e89_0_0">
                  <a:extLst>
                    <a:ext uri="{FF2B5EF4-FFF2-40B4-BE49-F238E27FC236}">
                      <a16:creationId xmlns:a16="http://schemas.microsoft.com/office/drawing/2014/main" id="{7EE7FE4B-294D-4CB4-A171-19C490F06138}"/>
                    </a:ext>
                  </a:extLst>
                </p:cNvPr>
                <p:cNvSpPr txBox="1"/>
                <p:nvPr/>
              </p:nvSpPr>
              <p:spPr>
                <a:xfrm>
                  <a:off x="2880048" y="2590096"/>
                  <a:ext cx="1915500" cy="1005374"/>
                </a:xfrm>
                <a:prstGeom prst="rect">
                  <a:avLst/>
                </a:prstGeom>
                <a:noFill/>
                <a:ln>
                  <a:noFill/>
                </a:ln>
              </p:spPr>
              <p:txBody>
                <a:bodyPr spcFirstLastPara="1" wrap="square" lIns="68569" tIns="68569" rIns="68569" bIns="68569" anchor="t" anchorCtr="0">
                  <a:spAutoFit/>
                </a:bodyPr>
                <a:lstStyle/>
                <a:p>
                  <a:pPr>
                    <a:buClr>
                      <a:srgbClr val="000000"/>
                    </a:buClr>
                    <a:buSzPts val="1000"/>
                  </a:pPr>
                  <a:r>
                    <a:rPr lang="en-GB" sz="800">
                      <a:solidFill>
                        <a:srgbClr val="404246"/>
                      </a:solidFill>
                      <a:latin typeface="+mj-lt"/>
                      <a:ea typeface="Calibri"/>
                      <a:cs typeface="Calibri"/>
                      <a:sym typeface="Calibri"/>
                    </a:rPr>
                    <a:t>Jobs and Skills Councils will </a:t>
                  </a:r>
                  <a:r>
                    <a:rPr lang="en-GB" sz="800" b="1">
                      <a:solidFill>
                        <a:srgbClr val="404246"/>
                      </a:solidFill>
                      <a:latin typeface="+mj-lt"/>
                      <a:ea typeface="Calibri"/>
                      <a:cs typeface="Calibri"/>
                      <a:sym typeface="Calibri"/>
                    </a:rPr>
                    <a:t>develop job profiles outlining functions </a:t>
                  </a:r>
                  <a:r>
                    <a:rPr lang="en-GB" sz="800">
                      <a:solidFill>
                        <a:srgbClr val="404246"/>
                      </a:solidFill>
                      <a:latin typeface="+mj-lt"/>
                      <a:ea typeface="Calibri"/>
                      <a:cs typeface="Calibri"/>
                      <a:sym typeface="Calibri"/>
                    </a:rPr>
                    <a:t>required</a:t>
                  </a:r>
                  <a:r>
                    <a:rPr lang="en-GB" sz="800" b="1">
                      <a:solidFill>
                        <a:srgbClr val="404246"/>
                      </a:solidFill>
                      <a:latin typeface="+mj-lt"/>
                      <a:ea typeface="Calibri"/>
                      <a:cs typeface="Calibri"/>
                      <a:sym typeface="Calibri"/>
                    </a:rPr>
                    <a:t> </a:t>
                  </a:r>
                  <a:r>
                    <a:rPr lang="en-GB" sz="800">
                      <a:solidFill>
                        <a:srgbClr val="404246"/>
                      </a:solidFill>
                      <a:latin typeface="+mj-lt"/>
                      <a:ea typeface="Calibri"/>
                      <a:cs typeface="Calibri"/>
                      <a:sym typeface="Calibri"/>
                    </a:rPr>
                    <a:t>to perform various job roles in the relevant industry</a:t>
                  </a:r>
                  <a:endParaRPr sz="800">
                    <a:solidFill>
                      <a:srgbClr val="404246"/>
                    </a:solidFill>
                    <a:latin typeface="+mj-lt"/>
                    <a:ea typeface="Calibri"/>
                    <a:cs typeface="Calibri"/>
                    <a:sym typeface="Calibri"/>
                  </a:endParaRPr>
                </a:p>
              </p:txBody>
            </p:sp>
            <p:sp>
              <p:nvSpPr>
                <p:cNvPr id="113" name="Google Shape;1532;g129298e1e89_0_0">
                  <a:extLst>
                    <a:ext uri="{FF2B5EF4-FFF2-40B4-BE49-F238E27FC236}">
                      <a16:creationId xmlns:a16="http://schemas.microsoft.com/office/drawing/2014/main" id="{6E8B054B-ACA7-41C6-AE4A-9831B22925FA}"/>
                    </a:ext>
                  </a:extLst>
                </p:cNvPr>
                <p:cNvSpPr txBox="1"/>
                <p:nvPr/>
              </p:nvSpPr>
              <p:spPr>
                <a:xfrm>
                  <a:off x="5125602" y="2581800"/>
                  <a:ext cx="1915500" cy="1169522"/>
                </a:xfrm>
                <a:prstGeom prst="rect">
                  <a:avLst/>
                </a:prstGeom>
                <a:noFill/>
                <a:ln>
                  <a:noFill/>
                </a:ln>
              </p:spPr>
              <p:txBody>
                <a:bodyPr spcFirstLastPara="1" wrap="square" lIns="68569" tIns="68569" rIns="68569" bIns="68569" anchor="t" anchorCtr="0">
                  <a:spAutoFit/>
                </a:bodyPr>
                <a:lstStyle/>
                <a:p>
                  <a:pPr>
                    <a:buClr>
                      <a:srgbClr val="000000"/>
                    </a:buClr>
                    <a:buSzPts val="1000"/>
                  </a:pPr>
                  <a:r>
                    <a:rPr lang="en-GB" sz="800">
                      <a:solidFill>
                        <a:srgbClr val="404246"/>
                      </a:solidFill>
                      <a:latin typeface="+mj-lt"/>
                      <a:ea typeface="Calibri"/>
                      <a:cs typeface="Calibri"/>
                      <a:sym typeface="Calibri"/>
                    </a:rPr>
                    <a:t>Jobs and Skills Councils will </a:t>
                  </a:r>
                  <a:r>
                    <a:rPr lang="en-GB" sz="800" b="1">
                      <a:solidFill>
                        <a:srgbClr val="404246"/>
                      </a:solidFill>
                      <a:latin typeface="+mj-lt"/>
                      <a:ea typeface="Calibri"/>
                      <a:cs typeface="Calibri"/>
                      <a:sym typeface="Calibri"/>
                    </a:rPr>
                    <a:t>map how people could move into and between roles and industries </a:t>
                  </a:r>
                  <a:r>
                    <a:rPr lang="en-GB" sz="800">
                      <a:solidFill>
                        <a:srgbClr val="404246"/>
                      </a:solidFill>
                      <a:latin typeface="+mj-lt"/>
                      <a:ea typeface="Calibri"/>
                      <a:cs typeface="Calibri"/>
                      <a:sym typeface="Calibri"/>
                    </a:rPr>
                    <a:t>to support clear education, training and career pathways</a:t>
                  </a:r>
                  <a:endParaRPr lang="en-US" sz="800">
                    <a:solidFill>
                      <a:srgbClr val="404246"/>
                    </a:solidFill>
                    <a:latin typeface="+mj-lt"/>
                    <a:ea typeface="Calibri"/>
                    <a:cs typeface="Calibri"/>
                  </a:endParaRPr>
                </a:p>
              </p:txBody>
            </p:sp>
            <p:sp>
              <p:nvSpPr>
                <p:cNvPr id="114" name="Google Shape;1534;g129298e1e89_0_0">
                  <a:extLst>
                    <a:ext uri="{FF2B5EF4-FFF2-40B4-BE49-F238E27FC236}">
                      <a16:creationId xmlns:a16="http://schemas.microsoft.com/office/drawing/2014/main" id="{76E6B223-2280-4D35-A898-4B23F9845439}"/>
                    </a:ext>
                  </a:extLst>
                </p:cNvPr>
                <p:cNvSpPr/>
                <p:nvPr/>
              </p:nvSpPr>
              <p:spPr>
                <a:xfrm>
                  <a:off x="10695984" y="5655427"/>
                  <a:ext cx="1246861" cy="586940"/>
                </a:xfrm>
                <a:prstGeom prst="snip2DiagRect">
                  <a:avLst>
                    <a:gd name="adj1" fmla="val 0"/>
                    <a:gd name="adj2" fmla="val 16667"/>
                  </a:avLst>
                </a:prstGeom>
                <a:solidFill>
                  <a:srgbClr val="44546A"/>
                </a:solidFill>
                <a:ln>
                  <a:noFill/>
                </a:ln>
              </p:spPr>
              <p:txBody>
                <a:bodyPr spcFirstLastPara="1" wrap="square" lIns="68569" tIns="68569" rIns="68569" bIns="68569" anchor="ctr" anchorCtr="0">
                  <a:noAutofit/>
                </a:bodyPr>
                <a:lstStyle/>
                <a:p>
                  <a:pPr algn="ctr">
                    <a:buClr>
                      <a:srgbClr val="000000"/>
                    </a:buClr>
                    <a:buSzPts val="1000"/>
                  </a:pPr>
                  <a:r>
                    <a:rPr lang="en-GB" sz="1100" b="1">
                      <a:solidFill>
                        <a:schemeClr val="lt1"/>
                      </a:solidFill>
                      <a:latin typeface="+mj-lt"/>
                      <a:ea typeface="Calibri"/>
                      <a:cs typeface="Calibri"/>
                      <a:sym typeface="Calibri"/>
                    </a:rPr>
                    <a:t>Skill Sets</a:t>
                  </a:r>
                </a:p>
                <a:p>
                  <a:pPr algn="ctr">
                    <a:buClr>
                      <a:srgbClr val="000000"/>
                    </a:buClr>
                    <a:buSzPts val="1000"/>
                  </a:pPr>
                  <a:r>
                    <a:rPr lang="en-GB" sz="700" b="1" i="1">
                      <a:solidFill>
                        <a:schemeClr val="lt1"/>
                      </a:solidFill>
                      <a:latin typeface="+mj-lt"/>
                      <a:ea typeface="Calibri"/>
                      <a:cs typeface="Calibri"/>
                      <a:sym typeface="Calibri"/>
                    </a:rPr>
                    <a:t>micro-credentials</a:t>
                  </a:r>
                  <a:endParaRPr sz="700" b="1" i="1">
                    <a:solidFill>
                      <a:schemeClr val="lt1"/>
                    </a:solidFill>
                    <a:latin typeface="+mj-lt"/>
                    <a:ea typeface="Calibri"/>
                    <a:cs typeface="Calibri"/>
                    <a:sym typeface="Calibri"/>
                  </a:endParaRPr>
                </a:p>
              </p:txBody>
            </p:sp>
            <p:sp>
              <p:nvSpPr>
                <p:cNvPr id="115" name="Google Shape;1535;g129298e1e89_0_0">
                  <a:extLst>
                    <a:ext uri="{FF2B5EF4-FFF2-40B4-BE49-F238E27FC236}">
                      <a16:creationId xmlns:a16="http://schemas.microsoft.com/office/drawing/2014/main" id="{D9EAB7A7-EC0D-42F8-83E5-445FA178C15C}"/>
                    </a:ext>
                  </a:extLst>
                </p:cNvPr>
                <p:cNvSpPr/>
                <p:nvPr/>
              </p:nvSpPr>
              <p:spPr>
                <a:xfrm>
                  <a:off x="7724332" y="5100699"/>
                  <a:ext cx="2466593" cy="492412"/>
                </a:xfrm>
                <a:prstGeom prst="rect">
                  <a:avLst/>
                </a:prstGeom>
                <a:solidFill>
                  <a:srgbClr val="7A9F4C"/>
                </a:solidFill>
                <a:ln>
                  <a:noFill/>
                </a:ln>
              </p:spPr>
              <p:txBody>
                <a:bodyPr spcFirstLastPara="1" wrap="square" lIns="68569" tIns="68569" rIns="68569" bIns="68569" anchor="ctr" anchorCtr="0">
                  <a:noAutofit/>
                </a:bodyPr>
                <a:lstStyle/>
                <a:p>
                  <a:pPr algn="ctr">
                    <a:buClr>
                      <a:srgbClr val="000000"/>
                    </a:buClr>
                    <a:buSzPts val="1000"/>
                  </a:pPr>
                  <a:r>
                    <a:rPr lang="en-AU" sz="1100" b="1">
                      <a:solidFill>
                        <a:schemeClr val="bg1"/>
                      </a:solidFill>
                      <a:latin typeface="+mj-lt"/>
                      <a:ea typeface="Calibri"/>
                      <a:cs typeface="Calibri"/>
                      <a:sym typeface="Calibri"/>
                    </a:rPr>
                    <a:t>Completion Rules</a:t>
                  </a:r>
                </a:p>
              </p:txBody>
            </p:sp>
            <p:sp>
              <p:nvSpPr>
                <p:cNvPr id="116" name="Google Shape;1536;g129298e1e89_0_0">
                  <a:extLst>
                    <a:ext uri="{FF2B5EF4-FFF2-40B4-BE49-F238E27FC236}">
                      <a16:creationId xmlns:a16="http://schemas.microsoft.com/office/drawing/2014/main" id="{CC6E01DD-A1A0-40D2-B36E-E56ABA4AE4E7}"/>
                    </a:ext>
                  </a:extLst>
                </p:cNvPr>
                <p:cNvSpPr/>
                <p:nvPr/>
              </p:nvSpPr>
              <p:spPr>
                <a:xfrm flipH="1">
                  <a:off x="10695980" y="4469161"/>
                  <a:ext cx="1246863" cy="656998"/>
                </a:xfrm>
                <a:prstGeom prst="snip2DiagRect">
                  <a:avLst>
                    <a:gd name="adj1" fmla="val 0"/>
                    <a:gd name="adj2" fmla="val 16667"/>
                  </a:avLst>
                </a:prstGeom>
                <a:solidFill>
                  <a:srgbClr val="44546A"/>
                </a:solidFill>
                <a:ln>
                  <a:noFill/>
                </a:ln>
              </p:spPr>
              <p:txBody>
                <a:bodyPr spcFirstLastPara="1" wrap="square" lIns="0" tIns="68569" rIns="0" bIns="68569" anchor="ctr" anchorCtr="0">
                  <a:noAutofit/>
                </a:bodyPr>
                <a:lstStyle/>
                <a:p>
                  <a:pPr algn="ctr">
                    <a:buClr>
                      <a:srgbClr val="000000"/>
                    </a:buClr>
                    <a:buSzPts val="1000"/>
                  </a:pPr>
                  <a:r>
                    <a:rPr lang="en-GB" sz="1100" b="1">
                      <a:solidFill>
                        <a:schemeClr val="lt1"/>
                      </a:solidFill>
                      <a:latin typeface="+mj-lt"/>
                      <a:ea typeface="Calibri"/>
                      <a:cs typeface="Calibri"/>
                      <a:sym typeface="Calibri"/>
                    </a:rPr>
                    <a:t>Qualifications</a:t>
                  </a:r>
                  <a:endParaRPr sz="1100" b="1">
                    <a:solidFill>
                      <a:schemeClr val="lt1"/>
                    </a:solidFill>
                    <a:latin typeface="+mj-lt"/>
                    <a:ea typeface="Calibri"/>
                    <a:cs typeface="Calibri"/>
                    <a:sym typeface="Calibri"/>
                  </a:endParaRPr>
                </a:p>
              </p:txBody>
            </p:sp>
            <p:sp>
              <p:nvSpPr>
                <p:cNvPr id="117" name="Google Shape;1549;g129298e1e89_0_0">
                  <a:extLst>
                    <a:ext uri="{FF2B5EF4-FFF2-40B4-BE49-F238E27FC236}">
                      <a16:creationId xmlns:a16="http://schemas.microsoft.com/office/drawing/2014/main" id="{B8B15183-CDF2-47EB-A8DC-0D59B8118F4B}"/>
                    </a:ext>
                  </a:extLst>
                </p:cNvPr>
                <p:cNvSpPr txBox="1"/>
                <p:nvPr/>
              </p:nvSpPr>
              <p:spPr>
                <a:xfrm>
                  <a:off x="8792723" y="2116806"/>
                  <a:ext cx="1482300" cy="553968"/>
                </a:xfrm>
                <a:prstGeom prst="rect">
                  <a:avLst/>
                </a:prstGeom>
                <a:noFill/>
                <a:ln>
                  <a:noFill/>
                </a:ln>
              </p:spPr>
              <p:txBody>
                <a:bodyPr spcFirstLastPara="1" wrap="square" lIns="68569" tIns="68569" rIns="68569" bIns="68569" anchor="t" anchorCtr="0">
                  <a:spAutoFit/>
                </a:bodyPr>
                <a:lstStyle/>
                <a:p>
                  <a:pPr algn="ctr">
                    <a:buSzPts val="1200"/>
                  </a:pPr>
                  <a:r>
                    <a:rPr lang="en-GB" sz="1100" b="1">
                      <a:solidFill>
                        <a:schemeClr val="bg1"/>
                      </a:solidFill>
                      <a:latin typeface="+mj-lt"/>
                      <a:ea typeface="Calibri"/>
                      <a:cs typeface="Calibri"/>
                      <a:sym typeface="Calibri"/>
                    </a:rPr>
                    <a:t>Skill Standards</a:t>
                  </a:r>
                </a:p>
                <a:p>
                  <a:pPr algn="ctr">
                    <a:buSzPts val="1200"/>
                  </a:pPr>
                  <a:r>
                    <a:rPr lang="en-GB" sz="700" b="1" i="1">
                      <a:solidFill>
                        <a:schemeClr val="bg1"/>
                      </a:solidFill>
                      <a:latin typeface="+mj-lt"/>
                      <a:ea typeface="Calibri"/>
                      <a:cs typeface="Calibri"/>
                      <a:sym typeface="Calibri"/>
                    </a:rPr>
                    <a:t>micro-credentials</a:t>
                  </a:r>
                  <a:endParaRPr sz="700" b="1" i="1">
                    <a:solidFill>
                      <a:schemeClr val="bg1"/>
                    </a:solidFill>
                    <a:latin typeface="+mj-lt"/>
                    <a:ea typeface="Calibri"/>
                    <a:cs typeface="Calibri"/>
                    <a:sym typeface="Calibri"/>
                  </a:endParaRPr>
                </a:p>
              </p:txBody>
            </p:sp>
            <p:sp>
              <p:nvSpPr>
                <p:cNvPr id="118" name="Google Shape;1550;g129298e1e89_0_0">
                  <a:extLst>
                    <a:ext uri="{FF2B5EF4-FFF2-40B4-BE49-F238E27FC236}">
                      <a16:creationId xmlns:a16="http://schemas.microsoft.com/office/drawing/2014/main" id="{C74A9916-D5F1-4A05-A73B-230A8CA0E0FE}"/>
                    </a:ext>
                  </a:extLst>
                </p:cNvPr>
                <p:cNvSpPr/>
                <p:nvPr/>
              </p:nvSpPr>
              <p:spPr>
                <a:xfrm>
                  <a:off x="430850" y="2133000"/>
                  <a:ext cx="2281800" cy="503700"/>
                </a:xfrm>
                <a:prstGeom prst="chevron">
                  <a:avLst>
                    <a:gd name="adj" fmla="val 50000"/>
                  </a:avLst>
                </a:prstGeom>
                <a:solidFill>
                  <a:schemeClr val="bg2">
                    <a:lumMod val="20000"/>
                    <a:lumOff val="80000"/>
                  </a:schemeClr>
                </a:solidFill>
                <a:ln>
                  <a:noFill/>
                </a:ln>
              </p:spPr>
              <p:txBody>
                <a:bodyPr spcFirstLastPara="1" wrap="square" lIns="68569" tIns="68569" rIns="68569" bIns="68569" anchor="ctr" anchorCtr="0">
                  <a:noAutofit/>
                </a:bodyPr>
                <a:lstStyle/>
                <a:p>
                  <a:pPr algn="ctr">
                    <a:buClr>
                      <a:srgbClr val="000000"/>
                    </a:buClr>
                    <a:buSzPts val="1000"/>
                  </a:pPr>
                  <a:r>
                    <a:rPr lang="en-GB" sz="1100" b="1">
                      <a:solidFill>
                        <a:srgbClr val="404246"/>
                      </a:solidFill>
                      <a:latin typeface="+mj-lt"/>
                      <a:ea typeface="Calibri"/>
                      <a:cs typeface="Calibri"/>
                      <a:sym typeface="Calibri"/>
                    </a:rPr>
                    <a:t>Workforce needs</a:t>
                  </a:r>
                  <a:endParaRPr sz="1100" b="1">
                    <a:solidFill>
                      <a:srgbClr val="404246"/>
                    </a:solidFill>
                    <a:latin typeface="+mj-lt"/>
                    <a:ea typeface="Calibri"/>
                    <a:cs typeface="Calibri"/>
                    <a:sym typeface="Calibri"/>
                  </a:endParaRPr>
                </a:p>
              </p:txBody>
            </p:sp>
            <p:sp>
              <p:nvSpPr>
                <p:cNvPr id="119" name="Google Shape;1551;g129298e1e89_0_0">
                  <a:extLst>
                    <a:ext uri="{FF2B5EF4-FFF2-40B4-BE49-F238E27FC236}">
                      <a16:creationId xmlns:a16="http://schemas.microsoft.com/office/drawing/2014/main" id="{9F6B4D1E-9DAE-4313-99EE-9364FD98E247}"/>
                    </a:ext>
                  </a:extLst>
                </p:cNvPr>
                <p:cNvSpPr/>
                <p:nvPr/>
              </p:nvSpPr>
              <p:spPr>
                <a:xfrm>
                  <a:off x="2700563" y="2133000"/>
                  <a:ext cx="2281800" cy="503700"/>
                </a:xfrm>
                <a:prstGeom prst="chevron">
                  <a:avLst>
                    <a:gd name="adj" fmla="val 50000"/>
                  </a:avLst>
                </a:prstGeom>
                <a:solidFill>
                  <a:schemeClr val="bg2">
                    <a:lumMod val="40000"/>
                    <a:lumOff val="60000"/>
                  </a:schemeClr>
                </a:solidFill>
                <a:ln>
                  <a:noFill/>
                </a:ln>
              </p:spPr>
              <p:txBody>
                <a:bodyPr spcFirstLastPara="1" wrap="square" lIns="68569" tIns="68569" rIns="68569" bIns="68569" anchor="ctr" anchorCtr="0">
                  <a:noAutofit/>
                </a:bodyPr>
                <a:lstStyle/>
                <a:p>
                  <a:pPr algn="ctr">
                    <a:buClr>
                      <a:srgbClr val="000000"/>
                    </a:buClr>
                    <a:buSzPts val="1000"/>
                  </a:pPr>
                  <a:r>
                    <a:rPr lang="en-GB" sz="1100" b="1">
                      <a:solidFill>
                        <a:srgbClr val="404246"/>
                      </a:solidFill>
                      <a:latin typeface="+mj-lt"/>
                      <a:ea typeface="Calibri"/>
                      <a:cs typeface="Calibri"/>
                      <a:sym typeface="Calibri"/>
                    </a:rPr>
                    <a:t>Job profiles</a:t>
                  </a:r>
                  <a:endParaRPr sz="1100" b="1">
                    <a:solidFill>
                      <a:srgbClr val="404246"/>
                    </a:solidFill>
                    <a:latin typeface="+mj-lt"/>
                    <a:ea typeface="Calibri"/>
                    <a:cs typeface="Calibri"/>
                    <a:sym typeface="Calibri"/>
                  </a:endParaRPr>
                </a:p>
              </p:txBody>
            </p:sp>
            <p:sp>
              <p:nvSpPr>
                <p:cNvPr id="120" name="Google Shape;1552;g129298e1e89_0_0">
                  <a:extLst>
                    <a:ext uri="{FF2B5EF4-FFF2-40B4-BE49-F238E27FC236}">
                      <a16:creationId xmlns:a16="http://schemas.microsoft.com/office/drawing/2014/main" id="{1DC60AA2-E8A7-4C07-A63F-B4149524B40F}"/>
                    </a:ext>
                  </a:extLst>
                </p:cNvPr>
                <p:cNvSpPr/>
                <p:nvPr/>
              </p:nvSpPr>
              <p:spPr>
                <a:xfrm>
                  <a:off x="5001638" y="2132909"/>
                  <a:ext cx="2281800" cy="503700"/>
                </a:xfrm>
                <a:prstGeom prst="chevron">
                  <a:avLst>
                    <a:gd name="adj" fmla="val 50000"/>
                  </a:avLst>
                </a:prstGeom>
                <a:solidFill>
                  <a:schemeClr val="bg2">
                    <a:lumMod val="60000"/>
                    <a:lumOff val="40000"/>
                  </a:schemeClr>
                </a:solidFill>
                <a:ln>
                  <a:noFill/>
                </a:ln>
              </p:spPr>
              <p:txBody>
                <a:bodyPr spcFirstLastPara="1" wrap="square" lIns="68569" tIns="68569" rIns="68569" bIns="68569" anchor="ctr" anchorCtr="0">
                  <a:noAutofit/>
                </a:bodyPr>
                <a:lstStyle/>
                <a:p>
                  <a:pPr algn="ctr">
                    <a:buClr>
                      <a:srgbClr val="000000"/>
                    </a:buClr>
                    <a:buSzPts val="1000"/>
                  </a:pPr>
                  <a:r>
                    <a:rPr lang="en-GB" sz="1050" b="1">
                      <a:solidFill>
                        <a:srgbClr val="404246"/>
                      </a:solidFill>
                      <a:latin typeface="+mj-lt"/>
                      <a:ea typeface="Calibri"/>
                      <a:cs typeface="Calibri"/>
                      <a:sym typeface="Calibri"/>
                    </a:rPr>
                    <a:t>Careers and pathways</a:t>
                  </a:r>
                  <a:endParaRPr sz="1050" b="1">
                    <a:solidFill>
                      <a:srgbClr val="404246"/>
                    </a:solidFill>
                    <a:latin typeface="+mj-lt"/>
                    <a:ea typeface="Calibri"/>
                    <a:cs typeface="Calibri"/>
                    <a:sym typeface="Calibri"/>
                  </a:endParaRPr>
                </a:p>
              </p:txBody>
            </p:sp>
            <p:sp>
              <p:nvSpPr>
                <p:cNvPr id="121" name="Google Shape;1532;g129298e1e89_0_0">
                  <a:extLst>
                    <a:ext uri="{FF2B5EF4-FFF2-40B4-BE49-F238E27FC236}">
                      <a16:creationId xmlns:a16="http://schemas.microsoft.com/office/drawing/2014/main" id="{A289E627-4EF4-4A01-86E8-8CB588762048}"/>
                    </a:ext>
                  </a:extLst>
                </p:cNvPr>
                <p:cNvSpPr txBox="1"/>
                <p:nvPr/>
              </p:nvSpPr>
              <p:spPr>
                <a:xfrm>
                  <a:off x="7672265" y="2586301"/>
                  <a:ext cx="3800318" cy="841227"/>
                </a:xfrm>
                <a:prstGeom prst="rect">
                  <a:avLst/>
                </a:prstGeom>
                <a:noFill/>
                <a:ln>
                  <a:noFill/>
                </a:ln>
              </p:spPr>
              <p:txBody>
                <a:bodyPr spcFirstLastPara="1" wrap="square" lIns="68569" tIns="68569" rIns="68569" bIns="68569" anchor="t" anchorCtr="0">
                  <a:spAutoFit/>
                </a:bodyPr>
                <a:lstStyle/>
                <a:p>
                  <a:pPr>
                    <a:buSzPts val="1000"/>
                  </a:pPr>
                  <a:r>
                    <a:rPr lang="en-GB" sz="800">
                      <a:solidFill>
                        <a:srgbClr val="404246"/>
                      </a:solidFill>
                      <a:latin typeface="+mj-lt"/>
                      <a:ea typeface="Calibri"/>
                      <a:cs typeface="Calibri"/>
                      <a:sym typeface="Calibri"/>
                    </a:rPr>
                    <a:t>Jobs and Skills Councils will </a:t>
                  </a:r>
                  <a:r>
                    <a:rPr lang="en-GB" sz="800" b="1">
                      <a:solidFill>
                        <a:srgbClr val="404246"/>
                      </a:solidFill>
                      <a:latin typeface="+mj-lt"/>
                      <a:ea typeface="Calibri"/>
                      <a:cs typeface="Calibri"/>
                      <a:sym typeface="Calibri"/>
                    </a:rPr>
                    <a:t>develop a suite of Skill Standards to cover job functions outlined in the job profiles</a:t>
                  </a:r>
                  <a:r>
                    <a:rPr lang="en-GB" sz="800">
                      <a:solidFill>
                        <a:srgbClr val="404246"/>
                      </a:solidFill>
                      <a:latin typeface="+mj-lt"/>
                      <a:ea typeface="Calibri"/>
                      <a:cs typeface="Calibri"/>
                      <a:sym typeface="Calibri"/>
                    </a:rPr>
                    <a:t>, with the broadest possible description of a job function in the workplace, covering key skills, knowledge and application </a:t>
                  </a:r>
                </a:p>
              </p:txBody>
            </p:sp>
            <p:sp>
              <p:nvSpPr>
                <p:cNvPr id="122" name="Google Shape;1532;g129298e1e89_0_0">
                  <a:extLst>
                    <a:ext uri="{FF2B5EF4-FFF2-40B4-BE49-F238E27FC236}">
                      <a16:creationId xmlns:a16="http://schemas.microsoft.com/office/drawing/2014/main" id="{65B12B25-6DC5-4F78-903F-5694BF51E1FB}"/>
                    </a:ext>
                  </a:extLst>
                </p:cNvPr>
                <p:cNvSpPr txBox="1"/>
                <p:nvPr/>
              </p:nvSpPr>
              <p:spPr>
                <a:xfrm>
                  <a:off x="7672265" y="5567653"/>
                  <a:ext cx="2657054" cy="1005374"/>
                </a:xfrm>
                <a:prstGeom prst="rect">
                  <a:avLst/>
                </a:prstGeom>
                <a:noFill/>
                <a:ln>
                  <a:noFill/>
                </a:ln>
              </p:spPr>
              <p:txBody>
                <a:bodyPr spcFirstLastPara="1" wrap="square" lIns="68569" tIns="68569" rIns="68569" bIns="68569" anchor="t" anchorCtr="0">
                  <a:spAutoFit/>
                </a:bodyPr>
                <a:lstStyle/>
                <a:p>
                  <a:pPr>
                    <a:buSzPts val="1000"/>
                  </a:pPr>
                  <a:r>
                    <a:rPr lang="en-AU" sz="800">
                      <a:solidFill>
                        <a:srgbClr val="404246"/>
                      </a:solidFill>
                      <a:latin typeface="+mj-lt"/>
                      <a:ea typeface="Calibri"/>
                      <a:cs typeface="Calibri"/>
                      <a:sym typeface="Calibri"/>
                    </a:rPr>
                    <a:t>Jobs and Skills Councils will </a:t>
                  </a:r>
                  <a:r>
                    <a:rPr lang="en-AU" sz="800" b="1">
                      <a:solidFill>
                        <a:srgbClr val="404246"/>
                      </a:solidFill>
                      <a:latin typeface="+mj-lt"/>
                      <a:ea typeface="Calibri"/>
                      <a:cs typeface="Calibri"/>
                      <a:sym typeface="Calibri"/>
                    </a:rPr>
                    <a:t>combine Skill Standards into industry recognised Qualifications or Skill Sets/micro-credentials</a:t>
                  </a:r>
                  <a:r>
                    <a:rPr lang="en-AU" sz="800">
                      <a:solidFill>
                        <a:srgbClr val="404246"/>
                      </a:solidFill>
                      <a:latin typeface="+mj-lt"/>
                      <a:ea typeface="Calibri"/>
                      <a:cs typeface="Calibri"/>
                      <a:sym typeface="Calibri"/>
                    </a:rPr>
                    <a:t> in Completion Rules</a:t>
                  </a:r>
                  <a:r>
                    <a:rPr lang="en-AU" sz="800" b="1">
                      <a:solidFill>
                        <a:srgbClr val="404246"/>
                      </a:solidFill>
                      <a:latin typeface="+mj-lt"/>
                      <a:ea typeface="Calibri"/>
                      <a:cs typeface="Calibri"/>
                      <a:sym typeface="Calibri"/>
                    </a:rPr>
                    <a:t> </a:t>
                  </a:r>
                  <a:r>
                    <a:rPr lang="en-AU" sz="800">
                      <a:solidFill>
                        <a:srgbClr val="404246"/>
                      </a:solidFill>
                      <a:latin typeface="+mj-lt"/>
                      <a:ea typeface="Calibri"/>
                      <a:cs typeface="Calibri"/>
                      <a:sym typeface="Calibri"/>
                    </a:rPr>
                    <a:t>for delivery by training providers </a:t>
                  </a:r>
                  <a:endParaRPr lang="en-AU" sz="800">
                    <a:solidFill>
                      <a:srgbClr val="404246"/>
                    </a:solidFill>
                    <a:latin typeface="+mj-lt"/>
                    <a:ea typeface="Calibri"/>
                    <a:cs typeface="Calibri"/>
                  </a:endParaRPr>
                </a:p>
              </p:txBody>
            </p:sp>
            <p:sp>
              <p:nvSpPr>
                <p:cNvPr id="123" name="Google Shape;1535;g129298e1e89_0_0">
                  <a:extLst>
                    <a:ext uri="{FF2B5EF4-FFF2-40B4-BE49-F238E27FC236}">
                      <a16:creationId xmlns:a16="http://schemas.microsoft.com/office/drawing/2014/main" id="{20DECE62-284A-4AC5-A09B-ED59C1389A2E}"/>
                    </a:ext>
                  </a:extLst>
                </p:cNvPr>
                <p:cNvSpPr/>
                <p:nvPr/>
              </p:nvSpPr>
              <p:spPr>
                <a:xfrm>
                  <a:off x="7715807" y="3447641"/>
                  <a:ext cx="2475118" cy="492412"/>
                </a:xfrm>
                <a:prstGeom prst="rect">
                  <a:avLst/>
                </a:prstGeom>
                <a:solidFill>
                  <a:srgbClr val="7A9F4C"/>
                </a:solidFill>
                <a:ln>
                  <a:noFill/>
                </a:ln>
              </p:spPr>
              <p:txBody>
                <a:bodyPr spcFirstLastPara="1" wrap="square" lIns="68569" tIns="68569" rIns="68569" bIns="68569" anchor="ctr" anchorCtr="0">
                  <a:noAutofit/>
                </a:bodyPr>
                <a:lstStyle/>
                <a:p>
                  <a:pPr algn="ctr">
                    <a:buSzPts val="1000"/>
                    <a:defRPr/>
                  </a:pPr>
                  <a:r>
                    <a:rPr lang="en-GB" sz="1100">
                      <a:solidFill>
                        <a:schemeClr val="bg1"/>
                      </a:solidFill>
                      <a:latin typeface="+mj-lt"/>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GB" sz="1100" b="1" kern="0">
                      <a:solidFill>
                        <a:schemeClr val="bg1"/>
                      </a:solidFill>
                      <a:latin typeface="+mj-lt"/>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Training and Assessment Requirements </a:t>
                  </a:r>
                  <a:endParaRPr lang="en-GB" sz="1100">
                    <a:solidFill>
                      <a:schemeClr val="bg1"/>
                    </a:solidFill>
                    <a:latin typeface="+mj-lt"/>
                    <a:ea typeface="Calibri"/>
                    <a:cs typeface="Calibri"/>
                    <a:sym typeface="Calibri"/>
                  </a:endParaRPr>
                </a:p>
              </p:txBody>
            </p:sp>
            <p:sp>
              <p:nvSpPr>
                <p:cNvPr id="124" name="Google Shape;1532;g129298e1e89_0_0">
                  <a:extLst>
                    <a:ext uri="{FF2B5EF4-FFF2-40B4-BE49-F238E27FC236}">
                      <a16:creationId xmlns:a16="http://schemas.microsoft.com/office/drawing/2014/main" id="{33017C80-CE8F-42D4-979F-59C78D1E67F8}"/>
                    </a:ext>
                  </a:extLst>
                </p:cNvPr>
                <p:cNvSpPr txBox="1"/>
                <p:nvPr/>
              </p:nvSpPr>
              <p:spPr>
                <a:xfrm>
                  <a:off x="7677485" y="3941315"/>
                  <a:ext cx="2671414" cy="1169522"/>
                </a:xfrm>
                <a:prstGeom prst="rect">
                  <a:avLst/>
                </a:prstGeom>
                <a:noFill/>
                <a:ln>
                  <a:noFill/>
                </a:ln>
              </p:spPr>
              <p:txBody>
                <a:bodyPr spcFirstLastPara="1" wrap="square" lIns="68569" tIns="68569" rIns="68569" bIns="68569" anchor="t" anchorCtr="0">
                  <a:spAutoFit/>
                </a:bodyPr>
                <a:lstStyle/>
                <a:p>
                  <a:pPr>
                    <a:buSzPts val="1000"/>
                  </a:pPr>
                  <a:r>
                    <a:rPr lang="en-AU" sz="800">
                      <a:solidFill>
                        <a:srgbClr val="404246"/>
                      </a:solidFill>
                      <a:latin typeface="+mj-lt"/>
                      <a:ea typeface="Calibri"/>
                      <a:cs typeface="Calibri"/>
                      <a:sym typeface="Calibri"/>
                    </a:rPr>
                    <a:t>Collaboratively developed with educators, training providers and Jobs and Skills Councils the </a:t>
                  </a:r>
                  <a:r>
                    <a:rPr lang="en-AU" sz="800" b="1">
                      <a:solidFill>
                        <a:srgbClr val="404246"/>
                      </a:solidFill>
                      <a:latin typeface="+mj-lt"/>
                      <a:ea typeface="Calibri"/>
                      <a:cs typeface="Calibri"/>
                      <a:sym typeface="Calibri"/>
                    </a:rPr>
                    <a:t>Training and Assessment Requirements to describe the mandatory performance, skills and knowledge requirements</a:t>
                  </a:r>
                  <a:r>
                    <a:rPr lang="en-AU" sz="800">
                      <a:solidFill>
                        <a:srgbClr val="404246"/>
                      </a:solidFill>
                      <a:latin typeface="+mj-lt"/>
                      <a:ea typeface="Calibri"/>
                      <a:cs typeface="Calibri"/>
                      <a:sym typeface="Calibri"/>
                    </a:rPr>
                    <a:t> for delivery of Skill Standards </a:t>
                  </a:r>
                </a:p>
              </p:txBody>
            </p:sp>
          </p:grpSp>
        </p:grpSp>
        <p:sp>
          <p:nvSpPr>
            <p:cNvPr id="98" name="Oval 97">
              <a:extLst>
                <a:ext uri="{FF2B5EF4-FFF2-40B4-BE49-F238E27FC236}">
                  <a16:creationId xmlns:a16="http://schemas.microsoft.com/office/drawing/2014/main" id="{CDAC6B0B-A3B7-4C8A-9D88-0167A91D5726}"/>
                </a:ext>
              </a:extLst>
            </p:cNvPr>
            <p:cNvSpPr/>
            <p:nvPr/>
          </p:nvSpPr>
          <p:spPr>
            <a:xfrm>
              <a:off x="8194374" y="3788356"/>
              <a:ext cx="640700" cy="615821"/>
            </a:xfrm>
            <a:prstGeom prst="ellipse">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9" name="Graphic 98" descr="Diploma roll with solid fill">
              <a:extLst>
                <a:ext uri="{FF2B5EF4-FFF2-40B4-BE49-F238E27FC236}">
                  <a16:creationId xmlns:a16="http://schemas.microsoft.com/office/drawing/2014/main" id="{53E809F1-4958-474E-B29E-F1A003A750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19003" y="3832400"/>
              <a:ext cx="591440" cy="591440"/>
            </a:xfrm>
            <a:prstGeom prst="rect">
              <a:avLst/>
            </a:prstGeom>
          </p:spPr>
        </p:pic>
      </p:grpSp>
      <p:sp>
        <p:nvSpPr>
          <p:cNvPr id="3" name="Google Shape;1467;g12781244480_0_0">
            <a:extLst>
              <a:ext uri="{FF2B5EF4-FFF2-40B4-BE49-F238E27FC236}">
                <a16:creationId xmlns:a16="http://schemas.microsoft.com/office/drawing/2014/main" id="{30DB4325-4E93-B703-0531-FFE861F74E52}"/>
              </a:ext>
            </a:extLst>
          </p:cNvPr>
          <p:cNvSpPr txBox="1"/>
          <p:nvPr/>
        </p:nvSpPr>
        <p:spPr>
          <a:xfrm>
            <a:off x="351789" y="541420"/>
            <a:ext cx="8487674" cy="415476"/>
          </a:xfrm>
          <a:prstGeom prst="rect">
            <a:avLst/>
          </a:prstGeom>
          <a:noFill/>
          <a:ln>
            <a:noFill/>
          </a:ln>
        </p:spPr>
        <p:txBody>
          <a:bodyPr spcFirstLastPara="1" wrap="square" lIns="68569" tIns="68569" rIns="68569" bIns="68569" anchor="t" anchorCtr="0">
            <a:spAutoFit/>
          </a:bodyPr>
          <a:lstStyle/>
          <a:p>
            <a:r>
              <a:rPr lang="en-GB" sz="900" i="1">
                <a:solidFill>
                  <a:srgbClr val="000000"/>
                </a:solidFill>
                <a:latin typeface="Calibri"/>
                <a:cs typeface="Calibri"/>
                <a:sym typeface="Calibri"/>
              </a:rPr>
              <a:t>Jobs and Skills Councils are responsible for the training product development process, working with industry, unions, training providers and relevant experts on the development of training products</a:t>
            </a:r>
          </a:p>
        </p:txBody>
      </p:sp>
    </p:spTree>
    <p:extLst>
      <p:ext uri="{BB962C8B-B14F-4D97-AF65-F5344CB8AC3E}">
        <p14:creationId xmlns:p14="http://schemas.microsoft.com/office/powerpoint/2010/main" val="40854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B837CD-1B13-4F75-BC8D-FCBB38F91F63}"/>
              </a:ext>
            </a:extLst>
          </p:cNvPr>
          <p:cNvSpPr/>
          <p:nvPr/>
        </p:nvSpPr>
        <p:spPr>
          <a:xfrm>
            <a:off x="6310780" y="890719"/>
            <a:ext cx="2274156" cy="40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4" name="Google Shape;1692;g12781244480_1_145">
            <a:extLst>
              <a:ext uri="{FF2B5EF4-FFF2-40B4-BE49-F238E27FC236}">
                <a16:creationId xmlns:a16="http://schemas.microsoft.com/office/drawing/2014/main" id="{8B88D0B6-1514-4A0B-BBEC-5B494355C524}"/>
              </a:ext>
            </a:extLst>
          </p:cNvPr>
          <p:cNvCxnSpPr/>
          <p:nvPr/>
        </p:nvCxnSpPr>
        <p:spPr>
          <a:xfrm>
            <a:off x="4215898" y="6969061"/>
            <a:ext cx="416925" cy="0"/>
          </a:xfrm>
          <a:prstGeom prst="straightConnector1">
            <a:avLst/>
          </a:prstGeom>
          <a:noFill/>
          <a:ln w="9525" cap="flat" cmpd="sng">
            <a:solidFill>
              <a:schemeClr val="bg1"/>
            </a:solidFill>
            <a:prstDash val="solid"/>
            <a:round/>
            <a:headEnd type="none" w="sm" len="sm"/>
            <a:tailEnd type="none" w="med" len="med"/>
          </a:ln>
        </p:spPr>
      </p:cxnSp>
      <p:sp>
        <p:nvSpPr>
          <p:cNvPr id="77" name="TextBox 76">
            <a:extLst>
              <a:ext uri="{FF2B5EF4-FFF2-40B4-BE49-F238E27FC236}">
                <a16:creationId xmlns:a16="http://schemas.microsoft.com/office/drawing/2014/main" id="{598E55F9-4771-4849-ADEA-122FFFA4E1BC}"/>
              </a:ext>
            </a:extLst>
          </p:cNvPr>
          <p:cNvSpPr txBox="1"/>
          <p:nvPr/>
        </p:nvSpPr>
        <p:spPr>
          <a:xfrm>
            <a:off x="278545" y="1229195"/>
            <a:ext cx="2880000" cy="3185487"/>
          </a:xfrm>
          <a:prstGeom prst="rect">
            <a:avLst/>
          </a:prstGeom>
          <a:noFill/>
          <a:ln>
            <a:noFill/>
            <a:prstDash val="dash"/>
          </a:ln>
        </p:spPr>
        <p:txBody>
          <a:bodyPr wrap="square" lIns="91440" tIns="45720" rIns="91440" bIns="45720" rtlCol="0" anchor="t">
            <a:spAutoFit/>
          </a:bodyPr>
          <a:lstStyle/>
          <a:p>
            <a:pPr>
              <a:spcAft>
                <a:spcPts val="1200"/>
              </a:spcAft>
            </a:pPr>
            <a:r>
              <a:rPr lang="en-AU" sz="1400">
                <a:solidFill>
                  <a:srgbClr val="000000"/>
                </a:solidFill>
                <a:latin typeface="+mj-lt"/>
              </a:rPr>
              <a:t>Skill Standards will replace Units of Competency</a:t>
            </a:r>
          </a:p>
          <a:p>
            <a:pPr marL="171450" indent="-171450">
              <a:spcBef>
                <a:spcPts val="600"/>
              </a:spcBef>
              <a:buFont typeface="Arial" panose="020B0604020202020204" pitchFamily="34" charset="0"/>
              <a:buChar char="•"/>
              <a:defRPr/>
            </a:pPr>
            <a:r>
              <a:rPr lang="en-AU" sz="1100" kern="0">
                <a:latin typeface="Calibri Light"/>
                <a:cs typeface="Calibri Light"/>
              </a:rPr>
              <a:t>Developed by </a:t>
            </a:r>
            <a:r>
              <a:rPr lang="en-GB" sz="1100" kern="0">
                <a:latin typeface="Calibri Light"/>
                <a:cs typeface="Calibri Light"/>
                <a:sym typeface="Calibri"/>
              </a:rPr>
              <a:t>Jobs and Skills Councils</a:t>
            </a:r>
            <a:r>
              <a:rPr lang="en-AU" sz="1100" kern="0">
                <a:latin typeface="Calibri Light"/>
                <a:cs typeface="Calibri Light"/>
              </a:rPr>
              <a:t>, Skill Standards describe the skills and knowledge required to perform a job function in the workplace</a:t>
            </a:r>
            <a:endParaRPr lang="en-AU" sz="1100" kern="0">
              <a:latin typeface="Calibri Light"/>
              <a:ea typeface="Calibri"/>
              <a:cs typeface="Calibri Light"/>
            </a:endParaRPr>
          </a:p>
          <a:p>
            <a:pPr marL="171450" indent="-171450">
              <a:spcBef>
                <a:spcPts val="600"/>
              </a:spcBef>
              <a:buFont typeface="Arial" panose="020B0604020202020204" pitchFamily="34" charset="0"/>
              <a:buChar char="•"/>
              <a:defRPr/>
            </a:pPr>
            <a:r>
              <a:rPr kumimoji="0" lang="en-AU" sz="1100" b="0" i="0" u="none" strike="noStrike" kern="0" cap="none" spc="0" normalizeH="0" baseline="0" noProof="0">
                <a:ln>
                  <a:noFill/>
                </a:ln>
                <a:effectLst/>
                <a:uLnTx/>
                <a:uFillTx/>
                <a:latin typeface="Calibri Light"/>
                <a:cs typeface="Calibri Light"/>
              </a:rPr>
              <a:t>Lifts the building block of training from a specific job task to a broader job function level</a:t>
            </a:r>
            <a:endParaRPr lang="en-AU" sz="1100" b="0" i="0" u="none" strike="noStrike" kern="0" cap="none" spc="0" normalizeH="0" baseline="0" noProof="0">
              <a:ln>
                <a:noFill/>
              </a:ln>
              <a:effectLst/>
              <a:uLnTx/>
              <a:uFillTx/>
              <a:latin typeface="Calibri Light"/>
              <a:cs typeface="Calibri Light"/>
            </a:endParaRPr>
          </a:p>
          <a:p>
            <a:pPr marL="171450" indent="-171450">
              <a:spcBef>
                <a:spcPts val="600"/>
              </a:spcBef>
              <a:buFont typeface="Arial" panose="020B0604020202020204" pitchFamily="34" charset="0"/>
              <a:buChar char="•"/>
              <a:defRPr/>
            </a:pPr>
            <a:r>
              <a:rPr lang="en-AU" sz="1100">
                <a:latin typeface="Calibri Light"/>
                <a:cs typeface="Calibri Light"/>
              </a:rPr>
              <a:t>Will be industry-sector agnostic, supporting mobility of skills across multiple industries and job roles </a:t>
            </a:r>
            <a:endParaRPr lang="en-AU" sz="1100">
              <a:latin typeface="Calibri Light" panose="020F0302020204030204" pitchFamily="34" charset="0"/>
              <a:cs typeface="Calibri Light" panose="020F0302020204030204"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100" b="0" i="0" u="none" strike="noStrike" kern="0" cap="none" spc="0" normalizeH="0" baseline="0" noProof="0">
                <a:ln>
                  <a:noFill/>
                </a:ln>
                <a:solidFill>
                  <a:srgbClr val="000000"/>
                </a:solidFill>
                <a:effectLst/>
                <a:uLnTx/>
                <a:uFillTx/>
                <a:latin typeface="Calibri Light"/>
                <a:cs typeface="Calibri Light"/>
              </a:rPr>
              <a:t>Will have clear and consistent information, including a clear description of foundation skills</a:t>
            </a:r>
            <a:endParaRPr lang="en-AU" sz="1100" b="0" i="0" u="none" strike="noStrike" kern="0" cap="none" spc="0" normalizeH="0" baseline="0" noProof="0">
              <a:ln>
                <a:noFill/>
              </a:ln>
              <a:solidFill>
                <a:srgbClr val="000000"/>
              </a:solidFill>
              <a:effectLst/>
              <a:uLnTx/>
              <a:uFillTx/>
              <a:latin typeface="Calibri Light"/>
              <a:cs typeface="Calibri Light"/>
            </a:endParaRPr>
          </a:p>
        </p:txBody>
      </p:sp>
      <p:sp>
        <p:nvSpPr>
          <p:cNvPr id="78" name="TextBox 77">
            <a:extLst>
              <a:ext uri="{FF2B5EF4-FFF2-40B4-BE49-F238E27FC236}">
                <a16:creationId xmlns:a16="http://schemas.microsoft.com/office/drawing/2014/main" id="{134D2E55-2D35-44BC-B265-B8B3065559B6}"/>
              </a:ext>
            </a:extLst>
          </p:cNvPr>
          <p:cNvSpPr txBox="1"/>
          <p:nvPr/>
        </p:nvSpPr>
        <p:spPr>
          <a:xfrm>
            <a:off x="3195321" y="1229195"/>
            <a:ext cx="2880000" cy="3416320"/>
          </a:xfrm>
          <a:prstGeom prst="rect">
            <a:avLst/>
          </a:prstGeom>
          <a:solidFill>
            <a:srgbClr val="44546A"/>
          </a:solidFill>
          <a:ln>
            <a:noFill/>
            <a:prstDash val="dash"/>
          </a:ln>
        </p:spPr>
        <p:txBody>
          <a:bodyPr wrap="square" lIns="91440" tIns="45720" rIns="91440" bIns="45720" rtlCol="0" anchor="t">
            <a:spAutoFit/>
          </a:bodyPr>
          <a:lstStyle/>
          <a:p>
            <a:pPr>
              <a:spcAft>
                <a:spcPts val="1200"/>
              </a:spcAft>
            </a:pPr>
            <a:r>
              <a:rPr lang="en-AU" sz="1400">
                <a:solidFill>
                  <a:schemeClr val="bg1"/>
                </a:solidFill>
                <a:latin typeface="+mj-lt"/>
              </a:rPr>
              <a:t>Separate Training and Assessment Requirements</a:t>
            </a:r>
          </a:p>
          <a:p>
            <a:pPr marL="171450" indent="-171450">
              <a:spcBef>
                <a:spcPts val="600"/>
              </a:spcBef>
              <a:buFont typeface="Arial" panose="020B0604020202020204" pitchFamily="34" charset="0"/>
              <a:buChar char="•"/>
              <a:defRPr/>
            </a:pPr>
            <a:r>
              <a:rPr lang="en-AU" sz="1100" kern="0">
                <a:solidFill>
                  <a:schemeClr val="bg1"/>
                </a:solidFill>
                <a:latin typeface="Calibri Light"/>
                <a:cs typeface="Calibri Light"/>
              </a:rPr>
              <a:t>Developed collaboratively by Jobs and Skills Councils, training providers and educational experts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100" kern="0">
                <a:solidFill>
                  <a:schemeClr val="bg1"/>
                </a:solidFill>
                <a:latin typeface="Calibri Light" panose="020F0302020204030204" pitchFamily="34" charset="0"/>
                <a:cs typeface="Calibri Light" panose="020F0302020204030204" pitchFamily="34" charset="0"/>
              </a:rPr>
              <a:t>Provides training providers with the information they need to deliver and assess competence against a Skill Standard in a specific industry context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100" b="0" i="0" u="none" strike="noStrike" kern="0" cap="none" spc="0" normalizeH="0" baseline="0" noProof="0">
                <a:ln>
                  <a:noFill/>
                </a:ln>
                <a:solidFill>
                  <a:schemeClr val="bg1"/>
                </a:solidFill>
                <a:effectLst/>
                <a:uLnTx/>
                <a:uFillTx/>
                <a:latin typeface="Calibri Light"/>
                <a:cs typeface="Calibri Light"/>
              </a:rPr>
              <a:t>Identifies the mandatory performance and assessment requirements and provides guidance for training provision</a:t>
            </a:r>
            <a:endParaRPr lang="en-AU" sz="1100" b="0" i="0" u="none" strike="noStrike" kern="0" cap="none" spc="0" normalizeH="0" baseline="0" noProof="0">
              <a:ln>
                <a:noFill/>
              </a:ln>
              <a:solidFill>
                <a:schemeClr val="bg1"/>
              </a:solidFill>
              <a:effectLst/>
              <a:uLnTx/>
              <a:uFillTx/>
              <a:latin typeface="Calibri Light"/>
              <a:cs typeface="Calibri Light"/>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AU" sz="1000" b="0" i="0" u="none" strike="noStrike" kern="0" cap="none" spc="0" normalizeH="0" baseline="0" noProof="0">
              <a:ln>
                <a:noFill/>
              </a:ln>
              <a:solidFill>
                <a:prstClr val="black"/>
              </a:solidFill>
              <a:effectLst/>
              <a:uLnTx/>
              <a:uFillTx/>
              <a:latin typeface="Calibri" panose="020F0502020204030204"/>
              <a:ea typeface="+mn-ea"/>
              <a:cs typeface="+mn-cs"/>
            </a:endParaRPr>
          </a:p>
          <a:p>
            <a:pPr>
              <a:spcAft>
                <a:spcPts val="1200"/>
              </a:spcAft>
            </a:pPr>
            <a:endParaRPr lang="en-AU" sz="1400">
              <a:latin typeface="+mj-lt"/>
            </a:endParaRPr>
          </a:p>
          <a:p>
            <a:pPr>
              <a:spcAft>
                <a:spcPts val="1200"/>
              </a:spcAft>
            </a:pPr>
            <a:endParaRPr lang="en-AU" sz="1400">
              <a:latin typeface="+mj-lt"/>
            </a:endParaRPr>
          </a:p>
        </p:txBody>
      </p:sp>
      <p:sp>
        <p:nvSpPr>
          <p:cNvPr id="79" name="TextBox 78">
            <a:extLst>
              <a:ext uri="{FF2B5EF4-FFF2-40B4-BE49-F238E27FC236}">
                <a16:creationId xmlns:a16="http://schemas.microsoft.com/office/drawing/2014/main" id="{DDD694D7-DAFE-49C2-A599-5AA5C27BB11B}"/>
              </a:ext>
            </a:extLst>
          </p:cNvPr>
          <p:cNvSpPr txBox="1"/>
          <p:nvPr/>
        </p:nvSpPr>
        <p:spPr>
          <a:xfrm>
            <a:off x="6101337" y="1229195"/>
            <a:ext cx="3022981" cy="2677656"/>
          </a:xfrm>
          <a:prstGeom prst="rect">
            <a:avLst/>
          </a:prstGeom>
          <a:noFill/>
          <a:ln>
            <a:noFill/>
            <a:prstDash val="dash"/>
          </a:ln>
        </p:spPr>
        <p:txBody>
          <a:bodyPr wrap="square" lIns="91440" tIns="45720" rIns="91440" bIns="45720" rtlCol="0" anchor="t">
            <a:spAutoFit/>
          </a:bodyPr>
          <a:lstStyle/>
          <a:p>
            <a:pPr>
              <a:spcAft>
                <a:spcPts val="1200"/>
              </a:spcAft>
            </a:pPr>
            <a:r>
              <a:rPr lang="en-AU" sz="1400">
                <a:solidFill>
                  <a:srgbClr val="000000"/>
                </a:solidFill>
                <a:latin typeface="+mj-lt"/>
              </a:rPr>
              <a:t>Completion Rules will package Skill Standards to qualifications or skill sets</a:t>
            </a:r>
          </a:p>
          <a:p>
            <a:pPr marL="171450" indent="-171450">
              <a:spcBef>
                <a:spcPts val="600"/>
              </a:spcBef>
              <a:buFont typeface="Arial" panose="020B0604020202020204" pitchFamily="34" charset="0"/>
              <a:buChar char="•"/>
              <a:defRPr/>
            </a:pPr>
            <a:r>
              <a:rPr kumimoji="0" lang="en-AU" sz="1100" b="0" i="0"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rPr>
              <a:t>Sets out the packaging rules for qualifications and skill sets</a:t>
            </a:r>
            <a:endParaRPr lang="en-AU" sz="1100" kern="0">
              <a:solidFill>
                <a:srgbClr val="000000"/>
              </a:solidFill>
              <a:latin typeface="Calibri Light" panose="020F0302020204030204" pitchFamily="34" charset="0"/>
              <a:ea typeface="Calibri"/>
              <a:cs typeface="Calibri Light" panose="020F0302020204030204" pitchFamily="34" charset="0"/>
            </a:endParaRPr>
          </a:p>
          <a:p>
            <a:pPr marL="171450" indent="-171450">
              <a:spcBef>
                <a:spcPts val="600"/>
              </a:spcBef>
              <a:buFont typeface="Arial" panose="020B0604020202020204" pitchFamily="34" charset="0"/>
              <a:buChar char="•"/>
              <a:defRPr/>
            </a:pPr>
            <a:r>
              <a:rPr lang="en-AU" sz="1100" kern="0">
                <a:solidFill>
                  <a:srgbClr val="000000"/>
                </a:solidFill>
                <a:latin typeface="Calibri Light" panose="020F0302020204030204" pitchFamily="34" charset="0"/>
                <a:cs typeface="Calibri Light" panose="020F0302020204030204" pitchFamily="34" charset="0"/>
              </a:rPr>
              <a:t>Provides the </a:t>
            </a:r>
            <a:r>
              <a:rPr kumimoji="0" lang="en-AU" sz="1100" b="0" i="0"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rPr>
              <a:t>Australian Qualification Framework (AQF) level for qualifications</a:t>
            </a:r>
          </a:p>
          <a:p>
            <a:pPr marL="171450" indent="-171450">
              <a:spcBef>
                <a:spcPts val="600"/>
              </a:spcBef>
              <a:buFont typeface="Arial" panose="020B0604020202020204" pitchFamily="34" charset="0"/>
              <a:buChar char="•"/>
              <a:defRPr/>
            </a:pPr>
            <a:r>
              <a:rPr lang="en-AU" sz="1100">
                <a:solidFill>
                  <a:srgbClr val="000000"/>
                </a:solidFill>
                <a:latin typeface="Calibri Light" panose="020F0302020204030204" pitchFamily="34" charset="0"/>
                <a:cs typeface="Calibri Light" panose="020F0302020204030204" pitchFamily="34" charset="0"/>
              </a:rPr>
              <a:t>Provides information on entry requirements and training pathways for qualifications or skill sets</a:t>
            </a:r>
          </a:p>
          <a:p>
            <a:pPr>
              <a:spcAft>
                <a:spcPts val="1200"/>
              </a:spcAft>
            </a:pPr>
            <a:endParaRPr lang="en-AU" sz="1400">
              <a:solidFill>
                <a:srgbClr val="000000"/>
              </a:solidFill>
              <a:latin typeface="+mj-lt"/>
            </a:endParaRPr>
          </a:p>
          <a:p>
            <a:pPr>
              <a:spcAft>
                <a:spcPts val="1200"/>
              </a:spcAft>
            </a:pPr>
            <a:endParaRPr lang="en-AU" sz="1400">
              <a:solidFill>
                <a:srgbClr val="000000"/>
              </a:solidFill>
              <a:latin typeface="+mj-lt"/>
            </a:endParaRPr>
          </a:p>
        </p:txBody>
      </p:sp>
      <p:sp>
        <p:nvSpPr>
          <p:cNvPr id="6" name="Google Shape;1524;g129298e1e89_0_0">
            <a:extLst>
              <a:ext uri="{FF2B5EF4-FFF2-40B4-BE49-F238E27FC236}">
                <a16:creationId xmlns:a16="http://schemas.microsoft.com/office/drawing/2014/main" id="{55CA9CD8-23FC-2F8A-9EBC-6AE3EC77F730}"/>
              </a:ext>
            </a:extLst>
          </p:cNvPr>
          <p:cNvSpPr txBox="1"/>
          <p:nvPr/>
        </p:nvSpPr>
        <p:spPr>
          <a:xfrm>
            <a:off x="324574" y="197095"/>
            <a:ext cx="7337689" cy="415575"/>
          </a:xfrm>
          <a:prstGeom prst="rect">
            <a:avLst/>
          </a:prstGeom>
          <a:noFill/>
          <a:ln>
            <a:noFill/>
          </a:ln>
        </p:spPr>
        <p:txBody>
          <a:bodyPr spcFirstLastPara="1" wrap="square" lIns="68569" tIns="68569" rIns="68569" bIns="68569" anchor="ctr" anchorCtr="0">
            <a:noAutofit/>
          </a:bodyPr>
          <a:lstStyle/>
          <a:p>
            <a:r>
              <a:rPr lang="en-GB" sz="2400">
                <a:solidFill>
                  <a:srgbClr val="404246"/>
                </a:solidFill>
                <a:latin typeface="Calibri"/>
                <a:ea typeface="Montserrat"/>
                <a:cs typeface="Montserrat"/>
                <a:sym typeface="Montserrat"/>
              </a:rPr>
              <a:t>Proposed training products</a:t>
            </a:r>
            <a:endParaRPr lang="en-US" sz="2400">
              <a:solidFill>
                <a:srgbClr val="404246"/>
              </a:solidFill>
              <a:latin typeface="Calibri"/>
              <a:ea typeface="Montserrat"/>
              <a:cs typeface="Montserrat"/>
            </a:endParaRPr>
          </a:p>
        </p:txBody>
      </p:sp>
      <p:sp>
        <p:nvSpPr>
          <p:cNvPr id="10" name="Google Shape;1467;g12781244480_0_0">
            <a:extLst>
              <a:ext uri="{FF2B5EF4-FFF2-40B4-BE49-F238E27FC236}">
                <a16:creationId xmlns:a16="http://schemas.microsoft.com/office/drawing/2014/main" id="{DAFE8475-36F8-8CE2-A5BB-B5CE8BAF9425}"/>
              </a:ext>
            </a:extLst>
          </p:cNvPr>
          <p:cNvSpPr txBox="1"/>
          <p:nvPr/>
        </p:nvSpPr>
        <p:spPr>
          <a:xfrm>
            <a:off x="351789" y="541420"/>
            <a:ext cx="8487674" cy="276977"/>
          </a:xfrm>
          <a:prstGeom prst="rect">
            <a:avLst/>
          </a:prstGeom>
          <a:noFill/>
          <a:ln>
            <a:noFill/>
          </a:ln>
        </p:spPr>
        <p:txBody>
          <a:bodyPr spcFirstLastPara="1" wrap="square" lIns="68569" tIns="68569" rIns="68569" bIns="68569" anchor="t" anchorCtr="0">
            <a:spAutoFit/>
          </a:bodyPr>
          <a:lstStyle/>
          <a:p>
            <a:r>
              <a:rPr lang="en-GB" sz="900" i="1">
                <a:solidFill>
                  <a:srgbClr val="000000"/>
                </a:solidFill>
                <a:latin typeface="Calibri"/>
                <a:cs typeface="Calibri"/>
                <a:sym typeface="Calibri"/>
              </a:rPr>
              <a:t>At the core of the proposed framework is the recognition that the articulation of a job function is inherently different to the practices of training and assessment</a:t>
            </a:r>
            <a:endParaRPr lang="en-US"/>
          </a:p>
        </p:txBody>
      </p:sp>
      <p:sp>
        <p:nvSpPr>
          <p:cNvPr id="16" name="Rectangle 15">
            <a:extLst>
              <a:ext uri="{FF2B5EF4-FFF2-40B4-BE49-F238E27FC236}">
                <a16:creationId xmlns:a16="http://schemas.microsoft.com/office/drawing/2014/main" id="{94536157-677E-D132-B528-624C5563BB9A}"/>
              </a:ext>
            </a:extLst>
          </p:cNvPr>
          <p:cNvSpPr/>
          <p:nvPr/>
        </p:nvSpPr>
        <p:spPr>
          <a:xfrm flipV="1">
            <a:off x="-2277" y="942167"/>
            <a:ext cx="9145949" cy="39074"/>
          </a:xfrm>
          <a:prstGeom prst="rect">
            <a:avLst/>
          </a:prstGeom>
          <a:solidFill>
            <a:srgbClr val="A4A7A9"/>
          </a:solidFill>
          <a:ln>
            <a:solidFill>
              <a:srgbClr val="A4A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448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g12781244480_1_28"/>
          <p:cNvSpPr txBox="1"/>
          <p:nvPr/>
        </p:nvSpPr>
        <p:spPr>
          <a:xfrm>
            <a:off x="350246" y="1182064"/>
            <a:ext cx="3154954" cy="2677634"/>
          </a:xfrm>
          <a:prstGeom prst="rect">
            <a:avLst/>
          </a:prstGeom>
          <a:noFill/>
          <a:ln>
            <a:noFill/>
          </a:ln>
        </p:spPr>
        <p:txBody>
          <a:bodyPr spcFirstLastPara="1" wrap="square" lIns="68569" tIns="68569" rIns="68569" bIns="68569" anchor="t" anchorCtr="0">
            <a:spAutoFit/>
          </a:bodyPr>
          <a:lstStyle/>
          <a:p>
            <a:pPr defTabSz="685800">
              <a:buSzPts val="1000"/>
              <a:defRPr/>
            </a:pPr>
            <a:r>
              <a:rPr lang="en-GB" sz="1100" b="1">
                <a:solidFill>
                  <a:srgbClr val="002D3F"/>
                </a:solidFill>
                <a:latin typeface="Calibri"/>
                <a:ea typeface="Calibri"/>
                <a:cs typeface="Calibri"/>
                <a:sym typeface="Calibri"/>
              </a:rPr>
              <a:t>Overview of Skill Standards</a:t>
            </a:r>
            <a:endParaRPr lang="en-GB" sz="1100" b="1">
              <a:solidFill>
                <a:srgbClr val="002D3F"/>
              </a:solidFill>
              <a:latin typeface="Calibri"/>
              <a:ea typeface="Calibri"/>
              <a:cs typeface="Calibri"/>
            </a:endParaRPr>
          </a:p>
          <a:p>
            <a:pPr>
              <a:buClr>
                <a:srgbClr val="000000"/>
              </a:buClr>
              <a:buSzPts val="1000"/>
              <a:buFont typeface="Arial"/>
              <a:defRPr/>
            </a:pPr>
            <a:endParaRPr lang="en-GB" sz="1100">
              <a:latin typeface="Calibri"/>
              <a:ea typeface="Calibri"/>
              <a:cs typeface="Calibri"/>
            </a:endParaRPr>
          </a:p>
          <a:p>
            <a:pPr>
              <a:buSzPts val="1000"/>
              <a:defRPr/>
            </a:pPr>
            <a:r>
              <a:rPr lang="en-AU" sz="1100">
                <a:latin typeface="Calibri"/>
                <a:ea typeface="Calibri"/>
                <a:cs typeface="Calibri"/>
              </a:rPr>
              <a:t>Skill Standards will be used to describe the skills and knowledge that are required by industry at a job function level. </a:t>
            </a:r>
            <a:r>
              <a:rPr lang="en-GB" sz="1100">
                <a:latin typeface="Calibri"/>
                <a:ea typeface="+mn-lt"/>
                <a:cs typeface="Calibri"/>
              </a:rPr>
              <a:t>Cross-Sectoral Skill Standards will support automatic credit transfer where a job function is shared across industries.</a:t>
            </a:r>
            <a:endParaRPr lang="en-GB" sz="1100">
              <a:ea typeface="+mn-lt"/>
              <a:cs typeface="+mn-lt"/>
            </a:endParaRPr>
          </a:p>
          <a:p>
            <a:pPr>
              <a:buSzPts val="1000"/>
              <a:buFont typeface="Arial"/>
              <a:defRPr/>
            </a:pPr>
            <a:endParaRPr lang="en-GB" sz="1100">
              <a:latin typeface="Calibri"/>
              <a:ea typeface="Calibri"/>
              <a:cs typeface="Calibri"/>
            </a:endParaRPr>
          </a:p>
          <a:p>
            <a:pPr>
              <a:buSzPts val="1000"/>
              <a:defRPr/>
            </a:pPr>
            <a:r>
              <a:rPr lang="en-GB" sz="1100">
                <a:latin typeface="Calibri"/>
                <a:ea typeface="Calibri"/>
                <a:cs typeface="Calibri"/>
              </a:rPr>
              <a:t>The foundation skills and knowledge required to achieve competency will be consistently articulated within each Skill Standard. </a:t>
            </a:r>
          </a:p>
          <a:p>
            <a:pPr>
              <a:buSzPts val="1000"/>
              <a:defRPr/>
            </a:pPr>
            <a:endParaRPr lang="en-GB" sz="1100">
              <a:latin typeface="Calibri"/>
              <a:ea typeface="Calibri"/>
              <a:cs typeface="Calibri"/>
              <a:sym typeface="Calibri"/>
            </a:endParaRPr>
          </a:p>
          <a:p>
            <a:pPr>
              <a:buSzPts val="1000"/>
              <a:defRPr/>
            </a:pPr>
            <a:r>
              <a:rPr lang="en-GB" sz="1100">
                <a:latin typeface="Calibri"/>
                <a:ea typeface="Calibri"/>
                <a:cs typeface="Calibri"/>
                <a:sym typeface="Calibri"/>
              </a:rPr>
              <a:t>Foundational Skill Standards will be clearly identified and will include assessor requirements similar to the current FSK Training Package. </a:t>
            </a:r>
            <a:endParaRPr lang="en-AU" sz="1100">
              <a:latin typeface="Calibri"/>
              <a:ea typeface="Calibri"/>
              <a:cs typeface="Calibri"/>
            </a:endParaRPr>
          </a:p>
        </p:txBody>
      </p:sp>
      <p:sp>
        <p:nvSpPr>
          <p:cNvPr id="1663" name="Google Shape;1663;g12781244480_1_28"/>
          <p:cNvSpPr txBox="1"/>
          <p:nvPr/>
        </p:nvSpPr>
        <p:spPr>
          <a:xfrm>
            <a:off x="352677" y="193183"/>
            <a:ext cx="7403486" cy="415575"/>
          </a:xfrm>
          <a:prstGeom prst="rect">
            <a:avLst/>
          </a:prstGeom>
          <a:noFill/>
          <a:ln>
            <a:noFill/>
          </a:ln>
        </p:spPr>
        <p:txBody>
          <a:bodyPr spcFirstLastPara="1" wrap="square" lIns="68569" tIns="68569" rIns="68569" bIns="68569" anchor="ctr" anchorCtr="0">
            <a:noAutofit/>
          </a:bodyPr>
          <a:lstStyle/>
          <a:p>
            <a:pPr defTabSz="685800">
              <a:defRPr/>
            </a:pPr>
            <a:r>
              <a:rPr lang="en-GB" sz="2400">
                <a:solidFill>
                  <a:srgbClr val="404246"/>
                </a:solidFill>
                <a:latin typeface="Calibri"/>
                <a:ea typeface="Montserrat"/>
                <a:cs typeface="Montserrat"/>
                <a:sym typeface="Montserrat"/>
              </a:rPr>
              <a:t>Skill Standards</a:t>
            </a:r>
            <a:endParaRPr lang="en-GB" sz="2400">
              <a:solidFill>
                <a:srgbClr val="404246"/>
              </a:solidFill>
              <a:latin typeface="Calibri"/>
              <a:ea typeface="Montserrat"/>
              <a:cs typeface="Montserrat"/>
            </a:endParaRPr>
          </a:p>
        </p:txBody>
      </p:sp>
      <p:sp>
        <p:nvSpPr>
          <p:cNvPr id="6" name="Rectangle 5">
            <a:extLst>
              <a:ext uri="{FF2B5EF4-FFF2-40B4-BE49-F238E27FC236}">
                <a16:creationId xmlns:a16="http://schemas.microsoft.com/office/drawing/2014/main" id="{C7075FBC-DD13-6592-811C-CD87211FB53A}"/>
              </a:ext>
            </a:extLst>
          </p:cNvPr>
          <p:cNvSpPr/>
          <p:nvPr/>
        </p:nvSpPr>
        <p:spPr>
          <a:xfrm flipV="1">
            <a:off x="-2277" y="942167"/>
            <a:ext cx="9145949" cy="39074"/>
          </a:xfrm>
          <a:prstGeom prst="rect">
            <a:avLst/>
          </a:prstGeom>
          <a:solidFill>
            <a:srgbClr val="A4A7A9"/>
          </a:solidFill>
          <a:ln>
            <a:solidFill>
              <a:srgbClr val="A4A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Google Shape;1675;g12781244480_1_145">
            <a:extLst>
              <a:ext uri="{FF2B5EF4-FFF2-40B4-BE49-F238E27FC236}">
                <a16:creationId xmlns:a16="http://schemas.microsoft.com/office/drawing/2014/main" id="{A475828D-35BF-B883-704C-6A94CB4BA326}"/>
              </a:ext>
            </a:extLst>
          </p:cNvPr>
          <p:cNvSpPr txBox="1"/>
          <p:nvPr/>
        </p:nvSpPr>
        <p:spPr>
          <a:xfrm>
            <a:off x="351788" y="514206"/>
            <a:ext cx="8487675" cy="415476"/>
          </a:xfrm>
          <a:prstGeom prst="rect">
            <a:avLst/>
          </a:prstGeom>
          <a:noFill/>
          <a:ln>
            <a:noFill/>
          </a:ln>
        </p:spPr>
        <p:txBody>
          <a:bodyPr spcFirstLastPara="1" wrap="square" lIns="68569" tIns="68569" rIns="68569" bIns="68569" anchor="t" anchorCtr="0">
            <a:spAutoFit/>
          </a:bodyPr>
          <a:lstStyle/>
          <a:p>
            <a:r>
              <a:rPr lang="en-GB" sz="900" i="1">
                <a:solidFill>
                  <a:srgbClr val="000000"/>
                </a:solidFill>
                <a:latin typeface="Calibri"/>
                <a:ea typeface="Calibri"/>
                <a:cs typeface="Calibri"/>
                <a:sym typeface="Calibri"/>
              </a:rPr>
              <a:t>Under the proposed VET model, Skill Standards will focus on the skills and knowledge needed by industry, promoting greater transferability where functions are shared by different Job Profiles.</a:t>
            </a:r>
          </a:p>
        </p:txBody>
      </p:sp>
      <p:sp>
        <p:nvSpPr>
          <p:cNvPr id="5" name="Rectangle 4">
            <a:extLst>
              <a:ext uri="{FF2B5EF4-FFF2-40B4-BE49-F238E27FC236}">
                <a16:creationId xmlns:a16="http://schemas.microsoft.com/office/drawing/2014/main" id="{3CBA4AAB-A5E3-21CC-89C4-114E692570DE}"/>
              </a:ext>
            </a:extLst>
          </p:cNvPr>
          <p:cNvSpPr/>
          <p:nvPr/>
        </p:nvSpPr>
        <p:spPr>
          <a:xfrm>
            <a:off x="4139370" y="3180233"/>
            <a:ext cx="3792949" cy="94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Calibri"/>
            </a:endParaRPr>
          </a:p>
        </p:txBody>
      </p:sp>
      <p:sp>
        <p:nvSpPr>
          <p:cNvPr id="7" name="TextBox 6">
            <a:extLst>
              <a:ext uri="{FF2B5EF4-FFF2-40B4-BE49-F238E27FC236}">
                <a16:creationId xmlns:a16="http://schemas.microsoft.com/office/drawing/2014/main" id="{2FC63D8D-74C8-580F-5D04-31E5D107838E}"/>
              </a:ext>
            </a:extLst>
          </p:cNvPr>
          <p:cNvSpPr txBox="1"/>
          <p:nvPr/>
        </p:nvSpPr>
        <p:spPr>
          <a:xfrm>
            <a:off x="5471769" y="2352375"/>
            <a:ext cx="1194191"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 b="1">
                <a:solidFill>
                  <a:srgbClr val="FFFFFF"/>
                </a:solidFill>
                <a:cs typeface="Calibri"/>
              </a:rPr>
              <a:t>Industry-</a:t>
            </a:r>
            <a:endParaRPr lang="en-US"/>
          </a:p>
          <a:p>
            <a:pPr algn="ctr"/>
            <a:r>
              <a:rPr lang="en-GB" sz="800" b="1">
                <a:solidFill>
                  <a:srgbClr val="FFFFFF"/>
                </a:solidFill>
                <a:cs typeface="Calibri"/>
              </a:rPr>
              <a:t>specific </a:t>
            </a:r>
            <a:endParaRPr lang="en-GB">
              <a:solidFill>
                <a:srgbClr val="000000"/>
              </a:solidFill>
              <a:cs typeface="Calibri"/>
            </a:endParaRPr>
          </a:p>
          <a:p>
            <a:pPr algn="ctr"/>
            <a:r>
              <a:rPr lang="en-GB" sz="800" b="1">
                <a:solidFill>
                  <a:srgbClr val="FFFFFF"/>
                </a:solidFill>
                <a:cs typeface="Calibri"/>
              </a:rPr>
              <a:t>Skill Standards</a:t>
            </a:r>
            <a:endParaRPr lang="en-GB">
              <a:cs typeface="Calibri"/>
            </a:endParaRPr>
          </a:p>
          <a:p>
            <a:endParaRPr lang="en-GB" sz="800">
              <a:solidFill>
                <a:srgbClr val="FFFFFF"/>
              </a:solidFill>
              <a:cs typeface="Calibri"/>
            </a:endParaRPr>
          </a:p>
          <a:p>
            <a:pPr algn="ctr"/>
            <a:r>
              <a:rPr lang="en-GB" sz="800">
                <a:solidFill>
                  <a:srgbClr val="FFFFFF"/>
                </a:solidFill>
                <a:cs typeface="Calibri"/>
              </a:rPr>
              <a:t>Technical skill used in one industry or sector</a:t>
            </a:r>
            <a:endParaRPr lang="en-GB">
              <a:cs typeface="Calibri" panose="020F0502020204030204"/>
            </a:endParaRPr>
          </a:p>
        </p:txBody>
      </p:sp>
      <p:sp>
        <p:nvSpPr>
          <p:cNvPr id="2427" name="Rectangle: Rounded Corners 2426">
            <a:extLst>
              <a:ext uri="{FF2B5EF4-FFF2-40B4-BE49-F238E27FC236}">
                <a16:creationId xmlns:a16="http://schemas.microsoft.com/office/drawing/2014/main" id="{53D9C936-38D6-B4A7-2176-95C53E07F94A}"/>
              </a:ext>
            </a:extLst>
          </p:cNvPr>
          <p:cNvSpPr/>
          <p:nvPr/>
        </p:nvSpPr>
        <p:spPr>
          <a:xfrm>
            <a:off x="4097544" y="2312452"/>
            <a:ext cx="1420940" cy="870567"/>
          </a:xfrm>
          <a:prstGeom prst="roundRect">
            <a:avLst/>
          </a:prstGeom>
          <a:solidFill>
            <a:srgbClr val="404246"/>
          </a:solidFill>
          <a:ln>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cs typeface="Calibri"/>
              </a:rPr>
              <a:t>Industry Specific</a:t>
            </a:r>
          </a:p>
          <a:p>
            <a:pPr algn="ctr"/>
            <a:r>
              <a:rPr lang="en-GB" sz="1100">
                <a:solidFill>
                  <a:srgbClr val="7A9F4C"/>
                </a:solidFill>
                <a:cs typeface="Calibri"/>
              </a:rPr>
              <a:t>Technical skill that can be used in one industry sector</a:t>
            </a:r>
            <a:endParaRPr lang="en-GB">
              <a:solidFill>
                <a:srgbClr val="7A9F4C"/>
              </a:solidFill>
              <a:cs typeface="Calibri"/>
            </a:endParaRPr>
          </a:p>
        </p:txBody>
      </p:sp>
      <p:sp>
        <p:nvSpPr>
          <p:cNvPr id="2428" name="Rectangle: Rounded Corners 2427">
            <a:extLst>
              <a:ext uri="{FF2B5EF4-FFF2-40B4-BE49-F238E27FC236}">
                <a16:creationId xmlns:a16="http://schemas.microsoft.com/office/drawing/2014/main" id="{4EB14883-ECAE-A34D-FE57-4CE36A2487E4}"/>
              </a:ext>
            </a:extLst>
          </p:cNvPr>
          <p:cNvSpPr/>
          <p:nvPr/>
        </p:nvSpPr>
        <p:spPr>
          <a:xfrm>
            <a:off x="5651753" y="2312452"/>
            <a:ext cx="1420940" cy="870567"/>
          </a:xfrm>
          <a:prstGeom prst="roundRect">
            <a:avLst/>
          </a:prstGeom>
          <a:solidFill>
            <a:srgbClr val="404246"/>
          </a:solidFill>
          <a:ln>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cs typeface="Calibri"/>
              </a:rPr>
              <a:t>Cross-Sectoral</a:t>
            </a:r>
          </a:p>
          <a:p>
            <a:pPr algn="ctr"/>
            <a:r>
              <a:rPr lang="en-GB" sz="1100">
                <a:solidFill>
                  <a:srgbClr val="7A9F4C"/>
                </a:solidFill>
                <a:cs typeface="Calibri"/>
              </a:rPr>
              <a:t>Broader skill that can be used across two or more sectors</a:t>
            </a:r>
          </a:p>
        </p:txBody>
      </p:sp>
      <p:sp>
        <p:nvSpPr>
          <p:cNvPr id="2429" name="Rectangle: Rounded Corners 2428">
            <a:extLst>
              <a:ext uri="{FF2B5EF4-FFF2-40B4-BE49-F238E27FC236}">
                <a16:creationId xmlns:a16="http://schemas.microsoft.com/office/drawing/2014/main" id="{1CA9456F-A804-50C1-4499-F5CF94E92CFF}"/>
              </a:ext>
            </a:extLst>
          </p:cNvPr>
          <p:cNvSpPr/>
          <p:nvPr/>
        </p:nvSpPr>
        <p:spPr>
          <a:xfrm>
            <a:off x="7215487" y="2312452"/>
            <a:ext cx="1420940" cy="870567"/>
          </a:xfrm>
          <a:prstGeom prst="roundRect">
            <a:avLst/>
          </a:prstGeom>
          <a:solidFill>
            <a:srgbClr val="404246"/>
          </a:solidFill>
          <a:ln>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cs typeface="Calibri"/>
              </a:rPr>
              <a:t>Foundation</a:t>
            </a:r>
          </a:p>
          <a:p>
            <a:pPr algn="ctr"/>
            <a:r>
              <a:rPr lang="en-GB" sz="1100">
                <a:solidFill>
                  <a:srgbClr val="7A9F4C"/>
                </a:solidFill>
                <a:cs typeface="Calibri"/>
              </a:rPr>
              <a:t>Foundational skill that can be used by any industry</a:t>
            </a:r>
          </a:p>
        </p:txBody>
      </p:sp>
      <p:sp>
        <p:nvSpPr>
          <p:cNvPr id="2431" name="Left Bracket 2430">
            <a:extLst>
              <a:ext uri="{FF2B5EF4-FFF2-40B4-BE49-F238E27FC236}">
                <a16:creationId xmlns:a16="http://schemas.microsoft.com/office/drawing/2014/main" id="{4D005C13-F06A-782D-060F-475A0A02372E}"/>
              </a:ext>
            </a:extLst>
          </p:cNvPr>
          <p:cNvSpPr/>
          <p:nvPr/>
        </p:nvSpPr>
        <p:spPr>
          <a:xfrm rot="5400000">
            <a:off x="6267459" y="-22426"/>
            <a:ext cx="151103" cy="4435141"/>
          </a:xfrm>
          <a:prstGeom prst="leftBracket">
            <a:avLst/>
          </a:prstGeom>
          <a:ln>
            <a:solidFill>
              <a:srgbClr val="012C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25"/>
          </a:p>
        </p:txBody>
      </p:sp>
      <p:sp>
        <p:nvSpPr>
          <p:cNvPr id="2433" name="TextBox 2432">
            <a:extLst>
              <a:ext uri="{FF2B5EF4-FFF2-40B4-BE49-F238E27FC236}">
                <a16:creationId xmlns:a16="http://schemas.microsoft.com/office/drawing/2014/main" id="{05559712-A416-9634-3401-E486A42C8709}"/>
              </a:ext>
            </a:extLst>
          </p:cNvPr>
          <p:cNvSpPr txBox="1"/>
          <p:nvPr/>
        </p:nvSpPr>
        <p:spPr>
          <a:xfrm>
            <a:off x="5014969" y="1814141"/>
            <a:ext cx="2656082"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b="1">
                <a:solidFill>
                  <a:srgbClr val="012C3D"/>
                </a:solidFill>
              </a:rPr>
              <a:t>Skill Standards</a:t>
            </a:r>
            <a:endParaRPr lang="en-US" b="1">
              <a:solidFill>
                <a:srgbClr val="012C3D"/>
              </a:solidFill>
              <a:cs typeface="Calibri"/>
            </a:endParaRPr>
          </a:p>
        </p:txBody>
      </p:sp>
    </p:spTree>
    <p:extLst>
      <p:ext uri="{BB962C8B-B14F-4D97-AF65-F5344CB8AC3E}">
        <p14:creationId xmlns:p14="http://schemas.microsoft.com/office/powerpoint/2010/main" val="273310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B837CD-1B13-4F75-BC8D-FCBB38F91F63}"/>
              </a:ext>
            </a:extLst>
          </p:cNvPr>
          <p:cNvSpPr/>
          <p:nvPr/>
        </p:nvSpPr>
        <p:spPr>
          <a:xfrm>
            <a:off x="6310780" y="890719"/>
            <a:ext cx="2274156" cy="40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4" name="Google Shape;1692;g12781244480_1_145">
            <a:extLst>
              <a:ext uri="{FF2B5EF4-FFF2-40B4-BE49-F238E27FC236}">
                <a16:creationId xmlns:a16="http://schemas.microsoft.com/office/drawing/2014/main" id="{8B88D0B6-1514-4A0B-BBEC-5B494355C524}"/>
              </a:ext>
            </a:extLst>
          </p:cNvPr>
          <p:cNvCxnSpPr/>
          <p:nvPr/>
        </p:nvCxnSpPr>
        <p:spPr>
          <a:xfrm>
            <a:off x="4215898" y="6969061"/>
            <a:ext cx="416925" cy="0"/>
          </a:xfrm>
          <a:prstGeom prst="straightConnector1">
            <a:avLst/>
          </a:prstGeom>
          <a:noFill/>
          <a:ln w="9525" cap="flat" cmpd="sng">
            <a:solidFill>
              <a:schemeClr val="bg1"/>
            </a:solidFill>
            <a:prstDash val="solid"/>
            <a:round/>
            <a:headEnd type="none" w="sm" len="sm"/>
            <a:tailEnd type="none" w="med" len="med"/>
          </a:ln>
        </p:spPr>
      </p:cxnSp>
      <p:sp>
        <p:nvSpPr>
          <p:cNvPr id="6" name="Google Shape;1524;g129298e1e89_0_0">
            <a:extLst>
              <a:ext uri="{FF2B5EF4-FFF2-40B4-BE49-F238E27FC236}">
                <a16:creationId xmlns:a16="http://schemas.microsoft.com/office/drawing/2014/main" id="{55CA9CD8-23FC-2F8A-9EBC-6AE3EC77F730}"/>
              </a:ext>
            </a:extLst>
          </p:cNvPr>
          <p:cNvSpPr txBox="1"/>
          <p:nvPr/>
        </p:nvSpPr>
        <p:spPr>
          <a:xfrm>
            <a:off x="206601" y="256450"/>
            <a:ext cx="8435518" cy="415575"/>
          </a:xfrm>
          <a:prstGeom prst="rect">
            <a:avLst/>
          </a:prstGeom>
          <a:noFill/>
          <a:ln>
            <a:noFill/>
          </a:ln>
        </p:spPr>
        <p:txBody>
          <a:bodyPr spcFirstLastPara="1" wrap="square" lIns="68569" tIns="68569" rIns="68569" bIns="68569" anchor="ctr" anchorCtr="0">
            <a:noAutofit/>
          </a:bodyPr>
          <a:lstStyle/>
          <a:p>
            <a:r>
              <a:rPr lang="en-GB" sz="2400">
                <a:solidFill>
                  <a:srgbClr val="404246"/>
                </a:solidFill>
                <a:latin typeface="Calibri"/>
                <a:ea typeface="Montserrat"/>
                <a:cs typeface="Montserrat"/>
                <a:sym typeface="Montserrat"/>
              </a:rPr>
              <a:t>Key elements of the proposed Skill Standards and Training and Assessment Requirements </a:t>
            </a:r>
            <a:endParaRPr lang="en-US" sz="2400">
              <a:solidFill>
                <a:srgbClr val="404246"/>
              </a:solidFill>
              <a:latin typeface="Calibri"/>
              <a:ea typeface="Montserrat"/>
              <a:cs typeface="Montserrat"/>
            </a:endParaRPr>
          </a:p>
        </p:txBody>
      </p:sp>
      <p:sp>
        <p:nvSpPr>
          <p:cNvPr id="16" name="Rectangle 15">
            <a:extLst>
              <a:ext uri="{FF2B5EF4-FFF2-40B4-BE49-F238E27FC236}">
                <a16:creationId xmlns:a16="http://schemas.microsoft.com/office/drawing/2014/main" id="{94536157-677E-D132-B528-624C5563BB9A}"/>
              </a:ext>
            </a:extLst>
          </p:cNvPr>
          <p:cNvSpPr/>
          <p:nvPr/>
        </p:nvSpPr>
        <p:spPr>
          <a:xfrm flipV="1">
            <a:off x="-2277" y="942167"/>
            <a:ext cx="9145949" cy="39074"/>
          </a:xfrm>
          <a:prstGeom prst="rect">
            <a:avLst/>
          </a:prstGeom>
          <a:solidFill>
            <a:srgbClr val="A4A7A9"/>
          </a:solidFill>
          <a:ln>
            <a:solidFill>
              <a:srgbClr val="A4A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Table&#10;&#10;Description automatically generated">
            <a:extLst>
              <a:ext uri="{FF2B5EF4-FFF2-40B4-BE49-F238E27FC236}">
                <a16:creationId xmlns:a16="http://schemas.microsoft.com/office/drawing/2014/main" id="{C5A4BE09-D4F2-43A9-B3AD-923AE4BCCA4B}"/>
              </a:ext>
            </a:extLst>
          </p:cNvPr>
          <p:cNvPicPr>
            <a:picLocks noChangeAspect="1"/>
          </p:cNvPicPr>
          <p:nvPr/>
        </p:nvPicPr>
        <p:blipFill rotWithShape="1">
          <a:blip r:embed="rId3">
            <a:extLst>
              <a:ext uri="{28A0092B-C50C-407E-A947-70E740481C1C}">
                <a14:useLocalDpi xmlns:a14="http://schemas.microsoft.com/office/drawing/2010/main" val="0"/>
              </a:ext>
            </a:extLst>
          </a:blip>
          <a:srcRect t="3762" b="1610"/>
          <a:stretch/>
        </p:blipFill>
        <p:spPr>
          <a:xfrm>
            <a:off x="4632823" y="1032689"/>
            <a:ext cx="3583974" cy="4115574"/>
          </a:xfrm>
          <a:prstGeom prst="rect">
            <a:avLst/>
          </a:prstGeom>
        </p:spPr>
      </p:pic>
      <p:pic>
        <p:nvPicPr>
          <p:cNvPr id="8" name="Picture 7" descr="Table&#10;&#10;Description automatically generated">
            <a:extLst>
              <a:ext uri="{FF2B5EF4-FFF2-40B4-BE49-F238E27FC236}">
                <a16:creationId xmlns:a16="http://schemas.microsoft.com/office/drawing/2014/main" id="{F6411AAC-FC54-43E4-A75C-6A1F49974ED9}"/>
              </a:ext>
            </a:extLst>
          </p:cNvPr>
          <p:cNvPicPr>
            <a:picLocks noChangeAspect="1"/>
          </p:cNvPicPr>
          <p:nvPr/>
        </p:nvPicPr>
        <p:blipFill rotWithShape="1">
          <a:blip r:embed="rId4">
            <a:extLst>
              <a:ext uri="{28A0092B-C50C-407E-A947-70E740481C1C}">
                <a14:useLocalDpi xmlns:a14="http://schemas.microsoft.com/office/drawing/2010/main" val="0"/>
              </a:ext>
            </a:extLst>
          </a:blip>
          <a:srcRect l="797" t="4419" b="773"/>
          <a:stretch/>
        </p:blipFill>
        <p:spPr>
          <a:xfrm>
            <a:off x="691037" y="1114375"/>
            <a:ext cx="3308589" cy="4075801"/>
          </a:xfrm>
          <a:prstGeom prst="rect">
            <a:avLst/>
          </a:prstGeom>
        </p:spPr>
      </p:pic>
      <p:sp>
        <p:nvSpPr>
          <p:cNvPr id="24" name="Rectangle 23">
            <a:extLst>
              <a:ext uri="{FF2B5EF4-FFF2-40B4-BE49-F238E27FC236}">
                <a16:creationId xmlns:a16="http://schemas.microsoft.com/office/drawing/2014/main" id="{CC55CB1A-9A3F-4E7A-8102-72D45C9CC404}"/>
              </a:ext>
            </a:extLst>
          </p:cNvPr>
          <p:cNvSpPr/>
          <p:nvPr/>
        </p:nvSpPr>
        <p:spPr>
          <a:xfrm>
            <a:off x="4632823" y="1001638"/>
            <a:ext cx="3583973" cy="129342"/>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lIns="48986" tIns="24493" rIns="48986" bIns="24493" rtlCol="0" anchor="ctr"/>
          <a:lstStyle/>
          <a:p>
            <a:pPr marL="0" marR="0" lvl="0" indent="0" algn="ctr" defTabSz="244922" rtl="0" eaLnBrk="1" fontAlgn="auto" latinLnBrk="0" hangingPunct="1">
              <a:lnSpc>
                <a:spcPct val="100000"/>
              </a:lnSpc>
              <a:spcBef>
                <a:spcPts val="0"/>
              </a:spcBef>
              <a:spcAft>
                <a:spcPts val="0"/>
              </a:spcAft>
              <a:buClrTx/>
              <a:buSzTx/>
              <a:buFontTx/>
              <a:buNone/>
              <a:tabLst/>
              <a:defRPr/>
            </a:pPr>
            <a:r>
              <a:rPr lang="en-AU" sz="960" b="1">
                <a:solidFill>
                  <a:prstClr val="white"/>
                </a:solidFill>
                <a:latin typeface="Calibri" panose="020F0502020204030204" pitchFamily="34" charset="0"/>
              </a:rPr>
              <a:t>Training and Assessment Requirements</a:t>
            </a:r>
            <a:endParaRPr kumimoji="0" lang="en-AU" sz="96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5" name="Rectangle 24">
            <a:extLst>
              <a:ext uri="{FF2B5EF4-FFF2-40B4-BE49-F238E27FC236}">
                <a16:creationId xmlns:a16="http://schemas.microsoft.com/office/drawing/2014/main" id="{56E2BFDC-5DC2-47AF-9746-33189FC70507}"/>
              </a:ext>
            </a:extLst>
          </p:cNvPr>
          <p:cNvSpPr/>
          <p:nvPr/>
        </p:nvSpPr>
        <p:spPr>
          <a:xfrm>
            <a:off x="691038" y="1001638"/>
            <a:ext cx="3308588" cy="129342"/>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48986" tIns="24493" rIns="48986" bIns="24493" rtlCol="0" anchor="ctr"/>
          <a:lstStyle/>
          <a:p>
            <a:pPr marL="0" marR="0" lvl="0" indent="0" algn="ctr" defTabSz="244922" rtl="0" eaLnBrk="1" fontAlgn="auto" latinLnBrk="0" hangingPunct="1">
              <a:lnSpc>
                <a:spcPct val="100000"/>
              </a:lnSpc>
              <a:spcBef>
                <a:spcPts val="0"/>
              </a:spcBef>
              <a:spcAft>
                <a:spcPts val="0"/>
              </a:spcAft>
              <a:buClrTx/>
              <a:buSzTx/>
              <a:buFontTx/>
              <a:buNone/>
              <a:tabLst/>
              <a:defRPr/>
            </a:pPr>
            <a:r>
              <a:rPr kumimoji="0" lang="en-AU" sz="960" b="1" i="0" u="none" strike="noStrike" kern="1200" cap="none" spc="0" normalizeH="0" baseline="0" noProof="0">
                <a:ln>
                  <a:noFill/>
                </a:ln>
                <a:solidFill>
                  <a:prstClr val="white"/>
                </a:solidFill>
                <a:effectLst/>
                <a:uLnTx/>
                <a:uFillTx/>
                <a:latin typeface="Calibri" panose="020F0502020204030204" pitchFamily="34" charset="0"/>
                <a:ea typeface="+mn-ea"/>
                <a:cs typeface="+mn-cs"/>
              </a:rPr>
              <a:t>Skill Standards</a:t>
            </a:r>
          </a:p>
        </p:txBody>
      </p:sp>
    </p:spTree>
    <p:extLst>
      <p:ext uri="{BB962C8B-B14F-4D97-AF65-F5344CB8AC3E}">
        <p14:creationId xmlns:p14="http://schemas.microsoft.com/office/powerpoint/2010/main" val="3102741711"/>
      </p:ext>
    </p:extLst>
  </p:cSld>
  <p:clrMapOvr>
    <a:masterClrMapping/>
  </p:clrMapOvr>
</p:sld>
</file>

<file path=ppt/theme/theme1.xml><?xml version="1.0" encoding="utf-8"?>
<a:theme xmlns:a="http://schemas.openxmlformats.org/drawingml/2006/main" name="2_Cover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C1130F24-8C06-4FC3-8BB0-31AA841E3158}"/>
    </a:ext>
  </a:extLst>
</a:theme>
</file>

<file path=ppt/theme/theme2.xml><?xml version="1.0" encoding="utf-8"?>
<a:theme xmlns:a="http://schemas.openxmlformats.org/drawingml/2006/main" name="2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3.xml><?xml version="1.0" encoding="utf-8"?>
<a:theme xmlns:a="http://schemas.openxmlformats.org/drawingml/2006/main" name="3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26F66D3E-6DA1-4C19-A478-1F45EE49710F}"/>
    </a:ext>
  </a:extLst>
</a:theme>
</file>

<file path=ppt/theme/theme4.xml><?xml version="1.0" encoding="utf-8"?>
<a:theme xmlns:a="http://schemas.openxmlformats.org/drawingml/2006/main" name="4_Nav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6B740B3B-71B5-4177-A148-68082F97FE72}"/>
    </a:ext>
  </a:extLst>
</a:theme>
</file>

<file path=ppt/theme/theme5.xml><?xml version="1.0" encoding="utf-8"?>
<a:theme xmlns:a="http://schemas.openxmlformats.org/drawingml/2006/main" name="1_Custom Design">
  <a:themeElements>
    <a:clrScheme name="DESE-Colour Palette">
      <a:dk1>
        <a:srgbClr val="000000"/>
      </a:dk1>
      <a:lt1>
        <a:sysClr val="window" lastClr="FFFFFF"/>
      </a:lt1>
      <a:dk2>
        <a:srgbClr val="002D3F"/>
      </a:dk2>
      <a:lt2>
        <a:srgbClr val="5F6369"/>
      </a:lt2>
      <a:accent1>
        <a:srgbClr val="F26322"/>
      </a:accent1>
      <a:accent2>
        <a:srgbClr val="008276"/>
      </a:accent2>
      <a:accent3>
        <a:srgbClr val="B6006A"/>
      </a:accent3>
      <a:accent4>
        <a:srgbClr val="E9A913"/>
      </a:accent4>
      <a:accent5>
        <a:srgbClr val="287DB2"/>
      </a:accent5>
      <a:accent6>
        <a:srgbClr val="A4A7A9"/>
      </a:accent6>
      <a:hlink>
        <a:srgbClr val="287DB2"/>
      </a:hlink>
      <a:folHlink>
        <a:srgbClr val="B600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hite">
  <a:themeElements>
    <a:clrScheme name="DESE">
      <a:dk1>
        <a:sysClr val="windowText" lastClr="000000"/>
      </a:dk1>
      <a:lt1>
        <a:sysClr val="window" lastClr="FFFFFF"/>
      </a:lt1>
      <a:dk2>
        <a:srgbClr val="44546A"/>
      </a:dk2>
      <a:lt2>
        <a:srgbClr val="E7E6E6"/>
      </a:lt2>
      <a:accent1>
        <a:srgbClr val="008276"/>
      </a:accent1>
      <a:accent2>
        <a:srgbClr val="B6006A"/>
      </a:accent2>
      <a:accent3>
        <a:srgbClr val="002D3F"/>
      </a:accent3>
      <a:accent4>
        <a:srgbClr val="F26322"/>
      </a:accent4>
      <a:accent5>
        <a:srgbClr val="E9A913"/>
      </a:accent5>
      <a:accent6>
        <a:srgbClr val="287DB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7.xml><?xml version="1.0" encoding="utf-8"?>
<a:theme xmlns:a="http://schemas.openxmlformats.org/drawingml/2006/main" name="5_Nav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6B740B3B-71B5-4177-A148-68082F97FE7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0654C131B7B74CB3F06072D55634AB" ma:contentTypeVersion="13" ma:contentTypeDescription="Create a new document." ma:contentTypeScope="" ma:versionID="78720d54c7367d71c7803bf4927a5781">
  <xsd:schema xmlns:xsd="http://www.w3.org/2001/XMLSchema" xmlns:xs="http://www.w3.org/2001/XMLSchema" xmlns:p="http://schemas.microsoft.com/office/2006/metadata/properties" xmlns:ns2="dafdb704-c3fc-41a5-b41e-4b89f3409041" xmlns:ns3="38da70d3-7906-43ee-9631-2df4baf26292" targetNamespace="http://schemas.microsoft.com/office/2006/metadata/properties" ma:root="true" ma:fieldsID="91fbe30aa99c4bcb87c4dfb26e230524" ns2:_="" ns3:_="">
    <xsd:import namespace="dafdb704-c3fc-41a5-b41e-4b89f3409041"/>
    <xsd:import namespace="38da70d3-7906-43ee-9631-2df4baf262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db704-c3fc-41a5-b41e-4b89f34090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da70d3-7906-43ee-9631-2df4baf262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91a9f3d-87ab-4060-87ee-83c43c49f4f8}" ma:internalName="TaxCatchAll" ma:showField="CatchAllData" ma:web="38da70d3-7906-43ee-9631-2df4baf262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fdb704-c3fc-41a5-b41e-4b89f3409041">
      <Terms xmlns="http://schemas.microsoft.com/office/infopath/2007/PartnerControls"/>
    </lcf76f155ced4ddcb4097134ff3c332f>
    <TaxCatchAll xmlns="38da70d3-7906-43ee-9631-2df4baf26292" xsi:nil="true"/>
  </documentManagement>
</p:properties>
</file>

<file path=customXml/itemProps1.xml><?xml version="1.0" encoding="utf-8"?>
<ds:datastoreItem xmlns:ds="http://schemas.openxmlformats.org/officeDocument/2006/customXml" ds:itemID="{7F81B097-596B-4487-B6DD-F3397F94CE7C}">
  <ds:schemaRefs>
    <ds:schemaRef ds:uri="38da70d3-7906-43ee-9631-2df4baf26292"/>
    <ds:schemaRef ds:uri="dafdb704-c3fc-41a5-b41e-4b89f34090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3.xml><?xml version="1.0" encoding="utf-8"?>
<ds:datastoreItem xmlns:ds="http://schemas.openxmlformats.org/officeDocument/2006/customXml" ds:itemID="{DF55A463-E88A-4765-9A1A-8834114F8F6A}">
  <ds:schemaRefs>
    <ds:schemaRef ds:uri="38da70d3-7906-43ee-9631-2df4baf26292"/>
    <ds:schemaRef ds:uri="dafdb704-c3fc-41a5-b41e-4b89f34090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Template_Widescreen</Template>
  <TotalTime>0</TotalTime>
  <Words>2768</Words>
  <Application>Microsoft Office PowerPoint</Application>
  <PresentationFormat>Custom</PresentationFormat>
  <Paragraphs>386</Paragraphs>
  <Slides>16</Slides>
  <Notes>14</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16</vt:i4>
      </vt:variant>
    </vt:vector>
  </HeadingPairs>
  <TitlesOfParts>
    <vt:vector size="32" baseType="lpstr">
      <vt:lpstr>Arial</vt:lpstr>
      <vt:lpstr>Calibri</vt:lpstr>
      <vt:lpstr>Calibri Light</vt:lpstr>
      <vt:lpstr>Courier New</vt:lpstr>
      <vt:lpstr>Helvetica Neue</vt:lpstr>
      <vt:lpstr>Helvetica Neue Light</vt:lpstr>
      <vt:lpstr>Open Sans</vt:lpstr>
      <vt:lpstr>Segoe UI</vt:lpstr>
      <vt:lpstr>Wingdings</vt:lpstr>
      <vt:lpstr>2_Cover page</vt:lpstr>
      <vt:lpstr>2_White</vt:lpstr>
      <vt:lpstr>3_White</vt:lpstr>
      <vt:lpstr>4_Navy</vt:lpstr>
      <vt:lpstr>1_Custom Design</vt:lpstr>
      <vt:lpstr>4_White</vt:lpstr>
      <vt:lpstr>5_Navy</vt:lpstr>
      <vt:lpstr>Qualifications Reform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submit a response to the Qualification Reform survey, go to:   https://submit.dese.gov.au/jfe/form/SV_es9Ki5cpdkaDCsK     Thank you</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BRENNAN,Kate</dc:creator>
  <cp:lastModifiedBy>Jess ZUTT</cp:lastModifiedBy>
  <cp:revision>2</cp:revision>
  <cp:lastPrinted>2023-02-14T03:33:45Z</cp:lastPrinted>
  <dcterms:created xsi:type="dcterms:W3CDTF">2021-01-05T02:59:23Z</dcterms:created>
  <dcterms:modified xsi:type="dcterms:W3CDTF">2023-03-08T03:30:41Z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0x010100D60654C131B7B74CB3F06072D55634AB</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2022-06-10T07:23:39Z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20a0e1c8-7f26-49c6-8b9b-dcbf8fabe1a1</vt:lpwstr>
  </property>
  <property fmtid="{D5CDD505-2E9C-101B-9397-08002B2CF9AE}" pid="14" name="MSIP_Label_79d889eb-932f-4752-8739-64d25806ef64_ContentBits">
    <vt:lpwstr>0</vt:lpwstr>
  </property>
  <property fmtid="{D5CDD505-2E9C-101B-9397-08002B2CF9AE}" pid="15" name="ItemKeywords">
    <vt:lpwstr>1996;#template|9706ad1b-dfa6-4d44-b515-12d7e5bc9d3f</vt:lpwstr>
  </property>
  <property fmtid="{D5CDD505-2E9C-101B-9397-08002B2CF9AE}" pid="16" name="ItemFunction">
    <vt:lpwstr>1976;#communication|9d5354d3-d1c2-4163-a4db-c06e4aa61e3a</vt:lpwstr>
  </property>
  <property fmtid="{D5CDD505-2E9C-101B-9397-08002B2CF9AE}" pid="17" name="ItemType">
    <vt:lpwstr>1999;#template|60f4875c-5740-43a9-8840-cfcba2da81bd</vt:lpwstr>
  </property>
  <property fmtid="{D5CDD505-2E9C-101B-9397-08002B2CF9AE}" pid="18" name="MediaServiceImageTags">
    <vt:lpwstr/>
  </property>
</Properties>
</file>