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302" r:id="rId2"/>
    <p:sldId id="309" r:id="rId3"/>
    <p:sldId id="311" r:id="rId4"/>
    <p:sldId id="31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7AA21-F850-47B0-9402-722350426C32}" v="263" dt="2025-10-02T03:19:47.809"/>
    <p1510:client id="{3A7782AA-DDE1-49BF-BBAA-A3A7AF762C3E}" v="2" dt="2025-10-02T03:50:41.871"/>
    <p1510:client id="{C8C00006-888D-4425-A704-4DA04C1CF283}" v="6" dt="2025-10-03T02:00:50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2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50DAD-BAA2-4C3B-8C75-A51165AE6BF0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C7BA2-9697-4AAD-8B63-1FE80DBEFE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19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ADF89-D812-488C-9E46-B2A4061714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82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C7BA2-9697-4AAD-8B63-1FE80DBEFE7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36D9-7918-0A89-77E6-90287878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9F2BD-ABDA-ED14-BCAE-5F966316E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DFC61-D73B-786C-5BB2-8A6606FD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CAD7D-A92C-8310-F056-558A2A1C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929D-5907-D185-5104-09A7F178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35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CE7B-7B4D-3182-935F-006BC8C5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DDAEC-DA0B-EEC5-9AB5-BFAE5C984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23F74-AEAF-D013-408B-F7909154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2FEBE-3EC8-8F70-C428-D2CF64CC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5A64F-1A19-D2D2-2164-A7EA87A0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3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ACE20-CC3F-31B8-190E-128C7AE39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9C8BB-D7C7-9111-6E6E-07A57D66D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AFA60-2AB8-7851-1207-86D92167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536BA-E40C-13CE-B2E9-E9BFCEEE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5D1B4-9DB3-2597-A279-EB9C1F0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66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 -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28165-9B51-2AB0-7232-DFCAB21A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15">
            <a:extLst>
              <a:ext uri="{FF2B5EF4-FFF2-40B4-BE49-F238E27FC236}">
                <a16:creationId xmlns:a16="http://schemas.microsoft.com/office/drawing/2014/main" id="{3C211C87-F8CB-E823-0372-5C0A52502914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854" y="769689"/>
            <a:ext cx="2564050" cy="783828"/>
          </a:xfrm>
          <a:prstGeom prst="rect">
            <a:avLst/>
          </a:prstGeom>
        </p:spPr>
      </p:pic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2597AC91-DB27-CE3B-EBC8-55B5F34BC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952" y="2659163"/>
            <a:ext cx="4964677" cy="120462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1" baseline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en-US"/>
              <a:t>Presentation title goes here</a:t>
            </a:r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59FD59-AA04-4B8D-EF92-28EA5E9D56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6952" y="4255928"/>
            <a:ext cx="1165691" cy="380480"/>
          </a:xfrm>
          <a:prstGeom prst="rect">
            <a:avLst/>
          </a:prstGeom>
          <a:noFill/>
        </p:spPr>
        <p:txBody>
          <a:bodyPr wrap="none" lIns="0" tIns="36000" rIns="108000" bIns="36000" anchor="ctr">
            <a:spAutoFit/>
          </a:bodyPr>
          <a:lstStyle>
            <a:lvl1pPr>
              <a:lnSpc>
                <a:spcPct val="100000"/>
              </a:lnSpc>
              <a:defRPr sz="2000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06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- Text box_Grap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CDB2DF-B86D-85FF-E419-026DEC8C9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9288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E3DCD-60C3-4794-A08F-53724E61E2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6533" y="1897023"/>
            <a:ext cx="5005992" cy="40970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58775" indent="-358775">
              <a:spcBef>
                <a:spcPts val="1200"/>
              </a:spcBef>
              <a:spcAft>
                <a:spcPts val="0"/>
              </a:spcAft>
              <a:buClr>
                <a:srgbClr val="95B270"/>
              </a:buClr>
              <a:buFont typeface="+mj-lt"/>
              <a:buAutoNum type="arabicPeriod"/>
              <a:defRPr sz="2400" b="0">
                <a:solidFill>
                  <a:schemeClr val="accent1"/>
                </a:solidFill>
              </a:defRPr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1"/>
                </a:solidFill>
              </a:defRPr>
            </a:lvl2pPr>
            <a:lvl3pPr marL="533400" indent="0">
              <a:defRPr/>
            </a:lvl3pPr>
            <a:lvl4pPr marL="533400" indent="0">
              <a:defRPr/>
            </a:lvl4pPr>
            <a:lvl5pPr marL="53340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F23618E-B323-3D8D-39FB-455376747D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FC3802-6432-4B7E-BF93-49C075FC592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5F4FEEEA-9A7A-7D8A-E542-ADE5BABC54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6532" y="876395"/>
            <a:ext cx="5005992" cy="511422"/>
          </a:xfrm>
        </p:spPr>
        <p:txBody>
          <a:bodyPr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Agenda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8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3DE5-975E-C9A4-D15E-CC12060F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49A-0356-043C-9DA4-39D332C8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5F0CC-2706-14ED-6165-49082142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01917-9807-F1A5-3046-3F0C7155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9CA63-8948-87D7-35B6-19AF33A1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51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C8907-B92F-0F90-3CE6-C6C7A8B1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3F90B-4981-E65C-9240-3F43E531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7EB43-CF4A-3D1A-7824-57B46091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18C8-FDDD-C8A1-1B55-2DB8C060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CEFD-0B17-18EB-5E55-B6591945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96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9F781-AF0D-AFB4-5E34-6CB2C244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E9F7-4E3E-200D-8EB3-BE8EA7EC6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A6471-679C-85BE-ABFF-CC6DFD565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10B11-8E0A-CBCD-CC6F-A6C658A9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B13ED-2621-E286-352D-C122431A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48196-E64A-18E5-FDB8-2144ED70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19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2F5C-27C8-D79C-FAB9-C93B1E01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B9D76-B31A-D631-DF56-0F2F7B48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35AC1-B2C3-AE78-A02C-5AF527924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466FA-8C93-6FA1-0B32-455EECF30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778E4-BC2B-17FC-2E84-A46F8E75B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57A5B-61D1-18C9-CFD1-8E85245A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F5B70-C533-C814-1AF5-4CE1974D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5D70D-FA80-CC2F-DD64-29CD87E0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39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40E-045F-F403-F1A0-E17F0A9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F334A-D585-0BE7-3598-BF1DD69C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C5859-805B-4937-F5E4-EF1650BB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D56EE-0131-E003-8C11-676B7DEF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24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41BF6-B159-A324-EFC4-9DB7DE65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1F8B7-19E2-20B4-3576-D3836B31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0347C-9DDF-26A5-9B6C-20104CA6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05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3EB0-A259-001C-9AF4-E9ED7E11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FD69-7A0B-5D63-766D-A9912A54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FC999-4B99-CD94-F4F0-88FBA768C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1E6E-BE3D-F2C6-35C4-DDD708C9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E3DA1-D17D-1C7A-FAC3-E44641B0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F5EC-D3B1-C762-79BD-A1730959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34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2BD3-143B-FB2B-9846-06A7F162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D1652-8081-D032-6775-D59A1B6EB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9933B-25FB-F8BA-6D2B-E8BCE3508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D5EDE-A9B7-7BE8-6A14-F6F1B92F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034A7-35EA-ED7E-977B-C8E553AF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78157-A5A0-E31E-FF03-16DC7038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16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0A1DD-1175-64C8-F22F-E168D662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528B-BD43-CE49-2BDF-38D215E03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8B5E2-FF7F-B3BE-03FB-21E8170CB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AAE78-BB2F-40BD-B563-AE620AFE2B11}" type="datetimeFigureOut">
              <a:rPr lang="en-AU" smtClean="0"/>
              <a:t>3/10/2025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11E3-4613-8118-5665-D7327290B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F940-5CBC-3F1C-086F-52F8BA3E6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DDD0F8-3E4F-4022-B52B-1D6FC50C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1FCD3C02-6625-4A56-BAA7-B494778569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1088" y="2662238"/>
            <a:ext cx="6211887" cy="7064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WorkFoundations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75AD-BC07-44BE-856A-5A74ABCE1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323" y="3301851"/>
            <a:ext cx="3817570" cy="375543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AU" sz="1800" b="0" cap="none" spc="75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Paid Employment Pathways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8A1133-55E0-B0E0-D6F3-D51D5EE3A4F6}"/>
              </a:ext>
            </a:extLst>
          </p:cNvPr>
          <p:cNvSpPr txBox="1"/>
          <p:nvPr/>
        </p:nvSpPr>
        <p:spPr>
          <a:xfrm>
            <a:off x="1297483" y="3677394"/>
            <a:ext cx="410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User Journey</a:t>
            </a:r>
          </a:p>
        </p:txBody>
      </p:sp>
    </p:spTree>
    <p:extLst>
      <p:ext uri="{BB962C8B-B14F-4D97-AF65-F5344CB8AC3E}">
        <p14:creationId xmlns:p14="http://schemas.microsoft.com/office/powerpoint/2010/main" val="15389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B22FAB-C4CD-598B-CC77-82B4256E21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99" y="1126058"/>
            <a:ext cx="5005992" cy="1203919"/>
          </a:xfrm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WorkFoundations Participant</a:t>
            </a:r>
          </a:p>
        </p:txBody>
      </p:sp>
      <p:pic>
        <p:nvPicPr>
          <p:cNvPr id="2" name="Picture 1" descr="Meet Maria&#10;Age: 30&#10;Background: out of work for several years due to personal challenges&#10;Current status: Engaged with a Workforce Australia Employment Services Provider&#10;Feelings: Low confidence, unsure of her skills and job prospects">
            <a:extLst>
              <a:ext uri="{FF2B5EF4-FFF2-40B4-BE49-F238E27FC236}">
                <a16:creationId xmlns:a16="http://schemas.microsoft.com/office/drawing/2014/main" id="{DC0973B7-4AE9-6B74-66BC-34DA6F5DAF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64" y="327587"/>
            <a:ext cx="5983236" cy="620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BD8B9-D17F-BADC-E079-B0413587C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86AAD-15A0-182E-5961-B544BFB7B5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5" y="1254417"/>
            <a:ext cx="5005992" cy="1757917"/>
          </a:xfrm>
        </p:spPr>
        <p:txBody>
          <a:bodyPr/>
          <a:lstStyle/>
          <a:p>
            <a:r>
              <a:rPr lang="en-AU" dirty="0" err="1">
                <a:solidFill>
                  <a:schemeClr val="bg1"/>
                </a:solidFill>
              </a:rPr>
              <a:t>WorkFoundations</a:t>
            </a:r>
            <a:r>
              <a:rPr lang="en-AU" dirty="0">
                <a:solidFill>
                  <a:schemeClr val="bg1"/>
                </a:solidFill>
              </a:rPr>
              <a:t> Employer</a:t>
            </a:r>
            <a:br>
              <a:rPr lang="en-AU" dirty="0">
                <a:solidFill>
                  <a:schemeClr val="bg1"/>
                </a:solidFill>
              </a:rPr>
            </a:b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" name="Picture 1" descr="Meet Bob&#10;Social Enterprise Cafe Owner &amp; WorkFoundations Employer&#10;Role: Runs a social enterprise cafe with a WorkFoundations vacancy&#10;Partnerships: Works closely with Employment Services Providers like Fiona">
            <a:extLst>
              <a:ext uri="{FF2B5EF4-FFF2-40B4-BE49-F238E27FC236}">
                <a16:creationId xmlns:a16="http://schemas.microsoft.com/office/drawing/2014/main" id="{2595B87A-E4A5-D6ED-06DB-3E48DBEC3E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68" y="348241"/>
            <a:ext cx="5983236" cy="61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A4FED0-F039-8102-3CDB-9B7FBBC33E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09" y="1390114"/>
            <a:ext cx="5005992" cy="1757917"/>
          </a:xfrm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Employment </a:t>
            </a:r>
            <a:br>
              <a:rPr lang="en-AU">
                <a:solidFill>
                  <a:schemeClr val="bg1"/>
                </a:solidFill>
              </a:rPr>
            </a:br>
            <a:r>
              <a:rPr lang="en-AU">
                <a:solidFill>
                  <a:schemeClr val="bg1"/>
                </a:solidFill>
              </a:rPr>
              <a:t>Service Provider </a:t>
            </a:r>
            <a:br>
              <a:rPr lang="en-AU">
                <a:solidFill>
                  <a:schemeClr val="bg1"/>
                </a:solidFill>
              </a:rPr>
            </a:br>
            <a:endParaRPr lang="en-AU">
              <a:solidFill>
                <a:schemeClr val="bg1"/>
              </a:solidFill>
            </a:endParaRPr>
          </a:p>
        </p:txBody>
      </p:sp>
      <p:pic>
        <p:nvPicPr>
          <p:cNvPr id="4" name="Content Placeholder 4" descr="Meet Fiona&#10;Workforce Australia Employment Services Provider&#10;Focus: Supporting clients like Maria to rebuild their lives through meaningful employment&#10;Actions: Introduces programs like WorkFoundations offering paid work placement and personalised support for up to 6 months">
            <a:extLst>
              <a:ext uri="{FF2B5EF4-FFF2-40B4-BE49-F238E27FC236}">
                <a16:creationId xmlns:a16="http://schemas.microsoft.com/office/drawing/2014/main" id="{C4131390-803D-E0C0-B662-A55B1FF902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22" y="307648"/>
            <a:ext cx="5856361" cy="61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Content Placeholder 12" descr="Title: WorkFoundations paid employment placements are available for up to 6 months.&#10;Step by step diagram in sequential order:&#10;1. Maria is an eligible participant&#10;2. Fiona discusses an opportunity with Maria and introduces her to Bob&#10;3. Bob meets with Maria to discuss suitability and confirm placement&#10;4. Fiona creates vacancy and refers Maria&#10;5. Bob and Fiona review Maria's circumstances, Fiona creates a Participant Handbook which includes details about pay, work hours and support which is then approved by Bob&#10;6. Fiona reduces Maria's PBAS and job search requirements to zero, agrees to not create any compulsory appointments and commences Maria's placement&#10;7. Maria starts her placement with Bob and he provides her with training, mentoring and personalised support&#10;8. Before placement ends, Fiona and Bob discuss whether Maria will continue to ongoing employment or return to servicing with Fiona&#10;9. Maria begins ongoing employment or resumes servicing">
            <a:extLst>
              <a:ext uri="{FF2B5EF4-FFF2-40B4-BE49-F238E27FC236}">
                <a16:creationId xmlns:a16="http://schemas.microsoft.com/office/drawing/2014/main" id="{87844942-6F88-6AF0-EEB3-D3AC1E979F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ACAD35-660D-0668-A71D-4343B2F213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6204"/>
            <a:ext cx="10515600" cy="1325563"/>
          </a:xfrm>
        </p:spPr>
        <p:txBody>
          <a:bodyPr/>
          <a:lstStyle/>
          <a:p>
            <a:r>
              <a:rPr lang="en-AU"/>
              <a:t>WorkFoundations User Journey Placemat </a:t>
            </a:r>
          </a:p>
        </p:txBody>
      </p:sp>
    </p:spTree>
    <p:extLst>
      <p:ext uri="{BB962C8B-B14F-4D97-AF65-F5344CB8AC3E}">
        <p14:creationId xmlns:p14="http://schemas.microsoft.com/office/powerpoint/2010/main" val="523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WorkFoundations</vt:lpstr>
      <vt:lpstr>WorkFoundations Participant</vt:lpstr>
      <vt:lpstr>WorkFoundations Employer </vt:lpstr>
      <vt:lpstr>Employment  Service Provider  </vt:lpstr>
      <vt:lpstr>WorkFoundations User Journey Placemat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WorkFoundations – Paid Employment Pathways Program User Journey</dc:title>
  <dc:creator/>
  <cp:lastModifiedBy/>
  <cp:revision>1</cp:revision>
  <dcterms:created xsi:type="dcterms:W3CDTF">2025-10-03T01:58:06Z</dcterms:created>
  <dcterms:modified xsi:type="dcterms:W3CDTF">2025-10-03T02:10:14Z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2025-10-03T01:58:20Z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e86014b4-a8a5-48a7-a76a-1ee2eb19d298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</Properties>
</file>