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filterPrivacy="1" codeName="ThisWorkbook" defaultThemeVersion="166925"/>
  <xr:revisionPtr revIDLastSave="506" documentId="13_ncr:1_{9C8A1AE5-7EEE-4758-96BF-733C0E3BC61F}" xr6:coauthVersionLast="47" xr6:coauthVersionMax="47" xr10:uidLastSave="{74790940-E792-465F-9F5D-8D1BE2393333}"/>
  <bookViews>
    <workbookView xWindow="29175" yWindow="240" windowWidth="27705" windowHeight="14250" tabRatio="939" xr2:uid="{01BE3F14-B600-4BEA-9CA9-1119900C24D2}"/>
  </bookViews>
  <sheets>
    <sheet name="Contents" sheetId="45" r:id="rId1"/>
    <sheet name="Data descriptors" sheetId="42" r:id="rId2"/>
    <sheet name="Caveats" sheetId="43" r:id="rId3"/>
    <sheet name="Data glossary" sheetId="44" r:id="rId4"/>
    <sheet name="Table 1. Caseload by State" sheetId="38" r:id="rId5"/>
    <sheet name="Table 2. Time Series" sheetId="41" r:id="rId6"/>
  </sheets>
  <definedNames>
    <definedName name="rngDate">#REF!</definedName>
    <definedName name="Table_1_Data">#REF!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11" i="38" l="1"/>
  <c r="B54" i="42"/>
  <c r="B8" i="44"/>
  <c r="B8" i="43"/>
  <c r="B8" i="42"/>
  <c r="B9" i="41"/>
  <c r="B9" i="38"/>
  <c r="B9" i="44"/>
  <c r="B9" i="43"/>
  <c r="B9" i="42"/>
  <c r="B9" i="45"/>
  <c r="B11" i="41"/>
</calcChain>
</file>

<file path=xl/sharedStrings.xml><?xml version="1.0" encoding="utf-8"?>
<sst xmlns="http://schemas.openxmlformats.org/spreadsheetml/2006/main" count="178" uniqueCount="118">
  <si>
    <t>Parent Pathways Caseload by State and Time Series</t>
  </si>
  <si>
    <t>Contents</t>
  </si>
  <si>
    <t>Data descriptors</t>
  </si>
  <si>
    <t>Caveats</t>
  </si>
  <si>
    <t>Data glossary</t>
  </si>
  <si>
    <t>Table 1. Caseload by State</t>
  </si>
  <si>
    <t>Table 2. Time Series</t>
  </si>
  <si>
    <t>Enquiries</t>
  </si>
  <si>
    <t>General information about the program and related statistics are available from the Department of Employment and Workplace Relations website:</t>
  </si>
  <si>
    <t>www.dewr.gov.au</t>
  </si>
  <si>
    <t>Alternatively</t>
  </si>
  <si>
    <t>For data specific enquiries contact:</t>
  </si>
  <si>
    <t>data@dewr.gov.au</t>
  </si>
  <si>
    <t xml:space="preserve">© Commonwealth of Australia </t>
  </si>
  <si>
    <t>About Parent Pathways Services data</t>
  </si>
  <si>
    <t>The Parent Pathways service is a voluntary Australian Government initiative launched on 1 November, 2024, to support parents and carers of children under six years old in achieving their personal, educational, and employment goals. This service replaces the previous ParentsNext program, which concluded on 31 October, 2024.</t>
  </si>
  <si>
    <t>The service offers personalised mentorship, flexible support services, and financial assistance, all tailored to respect individual circumstances and family responsibilities. The transition to Parent Pathways was informed by extensive consultations with parents, community organisations, and experts, aiming to create a more supportive and flexible service.</t>
  </si>
  <si>
    <t>Key Features:</t>
  </si>
  <si>
    <r>
      <t xml:space="preserve">•  </t>
    </r>
    <r>
      <rPr>
        <b/>
        <sz val="11"/>
        <color theme="1"/>
        <rFont val="Calibri"/>
        <family val="2"/>
      </rPr>
      <t>Personalised Mentorship:</t>
    </r>
    <r>
      <rPr>
        <sz val="11"/>
        <color theme="1"/>
        <rFont val="Calibri"/>
        <family val="2"/>
      </rPr>
      <t xml:space="preserve"> Participants are paired with qualified mentors who provide tailored advice and guidance, assisting in the development of individualised plans to achieve short, medium, and long-term objectives.</t>
    </r>
  </si>
  <si>
    <r>
      <t xml:space="preserve">•  </t>
    </r>
    <r>
      <rPr>
        <b/>
        <sz val="11"/>
        <color theme="1"/>
        <rFont val="Calibri"/>
        <family val="2"/>
      </rPr>
      <t xml:space="preserve">Flexible Support Services: </t>
    </r>
    <r>
      <rPr>
        <sz val="11"/>
        <color theme="1"/>
        <rFont val="Calibri"/>
        <family val="2"/>
      </rPr>
      <t>The service offers access to various services, including language and literacy programs, career guidance, training courses, and assistance in finding suitable childcare arrangements.</t>
    </r>
  </si>
  <si>
    <r>
      <t xml:space="preserve">•  </t>
    </r>
    <r>
      <rPr>
        <b/>
        <sz val="11"/>
        <color theme="1"/>
        <rFont val="Calibri"/>
        <family val="2"/>
      </rPr>
      <t>Financial Assistance:</t>
    </r>
    <r>
      <rPr>
        <sz val="11"/>
        <color theme="1"/>
        <rFont val="Calibri"/>
        <family val="2"/>
      </rPr>
      <t xml:space="preserve"> Eligible participants may receive financial support to cover costs associated with training courses, educational materials, essential equipment like computers, obtaining a driver's license, or childcare expenses.</t>
    </r>
  </si>
  <si>
    <t>Eligibility Criteria:</t>
  </si>
  <si>
    <t>The service is designed for parents and carers who:
•   Have a child under six years of age.
•  Are not engaged in paid employment.
•  Reside in areas serviced by Parent Pathways providers.
•  Are receiving Parenting Payment, Carer Payment or Special Benefit support payments.</t>
  </si>
  <si>
    <t>Parent Pathways is also available to parents and carers who:
• Aren’t receiving income support payments
• Are under 22 years old
• Left school before finishing Year 12
• Are Aboriginal or Torres Strait Islander.</t>
  </si>
  <si>
    <t>Service Delivery:</t>
  </si>
  <si>
    <t>Parent Pathways is delivered through selected providers across various regions. Notably, an Australian Public Service direct delivery pilot operates in Playford, South Australia, aiming to enhance public service capability in delivering personalized support services.</t>
  </si>
  <si>
    <t>Voluntary Participation:</t>
  </si>
  <si>
    <t>Engagement in the Parent Pathways service is entirely voluntary. Participants have the flexibility to join, pause, or exit the program as their circumstances evolve, ensuring the service aligns with their family responsibilities and personal needs.</t>
  </si>
  <si>
    <t>For more information or to determine eligibility, parents and carers are encouraged to contact their local Parent Pathways provider or visit the Department of Employment and Workplace Relations website.</t>
  </si>
  <si>
    <t>https://www.dewr.gov.au/parentpathways</t>
  </si>
  <si>
    <t>Explanatory material</t>
  </si>
  <si>
    <t>Data is sourced from Employment services administrative data which is maintained by the Department of Employment and Workplace Relations.</t>
  </si>
  <si>
    <t>Participant data is drawn from a number of sources, mainly Services Australia Registration data and the Parent Snapshot (PS)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PS recently.</t>
  </si>
  <si>
    <t>Data revisions policy</t>
  </si>
  <si>
    <t>Data is sourced from several departmental systems. Data can be dynamic and there can be delays in transmission of information from the department's employment service providers. Variations in figures between this report and previous issues can occur. Due to this, figures in this report should always be considered provisional.</t>
  </si>
  <si>
    <t>Dataset extraction date</t>
  </si>
  <si>
    <t>General information about these programs and related statistices are available from the Department of Employment and Workplace Relations website:</t>
  </si>
  <si>
    <t>Caveats - General</t>
  </si>
  <si>
    <t>Attribution</t>
  </si>
  <si>
    <t>Any publications or reports using this data must cite the Department of Employment and Workplace Relations (or DEWR) as the source. 
Where this data has been used for further analysis and interpretation, the Department of Employment and Workplace Relations requests the inclusion of the following statement in the published report:</t>
  </si>
  <si>
    <t>“The views expressed in this report are those of the authors and do not necessarily represent those of the Department of Employment and Workplace Relations (or DEWR)."</t>
  </si>
  <si>
    <t>Data Confidentiality</t>
  </si>
  <si>
    <t xml:space="preserve">In order to protect individuals' privacy, conventional rounding is applied within all the tables that all cells are rounded to the nearest 5. Zero cells are actual zeros, with values between 1 and 7 (inclusive), being rounded to 5. Totals are rounded to the nearest 5, this may result in non-additivity for some totals. Do not recalculate totals based on rounded data. </t>
  </si>
  <si>
    <t>Caveats - Program Specific</t>
  </si>
  <si>
    <t>Caseload Count</t>
  </si>
  <si>
    <t xml:space="preserve">Counts are the number of participants (based on jobseeker ID) on the caseload at the Caseload Date. This includes participants who were connected with the service and yet to commence or opt-out of the service. </t>
  </si>
  <si>
    <t>Cohorts</t>
  </si>
  <si>
    <t xml:space="preserve">Cohorts are not mutually exclusive; an individual may belong to multiple cohorts. </t>
  </si>
  <si>
    <t>Participant State</t>
  </si>
  <si>
    <t>Participant State is based on participant address for all tables. All Individuals should have the State specified for their home address. The 'National Totals' include participants whose State may not have been specified. As such, the sum of each State may not add up to the 'national total' numbers of unique participants.</t>
  </si>
  <si>
    <t>Education Groupings</t>
  </si>
  <si>
    <t>Due to a number of individuals whose education level is not specified, the sum of the three education groupings may not add up to the total number of participants.</t>
  </si>
  <si>
    <t xml:space="preserve">data@dewr.gov.au  </t>
  </si>
  <si>
    <t>Data Glossary</t>
  </si>
  <si>
    <t>For participants who are on the caseload, data is accurate as at the reference date for the data extract provided. Items that rely on self-disclosure may be underestimated.</t>
  </si>
  <si>
    <t>Term</t>
  </si>
  <si>
    <t>Business Definition</t>
  </si>
  <si>
    <t>Where the data is sourced from</t>
  </si>
  <si>
    <t>Female</t>
  </si>
  <si>
    <t>Indicates the participant identifies as female.</t>
  </si>
  <si>
    <t>Sourced from Services Australia Registration data.</t>
  </si>
  <si>
    <t>Male</t>
  </si>
  <si>
    <t>Indicates the participant identifies as male.</t>
  </si>
  <si>
    <t>Single Parent</t>
  </si>
  <si>
    <t>Indicates the participant is not partnered or 
is in receipt of Parenting Payment Single 
allowance at CaseloadDate.</t>
  </si>
  <si>
    <t>This information is derived based on Services Australia Registration data.</t>
  </si>
  <si>
    <t>Indigenous</t>
  </si>
  <si>
    <t>Indicates that the participant identifies as Aboriginal and/or Torres Strait Islander.</t>
  </si>
  <si>
    <t>This information is derived using both the participant's PS response Descent/Origin section and Services Australia Registration data. If the participant has responded as Aboriginal and/or Torres Strait Islander in either of these sources, they are recorded as Indigenous.</t>
  </si>
  <si>
    <t>People With Disability (PWD)</t>
  </si>
  <si>
    <t>Parent</t>
  </si>
  <si>
    <t>Indicates the participant has been identified as being a parent or legal guardian to a Dependent Child or children at the date of the data extract.</t>
  </si>
  <si>
    <t>This information is determined based upon whether the participant is in receipt of a Parenting Payment or received another payment type and is recorded as a principal carer. This data is sourced from Services Australia Income Support Payment data.</t>
  </si>
  <si>
    <t>CALD (Culturally And Linguistically Diverse)</t>
  </si>
  <si>
    <t>Indicates that the participant was born outside the following countries:
   • Australia
   • Canada
   • United Kingdom
   • Republic of Ireland
   • New Zealand
   • The United States of America
   • South Africa.
If the participant was not born in one of the countries listed above, they are recorded as CALD regardless of their cultural or language background.</t>
  </si>
  <si>
    <t>Refugee</t>
  </si>
  <si>
    <t>Indicates the participant disclosed that they were granted a Refugee or Humanitarian Visa by the Australian Government.</t>
  </si>
  <si>
    <t>This information is derived from the participant's response to the PS’ Descent/Origin section.</t>
  </si>
  <si>
    <t>Age Group</t>
  </si>
  <si>
    <t>Indicates the age range that the participant falls into. A participant's age is calculated by the time elapsed between their date of birth and the reference date in completed years.</t>
  </si>
  <si>
    <t>The age of the participant in departmental systems is dynamic. Aged is based on the date of birth provided and the participants' age on the data extraction date. Sourced from Registration data.</t>
  </si>
  <si>
    <t>Allowance Group</t>
  </si>
  <si>
    <t>Indicates the type of income support payment that the participant is in receipt of.  'Allowance Group - Others' includes participants who are not on any income supports payments (Non-allowees).</t>
  </si>
  <si>
    <t>This information is derived from Services Australia Income Support Payment data.</t>
  </si>
  <si>
    <t>Education Group</t>
  </si>
  <si>
    <t>Indicates the participant's highest level of educational attainment.</t>
  </si>
  <si>
    <t>This information is derived from the participant's response to the Education Qualifications section of the PS and/or their Services Australia Registration data.</t>
  </si>
  <si>
    <t>Parent Pathways Caseload by State</t>
  </si>
  <si>
    <t>Notes: For definitions and more information about the data please refer to the Data Descriptions</t>
  </si>
  <si>
    <t>State</t>
  </si>
  <si>
    <t>Total Caseload</t>
  </si>
  <si>
    <t>People with Disability</t>
  </si>
  <si>
    <t>Culturally and Linguistically Diverse</t>
  </si>
  <si>
    <t>Age Under 25 Years</t>
  </si>
  <si>
    <t>Age 25-34 Years</t>
  </si>
  <si>
    <t>Age 35-44 Years</t>
  </si>
  <si>
    <t>Age 45-54 Years</t>
  </si>
  <si>
    <t>Age 55+ Years</t>
  </si>
  <si>
    <t>Parenting Payment</t>
  </si>
  <si>
    <t>Carer Payment</t>
  </si>
  <si>
    <t>Special Benefit</t>
  </si>
  <si>
    <t>Other Allowance</t>
  </si>
  <si>
    <t>Education - Less than Year 12</t>
  </si>
  <si>
    <t>Education - Completed Year 12</t>
  </si>
  <si>
    <t>Education - Non-School Qualification</t>
  </si>
  <si>
    <t>ACT</t>
  </si>
  <si>
    <t>NSW</t>
  </si>
  <si>
    <t>NT</t>
  </si>
  <si>
    <t>QLD</t>
  </si>
  <si>
    <t>SA</t>
  </si>
  <si>
    <t>TAS</t>
  </si>
  <si>
    <t>VIC</t>
  </si>
  <si>
    <t>WA</t>
  </si>
  <si>
    <t>National Total</t>
  </si>
  <si>
    <t>Parent Pathways Caseload Time Series</t>
  </si>
  <si>
    <t>Caseload Date</t>
  </si>
  <si>
    <t>Indicates the participant has disclosed that they have a disability or medical condition.</t>
  </si>
  <si>
    <t xml:space="preserve">This information is derived from the participant's response to the personal circumstances section of Parent Snapshot .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_(* #,##0_);_(* \(#,##0\);_(* &quot;0&quot;_);_(@_)"/>
    <numFmt numFmtId="165" formatCode="d\ mmm\ yyyy"/>
    <numFmt numFmtId="166" formatCode="0.0%"/>
  </numFmts>
  <fonts count="28" x14ac:knownFonts="1">
    <font>
      <sz val="11"/>
      <color theme="1"/>
      <name val="Calibri"/>
      <family val="2"/>
      <scheme val="minor"/>
    </font>
    <font>
      <b/>
      <sz val="11"/>
      <color theme="1"/>
      <name val="Calibri"/>
      <family val="2"/>
      <scheme val="minor"/>
    </font>
    <font>
      <sz val="10"/>
      <name val="Arial"/>
      <family val="2"/>
    </font>
    <font>
      <sz val="11"/>
      <color theme="1"/>
      <name val="Calibri"/>
      <family val="2"/>
    </font>
    <font>
      <b/>
      <sz val="11"/>
      <color theme="1"/>
      <name val="Calibri"/>
      <family val="2"/>
    </font>
    <font>
      <b/>
      <sz val="14"/>
      <name val="Calibri"/>
      <family val="2"/>
    </font>
    <font>
      <i/>
      <sz val="11"/>
      <color theme="1"/>
      <name val="Calibri"/>
      <family val="2"/>
    </font>
    <font>
      <u/>
      <sz val="11"/>
      <color theme="10"/>
      <name val="Calibri"/>
      <family val="2"/>
      <scheme val="minor"/>
    </font>
    <font>
      <b/>
      <sz val="11"/>
      <color theme="0"/>
      <name val="Calibri"/>
      <family val="2"/>
    </font>
    <font>
      <b/>
      <sz val="12"/>
      <name val="Calibri"/>
      <family val="2"/>
    </font>
    <font>
      <b/>
      <sz val="14"/>
      <name val="Calibri"/>
      <family val="2"/>
      <scheme val="minor"/>
    </font>
    <font>
      <sz val="11"/>
      <name val="Calibri"/>
      <family val="2"/>
      <scheme val="minor"/>
    </font>
    <font>
      <b/>
      <sz val="11"/>
      <name val="Calibri"/>
      <family val="2"/>
      <scheme val="minor"/>
    </font>
    <font>
      <sz val="11"/>
      <color theme="1"/>
      <name val="Calibri"/>
      <family val="2"/>
      <scheme val="minor"/>
    </font>
    <font>
      <sz val="11"/>
      <color rgb="FFFF0000"/>
      <name val="Calibri"/>
      <family val="2"/>
      <scheme val="minor"/>
    </font>
    <font>
      <b/>
      <sz val="16"/>
      <name val="Calibri"/>
      <family val="2"/>
      <scheme val="minor"/>
    </font>
    <font>
      <b/>
      <sz val="12"/>
      <name val="Calibri"/>
      <family val="2"/>
      <scheme val="minor"/>
    </font>
    <font>
      <b/>
      <sz val="12"/>
      <color rgb="FFFF0000"/>
      <name val="Calibri"/>
      <family val="2"/>
      <scheme val="minor"/>
    </font>
    <font>
      <sz val="11"/>
      <name val="Calibri"/>
      <family val="2"/>
    </font>
    <font>
      <b/>
      <sz val="11"/>
      <name val="Calibri"/>
      <family val="2"/>
    </font>
    <font>
      <b/>
      <sz val="11"/>
      <color rgb="FF000000"/>
      <name val="Calibri"/>
      <family val="2"/>
      <scheme val="minor"/>
    </font>
    <font>
      <sz val="11"/>
      <color rgb="FF000000"/>
      <name val="Calibri"/>
      <family val="2"/>
      <scheme val="minor"/>
    </font>
    <font>
      <b/>
      <sz val="11"/>
      <color rgb="FFFF0000"/>
      <name val="Calibri"/>
      <family val="2"/>
    </font>
    <font>
      <i/>
      <sz val="11"/>
      <name val="Calibri"/>
      <family val="2"/>
    </font>
    <font>
      <u/>
      <sz val="11"/>
      <color theme="10"/>
      <name val="Calibri"/>
      <family val="2"/>
    </font>
    <font>
      <b/>
      <sz val="12"/>
      <color rgb="FFFF0000"/>
      <name val="Calibri"/>
      <family val="2"/>
    </font>
    <font>
      <b/>
      <sz val="16"/>
      <name val="Calibri"/>
      <family val="2"/>
    </font>
    <font>
      <b/>
      <sz val="12"/>
      <color theme="1"/>
      <name val="Calibri"/>
      <family val="2"/>
      <scheme val="minor"/>
    </font>
  </fonts>
  <fills count="6">
    <fill>
      <patternFill patternType="none"/>
    </fill>
    <fill>
      <patternFill patternType="gray125"/>
    </fill>
    <fill>
      <patternFill patternType="solid">
        <fgColor theme="0" tint="-4.9989318521683403E-2"/>
        <bgColor indexed="64"/>
      </patternFill>
    </fill>
    <fill>
      <patternFill patternType="solid">
        <fgColor rgb="FFF2F2F2"/>
        <bgColor indexed="64"/>
      </patternFill>
    </fill>
    <fill>
      <patternFill patternType="solid">
        <fgColor theme="1" tint="0.499984740745262"/>
        <bgColor indexed="64"/>
      </patternFill>
    </fill>
    <fill>
      <patternFill patternType="solid">
        <fgColor rgb="FFDAE9F8"/>
        <bgColor indexed="64"/>
      </patternFill>
    </fill>
  </fills>
  <borders count="5">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5">
    <xf numFmtId="0" fontId="0" fillId="0" borderId="0"/>
    <xf numFmtId="0" fontId="2" fillId="0" borderId="0"/>
    <xf numFmtId="0" fontId="2" fillId="0" borderId="0"/>
    <xf numFmtId="0" fontId="7" fillId="0" borderId="0" applyNumberFormat="0" applyFill="0" applyBorder="0" applyAlignment="0" applyProtection="0"/>
    <xf numFmtId="9" fontId="13" fillId="0" borderId="0" applyFont="0" applyFill="0" applyBorder="0" applyAlignment="0" applyProtection="0"/>
  </cellStyleXfs>
  <cellXfs count="71">
    <xf numFmtId="0" fontId="0" fillId="0" borderId="0" xfId="0"/>
    <xf numFmtId="0" fontId="11" fillId="2" borderId="0" xfId="0" applyFont="1" applyFill="1"/>
    <xf numFmtId="0" fontId="0" fillId="2" borderId="0" xfId="0" applyFill="1"/>
    <xf numFmtId="0" fontId="15" fillId="2" borderId="0" xfId="0" applyFont="1" applyFill="1" applyAlignment="1">
      <alignment vertical="center"/>
    </xf>
    <xf numFmtId="0" fontId="14" fillId="2" borderId="0" xfId="0" applyFont="1" applyFill="1"/>
    <xf numFmtId="0" fontId="16" fillId="2" borderId="0" xfId="0" applyFont="1" applyFill="1" applyAlignment="1">
      <alignment vertical="center"/>
    </xf>
    <xf numFmtId="0" fontId="17" fillId="2" borderId="0" xfId="0" applyFont="1" applyFill="1"/>
    <xf numFmtId="0" fontId="10" fillId="2" borderId="0" xfId="0" applyFont="1" applyFill="1"/>
    <xf numFmtId="0" fontId="3" fillId="3" borderId="0" xfId="0" applyFont="1" applyFill="1" applyAlignment="1">
      <alignment horizontal="left" vertical="center" wrapText="1"/>
    </xf>
    <xf numFmtId="0" fontId="10" fillId="2" borderId="0" xfId="3" applyFont="1" applyFill="1" applyBorder="1" applyAlignment="1">
      <alignment horizontal="left" vertical="center"/>
    </xf>
    <xf numFmtId="0" fontId="7" fillId="2" borderId="0" xfId="3" applyFill="1" applyBorder="1" applyAlignment="1">
      <alignment horizontal="left" vertical="center"/>
    </xf>
    <xf numFmtId="0" fontId="20" fillId="2" borderId="0" xfId="0" applyFont="1" applyFill="1" applyAlignment="1">
      <alignment horizontal="left" wrapText="1"/>
    </xf>
    <xf numFmtId="0" fontId="21" fillId="2" borderId="0" xfId="0" applyFont="1" applyFill="1" applyAlignment="1">
      <alignment horizontal="left" wrapText="1"/>
    </xf>
    <xf numFmtId="0" fontId="10" fillId="2" borderId="0" xfId="0" applyFont="1" applyFill="1" applyAlignment="1">
      <alignment vertical="center"/>
    </xf>
    <xf numFmtId="0" fontId="7" fillId="2" borderId="0" xfId="3" applyFill="1" applyBorder="1" applyAlignment="1">
      <alignment horizontal="left"/>
    </xf>
    <xf numFmtId="0" fontId="12" fillId="2" borderId="0" xfId="2" applyFont="1" applyFill="1" applyAlignment="1">
      <alignment horizontal="left"/>
    </xf>
    <xf numFmtId="0" fontId="12" fillId="2" borderId="0" xfId="3" applyFont="1" applyFill="1" applyBorder="1" applyAlignment="1">
      <alignment horizontal="left"/>
    </xf>
    <xf numFmtId="0" fontId="7" fillId="2" borderId="0" xfId="3" applyFill="1" applyBorder="1" applyAlignment="1"/>
    <xf numFmtId="0" fontId="7" fillId="2" borderId="0" xfId="3" applyFill="1"/>
    <xf numFmtId="0" fontId="12" fillId="2" borderId="0" xfId="0" applyFont="1" applyFill="1"/>
    <xf numFmtId="0" fontId="14" fillId="2" borderId="0" xfId="3" applyFont="1" applyFill="1" applyBorder="1" applyAlignment="1">
      <alignment horizontal="left" vertical="center" wrapText="1"/>
    </xf>
    <xf numFmtId="0" fontId="11" fillId="2" borderId="0" xfId="0" applyFont="1" applyFill="1" applyAlignment="1">
      <alignment vertical="top" wrapText="1"/>
    </xf>
    <xf numFmtId="0" fontId="3" fillId="2" borderId="0" xfId="0" applyFont="1" applyFill="1"/>
    <xf numFmtId="15" fontId="3" fillId="2" borderId="0" xfId="0" applyNumberFormat="1" applyFont="1" applyFill="1"/>
    <xf numFmtId="0" fontId="5" fillId="2" borderId="0" xfId="0" applyFont="1" applyFill="1" applyAlignment="1">
      <alignment vertical="center"/>
    </xf>
    <xf numFmtId="0" fontId="22" fillId="2" borderId="0" xfId="0" applyFont="1" applyFill="1"/>
    <xf numFmtId="0" fontId="19" fillId="2" borderId="0" xfId="0" applyFont="1" applyFill="1" applyAlignment="1">
      <alignment vertical="center"/>
    </xf>
    <xf numFmtId="0" fontId="3" fillId="2" borderId="0" xfId="0" applyFont="1" applyFill="1" applyAlignment="1">
      <alignment horizontal="left" vertical="top" wrapText="1"/>
    </xf>
    <xf numFmtId="3" fontId="3" fillId="2" borderId="0" xfId="0" applyNumberFormat="1" applyFont="1" applyFill="1" applyAlignment="1">
      <alignment horizontal="right"/>
    </xf>
    <xf numFmtId="3" fontId="4" fillId="2" borderId="0" xfId="0" applyNumberFormat="1" applyFont="1" applyFill="1" applyAlignment="1">
      <alignment horizontal="right"/>
    </xf>
    <xf numFmtId="0" fontId="3" fillId="2" borderId="0" xfId="0" applyFont="1" applyFill="1" applyAlignment="1">
      <alignment horizontal="left" vertical="center" wrapText="1"/>
    </xf>
    <xf numFmtId="0" fontId="24" fillId="2" borderId="0" xfId="3" applyFont="1" applyFill="1"/>
    <xf numFmtId="0" fontId="23" fillId="2" borderId="0" xfId="2" applyFont="1" applyFill="1" applyAlignment="1">
      <alignment vertical="top" wrapText="1"/>
    </xf>
    <xf numFmtId="0" fontId="3" fillId="2" borderId="0" xfId="0" applyFont="1" applyFill="1" applyAlignment="1">
      <alignment vertical="center" wrapText="1"/>
    </xf>
    <xf numFmtId="0" fontId="16" fillId="2" borderId="0" xfId="3" applyFont="1" applyFill="1" applyBorder="1" applyAlignment="1">
      <alignment horizontal="left" vertical="center"/>
    </xf>
    <xf numFmtId="165" fontId="3" fillId="2" borderId="0" xfId="0" applyNumberFormat="1" applyFont="1" applyFill="1"/>
    <xf numFmtId="0" fontId="11" fillId="2" borderId="1" xfId="0" applyFont="1" applyFill="1" applyBorder="1" applyAlignment="1">
      <alignment vertical="center" wrapText="1"/>
    </xf>
    <xf numFmtId="3" fontId="8" fillId="4" borderId="2" xfId="0" applyNumberFormat="1" applyFont="1" applyFill="1" applyBorder="1" applyAlignment="1">
      <alignment vertical="center"/>
    </xf>
    <xf numFmtId="0" fontId="18" fillId="2" borderId="0" xfId="0" applyFont="1" applyFill="1"/>
    <xf numFmtId="0" fontId="9" fillId="2" borderId="0" xfId="0" applyFont="1" applyFill="1" applyAlignment="1">
      <alignment vertical="center"/>
    </xf>
    <xf numFmtId="0" fontId="25" fillId="2" borderId="0" xfId="0" applyFont="1" applyFill="1"/>
    <xf numFmtId="0" fontId="24" fillId="2" borderId="0" xfId="3" applyFont="1" applyFill="1" applyBorder="1" applyAlignment="1">
      <alignment horizontal="left" vertical="center"/>
    </xf>
    <xf numFmtId="0" fontId="3" fillId="2" borderId="0" xfId="0" applyFont="1" applyFill="1" applyAlignment="1">
      <alignment horizontal="left"/>
    </xf>
    <xf numFmtId="0" fontId="18" fillId="2" borderId="0" xfId="2" applyFont="1" applyFill="1" applyAlignment="1">
      <alignment horizontal="left" vertical="center"/>
    </xf>
    <xf numFmtId="0" fontId="24" fillId="2" borderId="0" xfId="3" applyFont="1" applyFill="1" applyBorder="1" applyAlignment="1">
      <alignment horizontal="left"/>
    </xf>
    <xf numFmtId="0" fontId="19" fillId="2" borderId="0" xfId="2" applyFont="1" applyFill="1" applyAlignment="1">
      <alignment horizontal="left"/>
    </xf>
    <xf numFmtId="0" fontId="19" fillId="2" borderId="0" xfId="3" applyFont="1" applyFill="1" applyBorder="1" applyAlignment="1">
      <alignment horizontal="left"/>
    </xf>
    <xf numFmtId="0" fontId="6" fillId="2" borderId="0" xfId="0" applyFont="1" applyFill="1" applyAlignment="1">
      <alignment vertical="center"/>
    </xf>
    <xf numFmtId="0" fontId="26" fillId="2" borderId="0" xfId="0" applyFont="1" applyFill="1" applyAlignment="1">
      <alignment vertical="center"/>
    </xf>
    <xf numFmtId="0" fontId="27" fillId="2" borderId="0" xfId="3" applyFont="1" applyFill="1" applyBorder="1" applyAlignment="1">
      <alignment vertical="center"/>
    </xf>
    <xf numFmtId="166" fontId="3" fillId="2" borderId="0" xfId="4" applyNumberFormat="1" applyFont="1" applyFill="1"/>
    <xf numFmtId="164" fontId="0" fillId="2" borderId="1" xfId="0" applyNumberFormat="1" applyFill="1" applyBorder="1" applyAlignment="1">
      <alignment horizontal="right"/>
    </xf>
    <xf numFmtId="164" fontId="1" fillId="5" borderId="1" xfId="0" applyNumberFormat="1" applyFont="1" applyFill="1" applyBorder="1" applyAlignment="1">
      <alignment horizontal="right"/>
    </xf>
    <xf numFmtId="0" fontId="0" fillId="2" borderId="1" xfId="0" applyFill="1" applyBorder="1"/>
    <xf numFmtId="0" fontId="1" fillId="5" borderId="1" xfId="0" applyFont="1" applyFill="1" applyBorder="1"/>
    <xf numFmtId="0" fontId="1" fillId="5" borderId="1" xfId="0" applyFont="1" applyFill="1" applyBorder="1" applyAlignment="1">
      <alignment horizontal="center" vertical="center" wrapText="1"/>
    </xf>
    <xf numFmtId="14" fontId="0" fillId="2" borderId="1" xfId="0" applyNumberFormat="1" applyFill="1" applyBorder="1" applyAlignment="1">
      <alignment horizontal="right"/>
    </xf>
    <xf numFmtId="0" fontId="24" fillId="2" borderId="0" xfId="3" applyFont="1" applyFill="1" applyBorder="1" applyAlignment="1">
      <alignment horizontal="left" vertical="center"/>
    </xf>
    <xf numFmtId="0" fontId="24" fillId="2" borderId="0" xfId="3" applyFont="1" applyFill="1" applyBorder="1" applyAlignment="1">
      <alignment horizontal="left"/>
    </xf>
    <xf numFmtId="0" fontId="24" fillId="2" borderId="0" xfId="3" applyFont="1" applyFill="1" applyAlignment="1">
      <alignment horizontal="left" vertical="center"/>
    </xf>
    <xf numFmtId="0" fontId="7" fillId="2" borderId="0" xfId="3" applyFill="1" applyBorder="1" applyAlignment="1">
      <alignment horizontal="left" vertical="center"/>
    </xf>
    <xf numFmtId="0" fontId="3" fillId="3" borderId="0" xfId="0" applyFont="1" applyFill="1" applyAlignment="1">
      <alignment horizontal="left" vertical="center" wrapText="1"/>
    </xf>
    <xf numFmtId="0" fontId="11" fillId="2" borderId="0" xfId="2" applyFont="1" applyFill="1" applyAlignment="1">
      <alignment horizontal="left" wrapText="1"/>
    </xf>
    <xf numFmtId="0" fontId="4" fillId="3" borderId="0" xfId="0" applyFont="1" applyFill="1" applyAlignment="1">
      <alignment horizontal="left" vertical="center" wrapText="1"/>
    </xf>
    <xf numFmtId="0" fontId="23" fillId="2" borderId="0" xfId="2" applyFont="1" applyFill="1" applyAlignment="1">
      <alignment horizontal="left" vertical="top" wrapText="1"/>
    </xf>
    <xf numFmtId="0" fontId="3" fillId="2" borderId="0" xfId="0" applyFont="1" applyFill="1" applyAlignment="1">
      <alignment horizontal="left" vertical="center" wrapText="1"/>
    </xf>
    <xf numFmtId="3" fontId="8" fillId="4" borderId="3" xfId="0" applyNumberFormat="1" applyFont="1" applyFill="1" applyBorder="1" applyAlignment="1">
      <alignment horizontal="left" vertical="center"/>
    </xf>
    <xf numFmtId="3" fontId="8" fillId="4" borderId="4" xfId="0" applyNumberFormat="1" applyFont="1" applyFill="1" applyBorder="1" applyAlignment="1">
      <alignment horizontal="left" vertical="center"/>
    </xf>
    <xf numFmtId="0" fontId="12" fillId="2" borderId="3" xfId="0" applyFont="1" applyFill="1" applyBorder="1" applyAlignment="1">
      <alignment horizontal="left" vertical="center"/>
    </xf>
    <xf numFmtId="0" fontId="12" fillId="2" borderId="4" xfId="0" applyFont="1" applyFill="1" applyBorder="1" applyAlignment="1">
      <alignment horizontal="left" vertical="center"/>
    </xf>
    <xf numFmtId="0" fontId="12" fillId="2" borderId="1" xfId="0" applyFont="1" applyFill="1" applyBorder="1" applyAlignment="1">
      <alignment horizontal="left" vertical="center"/>
    </xf>
  </cellXfs>
  <cellStyles count="5">
    <cellStyle name="Hyperlink" xfId="3" builtinId="8"/>
    <cellStyle name="Normal" xfId="0" builtinId="0"/>
    <cellStyle name="Normal 2" xfId="1" xr:uid="{FCC9650E-A42E-4285-B1C4-BFE8B38CBBD8}"/>
    <cellStyle name="Normal 2 4" xfId="2" xr:uid="{C86DF1F4-236B-4E73-9FF0-999B806F95C9}"/>
    <cellStyle name="Percent" xfId="4" builtinId="5"/>
  </cellStyles>
  <dxfs count="0"/>
  <tableStyles count="0" defaultTableStyle="TableStyleMedium2" defaultPivotStyle="PivotStyleLight16"/>
  <colors>
    <mruColors>
      <color rgb="FFDAE9F8"/>
      <color rgb="FFFFF2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18" Type="http://schemas.openxmlformats.org/officeDocument/2006/relationships/customXml" Target="../customXml/item8.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17" Type="http://schemas.openxmlformats.org/officeDocument/2006/relationships/customXml" Target="../customXml/item7.xml"/><Relationship Id="rId2" Type="http://schemas.openxmlformats.org/officeDocument/2006/relationships/worksheet" Target="worksheets/sheet2.xml"/><Relationship Id="rId16"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19" Type="http://schemas.openxmlformats.org/officeDocument/2006/relationships/customXml" Target="../customXml/item9.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11</xdr:col>
      <xdr:colOff>259080</xdr:colOff>
      <xdr:row>5</xdr:row>
      <xdr:rowOff>50892</xdr:rowOff>
    </xdr:to>
    <xdr:pic>
      <xdr:nvPicPr>
        <xdr:cNvPr id="2" name="Picture 1">
          <a:extLst>
            <a:ext uri="{FF2B5EF4-FFF2-40B4-BE49-F238E27FC236}">
              <a16:creationId xmlns:a16="http://schemas.microsoft.com/office/drawing/2014/main" id="{4E9CCABD-97D0-45D0-82E8-8C1226C72BC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7955280" cy="100339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D0E66525-A874-4871-A7FD-572BB1322D91}"/>
            </a:ext>
          </a:extLst>
        </xdr:cNvPr>
        <xdr:cNvGrpSpPr/>
      </xdr:nvGrpSpPr>
      <xdr:grpSpPr>
        <a:xfrm>
          <a:off x="0" y="0"/>
          <a:ext cx="8035925" cy="1003299"/>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39F5356-B4DD-D47F-03CC-1E4FB12589B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272E2D9-2A07-A2D4-1CC7-2C4719E6029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E4EA5CCE-D802-49C2-81FE-8635DCC50655}"/>
            </a:ext>
          </a:extLst>
        </xdr:cNvPr>
        <xdr:cNvGrpSpPr/>
      </xdr:nvGrpSpPr>
      <xdr:grpSpPr>
        <a:xfrm>
          <a:off x="0" y="0"/>
          <a:ext cx="8035925" cy="1003299"/>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06C56253-910C-07C4-F133-0C6BF550433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AE8777F2-EAB4-E9E9-FC98-0B71640DF37A}"/>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2978150</xdr:colOff>
      <xdr:row>5</xdr:row>
      <xdr:rowOff>50799</xdr:rowOff>
    </xdr:to>
    <xdr:grpSp>
      <xdr:nvGrpSpPr>
        <xdr:cNvPr id="2" name="Group 1">
          <a:extLst>
            <a:ext uri="{FF2B5EF4-FFF2-40B4-BE49-F238E27FC236}">
              <a16:creationId xmlns:a16="http://schemas.microsoft.com/office/drawing/2014/main" id="{D5DBA5EE-4830-441C-8F85-D04A3C85C43A}"/>
            </a:ext>
          </a:extLst>
        </xdr:cNvPr>
        <xdr:cNvGrpSpPr/>
      </xdr:nvGrpSpPr>
      <xdr:grpSpPr>
        <a:xfrm>
          <a:off x="0" y="0"/>
          <a:ext cx="8035925" cy="1003299"/>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B097751D-A00C-6364-95F7-1A0F308E277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BC17A42-AF3B-DFE5-F8B1-A8396D95ACE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11</xdr:col>
      <xdr:colOff>782954</xdr:colOff>
      <xdr:row>5</xdr:row>
      <xdr:rowOff>0</xdr:rowOff>
    </xdr:to>
    <xdr:grpSp>
      <xdr:nvGrpSpPr>
        <xdr:cNvPr id="2" name="Group 1">
          <a:extLst>
            <a:ext uri="{FF2B5EF4-FFF2-40B4-BE49-F238E27FC236}">
              <a16:creationId xmlns:a16="http://schemas.microsoft.com/office/drawing/2014/main" id="{02EF3B18-4FE9-4913-B313-3011CFF5C066}"/>
            </a:ext>
          </a:extLst>
        </xdr:cNvPr>
        <xdr:cNvGrpSpPr/>
      </xdr:nvGrpSpPr>
      <xdr:grpSpPr>
        <a:xfrm>
          <a:off x="0" y="0"/>
          <a:ext cx="10698479"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3AC8CCF3-C90B-CCC3-633C-EAE37EA4B8C5}"/>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2FD5F9F-172C-8C77-CA61-444C4C9AB95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xdr:colOff>
      <xdr:row>0</xdr:row>
      <xdr:rowOff>0</xdr:rowOff>
    </xdr:from>
    <xdr:to>
      <xdr:col>11</xdr:col>
      <xdr:colOff>733425</xdr:colOff>
      <xdr:row>5</xdr:row>
      <xdr:rowOff>0</xdr:rowOff>
    </xdr:to>
    <xdr:grpSp>
      <xdr:nvGrpSpPr>
        <xdr:cNvPr id="2" name="Group 1">
          <a:extLst>
            <a:ext uri="{FF2B5EF4-FFF2-40B4-BE49-F238E27FC236}">
              <a16:creationId xmlns:a16="http://schemas.microsoft.com/office/drawing/2014/main" id="{94E9C770-C9A0-4E1B-B4D9-5CDCD5D182AC}"/>
            </a:ext>
          </a:extLst>
        </xdr:cNvPr>
        <xdr:cNvGrpSpPr/>
      </xdr:nvGrpSpPr>
      <xdr:grpSpPr>
        <a:xfrm>
          <a:off x="1" y="0"/>
          <a:ext cx="10810874"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FCBB4772-1519-1E53-68B4-9333FFADA061}"/>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7F81533-34A1-3D23-2BA6-E768B9B1056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xml"/><Relationship Id="rId4"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3.xml"/><Relationship Id="rId4"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4.xml"/><Relationship Id="rId4"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5.xml"/><Relationship Id="rId4"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6.xml"/><Relationship Id="rId4"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10976B-3391-4401-B301-02566C553E90}">
  <sheetPr>
    <tabColor rgb="FF00B0F0"/>
  </sheetPr>
  <dimension ref="A1:L39"/>
  <sheetViews>
    <sheetView tabSelected="1" workbookViewId="0">
      <selection activeCell="B8" sqref="B8"/>
    </sheetView>
  </sheetViews>
  <sheetFormatPr defaultColWidth="8.5703125" defaultRowHeight="15" x14ac:dyDescent="0.25"/>
  <cols>
    <col min="1" max="1" width="3.42578125" style="22" customWidth="1"/>
    <col min="2" max="2" width="12.42578125" style="22" customWidth="1"/>
    <col min="3" max="3" width="23.5703125" style="22" customWidth="1"/>
    <col min="4" max="16384" width="8.5703125" style="22"/>
  </cols>
  <sheetData>
    <row r="1" spans="1:8" ht="15" customHeight="1" x14ac:dyDescent="0.25">
      <c r="A1" s="38"/>
    </row>
    <row r="2" spans="1:8" ht="15" customHeight="1" x14ac:dyDescent="0.25"/>
    <row r="3" spans="1:8" ht="15" customHeight="1" x14ac:dyDescent="0.25"/>
    <row r="4" spans="1:8" ht="15" customHeight="1" x14ac:dyDescent="0.25"/>
    <row r="5" spans="1:8" ht="15" customHeight="1" x14ac:dyDescent="0.25"/>
    <row r="6" spans="1:8" ht="15" customHeight="1" x14ac:dyDescent="0.25"/>
    <row r="7" spans="1:8" ht="15" customHeight="1" x14ac:dyDescent="0.25"/>
    <row r="8" spans="1:8" ht="21" x14ac:dyDescent="0.25">
      <c r="B8" s="3" t="s">
        <v>0</v>
      </c>
    </row>
    <row r="9" spans="1:8" ht="15.75" x14ac:dyDescent="0.25">
      <c r="B9" s="39" t="str">
        <f>"For the Period 1 March 2025 to " &amp; TEXT('Data descriptors'!$D$44, "DD MMMM YYYY") &amp; " - Data as at " &amp; TEXT('Data descriptors'!$D$44, "DD MMMM YYYY")</f>
        <v>For the Period 1 March 2025 to 31 January 2026 - Data as at 31 January 2026</v>
      </c>
    </row>
    <row r="10" spans="1:8" ht="15.75" x14ac:dyDescent="0.25">
      <c r="B10" s="40"/>
    </row>
    <row r="11" spans="1:8" ht="15.75" x14ac:dyDescent="0.25">
      <c r="B11" s="40"/>
    </row>
    <row r="12" spans="1:8" ht="15" customHeight="1" x14ac:dyDescent="0.25"/>
    <row r="13" spans="1:8" ht="18.75" x14ac:dyDescent="0.25">
      <c r="B13" s="24" t="s">
        <v>1</v>
      </c>
      <c r="C13" s="25"/>
      <c r="D13" s="26"/>
      <c r="E13" s="26"/>
      <c r="F13" s="26"/>
      <c r="G13" s="26"/>
      <c r="H13" s="26"/>
    </row>
    <row r="14" spans="1:8" ht="15" customHeight="1" x14ac:dyDescent="0.25">
      <c r="B14" s="60" t="s">
        <v>2</v>
      </c>
      <c r="C14" s="60"/>
      <c r="D14" s="41"/>
      <c r="E14" s="41"/>
      <c r="F14" s="41"/>
      <c r="G14" s="41"/>
    </row>
    <row r="15" spans="1:8" ht="15" customHeight="1" x14ac:dyDescent="0.25">
      <c r="B15" s="60" t="s">
        <v>3</v>
      </c>
      <c r="C15" s="60"/>
      <c r="D15" s="41"/>
      <c r="E15" s="41"/>
      <c r="F15" s="41"/>
      <c r="G15" s="41"/>
    </row>
    <row r="16" spans="1:8" ht="15" customHeight="1" x14ac:dyDescent="0.25">
      <c r="B16" s="10" t="s">
        <v>4</v>
      </c>
      <c r="C16" s="41"/>
      <c r="D16" s="41"/>
      <c r="E16" s="41"/>
      <c r="F16" s="41"/>
      <c r="G16" s="41"/>
    </row>
    <row r="17" spans="2:12" ht="15" customHeight="1" x14ac:dyDescent="0.25">
      <c r="B17" s="60" t="s">
        <v>5</v>
      </c>
      <c r="C17" s="60"/>
      <c r="D17" s="60"/>
      <c r="E17" s="60"/>
      <c r="F17" s="60"/>
      <c r="G17" s="60"/>
      <c r="H17" s="60"/>
      <c r="I17" s="60"/>
      <c r="J17" s="60"/>
      <c r="K17" s="60"/>
    </row>
    <row r="18" spans="2:12" ht="15" customHeight="1" x14ac:dyDescent="0.25">
      <c r="B18" s="60" t="s">
        <v>6</v>
      </c>
      <c r="C18" s="60"/>
      <c r="D18" s="60"/>
      <c r="E18" s="60"/>
      <c r="F18" s="60"/>
      <c r="G18" s="60"/>
      <c r="H18" s="60"/>
      <c r="I18" s="60"/>
      <c r="J18" s="60"/>
      <c r="K18" s="60"/>
    </row>
    <row r="19" spans="2:12" ht="15" customHeight="1" x14ac:dyDescent="0.25">
      <c r="B19" s="57"/>
      <c r="C19" s="57"/>
      <c r="D19" s="57"/>
      <c r="E19" s="57"/>
      <c r="F19" s="57"/>
      <c r="G19" s="57"/>
      <c r="H19" s="57"/>
      <c r="I19" s="57"/>
      <c r="J19" s="57"/>
    </row>
    <row r="20" spans="2:12" ht="15" customHeight="1" x14ac:dyDescent="0.25">
      <c r="B20" s="57"/>
      <c r="C20" s="57"/>
      <c r="D20" s="57"/>
      <c r="E20" s="57"/>
      <c r="F20" s="57"/>
      <c r="G20" s="57"/>
      <c r="H20" s="57"/>
      <c r="I20" s="57"/>
      <c r="J20" s="57"/>
      <c r="K20" s="57"/>
    </row>
    <row r="21" spans="2:12" ht="15" customHeight="1" x14ac:dyDescent="0.25">
      <c r="B21" s="57"/>
      <c r="C21" s="57"/>
      <c r="D21" s="57"/>
      <c r="E21" s="57"/>
      <c r="F21" s="57"/>
      <c r="G21" s="57"/>
      <c r="H21" s="57"/>
      <c r="I21" s="57"/>
      <c r="J21" s="57"/>
      <c r="K21" s="57"/>
    </row>
    <row r="22" spans="2:12" ht="15" customHeight="1" x14ac:dyDescent="0.25">
      <c r="B22" s="57"/>
      <c r="C22" s="57"/>
      <c r="D22" s="57"/>
      <c r="E22" s="57"/>
      <c r="F22" s="57"/>
      <c r="G22" s="57"/>
      <c r="H22" s="57"/>
      <c r="I22" s="57"/>
      <c r="J22" s="57"/>
      <c r="K22" s="57"/>
    </row>
    <row r="23" spans="2:12" ht="15" customHeight="1" x14ac:dyDescent="0.25">
      <c r="B23" s="57"/>
      <c r="C23" s="57"/>
      <c r="D23" s="57"/>
      <c r="E23" s="57"/>
      <c r="F23" s="57"/>
      <c r="G23" s="57"/>
      <c r="H23" s="57"/>
      <c r="I23" s="57"/>
      <c r="J23" s="57"/>
    </row>
    <row r="24" spans="2:12" ht="15" customHeight="1" x14ac:dyDescent="0.25">
      <c r="B24" s="57"/>
      <c r="C24" s="57"/>
      <c r="D24" s="57"/>
      <c r="E24" s="57"/>
      <c r="F24" s="57"/>
      <c r="G24" s="57"/>
      <c r="H24" s="57"/>
      <c r="I24" s="57"/>
      <c r="J24" s="57"/>
      <c r="K24" s="57"/>
    </row>
    <row r="25" spans="2:12" x14ac:dyDescent="0.25">
      <c r="B25" s="42"/>
    </row>
    <row r="26" spans="2:12" x14ac:dyDescent="0.25">
      <c r="B26" s="42"/>
    </row>
    <row r="27" spans="2:12" x14ac:dyDescent="0.25">
      <c r="B27" s="42"/>
    </row>
    <row r="28" spans="2:12" x14ac:dyDescent="0.25">
      <c r="B28" s="42"/>
    </row>
    <row r="30" spans="2:12" ht="18.75" x14ac:dyDescent="0.25">
      <c r="B30" s="24" t="s">
        <v>7</v>
      </c>
      <c r="C30" s="24"/>
      <c r="D30" s="24"/>
      <c r="E30" s="24"/>
      <c r="F30" s="24"/>
      <c r="G30" s="24"/>
      <c r="H30" s="24"/>
    </row>
    <row r="31" spans="2:12" ht="18.75" x14ac:dyDescent="0.25">
      <c r="B31" s="24"/>
      <c r="C31" s="24"/>
      <c r="D31" s="24"/>
      <c r="E31" s="24"/>
      <c r="F31" s="24"/>
      <c r="G31" s="24"/>
      <c r="H31" s="24"/>
    </row>
    <row r="32" spans="2:12" ht="18" customHeight="1" x14ac:dyDescent="0.25">
      <c r="B32" s="43" t="s">
        <v>8</v>
      </c>
      <c r="C32" s="43"/>
      <c r="D32" s="43"/>
      <c r="E32" s="43"/>
      <c r="F32" s="43"/>
      <c r="G32" s="43"/>
      <c r="H32" s="43"/>
      <c r="I32" s="43"/>
      <c r="J32" s="43"/>
      <c r="K32" s="43"/>
      <c r="L32" s="43"/>
    </row>
    <row r="33" spans="2:8" x14ac:dyDescent="0.25">
      <c r="B33" s="58" t="s">
        <v>9</v>
      </c>
      <c r="C33" s="58"/>
      <c r="D33" s="45"/>
      <c r="E33" s="45"/>
      <c r="F33" s="45"/>
      <c r="G33" s="45"/>
      <c r="H33" s="45"/>
    </row>
    <row r="34" spans="2:8" x14ac:dyDescent="0.25">
      <c r="B34" s="44"/>
      <c r="C34" s="45"/>
      <c r="D34" s="45"/>
      <c r="E34" s="45"/>
      <c r="F34" s="45"/>
      <c r="G34" s="45"/>
      <c r="H34" s="45"/>
    </row>
    <row r="35" spans="2:8" x14ac:dyDescent="0.25">
      <c r="B35" s="46" t="s">
        <v>10</v>
      </c>
      <c r="C35" s="45"/>
      <c r="D35" s="45"/>
      <c r="E35" s="45"/>
      <c r="F35" s="45"/>
      <c r="G35" s="45"/>
      <c r="H35" s="45"/>
    </row>
    <row r="36" spans="2:8" x14ac:dyDescent="0.25">
      <c r="B36" s="22" t="s">
        <v>11</v>
      </c>
      <c r="E36" s="31"/>
      <c r="F36" s="31"/>
    </row>
    <row r="37" spans="2:8" x14ac:dyDescent="0.25">
      <c r="B37" s="31" t="s">
        <v>12</v>
      </c>
      <c r="D37" s="31"/>
      <c r="E37" s="31"/>
      <c r="F37" s="31"/>
    </row>
    <row r="39" spans="2:8" x14ac:dyDescent="0.25">
      <c r="B39" s="59" t="s">
        <v>13</v>
      </c>
      <c r="C39" s="59"/>
    </row>
  </sheetData>
  <mergeCells count="12">
    <mergeCell ref="B20:K20"/>
    <mergeCell ref="B21:K21"/>
    <mergeCell ref="B15:C15"/>
    <mergeCell ref="B14:C14"/>
    <mergeCell ref="B17:K17"/>
    <mergeCell ref="B18:K18"/>
    <mergeCell ref="B19:J19"/>
    <mergeCell ref="B22:K22"/>
    <mergeCell ref="B23:J23"/>
    <mergeCell ref="B24:K24"/>
    <mergeCell ref="B33:C33"/>
    <mergeCell ref="B39:C39"/>
  </mergeCells>
  <hyperlinks>
    <hyperlink ref="B14" location="'Data Descriptions'!A1" display="Data descriptions" xr:uid="{FBD3C50E-D9B4-4404-BC3B-265091C98EFA}"/>
    <hyperlink ref="B33" r:id="rId1" xr:uid="{FE13F5CF-639E-460C-A8E6-868076661F59}"/>
    <hyperlink ref="B39:C39" r:id="rId2" display="© Commonwealth of Australia " xr:uid="{45A7A523-A86B-4F12-9329-3E48F3D2F366}"/>
    <hyperlink ref="B15" location="Caveats!A1" display="Caveats" xr:uid="{1C1BC193-6431-47A0-9ECE-29E3B0B1D985}"/>
    <hyperlink ref="B16" location="'Data glossary'!A1" display="Data glossary" xr:uid="{0C99C38D-D013-4DCC-BC2B-B22DF2FCA892}"/>
    <hyperlink ref="B14:C14" location="'Data descriptors'!A1" display="Data descriptors" xr:uid="{E7779428-4C38-469C-8020-2F488EAA2219}"/>
    <hyperlink ref="D36:F36" r:id="rId3" display="data@dewr.gov.au" xr:uid="{32BE5AAC-8FB3-47F8-9DDE-F63BD7189F94}"/>
    <hyperlink ref="B18:K18" location="'Table 2. Time Series'!A1" display="Table 2. Time Series" xr:uid="{86EB6021-34C4-4D6C-A43C-D6B6B6FA7712}"/>
    <hyperlink ref="B17:K17" location="'Table 1. Caseload by State'!A1" display="Table 1. Caseload by State" xr:uid="{99EB34CA-8555-411C-8DA5-F26A0A0FC702}"/>
  </hyperlinks>
  <pageMargins left="0.7" right="0.7" top="0.75" bottom="0.75" header="0.3" footer="0.3"/>
  <pageSetup paperSize="9" orientation="portrait" r:id="rId4"/>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95B5F0-66FB-46ED-9932-F813817A711A}">
  <sheetPr>
    <tabColor rgb="FF00B0F0"/>
  </sheetPr>
  <dimension ref="A1:P56"/>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5" ht="15" customHeight="1" x14ac:dyDescent="0.25">
      <c r="A1" s="1"/>
    </row>
    <row r="2" spans="1:5" ht="15" customHeight="1" x14ac:dyDescent="0.25"/>
    <row r="3" spans="1:5" ht="15" customHeight="1" x14ac:dyDescent="0.25"/>
    <row r="4" spans="1:5" ht="15" customHeight="1" x14ac:dyDescent="0.25"/>
    <row r="5" spans="1:5" ht="15" customHeight="1" x14ac:dyDescent="0.25"/>
    <row r="6" spans="1:5" ht="15" customHeight="1" x14ac:dyDescent="0.25"/>
    <row r="7" spans="1:5" ht="15" customHeight="1" x14ac:dyDescent="0.25"/>
    <row r="8" spans="1:5" ht="21" x14ac:dyDescent="0.25">
      <c r="B8" s="3" t="str">
        <f>Contents!B8</f>
        <v>Parent Pathways Caseload by State and Time Series</v>
      </c>
      <c r="D8" s="4"/>
    </row>
    <row r="9" spans="1:5" ht="15.75" x14ac:dyDescent="0.25">
      <c r="B9" s="5" t="str">
        <f>"For the Period 1 March 2025 to " &amp; TEXT('Data descriptors'!$D$44, "DD MMMM YYYY") &amp; " - Data as at " &amp; TEXT('Data descriptors'!$D$44, "DD MMMM YYYY")</f>
        <v>For the Period 1 March 2025 to 31 January 2026 - Data as at 31 January 2026</v>
      </c>
      <c r="D9" s="4"/>
    </row>
    <row r="10" spans="1:5" ht="15.75" x14ac:dyDescent="0.25">
      <c r="B10" s="5"/>
      <c r="D10" s="4"/>
    </row>
    <row r="11" spans="1:5" ht="15.75" x14ac:dyDescent="0.25">
      <c r="B11" s="6"/>
    </row>
    <row r="12" spans="1:5" ht="18.75" x14ac:dyDescent="0.3">
      <c r="B12" s="7" t="s">
        <v>14</v>
      </c>
    </row>
    <row r="13" spans="1:5" ht="51.75" customHeight="1" x14ac:dyDescent="0.25">
      <c r="B13" s="61" t="s">
        <v>15</v>
      </c>
      <c r="C13" s="61"/>
      <c r="D13" s="61"/>
      <c r="E13" s="61"/>
    </row>
    <row r="14" spans="1:5" ht="49.5" customHeight="1" x14ac:dyDescent="0.25">
      <c r="B14" s="61" t="s">
        <v>16</v>
      </c>
      <c r="C14" s="61"/>
      <c r="D14" s="61"/>
      <c r="E14" s="61"/>
    </row>
    <row r="15" spans="1:5" ht="18.75" x14ac:dyDescent="0.3">
      <c r="B15" s="7"/>
    </row>
    <row r="16" spans="1:5" ht="15" customHeight="1" x14ac:dyDescent="0.25">
      <c r="B16" s="63" t="s">
        <v>17</v>
      </c>
      <c r="C16" s="61"/>
      <c r="D16" s="61"/>
      <c r="E16" s="61"/>
    </row>
    <row r="17" spans="2:7" ht="34.5" customHeight="1" x14ac:dyDescent="0.25">
      <c r="B17" s="61" t="s">
        <v>18</v>
      </c>
      <c r="C17" s="61"/>
      <c r="D17" s="61"/>
      <c r="E17" s="61"/>
    </row>
    <row r="18" spans="2:7" ht="33.75" customHeight="1" x14ac:dyDescent="0.25">
      <c r="B18" s="61" t="s">
        <v>19</v>
      </c>
      <c r="C18" s="61"/>
      <c r="D18" s="61"/>
      <c r="E18" s="61"/>
    </row>
    <row r="19" spans="2:7" ht="33.75" customHeight="1" x14ac:dyDescent="0.25">
      <c r="B19" s="61" t="s">
        <v>20</v>
      </c>
      <c r="C19" s="61"/>
      <c r="D19" s="61"/>
      <c r="E19" s="61"/>
    </row>
    <row r="20" spans="2:7" x14ac:dyDescent="0.25">
      <c r="B20" s="8"/>
      <c r="C20" s="8"/>
      <c r="D20" s="8"/>
      <c r="E20" s="8"/>
    </row>
    <row r="21" spans="2:7" ht="15.75" customHeight="1" x14ac:dyDescent="0.25">
      <c r="B21" s="63" t="s">
        <v>21</v>
      </c>
      <c r="C21" s="61"/>
      <c r="D21" s="61"/>
      <c r="E21" s="61"/>
    </row>
    <row r="22" spans="2:7" ht="84.75" customHeight="1" x14ac:dyDescent="0.25">
      <c r="B22" s="61" t="s">
        <v>22</v>
      </c>
      <c r="C22" s="61"/>
      <c r="D22" s="61"/>
      <c r="E22" s="61"/>
    </row>
    <row r="23" spans="2:7" ht="84.75" customHeight="1" x14ac:dyDescent="0.25">
      <c r="B23" s="61" t="s">
        <v>23</v>
      </c>
      <c r="C23" s="61"/>
      <c r="D23" s="61"/>
      <c r="E23" s="61"/>
    </row>
    <row r="24" spans="2:7" ht="15" customHeight="1" x14ac:dyDescent="0.25">
      <c r="B24" s="63" t="s">
        <v>24</v>
      </c>
      <c r="C24" s="61"/>
      <c r="D24" s="61"/>
      <c r="E24" s="61"/>
    </row>
    <row r="25" spans="2:7" ht="42" customHeight="1" x14ac:dyDescent="0.25">
      <c r="B25" s="61" t="s">
        <v>25</v>
      </c>
      <c r="C25" s="61"/>
      <c r="D25" s="61"/>
      <c r="E25" s="61"/>
    </row>
    <row r="26" spans="2:7" ht="15" customHeight="1" x14ac:dyDescent="0.25">
      <c r="B26" s="63" t="s">
        <v>26</v>
      </c>
      <c r="C26" s="61"/>
      <c r="D26" s="61"/>
      <c r="E26" s="61"/>
    </row>
    <row r="27" spans="2:7" ht="42" customHeight="1" x14ac:dyDescent="0.25">
      <c r="B27" s="61" t="s">
        <v>27</v>
      </c>
      <c r="C27" s="61"/>
      <c r="D27" s="61"/>
      <c r="E27" s="61"/>
    </row>
    <row r="28" spans="2:7" ht="33.75" customHeight="1" x14ac:dyDescent="0.25">
      <c r="B28" s="61" t="s">
        <v>28</v>
      </c>
      <c r="C28" s="61"/>
      <c r="D28" s="61"/>
      <c r="E28" s="61"/>
    </row>
    <row r="29" spans="2:7" ht="15" customHeight="1" x14ac:dyDescent="0.25">
      <c r="B29" s="19" t="s">
        <v>29</v>
      </c>
    </row>
    <row r="30" spans="2:7" ht="15" customHeight="1" x14ac:dyDescent="0.25">
      <c r="B30" s="19"/>
    </row>
    <row r="31" spans="2:7" ht="15" customHeight="1" x14ac:dyDescent="0.3">
      <c r="B31" s="7"/>
    </row>
    <row r="32" spans="2:7" ht="15" customHeight="1" x14ac:dyDescent="0.25">
      <c r="B32" s="9" t="s">
        <v>30</v>
      </c>
      <c r="C32" s="10"/>
      <c r="D32" s="10"/>
      <c r="E32" s="10"/>
      <c r="F32" s="10"/>
      <c r="G32" s="10"/>
    </row>
    <row r="33" spans="2:16" ht="15" customHeight="1" x14ac:dyDescent="0.25">
      <c r="B33" s="9"/>
      <c r="C33" s="10"/>
      <c r="D33" s="10"/>
      <c r="E33" s="10"/>
      <c r="F33" s="10"/>
      <c r="G33" s="10"/>
    </row>
    <row r="34" spans="2:16" ht="15" customHeight="1" x14ac:dyDescent="0.25">
      <c r="B34" s="9"/>
      <c r="C34" s="10"/>
      <c r="D34" s="10"/>
      <c r="E34" s="10"/>
      <c r="F34" s="10"/>
      <c r="G34" s="10"/>
    </row>
    <row r="35" spans="2:16" ht="15" customHeight="1" x14ac:dyDescent="0.25">
      <c r="B35" s="61" t="s">
        <v>31</v>
      </c>
      <c r="C35" s="61"/>
      <c r="D35" s="61"/>
      <c r="E35" s="61"/>
      <c r="F35" s="10"/>
      <c r="G35" s="10"/>
    </row>
    <row r="36" spans="2:16" ht="66" customHeight="1" x14ac:dyDescent="0.25">
      <c r="B36" s="61" t="s">
        <v>32</v>
      </c>
      <c r="C36" s="61"/>
      <c r="D36" s="61"/>
      <c r="E36" s="61"/>
      <c r="F36" s="61"/>
      <c r="G36" s="61"/>
      <c r="H36" s="61"/>
      <c r="I36" s="61"/>
      <c r="J36" s="61"/>
      <c r="K36" s="61"/>
      <c r="L36" s="61"/>
      <c r="M36" s="61"/>
      <c r="N36" s="61"/>
      <c r="O36" s="61"/>
      <c r="P36" s="61"/>
    </row>
    <row r="37" spans="2:16" x14ac:dyDescent="0.25">
      <c r="B37" s="8"/>
      <c r="C37" s="8"/>
      <c r="D37" s="8"/>
      <c r="E37" s="8"/>
      <c r="F37" s="8"/>
      <c r="G37" s="8"/>
      <c r="H37" s="8"/>
      <c r="I37" s="8"/>
      <c r="J37" s="8"/>
      <c r="K37" s="8"/>
      <c r="L37" s="8"/>
      <c r="M37" s="8"/>
      <c r="N37" s="8"/>
      <c r="O37" s="8"/>
      <c r="P37" s="8"/>
    </row>
    <row r="38" spans="2:16" ht="15" customHeight="1" x14ac:dyDescent="0.25">
      <c r="B38" s="20"/>
      <c r="C38" s="20"/>
      <c r="D38" s="20"/>
      <c r="E38" s="20"/>
      <c r="F38" s="20"/>
      <c r="G38" s="20"/>
      <c r="H38" s="20"/>
      <c r="I38" s="20"/>
      <c r="J38" s="20"/>
      <c r="K38" s="20"/>
      <c r="L38" s="20"/>
      <c r="M38" s="20"/>
      <c r="N38" s="20"/>
      <c r="O38" s="20"/>
      <c r="P38" s="20"/>
    </row>
    <row r="39" spans="2:16" ht="15" customHeight="1" x14ac:dyDescent="0.25">
      <c r="B39" s="9" t="s">
        <v>33</v>
      </c>
      <c r="C39" s="20"/>
      <c r="D39" s="20"/>
      <c r="E39" s="20"/>
      <c r="F39" s="20"/>
      <c r="G39" s="20"/>
      <c r="H39" s="20"/>
      <c r="I39" s="20"/>
      <c r="J39" s="20"/>
      <c r="K39" s="20"/>
      <c r="L39" s="20"/>
      <c r="M39" s="20"/>
      <c r="N39" s="20"/>
      <c r="O39" s="20"/>
      <c r="P39" s="20"/>
    </row>
    <row r="40" spans="2:16" ht="15" customHeight="1" x14ac:dyDescent="0.25">
      <c r="B40" s="9"/>
      <c r="C40" s="20"/>
      <c r="D40" s="20"/>
      <c r="E40" s="20"/>
      <c r="F40" s="20"/>
      <c r="G40" s="20"/>
      <c r="H40" s="20"/>
      <c r="I40" s="20"/>
      <c r="J40" s="20"/>
      <c r="K40" s="20"/>
      <c r="L40" s="20"/>
      <c r="M40" s="20"/>
      <c r="N40" s="20"/>
      <c r="O40" s="20"/>
      <c r="P40" s="20"/>
    </row>
    <row r="41" spans="2:16" ht="46.5" customHeight="1" x14ac:dyDescent="0.25">
      <c r="B41" s="61" t="s">
        <v>34</v>
      </c>
      <c r="C41" s="61"/>
      <c r="D41" s="61"/>
      <c r="E41" s="61"/>
      <c r="F41" s="61"/>
      <c r="G41" s="61"/>
      <c r="H41" s="61"/>
      <c r="I41" s="61"/>
      <c r="J41" s="61"/>
      <c r="K41" s="61"/>
      <c r="L41" s="61"/>
      <c r="M41" s="21"/>
      <c r="N41" s="21"/>
      <c r="O41" s="21"/>
      <c r="P41" s="21"/>
    </row>
    <row r="43" spans="2:16" ht="15" customHeight="1" x14ac:dyDescent="0.25">
      <c r="B43" s="11"/>
      <c r="C43" s="12"/>
      <c r="D43" s="12"/>
      <c r="E43" s="12"/>
      <c r="F43" s="12"/>
      <c r="G43" s="12"/>
      <c r="H43" s="12"/>
      <c r="I43" s="12"/>
      <c r="J43" s="12"/>
      <c r="K43" s="12"/>
      <c r="L43" s="12"/>
      <c r="M43" s="12"/>
      <c r="N43" s="12"/>
      <c r="O43" s="12"/>
      <c r="P43" s="12"/>
    </row>
    <row r="44" spans="2:16" ht="15" customHeight="1" x14ac:dyDescent="0.25">
      <c r="B44" s="9" t="s">
        <v>35</v>
      </c>
      <c r="D44" s="35">
        <v>46053</v>
      </c>
      <c r="E44" s="22"/>
      <c r="F44" s="4"/>
      <c r="G44" s="12"/>
      <c r="H44" s="12"/>
      <c r="I44" s="12"/>
      <c r="J44" s="12"/>
      <c r="K44" s="12"/>
      <c r="L44" s="12"/>
      <c r="M44" s="12"/>
      <c r="N44" s="12"/>
      <c r="O44" s="12"/>
      <c r="P44" s="12"/>
    </row>
    <row r="45" spans="2:16" ht="18.75" x14ac:dyDescent="0.3">
      <c r="B45" s="7"/>
    </row>
    <row r="46" spans="2:16" ht="18.75" x14ac:dyDescent="0.3">
      <c r="B46" s="7"/>
    </row>
    <row r="48" spans="2:16" ht="18.75" x14ac:dyDescent="0.25">
      <c r="B48" s="13" t="s">
        <v>7</v>
      </c>
      <c r="C48" s="13"/>
      <c r="D48" s="13"/>
      <c r="E48" s="13"/>
      <c r="F48" s="13"/>
      <c r="G48" s="13"/>
      <c r="H48" s="13"/>
    </row>
    <row r="49" spans="2:12" ht="33" customHeight="1" x14ac:dyDescent="0.25">
      <c r="B49" s="62" t="s">
        <v>36</v>
      </c>
      <c r="C49" s="62"/>
      <c r="D49" s="62"/>
      <c r="E49" s="62"/>
      <c r="F49" s="62"/>
      <c r="G49" s="62"/>
      <c r="H49" s="62"/>
      <c r="I49" s="62"/>
      <c r="J49" s="62"/>
      <c r="K49" s="62"/>
      <c r="L49" s="62"/>
    </row>
    <row r="50" spans="2:12" x14ac:dyDescent="0.25">
      <c r="B50" s="14" t="s">
        <v>9</v>
      </c>
      <c r="C50" s="15"/>
      <c r="D50" s="15"/>
      <c r="E50" s="15"/>
      <c r="F50" s="15"/>
      <c r="G50" s="15"/>
      <c r="H50" s="15"/>
    </row>
    <row r="51" spans="2:12" x14ac:dyDescent="0.25">
      <c r="B51" s="14"/>
      <c r="C51" s="15"/>
      <c r="D51" s="15"/>
      <c r="E51" s="15"/>
      <c r="F51" s="15"/>
      <c r="G51" s="15"/>
      <c r="H51" s="15"/>
    </row>
    <row r="52" spans="2:12" x14ac:dyDescent="0.25">
      <c r="B52" s="16" t="s">
        <v>10</v>
      </c>
      <c r="C52" s="15"/>
      <c r="D52" s="15"/>
      <c r="E52" s="15"/>
      <c r="F52" s="15"/>
      <c r="G52" s="15"/>
      <c r="H52" s="15"/>
    </row>
    <row r="53" spans="2:12" x14ac:dyDescent="0.25">
      <c r="B53" s="2" t="s">
        <v>11</v>
      </c>
      <c r="C53" s="17"/>
      <c r="E53" s="17"/>
      <c r="F53" s="17"/>
      <c r="G53" s="17"/>
    </row>
    <row r="54" spans="2:12" x14ac:dyDescent="0.25">
      <c r="B54" s="18" t="str">
        <f>Contents!B37</f>
        <v>data@dewr.gov.au</v>
      </c>
      <c r="C54" s="17"/>
      <c r="D54" s="18"/>
      <c r="E54" s="17"/>
      <c r="F54" s="17"/>
      <c r="G54" s="17"/>
    </row>
    <row r="56" spans="2:12" x14ac:dyDescent="0.25">
      <c r="B56" s="18" t="s">
        <v>13</v>
      </c>
    </row>
  </sheetData>
  <mergeCells count="23">
    <mergeCell ref="B13:E13"/>
    <mergeCell ref="B14:E14"/>
    <mergeCell ref="B16:E16"/>
    <mergeCell ref="B17:E17"/>
    <mergeCell ref="B18:E18"/>
    <mergeCell ref="B35:E35"/>
    <mergeCell ref="B36:E36"/>
    <mergeCell ref="F36:I36"/>
    <mergeCell ref="J36:M36"/>
    <mergeCell ref="B19:E19"/>
    <mergeCell ref="B23:E23"/>
    <mergeCell ref="B25:E25"/>
    <mergeCell ref="B26:E26"/>
    <mergeCell ref="B28:E28"/>
    <mergeCell ref="B27:E27"/>
    <mergeCell ref="B21:E21"/>
    <mergeCell ref="B22:E22"/>
    <mergeCell ref="B24:E24"/>
    <mergeCell ref="N36:P36"/>
    <mergeCell ref="B41:E41"/>
    <mergeCell ref="F41:I41"/>
    <mergeCell ref="J41:L41"/>
    <mergeCell ref="B49:L49"/>
  </mergeCells>
  <hyperlinks>
    <hyperlink ref="B50" r:id="rId1" xr:uid="{686124FE-CD98-43BD-97B4-64F2B178EB58}"/>
    <hyperlink ref="B56" r:id="rId2" xr:uid="{210FC52F-56A7-421F-9D6A-0E3115574B44}"/>
    <hyperlink ref="C53:G53" r:id="rId3" display="For further information, please contact data@dss.gov.au" xr:uid="{E8620FE1-A4DB-41D3-9528-45E884DEC969}"/>
  </hyperlinks>
  <pageMargins left="0.7" right="0.7" top="0.75" bottom="0.75" header="0.3" footer="0.3"/>
  <pageSetup paperSize="9" orientation="portrait" r:id="rId4"/>
  <drawing r:id="rId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38A43A-4EF8-4472-ADED-D5718F3ADAB6}">
  <sheetPr>
    <tabColor rgb="FF00B0F0"/>
  </sheetPr>
  <dimension ref="A1:P47"/>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and Time Series</v>
      </c>
      <c r="D8" s="4"/>
    </row>
    <row r="9" spans="1:13" ht="15.75" x14ac:dyDescent="0.25">
      <c r="B9" s="5" t="str">
        <f>"For the Period 1 March 2025 to " &amp; TEXT('Data descriptors'!$D$44, "DD MMMM YYYY") &amp; " - Data as at " &amp; TEXT('Data descriptors'!$D$44, "DD MMMM YYYY")</f>
        <v>For the Period 1 March 2025 to 31 January 2026 - Data as at 31 January 2026</v>
      </c>
      <c r="D9" s="4"/>
    </row>
    <row r="10" spans="1:13" ht="15.75" x14ac:dyDescent="0.25">
      <c r="B10" s="6"/>
    </row>
    <row r="11" spans="1:13" s="22" customFormat="1" ht="15" customHeight="1" x14ac:dyDescent="0.25">
      <c r="B11" s="24" t="s">
        <v>37</v>
      </c>
      <c r="C11" s="25"/>
      <c r="D11" s="26"/>
      <c r="E11" s="26"/>
      <c r="F11" s="26"/>
      <c r="G11" s="26"/>
      <c r="H11" s="26"/>
    </row>
    <row r="12" spans="1:13" s="22" customFormat="1" ht="15" customHeight="1" x14ac:dyDescent="0.25">
      <c r="B12" s="24"/>
      <c r="C12" s="25"/>
      <c r="D12" s="26"/>
      <c r="E12" s="26"/>
      <c r="F12" s="26"/>
      <c r="G12" s="26"/>
      <c r="H12" s="26"/>
    </row>
    <row r="13" spans="1:13" s="22" customFormat="1" ht="15" customHeight="1" x14ac:dyDescent="0.25">
      <c r="B13" s="34" t="s">
        <v>38</v>
      </c>
      <c r="C13" s="25"/>
      <c r="D13" s="26"/>
      <c r="E13" s="26"/>
      <c r="F13" s="26"/>
      <c r="G13" s="26"/>
      <c r="H13" s="26"/>
    </row>
    <row r="14" spans="1:13" s="22" customFormat="1" ht="50.25" customHeight="1" x14ac:dyDescent="0.25">
      <c r="B14" s="61" t="s">
        <v>39</v>
      </c>
      <c r="C14" s="61"/>
      <c r="D14" s="61"/>
      <c r="E14" s="61"/>
      <c r="F14" s="61"/>
      <c r="G14" s="61"/>
      <c r="H14" s="61"/>
      <c r="I14" s="61"/>
      <c r="J14" s="61"/>
      <c r="K14" s="61"/>
      <c r="L14" s="61"/>
      <c r="M14" s="61"/>
    </row>
    <row r="15" spans="1:13" s="22" customFormat="1" ht="36.75" customHeight="1" x14ac:dyDescent="0.25">
      <c r="B15" s="64" t="s">
        <v>40</v>
      </c>
      <c r="C15" s="64"/>
      <c r="D15" s="64"/>
      <c r="E15" s="64"/>
      <c r="F15" s="32"/>
      <c r="G15" s="32"/>
      <c r="H15" s="32"/>
      <c r="I15" s="32"/>
      <c r="J15" s="32"/>
      <c r="K15" s="32"/>
      <c r="L15" s="32"/>
      <c r="M15" s="32"/>
    </row>
    <row r="16" spans="1:13" s="22" customFormat="1" ht="15" customHeight="1" x14ac:dyDescent="0.25">
      <c r="B16" s="27"/>
      <c r="C16" s="27"/>
      <c r="D16" s="27"/>
      <c r="E16" s="27"/>
      <c r="F16" s="27"/>
      <c r="G16" s="27"/>
      <c r="H16" s="27"/>
      <c r="I16" s="27"/>
      <c r="J16" s="27"/>
      <c r="K16" s="27"/>
      <c r="L16" s="27"/>
      <c r="M16" s="27"/>
    </row>
    <row r="17" spans="2:13" s="22" customFormat="1" ht="15" customHeight="1" x14ac:dyDescent="0.25">
      <c r="B17" s="34" t="s">
        <v>41</v>
      </c>
      <c r="C17" s="28"/>
      <c r="D17" s="28"/>
      <c r="E17" s="28"/>
      <c r="F17" s="28"/>
      <c r="G17" s="28"/>
      <c r="H17" s="28"/>
      <c r="I17" s="28"/>
      <c r="J17" s="28"/>
      <c r="K17" s="28"/>
      <c r="L17" s="29"/>
    </row>
    <row r="18" spans="2:13" s="22" customFormat="1" ht="52.5" customHeight="1" x14ac:dyDescent="0.25">
      <c r="B18" s="65" t="s">
        <v>42</v>
      </c>
      <c r="C18" s="65"/>
      <c r="D18" s="65"/>
      <c r="E18" s="65"/>
      <c r="F18" s="33"/>
      <c r="G18" s="33"/>
      <c r="H18" s="33"/>
      <c r="I18" s="33"/>
      <c r="J18" s="33"/>
      <c r="K18" s="33"/>
      <c r="L18" s="33"/>
      <c r="M18" s="33"/>
    </row>
    <row r="19" spans="2:13" s="22" customFormat="1" ht="15" customHeight="1" x14ac:dyDescent="0.25">
      <c r="B19" s="31"/>
      <c r="C19" s="25"/>
      <c r="D19" s="26"/>
      <c r="E19" s="26"/>
      <c r="F19" s="26"/>
      <c r="G19" s="26"/>
      <c r="H19" s="26"/>
    </row>
    <row r="20" spans="2:13" s="22" customFormat="1" ht="15" customHeight="1" x14ac:dyDescent="0.25">
      <c r="B20" s="24"/>
      <c r="C20" s="25"/>
      <c r="D20" s="26"/>
      <c r="E20" s="26"/>
      <c r="F20" s="26"/>
      <c r="G20" s="26"/>
      <c r="H20" s="26"/>
    </row>
    <row r="21" spans="2:13" s="22" customFormat="1" ht="15" customHeight="1" x14ac:dyDescent="0.25">
      <c r="B21" s="24" t="s">
        <v>43</v>
      </c>
      <c r="C21" s="25"/>
      <c r="D21" s="26"/>
      <c r="E21" s="26"/>
      <c r="F21" s="26"/>
      <c r="G21" s="26"/>
      <c r="H21" s="26"/>
    </row>
    <row r="22" spans="2:13" ht="14.25" customHeight="1" x14ac:dyDescent="0.3">
      <c r="B22" s="7"/>
    </row>
    <row r="23" spans="2:13" ht="15.75" x14ac:dyDescent="0.25">
      <c r="B23" s="34" t="s">
        <v>44</v>
      </c>
      <c r="C23" s="34"/>
      <c r="D23" s="34"/>
      <c r="E23" s="34"/>
    </row>
    <row r="24" spans="2:13" ht="31.5" customHeight="1" x14ac:dyDescent="0.25">
      <c r="B24" s="65" t="s">
        <v>45</v>
      </c>
      <c r="C24" s="65"/>
      <c r="D24" s="65"/>
      <c r="E24" s="65"/>
    </row>
    <row r="25" spans="2:13" x14ac:dyDescent="0.25">
      <c r="B25" s="30"/>
      <c r="C25" s="30"/>
      <c r="D25" s="30"/>
      <c r="E25" s="30"/>
    </row>
    <row r="26" spans="2:13" ht="15.75" x14ac:dyDescent="0.25">
      <c r="B26" s="34" t="s">
        <v>46</v>
      </c>
      <c r="C26" s="34"/>
      <c r="D26" s="34"/>
      <c r="E26" s="34"/>
    </row>
    <row r="27" spans="2:13" ht="15" customHeight="1" x14ac:dyDescent="0.25">
      <c r="B27" s="65" t="s">
        <v>47</v>
      </c>
      <c r="C27" s="65"/>
      <c r="D27" s="65"/>
      <c r="E27" s="65"/>
    </row>
    <row r="28" spans="2:13" ht="15" customHeight="1" x14ac:dyDescent="0.25">
      <c r="B28" s="30"/>
      <c r="C28" s="30"/>
      <c r="D28" s="30"/>
      <c r="E28" s="30"/>
    </row>
    <row r="29" spans="2:13" ht="15.75" x14ac:dyDescent="0.25">
      <c r="B29" s="34" t="s">
        <v>48</v>
      </c>
      <c r="C29" s="34"/>
      <c r="D29" s="34"/>
      <c r="E29" s="34"/>
    </row>
    <row r="30" spans="2:13" ht="46.5" customHeight="1" x14ac:dyDescent="0.25">
      <c r="B30" s="65" t="s">
        <v>49</v>
      </c>
      <c r="C30" s="65"/>
      <c r="D30" s="65"/>
      <c r="E30" s="65"/>
    </row>
    <row r="31" spans="2:13" x14ac:dyDescent="0.25">
      <c r="B31" s="30"/>
      <c r="C31" s="30"/>
      <c r="D31" s="30"/>
      <c r="E31" s="30"/>
    </row>
    <row r="32" spans="2:13" ht="15" customHeight="1" x14ac:dyDescent="0.25">
      <c r="B32" s="34" t="s">
        <v>50</v>
      </c>
      <c r="C32" s="34"/>
      <c r="D32" s="34"/>
      <c r="E32" s="34"/>
    </row>
    <row r="33" spans="2:16" ht="30" customHeight="1" x14ac:dyDescent="0.25">
      <c r="B33" s="65" t="s">
        <v>51</v>
      </c>
      <c r="C33" s="65"/>
      <c r="D33" s="65"/>
      <c r="E33" s="65"/>
    </row>
    <row r="34" spans="2:16" ht="15" customHeight="1" x14ac:dyDescent="0.25">
      <c r="B34" s="11"/>
      <c r="C34" s="12"/>
      <c r="D34" s="12"/>
      <c r="E34" s="12"/>
      <c r="F34" s="12"/>
      <c r="G34" s="12"/>
      <c r="H34" s="12"/>
      <c r="I34" s="12"/>
      <c r="J34" s="12"/>
      <c r="K34" s="12"/>
      <c r="L34" s="12"/>
      <c r="M34" s="12"/>
      <c r="N34" s="12"/>
      <c r="O34" s="12"/>
      <c r="P34" s="12"/>
    </row>
    <row r="35" spans="2:16" ht="15" customHeight="1" x14ac:dyDescent="0.25">
      <c r="B35" s="9"/>
      <c r="D35" s="23"/>
      <c r="E35" s="22"/>
      <c r="F35" s="4"/>
      <c r="G35" s="12"/>
      <c r="H35" s="12"/>
      <c r="I35" s="12"/>
      <c r="J35" s="12"/>
      <c r="K35" s="12"/>
      <c r="L35" s="12"/>
      <c r="M35" s="12"/>
      <c r="N35" s="12"/>
      <c r="O35" s="12"/>
      <c r="P35" s="12"/>
    </row>
    <row r="36" spans="2:16" ht="18.75" x14ac:dyDescent="0.3">
      <c r="B36" s="7"/>
    </row>
    <row r="37" spans="2:16" ht="18.75" x14ac:dyDescent="0.3">
      <c r="B37" s="7"/>
    </row>
    <row r="39" spans="2:16" ht="18.75" x14ac:dyDescent="0.25">
      <c r="B39" s="13" t="s">
        <v>7</v>
      </c>
      <c r="C39" s="13"/>
      <c r="D39" s="13"/>
      <c r="E39" s="13"/>
      <c r="F39" s="13"/>
      <c r="G39" s="13"/>
      <c r="H39" s="13"/>
    </row>
    <row r="40" spans="2:16" ht="33" customHeight="1" x14ac:dyDescent="0.25">
      <c r="B40" s="62" t="s">
        <v>36</v>
      </c>
      <c r="C40" s="62"/>
      <c r="D40" s="62"/>
      <c r="E40" s="62"/>
      <c r="F40" s="62"/>
      <c r="G40" s="62"/>
      <c r="H40" s="62"/>
      <c r="I40" s="62"/>
      <c r="J40" s="62"/>
      <c r="K40" s="62"/>
      <c r="L40" s="62"/>
    </row>
    <row r="41" spans="2:16" x14ac:dyDescent="0.25">
      <c r="B41" s="14" t="s">
        <v>9</v>
      </c>
      <c r="C41" s="15"/>
      <c r="D41" s="15"/>
      <c r="E41" s="15"/>
      <c r="F41" s="15"/>
      <c r="G41" s="15"/>
      <c r="H41" s="15"/>
    </row>
    <row r="42" spans="2:16" x14ac:dyDescent="0.25">
      <c r="B42" s="14"/>
      <c r="C42" s="15"/>
      <c r="D42" s="15"/>
      <c r="E42" s="15"/>
      <c r="F42" s="15"/>
      <c r="G42" s="15"/>
      <c r="H42" s="15"/>
    </row>
    <row r="43" spans="2:16" x14ac:dyDescent="0.25">
      <c r="B43" s="16" t="s">
        <v>10</v>
      </c>
      <c r="C43" s="15"/>
      <c r="D43" s="15"/>
      <c r="E43" s="15"/>
      <c r="F43" s="15"/>
      <c r="G43" s="15"/>
      <c r="H43" s="15"/>
    </row>
    <row r="44" spans="2:16" x14ac:dyDescent="0.25">
      <c r="B44" s="2" t="s">
        <v>11</v>
      </c>
      <c r="C44" s="17"/>
      <c r="E44" s="17"/>
      <c r="F44" s="17"/>
      <c r="G44" s="17"/>
    </row>
    <row r="45" spans="2:16" x14ac:dyDescent="0.25">
      <c r="B45" s="18" t="s">
        <v>52</v>
      </c>
      <c r="C45" s="17"/>
      <c r="D45" s="18"/>
      <c r="E45" s="17"/>
      <c r="F45" s="17"/>
      <c r="G45" s="17"/>
    </row>
    <row r="47" spans="2:16" x14ac:dyDescent="0.25">
      <c r="B47" s="18" t="s">
        <v>13</v>
      </c>
    </row>
  </sheetData>
  <mergeCells count="10">
    <mergeCell ref="B24:E24"/>
    <mergeCell ref="B27:E27"/>
    <mergeCell ref="B30:E30"/>
    <mergeCell ref="B40:L40"/>
    <mergeCell ref="B33:E33"/>
    <mergeCell ref="B14:E14"/>
    <mergeCell ref="F14:I14"/>
    <mergeCell ref="J14:M14"/>
    <mergeCell ref="B15:E15"/>
    <mergeCell ref="B18:E18"/>
  </mergeCells>
  <hyperlinks>
    <hyperlink ref="C44:G44" r:id="rId1" display="For further information, please contact data@dss.gov.au" xr:uid="{A9505873-2385-4308-B18A-B62BB162B5E9}"/>
    <hyperlink ref="B41" r:id="rId2" xr:uid="{13837C09-1568-4A2D-A997-5EADD044F2A9}"/>
    <hyperlink ref="B47" r:id="rId3" xr:uid="{F689486F-2157-4BEE-A7CF-0FC6AE96ADD4}"/>
  </hyperlinks>
  <pageMargins left="0.7" right="0.7" top="0.75" bottom="0.75" header="0.3" footer="0.3"/>
  <pageSetup paperSize="9" orientation="portrait" r:id="rId4"/>
  <drawing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536560-DF14-46B8-B12E-F0B74E4FF9A5}">
  <sheetPr>
    <tabColor rgb="FF00B0F0"/>
  </sheetPr>
  <dimension ref="A1:M37"/>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and Time Series</v>
      </c>
      <c r="D8" s="4"/>
    </row>
    <row r="9" spans="1:13" ht="15.75" x14ac:dyDescent="0.25">
      <c r="B9" s="5" t="str">
        <f>"For the Period 1 March 2025 to " &amp; TEXT('Data descriptors'!$D$44, "DD MMMM YYYY") &amp; " - Data as at " &amp; TEXT('Data descriptors'!$D$44, "DD MMMM YYYY")</f>
        <v>For the Period 1 March 2025 to 31 January 2026 - Data as at 31 January 2026</v>
      </c>
      <c r="D9" s="4"/>
    </row>
    <row r="10" spans="1:13" ht="15.75" x14ac:dyDescent="0.25">
      <c r="B10" s="6"/>
    </row>
    <row r="11" spans="1:13" s="22" customFormat="1" ht="15" customHeight="1" x14ac:dyDescent="0.25">
      <c r="B11" s="24" t="s">
        <v>53</v>
      </c>
      <c r="C11" s="25"/>
      <c r="D11" s="26"/>
      <c r="E11" s="26"/>
      <c r="F11" s="26"/>
      <c r="G11" s="26"/>
      <c r="H11" s="26"/>
    </row>
    <row r="12" spans="1:13" s="22" customFormat="1" ht="32.25" customHeight="1" x14ac:dyDescent="0.25">
      <c r="B12" s="65" t="s">
        <v>54</v>
      </c>
      <c r="C12" s="65"/>
      <c r="D12" s="65"/>
      <c r="E12" s="65"/>
      <c r="F12" s="28"/>
      <c r="G12" s="28"/>
      <c r="H12" s="28"/>
      <c r="I12" s="28"/>
    </row>
    <row r="13" spans="1:13" s="22" customFormat="1" ht="15.75" x14ac:dyDescent="0.25">
      <c r="B13" s="6"/>
      <c r="C13" s="6"/>
      <c r="D13" s="6"/>
      <c r="E13" s="6"/>
      <c r="F13" s="28"/>
      <c r="G13" s="28"/>
      <c r="H13" s="28"/>
      <c r="I13" s="28"/>
      <c r="J13" s="61"/>
      <c r="K13" s="61"/>
      <c r="L13" s="61"/>
      <c r="M13" s="61"/>
    </row>
    <row r="14" spans="1:13" s="22" customFormat="1" x14ac:dyDescent="0.25">
      <c r="B14" s="66" t="s">
        <v>55</v>
      </c>
      <c r="C14" s="67"/>
      <c r="D14" s="37" t="s">
        <v>56</v>
      </c>
      <c r="E14" s="37" t="s">
        <v>57</v>
      </c>
      <c r="F14" s="28"/>
      <c r="G14" s="28"/>
      <c r="H14" s="28"/>
      <c r="I14" s="28"/>
      <c r="J14" s="32"/>
      <c r="K14" s="32"/>
      <c r="L14" s="32"/>
      <c r="M14" s="32"/>
    </row>
    <row r="15" spans="1:13" s="22" customFormat="1" ht="30" x14ac:dyDescent="0.25">
      <c r="B15" s="68" t="s">
        <v>58</v>
      </c>
      <c r="C15" s="69"/>
      <c r="D15" s="36" t="s">
        <v>59</v>
      </c>
      <c r="E15" s="36" t="s">
        <v>60</v>
      </c>
      <c r="F15" s="28"/>
      <c r="G15" s="28"/>
      <c r="H15" s="28"/>
      <c r="I15" s="28"/>
      <c r="J15" s="27"/>
      <c r="K15" s="27"/>
      <c r="L15" s="27"/>
      <c r="M15" s="27"/>
    </row>
    <row r="16" spans="1:13" s="22" customFormat="1" ht="30" x14ac:dyDescent="0.25">
      <c r="B16" s="70" t="s">
        <v>61</v>
      </c>
      <c r="C16" s="70"/>
      <c r="D16" s="36" t="s">
        <v>62</v>
      </c>
      <c r="E16" s="36" t="s">
        <v>60</v>
      </c>
      <c r="F16" s="28"/>
      <c r="G16" s="28"/>
      <c r="H16" s="28"/>
      <c r="I16" s="28"/>
      <c r="J16" s="28"/>
      <c r="K16" s="28"/>
      <c r="L16" s="29"/>
    </row>
    <row r="17" spans="2:13" s="22" customFormat="1" ht="75" x14ac:dyDescent="0.25">
      <c r="B17" s="70" t="s">
        <v>63</v>
      </c>
      <c r="C17" s="70"/>
      <c r="D17" s="36" t="s">
        <v>64</v>
      </c>
      <c r="E17" s="36" t="s">
        <v>65</v>
      </c>
      <c r="F17" s="33"/>
      <c r="G17" s="33"/>
      <c r="H17" s="33"/>
      <c r="I17" s="33"/>
      <c r="J17" s="33"/>
      <c r="K17" s="33"/>
      <c r="L17" s="33"/>
      <c r="M17" s="33"/>
    </row>
    <row r="18" spans="2:13" s="22" customFormat="1" ht="75" x14ac:dyDescent="0.25">
      <c r="B18" s="70" t="s">
        <v>66</v>
      </c>
      <c r="C18" s="70"/>
      <c r="D18" s="36" t="s">
        <v>67</v>
      </c>
      <c r="E18" s="36" t="s">
        <v>68</v>
      </c>
      <c r="F18" s="26"/>
      <c r="G18" s="26"/>
      <c r="H18" s="26"/>
    </row>
    <row r="19" spans="2:13" s="22" customFormat="1" ht="63.75" customHeight="1" x14ac:dyDescent="0.25">
      <c r="B19" s="70" t="s">
        <v>69</v>
      </c>
      <c r="C19" s="70"/>
      <c r="D19" s="36" t="s">
        <v>116</v>
      </c>
      <c r="E19" s="36" t="s">
        <v>117</v>
      </c>
      <c r="F19" s="26"/>
      <c r="G19" s="26"/>
      <c r="H19" s="26"/>
    </row>
    <row r="20" spans="2:13" s="22" customFormat="1" ht="78" customHeight="1" x14ac:dyDescent="0.25">
      <c r="B20" s="70" t="s">
        <v>70</v>
      </c>
      <c r="C20" s="70"/>
      <c r="D20" s="36" t="s">
        <v>71</v>
      </c>
      <c r="E20" s="36" t="s">
        <v>72</v>
      </c>
      <c r="F20" s="26"/>
      <c r="G20" s="26"/>
      <c r="H20" s="26"/>
    </row>
    <row r="21" spans="2:13" ht="210" x14ac:dyDescent="0.25">
      <c r="B21" s="70" t="s">
        <v>73</v>
      </c>
      <c r="C21" s="70"/>
      <c r="D21" s="36" t="s">
        <v>74</v>
      </c>
      <c r="E21" s="36" t="s">
        <v>65</v>
      </c>
    </row>
    <row r="22" spans="2:13" ht="60" x14ac:dyDescent="0.25">
      <c r="B22" s="70" t="s">
        <v>75</v>
      </c>
      <c r="C22" s="70"/>
      <c r="D22" s="36" t="s">
        <v>76</v>
      </c>
      <c r="E22" s="36" t="s">
        <v>77</v>
      </c>
    </row>
    <row r="23" spans="2:13" ht="75" x14ac:dyDescent="0.25">
      <c r="B23" s="70" t="s">
        <v>78</v>
      </c>
      <c r="C23" s="70"/>
      <c r="D23" s="36" t="s">
        <v>79</v>
      </c>
      <c r="E23" s="36" t="s">
        <v>80</v>
      </c>
    </row>
    <row r="24" spans="2:13" ht="90" x14ac:dyDescent="0.25">
      <c r="B24" s="70" t="s">
        <v>81</v>
      </c>
      <c r="C24" s="70"/>
      <c r="D24" s="36" t="s">
        <v>82</v>
      </c>
      <c r="E24" s="36" t="s">
        <v>83</v>
      </c>
    </row>
    <row r="25" spans="2:13" ht="45" x14ac:dyDescent="0.25">
      <c r="B25" s="70" t="s">
        <v>84</v>
      </c>
      <c r="C25" s="70"/>
      <c r="D25" s="36" t="s">
        <v>85</v>
      </c>
      <c r="E25" s="36" t="s">
        <v>86</v>
      </c>
    </row>
    <row r="26" spans="2:13" ht="15.75" x14ac:dyDescent="0.25">
      <c r="B26" s="34"/>
      <c r="C26" s="34"/>
      <c r="D26" s="34"/>
      <c r="E26" s="34"/>
    </row>
    <row r="27" spans="2:13" ht="18.75" x14ac:dyDescent="0.3">
      <c r="B27" s="7"/>
    </row>
    <row r="29" spans="2:13" ht="18.75" x14ac:dyDescent="0.25">
      <c r="B29" s="13" t="s">
        <v>7</v>
      </c>
      <c r="C29" s="13"/>
      <c r="D29" s="13"/>
      <c r="E29" s="13"/>
      <c r="F29" s="13"/>
      <c r="G29" s="13"/>
      <c r="H29" s="13"/>
    </row>
    <row r="30" spans="2:13" ht="33" customHeight="1" x14ac:dyDescent="0.25">
      <c r="B30" s="62" t="s">
        <v>36</v>
      </c>
      <c r="C30" s="62"/>
      <c r="D30" s="62"/>
      <c r="E30" s="62"/>
      <c r="F30" s="62"/>
      <c r="G30" s="62"/>
      <c r="H30" s="62"/>
      <c r="I30" s="62"/>
      <c r="J30" s="62"/>
      <c r="K30" s="62"/>
      <c r="L30" s="62"/>
    </row>
    <row r="31" spans="2:13" x14ac:dyDescent="0.25">
      <c r="B31" s="14" t="s">
        <v>9</v>
      </c>
      <c r="C31" s="15"/>
      <c r="D31" s="15"/>
      <c r="E31" s="15"/>
      <c r="F31" s="15"/>
      <c r="G31" s="15"/>
      <c r="H31" s="15"/>
    </row>
    <row r="32" spans="2:13" x14ac:dyDescent="0.25">
      <c r="B32" s="14"/>
      <c r="C32" s="15"/>
      <c r="D32" s="15"/>
      <c r="E32" s="15"/>
      <c r="F32" s="15"/>
      <c r="G32" s="15"/>
      <c r="H32" s="15"/>
    </row>
    <row r="33" spans="2:8" x14ac:dyDescent="0.25">
      <c r="B33" s="16" t="s">
        <v>10</v>
      </c>
      <c r="C33" s="15"/>
      <c r="D33" s="15"/>
      <c r="E33" s="15"/>
      <c r="F33" s="15"/>
      <c r="G33" s="15"/>
      <c r="H33" s="15"/>
    </row>
    <row r="34" spans="2:8" x14ac:dyDescent="0.25">
      <c r="B34" s="2" t="s">
        <v>11</v>
      </c>
      <c r="C34" s="17"/>
      <c r="E34" s="17"/>
      <c r="F34" s="17"/>
      <c r="G34" s="17"/>
    </row>
    <row r="35" spans="2:8" x14ac:dyDescent="0.25">
      <c r="B35" s="18" t="s">
        <v>52</v>
      </c>
      <c r="C35" s="17"/>
      <c r="D35" s="18"/>
      <c r="E35" s="17"/>
      <c r="F35" s="17"/>
      <c r="G35" s="17"/>
    </row>
    <row r="37" spans="2:8" x14ac:dyDescent="0.25">
      <c r="B37" s="18" t="s">
        <v>13</v>
      </c>
    </row>
  </sheetData>
  <mergeCells count="15">
    <mergeCell ref="B30:L30"/>
    <mergeCell ref="J13:M13"/>
    <mergeCell ref="B18:C18"/>
    <mergeCell ref="B19:C19"/>
    <mergeCell ref="B20:C20"/>
    <mergeCell ref="B21:C21"/>
    <mergeCell ref="B22:C22"/>
    <mergeCell ref="B23:C23"/>
    <mergeCell ref="B24:C24"/>
    <mergeCell ref="B25:C25"/>
    <mergeCell ref="B12:E12"/>
    <mergeCell ref="B14:C14"/>
    <mergeCell ref="B15:C15"/>
    <mergeCell ref="B16:C16"/>
    <mergeCell ref="B17:C17"/>
  </mergeCells>
  <hyperlinks>
    <hyperlink ref="C34:G34" r:id="rId1" display="For further information, please contact data@dss.gov.au" xr:uid="{B1F2652F-D41F-400A-8C4D-70E2C3DC65D3}"/>
    <hyperlink ref="B31" r:id="rId2" xr:uid="{CCD8FD64-4BBF-4132-94E7-45B068F925F8}"/>
    <hyperlink ref="B37" r:id="rId3" xr:uid="{AFF22264-1A9E-4D4E-A894-C1872BE54F56}"/>
  </hyperlinks>
  <pageMargins left="0.7" right="0.7" top="0.75" bottom="0.75" header="0.3" footer="0.3"/>
  <pageSetup paperSize="9" orientation="portrait" r:id="rId4"/>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99ABE3-392C-40D4-987F-04E018B9FAEE}">
  <sheetPr codeName="Sheet4"/>
  <dimension ref="B1:V40"/>
  <sheetViews>
    <sheetView showGridLines="0" workbookViewId="0"/>
  </sheetViews>
  <sheetFormatPr defaultRowHeight="15" x14ac:dyDescent="0.25"/>
  <cols>
    <col min="1" max="1" width="3.42578125" style="22" customWidth="1"/>
    <col min="2" max="2" width="13.5703125" style="22" bestFit="1" customWidth="1"/>
    <col min="3" max="3" width="14" style="22" bestFit="1" customWidth="1"/>
    <col min="4" max="4" width="8" style="22" bestFit="1" customWidth="1"/>
    <col min="5" max="5" width="5.5703125" style="22" bestFit="1" customWidth="1"/>
    <col min="6" max="6" width="12.7109375" style="22" bestFit="1" customWidth="1"/>
    <col min="7" max="7" width="10.85546875" style="22" bestFit="1" customWidth="1"/>
    <col min="8" max="8" width="20.7109375" style="22" bestFit="1" customWidth="1"/>
    <col min="9" max="9" width="33" style="22" bestFit="1" customWidth="1"/>
    <col min="10" max="10" width="8.42578125" style="22" bestFit="1" customWidth="1"/>
    <col min="11" max="11" width="18.42578125" style="22" bestFit="1" customWidth="1"/>
    <col min="12" max="14" width="15" style="22" bestFit="1" customWidth="1"/>
    <col min="15" max="15" width="13.28515625" style="22" bestFit="1" customWidth="1"/>
    <col min="16" max="16" width="18.140625" style="22" bestFit="1" customWidth="1"/>
    <col min="17" max="17" width="14.140625" style="22" bestFit="1" customWidth="1"/>
    <col min="18" max="18" width="14.42578125" style="22" bestFit="1" customWidth="1"/>
    <col min="19" max="19" width="16" style="22" bestFit="1" customWidth="1"/>
    <col min="20" max="20" width="26.85546875" style="22" bestFit="1" customWidth="1"/>
    <col min="21" max="21" width="28.5703125" style="22" bestFit="1" customWidth="1"/>
    <col min="22" max="22" width="34.28515625" style="22" bestFit="1" customWidth="1"/>
    <col min="23" max="23" width="28.5703125" style="22" bestFit="1" customWidth="1"/>
    <col min="24" max="24" width="34.28515625" style="22" bestFit="1" customWidth="1"/>
    <col min="25" max="16384" width="9.140625" style="22"/>
  </cols>
  <sheetData>
    <row r="1" spans="2:22" ht="15" customHeight="1" x14ac:dyDescent="0.25"/>
    <row r="2" spans="2:22" ht="15" customHeight="1" x14ac:dyDescent="0.25"/>
    <row r="3" spans="2:22" ht="15" customHeight="1" x14ac:dyDescent="0.25"/>
    <row r="4" spans="2:22" ht="15" customHeight="1" x14ac:dyDescent="0.25"/>
    <row r="6" spans="2:22" s="2" customFormat="1" ht="15" customHeight="1" x14ac:dyDescent="0.25"/>
    <row r="7" spans="2:22" s="2" customFormat="1" ht="15" customHeight="1" x14ac:dyDescent="0.25"/>
    <row r="8" spans="2:22" ht="24" customHeight="1" x14ac:dyDescent="0.25">
      <c r="B8" s="48" t="s">
        <v>87</v>
      </c>
    </row>
    <row r="9" spans="2:22" ht="15.75" customHeight="1" x14ac:dyDescent="0.25">
      <c r="B9" s="5" t="str">
        <f>"Data as at "&amp;TEXT('Data descriptors'!D44,"DD MMMM YYYY")</f>
        <v>Data as at 31 January 2026</v>
      </c>
    </row>
    <row r="11" spans="2:22" ht="15.75" x14ac:dyDescent="0.25">
      <c r="B11" s="49" t="str">
        <f>"Table 1. Parent Pathways Caseload by Participant State"</f>
        <v>Table 1. Parent Pathways Caseload by Participant State</v>
      </c>
    </row>
    <row r="12" spans="2:22" x14ac:dyDescent="0.25">
      <c r="B12" s="47" t="s">
        <v>88</v>
      </c>
    </row>
    <row r="14" spans="2:22" x14ac:dyDescent="0.25">
      <c r="B14" s="54" t="s">
        <v>89</v>
      </c>
      <c r="C14" s="54" t="s">
        <v>90</v>
      </c>
      <c r="D14" s="54" t="s">
        <v>58</v>
      </c>
      <c r="E14" s="54" t="s">
        <v>61</v>
      </c>
      <c r="F14" s="54" t="s">
        <v>63</v>
      </c>
      <c r="G14" s="54" t="s">
        <v>66</v>
      </c>
      <c r="H14" s="54" t="s">
        <v>91</v>
      </c>
      <c r="I14" s="54" t="s">
        <v>92</v>
      </c>
      <c r="J14" s="54" t="s">
        <v>75</v>
      </c>
      <c r="K14" s="54" t="s">
        <v>93</v>
      </c>
      <c r="L14" s="54" t="s">
        <v>94</v>
      </c>
      <c r="M14" s="54" t="s">
        <v>95</v>
      </c>
      <c r="N14" s="54" t="s">
        <v>96</v>
      </c>
      <c r="O14" s="54" t="s">
        <v>97</v>
      </c>
      <c r="P14" s="54" t="s">
        <v>98</v>
      </c>
      <c r="Q14" s="54" t="s">
        <v>99</v>
      </c>
      <c r="R14" s="54" t="s">
        <v>100</v>
      </c>
      <c r="S14" s="54" t="s">
        <v>101</v>
      </c>
      <c r="T14" s="54" t="s">
        <v>102</v>
      </c>
      <c r="U14" s="54" t="s">
        <v>103</v>
      </c>
      <c r="V14" s="54" t="s">
        <v>104</v>
      </c>
    </row>
    <row r="15" spans="2:22" x14ac:dyDescent="0.25">
      <c r="B15" s="53" t="s">
        <v>105</v>
      </c>
      <c r="C15" s="51">
        <v>230</v>
      </c>
      <c r="D15" s="51">
        <v>220</v>
      </c>
      <c r="E15" s="51">
        <v>10</v>
      </c>
      <c r="F15" s="51">
        <v>175</v>
      </c>
      <c r="G15" s="51">
        <v>35</v>
      </c>
      <c r="H15" s="51">
        <v>75</v>
      </c>
      <c r="I15" s="51">
        <v>60</v>
      </c>
      <c r="J15" s="51">
        <v>25</v>
      </c>
      <c r="K15" s="51">
        <v>45</v>
      </c>
      <c r="L15" s="51">
        <v>110</v>
      </c>
      <c r="M15" s="51">
        <v>70</v>
      </c>
      <c r="N15" s="51">
        <v>5</v>
      </c>
      <c r="O15" s="51">
        <v>0</v>
      </c>
      <c r="P15" s="51">
        <v>205</v>
      </c>
      <c r="Q15" s="51">
        <v>15</v>
      </c>
      <c r="R15" s="51">
        <v>0</v>
      </c>
      <c r="S15" s="51">
        <v>0</v>
      </c>
      <c r="T15" s="51">
        <v>60</v>
      </c>
      <c r="U15" s="51">
        <v>30</v>
      </c>
      <c r="V15" s="51">
        <v>105</v>
      </c>
    </row>
    <row r="16" spans="2:22" x14ac:dyDescent="0.25">
      <c r="B16" s="53" t="s">
        <v>106</v>
      </c>
      <c r="C16" s="51">
        <v>6295</v>
      </c>
      <c r="D16" s="51">
        <v>6110</v>
      </c>
      <c r="E16" s="51">
        <v>185</v>
      </c>
      <c r="F16" s="51">
        <v>4510</v>
      </c>
      <c r="G16" s="51">
        <v>1450</v>
      </c>
      <c r="H16" s="51">
        <v>1865</v>
      </c>
      <c r="I16" s="51">
        <v>1590</v>
      </c>
      <c r="J16" s="51">
        <v>560</v>
      </c>
      <c r="K16" s="51">
        <v>980</v>
      </c>
      <c r="L16" s="51">
        <v>3145</v>
      </c>
      <c r="M16" s="51">
        <v>1935</v>
      </c>
      <c r="N16" s="51">
        <v>220</v>
      </c>
      <c r="O16" s="51">
        <v>15</v>
      </c>
      <c r="P16" s="51">
        <v>5490</v>
      </c>
      <c r="Q16" s="51">
        <v>565</v>
      </c>
      <c r="R16" s="51">
        <v>30</v>
      </c>
      <c r="S16" s="51">
        <v>5</v>
      </c>
      <c r="T16" s="51">
        <v>1785</v>
      </c>
      <c r="U16" s="51">
        <v>810</v>
      </c>
      <c r="V16" s="51">
        <v>3375</v>
      </c>
    </row>
    <row r="17" spans="2:22" x14ac:dyDescent="0.25">
      <c r="B17" s="53" t="s">
        <v>107</v>
      </c>
      <c r="C17" s="51">
        <v>270</v>
      </c>
      <c r="D17" s="51">
        <v>260</v>
      </c>
      <c r="E17" s="51">
        <v>5</v>
      </c>
      <c r="F17" s="51">
        <v>190</v>
      </c>
      <c r="G17" s="51">
        <v>145</v>
      </c>
      <c r="H17" s="51">
        <v>30</v>
      </c>
      <c r="I17" s="51">
        <v>65</v>
      </c>
      <c r="J17" s="51">
        <v>10</v>
      </c>
      <c r="K17" s="51">
        <v>50</v>
      </c>
      <c r="L17" s="51">
        <v>140</v>
      </c>
      <c r="M17" s="51">
        <v>70</v>
      </c>
      <c r="N17" s="51">
        <v>10</v>
      </c>
      <c r="O17" s="51">
        <v>0</v>
      </c>
      <c r="P17" s="51">
        <v>205</v>
      </c>
      <c r="Q17" s="51">
        <v>10</v>
      </c>
      <c r="R17" s="51">
        <v>0</v>
      </c>
      <c r="S17" s="51">
        <v>0</v>
      </c>
      <c r="T17" s="51">
        <v>130</v>
      </c>
      <c r="U17" s="51">
        <v>55</v>
      </c>
      <c r="V17" s="51">
        <v>75</v>
      </c>
    </row>
    <row r="18" spans="2:22" x14ac:dyDescent="0.25">
      <c r="B18" s="53" t="s">
        <v>108</v>
      </c>
      <c r="C18" s="51">
        <v>6160</v>
      </c>
      <c r="D18" s="51">
        <v>5995</v>
      </c>
      <c r="E18" s="51">
        <v>165</v>
      </c>
      <c r="F18" s="51">
        <v>4655</v>
      </c>
      <c r="G18" s="51">
        <v>1750</v>
      </c>
      <c r="H18" s="51">
        <v>1735</v>
      </c>
      <c r="I18" s="51">
        <v>845</v>
      </c>
      <c r="J18" s="51">
        <v>365</v>
      </c>
      <c r="K18" s="51">
        <v>1170</v>
      </c>
      <c r="L18" s="51">
        <v>3110</v>
      </c>
      <c r="M18" s="51">
        <v>1660</v>
      </c>
      <c r="N18" s="51">
        <v>190</v>
      </c>
      <c r="O18" s="51">
        <v>30</v>
      </c>
      <c r="P18" s="51">
        <v>5405</v>
      </c>
      <c r="Q18" s="51">
        <v>405</v>
      </c>
      <c r="R18" s="51">
        <v>5</v>
      </c>
      <c r="S18" s="51">
        <v>5</v>
      </c>
      <c r="T18" s="51">
        <v>1635</v>
      </c>
      <c r="U18" s="51">
        <v>790</v>
      </c>
      <c r="V18" s="51">
        <v>3355</v>
      </c>
    </row>
    <row r="19" spans="2:22" x14ac:dyDescent="0.25">
      <c r="B19" s="53" t="s">
        <v>109</v>
      </c>
      <c r="C19" s="51">
        <v>2135</v>
      </c>
      <c r="D19" s="51">
        <v>2065</v>
      </c>
      <c r="E19" s="51">
        <v>75</v>
      </c>
      <c r="F19" s="51">
        <v>1505</v>
      </c>
      <c r="G19" s="51">
        <v>390</v>
      </c>
      <c r="H19" s="51">
        <v>630</v>
      </c>
      <c r="I19" s="51">
        <v>435</v>
      </c>
      <c r="J19" s="51">
        <v>215</v>
      </c>
      <c r="K19" s="51">
        <v>395</v>
      </c>
      <c r="L19" s="51">
        <v>1050</v>
      </c>
      <c r="M19" s="51">
        <v>625</v>
      </c>
      <c r="N19" s="51">
        <v>65</v>
      </c>
      <c r="O19" s="51">
        <v>5</v>
      </c>
      <c r="P19" s="51">
        <v>1870</v>
      </c>
      <c r="Q19" s="51">
        <v>170</v>
      </c>
      <c r="R19" s="51">
        <v>5</v>
      </c>
      <c r="S19" s="51">
        <v>0</v>
      </c>
      <c r="T19" s="51">
        <v>685</v>
      </c>
      <c r="U19" s="51">
        <v>305</v>
      </c>
      <c r="V19" s="51">
        <v>1020</v>
      </c>
    </row>
    <row r="20" spans="2:22" x14ac:dyDescent="0.25">
      <c r="B20" s="53" t="s">
        <v>110</v>
      </c>
      <c r="C20" s="51">
        <v>895</v>
      </c>
      <c r="D20" s="51">
        <v>870</v>
      </c>
      <c r="E20" s="51">
        <v>20</v>
      </c>
      <c r="F20" s="51">
        <v>695</v>
      </c>
      <c r="G20" s="51">
        <v>225</v>
      </c>
      <c r="H20" s="51">
        <v>300</v>
      </c>
      <c r="I20" s="51">
        <v>45</v>
      </c>
      <c r="J20" s="51">
        <v>15</v>
      </c>
      <c r="K20" s="51">
        <v>215</v>
      </c>
      <c r="L20" s="51">
        <v>485</v>
      </c>
      <c r="M20" s="51">
        <v>175</v>
      </c>
      <c r="N20" s="51">
        <v>20</v>
      </c>
      <c r="O20" s="51">
        <v>5</v>
      </c>
      <c r="P20" s="51">
        <v>805</v>
      </c>
      <c r="Q20" s="51">
        <v>70</v>
      </c>
      <c r="R20" s="51">
        <v>5</v>
      </c>
      <c r="S20" s="51">
        <v>0</v>
      </c>
      <c r="T20" s="51">
        <v>310</v>
      </c>
      <c r="U20" s="51">
        <v>95</v>
      </c>
      <c r="V20" s="51">
        <v>450</v>
      </c>
    </row>
    <row r="21" spans="2:22" x14ac:dyDescent="0.25">
      <c r="B21" s="53" t="s">
        <v>111</v>
      </c>
      <c r="C21" s="51">
        <v>5910</v>
      </c>
      <c r="D21" s="51">
        <v>5750</v>
      </c>
      <c r="E21" s="51">
        <v>165</v>
      </c>
      <c r="F21" s="51">
        <v>3690</v>
      </c>
      <c r="G21" s="51">
        <v>435</v>
      </c>
      <c r="H21" s="51">
        <v>1610</v>
      </c>
      <c r="I21" s="51">
        <v>2425</v>
      </c>
      <c r="J21" s="51">
        <v>1075</v>
      </c>
      <c r="K21" s="51">
        <v>635</v>
      </c>
      <c r="L21" s="51">
        <v>2885</v>
      </c>
      <c r="M21" s="51">
        <v>2130</v>
      </c>
      <c r="N21" s="51">
        <v>250</v>
      </c>
      <c r="O21" s="51">
        <v>10</v>
      </c>
      <c r="P21" s="51">
        <v>5105</v>
      </c>
      <c r="Q21" s="51">
        <v>555</v>
      </c>
      <c r="R21" s="51">
        <v>30</v>
      </c>
      <c r="S21" s="51">
        <v>5</v>
      </c>
      <c r="T21" s="51">
        <v>1450</v>
      </c>
      <c r="U21" s="51">
        <v>905</v>
      </c>
      <c r="V21" s="51">
        <v>3235</v>
      </c>
    </row>
    <row r="22" spans="2:22" x14ac:dyDescent="0.25">
      <c r="B22" s="53" t="s">
        <v>112</v>
      </c>
      <c r="C22" s="51">
        <v>2420</v>
      </c>
      <c r="D22" s="51">
        <v>2365</v>
      </c>
      <c r="E22" s="51">
        <v>55</v>
      </c>
      <c r="F22" s="51">
        <v>1920</v>
      </c>
      <c r="G22" s="51">
        <v>525</v>
      </c>
      <c r="H22" s="51">
        <v>805</v>
      </c>
      <c r="I22" s="51">
        <v>400</v>
      </c>
      <c r="J22" s="51">
        <v>135</v>
      </c>
      <c r="K22" s="51">
        <v>420</v>
      </c>
      <c r="L22" s="51">
        <v>1210</v>
      </c>
      <c r="M22" s="51">
        <v>710</v>
      </c>
      <c r="N22" s="51">
        <v>65</v>
      </c>
      <c r="O22" s="51">
        <v>15</v>
      </c>
      <c r="P22" s="51">
        <v>2140</v>
      </c>
      <c r="Q22" s="51">
        <v>150</v>
      </c>
      <c r="R22" s="51">
        <v>10</v>
      </c>
      <c r="S22" s="51">
        <v>5</v>
      </c>
      <c r="T22" s="51">
        <v>675</v>
      </c>
      <c r="U22" s="51">
        <v>260</v>
      </c>
      <c r="V22" s="51">
        <v>1375</v>
      </c>
    </row>
    <row r="23" spans="2:22" x14ac:dyDescent="0.25">
      <c r="B23" s="54" t="s">
        <v>113</v>
      </c>
      <c r="C23" s="52">
        <v>24320</v>
      </c>
      <c r="D23" s="52">
        <v>23635</v>
      </c>
      <c r="E23" s="52">
        <v>685</v>
      </c>
      <c r="F23" s="52">
        <v>17345</v>
      </c>
      <c r="G23" s="52">
        <v>4955</v>
      </c>
      <c r="H23" s="52">
        <v>7055</v>
      </c>
      <c r="I23" s="52">
        <v>5865</v>
      </c>
      <c r="J23" s="52">
        <v>2395</v>
      </c>
      <c r="K23" s="52">
        <v>3910</v>
      </c>
      <c r="L23" s="52">
        <v>12140</v>
      </c>
      <c r="M23" s="52">
        <v>7375</v>
      </c>
      <c r="N23" s="52">
        <v>825</v>
      </c>
      <c r="O23" s="52">
        <v>70</v>
      </c>
      <c r="P23" s="52">
        <v>21230</v>
      </c>
      <c r="Q23" s="52">
        <v>1940</v>
      </c>
      <c r="R23" s="52">
        <v>80</v>
      </c>
      <c r="S23" s="52">
        <v>10</v>
      </c>
      <c r="T23" s="52">
        <v>6725</v>
      </c>
      <c r="U23" s="52">
        <v>3250</v>
      </c>
      <c r="V23" s="52">
        <v>12990</v>
      </c>
    </row>
    <row r="25" spans="2:22" x14ac:dyDescent="0.25">
      <c r="T25" s="50"/>
    </row>
    <row r="26" spans="2:22" x14ac:dyDescent="0.25">
      <c r="G26" s="50"/>
      <c r="H26" s="50"/>
      <c r="I26" s="50"/>
      <c r="J26" s="50"/>
      <c r="K26" s="50"/>
      <c r="T26" s="50"/>
    </row>
    <row r="31" spans="2:22" s="2" customFormat="1" ht="18.75" x14ac:dyDescent="0.25">
      <c r="B31" s="13" t="s">
        <v>7</v>
      </c>
      <c r="C31" s="13"/>
      <c r="D31" s="13"/>
      <c r="E31" s="13"/>
      <c r="F31" s="13"/>
      <c r="G31" s="13"/>
      <c r="H31" s="13"/>
    </row>
    <row r="32" spans="2:22" s="2" customFormat="1" ht="33" customHeight="1" x14ac:dyDescent="0.25">
      <c r="B32" s="62" t="s">
        <v>36</v>
      </c>
      <c r="C32" s="62"/>
      <c r="D32" s="62"/>
      <c r="E32" s="62"/>
      <c r="F32" s="62"/>
      <c r="G32" s="62"/>
      <c r="H32" s="62"/>
      <c r="I32" s="62"/>
      <c r="J32" s="62"/>
      <c r="K32" s="62"/>
    </row>
    <row r="33" spans="2:8" s="2" customFormat="1" x14ac:dyDescent="0.25">
      <c r="B33" s="14" t="s">
        <v>9</v>
      </c>
      <c r="C33" s="15"/>
      <c r="D33" s="15"/>
      <c r="E33" s="15"/>
      <c r="F33" s="15"/>
      <c r="G33" s="15"/>
      <c r="H33" s="15"/>
    </row>
    <row r="34" spans="2:8" s="2" customFormat="1" x14ac:dyDescent="0.25">
      <c r="B34" s="14"/>
      <c r="C34" s="15"/>
      <c r="D34" s="15"/>
      <c r="E34" s="15"/>
      <c r="F34" s="15"/>
      <c r="G34" s="15"/>
      <c r="H34" s="15"/>
    </row>
    <row r="35" spans="2:8" s="2" customFormat="1" x14ac:dyDescent="0.25">
      <c r="B35" s="16" t="s">
        <v>10</v>
      </c>
      <c r="C35" s="15"/>
      <c r="D35" s="15"/>
      <c r="E35" s="15"/>
      <c r="F35" s="15"/>
      <c r="G35" s="15"/>
      <c r="H35" s="15"/>
    </row>
    <row r="36" spans="2:8" s="2" customFormat="1" x14ac:dyDescent="0.25">
      <c r="B36" s="2" t="s">
        <v>11</v>
      </c>
      <c r="C36" s="17"/>
      <c r="E36" s="17"/>
      <c r="F36" s="17"/>
      <c r="G36" s="17"/>
    </row>
    <row r="37" spans="2:8" s="2" customFormat="1" x14ac:dyDescent="0.25">
      <c r="B37" s="18" t="s">
        <v>52</v>
      </c>
      <c r="C37" s="17"/>
      <c r="D37" s="18"/>
      <c r="E37" s="17"/>
      <c r="F37" s="17"/>
      <c r="G37" s="17"/>
    </row>
    <row r="38" spans="2:8" s="2" customFormat="1" x14ac:dyDescent="0.25"/>
    <row r="39" spans="2:8" s="2" customFormat="1" x14ac:dyDescent="0.25">
      <c r="B39" s="18" t="s">
        <v>13</v>
      </c>
    </row>
    <row r="40" spans="2:8" s="2" customFormat="1" x14ac:dyDescent="0.25"/>
  </sheetData>
  <mergeCells count="1">
    <mergeCell ref="B32:K32"/>
  </mergeCells>
  <hyperlinks>
    <hyperlink ref="C36:G36" r:id="rId1" display="For further information, please contact data@dss.gov.au" xr:uid="{324B55B8-B4EA-444F-ABD2-87CD24B37861}"/>
    <hyperlink ref="B33" r:id="rId2" xr:uid="{157CAF02-9266-4908-95F5-46809DF51B4B}"/>
    <hyperlink ref="B39" r:id="rId3" xr:uid="{2B43275E-A996-406C-AA3A-44EC92F04931}"/>
  </hyperlinks>
  <pageMargins left="0.7" right="0.7" top="0.75" bottom="0.75" header="0.3" footer="0.3"/>
  <pageSetup paperSize="9" orientation="portrait" r:id="rId4"/>
  <drawing r:id="rId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2D0F23-45B1-434C-A476-DBD7BAE41A7D}">
  <sheetPr codeName="Sheet5"/>
  <dimension ref="B1:V41"/>
  <sheetViews>
    <sheetView showGridLines="0" workbookViewId="0"/>
  </sheetViews>
  <sheetFormatPr defaultRowHeight="15" x14ac:dyDescent="0.25"/>
  <cols>
    <col min="1" max="1" width="3.42578125" style="22" customWidth="1"/>
    <col min="2" max="2" width="16" style="22" bestFit="1" customWidth="1"/>
    <col min="3" max="3" width="14" style="22" bestFit="1" customWidth="1"/>
    <col min="4" max="4" width="8" style="22" bestFit="1" customWidth="1"/>
    <col min="5" max="5" width="5.5703125" style="22" bestFit="1" customWidth="1"/>
    <col min="6" max="6" width="12.7109375" style="22" bestFit="1" customWidth="1"/>
    <col min="7" max="7" width="10.85546875" style="22" bestFit="1" customWidth="1"/>
    <col min="8" max="8" width="20.7109375" style="22" bestFit="1" customWidth="1"/>
    <col min="9" max="9" width="33" style="22" bestFit="1" customWidth="1"/>
    <col min="10" max="10" width="8.42578125" style="22" bestFit="1" customWidth="1"/>
    <col min="11" max="11" width="18.42578125" style="22" bestFit="1" customWidth="1"/>
    <col min="12" max="14" width="15" style="22" bestFit="1" customWidth="1"/>
    <col min="15" max="15" width="13.28515625" style="22" bestFit="1" customWidth="1"/>
    <col min="16" max="16" width="18.140625" style="22" bestFit="1" customWidth="1"/>
    <col min="17" max="17" width="14.140625" style="22" bestFit="1" customWidth="1"/>
    <col min="18" max="18" width="14.42578125" style="22" bestFit="1" customWidth="1"/>
    <col min="19" max="19" width="16" style="22" bestFit="1" customWidth="1"/>
    <col min="20" max="20" width="26.85546875" style="22" bestFit="1" customWidth="1"/>
    <col min="21" max="21" width="28.5703125" style="22" bestFit="1" customWidth="1"/>
    <col min="22" max="22" width="34.28515625" style="22" bestFit="1" customWidth="1"/>
    <col min="23" max="23" width="28.5703125" style="22" bestFit="1" customWidth="1"/>
    <col min="24" max="24" width="34.28515625" style="22" bestFit="1" customWidth="1"/>
    <col min="25" max="16384" width="9.140625" style="22"/>
  </cols>
  <sheetData>
    <row r="1" spans="2:22" ht="15" customHeight="1" x14ac:dyDescent="0.25"/>
    <row r="2" spans="2:22" ht="15" customHeight="1" x14ac:dyDescent="0.25"/>
    <row r="3" spans="2:22" ht="15" customHeight="1" x14ac:dyDescent="0.25"/>
    <row r="4" spans="2:22" ht="15" customHeight="1" x14ac:dyDescent="0.25"/>
    <row r="6" spans="2:22" s="2" customFormat="1" ht="15" customHeight="1" x14ac:dyDescent="0.25"/>
    <row r="7" spans="2:22" s="2" customFormat="1" ht="15" customHeight="1" x14ac:dyDescent="0.25"/>
    <row r="8" spans="2:22" ht="24" customHeight="1" x14ac:dyDescent="0.25">
      <c r="B8" s="48" t="s">
        <v>114</v>
      </c>
    </row>
    <row r="9" spans="2:22" ht="15.75" customHeight="1" x14ac:dyDescent="0.25">
      <c r="B9" s="5" t="str">
        <f>"For the Period 1 March 2025 to " &amp; TEXT('Data descriptors'!D44, "DD MMMM YYYY")</f>
        <v>For the Period 1 March 2025 to 31 January 2026</v>
      </c>
    </row>
    <row r="11" spans="2:22" ht="15.75" x14ac:dyDescent="0.25">
      <c r="B11" s="49" t="str">
        <f>"Table 2. Parent Pathways Caseload - Time Series"</f>
        <v>Table 2. Parent Pathways Caseload - Time Series</v>
      </c>
    </row>
    <row r="12" spans="2:22" x14ac:dyDescent="0.25">
      <c r="B12" s="47" t="s">
        <v>88</v>
      </c>
    </row>
    <row r="14" spans="2:22" x14ac:dyDescent="0.25">
      <c r="B14" s="55" t="s">
        <v>115</v>
      </c>
      <c r="C14" s="55" t="s">
        <v>90</v>
      </c>
      <c r="D14" s="55" t="s">
        <v>58</v>
      </c>
      <c r="E14" s="55" t="s">
        <v>61</v>
      </c>
      <c r="F14" s="55" t="s">
        <v>63</v>
      </c>
      <c r="G14" s="55" t="s">
        <v>66</v>
      </c>
      <c r="H14" s="55" t="s">
        <v>91</v>
      </c>
      <c r="I14" s="55" t="s">
        <v>92</v>
      </c>
      <c r="J14" s="55" t="s">
        <v>75</v>
      </c>
      <c r="K14" s="55" t="s">
        <v>93</v>
      </c>
      <c r="L14" s="55" t="s">
        <v>94</v>
      </c>
      <c r="M14" s="55" t="s">
        <v>95</v>
      </c>
      <c r="N14" s="55" t="s">
        <v>96</v>
      </c>
      <c r="O14" s="55" t="s">
        <v>97</v>
      </c>
      <c r="P14" s="55" t="s">
        <v>98</v>
      </c>
      <c r="Q14" s="55" t="s">
        <v>99</v>
      </c>
      <c r="R14" s="55" t="s">
        <v>100</v>
      </c>
      <c r="S14" s="55" t="s">
        <v>101</v>
      </c>
      <c r="T14" s="55" t="s">
        <v>102</v>
      </c>
      <c r="U14" s="55" t="s">
        <v>103</v>
      </c>
      <c r="V14" s="55" t="s">
        <v>104</v>
      </c>
    </row>
    <row r="15" spans="2:22" x14ac:dyDescent="0.25">
      <c r="B15" s="56">
        <v>45747</v>
      </c>
      <c r="C15" s="51">
        <v>16520</v>
      </c>
      <c r="D15" s="51">
        <v>16005</v>
      </c>
      <c r="E15" s="51">
        <v>515</v>
      </c>
      <c r="F15" s="51">
        <v>12230</v>
      </c>
      <c r="G15" s="51">
        <v>3245</v>
      </c>
      <c r="H15" s="51">
        <v>4395</v>
      </c>
      <c r="I15" s="51">
        <v>3305</v>
      </c>
      <c r="J15" s="51">
        <v>900</v>
      </c>
      <c r="K15" s="51">
        <v>2485</v>
      </c>
      <c r="L15" s="51">
        <v>8275</v>
      </c>
      <c r="M15" s="51">
        <v>5110</v>
      </c>
      <c r="N15" s="51">
        <v>605</v>
      </c>
      <c r="O15" s="51">
        <v>45</v>
      </c>
      <c r="P15" s="51">
        <v>15395</v>
      </c>
      <c r="Q15" s="51">
        <v>830</v>
      </c>
      <c r="R15" s="51">
        <v>35</v>
      </c>
      <c r="S15" s="51">
        <v>30</v>
      </c>
      <c r="T15" s="51">
        <v>3645</v>
      </c>
      <c r="U15" s="51">
        <v>1525</v>
      </c>
      <c r="V15" s="51">
        <v>8005</v>
      </c>
    </row>
    <row r="16" spans="2:22" x14ac:dyDescent="0.25">
      <c r="B16" s="56">
        <v>45777</v>
      </c>
      <c r="C16" s="51">
        <v>16705</v>
      </c>
      <c r="D16" s="51">
        <v>16190</v>
      </c>
      <c r="E16" s="51">
        <v>515</v>
      </c>
      <c r="F16" s="51">
        <v>12315</v>
      </c>
      <c r="G16" s="51">
        <v>3315</v>
      </c>
      <c r="H16" s="51">
        <v>4735</v>
      </c>
      <c r="I16" s="51">
        <v>3445</v>
      </c>
      <c r="J16" s="51">
        <v>1055</v>
      </c>
      <c r="K16" s="51">
        <v>2535</v>
      </c>
      <c r="L16" s="51">
        <v>8335</v>
      </c>
      <c r="M16" s="51">
        <v>5195</v>
      </c>
      <c r="N16" s="51">
        <v>600</v>
      </c>
      <c r="O16" s="51">
        <v>45</v>
      </c>
      <c r="P16" s="51">
        <v>15435</v>
      </c>
      <c r="Q16" s="51">
        <v>930</v>
      </c>
      <c r="R16" s="51">
        <v>40</v>
      </c>
      <c r="S16" s="51">
        <v>15</v>
      </c>
      <c r="T16" s="51">
        <v>4015</v>
      </c>
      <c r="U16" s="51">
        <v>1675</v>
      </c>
      <c r="V16" s="51">
        <v>8615</v>
      </c>
    </row>
    <row r="17" spans="2:22" x14ac:dyDescent="0.25">
      <c r="B17" s="56">
        <v>45808</v>
      </c>
      <c r="C17" s="51">
        <v>17210</v>
      </c>
      <c r="D17" s="51">
        <v>16685</v>
      </c>
      <c r="E17" s="51">
        <v>525</v>
      </c>
      <c r="F17" s="51">
        <v>12675</v>
      </c>
      <c r="G17" s="51">
        <v>3485</v>
      </c>
      <c r="H17" s="51">
        <v>5070</v>
      </c>
      <c r="I17" s="51">
        <v>3680</v>
      </c>
      <c r="J17" s="51">
        <v>1270</v>
      </c>
      <c r="K17" s="51">
        <v>2620</v>
      </c>
      <c r="L17" s="51">
        <v>8565</v>
      </c>
      <c r="M17" s="51">
        <v>5360</v>
      </c>
      <c r="N17" s="51">
        <v>625</v>
      </c>
      <c r="O17" s="51">
        <v>50</v>
      </c>
      <c r="P17" s="51">
        <v>15775</v>
      </c>
      <c r="Q17" s="51">
        <v>985</v>
      </c>
      <c r="R17" s="51">
        <v>40</v>
      </c>
      <c r="S17" s="51">
        <v>10</v>
      </c>
      <c r="T17" s="51">
        <v>4445</v>
      </c>
      <c r="U17" s="51">
        <v>1820</v>
      </c>
      <c r="V17" s="51">
        <v>9295</v>
      </c>
    </row>
    <row r="18" spans="2:22" x14ac:dyDescent="0.25">
      <c r="B18" s="56">
        <v>45838</v>
      </c>
      <c r="C18" s="51">
        <v>17890</v>
      </c>
      <c r="D18" s="51">
        <v>17360</v>
      </c>
      <c r="E18" s="51">
        <v>530</v>
      </c>
      <c r="F18" s="51">
        <v>13070</v>
      </c>
      <c r="G18" s="51">
        <v>3650</v>
      </c>
      <c r="H18" s="51">
        <v>5355</v>
      </c>
      <c r="I18" s="51">
        <v>3890</v>
      </c>
      <c r="J18" s="51">
        <v>1415</v>
      </c>
      <c r="K18" s="51">
        <v>2745</v>
      </c>
      <c r="L18" s="51">
        <v>8935</v>
      </c>
      <c r="M18" s="51">
        <v>5530</v>
      </c>
      <c r="N18" s="51">
        <v>625</v>
      </c>
      <c r="O18" s="51">
        <v>55</v>
      </c>
      <c r="P18" s="51">
        <v>16275</v>
      </c>
      <c r="Q18" s="51">
        <v>1080</v>
      </c>
      <c r="R18" s="51">
        <v>35</v>
      </c>
      <c r="S18" s="51">
        <v>5</v>
      </c>
      <c r="T18" s="51">
        <v>4830</v>
      </c>
      <c r="U18" s="51">
        <v>1960</v>
      </c>
      <c r="V18" s="51">
        <v>9740</v>
      </c>
    </row>
    <row r="19" spans="2:22" x14ac:dyDescent="0.25">
      <c r="B19" s="56">
        <v>45869</v>
      </c>
      <c r="C19" s="51">
        <v>18705</v>
      </c>
      <c r="D19" s="51">
        <v>18140</v>
      </c>
      <c r="E19" s="51">
        <v>560</v>
      </c>
      <c r="F19" s="51">
        <v>13610</v>
      </c>
      <c r="G19" s="51">
        <v>3790</v>
      </c>
      <c r="H19" s="51">
        <v>5615</v>
      </c>
      <c r="I19" s="51">
        <v>4170</v>
      </c>
      <c r="J19" s="51">
        <v>1590</v>
      </c>
      <c r="K19" s="51">
        <v>2940</v>
      </c>
      <c r="L19" s="51">
        <v>9315</v>
      </c>
      <c r="M19" s="51">
        <v>5735</v>
      </c>
      <c r="N19" s="51">
        <v>655</v>
      </c>
      <c r="O19" s="51">
        <v>60</v>
      </c>
      <c r="P19" s="51">
        <v>16845</v>
      </c>
      <c r="Q19" s="51">
        <v>1190</v>
      </c>
      <c r="R19" s="51">
        <v>40</v>
      </c>
      <c r="S19" s="51">
        <v>10</v>
      </c>
      <c r="T19" s="51">
        <v>5160</v>
      </c>
      <c r="U19" s="51">
        <v>2110</v>
      </c>
      <c r="V19" s="51">
        <v>10155</v>
      </c>
    </row>
    <row r="20" spans="2:22" x14ac:dyDescent="0.25">
      <c r="B20" s="56">
        <v>45900</v>
      </c>
      <c r="C20" s="51">
        <v>19440</v>
      </c>
      <c r="D20" s="51">
        <v>18860</v>
      </c>
      <c r="E20" s="51">
        <v>580</v>
      </c>
      <c r="F20" s="51">
        <v>13990</v>
      </c>
      <c r="G20" s="51">
        <v>3895</v>
      </c>
      <c r="H20" s="51">
        <v>5775</v>
      </c>
      <c r="I20" s="51">
        <v>4460</v>
      </c>
      <c r="J20" s="51">
        <v>1710</v>
      </c>
      <c r="K20" s="51">
        <v>3095</v>
      </c>
      <c r="L20" s="51">
        <v>9680</v>
      </c>
      <c r="M20" s="51">
        <v>5940</v>
      </c>
      <c r="N20" s="51">
        <v>670</v>
      </c>
      <c r="O20" s="51">
        <v>60</v>
      </c>
      <c r="P20" s="51">
        <v>17415</v>
      </c>
      <c r="Q20" s="51">
        <v>1275</v>
      </c>
      <c r="R20" s="51">
        <v>45</v>
      </c>
      <c r="S20" s="51">
        <v>5</v>
      </c>
      <c r="T20" s="51">
        <v>5370</v>
      </c>
      <c r="U20" s="51">
        <v>2200</v>
      </c>
      <c r="V20" s="51">
        <v>10405</v>
      </c>
    </row>
    <row r="21" spans="2:22" x14ac:dyDescent="0.25">
      <c r="B21" s="56">
        <v>45930</v>
      </c>
      <c r="C21" s="51">
        <v>22205</v>
      </c>
      <c r="D21" s="51">
        <v>21575</v>
      </c>
      <c r="E21" s="51">
        <v>630</v>
      </c>
      <c r="F21" s="51">
        <v>16020</v>
      </c>
      <c r="G21" s="51">
        <v>4515</v>
      </c>
      <c r="H21" s="51">
        <v>6190</v>
      </c>
      <c r="I21" s="51">
        <v>5060</v>
      </c>
      <c r="J21" s="51">
        <v>1905</v>
      </c>
      <c r="K21" s="51">
        <v>3605</v>
      </c>
      <c r="L21" s="51">
        <v>11130</v>
      </c>
      <c r="M21" s="51">
        <v>6665</v>
      </c>
      <c r="N21" s="51">
        <v>745</v>
      </c>
      <c r="O21" s="51">
        <v>65</v>
      </c>
      <c r="P21" s="51">
        <v>19770</v>
      </c>
      <c r="Q21" s="51">
        <v>1580</v>
      </c>
      <c r="R21" s="51">
        <v>60</v>
      </c>
      <c r="S21" s="51">
        <v>5</v>
      </c>
      <c r="T21" s="51">
        <v>5775</v>
      </c>
      <c r="U21" s="51">
        <v>2680</v>
      </c>
      <c r="V21" s="51">
        <v>11295</v>
      </c>
    </row>
    <row r="22" spans="2:22" x14ac:dyDescent="0.25">
      <c r="B22" s="56">
        <v>45961</v>
      </c>
      <c r="C22" s="51">
        <v>23215</v>
      </c>
      <c r="D22" s="51">
        <v>22555</v>
      </c>
      <c r="E22" s="51">
        <v>660</v>
      </c>
      <c r="F22" s="51">
        <v>16765</v>
      </c>
      <c r="G22" s="51">
        <v>4770</v>
      </c>
      <c r="H22" s="51">
        <v>6640</v>
      </c>
      <c r="I22" s="51">
        <v>5355</v>
      </c>
      <c r="J22" s="51">
        <v>2095</v>
      </c>
      <c r="K22" s="51">
        <v>3750</v>
      </c>
      <c r="L22" s="51">
        <v>11640</v>
      </c>
      <c r="M22" s="51">
        <v>6965</v>
      </c>
      <c r="N22" s="51">
        <v>785</v>
      </c>
      <c r="O22" s="51">
        <v>70</v>
      </c>
      <c r="P22" s="51">
        <v>20560</v>
      </c>
      <c r="Q22" s="51">
        <v>1730</v>
      </c>
      <c r="R22" s="51">
        <v>70</v>
      </c>
      <c r="S22" s="51">
        <v>10</v>
      </c>
      <c r="T22" s="51">
        <v>6250</v>
      </c>
      <c r="U22" s="51">
        <v>2950</v>
      </c>
      <c r="V22" s="51">
        <v>12110</v>
      </c>
    </row>
    <row r="23" spans="2:22" x14ac:dyDescent="0.25">
      <c r="B23" s="56">
        <v>45991</v>
      </c>
      <c r="C23" s="51">
        <v>23600</v>
      </c>
      <c r="D23" s="51">
        <v>22935</v>
      </c>
      <c r="E23" s="51">
        <v>660</v>
      </c>
      <c r="F23" s="51">
        <v>16980</v>
      </c>
      <c r="G23" s="51">
        <v>4860</v>
      </c>
      <c r="H23" s="51">
        <v>6850</v>
      </c>
      <c r="I23" s="51">
        <v>5560</v>
      </c>
      <c r="J23" s="51">
        <v>2230</v>
      </c>
      <c r="K23" s="51">
        <v>3830</v>
      </c>
      <c r="L23" s="51">
        <v>11795</v>
      </c>
      <c r="M23" s="51">
        <v>7100</v>
      </c>
      <c r="N23" s="51">
        <v>800</v>
      </c>
      <c r="O23" s="51">
        <v>70</v>
      </c>
      <c r="P23" s="51">
        <v>20780</v>
      </c>
      <c r="Q23" s="51">
        <v>1795</v>
      </c>
      <c r="R23" s="51">
        <v>70</v>
      </c>
      <c r="S23" s="51">
        <v>5</v>
      </c>
      <c r="T23" s="51">
        <v>6545</v>
      </c>
      <c r="U23" s="51">
        <v>3085</v>
      </c>
      <c r="V23" s="51">
        <v>12505</v>
      </c>
    </row>
    <row r="24" spans="2:22" x14ac:dyDescent="0.25">
      <c r="B24" s="56">
        <v>46022</v>
      </c>
      <c r="C24" s="51">
        <v>23720</v>
      </c>
      <c r="D24" s="51">
        <v>23050</v>
      </c>
      <c r="E24" s="51">
        <v>665</v>
      </c>
      <c r="F24" s="51">
        <v>16965</v>
      </c>
      <c r="G24" s="51">
        <v>4850</v>
      </c>
      <c r="H24" s="51">
        <v>6950</v>
      </c>
      <c r="I24" s="51">
        <v>5715</v>
      </c>
      <c r="J24" s="51">
        <v>2325</v>
      </c>
      <c r="K24" s="51">
        <v>3815</v>
      </c>
      <c r="L24" s="51">
        <v>11845</v>
      </c>
      <c r="M24" s="51">
        <v>7190</v>
      </c>
      <c r="N24" s="51">
        <v>800</v>
      </c>
      <c r="O24" s="51">
        <v>70</v>
      </c>
      <c r="P24" s="51">
        <v>20740</v>
      </c>
      <c r="Q24" s="51">
        <v>1875</v>
      </c>
      <c r="R24" s="51">
        <v>80</v>
      </c>
      <c r="S24" s="51">
        <v>5</v>
      </c>
      <c r="T24" s="51">
        <v>6615</v>
      </c>
      <c r="U24" s="51">
        <v>3165</v>
      </c>
      <c r="V24" s="51">
        <v>12695</v>
      </c>
    </row>
    <row r="25" spans="2:22" x14ac:dyDescent="0.25">
      <c r="B25" s="56">
        <v>46053</v>
      </c>
      <c r="C25" s="51">
        <v>24320</v>
      </c>
      <c r="D25" s="51">
        <v>23635</v>
      </c>
      <c r="E25" s="51">
        <v>685</v>
      </c>
      <c r="F25" s="51">
        <v>17345</v>
      </c>
      <c r="G25" s="51">
        <v>4955</v>
      </c>
      <c r="H25" s="51">
        <v>7055</v>
      </c>
      <c r="I25" s="51">
        <v>5865</v>
      </c>
      <c r="J25" s="51">
        <v>2395</v>
      </c>
      <c r="K25" s="51">
        <v>3910</v>
      </c>
      <c r="L25" s="51">
        <v>12140</v>
      </c>
      <c r="M25" s="51">
        <v>7375</v>
      </c>
      <c r="N25" s="51">
        <v>825</v>
      </c>
      <c r="O25" s="51">
        <v>70</v>
      </c>
      <c r="P25" s="51">
        <v>21230</v>
      </c>
      <c r="Q25" s="51">
        <v>1940</v>
      </c>
      <c r="R25" s="51">
        <v>80</v>
      </c>
      <c r="S25" s="51">
        <v>10</v>
      </c>
      <c r="T25" s="51">
        <v>6725</v>
      </c>
      <c r="U25" s="51">
        <v>3250</v>
      </c>
      <c r="V25" s="51">
        <v>12990</v>
      </c>
    </row>
    <row r="32" spans="2:22" s="2" customFormat="1" ht="18.75" x14ac:dyDescent="0.25">
      <c r="B32" s="13" t="s">
        <v>7</v>
      </c>
      <c r="C32" s="13"/>
      <c r="D32" s="13"/>
      <c r="E32" s="13"/>
      <c r="F32" s="13"/>
      <c r="G32" s="13"/>
      <c r="H32" s="13"/>
    </row>
    <row r="33" spans="2:11" s="2" customFormat="1" ht="33" customHeight="1" x14ac:dyDescent="0.25">
      <c r="B33" s="62" t="s">
        <v>36</v>
      </c>
      <c r="C33" s="62"/>
      <c r="D33" s="62"/>
      <c r="E33" s="62"/>
      <c r="F33" s="62"/>
      <c r="G33" s="62"/>
      <c r="H33" s="62"/>
      <c r="I33" s="62"/>
      <c r="J33" s="62"/>
      <c r="K33" s="62"/>
    </row>
    <row r="34" spans="2:11" s="2" customFormat="1" x14ac:dyDescent="0.25">
      <c r="B34" s="14" t="s">
        <v>9</v>
      </c>
      <c r="C34" s="15"/>
      <c r="D34" s="15"/>
      <c r="E34" s="15"/>
      <c r="F34" s="15"/>
      <c r="G34" s="15"/>
      <c r="H34" s="15"/>
    </row>
    <row r="35" spans="2:11" s="2" customFormat="1" x14ac:dyDescent="0.25">
      <c r="B35" s="14"/>
      <c r="C35" s="15"/>
      <c r="D35" s="15"/>
      <c r="E35" s="15"/>
      <c r="F35" s="15"/>
      <c r="G35" s="15"/>
      <c r="H35" s="15"/>
    </row>
    <row r="36" spans="2:11" s="2" customFormat="1" x14ac:dyDescent="0.25">
      <c r="B36" s="16" t="s">
        <v>10</v>
      </c>
      <c r="C36" s="15"/>
      <c r="D36" s="15"/>
      <c r="E36" s="15"/>
      <c r="F36" s="15"/>
      <c r="G36" s="15"/>
      <c r="H36" s="15"/>
    </row>
    <row r="37" spans="2:11" s="2" customFormat="1" x14ac:dyDescent="0.25">
      <c r="B37" s="2" t="s">
        <v>11</v>
      </c>
      <c r="C37" s="17"/>
      <c r="E37" s="17"/>
      <c r="F37" s="17"/>
      <c r="G37" s="17"/>
    </row>
    <row r="38" spans="2:11" s="2" customFormat="1" x14ac:dyDescent="0.25">
      <c r="B38" s="18" t="s">
        <v>52</v>
      </c>
      <c r="C38" s="17"/>
      <c r="D38" s="18"/>
      <c r="E38" s="17"/>
      <c r="F38" s="17"/>
      <c r="G38" s="17"/>
    </row>
    <row r="39" spans="2:11" s="2" customFormat="1" x14ac:dyDescent="0.25"/>
    <row r="40" spans="2:11" s="2" customFormat="1" x14ac:dyDescent="0.25">
      <c r="B40" s="18" t="s">
        <v>13</v>
      </c>
    </row>
    <row r="41" spans="2:11" s="2" customFormat="1" x14ac:dyDescent="0.25"/>
  </sheetData>
  <mergeCells count="1">
    <mergeCell ref="B33:K33"/>
  </mergeCells>
  <hyperlinks>
    <hyperlink ref="C37:G37" r:id="rId1" display="For further information, please contact data@dss.gov.au" xr:uid="{3885D8FA-6485-4DC8-BBCD-FD35612646C2}"/>
    <hyperlink ref="B34" r:id="rId2" xr:uid="{35C85C37-2DBB-4180-9D28-B035F5C860CC}"/>
    <hyperlink ref="B40" r:id="rId3" xr:uid="{B440578B-9783-4775-8407-8E669811628D}"/>
  </hyperlinks>
  <pageMargins left="0.7" right="0.7" top="0.75" bottom="0.75" header="0.3" footer="0.3"/>
  <pageSetup paperSize="9" orientation="portrait" r:id="rId4"/>
  <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1CC6DC4A76C44E4B9C98E6677AE0C2DE" ma:contentTypeVersion="18" ma:contentTypeDescription="Create a new document." ma:contentTypeScope="" ma:versionID="8e18a0bc5e44cba156a74e8503b2607e">
  <xsd:schema xmlns:xsd="http://www.w3.org/2001/XMLSchema" xmlns:xs="http://www.w3.org/2001/XMLSchema" xmlns:p="http://schemas.microsoft.com/office/2006/metadata/properties" xmlns:ns2="811bef87-b317-4239-89d2-1f3b6fba6559" xmlns:ns3="ae7c9846-b409-431d-9ec7-76b30568bf70" targetNamespace="http://schemas.microsoft.com/office/2006/metadata/properties" ma:root="true" ma:fieldsID="84a00715d8021cfb75ddc987435a6af1" ns2:_="" ns3:_="">
    <xsd:import namespace="811bef87-b317-4239-89d2-1f3b6fba6559"/>
    <xsd:import namespace="ae7c9846-b409-431d-9ec7-76b30568bf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1bef87-b317-4239-89d2-1f3b6fba65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7c9846-b409-431d-9ec7-76b30568bf7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3076387-b4ae-4366-ad0e-2be06280b9f2}" ma:internalName="TaxCatchAll" ma:showField="CatchAllData" ma:web="ae7c9846-b409-431d-9ec7-76b30568bf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
</file>

<file path=customXml/item6.xml>��
</file>

<file path=customXml/item7.xml>��
</file>

<file path=customXml/item8.xml><?xml version="1.0" encoding="utf-8"?>
<p:properties xmlns:p="http://schemas.microsoft.com/office/2006/metadata/properties" xmlns:xsi="http://www.w3.org/2001/XMLSchema-instance" xmlns:pc="http://schemas.microsoft.com/office/infopath/2007/PartnerControls">
  <documentManagement>
    <lcf76f155ced4ddcb4097134ff3c332f xmlns="811bef87-b317-4239-89d2-1f3b6fba6559">
      <Terms xmlns="http://schemas.microsoft.com/office/infopath/2007/PartnerControls"/>
    </lcf76f155ced4ddcb4097134ff3c332f>
    <TaxCatchAll xmlns="ae7c9846-b409-431d-9ec7-76b30568bf70" xsi:nil="true"/>
  </documentManagement>
</p:properties>
</file>

<file path=customXml/item9.xml>��
</file>

<file path=customXml/itemProps1.xml><?xml version="1.0" encoding="utf-8"?>
<ds:datastoreItem xmlns:ds="http://schemas.openxmlformats.org/officeDocument/2006/customXml" ds:itemID="{8028A9BE-F666-44EA-9426-AA792773CFB1}">
  <ds:schemaRefs/>
</ds:datastoreItem>
</file>

<file path=customXml/itemProps2.xml><?xml version="1.0" encoding="utf-8"?>
<ds:datastoreItem xmlns:ds="http://schemas.openxmlformats.org/officeDocument/2006/customXml" ds:itemID="{4EE9F4DC-2F82-4B17-8852-E6CD1A88E909}">
  <ds:schemaRefs>
    <ds:schemaRef ds:uri="http://schemas.microsoft.com/sharepoint/v3/contenttype/forms"/>
  </ds:schemaRefs>
</ds:datastoreItem>
</file>

<file path=customXml/itemProps3.xml><?xml version="1.0" encoding="utf-8"?>
<ds:datastoreItem xmlns:ds="http://schemas.openxmlformats.org/officeDocument/2006/customXml" ds:itemID="{D27C3C4D-003C-4346-9C2B-C78551BA6F98}">
  <ds:schemaRefs>
    <ds:schemaRef ds:uri="http://schemas.microsoft.com/DataMashup"/>
  </ds:schemaRefs>
</ds:datastoreItem>
</file>

<file path=customXml/itemProps4.xml><?xml version="1.0" encoding="utf-8"?>
<ds:datastoreItem xmlns:ds="http://schemas.openxmlformats.org/officeDocument/2006/customXml" ds:itemID="{1E3F83FF-CED1-4CD5-8C16-A990C42DDB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1bef87-b317-4239-89d2-1f3b6fba6559"/>
    <ds:schemaRef ds:uri="ae7c9846-b409-431d-9ec7-76b30568bf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733D797-A760-43F8-B6E1-1EB01ED46DDE}">
  <ds:schemaRefs/>
</ds:datastoreItem>
</file>

<file path=customXml/itemProps6.xml><?xml version="1.0" encoding="utf-8"?>
<ds:datastoreItem xmlns:ds="http://schemas.openxmlformats.org/officeDocument/2006/customXml" ds:itemID="{68B30BBF-523C-4696-9624-8D778C6A33C7}">
  <ds:schemaRefs/>
</ds:datastoreItem>
</file>

<file path=customXml/itemProps7.xml><?xml version="1.0" encoding="utf-8"?>
<ds:datastoreItem xmlns:ds="http://schemas.openxmlformats.org/officeDocument/2006/customXml" ds:itemID="{4FBB67C3-5433-4C0F-B8D8-69E9FF06AD05}">
  <ds:schemaRefs/>
</ds:datastoreItem>
</file>

<file path=customXml/itemProps8.xml><?xml version="1.0" encoding="utf-8"?>
<ds:datastoreItem xmlns:ds="http://schemas.openxmlformats.org/officeDocument/2006/customXml" ds:itemID="{145CA824-459E-4AC9-B9A5-B0E4286A976D}">
  <ds:schemaRefs>
    <ds:schemaRef ds:uri="http://schemas.microsoft.com/office/2006/metadata/properties"/>
    <ds:schemaRef ds:uri="http://schemas.microsoft.com/office/infopath/2007/PartnerControls"/>
    <ds:schemaRef ds:uri="811bef87-b317-4239-89d2-1f3b6fba6559"/>
    <ds:schemaRef ds:uri="ae7c9846-b409-431d-9ec7-76b30568bf70"/>
  </ds:schemaRefs>
</ds:datastoreItem>
</file>

<file path=customXml/itemProps9.xml><?xml version="1.0" encoding="utf-8"?>
<ds:datastoreItem xmlns:ds="http://schemas.openxmlformats.org/officeDocument/2006/customXml" ds:itemID="{7453081D-10A7-4ACD-B4E8-DD5186237E8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Contents</vt:lpstr>
      <vt:lpstr>Data descriptors</vt:lpstr>
      <vt:lpstr>Caveats</vt:lpstr>
      <vt:lpstr>Data glossary</vt:lpstr>
      <vt:lpstr>Table 1. Caseload by State</vt:lpstr>
      <vt:lpstr>Table 2. Time Series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Parents Pathway Caseload Data - 31 January 2026</dc:title>
  <dc:subject/>
  <dc:creator/>
  <cp:keywords/>
  <dc:description/>
  <cp:lastModifiedBy/>
  <cp:revision>1</cp:revision>
  <dcterms:created xsi:type="dcterms:W3CDTF">2026-02-16T06:13:12Z</dcterms:created>
  <dcterms:modified xsi:type="dcterms:W3CDTF">2026-02-18T06:45:49Z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SetDate">
    <vt:lpwstr>2022-11-28T04:20:08Z</vt:lpwstr>
  </property>
  <property fmtid="{D5CDD505-2E9C-101B-9397-08002B2CF9AE}" pid="3" name="MediaServiceImageTags">
    <vt:lpwstr/>
  </property>
  <property fmtid="{D5CDD505-2E9C-101B-9397-08002B2CF9AE}" pid="4" name="ContentTypeId">
    <vt:lpwstr>0x0101001CC6DC4A76C44E4B9C98E6677AE0C2DE</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Enabled">
    <vt:lpwstr>true</vt:lpwstr>
  </property>
  <property fmtid="{D5CDD505-2E9C-101B-9397-08002B2CF9AE}" pid="7" name="MSIP_Label_79d889eb-932f-4752-8739-64d25806ef64_Method">
    <vt:lpwstr>Privileged</vt:lpwstr>
  </property>
  <property fmtid="{D5CDD505-2E9C-101B-9397-08002B2CF9AE}" pid="8" name="MSIP_Label_79d889eb-932f-4752-8739-64d25806ef64_SiteId">
    <vt:lpwstr>dd0cfd15-4558-4b12-8bad-ea26984fc417</vt:lpwstr>
  </property>
  <property fmtid="{D5CDD505-2E9C-101B-9397-08002B2CF9AE}" pid="9" name="MSIP_Label_79d889eb-932f-4752-8739-64d25806ef64_ActionId">
    <vt:lpwstr>7f378596-9672-47c3-b451-b91fde846d9d</vt:lpwstr>
  </property>
  <property fmtid="{D5CDD505-2E9C-101B-9397-08002B2CF9AE}" pid="10" name="MSIP_Label_79d889eb-932f-4752-8739-64d25806ef64_ContentBits">
    <vt:lpwstr>0</vt:lpwstr>
  </property>
</Properties>
</file>