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7"/>
  </p:notesMasterIdLst>
  <p:sldIdLst>
    <p:sldId id="256" r:id="rId6"/>
  </p:sldIdLst>
  <p:sldSz cx="12801600" cy="9601200" type="A3"/>
  <p:notesSz cx="7104063" cy="10234613"/>
  <p:defaultTextStyle>
    <a:defPPr>
      <a:defRPr lang="en-US"/>
    </a:defPPr>
    <a:lvl1pPr marL="0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86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171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259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345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430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516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604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689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DD3AE12-C01E-8022-A559-C0ECC7AA78EA}" name="JOHNSTONE,Colin" initials="CJ" userId="S::Colin.JOHNSTONE@dewr.gov.au::f9ba0f49-ca00-4bc8-875a-319b1eefc7f0" providerId="AD"/>
  <p188:author id="{AA008A3C-3136-2A81-A98C-A96D893D809B}" name="BELMONTE,Mason" initials="BE" userId="S::mason.belmonte@dewr.gov.au::003beedd-1958-4727-98d9-2036c05cf7b8" providerId="AD"/>
  <p188:author id="{89DB467D-CA85-5D2A-E5C8-9BF07F28E066}" name="MCDONALD,Kimberley" initials="KM" userId="S::Kimberley.McDonald@dewr.gov.au::9223ae43-2a9d-4e87-af18-cb5ad0b73d80" providerId="AD"/>
  <p188:author id="{3E001FC8-152F-FB42-7277-773407B08459}" name="LUO,Ray" initials="RL" userId="S::Ray.Luo@dewr.gov.au::22ade15a-0858-4e76-9656-8921cf24ed52" providerId="AD"/>
  <p188:author id="{FFDC9DEC-6A7E-1364-0488-62087FC4EC3D}" name="ZHU,Zhu" initials="ZZ" userId="S::Zhu.Zhu@dewr.gov.au::ed333627-a5a4-4515-b013-0025fbafbf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C5047A-47A8-4090-8183-D31530C7B7DA}" v="2" dt="2026-07-02T04:18:29.5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4" d="100"/>
          <a:sy n="84" d="100"/>
        </p:scale>
        <p:origin x="14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6" y="2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r">
              <a:defRPr sz="1200"/>
            </a:lvl1pPr>
          </a:lstStyle>
          <a:p>
            <a:fld id="{5AE244F2-56E6-494E-849B-DA417101C34D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87" tIns="47393" rIns="94787" bIns="47393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9"/>
          </a:xfrm>
          <a:prstGeom prst="rect">
            <a:avLst/>
          </a:prstGeom>
        </p:spPr>
        <p:txBody>
          <a:bodyPr vert="horz" lIns="94787" tIns="47393" rIns="94787" bIns="4739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9721108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6" y="9721108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21A0A741-35D1-4300-AD9E-13CD1C5BDA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0200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534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067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2601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134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7668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5199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2732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0266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0950" y="1281113"/>
            <a:ext cx="4602163" cy="34512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A0A741-35D1-4300-AD9E-13CD1C5BDA5B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0428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3" y="1571309"/>
            <a:ext cx="10881362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199" y="5042854"/>
            <a:ext cx="9601202" cy="2318068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6985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192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7" y="511175"/>
            <a:ext cx="2760345" cy="81365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6" y="511175"/>
            <a:ext cx="8121013" cy="81365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024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AC34A-A401-1ECD-B814-084DC3656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625"/>
            <a:ext cx="9601200" cy="3341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3D4078-7B16-9548-3089-5E3D76327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3488"/>
            <a:ext cx="9601200" cy="23177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1EEBE-8AB6-FEA9-63FE-2D7A0330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147A4-67BC-D20D-1D32-DBBB69EC8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0FA04-1508-D8D4-7D2D-35CC30679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7353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B1D1A-25A1-6255-EF86-D52B50F59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66619-AF61-6E76-1C30-34B996EBA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2B729-22F2-1B2C-DFE7-E7786D2CB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867A5-7D90-9F6C-FED3-B3AAC6E4B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C1715-3425-DDFA-B598-DDB3540C6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9875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5488A-F304-38BF-F39E-EA3402559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125" y="2393950"/>
            <a:ext cx="11041063" cy="39941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7B984-E142-7F6D-1E63-F12F536D4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125" y="6424613"/>
            <a:ext cx="11041063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1BBD9-D421-84CC-2AAB-ABDF8F93F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9E802-F2C8-C432-E9C5-45A074415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A8FDA-DC6C-05CD-25B5-704D1C5FB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7400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1FE06-80B1-A10E-AB8E-0C028E80E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8DF7A-A1F2-A2F6-A2E4-F83D4D385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9475" y="2555875"/>
            <a:ext cx="5445125" cy="6091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39E71D-A60C-E9A9-11CF-FFEEA100E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555875"/>
            <a:ext cx="5445125" cy="6091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A0C5C-5A15-350F-F392-81E27C270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0C0D70-0025-174A-9002-FAE506411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F783A-8F37-E539-69E3-3B16631CB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6879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E6579-7A09-0198-B58A-89F9BF76B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511175"/>
            <a:ext cx="1104265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49026-AD0D-64E6-D5DF-86011C997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063" y="2354263"/>
            <a:ext cx="5416550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1A216B-F4A8-EB57-EA93-04521A729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063" y="3506788"/>
            <a:ext cx="5416550" cy="515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CA90F9-1304-46AE-99CC-F827DAC6E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175" y="2354263"/>
            <a:ext cx="5443538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F17217-E392-0F26-5BB7-75DF8C779F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175" y="3506788"/>
            <a:ext cx="5443538" cy="515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86D43-DF60-B396-6BCA-78152CF95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9C336F-E3BC-0AEC-08BD-C820BF1A2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9FECEF-0EC4-2278-5B02-B14C919B5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2372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41918-1158-DB32-F152-8C8FD916C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608782-7B06-6EB9-42C5-E5AEA2ED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DA6DA6-01FD-2691-88E7-BF4CBA71A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8DD064-BDE2-6AB2-72D5-D24D67B8C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2697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22ADE7-236E-A25C-8377-6393B8151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A33DBB-4AE4-19C5-BC27-3B7F91CC4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5E3EB1-43FF-BA18-40AF-E506F87FD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2669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984D4-AB76-E70D-1F4C-31B4F7182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2C37-BB71-0C57-2E47-22DA5A2E7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9736DB-0DA7-9135-6774-387EC4751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6F3BD3-9D23-31D1-70EF-093938EA5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EC82C-DAB8-DFA8-72AE-9956A7F4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DED7E-B529-0AF2-CE3A-903D8F92D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224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47454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8CE87-38F9-A310-C2A8-2457BF242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D70512-05E3-53BD-AEAA-02F5202559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F3732D-CB8C-77D5-38DD-8981E5F50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623AD2-CF47-35E9-A049-87F04C2AE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8B313-355A-E98F-B529-2073AD766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A133D-4550-1D5D-33BB-040244488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39177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873EE-125F-6AF1-E01B-DEF7CC4C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0FF11A-5C7E-2359-0613-BCE6FB369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97098-07B7-26CE-06B0-C80D2511A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BBA86-03DD-5D4C-6B66-19D715E1E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4271D-6193-894F-AD3D-0BBF5A6B8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906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806C72-C7D4-268A-FA17-650E5BCC9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463" y="511175"/>
            <a:ext cx="2760662" cy="81359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4A6E08-4040-AA08-1716-92857536F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9475" y="511175"/>
            <a:ext cx="8129588" cy="81359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6A4CB-176B-5962-6ED1-B1C9B9446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BA0DB-3628-EC6A-95FC-EE8BAB6B3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B4D3D-46B1-7BB2-FF47-6B7FD5AE4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2417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3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1"/>
            <a:ext cx="11041380" cy="2100261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459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2" y="2555876"/>
            <a:ext cx="5440679" cy="60918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3" y="2555876"/>
            <a:ext cx="5440679" cy="60918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625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1178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80" y="2353630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80" y="3507107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30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7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9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9039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089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50" cy="2240281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1" cy="6823076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2"/>
            <a:ext cx="4128850" cy="5336222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155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50" cy="2240281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6"/>
            <a:ext cx="6480811" cy="6823076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2"/>
            <a:ext cx="4128850" cy="5336222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466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865664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859800"/>
            <a:ext cx="11041380" cy="6091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2" y="9090022"/>
            <a:ext cx="2880359" cy="320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AU"/>
              <a:t>As at </a:t>
            </a:r>
            <a:fld id="{D3A825B8-4383-4FA3-8E32-6A7D1B145288}" type="datetimeFigureOut">
              <a:rPr lang="en-AU" smtClean="0"/>
              <a:pPr/>
              <a:t>2/07/2026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B7C9AB-7F79-2AD6-4469-F94E29768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801600" cy="8275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A76E6FB-EBC7-5CDD-6239-7A90A7D195D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36569" y="34587"/>
            <a:ext cx="236643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92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3DDD4-7A63-6D3A-6FDB-39492C26B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D4879-69C6-CF60-FC69-C4748FDEE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E6EBC-8672-174C-FB0E-9649EFEC1F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8CADDA-1D6A-4301-B1AD-A052C4192A9A}" type="datetimeFigureOut">
              <a:rPr lang="en-AU" smtClean="0"/>
              <a:t>2/07/2026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6A23F-BCCD-824E-64EB-374CF9A83D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80E4B-1997-F6B4-A88F-803702951C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1646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1944287A-D84A-5136-DCDB-42735A370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02" y="780429"/>
            <a:ext cx="12556043" cy="61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AU" sz="1100" b="1">
                <a:latin typeface="Aptos Display"/>
                <a:ea typeface="Calibri"/>
                <a:cs typeface="Arial"/>
              </a:rPr>
              <a:t>Fee-Free TAFE program (1 January 2023 to 31 March 2026)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dirty="0">
                <a:latin typeface="Aptos Display"/>
                <a:ea typeface="Calibri"/>
                <a:cs typeface="Arial"/>
              </a:rPr>
              <a:t>Through the Fee-Free TAFE Skills Agreement, the Australian Government has partnered with states and territories to deliver over $1.5 billion in funding for more than 500,000 Fee-Free TAFE and vocational education and </a:t>
            </a:r>
            <a:r>
              <a:rPr lang="en-AU" sz="1100">
                <a:latin typeface="Aptos Display"/>
                <a:ea typeface="Calibri"/>
                <a:cs typeface="Arial"/>
              </a:rPr>
              <a:t>training (VET) places across Australia from 2023 to 2026. This snapshot sets out quarterly reporting data over the period 1 January 2023 to 31 March 2026.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6B97460B-9159-362F-C28A-F9BB92980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" y="1443724"/>
            <a:ext cx="3647593" cy="6183383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 dirty="0">
                <a:latin typeface="Aptos Display"/>
                <a:ea typeface="Calibri"/>
                <a:cs typeface="Arial"/>
              </a:rPr>
              <a:t>Fee-Free TAFE continues to have strong enrolments in all states and territories.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 dirty="0">
                <a:latin typeface="Aptos Display"/>
                <a:ea typeface="Calibri"/>
                <a:cs typeface="Arial"/>
              </a:rPr>
              <a:t>There have been more than 814,000 enrolments from</a:t>
            </a:r>
            <a:br>
              <a:rPr lang="en-AU" sz="1100" b="1" dirty="0">
                <a:latin typeface="Aptos Display"/>
                <a:ea typeface="Calibri"/>
                <a:cs typeface="Arial"/>
              </a:rPr>
            </a:br>
            <a:r>
              <a:rPr lang="en-AU" sz="1100" b="1" dirty="0">
                <a:latin typeface="Aptos Display"/>
                <a:ea typeface="Calibri"/>
                <a:cs typeface="Arial"/>
              </a:rPr>
              <a:t>1 January 2023 to 31 March 2026.</a:t>
            </a:r>
            <a:endParaRPr lang="en-AU" sz="1100" dirty="0">
              <a:latin typeface="Aptos Display"/>
              <a:ea typeface="Calibri"/>
              <a:cs typeface="Arial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08B7535B-72D0-0EC4-7F4B-2D410021B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793" y="1443725"/>
            <a:ext cx="5143604" cy="4696550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buNone/>
            </a:pPr>
            <a:r>
              <a:rPr lang="en-AU" sz="11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supports training places in priority sectors and helps priority cohorts access training</a:t>
            </a:r>
          </a:p>
          <a:p>
            <a:pPr algn="ctr">
              <a:lnSpc>
                <a:spcPct val="115000"/>
              </a:lnSpc>
              <a:spcBef>
                <a:spcPts val="500"/>
              </a:spcBef>
            </a:pPr>
            <a:r>
              <a:rPr lang="en-US" sz="900" dirty="0">
                <a:ea typeface="Calibri"/>
                <a:cs typeface="Arial"/>
              </a:rPr>
              <a:t>Figure 3: National priority sectors with the most Fee-Free TAFE enrolments</a:t>
            </a:r>
            <a:r>
              <a:rPr lang="en-US" sz="900" baseline="30000" dirty="0">
                <a:ea typeface="Calibri"/>
                <a:cs typeface="Arial"/>
              </a:rPr>
              <a:t>5</a:t>
            </a:r>
            <a:endParaRPr lang="en-AU" sz="1050" dirty="0">
              <a:ea typeface="Calibri"/>
              <a:cs typeface="Arial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36BCE30D-B06C-EB78-F702-3FB99CEEE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0867" y="1456423"/>
            <a:ext cx="3766635" cy="8080744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-AU" sz="1100" b="1" dirty="0">
                <a:solidFill>
                  <a:srgbClr val="000000"/>
                </a:solidFill>
                <a:latin typeface="+mj-lt"/>
              </a:rPr>
              <a:t>As of 31 March 2026, there have </a:t>
            </a:r>
            <a:r>
              <a:rPr lang="en-AU" sz="1100" b="1">
                <a:solidFill>
                  <a:srgbClr val="000000"/>
                </a:solidFill>
                <a:latin typeface="+mj-lt"/>
              </a:rPr>
              <a:t>been over </a:t>
            </a:r>
            <a:r>
              <a:rPr lang="en-AU" sz="1100" b="1" dirty="0">
                <a:solidFill>
                  <a:srgbClr val="000000"/>
                </a:solidFill>
                <a:latin typeface="+mj-lt"/>
              </a:rPr>
              <a:t>258,000 completions since Fee-Free TAFE launched in 2023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</a:pPr>
            <a:endParaRPr lang="en-AU" sz="11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90E73955-2167-2592-850A-3950BBA95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2405" y="6191383"/>
            <a:ext cx="5133992" cy="3345783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concentrates on qualified training and meaningful pathways to employment</a:t>
            </a:r>
            <a:endParaRPr lang="en-AU" sz="11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845038-FC4A-BC72-A37F-D1159618C29E}"/>
              </a:ext>
            </a:extLst>
          </p:cNvPr>
          <p:cNvSpPr txBox="1"/>
          <p:nvPr/>
        </p:nvSpPr>
        <p:spPr>
          <a:xfrm>
            <a:off x="246604" y="2558778"/>
            <a:ext cx="332005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ea typeface="Calibri" panose="020F0502020204030204" pitchFamily="34" charset="0"/>
                <a:cs typeface="Arial" panose="020B0604020202020204" pitchFamily="34" charset="0"/>
              </a:rPr>
              <a:t>Figure 1: Fee-</a:t>
            </a:r>
            <a:r>
              <a:rPr lang="en-US" sz="900" dirty="0"/>
              <a:t>Free</a:t>
            </a:r>
            <a:r>
              <a:rPr lang="en-US" sz="900" dirty="0">
                <a:ea typeface="Calibri" panose="020F0502020204030204" pitchFamily="34" charset="0"/>
                <a:cs typeface="Arial" panose="020B0604020202020204" pitchFamily="34" charset="0"/>
              </a:rPr>
              <a:t> TAFE enrolments by jurisdiction</a:t>
            </a:r>
            <a:endParaRPr lang="en-AU" sz="9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3C46845-9BE8-C994-27A3-5D54A4CE9651}"/>
              </a:ext>
            </a:extLst>
          </p:cNvPr>
          <p:cNvSpPr txBox="1"/>
          <p:nvPr/>
        </p:nvSpPr>
        <p:spPr>
          <a:xfrm>
            <a:off x="3936470" y="3441443"/>
            <a:ext cx="47989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ea typeface="Calibri" panose="020F0502020204030204" pitchFamily="34" charset="0"/>
                <a:cs typeface="Arial" panose="020B0604020202020204" pitchFamily="34" charset="0"/>
              </a:rPr>
              <a:t>Figure 4: Fee-Free TAFE enrolments by priority cohorts</a:t>
            </a:r>
            <a:endParaRPr lang="en-AU" sz="900" dirty="0">
              <a:highlight>
                <a:srgbClr val="FFFF00"/>
              </a:highlight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9572B79-2185-EEE4-D525-551C347A7E56}"/>
              </a:ext>
            </a:extLst>
          </p:cNvPr>
          <p:cNvSpPr txBox="1"/>
          <p:nvPr/>
        </p:nvSpPr>
        <p:spPr>
          <a:xfrm>
            <a:off x="3769445" y="4991936"/>
            <a:ext cx="3819678" cy="2773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 dirty="0">
                <a:latin typeface="Aptos Display"/>
                <a:ea typeface="Calibri"/>
                <a:cs typeface="Arial"/>
              </a:rPr>
              <a:t>Fee-Free TAFE helps people in all stages of their working life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B7297B9-B8AA-F274-779C-949B53DA667A}"/>
              </a:ext>
            </a:extLst>
          </p:cNvPr>
          <p:cNvSpPr txBox="1"/>
          <p:nvPr/>
        </p:nvSpPr>
        <p:spPr>
          <a:xfrm>
            <a:off x="3780159" y="7704438"/>
            <a:ext cx="4955255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1100" b="1" dirty="0">
                <a:solidFill>
                  <a:srgbClr val="000000"/>
                </a:solidFill>
                <a:latin typeface="+mj-lt"/>
              </a:rPr>
              <a:t>The top enrolled courses are focussed on key areas of national priority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89EF894-2A96-9FE2-99D0-1DF39FE43FE7}"/>
              </a:ext>
            </a:extLst>
          </p:cNvPr>
          <p:cNvSpPr txBox="1"/>
          <p:nvPr/>
        </p:nvSpPr>
        <p:spPr>
          <a:xfrm>
            <a:off x="8963952" y="3776032"/>
            <a:ext cx="37581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top completed courses in Fee-Free TAFE are: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542A6A5-A763-6EE7-4579-F84C918A5DDA}"/>
              </a:ext>
            </a:extLst>
          </p:cNvPr>
          <p:cNvSpPr txBox="1"/>
          <p:nvPr/>
        </p:nvSpPr>
        <p:spPr>
          <a:xfrm>
            <a:off x="8921884" y="5429348"/>
            <a:ext cx="3800131" cy="397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r>
              <a:rPr lang="en-AU" sz="11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the top completed courses in national priority sectors include:</a:t>
            </a:r>
            <a:endParaRPr lang="en-AU" sz="11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AC5EFE-B14B-961C-1157-C6B4B1E3480F}"/>
              </a:ext>
            </a:extLst>
          </p:cNvPr>
          <p:cNvSpPr txBox="1"/>
          <p:nvPr/>
        </p:nvSpPr>
        <p:spPr>
          <a:xfrm>
            <a:off x="43815" y="7649470"/>
            <a:ext cx="3647593" cy="1887696"/>
          </a:xfrm>
          <a:prstGeom prst="rect">
            <a:avLst/>
          </a:prstGeom>
          <a:ln w="9525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500"/>
              </a:spcAft>
            </a:pPr>
            <a:r>
              <a:rPr lang="en-AU" sz="900" b="1" dirty="0">
                <a:latin typeface="+mj-lt"/>
                <a:ea typeface="Calibri"/>
                <a:cs typeface="Arial"/>
              </a:rPr>
              <a:t>Source</a:t>
            </a:r>
            <a:r>
              <a:rPr lang="en-AU" sz="900" dirty="0">
                <a:latin typeface="+mj-lt"/>
                <a:ea typeface="Calibri"/>
                <a:cs typeface="Arial"/>
              </a:rPr>
              <a:t>: State and territory Fee-Free TAFE data reported under Part 3 of the Fee-Free TAFE Skills Agreement. </a:t>
            </a:r>
            <a:endParaRPr lang="en-US" sz="900" dirty="0">
              <a:latin typeface="+mj-lt"/>
              <a:ea typeface="Calibri"/>
              <a:cs typeface="Arial"/>
            </a:endParaRPr>
          </a:p>
          <a:p>
            <a:pPr>
              <a:lnSpc>
                <a:spcPct val="50000"/>
              </a:lnSpc>
            </a:pPr>
            <a:r>
              <a:rPr lang="en-AU" sz="900" b="1" dirty="0">
                <a:latin typeface="+mj-lt"/>
                <a:ea typeface="Calibri"/>
                <a:cs typeface="Arial"/>
              </a:rPr>
              <a:t>Notes</a:t>
            </a:r>
            <a:r>
              <a:rPr lang="en-AU" sz="900" dirty="0">
                <a:latin typeface="+mj-lt"/>
                <a:ea typeface="Calibri"/>
                <a:cs typeface="Arial"/>
              </a:rPr>
              <a:t>: </a:t>
            </a:r>
          </a:p>
          <a:p>
            <a:pPr marL="228600" indent="-228600">
              <a:buFont typeface="+mj-lt"/>
              <a:buAutoNum type="arabicPeriod"/>
            </a:pPr>
            <a:r>
              <a:rPr lang="en-AU" sz="900" dirty="0">
                <a:latin typeface="+mj-lt"/>
                <a:ea typeface="Calibri"/>
                <a:cs typeface="Arial"/>
              </a:rPr>
              <a:t>Comparisons should not be made between states and territories’ data due to their varied implementation approaches. </a:t>
            </a:r>
          </a:p>
          <a:p>
            <a:pPr marL="228600" indent="-228600">
              <a:buFont typeface="+mj-lt"/>
              <a:buAutoNum type="arabicPeriod"/>
            </a:pPr>
            <a:r>
              <a:rPr lang="en-AU" sz="900" dirty="0">
                <a:latin typeface="+mj-lt"/>
                <a:ea typeface="Calibri"/>
                <a:cs typeface="Arial"/>
              </a:rPr>
              <a:t>Figures have been rounded to the nearest 5. </a:t>
            </a:r>
            <a:endParaRPr lang="en-US" sz="900" dirty="0">
              <a:latin typeface="+mj-lt"/>
              <a:ea typeface="Calibri"/>
              <a:cs typeface="Arial"/>
            </a:endParaRPr>
          </a:p>
          <a:p>
            <a:pPr marL="228600" indent="-228600">
              <a:buFont typeface="+mj-lt"/>
              <a:buAutoNum type="arabicPeriod"/>
            </a:pPr>
            <a:r>
              <a:rPr lang="en-AU" sz="900" dirty="0">
                <a:latin typeface="+mj-lt"/>
                <a:ea typeface="Calibri"/>
                <a:cs typeface="Arial"/>
              </a:rPr>
              <a:t>The listed total may not match the sum of all elements due to rounding.</a:t>
            </a:r>
          </a:p>
          <a:p>
            <a:pPr marL="228600" indent="-228600">
              <a:buFont typeface="+mj-lt"/>
              <a:buAutoNum type="arabicPeriod"/>
            </a:pPr>
            <a:r>
              <a:rPr lang="en-AU" sz="900" dirty="0">
                <a:latin typeface="+mj-lt"/>
                <a:ea typeface="Calibri"/>
                <a:cs typeface="Arial"/>
              </a:rPr>
              <a:t>Enrolments were aggregated across years based on data submitted at the end of each calendar year and the latest available quarter.</a:t>
            </a:r>
          </a:p>
          <a:p>
            <a:pPr marL="228600" indent="-228600">
              <a:buFont typeface="+mj-lt"/>
              <a:buAutoNum type="arabicPeriod"/>
            </a:pPr>
            <a:r>
              <a:rPr lang="en-AU" sz="900" dirty="0">
                <a:latin typeface="+mj-lt"/>
                <a:ea typeface="Calibri"/>
                <a:cs typeface="Arial"/>
              </a:rPr>
              <a:t>Remapping of </a:t>
            </a:r>
            <a:r>
              <a:rPr lang="en-AU" sz="900" i="1">
                <a:latin typeface="+mj-lt"/>
                <a:ea typeface="Calibri"/>
                <a:cs typeface="Arial"/>
              </a:rPr>
              <a:t>Certificate III in Electrotechnology Electrician </a:t>
            </a:r>
            <a:r>
              <a:rPr lang="en-AU" sz="900" dirty="0">
                <a:latin typeface="+mj-lt"/>
                <a:ea typeface="Calibri"/>
                <a:cs typeface="Arial"/>
              </a:rPr>
              <a:t>has resulted in changes to enrolment </a:t>
            </a:r>
            <a:r>
              <a:rPr lang="en-AU" sz="900">
                <a:latin typeface="+mj-lt"/>
                <a:ea typeface="Calibri"/>
                <a:cs typeface="Arial"/>
              </a:rPr>
              <a:t>and completion </a:t>
            </a:r>
            <a:r>
              <a:rPr lang="en-AU" sz="900" dirty="0">
                <a:latin typeface="+mj-lt"/>
                <a:ea typeface="Calibri"/>
                <a:cs typeface="Arial"/>
              </a:rPr>
              <a:t>numbers by priority sector compared to </a:t>
            </a:r>
            <a:r>
              <a:rPr lang="en-AU" sz="900">
                <a:latin typeface="+mj-lt"/>
                <a:ea typeface="Calibri"/>
                <a:cs typeface="Arial"/>
              </a:rPr>
              <a:t>earlier reporting.</a:t>
            </a:r>
            <a:endParaRPr lang="en-AU" sz="900" dirty="0">
              <a:latin typeface="+mj-lt"/>
              <a:ea typeface="Calibri"/>
              <a:cs typeface="Arial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45CA81-CB61-99AC-7D27-E587193D8E38}"/>
              </a:ext>
            </a:extLst>
          </p:cNvPr>
          <p:cNvSpPr txBox="1"/>
          <p:nvPr/>
        </p:nvSpPr>
        <p:spPr>
          <a:xfrm>
            <a:off x="67228" y="7026912"/>
            <a:ext cx="3597538" cy="5078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900" dirty="0"/>
              <a:t>^: The sum does not match the total in Figure 1 due to multiple delivery locations. </a:t>
            </a:r>
          </a:p>
          <a:p>
            <a:r>
              <a:rPr lang="en-AU" sz="900" dirty="0"/>
              <a:t>*: Includes 0.1% unknown.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428F9F-7172-B8B5-98E6-8DC8955B4180}"/>
              </a:ext>
            </a:extLst>
          </p:cNvPr>
          <p:cNvSpPr txBox="1"/>
          <p:nvPr/>
        </p:nvSpPr>
        <p:spPr>
          <a:xfrm>
            <a:off x="8938906" y="8828007"/>
            <a:ext cx="3766635" cy="5622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900" b="1" dirty="0">
                <a:latin typeface="+mj-lt"/>
                <a:ea typeface="Calibri"/>
                <a:cs typeface="Arial"/>
              </a:rPr>
              <a:t>Note</a:t>
            </a:r>
            <a:r>
              <a:rPr lang="en-AU" sz="900" dirty="0">
                <a:latin typeface="+mj-lt"/>
                <a:ea typeface="Calibri"/>
                <a:cs typeface="Arial"/>
              </a:rPr>
              <a:t>: Completions data is as reported in Quarter 1, 2026. Numbers are expected to rise as more students finish their courses, especially those studying part-time or in longer courses.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E99C1A-266B-C4F8-B15C-74C7297CEA37}"/>
              </a:ext>
            </a:extLst>
          </p:cNvPr>
          <p:cNvSpPr txBox="1"/>
          <p:nvPr/>
        </p:nvSpPr>
        <p:spPr>
          <a:xfrm>
            <a:off x="4879880" y="7934551"/>
            <a:ext cx="30632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ea typeface="Calibri" panose="020F0502020204030204" pitchFamily="34" charset="0"/>
                <a:cs typeface="Arial" panose="020B0604020202020204" pitchFamily="34" charset="0"/>
              </a:rPr>
              <a:t>Figure 7: Courses with the most Fee-Free TAFE enrolments</a:t>
            </a:r>
            <a:endParaRPr lang="en-AU" sz="900" dirty="0">
              <a:highlight>
                <a:srgbClr val="FFFF00"/>
              </a:highlight>
            </a:endParaRP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DBEAE006-E45F-CC84-C2FE-CA8E8AF392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075976"/>
              </p:ext>
            </p:extLst>
          </p:nvPr>
        </p:nvGraphicFramePr>
        <p:xfrm>
          <a:off x="3803312" y="2061105"/>
          <a:ext cx="5070348" cy="1277145"/>
        </p:xfrm>
        <a:graphic>
          <a:graphicData uri="http://schemas.openxmlformats.org/drawingml/2006/table">
            <a:tbl>
              <a:tblPr/>
              <a:tblGrid>
                <a:gridCol w="1451367">
                  <a:extLst>
                    <a:ext uri="{9D8B030D-6E8A-4147-A177-3AD203B41FA5}">
                      <a16:colId xmlns:a16="http://schemas.microsoft.com/office/drawing/2014/main" val="3103898124"/>
                    </a:ext>
                  </a:extLst>
                </a:gridCol>
                <a:gridCol w="402109">
                  <a:extLst>
                    <a:ext uri="{9D8B030D-6E8A-4147-A177-3AD203B41FA5}">
                      <a16:colId xmlns:a16="http://schemas.microsoft.com/office/drawing/2014/main" val="593764482"/>
                    </a:ext>
                  </a:extLst>
                </a:gridCol>
                <a:gridCol w="402109">
                  <a:extLst>
                    <a:ext uri="{9D8B030D-6E8A-4147-A177-3AD203B41FA5}">
                      <a16:colId xmlns:a16="http://schemas.microsoft.com/office/drawing/2014/main" val="2798526502"/>
                    </a:ext>
                  </a:extLst>
                </a:gridCol>
                <a:gridCol w="402109">
                  <a:extLst>
                    <a:ext uri="{9D8B030D-6E8A-4147-A177-3AD203B41FA5}">
                      <a16:colId xmlns:a16="http://schemas.microsoft.com/office/drawing/2014/main" val="2726528481"/>
                    </a:ext>
                  </a:extLst>
                </a:gridCol>
                <a:gridCol w="402109">
                  <a:extLst>
                    <a:ext uri="{9D8B030D-6E8A-4147-A177-3AD203B41FA5}">
                      <a16:colId xmlns:a16="http://schemas.microsoft.com/office/drawing/2014/main" val="4048665771"/>
                    </a:ext>
                  </a:extLst>
                </a:gridCol>
                <a:gridCol w="402109">
                  <a:extLst>
                    <a:ext uri="{9D8B030D-6E8A-4147-A177-3AD203B41FA5}">
                      <a16:colId xmlns:a16="http://schemas.microsoft.com/office/drawing/2014/main" val="1748846079"/>
                    </a:ext>
                  </a:extLst>
                </a:gridCol>
                <a:gridCol w="402109">
                  <a:extLst>
                    <a:ext uri="{9D8B030D-6E8A-4147-A177-3AD203B41FA5}">
                      <a16:colId xmlns:a16="http://schemas.microsoft.com/office/drawing/2014/main" val="799426583"/>
                    </a:ext>
                  </a:extLst>
                </a:gridCol>
                <a:gridCol w="402109">
                  <a:extLst>
                    <a:ext uri="{9D8B030D-6E8A-4147-A177-3AD203B41FA5}">
                      <a16:colId xmlns:a16="http://schemas.microsoft.com/office/drawing/2014/main" val="427728265"/>
                    </a:ext>
                  </a:extLst>
                </a:gridCol>
                <a:gridCol w="402109">
                  <a:extLst>
                    <a:ext uri="{9D8B030D-6E8A-4147-A177-3AD203B41FA5}">
                      <a16:colId xmlns:a16="http://schemas.microsoft.com/office/drawing/2014/main" val="265913211"/>
                    </a:ext>
                  </a:extLst>
                </a:gridCol>
                <a:gridCol w="402109">
                  <a:extLst>
                    <a:ext uri="{9D8B030D-6E8A-4147-A177-3AD203B41FA5}">
                      <a16:colId xmlns:a16="http://schemas.microsoft.com/office/drawing/2014/main" val="3608990472"/>
                    </a:ext>
                  </a:extLst>
                </a:gridCol>
              </a:tblGrid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Sector</a:t>
                      </a:r>
                      <a:endParaRPr lang="en-US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NSW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VIC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QLD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WA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SA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TAS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NT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ACT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Total</a:t>
                      </a:r>
                      <a:endParaRPr lang="en-US" dirty="0"/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808755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Care</a:t>
                      </a:r>
                      <a:endParaRPr lang="en-US" dirty="0"/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85,890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46,515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34,225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46,110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7,800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3,895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570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1,250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226,250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932310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marL="0" marR="0" lvl="0" indent="0" algn="ctr" defTabSz="128016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Construction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21,820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22,640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16,225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5,855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4,455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1,225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710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73,220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5257927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Technology </a:t>
                      </a: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and Digital</a:t>
                      </a:r>
                      <a:endParaRPr lang="en-US" sz="900" dirty="0"/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28,225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12,865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9,860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14,820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5,025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555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1,165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72,645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8094756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Early Childhood Education and Care (ECEC)</a:t>
                      </a:r>
                      <a:endParaRPr lang="en-US" dirty="0"/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24,370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8,350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9,625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19,800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1,660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655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525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65,290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6143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Hospitality and Tourism</a:t>
                      </a:r>
                      <a:endParaRPr lang="en-US" dirty="0"/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13,505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4,570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2,430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6,580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1,775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1,030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490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30,735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8361634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7E030AD9-3810-0D58-DC8B-505975B2A9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625555"/>
              </p:ext>
            </p:extLst>
          </p:nvPr>
        </p:nvGraphicFramePr>
        <p:xfrm>
          <a:off x="3793414" y="3664773"/>
          <a:ext cx="5085055" cy="1235742"/>
        </p:xfrm>
        <a:graphic>
          <a:graphicData uri="http://schemas.openxmlformats.org/drawingml/2006/table">
            <a:tbl>
              <a:tblPr/>
              <a:tblGrid>
                <a:gridCol w="1384539">
                  <a:extLst>
                    <a:ext uri="{9D8B030D-6E8A-4147-A177-3AD203B41FA5}">
                      <a16:colId xmlns:a16="http://schemas.microsoft.com/office/drawing/2014/main" val="380115839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1887495670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692085336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2848859289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3641077270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3923303343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1408807824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2217959370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1872683967"/>
                    </a:ext>
                  </a:extLst>
                </a:gridCol>
                <a:gridCol w="463620">
                  <a:extLst>
                    <a:ext uri="{9D8B030D-6E8A-4147-A177-3AD203B41FA5}">
                      <a16:colId xmlns:a16="http://schemas.microsoft.com/office/drawing/2014/main" val="1330601517"/>
                    </a:ext>
                  </a:extLst>
                </a:gridCol>
              </a:tblGrid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AU" sz="900" b="1" i="0" u="none" strike="noStrike" dirty="0">
                        <a:solidFill>
                          <a:srgbClr val="FFFFFF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NSW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VIC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QLD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WA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SA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TAS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ACT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689646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First Nations Australians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29,225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2,010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10,040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6,145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570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970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1,560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50,810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1359522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People with disability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20,465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18,760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15,015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12,490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1,155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2,030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1,575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71,810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6376884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Job seekers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117,095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37,470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27,170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5,740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6,845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3,330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605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1,905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200,160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142084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Young persons (24 and under)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98,570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73,015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62,295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42,630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8,195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3,485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820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2,230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291,235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704699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Women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212,345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95,485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82,830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83,180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16,500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6,355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2,075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3,495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b" latinLnBrk="0" hangingPunct="1">
                        <a:buNone/>
                      </a:pPr>
                      <a:r>
                        <a:rPr lang="en-AU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502,265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37754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EF1E65C-E023-637B-3CC5-E5B6D2A3F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993594"/>
              </p:ext>
            </p:extLst>
          </p:nvPr>
        </p:nvGraphicFramePr>
        <p:xfrm>
          <a:off x="9412734" y="4143425"/>
          <a:ext cx="2882900" cy="1171575"/>
        </p:xfrm>
        <a:graphic>
          <a:graphicData uri="http://schemas.openxmlformats.org/drawingml/2006/table">
            <a:tbl>
              <a:tblPr/>
              <a:tblGrid>
                <a:gridCol w="2882900">
                  <a:extLst>
                    <a:ext uri="{9D8B030D-6E8A-4147-A177-3AD203B41FA5}">
                      <a16:colId xmlns:a16="http://schemas.microsoft.com/office/drawing/2014/main" val="1709524354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Top completed courses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610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Individual Support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4555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Training and Assessment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9985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Early Childhood Education and Care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60253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Nursing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57112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School Based Education Support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626331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837353C3-485E-5788-B4A1-8620C7C71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209451"/>
              </p:ext>
            </p:extLst>
          </p:nvPr>
        </p:nvGraphicFramePr>
        <p:xfrm>
          <a:off x="8993781" y="5902602"/>
          <a:ext cx="3743640" cy="731520"/>
        </p:xfrm>
        <a:graphic>
          <a:graphicData uri="http://schemas.openxmlformats.org/drawingml/2006/table">
            <a:tbl>
              <a:tblPr/>
              <a:tblGrid>
                <a:gridCol w="1887956">
                  <a:extLst>
                    <a:ext uri="{9D8B030D-6E8A-4147-A177-3AD203B41FA5}">
                      <a16:colId xmlns:a16="http://schemas.microsoft.com/office/drawing/2014/main" val="36323261"/>
                    </a:ext>
                  </a:extLst>
                </a:gridCol>
                <a:gridCol w="1855684">
                  <a:extLst>
                    <a:ext uri="{9D8B030D-6E8A-4147-A177-3AD203B41FA5}">
                      <a16:colId xmlns:a16="http://schemas.microsoft.com/office/drawing/2014/main" val="150385817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Hospitality and Tourism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4982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Individual Support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Commercial Cookery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7352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Nursing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Hospitality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7635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Community Services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 in Cookery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9055831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CF7E08ED-74F6-5F1D-EBEC-7C5A4FD82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575293"/>
              </p:ext>
            </p:extLst>
          </p:nvPr>
        </p:nvGraphicFramePr>
        <p:xfrm>
          <a:off x="8986867" y="6800828"/>
          <a:ext cx="3735148" cy="1034415"/>
        </p:xfrm>
        <a:graphic>
          <a:graphicData uri="http://schemas.openxmlformats.org/drawingml/2006/table">
            <a:tbl>
              <a:tblPr/>
              <a:tblGrid>
                <a:gridCol w="1883674">
                  <a:extLst>
                    <a:ext uri="{9D8B030D-6E8A-4147-A177-3AD203B41FA5}">
                      <a16:colId xmlns:a16="http://schemas.microsoft.com/office/drawing/2014/main" val="2736028912"/>
                    </a:ext>
                  </a:extLst>
                </a:gridCol>
                <a:gridCol w="1851474">
                  <a:extLst>
                    <a:ext uri="{9D8B030D-6E8A-4147-A177-3AD203B41FA5}">
                      <a16:colId xmlns:a16="http://schemas.microsoft.com/office/drawing/2014/main" val="176107280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Construction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Technology and Digital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7582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 in Electrotechnology (Career Start)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Information Technology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18990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Electrotechnology Electrician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Cyber Security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355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 in Electrotechnology </a:t>
                      </a:r>
                    </a:p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(Pre-Vocational)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Information Technology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3504161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5B124CC8-D7C0-7E3F-FBDC-208D165AD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634734"/>
              </p:ext>
            </p:extLst>
          </p:nvPr>
        </p:nvGraphicFramePr>
        <p:xfrm>
          <a:off x="9357133" y="7996234"/>
          <a:ext cx="2971800" cy="73152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6060275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Early Childhood Education and 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3562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Early Childhood Education and Care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45609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Early Childhood Education and Care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3623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Introduction to Early Childhood Education and Care Skill Set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281517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AC18EA4-3B9D-A946-6845-B5B4AB480C24}"/>
              </a:ext>
            </a:extLst>
          </p:cNvPr>
          <p:cNvSpPr txBox="1"/>
          <p:nvPr/>
        </p:nvSpPr>
        <p:spPr>
          <a:xfrm>
            <a:off x="357886" y="5987080"/>
            <a:ext cx="30974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900" dirty="0"/>
              <a:t>Figure 2: Fee-Free TAFE enrolments by remoteness ^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85CB736-A96D-5477-825F-F37F0230A099}"/>
              </a:ext>
            </a:extLst>
          </p:cNvPr>
          <p:cNvSpPr txBox="1"/>
          <p:nvPr/>
        </p:nvSpPr>
        <p:spPr>
          <a:xfrm>
            <a:off x="5032233" y="5215261"/>
            <a:ext cx="26074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00" dirty="0"/>
              <a:t>Figure 5: Fee-Free TAFE enrolments by age group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3DFE190-164E-C9D0-E721-591BA1983A4D}"/>
              </a:ext>
            </a:extLst>
          </p:cNvPr>
          <p:cNvSpPr txBox="1"/>
          <p:nvPr/>
        </p:nvSpPr>
        <p:spPr>
          <a:xfrm>
            <a:off x="8902312" y="1851730"/>
            <a:ext cx="39265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ysClr val="windowText" lastClr="000000"/>
                </a:solidFill>
              </a:rPr>
              <a:t>Figure 8: National priority sectors with the most Fee-Free TAFE completions</a:t>
            </a:r>
            <a:r>
              <a:rPr lang="en-US" sz="900" baseline="30000" dirty="0">
                <a:solidFill>
                  <a:sysClr val="windowText" lastClr="000000"/>
                </a:solidFill>
              </a:rPr>
              <a:t>5</a:t>
            </a:r>
            <a:endParaRPr lang="en-US" sz="900" dirty="0">
              <a:solidFill>
                <a:sysClr val="windowText" lastClr="00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E063401-7007-3DED-3A7C-043D271C2D6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1594" y="2739851"/>
            <a:ext cx="3628000" cy="301680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1D52E1A1-4732-871A-DA6D-7E18957BC8E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7842" y="6268362"/>
            <a:ext cx="3615502" cy="716436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87313AEA-EF31-DD1F-1EAD-17FD1074BFA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3796892" y="5411612"/>
            <a:ext cx="5065261" cy="708312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2D3ADF0E-D902-D6F3-E232-5F176D922CF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3779336" y="6631022"/>
            <a:ext cx="5100372" cy="996084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B9944A2A-A648-C066-800C-BFC2F60611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8993240" y="2017272"/>
            <a:ext cx="3732807" cy="1821248"/>
          </a:xfrm>
          <a:prstGeom prst="rect">
            <a:avLst/>
          </a:prstGeom>
        </p:spPr>
      </p:pic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F6B72D81-BF64-8C08-5D78-854BA7ABB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809134"/>
              </p:ext>
            </p:extLst>
          </p:nvPr>
        </p:nvGraphicFramePr>
        <p:xfrm>
          <a:off x="4963714" y="8115301"/>
          <a:ext cx="2895600" cy="1171575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val="1819094611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Top </a:t>
                      </a: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enrolled courses</a:t>
                      </a:r>
                      <a:endParaRPr lang="en-AU" sz="900" b="1" i="0" u="none" strike="noStrike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3852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Individual Support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5175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Early Childhood Education and Care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839983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Nursing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94533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Training and Assessment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88470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Information Technology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254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8738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06D2AD6C1E744D868A2149C62C480B" ma:contentTypeVersion="4" ma:contentTypeDescription="Create a new document." ma:contentTypeScope="" ma:versionID="bdda4da6d88707a4db8b4052668e146b">
  <xsd:schema xmlns:xsd="http://www.w3.org/2001/XMLSchema" xmlns:xs="http://www.w3.org/2001/XMLSchema" xmlns:p="http://schemas.microsoft.com/office/2006/metadata/properties" xmlns:ns2="5aa27c12-3bcb-497e-b88e-f09dfe5b9623" targetNamespace="http://schemas.microsoft.com/office/2006/metadata/properties" ma:root="true" ma:fieldsID="24db1c226691d867fc5f10a6534b1cd3" ns2:_="">
    <xsd:import namespace="5aa27c12-3bcb-497e-b88e-f09dfe5b96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a27c12-3bcb-497e-b88e-f09dfe5b96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AFBC5C-E023-4481-94F3-6D193B2F54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383F8A-FB57-4A4E-9390-D32B084A5B36}">
  <ds:schemaRefs>
    <ds:schemaRef ds:uri="http://schemas.microsoft.com/office/2006/documentManagement/types"/>
    <ds:schemaRef ds:uri="http://schemas.microsoft.com/office/2006/metadata/properties"/>
    <ds:schemaRef ds:uri="5aa27c12-3bcb-497e-b88e-f09dfe5b9623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C5104B0-AB6D-409E-8FC7-2034DCCA97A4}">
  <ds:schemaRefs>
    <ds:schemaRef ds:uri="5aa27c12-3bcb-497e-b88e-f09dfe5b962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</TotalTime>
  <Words>727</Words>
  <PresentationFormat>A3 Paper (297x420 mm)</PresentationFormat>
  <Paragraphs>181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Aptos Narrow</vt:lpstr>
      <vt:lpstr>Arial</vt:lpstr>
      <vt:lpstr>Calibri</vt:lpstr>
      <vt:lpstr>Office Theme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Printed>2025-11-19T00:10:29Z</cp:lastPrinted>
  <dcterms:created xsi:type="dcterms:W3CDTF">2025-05-19T06:41:03Z</dcterms:created>
  <dcterms:modified xsi:type="dcterms:W3CDTF">2026-07-02T04:18:29Z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12e48c-f0e0-48fb-b5c1-02479cac7f09_Enabled">
    <vt:lpwstr>true</vt:lpwstr>
  </property>
  <property fmtid="{D5CDD505-2E9C-101B-9397-08002B2CF9AE}" pid="3" name="MSIP_Label_1112e48c-f0e0-48fb-b5c1-02479cac7f09_SetDate">
    <vt:lpwstr>2025-05-19T07:40:38Z</vt:lpwstr>
  </property>
  <property fmtid="{D5CDD505-2E9C-101B-9397-08002B2CF9AE}" pid="4" name="MSIP_Label_1112e48c-f0e0-48fb-b5c1-02479cac7f09_Method">
    <vt:lpwstr>Privileged</vt:lpwstr>
  </property>
  <property fmtid="{D5CDD505-2E9C-101B-9397-08002B2CF9AE}" pid="5" name="MSIP_Label_1112e48c-f0e0-48fb-b5c1-02479cac7f09_Name">
    <vt:lpwstr>b3bff2a6679e</vt:lpwstr>
  </property>
  <property fmtid="{D5CDD505-2E9C-101B-9397-08002B2CF9AE}" pid="6" name="MSIP_Label_1112e48c-f0e0-48fb-b5c1-02479cac7f09_SiteId">
    <vt:lpwstr>dd0cfd15-4558-4b12-8bad-ea26984fc417</vt:lpwstr>
  </property>
  <property fmtid="{D5CDD505-2E9C-101B-9397-08002B2CF9AE}" pid="7" name="MSIP_Label_1112e48c-f0e0-48fb-b5c1-02479cac7f09_ActionId">
    <vt:lpwstr>5cc11584-e0bd-4722-9c02-269250b25910</vt:lpwstr>
  </property>
  <property fmtid="{D5CDD505-2E9C-101B-9397-08002B2CF9AE}" pid="8" name="MSIP_Label_1112e48c-f0e0-48fb-b5c1-02479cac7f09_ContentBits">
    <vt:lpwstr>3</vt:lpwstr>
  </property>
  <property fmtid="{D5CDD505-2E9C-101B-9397-08002B2CF9AE}" pid="9" name="MSIP_Label_1112e48c-f0e0-48fb-b5c1-02479cac7f09_Tag">
    <vt:lpwstr>10, 0, 1, 1</vt:lpwstr>
  </property>
  <property fmtid="{D5CDD505-2E9C-101B-9397-08002B2CF9AE}" pid="10" name="ClassificationContentMarkingFooterLocations">
    <vt:lpwstr>Office Theme:10</vt:lpwstr>
  </property>
  <property fmtid="{D5CDD505-2E9C-101B-9397-08002B2CF9AE}" pid="11" name="ClassificationContentMarkingFooterText">
    <vt:lpwstr>OFFICIAL: Sensitive</vt:lpwstr>
  </property>
  <property fmtid="{D5CDD505-2E9C-101B-9397-08002B2CF9AE}" pid="12" name="ClassificationContentMarkingHeaderLocations">
    <vt:lpwstr>Office Theme:9</vt:lpwstr>
  </property>
  <property fmtid="{D5CDD505-2E9C-101B-9397-08002B2CF9AE}" pid="13" name="ClassificationContentMarkingHeaderText">
    <vt:lpwstr>OFFICIAL: Sensitive</vt:lpwstr>
  </property>
  <property fmtid="{D5CDD505-2E9C-101B-9397-08002B2CF9AE}" pid="14" name="ContentTypeId">
    <vt:lpwstr>0x0101001906D2AD6C1E744D868A2149C62C480B</vt:lpwstr>
  </property>
  <property fmtid="{D5CDD505-2E9C-101B-9397-08002B2CF9AE}" pid="15" name="xd_ProgID">
    <vt:lpwstr/>
  </property>
  <property fmtid="{D5CDD505-2E9C-101B-9397-08002B2CF9AE}" pid="16" name="ComplianceAssetId">
    <vt:lpwstr/>
  </property>
  <property fmtid="{D5CDD505-2E9C-101B-9397-08002B2CF9AE}" pid="17" name="TemplateUrl">
    <vt:lpwstr/>
  </property>
  <property fmtid="{D5CDD505-2E9C-101B-9397-08002B2CF9AE}" pid="18" name="_ExtendedDescription">
    <vt:lpwstr/>
  </property>
  <property fmtid="{D5CDD505-2E9C-101B-9397-08002B2CF9AE}" pid="19" name="TriggerFlowInfo">
    <vt:lpwstr/>
  </property>
  <property fmtid="{D5CDD505-2E9C-101B-9397-08002B2CF9AE}" pid="20" name="xd_Signature">
    <vt:bool>false</vt:bool>
  </property>
</Properties>
</file>