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4" r:id="rId5"/>
    <p:sldMasterId id="2147483696" r:id="rId6"/>
  </p:sldMasterIdLst>
  <p:notesMasterIdLst>
    <p:notesMasterId r:id="rId46"/>
  </p:notesMasterIdLst>
  <p:handoutMasterIdLst>
    <p:handoutMasterId r:id="rId47"/>
  </p:handoutMasterIdLst>
  <p:sldIdLst>
    <p:sldId id="322" r:id="rId7"/>
    <p:sldId id="323" r:id="rId8"/>
    <p:sldId id="324" r:id="rId9"/>
    <p:sldId id="325" r:id="rId10"/>
    <p:sldId id="326" r:id="rId11"/>
    <p:sldId id="327" r:id="rId12"/>
    <p:sldId id="328" r:id="rId13"/>
    <p:sldId id="329" r:id="rId14"/>
    <p:sldId id="330" r:id="rId15"/>
    <p:sldId id="331" r:id="rId16"/>
    <p:sldId id="332" r:id="rId17"/>
    <p:sldId id="333" r:id="rId18"/>
    <p:sldId id="334" r:id="rId19"/>
    <p:sldId id="335" r:id="rId20"/>
    <p:sldId id="336" r:id="rId21"/>
    <p:sldId id="337" r:id="rId22"/>
    <p:sldId id="319" r:id="rId23"/>
    <p:sldId id="290" r:id="rId24"/>
    <p:sldId id="292" r:id="rId25"/>
    <p:sldId id="260" r:id="rId26"/>
    <p:sldId id="293" r:id="rId27"/>
    <p:sldId id="311" r:id="rId28"/>
    <p:sldId id="313" r:id="rId29"/>
    <p:sldId id="320" r:id="rId30"/>
    <p:sldId id="315" r:id="rId31"/>
    <p:sldId id="321" r:id="rId32"/>
    <p:sldId id="261" r:id="rId33"/>
    <p:sldId id="278" r:id="rId34"/>
    <p:sldId id="316" r:id="rId35"/>
    <p:sldId id="317" r:id="rId36"/>
    <p:sldId id="318" r:id="rId37"/>
    <p:sldId id="298" r:id="rId38"/>
    <p:sldId id="301" r:id="rId39"/>
    <p:sldId id="299" r:id="rId40"/>
    <p:sldId id="314" r:id="rId41"/>
    <p:sldId id="265" r:id="rId42"/>
    <p:sldId id="296" r:id="rId43"/>
    <p:sldId id="302" r:id="rId44"/>
    <p:sldId id="303" r:id="rId4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53371" autoAdjust="0"/>
  </p:normalViewPr>
  <p:slideViewPr>
    <p:cSldViewPr>
      <p:cViewPr varScale="1">
        <p:scale>
          <a:sx n="61" d="100"/>
          <a:sy n="61" d="100"/>
        </p:scale>
        <p:origin x="3108" y="72"/>
      </p:cViewPr>
      <p:guideLst>
        <p:guide orient="horz" pos="2161"/>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3996" y="9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presProps" Target="presProps.xml"/><Relationship Id="rId8" Type="http://schemas.openxmlformats.org/officeDocument/2006/relationships/slide" Target="slides/slide2.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B97176-BF6A-4033-BE28-B948310C941A}" type="datetimeFigureOut">
              <a:rPr lang="en-AU" smtClean="0"/>
              <a:t>28/02/2018</a:t>
            </a:fld>
            <a:endParaRPr lang="en-AU"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F37E0ADA-85F3-40CC-ABC1-504707FBFEA9}" type="slidenum">
              <a:rPr lang="en-AU" smtClean="0"/>
              <a:t>‹#›</a:t>
            </a:fld>
            <a:endParaRPr lang="en-AU" dirty="0"/>
          </a:p>
        </p:txBody>
      </p:sp>
    </p:spTree>
    <p:extLst>
      <p:ext uri="{BB962C8B-B14F-4D97-AF65-F5344CB8AC3E}">
        <p14:creationId xmlns:p14="http://schemas.microsoft.com/office/powerpoint/2010/main" val="22955688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62BE7878-FEFA-4A4A-AE24-AD2B3D115A71}" type="datetimeFigureOut">
              <a:rPr lang="en-AU" smtClean="0"/>
              <a:t>28/02/2018</a:t>
            </a:fld>
            <a:endParaRPr lang="en-AU"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95DCB7C-4DED-4831-87B5-168AB567D7BA}" type="slidenum">
              <a:rPr lang="en-AU" smtClean="0"/>
              <a:t>‹#›</a:t>
            </a:fld>
            <a:endParaRPr lang="en-AU" dirty="0"/>
          </a:p>
        </p:txBody>
      </p:sp>
    </p:spTree>
    <p:extLst>
      <p:ext uri="{BB962C8B-B14F-4D97-AF65-F5344CB8AC3E}">
        <p14:creationId xmlns:p14="http://schemas.microsoft.com/office/powerpoint/2010/main" val="4222816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27150" y="457200"/>
            <a:ext cx="4143375" cy="3106738"/>
          </a:xfrm>
        </p:spPr>
      </p:sp>
      <p:sp>
        <p:nvSpPr>
          <p:cNvPr id="3" name="Notes Placeholder 2"/>
          <p:cNvSpPr>
            <a:spLocks noGrp="1"/>
          </p:cNvSpPr>
          <p:nvPr>
            <p:ph type="body" idx="1"/>
          </p:nvPr>
        </p:nvSpPr>
        <p:spPr>
          <a:xfrm>
            <a:off x="398336" y="3697738"/>
            <a:ext cx="5981954" cy="609011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dirty="0" smtClean="0">
                <a:ln>
                  <a:noFill/>
                </a:ln>
                <a:solidFill>
                  <a:schemeClr val="tx1"/>
                </a:solidFill>
                <a:effectLst/>
                <a:uLnTx/>
                <a:uFillTx/>
                <a:latin typeface="+mn-lt"/>
                <a:ea typeface="+mn-ea"/>
                <a:cs typeface="Arial" panose="020B0604020202020204" pitchFamily="34" charset="0"/>
              </a:rPr>
              <a:t>Good morning/afternoon. </a:t>
            </a:r>
            <a:r>
              <a:rPr lang="en-AU" sz="1200" dirty="0" smtClean="0">
                <a:solidFill>
                  <a:schemeClr val="tx1"/>
                </a:solidFill>
                <a:cs typeface="Arial" panose="020B0604020202020204" pitchFamily="34" charset="0"/>
              </a:rPr>
              <a:t>I am from the </a:t>
            </a:r>
            <a:r>
              <a:rPr lang="en-AU" sz="1200" i="0" dirty="0" smtClean="0">
                <a:solidFill>
                  <a:schemeClr val="tx1"/>
                </a:solidFill>
                <a:cs typeface="Arial" panose="020B0604020202020204" pitchFamily="34" charset="0"/>
              </a:rPr>
              <a:t>Providers and Purchasing</a:t>
            </a:r>
            <a:r>
              <a:rPr lang="en-AU" sz="1200" i="0" baseline="0" dirty="0" smtClean="0">
                <a:solidFill>
                  <a:schemeClr val="tx1"/>
                </a:solidFill>
                <a:cs typeface="Arial" panose="020B0604020202020204" pitchFamily="34" charset="0"/>
              </a:rPr>
              <a:t> Branch </a:t>
            </a:r>
            <a:r>
              <a:rPr lang="en-AU" sz="1200" dirty="0" smtClean="0">
                <a:solidFill>
                  <a:schemeClr val="tx1"/>
                </a:solidFill>
                <a:cs typeface="Arial" panose="020B0604020202020204" pitchFamily="34" charset="0"/>
              </a:rPr>
              <a:t>and my co-presenter today is from t</a:t>
            </a:r>
            <a:r>
              <a:rPr lang="en-AU" sz="1200" i="0" baseline="0" dirty="0" smtClean="0">
                <a:solidFill>
                  <a:schemeClr val="tx1"/>
                </a:solidFill>
                <a:cs typeface="Arial" panose="020B0604020202020204" pitchFamily="34" charset="0"/>
              </a:rPr>
              <a:t>he Time to Work program area,</a:t>
            </a:r>
            <a:r>
              <a:rPr lang="en-AU" sz="1200" dirty="0" smtClean="0">
                <a:solidFill>
                  <a:schemeClr val="tx1"/>
                </a:solidFill>
                <a:cs typeface="Arial" panose="020B0604020202020204" pitchFamily="34" charset="0"/>
              </a:rPr>
              <a:t> and we are both from the Department of Employment. I’d like to welcome you to today’s webinar session on the Request for Tender for the </a:t>
            </a:r>
            <a:r>
              <a:rPr lang="en-US" sz="1200" dirty="0" smtClean="0">
                <a:solidFill>
                  <a:schemeClr val="tx1"/>
                </a:solidFill>
                <a:cs typeface="Arial" panose="020B0604020202020204" pitchFamily="34" charset="0"/>
              </a:rPr>
              <a:t>Time to Work Employment Service</a:t>
            </a:r>
            <a:r>
              <a:rPr lang="en-AU" sz="1200" dirty="0" smtClean="0">
                <a:solidFill>
                  <a:schemeClr val="tx1"/>
                </a:solidFill>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dirty="0" smtClean="0">
              <a:solidFill>
                <a:schemeClr val="tx1"/>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smtClean="0">
                <a:solidFill>
                  <a:schemeClr val="tx1"/>
                </a:solidFill>
                <a:cs typeface="Arial" panose="020B0604020202020204" pitchFamily="34" charset="0"/>
              </a:rPr>
              <a:t>Before we begin, I’d like to respectfully acknowledge the traditional owners and custodians of the lands on which we meet today. I would also like to pay respect to their Elders, both past and present, and to any Aboriginal and Torres Strait Islander peoples who are in attendance.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dirty="0" smtClean="0">
              <a:solidFill>
                <a:prstClr val="black"/>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smtClean="0">
                <a:solidFill>
                  <a:prstClr val="black"/>
                </a:solidFill>
                <a:cs typeface="Arial" panose="020B0604020202020204" pitchFamily="34" charset="0"/>
              </a:rPr>
              <a:t>Today we will provide you with information on the </a:t>
            </a:r>
            <a:r>
              <a:rPr lang="en-US" sz="1200" dirty="0" smtClean="0">
                <a:solidFill>
                  <a:prstClr val="black"/>
                </a:solidFill>
                <a:cs typeface="Arial" panose="020B0604020202020204" pitchFamily="34" charset="0"/>
              </a:rPr>
              <a:t>Time to Work Employment Service</a:t>
            </a:r>
            <a:r>
              <a:rPr lang="en-AU" sz="1200" dirty="0" smtClean="0">
                <a:solidFill>
                  <a:prstClr val="black"/>
                </a:solidFill>
                <a:cs typeface="Arial" panose="020B0604020202020204" pitchFamily="34" charset="0"/>
              </a:rPr>
              <a:t>. We will also provide you with details on the purchasing process</a:t>
            </a:r>
            <a:r>
              <a:rPr lang="en-AU" sz="1200" baseline="0" dirty="0" smtClean="0">
                <a:solidFill>
                  <a:prstClr val="black"/>
                </a:solidFill>
                <a:cs typeface="Arial" panose="020B0604020202020204" pitchFamily="34" charset="0"/>
              </a:rPr>
              <a:t> and information for the Request for Tender that was released on 12 October 2017.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baseline="0" dirty="0" smtClean="0">
              <a:solidFill>
                <a:prstClr val="black"/>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smtClean="0">
                <a:solidFill>
                  <a:prstClr val="black"/>
                </a:solidFill>
                <a:cs typeface="Arial" panose="020B0604020202020204" pitchFamily="34" charset="0"/>
              </a:rPr>
              <a:t>The Department of Employment is committed to ensuring the </a:t>
            </a:r>
            <a:r>
              <a:rPr lang="en-US" sz="1200" dirty="0" smtClean="0">
                <a:solidFill>
                  <a:prstClr val="black"/>
                </a:solidFill>
                <a:cs typeface="Arial" panose="020B0604020202020204" pitchFamily="34" charset="0"/>
              </a:rPr>
              <a:t>Time to Work Employment Service</a:t>
            </a:r>
            <a:r>
              <a:rPr lang="en-AU" sz="1200" dirty="0" smtClean="0">
                <a:solidFill>
                  <a:prstClr val="black"/>
                </a:solidFill>
                <a:cs typeface="Arial" panose="020B0604020202020204" pitchFamily="34" charset="0"/>
              </a:rPr>
              <a:t> 2018-2021 purchasing process is conducted in a fair and transparent manner. The Department has appointed the law firm Maddocks as the independent Probity Adviser to assist and monitor the Department’s compliance with probity principles. Representatives from Maddocks are in attendance</a:t>
            </a:r>
            <a:r>
              <a:rPr lang="en-AU" sz="1200" baseline="0" dirty="0" smtClean="0">
                <a:solidFill>
                  <a:prstClr val="black"/>
                </a:solidFill>
                <a:cs typeface="Arial" panose="020B0604020202020204" pitchFamily="34" charset="0"/>
              </a:rPr>
              <a:t> today.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baseline="0" dirty="0" smtClean="0">
              <a:solidFill>
                <a:prstClr val="black"/>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smtClean="0">
                <a:solidFill>
                  <a:prstClr val="black"/>
                </a:solidFill>
                <a:cs typeface="Arial" panose="020B0604020202020204" pitchFamily="34" charset="0"/>
              </a:rPr>
              <a:t>We recognise that you will have questions and we will answer as many as possible today, but there may be some that we need to take on notice and come back to you with a response. There may also be some questions that we are not in a position to answer. Responses will be published on the Employment Services Purchasing Information website. Respondents are encouraged to regularly check this site for publication of new responses.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dirty="0" smtClean="0">
              <a:solidFill>
                <a:prstClr val="black"/>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smtClean="0">
                <a:solidFill>
                  <a:prstClr val="black"/>
                </a:solidFill>
                <a:cs typeface="Arial" panose="020B0604020202020204" pitchFamily="34" charset="0"/>
              </a:rPr>
              <a:t>If you have further questions following today’s session, you may send them by email to the Employment Services Purchasing Hotline. A slide at the end of today’s presentation has the contact details for both the Employment Services Purchasing Information website and the Employment Services Purchasing Hotline. The addresses are also set out in the Request for Tender under “Contact Details”.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dirty="0" smtClean="0">
              <a:solidFill>
                <a:prstClr val="black"/>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smtClean="0">
                <a:solidFill>
                  <a:prstClr val="black"/>
                </a:solidFill>
                <a:cs typeface="Arial" panose="020B0604020202020204" pitchFamily="34" charset="0"/>
              </a:rPr>
              <a:t>A copy of the PowerPoint slides used in this presentation will be available on the Department’s website after all the sessions have been delivered.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kern="1200" baseline="0" dirty="0" smtClean="0">
              <a:solidFill>
                <a:prstClr val="black"/>
              </a:solidFill>
              <a:effectLst/>
              <a:latin typeface="+mn-lt"/>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baseline="0" dirty="0" smtClean="0">
                <a:solidFill>
                  <a:schemeClr val="tx1"/>
                </a:solidFill>
                <a:effectLst/>
                <a:latin typeface="+mn-lt"/>
                <a:ea typeface="+mn-ea"/>
                <a:cs typeface="+mn-cs"/>
              </a:rPr>
              <a:t>I will now hand over to </a:t>
            </a:r>
            <a:r>
              <a:rPr lang="en-AU" sz="1200" i="0" kern="1200" baseline="0" dirty="0" smtClean="0">
                <a:solidFill>
                  <a:schemeClr val="tx1"/>
                </a:solidFill>
                <a:effectLst/>
                <a:latin typeface="+mn-lt"/>
                <a:ea typeface="+mn-ea"/>
                <a:cs typeface="+mn-cs"/>
              </a:rPr>
              <a:t>the Time to Work program area representative </a:t>
            </a:r>
            <a:r>
              <a:rPr lang="en-AU" sz="1200" kern="1200" baseline="0" dirty="0" smtClean="0">
                <a:solidFill>
                  <a:schemeClr val="tx1"/>
                </a:solidFill>
                <a:effectLst/>
                <a:latin typeface="+mn-lt"/>
                <a:ea typeface="+mn-ea"/>
                <a:cs typeface="+mn-cs"/>
              </a:rPr>
              <a:t>will take you through the program design </a:t>
            </a:r>
            <a:r>
              <a:rPr lang="en-AU" sz="1200" kern="1200" dirty="0" smtClean="0">
                <a:solidFill>
                  <a:schemeClr val="tx1"/>
                </a:solidFill>
                <a:effectLst/>
                <a:latin typeface="+mn-lt"/>
                <a:ea typeface="+mn-ea"/>
                <a:cs typeface="+mn-cs"/>
              </a:rPr>
              <a:t>elements of the presentation.</a:t>
            </a:r>
            <a:endParaRPr lang="en-AU" sz="1200" dirty="0">
              <a:solidFill>
                <a:prstClr val="black"/>
              </a:solidFill>
              <a:cs typeface="Arial" panose="020B0604020202020204" pitchFamily="34" charset="0"/>
            </a:endParaRPr>
          </a:p>
        </p:txBody>
      </p:sp>
      <p:sp>
        <p:nvSpPr>
          <p:cNvPr id="4" name="Slide Number Placeholder 3"/>
          <p:cNvSpPr>
            <a:spLocks noGrp="1"/>
          </p:cNvSpPr>
          <p:nvPr>
            <p:ph type="sldNum" sz="quarter" idx="10"/>
          </p:nvPr>
        </p:nvSpPr>
        <p:spPr/>
        <p:txBody>
          <a:bodyPr/>
          <a:lstStyle/>
          <a:p>
            <a:fld id="{DC711191-A074-4782-A0F5-6E3C03D3DAA2}" type="slidenum">
              <a:rPr lang="en-AU" smtClean="0"/>
              <a:t>1</a:t>
            </a:fld>
            <a:endParaRPr lang="en-AU" dirty="0"/>
          </a:p>
        </p:txBody>
      </p:sp>
    </p:spTree>
    <p:extLst>
      <p:ext uri="{BB962C8B-B14F-4D97-AF65-F5344CB8AC3E}">
        <p14:creationId xmlns:p14="http://schemas.microsoft.com/office/powerpoint/2010/main" val="14422296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Eligible prisoners who elect to receive in‑prison employment services through the Time to Work Service should expect</a:t>
            </a:r>
            <a:r>
              <a:rPr lang="en-AU" sz="1200" kern="1200" baseline="0" dirty="0" smtClean="0">
                <a:solidFill>
                  <a:schemeClr val="tx1"/>
                </a:solidFill>
                <a:effectLst/>
                <a:latin typeface="+mn-lt"/>
                <a:ea typeface="+mn-ea"/>
                <a:cs typeface="+mn-cs"/>
              </a:rPr>
              <a:t> to</a:t>
            </a:r>
            <a:r>
              <a:rPr lang="en-AU" sz="1200" kern="1200" dirty="0" smtClean="0">
                <a:solidFill>
                  <a:schemeClr val="tx1"/>
                </a:solidFill>
                <a:effectLst/>
                <a:latin typeface="+mn-lt"/>
                <a:ea typeface="+mn-ea"/>
                <a:cs typeface="+mn-cs"/>
              </a:rPr>
              <a:t> receive culturally competent tailored assistance with a minimum of three face-to-face meetings with their Provider (noting there may be some exceptions). </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Providers </a:t>
            </a:r>
            <a:r>
              <a:rPr lang="en-AU" sz="1200" kern="1200" baseline="0" dirty="0" smtClean="0">
                <a:solidFill>
                  <a:schemeClr val="tx1"/>
                </a:solidFill>
                <a:effectLst/>
                <a:latin typeface="+mn-lt"/>
                <a:ea typeface="+mn-ea"/>
                <a:cs typeface="+mn-cs"/>
              </a:rPr>
              <a:t>will need to provide information on the Time to Work Service, including:</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the services they could receive</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how often they will meet with the Provider</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what they will need to do if they choose to participate,</a:t>
            </a:r>
            <a:r>
              <a:rPr lang="en-AU" sz="1200" kern="1200" baseline="0" dirty="0" smtClean="0">
                <a:solidFill>
                  <a:schemeClr val="tx1"/>
                </a:solidFill>
                <a:effectLst/>
                <a:latin typeface="+mn-lt"/>
                <a:ea typeface="+mn-ea"/>
                <a:cs typeface="+mn-cs"/>
              </a:rPr>
              <a:t> and</a:t>
            </a:r>
            <a:endParaRPr lang="en-AU" sz="1200" kern="1200" dirty="0" smtClean="0">
              <a:solidFill>
                <a:schemeClr val="tx1"/>
              </a:solidFill>
              <a:effectLst/>
              <a:latin typeface="+mn-lt"/>
              <a:ea typeface="+mn-ea"/>
              <a:cs typeface="+mn-cs"/>
            </a:endParaRP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Information of the different employment services available following their release.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This information may be provided </a:t>
            </a:r>
            <a:r>
              <a:rPr lang="en-AU" sz="1200" kern="1200" baseline="0" dirty="0" smtClean="0">
                <a:solidFill>
                  <a:schemeClr val="tx1"/>
                </a:solidFill>
                <a:effectLst/>
                <a:latin typeface="+mn-lt"/>
                <a:ea typeface="+mn-ea"/>
                <a:cs typeface="+mn-cs"/>
              </a:rPr>
              <a:t>at either a group session or as part of their first individual face-to-face session, depending on their service delivery model and requirements of individual prisons.</a:t>
            </a:r>
            <a:endParaRPr lang="en-AU"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Providers will also need to explain a prisoner’s privacy rights and how their details may be used.  Where</a:t>
            </a:r>
            <a:r>
              <a:rPr lang="en-AU" sz="1200" kern="1200" baseline="0" dirty="0" smtClean="0">
                <a:solidFill>
                  <a:schemeClr val="tx1"/>
                </a:solidFill>
                <a:effectLst/>
                <a:latin typeface="+mn-lt"/>
                <a:ea typeface="+mn-ea"/>
                <a:cs typeface="+mn-cs"/>
              </a:rPr>
              <a:t> a prisoner agrees to participate, Providers will need to obtain a signed Privacy Consent Form so they can register the Participant in the Department’s IT Systems and begin to provide the service.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baseline="0" dirty="0" smtClean="0">
                <a:solidFill>
                  <a:schemeClr val="tx1"/>
                </a:solidFill>
                <a:effectLst/>
                <a:latin typeface="+mn-lt"/>
                <a:ea typeface="+mn-ea"/>
                <a:cs typeface="+mn-cs"/>
              </a:rPr>
              <a:t>During their sessions with Participants who have provided consent, Providers will focus on building trust to:</a:t>
            </a:r>
          </a:p>
          <a:p>
            <a:pPr marL="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dirty="0" smtClean="0">
                <a:solidFill>
                  <a:schemeClr val="tx1"/>
                </a:solidFill>
                <a:effectLst/>
                <a:latin typeface="+mn-lt"/>
                <a:ea typeface="+mn-ea"/>
                <a:cs typeface="+mn-cs"/>
              </a:rPr>
              <a:t>undertake or assist comprehensive employment assessments, including a JSCI and ESAt</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obtain information from the Participant on their:</a:t>
            </a:r>
          </a:p>
          <a:p>
            <a:pPr marL="457200" lvl="2" indent="-171450">
              <a:lnSpc>
                <a:spcPct val="100000"/>
              </a:lnSpc>
              <a:spcBef>
                <a:spcPts val="0"/>
              </a:spcBef>
              <a:spcAft>
                <a:spcPts val="0"/>
              </a:spcAft>
              <a:buFont typeface="Wingdings" panose="05000000000000000000" pitchFamily="2" charset="2"/>
              <a:buChar char="ü"/>
            </a:pPr>
            <a:r>
              <a:rPr lang="en-AU" sz="1200" kern="1200" dirty="0" smtClean="0">
                <a:solidFill>
                  <a:schemeClr val="tx1"/>
                </a:solidFill>
                <a:effectLst/>
                <a:latin typeface="+mn-lt"/>
                <a:ea typeface="+mn-ea"/>
                <a:cs typeface="+mn-cs"/>
              </a:rPr>
              <a:t>relevant work history, including any work they did in Prison</a:t>
            </a:r>
          </a:p>
          <a:p>
            <a:pPr marL="457200" lvl="2" indent="-171450">
              <a:lnSpc>
                <a:spcPct val="100000"/>
              </a:lnSpc>
              <a:spcBef>
                <a:spcPts val="0"/>
              </a:spcBef>
              <a:spcAft>
                <a:spcPts val="0"/>
              </a:spcAft>
              <a:buFont typeface="Wingdings" panose="05000000000000000000" pitchFamily="2" charset="2"/>
              <a:buChar char="ü"/>
            </a:pPr>
            <a:r>
              <a:rPr lang="en-AU" sz="1200" kern="1200" dirty="0" smtClean="0">
                <a:solidFill>
                  <a:schemeClr val="tx1"/>
                </a:solidFill>
                <a:effectLst/>
                <a:latin typeface="+mn-lt"/>
                <a:ea typeface="+mn-ea"/>
                <a:cs typeface="+mn-cs"/>
              </a:rPr>
              <a:t>barriers to employment</a:t>
            </a:r>
          </a:p>
          <a:p>
            <a:pPr marL="457200" lvl="2" indent="-171450">
              <a:lnSpc>
                <a:spcPct val="100000"/>
              </a:lnSpc>
              <a:spcBef>
                <a:spcPts val="0"/>
              </a:spcBef>
              <a:spcAft>
                <a:spcPts val="0"/>
              </a:spcAft>
              <a:buFont typeface="Wingdings" panose="05000000000000000000" pitchFamily="2" charset="2"/>
              <a:buChar char="ü"/>
            </a:pPr>
            <a:r>
              <a:rPr lang="en-AU" sz="1200" kern="1200" dirty="0" smtClean="0">
                <a:solidFill>
                  <a:schemeClr val="tx1"/>
                </a:solidFill>
                <a:effectLst/>
                <a:latin typeface="+mn-lt"/>
                <a:ea typeface="+mn-ea"/>
                <a:cs typeface="+mn-cs"/>
              </a:rPr>
              <a:t>in-prison services received, and</a:t>
            </a:r>
          </a:p>
          <a:p>
            <a:pPr marL="457200" lvl="2" indent="-171450">
              <a:lnSpc>
                <a:spcPct val="100000"/>
              </a:lnSpc>
              <a:spcBef>
                <a:spcPts val="0"/>
              </a:spcBef>
              <a:spcAft>
                <a:spcPts val="0"/>
              </a:spcAft>
              <a:buFont typeface="Wingdings" panose="05000000000000000000" pitchFamily="2" charset="2"/>
              <a:buChar char="ü"/>
            </a:pPr>
            <a:r>
              <a:rPr lang="en-AU" sz="1200" kern="1200" dirty="0" smtClean="0">
                <a:solidFill>
                  <a:schemeClr val="tx1"/>
                </a:solidFill>
                <a:effectLst/>
                <a:latin typeface="+mn-lt"/>
                <a:ea typeface="+mn-ea"/>
                <a:cs typeface="+mn-cs"/>
              </a:rPr>
              <a:t>skills, training and education qualifications, including any qualifications obtained in Prison or training underway</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develop a Transition Plan</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encourage attendance at the DHS pre-release interview, and </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coordinate a Facilitated Transfer.</a:t>
            </a:r>
          </a:p>
        </p:txBody>
      </p:sp>
      <p:sp>
        <p:nvSpPr>
          <p:cNvPr id="4" name="Slide Number Placeholder 3"/>
          <p:cNvSpPr>
            <a:spLocks noGrp="1"/>
          </p:cNvSpPr>
          <p:nvPr>
            <p:ph type="sldNum" sz="quarter" idx="10"/>
          </p:nvPr>
        </p:nvSpPr>
        <p:spPr/>
        <p:txBody>
          <a:bodyPr/>
          <a:lstStyle/>
          <a:p>
            <a:fld id="{795DCB7C-4DED-4831-87B5-168AB567D7BA}" type="slidenum">
              <a:rPr lang="en-AU" smtClean="0"/>
              <a:t>10</a:t>
            </a:fld>
            <a:endParaRPr lang="en-AU" dirty="0"/>
          </a:p>
        </p:txBody>
      </p:sp>
    </p:spTree>
    <p:extLst>
      <p:ext uri="{BB962C8B-B14F-4D97-AF65-F5344CB8AC3E}">
        <p14:creationId xmlns:p14="http://schemas.microsoft.com/office/powerpoint/2010/main" val="20297931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0"/>
              </a:spcBef>
              <a:spcAft>
                <a:spcPts val="0"/>
              </a:spcAft>
            </a:pPr>
            <a:r>
              <a:rPr lang="en-AU" sz="1200" kern="1200" dirty="0" smtClean="0">
                <a:solidFill>
                  <a:schemeClr val="tx1"/>
                </a:solidFill>
                <a:effectLst/>
                <a:latin typeface="+mn-lt"/>
                <a:ea typeface="+mn-ea"/>
                <a:cs typeface="+mn-cs"/>
              </a:rPr>
              <a:t>Participants will undergo comprehensive employment assessments via both a JSCI and an ESAt. These assessments will serve two purposes:</a:t>
            </a:r>
          </a:p>
          <a:p>
            <a:pPr marL="171450" lvl="0"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provide valuable information to the Provider to identify employment assistance for the Participant, informing the Provider</a:t>
            </a:r>
            <a:r>
              <a:rPr lang="en-AU" sz="1200" kern="1200" baseline="0" dirty="0" smtClean="0">
                <a:solidFill>
                  <a:schemeClr val="tx1"/>
                </a:solidFill>
                <a:effectLst/>
                <a:latin typeface="+mn-lt"/>
                <a:ea typeface="+mn-ea"/>
                <a:cs typeface="+mn-cs"/>
              </a:rPr>
              <a:t> as to </a:t>
            </a:r>
            <a:r>
              <a:rPr lang="en-AU" sz="1200" kern="1200" dirty="0" smtClean="0">
                <a:solidFill>
                  <a:schemeClr val="tx1"/>
                </a:solidFill>
                <a:effectLst/>
                <a:latin typeface="+mn-lt"/>
                <a:ea typeface="+mn-ea"/>
                <a:cs typeface="+mn-cs"/>
              </a:rPr>
              <a:t>what should be included in the Transition Plan and discussed at the Facilitated Transfer, and</a:t>
            </a:r>
          </a:p>
          <a:p>
            <a:pPr marL="171450" lvl="0"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identify to DHS the appropriate post-release employment service to which the Participant should be referred.</a:t>
            </a:r>
          </a:p>
          <a:p>
            <a:pPr lvl="0" fontAlgn="base">
              <a:lnSpc>
                <a:spcPct val="100000"/>
              </a:lnSpc>
              <a:spcBef>
                <a:spcPts val="0"/>
              </a:spcBef>
              <a:spcAft>
                <a:spcPts val="0"/>
              </a:spcAft>
            </a:pPr>
            <a:endParaRPr lang="en-AU" sz="1200" b="1" u="none" strike="noStrike" kern="1200" dirty="0" smtClean="0">
              <a:solidFill>
                <a:schemeClr val="tx1"/>
              </a:solidFill>
              <a:effectLst>
                <a:glow>
                  <a:srgbClr val="000000"/>
                </a:glow>
                <a:outerShdw sx="0" sy="0">
                  <a:srgbClr val="000000"/>
                </a:outerShdw>
                <a:reflection stA="0" endPos="0" fadeDir="0" sx="0" sy="0"/>
              </a:effectLst>
              <a:latin typeface="+mn-lt"/>
              <a:ea typeface="+mn-ea"/>
              <a:cs typeface="+mn-cs"/>
            </a:endParaRPr>
          </a:p>
          <a:p>
            <a:pPr lvl="0" fontAlgn="base">
              <a:lnSpc>
                <a:spcPct val="100000"/>
              </a:lnSpc>
              <a:spcBef>
                <a:spcPts val="0"/>
              </a:spcBef>
              <a:spcAft>
                <a:spcPts val="0"/>
              </a:spcAft>
            </a:pPr>
            <a:r>
              <a:rPr lang="en-AU" sz="1200" b="1" u="none" strike="noStrike" kern="1200" dirty="0" smtClean="0">
                <a:solidFill>
                  <a:schemeClr val="tx1"/>
                </a:solidFill>
                <a:effectLst>
                  <a:glow>
                    <a:srgbClr val="000000"/>
                  </a:glow>
                  <a:outerShdw sx="0" sy="0">
                    <a:srgbClr val="000000"/>
                  </a:outerShdw>
                  <a:reflection stA="0" endPos="0" fadeDir="0" sx="0" sy="0"/>
                </a:effectLst>
                <a:latin typeface="+mn-lt"/>
                <a:ea typeface="+mn-ea"/>
                <a:cs typeface="+mn-cs"/>
              </a:rPr>
              <a:t>Job Seeker Classification Instrument (JSCI)</a:t>
            </a:r>
          </a:p>
          <a:p>
            <a:pPr>
              <a:lnSpc>
                <a:spcPct val="100000"/>
              </a:lnSpc>
              <a:spcBef>
                <a:spcPts val="0"/>
              </a:spcBef>
              <a:spcAft>
                <a:spcPts val="0"/>
              </a:spcAft>
            </a:pPr>
            <a:r>
              <a:rPr lang="en-AU" sz="1200" kern="1200" dirty="0" smtClean="0">
                <a:solidFill>
                  <a:schemeClr val="tx1"/>
                </a:solidFill>
                <a:effectLst/>
                <a:latin typeface="+mn-lt"/>
                <a:ea typeface="+mn-ea"/>
                <a:cs typeface="+mn-cs"/>
              </a:rPr>
              <a:t>The JSCI is an interview-based questionnaire that measures the relative disadvantage of an individual and determines the level of support they should receive, to ensure they are serviced by the most appropriate employment service after their release.</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Providers will complete a JSCI questionnaire</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with all Participants, during a face-to-face meeting. </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Once complete, the Provider will upload the JSCI into the Department’s IT Systems. </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Providers will be provided with the JSCI questionnaire and supporting guidelines on how to best deliver the questionnaire.</a:t>
            </a:r>
          </a:p>
          <a:p>
            <a:pPr lvl="0" fontAlgn="base">
              <a:lnSpc>
                <a:spcPct val="100000"/>
              </a:lnSpc>
              <a:spcBef>
                <a:spcPts val="0"/>
              </a:spcBef>
              <a:spcAft>
                <a:spcPts val="0"/>
              </a:spcAft>
            </a:pPr>
            <a:endParaRPr lang="en-AU" sz="1200" b="1" u="none" strike="noStrike" kern="1200" dirty="0" smtClean="0">
              <a:solidFill>
                <a:schemeClr val="tx1"/>
              </a:solidFill>
              <a:effectLst>
                <a:glow>
                  <a:srgbClr val="000000"/>
                </a:glow>
                <a:outerShdw sx="0" sy="0">
                  <a:srgbClr val="000000"/>
                </a:outerShdw>
                <a:reflection stA="0" endPos="0" fadeDir="0" sx="0" sy="0"/>
              </a:effectLst>
              <a:latin typeface="+mn-lt"/>
              <a:ea typeface="+mn-ea"/>
              <a:cs typeface="+mn-cs"/>
            </a:endParaRPr>
          </a:p>
          <a:p>
            <a:pPr lvl="0" fontAlgn="base">
              <a:lnSpc>
                <a:spcPct val="100000"/>
              </a:lnSpc>
              <a:spcBef>
                <a:spcPts val="0"/>
              </a:spcBef>
              <a:spcAft>
                <a:spcPts val="0"/>
              </a:spcAft>
            </a:pPr>
            <a:r>
              <a:rPr lang="en-AU" sz="1200" b="1" u="none" strike="noStrike" kern="1200" dirty="0" smtClean="0">
                <a:solidFill>
                  <a:schemeClr val="tx1"/>
                </a:solidFill>
                <a:effectLst>
                  <a:glow>
                    <a:srgbClr val="000000"/>
                  </a:glow>
                  <a:outerShdw sx="0" sy="0">
                    <a:srgbClr val="000000"/>
                  </a:outerShdw>
                  <a:reflection stA="0" endPos="0" fadeDir="0" sx="0" sy="0"/>
                </a:effectLst>
                <a:latin typeface="+mn-lt"/>
                <a:ea typeface="+mn-ea"/>
                <a:cs typeface="+mn-cs"/>
              </a:rPr>
              <a:t>Employment Services Assessment</a:t>
            </a:r>
          </a:p>
          <a:p>
            <a:pPr>
              <a:lnSpc>
                <a:spcPct val="100000"/>
              </a:lnSpc>
              <a:spcBef>
                <a:spcPts val="0"/>
              </a:spcBef>
              <a:spcAft>
                <a:spcPts val="0"/>
              </a:spcAft>
            </a:pPr>
            <a:r>
              <a:rPr lang="en-AU" sz="1200" kern="1200" dirty="0" smtClean="0">
                <a:solidFill>
                  <a:schemeClr val="tx1"/>
                </a:solidFill>
                <a:effectLst/>
                <a:latin typeface="+mn-lt"/>
                <a:ea typeface="+mn-ea"/>
                <a:cs typeface="+mn-cs"/>
              </a:rPr>
              <a:t>An ESAt identifies an individual’s:</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barriers to finding and maintaining employment (this may relate to the impact of a person's disability, injury, illness, or other disadvantage)</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work capacity (in hour bandwidths), and</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interventions and assistance that may be of benefit to improve their current work capacity.</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For the Time to Work Service, all Participants will be offered an ESAt. </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Greater knowledge of the Participant’s barriers to employment, will better inform the Transition Plan, the Facilitated Transfer and the employment service the Participant will be referred to post-release.</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It is anticipated that the ESAt will be conducted jointly by DHS and the Provider. Providers </a:t>
            </a:r>
            <a:r>
              <a:rPr lang="en-AU" sz="1200" kern="1200" baseline="0" dirty="0" smtClean="0">
                <a:solidFill>
                  <a:schemeClr val="tx1"/>
                </a:solidFill>
                <a:effectLst/>
                <a:latin typeface="+mn-lt"/>
                <a:ea typeface="+mn-ea"/>
                <a:cs typeface="+mn-cs"/>
              </a:rPr>
              <a:t>will </a:t>
            </a:r>
            <a:r>
              <a:rPr lang="en-AU" sz="1200" kern="1200" dirty="0" smtClean="0">
                <a:solidFill>
                  <a:schemeClr val="tx1"/>
                </a:solidFill>
                <a:effectLst/>
                <a:latin typeface="+mn-lt"/>
                <a:ea typeface="+mn-ea"/>
                <a:cs typeface="+mn-cs"/>
              </a:rPr>
              <a:t>arrange the ESAt timing with the Prison and DHS and be in the room to assist the Participant (where consent</a:t>
            </a:r>
            <a:r>
              <a:rPr lang="en-AU" sz="1200" kern="1200" baseline="0" dirty="0" smtClean="0">
                <a:solidFill>
                  <a:schemeClr val="tx1"/>
                </a:solidFill>
                <a:effectLst/>
                <a:latin typeface="+mn-lt"/>
                <a:ea typeface="+mn-ea"/>
                <a:cs typeface="+mn-cs"/>
              </a:rPr>
              <a:t> has been obtained)</a:t>
            </a:r>
            <a:r>
              <a:rPr lang="en-AU" sz="1200" kern="1200" dirty="0" smtClean="0">
                <a:solidFill>
                  <a:schemeClr val="tx1"/>
                </a:solidFill>
                <a:effectLst/>
                <a:latin typeface="+mn-lt"/>
                <a:ea typeface="+mn-ea"/>
                <a:cs typeface="+mn-cs"/>
              </a:rPr>
              <a:t>. The intent is that the ESAt will be conducted over the phone by a DHS ESAt Assessor. </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Providers</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will also need to help, or get the permission of Participants, to obtain medical records from the relevant health organisation to complete the ESAt, if that information is not already held in DHS IT systems.</a:t>
            </a:r>
          </a:p>
        </p:txBody>
      </p:sp>
      <p:sp>
        <p:nvSpPr>
          <p:cNvPr id="4" name="Slide Number Placeholder 3"/>
          <p:cNvSpPr>
            <a:spLocks noGrp="1"/>
          </p:cNvSpPr>
          <p:nvPr>
            <p:ph type="sldNum" sz="quarter" idx="10"/>
          </p:nvPr>
        </p:nvSpPr>
        <p:spPr/>
        <p:txBody>
          <a:bodyPr/>
          <a:lstStyle/>
          <a:p>
            <a:fld id="{795DCB7C-4DED-4831-87B5-168AB567D7BA}" type="slidenum">
              <a:rPr lang="en-AU" smtClean="0"/>
              <a:t>11</a:t>
            </a:fld>
            <a:endParaRPr lang="en-AU" dirty="0"/>
          </a:p>
        </p:txBody>
      </p:sp>
    </p:spTree>
    <p:extLst>
      <p:ext uri="{BB962C8B-B14F-4D97-AF65-F5344CB8AC3E}">
        <p14:creationId xmlns:p14="http://schemas.microsoft.com/office/powerpoint/2010/main" val="32048341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smtClean="0">
                <a:solidFill>
                  <a:schemeClr val="tx1"/>
                </a:solidFill>
                <a:effectLst/>
                <a:latin typeface="+mn-lt"/>
                <a:ea typeface="+mn-ea"/>
                <a:cs typeface="+mn-cs"/>
              </a:rPr>
              <a:t>The Transition Plan will reflect the needs of the Participant depending on their post-release employment services provider, including different requirements for Community Development Programme participants and Participants with job search activity requirements on release. The Transition Plan will be developed in consultation with the Participant and, where relevant, with the assistance of Prison officers and other in-prison providers so the Participant does not need to re-tell their story multiple times.</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Providers will discuss and review a Participant’s skills, work experience and work history in addition to any education or training undertaken while in Prison. This will ensure the Participant’s full employment history can be taken into consideration to identify what additional support, further training, or work opportunities the Participant can be offered post-release.</a:t>
            </a:r>
          </a:p>
          <a:p>
            <a:endParaRPr lang="en-AU" dirty="0" smtClean="0">
              <a:effectLst/>
            </a:endParaRPr>
          </a:p>
          <a:p>
            <a:r>
              <a:rPr lang="en-AU" dirty="0" smtClean="0">
                <a:effectLst/>
              </a:rPr>
              <a:t>In developing the Transition Plan, a Provider must also take into account a Participant’s:</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post-release activities, support needs and referrals to relevant services, including:</a:t>
            </a:r>
          </a:p>
          <a:p>
            <a:pPr marL="457200" lvl="3" indent="-171450">
              <a:buFont typeface="Courier New" panose="02070309020205020404" pitchFamily="49" charset="0"/>
              <a:buChar char="o"/>
            </a:pPr>
            <a:r>
              <a:rPr lang="en-AU" sz="1200" kern="1200" dirty="0" smtClean="0">
                <a:solidFill>
                  <a:schemeClr val="tx1"/>
                </a:solidFill>
                <a:effectLst/>
                <a:latin typeface="+mn-lt"/>
                <a:ea typeface="+mn-ea"/>
                <a:cs typeface="+mn-cs"/>
              </a:rPr>
              <a:t>assistance meeting parole requirements, outlining how these will relate to employment, and</a:t>
            </a:r>
          </a:p>
          <a:p>
            <a:pPr marL="457200" lvl="3" indent="-171450">
              <a:buFont typeface="Courier New" panose="02070309020205020404" pitchFamily="49" charset="0"/>
              <a:buChar char="o"/>
            </a:pPr>
            <a:r>
              <a:rPr lang="en-AU" sz="1200" kern="1200" dirty="0" smtClean="0">
                <a:solidFill>
                  <a:schemeClr val="tx1"/>
                </a:solidFill>
                <a:effectLst/>
                <a:latin typeface="+mn-lt"/>
                <a:ea typeface="+mn-ea"/>
                <a:cs typeface="+mn-cs"/>
              </a:rPr>
              <a:t>reintegration services such as health and housing</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support services accessed while in Prison</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career and work goals, including realistic employment options, aspirations and skills</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labour market conditions of the area in which the Participant will live</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skill gaps, including any education or training that may be needed</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vocational barriers</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relevant family obligations, and</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post-release employment services.</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As part of the Transition Plan, a Provider will ensure a Participant is aware of the implications of their criminal record on their employment. The Transition Plan will also encourage a Participant to connect with their post-release employment services provider sooner rather than later, including opting out of exemptions to benefit from their assistance and support as soon as possible.</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The Transition Plan must be reviewed and agreed by both the Participant and Provider (the Participant’s verbal agreement is acceptable, the</a:t>
            </a:r>
            <a:r>
              <a:rPr lang="en-AU" sz="1200" kern="1200" baseline="0" dirty="0" smtClean="0">
                <a:solidFill>
                  <a:schemeClr val="tx1"/>
                </a:solidFill>
                <a:effectLst/>
                <a:latin typeface="+mn-lt"/>
                <a:ea typeface="+mn-ea"/>
                <a:cs typeface="+mn-cs"/>
              </a:rPr>
              <a:t> Provider must make a written note that the Participant has verbally agreed)</a:t>
            </a:r>
            <a:r>
              <a:rPr lang="en-AU" sz="1200" kern="1200" dirty="0" smtClean="0">
                <a:solidFill>
                  <a:schemeClr val="tx1"/>
                </a:solidFill>
                <a:effectLst/>
                <a:latin typeface="+mn-lt"/>
                <a:ea typeface="+mn-ea"/>
                <a:cs typeface="+mn-cs"/>
              </a:rPr>
              <a:t>. </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Both the Provider and post-release employment services provider will use the Transition Plan to identify any transitional support or rehabilitation services a Participant may need to help them successfully reintegrate into the community, including housing, health care and other relevant issues.</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The Transition Plan will be uploaded into the Department’s IT Systems and transferred to the post-release employment services provider for use when engaging the Participant post-release.</a:t>
            </a:r>
            <a:endParaRPr lang="en-AU" sz="14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DCB7C-4DED-4831-87B5-168AB567D7BA}" type="slidenum">
              <a:rPr lang="en-AU" smtClean="0"/>
              <a:t>12</a:t>
            </a:fld>
            <a:endParaRPr lang="en-AU" dirty="0"/>
          </a:p>
        </p:txBody>
      </p:sp>
    </p:spTree>
    <p:extLst>
      <p:ext uri="{BB962C8B-B14F-4D97-AF65-F5344CB8AC3E}">
        <p14:creationId xmlns:p14="http://schemas.microsoft.com/office/powerpoint/2010/main" val="36487387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smtClean="0">
                <a:solidFill>
                  <a:schemeClr val="tx1"/>
                </a:solidFill>
                <a:effectLst/>
                <a:latin typeface="+mn-lt"/>
                <a:ea typeface="+mn-ea"/>
                <a:cs typeface="+mn-cs"/>
              </a:rPr>
              <a:t>Providers will</a:t>
            </a:r>
            <a:r>
              <a:rPr lang="en-AU" sz="1200" kern="1200" baseline="0" dirty="0" smtClean="0">
                <a:solidFill>
                  <a:schemeClr val="tx1"/>
                </a:solidFill>
                <a:effectLst/>
                <a:latin typeface="+mn-lt"/>
                <a:ea typeface="+mn-ea"/>
                <a:cs typeface="+mn-cs"/>
              </a:rPr>
              <a:t> be required to conduct a Facilitated Transfer for all Participants who attend a pre-release interview with the Department of Human Service (DHS) and are referred to one of the Government’s employment services. </a:t>
            </a:r>
          </a:p>
          <a:p>
            <a:endParaRPr lang="en-AU" sz="1200" kern="1200" baseline="0" dirty="0" smtClean="0">
              <a:solidFill>
                <a:schemeClr val="tx1"/>
              </a:solidFill>
              <a:effectLst/>
              <a:latin typeface="+mn-lt"/>
              <a:ea typeface="+mn-ea"/>
              <a:cs typeface="+mn-cs"/>
            </a:endParaRPr>
          </a:p>
          <a:p>
            <a:r>
              <a:rPr lang="en-AU" sz="1200" kern="1200" baseline="0" dirty="0" smtClean="0">
                <a:solidFill>
                  <a:schemeClr val="tx1"/>
                </a:solidFill>
                <a:effectLst/>
                <a:latin typeface="+mn-lt"/>
                <a:ea typeface="+mn-ea"/>
                <a:cs typeface="+mn-cs"/>
              </a:rPr>
              <a:t>The DHS pre-release interview will be conducted with a Participant close to 21 days prior to their release to organise arrangement for Centrelink or other payments. This will ensure access to income support after the participant is released.</a:t>
            </a:r>
          </a:p>
          <a:p>
            <a:endParaRPr lang="en-AU" sz="1200" kern="1200" baseline="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A Provider will need to discuss with a Participant the purpose of the DHS pre-release interview and encourage them to attend. A Provider would not be expected to participate in the DHS pre-release interview under ordinary circumstances.</a:t>
            </a:r>
            <a:endParaRPr lang="en-AU" sz="1200" kern="1200" baseline="0" dirty="0" smtClean="0">
              <a:solidFill>
                <a:schemeClr val="tx1"/>
              </a:solidFill>
              <a:effectLst/>
              <a:latin typeface="+mn-lt"/>
              <a:ea typeface="+mn-ea"/>
              <a:cs typeface="+mn-cs"/>
            </a:endParaRPr>
          </a:p>
          <a:p>
            <a:endParaRPr lang="en-AU" sz="1200" kern="1200" baseline="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Following the DHS pre-release interview and before the Participant is released where they have been referred to a post-release employment service</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the Participant will be part of a Facilitated Transfer from their Provider to their post-release employment services provider in the region the Participant intends to live following release. </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The Facilitated Transfer is an opportunity for the Provider and the post-release employment services provider to discuss the Transition Plan with the Participant and identify any transitional support services or post-release rehabilitation and/or reintegration requirements they may require once released.</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Providers will be notified in the Department’s IT Systems of a Participant’s post release employment services provider. The Provider will contact the post-release employment services provider to arrange a time for the Facilitated Transfer meeting and work with the Prison to organise access, a meeting room and telephone access, if required.</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If a Facilitated Transfer is unable to occur for reasons outside of their control, the Provider must use their best endeavours to contact the post-release Employment Services Provider to discuss the participant and their Transition Plan. </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Participants may return to different and possibly remote locations in Australia and may be referred to any of the Government’s employment services including, jobactive, Transition to Work, the New Enterprise Incentive Scheme, ParentsNext, Disability Employment Services or the Community Development Programme depending on their circumstances.</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To ensure the benefits of the Time to Work Service are maximised</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Providers will need</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to build strong relationships with other employment services providers that</a:t>
            </a:r>
            <a:r>
              <a:rPr lang="en-AU" sz="1200" kern="1200" baseline="0" dirty="0" smtClean="0">
                <a:solidFill>
                  <a:schemeClr val="tx1"/>
                </a:solidFill>
                <a:effectLst/>
                <a:latin typeface="+mn-lt"/>
                <a:ea typeface="+mn-ea"/>
                <a:cs typeface="+mn-cs"/>
              </a:rPr>
              <a:t> will be involved in the Facilitated Transfer to </a:t>
            </a:r>
            <a:r>
              <a:rPr lang="en-AU" sz="1200" kern="1200" dirty="0" smtClean="0">
                <a:solidFill>
                  <a:schemeClr val="tx1"/>
                </a:solidFill>
                <a:effectLst/>
                <a:latin typeface="+mn-lt"/>
                <a:ea typeface="+mn-ea"/>
                <a:cs typeface="+mn-cs"/>
              </a:rPr>
              <a:t>ensure continuous provision of support to Participants before and after they are released from Prison.</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Information about each employment service is available at employment.gov.au/employment.</a:t>
            </a:r>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DCB7C-4DED-4831-87B5-168AB567D7BA}" type="slidenum">
              <a:rPr lang="en-AU" smtClean="0"/>
              <a:t>13</a:t>
            </a:fld>
            <a:endParaRPr lang="en-AU" dirty="0"/>
          </a:p>
        </p:txBody>
      </p:sp>
    </p:spTree>
    <p:extLst>
      <p:ext uri="{BB962C8B-B14F-4D97-AF65-F5344CB8AC3E}">
        <p14:creationId xmlns:p14="http://schemas.microsoft.com/office/powerpoint/2010/main" val="36635207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0"/>
              </a:spcBef>
              <a:spcAft>
                <a:spcPts val="0"/>
              </a:spcAft>
            </a:pPr>
            <a:r>
              <a:rPr lang="en-AU" sz="1200" kern="1200" dirty="0" smtClean="0">
                <a:solidFill>
                  <a:schemeClr val="tx1"/>
                </a:solidFill>
                <a:effectLst/>
                <a:latin typeface="+mn-lt"/>
                <a:ea typeface="+mn-ea"/>
                <a:cs typeface="+mn-cs"/>
              </a:rPr>
              <a:t>Providers will receive up to $555 (GST inclusive) for each Participant.</a:t>
            </a:r>
            <a:r>
              <a:rPr lang="en-AU" sz="1200" kern="1200" baseline="0" dirty="0" smtClean="0">
                <a:solidFill>
                  <a:schemeClr val="tx1"/>
                </a:solidFill>
                <a:effectLst/>
                <a:latin typeface="+mn-lt"/>
                <a:ea typeface="+mn-ea"/>
                <a:cs typeface="+mn-cs"/>
              </a:rPr>
              <a:t> There are two components: </a:t>
            </a:r>
            <a:r>
              <a:rPr lang="en-AU" sz="1200" kern="1200" dirty="0" smtClean="0">
                <a:solidFill>
                  <a:schemeClr val="tx1"/>
                </a:solidFill>
                <a:effectLst/>
                <a:latin typeface="+mn-lt"/>
                <a:ea typeface="+mn-ea"/>
                <a:cs typeface="+mn-cs"/>
              </a:rPr>
              <a:t>upfront payments and a Transition Plan service</a:t>
            </a:r>
            <a:r>
              <a:rPr lang="en-AU" sz="1200" kern="1200" baseline="0" dirty="0" smtClean="0">
                <a:solidFill>
                  <a:schemeClr val="tx1"/>
                </a:solidFill>
                <a:effectLst/>
                <a:latin typeface="+mn-lt"/>
                <a:ea typeface="+mn-ea"/>
                <a:cs typeface="+mn-cs"/>
              </a:rPr>
              <a:t> fee</a:t>
            </a:r>
            <a:r>
              <a:rPr lang="en-AU" sz="1200" kern="1200" dirty="0" smtClean="0">
                <a:solidFill>
                  <a:schemeClr val="tx1"/>
                </a:solidFill>
                <a:effectLst/>
                <a:latin typeface="+mn-lt"/>
                <a:ea typeface="+mn-ea"/>
                <a:cs typeface="+mn-cs"/>
              </a:rPr>
              <a:t>.</a:t>
            </a:r>
          </a:p>
          <a:p>
            <a:pPr>
              <a:lnSpc>
                <a:spcPct val="100000"/>
              </a:lnSpc>
              <a:spcBef>
                <a:spcPts val="0"/>
              </a:spcBef>
              <a:spcAft>
                <a:spcPts val="0"/>
              </a:spcAft>
            </a:pPr>
            <a:endParaRPr lang="en-AU" sz="1200" b="1" kern="1200" dirty="0" smtClean="0">
              <a:solidFill>
                <a:schemeClr val="tx1"/>
              </a:solidFill>
              <a:effectLst/>
              <a:latin typeface="+mn-lt"/>
              <a:ea typeface="+mn-ea"/>
              <a:cs typeface="+mn-cs"/>
            </a:endParaRPr>
          </a:p>
          <a:p>
            <a:pPr>
              <a:lnSpc>
                <a:spcPct val="100000"/>
              </a:lnSpc>
              <a:spcBef>
                <a:spcPts val="0"/>
              </a:spcBef>
              <a:spcAft>
                <a:spcPts val="0"/>
              </a:spcAft>
            </a:pPr>
            <a:r>
              <a:rPr lang="en-AU" sz="1200" b="1" kern="1200" dirty="0" smtClean="0">
                <a:solidFill>
                  <a:schemeClr val="tx1"/>
                </a:solidFill>
                <a:effectLst/>
                <a:latin typeface="+mn-lt"/>
                <a:ea typeface="+mn-ea"/>
                <a:cs typeface="+mn-cs"/>
              </a:rPr>
              <a:t>Upfront Payment</a:t>
            </a:r>
          </a:p>
          <a:p>
            <a:pPr>
              <a:lnSpc>
                <a:spcPct val="100000"/>
              </a:lnSpc>
              <a:spcBef>
                <a:spcPts val="0"/>
              </a:spcBef>
              <a:spcAft>
                <a:spcPts val="0"/>
              </a:spcAft>
            </a:pPr>
            <a:r>
              <a:rPr lang="en-AU" sz="1200" kern="1200" dirty="0" smtClean="0">
                <a:solidFill>
                  <a:schemeClr val="tx1"/>
                </a:solidFill>
                <a:effectLst/>
                <a:latin typeface="+mn-lt"/>
                <a:ea typeface="+mn-ea"/>
                <a:cs typeface="+mn-cs"/>
              </a:rPr>
              <a:t>Providers will receive an upfront Payment based on the expected number of prisoners they will service over the following six months (based on the</a:t>
            </a:r>
            <a:r>
              <a:rPr lang="en-AU" sz="1200" kern="1200" baseline="0" dirty="0" smtClean="0">
                <a:solidFill>
                  <a:schemeClr val="tx1"/>
                </a:solidFill>
                <a:effectLst/>
                <a:latin typeface="+mn-lt"/>
                <a:ea typeface="+mn-ea"/>
                <a:cs typeface="+mn-cs"/>
              </a:rPr>
              <a:t> Department’s estimated minimum number of eligible prisoners </a:t>
            </a:r>
            <a:r>
              <a:rPr lang="en-AU" sz="1200" kern="1200" dirty="0" smtClean="0">
                <a:solidFill>
                  <a:schemeClr val="tx1"/>
                </a:solidFill>
                <a:effectLst/>
                <a:latin typeface="+mn-lt"/>
                <a:ea typeface="+mn-ea"/>
                <a:cs typeface="+mn-cs"/>
              </a:rPr>
              <a:t>anticipated as upcoming for release</a:t>
            </a:r>
            <a:r>
              <a:rPr lang="en-AU" sz="1200" kern="1200" baseline="0" dirty="0" smtClean="0">
                <a:solidFill>
                  <a:schemeClr val="tx1"/>
                </a:solidFill>
                <a:effectLst/>
                <a:latin typeface="+mn-lt"/>
                <a:ea typeface="+mn-ea"/>
                <a:cs typeface="+mn-cs"/>
              </a:rPr>
              <a:t> – </a:t>
            </a:r>
            <a:r>
              <a:rPr lang="en-AU" sz="1200" kern="1200" dirty="0" smtClean="0">
                <a:solidFill>
                  <a:schemeClr val="tx1"/>
                </a:solidFill>
                <a:effectLst/>
                <a:latin typeface="+mn-lt"/>
                <a:ea typeface="+mn-ea"/>
                <a:cs typeface="+mn-cs"/>
              </a:rPr>
              <a:t>detailed at</a:t>
            </a:r>
            <a:r>
              <a:rPr lang="en-AU" sz="1200" b="1" kern="1200" dirty="0" smtClean="0">
                <a:solidFill>
                  <a:schemeClr val="tx1"/>
                </a:solidFill>
                <a:effectLst/>
                <a:latin typeface="+mn-lt"/>
                <a:ea typeface="+mn-ea"/>
                <a:cs typeface="+mn-cs"/>
              </a:rPr>
              <a:t> </a:t>
            </a:r>
            <a:r>
              <a:rPr lang="en-AU" sz="1200" u="none" kern="1200" dirty="0" smtClean="0">
                <a:solidFill>
                  <a:schemeClr val="tx1"/>
                </a:solidFill>
                <a:effectLst/>
                <a:latin typeface="+mn-lt"/>
                <a:ea typeface="+mn-ea"/>
                <a:cs typeface="+mn-cs"/>
              </a:rPr>
              <a:t>Appendix E—Participating Prisons and Participant Data</a:t>
            </a:r>
            <a:r>
              <a:rPr lang="en-AU" sz="1200" kern="1200" dirty="0" smtClean="0">
                <a:solidFill>
                  <a:schemeClr val="tx1"/>
                </a:solidFill>
                <a:effectLst/>
                <a:latin typeface="+mn-lt"/>
                <a:ea typeface="+mn-ea"/>
                <a:cs typeface="+mn-cs"/>
              </a:rPr>
              <a:t>). This fee recognises that the take up of the service by prisoners is voluntary and there may be a higher administrative burden than for out-of-prison services, including possibly higher occurrences of prisoners not being able to attend appointments.</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The calculation for the upfront Payments is based on an expectation that 50 per cent of eligible prisoners will participate in the program, with Providers receiving $335 (GST incl) upfront for every prisoner expected to participate.</a:t>
            </a:r>
          </a:p>
          <a:p>
            <a:pPr>
              <a:lnSpc>
                <a:spcPct val="100000"/>
              </a:lnSpc>
              <a:spcBef>
                <a:spcPts val="0"/>
              </a:spcBef>
              <a:spcAft>
                <a:spcPts val="0"/>
              </a:spcAft>
            </a:pPr>
            <a:r>
              <a:rPr lang="en-AU" sz="1200" kern="1200" dirty="0" smtClean="0">
                <a:solidFill>
                  <a:schemeClr val="tx1"/>
                </a:solidFill>
                <a:effectLst/>
                <a:latin typeface="+mn-lt"/>
                <a:ea typeface="+mn-ea"/>
                <a:cs typeface="+mn-cs"/>
              </a:rPr>
              <a:t> </a:t>
            </a:r>
          </a:p>
          <a:p>
            <a:pPr>
              <a:lnSpc>
                <a:spcPct val="100000"/>
              </a:lnSpc>
              <a:spcBef>
                <a:spcPts val="0"/>
              </a:spcBef>
              <a:spcAft>
                <a:spcPts val="0"/>
              </a:spcAft>
            </a:pPr>
            <a:r>
              <a:rPr lang="en-AU" sz="1200" kern="1200" dirty="0" smtClean="0">
                <a:solidFill>
                  <a:schemeClr val="tx1"/>
                </a:solidFill>
                <a:effectLst/>
                <a:latin typeface="+mn-lt"/>
                <a:ea typeface="+mn-ea"/>
                <a:cs typeface="+mn-cs"/>
              </a:rPr>
              <a:t>The upfront Payments amount will not be reduced from the initial</a:t>
            </a:r>
            <a:r>
              <a:rPr lang="en-AU" sz="1200" kern="1200" baseline="0" dirty="0" smtClean="0">
                <a:solidFill>
                  <a:schemeClr val="tx1"/>
                </a:solidFill>
                <a:effectLst/>
                <a:latin typeface="+mn-lt"/>
                <a:ea typeface="+mn-ea"/>
                <a:cs typeface="+mn-cs"/>
              </a:rPr>
              <a:t> payment </a:t>
            </a:r>
            <a:r>
              <a:rPr lang="en-AU" sz="1200" kern="1200" dirty="0" smtClean="0">
                <a:solidFill>
                  <a:schemeClr val="tx1"/>
                </a:solidFill>
                <a:effectLst/>
                <a:latin typeface="+mn-lt"/>
                <a:ea typeface="+mn-ea"/>
                <a:cs typeface="+mn-cs"/>
              </a:rPr>
              <a:t>where the expected number of eligible prisoners decreases or where fewer than 50 per cent of eligible prisoners participate in the program. The upfront Payments will, however, be increased where the expected number of eligible prisoners increases or where a Provider’s performance is such that more than 50 per cent of eligible prisoners participate in the program. This Payments structure recognises that Providers who have a high take up should be appropriately remunerated.</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lvl="0" fontAlgn="base">
              <a:lnSpc>
                <a:spcPct val="100000"/>
              </a:lnSpc>
              <a:spcBef>
                <a:spcPts val="0"/>
              </a:spcBef>
              <a:spcAft>
                <a:spcPts val="0"/>
              </a:spcAft>
            </a:pPr>
            <a:r>
              <a:rPr lang="en-AU" sz="1200" b="1" u="none" strike="noStrike" kern="1200" dirty="0" smtClean="0">
                <a:solidFill>
                  <a:schemeClr val="tx1"/>
                </a:solidFill>
                <a:effectLst>
                  <a:glow>
                    <a:srgbClr val="000000"/>
                  </a:glow>
                  <a:outerShdw sx="0" sy="0">
                    <a:srgbClr val="000000"/>
                  </a:outerShdw>
                  <a:reflection stA="0" endPos="0" fadeDir="0" sx="0" sy="0"/>
                </a:effectLst>
                <a:latin typeface="+mn-lt"/>
                <a:ea typeface="+mn-ea"/>
                <a:cs typeface="+mn-cs"/>
              </a:rPr>
              <a:t>Transition Plan Service Fee</a:t>
            </a:r>
          </a:p>
          <a:p>
            <a:pPr>
              <a:lnSpc>
                <a:spcPct val="100000"/>
              </a:lnSpc>
              <a:spcBef>
                <a:spcPts val="0"/>
              </a:spcBef>
              <a:spcAft>
                <a:spcPts val="0"/>
              </a:spcAft>
            </a:pPr>
            <a:r>
              <a:rPr lang="en-AU" sz="1200" kern="1200" dirty="0" smtClean="0">
                <a:solidFill>
                  <a:schemeClr val="tx1"/>
                </a:solidFill>
                <a:effectLst/>
                <a:latin typeface="+mn-lt"/>
                <a:ea typeface="+mn-ea"/>
                <a:cs typeface="+mn-cs"/>
              </a:rPr>
              <a:t>The Transition Plan service fee will be paid after the Provider finalises services to a Participant; that is, when a Participant has agreed to their Transition Plan and it has been approved in the Department’s IT system.</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The Provider will be paid $220 (GST incl) for each approved Transition Plan.  An approved Transition Plan will demonstrate that the Provider was able to keep their Participants engaged by recording the outcome of the Facilitated Transfer. That is whether a Facilitated Transfer occurred or whether there</a:t>
            </a:r>
            <a:r>
              <a:rPr lang="en-AU" sz="1200" kern="1200" baseline="0" dirty="0" smtClean="0">
                <a:solidFill>
                  <a:schemeClr val="tx1"/>
                </a:solidFill>
                <a:effectLst/>
                <a:latin typeface="+mn-lt"/>
                <a:ea typeface="+mn-ea"/>
                <a:cs typeface="+mn-cs"/>
              </a:rPr>
              <a:t> was a valid reason that one did not occur, for example the Participant was not referred to a post release employment services provider.</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Where a Participant exits the</a:t>
            </a:r>
            <a:r>
              <a:rPr lang="en-AU" sz="1200" kern="1200" baseline="0" dirty="0" smtClean="0">
                <a:solidFill>
                  <a:schemeClr val="tx1"/>
                </a:solidFill>
                <a:effectLst/>
                <a:latin typeface="+mn-lt"/>
                <a:ea typeface="+mn-ea"/>
                <a:cs typeface="+mn-cs"/>
              </a:rPr>
              <a:t> Service before a Transition Plan is agreed the Provider will not be eligible for the Transition Plan Service Fee.</a:t>
            </a:r>
            <a:endParaRPr lang="en-A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Providers will also not receive a pro-rata payment for Participants who are transferred during their service from one Prison to another.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Providers will be expected to provide services to all Aboriginal and Torres Strait Islander prisoners who have approximately three months before their release, who wish to participate in their Prisons, including Participants who have been transferred during their service.</a:t>
            </a:r>
            <a:endParaRPr lang="en-AU" b="1" baseline="0" dirty="0" smtClean="0">
              <a:solidFill>
                <a:schemeClr val="tx1"/>
              </a:solidFill>
            </a:endParaRPr>
          </a:p>
        </p:txBody>
      </p:sp>
      <p:sp>
        <p:nvSpPr>
          <p:cNvPr id="4" name="Slide Number Placeholder 3"/>
          <p:cNvSpPr>
            <a:spLocks noGrp="1"/>
          </p:cNvSpPr>
          <p:nvPr>
            <p:ph type="sldNum" sz="quarter" idx="10"/>
          </p:nvPr>
        </p:nvSpPr>
        <p:spPr/>
        <p:txBody>
          <a:bodyPr/>
          <a:lstStyle/>
          <a:p>
            <a:fld id="{795DCB7C-4DED-4831-87B5-168AB567D7BA}" type="slidenum">
              <a:rPr lang="en-AU" smtClean="0"/>
              <a:t>14</a:t>
            </a:fld>
            <a:endParaRPr lang="en-AU" dirty="0"/>
          </a:p>
        </p:txBody>
      </p:sp>
    </p:spTree>
    <p:extLst>
      <p:ext uri="{BB962C8B-B14F-4D97-AF65-F5344CB8AC3E}">
        <p14:creationId xmlns:p14="http://schemas.microsoft.com/office/powerpoint/2010/main" val="17493558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0"/>
              </a:spcBef>
              <a:spcAft>
                <a:spcPts val="0"/>
              </a:spcAft>
            </a:pPr>
            <a:r>
              <a:rPr lang="en-AU" sz="1200" kern="1200" dirty="0" smtClean="0">
                <a:solidFill>
                  <a:schemeClr val="tx1"/>
                </a:solidFill>
                <a:effectLst/>
                <a:latin typeface="+mn-lt"/>
                <a:ea typeface="+mn-ea"/>
                <a:cs typeface="+mn-cs"/>
              </a:rPr>
              <a:t>For</a:t>
            </a:r>
            <a:r>
              <a:rPr lang="en-AU" sz="1200" kern="1200" baseline="0" dirty="0" smtClean="0">
                <a:solidFill>
                  <a:schemeClr val="tx1"/>
                </a:solidFill>
                <a:effectLst/>
                <a:latin typeface="+mn-lt"/>
                <a:ea typeface="+mn-ea"/>
                <a:cs typeface="+mn-cs"/>
              </a:rPr>
              <a:t> example:  </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In the Request for Tender, it</a:t>
            </a:r>
            <a:r>
              <a:rPr lang="en-AU" sz="1200" kern="1200" baseline="0" dirty="0" smtClean="0">
                <a:solidFill>
                  <a:schemeClr val="tx1"/>
                </a:solidFill>
                <a:effectLst/>
                <a:latin typeface="+mn-lt"/>
                <a:ea typeface="+mn-ea"/>
                <a:cs typeface="+mn-cs"/>
              </a:rPr>
              <a:t> is anticipated that </a:t>
            </a:r>
            <a:r>
              <a:rPr lang="en-AU" sz="1200" kern="1200" dirty="0" smtClean="0">
                <a:solidFill>
                  <a:schemeClr val="tx1"/>
                </a:solidFill>
                <a:effectLst/>
                <a:latin typeface="+mn-lt"/>
                <a:ea typeface="+mn-ea"/>
                <a:cs typeface="+mn-cs"/>
              </a:rPr>
              <a:t>200 Aboriginal and Torres Strait Islander prisoners will be eligible for release during a six-month period at</a:t>
            </a:r>
            <a:r>
              <a:rPr lang="en-AU" sz="1200" kern="1200" baseline="0" dirty="0" smtClean="0">
                <a:solidFill>
                  <a:schemeClr val="tx1"/>
                </a:solidFill>
                <a:effectLst/>
                <a:latin typeface="+mn-lt"/>
                <a:ea typeface="+mn-ea"/>
                <a:cs typeface="+mn-cs"/>
              </a:rPr>
              <a:t> prison A</a:t>
            </a:r>
            <a:r>
              <a:rPr lang="en-AU" sz="1200" kern="1200" dirty="0" smtClean="0">
                <a:solidFill>
                  <a:schemeClr val="tx1"/>
                </a:solidFill>
                <a:effectLst/>
                <a:latin typeface="+mn-lt"/>
                <a:ea typeface="+mn-ea"/>
                <a:cs typeface="+mn-cs"/>
              </a:rPr>
              <a:t>. </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The</a:t>
            </a:r>
            <a:r>
              <a:rPr lang="en-AU" sz="1200" kern="1200" baseline="0" dirty="0" smtClean="0">
                <a:solidFill>
                  <a:schemeClr val="tx1"/>
                </a:solidFill>
                <a:effectLst/>
                <a:latin typeface="+mn-lt"/>
                <a:ea typeface="+mn-ea"/>
                <a:cs typeface="+mn-cs"/>
              </a:rPr>
              <a:t> first payment the Provider receives is therefore $33,500 (this being 50% of 200 eligible prisoners X $335).</a:t>
            </a:r>
          </a:p>
          <a:p>
            <a:pPr>
              <a:lnSpc>
                <a:spcPct val="100000"/>
              </a:lnSpc>
              <a:spcBef>
                <a:spcPts val="0"/>
              </a:spcBef>
              <a:spcAft>
                <a:spcPts val="0"/>
              </a:spcAft>
            </a:pPr>
            <a:endParaRPr lang="en-AU"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baseline="0" dirty="0" smtClean="0">
                <a:solidFill>
                  <a:schemeClr val="tx1"/>
                </a:solidFill>
                <a:effectLst/>
                <a:latin typeface="+mn-lt"/>
                <a:ea typeface="+mn-ea"/>
                <a:cs typeface="+mn-cs"/>
              </a:rPr>
              <a:t>The number of anticipated eligible prisoners remains constant at 200 for the second six month period. </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200" kern="1200" baseline="0" dirty="0" smtClean="0">
              <a:solidFill>
                <a:schemeClr val="tx1"/>
              </a:solidFill>
              <a:effectLst/>
              <a:latin typeface="+mn-lt"/>
              <a:ea typeface="+mn-ea"/>
              <a:cs typeface="+mn-cs"/>
            </a:endParaRPr>
          </a:p>
          <a:p>
            <a:pPr>
              <a:lnSpc>
                <a:spcPct val="100000"/>
              </a:lnSpc>
              <a:spcBef>
                <a:spcPts val="0"/>
              </a:spcBef>
              <a:spcAft>
                <a:spcPts val="0"/>
              </a:spcAft>
            </a:pPr>
            <a:r>
              <a:rPr lang="en-AU" sz="1200" kern="1200" baseline="0" dirty="0" smtClean="0">
                <a:solidFill>
                  <a:schemeClr val="tx1"/>
                </a:solidFill>
                <a:effectLst/>
                <a:latin typeface="+mn-lt"/>
                <a:ea typeface="+mn-ea"/>
                <a:cs typeface="+mn-cs"/>
              </a:rPr>
              <a:t>The percentage calculation for the second six months is based on the performance of the provider in the previous six months.  During the previous months the provider took time to develop a relationship with the prison and only serviced 45 per cent of eligible prisoners (that is 90 rather than 100).  However given this is less than the minimum percentage calculation 50 per cent will continue to be used for the second payment.</a:t>
            </a:r>
          </a:p>
          <a:p>
            <a:pPr>
              <a:lnSpc>
                <a:spcPct val="100000"/>
              </a:lnSpc>
              <a:spcBef>
                <a:spcPts val="0"/>
              </a:spcBef>
              <a:spcAft>
                <a:spcPts val="0"/>
              </a:spcAft>
            </a:pPr>
            <a:endParaRPr lang="en-AU" sz="1200" kern="1200" baseline="0" dirty="0" smtClean="0">
              <a:solidFill>
                <a:schemeClr val="tx1"/>
              </a:solidFill>
              <a:effectLst/>
              <a:latin typeface="+mn-lt"/>
              <a:ea typeface="+mn-ea"/>
              <a:cs typeface="+mn-cs"/>
            </a:endParaRPr>
          </a:p>
          <a:p>
            <a:pPr>
              <a:lnSpc>
                <a:spcPct val="100000"/>
              </a:lnSpc>
              <a:spcBef>
                <a:spcPts val="0"/>
              </a:spcBef>
              <a:spcAft>
                <a:spcPts val="0"/>
              </a:spcAft>
            </a:pPr>
            <a:r>
              <a:rPr lang="en-AU" sz="1200" kern="1200" baseline="0" dirty="0" smtClean="0">
                <a:solidFill>
                  <a:schemeClr val="tx1"/>
                </a:solidFill>
                <a:effectLst/>
                <a:latin typeface="+mn-lt"/>
                <a:ea typeface="+mn-ea"/>
                <a:cs typeface="+mn-cs"/>
              </a:rPr>
              <a:t>Therefore the second payment will also be $33,500 (this being 50% of 200 eligible prisoners X $335).</a:t>
            </a:r>
          </a:p>
          <a:p>
            <a:pPr>
              <a:lnSpc>
                <a:spcPct val="100000"/>
              </a:lnSpc>
              <a:spcBef>
                <a:spcPts val="0"/>
              </a:spcBef>
              <a:spcAft>
                <a:spcPts val="0"/>
              </a:spcAft>
            </a:pPr>
            <a:endParaRPr lang="en-AU" sz="1200" kern="1200" baseline="0" dirty="0" smtClean="0">
              <a:solidFill>
                <a:schemeClr val="tx1"/>
              </a:solidFill>
              <a:effectLst/>
              <a:latin typeface="+mn-lt"/>
              <a:ea typeface="+mn-ea"/>
              <a:cs typeface="+mn-cs"/>
            </a:endParaRPr>
          </a:p>
          <a:p>
            <a:pPr>
              <a:lnSpc>
                <a:spcPct val="100000"/>
              </a:lnSpc>
              <a:spcBef>
                <a:spcPts val="0"/>
              </a:spcBef>
              <a:spcAft>
                <a:spcPts val="0"/>
              </a:spcAft>
            </a:pPr>
            <a:r>
              <a:rPr lang="en-AU" sz="1200" kern="1200" baseline="0" dirty="0" smtClean="0">
                <a:solidFill>
                  <a:schemeClr val="tx1"/>
                </a:solidFill>
                <a:effectLst/>
                <a:latin typeface="+mn-lt"/>
                <a:ea typeface="+mn-ea"/>
                <a:cs typeface="+mn-cs"/>
              </a:rPr>
              <a:t>For the third six month period the number of eligible prisoners reduces to 180.  As this is less than the minimum number of eligible prisoners detailed in the RFT the original anticipated number of 200 will be used for the third payment.</a:t>
            </a:r>
          </a:p>
          <a:p>
            <a:pPr>
              <a:lnSpc>
                <a:spcPct val="100000"/>
              </a:lnSpc>
              <a:spcBef>
                <a:spcPts val="0"/>
              </a:spcBef>
              <a:spcAft>
                <a:spcPts val="0"/>
              </a:spcAft>
            </a:pPr>
            <a:endParaRPr lang="en-AU" sz="1200" kern="1200" baseline="0" dirty="0" smtClean="0">
              <a:solidFill>
                <a:schemeClr val="tx1"/>
              </a:solidFill>
              <a:effectLst/>
              <a:latin typeface="+mn-lt"/>
              <a:ea typeface="+mn-ea"/>
              <a:cs typeface="+mn-cs"/>
            </a:endParaRPr>
          </a:p>
          <a:p>
            <a:pPr>
              <a:lnSpc>
                <a:spcPct val="100000"/>
              </a:lnSpc>
              <a:spcBef>
                <a:spcPts val="0"/>
              </a:spcBef>
              <a:spcAft>
                <a:spcPts val="0"/>
              </a:spcAft>
            </a:pPr>
            <a:r>
              <a:rPr lang="en-AU" sz="1200" kern="1200" baseline="0" dirty="0" smtClean="0">
                <a:solidFill>
                  <a:schemeClr val="tx1"/>
                </a:solidFill>
                <a:effectLst/>
                <a:latin typeface="+mn-lt"/>
                <a:ea typeface="+mn-ea"/>
                <a:cs typeface="+mn-cs"/>
              </a:rPr>
              <a:t>The percentage calculation for the third six months is once again based on the performance of the provider in the previous six months.  During the previous six months the provider worked hard to promote the Time to Work Service and was able to provide services to 70 per cent of eligible prisoners.  As this is more than the minimum percentage calculation it will be used for the third payment.</a:t>
            </a:r>
          </a:p>
          <a:p>
            <a:pPr>
              <a:lnSpc>
                <a:spcPct val="100000"/>
              </a:lnSpc>
              <a:spcBef>
                <a:spcPts val="0"/>
              </a:spcBef>
              <a:spcAft>
                <a:spcPts val="0"/>
              </a:spcAft>
            </a:pPr>
            <a:endParaRPr lang="en-AU" sz="1200" kern="1200" baseline="0" dirty="0" smtClean="0">
              <a:solidFill>
                <a:schemeClr val="tx1"/>
              </a:solidFill>
              <a:effectLst/>
              <a:latin typeface="+mn-lt"/>
              <a:ea typeface="+mn-ea"/>
              <a:cs typeface="+mn-cs"/>
            </a:endParaRPr>
          </a:p>
          <a:p>
            <a:pPr>
              <a:lnSpc>
                <a:spcPct val="100000"/>
              </a:lnSpc>
              <a:spcBef>
                <a:spcPts val="0"/>
              </a:spcBef>
              <a:spcAft>
                <a:spcPts val="0"/>
              </a:spcAft>
            </a:pPr>
            <a:r>
              <a:rPr lang="en-AU" sz="1200" kern="1200" baseline="0" dirty="0" smtClean="0">
                <a:solidFill>
                  <a:schemeClr val="tx1"/>
                </a:solidFill>
                <a:effectLst/>
                <a:latin typeface="+mn-lt"/>
                <a:ea typeface="+mn-ea"/>
                <a:cs typeface="+mn-cs"/>
              </a:rPr>
              <a:t>Therefore the third payment is $46,900 (this being 70% of 200 eligible prisoners X $335).</a:t>
            </a:r>
          </a:p>
          <a:p>
            <a:pPr>
              <a:lnSpc>
                <a:spcPct val="100000"/>
              </a:lnSpc>
              <a:spcBef>
                <a:spcPts val="0"/>
              </a:spcBef>
              <a:spcAft>
                <a:spcPts val="0"/>
              </a:spcAft>
            </a:pPr>
            <a:endParaRPr lang="en-AU"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baseline="0" dirty="0" smtClean="0">
                <a:solidFill>
                  <a:schemeClr val="tx1"/>
                </a:solidFill>
                <a:effectLst/>
                <a:latin typeface="+mn-lt"/>
                <a:ea typeface="+mn-ea"/>
                <a:cs typeface="+mn-cs"/>
              </a:rPr>
              <a:t>For the fourth six month period the number of eligible prisoners increases to 220.  As this is more than the minimum number of eligible prisoners detailed in the RFT, this number will be used for the fourth payment.</a:t>
            </a:r>
          </a:p>
          <a:p>
            <a:pPr>
              <a:lnSpc>
                <a:spcPct val="100000"/>
              </a:lnSpc>
              <a:spcBef>
                <a:spcPts val="0"/>
              </a:spcBef>
              <a:spcAft>
                <a:spcPts val="0"/>
              </a:spcAft>
            </a:pPr>
            <a:endParaRPr lang="en-AU"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baseline="0" dirty="0" smtClean="0">
                <a:solidFill>
                  <a:schemeClr val="tx1"/>
                </a:solidFill>
                <a:effectLst/>
                <a:latin typeface="+mn-lt"/>
                <a:ea typeface="+mn-ea"/>
                <a:cs typeface="+mn-cs"/>
              </a:rPr>
              <a:t>The percentage calculation for the fourth six months is once again based on the performance of the provider in the previous six months.  During the previous six months the provider continued to promote the Time to Work Service well and was able to continue to provide services to 70 per cent of eligible prisoners.  As this is more than the minimum percentage calculation it will be used for the fourth payment.</a:t>
            </a:r>
          </a:p>
          <a:p>
            <a:pPr>
              <a:lnSpc>
                <a:spcPct val="100000"/>
              </a:lnSpc>
              <a:spcBef>
                <a:spcPts val="0"/>
              </a:spcBef>
              <a:spcAft>
                <a:spcPts val="0"/>
              </a:spcAft>
            </a:pPr>
            <a:endParaRPr lang="en-AU"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baseline="0" dirty="0" smtClean="0">
                <a:solidFill>
                  <a:schemeClr val="tx1"/>
                </a:solidFill>
                <a:effectLst/>
                <a:latin typeface="+mn-lt"/>
                <a:ea typeface="+mn-ea"/>
                <a:cs typeface="+mn-cs"/>
              </a:rPr>
              <a:t>Therefore the fourth payment is $51,590 (this being 70% of 220 eligible prisoners X $335).</a:t>
            </a:r>
            <a:endParaRPr lang="en-AU" b="0" baseline="0" dirty="0" smtClean="0">
              <a:solidFill>
                <a:schemeClr val="tx1"/>
              </a:solidFill>
            </a:endParaRPr>
          </a:p>
        </p:txBody>
      </p:sp>
      <p:sp>
        <p:nvSpPr>
          <p:cNvPr id="4" name="Slide Number Placeholder 3"/>
          <p:cNvSpPr>
            <a:spLocks noGrp="1"/>
          </p:cNvSpPr>
          <p:nvPr>
            <p:ph type="sldNum" sz="quarter" idx="10"/>
          </p:nvPr>
        </p:nvSpPr>
        <p:spPr/>
        <p:txBody>
          <a:bodyPr/>
          <a:lstStyle/>
          <a:p>
            <a:fld id="{795DCB7C-4DED-4831-87B5-168AB567D7BA}" type="slidenum">
              <a:rPr lang="en-AU" smtClean="0"/>
              <a:t>15</a:t>
            </a:fld>
            <a:endParaRPr lang="en-AU" dirty="0"/>
          </a:p>
        </p:txBody>
      </p:sp>
    </p:spTree>
    <p:extLst>
      <p:ext uri="{BB962C8B-B14F-4D97-AF65-F5344CB8AC3E}">
        <p14:creationId xmlns:p14="http://schemas.microsoft.com/office/powerpoint/2010/main" val="35672494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0"/>
              </a:spcBef>
              <a:spcAft>
                <a:spcPts val="0"/>
              </a:spcAft>
            </a:pPr>
            <a:r>
              <a:rPr lang="en-AU" sz="1200" kern="1200" dirty="0" smtClean="0">
                <a:solidFill>
                  <a:schemeClr val="tx1"/>
                </a:solidFill>
                <a:effectLst/>
                <a:latin typeface="+mn-lt"/>
                <a:ea typeface="+mn-ea"/>
                <a:cs typeface="+mn-cs"/>
              </a:rPr>
              <a:t>The Transition</a:t>
            </a:r>
            <a:r>
              <a:rPr lang="en-AU" sz="1200" kern="1200" baseline="0" dirty="0" smtClean="0">
                <a:solidFill>
                  <a:schemeClr val="tx1"/>
                </a:solidFill>
                <a:effectLst/>
                <a:latin typeface="+mn-lt"/>
                <a:ea typeface="+mn-ea"/>
                <a:cs typeface="+mn-cs"/>
              </a:rPr>
              <a:t> Plan is simply based on the number of approved Transition Plans:</a:t>
            </a:r>
          </a:p>
          <a:p>
            <a:pPr>
              <a:lnSpc>
                <a:spcPct val="100000"/>
              </a:lnSpc>
              <a:spcBef>
                <a:spcPts val="0"/>
              </a:spcBef>
              <a:spcAft>
                <a:spcPts val="0"/>
              </a:spcAft>
            </a:pPr>
            <a:endParaRPr lang="en-AU" sz="1200" kern="1200" baseline="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Therefore</a:t>
            </a:r>
            <a:r>
              <a:rPr lang="en-AU" sz="1200" kern="1200" baseline="0" dirty="0" smtClean="0">
                <a:solidFill>
                  <a:schemeClr val="tx1"/>
                </a:solidFill>
                <a:effectLst/>
                <a:latin typeface="+mn-lt"/>
                <a:ea typeface="+mn-ea"/>
                <a:cs typeface="+mn-cs"/>
              </a:rPr>
              <a:t> in this example:</a:t>
            </a:r>
          </a:p>
          <a:p>
            <a:pPr marL="171450" indent="-171450">
              <a:lnSpc>
                <a:spcPct val="100000"/>
              </a:lnSpc>
              <a:spcBef>
                <a:spcPts val="0"/>
              </a:spcBef>
              <a:spcAft>
                <a:spcPts val="0"/>
              </a:spcAft>
              <a:buFont typeface="Arial" panose="020B0604020202020204" pitchFamily="34" charset="0"/>
              <a:buChar char="•"/>
            </a:pPr>
            <a:r>
              <a:rPr lang="en-AU" sz="1200" kern="1200" baseline="0" dirty="0" smtClean="0">
                <a:solidFill>
                  <a:schemeClr val="tx1"/>
                </a:solidFill>
                <a:effectLst/>
                <a:latin typeface="+mn-lt"/>
                <a:ea typeface="+mn-ea"/>
                <a:cs typeface="+mn-cs"/>
              </a:rPr>
              <a:t>90 transition plans were approved in the first six months for which they receive $19,800 (that is 90 x $220)</a:t>
            </a:r>
          </a:p>
          <a:p>
            <a:pPr marL="171450" indent="-171450">
              <a:lnSpc>
                <a:spcPct val="100000"/>
              </a:lnSpc>
              <a:spcBef>
                <a:spcPts val="0"/>
              </a:spcBef>
              <a:spcAft>
                <a:spcPts val="0"/>
              </a:spcAft>
              <a:buFont typeface="Arial" panose="020B0604020202020204" pitchFamily="34" charset="0"/>
              <a:buChar char="•"/>
            </a:pPr>
            <a:r>
              <a:rPr lang="en-AU" sz="1200" kern="1200" baseline="0" dirty="0" smtClean="0">
                <a:solidFill>
                  <a:schemeClr val="tx1"/>
                </a:solidFill>
                <a:effectLst/>
                <a:latin typeface="+mn-lt"/>
                <a:ea typeface="+mn-ea"/>
                <a:cs typeface="+mn-cs"/>
              </a:rPr>
              <a:t>140 transition plans were approved in the second six months for which they receive $30,800 (that is 140 x $220)</a:t>
            </a:r>
            <a:endParaRPr lang="en-AU" sz="12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baseline="0" dirty="0" smtClean="0">
                <a:solidFill>
                  <a:schemeClr val="tx1"/>
                </a:solidFill>
                <a:effectLst/>
                <a:latin typeface="+mn-lt"/>
                <a:ea typeface="+mn-ea"/>
                <a:cs typeface="+mn-cs"/>
              </a:rPr>
              <a:t>126 transition plans were approved in the third six months for which they receive $27,720 (that is 126 x $220), and</a:t>
            </a:r>
            <a:endParaRPr lang="en-AU" sz="12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kern="1200" baseline="0" dirty="0" smtClean="0">
                <a:solidFill>
                  <a:schemeClr val="tx1"/>
                </a:solidFill>
                <a:effectLst/>
                <a:latin typeface="+mn-lt"/>
                <a:ea typeface="+mn-ea"/>
                <a:cs typeface="+mn-cs"/>
              </a:rPr>
              <a:t>154 transition plans were approved in the fourth six months for which they receive $33,880 (that is 154 x $220).</a:t>
            </a:r>
            <a:endParaRPr lang="en-AU" b="0" baseline="0" dirty="0" smtClean="0">
              <a:solidFill>
                <a:schemeClr val="tx1"/>
              </a:solidFill>
            </a:endParaRPr>
          </a:p>
        </p:txBody>
      </p:sp>
      <p:sp>
        <p:nvSpPr>
          <p:cNvPr id="4" name="Slide Number Placeholder 3"/>
          <p:cNvSpPr>
            <a:spLocks noGrp="1"/>
          </p:cNvSpPr>
          <p:nvPr>
            <p:ph type="sldNum" sz="quarter" idx="10"/>
          </p:nvPr>
        </p:nvSpPr>
        <p:spPr/>
        <p:txBody>
          <a:bodyPr/>
          <a:lstStyle/>
          <a:p>
            <a:fld id="{795DCB7C-4DED-4831-87B5-168AB567D7BA}" type="slidenum">
              <a:rPr lang="en-AU" smtClean="0"/>
              <a:t>16</a:t>
            </a:fld>
            <a:endParaRPr lang="en-AU" dirty="0"/>
          </a:p>
        </p:txBody>
      </p:sp>
    </p:spTree>
    <p:extLst>
      <p:ext uri="{BB962C8B-B14F-4D97-AF65-F5344CB8AC3E}">
        <p14:creationId xmlns:p14="http://schemas.microsoft.com/office/powerpoint/2010/main" val="27189993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dirty="0" smtClean="0">
                <a:ln>
                  <a:noFill/>
                </a:ln>
                <a:solidFill>
                  <a:prstClr val="black"/>
                </a:solidFill>
                <a:effectLst/>
                <a:uLnTx/>
                <a:uFillTx/>
                <a:latin typeface="+mn-lt"/>
                <a:ea typeface="+mn-ea"/>
                <a:cs typeface="+mn-cs"/>
              </a:rPr>
              <a:t>I will now hand you to the representative from the Providers and Purchasing Branch to talk about the probity and purchasing arrangements for the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Time to Work Employment Service</a:t>
            </a:r>
            <a:r>
              <a:rPr kumimoji="0" lang="en-AU" sz="1200" b="0" i="0" u="none" strike="noStrike" kern="1200" cap="none" spc="0" normalizeH="0" baseline="0" noProof="0" dirty="0" smtClean="0">
                <a:ln>
                  <a:noFill/>
                </a:ln>
                <a:solidFill>
                  <a:prstClr val="black"/>
                </a:solidFill>
                <a:effectLst/>
                <a:uLnTx/>
                <a:uFillTx/>
                <a:latin typeface="+mn-lt"/>
                <a:ea typeface="+mn-ea"/>
                <a:cs typeface="+mn-cs"/>
              </a:rPr>
              <a:t> purchasing process.</a:t>
            </a:r>
          </a:p>
        </p:txBody>
      </p:sp>
      <p:sp>
        <p:nvSpPr>
          <p:cNvPr id="4" name="Slide Number Placeholder 3"/>
          <p:cNvSpPr>
            <a:spLocks noGrp="1"/>
          </p:cNvSpPr>
          <p:nvPr>
            <p:ph type="sldNum" sz="quarter" idx="10"/>
          </p:nvPr>
        </p:nvSpPr>
        <p:spPr/>
        <p:txBody>
          <a:bodyPr/>
          <a:lstStyle/>
          <a:p>
            <a:fld id="{B7C94379-77B3-444A-9494-633F6D05531D}" type="slidenum">
              <a:rPr lang="en-AU" smtClean="0">
                <a:solidFill>
                  <a:prstClr val="black"/>
                </a:solidFill>
              </a:rPr>
              <a:pPr/>
              <a:t>17</a:t>
            </a:fld>
            <a:endParaRPr lang="en-AU" dirty="0">
              <a:solidFill>
                <a:prstClr val="black"/>
              </a:solidFill>
            </a:endParaRPr>
          </a:p>
        </p:txBody>
      </p:sp>
    </p:spTree>
    <p:extLst>
      <p:ext uri="{BB962C8B-B14F-4D97-AF65-F5344CB8AC3E}">
        <p14:creationId xmlns:p14="http://schemas.microsoft.com/office/powerpoint/2010/main" val="276585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39850" y="642938"/>
            <a:ext cx="4184650" cy="3138487"/>
          </a:xfrm>
        </p:spPr>
      </p:sp>
      <p:sp>
        <p:nvSpPr>
          <p:cNvPr id="3" name="Notes Placeholder 2"/>
          <p:cNvSpPr>
            <a:spLocks noGrp="1"/>
          </p:cNvSpPr>
          <p:nvPr>
            <p:ph type="body" idx="1"/>
          </p:nvPr>
        </p:nvSpPr>
        <p:spPr>
          <a:xfrm>
            <a:off x="734541" y="4048818"/>
            <a:ext cx="5472608" cy="5595021"/>
          </a:xfrm>
        </p:spPr>
        <p:txBody>
          <a:bodyPr/>
          <a:lstStyle/>
          <a:p>
            <a:pPr marL="0" marR="0" lvl="0" indent="0" algn="l" defTabSz="914400" rtl="0" eaLnBrk="1" fontAlgn="auto" latinLnBrk="0" hangingPunct="1">
              <a:spcBef>
                <a:spcPts val="0"/>
              </a:spcBef>
              <a:spcAft>
                <a:spcPts val="0"/>
              </a:spcAft>
              <a:buClrTx/>
              <a:buSzTx/>
              <a:buFontTx/>
              <a:buNone/>
              <a:tabLst/>
              <a:defRPr/>
            </a:pPr>
            <a:r>
              <a:rPr kumimoji="0" lang="en-AU" sz="1200" b="0" i="0" u="none" strike="noStrike" kern="1200" cap="none" spc="0" normalizeH="0" baseline="0" noProof="0" dirty="0" smtClean="0">
                <a:ln>
                  <a:noFill/>
                </a:ln>
                <a:solidFill>
                  <a:prstClr val="black"/>
                </a:solidFill>
                <a:effectLst/>
                <a:uLnTx/>
                <a:uFillTx/>
              </a:rPr>
              <a:t>Thank you</a:t>
            </a:r>
            <a:r>
              <a:rPr lang="en-AU" sz="1200" i="1" dirty="0" smtClean="0">
                <a:solidFill>
                  <a:prstClr val="black"/>
                </a:solidFill>
              </a:rPr>
              <a:t>.</a:t>
            </a:r>
            <a:endParaRPr kumimoji="0" lang="en-AU" sz="1200" b="0" i="0" u="none" strike="noStrike" kern="1200" cap="none" spc="0" normalizeH="0" baseline="0" noProof="0" dirty="0" smtClean="0">
              <a:ln>
                <a:noFill/>
              </a:ln>
              <a:solidFill>
                <a:prstClr val="black"/>
              </a:solidFill>
              <a:effectLst/>
              <a:uLnTx/>
              <a:uFillTx/>
            </a:endParaRPr>
          </a:p>
          <a:p>
            <a:pPr marL="0" marR="0" lvl="0" indent="0" algn="l" defTabSz="914400" rtl="0" eaLnBrk="1" fontAlgn="auto" latinLnBrk="0" hangingPunct="1">
              <a:spcBef>
                <a:spcPts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endParaRPr>
          </a:p>
          <a:p>
            <a:pPr marL="0" marR="0" lvl="0" indent="0" algn="l" defTabSz="914400" rtl="0" eaLnBrk="1" fontAlgn="auto" latinLnBrk="0" hangingPunct="1">
              <a:spcBef>
                <a:spcPts val="0"/>
              </a:spcBef>
              <a:spcAft>
                <a:spcPts val="0"/>
              </a:spcAft>
              <a:buClrTx/>
              <a:buSzTx/>
              <a:buFontTx/>
              <a:buNone/>
              <a:tabLst/>
              <a:defRPr/>
            </a:pPr>
            <a:r>
              <a:rPr kumimoji="0" lang="en-AU" sz="1200" b="0" i="0" u="none" strike="noStrike" kern="1200" cap="none" spc="0" normalizeH="0" baseline="0" noProof="0" dirty="0" smtClean="0">
                <a:ln>
                  <a:noFill/>
                </a:ln>
                <a:solidFill>
                  <a:prstClr val="black"/>
                </a:solidFill>
                <a:effectLst/>
                <a:uLnTx/>
                <a:uFillTx/>
              </a:rPr>
              <a:t>In this part of the session I will cover:</a:t>
            </a:r>
          </a:p>
          <a:p>
            <a:pPr marL="0" lvl="0" indent="-176400">
              <a:spcBef>
                <a:spcPts val="0"/>
              </a:spcBef>
              <a:spcAft>
                <a:spcPts val="0"/>
              </a:spcAft>
              <a:buFont typeface="Arial" panose="020B0604020202020204" pitchFamily="34" charset="0"/>
              <a:buChar char="•"/>
              <a:defRPr/>
            </a:pPr>
            <a:r>
              <a:rPr lang="en-AU" sz="1200" dirty="0" smtClean="0">
                <a:solidFill>
                  <a:prstClr val="black"/>
                </a:solidFill>
              </a:rPr>
              <a:t>the </a:t>
            </a:r>
            <a:r>
              <a:rPr lang="en-AU" sz="1200" dirty="0">
                <a:solidFill>
                  <a:prstClr val="black"/>
                </a:solidFill>
              </a:rPr>
              <a:t>objectives of the Request for </a:t>
            </a:r>
            <a:r>
              <a:rPr lang="en-AU" sz="1200" dirty="0" smtClean="0">
                <a:solidFill>
                  <a:prstClr val="black"/>
                </a:solidFill>
              </a:rPr>
              <a:t>Tender </a:t>
            </a:r>
            <a:r>
              <a:rPr lang="en-AU" sz="1200" dirty="0">
                <a:solidFill>
                  <a:prstClr val="black"/>
                </a:solidFill>
              </a:rPr>
              <a:t>process, including factors that will be taken into account in assessing value for money </a:t>
            </a:r>
            <a:endParaRPr lang="en-AU" sz="1200" dirty="0" smtClean="0">
              <a:solidFill>
                <a:prstClr val="black"/>
              </a:solidFill>
            </a:endParaRPr>
          </a:p>
          <a:p>
            <a:pPr marL="0" lvl="0" indent="-176400">
              <a:spcBef>
                <a:spcPts val="0"/>
              </a:spcBef>
              <a:spcAft>
                <a:spcPts val="0"/>
              </a:spcAft>
              <a:buFont typeface="Arial" panose="020B0604020202020204" pitchFamily="34" charset="0"/>
              <a:buChar char="•"/>
              <a:defRPr/>
            </a:pPr>
            <a:r>
              <a:rPr kumimoji="0" lang="en-AU" sz="1200" b="0" i="0" u="none" strike="noStrike" kern="1200" cap="none" spc="0" normalizeH="0" baseline="0" noProof="0" dirty="0" smtClean="0">
                <a:ln>
                  <a:noFill/>
                </a:ln>
                <a:solidFill>
                  <a:prstClr val="black"/>
                </a:solidFill>
                <a:effectLst/>
                <a:uLnTx/>
                <a:uFillTx/>
              </a:rPr>
              <a:t>probity principles</a:t>
            </a:r>
          </a:p>
          <a:p>
            <a:pPr marL="0" lvl="0" indent="-176400">
              <a:spcBef>
                <a:spcPts val="0"/>
              </a:spcBef>
              <a:spcAft>
                <a:spcPts val="0"/>
              </a:spcAft>
              <a:buFont typeface="Arial" panose="020B0604020202020204" pitchFamily="34" charset="0"/>
              <a:buChar char="•"/>
              <a:defRPr/>
            </a:pPr>
            <a:r>
              <a:rPr lang="en-AU" sz="1200" dirty="0">
                <a:solidFill>
                  <a:prstClr val="black"/>
                </a:solidFill>
              </a:rPr>
              <a:t>c</a:t>
            </a:r>
            <a:r>
              <a:rPr lang="en-AU" sz="1200" dirty="0" smtClean="0">
                <a:solidFill>
                  <a:prstClr val="black"/>
                </a:solidFill>
              </a:rPr>
              <a:t>ommunication protocol, and </a:t>
            </a:r>
            <a:endParaRPr kumimoji="0" lang="en-AU" sz="1200" b="0" i="0" u="none" strike="noStrike" kern="1200" cap="none" spc="0" normalizeH="0" baseline="0" noProof="0" dirty="0" smtClean="0">
              <a:ln>
                <a:noFill/>
              </a:ln>
              <a:solidFill>
                <a:prstClr val="black"/>
              </a:solidFill>
              <a:effectLst/>
              <a:uLnTx/>
              <a:uFillTx/>
            </a:endParaRPr>
          </a:p>
          <a:p>
            <a:pPr marL="0" marR="0" lvl="0" indent="-176400" algn="l" defTabSz="914400" rtl="0" eaLnBrk="1" fontAlgn="auto" latinLnBrk="0" hangingPunct="1">
              <a:spcBef>
                <a:spcPts val="0"/>
              </a:spcBef>
              <a:spcAft>
                <a:spcPts val="0"/>
              </a:spcAft>
              <a:buClrTx/>
              <a:buSzTx/>
              <a:buFont typeface="Arial" panose="020B0604020202020204" pitchFamily="34" charset="0"/>
              <a:buChar char="•"/>
              <a:tabLst/>
              <a:defRPr/>
            </a:pPr>
            <a:r>
              <a:rPr kumimoji="0" lang="en-AU" sz="1200" b="0" i="0" u="none" strike="noStrike" kern="1200" cap="none" spc="0" normalizeH="0" baseline="0" noProof="0" dirty="0" smtClean="0">
                <a:ln>
                  <a:noFill/>
                </a:ln>
                <a:solidFill>
                  <a:prstClr val="black"/>
                </a:solidFill>
                <a:effectLst/>
                <a:uLnTx/>
                <a:uFillTx/>
              </a:rPr>
              <a:t>some aspects of electronic lodgement, including use of 360Pro</a:t>
            </a:r>
            <a:r>
              <a:rPr kumimoji="0" lang="en-AU" sz="1200" b="0" i="0" u="none" strike="noStrike" kern="1200" cap="none" spc="0" normalizeH="0" baseline="0" noProof="0" dirty="0" smtClean="0">
                <a:ln>
                  <a:noFill/>
                </a:ln>
                <a:effectLst/>
                <a:uLnTx/>
                <a:uFillTx/>
              </a:rPr>
              <a:t>, and </a:t>
            </a:r>
            <a:r>
              <a:rPr kumimoji="0" lang="en-AU" sz="1200" b="0" i="0" u="none" strike="noStrike" kern="1200" cap="none" spc="0" normalizeH="0" baseline="0" noProof="0" dirty="0" smtClean="0">
                <a:ln>
                  <a:noFill/>
                </a:ln>
                <a:solidFill>
                  <a:prstClr val="black"/>
                </a:solidFill>
                <a:effectLst/>
                <a:uLnTx/>
                <a:uFillTx/>
              </a:rPr>
              <a:t>the Request for Tender closing </a:t>
            </a:r>
            <a:r>
              <a:rPr lang="en-AU" sz="1200" dirty="0" smtClean="0"/>
              <a:t>time.</a:t>
            </a:r>
            <a:endParaRPr kumimoji="0" lang="en-AU" sz="1200" b="0" i="0" u="none" strike="noStrike" kern="1200" cap="none" spc="0" normalizeH="0" baseline="0" noProof="0" dirty="0" smtClean="0">
              <a:ln>
                <a:noFill/>
              </a:ln>
              <a:effectLst/>
              <a:uLnTx/>
              <a:uFillTx/>
            </a:endParaRPr>
          </a:p>
          <a:p>
            <a:pPr marL="0" marR="0" lvl="0" indent="0" algn="l" defTabSz="914400" rtl="0" eaLnBrk="1" fontAlgn="auto" latinLnBrk="0" hangingPunct="1">
              <a:spcBef>
                <a:spcPts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endParaRPr>
          </a:p>
          <a:p>
            <a:pPr marL="0" marR="0" lvl="0" indent="0" algn="l" defTabSz="914400" rtl="0" eaLnBrk="1" fontAlgn="auto" latinLnBrk="0" hangingPunct="1">
              <a:spcBef>
                <a:spcPts val="0"/>
              </a:spcBef>
              <a:spcAft>
                <a:spcPts val="0"/>
              </a:spcAft>
              <a:buClrTx/>
              <a:buSzTx/>
              <a:buFontTx/>
              <a:buNone/>
              <a:tabLst/>
              <a:defRPr/>
            </a:pPr>
            <a:r>
              <a:rPr kumimoji="0" lang="en-AU" sz="1200" b="0" i="0" u="none" strike="noStrike" kern="1200" cap="none" spc="0" normalizeH="0" baseline="0" noProof="0" dirty="0" smtClean="0">
                <a:ln>
                  <a:noFill/>
                </a:ln>
                <a:solidFill>
                  <a:prstClr val="black"/>
                </a:solidFill>
                <a:effectLst/>
                <a:uLnTx/>
                <a:uFillTx/>
              </a:rPr>
              <a:t>I will also cover the key points about preparing a submission and the assessment process, including</a:t>
            </a:r>
            <a:r>
              <a:rPr kumimoji="0" lang="en-AU" sz="1200" b="0" i="0" u="none" strike="noStrike" kern="1200" cap="none" spc="0" normalizeH="0" noProof="0" dirty="0" smtClean="0">
                <a:ln>
                  <a:noFill/>
                </a:ln>
                <a:solidFill>
                  <a:prstClr val="black"/>
                </a:solidFill>
                <a:effectLst/>
                <a:uLnTx/>
                <a:uFillTx/>
              </a:rPr>
              <a:t> </a:t>
            </a:r>
            <a:r>
              <a:rPr kumimoji="0" lang="en-AU" sz="1200" b="0" i="0" u="none" strike="noStrike" kern="1200" cap="none" spc="0" normalizeH="0" baseline="0" noProof="0" dirty="0" smtClean="0">
                <a:ln>
                  <a:noFill/>
                </a:ln>
                <a:solidFill>
                  <a:prstClr val="black"/>
                </a:solidFill>
                <a:effectLst/>
                <a:uLnTx/>
                <a:uFillTx/>
              </a:rPr>
              <a:t>the selection criteria and evaluation process.</a:t>
            </a:r>
          </a:p>
          <a:p>
            <a:pPr marL="0" marR="0" lvl="0" indent="0" algn="l" defTabSz="914400" rtl="0" eaLnBrk="1" fontAlgn="auto" latinLnBrk="0" hangingPunct="1">
              <a:spcBef>
                <a:spcPts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endParaRPr>
          </a:p>
          <a:p>
            <a:pPr marL="0" marR="0" lvl="0" indent="0" algn="l" defTabSz="914400" rtl="0" eaLnBrk="1" fontAlgn="auto" latinLnBrk="0" hangingPunct="1">
              <a:spcBef>
                <a:spcPts val="0"/>
              </a:spcBef>
              <a:spcAft>
                <a:spcPts val="0"/>
              </a:spcAft>
              <a:buClrTx/>
              <a:buSzTx/>
              <a:buFontTx/>
              <a:buNone/>
              <a:tabLst/>
              <a:defRPr/>
            </a:pPr>
            <a:r>
              <a:rPr kumimoji="0" lang="en-AU" sz="1200" b="0" i="0" u="none" strike="noStrike" kern="1200" cap="none" spc="0" normalizeH="0" baseline="0" noProof="0" dirty="0" smtClean="0">
                <a:ln>
                  <a:noFill/>
                </a:ln>
                <a:solidFill>
                  <a:prstClr val="black"/>
                </a:solidFill>
                <a:effectLst/>
                <a:uLnTx/>
                <a:uFillTx/>
              </a:rPr>
              <a:t>You are strongly encouraged to read the Request for Tender as it sets out the definitive requirements for the </a:t>
            </a:r>
            <a:r>
              <a:rPr kumimoji="0" lang="en-US" sz="1200" b="0" i="0" u="none" strike="noStrike" kern="1200" cap="none" spc="0" normalizeH="0" baseline="0" noProof="0" dirty="0" smtClean="0">
                <a:ln>
                  <a:noFill/>
                </a:ln>
                <a:solidFill>
                  <a:prstClr val="black"/>
                </a:solidFill>
                <a:effectLst/>
                <a:uLnTx/>
                <a:uFillTx/>
              </a:rPr>
              <a:t>Time to Work Employment Service</a:t>
            </a:r>
            <a:r>
              <a:rPr kumimoji="0" lang="en-AU" sz="1200" b="0" i="0" u="none" strike="noStrike" kern="1200" cap="none" spc="0" normalizeH="0" baseline="0" noProof="0" dirty="0" smtClean="0">
                <a:ln>
                  <a:noFill/>
                </a:ln>
                <a:solidFill>
                  <a:prstClr val="black"/>
                </a:solidFill>
                <a:effectLst/>
                <a:uLnTx/>
                <a:uFillTx/>
              </a:rPr>
              <a:t>.</a:t>
            </a:r>
            <a:endParaRPr kumimoji="0" lang="en-AU" sz="1200" b="1" i="1" u="none" strike="noStrike" kern="1200" cap="none" spc="0" normalizeH="0" baseline="0" noProof="0" dirty="0" smtClean="0">
              <a:ln>
                <a:noFill/>
              </a:ln>
              <a:solidFill>
                <a:prstClr val="black"/>
              </a:solidFill>
              <a:effectLst/>
              <a:uLnTx/>
              <a:uFillTx/>
            </a:endParaRPr>
          </a:p>
        </p:txBody>
      </p:sp>
      <p:sp>
        <p:nvSpPr>
          <p:cNvPr id="4" name="Slide Number Placeholder 3"/>
          <p:cNvSpPr>
            <a:spLocks noGrp="1"/>
          </p:cNvSpPr>
          <p:nvPr>
            <p:ph type="sldNum" sz="quarter" idx="10"/>
          </p:nvPr>
        </p:nvSpPr>
        <p:spPr/>
        <p:txBody>
          <a:bodyPr/>
          <a:lstStyle/>
          <a:p>
            <a:fld id="{795DCB7C-4DED-4831-87B5-168AB567D7BA}" type="slidenum">
              <a:rPr lang="en-AU" smtClean="0"/>
              <a:t>18</a:t>
            </a:fld>
            <a:endParaRPr lang="en-AU" dirty="0"/>
          </a:p>
        </p:txBody>
      </p:sp>
    </p:spTree>
    <p:extLst>
      <p:ext uri="{BB962C8B-B14F-4D97-AF65-F5344CB8AC3E}">
        <p14:creationId xmlns:p14="http://schemas.microsoft.com/office/powerpoint/2010/main" val="21111596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4600" y="571500"/>
            <a:ext cx="4375150" cy="3281363"/>
          </a:xfrm>
        </p:spPr>
      </p:sp>
      <p:sp>
        <p:nvSpPr>
          <p:cNvPr id="3" name="Notes Placeholder 2"/>
          <p:cNvSpPr>
            <a:spLocks noGrp="1"/>
          </p:cNvSpPr>
          <p:nvPr>
            <p:ph type="body" idx="1"/>
          </p:nvPr>
        </p:nvSpPr>
        <p:spPr>
          <a:xfrm>
            <a:off x="679768" y="4315247"/>
            <a:ext cx="5438140" cy="4866893"/>
          </a:xfrm>
        </p:spPr>
        <p:txBody>
          <a:bodyPr/>
          <a:lstStyle/>
          <a:p>
            <a:r>
              <a:rPr lang="en-AU" sz="1200" kern="1200" dirty="0" smtClean="0">
                <a:solidFill>
                  <a:schemeClr val="tx1"/>
                </a:solidFill>
                <a:effectLst/>
                <a:latin typeface="+mn-lt"/>
                <a:ea typeface="+mn-ea"/>
                <a:cs typeface="+mn-cs"/>
              </a:rPr>
              <a:t>The Department of Employment is committed to ensuring that the </a:t>
            </a:r>
            <a:r>
              <a:rPr lang="en-US" sz="1200" kern="1200" dirty="0" smtClean="0">
                <a:solidFill>
                  <a:schemeClr val="tx1"/>
                </a:solidFill>
                <a:effectLst/>
                <a:latin typeface="+mn-lt"/>
                <a:ea typeface="+mn-ea"/>
                <a:cs typeface="+mn-cs"/>
              </a:rPr>
              <a:t>Time to Work Employment Service</a:t>
            </a:r>
            <a:r>
              <a:rPr lang="en-AU" sz="1200" kern="1200" dirty="0" smtClean="0">
                <a:solidFill>
                  <a:schemeClr val="tx1"/>
                </a:solidFill>
                <a:effectLst/>
                <a:latin typeface="+mn-lt"/>
                <a:ea typeface="+mn-ea"/>
                <a:cs typeface="+mn-cs"/>
              </a:rPr>
              <a:t> purchasing process is conducted in a fair and transparent manner. The Request for Tender will be undertaken in accordance with the Probity Principles outlined on the slide. </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As mentioned earlier, the Department has appointed </a:t>
            </a:r>
            <a:r>
              <a:rPr kumimoji="0" lang="en-AU" sz="1200" b="0" i="0" u="none" strike="noStrike" kern="1200" cap="none" spc="0" normalizeH="0" baseline="0" noProof="0" dirty="0" smtClean="0">
                <a:ln>
                  <a:noFill/>
                </a:ln>
                <a:solidFill>
                  <a:prstClr val="black"/>
                </a:solidFill>
                <a:effectLst/>
                <a:uLnTx/>
                <a:uFillTx/>
                <a:latin typeface="+mn-lt"/>
                <a:ea typeface="+mn-ea"/>
                <a:cs typeface="+mn-cs"/>
              </a:rPr>
              <a:t>Maddocks as the independent external Probity Adviser </a:t>
            </a:r>
            <a:r>
              <a:rPr kumimoji="0" lang="en-AU" sz="1200" b="0" i="0" u="none" strike="noStrike" kern="1200" cap="none" spc="0" normalizeH="0" baseline="0" noProof="0" dirty="0" smtClean="0">
                <a:ln>
                  <a:noFill/>
                </a:ln>
                <a:solidFill>
                  <a:schemeClr val="tx1"/>
                </a:solidFill>
                <a:effectLst/>
                <a:uLnTx/>
                <a:uFillTx/>
                <a:latin typeface="+mn-lt"/>
                <a:ea typeface="+mn-ea"/>
                <a:cs typeface="+mn-cs"/>
              </a:rPr>
              <a:t>t</a:t>
            </a:r>
            <a:r>
              <a:rPr lang="en-AU" sz="1200" kern="1200" dirty="0" smtClean="0">
                <a:solidFill>
                  <a:schemeClr val="tx1"/>
                </a:solidFill>
                <a:effectLst/>
                <a:latin typeface="+mn-lt"/>
                <a:ea typeface="+mn-ea"/>
                <a:cs typeface="+mn-cs"/>
              </a:rPr>
              <a:t>o assist and monitor the Department’s compliance with probity principles.</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The role of the externa</a:t>
            </a:r>
            <a:r>
              <a:rPr lang="en-AU" sz="1200" kern="1200" baseline="0" dirty="0" smtClean="0">
                <a:solidFill>
                  <a:schemeClr val="tx1"/>
                </a:solidFill>
                <a:effectLst/>
                <a:latin typeface="+mn-lt"/>
                <a:ea typeface="+mn-ea"/>
                <a:cs typeface="+mn-cs"/>
              </a:rPr>
              <a:t>l P</a:t>
            </a:r>
            <a:r>
              <a:rPr lang="en-AU" sz="1200" kern="1200" dirty="0" smtClean="0">
                <a:solidFill>
                  <a:schemeClr val="tx1"/>
                </a:solidFill>
                <a:effectLst/>
                <a:latin typeface="+mn-lt"/>
                <a:ea typeface="+mn-ea"/>
                <a:cs typeface="+mn-cs"/>
              </a:rPr>
              <a:t>robity Adviser is to advise the Delegate on the probity and integrity of the Request</a:t>
            </a:r>
            <a:r>
              <a:rPr lang="en-AU" sz="1200" kern="1200" baseline="0" dirty="0" smtClean="0">
                <a:solidFill>
                  <a:schemeClr val="tx1"/>
                </a:solidFill>
                <a:effectLst/>
                <a:latin typeface="+mn-lt"/>
                <a:ea typeface="+mn-ea"/>
                <a:cs typeface="+mn-cs"/>
              </a:rPr>
              <a:t> for Tender</a:t>
            </a:r>
            <a:r>
              <a:rPr lang="en-AU" sz="1200" kern="1200" dirty="0" smtClean="0">
                <a:solidFill>
                  <a:schemeClr val="tx1"/>
                </a:solidFill>
                <a:effectLst/>
                <a:latin typeface="+mn-lt"/>
                <a:ea typeface="+mn-ea"/>
                <a:cs typeface="+mn-cs"/>
              </a:rPr>
              <a:t> process</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to conduct appropriate probity training and to advise on relevant security arrangements.</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In addition to the external Probity Adviser, there is a complaints handling process in place. </a:t>
            </a:r>
          </a:p>
          <a:p>
            <a:endParaRPr lang="en-AU" sz="1200" dirty="0"/>
          </a:p>
          <a:p>
            <a:r>
              <a:rPr lang="en-AU" sz="1200" kern="1200" dirty="0" smtClean="0">
                <a:solidFill>
                  <a:schemeClr val="tx1"/>
                </a:solidFill>
                <a:effectLst/>
                <a:latin typeface="+mn-lt"/>
                <a:ea typeface="+mn-ea"/>
                <a:cs typeface="+mn-cs"/>
              </a:rPr>
              <a:t>Any issues relating to the integrity of the Request for Tender can be raised directly with the </a:t>
            </a:r>
            <a:r>
              <a:rPr lang="en-US" sz="1200" kern="1200" dirty="0" smtClean="0">
                <a:solidFill>
                  <a:schemeClr val="tx1"/>
                </a:solidFill>
                <a:effectLst/>
                <a:latin typeface="+mn-lt"/>
                <a:ea typeface="+mn-ea"/>
                <a:cs typeface="+mn-cs"/>
              </a:rPr>
              <a:t>Department’s legal adviser. More</a:t>
            </a:r>
            <a:r>
              <a:rPr lang="en-US" sz="1200" kern="1200" baseline="0" dirty="0" smtClean="0">
                <a:solidFill>
                  <a:schemeClr val="tx1"/>
                </a:solidFill>
                <a:effectLst/>
                <a:latin typeface="+mn-lt"/>
                <a:ea typeface="+mn-ea"/>
                <a:cs typeface="+mn-cs"/>
              </a:rPr>
              <a:t> details on the complaints handling process are provided in </a:t>
            </a:r>
            <a:r>
              <a:rPr lang="en-US" sz="1200" b="0" i="0" kern="1200" baseline="0" dirty="0" smtClean="0">
                <a:solidFill>
                  <a:schemeClr val="tx1"/>
                </a:solidFill>
                <a:effectLst/>
                <a:latin typeface="+mn-lt"/>
                <a:ea typeface="+mn-ea"/>
                <a:cs typeface="+mn-cs"/>
              </a:rPr>
              <a:t>Appendix A (Communication Protocol) of the Request for Tender.</a:t>
            </a:r>
            <a:endParaRPr lang="en-AU" sz="1200" b="0" i="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19</a:t>
            </a:fld>
            <a:endParaRPr lang="en-AU" dirty="0">
              <a:solidFill>
                <a:prstClr val="black"/>
              </a:solidFill>
            </a:endParaRPr>
          </a:p>
        </p:txBody>
      </p:sp>
    </p:spTree>
    <p:extLst>
      <p:ext uri="{BB962C8B-B14F-4D97-AF65-F5344CB8AC3E}">
        <p14:creationId xmlns:p14="http://schemas.microsoft.com/office/powerpoint/2010/main" val="4250830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0450" y="609600"/>
            <a:ext cx="4676775" cy="3506788"/>
          </a:xfrm>
        </p:spPr>
      </p:sp>
      <p:sp>
        <p:nvSpPr>
          <p:cNvPr id="3" name="Notes Placeholder 2"/>
          <p:cNvSpPr>
            <a:spLocks noGrp="1"/>
          </p:cNvSpPr>
          <p:nvPr>
            <p:ph type="body" idx="1"/>
          </p:nvPr>
        </p:nvSpPr>
        <p:spPr>
          <a:xfrm>
            <a:off x="679768" y="4615776"/>
            <a:ext cx="5438140" cy="3083847"/>
          </a:xfrm>
        </p:spPr>
        <p:txBody>
          <a:bodyPr/>
          <a:lstStyle/>
          <a:p>
            <a:r>
              <a:rPr lang="en-AU" sz="1200" kern="1200" dirty="0" smtClean="0">
                <a:solidFill>
                  <a:schemeClr val="tx1"/>
                </a:solidFill>
                <a:effectLst/>
                <a:latin typeface="+mn-lt"/>
                <a:ea typeface="+mn-ea"/>
                <a:cs typeface="+mn-cs"/>
              </a:rPr>
              <a:t>I will start by providing a</a:t>
            </a:r>
            <a:r>
              <a:rPr lang="en-AU" sz="1200" kern="1200" baseline="0" dirty="0" smtClean="0">
                <a:solidFill>
                  <a:schemeClr val="tx1"/>
                </a:solidFill>
                <a:effectLst/>
                <a:latin typeface="+mn-lt"/>
                <a:ea typeface="+mn-ea"/>
                <a:cs typeface="+mn-cs"/>
              </a:rPr>
              <a:t>n overview of the Time to Work Service including:</a:t>
            </a:r>
          </a:p>
          <a:p>
            <a:pPr marL="171450" indent="-171450">
              <a:buFont typeface="Arial" panose="020B0604020202020204" pitchFamily="34" charset="0"/>
              <a:buChar char="•"/>
            </a:pPr>
            <a:r>
              <a:rPr lang="en-AU" sz="1200" kern="1200" baseline="0" dirty="0" smtClean="0">
                <a:solidFill>
                  <a:schemeClr val="tx1"/>
                </a:solidFill>
                <a:effectLst/>
                <a:latin typeface="+mn-lt"/>
                <a:ea typeface="+mn-ea"/>
                <a:cs typeface="+mn-cs"/>
              </a:rPr>
              <a:t>service content and delivery</a:t>
            </a:r>
          </a:p>
          <a:p>
            <a:pPr marL="171450" indent="-171450">
              <a:buFont typeface="Arial" panose="020B0604020202020204" pitchFamily="34" charset="0"/>
              <a:buChar char="•"/>
            </a:pPr>
            <a:r>
              <a:rPr lang="en-AU" sz="1200" kern="1200" baseline="0" dirty="0" smtClean="0">
                <a:solidFill>
                  <a:schemeClr val="tx1"/>
                </a:solidFill>
                <a:effectLst/>
                <a:latin typeface="+mn-lt"/>
                <a:ea typeface="+mn-ea"/>
                <a:cs typeface="+mn-cs"/>
              </a:rPr>
              <a:t>payment structure, and</a:t>
            </a:r>
          </a:p>
          <a:p>
            <a:pPr marL="171450" indent="-171450">
              <a:buFont typeface="Arial" panose="020B0604020202020204" pitchFamily="34" charset="0"/>
              <a:buChar char="•"/>
            </a:pPr>
            <a:r>
              <a:rPr lang="en-AU" sz="1200" kern="1200" baseline="0" dirty="0" smtClean="0">
                <a:solidFill>
                  <a:schemeClr val="tx1"/>
                </a:solidFill>
                <a:effectLst/>
                <a:latin typeface="+mn-lt"/>
                <a:ea typeface="+mn-ea"/>
                <a:cs typeface="+mn-cs"/>
              </a:rPr>
              <a:t>who can apply to deliver the service.</a:t>
            </a:r>
          </a:p>
          <a:p>
            <a:pPr marL="0" indent="0">
              <a:buFont typeface="Arial" panose="020B0604020202020204" pitchFamily="34" charset="0"/>
              <a:buNone/>
            </a:pPr>
            <a:endParaRPr lang="en-AU" sz="1200" kern="1200" baseline="0" dirty="0" smtClean="0">
              <a:solidFill>
                <a:schemeClr val="tx1"/>
              </a:solidFill>
              <a:effectLst/>
              <a:latin typeface="+mn-lt"/>
              <a:ea typeface="+mn-ea"/>
              <a:cs typeface="+mn-cs"/>
            </a:endParaRPr>
          </a:p>
          <a:p>
            <a:pPr marL="0" indent="0">
              <a:buFont typeface="Arial" panose="020B0604020202020204" pitchFamily="34" charset="0"/>
              <a:buNone/>
            </a:pPr>
            <a:r>
              <a:rPr lang="en-AU" sz="1200" kern="1200" baseline="0" dirty="0" smtClean="0">
                <a:solidFill>
                  <a:schemeClr val="tx1"/>
                </a:solidFill>
                <a:effectLst/>
                <a:latin typeface="+mn-lt"/>
                <a:ea typeface="+mn-ea"/>
                <a:cs typeface="+mn-cs"/>
              </a:rPr>
              <a:t>We will then talk about the probity and purchasing arrangements before moving on to the tender and evaluation process.</a:t>
            </a:r>
          </a:p>
          <a:p>
            <a:pPr marL="0" indent="0">
              <a:buFont typeface="Arial" panose="020B0604020202020204" pitchFamily="34" charset="0"/>
              <a:buNone/>
            </a:pPr>
            <a:endParaRPr lang="en-AU" sz="1200" kern="1200" baseline="0" dirty="0" smtClean="0">
              <a:solidFill>
                <a:schemeClr val="tx1"/>
              </a:solidFill>
              <a:effectLst/>
              <a:latin typeface="+mn-lt"/>
              <a:ea typeface="+mn-ea"/>
              <a:cs typeface="+mn-cs"/>
            </a:endParaRPr>
          </a:p>
          <a:p>
            <a:pPr marL="0" indent="0">
              <a:buFont typeface="Arial" panose="020B0604020202020204" pitchFamily="34" charset="0"/>
              <a:buNone/>
            </a:pPr>
            <a:r>
              <a:rPr lang="en-AU" sz="1200" kern="1200" baseline="0" dirty="0" smtClean="0">
                <a:solidFill>
                  <a:schemeClr val="tx1"/>
                </a:solidFill>
                <a:effectLst/>
                <a:latin typeface="+mn-lt"/>
                <a:ea typeface="+mn-ea"/>
                <a:cs typeface="+mn-cs"/>
              </a:rPr>
              <a:t>This will include: </a:t>
            </a:r>
          </a:p>
          <a:p>
            <a:pPr marL="171450" indent="-171450">
              <a:buFont typeface="Arial" panose="020B0604020202020204" pitchFamily="34" charset="0"/>
              <a:buChar char="•"/>
            </a:pPr>
            <a:r>
              <a:rPr lang="en-AU" sz="1200" kern="1200" baseline="0" dirty="0" smtClean="0">
                <a:solidFill>
                  <a:schemeClr val="tx1"/>
                </a:solidFill>
                <a:effectLst/>
                <a:latin typeface="+mn-lt"/>
                <a:ea typeface="+mn-ea"/>
                <a:cs typeface="+mn-cs"/>
              </a:rPr>
              <a:t>going through the tender process and selection criteria outlined in the Request for Tender document</a:t>
            </a:r>
          </a:p>
          <a:p>
            <a:pPr marL="171450" indent="-171450">
              <a:buFont typeface="Arial" panose="020B0604020202020204" pitchFamily="34" charset="0"/>
              <a:buChar char="•"/>
            </a:pPr>
            <a:r>
              <a:rPr lang="en-AU" sz="1200" kern="1200" baseline="0" dirty="0" smtClean="0">
                <a:solidFill>
                  <a:schemeClr val="tx1"/>
                </a:solidFill>
                <a:effectLst/>
                <a:latin typeface="+mn-lt"/>
                <a:ea typeface="+mn-ea"/>
                <a:cs typeface="+mn-cs"/>
              </a:rPr>
              <a:t>other considerations for your tender application, and </a:t>
            </a:r>
          </a:p>
          <a:p>
            <a:pPr marL="171450" indent="-171450">
              <a:buFont typeface="Arial" panose="020B0604020202020204" pitchFamily="34" charset="0"/>
              <a:buChar char="•"/>
            </a:pPr>
            <a:r>
              <a:rPr lang="en-AU" sz="1200" kern="1200" baseline="0" dirty="0" smtClean="0">
                <a:solidFill>
                  <a:schemeClr val="tx1"/>
                </a:solidFill>
                <a:effectLst/>
                <a:latin typeface="+mn-lt"/>
                <a:ea typeface="+mn-ea"/>
                <a:cs typeface="+mn-cs"/>
              </a:rPr>
              <a:t>the process for lodging your tender.</a:t>
            </a: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2</a:t>
            </a:fld>
            <a:endParaRPr lang="en-AU" dirty="0">
              <a:solidFill>
                <a:prstClr val="black"/>
              </a:solidFill>
            </a:endParaRPr>
          </a:p>
        </p:txBody>
      </p:sp>
    </p:spTree>
    <p:extLst>
      <p:ext uri="{BB962C8B-B14F-4D97-AF65-F5344CB8AC3E}">
        <p14:creationId xmlns:p14="http://schemas.microsoft.com/office/powerpoint/2010/main" val="12433773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06513" y="744538"/>
            <a:ext cx="4184650" cy="3138487"/>
          </a:xfrm>
        </p:spPr>
      </p:sp>
      <p:sp>
        <p:nvSpPr>
          <p:cNvPr id="3" name="Notes Placeholder 2"/>
          <p:cNvSpPr>
            <a:spLocks noGrp="1"/>
          </p:cNvSpPr>
          <p:nvPr>
            <p:ph type="body" idx="1"/>
          </p:nvPr>
        </p:nvSpPr>
        <p:spPr>
          <a:xfrm>
            <a:off x="679768" y="4210328"/>
            <a:ext cx="5438140" cy="4569415"/>
          </a:xfr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200" dirty="0"/>
              <a:t>As </a:t>
            </a:r>
            <a:r>
              <a:rPr lang="en-AU" sz="1200" dirty="0" smtClean="0"/>
              <a:t>stated earlier</a:t>
            </a:r>
            <a:r>
              <a:rPr lang="en-AU" sz="1200" dirty="0"/>
              <a:t>, the purpose of the Request for </a:t>
            </a:r>
            <a:r>
              <a:rPr lang="en-AU" sz="1200" dirty="0" smtClean="0"/>
              <a:t>Tender purchasing process </a:t>
            </a:r>
            <a:r>
              <a:rPr lang="en-AU" sz="1200" dirty="0"/>
              <a:t>is </a:t>
            </a:r>
            <a:r>
              <a:rPr lang="en-AU" sz="1200" dirty="0" smtClean="0"/>
              <a:t>to select, for each</a:t>
            </a:r>
            <a:r>
              <a:rPr lang="en-AU" sz="1200" baseline="0" dirty="0" smtClean="0"/>
              <a:t> prison, the organisation that represents the best value for money to deliver the Time to Work Employment Service</a:t>
            </a:r>
            <a:r>
              <a:rPr lang="en-AU" sz="1200" dirty="0" smtClean="0"/>
              <a:t>. </a:t>
            </a:r>
            <a:r>
              <a:rPr lang="en-AU" sz="1200" kern="1200" dirty="0" smtClean="0">
                <a:solidFill>
                  <a:schemeClr val="tx1"/>
                </a:solidFill>
                <a:effectLst/>
                <a:latin typeface="+mn-lt"/>
                <a:ea typeface="+mn-ea"/>
                <a:cs typeface="+mn-cs"/>
              </a:rPr>
              <a:t>This process is governed by the Commonwealth Procurement Rules</a:t>
            </a:r>
            <a:r>
              <a:rPr lang="en-AU" sz="1200" kern="1200" baseline="0" dirty="0" smtClean="0">
                <a:solidFill>
                  <a:schemeClr val="tx1"/>
                </a:solidFill>
                <a:effectLst/>
                <a:latin typeface="+mn-lt"/>
                <a:ea typeface="+mn-ea"/>
                <a:cs typeface="+mn-cs"/>
              </a:rPr>
              <a:t> and our </a:t>
            </a:r>
            <a:r>
              <a:rPr lang="en-AU" sz="1200" kern="1200" dirty="0" smtClean="0">
                <a:solidFill>
                  <a:schemeClr val="tx1"/>
                </a:solidFill>
                <a:effectLst/>
                <a:latin typeface="+mn-lt"/>
                <a:ea typeface="+mn-ea"/>
                <a:cs typeface="+mn-cs"/>
              </a:rPr>
              <a:t>external Probity Adviser will oversee the process to ensure adherence to those rules. </a:t>
            </a:r>
          </a:p>
          <a:p>
            <a:pPr>
              <a:lnSpc>
                <a:spcPct val="100000"/>
              </a:lnSpc>
              <a:spcBef>
                <a:spcPts val="0"/>
              </a:spcBef>
              <a:spcAft>
                <a:spcPts val="0"/>
              </a:spcAft>
            </a:pPr>
            <a:endParaRPr lang="en-AU" sz="1200" dirty="0" smtClean="0"/>
          </a:p>
          <a:p>
            <a:pPr>
              <a:lnSpc>
                <a:spcPct val="100000"/>
              </a:lnSpc>
              <a:spcBef>
                <a:spcPts val="0"/>
              </a:spcBef>
              <a:spcAft>
                <a:spcPts val="0"/>
              </a:spcAft>
            </a:pPr>
            <a:r>
              <a:rPr lang="en-AU" sz="1200" dirty="0" smtClean="0"/>
              <a:t>The </a:t>
            </a:r>
            <a:r>
              <a:rPr lang="en-AU" sz="1200" dirty="0"/>
              <a:t>fundamental principle of the Commonwealth Procurement Rules is achieving value for money, which, in terms of </a:t>
            </a:r>
            <a:r>
              <a:rPr lang="en-AU" sz="1200" dirty="0" smtClean="0"/>
              <a:t>purchasing, </a:t>
            </a:r>
            <a:r>
              <a:rPr lang="en-AU" sz="1200" dirty="0"/>
              <a:t>includes</a:t>
            </a:r>
            <a:r>
              <a:rPr lang="en-AU" sz="1200" dirty="0" smtClean="0"/>
              <a:t>:</a:t>
            </a:r>
            <a:endParaRPr lang="en-AU" sz="1200" kern="1200" dirty="0" smtClean="0">
              <a:solidFill>
                <a:schemeClr val="tx1"/>
              </a:solidFill>
              <a:effectLst/>
              <a:latin typeface="+mn-lt"/>
              <a:ea typeface="+mn-ea"/>
              <a:cs typeface="+mn-cs"/>
            </a:endParaRPr>
          </a:p>
          <a:p>
            <a:pPr marL="171450" lvl="0"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encouraging competitive and non-discriminatory processes</a:t>
            </a:r>
          </a:p>
          <a:p>
            <a:pPr marL="171450" lvl="0"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using public resources in an efficient, effective, economical and ethical manner, that is consistent with the policies of the Commonwealth </a:t>
            </a:r>
          </a:p>
          <a:p>
            <a:pPr marL="171450" lvl="0"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making decisions in an accountable and transparent manner</a:t>
            </a:r>
          </a:p>
          <a:p>
            <a:pPr marL="171450" lvl="0"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considering the risks, and</a:t>
            </a:r>
          </a:p>
          <a:p>
            <a:pPr marL="171450"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conducting a process commensurate with the scale and scope of the procurement.</a:t>
            </a:r>
          </a:p>
          <a:p>
            <a:pPr>
              <a:lnSpc>
                <a:spcPct val="100000"/>
              </a:lnSpc>
              <a:spcBef>
                <a:spcPts val="0"/>
              </a:spcBef>
              <a:spcAft>
                <a:spcPts val="0"/>
              </a:spcAft>
            </a:pPr>
            <a:r>
              <a:rPr lang="en-AU"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AU" sz="1200" dirty="0" smtClean="0"/>
              <a:t>While </a:t>
            </a:r>
            <a:r>
              <a:rPr lang="en-AU" sz="1200" kern="1200" dirty="0" smtClean="0">
                <a:solidFill>
                  <a:schemeClr val="tx1"/>
                </a:solidFill>
                <a:effectLst/>
              </a:rPr>
              <a:t>a complaint may be lodged about how the Request</a:t>
            </a:r>
            <a:r>
              <a:rPr lang="en-AU" sz="1200" kern="1200" baseline="0" dirty="0" smtClean="0">
                <a:solidFill>
                  <a:schemeClr val="tx1"/>
                </a:solidFill>
                <a:effectLst/>
              </a:rPr>
              <a:t> for Tender </a:t>
            </a:r>
            <a:r>
              <a:rPr lang="en-AU" sz="1200" kern="1200" dirty="0" smtClean="0">
                <a:solidFill>
                  <a:schemeClr val="tx1"/>
                </a:solidFill>
                <a:effectLst/>
              </a:rPr>
              <a:t>process is conducted, the actual decisions made regarding the outcome of assessment of responses is not appealable.</a:t>
            </a:r>
            <a:endParaRPr lang="en-AU" sz="1200" dirty="0" smtClean="0"/>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20</a:t>
            </a:fld>
            <a:endParaRPr lang="en-AU" dirty="0">
              <a:solidFill>
                <a:prstClr val="black"/>
              </a:solidFill>
            </a:endParaRPr>
          </a:p>
        </p:txBody>
      </p:sp>
    </p:spTree>
    <p:extLst>
      <p:ext uri="{BB962C8B-B14F-4D97-AF65-F5344CB8AC3E}">
        <p14:creationId xmlns:p14="http://schemas.microsoft.com/office/powerpoint/2010/main" val="21202583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4138" y="744538"/>
            <a:ext cx="4089400" cy="3067050"/>
          </a:xfrm>
        </p:spPr>
      </p:sp>
      <p:sp>
        <p:nvSpPr>
          <p:cNvPr id="3" name="Notes Placeholder 2"/>
          <p:cNvSpPr>
            <a:spLocks noGrp="1"/>
          </p:cNvSpPr>
          <p:nvPr>
            <p:ph type="body" idx="1"/>
          </p:nvPr>
        </p:nvSpPr>
        <p:spPr>
          <a:xfrm>
            <a:off x="662533" y="4243240"/>
            <a:ext cx="5438140" cy="3744415"/>
          </a:xfrm>
        </p:spPr>
        <p:txBody>
          <a:bodyPr/>
          <a:lstStyle/>
          <a:p>
            <a:r>
              <a:rPr lang="en-AU" sz="1200" i="0" kern="1200" dirty="0" smtClean="0">
                <a:solidFill>
                  <a:schemeClr val="tx1"/>
                </a:solidFill>
                <a:effectLst/>
              </a:rPr>
              <a:t>A Communication Protocol has been developed for the </a:t>
            </a:r>
            <a:r>
              <a:rPr lang="en-US" sz="1200" i="0" kern="1200" dirty="0" smtClean="0">
                <a:solidFill>
                  <a:schemeClr val="tx1"/>
                </a:solidFill>
                <a:effectLst/>
              </a:rPr>
              <a:t>Time to Work Employment Service</a:t>
            </a:r>
            <a:r>
              <a:rPr lang="en-AU" sz="1200" i="0" kern="1200" dirty="0" smtClean="0">
                <a:solidFill>
                  <a:schemeClr val="tx1"/>
                </a:solidFill>
                <a:effectLst/>
              </a:rPr>
              <a:t> purchasing process. </a:t>
            </a:r>
          </a:p>
          <a:p>
            <a:endParaRPr lang="en-AU" sz="1200" i="0" kern="1200" dirty="0" smtClean="0">
              <a:solidFill>
                <a:schemeClr val="tx1"/>
              </a:solidFill>
              <a:effectLst/>
            </a:endParaRPr>
          </a:p>
          <a:p>
            <a:r>
              <a:rPr lang="en-AU" sz="1200" i="0" kern="1200" dirty="0" smtClean="0">
                <a:solidFill>
                  <a:schemeClr val="tx1"/>
                </a:solidFill>
                <a:effectLst/>
              </a:rPr>
              <a:t>The purpose of the protocol is to establish procedures to minimise the risk of any improper practice that could influence the fair operation of the market or the probity of the process and to ensure consistent messaging.</a:t>
            </a:r>
          </a:p>
          <a:p>
            <a:endParaRPr lang="en-AU" sz="1200" i="0" kern="1200" dirty="0" smtClean="0">
              <a:solidFill>
                <a:schemeClr val="tx1"/>
              </a:solidFill>
              <a:effectLst/>
            </a:endParaRPr>
          </a:p>
          <a:p>
            <a:r>
              <a:rPr lang="en-AU" sz="1200" i="0" kern="1200" dirty="0" smtClean="0">
                <a:solidFill>
                  <a:schemeClr val="tx1"/>
                </a:solidFill>
                <a:effectLst/>
              </a:rPr>
              <a:t>If </a:t>
            </a:r>
            <a:r>
              <a:rPr lang="en-AU" sz="1200" dirty="0" smtClean="0"/>
              <a:t>Respondents</a:t>
            </a:r>
            <a:r>
              <a:rPr lang="en-AU" sz="1200" i="0" kern="1200" baseline="0" dirty="0" smtClean="0">
                <a:solidFill>
                  <a:schemeClr val="tx1"/>
                </a:solidFill>
                <a:effectLst/>
              </a:rPr>
              <a:t> have questions about any element of the Request for Tender, they should contact the Employment Services Purchasing Hotline preferably via email. The Hotline is the primary means of contact during the Request for Tender period.</a:t>
            </a:r>
          </a:p>
          <a:p>
            <a:endParaRPr lang="en-AU" sz="1200" dirty="0"/>
          </a:p>
          <a:p>
            <a:r>
              <a:rPr lang="en-AU" sz="1200" i="0" kern="1200" baseline="0" dirty="0" smtClean="0">
                <a:solidFill>
                  <a:schemeClr val="tx1"/>
                </a:solidFill>
                <a:effectLst/>
              </a:rPr>
              <a:t>Contact details for the Hotline are on </a:t>
            </a:r>
            <a:r>
              <a:rPr lang="en-AU" sz="1200" b="0" i="0" kern="1200" baseline="0" dirty="0" smtClean="0">
                <a:solidFill>
                  <a:schemeClr val="tx1"/>
                </a:solidFill>
                <a:effectLst/>
              </a:rPr>
              <a:t>page iii of the Request for Tender and I will repeat them at the end of this presentation.</a:t>
            </a:r>
            <a:endParaRPr lang="en-AU" sz="1200" b="0" i="0" kern="1200" dirty="0" smtClean="0">
              <a:solidFill>
                <a:schemeClr val="tx1"/>
              </a:solidFill>
              <a:effectLst/>
            </a:endParaRP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21</a:t>
            </a:fld>
            <a:endParaRPr lang="en-AU" dirty="0">
              <a:solidFill>
                <a:prstClr val="black"/>
              </a:solidFill>
            </a:endParaRPr>
          </a:p>
        </p:txBody>
      </p:sp>
    </p:spTree>
    <p:extLst>
      <p:ext uri="{BB962C8B-B14F-4D97-AF65-F5344CB8AC3E}">
        <p14:creationId xmlns:p14="http://schemas.microsoft.com/office/powerpoint/2010/main" val="21202583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519113"/>
            <a:ext cx="4962525" cy="3722687"/>
          </a:xfrm>
        </p:spPr>
      </p:sp>
      <p:sp>
        <p:nvSpPr>
          <p:cNvPr id="3" name="Notes Placeholder 2"/>
          <p:cNvSpPr>
            <a:spLocks noGrp="1"/>
          </p:cNvSpPr>
          <p:nvPr>
            <p:ph type="body" idx="1"/>
          </p:nvPr>
        </p:nvSpPr>
        <p:spPr>
          <a:xfrm>
            <a:off x="679768" y="4500662"/>
            <a:ext cx="5438140" cy="4466987"/>
          </a:xfrm>
        </p:spPr>
        <p:txBody>
          <a:bodyPr/>
          <a:lstStyle/>
          <a:p>
            <a:r>
              <a:rPr lang="en-AU" sz="1200" kern="1200" dirty="0" smtClean="0">
                <a:solidFill>
                  <a:schemeClr val="tx1"/>
                </a:solidFill>
                <a:effectLst/>
              </a:rPr>
              <a:t>The Department will only contract with legal entities that have a current and valid Australian Business Number</a:t>
            </a:r>
            <a:r>
              <a:rPr lang="en-AU" sz="1200" kern="1200" baseline="0" dirty="0" smtClean="0">
                <a:solidFill>
                  <a:schemeClr val="tx1"/>
                </a:solidFill>
                <a:effectLst/>
              </a:rPr>
              <a:t> </a:t>
            </a:r>
            <a:r>
              <a:rPr lang="en-AU" sz="1200" kern="1200" dirty="0" smtClean="0">
                <a:solidFill>
                  <a:schemeClr val="tx1"/>
                </a:solidFill>
                <a:effectLst/>
              </a:rPr>
              <a:t>and full legal capacity to enter into a Deed to provide the Time</a:t>
            </a:r>
            <a:r>
              <a:rPr lang="en-AU" sz="1200" kern="1200" baseline="0" dirty="0" smtClean="0">
                <a:solidFill>
                  <a:schemeClr val="tx1"/>
                </a:solidFill>
                <a:effectLst/>
              </a:rPr>
              <a:t> to Work Employment Service</a:t>
            </a:r>
            <a:r>
              <a:rPr lang="en-AU" sz="1200" kern="1200" dirty="0" smtClean="0">
                <a:solidFill>
                  <a:schemeClr val="tx1"/>
                </a:solidFill>
                <a:effectLst/>
              </a:rPr>
              <a:t>. </a:t>
            </a:r>
          </a:p>
          <a:p>
            <a:endParaRPr lang="en-AU" sz="1200" kern="1200" dirty="0" smtClean="0">
              <a:solidFill>
                <a:schemeClr val="tx1"/>
              </a:solidFill>
              <a:effectLst/>
            </a:endParaRPr>
          </a:p>
          <a:p>
            <a:r>
              <a:rPr lang="en-AU" sz="1200" kern="1200" dirty="0" smtClean="0">
                <a:solidFill>
                  <a:schemeClr val="tx1"/>
                </a:solidFill>
                <a:effectLst/>
              </a:rPr>
              <a:t>There are three main types of business models that a respondent may put forward:</a:t>
            </a:r>
          </a:p>
          <a:p>
            <a:pPr marL="171450" lvl="0" indent="-171450">
              <a:buFont typeface="Arial" panose="020B0604020202020204" pitchFamily="34" charset="0"/>
              <a:buChar char="•"/>
            </a:pPr>
            <a:r>
              <a:rPr lang="en-AU" sz="1200" kern="1200" dirty="0" smtClean="0">
                <a:solidFill>
                  <a:schemeClr val="tx1"/>
                </a:solidFill>
                <a:effectLst/>
              </a:rPr>
              <a:t>a single entity that enters into the Deed and delivers all the services itself </a:t>
            </a:r>
          </a:p>
          <a:p>
            <a:pPr marL="171450" lvl="0" indent="-171450">
              <a:buFont typeface="Arial" panose="020B0604020202020204" pitchFamily="34" charset="0"/>
              <a:buChar char="•"/>
            </a:pPr>
            <a:r>
              <a:rPr lang="en-AU" sz="1200" kern="1200" dirty="0" smtClean="0">
                <a:solidFill>
                  <a:schemeClr val="tx1"/>
                </a:solidFill>
                <a:effectLst/>
              </a:rPr>
              <a:t>a group of entities that jointly enter into the Deed and each entity delivers part of the services,</a:t>
            </a:r>
            <a:r>
              <a:rPr lang="en-AU" sz="1200" kern="1200" baseline="0" dirty="0" smtClean="0">
                <a:solidFill>
                  <a:schemeClr val="tx1"/>
                </a:solidFill>
                <a:effectLst/>
              </a:rPr>
              <a:t> </a:t>
            </a:r>
            <a:r>
              <a:rPr lang="en-AU" sz="1200" kern="1200" dirty="0" smtClean="0">
                <a:solidFill>
                  <a:schemeClr val="tx1"/>
                </a:solidFill>
                <a:effectLst/>
              </a:rPr>
              <a:t>or</a:t>
            </a:r>
          </a:p>
          <a:p>
            <a:pPr marL="171450" lvl="0" indent="-171450">
              <a:buFont typeface="Arial" panose="020B0604020202020204" pitchFamily="34" charset="0"/>
              <a:buChar char="•"/>
            </a:pPr>
            <a:r>
              <a:rPr lang="en-AU" sz="1200" kern="1200" dirty="0" smtClean="0">
                <a:solidFill>
                  <a:schemeClr val="tx1"/>
                </a:solidFill>
                <a:effectLst/>
              </a:rPr>
              <a:t>a single entity or group of entities enters into the Deed and some or all of the services are delivered by subcontractors.</a:t>
            </a: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22</a:t>
            </a:fld>
            <a:endParaRPr lang="en-AU" dirty="0">
              <a:solidFill>
                <a:prstClr val="black"/>
              </a:solidFill>
            </a:endParaRPr>
          </a:p>
        </p:txBody>
      </p:sp>
    </p:spTree>
    <p:extLst>
      <p:ext uri="{BB962C8B-B14F-4D97-AF65-F5344CB8AC3E}">
        <p14:creationId xmlns:p14="http://schemas.microsoft.com/office/powerpoint/2010/main" val="24995948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519113"/>
            <a:ext cx="4962525" cy="3722687"/>
          </a:xfrm>
        </p:spPr>
      </p:sp>
      <p:sp>
        <p:nvSpPr>
          <p:cNvPr id="3" name="Notes Placeholder 2"/>
          <p:cNvSpPr>
            <a:spLocks noGrp="1"/>
          </p:cNvSpPr>
          <p:nvPr>
            <p:ph type="body" idx="1"/>
          </p:nvPr>
        </p:nvSpPr>
        <p:spPr>
          <a:xfrm>
            <a:off x="679768" y="4500662"/>
            <a:ext cx="5438140" cy="4927921"/>
          </a:xfrm>
        </p:spPr>
        <p:txBody>
          <a:bodyPr/>
          <a:lstStyle/>
          <a:p>
            <a:pPr>
              <a:spcBef>
                <a:spcPts val="0"/>
              </a:spcBef>
              <a:spcAft>
                <a:spcPts val="0"/>
              </a:spcAft>
            </a:pPr>
            <a:r>
              <a:rPr lang="en-AU" sz="1200" kern="1200" dirty="0" smtClean="0">
                <a:solidFill>
                  <a:schemeClr val="tx1"/>
                </a:solidFill>
                <a:effectLst/>
                <a:latin typeface="+mn-lt"/>
                <a:ea typeface="+mn-ea"/>
                <a:cs typeface="+mn-cs"/>
              </a:rPr>
              <a:t>I now want to draw your attention to particular issues relating to group submissions.</a:t>
            </a:r>
          </a:p>
          <a:p>
            <a:pPr>
              <a:spcBef>
                <a:spcPts val="0"/>
              </a:spcBef>
              <a:spcAft>
                <a:spcPts val="0"/>
              </a:spcAft>
            </a:pPr>
            <a:endParaRPr lang="en-AU" sz="1200" kern="1200" dirty="0" smtClean="0">
              <a:solidFill>
                <a:schemeClr val="tx1"/>
              </a:solidFill>
              <a:effectLst/>
              <a:latin typeface="+mn-lt"/>
              <a:ea typeface="+mn-ea"/>
              <a:cs typeface="+mn-cs"/>
            </a:endParaRPr>
          </a:p>
          <a:p>
            <a:pPr>
              <a:spcBef>
                <a:spcPts val="0"/>
              </a:spcBef>
              <a:spcAft>
                <a:spcPts val="0"/>
              </a:spcAft>
            </a:pPr>
            <a:r>
              <a:rPr lang="en-AU" sz="1200" kern="1200" dirty="0" smtClean="0">
                <a:solidFill>
                  <a:schemeClr val="tx1"/>
                </a:solidFill>
                <a:effectLst/>
                <a:latin typeface="+mn-lt"/>
                <a:ea typeface="+mn-ea"/>
                <a:cs typeface="+mn-cs"/>
              </a:rPr>
              <a:t>A group of legal entities – which we refer to as a Group Responden</a:t>
            </a:r>
            <a:r>
              <a:rPr lang="en-AU" sz="1200" kern="1200" baseline="0" dirty="0" smtClean="0">
                <a:solidFill>
                  <a:schemeClr val="tx1"/>
                </a:solidFill>
                <a:effectLst/>
                <a:latin typeface="+mn-lt"/>
                <a:ea typeface="+mn-ea"/>
                <a:cs typeface="+mn-cs"/>
              </a:rPr>
              <a:t>t </a:t>
            </a:r>
            <a:r>
              <a:rPr lang="en-AU" sz="1200" kern="1200" dirty="0" smtClean="0">
                <a:solidFill>
                  <a:schemeClr val="tx1"/>
                </a:solidFill>
                <a:effectLst/>
                <a:latin typeface="+mn-lt"/>
                <a:ea typeface="+mn-ea"/>
                <a:cs typeface="+mn-cs"/>
              </a:rPr>
              <a:t>– can submit responses</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in a number of forms to deliver the services. These include as a consortium, a joint venture, a partnership, or some other form of alliance. Group Respondents will need to provide details and evidence of their Group’s proposed or actual legal arrangements that meet the group tendering requirements specified in the Request for Tender. </a:t>
            </a:r>
          </a:p>
          <a:p>
            <a:pPr>
              <a:spcBef>
                <a:spcPts val="0"/>
              </a:spcBef>
              <a:spcAft>
                <a:spcPts val="0"/>
              </a:spcAft>
            </a:pPr>
            <a:endParaRPr lang="en-AU" sz="1200" kern="1200" dirty="0" smtClean="0">
              <a:solidFill>
                <a:schemeClr val="tx1"/>
              </a:solidFill>
              <a:effectLst/>
              <a:latin typeface="+mn-lt"/>
              <a:ea typeface="+mn-ea"/>
              <a:cs typeface="+mn-cs"/>
            </a:endParaRPr>
          </a:p>
          <a:p>
            <a:pPr>
              <a:spcBef>
                <a:spcPts val="0"/>
              </a:spcBef>
              <a:spcAft>
                <a:spcPts val="0"/>
              </a:spcAft>
            </a:pPr>
            <a:r>
              <a:rPr lang="en-AU" sz="1200" kern="1200" dirty="0" smtClean="0">
                <a:solidFill>
                  <a:schemeClr val="tx1"/>
                </a:solidFill>
                <a:effectLst/>
                <a:latin typeface="+mn-lt"/>
                <a:ea typeface="+mn-ea"/>
                <a:cs typeface="+mn-cs"/>
              </a:rPr>
              <a:t>The Department expects membership of a Group Respondent will remain constant from receipt of the Request for Tender</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submission, through assessment and contracting, and throughout the Deed. However, changes may be approved by the Department in writing in certain circumstances – for example, the insolvency of a member of a Group </a:t>
            </a:r>
            <a:r>
              <a:rPr kumimoji="0" lang="en-AU" sz="1200" b="0" i="0" u="none" strike="noStrike" kern="1200" cap="none" spc="0" normalizeH="0" baseline="0" noProof="0" dirty="0" smtClean="0">
                <a:ln>
                  <a:noFill/>
                </a:ln>
                <a:solidFill>
                  <a:prstClr val="black"/>
                </a:solidFill>
                <a:effectLst/>
                <a:uLnTx/>
                <a:uFillTx/>
                <a:latin typeface="+mn-lt"/>
                <a:ea typeface="+mn-ea"/>
                <a:cs typeface="+mn-cs"/>
              </a:rPr>
              <a:t>Respondent.</a:t>
            </a:r>
          </a:p>
          <a:p>
            <a:pPr>
              <a:spcBef>
                <a:spcPts val="0"/>
              </a:spcBef>
              <a:spcAft>
                <a:spcPts val="0"/>
              </a:spcAft>
            </a:pPr>
            <a:endParaRPr lang="en-AU" sz="1200" kern="1200" dirty="0" smtClean="0">
              <a:solidFill>
                <a:schemeClr val="tx1"/>
              </a:solidFill>
              <a:effectLst/>
              <a:latin typeface="+mn-lt"/>
              <a:ea typeface="+mn-ea"/>
              <a:cs typeface="+mn-cs"/>
            </a:endParaRPr>
          </a:p>
          <a:p>
            <a:pPr>
              <a:spcBef>
                <a:spcPts val="0"/>
              </a:spcBef>
              <a:spcAft>
                <a:spcPts val="0"/>
              </a:spcAft>
            </a:pPr>
            <a:r>
              <a:rPr lang="en-AU" sz="1200" kern="1200" dirty="0" smtClean="0">
                <a:solidFill>
                  <a:schemeClr val="tx1"/>
                </a:solidFill>
                <a:effectLst/>
                <a:latin typeface="+mn-lt"/>
                <a:ea typeface="+mn-ea"/>
                <a:cs typeface="+mn-cs"/>
              </a:rPr>
              <a:t>Each</a:t>
            </a:r>
            <a:r>
              <a:rPr lang="en-AU" sz="1200" kern="1200" baseline="0" dirty="0" smtClean="0">
                <a:solidFill>
                  <a:schemeClr val="tx1"/>
                </a:solidFill>
                <a:effectLst/>
                <a:latin typeface="+mn-lt"/>
                <a:ea typeface="+mn-ea"/>
                <a:cs typeface="+mn-cs"/>
              </a:rPr>
              <a:t> Group Respondent member must have a current and valid Australian Business Number. The Group must appoint a lead member to lodge the response on behalf of all members, who is authorised to negotiate, act on behalf of, and contractually binds members of the Group. Each member’s written confirmation of the lead member’s authority must be uploaded in the ‘Group Respondent’ tab in 360Pro with the Group Respondent’s submission.</a:t>
            </a:r>
            <a:endParaRPr lang="en-AU"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23</a:t>
            </a:fld>
            <a:endParaRPr lang="en-AU" dirty="0">
              <a:solidFill>
                <a:prstClr val="black"/>
              </a:solidFill>
            </a:endParaRPr>
          </a:p>
        </p:txBody>
      </p:sp>
    </p:spTree>
    <p:extLst>
      <p:ext uri="{BB962C8B-B14F-4D97-AF65-F5344CB8AC3E}">
        <p14:creationId xmlns:p14="http://schemas.microsoft.com/office/powerpoint/2010/main" val="24995948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519113"/>
            <a:ext cx="4962525" cy="3722687"/>
          </a:xfrm>
        </p:spPr>
      </p:sp>
      <p:sp>
        <p:nvSpPr>
          <p:cNvPr id="3" name="Notes Placeholder 2"/>
          <p:cNvSpPr>
            <a:spLocks noGrp="1"/>
          </p:cNvSpPr>
          <p:nvPr>
            <p:ph type="body" idx="1"/>
          </p:nvPr>
        </p:nvSpPr>
        <p:spPr>
          <a:xfrm>
            <a:off x="679768" y="4500662"/>
            <a:ext cx="5438140" cy="4711129"/>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The Australian Government and state/territory government departments, agencies, employees or agents are not eligible to respond to this Request for Tender. Further, government departments, agencies, employees or agents cannot assist potential Respondents in responding.</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A Respondent that has received assistance from a government department, agency, employee or agent to prepare its response may be excluded from consideration at the Department’s discretion.</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This does not include persons who are, or may be, regarded as authorised agents of any government departments (including the Department of Employment) under existing employment services arrangements or arrangements for the administration of the Social Security Law. So a current</a:t>
            </a:r>
            <a:r>
              <a:rPr lang="en-AU" sz="1200" kern="1200" baseline="0" dirty="0" smtClean="0">
                <a:solidFill>
                  <a:schemeClr val="tx1"/>
                </a:solidFill>
                <a:effectLst/>
                <a:latin typeface="+mn-lt"/>
                <a:ea typeface="+mn-ea"/>
                <a:cs typeface="+mn-cs"/>
              </a:rPr>
              <a:t> jobactive provider who intends to respond to this Request for Tender can still interact with government staff to do their job.</a:t>
            </a: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Local government entities are eligible to apply.</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The Department will only accept a response from a foreign company if it is registered under Part 5B.2 of the </a:t>
            </a:r>
            <a:r>
              <a:rPr lang="en-AU" sz="1200" i="1" kern="1200" dirty="0" smtClean="0">
                <a:solidFill>
                  <a:schemeClr val="tx1"/>
                </a:solidFill>
                <a:effectLst/>
                <a:latin typeface="+mn-lt"/>
                <a:ea typeface="+mn-ea"/>
                <a:cs typeface="+mn-cs"/>
              </a:rPr>
              <a:t>Corporations Act 2001</a:t>
            </a:r>
            <a:r>
              <a:rPr lang="en-AU" sz="1200" kern="1200" dirty="0" smtClean="0">
                <a:solidFill>
                  <a:schemeClr val="tx1"/>
                </a:solidFill>
                <a:effectLst/>
                <a:latin typeface="+mn-lt"/>
                <a:ea typeface="+mn-ea"/>
                <a:cs typeface="+mn-cs"/>
              </a:rPr>
              <a:t> (Cth).</a:t>
            </a: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24</a:t>
            </a:fld>
            <a:endParaRPr lang="en-AU" dirty="0">
              <a:solidFill>
                <a:prstClr val="black"/>
              </a:solidFill>
            </a:endParaRPr>
          </a:p>
        </p:txBody>
      </p:sp>
    </p:spTree>
    <p:extLst>
      <p:ext uri="{BB962C8B-B14F-4D97-AF65-F5344CB8AC3E}">
        <p14:creationId xmlns:p14="http://schemas.microsoft.com/office/powerpoint/2010/main" val="31206323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519113"/>
            <a:ext cx="4962525" cy="3722687"/>
          </a:xfrm>
        </p:spPr>
      </p:sp>
      <p:sp>
        <p:nvSpPr>
          <p:cNvPr id="3" name="Notes Placeholder 2"/>
          <p:cNvSpPr>
            <a:spLocks noGrp="1"/>
          </p:cNvSpPr>
          <p:nvPr>
            <p:ph type="body" idx="1"/>
          </p:nvPr>
        </p:nvSpPr>
        <p:spPr>
          <a:xfrm>
            <a:off x="679768" y="4500662"/>
            <a:ext cx="5438140" cy="4279081"/>
          </a:xfrm>
        </p:spPr>
        <p:txBody>
          <a:bodyPr/>
          <a:lstStyle/>
          <a:p>
            <a:r>
              <a:rPr lang="en-AU" sz="1200" kern="1200" dirty="0" smtClean="0">
                <a:solidFill>
                  <a:schemeClr val="tx1"/>
                </a:solidFill>
                <a:effectLst/>
                <a:latin typeface="+mn-lt"/>
                <a:ea typeface="+mn-ea"/>
                <a:cs typeface="+mn-cs"/>
              </a:rPr>
              <a:t>The purchasing process is designed to promote open and fair competition. Respondents</a:t>
            </a:r>
            <a:r>
              <a:rPr lang="en-AU" sz="1200" kern="1200" baseline="0" dirty="0" smtClean="0">
                <a:solidFill>
                  <a:schemeClr val="tx1"/>
                </a:solidFill>
                <a:effectLst/>
                <a:latin typeface="+mn-lt"/>
                <a:ea typeface="+mn-ea"/>
                <a:cs typeface="+mn-cs"/>
              </a:rPr>
              <a:t> and their officers must not engage in collusive bidding, anti-competitive conduct or any similar unlawful conduct with any other Respondents or any other person regarding preparation of their response.</a:t>
            </a:r>
            <a:endParaRPr lang="en-AU" sz="1200" kern="1200" dirty="0" smtClean="0">
              <a:solidFill>
                <a:schemeClr val="tx1"/>
              </a:solidFill>
              <a:effectLst/>
              <a:latin typeface="+mn-lt"/>
              <a:ea typeface="+mn-ea"/>
              <a:cs typeface="+mn-cs"/>
            </a:endParaRP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A Respondent</a:t>
            </a:r>
            <a:r>
              <a:rPr lang="en-AU" sz="1200" kern="1200" baseline="0" dirty="0" smtClean="0">
                <a:solidFill>
                  <a:schemeClr val="tx1"/>
                </a:solidFill>
                <a:effectLst/>
                <a:latin typeface="+mn-lt"/>
                <a:ea typeface="+mn-ea"/>
                <a:cs typeface="+mn-cs"/>
              </a:rPr>
              <a:t> must not compete against itself by submitting multiple or alternative responses for the same Prison. This does not apply to Subcontractors. Subcontractors may be nominated as part of a response by one or more Respondents for the same Prison and can respond in its own right.</a:t>
            </a:r>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 </a:t>
            </a:r>
          </a:p>
          <a:p>
            <a:r>
              <a:rPr lang="en-AU" sz="1200" kern="1200" dirty="0" smtClean="0">
                <a:solidFill>
                  <a:schemeClr val="tx1"/>
                </a:solidFill>
                <a:effectLst/>
                <a:latin typeface="+mn-lt"/>
                <a:ea typeface="+mn-ea"/>
                <a:cs typeface="+mn-cs"/>
              </a:rPr>
              <a:t>Likewise, where a Respondent identifies that a conflict of interest exists or might arise in relation to providing the Time</a:t>
            </a:r>
            <a:r>
              <a:rPr lang="en-AU" sz="1200" kern="1200" baseline="0" dirty="0" smtClean="0">
                <a:solidFill>
                  <a:schemeClr val="tx1"/>
                </a:solidFill>
                <a:effectLst/>
                <a:latin typeface="+mn-lt"/>
                <a:ea typeface="+mn-ea"/>
                <a:cs typeface="+mn-cs"/>
              </a:rPr>
              <a:t> to Work Employment Service</a:t>
            </a:r>
            <a:r>
              <a:rPr lang="en-AU" sz="1200" kern="1200" dirty="0" smtClean="0">
                <a:solidFill>
                  <a:schemeClr val="tx1"/>
                </a:solidFill>
                <a:effectLst/>
                <a:latin typeface="+mn-lt"/>
                <a:ea typeface="+mn-ea"/>
                <a:cs typeface="+mn-cs"/>
              </a:rPr>
              <a:t> under the Deed, the Respondent must identify the actual or potential conflict of interest. </a:t>
            </a: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25</a:t>
            </a:fld>
            <a:endParaRPr lang="en-AU" dirty="0">
              <a:solidFill>
                <a:prstClr val="black"/>
              </a:solidFill>
            </a:endParaRPr>
          </a:p>
        </p:txBody>
      </p:sp>
    </p:spTree>
    <p:extLst>
      <p:ext uri="{BB962C8B-B14F-4D97-AF65-F5344CB8AC3E}">
        <p14:creationId xmlns:p14="http://schemas.microsoft.com/office/powerpoint/2010/main" val="24995948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66800" y="744538"/>
            <a:ext cx="4664075" cy="3498850"/>
          </a:xfrm>
        </p:spPr>
      </p:sp>
      <p:sp>
        <p:nvSpPr>
          <p:cNvPr id="3" name="Notes Placeholder 2"/>
          <p:cNvSpPr>
            <a:spLocks noGrp="1"/>
          </p:cNvSpPr>
          <p:nvPr>
            <p:ph type="body" idx="1"/>
          </p:nvPr>
        </p:nvSpPr>
        <p:spPr>
          <a:xfrm>
            <a:off x="446509" y="4531271"/>
            <a:ext cx="5976664" cy="5256584"/>
          </a:xfrm>
        </p:spPr>
        <p:txBody>
          <a:bodyPr/>
          <a:lstStyle/>
          <a:p>
            <a:pPr marL="0" indent="0">
              <a:lnSpc>
                <a:spcPct val="100000"/>
              </a:lnSpc>
              <a:spcBef>
                <a:spcPts val="0"/>
              </a:spcBef>
              <a:spcAft>
                <a:spcPts val="0"/>
              </a:spcAft>
              <a:buFont typeface="Arial" panose="020B0604020202020204" pitchFamily="34" charset="0"/>
              <a:buNone/>
            </a:pPr>
            <a:r>
              <a:rPr lang="en-AU" kern="1200" dirty="0" smtClean="0">
                <a:solidFill>
                  <a:schemeClr val="tx1"/>
                </a:solidFill>
                <a:effectLst/>
                <a:latin typeface="+mn-lt"/>
                <a:ea typeface="+mn-ea"/>
                <a:cs typeface="+mn-cs"/>
              </a:rPr>
              <a:t>The Department's intention is to select one Time to Work Service Provider per participating Prison. A list of participating Prisons is available in</a:t>
            </a:r>
            <a:r>
              <a:rPr lang="en-AU" kern="1200" baseline="0" dirty="0" smtClean="0">
                <a:solidFill>
                  <a:schemeClr val="tx1"/>
                </a:solidFill>
                <a:effectLst/>
                <a:latin typeface="+mn-lt"/>
                <a:ea typeface="+mn-ea"/>
                <a:cs typeface="+mn-cs"/>
              </a:rPr>
              <a:t> Appendix E of the Request for Tender.</a:t>
            </a:r>
          </a:p>
          <a:p>
            <a:pPr marL="0" indent="0">
              <a:lnSpc>
                <a:spcPct val="100000"/>
              </a:lnSpc>
              <a:spcBef>
                <a:spcPts val="0"/>
              </a:spcBef>
              <a:spcAft>
                <a:spcPts val="0"/>
              </a:spcAft>
              <a:buFont typeface="Arial" panose="020B0604020202020204" pitchFamily="34" charset="0"/>
              <a:buNone/>
            </a:pPr>
            <a:endParaRPr lang="en-AU" kern="1200" baseline="0" dirty="0" smtClean="0">
              <a:solidFill>
                <a:schemeClr val="tx1"/>
              </a:solidFill>
              <a:effectLst/>
              <a:latin typeface="+mn-lt"/>
              <a:ea typeface="+mn-ea"/>
              <a:cs typeface="+mn-cs"/>
            </a:endParaRPr>
          </a:p>
          <a:p>
            <a:pPr marL="0" indent="0">
              <a:lnSpc>
                <a:spcPct val="100000"/>
              </a:lnSpc>
              <a:spcBef>
                <a:spcPts val="0"/>
              </a:spcBef>
              <a:spcAft>
                <a:spcPts val="0"/>
              </a:spcAft>
              <a:buFont typeface="Arial" panose="020B0604020202020204" pitchFamily="34" charset="0"/>
              <a:buNone/>
            </a:pPr>
            <a:r>
              <a:rPr lang="en-AU" kern="1200" baseline="0" dirty="0" smtClean="0">
                <a:solidFill>
                  <a:schemeClr val="tx1"/>
                </a:solidFill>
                <a:effectLst/>
                <a:latin typeface="+mn-lt"/>
                <a:ea typeface="+mn-ea"/>
                <a:cs typeface="+mn-cs"/>
              </a:rPr>
              <a:t>Respondents must identify the Prison or Prisons they are bidding for.</a:t>
            </a:r>
          </a:p>
          <a:p>
            <a:pPr marL="0" indent="0">
              <a:lnSpc>
                <a:spcPct val="100000"/>
              </a:lnSpc>
              <a:spcBef>
                <a:spcPts val="0"/>
              </a:spcBef>
              <a:spcAft>
                <a:spcPts val="0"/>
              </a:spcAft>
              <a:buFont typeface="Arial" panose="020B0604020202020204" pitchFamily="34" charset="0"/>
              <a:buNone/>
            </a:pPr>
            <a:endParaRPr lang="en-AU" kern="1200" baseline="0" dirty="0" smtClean="0">
              <a:solidFill>
                <a:schemeClr val="tx1"/>
              </a:solidFill>
              <a:effectLst/>
              <a:latin typeface="+mn-lt"/>
              <a:ea typeface="+mn-ea"/>
              <a:cs typeface="+mn-cs"/>
            </a:endParaRPr>
          </a:p>
          <a:p>
            <a:pPr>
              <a:lnSpc>
                <a:spcPct val="100000"/>
              </a:lnSpc>
              <a:spcBef>
                <a:spcPts val="0"/>
              </a:spcBef>
              <a:spcAft>
                <a:spcPts val="0"/>
              </a:spcAft>
            </a:pPr>
            <a:r>
              <a:rPr lang="en-AU" kern="1200" dirty="0" smtClean="0">
                <a:solidFill>
                  <a:schemeClr val="tx1"/>
                </a:solidFill>
                <a:effectLst/>
                <a:latin typeface="+mn-lt"/>
                <a:ea typeface="+mn-ea"/>
                <a:cs typeface="+mn-cs"/>
              </a:rPr>
              <a:t>Respondents should note that the Department reserves the right, in its absolute discretion, to:</a:t>
            </a:r>
          </a:p>
          <a:p>
            <a:pPr marL="171450" lvl="0" indent="-171450" algn="l" defTabSz="914400" rtl="0" eaLnBrk="1" latinLnBrk="0" hangingPunct="1">
              <a:lnSpc>
                <a:spcPct val="100000"/>
              </a:lnSpc>
              <a:spcBef>
                <a:spcPts val="0"/>
              </a:spcBef>
              <a:spcAft>
                <a:spcPts val="0"/>
              </a:spcAft>
              <a:buFont typeface="Arial" panose="020B0604020202020204" pitchFamily="34" charset="0"/>
              <a:buChar char="•"/>
            </a:pPr>
            <a:r>
              <a:rPr lang="en-AU" kern="1200" baseline="0" dirty="0" smtClean="0">
                <a:solidFill>
                  <a:schemeClr val="tx1"/>
                </a:solidFill>
                <a:effectLst/>
                <a:latin typeface="+mn-lt"/>
                <a:ea typeface="+mn-ea"/>
                <a:cs typeface="+mn-cs"/>
              </a:rPr>
              <a:t>negotiate with Respondents in relation to the Prison(s) nominated in their response where the Department considers that it is necessary to do so in order to achieve the objectives of this Request for Tender process, and</a:t>
            </a:r>
          </a:p>
          <a:p>
            <a:pPr marL="171450" lvl="0" indent="-171450" algn="l" defTabSz="914400" rtl="0" eaLnBrk="1" latinLnBrk="0" hangingPunct="1">
              <a:lnSpc>
                <a:spcPct val="100000"/>
              </a:lnSpc>
              <a:spcBef>
                <a:spcPts val="0"/>
              </a:spcBef>
              <a:spcAft>
                <a:spcPts val="0"/>
              </a:spcAft>
              <a:buFont typeface="Arial" panose="020B0604020202020204" pitchFamily="34" charset="0"/>
              <a:buChar char="•"/>
            </a:pPr>
            <a:r>
              <a:rPr lang="en-AU" kern="1200" baseline="0" dirty="0" smtClean="0">
                <a:solidFill>
                  <a:schemeClr val="tx1"/>
                </a:solidFill>
                <a:effectLst/>
                <a:latin typeface="+mn-lt"/>
                <a:ea typeface="+mn-ea"/>
                <a:cs typeface="+mn-cs"/>
              </a:rPr>
              <a:t>seek expressions of interest from one or more Providers during the term of the Deed to offer to deliver Time to Work Services at Prisons that later participate in the program.</a:t>
            </a:r>
          </a:p>
          <a:p>
            <a:pPr marL="0" indent="0">
              <a:lnSpc>
                <a:spcPct val="100000"/>
              </a:lnSpc>
              <a:spcBef>
                <a:spcPts val="0"/>
              </a:spcBef>
              <a:spcAft>
                <a:spcPts val="0"/>
              </a:spcAft>
              <a:buFont typeface="Arial" panose="020B0604020202020204" pitchFamily="34" charset="0"/>
              <a:buNone/>
            </a:pPr>
            <a:endParaRPr lang="en-AU" kern="1200" baseline="0" dirty="0" smtClean="0">
              <a:solidFill>
                <a:schemeClr val="tx1"/>
              </a:solidFill>
              <a:effectLst/>
              <a:latin typeface="+mn-lt"/>
              <a:ea typeface="+mn-ea"/>
              <a:cs typeface="+mn-cs"/>
            </a:endParaRPr>
          </a:p>
          <a:p>
            <a:pPr marL="0" indent="0">
              <a:lnSpc>
                <a:spcPct val="100000"/>
              </a:lnSpc>
              <a:spcBef>
                <a:spcPts val="0"/>
              </a:spcBef>
              <a:spcAft>
                <a:spcPts val="0"/>
              </a:spcAft>
              <a:buFont typeface="Arial" panose="020B0604020202020204" pitchFamily="34" charset="0"/>
              <a:buNone/>
            </a:pPr>
            <a:r>
              <a:rPr lang="en-AU" kern="1200" baseline="0" dirty="0" smtClean="0">
                <a:solidFill>
                  <a:schemeClr val="tx1"/>
                </a:solidFill>
                <a:effectLst/>
                <a:latin typeface="+mn-lt"/>
                <a:ea typeface="+mn-ea"/>
                <a:cs typeface="+mn-cs"/>
              </a:rPr>
              <a:t>The Department does not guarantee a specified or minimum level of business to any Provider.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kern="1200" dirty="0" smtClean="0">
                <a:solidFill>
                  <a:schemeClr val="tx1"/>
                </a:solidFill>
                <a:effectLst/>
                <a:latin typeface="+mn-lt"/>
                <a:ea typeface="+mn-ea"/>
                <a:cs typeface="+mn-cs"/>
              </a:rPr>
              <a:t>The Department will not accept conditionality across states or territories except between ACT and NSW as they are being considered as a single jurisdiction for the purposes of the conditionality requirements in the Request for Tender.</a:t>
            </a:r>
          </a:p>
          <a:p>
            <a:pPr marL="0" indent="0">
              <a:lnSpc>
                <a:spcPct val="100000"/>
              </a:lnSpc>
              <a:spcBef>
                <a:spcPts val="0"/>
              </a:spcBef>
              <a:spcAft>
                <a:spcPts val="0"/>
              </a:spcAft>
              <a:buFont typeface="Arial" panose="020B0604020202020204" pitchFamily="34" charset="0"/>
              <a:buNone/>
            </a:pPr>
            <a:endParaRPr lang="en-AU" kern="1200" baseline="0" dirty="0" smtClean="0">
              <a:solidFill>
                <a:schemeClr val="tx1"/>
              </a:solidFill>
              <a:effectLst/>
              <a:latin typeface="+mn-lt"/>
              <a:ea typeface="+mn-ea"/>
              <a:cs typeface="+mn-cs"/>
            </a:endParaRPr>
          </a:p>
          <a:p>
            <a:pPr marL="0" indent="0">
              <a:lnSpc>
                <a:spcPct val="100000"/>
              </a:lnSpc>
              <a:spcBef>
                <a:spcPts val="0"/>
              </a:spcBef>
              <a:spcAft>
                <a:spcPts val="0"/>
              </a:spcAft>
              <a:buFont typeface="Arial" panose="020B0604020202020204" pitchFamily="34" charset="0"/>
              <a:buNone/>
            </a:pPr>
            <a:r>
              <a:rPr lang="en-AU" kern="1200" baseline="0" dirty="0" smtClean="0">
                <a:solidFill>
                  <a:schemeClr val="tx1"/>
                </a:solidFill>
                <a:effectLst/>
                <a:latin typeface="+mn-lt"/>
                <a:ea typeface="+mn-ea"/>
                <a:cs typeface="+mn-cs"/>
              </a:rPr>
              <a:t>Respondents may specify that its provision of Time to Work Services at a specific Prison or Prisons is conditional on it winning Time to Work Service business in:</a:t>
            </a:r>
          </a:p>
          <a:p>
            <a:pPr marL="171450" lvl="0" indent="-171450" algn="l" defTabSz="914400" rtl="0" eaLnBrk="1" latinLnBrk="0" hangingPunct="1">
              <a:lnSpc>
                <a:spcPct val="100000"/>
              </a:lnSpc>
              <a:spcBef>
                <a:spcPts val="0"/>
              </a:spcBef>
              <a:spcAft>
                <a:spcPts val="0"/>
              </a:spcAft>
              <a:buFont typeface="Arial" panose="020B0604020202020204" pitchFamily="34" charset="0"/>
              <a:buChar char="•"/>
            </a:pPr>
            <a:r>
              <a:rPr lang="en-AU" kern="1200" baseline="0" dirty="0" smtClean="0">
                <a:solidFill>
                  <a:schemeClr val="tx1"/>
                </a:solidFill>
                <a:effectLst/>
                <a:latin typeface="+mn-lt"/>
                <a:ea typeface="+mn-ea"/>
                <a:cs typeface="+mn-cs"/>
              </a:rPr>
              <a:t>other specific Prisons within a state or territory, or</a:t>
            </a:r>
          </a:p>
          <a:p>
            <a:pPr marL="171450" lvl="0" indent="-171450" algn="l" defTabSz="914400" rtl="0" eaLnBrk="1" latinLnBrk="0" hangingPunct="1">
              <a:lnSpc>
                <a:spcPct val="100000"/>
              </a:lnSpc>
              <a:spcBef>
                <a:spcPts val="0"/>
              </a:spcBef>
              <a:spcAft>
                <a:spcPts val="0"/>
              </a:spcAft>
              <a:buFont typeface="Arial" panose="020B0604020202020204" pitchFamily="34" charset="0"/>
              <a:buChar char="•"/>
            </a:pPr>
            <a:r>
              <a:rPr lang="en-AU" kern="1200" baseline="0" dirty="0" smtClean="0">
                <a:solidFill>
                  <a:schemeClr val="tx1"/>
                </a:solidFill>
                <a:effectLst/>
                <a:latin typeface="+mn-lt"/>
                <a:ea typeface="+mn-ea"/>
                <a:cs typeface="+mn-cs"/>
              </a:rPr>
              <a:t>a minimum number of the Prisons it has nominated within a state or territory.</a:t>
            </a:r>
          </a:p>
          <a:p>
            <a:pPr marL="0" lvl="0" indent="0" algn="l" defTabSz="914400" rtl="0" eaLnBrk="1" latinLnBrk="0" hangingPunct="1">
              <a:lnSpc>
                <a:spcPct val="100000"/>
              </a:lnSpc>
              <a:spcBef>
                <a:spcPts val="0"/>
              </a:spcBef>
              <a:spcAft>
                <a:spcPts val="0"/>
              </a:spcAft>
              <a:buFont typeface="Arial" panose="020B0604020202020204" pitchFamily="34" charset="0"/>
              <a:buNone/>
            </a:pPr>
            <a:endParaRPr lang="en-AU" kern="1200" baseline="0" dirty="0" smtClean="0">
              <a:solidFill>
                <a:schemeClr val="tx1"/>
              </a:solidFill>
              <a:effectLst/>
              <a:latin typeface="+mn-lt"/>
              <a:ea typeface="+mn-ea"/>
              <a:cs typeface="+mn-cs"/>
            </a:endParaRPr>
          </a:p>
          <a:p>
            <a:pPr marL="0" lvl="0" indent="0" algn="l" defTabSz="914400" rtl="0" eaLnBrk="1" latinLnBrk="0" hangingPunct="1">
              <a:lnSpc>
                <a:spcPct val="100000"/>
              </a:lnSpc>
              <a:spcBef>
                <a:spcPts val="0"/>
              </a:spcBef>
              <a:spcAft>
                <a:spcPts val="0"/>
              </a:spcAft>
              <a:buFont typeface="Arial" panose="020B0604020202020204" pitchFamily="34" charset="0"/>
              <a:buNone/>
            </a:pPr>
            <a:r>
              <a:rPr lang="en-AU" kern="1200" baseline="0" dirty="0" smtClean="0">
                <a:solidFill>
                  <a:schemeClr val="tx1"/>
                </a:solidFill>
                <a:effectLst/>
                <a:latin typeface="+mn-lt"/>
                <a:ea typeface="+mn-ea"/>
                <a:cs typeface="+mn-cs"/>
              </a:rPr>
              <a:t>Respondents must use the Coverage and Conditionality form to specify which Prison or Prisons they are bidding for and to specify any conditions.</a:t>
            </a:r>
          </a:p>
        </p:txBody>
      </p:sp>
      <p:sp>
        <p:nvSpPr>
          <p:cNvPr id="4" name="Slide Number Placeholder 3"/>
          <p:cNvSpPr>
            <a:spLocks noGrp="1"/>
          </p:cNvSpPr>
          <p:nvPr>
            <p:ph type="sldNum" sz="quarter" idx="10"/>
          </p:nvPr>
        </p:nvSpPr>
        <p:spPr/>
        <p:txBody>
          <a:bodyPr/>
          <a:lstStyle/>
          <a:p>
            <a:fld id="{DC711191-A074-4782-A0F5-6E3C03D3DAA2}" type="slidenum">
              <a:rPr lang="en-AU" smtClean="0">
                <a:solidFill>
                  <a:prstClr val="black"/>
                </a:solidFill>
              </a:rPr>
              <a:pPr/>
              <a:t>26</a:t>
            </a:fld>
            <a:endParaRPr lang="en-AU" dirty="0">
              <a:solidFill>
                <a:prstClr val="black"/>
              </a:solidFill>
            </a:endParaRPr>
          </a:p>
        </p:txBody>
      </p:sp>
    </p:spTree>
    <p:extLst>
      <p:ext uri="{BB962C8B-B14F-4D97-AF65-F5344CB8AC3E}">
        <p14:creationId xmlns:p14="http://schemas.microsoft.com/office/powerpoint/2010/main" val="79553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2050" y="744538"/>
            <a:ext cx="4473575" cy="3354387"/>
          </a:xfrm>
        </p:spPr>
      </p:sp>
      <p:sp>
        <p:nvSpPr>
          <p:cNvPr id="3" name="Notes Placeholder 2"/>
          <p:cNvSpPr>
            <a:spLocks noGrp="1"/>
          </p:cNvSpPr>
          <p:nvPr>
            <p:ph type="body" idx="1"/>
          </p:nvPr>
        </p:nvSpPr>
        <p:spPr>
          <a:xfrm>
            <a:off x="679768" y="4344963"/>
            <a:ext cx="5438140" cy="4578796"/>
          </a:xfrm>
        </p:spPr>
        <p:txBody>
          <a:bodyPr/>
          <a:lstStyle/>
          <a:p>
            <a:pPr lvl="0">
              <a:lnSpc>
                <a:spcPct val="100000"/>
              </a:lnSpc>
              <a:spcAft>
                <a:spcPts val="0"/>
              </a:spcAft>
            </a:pPr>
            <a:r>
              <a:rPr lang="en-AU" sz="1200" dirty="0" smtClean="0">
                <a:solidFill>
                  <a:prstClr val="black"/>
                </a:solidFill>
              </a:rPr>
              <a:t>Now we will move on to the purchasing and selection process.</a:t>
            </a:r>
          </a:p>
          <a:p>
            <a:pPr lvl="0">
              <a:lnSpc>
                <a:spcPct val="100000"/>
              </a:lnSpc>
              <a:spcAft>
                <a:spcPts val="0"/>
              </a:spcAft>
            </a:pPr>
            <a:endParaRPr lang="en-AU" sz="1200" dirty="0" smtClean="0">
              <a:solidFill>
                <a:prstClr val="black"/>
              </a:solidFill>
            </a:endParaRPr>
          </a:p>
          <a:p>
            <a:pPr lvl="0">
              <a:lnSpc>
                <a:spcPct val="100000"/>
              </a:lnSpc>
              <a:spcAft>
                <a:spcPts val="0"/>
              </a:spcAft>
            </a:pPr>
            <a:r>
              <a:rPr lang="en-AU" sz="1200" dirty="0" smtClean="0">
                <a:ea typeface="Calibri"/>
                <a:cs typeface="Times New Roman"/>
              </a:rPr>
              <a:t>When responding to the Request for Tender, </a:t>
            </a:r>
            <a:r>
              <a:rPr lang="en-AU" sz="1200" dirty="0" smtClean="0">
                <a:solidFill>
                  <a:prstClr val="black"/>
                </a:solidFill>
                <a:ea typeface="Calibri"/>
                <a:cs typeface="Times New Roman"/>
              </a:rPr>
              <a:t>the </a:t>
            </a:r>
            <a:r>
              <a:rPr lang="en-AU" sz="1200" dirty="0">
                <a:solidFill>
                  <a:prstClr val="black"/>
                </a:solidFill>
                <a:ea typeface="Calibri"/>
                <a:cs typeface="Times New Roman"/>
              </a:rPr>
              <a:t>response must address all selection </a:t>
            </a:r>
            <a:r>
              <a:rPr lang="en-AU" sz="1200" dirty="0" smtClean="0">
                <a:solidFill>
                  <a:prstClr val="black"/>
                </a:solidFill>
                <a:ea typeface="Calibri"/>
                <a:cs typeface="Times New Roman"/>
              </a:rPr>
              <a:t>criteria and be submitted on the relevant forms.</a:t>
            </a:r>
            <a:r>
              <a:rPr lang="en-AU" sz="1200" baseline="0" dirty="0" smtClean="0">
                <a:solidFill>
                  <a:prstClr val="black"/>
                </a:solidFill>
                <a:ea typeface="Calibri"/>
                <a:cs typeface="Times New Roman"/>
              </a:rPr>
              <a:t> </a:t>
            </a:r>
            <a:r>
              <a:rPr lang="en-AU" sz="1200" dirty="0" smtClean="0">
                <a:ea typeface="Calibri"/>
                <a:cs typeface="Times New Roman"/>
              </a:rPr>
              <a:t>Responses </a:t>
            </a:r>
            <a:r>
              <a:rPr lang="en-AU" sz="1200" dirty="0">
                <a:ea typeface="Calibri"/>
                <a:cs typeface="Times New Roman"/>
              </a:rPr>
              <a:t>that are not received on the correct </a:t>
            </a:r>
            <a:r>
              <a:rPr lang="en-AU" sz="1200" dirty="0" smtClean="0">
                <a:ea typeface="Calibri"/>
                <a:cs typeface="Times New Roman"/>
              </a:rPr>
              <a:t>forms </a:t>
            </a:r>
            <a:r>
              <a:rPr lang="en-AU" sz="1200" dirty="0">
                <a:ea typeface="Calibri"/>
                <a:cs typeface="Times New Roman"/>
              </a:rPr>
              <a:t>may, at the Department’s sole discretion, be excluded from the evaluation process. This is the minimum content and format requirement</a:t>
            </a:r>
            <a:r>
              <a:rPr lang="en-AU" sz="1200" dirty="0" smtClean="0">
                <a:ea typeface="Calibri"/>
                <a:cs typeface="Times New Roman"/>
              </a:rPr>
              <a:t>.</a:t>
            </a:r>
          </a:p>
          <a:p>
            <a:pPr lvl="0">
              <a:lnSpc>
                <a:spcPct val="100000"/>
              </a:lnSpc>
              <a:spcAft>
                <a:spcPts val="0"/>
              </a:spcAft>
            </a:pPr>
            <a:endParaRPr lang="en-AU" sz="1200" dirty="0" smtClean="0">
              <a:ea typeface="Calibri"/>
              <a:cs typeface="Times New Roman"/>
            </a:endParaRPr>
          </a:p>
          <a:p>
            <a:pPr>
              <a:lnSpc>
                <a:spcPct val="100000"/>
              </a:lnSpc>
              <a:spcAft>
                <a:spcPts val="0"/>
              </a:spcAft>
            </a:pPr>
            <a:r>
              <a:rPr lang="en-AU" sz="1200" dirty="0" smtClean="0">
                <a:ea typeface="Calibri"/>
                <a:cs typeface="Times New Roman"/>
              </a:rPr>
              <a:t>When </a:t>
            </a:r>
            <a:r>
              <a:rPr lang="en-AU" sz="1200" dirty="0">
                <a:ea typeface="Calibri"/>
                <a:cs typeface="Times New Roman"/>
              </a:rPr>
              <a:t>responding to </a:t>
            </a:r>
            <a:r>
              <a:rPr lang="en-AU" sz="1200" dirty="0" smtClean="0">
                <a:ea typeface="Calibri"/>
                <a:cs typeface="Times New Roman"/>
              </a:rPr>
              <a:t>the selection </a:t>
            </a:r>
            <a:r>
              <a:rPr lang="en-AU" sz="1200" dirty="0">
                <a:ea typeface="Calibri"/>
                <a:cs typeface="Times New Roman"/>
              </a:rPr>
              <a:t>criteria, </a:t>
            </a:r>
            <a:r>
              <a:rPr lang="en-AU" sz="1200" dirty="0" smtClean="0">
                <a:ea typeface="Calibri"/>
                <a:cs typeface="Times New Roman"/>
              </a:rPr>
              <a:t>Respondents </a:t>
            </a:r>
            <a:r>
              <a:rPr lang="en-AU" sz="1200" dirty="0">
                <a:ea typeface="Calibri"/>
                <a:cs typeface="Times New Roman"/>
              </a:rPr>
              <a:t>should address each of the sub-criteria under the </a:t>
            </a:r>
            <a:r>
              <a:rPr lang="en-AU" sz="1200" dirty="0" smtClean="0">
                <a:ea typeface="Calibri"/>
                <a:cs typeface="Times New Roman"/>
              </a:rPr>
              <a:t>heading.</a:t>
            </a:r>
            <a:r>
              <a:rPr lang="en-AU" sz="1200" baseline="0" dirty="0" smtClean="0">
                <a:ea typeface="Calibri"/>
                <a:cs typeface="Times New Roman"/>
              </a:rPr>
              <a:t> </a:t>
            </a:r>
            <a:r>
              <a:rPr lang="en-AU" sz="1200" dirty="0" smtClean="0">
                <a:ea typeface="Calibri"/>
                <a:cs typeface="Times New Roman"/>
              </a:rPr>
              <a:t>Failure </a:t>
            </a:r>
            <a:r>
              <a:rPr lang="en-AU" sz="1200" dirty="0">
                <a:ea typeface="Calibri"/>
                <a:cs typeface="Times New Roman"/>
              </a:rPr>
              <a:t>to address each of the sub-criteria may have a negative impact on the assessment of a </a:t>
            </a:r>
            <a:r>
              <a:rPr lang="en-AU" sz="1200" dirty="0" smtClean="0">
                <a:ea typeface="Calibri"/>
                <a:cs typeface="Times New Roman"/>
              </a:rPr>
              <a:t>Respondent’s </a:t>
            </a:r>
            <a:r>
              <a:rPr lang="en-AU" sz="1200" dirty="0">
                <a:ea typeface="Calibri"/>
                <a:cs typeface="Times New Roman"/>
              </a:rPr>
              <a:t>response in relation to the selection criterion</a:t>
            </a:r>
            <a:r>
              <a:rPr lang="en-AU" sz="1200" dirty="0" smtClean="0">
                <a:ea typeface="Calibri"/>
                <a:cs typeface="Times New Roman"/>
              </a:rPr>
              <a:t>.</a:t>
            </a:r>
          </a:p>
          <a:p>
            <a:pPr>
              <a:lnSpc>
                <a:spcPct val="100000"/>
              </a:lnSpc>
              <a:spcAft>
                <a:spcPts val="0"/>
              </a:spcAft>
            </a:pPr>
            <a:endParaRPr lang="en-AU" sz="1200" dirty="0" smtClean="0">
              <a:ea typeface="Calibri"/>
              <a:cs typeface="Times New Roman"/>
            </a:endParaRPr>
          </a:p>
          <a:p>
            <a:pPr>
              <a:lnSpc>
                <a:spcPct val="100000"/>
              </a:lnSpc>
              <a:spcAft>
                <a:spcPts val="0"/>
              </a:spcAft>
            </a:pPr>
            <a:r>
              <a:rPr lang="en-AU" sz="1200" dirty="0" smtClean="0">
                <a:ea typeface="Calibri"/>
                <a:cs typeface="Times New Roman"/>
              </a:rPr>
              <a:t>Respondents </a:t>
            </a:r>
            <a:r>
              <a:rPr lang="en-AU" sz="1200" dirty="0">
                <a:ea typeface="Calibri"/>
                <a:cs typeface="Times New Roman"/>
              </a:rPr>
              <a:t>should also include any information they consider will support their responses to the selection </a:t>
            </a:r>
            <a:r>
              <a:rPr lang="en-AU" sz="1200" dirty="0" smtClean="0">
                <a:ea typeface="Calibri"/>
                <a:cs typeface="Times New Roman"/>
              </a:rPr>
              <a:t>criterion.</a:t>
            </a:r>
          </a:p>
          <a:p>
            <a:pPr>
              <a:lnSpc>
                <a:spcPct val="100000"/>
              </a:lnSpc>
              <a:spcAft>
                <a:spcPts val="0"/>
              </a:spcAft>
            </a:pPr>
            <a:endParaRPr lang="en-AU" sz="1200" dirty="0" smtClean="0">
              <a:ea typeface="Calibri"/>
              <a:cs typeface="Times New Roman"/>
            </a:endParaRPr>
          </a:p>
          <a:p>
            <a:pPr>
              <a:lnSpc>
                <a:spcPct val="100000"/>
              </a:lnSpc>
              <a:spcAft>
                <a:spcPts val="0"/>
              </a:spcAft>
            </a:pPr>
            <a:r>
              <a:rPr lang="en-US" sz="1200" kern="1200" dirty="0" smtClean="0">
                <a:solidFill>
                  <a:schemeClr val="tx1"/>
                </a:solidFill>
                <a:effectLst/>
              </a:rPr>
              <a:t>Where a character limit has been specified for a selection criterion, the inclusion of the text beyond the limit may not be considered under the assessment process. Character limits include spaces</a:t>
            </a:r>
            <a:r>
              <a:rPr lang="en-US" sz="1200" kern="1200" baseline="0" dirty="0" smtClean="0">
                <a:solidFill>
                  <a:schemeClr val="tx1"/>
                </a:solidFill>
                <a:effectLst/>
              </a:rPr>
              <a:t> and punctuation.</a:t>
            </a:r>
            <a:endParaRPr lang="en-AU" sz="1200" dirty="0">
              <a:ea typeface="Calibri"/>
              <a:cs typeface="Times New Roman"/>
            </a:endParaRPr>
          </a:p>
        </p:txBody>
      </p:sp>
      <p:sp>
        <p:nvSpPr>
          <p:cNvPr id="4" name="Slide Number Placeholder 3"/>
          <p:cNvSpPr>
            <a:spLocks noGrp="1"/>
          </p:cNvSpPr>
          <p:nvPr>
            <p:ph type="sldNum" sz="quarter" idx="10"/>
          </p:nvPr>
        </p:nvSpPr>
        <p:spPr/>
        <p:txBody>
          <a:bodyPr/>
          <a:lstStyle/>
          <a:p>
            <a:fld id="{DC711191-A074-4782-A0F5-6E3C03D3DAA2}" type="slidenum">
              <a:rPr lang="en-AU" smtClean="0">
                <a:solidFill>
                  <a:prstClr val="black"/>
                </a:solidFill>
              </a:rPr>
              <a:pPr/>
              <a:t>27</a:t>
            </a:fld>
            <a:endParaRPr lang="en-AU" dirty="0">
              <a:solidFill>
                <a:prstClr val="black"/>
              </a:solidFill>
            </a:endParaRPr>
          </a:p>
        </p:txBody>
      </p:sp>
    </p:spTree>
    <p:extLst>
      <p:ext uri="{BB962C8B-B14F-4D97-AF65-F5344CB8AC3E}">
        <p14:creationId xmlns:p14="http://schemas.microsoft.com/office/powerpoint/2010/main" val="20080606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a:xfrm>
            <a:off x="679768" y="4715154"/>
            <a:ext cx="5438140" cy="3920574"/>
          </a:xfrm>
        </p:spPr>
        <p:txBody>
          <a:bodyPr/>
          <a:lstStyle/>
          <a:p>
            <a:pPr>
              <a:spcBef>
                <a:spcPts val="0"/>
              </a:spcBef>
              <a:spcAft>
                <a:spcPts val="0"/>
              </a:spcAft>
            </a:pPr>
            <a:r>
              <a:rPr lang="en-AU" sz="1200" kern="1200" dirty="0" smtClean="0">
                <a:solidFill>
                  <a:schemeClr val="tx1"/>
                </a:solidFill>
                <a:effectLst/>
                <a:latin typeface="+mn-lt"/>
                <a:ea typeface="+mn-ea"/>
                <a:cs typeface="+mn-cs"/>
              </a:rPr>
              <a:t>Selection</a:t>
            </a:r>
            <a:r>
              <a:rPr lang="en-AU" sz="1200" kern="1200" baseline="0" dirty="0" smtClean="0">
                <a:solidFill>
                  <a:schemeClr val="tx1"/>
                </a:solidFill>
                <a:effectLst/>
                <a:latin typeface="+mn-lt"/>
                <a:ea typeface="+mn-ea"/>
                <a:cs typeface="+mn-cs"/>
              </a:rPr>
              <a:t> Criterion 1 – The organisation has the capacity and capability to deliver and manage the Time to Work Employment Service and to address any risks that may arise.</a:t>
            </a:r>
          </a:p>
          <a:p>
            <a:pPr>
              <a:spcBef>
                <a:spcPts val="0"/>
              </a:spcBef>
              <a:spcAft>
                <a:spcPts val="0"/>
              </a:spcAft>
            </a:pPr>
            <a:endParaRPr lang="en-AU" sz="1200" kern="1200" baseline="0" dirty="0" smtClean="0">
              <a:solidFill>
                <a:schemeClr val="tx1"/>
              </a:solidFill>
              <a:effectLst/>
              <a:latin typeface="+mn-lt"/>
              <a:ea typeface="+mn-ea"/>
              <a:cs typeface="+mn-cs"/>
            </a:endParaRPr>
          </a:p>
          <a:p>
            <a:pPr>
              <a:spcBef>
                <a:spcPts val="0"/>
              </a:spcBef>
              <a:spcAft>
                <a:spcPts val="0"/>
              </a:spcAft>
            </a:pPr>
            <a:r>
              <a:rPr lang="en-AU" sz="1200" kern="1200" baseline="0" dirty="0" smtClean="0">
                <a:solidFill>
                  <a:schemeClr val="tx1"/>
                </a:solidFill>
                <a:effectLst/>
                <a:latin typeface="+mn-lt"/>
                <a:ea typeface="+mn-ea"/>
                <a:cs typeface="+mn-cs"/>
              </a:rPr>
              <a:t>Selection Criterion 1 has a limit of 3,000 characters and will be assessed on a Pass/Fail basis. Only responses that receive a Pass for Selection Criterion 1 will be assessed against Selection Criterion 2, 3 and 4 and assessed for value for money. </a:t>
            </a:r>
          </a:p>
          <a:p>
            <a:pPr>
              <a:spcBef>
                <a:spcPts val="0"/>
              </a:spcBef>
              <a:spcAft>
                <a:spcPts val="0"/>
              </a:spcAft>
            </a:pPr>
            <a:r>
              <a:rPr lang="en-AU" sz="1200" kern="1200" dirty="0" smtClean="0">
                <a:solidFill>
                  <a:schemeClr val="tx1"/>
                </a:solidFill>
                <a:effectLst/>
                <a:latin typeface="+mn-lt"/>
                <a:ea typeface="+mn-ea"/>
                <a:cs typeface="+mn-cs"/>
              </a:rPr>
              <a:t>In preparing a response to Selection Criterion 1, Respondents</a:t>
            </a:r>
            <a:r>
              <a:rPr lang="en-AU" sz="1200" kern="1200" baseline="0" dirty="0" smtClean="0">
                <a:solidFill>
                  <a:schemeClr val="tx1"/>
                </a:solidFill>
                <a:effectLst/>
                <a:latin typeface="+mn-lt"/>
                <a:ea typeface="+mn-ea"/>
                <a:cs typeface="+mn-cs"/>
              </a:rPr>
              <a:t> must describe and provide relevant examples of:</a:t>
            </a:r>
          </a:p>
          <a:p>
            <a:pPr marL="171450" indent="-171450">
              <a:spcBef>
                <a:spcPts val="0"/>
              </a:spcBef>
              <a:spcAft>
                <a:spcPts val="0"/>
              </a:spcAft>
              <a:buFont typeface="Arial" panose="020B0604020202020204" pitchFamily="34" charset="0"/>
              <a:buChar char="•"/>
            </a:pPr>
            <a:r>
              <a:rPr lang="en-AU" sz="1200" kern="1200" baseline="0" dirty="0" smtClean="0">
                <a:solidFill>
                  <a:schemeClr val="tx1"/>
                </a:solidFill>
                <a:effectLst/>
                <a:latin typeface="+mn-lt"/>
                <a:ea typeface="+mn-ea"/>
                <a:cs typeface="+mn-cs"/>
              </a:rPr>
              <a:t>organisational structure, governance arrangements and reporting framework</a:t>
            </a:r>
          </a:p>
          <a:p>
            <a:pPr marL="171450" indent="-171450">
              <a:spcBef>
                <a:spcPts val="0"/>
              </a:spcBef>
              <a:spcAft>
                <a:spcPts val="0"/>
              </a:spcAft>
              <a:buFont typeface="Arial" panose="020B0604020202020204" pitchFamily="34" charset="0"/>
              <a:buChar char="•"/>
            </a:pPr>
            <a:r>
              <a:rPr lang="en-AU" sz="1200" kern="1200" baseline="0" dirty="0" smtClean="0">
                <a:solidFill>
                  <a:schemeClr val="tx1"/>
                </a:solidFill>
                <a:effectLst/>
                <a:latin typeface="+mn-lt"/>
                <a:ea typeface="+mn-ea"/>
                <a:cs typeface="+mn-cs"/>
              </a:rPr>
              <a:t>risk management arrangements and how these will be used to mitigate the key risks of this program</a:t>
            </a:r>
          </a:p>
          <a:p>
            <a:pPr marL="171450" indent="-171450">
              <a:spcBef>
                <a:spcPts val="0"/>
              </a:spcBef>
              <a:spcAft>
                <a:spcPts val="0"/>
              </a:spcAft>
              <a:buFont typeface="Arial" panose="020B0604020202020204" pitchFamily="34" charset="0"/>
              <a:buChar char="•"/>
            </a:pPr>
            <a:r>
              <a:rPr lang="en-AU" sz="1200" kern="1200" baseline="0" dirty="0" smtClean="0">
                <a:solidFill>
                  <a:schemeClr val="tx1"/>
                </a:solidFill>
                <a:effectLst/>
                <a:latin typeface="+mn-lt"/>
                <a:ea typeface="+mn-ea"/>
                <a:cs typeface="+mn-cs"/>
              </a:rPr>
              <a:t>how staff are recruited and retained, and how this will happen for this program, and</a:t>
            </a:r>
          </a:p>
          <a:p>
            <a:pPr marL="171450" indent="-171450">
              <a:spcBef>
                <a:spcPts val="0"/>
              </a:spcBef>
              <a:spcAft>
                <a:spcPts val="0"/>
              </a:spcAft>
              <a:buFont typeface="Arial" panose="020B0604020202020204" pitchFamily="34" charset="0"/>
              <a:buChar char="•"/>
            </a:pPr>
            <a:r>
              <a:rPr lang="en-AU" sz="1200" kern="1200" baseline="0" dirty="0" smtClean="0">
                <a:solidFill>
                  <a:schemeClr val="tx1"/>
                </a:solidFill>
                <a:effectLst/>
                <a:latin typeface="+mn-lt"/>
                <a:ea typeface="+mn-ea"/>
                <a:cs typeface="+mn-cs"/>
              </a:rPr>
              <a:t>how your organisation increases Indigenous business participation, in accordance with the Indigenous Procurement Policy.</a:t>
            </a:r>
          </a:p>
          <a:p>
            <a:pPr marL="0" indent="0">
              <a:spcBef>
                <a:spcPts val="0"/>
              </a:spcBef>
              <a:spcAft>
                <a:spcPts val="0"/>
              </a:spcAft>
              <a:buFont typeface="Arial" panose="020B0604020202020204" pitchFamily="34" charset="0"/>
              <a:buNone/>
            </a:pPr>
            <a:endParaRPr lang="en-AU" sz="1200" kern="1200" baseline="0" dirty="0" smtClean="0">
              <a:solidFill>
                <a:schemeClr val="tx1"/>
              </a:solidFill>
              <a:effectLst/>
              <a:latin typeface="+mn-lt"/>
              <a:ea typeface="+mn-ea"/>
              <a:cs typeface="+mn-cs"/>
            </a:endParaRPr>
          </a:p>
          <a:p>
            <a:pPr marL="0" indent="0">
              <a:spcBef>
                <a:spcPts val="0"/>
              </a:spcBef>
              <a:spcAft>
                <a:spcPts val="0"/>
              </a:spcAft>
              <a:buFont typeface="Arial" panose="020B0604020202020204" pitchFamily="34" charset="0"/>
              <a:buNone/>
            </a:pPr>
            <a:r>
              <a:rPr lang="en-AU" sz="1200" kern="1200" baseline="0" dirty="0" smtClean="0">
                <a:solidFill>
                  <a:schemeClr val="tx1"/>
                </a:solidFill>
                <a:effectLst/>
                <a:latin typeface="+mn-lt"/>
                <a:ea typeface="+mn-ea"/>
                <a:cs typeface="+mn-cs"/>
              </a:rPr>
              <a:t>If any elements of this program will be subcontracted, the Respondent must describe these arrangements.</a:t>
            </a:r>
          </a:p>
        </p:txBody>
      </p:sp>
      <p:sp>
        <p:nvSpPr>
          <p:cNvPr id="4" name="Slide Number Placeholder 3"/>
          <p:cNvSpPr>
            <a:spLocks noGrp="1"/>
          </p:cNvSpPr>
          <p:nvPr>
            <p:ph type="sldNum" sz="quarter" idx="10"/>
          </p:nvPr>
        </p:nvSpPr>
        <p:spPr/>
        <p:txBody>
          <a:bodyPr/>
          <a:lstStyle/>
          <a:p>
            <a:fld id="{DC711191-A074-4782-A0F5-6E3C03D3DAA2}" type="slidenum">
              <a:rPr lang="en-AU" smtClean="0">
                <a:solidFill>
                  <a:prstClr val="black"/>
                </a:solidFill>
              </a:rPr>
              <a:pPr/>
              <a:t>28</a:t>
            </a:fld>
            <a:endParaRPr lang="en-AU" dirty="0">
              <a:solidFill>
                <a:prstClr val="black"/>
              </a:solidFill>
            </a:endParaRPr>
          </a:p>
        </p:txBody>
      </p:sp>
    </p:spTree>
    <p:extLst>
      <p:ext uri="{BB962C8B-B14F-4D97-AF65-F5344CB8AC3E}">
        <p14:creationId xmlns:p14="http://schemas.microsoft.com/office/powerpoint/2010/main" val="20080606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a:xfrm>
            <a:off x="828358" y="4603279"/>
            <a:ext cx="5438140" cy="5184575"/>
          </a:xfrm>
        </p:spPr>
        <p:txBody>
          <a:bodyPr/>
          <a:lstStyle/>
          <a:p>
            <a:pPr>
              <a:spcBef>
                <a:spcPts val="0"/>
              </a:spcBef>
              <a:spcAft>
                <a:spcPts val="0"/>
              </a:spcAft>
            </a:pPr>
            <a:r>
              <a:rPr lang="en-AU" sz="1200" kern="1200" dirty="0" smtClean="0">
                <a:solidFill>
                  <a:schemeClr val="tx1"/>
                </a:solidFill>
                <a:effectLst/>
                <a:latin typeface="+mn-lt"/>
                <a:ea typeface="+mn-ea"/>
                <a:cs typeface="+mn-cs"/>
              </a:rPr>
              <a:t>Selection</a:t>
            </a:r>
            <a:r>
              <a:rPr lang="en-AU" sz="1200" kern="1200" baseline="0" dirty="0" smtClean="0">
                <a:solidFill>
                  <a:schemeClr val="tx1"/>
                </a:solidFill>
                <a:effectLst/>
                <a:latin typeface="+mn-lt"/>
                <a:ea typeface="+mn-ea"/>
                <a:cs typeface="+mn-cs"/>
              </a:rPr>
              <a:t> Criterion 2 – The organisation will have a demonstrated strong relationship and credibility with the Aboriginal and Torres Strait Islander community, a demonstrated understanding of the specific issues faced by Aboriginal and Torres Strait Islander peoples, and ability to interact and communicate effectively and sensitively with Aboriginal and Torres Strait Islander peoples.</a:t>
            </a:r>
          </a:p>
          <a:p>
            <a:pPr>
              <a:spcBef>
                <a:spcPts val="0"/>
              </a:spcBef>
              <a:spcAft>
                <a:spcPts val="0"/>
              </a:spcAft>
            </a:pPr>
            <a:endParaRPr lang="en-AU" sz="1200" kern="1200" baseline="0" dirty="0" smtClean="0">
              <a:solidFill>
                <a:schemeClr val="tx1"/>
              </a:solidFill>
              <a:effectLst/>
              <a:latin typeface="+mn-lt"/>
              <a:ea typeface="+mn-ea"/>
              <a:cs typeface="+mn-cs"/>
            </a:endParaRPr>
          </a:p>
          <a:p>
            <a:pPr>
              <a:spcBef>
                <a:spcPts val="0"/>
              </a:spcBef>
              <a:spcAft>
                <a:spcPts val="0"/>
              </a:spcAft>
            </a:pPr>
            <a:r>
              <a:rPr lang="en-AU" sz="1200" kern="1200" dirty="0" smtClean="0">
                <a:solidFill>
                  <a:schemeClr val="tx1"/>
                </a:solidFill>
                <a:effectLst/>
                <a:latin typeface="+mn-lt"/>
                <a:ea typeface="+mn-ea"/>
                <a:cs typeface="+mn-cs"/>
              </a:rPr>
              <a:t>Selection</a:t>
            </a:r>
            <a:r>
              <a:rPr lang="en-AU" sz="1200" kern="1200" baseline="0" dirty="0" smtClean="0">
                <a:solidFill>
                  <a:schemeClr val="tx1"/>
                </a:solidFill>
                <a:effectLst/>
                <a:latin typeface="+mn-lt"/>
                <a:ea typeface="+mn-ea"/>
                <a:cs typeface="+mn-cs"/>
              </a:rPr>
              <a:t> Criterion 2 has a limit of 6,000 characters and a weighting of 40%.</a:t>
            </a:r>
          </a:p>
          <a:p>
            <a:pPr>
              <a:spcBef>
                <a:spcPts val="0"/>
              </a:spcBef>
              <a:spcAft>
                <a:spcPts val="0"/>
              </a:spcAft>
            </a:pPr>
            <a:endParaRPr lang="en-AU" sz="1200" kern="1200" dirty="0" smtClean="0">
              <a:solidFill>
                <a:schemeClr val="tx1"/>
              </a:solidFill>
              <a:effectLst/>
              <a:latin typeface="+mn-lt"/>
              <a:ea typeface="+mn-ea"/>
              <a:cs typeface="+mn-cs"/>
            </a:endParaRPr>
          </a:p>
          <a:p>
            <a:pPr>
              <a:spcBef>
                <a:spcPts val="0"/>
              </a:spcBef>
              <a:spcAft>
                <a:spcPts val="0"/>
              </a:spcAft>
            </a:pPr>
            <a:r>
              <a:rPr lang="en-AU" sz="1200" kern="1200" dirty="0" smtClean="0">
                <a:solidFill>
                  <a:schemeClr val="tx1"/>
                </a:solidFill>
                <a:effectLst/>
                <a:latin typeface="+mn-lt"/>
                <a:ea typeface="+mn-ea"/>
                <a:cs typeface="+mn-cs"/>
              </a:rPr>
              <a:t>In preparing a response to Selection Criterion 2, Respondents</a:t>
            </a:r>
            <a:r>
              <a:rPr lang="en-AU" sz="1200" kern="1200" baseline="0" dirty="0" smtClean="0">
                <a:solidFill>
                  <a:schemeClr val="tx1"/>
                </a:solidFill>
                <a:effectLst/>
                <a:latin typeface="+mn-lt"/>
                <a:ea typeface="+mn-ea"/>
                <a:cs typeface="+mn-cs"/>
              </a:rPr>
              <a:t> must describe:</a:t>
            </a:r>
          </a:p>
          <a:p>
            <a:pPr marL="171450" lvl="0"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examples of previous programs or services your organisation currently delivers / previously delivered to Aboriginal and Torres Strait Islander peoples</a:t>
            </a:r>
          </a:p>
          <a:p>
            <a:pPr marL="171450" lvl="0"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how your organisation has built trust in the past with Aboriginal or Torres Strait Islander people and the outcomes achieved, or how it will build trust with Aboriginal or Torres Strait Islander peoples</a:t>
            </a:r>
          </a:p>
          <a:p>
            <a:pPr marL="171450" lvl="0"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how your organisation plans to engage with prisoners from different Aboriginal and Torres Strait Islander communities, taking into account different language and other cultural needs</a:t>
            </a:r>
          </a:p>
          <a:p>
            <a:pPr marL="171450" lvl="0"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your organisation’s commitment to employ Aboriginal and Torres Strait Islander people to deliver this program, and</a:t>
            </a:r>
          </a:p>
          <a:p>
            <a:pPr marL="171450"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your organisation’s cultural training for current and new employees, working within this program.</a:t>
            </a:r>
          </a:p>
          <a:p>
            <a:pPr marL="0" indent="0">
              <a:spcBef>
                <a:spcPts val="0"/>
              </a:spcBef>
              <a:spcAft>
                <a:spcPts val="0"/>
              </a:spcAft>
              <a:buFont typeface="Arial" panose="020B0604020202020204" pitchFamily="34" charset="0"/>
              <a:buNone/>
            </a:pPr>
            <a:endParaRPr lang="en-AU" sz="1200" b="0" kern="1200" dirty="0" smtClean="0">
              <a:solidFill>
                <a:schemeClr val="tx1"/>
              </a:solidFill>
              <a:effectLst/>
              <a:latin typeface="+mn-lt"/>
              <a:ea typeface="+mn-ea"/>
              <a:cs typeface="+mn-cs"/>
            </a:endParaRPr>
          </a:p>
          <a:p>
            <a:pPr marL="0" indent="0">
              <a:spcBef>
                <a:spcPts val="0"/>
              </a:spcBef>
              <a:spcAft>
                <a:spcPts val="0"/>
              </a:spcAft>
              <a:buFont typeface="Arial" panose="020B0604020202020204" pitchFamily="34" charset="0"/>
              <a:buNone/>
            </a:pPr>
            <a:r>
              <a:rPr lang="en-AU" sz="1200" b="0" kern="1200" dirty="0" smtClean="0">
                <a:solidFill>
                  <a:schemeClr val="tx1"/>
                </a:solidFill>
                <a:effectLst/>
                <a:latin typeface="+mn-lt"/>
                <a:ea typeface="+mn-ea"/>
                <a:cs typeface="+mn-cs"/>
              </a:rPr>
              <a:t>Respondents</a:t>
            </a:r>
            <a:r>
              <a:rPr lang="en-AU" sz="1200" b="0" kern="1200" baseline="0" dirty="0" smtClean="0">
                <a:solidFill>
                  <a:schemeClr val="tx1"/>
                </a:solidFill>
                <a:effectLst/>
                <a:latin typeface="+mn-lt"/>
                <a:ea typeface="+mn-ea"/>
                <a:cs typeface="+mn-cs"/>
              </a:rPr>
              <a:t> must demonstrate that their organisation has experience, or can develop positive relationships and/or credibility with </a:t>
            </a:r>
            <a:r>
              <a:rPr lang="en-AU" sz="1200" b="0" kern="1200" dirty="0" smtClean="0">
                <a:solidFill>
                  <a:schemeClr val="tx1"/>
                </a:solidFill>
                <a:effectLst/>
                <a:latin typeface="+mn-lt"/>
                <a:ea typeface="+mn-ea"/>
                <a:cs typeface="+mn-cs"/>
              </a:rPr>
              <a:t>Aboriginal and Torres Strait Islander communities</a:t>
            </a:r>
            <a:r>
              <a:rPr lang="en-AU" sz="1200" b="0" kern="1200" baseline="0" dirty="0" smtClean="0">
                <a:solidFill>
                  <a:schemeClr val="tx1"/>
                </a:solidFill>
                <a:effectLst/>
                <a:latin typeface="+mn-lt"/>
                <a:ea typeface="+mn-ea"/>
                <a:cs typeface="+mn-cs"/>
              </a:rPr>
              <a:t> in different locations.</a:t>
            </a:r>
          </a:p>
        </p:txBody>
      </p:sp>
      <p:sp>
        <p:nvSpPr>
          <p:cNvPr id="4" name="Slide Number Placeholder 3"/>
          <p:cNvSpPr>
            <a:spLocks noGrp="1"/>
          </p:cNvSpPr>
          <p:nvPr>
            <p:ph type="sldNum" sz="quarter" idx="10"/>
          </p:nvPr>
        </p:nvSpPr>
        <p:spPr/>
        <p:txBody>
          <a:bodyPr/>
          <a:lstStyle/>
          <a:p>
            <a:fld id="{DC711191-A074-4782-A0F5-6E3C03D3DAA2}" type="slidenum">
              <a:rPr lang="en-AU" smtClean="0">
                <a:solidFill>
                  <a:prstClr val="black"/>
                </a:solidFill>
              </a:rPr>
              <a:pPr/>
              <a:t>29</a:t>
            </a:fld>
            <a:endParaRPr lang="en-AU" dirty="0">
              <a:solidFill>
                <a:prstClr val="black"/>
              </a:solidFill>
            </a:endParaRPr>
          </a:p>
        </p:txBody>
      </p:sp>
    </p:spTree>
    <p:extLst>
      <p:ext uri="{BB962C8B-B14F-4D97-AF65-F5344CB8AC3E}">
        <p14:creationId xmlns:p14="http://schemas.microsoft.com/office/powerpoint/2010/main" val="1280026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0" baseline="0" dirty="0" smtClean="0"/>
              <a:t>We will start with an overview of the Time to Work Service initiative.</a:t>
            </a:r>
            <a:endParaRPr lang="en-AU" b="0" dirty="0"/>
          </a:p>
        </p:txBody>
      </p:sp>
      <p:sp>
        <p:nvSpPr>
          <p:cNvPr id="4" name="Slide Number Placeholder 3"/>
          <p:cNvSpPr>
            <a:spLocks noGrp="1"/>
          </p:cNvSpPr>
          <p:nvPr>
            <p:ph type="sldNum" sz="quarter" idx="10"/>
          </p:nvPr>
        </p:nvSpPr>
        <p:spPr/>
        <p:txBody>
          <a:bodyPr/>
          <a:lstStyle/>
          <a:p>
            <a:fld id="{795DCB7C-4DED-4831-87B5-168AB567D7BA}" type="slidenum">
              <a:rPr lang="en-AU" smtClean="0"/>
              <a:t>3</a:t>
            </a:fld>
            <a:endParaRPr lang="en-AU" dirty="0"/>
          </a:p>
        </p:txBody>
      </p:sp>
    </p:spTree>
    <p:extLst>
      <p:ext uri="{BB962C8B-B14F-4D97-AF65-F5344CB8AC3E}">
        <p14:creationId xmlns:p14="http://schemas.microsoft.com/office/powerpoint/2010/main" val="15035548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4425" y="744538"/>
            <a:ext cx="4568825" cy="3427412"/>
          </a:xfrm>
        </p:spPr>
      </p:sp>
      <p:sp>
        <p:nvSpPr>
          <p:cNvPr id="3" name="Notes Placeholder 2"/>
          <p:cNvSpPr>
            <a:spLocks noGrp="1"/>
          </p:cNvSpPr>
          <p:nvPr>
            <p:ph type="body" idx="1"/>
          </p:nvPr>
        </p:nvSpPr>
        <p:spPr>
          <a:xfrm>
            <a:off x="679767" y="4387255"/>
            <a:ext cx="5671397" cy="4968552"/>
          </a:xfrm>
        </p:spPr>
        <p:txBody>
          <a:bodyPr/>
          <a:lstStyle/>
          <a:p>
            <a:pPr>
              <a:spcBef>
                <a:spcPts val="0"/>
              </a:spcBef>
              <a:spcAft>
                <a:spcPts val="0"/>
              </a:spcAft>
            </a:pPr>
            <a:r>
              <a:rPr lang="en-AU" kern="1200" dirty="0" smtClean="0">
                <a:solidFill>
                  <a:schemeClr val="tx1"/>
                </a:solidFill>
                <a:effectLst/>
                <a:latin typeface="+mn-lt"/>
                <a:ea typeface="+mn-ea"/>
                <a:cs typeface="+mn-cs"/>
              </a:rPr>
              <a:t>Selection Criterion 3 – </a:t>
            </a:r>
            <a:r>
              <a:rPr lang="en-AU" b="0" kern="1200" dirty="0" smtClean="0">
                <a:solidFill>
                  <a:schemeClr val="tx1"/>
                </a:solidFill>
                <a:effectLst/>
                <a:latin typeface="+mn-lt"/>
                <a:ea typeface="+mn-ea"/>
                <a:cs typeface="+mn-cs"/>
              </a:rPr>
              <a:t>The organisation has experience delivering programs or services to Aboriginal and Torres Strait Islander peoples in Prison, or on their release from Prison, and an in depth understanding of the issues affecting Aboriginal and Torres Strait Islander prisoners and the problems they will face getting and keeping a job when they leave Prison.</a:t>
            </a:r>
          </a:p>
          <a:p>
            <a:pPr>
              <a:spcBef>
                <a:spcPts val="0"/>
              </a:spcBef>
              <a:spcAft>
                <a:spcPts val="0"/>
              </a:spcAft>
            </a:pPr>
            <a:endParaRPr lang="en-AU" b="0" kern="1200" dirty="0" smtClean="0">
              <a:solidFill>
                <a:schemeClr val="tx1"/>
              </a:solidFill>
              <a:effectLst/>
              <a:latin typeface="+mn-lt"/>
              <a:ea typeface="+mn-ea"/>
              <a:cs typeface="+mn-cs"/>
            </a:endParaRPr>
          </a:p>
          <a:p>
            <a:pPr>
              <a:spcBef>
                <a:spcPts val="0"/>
              </a:spcBef>
              <a:spcAft>
                <a:spcPts val="0"/>
              </a:spcAft>
            </a:pPr>
            <a:r>
              <a:rPr lang="en-AU" kern="1200" dirty="0" smtClean="0">
                <a:solidFill>
                  <a:schemeClr val="tx1"/>
                </a:solidFill>
                <a:effectLst/>
                <a:latin typeface="+mn-lt"/>
                <a:ea typeface="+mn-ea"/>
                <a:cs typeface="+mn-cs"/>
              </a:rPr>
              <a:t>Selection</a:t>
            </a:r>
            <a:r>
              <a:rPr lang="en-AU" kern="1200" baseline="0" dirty="0" smtClean="0">
                <a:solidFill>
                  <a:schemeClr val="tx1"/>
                </a:solidFill>
                <a:effectLst/>
                <a:latin typeface="+mn-lt"/>
                <a:ea typeface="+mn-ea"/>
                <a:cs typeface="+mn-cs"/>
              </a:rPr>
              <a:t> Criterion 3 has a limit of 5,000 characters and a weighting of 30%.</a:t>
            </a:r>
            <a:endParaRPr lang="en-AU" kern="1200" dirty="0" smtClean="0">
              <a:solidFill>
                <a:schemeClr val="tx1"/>
              </a:solidFill>
              <a:effectLst/>
              <a:latin typeface="+mn-lt"/>
              <a:ea typeface="+mn-ea"/>
              <a:cs typeface="+mn-cs"/>
            </a:endParaRPr>
          </a:p>
          <a:p>
            <a:pPr>
              <a:spcBef>
                <a:spcPts val="0"/>
              </a:spcBef>
              <a:spcAft>
                <a:spcPts val="0"/>
              </a:spcAft>
            </a:pPr>
            <a:endParaRPr lang="en-AU" kern="1200" dirty="0" smtClean="0">
              <a:solidFill>
                <a:schemeClr val="tx1"/>
              </a:solidFill>
              <a:effectLst/>
              <a:latin typeface="+mn-lt"/>
              <a:ea typeface="+mn-ea"/>
              <a:cs typeface="+mn-cs"/>
            </a:endParaRPr>
          </a:p>
          <a:p>
            <a:pPr>
              <a:spcBef>
                <a:spcPts val="0"/>
              </a:spcBef>
              <a:spcAft>
                <a:spcPts val="0"/>
              </a:spcAft>
            </a:pPr>
            <a:r>
              <a:rPr lang="en-AU" kern="1200" dirty="0" smtClean="0">
                <a:solidFill>
                  <a:schemeClr val="tx1"/>
                </a:solidFill>
                <a:effectLst/>
                <a:latin typeface="+mn-lt"/>
                <a:ea typeface="+mn-ea"/>
                <a:cs typeface="+mn-cs"/>
              </a:rPr>
              <a:t>In preparing a response to Selection Criterion 3, Respondents</a:t>
            </a:r>
            <a:r>
              <a:rPr lang="en-AU" kern="1200" baseline="0" dirty="0" smtClean="0">
                <a:solidFill>
                  <a:schemeClr val="tx1"/>
                </a:solidFill>
                <a:effectLst/>
                <a:latin typeface="+mn-lt"/>
                <a:ea typeface="+mn-ea"/>
                <a:cs typeface="+mn-cs"/>
              </a:rPr>
              <a:t> must:</a:t>
            </a:r>
          </a:p>
          <a:p>
            <a:pPr marL="171450" indent="-171450">
              <a:spcBef>
                <a:spcPts val="0"/>
              </a:spcBef>
              <a:spcAft>
                <a:spcPts val="0"/>
              </a:spcAft>
              <a:buFont typeface="Arial" panose="020B0604020202020204" pitchFamily="34" charset="0"/>
              <a:buChar char="•"/>
            </a:pPr>
            <a:r>
              <a:rPr lang="en-AU" kern="1200" baseline="0" dirty="0" smtClean="0">
                <a:solidFill>
                  <a:schemeClr val="tx1"/>
                </a:solidFill>
                <a:effectLst/>
                <a:latin typeface="+mn-lt"/>
                <a:ea typeface="+mn-ea"/>
                <a:cs typeface="+mn-cs"/>
              </a:rPr>
              <a:t>demonstrate their understanding of employment services and/or government support services and how these services help address Aboriginal and Torres Strait Islander prisoner's issues/barriers when they leave prison and demonstrate how your organisation will maximise the usage of employment services and/or government support services, and</a:t>
            </a:r>
          </a:p>
          <a:p>
            <a:pPr marL="171450" indent="-171450">
              <a:spcBef>
                <a:spcPts val="0"/>
              </a:spcBef>
              <a:spcAft>
                <a:spcPts val="0"/>
              </a:spcAft>
              <a:buFont typeface="Arial" panose="020B0604020202020204" pitchFamily="34" charset="0"/>
              <a:buChar char="•"/>
            </a:pPr>
            <a:r>
              <a:rPr lang="en-AU" sz="1200" kern="1200" baseline="0" dirty="0" smtClean="0">
                <a:solidFill>
                  <a:schemeClr val="tx1"/>
                </a:solidFill>
                <a:effectLst/>
                <a:latin typeface="+mn-lt"/>
                <a:ea typeface="+mn-ea"/>
                <a:cs typeface="+mn-cs"/>
              </a:rPr>
              <a:t>describe</a:t>
            </a:r>
            <a:r>
              <a:rPr lang="en-AU" kern="1200" baseline="0" dirty="0" smtClean="0">
                <a:solidFill>
                  <a:schemeClr val="tx1"/>
                </a:solidFill>
                <a:effectLst/>
                <a:latin typeface="+mn-lt"/>
                <a:ea typeface="+mn-ea"/>
                <a:cs typeface="+mn-cs"/>
              </a:rPr>
              <a:t> how your organisation will build relationships with other key stakeholders, such as the prison and criminal justice system, Department of Human Services, in-prison service providers, non-prison employment services providers and other government support service providers.</a:t>
            </a:r>
          </a:p>
          <a:p>
            <a:pPr marL="0" indent="0">
              <a:spcBef>
                <a:spcPts val="0"/>
              </a:spcBef>
              <a:spcAft>
                <a:spcPts val="0"/>
              </a:spcAft>
              <a:buFont typeface="Arial" panose="020B0604020202020204" pitchFamily="34" charset="0"/>
              <a:buNone/>
            </a:pPr>
            <a:endParaRPr lang="en-AU" kern="1200" baseline="0" dirty="0" smtClean="0">
              <a:solidFill>
                <a:schemeClr val="tx1"/>
              </a:solidFill>
              <a:effectLst/>
              <a:latin typeface="+mn-lt"/>
              <a:ea typeface="+mn-ea"/>
              <a:cs typeface="+mn-cs"/>
            </a:endParaRPr>
          </a:p>
          <a:p>
            <a:pPr marL="0" indent="0">
              <a:spcBef>
                <a:spcPts val="0"/>
              </a:spcBef>
              <a:spcAft>
                <a:spcPts val="0"/>
              </a:spcAft>
              <a:buFont typeface="Arial" panose="020B0604020202020204" pitchFamily="34" charset="0"/>
              <a:buNone/>
            </a:pPr>
            <a:r>
              <a:rPr lang="en-AU" kern="1200" baseline="0" dirty="0" smtClean="0">
                <a:solidFill>
                  <a:schemeClr val="tx1"/>
                </a:solidFill>
                <a:effectLst/>
                <a:latin typeface="+mn-lt"/>
                <a:ea typeface="+mn-ea"/>
                <a:cs typeface="+mn-cs"/>
              </a:rPr>
              <a:t>In addition, Respondents who wish to provide services to female prisoners, prisoners with special needs or to prisoners whose convictions negatively impact their job prospects will need to demonstrate an understanding of their particular needs.</a:t>
            </a:r>
          </a:p>
          <a:p>
            <a:pPr marL="0" indent="0">
              <a:spcBef>
                <a:spcPts val="0"/>
              </a:spcBef>
              <a:spcAft>
                <a:spcPts val="0"/>
              </a:spcAft>
              <a:buFont typeface="Arial" panose="020B0604020202020204" pitchFamily="34" charset="0"/>
              <a:buNone/>
            </a:pPr>
            <a:endParaRPr lang="en-AU" kern="1200" baseline="0" dirty="0" smtClean="0">
              <a:solidFill>
                <a:schemeClr val="tx1"/>
              </a:solidFill>
              <a:effectLst/>
              <a:latin typeface="+mn-lt"/>
              <a:ea typeface="+mn-ea"/>
              <a:cs typeface="+mn-cs"/>
            </a:endParaRPr>
          </a:p>
          <a:p>
            <a:pPr marL="0" indent="0">
              <a:spcBef>
                <a:spcPts val="0"/>
              </a:spcBef>
              <a:spcAft>
                <a:spcPts val="0"/>
              </a:spcAft>
              <a:buFont typeface="Arial" panose="020B0604020202020204" pitchFamily="34" charset="0"/>
              <a:buNone/>
            </a:pPr>
            <a:r>
              <a:rPr lang="en-AU" kern="1200" baseline="0" dirty="0" smtClean="0">
                <a:solidFill>
                  <a:schemeClr val="tx1"/>
                </a:solidFill>
                <a:effectLst/>
                <a:latin typeface="+mn-lt"/>
                <a:ea typeface="+mn-ea"/>
                <a:cs typeface="+mn-cs"/>
              </a:rPr>
              <a:t>Respondents </a:t>
            </a:r>
            <a:r>
              <a:rPr lang="en-AU" b="1" kern="1200" dirty="0" smtClean="0">
                <a:solidFill>
                  <a:schemeClr val="tx1"/>
                </a:solidFill>
                <a:effectLst/>
                <a:latin typeface="+mn-lt"/>
                <a:ea typeface="+mn-ea"/>
                <a:cs typeface="+mn-cs"/>
              </a:rPr>
              <a:t>must</a:t>
            </a:r>
            <a:r>
              <a:rPr lang="en-AU" kern="1200" dirty="0" smtClean="0">
                <a:solidFill>
                  <a:schemeClr val="tx1"/>
                </a:solidFill>
                <a:effectLst/>
                <a:latin typeface="+mn-lt"/>
                <a:ea typeface="+mn-ea"/>
                <a:cs typeface="+mn-cs"/>
              </a:rPr>
              <a:t> use examples that are relevant to the services they will provide. </a:t>
            </a:r>
            <a:endParaRPr lang="en-AU"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C711191-A074-4782-A0F5-6E3C03D3DAA2}" type="slidenum">
              <a:rPr lang="en-AU" smtClean="0">
                <a:solidFill>
                  <a:prstClr val="black"/>
                </a:solidFill>
              </a:rPr>
              <a:pPr/>
              <a:t>30</a:t>
            </a:fld>
            <a:endParaRPr lang="en-AU" dirty="0">
              <a:solidFill>
                <a:prstClr val="black"/>
              </a:solidFill>
            </a:endParaRPr>
          </a:p>
        </p:txBody>
      </p:sp>
    </p:spTree>
    <p:extLst>
      <p:ext uri="{BB962C8B-B14F-4D97-AF65-F5344CB8AC3E}">
        <p14:creationId xmlns:p14="http://schemas.microsoft.com/office/powerpoint/2010/main" val="16517582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a:xfrm>
            <a:off x="679768" y="4715154"/>
            <a:ext cx="5438140" cy="3920574"/>
          </a:xfrm>
        </p:spPr>
        <p:txBody>
          <a:bodyPr/>
          <a:lstStyle/>
          <a:p>
            <a:pPr>
              <a:spcBef>
                <a:spcPts val="0"/>
              </a:spcBef>
              <a:spcAft>
                <a:spcPts val="0"/>
              </a:spcAft>
            </a:pPr>
            <a:r>
              <a:rPr lang="en-AU" sz="1200" kern="1200" dirty="0" smtClean="0">
                <a:solidFill>
                  <a:schemeClr val="tx1"/>
                </a:solidFill>
                <a:effectLst/>
                <a:latin typeface="+mn-lt"/>
                <a:ea typeface="+mn-ea"/>
                <a:cs typeface="+mn-cs"/>
              </a:rPr>
              <a:t>Selection</a:t>
            </a:r>
            <a:r>
              <a:rPr lang="en-AU" sz="1200" kern="1200" baseline="0" dirty="0" smtClean="0">
                <a:solidFill>
                  <a:schemeClr val="tx1"/>
                </a:solidFill>
                <a:effectLst/>
                <a:latin typeface="+mn-lt"/>
                <a:ea typeface="+mn-ea"/>
                <a:cs typeface="+mn-cs"/>
              </a:rPr>
              <a:t> Criterion 4 – The organisation has the ability to deliver all elements of the Time to Work Employment Service in each specific Prison in which it is tendering to deliver the Program, working with the Prison.  </a:t>
            </a:r>
          </a:p>
          <a:p>
            <a:pPr>
              <a:spcBef>
                <a:spcPts val="0"/>
              </a:spcBef>
              <a:spcAft>
                <a:spcPts val="0"/>
              </a:spcAft>
            </a:pPr>
            <a:endParaRPr lang="en-AU" sz="1200" kern="1200" baseline="0" dirty="0" smtClean="0">
              <a:solidFill>
                <a:schemeClr val="tx1"/>
              </a:solidFill>
              <a:effectLst/>
              <a:latin typeface="+mn-lt"/>
              <a:ea typeface="+mn-ea"/>
              <a:cs typeface="+mn-cs"/>
            </a:endParaRPr>
          </a:p>
          <a:p>
            <a:pPr>
              <a:spcBef>
                <a:spcPts val="0"/>
              </a:spcBef>
              <a:spcAft>
                <a:spcPts val="0"/>
              </a:spcAft>
            </a:pPr>
            <a:r>
              <a:rPr lang="en-AU" sz="1200" kern="1200" baseline="0" dirty="0" smtClean="0">
                <a:solidFill>
                  <a:schemeClr val="tx1"/>
                </a:solidFill>
                <a:effectLst/>
                <a:latin typeface="+mn-lt"/>
                <a:ea typeface="+mn-ea"/>
                <a:cs typeface="+mn-cs"/>
              </a:rPr>
              <a:t>Selection Criterion 4 has a limit of 4,000 characters per Prison and a weighting of 30%.</a:t>
            </a:r>
            <a:endParaRPr lang="en-AU" sz="1200" kern="1200" dirty="0" smtClean="0">
              <a:solidFill>
                <a:schemeClr val="tx1"/>
              </a:solidFill>
              <a:effectLst/>
              <a:latin typeface="+mn-lt"/>
              <a:ea typeface="+mn-ea"/>
              <a:cs typeface="+mn-cs"/>
            </a:endParaRPr>
          </a:p>
          <a:p>
            <a:pPr>
              <a:spcBef>
                <a:spcPts val="0"/>
              </a:spcBef>
              <a:spcAft>
                <a:spcPts val="0"/>
              </a:spcAft>
            </a:pPr>
            <a:endParaRPr lang="en-AU" sz="1200" kern="1200" dirty="0" smtClean="0">
              <a:solidFill>
                <a:schemeClr val="tx1"/>
              </a:solidFill>
              <a:effectLst/>
              <a:latin typeface="+mn-lt"/>
              <a:ea typeface="+mn-ea"/>
              <a:cs typeface="+mn-cs"/>
            </a:endParaRPr>
          </a:p>
          <a:p>
            <a:pPr>
              <a:spcBef>
                <a:spcPts val="0"/>
              </a:spcBef>
              <a:spcAft>
                <a:spcPts val="0"/>
              </a:spcAft>
            </a:pPr>
            <a:r>
              <a:rPr lang="en-AU" sz="1200" kern="1200" dirty="0" smtClean="0">
                <a:solidFill>
                  <a:schemeClr val="tx1"/>
                </a:solidFill>
                <a:effectLst/>
                <a:latin typeface="+mn-lt"/>
                <a:ea typeface="+mn-ea"/>
                <a:cs typeface="+mn-cs"/>
              </a:rPr>
              <a:t>In preparing a response to Selection Criterion 4, for each Prison</a:t>
            </a:r>
            <a:r>
              <a:rPr lang="en-AU" sz="1200" kern="1200" baseline="0" dirty="0" smtClean="0">
                <a:solidFill>
                  <a:schemeClr val="tx1"/>
                </a:solidFill>
                <a:effectLst/>
                <a:latin typeface="+mn-lt"/>
                <a:ea typeface="+mn-ea"/>
                <a:cs typeface="+mn-cs"/>
              </a:rPr>
              <a:t> being tendered for,</a:t>
            </a:r>
            <a:r>
              <a:rPr lang="en-AU" sz="1200" kern="1200" dirty="0" smtClean="0">
                <a:solidFill>
                  <a:schemeClr val="tx1"/>
                </a:solidFill>
                <a:effectLst/>
                <a:latin typeface="+mn-lt"/>
                <a:ea typeface="+mn-ea"/>
                <a:cs typeface="+mn-cs"/>
              </a:rPr>
              <a:t> Respondents</a:t>
            </a:r>
            <a:r>
              <a:rPr lang="en-AU" sz="1200" kern="1200" baseline="0" dirty="0" smtClean="0">
                <a:solidFill>
                  <a:schemeClr val="tx1"/>
                </a:solidFill>
                <a:effectLst/>
                <a:latin typeface="+mn-lt"/>
                <a:ea typeface="+mn-ea"/>
                <a:cs typeface="+mn-cs"/>
              </a:rPr>
              <a:t> must:</a:t>
            </a:r>
          </a:p>
          <a:p>
            <a:pPr marL="171450" indent="-171450">
              <a:spcBef>
                <a:spcPts val="0"/>
              </a:spcBef>
              <a:spcAft>
                <a:spcPts val="0"/>
              </a:spcAft>
              <a:buFont typeface="Arial" panose="020B0604020202020204" pitchFamily="34" charset="0"/>
              <a:buChar char="•"/>
            </a:pPr>
            <a:r>
              <a:rPr lang="en-AU" sz="1200" kern="1200" baseline="0" dirty="0" smtClean="0">
                <a:solidFill>
                  <a:schemeClr val="tx1"/>
                </a:solidFill>
                <a:effectLst/>
                <a:latin typeface="+mn-lt"/>
                <a:ea typeface="+mn-ea"/>
                <a:cs typeface="+mn-cs"/>
              </a:rPr>
              <a:t>demonstrate their understanding and strategies for working within the Prison to deliver this program across a range of different needs, </a:t>
            </a:r>
            <a:r>
              <a:rPr lang="en-AU" sz="1200" kern="1200" dirty="0" smtClean="0">
                <a:solidFill>
                  <a:schemeClr val="tx1"/>
                </a:solidFill>
                <a:effectLst/>
                <a:latin typeface="+mn-lt"/>
                <a:ea typeface="+mn-ea"/>
                <a:cs typeface="+mn-cs"/>
              </a:rPr>
              <a:t>including program engagement, working with other services delivered within the Prison and other service providers,</a:t>
            </a:r>
            <a:r>
              <a:rPr lang="en-AU" sz="1200" kern="1200" baseline="0" dirty="0" smtClean="0">
                <a:solidFill>
                  <a:schemeClr val="tx1"/>
                </a:solidFill>
                <a:effectLst/>
                <a:latin typeface="+mn-lt"/>
                <a:ea typeface="+mn-ea"/>
                <a:cs typeface="+mn-cs"/>
              </a:rPr>
              <a:t> and</a:t>
            </a:r>
          </a:p>
          <a:p>
            <a:pPr marL="171450" indent="-171450">
              <a:spcBef>
                <a:spcPts val="0"/>
              </a:spcBef>
              <a:spcAft>
                <a:spcPts val="0"/>
              </a:spcAft>
              <a:buFont typeface="Arial" panose="020B0604020202020204" pitchFamily="34" charset="0"/>
              <a:buChar char="•"/>
            </a:pPr>
            <a:r>
              <a:rPr lang="en-AU" sz="1200" kern="1200" baseline="0" dirty="0" smtClean="0">
                <a:solidFill>
                  <a:schemeClr val="tx1"/>
                </a:solidFill>
                <a:effectLst/>
                <a:latin typeface="+mn-lt"/>
                <a:ea typeface="+mn-ea"/>
                <a:cs typeface="+mn-cs"/>
              </a:rPr>
              <a:t>where a Prison has prisoners with specific cohort needs, the response must include strategies for how this service will differ to provide the same or similar outcomes.</a:t>
            </a:r>
          </a:p>
        </p:txBody>
      </p:sp>
      <p:sp>
        <p:nvSpPr>
          <p:cNvPr id="4" name="Slide Number Placeholder 3"/>
          <p:cNvSpPr>
            <a:spLocks noGrp="1"/>
          </p:cNvSpPr>
          <p:nvPr>
            <p:ph type="sldNum" sz="quarter" idx="10"/>
          </p:nvPr>
        </p:nvSpPr>
        <p:spPr/>
        <p:txBody>
          <a:bodyPr/>
          <a:lstStyle/>
          <a:p>
            <a:fld id="{DC711191-A074-4782-A0F5-6E3C03D3DAA2}" type="slidenum">
              <a:rPr lang="en-AU" smtClean="0">
                <a:solidFill>
                  <a:prstClr val="black"/>
                </a:solidFill>
              </a:rPr>
              <a:pPr/>
              <a:t>31</a:t>
            </a:fld>
            <a:endParaRPr lang="en-AU" dirty="0">
              <a:solidFill>
                <a:prstClr val="black"/>
              </a:solidFill>
            </a:endParaRPr>
          </a:p>
        </p:txBody>
      </p:sp>
    </p:spTree>
    <p:extLst>
      <p:ext uri="{BB962C8B-B14F-4D97-AF65-F5344CB8AC3E}">
        <p14:creationId xmlns:p14="http://schemas.microsoft.com/office/powerpoint/2010/main" val="11486866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2525" y="411163"/>
            <a:ext cx="4492625" cy="3370262"/>
          </a:xfrm>
        </p:spPr>
      </p:sp>
      <p:sp>
        <p:nvSpPr>
          <p:cNvPr id="3" name="Notes Placeholder 2"/>
          <p:cNvSpPr>
            <a:spLocks noGrp="1"/>
          </p:cNvSpPr>
          <p:nvPr>
            <p:ph type="body" idx="1"/>
          </p:nvPr>
        </p:nvSpPr>
        <p:spPr>
          <a:xfrm>
            <a:off x="407860" y="4012101"/>
            <a:ext cx="5981954" cy="5086843"/>
          </a:xfrm>
        </p:spPr>
        <p:txBody>
          <a:bodyPr/>
          <a:lstStyle/>
          <a:p>
            <a:pPr>
              <a:lnSpc>
                <a:spcPct val="100000"/>
              </a:lnSpc>
              <a:spcBef>
                <a:spcPts val="0"/>
              </a:spcBef>
              <a:spcAft>
                <a:spcPts val="0"/>
              </a:spcAft>
            </a:pPr>
            <a:r>
              <a:rPr lang="en-AU" sz="1200" kern="1200" dirty="0" smtClean="0">
                <a:solidFill>
                  <a:schemeClr val="tx1"/>
                </a:solidFill>
                <a:effectLst/>
                <a:latin typeface="+mn-lt"/>
              </a:rPr>
              <a:t>The Request for Tender evaluation process involves several stages. Chapter 4 of the Request</a:t>
            </a:r>
            <a:r>
              <a:rPr lang="en-AU" sz="1200" kern="1200" baseline="0" dirty="0" smtClean="0">
                <a:solidFill>
                  <a:schemeClr val="tx1"/>
                </a:solidFill>
                <a:effectLst/>
                <a:latin typeface="+mn-lt"/>
              </a:rPr>
              <a:t> for Tender has more details.</a:t>
            </a:r>
          </a:p>
          <a:p>
            <a:pPr>
              <a:lnSpc>
                <a:spcPct val="100000"/>
              </a:lnSpc>
              <a:spcBef>
                <a:spcPts val="0"/>
              </a:spcBef>
              <a:spcAft>
                <a:spcPts val="0"/>
              </a:spcAft>
            </a:pPr>
            <a:endParaRPr lang="en-AU" sz="1200" kern="1200" dirty="0" smtClean="0">
              <a:solidFill>
                <a:schemeClr val="tx1"/>
              </a:solidFill>
              <a:effectLst/>
              <a:latin typeface="+mn-lt"/>
            </a:endParaRPr>
          </a:p>
          <a:p>
            <a:pPr>
              <a:lnSpc>
                <a:spcPct val="100000"/>
              </a:lnSpc>
              <a:spcBef>
                <a:spcPts val="0"/>
              </a:spcBef>
              <a:spcAft>
                <a:spcPts val="0"/>
              </a:spcAft>
            </a:pPr>
            <a:r>
              <a:rPr lang="en-AU" sz="1200" dirty="0" smtClean="0">
                <a:effectLst/>
                <a:latin typeface="+mn-lt"/>
                <a:ea typeface="Calibri"/>
                <a:cs typeface="Times New Roman"/>
              </a:rPr>
              <a:t>Each response will be downloaded from </a:t>
            </a:r>
            <a:r>
              <a:rPr lang="en-AU" sz="1200" spc="5" dirty="0" smtClean="0">
                <a:effectLst/>
                <a:latin typeface="+mn-lt"/>
                <a:ea typeface="Calibri"/>
                <a:cs typeface="Calibri"/>
              </a:rPr>
              <a:t>3</a:t>
            </a:r>
            <a:r>
              <a:rPr lang="en-AU" sz="1200" spc="-10" dirty="0" smtClean="0">
                <a:effectLst/>
                <a:latin typeface="+mn-lt"/>
                <a:ea typeface="Calibri"/>
                <a:cs typeface="Calibri"/>
              </a:rPr>
              <a:t>6</a:t>
            </a:r>
            <a:r>
              <a:rPr lang="en-AU" sz="1200" spc="5" dirty="0" smtClean="0">
                <a:effectLst/>
                <a:latin typeface="+mn-lt"/>
                <a:ea typeface="Calibri"/>
                <a:cs typeface="Calibri"/>
              </a:rPr>
              <a:t>0P</a:t>
            </a:r>
            <a:r>
              <a:rPr lang="en-AU" sz="1200" spc="-15" dirty="0" smtClean="0">
                <a:effectLst/>
                <a:latin typeface="+mn-lt"/>
                <a:ea typeface="Calibri"/>
                <a:cs typeface="Calibri"/>
              </a:rPr>
              <a:t>r</a:t>
            </a:r>
            <a:r>
              <a:rPr lang="en-AU" sz="1200" spc="-5" dirty="0" smtClean="0">
                <a:effectLst/>
                <a:latin typeface="+mn-lt"/>
                <a:ea typeface="Calibri"/>
                <a:cs typeface="Calibri"/>
              </a:rPr>
              <a:t>o</a:t>
            </a:r>
            <a:r>
              <a:rPr lang="en-AU" sz="1200" dirty="0" smtClean="0">
                <a:effectLst/>
                <a:latin typeface="+mn-lt"/>
                <a:ea typeface="Calibri"/>
                <a:cs typeface="Times New Roman"/>
              </a:rPr>
              <a:t> after the closing date and time, and will be checked to ensure that:</a:t>
            </a:r>
          </a:p>
          <a:p>
            <a:pPr marL="171450" lvl="0" indent="-171450">
              <a:lnSpc>
                <a:spcPct val="100000"/>
              </a:lnSpc>
              <a:spcBef>
                <a:spcPts val="0"/>
              </a:spcBef>
              <a:spcAft>
                <a:spcPts val="0"/>
              </a:spcAft>
              <a:buFont typeface="Arial" panose="020B0604020202020204" pitchFamily="34" charset="0"/>
              <a:buChar char="•"/>
            </a:pPr>
            <a:r>
              <a:rPr lang="en-AU" sz="1200" dirty="0" smtClean="0">
                <a:effectLst/>
                <a:latin typeface="+mn-lt"/>
                <a:ea typeface="Times New Roman"/>
                <a:cs typeface="Calibri"/>
              </a:rPr>
              <a:t>the Response includes all information required, as listed in the Respondent Checklist, and</a:t>
            </a:r>
          </a:p>
          <a:p>
            <a:pPr marL="171450" lvl="0" indent="-171450">
              <a:lnSpc>
                <a:spcPct val="100000"/>
              </a:lnSpc>
              <a:spcBef>
                <a:spcPts val="0"/>
              </a:spcBef>
              <a:spcAft>
                <a:spcPts val="0"/>
              </a:spcAft>
              <a:buFont typeface="Arial" panose="020B0604020202020204" pitchFamily="34" charset="0"/>
              <a:buChar char="•"/>
            </a:pPr>
            <a:r>
              <a:rPr lang="en-AU" sz="1200" dirty="0" smtClean="0">
                <a:effectLst/>
                <a:latin typeface="+mn-lt"/>
                <a:ea typeface="Times New Roman"/>
                <a:cs typeface="Calibri"/>
              </a:rPr>
              <a:t>the Respondent has submitted the correct response forms</a:t>
            </a:r>
            <a:r>
              <a:rPr lang="en-AU" sz="1200" dirty="0" smtClean="0">
                <a:effectLst/>
                <a:latin typeface="+mn-lt"/>
                <a:ea typeface="Calibri"/>
                <a:cs typeface="Calibri"/>
              </a:rPr>
              <a:t>, in</a:t>
            </a:r>
            <a:r>
              <a:rPr lang="en-AU" sz="1200" spc="-10" dirty="0" smtClean="0">
                <a:effectLst/>
                <a:latin typeface="+mn-lt"/>
                <a:ea typeface="Calibri"/>
                <a:cs typeface="Calibri"/>
              </a:rPr>
              <a:t> </a:t>
            </a:r>
            <a:r>
              <a:rPr lang="en-AU" sz="1200" dirty="0" smtClean="0">
                <a:effectLst/>
                <a:latin typeface="+mn-lt"/>
                <a:ea typeface="Calibri"/>
                <a:cs typeface="Calibri"/>
              </a:rPr>
              <a:t>the </a:t>
            </a:r>
            <a:r>
              <a:rPr lang="en-AU" sz="1200" spc="-10" dirty="0" smtClean="0">
                <a:effectLst/>
                <a:latin typeface="+mn-lt"/>
                <a:ea typeface="Calibri"/>
                <a:cs typeface="Calibri"/>
              </a:rPr>
              <a:t>c</a:t>
            </a:r>
            <a:r>
              <a:rPr lang="en-AU" sz="1200" spc="5" dirty="0" smtClean="0">
                <a:effectLst/>
                <a:latin typeface="+mn-lt"/>
                <a:ea typeface="Calibri"/>
                <a:cs typeface="Calibri"/>
              </a:rPr>
              <a:t>o</a:t>
            </a:r>
            <a:r>
              <a:rPr lang="en-AU" sz="1200" dirty="0" smtClean="0">
                <a:effectLst/>
                <a:latin typeface="+mn-lt"/>
                <a:ea typeface="Calibri"/>
                <a:cs typeface="Calibri"/>
              </a:rPr>
              <a:t>rr</a:t>
            </a:r>
            <a:r>
              <a:rPr lang="en-AU" sz="1200" spc="-10" dirty="0" smtClean="0">
                <a:effectLst/>
                <a:latin typeface="+mn-lt"/>
                <a:ea typeface="Calibri"/>
                <a:cs typeface="Calibri"/>
              </a:rPr>
              <a:t>e</a:t>
            </a:r>
            <a:r>
              <a:rPr lang="en-AU" sz="1200" dirty="0" smtClean="0">
                <a:effectLst/>
                <a:latin typeface="+mn-lt"/>
                <a:ea typeface="Calibri"/>
                <a:cs typeface="Calibri"/>
              </a:rPr>
              <a:t>ct</a:t>
            </a:r>
            <a:r>
              <a:rPr lang="en-AU" sz="1200" spc="5" dirty="0" smtClean="0">
                <a:effectLst/>
                <a:latin typeface="+mn-lt"/>
                <a:ea typeface="Calibri"/>
                <a:cs typeface="Calibri"/>
              </a:rPr>
              <a:t> </a:t>
            </a:r>
            <a:r>
              <a:rPr lang="en-AU" sz="1200" spc="-15" dirty="0" smtClean="0">
                <a:effectLst/>
                <a:latin typeface="+mn-lt"/>
                <a:ea typeface="Calibri"/>
                <a:cs typeface="Calibri"/>
              </a:rPr>
              <a:t>f</a:t>
            </a:r>
            <a:r>
              <a:rPr lang="en-AU" sz="1200" spc="5" dirty="0" smtClean="0">
                <a:effectLst/>
                <a:latin typeface="+mn-lt"/>
                <a:ea typeface="Calibri"/>
                <a:cs typeface="Calibri"/>
              </a:rPr>
              <a:t>o</a:t>
            </a:r>
            <a:r>
              <a:rPr lang="en-AU" sz="1200" spc="-15" dirty="0" smtClean="0">
                <a:effectLst/>
                <a:latin typeface="+mn-lt"/>
                <a:ea typeface="Calibri"/>
                <a:cs typeface="Calibri"/>
              </a:rPr>
              <a:t>r</a:t>
            </a:r>
            <a:r>
              <a:rPr lang="en-AU" sz="1200" spc="5" dirty="0" smtClean="0">
                <a:effectLst/>
                <a:latin typeface="+mn-lt"/>
                <a:ea typeface="Calibri"/>
                <a:cs typeface="Calibri"/>
              </a:rPr>
              <a:t>m</a:t>
            </a:r>
            <a:r>
              <a:rPr lang="en-AU" sz="1200" dirty="0" smtClean="0">
                <a:effectLst/>
                <a:latin typeface="+mn-lt"/>
                <a:ea typeface="Calibri"/>
                <a:cs typeface="Calibri"/>
              </a:rPr>
              <a:t>at, </a:t>
            </a:r>
            <a:r>
              <a:rPr lang="en-AU" sz="1200" spc="-10" dirty="0" smtClean="0">
                <a:effectLst/>
                <a:latin typeface="+mn-lt"/>
                <a:ea typeface="Calibri"/>
                <a:cs typeface="Calibri"/>
              </a:rPr>
              <a:t>c</a:t>
            </a:r>
            <a:r>
              <a:rPr lang="en-AU" sz="1200" spc="5" dirty="0" smtClean="0">
                <a:effectLst/>
                <a:latin typeface="+mn-lt"/>
                <a:ea typeface="Calibri"/>
                <a:cs typeface="Calibri"/>
              </a:rPr>
              <a:t>o</a:t>
            </a:r>
            <a:r>
              <a:rPr lang="en-AU" sz="1200" spc="-5" dirty="0" smtClean="0">
                <a:effectLst/>
                <a:latin typeface="+mn-lt"/>
                <a:ea typeface="Calibri"/>
                <a:cs typeface="Calibri"/>
              </a:rPr>
              <a:t>n</a:t>
            </a:r>
            <a:r>
              <a:rPr lang="en-AU" sz="1200" dirty="0" smtClean="0">
                <a:effectLst/>
                <a:latin typeface="+mn-lt"/>
                <a:ea typeface="Calibri"/>
                <a:cs typeface="Calibri"/>
              </a:rPr>
              <a:t>tai</a:t>
            </a:r>
            <a:r>
              <a:rPr lang="en-AU" sz="1200" spc="-5" dirty="0" smtClean="0">
                <a:effectLst/>
                <a:latin typeface="+mn-lt"/>
                <a:ea typeface="Calibri"/>
                <a:cs typeface="Calibri"/>
              </a:rPr>
              <a:t>n</a:t>
            </a:r>
            <a:r>
              <a:rPr lang="en-AU" sz="1200" dirty="0" smtClean="0">
                <a:effectLst/>
                <a:latin typeface="+mn-lt"/>
                <a:ea typeface="Calibri"/>
                <a:cs typeface="Calibri"/>
              </a:rPr>
              <a:t>i</a:t>
            </a:r>
            <a:r>
              <a:rPr lang="en-AU" sz="1200" spc="-5" dirty="0" smtClean="0">
                <a:effectLst/>
                <a:latin typeface="+mn-lt"/>
                <a:ea typeface="Calibri"/>
                <a:cs typeface="Calibri"/>
              </a:rPr>
              <a:t>n</a:t>
            </a:r>
            <a:r>
              <a:rPr lang="en-AU" sz="1200" dirty="0" smtClean="0">
                <a:effectLst/>
                <a:latin typeface="+mn-lt"/>
                <a:ea typeface="Calibri"/>
                <a:cs typeface="Calibri"/>
              </a:rPr>
              <a:t>g c</a:t>
            </a:r>
            <a:r>
              <a:rPr lang="en-AU" sz="1200" spc="-5" dirty="0" smtClean="0">
                <a:effectLst/>
                <a:latin typeface="+mn-lt"/>
                <a:ea typeface="Calibri"/>
                <a:cs typeface="Calibri"/>
              </a:rPr>
              <a:t>o</a:t>
            </a:r>
            <a:r>
              <a:rPr lang="en-AU" sz="1200" spc="5" dirty="0" smtClean="0">
                <a:effectLst/>
                <a:latin typeface="+mn-lt"/>
                <a:ea typeface="Calibri"/>
                <a:cs typeface="Calibri"/>
              </a:rPr>
              <a:t>m</a:t>
            </a:r>
            <a:r>
              <a:rPr lang="en-AU" sz="1200" spc="-5" dirty="0" smtClean="0">
                <a:effectLst/>
                <a:latin typeface="+mn-lt"/>
                <a:ea typeface="Calibri"/>
                <a:cs typeface="Calibri"/>
              </a:rPr>
              <a:t>p</a:t>
            </a:r>
            <a:r>
              <a:rPr lang="en-AU" sz="1200" dirty="0" smtClean="0">
                <a:effectLst/>
                <a:latin typeface="+mn-lt"/>
                <a:ea typeface="Calibri"/>
                <a:cs typeface="Calibri"/>
              </a:rPr>
              <a:t>le</a:t>
            </a:r>
            <a:r>
              <a:rPr lang="en-AU" sz="1200" spc="-10" dirty="0" smtClean="0">
                <a:effectLst/>
                <a:latin typeface="+mn-lt"/>
                <a:ea typeface="Calibri"/>
                <a:cs typeface="Calibri"/>
              </a:rPr>
              <a:t>t</a:t>
            </a:r>
            <a:r>
              <a:rPr lang="en-AU" sz="1200" dirty="0" smtClean="0">
                <a:effectLst/>
                <a:latin typeface="+mn-lt"/>
                <a:ea typeface="Calibri"/>
                <a:cs typeface="Calibri"/>
              </a:rPr>
              <a:t>ed i</a:t>
            </a:r>
            <a:r>
              <a:rPr lang="en-AU" sz="1200" spc="-5" dirty="0" smtClean="0">
                <a:effectLst/>
                <a:latin typeface="+mn-lt"/>
                <a:ea typeface="Calibri"/>
                <a:cs typeface="Calibri"/>
              </a:rPr>
              <a:t>n</a:t>
            </a:r>
            <a:r>
              <a:rPr lang="en-AU" sz="1200" dirty="0" smtClean="0">
                <a:effectLst/>
                <a:latin typeface="+mn-lt"/>
                <a:ea typeface="Calibri"/>
                <a:cs typeface="Calibri"/>
              </a:rPr>
              <a:t>f</a:t>
            </a:r>
            <a:r>
              <a:rPr lang="en-AU" sz="1200" spc="5" dirty="0" smtClean="0">
                <a:effectLst/>
                <a:latin typeface="+mn-lt"/>
                <a:ea typeface="Calibri"/>
                <a:cs typeface="Calibri"/>
              </a:rPr>
              <a:t>o</a:t>
            </a:r>
            <a:r>
              <a:rPr lang="en-AU" sz="1200" spc="-15" dirty="0" smtClean="0">
                <a:effectLst/>
                <a:latin typeface="+mn-lt"/>
                <a:ea typeface="Calibri"/>
                <a:cs typeface="Calibri"/>
              </a:rPr>
              <a:t>r</a:t>
            </a:r>
            <a:r>
              <a:rPr lang="en-AU" sz="1200" spc="5" dirty="0" smtClean="0">
                <a:effectLst/>
                <a:latin typeface="+mn-lt"/>
                <a:ea typeface="Calibri"/>
                <a:cs typeface="Calibri"/>
              </a:rPr>
              <a:t>m</a:t>
            </a:r>
            <a:r>
              <a:rPr lang="en-AU" sz="1200" dirty="0" smtClean="0">
                <a:effectLst/>
                <a:latin typeface="+mn-lt"/>
                <a:ea typeface="Calibri"/>
                <a:cs typeface="Calibri"/>
              </a:rPr>
              <a:t>at</a:t>
            </a:r>
            <a:r>
              <a:rPr lang="en-AU" sz="1200" spc="-10" dirty="0" smtClean="0">
                <a:effectLst/>
                <a:latin typeface="+mn-lt"/>
                <a:ea typeface="Calibri"/>
                <a:cs typeface="Calibri"/>
              </a:rPr>
              <a:t>i</a:t>
            </a:r>
            <a:r>
              <a:rPr lang="en-AU" sz="1200" spc="5" dirty="0" smtClean="0">
                <a:effectLst/>
                <a:latin typeface="+mn-lt"/>
                <a:ea typeface="Calibri"/>
                <a:cs typeface="Calibri"/>
              </a:rPr>
              <a:t>o</a:t>
            </a:r>
            <a:r>
              <a:rPr lang="en-AU" sz="1200" spc="-5" dirty="0" smtClean="0">
                <a:effectLst/>
                <a:latin typeface="+mn-lt"/>
                <a:ea typeface="Calibri"/>
                <a:cs typeface="Calibri"/>
              </a:rPr>
              <a:t>n</a:t>
            </a:r>
            <a:r>
              <a:rPr lang="en-AU" sz="1200" dirty="0" smtClean="0">
                <a:effectLst/>
                <a:latin typeface="+mn-lt"/>
                <a:ea typeface="Calibri"/>
                <a:cs typeface="Calibri"/>
              </a:rPr>
              <a:t>, in</a:t>
            </a:r>
            <a:r>
              <a:rPr lang="en-AU" sz="1200" spc="-15" dirty="0" smtClean="0">
                <a:effectLst/>
                <a:latin typeface="+mn-lt"/>
                <a:ea typeface="Calibri"/>
                <a:cs typeface="Calibri"/>
              </a:rPr>
              <a:t>c</a:t>
            </a:r>
            <a:r>
              <a:rPr lang="en-AU" sz="1200" dirty="0" smtClean="0">
                <a:effectLst/>
                <a:latin typeface="+mn-lt"/>
                <a:ea typeface="Calibri"/>
                <a:cs typeface="Calibri"/>
              </a:rPr>
              <a:t>l</a:t>
            </a:r>
            <a:r>
              <a:rPr lang="en-AU" sz="1200" spc="-5" dirty="0" smtClean="0">
                <a:effectLst/>
                <a:latin typeface="+mn-lt"/>
                <a:ea typeface="Calibri"/>
                <a:cs typeface="Calibri"/>
              </a:rPr>
              <a:t>ud</a:t>
            </a:r>
            <a:r>
              <a:rPr lang="en-AU" sz="1200" dirty="0" smtClean="0">
                <a:effectLst/>
                <a:latin typeface="+mn-lt"/>
                <a:ea typeface="Calibri"/>
                <a:cs typeface="Calibri"/>
              </a:rPr>
              <a:t>i</a:t>
            </a:r>
            <a:r>
              <a:rPr lang="en-AU" sz="1200" spc="-5" dirty="0" smtClean="0">
                <a:effectLst/>
                <a:latin typeface="+mn-lt"/>
                <a:ea typeface="Calibri"/>
                <a:cs typeface="Calibri"/>
              </a:rPr>
              <a:t>n</a:t>
            </a:r>
            <a:r>
              <a:rPr lang="en-AU" sz="1200" dirty="0" smtClean="0">
                <a:effectLst/>
                <a:latin typeface="+mn-lt"/>
                <a:ea typeface="Calibri"/>
                <a:cs typeface="Calibri"/>
              </a:rPr>
              <a:t>g</a:t>
            </a:r>
            <a:r>
              <a:rPr lang="en-AU" sz="1200" spc="-5" dirty="0" smtClean="0">
                <a:effectLst/>
                <a:latin typeface="+mn-lt"/>
                <a:ea typeface="Calibri"/>
                <a:cs typeface="Calibri"/>
              </a:rPr>
              <a:t> </a:t>
            </a:r>
            <a:r>
              <a:rPr lang="en-AU" sz="1200" spc="10" dirty="0" smtClean="0">
                <a:effectLst/>
                <a:latin typeface="+mn-lt"/>
                <a:ea typeface="Calibri"/>
                <a:cs typeface="Calibri"/>
              </a:rPr>
              <a:t>r</a:t>
            </a:r>
            <a:r>
              <a:rPr lang="en-AU" sz="1200" dirty="0" smtClean="0">
                <a:effectLst/>
                <a:latin typeface="+mn-lt"/>
                <a:ea typeface="Calibri"/>
                <a:cs typeface="Calibri"/>
              </a:rPr>
              <a:t>esp</a:t>
            </a:r>
            <a:r>
              <a:rPr lang="en-AU" sz="1200" spc="5" dirty="0" smtClean="0">
                <a:effectLst/>
                <a:latin typeface="+mn-lt"/>
                <a:ea typeface="Calibri"/>
                <a:cs typeface="Calibri"/>
              </a:rPr>
              <a:t>o</a:t>
            </a:r>
            <a:r>
              <a:rPr lang="en-AU" sz="1200" spc="-5" dirty="0" smtClean="0">
                <a:effectLst/>
                <a:latin typeface="+mn-lt"/>
                <a:ea typeface="Calibri"/>
                <a:cs typeface="Calibri"/>
              </a:rPr>
              <a:t>n</a:t>
            </a:r>
            <a:r>
              <a:rPr lang="en-AU" sz="1200" dirty="0" smtClean="0">
                <a:effectLst/>
                <a:latin typeface="+mn-lt"/>
                <a:ea typeface="Calibri"/>
                <a:cs typeface="Calibri"/>
              </a:rPr>
              <a:t>ses</a:t>
            </a:r>
            <a:r>
              <a:rPr lang="en-AU" sz="1200" spc="-5" dirty="0" smtClean="0">
                <a:effectLst/>
                <a:latin typeface="+mn-lt"/>
                <a:ea typeface="Calibri"/>
                <a:cs typeface="Calibri"/>
              </a:rPr>
              <a:t> </a:t>
            </a:r>
            <a:r>
              <a:rPr lang="en-AU" sz="1200" dirty="0" smtClean="0">
                <a:effectLst/>
                <a:latin typeface="+mn-lt"/>
                <a:ea typeface="Calibri"/>
                <a:cs typeface="Calibri"/>
              </a:rPr>
              <a:t>to</a:t>
            </a:r>
            <a:r>
              <a:rPr lang="en-AU" sz="1200" spc="-5" dirty="0" smtClean="0">
                <a:effectLst/>
                <a:latin typeface="+mn-lt"/>
                <a:ea typeface="Calibri"/>
                <a:cs typeface="Calibri"/>
              </a:rPr>
              <a:t> </a:t>
            </a:r>
            <a:r>
              <a:rPr lang="en-AU" sz="1200" spc="5" dirty="0" smtClean="0">
                <a:effectLst/>
                <a:latin typeface="+mn-lt"/>
                <a:ea typeface="Calibri"/>
                <a:cs typeface="Calibri"/>
              </a:rPr>
              <a:t>t</a:t>
            </a:r>
            <a:r>
              <a:rPr lang="en-AU" sz="1200" spc="-5" dirty="0" smtClean="0">
                <a:effectLst/>
                <a:latin typeface="+mn-lt"/>
                <a:ea typeface="Calibri"/>
                <a:cs typeface="Calibri"/>
              </a:rPr>
              <a:t>h</a:t>
            </a:r>
            <a:r>
              <a:rPr lang="en-AU" sz="1200" dirty="0" smtClean="0">
                <a:effectLst/>
                <a:latin typeface="+mn-lt"/>
                <a:ea typeface="Calibri"/>
                <a:cs typeface="Calibri"/>
              </a:rPr>
              <a:t>e</a:t>
            </a:r>
            <a:r>
              <a:rPr lang="en-AU" sz="1200" spc="-5" dirty="0" smtClean="0">
                <a:effectLst/>
                <a:latin typeface="+mn-lt"/>
                <a:ea typeface="Calibri"/>
                <a:cs typeface="Calibri"/>
              </a:rPr>
              <a:t> </a:t>
            </a:r>
            <a:r>
              <a:rPr lang="en-AU" sz="1200" dirty="0" smtClean="0">
                <a:effectLst/>
                <a:latin typeface="+mn-lt"/>
                <a:ea typeface="Calibri"/>
                <a:cs typeface="Calibri"/>
              </a:rPr>
              <a:t>se</a:t>
            </a:r>
            <a:r>
              <a:rPr lang="en-AU" sz="1200" spc="-10" dirty="0" smtClean="0">
                <a:effectLst/>
                <a:latin typeface="+mn-lt"/>
                <a:ea typeface="Calibri"/>
                <a:cs typeface="Calibri"/>
              </a:rPr>
              <a:t>l</a:t>
            </a:r>
            <a:r>
              <a:rPr lang="en-AU" sz="1200" dirty="0" smtClean="0">
                <a:effectLst/>
                <a:latin typeface="+mn-lt"/>
                <a:ea typeface="Calibri"/>
                <a:cs typeface="Calibri"/>
              </a:rPr>
              <a:t>ec</a:t>
            </a:r>
            <a:r>
              <a:rPr lang="en-AU" sz="1200" spc="5" dirty="0" smtClean="0">
                <a:effectLst/>
                <a:latin typeface="+mn-lt"/>
                <a:ea typeface="Calibri"/>
                <a:cs typeface="Calibri"/>
              </a:rPr>
              <a:t>t</a:t>
            </a:r>
            <a:r>
              <a:rPr lang="en-AU" sz="1200" spc="-15" dirty="0" smtClean="0">
                <a:effectLst/>
                <a:latin typeface="+mn-lt"/>
                <a:ea typeface="Calibri"/>
                <a:cs typeface="Calibri"/>
              </a:rPr>
              <a:t>i</a:t>
            </a:r>
            <a:r>
              <a:rPr lang="en-AU" sz="1200" spc="5" dirty="0" smtClean="0">
                <a:effectLst/>
                <a:latin typeface="+mn-lt"/>
                <a:ea typeface="Calibri"/>
                <a:cs typeface="Calibri"/>
              </a:rPr>
              <a:t>o</a:t>
            </a:r>
            <a:r>
              <a:rPr lang="en-AU" sz="1200" dirty="0" smtClean="0">
                <a:effectLst/>
                <a:latin typeface="+mn-lt"/>
                <a:ea typeface="Calibri"/>
                <a:cs typeface="Calibri"/>
              </a:rPr>
              <a:t>n</a:t>
            </a:r>
            <a:r>
              <a:rPr lang="en-AU" sz="1200" spc="-5" dirty="0" smtClean="0">
                <a:effectLst/>
                <a:latin typeface="+mn-lt"/>
                <a:ea typeface="Calibri"/>
                <a:cs typeface="Calibri"/>
              </a:rPr>
              <a:t> </a:t>
            </a:r>
            <a:r>
              <a:rPr lang="en-AU" sz="1200" dirty="0" smtClean="0">
                <a:effectLst/>
                <a:latin typeface="+mn-lt"/>
                <a:ea typeface="Calibri"/>
                <a:cs typeface="Calibri"/>
              </a:rPr>
              <a:t>cri</a:t>
            </a:r>
            <a:r>
              <a:rPr lang="en-AU" sz="1200" spc="-10" dirty="0" smtClean="0">
                <a:effectLst/>
                <a:latin typeface="+mn-lt"/>
                <a:ea typeface="Calibri"/>
                <a:cs typeface="Calibri"/>
              </a:rPr>
              <a:t>t</a:t>
            </a:r>
            <a:r>
              <a:rPr lang="en-AU" sz="1200" dirty="0" smtClean="0">
                <a:effectLst/>
                <a:latin typeface="+mn-lt"/>
                <a:ea typeface="Calibri"/>
                <a:cs typeface="Calibri"/>
              </a:rPr>
              <a:t>eria.</a:t>
            </a:r>
          </a:p>
          <a:p>
            <a:pPr marL="171450" lvl="0" indent="-171450">
              <a:lnSpc>
                <a:spcPct val="100000"/>
              </a:lnSpc>
              <a:spcBef>
                <a:spcPts val="0"/>
              </a:spcBef>
              <a:spcAft>
                <a:spcPts val="0"/>
              </a:spcAft>
              <a:buFont typeface="Arial" panose="020B0604020202020204" pitchFamily="34" charset="0"/>
              <a:buChar char="•"/>
            </a:pPr>
            <a:endParaRPr lang="en-AU" sz="1200" dirty="0" smtClean="0">
              <a:effectLst/>
              <a:latin typeface="+mn-lt"/>
              <a:ea typeface="Calibri"/>
              <a:cs typeface="Calibri"/>
            </a:endParaRPr>
          </a:p>
          <a:p>
            <a:pPr>
              <a:lnSpc>
                <a:spcPct val="100000"/>
              </a:lnSpc>
              <a:spcBef>
                <a:spcPts val="0"/>
              </a:spcBef>
              <a:spcAft>
                <a:spcPts val="0"/>
              </a:spcAft>
            </a:pPr>
            <a:r>
              <a:rPr lang="en-AU" sz="1200" kern="1200" dirty="0" smtClean="0">
                <a:solidFill>
                  <a:schemeClr val="tx1"/>
                </a:solidFill>
                <a:effectLst/>
                <a:latin typeface="+mn-lt"/>
              </a:rPr>
              <a:t>Following this, Responses </a:t>
            </a:r>
            <a:r>
              <a:rPr lang="en-AU" sz="1200" kern="1200" dirty="0" smtClean="0">
                <a:effectLst/>
                <a:latin typeface="+mn-lt"/>
              </a:rPr>
              <a:t>will be </a:t>
            </a:r>
            <a:r>
              <a:rPr lang="en-AU" sz="1200" kern="1200" dirty="0" smtClean="0">
                <a:solidFill>
                  <a:schemeClr val="tx1"/>
                </a:solidFill>
                <a:effectLst/>
                <a:latin typeface="+mn-lt"/>
              </a:rPr>
              <a:t>checked for conformance with mandatory</a:t>
            </a:r>
            <a:r>
              <a:rPr lang="en-AU" sz="1200" kern="1200" baseline="0" dirty="0" smtClean="0">
                <a:solidFill>
                  <a:schemeClr val="tx1"/>
                </a:solidFill>
                <a:effectLst/>
                <a:latin typeface="+mn-lt"/>
              </a:rPr>
              <a:t> </a:t>
            </a:r>
            <a:r>
              <a:rPr lang="en-AU" sz="1200" kern="1200" dirty="0" smtClean="0">
                <a:solidFill>
                  <a:schemeClr val="tx1"/>
                </a:solidFill>
                <a:effectLst/>
                <a:latin typeface="+mn-lt"/>
              </a:rPr>
              <a:t>requirements</a:t>
            </a:r>
            <a:r>
              <a:rPr lang="en-AU" sz="1200" kern="1200" baseline="0" dirty="0" smtClean="0">
                <a:solidFill>
                  <a:schemeClr val="tx1"/>
                </a:solidFill>
                <a:effectLst/>
                <a:latin typeface="+mn-lt"/>
              </a:rPr>
              <a:t> and </a:t>
            </a:r>
            <a:r>
              <a:rPr lang="en-AU" sz="1200" kern="1200" dirty="0" smtClean="0">
                <a:solidFill>
                  <a:schemeClr val="tx1"/>
                </a:solidFill>
                <a:effectLst/>
                <a:latin typeface="+mn-lt"/>
              </a:rPr>
              <a:t>then assessed against the eligibility conditions.</a:t>
            </a:r>
          </a:p>
          <a:p>
            <a:pPr>
              <a:lnSpc>
                <a:spcPct val="100000"/>
              </a:lnSpc>
              <a:spcBef>
                <a:spcPts val="0"/>
              </a:spcBef>
              <a:spcAft>
                <a:spcPts val="0"/>
              </a:spcAft>
            </a:pPr>
            <a:endParaRPr lang="en-AU" sz="1200" kern="1200" dirty="0" smtClean="0">
              <a:solidFill>
                <a:schemeClr val="tx1"/>
              </a:solidFill>
              <a:effectLst/>
              <a:latin typeface="+mn-lt"/>
            </a:endParaRPr>
          </a:p>
          <a:p>
            <a:pPr>
              <a:lnSpc>
                <a:spcPct val="100000"/>
              </a:lnSpc>
              <a:spcBef>
                <a:spcPts val="0"/>
              </a:spcBef>
              <a:spcAft>
                <a:spcPts val="0"/>
              </a:spcAft>
            </a:pPr>
            <a:r>
              <a:rPr lang="en-AU" sz="1200" kern="1200" dirty="0" smtClean="0">
                <a:solidFill>
                  <a:schemeClr val="tx1"/>
                </a:solidFill>
                <a:effectLst/>
                <a:latin typeface="+mn-lt"/>
              </a:rPr>
              <a:t>All assessments</a:t>
            </a:r>
            <a:r>
              <a:rPr lang="en-AU" sz="1200" kern="1200" baseline="0" dirty="0" smtClean="0">
                <a:solidFill>
                  <a:schemeClr val="tx1"/>
                </a:solidFill>
                <a:effectLst/>
                <a:latin typeface="+mn-lt"/>
              </a:rPr>
              <a:t> will be undertaken by departmental staff with the appropriate expertise, knowledge and training.</a:t>
            </a:r>
            <a:endParaRPr lang="en-AU" sz="1200" kern="1200" dirty="0" smtClean="0">
              <a:solidFill>
                <a:schemeClr val="tx1"/>
              </a:solidFill>
              <a:effectLst/>
              <a:latin typeface="+mn-lt"/>
            </a:endParaRPr>
          </a:p>
          <a:p>
            <a:pPr>
              <a:lnSpc>
                <a:spcPct val="100000"/>
              </a:lnSpc>
              <a:spcBef>
                <a:spcPts val="0"/>
              </a:spcBef>
              <a:spcAft>
                <a:spcPts val="0"/>
              </a:spcAft>
            </a:pPr>
            <a:endParaRPr lang="en-AU" sz="1200" kern="1200" dirty="0" smtClean="0">
              <a:solidFill>
                <a:schemeClr val="tx1"/>
              </a:solidFill>
              <a:effectLst/>
              <a:latin typeface="+mn-lt"/>
            </a:endParaRPr>
          </a:p>
          <a:p>
            <a:pPr>
              <a:lnSpc>
                <a:spcPct val="100000"/>
              </a:lnSpc>
              <a:spcBef>
                <a:spcPts val="0"/>
              </a:spcBef>
              <a:spcAft>
                <a:spcPts val="0"/>
              </a:spcAft>
            </a:pPr>
            <a:r>
              <a:rPr lang="en-AU" sz="1200" kern="1200" dirty="0" smtClean="0">
                <a:solidFill>
                  <a:schemeClr val="tx1"/>
                </a:solidFill>
                <a:effectLst/>
                <a:latin typeface="+mn-lt"/>
              </a:rPr>
              <a:t>All eligible</a:t>
            </a:r>
            <a:r>
              <a:rPr lang="en-AU" sz="1200" kern="1200" baseline="0" dirty="0" smtClean="0">
                <a:solidFill>
                  <a:schemeClr val="tx1"/>
                </a:solidFill>
                <a:effectLst/>
                <a:latin typeface="+mn-lt"/>
              </a:rPr>
              <a:t> responses will then be assessed against Selection Criterion 1 and awarded a Pass or Fail.</a:t>
            </a:r>
          </a:p>
          <a:p>
            <a:pPr>
              <a:lnSpc>
                <a:spcPct val="100000"/>
              </a:lnSpc>
              <a:spcBef>
                <a:spcPts val="0"/>
              </a:spcBef>
              <a:spcAft>
                <a:spcPts val="0"/>
              </a:spcAft>
            </a:pPr>
            <a:endParaRPr lang="en-AU" sz="1200" kern="1200" baseline="0" dirty="0" smtClean="0">
              <a:solidFill>
                <a:schemeClr val="tx1"/>
              </a:solidFill>
              <a:effectLst/>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baseline="0" dirty="0" smtClean="0">
                <a:solidFill>
                  <a:schemeClr val="tx1"/>
                </a:solidFill>
                <a:effectLst/>
                <a:latin typeface="+mn-lt"/>
              </a:rPr>
              <a:t>All responses that are awarded a Pass against Selection Criterion 1 will then be assessed against Selection Criterion 2, 3 and 4 and a score assigned against each Selection Criterion.</a:t>
            </a:r>
          </a:p>
        </p:txBody>
      </p:sp>
      <p:sp>
        <p:nvSpPr>
          <p:cNvPr id="4" name="Slide Number Placeholder 3"/>
          <p:cNvSpPr>
            <a:spLocks noGrp="1"/>
          </p:cNvSpPr>
          <p:nvPr>
            <p:ph type="sldNum" sz="quarter" idx="10"/>
          </p:nvPr>
        </p:nvSpPr>
        <p:spPr>
          <a:xfrm>
            <a:off x="3852016" y="9400937"/>
            <a:ext cx="2945659" cy="496332"/>
          </a:xfrm>
        </p:spPr>
        <p:txBody>
          <a:bodyPr/>
          <a:lstStyle/>
          <a:p>
            <a:fld id="{7E65833B-0319-49ED-BF72-7B3D66524F5E}" type="slidenum">
              <a:rPr lang="en-AU" smtClean="0">
                <a:solidFill>
                  <a:prstClr val="black"/>
                </a:solidFill>
              </a:rPr>
              <a:pPr/>
              <a:t>32</a:t>
            </a:fld>
            <a:endParaRPr lang="en-AU" dirty="0">
              <a:solidFill>
                <a:prstClr val="black"/>
              </a:solidFill>
            </a:endParaRPr>
          </a:p>
        </p:txBody>
      </p:sp>
    </p:spTree>
    <p:extLst>
      <p:ext uri="{BB962C8B-B14F-4D97-AF65-F5344CB8AC3E}">
        <p14:creationId xmlns:p14="http://schemas.microsoft.com/office/powerpoint/2010/main" val="29746367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498475"/>
            <a:ext cx="4378325" cy="3284538"/>
          </a:xfrm>
        </p:spPr>
      </p:sp>
      <p:sp>
        <p:nvSpPr>
          <p:cNvPr id="3" name="Notes Placeholder 2"/>
          <p:cNvSpPr>
            <a:spLocks noGrp="1"/>
          </p:cNvSpPr>
          <p:nvPr>
            <p:ph type="body" idx="1"/>
          </p:nvPr>
        </p:nvSpPr>
        <p:spPr>
          <a:xfrm>
            <a:off x="407860" y="4027215"/>
            <a:ext cx="5981954" cy="5401368"/>
          </a:xfrm>
        </p:spPr>
        <p:txBody>
          <a:bodyPr/>
          <a:lstStyle/>
          <a:p>
            <a:pPr>
              <a:spcBef>
                <a:spcPts val="0"/>
              </a:spcBef>
              <a:spcAft>
                <a:spcPts val="0"/>
              </a:spcAft>
            </a:pPr>
            <a:r>
              <a:rPr lang="en-AU" sz="1200" kern="1200" dirty="0" smtClean="0">
                <a:solidFill>
                  <a:schemeClr val="tx1"/>
                </a:solidFill>
                <a:effectLst/>
              </a:rPr>
              <a:t>In assessing the responses, the Department may consider all information contained in a response, as well as any other relevant information available to it, including a Respondent's past performance when delivering contracted services.</a:t>
            </a:r>
            <a:r>
              <a:rPr lang="en-AU" sz="1200" kern="1200" baseline="0" dirty="0" smtClean="0">
                <a:solidFill>
                  <a:schemeClr val="tx1"/>
                </a:solidFill>
                <a:effectLst/>
              </a:rPr>
              <a:t> </a:t>
            </a:r>
            <a:r>
              <a:rPr lang="en-AU" sz="1200" kern="1200" dirty="0" smtClean="0">
                <a:solidFill>
                  <a:schemeClr val="tx1"/>
                </a:solidFill>
                <a:effectLst/>
              </a:rPr>
              <a:t>Submissions will also be assessed against their </a:t>
            </a:r>
            <a:r>
              <a:rPr lang="en-AU" sz="1200" i="1" kern="1200" dirty="0" smtClean="0">
                <a:solidFill>
                  <a:schemeClr val="tx1"/>
                </a:solidFill>
                <a:effectLst/>
              </a:rPr>
              <a:t>Financial and Credentials Information Form, </a:t>
            </a:r>
            <a:r>
              <a:rPr lang="en-AU" sz="1200" kern="1200" dirty="0" smtClean="0">
                <a:solidFill>
                  <a:schemeClr val="tx1"/>
                </a:solidFill>
                <a:effectLst/>
              </a:rPr>
              <a:t>for financial viability and assigned a risk rating. </a:t>
            </a:r>
          </a:p>
          <a:p>
            <a:pPr>
              <a:spcBef>
                <a:spcPts val="0"/>
              </a:spcBef>
              <a:spcAft>
                <a:spcPts val="0"/>
              </a:spcAft>
            </a:pPr>
            <a:endParaRPr lang="en-AU" sz="1200" kern="1200" dirty="0" smtClean="0">
              <a:solidFill>
                <a:schemeClr val="tx1"/>
              </a:solidFill>
              <a:effectLst/>
            </a:endParaRPr>
          </a:p>
          <a:p>
            <a:pPr>
              <a:spcBef>
                <a:spcPts val="0"/>
              </a:spcBef>
              <a:spcAft>
                <a:spcPts val="0"/>
              </a:spcAft>
            </a:pPr>
            <a:r>
              <a:rPr lang="en-AU" sz="1200" kern="1200" dirty="0" smtClean="0">
                <a:solidFill>
                  <a:schemeClr val="tx1"/>
                </a:solidFill>
                <a:effectLst/>
              </a:rPr>
              <a:t>The</a:t>
            </a:r>
            <a:r>
              <a:rPr lang="en-AU" sz="1200" kern="1200" baseline="0" dirty="0" smtClean="0">
                <a:solidFill>
                  <a:schemeClr val="tx1"/>
                </a:solidFill>
                <a:effectLst/>
              </a:rPr>
              <a:t> Department’s intention is to select one provider per participating Prison. Respondents must identify the Prison(s) they are bidding for in the </a:t>
            </a:r>
            <a:r>
              <a:rPr lang="en-AU" sz="1200" i="1" kern="1200" baseline="0" dirty="0" smtClean="0">
                <a:solidFill>
                  <a:schemeClr val="tx1"/>
                </a:solidFill>
                <a:effectLst/>
              </a:rPr>
              <a:t>Coverage and Conditionality Form.</a:t>
            </a:r>
            <a:endParaRPr lang="en-AU" sz="1200" i="1" kern="1200" dirty="0" smtClean="0">
              <a:solidFill>
                <a:schemeClr val="tx1"/>
              </a:solidFill>
              <a:effectLst/>
            </a:endParaRPr>
          </a:p>
          <a:p>
            <a:pPr>
              <a:spcBef>
                <a:spcPts val="0"/>
              </a:spcBef>
              <a:spcAft>
                <a:spcPts val="0"/>
              </a:spcAft>
            </a:pPr>
            <a:endParaRPr lang="en-AU" sz="1200" kern="1200" dirty="0" smtClean="0">
              <a:solidFill>
                <a:schemeClr val="tx1"/>
              </a:solidFill>
              <a:effectLst/>
            </a:endParaRPr>
          </a:p>
          <a:p>
            <a:pPr>
              <a:spcBef>
                <a:spcPts val="0"/>
              </a:spcBef>
              <a:spcAft>
                <a:spcPts val="0"/>
              </a:spcAft>
            </a:pPr>
            <a:r>
              <a:rPr lang="en-AU" sz="1200" kern="1200" dirty="0" smtClean="0">
                <a:solidFill>
                  <a:schemeClr val="tx1"/>
                </a:solidFill>
                <a:effectLst/>
              </a:rPr>
              <a:t>A committee of senior Department managers </a:t>
            </a:r>
            <a:r>
              <a:rPr lang="en-AU" sz="1200" kern="1200" dirty="0" smtClean="0">
                <a:effectLst/>
              </a:rPr>
              <a:t>will</a:t>
            </a:r>
            <a:r>
              <a:rPr lang="en-AU" sz="1200" kern="1200" dirty="0" smtClean="0">
                <a:solidFill>
                  <a:schemeClr val="tx1"/>
                </a:solidFill>
                <a:effectLst/>
              </a:rPr>
              <a:t> consider the outcome of the assessment and make recommendations to the Delegate.</a:t>
            </a:r>
            <a:r>
              <a:rPr lang="en-AU" sz="1200" kern="1200" baseline="0" dirty="0" smtClean="0">
                <a:solidFill>
                  <a:schemeClr val="tx1"/>
                </a:solidFill>
                <a:effectLst/>
              </a:rPr>
              <a:t> </a:t>
            </a:r>
            <a:r>
              <a:rPr lang="en-AU" sz="1200" kern="1200" dirty="0" smtClean="0">
                <a:solidFill>
                  <a:schemeClr val="tx1"/>
                </a:solidFill>
                <a:effectLst/>
              </a:rPr>
              <a:t>The Delegate </a:t>
            </a:r>
            <a:r>
              <a:rPr lang="en-AU" sz="1200" kern="1200" dirty="0" smtClean="0">
                <a:effectLst/>
              </a:rPr>
              <a:t>will </a:t>
            </a:r>
            <a:r>
              <a:rPr lang="en-AU" sz="1200" kern="1200" dirty="0" smtClean="0">
                <a:solidFill>
                  <a:schemeClr val="tx1"/>
                </a:solidFill>
                <a:effectLst/>
              </a:rPr>
              <a:t>examine the</a:t>
            </a:r>
            <a:r>
              <a:rPr lang="en-AU" sz="1200" kern="1200" baseline="0" dirty="0" smtClean="0">
                <a:solidFill>
                  <a:schemeClr val="tx1"/>
                </a:solidFill>
                <a:effectLst/>
              </a:rPr>
              <a:t> </a:t>
            </a:r>
            <a:r>
              <a:rPr lang="en-AU" sz="1200" kern="1200" dirty="0" smtClean="0">
                <a:solidFill>
                  <a:schemeClr val="tx1"/>
                </a:solidFill>
                <a:effectLst/>
              </a:rPr>
              <a:t>recommendations and make the final decision based on the principle of value for money for the Australian Government.</a:t>
            </a:r>
          </a:p>
          <a:p>
            <a:pPr lvl="0">
              <a:spcBef>
                <a:spcPts val="0"/>
              </a:spcBef>
              <a:spcAft>
                <a:spcPts val="0"/>
              </a:spcAft>
            </a:pPr>
            <a:endParaRPr lang="en-AU" sz="1200" kern="1200" dirty="0" smtClean="0">
              <a:solidFill>
                <a:schemeClr val="tx1"/>
              </a:solidFill>
            </a:endParaRPr>
          </a:p>
          <a:p>
            <a:pPr lvl="0">
              <a:spcBef>
                <a:spcPts val="0"/>
              </a:spcBef>
              <a:spcAft>
                <a:spcPts val="0"/>
              </a:spcAft>
            </a:pPr>
            <a:r>
              <a:rPr lang="en-AU" sz="1200" kern="1200" dirty="0" smtClean="0">
                <a:solidFill>
                  <a:schemeClr val="tx1"/>
                </a:solidFill>
              </a:rPr>
              <a:t>It is expected that successful providers</a:t>
            </a:r>
            <a:r>
              <a:rPr lang="en-AU" sz="1200" kern="1200" baseline="0" dirty="0" smtClean="0">
                <a:solidFill>
                  <a:schemeClr val="tx1"/>
                </a:solidFill>
              </a:rPr>
              <a:t> will be announced between December 2017 and May 2018 on a state/territory basis.</a:t>
            </a:r>
            <a:endParaRPr lang="en-AU" sz="1200" kern="1200" dirty="0" smtClean="0">
              <a:solidFill>
                <a:schemeClr val="tx1"/>
              </a:solidFill>
              <a:effectLst/>
            </a:endParaRPr>
          </a:p>
          <a:p>
            <a:pPr>
              <a:spcBef>
                <a:spcPts val="0"/>
              </a:spcBef>
              <a:spcAft>
                <a:spcPts val="0"/>
              </a:spcAft>
            </a:pPr>
            <a:endParaRPr lang="en-AU" sz="1200" dirty="0" smtClean="0">
              <a:ea typeface="Calibri"/>
              <a:cs typeface="Times New Roman"/>
            </a:endParaRPr>
          </a:p>
          <a:p>
            <a:pPr>
              <a:spcBef>
                <a:spcPts val="0"/>
              </a:spcBef>
              <a:spcAft>
                <a:spcPts val="0"/>
              </a:spcAft>
            </a:pPr>
            <a:r>
              <a:rPr lang="en-AU" sz="1200" dirty="0" smtClean="0">
                <a:ea typeface="Calibri"/>
                <a:cs typeface="Times New Roman"/>
              </a:rPr>
              <a:t>All Respondents </a:t>
            </a:r>
            <a:r>
              <a:rPr lang="en-AU" sz="1200" dirty="0">
                <a:ea typeface="Calibri"/>
                <a:cs typeface="Times New Roman"/>
              </a:rPr>
              <a:t>must provide contact details of at least two and no more than </a:t>
            </a:r>
            <a:r>
              <a:rPr lang="en-AU" sz="1200" dirty="0" smtClean="0">
                <a:ea typeface="Calibri"/>
                <a:cs typeface="Times New Roman"/>
              </a:rPr>
              <a:t>four </a:t>
            </a:r>
            <a:r>
              <a:rPr lang="en-AU" sz="1200" dirty="0">
                <a:ea typeface="Calibri"/>
                <a:cs typeface="Times New Roman"/>
              </a:rPr>
              <a:t>referees who are able to verify the respondent’s claims in the selection criteria</a:t>
            </a:r>
            <a:r>
              <a:rPr lang="en-AU" sz="1200" dirty="0" smtClean="0">
                <a:ea typeface="Calibri"/>
                <a:cs typeface="Times New Roman"/>
              </a:rPr>
              <a:t>. </a:t>
            </a:r>
            <a:r>
              <a:rPr lang="en-AU" sz="1200" b="1" dirty="0" smtClean="0">
                <a:ea typeface="Calibri"/>
                <a:cs typeface="Times New Roman"/>
              </a:rPr>
              <a:t>All</a:t>
            </a:r>
            <a:r>
              <a:rPr lang="en-AU" sz="1200" baseline="0" dirty="0" smtClean="0">
                <a:ea typeface="Calibri"/>
                <a:cs typeface="Times New Roman"/>
              </a:rPr>
              <a:t> </a:t>
            </a:r>
            <a:r>
              <a:rPr lang="en-AU" sz="1200" b="1" baseline="0" dirty="0" smtClean="0">
                <a:ea typeface="Calibri"/>
                <a:cs typeface="Times New Roman"/>
              </a:rPr>
              <a:t>referees</a:t>
            </a:r>
            <a:r>
              <a:rPr lang="en-AU" sz="1200" baseline="0" dirty="0" smtClean="0">
                <a:ea typeface="Calibri"/>
                <a:cs typeface="Times New Roman"/>
              </a:rPr>
              <a:t> must complete the </a:t>
            </a:r>
            <a:r>
              <a:rPr lang="en-AU" sz="1200" i="1" kern="1200" dirty="0" smtClean="0">
                <a:solidFill>
                  <a:schemeClr val="tx1"/>
                </a:solidFill>
                <a:effectLst/>
              </a:rPr>
              <a:t>Referee Endorsement Form</a:t>
            </a:r>
            <a:r>
              <a:rPr lang="en-AU" sz="1200" i="0" kern="1200" dirty="0" smtClean="0">
                <a:solidFill>
                  <a:schemeClr val="tx1"/>
                </a:solidFill>
                <a:effectLst/>
              </a:rPr>
              <a:t> and Respondents</a:t>
            </a:r>
            <a:r>
              <a:rPr lang="en-AU" sz="1200" i="0" kern="1200" baseline="0" dirty="0" smtClean="0">
                <a:solidFill>
                  <a:schemeClr val="tx1"/>
                </a:solidFill>
                <a:effectLst/>
              </a:rPr>
              <a:t> must include the completed signed forms as part of their response</a:t>
            </a:r>
            <a:r>
              <a:rPr lang="en-AU" sz="1200" i="1" kern="1200" dirty="0" smtClean="0">
                <a:solidFill>
                  <a:schemeClr val="tx1"/>
                </a:solidFill>
                <a:effectLst/>
              </a:rPr>
              <a:t>.</a:t>
            </a:r>
            <a:endParaRPr lang="en-AU" sz="1200" dirty="0" smtClean="0">
              <a:ea typeface="Calibri"/>
              <a:cs typeface="Times New Roman"/>
            </a:endParaRPr>
          </a:p>
          <a:p>
            <a:pPr>
              <a:spcBef>
                <a:spcPts val="0"/>
              </a:spcBef>
              <a:spcAft>
                <a:spcPts val="0"/>
              </a:spcAft>
            </a:pPr>
            <a:endParaRPr lang="en-AU" sz="1200" dirty="0" smtClean="0"/>
          </a:p>
          <a:p>
            <a:pPr>
              <a:spcBef>
                <a:spcPts val="0"/>
              </a:spcBef>
              <a:spcAft>
                <a:spcPts val="0"/>
              </a:spcAft>
            </a:pPr>
            <a:r>
              <a:rPr lang="en-AU" sz="1200" dirty="0" smtClean="0"/>
              <a:t>The </a:t>
            </a:r>
            <a:r>
              <a:rPr lang="en-AU" sz="1200" dirty="0"/>
              <a:t>Department reserves the right, in its absolute discretion, to contact the nominated referees to seek clarification of information provided in a </a:t>
            </a:r>
            <a:r>
              <a:rPr lang="en-AU" sz="1200" dirty="0" smtClean="0"/>
              <a:t>response.</a:t>
            </a:r>
            <a:r>
              <a:rPr lang="en-AU" sz="1200" baseline="0" dirty="0" smtClean="0"/>
              <a:t> </a:t>
            </a:r>
            <a:r>
              <a:rPr lang="en-AU" sz="1200" dirty="0" smtClean="0"/>
              <a:t>Importantly</a:t>
            </a:r>
            <a:r>
              <a:rPr lang="en-AU" sz="1200" dirty="0"/>
              <a:t>, </a:t>
            </a:r>
            <a:r>
              <a:rPr lang="en-AU" sz="1200" dirty="0" smtClean="0"/>
              <a:t>Respondents </a:t>
            </a:r>
            <a:r>
              <a:rPr lang="en-AU" sz="1200" dirty="0"/>
              <a:t>must not make false or misleading statements in their response and must answer all questions honestly and completely</a:t>
            </a:r>
            <a:r>
              <a:rPr lang="en-AU" sz="1200" dirty="0" smtClean="0"/>
              <a:t>.</a:t>
            </a:r>
            <a:endParaRPr lang="en-AU" sz="1200" kern="1200" dirty="0" smtClean="0">
              <a:solidFill>
                <a:schemeClr val="tx1"/>
              </a:solidFill>
              <a:effectLst/>
            </a:endParaRP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33</a:t>
            </a:fld>
            <a:endParaRPr lang="en-AU" dirty="0">
              <a:solidFill>
                <a:prstClr val="black"/>
              </a:solidFill>
            </a:endParaRPr>
          </a:p>
        </p:txBody>
      </p:sp>
    </p:spTree>
    <p:extLst>
      <p:ext uri="{BB962C8B-B14F-4D97-AF65-F5344CB8AC3E}">
        <p14:creationId xmlns:p14="http://schemas.microsoft.com/office/powerpoint/2010/main" val="29746367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08100" y="601663"/>
            <a:ext cx="4181475" cy="3136900"/>
          </a:xfrm>
        </p:spPr>
      </p:sp>
      <p:sp>
        <p:nvSpPr>
          <p:cNvPr id="3" name="Notes Placeholder 2"/>
          <p:cNvSpPr>
            <a:spLocks noGrp="1"/>
          </p:cNvSpPr>
          <p:nvPr>
            <p:ph type="body" idx="1"/>
          </p:nvPr>
        </p:nvSpPr>
        <p:spPr>
          <a:xfrm>
            <a:off x="697400" y="4819303"/>
            <a:ext cx="5438140" cy="3024336"/>
          </a:xfrm>
        </p:spPr>
        <p:txBody>
          <a:bodyPr/>
          <a:lstStyle/>
          <a:p>
            <a:pPr lvl="0">
              <a:spcBef>
                <a:spcPts val="0"/>
              </a:spcBef>
              <a:spcAft>
                <a:spcPts val="0"/>
              </a:spcAft>
              <a:defRPr/>
            </a:pPr>
            <a:r>
              <a:rPr lang="en-AU" sz="1200" dirty="0">
                <a:solidFill>
                  <a:prstClr val="black"/>
                </a:solidFill>
              </a:rPr>
              <a:t>Offers to successful </a:t>
            </a:r>
            <a:r>
              <a:rPr lang="en-AU" sz="1200" dirty="0" smtClean="0">
                <a:solidFill>
                  <a:prstClr val="black"/>
                </a:solidFill>
              </a:rPr>
              <a:t>Respondents </a:t>
            </a:r>
            <a:r>
              <a:rPr lang="en-AU" sz="1200" dirty="0">
                <a:solidFill>
                  <a:prstClr val="black"/>
                </a:solidFill>
              </a:rPr>
              <a:t>to enter into a Deed with the Department will be despatched following the announcement of the outcome of their submission to the </a:t>
            </a:r>
            <a:r>
              <a:rPr lang="en-AU" sz="1200" dirty="0" smtClean="0">
                <a:solidFill>
                  <a:prstClr val="black"/>
                </a:solidFill>
              </a:rPr>
              <a:t>Request for Tender </a:t>
            </a:r>
            <a:r>
              <a:rPr lang="en-AU" sz="1200" dirty="0">
                <a:solidFill>
                  <a:prstClr val="black"/>
                </a:solidFill>
              </a:rPr>
              <a:t>process. </a:t>
            </a:r>
            <a:r>
              <a:rPr lang="en-AU" sz="1200" dirty="0" smtClean="0">
                <a:solidFill>
                  <a:prstClr val="black"/>
                </a:solidFill>
              </a:rPr>
              <a:t>The Draft Deed</a:t>
            </a:r>
            <a:r>
              <a:rPr lang="en-AU" sz="1200" baseline="0" dirty="0" smtClean="0">
                <a:solidFill>
                  <a:prstClr val="black"/>
                </a:solidFill>
              </a:rPr>
              <a:t> will be available on the Department’s website.</a:t>
            </a:r>
          </a:p>
          <a:p>
            <a:pPr lvl="0">
              <a:spcBef>
                <a:spcPts val="0"/>
              </a:spcBef>
              <a:spcAft>
                <a:spcPts val="0"/>
              </a:spcAft>
              <a:defRPr/>
            </a:pPr>
            <a:endParaRPr lang="en-AU" sz="1200" dirty="0" smtClean="0">
              <a:solidFill>
                <a:prstClr val="black"/>
              </a:solidFill>
            </a:endParaRPr>
          </a:p>
          <a:p>
            <a:pPr lvl="0">
              <a:spcBef>
                <a:spcPts val="0"/>
              </a:spcBef>
              <a:spcAft>
                <a:spcPts val="0"/>
              </a:spcAft>
              <a:defRPr/>
            </a:pPr>
            <a:r>
              <a:rPr lang="en-AU" sz="1200" kern="1200" dirty="0" smtClean="0">
                <a:solidFill>
                  <a:schemeClr val="tx1"/>
                </a:solidFill>
                <a:effectLst/>
              </a:rPr>
              <a:t>The Department reserves the right to make changes to the Draft Deed in the period between the publication of the Draft and the execution of final Deeds.</a:t>
            </a:r>
          </a:p>
          <a:p>
            <a:pPr lvl="0">
              <a:spcBef>
                <a:spcPts val="0"/>
              </a:spcBef>
              <a:spcAft>
                <a:spcPts val="0"/>
              </a:spcAft>
              <a:defRPr/>
            </a:pPr>
            <a:endParaRPr lang="en-AU" sz="1200" kern="1200" dirty="0" smtClean="0">
              <a:solidFill>
                <a:schemeClr val="tx1"/>
              </a:solidFill>
              <a:effectLst/>
            </a:endParaRPr>
          </a:p>
          <a:p>
            <a:pPr lvl="0">
              <a:spcBef>
                <a:spcPts val="0"/>
              </a:spcBef>
              <a:spcAft>
                <a:spcPts val="0"/>
              </a:spcAft>
              <a:defRPr/>
            </a:pPr>
            <a:r>
              <a:rPr lang="en-AU" sz="1200" dirty="0" smtClean="0"/>
              <a:t>When </a:t>
            </a:r>
            <a:r>
              <a:rPr lang="en-AU" sz="1200" dirty="0"/>
              <a:t>an offer does not proceed to an executed Deed, the Department </a:t>
            </a:r>
            <a:r>
              <a:rPr lang="en-AU" sz="1200" dirty="0" smtClean="0"/>
              <a:t>may </a:t>
            </a:r>
            <a:r>
              <a:rPr lang="en-AU" sz="1200" dirty="0"/>
              <a:t>make </a:t>
            </a:r>
            <a:r>
              <a:rPr lang="en-AU" sz="1200" dirty="0" smtClean="0"/>
              <a:t>an offer </a:t>
            </a:r>
            <a:r>
              <a:rPr lang="en-AU" sz="1200" dirty="0"/>
              <a:t>to </a:t>
            </a:r>
            <a:r>
              <a:rPr lang="en-AU" sz="1200" dirty="0" smtClean="0"/>
              <a:t>another </a:t>
            </a:r>
            <a:r>
              <a:rPr lang="en-AU" sz="1200" dirty="0"/>
              <a:t>suitable </a:t>
            </a:r>
            <a:r>
              <a:rPr lang="en-AU" sz="1200" dirty="0" smtClean="0"/>
              <a:t>Respondent.</a:t>
            </a: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34</a:t>
            </a:fld>
            <a:endParaRPr lang="en-AU" dirty="0">
              <a:solidFill>
                <a:prstClr val="black"/>
              </a:solidFill>
            </a:endParaRPr>
          </a:p>
        </p:txBody>
      </p:sp>
    </p:spTree>
    <p:extLst>
      <p:ext uri="{BB962C8B-B14F-4D97-AF65-F5344CB8AC3E}">
        <p14:creationId xmlns:p14="http://schemas.microsoft.com/office/powerpoint/2010/main" val="29844485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69950" y="273050"/>
            <a:ext cx="5057775" cy="3794125"/>
          </a:xfrm>
        </p:spPr>
      </p:sp>
      <p:sp>
        <p:nvSpPr>
          <p:cNvPr id="3" name="Notes Placeholder 2"/>
          <p:cNvSpPr>
            <a:spLocks noGrp="1"/>
          </p:cNvSpPr>
          <p:nvPr>
            <p:ph type="body" idx="1"/>
          </p:nvPr>
        </p:nvSpPr>
        <p:spPr>
          <a:xfrm>
            <a:off x="646408" y="4409645"/>
            <a:ext cx="5438140" cy="3650018"/>
          </a:xfrm>
        </p:spPr>
        <p:txBody>
          <a:bodyPr/>
          <a:lstStyle/>
          <a:p>
            <a:pPr>
              <a:spcBef>
                <a:spcPts val="0"/>
              </a:spcBef>
              <a:spcAft>
                <a:spcPts val="0"/>
              </a:spcAft>
            </a:pPr>
            <a:r>
              <a:rPr lang="en-AU" sz="1200" kern="1200" dirty="0" smtClean="0">
                <a:solidFill>
                  <a:schemeClr val="tx1"/>
                </a:solidFill>
                <a:effectLst/>
                <a:latin typeface="+mn-lt"/>
              </a:rPr>
              <a:t>The Department does not want to discourage responses for the Time to Work Employment Service from Respondents that receive other public sector funding. However, a Respondent cannot claim payments from the Department that would constitute double funding, that is, receiving a fee from another Australian Government, state, territory, or local public funding source, including a different source within other departments, for providing the same or similar services.</a:t>
            </a:r>
          </a:p>
          <a:p>
            <a:pPr>
              <a:spcBef>
                <a:spcPts val="0"/>
              </a:spcBef>
              <a:spcAft>
                <a:spcPts val="0"/>
              </a:spcAft>
            </a:pPr>
            <a:endParaRPr lang="en-AU" sz="1200" kern="1200" dirty="0" smtClean="0">
              <a:solidFill>
                <a:schemeClr val="tx1"/>
              </a:solidFill>
              <a:effectLst/>
              <a:latin typeface="+mn-lt"/>
            </a:endParaRPr>
          </a:p>
          <a:p>
            <a:pPr>
              <a:spcBef>
                <a:spcPts val="0"/>
              </a:spcBef>
              <a:spcAft>
                <a:spcPts val="0"/>
              </a:spcAft>
            </a:pPr>
            <a:r>
              <a:rPr lang="en-AU" sz="1200" kern="1200" dirty="0" smtClean="0">
                <a:solidFill>
                  <a:schemeClr val="tx1"/>
                </a:solidFill>
                <a:effectLst/>
                <a:latin typeface="+mn-lt"/>
              </a:rPr>
              <a:t>Successful Respondents must have a current and valid ABN and will be required to obtain and maintain the insurance specified in the Deed.</a:t>
            </a:r>
          </a:p>
          <a:p>
            <a:pPr>
              <a:spcBef>
                <a:spcPts val="0"/>
              </a:spcBef>
              <a:spcAft>
                <a:spcPts val="0"/>
              </a:spcAft>
            </a:pPr>
            <a:endParaRPr lang="en-AU" sz="1200" kern="1200" dirty="0" smtClean="0">
              <a:solidFill>
                <a:schemeClr val="tx1"/>
              </a:solidFill>
              <a:effectLst/>
              <a:latin typeface="+mn-lt"/>
            </a:endParaRPr>
          </a:p>
          <a:p>
            <a:pPr>
              <a:spcBef>
                <a:spcPts val="0"/>
              </a:spcBef>
              <a:spcAft>
                <a:spcPts val="0"/>
              </a:spcAft>
            </a:pPr>
            <a:r>
              <a:rPr lang="en-AU" sz="1200" b="0" i="0" kern="1200" dirty="0" smtClean="0">
                <a:solidFill>
                  <a:schemeClr val="tx1"/>
                </a:solidFill>
                <a:effectLst/>
                <a:latin typeface="+mn-lt"/>
              </a:rPr>
              <a:t>Providers to the Department are required to have access to and use the Department’s IT systems, which include a number of internet-based and transactional systems. Details of the Department’s IT requirements, can be found in Appendix</a:t>
            </a:r>
            <a:r>
              <a:rPr lang="en-AU" sz="1200" b="0" i="0" kern="1200" baseline="0" dirty="0" smtClean="0">
                <a:solidFill>
                  <a:schemeClr val="tx1"/>
                </a:solidFill>
                <a:effectLst/>
                <a:latin typeface="+mn-lt"/>
              </a:rPr>
              <a:t> D </a:t>
            </a:r>
            <a:r>
              <a:rPr lang="en-AU" sz="1200" b="0" i="0" kern="1200" dirty="0" smtClean="0">
                <a:solidFill>
                  <a:schemeClr val="tx1"/>
                </a:solidFill>
                <a:effectLst/>
                <a:latin typeface="+mn-lt"/>
              </a:rPr>
              <a:t>of the Request for Tender.</a:t>
            </a: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35</a:t>
            </a:fld>
            <a:endParaRPr lang="en-AU" dirty="0">
              <a:solidFill>
                <a:prstClr val="black"/>
              </a:solidFill>
            </a:endParaRPr>
          </a:p>
        </p:txBody>
      </p:sp>
    </p:spTree>
    <p:extLst>
      <p:ext uri="{BB962C8B-B14F-4D97-AF65-F5344CB8AC3E}">
        <p14:creationId xmlns:p14="http://schemas.microsoft.com/office/powerpoint/2010/main" val="29844485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a:xfrm>
            <a:off x="662533" y="4747295"/>
            <a:ext cx="5438140" cy="4896544"/>
          </a:xfrm>
        </p:spPr>
        <p:txBody>
          <a:bodyPr/>
          <a:lstStyle/>
          <a:p>
            <a:pPr>
              <a:spcBef>
                <a:spcPts val="0"/>
              </a:spcBef>
              <a:spcAft>
                <a:spcPts val="0"/>
              </a:spcAft>
            </a:pPr>
            <a:r>
              <a:rPr lang="en-AU" sz="1200" dirty="0"/>
              <a:t>As required under the Commonwealth Procurement Rules, the Request for </a:t>
            </a:r>
            <a:r>
              <a:rPr lang="en-AU" sz="1200" dirty="0" smtClean="0"/>
              <a:t>Tender </a:t>
            </a:r>
            <a:r>
              <a:rPr lang="en-AU" sz="1200" dirty="0"/>
              <a:t>was published on </a:t>
            </a:r>
            <a:r>
              <a:rPr lang="en-AU" sz="1200" dirty="0" smtClean="0"/>
              <a:t>AusTender, but Respondents are redirected </a:t>
            </a:r>
            <a:r>
              <a:rPr lang="en-AU" sz="1200" dirty="0"/>
              <a:t>to the 360Pro system to download the Request for </a:t>
            </a:r>
            <a:r>
              <a:rPr lang="en-AU" sz="1200" dirty="0" smtClean="0"/>
              <a:t>Tender </a:t>
            </a:r>
            <a:r>
              <a:rPr lang="en-AU" sz="1200" dirty="0"/>
              <a:t>pack. </a:t>
            </a:r>
            <a:r>
              <a:rPr lang="en-AU" sz="1200" dirty="0" smtClean="0">
                <a:ea typeface="Calibri"/>
                <a:cs typeface="Times New Roman"/>
              </a:rPr>
              <a:t>360Pro is the Department’s tool used to submit responses. The </a:t>
            </a:r>
            <a:r>
              <a:rPr lang="en-AU" sz="1200" dirty="0">
                <a:ea typeface="Calibri"/>
                <a:cs typeface="Times New Roman"/>
              </a:rPr>
              <a:t>Department will not be providing printed Request for </a:t>
            </a:r>
            <a:r>
              <a:rPr lang="en-AU" sz="1200" dirty="0" smtClean="0">
                <a:ea typeface="Calibri"/>
                <a:cs typeface="Times New Roman"/>
              </a:rPr>
              <a:t>Tender </a:t>
            </a:r>
            <a:r>
              <a:rPr lang="en-AU" sz="1200" dirty="0">
                <a:ea typeface="Calibri"/>
                <a:cs typeface="Times New Roman"/>
              </a:rPr>
              <a:t>documentation. </a:t>
            </a:r>
            <a:endParaRPr lang="en-AU" sz="1200" dirty="0" smtClean="0">
              <a:ea typeface="Calibri"/>
              <a:cs typeface="Times New Roman"/>
            </a:endParaRPr>
          </a:p>
          <a:p>
            <a:pPr>
              <a:spcBef>
                <a:spcPts val="0"/>
              </a:spcBef>
              <a:spcAft>
                <a:spcPts val="0"/>
              </a:spcAft>
            </a:pPr>
            <a:endParaRPr lang="en-AU" sz="1200" dirty="0" smtClean="0">
              <a:ea typeface="Calibri"/>
              <a:cs typeface="Times New Roman"/>
            </a:endParaRPr>
          </a:p>
          <a:p>
            <a:pPr marR="0" indent="0" fontAlgn="auto">
              <a:spcBef>
                <a:spcPts val="0"/>
              </a:spcBef>
              <a:spcAft>
                <a:spcPts val="0"/>
              </a:spcAft>
              <a:buClrTx/>
              <a:buSzTx/>
              <a:buFontTx/>
              <a:buNone/>
              <a:tabLst/>
              <a:defRPr/>
            </a:pPr>
            <a:r>
              <a:rPr lang="en-AU" sz="1200" dirty="0" smtClean="0">
                <a:solidFill>
                  <a:prstClr val="black"/>
                </a:solidFill>
                <a:ea typeface="Calibri"/>
                <a:cs typeface="Times New Roman"/>
              </a:rPr>
              <a:t>The Request for Tender pack </a:t>
            </a:r>
            <a:r>
              <a:rPr lang="en-AU" sz="1200" dirty="0">
                <a:solidFill>
                  <a:prstClr val="black"/>
                </a:solidFill>
                <a:ea typeface="Calibri"/>
                <a:cs typeface="Times New Roman"/>
              </a:rPr>
              <a:t>includes the forms </a:t>
            </a:r>
            <a:r>
              <a:rPr lang="en-AU" sz="1200" dirty="0" smtClean="0">
                <a:solidFill>
                  <a:prstClr val="black"/>
                </a:solidFill>
                <a:ea typeface="Calibri"/>
                <a:cs typeface="Times New Roman"/>
              </a:rPr>
              <a:t>Respondents </a:t>
            </a:r>
            <a:r>
              <a:rPr lang="en-AU" sz="1200" dirty="0">
                <a:solidFill>
                  <a:prstClr val="black"/>
                </a:solidFill>
                <a:ea typeface="Calibri"/>
                <a:cs typeface="Times New Roman"/>
              </a:rPr>
              <a:t>must use to submit their responses. The Department will </a:t>
            </a:r>
            <a:r>
              <a:rPr lang="en-AU" sz="1200" b="1" u="none" dirty="0">
                <a:solidFill>
                  <a:prstClr val="black"/>
                </a:solidFill>
                <a:ea typeface="Calibri"/>
                <a:cs typeface="Times New Roman"/>
              </a:rPr>
              <a:t>only</a:t>
            </a:r>
            <a:r>
              <a:rPr lang="en-AU" sz="1200" dirty="0">
                <a:solidFill>
                  <a:prstClr val="black"/>
                </a:solidFill>
                <a:ea typeface="Calibri"/>
                <a:cs typeface="Times New Roman"/>
              </a:rPr>
              <a:t> accept responses on the correct </a:t>
            </a:r>
            <a:r>
              <a:rPr lang="en-AU" sz="1200" dirty="0" smtClean="0">
                <a:solidFill>
                  <a:prstClr val="black"/>
                </a:solidFill>
                <a:ea typeface="Calibri"/>
                <a:cs typeface="Times New Roman"/>
              </a:rPr>
              <a:t>forms </a:t>
            </a:r>
            <a:r>
              <a:rPr lang="en-AU" sz="1200" dirty="0">
                <a:solidFill>
                  <a:prstClr val="black"/>
                </a:solidFill>
                <a:ea typeface="Calibri"/>
                <a:cs typeface="Times New Roman"/>
              </a:rPr>
              <a:t>and will not accept any attachments submitted with a response unless specifically requested by the Department</a:t>
            </a:r>
            <a:r>
              <a:rPr lang="en-AU" sz="1200" dirty="0" smtClean="0">
                <a:solidFill>
                  <a:prstClr val="black"/>
                </a:solidFill>
                <a:ea typeface="Calibri"/>
                <a:cs typeface="Times New Roman"/>
              </a:rPr>
              <a:t>.</a:t>
            </a:r>
          </a:p>
          <a:p>
            <a:pPr marR="0" indent="0" fontAlgn="auto">
              <a:spcBef>
                <a:spcPts val="0"/>
              </a:spcBef>
              <a:spcAft>
                <a:spcPts val="0"/>
              </a:spcAft>
              <a:buClrTx/>
              <a:buSzTx/>
              <a:buFontTx/>
              <a:buNone/>
              <a:tabLst/>
              <a:defRPr/>
            </a:pPr>
            <a:endParaRPr lang="en-AU" sz="1200" dirty="0" smtClean="0">
              <a:solidFill>
                <a:prstClr val="black"/>
              </a:solidFill>
              <a:ea typeface="Calibri"/>
              <a:cs typeface="Times New Roman"/>
            </a:endParaRPr>
          </a:p>
          <a:p>
            <a:pPr>
              <a:spcBef>
                <a:spcPts val="0"/>
              </a:spcBef>
              <a:spcAft>
                <a:spcPts val="0"/>
              </a:spcAft>
            </a:pPr>
            <a:r>
              <a:rPr lang="en-US" sz="1200" dirty="0" smtClean="0">
                <a:solidFill>
                  <a:prstClr val="black"/>
                </a:solidFill>
                <a:ea typeface="Calibri"/>
                <a:cs typeface="Times New Roman"/>
              </a:rPr>
              <a:t>Any </a:t>
            </a:r>
            <a:r>
              <a:rPr lang="en-US" sz="1200" dirty="0">
                <a:solidFill>
                  <a:prstClr val="black"/>
                </a:solidFill>
                <a:ea typeface="Calibri"/>
                <a:cs typeface="Times New Roman"/>
              </a:rPr>
              <a:t>addenda will be issued </a:t>
            </a:r>
            <a:r>
              <a:rPr lang="en-US" sz="1200" dirty="0" smtClean="0">
                <a:solidFill>
                  <a:prstClr val="black"/>
                </a:solidFill>
                <a:ea typeface="Calibri"/>
                <a:cs typeface="Times New Roman"/>
              </a:rPr>
              <a:t>in both AusTender and 360Pro. You </a:t>
            </a:r>
            <a:r>
              <a:rPr lang="en-US" sz="1200" dirty="0">
                <a:solidFill>
                  <a:prstClr val="black"/>
                </a:solidFill>
                <a:ea typeface="Calibri"/>
                <a:cs typeface="Times New Roman"/>
              </a:rPr>
              <a:t>will receive notification through the email address you have used to register in 360Pro. </a:t>
            </a:r>
            <a:endParaRPr lang="en-US" sz="1200" dirty="0" smtClean="0">
              <a:solidFill>
                <a:prstClr val="black"/>
              </a:solidFill>
              <a:ea typeface="Calibri"/>
              <a:cs typeface="Times New Roman"/>
            </a:endParaRPr>
          </a:p>
          <a:p>
            <a:pPr>
              <a:spcBef>
                <a:spcPts val="0"/>
              </a:spcBef>
              <a:spcAft>
                <a:spcPts val="0"/>
              </a:spcAft>
            </a:pPr>
            <a:endParaRPr lang="en-AU" sz="1200" dirty="0" smtClean="0">
              <a:solidFill>
                <a:prstClr val="black"/>
              </a:solidFill>
              <a:ea typeface="Calibri"/>
              <a:cs typeface="Times New Roman"/>
            </a:endParaRPr>
          </a:p>
          <a:p>
            <a:pPr>
              <a:spcBef>
                <a:spcPts val="0"/>
              </a:spcBef>
              <a:spcAft>
                <a:spcPts val="0"/>
              </a:spcAft>
            </a:pPr>
            <a:r>
              <a:rPr lang="en-AU" sz="1200" dirty="0" smtClean="0">
                <a:solidFill>
                  <a:prstClr val="black"/>
                </a:solidFill>
                <a:ea typeface="Calibri"/>
                <a:cs typeface="Times New Roman"/>
              </a:rPr>
              <a:t>Responses </a:t>
            </a:r>
            <a:r>
              <a:rPr lang="en-AU" sz="1200" dirty="0">
                <a:solidFill>
                  <a:prstClr val="black"/>
                </a:solidFill>
                <a:ea typeface="Calibri"/>
                <a:cs typeface="Times New Roman"/>
              </a:rPr>
              <a:t>that are incomplete or clearly non-competitive may be excluded from consideration at any time during the evaluation process at the Department’s sole discretion. Alternatively, the Department may still consider such responses and seek clarification</a:t>
            </a:r>
            <a:r>
              <a:rPr lang="en-AU" sz="1200" dirty="0" smtClean="0">
                <a:solidFill>
                  <a:prstClr val="black"/>
                </a:solidFill>
                <a:ea typeface="Calibri"/>
                <a:cs typeface="Times New Roman"/>
              </a:rPr>
              <a:t>.</a:t>
            </a:r>
            <a:endParaRPr lang="en-AU"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E65833B-0319-49ED-BF72-7B3D66524F5E}" type="slidenum">
              <a:rPr lang="en-AU" smtClean="0">
                <a:solidFill>
                  <a:prstClr val="black"/>
                </a:solidFill>
              </a:rPr>
              <a:pPr/>
              <a:t>36</a:t>
            </a:fld>
            <a:endParaRPr lang="en-AU" dirty="0">
              <a:solidFill>
                <a:prstClr val="black"/>
              </a:solidFill>
            </a:endParaRPr>
          </a:p>
        </p:txBody>
      </p:sp>
    </p:spTree>
    <p:extLst>
      <p:ext uri="{BB962C8B-B14F-4D97-AF65-F5344CB8AC3E}">
        <p14:creationId xmlns:p14="http://schemas.microsoft.com/office/powerpoint/2010/main" val="36255917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a:xfrm>
            <a:off x="679768" y="4715153"/>
            <a:ext cx="5438140" cy="4496638"/>
          </a:xfrm>
        </p:spPr>
        <p:txBody>
          <a:bodyPr/>
          <a:lstStyle/>
          <a:p>
            <a:pPr marL="0" marR="0" lvl="0" indent="0" algn="l" defTabSz="914400" rtl="0" eaLnBrk="1" fontAlgn="auto" latinLnBrk="0" hangingPunct="1">
              <a:spcBef>
                <a:spcPts val="0"/>
              </a:spcBef>
              <a:spcAft>
                <a:spcPts val="0"/>
              </a:spcAft>
              <a:buClrTx/>
              <a:buSzTx/>
              <a:buFontTx/>
              <a:buNone/>
              <a:tabLst/>
              <a:defRPr/>
            </a:pPr>
            <a:r>
              <a:rPr kumimoji="0" lang="en-AU" sz="1200" b="0" i="0" u="none" strike="noStrike" kern="1200" cap="none" spc="0" normalizeH="0" baseline="0" noProof="0" dirty="0" smtClean="0">
                <a:ln>
                  <a:noFill/>
                </a:ln>
                <a:solidFill>
                  <a:prstClr val="black"/>
                </a:solidFill>
                <a:effectLst/>
                <a:uLnTx/>
                <a:uFillTx/>
                <a:latin typeface="+mn-lt"/>
              </a:rPr>
              <a:t>I would now like to draw your attention to the key dates that are listed on the slide.</a:t>
            </a:r>
          </a:p>
          <a:p>
            <a:pPr marL="0" marR="0" lvl="0" indent="0" algn="l" defTabSz="914400" rtl="0" eaLnBrk="1" fontAlgn="auto" latinLnBrk="0" hangingPunct="1">
              <a:spcBef>
                <a:spcPts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latin typeface="+mn-lt"/>
            </a:endParaRPr>
          </a:p>
          <a:p>
            <a:pPr marL="0" marR="0" lvl="0" indent="0" algn="l" defTabSz="914400" rtl="0" eaLnBrk="1" fontAlgn="auto" latinLnBrk="0" hangingPunct="1">
              <a:spcBef>
                <a:spcPts val="0"/>
              </a:spcBef>
              <a:spcAft>
                <a:spcPts val="0"/>
              </a:spcAft>
              <a:buClrTx/>
              <a:buSzTx/>
              <a:buFontTx/>
              <a:buNone/>
              <a:tabLst/>
              <a:defRPr/>
            </a:pPr>
            <a:r>
              <a:rPr kumimoji="0" lang="en-AU" sz="1200" b="0" i="0" u="none" strike="noStrike" kern="1200" cap="none" spc="0" normalizeH="0" baseline="0" noProof="0" dirty="0" smtClean="0">
                <a:ln>
                  <a:noFill/>
                </a:ln>
                <a:solidFill>
                  <a:prstClr val="black"/>
                </a:solidFill>
                <a:effectLst/>
                <a:uLnTx/>
                <a:uFillTx/>
                <a:latin typeface="+mn-lt"/>
              </a:rPr>
              <a:t>The closing time and date for Request for Tender submissions is 12.00 noon, Canberra time, on 6 November 2017.</a:t>
            </a:r>
          </a:p>
          <a:p>
            <a:pPr marL="0" marR="0" lvl="0" indent="0" algn="l" defTabSz="914400" rtl="0" eaLnBrk="1" fontAlgn="auto" latinLnBrk="0" hangingPunct="1">
              <a:spcBef>
                <a:spcPts val="0"/>
              </a:spcBef>
              <a:spcAft>
                <a:spcPts val="0"/>
              </a:spcAft>
              <a:buClrTx/>
              <a:buSzTx/>
              <a:buFontTx/>
              <a:buNone/>
              <a:tabLst/>
              <a:defRPr/>
            </a:pPr>
            <a:endParaRPr kumimoji="0" lang="en-AU" sz="1200" b="0" i="0" u="none" strike="noStrike" kern="1200" cap="none" spc="0" normalizeH="0" baseline="0" noProof="0" dirty="0" smtClean="0">
              <a:ln>
                <a:noFill/>
              </a:ln>
              <a:solidFill>
                <a:prstClr val="black"/>
              </a:solidFill>
              <a:effectLst/>
              <a:uLnTx/>
              <a:uFillTx/>
              <a:latin typeface="+mn-lt"/>
            </a:endParaRPr>
          </a:p>
          <a:p>
            <a:pPr lvl="0">
              <a:spcBef>
                <a:spcPts val="0"/>
              </a:spcBef>
              <a:spcAft>
                <a:spcPts val="0"/>
              </a:spcAft>
            </a:pPr>
            <a:r>
              <a:rPr lang="en-AU" sz="1200" kern="1200" dirty="0" smtClean="0">
                <a:solidFill>
                  <a:schemeClr val="tx1"/>
                </a:solidFill>
                <a:effectLst/>
                <a:latin typeface="+mn-lt"/>
              </a:rPr>
              <a:t>It</a:t>
            </a:r>
            <a:r>
              <a:rPr lang="en-AU" sz="1200" kern="1200" baseline="0" dirty="0" smtClean="0">
                <a:solidFill>
                  <a:schemeClr val="tx1"/>
                </a:solidFill>
                <a:effectLst/>
                <a:latin typeface="+mn-lt"/>
              </a:rPr>
              <a:t> is intended that </a:t>
            </a:r>
            <a:r>
              <a:rPr lang="en-AU" sz="1200" kern="1200" dirty="0" smtClean="0">
                <a:solidFill>
                  <a:schemeClr val="tx1"/>
                </a:solidFill>
                <a:effectLst/>
                <a:latin typeface="+mn-lt"/>
              </a:rPr>
              <a:t>Notification and Announcements will be made progressively on a state/territory basis, starting</a:t>
            </a:r>
            <a:r>
              <a:rPr lang="en-AU" sz="1200" kern="1200" baseline="0" dirty="0" smtClean="0">
                <a:solidFill>
                  <a:schemeClr val="tx1"/>
                </a:solidFill>
                <a:effectLst/>
                <a:latin typeface="+mn-lt"/>
              </a:rPr>
              <a:t> in December 2017</a:t>
            </a:r>
            <a:r>
              <a:rPr lang="en-AU" sz="1200" kern="1200" dirty="0" smtClean="0">
                <a:solidFill>
                  <a:schemeClr val="tx1"/>
                </a:solidFill>
                <a:effectLst/>
                <a:latin typeface="+mn-lt"/>
              </a:rPr>
              <a:t>.</a:t>
            </a:r>
          </a:p>
          <a:p>
            <a:pPr lvl="0">
              <a:spcBef>
                <a:spcPts val="0"/>
              </a:spcBef>
              <a:spcAft>
                <a:spcPts val="0"/>
              </a:spcAft>
            </a:pPr>
            <a:endParaRPr lang="en-AU" sz="1200" kern="1200" dirty="0" smtClean="0">
              <a:solidFill>
                <a:schemeClr val="tx1"/>
              </a:solidFill>
              <a:effectLst/>
              <a:latin typeface="+mn-lt"/>
            </a:endParaRPr>
          </a:p>
          <a:p>
            <a:pPr lvl="0">
              <a:spcBef>
                <a:spcPts val="0"/>
              </a:spcBef>
              <a:spcAft>
                <a:spcPts val="0"/>
              </a:spcAft>
            </a:pPr>
            <a:r>
              <a:rPr lang="en-AU" sz="1200" kern="1200" dirty="0" smtClean="0">
                <a:solidFill>
                  <a:schemeClr val="tx1"/>
                </a:solidFill>
                <a:effectLst/>
                <a:latin typeface="+mn-lt"/>
              </a:rPr>
              <a:t>Successful Respondents will commence delivery of services under the Time to Work Employment Service Deed 2018–2021 in different states and territories between January 2018 and July 2018.</a:t>
            </a:r>
            <a:endParaRPr kumimoji="0" lang="en-AU" sz="1200" b="0" i="0" u="none" strike="noStrike" kern="1200" cap="none" spc="0" normalizeH="0" baseline="0" noProof="0" dirty="0" smtClean="0">
              <a:ln>
                <a:noFill/>
              </a:ln>
              <a:solidFill>
                <a:prstClr val="black"/>
              </a:solidFill>
              <a:effectLst/>
              <a:uLnTx/>
              <a:uFillTx/>
              <a:latin typeface="+mn-lt"/>
            </a:endParaRPr>
          </a:p>
        </p:txBody>
      </p:sp>
      <p:sp>
        <p:nvSpPr>
          <p:cNvPr id="4" name="Slide Number Placeholder 3"/>
          <p:cNvSpPr>
            <a:spLocks noGrp="1"/>
          </p:cNvSpPr>
          <p:nvPr>
            <p:ph type="sldNum" sz="quarter" idx="10"/>
          </p:nvPr>
        </p:nvSpPr>
        <p:spPr/>
        <p:txBody>
          <a:bodyPr/>
          <a:lstStyle/>
          <a:p>
            <a:fld id="{795DCB7C-4DED-4831-87B5-168AB567D7BA}" type="slidenum">
              <a:rPr lang="en-AU" smtClean="0"/>
              <a:t>37</a:t>
            </a:fld>
            <a:endParaRPr lang="en-AU" dirty="0"/>
          </a:p>
        </p:txBody>
      </p:sp>
    </p:spTree>
    <p:extLst>
      <p:ext uri="{BB962C8B-B14F-4D97-AF65-F5344CB8AC3E}">
        <p14:creationId xmlns:p14="http://schemas.microsoft.com/office/powerpoint/2010/main" val="7303332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9925" y="558800"/>
            <a:ext cx="5457825" cy="4094163"/>
          </a:xfrm>
        </p:spPr>
      </p:sp>
      <p:sp>
        <p:nvSpPr>
          <p:cNvPr id="3" name="Notes Placeholder 2"/>
          <p:cNvSpPr>
            <a:spLocks noGrp="1"/>
          </p:cNvSpPr>
          <p:nvPr>
            <p:ph type="body" idx="1"/>
          </p:nvPr>
        </p:nvSpPr>
        <p:spPr>
          <a:xfrm>
            <a:off x="679768" y="5098979"/>
            <a:ext cx="5438140" cy="4466987"/>
          </a:xfrm>
        </p:spPr>
        <p:txBody>
          <a:bodyPr>
            <a:normAutofit/>
          </a:bodyPr>
          <a:lstStyle/>
          <a:p>
            <a:pPr marL="0" marR="0" lvl="1" indent="0" algn="l" defTabSz="914400" rtl="0" eaLnBrk="1" fontAlgn="auto" latinLnBrk="0" hangingPunct="1">
              <a:spcBef>
                <a:spcPts val="0"/>
              </a:spcBef>
              <a:spcAft>
                <a:spcPts val="0"/>
              </a:spcAft>
              <a:buClrTx/>
              <a:buSzTx/>
              <a:buFont typeface="Arial" panose="020B0604020202020204" pitchFamily="34" charset="0"/>
              <a:buNone/>
              <a:tabLst/>
              <a:defRPr/>
            </a:pPr>
            <a:r>
              <a:rPr lang="en-AU" sz="1200" dirty="0" smtClean="0">
                <a:solidFill>
                  <a:schemeClr val="tx1"/>
                </a:solidFill>
                <a:latin typeface="+mn-lt"/>
                <a:cs typeface="Arial" panose="020B0604020202020204" pitchFamily="34" charset="0"/>
              </a:rPr>
              <a:t>Further information regarding the </a:t>
            </a:r>
            <a:r>
              <a:rPr lang="en-US" sz="1200" dirty="0" smtClean="0">
                <a:solidFill>
                  <a:schemeClr val="tx1"/>
                </a:solidFill>
                <a:latin typeface="+mn-lt"/>
                <a:cs typeface="Arial" panose="020B0604020202020204" pitchFamily="34" charset="0"/>
              </a:rPr>
              <a:t>Time to Work Employment Service</a:t>
            </a:r>
            <a:r>
              <a:rPr lang="en-AU" sz="1200" dirty="0" smtClean="0">
                <a:solidFill>
                  <a:schemeClr val="tx1"/>
                </a:solidFill>
                <a:latin typeface="+mn-lt"/>
                <a:cs typeface="Arial" panose="020B0604020202020204" pitchFamily="34" charset="0"/>
              </a:rPr>
              <a:t> can be obtained</a:t>
            </a:r>
            <a:r>
              <a:rPr lang="en-AU" sz="1200" baseline="0" dirty="0" smtClean="0">
                <a:solidFill>
                  <a:schemeClr val="tx1"/>
                </a:solidFill>
                <a:latin typeface="+mn-lt"/>
                <a:cs typeface="Arial" panose="020B0604020202020204" pitchFamily="34" charset="0"/>
              </a:rPr>
              <a:t> from the Request for Tender published on AusTender and 360Pro and the Frequently Asked Questions published on the Department’s Employment Services Purchasing Information website. </a:t>
            </a:r>
          </a:p>
          <a:p>
            <a:pPr marL="0" marR="0" lvl="1" indent="0" algn="l" defTabSz="914400" rtl="0" eaLnBrk="1" fontAlgn="auto" latinLnBrk="0" hangingPunct="1">
              <a:spcBef>
                <a:spcPts val="0"/>
              </a:spcBef>
              <a:spcAft>
                <a:spcPts val="0"/>
              </a:spcAft>
              <a:buClrTx/>
              <a:buSzTx/>
              <a:buFont typeface="Arial" panose="020B0604020202020204" pitchFamily="34" charset="0"/>
              <a:buNone/>
              <a:tabLst/>
              <a:defRPr/>
            </a:pPr>
            <a:endParaRPr lang="en-AU" sz="1200" baseline="0" dirty="0" smtClean="0">
              <a:solidFill>
                <a:schemeClr val="tx1"/>
              </a:solidFill>
              <a:latin typeface="+mn-lt"/>
              <a:cs typeface="Arial" panose="020B0604020202020204" pitchFamily="34" charset="0"/>
            </a:endParaRPr>
          </a:p>
          <a:p>
            <a:pPr marL="0" marR="0" lvl="1" indent="0" algn="l" defTabSz="914400" rtl="0" eaLnBrk="1" fontAlgn="auto" latinLnBrk="0" hangingPunct="1">
              <a:spcBef>
                <a:spcPts val="0"/>
              </a:spcBef>
              <a:spcAft>
                <a:spcPts val="0"/>
              </a:spcAft>
              <a:buClrTx/>
              <a:buSzTx/>
              <a:buFont typeface="Arial" panose="020B0604020202020204" pitchFamily="34" charset="0"/>
              <a:buNone/>
              <a:tabLst/>
              <a:defRPr/>
            </a:pPr>
            <a:r>
              <a:rPr lang="en-AU" sz="1200" baseline="0" dirty="0" smtClean="0">
                <a:solidFill>
                  <a:schemeClr val="tx1"/>
                </a:solidFill>
                <a:latin typeface="+mn-lt"/>
                <a:cs typeface="Arial" panose="020B0604020202020204" pitchFamily="34" charset="0"/>
              </a:rPr>
              <a:t>Respondents can also contact the Employment Services Purchasing Hotline as per the contact details on the slide</a:t>
            </a:r>
            <a:r>
              <a:rPr lang="en-AU" sz="1200" kern="1200" baseline="0" dirty="0" smtClean="0">
                <a:solidFill>
                  <a:schemeClr val="tx1"/>
                </a:solidFill>
                <a:effectLst/>
                <a:latin typeface="+mn-lt"/>
                <a:ea typeface="+mn-ea"/>
                <a:cs typeface="+mn-cs"/>
              </a:rPr>
              <a:t>. T</a:t>
            </a:r>
            <a:r>
              <a:rPr lang="en-AU" sz="1200" i="0" kern="1200" dirty="0" smtClean="0">
                <a:solidFill>
                  <a:schemeClr val="tx1"/>
                </a:solidFill>
                <a:effectLst/>
                <a:latin typeface="+mn-lt"/>
                <a:ea typeface="+mn-ea"/>
                <a:cs typeface="+mn-cs"/>
              </a:rPr>
              <a:t>he Hotline can only provide information that is publicly available,</a:t>
            </a:r>
            <a:r>
              <a:rPr lang="en-AU" sz="1200" i="0" kern="1200" baseline="0" dirty="0" smtClean="0">
                <a:solidFill>
                  <a:schemeClr val="tx1"/>
                </a:solidFill>
                <a:effectLst/>
                <a:latin typeface="+mn-lt"/>
                <a:ea typeface="+mn-ea"/>
                <a:cs typeface="+mn-cs"/>
              </a:rPr>
              <a:t> and </a:t>
            </a:r>
            <a:r>
              <a:rPr lang="en-AU" sz="1200" i="0" kern="1200" dirty="0" smtClean="0">
                <a:solidFill>
                  <a:schemeClr val="tx1"/>
                </a:solidFill>
                <a:effectLst/>
                <a:latin typeface="+mn-lt"/>
                <a:ea typeface="+mn-ea"/>
                <a:cs typeface="+mn-cs"/>
              </a:rPr>
              <a:t>cannot provide interpretation or advice.</a:t>
            </a:r>
          </a:p>
          <a:p>
            <a:pPr marL="0" lvl="1">
              <a:spcBef>
                <a:spcPts val="0"/>
              </a:spcBef>
              <a:spcAft>
                <a:spcPts val="0"/>
              </a:spcAft>
              <a:defRPr/>
            </a:pPr>
            <a:endParaRPr lang="en-AU" sz="1200" dirty="0" smtClean="0">
              <a:cs typeface="Arial" panose="020B0604020202020204" pitchFamily="34" charset="0"/>
            </a:endParaRPr>
          </a:p>
          <a:p>
            <a:pPr marL="0" lvl="1">
              <a:spcBef>
                <a:spcPts val="0"/>
              </a:spcBef>
              <a:spcAft>
                <a:spcPts val="0"/>
              </a:spcAft>
              <a:defRPr/>
            </a:pPr>
            <a:r>
              <a:rPr lang="en-AU" sz="1200" dirty="0" smtClean="0">
                <a:cs typeface="Arial" panose="020B0604020202020204" pitchFamily="34" charset="0"/>
              </a:rPr>
              <a:t>The </a:t>
            </a:r>
            <a:r>
              <a:rPr lang="en-AU" sz="1200" dirty="0">
                <a:cs typeface="Arial" panose="020B0604020202020204" pitchFamily="34" charset="0"/>
              </a:rPr>
              <a:t>Department also has a </a:t>
            </a:r>
            <a:r>
              <a:rPr lang="en-AU" sz="1200" dirty="0" smtClean="0">
                <a:cs typeface="Arial" panose="020B0604020202020204" pitchFamily="34" charset="0"/>
              </a:rPr>
              <a:t>complaints </a:t>
            </a:r>
            <a:r>
              <a:rPr lang="en-AU" sz="1200" dirty="0">
                <a:cs typeface="Arial" panose="020B0604020202020204" pitchFamily="34" charset="0"/>
              </a:rPr>
              <a:t>handling process in </a:t>
            </a:r>
            <a:r>
              <a:rPr lang="en-AU" sz="1200" dirty="0" smtClean="0">
                <a:cs typeface="Arial" panose="020B0604020202020204" pitchFamily="34" charset="0"/>
              </a:rPr>
              <a:t>place for purchasing</a:t>
            </a:r>
            <a:r>
              <a:rPr lang="en-AU" sz="1200" baseline="0" dirty="0" smtClean="0">
                <a:cs typeface="Arial" panose="020B0604020202020204" pitchFamily="34" charset="0"/>
              </a:rPr>
              <a:t> processes</a:t>
            </a:r>
            <a:r>
              <a:rPr lang="en-AU" sz="1200" dirty="0" smtClean="0">
                <a:cs typeface="Arial" panose="020B0604020202020204" pitchFamily="34" charset="0"/>
              </a:rPr>
              <a:t>. Any </a:t>
            </a:r>
            <a:r>
              <a:rPr lang="en-AU" sz="1200" dirty="0">
                <a:cs typeface="Arial" panose="020B0604020202020204" pitchFamily="34" charset="0"/>
              </a:rPr>
              <a:t>concerns about the probity or integrity of the </a:t>
            </a:r>
            <a:r>
              <a:rPr lang="en-AU" sz="1200" dirty="0" smtClean="0">
                <a:cs typeface="Arial" panose="020B0604020202020204" pitchFamily="34" charset="0"/>
              </a:rPr>
              <a:t>Time to Work Employment</a:t>
            </a:r>
            <a:r>
              <a:rPr lang="en-AU" sz="1200" baseline="0" dirty="0" smtClean="0">
                <a:cs typeface="Arial" panose="020B0604020202020204" pitchFamily="34" charset="0"/>
              </a:rPr>
              <a:t> Service</a:t>
            </a:r>
            <a:r>
              <a:rPr lang="en-AU" sz="1200" dirty="0" smtClean="0">
                <a:cs typeface="Arial" panose="020B0604020202020204" pitchFamily="34" charset="0"/>
              </a:rPr>
              <a:t> purchasing </a:t>
            </a:r>
            <a:r>
              <a:rPr lang="en-AU" sz="1200" dirty="0">
                <a:cs typeface="Arial" panose="020B0604020202020204" pitchFamily="34" charset="0"/>
              </a:rPr>
              <a:t>process can be raised with the internal legal </a:t>
            </a:r>
            <a:r>
              <a:rPr lang="en-AU" sz="1200" dirty="0" smtClean="0">
                <a:cs typeface="Arial" panose="020B0604020202020204" pitchFamily="34" charset="0"/>
              </a:rPr>
              <a:t>adviser</a:t>
            </a:r>
            <a:r>
              <a:rPr lang="en-AU" sz="1200" dirty="0">
                <a:cs typeface="Arial" panose="020B0604020202020204" pitchFamily="34" charset="0"/>
              </a:rPr>
              <a:t>, Luke de Jong.  Where appropriate, complaints will be referred to the external Probity </a:t>
            </a:r>
            <a:r>
              <a:rPr lang="en-AU" sz="1200" dirty="0" smtClean="0">
                <a:cs typeface="Arial" panose="020B0604020202020204" pitchFamily="34" charset="0"/>
              </a:rPr>
              <a:t>Adviser</a:t>
            </a:r>
            <a:r>
              <a:rPr lang="en-AU" sz="1200" dirty="0">
                <a:cs typeface="Arial" panose="020B0604020202020204" pitchFamily="34" charset="0"/>
              </a:rPr>
              <a:t>, </a:t>
            </a:r>
            <a:r>
              <a:rPr lang="en-AU" sz="1200" dirty="0" smtClean="0">
                <a:cs typeface="Arial" panose="020B0604020202020204" pitchFamily="34" charset="0"/>
              </a:rPr>
              <a:t>the</a:t>
            </a:r>
            <a:r>
              <a:rPr lang="en-AU" sz="1200" baseline="0" dirty="0" smtClean="0">
                <a:cs typeface="Arial" panose="020B0604020202020204" pitchFamily="34" charset="0"/>
              </a:rPr>
              <a:t> law firm </a:t>
            </a:r>
            <a:r>
              <a:rPr lang="en-AU" sz="1200" dirty="0" smtClean="0">
                <a:cs typeface="Arial" panose="020B0604020202020204" pitchFamily="34" charset="0"/>
              </a:rPr>
              <a:t>Maddocks.</a:t>
            </a:r>
            <a:endParaRPr lang="en-AU" sz="1200" dirty="0">
              <a:cs typeface="Arial" panose="020B0604020202020204" pitchFamily="34" charset="0"/>
            </a:endParaRPr>
          </a:p>
        </p:txBody>
      </p:sp>
      <p:sp>
        <p:nvSpPr>
          <p:cNvPr id="4" name="Slide Number Placeholder 3"/>
          <p:cNvSpPr>
            <a:spLocks noGrp="1"/>
          </p:cNvSpPr>
          <p:nvPr>
            <p:ph type="sldNum" sz="quarter" idx="10"/>
          </p:nvPr>
        </p:nvSpPr>
        <p:spPr/>
        <p:txBody>
          <a:bodyPr/>
          <a:lstStyle/>
          <a:p>
            <a:fld id="{39D1DD93-1CA4-4CB6-8822-528FC7829500}" type="slidenum">
              <a:rPr lang="en-AU" smtClean="0">
                <a:solidFill>
                  <a:prstClr val="black"/>
                </a:solidFill>
              </a:rPr>
              <a:pPr/>
              <a:t>38</a:t>
            </a:fld>
            <a:endParaRPr lang="en-AU" dirty="0">
              <a:solidFill>
                <a:prstClr val="black"/>
              </a:solidFil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914400"/>
            <a:ext cx="4511675" cy="3382963"/>
          </a:xfrm>
        </p:spPr>
      </p:sp>
      <p:sp>
        <p:nvSpPr>
          <p:cNvPr id="3" name="Notes Placeholder 2"/>
          <p:cNvSpPr>
            <a:spLocks noGrp="1"/>
          </p:cNvSpPr>
          <p:nvPr>
            <p:ph type="body" idx="1"/>
          </p:nvPr>
        </p:nvSpPr>
        <p:spPr>
          <a:xfrm>
            <a:off x="679768" y="4715154"/>
            <a:ext cx="5438140" cy="3560534"/>
          </a:xfrm>
        </p:spPr>
        <p:txBody>
          <a:bodyPr/>
          <a:lstStyle/>
          <a:p>
            <a:pPr marL="0" indent="0">
              <a:buFont typeface="Arial" panose="020B0604020202020204" pitchFamily="34" charset="0"/>
              <a:buNone/>
            </a:pPr>
            <a:r>
              <a:rPr lang="en-AU" sz="1200" baseline="0" dirty="0" smtClean="0">
                <a:solidFill>
                  <a:schemeClr val="tx1"/>
                </a:solidFill>
                <a:latin typeface="+mn-lt"/>
                <a:cs typeface="Arial" panose="020B0604020202020204" pitchFamily="34" charset="0"/>
              </a:rPr>
              <a:t>We would be happy to take any questions you may have. If a question cannot be answered, we will take it on notice and publish the answer at a later date. </a:t>
            </a:r>
          </a:p>
          <a:p>
            <a:pPr marL="0" indent="0">
              <a:buFont typeface="Arial" panose="020B0604020202020204" pitchFamily="34" charset="0"/>
              <a:buNone/>
            </a:pPr>
            <a:endParaRPr lang="en-AU" sz="1200" baseline="0" dirty="0" smtClean="0">
              <a:solidFill>
                <a:schemeClr val="tx1"/>
              </a:solidFill>
              <a:latin typeface="+mn-lt"/>
              <a:cs typeface="Arial" panose="020B0604020202020204" pitchFamily="34" charset="0"/>
            </a:endParaRPr>
          </a:p>
          <a:p>
            <a:pPr marL="0" indent="0">
              <a:buFont typeface="Arial" panose="020B0604020202020204" pitchFamily="34" charset="0"/>
              <a:buNone/>
            </a:pPr>
            <a:r>
              <a:rPr lang="en-AU" sz="1200" baseline="0" dirty="0" smtClean="0">
                <a:solidFill>
                  <a:schemeClr val="tx1"/>
                </a:solidFill>
                <a:latin typeface="+mn-lt"/>
                <a:cs typeface="Arial" panose="020B0604020202020204" pitchFamily="34" charset="0"/>
              </a:rPr>
              <a:t>If you have questions outside of this webinar session, please submit these through the Employment Services Purchasing Hotline. </a:t>
            </a:r>
          </a:p>
          <a:p>
            <a:pPr marL="0" indent="0">
              <a:buFont typeface="Arial" panose="020B0604020202020204" pitchFamily="34" charset="0"/>
              <a:buNone/>
            </a:pPr>
            <a:endParaRPr lang="en-AU" sz="1200" baseline="0" dirty="0" smtClean="0">
              <a:solidFill>
                <a:schemeClr val="tx1"/>
              </a:solidFill>
              <a:latin typeface="+mn-lt"/>
              <a:cs typeface="Arial" panose="020B0604020202020204" pitchFamily="34" charset="0"/>
            </a:endParaRPr>
          </a:p>
          <a:p>
            <a:pPr marL="0" indent="0">
              <a:buFont typeface="Arial" panose="020B0604020202020204" pitchFamily="34" charset="0"/>
              <a:buNone/>
            </a:pPr>
            <a:r>
              <a:rPr lang="en-AU" sz="1200" baseline="0" dirty="0" smtClean="0">
                <a:solidFill>
                  <a:schemeClr val="tx1"/>
                </a:solidFill>
                <a:latin typeface="+mn-lt"/>
                <a:cs typeface="Arial" panose="020B0604020202020204" pitchFamily="34" charset="0"/>
              </a:rPr>
              <a:t>The responses to questions received through the Hotline may be published under the Frequently Asked Questions on the Department’s website. </a:t>
            </a:r>
          </a:p>
          <a:p>
            <a:pPr marL="0" indent="0">
              <a:buFont typeface="Arial" panose="020B0604020202020204" pitchFamily="34" charset="0"/>
              <a:buNone/>
            </a:pPr>
            <a:endParaRPr lang="en-AU" sz="1200" baseline="0" dirty="0" smtClean="0">
              <a:solidFill>
                <a:schemeClr val="tx1"/>
              </a:solidFill>
              <a:latin typeface="+mn-lt"/>
              <a:cs typeface="Arial" panose="020B0604020202020204" pitchFamily="34" charset="0"/>
            </a:endParaRPr>
          </a:p>
          <a:p>
            <a:pPr marL="0" indent="0">
              <a:buFont typeface="Arial" panose="020B0604020202020204" pitchFamily="34" charset="0"/>
              <a:buNone/>
            </a:pPr>
            <a:r>
              <a:rPr lang="en-AU" sz="1200" baseline="0" dirty="0" smtClean="0">
                <a:solidFill>
                  <a:schemeClr val="tx1"/>
                </a:solidFill>
                <a:latin typeface="+mn-lt"/>
                <a:cs typeface="Arial" panose="020B0604020202020204" pitchFamily="34" charset="0"/>
              </a:rPr>
              <a:t>When asking questions, please include your name and organisation for the record.</a:t>
            </a:r>
          </a:p>
          <a:p>
            <a:pPr marL="0" indent="0">
              <a:buFont typeface="Arial" panose="020B0604020202020204" pitchFamily="34" charset="0"/>
              <a:buNone/>
            </a:pPr>
            <a:endParaRPr lang="en-AU" sz="1200" baseline="0" dirty="0" smtClean="0">
              <a:solidFill>
                <a:schemeClr val="tx1"/>
              </a:solidFill>
              <a:latin typeface="+mn-lt"/>
              <a:cs typeface="Arial" panose="020B0604020202020204" pitchFamily="34" charset="0"/>
            </a:endParaRPr>
          </a:p>
          <a:p>
            <a:pPr marL="0" indent="0">
              <a:buFont typeface="Arial" panose="020B0604020202020204" pitchFamily="34" charset="0"/>
              <a:buNone/>
            </a:pPr>
            <a:r>
              <a:rPr lang="en-AU" sz="1200" baseline="0" dirty="0" smtClean="0">
                <a:solidFill>
                  <a:schemeClr val="tx1"/>
                </a:solidFill>
                <a:latin typeface="+mn-lt"/>
                <a:cs typeface="Arial" panose="020B0604020202020204" pitchFamily="34" charset="0"/>
              </a:rPr>
              <a:t>Thank you.</a:t>
            </a:r>
          </a:p>
        </p:txBody>
      </p:sp>
      <p:sp>
        <p:nvSpPr>
          <p:cNvPr id="4" name="Slide Number Placeholder 3"/>
          <p:cNvSpPr>
            <a:spLocks noGrp="1"/>
          </p:cNvSpPr>
          <p:nvPr>
            <p:ph type="sldNum" sz="quarter" idx="10"/>
          </p:nvPr>
        </p:nvSpPr>
        <p:spPr/>
        <p:txBody>
          <a:bodyPr/>
          <a:lstStyle/>
          <a:p>
            <a:fld id="{DC711191-A074-4782-A0F5-6E3C03D3DAA2}" type="slidenum">
              <a:rPr lang="en-AU" smtClean="0">
                <a:solidFill>
                  <a:prstClr val="black"/>
                </a:solidFill>
              </a:rPr>
              <a:pPr/>
              <a:t>39</a:t>
            </a:fld>
            <a:endParaRPr lang="en-AU" dirty="0">
              <a:solidFill>
                <a:prstClr val="black"/>
              </a:solidFill>
            </a:endParaRPr>
          </a:p>
        </p:txBody>
      </p:sp>
    </p:spTree>
    <p:extLst>
      <p:ext uri="{BB962C8B-B14F-4D97-AF65-F5344CB8AC3E}">
        <p14:creationId xmlns:p14="http://schemas.microsoft.com/office/powerpoint/2010/main" val="3526780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496888"/>
            <a:ext cx="4962525" cy="3722687"/>
          </a:xfrm>
        </p:spPr>
      </p:sp>
      <p:sp>
        <p:nvSpPr>
          <p:cNvPr id="3" name="Notes Placeholder 2"/>
          <p:cNvSpPr>
            <a:spLocks noGrp="1"/>
          </p:cNvSpPr>
          <p:nvPr>
            <p:ph type="body" idx="1"/>
          </p:nvPr>
        </p:nvSpPr>
        <p:spPr>
          <a:xfrm>
            <a:off x="679768" y="4432928"/>
            <a:ext cx="5438140" cy="5354927"/>
          </a:xfrm>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The Australian Government is committed to creating better opportunities for Aboriginal and Torres Strait Islander peoples to secure employment</a:t>
            </a:r>
            <a:r>
              <a:rPr lang="en-AU" sz="1200" kern="1200" baseline="0" dirty="0" smtClean="0">
                <a:solidFill>
                  <a:schemeClr val="tx1"/>
                </a:solidFill>
                <a:effectLst/>
                <a:latin typeface="+mn-lt"/>
                <a:ea typeface="+mn-ea"/>
                <a:cs typeface="+mn-cs"/>
              </a:rPr>
              <a:t> to</a:t>
            </a:r>
            <a:r>
              <a:rPr lang="en-AU" sz="1200" kern="1200" dirty="0" smtClean="0">
                <a:solidFill>
                  <a:schemeClr val="tx1"/>
                </a:solidFill>
                <a:effectLst/>
                <a:latin typeface="+mn-lt"/>
                <a:ea typeface="+mn-ea"/>
                <a:cs typeface="+mn-cs"/>
              </a:rPr>
              <a:t> help close the gap in employment outcomes between Aboriginal and Torres Strait Islander peoples and non-Aboriginal and Torres Strait Islander peoples.</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In the 2017–2018 Federal Budget, the Australian Government announced the introduction of a new in-prison employment program targeted at Aboriginal and Torres Strait Islander prisoners. This new program is</a:t>
            </a:r>
            <a:r>
              <a:rPr lang="en-AU" sz="1200" kern="1200" baseline="0" dirty="0" smtClean="0">
                <a:solidFill>
                  <a:schemeClr val="tx1"/>
                </a:solidFill>
                <a:effectLst/>
                <a:latin typeface="+mn-lt"/>
                <a:ea typeface="+mn-ea"/>
                <a:cs typeface="+mn-cs"/>
              </a:rPr>
              <a:t> the </a:t>
            </a:r>
            <a:r>
              <a:rPr lang="en-AU" sz="1200" kern="1200" dirty="0" smtClean="0">
                <a:solidFill>
                  <a:schemeClr val="tx1"/>
                </a:solidFill>
                <a:effectLst/>
                <a:latin typeface="+mn-lt"/>
                <a:ea typeface="+mn-ea"/>
                <a:cs typeface="+mn-cs"/>
              </a:rPr>
              <a:t>Time to Work Service and will provide eligible prisoners with employment assistance while they are in prison to help them prepare for employment post‑release.</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kern="1200" dirty="0" smtClean="0">
              <a:solidFill>
                <a:schemeClr val="tx1"/>
              </a:solidFill>
              <a:effectLst/>
              <a:latin typeface="+mn-lt"/>
              <a:ea typeface="+mn-ea"/>
              <a:cs typeface="+mn-cs"/>
            </a:endParaRPr>
          </a:p>
          <a:p>
            <a:pPr marL="0" indent="0">
              <a:lnSpc>
                <a:spcPct val="100000"/>
              </a:lnSpc>
              <a:spcBef>
                <a:spcPts val="0"/>
              </a:spcBef>
              <a:spcAft>
                <a:spcPts val="0"/>
              </a:spcAft>
              <a:buFont typeface="Arial" panose="020B0604020202020204" pitchFamily="34" charset="0"/>
              <a:buNone/>
            </a:pPr>
            <a:r>
              <a:rPr lang="en-AU" sz="1200" kern="1200" dirty="0" smtClean="0">
                <a:solidFill>
                  <a:schemeClr val="tx1"/>
                </a:solidFill>
                <a:effectLst/>
                <a:latin typeface="+mn-lt"/>
                <a:ea typeface="+mn-ea"/>
                <a:cs typeface="+mn-cs"/>
              </a:rPr>
              <a:t>The Time to Work Service responds to recommendations made in the Prison to Work Report, released by the Council of Australian Governments (COAG) on 9 December 2016. The Report highlights the challenges Aboriginal and Torres Strait Islander peoples face while trying to find and retain work following their release from prison and identifies how all governments can improve services for Aboriginal and Torres Strait Islander prisoners leaving prison.</a:t>
            </a:r>
          </a:p>
          <a:p>
            <a:pPr marL="0" indent="0">
              <a:lnSpc>
                <a:spcPct val="100000"/>
              </a:lnSpc>
              <a:spcBef>
                <a:spcPts val="0"/>
              </a:spcBef>
              <a:spcAft>
                <a:spcPts val="0"/>
              </a:spcAft>
              <a:buFont typeface="Arial" panose="020B0604020202020204" pitchFamily="34" charset="0"/>
              <a:buNone/>
            </a:pPr>
            <a:endParaRPr lang="en-A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Statistics indicate that while</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Aboriginal and Torres Strait Islander peoples make up</a:t>
            </a:r>
            <a:r>
              <a:rPr lang="en-AU" sz="1200" kern="1200" baseline="0" dirty="0" smtClean="0">
                <a:solidFill>
                  <a:schemeClr val="tx1"/>
                </a:solidFill>
                <a:effectLst/>
                <a:latin typeface="+mn-lt"/>
                <a:ea typeface="+mn-ea"/>
                <a:cs typeface="+mn-cs"/>
              </a:rPr>
              <a:t> two per cent of the Australian adult population they </a:t>
            </a:r>
            <a:r>
              <a:rPr lang="en-AU" sz="1200" kern="1200" dirty="0" smtClean="0">
                <a:solidFill>
                  <a:schemeClr val="tx1"/>
                </a:solidFill>
                <a:effectLst/>
                <a:latin typeface="+mn-lt"/>
                <a:ea typeface="+mn-ea"/>
                <a:cs typeface="+mn-cs"/>
              </a:rPr>
              <a:t>are 13 times more likely to be incarcerated than non-Aboriginal and Torres Strait Islander peoples and make up 27 per cent of the total prison population. Aboriginal and Torres Strait Islander imprisonment rates have increased by 42 per cent over the past decade and, now, one quarter of Aboriginal and Torres Strait Islander jobactive job seekers are ex‑offenders.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Employment is an important way to help break the cycle of</a:t>
            </a:r>
            <a:r>
              <a:rPr lang="en-AU" sz="1200" kern="1200" baseline="0" dirty="0" smtClean="0">
                <a:solidFill>
                  <a:schemeClr val="tx1"/>
                </a:solidFill>
                <a:effectLst/>
                <a:latin typeface="+mn-lt"/>
                <a:ea typeface="+mn-ea"/>
                <a:cs typeface="+mn-cs"/>
              </a:rPr>
              <a:t> re-offending however it is recognised that many of these </a:t>
            </a:r>
            <a:r>
              <a:rPr lang="en-AU" sz="1200" kern="1200" dirty="0" smtClean="0">
                <a:solidFill>
                  <a:schemeClr val="tx1"/>
                </a:solidFill>
                <a:effectLst/>
                <a:latin typeface="+mn-lt"/>
                <a:ea typeface="+mn-ea"/>
                <a:cs typeface="+mn-cs"/>
              </a:rPr>
              <a:t>ex-offenders face major barriers to employment including: substance abuse, poor education, intergenerational trauma, family violence, a lack of employability skills and limited work history.</a:t>
            </a:r>
            <a:endParaRPr lang="en-AU"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95DCB7C-4DED-4831-87B5-168AB567D7BA}" type="slidenum">
              <a:rPr lang="en-AU" smtClean="0">
                <a:solidFill>
                  <a:prstClr val="black"/>
                </a:solidFill>
              </a:rPr>
              <a:pPr/>
              <a:t>4</a:t>
            </a:fld>
            <a:endParaRPr lang="en-AU" dirty="0">
              <a:solidFill>
                <a:prstClr val="black"/>
              </a:solidFill>
            </a:endParaRPr>
          </a:p>
        </p:txBody>
      </p:sp>
    </p:spTree>
    <p:extLst>
      <p:ext uri="{BB962C8B-B14F-4D97-AF65-F5344CB8AC3E}">
        <p14:creationId xmlns:p14="http://schemas.microsoft.com/office/powerpoint/2010/main" val="1138217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428625"/>
            <a:ext cx="4962525" cy="3722688"/>
          </a:xfrm>
        </p:spPr>
      </p:sp>
      <p:sp>
        <p:nvSpPr>
          <p:cNvPr id="3" name="Notes Placeholder 2"/>
          <p:cNvSpPr>
            <a:spLocks noGrp="1"/>
          </p:cNvSpPr>
          <p:nvPr>
            <p:ph type="body" idx="1"/>
          </p:nvPr>
        </p:nvSpPr>
        <p:spPr>
          <a:xfrm>
            <a:off x="679768" y="4246119"/>
            <a:ext cx="5438140" cy="5405055"/>
          </a:xfrm>
        </p:spPr>
        <p:txBody>
          <a:bodyPr/>
          <a:lstStyle/>
          <a:p>
            <a:pPr>
              <a:lnSpc>
                <a:spcPct val="100000"/>
              </a:lnSpc>
              <a:spcBef>
                <a:spcPts val="0"/>
              </a:spcBef>
              <a:spcAft>
                <a:spcPts val="0"/>
              </a:spcAft>
            </a:pPr>
            <a:r>
              <a:rPr lang="en-AU" sz="1200" kern="1200" dirty="0" smtClean="0">
                <a:solidFill>
                  <a:schemeClr val="tx1"/>
                </a:solidFill>
                <a:effectLst/>
                <a:latin typeface="+mn-lt"/>
                <a:ea typeface="+mn-ea"/>
                <a:cs typeface="+mn-cs"/>
              </a:rPr>
              <a:t>The Time to Work Service has been designed to help address the current pattern of high rates of Aboriginal and Torres Strait Islander peoples re-offending</a:t>
            </a:r>
            <a:r>
              <a:rPr lang="en-AU" sz="1200" kern="1200" baseline="0" dirty="0" smtClean="0">
                <a:solidFill>
                  <a:schemeClr val="tx1"/>
                </a:solidFill>
                <a:effectLst/>
                <a:latin typeface="+mn-lt"/>
                <a:ea typeface="+mn-ea"/>
                <a:cs typeface="+mn-cs"/>
              </a:rPr>
              <a:t> by providing </a:t>
            </a:r>
            <a:r>
              <a:rPr lang="en-AU" sz="1200" kern="1200" dirty="0" smtClean="0">
                <a:solidFill>
                  <a:schemeClr val="tx1"/>
                </a:solidFill>
                <a:effectLst/>
                <a:latin typeface="+mn-lt"/>
                <a:ea typeface="+mn-ea"/>
                <a:cs typeface="+mn-cs"/>
              </a:rPr>
              <a:t>eligible Aboriginal and Torres Strait Islander prisoners assistance while they are in prison. It</a:t>
            </a:r>
            <a:r>
              <a:rPr lang="en-AU" sz="1200" i="1" kern="120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will operate as a separate but complementary service that </a:t>
            </a:r>
            <a:r>
              <a:rPr lang="en-AU" sz="1200" u="sng" kern="1200" dirty="0" smtClean="0">
                <a:solidFill>
                  <a:schemeClr val="tx1"/>
                </a:solidFill>
                <a:effectLst/>
                <a:latin typeface="+mn-lt"/>
                <a:ea typeface="+mn-ea"/>
                <a:cs typeface="+mn-cs"/>
              </a:rPr>
              <a:t>supports</a:t>
            </a:r>
            <a:r>
              <a:rPr lang="en-AU" sz="1200" kern="1200" dirty="0" smtClean="0">
                <a:solidFill>
                  <a:schemeClr val="tx1"/>
                </a:solidFill>
                <a:effectLst/>
                <a:latin typeface="+mn-lt"/>
                <a:ea typeface="+mn-ea"/>
                <a:cs typeface="+mn-cs"/>
              </a:rPr>
              <a:t> post-release employment services,</a:t>
            </a:r>
            <a:r>
              <a:rPr lang="en-AU" sz="1200" kern="1200" baseline="0" dirty="0" smtClean="0">
                <a:solidFill>
                  <a:schemeClr val="tx1"/>
                </a:solidFill>
                <a:effectLst/>
                <a:latin typeface="+mn-lt"/>
                <a:ea typeface="+mn-ea"/>
                <a:cs typeface="+mn-cs"/>
              </a:rPr>
              <a:t> including </a:t>
            </a:r>
            <a:r>
              <a:rPr lang="en-AU" sz="1200" kern="1200" dirty="0" smtClean="0">
                <a:solidFill>
                  <a:schemeClr val="tx1"/>
                </a:solidFill>
                <a:effectLst/>
                <a:latin typeface="+mn-lt"/>
                <a:ea typeface="+mn-ea"/>
                <a:cs typeface="+mn-cs"/>
              </a:rPr>
              <a:t>jobactive, the Community Development Programme, Transition to Work, ParentsNext, Disability Employment Service and</a:t>
            </a:r>
            <a:r>
              <a:rPr lang="en-AU" sz="1200" kern="1200" baseline="0" dirty="0" smtClean="0">
                <a:solidFill>
                  <a:schemeClr val="tx1"/>
                </a:solidFill>
                <a:effectLst/>
                <a:latin typeface="+mn-lt"/>
                <a:ea typeface="+mn-ea"/>
                <a:cs typeface="+mn-cs"/>
              </a:rPr>
              <a:t> </a:t>
            </a:r>
            <a:r>
              <a:rPr lang="en-AU" sz="1200" kern="1200" dirty="0" smtClean="0">
                <a:solidFill>
                  <a:schemeClr val="tx1"/>
                </a:solidFill>
                <a:effectLst/>
                <a:latin typeface="+mn-lt"/>
                <a:ea typeface="+mn-ea"/>
                <a:cs typeface="+mn-cs"/>
              </a:rPr>
              <a:t>the New Enterprise Incentive Scheme.</a:t>
            </a: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While the Time to Work Service is not designed to directly find prisoners jobs</a:t>
            </a:r>
            <a:r>
              <a:rPr lang="en-AU" sz="1200" kern="1200" baseline="0" dirty="0" smtClean="0">
                <a:solidFill>
                  <a:schemeClr val="tx1"/>
                </a:solidFill>
                <a:effectLst/>
                <a:latin typeface="+mn-lt"/>
                <a:ea typeface="+mn-ea"/>
                <a:cs typeface="+mn-cs"/>
              </a:rPr>
              <a:t> it is aimed </a:t>
            </a:r>
            <a:r>
              <a:rPr lang="en-AU" sz="1200" kern="1200" dirty="0" smtClean="0">
                <a:solidFill>
                  <a:schemeClr val="tx1"/>
                </a:solidFill>
                <a:effectLst/>
                <a:latin typeface="+mn-lt"/>
                <a:ea typeface="+mn-ea"/>
                <a:cs typeface="+mn-cs"/>
              </a:rPr>
              <a:t>at better preparing prisoners for their release, improving the prospect of a prisoner connecting with post-release support services and better supporting the post-release employment services provider to place ex-offenders in employment.</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Those who wish to participate will receive:</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a comprehensive employment assessment to identify their specific needs and any employment barriers they might face,</a:t>
            </a:r>
            <a:r>
              <a:rPr lang="en-AU" sz="1200" kern="1200" baseline="0" dirty="0" smtClean="0">
                <a:solidFill>
                  <a:schemeClr val="tx1"/>
                </a:solidFill>
                <a:effectLst/>
                <a:latin typeface="+mn-lt"/>
                <a:ea typeface="+mn-ea"/>
                <a:cs typeface="+mn-cs"/>
              </a:rPr>
              <a:t> these will include the </a:t>
            </a:r>
            <a:r>
              <a:rPr lang="en-AU" sz="1200" kern="1200" dirty="0" smtClean="0">
                <a:solidFill>
                  <a:schemeClr val="tx1"/>
                </a:solidFill>
                <a:effectLst/>
                <a:latin typeface="+mn-lt"/>
                <a:ea typeface="+mn-ea"/>
                <a:cs typeface="+mn-cs"/>
              </a:rPr>
              <a:t>Job Seeker Classification Instrument (JSCI) and Employment Services Assessment (ESAt).</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assistance to develop a Transition Plan which will contain activities to address these barriers, and</a:t>
            </a:r>
          </a:p>
          <a:p>
            <a:pPr marL="0" lvl="1"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a Facilitated Transfer to an employment services provider who will assist them with finding work once they leave prison.</a:t>
            </a:r>
          </a:p>
          <a:p>
            <a:pPr marL="171450" lvl="0" indent="-171450">
              <a:lnSpc>
                <a:spcPct val="100000"/>
              </a:lnSpc>
              <a:spcBef>
                <a:spcPts val="0"/>
              </a:spcBef>
              <a:spcAft>
                <a:spcPts val="0"/>
              </a:spcAft>
              <a:buFont typeface="Arial" panose="020B0604020202020204" pitchFamily="34" charset="0"/>
              <a:buChar char="•"/>
            </a:pPr>
            <a:endParaRPr lang="en-AU"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Providers </a:t>
            </a:r>
            <a:r>
              <a:rPr lang="en-AU" sz="1200" kern="1200" baseline="0" dirty="0" smtClean="0">
                <a:solidFill>
                  <a:schemeClr val="tx1"/>
                </a:solidFill>
                <a:effectLst/>
                <a:latin typeface="+mn-lt"/>
                <a:ea typeface="+mn-ea"/>
                <a:cs typeface="+mn-cs"/>
              </a:rPr>
              <a:t>will be required to deliver Time to Work Service in a culturally competent manner, to build trust with Participants.</a:t>
            </a:r>
          </a:p>
        </p:txBody>
      </p:sp>
      <p:sp>
        <p:nvSpPr>
          <p:cNvPr id="4" name="Slide Number Placeholder 3"/>
          <p:cNvSpPr>
            <a:spLocks noGrp="1"/>
          </p:cNvSpPr>
          <p:nvPr>
            <p:ph type="sldNum" sz="quarter" idx="10"/>
          </p:nvPr>
        </p:nvSpPr>
        <p:spPr/>
        <p:txBody>
          <a:bodyPr/>
          <a:lstStyle/>
          <a:p>
            <a:fld id="{795DCB7C-4DED-4831-87B5-168AB567D7BA}" type="slidenum">
              <a:rPr lang="en-AU" smtClean="0">
                <a:solidFill>
                  <a:prstClr val="black"/>
                </a:solidFill>
              </a:rPr>
              <a:pPr/>
              <a:t>5</a:t>
            </a:fld>
            <a:endParaRPr lang="en-AU" dirty="0">
              <a:solidFill>
                <a:prstClr val="black"/>
              </a:solidFill>
            </a:endParaRPr>
          </a:p>
        </p:txBody>
      </p:sp>
    </p:spTree>
    <p:extLst>
      <p:ext uri="{BB962C8B-B14F-4D97-AF65-F5344CB8AC3E}">
        <p14:creationId xmlns:p14="http://schemas.microsoft.com/office/powerpoint/2010/main" val="2391177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428625"/>
            <a:ext cx="4962525" cy="3722688"/>
          </a:xfrm>
        </p:spPr>
      </p:sp>
      <p:sp>
        <p:nvSpPr>
          <p:cNvPr id="3" name="Notes Placeholder 2"/>
          <p:cNvSpPr>
            <a:spLocks noGrp="1"/>
          </p:cNvSpPr>
          <p:nvPr>
            <p:ph type="body" idx="1"/>
          </p:nvPr>
        </p:nvSpPr>
        <p:spPr>
          <a:xfrm>
            <a:off x="679768" y="4246119"/>
            <a:ext cx="5438140" cy="5405055"/>
          </a:xfrm>
        </p:spPr>
        <p:txBody>
          <a:bodyPr/>
          <a:lstStyle/>
          <a:p>
            <a:r>
              <a:rPr lang="en-AU" sz="1200" kern="1200" dirty="0" smtClean="0">
                <a:solidFill>
                  <a:schemeClr val="tx1"/>
                </a:solidFill>
                <a:effectLst/>
                <a:latin typeface="+mn-lt"/>
                <a:ea typeface="+mn-ea"/>
                <a:cs typeface="+mn-cs"/>
              </a:rPr>
              <a:t>Improving outcomes for Aboriginal and Torres Strait Islander prisoners requires organisations to have a high level of cultural competence. </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Cultural competence is the set of attitudes, practices and policies that come together to link individual capability with organisational business needs to enable the achievement of outcomes in cross-cultural situations. Cultural competence supports an ability to understand, interact and communicate effectively and sensitively with Aboriginal and Torres Strait Islander peoples. It is about </a:t>
            </a:r>
            <a:r>
              <a:rPr lang="en-AU" sz="1200" i="1" kern="1200" dirty="0" smtClean="0">
                <a:solidFill>
                  <a:schemeClr val="tx1"/>
                </a:solidFill>
                <a:effectLst/>
                <a:latin typeface="+mn-lt"/>
                <a:ea typeface="+mn-ea"/>
                <a:cs typeface="+mn-cs"/>
              </a:rPr>
              <a:t>respecting</a:t>
            </a:r>
            <a:r>
              <a:rPr lang="en-AU" sz="1200" kern="1200" dirty="0" smtClean="0">
                <a:solidFill>
                  <a:schemeClr val="tx1"/>
                </a:solidFill>
                <a:effectLst/>
                <a:latin typeface="+mn-lt"/>
                <a:ea typeface="+mn-ea"/>
                <a:cs typeface="+mn-cs"/>
              </a:rPr>
              <a:t> and </a:t>
            </a:r>
            <a:r>
              <a:rPr lang="en-AU" sz="1200" i="1" kern="1200" dirty="0" smtClean="0">
                <a:solidFill>
                  <a:schemeClr val="tx1"/>
                </a:solidFill>
                <a:effectLst/>
                <a:latin typeface="+mn-lt"/>
                <a:ea typeface="+mn-ea"/>
                <a:cs typeface="+mn-cs"/>
              </a:rPr>
              <a:t>valuing</a:t>
            </a:r>
            <a:r>
              <a:rPr lang="en-AU" sz="1200" kern="1200" dirty="0" smtClean="0">
                <a:solidFill>
                  <a:schemeClr val="tx1"/>
                </a:solidFill>
                <a:effectLst/>
                <a:latin typeface="+mn-lt"/>
                <a:ea typeface="+mn-ea"/>
                <a:cs typeface="+mn-cs"/>
              </a:rPr>
              <a:t> diverse language groups and traditions, and recognising those connections to family, community, country and culture as central to a person’s wellbeing. It includes building mutually respectful, solid relationships with the individual and community, as well as valuing their strengths. This is particularly necessary when understanding the cultural aspects of prison environments and drivers of incarceration.</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Organisations with Aboriginal and Torres Strait Islander cultural competence will be committed to social justice, human rights and the process of reconciliation. They will value and support Aboriginal and Torres Strait Islander cultures and knowledge, and acknowledge that Aboriginal and Torres Islander peoples are integral to the core business of the organisation. They will have inclusive policies and procedures, including monitoring mechanisms to foster culturally competent behaviours and practices at all levels of the organisation.</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This would include human resources practices and policies that encourage and support the recruitment, retention and ongoing career development of Aboriginal and Torres Strait Islander staff. The organisation will continually assess its operations with the clear objective of improving engagement and program delivery, and producing better outcomes for Aboriginal and Torres Strait Islander peoples and communities.</a:t>
            </a:r>
          </a:p>
          <a:p>
            <a:endParaRPr lang="en-AU" sz="1200" kern="1200" dirty="0" smtClean="0">
              <a:solidFill>
                <a:schemeClr val="tx1"/>
              </a:solidFill>
              <a:effectLst/>
              <a:latin typeface="+mn-lt"/>
              <a:ea typeface="+mn-ea"/>
              <a:cs typeface="+mn-cs"/>
            </a:endParaRPr>
          </a:p>
          <a:p>
            <a:r>
              <a:rPr lang="en-AU" dirty="0" smtClean="0">
                <a:effectLst/>
              </a:rPr>
              <a:t>Cultural competence is a continual process that is incorporated into staff training and development of policies and involves increasing awareness, knowledge and understanding of:</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different cultural perspectives</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the unique aspects of Aboriginal and Torres Strait Islander societies and cultures</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history and of how the past has shaped and continues to impact the lives of Aboriginal and Torres Strait Islander peoples today, and</a:t>
            </a:r>
          </a:p>
          <a:p>
            <a:pPr marL="0" lvl="1" indent="-171450">
              <a:buFont typeface="Arial" panose="020B0604020202020204" pitchFamily="34" charset="0"/>
              <a:buChar char="•"/>
            </a:pPr>
            <a:r>
              <a:rPr lang="en-AU" sz="1200" kern="1200" dirty="0" smtClean="0">
                <a:solidFill>
                  <a:schemeClr val="tx1"/>
                </a:solidFill>
                <a:effectLst/>
                <a:latin typeface="+mn-lt"/>
                <a:ea typeface="+mn-ea"/>
                <a:cs typeface="+mn-cs"/>
              </a:rPr>
              <a:t>the complexities, challenges and opportunities involved in improving and sustaining policy and program outcomes in partnership with Aboriginal and Torres Strait Islander peoples.</a:t>
            </a:r>
          </a:p>
        </p:txBody>
      </p:sp>
      <p:sp>
        <p:nvSpPr>
          <p:cNvPr id="4" name="Slide Number Placeholder 3"/>
          <p:cNvSpPr>
            <a:spLocks noGrp="1"/>
          </p:cNvSpPr>
          <p:nvPr>
            <p:ph type="sldNum" sz="quarter" idx="10"/>
          </p:nvPr>
        </p:nvSpPr>
        <p:spPr/>
        <p:txBody>
          <a:bodyPr/>
          <a:lstStyle/>
          <a:p>
            <a:fld id="{795DCB7C-4DED-4831-87B5-168AB567D7BA}" type="slidenum">
              <a:rPr lang="en-AU" smtClean="0">
                <a:solidFill>
                  <a:prstClr val="black"/>
                </a:solidFill>
              </a:rPr>
              <a:pPr/>
              <a:t>6</a:t>
            </a:fld>
            <a:endParaRPr lang="en-AU" dirty="0">
              <a:solidFill>
                <a:prstClr val="black"/>
              </a:solidFill>
            </a:endParaRPr>
          </a:p>
        </p:txBody>
      </p:sp>
    </p:spTree>
    <p:extLst>
      <p:ext uri="{BB962C8B-B14F-4D97-AF65-F5344CB8AC3E}">
        <p14:creationId xmlns:p14="http://schemas.microsoft.com/office/powerpoint/2010/main" val="3273603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0"/>
              </a:spcBef>
              <a:spcAft>
                <a:spcPts val="0"/>
              </a:spcAft>
            </a:pPr>
            <a:r>
              <a:rPr lang="en-AU" sz="1200" kern="1200" dirty="0" smtClean="0">
                <a:solidFill>
                  <a:schemeClr val="tx1"/>
                </a:solidFill>
                <a:effectLst/>
                <a:latin typeface="+mn-lt"/>
                <a:ea typeface="+mn-ea"/>
                <a:cs typeface="+mn-cs"/>
              </a:rPr>
              <a:t>Providers </a:t>
            </a:r>
            <a:r>
              <a:rPr lang="en-AU" sz="1200" kern="1200" baseline="0" dirty="0" smtClean="0">
                <a:solidFill>
                  <a:schemeClr val="tx1"/>
                </a:solidFill>
                <a:effectLst/>
                <a:latin typeface="+mn-lt"/>
                <a:ea typeface="+mn-ea"/>
                <a:cs typeface="+mn-cs"/>
              </a:rPr>
              <a:t>will be required to provide </a:t>
            </a:r>
            <a:r>
              <a:rPr lang="en-AU" sz="1200" kern="1200" dirty="0" smtClean="0">
                <a:solidFill>
                  <a:schemeClr val="tx1"/>
                </a:solidFill>
                <a:effectLst/>
                <a:latin typeface="+mn-lt"/>
                <a:ea typeface="+mn-ea"/>
                <a:cs typeface="+mn-cs"/>
              </a:rPr>
              <a:t>face-to-face, in‑prison employment services to eligible prisoners,</a:t>
            </a:r>
            <a:r>
              <a:rPr lang="en-AU" sz="1200" kern="1200" baseline="0" dirty="0" smtClean="0">
                <a:solidFill>
                  <a:schemeClr val="tx1"/>
                </a:solidFill>
                <a:effectLst/>
                <a:latin typeface="+mn-lt"/>
                <a:ea typeface="+mn-ea"/>
                <a:cs typeface="+mn-cs"/>
              </a:rPr>
              <a:t> that</a:t>
            </a:r>
            <a:r>
              <a:rPr lang="en-AU" sz="1200" kern="1200" dirty="0" smtClean="0">
                <a:solidFill>
                  <a:schemeClr val="tx1"/>
                </a:solidFill>
                <a:effectLst/>
                <a:latin typeface="+mn-lt"/>
                <a:ea typeface="+mn-ea"/>
                <a:cs typeface="+mn-cs"/>
              </a:rPr>
              <a:t> consider the needs of different Participants, including the use of interpreters where needed.</a:t>
            </a:r>
            <a:endParaRPr lang="en-AU" sz="1200" b="0" kern="1200" baseline="0" dirty="0" smtClean="0">
              <a:solidFill>
                <a:schemeClr val="tx1"/>
              </a:solidFill>
              <a:effectLst/>
              <a:latin typeface="+mn-lt"/>
              <a:ea typeface="+mn-ea"/>
              <a:cs typeface="+mn-cs"/>
            </a:endParaRPr>
          </a:p>
          <a:p>
            <a:pPr>
              <a:spcBef>
                <a:spcPts val="0"/>
              </a:spcBef>
              <a:spcAft>
                <a:spcPts val="0"/>
              </a:spcAft>
            </a:pPr>
            <a:endParaRPr lang="en-AU" sz="1200" kern="1200" dirty="0" smtClean="0">
              <a:solidFill>
                <a:schemeClr val="tx1"/>
              </a:solidFill>
              <a:effectLst/>
              <a:latin typeface="+mn-lt"/>
              <a:ea typeface="+mn-ea"/>
              <a:cs typeface="+mn-cs"/>
            </a:endParaRPr>
          </a:p>
          <a:p>
            <a:pPr>
              <a:spcBef>
                <a:spcPts val="0"/>
              </a:spcBef>
              <a:spcAft>
                <a:spcPts val="0"/>
              </a:spcAft>
            </a:pPr>
            <a:r>
              <a:rPr lang="en-AU" sz="1200" kern="1200" dirty="0" smtClean="0">
                <a:solidFill>
                  <a:schemeClr val="tx1"/>
                </a:solidFill>
                <a:effectLst/>
                <a:latin typeface="+mn-lt"/>
                <a:ea typeface="+mn-ea"/>
                <a:cs typeface="+mn-cs"/>
              </a:rPr>
              <a:t>They will be expected to have:</a:t>
            </a:r>
          </a:p>
          <a:p>
            <a:pPr marL="0" lvl="1"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knowledge of specific issues faced by Aboriginal and Torres Strait Islander prisoners and be able to interact and communicate effectively and sensitively with Aboriginal and Torres Strait Islander peoples</a:t>
            </a:r>
          </a:p>
          <a:p>
            <a:pPr marL="0" lvl="1"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an understanding of the particular reintegration needs and barriers to employment faced by male and female Aboriginal and Torres Strait Islander prisoners</a:t>
            </a:r>
          </a:p>
          <a:p>
            <a:pPr marL="0" lvl="1"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an understanding of relevant state and territory criminal justice and corrections systems and support services particularly as they relate to Aboriginal and Torres Strait Islander peoples</a:t>
            </a:r>
          </a:p>
          <a:p>
            <a:pPr marL="0" lvl="1"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linkages with community networks, particularly Aboriginal and Torres Strait Islander networks, in the area they propose to provide Time to Work Services and in areas that prisoners are likely to move to following release (noting that after release most prisoners will not live near the prison in which have been incarcerated)</a:t>
            </a:r>
          </a:p>
          <a:p>
            <a:pPr marL="0" lvl="1"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the ability to deliver the proposed employment services in-prison, and</a:t>
            </a:r>
          </a:p>
          <a:p>
            <a:pPr marL="0" lvl="1" indent="-171450">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knowledge of and the ability to work with other relevant in-prison services and post-release employment services programs.</a:t>
            </a:r>
            <a:endParaRPr lang="en-AU" dirty="0"/>
          </a:p>
        </p:txBody>
      </p:sp>
      <p:sp>
        <p:nvSpPr>
          <p:cNvPr id="4" name="Slide Number Placeholder 3"/>
          <p:cNvSpPr>
            <a:spLocks noGrp="1"/>
          </p:cNvSpPr>
          <p:nvPr>
            <p:ph type="sldNum" sz="quarter" idx="10"/>
          </p:nvPr>
        </p:nvSpPr>
        <p:spPr/>
        <p:txBody>
          <a:bodyPr/>
          <a:lstStyle/>
          <a:p>
            <a:fld id="{795DCB7C-4DED-4831-87B5-168AB567D7BA}" type="slidenum">
              <a:rPr lang="en-AU" smtClean="0"/>
              <a:t>7</a:t>
            </a:fld>
            <a:endParaRPr lang="en-AU" dirty="0"/>
          </a:p>
        </p:txBody>
      </p:sp>
    </p:spTree>
    <p:extLst>
      <p:ext uri="{BB962C8B-B14F-4D97-AF65-F5344CB8AC3E}">
        <p14:creationId xmlns:p14="http://schemas.microsoft.com/office/powerpoint/2010/main" val="4145392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kern="1200" dirty="0" smtClean="0">
                <a:solidFill>
                  <a:schemeClr val="tx1"/>
                </a:solidFill>
                <a:effectLst/>
                <a:latin typeface="+mn-lt"/>
                <a:ea typeface="+mn-ea"/>
                <a:cs typeface="+mn-cs"/>
              </a:rPr>
              <a:t>The Department is seeking one Provider per participating Prison operating in non-remote locations. These prisons are listed in the RFT at</a:t>
            </a:r>
            <a:r>
              <a:rPr lang="en-AU" sz="1200" kern="1200" baseline="0" dirty="0" smtClean="0">
                <a:solidFill>
                  <a:schemeClr val="tx1"/>
                </a:solidFill>
                <a:effectLst/>
                <a:latin typeface="+mn-lt"/>
                <a:ea typeface="+mn-ea"/>
                <a:cs typeface="+mn-cs"/>
              </a:rPr>
              <a:t> Appendix E </a:t>
            </a:r>
            <a:r>
              <a:rPr lang="en-AU" sz="1200" kern="1200" dirty="0" smtClean="0">
                <a:solidFill>
                  <a:schemeClr val="tx1"/>
                </a:solidFill>
                <a:effectLst/>
                <a:latin typeface="+mn-lt"/>
                <a:ea typeface="+mn-ea"/>
                <a:cs typeface="+mn-cs"/>
              </a:rPr>
              <a:t>for Participating Prisons and anticipated Participant data.</a:t>
            </a:r>
            <a:endParaRPr lang="en-AU" b="0" baseline="0" dirty="0" smtClean="0">
              <a:solidFill>
                <a:schemeClr val="tx1"/>
              </a:solidFill>
            </a:endParaRP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The number of participating Prisons may change over the term of the Deed. The Department may, in its absolute discretion, seek expressions of interest from one or more Providers to offer to deliver Time to Work Services at additional Prisons.</a:t>
            </a:r>
          </a:p>
          <a:p>
            <a:pPr marL="0" lvl="0" indent="0">
              <a:lnSpc>
                <a:spcPct val="100000"/>
              </a:lnSpc>
              <a:spcBef>
                <a:spcPts val="0"/>
              </a:spcBef>
              <a:spcAft>
                <a:spcPts val="0"/>
              </a:spcAft>
              <a:buFont typeface="Arial" panose="020B0604020202020204" pitchFamily="34" charset="0"/>
              <a:buNone/>
            </a:pPr>
            <a:endParaRPr lang="en-AU" sz="1200" b="1" u="none" strike="noStrike" kern="1200" dirty="0" smtClean="0">
              <a:solidFill>
                <a:schemeClr val="tx1"/>
              </a:solidFill>
              <a:effectLst>
                <a:glow>
                  <a:srgbClr val="000000"/>
                </a:glow>
                <a:outerShdw sx="0" sy="0">
                  <a:srgbClr val="000000"/>
                </a:outerShdw>
                <a:reflection stA="0" endPos="0" fadeDir="0" sx="0" sy="0"/>
              </a:effectLst>
              <a:latin typeface="+mn-lt"/>
              <a:ea typeface="+mn-ea"/>
              <a:cs typeface="+mn-cs"/>
            </a:endParaRPr>
          </a:p>
          <a:p>
            <a:pPr>
              <a:lnSpc>
                <a:spcPct val="100000"/>
              </a:lnSpc>
              <a:spcBef>
                <a:spcPts val="0"/>
              </a:spcBef>
              <a:spcAft>
                <a:spcPts val="0"/>
              </a:spcAft>
            </a:pPr>
            <a:r>
              <a:rPr lang="en-US" sz="1200" kern="1200" dirty="0" smtClean="0">
                <a:solidFill>
                  <a:schemeClr val="tx1"/>
                </a:solidFill>
                <a:effectLst/>
                <a:latin typeface="+mn-lt"/>
                <a:ea typeface="+mn-ea"/>
                <a:cs typeface="+mn-cs"/>
              </a:rPr>
              <a:t>The Department of the Prime Minister and Cabinet will separately engage service providers under the Indigenous Advancement Strategy to deliver the program within the prisons located in the remote Community Development Programme Employment Regions. </a:t>
            </a:r>
            <a:r>
              <a:rPr lang="en-AU" sz="1200" kern="1200" dirty="0" smtClean="0">
                <a:solidFill>
                  <a:schemeClr val="tx1"/>
                </a:solidFill>
                <a:effectLst/>
                <a:latin typeface="+mn-lt"/>
                <a:ea typeface="+mn-ea"/>
                <a:cs typeface="+mn-cs"/>
              </a:rPr>
              <a:t>These prisons are listed in the RFT at Appendix F</a:t>
            </a:r>
            <a:r>
              <a:rPr lang="en-AU" sz="1200" u="none" kern="1200" dirty="0" smtClean="0">
                <a:solidFill>
                  <a:schemeClr val="tx1"/>
                </a:solidFill>
                <a:effectLst/>
                <a:latin typeface="+mn-lt"/>
                <a:ea typeface="+mn-ea"/>
                <a:cs typeface="+mn-cs"/>
              </a:rPr>
              <a:t>—Prisons in Remote Employment Regions</a:t>
            </a:r>
            <a:r>
              <a:rPr lang="en-US" sz="1200" kern="1200" dirty="0" smtClean="0">
                <a:solidFill>
                  <a:schemeClr val="tx1"/>
                </a:solidFill>
                <a:effectLst/>
                <a:latin typeface="+mn-lt"/>
                <a:ea typeface="+mn-ea"/>
                <a:cs typeface="+mn-cs"/>
              </a:rPr>
              <a:t>.</a:t>
            </a: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r>
              <a:rPr lang="en-AU" sz="1200" kern="1200" dirty="0" smtClean="0">
                <a:solidFill>
                  <a:schemeClr val="tx1"/>
                </a:solidFill>
                <a:effectLst/>
                <a:latin typeface="+mn-lt"/>
                <a:ea typeface="+mn-ea"/>
                <a:cs typeface="+mn-cs"/>
              </a:rPr>
              <a:t>Commencement of Time to Work Servicing is reliant on a Memorandum of Understanding being</a:t>
            </a:r>
            <a:r>
              <a:rPr lang="en-US" sz="1200" kern="1200" dirty="0" smtClean="0">
                <a:solidFill>
                  <a:schemeClr val="tx1"/>
                </a:solidFill>
                <a:effectLst/>
                <a:latin typeface="+mn-lt"/>
                <a:ea typeface="+mn-ea"/>
                <a:cs typeface="+mn-cs"/>
              </a:rPr>
              <a:t> successfully agreed between the Commonwealth and each state and territory.</a:t>
            </a:r>
            <a:endParaRPr lang="en-AU" sz="1200" kern="1200" dirty="0" smtClean="0">
              <a:solidFill>
                <a:schemeClr val="tx1"/>
              </a:solidFill>
              <a:effectLst/>
              <a:latin typeface="+mn-lt"/>
              <a:ea typeface="+mn-ea"/>
              <a:cs typeface="+mn-cs"/>
            </a:endParaRPr>
          </a:p>
          <a:p>
            <a:pPr>
              <a:lnSpc>
                <a:spcPct val="100000"/>
              </a:lnSpc>
              <a:spcBef>
                <a:spcPts val="0"/>
              </a:spcBef>
              <a:spcAft>
                <a:spcPts val="0"/>
              </a:spcAft>
            </a:pPr>
            <a:endParaRPr lang="en-US" sz="1200" kern="1200" dirty="0" smtClean="0">
              <a:solidFill>
                <a:schemeClr val="tx1"/>
              </a:solidFill>
              <a:effectLst/>
              <a:latin typeface="+mn-lt"/>
              <a:ea typeface="+mn-ea"/>
              <a:cs typeface="+mn-cs"/>
            </a:endParaRPr>
          </a:p>
          <a:p>
            <a:pPr>
              <a:lnSpc>
                <a:spcPct val="100000"/>
              </a:lnSpc>
              <a:spcBef>
                <a:spcPts val="0"/>
              </a:spcBef>
              <a:spcAft>
                <a:spcPts val="0"/>
              </a:spcAft>
            </a:pPr>
            <a:r>
              <a:rPr lang="en-US" sz="1200" kern="1200" dirty="0" smtClean="0">
                <a:solidFill>
                  <a:schemeClr val="tx1"/>
                </a:solidFill>
                <a:effectLst/>
                <a:latin typeface="+mn-lt"/>
                <a:ea typeface="+mn-ea"/>
                <a:cs typeface="+mn-cs"/>
              </a:rPr>
              <a:t>Subject</a:t>
            </a:r>
            <a:r>
              <a:rPr lang="en-US" sz="1200" kern="1200" baseline="0" dirty="0" smtClean="0">
                <a:solidFill>
                  <a:schemeClr val="tx1"/>
                </a:solidFill>
                <a:effectLst/>
                <a:latin typeface="+mn-lt"/>
                <a:ea typeface="+mn-ea"/>
                <a:cs typeface="+mn-cs"/>
              </a:rPr>
              <a:t> to this, i</a:t>
            </a:r>
            <a:r>
              <a:rPr lang="en-US" sz="1200" kern="1200" dirty="0" smtClean="0">
                <a:solidFill>
                  <a:schemeClr val="tx1"/>
                </a:solidFill>
                <a:effectLst/>
                <a:latin typeface="+mn-lt"/>
                <a:ea typeface="+mn-ea"/>
                <a:cs typeface="+mn-cs"/>
              </a:rPr>
              <a:t>t is proposed that servicing would commence:</a:t>
            </a:r>
            <a:endParaRPr lang="en-AU" sz="1200" kern="1200" dirty="0" smtClean="0">
              <a:solidFill>
                <a:schemeClr val="tx1"/>
              </a:solidFill>
              <a:effectLst/>
              <a:latin typeface="+mn-lt"/>
              <a:ea typeface="+mn-ea"/>
              <a:cs typeface="+mn-cs"/>
            </a:endParaRPr>
          </a:p>
          <a:p>
            <a:pPr marL="171450" lvl="0"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from January 2018 in NSW, ACT and Tasmania</a:t>
            </a:r>
          </a:p>
          <a:p>
            <a:pPr marL="171450" lvl="0"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from April 2018 in SA and Victoria, and</a:t>
            </a:r>
          </a:p>
          <a:p>
            <a:pPr marL="171450" lvl="0" indent="-171450">
              <a:lnSpc>
                <a:spcPct val="100000"/>
              </a:lnSpc>
              <a:spcBef>
                <a:spcPts val="0"/>
              </a:spcBef>
              <a:spcAft>
                <a:spcPts val="0"/>
              </a:spcAft>
              <a:buFont typeface="Arial" panose="020B0604020202020204" pitchFamily="34" charset="0"/>
              <a:buChar char="•"/>
            </a:pPr>
            <a:r>
              <a:rPr lang="en-AU" sz="1200" kern="1200" dirty="0" smtClean="0">
                <a:solidFill>
                  <a:schemeClr val="tx1"/>
                </a:solidFill>
                <a:effectLst/>
                <a:latin typeface="+mn-lt"/>
                <a:ea typeface="+mn-ea"/>
                <a:cs typeface="+mn-cs"/>
              </a:rPr>
              <a:t>from July 2018 in NT, WA and Qld.</a:t>
            </a:r>
          </a:p>
        </p:txBody>
      </p:sp>
      <p:sp>
        <p:nvSpPr>
          <p:cNvPr id="4" name="Slide Number Placeholder 3"/>
          <p:cNvSpPr>
            <a:spLocks noGrp="1"/>
          </p:cNvSpPr>
          <p:nvPr>
            <p:ph type="sldNum" sz="quarter" idx="10"/>
          </p:nvPr>
        </p:nvSpPr>
        <p:spPr/>
        <p:txBody>
          <a:bodyPr/>
          <a:lstStyle/>
          <a:p>
            <a:fld id="{795DCB7C-4DED-4831-87B5-168AB567D7BA}" type="slidenum">
              <a:rPr lang="en-AU" smtClean="0"/>
              <a:t>8</a:t>
            </a:fld>
            <a:endParaRPr lang="en-AU" dirty="0"/>
          </a:p>
        </p:txBody>
      </p:sp>
    </p:spTree>
    <p:extLst>
      <p:ext uri="{BB962C8B-B14F-4D97-AF65-F5344CB8AC3E}">
        <p14:creationId xmlns:p14="http://schemas.microsoft.com/office/powerpoint/2010/main" val="2543576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496888"/>
            <a:ext cx="4962525" cy="3722687"/>
          </a:xfrm>
        </p:spPr>
      </p:sp>
      <p:sp>
        <p:nvSpPr>
          <p:cNvPr id="3" name="Notes Placeholder 2"/>
          <p:cNvSpPr>
            <a:spLocks noGrp="1"/>
          </p:cNvSpPr>
          <p:nvPr>
            <p:ph type="body" idx="1"/>
          </p:nvPr>
        </p:nvSpPr>
        <p:spPr>
          <a:xfrm>
            <a:off x="679768" y="4432928"/>
            <a:ext cx="5438140" cy="5354927"/>
          </a:xfr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All Sentenced adult Aboriginal and Torres Strait Islander prisoners with approximately three months (and no less than two months) remaining until their scheduled release date (this could include their sentenced release date or earliest possible parole release date) are eligible to participate in the Time to Work Service.</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For the purposes of Time to Work, prisoner self-identification of their Aboriginal and Torres Strait Islander status is sufficient.</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Participation is voluntary.</a:t>
            </a:r>
            <a:r>
              <a:rPr lang="en-AU" sz="1200" kern="1200" baseline="0" dirty="0" smtClean="0">
                <a:solidFill>
                  <a:schemeClr val="tx1"/>
                </a:solidFill>
                <a:effectLst/>
                <a:latin typeface="+mn-lt"/>
                <a:ea typeface="+mn-ea"/>
                <a:cs typeface="+mn-cs"/>
              </a:rPr>
              <a:t> Prisoners are </a:t>
            </a:r>
            <a:r>
              <a:rPr lang="en-AU" sz="1200" kern="1200" dirty="0" smtClean="0">
                <a:solidFill>
                  <a:schemeClr val="tx1"/>
                </a:solidFill>
                <a:effectLst/>
                <a:latin typeface="+mn-lt"/>
                <a:ea typeface="+mn-ea"/>
                <a:cs typeface="+mn-cs"/>
              </a:rPr>
              <a:t>not on income support and do not have mutual obligations until after they are released from prison and commence receiving income support. Providers </a:t>
            </a:r>
            <a:r>
              <a:rPr lang="en-AU" sz="1200" kern="1200" baseline="0" dirty="0" smtClean="0">
                <a:solidFill>
                  <a:schemeClr val="tx1"/>
                </a:solidFill>
                <a:effectLst/>
                <a:latin typeface="+mn-lt"/>
                <a:ea typeface="+mn-ea"/>
                <a:cs typeface="+mn-cs"/>
              </a:rPr>
              <a:t>will therefore need to work with prisons to promote the benefits of the Time to Work Service and encourage eligible prisoners to participate.</a:t>
            </a:r>
          </a:p>
          <a:p>
            <a:pPr marL="0" marR="0" indent="0" algn="l" defTabSz="914400" rtl="0" eaLnBrk="1" fontAlgn="auto" latinLnBrk="0" hangingPunct="1">
              <a:lnSpc>
                <a:spcPct val="100000"/>
              </a:lnSpc>
              <a:spcBef>
                <a:spcPts val="0"/>
              </a:spcBef>
              <a:spcAft>
                <a:spcPts val="0"/>
              </a:spcAft>
              <a:buClrTx/>
              <a:buSzTx/>
              <a:buFontTx/>
              <a:buNone/>
              <a:tabLst/>
              <a:defRPr/>
            </a:pPr>
            <a:endParaRPr lang="en-AU"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Prisons will identify eligible Aboriginal and Torres Strait Islander prisoners for the Time to Work Service. The referral mechanisms may vary across jurisdictions.</a:t>
            </a:r>
            <a:r>
              <a:rPr lang="en-AU" sz="1200" kern="1200" baseline="0" dirty="0" smtClean="0">
                <a:solidFill>
                  <a:schemeClr val="tx1"/>
                </a:solidFill>
                <a:effectLst/>
                <a:latin typeface="+mn-lt"/>
                <a:ea typeface="+mn-ea"/>
                <a:cs typeface="+mn-cs"/>
              </a:rPr>
              <a:t> H</a:t>
            </a:r>
            <a:r>
              <a:rPr lang="en-AU" sz="1200" kern="1200" dirty="0" smtClean="0">
                <a:solidFill>
                  <a:schemeClr val="tx1"/>
                </a:solidFill>
                <a:effectLst/>
                <a:latin typeface="+mn-lt"/>
                <a:ea typeface="+mn-ea"/>
                <a:cs typeface="+mn-cs"/>
              </a:rPr>
              <a:t>owever, in all cases, Providers </a:t>
            </a:r>
            <a:r>
              <a:rPr lang="en-AU" sz="1200" kern="1200" baseline="0" dirty="0" smtClean="0">
                <a:solidFill>
                  <a:schemeClr val="tx1"/>
                </a:solidFill>
                <a:effectLst/>
                <a:latin typeface="+mn-lt"/>
                <a:ea typeface="+mn-ea"/>
                <a:cs typeface="+mn-cs"/>
              </a:rPr>
              <a:t>will need to work </a:t>
            </a:r>
            <a:r>
              <a:rPr lang="en-AU" sz="1200" kern="1200" dirty="0" smtClean="0">
                <a:solidFill>
                  <a:schemeClr val="tx1"/>
                </a:solidFill>
                <a:effectLst/>
                <a:latin typeface="+mn-lt"/>
                <a:ea typeface="+mn-ea"/>
                <a:cs typeface="+mn-cs"/>
              </a:rPr>
              <a:t>with prisons as referral will be a manual notification (initiated from the prison) to the Provider and not through the Department’s IT Systems.</a:t>
            </a:r>
          </a:p>
        </p:txBody>
      </p:sp>
      <p:sp>
        <p:nvSpPr>
          <p:cNvPr id="4" name="Slide Number Placeholder 3"/>
          <p:cNvSpPr>
            <a:spLocks noGrp="1"/>
          </p:cNvSpPr>
          <p:nvPr>
            <p:ph type="sldNum" sz="quarter" idx="10"/>
          </p:nvPr>
        </p:nvSpPr>
        <p:spPr/>
        <p:txBody>
          <a:bodyPr/>
          <a:lstStyle/>
          <a:p>
            <a:fld id="{795DCB7C-4DED-4831-87B5-168AB567D7BA}" type="slidenum">
              <a:rPr lang="en-AU" smtClean="0">
                <a:solidFill>
                  <a:prstClr val="black"/>
                </a:solidFill>
              </a:rPr>
              <a:pPr/>
              <a:t>9</a:t>
            </a:fld>
            <a:endParaRPr lang="en-AU" dirty="0">
              <a:solidFill>
                <a:prstClr val="black"/>
              </a:solidFill>
            </a:endParaRPr>
          </a:p>
        </p:txBody>
      </p:sp>
    </p:spTree>
    <p:extLst>
      <p:ext uri="{BB962C8B-B14F-4D97-AF65-F5344CB8AC3E}">
        <p14:creationId xmlns:p14="http://schemas.microsoft.com/office/powerpoint/2010/main" val="2884471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2" y="128"/>
            <a:ext cx="9144001" cy="685774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2577087"/>
            <a:ext cx="7772400" cy="1082551"/>
          </a:xfrm>
        </p:spPr>
        <p:txBody>
          <a:bodyPr/>
          <a:lstStyle>
            <a:lvl1pPr>
              <a:defRPr b="0">
                <a:solidFill>
                  <a:schemeClr val="bg1"/>
                </a:solidFill>
              </a:defRPr>
            </a:lvl1pPr>
          </a:lstStyle>
          <a:p>
            <a:r>
              <a:rPr lang="en-US" dirty="0" smtClean="0"/>
              <a:t>Click to edit Master title style</a:t>
            </a:r>
            <a:endParaRPr lang="en-AU" dirty="0"/>
          </a:p>
        </p:txBody>
      </p:sp>
      <p:sp>
        <p:nvSpPr>
          <p:cNvPr id="3" name="Subtitle 2"/>
          <p:cNvSpPr>
            <a:spLocks noGrp="1"/>
          </p:cNvSpPr>
          <p:nvPr>
            <p:ph type="subTitle" idx="1"/>
          </p:nvPr>
        </p:nvSpPr>
        <p:spPr>
          <a:xfrm>
            <a:off x="1371600" y="3489585"/>
            <a:ext cx="6400800" cy="3104838"/>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AU" dirty="0"/>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pic>
        <p:nvPicPr>
          <p:cNvPr id="1027" name="Picture 3" descr="H:\!Design Team\Resources\Logos and Style Guides\DE - Department of Employment\Stacked\Dept-Employment_Stacked_mono.png"/>
          <p:cNvPicPr>
            <a:picLocks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4784" y="404666"/>
            <a:ext cx="1189577" cy="98901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userDrawn="1"/>
        </p:nvSpPr>
        <p:spPr>
          <a:xfrm>
            <a:off x="179512" y="6289576"/>
            <a:ext cx="3384376" cy="307777"/>
          </a:xfrm>
          <a:prstGeom prst="rect">
            <a:avLst/>
          </a:prstGeom>
          <a:noFill/>
        </p:spPr>
        <p:txBody>
          <a:bodyPr wrap="square" rtlCol="0">
            <a:spAutoFit/>
          </a:bodyPr>
          <a:lstStyle/>
          <a:p>
            <a:r>
              <a:rPr lang="en-AU" sz="1400" dirty="0">
                <a:solidFill>
                  <a:srgbClr val="1E3D6B"/>
                </a:solidFill>
              </a:rPr>
              <a:t>www.employment.gov.au</a:t>
            </a:r>
          </a:p>
        </p:txBody>
      </p:sp>
    </p:spTree>
    <p:extLst>
      <p:ext uri="{BB962C8B-B14F-4D97-AF65-F5344CB8AC3E}">
        <p14:creationId xmlns:p14="http://schemas.microsoft.com/office/powerpoint/2010/main" val="3035149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860304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444714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2" y="128"/>
            <a:ext cx="9144001" cy="685774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2577081"/>
            <a:ext cx="7772400" cy="1082551"/>
          </a:xfrm>
        </p:spPr>
        <p:txBody>
          <a:bodyPr/>
          <a:lstStyle>
            <a:lvl1pPr>
              <a:defRPr b="0">
                <a:solidFill>
                  <a:schemeClr val="bg1"/>
                </a:solidFill>
              </a:defRPr>
            </a:lvl1pPr>
          </a:lstStyle>
          <a:p>
            <a:r>
              <a:rPr lang="en-US" dirty="0" smtClean="0"/>
              <a:t>Click to edit Master title style</a:t>
            </a:r>
            <a:endParaRPr lang="en-AU" dirty="0"/>
          </a:p>
        </p:txBody>
      </p:sp>
      <p:sp>
        <p:nvSpPr>
          <p:cNvPr id="3" name="Subtitle 2"/>
          <p:cNvSpPr>
            <a:spLocks noGrp="1"/>
          </p:cNvSpPr>
          <p:nvPr>
            <p:ph type="subTitle" idx="1"/>
          </p:nvPr>
        </p:nvSpPr>
        <p:spPr>
          <a:xfrm>
            <a:off x="1371600" y="3489585"/>
            <a:ext cx="6400800" cy="3104838"/>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AU" dirty="0"/>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pic>
        <p:nvPicPr>
          <p:cNvPr id="1027" name="Picture 3" descr="H:\!Design Team\Resources\Logos and Style Guides\DE - Department of Employment\Stacked\Dept-Employment_Stacked_mono.png"/>
          <p:cNvPicPr>
            <a:picLocks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4781" y="404666"/>
            <a:ext cx="1189577" cy="98901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userDrawn="1"/>
        </p:nvSpPr>
        <p:spPr>
          <a:xfrm>
            <a:off x="179512" y="6289576"/>
            <a:ext cx="3384376" cy="307777"/>
          </a:xfrm>
          <a:prstGeom prst="rect">
            <a:avLst/>
          </a:prstGeom>
          <a:noFill/>
        </p:spPr>
        <p:txBody>
          <a:bodyPr wrap="square" rtlCol="0">
            <a:spAutoFit/>
          </a:bodyPr>
          <a:lstStyle/>
          <a:p>
            <a:r>
              <a:rPr lang="en-AU" sz="1400" dirty="0" smtClean="0">
                <a:solidFill>
                  <a:srgbClr val="1E3D6B"/>
                </a:solidFill>
              </a:rPr>
              <a:t>www.employment.gov.au</a:t>
            </a:r>
            <a:endParaRPr lang="en-AU" sz="1400" dirty="0">
              <a:solidFill>
                <a:srgbClr val="1E3D6B"/>
              </a:solidFill>
            </a:endParaRPr>
          </a:p>
        </p:txBody>
      </p:sp>
    </p:spTree>
    <p:extLst>
      <p:ext uri="{BB962C8B-B14F-4D97-AF65-F5344CB8AC3E}">
        <p14:creationId xmlns:p14="http://schemas.microsoft.com/office/powerpoint/2010/main" val="17471490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27434813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445256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1"/>
            <a:ext cx="4038600" cy="45259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1"/>
            <a:ext cx="4038600" cy="45259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AU"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4971182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AU"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7320943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AU"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7573613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AU"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4622943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4" y="273058"/>
            <a:ext cx="3008313" cy="1162051"/>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14" y="1435109"/>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AU"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530558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2546306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p:cNvSpPr>
            <a:spLocks noGrp="1"/>
          </p:cNvSpPr>
          <p:nvPr>
            <p:ph type="body" sz="half" idx="2"/>
          </p:nvPr>
        </p:nvSpPr>
        <p:spPr>
          <a:xfrm>
            <a:off x="1792288" y="5367347"/>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AU"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7216156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3586609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2592978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 y="128"/>
            <a:ext cx="9144001" cy="685774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2577076"/>
            <a:ext cx="7772400" cy="1082551"/>
          </a:xfrm>
        </p:spPr>
        <p:txBody>
          <a:bodyPr/>
          <a:lstStyle>
            <a:lvl1pPr>
              <a:defRPr b="0">
                <a:solidFill>
                  <a:schemeClr val="bg1"/>
                </a:solidFill>
              </a:defRPr>
            </a:lvl1pPr>
          </a:lstStyle>
          <a:p>
            <a:r>
              <a:rPr lang="en-US" dirty="0" smtClean="0"/>
              <a:t>Click to edit Master title style</a:t>
            </a:r>
            <a:endParaRPr lang="en-AU" dirty="0"/>
          </a:p>
        </p:txBody>
      </p:sp>
      <p:sp>
        <p:nvSpPr>
          <p:cNvPr id="3" name="Subtitle 2"/>
          <p:cNvSpPr>
            <a:spLocks noGrp="1"/>
          </p:cNvSpPr>
          <p:nvPr>
            <p:ph type="subTitle" idx="1"/>
          </p:nvPr>
        </p:nvSpPr>
        <p:spPr>
          <a:xfrm>
            <a:off x="1371600" y="3489585"/>
            <a:ext cx="6400800" cy="3104838"/>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AU" dirty="0"/>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pic>
        <p:nvPicPr>
          <p:cNvPr id="1027" name="Picture 3" descr="H:\!Design Team\Resources\Logos and Style Guides\DE - Department of Employment\Stacked\Dept-Employment_Stacked_mono.png"/>
          <p:cNvPicPr>
            <a:picLocks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4773" y="404666"/>
            <a:ext cx="1189577" cy="98901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userDrawn="1"/>
        </p:nvSpPr>
        <p:spPr>
          <a:xfrm>
            <a:off x="179512" y="6289576"/>
            <a:ext cx="3384376" cy="307777"/>
          </a:xfrm>
          <a:prstGeom prst="rect">
            <a:avLst/>
          </a:prstGeom>
          <a:noFill/>
        </p:spPr>
        <p:txBody>
          <a:bodyPr wrap="square" rtlCol="0">
            <a:spAutoFit/>
          </a:bodyPr>
          <a:lstStyle/>
          <a:p>
            <a:r>
              <a:rPr lang="en-AU" sz="1400" dirty="0" smtClean="0">
                <a:solidFill>
                  <a:srgbClr val="1E3D6B"/>
                </a:solidFill>
              </a:rPr>
              <a:t>www.employment.gov.au</a:t>
            </a:r>
            <a:endParaRPr lang="en-AU" sz="1400" dirty="0">
              <a:solidFill>
                <a:srgbClr val="1E3D6B"/>
              </a:solidFill>
            </a:endParaRPr>
          </a:p>
        </p:txBody>
      </p:sp>
    </p:spTree>
    <p:extLst>
      <p:ext uri="{BB962C8B-B14F-4D97-AF65-F5344CB8AC3E}">
        <p14:creationId xmlns:p14="http://schemas.microsoft.com/office/powerpoint/2010/main" val="42136460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752263987"/>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8115801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1"/>
            <a:ext cx="4038600" cy="45259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1"/>
            <a:ext cx="4038600" cy="45259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AU"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2886380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AU"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31337937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AU"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1680702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AU"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109459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42345664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6" y="273053"/>
            <a:ext cx="3008313" cy="1162051"/>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6"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AU"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2096682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p:cNvSpPr>
            <a:spLocks noGrp="1"/>
          </p:cNvSpPr>
          <p:nvPr>
            <p:ph type="body" sz="half" idx="2"/>
          </p:nvPr>
        </p:nvSpPr>
        <p:spPr>
          <a:xfrm>
            <a:off x="1792288" y="5367341"/>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AU"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80741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1549832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446201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1"/>
            <a:ext cx="4038600" cy="45259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1"/>
            <a:ext cx="4038600" cy="45259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AU"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74698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AU"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297046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AU"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678165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AU"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821248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73065"/>
            <a:ext cx="3008313" cy="1162051"/>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19" y="1435116"/>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AU"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4206530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p:cNvSpPr>
            <a:spLocks noGrp="1"/>
          </p:cNvSpPr>
          <p:nvPr>
            <p:ph type="body" sz="half" idx="2"/>
          </p:nvPr>
        </p:nvSpPr>
        <p:spPr>
          <a:xfrm>
            <a:off x="1792288" y="5367353"/>
            <a:ext cx="5486400" cy="80486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AU"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58207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tretch>
            <a:fillRect/>
          </a:stretch>
        </p:blipFill>
        <p:spPr bwMode="auto">
          <a:xfrm>
            <a:off x="0" y="-2433"/>
            <a:ext cx="9144000" cy="685774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1"/>
            <a:ext cx="8229600" cy="452596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6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3"/>
          </p:nvPr>
        </p:nvSpPr>
        <p:spPr>
          <a:xfrm>
            <a:off x="3124200" y="635636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solidFill>
                <a:prstClr val="black">
                  <a:tint val="75000"/>
                </a:prstClr>
              </a:solidFill>
            </a:endParaRPr>
          </a:p>
        </p:txBody>
      </p:sp>
      <p:sp>
        <p:nvSpPr>
          <p:cNvPr id="6" name="Slide Number Placeholder 5"/>
          <p:cNvSpPr>
            <a:spLocks noGrp="1"/>
          </p:cNvSpPr>
          <p:nvPr>
            <p:ph type="sldNum" sz="quarter" idx="4"/>
          </p:nvPr>
        </p:nvSpPr>
        <p:spPr>
          <a:xfrm>
            <a:off x="6553200" y="635636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8412733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0" y="-2433"/>
            <a:ext cx="9144000" cy="685774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1"/>
            <a:ext cx="8229600" cy="452596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6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3"/>
          </p:nvPr>
        </p:nvSpPr>
        <p:spPr>
          <a:xfrm>
            <a:off x="3124200" y="635636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solidFill>
                <a:prstClr val="black">
                  <a:tint val="75000"/>
                </a:prstClr>
              </a:solidFill>
            </a:endParaRPr>
          </a:p>
        </p:txBody>
      </p:sp>
      <p:sp>
        <p:nvSpPr>
          <p:cNvPr id="6" name="Slide Number Placeholder 5"/>
          <p:cNvSpPr>
            <a:spLocks noGrp="1"/>
          </p:cNvSpPr>
          <p:nvPr>
            <p:ph type="sldNum" sz="quarter" idx="4"/>
          </p:nvPr>
        </p:nvSpPr>
        <p:spPr>
          <a:xfrm>
            <a:off x="6553200" y="635636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16975521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0" y="-2433"/>
            <a:ext cx="9144000" cy="685774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1"/>
            <a:ext cx="8229600" cy="452596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2FDF2A-A6EC-4BB5-9DF8-34A97D1199C9}" type="datetimeFigureOut">
              <a:rPr lang="en-AU" smtClean="0">
                <a:solidFill>
                  <a:prstClr val="black">
                    <a:tint val="75000"/>
                  </a:prstClr>
                </a:solidFill>
              </a:rPr>
              <a:pPr/>
              <a:t>28/02/2018</a:t>
            </a:fld>
            <a:endParaRPr lang="en-AU" dirty="0">
              <a:solidFill>
                <a:prstClr val="black">
                  <a:tint val="75000"/>
                </a:prstClr>
              </a:solidFill>
            </a:endParaRPr>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solidFill>
                <a:prstClr val="black">
                  <a:tint val="75000"/>
                </a:prstClr>
              </a:solidFill>
            </a:endParaRP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95F7F6-AB6D-4ACC-8E56-A2416CB19979}" type="slidenum">
              <a:rPr lang="en-AU" smtClean="0">
                <a:solidFill>
                  <a:prstClr val="black">
                    <a:tint val="75000"/>
                  </a:prstClr>
                </a:solidFill>
              </a:rPr>
              <a:pPr/>
              <a:t>‹#›</a:t>
            </a:fld>
            <a:endParaRPr lang="en-AU" dirty="0">
              <a:solidFill>
                <a:prstClr val="black">
                  <a:tint val="75000"/>
                </a:prstClr>
              </a:solidFill>
            </a:endParaRPr>
          </a:p>
        </p:txBody>
      </p:sp>
    </p:spTree>
    <p:extLst>
      <p:ext uri="{BB962C8B-B14F-4D97-AF65-F5344CB8AC3E}">
        <p14:creationId xmlns:p14="http://schemas.microsoft.com/office/powerpoint/2010/main" val="38499459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tinyurl.com/360Pro-employment" TargetMode="External"/><Relationship Id="rId7" Type="http://schemas.openxmlformats.org/officeDocument/2006/relationships/hyperlink" Target="mailto:uke.dejong@employment.gov.au" TargetMode="External"/><Relationship Id="rId2" Type="http://schemas.openxmlformats.org/officeDocument/2006/relationships/notesSlide" Target="../notesSlides/notesSlide38.xml"/><Relationship Id="rId1" Type="http://schemas.openxmlformats.org/officeDocument/2006/relationships/slideLayout" Target="../slideLayouts/slideLayout13.xml"/><Relationship Id="rId6" Type="http://schemas.openxmlformats.org/officeDocument/2006/relationships/hyperlink" Target="mailto:espurchasing@employment.gov.au" TargetMode="External"/><Relationship Id="rId5" Type="http://schemas.openxmlformats.org/officeDocument/2006/relationships/hyperlink" Target="http://www.employment.gov.au/purchasing" TargetMode="External"/><Relationship Id="rId4" Type="http://schemas.openxmlformats.org/officeDocument/2006/relationships/hyperlink" Target="http://www.tenders.gov.au/"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9.xml"/><Relationship Id="rId1" Type="http://schemas.openxmlformats.org/officeDocument/2006/relationships/slideLayout" Target="../slideLayouts/slideLayout23.xml"/><Relationship Id="rId4" Type="http://schemas.openxmlformats.org/officeDocument/2006/relationships/image" Target="../media/image5.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988840"/>
            <a:ext cx="7772400" cy="1872208"/>
          </a:xfrm>
        </p:spPr>
        <p:txBody>
          <a:bodyPr>
            <a:normAutofit fontScale="90000"/>
          </a:bodyPr>
          <a:lstStyle/>
          <a:p>
            <a:r>
              <a:rPr lang="en-AU" dirty="0" smtClean="0"/>
              <a:t>Time to Work Employment Service </a:t>
            </a:r>
            <a:br>
              <a:rPr lang="en-AU" dirty="0" smtClean="0"/>
            </a:br>
            <a:r>
              <a:rPr lang="en-AU" dirty="0" smtClean="0"/>
              <a:t>2018 - 2021 </a:t>
            </a:r>
            <a:br>
              <a:rPr lang="en-AU" dirty="0" smtClean="0"/>
            </a:br>
            <a:r>
              <a:rPr lang="en-AU" dirty="0" smtClean="0"/>
              <a:t>(Time to Work Service)</a:t>
            </a:r>
            <a:endParaRPr lang="en-AU" dirty="0"/>
          </a:p>
        </p:txBody>
      </p:sp>
      <p:sp>
        <p:nvSpPr>
          <p:cNvPr id="3" name="Subtitle 2"/>
          <p:cNvSpPr>
            <a:spLocks noGrp="1"/>
          </p:cNvSpPr>
          <p:nvPr>
            <p:ph type="subTitle" idx="1"/>
          </p:nvPr>
        </p:nvSpPr>
        <p:spPr>
          <a:xfrm>
            <a:off x="1403648" y="4581128"/>
            <a:ext cx="6400800" cy="792088"/>
          </a:xfrm>
        </p:spPr>
        <p:txBody>
          <a:bodyPr/>
          <a:lstStyle/>
          <a:p>
            <a:r>
              <a:rPr lang="en-AU" dirty="0" smtClean="0"/>
              <a:t>Request for Tender</a:t>
            </a:r>
            <a:endParaRPr lang="en-AU" dirty="0"/>
          </a:p>
        </p:txBody>
      </p:sp>
    </p:spTree>
    <p:extLst>
      <p:ext uri="{BB962C8B-B14F-4D97-AF65-F5344CB8AC3E}">
        <p14:creationId xmlns:p14="http://schemas.microsoft.com/office/powerpoint/2010/main" val="11730378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1143000"/>
          </a:xfrm>
        </p:spPr>
        <p:txBody>
          <a:bodyPr>
            <a:normAutofit/>
          </a:bodyPr>
          <a:lstStyle/>
          <a:p>
            <a:r>
              <a:rPr lang="en-AU" b="1" dirty="0" smtClean="0">
                <a:solidFill>
                  <a:srgbClr val="4F81BD">
                    <a:lumMod val="75000"/>
                  </a:srgbClr>
                </a:solidFill>
              </a:rPr>
              <a:t>What can a Participant expect?</a:t>
            </a:r>
            <a:endParaRPr lang="en-AU" b="1" dirty="0">
              <a:solidFill>
                <a:schemeClr val="tx2"/>
              </a:solidFill>
              <a:latin typeface="+mn-lt"/>
            </a:endParaRPr>
          </a:p>
        </p:txBody>
      </p:sp>
      <p:sp>
        <p:nvSpPr>
          <p:cNvPr id="3" name="Content Placeholder 2"/>
          <p:cNvSpPr>
            <a:spLocks noGrp="1"/>
          </p:cNvSpPr>
          <p:nvPr>
            <p:ph idx="1"/>
          </p:nvPr>
        </p:nvSpPr>
        <p:spPr>
          <a:xfrm>
            <a:off x="899592" y="2060848"/>
            <a:ext cx="7776864" cy="3456384"/>
          </a:xfrm>
        </p:spPr>
        <p:txBody>
          <a:bodyPr>
            <a:normAutofit fontScale="92500" lnSpcReduction="10000"/>
          </a:bodyPr>
          <a:lstStyle/>
          <a:p>
            <a:pPr marL="0" indent="0">
              <a:buNone/>
            </a:pPr>
            <a:r>
              <a:rPr lang="en-AU" sz="3800" dirty="0" smtClean="0"/>
              <a:t>Respectful interactions with Providers</a:t>
            </a:r>
          </a:p>
          <a:p>
            <a:pPr marL="0" indent="0">
              <a:buNone/>
            </a:pPr>
            <a:endParaRPr lang="en-AU" sz="1500" dirty="0" smtClean="0"/>
          </a:p>
          <a:p>
            <a:pPr lvl="0"/>
            <a:r>
              <a:rPr lang="en-AU" sz="2800" dirty="0" smtClean="0"/>
              <a:t>Information on the Time to Work Service</a:t>
            </a:r>
          </a:p>
          <a:p>
            <a:pPr lvl="0"/>
            <a:r>
              <a:rPr lang="en-AU" sz="2800" dirty="0" smtClean="0"/>
              <a:t>comprehensive employment assessments, </a:t>
            </a:r>
          </a:p>
          <a:p>
            <a:r>
              <a:rPr lang="en-AU" sz="2800" dirty="0" smtClean="0"/>
              <a:t>a discussion of work history, </a:t>
            </a:r>
            <a:r>
              <a:rPr lang="en-AU" sz="2800" dirty="0"/>
              <a:t>training and </a:t>
            </a:r>
            <a:r>
              <a:rPr lang="en-AU" sz="2800" dirty="0" smtClean="0"/>
              <a:t>education, employment barriers </a:t>
            </a:r>
          </a:p>
          <a:p>
            <a:r>
              <a:rPr lang="en-AU" sz="2800" dirty="0" smtClean="0"/>
              <a:t>a Transition Plan</a:t>
            </a:r>
          </a:p>
          <a:p>
            <a:pPr lvl="0"/>
            <a:r>
              <a:rPr lang="en-AU" sz="2800" dirty="0" smtClean="0"/>
              <a:t>a coordinated Facilitated Transfer.</a:t>
            </a:r>
          </a:p>
        </p:txBody>
      </p:sp>
      <p:sp>
        <p:nvSpPr>
          <p:cNvPr id="4" name="Slide Number Placeholder 3"/>
          <p:cNvSpPr>
            <a:spLocks noGrp="1"/>
          </p:cNvSpPr>
          <p:nvPr>
            <p:ph type="sldNum" sz="quarter" idx="12"/>
          </p:nvPr>
        </p:nvSpPr>
        <p:spPr/>
        <p:txBody>
          <a:bodyPr/>
          <a:lstStyle/>
          <a:p>
            <a:fld id="{1795F7F6-AB6D-4ACC-8E56-A2416CB19979}" type="slidenum">
              <a:rPr lang="en-AU" smtClean="0"/>
              <a:pPr/>
              <a:t>10</a:t>
            </a:fld>
            <a:endParaRPr lang="en-AU" dirty="0"/>
          </a:p>
        </p:txBody>
      </p:sp>
    </p:spTree>
    <p:extLst>
      <p:ext uri="{BB962C8B-B14F-4D97-AF65-F5344CB8AC3E}">
        <p14:creationId xmlns:p14="http://schemas.microsoft.com/office/powerpoint/2010/main" val="445216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12776"/>
            <a:ext cx="8229600" cy="1143000"/>
          </a:xfrm>
        </p:spPr>
        <p:txBody>
          <a:bodyPr/>
          <a:lstStyle/>
          <a:p>
            <a:r>
              <a:rPr lang="en-AU" b="1" dirty="0" smtClean="0">
                <a:solidFill>
                  <a:srgbClr val="4F81BD">
                    <a:lumMod val="75000"/>
                  </a:srgbClr>
                </a:solidFill>
              </a:rPr>
              <a:t>Employment assessments</a:t>
            </a:r>
            <a:endParaRPr lang="en-AU" dirty="0"/>
          </a:p>
        </p:txBody>
      </p:sp>
      <p:sp>
        <p:nvSpPr>
          <p:cNvPr id="3" name="Content Placeholder 2"/>
          <p:cNvSpPr>
            <a:spLocks noGrp="1"/>
          </p:cNvSpPr>
          <p:nvPr>
            <p:ph idx="1"/>
          </p:nvPr>
        </p:nvSpPr>
        <p:spPr>
          <a:xfrm>
            <a:off x="899592" y="2636912"/>
            <a:ext cx="7488832" cy="2160240"/>
          </a:xfrm>
        </p:spPr>
        <p:txBody>
          <a:bodyPr>
            <a:normAutofit/>
          </a:bodyPr>
          <a:lstStyle/>
          <a:p>
            <a:pPr marL="0" indent="0" algn="ctr">
              <a:buNone/>
            </a:pPr>
            <a:r>
              <a:rPr lang="en-AU" sz="3800" dirty="0" smtClean="0"/>
              <a:t>Job Seeker Classification Instrument</a:t>
            </a:r>
          </a:p>
          <a:p>
            <a:pPr marL="0" indent="0" algn="ctr">
              <a:buNone/>
            </a:pPr>
            <a:endParaRPr lang="en-AU" sz="1200" dirty="0" smtClean="0"/>
          </a:p>
          <a:p>
            <a:pPr marL="0" indent="0" algn="ctr">
              <a:buNone/>
            </a:pPr>
            <a:r>
              <a:rPr lang="en-AU" sz="3800" dirty="0" smtClean="0"/>
              <a:t>Employment Services Assessment</a:t>
            </a:r>
          </a:p>
        </p:txBody>
      </p:sp>
      <p:sp>
        <p:nvSpPr>
          <p:cNvPr id="4" name="Slide Number Placeholder 3"/>
          <p:cNvSpPr>
            <a:spLocks noGrp="1"/>
          </p:cNvSpPr>
          <p:nvPr>
            <p:ph type="sldNum" sz="quarter" idx="12"/>
          </p:nvPr>
        </p:nvSpPr>
        <p:spPr/>
        <p:txBody>
          <a:bodyPr/>
          <a:lstStyle/>
          <a:p>
            <a:fld id="{1795F7F6-AB6D-4ACC-8E56-A2416CB19979}" type="slidenum">
              <a:rPr lang="en-AU" smtClean="0"/>
              <a:pPr/>
              <a:t>11</a:t>
            </a:fld>
            <a:endParaRPr lang="en-AU" dirty="0"/>
          </a:p>
        </p:txBody>
      </p:sp>
    </p:spTree>
    <p:extLst>
      <p:ext uri="{BB962C8B-B14F-4D97-AF65-F5344CB8AC3E}">
        <p14:creationId xmlns:p14="http://schemas.microsoft.com/office/powerpoint/2010/main" val="1425637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AU" b="1" dirty="0" smtClean="0">
                <a:solidFill>
                  <a:srgbClr val="4F81BD">
                    <a:lumMod val="75000"/>
                  </a:srgbClr>
                </a:solidFill>
              </a:rPr>
              <a:t>Transition Plan</a:t>
            </a:r>
            <a:endParaRPr lang="en-AU" dirty="0"/>
          </a:p>
        </p:txBody>
      </p:sp>
      <p:sp>
        <p:nvSpPr>
          <p:cNvPr id="5" name="Content Placeholder 4"/>
          <p:cNvSpPr>
            <a:spLocks noGrp="1"/>
          </p:cNvSpPr>
          <p:nvPr>
            <p:ph idx="1"/>
          </p:nvPr>
        </p:nvSpPr>
        <p:spPr>
          <a:xfrm>
            <a:off x="755576" y="1196752"/>
            <a:ext cx="7560840" cy="4176465"/>
          </a:xfrm>
        </p:spPr>
        <p:txBody>
          <a:bodyPr>
            <a:normAutofit fontScale="85000" lnSpcReduction="20000"/>
          </a:bodyPr>
          <a:lstStyle/>
          <a:p>
            <a:pPr marL="228600" indent="-171450"/>
            <a:r>
              <a:rPr lang="en-AU" dirty="0"/>
              <a:t>post-release activities, support needs and referrals to </a:t>
            </a:r>
            <a:r>
              <a:rPr lang="en-AU" dirty="0" smtClean="0"/>
              <a:t>relevant </a:t>
            </a:r>
            <a:r>
              <a:rPr lang="en-AU" sz="3600" dirty="0"/>
              <a:t>services</a:t>
            </a:r>
          </a:p>
          <a:p>
            <a:pPr marL="228600" indent="-171450"/>
            <a:r>
              <a:rPr lang="en-AU" dirty="0"/>
              <a:t>support services accessed while in Prison</a:t>
            </a:r>
          </a:p>
          <a:p>
            <a:pPr marL="228600" indent="-171450"/>
            <a:r>
              <a:rPr lang="en-AU" dirty="0"/>
              <a:t>career and work goals</a:t>
            </a:r>
          </a:p>
          <a:p>
            <a:pPr marL="228600" lvl="1" indent="-171450">
              <a:buFont typeface="Arial" panose="020B0604020202020204" pitchFamily="34" charset="0"/>
              <a:buChar char="•"/>
            </a:pPr>
            <a:r>
              <a:rPr lang="en-AU" sz="3200" dirty="0"/>
              <a:t>labour market conditions of the area in which the Participant will live</a:t>
            </a:r>
          </a:p>
          <a:p>
            <a:pPr marL="228600" lvl="1" indent="-171450">
              <a:buFont typeface="Arial" panose="020B0604020202020204" pitchFamily="34" charset="0"/>
              <a:buChar char="•"/>
            </a:pPr>
            <a:r>
              <a:rPr lang="en-AU" sz="3200" dirty="0"/>
              <a:t>skill gaps</a:t>
            </a:r>
          </a:p>
          <a:p>
            <a:pPr marL="228600" lvl="1" indent="-171450">
              <a:buFont typeface="Arial" panose="020B0604020202020204" pitchFamily="34" charset="0"/>
              <a:buChar char="•"/>
            </a:pPr>
            <a:r>
              <a:rPr lang="en-AU" sz="3200" dirty="0"/>
              <a:t>vocational barriers</a:t>
            </a:r>
          </a:p>
          <a:p>
            <a:pPr marL="228600" lvl="1" indent="-171450">
              <a:buFont typeface="Arial" panose="020B0604020202020204" pitchFamily="34" charset="0"/>
              <a:buChar char="•"/>
            </a:pPr>
            <a:r>
              <a:rPr lang="en-AU" sz="3200" dirty="0"/>
              <a:t>relevant family obligations, and</a:t>
            </a:r>
          </a:p>
          <a:p>
            <a:pPr marL="228600" lvl="1" indent="-171450">
              <a:buFont typeface="Arial" panose="020B0604020202020204" pitchFamily="34" charset="0"/>
              <a:buChar char="•"/>
            </a:pPr>
            <a:r>
              <a:rPr lang="en-AU" sz="3200" dirty="0"/>
              <a:t>post-release employment services</a:t>
            </a:r>
          </a:p>
        </p:txBody>
      </p:sp>
      <p:sp>
        <p:nvSpPr>
          <p:cNvPr id="4" name="Slide Number Placeholder 3"/>
          <p:cNvSpPr>
            <a:spLocks noGrp="1"/>
          </p:cNvSpPr>
          <p:nvPr>
            <p:ph type="sldNum" sz="quarter" idx="12"/>
          </p:nvPr>
        </p:nvSpPr>
        <p:spPr/>
        <p:txBody>
          <a:bodyPr/>
          <a:lstStyle/>
          <a:p>
            <a:fld id="{1795F7F6-AB6D-4ACC-8E56-A2416CB19979}" type="slidenum">
              <a:rPr lang="en-AU" smtClean="0"/>
              <a:pPr/>
              <a:t>12</a:t>
            </a:fld>
            <a:endParaRPr lang="en-AU" dirty="0"/>
          </a:p>
        </p:txBody>
      </p:sp>
    </p:spTree>
    <p:extLst>
      <p:ext uri="{BB962C8B-B14F-4D97-AF65-F5344CB8AC3E}">
        <p14:creationId xmlns:p14="http://schemas.microsoft.com/office/powerpoint/2010/main" val="3379871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08720"/>
            <a:ext cx="8229600" cy="1143000"/>
          </a:xfrm>
        </p:spPr>
        <p:txBody>
          <a:bodyPr>
            <a:normAutofit/>
          </a:bodyPr>
          <a:lstStyle/>
          <a:p>
            <a:r>
              <a:rPr lang="en-AU" b="1" dirty="0" smtClean="0">
                <a:solidFill>
                  <a:srgbClr val="4F81BD">
                    <a:lumMod val="75000"/>
                  </a:srgbClr>
                </a:solidFill>
              </a:rPr>
              <a:t>Facilitated Transfer</a:t>
            </a:r>
            <a:endParaRPr lang="en-AU" dirty="0"/>
          </a:p>
        </p:txBody>
      </p:sp>
      <p:sp>
        <p:nvSpPr>
          <p:cNvPr id="3" name="Content Placeholder 2"/>
          <p:cNvSpPr>
            <a:spLocks noGrp="1"/>
          </p:cNvSpPr>
          <p:nvPr>
            <p:ph idx="1"/>
          </p:nvPr>
        </p:nvSpPr>
        <p:spPr>
          <a:xfrm>
            <a:off x="971600" y="2060848"/>
            <a:ext cx="7488832" cy="2088232"/>
          </a:xfrm>
        </p:spPr>
        <p:txBody>
          <a:bodyPr>
            <a:normAutofit/>
          </a:bodyPr>
          <a:lstStyle/>
          <a:p>
            <a:pPr marL="514350" indent="-457200">
              <a:lnSpc>
                <a:spcPct val="80000"/>
              </a:lnSpc>
            </a:pPr>
            <a:r>
              <a:rPr lang="en-AU" sz="2700" dirty="0" smtClean="0"/>
              <a:t>Will occur </a:t>
            </a:r>
            <a:r>
              <a:rPr lang="en-AU" sz="2700" dirty="0"/>
              <a:t>following the DHS </a:t>
            </a:r>
            <a:r>
              <a:rPr lang="en-AU" sz="2700" dirty="0" smtClean="0"/>
              <a:t>pre-release interview</a:t>
            </a:r>
          </a:p>
          <a:p>
            <a:pPr marL="514350" indent="-457200">
              <a:lnSpc>
                <a:spcPct val="80000"/>
              </a:lnSpc>
            </a:pPr>
            <a:r>
              <a:rPr lang="en-AU" sz="2700" dirty="0" smtClean="0"/>
              <a:t>Involves Participant, Prison to Work Provider and post-release Employment </a:t>
            </a:r>
            <a:r>
              <a:rPr lang="en-AU" sz="2700" dirty="0"/>
              <a:t>S</a:t>
            </a:r>
            <a:r>
              <a:rPr lang="en-AU" sz="2700" dirty="0" smtClean="0"/>
              <a:t>ervice </a:t>
            </a:r>
            <a:r>
              <a:rPr lang="en-AU" sz="2700" dirty="0"/>
              <a:t>P</a:t>
            </a:r>
            <a:r>
              <a:rPr lang="en-AU" sz="2700" dirty="0" smtClean="0"/>
              <a:t>rovider</a:t>
            </a:r>
          </a:p>
          <a:p>
            <a:pPr marL="514350" indent="-457200">
              <a:lnSpc>
                <a:spcPct val="80000"/>
              </a:lnSpc>
            </a:pPr>
            <a:r>
              <a:rPr lang="en-AU" sz="2700" dirty="0" smtClean="0"/>
              <a:t>Opportunity to discuss Transition Plan</a:t>
            </a:r>
          </a:p>
          <a:p>
            <a:pPr marL="514350" indent="-457200">
              <a:lnSpc>
                <a:spcPct val="80000"/>
              </a:lnSpc>
            </a:pPr>
            <a:endParaRPr lang="en-AU" sz="2700" dirty="0"/>
          </a:p>
        </p:txBody>
      </p:sp>
      <p:sp>
        <p:nvSpPr>
          <p:cNvPr id="4" name="Slide Number Placeholder 3"/>
          <p:cNvSpPr>
            <a:spLocks noGrp="1"/>
          </p:cNvSpPr>
          <p:nvPr>
            <p:ph type="sldNum" sz="quarter" idx="12"/>
          </p:nvPr>
        </p:nvSpPr>
        <p:spPr/>
        <p:txBody>
          <a:bodyPr/>
          <a:lstStyle/>
          <a:p>
            <a:fld id="{1795F7F6-AB6D-4ACC-8E56-A2416CB19979}" type="slidenum">
              <a:rPr lang="en-AU" smtClean="0"/>
              <a:pPr/>
              <a:t>13</a:t>
            </a:fld>
            <a:endParaRPr lang="en-AU" dirty="0"/>
          </a:p>
        </p:txBody>
      </p:sp>
    </p:spTree>
    <p:extLst>
      <p:ext uri="{BB962C8B-B14F-4D97-AF65-F5344CB8AC3E}">
        <p14:creationId xmlns:p14="http://schemas.microsoft.com/office/powerpoint/2010/main" val="27867531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24744"/>
            <a:ext cx="8219256" cy="1426170"/>
          </a:xfrm>
        </p:spPr>
        <p:txBody>
          <a:bodyPr>
            <a:normAutofit/>
          </a:bodyPr>
          <a:lstStyle/>
          <a:p>
            <a:r>
              <a:rPr lang="en-AU" b="1" dirty="0" smtClean="0">
                <a:solidFill>
                  <a:schemeClr val="accent1">
                    <a:lumMod val="75000"/>
                  </a:schemeClr>
                </a:solidFill>
              </a:rPr>
              <a:t>Payments</a:t>
            </a:r>
            <a:endParaRPr lang="en-AU" sz="3100" dirty="0"/>
          </a:p>
        </p:txBody>
      </p:sp>
      <p:sp>
        <p:nvSpPr>
          <p:cNvPr id="5" name="Content Placeholder 4"/>
          <p:cNvSpPr>
            <a:spLocks noGrp="1"/>
          </p:cNvSpPr>
          <p:nvPr>
            <p:ph idx="1"/>
          </p:nvPr>
        </p:nvSpPr>
        <p:spPr>
          <a:xfrm>
            <a:off x="1547664" y="2564904"/>
            <a:ext cx="6120680" cy="2293716"/>
          </a:xfrm>
        </p:spPr>
        <p:txBody>
          <a:bodyPr>
            <a:normAutofit fontScale="92500" lnSpcReduction="20000"/>
          </a:bodyPr>
          <a:lstStyle/>
          <a:p>
            <a:r>
              <a:rPr lang="en-AU" dirty="0" smtClean="0"/>
              <a:t>Upfront payment – paid every six months</a:t>
            </a:r>
          </a:p>
          <a:p>
            <a:r>
              <a:rPr lang="en-AU" dirty="0" smtClean="0"/>
              <a:t>Transition Plan service fee - $220 (GST incl)</a:t>
            </a:r>
          </a:p>
          <a:p>
            <a:r>
              <a:rPr lang="en-AU" dirty="0" smtClean="0"/>
              <a:t>No pro-rata payments </a:t>
            </a:r>
            <a:endParaRPr lang="en-AU" dirty="0"/>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14</a:t>
            </a:fld>
            <a:endParaRPr lang="en-AU" dirty="0">
              <a:solidFill>
                <a:prstClr val="black">
                  <a:tint val="75000"/>
                </a:prstClr>
              </a:solidFill>
            </a:endParaRPr>
          </a:p>
        </p:txBody>
      </p:sp>
    </p:spTree>
    <p:extLst>
      <p:ext uri="{BB962C8B-B14F-4D97-AF65-F5344CB8AC3E}">
        <p14:creationId xmlns:p14="http://schemas.microsoft.com/office/powerpoint/2010/main" val="1591117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1426170"/>
          </a:xfrm>
        </p:spPr>
        <p:txBody>
          <a:bodyPr>
            <a:normAutofit/>
          </a:bodyPr>
          <a:lstStyle/>
          <a:p>
            <a:r>
              <a:rPr lang="en-AU" b="1" dirty="0" smtClean="0">
                <a:solidFill>
                  <a:schemeClr val="accent1">
                    <a:lumMod val="75000"/>
                  </a:schemeClr>
                </a:solidFill>
              </a:rPr>
              <a:t>Upfront Payment example</a:t>
            </a:r>
            <a:endParaRPr lang="en-AU" sz="3100" dirty="0"/>
          </a:p>
        </p:txBody>
      </p:sp>
      <p:sp>
        <p:nvSpPr>
          <p:cNvPr id="3" name="Content Placeholder 2"/>
          <p:cNvSpPr>
            <a:spLocks noGrp="1"/>
          </p:cNvSpPr>
          <p:nvPr>
            <p:ph idx="1"/>
          </p:nvPr>
        </p:nvSpPr>
        <p:spPr>
          <a:xfrm>
            <a:off x="899592" y="1556792"/>
            <a:ext cx="7797552" cy="4281341"/>
          </a:xfrm>
        </p:spPr>
        <p:txBody>
          <a:bodyPr>
            <a:normAutofit fontScale="70000" lnSpcReduction="20000"/>
          </a:bodyPr>
          <a:lstStyle/>
          <a:p>
            <a:pPr marL="0" indent="0">
              <a:buNone/>
            </a:pPr>
            <a:r>
              <a:rPr lang="en-AU" u="sng" dirty="0"/>
              <a:t>Payments for first six months</a:t>
            </a:r>
            <a:endParaRPr lang="en-AU" dirty="0"/>
          </a:p>
          <a:p>
            <a:pPr lvl="0"/>
            <a:r>
              <a:rPr lang="en-AU" dirty="0"/>
              <a:t>First upfront payment for </a:t>
            </a:r>
            <a:r>
              <a:rPr lang="en-AU" dirty="0" smtClean="0"/>
              <a:t>200 eligible prisoners</a:t>
            </a:r>
          </a:p>
          <a:p>
            <a:pPr marL="0" lvl="0" indent="0">
              <a:buNone/>
            </a:pPr>
            <a:r>
              <a:rPr lang="en-AU" dirty="0" smtClean="0"/>
              <a:t>	(50% of 200) x </a:t>
            </a:r>
            <a:r>
              <a:rPr lang="en-AU" dirty="0"/>
              <a:t>$335 = $</a:t>
            </a:r>
            <a:r>
              <a:rPr lang="en-AU" dirty="0" smtClean="0"/>
              <a:t>33,500	</a:t>
            </a:r>
          </a:p>
          <a:p>
            <a:pPr marL="0" indent="0">
              <a:buNone/>
            </a:pPr>
            <a:r>
              <a:rPr lang="en-AU" u="sng" dirty="0" smtClean="0"/>
              <a:t>Payments </a:t>
            </a:r>
            <a:r>
              <a:rPr lang="en-AU" u="sng" dirty="0"/>
              <a:t>for second six months</a:t>
            </a:r>
            <a:endParaRPr lang="en-AU" dirty="0"/>
          </a:p>
          <a:p>
            <a:pPr lvl="0"/>
            <a:r>
              <a:rPr lang="en-AU" dirty="0"/>
              <a:t>Second upfront payment for </a:t>
            </a:r>
            <a:r>
              <a:rPr lang="en-AU" dirty="0" smtClean="0"/>
              <a:t>200 eligible prisoners</a:t>
            </a:r>
          </a:p>
          <a:p>
            <a:pPr marL="0" lvl="0" indent="0">
              <a:buNone/>
            </a:pPr>
            <a:r>
              <a:rPr lang="en-AU" dirty="0"/>
              <a:t>	 (50% of </a:t>
            </a:r>
            <a:r>
              <a:rPr lang="en-AU" dirty="0" smtClean="0"/>
              <a:t>200) </a:t>
            </a:r>
            <a:r>
              <a:rPr lang="en-AU" dirty="0"/>
              <a:t>x $335 = $</a:t>
            </a:r>
            <a:r>
              <a:rPr lang="en-AU" dirty="0" smtClean="0"/>
              <a:t>33,500</a:t>
            </a:r>
          </a:p>
          <a:p>
            <a:pPr marL="0" indent="0">
              <a:buNone/>
            </a:pPr>
            <a:r>
              <a:rPr lang="en-AU" u="sng" dirty="0"/>
              <a:t>Payments for third six months</a:t>
            </a:r>
            <a:endParaRPr lang="en-AU" dirty="0"/>
          </a:p>
          <a:p>
            <a:pPr lvl="0"/>
            <a:r>
              <a:rPr lang="en-AU" dirty="0"/>
              <a:t>Third upfront payment on 180 </a:t>
            </a:r>
            <a:r>
              <a:rPr lang="en-AU" b="1" dirty="0"/>
              <a:t>actual</a:t>
            </a:r>
            <a:r>
              <a:rPr lang="en-AU" dirty="0"/>
              <a:t> eligible prisoners </a:t>
            </a:r>
          </a:p>
          <a:p>
            <a:pPr marL="0" indent="0">
              <a:buNone/>
            </a:pPr>
            <a:r>
              <a:rPr lang="en-AU" dirty="0"/>
              <a:t>	</a:t>
            </a:r>
            <a:r>
              <a:rPr lang="en-AU" dirty="0" smtClean="0"/>
              <a:t>(70% of 200) x </a:t>
            </a:r>
            <a:r>
              <a:rPr lang="en-AU" dirty="0"/>
              <a:t>$335 = $46,900	</a:t>
            </a:r>
            <a:endParaRPr lang="en-AU" dirty="0" smtClean="0"/>
          </a:p>
          <a:p>
            <a:pPr marL="0" indent="0">
              <a:buNone/>
            </a:pPr>
            <a:r>
              <a:rPr lang="en-AU" u="sng" dirty="0" smtClean="0"/>
              <a:t>Payments </a:t>
            </a:r>
            <a:r>
              <a:rPr lang="en-AU" u="sng" dirty="0"/>
              <a:t>for fourth six months</a:t>
            </a:r>
            <a:endParaRPr lang="en-AU" dirty="0"/>
          </a:p>
          <a:p>
            <a:pPr lvl="0"/>
            <a:r>
              <a:rPr lang="en-AU" dirty="0"/>
              <a:t>Fourth upfront payment on 220 </a:t>
            </a:r>
            <a:r>
              <a:rPr lang="en-AU" b="1" dirty="0"/>
              <a:t>actual </a:t>
            </a:r>
            <a:r>
              <a:rPr lang="en-AU" dirty="0"/>
              <a:t>eligible prisoners 	</a:t>
            </a:r>
            <a:r>
              <a:rPr lang="en-AU" dirty="0" smtClean="0"/>
              <a:t>(70% of 220) x </a:t>
            </a:r>
            <a:r>
              <a:rPr lang="en-AU" dirty="0"/>
              <a:t>$335 =$</a:t>
            </a:r>
            <a:r>
              <a:rPr lang="en-AU" dirty="0" smtClean="0"/>
              <a:t>51,590</a:t>
            </a:r>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15</a:t>
            </a:fld>
            <a:endParaRPr lang="en-AU" dirty="0">
              <a:solidFill>
                <a:prstClr val="black">
                  <a:tint val="75000"/>
                </a:prstClr>
              </a:solidFill>
            </a:endParaRPr>
          </a:p>
        </p:txBody>
      </p:sp>
    </p:spTree>
    <p:extLst>
      <p:ext uri="{BB962C8B-B14F-4D97-AF65-F5344CB8AC3E}">
        <p14:creationId xmlns:p14="http://schemas.microsoft.com/office/powerpoint/2010/main" val="3103352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19256" cy="1426170"/>
          </a:xfrm>
        </p:spPr>
        <p:txBody>
          <a:bodyPr>
            <a:normAutofit/>
          </a:bodyPr>
          <a:lstStyle/>
          <a:p>
            <a:r>
              <a:rPr lang="en-AU" b="1" dirty="0" smtClean="0">
                <a:solidFill>
                  <a:schemeClr val="accent1">
                    <a:lumMod val="75000"/>
                  </a:schemeClr>
                </a:solidFill>
              </a:rPr>
              <a:t>Transition Plan Payment example</a:t>
            </a:r>
            <a:endParaRPr lang="en-AU" sz="3100" dirty="0"/>
          </a:p>
        </p:txBody>
      </p:sp>
      <p:sp>
        <p:nvSpPr>
          <p:cNvPr id="3" name="Content Placeholder 2"/>
          <p:cNvSpPr>
            <a:spLocks noGrp="1"/>
          </p:cNvSpPr>
          <p:nvPr>
            <p:ph idx="1"/>
          </p:nvPr>
        </p:nvSpPr>
        <p:spPr>
          <a:xfrm>
            <a:off x="611560" y="1412776"/>
            <a:ext cx="8085584" cy="4536504"/>
          </a:xfrm>
        </p:spPr>
        <p:txBody>
          <a:bodyPr>
            <a:noAutofit/>
          </a:bodyPr>
          <a:lstStyle/>
          <a:p>
            <a:pPr marL="0" indent="0">
              <a:lnSpc>
                <a:spcPct val="80000"/>
              </a:lnSpc>
              <a:buNone/>
            </a:pPr>
            <a:r>
              <a:rPr lang="en-AU" sz="2200" u="sng" dirty="0"/>
              <a:t>Payments for first six months</a:t>
            </a:r>
          </a:p>
          <a:p>
            <a:pPr>
              <a:lnSpc>
                <a:spcPct val="80000"/>
              </a:lnSpc>
            </a:pPr>
            <a:r>
              <a:rPr lang="en-AU" sz="2200" dirty="0"/>
              <a:t>First </a:t>
            </a:r>
            <a:r>
              <a:rPr lang="en-AU" sz="2200" dirty="0" smtClean="0"/>
              <a:t>Transition Plan </a:t>
            </a:r>
            <a:r>
              <a:rPr lang="en-AU" sz="2200" dirty="0"/>
              <a:t>payment for </a:t>
            </a:r>
            <a:r>
              <a:rPr lang="en-AU" sz="2200" dirty="0" smtClean="0"/>
              <a:t>90 approved Transition Plans</a:t>
            </a:r>
            <a:r>
              <a:rPr lang="en-AU" sz="2200" dirty="0"/>
              <a:t>	</a:t>
            </a:r>
            <a:r>
              <a:rPr lang="en-AU" sz="2200" dirty="0" smtClean="0"/>
              <a:t>90 x $220 = $19,800</a:t>
            </a:r>
            <a:r>
              <a:rPr lang="en-AU" sz="2800" dirty="0"/>
              <a:t>	</a:t>
            </a:r>
          </a:p>
          <a:p>
            <a:pPr marL="0" indent="0">
              <a:lnSpc>
                <a:spcPct val="80000"/>
              </a:lnSpc>
              <a:buNone/>
            </a:pPr>
            <a:r>
              <a:rPr lang="en-AU" sz="2200" u="sng" dirty="0"/>
              <a:t>Payments for second six months</a:t>
            </a:r>
          </a:p>
          <a:p>
            <a:pPr lvl="0">
              <a:lnSpc>
                <a:spcPct val="80000"/>
              </a:lnSpc>
            </a:pPr>
            <a:r>
              <a:rPr lang="en-AU" sz="2200" dirty="0" smtClean="0"/>
              <a:t>Second Transition </a:t>
            </a:r>
            <a:r>
              <a:rPr lang="en-AU" sz="2200" dirty="0"/>
              <a:t>Plan payment for </a:t>
            </a:r>
            <a:r>
              <a:rPr lang="en-AU" sz="2200" dirty="0" smtClean="0"/>
              <a:t>140 approved </a:t>
            </a:r>
            <a:r>
              <a:rPr lang="en-AU" sz="2200" dirty="0"/>
              <a:t>Transition Plans 	 </a:t>
            </a:r>
            <a:r>
              <a:rPr lang="en-AU" sz="2200" dirty="0" smtClean="0"/>
              <a:t>140 x </a:t>
            </a:r>
            <a:r>
              <a:rPr lang="en-AU" sz="2200" dirty="0"/>
              <a:t>$220 = </a:t>
            </a:r>
            <a:r>
              <a:rPr lang="en-AU" sz="2200" dirty="0" smtClean="0"/>
              <a:t>$30,800</a:t>
            </a:r>
          </a:p>
          <a:p>
            <a:pPr marL="0" lvl="0" indent="0">
              <a:lnSpc>
                <a:spcPct val="80000"/>
              </a:lnSpc>
              <a:buNone/>
            </a:pPr>
            <a:r>
              <a:rPr lang="en-AU" sz="2200" u="sng" dirty="0" smtClean="0"/>
              <a:t>Payments </a:t>
            </a:r>
            <a:r>
              <a:rPr lang="en-AU" sz="2200" u="sng" dirty="0"/>
              <a:t>for third six months</a:t>
            </a:r>
          </a:p>
          <a:p>
            <a:pPr lvl="0">
              <a:lnSpc>
                <a:spcPct val="80000"/>
              </a:lnSpc>
            </a:pPr>
            <a:r>
              <a:rPr lang="en-AU" sz="2200" dirty="0" smtClean="0"/>
              <a:t>Third Transition </a:t>
            </a:r>
            <a:r>
              <a:rPr lang="en-AU" sz="2200" dirty="0"/>
              <a:t>Plan payment for </a:t>
            </a:r>
            <a:r>
              <a:rPr lang="en-AU" sz="2200" dirty="0" smtClean="0"/>
              <a:t>126 approved </a:t>
            </a:r>
            <a:r>
              <a:rPr lang="en-AU" sz="2200" dirty="0"/>
              <a:t>Transition Plans 	 </a:t>
            </a:r>
            <a:r>
              <a:rPr lang="en-AU" sz="2200" dirty="0" smtClean="0"/>
              <a:t>126 x </a:t>
            </a:r>
            <a:r>
              <a:rPr lang="en-AU" sz="2200" dirty="0"/>
              <a:t>$220 = </a:t>
            </a:r>
            <a:r>
              <a:rPr lang="en-AU" sz="2200" dirty="0" smtClean="0"/>
              <a:t>$27,720</a:t>
            </a:r>
            <a:r>
              <a:rPr lang="en-AU" sz="2200" dirty="0"/>
              <a:t>	</a:t>
            </a:r>
          </a:p>
          <a:p>
            <a:pPr marL="0" indent="0">
              <a:lnSpc>
                <a:spcPct val="80000"/>
              </a:lnSpc>
              <a:buNone/>
            </a:pPr>
            <a:r>
              <a:rPr lang="en-AU" sz="2200" u="sng" dirty="0"/>
              <a:t>Payments for fourth six months</a:t>
            </a:r>
          </a:p>
          <a:p>
            <a:pPr lvl="0">
              <a:lnSpc>
                <a:spcPct val="80000"/>
              </a:lnSpc>
            </a:pPr>
            <a:r>
              <a:rPr lang="en-AU" sz="2200" dirty="0" smtClean="0"/>
              <a:t>Fourth Transition </a:t>
            </a:r>
            <a:r>
              <a:rPr lang="en-AU" sz="2200" dirty="0"/>
              <a:t>Plan payment for </a:t>
            </a:r>
            <a:r>
              <a:rPr lang="en-AU" sz="2200" dirty="0" smtClean="0"/>
              <a:t>154 approved </a:t>
            </a:r>
            <a:r>
              <a:rPr lang="en-AU" sz="2200" dirty="0"/>
              <a:t>Transition Plans 	 </a:t>
            </a:r>
            <a:r>
              <a:rPr lang="en-AU" sz="2200" dirty="0" smtClean="0"/>
              <a:t>154 x </a:t>
            </a:r>
            <a:r>
              <a:rPr lang="en-AU" sz="2200" dirty="0"/>
              <a:t>$220 = </a:t>
            </a:r>
            <a:r>
              <a:rPr lang="en-AU" sz="2200" dirty="0" smtClean="0"/>
              <a:t>$33,880</a:t>
            </a:r>
            <a:endParaRPr lang="en-AU" sz="2200" dirty="0"/>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16</a:t>
            </a:fld>
            <a:endParaRPr lang="en-AU" dirty="0">
              <a:solidFill>
                <a:prstClr val="black">
                  <a:tint val="75000"/>
                </a:prstClr>
              </a:solidFill>
            </a:endParaRPr>
          </a:p>
        </p:txBody>
      </p:sp>
    </p:spTree>
    <p:extLst>
      <p:ext uri="{BB962C8B-B14F-4D97-AF65-F5344CB8AC3E}">
        <p14:creationId xmlns:p14="http://schemas.microsoft.com/office/powerpoint/2010/main" val="42253754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84784"/>
            <a:ext cx="8229600" cy="1143000"/>
          </a:xfrm>
        </p:spPr>
        <p:txBody>
          <a:bodyPr>
            <a:normAutofit/>
          </a:bodyPr>
          <a:lstStyle/>
          <a:p>
            <a:r>
              <a:rPr lang="en-US" b="1" dirty="0">
                <a:solidFill>
                  <a:schemeClr val="accent1">
                    <a:lumMod val="75000"/>
                  </a:schemeClr>
                </a:solidFill>
              </a:rPr>
              <a:t>Time to Work Employment Service</a:t>
            </a:r>
            <a:r>
              <a:rPr lang="en-AU" b="1" dirty="0">
                <a:solidFill>
                  <a:schemeClr val="accent1">
                    <a:lumMod val="75000"/>
                  </a:schemeClr>
                </a:solidFill>
              </a:rPr>
              <a:t> </a:t>
            </a:r>
            <a:endParaRPr lang="en-AU" dirty="0"/>
          </a:p>
        </p:txBody>
      </p:sp>
      <p:sp>
        <p:nvSpPr>
          <p:cNvPr id="3" name="Content Placeholder 2"/>
          <p:cNvSpPr>
            <a:spLocks noGrp="1"/>
          </p:cNvSpPr>
          <p:nvPr>
            <p:ph idx="4294967295"/>
          </p:nvPr>
        </p:nvSpPr>
        <p:spPr>
          <a:xfrm>
            <a:off x="834988" y="2492896"/>
            <a:ext cx="7474024" cy="1080120"/>
          </a:xfrm>
        </p:spPr>
        <p:txBody>
          <a:bodyPr>
            <a:normAutofit/>
          </a:bodyPr>
          <a:lstStyle/>
          <a:p>
            <a:pPr marL="0" lvl="1" indent="0" algn="ctr">
              <a:buNone/>
            </a:pPr>
            <a:r>
              <a:rPr lang="en-AU" sz="3600" dirty="0" smtClean="0">
                <a:solidFill>
                  <a:schemeClr val="accent1">
                    <a:lumMod val="75000"/>
                  </a:schemeClr>
                </a:solidFill>
              </a:rPr>
              <a:t>Probity and Purchasing Arrangements</a:t>
            </a:r>
            <a:endParaRPr lang="en-AU" sz="3600" dirty="0">
              <a:solidFill>
                <a:schemeClr val="accent1">
                  <a:lumMod val="75000"/>
                </a:schemeClr>
              </a:solidFill>
            </a:endParaRPr>
          </a:p>
        </p:txBody>
      </p:sp>
    </p:spTree>
    <p:extLst>
      <p:ext uri="{BB962C8B-B14F-4D97-AF65-F5344CB8AC3E}">
        <p14:creationId xmlns:p14="http://schemas.microsoft.com/office/powerpoint/2010/main" val="14487955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solidFill>
                  <a:schemeClr val="accent1">
                    <a:lumMod val="75000"/>
                  </a:schemeClr>
                </a:solidFill>
              </a:rPr>
              <a:t>Probity and Purchasing–Overview</a:t>
            </a:r>
            <a:endParaRPr lang="en-AU" b="1" dirty="0">
              <a:solidFill>
                <a:schemeClr val="accent1">
                  <a:lumMod val="75000"/>
                </a:schemeClr>
              </a:solidFill>
            </a:endParaRPr>
          </a:p>
        </p:txBody>
      </p:sp>
      <p:sp>
        <p:nvSpPr>
          <p:cNvPr id="3" name="Content Placeholder 2"/>
          <p:cNvSpPr>
            <a:spLocks noGrp="1"/>
          </p:cNvSpPr>
          <p:nvPr>
            <p:ph idx="1"/>
          </p:nvPr>
        </p:nvSpPr>
        <p:spPr>
          <a:xfrm>
            <a:off x="1355552" y="1600201"/>
            <a:ext cx="7170496" cy="4277071"/>
          </a:xfrm>
        </p:spPr>
        <p:txBody>
          <a:bodyPr>
            <a:normAutofit/>
          </a:bodyPr>
          <a:lstStyle/>
          <a:p>
            <a:r>
              <a:rPr lang="en-AU" sz="3000" dirty="0">
                <a:solidFill>
                  <a:prstClr val="black"/>
                </a:solidFill>
              </a:rPr>
              <a:t>Probity principles</a:t>
            </a:r>
          </a:p>
          <a:p>
            <a:pPr lvl="0"/>
            <a:r>
              <a:rPr lang="en-AU" sz="3000" dirty="0" smtClean="0">
                <a:solidFill>
                  <a:prstClr val="black"/>
                </a:solidFill>
              </a:rPr>
              <a:t>Purchasing objectives</a:t>
            </a:r>
          </a:p>
          <a:p>
            <a:pPr lvl="0"/>
            <a:r>
              <a:rPr lang="en-AU" sz="3000" dirty="0" smtClean="0">
                <a:solidFill>
                  <a:prstClr val="black"/>
                </a:solidFill>
              </a:rPr>
              <a:t>Communication protocol</a:t>
            </a:r>
          </a:p>
          <a:p>
            <a:pPr lvl="0"/>
            <a:r>
              <a:rPr lang="en-AU" sz="3000" dirty="0" smtClean="0">
                <a:solidFill>
                  <a:prstClr val="black"/>
                </a:solidFill>
              </a:rPr>
              <a:t>Purchasing and selection </a:t>
            </a:r>
            <a:r>
              <a:rPr lang="en-AU" sz="3000" dirty="0">
                <a:solidFill>
                  <a:prstClr val="black"/>
                </a:solidFill>
              </a:rPr>
              <a:t>p</a:t>
            </a:r>
            <a:r>
              <a:rPr lang="en-AU" sz="3000" dirty="0" smtClean="0">
                <a:solidFill>
                  <a:prstClr val="black"/>
                </a:solidFill>
              </a:rPr>
              <a:t>rocess</a:t>
            </a:r>
          </a:p>
          <a:p>
            <a:r>
              <a:rPr lang="en-AU" sz="3000" dirty="0">
                <a:solidFill>
                  <a:prstClr val="black"/>
                </a:solidFill>
              </a:rPr>
              <a:t>Evaluation </a:t>
            </a:r>
            <a:r>
              <a:rPr lang="en-AU" sz="3000" dirty="0" smtClean="0">
                <a:solidFill>
                  <a:prstClr val="black"/>
                </a:solidFill>
              </a:rPr>
              <a:t>process</a:t>
            </a:r>
          </a:p>
          <a:p>
            <a:pPr lvl="0"/>
            <a:r>
              <a:rPr lang="en-AU" sz="3000" dirty="0" smtClean="0">
                <a:solidFill>
                  <a:prstClr val="black"/>
                </a:solidFill>
              </a:rPr>
              <a:t>Lodgement of response</a:t>
            </a:r>
            <a:endParaRPr lang="en-AU" sz="3000" dirty="0">
              <a:solidFill>
                <a:prstClr val="black"/>
              </a:solidFill>
            </a:endParaRPr>
          </a:p>
          <a:p>
            <a:pPr lvl="0"/>
            <a:r>
              <a:rPr lang="en-AU" sz="3000" dirty="0" smtClean="0">
                <a:solidFill>
                  <a:prstClr val="black"/>
                </a:solidFill>
              </a:rPr>
              <a:t>Further information</a:t>
            </a:r>
            <a:endParaRPr lang="en-AU" sz="3000" dirty="0">
              <a:solidFill>
                <a:prstClr val="black"/>
              </a:solidFill>
            </a:endParaRPr>
          </a:p>
        </p:txBody>
      </p:sp>
    </p:spTree>
    <p:extLst>
      <p:ext uri="{BB962C8B-B14F-4D97-AF65-F5344CB8AC3E}">
        <p14:creationId xmlns:p14="http://schemas.microsoft.com/office/powerpoint/2010/main" val="39663616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smtClean="0">
                <a:solidFill>
                  <a:schemeClr val="accent1">
                    <a:lumMod val="75000"/>
                  </a:schemeClr>
                </a:solidFill>
              </a:rPr>
              <a:t>Probity Principles</a:t>
            </a:r>
            <a:endParaRPr lang="en-AU" b="1" dirty="0">
              <a:solidFill>
                <a:schemeClr val="accent1">
                  <a:lumMod val="75000"/>
                </a:schemeClr>
              </a:solidFill>
            </a:endParaRPr>
          </a:p>
        </p:txBody>
      </p:sp>
      <p:sp>
        <p:nvSpPr>
          <p:cNvPr id="7" name="Content Placeholder 6"/>
          <p:cNvSpPr>
            <a:spLocks noGrp="1"/>
          </p:cNvSpPr>
          <p:nvPr>
            <p:ph idx="1"/>
          </p:nvPr>
        </p:nvSpPr>
        <p:spPr>
          <a:xfrm>
            <a:off x="750189" y="1340768"/>
            <a:ext cx="8229601" cy="4349079"/>
          </a:xfrm>
        </p:spPr>
        <p:txBody>
          <a:bodyPr>
            <a:normAutofit fontScale="92500"/>
          </a:bodyPr>
          <a:lstStyle/>
          <a:p>
            <a:r>
              <a:rPr lang="en-AU" dirty="0"/>
              <a:t>Fairness and impartiality</a:t>
            </a:r>
          </a:p>
          <a:p>
            <a:r>
              <a:rPr lang="en-AU" dirty="0"/>
              <a:t>Consistency and transparency </a:t>
            </a:r>
          </a:p>
          <a:p>
            <a:r>
              <a:rPr lang="en-AU" dirty="0"/>
              <a:t>Encouraging competition and participation</a:t>
            </a:r>
          </a:p>
          <a:p>
            <a:r>
              <a:rPr lang="en-AU" dirty="0"/>
              <a:t>Identifying and managing conflicts of interest</a:t>
            </a:r>
          </a:p>
          <a:p>
            <a:r>
              <a:rPr lang="en-AU" dirty="0"/>
              <a:t>Security and confidentiality</a:t>
            </a:r>
          </a:p>
          <a:p>
            <a:r>
              <a:rPr lang="en-AU" dirty="0"/>
              <a:t>Compliance with relevant legislative obligations and the Commonwealth Procurement </a:t>
            </a:r>
            <a:r>
              <a:rPr lang="en-AU" dirty="0" smtClean="0"/>
              <a:t>Rules</a:t>
            </a:r>
            <a:endParaRPr lang="en-AU" dirty="0"/>
          </a:p>
          <a:p>
            <a:r>
              <a:rPr lang="en-AU" dirty="0"/>
              <a:t>Establishing and maintaining a clear audit </a:t>
            </a:r>
            <a:r>
              <a:rPr lang="en-AU" dirty="0" smtClean="0"/>
              <a:t>trail</a:t>
            </a:r>
            <a:endParaRPr lang="en-AU" dirty="0"/>
          </a:p>
          <a:p>
            <a:endParaRPr lang="en-AU" dirty="0"/>
          </a:p>
        </p:txBody>
      </p:sp>
      <p:sp>
        <p:nvSpPr>
          <p:cNvPr id="5" name="TextBox 4"/>
          <p:cNvSpPr txBox="1"/>
          <p:nvPr/>
        </p:nvSpPr>
        <p:spPr>
          <a:xfrm>
            <a:off x="179512" y="6324803"/>
            <a:ext cx="1907704" cy="369332"/>
          </a:xfrm>
          <a:prstGeom prst="rect">
            <a:avLst/>
          </a:prstGeom>
          <a:noFill/>
        </p:spPr>
        <p:txBody>
          <a:bodyPr wrap="square" rtlCol="0">
            <a:spAutoFit/>
          </a:bodyPr>
          <a:lstStyle/>
          <a:p>
            <a:r>
              <a:rPr lang="en-AU" dirty="0" smtClean="0">
                <a:solidFill>
                  <a:schemeClr val="bg1"/>
                </a:solidFill>
              </a:rPr>
              <a:t>Section 4.2</a:t>
            </a:r>
            <a:endParaRPr lang="en-AU" dirty="0">
              <a:solidFill>
                <a:schemeClr val="bg1"/>
              </a:solidFill>
            </a:endParaRPr>
          </a:p>
        </p:txBody>
      </p:sp>
    </p:spTree>
    <p:extLst>
      <p:ext uri="{BB962C8B-B14F-4D97-AF65-F5344CB8AC3E}">
        <p14:creationId xmlns:p14="http://schemas.microsoft.com/office/powerpoint/2010/main" val="34435757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922114"/>
          </a:xfrm>
        </p:spPr>
        <p:txBody>
          <a:bodyPr>
            <a:normAutofit/>
          </a:bodyPr>
          <a:lstStyle/>
          <a:p>
            <a:r>
              <a:rPr lang="en-AU" sz="4000" b="1" dirty="0" smtClean="0">
                <a:solidFill>
                  <a:schemeClr val="accent1">
                    <a:lumMod val="75000"/>
                  </a:schemeClr>
                </a:solidFill>
              </a:rPr>
              <a:t>Overview</a:t>
            </a:r>
            <a:endParaRPr lang="en-AU" sz="4000" b="1" dirty="0">
              <a:solidFill>
                <a:schemeClr val="accent1">
                  <a:lumMod val="75000"/>
                </a:schemeClr>
              </a:solidFill>
            </a:endParaRPr>
          </a:p>
        </p:txBody>
      </p:sp>
      <p:sp>
        <p:nvSpPr>
          <p:cNvPr id="7" name="Content Placeholder 6"/>
          <p:cNvSpPr>
            <a:spLocks noGrp="1"/>
          </p:cNvSpPr>
          <p:nvPr>
            <p:ph idx="1"/>
          </p:nvPr>
        </p:nvSpPr>
        <p:spPr>
          <a:xfrm>
            <a:off x="1115616" y="1124744"/>
            <a:ext cx="7632848" cy="4824535"/>
          </a:xfrm>
        </p:spPr>
        <p:txBody>
          <a:bodyPr>
            <a:noAutofit/>
          </a:bodyPr>
          <a:lstStyle/>
          <a:p>
            <a:pPr>
              <a:lnSpc>
                <a:spcPct val="120000"/>
              </a:lnSpc>
              <a:spcBef>
                <a:spcPts val="600"/>
              </a:spcBef>
              <a:spcAft>
                <a:spcPts val="600"/>
              </a:spcAft>
            </a:pPr>
            <a:r>
              <a:rPr lang="en-AU" sz="2800" dirty="0" smtClean="0"/>
              <a:t>Time to Work Service</a:t>
            </a:r>
            <a:endParaRPr lang="en-AU" sz="2800" dirty="0"/>
          </a:p>
          <a:p>
            <a:pPr lvl="1">
              <a:lnSpc>
                <a:spcPct val="120000"/>
              </a:lnSpc>
              <a:spcBef>
                <a:spcPts val="600"/>
              </a:spcBef>
              <a:spcAft>
                <a:spcPts val="600"/>
              </a:spcAft>
              <a:buFont typeface="Courier New" panose="02070309020205020404" pitchFamily="49" charset="0"/>
              <a:buChar char="o"/>
            </a:pPr>
            <a:r>
              <a:rPr lang="en-AU" sz="2400" dirty="0" smtClean="0"/>
              <a:t>Key features and overarching principles</a:t>
            </a:r>
          </a:p>
          <a:p>
            <a:pPr lvl="1">
              <a:lnSpc>
                <a:spcPct val="120000"/>
              </a:lnSpc>
              <a:spcBef>
                <a:spcPts val="600"/>
              </a:spcBef>
              <a:spcAft>
                <a:spcPts val="600"/>
              </a:spcAft>
              <a:buFont typeface="Courier New" panose="02070309020205020404" pitchFamily="49" charset="0"/>
              <a:buChar char="o"/>
            </a:pPr>
            <a:r>
              <a:rPr lang="en-AU" sz="2400" dirty="0" smtClean="0"/>
              <a:t>Service content and delivery</a:t>
            </a:r>
          </a:p>
          <a:p>
            <a:pPr lvl="1">
              <a:lnSpc>
                <a:spcPct val="120000"/>
              </a:lnSpc>
              <a:spcBef>
                <a:spcPts val="600"/>
              </a:spcBef>
              <a:spcAft>
                <a:spcPts val="600"/>
              </a:spcAft>
              <a:buFont typeface="Courier New" panose="02070309020205020404" pitchFamily="49" charset="0"/>
              <a:buChar char="o"/>
            </a:pPr>
            <a:r>
              <a:rPr lang="en-AU" sz="2400" dirty="0" smtClean="0"/>
              <a:t>Payments</a:t>
            </a:r>
            <a:endParaRPr lang="en-AU" sz="2400" dirty="0"/>
          </a:p>
          <a:p>
            <a:pPr lvl="1">
              <a:lnSpc>
                <a:spcPct val="120000"/>
              </a:lnSpc>
              <a:spcBef>
                <a:spcPts val="600"/>
              </a:spcBef>
              <a:spcAft>
                <a:spcPts val="600"/>
              </a:spcAft>
              <a:buFont typeface="Courier New" panose="02070309020205020404" pitchFamily="49" charset="0"/>
              <a:buChar char="o"/>
            </a:pPr>
            <a:r>
              <a:rPr lang="en-AU" sz="2400" dirty="0" smtClean="0"/>
              <a:t>Who is eligible to tender</a:t>
            </a:r>
          </a:p>
          <a:p>
            <a:pPr>
              <a:lnSpc>
                <a:spcPct val="120000"/>
              </a:lnSpc>
              <a:spcBef>
                <a:spcPts val="600"/>
              </a:spcBef>
              <a:spcAft>
                <a:spcPts val="600"/>
              </a:spcAft>
            </a:pPr>
            <a:r>
              <a:rPr lang="en-AU" sz="2800" dirty="0" smtClean="0"/>
              <a:t>Probity and Purchasing Arrangements</a:t>
            </a:r>
          </a:p>
          <a:p>
            <a:pPr>
              <a:lnSpc>
                <a:spcPct val="120000"/>
              </a:lnSpc>
              <a:spcBef>
                <a:spcPts val="600"/>
              </a:spcBef>
              <a:spcAft>
                <a:spcPts val="600"/>
              </a:spcAft>
            </a:pPr>
            <a:r>
              <a:rPr lang="en-AU" sz="2800" dirty="0" smtClean="0"/>
              <a:t>The tendering and selection process</a:t>
            </a:r>
            <a:endParaRPr lang="en-AU" sz="2800" dirty="0"/>
          </a:p>
        </p:txBody>
      </p:sp>
      <p:sp>
        <p:nvSpPr>
          <p:cNvPr id="2" name="Slide Number Placeholder 1"/>
          <p:cNvSpPr>
            <a:spLocks noGrp="1"/>
          </p:cNvSpPr>
          <p:nvPr>
            <p:ph type="sldNum" sz="quarter" idx="12"/>
          </p:nvPr>
        </p:nvSpPr>
        <p:spPr>
          <a:xfrm>
            <a:off x="4788024" y="6309320"/>
            <a:ext cx="2133600" cy="365125"/>
          </a:xfrm>
        </p:spPr>
        <p:txBody>
          <a:bodyPr/>
          <a:lstStyle/>
          <a:p>
            <a:fld id="{1795F7F6-AB6D-4ACC-8E56-A2416CB19979}" type="slidenum">
              <a:rPr lang="en-AU" b="1" smtClean="0">
                <a:solidFill>
                  <a:prstClr val="black">
                    <a:tint val="75000"/>
                  </a:prstClr>
                </a:solidFill>
              </a:rPr>
              <a:pPr/>
              <a:t>2</a:t>
            </a:fld>
            <a:endParaRPr lang="en-AU" b="1" dirty="0">
              <a:solidFill>
                <a:prstClr val="black">
                  <a:tint val="75000"/>
                </a:prstClr>
              </a:solidFill>
            </a:endParaRPr>
          </a:p>
        </p:txBody>
      </p:sp>
    </p:spTree>
    <p:extLst>
      <p:ext uri="{BB962C8B-B14F-4D97-AF65-F5344CB8AC3E}">
        <p14:creationId xmlns:p14="http://schemas.microsoft.com/office/powerpoint/2010/main" val="6461930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smtClean="0">
                <a:solidFill>
                  <a:schemeClr val="accent1">
                    <a:lumMod val="75000"/>
                  </a:schemeClr>
                </a:solidFill>
              </a:rPr>
              <a:t>Purchasing Objectives</a:t>
            </a:r>
            <a:endParaRPr lang="en-AU" b="1" dirty="0">
              <a:solidFill>
                <a:schemeClr val="accent1">
                  <a:lumMod val="75000"/>
                </a:schemeClr>
              </a:solidFill>
            </a:endParaRPr>
          </a:p>
        </p:txBody>
      </p:sp>
      <p:sp>
        <p:nvSpPr>
          <p:cNvPr id="7" name="Content Placeholder 6"/>
          <p:cNvSpPr>
            <a:spLocks noGrp="1"/>
          </p:cNvSpPr>
          <p:nvPr>
            <p:ph idx="1"/>
          </p:nvPr>
        </p:nvSpPr>
        <p:spPr>
          <a:xfrm>
            <a:off x="1475143" y="1600201"/>
            <a:ext cx="6776200" cy="3556991"/>
          </a:xfrm>
        </p:spPr>
        <p:txBody>
          <a:bodyPr>
            <a:normAutofit/>
          </a:bodyPr>
          <a:lstStyle/>
          <a:p>
            <a:pPr marL="457200">
              <a:spcBef>
                <a:spcPct val="50000"/>
              </a:spcBef>
              <a:buFontTx/>
              <a:buChar char="•"/>
            </a:pPr>
            <a:r>
              <a:rPr lang="en-AU" sz="3600" dirty="0" smtClean="0">
                <a:cs typeface="Arial" panose="020B0604020202020204" pitchFamily="34" charset="0"/>
              </a:rPr>
              <a:t>Commonwealth </a:t>
            </a:r>
            <a:r>
              <a:rPr lang="en-AU" sz="3600" dirty="0">
                <a:cs typeface="Arial" panose="020B0604020202020204" pitchFamily="34" charset="0"/>
              </a:rPr>
              <a:t>Procurement </a:t>
            </a:r>
            <a:r>
              <a:rPr lang="en-AU" sz="3600" dirty="0" smtClean="0">
                <a:cs typeface="Arial" panose="020B0604020202020204" pitchFamily="34" charset="0"/>
              </a:rPr>
              <a:t>Rules</a:t>
            </a:r>
            <a:endParaRPr lang="en-AU" sz="3600" dirty="0">
              <a:cs typeface="Arial" panose="020B0604020202020204" pitchFamily="34" charset="0"/>
            </a:endParaRPr>
          </a:p>
          <a:p>
            <a:pPr marL="457200">
              <a:spcBef>
                <a:spcPct val="50000"/>
              </a:spcBef>
              <a:buFontTx/>
              <a:buChar char="•"/>
            </a:pPr>
            <a:r>
              <a:rPr lang="en-AU" sz="3600" dirty="0">
                <a:cs typeface="Arial" panose="020B0604020202020204" pitchFamily="34" charset="0"/>
              </a:rPr>
              <a:t>Value for money </a:t>
            </a:r>
            <a:r>
              <a:rPr lang="en-AU" sz="3600" dirty="0" smtClean="0">
                <a:cs typeface="Arial" panose="020B0604020202020204" pitchFamily="34" charset="0"/>
              </a:rPr>
              <a:t>principles</a:t>
            </a:r>
          </a:p>
          <a:p>
            <a:pPr marL="457200">
              <a:spcBef>
                <a:spcPct val="50000"/>
              </a:spcBef>
              <a:buFontTx/>
              <a:buChar char="•"/>
            </a:pPr>
            <a:r>
              <a:rPr lang="en-AU" sz="3600" dirty="0" smtClean="0">
                <a:cs typeface="Arial" panose="020B0604020202020204" pitchFamily="34" charset="0"/>
              </a:rPr>
              <a:t>Consideration of risk</a:t>
            </a:r>
            <a:endParaRPr lang="en-AU" dirty="0"/>
          </a:p>
        </p:txBody>
      </p:sp>
      <p:sp>
        <p:nvSpPr>
          <p:cNvPr id="4" name="TextBox 3"/>
          <p:cNvSpPr txBox="1"/>
          <p:nvPr/>
        </p:nvSpPr>
        <p:spPr>
          <a:xfrm>
            <a:off x="179512" y="6324803"/>
            <a:ext cx="1907704" cy="369332"/>
          </a:xfrm>
          <a:prstGeom prst="rect">
            <a:avLst/>
          </a:prstGeom>
          <a:noFill/>
        </p:spPr>
        <p:txBody>
          <a:bodyPr wrap="square" rtlCol="0">
            <a:spAutoFit/>
          </a:bodyPr>
          <a:lstStyle/>
          <a:p>
            <a:r>
              <a:rPr lang="en-AU" dirty="0" smtClean="0">
                <a:solidFill>
                  <a:schemeClr val="bg1"/>
                </a:solidFill>
              </a:rPr>
              <a:t>Section 4.1</a:t>
            </a:r>
            <a:endParaRPr lang="en-AU" dirty="0">
              <a:solidFill>
                <a:schemeClr val="bg1"/>
              </a:solidFill>
            </a:endParaRPr>
          </a:p>
        </p:txBody>
      </p:sp>
    </p:spTree>
    <p:extLst>
      <p:ext uri="{BB962C8B-B14F-4D97-AF65-F5344CB8AC3E}">
        <p14:creationId xmlns:p14="http://schemas.microsoft.com/office/powerpoint/2010/main" val="14454852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smtClean="0">
                <a:solidFill>
                  <a:schemeClr val="accent1">
                    <a:lumMod val="75000"/>
                  </a:schemeClr>
                </a:solidFill>
              </a:rPr>
              <a:t>Communication Protocol</a:t>
            </a:r>
            <a:endParaRPr lang="en-AU" b="1" dirty="0">
              <a:solidFill>
                <a:schemeClr val="accent1">
                  <a:lumMod val="75000"/>
                </a:schemeClr>
              </a:solidFill>
            </a:endParaRPr>
          </a:p>
        </p:txBody>
      </p:sp>
      <p:sp>
        <p:nvSpPr>
          <p:cNvPr id="7" name="Content Placeholder 6"/>
          <p:cNvSpPr>
            <a:spLocks noGrp="1"/>
          </p:cNvSpPr>
          <p:nvPr>
            <p:ph idx="1"/>
          </p:nvPr>
        </p:nvSpPr>
        <p:spPr>
          <a:xfrm>
            <a:off x="1133364" y="1600201"/>
            <a:ext cx="7327068" cy="3701007"/>
          </a:xfrm>
        </p:spPr>
        <p:txBody>
          <a:bodyPr>
            <a:normAutofit fontScale="92500" lnSpcReduction="10000"/>
          </a:bodyPr>
          <a:lstStyle/>
          <a:p>
            <a:pPr marL="457200">
              <a:spcBef>
                <a:spcPct val="50000"/>
              </a:spcBef>
              <a:buFontTx/>
              <a:buChar char="•"/>
            </a:pPr>
            <a:r>
              <a:rPr lang="en-AU" sz="3500" dirty="0" smtClean="0">
                <a:cs typeface="Arial" panose="020B0604020202020204" pitchFamily="34" charset="0"/>
              </a:rPr>
              <a:t>Purpose:</a:t>
            </a:r>
          </a:p>
          <a:p>
            <a:pPr lvl="1"/>
            <a:r>
              <a:rPr lang="en-AU" sz="3200" dirty="0" smtClean="0"/>
              <a:t>Ensure </a:t>
            </a:r>
            <a:r>
              <a:rPr lang="en-AU" sz="3200" dirty="0"/>
              <a:t>consistent messaging</a:t>
            </a:r>
          </a:p>
          <a:p>
            <a:pPr lvl="1"/>
            <a:r>
              <a:rPr lang="en-AU" sz="3200" dirty="0"/>
              <a:t>Minimise risk of any improper practice</a:t>
            </a:r>
          </a:p>
          <a:p>
            <a:pPr lvl="1"/>
            <a:r>
              <a:rPr lang="en-AU" sz="3200" dirty="0"/>
              <a:t>Uphold the probity of the process</a:t>
            </a:r>
          </a:p>
          <a:p>
            <a:pPr marL="457200">
              <a:spcBef>
                <a:spcPct val="50000"/>
              </a:spcBef>
              <a:buFontTx/>
              <a:buChar char="•"/>
            </a:pPr>
            <a:r>
              <a:rPr lang="en-AU" sz="3500" dirty="0" smtClean="0">
                <a:cs typeface="Arial" panose="020B0604020202020204" pitchFamily="34" charset="0"/>
              </a:rPr>
              <a:t>Questions about the Request for Tender must be directed through the Hotline preferably via email.</a:t>
            </a:r>
          </a:p>
          <a:p>
            <a:endParaRPr lang="en-AU" dirty="0"/>
          </a:p>
        </p:txBody>
      </p:sp>
      <p:sp>
        <p:nvSpPr>
          <p:cNvPr id="5" name="TextBox 4"/>
          <p:cNvSpPr txBox="1"/>
          <p:nvPr/>
        </p:nvSpPr>
        <p:spPr>
          <a:xfrm>
            <a:off x="179512" y="6324803"/>
            <a:ext cx="1907704" cy="369332"/>
          </a:xfrm>
          <a:prstGeom prst="rect">
            <a:avLst/>
          </a:prstGeom>
          <a:noFill/>
        </p:spPr>
        <p:txBody>
          <a:bodyPr wrap="square" rtlCol="0">
            <a:spAutoFit/>
          </a:bodyPr>
          <a:lstStyle/>
          <a:p>
            <a:r>
              <a:rPr lang="en-AU" dirty="0" smtClean="0">
                <a:solidFill>
                  <a:schemeClr val="bg1"/>
                </a:solidFill>
              </a:rPr>
              <a:t>Appendix A</a:t>
            </a:r>
            <a:endParaRPr lang="en-AU" dirty="0">
              <a:solidFill>
                <a:schemeClr val="bg1"/>
              </a:solidFill>
            </a:endParaRPr>
          </a:p>
        </p:txBody>
      </p:sp>
    </p:spTree>
    <p:extLst>
      <p:ext uri="{BB962C8B-B14F-4D97-AF65-F5344CB8AC3E}">
        <p14:creationId xmlns:p14="http://schemas.microsoft.com/office/powerpoint/2010/main" val="19573760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a:solidFill>
                  <a:schemeClr val="accent1">
                    <a:lumMod val="75000"/>
                  </a:schemeClr>
                </a:solidFill>
              </a:rPr>
              <a:t>Eligibility to </a:t>
            </a:r>
            <a:r>
              <a:rPr lang="en-AU" b="1" dirty="0" smtClean="0">
                <a:solidFill>
                  <a:schemeClr val="accent1">
                    <a:lumMod val="75000"/>
                  </a:schemeClr>
                </a:solidFill>
              </a:rPr>
              <a:t>Apply</a:t>
            </a:r>
            <a:endParaRPr lang="en-AU" b="1" dirty="0">
              <a:solidFill>
                <a:schemeClr val="accent1">
                  <a:lumMod val="75000"/>
                </a:schemeClr>
              </a:solidFill>
            </a:endParaRPr>
          </a:p>
        </p:txBody>
      </p:sp>
      <p:sp>
        <p:nvSpPr>
          <p:cNvPr id="7" name="Content Placeholder 6"/>
          <p:cNvSpPr>
            <a:spLocks noGrp="1"/>
          </p:cNvSpPr>
          <p:nvPr>
            <p:ph idx="1"/>
          </p:nvPr>
        </p:nvSpPr>
        <p:spPr>
          <a:xfrm>
            <a:off x="1438266" y="1412775"/>
            <a:ext cx="7128792" cy="4525964"/>
          </a:xfrm>
        </p:spPr>
        <p:txBody>
          <a:bodyPr>
            <a:normAutofit/>
          </a:bodyPr>
          <a:lstStyle/>
          <a:p>
            <a:r>
              <a:rPr lang="en-AU" dirty="0" smtClean="0"/>
              <a:t>Respondents must have an ABN</a:t>
            </a:r>
            <a:endParaRPr lang="en-AU" dirty="0"/>
          </a:p>
          <a:p>
            <a:r>
              <a:rPr lang="en-AU" dirty="0" smtClean="0"/>
              <a:t>Respondents can be:</a:t>
            </a:r>
          </a:p>
          <a:p>
            <a:pPr lvl="1"/>
            <a:r>
              <a:rPr lang="en-AU" dirty="0"/>
              <a:t>a single </a:t>
            </a:r>
            <a:r>
              <a:rPr lang="en-AU" dirty="0" smtClean="0"/>
              <a:t>entity</a:t>
            </a:r>
          </a:p>
          <a:p>
            <a:pPr lvl="1"/>
            <a:r>
              <a:rPr lang="en-AU" dirty="0" smtClean="0"/>
              <a:t>a </a:t>
            </a:r>
            <a:r>
              <a:rPr lang="en-AU" dirty="0"/>
              <a:t>group of entities </a:t>
            </a:r>
            <a:endParaRPr lang="en-AU" dirty="0" smtClean="0"/>
          </a:p>
          <a:p>
            <a:pPr lvl="1"/>
            <a:r>
              <a:rPr lang="en-AU" dirty="0" smtClean="0"/>
              <a:t>a </a:t>
            </a:r>
            <a:r>
              <a:rPr lang="en-AU" dirty="0"/>
              <a:t>single entity or group of entities </a:t>
            </a:r>
            <a:r>
              <a:rPr lang="en-AU" dirty="0" smtClean="0"/>
              <a:t>and </a:t>
            </a:r>
            <a:r>
              <a:rPr lang="en-AU" dirty="0"/>
              <a:t>some or all of the services are delivered by </a:t>
            </a:r>
            <a:r>
              <a:rPr lang="en-AU" dirty="0" smtClean="0"/>
              <a:t>subcontractors</a:t>
            </a:r>
          </a:p>
        </p:txBody>
      </p:sp>
      <p:sp>
        <p:nvSpPr>
          <p:cNvPr id="4" name="TextBox 3"/>
          <p:cNvSpPr txBox="1"/>
          <p:nvPr/>
        </p:nvSpPr>
        <p:spPr>
          <a:xfrm>
            <a:off x="179512" y="6340847"/>
            <a:ext cx="1907704" cy="369332"/>
          </a:xfrm>
          <a:prstGeom prst="rect">
            <a:avLst/>
          </a:prstGeom>
          <a:noFill/>
        </p:spPr>
        <p:txBody>
          <a:bodyPr wrap="square" rtlCol="0">
            <a:spAutoFit/>
          </a:bodyPr>
          <a:lstStyle/>
          <a:p>
            <a:r>
              <a:rPr lang="en-AU" dirty="0" smtClean="0">
                <a:solidFill>
                  <a:prstClr val="white"/>
                </a:solidFill>
              </a:rPr>
              <a:t>Section 3.1</a:t>
            </a:r>
            <a:endParaRPr lang="en-AU" dirty="0">
              <a:solidFill>
                <a:prstClr val="white"/>
              </a:solidFill>
            </a:endParaRPr>
          </a:p>
        </p:txBody>
      </p:sp>
    </p:spTree>
    <p:extLst>
      <p:ext uri="{BB962C8B-B14F-4D97-AF65-F5344CB8AC3E}">
        <p14:creationId xmlns:p14="http://schemas.microsoft.com/office/powerpoint/2010/main" val="26470794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a:solidFill>
                  <a:schemeClr val="accent1">
                    <a:lumMod val="75000"/>
                  </a:schemeClr>
                </a:solidFill>
              </a:rPr>
              <a:t>Eligibility to </a:t>
            </a:r>
            <a:r>
              <a:rPr lang="en-AU" b="1" dirty="0" smtClean="0">
                <a:solidFill>
                  <a:schemeClr val="accent1">
                    <a:lumMod val="75000"/>
                  </a:schemeClr>
                </a:solidFill>
              </a:rPr>
              <a:t>Apply (2)</a:t>
            </a:r>
            <a:endParaRPr lang="en-AU" b="1" dirty="0">
              <a:solidFill>
                <a:schemeClr val="accent1">
                  <a:lumMod val="75000"/>
                </a:schemeClr>
              </a:solidFill>
            </a:endParaRPr>
          </a:p>
        </p:txBody>
      </p:sp>
      <p:sp>
        <p:nvSpPr>
          <p:cNvPr id="7" name="Content Placeholder 6"/>
          <p:cNvSpPr>
            <a:spLocks noGrp="1"/>
          </p:cNvSpPr>
          <p:nvPr>
            <p:ph idx="1"/>
          </p:nvPr>
        </p:nvSpPr>
        <p:spPr>
          <a:xfrm>
            <a:off x="1438266" y="1845025"/>
            <a:ext cx="7128792" cy="3816223"/>
          </a:xfrm>
        </p:spPr>
        <p:txBody>
          <a:bodyPr>
            <a:normAutofit/>
          </a:bodyPr>
          <a:lstStyle/>
          <a:p>
            <a:r>
              <a:rPr lang="en-AU" dirty="0" smtClean="0"/>
              <a:t>Group Respondents</a:t>
            </a:r>
          </a:p>
          <a:p>
            <a:pPr lvl="1"/>
            <a:r>
              <a:rPr lang="en-AU" dirty="0" smtClean="0"/>
              <a:t>Consortium</a:t>
            </a:r>
            <a:r>
              <a:rPr lang="en-AU" dirty="0"/>
              <a:t>, a joint venture, a partnership, </a:t>
            </a:r>
            <a:r>
              <a:rPr lang="en-AU" dirty="0" smtClean="0"/>
              <a:t>an alliance</a:t>
            </a:r>
            <a:endParaRPr lang="en-AU" dirty="0"/>
          </a:p>
          <a:p>
            <a:pPr lvl="1"/>
            <a:r>
              <a:rPr lang="en-AU" dirty="0" smtClean="0"/>
              <a:t>Expectation that group Respondents remain constant	</a:t>
            </a:r>
          </a:p>
          <a:p>
            <a:pPr lvl="1"/>
            <a:r>
              <a:rPr lang="en-AU" dirty="0" smtClean="0"/>
              <a:t>Changes must be approved in writing by the Department</a:t>
            </a:r>
          </a:p>
        </p:txBody>
      </p:sp>
      <p:sp>
        <p:nvSpPr>
          <p:cNvPr id="4" name="TextBox 3"/>
          <p:cNvSpPr txBox="1"/>
          <p:nvPr/>
        </p:nvSpPr>
        <p:spPr>
          <a:xfrm>
            <a:off x="179512" y="6340847"/>
            <a:ext cx="1907704" cy="369332"/>
          </a:xfrm>
          <a:prstGeom prst="rect">
            <a:avLst/>
          </a:prstGeom>
          <a:noFill/>
        </p:spPr>
        <p:txBody>
          <a:bodyPr wrap="square" rtlCol="0">
            <a:spAutoFit/>
          </a:bodyPr>
          <a:lstStyle/>
          <a:p>
            <a:r>
              <a:rPr lang="en-AU" dirty="0" smtClean="0">
                <a:solidFill>
                  <a:prstClr val="white"/>
                </a:solidFill>
              </a:rPr>
              <a:t>Section 3.1</a:t>
            </a:r>
            <a:endParaRPr lang="en-AU" dirty="0">
              <a:solidFill>
                <a:prstClr val="white"/>
              </a:solidFill>
            </a:endParaRPr>
          </a:p>
        </p:txBody>
      </p:sp>
    </p:spTree>
    <p:extLst>
      <p:ext uri="{BB962C8B-B14F-4D97-AF65-F5344CB8AC3E}">
        <p14:creationId xmlns:p14="http://schemas.microsoft.com/office/powerpoint/2010/main" val="30510830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a:solidFill>
                  <a:schemeClr val="accent1">
                    <a:lumMod val="75000"/>
                  </a:schemeClr>
                </a:solidFill>
              </a:rPr>
              <a:t>Eligibility to Apply </a:t>
            </a:r>
            <a:r>
              <a:rPr lang="en-AU" b="1" dirty="0" smtClean="0">
                <a:solidFill>
                  <a:schemeClr val="accent1">
                    <a:lumMod val="75000"/>
                  </a:schemeClr>
                </a:solidFill>
              </a:rPr>
              <a:t>(3)</a:t>
            </a:r>
            <a:endParaRPr lang="en-AU" b="1" dirty="0">
              <a:solidFill>
                <a:schemeClr val="accent1">
                  <a:lumMod val="75000"/>
                </a:schemeClr>
              </a:solidFill>
            </a:endParaRPr>
          </a:p>
        </p:txBody>
      </p:sp>
      <p:sp>
        <p:nvSpPr>
          <p:cNvPr id="7" name="Content Placeholder 6"/>
          <p:cNvSpPr>
            <a:spLocks noGrp="1"/>
          </p:cNvSpPr>
          <p:nvPr>
            <p:ph idx="1"/>
          </p:nvPr>
        </p:nvSpPr>
        <p:spPr>
          <a:xfrm>
            <a:off x="1438266" y="1845025"/>
            <a:ext cx="7128792" cy="3456183"/>
          </a:xfrm>
        </p:spPr>
        <p:txBody>
          <a:bodyPr>
            <a:normAutofit/>
          </a:bodyPr>
          <a:lstStyle/>
          <a:p>
            <a:pPr lvl="0">
              <a:spcBef>
                <a:spcPts val="600"/>
              </a:spcBef>
              <a:spcAft>
                <a:spcPts val="600"/>
              </a:spcAft>
            </a:pPr>
            <a:r>
              <a:rPr lang="en-AU" sz="3800" dirty="0" smtClean="0">
                <a:solidFill>
                  <a:prstClr val="black"/>
                </a:solidFill>
              </a:rPr>
              <a:t>Australian Government</a:t>
            </a:r>
          </a:p>
          <a:p>
            <a:pPr lvl="0">
              <a:spcBef>
                <a:spcPts val="600"/>
              </a:spcBef>
              <a:spcAft>
                <a:spcPts val="600"/>
              </a:spcAft>
            </a:pPr>
            <a:r>
              <a:rPr lang="en-AU" sz="3800" dirty="0" smtClean="0">
                <a:solidFill>
                  <a:prstClr val="black"/>
                </a:solidFill>
              </a:rPr>
              <a:t>State/territory governments</a:t>
            </a:r>
          </a:p>
          <a:p>
            <a:pPr lvl="0">
              <a:spcBef>
                <a:spcPts val="600"/>
              </a:spcBef>
              <a:spcAft>
                <a:spcPts val="600"/>
              </a:spcAft>
            </a:pPr>
            <a:r>
              <a:rPr lang="en-AU" sz="3800" dirty="0" smtClean="0">
                <a:solidFill>
                  <a:prstClr val="black"/>
                </a:solidFill>
              </a:rPr>
              <a:t>Local governments</a:t>
            </a:r>
          </a:p>
          <a:p>
            <a:pPr lvl="0">
              <a:spcBef>
                <a:spcPts val="600"/>
              </a:spcBef>
              <a:spcAft>
                <a:spcPts val="600"/>
              </a:spcAft>
            </a:pPr>
            <a:r>
              <a:rPr lang="en-AU" sz="3800" dirty="0" smtClean="0">
                <a:solidFill>
                  <a:prstClr val="black"/>
                </a:solidFill>
              </a:rPr>
              <a:t>Foreign companies</a:t>
            </a:r>
            <a:endParaRPr lang="en-AU" sz="3800" dirty="0">
              <a:solidFill>
                <a:prstClr val="black"/>
              </a:solidFill>
            </a:endParaRPr>
          </a:p>
        </p:txBody>
      </p:sp>
      <p:sp>
        <p:nvSpPr>
          <p:cNvPr id="4" name="TextBox 3"/>
          <p:cNvSpPr txBox="1"/>
          <p:nvPr/>
        </p:nvSpPr>
        <p:spPr>
          <a:xfrm>
            <a:off x="179512" y="6340847"/>
            <a:ext cx="1907704" cy="369332"/>
          </a:xfrm>
          <a:prstGeom prst="rect">
            <a:avLst/>
          </a:prstGeom>
          <a:noFill/>
        </p:spPr>
        <p:txBody>
          <a:bodyPr wrap="square" rtlCol="0">
            <a:spAutoFit/>
          </a:bodyPr>
          <a:lstStyle/>
          <a:p>
            <a:r>
              <a:rPr lang="en-AU" dirty="0" smtClean="0">
                <a:solidFill>
                  <a:prstClr val="white"/>
                </a:solidFill>
              </a:rPr>
              <a:t>Section 3.1</a:t>
            </a:r>
            <a:endParaRPr lang="en-AU" dirty="0">
              <a:solidFill>
                <a:prstClr val="white"/>
              </a:solidFill>
            </a:endParaRPr>
          </a:p>
        </p:txBody>
      </p:sp>
    </p:spTree>
    <p:extLst>
      <p:ext uri="{BB962C8B-B14F-4D97-AF65-F5344CB8AC3E}">
        <p14:creationId xmlns:p14="http://schemas.microsoft.com/office/powerpoint/2010/main" val="39053786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a:solidFill>
                  <a:schemeClr val="accent1">
                    <a:lumMod val="75000"/>
                  </a:schemeClr>
                </a:solidFill>
              </a:rPr>
              <a:t>Eligibility to </a:t>
            </a:r>
            <a:r>
              <a:rPr lang="en-AU" b="1" dirty="0" smtClean="0">
                <a:solidFill>
                  <a:schemeClr val="accent1">
                    <a:lumMod val="75000"/>
                  </a:schemeClr>
                </a:solidFill>
              </a:rPr>
              <a:t>Apply (4)</a:t>
            </a:r>
            <a:endParaRPr lang="en-AU" b="1" dirty="0">
              <a:solidFill>
                <a:schemeClr val="accent1">
                  <a:lumMod val="75000"/>
                </a:schemeClr>
              </a:solidFill>
            </a:endParaRPr>
          </a:p>
        </p:txBody>
      </p:sp>
      <p:sp>
        <p:nvSpPr>
          <p:cNvPr id="7" name="Content Placeholder 6"/>
          <p:cNvSpPr>
            <a:spLocks noGrp="1"/>
          </p:cNvSpPr>
          <p:nvPr>
            <p:ph idx="1"/>
          </p:nvPr>
        </p:nvSpPr>
        <p:spPr>
          <a:xfrm>
            <a:off x="1438266" y="1845025"/>
            <a:ext cx="7128792" cy="3456183"/>
          </a:xfrm>
        </p:spPr>
        <p:txBody>
          <a:bodyPr>
            <a:normAutofit/>
          </a:bodyPr>
          <a:lstStyle/>
          <a:p>
            <a:pPr lvl="0">
              <a:spcBef>
                <a:spcPts val="600"/>
              </a:spcBef>
              <a:spcAft>
                <a:spcPts val="600"/>
              </a:spcAft>
            </a:pPr>
            <a:r>
              <a:rPr lang="en-AU" sz="3800" dirty="0">
                <a:solidFill>
                  <a:prstClr val="black"/>
                </a:solidFill>
              </a:rPr>
              <a:t>Competing </a:t>
            </a:r>
            <a:r>
              <a:rPr lang="en-AU" sz="3800" dirty="0" smtClean="0">
                <a:solidFill>
                  <a:prstClr val="black"/>
                </a:solidFill>
              </a:rPr>
              <a:t>entities</a:t>
            </a:r>
          </a:p>
          <a:p>
            <a:pPr lvl="0">
              <a:spcBef>
                <a:spcPts val="600"/>
              </a:spcBef>
              <a:spcAft>
                <a:spcPts val="600"/>
              </a:spcAft>
            </a:pPr>
            <a:r>
              <a:rPr lang="en-AU" sz="3800" dirty="0">
                <a:solidFill>
                  <a:prstClr val="black"/>
                </a:solidFill>
              </a:rPr>
              <a:t>Collusion and improper </a:t>
            </a:r>
            <a:r>
              <a:rPr lang="en-AU" sz="3800" dirty="0" smtClean="0">
                <a:solidFill>
                  <a:prstClr val="black"/>
                </a:solidFill>
              </a:rPr>
              <a:t>influence</a:t>
            </a:r>
          </a:p>
          <a:p>
            <a:pPr>
              <a:spcBef>
                <a:spcPts val="600"/>
              </a:spcBef>
              <a:spcAft>
                <a:spcPts val="600"/>
              </a:spcAft>
            </a:pPr>
            <a:r>
              <a:rPr lang="en-AU" sz="3800" dirty="0">
                <a:solidFill>
                  <a:prstClr val="black"/>
                </a:solidFill>
              </a:rPr>
              <a:t>Conflict of </a:t>
            </a:r>
            <a:r>
              <a:rPr lang="en-AU" sz="3800" dirty="0" smtClean="0">
                <a:solidFill>
                  <a:prstClr val="black"/>
                </a:solidFill>
              </a:rPr>
              <a:t>interest</a:t>
            </a:r>
            <a:endParaRPr lang="en-AU" sz="3800" dirty="0">
              <a:solidFill>
                <a:prstClr val="black"/>
              </a:solidFill>
            </a:endParaRPr>
          </a:p>
        </p:txBody>
      </p:sp>
      <p:sp>
        <p:nvSpPr>
          <p:cNvPr id="4" name="TextBox 3"/>
          <p:cNvSpPr txBox="1"/>
          <p:nvPr/>
        </p:nvSpPr>
        <p:spPr>
          <a:xfrm>
            <a:off x="179512" y="6340847"/>
            <a:ext cx="2448272" cy="369332"/>
          </a:xfrm>
          <a:prstGeom prst="rect">
            <a:avLst/>
          </a:prstGeom>
          <a:noFill/>
        </p:spPr>
        <p:txBody>
          <a:bodyPr wrap="square" rtlCol="0">
            <a:spAutoFit/>
          </a:bodyPr>
          <a:lstStyle/>
          <a:p>
            <a:r>
              <a:rPr lang="en-AU" dirty="0" smtClean="0">
                <a:solidFill>
                  <a:prstClr val="white"/>
                </a:solidFill>
              </a:rPr>
              <a:t>Sections 3.2, 3.3. 5.6.5</a:t>
            </a:r>
            <a:endParaRPr lang="en-AU" dirty="0">
              <a:solidFill>
                <a:prstClr val="white"/>
              </a:solidFill>
            </a:endParaRPr>
          </a:p>
        </p:txBody>
      </p:sp>
    </p:spTree>
    <p:extLst>
      <p:ext uri="{BB962C8B-B14F-4D97-AF65-F5344CB8AC3E}">
        <p14:creationId xmlns:p14="http://schemas.microsoft.com/office/powerpoint/2010/main" val="7123254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 </a:t>
            </a:r>
            <a:r>
              <a:rPr lang="en-AU" b="1" dirty="0" smtClean="0">
                <a:solidFill>
                  <a:schemeClr val="accent1">
                    <a:lumMod val="75000"/>
                  </a:schemeClr>
                </a:solidFill>
              </a:rPr>
              <a:t>Coverage and Conditionality</a:t>
            </a:r>
            <a:endParaRPr lang="en-AU" b="1" dirty="0">
              <a:solidFill>
                <a:schemeClr val="accent1">
                  <a:lumMod val="75000"/>
                </a:schemeClr>
              </a:solidFill>
            </a:endParaRPr>
          </a:p>
        </p:txBody>
      </p:sp>
      <p:sp>
        <p:nvSpPr>
          <p:cNvPr id="3" name="Content Placeholder 2"/>
          <p:cNvSpPr>
            <a:spLocks noGrp="1"/>
          </p:cNvSpPr>
          <p:nvPr>
            <p:ph idx="1"/>
          </p:nvPr>
        </p:nvSpPr>
        <p:spPr>
          <a:xfrm>
            <a:off x="1133364" y="1417638"/>
            <a:ext cx="7328494" cy="4061047"/>
          </a:xfrm>
        </p:spPr>
        <p:txBody>
          <a:bodyPr>
            <a:normAutofit/>
          </a:bodyPr>
          <a:lstStyle/>
          <a:p>
            <a:endParaRPr lang="en-AU" sz="3500" dirty="0" smtClean="0"/>
          </a:p>
          <a:p>
            <a:r>
              <a:rPr lang="en-AU" sz="3500" dirty="0" smtClean="0"/>
              <a:t>Coverage and Conditionality Form</a:t>
            </a:r>
          </a:p>
          <a:p>
            <a:r>
              <a:rPr lang="en-AU" sz="3500" dirty="0" smtClean="0"/>
              <a:t>One Provider per participating Prison</a:t>
            </a:r>
          </a:p>
          <a:p>
            <a:r>
              <a:rPr lang="en-AU" sz="3500" dirty="0" smtClean="0"/>
              <a:t>Can specify conditions </a:t>
            </a:r>
          </a:p>
        </p:txBody>
      </p:sp>
      <p:sp>
        <p:nvSpPr>
          <p:cNvPr id="4" name="TextBox 3"/>
          <p:cNvSpPr txBox="1"/>
          <p:nvPr/>
        </p:nvSpPr>
        <p:spPr>
          <a:xfrm>
            <a:off x="179512" y="6324803"/>
            <a:ext cx="1907704" cy="369332"/>
          </a:xfrm>
          <a:prstGeom prst="rect">
            <a:avLst/>
          </a:prstGeom>
          <a:noFill/>
        </p:spPr>
        <p:txBody>
          <a:bodyPr wrap="square" rtlCol="0">
            <a:spAutoFit/>
          </a:bodyPr>
          <a:lstStyle/>
          <a:p>
            <a:r>
              <a:rPr lang="en-AU" dirty="0" smtClean="0">
                <a:solidFill>
                  <a:schemeClr val="bg1"/>
                </a:solidFill>
              </a:rPr>
              <a:t>Sections 3.5 &amp; 3.6</a:t>
            </a:r>
            <a:endParaRPr lang="en-AU" dirty="0">
              <a:solidFill>
                <a:schemeClr val="bg1"/>
              </a:solidFill>
            </a:endParaRPr>
          </a:p>
        </p:txBody>
      </p:sp>
    </p:spTree>
    <p:extLst>
      <p:ext uri="{BB962C8B-B14F-4D97-AF65-F5344CB8AC3E}">
        <p14:creationId xmlns:p14="http://schemas.microsoft.com/office/powerpoint/2010/main" val="39272328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smtClean="0">
                <a:solidFill>
                  <a:schemeClr val="accent1">
                    <a:lumMod val="75000"/>
                  </a:schemeClr>
                </a:solidFill>
              </a:rPr>
              <a:t>Purchasing and Selection Process</a:t>
            </a:r>
            <a:endParaRPr lang="en-AU" b="1" dirty="0">
              <a:solidFill>
                <a:schemeClr val="accent1">
                  <a:lumMod val="75000"/>
                </a:schemeClr>
              </a:solidFill>
            </a:endParaRPr>
          </a:p>
        </p:txBody>
      </p:sp>
      <p:sp>
        <p:nvSpPr>
          <p:cNvPr id="3" name="Content Placeholder 2"/>
          <p:cNvSpPr>
            <a:spLocks noGrp="1"/>
          </p:cNvSpPr>
          <p:nvPr>
            <p:ph idx="1"/>
          </p:nvPr>
        </p:nvSpPr>
        <p:spPr>
          <a:xfrm>
            <a:off x="1259632" y="1600201"/>
            <a:ext cx="6768752" cy="4133055"/>
          </a:xfrm>
        </p:spPr>
        <p:txBody>
          <a:bodyPr>
            <a:normAutofit/>
          </a:bodyPr>
          <a:lstStyle/>
          <a:p>
            <a:r>
              <a:rPr lang="en-AU" sz="3600" dirty="0" smtClean="0"/>
              <a:t>Responding to selection </a:t>
            </a:r>
            <a:r>
              <a:rPr lang="en-AU" sz="3600" dirty="0"/>
              <a:t>c</a:t>
            </a:r>
            <a:r>
              <a:rPr lang="en-AU" sz="3600" dirty="0" smtClean="0"/>
              <a:t>riteria</a:t>
            </a:r>
            <a:endParaRPr lang="en-AU" sz="3600" dirty="0"/>
          </a:p>
          <a:p>
            <a:pPr lvl="1"/>
            <a:r>
              <a:rPr lang="en-AU" dirty="0" smtClean="0"/>
              <a:t>Address all criteria</a:t>
            </a:r>
          </a:p>
          <a:p>
            <a:pPr lvl="1"/>
            <a:r>
              <a:rPr lang="en-AU" dirty="0" smtClean="0"/>
              <a:t>Must lodge on correct forms</a:t>
            </a:r>
          </a:p>
          <a:p>
            <a:pPr lvl="1"/>
            <a:r>
              <a:rPr lang="en-AU" dirty="0" smtClean="0"/>
              <a:t>Keep to character limit</a:t>
            </a:r>
          </a:p>
        </p:txBody>
      </p:sp>
      <p:sp>
        <p:nvSpPr>
          <p:cNvPr id="5" name="TextBox 4"/>
          <p:cNvSpPr txBox="1"/>
          <p:nvPr/>
        </p:nvSpPr>
        <p:spPr>
          <a:xfrm>
            <a:off x="179512" y="6324803"/>
            <a:ext cx="1907704" cy="369332"/>
          </a:xfrm>
          <a:prstGeom prst="rect">
            <a:avLst/>
          </a:prstGeom>
          <a:noFill/>
        </p:spPr>
        <p:txBody>
          <a:bodyPr wrap="square" rtlCol="0">
            <a:spAutoFit/>
          </a:bodyPr>
          <a:lstStyle/>
          <a:p>
            <a:r>
              <a:rPr lang="en-AU" dirty="0" smtClean="0">
                <a:solidFill>
                  <a:schemeClr val="bg1"/>
                </a:solidFill>
              </a:rPr>
              <a:t>Section 3.7</a:t>
            </a:r>
            <a:endParaRPr lang="en-AU" dirty="0">
              <a:solidFill>
                <a:schemeClr val="bg1"/>
              </a:solidFill>
            </a:endParaRPr>
          </a:p>
        </p:txBody>
      </p:sp>
    </p:spTree>
    <p:extLst>
      <p:ext uri="{BB962C8B-B14F-4D97-AF65-F5344CB8AC3E}">
        <p14:creationId xmlns:p14="http://schemas.microsoft.com/office/powerpoint/2010/main" val="21575789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 </a:t>
            </a:r>
            <a:r>
              <a:rPr lang="en-AU" b="1" dirty="0" smtClean="0">
                <a:solidFill>
                  <a:schemeClr val="accent1">
                    <a:lumMod val="75000"/>
                  </a:schemeClr>
                </a:solidFill>
              </a:rPr>
              <a:t>Selection Criterion 1</a:t>
            </a:r>
            <a:endParaRPr lang="en-AU" b="1" dirty="0">
              <a:solidFill>
                <a:schemeClr val="accent1">
                  <a:lumMod val="75000"/>
                </a:schemeClr>
              </a:solidFill>
            </a:endParaRPr>
          </a:p>
        </p:txBody>
      </p:sp>
      <p:sp>
        <p:nvSpPr>
          <p:cNvPr id="3" name="Content Placeholder 2"/>
          <p:cNvSpPr>
            <a:spLocks noGrp="1"/>
          </p:cNvSpPr>
          <p:nvPr>
            <p:ph idx="1"/>
          </p:nvPr>
        </p:nvSpPr>
        <p:spPr>
          <a:xfrm>
            <a:off x="1133364" y="1417638"/>
            <a:ext cx="7328494" cy="4061047"/>
          </a:xfrm>
        </p:spPr>
        <p:txBody>
          <a:bodyPr>
            <a:normAutofit fontScale="77500" lnSpcReduction="20000"/>
          </a:bodyPr>
          <a:lstStyle/>
          <a:p>
            <a:r>
              <a:rPr lang="en-AU" sz="4300" dirty="0" smtClean="0"/>
              <a:t>Organisational Capability</a:t>
            </a:r>
            <a:endParaRPr lang="en-AU" sz="4300" dirty="0"/>
          </a:p>
          <a:p>
            <a:pPr lvl="1"/>
            <a:r>
              <a:rPr lang="en-AU" sz="4000" dirty="0" smtClean="0"/>
              <a:t>Structure, governance, reporting</a:t>
            </a:r>
            <a:endParaRPr lang="en-AU" sz="4000" dirty="0"/>
          </a:p>
          <a:p>
            <a:pPr lvl="1"/>
            <a:r>
              <a:rPr lang="en-AU" sz="4000" dirty="0" smtClean="0"/>
              <a:t>Risk management</a:t>
            </a:r>
            <a:endParaRPr lang="en-AU" sz="4000" dirty="0"/>
          </a:p>
          <a:p>
            <a:pPr lvl="1"/>
            <a:r>
              <a:rPr lang="en-AU" sz="4000" dirty="0" smtClean="0"/>
              <a:t>Staff recruitment and retention</a:t>
            </a:r>
            <a:endParaRPr lang="en-AU" sz="4000" dirty="0"/>
          </a:p>
          <a:p>
            <a:pPr lvl="1"/>
            <a:r>
              <a:rPr lang="en-AU" sz="4000" dirty="0" smtClean="0"/>
              <a:t>Indigenous business participation</a:t>
            </a:r>
            <a:endParaRPr lang="en-AU" sz="4000" dirty="0"/>
          </a:p>
          <a:p>
            <a:pPr marL="457200" lvl="1" indent="0">
              <a:buNone/>
            </a:pPr>
            <a:endParaRPr lang="en-AU" dirty="0"/>
          </a:p>
          <a:p>
            <a:pPr marL="342900" lvl="1" indent="-342900">
              <a:buFont typeface="Arial" panose="020B0604020202020204" pitchFamily="34" charset="0"/>
              <a:buChar char="•"/>
            </a:pPr>
            <a:r>
              <a:rPr lang="en-AU" sz="4300" dirty="0"/>
              <a:t>Pass/Fail</a:t>
            </a:r>
          </a:p>
          <a:p>
            <a:pPr marL="457200" lvl="1" indent="0">
              <a:buNone/>
            </a:pPr>
            <a:endParaRPr lang="en-AU" sz="3600" dirty="0"/>
          </a:p>
          <a:p>
            <a:pPr marL="0" indent="0">
              <a:buNone/>
            </a:pPr>
            <a:r>
              <a:rPr lang="en-AU" sz="3100" dirty="0" smtClean="0"/>
              <a:t>Character limit: 3,000</a:t>
            </a:r>
            <a:endParaRPr lang="en-AU" sz="3100" dirty="0"/>
          </a:p>
        </p:txBody>
      </p:sp>
      <p:sp>
        <p:nvSpPr>
          <p:cNvPr id="4" name="TextBox 3"/>
          <p:cNvSpPr txBox="1"/>
          <p:nvPr/>
        </p:nvSpPr>
        <p:spPr>
          <a:xfrm>
            <a:off x="179512" y="6324803"/>
            <a:ext cx="1907704" cy="369332"/>
          </a:xfrm>
          <a:prstGeom prst="rect">
            <a:avLst/>
          </a:prstGeom>
          <a:noFill/>
        </p:spPr>
        <p:txBody>
          <a:bodyPr wrap="square" rtlCol="0">
            <a:spAutoFit/>
          </a:bodyPr>
          <a:lstStyle/>
          <a:p>
            <a:r>
              <a:rPr lang="en-AU" dirty="0" smtClean="0">
                <a:solidFill>
                  <a:schemeClr val="bg1"/>
                </a:solidFill>
              </a:rPr>
              <a:t>Section 3.7</a:t>
            </a:r>
            <a:endParaRPr lang="en-AU" dirty="0">
              <a:solidFill>
                <a:schemeClr val="bg1"/>
              </a:solidFill>
            </a:endParaRPr>
          </a:p>
        </p:txBody>
      </p:sp>
    </p:spTree>
    <p:extLst>
      <p:ext uri="{BB962C8B-B14F-4D97-AF65-F5344CB8AC3E}">
        <p14:creationId xmlns:p14="http://schemas.microsoft.com/office/powerpoint/2010/main" val="15565581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 </a:t>
            </a:r>
            <a:r>
              <a:rPr lang="en-AU" b="1" dirty="0" smtClean="0">
                <a:solidFill>
                  <a:schemeClr val="accent1">
                    <a:lumMod val="75000"/>
                  </a:schemeClr>
                </a:solidFill>
              </a:rPr>
              <a:t>Selection Criterion 2</a:t>
            </a:r>
            <a:endParaRPr lang="en-AU" b="1" dirty="0">
              <a:solidFill>
                <a:schemeClr val="accent1">
                  <a:lumMod val="75000"/>
                </a:schemeClr>
              </a:solidFill>
            </a:endParaRPr>
          </a:p>
        </p:txBody>
      </p:sp>
      <p:sp>
        <p:nvSpPr>
          <p:cNvPr id="3" name="Content Placeholder 2"/>
          <p:cNvSpPr>
            <a:spLocks noGrp="1"/>
          </p:cNvSpPr>
          <p:nvPr>
            <p:ph idx="1"/>
          </p:nvPr>
        </p:nvSpPr>
        <p:spPr>
          <a:xfrm>
            <a:off x="1133364" y="1417638"/>
            <a:ext cx="7328494" cy="4243610"/>
          </a:xfrm>
        </p:spPr>
        <p:txBody>
          <a:bodyPr>
            <a:normAutofit fontScale="25000" lnSpcReduction="20000"/>
          </a:bodyPr>
          <a:lstStyle/>
          <a:p>
            <a:r>
              <a:rPr lang="en-AU" sz="13200" dirty="0" smtClean="0"/>
              <a:t>Cultural Competence</a:t>
            </a:r>
            <a:endParaRPr lang="en-AU" sz="13200" dirty="0"/>
          </a:p>
          <a:p>
            <a:pPr lvl="1"/>
            <a:r>
              <a:rPr lang="en-AU" sz="12400" dirty="0" smtClean="0"/>
              <a:t>Examples or previous programs</a:t>
            </a:r>
          </a:p>
          <a:p>
            <a:pPr lvl="1"/>
            <a:r>
              <a:rPr lang="en-AU" sz="12400" dirty="0" smtClean="0"/>
              <a:t>Understanding of different communities</a:t>
            </a:r>
          </a:p>
          <a:p>
            <a:pPr lvl="1"/>
            <a:r>
              <a:rPr lang="en-AU" sz="12400" dirty="0" smtClean="0"/>
              <a:t>Cultural training for new staff</a:t>
            </a:r>
          </a:p>
          <a:p>
            <a:pPr lvl="1"/>
            <a:r>
              <a:rPr lang="en-AU" sz="12400" dirty="0" smtClean="0"/>
              <a:t>Commitment to employ Aboriginal &amp; Torres Strait Islander people to deliver this program</a:t>
            </a:r>
          </a:p>
          <a:p>
            <a:pPr marL="457200" lvl="1" indent="0">
              <a:buNone/>
            </a:pPr>
            <a:endParaRPr lang="en-AU" dirty="0" smtClean="0"/>
          </a:p>
          <a:p>
            <a:pPr marL="342900" lvl="1" indent="-342900">
              <a:buFont typeface="Arial" panose="020B0604020202020204" pitchFamily="34" charset="0"/>
              <a:buChar char="•"/>
            </a:pPr>
            <a:r>
              <a:rPr lang="en-AU" sz="13200" dirty="0" smtClean="0"/>
              <a:t>Weighting = 40%</a:t>
            </a:r>
            <a:endParaRPr lang="en-AU" sz="13200" dirty="0"/>
          </a:p>
          <a:p>
            <a:pPr marL="457200" lvl="1" indent="0">
              <a:buNone/>
            </a:pPr>
            <a:endParaRPr lang="en-AU" sz="3600" dirty="0"/>
          </a:p>
          <a:p>
            <a:pPr marL="0" indent="0">
              <a:buNone/>
            </a:pPr>
            <a:r>
              <a:rPr lang="en-AU" sz="9600" dirty="0" smtClean="0"/>
              <a:t>Character limit: 6,000</a:t>
            </a:r>
            <a:endParaRPr lang="en-AU" sz="9600" dirty="0"/>
          </a:p>
        </p:txBody>
      </p:sp>
      <p:sp>
        <p:nvSpPr>
          <p:cNvPr id="4" name="TextBox 3"/>
          <p:cNvSpPr txBox="1"/>
          <p:nvPr/>
        </p:nvSpPr>
        <p:spPr>
          <a:xfrm>
            <a:off x="179512" y="6324803"/>
            <a:ext cx="1907704" cy="369332"/>
          </a:xfrm>
          <a:prstGeom prst="rect">
            <a:avLst/>
          </a:prstGeom>
          <a:noFill/>
        </p:spPr>
        <p:txBody>
          <a:bodyPr wrap="square" rtlCol="0">
            <a:spAutoFit/>
          </a:bodyPr>
          <a:lstStyle/>
          <a:p>
            <a:r>
              <a:rPr lang="en-AU" dirty="0" smtClean="0">
                <a:solidFill>
                  <a:schemeClr val="bg1"/>
                </a:solidFill>
              </a:rPr>
              <a:t>Section 3.7</a:t>
            </a:r>
            <a:endParaRPr lang="en-AU" dirty="0">
              <a:solidFill>
                <a:schemeClr val="bg1"/>
              </a:solidFill>
            </a:endParaRPr>
          </a:p>
        </p:txBody>
      </p:sp>
    </p:spTree>
    <p:extLst>
      <p:ext uri="{BB962C8B-B14F-4D97-AF65-F5344CB8AC3E}">
        <p14:creationId xmlns:p14="http://schemas.microsoft.com/office/powerpoint/2010/main" val="13021121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57932"/>
            <a:ext cx="8229600" cy="1143000"/>
          </a:xfrm>
        </p:spPr>
        <p:txBody>
          <a:bodyPr>
            <a:normAutofit/>
          </a:bodyPr>
          <a:lstStyle/>
          <a:p>
            <a:r>
              <a:rPr lang="en-AU" b="1" dirty="0" smtClean="0">
                <a:solidFill>
                  <a:schemeClr val="accent1">
                    <a:lumMod val="75000"/>
                  </a:schemeClr>
                </a:solidFill>
              </a:rPr>
              <a:t>Time to Work Service</a:t>
            </a:r>
            <a:endParaRPr lang="en-AU" dirty="0"/>
          </a:p>
        </p:txBody>
      </p:sp>
      <p:sp>
        <p:nvSpPr>
          <p:cNvPr id="3" name="Content Placeholder 2"/>
          <p:cNvSpPr>
            <a:spLocks noGrp="1"/>
          </p:cNvSpPr>
          <p:nvPr>
            <p:ph idx="4294967295"/>
          </p:nvPr>
        </p:nvSpPr>
        <p:spPr>
          <a:xfrm>
            <a:off x="845840" y="2924944"/>
            <a:ext cx="7452320" cy="880422"/>
          </a:xfrm>
        </p:spPr>
        <p:txBody>
          <a:bodyPr/>
          <a:lstStyle/>
          <a:p>
            <a:pPr marL="0" indent="0" algn="ctr">
              <a:buNone/>
            </a:pPr>
            <a:r>
              <a:rPr lang="en-AU" dirty="0" smtClean="0"/>
              <a:t>Overview of the initiative</a:t>
            </a:r>
            <a:endParaRPr lang="en-AU" dirty="0"/>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3</a:t>
            </a:fld>
            <a:endParaRPr lang="en-AU" dirty="0">
              <a:solidFill>
                <a:prstClr val="black">
                  <a:tint val="75000"/>
                </a:prstClr>
              </a:solidFill>
            </a:endParaRPr>
          </a:p>
        </p:txBody>
      </p:sp>
    </p:spTree>
    <p:extLst>
      <p:ext uri="{BB962C8B-B14F-4D97-AF65-F5344CB8AC3E}">
        <p14:creationId xmlns:p14="http://schemas.microsoft.com/office/powerpoint/2010/main" val="9842817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 </a:t>
            </a:r>
            <a:r>
              <a:rPr lang="en-AU" b="1" dirty="0" smtClean="0">
                <a:solidFill>
                  <a:schemeClr val="accent1">
                    <a:lumMod val="75000"/>
                  </a:schemeClr>
                </a:solidFill>
              </a:rPr>
              <a:t>Selection Criterion 3</a:t>
            </a:r>
            <a:endParaRPr lang="en-AU" b="1" dirty="0">
              <a:solidFill>
                <a:schemeClr val="accent1">
                  <a:lumMod val="75000"/>
                </a:schemeClr>
              </a:solidFill>
            </a:endParaRPr>
          </a:p>
        </p:txBody>
      </p:sp>
      <p:sp>
        <p:nvSpPr>
          <p:cNvPr id="3" name="Content Placeholder 2"/>
          <p:cNvSpPr>
            <a:spLocks noGrp="1"/>
          </p:cNvSpPr>
          <p:nvPr>
            <p:ph idx="1"/>
          </p:nvPr>
        </p:nvSpPr>
        <p:spPr>
          <a:xfrm>
            <a:off x="1133364" y="1417638"/>
            <a:ext cx="7328494" cy="4061047"/>
          </a:xfrm>
        </p:spPr>
        <p:txBody>
          <a:bodyPr>
            <a:normAutofit fontScale="77500" lnSpcReduction="20000"/>
          </a:bodyPr>
          <a:lstStyle/>
          <a:p>
            <a:r>
              <a:rPr lang="en-AU" sz="4300" dirty="0" smtClean="0"/>
              <a:t>Organisational Experience</a:t>
            </a:r>
            <a:endParaRPr lang="en-AU" sz="4300" dirty="0"/>
          </a:p>
          <a:p>
            <a:pPr lvl="1"/>
            <a:r>
              <a:rPr lang="en-AU" sz="4000" dirty="0" smtClean="0"/>
              <a:t>Understanding of </a:t>
            </a:r>
            <a:r>
              <a:rPr lang="en-AU" sz="4000" dirty="0"/>
              <a:t>e</a:t>
            </a:r>
            <a:r>
              <a:rPr lang="en-AU" sz="4000" dirty="0" smtClean="0"/>
              <a:t>mployment </a:t>
            </a:r>
            <a:r>
              <a:rPr lang="en-AU" sz="4000" dirty="0"/>
              <a:t>s</a:t>
            </a:r>
            <a:r>
              <a:rPr lang="en-AU" sz="4000" dirty="0" smtClean="0"/>
              <a:t>ervices</a:t>
            </a:r>
          </a:p>
          <a:p>
            <a:pPr lvl="1"/>
            <a:r>
              <a:rPr lang="en-AU" sz="4000" dirty="0" smtClean="0"/>
              <a:t>Building relationships with key stakeholders</a:t>
            </a:r>
          </a:p>
          <a:p>
            <a:pPr lvl="1"/>
            <a:r>
              <a:rPr lang="en-AU" sz="4000" dirty="0" smtClean="0"/>
              <a:t>Female and special needs</a:t>
            </a:r>
          </a:p>
          <a:p>
            <a:pPr marL="457200" lvl="1" indent="0">
              <a:buNone/>
            </a:pPr>
            <a:endParaRPr lang="en-AU" dirty="0"/>
          </a:p>
          <a:p>
            <a:pPr marL="342900" lvl="1" indent="-342900">
              <a:buFont typeface="Arial" panose="020B0604020202020204" pitchFamily="34" charset="0"/>
              <a:buChar char="•"/>
            </a:pPr>
            <a:r>
              <a:rPr lang="en-AU" sz="4300" dirty="0" smtClean="0"/>
              <a:t>Weighting = 30%</a:t>
            </a:r>
            <a:endParaRPr lang="en-AU" sz="4300" dirty="0"/>
          </a:p>
          <a:p>
            <a:pPr marL="457200" lvl="1" indent="0">
              <a:buNone/>
            </a:pPr>
            <a:endParaRPr lang="en-AU" sz="3600" dirty="0"/>
          </a:p>
          <a:p>
            <a:pPr marL="0" indent="0">
              <a:buNone/>
            </a:pPr>
            <a:r>
              <a:rPr lang="en-AU" sz="3100" dirty="0" smtClean="0"/>
              <a:t>Character limit: 5,000</a:t>
            </a:r>
            <a:endParaRPr lang="en-AU" sz="3100" dirty="0"/>
          </a:p>
        </p:txBody>
      </p:sp>
      <p:sp>
        <p:nvSpPr>
          <p:cNvPr id="4" name="TextBox 3"/>
          <p:cNvSpPr txBox="1"/>
          <p:nvPr/>
        </p:nvSpPr>
        <p:spPr>
          <a:xfrm>
            <a:off x="179512" y="6324803"/>
            <a:ext cx="1907704" cy="369332"/>
          </a:xfrm>
          <a:prstGeom prst="rect">
            <a:avLst/>
          </a:prstGeom>
          <a:noFill/>
        </p:spPr>
        <p:txBody>
          <a:bodyPr wrap="square" rtlCol="0">
            <a:spAutoFit/>
          </a:bodyPr>
          <a:lstStyle/>
          <a:p>
            <a:r>
              <a:rPr lang="en-AU" dirty="0" smtClean="0">
                <a:solidFill>
                  <a:schemeClr val="bg1"/>
                </a:solidFill>
              </a:rPr>
              <a:t>Section 3.7</a:t>
            </a:r>
            <a:endParaRPr lang="en-AU" dirty="0">
              <a:solidFill>
                <a:schemeClr val="bg1"/>
              </a:solidFill>
            </a:endParaRPr>
          </a:p>
        </p:txBody>
      </p:sp>
    </p:spTree>
    <p:extLst>
      <p:ext uri="{BB962C8B-B14F-4D97-AF65-F5344CB8AC3E}">
        <p14:creationId xmlns:p14="http://schemas.microsoft.com/office/powerpoint/2010/main" val="30766600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 </a:t>
            </a:r>
            <a:r>
              <a:rPr lang="en-AU" b="1" dirty="0" smtClean="0">
                <a:solidFill>
                  <a:schemeClr val="accent1">
                    <a:lumMod val="75000"/>
                  </a:schemeClr>
                </a:solidFill>
              </a:rPr>
              <a:t>Selection Criterion 4</a:t>
            </a:r>
            <a:endParaRPr lang="en-AU" b="1" dirty="0">
              <a:solidFill>
                <a:schemeClr val="accent1">
                  <a:lumMod val="75000"/>
                </a:schemeClr>
              </a:solidFill>
            </a:endParaRPr>
          </a:p>
        </p:txBody>
      </p:sp>
      <p:sp>
        <p:nvSpPr>
          <p:cNvPr id="3" name="Content Placeholder 2"/>
          <p:cNvSpPr>
            <a:spLocks noGrp="1"/>
          </p:cNvSpPr>
          <p:nvPr>
            <p:ph idx="1"/>
          </p:nvPr>
        </p:nvSpPr>
        <p:spPr>
          <a:xfrm>
            <a:off x="1133364" y="1417638"/>
            <a:ext cx="7328494" cy="4061047"/>
          </a:xfrm>
        </p:spPr>
        <p:txBody>
          <a:bodyPr>
            <a:normAutofit fontScale="85000" lnSpcReduction="20000"/>
          </a:bodyPr>
          <a:lstStyle/>
          <a:p>
            <a:r>
              <a:rPr lang="en-AU" sz="3900" dirty="0" smtClean="0"/>
              <a:t>Prison-specific Service Delivery Strategies</a:t>
            </a:r>
          </a:p>
          <a:p>
            <a:pPr lvl="1"/>
            <a:r>
              <a:rPr lang="en-AU" sz="3600" dirty="0" smtClean="0"/>
              <a:t>Strategies for working within the specific Prison</a:t>
            </a:r>
          </a:p>
          <a:p>
            <a:pPr lvl="1"/>
            <a:r>
              <a:rPr lang="en-AU" sz="3600" dirty="0" smtClean="0"/>
              <a:t>Prisoners with special needs</a:t>
            </a:r>
            <a:endParaRPr lang="en-AU" sz="3400" dirty="0"/>
          </a:p>
          <a:p>
            <a:pPr lvl="1"/>
            <a:endParaRPr lang="en-AU" dirty="0"/>
          </a:p>
          <a:p>
            <a:pPr marL="342900" lvl="1" indent="-342900">
              <a:buFont typeface="Arial" panose="020B0604020202020204" pitchFamily="34" charset="0"/>
              <a:buChar char="•"/>
            </a:pPr>
            <a:r>
              <a:rPr lang="en-AU" sz="3900" dirty="0" smtClean="0"/>
              <a:t>Weighting = 30%</a:t>
            </a:r>
            <a:endParaRPr lang="en-AU" sz="3900" dirty="0"/>
          </a:p>
          <a:p>
            <a:pPr marL="457200" lvl="1" indent="0">
              <a:buNone/>
            </a:pPr>
            <a:endParaRPr lang="en-AU" dirty="0"/>
          </a:p>
          <a:p>
            <a:pPr marL="0" indent="0">
              <a:buNone/>
            </a:pPr>
            <a:r>
              <a:rPr lang="en-AU" sz="2800" dirty="0" smtClean="0"/>
              <a:t>Character limit: 4,000 per Prison</a:t>
            </a:r>
            <a:endParaRPr lang="en-AU" sz="2800" dirty="0"/>
          </a:p>
        </p:txBody>
      </p:sp>
      <p:sp>
        <p:nvSpPr>
          <p:cNvPr id="4" name="TextBox 3"/>
          <p:cNvSpPr txBox="1"/>
          <p:nvPr/>
        </p:nvSpPr>
        <p:spPr>
          <a:xfrm>
            <a:off x="179512" y="6324803"/>
            <a:ext cx="1907704" cy="369332"/>
          </a:xfrm>
          <a:prstGeom prst="rect">
            <a:avLst/>
          </a:prstGeom>
          <a:noFill/>
        </p:spPr>
        <p:txBody>
          <a:bodyPr wrap="square" rtlCol="0">
            <a:spAutoFit/>
          </a:bodyPr>
          <a:lstStyle/>
          <a:p>
            <a:r>
              <a:rPr lang="en-AU" dirty="0" smtClean="0">
                <a:solidFill>
                  <a:schemeClr val="bg1"/>
                </a:solidFill>
              </a:rPr>
              <a:t>Section 3.7</a:t>
            </a:r>
            <a:endParaRPr lang="en-AU" dirty="0">
              <a:solidFill>
                <a:schemeClr val="bg1"/>
              </a:solidFill>
            </a:endParaRPr>
          </a:p>
        </p:txBody>
      </p:sp>
    </p:spTree>
    <p:extLst>
      <p:ext uri="{BB962C8B-B14F-4D97-AF65-F5344CB8AC3E}">
        <p14:creationId xmlns:p14="http://schemas.microsoft.com/office/powerpoint/2010/main" val="19885139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smtClean="0">
                <a:solidFill>
                  <a:schemeClr val="accent1">
                    <a:lumMod val="75000"/>
                  </a:schemeClr>
                </a:solidFill>
              </a:rPr>
              <a:t>Evaluation Process</a:t>
            </a:r>
            <a:endParaRPr lang="en-AU" b="1" dirty="0">
              <a:solidFill>
                <a:schemeClr val="accent1">
                  <a:lumMod val="75000"/>
                </a:schemeClr>
              </a:solidFill>
            </a:endParaRPr>
          </a:p>
        </p:txBody>
      </p:sp>
      <p:sp>
        <p:nvSpPr>
          <p:cNvPr id="7" name="Content Placeholder 6"/>
          <p:cNvSpPr>
            <a:spLocks noGrp="1"/>
          </p:cNvSpPr>
          <p:nvPr>
            <p:ph idx="1"/>
          </p:nvPr>
        </p:nvSpPr>
        <p:spPr>
          <a:xfrm>
            <a:off x="1508243" y="1600201"/>
            <a:ext cx="6801323" cy="4133055"/>
          </a:xfrm>
        </p:spPr>
        <p:txBody>
          <a:bodyPr>
            <a:normAutofit/>
          </a:bodyPr>
          <a:lstStyle/>
          <a:p>
            <a:r>
              <a:rPr lang="en-AU" sz="3600" dirty="0" smtClean="0"/>
              <a:t>Receipt of </a:t>
            </a:r>
            <a:r>
              <a:rPr lang="en-AU" sz="3600" dirty="0"/>
              <a:t>r</a:t>
            </a:r>
            <a:r>
              <a:rPr lang="en-AU" sz="3600" dirty="0" smtClean="0"/>
              <a:t>esponses</a:t>
            </a:r>
          </a:p>
          <a:p>
            <a:r>
              <a:rPr lang="en-AU" sz="3600" dirty="0" smtClean="0"/>
              <a:t>Registration </a:t>
            </a:r>
            <a:r>
              <a:rPr lang="en-AU" sz="3600" dirty="0"/>
              <a:t>and </a:t>
            </a:r>
            <a:r>
              <a:rPr lang="en-AU" sz="3600" dirty="0" smtClean="0"/>
              <a:t>conformance checks</a:t>
            </a:r>
            <a:endParaRPr lang="en-AU" sz="3600" dirty="0"/>
          </a:p>
          <a:p>
            <a:r>
              <a:rPr lang="en-AU" sz="3600" dirty="0" smtClean="0"/>
              <a:t>Evaluation of responses against Selection Criteria</a:t>
            </a:r>
          </a:p>
        </p:txBody>
      </p:sp>
      <p:sp>
        <p:nvSpPr>
          <p:cNvPr id="2" name="TextBox 1"/>
          <p:cNvSpPr txBox="1"/>
          <p:nvPr/>
        </p:nvSpPr>
        <p:spPr>
          <a:xfrm>
            <a:off x="179512" y="6353627"/>
            <a:ext cx="1800200" cy="369332"/>
          </a:xfrm>
          <a:prstGeom prst="rect">
            <a:avLst/>
          </a:prstGeom>
          <a:noFill/>
        </p:spPr>
        <p:txBody>
          <a:bodyPr wrap="square" rtlCol="0">
            <a:spAutoFit/>
          </a:bodyPr>
          <a:lstStyle/>
          <a:p>
            <a:r>
              <a:rPr lang="en-AU" dirty="0" smtClean="0">
                <a:solidFill>
                  <a:prstClr val="white"/>
                </a:solidFill>
              </a:rPr>
              <a:t>Chapter 4</a:t>
            </a:r>
            <a:endParaRPr lang="en-AU" dirty="0">
              <a:solidFill>
                <a:prstClr val="white"/>
              </a:solidFill>
            </a:endParaRPr>
          </a:p>
        </p:txBody>
      </p:sp>
    </p:spTree>
    <p:extLst>
      <p:ext uri="{BB962C8B-B14F-4D97-AF65-F5344CB8AC3E}">
        <p14:creationId xmlns:p14="http://schemas.microsoft.com/office/powerpoint/2010/main" val="11594014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smtClean="0">
                <a:solidFill>
                  <a:schemeClr val="accent1">
                    <a:lumMod val="75000"/>
                  </a:schemeClr>
                </a:solidFill>
              </a:rPr>
              <a:t>Evaluation Process (2)</a:t>
            </a:r>
            <a:endParaRPr lang="en-AU" b="1" dirty="0">
              <a:solidFill>
                <a:schemeClr val="accent1">
                  <a:lumMod val="75000"/>
                </a:schemeClr>
              </a:solidFill>
            </a:endParaRPr>
          </a:p>
        </p:txBody>
      </p:sp>
      <p:sp>
        <p:nvSpPr>
          <p:cNvPr id="7" name="Content Placeholder 6"/>
          <p:cNvSpPr>
            <a:spLocks noGrp="1"/>
          </p:cNvSpPr>
          <p:nvPr>
            <p:ph idx="1"/>
          </p:nvPr>
        </p:nvSpPr>
        <p:spPr>
          <a:xfrm>
            <a:off x="1508243" y="1600201"/>
            <a:ext cx="6801323" cy="4133055"/>
          </a:xfrm>
        </p:spPr>
        <p:txBody>
          <a:bodyPr>
            <a:normAutofit/>
          </a:bodyPr>
          <a:lstStyle/>
          <a:p>
            <a:r>
              <a:rPr lang="en-AU" sz="3600" dirty="0" smtClean="0"/>
              <a:t>Financial viability</a:t>
            </a:r>
          </a:p>
          <a:p>
            <a:r>
              <a:rPr lang="en-AU" sz="3600" dirty="0" smtClean="0"/>
              <a:t>Recommendations</a:t>
            </a:r>
          </a:p>
          <a:p>
            <a:r>
              <a:rPr lang="en-AU" sz="3600" dirty="0" smtClean="0"/>
              <a:t>Final decisions</a:t>
            </a:r>
          </a:p>
          <a:p>
            <a:r>
              <a:rPr lang="en-AU" sz="3600" dirty="0"/>
              <a:t>Other considerations</a:t>
            </a:r>
          </a:p>
          <a:p>
            <a:pPr lvl="1"/>
            <a:r>
              <a:rPr lang="en-AU" sz="3600" dirty="0"/>
              <a:t>Referees</a:t>
            </a:r>
          </a:p>
          <a:p>
            <a:pPr lvl="1"/>
            <a:r>
              <a:rPr lang="en-AU" sz="3600" dirty="0"/>
              <a:t>Responsibility of </a:t>
            </a:r>
            <a:r>
              <a:rPr lang="en-AU" sz="3600" dirty="0" smtClean="0"/>
              <a:t>Respondents</a:t>
            </a:r>
            <a:endParaRPr lang="en-AU" sz="3600" dirty="0"/>
          </a:p>
          <a:p>
            <a:pPr marL="0" indent="0">
              <a:buNone/>
            </a:pPr>
            <a:endParaRPr lang="en-AU" dirty="0"/>
          </a:p>
        </p:txBody>
      </p:sp>
      <p:sp>
        <p:nvSpPr>
          <p:cNvPr id="2" name="TextBox 1"/>
          <p:cNvSpPr txBox="1"/>
          <p:nvPr/>
        </p:nvSpPr>
        <p:spPr>
          <a:xfrm>
            <a:off x="179512" y="6353627"/>
            <a:ext cx="1800200" cy="369332"/>
          </a:xfrm>
          <a:prstGeom prst="rect">
            <a:avLst/>
          </a:prstGeom>
          <a:noFill/>
        </p:spPr>
        <p:txBody>
          <a:bodyPr wrap="square" rtlCol="0">
            <a:spAutoFit/>
          </a:bodyPr>
          <a:lstStyle/>
          <a:p>
            <a:r>
              <a:rPr lang="en-AU" dirty="0" smtClean="0">
                <a:solidFill>
                  <a:prstClr val="white"/>
                </a:solidFill>
              </a:rPr>
              <a:t>Chapter 4</a:t>
            </a:r>
            <a:endParaRPr lang="en-AU" dirty="0">
              <a:solidFill>
                <a:prstClr val="white"/>
              </a:solidFill>
            </a:endParaRPr>
          </a:p>
        </p:txBody>
      </p:sp>
    </p:spTree>
    <p:extLst>
      <p:ext uri="{BB962C8B-B14F-4D97-AF65-F5344CB8AC3E}">
        <p14:creationId xmlns:p14="http://schemas.microsoft.com/office/powerpoint/2010/main" val="35253548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AU" b="1" dirty="0">
                <a:solidFill>
                  <a:schemeClr val="accent1">
                    <a:lumMod val="75000"/>
                  </a:schemeClr>
                </a:solidFill>
              </a:rPr>
              <a:t>Contracting with the </a:t>
            </a:r>
            <a:r>
              <a:rPr lang="en-AU" b="1" dirty="0" smtClean="0">
                <a:solidFill>
                  <a:schemeClr val="accent1">
                    <a:lumMod val="75000"/>
                  </a:schemeClr>
                </a:solidFill>
              </a:rPr>
              <a:t>Department</a:t>
            </a:r>
            <a:endParaRPr lang="en-AU" b="1" dirty="0">
              <a:solidFill>
                <a:schemeClr val="accent1">
                  <a:lumMod val="75000"/>
                </a:schemeClr>
              </a:solidFill>
            </a:endParaRPr>
          </a:p>
        </p:txBody>
      </p:sp>
      <p:sp>
        <p:nvSpPr>
          <p:cNvPr id="7" name="Content Placeholder 6"/>
          <p:cNvSpPr>
            <a:spLocks noGrp="1"/>
          </p:cNvSpPr>
          <p:nvPr>
            <p:ph idx="1"/>
          </p:nvPr>
        </p:nvSpPr>
        <p:spPr>
          <a:xfrm>
            <a:off x="1403648" y="1772816"/>
            <a:ext cx="6552727" cy="3312368"/>
          </a:xfrm>
        </p:spPr>
        <p:txBody>
          <a:bodyPr>
            <a:normAutofit/>
          </a:bodyPr>
          <a:lstStyle/>
          <a:p>
            <a:r>
              <a:rPr lang="en-AU" sz="3300" dirty="0" smtClean="0"/>
              <a:t>Execution of Deeds of Standing Offer</a:t>
            </a:r>
            <a:endParaRPr lang="en-AU" sz="3300" dirty="0"/>
          </a:p>
          <a:p>
            <a:r>
              <a:rPr lang="en-AU" sz="3300" dirty="0" smtClean="0"/>
              <a:t>Offer(s) </a:t>
            </a:r>
            <a:r>
              <a:rPr lang="en-AU" sz="3300" dirty="0"/>
              <a:t>of </a:t>
            </a:r>
            <a:r>
              <a:rPr lang="en-AU" sz="3300" dirty="0" smtClean="0"/>
              <a:t>business</a:t>
            </a:r>
          </a:p>
        </p:txBody>
      </p:sp>
      <p:sp>
        <p:nvSpPr>
          <p:cNvPr id="4" name="TextBox 3"/>
          <p:cNvSpPr txBox="1"/>
          <p:nvPr/>
        </p:nvSpPr>
        <p:spPr>
          <a:xfrm>
            <a:off x="179512" y="6320816"/>
            <a:ext cx="1907704" cy="369332"/>
          </a:xfrm>
          <a:prstGeom prst="rect">
            <a:avLst/>
          </a:prstGeom>
          <a:noFill/>
        </p:spPr>
        <p:txBody>
          <a:bodyPr wrap="square" rtlCol="0">
            <a:spAutoFit/>
          </a:bodyPr>
          <a:lstStyle/>
          <a:p>
            <a:r>
              <a:rPr lang="en-AU" dirty="0" smtClean="0">
                <a:solidFill>
                  <a:schemeClr val="bg1"/>
                </a:solidFill>
              </a:rPr>
              <a:t>Chapter 5</a:t>
            </a:r>
            <a:endParaRPr lang="en-AU" dirty="0">
              <a:solidFill>
                <a:schemeClr val="bg1"/>
              </a:solidFill>
            </a:endParaRPr>
          </a:p>
        </p:txBody>
      </p:sp>
    </p:spTree>
    <p:extLst>
      <p:ext uri="{BB962C8B-B14F-4D97-AF65-F5344CB8AC3E}">
        <p14:creationId xmlns:p14="http://schemas.microsoft.com/office/powerpoint/2010/main" val="901908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AU" b="1" dirty="0">
                <a:solidFill>
                  <a:schemeClr val="accent1">
                    <a:lumMod val="75000"/>
                  </a:schemeClr>
                </a:solidFill>
              </a:rPr>
              <a:t>Contracting with the </a:t>
            </a:r>
            <a:r>
              <a:rPr lang="en-AU" b="1" dirty="0" smtClean="0">
                <a:solidFill>
                  <a:schemeClr val="accent1">
                    <a:lumMod val="75000"/>
                  </a:schemeClr>
                </a:solidFill>
              </a:rPr>
              <a:t>Department (2)</a:t>
            </a:r>
            <a:endParaRPr lang="en-AU" b="1" dirty="0">
              <a:solidFill>
                <a:schemeClr val="accent1">
                  <a:lumMod val="75000"/>
                </a:schemeClr>
              </a:solidFill>
            </a:endParaRPr>
          </a:p>
        </p:txBody>
      </p:sp>
      <p:sp>
        <p:nvSpPr>
          <p:cNvPr id="7" name="Content Placeholder 6"/>
          <p:cNvSpPr>
            <a:spLocks noGrp="1"/>
          </p:cNvSpPr>
          <p:nvPr>
            <p:ph idx="1"/>
          </p:nvPr>
        </p:nvSpPr>
        <p:spPr>
          <a:xfrm>
            <a:off x="1403648" y="1772816"/>
            <a:ext cx="6552727" cy="3312368"/>
          </a:xfrm>
        </p:spPr>
        <p:txBody>
          <a:bodyPr>
            <a:normAutofit/>
          </a:bodyPr>
          <a:lstStyle/>
          <a:p>
            <a:pPr lvl="0">
              <a:spcBef>
                <a:spcPts val="600"/>
              </a:spcBef>
              <a:spcAft>
                <a:spcPts val="600"/>
              </a:spcAft>
            </a:pPr>
            <a:r>
              <a:rPr lang="en-AU" sz="3300" dirty="0" smtClean="0">
                <a:solidFill>
                  <a:prstClr val="black"/>
                </a:solidFill>
              </a:rPr>
              <a:t>Double </a:t>
            </a:r>
            <a:r>
              <a:rPr lang="en-AU" sz="3300" dirty="0">
                <a:solidFill>
                  <a:prstClr val="black"/>
                </a:solidFill>
              </a:rPr>
              <a:t>funding</a:t>
            </a:r>
          </a:p>
          <a:p>
            <a:pPr>
              <a:spcBef>
                <a:spcPts val="600"/>
              </a:spcBef>
              <a:spcAft>
                <a:spcPts val="600"/>
              </a:spcAft>
            </a:pPr>
            <a:r>
              <a:rPr lang="en-AU" sz="3300" dirty="0" smtClean="0"/>
              <a:t>ABN required</a:t>
            </a:r>
          </a:p>
          <a:p>
            <a:pPr>
              <a:spcBef>
                <a:spcPts val="600"/>
              </a:spcBef>
              <a:spcAft>
                <a:spcPts val="600"/>
              </a:spcAft>
            </a:pPr>
            <a:r>
              <a:rPr lang="en-AU" sz="3300" dirty="0" smtClean="0"/>
              <a:t>Department’s IT systems</a:t>
            </a:r>
            <a:endParaRPr lang="en-AU" sz="3300" dirty="0"/>
          </a:p>
        </p:txBody>
      </p:sp>
      <p:sp>
        <p:nvSpPr>
          <p:cNvPr id="4" name="TextBox 3"/>
          <p:cNvSpPr txBox="1"/>
          <p:nvPr/>
        </p:nvSpPr>
        <p:spPr>
          <a:xfrm>
            <a:off x="179512" y="6320816"/>
            <a:ext cx="3600400" cy="369332"/>
          </a:xfrm>
          <a:prstGeom prst="rect">
            <a:avLst/>
          </a:prstGeom>
          <a:noFill/>
        </p:spPr>
        <p:txBody>
          <a:bodyPr wrap="square" rtlCol="0">
            <a:spAutoFit/>
          </a:bodyPr>
          <a:lstStyle/>
          <a:p>
            <a:r>
              <a:rPr lang="en-AU" dirty="0" smtClean="0">
                <a:solidFill>
                  <a:prstClr val="white"/>
                </a:solidFill>
              </a:rPr>
              <a:t>Sections 3.1. 3.4 &amp; Appendix D</a:t>
            </a:r>
            <a:endParaRPr lang="en-AU" dirty="0">
              <a:solidFill>
                <a:prstClr val="white"/>
              </a:solidFill>
            </a:endParaRPr>
          </a:p>
        </p:txBody>
      </p:sp>
    </p:spTree>
    <p:extLst>
      <p:ext uri="{BB962C8B-B14F-4D97-AF65-F5344CB8AC3E}">
        <p14:creationId xmlns:p14="http://schemas.microsoft.com/office/powerpoint/2010/main" val="11022409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b="1" dirty="0" smtClean="0">
                <a:solidFill>
                  <a:schemeClr val="accent1">
                    <a:lumMod val="75000"/>
                  </a:schemeClr>
                </a:solidFill>
              </a:rPr>
              <a:t>Lodgement of Response</a:t>
            </a:r>
            <a:endParaRPr lang="en-AU" b="1" dirty="0">
              <a:solidFill>
                <a:schemeClr val="accent1">
                  <a:lumMod val="75000"/>
                </a:schemeClr>
              </a:solidFill>
            </a:endParaRPr>
          </a:p>
        </p:txBody>
      </p:sp>
      <p:sp>
        <p:nvSpPr>
          <p:cNvPr id="7" name="Content Placeholder 6"/>
          <p:cNvSpPr>
            <a:spLocks noGrp="1"/>
          </p:cNvSpPr>
          <p:nvPr>
            <p:ph idx="1"/>
          </p:nvPr>
        </p:nvSpPr>
        <p:spPr>
          <a:xfrm>
            <a:off x="539552" y="1467201"/>
            <a:ext cx="8452046" cy="4349079"/>
          </a:xfrm>
        </p:spPr>
        <p:txBody>
          <a:bodyPr>
            <a:normAutofit fontScale="92500"/>
          </a:bodyPr>
          <a:lstStyle/>
          <a:p>
            <a:r>
              <a:rPr lang="en-AU" dirty="0" smtClean="0"/>
              <a:t>Electronic lodgement </a:t>
            </a:r>
            <a:r>
              <a:rPr lang="en-AU" dirty="0"/>
              <a:t>conditions</a:t>
            </a:r>
          </a:p>
          <a:p>
            <a:r>
              <a:rPr lang="en-AU" dirty="0" smtClean="0"/>
              <a:t>Notice published on </a:t>
            </a:r>
            <a:r>
              <a:rPr lang="en-AU" dirty="0"/>
              <a:t>AusTender </a:t>
            </a:r>
            <a:r>
              <a:rPr lang="en-AU" dirty="0" smtClean="0"/>
              <a:t>(</a:t>
            </a:r>
            <a:r>
              <a:rPr lang="en-AU" b="1" dirty="0" smtClean="0"/>
              <a:t>tenders.gov.au</a:t>
            </a:r>
            <a:r>
              <a:rPr lang="en-AU" dirty="0" smtClean="0"/>
              <a:t>)</a:t>
            </a:r>
            <a:r>
              <a:rPr lang="en-AU" b="1" dirty="0" smtClean="0"/>
              <a:t> </a:t>
            </a:r>
            <a:r>
              <a:rPr lang="en-AU" dirty="0" smtClean="0"/>
              <a:t>but responses must be lodged through the 360Pro System</a:t>
            </a:r>
            <a:endParaRPr lang="en-AU" dirty="0"/>
          </a:p>
          <a:p>
            <a:r>
              <a:rPr lang="en-AU" dirty="0" smtClean="0"/>
              <a:t>Lodge using the correct forms</a:t>
            </a:r>
          </a:p>
          <a:p>
            <a:r>
              <a:rPr lang="en-AU" dirty="0" smtClean="0"/>
              <a:t>No attachments unless specifically requested</a:t>
            </a:r>
            <a:endParaRPr lang="en-AU" dirty="0"/>
          </a:p>
          <a:p>
            <a:r>
              <a:rPr lang="en-AU" dirty="0"/>
              <a:t>Corrections and </a:t>
            </a:r>
            <a:r>
              <a:rPr lang="en-AU" dirty="0" smtClean="0"/>
              <a:t>additions notified in addenda</a:t>
            </a:r>
            <a:endParaRPr lang="en-AU" dirty="0"/>
          </a:p>
          <a:p>
            <a:r>
              <a:rPr lang="en-AU" dirty="0" smtClean="0"/>
              <a:t>Incomplete tenders or non-competitive responses</a:t>
            </a:r>
          </a:p>
          <a:p>
            <a:endParaRPr lang="en-AU" dirty="0"/>
          </a:p>
          <a:p>
            <a:pPr marL="0" indent="0">
              <a:buNone/>
            </a:pPr>
            <a:endParaRPr lang="en-AU" dirty="0"/>
          </a:p>
        </p:txBody>
      </p:sp>
      <p:sp>
        <p:nvSpPr>
          <p:cNvPr id="4" name="TextBox 3"/>
          <p:cNvSpPr txBox="1"/>
          <p:nvPr/>
        </p:nvSpPr>
        <p:spPr>
          <a:xfrm>
            <a:off x="179512" y="6320816"/>
            <a:ext cx="1907704" cy="369332"/>
          </a:xfrm>
          <a:prstGeom prst="rect">
            <a:avLst/>
          </a:prstGeom>
          <a:noFill/>
        </p:spPr>
        <p:txBody>
          <a:bodyPr wrap="square" rtlCol="0">
            <a:spAutoFit/>
          </a:bodyPr>
          <a:lstStyle/>
          <a:p>
            <a:r>
              <a:rPr lang="en-AU" dirty="0" smtClean="0">
                <a:solidFill>
                  <a:schemeClr val="bg1"/>
                </a:solidFill>
              </a:rPr>
              <a:t>Chapter </a:t>
            </a:r>
            <a:r>
              <a:rPr lang="en-AU" dirty="0">
                <a:solidFill>
                  <a:schemeClr val="bg1"/>
                </a:solidFill>
              </a:rPr>
              <a:t>6</a:t>
            </a:r>
          </a:p>
        </p:txBody>
      </p:sp>
    </p:spTree>
    <p:extLst>
      <p:ext uri="{BB962C8B-B14F-4D97-AF65-F5344CB8AC3E}">
        <p14:creationId xmlns:p14="http://schemas.microsoft.com/office/powerpoint/2010/main" val="6714606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solidFill>
                  <a:schemeClr val="accent1">
                    <a:lumMod val="75000"/>
                  </a:schemeClr>
                </a:solidFill>
              </a:rPr>
              <a:t>Key Dates</a:t>
            </a:r>
            <a:endParaRPr lang="en-AU" b="1" dirty="0">
              <a:solidFill>
                <a:schemeClr val="accent1">
                  <a:lumMod val="7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54311696"/>
              </p:ext>
            </p:extLst>
          </p:nvPr>
        </p:nvGraphicFramePr>
        <p:xfrm>
          <a:off x="467544" y="1131544"/>
          <a:ext cx="8229600" cy="4549610"/>
        </p:xfrm>
        <a:graphic>
          <a:graphicData uri="http://schemas.openxmlformats.org/drawingml/2006/table">
            <a:tbl>
              <a:tblPr firstRow="1" bandRow="1">
                <a:tableStyleId>{5C22544A-7EE6-4342-B048-85BDC9FD1C3A}</a:tableStyleId>
              </a:tblPr>
              <a:tblGrid>
                <a:gridCol w="5184576">
                  <a:extLst>
                    <a:ext uri="{9D8B030D-6E8A-4147-A177-3AD203B41FA5}">
                      <a16:colId xmlns:a16="http://schemas.microsoft.com/office/drawing/2014/main" val="20000"/>
                    </a:ext>
                  </a:extLst>
                </a:gridCol>
                <a:gridCol w="3045024">
                  <a:extLst>
                    <a:ext uri="{9D8B030D-6E8A-4147-A177-3AD203B41FA5}">
                      <a16:colId xmlns:a16="http://schemas.microsoft.com/office/drawing/2014/main" val="20001"/>
                    </a:ext>
                  </a:extLst>
                </a:gridCol>
              </a:tblGrid>
              <a:tr h="589952">
                <a:tc>
                  <a:txBody>
                    <a:bodyPr/>
                    <a:lstStyle/>
                    <a:p>
                      <a:pPr algn="ctr"/>
                      <a:r>
                        <a:rPr lang="en-AU" sz="2400" dirty="0" smtClean="0"/>
                        <a:t>Key Event</a:t>
                      </a:r>
                      <a:endParaRPr lang="en-AU" sz="2400" dirty="0"/>
                    </a:p>
                  </a:txBody>
                  <a:tcPr/>
                </a:tc>
                <a:tc>
                  <a:txBody>
                    <a:bodyPr/>
                    <a:lstStyle/>
                    <a:p>
                      <a:pPr algn="ctr"/>
                      <a:r>
                        <a:rPr lang="en-AU" sz="2400" dirty="0" smtClean="0"/>
                        <a:t>Date</a:t>
                      </a:r>
                      <a:endParaRPr lang="en-AU" sz="2400" dirty="0"/>
                    </a:p>
                  </a:txBody>
                  <a:tcPr/>
                </a:tc>
                <a:extLst>
                  <a:ext uri="{0D108BD9-81ED-4DB2-BD59-A6C34878D82A}">
                    <a16:rowId xmlns:a16="http://schemas.microsoft.com/office/drawing/2014/main" val="10000"/>
                  </a:ext>
                </a:extLst>
              </a:tr>
              <a:tr h="78798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2800" kern="1200" dirty="0" smtClean="0">
                          <a:solidFill>
                            <a:schemeClr val="dk1"/>
                          </a:solidFill>
                          <a:latin typeface="+mn-lt"/>
                          <a:ea typeface="+mn-ea"/>
                          <a:cs typeface="+mn-cs"/>
                        </a:rPr>
                        <a:t>Release of the </a:t>
                      </a:r>
                      <a:r>
                        <a:rPr lang="en-AU" sz="2800" kern="1200" baseline="0" dirty="0" smtClean="0">
                          <a:solidFill>
                            <a:schemeClr val="dk1"/>
                          </a:solidFill>
                          <a:latin typeface="+mn-lt"/>
                          <a:ea typeface="+mn-ea"/>
                          <a:cs typeface="+mn-cs"/>
                        </a:rPr>
                        <a:t>Request for Tender</a:t>
                      </a:r>
                      <a:endParaRPr lang="en-AU" sz="2800" dirty="0" smtClean="0"/>
                    </a:p>
                  </a:txBody>
                  <a:tcPr/>
                </a:tc>
                <a:tc>
                  <a:txBody>
                    <a:bodyPr/>
                    <a:lstStyle/>
                    <a:p>
                      <a:r>
                        <a:rPr lang="en-AU" sz="2600" dirty="0" smtClean="0"/>
                        <a:t>12 October 2017</a:t>
                      </a:r>
                      <a:endParaRPr lang="en-AU" sz="2600" dirty="0"/>
                    </a:p>
                  </a:txBody>
                  <a:tcPr/>
                </a:tc>
                <a:extLst>
                  <a:ext uri="{0D108BD9-81ED-4DB2-BD59-A6C34878D82A}">
                    <a16:rowId xmlns:a16="http://schemas.microsoft.com/office/drawing/2014/main" val="10001"/>
                  </a:ext>
                </a:extLst>
              </a:tr>
              <a:tr h="12602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800" kern="1200" noProof="0" dirty="0" smtClean="0">
                          <a:solidFill>
                            <a:schemeClr val="dk1"/>
                          </a:solidFill>
                          <a:latin typeface="+mn-lt"/>
                          <a:ea typeface="+mn-ea"/>
                          <a:cs typeface="+mn-cs"/>
                        </a:rPr>
                        <a:t>Closing date for the Request for Tender</a:t>
                      </a:r>
                    </a:p>
                  </a:txBody>
                  <a:tcPr/>
                </a:tc>
                <a:tc>
                  <a:txBody>
                    <a:bodyPr/>
                    <a:lstStyle/>
                    <a:p>
                      <a:r>
                        <a:rPr lang="en-AU" sz="2600" dirty="0" smtClean="0"/>
                        <a:t>12.00 noon (Canberra time),</a:t>
                      </a:r>
                      <a:r>
                        <a:rPr lang="en-AU" sz="2600" baseline="0" dirty="0" smtClean="0"/>
                        <a:t> 6 November 2017</a:t>
                      </a:r>
                      <a:endParaRPr lang="en-AU" sz="2600" dirty="0"/>
                    </a:p>
                  </a:txBody>
                  <a:tcPr/>
                </a:tc>
                <a:extLst>
                  <a:ext uri="{0D108BD9-81ED-4DB2-BD59-A6C34878D82A}">
                    <a16:rowId xmlns:a16="http://schemas.microsoft.com/office/drawing/2014/main" val="10002"/>
                  </a:ext>
                </a:extLst>
              </a:tr>
              <a:tr h="9457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800" kern="1200" noProof="0" dirty="0" smtClean="0">
                          <a:solidFill>
                            <a:schemeClr val="dk1"/>
                          </a:solidFill>
                          <a:latin typeface="+mn-lt"/>
                          <a:ea typeface="+mn-ea"/>
                          <a:cs typeface="+mn-cs"/>
                        </a:rPr>
                        <a:t>Notification</a:t>
                      </a:r>
                      <a:r>
                        <a:rPr lang="en-AU" sz="2800" kern="1200" baseline="0" noProof="0" dirty="0" smtClean="0">
                          <a:solidFill>
                            <a:schemeClr val="dk1"/>
                          </a:solidFill>
                          <a:latin typeface="+mn-lt"/>
                          <a:ea typeface="+mn-ea"/>
                          <a:cs typeface="+mn-cs"/>
                        </a:rPr>
                        <a:t> of outcomes and Dispatch of Deeds</a:t>
                      </a:r>
                      <a:endParaRPr lang="en-AU" sz="2800" kern="1200" noProof="0" dirty="0" smtClean="0">
                        <a:solidFill>
                          <a:schemeClr val="dk1"/>
                        </a:solidFill>
                        <a:latin typeface="+mn-lt"/>
                        <a:ea typeface="+mn-ea"/>
                        <a:cs typeface="+mn-cs"/>
                      </a:endParaRPr>
                    </a:p>
                  </a:txBody>
                  <a:tcPr/>
                </a:tc>
                <a:tc>
                  <a:txBody>
                    <a:bodyPr/>
                    <a:lstStyle/>
                    <a:p>
                      <a:r>
                        <a:rPr lang="en-AU" sz="2600" dirty="0" smtClean="0"/>
                        <a:t>December 2017 to</a:t>
                      </a:r>
                      <a:r>
                        <a:rPr lang="en-AU" sz="2600" baseline="0" dirty="0"/>
                        <a:t> </a:t>
                      </a:r>
                      <a:r>
                        <a:rPr lang="en-AU" sz="2600" baseline="0" dirty="0" smtClean="0"/>
                        <a:t>May 2018</a:t>
                      </a:r>
                      <a:endParaRPr lang="en-AU" sz="2600" dirty="0" smtClean="0"/>
                    </a:p>
                  </a:txBody>
                  <a:tcPr/>
                </a:tc>
                <a:extLst>
                  <a:ext uri="{0D108BD9-81ED-4DB2-BD59-A6C34878D82A}">
                    <a16:rowId xmlns:a16="http://schemas.microsoft.com/office/drawing/2014/main" val="10003"/>
                  </a:ext>
                </a:extLst>
              </a:tr>
              <a:tr h="9457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800" kern="1200" noProof="0" dirty="0" smtClean="0">
                          <a:solidFill>
                            <a:schemeClr val="dk1"/>
                          </a:solidFill>
                          <a:latin typeface="+mn-lt"/>
                          <a:ea typeface="+mn-ea"/>
                          <a:cs typeface="+mn-cs"/>
                        </a:rPr>
                        <a:t>Providers commence delivery</a:t>
                      </a:r>
                    </a:p>
                  </a:txBody>
                  <a:tcPr/>
                </a:tc>
                <a:tc>
                  <a:txBody>
                    <a:bodyPr/>
                    <a:lstStyle/>
                    <a:p>
                      <a:r>
                        <a:rPr lang="en-AU" sz="2600" dirty="0" smtClean="0"/>
                        <a:t>January 2018 to </a:t>
                      </a:r>
                      <a:br>
                        <a:rPr lang="en-AU" sz="2600" dirty="0" smtClean="0"/>
                      </a:br>
                      <a:r>
                        <a:rPr lang="en-AU" sz="2600" dirty="0" smtClean="0"/>
                        <a:t>July 2018</a:t>
                      </a:r>
                      <a:endParaRPr lang="en-AU" sz="2600" dirty="0"/>
                    </a:p>
                  </a:txBody>
                  <a:tcPr/>
                </a:tc>
                <a:extLst>
                  <a:ext uri="{0D108BD9-81ED-4DB2-BD59-A6C34878D82A}">
                    <a16:rowId xmlns:a16="http://schemas.microsoft.com/office/drawing/2014/main" val="10004"/>
                  </a:ext>
                </a:extLst>
              </a:tr>
            </a:tbl>
          </a:graphicData>
        </a:graphic>
      </p:graphicFrame>
      <p:sp>
        <p:nvSpPr>
          <p:cNvPr id="4" name="TextBox 3"/>
          <p:cNvSpPr txBox="1"/>
          <p:nvPr/>
        </p:nvSpPr>
        <p:spPr>
          <a:xfrm>
            <a:off x="179512" y="6320816"/>
            <a:ext cx="1907704" cy="369332"/>
          </a:xfrm>
          <a:prstGeom prst="rect">
            <a:avLst/>
          </a:prstGeom>
          <a:noFill/>
        </p:spPr>
        <p:txBody>
          <a:bodyPr wrap="square" rtlCol="0">
            <a:spAutoFit/>
          </a:bodyPr>
          <a:lstStyle/>
          <a:p>
            <a:r>
              <a:rPr lang="en-AU" dirty="0" smtClean="0">
                <a:solidFill>
                  <a:schemeClr val="bg1"/>
                </a:solidFill>
              </a:rPr>
              <a:t>Page ii</a:t>
            </a:r>
            <a:endParaRPr lang="en-AU" dirty="0">
              <a:solidFill>
                <a:schemeClr val="bg1"/>
              </a:solidFill>
            </a:endParaRPr>
          </a:p>
        </p:txBody>
      </p:sp>
    </p:spTree>
    <p:extLst>
      <p:ext uri="{BB962C8B-B14F-4D97-AF65-F5344CB8AC3E}">
        <p14:creationId xmlns:p14="http://schemas.microsoft.com/office/powerpoint/2010/main" val="14896507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57656" y="167657"/>
            <a:ext cx="7481455" cy="1143000"/>
          </a:xfrm>
        </p:spPr>
        <p:txBody>
          <a:bodyPr>
            <a:normAutofit/>
          </a:bodyPr>
          <a:lstStyle/>
          <a:p>
            <a:r>
              <a:rPr lang="en-AU" b="1" dirty="0" smtClean="0">
                <a:solidFill>
                  <a:schemeClr val="accent1">
                    <a:lumMod val="75000"/>
                  </a:schemeClr>
                </a:solidFill>
              </a:rPr>
              <a:t>Further Information</a:t>
            </a:r>
            <a:endParaRPr lang="en-AU" b="1" dirty="0">
              <a:solidFill>
                <a:schemeClr val="accent1">
                  <a:lumMod val="75000"/>
                </a:schemeClr>
              </a:solidFill>
            </a:endParaRPr>
          </a:p>
        </p:txBody>
      </p:sp>
      <p:sp>
        <p:nvSpPr>
          <p:cNvPr id="5" name="Content Placeholder 2"/>
          <p:cNvSpPr>
            <a:spLocks noGrp="1"/>
          </p:cNvSpPr>
          <p:nvPr>
            <p:ph idx="1"/>
          </p:nvPr>
        </p:nvSpPr>
        <p:spPr>
          <a:xfrm>
            <a:off x="1326334" y="1222797"/>
            <a:ext cx="7704856" cy="4796092"/>
          </a:xfrm>
        </p:spPr>
        <p:txBody>
          <a:bodyPr>
            <a:normAutofit fontScale="92500" lnSpcReduction="10000"/>
          </a:bodyPr>
          <a:lstStyle/>
          <a:p>
            <a:pPr fontAlgn="t"/>
            <a:r>
              <a:rPr lang="en-AU" sz="2600" b="1" dirty="0"/>
              <a:t>Request for </a:t>
            </a:r>
            <a:r>
              <a:rPr lang="en-AU" sz="2600" b="1" dirty="0" smtClean="0"/>
              <a:t>Tender </a:t>
            </a:r>
            <a:r>
              <a:rPr lang="en-AU" sz="2600" b="1" dirty="0"/>
              <a:t>pack </a:t>
            </a:r>
            <a:endParaRPr lang="en-AU" sz="2600" dirty="0"/>
          </a:p>
          <a:p>
            <a:pPr marL="800100" lvl="2" indent="0" fontAlgn="t">
              <a:buNone/>
            </a:pPr>
            <a:r>
              <a:rPr lang="en-AU" sz="2600" dirty="0"/>
              <a:t>360Pro </a:t>
            </a:r>
            <a:r>
              <a:rPr lang="en-AU" sz="2600" dirty="0" smtClean="0"/>
              <a:t>– </a:t>
            </a:r>
            <a:r>
              <a:rPr lang="en-AU" sz="2600" dirty="0" smtClean="0">
                <a:hlinkClick r:id="rId3"/>
              </a:rPr>
              <a:t>tinyurl.com/360Pro-employment</a:t>
            </a:r>
            <a:endParaRPr lang="en-AU" sz="2600" dirty="0"/>
          </a:p>
          <a:p>
            <a:pPr marL="800100" lvl="2" indent="0" fontAlgn="t">
              <a:buNone/>
            </a:pPr>
            <a:r>
              <a:rPr lang="en-AU" sz="2600" dirty="0"/>
              <a:t>AusTender –</a:t>
            </a:r>
            <a:r>
              <a:rPr lang="en-AU" sz="2600" dirty="0" smtClean="0"/>
              <a:t> </a:t>
            </a:r>
            <a:r>
              <a:rPr lang="en-AU" sz="2600" dirty="0" smtClean="0">
                <a:hlinkClick r:id="rId4"/>
              </a:rPr>
              <a:t>tenders.gov.au</a:t>
            </a:r>
            <a:endParaRPr lang="en-AU" sz="2600" dirty="0"/>
          </a:p>
          <a:p>
            <a:pPr fontAlgn="t">
              <a:spcBef>
                <a:spcPts val="1200"/>
              </a:spcBef>
            </a:pPr>
            <a:r>
              <a:rPr lang="en-AU" sz="2600" b="1" dirty="0"/>
              <a:t>Responses to the </a:t>
            </a:r>
            <a:r>
              <a:rPr lang="en-AU" sz="2600" b="1" dirty="0" smtClean="0"/>
              <a:t>Request for Tender to </a:t>
            </a:r>
            <a:r>
              <a:rPr lang="en-AU" sz="2600" b="1" dirty="0"/>
              <a:t>be lodged on</a:t>
            </a:r>
          </a:p>
          <a:p>
            <a:pPr marL="800100" lvl="2" indent="0" fontAlgn="t">
              <a:buNone/>
            </a:pPr>
            <a:r>
              <a:rPr lang="en-AU" sz="2600" dirty="0"/>
              <a:t>360Pro – </a:t>
            </a:r>
            <a:r>
              <a:rPr lang="en-AU" sz="2600" dirty="0" smtClean="0">
                <a:hlinkClick r:id="rId3"/>
              </a:rPr>
              <a:t>tinyurl.com/360Pro-employment</a:t>
            </a:r>
            <a:endParaRPr lang="en-AU" sz="2600" dirty="0"/>
          </a:p>
          <a:p>
            <a:pPr fontAlgn="t">
              <a:spcBef>
                <a:spcPts val="1200"/>
              </a:spcBef>
            </a:pPr>
            <a:r>
              <a:rPr lang="en-AU" sz="2600" b="1" dirty="0" smtClean="0"/>
              <a:t>Employment Services Purchasing Information website</a:t>
            </a:r>
            <a:endParaRPr lang="en-AU" sz="2600" b="1" dirty="0"/>
          </a:p>
          <a:p>
            <a:pPr marL="857250" lvl="2" indent="0" fontAlgn="t">
              <a:buNone/>
            </a:pPr>
            <a:r>
              <a:rPr lang="en-AU" sz="2600" dirty="0" smtClean="0">
                <a:hlinkClick r:id="rId5"/>
              </a:rPr>
              <a:t>employment.gov.au/purchasing</a:t>
            </a:r>
            <a:r>
              <a:rPr lang="en-AU" sz="2600" dirty="0" smtClean="0"/>
              <a:t> </a:t>
            </a:r>
            <a:endParaRPr lang="en-AU" sz="2600" dirty="0"/>
          </a:p>
          <a:p>
            <a:pPr fontAlgn="t">
              <a:spcBef>
                <a:spcPts val="1200"/>
              </a:spcBef>
            </a:pPr>
            <a:r>
              <a:rPr lang="en-AU" sz="2600" b="1" dirty="0" smtClean="0"/>
              <a:t>Employment Services </a:t>
            </a:r>
            <a:r>
              <a:rPr lang="en-AU" sz="2600" b="1" dirty="0"/>
              <a:t>Purchasing Hotline</a:t>
            </a:r>
          </a:p>
          <a:p>
            <a:pPr marL="800100" lvl="2" indent="0" fontAlgn="t">
              <a:buNone/>
            </a:pPr>
            <a:r>
              <a:rPr lang="en-AU" sz="2600" dirty="0" smtClean="0"/>
              <a:t>Email</a:t>
            </a:r>
            <a:r>
              <a:rPr lang="en-AU" sz="2600" dirty="0"/>
              <a:t>: </a:t>
            </a:r>
            <a:r>
              <a:rPr lang="en-AU" sz="2600" dirty="0">
                <a:hlinkClick r:id="rId6"/>
              </a:rPr>
              <a:t>espurchasing@employment.gov.au</a:t>
            </a:r>
            <a:endParaRPr lang="en-AU" sz="2600" dirty="0"/>
          </a:p>
          <a:p>
            <a:pPr fontAlgn="t">
              <a:spcBef>
                <a:spcPts val="1200"/>
              </a:spcBef>
            </a:pPr>
            <a:r>
              <a:rPr lang="en-AU" sz="2600" b="1" dirty="0"/>
              <a:t>Probity/Integrity Concerns</a:t>
            </a:r>
          </a:p>
          <a:p>
            <a:pPr marL="800100" lvl="2" indent="0" fontAlgn="t">
              <a:buNone/>
            </a:pPr>
            <a:r>
              <a:rPr lang="en-AU" sz="2600" dirty="0"/>
              <a:t>Email: </a:t>
            </a:r>
            <a:r>
              <a:rPr lang="en-AU" sz="2600" dirty="0">
                <a:hlinkClick r:id="rId7"/>
              </a:rPr>
              <a:t>luke.dejong@employment.gov.au</a:t>
            </a:r>
            <a:endParaRPr lang="en-AU" sz="2600" dirty="0"/>
          </a:p>
        </p:txBody>
      </p:sp>
      <p:sp>
        <p:nvSpPr>
          <p:cNvPr id="4" name="TextBox 3"/>
          <p:cNvSpPr txBox="1"/>
          <p:nvPr/>
        </p:nvSpPr>
        <p:spPr>
          <a:xfrm>
            <a:off x="179512" y="6320816"/>
            <a:ext cx="1907704" cy="369332"/>
          </a:xfrm>
          <a:prstGeom prst="rect">
            <a:avLst/>
          </a:prstGeom>
          <a:noFill/>
        </p:spPr>
        <p:txBody>
          <a:bodyPr wrap="square" rtlCol="0">
            <a:spAutoFit/>
          </a:bodyPr>
          <a:lstStyle/>
          <a:p>
            <a:r>
              <a:rPr lang="en-AU" dirty="0" smtClean="0">
                <a:solidFill>
                  <a:schemeClr val="bg1"/>
                </a:solidFill>
              </a:rPr>
              <a:t>Page iii</a:t>
            </a:r>
            <a:endParaRPr lang="en-AU" dirty="0">
              <a:solidFill>
                <a:schemeClr val="bg1"/>
              </a:solidFill>
            </a:endParaRPr>
          </a:p>
        </p:txBody>
      </p:sp>
    </p:spTree>
    <p:extLst>
      <p:ext uri="{BB962C8B-B14F-4D97-AF65-F5344CB8AC3E}">
        <p14:creationId xmlns:p14="http://schemas.microsoft.com/office/powerpoint/2010/main" val="27275109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ctrTitle"/>
          </p:nvPr>
        </p:nvSpPr>
        <p:spPr>
          <a:xfrm>
            <a:off x="683568" y="2757551"/>
            <a:ext cx="7772400" cy="1082551"/>
          </a:xfrm>
        </p:spPr>
        <p:txBody>
          <a:bodyPr/>
          <a:lstStyle/>
          <a:p>
            <a:r>
              <a:rPr lang="en-AU" b="1" dirty="0" smtClean="0"/>
              <a:t>Questions</a:t>
            </a:r>
            <a:endParaRPr lang="en-AU" b="1" dirty="0"/>
          </a:p>
        </p:txBody>
      </p:sp>
      <p:pic>
        <p:nvPicPr>
          <p:cNvPr id="13" name="Picture 12" descr="Question mark illustration"/>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2312196"/>
            <a:ext cx="2088232" cy="2527791"/>
          </a:xfrm>
          <a:prstGeom prst="rect">
            <a:avLst/>
          </a:prstGeom>
          <a:noFill/>
          <a:ln>
            <a:noFill/>
          </a:ln>
        </p:spPr>
      </p:pic>
      <p:pic>
        <p:nvPicPr>
          <p:cNvPr id="6" name="Picture 5" descr="Question illustration"/>
          <p:cNvPicPr>
            <a:picLocks noChangeAspect="1" noChangeArrowheads="1"/>
          </p:cNvPicPr>
          <p:nvPr/>
        </p:nvPicPr>
        <p:blipFill>
          <a:blip r:embed="rId4" cstate="print"/>
          <a:srcRect/>
          <a:stretch>
            <a:fillRect/>
          </a:stretch>
        </p:blipFill>
        <p:spPr bwMode="auto">
          <a:xfrm>
            <a:off x="6374594" y="1606489"/>
            <a:ext cx="2736304" cy="3752681"/>
          </a:xfrm>
          <a:prstGeom prst="rect">
            <a:avLst/>
          </a:prstGeom>
          <a:noFill/>
        </p:spPr>
      </p:pic>
    </p:spTree>
    <p:extLst>
      <p:ext uri="{BB962C8B-B14F-4D97-AF65-F5344CB8AC3E}">
        <p14:creationId xmlns:p14="http://schemas.microsoft.com/office/powerpoint/2010/main" val="3329686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lvl="1" indent="0" algn="ctr"/>
            <a:r>
              <a:rPr lang="en-AU" sz="4400" b="1" kern="1200" dirty="0" smtClean="0">
                <a:solidFill>
                  <a:srgbClr val="4F81BD">
                    <a:lumMod val="75000"/>
                  </a:srgbClr>
                </a:solidFill>
                <a:latin typeface="Calibri"/>
              </a:rPr>
              <a:t>Prison to Work Report</a:t>
            </a:r>
            <a:endParaRPr lang="en-AU" dirty="0">
              <a:solidFill>
                <a:srgbClr val="FF0000"/>
              </a:solidFill>
            </a:endParaRPr>
          </a:p>
        </p:txBody>
      </p:sp>
      <p:sp>
        <p:nvSpPr>
          <p:cNvPr id="4" name="Content Placeholder 3"/>
          <p:cNvSpPr>
            <a:spLocks noGrp="1"/>
          </p:cNvSpPr>
          <p:nvPr>
            <p:ph idx="1"/>
          </p:nvPr>
        </p:nvSpPr>
        <p:spPr>
          <a:xfrm>
            <a:off x="1115616" y="1628800"/>
            <a:ext cx="7128792" cy="2283702"/>
          </a:xfrm>
          <a:prstGeom prst="rect">
            <a:avLst/>
          </a:prstGeom>
        </p:spPr>
        <p:txBody>
          <a:bodyPr wrap="square">
            <a:spAutoFit/>
          </a:bodyPr>
          <a:lstStyle/>
          <a:p>
            <a:pPr marL="0" indent="0">
              <a:buNone/>
            </a:pPr>
            <a:r>
              <a:rPr lang="en-AU" sz="2800" dirty="0" smtClean="0"/>
              <a:t>Aboriginal and Torres Strait peoples are over represented in the prison system</a:t>
            </a:r>
          </a:p>
          <a:p>
            <a:pPr lvl="1">
              <a:buFont typeface="Wingdings" panose="05000000000000000000" pitchFamily="2" charset="2"/>
              <a:buChar char="Ø"/>
            </a:pPr>
            <a:r>
              <a:rPr lang="en-AU" sz="2400" dirty="0" smtClean="0"/>
              <a:t>27 per cent of the prison population</a:t>
            </a:r>
          </a:p>
          <a:p>
            <a:pPr lvl="1">
              <a:buFont typeface="Wingdings" panose="05000000000000000000" pitchFamily="2" charset="2"/>
              <a:buChar char="Ø"/>
            </a:pPr>
            <a:r>
              <a:rPr lang="en-AU" sz="2400" dirty="0" smtClean="0"/>
              <a:t>2 per cent of Australian adults</a:t>
            </a:r>
          </a:p>
          <a:p>
            <a:pPr lvl="1">
              <a:buFont typeface="Wingdings" panose="05000000000000000000" pitchFamily="2" charset="2"/>
              <a:buChar char="Ø"/>
            </a:pPr>
            <a:r>
              <a:rPr lang="en-AU" sz="2400" dirty="0" smtClean="0"/>
              <a:t>1 in 4 who are looking for work </a:t>
            </a:r>
            <a:r>
              <a:rPr lang="en-AU" sz="2400" dirty="0"/>
              <a:t>are </a:t>
            </a:r>
            <a:r>
              <a:rPr lang="en-AU" sz="2400" dirty="0" smtClean="0"/>
              <a:t>ex−offenders</a:t>
            </a:r>
          </a:p>
        </p:txBody>
      </p:sp>
      <p:sp>
        <p:nvSpPr>
          <p:cNvPr id="3" name="Slide Number Placeholder 2"/>
          <p:cNvSpPr>
            <a:spLocks noGrp="1"/>
          </p:cNvSpPr>
          <p:nvPr>
            <p:ph type="sldNum" sz="quarter" idx="12"/>
          </p:nvPr>
        </p:nvSpPr>
        <p:spPr>
          <a:xfrm>
            <a:off x="6553200" y="6356367"/>
            <a:ext cx="755104" cy="312994"/>
          </a:xfrm>
        </p:spPr>
        <p:txBody>
          <a:bodyPr/>
          <a:lstStyle/>
          <a:p>
            <a:fld id="{1795F7F6-AB6D-4ACC-8E56-A2416CB19979}" type="slidenum">
              <a:rPr lang="en-AU" smtClean="0">
                <a:solidFill>
                  <a:prstClr val="black">
                    <a:tint val="75000"/>
                  </a:prstClr>
                </a:solidFill>
              </a:rPr>
              <a:pPr/>
              <a:t>4</a:t>
            </a:fld>
            <a:endParaRPr lang="en-AU" dirty="0">
              <a:solidFill>
                <a:prstClr val="black">
                  <a:tint val="75000"/>
                </a:prstClr>
              </a:solidFill>
            </a:endParaRPr>
          </a:p>
        </p:txBody>
      </p:sp>
    </p:spTree>
    <p:extLst>
      <p:ext uri="{BB962C8B-B14F-4D97-AF65-F5344CB8AC3E}">
        <p14:creationId xmlns:p14="http://schemas.microsoft.com/office/powerpoint/2010/main" val="528803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sz="4000" b="1" dirty="0" smtClean="0">
                <a:solidFill>
                  <a:schemeClr val="accent1">
                    <a:lumMod val="75000"/>
                  </a:schemeClr>
                </a:solidFill>
              </a:rPr>
              <a:t>Key features of the service</a:t>
            </a:r>
            <a:endParaRPr lang="en-AU" sz="4000" b="1" dirty="0">
              <a:solidFill>
                <a:schemeClr val="accent1">
                  <a:lumMod val="75000"/>
                </a:schemeClr>
              </a:solidFill>
            </a:endParaRPr>
          </a:p>
        </p:txBody>
      </p:sp>
      <p:sp>
        <p:nvSpPr>
          <p:cNvPr id="3" name="Content Placeholder 2"/>
          <p:cNvSpPr>
            <a:spLocks noGrp="1"/>
          </p:cNvSpPr>
          <p:nvPr>
            <p:ph idx="1"/>
          </p:nvPr>
        </p:nvSpPr>
        <p:spPr>
          <a:xfrm>
            <a:off x="899592" y="1484784"/>
            <a:ext cx="7632848" cy="4248472"/>
          </a:xfrm>
        </p:spPr>
        <p:txBody>
          <a:bodyPr>
            <a:normAutofit/>
          </a:bodyPr>
          <a:lstStyle/>
          <a:p>
            <a:pPr marL="0" indent="0">
              <a:buNone/>
            </a:pPr>
            <a:r>
              <a:rPr lang="en-AU" sz="2800" dirty="0" smtClean="0"/>
              <a:t>Aboriginal or Torres Strait Islander prisoners who volunteer to participate in the service will be given:</a:t>
            </a:r>
            <a:endParaRPr lang="en-AU" sz="2800" dirty="0"/>
          </a:p>
          <a:p>
            <a:pPr lvl="1">
              <a:buFont typeface="Wingdings" panose="05000000000000000000" pitchFamily="2" charset="2"/>
              <a:buChar char="Ø"/>
            </a:pPr>
            <a:r>
              <a:rPr lang="en-AU" sz="2400" dirty="0"/>
              <a:t>Comprehensive  employment assessments:</a:t>
            </a:r>
          </a:p>
          <a:p>
            <a:pPr lvl="2"/>
            <a:r>
              <a:rPr lang="en-AU" sz="2000" dirty="0" smtClean="0"/>
              <a:t>Job Seeker Classification Instrument Assessment</a:t>
            </a:r>
          </a:p>
          <a:p>
            <a:pPr lvl="2"/>
            <a:r>
              <a:rPr lang="en-AU" sz="2000" dirty="0" smtClean="0"/>
              <a:t>Employment Services Assessment</a:t>
            </a:r>
          </a:p>
          <a:p>
            <a:pPr lvl="1">
              <a:buFont typeface="Wingdings" panose="05000000000000000000" pitchFamily="2" charset="2"/>
              <a:buChar char="Ø"/>
            </a:pPr>
            <a:r>
              <a:rPr lang="en-AU" sz="2400" dirty="0" smtClean="0"/>
              <a:t>Transition Plan</a:t>
            </a:r>
          </a:p>
          <a:p>
            <a:pPr lvl="1">
              <a:buFont typeface="Wingdings" panose="05000000000000000000" pitchFamily="2" charset="2"/>
              <a:buChar char="Ø"/>
            </a:pPr>
            <a:r>
              <a:rPr lang="en-AU" sz="2400" dirty="0" smtClean="0"/>
              <a:t>Facilitated Transfer</a:t>
            </a:r>
          </a:p>
          <a:p>
            <a:pPr marL="57150" indent="0">
              <a:buNone/>
            </a:pPr>
            <a:r>
              <a:rPr lang="en-AU" sz="2800" dirty="0" smtClean="0"/>
              <a:t>Services are expected to be delivered in a culturally competent manner</a:t>
            </a:r>
          </a:p>
          <a:p>
            <a:pPr marL="0" indent="0">
              <a:buNone/>
            </a:pPr>
            <a:endParaRPr lang="en-AU" dirty="0"/>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5</a:t>
            </a:fld>
            <a:endParaRPr lang="en-AU" dirty="0">
              <a:solidFill>
                <a:prstClr val="black">
                  <a:tint val="75000"/>
                </a:prstClr>
              </a:solidFill>
            </a:endParaRPr>
          </a:p>
        </p:txBody>
      </p:sp>
    </p:spTree>
    <p:extLst>
      <p:ext uri="{BB962C8B-B14F-4D97-AF65-F5344CB8AC3E}">
        <p14:creationId xmlns:p14="http://schemas.microsoft.com/office/powerpoint/2010/main" val="3934053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229600" cy="1143000"/>
          </a:xfrm>
        </p:spPr>
        <p:txBody>
          <a:bodyPr>
            <a:normAutofit/>
          </a:bodyPr>
          <a:lstStyle/>
          <a:p>
            <a:r>
              <a:rPr lang="en-AU" b="1" dirty="0" smtClean="0">
                <a:solidFill>
                  <a:schemeClr val="accent1">
                    <a:lumMod val="75000"/>
                  </a:schemeClr>
                </a:solidFill>
              </a:rPr>
              <a:t>Cultural Competence</a:t>
            </a:r>
            <a:endParaRPr lang="en-AU" b="1" dirty="0">
              <a:solidFill>
                <a:schemeClr val="accent1">
                  <a:lumMod val="75000"/>
                </a:schemeClr>
              </a:solidFill>
            </a:endParaRPr>
          </a:p>
        </p:txBody>
      </p:sp>
      <p:sp>
        <p:nvSpPr>
          <p:cNvPr id="3" name="Content Placeholder 2"/>
          <p:cNvSpPr>
            <a:spLocks noGrp="1"/>
          </p:cNvSpPr>
          <p:nvPr>
            <p:ph idx="1"/>
          </p:nvPr>
        </p:nvSpPr>
        <p:spPr>
          <a:xfrm>
            <a:off x="899592" y="1988840"/>
            <a:ext cx="7416824" cy="3600400"/>
          </a:xfrm>
        </p:spPr>
        <p:txBody>
          <a:bodyPr>
            <a:normAutofit fontScale="70000" lnSpcReduction="20000"/>
          </a:bodyPr>
          <a:lstStyle/>
          <a:p>
            <a:pPr marL="0" indent="0">
              <a:buNone/>
            </a:pPr>
            <a:r>
              <a:rPr lang="en-AU" sz="4000" dirty="0"/>
              <a:t>awareness, knowledge and understanding of:</a:t>
            </a:r>
          </a:p>
          <a:p>
            <a:pPr marL="914400" lvl="1" indent="-457200">
              <a:buFont typeface="Wingdings" panose="05000000000000000000" pitchFamily="2" charset="2"/>
              <a:buChar char="Ø"/>
            </a:pPr>
            <a:r>
              <a:rPr lang="en-AU" sz="3100" dirty="0"/>
              <a:t>different cultural perspectives</a:t>
            </a:r>
          </a:p>
          <a:p>
            <a:pPr marL="914400" lvl="1" indent="-457200">
              <a:buFont typeface="Wingdings" panose="05000000000000000000" pitchFamily="2" charset="2"/>
              <a:buChar char="Ø"/>
            </a:pPr>
            <a:r>
              <a:rPr lang="en-AU" sz="3100" dirty="0"/>
              <a:t>the unique aspects of Aboriginal and Torres Strait Islander societies and cultures</a:t>
            </a:r>
          </a:p>
          <a:p>
            <a:pPr marL="914400" lvl="1" indent="-457200">
              <a:buFont typeface="Wingdings" panose="05000000000000000000" pitchFamily="2" charset="2"/>
              <a:buChar char="Ø"/>
            </a:pPr>
            <a:r>
              <a:rPr lang="en-AU" sz="3100" dirty="0" smtClean="0"/>
              <a:t>history and of how the past has shaped and continues to impact the lives of Aboriginal and Torres Strait Islander peoples today, and</a:t>
            </a:r>
          </a:p>
          <a:p>
            <a:pPr marL="914400" lvl="1" indent="-457200">
              <a:buFont typeface="Wingdings" panose="05000000000000000000" pitchFamily="2" charset="2"/>
              <a:buChar char="Ø"/>
            </a:pPr>
            <a:r>
              <a:rPr lang="en-AU" sz="3100" dirty="0" smtClean="0"/>
              <a:t>the complexities, challenges and opportunities involved in improving and sustaining policy and program outcomes in partnership with Aboriginal and Torres Strait Islander peoples.</a:t>
            </a:r>
          </a:p>
          <a:p>
            <a:pPr marL="628650" lvl="1" indent="-171450">
              <a:buFont typeface="Arial" panose="020B0604020202020204" pitchFamily="34" charset="0"/>
              <a:buChar char="•"/>
            </a:pPr>
            <a:endParaRPr lang="en-AU" sz="1200" dirty="0"/>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6</a:t>
            </a:fld>
            <a:endParaRPr lang="en-AU" dirty="0">
              <a:solidFill>
                <a:prstClr val="black">
                  <a:tint val="75000"/>
                </a:prstClr>
              </a:solidFill>
            </a:endParaRPr>
          </a:p>
        </p:txBody>
      </p:sp>
    </p:spTree>
    <p:extLst>
      <p:ext uri="{BB962C8B-B14F-4D97-AF65-F5344CB8AC3E}">
        <p14:creationId xmlns:p14="http://schemas.microsoft.com/office/powerpoint/2010/main" val="3664868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solidFill>
                  <a:schemeClr val="accent1">
                    <a:lumMod val="75000"/>
                  </a:schemeClr>
                </a:solidFill>
              </a:rPr>
              <a:t>Overarching </a:t>
            </a:r>
            <a:r>
              <a:rPr lang="en-AU" b="1" dirty="0" smtClean="0">
                <a:solidFill>
                  <a:schemeClr val="accent1">
                    <a:lumMod val="75000"/>
                  </a:schemeClr>
                </a:solidFill>
              </a:rPr>
              <a:t>Principles</a:t>
            </a:r>
            <a:endParaRPr lang="en-AU" dirty="0"/>
          </a:p>
        </p:txBody>
      </p:sp>
      <p:sp>
        <p:nvSpPr>
          <p:cNvPr id="3" name="Content Placeholder 2"/>
          <p:cNvSpPr>
            <a:spLocks noGrp="1"/>
          </p:cNvSpPr>
          <p:nvPr>
            <p:ph idx="1"/>
          </p:nvPr>
        </p:nvSpPr>
        <p:spPr/>
        <p:txBody>
          <a:bodyPr/>
          <a:lstStyle/>
          <a:p>
            <a:pPr marL="400050" lvl="1" indent="0">
              <a:buNone/>
            </a:pPr>
            <a:r>
              <a:rPr lang="en-AU" dirty="0" smtClean="0"/>
              <a:t>Applying cultural competence to:</a:t>
            </a:r>
          </a:p>
          <a:p>
            <a:pPr marL="1314450" lvl="2" indent="-457200">
              <a:buFont typeface="Wingdings" panose="05000000000000000000" pitchFamily="2" charset="2"/>
              <a:buChar char="Ø"/>
            </a:pPr>
            <a:r>
              <a:rPr lang="en-AU" sz="2800" dirty="0"/>
              <a:t>Knowledge of issues</a:t>
            </a:r>
          </a:p>
          <a:p>
            <a:pPr marL="1314450" lvl="2" indent="-457200">
              <a:buFont typeface="Wingdings" panose="05000000000000000000" pitchFamily="2" charset="2"/>
              <a:buChar char="Ø"/>
            </a:pPr>
            <a:r>
              <a:rPr lang="en-AU" sz="2800" dirty="0"/>
              <a:t>Sensitive and effective communication</a:t>
            </a:r>
          </a:p>
          <a:p>
            <a:pPr marL="1314450" lvl="2" indent="-457200">
              <a:buFont typeface="Wingdings" panose="05000000000000000000" pitchFamily="2" charset="2"/>
              <a:buChar char="Ø"/>
            </a:pPr>
            <a:r>
              <a:rPr lang="en-AU" sz="2800" dirty="0"/>
              <a:t>Ability to work with prisons</a:t>
            </a:r>
          </a:p>
          <a:p>
            <a:pPr marL="1314450" lvl="2" indent="-457200">
              <a:buFont typeface="Wingdings" panose="05000000000000000000" pitchFamily="2" charset="2"/>
              <a:buChar char="Ø"/>
            </a:pPr>
            <a:r>
              <a:rPr lang="en-AU" sz="2800" dirty="0"/>
              <a:t>Linkages and network</a:t>
            </a:r>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7</a:t>
            </a:fld>
            <a:endParaRPr lang="en-AU" dirty="0">
              <a:solidFill>
                <a:prstClr val="black">
                  <a:tint val="75000"/>
                </a:prstClr>
              </a:solidFill>
            </a:endParaRPr>
          </a:p>
        </p:txBody>
      </p:sp>
    </p:spTree>
    <p:extLst>
      <p:ext uri="{BB962C8B-B14F-4D97-AF65-F5344CB8AC3E}">
        <p14:creationId xmlns:p14="http://schemas.microsoft.com/office/powerpoint/2010/main" val="3614967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64704"/>
            <a:ext cx="8219256" cy="1426170"/>
          </a:xfrm>
        </p:spPr>
        <p:txBody>
          <a:bodyPr>
            <a:normAutofit fontScale="90000"/>
          </a:bodyPr>
          <a:lstStyle/>
          <a:p>
            <a:r>
              <a:rPr lang="en-AU" b="1" dirty="0" smtClean="0">
                <a:solidFill>
                  <a:schemeClr val="accent1">
                    <a:lumMod val="75000"/>
                  </a:schemeClr>
                </a:solidFill>
              </a:rPr>
              <a:t>Where and when will Service be delivered?</a:t>
            </a:r>
            <a:endParaRPr lang="en-AU" sz="3100" dirty="0"/>
          </a:p>
        </p:txBody>
      </p:sp>
      <p:sp>
        <p:nvSpPr>
          <p:cNvPr id="6" name="Content Placeholder 2"/>
          <p:cNvSpPr txBox="1">
            <a:spLocks/>
          </p:cNvSpPr>
          <p:nvPr/>
        </p:nvSpPr>
        <p:spPr>
          <a:xfrm>
            <a:off x="899592" y="1844824"/>
            <a:ext cx="7488832" cy="2952328"/>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AU" sz="3800" dirty="0" smtClean="0"/>
          </a:p>
          <a:p>
            <a:r>
              <a:rPr lang="en-AU" sz="11200" dirty="0" smtClean="0"/>
              <a:t>operate in non-remote locations </a:t>
            </a:r>
          </a:p>
          <a:p>
            <a:pPr lvl="1"/>
            <a:r>
              <a:rPr lang="en-AU" sz="8000" dirty="0" smtClean="0"/>
              <a:t>see </a:t>
            </a:r>
            <a:r>
              <a:rPr lang="en-AU" sz="8000" u="sng" dirty="0" smtClean="0">
                <a:solidFill>
                  <a:srgbClr val="0070C0"/>
                </a:solidFill>
              </a:rPr>
              <a:t>Appendix E </a:t>
            </a:r>
            <a:r>
              <a:rPr lang="en-AU" sz="8000" dirty="0" smtClean="0"/>
              <a:t>of the RFT</a:t>
            </a:r>
          </a:p>
          <a:p>
            <a:pPr lvl="0"/>
            <a:r>
              <a:rPr lang="en-AU" sz="11200" dirty="0"/>
              <a:t>Commencement reliant on MOU with each state and territory</a:t>
            </a:r>
          </a:p>
          <a:p>
            <a:pPr lvl="0"/>
            <a:r>
              <a:rPr lang="en-AU" sz="11200" dirty="0"/>
              <a:t>Proposed servicing </a:t>
            </a:r>
            <a:r>
              <a:rPr lang="en-AU" sz="11200" dirty="0" smtClean="0"/>
              <a:t>to commence</a:t>
            </a:r>
          </a:p>
          <a:p>
            <a:pPr lvl="1"/>
            <a:r>
              <a:rPr lang="en-AU" sz="8000" dirty="0" smtClean="0"/>
              <a:t>From </a:t>
            </a:r>
            <a:r>
              <a:rPr lang="en-AU" sz="8000" dirty="0"/>
              <a:t>January 2018 in NSW, ACT and Tasmania</a:t>
            </a:r>
          </a:p>
          <a:p>
            <a:pPr lvl="1"/>
            <a:r>
              <a:rPr lang="en-AU" sz="8000" dirty="0"/>
              <a:t>From April 2018 in SA and Victoria</a:t>
            </a:r>
          </a:p>
          <a:p>
            <a:pPr lvl="1"/>
            <a:r>
              <a:rPr lang="en-AU" sz="8000" dirty="0"/>
              <a:t>From July 2018 in NT, WA and Qld.</a:t>
            </a:r>
          </a:p>
          <a:p>
            <a:pPr marL="0" indent="0">
              <a:buFont typeface="Arial" panose="020B0604020202020204" pitchFamily="34" charset="0"/>
              <a:buNone/>
            </a:pPr>
            <a:endParaRPr lang="en-AU" sz="3400" dirty="0" smtClean="0"/>
          </a:p>
          <a:p>
            <a:pPr marL="0" indent="0">
              <a:buFont typeface="Arial" panose="020B0604020202020204" pitchFamily="34" charset="0"/>
              <a:buNone/>
            </a:pPr>
            <a:endParaRPr lang="en-AU" sz="3400" dirty="0" smtClean="0"/>
          </a:p>
          <a:p>
            <a:pPr marL="0" indent="0">
              <a:buFont typeface="Arial" panose="020B0604020202020204" pitchFamily="34" charset="0"/>
              <a:buNone/>
            </a:pPr>
            <a:endParaRPr lang="en-AU" sz="3800" dirty="0" smtClean="0"/>
          </a:p>
        </p:txBody>
      </p:sp>
      <p:sp>
        <p:nvSpPr>
          <p:cNvPr id="4" name="Slide Number Placeholder 3"/>
          <p:cNvSpPr>
            <a:spLocks noGrp="1"/>
          </p:cNvSpPr>
          <p:nvPr>
            <p:ph type="sldNum" sz="quarter" idx="12"/>
          </p:nvPr>
        </p:nvSpPr>
        <p:spPr/>
        <p:txBody>
          <a:bodyPr/>
          <a:lstStyle/>
          <a:p>
            <a:fld id="{1795F7F6-AB6D-4ACC-8E56-A2416CB19979}" type="slidenum">
              <a:rPr lang="en-AU" smtClean="0">
                <a:solidFill>
                  <a:prstClr val="black">
                    <a:tint val="75000"/>
                  </a:prstClr>
                </a:solidFill>
              </a:rPr>
              <a:pPr/>
              <a:t>8</a:t>
            </a:fld>
            <a:endParaRPr lang="en-AU" dirty="0">
              <a:solidFill>
                <a:prstClr val="black">
                  <a:tint val="75000"/>
                </a:prstClr>
              </a:solidFill>
            </a:endParaRPr>
          </a:p>
        </p:txBody>
      </p:sp>
    </p:spTree>
    <p:extLst>
      <p:ext uri="{BB962C8B-B14F-4D97-AF65-F5344CB8AC3E}">
        <p14:creationId xmlns:p14="http://schemas.microsoft.com/office/powerpoint/2010/main" val="3074609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12776"/>
            <a:ext cx="8229600" cy="1143000"/>
          </a:xfrm>
        </p:spPr>
        <p:txBody>
          <a:bodyPr>
            <a:normAutofit/>
          </a:bodyPr>
          <a:lstStyle/>
          <a:p>
            <a:pPr marL="0" lvl="1" indent="0" algn="ctr"/>
            <a:r>
              <a:rPr lang="en-AU" sz="4400" b="1" kern="1200" dirty="0" smtClean="0">
                <a:solidFill>
                  <a:srgbClr val="4F81BD">
                    <a:lumMod val="75000"/>
                  </a:srgbClr>
                </a:solidFill>
                <a:latin typeface="Calibri"/>
              </a:rPr>
              <a:t>Who is eligible for the service?</a:t>
            </a:r>
            <a:endParaRPr lang="en-AU" dirty="0">
              <a:solidFill>
                <a:srgbClr val="FF0000"/>
              </a:solidFill>
            </a:endParaRPr>
          </a:p>
        </p:txBody>
      </p:sp>
      <p:sp>
        <p:nvSpPr>
          <p:cNvPr id="4" name="Content Placeholder 3"/>
          <p:cNvSpPr>
            <a:spLocks noGrp="1"/>
          </p:cNvSpPr>
          <p:nvPr>
            <p:ph idx="1"/>
          </p:nvPr>
        </p:nvSpPr>
        <p:spPr>
          <a:xfrm>
            <a:off x="1043608" y="2708920"/>
            <a:ext cx="7272808" cy="1557349"/>
          </a:xfrm>
          <a:prstGeom prst="rect">
            <a:avLst/>
          </a:prstGeom>
        </p:spPr>
        <p:txBody>
          <a:bodyPr wrap="square">
            <a:spAutoFit/>
          </a:bodyPr>
          <a:lstStyle/>
          <a:p>
            <a:pPr marL="285750" indent="-285750">
              <a:buFont typeface="Arial" panose="020B0604020202020204" pitchFamily="34" charset="0"/>
              <a:buChar char="•"/>
            </a:pPr>
            <a:r>
              <a:rPr lang="en-AU" sz="2800" dirty="0" smtClean="0"/>
              <a:t>Aboriginal and Torres Strait Islander prisoners </a:t>
            </a:r>
          </a:p>
          <a:p>
            <a:pPr marL="285750" indent="-285750">
              <a:buFont typeface="Arial" panose="020B0604020202020204" pitchFamily="34" charset="0"/>
              <a:buChar char="•"/>
            </a:pPr>
            <a:r>
              <a:rPr lang="en-AU" sz="2800" dirty="0" smtClean="0"/>
              <a:t>Approximately three months before release</a:t>
            </a:r>
            <a:endParaRPr lang="en-AU" sz="2800" dirty="0"/>
          </a:p>
          <a:p>
            <a:pPr marL="285750" indent="-285750">
              <a:buFont typeface="Arial" panose="020B0604020202020204" pitchFamily="34" charset="0"/>
              <a:buChar char="•"/>
            </a:pPr>
            <a:r>
              <a:rPr lang="en-AU" sz="2800" dirty="0" smtClean="0"/>
              <a:t>Participation is voluntary</a:t>
            </a:r>
          </a:p>
        </p:txBody>
      </p:sp>
      <p:sp>
        <p:nvSpPr>
          <p:cNvPr id="3" name="Slide Number Placeholder 2"/>
          <p:cNvSpPr>
            <a:spLocks noGrp="1"/>
          </p:cNvSpPr>
          <p:nvPr>
            <p:ph type="sldNum" sz="quarter" idx="12"/>
          </p:nvPr>
        </p:nvSpPr>
        <p:spPr>
          <a:xfrm>
            <a:off x="6553200" y="6356367"/>
            <a:ext cx="755104" cy="312994"/>
          </a:xfrm>
        </p:spPr>
        <p:txBody>
          <a:bodyPr/>
          <a:lstStyle/>
          <a:p>
            <a:fld id="{1795F7F6-AB6D-4ACC-8E56-A2416CB19979}" type="slidenum">
              <a:rPr lang="en-AU" smtClean="0">
                <a:solidFill>
                  <a:prstClr val="black">
                    <a:tint val="75000"/>
                  </a:prstClr>
                </a:solidFill>
              </a:rPr>
              <a:pPr/>
              <a:t>9</a:t>
            </a:fld>
            <a:endParaRPr lang="en-AU" dirty="0">
              <a:solidFill>
                <a:prstClr val="black">
                  <a:tint val="75000"/>
                </a:prstClr>
              </a:solidFill>
            </a:endParaRPr>
          </a:p>
        </p:txBody>
      </p:sp>
    </p:spTree>
    <p:extLst>
      <p:ext uri="{BB962C8B-B14F-4D97-AF65-F5344CB8AC3E}">
        <p14:creationId xmlns:p14="http://schemas.microsoft.com/office/powerpoint/2010/main" val="1193003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D248736-1B08-4DCD-8798-25B50862189C}">
  <ds:schemaRefs>
    <ds:schemaRef ds:uri="http://schemas.microsoft.com/sharepoint/v3/contenttype/forms"/>
  </ds:schemaRefs>
</ds:datastoreItem>
</file>

<file path=customXml/itemProps2.xml><?xml version="1.0" encoding="utf-8"?>
<ds:datastoreItem xmlns:ds="http://schemas.openxmlformats.org/officeDocument/2006/customXml" ds:itemID="{B008E943-DA87-4FDA-96DA-AAD59DBE73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6F555543-24FE-4D3E-B0D4-89E70FA3AF65}">
  <ds:schemaRefs>
    <ds:schemaRef ds:uri="http://purl.org/dc/elements/1.1/"/>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9034</TotalTime>
  <Words>8629</Words>
  <Application>Microsoft Office PowerPoint</Application>
  <PresentationFormat>On-screen Show (4:3)</PresentationFormat>
  <Paragraphs>733</Paragraphs>
  <Slides>39</Slides>
  <Notes>39</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39</vt:i4>
      </vt:variant>
    </vt:vector>
  </HeadingPairs>
  <TitlesOfParts>
    <vt:vector size="47" baseType="lpstr">
      <vt:lpstr>Arial</vt:lpstr>
      <vt:lpstr>Calibri</vt:lpstr>
      <vt:lpstr>Courier New</vt:lpstr>
      <vt:lpstr>Times New Roman</vt:lpstr>
      <vt:lpstr>Wingdings</vt:lpstr>
      <vt:lpstr>1_Office Theme</vt:lpstr>
      <vt:lpstr>2_Office Theme</vt:lpstr>
      <vt:lpstr>3_Office Theme</vt:lpstr>
      <vt:lpstr>Time to Work Employment Service  2018 - 2021  (Time to Work Service)</vt:lpstr>
      <vt:lpstr>Overview</vt:lpstr>
      <vt:lpstr>Time to Work Service</vt:lpstr>
      <vt:lpstr>Prison to Work Report</vt:lpstr>
      <vt:lpstr>Key features of the service</vt:lpstr>
      <vt:lpstr>Cultural Competence</vt:lpstr>
      <vt:lpstr>Overarching Principles</vt:lpstr>
      <vt:lpstr>Where and when will Service be delivered?</vt:lpstr>
      <vt:lpstr>Who is eligible for the service?</vt:lpstr>
      <vt:lpstr>What can a Participant expect?</vt:lpstr>
      <vt:lpstr>Employment assessments</vt:lpstr>
      <vt:lpstr>Transition Plan</vt:lpstr>
      <vt:lpstr>Facilitated Transfer</vt:lpstr>
      <vt:lpstr>Payments</vt:lpstr>
      <vt:lpstr>Upfront Payment example</vt:lpstr>
      <vt:lpstr>Transition Plan Payment example</vt:lpstr>
      <vt:lpstr>Time to Work Employment Service </vt:lpstr>
      <vt:lpstr>Probity and Purchasing–Overview</vt:lpstr>
      <vt:lpstr>Probity Principles</vt:lpstr>
      <vt:lpstr>Purchasing Objectives</vt:lpstr>
      <vt:lpstr>Communication Protocol</vt:lpstr>
      <vt:lpstr>Eligibility to Apply</vt:lpstr>
      <vt:lpstr>Eligibility to Apply (2)</vt:lpstr>
      <vt:lpstr>Eligibility to Apply (3)</vt:lpstr>
      <vt:lpstr>Eligibility to Apply (4)</vt:lpstr>
      <vt:lpstr> Coverage and Conditionality</vt:lpstr>
      <vt:lpstr>Purchasing and Selection Process</vt:lpstr>
      <vt:lpstr> Selection Criterion 1</vt:lpstr>
      <vt:lpstr> Selection Criterion 2</vt:lpstr>
      <vt:lpstr> Selection Criterion 3</vt:lpstr>
      <vt:lpstr> Selection Criterion 4</vt:lpstr>
      <vt:lpstr>Evaluation Process</vt:lpstr>
      <vt:lpstr>Evaluation Process (2)</vt:lpstr>
      <vt:lpstr>Contracting with the Department</vt:lpstr>
      <vt:lpstr>Contracting with the Department (2)</vt:lpstr>
      <vt:lpstr>Lodgement of Response</vt:lpstr>
      <vt:lpstr>Key Dates</vt:lpstr>
      <vt:lpstr>Further Information</vt:lpstr>
      <vt:lpstr>Questions</vt:lpstr>
    </vt:vector>
  </TitlesOfParts>
  <Company>Australian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to Work Employment Service 2018-2021 (Time to Work Service) Request for Tender</dc:title>
  <dc:creator/>
  <cp:lastModifiedBy>HELIOS,George</cp:lastModifiedBy>
  <cp:revision>318</cp:revision>
  <cp:lastPrinted>2017-10-17T21:41:27Z</cp:lastPrinted>
  <dcterms:created xsi:type="dcterms:W3CDTF">2015-10-07T21:19:53Z</dcterms:created>
  <dcterms:modified xsi:type="dcterms:W3CDTF">2018-02-28T03:26:32Z</dcterms:modified>
</cp:coreProperties>
</file>