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4"/>
  </p:notesMasterIdLst>
  <p:sldIdLst>
    <p:sldId id="278" r:id="rId5"/>
    <p:sldId id="280" r:id="rId6"/>
    <p:sldId id="293" r:id="rId7"/>
    <p:sldId id="283" r:id="rId8"/>
    <p:sldId id="287" r:id="rId9"/>
    <p:sldId id="294" r:id="rId10"/>
    <p:sldId id="291" r:id="rId11"/>
    <p:sldId id="295" r:id="rId12"/>
    <p:sldId id="2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bury, Jess" initials="BJ" lastIdx="1" clrIdx="0">
    <p:extLst>
      <p:ext uri="{19B8F6BF-5375-455C-9EA6-DF929625EA0E}">
        <p15:presenceInfo xmlns:p15="http://schemas.microsoft.com/office/powerpoint/2012/main" userId="S::jbradbury2@kpmg.com.au::e590af56-a617-4c4d-a4a3-50181d5522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6BBD"/>
    <a:srgbClr val="2A4F8A"/>
    <a:srgbClr val="A20000"/>
    <a:srgbClr val="FF7979"/>
    <a:srgbClr val="AB620E"/>
    <a:srgbClr val="EBB9A3"/>
    <a:srgbClr val="F5DDD2"/>
    <a:srgbClr val="48A248"/>
    <a:srgbClr val="7DC57D"/>
    <a:srgbClr val="DDA2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6984B-8FE9-4A2B-B628-C204FEB59E58}" v="55" dt="2022-02-01T21:49:48.240"/>
    <p1510:client id="{BEAA7DE2-0199-45C3-B4BC-E45A6D72C6C0}" v="1377" dt="2022-02-11T03:36:3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80" d="100"/>
          <a:sy n="80" d="100"/>
        </p:scale>
        <p:origin x="53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3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ED0CC-082F-4160-86E5-0D6041F12778}"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948229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ED0CC-082F-4160-86E5-0D6041F12778}"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5151352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821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0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3619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5640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320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812DA-F765-4142-A6A3-A8ED7235E082}" type="datetime1">
              <a:rPr lang="en-US" smtClean="0"/>
              <a:t>2/22/2022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219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0277FD-7DE6-41D4-930D-AC99F5AFE54E}" type="datetime1">
              <a:rPr lang="en-US" smtClean="0"/>
              <a:t>2/22/2022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43897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2/22/2022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786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2/22/2022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9094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9.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329072"/>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94715" y="2408630"/>
            <a:ext cx="3485073" cy="2420504"/>
          </a:xfrm>
        </p:spPr>
        <p:txBody>
          <a:bodyPr>
            <a:normAutofit/>
          </a:bodyPr>
          <a:lstStyle/>
          <a:p>
            <a:pPr algn="l"/>
            <a:r>
              <a:rPr lang="en-US" sz="4000" b="1" spc="50" dirty="0"/>
              <a:t>Onboarding Experience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594718" y="4893039"/>
            <a:ext cx="3485072" cy="1026544"/>
          </a:xfrm>
        </p:spPr>
        <p:txBody>
          <a:bodyPr>
            <a:normAutofit lnSpcReduction="10000"/>
          </a:bodyPr>
          <a:lstStyle/>
          <a:p>
            <a:pPr algn="l"/>
            <a:r>
              <a:rPr lang="en-US" sz="2300">
                <a:solidFill>
                  <a:schemeClr val="accent1">
                    <a:lumMod val="75000"/>
                  </a:schemeClr>
                </a:solidFill>
              </a:rPr>
              <a:t>Your first six months with </a:t>
            </a:r>
            <a:r>
              <a:rPr lang="en-US" sz="2300" b="1">
                <a:solidFill>
                  <a:schemeClr val="accent1">
                    <a:lumMod val="75000"/>
                  </a:schemeClr>
                </a:solidFill>
              </a:rPr>
              <a:t>(insert team name)</a:t>
            </a:r>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9F91-9701-4550-ADFC-79FE334054AD}"/>
              </a:ext>
            </a:extLst>
          </p:cNvPr>
          <p:cNvSpPr>
            <a:spLocks noGrp="1"/>
          </p:cNvSpPr>
          <p:nvPr>
            <p:ph type="title"/>
          </p:nvPr>
        </p:nvSpPr>
        <p:spPr>
          <a:xfrm>
            <a:off x="219907" y="-388787"/>
            <a:ext cx="10058400" cy="1450757"/>
          </a:xfrm>
        </p:spPr>
        <p:txBody>
          <a:bodyPr/>
          <a:lstStyle/>
          <a:p>
            <a:r>
              <a:rPr lang="en-AU" dirty="0">
                <a:solidFill>
                  <a:schemeClr val="accent1"/>
                </a:solidFill>
              </a:rPr>
              <a:t>Welcome!</a:t>
            </a:r>
          </a:p>
        </p:txBody>
      </p:sp>
      <p:sp>
        <p:nvSpPr>
          <p:cNvPr id="4" name="Rectangle 3">
            <a:extLst>
              <a:ext uri="{FF2B5EF4-FFF2-40B4-BE49-F238E27FC236}">
                <a16:creationId xmlns:a16="http://schemas.microsoft.com/office/drawing/2014/main" id="{15F1E30D-6DFA-41D0-BA87-E23B4563FC18}"/>
              </a:ext>
            </a:extLst>
          </p:cNvPr>
          <p:cNvSpPr/>
          <p:nvPr/>
        </p:nvSpPr>
        <p:spPr>
          <a:xfrm>
            <a:off x="302067" y="1045150"/>
            <a:ext cx="11725907" cy="1693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4138613" lvl="1">
              <a:lnSpc>
                <a:spcPts val="1300"/>
              </a:lnSpc>
              <a:spcAft>
                <a:spcPts val="600"/>
              </a:spcAft>
              <a:defRPr/>
            </a:pPr>
            <a:r>
              <a:rPr lang="en-AU" sz="1600" b="1" dirty="0">
                <a:solidFill>
                  <a:srgbClr val="000000"/>
                </a:solidFill>
              </a:rPr>
              <a:t>Welcome to our team! </a:t>
            </a:r>
          </a:p>
          <a:p>
            <a:pPr marL="4138613" lvl="1">
              <a:lnSpc>
                <a:spcPts val="1300"/>
              </a:lnSpc>
              <a:spcAft>
                <a:spcPts val="600"/>
              </a:spcAft>
              <a:defRPr/>
            </a:pPr>
            <a:r>
              <a:rPr lang="en-AU" sz="1600" baseline="-25000" dirty="0">
                <a:solidFill>
                  <a:srgbClr val="000000"/>
                </a:solidFill>
              </a:rPr>
              <a:t>(Here you can insert information about your organisation, the work the organisation or team does, and introduce your executive). </a:t>
            </a:r>
          </a:p>
          <a:p>
            <a:pPr marL="4138613" lvl="1">
              <a:lnSpc>
                <a:spcPts val="1300"/>
              </a:lnSpc>
              <a:spcAft>
                <a:spcPts val="600"/>
              </a:spcAft>
              <a:defRPr/>
            </a:pPr>
            <a:br>
              <a:rPr lang="en-AU" sz="1600" b="1" dirty="0">
                <a:solidFill>
                  <a:srgbClr val="000000"/>
                </a:solidFill>
              </a:rPr>
            </a:br>
            <a:r>
              <a:rPr lang="en-AU" sz="1600" baseline="-25000" dirty="0">
                <a:solidFill>
                  <a:srgbClr val="000000"/>
                </a:solidFill>
              </a:rPr>
              <a:t>To ensure you feel welcome and supported as you embark on your journey with us, we have created an onboarding experience that will keep you connected and perhaps even entertained! We are all very excited to get to know you over the coming months. </a:t>
            </a:r>
          </a:p>
        </p:txBody>
      </p:sp>
      <p:sp>
        <p:nvSpPr>
          <p:cNvPr id="6" name="Rectangle 5">
            <a:extLst>
              <a:ext uri="{FF2B5EF4-FFF2-40B4-BE49-F238E27FC236}">
                <a16:creationId xmlns:a16="http://schemas.microsoft.com/office/drawing/2014/main" id="{013BC935-9F84-49E7-8EA4-1968C0F35814}"/>
              </a:ext>
            </a:extLst>
          </p:cNvPr>
          <p:cNvSpPr/>
          <p:nvPr/>
        </p:nvSpPr>
        <p:spPr>
          <a:xfrm>
            <a:off x="300588" y="2791800"/>
            <a:ext cx="11752186" cy="492443"/>
          </a:xfrm>
          <a:prstGeom prst="rect">
            <a:avLst/>
          </a:prstGeom>
        </p:spPr>
        <p:txBody>
          <a:bodyPr wrap="square" lIns="91440" tIns="45720" rIns="91440" bIns="45720" anchor="t">
            <a:spAutoFit/>
          </a:bodyPr>
          <a:lstStyle/>
          <a:p>
            <a:pPr>
              <a:spcBef>
                <a:spcPts val="0"/>
              </a:spcBef>
              <a:spcAft>
                <a:spcPts val="600"/>
              </a:spcAft>
              <a:defRPr/>
            </a:pPr>
            <a:r>
              <a:rPr lang="en-AU" sz="1050" b="1">
                <a:solidFill>
                  <a:srgbClr val="000000"/>
                </a:solidFill>
              </a:rPr>
              <a:t>What is the Onboarding Experience?</a:t>
            </a:r>
          </a:p>
          <a:p>
            <a:pPr>
              <a:spcBef>
                <a:spcPts val="0"/>
              </a:spcBef>
              <a:spcAft>
                <a:spcPts val="0"/>
              </a:spcAft>
              <a:defRPr/>
            </a:pPr>
            <a:r>
              <a:rPr lang="en-AU" sz="1050">
                <a:solidFill>
                  <a:srgbClr val="000000"/>
                </a:solidFill>
              </a:rPr>
              <a:t>To help you get the most out of your onboarding experience, this interactive journey has been developed to guide you through how to set yourself up for success and launch your career with (organisation name)!</a:t>
            </a:r>
          </a:p>
        </p:txBody>
      </p:sp>
      <p:sp>
        <p:nvSpPr>
          <p:cNvPr id="8" name="Rectangle 7">
            <a:extLst>
              <a:ext uri="{FF2B5EF4-FFF2-40B4-BE49-F238E27FC236}">
                <a16:creationId xmlns:a16="http://schemas.microsoft.com/office/drawing/2014/main" id="{16AAE9F3-C2B6-44DB-AD23-9BF3AB933544}"/>
              </a:ext>
            </a:extLst>
          </p:cNvPr>
          <p:cNvSpPr/>
          <p:nvPr/>
        </p:nvSpPr>
        <p:spPr>
          <a:xfrm>
            <a:off x="300588" y="3342869"/>
            <a:ext cx="11452141" cy="3659463"/>
          </a:xfrm>
          <a:prstGeom prst="rect">
            <a:avLst/>
          </a:prstGeom>
        </p:spPr>
        <p:txBody>
          <a:bodyPr wrap="square" lIns="91440" tIns="45720" rIns="91440" bIns="45720" numCol="2" spcCol="360000" anchor="t">
            <a:spAutoFit/>
          </a:bodyPr>
          <a:lstStyle/>
          <a:p>
            <a:pPr marL="0" lvl="2">
              <a:spcBef>
                <a:spcPts val="0"/>
              </a:spcBef>
              <a:spcAft>
                <a:spcPts val="600"/>
              </a:spcAft>
              <a:defRPr/>
            </a:pPr>
            <a:r>
              <a:rPr lang="en-AU" sz="1050" b="1">
                <a:solidFill>
                  <a:srgbClr val="000000"/>
                </a:solidFill>
              </a:rPr>
              <a:t>Before you begin, here are a few tips:</a:t>
            </a:r>
            <a:endParaRPr lang="en-AU" sz="1050">
              <a:solidFill>
                <a:srgbClr val="000000"/>
              </a:solidFill>
            </a:endParaRPr>
          </a:p>
          <a:p>
            <a:pPr marL="180975" indent="-180975">
              <a:spcBef>
                <a:spcPts val="0"/>
              </a:spcBef>
              <a:spcAft>
                <a:spcPts val="600"/>
              </a:spcAft>
              <a:buClr>
                <a:schemeClr val="accent6"/>
              </a:buClr>
              <a:buSzPct val="106000"/>
              <a:buFont typeface="Wingdings" panose="05000000000000000000" pitchFamily="2" charset="2"/>
              <a:buChar char="¶"/>
              <a:defRPr/>
            </a:pPr>
            <a:r>
              <a:rPr lang="en-AU" sz="1050">
                <a:solidFill>
                  <a:srgbClr val="000000"/>
                </a:solidFill>
              </a:rPr>
              <a:t>We invite you to choose your own adventure by navigating through the </a:t>
            </a:r>
            <a:r>
              <a:rPr lang="en-AU" sz="1050" b="1">
                <a:solidFill>
                  <a:schemeClr val="accent2"/>
                </a:solidFill>
                <a:hlinkClick r:id="rId2" action="ppaction://hlinksldjump">
                  <a:extLst>
                    <a:ext uri="{A12FA001-AC4F-418D-AE19-62706E023703}">
                      <ahyp:hlinkClr xmlns:ahyp="http://schemas.microsoft.com/office/drawing/2018/hyperlinkcolor" val="tx"/>
                    </a:ext>
                  </a:extLst>
                </a:hlinkClick>
              </a:rPr>
              <a:t>launch page </a:t>
            </a:r>
            <a:r>
              <a:rPr lang="en-AU" sz="1050">
                <a:solidFill>
                  <a:srgbClr val="000000"/>
                </a:solidFill>
              </a:rPr>
              <a:t>to the unique ‘onboarding journey’ for </a:t>
            </a:r>
            <a:r>
              <a:rPr lang="en-AU" sz="1050" b="1"/>
              <a:t>your job position. </a:t>
            </a:r>
          </a:p>
          <a:p>
            <a:pPr marL="180975" indent="-180975">
              <a:spcBef>
                <a:spcPts val="0"/>
              </a:spcBef>
              <a:spcAft>
                <a:spcPts val="600"/>
              </a:spcAft>
              <a:buClr>
                <a:schemeClr val="accent6"/>
              </a:buClr>
              <a:buSzPct val="106000"/>
              <a:buFont typeface="Wingdings" panose="05000000000000000000" pitchFamily="2" charset="2"/>
              <a:buChar char="¶"/>
              <a:defRPr/>
            </a:pPr>
            <a:r>
              <a:rPr lang="en-AU" sz="1050" b="1">
                <a:solidFill>
                  <a:schemeClr val="accent2"/>
                </a:solidFill>
              </a:rPr>
              <a:t>Your position’s ‘onboarding journey’ </a:t>
            </a:r>
            <a:r>
              <a:rPr lang="en-AU" sz="1050">
                <a:solidFill>
                  <a:srgbClr val="000000"/>
                </a:solidFill>
              </a:rPr>
              <a:t>recommends activities and experiences for you to work through during your</a:t>
            </a:r>
            <a:r>
              <a:rPr lang="en-AU" sz="1050" b="1">
                <a:solidFill>
                  <a:srgbClr val="000000"/>
                </a:solidFill>
              </a:rPr>
              <a:t> </a:t>
            </a:r>
            <a:r>
              <a:rPr lang="en-AU" sz="1050" b="1">
                <a:solidFill>
                  <a:srgbClr val="EAAA00"/>
                </a:solidFill>
              </a:rPr>
              <a:t>first six months.</a:t>
            </a:r>
            <a:endParaRPr lang="en-AU" sz="1050" b="1">
              <a:solidFill>
                <a:schemeClr val="accent1"/>
              </a:solidFill>
            </a:endParaRPr>
          </a:p>
          <a:p>
            <a:pPr marL="180975" lvl="1" indent="-180975">
              <a:spcBef>
                <a:spcPts val="0"/>
              </a:spcBef>
              <a:spcAft>
                <a:spcPts val="600"/>
              </a:spcAft>
              <a:buClr>
                <a:schemeClr val="accent6"/>
              </a:buClr>
              <a:buSzPct val="106000"/>
              <a:buFont typeface="Wingdings" panose="05000000000000000000" pitchFamily="2" charset="2"/>
              <a:buChar char="¶"/>
              <a:defRPr/>
            </a:pPr>
            <a:r>
              <a:rPr lang="en-AU" sz="1050">
                <a:solidFill>
                  <a:srgbClr val="000000"/>
                </a:solidFill>
              </a:rPr>
              <a:t>Experiences that have been marked as </a:t>
            </a:r>
            <a:r>
              <a:rPr lang="en-AU" sz="1050" b="1">
                <a:solidFill>
                  <a:schemeClr val="accent6">
                    <a:lumMod val="75000"/>
                  </a:schemeClr>
                </a:solidFill>
              </a:rPr>
              <a:t>highly recommended </a:t>
            </a:r>
            <a:r>
              <a:rPr lang="en-AU" sz="1400" b="1">
                <a:solidFill>
                  <a:schemeClr val="accent6">
                    <a:lumMod val="75000"/>
                  </a:schemeClr>
                </a:solidFill>
                <a:sym typeface="Wingdings" panose="05000000000000000000" pitchFamily="2" charset="2"/>
              </a:rPr>
              <a:t></a:t>
            </a:r>
            <a:r>
              <a:rPr lang="en-AU" sz="1050" b="1">
                <a:solidFill>
                  <a:schemeClr val="accent6">
                    <a:lumMod val="75000"/>
                  </a:schemeClr>
                </a:solidFill>
                <a:sym typeface="Wingdings" panose="05000000000000000000" pitchFamily="2" charset="2"/>
              </a:rPr>
              <a:t> </a:t>
            </a:r>
            <a:r>
              <a:rPr lang="en-AU" sz="1050">
                <a:solidFill>
                  <a:srgbClr val="000000"/>
                </a:solidFill>
                <a:sym typeface="Wingdings" panose="05000000000000000000" pitchFamily="2" charset="2"/>
              </a:rPr>
              <a:t>will </a:t>
            </a:r>
            <a:r>
              <a:rPr lang="en-AU" sz="1050">
                <a:solidFill>
                  <a:srgbClr val="000000"/>
                </a:solidFill>
              </a:rPr>
              <a:t>help you establish yourself within the team, understand the fundamentals of what (insert organisation name) does and how we do it, and create professional relationships by building mutual trust and embracing our culture. </a:t>
            </a:r>
          </a:p>
          <a:p>
            <a:pPr marL="180975" lvl="1" indent="-180975">
              <a:spcBef>
                <a:spcPts val="0"/>
              </a:spcBef>
              <a:spcAft>
                <a:spcPts val="600"/>
              </a:spcAft>
              <a:buClr>
                <a:schemeClr val="accent6"/>
              </a:buClr>
              <a:buSzPct val="106000"/>
              <a:buFont typeface="Wingdings" panose="05000000000000000000" pitchFamily="2" charset="2"/>
              <a:buChar char="¶"/>
              <a:defRPr/>
            </a:pPr>
            <a:r>
              <a:rPr lang="en-AU" sz="1050">
                <a:solidFill>
                  <a:srgbClr val="000000"/>
                </a:solidFill>
              </a:rPr>
              <a:t>Experiences that are marked as </a:t>
            </a:r>
            <a:r>
              <a:rPr lang="en-AU" sz="1050" b="1">
                <a:solidFill>
                  <a:schemeClr val="accent6">
                    <a:lumMod val="75000"/>
                  </a:schemeClr>
                </a:solidFill>
              </a:rPr>
              <a:t>recommended </a:t>
            </a:r>
            <a:r>
              <a:rPr lang="en-AU" sz="1200" b="1">
                <a:solidFill>
                  <a:schemeClr val="accent6">
                    <a:lumMod val="75000"/>
                  </a:schemeClr>
                </a:solidFill>
                <a:sym typeface="Wingdings" panose="05000000000000000000" pitchFamily="2" charset="2"/>
              </a:rPr>
              <a:t></a:t>
            </a:r>
            <a:r>
              <a:rPr lang="en-AU" sz="1050" b="1">
                <a:solidFill>
                  <a:schemeClr val="accent6">
                    <a:lumMod val="75000"/>
                  </a:schemeClr>
                </a:solidFill>
              </a:rPr>
              <a:t>, </a:t>
            </a:r>
            <a:r>
              <a:rPr lang="en-AU" sz="1050">
                <a:solidFill>
                  <a:srgbClr val="000000"/>
                </a:solidFill>
              </a:rPr>
              <a:t>while not compulsory, will help build your understanding, skills and confidence and, most importantly, your professional and social support networks. </a:t>
            </a:r>
          </a:p>
          <a:p>
            <a:pPr marL="180975" lvl="1" indent="-180975">
              <a:spcBef>
                <a:spcPts val="0"/>
              </a:spcBef>
              <a:spcAft>
                <a:spcPts val="600"/>
              </a:spcAft>
              <a:buClr>
                <a:schemeClr val="accent6"/>
              </a:buClr>
              <a:buSzPct val="106000"/>
              <a:buFont typeface="Wingdings" panose="05000000000000000000" pitchFamily="2" charset="2"/>
              <a:buChar char="¶"/>
              <a:defRPr/>
            </a:pPr>
            <a:r>
              <a:rPr lang="en-AU" sz="1050"/>
              <a:t>Your Mentor, Buddy and colleagues are here to support your through your onboarding with (insert team name), remember to ask questions, take notes and ask for help when you need it.</a:t>
            </a:r>
          </a:p>
          <a:p>
            <a:pPr marL="180975" lvl="1" indent="-180975">
              <a:spcBef>
                <a:spcPts val="0"/>
              </a:spcBef>
              <a:spcAft>
                <a:spcPts val="600"/>
              </a:spcAft>
              <a:buClr>
                <a:schemeClr val="accent6"/>
              </a:buClr>
              <a:buSzPct val="106000"/>
              <a:buFont typeface="Wingdings" panose="05000000000000000000" pitchFamily="2" charset="2"/>
              <a:buChar char="¶"/>
              <a:defRPr/>
            </a:pPr>
            <a:endParaRPr lang="en-AU" sz="1050" b="1"/>
          </a:p>
          <a:p>
            <a:pPr marL="180975" lvl="1" indent="-180975">
              <a:spcBef>
                <a:spcPts val="0"/>
              </a:spcBef>
              <a:spcAft>
                <a:spcPts val="600"/>
              </a:spcAft>
              <a:buClr>
                <a:schemeClr val="accent6"/>
              </a:buClr>
              <a:buSzPct val="106000"/>
              <a:buFont typeface="Wingdings" panose="05000000000000000000" pitchFamily="2" charset="2"/>
              <a:buChar char="¶"/>
              <a:defRPr/>
            </a:pPr>
            <a:endParaRPr lang="en-AU" sz="1050" b="1"/>
          </a:p>
          <a:p>
            <a:pPr marL="180975" lvl="1" indent="-180975">
              <a:spcBef>
                <a:spcPts val="0"/>
              </a:spcBef>
              <a:spcAft>
                <a:spcPts val="600"/>
              </a:spcAft>
              <a:buClr>
                <a:schemeClr val="accent6"/>
              </a:buClr>
              <a:buSzPct val="106000"/>
              <a:buFont typeface="Wingdings" panose="05000000000000000000" pitchFamily="2" charset="2"/>
              <a:buChar char="¶"/>
              <a:defRPr/>
            </a:pPr>
            <a:endParaRPr lang="en-AU" sz="1050" b="1"/>
          </a:p>
          <a:p>
            <a:pPr marL="0" lvl="4">
              <a:spcBef>
                <a:spcPts val="0"/>
              </a:spcBef>
              <a:spcAft>
                <a:spcPts val="600"/>
              </a:spcAft>
              <a:buClr>
                <a:schemeClr val="accent6"/>
              </a:buClr>
              <a:buSzPct val="106000"/>
              <a:defRPr/>
            </a:pPr>
            <a:r>
              <a:rPr lang="en-AU" sz="1050" b="1"/>
              <a:t>Starting from home?</a:t>
            </a:r>
          </a:p>
          <a:p>
            <a:pPr marL="180975" lvl="4" indent="-180975">
              <a:spcBef>
                <a:spcPts val="0"/>
              </a:spcBef>
              <a:spcAft>
                <a:spcPts val="600"/>
              </a:spcAft>
              <a:buClr>
                <a:schemeClr val="accent6"/>
              </a:buClr>
              <a:buSzPct val="106000"/>
              <a:buFont typeface="Wingdings" panose="05000000000000000000" pitchFamily="2" charset="2"/>
              <a:buChar char="¶"/>
              <a:defRPr/>
            </a:pPr>
            <a:r>
              <a:rPr lang="en-AU" sz="1050">
                <a:solidFill>
                  <a:srgbClr val="000000"/>
                </a:solidFill>
              </a:rPr>
              <a:t>If you are starting during lockdown or stay at home orders, you can follow the </a:t>
            </a:r>
            <a:r>
              <a:rPr lang="en-AU" sz="1050" b="1">
                <a:solidFill>
                  <a:srgbClr val="2A4F8A"/>
                </a:solidFill>
              </a:rPr>
              <a:t>‘</a:t>
            </a:r>
            <a:r>
              <a:rPr lang="en-AU" sz="1050" b="1" u="sng">
                <a:solidFill>
                  <a:srgbClr val="2A4F8A"/>
                </a:solidFill>
                <a:hlinkClick r:id="rId3" action="ppaction://hlinksldjump">
                  <a:extLst>
                    <a:ext uri="{A12FA001-AC4F-418D-AE19-62706E023703}">
                      <ahyp:hlinkClr xmlns:ahyp="http://schemas.microsoft.com/office/drawing/2018/hyperlinkcolor" val="tx"/>
                    </a:ext>
                  </a:extLst>
                </a:hlinkClick>
              </a:rPr>
              <a:t>Stay at Home</a:t>
            </a:r>
            <a:r>
              <a:rPr lang="en-AU" sz="1050" b="1">
                <a:solidFill>
                  <a:srgbClr val="2A4F8A"/>
                </a:solidFill>
                <a:hlinkClick r:id="rId3" action="ppaction://hlinksldjump">
                  <a:extLst>
                    <a:ext uri="{A12FA001-AC4F-418D-AE19-62706E023703}">
                      <ahyp:hlinkClr xmlns:ahyp="http://schemas.microsoft.com/office/drawing/2018/hyperlinkcolor" val="tx"/>
                    </a:ext>
                  </a:extLst>
                </a:hlinkClick>
              </a:rPr>
              <a:t>’</a:t>
            </a:r>
            <a:r>
              <a:rPr lang="en-AU" sz="1050" b="1">
                <a:solidFill>
                  <a:schemeClr val="accent2">
                    <a:lumMod val="75000"/>
                  </a:schemeClr>
                </a:solidFill>
              </a:rPr>
              <a:t> </a:t>
            </a:r>
            <a:r>
              <a:rPr lang="en-AU" sz="1050">
                <a:solidFill>
                  <a:srgbClr val="000000"/>
                </a:solidFill>
              </a:rPr>
              <a:t>experience in conjunction with the journey for your job position. </a:t>
            </a:r>
            <a:endParaRPr lang="en-AU" sz="1050" b="1"/>
          </a:p>
          <a:p>
            <a:pPr marL="0" lvl="4">
              <a:spcBef>
                <a:spcPts val="0"/>
              </a:spcBef>
              <a:spcAft>
                <a:spcPts val="600"/>
              </a:spcAft>
              <a:buClr>
                <a:schemeClr val="accent6"/>
              </a:buClr>
              <a:buSzPct val="106000"/>
              <a:defRPr/>
            </a:pPr>
            <a:r>
              <a:rPr lang="en-AU" sz="1050" b="1"/>
              <a:t>Upon completion</a:t>
            </a:r>
          </a:p>
          <a:p>
            <a:pPr marL="180975" lvl="4" indent="-180975">
              <a:spcBef>
                <a:spcPts val="0"/>
              </a:spcBef>
              <a:spcAft>
                <a:spcPts val="600"/>
              </a:spcAft>
              <a:buClr>
                <a:schemeClr val="accent6"/>
              </a:buClr>
              <a:buSzPct val="106000"/>
              <a:buFont typeface="Wingdings" panose="05000000000000000000" pitchFamily="2" charset="2"/>
              <a:buChar char="¶"/>
              <a:defRPr/>
            </a:pPr>
            <a:r>
              <a:rPr lang="en-AU" sz="1050">
                <a:solidFill>
                  <a:srgbClr val="000000"/>
                </a:solidFill>
              </a:rPr>
              <a:t>Please let your </a:t>
            </a:r>
            <a:r>
              <a:rPr lang="en-AU" sz="1050" b="1">
                <a:solidFill>
                  <a:srgbClr val="000000"/>
                </a:solidFill>
              </a:rPr>
              <a:t>Mentor and Manager </a:t>
            </a:r>
            <a:r>
              <a:rPr lang="en-AU" sz="1050">
                <a:solidFill>
                  <a:srgbClr val="000000"/>
                </a:solidFill>
              </a:rPr>
              <a:t>know once you’ve </a:t>
            </a:r>
            <a:r>
              <a:rPr lang="en-AU" sz="1050"/>
              <a:t>completed </a:t>
            </a:r>
            <a:br>
              <a:rPr lang="en-AU" sz="1050"/>
            </a:br>
            <a:r>
              <a:rPr lang="en-AU" sz="1050"/>
              <a:t>the (insert team name) onboarding experience!</a:t>
            </a:r>
            <a:endParaRPr lang="en-AU" sz="1050">
              <a:solidFill>
                <a:srgbClr val="000000"/>
              </a:solidFill>
            </a:endParaRPr>
          </a:p>
          <a:p>
            <a:pPr marL="0" lvl="4">
              <a:spcBef>
                <a:spcPts val="0"/>
              </a:spcBef>
              <a:spcAft>
                <a:spcPts val="600"/>
              </a:spcAft>
              <a:buClr>
                <a:schemeClr val="accent6"/>
              </a:buClr>
              <a:buSzPct val="106000"/>
              <a:defRPr/>
            </a:pPr>
            <a:r>
              <a:rPr lang="en-AU" sz="1050" b="1"/>
              <a:t>Buddies and Mentor:</a:t>
            </a:r>
          </a:p>
          <a:p>
            <a:pPr marL="180975" lvl="4" indent="-180975">
              <a:spcBef>
                <a:spcPts val="0"/>
              </a:spcBef>
              <a:spcAft>
                <a:spcPts val="600"/>
              </a:spcAft>
              <a:buClr>
                <a:schemeClr val="accent6"/>
              </a:buClr>
              <a:buSzPct val="106000"/>
              <a:buFont typeface="Wingdings" panose="05000000000000000000" pitchFamily="2" charset="2"/>
              <a:buChar char="¶"/>
              <a:defRPr/>
            </a:pPr>
            <a:r>
              <a:rPr lang="en-AU" sz="1050"/>
              <a:t>If you are a buddy or Mentor, please check out the</a:t>
            </a:r>
            <a:r>
              <a:rPr lang="en-AU" sz="1050">
                <a:solidFill>
                  <a:schemeClr val="accent2"/>
                </a:solidFill>
              </a:rPr>
              <a:t> </a:t>
            </a:r>
            <a:r>
              <a:rPr lang="en-AU" sz="1050" b="1">
                <a:solidFill>
                  <a:schemeClr val="accent2"/>
                </a:solidFill>
                <a:hlinkClick r:id="rId2" action="ppaction://hlinksldjump">
                  <a:extLst>
                    <a:ext uri="{A12FA001-AC4F-418D-AE19-62706E023703}">
                      <ahyp:hlinkClr xmlns:ahyp="http://schemas.microsoft.com/office/drawing/2018/hyperlinkcolor" val="tx"/>
                    </a:ext>
                  </a:extLst>
                </a:hlinkClick>
              </a:rPr>
              <a:t>‘Onboarding Journey</a:t>
            </a:r>
            <a:r>
              <a:rPr lang="en-AU" sz="1050" b="1">
                <a:solidFill>
                  <a:schemeClr val="accent2"/>
                </a:solidFill>
              </a:rPr>
              <a:t>’ </a:t>
            </a:r>
            <a:r>
              <a:rPr lang="en-AU" sz="1050"/>
              <a:t>relevant to your new starter as well as the </a:t>
            </a:r>
            <a:r>
              <a:rPr lang="en-AU" sz="1050" b="1" u="sng">
                <a:solidFill>
                  <a:srgbClr val="A20000"/>
                </a:solidFill>
                <a:hlinkClick r:id="rId4" action="ppaction://hlinksldjump">
                  <a:extLst>
                    <a:ext uri="{A12FA001-AC4F-418D-AE19-62706E023703}">
                      <ahyp:hlinkClr xmlns:ahyp="http://schemas.microsoft.com/office/drawing/2018/hyperlinkcolor" val="tx"/>
                    </a:ext>
                  </a:extLst>
                </a:hlinkClick>
              </a:rPr>
              <a:t>Buddy and Mentor page</a:t>
            </a:r>
            <a:r>
              <a:rPr lang="en-AU" sz="1050" b="1">
                <a:solidFill>
                  <a:srgbClr val="A20000"/>
                </a:solidFill>
              </a:rPr>
              <a:t>. </a:t>
            </a:r>
          </a:p>
          <a:p>
            <a:pPr marL="0" lvl="2" indent="-908196">
              <a:spcBef>
                <a:spcPts val="0"/>
              </a:spcBef>
              <a:spcAft>
                <a:spcPts val="0"/>
              </a:spcAft>
              <a:buClr>
                <a:schemeClr val="accent6"/>
              </a:buClr>
              <a:buSzPct val="106000"/>
              <a:defRPr/>
            </a:pPr>
            <a:r>
              <a:rPr lang="en-AU" sz="1050" b="1"/>
              <a:t>Any Issues?</a:t>
            </a:r>
          </a:p>
          <a:p>
            <a:pPr marL="180975" lvl="4" indent="-180975">
              <a:spcBef>
                <a:spcPts val="0"/>
              </a:spcBef>
              <a:spcAft>
                <a:spcPts val="600"/>
              </a:spcAft>
              <a:buClr>
                <a:schemeClr val="accent6"/>
              </a:buClr>
              <a:buSzPct val="106000"/>
              <a:buFont typeface="Wingdings" panose="05000000000000000000" pitchFamily="2" charset="2"/>
              <a:buChar char="¶"/>
              <a:defRPr/>
            </a:pPr>
            <a:r>
              <a:rPr lang="en-AU" sz="1050"/>
              <a:t>If you have any feedback or notice any issues, please let the Onboarding team know by contacting (insert HR name).</a:t>
            </a:r>
          </a:p>
        </p:txBody>
      </p:sp>
      <p:grpSp>
        <p:nvGrpSpPr>
          <p:cNvPr id="9" name="Group 8">
            <a:extLst>
              <a:ext uri="{FF2B5EF4-FFF2-40B4-BE49-F238E27FC236}">
                <a16:creationId xmlns:a16="http://schemas.microsoft.com/office/drawing/2014/main" id="{061CB4A7-C96B-4B93-8209-DE40C48A0541}"/>
              </a:ext>
              <a:ext uri="{C183D7F6-B498-43B3-948B-1728B52AA6E4}">
                <adec:decorative xmlns:adec="http://schemas.microsoft.com/office/drawing/2017/decorative" val="1"/>
              </a:ext>
            </a:extLst>
          </p:cNvPr>
          <p:cNvGrpSpPr/>
          <p:nvPr/>
        </p:nvGrpSpPr>
        <p:grpSpPr>
          <a:xfrm>
            <a:off x="467276" y="1218219"/>
            <a:ext cx="781992" cy="1507384"/>
            <a:chOff x="332805" y="1040210"/>
            <a:chExt cx="781992" cy="1507384"/>
          </a:xfrm>
        </p:grpSpPr>
        <p:sp>
          <p:nvSpPr>
            <p:cNvPr id="10" name="Rectangle 9">
              <a:extLst>
                <a:ext uri="{FF2B5EF4-FFF2-40B4-BE49-F238E27FC236}">
                  <a16:creationId xmlns:a16="http://schemas.microsoft.com/office/drawing/2014/main" id="{245FB06D-723D-401A-B0E6-A3897CB137D4}"/>
                </a:ext>
              </a:extLst>
            </p:cNvPr>
            <p:cNvSpPr/>
            <p:nvPr/>
          </p:nvSpPr>
          <p:spPr>
            <a:xfrm>
              <a:off x="332805" y="1040210"/>
              <a:ext cx="781992" cy="989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schemeClr val="bg1"/>
                </a:solidFill>
              </a:endParaRPr>
            </a:p>
          </p:txBody>
        </p:sp>
        <p:sp>
          <p:nvSpPr>
            <p:cNvPr id="11" name="Rectangle 10">
              <a:extLst>
                <a:ext uri="{FF2B5EF4-FFF2-40B4-BE49-F238E27FC236}">
                  <a16:creationId xmlns:a16="http://schemas.microsoft.com/office/drawing/2014/main" id="{19056ABE-185E-4100-BCEC-DF6C631D1F05}"/>
                </a:ext>
              </a:extLst>
            </p:cNvPr>
            <p:cNvSpPr/>
            <p:nvPr/>
          </p:nvSpPr>
          <p:spPr>
            <a:xfrm>
              <a:off x="335268" y="2085929"/>
              <a:ext cx="777072" cy="461665"/>
            </a:xfrm>
            <a:prstGeom prst="rect">
              <a:avLst/>
            </a:prstGeom>
            <a:noFill/>
          </p:spPr>
          <p:txBody>
            <a:bodyPr wrap="none" rtlCol="0">
              <a:spAutoFit/>
            </a:bodyPr>
            <a:lstStyle/>
            <a:p>
              <a:pPr algn="ctr"/>
              <a:r>
                <a:rPr lang="en-AU" sz="1200">
                  <a:latin typeface="Calibri (Body)"/>
                </a:rPr>
                <a:t>Executive</a:t>
              </a:r>
              <a:br>
                <a:rPr lang="en-AU" sz="1200">
                  <a:latin typeface="Calibri (Body)"/>
                </a:rPr>
              </a:br>
              <a:r>
                <a:rPr lang="en-AU" sz="1200">
                  <a:latin typeface="Calibri (Body)"/>
                </a:rPr>
                <a:t>Photo</a:t>
              </a:r>
            </a:p>
          </p:txBody>
        </p:sp>
      </p:grpSp>
      <p:grpSp>
        <p:nvGrpSpPr>
          <p:cNvPr id="12" name="Group 11">
            <a:extLst>
              <a:ext uri="{FF2B5EF4-FFF2-40B4-BE49-F238E27FC236}">
                <a16:creationId xmlns:a16="http://schemas.microsoft.com/office/drawing/2014/main" id="{55538379-0274-40E7-9658-BB1BDA50CE1B}"/>
              </a:ext>
              <a:ext uri="{C183D7F6-B498-43B3-948B-1728B52AA6E4}">
                <adec:decorative xmlns:adec="http://schemas.microsoft.com/office/drawing/2017/decorative" val="1"/>
              </a:ext>
            </a:extLst>
          </p:cNvPr>
          <p:cNvGrpSpPr/>
          <p:nvPr/>
        </p:nvGrpSpPr>
        <p:grpSpPr>
          <a:xfrm>
            <a:off x="1468387" y="1218219"/>
            <a:ext cx="781992" cy="1507384"/>
            <a:chOff x="332805" y="1040210"/>
            <a:chExt cx="781992" cy="1507384"/>
          </a:xfrm>
        </p:grpSpPr>
        <p:sp>
          <p:nvSpPr>
            <p:cNvPr id="13" name="Rectangle 12">
              <a:extLst>
                <a:ext uri="{FF2B5EF4-FFF2-40B4-BE49-F238E27FC236}">
                  <a16:creationId xmlns:a16="http://schemas.microsoft.com/office/drawing/2014/main" id="{54862A30-A651-4158-9DFD-01BAB5812A62}"/>
                </a:ext>
              </a:extLst>
            </p:cNvPr>
            <p:cNvSpPr/>
            <p:nvPr/>
          </p:nvSpPr>
          <p:spPr>
            <a:xfrm>
              <a:off x="332805" y="1040210"/>
              <a:ext cx="781992" cy="989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schemeClr val="bg1"/>
                </a:solidFill>
              </a:endParaRPr>
            </a:p>
          </p:txBody>
        </p:sp>
        <p:sp>
          <p:nvSpPr>
            <p:cNvPr id="14" name="Rectangle 13">
              <a:extLst>
                <a:ext uri="{FF2B5EF4-FFF2-40B4-BE49-F238E27FC236}">
                  <a16:creationId xmlns:a16="http://schemas.microsoft.com/office/drawing/2014/main" id="{DFFF1983-0EBF-463C-9E93-1816D4184D69}"/>
                </a:ext>
              </a:extLst>
            </p:cNvPr>
            <p:cNvSpPr/>
            <p:nvPr/>
          </p:nvSpPr>
          <p:spPr>
            <a:xfrm>
              <a:off x="335268" y="2085929"/>
              <a:ext cx="777072" cy="461665"/>
            </a:xfrm>
            <a:prstGeom prst="rect">
              <a:avLst/>
            </a:prstGeom>
            <a:noFill/>
          </p:spPr>
          <p:txBody>
            <a:bodyPr wrap="none" rtlCol="0">
              <a:spAutoFit/>
            </a:bodyPr>
            <a:lstStyle/>
            <a:p>
              <a:pPr algn="ctr"/>
              <a:r>
                <a:rPr lang="en-AU" sz="1200">
                  <a:latin typeface="Calibri (Body)"/>
                </a:rPr>
                <a:t>Executive</a:t>
              </a:r>
              <a:br>
                <a:rPr lang="en-AU" sz="1200">
                  <a:latin typeface="Calibri (Body)"/>
                </a:rPr>
              </a:br>
              <a:r>
                <a:rPr lang="en-AU" sz="1200">
                  <a:latin typeface="Calibri (Body)"/>
                </a:rPr>
                <a:t>Photo</a:t>
              </a:r>
            </a:p>
          </p:txBody>
        </p:sp>
      </p:grpSp>
      <p:grpSp>
        <p:nvGrpSpPr>
          <p:cNvPr id="15" name="Group 14">
            <a:extLst>
              <a:ext uri="{FF2B5EF4-FFF2-40B4-BE49-F238E27FC236}">
                <a16:creationId xmlns:a16="http://schemas.microsoft.com/office/drawing/2014/main" id="{E659DF47-8C71-4EF0-BAF5-733A4AA94750}"/>
              </a:ext>
              <a:ext uri="{C183D7F6-B498-43B3-948B-1728B52AA6E4}">
                <adec:decorative xmlns:adec="http://schemas.microsoft.com/office/drawing/2017/decorative" val="1"/>
              </a:ext>
            </a:extLst>
          </p:cNvPr>
          <p:cNvGrpSpPr/>
          <p:nvPr/>
        </p:nvGrpSpPr>
        <p:grpSpPr>
          <a:xfrm>
            <a:off x="2469498" y="1218219"/>
            <a:ext cx="781992" cy="1507384"/>
            <a:chOff x="332805" y="1040210"/>
            <a:chExt cx="781992" cy="1507384"/>
          </a:xfrm>
        </p:grpSpPr>
        <p:sp>
          <p:nvSpPr>
            <p:cNvPr id="16" name="Rectangle 15">
              <a:extLst>
                <a:ext uri="{FF2B5EF4-FFF2-40B4-BE49-F238E27FC236}">
                  <a16:creationId xmlns:a16="http://schemas.microsoft.com/office/drawing/2014/main" id="{DA04B1A1-94B3-487C-9A15-DCD03F46EC32}"/>
                </a:ext>
              </a:extLst>
            </p:cNvPr>
            <p:cNvSpPr/>
            <p:nvPr/>
          </p:nvSpPr>
          <p:spPr>
            <a:xfrm>
              <a:off x="332805" y="1040210"/>
              <a:ext cx="781992" cy="989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schemeClr val="bg1"/>
                </a:solidFill>
              </a:endParaRPr>
            </a:p>
          </p:txBody>
        </p:sp>
        <p:sp>
          <p:nvSpPr>
            <p:cNvPr id="17" name="Rectangle 16">
              <a:extLst>
                <a:ext uri="{FF2B5EF4-FFF2-40B4-BE49-F238E27FC236}">
                  <a16:creationId xmlns:a16="http://schemas.microsoft.com/office/drawing/2014/main" id="{46445805-A457-4F04-A2BC-C0497A29517B}"/>
                </a:ext>
              </a:extLst>
            </p:cNvPr>
            <p:cNvSpPr/>
            <p:nvPr/>
          </p:nvSpPr>
          <p:spPr>
            <a:xfrm>
              <a:off x="335268" y="2085929"/>
              <a:ext cx="777072" cy="461665"/>
            </a:xfrm>
            <a:prstGeom prst="rect">
              <a:avLst/>
            </a:prstGeom>
            <a:noFill/>
          </p:spPr>
          <p:txBody>
            <a:bodyPr wrap="none" rtlCol="0">
              <a:spAutoFit/>
            </a:bodyPr>
            <a:lstStyle/>
            <a:p>
              <a:pPr algn="ctr"/>
              <a:r>
                <a:rPr lang="en-AU" sz="1200">
                  <a:latin typeface="Calibri (Body)"/>
                </a:rPr>
                <a:t>Executive</a:t>
              </a:r>
              <a:br>
                <a:rPr lang="en-AU" sz="1200">
                  <a:latin typeface="Calibri (Body)"/>
                </a:rPr>
              </a:br>
              <a:r>
                <a:rPr lang="en-AU" sz="1200">
                  <a:latin typeface="Calibri (Body)"/>
                </a:rPr>
                <a:t>Photo</a:t>
              </a:r>
            </a:p>
          </p:txBody>
        </p:sp>
      </p:grpSp>
      <p:grpSp>
        <p:nvGrpSpPr>
          <p:cNvPr id="18" name="Group 17">
            <a:extLst>
              <a:ext uri="{FF2B5EF4-FFF2-40B4-BE49-F238E27FC236}">
                <a16:creationId xmlns:a16="http://schemas.microsoft.com/office/drawing/2014/main" id="{969ACA60-E876-482A-91DB-491B82886B97}"/>
              </a:ext>
              <a:ext uri="{C183D7F6-B498-43B3-948B-1728B52AA6E4}">
                <adec:decorative xmlns:adec="http://schemas.microsoft.com/office/drawing/2017/decorative" val="1"/>
              </a:ext>
            </a:extLst>
          </p:cNvPr>
          <p:cNvGrpSpPr/>
          <p:nvPr/>
        </p:nvGrpSpPr>
        <p:grpSpPr>
          <a:xfrm>
            <a:off x="3470610" y="1218219"/>
            <a:ext cx="781992" cy="1507384"/>
            <a:chOff x="332805" y="1040210"/>
            <a:chExt cx="781992" cy="1507384"/>
          </a:xfrm>
        </p:grpSpPr>
        <p:sp>
          <p:nvSpPr>
            <p:cNvPr id="19" name="Rectangle 18">
              <a:extLst>
                <a:ext uri="{FF2B5EF4-FFF2-40B4-BE49-F238E27FC236}">
                  <a16:creationId xmlns:a16="http://schemas.microsoft.com/office/drawing/2014/main" id="{A955B3BD-3C5E-4B16-878D-348DB42149B5}"/>
                </a:ext>
              </a:extLst>
            </p:cNvPr>
            <p:cNvSpPr/>
            <p:nvPr/>
          </p:nvSpPr>
          <p:spPr>
            <a:xfrm>
              <a:off x="332805" y="1040210"/>
              <a:ext cx="781992" cy="989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schemeClr val="bg1"/>
                </a:solidFill>
              </a:endParaRPr>
            </a:p>
          </p:txBody>
        </p:sp>
        <p:sp>
          <p:nvSpPr>
            <p:cNvPr id="20" name="Rectangle 19">
              <a:extLst>
                <a:ext uri="{FF2B5EF4-FFF2-40B4-BE49-F238E27FC236}">
                  <a16:creationId xmlns:a16="http://schemas.microsoft.com/office/drawing/2014/main" id="{F2FDA0DD-DE40-4288-B7BE-6E5DF0DD81BC}"/>
                </a:ext>
              </a:extLst>
            </p:cNvPr>
            <p:cNvSpPr/>
            <p:nvPr/>
          </p:nvSpPr>
          <p:spPr>
            <a:xfrm>
              <a:off x="335268" y="2085929"/>
              <a:ext cx="777072" cy="461665"/>
            </a:xfrm>
            <a:prstGeom prst="rect">
              <a:avLst/>
            </a:prstGeom>
            <a:noFill/>
          </p:spPr>
          <p:txBody>
            <a:bodyPr wrap="none" rtlCol="0">
              <a:spAutoFit/>
            </a:bodyPr>
            <a:lstStyle/>
            <a:p>
              <a:pPr algn="ctr"/>
              <a:r>
                <a:rPr lang="en-AU" sz="1200">
                  <a:latin typeface="Calibri (Body)"/>
                </a:rPr>
                <a:t>Executive</a:t>
              </a:r>
              <a:br>
                <a:rPr lang="en-AU" sz="1200">
                  <a:latin typeface="Calibri (Body)"/>
                </a:rPr>
              </a:br>
              <a:r>
                <a:rPr lang="en-AU" sz="1200">
                  <a:latin typeface="Calibri (Body)"/>
                </a:rPr>
                <a:t>Photo</a:t>
              </a:r>
            </a:p>
          </p:txBody>
        </p:sp>
      </p:grpSp>
    </p:spTree>
    <p:extLst>
      <p:ext uri="{BB962C8B-B14F-4D97-AF65-F5344CB8AC3E}">
        <p14:creationId xmlns:p14="http://schemas.microsoft.com/office/powerpoint/2010/main" val="229367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Rounded Corners 193">
            <a:extLst>
              <a:ext uri="{FF2B5EF4-FFF2-40B4-BE49-F238E27FC236}">
                <a16:creationId xmlns:a16="http://schemas.microsoft.com/office/drawing/2014/main" id="{B61416CB-A2EE-4513-A379-499AE32FEF4B}"/>
              </a:ext>
              <a:ext uri="{C183D7F6-B498-43B3-948B-1728B52AA6E4}">
                <adec:decorative xmlns:adec="http://schemas.microsoft.com/office/drawing/2017/decorative" val="1"/>
              </a:ext>
            </a:extLst>
          </p:cNvPr>
          <p:cNvSpPr/>
          <p:nvPr/>
        </p:nvSpPr>
        <p:spPr>
          <a:xfrm>
            <a:off x="778344" y="1427362"/>
            <a:ext cx="10402883" cy="3645625"/>
          </a:xfrm>
          <a:prstGeom prst="roundRect">
            <a:avLst>
              <a:gd name="adj" fmla="val 5642"/>
            </a:avLst>
          </a:prstGeom>
          <a:solidFill>
            <a:schemeClr val="bg1">
              <a:lumMod val="95000"/>
            </a:schemeClr>
          </a:solidFill>
          <a:ln w="69850" cap="rnd">
            <a:gradFill flip="none" rotWithShape="1">
              <a:gsLst>
                <a:gs pos="0">
                  <a:schemeClr val="accent6"/>
                </a:gs>
                <a:gs pos="100000">
                  <a:schemeClr val="accent1"/>
                </a:gs>
                <a:gs pos="52000">
                  <a:schemeClr val="accent3"/>
                </a:gs>
              </a:gsLst>
              <a:lin ang="2700000" scaled="1"/>
              <a:tileRect/>
            </a:gradFill>
            <a:prstDash val="sysDot"/>
            <a:extLst>
              <a:ext uri="{C807C97D-BFC1-408E-A445-0C87EB9F89A2}">
                <ask:lineSketchStyleProps xmlns:ask="http://schemas.microsoft.com/office/drawing/2018/sketchyshapes" sd="1219033472">
                  <a:custGeom>
                    <a:avLst/>
                    <a:gdLst>
                      <a:gd name="connsiteX0" fmla="*/ 0 w 10402883"/>
                      <a:gd name="connsiteY0" fmla="*/ 212906 h 3773590"/>
                      <a:gd name="connsiteX1" fmla="*/ 212906 w 10402883"/>
                      <a:gd name="connsiteY1" fmla="*/ 0 h 3773590"/>
                      <a:gd name="connsiteX2" fmla="*/ 778273 w 10402883"/>
                      <a:gd name="connsiteY2" fmla="*/ 0 h 3773590"/>
                      <a:gd name="connsiteX3" fmla="*/ 1144099 w 10402883"/>
                      <a:gd name="connsiteY3" fmla="*/ 0 h 3773590"/>
                      <a:gd name="connsiteX4" fmla="*/ 2008779 w 10402883"/>
                      <a:gd name="connsiteY4" fmla="*/ 0 h 3773590"/>
                      <a:gd name="connsiteX5" fmla="*/ 2673917 w 10402883"/>
                      <a:gd name="connsiteY5" fmla="*/ 0 h 3773590"/>
                      <a:gd name="connsiteX6" fmla="*/ 3538596 w 10402883"/>
                      <a:gd name="connsiteY6" fmla="*/ 0 h 3773590"/>
                      <a:gd name="connsiteX7" fmla="*/ 4103964 w 10402883"/>
                      <a:gd name="connsiteY7" fmla="*/ 0 h 3773590"/>
                      <a:gd name="connsiteX8" fmla="*/ 4569560 w 10402883"/>
                      <a:gd name="connsiteY8" fmla="*/ 0 h 3773590"/>
                      <a:gd name="connsiteX9" fmla="*/ 5234698 w 10402883"/>
                      <a:gd name="connsiteY9" fmla="*/ 0 h 3773590"/>
                      <a:gd name="connsiteX10" fmla="*/ 5999607 w 10402883"/>
                      <a:gd name="connsiteY10" fmla="*/ 0 h 3773590"/>
                      <a:gd name="connsiteX11" fmla="*/ 6864287 w 10402883"/>
                      <a:gd name="connsiteY11" fmla="*/ 0 h 3773590"/>
                      <a:gd name="connsiteX12" fmla="*/ 7629195 w 10402883"/>
                      <a:gd name="connsiteY12" fmla="*/ 0 h 3773590"/>
                      <a:gd name="connsiteX13" fmla="*/ 8493875 w 10402883"/>
                      <a:gd name="connsiteY13" fmla="*/ 0 h 3773590"/>
                      <a:gd name="connsiteX14" fmla="*/ 9258784 w 10402883"/>
                      <a:gd name="connsiteY14" fmla="*/ 0 h 3773590"/>
                      <a:gd name="connsiteX15" fmla="*/ 10189977 w 10402883"/>
                      <a:gd name="connsiteY15" fmla="*/ 0 h 3773590"/>
                      <a:gd name="connsiteX16" fmla="*/ 10402883 w 10402883"/>
                      <a:gd name="connsiteY16" fmla="*/ 212906 h 3773590"/>
                      <a:gd name="connsiteX17" fmla="*/ 10402883 w 10402883"/>
                      <a:gd name="connsiteY17" fmla="*/ 949417 h 3773590"/>
                      <a:gd name="connsiteX18" fmla="*/ 10402883 w 10402883"/>
                      <a:gd name="connsiteY18" fmla="*/ 1518539 h 3773590"/>
                      <a:gd name="connsiteX19" fmla="*/ 10402883 w 10402883"/>
                      <a:gd name="connsiteY19" fmla="*/ 2121139 h 3773590"/>
                      <a:gd name="connsiteX20" fmla="*/ 10402883 w 10402883"/>
                      <a:gd name="connsiteY20" fmla="*/ 2723740 h 3773590"/>
                      <a:gd name="connsiteX21" fmla="*/ 10402883 w 10402883"/>
                      <a:gd name="connsiteY21" fmla="*/ 3560684 h 3773590"/>
                      <a:gd name="connsiteX22" fmla="*/ 10189977 w 10402883"/>
                      <a:gd name="connsiteY22" fmla="*/ 3773590 h 3773590"/>
                      <a:gd name="connsiteX23" fmla="*/ 9824151 w 10402883"/>
                      <a:gd name="connsiteY23" fmla="*/ 3773590 h 3773590"/>
                      <a:gd name="connsiteX24" fmla="*/ 9358554 w 10402883"/>
                      <a:gd name="connsiteY24" fmla="*/ 3773590 h 3773590"/>
                      <a:gd name="connsiteX25" fmla="*/ 8493875 w 10402883"/>
                      <a:gd name="connsiteY25" fmla="*/ 3773590 h 3773590"/>
                      <a:gd name="connsiteX26" fmla="*/ 8028278 w 10402883"/>
                      <a:gd name="connsiteY26" fmla="*/ 3773590 h 3773590"/>
                      <a:gd name="connsiteX27" fmla="*/ 7263370 w 10402883"/>
                      <a:gd name="connsiteY27" fmla="*/ 3773590 h 3773590"/>
                      <a:gd name="connsiteX28" fmla="*/ 6398690 w 10402883"/>
                      <a:gd name="connsiteY28" fmla="*/ 3773590 h 3773590"/>
                      <a:gd name="connsiteX29" fmla="*/ 6032864 w 10402883"/>
                      <a:gd name="connsiteY29" fmla="*/ 3773590 h 3773590"/>
                      <a:gd name="connsiteX30" fmla="*/ 5168185 w 10402883"/>
                      <a:gd name="connsiteY30" fmla="*/ 3773590 h 3773590"/>
                      <a:gd name="connsiteX31" fmla="*/ 4303505 w 10402883"/>
                      <a:gd name="connsiteY31" fmla="*/ 3773590 h 3773590"/>
                      <a:gd name="connsiteX32" fmla="*/ 3937679 w 10402883"/>
                      <a:gd name="connsiteY32" fmla="*/ 3773590 h 3773590"/>
                      <a:gd name="connsiteX33" fmla="*/ 3272541 w 10402883"/>
                      <a:gd name="connsiteY33" fmla="*/ 3773590 h 3773590"/>
                      <a:gd name="connsiteX34" fmla="*/ 2707174 w 10402883"/>
                      <a:gd name="connsiteY34" fmla="*/ 3773590 h 3773590"/>
                      <a:gd name="connsiteX35" fmla="*/ 2141806 w 10402883"/>
                      <a:gd name="connsiteY35" fmla="*/ 3773590 h 3773590"/>
                      <a:gd name="connsiteX36" fmla="*/ 1576439 w 10402883"/>
                      <a:gd name="connsiteY36" fmla="*/ 3773590 h 3773590"/>
                      <a:gd name="connsiteX37" fmla="*/ 1210613 w 10402883"/>
                      <a:gd name="connsiteY37" fmla="*/ 3773590 h 3773590"/>
                      <a:gd name="connsiteX38" fmla="*/ 212906 w 10402883"/>
                      <a:gd name="connsiteY38" fmla="*/ 3773590 h 3773590"/>
                      <a:gd name="connsiteX39" fmla="*/ 0 w 10402883"/>
                      <a:gd name="connsiteY39" fmla="*/ 3560684 h 3773590"/>
                      <a:gd name="connsiteX40" fmla="*/ 0 w 10402883"/>
                      <a:gd name="connsiteY40" fmla="*/ 2991562 h 3773590"/>
                      <a:gd name="connsiteX41" fmla="*/ 0 w 10402883"/>
                      <a:gd name="connsiteY41" fmla="*/ 2322006 h 3773590"/>
                      <a:gd name="connsiteX42" fmla="*/ 0 w 10402883"/>
                      <a:gd name="connsiteY42" fmla="*/ 1618973 h 3773590"/>
                      <a:gd name="connsiteX43" fmla="*/ 0 w 10402883"/>
                      <a:gd name="connsiteY43" fmla="*/ 982895 h 3773590"/>
                      <a:gd name="connsiteX44" fmla="*/ 0 w 10402883"/>
                      <a:gd name="connsiteY44" fmla="*/ 212906 h 377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02883" h="3773590" fill="none" extrusionOk="0">
                        <a:moveTo>
                          <a:pt x="0" y="212906"/>
                        </a:moveTo>
                        <a:cubicBezTo>
                          <a:pt x="25021" y="99610"/>
                          <a:pt x="69554" y="9428"/>
                          <a:pt x="212906" y="0"/>
                        </a:cubicBezTo>
                        <a:cubicBezTo>
                          <a:pt x="420744" y="-18364"/>
                          <a:pt x="586176" y="25340"/>
                          <a:pt x="778273" y="0"/>
                        </a:cubicBezTo>
                        <a:cubicBezTo>
                          <a:pt x="970370" y="-25340"/>
                          <a:pt x="1043166" y="2572"/>
                          <a:pt x="1144099" y="0"/>
                        </a:cubicBezTo>
                        <a:cubicBezTo>
                          <a:pt x="1245032" y="-2572"/>
                          <a:pt x="1670747" y="-9351"/>
                          <a:pt x="2008779" y="0"/>
                        </a:cubicBezTo>
                        <a:cubicBezTo>
                          <a:pt x="2346811" y="9351"/>
                          <a:pt x="2525474" y="10324"/>
                          <a:pt x="2673917" y="0"/>
                        </a:cubicBezTo>
                        <a:cubicBezTo>
                          <a:pt x="2822360" y="-10324"/>
                          <a:pt x="3290055" y="-801"/>
                          <a:pt x="3538596" y="0"/>
                        </a:cubicBezTo>
                        <a:cubicBezTo>
                          <a:pt x="3787137" y="801"/>
                          <a:pt x="3974922" y="-20510"/>
                          <a:pt x="4103964" y="0"/>
                        </a:cubicBezTo>
                        <a:cubicBezTo>
                          <a:pt x="4233006" y="20510"/>
                          <a:pt x="4397253" y="6305"/>
                          <a:pt x="4569560" y="0"/>
                        </a:cubicBezTo>
                        <a:cubicBezTo>
                          <a:pt x="4741867" y="-6305"/>
                          <a:pt x="5052625" y="2984"/>
                          <a:pt x="5234698" y="0"/>
                        </a:cubicBezTo>
                        <a:cubicBezTo>
                          <a:pt x="5416771" y="-2984"/>
                          <a:pt x="5693847" y="-7941"/>
                          <a:pt x="5999607" y="0"/>
                        </a:cubicBezTo>
                        <a:cubicBezTo>
                          <a:pt x="6305367" y="7941"/>
                          <a:pt x="6665772" y="29452"/>
                          <a:pt x="6864287" y="0"/>
                        </a:cubicBezTo>
                        <a:cubicBezTo>
                          <a:pt x="7062802" y="-29452"/>
                          <a:pt x="7291920" y="-4909"/>
                          <a:pt x="7629195" y="0"/>
                        </a:cubicBezTo>
                        <a:cubicBezTo>
                          <a:pt x="7966470" y="4909"/>
                          <a:pt x="8149022" y="24522"/>
                          <a:pt x="8493875" y="0"/>
                        </a:cubicBezTo>
                        <a:cubicBezTo>
                          <a:pt x="8838728" y="-24522"/>
                          <a:pt x="8877551" y="-28008"/>
                          <a:pt x="9258784" y="0"/>
                        </a:cubicBezTo>
                        <a:cubicBezTo>
                          <a:pt x="9640017" y="28008"/>
                          <a:pt x="9802187" y="40071"/>
                          <a:pt x="10189977" y="0"/>
                        </a:cubicBezTo>
                        <a:cubicBezTo>
                          <a:pt x="10307986" y="-5372"/>
                          <a:pt x="10389740" y="114409"/>
                          <a:pt x="10402883" y="212906"/>
                        </a:cubicBezTo>
                        <a:cubicBezTo>
                          <a:pt x="10390006" y="447004"/>
                          <a:pt x="10404032" y="611624"/>
                          <a:pt x="10402883" y="949417"/>
                        </a:cubicBezTo>
                        <a:cubicBezTo>
                          <a:pt x="10401734" y="1287210"/>
                          <a:pt x="10409891" y="1380598"/>
                          <a:pt x="10402883" y="1518539"/>
                        </a:cubicBezTo>
                        <a:cubicBezTo>
                          <a:pt x="10395875" y="1656480"/>
                          <a:pt x="10406915" y="1957707"/>
                          <a:pt x="10402883" y="2121139"/>
                        </a:cubicBezTo>
                        <a:cubicBezTo>
                          <a:pt x="10398851" y="2284571"/>
                          <a:pt x="10408690" y="2464676"/>
                          <a:pt x="10402883" y="2723740"/>
                        </a:cubicBezTo>
                        <a:cubicBezTo>
                          <a:pt x="10397076" y="2982804"/>
                          <a:pt x="10442878" y="3174747"/>
                          <a:pt x="10402883" y="3560684"/>
                        </a:cubicBezTo>
                        <a:cubicBezTo>
                          <a:pt x="10401173" y="3675518"/>
                          <a:pt x="10295053" y="3772756"/>
                          <a:pt x="10189977" y="3773590"/>
                        </a:cubicBezTo>
                        <a:cubicBezTo>
                          <a:pt x="10071090" y="3779154"/>
                          <a:pt x="9897396" y="3776150"/>
                          <a:pt x="9824151" y="3773590"/>
                        </a:cubicBezTo>
                        <a:cubicBezTo>
                          <a:pt x="9750906" y="3771030"/>
                          <a:pt x="9543105" y="3757188"/>
                          <a:pt x="9358554" y="3773590"/>
                        </a:cubicBezTo>
                        <a:cubicBezTo>
                          <a:pt x="9174003" y="3789992"/>
                          <a:pt x="8907756" y="3813775"/>
                          <a:pt x="8493875" y="3773590"/>
                        </a:cubicBezTo>
                        <a:cubicBezTo>
                          <a:pt x="8079994" y="3733405"/>
                          <a:pt x="8251201" y="3772895"/>
                          <a:pt x="8028278" y="3773590"/>
                        </a:cubicBezTo>
                        <a:cubicBezTo>
                          <a:pt x="7805355" y="3774285"/>
                          <a:pt x="7468726" y="3788522"/>
                          <a:pt x="7263370" y="3773590"/>
                        </a:cubicBezTo>
                        <a:cubicBezTo>
                          <a:pt x="7058014" y="3758658"/>
                          <a:pt x="6712755" y="3730869"/>
                          <a:pt x="6398690" y="3773590"/>
                        </a:cubicBezTo>
                        <a:cubicBezTo>
                          <a:pt x="6084625" y="3816311"/>
                          <a:pt x="6107451" y="3766514"/>
                          <a:pt x="6032864" y="3773590"/>
                        </a:cubicBezTo>
                        <a:cubicBezTo>
                          <a:pt x="5958277" y="3780666"/>
                          <a:pt x="5414328" y="3761125"/>
                          <a:pt x="5168185" y="3773590"/>
                        </a:cubicBezTo>
                        <a:cubicBezTo>
                          <a:pt x="4922042" y="3786055"/>
                          <a:pt x="4541934" y="3801552"/>
                          <a:pt x="4303505" y="3773590"/>
                        </a:cubicBezTo>
                        <a:cubicBezTo>
                          <a:pt x="4065076" y="3745628"/>
                          <a:pt x="4052270" y="3786696"/>
                          <a:pt x="3937679" y="3773590"/>
                        </a:cubicBezTo>
                        <a:cubicBezTo>
                          <a:pt x="3823088" y="3760484"/>
                          <a:pt x="3478195" y="3743684"/>
                          <a:pt x="3272541" y="3773590"/>
                        </a:cubicBezTo>
                        <a:cubicBezTo>
                          <a:pt x="3066887" y="3803496"/>
                          <a:pt x="2858813" y="3771096"/>
                          <a:pt x="2707174" y="3773590"/>
                        </a:cubicBezTo>
                        <a:cubicBezTo>
                          <a:pt x="2555535" y="3776084"/>
                          <a:pt x="2351467" y="3778802"/>
                          <a:pt x="2141806" y="3773590"/>
                        </a:cubicBezTo>
                        <a:cubicBezTo>
                          <a:pt x="1932145" y="3768378"/>
                          <a:pt x="1815381" y="3794251"/>
                          <a:pt x="1576439" y="3773590"/>
                        </a:cubicBezTo>
                        <a:cubicBezTo>
                          <a:pt x="1337497" y="3752929"/>
                          <a:pt x="1363129" y="3790619"/>
                          <a:pt x="1210613" y="3773590"/>
                        </a:cubicBezTo>
                        <a:cubicBezTo>
                          <a:pt x="1058097" y="3756561"/>
                          <a:pt x="440977" y="3759978"/>
                          <a:pt x="212906" y="3773590"/>
                        </a:cubicBezTo>
                        <a:cubicBezTo>
                          <a:pt x="89701" y="3801895"/>
                          <a:pt x="-11193" y="3657225"/>
                          <a:pt x="0" y="3560684"/>
                        </a:cubicBezTo>
                        <a:cubicBezTo>
                          <a:pt x="-10447" y="3296869"/>
                          <a:pt x="20623" y="3177027"/>
                          <a:pt x="0" y="2991562"/>
                        </a:cubicBezTo>
                        <a:cubicBezTo>
                          <a:pt x="-20623" y="2806097"/>
                          <a:pt x="2901" y="2518872"/>
                          <a:pt x="0" y="2322006"/>
                        </a:cubicBezTo>
                        <a:cubicBezTo>
                          <a:pt x="-2901" y="2125140"/>
                          <a:pt x="19128" y="1852991"/>
                          <a:pt x="0" y="1618973"/>
                        </a:cubicBezTo>
                        <a:cubicBezTo>
                          <a:pt x="-19128" y="1384955"/>
                          <a:pt x="28927" y="1199621"/>
                          <a:pt x="0" y="982895"/>
                        </a:cubicBezTo>
                        <a:cubicBezTo>
                          <a:pt x="-28927" y="766169"/>
                          <a:pt x="24981" y="382618"/>
                          <a:pt x="0" y="212906"/>
                        </a:cubicBezTo>
                        <a:close/>
                      </a:path>
                      <a:path w="10402883" h="3773590" stroke="0" extrusionOk="0">
                        <a:moveTo>
                          <a:pt x="0" y="212906"/>
                        </a:moveTo>
                        <a:cubicBezTo>
                          <a:pt x="-13803" y="86807"/>
                          <a:pt x="74444" y="7836"/>
                          <a:pt x="212906" y="0"/>
                        </a:cubicBezTo>
                        <a:cubicBezTo>
                          <a:pt x="534340" y="38055"/>
                          <a:pt x="858845" y="28259"/>
                          <a:pt x="1077585" y="0"/>
                        </a:cubicBezTo>
                        <a:cubicBezTo>
                          <a:pt x="1296325" y="-28259"/>
                          <a:pt x="1378908" y="25360"/>
                          <a:pt x="1642953" y="0"/>
                        </a:cubicBezTo>
                        <a:cubicBezTo>
                          <a:pt x="1906998" y="-25360"/>
                          <a:pt x="1949899" y="-12975"/>
                          <a:pt x="2108549" y="0"/>
                        </a:cubicBezTo>
                        <a:cubicBezTo>
                          <a:pt x="2267199" y="12975"/>
                          <a:pt x="2516235" y="8679"/>
                          <a:pt x="2873458" y="0"/>
                        </a:cubicBezTo>
                        <a:cubicBezTo>
                          <a:pt x="3230681" y="-8679"/>
                          <a:pt x="3218569" y="-5097"/>
                          <a:pt x="3438826" y="0"/>
                        </a:cubicBezTo>
                        <a:cubicBezTo>
                          <a:pt x="3659083" y="5097"/>
                          <a:pt x="4023443" y="35981"/>
                          <a:pt x="4303505" y="0"/>
                        </a:cubicBezTo>
                        <a:cubicBezTo>
                          <a:pt x="4583567" y="-35981"/>
                          <a:pt x="4659628" y="-8148"/>
                          <a:pt x="4769102" y="0"/>
                        </a:cubicBezTo>
                        <a:cubicBezTo>
                          <a:pt x="4878576" y="8148"/>
                          <a:pt x="5428541" y="-4700"/>
                          <a:pt x="5633781" y="0"/>
                        </a:cubicBezTo>
                        <a:cubicBezTo>
                          <a:pt x="5839021" y="4700"/>
                          <a:pt x="5892414" y="16762"/>
                          <a:pt x="5999607" y="0"/>
                        </a:cubicBezTo>
                        <a:cubicBezTo>
                          <a:pt x="6106800" y="-16762"/>
                          <a:pt x="6483019" y="18647"/>
                          <a:pt x="6664745" y="0"/>
                        </a:cubicBezTo>
                        <a:cubicBezTo>
                          <a:pt x="6846471" y="-18647"/>
                          <a:pt x="7170530" y="-16211"/>
                          <a:pt x="7329883" y="0"/>
                        </a:cubicBezTo>
                        <a:cubicBezTo>
                          <a:pt x="7489236" y="16211"/>
                          <a:pt x="7682038" y="-21409"/>
                          <a:pt x="7895251" y="0"/>
                        </a:cubicBezTo>
                        <a:cubicBezTo>
                          <a:pt x="8108464" y="21409"/>
                          <a:pt x="8504760" y="-14649"/>
                          <a:pt x="8759930" y="0"/>
                        </a:cubicBezTo>
                        <a:cubicBezTo>
                          <a:pt x="9015100" y="14649"/>
                          <a:pt x="9355424" y="-27053"/>
                          <a:pt x="9624610" y="0"/>
                        </a:cubicBezTo>
                        <a:cubicBezTo>
                          <a:pt x="9893796" y="27053"/>
                          <a:pt x="9976577" y="24297"/>
                          <a:pt x="10189977" y="0"/>
                        </a:cubicBezTo>
                        <a:cubicBezTo>
                          <a:pt x="10293349" y="-13391"/>
                          <a:pt x="10395843" y="84797"/>
                          <a:pt x="10402883" y="212906"/>
                        </a:cubicBezTo>
                        <a:cubicBezTo>
                          <a:pt x="10400024" y="491553"/>
                          <a:pt x="10392107" y="763712"/>
                          <a:pt x="10402883" y="915939"/>
                        </a:cubicBezTo>
                        <a:cubicBezTo>
                          <a:pt x="10413659" y="1068166"/>
                          <a:pt x="10430055" y="1255654"/>
                          <a:pt x="10402883" y="1485062"/>
                        </a:cubicBezTo>
                        <a:cubicBezTo>
                          <a:pt x="10375711" y="1714470"/>
                          <a:pt x="10432030" y="1897074"/>
                          <a:pt x="10402883" y="2087662"/>
                        </a:cubicBezTo>
                        <a:cubicBezTo>
                          <a:pt x="10373736" y="2278250"/>
                          <a:pt x="10421363" y="2474561"/>
                          <a:pt x="10402883" y="2824173"/>
                        </a:cubicBezTo>
                        <a:cubicBezTo>
                          <a:pt x="10384403" y="3173785"/>
                          <a:pt x="10369832" y="3234017"/>
                          <a:pt x="10402883" y="3560684"/>
                        </a:cubicBezTo>
                        <a:cubicBezTo>
                          <a:pt x="10415032" y="3702324"/>
                          <a:pt x="10282699" y="3786702"/>
                          <a:pt x="10189977" y="3773590"/>
                        </a:cubicBezTo>
                        <a:cubicBezTo>
                          <a:pt x="10012291" y="3788444"/>
                          <a:pt x="9687703" y="3775816"/>
                          <a:pt x="9425068" y="3773590"/>
                        </a:cubicBezTo>
                        <a:cubicBezTo>
                          <a:pt x="9162433" y="3771364"/>
                          <a:pt x="9209493" y="3757090"/>
                          <a:pt x="9059242" y="3773590"/>
                        </a:cubicBezTo>
                        <a:cubicBezTo>
                          <a:pt x="8908991" y="3790090"/>
                          <a:pt x="8620013" y="3775419"/>
                          <a:pt x="8394104" y="3773590"/>
                        </a:cubicBezTo>
                        <a:cubicBezTo>
                          <a:pt x="8168195" y="3771761"/>
                          <a:pt x="8041418" y="3759172"/>
                          <a:pt x="7928508" y="3773590"/>
                        </a:cubicBezTo>
                        <a:cubicBezTo>
                          <a:pt x="7815598" y="3788008"/>
                          <a:pt x="7329656" y="3803067"/>
                          <a:pt x="7163599" y="3773590"/>
                        </a:cubicBezTo>
                        <a:cubicBezTo>
                          <a:pt x="6997542" y="3744113"/>
                          <a:pt x="6814070" y="3762086"/>
                          <a:pt x="6698002" y="3773590"/>
                        </a:cubicBezTo>
                        <a:cubicBezTo>
                          <a:pt x="6581934" y="3785094"/>
                          <a:pt x="6099324" y="3789470"/>
                          <a:pt x="5933093" y="3773590"/>
                        </a:cubicBezTo>
                        <a:cubicBezTo>
                          <a:pt x="5766862" y="3757710"/>
                          <a:pt x="5692292" y="3777439"/>
                          <a:pt x="5567267" y="3773590"/>
                        </a:cubicBezTo>
                        <a:cubicBezTo>
                          <a:pt x="5442242" y="3769741"/>
                          <a:pt x="5012249" y="3750430"/>
                          <a:pt x="4802359" y="3773590"/>
                        </a:cubicBezTo>
                        <a:cubicBezTo>
                          <a:pt x="4592469" y="3796750"/>
                          <a:pt x="4471112" y="3787411"/>
                          <a:pt x="4336762" y="3773590"/>
                        </a:cubicBezTo>
                        <a:cubicBezTo>
                          <a:pt x="4202412" y="3759769"/>
                          <a:pt x="4072321" y="3767252"/>
                          <a:pt x="3970936" y="3773590"/>
                        </a:cubicBezTo>
                        <a:cubicBezTo>
                          <a:pt x="3869551" y="3779928"/>
                          <a:pt x="3706225" y="3790357"/>
                          <a:pt x="3505339" y="3773590"/>
                        </a:cubicBezTo>
                        <a:cubicBezTo>
                          <a:pt x="3304453" y="3756823"/>
                          <a:pt x="2936813" y="3799099"/>
                          <a:pt x="2740431" y="3773590"/>
                        </a:cubicBezTo>
                        <a:cubicBezTo>
                          <a:pt x="2544049" y="3748081"/>
                          <a:pt x="2409293" y="3784802"/>
                          <a:pt x="2274834" y="3773590"/>
                        </a:cubicBezTo>
                        <a:cubicBezTo>
                          <a:pt x="2140375" y="3762378"/>
                          <a:pt x="2076119" y="3762968"/>
                          <a:pt x="1909008" y="3773590"/>
                        </a:cubicBezTo>
                        <a:cubicBezTo>
                          <a:pt x="1741897" y="3784212"/>
                          <a:pt x="1639737" y="3791988"/>
                          <a:pt x="1443411" y="3773590"/>
                        </a:cubicBezTo>
                        <a:cubicBezTo>
                          <a:pt x="1247085" y="3755192"/>
                          <a:pt x="1107425" y="3768415"/>
                          <a:pt x="878044" y="3773590"/>
                        </a:cubicBezTo>
                        <a:cubicBezTo>
                          <a:pt x="648663" y="3778765"/>
                          <a:pt x="501257" y="3772724"/>
                          <a:pt x="212906" y="3773590"/>
                        </a:cubicBezTo>
                        <a:cubicBezTo>
                          <a:pt x="87285" y="3781567"/>
                          <a:pt x="22451" y="3683308"/>
                          <a:pt x="0" y="3560684"/>
                        </a:cubicBezTo>
                        <a:cubicBezTo>
                          <a:pt x="-30052" y="3227244"/>
                          <a:pt x="10097" y="2994532"/>
                          <a:pt x="0" y="2824173"/>
                        </a:cubicBezTo>
                        <a:cubicBezTo>
                          <a:pt x="-10097" y="2653814"/>
                          <a:pt x="28907" y="2424503"/>
                          <a:pt x="0" y="2087662"/>
                        </a:cubicBezTo>
                        <a:cubicBezTo>
                          <a:pt x="-28907" y="1750821"/>
                          <a:pt x="-17147" y="1558331"/>
                          <a:pt x="0" y="1384628"/>
                        </a:cubicBezTo>
                        <a:cubicBezTo>
                          <a:pt x="17147" y="1210925"/>
                          <a:pt x="-56541" y="643465"/>
                          <a:pt x="0" y="212906"/>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a:ln>
                <a:noFill/>
              </a:ln>
              <a:solidFill>
                <a:prstClr val="white"/>
              </a:solidFill>
              <a:effectLst/>
              <a:uLnTx/>
              <a:uFillTx/>
              <a:ea typeface="+mn-ea"/>
              <a:cs typeface="+mn-cs"/>
            </a:endParaRPr>
          </a:p>
        </p:txBody>
      </p:sp>
      <p:sp>
        <p:nvSpPr>
          <p:cNvPr id="264" name="Title 4">
            <a:extLst>
              <a:ext uri="{FF2B5EF4-FFF2-40B4-BE49-F238E27FC236}">
                <a16:creationId xmlns:a16="http://schemas.microsoft.com/office/drawing/2014/main" id="{4DA0AF95-2C7A-4657-ACD0-C1B15451C1A5}"/>
              </a:ext>
            </a:extLst>
          </p:cNvPr>
          <p:cNvSpPr>
            <a:spLocks noGrp="1"/>
          </p:cNvSpPr>
          <p:nvPr>
            <p:ph type="title"/>
          </p:nvPr>
        </p:nvSpPr>
        <p:spPr>
          <a:xfrm>
            <a:off x="-12000" y="313815"/>
            <a:ext cx="12204000" cy="541849"/>
          </a:xfrm>
        </p:spPr>
        <p:txBody>
          <a:bodyPr>
            <a:noAutofit/>
          </a:bodyPr>
          <a:lstStyle/>
          <a:p>
            <a:pPr lvl="0" algn="ctr">
              <a:defRPr/>
            </a:pPr>
            <a:r>
              <a:rPr lang="en-AU" altLang="en-US" dirty="0">
                <a:solidFill>
                  <a:schemeClr val="accent1"/>
                </a:solidFill>
                <a:effectLst/>
              </a:rPr>
              <a:t>Ready to launch?</a:t>
            </a:r>
          </a:p>
        </p:txBody>
      </p:sp>
      <p:sp>
        <p:nvSpPr>
          <p:cNvPr id="199" name="TextBox 198">
            <a:extLst>
              <a:ext uri="{FF2B5EF4-FFF2-40B4-BE49-F238E27FC236}">
                <a16:creationId xmlns:a16="http://schemas.microsoft.com/office/drawing/2014/main" id="{1F5B8261-6589-49CA-A1C4-CE98522E50DB}"/>
              </a:ext>
            </a:extLst>
          </p:cNvPr>
          <p:cNvSpPr txBox="1"/>
          <p:nvPr/>
        </p:nvSpPr>
        <p:spPr>
          <a:xfrm>
            <a:off x="919042" y="6777"/>
            <a:ext cx="10609415" cy="427252"/>
          </a:xfrm>
          <a:prstGeom prst="rect">
            <a:avLst/>
          </a:prstGeom>
          <a:no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AU" sz="1400" b="1" i="0" u="none" strike="noStrike" kern="1200" cap="none" spc="0" normalizeH="0" baseline="0" noProof="0">
              <a:ln>
                <a:noFill/>
              </a:ln>
              <a:solidFill>
                <a:srgbClr val="000000"/>
              </a:solidFill>
              <a:effectLst/>
              <a:uLnTx/>
              <a:uFillTx/>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lang="en-AU" sz="1400" b="1">
              <a:solidFill>
                <a:srgbClr val="000000"/>
              </a:solidFill>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AU" sz="1400" b="1" i="0" u="none" strike="noStrike" kern="1200" cap="none" spc="0" normalizeH="0" baseline="0" noProof="0">
              <a:ln>
                <a:noFill/>
              </a:ln>
              <a:solidFill>
                <a:srgbClr val="000000"/>
              </a:solidFill>
              <a:effectLst/>
              <a:uLnTx/>
              <a:uFillTx/>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AU" sz="2000" b="1" i="0" u="none" strike="noStrike" kern="1200" cap="none" spc="0" normalizeH="0" baseline="0" noProof="0">
                <a:ln>
                  <a:noFill/>
                </a:ln>
                <a:solidFill>
                  <a:schemeClr val="accent2"/>
                </a:solidFill>
                <a:effectLst/>
                <a:uLnTx/>
                <a:uFillTx/>
              </a:rPr>
              <a:t>CLICK ON YOUR ROLE TO LEARN ABOUT YOUR EXPERIENCE </a:t>
            </a:r>
          </a:p>
        </p:txBody>
      </p:sp>
      <p:sp>
        <p:nvSpPr>
          <p:cNvPr id="195" name="TextBox 194">
            <a:hlinkClick r:id="rId2" action="ppaction://hlinksldjump"/>
            <a:extLst>
              <a:ext uri="{FF2B5EF4-FFF2-40B4-BE49-F238E27FC236}">
                <a16:creationId xmlns:a16="http://schemas.microsoft.com/office/drawing/2014/main" id="{E3723769-5679-47CD-9135-746B8A16CDF6}"/>
              </a:ext>
            </a:extLst>
          </p:cNvPr>
          <p:cNvSpPr txBox="1"/>
          <p:nvPr/>
        </p:nvSpPr>
        <p:spPr>
          <a:xfrm>
            <a:off x="1332267" y="4185492"/>
            <a:ext cx="2232166" cy="374223"/>
          </a:xfrm>
          <a:prstGeom prst="rect">
            <a:avLst/>
          </a:prstGeom>
          <a:no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lang="en-AU" b="1">
                <a:solidFill>
                  <a:srgbClr val="AB620E"/>
                </a:solidFill>
                <a:effectLst>
                  <a:outerShdw blurRad="38100" dist="38100" dir="2700000" algn="tl">
                    <a:srgbClr val="000000">
                      <a:alpha val="43137"/>
                    </a:srgbClr>
                  </a:outerShdw>
                </a:effectLst>
                <a:hlinkClick r:id="rId3" action="ppaction://hlinksldjump">
                  <a:extLst>
                    <a:ext uri="{A12FA001-AC4F-418D-AE19-62706E023703}">
                      <ahyp:hlinkClr xmlns:ahyp="http://schemas.microsoft.com/office/drawing/2018/hyperlinkcolor" val="tx"/>
                    </a:ext>
                  </a:extLst>
                </a:hlinkClick>
              </a:rPr>
              <a:t>JUNIOR MEMBER</a:t>
            </a:r>
            <a:endParaRPr kumimoji="0" lang="en-AU" sz="1800" b="1" i="0" u="none" strike="noStrike" kern="1200" cap="none" spc="0" normalizeH="0" baseline="0" noProof="0">
              <a:ln>
                <a:noFill/>
              </a:ln>
              <a:solidFill>
                <a:srgbClr val="AB620E"/>
              </a:solidFill>
              <a:effectLst>
                <a:outerShdw blurRad="38100" dist="38100" dir="2700000" algn="tl">
                  <a:srgbClr val="000000">
                    <a:alpha val="43137"/>
                  </a:srgbClr>
                </a:outerShdw>
              </a:effectLst>
              <a:uLnTx/>
              <a:uFillTx/>
              <a:ea typeface="+mn-ea"/>
              <a:cs typeface="+mn-cs"/>
            </a:endParaRPr>
          </a:p>
        </p:txBody>
      </p:sp>
      <p:sp>
        <p:nvSpPr>
          <p:cNvPr id="197" name="TextBox 196">
            <a:extLst>
              <a:ext uri="{FF2B5EF4-FFF2-40B4-BE49-F238E27FC236}">
                <a16:creationId xmlns:a16="http://schemas.microsoft.com/office/drawing/2014/main" id="{CD77A4C5-917F-40FA-AEBB-4E09C44C51BA}"/>
              </a:ext>
            </a:extLst>
          </p:cNvPr>
          <p:cNvSpPr txBox="1"/>
          <p:nvPr/>
        </p:nvSpPr>
        <p:spPr>
          <a:xfrm>
            <a:off x="4612816" y="3745499"/>
            <a:ext cx="2232166" cy="374223"/>
          </a:xfrm>
          <a:prstGeom prst="rect">
            <a:avLst/>
          </a:prstGeom>
          <a:no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AU" sz="1800" b="1" i="0" u="none" strike="noStrike" kern="1200" cap="none" spc="0" normalizeH="0" baseline="0" noProof="0">
                <a:ln>
                  <a:noFill/>
                </a:ln>
                <a:solidFill>
                  <a:srgbClr val="DDA20D"/>
                </a:solidFill>
                <a:effectLst>
                  <a:outerShdw blurRad="38100" dist="38100" dir="2700000" algn="tl">
                    <a:srgbClr val="000000">
                      <a:alpha val="43137"/>
                    </a:srgbClr>
                  </a:outerShdw>
                </a:effectLst>
                <a:uLnTx/>
                <a:uFillTx/>
                <a:ea typeface="+mn-ea"/>
                <a:cs typeface="+mn-cs"/>
              </a:rPr>
              <a:t>MANAGER</a:t>
            </a:r>
          </a:p>
        </p:txBody>
      </p:sp>
      <p:sp>
        <p:nvSpPr>
          <p:cNvPr id="198" name="TextBox 197">
            <a:extLst>
              <a:ext uri="{FF2B5EF4-FFF2-40B4-BE49-F238E27FC236}">
                <a16:creationId xmlns:a16="http://schemas.microsoft.com/office/drawing/2014/main" id="{4D8AF7C2-E160-4304-86CC-7AA70D6BC9CE}"/>
              </a:ext>
            </a:extLst>
          </p:cNvPr>
          <p:cNvSpPr txBox="1"/>
          <p:nvPr/>
        </p:nvSpPr>
        <p:spPr>
          <a:xfrm>
            <a:off x="8514589" y="4431563"/>
            <a:ext cx="2232166" cy="374223"/>
          </a:xfrm>
          <a:prstGeom prst="rect">
            <a:avLst/>
          </a:prstGeom>
          <a:no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AU" sz="1800" i="0" u="none" strike="noStrike" kern="1200" cap="none" spc="0" normalizeH="0" baseline="0" noProof="0">
                <a:ln>
                  <a:noFill/>
                </a:ln>
                <a:solidFill>
                  <a:srgbClr val="48A248"/>
                </a:solidFill>
                <a:effectLst>
                  <a:outerShdw blurRad="38100" dist="38100" dir="2700000" algn="tl">
                    <a:srgbClr val="000000">
                      <a:alpha val="43137"/>
                    </a:srgbClr>
                  </a:outerShdw>
                </a:effectLst>
                <a:uLnTx/>
                <a:uFillTx/>
                <a:ea typeface="+mn-ea"/>
                <a:cs typeface="+mn-cs"/>
              </a:rPr>
              <a:t>SENIOR MANAGER</a:t>
            </a:r>
          </a:p>
        </p:txBody>
      </p:sp>
      <p:sp>
        <p:nvSpPr>
          <p:cNvPr id="265" name="TextBox 264">
            <a:hlinkClick r:id="rId3" action="ppaction://hlinksldjump"/>
            <a:extLst>
              <a:ext uri="{FF2B5EF4-FFF2-40B4-BE49-F238E27FC236}">
                <a16:creationId xmlns:a16="http://schemas.microsoft.com/office/drawing/2014/main" id="{BECE6B3C-BBCB-4E37-99AD-DE1F64BB96ED}"/>
              </a:ext>
            </a:extLst>
          </p:cNvPr>
          <p:cNvSpPr txBox="1"/>
          <p:nvPr/>
        </p:nvSpPr>
        <p:spPr>
          <a:xfrm>
            <a:off x="1219204" y="5428966"/>
            <a:ext cx="2029242" cy="604544"/>
          </a:xfrm>
          <a:prstGeom prst="rect">
            <a:avLst/>
          </a:prstGeom>
          <a:solidFill>
            <a:schemeClr val="bg1">
              <a:lumMod val="95000"/>
            </a:schemeClr>
          </a:solid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AU" sz="1800" b="1" i="0" u="sng" strike="noStrike" kern="1200" cap="none" spc="0" normalizeH="0" baseline="0" noProof="0">
                <a:ln>
                  <a:noFill/>
                </a:ln>
                <a:solidFill>
                  <a:srgbClr val="C00000"/>
                </a:solidFill>
                <a:effectLst>
                  <a:outerShdw blurRad="38100" dist="38100" dir="2700000" algn="tl">
                    <a:srgbClr val="000000">
                      <a:alpha val="43137"/>
                    </a:srgbClr>
                  </a:outerShdw>
                </a:effectLst>
                <a:uLnTx/>
                <a:uFillTx/>
                <a:ea typeface="+mn-ea"/>
                <a:cs typeface="+mn-cs"/>
                <a:hlinkClick r:id="rId4" action="ppaction://hlinksldjump">
                  <a:extLst>
                    <a:ext uri="{A12FA001-AC4F-418D-AE19-62706E023703}">
                      <ahyp:hlinkClr xmlns:ahyp="http://schemas.microsoft.com/office/drawing/2018/hyperlinkcolor" val="tx"/>
                    </a:ext>
                  </a:extLst>
                </a:hlinkClick>
              </a:rPr>
              <a:t>I’m a Buddy </a:t>
            </a:r>
            <a:br>
              <a:rPr kumimoji="0" lang="en-AU" sz="1800" b="1" i="0" u="sng" strike="noStrike" kern="1200" cap="none" spc="0" normalizeH="0" baseline="0" noProof="0">
                <a:ln>
                  <a:noFill/>
                </a:ln>
                <a:solidFill>
                  <a:srgbClr val="C00000"/>
                </a:solidFill>
                <a:effectLst>
                  <a:outerShdw blurRad="38100" dist="38100" dir="2700000" algn="tl">
                    <a:srgbClr val="000000">
                      <a:alpha val="43137"/>
                    </a:srgbClr>
                  </a:outerShdw>
                </a:effectLst>
                <a:uLnTx/>
                <a:uFillTx/>
                <a:ea typeface="+mn-ea"/>
                <a:cs typeface="+mn-cs"/>
                <a:hlinkClick r:id="rId4" action="ppaction://hlinksldjump">
                  <a:extLst>
                    <a:ext uri="{A12FA001-AC4F-418D-AE19-62706E023703}">
                      <ahyp:hlinkClr xmlns:ahyp="http://schemas.microsoft.com/office/drawing/2018/hyperlinkcolor" val="tx"/>
                    </a:ext>
                  </a:extLst>
                </a:hlinkClick>
              </a:rPr>
            </a:br>
            <a:r>
              <a:rPr kumimoji="0" lang="en-AU" sz="1800" b="1" i="0" u="sng" strike="noStrike" kern="1200" cap="none" spc="0" normalizeH="0" baseline="0" noProof="0">
                <a:ln>
                  <a:noFill/>
                </a:ln>
                <a:solidFill>
                  <a:srgbClr val="C00000"/>
                </a:solidFill>
                <a:effectLst>
                  <a:outerShdw blurRad="38100" dist="38100" dir="2700000" algn="tl">
                    <a:srgbClr val="000000">
                      <a:alpha val="43137"/>
                    </a:srgbClr>
                  </a:outerShdw>
                </a:effectLst>
                <a:uLnTx/>
                <a:uFillTx/>
                <a:ea typeface="+mn-ea"/>
                <a:cs typeface="+mn-cs"/>
                <a:hlinkClick r:id="rId4" action="ppaction://hlinksldjump">
                  <a:extLst>
                    <a:ext uri="{A12FA001-AC4F-418D-AE19-62706E023703}">
                      <ahyp:hlinkClr xmlns:ahyp="http://schemas.microsoft.com/office/drawing/2018/hyperlinkcolor" val="tx"/>
                    </a:ext>
                  </a:extLst>
                </a:hlinkClick>
              </a:rPr>
              <a:t>or Mentor</a:t>
            </a:r>
            <a:endParaRPr kumimoji="0" lang="en-AU" sz="1800" b="1" i="0" u="sng" strike="noStrike" kern="1200" cap="none" spc="0" normalizeH="0" baseline="0" noProof="0">
              <a:ln>
                <a:noFill/>
              </a:ln>
              <a:solidFill>
                <a:srgbClr val="C00000"/>
              </a:solidFill>
              <a:effectLst>
                <a:outerShdw blurRad="38100" dist="38100" dir="2700000" algn="tl">
                  <a:srgbClr val="000000">
                    <a:alpha val="43137"/>
                  </a:srgbClr>
                </a:outerShdw>
              </a:effectLst>
              <a:uLnTx/>
              <a:uFillTx/>
              <a:ea typeface="+mn-ea"/>
              <a:cs typeface="+mn-cs"/>
            </a:endParaRPr>
          </a:p>
        </p:txBody>
      </p:sp>
      <p:sp>
        <p:nvSpPr>
          <p:cNvPr id="266" name="TextBox 265">
            <a:hlinkClick r:id="rId4" action="ppaction://hlinksldjump"/>
            <a:extLst>
              <a:ext uri="{FF2B5EF4-FFF2-40B4-BE49-F238E27FC236}">
                <a16:creationId xmlns:a16="http://schemas.microsoft.com/office/drawing/2014/main" id="{856CF0C4-788E-431E-8AAB-925FB5A636E8}"/>
              </a:ext>
            </a:extLst>
          </p:cNvPr>
          <p:cNvSpPr txBox="1"/>
          <p:nvPr/>
        </p:nvSpPr>
        <p:spPr>
          <a:xfrm>
            <a:off x="8608946" y="5428966"/>
            <a:ext cx="2232166" cy="604544"/>
          </a:xfrm>
          <a:prstGeom prst="rect">
            <a:avLst/>
          </a:prstGeom>
          <a:solidFill>
            <a:schemeClr val="bg1">
              <a:lumMod val="95000"/>
            </a:schemeClr>
          </a:solid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AU" sz="1800" b="1" i="0" u="sng" strike="noStrike" kern="1200" cap="none" spc="0" normalizeH="0" baseline="0" noProof="0">
                <a:ln>
                  <a:noFill/>
                </a:ln>
                <a:solidFill>
                  <a:srgbClr val="2A4F8A"/>
                </a:solidFill>
                <a:effectLst>
                  <a:outerShdw blurRad="38100" dist="38100" dir="2700000" algn="tl">
                    <a:srgbClr val="000000">
                      <a:alpha val="43137"/>
                    </a:srgbClr>
                  </a:outerShdw>
                </a:effectLst>
                <a:uLnTx/>
                <a:uFillTx/>
                <a:ea typeface="+mn-ea"/>
                <a:cs typeface="+mn-cs"/>
                <a:hlinkClick r:id="rId5" action="ppaction://hlinksldjump">
                  <a:extLst>
                    <a:ext uri="{A12FA001-AC4F-418D-AE19-62706E023703}">
                      <ahyp:hlinkClr xmlns:ahyp="http://schemas.microsoft.com/office/drawing/2018/hyperlinkcolor" val="tx"/>
                    </a:ext>
                  </a:extLst>
                </a:hlinkClick>
              </a:rPr>
              <a:t>I’m onboarding</a:t>
            </a:r>
            <a:br>
              <a:rPr kumimoji="0" lang="en-AU" sz="1800" b="1" i="0" u="sng" strike="noStrike" kern="1200" cap="none" spc="0" normalizeH="0" baseline="0" noProof="0">
                <a:ln>
                  <a:noFill/>
                </a:ln>
                <a:solidFill>
                  <a:srgbClr val="2A4F8A"/>
                </a:solidFill>
                <a:effectLst>
                  <a:outerShdw blurRad="38100" dist="38100" dir="2700000" algn="tl">
                    <a:srgbClr val="000000">
                      <a:alpha val="43137"/>
                    </a:srgbClr>
                  </a:outerShdw>
                </a:effectLst>
                <a:uLnTx/>
                <a:uFillTx/>
                <a:ea typeface="+mn-ea"/>
                <a:cs typeface="+mn-cs"/>
                <a:hlinkClick r:id="rId5" action="ppaction://hlinksldjump">
                  <a:extLst>
                    <a:ext uri="{A12FA001-AC4F-418D-AE19-62706E023703}">
                      <ahyp:hlinkClr xmlns:ahyp="http://schemas.microsoft.com/office/drawing/2018/hyperlinkcolor" val="tx"/>
                    </a:ext>
                  </a:extLst>
                </a:hlinkClick>
              </a:rPr>
            </a:br>
            <a:r>
              <a:rPr kumimoji="0" lang="en-AU" sz="1800" b="1" i="0" u="sng" strike="noStrike" kern="1200" cap="none" spc="0" normalizeH="0" baseline="0" noProof="0">
                <a:ln>
                  <a:noFill/>
                </a:ln>
                <a:solidFill>
                  <a:srgbClr val="2A4F8A"/>
                </a:solidFill>
                <a:effectLst>
                  <a:outerShdw blurRad="38100" dist="38100" dir="2700000" algn="tl">
                    <a:srgbClr val="000000">
                      <a:alpha val="43137"/>
                    </a:srgbClr>
                  </a:outerShdw>
                </a:effectLst>
                <a:uLnTx/>
                <a:uFillTx/>
                <a:ea typeface="+mn-ea"/>
                <a:cs typeface="+mn-cs"/>
                <a:hlinkClick r:id="rId5" action="ppaction://hlinksldjump">
                  <a:extLst>
                    <a:ext uri="{A12FA001-AC4F-418D-AE19-62706E023703}">
                      <ahyp:hlinkClr xmlns:ahyp="http://schemas.microsoft.com/office/drawing/2018/hyperlinkcolor" val="tx"/>
                    </a:ext>
                  </a:extLst>
                </a:hlinkClick>
              </a:rPr>
              <a:t> from home</a:t>
            </a:r>
            <a:endParaRPr kumimoji="0" lang="en-AU" sz="1800" b="1" i="0" u="sng" strike="noStrike" kern="1200" cap="none" spc="0" normalizeH="0" baseline="0" noProof="0">
              <a:ln>
                <a:noFill/>
              </a:ln>
              <a:solidFill>
                <a:srgbClr val="2A4F8A"/>
              </a:solidFill>
              <a:effectLst>
                <a:outerShdw blurRad="38100" dist="38100" dir="2700000" algn="tl">
                  <a:srgbClr val="000000">
                    <a:alpha val="43137"/>
                  </a:srgbClr>
                </a:outerShdw>
              </a:effectLst>
              <a:uLnTx/>
              <a:uFillTx/>
              <a:ea typeface="+mn-ea"/>
              <a:cs typeface="+mn-cs"/>
            </a:endParaRPr>
          </a:p>
        </p:txBody>
      </p:sp>
      <p:sp>
        <p:nvSpPr>
          <p:cNvPr id="303" name="Oval 302">
            <a:extLst>
              <a:ext uri="{FF2B5EF4-FFF2-40B4-BE49-F238E27FC236}">
                <a16:creationId xmlns:a16="http://schemas.microsoft.com/office/drawing/2014/main" id="{2D4FB9AD-1B5C-48B9-A68F-7596938CF3D2}"/>
              </a:ext>
              <a:ext uri="{C183D7F6-B498-43B3-948B-1728B52AA6E4}">
                <adec:decorative xmlns:adec="http://schemas.microsoft.com/office/drawing/2017/decorative" val="1"/>
              </a:ext>
            </a:extLst>
          </p:cNvPr>
          <p:cNvSpPr/>
          <p:nvPr/>
        </p:nvSpPr>
        <p:spPr>
          <a:xfrm>
            <a:off x="3764493" y="4526212"/>
            <a:ext cx="4295805" cy="4332836"/>
          </a:xfrm>
          <a:prstGeom prst="ellipse">
            <a:avLst/>
          </a:prstGeom>
          <a:solidFill>
            <a:schemeClr val="bg1"/>
          </a:solidFill>
          <a:ln w="66675" cap="rnd">
            <a:gradFill flip="none" rotWithShape="1">
              <a:gsLst>
                <a:gs pos="50000">
                  <a:schemeClr val="accent3"/>
                </a:gs>
                <a:gs pos="0">
                  <a:schemeClr val="accent6"/>
                </a:gs>
                <a:gs pos="100000">
                  <a:schemeClr val="accent1"/>
                </a:gs>
              </a:gsLst>
              <a:lin ang="0" scaled="1"/>
              <a:tileRect/>
            </a:gra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prstClr val="white"/>
              </a:solidFill>
            </a:endParaRPr>
          </a:p>
        </p:txBody>
      </p:sp>
      <p:grpSp>
        <p:nvGrpSpPr>
          <p:cNvPr id="304" name="Group 303">
            <a:extLst>
              <a:ext uri="{FF2B5EF4-FFF2-40B4-BE49-F238E27FC236}">
                <a16:creationId xmlns:a16="http://schemas.microsoft.com/office/drawing/2014/main" id="{DCBA605F-9B0F-4593-ABEF-3668E6D0189B}"/>
              </a:ext>
              <a:ext uri="{C183D7F6-B498-43B3-948B-1728B52AA6E4}">
                <adec:decorative xmlns:adec="http://schemas.microsoft.com/office/drawing/2017/decorative" val="1"/>
              </a:ext>
            </a:extLst>
          </p:cNvPr>
          <p:cNvGrpSpPr/>
          <p:nvPr/>
        </p:nvGrpSpPr>
        <p:grpSpPr>
          <a:xfrm>
            <a:off x="4114748" y="4710935"/>
            <a:ext cx="3666966" cy="3658931"/>
            <a:chOff x="2709863" y="1258888"/>
            <a:chExt cx="725488" cy="723900"/>
          </a:xfrm>
          <a:effectLst>
            <a:outerShdw blurRad="63500" sx="102000" sy="102000" algn="ctr" rotWithShape="0">
              <a:prstClr val="black">
                <a:alpha val="40000"/>
              </a:prstClr>
            </a:outerShdw>
          </a:effectLst>
        </p:grpSpPr>
        <p:sp>
          <p:nvSpPr>
            <p:cNvPr id="305" name="Rectangle 35">
              <a:extLst>
                <a:ext uri="{FF2B5EF4-FFF2-40B4-BE49-F238E27FC236}">
                  <a16:creationId xmlns:a16="http://schemas.microsoft.com/office/drawing/2014/main" id="{8BFBA94D-79F6-495C-A123-221DFF7118D4}"/>
                </a:ext>
              </a:extLst>
            </p:cNvPr>
            <p:cNvSpPr>
              <a:spLocks noChangeArrowheads="1"/>
            </p:cNvSpPr>
            <p:nvPr/>
          </p:nvSpPr>
          <p:spPr bwMode="auto">
            <a:xfrm>
              <a:off x="2709863" y="1258888"/>
              <a:ext cx="7254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6" name="Oval 42">
              <a:extLst>
                <a:ext uri="{FF2B5EF4-FFF2-40B4-BE49-F238E27FC236}">
                  <a16:creationId xmlns:a16="http://schemas.microsoft.com/office/drawing/2014/main" id="{61008DB8-4FCB-4511-92E7-090837D515D7}"/>
                </a:ext>
              </a:extLst>
            </p:cNvPr>
            <p:cNvSpPr>
              <a:spLocks noChangeArrowheads="1"/>
            </p:cNvSpPr>
            <p:nvPr/>
          </p:nvSpPr>
          <p:spPr bwMode="auto">
            <a:xfrm>
              <a:off x="2767013" y="1316038"/>
              <a:ext cx="611188" cy="609600"/>
            </a:xfrm>
            <a:prstGeom prst="ellipse">
              <a:avLst/>
            </a:prstGeom>
            <a:solidFill>
              <a:srgbClr val="F5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7" name="Freeform 43">
              <a:extLst>
                <a:ext uri="{FF2B5EF4-FFF2-40B4-BE49-F238E27FC236}">
                  <a16:creationId xmlns:a16="http://schemas.microsoft.com/office/drawing/2014/main" id="{F5D34DDE-B4A9-4E23-9C9A-1471B5F010C4}"/>
                </a:ext>
              </a:extLst>
            </p:cNvPr>
            <p:cNvSpPr>
              <a:spLocks/>
            </p:cNvSpPr>
            <p:nvPr/>
          </p:nvSpPr>
          <p:spPr bwMode="auto">
            <a:xfrm>
              <a:off x="3284538" y="1454150"/>
              <a:ext cx="93663" cy="182562"/>
            </a:xfrm>
            <a:custGeom>
              <a:avLst/>
              <a:gdLst>
                <a:gd name="T0" fmla="*/ 129 w 129"/>
                <a:gd name="T1" fmla="*/ 228 h 249"/>
                <a:gd name="T2" fmla="*/ 62 w 129"/>
                <a:gd name="T3" fmla="*/ 0 h 249"/>
                <a:gd name="T4" fmla="*/ 42 w 129"/>
                <a:gd name="T5" fmla="*/ 57 h 249"/>
                <a:gd name="T6" fmla="*/ 70 w 129"/>
                <a:gd name="T7" fmla="*/ 98 h 249"/>
                <a:gd name="T8" fmla="*/ 24 w 129"/>
                <a:gd name="T9" fmla="*/ 136 h 249"/>
                <a:gd name="T10" fmla="*/ 47 w 129"/>
                <a:gd name="T11" fmla="*/ 244 h 249"/>
                <a:gd name="T12" fmla="*/ 129 w 129"/>
                <a:gd name="T13" fmla="*/ 228 h 249"/>
              </a:gdLst>
              <a:ahLst/>
              <a:cxnLst>
                <a:cxn ang="0">
                  <a:pos x="T0" y="T1"/>
                </a:cxn>
                <a:cxn ang="0">
                  <a:pos x="T2" y="T3"/>
                </a:cxn>
                <a:cxn ang="0">
                  <a:pos x="T4" y="T5"/>
                </a:cxn>
                <a:cxn ang="0">
                  <a:pos x="T6" y="T7"/>
                </a:cxn>
                <a:cxn ang="0">
                  <a:pos x="T8" y="T9"/>
                </a:cxn>
                <a:cxn ang="0">
                  <a:pos x="T10" y="T11"/>
                </a:cxn>
                <a:cxn ang="0">
                  <a:pos x="T12" y="T13"/>
                </a:cxn>
              </a:cxnLst>
              <a:rect l="0" t="0" r="r" b="b"/>
              <a:pathLst>
                <a:path w="129" h="249">
                  <a:moveTo>
                    <a:pt x="129" y="228"/>
                  </a:moveTo>
                  <a:cubicBezTo>
                    <a:pt x="129" y="144"/>
                    <a:pt x="104" y="65"/>
                    <a:pt x="62" y="0"/>
                  </a:cubicBezTo>
                  <a:cubicBezTo>
                    <a:pt x="62" y="0"/>
                    <a:pt x="38" y="35"/>
                    <a:pt x="42" y="57"/>
                  </a:cubicBezTo>
                  <a:cubicBezTo>
                    <a:pt x="47" y="80"/>
                    <a:pt x="73" y="81"/>
                    <a:pt x="70" y="98"/>
                  </a:cubicBezTo>
                  <a:cubicBezTo>
                    <a:pt x="68" y="114"/>
                    <a:pt x="48" y="93"/>
                    <a:pt x="24" y="136"/>
                  </a:cubicBezTo>
                  <a:cubicBezTo>
                    <a:pt x="0" y="180"/>
                    <a:pt x="12" y="240"/>
                    <a:pt x="47" y="244"/>
                  </a:cubicBezTo>
                  <a:cubicBezTo>
                    <a:pt x="81" y="249"/>
                    <a:pt x="129" y="228"/>
                    <a:pt x="129" y="228"/>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8" name="Freeform 44">
              <a:extLst>
                <a:ext uri="{FF2B5EF4-FFF2-40B4-BE49-F238E27FC236}">
                  <a16:creationId xmlns:a16="http://schemas.microsoft.com/office/drawing/2014/main" id="{9C9DE431-C313-401D-BA44-9F658AF7025F}"/>
                </a:ext>
              </a:extLst>
            </p:cNvPr>
            <p:cNvSpPr>
              <a:spLocks/>
            </p:cNvSpPr>
            <p:nvPr/>
          </p:nvSpPr>
          <p:spPr bwMode="auto">
            <a:xfrm>
              <a:off x="3136900" y="1325563"/>
              <a:ext cx="114300" cy="93662"/>
            </a:xfrm>
            <a:custGeom>
              <a:avLst/>
              <a:gdLst>
                <a:gd name="T0" fmla="*/ 22 w 156"/>
                <a:gd name="T1" fmla="*/ 0 h 128"/>
                <a:gd name="T2" fmla="*/ 156 w 156"/>
                <a:gd name="T3" fmla="*/ 64 h 128"/>
                <a:gd name="T4" fmla="*/ 89 w 156"/>
                <a:gd name="T5" fmla="*/ 73 h 128"/>
                <a:gd name="T6" fmla="*/ 22 w 156"/>
                <a:gd name="T7" fmla="*/ 73 h 128"/>
                <a:gd name="T8" fmla="*/ 22 w 156"/>
                <a:gd name="T9" fmla="*/ 0 h 128"/>
              </a:gdLst>
              <a:ahLst/>
              <a:cxnLst>
                <a:cxn ang="0">
                  <a:pos x="T0" y="T1"/>
                </a:cxn>
                <a:cxn ang="0">
                  <a:pos x="T2" y="T3"/>
                </a:cxn>
                <a:cxn ang="0">
                  <a:pos x="T4" y="T5"/>
                </a:cxn>
                <a:cxn ang="0">
                  <a:pos x="T6" y="T7"/>
                </a:cxn>
                <a:cxn ang="0">
                  <a:pos x="T8" y="T9"/>
                </a:cxn>
              </a:cxnLst>
              <a:rect l="0" t="0" r="r" b="b"/>
              <a:pathLst>
                <a:path w="156" h="128">
                  <a:moveTo>
                    <a:pt x="22" y="0"/>
                  </a:moveTo>
                  <a:cubicBezTo>
                    <a:pt x="71" y="14"/>
                    <a:pt x="116" y="36"/>
                    <a:pt x="156" y="64"/>
                  </a:cubicBezTo>
                  <a:cubicBezTo>
                    <a:pt x="156" y="64"/>
                    <a:pt x="108" y="56"/>
                    <a:pt x="89" y="73"/>
                  </a:cubicBezTo>
                  <a:cubicBezTo>
                    <a:pt x="71" y="89"/>
                    <a:pt x="44" y="128"/>
                    <a:pt x="22" y="73"/>
                  </a:cubicBezTo>
                  <a:cubicBezTo>
                    <a:pt x="0" y="17"/>
                    <a:pt x="22" y="0"/>
                    <a:pt x="22" y="0"/>
                  </a:cubicBezTo>
                </a:path>
              </a:pathLst>
            </a:custGeom>
            <a:solidFill>
              <a:srgbClr val="43B0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9" name="Freeform 45">
              <a:extLst>
                <a:ext uri="{FF2B5EF4-FFF2-40B4-BE49-F238E27FC236}">
                  <a16:creationId xmlns:a16="http://schemas.microsoft.com/office/drawing/2014/main" id="{5D3FE99D-3FB9-46EB-89E1-58C555B69DD2}"/>
                </a:ext>
              </a:extLst>
            </p:cNvPr>
            <p:cNvSpPr>
              <a:spLocks/>
            </p:cNvSpPr>
            <p:nvPr/>
          </p:nvSpPr>
          <p:spPr bwMode="auto">
            <a:xfrm>
              <a:off x="2843213" y="1316038"/>
              <a:ext cx="311150" cy="325437"/>
            </a:xfrm>
            <a:custGeom>
              <a:avLst/>
              <a:gdLst>
                <a:gd name="T0" fmla="*/ 0 w 427"/>
                <a:gd name="T1" fmla="*/ 143 h 446"/>
                <a:gd name="T2" fmla="*/ 315 w 427"/>
                <a:gd name="T3" fmla="*/ 0 h 446"/>
                <a:gd name="T4" fmla="*/ 341 w 427"/>
                <a:gd name="T5" fmla="*/ 46 h 446"/>
                <a:gd name="T6" fmla="*/ 359 w 427"/>
                <a:gd name="T7" fmla="*/ 98 h 446"/>
                <a:gd name="T8" fmla="*/ 315 w 427"/>
                <a:gd name="T9" fmla="*/ 62 h 446"/>
                <a:gd name="T10" fmla="*/ 206 w 427"/>
                <a:gd name="T11" fmla="*/ 31 h 446"/>
                <a:gd name="T12" fmla="*/ 134 w 427"/>
                <a:gd name="T13" fmla="*/ 71 h 446"/>
                <a:gd name="T14" fmla="*/ 191 w 427"/>
                <a:gd name="T15" fmla="*/ 67 h 446"/>
                <a:gd name="T16" fmla="*/ 239 w 427"/>
                <a:gd name="T17" fmla="*/ 60 h 446"/>
                <a:gd name="T18" fmla="*/ 231 w 427"/>
                <a:gd name="T19" fmla="*/ 97 h 446"/>
                <a:gd name="T20" fmla="*/ 230 w 427"/>
                <a:gd name="T21" fmla="*/ 155 h 446"/>
                <a:gd name="T22" fmla="*/ 297 w 427"/>
                <a:gd name="T23" fmla="*/ 163 h 446"/>
                <a:gd name="T24" fmla="*/ 335 w 427"/>
                <a:gd name="T25" fmla="*/ 121 h 446"/>
                <a:gd name="T26" fmla="*/ 386 w 427"/>
                <a:gd name="T27" fmla="*/ 199 h 446"/>
                <a:gd name="T28" fmla="*/ 294 w 427"/>
                <a:gd name="T29" fmla="*/ 302 h 446"/>
                <a:gd name="T30" fmla="*/ 300 w 427"/>
                <a:gd name="T31" fmla="*/ 347 h 446"/>
                <a:gd name="T32" fmla="*/ 277 w 427"/>
                <a:gd name="T33" fmla="*/ 329 h 446"/>
                <a:gd name="T34" fmla="*/ 230 w 427"/>
                <a:gd name="T35" fmla="*/ 323 h 446"/>
                <a:gd name="T36" fmla="*/ 205 w 427"/>
                <a:gd name="T37" fmla="*/ 368 h 446"/>
                <a:gd name="T38" fmla="*/ 258 w 427"/>
                <a:gd name="T39" fmla="*/ 387 h 446"/>
                <a:gd name="T40" fmla="*/ 292 w 427"/>
                <a:gd name="T41" fmla="*/ 438 h 446"/>
                <a:gd name="T42" fmla="*/ 258 w 427"/>
                <a:gd name="T43" fmla="*/ 410 h 446"/>
                <a:gd name="T44" fmla="*/ 221 w 427"/>
                <a:gd name="T45" fmla="*/ 396 h 446"/>
                <a:gd name="T46" fmla="*/ 202 w 427"/>
                <a:gd name="T47" fmla="*/ 396 h 446"/>
                <a:gd name="T48" fmla="*/ 152 w 427"/>
                <a:gd name="T49" fmla="*/ 357 h 446"/>
                <a:gd name="T50" fmla="*/ 82 w 427"/>
                <a:gd name="T51" fmla="*/ 299 h 446"/>
                <a:gd name="T52" fmla="*/ 33 w 427"/>
                <a:gd name="T53" fmla="*/ 190 h 446"/>
                <a:gd name="T54" fmla="*/ 0 w 427"/>
                <a:gd name="T55" fmla="*/ 14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46">
                  <a:moveTo>
                    <a:pt x="0" y="143"/>
                  </a:moveTo>
                  <a:cubicBezTo>
                    <a:pt x="77" y="55"/>
                    <a:pt x="190" y="0"/>
                    <a:pt x="315" y="0"/>
                  </a:cubicBezTo>
                  <a:cubicBezTo>
                    <a:pt x="315" y="0"/>
                    <a:pt x="287" y="17"/>
                    <a:pt x="341" y="46"/>
                  </a:cubicBezTo>
                  <a:cubicBezTo>
                    <a:pt x="394" y="75"/>
                    <a:pt x="370" y="89"/>
                    <a:pt x="359" y="98"/>
                  </a:cubicBezTo>
                  <a:cubicBezTo>
                    <a:pt x="347" y="107"/>
                    <a:pt x="328" y="80"/>
                    <a:pt x="315" y="62"/>
                  </a:cubicBezTo>
                  <a:cubicBezTo>
                    <a:pt x="303" y="44"/>
                    <a:pt x="248" y="16"/>
                    <a:pt x="206" y="31"/>
                  </a:cubicBezTo>
                  <a:cubicBezTo>
                    <a:pt x="164" y="46"/>
                    <a:pt x="128" y="57"/>
                    <a:pt x="134" y="71"/>
                  </a:cubicBezTo>
                  <a:cubicBezTo>
                    <a:pt x="138" y="79"/>
                    <a:pt x="164" y="73"/>
                    <a:pt x="191" y="67"/>
                  </a:cubicBezTo>
                  <a:cubicBezTo>
                    <a:pt x="209" y="63"/>
                    <a:pt x="228" y="59"/>
                    <a:pt x="239" y="60"/>
                  </a:cubicBezTo>
                  <a:cubicBezTo>
                    <a:pt x="266" y="61"/>
                    <a:pt x="257" y="78"/>
                    <a:pt x="231" y="97"/>
                  </a:cubicBezTo>
                  <a:cubicBezTo>
                    <a:pt x="206" y="117"/>
                    <a:pt x="203" y="140"/>
                    <a:pt x="230" y="155"/>
                  </a:cubicBezTo>
                  <a:cubicBezTo>
                    <a:pt x="257" y="170"/>
                    <a:pt x="290" y="172"/>
                    <a:pt x="297" y="163"/>
                  </a:cubicBezTo>
                  <a:cubicBezTo>
                    <a:pt x="305" y="154"/>
                    <a:pt x="284" y="96"/>
                    <a:pt x="335" y="121"/>
                  </a:cubicBezTo>
                  <a:cubicBezTo>
                    <a:pt x="386" y="146"/>
                    <a:pt x="427" y="161"/>
                    <a:pt x="386" y="199"/>
                  </a:cubicBezTo>
                  <a:cubicBezTo>
                    <a:pt x="344" y="236"/>
                    <a:pt x="296" y="278"/>
                    <a:pt x="294" y="302"/>
                  </a:cubicBezTo>
                  <a:cubicBezTo>
                    <a:pt x="293" y="326"/>
                    <a:pt x="309" y="345"/>
                    <a:pt x="300" y="347"/>
                  </a:cubicBezTo>
                  <a:cubicBezTo>
                    <a:pt x="291" y="348"/>
                    <a:pt x="283" y="337"/>
                    <a:pt x="277" y="329"/>
                  </a:cubicBezTo>
                  <a:cubicBezTo>
                    <a:pt x="271" y="321"/>
                    <a:pt x="243" y="318"/>
                    <a:pt x="230" y="323"/>
                  </a:cubicBezTo>
                  <a:cubicBezTo>
                    <a:pt x="217" y="328"/>
                    <a:pt x="191" y="348"/>
                    <a:pt x="205" y="368"/>
                  </a:cubicBezTo>
                  <a:cubicBezTo>
                    <a:pt x="220" y="387"/>
                    <a:pt x="239" y="378"/>
                    <a:pt x="258" y="387"/>
                  </a:cubicBezTo>
                  <a:cubicBezTo>
                    <a:pt x="278" y="396"/>
                    <a:pt x="296" y="430"/>
                    <a:pt x="292" y="438"/>
                  </a:cubicBezTo>
                  <a:cubicBezTo>
                    <a:pt x="289" y="446"/>
                    <a:pt x="272" y="436"/>
                    <a:pt x="258" y="410"/>
                  </a:cubicBezTo>
                  <a:cubicBezTo>
                    <a:pt x="249" y="392"/>
                    <a:pt x="235" y="394"/>
                    <a:pt x="221" y="396"/>
                  </a:cubicBezTo>
                  <a:cubicBezTo>
                    <a:pt x="214" y="397"/>
                    <a:pt x="207" y="398"/>
                    <a:pt x="202" y="396"/>
                  </a:cubicBezTo>
                  <a:cubicBezTo>
                    <a:pt x="184" y="392"/>
                    <a:pt x="170" y="389"/>
                    <a:pt x="152" y="357"/>
                  </a:cubicBezTo>
                  <a:cubicBezTo>
                    <a:pt x="134" y="326"/>
                    <a:pt x="97" y="317"/>
                    <a:pt x="82" y="299"/>
                  </a:cubicBezTo>
                  <a:cubicBezTo>
                    <a:pt x="38" y="247"/>
                    <a:pt x="42" y="208"/>
                    <a:pt x="33" y="190"/>
                  </a:cubicBezTo>
                  <a:cubicBezTo>
                    <a:pt x="24" y="172"/>
                    <a:pt x="0" y="143"/>
                    <a:pt x="0" y="143"/>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0" name="Freeform 46">
              <a:extLst>
                <a:ext uri="{FF2B5EF4-FFF2-40B4-BE49-F238E27FC236}">
                  <a16:creationId xmlns:a16="http://schemas.microsoft.com/office/drawing/2014/main" id="{9EB0EBD7-47CD-4CFC-B357-C5894C807969}"/>
                </a:ext>
              </a:extLst>
            </p:cNvPr>
            <p:cNvSpPr>
              <a:spLocks/>
            </p:cNvSpPr>
            <p:nvPr/>
          </p:nvSpPr>
          <p:spPr bwMode="auto">
            <a:xfrm>
              <a:off x="3060700" y="1617663"/>
              <a:ext cx="169863" cy="288925"/>
            </a:xfrm>
            <a:custGeom>
              <a:avLst/>
              <a:gdLst>
                <a:gd name="T0" fmla="*/ 59 w 235"/>
                <a:gd name="T1" fmla="*/ 10 h 395"/>
                <a:gd name="T2" fmla="*/ 126 w 235"/>
                <a:gd name="T3" fmla="*/ 34 h 395"/>
                <a:gd name="T4" fmla="*/ 186 w 235"/>
                <a:gd name="T5" fmla="*/ 68 h 395"/>
                <a:gd name="T6" fmla="*/ 213 w 235"/>
                <a:gd name="T7" fmla="*/ 132 h 395"/>
                <a:gd name="T8" fmla="*/ 130 w 235"/>
                <a:gd name="T9" fmla="*/ 247 h 395"/>
                <a:gd name="T10" fmla="*/ 78 w 235"/>
                <a:gd name="T11" fmla="*/ 310 h 395"/>
                <a:gd name="T12" fmla="*/ 86 w 235"/>
                <a:gd name="T13" fmla="*/ 370 h 395"/>
                <a:gd name="T14" fmla="*/ 51 w 235"/>
                <a:gd name="T15" fmla="*/ 363 h 395"/>
                <a:gd name="T16" fmla="*/ 51 w 235"/>
                <a:gd name="T17" fmla="*/ 268 h 395"/>
                <a:gd name="T18" fmla="*/ 60 w 235"/>
                <a:gd name="T19" fmla="*/ 162 h 395"/>
                <a:gd name="T20" fmla="*/ 9 w 235"/>
                <a:gd name="T21" fmla="*/ 101 h 395"/>
                <a:gd name="T22" fmla="*/ 59 w 235"/>
                <a:gd name="T23" fmla="*/ 1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395">
                  <a:moveTo>
                    <a:pt x="59" y="10"/>
                  </a:moveTo>
                  <a:cubicBezTo>
                    <a:pt x="59" y="10"/>
                    <a:pt x="103" y="14"/>
                    <a:pt x="126" y="34"/>
                  </a:cubicBezTo>
                  <a:cubicBezTo>
                    <a:pt x="148" y="53"/>
                    <a:pt x="151" y="60"/>
                    <a:pt x="186" y="68"/>
                  </a:cubicBezTo>
                  <a:cubicBezTo>
                    <a:pt x="220" y="75"/>
                    <a:pt x="235" y="95"/>
                    <a:pt x="213" y="132"/>
                  </a:cubicBezTo>
                  <a:cubicBezTo>
                    <a:pt x="190" y="170"/>
                    <a:pt x="150" y="229"/>
                    <a:pt x="130" y="247"/>
                  </a:cubicBezTo>
                  <a:cubicBezTo>
                    <a:pt x="111" y="265"/>
                    <a:pt x="87" y="280"/>
                    <a:pt x="78" y="310"/>
                  </a:cubicBezTo>
                  <a:cubicBezTo>
                    <a:pt x="69" y="340"/>
                    <a:pt x="66" y="358"/>
                    <a:pt x="86" y="370"/>
                  </a:cubicBezTo>
                  <a:cubicBezTo>
                    <a:pt x="86" y="370"/>
                    <a:pt x="75" y="395"/>
                    <a:pt x="51" y="363"/>
                  </a:cubicBezTo>
                  <a:cubicBezTo>
                    <a:pt x="27" y="330"/>
                    <a:pt x="47" y="291"/>
                    <a:pt x="51" y="268"/>
                  </a:cubicBezTo>
                  <a:cubicBezTo>
                    <a:pt x="56" y="246"/>
                    <a:pt x="68" y="179"/>
                    <a:pt x="60" y="162"/>
                  </a:cubicBezTo>
                  <a:cubicBezTo>
                    <a:pt x="53" y="146"/>
                    <a:pt x="18" y="135"/>
                    <a:pt x="9" y="101"/>
                  </a:cubicBezTo>
                  <a:cubicBezTo>
                    <a:pt x="0" y="66"/>
                    <a:pt x="16" y="0"/>
                    <a:pt x="59" y="10"/>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1" name="Freeform 48">
              <a:extLst>
                <a:ext uri="{FF2B5EF4-FFF2-40B4-BE49-F238E27FC236}">
                  <a16:creationId xmlns:a16="http://schemas.microsoft.com/office/drawing/2014/main" id="{C117386E-09CC-4C2D-B8D6-BF57FD66C18B}"/>
                </a:ext>
              </a:extLst>
            </p:cNvPr>
            <p:cNvSpPr>
              <a:spLocks noEditPoints="1"/>
            </p:cNvSpPr>
            <p:nvPr/>
          </p:nvSpPr>
          <p:spPr bwMode="auto">
            <a:xfrm>
              <a:off x="3052763" y="1316038"/>
              <a:ext cx="325438" cy="520700"/>
            </a:xfrm>
            <a:custGeom>
              <a:avLst/>
              <a:gdLst>
                <a:gd name="T0" fmla="*/ 447 w 447"/>
                <a:gd name="T1" fmla="*/ 419 h 715"/>
                <a:gd name="T2" fmla="*/ 383 w 447"/>
                <a:gd name="T3" fmla="*/ 435 h 715"/>
                <a:gd name="T4" fmla="*/ 324 w 447"/>
                <a:gd name="T5" fmla="*/ 715 h 715"/>
                <a:gd name="T6" fmla="*/ 332 w 447"/>
                <a:gd name="T7" fmla="*/ 707 h 715"/>
                <a:gd name="T8" fmla="*/ 414 w 447"/>
                <a:gd name="T9" fmla="*/ 581 h 715"/>
                <a:gd name="T10" fmla="*/ 447 w 447"/>
                <a:gd name="T11" fmla="*/ 419 h 715"/>
                <a:gd name="T12" fmla="*/ 28 w 447"/>
                <a:gd name="T13" fmla="*/ 0 h 715"/>
                <a:gd name="T14" fmla="*/ 28 w 447"/>
                <a:gd name="T15" fmla="*/ 0 h 715"/>
                <a:gd name="T16" fmla="*/ 54 w 447"/>
                <a:gd name="T17" fmla="*/ 46 h 715"/>
                <a:gd name="T18" fmla="*/ 86 w 447"/>
                <a:gd name="T19" fmla="*/ 83 h 715"/>
                <a:gd name="T20" fmla="*/ 245 w 447"/>
                <a:gd name="T21" fmla="*/ 195 h 715"/>
                <a:gd name="T22" fmla="*/ 344 w 447"/>
                <a:gd name="T23" fmla="*/ 325 h 715"/>
                <a:gd name="T24" fmla="*/ 388 w 447"/>
                <a:gd name="T25" fmla="*/ 289 h 715"/>
                <a:gd name="T26" fmla="*/ 360 w 447"/>
                <a:gd name="T27" fmla="*/ 248 h 715"/>
                <a:gd name="T28" fmla="*/ 380 w 447"/>
                <a:gd name="T29" fmla="*/ 191 h 715"/>
                <a:gd name="T30" fmla="*/ 337 w 447"/>
                <a:gd name="T31" fmla="*/ 135 h 715"/>
                <a:gd name="T32" fmla="*/ 324 w 447"/>
                <a:gd name="T33" fmla="*/ 123 h 715"/>
                <a:gd name="T34" fmla="*/ 311 w 447"/>
                <a:gd name="T35" fmla="*/ 110 h 715"/>
                <a:gd name="T36" fmla="*/ 189 w 447"/>
                <a:gd name="T37" fmla="*/ 32 h 715"/>
                <a:gd name="T38" fmla="*/ 188 w 447"/>
                <a:gd name="T39" fmla="*/ 32 h 715"/>
                <a:gd name="T40" fmla="*/ 272 w 447"/>
                <a:gd name="T41" fmla="*/ 78 h 715"/>
                <a:gd name="T42" fmla="*/ 246 w 447"/>
                <a:gd name="T43" fmla="*/ 76 h 715"/>
                <a:gd name="T44" fmla="*/ 205 w 447"/>
                <a:gd name="T45" fmla="*/ 87 h 715"/>
                <a:gd name="T46" fmla="*/ 165 w 447"/>
                <a:gd name="T47" fmla="*/ 115 h 715"/>
                <a:gd name="T48" fmla="*/ 138 w 447"/>
                <a:gd name="T49" fmla="*/ 87 h 715"/>
                <a:gd name="T50" fmla="*/ 138 w 447"/>
                <a:gd name="T51" fmla="*/ 15 h 715"/>
                <a:gd name="T52" fmla="*/ 28 w 447"/>
                <a:gd name="T53"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7" h="715">
                  <a:moveTo>
                    <a:pt x="447" y="419"/>
                  </a:moveTo>
                  <a:cubicBezTo>
                    <a:pt x="447" y="419"/>
                    <a:pt x="414" y="433"/>
                    <a:pt x="383" y="435"/>
                  </a:cubicBezTo>
                  <a:cubicBezTo>
                    <a:pt x="414" y="596"/>
                    <a:pt x="324" y="715"/>
                    <a:pt x="324" y="715"/>
                  </a:cubicBezTo>
                  <a:cubicBezTo>
                    <a:pt x="327" y="712"/>
                    <a:pt x="330" y="709"/>
                    <a:pt x="332" y="707"/>
                  </a:cubicBezTo>
                  <a:cubicBezTo>
                    <a:pt x="367" y="670"/>
                    <a:pt x="394" y="628"/>
                    <a:pt x="414" y="581"/>
                  </a:cubicBezTo>
                  <a:cubicBezTo>
                    <a:pt x="436" y="529"/>
                    <a:pt x="447" y="474"/>
                    <a:pt x="447" y="419"/>
                  </a:cubicBezTo>
                  <a:moveTo>
                    <a:pt x="28" y="0"/>
                  </a:moveTo>
                  <a:cubicBezTo>
                    <a:pt x="28" y="0"/>
                    <a:pt x="28" y="0"/>
                    <a:pt x="28" y="0"/>
                  </a:cubicBezTo>
                  <a:cubicBezTo>
                    <a:pt x="28" y="0"/>
                    <a:pt x="0" y="17"/>
                    <a:pt x="54" y="46"/>
                  </a:cubicBezTo>
                  <a:cubicBezTo>
                    <a:pt x="84" y="63"/>
                    <a:pt x="89" y="74"/>
                    <a:pt x="86" y="83"/>
                  </a:cubicBezTo>
                  <a:cubicBezTo>
                    <a:pt x="137" y="104"/>
                    <a:pt x="191" y="140"/>
                    <a:pt x="245" y="195"/>
                  </a:cubicBezTo>
                  <a:cubicBezTo>
                    <a:pt x="290" y="239"/>
                    <a:pt x="321" y="283"/>
                    <a:pt x="344" y="325"/>
                  </a:cubicBezTo>
                  <a:cubicBezTo>
                    <a:pt x="367" y="285"/>
                    <a:pt x="386" y="305"/>
                    <a:pt x="388" y="289"/>
                  </a:cubicBezTo>
                  <a:cubicBezTo>
                    <a:pt x="391" y="272"/>
                    <a:pt x="365" y="271"/>
                    <a:pt x="360" y="248"/>
                  </a:cubicBezTo>
                  <a:cubicBezTo>
                    <a:pt x="356" y="226"/>
                    <a:pt x="379" y="191"/>
                    <a:pt x="380" y="191"/>
                  </a:cubicBezTo>
                  <a:cubicBezTo>
                    <a:pt x="367" y="171"/>
                    <a:pt x="352" y="153"/>
                    <a:pt x="337" y="135"/>
                  </a:cubicBezTo>
                  <a:cubicBezTo>
                    <a:pt x="333" y="131"/>
                    <a:pt x="329" y="127"/>
                    <a:pt x="324" y="123"/>
                  </a:cubicBezTo>
                  <a:cubicBezTo>
                    <a:pt x="320" y="118"/>
                    <a:pt x="316" y="114"/>
                    <a:pt x="311" y="110"/>
                  </a:cubicBezTo>
                  <a:cubicBezTo>
                    <a:pt x="275" y="77"/>
                    <a:pt x="234" y="51"/>
                    <a:pt x="189" y="32"/>
                  </a:cubicBezTo>
                  <a:cubicBezTo>
                    <a:pt x="188" y="32"/>
                    <a:pt x="188" y="32"/>
                    <a:pt x="188" y="32"/>
                  </a:cubicBezTo>
                  <a:cubicBezTo>
                    <a:pt x="218" y="44"/>
                    <a:pt x="246" y="60"/>
                    <a:pt x="272" y="78"/>
                  </a:cubicBezTo>
                  <a:cubicBezTo>
                    <a:pt x="272" y="78"/>
                    <a:pt x="260" y="76"/>
                    <a:pt x="246" y="76"/>
                  </a:cubicBezTo>
                  <a:cubicBezTo>
                    <a:pt x="232" y="76"/>
                    <a:pt x="214" y="78"/>
                    <a:pt x="205" y="87"/>
                  </a:cubicBezTo>
                  <a:cubicBezTo>
                    <a:pt x="194" y="97"/>
                    <a:pt x="179" y="115"/>
                    <a:pt x="165" y="115"/>
                  </a:cubicBezTo>
                  <a:cubicBezTo>
                    <a:pt x="156" y="115"/>
                    <a:pt x="147" y="108"/>
                    <a:pt x="138" y="87"/>
                  </a:cubicBezTo>
                  <a:cubicBezTo>
                    <a:pt x="117" y="33"/>
                    <a:pt x="137" y="15"/>
                    <a:pt x="138" y="15"/>
                  </a:cubicBezTo>
                  <a:cubicBezTo>
                    <a:pt x="102" y="5"/>
                    <a:pt x="65" y="0"/>
                    <a:pt x="28" y="0"/>
                  </a:cubicBezTo>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2" name="Freeform 49">
              <a:extLst>
                <a:ext uri="{FF2B5EF4-FFF2-40B4-BE49-F238E27FC236}">
                  <a16:creationId xmlns:a16="http://schemas.microsoft.com/office/drawing/2014/main" id="{D37FE445-8168-4DC7-AFFC-C69AE569BCED}"/>
                </a:ext>
              </a:extLst>
            </p:cNvPr>
            <p:cNvSpPr>
              <a:spLocks/>
            </p:cNvSpPr>
            <p:nvPr/>
          </p:nvSpPr>
          <p:spPr bwMode="auto">
            <a:xfrm>
              <a:off x="3303588" y="1454150"/>
              <a:ext cx="74613" cy="179387"/>
            </a:xfrm>
            <a:custGeom>
              <a:avLst/>
              <a:gdLst>
                <a:gd name="T0" fmla="*/ 36 w 103"/>
                <a:gd name="T1" fmla="*/ 0 h 244"/>
                <a:gd name="T2" fmla="*/ 36 w 103"/>
                <a:gd name="T3" fmla="*/ 0 h 244"/>
                <a:gd name="T4" fmla="*/ 16 w 103"/>
                <a:gd name="T5" fmla="*/ 57 h 244"/>
                <a:gd name="T6" fmla="*/ 44 w 103"/>
                <a:gd name="T7" fmla="*/ 98 h 244"/>
                <a:gd name="T8" fmla="*/ 0 w 103"/>
                <a:gd name="T9" fmla="*/ 134 h 244"/>
                <a:gd name="T10" fmla="*/ 39 w 103"/>
                <a:gd name="T11" fmla="*/ 244 h 244"/>
                <a:gd name="T12" fmla="*/ 103 w 103"/>
                <a:gd name="T13" fmla="*/ 228 h 244"/>
                <a:gd name="T14" fmla="*/ 69 w 103"/>
                <a:gd name="T15" fmla="*/ 63 h 244"/>
                <a:gd name="T16" fmla="*/ 36 w 103"/>
                <a:gd name="T1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44">
                  <a:moveTo>
                    <a:pt x="36" y="0"/>
                  </a:moveTo>
                  <a:cubicBezTo>
                    <a:pt x="36" y="0"/>
                    <a:pt x="36" y="0"/>
                    <a:pt x="36" y="0"/>
                  </a:cubicBezTo>
                  <a:cubicBezTo>
                    <a:pt x="35" y="0"/>
                    <a:pt x="12" y="35"/>
                    <a:pt x="16" y="57"/>
                  </a:cubicBezTo>
                  <a:cubicBezTo>
                    <a:pt x="21" y="80"/>
                    <a:pt x="47" y="81"/>
                    <a:pt x="44" y="98"/>
                  </a:cubicBezTo>
                  <a:cubicBezTo>
                    <a:pt x="42" y="114"/>
                    <a:pt x="23" y="94"/>
                    <a:pt x="0" y="134"/>
                  </a:cubicBezTo>
                  <a:cubicBezTo>
                    <a:pt x="20" y="172"/>
                    <a:pt x="32" y="209"/>
                    <a:pt x="39" y="244"/>
                  </a:cubicBezTo>
                  <a:cubicBezTo>
                    <a:pt x="70" y="242"/>
                    <a:pt x="103" y="228"/>
                    <a:pt x="103" y="228"/>
                  </a:cubicBezTo>
                  <a:cubicBezTo>
                    <a:pt x="103" y="172"/>
                    <a:pt x="92" y="116"/>
                    <a:pt x="69" y="63"/>
                  </a:cubicBezTo>
                  <a:cubicBezTo>
                    <a:pt x="60" y="41"/>
                    <a:pt x="49" y="20"/>
                    <a:pt x="36"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3" name="Freeform 50">
              <a:extLst>
                <a:ext uri="{FF2B5EF4-FFF2-40B4-BE49-F238E27FC236}">
                  <a16:creationId xmlns:a16="http://schemas.microsoft.com/office/drawing/2014/main" id="{5D73A475-9D5C-4E02-8B3E-D3C55C442BE4}"/>
                </a:ext>
              </a:extLst>
            </p:cNvPr>
            <p:cNvSpPr>
              <a:spLocks/>
            </p:cNvSpPr>
            <p:nvPr/>
          </p:nvSpPr>
          <p:spPr bwMode="auto">
            <a:xfrm>
              <a:off x="3138488" y="1327150"/>
              <a:ext cx="112713" cy="73025"/>
            </a:xfrm>
            <a:custGeom>
              <a:avLst/>
              <a:gdLst>
                <a:gd name="T0" fmla="*/ 21 w 155"/>
                <a:gd name="T1" fmla="*/ 0 h 100"/>
                <a:gd name="T2" fmla="*/ 21 w 155"/>
                <a:gd name="T3" fmla="*/ 72 h 100"/>
                <a:gd name="T4" fmla="*/ 48 w 155"/>
                <a:gd name="T5" fmla="*/ 100 h 100"/>
                <a:gd name="T6" fmla="*/ 88 w 155"/>
                <a:gd name="T7" fmla="*/ 72 h 100"/>
                <a:gd name="T8" fmla="*/ 129 w 155"/>
                <a:gd name="T9" fmla="*/ 61 h 100"/>
                <a:gd name="T10" fmla="*/ 155 w 155"/>
                <a:gd name="T11" fmla="*/ 63 h 100"/>
                <a:gd name="T12" fmla="*/ 71 w 155"/>
                <a:gd name="T13" fmla="*/ 17 h 100"/>
                <a:gd name="T14" fmla="*/ 21 w 155"/>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00">
                  <a:moveTo>
                    <a:pt x="21" y="0"/>
                  </a:moveTo>
                  <a:cubicBezTo>
                    <a:pt x="20" y="0"/>
                    <a:pt x="0" y="18"/>
                    <a:pt x="21" y="72"/>
                  </a:cubicBezTo>
                  <a:cubicBezTo>
                    <a:pt x="30" y="93"/>
                    <a:pt x="39" y="100"/>
                    <a:pt x="48" y="100"/>
                  </a:cubicBezTo>
                  <a:cubicBezTo>
                    <a:pt x="62" y="100"/>
                    <a:pt x="77" y="82"/>
                    <a:pt x="88" y="72"/>
                  </a:cubicBezTo>
                  <a:cubicBezTo>
                    <a:pt x="97" y="63"/>
                    <a:pt x="115" y="61"/>
                    <a:pt x="129" y="61"/>
                  </a:cubicBezTo>
                  <a:cubicBezTo>
                    <a:pt x="143" y="61"/>
                    <a:pt x="155" y="63"/>
                    <a:pt x="155" y="63"/>
                  </a:cubicBezTo>
                  <a:cubicBezTo>
                    <a:pt x="129" y="45"/>
                    <a:pt x="101" y="29"/>
                    <a:pt x="71" y="17"/>
                  </a:cubicBezTo>
                  <a:cubicBezTo>
                    <a:pt x="55" y="10"/>
                    <a:pt x="38" y="4"/>
                    <a:pt x="21"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4" name="Freeform 51">
              <a:extLst>
                <a:ext uri="{FF2B5EF4-FFF2-40B4-BE49-F238E27FC236}">
                  <a16:creationId xmlns:a16="http://schemas.microsoft.com/office/drawing/2014/main" id="{20DDFFCA-3629-48D7-91F1-D5F540E9D9CE}"/>
                </a:ext>
              </a:extLst>
            </p:cNvPr>
            <p:cNvSpPr>
              <a:spLocks/>
            </p:cNvSpPr>
            <p:nvPr/>
          </p:nvSpPr>
          <p:spPr bwMode="auto">
            <a:xfrm>
              <a:off x="2941638" y="1335088"/>
              <a:ext cx="131763" cy="28575"/>
            </a:xfrm>
            <a:custGeom>
              <a:avLst/>
              <a:gdLst>
                <a:gd name="T0" fmla="*/ 98 w 182"/>
                <a:gd name="T1" fmla="*/ 0 h 40"/>
                <a:gd name="T2" fmla="*/ 72 w 182"/>
                <a:gd name="T3" fmla="*/ 4 h 40"/>
                <a:gd name="T4" fmla="*/ 0 w 182"/>
                <a:gd name="T5" fmla="*/ 40 h 40"/>
                <a:gd name="T6" fmla="*/ 98 w 182"/>
                <a:gd name="T7" fmla="*/ 26 h 40"/>
                <a:gd name="T8" fmla="*/ 182 w 182"/>
                <a:gd name="T9" fmla="*/ 36 h 40"/>
                <a:gd name="T10" fmla="*/ 181 w 182"/>
                <a:gd name="T11" fmla="*/ 35 h 40"/>
                <a:gd name="T12" fmla="*/ 98 w 18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2" h="40">
                  <a:moveTo>
                    <a:pt x="98" y="0"/>
                  </a:moveTo>
                  <a:cubicBezTo>
                    <a:pt x="89" y="0"/>
                    <a:pt x="80" y="1"/>
                    <a:pt x="72" y="4"/>
                  </a:cubicBezTo>
                  <a:cubicBezTo>
                    <a:pt x="35" y="18"/>
                    <a:pt x="2" y="28"/>
                    <a:pt x="0" y="40"/>
                  </a:cubicBezTo>
                  <a:cubicBezTo>
                    <a:pt x="28" y="32"/>
                    <a:pt x="61" y="26"/>
                    <a:pt x="98" y="26"/>
                  </a:cubicBezTo>
                  <a:cubicBezTo>
                    <a:pt x="124" y="26"/>
                    <a:pt x="153" y="29"/>
                    <a:pt x="182" y="36"/>
                  </a:cubicBezTo>
                  <a:cubicBezTo>
                    <a:pt x="182" y="36"/>
                    <a:pt x="182" y="35"/>
                    <a:pt x="181" y="35"/>
                  </a:cubicBezTo>
                  <a:cubicBezTo>
                    <a:pt x="171" y="21"/>
                    <a:pt x="134" y="0"/>
                    <a:pt x="98"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5" name="Freeform 52">
              <a:extLst>
                <a:ext uri="{FF2B5EF4-FFF2-40B4-BE49-F238E27FC236}">
                  <a16:creationId xmlns:a16="http://schemas.microsoft.com/office/drawing/2014/main" id="{07CF1F61-3F6E-40DB-BC43-1D0C39DD521F}"/>
                </a:ext>
              </a:extLst>
            </p:cNvPr>
            <p:cNvSpPr>
              <a:spLocks noEditPoints="1"/>
            </p:cNvSpPr>
            <p:nvPr/>
          </p:nvSpPr>
          <p:spPr bwMode="auto">
            <a:xfrm>
              <a:off x="2863850" y="1341438"/>
              <a:ext cx="87313" cy="57150"/>
            </a:xfrm>
            <a:custGeom>
              <a:avLst/>
              <a:gdLst>
                <a:gd name="T0" fmla="*/ 0 w 120"/>
                <a:gd name="T1" fmla="*/ 79 h 79"/>
                <a:gd name="T2" fmla="*/ 0 w 120"/>
                <a:gd name="T3" fmla="*/ 79 h 79"/>
                <a:gd name="T4" fmla="*/ 0 w 120"/>
                <a:gd name="T5" fmla="*/ 79 h 79"/>
                <a:gd name="T6" fmla="*/ 120 w 120"/>
                <a:gd name="T7" fmla="*/ 0 h 79"/>
                <a:gd name="T8" fmla="*/ 0 w 120"/>
                <a:gd name="T9" fmla="*/ 79 h 79"/>
                <a:gd name="T10" fmla="*/ 120 w 120"/>
                <a:gd name="T11" fmla="*/ 0 h 79"/>
              </a:gdLst>
              <a:ahLst/>
              <a:cxnLst>
                <a:cxn ang="0">
                  <a:pos x="T0" y="T1"/>
                </a:cxn>
                <a:cxn ang="0">
                  <a:pos x="T2" y="T3"/>
                </a:cxn>
                <a:cxn ang="0">
                  <a:pos x="T4" y="T5"/>
                </a:cxn>
                <a:cxn ang="0">
                  <a:pos x="T6" y="T7"/>
                </a:cxn>
                <a:cxn ang="0">
                  <a:pos x="T8" y="T9"/>
                </a:cxn>
                <a:cxn ang="0">
                  <a:pos x="T10" y="T11"/>
                </a:cxn>
              </a:cxnLst>
              <a:rect l="0" t="0" r="r" b="b"/>
              <a:pathLst>
                <a:path w="120" h="79">
                  <a:moveTo>
                    <a:pt x="0" y="79"/>
                  </a:moveTo>
                  <a:cubicBezTo>
                    <a:pt x="0" y="79"/>
                    <a:pt x="0" y="79"/>
                    <a:pt x="0" y="79"/>
                  </a:cubicBezTo>
                  <a:cubicBezTo>
                    <a:pt x="0" y="79"/>
                    <a:pt x="0" y="79"/>
                    <a:pt x="0" y="79"/>
                  </a:cubicBezTo>
                  <a:moveTo>
                    <a:pt x="120" y="0"/>
                  </a:moveTo>
                  <a:cubicBezTo>
                    <a:pt x="77" y="18"/>
                    <a:pt x="36" y="45"/>
                    <a:pt x="0" y="79"/>
                  </a:cubicBezTo>
                  <a:cubicBezTo>
                    <a:pt x="35" y="46"/>
                    <a:pt x="75" y="19"/>
                    <a:pt x="120" y="0"/>
                  </a:cubicBezTo>
                </a:path>
              </a:pathLst>
            </a:custGeom>
            <a:solidFill>
              <a:srgbClr val="005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6" name="Freeform 53">
              <a:extLst>
                <a:ext uri="{FF2B5EF4-FFF2-40B4-BE49-F238E27FC236}">
                  <a16:creationId xmlns:a16="http://schemas.microsoft.com/office/drawing/2014/main" id="{891F10F9-1D93-4155-8574-5FFDA01CBCB3}"/>
                </a:ext>
              </a:extLst>
            </p:cNvPr>
            <p:cNvSpPr>
              <a:spLocks/>
            </p:cNvSpPr>
            <p:nvPr/>
          </p:nvSpPr>
          <p:spPr bwMode="auto">
            <a:xfrm>
              <a:off x="2857500" y="1339850"/>
              <a:ext cx="95250" cy="65087"/>
            </a:xfrm>
            <a:custGeom>
              <a:avLst/>
              <a:gdLst>
                <a:gd name="T0" fmla="*/ 132 w 132"/>
                <a:gd name="T1" fmla="*/ 0 h 90"/>
                <a:gd name="T2" fmla="*/ 129 w 132"/>
                <a:gd name="T3" fmla="*/ 2 h 90"/>
                <a:gd name="T4" fmla="*/ 9 w 132"/>
                <a:gd name="T5" fmla="*/ 81 h 90"/>
                <a:gd name="T6" fmla="*/ 9 w 132"/>
                <a:gd name="T7" fmla="*/ 81 h 90"/>
                <a:gd name="T8" fmla="*/ 9 w 132"/>
                <a:gd name="T9" fmla="*/ 81 h 90"/>
                <a:gd name="T10" fmla="*/ 0 w 132"/>
                <a:gd name="T11" fmla="*/ 90 h 90"/>
                <a:gd name="T12" fmla="*/ 0 w 132"/>
                <a:gd name="T13" fmla="*/ 90 h 90"/>
                <a:gd name="T14" fmla="*/ 132 w 13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90">
                  <a:moveTo>
                    <a:pt x="132" y="0"/>
                  </a:moveTo>
                  <a:cubicBezTo>
                    <a:pt x="131" y="1"/>
                    <a:pt x="130" y="1"/>
                    <a:pt x="129" y="2"/>
                  </a:cubicBezTo>
                  <a:cubicBezTo>
                    <a:pt x="84" y="21"/>
                    <a:pt x="44" y="48"/>
                    <a:pt x="9" y="81"/>
                  </a:cubicBezTo>
                  <a:cubicBezTo>
                    <a:pt x="9" y="81"/>
                    <a:pt x="9" y="81"/>
                    <a:pt x="9" y="81"/>
                  </a:cubicBezTo>
                  <a:cubicBezTo>
                    <a:pt x="9" y="81"/>
                    <a:pt x="9" y="81"/>
                    <a:pt x="9" y="81"/>
                  </a:cubicBezTo>
                  <a:cubicBezTo>
                    <a:pt x="6" y="84"/>
                    <a:pt x="3" y="87"/>
                    <a:pt x="0" y="90"/>
                  </a:cubicBezTo>
                  <a:cubicBezTo>
                    <a:pt x="0" y="90"/>
                    <a:pt x="0" y="90"/>
                    <a:pt x="0" y="90"/>
                  </a:cubicBezTo>
                  <a:cubicBezTo>
                    <a:pt x="38" y="52"/>
                    <a:pt x="82" y="22"/>
                    <a:pt x="132" y="0"/>
                  </a:cubicBezTo>
                </a:path>
              </a:pathLst>
            </a:custGeom>
            <a:solidFill>
              <a:srgbClr val="004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7" name="Freeform 54">
              <a:extLst>
                <a:ext uri="{FF2B5EF4-FFF2-40B4-BE49-F238E27FC236}">
                  <a16:creationId xmlns:a16="http://schemas.microsoft.com/office/drawing/2014/main" id="{47D9E3BD-ECCD-470B-8895-2E4C36EF3D90}"/>
                </a:ext>
              </a:extLst>
            </p:cNvPr>
            <p:cNvSpPr>
              <a:spLocks/>
            </p:cNvSpPr>
            <p:nvPr/>
          </p:nvSpPr>
          <p:spPr bwMode="auto">
            <a:xfrm>
              <a:off x="2857500" y="1316038"/>
              <a:ext cx="260350" cy="88900"/>
            </a:xfrm>
            <a:custGeom>
              <a:avLst/>
              <a:gdLst>
                <a:gd name="T0" fmla="*/ 296 w 357"/>
                <a:gd name="T1" fmla="*/ 0 h 123"/>
                <a:gd name="T2" fmla="*/ 132 w 357"/>
                <a:gd name="T3" fmla="*/ 33 h 123"/>
                <a:gd name="T4" fmla="*/ 0 w 357"/>
                <a:gd name="T5" fmla="*/ 123 h 123"/>
                <a:gd name="T6" fmla="*/ 115 w 357"/>
                <a:gd name="T7" fmla="*/ 67 h 123"/>
                <a:gd name="T8" fmla="*/ 187 w 357"/>
                <a:gd name="T9" fmla="*/ 31 h 123"/>
                <a:gd name="T10" fmla="*/ 213 w 357"/>
                <a:gd name="T11" fmla="*/ 27 h 123"/>
                <a:gd name="T12" fmla="*/ 296 w 357"/>
                <a:gd name="T13" fmla="*/ 62 h 123"/>
                <a:gd name="T14" fmla="*/ 297 w 357"/>
                <a:gd name="T15" fmla="*/ 63 h 123"/>
                <a:gd name="T16" fmla="*/ 354 w 357"/>
                <a:gd name="T17" fmla="*/ 83 h 123"/>
                <a:gd name="T18" fmla="*/ 322 w 357"/>
                <a:gd name="T19" fmla="*/ 46 h 123"/>
                <a:gd name="T20" fmla="*/ 296 w 357"/>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123">
                  <a:moveTo>
                    <a:pt x="296" y="0"/>
                  </a:moveTo>
                  <a:cubicBezTo>
                    <a:pt x="240" y="0"/>
                    <a:pt x="184" y="11"/>
                    <a:pt x="132" y="33"/>
                  </a:cubicBezTo>
                  <a:cubicBezTo>
                    <a:pt x="82" y="55"/>
                    <a:pt x="38" y="85"/>
                    <a:pt x="0" y="123"/>
                  </a:cubicBezTo>
                  <a:cubicBezTo>
                    <a:pt x="1" y="122"/>
                    <a:pt x="45" y="87"/>
                    <a:pt x="115" y="67"/>
                  </a:cubicBezTo>
                  <a:cubicBezTo>
                    <a:pt x="117" y="55"/>
                    <a:pt x="150" y="45"/>
                    <a:pt x="187" y="31"/>
                  </a:cubicBezTo>
                  <a:cubicBezTo>
                    <a:pt x="195" y="28"/>
                    <a:pt x="204" y="27"/>
                    <a:pt x="213" y="27"/>
                  </a:cubicBezTo>
                  <a:cubicBezTo>
                    <a:pt x="249" y="27"/>
                    <a:pt x="286" y="48"/>
                    <a:pt x="296" y="62"/>
                  </a:cubicBezTo>
                  <a:cubicBezTo>
                    <a:pt x="297" y="62"/>
                    <a:pt x="297" y="63"/>
                    <a:pt x="297" y="63"/>
                  </a:cubicBezTo>
                  <a:cubicBezTo>
                    <a:pt x="316" y="68"/>
                    <a:pt x="335" y="74"/>
                    <a:pt x="354" y="83"/>
                  </a:cubicBezTo>
                  <a:cubicBezTo>
                    <a:pt x="357" y="74"/>
                    <a:pt x="352" y="63"/>
                    <a:pt x="322" y="46"/>
                  </a:cubicBezTo>
                  <a:cubicBezTo>
                    <a:pt x="268" y="17"/>
                    <a:pt x="296" y="0"/>
                    <a:pt x="296"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318" name="Group 317">
            <a:extLst>
              <a:ext uri="{FF2B5EF4-FFF2-40B4-BE49-F238E27FC236}">
                <a16:creationId xmlns:a16="http://schemas.microsoft.com/office/drawing/2014/main" id="{2F0A6FF5-1751-49BA-93CE-9FF2902C8295}"/>
              </a:ext>
              <a:ext uri="{C183D7F6-B498-43B3-948B-1728B52AA6E4}">
                <adec:decorative xmlns:adec="http://schemas.microsoft.com/office/drawing/2017/decorative" val="1"/>
              </a:ext>
            </a:extLst>
          </p:cNvPr>
          <p:cNvGrpSpPr/>
          <p:nvPr/>
        </p:nvGrpSpPr>
        <p:grpSpPr>
          <a:xfrm>
            <a:off x="3569843" y="5314749"/>
            <a:ext cx="811377" cy="686714"/>
            <a:chOff x="3725863" y="2200276"/>
            <a:chExt cx="609600" cy="515937"/>
          </a:xfrm>
          <a:effectLst>
            <a:outerShdw blurRad="63500" sx="102000" sy="102000" algn="ctr" rotWithShape="0">
              <a:prstClr val="black">
                <a:alpha val="40000"/>
              </a:prstClr>
            </a:outerShdw>
          </a:effectLst>
        </p:grpSpPr>
        <p:sp>
          <p:nvSpPr>
            <p:cNvPr id="319" name="Freeform 320">
              <a:extLst>
                <a:ext uri="{FF2B5EF4-FFF2-40B4-BE49-F238E27FC236}">
                  <a16:creationId xmlns:a16="http://schemas.microsoft.com/office/drawing/2014/main" id="{12AFA896-7ADF-40C8-8281-E028C25C7CB3}"/>
                </a:ext>
              </a:extLst>
            </p:cNvPr>
            <p:cNvSpPr>
              <a:spLocks/>
            </p:cNvSpPr>
            <p:nvPr/>
          </p:nvSpPr>
          <p:spPr bwMode="auto">
            <a:xfrm>
              <a:off x="4149726" y="2681288"/>
              <a:ext cx="34925" cy="34925"/>
            </a:xfrm>
            <a:custGeom>
              <a:avLst/>
              <a:gdLst>
                <a:gd name="T0" fmla="*/ 33 w 49"/>
                <a:gd name="T1" fmla="*/ 27 h 49"/>
                <a:gd name="T2" fmla="*/ 49 w 49"/>
                <a:gd name="T3" fmla="*/ 25 h 49"/>
                <a:gd name="T4" fmla="*/ 33 w 49"/>
                <a:gd name="T5" fmla="*/ 23 h 49"/>
                <a:gd name="T6" fmla="*/ 36 w 49"/>
                <a:gd name="T7" fmla="*/ 13 h 49"/>
                <a:gd name="T8" fmla="*/ 27 w 49"/>
                <a:gd name="T9" fmla="*/ 16 h 49"/>
                <a:gd name="T10" fmla="*/ 25 w 49"/>
                <a:gd name="T11" fmla="*/ 0 h 49"/>
                <a:gd name="T12" fmla="*/ 23 w 49"/>
                <a:gd name="T13" fmla="*/ 16 h 49"/>
                <a:gd name="T14" fmla="*/ 13 w 49"/>
                <a:gd name="T15" fmla="*/ 13 h 49"/>
                <a:gd name="T16" fmla="*/ 16 w 49"/>
                <a:gd name="T17" fmla="*/ 22 h 49"/>
                <a:gd name="T18" fmla="*/ 0 w 49"/>
                <a:gd name="T19" fmla="*/ 24 h 49"/>
                <a:gd name="T20" fmla="*/ 16 w 49"/>
                <a:gd name="T21" fmla="*/ 27 h 49"/>
                <a:gd name="T22" fmla="*/ 13 w 49"/>
                <a:gd name="T23" fmla="*/ 36 h 49"/>
                <a:gd name="T24" fmla="*/ 22 w 49"/>
                <a:gd name="T25" fmla="*/ 33 h 49"/>
                <a:gd name="T26" fmla="*/ 24 w 49"/>
                <a:gd name="T27" fmla="*/ 49 h 49"/>
                <a:gd name="T28" fmla="*/ 27 w 49"/>
                <a:gd name="T29" fmla="*/ 33 h 49"/>
                <a:gd name="T30" fmla="*/ 36 w 49"/>
                <a:gd name="T31" fmla="*/ 36 h 49"/>
                <a:gd name="T32" fmla="*/ 33 w 49"/>
                <a:gd name="T33"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9">
                  <a:moveTo>
                    <a:pt x="33" y="27"/>
                  </a:moveTo>
                  <a:cubicBezTo>
                    <a:pt x="39" y="26"/>
                    <a:pt x="49" y="25"/>
                    <a:pt x="49" y="25"/>
                  </a:cubicBezTo>
                  <a:cubicBezTo>
                    <a:pt x="49" y="25"/>
                    <a:pt x="39" y="24"/>
                    <a:pt x="33" y="23"/>
                  </a:cubicBezTo>
                  <a:cubicBezTo>
                    <a:pt x="33" y="19"/>
                    <a:pt x="36" y="13"/>
                    <a:pt x="36" y="13"/>
                  </a:cubicBezTo>
                  <a:cubicBezTo>
                    <a:pt x="36" y="13"/>
                    <a:pt x="30" y="16"/>
                    <a:pt x="27" y="16"/>
                  </a:cubicBezTo>
                  <a:cubicBezTo>
                    <a:pt x="25" y="10"/>
                    <a:pt x="25" y="0"/>
                    <a:pt x="25" y="0"/>
                  </a:cubicBezTo>
                  <a:cubicBezTo>
                    <a:pt x="25" y="0"/>
                    <a:pt x="24" y="10"/>
                    <a:pt x="23" y="16"/>
                  </a:cubicBezTo>
                  <a:cubicBezTo>
                    <a:pt x="19" y="16"/>
                    <a:pt x="13" y="13"/>
                    <a:pt x="13" y="13"/>
                  </a:cubicBezTo>
                  <a:cubicBezTo>
                    <a:pt x="13" y="13"/>
                    <a:pt x="15" y="19"/>
                    <a:pt x="16" y="22"/>
                  </a:cubicBezTo>
                  <a:cubicBezTo>
                    <a:pt x="10" y="23"/>
                    <a:pt x="0" y="24"/>
                    <a:pt x="0" y="24"/>
                  </a:cubicBezTo>
                  <a:cubicBezTo>
                    <a:pt x="0" y="24"/>
                    <a:pt x="10" y="25"/>
                    <a:pt x="16" y="27"/>
                  </a:cubicBezTo>
                  <a:cubicBezTo>
                    <a:pt x="15" y="30"/>
                    <a:pt x="13" y="36"/>
                    <a:pt x="13" y="36"/>
                  </a:cubicBezTo>
                  <a:cubicBezTo>
                    <a:pt x="13" y="36"/>
                    <a:pt x="19" y="33"/>
                    <a:pt x="22" y="33"/>
                  </a:cubicBezTo>
                  <a:cubicBezTo>
                    <a:pt x="24" y="39"/>
                    <a:pt x="24" y="49"/>
                    <a:pt x="24" y="49"/>
                  </a:cubicBezTo>
                  <a:cubicBezTo>
                    <a:pt x="24" y="49"/>
                    <a:pt x="25" y="39"/>
                    <a:pt x="27" y="33"/>
                  </a:cubicBezTo>
                  <a:cubicBezTo>
                    <a:pt x="30" y="33"/>
                    <a:pt x="36" y="36"/>
                    <a:pt x="36" y="36"/>
                  </a:cubicBezTo>
                  <a:cubicBezTo>
                    <a:pt x="36" y="36"/>
                    <a:pt x="34" y="30"/>
                    <a:pt x="3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0" name="Freeform 321">
              <a:extLst>
                <a:ext uri="{FF2B5EF4-FFF2-40B4-BE49-F238E27FC236}">
                  <a16:creationId xmlns:a16="http://schemas.microsoft.com/office/drawing/2014/main" id="{BBF75B5E-5375-498A-989F-CBB329C2C025}"/>
                </a:ext>
              </a:extLst>
            </p:cNvPr>
            <p:cNvSpPr>
              <a:spLocks/>
            </p:cNvSpPr>
            <p:nvPr/>
          </p:nvSpPr>
          <p:spPr bwMode="auto">
            <a:xfrm>
              <a:off x="3829051" y="2303463"/>
              <a:ext cx="361950" cy="334963"/>
            </a:xfrm>
            <a:custGeom>
              <a:avLst/>
              <a:gdLst>
                <a:gd name="T0" fmla="*/ 228 w 228"/>
                <a:gd name="T1" fmla="*/ 63 h 211"/>
                <a:gd name="T2" fmla="*/ 72 w 228"/>
                <a:gd name="T3" fmla="*/ 0 h 211"/>
                <a:gd name="T4" fmla="*/ 0 w 228"/>
                <a:gd name="T5" fmla="*/ 136 h 211"/>
                <a:gd name="T6" fmla="*/ 186 w 228"/>
                <a:gd name="T7" fmla="*/ 211 h 211"/>
                <a:gd name="T8" fmla="*/ 228 w 228"/>
                <a:gd name="T9" fmla="*/ 63 h 211"/>
              </a:gdLst>
              <a:ahLst/>
              <a:cxnLst>
                <a:cxn ang="0">
                  <a:pos x="T0" y="T1"/>
                </a:cxn>
                <a:cxn ang="0">
                  <a:pos x="T2" y="T3"/>
                </a:cxn>
                <a:cxn ang="0">
                  <a:pos x="T4" y="T5"/>
                </a:cxn>
                <a:cxn ang="0">
                  <a:pos x="T6" y="T7"/>
                </a:cxn>
                <a:cxn ang="0">
                  <a:pos x="T8" y="T9"/>
                </a:cxn>
              </a:cxnLst>
              <a:rect l="0" t="0" r="r" b="b"/>
              <a:pathLst>
                <a:path w="228" h="211">
                  <a:moveTo>
                    <a:pt x="228" y="63"/>
                  </a:moveTo>
                  <a:lnTo>
                    <a:pt x="72" y="0"/>
                  </a:lnTo>
                  <a:lnTo>
                    <a:pt x="0" y="136"/>
                  </a:lnTo>
                  <a:lnTo>
                    <a:pt x="186" y="211"/>
                  </a:lnTo>
                  <a:lnTo>
                    <a:pt x="228" y="6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1" name="Freeform 322">
              <a:extLst>
                <a:ext uri="{FF2B5EF4-FFF2-40B4-BE49-F238E27FC236}">
                  <a16:creationId xmlns:a16="http://schemas.microsoft.com/office/drawing/2014/main" id="{8228106B-9039-4FB4-A532-3B08BDCCB51F}"/>
                </a:ext>
              </a:extLst>
            </p:cNvPr>
            <p:cNvSpPr>
              <a:spLocks/>
            </p:cNvSpPr>
            <p:nvPr/>
          </p:nvSpPr>
          <p:spPr bwMode="auto">
            <a:xfrm>
              <a:off x="3816351" y="2487613"/>
              <a:ext cx="320675" cy="184150"/>
            </a:xfrm>
            <a:custGeom>
              <a:avLst/>
              <a:gdLst>
                <a:gd name="T0" fmla="*/ 421 w 439"/>
                <a:gd name="T1" fmla="*/ 206 h 250"/>
                <a:gd name="T2" fmla="*/ 187 w 439"/>
                <a:gd name="T3" fmla="*/ 204 h 250"/>
                <a:gd name="T4" fmla="*/ 17 w 439"/>
                <a:gd name="T5" fmla="*/ 43 h 250"/>
                <a:gd name="T6" fmla="*/ 251 w 439"/>
                <a:gd name="T7" fmla="*/ 46 h 250"/>
                <a:gd name="T8" fmla="*/ 421 w 439"/>
                <a:gd name="T9" fmla="*/ 206 h 250"/>
              </a:gdLst>
              <a:ahLst/>
              <a:cxnLst>
                <a:cxn ang="0">
                  <a:pos x="T0" y="T1"/>
                </a:cxn>
                <a:cxn ang="0">
                  <a:pos x="T2" y="T3"/>
                </a:cxn>
                <a:cxn ang="0">
                  <a:pos x="T4" y="T5"/>
                </a:cxn>
                <a:cxn ang="0">
                  <a:pos x="T6" y="T7"/>
                </a:cxn>
                <a:cxn ang="0">
                  <a:pos x="T8" y="T9"/>
                </a:cxn>
              </a:cxnLst>
              <a:rect l="0" t="0" r="r" b="b"/>
              <a:pathLst>
                <a:path w="439" h="250">
                  <a:moveTo>
                    <a:pt x="421" y="206"/>
                  </a:moveTo>
                  <a:cubicBezTo>
                    <a:pt x="404" y="250"/>
                    <a:pt x="299" y="249"/>
                    <a:pt x="187" y="204"/>
                  </a:cubicBezTo>
                  <a:cubicBezTo>
                    <a:pt x="76" y="159"/>
                    <a:pt x="0" y="87"/>
                    <a:pt x="17" y="43"/>
                  </a:cubicBezTo>
                  <a:cubicBezTo>
                    <a:pt x="35" y="0"/>
                    <a:pt x="140" y="1"/>
                    <a:pt x="251" y="46"/>
                  </a:cubicBezTo>
                  <a:cubicBezTo>
                    <a:pt x="363" y="90"/>
                    <a:pt x="439" y="162"/>
                    <a:pt x="421" y="20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2" name="Freeform 323">
              <a:extLst>
                <a:ext uri="{FF2B5EF4-FFF2-40B4-BE49-F238E27FC236}">
                  <a16:creationId xmlns:a16="http://schemas.microsoft.com/office/drawing/2014/main" id="{05F6F2BE-4CDA-4F5D-9EE4-8D13C19B1E9E}"/>
                </a:ext>
              </a:extLst>
            </p:cNvPr>
            <p:cNvSpPr>
              <a:spLocks/>
            </p:cNvSpPr>
            <p:nvPr/>
          </p:nvSpPr>
          <p:spPr bwMode="auto">
            <a:xfrm>
              <a:off x="3862388" y="2514601"/>
              <a:ext cx="228600" cy="130175"/>
            </a:xfrm>
            <a:custGeom>
              <a:avLst/>
              <a:gdLst>
                <a:gd name="T0" fmla="*/ 300 w 313"/>
                <a:gd name="T1" fmla="*/ 147 h 178"/>
                <a:gd name="T2" fmla="*/ 134 w 313"/>
                <a:gd name="T3" fmla="*/ 145 h 178"/>
                <a:gd name="T4" fmla="*/ 13 w 313"/>
                <a:gd name="T5" fmla="*/ 31 h 178"/>
                <a:gd name="T6" fmla="*/ 179 w 313"/>
                <a:gd name="T7" fmla="*/ 32 h 178"/>
                <a:gd name="T8" fmla="*/ 300 w 313"/>
                <a:gd name="T9" fmla="*/ 147 h 178"/>
              </a:gdLst>
              <a:ahLst/>
              <a:cxnLst>
                <a:cxn ang="0">
                  <a:pos x="T0" y="T1"/>
                </a:cxn>
                <a:cxn ang="0">
                  <a:pos x="T2" y="T3"/>
                </a:cxn>
                <a:cxn ang="0">
                  <a:pos x="T4" y="T5"/>
                </a:cxn>
                <a:cxn ang="0">
                  <a:pos x="T6" y="T7"/>
                </a:cxn>
                <a:cxn ang="0">
                  <a:pos x="T8" y="T9"/>
                </a:cxn>
              </a:cxnLst>
              <a:rect l="0" t="0" r="r" b="b"/>
              <a:pathLst>
                <a:path w="313" h="178">
                  <a:moveTo>
                    <a:pt x="300" y="147"/>
                  </a:moveTo>
                  <a:cubicBezTo>
                    <a:pt x="288" y="178"/>
                    <a:pt x="213" y="177"/>
                    <a:pt x="134" y="145"/>
                  </a:cubicBezTo>
                  <a:cubicBezTo>
                    <a:pt x="54" y="113"/>
                    <a:pt x="0" y="62"/>
                    <a:pt x="13" y="31"/>
                  </a:cubicBezTo>
                  <a:cubicBezTo>
                    <a:pt x="25" y="0"/>
                    <a:pt x="100" y="0"/>
                    <a:pt x="179" y="32"/>
                  </a:cubicBezTo>
                  <a:cubicBezTo>
                    <a:pt x="258" y="64"/>
                    <a:pt x="313" y="115"/>
                    <a:pt x="300" y="147"/>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3" name="Freeform 324">
              <a:extLst>
                <a:ext uri="{FF2B5EF4-FFF2-40B4-BE49-F238E27FC236}">
                  <a16:creationId xmlns:a16="http://schemas.microsoft.com/office/drawing/2014/main" id="{A2FFE1AB-3838-4351-81E4-E5B4EA29D3B1}"/>
                </a:ext>
              </a:extLst>
            </p:cNvPr>
            <p:cNvSpPr>
              <a:spLocks/>
            </p:cNvSpPr>
            <p:nvPr/>
          </p:nvSpPr>
          <p:spPr bwMode="auto">
            <a:xfrm>
              <a:off x="3930651" y="2279651"/>
              <a:ext cx="269875" cy="153988"/>
            </a:xfrm>
            <a:custGeom>
              <a:avLst/>
              <a:gdLst>
                <a:gd name="T0" fmla="*/ 355 w 370"/>
                <a:gd name="T1" fmla="*/ 174 h 210"/>
                <a:gd name="T2" fmla="*/ 158 w 370"/>
                <a:gd name="T3" fmla="*/ 172 h 210"/>
                <a:gd name="T4" fmla="*/ 15 w 370"/>
                <a:gd name="T5" fmla="*/ 37 h 210"/>
                <a:gd name="T6" fmla="*/ 212 w 370"/>
                <a:gd name="T7" fmla="*/ 39 h 210"/>
                <a:gd name="T8" fmla="*/ 355 w 370"/>
                <a:gd name="T9" fmla="*/ 174 h 210"/>
              </a:gdLst>
              <a:ahLst/>
              <a:cxnLst>
                <a:cxn ang="0">
                  <a:pos x="T0" y="T1"/>
                </a:cxn>
                <a:cxn ang="0">
                  <a:pos x="T2" y="T3"/>
                </a:cxn>
                <a:cxn ang="0">
                  <a:pos x="T4" y="T5"/>
                </a:cxn>
                <a:cxn ang="0">
                  <a:pos x="T6" y="T7"/>
                </a:cxn>
                <a:cxn ang="0">
                  <a:pos x="T8" y="T9"/>
                </a:cxn>
              </a:cxnLst>
              <a:rect l="0" t="0" r="r" b="b"/>
              <a:pathLst>
                <a:path w="370" h="210">
                  <a:moveTo>
                    <a:pt x="355" y="174"/>
                  </a:moveTo>
                  <a:cubicBezTo>
                    <a:pt x="340" y="210"/>
                    <a:pt x="252" y="210"/>
                    <a:pt x="158" y="172"/>
                  </a:cubicBezTo>
                  <a:cubicBezTo>
                    <a:pt x="64" y="134"/>
                    <a:pt x="0" y="74"/>
                    <a:pt x="15" y="37"/>
                  </a:cubicBezTo>
                  <a:cubicBezTo>
                    <a:pt x="30" y="0"/>
                    <a:pt x="118" y="1"/>
                    <a:pt x="212" y="39"/>
                  </a:cubicBezTo>
                  <a:cubicBezTo>
                    <a:pt x="306" y="76"/>
                    <a:pt x="370" y="137"/>
                    <a:pt x="355" y="1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4" name="Freeform 325">
              <a:extLst>
                <a:ext uri="{FF2B5EF4-FFF2-40B4-BE49-F238E27FC236}">
                  <a16:creationId xmlns:a16="http://schemas.microsoft.com/office/drawing/2014/main" id="{A16386A5-5363-4399-971D-8093F34FE093}"/>
                </a:ext>
              </a:extLst>
            </p:cNvPr>
            <p:cNvSpPr>
              <a:spLocks/>
            </p:cNvSpPr>
            <p:nvPr/>
          </p:nvSpPr>
          <p:spPr bwMode="auto">
            <a:xfrm>
              <a:off x="3852863" y="2536826"/>
              <a:ext cx="228600" cy="130175"/>
            </a:xfrm>
            <a:custGeom>
              <a:avLst/>
              <a:gdLst>
                <a:gd name="T0" fmla="*/ 132 w 144"/>
                <a:gd name="T1" fmla="*/ 82 h 82"/>
                <a:gd name="T2" fmla="*/ 0 w 144"/>
                <a:gd name="T3" fmla="*/ 29 h 82"/>
                <a:gd name="T4" fmla="*/ 12 w 144"/>
                <a:gd name="T5" fmla="*/ 0 h 82"/>
                <a:gd name="T6" fmla="*/ 144 w 144"/>
                <a:gd name="T7" fmla="*/ 53 h 82"/>
                <a:gd name="T8" fmla="*/ 132 w 144"/>
                <a:gd name="T9" fmla="*/ 82 h 82"/>
              </a:gdLst>
              <a:ahLst/>
              <a:cxnLst>
                <a:cxn ang="0">
                  <a:pos x="T0" y="T1"/>
                </a:cxn>
                <a:cxn ang="0">
                  <a:pos x="T2" y="T3"/>
                </a:cxn>
                <a:cxn ang="0">
                  <a:pos x="T4" y="T5"/>
                </a:cxn>
                <a:cxn ang="0">
                  <a:pos x="T6" y="T7"/>
                </a:cxn>
                <a:cxn ang="0">
                  <a:pos x="T8" y="T9"/>
                </a:cxn>
              </a:cxnLst>
              <a:rect l="0" t="0" r="r" b="b"/>
              <a:pathLst>
                <a:path w="144" h="82">
                  <a:moveTo>
                    <a:pt x="132" y="82"/>
                  </a:moveTo>
                  <a:lnTo>
                    <a:pt x="0" y="29"/>
                  </a:lnTo>
                  <a:lnTo>
                    <a:pt x="12" y="0"/>
                  </a:lnTo>
                  <a:lnTo>
                    <a:pt x="144" y="53"/>
                  </a:lnTo>
                  <a:lnTo>
                    <a:pt x="132" y="8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5" name="Freeform 326">
              <a:extLst>
                <a:ext uri="{FF2B5EF4-FFF2-40B4-BE49-F238E27FC236}">
                  <a16:creationId xmlns:a16="http://schemas.microsoft.com/office/drawing/2014/main" id="{60F13517-8068-41DE-B111-4FEF14C17FA2}"/>
                </a:ext>
              </a:extLst>
            </p:cNvPr>
            <p:cNvSpPr>
              <a:spLocks/>
            </p:cNvSpPr>
            <p:nvPr/>
          </p:nvSpPr>
          <p:spPr bwMode="auto">
            <a:xfrm>
              <a:off x="3843338" y="2562226"/>
              <a:ext cx="227013" cy="130175"/>
            </a:xfrm>
            <a:custGeom>
              <a:avLst/>
              <a:gdLst>
                <a:gd name="T0" fmla="*/ 300 w 312"/>
                <a:gd name="T1" fmla="*/ 146 h 178"/>
                <a:gd name="T2" fmla="*/ 133 w 312"/>
                <a:gd name="T3" fmla="*/ 145 h 178"/>
                <a:gd name="T4" fmla="*/ 12 w 312"/>
                <a:gd name="T5" fmla="*/ 31 h 178"/>
                <a:gd name="T6" fmla="*/ 179 w 312"/>
                <a:gd name="T7" fmla="*/ 32 h 178"/>
                <a:gd name="T8" fmla="*/ 300 w 312"/>
                <a:gd name="T9" fmla="*/ 146 h 178"/>
              </a:gdLst>
              <a:ahLst/>
              <a:cxnLst>
                <a:cxn ang="0">
                  <a:pos x="T0" y="T1"/>
                </a:cxn>
                <a:cxn ang="0">
                  <a:pos x="T2" y="T3"/>
                </a:cxn>
                <a:cxn ang="0">
                  <a:pos x="T4" y="T5"/>
                </a:cxn>
                <a:cxn ang="0">
                  <a:pos x="T6" y="T7"/>
                </a:cxn>
                <a:cxn ang="0">
                  <a:pos x="T8" y="T9"/>
                </a:cxn>
              </a:cxnLst>
              <a:rect l="0" t="0" r="r" b="b"/>
              <a:pathLst>
                <a:path w="312" h="178">
                  <a:moveTo>
                    <a:pt x="300" y="146"/>
                  </a:moveTo>
                  <a:cubicBezTo>
                    <a:pt x="287" y="178"/>
                    <a:pt x="213" y="177"/>
                    <a:pt x="133" y="145"/>
                  </a:cubicBezTo>
                  <a:cubicBezTo>
                    <a:pt x="54" y="113"/>
                    <a:pt x="0" y="62"/>
                    <a:pt x="12" y="31"/>
                  </a:cubicBezTo>
                  <a:cubicBezTo>
                    <a:pt x="25" y="0"/>
                    <a:pt x="99" y="0"/>
                    <a:pt x="179" y="32"/>
                  </a:cubicBezTo>
                  <a:cubicBezTo>
                    <a:pt x="258" y="64"/>
                    <a:pt x="312" y="115"/>
                    <a:pt x="300" y="14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6" name="Freeform 327">
              <a:extLst>
                <a:ext uri="{FF2B5EF4-FFF2-40B4-BE49-F238E27FC236}">
                  <a16:creationId xmlns:a16="http://schemas.microsoft.com/office/drawing/2014/main" id="{AE13C41E-54E0-434C-B5B9-37C50AA44DD6}"/>
                </a:ext>
              </a:extLst>
            </p:cNvPr>
            <p:cNvSpPr>
              <a:spLocks/>
            </p:cNvSpPr>
            <p:nvPr/>
          </p:nvSpPr>
          <p:spPr bwMode="auto">
            <a:xfrm>
              <a:off x="3725863" y="2249488"/>
              <a:ext cx="250825" cy="242888"/>
            </a:xfrm>
            <a:custGeom>
              <a:avLst/>
              <a:gdLst>
                <a:gd name="T0" fmla="*/ 278 w 342"/>
                <a:gd name="T1" fmla="*/ 283 h 331"/>
                <a:gd name="T2" fmla="*/ 195 w 342"/>
                <a:gd name="T3" fmla="*/ 318 h 331"/>
                <a:gd name="T4" fmla="*/ 49 w 342"/>
                <a:gd name="T5" fmla="*/ 259 h 331"/>
                <a:gd name="T6" fmla="*/ 13 w 342"/>
                <a:gd name="T7" fmla="*/ 177 h 331"/>
                <a:gd name="T8" fmla="*/ 65 w 342"/>
                <a:gd name="T9" fmla="*/ 49 h 331"/>
                <a:gd name="T10" fmla="*/ 148 w 342"/>
                <a:gd name="T11" fmla="*/ 14 h 331"/>
                <a:gd name="T12" fmla="*/ 294 w 342"/>
                <a:gd name="T13" fmla="*/ 72 h 331"/>
                <a:gd name="T14" fmla="*/ 329 w 342"/>
                <a:gd name="T15" fmla="*/ 155 h 331"/>
                <a:gd name="T16" fmla="*/ 278 w 342"/>
                <a:gd name="T17" fmla="*/ 28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331">
                  <a:moveTo>
                    <a:pt x="278" y="283"/>
                  </a:moveTo>
                  <a:cubicBezTo>
                    <a:pt x="265" y="316"/>
                    <a:pt x="228" y="331"/>
                    <a:pt x="195" y="318"/>
                  </a:cubicBezTo>
                  <a:cubicBezTo>
                    <a:pt x="49" y="259"/>
                    <a:pt x="49" y="259"/>
                    <a:pt x="49" y="259"/>
                  </a:cubicBezTo>
                  <a:cubicBezTo>
                    <a:pt x="16" y="246"/>
                    <a:pt x="0" y="209"/>
                    <a:pt x="13" y="177"/>
                  </a:cubicBezTo>
                  <a:cubicBezTo>
                    <a:pt x="65" y="49"/>
                    <a:pt x="65" y="49"/>
                    <a:pt x="65" y="49"/>
                  </a:cubicBezTo>
                  <a:cubicBezTo>
                    <a:pt x="78" y="16"/>
                    <a:pt x="115" y="0"/>
                    <a:pt x="148" y="14"/>
                  </a:cubicBezTo>
                  <a:cubicBezTo>
                    <a:pt x="294" y="72"/>
                    <a:pt x="294" y="72"/>
                    <a:pt x="294" y="72"/>
                  </a:cubicBezTo>
                  <a:cubicBezTo>
                    <a:pt x="326" y="86"/>
                    <a:pt x="342" y="123"/>
                    <a:pt x="329" y="155"/>
                  </a:cubicBezTo>
                  <a:lnTo>
                    <a:pt x="278" y="28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7" name="Freeform 328">
              <a:extLst>
                <a:ext uri="{FF2B5EF4-FFF2-40B4-BE49-F238E27FC236}">
                  <a16:creationId xmlns:a16="http://schemas.microsoft.com/office/drawing/2014/main" id="{4190D915-1267-4F84-BAB8-240DBC52F89F}"/>
                </a:ext>
              </a:extLst>
            </p:cNvPr>
            <p:cNvSpPr>
              <a:spLocks/>
            </p:cNvSpPr>
            <p:nvPr/>
          </p:nvSpPr>
          <p:spPr bwMode="auto">
            <a:xfrm>
              <a:off x="3738563" y="2263776"/>
              <a:ext cx="223838" cy="215900"/>
            </a:xfrm>
            <a:custGeom>
              <a:avLst/>
              <a:gdLst>
                <a:gd name="T0" fmla="*/ 249 w 306"/>
                <a:gd name="T1" fmla="*/ 253 h 296"/>
                <a:gd name="T2" fmla="*/ 174 w 306"/>
                <a:gd name="T3" fmla="*/ 284 h 296"/>
                <a:gd name="T4" fmla="*/ 43 w 306"/>
                <a:gd name="T5" fmla="*/ 232 h 296"/>
                <a:gd name="T6" fmla="*/ 12 w 306"/>
                <a:gd name="T7" fmla="*/ 157 h 296"/>
                <a:gd name="T8" fmla="*/ 58 w 306"/>
                <a:gd name="T9" fmla="*/ 43 h 296"/>
                <a:gd name="T10" fmla="*/ 132 w 306"/>
                <a:gd name="T11" fmla="*/ 11 h 296"/>
                <a:gd name="T12" fmla="*/ 263 w 306"/>
                <a:gd name="T13" fmla="*/ 64 h 296"/>
                <a:gd name="T14" fmla="*/ 295 w 306"/>
                <a:gd name="T15" fmla="*/ 138 h 296"/>
                <a:gd name="T16" fmla="*/ 249 w 306"/>
                <a:gd name="T17" fmla="*/ 25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96">
                  <a:moveTo>
                    <a:pt x="249" y="253"/>
                  </a:moveTo>
                  <a:cubicBezTo>
                    <a:pt x="237" y="282"/>
                    <a:pt x="204" y="296"/>
                    <a:pt x="174" y="284"/>
                  </a:cubicBezTo>
                  <a:cubicBezTo>
                    <a:pt x="43" y="232"/>
                    <a:pt x="43" y="232"/>
                    <a:pt x="43" y="232"/>
                  </a:cubicBezTo>
                  <a:cubicBezTo>
                    <a:pt x="14" y="220"/>
                    <a:pt x="0" y="187"/>
                    <a:pt x="12" y="157"/>
                  </a:cubicBezTo>
                  <a:cubicBezTo>
                    <a:pt x="58" y="43"/>
                    <a:pt x="58" y="43"/>
                    <a:pt x="58" y="43"/>
                  </a:cubicBezTo>
                  <a:cubicBezTo>
                    <a:pt x="70" y="14"/>
                    <a:pt x="103" y="0"/>
                    <a:pt x="132" y="11"/>
                  </a:cubicBezTo>
                  <a:cubicBezTo>
                    <a:pt x="263" y="64"/>
                    <a:pt x="263" y="64"/>
                    <a:pt x="263" y="64"/>
                  </a:cubicBezTo>
                  <a:cubicBezTo>
                    <a:pt x="292" y="76"/>
                    <a:pt x="306" y="109"/>
                    <a:pt x="295" y="138"/>
                  </a:cubicBezTo>
                  <a:lnTo>
                    <a:pt x="249" y="253"/>
                  </a:lnTo>
                  <a:close/>
                </a:path>
              </a:pathLst>
            </a:custGeom>
            <a:solidFill>
              <a:srgbClr val="41A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8" name="Freeform 329">
              <a:extLst>
                <a:ext uri="{FF2B5EF4-FFF2-40B4-BE49-F238E27FC236}">
                  <a16:creationId xmlns:a16="http://schemas.microsoft.com/office/drawing/2014/main" id="{0CFC5CE1-9912-4CA0-A3A9-A5D77307F667}"/>
                </a:ext>
              </a:extLst>
            </p:cNvPr>
            <p:cNvSpPr>
              <a:spLocks/>
            </p:cNvSpPr>
            <p:nvPr/>
          </p:nvSpPr>
          <p:spPr bwMode="auto">
            <a:xfrm>
              <a:off x="4084638" y="2393951"/>
              <a:ext cx="250825" cy="242888"/>
            </a:xfrm>
            <a:custGeom>
              <a:avLst/>
              <a:gdLst>
                <a:gd name="T0" fmla="*/ 278 w 342"/>
                <a:gd name="T1" fmla="*/ 283 h 331"/>
                <a:gd name="T2" fmla="*/ 195 w 342"/>
                <a:gd name="T3" fmla="*/ 318 h 331"/>
                <a:gd name="T4" fmla="*/ 49 w 342"/>
                <a:gd name="T5" fmla="*/ 259 h 331"/>
                <a:gd name="T6" fmla="*/ 13 w 342"/>
                <a:gd name="T7" fmla="*/ 176 h 331"/>
                <a:gd name="T8" fmla="*/ 65 w 342"/>
                <a:gd name="T9" fmla="*/ 48 h 331"/>
                <a:gd name="T10" fmla="*/ 148 w 342"/>
                <a:gd name="T11" fmla="*/ 13 h 331"/>
                <a:gd name="T12" fmla="*/ 294 w 342"/>
                <a:gd name="T13" fmla="*/ 72 h 331"/>
                <a:gd name="T14" fmla="*/ 329 w 342"/>
                <a:gd name="T15" fmla="*/ 155 h 331"/>
                <a:gd name="T16" fmla="*/ 278 w 342"/>
                <a:gd name="T17" fmla="*/ 28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331">
                  <a:moveTo>
                    <a:pt x="278" y="283"/>
                  </a:moveTo>
                  <a:cubicBezTo>
                    <a:pt x="265" y="315"/>
                    <a:pt x="228" y="331"/>
                    <a:pt x="195" y="318"/>
                  </a:cubicBezTo>
                  <a:cubicBezTo>
                    <a:pt x="49" y="259"/>
                    <a:pt x="49" y="259"/>
                    <a:pt x="49" y="259"/>
                  </a:cubicBezTo>
                  <a:cubicBezTo>
                    <a:pt x="16" y="246"/>
                    <a:pt x="0" y="209"/>
                    <a:pt x="13" y="176"/>
                  </a:cubicBezTo>
                  <a:cubicBezTo>
                    <a:pt x="65" y="48"/>
                    <a:pt x="65" y="48"/>
                    <a:pt x="65" y="48"/>
                  </a:cubicBezTo>
                  <a:cubicBezTo>
                    <a:pt x="78" y="16"/>
                    <a:pt x="115" y="0"/>
                    <a:pt x="148" y="13"/>
                  </a:cubicBezTo>
                  <a:cubicBezTo>
                    <a:pt x="294" y="72"/>
                    <a:pt x="294" y="72"/>
                    <a:pt x="294" y="72"/>
                  </a:cubicBezTo>
                  <a:cubicBezTo>
                    <a:pt x="326" y="85"/>
                    <a:pt x="342" y="122"/>
                    <a:pt x="329" y="155"/>
                  </a:cubicBezTo>
                  <a:lnTo>
                    <a:pt x="278" y="28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29" name="Freeform 330">
              <a:extLst>
                <a:ext uri="{FF2B5EF4-FFF2-40B4-BE49-F238E27FC236}">
                  <a16:creationId xmlns:a16="http://schemas.microsoft.com/office/drawing/2014/main" id="{595D80C8-F489-491E-8097-0A87002684EA}"/>
                </a:ext>
              </a:extLst>
            </p:cNvPr>
            <p:cNvSpPr>
              <a:spLocks/>
            </p:cNvSpPr>
            <p:nvPr/>
          </p:nvSpPr>
          <p:spPr bwMode="auto">
            <a:xfrm>
              <a:off x="4097338" y="2406651"/>
              <a:ext cx="223838" cy="217488"/>
            </a:xfrm>
            <a:custGeom>
              <a:avLst/>
              <a:gdLst>
                <a:gd name="T0" fmla="*/ 249 w 306"/>
                <a:gd name="T1" fmla="*/ 253 h 297"/>
                <a:gd name="T2" fmla="*/ 174 w 306"/>
                <a:gd name="T3" fmla="*/ 285 h 297"/>
                <a:gd name="T4" fmla="*/ 43 w 306"/>
                <a:gd name="T5" fmla="*/ 232 h 297"/>
                <a:gd name="T6" fmla="*/ 12 w 306"/>
                <a:gd name="T7" fmla="*/ 158 h 297"/>
                <a:gd name="T8" fmla="*/ 58 w 306"/>
                <a:gd name="T9" fmla="*/ 44 h 297"/>
                <a:gd name="T10" fmla="*/ 132 w 306"/>
                <a:gd name="T11" fmla="*/ 12 h 297"/>
                <a:gd name="T12" fmla="*/ 263 w 306"/>
                <a:gd name="T13" fmla="*/ 65 h 297"/>
                <a:gd name="T14" fmla="*/ 295 w 306"/>
                <a:gd name="T15" fmla="*/ 139 h 297"/>
                <a:gd name="T16" fmla="*/ 249 w 306"/>
                <a:gd name="T17" fmla="*/ 25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97">
                  <a:moveTo>
                    <a:pt x="249" y="253"/>
                  </a:moveTo>
                  <a:cubicBezTo>
                    <a:pt x="237" y="283"/>
                    <a:pt x="204" y="297"/>
                    <a:pt x="174" y="285"/>
                  </a:cubicBezTo>
                  <a:cubicBezTo>
                    <a:pt x="43" y="232"/>
                    <a:pt x="43" y="232"/>
                    <a:pt x="43" y="232"/>
                  </a:cubicBezTo>
                  <a:cubicBezTo>
                    <a:pt x="14" y="220"/>
                    <a:pt x="0" y="187"/>
                    <a:pt x="12" y="158"/>
                  </a:cubicBezTo>
                  <a:cubicBezTo>
                    <a:pt x="58" y="44"/>
                    <a:pt x="58" y="44"/>
                    <a:pt x="58" y="44"/>
                  </a:cubicBezTo>
                  <a:cubicBezTo>
                    <a:pt x="70" y="14"/>
                    <a:pt x="103" y="0"/>
                    <a:pt x="132" y="12"/>
                  </a:cubicBezTo>
                  <a:cubicBezTo>
                    <a:pt x="263" y="65"/>
                    <a:pt x="263" y="65"/>
                    <a:pt x="263" y="65"/>
                  </a:cubicBezTo>
                  <a:cubicBezTo>
                    <a:pt x="292" y="76"/>
                    <a:pt x="306" y="110"/>
                    <a:pt x="295" y="139"/>
                  </a:cubicBezTo>
                  <a:lnTo>
                    <a:pt x="249" y="253"/>
                  </a:lnTo>
                  <a:close/>
                </a:path>
              </a:pathLst>
            </a:custGeom>
            <a:solidFill>
              <a:srgbClr val="41A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0" name="Freeform 331">
              <a:extLst>
                <a:ext uri="{FF2B5EF4-FFF2-40B4-BE49-F238E27FC236}">
                  <a16:creationId xmlns:a16="http://schemas.microsoft.com/office/drawing/2014/main" id="{80B452E1-B021-44CA-A7E0-7D663C74C418}"/>
                </a:ext>
              </a:extLst>
            </p:cNvPr>
            <p:cNvSpPr>
              <a:spLocks/>
            </p:cNvSpPr>
            <p:nvPr/>
          </p:nvSpPr>
          <p:spPr bwMode="auto">
            <a:xfrm>
              <a:off x="4094163" y="2200276"/>
              <a:ext cx="34925" cy="34925"/>
            </a:xfrm>
            <a:custGeom>
              <a:avLst/>
              <a:gdLst>
                <a:gd name="T0" fmla="*/ 5 w 48"/>
                <a:gd name="T1" fmla="*/ 16 h 48"/>
                <a:gd name="T2" fmla="*/ 32 w 48"/>
                <a:gd name="T3" fmla="*/ 4 h 48"/>
                <a:gd name="T4" fmla="*/ 44 w 48"/>
                <a:gd name="T5" fmla="*/ 32 h 48"/>
                <a:gd name="T6" fmla="*/ 16 w 48"/>
                <a:gd name="T7" fmla="*/ 43 h 48"/>
                <a:gd name="T8" fmla="*/ 5 w 48"/>
                <a:gd name="T9" fmla="*/ 16 h 48"/>
              </a:gdLst>
              <a:ahLst/>
              <a:cxnLst>
                <a:cxn ang="0">
                  <a:pos x="T0" y="T1"/>
                </a:cxn>
                <a:cxn ang="0">
                  <a:pos x="T2" y="T3"/>
                </a:cxn>
                <a:cxn ang="0">
                  <a:pos x="T4" y="T5"/>
                </a:cxn>
                <a:cxn ang="0">
                  <a:pos x="T6" y="T7"/>
                </a:cxn>
                <a:cxn ang="0">
                  <a:pos x="T8" y="T9"/>
                </a:cxn>
              </a:cxnLst>
              <a:rect l="0" t="0" r="r" b="b"/>
              <a:pathLst>
                <a:path w="48" h="48">
                  <a:moveTo>
                    <a:pt x="5" y="16"/>
                  </a:moveTo>
                  <a:cubicBezTo>
                    <a:pt x="9" y="5"/>
                    <a:pt x="21" y="0"/>
                    <a:pt x="32" y="4"/>
                  </a:cubicBezTo>
                  <a:cubicBezTo>
                    <a:pt x="43" y="9"/>
                    <a:pt x="48" y="21"/>
                    <a:pt x="44" y="32"/>
                  </a:cubicBezTo>
                  <a:cubicBezTo>
                    <a:pt x="39" y="42"/>
                    <a:pt x="27" y="48"/>
                    <a:pt x="16" y="43"/>
                  </a:cubicBezTo>
                  <a:cubicBezTo>
                    <a:pt x="5" y="39"/>
                    <a:pt x="0" y="27"/>
                    <a:pt x="5"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1" name="Freeform 332">
              <a:extLst>
                <a:ext uri="{FF2B5EF4-FFF2-40B4-BE49-F238E27FC236}">
                  <a16:creationId xmlns:a16="http://schemas.microsoft.com/office/drawing/2014/main" id="{834B4971-1BD8-421D-AE17-7DF04512E4C6}"/>
                </a:ext>
              </a:extLst>
            </p:cNvPr>
            <p:cNvSpPr>
              <a:spLocks/>
            </p:cNvSpPr>
            <p:nvPr/>
          </p:nvSpPr>
          <p:spPr bwMode="auto">
            <a:xfrm>
              <a:off x="4032251" y="2220913"/>
              <a:ext cx="79375" cy="171450"/>
            </a:xfrm>
            <a:custGeom>
              <a:avLst/>
              <a:gdLst>
                <a:gd name="T0" fmla="*/ 13 w 50"/>
                <a:gd name="T1" fmla="*/ 108 h 108"/>
                <a:gd name="T2" fmla="*/ 0 w 50"/>
                <a:gd name="T3" fmla="*/ 103 h 108"/>
                <a:gd name="T4" fmla="*/ 48 w 50"/>
                <a:gd name="T5" fmla="*/ 0 h 108"/>
                <a:gd name="T6" fmla="*/ 50 w 50"/>
                <a:gd name="T7" fmla="*/ 0 h 108"/>
                <a:gd name="T8" fmla="*/ 13 w 50"/>
                <a:gd name="T9" fmla="*/ 108 h 108"/>
              </a:gdLst>
              <a:ahLst/>
              <a:cxnLst>
                <a:cxn ang="0">
                  <a:pos x="T0" y="T1"/>
                </a:cxn>
                <a:cxn ang="0">
                  <a:pos x="T2" y="T3"/>
                </a:cxn>
                <a:cxn ang="0">
                  <a:pos x="T4" y="T5"/>
                </a:cxn>
                <a:cxn ang="0">
                  <a:pos x="T6" y="T7"/>
                </a:cxn>
                <a:cxn ang="0">
                  <a:pos x="T8" y="T9"/>
                </a:cxn>
              </a:cxnLst>
              <a:rect l="0" t="0" r="r" b="b"/>
              <a:pathLst>
                <a:path w="50" h="108">
                  <a:moveTo>
                    <a:pt x="13" y="108"/>
                  </a:moveTo>
                  <a:lnTo>
                    <a:pt x="0" y="103"/>
                  </a:lnTo>
                  <a:lnTo>
                    <a:pt x="48" y="0"/>
                  </a:lnTo>
                  <a:lnTo>
                    <a:pt x="50" y="0"/>
                  </a:lnTo>
                  <a:lnTo>
                    <a:pt x="13" y="10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2" name="Oval 333">
              <a:extLst>
                <a:ext uri="{FF2B5EF4-FFF2-40B4-BE49-F238E27FC236}">
                  <a16:creationId xmlns:a16="http://schemas.microsoft.com/office/drawing/2014/main" id="{E56CE5F2-F1BC-416A-8E6F-325A53B16181}"/>
                </a:ext>
              </a:extLst>
            </p:cNvPr>
            <p:cNvSpPr>
              <a:spLocks noChangeArrowheads="1"/>
            </p:cNvSpPr>
            <p:nvPr/>
          </p:nvSpPr>
          <p:spPr bwMode="auto">
            <a:xfrm>
              <a:off x="3968751" y="2336801"/>
              <a:ext cx="147638" cy="147638"/>
            </a:xfrm>
            <a:prstGeom prst="ellipse">
              <a:avLst/>
            </a:prstGeom>
            <a:solidFill>
              <a:srgbClr val="334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3" name="Oval 334">
              <a:extLst>
                <a:ext uri="{FF2B5EF4-FFF2-40B4-BE49-F238E27FC236}">
                  <a16:creationId xmlns:a16="http://schemas.microsoft.com/office/drawing/2014/main" id="{5E76A7EE-719B-4343-853E-4BC0313E60B9}"/>
                </a:ext>
              </a:extLst>
            </p:cNvPr>
            <p:cNvSpPr>
              <a:spLocks noChangeArrowheads="1"/>
            </p:cNvSpPr>
            <p:nvPr/>
          </p:nvSpPr>
          <p:spPr bwMode="auto">
            <a:xfrm>
              <a:off x="3986213" y="2352676"/>
              <a:ext cx="114300" cy="114300"/>
            </a:xfrm>
            <a:prstGeom prst="ellipse">
              <a:avLst/>
            </a:prstGeom>
            <a:solidFill>
              <a:srgbClr val="41A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4" name="Freeform 335">
              <a:extLst>
                <a:ext uri="{FF2B5EF4-FFF2-40B4-BE49-F238E27FC236}">
                  <a16:creationId xmlns:a16="http://schemas.microsoft.com/office/drawing/2014/main" id="{F4344914-A81D-42F2-AF24-F94133DC6D90}"/>
                </a:ext>
              </a:extLst>
            </p:cNvPr>
            <p:cNvSpPr>
              <a:spLocks/>
            </p:cNvSpPr>
            <p:nvPr/>
          </p:nvSpPr>
          <p:spPr bwMode="auto">
            <a:xfrm>
              <a:off x="4013201" y="2352676"/>
              <a:ext cx="38100" cy="114300"/>
            </a:xfrm>
            <a:custGeom>
              <a:avLst/>
              <a:gdLst>
                <a:gd name="T0" fmla="*/ 0 w 54"/>
                <a:gd name="T1" fmla="*/ 146 h 157"/>
                <a:gd name="T2" fmla="*/ 41 w 54"/>
                <a:gd name="T3" fmla="*/ 157 h 157"/>
                <a:gd name="T4" fmla="*/ 54 w 54"/>
                <a:gd name="T5" fmla="*/ 156 h 157"/>
                <a:gd name="T6" fmla="*/ 54 w 54"/>
                <a:gd name="T7" fmla="*/ 1 h 157"/>
                <a:gd name="T8" fmla="*/ 41 w 54"/>
                <a:gd name="T9" fmla="*/ 0 h 157"/>
                <a:gd name="T10" fmla="*/ 0 w 54"/>
                <a:gd name="T11" fmla="*/ 11 h 157"/>
                <a:gd name="T12" fmla="*/ 0 w 54"/>
                <a:gd name="T13" fmla="*/ 146 h 157"/>
              </a:gdLst>
              <a:ahLst/>
              <a:cxnLst>
                <a:cxn ang="0">
                  <a:pos x="T0" y="T1"/>
                </a:cxn>
                <a:cxn ang="0">
                  <a:pos x="T2" y="T3"/>
                </a:cxn>
                <a:cxn ang="0">
                  <a:pos x="T4" y="T5"/>
                </a:cxn>
                <a:cxn ang="0">
                  <a:pos x="T6" y="T7"/>
                </a:cxn>
                <a:cxn ang="0">
                  <a:pos x="T8" y="T9"/>
                </a:cxn>
                <a:cxn ang="0">
                  <a:pos x="T10" y="T11"/>
                </a:cxn>
                <a:cxn ang="0">
                  <a:pos x="T12" y="T13"/>
                </a:cxn>
              </a:cxnLst>
              <a:rect l="0" t="0" r="r" b="b"/>
              <a:pathLst>
                <a:path w="54" h="157">
                  <a:moveTo>
                    <a:pt x="0" y="146"/>
                  </a:moveTo>
                  <a:cubicBezTo>
                    <a:pt x="12" y="153"/>
                    <a:pt x="26" y="157"/>
                    <a:pt x="41" y="157"/>
                  </a:cubicBezTo>
                  <a:cubicBezTo>
                    <a:pt x="45" y="157"/>
                    <a:pt x="50" y="157"/>
                    <a:pt x="54" y="156"/>
                  </a:cubicBezTo>
                  <a:cubicBezTo>
                    <a:pt x="54" y="1"/>
                    <a:pt x="54" y="1"/>
                    <a:pt x="54" y="1"/>
                  </a:cubicBezTo>
                  <a:cubicBezTo>
                    <a:pt x="50" y="0"/>
                    <a:pt x="45" y="0"/>
                    <a:pt x="41" y="0"/>
                  </a:cubicBezTo>
                  <a:cubicBezTo>
                    <a:pt x="26" y="0"/>
                    <a:pt x="12" y="4"/>
                    <a:pt x="0" y="11"/>
                  </a:cubicBezTo>
                  <a:lnTo>
                    <a:pt x="0" y="146"/>
                  </a:lnTo>
                  <a:close/>
                </a:path>
              </a:pathLst>
            </a:custGeom>
            <a:solidFill>
              <a:srgbClr val="AC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5" name="Freeform 336">
              <a:extLst>
                <a:ext uri="{FF2B5EF4-FFF2-40B4-BE49-F238E27FC236}">
                  <a16:creationId xmlns:a16="http://schemas.microsoft.com/office/drawing/2014/main" id="{98FA9DEC-8971-45E4-86F7-FBDACB013ADF}"/>
                </a:ext>
              </a:extLst>
            </p:cNvPr>
            <p:cNvSpPr>
              <a:spLocks/>
            </p:cNvSpPr>
            <p:nvPr/>
          </p:nvSpPr>
          <p:spPr bwMode="auto">
            <a:xfrm>
              <a:off x="4057651" y="2355851"/>
              <a:ext cx="11113" cy="109538"/>
            </a:xfrm>
            <a:custGeom>
              <a:avLst/>
              <a:gdLst>
                <a:gd name="T0" fmla="*/ 0 w 16"/>
                <a:gd name="T1" fmla="*/ 151 h 151"/>
                <a:gd name="T2" fmla="*/ 16 w 16"/>
                <a:gd name="T3" fmla="*/ 145 h 151"/>
                <a:gd name="T4" fmla="*/ 16 w 16"/>
                <a:gd name="T5" fmla="*/ 6 h 151"/>
                <a:gd name="T6" fmla="*/ 0 w 16"/>
                <a:gd name="T7" fmla="*/ 0 h 151"/>
                <a:gd name="T8" fmla="*/ 0 w 16"/>
                <a:gd name="T9" fmla="*/ 151 h 151"/>
              </a:gdLst>
              <a:ahLst/>
              <a:cxnLst>
                <a:cxn ang="0">
                  <a:pos x="T0" y="T1"/>
                </a:cxn>
                <a:cxn ang="0">
                  <a:pos x="T2" y="T3"/>
                </a:cxn>
                <a:cxn ang="0">
                  <a:pos x="T4" y="T5"/>
                </a:cxn>
                <a:cxn ang="0">
                  <a:pos x="T6" y="T7"/>
                </a:cxn>
                <a:cxn ang="0">
                  <a:pos x="T8" y="T9"/>
                </a:cxn>
              </a:cxnLst>
              <a:rect l="0" t="0" r="r" b="b"/>
              <a:pathLst>
                <a:path w="16" h="151">
                  <a:moveTo>
                    <a:pt x="0" y="151"/>
                  </a:moveTo>
                  <a:cubicBezTo>
                    <a:pt x="6" y="150"/>
                    <a:pt x="11" y="148"/>
                    <a:pt x="16" y="145"/>
                  </a:cubicBezTo>
                  <a:cubicBezTo>
                    <a:pt x="16" y="6"/>
                    <a:pt x="16" y="6"/>
                    <a:pt x="16" y="6"/>
                  </a:cubicBezTo>
                  <a:cubicBezTo>
                    <a:pt x="11" y="3"/>
                    <a:pt x="6" y="1"/>
                    <a:pt x="0" y="0"/>
                  </a:cubicBezTo>
                  <a:lnTo>
                    <a:pt x="0" y="151"/>
                  </a:lnTo>
                  <a:close/>
                </a:path>
              </a:pathLst>
            </a:custGeom>
            <a:solidFill>
              <a:srgbClr val="AC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6" name="Freeform 337">
              <a:extLst>
                <a:ext uri="{FF2B5EF4-FFF2-40B4-BE49-F238E27FC236}">
                  <a16:creationId xmlns:a16="http://schemas.microsoft.com/office/drawing/2014/main" id="{399DC91F-C1C7-4C0D-84E6-6EAAD424ACD1}"/>
                </a:ext>
              </a:extLst>
            </p:cNvPr>
            <p:cNvSpPr>
              <a:spLocks/>
            </p:cNvSpPr>
            <p:nvPr/>
          </p:nvSpPr>
          <p:spPr bwMode="auto">
            <a:xfrm>
              <a:off x="3790951" y="2265363"/>
              <a:ext cx="79375" cy="206375"/>
            </a:xfrm>
            <a:custGeom>
              <a:avLst/>
              <a:gdLst>
                <a:gd name="T0" fmla="*/ 0 w 109"/>
                <a:gd name="T1" fmla="*/ 240 h 283"/>
                <a:gd name="T2" fmla="*/ 103 w 109"/>
                <a:gd name="T3" fmla="*/ 281 h 283"/>
                <a:gd name="T4" fmla="*/ 109 w 109"/>
                <a:gd name="T5" fmla="*/ 283 h 283"/>
                <a:gd name="T6" fmla="*/ 109 w 109"/>
                <a:gd name="T7" fmla="*/ 28 h 283"/>
                <a:gd name="T8" fmla="*/ 61 w 109"/>
                <a:gd name="T9" fmla="*/ 8 h 283"/>
                <a:gd name="T10" fmla="*/ 0 w 109"/>
                <a:gd name="T11" fmla="*/ 21 h 283"/>
                <a:gd name="T12" fmla="*/ 0 w 109"/>
                <a:gd name="T13" fmla="*/ 240 h 283"/>
              </a:gdLst>
              <a:ahLst/>
              <a:cxnLst>
                <a:cxn ang="0">
                  <a:pos x="T0" y="T1"/>
                </a:cxn>
                <a:cxn ang="0">
                  <a:pos x="T2" y="T3"/>
                </a:cxn>
                <a:cxn ang="0">
                  <a:pos x="T4" y="T5"/>
                </a:cxn>
                <a:cxn ang="0">
                  <a:pos x="T6" y="T7"/>
                </a:cxn>
                <a:cxn ang="0">
                  <a:pos x="T8" y="T9"/>
                </a:cxn>
                <a:cxn ang="0">
                  <a:pos x="T10" y="T11"/>
                </a:cxn>
                <a:cxn ang="0">
                  <a:pos x="T12" y="T13"/>
                </a:cxn>
              </a:cxnLst>
              <a:rect l="0" t="0" r="r" b="b"/>
              <a:pathLst>
                <a:path w="109" h="283">
                  <a:moveTo>
                    <a:pt x="0" y="240"/>
                  </a:moveTo>
                  <a:cubicBezTo>
                    <a:pt x="103" y="281"/>
                    <a:pt x="103" y="281"/>
                    <a:pt x="103" y="281"/>
                  </a:cubicBezTo>
                  <a:cubicBezTo>
                    <a:pt x="105" y="282"/>
                    <a:pt x="107" y="283"/>
                    <a:pt x="109" y="283"/>
                  </a:cubicBezTo>
                  <a:cubicBezTo>
                    <a:pt x="109" y="28"/>
                    <a:pt x="109" y="28"/>
                    <a:pt x="109" y="28"/>
                  </a:cubicBezTo>
                  <a:cubicBezTo>
                    <a:pt x="61" y="8"/>
                    <a:pt x="61" y="8"/>
                    <a:pt x="61" y="8"/>
                  </a:cubicBezTo>
                  <a:cubicBezTo>
                    <a:pt x="39" y="0"/>
                    <a:pt x="15" y="5"/>
                    <a:pt x="0" y="21"/>
                  </a:cubicBezTo>
                  <a:lnTo>
                    <a:pt x="0" y="240"/>
                  </a:lnTo>
                  <a:close/>
                </a:path>
              </a:pathLst>
            </a:custGeom>
            <a:solidFill>
              <a:srgbClr val="AC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7" name="Freeform 338">
              <a:extLst>
                <a:ext uri="{FF2B5EF4-FFF2-40B4-BE49-F238E27FC236}">
                  <a16:creationId xmlns:a16="http://schemas.microsoft.com/office/drawing/2014/main" id="{C6C223ED-D147-4B50-82D5-ED4A684DAA06}"/>
                </a:ext>
              </a:extLst>
            </p:cNvPr>
            <p:cNvSpPr>
              <a:spLocks/>
            </p:cNvSpPr>
            <p:nvPr/>
          </p:nvSpPr>
          <p:spPr bwMode="auto">
            <a:xfrm>
              <a:off x="3876676" y="2287588"/>
              <a:ext cx="19050" cy="187325"/>
            </a:xfrm>
            <a:custGeom>
              <a:avLst/>
              <a:gdLst>
                <a:gd name="T0" fmla="*/ 0 w 25"/>
                <a:gd name="T1" fmla="*/ 254 h 255"/>
                <a:gd name="T2" fmla="*/ 25 w 25"/>
                <a:gd name="T3" fmla="*/ 251 h 255"/>
                <a:gd name="T4" fmla="*/ 25 w 25"/>
                <a:gd name="T5" fmla="*/ 10 h 255"/>
                <a:gd name="T6" fmla="*/ 0 w 25"/>
                <a:gd name="T7" fmla="*/ 0 h 255"/>
                <a:gd name="T8" fmla="*/ 0 w 25"/>
                <a:gd name="T9" fmla="*/ 254 h 255"/>
              </a:gdLst>
              <a:ahLst/>
              <a:cxnLst>
                <a:cxn ang="0">
                  <a:pos x="T0" y="T1"/>
                </a:cxn>
                <a:cxn ang="0">
                  <a:pos x="T2" y="T3"/>
                </a:cxn>
                <a:cxn ang="0">
                  <a:pos x="T4" y="T5"/>
                </a:cxn>
                <a:cxn ang="0">
                  <a:pos x="T6" y="T7"/>
                </a:cxn>
                <a:cxn ang="0">
                  <a:pos x="T8" y="T9"/>
                </a:cxn>
              </a:cxnLst>
              <a:rect l="0" t="0" r="r" b="b"/>
              <a:pathLst>
                <a:path w="25" h="255">
                  <a:moveTo>
                    <a:pt x="0" y="254"/>
                  </a:moveTo>
                  <a:cubicBezTo>
                    <a:pt x="9" y="255"/>
                    <a:pt x="17" y="254"/>
                    <a:pt x="25" y="251"/>
                  </a:cubicBezTo>
                  <a:cubicBezTo>
                    <a:pt x="25" y="10"/>
                    <a:pt x="25" y="10"/>
                    <a:pt x="25" y="10"/>
                  </a:cubicBezTo>
                  <a:cubicBezTo>
                    <a:pt x="0" y="0"/>
                    <a:pt x="0" y="0"/>
                    <a:pt x="0" y="0"/>
                  </a:cubicBezTo>
                  <a:lnTo>
                    <a:pt x="0" y="254"/>
                  </a:lnTo>
                  <a:close/>
                </a:path>
              </a:pathLst>
            </a:custGeom>
            <a:solidFill>
              <a:srgbClr val="AC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8" name="Freeform 339">
              <a:extLst>
                <a:ext uri="{FF2B5EF4-FFF2-40B4-BE49-F238E27FC236}">
                  <a16:creationId xmlns:a16="http://schemas.microsoft.com/office/drawing/2014/main" id="{F47697D9-D803-4726-AB22-726E03164C0C}"/>
                </a:ext>
              </a:extLst>
            </p:cNvPr>
            <p:cNvSpPr>
              <a:spLocks/>
            </p:cNvSpPr>
            <p:nvPr/>
          </p:nvSpPr>
          <p:spPr bwMode="auto">
            <a:xfrm>
              <a:off x="3811588" y="2282826"/>
              <a:ext cx="77788" cy="174625"/>
            </a:xfrm>
            <a:custGeom>
              <a:avLst/>
              <a:gdLst>
                <a:gd name="T0" fmla="*/ 6 w 49"/>
                <a:gd name="T1" fmla="*/ 110 h 110"/>
                <a:gd name="T2" fmla="*/ 0 w 49"/>
                <a:gd name="T3" fmla="*/ 107 h 110"/>
                <a:gd name="T4" fmla="*/ 43 w 49"/>
                <a:gd name="T5" fmla="*/ 0 h 110"/>
                <a:gd name="T6" fmla="*/ 49 w 49"/>
                <a:gd name="T7" fmla="*/ 2 h 110"/>
                <a:gd name="T8" fmla="*/ 6 w 49"/>
                <a:gd name="T9" fmla="*/ 110 h 110"/>
              </a:gdLst>
              <a:ahLst/>
              <a:cxnLst>
                <a:cxn ang="0">
                  <a:pos x="T0" y="T1"/>
                </a:cxn>
                <a:cxn ang="0">
                  <a:pos x="T2" y="T3"/>
                </a:cxn>
                <a:cxn ang="0">
                  <a:pos x="T4" y="T5"/>
                </a:cxn>
                <a:cxn ang="0">
                  <a:pos x="T6" y="T7"/>
                </a:cxn>
                <a:cxn ang="0">
                  <a:pos x="T8" y="T9"/>
                </a:cxn>
              </a:cxnLst>
              <a:rect l="0" t="0" r="r" b="b"/>
              <a:pathLst>
                <a:path w="49" h="110">
                  <a:moveTo>
                    <a:pt x="6" y="110"/>
                  </a:moveTo>
                  <a:lnTo>
                    <a:pt x="0" y="107"/>
                  </a:lnTo>
                  <a:lnTo>
                    <a:pt x="43" y="0"/>
                  </a:lnTo>
                  <a:lnTo>
                    <a:pt x="49" y="2"/>
                  </a:lnTo>
                  <a:lnTo>
                    <a:pt x="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39" name="Freeform 340">
              <a:extLst>
                <a:ext uri="{FF2B5EF4-FFF2-40B4-BE49-F238E27FC236}">
                  <a16:creationId xmlns:a16="http://schemas.microsoft.com/office/drawing/2014/main" id="{F51609D8-9DC0-4B62-92BD-AABCB0B5F187}"/>
                </a:ext>
              </a:extLst>
            </p:cNvPr>
            <p:cNvSpPr>
              <a:spLocks/>
            </p:cNvSpPr>
            <p:nvPr/>
          </p:nvSpPr>
          <p:spPr bwMode="auto">
            <a:xfrm>
              <a:off x="3759201" y="2328863"/>
              <a:ext cx="188913" cy="84138"/>
            </a:xfrm>
            <a:custGeom>
              <a:avLst/>
              <a:gdLst>
                <a:gd name="T0" fmla="*/ 119 w 119"/>
                <a:gd name="T1" fmla="*/ 47 h 53"/>
                <a:gd name="T2" fmla="*/ 116 w 119"/>
                <a:gd name="T3" fmla="*/ 53 h 53"/>
                <a:gd name="T4" fmla="*/ 0 w 119"/>
                <a:gd name="T5" fmla="*/ 6 h 53"/>
                <a:gd name="T6" fmla="*/ 3 w 119"/>
                <a:gd name="T7" fmla="*/ 0 h 53"/>
                <a:gd name="T8" fmla="*/ 119 w 119"/>
                <a:gd name="T9" fmla="*/ 47 h 53"/>
              </a:gdLst>
              <a:ahLst/>
              <a:cxnLst>
                <a:cxn ang="0">
                  <a:pos x="T0" y="T1"/>
                </a:cxn>
                <a:cxn ang="0">
                  <a:pos x="T2" y="T3"/>
                </a:cxn>
                <a:cxn ang="0">
                  <a:pos x="T4" y="T5"/>
                </a:cxn>
                <a:cxn ang="0">
                  <a:pos x="T6" y="T7"/>
                </a:cxn>
                <a:cxn ang="0">
                  <a:pos x="T8" y="T9"/>
                </a:cxn>
              </a:cxnLst>
              <a:rect l="0" t="0" r="r" b="b"/>
              <a:pathLst>
                <a:path w="119" h="53">
                  <a:moveTo>
                    <a:pt x="119" y="47"/>
                  </a:moveTo>
                  <a:lnTo>
                    <a:pt x="116" y="53"/>
                  </a:lnTo>
                  <a:lnTo>
                    <a:pt x="0" y="6"/>
                  </a:lnTo>
                  <a:lnTo>
                    <a:pt x="3" y="0"/>
                  </a:lnTo>
                  <a:lnTo>
                    <a:pt x="11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40" name="Freeform 341">
              <a:extLst>
                <a:ext uri="{FF2B5EF4-FFF2-40B4-BE49-F238E27FC236}">
                  <a16:creationId xmlns:a16="http://schemas.microsoft.com/office/drawing/2014/main" id="{7D9CC6FD-57B3-44D7-ADF5-42D82C5F30D9}"/>
                </a:ext>
              </a:extLst>
            </p:cNvPr>
            <p:cNvSpPr>
              <a:spLocks/>
            </p:cNvSpPr>
            <p:nvPr/>
          </p:nvSpPr>
          <p:spPr bwMode="auto">
            <a:xfrm>
              <a:off x="4167188" y="2411413"/>
              <a:ext cx="74613" cy="206375"/>
            </a:xfrm>
            <a:custGeom>
              <a:avLst/>
              <a:gdLst>
                <a:gd name="T0" fmla="*/ 103 w 103"/>
                <a:gd name="T1" fmla="*/ 31 h 282"/>
                <a:gd name="T2" fmla="*/ 38 w 103"/>
                <a:gd name="T3" fmla="*/ 5 h 282"/>
                <a:gd name="T4" fmla="*/ 0 w 103"/>
                <a:gd name="T5" fmla="*/ 3 h 282"/>
                <a:gd name="T6" fmla="*/ 0 w 103"/>
                <a:gd name="T7" fmla="*/ 245 h 282"/>
                <a:gd name="T8" fmla="*/ 80 w 103"/>
                <a:gd name="T9" fmla="*/ 278 h 282"/>
                <a:gd name="T10" fmla="*/ 103 w 103"/>
                <a:gd name="T11" fmla="*/ 282 h 282"/>
                <a:gd name="T12" fmla="*/ 103 w 103"/>
                <a:gd name="T13" fmla="*/ 31 h 282"/>
              </a:gdLst>
              <a:ahLst/>
              <a:cxnLst>
                <a:cxn ang="0">
                  <a:pos x="T0" y="T1"/>
                </a:cxn>
                <a:cxn ang="0">
                  <a:pos x="T2" y="T3"/>
                </a:cxn>
                <a:cxn ang="0">
                  <a:pos x="T4" y="T5"/>
                </a:cxn>
                <a:cxn ang="0">
                  <a:pos x="T6" y="T7"/>
                </a:cxn>
                <a:cxn ang="0">
                  <a:pos x="T8" y="T9"/>
                </a:cxn>
                <a:cxn ang="0">
                  <a:pos x="T10" y="T11"/>
                </a:cxn>
                <a:cxn ang="0">
                  <a:pos x="T12" y="T13"/>
                </a:cxn>
              </a:cxnLst>
              <a:rect l="0" t="0" r="r" b="b"/>
              <a:pathLst>
                <a:path w="103" h="282">
                  <a:moveTo>
                    <a:pt x="103" y="31"/>
                  </a:moveTo>
                  <a:cubicBezTo>
                    <a:pt x="38" y="5"/>
                    <a:pt x="38" y="5"/>
                    <a:pt x="38" y="5"/>
                  </a:cubicBezTo>
                  <a:cubicBezTo>
                    <a:pt x="25" y="0"/>
                    <a:pt x="12" y="0"/>
                    <a:pt x="0" y="3"/>
                  </a:cubicBezTo>
                  <a:cubicBezTo>
                    <a:pt x="0" y="245"/>
                    <a:pt x="0" y="245"/>
                    <a:pt x="0" y="245"/>
                  </a:cubicBezTo>
                  <a:cubicBezTo>
                    <a:pt x="80" y="278"/>
                    <a:pt x="80" y="278"/>
                    <a:pt x="80" y="278"/>
                  </a:cubicBezTo>
                  <a:cubicBezTo>
                    <a:pt x="88" y="281"/>
                    <a:pt x="96" y="282"/>
                    <a:pt x="103" y="282"/>
                  </a:cubicBezTo>
                  <a:lnTo>
                    <a:pt x="103" y="31"/>
                  </a:lnTo>
                  <a:close/>
                </a:path>
              </a:pathLst>
            </a:custGeom>
            <a:solidFill>
              <a:srgbClr val="AC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41" name="Freeform 342">
              <a:extLst>
                <a:ext uri="{FF2B5EF4-FFF2-40B4-BE49-F238E27FC236}">
                  <a16:creationId xmlns:a16="http://schemas.microsoft.com/office/drawing/2014/main" id="{542507F6-B84C-4FB5-8CDB-63B5B6B09398}"/>
                </a:ext>
              </a:extLst>
            </p:cNvPr>
            <p:cNvSpPr>
              <a:spLocks/>
            </p:cNvSpPr>
            <p:nvPr/>
          </p:nvSpPr>
          <p:spPr bwMode="auto">
            <a:xfrm>
              <a:off x="4251326" y="2438401"/>
              <a:ext cx="19050" cy="179388"/>
            </a:xfrm>
            <a:custGeom>
              <a:avLst/>
              <a:gdLst>
                <a:gd name="T0" fmla="*/ 0 w 27"/>
                <a:gd name="T1" fmla="*/ 245 h 245"/>
                <a:gd name="T2" fmla="*/ 27 w 27"/>
                <a:gd name="T3" fmla="*/ 230 h 245"/>
                <a:gd name="T4" fmla="*/ 27 w 27"/>
                <a:gd name="T5" fmla="*/ 11 h 245"/>
                <a:gd name="T6" fmla="*/ 0 w 27"/>
                <a:gd name="T7" fmla="*/ 0 h 245"/>
                <a:gd name="T8" fmla="*/ 0 w 27"/>
                <a:gd name="T9" fmla="*/ 245 h 245"/>
              </a:gdLst>
              <a:ahLst/>
              <a:cxnLst>
                <a:cxn ang="0">
                  <a:pos x="T0" y="T1"/>
                </a:cxn>
                <a:cxn ang="0">
                  <a:pos x="T2" y="T3"/>
                </a:cxn>
                <a:cxn ang="0">
                  <a:pos x="T4" y="T5"/>
                </a:cxn>
                <a:cxn ang="0">
                  <a:pos x="T6" y="T7"/>
                </a:cxn>
                <a:cxn ang="0">
                  <a:pos x="T8" y="T9"/>
                </a:cxn>
              </a:cxnLst>
              <a:rect l="0" t="0" r="r" b="b"/>
              <a:pathLst>
                <a:path w="27" h="245">
                  <a:moveTo>
                    <a:pt x="0" y="245"/>
                  </a:moveTo>
                  <a:cubicBezTo>
                    <a:pt x="10" y="242"/>
                    <a:pt x="19" y="237"/>
                    <a:pt x="27" y="230"/>
                  </a:cubicBezTo>
                  <a:cubicBezTo>
                    <a:pt x="27" y="11"/>
                    <a:pt x="27" y="11"/>
                    <a:pt x="27" y="11"/>
                  </a:cubicBezTo>
                  <a:cubicBezTo>
                    <a:pt x="0" y="0"/>
                    <a:pt x="0" y="0"/>
                    <a:pt x="0" y="0"/>
                  </a:cubicBezTo>
                  <a:lnTo>
                    <a:pt x="0" y="245"/>
                  </a:lnTo>
                  <a:close/>
                </a:path>
              </a:pathLst>
            </a:custGeom>
            <a:solidFill>
              <a:srgbClr val="ACD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42" name="Freeform 343">
              <a:extLst>
                <a:ext uri="{FF2B5EF4-FFF2-40B4-BE49-F238E27FC236}">
                  <a16:creationId xmlns:a16="http://schemas.microsoft.com/office/drawing/2014/main" id="{3DC41F49-190B-4CEA-9F83-7B458D85DC40}"/>
                </a:ext>
              </a:extLst>
            </p:cNvPr>
            <p:cNvSpPr>
              <a:spLocks/>
            </p:cNvSpPr>
            <p:nvPr/>
          </p:nvSpPr>
          <p:spPr bwMode="auto">
            <a:xfrm>
              <a:off x="4173538" y="2428876"/>
              <a:ext cx="77788" cy="174625"/>
            </a:xfrm>
            <a:custGeom>
              <a:avLst/>
              <a:gdLst>
                <a:gd name="T0" fmla="*/ 6 w 49"/>
                <a:gd name="T1" fmla="*/ 110 h 110"/>
                <a:gd name="T2" fmla="*/ 0 w 49"/>
                <a:gd name="T3" fmla="*/ 107 h 110"/>
                <a:gd name="T4" fmla="*/ 43 w 49"/>
                <a:gd name="T5" fmla="*/ 0 h 110"/>
                <a:gd name="T6" fmla="*/ 49 w 49"/>
                <a:gd name="T7" fmla="*/ 2 h 110"/>
                <a:gd name="T8" fmla="*/ 6 w 49"/>
                <a:gd name="T9" fmla="*/ 110 h 110"/>
              </a:gdLst>
              <a:ahLst/>
              <a:cxnLst>
                <a:cxn ang="0">
                  <a:pos x="T0" y="T1"/>
                </a:cxn>
                <a:cxn ang="0">
                  <a:pos x="T2" y="T3"/>
                </a:cxn>
                <a:cxn ang="0">
                  <a:pos x="T4" y="T5"/>
                </a:cxn>
                <a:cxn ang="0">
                  <a:pos x="T6" y="T7"/>
                </a:cxn>
                <a:cxn ang="0">
                  <a:pos x="T8" y="T9"/>
                </a:cxn>
              </a:cxnLst>
              <a:rect l="0" t="0" r="r" b="b"/>
              <a:pathLst>
                <a:path w="49" h="110">
                  <a:moveTo>
                    <a:pt x="6" y="110"/>
                  </a:moveTo>
                  <a:lnTo>
                    <a:pt x="0" y="107"/>
                  </a:lnTo>
                  <a:lnTo>
                    <a:pt x="43" y="0"/>
                  </a:lnTo>
                  <a:lnTo>
                    <a:pt x="49" y="2"/>
                  </a:lnTo>
                  <a:lnTo>
                    <a:pt x="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sp>
          <p:nvSpPr>
            <p:cNvPr id="343" name="Freeform 344">
              <a:extLst>
                <a:ext uri="{FF2B5EF4-FFF2-40B4-BE49-F238E27FC236}">
                  <a16:creationId xmlns:a16="http://schemas.microsoft.com/office/drawing/2014/main" id="{1C7DD08D-0BB7-4D89-9057-8416F6F86FED}"/>
                </a:ext>
              </a:extLst>
            </p:cNvPr>
            <p:cNvSpPr>
              <a:spLocks/>
            </p:cNvSpPr>
            <p:nvPr/>
          </p:nvSpPr>
          <p:spPr bwMode="auto">
            <a:xfrm>
              <a:off x="4119563" y="2474913"/>
              <a:ext cx="187325" cy="82550"/>
            </a:xfrm>
            <a:custGeom>
              <a:avLst/>
              <a:gdLst>
                <a:gd name="T0" fmla="*/ 118 w 118"/>
                <a:gd name="T1" fmla="*/ 46 h 52"/>
                <a:gd name="T2" fmla="*/ 116 w 118"/>
                <a:gd name="T3" fmla="*/ 52 h 52"/>
                <a:gd name="T4" fmla="*/ 0 w 118"/>
                <a:gd name="T5" fmla="*/ 6 h 52"/>
                <a:gd name="T6" fmla="*/ 3 w 118"/>
                <a:gd name="T7" fmla="*/ 0 h 52"/>
                <a:gd name="T8" fmla="*/ 118 w 118"/>
                <a:gd name="T9" fmla="*/ 46 h 52"/>
              </a:gdLst>
              <a:ahLst/>
              <a:cxnLst>
                <a:cxn ang="0">
                  <a:pos x="T0" y="T1"/>
                </a:cxn>
                <a:cxn ang="0">
                  <a:pos x="T2" y="T3"/>
                </a:cxn>
                <a:cxn ang="0">
                  <a:pos x="T4" y="T5"/>
                </a:cxn>
                <a:cxn ang="0">
                  <a:pos x="T6" y="T7"/>
                </a:cxn>
                <a:cxn ang="0">
                  <a:pos x="T8" y="T9"/>
                </a:cxn>
              </a:cxnLst>
              <a:rect l="0" t="0" r="r" b="b"/>
              <a:pathLst>
                <a:path w="118" h="52">
                  <a:moveTo>
                    <a:pt x="118" y="46"/>
                  </a:moveTo>
                  <a:lnTo>
                    <a:pt x="116" y="52"/>
                  </a:lnTo>
                  <a:lnTo>
                    <a:pt x="0" y="6"/>
                  </a:lnTo>
                  <a:lnTo>
                    <a:pt x="3" y="0"/>
                  </a:lnTo>
                  <a:lnTo>
                    <a:pt x="11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ea typeface="+mn-ea"/>
                <a:cs typeface="+mn-cs"/>
              </a:endParaRPr>
            </a:p>
          </p:txBody>
        </p:sp>
      </p:grpSp>
      <p:grpSp>
        <p:nvGrpSpPr>
          <p:cNvPr id="344" name="Group 343">
            <a:extLst>
              <a:ext uri="{FF2B5EF4-FFF2-40B4-BE49-F238E27FC236}">
                <a16:creationId xmlns:a16="http://schemas.microsoft.com/office/drawing/2014/main" id="{0586CF14-3DB9-4AE9-9DEE-8C35A4352AE3}"/>
              </a:ext>
              <a:ext uri="{C183D7F6-B498-43B3-948B-1728B52AA6E4}">
                <adec:decorative xmlns:adec="http://schemas.microsoft.com/office/drawing/2017/decorative" val="1"/>
              </a:ext>
            </a:extLst>
          </p:cNvPr>
          <p:cNvGrpSpPr>
            <a:grpSpLocks noChangeAspect="1"/>
          </p:cNvGrpSpPr>
          <p:nvPr/>
        </p:nvGrpSpPr>
        <p:grpSpPr>
          <a:xfrm rot="2216333" flipH="1">
            <a:off x="7599448" y="5251084"/>
            <a:ext cx="586289" cy="676698"/>
            <a:chOff x="3571360" y="1768930"/>
            <a:chExt cx="1096773" cy="1392486"/>
          </a:xfrm>
          <a:effectLst>
            <a:outerShdw blurRad="63500" sx="102000" sy="102000" algn="ctr" rotWithShape="0">
              <a:prstClr val="black">
                <a:alpha val="40000"/>
              </a:prstClr>
            </a:outerShdw>
          </a:effectLst>
        </p:grpSpPr>
        <p:sp>
          <p:nvSpPr>
            <p:cNvPr id="345" name="Freeform 277">
              <a:extLst>
                <a:ext uri="{FF2B5EF4-FFF2-40B4-BE49-F238E27FC236}">
                  <a16:creationId xmlns:a16="http://schemas.microsoft.com/office/drawing/2014/main" id="{882F3740-1EBD-4EA9-8BC6-A450BAD9DA87}"/>
                </a:ext>
              </a:extLst>
            </p:cNvPr>
            <p:cNvSpPr>
              <a:spLocks/>
            </p:cNvSpPr>
            <p:nvPr/>
          </p:nvSpPr>
          <p:spPr bwMode="auto">
            <a:xfrm>
              <a:off x="4313575" y="1879215"/>
              <a:ext cx="93582" cy="93582"/>
            </a:xfrm>
            <a:custGeom>
              <a:avLst/>
              <a:gdLst>
                <a:gd name="T0" fmla="*/ 37 w 56"/>
                <a:gd name="T1" fmla="*/ 30 h 55"/>
                <a:gd name="T2" fmla="*/ 56 w 56"/>
                <a:gd name="T3" fmla="*/ 28 h 55"/>
                <a:gd name="T4" fmla="*/ 37 w 56"/>
                <a:gd name="T5" fmla="*/ 26 h 55"/>
                <a:gd name="T6" fmla="*/ 40 w 56"/>
                <a:gd name="T7" fmla="*/ 15 h 55"/>
                <a:gd name="T8" fmla="*/ 30 w 56"/>
                <a:gd name="T9" fmla="*/ 19 h 55"/>
                <a:gd name="T10" fmla="*/ 28 w 56"/>
                <a:gd name="T11" fmla="*/ 0 h 55"/>
                <a:gd name="T12" fmla="*/ 26 w 56"/>
                <a:gd name="T13" fmla="*/ 19 h 55"/>
                <a:gd name="T14" fmla="*/ 16 w 56"/>
                <a:gd name="T15" fmla="*/ 15 h 55"/>
                <a:gd name="T16" fmla="*/ 19 w 56"/>
                <a:gd name="T17" fmla="*/ 25 h 55"/>
                <a:gd name="T18" fmla="*/ 0 w 56"/>
                <a:gd name="T19" fmla="*/ 27 h 55"/>
                <a:gd name="T20" fmla="*/ 19 w 56"/>
                <a:gd name="T21" fmla="*/ 30 h 55"/>
                <a:gd name="T22" fmla="*/ 16 w 56"/>
                <a:gd name="T23" fmla="*/ 40 h 55"/>
                <a:gd name="T24" fmla="*/ 26 w 56"/>
                <a:gd name="T25" fmla="*/ 37 h 55"/>
                <a:gd name="T26" fmla="*/ 28 w 56"/>
                <a:gd name="T27" fmla="*/ 55 h 55"/>
                <a:gd name="T28" fmla="*/ 30 w 56"/>
                <a:gd name="T29" fmla="*/ 37 h 55"/>
                <a:gd name="T30" fmla="*/ 40 w 56"/>
                <a:gd name="T31" fmla="*/ 40 h 55"/>
                <a:gd name="T32" fmla="*/ 37 w 56"/>
                <a:gd name="T33"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5">
                  <a:moveTo>
                    <a:pt x="37" y="30"/>
                  </a:moveTo>
                  <a:cubicBezTo>
                    <a:pt x="44" y="29"/>
                    <a:pt x="56" y="28"/>
                    <a:pt x="56" y="28"/>
                  </a:cubicBezTo>
                  <a:cubicBezTo>
                    <a:pt x="56" y="28"/>
                    <a:pt x="44" y="27"/>
                    <a:pt x="37" y="26"/>
                  </a:cubicBezTo>
                  <a:cubicBezTo>
                    <a:pt x="38" y="22"/>
                    <a:pt x="40" y="15"/>
                    <a:pt x="40" y="15"/>
                  </a:cubicBezTo>
                  <a:cubicBezTo>
                    <a:pt x="40" y="15"/>
                    <a:pt x="34" y="18"/>
                    <a:pt x="30" y="19"/>
                  </a:cubicBezTo>
                  <a:cubicBezTo>
                    <a:pt x="29" y="11"/>
                    <a:pt x="28" y="0"/>
                    <a:pt x="28" y="0"/>
                  </a:cubicBezTo>
                  <a:cubicBezTo>
                    <a:pt x="28" y="0"/>
                    <a:pt x="27" y="12"/>
                    <a:pt x="26" y="19"/>
                  </a:cubicBezTo>
                  <a:cubicBezTo>
                    <a:pt x="22" y="18"/>
                    <a:pt x="16" y="15"/>
                    <a:pt x="16" y="15"/>
                  </a:cubicBezTo>
                  <a:cubicBezTo>
                    <a:pt x="16" y="15"/>
                    <a:pt x="18" y="21"/>
                    <a:pt x="19" y="25"/>
                  </a:cubicBezTo>
                  <a:cubicBezTo>
                    <a:pt x="12" y="26"/>
                    <a:pt x="0" y="27"/>
                    <a:pt x="0" y="27"/>
                  </a:cubicBezTo>
                  <a:cubicBezTo>
                    <a:pt x="0" y="27"/>
                    <a:pt x="12" y="29"/>
                    <a:pt x="19" y="30"/>
                  </a:cubicBezTo>
                  <a:cubicBezTo>
                    <a:pt x="18" y="34"/>
                    <a:pt x="16" y="40"/>
                    <a:pt x="16" y="40"/>
                  </a:cubicBezTo>
                  <a:cubicBezTo>
                    <a:pt x="16" y="40"/>
                    <a:pt x="22" y="38"/>
                    <a:pt x="26" y="37"/>
                  </a:cubicBezTo>
                  <a:cubicBezTo>
                    <a:pt x="27" y="44"/>
                    <a:pt x="28" y="55"/>
                    <a:pt x="28" y="55"/>
                  </a:cubicBezTo>
                  <a:cubicBezTo>
                    <a:pt x="28" y="55"/>
                    <a:pt x="29" y="44"/>
                    <a:pt x="30" y="37"/>
                  </a:cubicBezTo>
                  <a:cubicBezTo>
                    <a:pt x="34" y="38"/>
                    <a:pt x="40" y="40"/>
                    <a:pt x="40" y="40"/>
                  </a:cubicBezTo>
                  <a:cubicBezTo>
                    <a:pt x="40" y="40"/>
                    <a:pt x="38" y="34"/>
                    <a:pt x="37"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6" name="Freeform 278">
              <a:extLst>
                <a:ext uri="{FF2B5EF4-FFF2-40B4-BE49-F238E27FC236}">
                  <a16:creationId xmlns:a16="http://schemas.microsoft.com/office/drawing/2014/main" id="{C3ED13B1-78CC-48B5-9A9B-EF84E8EE4F2C}"/>
                </a:ext>
              </a:extLst>
            </p:cNvPr>
            <p:cNvSpPr>
              <a:spLocks/>
            </p:cNvSpPr>
            <p:nvPr/>
          </p:nvSpPr>
          <p:spPr bwMode="auto">
            <a:xfrm>
              <a:off x="3687400" y="2068388"/>
              <a:ext cx="670043" cy="756134"/>
            </a:xfrm>
            <a:custGeom>
              <a:avLst/>
              <a:gdLst>
                <a:gd name="T0" fmla="*/ 263 w 390"/>
                <a:gd name="T1" fmla="*/ 403 h 440"/>
                <a:gd name="T2" fmla="*/ 195 w 390"/>
                <a:gd name="T3" fmla="*/ 428 h 440"/>
                <a:gd name="T4" fmla="*/ 38 w 390"/>
                <a:gd name="T5" fmla="*/ 356 h 440"/>
                <a:gd name="T6" fmla="*/ 12 w 390"/>
                <a:gd name="T7" fmla="*/ 288 h 440"/>
                <a:gd name="T8" fmla="*/ 127 w 390"/>
                <a:gd name="T9" fmla="*/ 37 h 440"/>
                <a:gd name="T10" fmla="*/ 195 w 390"/>
                <a:gd name="T11" fmla="*/ 12 h 440"/>
                <a:gd name="T12" fmla="*/ 353 w 390"/>
                <a:gd name="T13" fmla="*/ 84 h 440"/>
                <a:gd name="T14" fmla="*/ 378 w 390"/>
                <a:gd name="T15" fmla="*/ 152 h 440"/>
                <a:gd name="T16" fmla="*/ 263 w 390"/>
                <a:gd name="T17" fmla="*/ 40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440">
                  <a:moveTo>
                    <a:pt x="263" y="403"/>
                  </a:moveTo>
                  <a:cubicBezTo>
                    <a:pt x="252" y="429"/>
                    <a:pt x="221" y="440"/>
                    <a:pt x="195" y="428"/>
                  </a:cubicBezTo>
                  <a:cubicBezTo>
                    <a:pt x="38" y="356"/>
                    <a:pt x="38" y="356"/>
                    <a:pt x="38" y="356"/>
                  </a:cubicBezTo>
                  <a:cubicBezTo>
                    <a:pt x="12" y="345"/>
                    <a:pt x="0" y="314"/>
                    <a:pt x="12" y="288"/>
                  </a:cubicBezTo>
                  <a:cubicBezTo>
                    <a:pt x="127" y="37"/>
                    <a:pt x="127" y="37"/>
                    <a:pt x="127" y="37"/>
                  </a:cubicBezTo>
                  <a:cubicBezTo>
                    <a:pt x="139" y="11"/>
                    <a:pt x="169" y="0"/>
                    <a:pt x="195" y="12"/>
                  </a:cubicBezTo>
                  <a:cubicBezTo>
                    <a:pt x="353" y="84"/>
                    <a:pt x="353" y="84"/>
                    <a:pt x="353" y="84"/>
                  </a:cubicBezTo>
                  <a:cubicBezTo>
                    <a:pt x="379" y="96"/>
                    <a:pt x="390" y="126"/>
                    <a:pt x="378" y="152"/>
                  </a:cubicBezTo>
                  <a:lnTo>
                    <a:pt x="263" y="40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7" name="Freeform 279">
              <a:extLst>
                <a:ext uri="{FF2B5EF4-FFF2-40B4-BE49-F238E27FC236}">
                  <a16:creationId xmlns:a16="http://schemas.microsoft.com/office/drawing/2014/main" id="{DB1BF8D7-CF30-40CC-9FB9-F25DA2DFBF46}"/>
                </a:ext>
              </a:extLst>
            </p:cNvPr>
            <p:cNvSpPr>
              <a:spLocks/>
            </p:cNvSpPr>
            <p:nvPr/>
          </p:nvSpPr>
          <p:spPr bwMode="auto">
            <a:xfrm>
              <a:off x="3994347" y="2158227"/>
              <a:ext cx="232082" cy="209621"/>
            </a:xfrm>
            <a:custGeom>
              <a:avLst/>
              <a:gdLst>
                <a:gd name="T0" fmla="*/ 46 w 62"/>
                <a:gd name="T1" fmla="*/ 56 h 56"/>
                <a:gd name="T2" fmla="*/ 0 w 62"/>
                <a:gd name="T3" fmla="*/ 34 h 56"/>
                <a:gd name="T4" fmla="*/ 15 w 62"/>
                <a:gd name="T5" fmla="*/ 0 h 56"/>
                <a:gd name="T6" fmla="*/ 62 w 62"/>
                <a:gd name="T7" fmla="*/ 22 h 56"/>
                <a:gd name="T8" fmla="*/ 46 w 62"/>
                <a:gd name="T9" fmla="*/ 56 h 56"/>
              </a:gdLst>
              <a:ahLst/>
              <a:cxnLst>
                <a:cxn ang="0">
                  <a:pos x="T0" y="T1"/>
                </a:cxn>
                <a:cxn ang="0">
                  <a:pos x="T2" y="T3"/>
                </a:cxn>
                <a:cxn ang="0">
                  <a:pos x="T4" y="T5"/>
                </a:cxn>
                <a:cxn ang="0">
                  <a:pos x="T6" y="T7"/>
                </a:cxn>
                <a:cxn ang="0">
                  <a:pos x="T8" y="T9"/>
                </a:cxn>
              </a:cxnLst>
              <a:rect l="0" t="0" r="r" b="b"/>
              <a:pathLst>
                <a:path w="62" h="56">
                  <a:moveTo>
                    <a:pt x="46" y="56"/>
                  </a:moveTo>
                  <a:lnTo>
                    <a:pt x="0" y="34"/>
                  </a:lnTo>
                  <a:lnTo>
                    <a:pt x="15" y="0"/>
                  </a:lnTo>
                  <a:lnTo>
                    <a:pt x="62" y="22"/>
                  </a:lnTo>
                  <a:lnTo>
                    <a:pt x="4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8" name="Freeform 280">
              <a:extLst>
                <a:ext uri="{FF2B5EF4-FFF2-40B4-BE49-F238E27FC236}">
                  <a16:creationId xmlns:a16="http://schemas.microsoft.com/office/drawing/2014/main" id="{FA190DAA-552D-4386-8CB4-F9E9EDC732C8}"/>
                </a:ext>
              </a:extLst>
            </p:cNvPr>
            <p:cNvSpPr>
              <a:spLocks/>
            </p:cNvSpPr>
            <p:nvPr/>
          </p:nvSpPr>
          <p:spPr bwMode="auto">
            <a:xfrm>
              <a:off x="3986860" y="1971064"/>
              <a:ext cx="108556" cy="116042"/>
            </a:xfrm>
            <a:custGeom>
              <a:avLst/>
              <a:gdLst>
                <a:gd name="T0" fmla="*/ 7 w 63"/>
                <a:gd name="T1" fmla="*/ 23 h 68"/>
                <a:gd name="T2" fmla="*/ 44 w 63"/>
                <a:gd name="T3" fmla="*/ 6 h 68"/>
                <a:gd name="T4" fmla="*/ 56 w 63"/>
                <a:gd name="T5" fmla="*/ 45 h 68"/>
                <a:gd name="T6" fmla="*/ 19 w 63"/>
                <a:gd name="T7" fmla="*/ 62 h 68"/>
                <a:gd name="T8" fmla="*/ 7 w 63"/>
                <a:gd name="T9" fmla="*/ 23 h 68"/>
              </a:gdLst>
              <a:ahLst/>
              <a:cxnLst>
                <a:cxn ang="0">
                  <a:pos x="T0" y="T1"/>
                </a:cxn>
                <a:cxn ang="0">
                  <a:pos x="T2" y="T3"/>
                </a:cxn>
                <a:cxn ang="0">
                  <a:pos x="T4" y="T5"/>
                </a:cxn>
                <a:cxn ang="0">
                  <a:pos x="T6" y="T7"/>
                </a:cxn>
                <a:cxn ang="0">
                  <a:pos x="T8" y="T9"/>
                </a:cxn>
              </a:cxnLst>
              <a:rect l="0" t="0" r="r" b="b"/>
              <a:pathLst>
                <a:path w="63" h="68">
                  <a:moveTo>
                    <a:pt x="7" y="23"/>
                  </a:moveTo>
                  <a:cubicBezTo>
                    <a:pt x="14" y="8"/>
                    <a:pt x="31" y="0"/>
                    <a:pt x="44" y="6"/>
                  </a:cubicBezTo>
                  <a:cubicBezTo>
                    <a:pt x="58" y="12"/>
                    <a:pt x="63" y="30"/>
                    <a:pt x="56" y="45"/>
                  </a:cubicBezTo>
                  <a:cubicBezTo>
                    <a:pt x="49" y="61"/>
                    <a:pt x="32" y="68"/>
                    <a:pt x="19" y="62"/>
                  </a:cubicBezTo>
                  <a:cubicBezTo>
                    <a:pt x="5" y="56"/>
                    <a:pt x="0" y="39"/>
                    <a:pt x="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9" name="Freeform 281">
              <a:extLst>
                <a:ext uri="{FF2B5EF4-FFF2-40B4-BE49-F238E27FC236}">
                  <a16:creationId xmlns:a16="http://schemas.microsoft.com/office/drawing/2014/main" id="{A0DE0651-64BD-43CE-B256-21A87E7226D0}"/>
                </a:ext>
              </a:extLst>
            </p:cNvPr>
            <p:cNvSpPr>
              <a:spLocks/>
            </p:cNvSpPr>
            <p:nvPr/>
          </p:nvSpPr>
          <p:spPr bwMode="auto">
            <a:xfrm>
              <a:off x="4260118" y="2094592"/>
              <a:ext cx="108556" cy="119784"/>
            </a:xfrm>
            <a:custGeom>
              <a:avLst/>
              <a:gdLst>
                <a:gd name="T0" fmla="*/ 56 w 63"/>
                <a:gd name="T1" fmla="*/ 46 h 69"/>
                <a:gd name="T2" fmla="*/ 45 w 63"/>
                <a:gd name="T3" fmla="*/ 6 h 69"/>
                <a:gd name="T4" fmla="*/ 7 w 63"/>
                <a:gd name="T5" fmla="*/ 23 h 69"/>
                <a:gd name="T6" fmla="*/ 19 w 63"/>
                <a:gd name="T7" fmla="*/ 62 h 69"/>
                <a:gd name="T8" fmla="*/ 56 w 63"/>
                <a:gd name="T9" fmla="*/ 46 h 69"/>
              </a:gdLst>
              <a:ahLst/>
              <a:cxnLst>
                <a:cxn ang="0">
                  <a:pos x="T0" y="T1"/>
                </a:cxn>
                <a:cxn ang="0">
                  <a:pos x="T2" y="T3"/>
                </a:cxn>
                <a:cxn ang="0">
                  <a:pos x="T4" y="T5"/>
                </a:cxn>
                <a:cxn ang="0">
                  <a:pos x="T6" y="T7"/>
                </a:cxn>
                <a:cxn ang="0">
                  <a:pos x="T8" y="T9"/>
                </a:cxn>
              </a:cxnLst>
              <a:rect l="0" t="0" r="r" b="b"/>
              <a:pathLst>
                <a:path w="63" h="69">
                  <a:moveTo>
                    <a:pt x="56" y="46"/>
                  </a:moveTo>
                  <a:cubicBezTo>
                    <a:pt x="63" y="30"/>
                    <a:pt x="58" y="13"/>
                    <a:pt x="45" y="6"/>
                  </a:cubicBezTo>
                  <a:cubicBezTo>
                    <a:pt x="31" y="0"/>
                    <a:pt x="15" y="8"/>
                    <a:pt x="7" y="23"/>
                  </a:cubicBezTo>
                  <a:cubicBezTo>
                    <a:pt x="0" y="39"/>
                    <a:pt x="6" y="56"/>
                    <a:pt x="19" y="62"/>
                  </a:cubicBezTo>
                  <a:cubicBezTo>
                    <a:pt x="32" y="69"/>
                    <a:pt x="49" y="61"/>
                    <a:pt x="5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0" name="Freeform 282">
              <a:extLst>
                <a:ext uri="{FF2B5EF4-FFF2-40B4-BE49-F238E27FC236}">
                  <a16:creationId xmlns:a16="http://schemas.microsoft.com/office/drawing/2014/main" id="{42DCD5AA-80CD-40AC-A2BA-C4864576626D}"/>
                </a:ext>
              </a:extLst>
            </p:cNvPr>
            <p:cNvSpPr>
              <a:spLocks/>
            </p:cNvSpPr>
            <p:nvPr/>
          </p:nvSpPr>
          <p:spPr bwMode="auto">
            <a:xfrm>
              <a:off x="4271347" y="2102079"/>
              <a:ext cx="86096" cy="104811"/>
            </a:xfrm>
            <a:custGeom>
              <a:avLst/>
              <a:gdLst>
                <a:gd name="T0" fmla="*/ 40 w 49"/>
                <a:gd name="T1" fmla="*/ 3 h 60"/>
                <a:gd name="T2" fmla="*/ 6 w 49"/>
                <a:gd name="T3" fmla="*/ 22 h 60"/>
                <a:gd name="T4" fmla="*/ 15 w 49"/>
                <a:gd name="T5" fmla="*/ 59 h 60"/>
                <a:gd name="T6" fmla="*/ 23 w 49"/>
                <a:gd name="T7" fmla="*/ 59 h 60"/>
                <a:gd name="T8" fmla="*/ 43 w 49"/>
                <a:gd name="T9" fmla="*/ 31 h 60"/>
                <a:gd name="T10" fmla="*/ 49 w 49"/>
                <a:gd name="T11" fmla="*/ 14 h 60"/>
                <a:gd name="T12" fmla="*/ 40 w 49"/>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0" y="3"/>
                  </a:moveTo>
                  <a:cubicBezTo>
                    <a:pt x="27" y="0"/>
                    <a:pt x="13" y="7"/>
                    <a:pt x="6" y="22"/>
                  </a:cubicBezTo>
                  <a:cubicBezTo>
                    <a:pt x="0" y="36"/>
                    <a:pt x="4" y="51"/>
                    <a:pt x="15" y="59"/>
                  </a:cubicBezTo>
                  <a:cubicBezTo>
                    <a:pt x="17" y="60"/>
                    <a:pt x="20" y="60"/>
                    <a:pt x="23" y="59"/>
                  </a:cubicBezTo>
                  <a:cubicBezTo>
                    <a:pt x="31" y="51"/>
                    <a:pt x="38" y="42"/>
                    <a:pt x="43" y="31"/>
                  </a:cubicBezTo>
                  <a:cubicBezTo>
                    <a:pt x="45" y="25"/>
                    <a:pt x="47" y="20"/>
                    <a:pt x="49" y="14"/>
                  </a:cubicBezTo>
                  <a:cubicBezTo>
                    <a:pt x="47" y="10"/>
                    <a:pt x="44" y="6"/>
                    <a:pt x="40" y="3"/>
                  </a:cubicBez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1" name="Freeform 283">
              <a:extLst>
                <a:ext uri="{FF2B5EF4-FFF2-40B4-BE49-F238E27FC236}">
                  <a16:creationId xmlns:a16="http://schemas.microsoft.com/office/drawing/2014/main" id="{8E100AE0-D960-4CFA-A8EC-22FC1B310C5D}"/>
                </a:ext>
              </a:extLst>
            </p:cNvPr>
            <p:cNvSpPr>
              <a:spLocks/>
            </p:cNvSpPr>
            <p:nvPr/>
          </p:nvSpPr>
          <p:spPr bwMode="auto">
            <a:xfrm>
              <a:off x="4001833" y="1978551"/>
              <a:ext cx="78609" cy="101069"/>
            </a:xfrm>
            <a:custGeom>
              <a:avLst/>
              <a:gdLst>
                <a:gd name="T0" fmla="*/ 32 w 46"/>
                <a:gd name="T1" fmla="*/ 1 h 60"/>
                <a:gd name="T2" fmla="*/ 18 w 46"/>
                <a:gd name="T3" fmla="*/ 1 h 60"/>
                <a:gd name="T4" fmla="*/ 9 w 46"/>
                <a:gd name="T5" fmla="*/ 16 h 60"/>
                <a:gd name="T6" fmla="*/ 0 w 46"/>
                <a:gd name="T7" fmla="*/ 50 h 60"/>
                <a:gd name="T8" fmla="*/ 7 w 46"/>
                <a:gd name="T9" fmla="*/ 56 h 60"/>
                <a:gd name="T10" fmla="*/ 40 w 46"/>
                <a:gd name="T11" fmla="*/ 38 h 60"/>
                <a:gd name="T12" fmla="*/ 32 w 46"/>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46" h="60">
                  <a:moveTo>
                    <a:pt x="32" y="1"/>
                  </a:moveTo>
                  <a:cubicBezTo>
                    <a:pt x="27" y="0"/>
                    <a:pt x="22" y="0"/>
                    <a:pt x="18" y="1"/>
                  </a:cubicBezTo>
                  <a:cubicBezTo>
                    <a:pt x="15" y="6"/>
                    <a:pt x="12" y="11"/>
                    <a:pt x="9" y="16"/>
                  </a:cubicBezTo>
                  <a:cubicBezTo>
                    <a:pt x="4" y="27"/>
                    <a:pt x="1" y="39"/>
                    <a:pt x="0" y="50"/>
                  </a:cubicBezTo>
                  <a:cubicBezTo>
                    <a:pt x="2" y="53"/>
                    <a:pt x="4" y="55"/>
                    <a:pt x="7" y="56"/>
                  </a:cubicBezTo>
                  <a:cubicBezTo>
                    <a:pt x="19" y="60"/>
                    <a:pt x="34" y="52"/>
                    <a:pt x="40" y="38"/>
                  </a:cubicBezTo>
                  <a:cubicBezTo>
                    <a:pt x="46" y="24"/>
                    <a:pt x="43" y="8"/>
                    <a:pt x="32" y="1"/>
                  </a:cubicBez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2" name="Freeform 284">
              <a:extLst>
                <a:ext uri="{FF2B5EF4-FFF2-40B4-BE49-F238E27FC236}">
                  <a16:creationId xmlns:a16="http://schemas.microsoft.com/office/drawing/2014/main" id="{59B11EFC-96DF-40A0-AA63-DC966BF2A97A}"/>
                </a:ext>
              </a:extLst>
            </p:cNvPr>
            <p:cNvSpPr>
              <a:spLocks/>
            </p:cNvSpPr>
            <p:nvPr/>
          </p:nvSpPr>
          <p:spPr bwMode="auto">
            <a:xfrm>
              <a:off x="3990605" y="1888714"/>
              <a:ext cx="385556" cy="385555"/>
            </a:xfrm>
            <a:custGeom>
              <a:avLst/>
              <a:gdLst>
                <a:gd name="T0" fmla="*/ 22 w 224"/>
                <a:gd name="T1" fmla="*/ 71 h 224"/>
                <a:gd name="T2" fmla="*/ 152 w 224"/>
                <a:gd name="T3" fmla="*/ 23 h 224"/>
                <a:gd name="T4" fmla="*/ 201 w 224"/>
                <a:gd name="T5" fmla="*/ 153 h 224"/>
                <a:gd name="T6" fmla="*/ 71 w 224"/>
                <a:gd name="T7" fmla="*/ 202 h 224"/>
                <a:gd name="T8" fmla="*/ 22 w 224"/>
                <a:gd name="T9" fmla="*/ 71 h 224"/>
              </a:gdLst>
              <a:ahLst/>
              <a:cxnLst>
                <a:cxn ang="0">
                  <a:pos x="T0" y="T1"/>
                </a:cxn>
                <a:cxn ang="0">
                  <a:pos x="T2" y="T3"/>
                </a:cxn>
                <a:cxn ang="0">
                  <a:pos x="T4" y="T5"/>
                </a:cxn>
                <a:cxn ang="0">
                  <a:pos x="T6" y="T7"/>
                </a:cxn>
                <a:cxn ang="0">
                  <a:pos x="T8" y="T9"/>
                </a:cxn>
              </a:cxnLst>
              <a:rect l="0" t="0" r="r" b="b"/>
              <a:pathLst>
                <a:path w="224" h="224">
                  <a:moveTo>
                    <a:pt x="22" y="71"/>
                  </a:moveTo>
                  <a:cubicBezTo>
                    <a:pt x="45" y="22"/>
                    <a:pt x="103" y="0"/>
                    <a:pt x="152" y="23"/>
                  </a:cubicBezTo>
                  <a:cubicBezTo>
                    <a:pt x="202" y="45"/>
                    <a:pt x="224" y="104"/>
                    <a:pt x="201" y="153"/>
                  </a:cubicBezTo>
                  <a:cubicBezTo>
                    <a:pt x="179" y="202"/>
                    <a:pt x="120" y="224"/>
                    <a:pt x="71" y="202"/>
                  </a:cubicBezTo>
                  <a:cubicBezTo>
                    <a:pt x="21" y="179"/>
                    <a:pt x="0" y="121"/>
                    <a:pt x="22"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3" name="Freeform 285">
              <a:extLst>
                <a:ext uri="{FF2B5EF4-FFF2-40B4-BE49-F238E27FC236}">
                  <a16:creationId xmlns:a16="http://schemas.microsoft.com/office/drawing/2014/main" id="{344EA041-8998-438D-81B3-C8BE5A1ACF8E}"/>
                </a:ext>
              </a:extLst>
            </p:cNvPr>
            <p:cNvSpPr>
              <a:spLocks/>
            </p:cNvSpPr>
            <p:nvPr/>
          </p:nvSpPr>
          <p:spPr bwMode="auto">
            <a:xfrm>
              <a:off x="3990605" y="1888714"/>
              <a:ext cx="370584" cy="378068"/>
            </a:xfrm>
            <a:custGeom>
              <a:avLst/>
              <a:gdLst>
                <a:gd name="T0" fmla="*/ 82 w 215"/>
                <a:gd name="T1" fmla="*/ 198 h 220"/>
                <a:gd name="T2" fmla="*/ 37 w 215"/>
                <a:gd name="T3" fmla="*/ 78 h 220"/>
                <a:gd name="T4" fmla="*/ 157 w 215"/>
                <a:gd name="T5" fmla="*/ 33 h 220"/>
                <a:gd name="T6" fmla="*/ 209 w 215"/>
                <a:gd name="T7" fmla="*/ 126 h 220"/>
                <a:gd name="T8" fmla="*/ 152 w 215"/>
                <a:gd name="T9" fmla="*/ 23 h 220"/>
                <a:gd name="T10" fmla="*/ 22 w 215"/>
                <a:gd name="T11" fmla="*/ 71 h 220"/>
                <a:gd name="T12" fmla="*/ 71 w 215"/>
                <a:gd name="T13" fmla="*/ 202 h 220"/>
                <a:gd name="T14" fmla="*/ 186 w 215"/>
                <a:gd name="T15" fmla="*/ 177 h 220"/>
                <a:gd name="T16" fmla="*/ 82 w 215"/>
                <a:gd name="T1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20">
                  <a:moveTo>
                    <a:pt x="82" y="198"/>
                  </a:moveTo>
                  <a:cubicBezTo>
                    <a:pt x="36" y="177"/>
                    <a:pt x="16" y="123"/>
                    <a:pt x="37" y="78"/>
                  </a:cubicBezTo>
                  <a:cubicBezTo>
                    <a:pt x="58" y="32"/>
                    <a:pt x="111" y="12"/>
                    <a:pt x="157" y="33"/>
                  </a:cubicBezTo>
                  <a:cubicBezTo>
                    <a:pt x="193" y="50"/>
                    <a:pt x="213" y="88"/>
                    <a:pt x="209" y="126"/>
                  </a:cubicBezTo>
                  <a:cubicBezTo>
                    <a:pt x="215" y="84"/>
                    <a:pt x="193" y="41"/>
                    <a:pt x="152" y="23"/>
                  </a:cubicBezTo>
                  <a:cubicBezTo>
                    <a:pt x="103" y="0"/>
                    <a:pt x="45" y="22"/>
                    <a:pt x="22" y="71"/>
                  </a:cubicBezTo>
                  <a:cubicBezTo>
                    <a:pt x="0" y="121"/>
                    <a:pt x="21" y="179"/>
                    <a:pt x="71" y="202"/>
                  </a:cubicBezTo>
                  <a:cubicBezTo>
                    <a:pt x="111" y="220"/>
                    <a:pt x="158" y="209"/>
                    <a:pt x="186" y="177"/>
                  </a:cubicBezTo>
                  <a:cubicBezTo>
                    <a:pt x="160" y="205"/>
                    <a:pt x="118" y="214"/>
                    <a:pt x="82" y="19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4" name="Freeform 286">
              <a:extLst>
                <a:ext uri="{FF2B5EF4-FFF2-40B4-BE49-F238E27FC236}">
                  <a16:creationId xmlns:a16="http://schemas.microsoft.com/office/drawing/2014/main" id="{1AFBAC2A-A12D-4C66-B7D5-C89E07E5755A}"/>
                </a:ext>
              </a:extLst>
            </p:cNvPr>
            <p:cNvSpPr>
              <a:spLocks/>
            </p:cNvSpPr>
            <p:nvPr/>
          </p:nvSpPr>
          <p:spPr bwMode="auto">
            <a:xfrm>
              <a:off x="4031779" y="1926145"/>
              <a:ext cx="303205" cy="306946"/>
            </a:xfrm>
            <a:custGeom>
              <a:avLst/>
              <a:gdLst>
                <a:gd name="T0" fmla="*/ 17 w 178"/>
                <a:gd name="T1" fmla="*/ 57 h 178"/>
                <a:gd name="T2" fmla="*/ 121 w 178"/>
                <a:gd name="T3" fmla="*/ 18 h 178"/>
                <a:gd name="T4" fmla="*/ 160 w 178"/>
                <a:gd name="T5" fmla="*/ 122 h 178"/>
                <a:gd name="T6" fmla="*/ 56 w 178"/>
                <a:gd name="T7" fmla="*/ 160 h 178"/>
                <a:gd name="T8" fmla="*/ 17 w 178"/>
                <a:gd name="T9" fmla="*/ 57 h 178"/>
              </a:gdLst>
              <a:ahLst/>
              <a:cxnLst>
                <a:cxn ang="0">
                  <a:pos x="T0" y="T1"/>
                </a:cxn>
                <a:cxn ang="0">
                  <a:pos x="T2" y="T3"/>
                </a:cxn>
                <a:cxn ang="0">
                  <a:pos x="T4" y="T5"/>
                </a:cxn>
                <a:cxn ang="0">
                  <a:pos x="T6" y="T7"/>
                </a:cxn>
                <a:cxn ang="0">
                  <a:pos x="T8" y="T9"/>
                </a:cxn>
              </a:cxnLst>
              <a:rect l="0" t="0" r="r" b="b"/>
              <a:pathLst>
                <a:path w="178" h="178">
                  <a:moveTo>
                    <a:pt x="17" y="57"/>
                  </a:moveTo>
                  <a:cubicBezTo>
                    <a:pt x="35" y="17"/>
                    <a:pt x="82" y="0"/>
                    <a:pt x="121" y="18"/>
                  </a:cubicBezTo>
                  <a:cubicBezTo>
                    <a:pt x="160" y="36"/>
                    <a:pt x="178" y="82"/>
                    <a:pt x="160" y="122"/>
                  </a:cubicBezTo>
                  <a:cubicBezTo>
                    <a:pt x="142" y="161"/>
                    <a:pt x="95" y="178"/>
                    <a:pt x="56" y="160"/>
                  </a:cubicBezTo>
                  <a:cubicBezTo>
                    <a:pt x="17" y="142"/>
                    <a:pt x="0" y="96"/>
                    <a:pt x="17"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5" name="Freeform 287">
              <a:extLst>
                <a:ext uri="{FF2B5EF4-FFF2-40B4-BE49-F238E27FC236}">
                  <a16:creationId xmlns:a16="http://schemas.microsoft.com/office/drawing/2014/main" id="{B839A5CC-6E91-418F-B642-C980FE7F6433}"/>
                </a:ext>
              </a:extLst>
            </p:cNvPr>
            <p:cNvSpPr>
              <a:spLocks/>
            </p:cNvSpPr>
            <p:nvPr/>
          </p:nvSpPr>
          <p:spPr bwMode="auto">
            <a:xfrm>
              <a:off x="4035523" y="1933631"/>
              <a:ext cx="295718" cy="295717"/>
            </a:xfrm>
            <a:custGeom>
              <a:avLst/>
              <a:gdLst>
                <a:gd name="T0" fmla="*/ 17 w 171"/>
                <a:gd name="T1" fmla="*/ 54 h 171"/>
                <a:gd name="T2" fmla="*/ 117 w 171"/>
                <a:gd name="T3" fmla="*/ 17 h 171"/>
                <a:gd name="T4" fmla="*/ 154 w 171"/>
                <a:gd name="T5" fmla="*/ 116 h 171"/>
                <a:gd name="T6" fmla="*/ 54 w 171"/>
                <a:gd name="T7" fmla="*/ 153 h 171"/>
                <a:gd name="T8" fmla="*/ 17 w 171"/>
                <a:gd name="T9" fmla="*/ 54 h 171"/>
              </a:gdLst>
              <a:ahLst/>
              <a:cxnLst>
                <a:cxn ang="0">
                  <a:pos x="T0" y="T1"/>
                </a:cxn>
                <a:cxn ang="0">
                  <a:pos x="T2" y="T3"/>
                </a:cxn>
                <a:cxn ang="0">
                  <a:pos x="T4" y="T5"/>
                </a:cxn>
                <a:cxn ang="0">
                  <a:pos x="T6" y="T7"/>
                </a:cxn>
                <a:cxn ang="0">
                  <a:pos x="T8" y="T9"/>
                </a:cxn>
              </a:cxnLst>
              <a:rect l="0" t="0" r="r" b="b"/>
              <a:pathLst>
                <a:path w="171" h="171">
                  <a:moveTo>
                    <a:pt x="17" y="54"/>
                  </a:moveTo>
                  <a:cubicBezTo>
                    <a:pt x="35" y="16"/>
                    <a:pt x="79" y="0"/>
                    <a:pt x="117" y="17"/>
                  </a:cubicBezTo>
                  <a:cubicBezTo>
                    <a:pt x="155" y="34"/>
                    <a:pt x="171" y="79"/>
                    <a:pt x="154" y="116"/>
                  </a:cubicBezTo>
                  <a:cubicBezTo>
                    <a:pt x="137" y="154"/>
                    <a:pt x="92" y="171"/>
                    <a:pt x="54" y="153"/>
                  </a:cubicBezTo>
                  <a:cubicBezTo>
                    <a:pt x="17" y="136"/>
                    <a:pt x="0" y="92"/>
                    <a:pt x="17" y="54"/>
                  </a:cubicBezTo>
                  <a:close/>
                </a:path>
              </a:pathLst>
            </a:custGeom>
            <a:solidFill>
              <a:srgbClr val="A0D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6" name="Freeform 288">
              <a:extLst>
                <a:ext uri="{FF2B5EF4-FFF2-40B4-BE49-F238E27FC236}">
                  <a16:creationId xmlns:a16="http://schemas.microsoft.com/office/drawing/2014/main" id="{78F4D1BB-D9F9-46BF-B792-C67367124749}"/>
                </a:ext>
              </a:extLst>
            </p:cNvPr>
            <p:cNvSpPr>
              <a:spLocks/>
            </p:cNvSpPr>
            <p:nvPr/>
          </p:nvSpPr>
          <p:spPr bwMode="auto">
            <a:xfrm>
              <a:off x="4061725" y="1959835"/>
              <a:ext cx="145989" cy="149730"/>
            </a:xfrm>
            <a:custGeom>
              <a:avLst/>
              <a:gdLst>
                <a:gd name="T0" fmla="*/ 7 w 84"/>
                <a:gd name="T1" fmla="*/ 87 h 88"/>
                <a:gd name="T2" fmla="*/ 2 w 84"/>
                <a:gd name="T3" fmla="*/ 80 h 88"/>
                <a:gd name="T4" fmla="*/ 8 w 84"/>
                <a:gd name="T5" fmla="*/ 42 h 88"/>
                <a:gd name="T6" fmla="*/ 75 w 84"/>
                <a:gd name="T7" fmla="*/ 2 h 88"/>
                <a:gd name="T8" fmla="*/ 83 w 84"/>
                <a:gd name="T9" fmla="*/ 11 h 88"/>
                <a:gd name="T10" fmla="*/ 74 w 84"/>
                <a:gd name="T11" fmla="*/ 20 h 88"/>
                <a:gd name="T12" fmla="*/ 24 w 84"/>
                <a:gd name="T13" fmla="*/ 50 h 88"/>
                <a:gd name="T14" fmla="*/ 20 w 84"/>
                <a:gd name="T15" fmla="*/ 78 h 88"/>
                <a:gd name="T16" fmla="*/ 12 w 84"/>
                <a:gd name="T17" fmla="*/ 88 h 88"/>
                <a:gd name="T18" fmla="*/ 7 w 84"/>
                <a:gd name="T1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8">
                  <a:moveTo>
                    <a:pt x="7" y="87"/>
                  </a:moveTo>
                  <a:cubicBezTo>
                    <a:pt x="4" y="86"/>
                    <a:pt x="2" y="83"/>
                    <a:pt x="2" y="80"/>
                  </a:cubicBezTo>
                  <a:cubicBezTo>
                    <a:pt x="0" y="67"/>
                    <a:pt x="2" y="54"/>
                    <a:pt x="8" y="42"/>
                  </a:cubicBezTo>
                  <a:cubicBezTo>
                    <a:pt x="20" y="16"/>
                    <a:pt x="47" y="0"/>
                    <a:pt x="75" y="2"/>
                  </a:cubicBezTo>
                  <a:cubicBezTo>
                    <a:pt x="80" y="2"/>
                    <a:pt x="84" y="7"/>
                    <a:pt x="83" y="11"/>
                  </a:cubicBezTo>
                  <a:cubicBezTo>
                    <a:pt x="83" y="16"/>
                    <a:pt x="79" y="20"/>
                    <a:pt x="74" y="20"/>
                  </a:cubicBezTo>
                  <a:cubicBezTo>
                    <a:pt x="53" y="18"/>
                    <a:pt x="33" y="30"/>
                    <a:pt x="24" y="50"/>
                  </a:cubicBezTo>
                  <a:cubicBezTo>
                    <a:pt x="20" y="58"/>
                    <a:pt x="18" y="68"/>
                    <a:pt x="20" y="78"/>
                  </a:cubicBezTo>
                  <a:cubicBezTo>
                    <a:pt x="20" y="83"/>
                    <a:pt x="17" y="87"/>
                    <a:pt x="12" y="88"/>
                  </a:cubicBezTo>
                  <a:cubicBezTo>
                    <a:pt x="10" y="88"/>
                    <a:pt x="9" y="88"/>
                    <a:pt x="7"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7" name="Freeform 289">
              <a:extLst>
                <a:ext uri="{FF2B5EF4-FFF2-40B4-BE49-F238E27FC236}">
                  <a16:creationId xmlns:a16="http://schemas.microsoft.com/office/drawing/2014/main" id="{6CDFD78B-A571-49EE-857C-0A2303D39830}"/>
                </a:ext>
              </a:extLst>
            </p:cNvPr>
            <p:cNvSpPr>
              <a:spLocks/>
            </p:cNvSpPr>
            <p:nvPr/>
          </p:nvSpPr>
          <p:spPr bwMode="auto">
            <a:xfrm>
              <a:off x="3762266" y="1768930"/>
              <a:ext cx="905867" cy="988215"/>
            </a:xfrm>
            <a:custGeom>
              <a:avLst/>
              <a:gdLst>
                <a:gd name="T0" fmla="*/ 516 w 527"/>
                <a:gd name="T1" fmla="*/ 251 h 574"/>
                <a:gd name="T2" fmla="*/ 470 w 527"/>
                <a:gd name="T3" fmla="*/ 247 h 574"/>
                <a:gd name="T4" fmla="*/ 381 w 527"/>
                <a:gd name="T5" fmla="*/ 320 h 574"/>
                <a:gd name="T6" fmla="*/ 324 w 527"/>
                <a:gd name="T7" fmla="*/ 329 h 574"/>
                <a:gd name="T8" fmla="*/ 248 w 527"/>
                <a:gd name="T9" fmla="*/ 294 h 574"/>
                <a:gd name="T10" fmla="*/ 248 w 527"/>
                <a:gd name="T11" fmla="*/ 294 h 574"/>
                <a:gd name="T12" fmla="*/ 183 w 527"/>
                <a:gd name="T13" fmla="*/ 265 h 574"/>
                <a:gd name="T14" fmla="*/ 182 w 527"/>
                <a:gd name="T15" fmla="*/ 264 h 574"/>
                <a:gd name="T16" fmla="*/ 92 w 527"/>
                <a:gd name="T17" fmla="*/ 223 h 574"/>
                <a:gd name="T18" fmla="*/ 76 w 527"/>
                <a:gd name="T19" fmla="*/ 194 h 574"/>
                <a:gd name="T20" fmla="*/ 142 w 527"/>
                <a:gd name="T21" fmla="*/ 50 h 574"/>
                <a:gd name="T22" fmla="*/ 126 w 527"/>
                <a:gd name="T23" fmla="*/ 8 h 574"/>
                <a:gd name="T24" fmla="*/ 83 w 527"/>
                <a:gd name="T25" fmla="*/ 23 h 574"/>
                <a:gd name="T26" fmla="*/ 17 w 527"/>
                <a:gd name="T27" fmla="*/ 167 h 574"/>
                <a:gd name="T28" fmla="*/ 9 w 527"/>
                <a:gd name="T29" fmla="*/ 236 h 574"/>
                <a:gd name="T30" fmla="*/ 52 w 527"/>
                <a:gd name="T31" fmla="*/ 276 h 574"/>
                <a:gd name="T32" fmla="*/ 58 w 527"/>
                <a:gd name="T33" fmla="*/ 278 h 574"/>
                <a:gd name="T34" fmla="*/ 63 w 527"/>
                <a:gd name="T35" fmla="*/ 281 h 574"/>
                <a:gd name="T36" fmla="*/ 96 w 527"/>
                <a:gd name="T37" fmla="*/ 296 h 574"/>
                <a:gd name="T38" fmla="*/ 4 w 527"/>
                <a:gd name="T39" fmla="*/ 497 h 574"/>
                <a:gd name="T40" fmla="*/ 173 w 527"/>
                <a:gd name="T41" fmla="*/ 574 h 574"/>
                <a:gd name="T42" fmla="*/ 265 w 527"/>
                <a:gd name="T43" fmla="*/ 373 h 574"/>
                <a:gd name="T44" fmla="*/ 297 w 527"/>
                <a:gd name="T45" fmla="*/ 388 h 574"/>
                <a:gd name="T46" fmla="*/ 421 w 527"/>
                <a:gd name="T47" fmla="*/ 370 h 574"/>
                <a:gd name="T48" fmla="*/ 512 w 527"/>
                <a:gd name="T49" fmla="*/ 296 h 574"/>
                <a:gd name="T50" fmla="*/ 516 w 527"/>
                <a:gd name="T51" fmla="*/ 25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574">
                  <a:moveTo>
                    <a:pt x="516" y="251"/>
                  </a:moveTo>
                  <a:cubicBezTo>
                    <a:pt x="504" y="237"/>
                    <a:pt x="484" y="235"/>
                    <a:pt x="470" y="247"/>
                  </a:cubicBezTo>
                  <a:cubicBezTo>
                    <a:pt x="470" y="247"/>
                    <a:pt x="421" y="288"/>
                    <a:pt x="381" y="320"/>
                  </a:cubicBezTo>
                  <a:cubicBezTo>
                    <a:pt x="356" y="339"/>
                    <a:pt x="338" y="336"/>
                    <a:pt x="324" y="329"/>
                  </a:cubicBezTo>
                  <a:cubicBezTo>
                    <a:pt x="248" y="294"/>
                    <a:pt x="248" y="294"/>
                    <a:pt x="248" y="294"/>
                  </a:cubicBezTo>
                  <a:cubicBezTo>
                    <a:pt x="248" y="294"/>
                    <a:pt x="248" y="294"/>
                    <a:pt x="248" y="294"/>
                  </a:cubicBezTo>
                  <a:cubicBezTo>
                    <a:pt x="183" y="265"/>
                    <a:pt x="183" y="265"/>
                    <a:pt x="183" y="265"/>
                  </a:cubicBezTo>
                  <a:cubicBezTo>
                    <a:pt x="183" y="265"/>
                    <a:pt x="183" y="264"/>
                    <a:pt x="182" y="264"/>
                  </a:cubicBezTo>
                  <a:cubicBezTo>
                    <a:pt x="92" y="223"/>
                    <a:pt x="92" y="223"/>
                    <a:pt x="92" y="223"/>
                  </a:cubicBezTo>
                  <a:cubicBezTo>
                    <a:pt x="72" y="214"/>
                    <a:pt x="73" y="201"/>
                    <a:pt x="76" y="194"/>
                  </a:cubicBezTo>
                  <a:cubicBezTo>
                    <a:pt x="142" y="50"/>
                    <a:pt x="142" y="50"/>
                    <a:pt x="142" y="50"/>
                  </a:cubicBezTo>
                  <a:cubicBezTo>
                    <a:pt x="149" y="34"/>
                    <a:pt x="142" y="15"/>
                    <a:pt x="126" y="8"/>
                  </a:cubicBezTo>
                  <a:cubicBezTo>
                    <a:pt x="109" y="0"/>
                    <a:pt x="90" y="7"/>
                    <a:pt x="83" y="23"/>
                  </a:cubicBezTo>
                  <a:cubicBezTo>
                    <a:pt x="17" y="167"/>
                    <a:pt x="17" y="167"/>
                    <a:pt x="17" y="167"/>
                  </a:cubicBezTo>
                  <a:cubicBezTo>
                    <a:pt x="9" y="185"/>
                    <a:pt x="0" y="211"/>
                    <a:pt x="9" y="236"/>
                  </a:cubicBezTo>
                  <a:cubicBezTo>
                    <a:pt x="18" y="258"/>
                    <a:pt x="36" y="269"/>
                    <a:pt x="52" y="276"/>
                  </a:cubicBezTo>
                  <a:cubicBezTo>
                    <a:pt x="54" y="277"/>
                    <a:pt x="56" y="278"/>
                    <a:pt x="58" y="278"/>
                  </a:cubicBezTo>
                  <a:cubicBezTo>
                    <a:pt x="59" y="279"/>
                    <a:pt x="61" y="280"/>
                    <a:pt x="63" y="281"/>
                  </a:cubicBezTo>
                  <a:cubicBezTo>
                    <a:pt x="96" y="296"/>
                    <a:pt x="96" y="296"/>
                    <a:pt x="96" y="296"/>
                  </a:cubicBezTo>
                  <a:cubicBezTo>
                    <a:pt x="4" y="497"/>
                    <a:pt x="4" y="497"/>
                    <a:pt x="4" y="497"/>
                  </a:cubicBezTo>
                  <a:cubicBezTo>
                    <a:pt x="173" y="574"/>
                    <a:pt x="173" y="574"/>
                    <a:pt x="173" y="574"/>
                  </a:cubicBezTo>
                  <a:cubicBezTo>
                    <a:pt x="265" y="373"/>
                    <a:pt x="265" y="373"/>
                    <a:pt x="265" y="373"/>
                  </a:cubicBezTo>
                  <a:cubicBezTo>
                    <a:pt x="297" y="388"/>
                    <a:pt x="297" y="388"/>
                    <a:pt x="297" y="388"/>
                  </a:cubicBezTo>
                  <a:cubicBezTo>
                    <a:pt x="351" y="412"/>
                    <a:pt x="394" y="392"/>
                    <a:pt x="421" y="370"/>
                  </a:cubicBezTo>
                  <a:cubicBezTo>
                    <a:pt x="462" y="338"/>
                    <a:pt x="511" y="297"/>
                    <a:pt x="512" y="296"/>
                  </a:cubicBezTo>
                  <a:cubicBezTo>
                    <a:pt x="525" y="285"/>
                    <a:pt x="527" y="265"/>
                    <a:pt x="516" y="2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8" name="Freeform 291">
              <a:extLst>
                <a:ext uri="{FF2B5EF4-FFF2-40B4-BE49-F238E27FC236}">
                  <a16:creationId xmlns:a16="http://schemas.microsoft.com/office/drawing/2014/main" id="{51EEA5F2-A442-4495-B576-5E8FC01D72E4}"/>
                </a:ext>
              </a:extLst>
            </p:cNvPr>
            <p:cNvSpPr>
              <a:spLocks/>
            </p:cNvSpPr>
            <p:nvPr/>
          </p:nvSpPr>
          <p:spPr bwMode="auto">
            <a:xfrm>
              <a:off x="4320013" y="2176943"/>
              <a:ext cx="321920" cy="190906"/>
            </a:xfrm>
            <a:custGeom>
              <a:avLst/>
              <a:gdLst>
                <a:gd name="T0" fmla="*/ 74 w 188"/>
                <a:gd name="T1" fmla="*/ 91 h 111"/>
                <a:gd name="T2" fmla="*/ 163 w 188"/>
                <a:gd name="T3" fmla="*/ 19 h 111"/>
                <a:gd name="T4" fmla="*/ 188 w 188"/>
                <a:gd name="T5" fmla="*/ 11 h 111"/>
                <a:gd name="T6" fmla="*/ 146 w 188"/>
                <a:gd name="T7" fmla="*/ 11 h 111"/>
                <a:gd name="T8" fmla="*/ 57 w 188"/>
                <a:gd name="T9" fmla="*/ 84 h 111"/>
                <a:gd name="T10" fmla="*/ 0 w 188"/>
                <a:gd name="T11" fmla="*/ 93 h 111"/>
                <a:gd name="T12" fmla="*/ 17 w 188"/>
                <a:gd name="T13" fmla="*/ 101 h 111"/>
                <a:gd name="T14" fmla="*/ 74 w 188"/>
                <a:gd name="T15" fmla="*/ 9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11">
                  <a:moveTo>
                    <a:pt x="74" y="91"/>
                  </a:moveTo>
                  <a:cubicBezTo>
                    <a:pt x="114" y="60"/>
                    <a:pt x="163" y="19"/>
                    <a:pt x="163" y="19"/>
                  </a:cubicBezTo>
                  <a:cubicBezTo>
                    <a:pt x="170" y="12"/>
                    <a:pt x="180" y="10"/>
                    <a:pt x="188" y="11"/>
                  </a:cubicBezTo>
                  <a:cubicBezTo>
                    <a:pt x="177" y="1"/>
                    <a:pt x="159" y="0"/>
                    <a:pt x="146" y="11"/>
                  </a:cubicBezTo>
                  <a:cubicBezTo>
                    <a:pt x="146" y="11"/>
                    <a:pt x="97" y="52"/>
                    <a:pt x="57" y="84"/>
                  </a:cubicBezTo>
                  <a:cubicBezTo>
                    <a:pt x="32" y="103"/>
                    <a:pt x="14" y="100"/>
                    <a:pt x="0" y="93"/>
                  </a:cubicBezTo>
                  <a:cubicBezTo>
                    <a:pt x="17" y="101"/>
                    <a:pt x="17" y="101"/>
                    <a:pt x="17" y="101"/>
                  </a:cubicBezTo>
                  <a:cubicBezTo>
                    <a:pt x="31" y="107"/>
                    <a:pt x="49" y="111"/>
                    <a:pt x="74" y="91"/>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9" name="Freeform 292">
              <a:extLst>
                <a:ext uri="{FF2B5EF4-FFF2-40B4-BE49-F238E27FC236}">
                  <a16:creationId xmlns:a16="http://schemas.microsoft.com/office/drawing/2014/main" id="{88B26DEF-D9B2-4699-A506-4F3A7956FD1C}"/>
                </a:ext>
              </a:extLst>
            </p:cNvPr>
            <p:cNvSpPr>
              <a:spLocks/>
            </p:cNvSpPr>
            <p:nvPr/>
          </p:nvSpPr>
          <p:spPr bwMode="auto">
            <a:xfrm>
              <a:off x="4188996" y="2274268"/>
              <a:ext cx="29946" cy="14973"/>
            </a:xfrm>
            <a:custGeom>
              <a:avLst/>
              <a:gdLst>
                <a:gd name="T0" fmla="*/ 17 w 17"/>
                <a:gd name="T1" fmla="*/ 8 h 8"/>
                <a:gd name="T2" fmla="*/ 0 w 17"/>
                <a:gd name="T3" fmla="*/ 0 h 8"/>
                <a:gd name="T4" fmla="*/ 0 w 17"/>
                <a:gd name="T5" fmla="*/ 0 h 8"/>
                <a:gd name="T6" fmla="*/ 17 w 17"/>
                <a:gd name="T7" fmla="*/ 8 h 8"/>
                <a:gd name="T8" fmla="*/ 17 w 17"/>
                <a:gd name="T9" fmla="*/ 8 h 8"/>
              </a:gdLst>
              <a:ahLst/>
              <a:cxnLst>
                <a:cxn ang="0">
                  <a:pos x="T0" y="T1"/>
                </a:cxn>
                <a:cxn ang="0">
                  <a:pos x="T2" y="T3"/>
                </a:cxn>
                <a:cxn ang="0">
                  <a:pos x="T4" y="T5"/>
                </a:cxn>
                <a:cxn ang="0">
                  <a:pos x="T6" y="T7"/>
                </a:cxn>
                <a:cxn ang="0">
                  <a:pos x="T8" y="T9"/>
                </a:cxn>
              </a:cxnLst>
              <a:rect l="0" t="0" r="r" b="b"/>
              <a:pathLst>
                <a:path w="17" h="8">
                  <a:moveTo>
                    <a:pt x="17" y="8"/>
                  </a:moveTo>
                  <a:cubicBezTo>
                    <a:pt x="0" y="0"/>
                    <a:pt x="0" y="0"/>
                    <a:pt x="0" y="0"/>
                  </a:cubicBezTo>
                  <a:cubicBezTo>
                    <a:pt x="0" y="0"/>
                    <a:pt x="0" y="0"/>
                    <a:pt x="0" y="0"/>
                  </a:cubicBezTo>
                  <a:cubicBezTo>
                    <a:pt x="17" y="8"/>
                    <a:pt x="17" y="8"/>
                    <a:pt x="17" y="8"/>
                  </a:cubicBezTo>
                  <a:cubicBezTo>
                    <a:pt x="17" y="8"/>
                    <a:pt x="17" y="8"/>
                    <a:pt x="17" y="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0" name="Freeform 293">
              <a:extLst>
                <a:ext uri="{FF2B5EF4-FFF2-40B4-BE49-F238E27FC236}">
                  <a16:creationId xmlns:a16="http://schemas.microsoft.com/office/drawing/2014/main" id="{2CDE696D-374E-4A82-9B89-81CEB34EE5E2}"/>
                </a:ext>
              </a:extLst>
            </p:cNvPr>
            <p:cNvSpPr>
              <a:spLocks/>
            </p:cNvSpPr>
            <p:nvPr/>
          </p:nvSpPr>
          <p:spPr bwMode="auto">
            <a:xfrm>
              <a:off x="3769751" y="2278010"/>
              <a:ext cx="187163" cy="359351"/>
            </a:xfrm>
            <a:custGeom>
              <a:avLst/>
              <a:gdLst>
                <a:gd name="T0" fmla="*/ 42 w 50"/>
                <a:gd name="T1" fmla="*/ 0 h 96"/>
                <a:gd name="T2" fmla="*/ 0 w 50"/>
                <a:gd name="T3" fmla="*/ 92 h 96"/>
                <a:gd name="T4" fmla="*/ 8 w 50"/>
                <a:gd name="T5" fmla="*/ 96 h 96"/>
                <a:gd name="T6" fmla="*/ 50 w 50"/>
                <a:gd name="T7" fmla="*/ 4 h 96"/>
                <a:gd name="T8" fmla="*/ 42 w 50"/>
                <a:gd name="T9" fmla="*/ 0 h 96"/>
              </a:gdLst>
              <a:ahLst/>
              <a:cxnLst>
                <a:cxn ang="0">
                  <a:pos x="T0" y="T1"/>
                </a:cxn>
                <a:cxn ang="0">
                  <a:pos x="T2" y="T3"/>
                </a:cxn>
                <a:cxn ang="0">
                  <a:pos x="T4" y="T5"/>
                </a:cxn>
                <a:cxn ang="0">
                  <a:pos x="T6" y="T7"/>
                </a:cxn>
                <a:cxn ang="0">
                  <a:pos x="T8" y="T9"/>
                </a:cxn>
              </a:cxnLst>
              <a:rect l="0" t="0" r="r" b="b"/>
              <a:pathLst>
                <a:path w="50" h="96">
                  <a:moveTo>
                    <a:pt x="42" y="0"/>
                  </a:moveTo>
                  <a:lnTo>
                    <a:pt x="0" y="92"/>
                  </a:lnTo>
                  <a:lnTo>
                    <a:pt x="8" y="96"/>
                  </a:lnTo>
                  <a:lnTo>
                    <a:pt x="50" y="4"/>
                  </a:lnTo>
                  <a:lnTo>
                    <a:pt x="42"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1" name="Freeform 294">
              <a:extLst>
                <a:ext uri="{FF2B5EF4-FFF2-40B4-BE49-F238E27FC236}">
                  <a16:creationId xmlns:a16="http://schemas.microsoft.com/office/drawing/2014/main" id="{C7855054-7AB4-4D80-A20C-66A644922F4E}"/>
                </a:ext>
              </a:extLst>
            </p:cNvPr>
            <p:cNvSpPr>
              <a:spLocks/>
            </p:cNvSpPr>
            <p:nvPr/>
          </p:nvSpPr>
          <p:spPr bwMode="auto">
            <a:xfrm>
              <a:off x="3762266" y="1768930"/>
              <a:ext cx="232082" cy="482879"/>
            </a:xfrm>
            <a:custGeom>
              <a:avLst/>
              <a:gdLst>
                <a:gd name="T0" fmla="*/ 26 w 134"/>
                <a:gd name="T1" fmla="*/ 244 h 281"/>
                <a:gd name="T2" fmla="*/ 34 w 134"/>
                <a:gd name="T3" fmla="*/ 175 h 281"/>
                <a:gd name="T4" fmla="*/ 100 w 134"/>
                <a:gd name="T5" fmla="*/ 31 h 281"/>
                <a:gd name="T6" fmla="*/ 134 w 134"/>
                <a:gd name="T7" fmla="*/ 13 h 281"/>
                <a:gd name="T8" fmla="*/ 126 w 134"/>
                <a:gd name="T9" fmla="*/ 8 h 281"/>
                <a:gd name="T10" fmla="*/ 83 w 134"/>
                <a:gd name="T11" fmla="*/ 23 h 281"/>
                <a:gd name="T12" fmla="*/ 17 w 134"/>
                <a:gd name="T13" fmla="*/ 167 h 281"/>
                <a:gd name="T14" fmla="*/ 9 w 134"/>
                <a:gd name="T15" fmla="*/ 236 h 281"/>
                <a:gd name="T16" fmla="*/ 52 w 134"/>
                <a:gd name="T17" fmla="*/ 276 h 281"/>
                <a:gd name="T18" fmla="*/ 58 w 134"/>
                <a:gd name="T19" fmla="*/ 278 h 281"/>
                <a:gd name="T20" fmla="*/ 63 w 134"/>
                <a:gd name="T21" fmla="*/ 281 h 281"/>
                <a:gd name="T22" fmla="*/ 26 w 134"/>
                <a:gd name="T23" fmla="*/ 24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281">
                  <a:moveTo>
                    <a:pt x="26" y="244"/>
                  </a:moveTo>
                  <a:cubicBezTo>
                    <a:pt x="17" y="219"/>
                    <a:pt x="26" y="193"/>
                    <a:pt x="34" y="175"/>
                  </a:cubicBezTo>
                  <a:cubicBezTo>
                    <a:pt x="100" y="31"/>
                    <a:pt x="100" y="31"/>
                    <a:pt x="100" y="31"/>
                  </a:cubicBezTo>
                  <a:cubicBezTo>
                    <a:pt x="106" y="18"/>
                    <a:pt x="120" y="11"/>
                    <a:pt x="134" y="13"/>
                  </a:cubicBezTo>
                  <a:cubicBezTo>
                    <a:pt x="131" y="11"/>
                    <a:pt x="129" y="9"/>
                    <a:pt x="126" y="8"/>
                  </a:cubicBezTo>
                  <a:cubicBezTo>
                    <a:pt x="109" y="0"/>
                    <a:pt x="90" y="7"/>
                    <a:pt x="83" y="23"/>
                  </a:cubicBezTo>
                  <a:cubicBezTo>
                    <a:pt x="17" y="167"/>
                    <a:pt x="17" y="167"/>
                    <a:pt x="17" y="167"/>
                  </a:cubicBezTo>
                  <a:cubicBezTo>
                    <a:pt x="9" y="185"/>
                    <a:pt x="0" y="211"/>
                    <a:pt x="9" y="236"/>
                  </a:cubicBezTo>
                  <a:cubicBezTo>
                    <a:pt x="18" y="258"/>
                    <a:pt x="36" y="269"/>
                    <a:pt x="52" y="276"/>
                  </a:cubicBezTo>
                  <a:cubicBezTo>
                    <a:pt x="54" y="277"/>
                    <a:pt x="56" y="278"/>
                    <a:pt x="58" y="278"/>
                  </a:cubicBezTo>
                  <a:cubicBezTo>
                    <a:pt x="59" y="279"/>
                    <a:pt x="61" y="280"/>
                    <a:pt x="63" y="281"/>
                  </a:cubicBezTo>
                  <a:cubicBezTo>
                    <a:pt x="49" y="274"/>
                    <a:pt x="33" y="263"/>
                    <a:pt x="26" y="244"/>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2" name="Freeform 295">
              <a:extLst>
                <a:ext uri="{FF2B5EF4-FFF2-40B4-BE49-F238E27FC236}">
                  <a16:creationId xmlns:a16="http://schemas.microsoft.com/office/drawing/2014/main" id="{32D9C31F-ACBB-40C0-A2A0-399B43158906}"/>
                </a:ext>
              </a:extLst>
            </p:cNvPr>
            <p:cNvSpPr>
              <a:spLocks/>
            </p:cNvSpPr>
            <p:nvPr/>
          </p:nvSpPr>
          <p:spPr bwMode="auto">
            <a:xfrm>
              <a:off x="4074199" y="2336791"/>
              <a:ext cx="75206" cy="73620"/>
            </a:xfrm>
            <a:custGeom>
              <a:avLst/>
              <a:gdLst>
                <a:gd name="T0" fmla="*/ 11 w 16"/>
                <a:gd name="T1" fmla="*/ 16 h 16"/>
                <a:gd name="T2" fmla="*/ 0 w 16"/>
                <a:gd name="T3" fmla="*/ 11 h 16"/>
                <a:gd name="T4" fmla="*/ 5 w 16"/>
                <a:gd name="T5" fmla="*/ 0 h 16"/>
                <a:gd name="T6" fmla="*/ 16 w 16"/>
                <a:gd name="T7" fmla="*/ 5 h 16"/>
                <a:gd name="T8" fmla="*/ 11 w 16"/>
                <a:gd name="T9" fmla="*/ 16 h 16"/>
              </a:gdLst>
              <a:ahLst/>
              <a:cxnLst>
                <a:cxn ang="0">
                  <a:pos x="T0" y="T1"/>
                </a:cxn>
                <a:cxn ang="0">
                  <a:pos x="T2" y="T3"/>
                </a:cxn>
                <a:cxn ang="0">
                  <a:pos x="T4" y="T5"/>
                </a:cxn>
                <a:cxn ang="0">
                  <a:pos x="T6" y="T7"/>
                </a:cxn>
                <a:cxn ang="0">
                  <a:pos x="T8" y="T9"/>
                </a:cxn>
              </a:cxnLst>
              <a:rect l="0" t="0" r="r" b="b"/>
              <a:pathLst>
                <a:path w="16" h="16">
                  <a:moveTo>
                    <a:pt x="11" y="16"/>
                  </a:moveTo>
                  <a:lnTo>
                    <a:pt x="0" y="11"/>
                  </a:lnTo>
                  <a:lnTo>
                    <a:pt x="5" y="0"/>
                  </a:lnTo>
                  <a:lnTo>
                    <a:pt x="16" y="5"/>
                  </a:lnTo>
                  <a:lnTo>
                    <a:pt x="11" y="16"/>
                  </a:lnTo>
                  <a:close/>
                </a:path>
              </a:pathLst>
            </a:custGeom>
            <a:solidFill>
              <a:srgbClr val="219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50"/>
            </a:p>
          </p:txBody>
        </p:sp>
        <p:sp>
          <p:nvSpPr>
            <p:cNvPr id="363" name="Freeform 296">
              <a:extLst>
                <a:ext uri="{FF2B5EF4-FFF2-40B4-BE49-F238E27FC236}">
                  <a16:creationId xmlns:a16="http://schemas.microsoft.com/office/drawing/2014/main" id="{FE1D6680-0435-49F3-881F-B0593FC38477}"/>
                </a:ext>
              </a:extLst>
            </p:cNvPr>
            <p:cNvSpPr>
              <a:spLocks/>
            </p:cNvSpPr>
            <p:nvPr/>
          </p:nvSpPr>
          <p:spPr bwMode="auto">
            <a:xfrm>
              <a:off x="3874564" y="2154485"/>
              <a:ext cx="67378" cy="108555"/>
            </a:xfrm>
            <a:custGeom>
              <a:avLst/>
              <a:gdLst>
                <a:gd name="T0" fmla="*/ 5 w 18"/>
                <a:gd name="T1" fmla="*/ 29 h 29"/>
                <a:gd name="T2" fmla="*/ 0 w 18"/>
                <a:gd name="T3" fmla="*/ 27 h 29"/>
                <a:gd name="T4" fmla="*/ 12 w 18"/>
                <a:gd name="T5" fmla="*/ 0 h 29"/>
                <a:gd name="T6" fmla="*/ 18 w 18"/>
                <a:gd name="T7" fmla="*/ 2 h 29"/>
                <a:gd name="T8" fmla="*/ 5 w 18"/>
                <a:gd name="T9" fmla="*/ 29 h 29"/>
              </a:gdLst>
              <a:ahLst/>
              <a:cxnLst>
                <a:cxn ang="0">
                  <a:pos x="T0" y="T1"/>
                </a:cxn>
                <a:cxn ang="0">
                  <a:pos x="T2" y="T3"/>
                </a:cxn>
                <a:cxn ang="0">
                  <a:pos x="T4" y="T5"/>
                </a:cxn>
                <a:cxn ang="0">
                  <a:pos x="T6" y="T7"/>
                </a:cxn>
                <a:cxn ang="0">
                  <a:pos x="T8" y="T9"/>
                </a:cxn>
              </a:cxnLst>
              <a:rect l="0" t="0" r="r" b="b"/>
              <a:pathLst>
                <a:path w="18" h="29">
                  <a:moveTo>
                    <a:pt x="5" y="29"/>
                  </a:moveTo>
                  <a:lnTo>
                    <a:pt x="0" y="27"/>
                  </a:lnTo>
                  <a:lnTo>
                    <a:pt x="12" y="0"/>
                  </a:lnTo>
                  <a:lnTo>
                    <a:pt x="18" y="2"/>
                  </a:lnTo>
                  <a:lnTo>
                    <a:pt x="5" y="29"/>
                  </a:ln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4" name="Freeform 297">
              <a:extLst>
                <a:ext uri="{FF2B5EF4-FFF2-40B4-BE49-F238E27FC236}">
                  <a16:creationId xmlns:a16="http://schemas.microsoft.com/office/drawing/2014/main" id="{23480C03-6D17-442C-81A4-2335F59D0CBD}"/>
                </a:ext>
              </a:extLst>
            </p:cNvPr>
            <p:cNvSpPr>
              <a:spLocks/>
            </p:cNvSpPr>
            <p:nvPr/>
          </p:nvSpPr>
          <p:spPr bwMode="auto">
            <a:xfrm>
              <a:off x="4248888" y="2322929"/>
              <a:ext cx="63637" cy="108555"/>
            </a:xfrm>
            <a:custGeom>
              <a:avLst/>
              <a:gdLst>
                <a:gd name="T0" fmla="*/ 5 w 17"/>
                <a:gd name="T1" fmla="*/ 29 h 29"/>
                <a:gd name="T2" fmla="*/ 0 w 17"/>
                <a:gd name="T3" fmla="*/ 27 h 29"/>
                <a:gd name="T4" fmla="*/ 12 w 17"/>
                <a:gd name="T5" fmla="*/ 0 h 29"/>
                <a:gd name="T6" fmla="*/ 17 w 17"/>
                <a:gd name="T7" fmla="*/ 2 h 29"/>
                <a:gd name="T8" fmla="*/ 5 w 17"/>
                <a:gd name="T9" fmla="*/ 29 h 29"/>
              </a:gdLst>
              <a:ahLst/>
              <a:cxnLst>
                <a:cxn ang="0">
                  <a:pos x="T0" y="T1"/>
                </a:cxn>
                <a:cxn ang="0">
                  <a:pos x="T2" y="T3"/>
                </a:cxn>
                <a:cxn ang="0">
                  <a:pos x="T4" y="T5"/>
                </a:cxn>
                <a:cxn ang="0">
                  <a:pos x="T6" y="T7"/>
                </a:cxn>
                <a:cxn ang="0">
                  <a:pos x="T8" y="T9"/>
                </a:cxn>
              </a:cxnLst>
              <a:rect l="0" t="0" r="r" b="b"/>
              <a:pathLst>
                <a:path w="17" h="29">
                  <a:moveTo>
                    <a:pt x="5" y="29"/>
                  </a:moveTo>
                  <a:lnTo>
                    <a:pt x="0" y="27"/>
                  </a:lnTo>
                  <a:lnTo>
                    <a:pt x="12" y="0"/>
                  </a:lnTo>
                  <a:lnTo>
                    <a:pt x="17" y="2"/>
                  </a:lnTo>
                  <a:lnTo>
                    <a:pt x="5" y="29"/>
                  </a:ln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5" name="Freeform 298">
              <a:extLst>
                <a:ext uri="{FF2B5EF4-FFF2-40B4-BE49-F238E27FC236}">
                  <a16:creationId xmlns:a16="http://schemas.microsoft.com/office/drawing/2014/main" id="{B1497D10-2099-43BF-9092-E61C7EDEC47C}"/>
                </a:ext>
              </a:extLst>
            </p:cNvPr>
            <p:cNvSpPr>
              <a:spLocks/>
            </p:cNvSpPr>
            <p:nvPr/>
          </p:nvSpPr>
          <p:spPr bwMode="auto">
            <a:xfrm>
              <a:off x="4069212" y="2405281"/>
              <a:ext cx="56151" cy="56150"/>
            </a:xfrm>
            <a:custGeom>
              <a:avLst/>
              <a:gdLst>
                <a:gd name="T0" fmla="*/ 10 w 15"/>
                <a:gd name="T1" fmla="*/ 15 h 15"/>
                <a:gd name="T2" fmla="*/ 0 w 15"/>
                <a:gd name="T3" fmla="*/ 10 h 15"/>
                <a:gd name="T4" fmla="*/ 4 w 15"/>
                <a:gd name="T5" fmla="*/ 0 h 15"/>
                <a:gd name="T6" fmla="*/ 15 w 15"/>
                <a:gd name="T7" fmla="*/ 4 h 15"/>
                <a:gd name="T8" fmla="*/ 10 w 15"/>
                <a:gd name="T9" fmla="*/ 15 h 15"/>
              </a:gdLst>
              <a:ahLst/>
              <a:cxnLst>
                <a:cxn ang="0">
                  <a:pos x="T0" y="T1"/>
                </a:cxn>
                <a:cxn ang="0">
                  <a:pos x="T2" y="T3"/>
                </a:cxn>
                <a:cxn ang="0">
                  <a:pos x="T4" y="T5"/>
                </a:cxn>
                <a:cxn ang="0">
                  <a:pos x="T6" y="T7"/>
                </a:cxn>
                <a:cxn ang="0">
                  <a:pos x="T8" y="T9"/>
                </a:cxn>
              </a:cxnLst>
              <a:rect l="0" t="0" r="r" b="b"/>
              <a:pathLst>
                <a:path w="15" h="15">
                  <a:moveTo>
                    <a:pt x="10" y="15"/>
                  </a:moveTo>
                  <a:lnTo>
                    <a:pt x="0" y="10"/>
                  </a:lnTo>
                  <a:lnTo>
                    <a:pt x="4" y="0"/>
                  </a:lnTo>
                  <a:lnTo>
                    <a:pt x="15" y="4"/>
                  </a:lnTo>
                  <a:lnTo>
                    <a:pt x="10" y="15"/>
                  </a:ln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6" name="Freeform 299">
              <a:extLst>
                <a:ext uri="{FF2B5EF4-FFF2-40B4-BE49-F238E27FC236}">
                  <a16:creationId xmlns:a16="http://schemas.microsoft.com/office/drawing/2014/main" id="{E895A2CC-2FED-44F7-85F3-9D6D00EA059F}"/>
                </a:ext>
              </a:extLst>
            </p:cNvPr>
            <p:cNvSpPr>
              <a:spLocks/>
            </p:cNvSpPr>
            <p:nvPr/>
          </p:nvSpPr>
          <p:spPr bwMode="auto">
            <a:xfrm>
              <a:off x="3605049" y="2431484"/>
              <a:ext cx="291974" cy="460420"/>
            </a:xfrm>
            <a:custGeom>
              <a:avLst/>
              <a:gdLst>
                <a:gd name="T0" fmla="*/ 79 w 170"/>
                <a:gd name="T1" fmla="*/ 239 h 267"/>
                <a:gd name="T2" fmla="*/ 28 w 170"/>
                <a:gd name="T3" fmla="*/ 258 h 267"/>
                <a:gd name="T4" fmla="*/ 28 w 170"/>
                <a:gd name="T5" fmla="*/ 258 h 267"/>
                <a:gd name="T6" fmla="*/ 9 w 170"/>
                <a:gd name="T7" fmla="*/ 207 h 267"/>
                <a:gd name="T8" fmla="*/ 91 w 170"/>
                <a:gd name="T9" fmla="*/ 28 h 267"/>
                <a:gd name="T10" fmla="*/ 142 w 170"/>
                <a:gd name="T11" fmla="*/ 9 h 267"/>
                <a:gd name="T12" fmla="*/ 142 w 170"/>
                <a:gd name="T13" fmla="*/ 9 h 267"/>
                <a:gd name="T14" fmla="*/ 161 w 170"/>
                <a:gd name="T15" fmla="*/ 60 h 267"/>
                <a:gd name="T16" fmla="*/ 79 w 170"/>
                <a:gd name="T17"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67">
                  <a:moveTo>
                    <a:pt x="79" y="239"/>
                  </a:moveTo>
                  <a:cubicBezTo>
                    <a:pt x="70" y="259"/>
                    <a:pt x="47" y="267"/>
                    <a:pt x="28" y="258"/>
                  </a:cubicBezTo>
                  <a:cubicBezTo>
                    <a:pt x="28" y="258"/>
                    <a:pt x="28" y="258"/>
                    <a:pt x="28" y="258"/>
                  </a:cubicBezTo>
                  <a:cubicBezTo>
                    <a:pt x="9" y="249"/>
                    <a:pt x="0" y="226"/>
                    <a:pt x="9" y="207"/>
                  </a:cubicBezTo>
                  <a:cubicBezTo>
                    <a:pt x="91" y="28"/>
                    <a:pt x="91" y="28"/>
                    <a:pt x="91" y="28"/>
                  </a:cubicBezTo>
                  <a:cubicBezTo>
                    <a:pt x="100" y="8"/>
                    <a:pt x="123" y="0"/>
                    <a:pt x="142" y="9"/>
                  </a:cubicBezTo>
                  <a:cubicBezTo>
                    <a:pt x="142" y="9"/>
                    <a:pt x="142" y="9"/>
                    <a:pt x="142" y="9"/>
                  </a:cubicBezTo>
                  <a:cubicBezTo>
                    <a:pt x="162" y="17"/>
                    <a:pt x="170" y="40"/>
                    <a:pt x="161" y="60"/>
                  </a:cubicBezTo>
                  <a:lnTo>
                    <a:pt x="79"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7" name="Freeform 300">
              <a:extLst>
                <a:ext uri="{FF2B5EF4-FFF2-40B4-BE49-F238E27FC236}">
                  <a16:creationId xmlns:a16="http://schemas.microsoft.com/office/drawing/2014/main" id="{D0DB8A58-500B-4AB1-B477-597374F44338}"/>
                </a:ext>
              </a:extLst>
            </p:cNvPr>
            <p:cNvSpPr>
              <a:spLocks/>
            </p:cNvSpPr>
            <p:nvPr/>
          </p:nvSpPr>
          <p:spPr bwMode="auto">
            <a:xfrm>
              <a:off x="3605049" y="2431484"/>
              <a:ext cx="291974" cy="460420"/>
            </a:xfrm>
            <a:custGeom>
              <a:avLst/>
              <a:gdLst>
                <a:gd name="T0" fmla="*/ 79 w 170"/>
                <a:gd name="T1" fmla="*/ 239 h 267"/>
                <a:gd name="T2" fmla="*/ 28 w 170"/>
                <a:gd name="T3" fmla="*/ 258 h 267"/>
                <a:gd name="T4" fmla="*/ 28 w 170"/>
                <a:gd name="T5" fmla="*/ 258 h 267"/>
                <a:gd name="T6" fmla="*/ 9 w 170"/>
                <a:gd name="T7" fmla="*/ 207 h 267"/>
                <a:gd name="T8" fmla="*/ 91 w 170"/>
                <a:gd name="T9" fmla="*/ 28 h 267"/>
                <a:gd name="T10" fmla="*/ 142 w 170"/>
                <a:gd name="T11" fmla="*/ 9 h 267"/>
                <a:gd name="T12" fmla="*/ 142 w 170"/>
                <a:gd name="T13" fmla="*/ 9 h 267"/>
                <a:gd name="T14" fmla="*/ 161 w 170"/>
                <a:gd name="T15" fmla="*/ 60 h 267"/>
                <a:gd name="T16" fmla="*/ 79 w 170"/>
                <a:gd name="T17"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67">
                  <a:moveTo>
                    <a:pt x="79" y="239"/>
                  </a:moveTo>
                  <a:cubicBezTo>
                    <a:pt x="70" y="259"/>
                    <a:pt x="47" y="267"/>
                    <a:pt x="28" y="258"/>
                  </a:cubicBezTo>
                  <a:cubicBezTo>
                    <a:pt x="28" y="258"/>
                    <a:pt x="28" y="258"/>
                    <a:pt x="28" y="258"/>
                  </a:cubicBezTo>
                  <a:cubicBezTo>
                    <a:pt x="9" y="249"/>
                    <a:pt x="0" y="226"/>
                    <a:pt x="9" y="207"/>
                  </a:cubicBezTo>
                  <a:cubicBezTo>
                    <a:pt x="91" y="28"/>
                    <a:pt x="91" y="28"/>
                    <a:pt x="91" y="28"/>
                  </a:cubicBezTo>
                  <a:cubicBezTo>
                    <a:pt x="100" y="8"/>
                    <a:pt x="123" y="0"/>
                    <a:pt x="142" y="9"/>
                  </a:cubicBezTo>
                  <a:cubicBezTo>
                    <a:pt x="142" y="9"/>
                    <a:pt x="142" y="9"/>
                    <a:pt x="142" y="9"/>
                  </a:cubicBezTo>
                  <a:cubicBezTo>
                    <a:pt x="162" y="17"/>
                    <a:pt x="170" y="40"/>
                    <a:pt x="161" y="60"/>
                  </a:cubicBezTo>
                  <a:lnTo>
                    <a:pt x="79"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8" name="Freeform 301">
              <a:extLst>
                <a:ext uri="{FF2B5EF4-FFF2-40B4-BE49-F238E27FC236}">
                  <a16:creationId xmlns:a16="http://schemas.microsoft.com/office/drawing/2014/main" id="{4734027E-7A82-4539-8D37-D7C7A1A95B0E}"/>
                </a:ext>
              </a:extLst>
            </p:cNvPr>
            <p:cNvSpPr>
              <a:spLocks/>
            </p:cNvSpPr>
            <p:nvPr/>
          </p:nvSpPr>
          <p:spPr bwMode="auto">
            <a:xfrm>
              <a:off x="3605049" y="2431484"/>
              <a:ext cx="258286" cy="449189"/>
            </a:xfrm>
            <a:custGeom>
              <a:avLst/>
              <a:gdLst>
                <a:gd name="T0" fmla="*/ 27 w 150"/>
                <a:gd name="T1" fmla="*/ 215 h 261"/>
                <a:gd name="T2" fmla="*/ 108 w 150"/>
                <a:gd name="T3" fmla="*/ 36 h 261"/>
                <a:gd name="T4" fmla="*/ 150 w 150"/>
                <a:gd name="T5" fmla="*/ 14 h 261"/>
                <a:gd name="T6" fmla="*/ 142 w 150"/>
                <a:gd name="T7" fmla="*/ 9 h 261"/>
                <a:gd name="T8" fmla="*/ 91 w 150"/>
                <a:gd name="T9" fmla="*/ 28 h 261"/>
                <a:gd name="T10" fmla="*/ 9 w 150"/>
                <a:gd name="T11" fmla="*/ 207 h 261"/>
                <a:gd name="T12" fmla="*/ 28 w 150"/>
                <a:gd name="T13" fmla="*/ 258 h 261"/>
                <a:gd name="T14" fmla="*/ 37 w 150"/>
                <a:gd name="T15" fmla="*/ 261 h 261"/>
                <a:gd name="T16" fmla="*/ 27 w 150"/>
                <a:gd name="T17" fmla="*/ 2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1">
                  <a:moveTo>
                    <a:pt x="27" y="215"/>
                  </a:moveTo>
                  <a:cubicBezTo>
                    <a:pt x="108" y="36"/>
                    <a:pt x="108" y="36"/>
                    <a:pt x="108" y="36"/>
                  </a:cubicBezTo>
                  <a:cubicBezTo>
                    <a:pt x="116" y="19"/>
                    <a:pt x="133" y="11"/>
                    <a:pt x="150" y="14"/>
                  </a:cubicBezTo>
                  <a:cubicBezTo>
                    <a:pt x="148" y="12"/>
                    <a:pt x="145" y="10"/>
                    <a:pt x="142" y="9"/>
                  </a:cubicBezTo>
                  <a:cubicBezTo>
                    <a:pt x="123" y="0"/>
                    <a:pt x="100" y="8"/>
                    <a:pt x="91" y="28"/>
                  </a:cubicBezTo>
                  <a:cubicBezTo>
                    <a:pt x="9" y="207"/>
                    <a:pt x="9" y="207"/>
                    <a:pt x="9" y="207"/>
                  </a:cubicBezTo>
                  <a:cubicBezTo>
                    <a:pt x="0" y="226"/>
                    <a:pt x="9" y="249"/>
                    <a:pt x="28" y="258"/>
                  </a:cubicBezTo>
                  <a:cubicBezTo>
                    <a:pt x="31" y="260"/>
                    <a:pt x="34" y="261"/>
                    <a:pt x="37" y="261"/>
                  </a:cubicBezTo>
                  <a:cubicBezTo>
                    <a:pt x="24" y="250"/>
                    <a:pt x="19" y="231"/>
                    <a:pt x="27" y="21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9" name="Freeform 302">
              <a:extLst>
                <a:ext uri="{FF2B5EF4-FFF2-40B4-BE49-F238E27FC236}">
                  <a16:creationId xmlns:a16="http://schemas.microsoft.com/office/drawing/2014/main" id="{5093315D-3DB5-4E62-BBFC-319BA1E3F770}"/>
                </a:ext>
              </a:extLst>
            </p:cNvPr>
            <p:cNvSpPr>
              <a:spLocks/>
            </p:cNvSpPr>
            <p:nvPr/>
          </p:nvSpPr>
          <p:spPr bwMode="auto">
            <a:xfrm>
              <a:off x="3694887" y="2603673"/>
              <a:ext cx="134757" cy="82351"/>
            </a:xfrm>
            <a:custGeom>
              <a:avLst/>
              <a:gdLst>
                <a:gd name="T0" fmla="*/ 32 w 36"/>
                <a:gd name="T1" fmla="*/ 22 h 22"/>
                <a:gd name="T2" fmla="*/ 0 w 36"/>
                <a:gd name="T3" fmla="*/ 7 h 22"/>
                <a:gd name="T4" fmla="*/ 3 w 36"/>
                <a:gd name="T5" fmla="*/ 0 h 22"/>
                <a:gd name="T6" fmla="*/ 36 w 36"/>
                <a:gd name="T7" fmla="*/ 14 h 22"/>
                <a:gd name="T8" fmla="*/ 32 w 36"/>
                <a:gd name="T9" fmla="*/ 22 h 22"/>
              </a:gdLst>
              <a:ahLst/>
              <a:cxnLst>
                <a:cxn ang="0">
                  <a:pos x="T0" y="T1"/>
                </a:cxn>
                <a:cxn ang="0">
                  <a:pos x="T2" y="T3"/>
                </a:cxn>
                <a:cxn ang="0">
                  <a:pos x="T4" y="T5"/>
                </a:cxn>
                <a:cxn ang="0">
                  <a:pos x="T6" y="T7"/>
                </a:cxn>
                <a:cxn ang="0">
                  <a:pos x="T8" y="T9"/>
                </a:cxn>
              </a:cxnLst>
              <a:rect l="0" t="0" r="r" b="b"/>
              <a:pathLst>
                <a:path w="36" h="22">
                  <a:moveTo>
                    <a:pt x="32" y="22"/>
                  </a:moveTo>
                  <a:lnTo>
                    <a:pt x="0" y="7"/>
                  </a:lnTo>
                  <a:lnTo>
                    <a:pt x="3" y="0"/>
                  </a:lnTo>
                  <a:lnTo>
                    <a:pt x="36" y="14"/>
                  </a:lnTo>
                  <a:lnTo>
                    <a:pt x="32" y="22"/>
                  </a:ln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0" name="Freeform 303">
              <a:extLst>
                <a:ext uri="{FF2B5EF4-FFF2-40B4-BE49-F238E27FC236}">
                  <a16:creationId xmlns:a16="http://schemas.microsoft.com/office/drawing/2014/main" id="{A50C296A-ECF1-4630-A299-8C988D2AC6FF}"/>
                </a:ext>
              </a:extLst>
            </p:cNvPr>
            <p:cNvSpPr>
              <a:spLocks/>
            </p:cNvSpPr>
            <p:nvPr/>
          </p:nvSpPr>
          <p:spPr bwMode="auto">
            <a:xfrm>
              <a:off x="3848362" y="2671052"/>
              <a:ext cx="295718" cy="460420"/>
            </a:xfrm>
            <a:custGeom>
              <a:avLst/>
              <a:gdLst>
                <a:gd name="T0" fmla="*/ 79 w 170"/>
                <a:gd name="T1" fmla="*/ 239 h 267"/>
                <a:gd name="T2" fmla="*/ 28 w 170"/>
                <a:gd name="T3" fmla="*/ 258 h 267"/>
                <a:gd name="T4" fmla="*/ 28 w 170"/>
                <a:gd name="T5" fmla="*/ 258 h 267"/>
                <a:gd name="T6" fmla="*/ 9 w 170"/>
                <a:gd name="T7" fmla="*/ 207 h 267"/>
                <a:gd name="T8" fmla="*/ 91 w 170"/>
                <a:gd name="T9" fmla="*/ 28 h 267"/>
                <a:gd name="T10" fmla="*/ 142 w 170"/>
                <a:gd name="T11" fmla="*/ 9 h 267"/>
                <a:gd name="T12" fmla="*/ 142 w 170"/>
                <a:gd name="T13" fmla="*/ 9 h 267"/>
                <a:gd name="T14" fmla="*/ 161 w 170"/>
                <a:gd name="T15" fmla="*/ 60 h 267"/>
                <a:gd name="T16" fmla="*/ 79 w 170"/>
                <a:gd name="T17"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67">
                  <a:moveTo>
                    <a:pt x="79" y="239"/>
                  </a:moveTo>
                  <a:cubicBezTo>
                    <a:pt x="71" y="259"/>
                    <a:pt x="48" y="267"/>
                    <a:pt x="28" y="258"/>
                  </a:cubicBezTo>
                  <a:cubicBezTo>
                    <a:pt x="28" y="258"/>
                    <a:pt x="28" y="258"/>
                    <a:pt x="28" y="258"/>
                  </a:cubicBezTo>
                  <a:cubicBezTo>
                    <a:pt x="9" y="249"/>
                    <a:pt x="0" y="226"/>
                    <a:pt x="9" y="207"/>
                  </a:cubicBezTo>
                  <a:cubicBezTo>
                    <a:pt x="91" y="28"/>
                    <a:pt x="91" y="28"/>
                    <a:pt x="91" y="28"/>
                  </a:cubicBezTo>
                  <a:cubicBezTo>
                    <a:pt x="100" y="8"/>
                    <a:pt x="123" y="0"/>
                    <a:pt x="142" y="9"/>
                  </a:cubicBezTo>
                  <a:cubicBezTo>
                    <a:pt x="142" y="9"/>
                    <a:pt x="142" y="9"/>
                    <a:pt x="142" y="9"/>
                  </a:cubicBezTo>
                  <a:cubicBezTo>
                    <a:pt x="162" y="17"/>
                    <a:pt x="170" y="40"/>
                    <a:pt x="161" y="60"/>
                  </a:cubicBezTo>
                  <a:lnTo>
                    <a:pt x="79"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1" name="Freeform 304">
              <a:extLst>
                <a:ext uri="{FF2B5EF4-FFF2-40B4-BE49-F238E27FC236}">
                  <a16:creationId xmlns:a16="http://schemas.microsoft.com/office/drawing/2014/main" id="{7E5B70ED-C1EE-4FCC-AEED-D555C1D1FB92}"/>
                </a:ext>
              </a:extLst>
            </p:cNvPr>
            <p:cNvSpPr>
              <a:spLocks/>
            </p:cNvSpPr>
            <p:nvPr/>
          </p:nvSpPr>
          <p:spPr bwMode="auto">
            <a:xfrm>
              <a:off x="3848362" y="2671052"/>
              <a:ext cx="295718" cy="460420"/>
            </a:xfrm>
            <a:custGeom>
              <a:avLst/>
              <a:gdLst>
                <a:gd name="T0" fmla="*/ 79 w 170"/>
                <a:gd name="T1" fmla="*/ 239 h 267"/>
                <a:gd name="T2" fmla="*/ 28 w 170"/>
                <a:gd name="T3" fmla="*/ 258 h 267"/>
                <a:gd name="T4" fmla="*/ 28 w 170"/>
                <a:gd name="T5" fmla="*/ 258 h 267"/>
                <a:gd name="T6" fmla="*/ 9 w 170"/>
                <a:gd name="T7" fmla="*/ 207 h 267"/>
                <a:gd name="T8" fmla="*/ 91 w 170"/>
                <a:gd name="T9" fmla="*/ 28 h 267"/>
                <a:gd name="T10" fmla="*/ 142 w 170"/>
                <a:gd name="T11" fmla="*/ 9 h 267"/>
                <a:gd name="T12" fmla="*/ 142 w 170"/>
                <a:gd name="T13" fmla="*/ 9 h 267"/>
                <a:gd name="T14" fmla="*/ 161 w 170"/>
                <a:gd name="T15" fmla="*/ 60 h 267"/>
                <a:gd name="T16" fmla="*/ 79 w 170"/>
                <a:gd name="T17"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67">
                  <a:moveTo>
                    <a:pt x="79" y="239"/>
                  </a:moveTo>
                  <a:cubicBezTo>
                    <a:pt x="71" y="259"/>
                    <a:pt x="48" y="267"/>
                    <a:pt x="28" y="258"/>
                  </a:cubicBezTo>
                  <a:cubicBezTo>
                    <a:pt x="28" y="258"/>
                    <a:pt x="28" y="258"/>
                    <a:pt x="28" y="258"/>
                  </a:cubicBezTo>
                  <a:cubicBezTo>
                    <a:pt x="9" y="249"/>
                    <a:pt x="0" y="226"/>
                    <a:pt x="9" y="207"/>
                  </a:cubicBezTo>
                  <a:cubicBezTo>
                    <a:pt x="91" y="28"/>
                    <a:pt x="91" y="28"/>
                    <a:pt x="91" y="28"/>
                  </a:cubicBezTo>
                  <a:cubicBezTo>
                    <a:pt x="100" y="8"/>
                    <a:pt x="123" y="0"/>
                    <a:pt x="142" y="9"/>
                  </a:cubicBezTo>
                  <a:cubicBezTo>
                    <a:pt x="142" y="9"/>
                    <a:pt x="142" y="9"/>
                    <a:pt x="142" y="9"/>
                  </a:cubicBezTo>
                  <a:cubicBezTo>
                    <a:pt x="162" y="17"/>
                    <a:pt x="170" y="40"/>
                    <a:pt x="161" y="60"/>
                  </a:cubicBezTo>
                  <a:lnTo>
                    <a:pt x="79"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2" name="Freeform 305">
              <a:extLst>
                <a:ext uri="{FF2B5EF4-FFF2-40B4-BE49-F238E27FC236}">
                  <a16:creationId xmlns:a16="http://schemas.microsoft.com/office/drawing/2014/main" id="{28012E0A-B706-461A-8C77-3C2E614CE920}"/>
                </a:ext>
              </a:extLst>
            </p:cNvPr>
            <p:cNvSpPr>
              <a:spLocks/>
            </p:cNvSpPr>
            <p:nvPr/>
          </p:nvSpPr>
          <p:spPr bwMode="auto">
            <a:xfrm>
              <a:off x="3848362" y="2671052"/>
              <a:ext cx="258286" cy="449189"/>
            </a:xfrm>
            <a:custGeom>
              <a:avLst/>
              <a:gdLst>
                <a:gd name="T0" fmla="*/ 26 w 150"/>
                <a:gd name="T1" fmla="*/ 215 h 261"/>
                <a:gd name="T2" fmla="*/ 108 w 150"/>
                <a:gd name="T3" fmla="*/ 35 h 261"/>
                <a:gd name="T4" fmla="*/ 150 w 150"/>
                <a:gd name="T5" fmla="*/ 13 h 261"/>
                <a:gd name="T6" fmla="*/ 142 w 150"/>
                <a:gd name="T7" fmla="*/ 9 h 261"/>
                <a:gd name="T8" fmla="*/ 91 w 150"/>
                <a:gd name="T9" fmla="*/ 28 h 261"/>
                <a:gd name="T10" fmla="*/ 9 w 150"/>
                <a:gd name="T11" fmla="*/ 207 h 261"/>
                <a:gd name="T12" fmla="*/ 28 w 150"/>
                <a:gd name="T13" fmla="*/ 258 h 261"/>
                <a:gd name="T14" fmla="*/ 37 w 150"/>
                <a:gd name="T15" fmla="*/ 261 h 261"/>
                <a:gd name="T16" fmla="*/ 26 w 150"/>
                <a:gd name="T17" fmla="*/ 2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61">
                  <a:moveTo>
                    <a:pt x="26" y="215"/>
                  </a:moveTo>
                  <a:cubicBezTo>
                    <a:pt x="108" y="35"/>
                    <a:pt x="108" y="35"/>
                    <a:pt x="108" y="35"/>
                  </a:cubicBezTo>
                  <a:cubicBezTo>
                    <a:pt x="115" y="19"/>
                    <a:pt x="133" y="10"/>
                    <a:pt x="150" y="13"/>
                  </a:cubicBezTo>
                  <a:cubicBezTo>
                    <a:pt x="148" y="11"/>
                    <a:pt x="145" y="10"/>
                    <a:pt x="142" y="9"/>
                  </a:cubicBezTo>
                  <a:cubicBezTo>
                    <a:pt x="123" y="0"/>
                    <a:pt x="100" y="8"/>
                    <a:pt x="91" y="28"/>
                  </a:cubicBezTo>
                  <a:cubicBezTo>
                    <a:pt x="9" y="207"/>
                    <a:pt x="9" y="207"/>
                    <a:pt x="9" y="207"/>
                  </a:cubicBezTo>
                  <a:cubicBezTo>
                    <a:pt x="0" y="226"/>
                    <a:pt x="9" y="249"/>
                    <a:pt x="28" y="258"/>
                  </a:cubicBezTo>
                  <a:cubicBezTo>
                    <a:pt x="31" y="260"/>
                    <a:pt x="34" y="260"/>
                    <a:pt x="37" y="261"/>
                  </a:cubicBezTo>
                  <a:cubicBezTo>
                    <a:pt x="23" y="250"/>
                    <a:pt x="18" y="231"/>
                    <a:pt x="26" y="215"/>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3" name="Freeform 306">
              <a:extLst>
                <a:ext uri="{FF2B5EF4-FFF2-40B4-BE49-F238E27FC236}">
                  <a16:creationId xmlns:a16="http://schemas.microsoft.com/office/drawing/2014/main" id="{A044CF04-F5C5-425E-9A66-2827FA3E3C5A}"/>
                </a:ext>
              </a:extLst>
            </p:cNvPr>
            <p:cNvSpPr>
              <a:spLocks/>
            </p:cNvSpPr>
            <p:nvPr/>
          </p:nvSpPr>
          <p:spPr bwMode="auto">
            <a:xfrm>
              <a:off x="3938200" y="2839496"/>
              <a:ext cx="134757" cy="86096"/>
            </a:xfrm>
            <a:custGeom>
              <a:avLst/>
              <a:gdLst>
                <a:gd name="T0" fmla="*/ 32 w 36"/>
                <a:gd name="T1" fmla="*/ 23 h 23"/>
                <a:gd name="T2" fmla="*/ 0 w 36"/>
                <a:gd name="T3" fmla="*/ 8 h 23"/>
                <a:gd name="T4" fmla="*/ 4 w 36"/>
                <a:gd name="T5" fmla="*/ 0 h 23"/>
                <a:gd name="T6" fmla="*/ 36 w 36"/>
                <a:gd name="T7" fmla="*/ 15 h 23"/>
                <a:gd name="T8" fmla="*/ 32 w 36"/>
                <a:gd name="T9" fmla="*/ 23 h 23"/>
              </a:gdLst>
              <a:ahLst/>
              <a:cxnLst>
                <a:cxn ang="0">
                  <a:pos x="T0" y="T1"/>
                </a:cxn>
                <a:cxn ang="0">
                  <a:pos x="T2" y="T3"/>
                </a:cxn>
                <a:cxn ang="0">
                  <a:pos x="T4" y="T5"/>
                </a:cxn>
                <a:cxn ang="0">
                  <a:pos x="T6" y="T7"/>
                </a:cxn>
                <a:cxn ang="0">
                  <a:pos x="T8" y="T9"/>
                </a:cxn>
              </a:cxnLst>
              <a:rect l="0" t="0" r="r" b="b"/>
              <a:pathLst>
                <a:path w="36" h="23">
                  <a:moveTo>
                    <a:pt x="32" y="23"/>
                  </a:moveTo>
                  <a:lnTo>
                    <a:pt x="0" y="8"/>
                  </a:lnTo>
                  <a:lnTo>
                    <a:pt x="4" y="0"/>
                  </a:lnTo>
                  <a:lnTo>
                    <a:pt x="36" y="15"/>
                  </a:lnTo>
                  <a:lnTo>
                    <a:pt x="32" y="23"/>
                  </a:lnTo>
                  <a:close/>
                </a:path>
              </a:pathLst>
            </a:custGeom>
            <a:solidFill>
              <a:srgbClr val="A8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4" name="Freeform 307">
              <a:extLst>
                <a:ext uri="{FF2B5EF4-FFF2-40B4-BE49-F238E27FC236}">
                  <a16:creationId xmlns:a16="http://schemas.microsoft.com/office/drawing/2014/main" id="{72C21C40-EA78-4E4A-8880-D6175EBEDF96}"/>
                </a:ext>
              </a:extLst>
            </p:cNvPr>
            <p:cNvSpPr>
              <a:spLocks/>
            </p:cNvSpPr>
            <p:nvPr/>
          </p:nvSpPr>
          <p:spPr bwMode="auto">
            <a:xfrm>
              <a:off x="3571361" y="2775862"/>
              <a:ext cx="172190" cy="145988"/>
            </a:xfrm>
            <a:custGeom>
              <a:avLst/>
              <a:gdLst>
                <a:gd name="T0" fmla="*/ 88 w 100"/>
                <a:gd name="T1" fmla="*/ 83 h 83"/>
                <a:gd name="T2" fmla="*/ 67 w 100"/>
                <a:gd name="T3" fmla="*/ 11 h 83"/>
                <a:gd name="T4" fmla="*/ 0 w 100"/>
                <a:gd name="T5" fmla="*/ 44 h 83"/>
                <a:gd name="T6" fmla="*/ 88 w 100"/>
                <a:gd name="T7" fmla="*/ 83 h 83"/>
              </a:gdLst>
              <a:ahLst/>
              <a:cxnLst>
                <a:cxn ang="0">
                  <a:pos x="T0" y="T1"/>
                </a:cxn>
                <a:cxn ang="0">
                  <a:pos x="T2" y="T3"/>
                </a:cxn>
                <a:cxn ang="0">
                  <a:pos x="T4" y="T5"/>
                </a:cxn>
                <a:cxn ang="0">
                  <a:pos x="T6" y="T7"/>
                </a:cxn>
              </a:cxnLst>
              <a:rect l="0" t="0" r="r" b="b"/>
              <a:pathLst>
                <a:path w="100" h="83">
                  <a:moveTo>
                    <a:pt x="88" y="83"/>
                  </a:moveTo>
                  <a:cubicBezTo>
                    <a:pt x="100" y="54"/>
                    <a:pt x="91" y="22"/>
                    <a:pt x="67" y="11"/>
                  </a:cubicBezTo>
                  <a:cubicBezTo>
                    <a:pt x="43" y="0"/>
                    <a:pt x="13" y="15"/>
                    <a:pt x="0" y="44"/>
                  </a:cubicBezTo>
                  <a:lnTo>
                    <a:pt x="88"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5" name="Freeform 308">
              <a:extLst>
                <a:ext uri="{FF2B5EF4-FFF2-40B4-BE49-F238E27FC236}">
                  <a16:creationId xmlns:a16="http://schemas.microsoft.com/office/drawing/2014/main" id="{B25569F5-B544-403E-B5A5-F223238D99CA}"/>
                </a:ext>
              </a:extLst>
            </p:cNvPr>
            <p:cNvSpPr>
              <a:spLocks/>
            </p:cNvSpPr>
            <p:nvPr/>
          </p:nvSpPr>
          <p:spPr bwMode="auto">
            <a:xfrm>
              <a:off x="3571360" y="2775861"/>
              <a:ext cx="142243" cy="86096"/>
            </a:xfrm>
            <a:custGeom>
              <a:avLst/>
              <a:gdLst>
                <a:gd name="T0" fmla="*/ 79 w 82"/>
                <a:gd name="T1" fmla="*/ 21 h 50"/>
                <a:gd name="T2" fmla="*/ 82 w 82"/>
                <a:gd name="T3" fmla="*/ 22 h 50"/>
                <a:gd name="T4" fmla="*/ 67 w 82"/>
                <a:gd name="T5" fmla="*/ 11 h 50"/>
                <a:gd name="T6" fmla="*/ 0 w 82"/>
                <a:gd name="T7" fmla="*/ 44 h 50"/>
                <a:gd name="T8" fmla="*/ 14 w 82"/>
                <a:gd name="T9" fmla="*/ 50 h 50"/>
                <a:gd name="T10" fmla="*/ 79 w 82"/>
                <a:gd name="T11" fmla="*/ 21 h 50"/>
              </a:gdLst>
              <a:ahLst/>
              <a:cxnLst>
                <a:cxn ang="0">
                  <a:pos x="T0" y="T1"/>
                </a:cxn>
                <a:cxn ang="0">
                  <a:pos x="T2" y="T3"/>
                </a:cxn>
                <a:cxn ang="0">
                  <a:pos x="T4" y="T5"/>
                </a:cxn>
                <a:cxn ang="0">
                  <a:pos x="T6" y="T7"/>
                </a:cxn>
                <a:cxn ang="0">
                  <a:pos x="T8" y="T9"/>
                </a:cxn>
                <a:cxn ang="0">
                  <a:pos x="T10" y="T11"/>
                </a:cxn>
              </a:cxnLst>
              <a:rect l="0" t="0" r="r" b="b"/>
              <a:pathLst>
                <a:path w="82" h="50">
                  <a:moveTo>
                    <a:pt x="79" y="21"/>
                  </a:moveTo>
                  <a:cubicBezTo>
                    <a:pt x="80" y="21"/>
                    <a:pt x="81" y="22"/>
                    <a:pt x="82" y="22"/>
                  </a:cubicBezTo>
                  <a:cubicBezTo>
                    <a:pt x="78" y="18"/>
                    <a:pt x="73" y="14"/>
                    <a:pt x="67" y="11"/>
                  </a:cubicBezTo>
                  <a:cubicBezTo>
                    <a:pt x="43" y="0"/>
                    <a:pt x="13" y="15"/>
                    <a:pt x="0" y="44"/>
                  </a:cubicBezTo>
                  <a:cubicBezTo>
                    <a:pt x="14" y="50"/>
                    <a:pt x="14" y="50"/>
                    <a:pt x="14" y="50"/>
                  </a:cubicBezTo>
                  <a:cubicBezTo>
                    <a:pt x="28" y="24"/>
                    <a:pt x="56" y="11"/>
                    <a:pt x="79" y="21"/>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6" name="Freeform 309">
              <a:extLst>
                <a:ext uri="{FF2B5EF4-FFF2-40B4-BE49-F238E27FC236}">
                  <a16:creationId xmlns:a16="http://schemas.microsoft.com/office/drawing/2014/main" id="{53FF1547-0935-49E4-9323-7502DB5927C5}"/>
                </a:ext>
              </a:extLst>
            </p:cNvPr>
            <p:cNvSpPr>
              <a:spLocks/>
            </p:cNvSpPr>
            <p:nvPr/>
          </p:nvSpPr>
          <p:spPr bwMode="auto">
            <a:xfrm>
              <a:off x="3814670" y="3019171"/>
              <a:ext cx="175934" cy="142243"/>
            </a:xfrm>
            <a:custGeom>
              <a:avLst/>
              <a:gdLst>
                <a:gd name="T0" fmla="*/ 89 w 101"/>
                <a:gd name="T1" fmla="*/ 83 h 83"/>
                <a:gd name="T2" fmla="*/ 68 w 101"/>
                <a:gd name="T3" fmla="*/ 11 h 83"/>
                <a:gd name="T4" fmla="*/ 0 w 101"/>
                <a:gd name="T5" fmla="*/ 44 h 83"/>
                <a:gd name="T6" fmla="*/ 89 w 101"/>
                <a:gd name="T7" fmla="*/ 83 h 83"/>
              </a:gdLst>
              <a:ahLst/>
              <a:cxnLst>
                <a:cxn ang="0">
                  <a:pos x="T0" y="T1"/>
                </a:cxn>
                <a:cxn ang="0">
                  <a:pos x="T2" y="T3"/>
                </a:cxn>
                <a:cxn ang="0">
                  <a:pos x="T4" y="T5"/>
                </a:cxn>
                <a:cxn ang="0">
                  <a:pos x="T6" y="T7"/>
                </a:cxn>
              </a:cxnLst>
              <a:rect l="0" t="0" r="r" b="b"/>
              <a:pathLst>
                <a:path w="101" h="83">
                  <a:moveTo>
                    <a:pt x="89" y="83"/>
                  </a:moveTo>
                  <a:cubicBezTo>
                    <a:pt x="101" y="54"/>
                    <a:pt x="92" y="22"/>
                    <a:pt x="68" y="11"/>
                  </a:cubicBezTo>
                  <a:cubicBezTo>
                    <a:pt x="44" y="0"/>
                    <a:pt x="14" y="15"/>
                    <a:pt x="0" y="44"/>
                  </a:cubicBezTo>
                  <a:lnTo>
                    <a:pt x="89" y="8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7" name="Freeform 310">
              <a:extLst>
                <a:ext uri="{FF2B5EF4-FFF2-40B4-BE49-F238E27FC236}">
                  <a16:creationId xmlns:a16="http://schemas.microsoft.com/office/drawing/2014/main" id="{5FF0EF02-31D1-4294-8023-40A5ECB00DB2}"/>
                </a:ext>
              </a:extLst>
            </p:cNvPr>
            <p:cNvSpPr>
              <a:spLocks/>
            </p:cNvSpPr>
            <p:nvPr/>
          </p:nvSpPr>
          <p:spPr bwMode="auto">
            <a:xfrm>
              <a:off x="3840871" y="3034145"/>
              <a:ext cx="145989" cy="127271"/>
            </a:xfrm>
            <a:custGeom>
              <a:avLst/>
              <a:gdLst>
                <a:gd name="T0" fmla="*/ 0 w 84"/>
                <a:gd name="T1" fmla="*/ 40 h 73"/>
                <a:gd name="T2" fmla="*/ 74 w 84"/>
                <a:gd name="T3" fmla="*/ 73 h 73"/>
                <a:gd name="T4" fmla="*/ 65 w 84"/>
                <a:gd name="T5" fmla="*/ 10 h 73"/>
                <a:gd name="T6" fmla="*/ 0 w 84"/>
                <a:gd name="T7" fmla="*/ 40 h 73"/>
              </a:gdLst>
              <a:ahLst/>
              <a:cxnLst>
                <a:cxn ang="0">
                  <a:pos x="T0" y="T1"/>
                </a:cxn>
                <a:cxn ang="0">
                  <a:pos x="T2" y="T3"/>
                </a:cxn>
                <a:cxn ang="0">
                  <a:pos x="T4" y="T5"/>
                </a:cxn>
                <a:cxn ang="0">
                  <a:pos x="T6" y="T7"/>
                </a:cxn>
              </a:cxnLst>
              <a:rect l="0" t="0" r="r" b="b"/>
              <a:pathLst>
                <a:path w="84" h="73">
                  <a:moveTo>
                    <a:pt x="0" y="40"/>
                  </a:moveTo>
                  <a:cubicBezTo>
                    <a:pt x="74" y="73"/>
                    <a:pt x="74" y="73"/>
                    <a:pt x="74" y="73"/>
                  </a:cubicBezTo>
                  <a:cubicBezTo>
                    <a:pt x="84" y="49"/>
                    <a:pt x="80" y="24"/>
                    <a:pt x="65" y="10"/>
                  </a:cubicBezTo>
                  <a:cubicBezTo>
                    <a:pt x="42" y="0"/>
                    <a:pt x="13" y="13"/>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8" name="Freeform 311">
              <a:extLst>
                <a:ext uri="{FF2B5EF4-FFF2-40B4-BE49-F238E27FC236}">
                  <a16:creationId xmlns:a16="http://schemas.microsoft.com/office/drawing/2014/main" id="{26BE90DD-F70D-4002-8C51-836B088665F1}"/>
                </a:ext>
              </a:extLst>
            </p:cNvPr>
            <p:cNvSpPr>
              <a:spLocks/>
            </p:cNvSpPr>
            <p:nvPr/>
          </p:nvSpPr>
          <p:spPr bwMode="auto">
            <a:xfrm>
              <a:off x="4503424" y="2176944"/>
              <a:ext cx="52405" cy="86096"/>
            </a:xfrm>
            <a:custGeom>
              <a:avLst/>
              <a:gdLst>
                <a:gd name="T0" fmla="*/ 0 w 31"/>
                <a:gd name="T1" fmla="*/ 49 h 49"/>
                <a:gd name="T2" fmla="*/ 22 w 31"/>
                <a:gd name="T3" fmla="*/ 1 h 49"/>
                <a:gd name="T4" fmla="*/ 24 w 31"/>
                <a:gd name="T5" fmla="*/ 32 h 49"/>
                <a:gd name="T6" fmla="*/ 0 w 31"/>
                <a:gd name="T7" fmla="*/ 49 h 49"/>
              </a:gdLst>
              <a:ahLst/>
              <a:cxnLst>
                <a:cxn ang="0">
                  <a:pos x="T0" y="T1"/>
                </a:cxn>
                <a:cxn ang="0">
                  <a:pos x="T2" y="T3"/>
                </a:cxn>
                <a:cxn ang="0">
                  <a:pos x="T4" y="T5"/>
                </a:cxn>
                <a:cxn ang="0">
                  <a:pos x="T6" y="T7"/>
                </a:cxn>
              </a:cxnLst>
              <a:rect l="0" t="0" r="r" b="b"/>
              <a:pathLst>
                <a:path w="31" h="49">
                  <a:moveTo>
                    <a:pt x="0" y="49"/>
                  </a:moveTo>
                  <a:cubicBezTo>
                    <a:pt x="0" y="49"/>
                    <a:pt x="12" y="0"/>
                    <a:pt x="22" y="1"/>
                  </a:cubicBezTo>
                  <a:cubicBezTo>
                    <a:pt x="31" y="2"/>
                    <a:pt x="24" y="32"/>
                    <a:pt x="24" y="32"/>
                  </a:cubicBezTo>
                  <a:lnTo>
                    <a:pt x="0" y="4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9" name="Freeform 312">
              <a:extLst>
                <a:ext uri="{FF2B5EF4-FFF2-40B4-BE49-F238E27FC236}">
                  <a16:creationId xmlns:a16="http://schemas.microsoft.com/office/drawing/2014/main" id="{9D632777-F5EF-4C91-B943-DFFCEB0E6521}"/>
                </a:ext>
              </a:extLst>
            </p:cNvPr>
            <p:cNvSpPr>
              <a:spLocks/>
            </p:cNvSpPr>
            <p:nvPr/>
          </p:nvSpPr>
          <p:spPr bwMode="auto">
            <a:xfrm>
              <a:off x="3934440" y="1869997"/>
              <a:ext cx="93582" cy="71123"/>
            </a:xfrm>
            <a:custGeom>
              <a:avLst/>
              <a:gdLst>
                <a:gd name="T0" fmla="*/ 16 w 55"/>
                <a:gd name="T1" fmla="*/ 12 h 42"/>
                <a:gd name="T2" fmla="*/ 52 w 55"/>
                <a:gd name="T3" fmla="*/ 9 h 42"/>
                <a:gd name="T4" fmla="*/ 0 w 55"/>
                <a:gd name="T5" fmla="*/ 42 h 42"/>
                <a:gd name="T6" fmla="*/ 16 w 55"/>
                <a:gd name="T7" fmla="*/ 12 h 42"/>
              </a:gdLst>
              <a:ahLst/>
              <a:cxnLst>
                <a:cxn ang="0">
                  <a:pos x="T0" y="T1"/>
                </a:cxn>
                <a:cxn ang="0">
                  <a:pos x="T2" y="T3"/>
                </a:cxn>
                <a:cxn ang="0">
                  <a:pos x="T4" y="T5"/>
                </a:cxn>
                <a:cxn ang="0">
                  <a:pos x="T6" y="T7"/>
                </a:cxn>
              </a:cxnLst>
              <a:rect l="0" t="0" r="r" b="b"/>
              <a:pathLst>
                <a:path w="55" h="42">
                  <a:moveTo>
                    <a:pt x="16" y="12"/>
                  </a:moveTo>
                  <a:cubicBezTo>
                    <a:pt x="16" y="12"/>
                    <a:pt x="48" y="0"/>
                    <a:pt x="52" y="9"/>
                  </a:cubicBezTo>
                  <a:cubicBezTo>
                    <a:pt x="55" y="18"/>
                    <a:pt x="0" y="42"/>
                    <a:pt x="0" y="42"/>
                  </a:cubicBez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68" name="Group 167">
            <a:extLst>
              <a:ext uri="{FF2B5EF4-FFF2-40B4-BE49-F238E27FC236}">
                <a16:creationId xmlns:a16="http://schemas.microsoft.com/office/drawing/2014/main" id="{0AED0394-70A6-4CF7-9197-EAADA338D33A}"/>
              </a:ext>
              <a:ext uri="{C183D7F6-B498-43B3-948B-1728B52AA6E4}">
                <adec:decorative xmlns:adec="http://schemas.microsoft.com/office/drawing/2017/decorative" val="1"/>
              </a:ext>
            </a:extLst>
          </p:cNvPr>
          <p:cNvGrpSpPr/>
          <p:nvPr/>
        </p:nvGrpSpPr>
        <p:grpSpPr>
          <a:xfrm rot="19667750">
            <a:off x="1206182" y="2396837"/>
            <a:ext cx="1942287" cy="1698327"/>
            <a:chOff x="13091893" y="865867"/>
            <a:chExt cx="2690206" cy="2716773"/>
          </a:xfrm>
          <a:effectLst>
            <a:outerShdw blurRad="63500" sx="102000" sy="102000" algn="ctr" rotWithShape="0">
              <a:prstClr val="black">
                <a:alpha val="40000"/>
              </a:prstClr>
            </a:outerShdw>
          </a:effectLst>
        </p:grpSpPr>
        <p:sp>
          <p:nvSpPr>
            <p:cNvPr id="170" name="Freeform 27">
              <a:extLst>
                <a:ext uri="{FF2B5EF4-FFF2-40B4-BE49-F238E27FC236}">
                  <a16:creationId xmlns:a16="http://schemas.microsoft.com/office/drawing/2014/main" id="{3DEFE298-3B29-4E89-AB88-5ADDFE92C1E5}"/>
                </a:ext>
              </a:extLst>
            </p:cNvPr>
            <p:cNvSpPr>
              <a:spLocks/>
            </p:cNvSpPr>
            <p:nvPr userDrawn="1"/>
          </p:nvSpPr>
          <p:spPr bwMode="auto">
            <a:xfrm rot="19782168" flipH="1">
              <a:off x="14080847" y="2753715"/>
              <a:ext cx="782505" cy="828925"/>
            </a:xfrm>
            <a:custGeom>
              <a:avLst/>
              <a:gdLst>
                <a:gd name="T0" fmla="*/ 180 w 257"/>
                <a:gd name="T1" fmla="*/ 46 h 273"/>
                <a:gd name="T2" fmla="*/ 46 w 257"/>
                <a:gd name="T3" fmla="*/ 34 h 273"/>
                <a:gd name="T4" fmla="*/ 34 w 257"/>
                <a:gd name="T5" fmla="*/ 168 h 273"/>
                <a:gd name="T6" fmla="*/ 37 w 257"/>
                <a:gd name="T7" fmla="*/ 171 h 273"/>
                <a:gd name="T8" fmla="*/ 218 w 257"/>
                <a:gd name="T9" fmla="*/ 240 h 273"/>
                <a:gd name="T10" fmla="*/ 182 w 257"/>
                <a:gd name="T11" fmla="*/ 49 h 273"/>
                <a:gd name="T12" fmla="*/ 180 w 257"/>
                <a:gd name="T13" fmla="*/ 46 h 273"/>
              </a:gdLst>
              <a:ahLst/>
              <a:cxnLst>
                <a:cxn ang="0">
                  <a:pos x="T0" y="T1"/>
                </a:cxn>
                <a:cxn ang="0">
                  <a:pos x="T2" y="T3"/>
                </a:cxn>
                <a:cxn ang="0">
                  <a:pos x="T4" y="T5"/>
                </a:cxn>
                <a:cxn ang="0">
                  <a:pos x="T6" y="T7"/>
                </a:cxn>
                <a:cxn ang="0">
                  <a:pos x="T8" y="T9"/>
                </a:cxn>
                <a:cxn ang="0">
                  <a:pos x="T10" y="T11"/>
                </a:cxn>
                <a:cxn ang="0">
                  <a:pos x="T12" y="T13"/>
                </a:cxn>
              </a:cxnLst>
              <a:rect l="0" t="0" r="r" b="b"/>
              <a:pathLst>
                <a:path w="257" h="273">
                  <a:moveTo>
                    <a:pt x="180" y="46"/>
                  </a:moveTo>
                  <a:cubicBezTo>
                    <a:pt x="146" y="6"/>
                    <a:pt x="86" y="0"/>
                    <a:pt x="46" y="34"/>
                  </a:cubicBezTo>
                  <a:cubicBezTo>
                    <a:pt x="6" y="68"/>
                    <a:pt x="0" y="128"/>
                    <a:pt x="34" y="168"/>
                  </a:cubicBezTo>
                  <a:cubicBezTo>
                    <a:pt x="35" y="169"/>
                    <a:pt x="36" y="170"/>
                    <a:pt x="37" y="171"/>
                  </a:cubicBezTo>
                  <a:cubicBezTo>
                    <a:pt x="98" y="242"/>
                    <a:pt x="178" y="273"/>
                    <a:pt x="218" y="240"/>
                  </a:cubicBezTo>
                  <a:cubicBezTo>
                    <a:pt x="257" y="207"/>
                    <a:pt x="241" y="122"/>
                    <a:pt x="182" y="49"/>
                  </a:cubicBezTo>
                  <a:cubicBezTo>
                    <a:pt x="182" y="48"/>
                    <a:pt x="181" y="47"/>
                    <a:pt x="180" y="46"/>
                  </a:cubicBezTo>
                  <a:close/>
                </a:path>
              </a:pathLst>
            </a:custGeom>
            <a:solidFill>
              <a:srgbClr val="ED8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1" name="Freeform 28">
              <a:extLst>
                <a:ext uri="{FF2B5EF4-FFF2-40B4-BE49-F238E27FC236}">
                  <a16:creationId xmlns:a16="http://schemas.microsoft.com/office/drawing/2014/main" id="{FC7A3839-BB7E-4918-AA60-4F1E71BF3D26}"/>
                </a:ext>
              </a:extLst>
            </p:cNvPr>
            <p:cNvSpPr>
              <a:spLocks/>
            </p:cNvSpPr>
            <p:nvPr userDrawn="1"/>
          </p:nvSpPr>
          <p:spPr bwMode="auto">
            <a:xfrm rot="19782168" flipH="1">
              <a:off x="14215901" y="2761074"/>
              <a:ext cx="550408" cy="576932"/>
            </a:xfrm>
            <a:custGeom>
              <a:avLst/>
              <a:gdLst>
                <a:gd name="T0" fmla="*/ 125 w 179"/>
                <a:gd name="T1" fmla="*/ 32 h 189"/>
                <a:gd name="T2" fmla="*/ 32 w 179"/>
                <a:gd name="T3" fmla="*/ 23 h 189"/>
                <a:gd name="T4" fmla="*/ 24 w 179"/>
                <a:gd name="T5" fmla="*/ 116 h 189"/>
                <a:gd name="T6" fmla="*/ 26 w 179"/>
                <a:gd name="T7" fmla="*/ 118 h 189"/>
                <a:gd name="T8" fmla="*/ 151 w 179"/>
                <a:gd name="T9" fmla="*/ 166 h 189"/>
                <a:gd name="T10" fmla="*/ 127 w 179"/>
                <a:gd name="T11" fmla="*/ 34 h 189"/>
                <a:gd name="T12" fmla="*/ 125 w 179"/>
                <a:gd name="T13" fmla="*/ 32 h 189"/>
              </a:gdLst>
              <a:ahLst/>
              <a:cxnLst>
                <a:cxn ang="0">
                  <a:pos x="T0" y="T1"/>
                </a:cxn>
                <a:cxn ang="0">
                  <a:pos x="T2" y="T3"/>
                </a:cxn>
                <a:cxn ang="0">
                  <a:pos x="T4" y="T5"/>
                </a:cxn>
                <a:cxn ang="0">
                  <a:pos x="T6" y="T7"/>
                </a:cxn>
                <a:cxn ang="0">
                  <a:pos x="T8" y="T9"/>
                </a:cxn>
                <a:cxn ang="0">
                  <a:pos x="T10" y="T11"/>
                </a:cxn>
                <a:cxn ang="0">
                  <a:pos x="T12" y="T13"/>
                </a:cxn>
              </a:cxnLst>
              <a:rect l="0" t="0" r="r" b="b"/>
              <a:pathLst>
                <a:path w="179" h="189">
                  <a:moveTo>
                    <a:pt x="125" y="32"/>
                  </a:moveTo>
                  <a:cubicBezTo>
                    <a:pt x="102" y="4"/>
                    <a:pt x="60" y="0"/>
                    <a:pt x="32" y="23"/>
                  </a:cubicBezTo>
                  <a:cubicBezTo>
                    <a:pt x="4" y="47"/>
                    <a:pt x="0" y="88"/>
                    <a:pt x="24" y="116"/>
                  </a:cubicBezTo>
                  <a:cubicBezTo>
                    <a:pt x="24" y="117"/>
                    <a:pt x="25" y="118"/>
                    <a:pt x="26" y="118"/>
                  </a:cubicBezTo>
                  <a:cubicBezTo>
                    <a:pt x="68" y="168"/>
                    <a:pt x="124" y="189"/>
                    <a:pt x="151" y="166"/>
                  </a:cubicBezTo>
                  <a:cubicBezTo>
                    <a:pt x="179" y="143"/>
                    <a:pt x="168" y="84"/>
                    <a:pt x="127" y="34"/>
                  </a:cubicBezTo>
                  <a:cubicBezTo>
                    <a:pt x="126" y="33"/>
                    <a:pt x="126" y="32"/>
                    <a:pt x="125" y="32"/>
                  </a:cubicBezTo>
                  <a:close/>
                </a:path>
              </a:pathLst>
            </a:custGeom>
            <a:solidFill>
              <a:srgbClr val="EFB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2" name="Freeform 29">
              <a:extLst>
                <a:ext uri="{FF2B5EF4-FFF2-40B4-BE49-F238E27FC236}">
                  <a16:creationId xmlns:a16="http://schemas.microsoft.com/office/drawing/2014/main" id="{8AEA1F98-4D8F-4A3E-85F7-A339FCB2C4D9}"/>
                </a:ext>
              </a:extLst>
            </p:cNvPr>
            <p:cNvSpPr>
              <a:spLocks/>
            </p:cNvSpPr>
            <p:nvPr userDrawn="1"/>
          </p:nvSpPr>
          <p:spPr bwMode="auto">
            <a:xfrm rot="19782168" flipH="1">
              <a:off x="14482345" y="2176220"/>
              <a:ext cx="1299754" cy="1220175"/>
            </a:xfrm>
            <a:custGeom>
              <a:avLst/>
              <a:gdLst>
                <a:gd name="T0" fmla="*/ 171 w 426"/>
                <a:gd name="T1" fmla="*/ 0 h 401"/>
                <a:gd name="T2" fmla="*/ 170 w 426"/>
                <a:gd name="T3" fmla="*/ 389 h 401"/>
                <a:gd name="T4" fmla="*/ 183 w 426"/>
                <a:gd name="T5" fmla="*/ 386 h 401"/>
                <a:gd name="T6" fmla="*/ 291 w 426"/>
                <a:gd name="T7" fmla="*/ 168 h 401"/>
                <a:gd name="T8" fmla="*/ 171 w 426"/>
                <a:gd name="T9" fmla="*/ 0 h 401"/>
              </a:gdLst>
              <a:ahLst/>
              <a:cxnLst>
                <a:cxn ang="0">
                  <a:pos x="T0" y="T1"/>
                </a:cxn>
                <a:cxn ang="0">
                  <a:pos x="T2" y="T3"/>
                </a:cxn>
                <a:cxn ang="0">
                  <a:pos x="T4" y="T5"/>
                </a:cxn>
                <a:cxn ang="0">
                  <a:pos x="T6" y="T7"/>
                </a:cxn>
                <a:cxn ang="0">
                  <a:pos x="T8" y="T9"/>
                </a:cxn>
              </a:cxnLst>
              <a:rect l="0" t="0" r="r" b="b"/>
              <a:pathLst>
                <a:path w="426" h="401">
                  <a:moveTo>
                    <a:pt x="171" y="0"/>
                  </a:moveTo>
                  <a:cubicBezTo>
                    <a:pt x="139" y="27"/>
                    <a:pt x="0" y="167"/>
                    <a:pt x="170" y="389"/>
                  </a:cubicBezTo>
                  <a:cubicBezTo>
                    <a:pt x="175" y="395"/>
                    <a:pt x="184" y="401"/>
                    <a:pt x="183" y="386"/>
                  </a:cubicBezTo>
                  <a:cubicBezTo>
                    <a:pt x="182" y="344"/>
                    <a:pt x="191" y="251"/>
                    <a:pt x="291" y="168"/>
                  </a:cubicBezTo>
                  <a:cubicBezTo>
                    <a:pt x="426" y="55"/>
                    <a:pt x="171"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3" name="Freeform 30">
              <a:extLst>
                <a:ext uri="{FF2B5EF4-FFF2-40B4-BE49-F238E27FC236}">
                  <a16:creationId xmlns:a16="http://schemas.microsoft.com/office/drawing/2014/main" id="{839C27CB-A93D-4110-A4F7-C18297085A9E}"/>
                </a:ext>
              </a:extLst>
            </p:cNvPr>
            <p:cNvSpPr>
              <a:spLocks/>
            </p:cNvSpPr>
            <p:nvPr userDrawn="1"/>
          </p:nvSpPr>
          <p:spPr bwMode="auto">
            <a:xfrm rot="19782168" flipH="1">
              <a:off x="13182077" y="1921506"/>
              <a:ext cx="1193652" cy="1220175"/>
            </a:xfrm>
            <a:custGeom>
              <a:avLst/>
              <a:gdLst>
                <a:gd name="T0" fmla="*/ 0 w 392"/>
                <a:gd name="T1" fmla="*/ 138 h 399"/>
                <a:gd name="T2" fmla="*/ 383 w 392"/>
                <a:gd name="T3" fmla="*/ 207 h 399"/>
                <a:gd name="T4" fmla="*/ 378 w 392"/>
                <a:gd name="T5" fmla="*/ 220 h 399"/>
                <a:gd name="T6" fmla="*/ 144 w 392"/>
                <a:gd name="T7" fmla="*/ 287 h 399"/>
                <a:gd name="T8" fmla="*/ 0 w 392"/>
                <a:gd name="T9" fmla="*/ 138 h 399"/>
              </a:gdLst>
              <a:ahLst/>
              <a:cxnLst>
                <a:cxn ang="0">
                  <a:pos x="T0" y="T1"/>
                </a:cxn>
                <a:cxn ang="0">
                  <a:pos x="T2" y="T3"/>
                </a:cxn>
                <a:cxn ang="0">
                  <a:pos x="T4" y="T5"/>
                </a:cxn>
                <a:cxn ang="0">
                  <a:pos x="T6" y="T7"/>
                </a:cxn>
                <a:cxn ang="0">
                  <a:pos x="T8" y="T9"/>
                </a:cxn>
              </a:cxnLst>
              <a:rect l="0" t="0" r="r" b="b"/>
              <a:pathLst>
                <a:path w="392" h="399">
                  <a:moveTo>
                    <a:pt x="0" y="138"/>
                  </a:moveTo>
                  <a:cubicBezTo>
                    <a:pt x="33" y="111"/>
                    <a:pt x="196" y="0"/>
                    <a:pt x="383" y="207"/>
                  </a:cubicBezTo>
                  <a:cubicBezTo>
                    <a:pt x="389" y="213"/>
                    <a:pt x="392" y="223"/>
                    <a:pt x="378" y="220"/>
                  </a:cubicBezTo>
                  <a:cubicBezTo>
                    <a:pt x="337" y="210"/>
                    <a:pt x="244" y="203"/>
                    <a:pt x="144" y="287"/>
                  </a:cubicBezTo>
                  <a:cubicBezTo>
                    <a:pt x="9" y="399"/>
                    <a:pt x="0" y="138"/>
                    <a:pt x="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 name="Freeform 31">
              <a:extLst>
                <a:ext uri="{FF2B5EF4-FFF2-40B4-BE49-F238E27FC236}">
                  <a16:creationId xmlns:a16="http://schemas.microsoft.com/office/drawing/2014/main" id="{03831F91-B697-40F0-B79A-6C02DA44ED76}"/>
                </a:ext>
              </a:extLst>
            </p:cNvPr>
            <p:cNvSpPr>
              <a:spLocks/>
            </p:cNvSpPr>
            <p:nvPr userDrawn="1"/>
          </p:nvSpPr>
          <p:spPr bwMode="auto">
            <a:xfrm rot="19782168" flipH="1">
              <a:off x="14778969" y="2078337"/>
              <a:ext cx="988079" cy="1200283"/>
            </a:xfrm>
            <a:custGeom>
              <a:avLst/>
              <a:gdLst>
                <a:gd name="T0" fmla="*/ 188 w 324"/>
                <a:gd name="T1" fmla="*/ 21 h 394"/>
                <a:gd name="T2" fmla="*/ 324 w 324"/>
                <a:gd name="T3" fmla="*/ 80 h 394"/>
                <a:gd name="T4" fmla="*/ 171 w 324"/>
                <a:gd name="T5" fmla="*/ 0 h 394"/>
                <a:gd name="T6" fmla="*/ 170 w 324"/>
                <a:gd name="T7" fmla="*/ 389 h 394"/>
                <a:gd name="T8" fmla="*/ 176 w 324"/>
                <a:gd name="T9" fmla="*/ 394 h 394"/>
                <a:gd name="T10" fmla="*/ 188 w 324"/>
                <a:gd name="T11" fmla="*/ 21 h 394"/>
              </a:gdLst>
              <a:ahLst/>
              <a:cxnLst>
                <a:cxn ang="0">
                  <a:pos x="T0" y="T1"/>
                </a:cxn>
                <a:cxn ang="0">
                  <a:pos x="T2" y="T3"/>
                </a:cxn>
                <a:cxn ang="0">
                  <a:pos x="T4" y="T5"/>
                </a:cxn>
                <a:cxn ang="0">
                  <a:pos x="T6" y="T7"/>
                </a:cxn>
                <a:cxn ang="0">
                  <a:pos x="T8" y="T9"/>
                </a:cxn>
                <a:cxn ang="0">
                  <a:pos x="T10" y="T11"/>
                </a:cxn>
              </a:cxnLst>
              <a:rect l="0" t="0" r="r" b="b"/>
              <a:pathLst>
                <a:path w="324" h="394">
                  <a:moveTo>
                    <a:pt x="188" y="21"/>
                  </a:moveTo>
                  <a:cubicBezTo>
                    <a:pt x="188" y="21"/>
                    <a:pt x="279" y="41"/>
                    <a:pt x="324" y="80"/>
                  </a:cubicBezTo>
                  <a:cubicBezTo>
                    <a:pt x="294" y="27"/>
                    <a:pt x="171" y="0"/>
                    <a:pt x="171" y="0"/>
                  </a:cubicBezTo>
                  <a:cubicBezTo>
                    <a:pt x="139" y="27"/>
                    <a:pt x="0" y="167"/>
                    <a:pt x="170" y="389"/>
                  </a:cubicBezTo>
                  <a:cubicBezTo>
                    <a:pt x="171" y="391"/>
                    <a:pt x="174" y="393"/>
                    <a:pt x="176" y="394"/>
                  </a:cubicBezTo>
                  <a:cubicBezTo>
                    <a:pt x="24" y="182"/>
                    <a:pt x="157" y="47"/>
                    <a:pt x="188" y="21"/>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 name="Freeform 32">
              <a:extLst>
                <a:ext uri="{FF2B5EF4-FFF2-40B4-BE49-F238E27FC236}">
                  <a16:creationId xmlns:a16="http://schemas.microsoft.com/office/drawing/2014/main" id="{AB0C04E2-9872-4CB1-8CA3-65C34D02ECAF}"/>
                </a:ext>
              </a:extLst>
            </p:cNvPr>
            <p:cNvSpPr>
              <a:spLocks/>
            </p:cNvSpPr>
            <p:nvPr userDrawn="1"/>
          </p:nvSpPr>
          <p:spPr bwMode="auto">
            <a:xfrm rot="19782168" flipH="1">
              <a:off x="13091893" y="1936191"/>
              <a:ext cx="1180389" cy="928394"/>
            </a:xfrm>
            <a:custGeom>
              <a:avLst/>
              <a:gdLst>
                <a:gd name="T0" fmla="*/ 18 w 388"/>
                <a:gd name="T1" fmla="*/ 159 h 303"/>
                <a:gd name="T2" fmla="*/ 388 w 388"/>
                <a:gd name="T3" fmla="*/ 214 h 303"/>
                <a:gd name="T4" fmla="*/ 383 w 388"/>
                <a:gd name="T5" fmla="*/ 207 h 303"/>
                <a:gd name="T6" fmla="*/ 0 w 388"/>
                <a:gd name="T7" fmla="*/ 138 h 303"/>
                <a:gd name="T8" fmla="*/ 52 w 388"/>
                <a:gd name="T9" fmla="*/ 303 h 303"/>
                <a:gd name="T10" fmla="*/ 18 w 388"/>
                <a:gd name="T11" fmla="*/ 159 h 303"/>
              </a:gdLst>
              <a:ahLst/>
              <a:cxnLst>
                <a:cxn ang="0">
                  <a:pos x="T0" y="T1"/>
                </a:cxn>
                <a:cxn ang="0">
                  <a:pos x="T2" y="T3"/>
                </a:cxn>
                <a:cxn ang="0">
                  <a:pos x="T4" y="T5"/>
                </a:cxn>
                <a:cxn ang="0">
                  <a:pos x="T6" y="T7"/>
                </a:cxn>
                <a:cxn ang="0">
                  <a:pos x="T8" y="T9"/>
                </a:cxn>
                <a:cxn ang="0">
                  <a:pos x="T10" y="T11"/>
                </a:cxn>
              </a:cxnLst>
              <a:rect l="0" t="0" r="r" b="b"/>
              <a:pathLst>
                <a:path w="388" h="303">
                  <a:moveTo>
                    <a:pt x="18" y="159"/>
                  </a:moveTo>
                  <a:cubicBezTo>
                    <a:pt x="49" y="133"/>
                    <a:pt x="206" y="26"/>
                    <a:pt x="388" y="214"/>
                  </a:cubicBezTo>
                  <a:cubicBezTo>
                    <a:pt x="387" y="211"/>
                    <a:pt x="385" y="209"/>
                    <a:pt x="383" y="207"/>
                  </a:cubicBezTo>
                  <a:cubicBezTo>
                    <a:pt x="196" y="0"/>
                    <a:pt x="33" y="111"/>
                    <a:pt x="0" y="138"/>
                  </a:cubicBezTo>
                  <a:cubicBezTo>
                    <a:pt x="0" y="138"/>
                    <a:pt x="5" y="264"/>
                    <a:pt x="52" y="303"/>
                  </a:cubicBezTo>
                  <a:cubicBezTo>
                    <a:pt x="21" y="252"/>
                    <a:pt x="18" y="159"/>
                    <a:pt x="18" y="159"/>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6" name="Freeform 33">
              <a:extLst>
                <a:ext uri="{FF2B5EF4-FFF2-40B4-BE49-F238E27FC236}">
                  <a16:creationId xmlns:a16="http://schemas.microsoft.com/office/drawing/2014/main" id="{49B6C2DC-648B-448E-ABD3-6BC4D50C95D4}"/>
                </a:ext>
              </a:extLst>
            </p:cNvPr>
            <p:cNvSpPr>
              <a:spLocks/>
            </p:cNvSpPr>
            <p:nvPr userDrawn="1"/>
          </p:nvSpPr>
          <p:spPr bwMode="auto">
            <a:xfrm rot="19782168" flipH="1">
              <a:off x="13687347" y="865867"/>
              <a:ext cx="2015945" cy="2108776"/>
            </a:xfrm>
            <a:custGeom>
              <a:avLst/>
              <a:gdLst>
                <a:gd name="T0" fmla="*/ 61 w 663"/>
                <a:gd name="T1" fmla="*/ 15 h 692"/>
                <a:gd name="T2" fmla="*/ 61 w 663"/>
                <a:gd name="T3" fmla="*/ 15 h 692"/>
                <a:gd name="T4" fmla="*/ 61 w 663"/>
                <a:gd name="T5" fmla="*/ 15 h 692"/>
                <a:gd name="T6" fmla="*/ 123 w 663"/>
                <a:gd name="T7" fmla="*/ 399 h 692"/>
                <a:gd name="T8" fmla="*/ 393 w 663"/>
                <a:gd name="T9" fmla="*/ 668 h 692"/>
                <a:gd name="T10" fmla="*/ 462 w 663"/>
                <a:gd name="T11" fmla="*/ 664 h 692"/>
                <a:gd name="T12" fmla="*/ 545 w 663"/>
                <a:gd name="T13" fmla="*/ 594 h 692"/>
                <a:gd name="T14" fmla="*/ 545 w 663"/>
                <a:gd name="T15" fmla="*/ 594 h 692"/>
                <a:gd name="T16" fmla="*/ 628 w 663"/>
                <a:gd name="T17" fmla="*/ 525 h 692"/>
                <a:gd name="T18" fmla="*/ 644 w 663"/>
                <a:gd name="T19" fmla="*/ 459 h 692"/>
                <a:gd name="T20" fmla="*/ 428 w 663"/>
                <a:gd name="T21" fmla="*/ 145 h 692"/>
                <a:gd name="T22" fmla="*/ 61 w 663"/>
                <a:gd name="T23" fmla="*/ 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692">
                  <a:moveTo>
                    <a:pt x="61" y="15"/>
                  </a:moveTo>
                  <a:cubicBezTo>
                    <a:pt x="61" y="15"/>
                    <a:pt x="61" y="15"/>
                    <a:pt x="61" y="15"/>
                  </a:cubicBezTo>
                  <a:cubicBezTo>
                    <a:pt x="61" y="15"/>
                    <a:pt x="61" y="15"/>
                    <a:pt x="61" y="15"/>
                  </a:cubicBezTo>
                  <a:cubicBezTo>
                    <a:pt x="48" y="25"/>
                    <a:pt x="0" y="269"/>
                    <a:pt x="123" y="399"/>
                  </a:cubicBezTo>
                  <a:cubicBezTo>
                    <a:pt x="247" y="528"/>
                    <a:pt x="370" y="645"/>
                    <a:pt x="393" y="668"/>
                  </a:cubicBezTo>
                  <a:cubicBezTo>
                    <a:pt x="416" y="692"/>
                    <a:pt x="434" y="687"/>
                    <a:pt x="462" y="664"/>
                  </a:cubicBezTo>
                  <a:cubicBezTo>
                    <a:pt x="474" y="653"/>
                    <a:pt x="510" y="624"/>
                    <a:pt x="545" y="594"/>
                  </a:cubicBezTo>
                  <a:cubicBezTo>
                    <a:pt x="545" y="594"/>
                    <a:pt x="545" y="594"/>
                    <a:pt x="545" y="594"/>
                  </a:cubicBezTo>
                  <a:cubicBezTo>
                    <a:pt x="580" y="565"/>
                    <a:pt x="615" y="536"/>
                    <a:pt x="628" y="525"/>
                  </a:cubicBezTo>
                  <a:cubicBezTo>
                    <a:pt x="655" y="502"/>
                    <a:pt x="663" y="486"/>
                    <a:pt x="644" y="459"/>
                  </a:cubicBezTo>
                  <a:cubicBezTo>
                    <a:pt x="625" y="431"/>
                    <a:pt x="533" y="290"/>
                    <a:pt x="428" y="145"/>
                  </a:cubicBezTo>
                  <a:cubicBezTo>
                    <a:pt x="322" y="0"/>
                    <a:pt x="74" y="4"/>
                    <a:pt x="61" y="1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7" name="Freeform 34">
              <a:extLst>
                <a:ext uri="{FF2B5EF4-FFF2-40B4-BE49-F238E27FC236}">
                  <a16:creationId xmlns:a16="http://schemas.microsoft.com/office/drawing/2014/main" id="{614641B9-6E81-4168-A848-8525B44D606F}"/>
                </a:ext>
              </a:extLst>
            </p:cNvPr>
            <p:cNvSpPr>
              <a:spLocks/>
            </p:cNvSpPr>
            <p:nvPr userDrawn="1"/>
          </p:nvSpPr>
          <p:spPr bwMode="auto">
            <a:xfrm rot="19782168" flipH="1">
              <a:off x="13782092" y="961712"/>
              <a:ext cx="1889951" cy="1969523"/>
            </a:xfrm>
            <a:custGeom>
              <a:avLst/>
              <a:gdLst>
                <a:gd name="T0" fmla="*/ 58 w 620"/>
                <a:gd name="T1" fmla="*/ 14 h 647"/>
                <a:gd name="T2" fmla="*/ 58 w 620"/>
                <a:gd name="T3" fmla="*/ 14 h 647"/>
                <a:gd name="T4" fmla="*/ 58 w 620"/>
                <a:gd name="T5" fmla="*/ 14 h 647"/>
                <a:gd name="T6" fmla="*/ 116 w 620"/>
                <a:gd name="T7" fmla="*/ 373 h 647"/>
                <a:gd name="T8" fmla="*/ 368 w 620"/>
                <a:gd name="T9" fmla="*/ 625 h 647"/>
                <a:gd name="T10" fmla="*/ 432 w 620"/>
                <a:gd name="T11" fmla="*/ 620 h 647"/>
                <a:gd name="T12" fmla="*/ 510 w 620"/>
                <a:gd name="T13" fmla="*/ 556 h 647"/>
                <a:gd name="T14" fmla="*/ 510 w 620"/>
                <a:gd name="T15" fmla="*/ 556 h 647"/>
                <a:gd name="T16" fmla="*/ 587 w 620"/>
                <a:gd name="T17" fmla="*/ 491 h 647"/>
                <a:gd name="T18" fmla="*/ 603 w 620"/>
                <a:gd name="T19" fmla="*/ 429 h 647"/>
                <a:gd name="T20" fmla="*/ 400 w 620"/>
                <a:gd name="T21" fmla="*/ 136 h 647"/>
                <a:gd name="T22" fmla="*/ 58 w 620"/>
                <a:gd name="T23" fmla="*/ 1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647">
                  <a:moveTo>
                    <a:pt x="58" y="14"/>
                  </a:moveTo>
                  <a:cubicBezTo>
                    <a:pt x="58" y="14"/>
                    <a:pt x="58" y="14"/>
                    <a:pt x="58" y="14"/>
                  </a:cubicBezTo>
                  <a:cubicBezTo>
                    <a:pt x="58" y="14"/>
                    <a:pt x="58" y="14"/>
                    <a:pt x="58" y="14"/>
                  </a:cubicBezTo>
                  <a:cubicBezTo>
                    <a:pt x="46" y="24"/>
                    <a:pt x="0" y="252"/>
                    <a:pt x="116" y="373"/>
                  </a:cubicBezTo>
                  <a:cubicBezTo>
                    <a:pt x="231" y="494"/>
                    <a:pt x="346" y="603"/>
                    <a:pt x="368" y="625"/>
                  </a:cubicBezTo>
                  <a:cubicBezTo>
                    <a:pt x="390" y="647"/>
                    <a:pt x="406" y="642"/>
                    <a:pt x="432" y="620"/>
                  </a:cubicBezTo>
                  <a:cubicBezTo>
                    <a:pt x="444" y="611"/>
                    <a:pt x="477" y="583"/>
                    <a:pt x="510" y="556"/>
                  </a:cubicBezTo>
                  <a:cubicBezTo>
                    <a:pt x="510" y="556"/>
                    <a:pt x="510" y="556"/>
                    <a:pt x="510" y="556"/>
                  </a:cubicBezTo>
                  <a:cubicBezTo>
                    <a:pt x="542" y="529"/>
                    <a:pt x="575" y="501"/>
                    <a:pt x="587" y="491"/>
                  </a:cubicBezTo>
                  <a:cubicBezTo>
                    <a:pt x="613" y="470"/>
                    <a:pt x="620" y="454"/>
                    <a:pt x="603" y="429"/>
                  </a:cubicBezTo>
                  <a:cubicBezTo>
                    <a:pt x="585" y="403"/>
                    <a:pt x="498" y="271"/>
                    <a:pt x="400" y="136"/>
                  </a:cubicBezTo>
                  <a:cubicBezTo>
                    <a:pt x="302" y="0"/>
                    <a:pt x="70" y="4"/>
                    <a:pt x="58" y="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8" name="Freeform 35">
              <a:extLst>
                <a:ext uri="{FF2B5EF4-FFF2-40B4-BE49-F238E27FC236}">
                  <a16:creationId xmlns:a16="http://schemas.microsoft.com/office/drawing/2014/main" id="{916855B1-7913-49C3-BB5F-AEEB34665B62}"/>
                </a:ext>
              </a:extLst>
            </p:cNvPr>
            <p:cNvSpPr>
              <a:spLocks/>
            </p:cNvSpPr>
            <p:nvPr userDrawn="1"/>
          </p:nvSpPr>
          <p:spPr bwMode="auto">
            <a:xfrm rot="19782168" flipH="1">
              <a:off x="14365235" y="1127160"/>
              <a:ext cx="809030" cy="815662"/>
            </a:xfrm>
            <a:custGeom>
              <a:avLst/>
              <a:gdLst>
                <a:gd name="T0" fmla="*/ 42 w 267"/>
                <a:gd name="T1" fmla="*/ 210 h 267"/>
                <a:gd name="T2" fmla="*/ 57 w 267"/>
                <a:gd name="T3" fmla="*/ 43 h 267"/>
                <a:gd name="T4" fmla="*/ 225 w 267"/>
                <a:gd name="T5" fmla="*/ 58 h 267"/>
                <a:gd name="T6" fmla="*/ 210 w 267"/>
                <a:gd name="T7" fmla="*/ 225 h 267"/>
                <a:gd name="T8" fmla="*/ 42 w 267"/>
                <a:gd name="T9" fmla="*/ 210 h 267"/>
              </a:gdLst>
              <a:ahLst/>
              <a:cxnLst>
                <a:cxn ang="0">
                  <a:pos x="T0" y="T1"/>
                </a:cxn>
                <a:cxn ang="0">
                  <a:pos x="T2" y="T3"/>
                </a:cxn>
                <a:cxn ang="0">
                  <a:pos x="T4" y="T5"/>
                </a:cxn>
                <a:cxn ang="0">
                  <a:pos x="T6" y="T7"/>
                </a:cxn>
                <a:cxn ang="0">
                  <a:pos x="T8" y="T9"/>
                </a:cxn>
              </a:cxnLst>
              <a:rect l="0" t="0" r="r" b="b"/>
              <a:pathLst>
                <a:path w="267" h="267">
                  <a:moveTo>
                    <a:pt x="42" y="210"/>
                  </a:moveTo>
                  <a:cubicBezTo>
                    <a:pt x="0" y="160"/>
                    <a:pt x="7" y="85"/>
                    <a:pt x="57" y="43"/>
                  </a:cubicBezTo>
                  <a:cubicBezTo>
                    <a:pt x="108" y="0"/>
                    <a:pt x="183" y="7"/>
                    <a:pt x="225" y="58"/>
                  </a:cubicBezTo>
                  <a:cubicBezTo>
                    <a:pt x="267" y="108"/>
                    <a:pt x="260" y="183"/>
                    <a:pt x="210" y="225"/>
                  </a:cubicBezTo>
                  <a:cubicBezTo>
                    <a:pt x="159" y="267"/>
                    <a:pt x="84" y="261"/>
                    <a:pt x="42" y="210"/>
                  </a:cubicBezTo>
                  <a:close/>
                </a:path>
              </a:pathLst>
            </a:custGeom>
            <a:solidFill>
              <a:srgbClr val="AB620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9" name="Freeform 36">
              <a:extLst>
                <a:ext uri="{FF2B5EF4-FFF2-40B4-BE49-F238E27FC236}">
                  <a16:creationId xmlns:a16="http://schemas.microsoft.com/office/drawing/2014/main" id="{14FD0579-6112-4A49-9A49-61D428318A8E}"/>
                </a:ext>
              </a:extLst>
            </p:cNvPr>
            <p:cNvSpPr>
              <a:spLocks/>
            </p:cNvSpPr>
            <p:nvPr userDrawn="1"/>
          </p:nvSpPr>
          <p:spPr bwMode="auto">
            <a:xfrm rot="19782168" flipH="1">
              <a:off x="14218680" y="2232884"/>
              <a:ext cx="669773" cy="769240"/>
            </a:xfrm>
            <a:custGeom>
              <a:avLst/>
              <a:gdLst>
                <a:gd name="T0" fmla="*/ 131 w 219"/>
                <a:gd name="T1" fmla="*/ 109 h 254"/>
                <a:gd name="T2" fmla="*/ 207 w 219"/>
                <a:gd name="T3" fmla="*/ 244 h 254"/>
                <a:gd name="T4" fmla="*/ 89 w 219"/>
                <a:gd name="T5" fmla="*/ 144 h 254"/>
                <a:gd name="T6" fmla="*/ 12 w 219"/>
                <a:gd name="T7" fmla="*/ 10 h 254"/>
                <a:gd name="T8" fmla="*/ 131 w 219"/>
                <a:gd name="T9" fmla="*/ 109 h 254"/>
              </a:gdLst>
              <a:ahLst/>
              <a:cxnLst>
                <a:cxn ang="0">
                  <a:pos x="T0" y="T1"/>
                </a:cxn>
                <a:cxn ang="0">
                  <a:pos x="T2" y="T3"/>
                </a:cxn>
                <a:cxn ang="0">
                  <a:pos x="T4" y="T5"/>
                </a:cxn>
                <a:cxn ang="0">
                  <a:pos x="T6" y="T7"/>
                </a:cxn>
                <a:cxn ang="0">
                  <a:pos x="T8" y="T9"/>
                </a:cxn>
              </a:cxnLst>
              <a:rect l="0" t="0" r="r" b="b"/>
              <a:pathLst>
                <a:path w="219" h="254">
                  <a:moveTo>
                    <a:pt x="131" y="109"/>
                  </a:moveTo>
                  <a:cubicBezTo>
                    <a:pt x="185" y="174"/>
                    <a:pt x="219" y="234"/>
                    <a:pt x="207" y="244"/>
                  </a:cubicBezTo>
                  <a:cubicBezTo>
                    <a:pt x="196" y="254"/>
                    <a:pt x="143" y="209"/>
                    <a:pt x="89" y="144"/>
                  </a:cubicBezTo>
                  <a:cubicBezTo>
                    <a:pt x="35" y="80"/>
                    <a:pt x="0" y="19"/>
                    <a:pt x="12" y="10"/>
                  </a:cubicBezTo>
                  <a:cubicBezTo>
                    <a:pt x="23" y="0"/>
                    <a:pt x="77" y="45"/>
                    <a:pt x="13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0" name="Freeform 37">
              <a:extLst>
                <a:ext uri="{FF2B5EF4-FFF2-40B4-BE49-F238E27FC236}">
                  <a16:creationId xmlns:a16="http://schemas.microsoft.com/office/drawing/2014/main" id="{0A06FA59-B09B-458E-A644-B916737DDADC}"/>
                </a:ext>
              </a:extLst>
            </p:cNvPr>
            <p:cNvSpPr>
              <a:spLocks/>
            </p:cNvSpPr>
            <p:nvPr userDrawn="1"/>
          </p:nvSpPr>
          <p:spPr bwMode="auto">
            <a:xfrm rot="19782168" flipH="1">
              <a:off x="14374475" y="2182944"/>
              <a:ext cx="437671" cy="484092"/>
            </a:xfrm>
            <a:custGeom>
              <a:avLst/>
              <a:gdLst>
                <a:gd name="T0" fmla="*/ 37 w 143"/>
                <a:gd name="T1" fmla="*/ 40 h 159"/>
                <a:gd name="T2" fmla="*/ 143 w 143"/>
                <a:gd name="T3" fmla="*/ 124 h 159"/>
                <a:gd name="T4" fmla="*/ 131 w 143"/>
                <a:gd name="T5" fmla="*/ 109 h 159"/>
                <a:gd name="T6" fmla="*/ 12 w 143"/>
                <a:gd name="T7" fmla="*/ 10 h 159"/>
                <a:gd name="T8" fmla="*/ 89 w 143"/>
                <a:gd name="T9" fmla="*/ 144 h 159"/>
                <a:gd name="T10" fmla="*/ 101 w 143"/>
                <a:gd name="T11" fmla="*/ 159 h 159"/>
                <a:gd name="T12" fmla="*/ 37 w 143"/>
                <a:gd name="T13" fmla="*/ 40 h 159"/>
              </a:gdLst>
              <a:ahLst/>
              <a:cxnLst>
                <a:cxn ang="0">
                  <a:pos x="T0" y="T1"/>
                </a:cxn>
                <a:cxn ang="0">
                  <a:pos x="T2" y="T3"/>
                </a:cxn>
                <a:cxn ang="0">
                  <a:pos x="T4" y="T5"/>
                </a:cxn>
                <a:cxn ang="0">
                  <a:pos x="T6" y="T7"/>
                </a:cxn>
                <a:cxn ang="0">
                  <a:pos x="T8" y="T9"/>
                </a:cxn>
                <a:cxn ang="0">
                  <a:pos x="T10" y="T11"/>
                </a:cxn>
                <a:cxn ang="0">
                  <a:pos x="T12" y="T13"/>
                </a:cxn>
              </a:cxnLst>
              <a:rect l="0" t="0" r="r" b="b"/>
              <a:pathLst>
                <a:path w="143" h="159">
                  <a:moveTo>
                    <a:pt x="37" y="40"/>
                  </a:moveTo>
                  <a:cubicBezTo>
                    <a:pt x="48" y="31"/>
                    <a:pt x="94" y="68"/>
                    <a:pt x="143" y="124"/>
                  </a:cubicBezTo>
                  <a:cubicBezTo>
                    <a:pt x="139" y="119"/>
                    <a:pt x="135" y="114"/>
                    <a:pt x="131" y="109"/>
                  </a:cubicBezTo>
                  <a:cubicBezTo>
                    <a:pt x="77" y="45"/>
                    <a:pt x="23" y="0"/>
                    <a:pt x="12" y="10"/>
                  </a:cubicBezTo>
                  <a:cubicBezTo>
                    <a:pt x="0" y="19"/>
                    <a:pt x="35" y="80"/>
                    <a:pt x="89" y="144"/>
                  </a:cubicBezTo>
                  <a:cubicBezTo>
                    <a:pt x="93" y="150"/>
                    <a:pt x="97" y="154"/>
                    <a:pt x="101" y="159"/>
                  </a:cubicBezTo>
                  <a:cubicBezTo>
                    <a:pt x="55" y="100"/>
                    <a:pt x="26" y="49"/>
                    <a:pt x="37" y="4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2" name="Freeform 39">
              <a:extLst>
                <a:ext uri="{FF2B5EF4-FFF2-40B4-BE49-F238E27FC236}">
                  <a16:creationId xmlns:a16="http://schemas.microsoft.com/office/drawing/2014/main" id="{E51B7FC2-269D-448B-B784-73E251D43E69}"/>
                </a:ext>
              </a:extLst>
            </p:cNvPr>
            <p:cNvSpPr>
              <a:spLocks/>
            </p:cNvSpPr>
            <p:nvPr userDrawn="1"/>
          </p:nvSpPr>
          <p:spPr bwMode="auto">
            <a:xfrm rot="19782168" flipH="1">
              <a:off x="14349742" y="1163943"/>
              <a:ext cx="809030" cy="815662"/>
            </a:xfrm>
            <a:custGeom>
              <a:avLst/>
              <a:gdLst>
                <a:gd name="T0" fmla="*/ 42 w 267"/>
                <a:gd name="T1" fmla="*/ 209 h 267"/>
                <a:gd name="T2" fmla="*/ 57 w 267"/>
                <a:gd name="T3" fmla="*/ 42 h 267"/>
                <a:gd name="T4" fmla="*/ 225 w 267"/>
                <a:gd name="T5" fmla="*/ 57 h 267"/>
                <a:gd name="T6" fmla="*/ 210 w 267"/>
                <a:gd name="T7" fmla="*/ 225 h 267"/>
                <a:gd name="T8" fmla="*/ 42 w 267"/>
                <a:gd name="T9" fmla="*/ 209 h 267"/>
              </a:gdLst>
              <a:ahLst/>
              <a:cxnLst>
                <a:cxn ang="0">
                  <a:pos x="T0" y="T1"/>
                </a:cxn>
                <a:cxn ang="0">
                  <a:pos x="T2" y="T3"/>
                </a:cxn>
                <a:cxn ang="0">
                  <a:pos x="T4" y="T5"/>
                </a:cxn>
                <a:cxn ang="0">
                  <a:pos x="T6" y="T7"/>
                </a:cxn>
                <a:cxn ang="0">
                  <a:pos x="T8" y="T9"/>
                </a:cxn>
              </a:cxnLst>
              <a:rect l="0" t="0" r="r" b="b"/>
              <a:pathLst>
                <a:path w="267" h="267">
                  <a:moveTo>
                    <a:pt x="42" y="209"/>
                  </a:moveTo>
                  <a:cubicBezTo>
                    <a:pt x="0" y="159"/>
                    <a:pt x="7" y="84"/>
                    <a:pt x="57" y="42"/>
                  </a:cubicBezTo>
                  <a:cubicBezTo>
                    <a:pt x="108" y="0"/>
                    <a:pt x="183" y="6"/>
                    <a:pt x="225" y="57"/>
                  </a:cubicBezTo>
                  <a:cubicBezTo>
                    <a:pt x="267" y="107"/>
                    <a:pt x="260" y="182"/>
                    <a:pt x="210" y="225"/>
                  </a:cubicBezTo>
                  <a:cubicBezTo>
                    <a:pt x="159" y="267"/>
                    <a:pt x="84" y="260"/>
                    <a:pt x="42"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169" name="Picture 168">
            <a:extLst>
              <a:ext uri="{FF2B5EF4-FFF2-40B4-BE49-F238E27FC236}">
                <a16:creationId xmlns:a16="http://schemas.microsoft.com/office/drawing/2014/main" id="{5141FB6B-1075-4527-A074-35D7D7FC0A0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0232184">
            <a:off x="2005059" y="2622376"/>
            <a:ext cx="307945" cy="298092"/>
          </a:xfrm>
          <a:prstGeom prst="rect">
            <a:avLst/>
          </a:prstGeom>
        </p:spPr>
      </p:pic>
      <p:grpSp>
        <p:nvGrpSpPr>
          <p:cNvPr id="183" name="Group 182">
            <a:extLst>
              <a:ext uri="{FF2B5EF4-FFF2-40B4-BE49-F238E27FC236}">
                <a16:creationId xmlns:a16="http://schemas.microsoft.com/office/drawing/2014/main" id="{2E92D1E9-477F-49C8-84C3-2664E50F1036}"/>
              </a:ext>
              <a:ext uri="{C183D7F6-B498-43B3-948B-1728B52AA6E4}">
                <adec:decorative xmlns:adec="http://schemas.microsoft.com/office/drawing/2017/decorative" val="1"/>
              </a:ext>
            </a:extLst>
          </p:cNvPr>
          <p:cNvGrpSpPr/>
          <p:nvPr/>
        </p:nvGrpSpPr>
        <p:grpSpPr>
          <a:xfrm rot="1908679">
            <a:off x="4967893" y="1929266"/>
            <a:ext cx="1739612" cy="1694625"/>
            <a:chOff x="6311301" y="2505051"/>
            <a:chExt cx="2379696" cy="2429955"/>
          </a:xfrm>
        </p:grpSpPr>
        <p:grpSp>
          <p:nvGrpSpPr>
            <p:cNvPr id="184" name="Group 183">
              <a:extLst>
                <a:ext uri="{FF2B5EF4-FFF2-40B4-BE49-F238E27FC236}">
                  <a16:creationId xmlns:a16="http://schemas.microsoft.com/office/drawing/2014/main" id="{506F8299-FB0F-4C4F-BFBD-1B1236BCDFDE}"/>
                </a:ext>
              </a:extLst>
            </p:cNvPr>
            <p:cNvGrpSpPr/>
            <p:nvPr/>
          </p:nvGrpSpPr>
          <p:grpSpPr>
            <a:xfrm rot="20977888">
              <a:off x="6311301" y="2505051"/>
              <a:ext cx="2379696" cy="2429955"/>
              <a:chOff x="13091893" y="865867"/>
              <a:chExt cx="2690206" cy="2716773"/>
            </a:xfrm>
            <a:effectLst>
              <a:outerShdw blurRad="63500" sx="102000" sy="102000" algn="ctr" rotWithShape="0">
                <a:prstClr val="black">
                  <a:alpha val="40000"/>
                </a:prstClr>
              </a:outerShdw>
            </a:effectLst>
          </p:grpSpPr>
          <p:sp>
            <p:nvSpPr>
              <p:cNvPr id="186" name="Freeform 27">
                <a:extLst>
                  <a:ext uri="{FF2B5EF4-FFF2-40B4-BE49-F238E27FC236}">
                    <a16:creationId xmlns:a16="http://schemas.microsoft.com/office/drawing/2014/main" id="{29148197-4BC3-45AE-9B7E-4CEB7F8582C0}"/>
                  </a:ext>
                </a:extLst>
              </p:cNvPr>
              <p:cNvSpPr>
                <a:spLocks/>
              </p:cNvSpPr>
              <p:nvPr userDrawn="1"/>
            </p:nvSpPr>
            <p:spPr bwMode="auto">
              <a:xfrm rot="19782168" flipH="1">
                <a:off x="14080847" y="2753715"/>
                <a:ext cx="782505" cy="828925"/>
              </a:xfrm>
              <a:custGeom>
                <a:avLst/>
                <a:gdLst>
                  <a:gd name="T0" fmla="*/ 180 w 257"/>
                  <a:gd name="T1" fmla="*/ 46 h 273"/>
                  <a:gd name="T2" fmla="*/ 46 w 257"/>
                  <a:gd name="T3" fmla="*/ 34 h 273"/>
                  <a:gd name="T4" fmla="*/ 34 w 257"/>
                  <a:gd name="T5" fmla="*/ 168 h 273"/>
                  <a:gd name="T6" fmla="*/ 37 w 257"/>
                  <a:gd name="T7" fmla="*/ 171 h 273"/>
                  <a:gd name="T8" fmla="*/ 218 w 257"/>
                  <a:gd name="T9" fmla="*/ 240 h 273"/>
                  <a:gd name="T10" fmla="*/ 182 w 257"/>
                  <a:gd name="T11" fmla="*/ 49 h 273"/>
                  <a:gd name="T12" fmla="*/ 180 w 257"/>
                  <a:gd name="T13" fmla="*/ 46 h 273"/>
                </a:gdLst>
                <a:ahLst/>
                <a:cxnLst>
                  <a:cxn ang="0">
                    <a:pos x="T0" y="T1"/>
                  </a:cxn>
                  <a:cxn ang="0">
                    <a:pos x="T2" y="T3"/>
                  </a:cxn>
                  <a:cxn ang="0">
                    <a:pos x="T4" y="T5"/>
                  </a:cxn>
                  <a:cxn ang="0">
                    <a:pos x="T6" y="T7"/>
                  </a:cxn>
                  <a:cxn ang="0">
                    <a:pos x="T8" y="T9"/>
                  </a:cxn>
                  <a:cxn ang="0">
                    <a:pos x="T10" y="T11"/>
                  </a:cxn>
                  <a:cxn ang="0">
                    <a:pos x="T12" y="T13"/>
                  </a:cxn>
                </a:cxnLst>
                <a:rect l="0" t="0" r="r" b="b"/>
                <a:pathLst>
                  <a:path w="257" h="273">
                    <a:moveTo>
                      <a:pt x="180" y="46"/>
                    </a:moveTo>
                    <a:cubicBezTo>
                      <a:pt x="146" y="6"/>
                      <a:pt x="86" y="0"/>
                      <a:pt x="46" y="34"/>
                    </a:cubicBezTo>
                    <a:cubicBezTo>
                      <a:pt x="6" y="68"/>
                      <a:pt x="0" y="128"/>
                      <a:pt x="34" y="168"/>
                    </a:cubicBezTo>
                    <a:cubicBezTo>
                      <a:pt x="35" y="169"/>
                      <a:pt x="36" y="170"/>
                      <a:pt x="37" y="171"/>
                    </a:cubicBezTo>
                    <a:cubicBezTo>
                      <a:pt x="98" y="242"/>
                      <a:pt x="178" y="273"/>
                      <a:pt x="218" y="240"/>
                    </a:cubicBezTo>
                    <a:cubicBezTo>
                      <a:pt x="257" y="207"/>
                      <a:pt x="241" y="122"/>
                      <a:pt x="182" y="49"/>
                    </a:cubicBezTo>
                    <a:cubicBezTo>
                      <a:pt x="182" y="48"/>
                      <a:pt x="181" y="47"/>
                      <a:pt x="180" y="46"/>
                    </a:cubicBezTo>
                    <a:close/>
                  </a:path>
                </a:pathLst>
              </a:custGeom>
              <a:solidFill>
                <a:srgbClr val="ED8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28">
                <a:extLst>
                  <a:ext uri="{FF2B5EF4-FFF2-40B4-BE49-F238E27FC236}">
                    <a16:creationId xmlns:a16="http://schemas.microsoft.com/office/drawing/2014/main" id="{722D30D5-AACE-4112-BAF0-9DC156DA4B75}"/>
                  </a:ext>
                </a:extLst>
              </p:cNvPr>
              <p:cNvSpPr>
                <a:spLocks/>
              </p:cNvSpPr>
              <p:nvPr userDrawn="1"/>
            </p:nvSpPr>
            <p:spPr bwMode="auto">
              <a:xfrm rot="19782168" flipH="1">
                <a:off x="14215901" y="2761074"/>
                <a:ext cx="550408" cy="576932"/>
              </a:xfrm>
              <a:custGeom>
                <a:avLst/>
                <a:gdLst>
                  <a:gd name="T0" fmla="*/ 125 w 179"/>
                  <a:gd name="T1" fmla="*/ 32 h 189"/>
                  <a:gd name="T2" fmla="*/ 32 w 179"/>
                  <a:gd name="T3" fmla="*/ 23 h 189"/>
                  <a:gd name="T4" fmla="*/ 24 w 179"/>
                  <a:gd name="T5" fmla="*/ 116 h 189"/>
                  <a:gd name="T6" fmla="*/ 26 w 179"/>
                  <a:gd name="T7" fmla="*/ 118 h 189"/>
                  <a:gd name="T8" fmla="*/ 151 w 179"/>
                  <a:gd name="T9" fmla="*/ 166 h 189"/>
                  <a:gd name="T10" fmla="*/ 127 w 179"/>
                  <a:gd name="T11" fmla="*/ 34 h 189"/>
                  <a:gd name="T12" fmla="*/ 125 w 179"/>
                  <a:gd name="T13" fmla="*/ 32 h 189"/>
                </a:gdLst>
                <a:ahLst/>
                <a:cxnLst>
                  <a:cxn ang="0">
                    <a:pos x="T0" y="T1"/>
                  </a:cxn>
                  <a:cxn ang="0">
                    <a:pos x="T2" y="T3"/>
                  </a:cxn>
                  <a:cxn ang="0">
                    <a:pos x="T4" y="T5"/>
                  </a:cxn>
                  <a:cxn ang="0">
                    <a:pos x="T6" y="T7"/>
                  </a:cxn>
                  <a:cxn ang="0">
                    <a:pos x="T8" y="T9"/>
                  </a:cxn>
                  <a:cxn ang="0">
                    <a:pos x="T10" y="T11"/>
                  </a:cxn>
                  <a:cxn ang="0">
                    <a:pos x="T12" y="T13"/>
                  </a:cxn>
                </a:cxnLst>
                <a:rect l="0" t="0" r="r" b="b"/>
                <a:pathLst>
                  <a:path w="179" h="189">
                    <a:moveTo>
                      <a:pt x="125" y="32"/>
                    </a:moveTo>
                    <a:cubicBezTo>
                      <a:pt x="102" y="4"/>
                      <a:pt x="60" y="0"/>
                      <a:pt x="32" y="23"/>
                    </a:cubicBezTo>
                    <a:cubicBezTo>
                      <a:pt x="4" y="47"/>
                      <a:pt x="0" y="88"/>
                      <a:pt x="24" y="116"/>
                    </a:cubicBezTo>
                    <a:cubicBezTo>
                      <a:pt x="24" y="117"/>
                      <a:pt x="25" y="118"/>
                      <a:pt x="26" y="118"/>
                    </a:cubicBezTo>
                    <a:cubicBezTo>
                      <a:pt x="68" y="168"/>
                      <a:pt x="124" y="189"/>
                      <a:pt x="151" y="166"/>
                    </a:cubicBezTo>
                    <a:cubicBezTo>
                      <a:pt x="179" y="143"/>
                      <a:pt x="168" y="84"/>
                      <a:pt x="127" y="34"/>
                    </a:cubicBezTo>
                    <a:cubicBezTo>
                      <a:pt x="126" y="33"/>
                      <a:pt x="126" y="32"/>
                      <a:pt x="125" y="32"/>
                    </a:cubicBezTo>
                    <a:close/>
                  </a:path>
                </a:pathLst>
              </a:custGeom>
              <a:solidFill>
                <a:srgbClr val="EFB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29">
                <a:extLst>
                  <a:ext uri="{FF2B5EF4-FFF2-40B4-BE49-F238E27FC236}">
                    <a16:creationId xmlns:a16="http://schemas.microsoft.com/office/drawing/2014/main" id="{69DDBD06-60B9-42E8-9153-E8D87D399801}"/>
                  </a:ext>
                </a:extLst>
              </p:cNvPr>
              <p:cNvSpPr>
                <a:spLocks/>
              </p:cNvSpPr>
              <p:nvPr userDrawn="1"/>
            </p:nvSpPr>
            <p:spPr bwMode="auto">
              <a:xfrm rot="19782168" flipH="1">
                <a:off x="14482345" y="2176220"/>
                <a:ext cx="1299754" cy="1220175"/>
              </a:xfrm>
              <a:custGeom>
                <a:avLst/>
                <a:gdLst>
                  <a:gd name="T0" fmla="*/ 171 w 426"/>
                  <a:gd name="T1" fmla="*/ 0 h 401"/>
                  <a:gd name="T2" fmla="*/ 170 w 426"/>
                  <a:gd name="T3" fmla="*/ 389 h 401"/>
                  <a:gd name="T4" fmla="*/ 183 w 426"/>
                  <a:gd name="T5" fmla="*/ 386 h 401"/>
                  <a:gd name="T6" fmla="*/ 291 w 426"/>
                  <a:gd name="T7" fmla="*/ 168 h 401"/>
                  <a:gd name="T8" fmla="*/ 171 w 426"/>
                  <a:gd name="T9" fmla="*/ 0 h 401"/>
                </a:gdLst>
                <a:ahLst/>
                <a:cxnLst>
                  <a:cxn ang="0">
                    <a:pos x="T0" y="T1"/>
                  </a:cxn>
                  <a:cxn ang="0">
                    <a:pos x="T2" y="T3"/>
                  </a:cxn>
                  <a:cxn ang="0">
                    <a:pos x="T4" y="T5"/>
                  </a:cxn>
                  <a:cxn ang="0">
                    <a:pos x="T6" y="T7"/>
                  </a:cxn>
                  <a:cxn ang="0">
                    <a:pos x="T8" y="T9"/>
                  </a:cxn>
                </a:cxnLst>
                <a:rect l="0" t="0" r="r" b="b"/>
                <a:pathLst>
                  <a:path w="426" h="401">
                    <a:moveTo>
                      <a:pt x="171" y="0"/>
                    </a:moveTo>
                    <a:cubicBezTo>
                      <a:pt x="139" y="27"/>
                      <a:pt x="0" y="167"/>
                      <a:pt x="170" y="389"/>
                    </a:cubicBezTo>
                    <a:cubicBezTo>
                      <a:pt x="175" y="395"/>
                      <a:pt x="184" y="401"/>
                      <a:pt x="183" y="386"/>
                    </a:cubicBezTo>
                    <a:cubicBezTo>
                      <a:pt x="182" y="344"/>
                      <a:pt x="191" y="251"/>
                      <a:pt x="291" y="168"/>
                    </a:cubicBezTo>
                    <a:cubicBezTo>
                      <a:pt x="426" y="55"/>
                      <a:pt x="171"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30">
                <a:extLst>
                  <a:ext uri="{FF2B5EF4-FFF2-40B4-BE49-F238E27FC236}">
                    <a16:creationId xmlns:a16="http://schemas.microsoft.com/office/drawing/2014/main" id="{003C2455-E736-41AD-8CBA-B1CDF67829EC}"/>
                  </a:ext>
                </a:extLst>
              </p:cNvPr>
              <p:cNvSpPr>
                <a:spLocks/>
              </p:cNvSpPr>
              <p:nvPr userDrawn="1"/>
            </p:nvSpPr>
            <p:spPr bwMode="auto">
              <a:xfrm rot="19782168" flipH="1">
                <a:off x="13182077" y="1921506"/>
                <a:ext cx="1193652" cy="1220175"/>
              </a:xfrm>
              <a:custGeom>
                <a:avLst/>
                <a:gdLst>
                  <a:gd name="T0" fmla="*/ 0 w 392"/>
                  <a:gd name="T1" fmla="*/ 138 h 399"/>
                  <a:gd name="T2" fmla="*/ 383 w 392"/>
                  <a:gd name="T3" fmla="*/ 207 h 399"/>
                  <a:gd name="T4" fmla="*/ 378 w 392"/>
                  <a:gd name="T5" fmla="*/ 220 h 399"/>
                  <a:gd name="T6" fmla="*/ 144 w 392"/>
                  <a:gd name="T7" fmla="*/ 287 h 399"/>
                  <a:gd name="T8" fmla="*/ 0 w 392"/>
                  <a:gd name="T9" fmla="*/ 138 h 399"/>
                </a:gdLst>
                <a:ahLst/>
                <a:cxnLst>
                  <a:cxn ang="0">
                    <a:pos x="T0" y="T1"/>
                  </a:cxn>
                  <a:cxn ang="0">
                    <a:pos x="T2" y="T3"/>
                  </a:cxn>
                  <a:cxn ang="0">
                    <a:pos x="T4" y="T5"/>
                  </a:cxn>
                  <a:cxn ang="0">
                    <a:pos x="T6" y="T7"/>
                  </a:cxn>
                  <a:cxn ang="0">
                    <a:pos x="T8" y="T9"/>
                  </a:cxn>
                </a:cxnLst>
                <a:rect l="0" t="0" r="r" b="b"/>
                <a:pathLst>
                  <a:path w="392" h="399">
                    <a:moveTo>
                      <a:pt x="0" y="138"/>
                    </a:moveTo>
                    <a:cubicBezTo>
                      <a:pt x="33" y="111"/>
                      <a:pt x="196" y="0"/>
                      <a:pt x="383" y="207"/>
                    </a:cubicBezTo>
                    <a:cubicBezTo>
                      <a:pt x="389" y="213"/>
                      <a:pt x="392" y="223"/>
                      <a:pt x="378" y="220"/>
                    </a:cubicBezTo>
                    <a:cubicBezTo>
                      <a:pt x="337" y="210"/>
                      <a:pt x="244" y="203"/>
                      <a:pt x="144" y="287"/>
                    </a:cubicBezTo>
                    <a:cubicBezTo>
                      <a:pt x="9" y="399"/>
                      <a:pt x="0" y="138"/>
                      <a:pt x="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31">
                <a:extLst>
                  <a:ext uri="{FF2B5EF4-FFF2-40B4-BE49-F238E27FC236}">
                    <a16:creationId xmlns:a16="http://schemas.microsoft.com/office/drawing/2014/main" id="{254FA50C-6E9C-47A9-94DE-78FC491586ED}"/>
                  </a:ext>
                </a:extLst>
              </p:cNvPr>
              <p:cNvSpPr>
                <a:spLocks/>
              </p:cNvSpPr>
              <p:nvPr userDrawn="1"/>
            </p:nvSpPr>
            <p:spPr bwMode="auto">
              <a:xfrm rot="19782168" flipH="1">
                <a:off x="14772020" y="2093218"/>
                <a:ext cx="988079" cy="1200282"/>
              </a:xfrm>
              <a:custGeom>
                <a:avLst/>
                <a:gdLst>
                  <a:gd name="T0" fmla="*/ 188 w 324"/>
                  <a:gd name="T1" fmla="*/ 21 h 394"/>
                  <a:gd name="T2" fmla="*/ 324 w 324"/>
                  <a:gd name="T3" fmla="*/ 80 h 394"/>
                  <a:gd name="T4" fmla="*/ 171 w 324"/>
                  <a:gd name="T5" fmla="*/ 0 h 394"/>
                  <a:gd name="T6" fmla="*/ 170 w 324"/>
                  <a:gd name="T7" fmla="*/ 389 h 394"/>
                  <a:gd name="T8" fmla="*/ 176 w 324"/>
                  <a:gd name="T9" fmla="*/ 394 h 394"/>
                  <a:gd name="T10" fmla="*/ 188 w 324"/>
                  <a:gd name="T11" fmla="*/ 21 h 394"/>
                </a:gdLst>
                <a:ahLst/>
                <a:cxnLst>
                  <a:cxn ang="0">
                    <a:pos x="T0" y="T1"/>
                  </a:cxn>
                  <a:cxn ang="0">
                    <a:pos x="T2" y="T3"/>
                  </a:cxn>
                  <a:cxn ang="0">
                    <a:pos x="T4" y="T5"/>
                  </a:cxn>
                  <a:cxn ang="0">
                    <a:pos x="T6" y="T7"/>
                  </a:cxn>
                  <a:cxn ang="0">
                    <a:pos x="T8" y="T9"/>
                  </a:cxn>
                  <a:cxn ang="0">
                    <a:pos x="T10" y="T11"/>
                  </a:cxn>
                </a:cxnLst>
                <a:rect l="0" t="0" r="r" b="b"/>
                <a:pathLst>
                  <a:path w="324" h="394">
                    <a:moveTo>
                      <a:pt x="188" y="21"/>
                    </a:moveTo>
                    <a:cubicBezTo>
                      <a:pt x="188" y="21"/>
                      <a:pt x="279" y="41"/>
                      <a:pt x="324" y="80"/>
                    </a:cubicBezTo>
                    <a:cubicBezTo>
                      <a:pt x="294" y="27"/>
                      <a:pt x="171" y="0"/>
                      <a:pt x="171" y="0"/>
                    </a:cubicBezTo>
                    <a:cubicBezTo>
                      <a:pt x="139" y="27"/>
                      <a:pt x="0" y="167"/>
                      <a:pt x="170" y="389"/>
                    </a:cubicBezTo>
                    <a:cubicBezTo>
                      <a:pt x="171" y="391"/>
                      <a:pt x="174" y="393"/>
                      <a:pt x="176" y="394"/>
                    </a:cubicBezTo>
                    <a:cubicBezTo>
                      <a:pt x="24" y="182"/>
                      <a:pt x="157" y="47"/>
                      <a:pt x="188" y="21"/>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32">
                <a:extLst>
                  <a:ext uri="{FF2B5EF4-FFF2-40B4-BE49-F238E27FC236}">
                    <a16:creationId xmlns:a16="http://schemas.microsoft.com/office/drawing/2014/main" id="{CDD12802-3630-41FD-B45F-AB52E01BF1B9}"/>
                  </a:ext>
                </a:extLst>
              </p:cNvPr>
              <p:cNvSpPr>
                <a:spLocks/>
              </p:cNvSpPr>
              <p:nvPr userDrawn="1"/>
            </p:nvSpPr>
            <p:spPr bwMode="auto">
              <a:xfrm rot="19782168" flipH="1">
                <a:off x="13091893" y="1936191"/>
                <a:ext cx="1180389" cy="928394"/>
              </a:xfrm>
              <a:custGeom>
                <a:avLst/>
                <a:gdLst>
                  <a:gd name="T0" fmla="*/ 18 w 388"/>
                  <a:gd name="T1" fmla="*/ 159 h 303"/>
                  <a:gd name="T2" fmla="*/ 388 w 388"/>
                  <a:gd name="T3" fmla="*/ 214 h 303"/>
                  <a:gd name="T4" fmla="*/ 383 w 388"/>
                  <a:gd name="T5" fmla="*/ 207 h 303"/>
                  <a:gd name="T6" fmla="*/ 0 w 388"/>
                  <a:gd name="T7" fmla="*/ 138 h 303"/>
                  <a:gd name="T8" fmla="*/ 52 w 388"/>
                  <a:gd name="T9" fmla="*/ 303 h 303"/>
                  <a:gd name="T10" fmla="*/ 18 w 388"/>
                  <a:gd name="T11" fmla="*/ 159 h 303"/>
                </a:gdLst>
                <a:ahLst/>
                <a:cxnLst>
                  <a:cxn ang="0">
                    <a:pos x="T0" y="T1"/>
                  </a:cxn>
                  <a:cxn ang="0">
                    <a:pos x="T2" y="T3"/>
                  </a:cxn>
                  <a:cxn ang="0">
                    <a:pos x="T4" y="T5"/>
                  </a:cxn>
                  <a:cxn ang="0">
                    <a:pos x="T6" y="T7"/>
                  </a:cxn>
                  <a:cxn ang="0">
                    <a:pos x="T8" y="T9"/>
                  </a:cxn>
                  <a:cxn ang="0">
                    <a:pos x="T10" y="T11"/>
                  </a:cxn>
                </a:cxnLst>
                <a:rect l="0" t="0" r="r" b="b"/>
                <a:pathLst>
                  <a:path w="388" h="303">
                    <a:moveTo>
                      <a:pt x="18" y="159"/>
                    </a:moveTo>
                    <a:cubicBezTo>
                      <a:pt x="49" y="133"/>
                      <a:pt x="206" y="26"/>
                      <a:pt x="388" y="214"/>
                    </a:cubicBezTo>
                    <a:cubicBezTo>
                      <a:pt x="387" y="211"/>
                      <a:pt x="385" y="209"/>
                      <a:pt x="383" y="207"/>
                    </a:cubicBezTo>
                    <a:cubicBezTo>
                      <a:pt x="196" y="0"/>
                      <a:pt x="33" y="111"/>
                      <a:pt x="0" y="138"/>
                    </a:cubicBezTo>
                    <a:cubicBezTo>
                      <a:pt x="0" y="138"/>
                      <a:pt x="5" y="264"/>
                      <a:pt x="52" y="303"/>
                    </a:cubicBezTo>
                    <a:cubicBezTo>
                      <a:pt x="21" y="252"/>
                      <a:pt x="18" y="159"/>
                      <a:pt x="18" y="159"/>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33">
                <a:extLst>
                  <a:ext uri="{FF2B5EF4-FFF2-40B4-BE49-F238E27FC236}">
                    <a16:creationId xmlns:a16="http://schemas.microsoft.com/office/drawing/2014/main" id="{AAADC4C2-0199-42CD-BCCD-1A4D2E16D680}"/>
                  </a:ext>
                </a:extLst>
              </p:cNvPr>
              <p:cNvSpPr>
                <a:spLocks/>
              </p:cNvSpPr>
              <p:nvPr userDrawn="1"/>
            </p:nvSpPr>
            <p:spPr bwMode="auto">
              <a:xfrm rot="19782168" flipH="1">
                <a:off x="13687347" y="865867"/>
                <a:ext cx="2015945" cy="2108776"/>
              </a:xfrm>
              <a:custGeom>
                <a:avLst/>
                <a:gdLst>
                  <a:gd name="T0" fmla="*/ 61 w 663"/>
                  <a:gd name="T1" fmla="*/ 15 h 692"/>
                  <a:gd name="T2" fmla="*/ 61 w 663"/>
                  <a:gd name="T3" fmla="*/ 15 h 692"/>
                  <a:gd name="T4" fmla="*/ 61 w 663"/>
                  <a:gd name="T5" fmla="*/ 15 h 692"/>
                  <a:gd name="T6" fmla="*/ 123 w 663"/>
                  <a:gd name="T7" fmla="*/ 399 h 692"/>
                  <a:gd name="T8" fmla="*/ 393 w 663"/>
                  <a:gd name="T9" fmla="*/ 668 h 692"/>
                  <a:gd name="T10" fmla="*/ 462 w 663"/>
                  <a:gd name="T11" fmla="*/ 664 h 692"/>
                  <a:gd name="T12" fmla="*/ 545 w 663"/>
                  <a:gd name="T13" fmla="*/ 594 h 692"/>
                  <a:gd name="T14" fmla="*/ 545 w 663"/>
                  <a:gd name="T15" fmla="*/ 594 h 692"/>
                  <a:gd name="T16" fmla="*/ 628 w 663"/>
                  <a:gd name="T17" fmla="*/ 525 h 692"/>
                  <a:gd name="T18" fmla="*/ 644 w 663"/>
                  <a:gd name="T19" fmla="*/ 459 h 692"/>
                  <a:gd name="T20" fmla="*/ 428 w 663"/>
                  <a:gd name="T21" fmla="*/ 145 h 692"/>
                  <a:gd name="T22" fmla="*/ 61 w 663"/>
                  <a:gd name="T23" fmla="*/ 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692">
                    <a:moveTo>
                      <a:pt x="61" y="15"/>
                    </a:moveTo>
                    <a:cubicBezTo>
                      <a:pt x="61" y="15"/>
                      <a:pt x="61" y="15"/>
                      <a:pt x="61" y="15"/>
                    </a:cubicBezTo>
                    <a:cubicBezTo>
                      <a:pt x="61" y="15"/>
                      <a:pt x="61" y="15"/>
                      <a:pt x="61" y="15"/>
                    </a:cubicBezTo>
                    <a:cubicBezTo>
                      <a:pt x="48" y="25"/>
                      <a:pt x="0" y="269"/>
                      <a:pt x="123" y="399"/>
                    </a:cubicBezTo>
                    <a:cubicBezTo>
                      <a:pt x="247" y="528"/>
                      <a:pt x="370" y="645"/>
                      <a:pt x="393" y="668"/>
                    </a:cubicBezTo>
                    <a:cubicBezTo>
                      <a:pt x="416" y="692"/>
                      <a:pt x="434" y="687"/>
                      <a:pt x="462" y="664"/>
                    </a:cubicBezTo>
                    <a:cubicBezTo>
                      <a:pt x="474" y="653"/>
                      <a:pt x="510" y="624"/>
                      <a:pt x="545" y="594"/>
                    </a:cubicBezTo>
                    <a:cubicBezTo>
                      <a:pt x="545" y="594"/>
                      <a:pt x="545" y="594"/>
                      <a:pt x="545" y="594"/>
                    </a:cubicBezTo>
                    <a:cubicBezTo>
                      <a:pt x="580" y="565"/>
                      <a:pt x="615" y="536"/>
                      <a:pt x="628" y="525"/>
                    </a:cubicBezTo>
                    <a:cubicBezTo>
                      <a:pt x="655" y="502"/>
                      <a:pt x="663" y="486"/>
                      <a:pt x="644" y="459"/>
                    </a:cubicBezTo>
                    <a:cubicBezTo>
                      <a:pt x="625" y="431"/>
                      <a:pt x="533" y="290"/>
                      <a:pt x="428" y="145"/>
                    </a:cubicBezTo>
                    <a:cubicBezTo>
                      <a:pt x="322" y="0"/>
                      <a:pt x="74" y="4"/>
                      <a:pt x="61" y="15"/>
                    </a:cubicBezTo>
                    <a:close/>
                  </a:path>
                </a:pathLst>
              </a:custGeom>
              <a:solidFill>
                <a:srgbClr val="DDA20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34">
                <a:extLst>
                  <a:ext uri="{FF2B5EF4-FFF2-40B4-BE49-F238E27FC236}">
                    <a16:creationId xmlns:a16="http://schemas.microsoft.com/office/drawing/2014/main" id="{4A5E6A09-44A7-4878-89A0-F35CB450D98B}"/>
                  </a:ext>
                </a:extLst>
              </p:cNvPr>
              <p:cNvSpPr>
                <a:spLocks/>
              </p:cNvSpPr>
              <p:nvPr userDrawn="1"/>
            </p:nvSpPr>
            <p:spPr bwMode="auto">
              <a:xfrm rot="19782168" flipH="1">
                <a:off x="13782091" y="961712"/>
                <a:ext cx="1889950" cy="1969523"/>
              </a:xfrm>
              <a:custGeom>
                <a:avLst/>
                <a:gdLst>
                  <a:gd name="T0" fmla="*/ 58 w 620"/>
                  <a:gd name="T1" fmla="*/ 14 h 647"/>
                  <a:gd name="T2" fmla="*/ 58 w 620"/>
                  <a:gd name="T3" fmla="*/ 14 h 647"/>
                  <a:gd name="T4" fmla="*/ 58 w 620"/>
                  <a:gd name="T5" fmla="*/ 14 h 647"/>
                  <a:gd name="T6" fmla="*/ 116 w 620"/>
                  <a:gd name="T7" fmla="*/ 373 h 647"/>
                  <a:gd name="T8" fmla="*/ 368 w 620"/>
                  <a:gd name="T9" fmla="*/ 625 h 647"/>
                  <a:gd name="T10" fmla="*/ 432 w 620"/>
                  <a:gd name="T11" fmla="*/ 620 h 647"/>
                  <a:gd name="T12" fmla="*/ 510 w 620"/>
                  <a:gd name="T13" fmla="*/ 556 h 647"/>
                  <a:gd name="T14" fmla="*/ 510 w 620"/>
                  <a:gd name="T15" fmla="*/ 556 h 647"/>
                  <a:gd name="T16" fmla="*/ 587 w 620"/>
                  <a:gd name="T17" fmla="*/ 491 h 647"/>
                  <a:gd name="T18" fmla="*/ 603 w 620"/>
                  <a:gd name="T19" fmla="*/ 429 h 647"/>
                  <a:gd name="T20" fmla="*/ 400 w 620"/>
                  <a:gd name="T21" fmla="*/ 136 h 647"/>
                  <a:gd name="T22" fmla="*/ 58 w 620"/>
                  <a:gd name="T23" fmla="*/ 1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647">
                    <a:moveTo>
                      <a:pt x="58" y="14"/>
                    </a:moveTo>
                    <a:cubicBezTo>
                      <a:pt x="58" y="14"/>
                      <a:pt x="58" y="14"/>
                      <a:pt x="58" y="14"/>
                    </a:cubicBezTo>
                    <a:cubicBezTo>
                      <a:pt x="58" y="14"/>
                      <a:pt x="58" y="14"/>
                      <a:pt x="58" y="14"/>
                    </a:cubicBezTo>
                    <a:cubicBezTo>
                      <a:pt x="46" y="24"/>
                      <a:pt x="0" y="252"/>
                      <a:pt x="116" y="373"/>
                    </a:cubicBezTo>
                    <a:cubicBezTo>
                      <a:pt x="231" y="494"/>
                      <a:pt x="346" y="603"/>
                      <a:pt x="368" y="625"/>
                    </a:cubicBezTo>
                    <a:cubicBezTo>
                      <a:pt x="390" y="647"/>
                      <a:pt x="406" y="642"/>
                      <a:pt x="432" y="620"/>
                    </a:cubicBezTo>
                    <a:cubicBezTo>
                      <a:pt x="444" y="611"/>
                      <a:pt x="477" y="583"/>
                      <a:pt x="510" y="556"/>
                    </a:cubicBezTo>
                    <a:cubicBezTo>
                      <a:pt x="510" y="556"/>
                      <a:pt x="510" y="556"/>
                      <a:pt x="510" y="556"/>
                    </a:cubicBezTo>
                    <a:cubicBezTo>
                      <a:pt x="542" y="529"/>
                      <a:pt x="575" y="501"/>
                      <a:pt x="587" y="491"/>
                    </a:cubicBezTo>
                    <a:cubicBezTo>
                      <a:pt x="613" y="470"/>
                      <a:pt x="620" y="454"/>
                      <a:pt x="603" y="429"/>
                    </a:cubicBezTo>
                    <a:cubicBezTo>
                      <a:pt x="585" y="403"/>
                      <a:pt x="498" y="271"/>
                      <a:pt x="400" y="136"/>
                    </a:cubicBezTo>
                    <a:cubicBezTo>
                      <a:pt x="302" y="0"/>
                      <a:pt x="70" y="4"/>
                      <a:pt x="58" y="14"/>
                    </a:cubicBezTo>
                    <a:close/>
                  </a:path>
                </a:pathLst>
              </a:custGeom>
              <a:solidFill>
                <a:srgbClr val="F6CE6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35">
                <a:extLst>
                  <a:ext uri="{FF2B5EF4-FFF2-40B4-BE49-F238E27FC236}">
                    <a16:creationId xmlns:a16="http://schemas.microsoft.com/office/drawing/2014/main" id="{836E229E-9753-442D-B630-C498CA89962E}"/>
                  </a:ext>
                </a:extLst>
              </p:cNvPr>
              <p:cNvSpPr>
                <a:spLocks/>
              </p:cNvSpPr>
              <p:nvPr userDrawn="1"/>
            </p:nvSpPr>
            <p:spPr bwMode="auto">
              <a:xfrm rot="19782168" flipH="1">
                <a:off x="14365235" y="1127160"/>
                <a:ext cx="809030" cy="815662"/>
              </a:xfrm>
              <a:custGeom>
                <a:avLst/>
                <a:gdLst>
                  <a:gd name="T0" fmla="*/ 42 w 267"/>
                  <a:gd name="T1" fmla="*/ 210 h 267"/>
                  <a:gd name="T2" fmla="*/ 57 w 267"/>
                  <a:gd name="T3" fmla="*/ 43 h 267"/>
                  <a:gd name="T4" fmla="*/ 225 w 267"/>
                  <a:gd name="T5" fmla="*/ 58 h 267"/>
                  <a:gd name="T6" fmla="*/ 210 w 267"/>
                  <a:gd name="T7" fmla="*/ 225 h 267"/>
                  <a:gd name="T8" fmla="*/ 42 w 267"/>
                  <a:gd name="T9" fmla="*/ 210 h 267"/>
                </a:gdLst>
                <a:ahLst/>
                <a:cxnLst>
                  <a:cxn ang="0">
                    <a:pos x="T0" y="T1"/>
                  </a:cxn>
                  <a:cxn ang="0">
                    <a:pos x="T2" y="T3"/>
                  </a:cxn>
                  <a:cxn ang="0">
                    <a:pos x="T4" y="T5"/>
                  </a:cxn>
                  <a:cxn ang="0">
                    <a:pos x="T6" y="T7"/>
                  </a:cxn>
                  <a:cxn ang="0">
                    <a:pos x="T8" y="T9"/>
                  </a:cxn>
                </a:cxnLst>
                <a:rect l="0" t="0" r="r" b="b"/>
                <a:pathLst>
                  <a:path w="267" h="267">
                    <a:moveTo>
                      <a:pt x="42" y="210"/>
                    </a:moveTo>
                    <a:cubicBezTo>
                      <a:pt x="0" y="160"/>
                      <a:pt x="7" y="85"/>
                      <a:pt x="57" y="43"/>
                    </a:cubicBezTo>
                    <a:cubicBezTo>
                      <a:pt x="108" y="0"/>
                      <a:pt x="183" y="7"/>
                      <a:pt x="225" y="58"/>
                    </a:cubicBezTo>
                    <a:cubicBezTo>
                      <a:pt x="267" y="108"/>
                      <a:pt x="260" y="183"/>
                      <a:pt x="210" y="225"/>
                    </a:cubicBezTo>
                    <a:cubicBezTo>
                      <a:pt x="159" y="267"/>
                      <a:pt x="84" y="261"/>
                      <a:pt x="42" y="210"/>
                    </a:cubicBezTo>
                    <a:close/>
                  </a:path>
                </a:pathLst>
              </a:custGeom>
              <a:solidFill>
                <a:srgbClr val="DDA20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36">
                <a:extLst>
                  <a:ext uri="{FF2B5EF4-FFF2-40B4-BE49-F238E27FC236}">
                    <a16:creationId xmlns:a16="http://schemas.microsoft.com/office/drawing/2014/main" id="{B8997314-05B4-4CCE-B5FB-2579D94AD784}"/>
                  </a:ext>
                </a:extLst>
              </p:cNvPr>
              <p:cNvSpPr>
                <a:spLocks/>
              </p:cNvSpPr>
              <p:nvPr userDrawn="1"/>
            </p:nvSpPr>
            <p:spPr bwMode="auto">
              <a:xfrm rot="19782168" flipH="1">
                <a:off x="14218680" y="2232884"/>
                <a:ext cx="669773" cy="769240"/>
              </a:xfrm>
              <a:custGeom>
                <a:avLst/>
                <a:gdLst>
                  <a:gd name="T0" fmla="*/ 131 w 219"/>
                  <a:gd name="T1" fmla="*/ 109 h 254"/>
                  <a:gd name="T2" fmla="*/ 207 w 219"/>
                  <a:gd name="T3" fmla="*/ 244 h 254"/>
                  <a:gd name="T4" fmla="*/ 89 w 219"/>
                  <a:gd name="T5" fmla="*/ 144 h 254"/>
                  <a:gd name="T6" fmla="*/ 12 w 219"/>
                  <a:gd name="T7" fmla="*/ 10 h 254"/>
                  <a:gd name="T8" fmla="*/ 131 w 219"/>
                  <a:gd name="T9" fmla="*/ 109 h 254"/>
                </a:gdLst>
                <a:ahLst/>
                <a:cxnLst>
                  <a:cxn ang="0">
                    <a:pos x="T0" y="T1"/>
                  </a:cxn>
                  <a:cxn ang="0">
                    <a:pos x="T2" y="T3"/>
                  </a:cxn>
                  <a:cxn ang="0">
                    <a:pos x="T4" y="T5"/>
                  </a:cxn>
                  <a:cxn ang="0">
                    <a:pos x="T6" y="T7"/>
                  </a:cxn>
                  <a:cxn ang="0">
                    <a:pos x="T8" y="T9"/>
                  </a:cxn>
                </a:cxnLst>
                <a:rect l="0" t="0" r="r" b="b"/>
                <a:pathLst>
                  <a:path w="219" h="254">
                    <a:moveTo>
                      <a:pt x="131" y="109"/>
                    </a:moveTo>
                    <a:cubicBezTo>
                      <a:pt x="185" y="174"/>
                      <a:pt x="219" y="234"/>
                      <a:pt x="207" y="244"/>
                    </a:cubicBezTo>
                    <a:cubicBezTo>
                      <a:pt x="196" y="254"/>
                      <a:pt x="143" y="209"/>
                      <a:pt x="89" y="144"/>
                    </a:cubicBezTo>
                    <a:cubicBezTo>
                      <a:pt x="35" y="80"/>
                      <a:pt x="0" y="19"/>
                      <a:pt x="12" y="10"/>
                    </a:cubicBezTo>
                    <a:cubicBezTo>
                      <a:pt x="23" y="0"/>
                      <a:pt x="77" y="45"/>
                      <a:pt x="13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37">
                <a:extLst>
                  <a:ext uri="{FF2B5EF4-FFF2-40B4-BE49-F238E27FC236}">
                    <a16:creationId xmlns:a16="http://schemas.microsoft.com/office/drawing/2014/main" id="{BEDD8DCA-724D-4834-8C2B-76F9512927A2}"/>
                  </a:ext>
                </a:extLst>
              </p:cNvPr>
              <p:cNvSpPr>
                <a:spLocks/>
              </p:cNvSpPr>
              <p:nvPr userDrawn="1"/>
            </p:nvSpPr>
            <p:spPr bwMode="auto">
              <a:xfrm rot="19782168" flipH="1">
                <a:off x="14363005" y="2193811"/>
                <a:ext cx="437672" cy="484093"/>
              </a:xfrm>
              <a:custGeom>
                <a:avLst/>
                <a:gdLst>
                  <a:gd name="T0" fmla="*/ 37 w 143"/>
                  <a:gd name="T1" fmla="*/ 40 h 159"/>
                  <a:gd name="T2" fmla="*/ 143 w 143"/>
                  <a:gd name="T3" fmla="*/ 124 h 159"/>
                  <a:gd name="T4" fmla="*/ 131 w 143"/>
                  <a:gd name="T5" fmla="*/ 109 h 159"/>
                  <a:gd name="T6" fmla="*/ 12 w 143"/>
                  <a:gd name="T7" fmla="*/ 10 h 159"/>
                  <a:gd name="T8" fmla="*/ 89 w 143"/>
                  <a:gd name="T9" fmla="*/ 144 h 159"/>
                  <a:gd name="T10" fmla="*/ 101 w 143"/>
                  <a:gd name="T11" fmla="*/ 159 h 159"/>
                  <a:gd name="T12" fmla="*/ 37 w 143"/>
                  <a:gd name="T13" fmla="*/ 40 h 159"/>
                </a:gdLst>
                <a:ahLst/>
                <a:cxnLst>
                  <a:cxn ang="0">
                    <a:pos x="T0" y="T1"/>
                  </a:cxn>
                  <a:cxn ang="0">
                    <a:pos x="T2" y="T3"/>
                  </a:cxn>
                  <a:cxn ang="0">
                    <a:pos x="T4" y="T5"/>
                  </a:cxn>
                  <a:cxn ang="0">
                    <a:pos x="T6" y="T7"/>
                  </a:cxn>
                  <a:cxn ang="0">
                    <a:pos x="T8" y="T9"/>
                  </a:cxn>
                  <a:cxn ang="0">
                    <a:pos x="T10" y="T11"/>
                  </a:cxn>
                  <a:cxn ang="0">
                    <a:pos x="T12" y="T13"/>
                  </a:cxn>
                </a:cxnLst>
                <a:rect l="0" t="0" r="r" b="b"/>
                <a:pathLst>
                  <a:path w="143" h="159">
                    <a:moveTo>
                      <a:pt x="37" y="40"/>
                    </a:moveTo>
                    <a:cubicBezTo>
                      <a:pt x="48" y="31"/>
                      <a:pt x="94" y="68"/>
                      <a:pt x="143" y="124"/>
                    </a:cubicBezTo>
                    <a:cubicBezTo>
                      <a:pt x="139" y="119"/>
                      <a:pt x="135" y="114"/>
                      <a:pt x="131" y="109"/>
                    </a:cubicBezTo>
                    <a:cubicBezTo>
                      <a:pt x="77" y="45"/>
                      <a:pt x="23" y="0"/>
                      <a:pt x="12" y="10"/>
                    </a:cubicBezTo>
                    <a:cubicBezTo>
                      <a:pt x="0" y="19"/>
                      <a:pt x="35" y="80"/>
                      <a:pt x="89" y="144"/>
                    </a:cubicBezTo>
                    <a:cubicBezTo>
                      <a:pt x="93" y="150"/>
                      <a:pt x="97" y="154"/>
                      <a:pt x="101" y="159"/>
                    </a:cubicBezTo>
                    <a:cubicBezTo>
                      <a:pt x="55" y="100"/>
                      <a:pt x="26" y="49"/>
                      <a:pt x="37" y="4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39">
                <a:extLst>
                  <a:ext uri="{FF2B5EF4-FFF2-40B4-BE49-F238E27FC236}">
                    <a16:creationId xmlns:a16="http://schemas.microsoft.com/office/drawing/2014/main" id="{CF709E7B-F3CE-420A-B234-021ED78F68FD}"/>
                  </a:ext>
                </a:extLst>
              </p:cNvPr>
              <p:cNvSpPr>
                <a:spLocks/>
              </p:cNvSpPr>
              <p:nvPr userDrawn="1"/>
            </p:nvSpPr>
            <p:spPr bwMode="auto">
              <a:xfrm rot="19782168" flipH="1">
                <a:off x="14348090" y="1150522"/>
                <a:ext cx="809029" cy="815663"/>
              </a:xfrm>
              <a:custGeom>
                <a:avLst/>
                <a:gdLst>
                  <a:gd name="T0" fmla="*/ 42 w 267"/>
                  <a:gd name="T1" fmla="*/ 209 h 267"/>
                  <a:gd name="T2" fmla="*/ 57 w 267"/>
                  <a:gd name="T3" fmla="*/ 42 h 267"/>
                  <a:gd name="T4" fmla="*/ 225 w 267"/>
                  <a:gd name="T5" fmla="*/ 57 h 267"/>
                  <a:gd name="T6" fmla="*/ 210 w 267"/>
                  <a:gd name="T7" fmla="*/ 225 h 267"/>
                  <a:gd name="T8" fmla="*/ 42 w 267"/>
                  <a:gd name="T9" fmla="*/ 209 h 267"/>
                </a:gdLst>
                <a:ahLst/>
                <a:cxnLst>
                  <a:cxn ang="0">
                    <a:pos x="T0" y="T1"/>
                  </a:cxn>
                  <a:cxn ang="0">
                    <a:pos x="T2" y="T3"/>
                  </a:cxn>
                  <a:cxn ang="0">
                    <a:pos x="T4" y="T5"/>
                  </a:cxn>
                  <a:cxn ang="0">
                    <a:pos x="T6" y="T7"/>
                  </a:cxn>
                  <a:cxn ang="0">
                    <a:pos x="T8" y="T9"/>
                  </a:cxn>
                </a:cxnLst>
                <a:rect l="0" t="0" r="r" b="b"/>
                <a:pathLst>
                  <a:path w="267" h="267">
                    <a:moveTo>
                      <a:pt x="42" y="209"/>
                    </a:moveTo>
                    <a:cubicBezTo>
                      <a:pt x="0" y="159"/>
                      <a:pt x="7" y="84"/>
                      <a:pt x="57" y="42"/>
                    </a:cubicBezTo>
                    <a:cubicBezTo>
                      <a:pt x="108" y="0"/>
                      <a:pt x="183" y="6"/>
                      <a:pt x="225" y="57"/>
                    </a:cubicBezTo>
                    <a:cubicBezTo>
                      <a:pt x="267" y="107"/>
                      <a:pt x="260" y="182"/>
                      <a:pt x="210" y="225"/>
                    </a:cubicBezTo>
                    <a:cubicBezTo>
                      <a:pt x="159" y="267"/>
                      <a:pt x="84" y="260"/>
                      <a:pt x="42"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85" name="Picture 184">
              <a:extLst>
                <a:ext uri="{FF2B5EF4-FFF2-40B4-BE49-F238E27FC236}">
                  <a16:creationId xmlns:a16="http://schemas.microsoft.com/office/drawing/2014/main" id="{C1B4C956-57C3-4BC7-A29A-D869350A3FF1}"/>
                </a:ext>
              </a:extLst>
            </p:cNvPr>
            <p:cNvPicPr>
              <a:picLocks noChangeAspect="1"/>
            </p:cNvPicPr>
            <p:nvPr/>
          </p:nvPicPr>
          <p:blipFill>
            <a:blip r:embed="rId6"/>
            <a:stretch>
              <a:fillRect/>
            </a:stretch>
          </p:blipFill>
          <p:spPr>
            <a:xfrm>
              <a:off x="7497542" y="2856208"/>
              <a:ext cx="377295" cy="426508"/>
            </a:xfrm>
            <a:prstGeom prst="rect">
              <a:avLst/>
            </a:prstGeom>
          </p:spPr>
        </p:pic>
      </p:grpSp>
      <p:grpSp>
        <p:nvGrpSpPr>
          <p:cNvPr id="252" name="Group 251">
            <a:extLst>
              <a:ext uri="{FF2B5EF4-FFF2-40B4-BE49-F238E27FC236}">
                <a16:creationId xmlns:a16="http://schemas.microsoft.com/office/drawing/2014/main" id="{51157E31-856E-4A14-BC72-164DD77B86BC}"/>
              </a:ext>
              <a:ext uri="{C183D7F6-B498-43B3-948B-1728B52AA6E4}">
                <adec:decorative xmlns:adec="http://schemas.microsoft.com/office/drawing/2017/decorative" val="1"/>
              </a:ext>
            </a:extLst>
          </p:cNvPr>
          <p:cNvGrpSpPr/>
          <p:nvPr/>
        </p:nvGrpSpPr>
        <p:grpSpPr>
          <a:xfrm rot="792021">
            <a:off x="8449681" y="2404340"/>
            <a:ext cx="1957759" cy="1848407"/>
            <a:chOff x="2214420" y="3987212"/>
            <a:chExt cx="2379696" cy="2429955"/>
          </a:xfrm>
        </p:grpSpPr>
        <p:grpSp>
          <p:nvGrpSpPr>
            <p:cNvPr id="253" name="Group 252">
              <a:extLst>
                <a:ext uri="{FF2B5EF4-FFF2-40B4-BE49-F238E27FC236}">
                  <a16:creationId xmlns:a16="http://schemas.microsoft.com/office/drawing/2014/main" id="{4D043B26-8B4E-4461-81E7-5D16D2260082}"/>
                </a:ext>
              </a:extLst>
            </p:cNvPr>
            <p:cNvGrpSpPr/>
            <p:nvPr/>
          </p:nvGrpSpPr>
          <p:grpSpPr>
            <a:xfrm rot="21050661">
              <a:off x="2214420" y="3987212"/>
              <a:ext cx="2379696" cy="2429955"/>
              <a:chOff x="13091893" y="865867"/>
              <a:chExt cx="2690206" cy="2716773"/>
            </a:xfrm>
            <a:effectLst>
              <a:outerShdw blurRad="63500" sx="102000" sy="102000" algn="ctr" rotWithShape="0">
                <a:prstClr val="black">
                  <a:alpha val="40000"/>
                </a:prstClr>
              </a:outerShdw>
            </a:effectLst>
          </p:grpSpPr>
          <p:sp>
            <p:nvSpPr>
              <p:cNvPr id="255" name="Freeform 27">
                <a:extLst>
                  <a:ext uri="{FF2B5EF4-FFF2-40B4-BE49-F238E27FC236}">
                    <a16:creationId xmlns:a16="http://schemas.microsoft.com/office/drawing/2014/main" id="{9714A689-D20E-4AE9-9E4A-C148E42FD2E0}"/>
                  </a:ext>
                </a:extLst>
              </p:cNvPr>
              <p:cNvSpPr>
                <a:spLocks/>
              </p:cNvSpPr>
              <p:nvPr userDrawn="1"/>
            </p:nvSpPr>
            <p:spPr bwMode="auto">
              <a:xfrm rot="19782168" flipH="1">
                <a:off x="14080847" y="2753715"/>
                <a:ext cx="782505" cy="828925"/>
              </a:xfrm>
              <a:custGeom>
                <a:avLst/>
                <a:gdLst>
                  <a:gd name="T0" fmla="*/ 180 w 257"/>
                  <a:gd name="T1" fmla="*/ 46 h 273"/>
                  <a:gd name="T2" fmla="*/ 46 w 257"/>
                  <a:gd name="T3" fmla="*/ 34 h 273"/>
                  <a:gd name="T4" fmla="*/ 34 w 257"/>
                  <a:gd name="T5" fmla="*/ 168 h 273"/>
                  <a:gd name="T6" fmla="*/ 37 w 257"/>
                  <a:gd name="T7" fmla="*/ 171 h 273"/>
                  <a:gd name="T8" fmla="*/ 218 w 257"/>
                  <a:gd name="T9" fmla="*/ 240 h 273"/>
                  <a:gd name="T10" fmla="*/ 182 w 257"/>
                  <a:gd name="T11" fmla="*/ 49 h 273"/>
                  <a:gd name="T12" fmla="*/ 180 w 257"/>
                  <a:gd name="T13" fmla="*/ 46 h 273"/>
                </a:gdLst>
                <a:ahLst/>
                <a:cxnLst>
                  <a:cxn ang="0">
                    <a:pos x="T0" y="T1"/>
                  </a:cxn>
                  <a:cxn ang="0">
                    <a:pos x="T2" y="T3"/>
                  </a:cxn>
                  <a:cxn ang="0">
                    <a:pos x="T4" y="T5"/>
                  </a:cxn>
                  <a:cxn ang="0">
                    <a:pos x="T6" y="T7"/>
                  </a:cxn>
                  <a:cxn ang="0">
                    <a:pos x="T8" y="T9"/>
                  </a:cxn>
                  <a:cxn ang="0">
                    <a:pos x="T10" y="T11"/>
                  </a:cxn>
                  <a:cxn ang="0">
                    <a:pos x="T12" y="T13"/>
                  </a:cxn>
                </a:cxnLst>
                <a:rect l="0" t="0" r="r" b="b"/>
                <a:pathLst>
                  <a:path w="257" h="273">
                    <a:moveTo>
                      <a:pt x="180" y="46"/>
                    </a:moveTo>
                    <a:cubicBezTo>
                      <a:pt x="146" y="6"/>
                      <a:pt x="86" y="0"/>
                      <a:pt x="46" y="34"/>
                    </a:cubicBezTo>
                    <a:cubicBezTo>
                      <a:pt x="6" y="68"/>
                      <a:pt x="0" y="128"/>
                      <a:pt x="34" y="168"/>
                    </a:cubicBezTo>
                    <a:cubicBezTo>
                      <a:pt x="35" y="169"/>
                      <a:pt x="36" y="170"/>
                      <a:pt x="37" y="171"/>
                    </a:cubicBezTo>
                    <a:cubicBezTo>
                      <a:pt x="98" y="242"/>
                      <a:pt x="178" y="273"/>
                      <a:pt x="218" y="240"/>
                    </a:cubicBezTo>
                    <a:cubicBezTo>
                      <a:pt x="257" y="207"/>
                      <a:pt x="241" y="122"/>
                      <a:pt x="182" y="49"/>
                    </a:cubicBezTo>
                    <a:cubicBezTo>
                      <a:pt x="182" y="48"/>
                      <a:pt x="181" y="47"/>
                      <a:pt x="180" y="46"/>
                    </a:cubicBezTo>
                    <a:close/>
                  </a:path>
                </a:pathLst>
              </a:custGeom>
              <a:solidFill>
                <a:srgbClr val="ED8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 name="Freeform 28">
                <a:extLst>
                  <a:ext uri="{FF2B5EF4-FFF2-40B4-BE49-F238E27FC236}">
                    <a16:creationId xmlns:a16="http://schemas.microsoft.com/office/drawing/2014/main" id="{6ED4CBEE-5F20-4159-8985-129CFC1857A2}"/>
                  </a:ext>
                </a:extLst>
              </p:cNvPr>
              <p:cNvSpPr>
                <a:spLocks/>
              </p:cNvSpPr>
              <p:nvPr userDrawn="1"/>
            </p:nvSpPr>
            <p:spPr bwMode="auto">
              <a:xfrm rot="19782168" flipH="1">
                <a:off x="14215901" y="2761074"/>
                <a:ext cx="550408" cy="576932"/>
              </a:xfrm>
              <a:custGeom>
                <a:avLst/>
                <a:gdLst>
                  <a:gd name="T0" fmla="*/ 125 w 179"/>
                  <a:gd name="T1" fmla="*/ 32 h 189"/>
                  <a:gd name="T2" fmla="*/ 32 w 179"/>
                  <a:gd name="T3" fmla="*/ 23 h 189"/>
                  <a:gd name="T4" fmla="*/ 24 w 179"/>
                  <a:gd name="T5" fmla="*/ 116 h 189"/>
                  <a:gd name="T6" fmla="*/ 26 w 179"/>
                  <a:gd name="T7" fmla="*/ 118 h 189"/>
                  <a:gd name="T8" fmla="*/ 151 w 179"/>
                  <a:gd name="T9" fmla="*/ 166 h 189"/>
                  <a:gd name="T10" fmla="*/ 127 w 179"/>
                  <a:gd name="T11" fmla="*/ 34 h 189"/>
                  <a:gd name="T12" fmla="*/ 125 w 179"/>
                  <a:gd name="T13" fmla="*/ 32 h 189"/>
                </a:gdLst>
                <a:ahLst/>
                <a:cxnLst>
                  <a:cxn ang="0">
                    <a:pos x="T0" y="T1"/>
                  </a:cxn>
                  <a:cxn ang="0">
                    <a:pos x="T2" y="T3"/>
                  </a:cxn>
                  <a:cxn ang="0">
                    <a:pos x="T4" y="T5"/>
                  </a:cxn>
                  <a:cxn ang="0">
                    <a:pos x="T6" y="T7"/>
                  </a:cxn>
                  <a:cxn ang="0">
                    <a:pos x="T8" y="T9"/>
                  </a:cxn>
                  <a:cxn ang="0">
                    <a:pos x="T10" y="T11"/>
                  </a:cxn>
                  <a:cxn ang="0">
                    <a:pos x="T12" y="T13"/>
                  </a:cxn>
                </a:cxnLst>
                <a:rect l="0" t="0" r="r" b="b"/>
                <a:pathLst>
                  <a:path w="179" h="189">
                    <a:moveTo>
                      <a:pt x="125" y="32"/>
                    </a:moveTo>
                    <a:cubicBezTo>
                      <a:pt x="102" y="4"/>
                      <a:pt x="60" y="0"/>
                      <a:pt x="32" y="23"/>
                    </a:cubicBezTo>
                    <a:cubicBezTo>
                      <a:pt x="4" y="47"/>
                      <a:pt x="0" y="88"/>
                      <a:pt x="24" y="116"/>
                    </a:cubicBezTo>
                    <a:cubicBezTo>
                      <a:pt x="24" y="117"/>
                      <a:pt x="25" y="118"/>
                      <a:pt x="26" y="118"/>
                    </a:cubicBezTo>
                    <a:cubicBezTo>
                      <a:pt x="68" y="168"/>
                      <a:pt x="124" y="189"/>
                      <a:pt x="151" y="166"/>
                    </a:cubicBezTo>
                    <a:cubicBezTo>
                      <a:pt x="179" y="143"/>
                      <a:pt x="168" y="84"/>
                      <a:pt x="127" y="34"/>
                    </a:cubicBezTo>
                    <a:cubicBezTo>
                      <a:pt x="126" y="33"/>
                      <a:pt x="126" y="32"/>
                      <a:pt x="125" y="32"/>
                    </a:cubicBezTo>
                    <a:close/>
                  </a:path>
                </a:pathLst>
              </a:custGeom>
              <a:solidFill>
                <a:srgbClr val="EFB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7" name="Freeform 29">
                <a:extLst>
                  <a:ext uri="{FF2B5EF4-FFF2-40B4-BE49-F238E27FC236}">
                    <a16:creationId xmlns:a16="http://schemas.microsoft.com/office/drawing/2014/main" id="{88F4B717-24A3-4894-A789-303B54A281DE}"/>
                  </a:ext>
                </a:extLst>
              </p:cNvPr>
              <p:cNvSpPr>
                <a:spLocks/>
              </p:cNvSpPr>
              <p:nvPr userDrawn="1"/>
            </p:nvSpPr>
            <p:spPr bwMode="auto">
              <a:xfrm rot="19782168" flipH="1">
                <a:off x="14482345" y="2176220"/>
                <a:ext cx="1299754" cy="1220175"/>
              </a:xfrm>
              <a:custGeom>
                <a:avLst/>
                <a:gdLst>
                  <a:gd name="T0" fmla="*/ 171 w 426"/>
                  <a:gd name="T1" fmla="*/ 0 h 401"/>
                  <a:gd name="T2" fmla="*/ 170 w 426"/>
                  <a:gd name="T3" fmla="*/ 389 h 401"/>
                  <a:gd name="T4" fmla="*/ 183 w 426"/>
                  <a:gd name="T5" fmla="*/ 386 h 401"/>
                  <a:gd name="T6" fmla="*/ 291 w 426"/>
                  <a:gd name="T7" fmla="*/ 168 h 401"/>
                  <a:gd name="T8" fmla="*/ 171 w 426"/>
                  <a:gd name="T9" fmla="*/ 0 h 401"/>
                </a:gdLst>
                <a:ahLst/>
                <a:cxnLst>
                  <a:cxn ang="0">
                    <a:pos x="T0" y="T1"/>
                  </a:cxn>
                  <a:cxn ang="0">
                    <a:pos x="T2" y="T3"/>
                  </a:cxn>
                  <a:cxn ang="0">
                    <a:pos x="T4" y="T5"/>
                  </a:cxn>
                  <a:cxn ang="0">
                    <a:pos x="T6" y="T7"/>
                  </a:cxn>
                  <a:cxn ang="0">
                    <a:pos x="T8" y="T9"/>
                  </a:cxn>
                </a:cxnLst>
                <a:rect l="0" t="0" r="r" b="b"/>
                <a:pathLst>
                  <a:path w="426" h="401">
                    <a:moveTo>
                      <a:pt x="171" y="0"/>
                    </a:moveTo>
                    <a:cubicBezTo>
                      <a:pt x="139" y="27"/>
                      <a:pt x="0" y="167"/>
                      <a:pt x="170" y="389"/>
                    </a:cubicBezTo>
                    <a:cubicBezTo>
                      <a:pt x="175" y="395"/>
                      <a:pt x="184" y="401"/>
                      <a:pt x="183" y="386"/>
                    </a:cubicBezTo>
                    <a:cubicBezTo>
                      <a:pt x="182" y="344"/>
                      <a:pt x="191" y="251"/>
                      <a:pt x="291" y="168"/>
                    </a:cubicBezTo>
                    <a:cubicBezTo>
                      <a:pt x="426" y="55"/>
                      <a:pt x="171"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8" name="Freeform 30">
                <a:extLst>
                  <a:ext uri="{FF2B5EF4-FFF2-40B4-BE49-F238E27FC236}">
                    <a16:creationId xmlns:a16="http://schemas.microsoft.com/office/drawing/2014/main" id="{07BE3742-2C34-40A9-A92B-B1A0E02B694C}"/>
                  </a:ext>
                </a:extLst>
              </p:cNvPr>
              <p:cNvSpPr>
                <a:spLocks/>
              </p:cNvSpPr>
              <p:nvPr userDrawn="1"/>
            </p:nvSpPr>
            <p:spPr bwMode="auto">
              <a:xfrm rot="19782168" flipH="1">
                <a:off x="13182077" y="1921506"/>
                <a:ext cx="1193652" cy="1220175"/>
              </a:xfrm>
              <a:custGeom>
                <a:avLst/>
                <a:gdLst>
                  <a:gd name="T0" fmla="*/ 0 w 392"/>
                  <a:gd name="T1" fmla="*/ 138 h 399"/>
                  <a:gd name="T2" fmla="*/ 383 w 392"/>
                  <a:gd name="T3" fmla="*/ 207 h 399"/>
                  <a:gd name="T4" fmla="*/ 378 w 392"/>
                  <a:gd name="T5" fmla="*/ 220 h 399"/>
                  <a:gd name="T6" fmla="*/ 144 w 392"/>
                  <a:gd name="T7" fmla="*/ 287 h 399"/>
                  <a:gd name="T8" fmla="*/ 0 w 392"/>
                  <a:gd name="T9" fmla="*/ 138 h 399"/>
                </a:gdLst>
                <a:ahLst/>
                <a:cxnLst>
                  <a:cxn ang="0">
                    <a:pos x="T0" y="T1"/>
                  </a:cxn>
                  <a:cxn ang="0">
                    <a:pos x="T2" y="T3"/>
                  </a:cxn>
                  <a:cxn ang="0">
                    <a:pos x="T4" y="T5"/>
                  </a:cxn>
                  <a:cxn ang="0">
                    <a:pos x="T6" y="T7"/>
                  </a:cxn>
                  <a:cxn ang="0">
                    <a:pos x="T8" y="T9"/>
                  </a:cxn>
                </a:cxnLst>
                <a:rect l="0" t="0" r="r" b="b"/>
                <a:pathLst>
                  <a:path w="392" h="399">
                    <a:moveTo>
                      <a:pt x="0" y="138"/>
                    </a:moveTo>
                    <a:cubicBezTo>
                      <a:pt x="33" y="111"/>
                      <a:pt x="196" y="0"/>
                      <a:pt x="383" y="207"/>
                    </a:cubicBezTo>
                    <a:cubicBezTo>
                      <a:pt x="389" y="213"/>
                      <a:pt x="392" y="223"/>
                      <a:pt x="378" y="220"/>
                    </a:cubicBezTo>
                    <a:cubicBezTo>
                      <a:pt x="337" y="210"/>
                      <a:pt x="244" y="203"/>
                      <a:pt x="144" y="287"/>
                    </a:cubicBezTo>
                    <a:cubicBezTo>
                      <a:pt x="9" y="399"/>
                      <a:pt x="0" y="138"/>
                      <a:pt x="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9" name="Freeform 31">
                <a:extLst>
                  <a:ext uri="{FF2B5EF4-FFF2-40B4-BE49-F238E27FC236}">
                    <a16:creationId xmlns:a16="http://schemas.microsoft.com/office/drawing/2014/main" id="{924BE7BA-86BF-436A-BF57-00EDEBAD6096}"/>
                  </a:ext>
                </a:extLst>
              </p:cNvPr>
              <p:cNvSpPr>
                <a:spLocks/>
              </p:cNvSpPr>
              <p:nvPr userDrawn="1"/>
            </p:nvSpPr>
            <p:spPr bwMode="auto">
              <a:xfrm rot="19782168" flipH="1">
                <a:off x="14767719" y="2098965"/>
                <a:ext cx="988080" cy="1200283"/>
              </a:xfrm>
              <a:custGeom>
                <a:avLst/>
                <a:gdLst>
                  <a:gd name="T0" fmla="*/ 188 w 324"/>
                  <a:gd name="T1" fmla="*/ 21 h 394"/>
                  <a:gd name="T2" fmla="*/ 324 w 324"/>
                  <a:gd name="T3" fmla="*/ 80 h 394"/>
                  <a:gd name="T4" fmla="*/ 171 w 324"/>
                  <a:gd name="T5" fmla="*/ 0 h 394"/>
                  <a:gd name="T6" fmla="*/ 170 w 324"/>
                  <a:gd name="T7" fmla="*/ 389 h 394"/>
                  <a:gd name="T8" fmla="*/ 176 w 324"/>
                  <a:gd name="T9" fmla="*/ 394 h 394"/>
                  <a:gd name="T10" fmla="*/ 188 w 324"/>
                  <a:gd name="T11" fmla="*/ 21 h 394"/>
                </a:gdLst>
                <a:ahLst/>
                <a:cxnLst>
                  <a:cxn ang="0">
                    <a:pos x="T0" y="T1"/>
                  </a:cxn>
                  <a:cxn ang="0">
                    <a:pos x="T2" y="T3"/>
                  </a:cxn>
                  <a:cxn ang="0">
                    <a:pos x="T4" y="T5"/>
                  </a:cxn>
                  <a:cxn ang="0">
                    <a:pos x="T6" y="T7"/>
                  </a:cxn>
                  <a:cxn ang="0">
                    <a:pos x="T8" y="T9"/>
                  </a:cxn>
                  <a:cxn ang="0">
                    <a:pos x="T10" y="T11"/>
                  </a:cxn>
                </a:cxnLst>
                <a:rect l="0" t="0" r="r" b="b"/>
                <a:pathLst>
                  <a:path w="324" h="394">
                    <a:moveTo>
                      <a:pt x="188" y="21"/>
                    </a:moveTo>
                    <a:cubicBezTo>
                      <a:pt x="188" y="21"/>
                      <a:pt x="279" y="41"/>
                      <a:pt x="324" y="80"/>
                    </a:cubicBezTo>
                    <a:cubicBezTo>
                      <a:pt x="294" y="27"/>
                      <a:pt x="171" y="0"/>
                      <a:pt x="171" y="0"/>
                    </a:cubicBezTo>
                    <a:cubicBezTo>
                      <a:pt x="139" y="27"/>
                      <a:pt x="0" y="167"/>
                      <a:pt x="170" y="389"/>
                    </a:cubicBezTo>
                    <a:cubicBezTo>
                      <a:pt x="171" y="391"/>
                      <a:pt x="174" y="393"/>
                      <a:pt x="176" y="394"/>
                    </a:cubicBezTo>
                    <a:cubicBezTo>
                      <a:pt x="24" y="182"/>
                      <a:pt x="157" y="47"/>
                      <a:pt x="188" y="21"/>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0" name="Freeform 32">
                <a:extLst>
                  <a:ext uri="{FF2B5EF4-FFF2-40B4-BE49-F238E27FC236}">
                    <a16:creationId xmlns:a16="http://schemas.microsoft.com/office/drawing/2014/main" id="{8BACFFD0-8BCD-4374-BD23-40D57BF106C7}"/>
                  </a:ext>
                </a:extLst>
              </p:cNvPr>
              <p:cNvSpPr>
                <a:spLocks/>
              </p:cNvSpPr>
              <p:nvPr userDrawn="1"/>
            </p:nvSpPr>
            <p:spPr bwMode="auto">
              <a:xfrm rot="19782168" flipH="1">
                <a:off x="13091893" y="1936191"/>
                <a:ext cx="1180389" cy="928394"/>
              </a:xfrm>
              <a:custGeom>
                <a:avLst/>
                <a:gdLst>
                  <a:gd name="T0" fmla="*/ 18 w 388"/>
                  <a:gd name="T1" fmla="*/ 159 h 303"/>
                  <a:gd name="T2" fmla="*/ 388 w 388"/>
                  <a:gd name="T3" fmla="*/ 214 h 303"/>
                  <a:gd name="T4" fmla="*/ 383 w 388"/>
                  <a:gd name="T5" fmla="*/ 207 h 303"/>
                  <a:gd name="T6" fmla="*/ 0 w 388"/>
                  <a:gd name="T7" fmla="*/ 138 h 303"/>
                  <a:gd name="T8" fmla="*/ 52 w 388"/>
                  <a:gd name="T9" fmla="*/ 303 h 303"/>
                  <a:gd name="T10" fmla="*/ 18 w 388"/>
                  <a:gd name="T11" fmla="*/ 159 h 303"/>
                </a:gdLst>
                <a:ahLst/>
                <a:cxnLst>
                  <a:cxn ang="0">
                    <a:pos x="T0" y="T1"/>
                  </a:cxn>
                  <a:cxn ang="0">
                    <a:pos x="T2" y="T3"/>
                  </a:cxn>
                  <a:cxn ang="0">
                    <a:pos x="T4" y="T5"/>
                  </a:cxn>
                  <a:cxn ang="0">
                    <a:pos x="T6" y="T7"/>
                  </a:cxn>
                  <a:cxn ang="0">
                    <a:pos x="T8" y="T9"/>
                  </a:cxn>
                  <a:cxn ang="0">
                    <a:pos x="T10" y="T11"/>
                  </a:cxn>
                </a:cxnLst>
                <a:rect l="0" t="0" r="r" b="b"/>
                <a:pathLst>
                  <a:path w="388" h="303">
                    <a:moveTo>
                      <a:pt x="18" y="159"/>
                    </a:moveTo>
                    <a:cubicBezTo>
                      <a:pt x="49" y="133"/>
                      <a:pt x="206" y="26"/>
                      <a:pt x="388" y="214"/>
                    </a:cubicBezTo>
                    <a:cubicBezTo>
                      <a:pt x="387" y="211"/>
                      <a:pt x="385" y="209"/>
                      <a:pt x="383" y="207"/>
                    </a:cubicBezTo>
                    <a:cubicBezTo>
                      <a:pt x="196" y="0"/>
                      <a:pt x="33" y="111"/>
                      <a:pt x="0" y="138"/>
                    </a:cubicBezTo>
                    <a:cubicBezTo>
                      <a:pt x="0" y="138"/>
                      <a:pt x="5" y="264"/>
                      <a:pt x="52" y="303"/>
                    </a:cubicBezTo>
                    <a:cubicBezTo>
                      <a:pt x="21" y="252"/>
                      <a:pt x="18" y="159"/>
                      <a:pt x="18" y="159"/>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1" name="Freeform 33">
                <a:extLst>
                  <a:ext uri="{FF2B5EF4-FFF2-40B4-BE49-F238E27FC236}">
                    <a16:creationId xmlns:a16="http://schemas.microsoft.com/office/drawing/2014/main" id="{CA94D869-11E2-460E-93D3-E24BC1F33F81}"/>
                  </a:ext>
                </a:extLst>
              </p:cNvPr>
              <p:cNvSpPr>
                <a:spLocks/>
              </p:cNvSpPr>
              <p:nvPr userDrawn="1"/>
            </p:nvSpPr>
            <p:spPr bwMode="auto">
              <a:xfrm rot="19782168" flipH="1">
                <a:off x="13687347" y="865867"/>
                <a:ext cx="2015945" cy="2108776"/>
              </a:xfrm>
              <a:custGeom>
                <a:avLst/>
                <a:gdLst>
                  <a:gd name="T0" fmla="*/ 61 w 663"/>
                  <a:gd name="T1" fmla="*/ 15 h 692"/>
                  <a:gd name="T2" fmla="*/ 61 w 663"/>
                  <a:gd name="T3" fmla="*/ 15 h 692"/>
                  <a:gd name="T4" fmla="*/ 61 w 663"/>
                  <a:gd name="T5" fmla="*/ 15 h 692"/>
                  <a:gd name="T6" fmla="*/ 123 w 663"/>
                  <a:gd name="T7" fmla="*/ 399 h 692"/>
                  <a:gd name="T8" fmla="*/ 393 w 663"/>
                  <a:gd name="T9" fmla="*/ 668 h 692"/>
                  <a:gd name="T10" fmla="*/ 462 w 663"/>
                  <a:gd name="T11" fmla="*/ 664 h 692"/>
                  <a:gd name="T12" fmla="*/ 545 w 663"/>
                  <a:gd name="T13" fmla="*/ 594 h 692"/>
                  <a:gd name="T14" fmla="*/ 545 w 663"/>
                  <a:gd name="T15" fmla="*/ 594 h 692"/>
                  <a:gd name="T16" fmla="*/ 628 w 663"/>
                  <a:gd name="T17" fmla="*/ 525 h 692"/>
                  <a:gd name="T18" fmla="*/ 644 w 663"/>
                  <a:gd name="T19" fmla="*/ 459 h 692"/>
                  <a:gd name="T20" fmla="*/ 428 w 663"/>
                  <a:gd name="T21" fmla="*/ 145 h 692"/>
                  <a:gd name="T22" fmla="*/ 61 w 663"/>
                  <a:gd name="T23" fmla="*/ 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692">
                    <a:moveTo>
                      <a:pt x="61" y="15"/>
                    </a:moveTo>
                    <a:cubicBezTo>
                      <a:pt x="61" y="15"/>
                      <a:pt x="61" y="15"/>
                      <a:pt x="61" y="15"/>
                    </a:cubicBezTo>
                    <a:cubicBezTo>
                      <a:pt x="61" y="15"/>
                      <a:pt x="61" y="15"/>
                      <a:pt x="61" y="15"/>
                    </a:cubicBezTo>
                    <a:cubicBezTo>
                      <a:pt x="48" y="25"/>
                      <a:pt x="0" y="269"/>
                      <a:pt x="123" y="399"/>
                    </a:cubicBezTo>
                    <a:cubicBezTo>
                      <a:pt x="247" y="528"/>
                      <a:pt x="370" y="645"/>
                      <a:pt x="393" y="668"/>
                    </a:cubicBezTo>
                    <a:cubicBezTo>
                      <a:pt x="416" y="692"/>
                      <a:pt x="434" y="687"/>
                      <a:pt x="462" y="664"/>
                    </a:cubicBezTo>
                    <a:cubicBezTo>
                      <a:pt x="474" y="653"/>
                      <a:pt x="510" y="624"/>
                      <a:pt x="545" y="594"/>
                    </a:cubicBezTo>
                    <a:cubicBezTo>
                      <a:pt x="545" y="594"/>
                      <a:pt x="545" y="594"/>
                      <a:pt x="545" y="594"/>
                    </a:cubicBezTo>
                    <a:cubicBezTo>
                      <a:pt x="580" y="565"/>
                      <a:pt x="615" y="536"/>
                      <a:pt x="628" y="525"/>
                    </a:cubicBezTo>
                    <a:cubicBezTo>
                      <a:pt x="655" y="502"/>
                      <a:pt x="663" y="486"/>
                      <a:pt x="644" y="459"/>
                    </a:cubicBezTo>
                    <a:cubicBezTo>
                      <a:pt x="625" y="431"/>
                      <a:pt x="533" y="290"/>
                      <a:pt x="428" y="145"/>
                    </a:cubicBezTo>
                    <a:cubicBezTo>
                      <a:pt x="322" y="0"/>
                      <a:pt x="74" y="4"/>
                      <a:pt x="61" y="15"/>
                    </a:cubicBezTo>
                    <a:close/>
                  </a:path>
                </a:pathLst>
              </a:custGeom>
              <a:solidFill>
                <a:srgbClr val="48A2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2" name="Freeform 34">
                <a:extLst>
                  <a:ext uri="{FF2B5EF4-FFF2-40B4-BE49-F238E27FC236}">
                    <a16:creationId xmlns:a16="http://schemas.microsoft.com/office/drawing/2014/main" id="{BA04307E-2F63-44C4-A1A3-A8EB4F0DB3AD}"/>
                  </a:ext>
                </a:extLst>
              </p:cNvPr>
              <p:cNvSpPr>
                <a:spLocks/>
              </p:cNvSpPr>
              <p:nvPr userDrawn="1"/>
            </p:nvSpPr>
            <p:spPr bwMode="auto">
              <a:xfrm rot="19782168" flipH="1">
                <a:off x="13782091" y="961712"/>
                <a:ext cx="1889950" cy="1969523"/>
              </a:xfrm>
              <a:custGeom>
                <a:avLst/>
                <a:gdLst>
                  <a:gd name="T0" fmla="*/ 58 w 620"/>
                  <a:gd name="T1" fmla="*/ 14 h 647"/>
                  <a:gd name="T2" fmla="*/ 58 w 620"/>
                  <a:gd name="T3" fmla="*/ 14 h 647"/>
                  <a:gd name="T4" fmla="*/ 58 w 620"/>
                  <a:gd name="T5" fmla="*/ 14 h 647"/>
                  <a:gd name="T6" fmla="*/ 116 w 620"/>
                  <a:gd name="T7" fmla="*/ 373 h 647"/>
                  <a:gd name="T8" fmla="*/ 368 w 620"/>
                  <a:gd name="T9" fmla="*/ 625 h 647"/>
                  <a:gd name="T10" fmla="*/ 432 w 620"/>
                  <a:gd name="T11" fmla="*/ 620 h 647"/>
                  <a:gd name="T12" fmla="*/ 510 w 620"/>
                  <a:gd name="T13" fmla="*/ 556 h 647"/>
                  <a:gd name="T14" fmla="*/ 510 w 620"/>
                  <a:gd name="T15" fmla="*/ 556 h 647"/>
                  <a:gd name="T16" fmla="*/ 587 w 620"/>
                  <a:gd name="T17" fmla="*/ 491 h 647"/>
                  <a:gd name="T18" fmla="*/ 603 w 620"/>
                  <a:gd name="T19" fmla="*/ 429 h 647"/>
                  <a:gd name="T20" fmla="*/ 400 w 620"/>
                  <a:gd name="T21" fmla="*/ 136 h 647"/>
                  <a:gd name="T22" fmla="*/ 58 w 620"/>
                  <a:gd name="T23" fmla="*/ 1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647">
                    <a:moveTo>
                      <a:pt x="58" y="14"/>
                    </a:moveTo>
                    <a:cubicBezTo>
                      <a:pt x="58" y="14"/>
                      <a:pt x="58" y="14"/>
                      <a:pt x="58" y="14"/>
                    </a:cubicBezTo>
                    <a:cubicBezTo>
                      <a:pt x="58" y="14"/>
                      <a:pt x="58" y="14"/>
                      <a:pt x="58" y="14"/>
                    </a:cubicBezTo>
                    <a:cubicBezTo>
                      <a:pt x="46" y="24"/>
                      <a:pt x="0" y="252"/>
                      <a:pt x="116" y="373"/>
                    </a:cubicBezTo>
                    <a:cubicBezTo>
                      <a:pt x="231" y="494"/>
                      <a:pt x="346" y="603"/>
                      <a:pt x="368" y="625"/>
                    </a:cubicBezTo>
                    <a:cubicBezTo>
                      <a:pt x="390" y="647"/>
                      <a:pt x="406" y="642"/>
                      <a:pt x="432" y="620"/>
                    </a:cubicBezTo>
                    <a:cubicBezTo>
                      <a:pt x="444" y="611"/>
                      <a:pt x="477" y="583"/>
                      <a:pt x="510" y="556"/>
                    </a:cubicBezTo>
                    <a:cubicBezTo>
                      <a:pt x="510" y="556"/>
                      <a:pt x="510" y="556"/>
                      <a:pt x="510" y="556"/>
                    </a:cubicBezTo>
                    <a:cubicBezTo>
                      <a:pt x="542" y="529"/>
                      <a:pt x="575" y="501"/>
                      <a:pt x="587" y="491"/>
                    </a:cubicBezTo>
                    <a:cubicBezTo>
                      <a:pt x="613" y="470"/>
                      <a:pt x="620" y="454"/>
                      <a:pt x="603" y="429"/>
                    </a:cubicBezTo>
                    <a:cubicBezTo>
                      <a:pt x="585" y="403"/>
                      <a:pt x="498" y="271"/>
                      <a:pt x="400" y="136"/>
                    </a:cubicBezTo>
                    <a:cubicBezTo>
                      <a:pt x="302" y="0"/>
                      <a:pt x="70" y="4"/>
                      <a:pt x="58" y="14"/>
                    </a:cubicBezTo>
                    <a:close/>
                  </a:path>
                </a:pathLst>
              </a:custGeom>
              <a:solidFill>
                <a:srgbClr val="7DC57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3" name="Freeform 35">
                <a:extLst>
                  <a:ext uri="{FF2B5EF4-FFF2-40B4-BE49-F238E27FC236}">
                    <a16:creationId xmlns:a16="http://schemas.microsoft.com/office/drawing/2014/main" id="{F8ACC988-319C-4CEE-BF0F-FAD6A2C26F8B}"/>
                  </a:ext>
                </a:extLst>
              </p:cNvPr>
              <p:cNvSpPr>
                <a:spLocks/>
              </p:cNvSpPr>
              <p:nvPr userDrawn="1"/>
            </p:nvSpPr>
            <p:spPr bwMode="auto">
              <a:xfrm rot="19782168" flipH="1">
                <a:off x="14365235" y="1127160"/>
                <a:ext cx="809030" cy="815662"/>
              </a:xfrm>
              <a:custGeom>
                <a:avLst/>
                <a:gdLst>
                  <a:gd name="T0" fmla="*/ 42 w 267"/>
                  <a:gd name="T1" fmla="*/ 210 h 267"/>
                  <a:gd name="T2" fmla="*/ 57 w 267"/>
                  <a:gd name="T3" fmla="*/ 43 h 267"/>
                  <a:gd name="T4" fmla="*/ 225 w 267"/>
                  <a:gd name="T5" fmla="*/ 58 h 267"/>
                  <a:gd name="T6" fmla="*/ 210 w 267"/>
                  <a:gd name="T7" fmla="*/ 225 h 267"/>
                  <a:gd name="T8" fmla="*/ 42 w 267"/>
                  <a:gd name="T9" fmla="*/ 210 h 267"/>
                </a:gdLst>
                <a:ahLst/>
                <a:cxnLst>
                  <a:cxn ang="0">
                    <a:pos x="T0" y="T1"/>
                  </a:cxn>
                  <a:cxn ang="0">
                    <a:pos x="T2" y="T3"/>
                  </a:cxn>
                  <a:cxn ang="0">
                    <a:pos x="T4" y="T5"/>
                  </a:cxn>
                  <a:cxn ang="0">
                    <a:pos x="T6" y="T7"/>
                  </a:cxn>
                  <a:cxn ang="0">
                    <a:pos x="T8" y="T9"/>
                  </a:cxn>
                </a:cxnLst>
                <a:rect l="0" t="0" r="r" b="b"/>
                <a:pathLst>
                  <a:path w="267" h="267">
                    <a:moveTo>
                      <a:pt x="42" y="210"/>
                    </a:moveTo>
                    <a:cubicBezTo>
                      <a:pt x="0" y="160"/>
                      <a:pt x="7" y="85"/>
                      <a:pt x="57" y="43"/>
                    </a:cubicBezTo>
                    <a:cubicBezTo>
                      <a:pt x="108" y="0"/>
                      <a:pt x="183" y="7"/>
                      <a:pt x="225" y="58"/>
                    </a:cubicBezTo>
                    <a:cubicBezTo>
                      <a:pt x="267" y="108"/>
                      <a:pt x="260" y="183"/>
                      <a:pt x="210" y="225"/>
                    </a:cubicBezTo>
                    <a:cubicBezTo>
                      <a:pt x="159" y="267"/>
                      <a:pt x="84" y="261"/>
                      <a:pt x="42" y="210"/>
                    </a:cubicBezTo>
                    <a:close/>
                  </a:path>
                </a:pathLst>
              </a:custGeom>
              <a:solidFill>
                <a:srgbClr val="48A2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9" name="Freeform 36">
                <a:extLst>
                  <a:ext uri="{FF2B5EF4-FFF2-40B4-BE49-F238E27FC236}">
                    <a16:creationId xmlns:a16="http://schemas.microsoft.com/office/drawing/2014/main" id="{14E8F837-141F-47AA-B5AF-8809D813304B}"/>
                  </a:ext>
                </a:extLst>
              </p:cNvPr>
              <p:cNvSpPr>
                <a:spLocks/>
              </p:cNvSpPr>
              <p:nvPr userDrawn="1"/>
            </p:nvSpPr>
            <p:spPr bwMode="auto">
              <a:xfrm rot="19782168" flipH="1">
                <a:off x="14218680" y="2232884"/>
                <a:ext cx="669773" cy="769240"/>
              </a:xfrm>
              <a:custGeom>
                <a:avLst/>
                <a:gdLst>
                  <a:gd name="T0" fmla="*/ 131 w 219"/>
                  <a:gd name="T1" fmla="*/ 109 h 254"/>
                  <a:gd name="T2" fmla="*/ 207 w 219"/>
                  <a:gd name="T3" fmla="*/ 244 h 254"/>
                  <a:gd name="T4" fmla="*/ 89 w 219"/>
                  <a:gd name="T5" fmla="*/ 144 h 254"/>
                  <a:gd name="T6" fmla="*/ 12 w 219"/>
                  <a:gd name="T7" fmla="*/ 10 h 254"/>
                  <a:gd name="T8" fmla="*/ 131 w 219"/>
                  <a:gd name="T9" fmla="*/ 109 h 254"/>
                </a:gdLst>
                <a:ahLst/>
                <a:cxnLst>
                  <a:cxn ang="0">
                    <a:pos x="T0" y="T1"/>
                  </a:cxn>
                  <a:cxn ang="0">
                    <a:pos x="T2" y="T3"/>
                  </a:cxn>
                  <a:cxn ang="0">
                    <a:pos x="T4" y="T5"/>
                  </a:cxn>
                  <a:cxn ang="0">
                    <a:pos x="T6" y="T7"/>
                  </a:cxn>
                  <a:cxn ang="0">
                    <a:pos x="T8" y="T9"/>
                  </a:cxn>
                </a:cxnLst>
                <a:rect l="0" t="0" r="r" b="b"/>
                <a:pathLst>
                  <a:path w="219" h="254">
                    <a:moveTo>
                      <a:pt x="131" y="109"/>
                    </a:moveTo>
                    <a:cubicBezTo>
                      <a:pt x="185" y="174"/>
                      <a:pt x="219" y="234"/>
                      <a:pt x="207" y="244"/>
                    </a:cubicBezTo>
                    <a:cubicBezTo>
                      <a:pt x="196" y="254"/>
                      <a:pt x="143" y="209"/>
                      <a:pt x="89" y="144"/>
                    </a:cubicBezTo>
                    <a:cubicBezTo>
                      <a:pt x="35" y="80"/>
                      <a:pt x="0" y="19"/>
                      <a:pt x="12" y="10"/>
                    </a:cubicBezTo>
                    <a:cubicBezTo>
                      <a:pt x="23" y="0"/>
                      <a:pt x="77" y="45"/>
                      <a:pt x="13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4" name="Freeform 37">
                <a:extLst>
                  <a:ext uri="{FF2B5EF4-FFF2-40B4-BE49-F238E27FC236}">
                    <a16:creationId xmlns:a16="http://schemas.microsoft.com/office/drawing/2014/main" id="{359397BC-6B08-4A37-AA71-5C35EE335CEC}"/>
                  </a:ext>
                </a:extLst>
              </p:cNvPr>
              <p:cNvSpPr>
                <a:spLocks/>
              </p:cNvSpPr>
              <p:nvPr userDrawn="1"/>
            </p:nvSpPr>
            <p:spPr bwMode="auto">
              <a:xfrm rot="19782168" flipH="1">
                <a:off x="14363005" y="2193811"/>
                <a:ext cx="437672" cy="484093"/>
              </a:xfrm>
              <a:custGeom>
                <a:avLst/>
                <a:gdLst>
                  <a:gd name="T0" fmla="*/ 37 w 143"/>
                  <a:gd name="T1" fmla="*/ 40 h 159"/>
                  <a:gd name="T2" fmla="*/ 143 w 143"/>
                  <a:gd name="T3" fmla="*/ 124 h 159"/>
                  <a:gd name="T4" fmla="*/ 131 w 143"/>
                  <a:gd name="T5" fmla="*/ 109 h 159"/>
                  <a:gd name="T6" fmla="*/ 12 w 143"/>
                  <a:gd name="T7" fmla="*/ 10 h 159"/>
                  <a:gd name="T8" fmla="*/ 89 w 143"/>
                  <a:gd name="T9" fmla="*/ 144 h 159"/>
                  <a:gd name="T10" fmla="*/ 101 w 143"/>
                  <a:gd name="T11" fmla="*/ 159 h 159"/>
                  <a:gd name="T12" fmla="*/ 37 w 143"/>
                  <a:gd name="T13" fmla="*/ 40 h 159"/>
                </a:gdLst>
                <a:ahLst/>
                <a:cxnLst>
                  <a:cxn ang="0">
                    <a:pos x="T0" y="T1"/>
                  </a:cxn>
                  <a:cxn ang="0">
                    <a:pos x="T2" y="T3"/>
                  </a:cxn>
                  <a:cxn ang="0">
                    <a:pos x="T4" y="T5"/>
                  </a:cxn>
                  <a:cxn ang="0">
                    <a:pos x="T6" y="T7"/>
                  </a:cxn>
                  <a:cxn ang="0">
                    <a:pos x="T8" y="T9"/>
                  </a:cxn>
                  <a:cxn ang="0">
                    <a:pos x="T10" y="T11"/>
                  </a:cxn>
                  <a:cxn ang="0">
                    <a:pos x="T12" y="T13"/>
                  </a:cxn>
                </a:cxnLst>
                <a:rect l="0" t="0" r="r" b="b"/>
                <a:pathLst>
                  <a:path w="143" h="159">
                    <a:moveTo>
                      <a:pt x="37" y="40"/>
                    </a:moveTo>
                    <a:cubicBezTo>
                      <a:pt x="48" y="31"/>
                      <a:pt x="94" y="68"/>
                      <a:pt x="143" y="124"/>
                    </a:cubicBezTo>
                    <a:cubicBezTo>
                      <a:pt x="139" y="119"/>
                      <a:pt x="135" y="114"/>
                      <a:pt x="131" y="109"/>
                    </a:cubicBezTo>
                    <a:cubicBezTo>
                      <a:pt x="77" y="45"/>
                      <a:pt x="23" y="0"/>
                      <a:pt x="12" y="10"/>
                    </a:cubicBezTo>
                    <a:cubicBezTo>
                      <a:pt x="0" y="19"/>
                      <a:pt x="35" y="80"/>
                      <a:pt x="89" y="144"/>
                    </a:cubicBezTo>
                    <a:cubicBezTo>
                      <a:pt x="93" y="150"/>
                      <a:pt x="97" y="154"/>
                      <a:pt x="101" y="159"/>
                    </a:cubicBezTo>
                    <a:cubicBezTo>
                      <a:pt x="55" y="100"/>
                      <a:pt x="26" y="49"/>
                      <a:pt x="37" y="4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2" name="Freeform 39">
                <a:extLst>
                  <a:ext uri="{FF2B5EF4-FFF2-40B4-BE49-F238E27FC236}">
                    <a16:creationId xmlns:a16="http://schemas.microsoft.com/office/drawing/2014/main" id="{A3F7B5B4-0782-4A34-8B16-E642D8929AA3}"/>
                  </a:ext>
                </a:extLst>
              </p:cNvPr>
              <p:cNvSpPr>
                <a:spLocks/>
              </p:cNvSpPr>
              <p:nvPr userDrawn="1"/>
            </p:nvSpPr>
            <p:spPr bwMode="auto">
              <a:xfrm rot="19782168" flipH="1">
                <a:off x="14335187" y="1167761"/>
                <a:ext cx="809030" cy="815662"/>
              </a:xfrm>
              <a:custGeom>
                <a:avLst/>
                <a:gdLst>
                  <a:gd name="T0" fmla="*/ 42 w 267"/>
                  <a:gd name="T1" fmla="*/ 209 h 267"/>
                  <a:gd name="T2" fmla="*/ 57 w 267"/>
                  <a:gd name="T3" fmla="*/ 42 h 267"/>
                  <a:gd name="T4" fmla="*/ 225 w 267"/>
                  <a:gd name="T5" fmla="*/ 57 h 267"/>
                  <a:gd name="T6" fmla="*/ 210 w 267"/>
                  <a:gd name="T7" fmla="*/ 225 h 267"/>
                  <a:gd name="T8" fmla="*/ 42 w 267"/>
                  <a:gd name="T9" fmla="*/ 209 h 267"/>
                </a:gdLst>
                <a:ahLst/>
                <a:cxnLst>
                  <a:cxn ang="0">
                    <a:pos x="T0" y="T1"/>
                  </a:cxn>
                  <a:cxn ang="0">
                    <a:pos x="T2" y="T3"/>
                  </a:cxn>
                  <a:cxn ang="0">
                    <a:pos x="T4" y="T5"/>
                  </a:cxn>
                  <a:cxn ang="0">
                    <a:pos x="T6" y="T7"/>
                  </a:cxn>
                  <a:cxn ang="0">
                    <a:pos x="T8" y="T9"/>
                  </a:cxn>
                </a:cxnLst>
                <a:rect l="0" t="0" r="r" b="b"/>
                <a:pathLst>
                  <a:path w="267" h="267">
                    <a:moveTo>
                      <a:pt x="42" y="209"/>
                    </a:moveTo>
                    <a:cubicBezTo>
                      <a:pt x="0" y="159"/>
                      <a:pt x="7" y="84"/>
                      <a:pt x="57" y="42"/>
                    </a:cubicBezTo>
                    <a:cubicBezTo>
                      <a:pt x="108" y="0"/>
                      <a:pt x="183" y="6"/>
                      <a:pt x="225" y="57"/>
                    </a:cubicBezTo>
                    <a:cubicBezTo>
                      <a:pt x="267" y="107"/>
                      <a:pt x="260" y="182"/>
                      <a:pt x="210" y="225"/>
                    </a:cubicBezTo>
                    <a:cubicBezTo>
                      <a:pt x="159" y="267"/>
                      <a:pt x="84" y="260"/>
                      <a:pt x="42"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254" name="Picture 253">
              <a:extLst>
                <a:ext uri="{FF2B5EF4-FFF2-40B4-BE49-F238E27FC236}">
                  <a16:creationId xmlns:a16="http://schemas.microsoft.com/office/drawing/2014/main" id="{8A56AB29-A26B-4B0A-847B-224182CD2B71}"/>
                </a:ext>
              </a:extLst>
            </p:cNvPr>
            <p:cNvPicPr>
              <a:picLocks noChangeAspect="1"/>
            </p:cNvPicPr>
            <p:nvPr/>
          </p:nvPicPr>
          <p:blipFill>
            <a:blip r:embed="rId6"/>
            <a:stretch>
              <a:fillRect/>
            </a:stretch>
          </p:blipFill>
          <p:spPr>
            <a:xfrm>
              <a:off x="3402906" y="4385131"/>
              <a:ext cx="377295" cy="426508"/>
            </a:xfrm>
            <a:prstGeom prst="rect">
              <a:avLst/>
            </a:prstGeom>
          </p:spPr>
        </p:pic>
      </p:grpSp>
      <p:grpSp>
        <p:nvGrpSpPr>
          <p:cNvPr id="380" name="Group 379">
            <a:extLst>
              <a:ext uri="{FF2B5EF4-FFF2-40B4-BE49-F238E27FC236}">
                <a16:creationId xmlns:a16="http://schemas.microsoft.com/office/drawing/2014/main" id="{8DA05FAB-AC9B-4D88-9F2B-60C2FB4C39BC}"/>
              </a:ext>
              <a:ext uri="{C183D7F6-B498-43B3-948B-1728B52AA6E4}">
                <adec:decorative xmlns:adec="http://schemas.microsoft.com/office/drawing/2017/decorative" val="1"/>
              </a:ext>
            </a:extLst>
          </p:cNvPr>
          <p:cNvGrpSpPr/>
          <p:nvPr/>
        </p:nvGrpSpPr>
        <p:grpSpPr>
          <a:xfrm>
            <a:off x="153060" y="4993061"/>
            <a:ext cx="1288464" cy="1315676"/>
            <a:chOff x="75566" y="5370374"/>
            <a:chExt cx="1288464" cy="1315676"/>
          </a:xfrm>
        </p:grpSpPr>
        <p:grpSp>
          <p:nvGrpSpPr>
            <p:cNvPr id="381" name="Group 380">
              <a:extLst>
                <a:ext uri="{FF2B5EF4-FFF2-40B4-BE49-F238E27FC236}">
                  <a16:creationId xmlns:a16="http://schemas.microsoft.com/office/drawing/2014/main" id="{A00A0027-8B1F-4B7E-A358-738C6C16AA4B}"/>
                </a:ext>
              </a:extLst>
            </p:cNvPr>
            <p:cNvGrpSpPr>
              <a:grpSpLocks noChangeAspect="1"/>
            </p:cNvGrpSpPr>
            <p:nvPr/>
          </p:nvGrpSpPr>
          <p:grpSpPr>
            <a:xfrm rot="19683602">
              <a:off x="75566" y="5370374"/>
              <a:ext cx="1288464" cy="1315676"/>
              <a:chOff x="13091893" y="865867"/>
              <a:chExt cx="2690206" cy="2716773"/>
            </a:xfrm>
            <a:effectLst>
              <a:outerShdw blurRad="63500" sx="102000" sy="102000" algn="ctr" rotWithShape="0">
                <a:prstClr val="black">
                  <a:alpha val="40000"/>
                </a:prstClr>
              </a:outerShdw>
            </a:effectLst>
          </p:grpSpPr>
          <p:sp>
            <p:nvSpPr>
              <p:cNvPr id="384" name="Freeform 27">
                <a:extLst>
                  <a:ext uri="{FF2B5EF4-FFF2-40B4-BE49-F238E27FC236}">
                    <a16:creationId xmlns:a16="http://schemas.microsoft.com/office/drawing/2014/main" id="{9CA84ECB-0BC1-4288-88F1-C0B6D9F22233}"/>
                  </a:ext>
                </a:extLst>
              </p:cNvPr>
              <p:cNvSpPr>
                <a:spLocks/>
              </p:cNvSpPr>
              <p:nvPr userDrawn="1"/>
            </p:nvSpPr>
            <p:spPr bwMode="auto">
              <a:xfrm rot="19782168" flipH="1">
                <a:off x="14080847" y="2753715"/>
                <a:ext cx="782505" cy="828925"/>
              </a:xfrm>
              <a:custGeom>
                <a:avLst/>
                <a:gdLst>
                  <a:gd name="T0" fmla="*/ 180 w 257"/>
                  <a:gd name="T1" fmla="*/ 46 h 273"/>
                  <a:gd name="T2" fmla="*/ 46 w 257"/>
                  <a:gd name="T3" fmla="*/ 34 h 273"/>
                  <a:gd name="T4" fmla="*/ 34 w 257"/>
                  <a:gd name="T5" fmla="*/ 168 h 273"/>
                  <a:gd name="T6" fmla="*/ 37 w 257"/>
                  <a:gd name="T7" fmla="*/ 171 h 273"/>
                  <a:gd name="T8" fmla="*/ 218 w 257"/>
                  <a:gd name="T9" fmla="*/ 240 h 273"/>
                  <a:gd name="T10" fmla="*/ 182 w 257"/>
                  <a:gd name="T11" fmla="*/ 49 h 273"/>
                  <a:gd name="T12" fmla="*/ 180 w 257"/>
                  <a:gd name="T13" fmla="*/ 46 h 273"/>
                </a:gdLst>
                <a:ahLst/>
                <a:cxnLst>
                  <a:cxn ang="0">
                    <a:pos x="T0" y="T1"/>
                  </a:cxn>
                  <a:cxn ang="0">
                    <a:pos x="T2" y="T3"/>
                  </a:cxn>
                  <a:cxn ang="0">
                    <a:pos x="T4" y="T5"/>
                  </a:cxn>
                  <a:cxn ang="0">
                    <a:pos x="T6" y="T7"/>
                  </a:cxn>
                  <a:cxn ang="0">
                    <a:pos x="T8" y="T9"/>
                  </a:cxn>
                  <a:cxn ang="0">
                    <a:pos x="T10" y="T11"/>
                  </a:cxn>
                  <a:cxn ang="0">
                    <a:pos x="T12" y="T13"/>
                  </a:cxn>
                </a:cxnLst>
                <a:rect l="0" t="0" r="r" b="b"/>
                <a:pathLst>
                  <a:path w="257" h="273">
                    <a:moveTo>
                      <a:pt x="180" y="46"/>
                    </a:moveTo>
                    <a:cubicBezTo>
                      <a:pt x="146" y="6"/>
                      <a:pt x="86" y="0"/>
                      <a:pt x="46" y="34"/>
                    </a:cubicBezTo>
                    <a:cubicBezTo>
                      <a:pt x="6" y="68"/>
                      <a:pt x="0" y="128"/>
                      <a:pt x="34" y="168"/>
                    </a:cubicBezTo>
                    <a:cubicBezTo>
                      <a:pt x="35" y="169"/>
                      <a:pt x="36" y="170"/>
                      <a:pt x="37" y="171"/>
                    </a:cubicBezTo>
                    <a:cubicBezTo>
                      <a:pt x="98" y="242"/>
                      <a:pt x="178" y="273"/>
                      <a:pt x="218" y="240"/>
                    </a:cubicBezTo>
                    <a:cubicBezTo>
                      <a:pt x="257" y="207"/>
                      <a:pt x="241" y="122"/>
                      <a:pt x="182" y="49"/>
                    </a:cubicBezTo>
                    <a:cubicBezTo>
                      <a:pt x="182" y="48"/>
                      <a:pt x="181" y="47"/>
                      <a:pt x="180" y="46"/>
                    </a:cubicBezTo>
                    <a:close/>
                  </a:path>
                </a:pathLst>
              </a:custGeom>
              <a:solidFill>
                <a:srgbClr val="ED8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5" name="Freeform 28">
                <a:extLst>
                  <a:ext uri="{FF2B5EF4-FFF2-40B4-BE49-F238E27FC236}">
                    <a16:creationId xmlns:a16="http://schemas.microsoft.com/office/drawing/2014/main" id="{C5C293A4-244E-4920-8919-AA923CFA94A2}"/>
                  </a:ext>
                </a:extLst>
              </p:cNvPr>
              <p:cNvSpPr>
                <a:spLocks/>
              </p:cNvSpPr>
              <p:nvPr userDrawn="1"/>
            </p:nvSpPr>
            <p:spPr bwMode="auto">
              <a:xfrm rot="19782168" flipH="1">
                <a:off x="14215901" y="2761074"/>
                <a:ext cx="550408" cy="576932"/>
              </a:xfrm>
              <a:custGeom>
                <a:avLst/>
                <a:gdLst>
                  <a:gd name="T0" fmla="*/ 125 w 179"/>
                  <a:gd name="T1" fmla="*/ 32 h 189"/>
                  <a:gd name="T2" fmla="*/ 32 w 179"/>
                  <a:gd name="T3" fmla="*/ 23 h 189"/>
                  <a:gd name="T4" fmla="*/ 24 w 179"/>
                  <a:gd name="T5" fmla="*/ 116 h 189"/>
                  <a:gd name="T6" fmla="*/ 26 w 179"/>
                  <a:gd name="T7" fmla="*/ 118 h 189"/>
                  <a:gd name="T8" fmla="*/ 151 w 179"/>
                  <a:gd name="T9" fmla="*/ 166 h 189"/>
                  <a:gd name="T10" fmla="*/ 127 w 179"/>
                  <a:gd name="T11" fmla="*/ 34 h 189"/>
                  <a:gd name="T12" fmla="*/ 125 w 179"/>
                  <a:gd name="T13" fmla="*/ 32 h 189"/>
                </a:gdLst>
                <a:ahLst/>
                <a:cxnLst>
                  <a:cxn ang="0">
                    <a:pos x="T0" y="T1"/>
                  </a:cxn>
                  <a:cxn ang="0">
                    <a:pos x="T2" y="T3"/>
                  </a:cxn>
                  <a:cxn ang="0">
                    <a:pos x="T4" y="T5"/>
                  </a:cxn>
                  <a:cxn ang="0">
                    <a:pos x="T6" y="T7"/>
                  </a:cxn>
                  <a:cxn ang="0">
                    <a:pos x="T8" y="T9"/>
                  </a:cxn>
                  <a:cxn ang="0">
                    <a:pos x="T10" y="T11"/>
                  </a:cxn>
                  <a:cxn ang="0">
                    <a:pos x="T12" y="T13"/>
                  </a:cxn>
                </a:cxnLst>
                <a:rect l="0" t="0" r="r" b="b"/>
                <a:pathLst>
                  <a:path w="179" h="189">
                    <a:moveTo>
                      <a:pt x="125" y="32"/>
                    </a:moveTo>
                    <a:cubicBezTo>
                      <a:pt x="102" y="4"/>
                      <a:pt x="60" y="0"/>
                      <a:pt x="32" y="23"/>
                    </a:cubicBezTo>
                    <a:cubicBezTo>
                      <a:pt x="4" y="47"/>
                      <a:pt x="0" y="88"/>
                      <a:pt x="24" y="116"/>
                    </a:cubicBezTo>
                    <a:cubicBezTo>
                      <a:pt x="24" y="117"/>
                      <a:pt x="25" y="118"/>
                      <a:pt x="26" y="118"/>
                    </a:cubicBezTo>
                    <a:cubicBezTo>
                      <a:pt x="68" y="168"/>
                      <a:pt x="124" y="189"/>
                      <a:pt x="151" y="166"/>
                    </a:cubicBezTo>
                    <a:cubicBezTo>
                      <a:pt x="179" y="143"/>
                      <a:pt x="168" y="84"/>
                      <a:pt x="127" y="34"/>
                    </a:cubicBezTo>
                    <a:cubicBezTo>
                      <a:pt x="126" y="33"/>
                      <a:pt x="126" y="32"/>
                      <a:pt x="125" y="32"/>
                    </a:cubicBezTo>
                    <a:close/>
                  </a:path>
                </a:pathLst>
              </a:custGeom>
              <a:solidFill>
                <a:srgbClr val="EFB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6" name="Freeform 29">
                <a:extLst>
                  <a:ext uri="{FF2B5EF4-FFF2-40B4-BE49-F238E27FC236}">
                    <a16:creationId xmlns:a16="http://schemas.microsoft.com/office/drawing/2014/main" id="{97FC47B4-E5CA-4DA1-9B6C-C3B6C4BD1E43}"/>
                  </a:ext>
                </a:extLst>
              </p:cNvPr>
              <p:cNvSpPr>
                <a:spLocks/>
              </p:cNvSpPr>
              <p:nvPr userDrawn="1"/>
            </p:nvSpPr>
            <p:spPr bwMode="auto">
              <a:xfrm rot="19782168" flipH="1">
                <a:off x="14482345" y="2176220"/>
                <a:ext cx="1299754" cy="1220175"/>
              </a:xfrm>
              <a:custGeom>
                <a:avLst/>
                <a:gdLst>
                  <a:gd name="T0" fmla="*/ 171 w 426"/>
                  <a:gd name="T1" fmla="*/ 0 h 401"/>
                  <a:gd name="T2" fmla="*/ 170 w 426"/>
                  <a:gd name="T3" fmla="*/ 389 h 401"/>
                  <a:gd name="T4" fmla="*/ 183 w 426"/>
                  <a:gd name="T5" fmla="*/ 386 h 401"/>
                  <a:gd name="T6" fmla="*/ 291 w 426"/>
                  <a:gd name="T7" fmla="*/ 168 h 401"/>
                  <a:gd name="T8" fmla="*/ 171 w 426"/>
                  <a:gd name="T9" fmla="*/ 0 h 401"/>
                </a:gdLst>
                <a:ahLst/>
                <a:cxnLst>
                  <a:cxn ang="0">
                    <a:pos x="T0" y="T1"/>
                  </a:cxn>
                  <a:cxn ang="0">
                    <a:pos x="T2" y="T3"/>
                  </a:cxn>
                  <a:cxn ang="0">
                    <a:pos x="T4" y="T5"/>
                  </a:cxn>
                  <a:cxn ang="0">
                    <a:pos x="T6" y="T7"/>
                  </a:cxn>
                  <a:cxn ang="0">
                    <a:pos x="T8" y="T9"/>
                  </a:cxn>
                </a:cxnLst>
                <a:rect l="0" t="0" r="r" b="b"/>
                <a:pathLst>
                  <a:path w="426" h="401">
                    <a:moveTo>
                      <a:pt x="171" y="0"/>
                    </a:moveTo>
                    <a:cubicBezTo>
                      <a:pt x="139" y="27"/>
                      <a:pt x="0" y="167"/>
                      <a:pt x="170" y="389"/>
                    </a:cubicBezTo>
                    <a:cubicBezTo>
                      <a:pt x="175" y="395"/>
                      <a:pt x="184" y="401"/>
                      <a:pt x="183" y="386"/>
                    </a:cubicBezTo>
                    <a:cubicBezTo>
                      <a:pt x="182" y="344"/>
                      <a:pt x="191" y="251"/>
                      <a:pt x="291" y="168"/>
                    </a:cubicBezTo>
                    <a:cubicBezTo>
                      <a:pt x="426" y="55"/>
                      <a:pt x="171"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7" name="Freeform 30">
                <a:extLst>
                  <a:ext uri="{FF2B5EF4-FFF2-40B4-BE49-F238E27FC236}">
                    <a16:creationId xmlns:a16="http://schemas.microsoft.com/office/drawing/2014/main" id="{B4C213DD-FB20-4E02-B8A5-60D8536625E8}"/>
                  </a:ext>
                </a:extLst>
              </p:cNvPr>
              <p:cNvSpPr>
                <a:spLocks/>
              </p:cNvSpPr>
              <p:nvPr userDrawn="1"/>
            </p:nvSpPr>
            <p:spPr bwMode="auto">
              <a:xfrm rot="19782168" flipH="1">
                <a:off x="13182077" y="1921506"/>
                <a:ext cx="1193652" cy="1220175"/>
              </a:xfrm>
              <a:custGeom>
                <a:avLst/>
                <a:gdLst>
                  <a:gd name="T0" fmla="*/ 0 w 392"/>
                  <a:gd name="T1" fmla="*/ 138 h 399"/>
                  <a:gd name="T2" fmla="*/ 383 w 392"/>
                  <a:gd name="T3" fmla="*/ 207 h 399"/>
                  <a:gd name="T4" fmla="*/ 378 w 392"/>
                  <a:gd name="T5" fmla="*/ 220 h 399"/>
                  <a:gd name="T6" fmla="*/ 144 w 392"/>
                  <a:gd name="T7" fmla="*/ 287 h 399"/>
                  <a:gd name="T8" fmla="*/ 0 w 392"/>
                  <a:gd name="T9" fmla="*/ 138 h 399"/>
                </a:gdLst>
                <a:ahLst/>
                <a:cxnLst>
                  <a:cxn ang="0">
                    <a:pos x="T0" y="T1"/>
                  </a:cxn>
                  <a:cxn ang="0">
                    <a:pos x="T2" y="T3"/>
                  </a:cxn>
                  <a:cxn ang="0">
                    <a:pos x="T4" y="T5"/>
                  </a:cxn>
                  <a:cxn ang="0">
                    <a:pos x="T6" y="T7"/>
                  </a:cxn>
                  <a:cxn ang="0">
                    <a:pos x="T8" y="T9"/>
                  </a:cxn>
                </a:cxnLst>
                <a:rect l="0" t="0" r="r" b="b"/>
                <a:pathLst>
                  <a:path w="392" h="399">
                    <a:moveTo>
                      <a:pt x="0" y="138"/>
                    </a:moveTo>
                    <a:cubicBezTo>
                      <a:pt x="33" y="111"/>
                      <a:pt x="196" y="0"/>
                      <a:pt x="383" y="207"/>
                    </a:cubicBezTo>
                    <a:cubicBezTo>
                      <a:pt x="389" y="213"/>
                      <a:pt x="392" y="223"/>
                      <a:pt x="378" y="220"/>
                    </a:cubicBezTo>
                    <a:cubicBezTo>
                      <a:pt x="337" y="210"/>
                      <a:pt x="244" y="203"/>
                      <a:pt x="144" y="287"/>
                    </a:cubicBezTo>
                    <a:cubicBezTo>
                      <a:pt x="9" y="399"/>
                      <a:pt x="0" y="138"/>
                      <a:pt x="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8" name="Freeform 31">
                <a:extLst>
                  <a:ext uri="{FF2B5EF4-FFF2-40B4-BE49-F238E27FC236}">
                    <a16:creationId xmlns:a16="http://schemas.microsoft.com/office/drawing/2014/main" id="{C87876B0-F877-40C0-A760-F6A1827BE56B}"/>
                  </a:ext>
                </a:extLst>
              </p:cNvPr>
              <p:cNvSpPr>
                <a:spLocks/>
              </p:cNvSpPr>
              <p:nvPr userDrawn="1"/>
            </p:nvSpPr>
            <p:spPr bwMode="auto">
              <a:xfrm rot="19782168" flipH="1">
                <a:off x="14767719" y="2098965"/>
                <a:ext cx="988080" cy="1200283"/>
              </a:xfrm>
              <a:custGeom>
                <a:avLst/>
                <a:gdLst>
                  <a:gd name="T0" fmla="*/ 188 w 324"/>
                  <a:gd name="T1" fmla="*/ 21 h 394"/>
                  <a:gd name="T2" fmla="*/ 324 w 324"/>
                  <a:gd name="T3" fmla="*/ 80 h 394"/>
                  <a:gd name="T4" fmla="*/ 171 w 324"/>
                  <a:gd name="T5" fmla="*/ 0 h 394"/>
                  <a:gd name="T6" fmla="*/ 170 w 324"/>
                  <a:gd name="T7" fmla="*/ 389 h 394"/>
                  <a:gd name="T8" fmla="*/ 176 w 324"/>
                  <a:gd name="T9" fmla="*/ 394 h 394"/>
                  <a:gd name="T10" fmla="*/ 188 w 324"/>
                  <a:gd name="T11" fmla="*/ 21 h 394"/>
                </a:gdLst>
                <a:ahLst/>
                <a:cxnLst>
                  <a:cxn ang="0">
                    <a:pos x="T0" y="T1"/>
                  </a:cxn>
                  <a:cxn ang="0">
                    <a:pos x="T2" y="T3"/>
                  </a:cxn>
                  <a:cxn ang="0">
                    <a:pos x="T4" y="T5"/>
                  </a:cxn>
                  <a:cxn ang="0">
                    <a:pos x="T6" y="T7"/>
                  </a:cxn>
                  <a:cxn ang="0">
                    <a:pos x="T8" y="T9"/>
                  </a:cxn>
                  <a:cxn ang="0">
                    <a:pos x="T10" y="T11"/>
                  </a:cxn>
                </a:cxnLst>
                <a:rect l="0" t="0" r="r" b="b"/>
                <a:pathLst>
                  <a:path w="324" h="394">
                    <a:moveTo>
                      <a:pt x="188" y="21"/>
                    </a:moveTo>
                    <a:cubicBezTo>
                      <a:pt x="188" y="21"/>
                      <a:pt x="279" y="41"/>
                      <a:pt x="324" y="80"/>
                    </a:cubicBezTo>
                    <a:cubicBezTo>
                      <a:pt x="294" y="27"/>
                      <a:pt x="171" y="0"/>
                      <a:pt x="171" y="0"/>
                    </a:cubicBezTo>
                    <a:cubicBezTo>
                      <a:pt x="139" y="27"/>
                      <a:pt x="0" y="167"/>
                      <a:pt x="170" y="389"/>
                    </a:cubicBezTo>
                    <a:cubicBezTo>
                      <a:pt x="171" y="391"/>
                      <a:pt x="174" y="393"/>
                      <a:pt x="176" y="394"/>
                    </a:cubicBezTo>
                    <a:cubicBezTo>
                      <a:pt x="24" y="182"/>
                      <a:pt x="157" y="47"/>
                      <a:pt x="188" y="21"/>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9" name="Freeform 32">
                <a:extLst>
                  <a:ext uri="{FF2B5EF4-FFF2-40B4-BE49-F238E27FC236}">
                    <a16:creationId xmlns:a16="http://schemas.microsoft.com/office/drawing/2014/main" id="{48872CA0-5FBB-435B-8172-1B1093ED8F40}"/>
                  </a:ext>
                </a:extLst>
              </p:cNvPr>
              <p:cNvSpPr>
                <a:spLocks/>
              </p:cNvSpPr>
              <p:nvPr userDrawn="1"/>
            </p:nvSpPr>
            <p:spPr bwMode="auto">
              <a:xfrm rot="19782168" flipH="1">
                <a:off x="13091893" y="1936191"/>
                <a:ext cx="1180389" cy="928394"/>
              </a:xfrm>
              <a:custGeom>
                <a:avLst/>
                <a:gdLst>
                  <a:gd name="T0" fmla="*/ 18 w 388"/>
                  <a:gd name="T1" fmla="*/ 159 h 303"/>
                  <a:gd name="T2" fmla="*/ 388 w 388"/>
                  <a:gd name="T3" fmla="*/ 214 h 303"/>
                  <a:gd name="T4" fmla="*/ 383 w 388"/>
                  <a:gd name="T5" fmla="*/ 207 h 303"/>
                  <a:gd name="T6" fmla="*/ 0 w 388"/>
                  <a:gd name="T7" fmla="*/ 138 h 303"/>
                  <a:gd name="T8" fmla="*/ 52 w 388"/>
                  <a:gd name="T9" fmla="*/ 303 h 303"/>
                  <a:gd name="T10" fmla="*/ 18 w 388"/>
                  <a:gd name="T11" fmla="*/ 159 h 303"/>
                </a:gdLst>
                <a:ahLst/>
                <a:cxnLst>
                  <a:cxn ang="0">
                    <a:pos x="T0" y="T1"/>
                  </a:cxn>
                  <a:cxn ang="0">
                    <a:pos x="T2" y="T3"/>
                  </a:cxn>
                  <a:cxn ang="0">
                    <a:pos x="T4" y="T5"/>
                  </a:cxn>
                  <a:cxn ang="0">
                    <a:pos x="T6" y="T7"/>
                  </a:cxn>
                  <a:cxn ang="0">
                    <a:pos x="T8" y="T9"/>
                  </a:cxn>
                  <a:cxn ang="0">
                    <a:pos x="T10" y="T11"/>
                  </a:cxn>
                </a:cxnLst>
                <a:rect l="0" t="0" r="r" b="b"/>
                <a:pathLst>
                  <a:path w="388" h="303">
                    <a:moveTo>
                      <a:pt x="18" y="159"/>
                    </a:moveTo>
                    <a:cubicBezTo>
                      <a:pt x="49" y="133"/>
                      <a:pt x="206" y="26"/>
                      <a:pt x="388" y="214"/>
                    </a:cubicBezTo>
                    <a:cubicBezTo>
                      <a:pt x="387" y="211"/>
                      <a:pt x="385" y="209"/>
                      <a:pt x="383" y="207"/>
                    </a:cubicBezTo>
                    <a:cubicBezTo>
                      <a:pt x="196" y="0"/>
                      <a:pt x="33" y="111"/>
                      <a:pt x="0" y="138"/>
                    </a:cubicBezTo>
                    <a:cubicBezTo>
                      <a:pt x="0" y="138"/>
                      <a:pt x="5" y="264"/>
                      <a:pt x="52" y="303"/>
                    </a:cubicBezTo>
                    <a:cubicBezTo>
                      <a:pt x="21" y="252"/>
                      <a:pt x="18" y="159"/>
                      <a:pt x="18" y="159"/>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0" name="Freeform 33">
                <a:extLst>
                  <a:ext uri="{FF2B5EF4-FFF2-40B4-BE49-F238E27FC236}">
                    <a16:creationId xmlns:a16="http://schemas.microsoft.com/office/drawing/2014/main" id="{B90C355C-B366-4E40-8FFE-B891D4C2CD42}"/>
                  </a:ext>
                </a:extLst>
              </p:cNvPr>
              <p:cNvSpPr>
                <a:spLocks/>
              </p:cNvSpPr>
              <p:nvPr userDrawn="1"/>
            </p:nvSpPr>
            <p:spPr bwMode="auto">
              <a:xfrm rot="19782168" flipH="1">
                <a:off x="13687347" y="865867"/>
                <a:ext cx="2015945" cy="2108776"/>
              </a:xfrm>
              <a:custGeom>
                <a:avLst/>
                <a:gdLst>
                  <a:gd name="T0" fmla="*/ 61 w 663"/>
                  <a:gd name="T1" fmla="*/ 15 h 692"/>
                  <a:gd name="T2" fmla="*/ 61 w 663"/>
                  <a:gd name="T3" fmla="*/ 15 h 692"/>
                  <a:gd name="T4" fmla="*/ 61 w 663"/>
                  <a:gd name="T5" fmla="*/ 15 h 692"/>
                  <a:gd name="T6" fmla="*/ 123 w 663"/>
                  <a:gd name="T7" fmla="*/ 399 h 692"/>
                  <a:gd name="T8" fmla="*/ 393 w 663"/>
                  <a:gd name="T9" fmla="*/ 668 h 692"/>
                  <a:gd name="T10" fmla="*/ 462 w 663"/>
                  <a:gd name="T11" fmla="*/ 664 h 692"/>
                  <a:gd name="T12" fmla="*/ 545 w 663"/>
                  <a:gd name="T13" fmla="*/ 594 h 692"/>
                  <a:gd name="T14" fmla="*/ 545 w 663"/>
                  <a:gd name="T15" fmla="*/ 594 h 692"/>
                  <a:gd name="T16" fmla="*/ 628 w 663"/>
                  <a:gd name="T17" fmla="*/ 525 h 692"/>
                  <a:gd name="T18" fmla="*/ 644 w 663"/>
                  <a:gd name="T19" fmla="*/ 459 h 692"/>
                  <a:gd name="T20" fmla="*/ 428 w 663"/>
                  <a:gd name="T21" fmla="*/ 145 h 692"/>
                  <a:gd name="T22" fmla="*/ 61 w 663"/>
                  <a:gd name="T23" fmla="*/ 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692">
                    <a:moveTo>
                      <a:pt x="61" y="15"/>
                    </a:moveTo>
                    <a:cubicBezTo>
                      <a:pt x="61" y="15"/>
                      <a:pt x="61" y="15"/>
                      <a:pt x="61" y="15"/>
                    </a:cubicBezTo>
                    <a:cubicBezTo>
                      <a:pt x="61" y="15"/>
                      <a:pt x="61" y="15"/>
                      <a:pt x="61" y="15"/>
                    </a:cubicBezTo>
                    <a:cubicBezTo>
                      <a:pt x="48" y="25"/>
                      <a:pt x="0" y="269"/>
                      <a:pt x="123" y="399"/>
                    </a:cubicBezTo>
                    <a:cubicBezTo>
                      <a:pt x="247" y="528"/>
                      <a:pt x="370" y="645"/>
                      <a:pt x="393" y="668"/>
                    </a:cubicBezTo>
                    <a:cubicBezTo>
                      <a:pt x="416" y="692"/>
                      <a:pt x="434" y="687"/>
                      <a:pt x="462" y="664"/>
                    </a:cubicBezTo>
                    <a:cubicBezTo>
                      <a:pt x="474" y="653"/>
                      <a:pt x="510" y="624"/>
                      <a:pt x="545" y="594"/>
                    </a:cubicBezTo>
                    <a:cubicBezTo>
                      <a:pt x="545" y="594"/>
                      <a:pt x="545" y="594"/>
                      <a:pt x="545" y="594"/>
                    </a:cubicBezTo>
                    <a:cubicBezTo>
                      <a:pt x="580" y="565"/>
                      <a:pt x="615" y="536"/>
                      <a:pt x="628" y="525"/>
                    </a:cubicBezTo>
                    <a:cubicBezTo>
                      <a:pt x="655" y="502"/>
                      <a:pt x="663" y="486"/>
                      <a:pt x="644" y="459"/>
                    </a:cubicBezTo>
                    <a:cubicBezTo>
                      <a:pt x="625" y="431"/>
                      <a:pt x="533" y="290"/>
                      <a:pt x="428" y="145"/>
                    </a:cubicBezTo>
                    <a:cubicBezTo>
                      <a:pt x="322" y="0"/>
                      <a:pt x="74" y="4"/>
                      <a:pt x="61" y="15"/>
                    </a:cubicBezTo>
                    <a:close/>
                  </a:path>
                </a:pathLst>
              </a:custGeom>
              <a:solidFill>
                <a:srgbClr val="A20000"/>
              </a:solidFill>
              <a:ln>
                <a:noFill/>
              </a:ln>
            </p:spPr>
            <p:txBody>
              <a:bodyPr vert="horz" wrap="square" lIns="91440" tIns="45720" rIns="91440" bIns="45720" numCol="1" anchor="t" anchorCtr="0" compatLnSpc="1">
                <a:prstTxWarp prst="textNoShape">
                  <a:avLst/>
                </a:prstTxWarp>
              </a:bodyPr>
              <a:lstStyle/>
              <a:p>
                <a:endParaRPr lang="en-AU"/>
              </a:p>
            </p:txBody>
          </p:sp>
          <p:sp>
            <p:nvSpPr>
              <p:cNvPr id="391" name="Freeform 34">
                <a:extLst>
                  <a:ext uri="{FF2B5EF4-FFF2-40B4-BE49-F238E27FC236}">
                    <a16:creationId xmlns:a16="http://schemas.microsoft.com/office/drawing/2014/main" id="{7E126429-FCF0-4944-9F9C-1316A1F17DCA}"/>
                  </a:ext>
                </a:extLst>
              </p:cNvPr>
              <p:cNvSpPr>
                <a:spLocks/>
              </p:cNvSpPr>
              <p:nvPr userDrawn="1"/>
            </p:nvSpPr>
            <p:spPr bwMode="auto">
              <a:xfrm rot="19782168" flipH="1">
                <a:off x="13782091" y="961712"/>
                <a:ext cx="1889950" cy="1969523"/>
              </a:xfrm>
              <a:custGeom>
                <a:avLst/>
                <a:gdLst>
                  <a:gd name="T0" fmla="*/ 58 w 620"/>
                  <a:gd name="T1" fmla="*/ 14 h 647"/>
                  <a:gd name="T2" fmla="*/ 58 w 620"/>
                  <a:gd name="T3" fmla="*/ 14 h 647"/>
                  <a:gd name="T4" fmla="*/ 58 w 620"/>
                  <a:gd name="T5" fmla="*/ 14 h 647"/>
                  <a:gd name="T6" fmla="*/ 116 w 620"/>
                  <a:gd name="T7" fmla="*/ 373 h 647"/>
                  <a:gd name="T8" fmla="*/ 368 w 620"/>
                  <a:gd name="T9" fmla="*/ 625 h 647"/>
                  <a:gd name="T10" fmla="*/ 432 w 620"/>
                  <a:gd name="T11" fmla="*/ 620 h 647"/>
                  <a:gd name="T12" fmla="*/ 510 w 620"/>
                  <a:gd name="T13" fmla="*/ 556 h 647"/>
                  <a:gd name="T14" fmla="*/ 510 w 620"/>
                  <a:gd name="T15" fmla="*/ 556 h 647"/>
                  <a:gd name="T16" fmla="*/ 587 w 620"/>
                  <a:gd name="T17" fmla="*/ 491 h 647"/>
                  <a:gd name="T18" fmla="*/ 603 w 620"/>
                  <a:gd name="T19" fmla="*/ 429 h 647"/>
                  <a:gd name="T20" fmla="*/ 400 w 620"/>
                  <a:gd name="T21" fmla="*/ 136 h 647"/>
                  <a:gd name="T22" fmla="*/ 58 w 620"/>
                  <a:gd name="T23" fmla="*/ 1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647">
                    <a:moveTo>
                      <a:pt x="58" y="14"/>
                    </a:moveTo>
                    <a:cubicBezTo>
                      <a:pt x="58" y="14"/>
                      <a:pt x="58" y="14"/>
                      <a:pt x="58" y="14"/>
                    </a:cubicBezTo>
                    <a:cubicBezTo>
                      <a:pt x="58" y="14"/>
                      <a:pt x="58" y="14"/>
                      <a:pt x="58" y="14"/>
                    </a:cubicBezTo>
                    <a:cubicBezTo>
                      <a:pt x="46" y="24"/>
                      <a:pt x="0" y="252"/>
                      <a:pt x="116" y="373"/>
                    </a:cubicBezTo>
                    <a:cubicBezTo>
                      <a:pt x="231" y="494"/>
                      <a:pt x="346" y="603"/>
                      <a:pt x="368" y="625"/>
                    </a:cubicBezTo>
                    <a:cubicBezTo>
                      <a:pt x="390" y="647"/>
                      <a:pt x="406" y="642"/>
                      <a:pt x="432" y="620"/>
                    </a:cubicBezTo>
                    <a:cubicBezTo>
                      <a:pt x="444" y="611"/>
                      <a:pt x="477" y="583"/>
                      <a:pt x="510" y="556"/>
                    </a:cubicBezTo>
                    <a:cubicBezTo>
                      <a:pt x="510" y="556"/>
                      <a:pt x="510" y="556"/>
                      <a:pt x="510" y="556"/>
                    </a:cubicBezTo>
                    <a:cubicBezTo>
                      <a:pt x="542" y="529"/>
                      <a:pt x="575" y="501"/>
                      <a:pt x="587" y="491"/>
                    </a:cubicBezTo>
                    <a:cubicBezTo>
                      <a:pt x="613" y="470"/>
                      <a:pt x="620" y="454"/>
                      <a:pt x="603" y="429"/>
                    </a:cubicBezTo>
                    <a:cubicBezTo>
                      <a:pt x="585" y="403"/>
                      <a:pt x="498" y="271"/>
                      <a:pt x="400" y="136"/>
                    </a:cubicBezTo>
                    <a:cubicBezTo>
                      <a:pt x="302" y="0"/>
                      <a:pt x="70" y="4"/>
                      <a:pt x="58" y="1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AU"/>
              </a:p>
            </p:txBody>
          </p:sp>
          <p:sp>
            <p:nvSpPr>
              <p:cNvPr id="392" name="Freeform 35">
                <a:extLst>
                  <a:ext uri="{FF2B5EF4-FFF2-40B4-BE49-F238E27FC236}">
                    <a16:creationId xmlns:a16="http://schemas.microsoft.com/office/drawing/2014/main" id="{A49FBBB8-8D35-490F-BE7F-935B82A07F29}"/>
                  </a:ext>
                </a:extLst>
              </p:cNvPr>
              <p:cNvSpPr>
                <a:spLocks/>
              </p:cNvSpPr>
              <p:nvPr userDrawn="1"/>
            </p:nvSpPr>
            <p:spPr bwMode="auto">
              <a:xfrm rot="19782168" flipH="1">
                <a:off x="14365235" y="1127160"/>
                <a:ext cx="809030" cy="815662"/>
              </a:xfrm>
              <a:custGeom>
                <a:avLst/>
                <a:gdLst>
                  <a:gd name="T0" fmla="*/ 42 w 267"/>
                  <a:gd name="T1" fmla="*/ 210 h 267"/>
                  <a:gd name="T2" fmla="*/ 57 w 267"/>
                  <a:gd name="T3" fmla="*/ 43 h 267"/>
                  <a:gd name="T4" fmla="*/ 225 w 267"/>
                  <a:gd name="T5" fmla="*/ 58 h 267"/>
                  <a:gd name="T6" fmla="*/ 210 w 267"/>
                  <a:gd name="T7" fmla="*/ 225 h 267"/>
                  <a:gd name="T8" fmla="*/ 42 w 267"/>
                  <a:gd name="T9" fmla="*/ 210 h 267"/>
                </a:gdLst>
                <a:ahLst/>
                <a:cxnLst>
                  <a:cxn ang="0">
                    <a:pos x="T0" y="T1"/>
                  </a:cxn>
                  <a:cxn ang="0">
                    <a:pos x="T2" y="T3"/>
                  </a:cxn>
                  <a:cxn ang="0">
                    <a:pos x="T4" y="T5"/>
                  </a:cxn>
                  <a:cxn ang="0">
                    <a:pos x="T6" y="T7"/>
                  </a:cxn>
                  <a:cxn ang="0">
                    <a:pos x="T8" y="T9"/>
                  </a:cxn>
                </a:cxnLst>
                <a:rect l="0" t="0" r="r" b="b"/>
                <a:pathLst>
                  <a:path w="267" h="267">
                    <a:moveTo>
                      <a:pt x="42" y="210"/>
                    </a:moveTo>
                    <a:cubicBezTo>
                      <a:pt x="0" y="160"/>
                      <a:pt x="7" y="85"/>
                      <a:pt x="57" y="43"/>
                    </a:cubicBezTo>
                    <a:cubicBezTo>
                      <a:pt x="108" y="0"/>
                      <a:pt x="183" y="7"/>
                      <a:pt x="225" y="58"/>
                    </a:cubicBezTo>
                    <a:cubicBezTo>
                      <a:pt x="267" y="108"/>
                      <a:pt x="260" y="183"/>
                      <a:pt x="210" y="225"/>
                    </a:cubicBezTo>
                    <a:cubicBezTo>
                      <a:pt x="159" y="267"/>
                      <a:pt x="84" y="261"/>
                      <a:pt x="42" y="210"/>
                    </a:cubicBezTo>
                    <a:close/>
                  </a:path>
                </a:pathLst>
              </a:custGeom>
              <a:solidFill>
                <a:srgbClr val="A81C44"/>
              </a:solidFill>
              <a:ln>
                <a:noFill/>
              </a:ln>
            </p:spPr>
            <p:txBody>
              <a:bodyPr vert="horz" wrap="square" lIns="91440" tIns="45720" rIns="91440" bIns="45720" numCol="1" anchor="t" anchorCtr="0" compatLnSpc="1">
                <a:prstTxWarp prst="textNoShape">
                  <a:avLst/>
                </a:prstTxWarp>
              </a:bodyPr>
              <a:lstStyle/>
              <a:p>
                <a:endParaRPr lang="en-AU"/>
              </a:p>
            </p:txBody>
          </p:sp>
          <p:sp>
            <p:nvSpPr>
              <p:cNvPr id="393" name="Freeform 36">
                <a:extLst>
                  <a:ext uri="{FF2B5EF4-FFF2-40B4-BE49-F238E27FC236}">
                    <a16:creationId xmlns:a16="http://schemas.microsoft.com/office/drawing/2014/main" id="{8932AAB2-4524-46E7-BD73-F3BC19041D7F}"/>
                  </a:ext>
                </a:extLst>
              </p:cNvPr>
              <p:cNvSpPr>
                <a:spLocks/>
              </p:cNvSpPr>
              <p:nvPr userDrawn="1"/>
            </p:nvSpPr>
            <p:spPr bwMode="auto">
              <a:xfrm rot="19782168" flipH="1">
                <a:off x="14218680" y="2232884"/>
                <a:ext cx="669773" cy="769240"/>
              </a:xfrm>
              <a:custGeom>
                <a:avLst/>
                <a:gdLst>
                  <a:gd name="T0" fmla="*/ 131 w 219"/>
                  <a:gd name="T1" fmla="*/ 109 h 254"/>
                  <a:gd name="T2" fmla="*/ 207 w 219"/>
                  <a:gd name="T3" fmla="*/ 244 h 254"/>
                  <a:gd name="T4" fmla="*/ 89 w 219"/>
                  <a:gd name="T5" fmla="*/ 144 h 254"/>
                  <a:gd name="T6" fmla="*/ 12 w 219"/>
                  <a:gd name="T7" fmla="*/ 10 h 254"/>
                  <a:gd name="T8" fmla="*/ 131 w 219"/>
                  <a:gd name="T9" fmla="*/ 109 h 254"/>
                </a:gdLst>
                <a:ahLst/>
                <a:cxnLst>
                  <a:cxn ang="0">
                    <a:pos x="T0" y="T1"/>
                  </a:cxn>
                  <a:cxn ang="0">
                    <a:pos x="T2" y="T3"/>
                  </a:cxn>
                  <a:cxn ang="0">
                    <a:pos x="T4" y="T5"/>
                  </a:cxn>
                  <a:cxn ang="0">
                    <a:pos x="T6" y="T7"/>
                  </a:cxn>
                  <a:cxn ang="0">
                    <a:pos x="T8" y="T9"/>
                  </a:cxn>
                </a:cxnLst>
                <a:rect l="0" t="0" r="r" b="b"/>
                <a:pathLst>
                  <a:path w="219" h="254">
                    <a:moveTo>
                      <a:pt x="131" y="109"/>
                    </a:moveTo>
                    <a:cubicBezTo>
                      <a:pt x="185" y="174"/>
                      <a:pt x="219" y="234"/>
                      <a:pt x="207" y="244"/>
                    </a:cubicBezTo>
                    <a:cubicBezTo>
                      <a:pt x="196" y="254"/>
                      <a:pt x="143" y="209"/>
                      <a:pt x="89" y="144"/>
                    </a:cubicBezTo>
                    <a:cubicBezTo>
                      <a:pt x="35" y="80"/>
                      <a:pt x="0" y="19"/>
                      <a:pt x="12" y="10"/>
                    </a:cubicBezTo>
                    <a:cubicBezTo>
                      <a:pt x="23" y="0"/>
                      <a:pt x="77" y="45"/>
                      <a:pt x="13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4" name="Freeform 37">
                <a:extLst>
                  <a:ext uri="{FF2B5EF4-FFF2-40B4-BE49-F238E27FC236}">
                    <a16:creationId xmlns:a16="http://schemas.microsoft.com/office/drawing/2014/main" id="{2DFFCC90-0C76-4FC4-B621-20B7144487D7}"/>
                  </a:ext>
                </a:extLst>
              </p:cNvPr>
              <p:cNvSpPr>
                <a:spLocks/>
              </p:cNvSpPr>
              <p:nvPr userDrawn="1"/>
            </p:nvSpPr>
            <p:spPr bwMode="auto">
              <a:xfrm rot="19782168" flipH="1">
                <a:off x="14363005" y="2193811"/>
                <a:ext cx="437672" cy="484093"/>
              </a:xfrm>
              <a:custGeom>
                <a:avLst/>
                <a:gdLst>
                  <a:gd name="T0" fmla="*/ 37 w 143"/>
                  <a:gd name="T1" fmla="*/ 40 h 159"/>
                  <a:gd name="T2" fmla="*/ 143 w 143"/>
                  <a:gd name="T3" fmla="*/ 124 h 159"/>
                  <a:gd name="T4" fmla="*/ 131 w 143"/>
                  <a:gd name="T5" fmla="*/ 109 h 159"/>
                  <a:gd name="T6" fmla="*/ 12 w 143"/>
                  <a:gd name="T7" fmla="*/ 10 h 159"/>
                  <a:gd name="T8" fmla="*/ 89 w 143"/>
                  <a:gd name="T9" fmla="*/ 144 h 159"/>
                  <a:gd name="T10" fmla="*/ 101 w 143"/>
                  <a:gd name="T11" fmla="*/ 159 h 159"/>
                  <a:gd name="T12" fmla="*/ 37 w 143"/>
                  <a:gd name="T13" fmla="*/ 40 h 159"/>
                </a:gdLst>
                <a:ahLst/>
                <a:cxnLst>
                  <a:cxn ang="0">
                    <a:pos x="T0" y="T1"/>
                  </a:cxn>
                  <a:cxn ang="0">
                    <a:pos x="T2" y="T3"/>
                  </a:cxn>
                  <a:cxn ang="0">
                    <a:pos x="T4" y="T5"/>
                  </a:cxn>
                  <a:cxn ang="0">
                    <a:pos x="T6" y="T7"/>
                  </a:cxn>
                  <a:cxn ang="0">
                    <a:pos x="T8" y="T9"/>
                  </a:cxn>
                  <a:cxn ang="0">
                    <a:pos x="T10" y="T11"/>
                  </a:cxn>
                  <a:cxn ang="0">
                    <a:pos x="T12" y="T13"/>
                  </a:cxn>
                </a:cxnLst>
                <a:rect l="0" t="0" r="r" b="b"/>
                <a:pathLst>
                  <a:path w="143" h="159">
                    <a:moveTo>
                      <a:pt x="37" y="40"/>
                    </a:moveTo>
                    <a:cubicBezTo>
                      <a:pt x="48" y="31"/>
                      <a:pt x="94" y="68"/>
                      <a:pt x="143" y="124"/>
                    </a:cubicBezTo>
                    <a:cubicBezTo>
                      <a:pt x="139" y="119"/>
                      <a:pt x="135" y="114"/>
                      <a:pt x="131" y="109"/>
                    </a:cubicBezTo>
                    <a:cubicBezTo>
                      <a:pt x="77" y="45"/>
                      <a:pt x="23" y="0"/>
                      <a:pt x="12" y="10"/>
                    </a:cubicBezTo>
                    <a:cubicBezTo>
                      <a:pt x="0" y="19"/>
                      <a:pt x="35" y="80"/>
                      <a:pt x="89" y="144"/>
                    </a:cubicBezTo>
                    <a:cubicBezTo>
                      <a:pt x="93" y="150"/>
                      <a:pt x="97" y="154"/>
                      <a:pt x="101" y="159"/>
                    </a:cubicBezTo>
                    <a:cubicBezTo>
                      <a:pt x="55" y="100"/>
                      <a:pt x="26" y="49"/>
                      <a:pt x="37" y="4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6" name="Freeform 39">
                <a:extLst>
                  <a:ext uri="{FF2B5EF4-FFF2-40B4-BE49-F238E27FC236}">
                    <a16:creationId xmlns:a16="http://schemas.microsoft.com/office/drawing/2014/main" id="{B704D405-E95B-400A-9D22-A265293BD794}"/>
                  </a:ext>
                </a:extLst>
              </p:cNvPr>
              <p:cNvSpPr>
                <a:spLocks/>
              </p:cNvSpPr>
              <p:nvPr userDrawn="1"/>
            </p:nvSpPr>
            <p:spPr bwMode="auto">
              <a:xfrm rot="19782168" flipH="1">
                <a:off x="14335187" y="1167761"/>
                <a:ext cx="809030" cy="815662"/>
              </a:xfrm>
              <a:custGeom>
                <a:avLst/>
                <a:gdLst>
                  <a:gd name="T0" fmla="*/ 42 w 267"/>
                  <a:gd name="T1" fmla="*/ 209 h 267"/>
                  <a:gd name="T2" fmla="*/ 57 w 267"/>
                  <a:gd name="T3" fmla="*/ 42 h 267"/>
                  <a:gd name="T4" fmla="*/ 225 w 267"/>
                  <a:gd name="T5" fmla="*/ 57 h 267"/>
                  <a:gd name="T6" fmla="*/ 210 w 267"/>
                  <a:gd name="T7" fmla="*/ 225 h 267"/>
                  <a:gd name="T8" fmla="*/ 42 w 267"/>
                  <a:gd name="T9" fmla="*/ 209 h 267"/>
                </a:gdLst>
                <a:ahLst/>
                <a:cxnLst>
                  <a:cxn ang="0">
                    <a:pos x="T0" y="T1"/>
                  </a:cxn>
                  <a:cxn ang="0">
                    <a:pos x="T2" y="T3"/>
                  </a:cxn>
                  <a:cxn ang="0">
                    <a:pos x="T4" y="T5"/>
                  </a:cxn>
                  <a:cxn ang="0">
                    <a:pos x="T6" y="T7"/>
                  </a:cxn>
                  <a:cxn ang="0">
                    <a:pos x="T8" y="T9"/>
                  </a:cxn>
                </a:cxnLst>
                <a:rect l="0" t="0" r="r" b="b"/>
                <a:pathLst>
                  <a:path w="267" h="267">
                    <a:moveTo>
                      <a:pt x="42" y="209"/>
                    </a:moveTo>
                    <a:cubicBezTo>
                      <a:pt x="0" y="159"/>
                      <a:pt x="7" y="84"/>
                      <a:pt x="57" y="42"/>
                    </a:cubicBezTo>
                    <a:cubicBezTo>
                      <a:pt x="108" y="0"/>
                      <a:pt x="183" y="6"/>
                      <a:pt x="225" y="57"/>
                    </a:cubicBezTo>
                    <a:cubicBezTo>
                      <a:pt x="267" y="107"/>
                      <a:pt x="260" y="182"/>
                      <a:pt x="210" y="225"/>
                    </a:cubicBezTo>
                    <a:cubicBezTo>
                      <a:pt x="159" y="267"/>
                      <a:pt x="84" y="260"/>
                      <a:pt x="42"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7" name="Freeform 40">
                <a:extLst>
                  <a:ext uri="{FF2B5EF4-FFF2-40B4-BE49-F238E27FC236}">
                    <a16:creationId xmlns:a16="http://schemas.microsoft.com/office/drawing/2014/main" id="{226F5F77-CA3F-422B-8801-AEEF7F0879BD}"/>
                  </a:ext>
                </a:extLst>
              </p:cNvPr>
              <p:cNvSpPr>
                <a:spLocks/>
              </p:cNvSpPr>
              <p:nvPr userDrawn="1"/>
            </p:nvSpPr>
            <p:spPr bwMode="auto">
              <a:xfrm rot="19782168" flipH="1">
                <a:off x="14413094" y="1247788"/>
                <a:ext cx="649877" cy="649876"/>
              </a:xfrm>
              <a:custGeom>
                <a:avLst/>
                <a:gdLst>
                  <a:gd name="T0" fmla="*/ 34 w 213"/>
                  <a:gd name="T1" fmla="*/ 167 h 212"/>
                  <a:gd name="T2" fmla="*/ 46 w 213"/>
                  <a:gd name="T3" fmla="*/ 34 h 212"/>
                  <a:gd name="T4" fmla="*/ 179 w 213"/>
                  <a:gd name="T5" fmla="*/ 46 h 212"/>
                  <a:gd name="T6" fmla="*/ 167 w 213"/>
                  <a:gd name="T7" fmla="*/ 179 h 212"/>
                  <a:gd name="T8" fmla="*/ 34 w 213"/>
                  <a:gd name="T9" fmla="*/ 167 h 212"/>
                </a:gdLst>
                <a:ahLst/>
                <a:cxnLst>
                  <a:cxn ang="0">
                    <a:pos x="T0" y="T1"/>
                  </a:cxn>
                  <a:cxn ang="0">
                    <a:pos x="T2" y="T3"/>
                  </a:cxn>
                  <a:cxn ang="0">
                    <a:pos x="T4" y="T5"/>
                  </a:cxn>
                  <a:cxn ang="0">
                    <a:pos x="T6" y="T7"/>
                  </a:cxn>
                  <a:cxn ang="0">
                    <a:pos x="T8" y="T9"/>
                  </a:cxn>
                </a:cxnLst>
                <a:rect l="0" t="0" r="r" b="b"/>
                <a:pathLst>
                  <a:path w="213" h="212">
                    <a:moveTo>
                      <a:pt x="34" y="167"/>
                    </a:moveTo>
                    <a:cubicBezTo>
                      <a:pt x="0" y="127"/>
                      <a:pt x="6" y="67"/>
                      <a:pt x="46" y="34"/>
                    </a:cubicBezTo>
                    <a:cubicBezTo>
                      <a:pt x="86" y="0"/>
                      <a:pt x="146" y="5"/>
                      <a:pt x="179" y="46"/>
                    </a:cubicBezTo>
                    <a:cubicBezTo>
                      <a:pt x="213" y="86"/>
                      <a:pt x="207" y="145"/>
                      <a:pt x="167" y="179"/>
                    </a:cubicBezTo>
                    <a:cubicBezTo>
                      <a:pt x="127" y="212"/>
                      <a:pt x="67" y="207"/>
                      <a:pt x="34" y="167"/>
                    </a:cubicBez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382" name="Oval 381">
              <a:extLst>
                <a:ext uri="{FF2B5EF4-FFF2-40B4-BE49-F238E27FC236}">
                  <a16:creationId xmlns:a16="http://schemas.microsoft.com/office/drawing/2014/main" id="{826E7300-2F47-487D-9004-A0CB8A1F4024}"/>
                </a:ext>
              </a:extLst>
            </p:cNvPr>
            <p:cNvSpPr/>
            <p:nvPr/>
          </p:nvSpPr>
          <p:spPr>
            <a:xfrm>
              <a:off x="512083" y="5532673"/>
              <a:ext cx="333143" cy="3052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schemeClr val="bg1"/>
                </a:solidFill>
              </a:endParaRPr>
            </a:p>
          </p:txBody>
        </p:sp>
        <p:pic>
          <p:nvPicPr>
            <p:cNvPr id="383" name="Picture 382">
              <a:extLst>
                <a:ext uri="{FF2B5EF4-FFF2-40B4-BE49-F238E27FC236}">
                  <a16:creationId xmlns:a16="http://schemas.microsoft.com/office/drawing/2014/main" id="{CA3CE0DA-AAE3-4ADD-8F25-D40C9D443990}"/>
                </a:ext>
              </a:extLst>
            </p:cNvPr>
            <p:cNvPicPr>
              <a:picLocks noChangeAspect="1"/>
            </p:cNvPicPr>
            <p:nvPr/>
          </p:nvPicPr>
          <p:blipFill>
            <a:blip r:embed="rId7"/>
            <a:stretch>
              <a:fillRect/>
            </a:stretch>
          </p:blipFill>
          <p:spPr>
            <a:xfrm rot="20435827">
              <a:off x="557525" y="5550329"/>
              <a:ext cx="224669" cy="238144"/>
            </a:xfrm>
            <a:prstGeom prst="rect">
              <a:avLst/>
            </a:prstGeom>
          </p:spPr>
        </p:pic>
      </p:grpSp>
      <p:grpSp>
        <p:nvGrpSpPr>
          <p:cNvPr id="398" name="Group 397">
            <a:extLst>
              <a:ext uri="{FF2B5EF4-FFF2-40B4-BE49-F238E27FC236}">
                <a16:creationId xmlns:a16="http://schemas.microsoft.com/office/drawing/2014/main" id="{D612459F-C2D0-449E-9A71-7A6F36EC9998}"/>
              </a:ext>
              <a:ext uri="{C183D7F6-B498-43B3-948B-1728B52AA6E4}">
                <adec:decorative xmlns:adec="http://schemas.microsoft.com/office/drawing/2017/decorative" val="1"/>
              </a:ext>
            </a:extLst>
          </p:cNvPr>
          <p:cNvGrpSpPr/>
          <p:nvPr/>
        </p:nvGrpSpPr>
        <p:grpSpPr>
          <a:xfrm>
            <a:off x="10585601" y="4950067"/>
            <a:ext cx="1297468" cy="1324871"/>
            <a:chOff x="10584607" y="5135091"/>
            <a:chExt cx="1297468" cy="1324871"/>
          </a:xfrm>
        </p:grpSpPr>
        <p:grpSp>
          <p:nvGrpSpPr>
            <p:cNvPr id="399" name="Group 398">
              <a:extLst>
                <a:ext uri="{FF2B5EF4-FFF2-40B4-BE49-F238E27FC236}">
                  <a16:creationId xmlns:a16="http://schemas.microsoft.com/office/drawing/2014/main" id="{BA6ADF3B-F593-4888-B3E7-252003E90D4C}"/>
                </a:ext>
              </a:extLst>
            </p:cNvPr>
            <p:cNvGrpSpPr>
              <a:grpSpLocks noChangeAspect="1"/>
            </p:cNvGrpSpPr>
            <p:nvPr/>
          </p:nvGrpSpPr>
          <p:grpSpPr>
            <a:xfrm rot="930397">
              <a:off x="10584607" y="5135091"/>
              <a:ext cx="1297468" cy="1324871"/>
              <a:chOff x="13091893" y="865867"/>
              <a:chExt cx="2690206" cy="2716773"/>
            </a:xfrm>
            <a:effectLst>
              <a:outerShdw blurRad="63500" sx="102000" sy="102000" algn="ctr" rotWithShape="0">
                <a:prstClr val="black">
                  <a:alpha val="40000"/>
                </a:prstClr>
              </a:outerShdw>
            </a:effectLst>
          </p:grpSpPr>
          <p:sp>
            <p:nvSpPr>
              <p:cNvPr id="402" name="Freeform 27">
                <a:extLst>
                  <a:ext uri="{FF2B5EF4-FFF2-40B4-BE49-F238E27FC236}">
                    <a16:creationId xmlns:a16="http://schemas.microsoft.com/office/drawing/2014/main" id="{C6DC0D82-5A4B-4C63-A65E-D182D2651F3F}"/>
                  </a:ext>
                </a:extLst>
              </p:cNvPr>
              <p:cNvSpPr>
                <a:spLocks/>
              </p:cNvSpPr>
              <p:nvPr userDrawn="1"/>
            </p:nvSpPr>
            <p:spPr bwMode="auto">
              <a:xfrm rot="19782168" flipH="1">
                <a:off x="14080847" y="2753715"/>
                <a:ext cx="782505" cy="828925"/>
              </a:xfrm>
              <a:custGeom>
                <a:avLst/>
                <a:gdLst>
                  <a:gd name="T0" fmla="*/ 180 w 257"/>
                  <a:gd name="T1" fmla="*/ 46 h 273"/>
                  <a:gd name="T2" fmla="*/ 46 w 257"/>
                  <a:gd name="T3" fmla="*/ 34 h 273"/>
                  <a:gd name="T4" fmla="*/ 34 w 257"/>
                  <a:gd name="T5" fmla="*/ 168 h 273"/>
                  <a:gd name="T6" fmla="*/ 37 w 257"/>
                  <a:gd name="T7" fmla="*/ 171 h 273"/>
                  <a:gd name="T8" fmla="*/ 218 w 257"/>
                  <a:gd name="T9" fmla="*/ 240 h 273"/>
                  <a:gd name="T10" fmla="*/ 182 w 257"/>
                  <a:gd name="T11" fmla="*/ 49 h 273"/>
                  <a:gd name="T12" fmla="*/ 180 w 257"/>
                  <a:gd name="T13" fmla="*/ 46 h 273"/>
                </a:gdLst>
                <a:ahLst/>
                <a:cxnLst>
                  <a:cxn ang="0">
                    <a:pos x="T0" y="T1"/>
                  </a:cxn>
                  <a:cxn ang="0">
                    <a:pos x="T2" y="T3"/>
                  </a:cxn>
                  <a:cxn ang="0">
                    <a:pos x="T4" y="T5"/>
                  </a:cxn>
                  <a:cxn ang="0">
                    <a:pos x="T6" y="T7"/>
                  </a:cxn>
                  <a:cxn ang="0">
                    <a:pos x="T8" y="T9"/>
                  </a:cxn>
                  <a:cxn ang="0">
                    <a:pos x="T10" y="T11"/>
                  </a:cxn>
                  <a:cxn ang="0">
                    <a:pos x="T12" y="T13"/>
                  </a:cxn>
                </a:cxnLst>
                <a:rect l="0" t="0" r="r" b="b"/>
                <a:pathLst>
                  <a:path w="257" h="273">
                    <a:moveTo>
                      <a:pt x="180" y="46"/>
                    </a:moveTo>
                    <a:cubicBezTo>
                      <a:pt x="146" y="6"/>
                      <a:pt x="86" y="0"/>
                      <a:pt x="46" y="34"/>
                    </a:cubicBezTo>
                    <a:cubicBezTo>
                      <a:pt x="6" y="68"/>
                      <a:pt x="0" y="128"/>
                      <a:pt x="34" y="168"/>
                    </a:cubicBezTo>
                    <a:cubicBezTo>
                      <a:pt x="35" y="169"/>
                      <a:pt x="36" y="170"/>
                      <a:pt x="37" y="171"/>
                    </a:cubicBezTo>
                    <a:cubicBezTo>
                      <a:pt x="98" y="242"/>
                      <a:pt x="178" y="273"/>
                      <a:pt x="218" y="240"/>
                    </a:cubicBezTo>
                    <a:cubicBezTo>
                      <a:pt x="257" y="207"/>
                      <a:pt x="241" y="122"/>
                      <a:pt x="182" y="49"/>
                    </a:cubicBezTo>
                    <a:cubicBezTo>
                      <a:pt x="182" y="48"/>
                      <a:pt x="181" y="47"/>
                      <a:pt x="180" y="46"/>
                    </a:cubicBezTo>
                    <a:close/>
                  </a:path>
                </a:pathLst>
              </a:custGeom>
              <a:solidFill>
                <a:srgbClr val="ED8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3" name="Freeform 28">
                <a:extLst>
                  <a:ext uri="{FF2B5EF4-FFF2-40B4-BE49-F238E27FC236}">
                    <a16:creationId xmlns:a16="http://schemas.microsoft.com/office/drawing/2014/main" id="{96756768-DF68-4967-9BCD-A3403F8F7412}"/>
                  </a:ext>
                </a:extLst>
              </p:cNvPr>
              <p:cNvSpPr>
                <a:spLocks/>
              </p:cNvSpPr>
              <p:nvPr userDrawn="1"/>
            </p:nvSpPr>
            <p:spPr bwMode="auto">
              <a:xfrm rot="19782168" flipH="1">
                <a:off x="14215901" y="2761074"/>
                <a:ext cx="550408" cy="576932"/>
              </a:xfrm>
              <a:custGeom>
                <a:avLst/>
                <a:gdLst>
                  <a:gd name="T0" fmla="*/ 125 w 179"/>
                  <a:gd name="T1" fmla="*/ 32 h 189"/>
                  <a:gd name="T2" fmla="*/ 32 w 179"/>
                  <a:gd name="T3" fmla="*/ 23 h 189"/>
                  <a:gd name="T4" fmla="*/ 24 w 179"/>
                  <a:gd name="T5" fmla="*/ 116 h 189"/>
                  <a:gd name="T6" fmla="*/ 26 w 179"/>
                  <a:gd name="T7" fmla="*/ 118 h 189"/>
                  <a:gd name="T8" fmla="*/ 151 w 179"/>
                  <a:gd name="T9" fmla="*/ 166 h 189"/>
                  <a:gd name="T10" fmla="*/ 127 w 179"/>
                  <a:gd name="T11" fmla="*/ 34 h 189"/>
                  <a:gd name="T12" fmla="*/ 125 w 179"/>
                  <a:gd name="T13" fmla="*/ 32 h 189"/>
                </a:gdLst>
                <a:ahLst/>
                <a:cxnLst>
                  <a:cxn ang="0">
                    <a:pos x="T0" y="T1"/>
                  </a:cxn>
                  <a:cxn ang="0">
                    <a:pos x="T2" y="T3"/>
                  </a:cxn>
                  <a:cxn ang="0">
                    <a:pos x="T4" y="T5"/>
                  </a:cxn>
                  <a:cxn ang="0">
                    <a:pos x="T6" y="T7"/>
                  </a:cxn>
                  <a:cxn ang="0">
                    <a:pos x="T8" y="T9"/>
                  </a:cxn>
                  <a:cxn ang="0">
                    <a:pos x="T10" y="T11"/>
                  </a:cxn>
                  <a:cxn ang="0">
                    <a:pos x="T12" y="T13"/>
                  </a:cxn>
                </a:cxnLst>
                <a:rect l="0" t="0" r="r" b="b"/>
                <a:pathLst>
                  <a:path w="179" h="189">
                    <a:moveTo>
                      <a:pt x="125" y="32"/>
                    </a:moveTo>
                    <a:cubicBezTo>
                      <a:pt x="102" y="4"/>
                      <a:pt x="60" y="0"/>
                      <a:pt x="32" y="23"/>
                    </a:cubicBezTo>
                    <a:cubicBezTo>
                      <a:pt x="4" y="47"/>
                      <a:pt x="0" y="88"/>
                      <a:pt x="24" y="116"/>
                    </a:cubicBezTo>
                    <a:cubicBezTo>
                      <a:pt x="24" y="117"/>
                      <a:pt x="25" y="118"/>
                      <a:pt x="26" y="118"/>
                    </a:cubicBezTo>
                    <a:cubicBezTo>
                      <a:pt x="68" y="168"/>
                      <a:pt x="124" y="189"/>
                      <a:pt x="151" y="166"/>
                    </a:cubicBezTo>
                    <a:cubicBezTo>
                      <a:pt x="179" y="143"/>
                      <a:pt x="168" y="84"/>
                      <a:pt x="127" y="34"/>
                    </a:cubicBezTo>
                    <a:cubicBezTo>
                      <a:pt x="126" y="33"/>
                      <a:pt x="126" y="32"/>
                      <a:pt x="125" y="32"/>
                    </a:cubicBezTo>
                    <a:close/>
                  </a:path>
                </a:pathLst>
              </a:custGeom>
              <a:solidFill>
                <a:srgbClr val="EFB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4" name="Freeform 29">
                <a:extLst>
                  <a:ext uri="{FF2B5EF4-FFF2-40B4-BE49-F238E27FC236}">
                    <a16:creationId xmlns:a16="http://schemas.microsoft.com/office/drawing/2014/main" id="{1291B4D4-A1CA-45F5-882F-E46D45C7A6A0}"/>
                  </a:ext>
                </a:extLst>
              </p:cNvPr>
              <p:cNvSpPr>
                <a:spLocks/>
              </p:cNvSpPr>
              <p:nvPr userDrawn="1"/>
            </p:nvSpPr>
            <p:spPr bwMode="auto">
              <a:xfrm rot="19782168" flipH="1">
                <a:off x="14482345" y="2176220"/>
                <a:ext cx="1299754" cy="1220175"/>
              </a:xfrm>
              <a:custGeom>
                <a:avLst/>
                <a:gdLst>
                  <a:gd name="T0" fmla="*/ 171 w 426"/>
                  <a:gd name="T1" fmla="*/ 0 h 401"/>
                  <a:gd name="T2" fmla="*/ 170 w 426"/>
                  <a:gd name="T3" fmla="*/ 389 h 401"/>
                  <a:gd name="T4" fmla="*/ 183 w 426"/>
                  <a:gd name="T5" fmla="*/ 386 h 401"/>
                  <a:gd name="T6" fmla="*/ 291 w 426"/>
                  <a:gd name="T7" fmla="*/ 168 h 401"/>
                  <a:gd name="T8" fmla="*/ 171 w 426"/>
                  <a:gd name="T9" fmla="*/ 0 h 401"/>
                </a:gdLst>
                <a:ahLst/>
                <a:cxnLst>
                  <a:cxn ang="0">
                    <a:pos x="T0" y="T1"/>
                  </a:cxn>
                  <a:cxn ang="0">
                    <a:pos x="T2" y="T3"/>
                  </a:cxn>
                  <a:cxn ang="0">
                    <a:pos x="T4" y="T5"/>
                  </a:cxn>
                  <a:cxn ang="0">
                    <a:pos x="T6" y="T7"/>
                  </a:cxn>
                  <a:cxn ang="0">
                    <a:pos x="T8" y="T9"/>
                  </a:cxn>
                </a:cxnLst>
                <a:rect l="0" t="0" r="r" b="b"/>
                <a:pathLst>
                  <a:path w="426" h="401">
                    <a:moveTo>
                      <a:pt x="171" y="0"/>
                    </a:moveTo>
                    <a:cubicBezTo>
                      <a:pt x="139" y="27"/>
                      <a:pt x="0" y="167"/>
                      <a:pt x="170" y="389"/>
                    </a:cubicBezTo>
                    <a:cubicBezTo>
                      <a:pt x="175" y="395"/>
                      <a:pt x="184" y="401"/>
                      <a:pt x="183" y="386"/>
                    </a:cubicBezTo>
                    <a:cubicBezTo>
                      <a:pt x="182" y="344"/>
                      <a:pt x="191" y="251"/>
                      <a:pt x="291" y="168"/>
                    </a:cubicBezTo>
                    <a:cubicBezTo>
                      <a:pt x="426" y="55"/>
                      <a:pt x="171"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5" name="Freeform 30">
                <a:extLst>
                  <a:ext uri="{FF2B5EF4-FFF2-40B4-BE49-F238E27FC236}">
                    <a16:creationId xmlns:a16="http://schemas.microsoft.com/office/drawing/2014/main" id="{8F0235C1-9D5A-4C84-8193-BC674132E484}"/>
                  </a:ext>
                </a:extLst>
              </p:cNvPr>
              <p:cNvSpPr>
                <a:spLocks/>
              </p:cNvSpPr>
              <p:nvPr userDrawn="1"/>
            </p:nvSpPr>
            <p:spPr bwMode="auto">
              <a:xfrm rot="19782168" flipH="1">
                <a:off x="13182077" y="1921506"/>
                <a:ext cx="1193652" cy="1220175"/>
              </a:xfrm>
              <a:custGeom>
                <a:avLst/>
                <a:gdLst>
                  <a:gd name="T0" fmla="*/ 0 w 392"/>
                  <a:gd name="T1" fmla="*/ 138 h 399"/>
                  <a:gd name="T2" fmla="*/ 383 w 392"/>
                  <a:gd name="T3" fmla="*/ 207 h 399"/>
                  <a:gd name="T4" fmla="*/ 378 w 392"/>
                  <a:gd name="T5" fmla="*/ 220 h 399"/>
                  <a:gd name="T6" fmla="*/ 144 w 392"/>
                  <a:gd name="T7" fmla="*/ 287 h 399"/>
                  <a:gd name="T8" fmla="*/ 0 w 392"/>
                  <a:gd name="T9" fmla="*/ 138 h 399"/>
                </a:gdLst>
                <a:ahLst/>
                <a:cxnLst>
                  <a:cxn ang="0">
                    <a:pos x="T0" y="T1"/>
                  </a:cxn>
                  <a:cxn ang="0">
                    <a:pos x="T2" y="T3"/>
                  </a:cxn>
                  <a:cxn ang="0">
                    <a:pos x="T4" y="T5"/>
                  </a:cxn>
                  <a:cxn ang="0">
                    <a:pos x="T6" y="T7"/>
                  </a:cxn>
                  <a:cxn ang="0">
                    <a:pos x="T8" y="T9"/>
                  </a:cxn>
                </a:cxnLst>
                <a:rect l="0" t="0" r="r" b="b"/>
                <a:pathLst>
                  <a:path w="392" h="399">
                    <a:moveTo>
                      <a:pt x="0" y="138"/>
                    </a:moveTo>
                    <a:cubicBezTo>
                      <a:pt x="33" y="111"/>
                      <a:pt x="196" y="0"/>
                      <a:pt x="383" y="207"/>
                    </a:cubicBezTo>
                    <a:cubicBezTo>
                      <a:pt x="389" y="213"/>
                      <a:pt x="392" y="223"/>
                      <a:pt x="378" y="220"/>
                    </a:cubicBezTo>
                    <a:cubicBezTo>
                      <a:pt x="337" y="210"/>
                      <a:pt x="244" y="203"/>
                      <a:pt x="144" y="287"/>
                    </a:cubicBezTo>
                    <a:cubicBezTo>
                      <a:pt x="9" y="399"/>
                      <a:pt x="0" y="138"/>
                      <a:pt x="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6" name="Freeform 31">
                <a:extLst>
                  <a:ext uri="{FF2B5EF4-FFF2-40B4-BE49-F238E27FC236}">
                    <a16:creationId xmlns:a16="http://schemas.microsoft.com/office/drawing/2014/main" id="{6A7C7ED0-9A6E-410F-B173-1ADAF617C441}"/>
                  </a:ext>
                </a:extLst>
              </p:cNvPr>
              <p:cNvSpPr>
                <a:spLocks/>
              </p:cNvSpPr>
              <p:nvPr userDrawn="1"/>
            </p:nvSpPr>
            <p:spPr bwMode="auto">
              <a:xfrm rot="19782168" flipH="1">
                <a:off x="14767719" y="2098965"/>
                <a:ext cx="988080" cy="1200283"/>
              </a:xfrm>
              <a:custGeom>
                <a:avLst/>
                <a:gdLst>
                  <a:gd name="T0" fmla="*/ 188 w 324"/>
                  <a:gd name="T1" fmla="*/ 21 h 394"/>
                  <a:gd name="T2" fmla="*/ 324 w 324"/>
                  <a:gd name="T3" fmla="*/ 80 h 394"/>
                  <a:gd name="T4" fmla="*/ 171 w 324"/>
                  <a:gd name="T5" fmla="*/ 0 h 394"/>
                  <a:gd name="T6" fmla="*/ 170 w 324"/>
                  <a:gd name="T7" fmla="*/ 389 h 394"/>
                  <a:gd name="T8" fmla="*/ 176 w 324"/>
                  <a:gd name="T9" fmla="*/ 394 h 394"/>
                  <a:gd name="T10" fmla="*/ 188 w 324"/>
                  <a:gd name="T11" fmla="*/ 21 h 394"/>
                </a:gdLst>
                <a:ahLst/>
                <a:cxnLst>
                  <a:cxn ang="0">
                    <a:pos x="T0" y="T1"/>
                  </a:cxn>
                  <a:cxn ang="0">
                    <a:pos x="T2" y="T3"/>
                  </a:cxn>
                  <a:cxn ang="0">
                    <a:pos x="T4" y="T5"/>
                  </a:cxn>
                  <a:cxn ang="0">
                    <a:pos x="T6" y="T7"/>
                  </a:cxn>
                  <a:cxn ang="0">
                    <a:pos x="T8" y="T9"/>
                  </a:cxn>
                  <a:cxn ang="0">
                    <a:pos x="T10" y="T11"/>
                  </a:cxn>
                </a:cxnLst>
                <a:rect l="0" t="0" r="r" b="b"/>
                <a:pathLst>
                  <a:path w="324" h="394">
                    <a:moveTo>
                      <a:pt x="188" y="21"/>
                    </a:moveTo>
                    <a:cubicBezTo>
                      <a:pt x="188" y="21"/>
                      <a:pt x="279" y="41"/>
                      <a:pt x="324" y="80"/>
                    </a:cubicBezTo>
                    <a:cubicBezTo>
                      <a:pt x="294" y="27"/>
                      <a:pt x="171" y="0"/>
                      <a:pt x="171" y="0"/>
                    </a:cubicBezTo>
                    <a:cubicBezTo>
                      <a:pt x="139" y="27"/>
                      <a:pt x="0" y="167"/>
                      <a:pt x="170" y="389"/>
                    </a:cubicBezTo>
                    <a:cubicBezTo>
                      <a:pt x="171" y="391"/>
                      <a:pt x="174" y="393"/>
                      <a:pt x="176" y="394"/>
                    </a:cubicBezTo>
                    <a:cubicBezTo>
                      <a:pt x="24" y="182"/>
                      <a:pt x="157" y="47"/>
                      <a:pt x="188" y="21"/>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7" name="Freeform 32">
                <a:extLst>
                  <a:ext uri="{FF2B5EF4-FFF2-40B4-BE49-F238E27FC236}">
                    <a16:creationId xmlns:a16="http://schemas.microsoft.com/office/drawing/2014/main" id="{7E33E5E7-EBE7-40AC-8CCA-9C8F1009998A}"/>
                  </a:ext>
                </a:extLst>
              </p:cNvPr>
              <p:cNvSpPr>
                <a:spLocks/>
              </p:cNvSpPr>
              <p:nvPr userDrawn="1"/>
            </p:nvSpPr>
            <p:spPr bwMode="auto">
              <a:xfrm rot="19782168" flipH="1">
                <a:off x="13091893" y="1936191"/>
                <a:ext cx="1180389" cy="928394"/>
              </a:xfrm>
              <a:custGeom>
                <a:avLst/>
                <a:gdLst>
                  <a:gd name="T0" fmla="*/ 18 w 388"/>
                  <a:gd name="T1" fmla="*/ 159 h 303"/>
                  <a:gd name="T2" fmla="*/ 388 w 388"/>
                  <a:gd name="T3" fmla="*/ 214 h 303"/>
                  <a:gd name="T4" fmla="*/ 383 w 388"/>
                  <a:gd name="T5" fmla="*/ 207 h 303"/>
                  <a:gd name="T6" fmla="*/ 0 w 388"/>
                  <a:gd name="T7" fmla="*/ 138 h 303"/>
                  <a:gd name="T8" fmla="*/ 52 w 388"/>
                  <a:gd name="T9" fmla="*/ 303 h 303"/>
                  <a:gd name="T10" fmla="*/ 18 w 388"/>
                  <a:gd name="T11" fmla="*/ 159 h 303"/>
                </a:gdLst>
                <a:ahLst/>
                <a:cxnLst>
                  <a:cxn ang="0">
                    <a:pos x="T0" y="T1"/>
                  </a:cxn>
                  <a:cxn ang="0">
                    <a:pos x="T2" y="T3"/>
                  </a:cxn>
                  <a:cxn ang="0">
                    <a:pos x="T4" y="T5"/>
                  </a:cxn>
                  <a:cxn ang="0">
                    <a:pos x="T6" y="T7"/>
                  </a:cxn>
                  <a:cxn ang="0">
                    <a:pos x="T8" y="T9"/>
                  </a:cxn>
                  <a:cxn ang="0">
                    <a:pos x="T10" y="T11"/>
                  </a:cxn>
                </a:cxnLst>
                <a:rect l="0" t="0" r="r" b="b"/>
                <a:pathLst>
                  <a:path w="388" h="303">
                    <a:moveTo>
                      <a:pt x="18" y="159"/>
                    </a:moveTo>
                    <a:cubicBezTo>
                      <a:pt x="49" y="133"/>
                      <a:pt x="206" y="26"/>
                      <a:pt x="388" y="214"/>
                    </a:cubicBezTo>
                    <a:cubicBezTo>
                      <a:pt x="387" y="211"/>
                      <a:pt x="385" y="209"/>
                      <a:pt x="383" y="207"/>
                    </a:cubicBezTo>
                    <a:cubicBezTo>
                      <a:pt x="196" y="0"/>
                      <a:pt x="33" y="111"/>
                      <a:pt x="0" y="138"/>
                    </a:cubicBezTo>
                    <a:cubicBezTo>
                      <a:pt x="0" y="138"/>
                      <a:pt x="5" y="264"/>
                      <a:pt x="52" y="303"/>
                    </a:cubicBezTo>
                    <a:cubicBezTo>
                      <a:pt x="21" y="252"/>
                      <a:pt x="18" y="159"/>
                      <a:pt x="18" y="159"/>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8" name="Freeform 33">
                <a:extLst>
                  <a:ext uri="{FF2B5EF4-FFF2-40B4-BE49-F238E27FC236}">
                    <a16:creationId xmlns:a16="http://schemas.microsoft.com/office/drawing/2014/main" id="{C804992B-04F2-4978-A6DA-9D7C1B6F6FBA}"/>
                  </a:ext>
                </a:extLst>
              </p:cNvPr>
              <p:cNvSpPr>
                <a:spLocks/>
              </p:cNvSpPr>
              <p:nvPr userDrawn="1"/>
            </p:nvSpPr>
            <p:spPr bwMode="auto">
              <a:xfrm rot="19782168" flipH="1">
                <a:off x="13687347" y="865867"/>
                <a:ext cx="2015945" cy="2108776"/>
              </a:xfrm>
              <a:custGeom>
                <a:avLst/>
                <a:gdLst>
                  <a:gd name="T0" fmla="*/ 61 w 663"/>
                  <a:gd name="T1" fmla="*/ 15 h 692"/>
                  <a:gd name="T2" fmla="*/ 61 w 663"/>
                  <a:gd name="T3" fmla="*/ 15 h 692"/>
                  <a:gd name="T4" fmla="*/ 61 w 663"/>
                  <a:gd name="T5" fmla="*/ 15 h 692"/>
                  <a:gd name="T6" fmla="*/ 123 w 663"/>
                  <a:gd name="T7" fmla="*/ 399 h 692"/>
                  <a:gd name="T8" fmla="*/ 393 w 663"/>
                  <a:gd name="T9" fmla="*/ 668 h 692"/>
                  <a:gd name="T10" fmla="*/ 462 w 663"/>
                  <a:gd name="T11" fmla="*/ 664 h 692"/>
                  <a:gd name="T12" fmla="*/ 545 w 663"/>
                  <a:gd name="T13" fmla="*/ 594 h 692"/>
                  <a:gd name="T14" fmla="*/ 545 w 663"/>
                  <a:gd name="T15" fmla="*/ 594 h 692"/>
                  <a:gd name="T16" fmla="*/ 628 w 663"/>
                  <a:gd name="T17" fmla="*/ 525 h 692"/>
                  <a:gd name="T18" fmla="*/ 644 w 663"/>
                  <a:gd name="T19" fmla="*/ 459 h 692"/>
                  <a:gd name="T20" fmla="*/ 428 w 663"/>
                  <a:gd name="T21" fmla="*/ 145 h 692"/>
                  <a:gd name="T22" fmla="*/ 61 w 663"/>
                  <a:gd name="T23" fmla="*/ 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3" h="692">
                    <a:moveTo>
                      <a:pt x="61" y="15"/>
                    </a:moveTo>
                    <a:cubicBezTo>
                      <a:pt x="61" y="15"/>
                      <a:pt x="61" y="15"/>
                      <a:pt x="61" y="15"/>
                    </a:cubicBezTo>
                    <a:cubicBezTo>
                      <a:pt x="61" y="15"/>
                      <a:pt x="61" y="15"/>
                      <a:pt x="61" y="15"/>
                    </a:cubicBezTo>
                    <a:cubicBezTo>
                      <a:pt x="48" y="25"/>
                      <a:pt x="0" y="269"/>
                      <a:pt x="123" y="399"/>
                    </a:cubicBezTo>
                    <a:cubicBezTo>
                      <a:pt x="247" y="528"/>
                      <a:pt x="370" y="645"/>
                      <a:pt x="393" y="668"/>
                    </a:cubicBezTo>
                    <a:cubicBezTo>
                      <a:pt x="416" y="692"/>
                      <a:pt x="434" y="687"/>
                      <a:pt x="462" y="664"/>
                    </a:cubicBezTo>
                    <a:cubicBezTo>
                      <a:pt x="474" y="653"/>
                      <a:pt x="510" y="624"/>
                      <a:pt x="545" y="594"/>
                    </a:cubicBezTo>
                    <a:cubicBezTo>
                      <a:pt x="545" y="594"/>
                      <a:pt x="545" y="594"/>
                      <a:pt x="545" y="594"/>
                    </a:cubicBezTo>
                    <a:cubicBezTo>
                      <a:pt x="580" y="565"/>
                      <a:pt x="615" y="536"/>
                      <a:pt x="628" y="525"/>
                    </a:cubicBezTo>
                    <a:cubicBezTo>
                      <a:pt x="655" y="502"/>
                      <a:pt x="663" y="486"/>
                      <a:pt x="644" y="459"/>
                    </a:cubicBezTo>
                    <a:cubicBezTo>
                      <a:pt x="625" y="431"/>
                      <a:pt x="533" y="290"/>
                      <a:pt x="428" y="145"/>
                    </a:cubicBezTo>
                    <a:cubicBezTo>
                      <a:pt x="322" y="0"/>
                      <a:pt x="74" y="4"/>
                      <a:pt x="61" y="15"/>
                    </a:cubicBezTo>
                    <a:close/>
                  </a:path>
                </a:pathLst>
              </a:custGeom>
              <a:solidFill>
                <a:srgbClr val="2A4F8A"/>
              </a:solidFill>
              <a:ln>
                <a:noFill/>
              </a:ln>
            </p:spPr>
            <p:txBody>
              <a:bodyPr vert="horz" wrap="square" lIns="91440" tIns="45720" rIns="91440" bIns="45720" numCol="1" anchor="t" anchorCtr="0" compatLnSpc="1">
                <a:prstTxWarp prst="textNoShape">
                  <a:avLst/>
                </a:prstTxWarp>
              </a:bodyPr>
              <a:lstStyle/>
              <a:p>
                <a:endParaRPr lang="en-AU"/>
              </a:p>
            </p:txBody>
          </p:sp>
          <p:sp>
            <p:nvSpPr>
              <p:cNvPr id="409" name="Freeform 34">
                <a:extLst>
                  <a:ext uri="{FF2B5EF4-FFF2-40B4-BE49-F238E27FC236}">
                    <a16:creationId xmlns:a16="http://schemas.microsoft.com/office/drawing/2014/main" id="{D71E3FAC-7DC2-4261-A170-F3B1C65460F6}"/>
                  </a:ext>
                </a:extLst>
              </p:cNvPr>
              <p:cNvSpPr>
                <a:spLocks/>
              </p:cNvSpPr>
              <p:nvPr userDrawn="1"/>
            </p:nvSpPr>
            <p:spPr bwMode="auto">
              <a:xfrm rot="19782168" flipH="1">
                <a:off x="13782091" y="961712"/>
                <a:ext cx="1889950" cy="1969523"/>
              </a:xfrm>
              <a:custGeom>
                <a:avLst/>
                <a:gdLst>
                  <a:gd name="T0" fmla="*/ 58 w 620"/>
                  <a:gd name="T1" fmla="*/ 14 h 647"/>
                  <a:gd name="T2" fmla="*/ 58 w 620"/>
                  <a:gd name="T3" fmla="*/ 14 h 647"/>
                  <a:gd name="T4" fmla="*/ 58 w 620"/>
                  <a:gd name="T5" fmla="*/ 14 h 647"/>
                  <a:gd name="T6" fmla="*/ 116 w 620"/>
                  <a:gd name="T7" fmla="*/ 373 h 647"/>
                  <a:gd name="T8" fmla="*/ 368 w 620"/>
                  <a:gd name="T9" fmla="*/ 625 h 647"/>
                  <a:gd name="T10" fmla="*/ 432 w 620"/>
                  <a:gd name="T11" fmla="*/ 620 h 647"/>
                  <a:gd name="T12" fmla="*/ 510 w 620"/>
                  <a:gd name="T13" fmla="*/ 556 h 647"/>
                  <a:gd name="T14" fmla="*/ 510 w 620"/>
                  <a:gd name="T15" fmla="*/ 556 h 647"/>
                  <a:gd name="T16" fmla="*/ 587 w 620"/>
                  <a:gd name="T17" fmla="*/ 491 h 647"/>
                  <a:gd name="T18" fmla="*/ 603 w 620"/>
                  <a:gd name="T19" fmla="*/ 429 h 647"/>
                  <a:gd name="T20" fmla="*/ 400 w 620"/>
                  <a:gd name="T21" fmla="*/ 136 h 647"/>
                  <a:gd name="T22" fmla="*/ 58 w 620"/>
                  <a:gd name="T23" fmla="*/ 1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647">
                    <a:moveTo>
                      <a:pt x="58" y="14"/>
                    </a:moveTo>
                    <a:cubicBezTo>
                      <a:pt x="58" y="14"/>
                      <a:pt x="58" y="14"/>
                      <a:pt x="58" y="14"/>
                    </a:cubicBezTo>
                    <a:cubicBezTo>
                      <a:pt x="58" y="14"/>
                      <a:pt x="58" y="14"/>
                      <a:pt x="58" y="14"/>
                    </a:cubicBezTo>
                    <a:cubicBezTo>
                      <a:pt x="46" y="24"/>
                      <a:pt x="0" y="252"/>
                      <a:pt x="116" y="373"/>
                    </a:cubicBezTo>
                    <a:cubicBezTo>
                      <a:pt x="231" y="494"/>
                      <a:pt x="346" y="603"/>
                      <a:pt x="368" y="625"/>
                    </a:cubicBezTo>
                    <a:cubicBezTo>
                      <a:pt x="390" y="647"/>
                      <a:pt x="406" y="642"/>
                      <a:pt x="432" y="620"/>
                    </a:cubicBezTo>
                    <a:cubicBezTo>
                      <a:pt x="444" y="611"/>
                      <a:pt x="477" y="583"/>
                      <a:pt x="510" y="556"/>
                    </a:cubicBezTo>
                    <a:cubicBezTo>
                      <a:pt x="510" y="556"/>
                      <a:pt x="510" y="556"/>
                      <a:pt x="510" y="556"/>
                    </a:cubicBezTo>
                    <a:cubicBezTo>
                      <a:pt x="542" y="529"/>
                      <a:pt x="575" y="501"/>
                      <a:pt x="587" y="491"/>
                    </a:cubicBezTo>
                    <a:cubicBezTo>
                      <a:pt x="613" y="470"/>
                      <a:pt x="620" y="454"/>
                      <a:pt x="603" y="429"/>
                    </a:cubicBezTo>
                    <a:cubicBezTo>
                      <a:pt x="585" y="403"/>
                      <a:pt x="498" y="271"/>
                      <a:pt x="400" y="136"/>
                    </a:cubicBezTo>
                    <a:cubicBezTo>
                      <a:pt x="302" y="0"/>
                      <a:pt x="70" y="4"/>
                      <a:pt x="58" y="14"/>
                    </a:cubicBezTo>
                    <a:close/>
                  </a:path>
                </a:pathLst>
              </a:custGeom>
              <a:solidFill>
                <a:srgbClr val="396BBD"/>
              </a:solidFill>
              <a:ln>
                <a:noFill/>
              </a:ln>
            </p:spPr>
            <p:txBody>
              <a:bodyPr vert="horz" wrap="square" lIns="91440" tIns="45720" rIns="91440" bIns="45720" numCol="1" anchor="t" anchorCtr="0" compatLnSpc="1">
                <a:prstTxWarp prst="textNoShape">
                  <a:avLst/>
                </a:prstTxWarp>
              </a:bodyPr>
              <a:lstStyle/>
              <a:p>
                <a:endParaRPr lang="en-AU"/>
              </a:p>
            </p:txBody>
          </p:sp>
          <p:sp>
            <p:nvSpPr>
              <p:cNvPr id="410" name="Freeform 35">
                <a:extLst>
                  <a:ext uri="{FF2B5EF4-FFF2-40B4-BE49-F238E27FC236}">
                    <a16:creationId xmlns:a16="http://schemas.microsoft.com/office/drawing/2014/main" id="{6B2BE11F-A660-4EB3-A411-8CB86B9AEE21}"/>
                  </a:ext>
                </a:extLst>
              </p:cNvPr>
              <p:cNvSpPr>
                <a:spLocks/>
              </p:cNvSpPr>
              <p:nvPr userDrawn="1"/>
            </p:nvSpPr>
            <p:spPr bwMode="auto">
              <a:xfrm rot="19782168" flipH="1">
                <a:off x="14365236" y="1127160"/>
                <a:ext cx="809031" cy="815661"/>
              </a:xfrm>
              <a:custGeom>
                <a:avLst/>
                <a:gdLst>
                  <a:gd name="T0" fmla="*/ 42 w 267"/>
                  <a:gd name="T1" fmla="*/ 210 h 267"/>
                  <a:gd name="T2" fmla="*/ 57 w 267"/>
                  <a:gd name="T3" fmla="*/ 43 h 267"/>
                  <a:gd name="T4" fmla="*/ 225 w 267"/>
                  <a:gd name="T5" fmla="*/ 58 h 267"/>
                  <a:gd name="T6" fmla="*/ 210 w 267"/>
                  <a:gd name="T7" fmla="*/ 225 h 267"/>
                  <a:gd name="T8" fmla="*/ 42 w 267"/>
                  <a:gd name="T9" fmla="*/ 210 h 267"/>
                </a:gdLst>
                <a:ahLst/>
                <a:cxnLst>
                  <a:cxn ang="0">
                    <a:pos x="T0" y="T1"/>
                  </a:cxn>
                  <a:cxn ang="0">
                    <a:pos x="T2" y="T3"/>
                  </a:cxn>
                  <a:cxn ang="0">
                    <a:pos x="T4" y="T5"/>
                  </a:cxn>
                  <a:cxn ang="0">
                    <a:pos x="T6" y="T7"/>
                  </a:cxn>
                  <a:cxn ang="0">
                    <a:pos x="T8" y="T9"/>
                  </a:cxn>
                </a:cxnLst>
                <a:rect l="0" t="0" r="r" b="b"/>
                <a:pathLst>
                  <a:path w="267" h="267">
                    <a:moveTo>
                      <a:pt x="42" y="210"/>
                    </a:moveTo>
                    <a:cubicBezTo>
                      <a:pt x="0" y="160"/>
                      <a:pt x="7" y="85"/>
                      <a:pt x="57" y="43"/>
                    </a:cubicBezTo>
                    <a:cubicBezTo>
                      <a:pt x="108" y="0"/>
                      <a:pt x="183" y="7"/>
                      <a:pt x="225" y="58"/>
                    </a:cubicBezTo>
                    <a:cubicBezTo>
                      <a:pt x="267" y="108"/>
                      <a:pt x="260" y="183"/>
                      <a:pt x="210" y="225"/>
                    </a:cubicBezTo>
                    <a:cubicBezTo>
                      <a:pt x="159" y="267"/>
                      <a:pt x="84" y="261"/>
                      <a:pt x="42" y="210"/>
                    </a:cubicBezTo>
                    <a:close/>
                  </a:path>
                </a:pathLst>
              </a:custGeom>
              <a:solidFill>
                <a:srgbClr val="2A4F8A"/>
              </a:solidFill>
              <a:ln>
                <a:noFill/>
              </a:ln>
            </p:spPr>
            <p:txBody>
              <a:bodyPr vert="horz" wrap="square" lIns="91440" tIns="45720" rIns="91440" bIns="45720" numCol="1" anchor="t" anchorCtr="0" compatLnSpc="1">
                <a:prstTxWarp prst="textNoShape">
                  <a:avLst/>
                </a:prstTxWarp>
              </a:bodyPr>
              <a:lstStyle/>
              <a:p>
                <a:endParaRPr lang="en-AU"/>
              </a:p>
            </p:txBody>
          </p:sp>
          <p:sp>
            <p:nvSpPr>
              <p:cNvPr id="411" name="Freeform 36">
                <a:extLst>
                  <a:ext uri="{FF2B5EF4-FFF2-40B4-BE49-F238E27FC236}">
                    <a16:creationId xmlns:a16="http://schemas.microsoft.com/office/drawing/2014/main" id="{9D670167-A0E4-490B-B0D0-1C8FECDE0B0A}"/>
                  </a:ext>
                </a:extLst>
              </p:cNvPr>
              <p:cNvSpPr>
                <a:spLocks/>
              </p:cNvSpPr>
              <p:nvPr userDrawn="1"/>
            </p:nvSpPr>
            <p:spPr bwMode="auto">
              <a:xfrm rot="19782168" flipH="1">
                <a:off x="14218680" y="2232884"/>
                <a:ext cx="669773" cy="769240"/>
              </a:xfrm>
              <a:custGeom>
                <a:avLst/>
                <a:gdLst>
                  <a:gd name="T0" fmla="*/ 131 w 219"/>
                  <a:gd name="T1" fmla="*/ 109 h 254"/>
                  <a:gd name="T2" fmla="*/ 207 w 219"/>
                  <a:gd name="T3" fmla="*/ 244 h 254"/>
                  <a:gd name="T4" fmla="*/ 89 w 219"/>
                  <a:gd name="T5" fmla="*/ 144 h 254"/>
                  <a:gd name="T6" fmla="*/ 12 w 219"/>
                  <a:gd name="T7" fmla="*/ 10 h 254"/>
                  <a:gd name="T8" fmla="*/ 131 w 219"/>
                  <a:gd name="T9" fmla="*/ 109 h 254"/>
                </a:gdLst>
                <a:ahLst/>
                <a:cxnLst>
                  <a:cxn ang="0">
                    <a:pos x="T0" y="T1"/>
                  </a:cxn>
                  <a:cxn ang="0">
                    <a:pos x="T2" y="T3"/>
                  </a:cxn>
                  <a:cxn ang="0">
                    <a:pos x="T4" y="T5"/>
                  </a:cxn>
                  <a:cxn ang="0">
                    <a:pos x="T6" y="T7"/>
                  </a:cxn>
                  <a:cxn ang="0">
                    <a:pos x="T8" y="T9"/>
                  </a:cxn>
                </a:cxnLst>
                <a:rect l="0" t="0" r="r" b="b"/>
                <a:pathLst>
                  <a:path w="219" h="254">
                    <a:moveTo>
                      <a:pt x="131" y="109"/>
                    </a:moveTo>
                    <a:cubicBezTo>
                      <a:pt x="185" y="174"/>
                      <a:pt x="219" y="234"/>
                      <a:pt x="207" y="244"/>
                    </a:cubicBezTo>
                    <a:cubicBezTo>
                      <a:pt x="196" y="254"/>
                      <a:pt x="143" y="209"/>
                      <a:pt x="89" y="144"/>
                    </a:cubicBezTo>
                    <a:cubicBezTo>
                      <a:pt x="35" y="80"/>
                      <a:pt x="0" y="19"/>
                      <a:pt x="12" y="10"/>
                    </a:cubicBezTo>
                    <a:cubicBezTo>
                      <a:pt x="23" y="0"/>
                      <a:pt x="77" y="45"/>
                      <a:pt x="13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2" name="Freeform 37">
                <a:extLst>
                  <a:ext uri="{FF2B5EF4-FFF2-40B4-BE49-F238E27FC236}">
                    <a16:creationId xmlns:a16="http://schemas.microsoft.com/office/drawing/2014/main" id="{517A5BD0-6C09-4151-BAED-3AB0B6E0CC63}"/>
                  </a:ext>
                </a:extLst>
              </p:cNvPr>
              <p:cNvSpPr>
                <a:spLocks/>
              </p:cNvSpPr>
              <p:nvPr userDrawn="1"/>
            </p:nvSpPr>
            <p:spPr bwMode="auto">
              <a:xfrm rot="19782168" flipH="1">
                <a:off x="14363005" y="2193811"/>
                <a:ext cx="437672" cy="484093"/>
              </a:xfrm>
              <a:custGeom>
                <a:avLst/>
                <a:gdLst>
                  <a:gd name="T0" fmla="*/ 37 w 143"/>
                  <a:gd name="T1" fmla="*/ 40 h 159"/>
                  <a:gd name="T2" fmla="*/ 143 w 143"/>
                  <a:gd name="T3" fmla="*/ 124 h 159"/>
                  <a:gd name="T4" fmla="*/ 131 w 143"/>
                  <a:gd name="T5" fmla="*/ 109 h 159"/>
                  <a:gd name="T6" fmla="*/ 12 w 143"/>
                  <a:gd name="T7" fmla="*/ 10 h 159"/>
                  <a:gd name="T8" fmla="*/ 89 w 143"/>
                  <a:gd name="T9" fmla="*/ 144 h 159"/>
                  <a:gd name="T10" fmla="*/ 101 w 143"/>
                  <a:gd name="T11" fmla="*/ 159 h 159"/>
                  <a:gd name="T12" fmla="*/ 37 w 143"/>
                  <a:gd name="T13" fmla="*/ 40 h 159"/>
                </a:gdLst>
                <a:ahLst/>
                <a:cxnLst>
                  <a:cxn ang="0">
                    <a:pos x="T0" y="T1"/>
                  </a:cxn>
                  <a:cxn ang="0">
                    <a:pos x="T2" y="T3"/>
                  </a:cxn>
                  <a:cxn ang="0">
                    <a:pos x="T4" y="T5"/>
                  </a:cxn>
                  <a:cxn ang="0">
                    <a:pos x="T6" y="T7"/>
                  </a:cxn>
                  <a:cxn ang="0">
                    <a:pos x="T8" y="T9"/>
                  </a:cxn>
                  <a:cxn ang="0">
                    <a:pos x="T10" y="T11"/>
                  </a:cxn>
                  <a:cxn ang="0">
                    <a:pos x="T12" y="T13"/>
                  </a:cxn>
                </a:cxnLst>
                <a:rect l="0" t="0" r="r" b="b"/>
                <a:pathLst>
                  <a:path w="143" h="159">
                    <a:moveTo>
                      <a:pt x="37" y="40"/>
                    </a:moveTo>
                    <a:cubicBezTo>
                      <a:pt x="48" y="31"/>
                      <a:pt x="94" y="68"/>
                      <a:pt x="143" y="124"/>
                    </a:cubicBezTo>
                    <a:cubicBezTo>
                      <a:pt x="139" y="119"/>
                      <a:pt x="135" y="114"/>
                      <a:pt x="131" y="109"/>
                    </a:cubicBezTo>
                    <a:cubicBezTo>
                      <a:pt x="77" y="45"/>
                      <a:pt x="23" y="0"/>
                      <a:pt x="12" y="10"/>
                    </a:cubicBezTo>
                    <a:cubicBezTo>
                      <a:pt x="0" y="19"/>
                      <a:pt x="35" y="80"/>
                      <a:pt x="89" y="144"/>
                    </a:cubicBezTo>
                    <a:cubicBezTo>
                      <a:pt x="93" y="150"/>
                      <a:pt x="97" y="154"/>
                      <a:pt x="101" y="159"/>
                    </a:cubicBezTo>
                    <a:cubicBezTo>
                      <a:pt x="55" y="100"/>
                      <a:pt x="26" y="49"/>
                      <a:pt x="37" y="4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4" name="Freeform 39">
                <a:extLst>
                  <a:ext uri="{FF2B5EF4-FFF2-40B4-BE49-F238E27FC236}">
                    <a16:creationId xmlns:a16="http://schemas.microsoft.com/office/drawing/2014/main" id="{FA0B9217-7ADD-46EE-8E0E-7D8FB9504630}"/>
                  </a:ext>
                </a:extLst>
              </p:cNvPr>
              <p:cNvSpPr>
                <a:spLocks/>
              </p:cNvSpPr>
              <p:nvPr userDrawn="1"/>
            </p:nvSpPr>
            <p:spPr bwMode="auto">
              <a:xfrm rot="19782168" flipH="1">
                <a:off x="14335187" y="1167761"/>
                <a:ext cx="809030" cy="815662"/>
              </a:xfrm>
              <a:custGeom>
                <a:avLst/>
                <a:gdLst>
                  <a:gd name="T0" fmla="*/ 42 w 267"/>
                  <a:gd name="T1" fmla="*/ 209 h 267"/>
                  <a:gd name="T2" fmla="*/ 57 w 267"/>
                  <a:gd name="T3" fmla="*/ 42 h 267"/>
                  <a:gd name="T4" fmla="*/ 225 w 267"/>
                  <a:gd name="T5" fmla="*/ 57 h 267"/>
                  <a:gd name="T6" fmla="*/ 210 w 267"/>
                  <a:gd name="T7" fmla="*/ 225 h 267"/>
                  <a:gd name="T8" fmla="*/ 42 w 267"/>
                  <a:gd name="T9" fmla="*/ 209 h 267"/>
                </a:gdLst>
                <a:ahLst/>
                <a:cxnLst>
                  <a:cxn ang="0">
                    <a:pos x="T0" y="T1"/>
                  </a:cxn>
                  <a:cxn ang="0">
                    <a:pos x="T2" y="T3"/>
                  </a:cxn>
                  <a:cxn ang="0">
                    <a:pos x="T4" y="T5"/>
                  </a:cxn>
                  <a:cxn ang="0">
                    <a:pos x="T6" y="T7"/>
                  </a:cxn>
                  <a:cxn ang="0">
                    <a:pos x="T8" y="T9"/>
                  </a:cxn>
                </a:cxnLst>
                <a:rect l="0" t="0" r="r" b="b"/>
                <a:pathLst>
                  <a:path w="267" h="267">
                    <a:moveTo>
                      <a:pt x="42" y="209"/>
                    </a:moveTo>
                    <a:cubicBezTo>
                      <a:pt x="0" y="159"/>
                      <a:pt x="7" y="84"/>
                      <a:pt x="57" y="42"/>
                    </a:cubicBezTo>
                    <a:cubicBezTo>
                      <a:pt x="108" y="0"/>
                      <a:pt x="183" y="6"/>
                      <a:pt x="225" y="57"/>
                    </a:cubicBezTo>
                    <a:cubicBezTo>
                      <a:pt x="267" y="107"/>
                      <a:pt x="260" y="182"/>
                      <a:pt x="210" y="225"/>
                    </a:cubicBezTo>
                    <a:cubicBezTo>
                      <a:pt x="159" y="267"/>
                      <a:pt x="84" y="260"/>
                      <a:pt x="42"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5" name="Freeform 40">
                <a:extLst>
                  <a:ext uri="{FF2B5EF4-FFF2-40B4-BE49-F238E27FC236}">
                    <a16:creationId xmlns:a16="http://schemas.microsoft.com/office/drawing/2014/main" id="{414D8AC6-1762-40E5-827D-5578EA6C1AAB}"/>
                  </a:ext>
                </a:extLst>
              </p:cNvPr>
              <p:cNvSpPr>
                <a:spLocks/>
              </p:cNvSpPr>
              <p:nvPr userDrawn="1"/>
            </p:nvSpPr>
            <p:spPr bwMode="auto">
              <a:xfrm rot="19782168" flipH="1">
                <a:off x="14413094" y="1247788"/>
                <a:ext cx="649877" cy="649876"/>
              </a:xfrm>
              <a:custGeom>
                <a:avLst/>
                <a:gdLst>
                  <a:gd name="T0" fmla="*/ 34 w 213"/>
                  <a:gd name="T1" fmla="*/ 167 h 212"/>
                  <a:gd name="T2" fmla="*/ 46 w 213"/>
                  <a:gd name="T3" fmla="*/ 34 h 212"/>
                  <a:gd name="T4" fmla="*/ 179 w 213"/>
                  <a:gd name="T5" fmla="*/ 46 h 212"/>
                  <a:gd name="T6" fmla="*/ 167 w 213"/>
                  <a:gd name="T7" fmla="*/ 179 h 212"/>
                  <a:gd name="T8" fmla="*/ 34 w 213"/>
                  <a:gd name="T9" fmla="*/ 167 h 212"/>
                </a:gdLst>
                <a:ahLst/>
                <a:cxnLst>
                  <a:cxn ang="0">
                    <a:pos x="T0" y="T1"/>
                  </a:cxn>
                  <a:cxn ang="0">
                    <a:pos x="T2" y="T3"/>
                  </a:cxn>
                  <a:cxn ang="0">
                    <a:pos x="T4" y="T5"/>
                  </a:cxn>
                  <a:cxn ang="0">
                    <a:pos x="T6" y="T7"/>
                  </a:cxn>
                  <a:cxn ang="0">
                    <a:pos x="T8" y="T9"/>
                  </a:cxn>
                </a:cxnLst>
                <a:rect l="0" t="0" r="r" b="b"/>
                <a:pathLst>
                  <a:path w="213" h="212">
                    <a:moveTo>
                      <a:pt x="34" y="167"/>
                    </a:moveTo>
                    <a:cubicBezTo>
                      <a:pt x="0" y="127"/>
                      <a:pt x="6" y="67"/>
                      <a:pt x="46" y="34"/>
                    </a:cubicBezTo>
                    <a:cubicBezTo>
                      <a:pt x="86" y="0"/>
                      <a:pt x="146" y="5"/>
                      <a:pt x="179" y="46"/>
                    </a:cubicBezTo>
                    <a:cubicBezTo>
                      <a:pt x="213" y="86"/>
                      <a:pt x="207" y="145"/>
                      <a:pt x="167" y="179"/>
                    </a:cubicBezTo>
                    <a:cubicBezTo>
                      <a:pt x="127" y="212"/>
                      <a:pt x="67" y="207"/>
                      <a:pt x="34" y="167"/>
                    </a:cubicBez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400" name="Oval 399">
              <a:extLst>
                <a:ext uri="{FF2B5EF4-FFF2-40B4-BE49-F238E27FC236}">
                  <a16:creationId xmlns:a16="http://schemas.microsoft.com/office/drawing/2014/main" id="{B4310076-3D6E-41C8-B61D-BF0CE3029B3A}"/>
                </a:ext>
              </a:extLst>
            </p:cNvPr>
            <p:cNvSpPr/>
            <p:nvPr/>
          </p:nvSpPr>
          <p:spPr>
            <a:xfrm flipH="1">
              <a:off x="11299966" y="5371793"/>
              <a:ext cx="333143" cy="3052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err="1">
                <a:solidFill>
                  <a:schemeClr val="bg1"/>
                </a:solidFill>
              </a:endParaRPr>
            </a:p>
          </p:txBody>
        </p:sp>
        <p:pic>
          <p:nvPicPr>
            <p:cNvPr id="401" name="Picture 400">
              <a:extLst>
                <a:ext uri="{FF2B5EF4-FFF2-40B4-BE49-F238E27FC236}">
                  <a16:creationId xmlns:a16="http://schemas.microsoft.com/office/drawing/2014/main" id="{E2FFBD25-256A-4F46-ACAC-34E18C4C8492}"/>
                </a:ext>
              </a:extLst>
            </p:cNvPr>
            <p:cNvPicPr>
              <a:picLocks noChangeAspect="1"/>
            </p:cNvPicPr>
            <p:nvPr/>
          </p:nvPicPr>
          <p:blipFill>
            <a:blip r:embed="rId7"/>
            <a:stretch>
              <a:fillRect/>
            </a:stretch>
          </p:blipFill>
          <p:spPr>
            <a:xfrm rot="1164173" flipH="1">
              <a:off x="11345408" y="5389449"/>
              <a:ext cx="224669" cy="238144"/>
            </a:xfrm>
            <a:prstGeom prst="rect">
              <a:avLst/>
            </a:prstGeom>
          </p:spPr>
        </p:pic>
      </p:grpSp>
    </p:spTree>
    <p:extLst>
      <p:ext uri="{BB962C8B-B14F-4D97-AF65-F5344CB8AC3E}">
        <p14:creationId xmlns:p14="http://schemas.microsoft.com/office/powerpoint/2010/main" val="234660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A552-A2D7-4CF2-9FCD-DE5A87817F44}"/>
              </a:ext>
            </a:extLst>
          </p:cNvPr>
          <p:cNvSpPr>
            <a:spLocks noGrp="1"/>
          </p:cNvSpPr>
          <p:nvPr>
            <p:ph type="title"/>
          </p:nvPr>
        </p:nvSpPr>
        <p:spPr>
          <a:xfrm>
            <a:off x="815055" y="196292"/>
            <a:ext cx="10058400" cy="1395441"/>
          </a:xfrm>
        </p:spPr>
        <p:txBody>
          <a:bodyPr/>
          <a:lstStyle/>
          <a:p>
            <a:r>
              <a:rPr lang="en-AU" b="1">
                <a:solidFill>
                  <a:srgbClr val="AB620E"/>
                </a:solidFill>
              </a:rPr>
              <a:t>Junior Team member</a:t>
            </a:r>
          </a:p>
        </p:txBody>
      </p:sp>
      <p:sp>
        <p:nvSpPr>
          <p:cNvPr id="3" name="Content Placeholder 2">
            <a:extLst>
              <a:ext uri="{FF2B5EF4-FFF2-40B4-BE49-F238E27FC236}">
                <a16:creationId xmlns:a16="http://schemas.microsoft.com/office/drawing/2014/main" id="{AC2CC8F5-91A8-4298-9D9A-790465548A44}"/>
              </a:ext>
            </a:extLst>
          </p:cNvPr>
          <p:cNvSpPr>
            <a:spLocks noGrp="1"/>
          </p:cNvSpPr>
          <p:nvPr>
            <p:ph idx="1"/>
          </p:nvPr>
        </p:nvSpPr>
        <p:spPr>
          <a:xfrm>
            <a:off x="815054" y="1670756"/>
            <a:ext cx="10417389" cy="4198338"/>
          </a:xfrm>
          <a:solidFill>
            <a:schemeClr val="bg1"/>
          </a:solidFill>
          <a:ln w="28575">
            <a:solidFill>
              <a:schemeClr val="accent2">
                <a:lumMod val="40000"/>
                <a:lumOff val="60000"/>
              </a:schemeClr>
            </a:solidFill>
          </a:ln>
        </p:spPr>
        <p:txBody>
          <a:bodyPr lIns="108000" tIns="108000" rIns="108000" bIns="72000">
            <a:normAutofit/>
          </a:bodyPr>
          <a:lstStyle/>
          <a:p>
            <a:pPr marL="0" indent="0">
              <a:buNone/>
            </a:pPr>
            <a:r>
              <a:rPr lang="en-AU"/>
              <a:t>(The following section is role specific – in your onboarding pack, you would tailor this to the levels of your organisation. Here you would include specific things you would want this person to tick off in their first month within the role.)</a:t>
            </a:r>
          </a:p>
          <a:p>
            <a:pPr marL="0" indent="0">
              <a:buNone/>
            </a:pPr>
            <a:r>
              <a:rPr lang="en-AU"/>
              <a:t>For example, activities to include would be: </a:t>
            </a:r>
          </a:p>
          <a:p>
            <a:pPr lvl="1">
              <a:buFont typeface="Arial" panose="020B0604020202020204" pitchFamily="34" charset="0"/>
              <a:buChar char="•"/>
            </a:pPr>
            <a:r>
              <a:rPr lang="en-AU" sz="1900" b="1"/>
              <a:t>Month 1: </a:t>
            </a:r>
            <a:r>
              <a:rPr lang="en-AU" sz="1900"/>
              <a:t>meet an executive level member of the team, have coffee with 10 team members, introduce yourself to the team.</a:t>
            </a:r>
          </a:p>
          <a:p>
            <a:pPr lvl="1">
              <a:buFont typeface="Arial" panose="020B0604020202020204" pitchFamily="34" charset="0"/>
              <a:buChar char="•"/>
            </a:pPr>
            <a:r>
              <a:rPr lang="en-AU" sz="1900" b="1"/>
              <a:t>Month 2:</a:t>
            </a:r>
            <a:r>
              <a:rPr lang="en-AU" sz="1900"/>
              <a:t> catch up with three members of the company from outside your team, attend a social work event, level up job-specific skills. </a:t>
            </a:r>
          </a:p>
          <a:p>
            <a:pPr lvl="1">
              <a:buFont typeface="Arial" panose="020B0604020202020204" pitchFamily="34" charset="0"/>
              <a:buChar char="•"/>
            </a:pPr>
            <a:r>
              <a:rPr lang="en-AU" sz="1900" b="1"/>
              <a:t>Month 3: </a:t>
            </a:r>
            <a:r>
              <a:rPr lang="en-AU" sz="1900"/>
              <a:t>shadow a higher team member for a day, learn about the work the company does.</a:t>
            </a:r>
          </a:p>
          <a:p>
            <a:pPr lvl="1">
              <a:buFont typeface="Arial" panose="020B0604020202020204" pitchFamily="34" charset="0"/>
              <a:buChar char="•"/>
            </a:pPr>
            <a:r>
              <a:rPr lang="en-AU" sz="1900" b="1"/>
              <a:t>Month 6: </a:t>
            </a:r>
            <a:r>
              <a:rPr lang="en-AU" sz="1900"/>
              <a:t>do a random act of kindness for someone, have coffee with a new starter, lead or contribute to a team meeting.</a:t>
            </a:r>
          </a:p>
        </p:txBody>
      </p:sp>
    </p:spTree>
    <p:extLst>
      <p:ext uri="{BB962C8B-B14F-4D97-AF65-F5344CB8AC3E}">
        <p14:creationId xmlns:p14="http://schemas.microsoft.com/office/powerpoint/2010/main" val="23878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81056BE7-08FB-47E2-B3BC-D3EB8B43341A}"/>
              </a:ext>
            </a:extLst>
          </p:cNvPr>
          <p:cNvSpPr txBox="1">
            <a:spLocks noGrp="1"/>
          </p:cNvSpPr>
          <p:nvPr>
            <p:ph type="title" idx="4294967295"/>
          </p:nvPr>
        </p:nvSpPr>
        <p:spPr>
          <a:xfrm>
            <a:off x="512034" y="169717"/>
            <a:ext cx="742693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AB620E"/>
                </a:solidFill>
                <a:effectLst/>
                <a:uLnTx/>
                <a:uFillTx/>
                <a:latin typeface="+mj-lt"/>
                <a:ea typeface="+mn-ea"/>
                <a:cs typeface="+mn-cs"/>
              </a:rPr>
              <a:t>Junior Team Member </a:t>
            </a:r>
          </a:p>
        </p:txBody>
      </p:sp>
      <p:graphicFrame>
        <p:nvGraphicFramePr>
          <p:cNvPr id="3" name="Table 68">
            <a:extLst>
              <a:ext uri="{FF2B5EF4-FFF2-40B4-BE49-F238E27FC236}">
                <a16:creationId xmlns:a16="http://schemas.microsoft.com/office/drawing/2014/main" id="{26E760C4-7DF6-4221-9AAB-98DEEBB8D2FD}"/>
              </a:ext>
            </a:extLst>
          </p:cNvPr>
          <p:cNvGraphicFramePr>
            <a:graphicFrameLocks noGrp="1"/>
          </p:cNvGraphicFramePr>
          <p:nvPr>
            <p:extLst>
              <p:ext uri="{D42A27DB-BD31-4B8C-83A1-F6EECF244321}">
                <p14:modId xmlns:p14="http://schemas.microsoft.com/office/powerpoint/2010/main" val="1468233017"/>
              </p:ext>
            </p:extLst>
          </p:nvPr>
        </p:nvGraphicFramePr>
        <p:xfrm>
          <a:off x="66906" y="642583"/>
          <a:ext cx="11474336" cy="2592310"/>
        </p:xfrm>
        <a:graphic>
          <a:graphicData uri="http://schemas.openxmlformats.org/drawingml/2006/table">
            <a:tbl>
              <a:tblPr firstRow="1" bandRow="1">
                <a:tableStyleId>{2D5ABB26-0587-4C30-8999-92F81FD0307C}</a:tableStyleId>
              </a:tblPr>
              <a:tblGrid>
                <a:gridCol w="432000">
                  <a:extLst>
                    <a:ext uri="{9D8B030D-6E8A-4147-A177-3AD203B41FA5}">
                      <a16:colId xmlns:a16="http://schemas.microsoft.com/office/drawing/2014/main" val="1648467324"/>
                    </a:ext>
                  </a:extLst>
                </a:gridCol>
                <a:gridCol w="384673">
                  <a:extLst>
                    <a:ext uri="{9D8B030D-6E8A-4147-A177-3AD203B41FA5}">
                      <a16:colId xmlns:a16="http://schemas.microsoft.com/office/drawing/2014/main" val="285663412"/>
                    </a:ext>
                  </a:extLst>
                </a:gridCol>
                <a:gridCol w="1404000">
                  <a:extLst>
                    <a:ext uri="{9D8B030D-6E8A-4147-A177-3AD203B41FA5}">
                      <a16:colId xmlns:a16="http://schemas.microsoft.com/office/drawing/2014/main" val="15225206"/>
                    </a:ext>
                  </a:extLst>
                </a:gridCol>
                <a:gridCol w="385200">
                  <a:extLst>
                    <a:ext uri="{9D8B030D-6E8A-4147-A177-3AD203B41FA5}">
                      <a16:colId xmlns:a16="http://schemas.microsoft.com/office/drawing/2014/main" val="2574810151"/>
                    </a:ext>
                  </a:extLst>
                </a:gridCol>
                <a:gridCol w="1404000">
                  <a:extLst>
                    <a:ext uri="{9D8B030D-6E8A-4147-A177-3AD203B41FA5}">
                      <a16:colId xmlns:a16="http://schemas.microsoft.com/office/drawing/2014/main" val="495912642"/>
                    </a:ext>
                  </a:extLst>
                </a:gridCol>
                <a:gridCol w="404863">
                  <a:extLst>
                    <a:ext uri="{9D8B030D-6E8A-4147-A177-3AD203B41FA5}">
                      <a16:colId xmlns:a16="http://schemas.microsoft.com/office/drawing/2014/main" val="3979084261"/>
                    </a:ext>
                  </a:extLst>
                </a:gridCol>
                <a:gridCol w="1404000">
                  <a:extLst>
                    <a:ext uri="{9D8B030D-6E8A-4147-A177-3AD203B41FA5}">
                      <a16:colId xmlns:a16="http://schemas.microsoft.com/office/drawing/2014/main" val="2510433957"/>
                    </a:ext>
                  </a:extLst>
                </a:gridCol>
                <a:gridCol w="385200">
                  <a:extLst>
                    <a:ext uri="{9D8B030D-6E8A-4147-A177-3AD203B41FA5}">
                      <a16:colId xmlns:a16="http://schemas.microsoft.com/office/drawing/2014/main" val="2279794291"/>
                    </a:ext>
                  </a:extLst>
                </a:gridCol>
                <a:gridCol w="1404000">
                  <a:extLst>
                    <a:ext uri="{9D8B030D-6E8A-4147-A177-3AD203B41FA5}">
                      <a16:colId xmlns:a16="http://schemas.microsoft.com/office/drawing/2014/main" val="584560352"/>
                    </a:ext>
                  </a:extLst>
                </a:gridCol>
                <a:gridCol w="385200">
                  <a:extLst>
                    <a:ext uri="{9D8B030D-6E8A-4147-A177-3AD203B41FA5}">
                      <a16:colId xmlns:a16="http://schemas.microsoft.com/office/drawing/2014/main" val="1580767314"/>
                    </a:ext>
                  </a:extLst>
                </a:gridCol>
                <a:gridCol w="1404000">
                  <a:extLst>
                    <a:ext uri="{9D8B030D-6E8A-4147-A177-3AD203B41FA5}">
                      <a16:colId xmlns:a16="http://schemas.microsoft.com/office/drawing/2014/main" val="145835875"/>
                    </a:ext>
                  </a:extLst>
                </a:gridCol>
                <a:gridCol w="385200">
                  <a:extLst>
                    <a:ext uri="{9D8B030D-6E8A-4147-A177-3AD203B41FA5}">
                      <a16:colId xmlns:a16="http://schemas.microsoft.com/office/drawing/2014/main" val="3920262096"/>
                    </a:ext>
                  </a:extLst>
                </a:gridCol>
                <a:gridCol w="1692000">
                  <a:extLst>
                    <a:ext uri="{9D8B030D-6E8A-4147-A177-3AD203B41FA5}">
                      <a16:colId xmlns:a16="http://schemas.microsoft.com/office/drawing/2014/main" val="4005748972"/>
                    </a:ext>
                  </a:extLst>
                </a:gridCol>
              </a:tblGrid>
              <a:tr h="898093">
                <a:tc rowSpan="3">
                  <a:txBody>
                    <a:bodyPr/>
                    <a:lstStyle/>
                    <a:p>
                      <a:pPr algn="ctr"/>
                      <a:r>
                        <a:rPr lang="en-AU" sz="1400" b="0">
                          <a:solidFill>
                            <a:schemeClr val="accent2"/>
                          </a:solidFill>
                          <a:effectLst>
                            <a:outerShdw blurRad="38100" dist="38100" dir="2700000" algn="tl">
                              <a:srgbClr val="000000">
                                <a:alpha val="43137"/>
                              </a:srgbClr>
                            </a:outerShdw>
                          </a:effectLst>
                          <a:latin typeface="+mj-lt"/>
                        </a:rPr>
                        <a:t>All Team</a:t>
                      </a:r>
                    </a:p>
                  </a:txBody>
                  <a:tcPr marL="36000" marR="36000" marT="0" marB="0" vert="vert270" anchor="ctr">
                    <a:lnL w="12700" cap="flat" cmpd="sng" algn="ctr">
                      <a:noFill/>
                      <a:prstDash val="solid"/>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none">
                          <a:latin typeface="+mn-lt"/>
                        </a:rPr>
                        <a:t>Join a </a:t>
                      </a:r>
                      <a:r>
                        <a:rPr lang="en-AU" sz="900" b="0" u="sng">
                          <a:latin typeface="+mn-lt"/>
                        </a:rPr>
                        <a:t>team-wide chat </a:t>
                      </a:r>
                      <a:r>
                        <a:rPr lang="en-AU" sz="900" b="0" u="none">
                          <a:latin typeface="+mn-lt"/>
                        </a:rPr>
                        <a:t>and </a:t>
                      </a:r>
                      <a:br>
                        <a:rPr lang="en-AU" sz="900" b="0" u="none">
                          <a:latin typeface="+mn-lt"/>
                        </a:rPr>
                      </a:br>
                      <a:r>
                        <a:rPr lang="en-AU" sz="900" b="0" u="none">
                          <a:latin typeface="+mn-lt"/>
                        </a:rPr>
                        <a:t>say “Hi”!</a:t>
                      </a:r>
                    </a:p>
                  </a:txBody>
                  <a:tcPr marL="36000" marR="36000" marT="0" marB="0" anchor="ctr">
                    <a:lnL w="12700" cap="flat" cmpd="sng" algn="ctr">
                      <a:noFill/>
                      <a:prstDash val="sysDot"/>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AU" sz="900" b="0" i="0" u="none">
                          <a:effectLst/>
                          <a:latin typeface="+mn-lt"/>
                        </a:rPr>
                        <a:t>Attend </a:t>
                      </a:r>
                      <a:r>
                        <a:rPr lang="en-AU" sz="900" b="0" i="0" u="sng">
                          <a:effectLst/>
                          <a:latin typeface="+mn-lt"/>
                        </a:rPr>
                        <a:t>team social events</a:t>
                      </a:r>
                      <a:br>
                        <a:rPr lang="en-AU" sz="900" b="0" i="0" u="sng">
                          <a:effectLst/>
                          <a:latin typeface="+mn-lt"/>
                        </a:rPr>
                      </a:br>
                      <a:r>
                        <a:rPr lang="en-AU" sz="900" b="0" i="0" u="sng">
                          <a:effectLst/>
                          <a:latin typeface="+mn-lt"/>
                        </a:rPr>
                        <a:t>Occasional Drinks</a:t>
                      </a:r>
                      <a:endParaRPr lang="en-AU" sz="900" b="0" i="0" u="none">
                        <a:effectLst/>
                        <a:latin typeface="+mn-lt"/>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kern="1200">
                          <a:solidFill>
                            <a:schemeClr val="tx1"/>
                          </a:solidFill>
                          <a:effectLst/>
                          <a:latin typeface="+mn-lt"/>
                          <a:ea typeface="+mn-ea"/>
                          <a:cs typeface="+mn-cs"/>
                        </a:rPr>
                        <a:t>Start exploring and understanding the</a:t>
                      </a:r>
                      <a:r>
                        <a:rPr lang="en-AU" sz="900" b="0" u="none" kern="1200">
                          <a:solidFill>
                            <a:schemeClr val="tx1"/>
                          </a:solidFill>
                          <a:latin typeface="+mn-lt"/>
                          <a:ea typeface="+mn-ea"/>
                          <a:cs typeface="+mn-cs"/>
                        </a:rPr>
                        <a:t> </a:t>
                      </a:r>
                      <a:br>
                        <a:rPr lang="en-AU" sz="900" b="0" u="none" kern="1200">
                          <a:solidFill>
                            <a:schemeClr val="tx1"/>
                          </a:solidFill>
                          <a:latin typeface="+mn-lt"/>
                          <a:ea typeface="+mn-ea"/>
                          <a:cs typeface="+mn-cs"/>
                        </a:rPr>
                      </a:br>
                      <a:r>
                        <a:rPr lang="en-AU" sz="900" b="0" u="sng" kern="1200">
                          <a:solidFill>
                            <a:schemeClr val="tx1"/>
                          </a:solidFill>
                          <a:latin typeface="+mn-lt"/>
                          <a:ea typeface="+mn-ea"/>
                          <a:cs typeface="+mn-cs"/>
                        </a:rPr>
                        <a:t>broader company’s work</a:t>
                      </a: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none">
                          <a:latin typeface="+mn-lt"/>
                        </a:rPr>
                        <a:t>Learn more about </a:t>
                      </a:r>
                      <a:r>
                        <a:rPr lang="en-AU" sz="900" b="0" u="sng">
                          <a:latin typeface="+mn-lt"/>
                        </a:rPr>
                        <a:t>the type of work another team in the organisation does </a:t>
                      </a:r>
                      <a:endParaRPr lang="en-AU" sz="900" b="0" u="sng">
                        <a:effectLst/>
                        <a:latin typeface="+mn-lt"/>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none">
                          <a:latin typeface="+mn-lt"/>
                        </a:rPr>
                        <a:t>Learn more about one part of </a:t>
                      </a:r>
                      <a:r>
                        <a:rPr lang="en-AU" sz="900" b="0" u="sng">
                          <a:latin typeface="+mn-lt"/>
                        </a:rPr>
                        <a:t>the type of work the team does </a:t>
                      </a:r>
                      <a:endParaRPr lang="en-AU" sz="900" b="0" u="sng">
                        <a:effectLst/>
                        <a:latin typeface="+mn-lt"/>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sng">
                          <a:effectLst/>
                          <a:latin typeface="+mn-lt"/>
                        </a:rPr>
                        <a:t>Thank your buddy for all their help! </a:t>
                      </a:r>
                    </a:p>
                  </a:txBody>
                  <a:tcPr marL="36000" marR="36000" marT="0" marB="0" anchor="ctr">
                    <a:lnL w="12700" cap="flat" cmpd="sng" algn="ctr">
                      <a:noFill/>
                      <a:prstDash val="solid"/>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293063"/>
                  </a:ext>
                </a:extLst>
              </a:tr>
              <a:tr h="983531">
                <a:tc vMerge="1">
                  <a:txBody>
                    <a:bodyPr/>
                    <a:lstStyle/>
                    <a:p>
                      <a:pPr algn="ctr"/>
                      <a:endParaRPr lang="en-AU" sz="320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0" u="none">
                          <a:latin typeface="+mn-lt"/>
                        </a:rPr>
                        <a:t>Introduce yourself to </a:t>
                      </a:r>
                      <a:br>
                        <a:rPr lang="en-AU" sz="900" b="0" u="none">
                          <a:latin typeface="+mn-lt"/>
                        </a:rPr>
                      </a:br>
                      <a:r>
                        <a:rPr lang="en-AU" sz="900" b="0" u="none">
                          <a:latin typeface="+mn-lt"/>
                        </a:rPr>
                        <a:t>your </a:t>
                      </a:r>
                      <a:r>
                        <a:rPr lang="en-AU" sz="900" b="0" u="sng">
                          <a:latin typeface="+mn-lt"/>
                        </a:rPr>
                        <a:t>buddy and mentor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0" u="none">
                        <a:latin typeface="+mn-lt"/>
                      </a:endParaRPr>
                    </a:p>
                  </a:txBody>
                  <a:tcPr marL="36000" marR="36000" marT="0" marB="0" anchor="ctr">
                    <a:lnL w="12700" cap="flat" cmpd="sng" algn="ctr">
                      <a:noFill/>
                      <a:prstDash val="sysDot"/>
                      <a:round/>
                      <a:headEnd type="none" w="med" len="med"/>
                      <a:tailEnd type="none" w="med" len="med"/>
                    </a:lnL>
                    <a:lnR w="38100" cap="flat" cmpd="sng" algn="ctr">
                      <a:no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a:effectLst/>
                          <a:latin typeface="+mn-lt"/>
                        </a:rPr>
                        <a:t>Learn about </a:t>
                      </a:r>
                      <a:r>
                        <a:rPr lang="en-AU" sz="900" b="0" u="sng">
                          <a:effectLst/>
                          <a:latin typeface="+mn-lt"/>
                        </a:rPr>
                        <a:t>the team members</a:t>
                      </a:r>
                      <a:r>
                        <a:rPr lang="en-AU" sz="900" b="0" u="none">
                          <a:effectLst/>
                          <a:latin typeface="+mn-lt"/>
                        </a:rPr>
                        <a:t> and</a:t>
                      </a:r>
                      <a:r>
                        <a:rPr lang="en-AU" sz="900" b="0" u="none">
                          <a:latin typeface="+mn-lt"/>
                        </a:rPr>
                        <a:t> </a:t>
                      </a:r>
                      <a:r>
                        <a:rPr lang="en-AU" sz="900" b="0" u="sng">
                          <a:latin typeface="+mn-lt"/>
                        </a:rPr>
                        <a:t>services offered</a:t>
                      </a:r>
                      <a:endParaRPr lang="en-AU" sz="900" b="0" u="none">
                        <a:effectLst/>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a:effectLst/>
                          <a:latin typeface="+mn-lt"/>
                        </a:rPr>
                        <a:t>Meet someone from </a:t>
                      </a:r>
                      <a:r>
                        <a:rPr lang="en-AU" sz="900" b="0" u="sng">
                          <a:effectLst/>
                          <a:latin typeface="+mn-lt"/>
                        </a:rPr>
                        <a:t>another team</a:t>
                      </a: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a:solidFill>
                            <a:schemeClr val="tx1"/>
                          </a:solidFill>
                          <a:latin typeface="+mn-lt"/>
                        </a:rPr>
                        <a:t>Level-up </a:t>
                      </a:r>
                      <a:r>
                        <a:rPr lang="en-AU" sz="900">
                          <a:latin typeface="+mn-lt"/>
                        </a:rPr>
                        <a:t>your Microsoft skills: </a:t>
                      </a:r>
                      <a:r>
                        <a:rPr lang="en-AU" sz="900" u="sng">
                          <a:latin typeface="+mn-lt"/>
                        </a:rPr>
                        <a:t>Word, PowerPoint  OneNote, Excel, PowerBI,</a:t>
                      </a:r>
                    </a:p>
                    <a:p>
                      <a:pPr marL="0" marR="0" lvl="0" indent="0" algn="l" defTabSz="829544" rtl="0" eaLnBrk="1" fontAlgn="auto" latinLnBrk="0" hangingPunct="1">
                        <a:lnSpc>
                          <a:spcPct val="100000"/>
                        </a:lnSpc>
                        <a:spcBef>
                          <a:spcPts val="0"/>
                        </a:spcBef>
                        <a:spcAft>
                          <a:spcPts val="0"/>
                        </a:spcAft>
                        <a:buClrTx/>
                        <a:buSzTx/>
                        <a:buFontTx/>
                        <a:buNone/>
                        <a:tabLst/>
                        <a:defRPr/>
                      </a:pPr>
                      <a:r>
                        <a:rPr lang="en-AU" sz="900" u="sng">
                          <a:latin typeface="+mn-lt"/>
                        </a:rPr>
                        <a:t>Teams</a:t>
                      </a: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none">
                          <a:effectLst/>
                          <a:latin typeface="+mn-lt"/>
                        </a:rPr>
                        <a:t>Do </a:t>
                      </a:r>
                      <a:r>
                        <a:rPr lang="en-AU" sz="900" b="0" u="sng">
                          <a:effectLst/>
                          <a:latin typeface="+mn-lt"/>
                        </a:rPr>
                        <a:t>a random act of kindness </a:t>
                      </a:r>
                      <a:r>
                        <a:rPr lang="en-AU" sz="900" b="0" u="none">
                          <a:effectLst/>
                          <a:latin typeface="+mn-lt"/>
                        </a:rPr>
                        <a:t>for someone</a:t>
                      </a:r>
                      <a:endParaRPr lang="en-AU" sz="900" b="0" u="none" kern="1200">
                        <a:solidFill>
                          <a:schemeClr val="tx1"/>
                        </a:solidFill>
                        <a:effectLst/>
                        <a:latin typeface="+mn-lt"/>
                        <a:ea typeface="+mn-ea"/>
                        <a:cs typeface="+mn-cs"/>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i="0" u="sng">
                          <a:effectLst/>
                          <a:latin typeface="+mn-lt"/>
                        </a:rPr>
                        <a:t>Have coffee with a </a:t>
                      </a:r>
                      <a:br>
                        <a:rPr lang="en-AU" sz="900" b="0" i="0" u="sng">
                          <a:effectLst/>
                          <a:latin typeface="+mn-lt"/>
                        </a:rPr>
                      </a:br>
                      <a:r>
                        <a:rPr lang="en-AU" sz="900" b="0" i="0" u="sng">
                          <a:effectLst/>
                          <a:latin typeface="+mn-lt"/>
                        </a:rPr>
                        <a:t>new starter!</a:t>
                      </a:r>
                    </a:p>
                  </a:txBody>
                  <a:tcPr marL="36000" marR="36000" marT="0" marB="0" anchor="ctr">
                    <a:lnL w="12700" cap="flat" cmpd="sng" algn="ctr">
                      <a:noFill/>
                      <a:prstDash val="solid"/>
                      <a:round/>
                      <a:headEnd type="none" w="med" len="med"/>
                      <a:tailEnd type="none" w="med" len="med"/>
                    </a:lnL>
                    <a:lnR w="38100" cap="flat" cmpd="sng" algn="ctr">
                      <a:no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31706"/>
                  </a:ext>
                </a:extLst>
              </a:tr>
              <a:tr h="710686">
                <a:tc vMerge="1">
                  <a:txBody>
                    <a:bodyPr/>
                    <a:lstStyle/>
                    <a:p>
                      <a:pPr algn="ctr"/>
                      <a:endParaRPr lang="en-AU" sz="320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none">
                          <a:solidFill>
                            <a:schemeClr val="tx1"/>
                          </a:solidFill>
                          <a:latin typeface="+mn-lt"/>
                        </a:rPr>
                        <a:t>Meet an </a:t>
                      </a:r>
                      <a:r>
                        <a:rPr lang="en-AU" sz="900" b="0" u="sng">
                          <a:solidFill>
                            <a:schemeClr val="tx1"/>
                          </a:solidFill>
                          <a:latin typeface="+mn-lt"/>
                        </a:rPr>
                        <a:t>executive level team member</a:t>
                      </a:r>
                    </a:p>
                  </a:txBody>
                  <a:tcPr marL="36000" marR="36000" marT="0" marB="0" anchor="ctr">
                    <a:lnL w="12700" cap="flat" cmpd="sng" algn="ctr">
                      <a:noFill/>
                      <a:prstDash val="sysDot"/>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uLnTx/>
                        <a:uFillTx/>
                        <a:latin typeface="+mn-lt"/>
                        <a:ea typeface="+mn-ea"/>
                        <a:cs typeface="+mn-cs"/>
                      </a:endParaRPr>
                    </a:p>
                  </a:txBody>
                  <a:tcPr marL="36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a:latin typeface="+mn-lt"/>
                        </a:rPr>
                        <a:t>Catch up with </a:t>
                      </a:r>
                      <a:br>
                        <a:rPr lang="en-AU" sz="900" b="0" u="none">
                          <a:latin typeface="+mn-lt"/>
                        </a:rPr>
                      </a:br>
                      <a:r>
                        <a:rPr lang="en-AU" sz="900" b="0" u="sng">
                          <a:latin typeface="+mn-lt"/>
                        </a:rPr>
                        <a:t>3 team  members </a:t>
                      </a:r>
                      <a:r>
                        <a:rPr lang="en-AU" sz="900" b="0" u="none">
                          <a:latin typeface="+mn-lt"/>
                        </a:rPr>
                        <a:t>for coffee</a:t>
                      </a:r>
                      <a:endParaRPr lang="en-AU" sz="900" b="0" i="0" u="none">
                        <a:effectLst/>
                        <a:latin typeface="+mn-lt"/>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a:effectLst/>
                          <a:latin typeface="+mn-lt"/>
                        </a:rPr>
                        <a:t>Learn about any organisational administration or management required for your role</a:t>
                      </a:r>
                      <a:endParaRPr lang="en-AU" sz="900" b="0" u="sng">
                        <a:effectLst/>
                        <a:latin typeface="+mn-lt"/>
                      </a:endParaRPr>
                    </a:p>
                  </a:txBody>
                  <a:tcPr marL="36000" marR="3600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a:effectLst/>
                          <a:latin typeface="+mn-lt"/>
                        </a:rPr>
                        <a:t>Learn about how to input expenses or filing into the system from your buddy</a:t>
                      </a:r>
                    </a:p>
                  </a:txBody>
                  <a:tcPr marL="36000" marR="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i="0" u="none">
                          <a:effectLst/>
                          <a:latin typeface="+mn-lt"/>
                        </a:rPr>
                        <a:t>Participate in a </a:t>
                      </a:r>
                      <a:br>
                        <a:rPr lang="en-AU" sz="900" b="0" i="0" u="none">
                          <a:effectLst/>
                          <a:latin typeface="+mn-lt"/>
                        </a:rPr>
                      </a:br>
                      <a:r>
                        <a:rPr lang="en-AU" sz="900" b="0" i="0" u="sng">
                          <a:effectLst/>
                          <a:latin typeface="+mn-lt"/>
                        </a:rPr>
                        <a:t>internal group or network meeting</a:t>
                      </a:r>
                      <a:endParaRPr lang="en-AU" sz="900" b="0" i="0" u="none">
                        <a:effectLst/>
                        <a:latin typeface="+mn-lt"/>
                      </a:endParaRPr>
                    </a:p>
                  </a:txBody>
                  <a:tcPr marL="36000" marR="0" marT="0" marB="0" anchor="ctr">
                    <a:lnL w="12700" cap="flat" cmpd="sng" algn="ctr">
                      <a:noFill/>
                      <a:prstDash val="solid"/>
                      <a:round/>
                      <a:headEnd type="none" w="med" len="med"/>
                      <a:tailEnd type="none" w="med" len="med"/>
                    </a:lnL>
                    <a:lnR w="38100" cap="flat" cmpd="sng" algn="ctr">
                      <a:solidFill>
                        <a:schemeClr val="bg1">
                          <a:lumMod val="75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2000" b="0" i="0" u="none" strike="noStrike" kern="1200" cap="none" spc="0" normalizeH="0" baseline="0">
                        <a:ln>
                          <a:noFill/>
                        </a:ln>
                        <a:solidFill>
                          <a:srgbClr val="000000"/>
                        </a:solidFill>
                        <a:effectLst/>
                        <a:uLnTx/>
                        <a:uFillTx/>
                        <a:latin typeface="+mn-lt"/>
                        <a:ea typeface="+mn-ea"/>
                        <a:cs typeface="+mn-cs"/>
                      </a:endParaRPr>
                    </a:p>
                  </a:txBody>
                  <a:tcPr marL="72000" marR="36000" marT="0" marB="0" anchor="ctr">
                    <a:lnL w="38100" cap="flat" cmpd="sng" algn="ctr">
                      <a:solidFill>
                        <a:schemeClr val="bg1">
                          <a:lumMod val="75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0" u="none" kern="1200" dirty="0">
                          <a:solidFill>
                            <a:schemeClr val="tx1"/>
                          </a:solidFill>
                          <a:effectLst/>
                          <a:latin typeface="+mn-lt"/>
                          <a:ea typeface="+mn-ea"/>
                          <a:cs typeface="+mn-cs"/>
                        </a:rPr>
                        <a:t>Let your mentor</a:t>
                      </a:r>
                      <a:br>
                        <a:rPr lang="en-AU" sz="900" b="0" u="none" kern="1200" dirty="0">
                          <a:solidFill>
                            <a:schemeClr val="tx1"/>
                          </a:solidFill>
                          <a:effectLst/>
                          <a:latin typeface="+mn-lt"/>
                          <a:ea typeface="+mn-ea"/>
                          <a:cs typeface="+mn-cs"/>
                        </a:rPr>
                      </a:br>
                      <a:r>
                        <a:rPr lang="en-AU" sz="900" b="0" u="none" kern="1200" dirty="0">
                          <a:solidFill>
                            <a:schemeClr val="tx1"/>
                          </a:solidFill>
                          <a:effectLst/>
                          <a:latin typeface="+mn-lt"/>
                          <a:ea typeface="+mn-ea"/>
                          <a:cs typeface="+mn-cs"/>
                        </a:rPr>
                        <a:t>know you have </a:t>
                      </a:r>
                      <a:r>
                        <a:rPr lang="en-AU" sz="900" b="0" u="sng" kern="1200" dirty="0">
                          <a:solidFill>
                            <a:schemeClr val="tx1"/>
                          </a:solidFill>
                          <a:effectLst/>
                          <a:latin typeface="+mn-lt"/>
                          <a:ea typeface="+mn-ea"/>
                          <a:cs typeface="+mn-cs"/>
                        </a:rPr>
                        <a:t>completed the onboarding experience</a:t>
                      </a:r>
                      <a:r>
                        <a:rPr lang="en-AU" sz="900" b="0" u="none" kern="1200" dirty="0">
                          <a:solidFill>
                            <a:schemeClr val="tx1"/>
                          </a:solidFill>
                          <a:effectLst/>
                          <a:latin typeface="+mn-lt"/>
                          <a:ea typeface="+mn-ea"/>
                          <a:cs typeface="+mn-cs"/>
                        </a:rPr>
                        <a:t>!</a:t>
                      </a:r>
                    </a:p>
                  </a:txBody>
                  <a:tcPr marL="36000" marR="36000" marT="0" marB="0" anchor="ctr">
                    <a:lnL w="12700" cap="flat" cmpd="sng" algn="ctr">
                      <a:noFill/>
                      <a:prstDash val="solid"/>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3871162"/>
                  </a:ext>
                </a:extLst>
              </a:tr>
            </a:tbl>
          </a:graphicData>
        </a:graphic>
      </p:graphicFrame>
      <p:sp>
        <p:nvSpPr>
          <p:cNvPr id="4" name="Forma libre: forma 957">
            <a:extLst>
              <a:ext uri="{FF2B5EF4-FFF2-40B4-BE49-F238E27FC236}">
                <a16:creationId xmlns:a16="http://schemas.microsoft.com/office/drawing/2014/main" id="{0B5CC153-DD37-41D7-8FD5-23CDAD13FA78}"/>
              </a:ext>
              <a:ext uri="{C183D7F6-B498-43B3-948B-1728B52AA6E4}">
                <adec:decorative xmlns:adec="http://schemas.microsoft.com/office/drawing/2017/decorative" val="1"/>
              </a:ext>
            </a:extLst>
          </p:cNvPr>
          <p:cNvSpPr/>
          <p:nvPr/>
        </p:nvSpPr>
        <p:spPr>
          <a:xfrm>
            <a:off x="-17252" y="3298550"/>
            <a:ext cx="12209252" cy="184981"/>
          </a:xfrm>
          <a:custGeom>
            <a:avLst/>
            <a:gdLst>
              <a:gd name="connsiteX0" fmla="*/ 0 w 12209252"/>
              <a:gd name="connsiteY0" fmla="*/ 0 h 184981"/>
              <a:gd name="connsiteX1" fmla="*/ 800384 w 12209252"/>
              <a:gd name="connsiteY1" fmla="*/ 0 h 184981"/>
              <a:gd name="connsiteX2" fmla="*/ 1722861 w 12209252"/>
              <a:gd name="connsiteY2" fmla="*/ 0 h 184981"/>
              <a:gd name="connsiteX3" fmla="*/ 2645338 w 12209252"/>
              <a:gd name="connsiteY3" fmla="*/ 0 h 184981"/>
              <a:gd name="connsiteX4" fmla="*/ 3445722 w 12209252"/>
              <a:gd name="connsiteY4" fmla="*/ 0 h 184981"/>
              <a:gd name="connsiteX5" fmla="*/ 4246107 w 12209252"/>
              <a:gd name="connsiteY5" fmla="*/ 0 h 184981"/>
              <a:gd name="connsiteX6" fmla="*/ 4924398 w 12209252"/>
              <a:gd name="connsiteY6" fmla="*/ 0 h 184981"/>
              <a:gd name="connsiteX7" fmla="*/ 5480598 w 12209252"/>
              <a:gd name="connsiteY7" fmla="*/ 0 h 184981"/>
              <a:gd name="connsiteX8" fmla="*/ 5914704 w 12209252"/>
              <a:gd name="connsiteY8" fmla="*/ 0 h 184981"/>
              <a:gd name="connsiteX9" fmla="*/ 6348811 w 12209252"/>
              <a:gd name="connsiteY9" fmla="*/ 0 h 184981"/>
              <a:gd name="connsiteX10" fmla="*/ 6782918 w 12209252"/>
              <a:gd name="connsiteY10" fmla="*/ 0 h 184981"/>
              <a:gd name="connsiteX11" fmla="*/ 7217025 w 12209252"/>
              <a:gd name="connsiteY11" fmla="*/ 0 h 184981"/>
              <a:gd name="connsiteX12" fmla="*/ 8017409 w 12209252"/>
              <a:gd name="connsiteY12" fmla="*/ 0 h 184981"/>
              <a:gd name="connsiteX13" fmla="*/ 8329423 w 12209252"/>
              <a:gd name="connsiteY13" fmla="*/ 0 h 184981"/>
              <a:gd name="connsiteX14" fmla="*/ 8641437 w 12209252"/>
              <a:gd name="connsiteY14" fmla="*/ 0 h 184981"/>
              <a:gd name="connsiteX15" fmla="*/ 8953451 w 12209252"/>
              <a:gd name="connsiteY15" fmla="*/ 0 h 184981"/>
              <a:gd name="connsiteX16" fmla="*/ 9753836 w 12209252"/>
              <a:gd name="connsiteY16" fmla="*/ 0 h 184981"/>
              <a:gd name="connsiteX17" fmla="*/ 10065850 w 12209252"/>
              <a:gd name="connsiteY17" fmla="*/ 0 h 184981"/>
              <a:gd name="connsiteX18" fmla="*/ 10744142 w 12209252"/>
              <a:gd name="connsiteY18" fmla="*/ 0 h 184981"/>
              <a:gd name="connsiteX19" fmla="*/ 11544526 w 12209252"/>
              <a:gd name="connsiteY19" fmla="*/ 0 h 184981"/>
              <a:gd name="connsiteX20" fmla="*/ 12209252 w 12209252"/>
              <a:gd name="connsiteY20" fmla="*/ 0 h 184981"/>
              <a:gd name="connsiteX21" fmla="*/ 12209252 w 12209252"/>
              <a:gd name="connsiteY21" fmla="*/ 184981 h 184981"/>
              <a:gd name="connsiteX22" fmla="*/ 11653053 w 12209252"/>
              <a:gd name="connsiteY22" fmla="*/ 184981 h 184981"/>
              <a:gd name="connsiteX23" fmla="*/ 11341039 w 12209252"/>
              <a:gd name="connsiteY23" fmla="*/ 184981 h 184981"/>
              <a:gd name="connsiteX24" fmla="*/ 10418562 w 12209252"/>
              <a:gd name="connsiteY24" fmla="*/ 184981 h 184981"/>
              <a:gd name="connsiteX25" fmla="*/ 9618177 w 12209252"/>
              <a:gd name="connsiteY25" fmla="*/ 184981 h 184981"/>
              <a:gd name="connsiteX26" fmla="*/ 8695701 w 12209252"/>
              <a:gd name="connsiteY26" fmla="*/ 184981 h 184981"/>
              <a:gd name="connsiteX27" fmla="*/ 8383686 w 12209252"/>
              <a:gd name="connsiteY27" fmla="*/ 184981 h 184981"/>
              <a:gd name="connsiteX28" fmla="*/ 7583302 w 12209252"/>
              <a:gd name="connsiteY28" fmla="*/ 184981 h 184981"/>
              <a:gd name="connsiteX29" fmla="*/ 7271288 w 12209252"/>
              <a:gd name="connsiteY29" fmla="*/ 184981 h 184981"/>
              <a:gd name="connsiteX30" fmla="*/ 6592996 w 12209252"/>
              <a:gd name="connsiteY30" fmla="*/ 184981 h 184981"/>
              <a:gd name="connsiteX31" fmla="*/ 5914704 w 12209252"/>
              <a:gd name="connsiteY31" fmla="*/ 184981 h 184981"/>
              <a:gd name="connsiteX32" fmla="*/ 5114320 w 12209252"/>
              <a:gd name="connsiteY32" fmla="*/ 184981 h 184981"/>
              <a:gd name="connsiteX33" fmla="*/ 4558121 w 12209252"/>
              <a:gd name="connsiteY33" fmla="*/ 184981 h 184981"/>
              <a:gd name="connsiteX34" fmla="*/ 4246107 w 12209252"/>
              <a:gd name="connsiteY34" fmla="*/ 184981 h 184981"/>
              <a:gd name="connsiteX35" fmla="*/ 3812000 w 12209252"/>
              <a:gd name="connsiteY35" fmla="*/ 184981 h 184981"/>
              <a:gd name="connsiteX36" fmla="*/ 3255801 w 12209252"/>
              <a:gd name="connsiteY36" fmla="*/ 184981 h 184981"/>
              <a:gd name="connsiteX37" fmla="*/ 2821694 w 12209252"/>
              <a:gd name="connsiteY37" fmla="*/ 184981 h 184981"/>
              <a:gd name="connsiteX38" fmla="*/ 2387587 w 12209252"/>
              <a:gd name="connsiteY38" fmla="*/ 184981 h 184981"/>
              <a:gd name="connsiteX39" fmla="*/ 1587203 w 12209252"/>
              <a:gd name="connsiteY39" fmla="*/ 184981 h 184981"/>
              <a:gd name="connsiteX40" fmla="*/ 1275189 w 12209252"/>
              <a:gd name="connsiteY40" fmla="*/ 184981 h 184981"/>
              <a:gd name="connsiteX41" fmla="*/ 0 w 12209252"/>
              <a:gd name="connsiteY41" fmla="*/ 184981 h 184981"/>
              <a:gd name="connsiteX42" fmla="*/ 0 w 12209252"/>
              <a:gd name="connsiteY42" fmla="*/ 0 h 1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09252" h="184981" fill="none" extrusionOk="0">
                <a:moveTo>
                  <a:pt x="0" y="0"/>
                </a:moveTo>
                <a:cubicBezTo>
                  <a:pt x="263108" y="35474"/>
                  <a:pt x="545208" y="5146"/>
                  <a:pt x="800384" y="0"/>
                </a:cubicBezTo>
                <a:cubicBezTo>
                  <a:pt x="1055560" y="-5146"/>
                  <a:pt x="1473556" y="13589"/>
                  <a:pt x="1722861" y="0"/>
                </a:cubicBezTo>
                <a:cubicBezTo>
                  <a:pt x="1972166" y="-13589"/>
                  <a:pt x="2424585" y="-34743"/>
                  <a:pt x="2645338" y="0"/>
                </a:cubicBezTo>
                <a:cubicBezTo>
                  <a:pt x="2866091" y="34743"/>
                  <a:pt x="3055732" y="10684"/>
                  <a:pt x="3445722" y="0"/>
                </a:cubicBezTo>
                <a:cubicBezTo>
                  <a:pt x="3835712" y="-10684"/>
                  <a:pt x="3888384" y="-25848"/>
                  <a:pt x="4246107" y="0"/>
                </a:cubicBezTo>
                <a:cubicBezTo>
                  <a:pt x="4603831" y="25848"/>
                  <a:pt x="4587000" y="-27600"/>
                  <a:pt x="4924398" y="0"/>
                </a:cubicBezTo>
                <a:cubicBezTo>
                  <a:pt x="5261796" y="27600"/>
                  <a:pt x="5253750" y="-15297"/>
                  <a:pt x="5480598" y="0"/>
                </a:cubicBezTo>
                <a:cubicBezTo>
                  <a:pt x="5707446" y="15297"/>
                  <a:pt x="5782126" y="19566"/>
                  <a:pt x="5914704" y="0"/>
                </a:cubicBezTo>
                <a:cubicBezTo>
                  <a:pt x="6047282" y="-19566"/>
                  <a:pt x="6158292" y="10756"/>
                  <a:pt x="6348811" y="0"/>
                </a:cubicBezTo>
                <a:cubicBezTo>
                  <a:pt x="6539330" y="-10756"/>
                  <a:pt x="6645380" y="-18371"/>
                  <a:pt x="6782918" y="0"/>
                </a:cubicBezTo>
                <a:cubicBezTo>
                  <a:pt x="6920456" y="18371"/>
                  <a:pt x="7116848" y="-1694"/>
                  <a:pt x="7217025" y="0"/>
                </a:cubicBezTo>
                <a:cubicBezTo>
                  <a:pt x="7317202" y="1694"/>
                  <a:pt x="7620213" y="18594"/>
                  <a:pt x="8017409" y="0"/>
                </a:cubicBezTo>
                <a:cubicBezTo>
                  <a:pt x="8414605" y="-18594"/>
                  <a:pt x="8228532" y="-5846"/>
                  <a:pt x="8329423" y="0"/>
                </a:cubicBezTo>
                <a:cubicBezTo>
                  <a:pt x="8430314" y="5846"/>
                  <a:pt x="8523555" y="-9141"/>
                  <a:pt x="8641437" y="0"/>
                </a:cubicBezTo>
                <a:cubicBezTo>
                  <a:pt x="8759319" y="9141"/>
                  <a:pt x="8880334" y="-9054"/>
                  <a:pt x="8953451" y="0"/>
                </a:cubicBezTo>
                <a:cubicBezTo>
                  <a:pt x="9026568" y="9054"/>
                  <a:pt x="9471362" y="9138"/>
                  <a:pt x="9753836" y="0"/>
                </a:cubicBezTo>
                <a:cubicBezTo>
                  <a:pt x="10036310" y="-9138"/>
                  <a:pt x="9942220" y="4278"/>
                  <a:pt x="10065850" y="0"/>
                </a:cubicBezTo>
                <a:cubicBezTo>
                  <a:pt x="10189480" y="-4278"/>
                  <a:pt x="10414296" y="-5428"/>
                  <a:pt x="10744142" y="0"/>
                </a:cubicBezTo>
                <a:cubicBezTo>
                  <a:pt x="11073988" y="5428"/>
                  <a:pt x="11288561" y="17640"/>
                  <a:pt x="11544526" y="0"/>
                </a:cubicBezTo>
                <a:cubicBezTo>
                  <a:pt x="11800491" y="-17640"/>
                  <a:pt x="11986520" y="4690"/>
                  <a:pt x="12209252" y="0"/>
                </a:cubicBezTo>
                <a:cubicBezTo>
                  <a:pt x="12205285" y="42733"/>
                  <a:pt x="12203295" y="128861"/>
                  <a:pt x="12209252" y="184981"/>
                </a:cubicBezTo>
                <a:cubicBezTo>
                  <a:pt x="12026361" y="167082"/>
                  <a:pt x="11838119" y="184638"/>
                  <a:pt x="11653053" y="184981"/>
                </a:cubicBezTo>
                <a:cubicBezTo>
                  <a:pt x="11467987" y="185324"/>
                  <a:pt x="11429939" y="189717"/>
                  <a:pt x="11341039" y="184981"/>
                </a:cubicBezTo>
                <a:cubicBezTo>
                  <a:pt x="11252139" y="180245"/>
                  <a:pt x="10617913" y="220427"/>
                  <a:pt x="10418562" y="184981"/>
                </a:cubicBezTo>
                <a:cubicBezTo>
                  <a:pt x="10219211" y="149535"/>
                  <a:pt x="9835730" y="202640"/>
                  <a:pt x="9618177" y="184981"/>
                </a:cubicBezTo>
                <a:cubicBezTo>
                  <a:pt x="9400625" y="167322"/>
                  <a:pt x="9064540" y="222608"/>
                  <a:pt x="8695701" y="184981"/>
                </a:cubicBezTo>
                <a:cubicBezTo>
                  <a:pt x="8326862" y="147354"/>
                  <a:pt x="8456290" y="182394"/>
                  <a:pt x="8383686" y="184981"/>
                </a:cubicBezTo>
                <a:cubicBezTo>
                  <a:pt x="8311082" y="187568"/>
                  <a:pt x="7771745" y="188149"/>
                  <a:pt x="7583302" y="184981"/>
                </a:cubicBezTo>
                <a:cubicBezTo>
                  <a:pt x="7394859" y="181813"/>
                  <a:pt x="7353419" y="192251"/>
                  <a:pt x="7271288" y="184981"/>
                </a:cubicBezTo>
                <a:cubicBezTo>
                  <a:pt x="7189157" y="177711"/>
                  <a:pt x="6758400" y="157697"/>
                  <a:pt x="6592996" y="184981"/>
                </a:cubicBezTo>
                <a:cubicBezTo>
                  <a:pt x="6427592" y="212265"/>
                  <a:pt x="6232118" y="213290"/>
                  <a:pt x="5914704" y="184981"/>
                </a:cubicBezTo>
                <a:cubicBezTo>
                  <a:pt x="5597290" y="156672"/>
                  <a:pt x="5493424" y="204753"/>
                  <a:pt x="5114320" y="184981"/>
                </a:cubicBezTo>
                <a:cubicBezTo>
                  <a:pt x="4735216" y="165209"/>
                  <a:pt x="4749515" y="196994"/>
                  <a:pt x="4558121" y="184981"/>
                </a:cubicBezTo>
                <a:cubicBezTo>
                  <a:pt x="4366727" y="172968"/>
                  <a:pt x="4309958" y="194580"/>
                  <a:pt x="4246107" y="184981"/>
                </a:cubicBezTo>
                <a:cubicBezTo>
                  <a:pt x="4182256" y="175382"/>
                  <a:pt x="3982410" y="203355"/>
                  <a:pt x="3812000" y="184981"/>
                </a:cubicBezTo>
                <a:cubicBezTo>
                  <a:pt x="3641590" y="166607"/>
                  <a:pt x="3413946" y="176101"/>
                  <a:pt x="3255801" y="184981"/>
                </a:cubicBezTo>
                <a:cubicBezTo>
                  <a:pt x="3097656" y="193861"/>
                  <a:pt x="2956820" y="188100"/>
                  <a:pt x="2821694" y="184981"/>
                </a:cubicBezTo>
                <a:cubicBezTo>
                  <a:pt x="2686568" y="181862"/>
                  <a:pt x="2551074" y="173413"/>
                  <a:pt x="2387587" y="184981"/>
                </a:cubicBezTo>
                <a:cubicBezTo>
                  <a:pt x="2224100" y="196549"/>
                  <a:pt x="1749940" y="168339"/>
                  <a:pt x="1587203" y="184981"/>
                </a:cubicBezTo>
                <a:cubicBezTo>
                  <a:pt x="1424466" y="201623"/>
                  <a:pt x="1368074" y="179013"/>
                  <a:pt x="1275189" y="184981"/>
                </a:cubicBezTo>
                <a:cubicBezTo>
                  <a:pt x="1182304" y="190949"/>
                  <a:pt x="348843" y="144897"/>
                  <a:pt x="0" y="184981"/>
                </a:cubicBezTo>
                <a:cubicBezTo>
                  <a:pt x="8228" y="102996"/>
                  <a:pt x="-6178" y="68108"/>
                  <a:pt x="0" y="0"/>
                </a:cubicBezTo>
                <a:close/>
              </a:path>
              <a:path w="12209252" h="184981" stroke="0" extrusionOk="0">
                <a:moveTo>
                  <a:pt x="0" y="0"/>
                </a:moveTo>
                <a:cubicBezTo>
                  <a:pt x="156142" y="-6521"/>
                  <a:pt x="309773" y="-12160"/>
                  <a:pt x="434107" y="0"/>
                </a:cubicBezTo>
                <a:cubicBezTo>
                  <a:pt x="558441" y="12160"/>
                  <a:pt x="709960" y="18335"/>
                  <a:pt x="868213" y="0"/>
                </a:cubicBezTo>
                <a:cubicBezTo>
                  <a:pt x="1026466" y="-18335"/>
                  <a:pt x="1402940" y="32082"/>
                  <a:pt x="1546505" y="0"/>
                </a:cubicBezTo>
                <a:cubicBezTo>
                  <a:pt x="1690070" y="-32082"/>
                  <a:pt x="1920966" y="-60"/>
                  <a:pt x="2224797" y="0"/>
                </a:cubicBezTo>
                <a:cubicBezTo>
                  <a:pt x="2528628" y="60"/>
                  <a:pt x="2625177" y="-14979"/>
                  <a:pt x="2903089" y="0"/>
                </a:cubicBezTo>
                <a:cubicBezTo>
                  <a:pt x="3181001" y="14979"/>
                  <a:pt x="3125442" y="1442"/>
                  <a:pt x="3215103" y="0"/>
                </a:cubicBezTo>
                <a:cubicBezTo>
                  <a:pt x="3304764" y="-1442"/>
                  <a:pt x="3496935" y="14950"/>
                  <a:pt x="3771302" y="0"/>
                </a:cubicBezTo>
                <a:cubicBezTo>
                  <a:pt x="4045669" y="-14950"/>
                  <a:pt x="4036757" y="8421"/>
                  <a:pt x="4205409" y="0"/>
                </a:cubicBezTo>
                <a:cubicBezTo>
                  <a:pt x="4374061" y="-8421"/>
                  <a:pt x="4587474" y="26639"/>
                  <a:pt x="4761608" y="0"/>
                </a:cubicBezTo>
                <a:cubicBezTo>
                  <a:pt x="4935742" y="-26639"/>
                  <a:pt x="5096644" y="-7201"/>
                  <a:pt x="5195715" y="0"/>
                </a:cubicBezTo>
                <a:cubicBezTo>
                  <a:pt x="5294786" y="7201"/>
                  <a:pt x="5447978" y="-18359"/>
                  <a:pt x="5629822" y="0"/>
                </a:cubicBezTo>
                <a:cubicBezTo>
                  <a:pt x="5811666" y="18359"/>
                  <a:pt x="6305012" y="-16099"/>
                  <a:pt x="6552299" y="0"/>
                </a:cubicBezTo>
                <a:cubicBezTo>
                  <a:pt x="6799586" y="16099"/>
                  <a:pt x="6850699" y="20429"/>
                  <a:pt x="7108498" y="0"/>
                </a:cubicBezTo>
                <a:cubicBezTo>
                  <a:pt x="7366297" y="-20429"/>
                  <a:pt x="7484089" y="-21775"/>
                  <a:pt x="7664697" y="0"/>
                </a:cubicBezTo>
                <a:cubicBezTo>
                  <a:pt x="7845305" y="21775"/>
                  <a:pt x="8050365" y="1300"/>
                  <a:pt x="8342989" y="0"/>
                </a:cubicBezTo>
                <a:cubicBezTo>
                  <a:pt x="8635613" y="-1300"/>
                  <a:pt x="8572846" y="-17485"/>
                  <a:pt x="8777096" y="0"/>
                </a:cubicBezTo>
                <a:cubicBezTo>
                  <a:pt x="8981346" y="17485"/>
                  <a:pt x="9404333" y="-7045"/>
                  <a:pt x="9699572" y="0"/>
                </a:cubicBezTo>
                <a:cubicBezTo>
                  <a:pt x="9994811" y="7045"/>
                  <a:pt x="10198077" y="25602"/>
                  <a:pt x="10377864" y="0"/>
                </a:cubicBezTo>
                <a:cubicBezTo>
                  <a:pt x="10557651" y="-25602"/>
                  <a:pt x="10702696" y="-3391"/>
                  <a:pt x="10811971" y="0"/>
                </a:cubicBezTo>
                <a:cubicBezTo>
                  <a:pt x="10921246" y="3391"/>
                  <a:pt x="11156416" y="1603"/>
                  <a:pt x="11368170" y="0"/>
                </a:cubicBezTo>
                <a:cubicBezTo>
                  <a:pt x="11579924" y="-1603"/>
                  <a:pt x="11871585" y="16594"/>
                  <a:pt x="12209252" y="0"/>
                </a:cubicBezTo>
                <a:cubicBezTo>
                  <a:pt x="12201604" y="45856"/>
                  <a:pt x="12213413" y="125225"/>
                  <a:pt x="12209252" y="184981"/>
                </a:cubicBezTo>
                <a:cubicBezTo>
                  <a:pt x="12094651" y="167815"/>
                  <a:pt x="11924839" y="181948"/>
                  <a:pt x="11653053" y="184981"/>
                </a:cubicBezTo>
                <a:cubicBezTo>
                  <a:pt x="11381267" y="188014"/>
                  <a:pt x="11461152" y="197376"/>
                  <a:pt x="11341039" y="184981"/>
                </a:cubicBezTo>
                <a:cubicBezTo>
                  <a:pt x="11220926" y="172586"/>
                  <a:pt x="11116799" y="204468"/>
                  <a:pt x="10906932" y="184981"/>
                </a:cubicBezTo>
                <a:cubicBezTo>
                  <a:pt x="10697065" y="165494"/>
                  <a:pt x="10557523" y="207179"/>
                  <a:pt x="10228640" y="184981"/>
                </a:cubicBezTo>
                <a:cubicBezTo>
                  <a:pt x="9899757" y="162783"/>
                  <a:pt x="9707103" y="185095"/>
                  <a:pt x="9428256" y="184981"/>
                </a:cubicBezTo>
                <a:cubicBezTo>
                  <a:pt x="9149409" y="184867"/>
                  <a:pt x="9001618" y="196393"/>
                  <a:pt x="8872056" y="184981"/>
                </a:cubicBezTo>
                <a:cubicBezTo>
                  <a:pt x="8742494" y="173569"/>
                  <a:pt x="8335742" y="192929"/>
                  <a:pt x="8193765" y="184981"/>
                </a:cubicBezTo>
                <a:cubicBezTo>
                  <a:pt x="8051788" y="177033"/>
                  <a:pt x="7774590" y="173549"/>
                  <a:pt x="7515473" y="184981"/>
                </a:cubicBezTo>
                <a:cubicBezTo>
                  <a:pt x="7256356" y="196413"/>
                  <a:pt x="6938904" y="186520"/>
                  <a:pt x="6715089" y="184981"/>
                </a:cubicBezTo>
                <a:cubicBezTo>
                  <a:pt x="6491274" y="183442"/>
                  <a:pt x="6490838" y="183731"/>
                  <a:pt x="6403074" y="184981"/>
                </a:cubicBezTo>
                <a:cubicBezTo>
                  <a:pt x="6315310" y="186231"/>
                  <a:pt x="5904521" y="189848"/>
                  <a:pt x="5724783" y="184981"/>
                </a:cubicBezTo>
                <a:cubicBezTo>
                  <a:pt x="5545045" y="180114"/>
                  <a:pt x="5261583" y="175844"/>
                  <a:pt x="4802306" y="184981"/>
                </a:cubicBezTo>
                <a:cubicBezTo>
                  <a:pt x="4343029" y="194118"/>
                  <a:pt x="4282752" y="183633"/>
                  <a:pt x="3879829" y="184981"/>
                </a:cubicBezTo>
                <a:cubicBezTo>
                  <a:pt x="3476906" y="186329"/>
                  <a:pt x="3526928" y="199036"/>
                  <a:pt x="3201537" y="184981"/>
                </a:cubicBezTo>
                <a:cubicBezTo>
                  <a:pt x="2876146" y="170926"/>
                  <a:pt x="2781168" y="158356"/>
                  <a:pt x="2523245" y="184981"/>
                </a:cubicBezTo>
                <a:cubicBezTo>
                  <a:pt x="2265322" y="211606"/>
                  <a:pt x="1976708" y="175076"/>
                  <a:pt x="1722861" y="184981"/>
                </a:cubicBezTo>
                <a:cubicBezTo>
                  <a:pt x="1469014" y="194886"/>
                  <a:pt x="1268646" y="176125"/>
                  <a:pt x="1044569" y="184981"/>
                </a:cubicBezTo>
                <a:cubicBezTo>
                  <a:pt x="820492" y="193837"/>
                  <a:pt x="885639" y="191467"/>
                  <a:pt x="732555" y="184981"/>
                </a:cubicBezTo>
                <a:cubicBezTo>
                  <a:pt x="579471" y="178495"/>
                  <a:pt x="359978" y="190596"/>
                  <a:pt x="0" y="184981"/>
                </a:cubicBezTo>
                <a:cubicBezTo>
                  <a:pt x="-3671" y="132189"/>
                  <a:pt x="4710" y="57590"/>
                  <a:pt x="0" y="0"/>
                </a:cubicBezTo>
                <a:close/>
              </a:path>
            </a:pathLst>
          </a:custGeom>
          <a:solidFill>
            <a:schemeClr val="bg1">
              <a:lumMod val="95000"/>
            </a:schemeClr>
          </a:solidFill>
          <a:ln w="66675" cap="flat" cmpd="sng">
            <a:noFill/>
            <a:prstDash val="solid"/>
            <a:miter/>
            <a:extLst>
              <a:ext uri="{C807C97D-BFC1-408E-A445-0C87EB9F89A2}">
                <ask:lineSketchStyleProps xmlns:ask="http://schemas.microsoft.com/office/drawing/2018/sketchyshapes" sd="3223996400">
                  <a:prstGeom prst="rect">
                    <a:avLst/>
                  </a:prstGeom>
                  <ask:type>
                    <ask:lineSketchFreehand/>
                  </ask:type>
                </ask:lineSketchStyleProps>
              </a:ext>
            </a:extLst>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 name="Group 4">
            <a:extLst>
              <a:ext uri="{FF2B5EF4-FFF2-40B4-BE49-F238E27FC236}">
                <a16:creationId xmlns:a16="http://schemas.microsoft.com/office/drawing/2014/main" id="{70382FEA-4C92-480B-9EE4-3D2CE7A96141}"/>
              </a:ext>
              <a:ext uri="{C183D7F6-B498-43B3-948B-1728B52AA6E4}">
                <adec:decorative xmlns:adec="http://schemas.microsoft.com/office/drawing/2017/decorative" val="1"/>
              </a:ext>
            </a:extLst>
          </p:cNvPr>
          <p:cNvGrpSpPr/>
          <p:nvPr/>
        </p:nvGrpSpPr>
        <p:grpSpPr>
          <a:xfrm>
            <a:off x="2834338" y="3164730"/>
            <a:ext cx="427208" cy="405523"/>
            <a:chOff x="2455912" y="5174530"/>
            <a:chExt cx="756825" cy="718408"/>
          </a:xfrm>
        </p:grpSpPr>
        <p:sp>
          <p:nvSpPr>
            <p:cNvPr id="6" name="Freeform 9">
              <a:extLst>
                <a:ext uri="{FF2B5EF4-FFF2-40B4-BE49-F238E27FC236}">
                  <a16:creationId xmlns:a16="http://schemas.microsoft.com/office/drawing/2014/main" id="{E39032E1-8850-4C48-9447-6158A1E37222}"/>
                </a:ext>
              </a:extLst>
            </p:cNvPr>
            <p:cNvSpPr>
              <a:spLocks/>
            </p:cNvSpPr>
            <p:nvPr/>
          </p:nvSpPr>
          <p:spPr bwMode="auto">
            <a:xfrm>
              <a:off x="2455912" y="5174530"/>
              <a:ext cx="756825" cy="718408"/>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100" b="1" kern="0">
                <a:solidFill>
                  <a:schemeClr val="bg1"/>
                </a:solidFill>
                <a:effectLst>
                  <a:outerShdw blurRad="38100" dist="38100" dir="2700000" algn="tl">
                    <a:srgbClr val="000000">
                      <a:alpha val="43137"/>
                    </a:srgbClr>
                  </a:outerShdw>
                </a:effectLst>
                <a:latin typeface="+mn-lt"/>
              </a:endParaRPr>
            </a:p>
          </p:txBody>
        </p:sp>
        <p:sp>
          <p:nvSpPr>
            <p:cNvPr id="7" name="Freeform 9">
              <a:extLst>
                <a:ext uri="{FF2B5EF4-FFF2-40B4-BE49-F238E27FC236}">
                  <a16:creationId xmlns:a16="http://schemas.microsoft.com/office/drawing/2014/main" id="{BEC5793B-7502-48A8-8C0A-F16CB3FDEBC7}"/>
                </a:ext>
              </a:extLst>
            </p:cNvPr>
            <p:cNvSpPr>
              <a:spLocks/>
            </p:cNvSpPr>
            <p:nvPr/>
          </p:nvSpPr>
          <p:spPr bwMode="auto">
            <a:xfrm>
              <a:off x="2550017" y="5263859"/>
              <a:ext cx="568614" cy="539750"/>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chemeClr val="accent1"/>
            </a:solidFill>
            <a:ln>
              <a:noFill/>
            </a:ln>
            <a:effectLst>
              <a:innerShdw blurRad="114300">
                <a:srgbClr val="FFFF00"/>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AU" sz="1200" b="1">
                  <a:solidFill>
                    <a:schemeClr val="bg1"/>
                  </a:solidFill>
                  <a:effectLst>
                    <a:outerShdw blurRad="38100" dist="38100" dir="2700000" algn="tl">
                      <a:srgbClr val="000000">
                        <a:alpha val="43137"/>
                      </a:srgbClr>
                    </a:outerShdw>
                  </a:effectLst>
                  <a:latin typeface="+mn-lt"/>
                </a:rPr>
                <a:t>2</a:t>
              </a:r>
            </a:p>
          </p:txBody>
        </p:sp>
      </p:grpSp>
      <p:grpSp>
        <p:nvGrpSpPr>
          <p:cNvPr id="8" name="Group 7">
            <a:extLst>
              <a:ext uri="{FF2B5EF4-FFF2-40B4-BE49-F238E27FC236}">
                <a16:creationId xmlns:a16="http://schemas.microsoft.com/office/drawing/2014/main" id="{F9B1CC82-FC1C-4679-86D9-F4F5CF9BC181}"/>
              </a:ext>
              <a:ext uri="{C183D7F6-B498-43B3-948B-1728B52AA6E4}">
                <adec:decorative xmlns:adec="http://schemas.microsoft.com/office/drawing/2017/decorative" val="1"/>
              </a:ext>
            </a:extLst>
          </p:cNvPr>
          <p:cNvGrpSpPr/>
          <p:nvPr/>
        </p:nvGrpSpPr>
        <p:grpSpPr>
          <a:xfrm>
            <a:off x="1019021" y="3164730"/>
            <a:ext cx="427208" cy="405523"/>
            <a:chOff x="2455912" y="5174530"/>
            <a:chExt cx="756825" cy="718408"/>
          </a:xfrm>
        </p:grpSpPr>
        <p:sp>
          <p:nvSpPr>
            <p:cNvPr id="9" name="Freeform 9">
              <a:extLst>
                <a:ext uri="{FF2B5EF4-FFF2-40B4-BE49-F238E27FC236}">
                  <a16:creationId xmlns:a16="http://schemas.microsoft.com/office/drawing/2014/main" id="{13D10E5F-C993-4603-9001-70E917227D51}"/>
                </a:ext>
              </a:extLst>
            </p:cNvPr>
            <p:cNvSpPr>
              <a:spLocks/>
            </p:cNvSpPr>
            <p:nvPr/>
          </p:nvSpPr>
          <p:spPr bwMode="auto">
            <a:xfrm>
              <a:off x="2455912" y="5174530"/>
              <a:ext cx="756825" cy="718408"/>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100" b="1" kern="0">
                <a:solidFill>
                  <a:schemeClr val="bg1"/>
                </a:solidFill>
                <a:latin typeface="Calibri"/>
              </a:endParaRPr>
            </a:p>
          </p:txBody>
        </p:sp>
        <p:sp>
          <p:nvSpPr>
            <p:cNvPr id="10" name="Freeform 9">
              <a:extLst>
                <a:ext uri="{FF2B5EF4-FFF2-40B4-BE49-F238E27FC236}">
                  <a16:creationId xmlns:a16="http://schemas.microsoft.com/office/drawing/2014/main" id="{05E9E106-F326-44B9-BFE4-34F1F7220967}"/>
                </a:ext>
              </a:extLst>
            </p:cNvPr>
            <p:cNvSpPr>
              <a:spLocks/>
            </p:cNvSpPr>
            <p:nvPr/>
          </p:nvSpPr>
          <p:spPr bwMode="auto">
            <a:xfrm>
              <a:off x="2550017" y="5263859"/>
              <a:ext cx="568614" cy="539750"/>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chemeClr val="accent1"/>
            </a:solidFill>
            <a:ln>
              <a:noFill/>
            </a:ln>
            <a:effectLst>
              <a:innerShdw blurRad="114300">
                <a:srgbClr val="FFFF00"/>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AU" sz="1200" b="1">
                  <a:solidFill>
                    <a:schemeClr val="bg1"/>
                  </a:solidFill>
                  <a:effectLst>
                    <a:outerShdw blurRad="38100" dist="38100" dir="2700000" algn="tl">
                      <a:srgbClr val="000000">
                        <a:alpha val="43137"/>
                      </a:srgbClr>
                    </a:outerShdw>
                  </a:effectLst>
                  <a:latin typeface="+mn-lt"/>
                </a:rPr>
                <a:t>1</a:t>
              </a:r>
            </a:p>
          </p:txBody>
        </p:sp>
      </p:grpSp>
      <p:grpSp>
        <p:nvGrpSpPr>
          <p:cNvPr id="11" name="Group 10">
            <a:extLst>
              <a:ext uri="{FF2B5EF4-FFF2-40B4-BE49-F238E27FC236}">
                <a16:creationId xmlns:a16="http://schemas.microsoft.com/office/drawing/2014/main" id="{BE1900A5-2A97-4435-9709-2AA15E7B88D8}"/>
              </a:ext>
              <a:ext uri="{C183D7F6-B498-43B3-948B-1728B52AA6E4}">
                <adec:decorative xmlns:adec="http://schemas.microsoft.com/office/drawing/2017/decorative" val="1"/>
              </a:ext>
            </a:extLst>
          </p:cNvPr>
          <p:cNvGrpSpPr/>
          <p:nvPr/>
        </p:nvGrpSpPr>
        <p:grpSpPr>
          <a:xfrm>
            <a:off x="4649656" y="3164730"/>
            <a:ext cx="427208" cy="405523"/>
            <a:chOff x="2455912" y="5174530"/>
            <a:chExt cx="756825" cy="718408"/>
          </a:xfrm>
        </p:grpSpPr>
        <p:sp>
          <p:nvSpPr>
            <p:cNvPr id="12" name="Freeform 9">
              <a:extLst>
                <a:ext uri="{FF2B5EF4-FFF2-40B4-BE49-F238E27FC236}">
                  <a16:creationId xmlns:a16="http://schemas.microsoft.com/office/drawing/2014/main" id="{E21E6D01-0D70-407C-B877-3DB987C94B94}"/>
                </a:ext>
              </a:extLst>
            </p:cNvPr>
            <p:cNvSpPr>
              <a:spLocks/>
            </p:cNvSpPr>
            <p:nvPr/>
          </p:nvSpPr>
          <p:spPr bwMode="auto">
            <a:xfrm>
              <a:off x="2455912" y="5174530"/>
              <a:ext cx="756825" cy="718408"/>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100" b="1" kern="0">
                <a:solidFill>
                  <a:schemeClr val="bg1"/>
                </a:solidFill>
                <a:effectLst>
                  <a:outerShdw blurRad="38100" dist="38100" dir="2700000" algn="tl">
                    <a:srgbClr val="000000">
                      <a:alpha val="43137"/>
                    </a:srgbClr>
                  </a:outerShdw>
                </a:effectLst>
                <a:latin typeface="+mn-lt"/>
              </a:endParaRPr>
            </a:p>
          </p:txBody>
        </p:sp>
        <p:sp>
          <p:nvSpPr>
            <p:cNvPr id="13" name="Freeform 9">
              <a:extLst>
                <a:ext uri="{FF2B5EF4-FFF2-40B4-BE49-F238E27FC236}">
                  <a16:creationId xmlns:a16="http://schemas.microsoft.com/office/drawing/2014/main" id="{A15FEDB0-13C8-41A7-97F5-5F3C84555CA5}"/>
                </a:ext>
              </a:extLst>
            </p:cNvPr>
            <p:cNvSpPr>
              <a:spLocks/>
            </p:cNvSpPr>
            <p:nvPr/>
          </p:nvSpPr>
          <p:spPr bwMode="auto">
            <a:xfrm>
              <a:off x="2550017" y="5263859"/>
              <a:ext cx="568614" cy="539750"/>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chemeClr val="accent1"/>
            </a:solidFill>
            <a:ln>
              <a:noFill/>
            </a:ln>
            <a:effectLst>
              <a:innerShdw blurRad="114300">
                <a:srgbClr val="FFFF00"/>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AU" sz="1200" b="1">
                  <a:solidFill>
                    <a:schemeClr val="bg1"/>
                  </a:solidFill>
                  <a:effectLst>
                    <a:outerShdw blurRad="38100" dist="38100" dir="2700000" algn="tl">
                      <a:srgbClr val="000000">
                        <a:alpha val="43137"/>
                      </a:srgbClr>
                    </a:outerShdw>
                  </a:effectLst>
                  <a:latin typeface="+mn-lt"/>
                </a:rPr>
                <a:t>3</a:t>
              </a:r>
            </a:p>
          </p:txBody>
        </p:sp>
      </p:grpSp>
      <p:grpSp>
        <p:nvGrpSpPr>
          <p:cNvPr id="14" name="Group 13">
            <a:extLst>
              <a:ext uri="{FF2B5EF4-FFF2-40B4-BE49-F238E27FC236}">
                <a16:creationId xmlns:a16="http://schemas.microsoft.com/office/drawing/2014/main" id="{18F9E15A-C720-44F3-AE71-E789FE050196}"/>
              </a:ext>
              <a:ext uri="{C183D7F6-B498-43B3-948B-1728B52AA6E4}">
                <adec:decorative xmlns:adec="http://schemas.microsoft.com/office/drawing/2017/decorative" val="1"/>
              </a:ext>
            </a:extLst>
          </p:cNvPr>
          <p:cNvGrpSpPr/>
          <p:nvPr/>
        </p:nvGrpSpPr>
        <p:grpSpPr>
          <a:xfrm>
            <a:off x="6464973" y="3164730"/>
            <a:ext cx="427208" cy="405523"/>
            <a:chOff x="2455912" y="5174530"/>
            <a:chExt cx="756825" cy="718408"/>
          </a:xfrm>
        </p:grpSpPr>
        <p:sp>
          <p:nvSpPr>
            <p:cNvPr id="15" name="Freeform 9">
              <a:extLst>
                <a:ext uri="{FF2B5EF4-FFF2-40B4-BE49-F238E27FC236}">
                  <a16:creationId xmlns:a16="http://schemas.microsoft.com/office/drawing/2014/main" id="{B28EA27D-5887-4EDC-BD9E-8F9E5FC7B8C1}"/>
                </a:ext>
              </a:extLst>
            </p:cNvPr>
            <p:cNvSpPr>
              <a:spLocks/>
            </p:cNvSpPr>
            <p:nvPr/>
          </p:nvSpPr>
          <p:spPr bwMode="auto">
            <a:xfrm>
              <a:off x="2455912" y="5174530"/>
              <a:ext cx="756825" cy="718408"/>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100" b="1" kern="0">
                <a:solidFill>
                  <a:schemeClr val="bg1"/>
                </a:solidFill>
                <a:effectLst>
                  <a:outerShdw blurRad="38100" dist="38100" dir="2700000" algn="tl">
                    <a:srgbClr val="000000">
                      <a:alpha val="43137"/>
                    </a:srgbClr>
                  </a:outerShdw>
                </a:effectLst>
                <a:latin typeface="+mn-lt"/>
              </a:endParaRPr>
            </a:p>
          </p:txBody>
        </p:sp>
        <p:sp>
          <p:nvSpPr>
            <p:cNvPr id="16" name="Freeform 9">
              <a:extLst>
                <a:ext uri="{FF2B5EF4-FFF2-40B4-BE49-F238E27FC236}">
                  <a16:creationId xmlns:a16="http://schemas.microsoft.com/office/drawing/2014/main" id="{BB83321A-8AF5-46B2-92FB-A3BBEE4ACABD}"/>
                </a:ext>
              </a:extLst>
            </p:cNvPr>
            <p:cNvSpPr>
              <a:spLocks/>
            </p:cNvSpPr>
            <p:nvPr/>
          </p:nvSpPr>
          <p:spPr bwMode="auto">
            <a:xfrm>
              <a:off x="2550017" y="5263859"/>
              <a:ext cx="568614" cy="539750"/>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chemeClr val="accent1"/>
            </a:solidFill>
            <a:ln>
              <a:noFill/>
            </a:ln>
            <a:effectLst>
              <a:innerShdw blurRad="114300">
                <a:srgbClr val="FFFF00"/>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AU" sz="1200" b="1">
                  <a:solidFill>
                    <a:schemeClr val="bg1"/>
                  </a:solidFill>
                  <a:effectLst>
                    <a:outerShdw blurRad="38100" dist="38100" dir="2700000" algn="tl">
                      <a:srgbClr val="000000">
                        <a:alpha val="43137"/>
                      </a:srgbClr>
                    </a:outerShdw>
                  </a:effectLst>
                  <a:latin typeface="+mn-lt"/>
                </a:rPr>
                <a:t>4</a:t>
              </a:r>
            </a:p>
          </p:txBody>
        </p:sp>
      </p:grpSp>
      <p:grpSp>
        <p:nvGrpSpPr>
          <p:cNvPr id="17" name="Group 16">
            <a:extLst>
              <a:ext uri="{FF2B5EF4-FFF2-40B4-BE49-F238E27FC236}">
                <a16:creationId xmlns:a16="http://schemas.microsoft.com/office/drawing/2014/main" id="{D7883208-1919-4AAD-94E5-A8CA9333262B}"/>
              </a:ext>
              <a:ext uri="{C183D7F6-B498-43B3-948B-1728B52AA6E4}">
                <adec:decorative xmlns:adec="http://schemas.microsoft.com/office/drawing/2017/decorative" val="1"/>
              </a:ext>
            </a:extLst>
          </p:cNvPr>
          <p:cNvGrpSpPr/>
          <p:nvPr/>
        </p:nvGrpSpPr>
        <p:grpSpPr>
          <a:xfrm>
            <a:off x="8280291" y="3164730"/>
            <a:ext cx="427208" cy="405523"/>
            <a:chOff x="2455912" y="5174530"/>
            <a:chExt cx="756825" cy="718408"/>
          </a:xfrm>
        </p:grpSpPr>
        <p:sp>
          <p:nvSpPr>
            <p:cNvPr id="18" name="Freeform 9">
              <a:extLst>
                <a:ext uri="{FF2B5EF4-FFF2-40B4-BE49-F238E27FC236}">
                  <a16:creationId xmlns:a16="http://schemas.microsoft.com/office/drawing/2014/main" id="{35142ED1-BA3A-4DFA-ACCB-EDF890969853}"/>
                </a:ext>
              </a:extLst>
            </p:cNvPr>
            <p:cNvSpPr>
              <a:spLocks/>
            </p:cNvSpPr>
            <p:nvPr/>
          </p:nvSpPr>
          <p:spPr bwMode="auto">
            <a:xfrm>
              <a:off x="2455912" y="5174530"/>
              <a:ext cx="756825" cy="718408"/>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100" b="1" kern="0">
                <a:solidFill>
                  <a:schemeClr val="bg1"/>
                </a:solidFill>
                <a:effectLst>
                  <a:outerShdw blurRad="38100" dist="38100" dir="2700000" algn="tl">
                    <a:srgbClr val="000000">
                      <a:alpha val="43137"/>
                    </a:srgbClr>
                  </a:outerShdw>
                </a:effectLst>
                <a:latin typeface="+mn-lt"/>
              </a:endParaRPr>
            </a:p>
          </p:txBody>
        </p:sp>
        <p:sp>
          <p:nvSpPr>
            <p:cNvPr id="19" name="Freeform 9">
              <a:extLst>
                <a:ext uri="{FF2B5EF4-FFF2-40B4-BE49-F238E27FC236}">
                  <a16:creationId xmlns:a16="http://schemas.microsoft.com/office/drawing/2014/main" id="{C1AA8547-607F-424E-A9B4-1353374E339B}"/>
                </a:ext>
              </a:extLst>
            </p:cNvPr>
            <p:cNvSpPr>
              <a:spLocks/>
            </p:cNvSpPr>
            <p:nvPr/>
          </p:nvSpPr>
          <p:spPr bwMode="auto">
            <a:xfrm>
              <a:off x="2550017" y="5263859"/>
              <a:ext cx="568614" cy="539750"/>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chemeClr val="accent1"/>
            </a:solidFill>
            <a:ln>
              <a:noFill/>
            </a:ln>
            <a:effectLst>
              <a:innerShdw blurRad="114300">
                <a:srgbClr val="FFFF00"/>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AU" sz="1200" b="1">
                  <a:solidFill>
                    <a:schemeClr val="bg1"/>
                  </a:solidFill>
                  <a:effectLst>
                    <a:outerShdw blurRad="38100" dist="38100" dir="2700000" algn="tl">
                      <a:srgbClr val="000000">
                        <a:alpha val="43137"/>
                      </a:srgbClr>
                    </a:outerShdw>
                  </a:effectLst>
                  <a:latin typeface="+mn-lt"/>
                </a:rPr>
                <a:t>5</a:t>
              </a:r>
            </a:p>
          </p:txBody>
        </p:sp>
      </p:grpSp>
      <p:grpSp>
        <p:nvGrpSpPr>
          <p:cNvPr id="20" name="Group 19">
            <a:extLst>
              <a:ext uri="{FF2B5EF4-FFF2-40B4-BE49-F238E27FC236}">
                <a16:creationId xmlns:a16="http://schemas.microsoft.com/office/drawing/2014/main" id="{982C8F3D-BDD6-451D-9E83-5DF3F5FBAE1E}"/>
              </a:ext>
              <a:ext uri="{C183D7F6-B498-43B3-948B-1728B52AA6E4}">
                <adec:decorative xmlns:adec="http://schemas.microsoft.com/office/drawing/2017/decorative" val="1"/>
              </a:ext>
            </a:extLst>
          </p:cNvPr>
          <p:cNvGrpSpPr/>
          <p:nvPr/>
        </p:nvGrpSpPr>
        <p:grpSpPr>
          <a:xfrm>
            <a:off x="10068147" y="3164730"/>
            <a:ext cx="427208" cy="405523"/>
            <a:chOff x="2455912" y="5174530"/>
            <a:chExt cx="756825" cy="718408"/>
          </a:xfrm>
        </p:grpSpPr>
        <p:sp>
          <p:nvSpPr>
            <p:cNvPr id="21" name="Freeform 9">
              <a:extLst>
                <a:ext uri="{FF2B5EF4-FFF2-40B4-BE49-F238E27FC236}">
                  <a16:creationId xmlns:a16="http://schemas.microsoft.com/office/drawing/2014/main" id="{3C9DD2B3-0C53-4E86-9E8E-CC49E26AE69D}"/>
                </a:ext>
              </a:extLst>
            </p:cNvPr>
            <p:cNvSpPr>
              <a:spLocks/>
            </p:cNvSpPr>
            <p:nvPr/>
          </p:nvSpPr>
          <p:spPr bwMode="auto">
            <a:xfrm>
              <a:off x="2455912" y="5174530"/>
              <a:ext cx="756825" cy="718408"/>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100" b="1" kern="0">
                <a:solidFill>
                  <a:schemeClr val="bg1"/>
                </a:solidFill>
                <a:effectLst>
                  <a:outerShdw blurRad="38100" dist="38100" dir="2700000" algn="tl">
                    <a:srgbClr val="000000">
                      <a:alpha val="43137"/>
                    </a:srgbClr>
                  </a:outerShdw>
                </a:effectLst>
                <a:latin typeface="+mn-lt"/>
              </a:endParaRPr>
            </a:p>
          </p:txBody>
        </p:sp>
        <p:sp>
          <p:nvSpPr>
            <p:cNvPr id="22" name="Freeform 9">
              <a:extLst>
                <a:ext uri="{FF2B5EF4-FFF2-40B4-BE49-F238E27FC236}">
                  <a16:creationId xmlns:a16="http://schemas.microsoft.com/office/drawing/2014/main" id="{6F11E0A2-C8A7-4B20-A5C2-2668EB9CA355}"/>
                </a:ext>
              </a:extLst>
            </p:cNvPr>
            <p:cNvSpPr>
              <a:spLocks/>
            </p:cNvSpPr>
            <p:nvPr/>
          </p:nvSpPr>
          <p:spPr bwMode="auto">
            <a:xfrm>
              <a:off x="2550017" y="5263859"/>
              <a:ext cx="568614" cy="539750"/>
            </a:xfrm>
            <a:custGeom>
              <a:avLst/>
              <a:gdLst>
                <a:gd name="T0" fmla="*/ 312 w 651"/>
                <a:gd name="T1" fmla="*/ 13 h 618"/>
                <a:gd name="T2" fmla="*/ 318 w 651"/>
                <a:gd name="T3" fmla="*/ 3 h 618"/>
                <a:gd name="T4" fmla="*/ 326 w 651"/>
                <a:gd name="T5" fmla="*/ 0 h 618"/>
                <a:gd name="T6" fmla="*/ 334 w 651"/>
                <a:gd name="T7" fmla="*/ 3 h 618"/>
                <a:gd name="T8" fmla="*/ 340 w 651"/>
                <a:gd name="T9" fmla="*/ 13 h 618"/>
                <a:gd name="T10" fmla="*/ 418 w 651"/>
                <a:gd name="T11" fmla="*/ 165 h 618"/>
                <a:gd name="T12" fmla="*/ 426 w 651"/>
                <a:gd name="T13" fmla="*/ 178 h 618"/>
                <a:gd name="T14" fmla="*/ 451 w 651"/>
                <a:gd name="T15" fmla="*/ 197 h 618"/>
                <a:gd name="T16" fmla="*/ 465 w 651"/>
                <a:gd name="T17" fmla="*/ 200 h 618"/>
                <a:gd name="T18" fmla="*/ 635 w 651"/>
                <a:gd name="T19" fmla="*/ 225 h 618"/>
                <a:gd name="T20" fmla="*/ 646 w 651"/>
                <a:gd name="T21" fmla="*/ 228 h 618"/>
                <a:gd name="T22" fmla="*/ 651 w 651"/>
                <a:gd name="T23" fmla="*/ 236 h 618"/>
                <a:gd name="T24" fmla="*/ 651 w 651"/>
                <a:gd name="T25" fmla="*/ 244 h 618"/>
                <a:gd name="T26" fmla="*/ 645 w 651"/>
                <a:gd name="T27" fmla="*/ 253 h 618"/>
                <a:gd name="T28" fmla="*/ 520 w 651"/>
                <a:gd name="T29" fmla="*/ 373 h 618"/>
                <a:gd name="T30" fmla="*/ 512 w 651"/>
                <a:gd name="T31" fmla="*/ 384 h 618"/>
                <a:gd name="T32" fmla="*/ 503 w 651"/>
                <a:gd name="T33" fmla="*/ 414 h 618"/>
                <a:gd name="T34" fmla="*/ 503 w 651"/>
                <a:gd name="T35" fmla="*/ 430 h 618"/>
                <a:gd name="T36" fmla="*/ 531 w 651"/>
                <a:gd name="T37" fmla="*/ 598 h 618"/>
                <a:gd name="T38" fmla="*/ 531 w 651"/>
                <a:gd name="T39" fmla="*/ 611 h 618"/>
                <a:gd name="T40" fmla="*/ 526 w 651"/>
                <a:gd name="T41" fmla="*/ 617 h 618"/>
                <a:gd name="T42" fmla="*/ 519 w 651"/>
                <a:gd name="T43" fmla="*/ 618 h 618"/>
                <a:gd name="T44" fmla="*/ 508 w 651"/>
                <a:gd name="T45" fmla="*/ 615 h 618"/>
                <a:gd name="T46" fmla="*/ 356 w 651"/>
                <a:gd name="T47" fmla="*/ 535 h 618"/>
                <a:gd name="T48" fmla="*/ 342 w 651"/>
                <a:gd name="T49" fmla="*/ 530 h 618"/>
                <a:gd name="T50" fmla="*/ 310 w 651"/>
                <a:gd name="T51" fmla="*/ 530 h 618"/>
                <a:gd name="T52" fmla="*/ 296 w 651"/>
                <a:gd name="T53" fmla="*/ 535 h 618"/>
                <a:gd name="T54" fmla="*/ 145 w 651"/>
                <a:gd name="T55" fmla="*/ 615 h 618"/>
                <a:gd name="T56" fmla="*/ 134 w 651"/>
                <a:gd name="T57" fmla="*/ 618 h 618"/>
                <a:gd name="T58" fmla="*/ 125 w 651"/>
                <a:gd name="T59" fmla="*/ 617 h 618"/>
                <a:gd name="T60" fmla="*/ 121 w 651"/>
                <a:gd name="T61" fmla="*/ 611 h 618"/>
                <a:gd name="T62" fmla="*/ 120 w 651"/>
                <a:gd name="T63" fmla="*/ 598 h 618"/>
                <a:gd name="T64" fmla="*/ 150 w 651"/>
                <a:gd name="T65" fmla="*/ 430 h 618"/>
                <a:gd name="T66" fmla="*/ 150 w 651"/>
                <a:gd name="T67" fmla="*/ 414 h 618"/>
                <a:gd name="T68" fmla="*/ 140 w 651"/>
                <a:gd name="T69" fmla="*/ 384 h 618"/>
                <a:gd name="T70" fmla="*/ 131 w 651"/>
                <a:gd name="T71" fmla="*/ 373 h 618"/>
                <a:gd name="T72" fmla="*/ 8 w 651"/>
                <a:gd name="T73" fmla="*/ 253 h 618"/>
                <a:gd name="T74" fmla="*/ 2 w 651"/>
                <a:gd name="T75" fmla="*/ 244 h 618"/>
                <a:gd name="T76" fmla="*/ 2 w 651"/>
                <a:gd name="T77" fmla="*/ 236 h 618"/>
                <a:gd name="T78" fmla="*/ 6 w 651"/>
                <a:gd name="T79" fmla="*/ 228 h 618"/>
                <a:gd name="T80" fmla="*/ 17 w 651"/>
                <a:gd name="T81" fmla="*/ 225 h 618"/>
                <a:gd name="T82" fmla="*/ 188 w 651"/>
                <a:gd name="T83" fmla="*/ 200 h 618"/>
                <a:gd name="T84" fmla="*/ 202 w 651"/>
                <a:gd name="T85" fmla="*/ 197 h 618"/>
                <a:gd name="T86" fmla="*/ 227 w 651"/>
                <a:gd name="T87" fmla="*/ 178 h 618"/>
                <a:gd name="T88" fmla="*/ 235 w 651"/>
                <a:gd name="T89" fmla="*/ 16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1" h="618">
                  <a:moveTo>
                    <a:pt x="312" y="13"/>
                  </a:moveTo>
                  <a:lnTo>
                    <a:pt x="312" y="13"/>
                  </a:lnTo>
                  <a:lnTo>
                    <a:pt x="315" y="6"/>
                  </a:lnTo>
                  <a:lnTo>
                    <a:pt x="318" y="3"/>
                  </a:lnTo>
                  <a:lnTo>
                    <a:pt x="322" y="0"/>
                  </a:lnTo>
                  <a:lnTo>
                    <a:pt x="326" y="0"/>
                  </a:lnTo>
                  <a:lnTo>
                    <a:pt x="329" y="0"/>
                  </a:lnTo>
                  <a:lnTo>
                    <a:pt x="334" y="3"/>
                  </a:lnTo>
                  <a:lnTo>
                    <a:pt x="337" y="6"/>
                  </a:lnTo>
                  <a:lnTo>
                    <a:pt x="340" y="13"/>
                  </a:lnTo>
                  <a:lnTo>
                    <a:pt x="418" y="165"/>
                  </a:lnTo>
                  <a:lnTo>
                    <a:pt x="418" y="165"/>
                  </a:lnTo>
                  <a:lnTo>
                    <a:pt x="421" y="172"/>
                  </a:lnTo>
                  <a:lnTo>
                    <a:pt x="426" y="178"/>
                  </a:lnTo>
                  <a:lnTo>
                    <a:pt x="437" y="189"/>
                  </a:lnTo>
                  <a:lnTo>
                    <a:pt x="451" y="197"/>
                  </a:lnTo>
                  <a:lnTo>
                    <a:pt x="457" y="198"/>
                  </a:lnTo>
                  <a:lnTo>
                    <a:pt x="465" y="200"/>
                  </a:lnTo>
                  <a:lnTo>
                    <a:pt x="635" y="225"/>
                  </a:lnTo>
                  <a:lnTo>
                    <a:pt x="635" y="225"/>
                  </a:lnTo>
                  <a:lnTo>
                    <a:pt x="641" y="227"/>
                  </a:lnTo>
                  <a:lnTo>
                    <a:pt x="646" y="228"/>
                  </a:lnTo>
                  <a:lnTo>
                    <a:pt x="649" y="231"/>
                  </a:lnTo>
                  <a:lnTo>
                    <a:pt x="651" y="236"/>
                  </a:lnTo>
                  <a:lnTo>
                    <a:pt x="651" y="239"/>
                  </a:lnTo>
                  <a:lnTo>
                    <a:pt x="651" y="244"/>
                  </a:lnTo>
                  <a:lnTo>
                    <a:pt x="648" y="249"/>
                  </a:lnTo>
                  <a:lnTo>
                    <a:pt x="645" y="253"/>
                  </a:lnTo>
                  <a:lnTo>
                    <a:pt x="520" y="373"/>
                  </a:lnTo>
                  <a:lnTo>
                    <a:pt x="520" y="373"/>
                  </a:lnTo>
                  <a:lnTo>
                    <a:pt x="517" y="378"/>
                  </a:lnTo>
                  <a:lnTo>
                    <a:pt x="512" y="384"/>
                  </a:lnTo>
                  <a:lnTo>
                    <a:pt x="506" y="400"/>
                  </a:lnTo>
                  <a:lnTo>
                    <a:pt x="503" y="414"/>
                  </a:lnTo>
                  <a:lnTo>
                    <a:pt x="503" y="422"/>
                  </a:lnTo>
                  <a:lnTo>
                    <a:pt x="503" y="430"/>
                  </a:lnTo>
                  <a:lnTo>
                    <a:pt x="531" y="598"/>
                  </a:lnTo>
                  <a:lnTo>
                    <a:pt x="531" y="598"/>
                  </a:lnTo>
                  <a:lnTo>
                    <a:pt x="533" y="604"/>
                  </a:lnTo>
                  <a:lnTo>
                    <a:pt x="531" y="611"/>
                  </a:lnTo>
                  <a:lnTo>
                    <a:pt x="530" y="614"/>
                  </a:lnTo>
                  <a:lnTo>
                    <a:pt x="526" y="617"/>
                  </a:lnTo>
                  <a:lnTo>
                    <a:pt x="523" y="618"/>
                  </a:lnTo>
                  <a:lnTo>
                    <a:pt x="519" y="618"/>
                  </a:lnTo>
                  <a:lnTo>
                    <a:pt x="514" y="618"/>
                  </a:lnTo>
                  <a:lnTo>
                    <a:pt x="508" y="615"/>
                  </a:lnTo>
                  <a:lnTo>
                    <a:pt x="356" y="535"/>
                  </a:lnTo>
                  <a:lnTo>
                    <a:pt x="356" y="535"/>
                  </a:lnTo>
                  <a:lnTo>
                    <a:pt x="348" y="534"/>
                  </a:lnTo>
                  <a:lnTo>
                    <a:pt x="342" y="530"/>
                  </a:lnTo>
                  <a:lnTo>
                    <a:pt x="326" y="529"/>
                  </a:lnTo>
                  <a:lnTo>
                    <a:pt x="310" y="530"/>
                  </a:lnTo>
                  <a:lnTo>
                    <a:pt x="303" y="534"/>
                  </a:lnTo>
                  <a:lnTo>
                    <a:pt x="296" y="535"/>
                  </a:lnTo>
                  <a:lnTo>
                    <a:pt x="145" y="615"/>
                  </a:lnTo>
                  <a:lnTo>
                    <a:pt x="145" y="615"/>
                  </a:lnTo>
                  <a:lnTo>
                    <a:pt x="139" y="618"/>
                  </a:lnTo>
                  <a:lnTo>
                    <a:pt x="134" y="618"/>
                  </a:lnTo>
                  <a:lnTo>
                    <a:pt x="129" y="618"/>
                  </a:lnTo>
                  <a:lnTo>
                    <a:pt x="125" y="617"/>
                  </a:lnTo>
                  <a:lnTo>
                    <a:pt x="123" y="614"/>
                  </a:lnTo>
                  <a:lnTo>
                    <a:pt x="121" y="611"/>
                  </a:lnTo>
                  <a:lnTo>
                    <a:pt x="120" y="604"/>
                  </a:lnTo>
                  <a:lnTo>
                    <a:pt x="120" y="598"/>
                  </a:lnTo>
                  <a:lnTo>
                    <a:pt x="150" y="430"/>
                  </a:lnTo>
                  <a:lnTo>
                    <a:pt x="150" y="430"/>
                  </a:lnTo>
                  <a:lnTo>
                    <a:pt x="150" y="422"/>
                  </a:lnTo>
                  <a:lnTo>
                    <a:pt x="150" y="414"/>
                  </a:lnTo>
                  <a:lnTo>
                    <a:pt x="147" y="400"/>
                  </a:lnTo>
                  <a:lnTo>
                    <a:pt x="140" y="384"/>
                  </a:lnTo>
                  <a:lnTo>
                    <a:pt x="136" y="378"/>
                  </a:lnTo>
                  <a:lnTo>
                    <a:pt x="131" y="373"/>
                  </a:lnTo>
                  <a:lnTo>
                    <a:pt x="8" y="253"/>
                  </a:lnTo>
                  <a:lnTo>
                    <a:pt x="8" y="253"/>
                  </a:lnTo>
                  <a:lnTo>
                    <a:pt x="5" y="249"/>
                  </a:lnTo>
                  <a:lnTo>
                    <a:pt x="2" y="244"/>
                  </a:lnTo>
                  <a:lnTo>
                    <a:pt x="0" y="239"/>
                  </a:lnTo>
                  <a:lnTo>
                    <a:pt x="2" y="236"/>
                  </a:lnTo>
                  <a:lnTo>
                    <a:pt x="3" y="231"/>
                  </a:lnTo>
                  <a:lnTo>
                    <a:pt x="6" y="228"/>
                  </a:lnTo>
                  <a:lnTo>
                    <a:pt x="11" y="227"/>
                  </a:lnTo>
                  <a:lnTo>
                    <a:pt x="17" y="225"/>
                  </a:lnTo>
                  <a:lnTo>
                    <a:pt x="188" y="200"/>
                  </a:lnTo>
                  <a:lnTo>
                    <a:pt x="188" y="200"/>
                  </a:lnTo>
                  <a:lnTo>
                    <a:pt x="194" y="198"/>
                  </a:lnTo>
                  <a:lnTo>
                    <a:pt x="202" y="197"/>
                  </a:lnTo>
                  <a:lnTo>
                    <a:pt x="214" y="189"/>
                  </a:lnTo>
                  <a:lnTo>
                    <a:pt x="227" y="178"/>
                  </a:lnTo>
                  <a:lnTo>
                    <a:pt x="232" y="172"/>
                  </a:lnTo>
                  <a:lnTo>
                    <a:pt x="235" y="165"/>
                  </a:lnTo>
                  <a:lnTo>
                    <a:pt x="312" y="13"/>
                  </a:lnTo>
                  <a:close/>
                </a:path>
              </a:pathLst>
            </a:custGeom>
            <a:solidFill>
              <a:schemeClr val="accent1"/>
            </a:solidFill>
            <a:ln>
              <a:noFill/>
            </a:ln>
            <a:effectLst>
              <a:innerShdw blurRad="114300">
                <a:srgbClr val="FFFF00"/>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AU" sz="1200" b="1">
                  <a:solidFill>
                    <a:schemeClr val="bg1"/>
                  </a:solidFill>
                  <a:effectLst>
                    <a:outerShdw blurRad="38100" dist="38100" dir="2700000" algn="tl">
                      <a:srgbClr val="000000">
                        <a:alpha val="43137"/>
                      </a:srgbClr>
                    </a:outerShdw>
                  </a:effectLst>
                  <a:latin typeface="+mn-lt"/>
                </a:rPr>
                <a:t>6</a:t>
              </a:r>
            </a:p>
          </p:txBody>
        </p:sp>
      </p:grpSp>
      <p:sp>
        <p:nvSpPr>
          <p:cNvPr id="23" name="TextBox 22">
            <a:extLst>
              <a:ext uri="{FF2B5EF4-FFF2-40B4-BE49-F238E27FC236}">
                <a16:creationId xmlns:a16="http://schemas.microsoft.com/office/drawing/2014/main" id="{AB35D4A3-658C-47C7-8BB3-617A0A1FA5EC}"/>
              </a:ext>
              <a:ext uri="{C183D7F6-B498-43B3-948B-1728B52AA6E4}">
                <adec:decorative xmlns:adec="http://schemas.microsoft.com/office/drawing/2017/decorative" val="1"/>
              </a:ext>
            </a:extLst>
          </p:cNvPr>
          <p:cNvSpPr txBox="1"/>
          <p:nvPr/>
        </p:nvSpPr>
        <p:spPr>
          <a:xfrm>
            <a:off x="17252" y="3301251"/>
            <a:ext cx="494782" cy="419788"/>
          </a:xfrm>
          <a:prstGeom prst="rect">
            <a:avLst/>
          </a:prstGeom>
          <a:noFill/>
        </p:spPr>
        <p:txBody>
          <a:bodyPr wrap="square" lIns="0" tIns="0" rIns="0" bIns="0" rtlCol="0">
            <a:noAutofit/>
          </a:bodyPr>
          <a:lstStyle/>
          <a:p>
            <a:pPr algn="l">
              <a:spcAft>
                <a:spcPts val="600"/>
              </a:spcAft>
            </a:pPr>
            <a:r>
              <a:rPr lang="en-AU" sz="1000" b="1" spc="0">
                <a:solidFill>
                  <a:schemeClr val="accent1">
                    <a:lumMod val="75000"/>
                  </a:schemeClr>
                </a:solidFill>
                <a:effectLst>
                  <a:outerShdw blurRad="38100" dist="38100" dir="2700000" algn="tl">
                    <a:srgbClr val="000000">
                      <a:alpha val="43137"/>
                    </a:srgbClr>
                  </a:outerShdw>
                </a:effectLst>
                <a:latin typeface="+mn-lt"/>
              </a:rPr>
              <a:t>Month: </a:t>
            </a:r>
          </a:p>
        </p:txBody>
      </p:sp>
      <p:graphicFrame>
        <p:nvGraphicFramePr>
          <p:cNvPr id="26" name="Table 25">
            <a:extLst>
              <a:ext uri="{FF2B5EF4-FFF2-40B4-BE49-F238E27FC236}">
                <a16:creationId xmlns:a16="http://schemas.microsoft.com/office/drawing/2014/main" id="{D467DE71-4B2C-44FD-9E2C-1D5553AEF8E9}"/>
              </a:ext>
            </a:extLst>
          </p:cNvPr>
          <p:cNvGraphicFramePr>
            <a:graphicFrameLocks noGrp="1"/>
          </p:cNvGraphicFramePr>
          <p:nvPr>
            <p:extLst>
              <p:ext uri="{D42A27DB-BD31-4B8C-83A1-F6EECF244321}">
                <p14:modId xmlns:p14="http://schemas.microsoft.com/office/powerpoint/2010/main" val="2641247846"/>
              </p:ext>
            </p:extLst>
          </p:nvPr>
        </p:nvGraphicFramePr>
        <p:xfrm>
          <a:off x="100774" y="3549890"/>
          <a:ext cx="11611049" cy="2349432"/>
        </p:xfrm>
        <a:graphic>
          <a:graphicData uri="http://schemas.openxmlformats.org/drawingml/2006/table">
            <a:tbl>
              <a:tblPr firstRow="1" bandRow="1"/>
              <a:tblGrid>
                <a:gridCol w="498720">
                  <a:extLst>
                    <a:ext uri="{9D8B030D-6E8A-4147-A177-3AD203B41FA5}">
                      <a16:colId xmlns:a16="http://schemas.microsoft.com/office/drawing/2014/main" val="4258207105"/>
                    </a:ext>
                  </a:extLst>
                </a:gridCol>
                <a:gridCol w="382709">
                  <a:extLst>
                    <a:ext uri="{9D8B030D-6E8A-4147-A177-3AD203B41FA5}">
                      <a16:colId xmlns:a16="http://schemas.microsoft.com/office/drawing/2014/main" val="2303040189"/>
                    </a:ext>
                  </a:extLst>
                </a:gridCol>
                <a:gridCol w="1396832">
                  <a:extLst>
                    <a:ext uri="{9D8B030D-6E8A-4147-A177-3AD203B41FA5}">
                      <a16:colId xmlns:a16="http://schemas.microsoft.com/office/drawing/2014/main" val="3747298694"/>
                    </a:ext>
                  </a:extLst>
                </a:gridCol>
                <a:gridCol w="383233">
                  <a:extLst>
                    <a:ext uri="{9D8B030D-6E8A-4147-A177-3AD203B41FA5}">
                      <a16:colId xmlns:a16="http://schemas.microsoft.com/office/drawing/2014/main" val="2544018849"/>
                    </a:ext>
                  </a:extLst>
                </a:gridCol>
                <a:gridCol w="1396832">
                  <a:extLst>
                    <a:ext uri="{9D8B030D-6E8A-4147-A177-3AD203B41FA5}">
                      <a16:colId xmlns:a16="http://schemas.microsoft.com/office/drawing/2014/main" val="772326340"/>
                    </a:ext>
                  </a:extLst>
                </a:gridCol>
                <a:gridCol w="383233">
                  <a:extLst>
                    <a:ext uri="{9D8B030D-6E8A-4147-A177-3AD203B41FA5}">
                      <a16:colId xmlns:a16="http://schemas.microsoft.com/office/drawing/2014/main" val="273115484"/>
                    </a:ext>
                  </a:extLst>
                </a:gridCol>
                <a:gridCol w="1396832">
                  <a:extLst>
                    <a:ext uri="{9D8B030D-6E8A-4147-A177-3AD203B41FA5}">
                      <a16:colId xmlns:a16="http://schemas.microsoft.com/office/drawing/2014/main" val="4133704061"/>
                    </a:ext>
                  </a:extLst>
                </a:gridCol>
                <a:gridCol w="446789">
                  <a:extLst>
                    <a:ext uri="{9D8B030D-6E8A-4147-A177-3AD203B41FA5}">
                      <a16:colId xmlns:a16="http://schemas.microsoft.com/office/drawing/2014/main" val="827223412"/>
                    </a:ext>
                  </a:extLst>
                </a:gridCol>
                <a:gridCol w="1396832">
                  <a:extLst>
                    <a:ext uri="{9D8B030D-6E8A-4147-A177-3AD203B41FA5}">
                      <a16:colId xmlns:a16="http://schemas.microsoft.com/office/drawing/2014/main" val="1077831577"/>
                    </a:ext>
                  </a:extLst>
                </a:gridCol>
                <a:gridCol w="383233">
                  <a:extLst>
                    <a:ext uri="{9D8B030D-6E8A-4147-A177-3AD203B41FA5}">
                      <a16:colId xmlns:a16="http://schemas.microsoft.com/office/drawing/2014/main" val="4179564336"/>
                    </a:ext>
                  </a:extLst>
                </a:gridCol>
                <a:gridCol w="1396832">
                  <a:extLst>
                    <a:ext uri="{9D8B030D-6E8A-4147-A177-3AD203B41FA5}">
                      <a16:colId xmlns:a16="http://schemas.microsoft.com/office/drawing/2014/main" val="4154871758"/>
                    </a:ext>
                  </a:extLst>
                </a:gridCol>
                <a:gridCol w="393978">
                  <a:extLst>
                    <a:ext uri="{9D8B030D-6E8A-4147-A177-3AD203B41FA5}">
                      <a16:colId xmlns:a16="http://schemas.microsoft.com/office/drawing/2014/main" val="1781635655"/>
                    </a:ext>
                  </a:extLst>
                </a:gridCol>
                <a:gridCol w="1754994">
                  <a:extLst>
                    <a:ext uri="{9D8B030D-6E8A-4147-A177-3AD203B41FA5}">
                      <a16:colId xmlns:a16="http://schemas.microsoft.com/office/drawing/2014/main" val="3302329635"/>
                    </a:ext>
                  </a:extLst>
                </a:gridCol>
              </a:tblGrid>
              <a:tr h="783144">
                <a:tc rowSpan="3">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r>
                        <a:rPr lang="en-AU" sz="1400" b="0" kern="1200">
                          <a:solidFill>
                            <a:schemeClr val="accent2"/>
                          </a:solidFill>
                          <a:effectLst>
                            <a:outerShdw blurRad="38100" dist="38100" dir="2700000" algn="tl">
                              <a:srgbClr val="000000">
                                <a:alpha val="43137"/>
                              </a:srgbClr>
                            </a:outerShdw>
                          </a:effectLst>
                          <a:latin typeface="Univers 45 Light"/>
                          <a:ea typeface="+mn-ea"/>
                          <a:cs typeface="+mn-cs"/>
                        </a:rPr>
                        <a:t>Junior </a:t>
                      </a:r>
                      <a:r>
                        <a:rPr lang="en-AU" sz="1400" b="0" kern="1200">
                          <a:solidFill>
                            <a:schemeClr val="accent2"/>
                          </a:solidFill>
                          <a:effectLst>
                            <a:outerShdw blurRad="38100" dist="38100" dir="2700000" algn="tl">
                              <a:srgbClr val="000000">
                                <a:alpha val="43137"/>
                              </a:srgbClr>
                            </a:outerShdw>
                          </a:effectLst>
                          <a:latin typeface="+mj-lt"/>
                          <a:ea typeface="+mn-ea"/>
                          <a:cs typeface="+mn-cs"/>
                        </a:rPr>
                        <a:t>Team Members</a:t>
                      </a:r>
                    </a:p>
                    <a:p>
                      <a:pPr marL="0" algn="ctr" defTabSz="829544" rtl="0" eaLnBrk="1" latinLnBrk="0" hangingPunct="1"/>
                      <a:endParaRPr lang="en-AU" sz="1400" b="1" kern="1200">
                        <a:solidFill>
                          <a:schemeClr val="tx1"/>
                        </a:solidFill>
                        <a:effectLst>
                          <a:outerShdw blurRad="38100" dist="38100" dir="2700000" algn="tl">
                            <a:srgbClr val="000000">
                              <a:alpha val="43137"/>
                            </a:srgbClr>
                          </a:outerShdw>
                        </a:effectLst>
                        <a:latin typeface="+mn-lt"/>
                        <a:ea typeface="+mn-ea"/>
                        <a:cs typeface="+mn-cs"/>
                      </a:endParaRPr>
                    </a:p>
                  </a:txBody>
                  <a:tcPr marL="36000" marR="3600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r>
                        <a:rPr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72000" marR="3600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kern="1200">
                          <a:solidFill>
                            <a:schemeClr val="tx1"/>
                          </a:solidFill>
                          <a:latin typeface="+mn-lt"/>
                          <a:ea typeface="+mn-ea"/>
                          <a:cs typeface="+mn-cs"/>
                        </a:rPr>
                        <a:t>Update your system information with help from your buddy</a:t>
                      </a:r>
                      <a:endParaRPr lang="en-AU" sz="900" b="0" u="sng" kern="1200">
                        <a:solidFill>
                          <a:schemeClr val="tx1"/>
                        </a:solidFill>
                        <a:latin typeface="+mn-lt"/>
                        <a:ea typeface="+mn-ea"/>
                        <a:cs typeface="+mn-cs"/>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r>
                        <a:rPr lang="en-AU" sz="1400" b="0" i="0" u="none" strike="noStrike" noProof="0">
                          <a:solidFill>
                            <a:schemeClr val="tx1"/>
                          </a:solidFill>
                          <a:latin typeface="+mn-lt"/>
                          <a:sym typeface="Wingdings"/>
                        </a:rPr>
                        <a:t></a:t>
                      </a:r>
                      <a:endPar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a:solidFill>
                            <a:schemeClr val="tx1"/>
                          </a:solidFill>
                          <a:latin typeface="+mn-lt"/>
                        </a:rPr>
                        <a:t>Be involved in </a:t>
                      </a:r>
                      <a:r>
                        <a:rPr lang="en-AU" sz="900" b="0" u="sng">
                          <a:solidFill>
                            <a:schemeClr val="tx1"/>
                          </a:solidFill>
                          <a:latin typeface="+mn-lt"/>
                        </a:rPr>
                        <a:t>a junior staff level team event</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kumimoji="0" lang="en-AU" sz="2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24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u="sng">
                          <a:solidFill>
                            <a:schemeClr val="tx1"/>
                          </a:solidFill>
                          <a:latin typeface="+mn-lt"/>
                        </a:rPr>
                        <a:t>Shadow a Manager for a day </a:t>
                      </a:r>
                      <a:r>
                        <a:rPr lang="en-AU" sz="900" b="0">
                          <a:solidFill>
                            <a:schemeClr val="tx1"/>
                          </a:solidFill>
                          <a:latin typeface="+mn-lt"/>
                        </a:rPr>
                        <a:t>and </a:t>
                      </a:r>
                      <a:r>
                        <a:rPr lang="en-AU" sz="900" b="0" i="0" u="none" strike="noStrike" noProof="0">
                          <a:solidFill>
                            <a:schemeClr val="tx1"/>
                          </a:solidFill>
                          <a:latin typeface="+mn-lt"/>
                        </a:rPr>
                        <a:t>familiarise yourself with their </a:t>
                      </a:r>
                      <a:r>
                        <a:rPr lang="en-AU" sz="900" b="0" i="0" u="sng" strike="noStrike" noProof="0">
                          <a:solidFill>
                            <a:schemeClr val="tx1"/>
                          </a:solidFill>
                          <a:latin typeface="+mn-lt"/>
                        </a:rPr>
                        <a:t>role profile</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ctr">
                        <a:buNone/>
                      </a:pPr>
                      <a:r>
                        <a:rPr lang="en-AU" sz="1400" b="0" i="0" u="none" strike="noStrike" noProof="0">
                          <a:solidFill>
                            <a:schemeClr val="tx1"/>
                          </a:solidFill>
                          <a:latin typeface="+mn-lt"/>
                          <a:sym typeface="Wingdings"/>
                        </a:rPr>
                        <a:t></a:t>
                      </a:r>
                      <a:endParaRPr lang="en-US" sz="14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l">
                        <a:buNone/>
                      </a:pPr>
                      <a:r>
                        <a:rPr lang="en-AU" sz="900" b="0">
                          <a:solidFill>
                            <a:schemeClr val="tx1"/>
                          </a:solidFill>
                          <a:latin typeface="+mn-lt"/>
                        </a:rPr>
                        <a:t>Update your </a:t>
                      </a:r>
                      <a:r>
                        <a:rPr lang="en-AU" sz="900" b="0" u="sng">
                          <a:solidFill>
                            <a:schemeClr val="tx1"/>
                          </a:solidFill>
                          <a:latin typeface="+mn-lt"/>
                        </a:rPr>
                        <a:t>LinkedIn</a:t>
                      </a:r>
                      <a:r>
                        <a:rPr lang="en-AU" sz="900" b="0">
                          <a:solidFill>
                            <a:schemeClr val="tx1"/>
                          </a:solidFill>
                          <a:latin typeface="+mn-lt"/>
                        </a:rPr>
                        <a:t> and make a relevant insight or interaction related to an area of interest</a:t>
                      </a:r>
                      <a:endParaRPr lang="en-US" sz="16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i="0">
                          <a:solidFill>
                            <a:schemeClr val="tx1"/>
                          </a:solidFill>
                          <a:latin typeface="+mn-lt"/>
                        </a:rPr>
                        <a:t>Take notes from a key business meeting</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chemeClr val="tx1"/>
                        </a:solidFill>
                        <a:effectLst/>
                        <a:uLnTx/>
                        <a:uFillTx/>
                        <a:latin typeface="+mn-lt"/>
                        <a:ea typeface="+mn-ea"/>
                        <a:cs typeface="+mn-cs"/>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i="0">
                          <a:solidFill>
                            <a:schemeClr val="tx1"/>
                          </a:solidFill>
                          <a:latin typeface="+mn-lt"/>
                        </a:rPr>
                        <a:t>Lead or contribute</a:t>
                      </a:r>
                      <a:br>
                        <a:rPr lang="en-AU" sz="900" b="0" i="0">
                          <a:solidFill>
                            <a:schemeClr val="tx1"/>
                          </a:solidFill>
                          <a:latin typeface="+mn-lt"/>
                        </a:rPr>
                      </a:br>
                      <a:r>
                        <a:rPr lang="en-AU" sz="900" b="0" i="0">
                          <a:solidFill>
                            <a:schemeClr val="tx1"/>
                          </a:solidFill>
                          <a:latin typeface="+mn-lt"/>
                        </a:rPr>
                        <a:t>to a</a:t>
                      </a:r>
                      <a:r>
                        <a:rPr lang="en-AU" sz="900" b="0" i="0" u="sng">
                          <a:solidFill>
                            <a:schemeClr val="tx1"/>
                          </a:solidFill>
                          <a:latin typeface="+mn-lt"/>
                        </a:rPr>
                        <a:t> Team</a:t>
                      </a:r>
                      <a:br>
                        <a:rPr lang="en-AU" sz="900" b="0" i="0" u="sng">
                          <a:solidFill>
                            <a:schemeClr val="tx1"/>
                          </a:solidFill>
                          <a:latin typeface="+mn-lt"/>
                        </a:rPr>
                      </a:br>
                      <a:r>
                        <a:rPr lang="en-AU" sz="900" b="0" i="0" u="sng">
                          <a:solidFill>
                            <a:schemeClr val="tx1"/>
                          </a:solidFill>
                          <a:latin typeface="+mn-lt"/>
                        </a:rPr>
                        <a:t>meeting</a:t>
                      </a:r>
                      <a:endParaRPr lang="en-AU" sz="900" b="0" i="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789907"/>
                  </a:ext>
                </a:extLst>
              </a:tr>
              <a:tr h="783144">
                <a:tc vMerge="1">
                  <a:txBody>
                    <a:bodyPr/>
                    <a:lstStyle/>
                    <a:p>
                      <a:pPr algn="ctr"/>
                      <a:endParaRPr lang="en-AU" sz="2800">
                        <a:solidFill>
                          <a:schemeClr val="bg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a:lnSpc>
                          <a:spcPct val="100000"/>
                        </a:lnSpc>
                        <a:spcBef>
                          <a:spcPts val="0"/>
                        </a:spcBef>
                        <a:spcAft>
                          <a:spcPts val="0"/>
                        </a:spcAft>
                        <a:buNone/>
                        <a:tabLst/>
                        <a:defRPr/>
                      </a:pPr>
                      <a:r>
                        <a:rPr lang="en-AU" sz="1400" b="0" i="0" u="none" strike="noStrike" noProof="0">
                          <a:solidFill>
                            <a:schemeClr val="tx1"/>
                          </a:solidFill>
                          <a:latin typeface="+mn-lt"/>
                          <a:sym typeface="Wingdings"/>
                        </a:rPr>
                        <a:t></a:t>
                      </a:r>
                      <a:endParaRPr kumimoji="0" lang="en-US" sz="2800">
                        <a:solidFill>
                          <a:schemeClr val="tx1"/>
                        </a:solidFill>
                        <a:latin typeface="+mn-lt"/>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buNone/>
                      </a:pPr>
                      <a:r>
                        <a:rPr lang="en-AU" sz="900" b="0" i="0" u="none" strike="noStrike" noProof="0">
                          <a:solidFill>
                            <a:schemeClr val="tx1"/>
                          </a:solidFill>
                          <a:latin typeface="+mn-lt"/>
                        </a:rPr>
                        <a:t>Complete </a:t>
                      </a:r>
                      <a:r>
                        <a:rPr lang="en-AU" sz="900" b="0" i="0" u="sng" strike="noStrike" noProof="0">
                          <a:solidFill>
                            <a:schemeClr val="tx1"/>
                          </a:solidFill>
                          <a:latin typeface="+mn-lt"/>
                        </a:rPr>
                        <a:t>technical skills Training Course</a:t>
                      </a:r>
                      <a:r>
                        <a:rPr lang="en-AU" sz="900" b="0" i="0" u="none" strike="noStrike" noProof="0">
                          <a:solidFill>
                            <a:schemeClr val="tx1"/>
                          </a:solidFill>
                          <a:latin typeface="+mn-lt"/>
                        </a:rPr>
                        <a:t>  e.g. PowerPoint*</a:t>
                      </a:r>
                      <a:endParaRPr lang="en-US" sz="1600" b="0" i="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sym typeface="Wingdings" panose="05000000000000000000" pitchFamily="2" charset="2"/>
                        </a:rPr>
                        <a:t></a:t>
                      </a:r>
                      <a:endParaRPr kumimoji="0" lang="en-AU" sz="20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i="0">
                          <a:solidFill>
                            <a:schemeClr val="tx1"/>
                          </a:solidFill>
                          <a:latin typeface="+mn-lt"/>
                        </a:rPr>
                        <a:t>Complete any workplace surveys</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a:lnSpc>
                          <a:spcPct val="100000"/>
                        </a:lnSpc>
                        <a:spcBef>
                          <a:spcPts val="0"/>
                        </a:spcBef>
                        <a:spcAft>
                          <a:spcPts val="0"/>
                        </a:spcAft>
                        <a:buNone/>
                      </a:pPr>
                      <a:r>
                        <a:rPr lang="en-AU" sz="1400" b="0" i="0" u="none" strike="noStrike" noProof="0">
                          <a:solidFill>
                            <a:schemeClr val="tx1"/>
                          </a:solidFill>
                          <a:latin typeface="+mn-lt"/>
                          <a:sym typeface="Wingdings"/>
                        </a:rPr>
                        <a:t></a:t>
                      </a:r>
                      <a:endParaRPr lang="en-US" sz="1400" b="0" i="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i="0">
                          <a:solidFill>
                            <a:schemeClr val="tx1"/>
                          </a:solidFill>
                          <a:latin typeface="+mn-lt"/>
                        </a:rPr>
                        <a:t>Complete technical skills Training Course  e.g. Excel</a:t>
                      </a:r>
                      <a:endParaRPr lang="en-US" sz="1600" b="0" i="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ctr">
                        <a:buNone/>
                      </a:pPr>
                      <a:r>
                        <a:rPr lang="en-AU" sz="1400" b="0" i="0" u="none" strike="noStrike" noProof="0">
                          <a:solidFill>
                            <a:schemeClr val="tx1"/>
                          </a:solidFill>
                          <a:latin typeface="+mn-lt"/>
                          <a:sym typeface="Wingdings"/>
                        </a:rPr>
                        <a:t></a:t>
                      </a:r>
                      <a:endParaRPr lang="en-US" sz="14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buNone/>
                      </a:pPr>
                      <a:r>
                        <a:rPr lang="en-AU" sz="900" b="0">
                          <a:solidFill>
                            <a:schemeClr val="tx1"/>
                          </a:solidFill>
                          <a:latin typeface="+mn-lt"/>
                        </a:rPr>
                        <a:t>Identify a </a:t>
                      </a:r>
                      <a:r>
                        <a:rPr lang="en-AU" sz="900" b="0" u="sng">
                          <a:solidFill>
                            <a:schemeClr val="tx1"/>
                          </a:solidFill>
                          <a:latin typeface="+mn-lt"/>
                        </a:rPr>
                        <a:t>mentor </a:t>
                      </a:r>
                      <a:r>
                        <a:rPr lang="en-AU" sz="900" b="0">
                          <a:solidFill>
                            <a:schemeClr val="tx1"/>
                          </a:solidFill>
                          <a:latin typeface="+mn-lt"/>
                        </a:rPr>
                        <a:t>in your interest area and have 3 questions prepared to ask over coffee </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buNone/>
                      </a:pPr>
                      <a:r>
                        <a:rPr lang="en-AU" sz="2000" b="0" i="0" u="none" strike="noStrike" noProof="0">
                          <a:solidFill>
                            <a:schemeClr val="tx1"/>
                          </a:solidFill>
                          <a:latin typeface="+mn-lt"/>
                          <a:sym typeface="Wingdings"/>
                        </a:rPr>
                        <a:t></a:t>
                      </a:r>
                      <a:endParaRPr lang="en-US" sz="20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a:solidFill>
                            <a:schemeClr val="tx1"/>
                          </a:solidFill>
                          <a:latin typeface="+mn-lt"/>
                        </a:rPr>
                        <a:t>Learn how to be a buddy</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ctr">
                        <a:buNone/>
                      </a:pPr>
                      <a:r>
                        <a:rPr lang="en-AU" sz="2000" b="0" i="0" u="none" strike="noStrike" noProof="0">
                          <a:solidFill>
                            <a:schemeClr val="tx1"/>
                          </a:solidFill>
                          <a:latin typeface="+mn-lt"/>
                          <a:sym typeface="Wingdings"/>
                        </a:rPr>
                        <a:t></a:t>
                      </a:r>
                      <a:endParaRPr lang="en-US" sz="20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b="0">
                          <a:solidFill>
                            <a:schemeClr val="tx1"/>
                          </a:solidFill>
                          <a:latin typeface="+mn-lt"/>
                        </a:rPr>
                        <a:t>Seek </a:t>
                      </a:r>
                      <a:r>
                        <a:rPr lang="en-AU" sz="900" b="0" u="sng">
                          <a:solidFill>
                            <a:schemeClr val="tx1"/>
                          </a:solidFill>
                          <a:latin typeface="+mn-lt"/>
                        </a:rPr>
                        <a:t>feedback</a:t>
                      </a:r>
                      <a:r>
                        <a:rPr lang="en-AU" sz="900" b="0">
                          <a:solidFill>
                            <a:schemeClr val="tx1"/>
                          </a:solidFill>
                          <a:latin typeface="+mn-lt"/>
                        </a:rPr>
                        <a:t> from someone you have worked with </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092667"/>
                  </a:ext>
                </a:extLst>
              </a:tr>
              <a:tr h="783144">
                <a:tc vMerge="1">
                  <a:txBody>
                    <a:bodyPr/>
                    <a:lstStyle/>
                    <a:p>
                      <a:pPr algn="ctr"/>
                      <a:endParaRPr lang="en-AU" sz="2800">
                        <a:solidFill>
                          <a:schemeClr val="bg1"/>
                        </a:solidFill>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ctr">
                        <a:lnSpc>
                          <a:spcPct val="100000"/>
                        </a:lnSpc>
                        <a:spcBef>
                          <a:spcPts val="0"/>
                        </a:spcBef>
                        <a:spcAft>
                          <a:spcPts val="0"/>
                        </a:spcAft>
                        <a:buNone/>
                      </a:pPr>
                      <a:r>
                        <a:rPr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sym typeface="Wingdings"/>
                        </a:rPr>
                        <a:t></a:t>
                      </a:r>
                      <a:endParaRPr lang="en-AU" sz="2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ndParaRPr>
                    </a:p>
                  </a:txBody>
                  <a:tcPr marL="36000" marR="36000" marT="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buNone/>
                      </a:pPr>
                      <a:r>
                        <a:rPr lang="en-AU" sz="900" b="0">
                          <a:solidFill>
                            <a:schemeClr val="tx1"/>
                          </a:solidFill>
                          <a:latin typeface="+mn-lt"/>
                        </a:rPr>
                        <a:t>Join </a:t>
                      </a:r>
                      <a:r>
                        <a:rPr lang="en-AU" sz="900" b="0" u="sng">
                          <a:solidFill>
                            <a:schemeClr val="tx1"/>
                          </a:solidFill>
                          <a:latin typeface="+mn-lt"/>
                        </a:rPr>
                        <a:t>the team-wide group chat </a:t>
                      </a:r>
                      <a:r>
                        <a:rPr lang="en-AU" sz="900" b="0">
                          <a:solidFill>
                            <a:schemeClr val="tx1"/>
                          </a:solidFill>
                          <a:latin typeface="+mn-lt"/>
                        </a:rPr>
                        <a:t>and introduce yourself</a:t>
                      </a:r>
                      <a:endParaRPr lang="en-US" sz="16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buNone/>
                      </a:pPr>
                      <a:r>
                        <a:rPr lang="en-AU" sz="2000" b="0" i="0" u="none" strike="noStrike" noProof="0">
                          <a:solidFill>
                            <a:schemeClr val="tx1"/>
                          </a:solidFill>
                          <a:latin typeface="+mn-lt"/>
                          <a:sym typeface="Wingdings"/>
                        </a:rPr>
                        <a:t></a:t>
                      </a:r>
                      <a:endParaRPr lang="en-US" sz="1600" b="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l">
                        <a:lnSpc>
                          <a:spcPct val="100000"/>
                        </a:lnSpc>
                        <a:spcBef>
                          <a:spcPts val="0"/>
                        </a:spcBef>
                        <a:spcAft>
                          <a:spcPts val="0"/>
                        </a:spcAft>
                        <a:buNone/>
                      </a:pPr>
                      <a:r>
                        <a:rPr lang="en-AU" sz="900" b="0" i="0" u="none" strike="noStrike" kern="1200" noProof="0">
                          <a:solidFill>
                            <a:schemeClr val="tx1"/>
                          </a:solidFill>
                          <a:latin typeface="+mn-lt"/>
                        </a:rPr>
                        <a:t>Proofread and/or assist with the drafting of a </a:t>
                      </a:r>
                      <a:r>
                        <a:rPr lang="en-AU" sz="900" b="0" i="0" u="sng" strike="noStrike" kern="1200" noProof="0">
                          <a:solidFill>
                            <a:schemeClr val="tx1"/>
                          </a:solidFill>
                          <a:latin typeface="+mn-lt"/>
                        </a:rPr>
                        <a:t>business document</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algn="ctr"/>
                      <a:r>
                        <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400">
                        <a:solidFill>
                          <a:schemeClr val="tx1"/>
                        </a:solidFill>
                        <a:latin typeface="+mn-lt"/>
                      </a:endParaRPr>
                    </a:p>
                  </a:txBody>
                  <a:tcPr marL="72000" marR="3600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r>
                        <a:rPr lang="en-AU" sz="900" u="sng">
                          <a:solidFill>
                            <a:schemeClr val="tx1"/>
                          </a:solidFill>
                          <a:latin typeface="+mn-lt"/>
                        </a:rPr>
                        <a:t>Be the first person to join (camera on) a team call</a:t>
                      </a:r>
                    </a:p>
                  </a:txBody>
                  <a:tcPr marL="72000" marR="3600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200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a:solidFill>
                            <a:schemeClr val="tx1"/>
                          </a:solidFill>
                          <a:latin typeface="+mn-lt"/>
                        </a:rPr>
                        <a:t>Inform </a:t>
                      </a:r>
                      <a:r>
                        <a:rPr lang="en-AU" sz="900" u="sng">
                          <a:solidFill>
                            <a:schemeClr val="tx1"/>
                          </a:solidFill>
                          <a:latin typeface="+mn-lt"/>
                        </a:rPr>
                        <a:t>your mentor</a:t>
                      </a:r>
                      <a:r>
                        <a:rPr lang="en-AU" sz="900">
                          <a:solidFill>
                            <a:schemeClr val="tx1"/>
                          </a:solidFill>
                          <a:latin typeface="+mn-lt"/>
                        </a:rPr>
                        <a:t> of new skills you have learnt since you started</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algn="ctr"/>
                      <a:r>
                        <a:rPr kumimoji="0"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2000">
                        <a:solidFill>
                          <a:schemeClr val="tx1"/>
                        </a:solidFill>
                        <a:latin typeface="+mn-lt"/>
                      </a:endParaRPr>
                    </a:p>
                  </a:txBody>
                  <a:tcPr marL="72000" marR="3600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kern="1200">
                          <a:solidFill>
                            <a:schemeClr val="tx1"/>
                          </a:solidFill>
                          <a:latin typeface="+mn-lt"/>
                          <a:ea typeface="+mn-ea"/>
                          <a:cs typeface="+mn-cs"/>
                        </a:rPr>
                        <a:t>Provide feedback or recognition through </a:t>
                      </a:r>
                      <a:r>
                        <a:rPr lang="en-AU" sz="900" u="sng" kern="1200">
                          <a:solidFill>
                            <a:schemeClr val="tx1"/>
                          </a:solidFill>
                          <a:latin typeface="+mn-lt"/>
                          <a:ea typeface="+mn-ea"/>
                          <a:cs typeface="+mn-cs"/>
                        </a:rPr>
                        <a:t>Teams</a:t>
                      </a:r>
                      <a:r>
                        <a:rPr lang="en-AU" sz="900" kern="1200">
                          <a:solidFill>
                            <a:schemeClr val="tx1"/>
                          </a:solidFill>
                          <a:latin typeface="+mn-lt"/>
                          <a:ea typeface="+mn-ea"/>
                          <a:cs typeface="+mn-cs"/>
                        </a:rPr>
                        <a:t>, or email</a:t>
                      </a:r>
                    </a:p>
                  </a:txBody>
                  <a:tcPr marL="72000" marR="3600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lvl="0" algn="ctr">
                        <a:buNone/>
                      </a:pPr>
                      <a:r>
                        <a:rPr lang="en-AU" sz="2000" b="0" i="0" u="none" strike="noStrike" noProof="0">
                          <a:solidFill>
                            <a:schemeClr val="tx1"/>
                          </a:solidFill>
                          <a:latin typeface="+mn-lt"/>
                          <a:sym typeface="Wingdings"/>
                        </a:rPr>
                        <a:t></a:t>
                      </a:r>
                      <a:endParaRPr lang="en-US" sz="2000" b="0" i="0">
                        <a:solidFill>
                          <a:schemeClr val="tx1"/>
                        </a:solidFill>
                        <a:latin typeface="+mn-lt"/>
                      </a:endParaRP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nivers 45 Light"/>
                        </a:defRPr>
                      </a:lvl1pPr>
                      <a:lvl2pPr marL="457200" algn="l" defTabSz="914400" rtl="0" eaLnBrk="1" latinLnBrk="0" hangingPunct="1">
                        <a:defRPr sz="1800" kern="1200">
                          <a:solidFill>
                            <a:schemeClr val="tx1"/>
                          </a:solidFill>
                          <a:latin typeface="Univers 45 Light"/>
                        </a:defRPr>
                      </a:lvl2pPr>
                      <a:lvl3pPr marL="914400" algn="l" defTabSz="914400" rtl="0" eaLnBrk="1" latinLnBrk="0" hangingPunct="1">
                        <a:defRPr sz="1800" kern="1200">
                          <a:solidFill>
                            <a:schemeClr val="tx1"/>
                          </a:solidFill>
                          <a:latin typeface="Univers 45 Light"/>
                        </a:defRPr>
                      </a:lvl3pPr>
                      <a:lvl4pPr marL="1371600" algn="l" defTabSz="914400" rtl="0" eaLnBrk="1" latinLnBrk="0" hangingPunct="1">
                        <a:defRPr sz="1800" kern="1200">
                          <a:solidFill>
                            <a:schemeClr val="tx1"/>
                          </a:solidFill>
                          <a:latin typeface="Univers 45 Light"/>
                        </a:defRPr>
                      </a:lvl4pPr>
                      <a:lvl5pPr marL="1828800" algn="l" defTabSz="914400" rtl="0" eaLnBrk="1" latinLnBrk="0" hangingPunct="1">
                        <a:defRPr sz="1800" kern="1200">
                          <a:solidFill>
                            <a:schemeClr val="tx1"/>
                          </a:solidFill>
                          <a:latin typeface="Univers 45 Light"/>
                        </a:defRPr>
                      </a:lvl5pPr>
                      <a:lvl6pPr marL="2286000" algn="l" defTabSz="914400" rtl="0" eaLnBrk="1" latinLnBrk="0" hangingPunct="1">
                        <a:defRPr sz="1800" kern="1200">
                          <a:solidFill>
                            <a:schemeClr val="tx1"/>
                          </a:solidFill>
                          <a:latin typeface="Univers 45 Light"/>
                        </a:defRPr>
                      </a:lvl6pPr>
                      <a:lvl7pPr marL="2743200" algn="l" defTabSz="914400" rtl="0" eaLnBrk="1" latinLnBrk="0" hangingPunct="1">
                        <a:defRPr sz="1800" kern="1200">
                          <a:solidFill>
                            <a:schemeClr val="tx1"/>
                          </a:solidFill>
                          <a:latin typeface="Univers 45 Light"/>
                        </a:defRPr>
                      </a:lvl7pPr>
                      <a:lvl8pPr marL="3200400" algn="l" defTabSz="914400" rtl="0" eaLnBrk="1" latinLnBrk="0" hangingPunct="1">
                        <a:defRPr sz="1800" kern="1200">
                          <a:solidFill>
                            <a:schemeClr val="tx1"/>
                          </a:solidFill>
                          <a:latin typeface="Univers 45 Light"/>
                        </a:defRPr>
                      </a:lvl8pPr>
                      <a:lvl9pPr marL="3657600" algn="l" defTabSz="914400" rtl="0" eaLnBrk="1" latinLnBrk="0" hangingPunct="1">
                        <a:defRPr sz="1800" kern="1200">
                          <a:solidFill>
                            <a:schemeClr val="tx1"/>
                          </a:solidFill>
                          <a:latin typeface="Univers 45 Light"/>
                        </a:defRPr>
                      </a:lvl9p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i="0" u="sng" dirty="0">
                          <a:solidFill>
                            <a:schemeClr val="tx1"/>
                          </a:solidFill>
                          <a:latin typeface="+mn-lt"/>
                        </a:rPr>
                        <a:t>Be a Buddy </a:t>
                      </a:r>
                      <a:r>
                        <a:rPr lang="en-AU" sz="900" b="0" i="0" dirty="0">
                          <a:solidFill>
                            <a:schemeClr val="tx1"/>
                          </a:solidFill>
                          <a:latin typeface="+mn-lt"/>
                        </a:rPr>
                        <a:t>for a new junior member of staff</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1027976"/>
                  </a:ext>
                </a:extLst>
              </a:tr>
            </a:tbl>
          </a:graphicData>
        </a:graphic>
      </p:graphicFrame>
      <p:sp>
        <p:nvSpPr>
          <p:cNvPr id="28" name="TextBox 27">
            <a:extLst>
              <a:ext uri="{FF2B5EF4-FFF2-40B4-BE49-F238E27FC236}">
                <a16:creationId xmlns:a16="http://schemas.microsoft.com/office/drawing/2014/main" id="{D0F5E73D-A26A-4A72-BBE6-1A182D311A93}"/>
              </a:ext>
              <a:ext uri="{C183D7F6-B498-43B3-948B-1728B52AA6E4}">
                <adec:decorative xmlns:adec="http://schemas.microsoft.com/office/drawing/2017/decorative" val="1"/>
              </a:ext>
            </a:extLst>
          </p:cNvPr>
          <p:cNvSpPr txBox="1"/>
          <p:nvPr/>
        </p:nvSpPr>
        <p:spPr>
          <a:xfrm>
            <a:off x="8280291" y="235328"/>
            <a:ext cx="4007796" cy="307777"/>
          </a:xfrm>
          <a:prstGeom prst="rect">
            <a:avLst/>
          </a:prstGeom>
          <a:noFill/>
        </p:spPr>
        <p:txBody>
          <a:bodyPr wrap="square" rtlCol="0">
            <a:spAutoFit/>
          </a:bodyPr>
          <a:lstStyle/>
          <a:p>
            <a:r>
              <a:rPr lang="en-AU" sz="1400" b="1"/>
              <a:t>Key: </a:t>
            </a:r>
            <a:r>
              <a:rPr kumimoji="0" lang="en-AU" sz="1400" b="0" i="0" u="none" strike="noStrike" kern="1200" cap="none" spc="0" normalizeH="0" baseline="0" noProof="0">
                <a:ln>
                  <a:noFill/>
                </a:ln>
                <a:effectLst>
                  <a:outerShdw blurRad="38100" dist="38100" dir="2700000" algn="tl">
                    <a:srgbClr val="000000">
                      <a:alpha val="43137"/>
                    </a:srgbClr>
                  </a:outerShdw>
                </a:effectLst>
                <a:uLnTx/>
                <a:uFillTx/>
                <a:latin typeface="+mn-lt"/>
                <a:ea typeface="+mn-ea"/>
                <a:cs typeface="+mn-cs"/>
                <a:sym typeface="Wingdings" panose="05000000000000000000" pitchFamily="2" charset="2"/>
              </a:rPr>
              <a:t> </a:t>
            </a:r>
            <a:r>
              <a:rPr lang="en-AU" sz="1400"/>
              <a:t>Highly Recommended </a:t>
            </a:r>
            <a:r>
              <a:rPr lang="en-AU" sz="1400" b="0" i="0" u="none" strike="noStrike" noProof="0">
                <a:latin typeface="Wingdings"/>
                <a:sym typeface="Wingdings"/>
              </a:rPr>
              <a:t></a:t>
            </a:r>
            <a:r>
              <a:rPr lang="en-AU" sz="1400">
                <a:effectLst>
                  <a:outerShdw blurRad="38100" dist="38100" dir="2700000" algn="tl">
                    <a:srgbClr val="000000">
                      <a:alpha val="43137"/>
                    </a:srgbClr>
                  </a:outerShdw>
                </a:effectLst>
                <a:sym typeface="Wingdings" panose="05000000000000000000" pitchFamily="2" charset="2"/>
              </a:rPr>
              <a:t> </a:t>
            </a:r>
            <a:r>
              <a:rPr lang="en-AU" sz="1400"/>
              <a:t>Recommended  </a:t>
            </a:r>
          </a:p>
        </p:txBody>
      </p:sp>
    </p:spTree>
    <p:extLst>
      <p:ext uri="{BB962C8B-B14F-4D97-AF65-F5344CB8AC3E}">
        <p14:creationId xmlns:p14="http://schemas.microsoft.com/office/powerpoint/2010/main" val="314689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A552-A2D7-4CF2-9FCD-DE5A87817F44}"/>
              </a:ext>
            </a:extLst>
          </p:cNvPr>
          <p:cNvSpPr>
            <a:spLocks noGrp="1"/>
          </p:cNvSpPr>
          <p:nvPr>
            <p:ph type="title"/>
          </p:nvPr>
        </p:nvSpPr>
        <p:spPr>
          <a:xfrm>
            <a:off x="815055" y="196292"/>
            <a:ext cx="10058400" cy="1395441"/>
          </a:xfrm>
        </p:spPr>
        <p:txBody>
          <a:bodyPr/>
          <a:lstStyle/>
          <a:p>
            <a:r>
              <a:rPr lang="en-AU" b="1">
                <a:solidFill>
                  <a:srgbClr val="A20000"/>
                </a:solidFill>
              </a:rPr>
              <a:t>Buddies and Mentors</a:t>
            </a:r>
          </a:p>
        </p:txBody>
      </p:sp>
      <p:sp>
        <p:nvSpPr>
          <p:cNvPr id="3" name="Content Placeholder 2">
            <a:extLst>
              <a:ext uri="{FF2B5EF4-FFF2-40B4-BE49-F238E27FC236}">
                <a16:creationId xmlns:a16="http://schemas.microsoft.com/office/drawing/2014/main" id="{AC2CC8F5-91A8-4298-9D9A-790465548A44}"/>
              </a:ext>
            </a:extLst>
          </p:cNvPr>
          <p:cNvSpPr>
            <a:spLocks noGrp="1"/>
          </p:cNvSpPr>
          <p:nvPr>
            <p:ph idx="1"/>
          </p:nvPr>
        </p:nvSpPr>
        <p:spPr>
          <a:xfrm>
            <a:off x="815054" y="1670756"/>
            <a:ext cx="10417389" cy="4198338"/>
          </a:xfrm>
          <a:solidFill>
            <a:schemeClr val="bg1"/>
          </a:solidFill>
          <a:ln w="28575">
            <a:solidFill>
              <a:srgbClr val="A20000"/>
            </a:solidFill>
          </a:ln>
        </p:spPr>
        <p:txBody>
          <a:bodyPr lIns="108000" tIns="108000" rIns="108000" bIns="72000">
            <a:normAutofit/>
          </a:bodyPr>
          <a:lstStyle/>
          <a:p>
            <a:pPr marL="0" indent="0">
              <a:buNone/>
            </a:pPr>
            <a:r>
              <a:rPr lang="en-AU"/>
              <a:t>(The following section is for buddies and mentors. Here you would include specific things you would want this person to help their buddy or mentee with.)</a:t>
            </a:r>
          </a:p>
          <a:p>
            <a:pPr marL="0" indent="0">
              <a:buNone/>
            </a:pPr>
            <a:r>
              <a:rPr lang="en-AU"/>
              <a:t>For example, activities to include would be: </a:t>
            </a:r>
          </a:p>
          <a:p>
            <a:pPr lvl="1">
              <a:buClr>
                <a:srgbClr val="A20000"/>
              </a:buClr>
              <a:buFont typeface="Arial" panose="020B0604020202020204" pitchFamily="34" charset="0"/>
              <a:buChar char="•"/>
            </a:pPr>
            <a:r>
              <a:rPr lang="en-AU" sz="1900" b="1"/>
              <a:t> Pre-arrival: </a:t>
            </a:r>
            <a:r>
              <a:rPr lang="en-AU" sz="1900"/>
              <a:t>print a team photo board, book desks for the first week, reach out to the new starter the week before they commence. </a:t>
            </a:r>
          </a:p>
          <a:p>
            <a:pPr lvl="1">
              <a:buClr>
                <a:srgbClr val="A20000"/>
              </a:buClr>
              <a:buFont typeface="Arial" panose="020B0604020202020204" pitchFamily="34" charset="0"/>
              <a:buChar char="•"/>
            </a:pPr>
            <a:r>
              <a:rPr lang="en-AU" sz="1900" b="1"/>
              <a:t> Week 1: </a:t>
            </a:r>
            <a:r>
              <a:rPr lang="en-AU" sz="1900"/>
              <a:t>use the photo board to help the new starter choose five colleagues to reach out to have coffee with, schedule time to complete timesheets or filing together, take the mentee out to lunch.</a:t>
            </a:r>
          </a:p>
          <a:p>
            <a:pPr lvl="1">
              <a:buClr>
                <a:srgbClr val="A20000"/>
              </a:buClr>
              <a:buFont typeface="Arial" panose="020B0604020202020204" pitchFamily="34" charset="0"/>
              <a:buChar char="•"/>
            </a:pPr>
            <a:r>
              <a:rPr lang="en-AU" sz="1900" b="1"/>
              <a:t> Month 1: </a:t>
            </a:r>
            <a:r>
              <a:rPr lang="en-AU" sz="1900"/>
              <a:t>introduce the new starter to five people at a team meeting, have a weekly check-in, suggest some points to draft up as goals. </a:t>
            </a:r>
          </a:p>
          <a:p>
            <a:pPr lvl="1">
              <a:buClr>
                <a:srgbClr val="A20000"/>
              </a:buClr>
              <a:buFont typeface="Arial" panose="020B0604020202020204" pitchFamily="34" charset="0"/>
              <a:buChar char="•"/>
            </a:pPr>
            <a:r>
              <a:rPr lang="en-AU" sz="1900" b="1"/>
              <a:t> Months 2-3: </a:t>
            </a:r>
            <a:r>
              <a:rPr lang="en-AU" sz="1900"/>
              <a:t>have an end-of-month check in, organise a ‘shadow opportunity’ for them, check if they are collecting feedback. </a:t>
            </a:r>
          </a:p>
        </p:txBody>
      </p:sp>
    </p:spTree>
    <p:extLst>
      <p:ext uri="{BB962C8B-B14F-4D97-AF65-F5344CB8AC3E}">
        <p14:creationId xmlns:p14="http://schemas.microsoft.com/office/powerpoint/2010/main" val="418469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803772E-C50D-4243-8F00-08383D5E28B8}"/>
              </a:ext>
            </a:extLst>
          </p:cNvPr>
          <p:cNvSpPr txBox="1">
            <a:spLocks noGrp="1"/>
          </p:cNvSpPr>
          <p:nvPr>
            <p:ph type="title" idx="4294967295"/>
          </p:nvPr>
        </p:nvSpPr>
        <p:spPr>
          <a:xfrm>
            <a:off x="0" y="58034"/>
            <a:ext cx="12121101" cy="541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AU" sz="4000" b="1" i="0" u="none" strike="noStrike" kern="1200" cap="none" spc="-50" normalizeH="0" baseline="0" noProof="0" dirty="0">
                <a:ln>
                  <a:noFill/>
                </a:ln>
                <a:solidFill>
                  <a:srgbClr val="A20000"/>
                </a:solidFill>
                <a:effectLst/>
                <a:uLnTx/>
                <a:uFillTx/>
                <a:latin typeface="+mj-lt"/>
                <a:ea typeface="+mj-ea"/>
                <a:cs typeface="+mj-cs"/>
              </a:rPr>
              <a:t>Buddies and Mentors </a:t>
            </a:r>
          </a:p>
        </p:txBody>
      </p:sp>
      <p:graphicFrame>
        <p:nvGraphicFramePr>
          <p:cNvPr id="2" name="Table 68">
            <a:extLst>
              <a:ext uri="{FF2B5EF4-FFF2-40B4-BE49-F238E27FC236}">
                <a16:creationId xmlns:a16="http://schemas.microsoft.com/office/drawing/2014/main" id="{0925C9C2-5BFD-4EFE-8FF1-FCC15FCE888F}"/>
              </a:ext>
            </a:extLst>
          </p:cNvPr>
          <p:cNvGraphicFramePr>
            <a:graphicFrameLocks noGrp="1"/>
          </p:cNvGraphicFramePr>
          <p:nvPr>
            <p:extLst>
              <p:ext uri="{D42A27DB-BD31-4B8C-83A1-F6EECF244321}">
                <p14:modId xmlns:p14="http://schemas.microsoft.com/office/powerpoint/2010/main" val="827836406"/>
              </p:ext>
            </p:extLst>
          </p:nvPr>
        </p:nvGraphicFramePr>
        <p:xfrm>
          <a:off x="112127" y="733847"/>
          <a:ext cx="11673655" cy="5465746"/>
        </p:xfrm>
        <a:graphic>
          <a:graphicData uri="http://schemas.openxmlformats.org/drawingml/2006/table">
            <a:tbl>
              <a:tblPr firstRow="1" bandRow="1">
                <a:tableStyleId>{2D5ABB26-0587-4C30-8999-92F81FD0307C}</a:tableStyleId>
              </a:tblPr>
              <a:tblGrid>
                <a:gridCol w="412692">
                  <a:extLst>
                    <a:ext uri="{9D8B030D-6E8A-4147-A177-3AD203B41FA5}">
                      <a16:colId xmlns:a16="http://schemas.microsoft.com/office/drawing/2014/main" val="285663412"/>
                    </a:ext>
                  </a:extLst>
                </a:gridCol>
                <a:gridCol w="2227309">
                  <a:extLst>
                    <a:ext uri="{9D8B030D-6E8A-4147-A177-3AD203B41FA5}">
                      <a16:colId xmlns:a16="http://schemas.microsoft.com/office/drawing/2014/main" val="15225206"/>
                    </a:ext>
                  </a:extLst>
                </a:gridCol>
                <a:gridCol w="412692">
                  <a:extLst>
                    <a:ext uri="{9D8B030D-6E8A-4147-A177-3AD203B41FA5}">
                      <a16:colId xmlns:a16="http://schemas.microsoft.com/office/drawing/2014/main" val="2574810151"/>
                    </a:ext>
                  </a:extLst>
                </a:gridCol>
                <a:gridCol w="2598526">
                  <a:extLst>
                    <a:ext uri="{9D8B030D-6E8A-4147-A177-3AD203B41FA5}">
                      <a16:colId xmlns:a16="http://schemas.microsoft.com/office/drawing/2014/main" val="495912642"/>
                    </a:ext>
                  </a:extLst>
                </a:gridCol>
                <a:gridCol w="412692">
                  <a:extLst>
                    <a:ext uri="{9D8B030D-6E8A-4147-A177-3AD203B41FA5}">
                      <a16:colId xmlns:a16="http://schemas.microsoft.com/office/drawing/2014/main" val="3029298038"/>
                    </a:ext>
                  </a:extLst>
                </a:gridCol>
                <a:gridCol w="2598526">
                  <a:extLst>
                    <a:ext uri="{9D8B030D-6E8A-4147-A177-3AD203B41FA5}">
                      <a16:colId xmlns:a16="http://schemas.microsoft.com/office/drawing/2014/main" val="4269647651"/>
                    </a:ext>
                  </a:extLst>
                </a:gridCol>
                <a:gridCol w="412692">
                  <a:extLst>
                    <a:ext uri="{9D8B030D-6E8A-4147-A177-3AD203B41FA5}">
                      <a16:colId xmlns:a16="http://schemas.microsoft.com/office/drawing/2014/main" val="2279794291"/>
                    </a:ext>
                  </a:extLst>
                </a:gridCol>
                <a:gridCol w="2598526">
                  <a:extLst>
                    <a:ext uri="{9D8B030D-6E8A-4147-A177-3AD203B41FA5}">
                      <a16:colId xmlns:a16="http://schemas.microsoft.com/office/drawing/2014/main" val="145835875"/>
                    </a:ext>
                  </a:extLst>
                </a:gridCol>
              </a:tblGrid>
              <a:tr h="373008">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AU" sz="1000" b="0" i="0">
                        <a:latin typeface="+mn-lt"/>
                      </a:endParaRPr>
                    </a:p>
                  </a:txBody>
                  <a:tcPr marL="72000" marR="36000" marT="0" marB="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endParaRPr lang="en-AU" sz="1000" b="0" i="0">
                        <a:solidFill>
                          <a:schemeClr val="tx1"/>
                        </a:solidFill>
                        <a:latin typeface="+mn-lt"/>
                      </a:endParaRPr>
                    </a:p>
                  </a:txBody>
                  <a:tcPr marL="72000" marR="36000" marT="0" marB="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solidFill>
                        <a:srgbClr val="BC204B"/>
                      </a:solidFill>
                      <a:prstDash val="dot"/>
                      <a:round/>
                      <a:headEnd type="none" w="med" len="med"/>
                      <a:tailEnd type="none" w="med" len="med"/>
                    </a:lnL>
                    <a:lnR w="38100" cap="flat" cmpd="sng" algn="ctr">
                      <a:solidFill>
                        <a:schemeClr val="bg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00" b="0" i="0">
                        <a:latin typeface="+mn-lt"/>
                      </a:endParaRPr>
                    </a:p>
                  </a:txBody>
                  <a:tcPr marL="72000" marR="36000" marT="0" marB="0" anchor="ctr">
                    <a:lnL w="38100" cap="flat" cmpd="sng" algn="ctr">
                      <a:solidFill>
                        <a:schemeClr val="bg1"/>
                      </a:solid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72000" marR="36000" marT="0" marB="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endParaRPr lang="en-AU" sz="1000" b="1" i="0">
                        <a:solidFill>
                          <a:schemeClr val="accent6"/>
                        </a:solidFill>
                        <a:latin typeface="+mn-lt"/>
                      </a:endParaRPr>
                    </a:p>
                  </a:txBody>
                  <a:tcPr marL="72000" marR="540000" marT="0" marB="0" anchor="ctr">
                    <a:lnL w="12700" cap="flat" cmpd="sng" algn="ctr">
                      <a:noFill/>
                      <a:prstDash val="solid"/>
                      <a:round/>
                      <a:headEnd type="none" w="med" len="med"/>
                      <a:tailEnd type="none" w="med" len="med"/>
                    </a:lnL>
                    <a:lnR w="285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645523"/>
                  </a:ext>
                </a:extLst>
              </a:tr>
              <a:tr h="722620">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1000" b="0" i="0">
                          <a:latin typeface="+mn-lt"/>
                        </a:rPr>
                        <a:t>Print the organisation’s </a:t>
                      </a:r>
                      <a:r>
                        <a:rPr lang="en-AU" sz="1000" b="0" i="0" u="sng">
                          <a:latin typeface="+mn-lt"/>
                        </a:rPr>
                        <a:t>photo board</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a:solidFill>
                            <a:schemeClr val="tx1"/>
                          </a:solidFill>
                          <a:latin typeface="+mn-lt"/>
                        </a:rPr>
                        <a:t>If they’re starting in lockdown, have a </a:t>
                      </a:r>
                      <a:r>
                        <a:rPr lang="en-AU" sz="1000" b="0" i="0" u="sng">
                          <a:solidFill>
                            <a:schemeClr val="tx1"/>
                          </a:solidFill>
                          <a:latin typeface="+mn-lt"/>
                        </a:rPr>
                        <a:t>first day phone call </a:t>
                      </a:r>
                      <a:r>
                        <a:rPr lang="en-AU" sz="1000" b="0" i="0">
                          <a:solidFill>
                            <a:schemeClr val="tx1"/>
                          </a:solidFill>
                          <a:latin typeface="+mn-lt"/>
                        </a:rPr>
                        <a:t>followed by a daily check-in  </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38100" cap="flat" cmpd="sng" algn="ctr">
                      <a:solidFill>
                        <a:schemeClr val="bg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a:latin typeface="+mn-lt"/>
                        </a:rPr>
                        <a:t>Introduce your new starter to </a:t>
                      </a:r>
                      <a:br>
                        <a:rPr lang="en-AU" sz="1000" b="0" i="0">
                          <a:latin typeface="+mn-lt"/>
                        </a:rPr>
                      </a:br>
                      <a:r>
                        <a:rPr lang="en-AU" sz="1000" b="0" i="0" u="sng">
                          <a:latin typeface="+mn-lt"/>
                        </a:rPr>
                        <a:t>5 people</a:t>
                      </a:r>
                      <a:r>
                        <a:rPr lang="en-AU" sz="1000" b="0" i="0">
                          <a:latin typeface="+mn-lt"/>
                        </a:rPr>
                        <a:t> at a team-wide meeting </a:t>
                      </a:r>
                      <a:br>
                        <a:rPr lang="en-AU" sz="1000" b="0" i="0">
                          <a:latin typeface="+mn-lt"/>
                        </a:rPr>
                      </a:br>
                      <a:r>
                        <a:rPr lang="en-AU" sz="1000" b="0" i="0">
                          <a:latin typeface="+mn-lt"/>
                        </a:rPr>
                        <a:t>that they haven’t met before</a:t>
                      </a:r>
                    </a:p>
                  </a:txBody>
                  <a:tcPr marL="72000" marR="36000" marT="0" marB="36000" anchor="ctr">
                    <a:lnL w="38100" cap="flat" cmpd="sng" algn="ctr">
                      <a:solidFill>
                        <a:schemeClr val="bg1"/>
                      </a:solid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a:solidFill>
                            <a:schemeClr val="tx1"/>
                          </a:solidFill>
                          <a:latin typeface="+mn-lt"/>
                        </a:rPr>
                        <a:t>Have an end of month check-in with them &amp; ask how they are going with </a:t>
                      </a:r>
                      <a:r>
                        <a:rPr lang="en-AU" sz="1000" b="0" i="0" kern="1200">
                          <a:solidFill>
                            <a:schemeClr val="tx1"/>
                          </a:solidFill>
                          <a:latin typeface="+mn-lt"/>
                          <a:ea typeface="+mn-ea"/>
                          <a:cs typeface="+mn-cs"/>
                        </a:rPr>
                        <a:t>the</a:t>
                      </a:r>
                      <a:r>
                        <a:rPr lang="en-AU" sz="1000" b="1" i="0" kern="1200">
                          <a:solidFill>
                            <a:schemeClr val="tx1"/>
                          </a:solidFill>
                          <a:latin typeface="+mn-lt"/>
                          <a:ea typeface="+mn-ea"/>
                          <a:cs typeface="+mn-cs"/>
                        </a:rPr>
                        <a:t> Onboarding Experience</a:t>
                      </a:r>
                      <a:endParaRPr lang="en-AU" sz="1000" b="1" i="0">
                        <a:solidFill>
                          <a:schemeClr val="tx1"/>
                        </a:solidFill>
                        <a:latin typeface="+mn-lt"/>
                      </a:endParaRPr>
                    </a:p>
                  </a:txBody>
                  <a:tcPr marL="72000" marR="540000" marT="0" marB="36000" anchor="ctr">
                    <a:lnL w="12700" cap="flat" cmpd="sng" algn="ctr">
                      <a:noFill/>
                      <a:prstDash val="solid"/>
                      <a:round/>
                      <a:headEnd type="none" w="med" len="med"/>
                      <a:tailEnd type="none" w="med" len="med"/>
                    </a:lnL>
                    <a:lnR w="285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293063"/>
                  </a:ext>
                </a:extLst>
              </a:tr>
              <a:tr h="693592">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1000" b="0" i="0" u="sng">
                          <a:latin typeface="+mn-lt"/>
                        </a:rPr>
                        <a:t>Book desks </a:t>
                      </a:r>
                      <a:r>
                        <a:rPr lang="en-AU" sz="1000" b="0" i="0">
                          <a:latin typeface="+mn-lt"/>
                        </a:rPr>
                        <a:t>for the first week</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i="0">
                          <a:latin typeface="+mn-lt"/>
                        </a:rPr>
                        <a:t>Use the </a:t>
                      </a:r>
                      <a:r>
                        <a:rPr lang="en-AU" sz="1000" b="0" i="0" u="sng">
                          <a:latin typeface="+mn-lt"/>
                        </a:rPr>
                        <a:t>photo board </a:t>
                      </a:r>
                      <a:r>
                        <a:rPr lang="en-AU" sz="1000" b="0" i="0">
                          <a:latin typeface="+mn-lt"/>
                        </a:rPr>
                        <a:t>to help them choose 10 team members to meet for coffe</a:t>
                      </a:r>
                      <a:r>
                        <a:rPr lang="en-AU" sz="1000" b="0" i="0">
                          <a:solidFill>
                            <a:schemeClr val="tx1"/>
                          </a:solidFill>
                          <a:latin typeface="+mn-lt"/>
                        </a:rPr>
                        <a:t>e</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38100" cap="flat" cmpd="sng" algn="ctr">
                      <a:solidFill>
                        <a:schemeClr val="bg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u="sng">
                          <a:latin typeface="+mn-lt"/>
                        </a:rPr>
                        <a:t>Have a weekly check-in (until they are </a:t>
                      </a:r>
                      <a:br>
                        <a:rPr lang="en-AU" sz="1000" b="0" i="0" u="sng">
                          <a:latin typeface="+mn-lt"/>
                        </a:rPr>
                      </a:br>
                      <a:r>
                        <a:rPr lang="en-AU" sz="1000" b="0" i="0" u="sng">
                          <a:latin typeface="+mn-lt"/>
                        </a:rPr>
                        <a:t>happy to stop</a:t>
                      </a:r>
                      <a:r>
                        <a:rPr lang="en-AU" sz="1000" b="0" i="0">
                          <a:latin typeface="+mn-lt"/>
                        </a:rPr>
                        <a:t>)</a:t>
                      </a:r>
                      <a:endParaRPr lang="en-AU" sz="1000" b="0" i="0">
                        <a:solidFill>
                          <a:schemeClr val="tx1"/>
                        </a:solidFill>
                        <a:latin typeface="+mn-lt"/>
                      </a:endParaRPr>
                    </a:p>
                  </a:txBody>
                  <a:tcPr marL="72000" marR="36000" marT="0" marB="36000" anchor="ctr">
                    <a:lnL w="38100" cap="flat" cmpd="sng" algn="ctr">
                      <a:solidFill>
                        <a:schemeClr val="bg1"/>
                      </a:solid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u="sng">
                          <a:solidFill>
                            <a:schemeClr val="tx1"/>
                          </a:solidFill>
                          <a:latin typeface="+mn-lt"/>
                        </a:rPr>
                        <a:t>If they started in lockdown, make plans for their first day in the office</a:t>
                      </a:r>
                      <a:endParaRPr lang="en-AU" sz="1000" b="0" i="0" u="none">
                        <a:solidFill>
                          <a:schemeClr val="tx1"/>
                        </a:solidFill>
                        <a:latin typeface="+mn-lt"/>
                      </a:endParaRPr>
                    </a:p>
                  </a:txBody>
                  <a:tcPr marL="72000" marR="540000" marT="0" marB="36000" anchor="ctr">
                    <a:lnL w="12700" cap="flat" cmpd="sng" algn="ctr">
                      <a:noFill/>
                      <a:prstDash val="solid"/>
                      <a:round/>
                      <a:headEnd type="none" w="med" len="med"/>
                      <a:tailEnd type="none" w="med" len="med"/>
                    </a:lnL>
                    <a:lnR w="285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31706"/>
                  </a:ext>
                </a:extLst>
              </a:tr>
              <a:tr h="630567">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p>
                  </a:txBody>
                  <a:tcPr marL="36000" marR="36000" marT="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AU" sz="1000" b="0" i="0" u="sng">
                          <a:solidFill>
                            <a:schemeClr val="tx1"/>
                          </a:solidFill>
                          <a:latin typeface="+mn-lt"/>
                        </a:rPr>
                        <a:t>Book a welcome lunch </a:t>
                      </a:r>
                      <a:r>
                        <a:rPr lang="en-AU" sz="1000" b="0" i="0">
                          <a:solidFill>
                            <a:schemeClr val="tx1"/>
                          </a:solidFill>
                          <a:latin typeface="+mn-lt"/>
                        </a:rPr>
                        <a:t>with five</a:t>
                      </a:r>
                      <a:br>
                        <a:rPr lang="en-AU" sz="1000" b="0" i="0">
                          <a:solidFill>
                            <a:schemeClr val="tx1"/>
                          </a:solidFill>
                          <a:latin typeface="+mn-lt"/>
                        </a:rPr>
                      </a:br>
                      <a:r>
                        <a:rPr lang="en-AU" sz="1000" b="0" i="0">
                          <a:solidFill>
                            <a:schemeClr val="tx1"/>
                          </a:solidFill>
                          <a:latin typeface="+mn-lt"/>
                        </a:rPr>
                        <a:t>team members in their first week</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a:solidFill>
                            <a:schemeClr val="tx1"/>
                          </a:solidFill>
                          <a:latin typeface="+mn-lt"/>
                          <a:ea typeface="+mn-ea"/>
                          <a:cs typeface="+mn-cs"/>
                        </a:rPr>
                        <a:t>Show them: </a:t>
                      </a:r>
                      <a:r>
                        <a:rPr lang="en-AU" sz="1000" b="0" i="0" u="sng" kern="1200">
                          <a:solidFill>
                            <a:schemeClr val="tx1"/>
                          </a:solidFill>
                          <a:latin typeface="+mn-lt"/>
                          <a:ea typeface="+mn-ea"/>
                          <a:cs typeface="+mn-cs"/>
                        </a:rPr>
                        <a:t>how to use a Teams-enabled meeting room, the facilities, the coffee machine, hot water and dishwasher and more!</a:t>
                      </a:r>
                      <a:endParaRPr lang="en-AU" sz="1000" b="0" i="0" kern="1200">
                        <a:solidFill>
                          <a:schemeClr val="tx1"/>
                        </a:solidFill>
                        <a:latin typeface="+mn-lt"/>
                        <a:ea typeface="+mn-ea"/>
                        <a:cs typeface="+mn-cs"/>
                      </a:endParaRP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38100" cap="flat" cmpd="sng" algn="ctr">
                      <a:solidFill>
                        <a:schemeClr val="bg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kern="1200">
                          <a:solidFill>
                            <a:schemeClr val="tx1"/>
                          </a:solidFill>
                          <a:latin typeface="+mn-lt"/>
                          <a:ea typeface="+mn-ea"/>
                          <a:cs typeface="+mn-cs"/>
                        </a:rPr>
                        <a:t>Help them upload their information on the system and Teams</a:t>
                      </a:r>
                    </a:p>
                  </a:txBody>
                  <a:tcPr marL="72000" marR="540000" marT="0" marB="36000" anchor="ctr">
                    <a:lnL w="38100" cap="flat" cmpd="sng" algn="ctr">
                      <a:solidFill>
                        <a:schemeClr val="bg1"/>
                      </a:solid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A20000"/>
                          </a:solidFill>
                          <a:effectLst/>
                          <a:uLnTx/>
                          <a:uFillTx/>
                          <a:latin typeface="+mn-lt"/>
                          <a:ea typeface="+mn-ea"/>
                          <a:cs typeface="+mn-cs"/>
                          <a:sym typeface="Wingdings 2" panose="05020102010507070707" pitchFamily="18" charset="2"/>
                        </a:rPr>
                        <a:t></a:t>
                      </a:r>
                      <a:endParaRPr kumimoji="0" lang="en-AU" sz="1600" b="0" i="0" u="none" strike="noStrike" kern="1200" cap="none" spc="0" normalizeH="0" baseline="0" noProof="0">
                        <a:ln>
                          <a:noFill/>
                        </a:ln>
                        <a:solidFill>
                          <a:srgbClr val="A20000"/>
                        </a:solidFill>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a:solidFill>
                            <a:srgbClr val="A20000"/>
                          </a:solidFill>
                          <a:latin typeface="+mn-lt"/>
                          <a:ea typeface="+mn-ea"/>
                          <a:cs typeface="+mn-cs"/>
                        </a:rPr>
                        <a:t>Show your new starter how to join different social networks or committees</a:t>
                      </a:r>
                      <a:endParaRPr lang="en-AU" sz="1000" b="0" i="0" kern="1200">
                        <a:solidFill>
                          <a:srgbClr val="A20000"/>
                        </a:solidFill>
                        <a:highlight>
                          <a:srgbClr val="FFFF00"/>
                        </a:highlight>
                        <a:latin typeface="+mn-lt"/>
                        <a:ea typeface="+mn-ea"/>
                        <a:cs typeface="+mn-cs"/>
                      </a:endParaRPr>
                    </a:p>
                  </a:txBody>
                  <a:tcPr marL="72000" marR="936000" marT="0" marB="36000" anchor="ctr">
                    <a:lnL w="12700" cap="flat" cmpd="sng" algn="ctr">
                      <a:noFill/>
                      <a:prstDash val="solid"/>
                      <a:round/>
                      <a:headEnd type="none" w="med" len="med"/>
                      <a:tailEnd type="none" w="med" len="med"/>
                    </a:lnL>
                    <a:lnR w="28575"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871162"/>
                  </a:ext>
                </a:extLst>
              </a:tr>
              <a:tr h="603848">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p>
                  </a:txBody>
                  <a:tcPr marL="36000" marR="36000" marT="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1000" b="0" i="0" kern="1200">
                          <a:solidFill>
                            <a:schemeClr val="tx1"/>
                          </a:solidFill>
                          <a:latin typeface="+mn-lt"/>
                          <a:ea typeface="+mn-ea"/>
                          <a:cs typeface="+mn-cs"/>
                        </a:rPr>
                        <a:t>Revisit the guidance on how </a:t>
                      </a:r>
                      <a:br>
                        <a:rPr lang="en-AU" sz="1000" b="0" i="0" kern="1200">
                          <a:solidFill>
                            <a:schemeClr val="tx1"/>
                          </a:solidFill>
                          <a:latin typeface="+mn-lt"/>
                          <a:ea typeface="+mn-ea"/>
                          <a:cs typeface="+mn-cs"/>
                        </a:rPr>
                      </a:br>
                      <a:r>
                        <a:rPr lang="en-AU" sz="1000" b="0" i="0" kern="1200">
                          <a:solidFill>
                            <a:schemeClr val="tx1"/>
                          </a:solidFill>
                          <a:latin typeface="+mn-lt"/>
                          <a:ea typeface="+mn-ea"/>
                          <a:cs typeface="+mn-cs"/>
                        </a:rPr>
                        <a:t>to be a Buddy</a:t>
                      </a:r>
                      <a:endParaRPr lang="en-AU" sz="1000" b="0" i="1" kern="1200">
                        <a:solidFill>
                          <a:schemeClr val="tx1"/>
                        </a:solidFill>
                        <a:latin typeface="+mn-lt"/>
                        <a:ea typeface="+mn-ea"/>
                        <a:cs typeface="+mn-cs"/>
                      </a:endParaRP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u="sng">
                          <a:solidFill>
                            <a:schemeClr val="tx1"/>
                          </a:solidFill>
                          <a:latin typeface="+mn-lt"/>
                        </a:rPr>
                        <a:t>Schedule time </a:t>
                      </a:r>
                      <a:r>
                        <a:rPr lang="en-AU" sz="1000" b="0" i="0">
                          <a:solidFill>
                            <a:schemeClr val="tx1"/>
                          </a:solidFill>
                          <a:latin typeface="+mn-lt"/>
                        </a:rPr>
                        <a:t>to complete timesheets or compulsory filing together</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kern="1200">
                          <a:solidFill>
                            <a:srgbClr val="A20000"/>
                          </a:solidFill>
                          <a:latin typeface="+mn-lt"/>
                          <a:ea typeface="+mn-ea"/>
                          <a:cs typeface="+mn-cs"/>
                        </a:rPr>
                        <a:t>Provide some examples of commonly used templates or documents</a:t>
                      </a:r>
                      <a:endParaRPr lang="en-AU" sz="1000" b="0" i="0" u="none" kern="1200">
                        <a:solidFill>
                          <a:srgbClr val="A20000"/>
                        </a:solidFill>
                        <a:latin typeface="+mn-lt"/>
                        <a:ea typeface="+mn-ea"/>
                        <a:cs typeface="+mn-cs"/>
                      </a:endParaRPr>
                    </a:p>
                  </a:txBody>
                  <a:tcPr marL="72000" marR="540000" marT="0" marB="36000" anchor="ctr">
                    <a:lnL w="38100" cap="flat" cmpd="sng" algn="ctr">
                      <a:no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7979"/>
                          </a:solidFill>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FF7979"/>
                        </a:solidFill>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a:solidFill>
                            <a:srgbClr val="FF7979"/>
                          </a:solidFill>
                          <a:latin typeface="+mn-lt"/>
                        </a:rPr>
                        <a:t>Ask how they are going with </a:t>
                      </a:r>
                      <a:r>
                        <a:rPr lang="en-AU" sz="1000" b="0" i="0" kern="1200">
                          <a:solidFill>
                            <a:srgbClr val="FF7979"/>
                          </a:solidFill>
                          <a:latin typeface="+mn-lt"/>
                          <a:ea typeface="+mn-ea"/>
                          <a:cs typeface="+mn-cs"/>
                        </a:rPr>
                        <a:t>the </a:t>
                      </a:r>
                      <a:r>
                        <a:rPr lang="en-AU" sz="1000" b="1" i="0" u="sng" kern="1200">
                          <a:solidFill>
                            <a:srgbClr val="FF7979"/>
                          </a:solidFill>
                          <a:latin typeface="+mn-lt"/>
                          <a:ea typeface="+mn-ea"/>
                          <a:cs typeface="+mn-cs"/>
                        </a:rPr>
                        <a:t>Onboarding Experience</a:t>
                      </a:r>
                      <a:endParaRPr lang="en-AU" sz="1000" u="sng">
                        <a:solidFill>
                          <a:srgbClr val="FF7979"/>
                        </a:solidFill>
                        <a:latin typeface="+mn-lt"/>
                      </a:endParaRPr>
                    </a:p>
                  </a:txBody>
                  <a:tcPr marL="72000" marR="936000" marT="0" marB="36000" anchor="ctr">
                    <a:lnL w="12700" cap="flat" cmpd="sng" algn="ctr">
                      <a:noFill/>
                      <a:prstDash val="solid"/>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160963"/>
                  </a:ext>
                </a:extLst>
              </a:tr>
              <a:tr h="630567">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p>
                  </a:txBody>
                  <a:tcPr marL="36000" marR="36000" marT="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AU" sz="1000" b="0" i="0" kern="1200">
                          <a:solidFill>
                            <a:srgbClr val="A20000"/>
                          </a:solidFill>
                          <a:latin typeface="+mn-lt"/>
                          <a:ea typeface="+mn-ea"/>
                          <a:cs typeface="+mn-cs"/>
                        </a:rPr>
                        <a:t>If commencing during lockdown or stay at home orders, please also follow the </a:t>
                      </a:r>
                      <a:r>
                        <a:rPr lang="en-AU" sz="1000" b="1" i="0" kern="1200">
                          <a:solidFill>
                            <a:srgbClr val="A20000"/>
                          </a:solidFill>
                          <a:latin typeface="+mn-lt"/>
                          <a:ea typeface="+mn-ea"/>
                          <a:cs typeface="+mn-cs"/>
                        </a:rPr>
                        <a:t>‘</a:t>
                      </a:r>
                      <a:r>
                        <a:rPr lang="en-AU" sz="1000" b="1" i="0" u="sng" kern="1200">
                          <a:solidFill>
                            <a:srgbClr val="A20000"/>
                          </a:solidFill>
                          <a:latin typeface="+mn-lt"/>
                          <a:ea typeface="+mn-ea"/>
                          <a:cs typeface="+mn-cs"/>
                        </a:rPr>
                        <a:t>Stay at Home experience</a:t>
                      </a:r>
                      <a:r>
                        <a:rPr lang="en-AU" sz="1000" b="1" i="0" kern="1200">
                          <a:solidFill>
                            <a:srgbClr val="A20000"/>
                          </a:solidFill>
                          <a:latin typeface="+mn-lt"/>
                          <a:ea typeface="+mn-ea"/>
                          <a:cs typeface="+mn-cs"/>
                        </a:rPr>
                        <a:t>’</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A2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A2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u="sng">
                          <a:solidFill>
                            <a:srgbClr val="A20000"/>
                          </a:solidFill>
                          <a:latin typeface="+mn-lt"/>
                        </a:rPr>
                        <a:t>Attend a welcome lunch</a:t>
                      </a:r>
                      <a:endParaRPr lang="en-AU" sz="1000" b="0" i="0">
                        <a:solidFill>
                          <a:srgbClr val="A20000"/>
                        </a:solidFill>
                        <a:latin typeface="+mn-lt"/>
                      </a:endParaRP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600" b="0" i="0">
                        <a:solidFill>
                          <a:srgbClr val="C00000"/>
                        </a:solidFill>
                        <a:latin typeface="+mn-lt"/>
                      </a:endParaRPr>
                    </a:p>
                  </a:txBody>
                  <a:tcPr marL="72000" marR="36000" marT="0" marB="36000" anchor="ctr">
                    <a:lnL w="38100" cap="flat" cmpd="sng" algn="ctr">
                      <a:solidFill>
                        <a:srgbClr val="BC204B"/>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a:solidFill>
                            <a:srgbClr val="A20000"/>
                          </a:solidFill>
                          <a:latin typeface="+mn-lt"/>
                          <a:ea typeface="+mn-ea"/>
                          <a:cs typeface="+mn-cs"/>
                        </a:rPr>
                        <a:t>Explain any </a:t>
                      </a:r>
                      <a:r>
                        <a:rPr lang="en-AU" sz="1000" b="0" i="0" u="sng" kern="1200">
                          <a:solidFill>
                            <a:srgbClr val="A20000"/>
                          </a:solidFill>
                          <a:latin typeface="+mn-lt"/>
                          <a:ea typeface="+mn-ea"/>
                          <a:cs typeface="+mn-cs"/>
                        </a:rPr>
                        <a:t>end of month or end of period processes</a:t>
                      </a:r>
                      <a:r>
                        <a:rPr lang="en-AU" sz="1000" b="0" i="0" kern="1200">
                          <a:solidFill>
                            <a:srgbClr val="A20000"/>
                          </a:solidFill>
                          <a:latin typeface="+mn-lt"/>
                          <a:ea typeface="+mn-ea"/>
                          <a:cs typeface="+mn-cs"/>
                        </a:rPr>
                        <a:t> </a:t>
                      </a:r>
                    </a:p>
                  </a:txBody>
                  <a:tcPr marL="72000" marR="36000" marT="0" marB="36000" anchor="ctr">
                    <a:lnL w="38100" cap="flat" cmpd="sng" algn="ctr">
                      <a:no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7979"/>
                          </a:solidFill>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FF7979"/>
                        </a:solidFill>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kern="1200">
                          <a:solidFill>
                            <a:srgbClr val="FF7979"/>
                          </a:solidFill>
                          <a:latin typeface="+mn-lt"/>
                          <a:ea typeface="+mn-ea"/>
                          <a:cs typeface="+mn-cs"/>
                        </a:rPr>
                        <a:t>Organise their </a:t>
                      </a:r>
                      <a:r>
                        <a:rPr lang="en-AU" sz="1000" b="0" i="0" u="sng" kern="1200">
                          <a:solidFill>
                            <a:srgbClr val="FF7979"/>
                          </a:solidFill>
                          <a:latin typeface="+mn-lt"/>
                          <a:ea typeface="+mn-ea"/>
                          <a:cs typeface="+mn-cs"/>
                        </a:rPr>
                        <a:t>shadow opportunity </a:t>
                      </a:r>
                      <a:r>
                        <a:rPr lang="en-AU" sz="1000" b="0" i="0" kern="1200">
                          <a:solidFill>
                            <a:srgbClr val="FF7979"/>
                          </a:solidFill>
                          <a:latin typeface="+mn-lt"/>
                          <a:ea typeface="+mn-ea"/>
                          <a:cs typeface="+mn-cs"/>
                        </a:rPr>
                        <a:t>in their third or fourth month</a:t>
                      </a:r>
                    </a:p>
                  </a:txBody>
                  <a:tcPr marL="72000" marR="936000" marT="0" marB="36000" anchor="ctr">
                    <a:lnL w="12700" cap="flat" cmpd="sng" algn="ctr">
                      <a:noFill/>
                      <a:prstDash val="solid"/>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0856980"/>
                  </a:ext>
                </a:extLst>
              </a:tr>
              <a:tr h="603848">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1000" b="0" i="0" u="sng">
                          <a:solidFill>
                            <a:srgbClr val="A20000"/>
                          </a:solidFill>
                          <a:latin typeface="+mn-lt"/>
                        </a:rPr>
                        <a:t>Warmly welcome your new starter </a:t>
                      </a:r>
                      <a:r>
                        <a:rPr lang="en-AU" sz="1000" b="0" i="0">
                          <a:solidFill>
                            <a:srgbClr val="A20000"/>
                          </a:solidFill>
                          <a:latin typeface="+mn-lt"/>
                        </a:rPr>
                        <a:t>the week before they commence  </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A2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A20000"/>
                        </a:solidFill>
                        <a:effectLst>
                          <a:outerShdw blurRad="38100" dist="38100" dir="2700000" algn="tl">
                            <a:srgbClr val="000000">
                              <a:alpha val="43137"/>
                            </a:srgbClr>
                          </a:outerShdw>
                        </a:effectLst>
                        <a:uLnTx/>
                        <a:uFillTx/>
                        <a:latin typeface="+mn-lt"/>
                        <a:ea typeface="+mn-ea"/>
                        <a:cs typeface="+mn-cs"/>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u="sng">
                          <a:solidFill>
                            <a:srgbClr val="A20000"/>
                          </a:solidFill>
                          <a:latin typeface="+mn-lt"/>
                        </a:rPr>
                        <a:t>Make sure the new starter has all of the meetings they need for the next 3 weeks</a:t>
                      </a:r>
                    </a:p>
                  </a:txBody>
                  <a:tcPr marL="72000" marR="540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FF7979"/>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600" b="0" i="0">
                        <a:solidFill>
                          <a:srgbClr val="FF7979"/>
                        </a:solidFill>
                        <a:latin typeface="+mn-lt"/>
                      </a:endParaRPr>
                    </a:p>
                  </a:txBody>
                  <a:tcPr marL="72000" marR="36000" marT="0" marB="36000" anchor="ctr">
                    <a:lnL w="38100" cap="flat" cmpd="sng" algn="ctr">
                      <a:solidFill>
                        <a:srgbClr val="BC204B"/>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a:solidFill>
                            <a:srgbClr val="FF7979"/>
                          </a:solidFill>
                          <a:latin typeface="+mn-lt"/>
                          <a:ea typeface="+mn-ea"/>
                          <a:cs typeface="+mn-cs"/>
                        </a:rPr>
                        <a:t>Suggest how to set some goals for the period</a:t>
                      </a:r>
                      <a:endParaRPr lang="en-AU" sz="1000" b="0" i="0" u="sng" kern="1200">
                        <a:solidFill>
                          <a:srgbClr val="FF7979"/>
                        </a:solidFill>
                        <a:latin typeface="+mn-lt"/>
                        <a:ea typeface="+mn-ea"/>
                        <a:cs typeface="+mn-cs"/>
                      </a:endParaRPr>
                    </a:p>
                  </a:txBody>
                  <a:tcPr marL="72000" marR="36000" marT="0" marB="36000" anchor="ctr">
                    <a:lnL w="38100" cap="flat" cmpd="sng" algn="ctr">
                      <a:no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FF7979"/>
                          </a:solidFill>
                          <a:effectLst/>
                          <a:uLnTx/>
                          <a:uFillTx/>
                          <a:latin typeface="+mn-lt"/>
                          <a:ea typeface="+mn-ea"/>
                          <a:cs typeface="+mn-cs"/>
                          <a:sym typeface="Wingdings" panose="05000000000000000000" pitchFamily="2" charset="2"/>
                        </a:rPr>
                        <a:t></a:t>
                      </a:r>
                      <a:endParaRPr lang="en-AU" sz="1600" b="0" i="0">
                        <a:solidFill>
                          <a:srgbClr val="FF7979"/>
                        </a:solidFill>
                        <a:effectLst/>
                        <a:latin typeface="+mn-lt"/>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noProof="0">
                          <a:solidFill>
                            <a:srgbClr val="FF7979"/>
                          </a:solidFill>
                          <a:latin typeface="+mn-lt"/>
                          <a:ea typeface="+mn-ea"/>
                          <a:cs typeface="+mn-cs"/>
                        </a:rPr>
                        <a:t>Pre-brief your mentee on </a:t>
                      </a:r>
                      <a:r>
                        <a:rPr lang="en-AU" sz="1000" b="0" i="0" u="sng" kern="1200" noProof="0">
                          <a:solidFill>
                            <a:srgbClr val="FF7979"/>
                          </a:solidFill>
                          <a:latin typeface="+mn-lt"/>
                          <a:ea typeface="+mn-ea"/>
                          <a:cs typeface="+mn-cs"/>
                        </a:rPr>
                        <a:t>any probation check processes</a:t>
                      </a:r>
                    </a:p>
                  </a:txBody>
                  <a:tcPr marL="72000" marR="36000" marT="0" marB="36000" anchor="ctr">
                    <a:lnL w="12700" cap="flat" cmpd="sng" algn="ctr">
                      <a:noFill/>
                      <a:prstDash val="solid"/>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468645"/>
                  </a:ext>
                </a:extLst>
              </a:tr>
              <a:tr h="603848">
                <a:tc>
                  <a:txBody>
                    <a:bodyPr/>
                    <a:lstStyle/>
                    <a:p>
                      <a:pPr algn="ctr"/>
                      <a:r>
                        <a:rPr kumimoji="0" lang="en-AU" sz="1600" b="0" i="0" u="none" strike="noStrike" kern="1200" cap="none" spc="0" normalizeH="0" baseline="0" noProof="0" dirty="0">
                          <a:ln>
                            <a:noFill/>
                          </a:ln>
                          <a:solidFill>
                            <a:srgbClr val="FF7979"/>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600" b="0" i="0" dirty="0">
                        <a:solidFill>
                          <a:srgbClr val="FF7979"/>
                        </a:solidFill>
                        <a:latin typeface="+mn-lt"/>
                      </a:endParaRPr>
                    </a:p>
                  </a:txBody>
                  <a:tcPr marL="36000" marR="36000" marT="0" marB="36000" anchor="ctr">
                    <a:lnL w="381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u="none" kern="1200" dirty="0">
                          <a:solidFill>
                            <a:srgbClr val="FF7979"/>
                          </a:solidFill>
                          <a:effectLst/>
                          <a:latin typeface="+mn-lt"/>
                          <a:ea typeface="+mn-ea"/>
                          <a:cs typeface="+mn-cs"/>
                        </a:rPr>
                        <a:t>Revisit the firmwide guidance on </a:t>
                      </a:r>
                      <a:br>
                        <a:rPr lang="en-AU" sz="1000" u="none" kern="1200" dirty="0">
                          <a:solidFill>
                            <a:srgbClr val="FF7979"/>
                          </a:solidFill>
                          <a:effectLst/>
                          <a:latin typeface="+mn-lt"/>
                          <a:ea typeface="+mn-ea"/>
                          <a:cs typeface="+mn-cs"/>
                        </a:rPr>
                      </a:br>
                      <a:r>
                        <a:rPr lang="en-AU" sz="1000" u="none" kern="1200" dirty="0">
                          <a:solidFill>
                            <a:srgbClr val="FF7979"/>
                          </a:solidFill>
                          <a:effectLst/>
                          <a:latin typeface="+mn-lt"/>
                          <a:ea typeface="+mn-ea"/>
                          <a:cs typeface="+mn-cs"/>
                        </a:rPr>
                        <a:t>Mentor role and Mentor training</a:t>
                      </a:r>
                      <a:endParaRPr lang="en-AU" sz="1000" u="sng" kern="1200" dirty="0">
                        <a:solidFill>
                          <a:srgbClr val="FF7979"/>
                        </a:solidFill>
                        <a:effectLst/>
                        <a:latin typeface="+mn-lt"/>
                        <a:ea typeface="+mn-ea"/>
                        <a:cs typeface="+mn-cs"/>
                      </a:endParaRP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A2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A20000"/>
                        </a:solidFill>
                        <a:effectLst>
                          <a:outerShdw blurRad="38100" dist="38100" dir="2700000" algn="tl">
                            <a:srgbClr val="000000">
                              <a:alpha val="43137"/>
                            </a:srgbClr>
                          </a:outerShdw>
                        </a:effectLst>
                        <a:uLnTx/>
                        <a:uFillTx/>
                        <a:latin typeface="+mn-lt"/>
                        <a:ea typeface="+mn-ea"/>
                        <a:cs typeface="+mn-cs"/>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a:solidFill>
                            <a:srgbClr val="A20000"/>
                          </a:solidFill>
                          <a:latin typeface="+mn-lt"/>
                          <a:ea typeface="+mn-ea"/>
                          <a:cs typeface="+mn-cs"/>
                        </a:rPr>
                        <a:t>Review the</a:t>
                      </a:r>
                      <a:r>
                        <a:rPr lang="en-AU" sz="1000" b="1" i="0" u="sng" kern="1200">
                          <a:solidFill>
                            <a:srgbClr val="A20000"/>
                          </a:solidFill>
                          <a:latin typeface="+mn-lt"/>
                          <a:ea typeface="+mn-ea"/>
                          <a:cs typeface="+mn-cs"/>
                        </a:rPr>
                        <a:t> Onboarding Experience </a:t>
                      </a:r>
                      <a:r>
                        <a:rPr lang="en-AU" sz="1000" b="0" i="0" kern="1200">
                          <a:solidFill>
                            <a:srgbClr val="A20000"/>
                          </a:solidFill>
                          <a:latin typeface="+mn-lt"/>
                          <a:ea typeface="+mn-ea"/>
                          <a:cs typeface="+mn-cs"/>
                        </a:rPr>
                        <a:t>for their level and the page for Buddies and Mentors </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FF7979"/>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600" b="0" i="0">
                        <a:solidFill>
                          <a:srgbClr val="FF7979"/>
                        </a:solidFill>
                        <a:latin typeface="+mn-lt"/>
                      </a:endParaRPr>
                    </a:p>
                  </a:txBody>
                  <a:tcPr marL="72000" marR="36000" marT="0" marB="36000" anchor="ctr">
                    <a:lnL w="38100" cap="flat" cmpd="sng" algn="ctr">
                      <a:solidFill>
                        <a:srgbClr val="BC204B"/>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a:solidFill>
                            <a:srgbClr val="FF7979"/>
                          </a:solidFill>
                          <a:latin typeface="+mn-lt"/>
                          <a:ea typeface="+mn-ea"/>
                          <a:cs typeface="+mn-cs"/>
                        </a:rPr>
                        <a:t>Provide Mentor guidance on </a:t>
                      </a:r>
                      <a:r>
                        <a:rPr lang="en-AU" sz="1000" b="0" i="0" u="sng" kern="1200">
                          <a:solidFill>
                            <a:srgbClr val="FF7979"/>
                          </a:solidFill>
                          <a:latin typeface="+mn-lt"/>
                          <a:ea typeface="+mn-ea"/>
                          <a:cs typeface="+mn-cs"/>
                        </a:rPr>
                        <a:t>filling out time sheets</a:t>
                      </a:r>
                      <a:r>
                        <a:rPr lang="en-AU" sz="1000" b="0" i="0" kern="1200">
                          <a:solidFill>
                            <a:srgbClr val="FF7979"/>
                          </a:solidFill>
                          <a:latin typeface="+mn-lt"/>
                          <a:ea typeface="+mn-ea"/>
                          <a:cs typeface="+mn-cs"/>
                        </a:rPr>
                        <a:t> and which meetings to attend</a:t>
                      </a:r>
                    </a:p>
                  </a:txBody>
                  <a:tcPr marL="72000" marR="36000" marT="0" marB="36000" anchor="ctr">
                    <a:lnL w="38100" cap="flat" cmpd="sng" algn="ctr">
                      <a:no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FF7979"/>
                          </a:solidFill>
                          <a:effectLst/>
                          <a:uLnTx/>
                          <a:uFillTx/>
                          <a:latin typeface="+mn-lt"/>
                          <a:ea typeface="+mn-ea"/>
                          <a:cs typeface="+mn-cs"/>
                          <a:sym typeface="Wingdings" panose="05000000000000000000" pitchFamily="2" charset="2"/>
                        </a:rPr>
                        <a:t></a:t>
                      </a:r>
                      <a:endParaRPr lang="en-AU" sz="1600" b="0" i="0">
                        <a:solidFill>
                          <a:srgbClr val="FF7979"/>
                        </a:solidFill>
                        <a:effectLst/>
                        <a:latin typeface="+mn-lt"/>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kern="1200">
                          <a:solidFill>
                            <a:srgbClr val="FF7979"/>
                          </a:solidFill>
                          <a:latin typeface="+mn-lt"/>
                          <a:ea typeface="+mn-ea"/>
                          <a:cs typeface="+mn-cs"/>
                        </a:rPr>
                        <a:t>Check if and how they are collecting </a:t>
                      </a:r>
                      <a:r>
                        <a:rPr lang="en-AU" sz="1000" b="0" i="0" u="sng" kern="1200">
                          <a:solidFill>
                            <a:srgbClr val="FF7979"/>
                          </a:solidFill>
                          <a:latin typeface="+mn-lt"/>
                          <a:ea typeface="+mn-ea"/>
                          <a:cs typeface="+mn-cs"/>
                        </a:rPr>
                        <a:t>feedback</a:t>
                      </a:r>
                      <a:endParaRPr lang="en-AU" sz="1000" b="0" i="0" u="sng">
                        <a:solidFill>
                          <a:srgbClr val="FF7979"/>
                        </a:solidFill>
                        <a:latin typeface="+mn-lt"/>
                      </a:endParaRPr>
                    </a:p>
                  </a:txBody>
                  <a:tcPr marL="72000" marR="36000" marT="0" marB="36000" anchor="ctr">
                    <a:lnL w="12700" cap="flat" cmpd="sng" algn="ctr">
                      <a:noFill/>
                      <a:prstDash val="solid"/>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880658"/>
                  </a:ext>
                </a:extLst>
              </a:tr>
              <a:tr h="603848">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FF7979"/>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dirty="0">
                        <a:ln>
                          <a:noFill/>
                        </a:ln>
                        <a:solidFill>
                          <a:srgbClr val="FF7979"/>
                        </a:solidFill>
                        <a:effectLst/>
                        <a:uLnTx/>
                        <a:uFillTx/>
                        <a:latin typeface="+mn-lt"/>
                        <a:ea typeface="+mn-ea"/>
                        <a:cs typeface="+mn-cs"/>
                      </a:endParaRPr>
                    </a:p>
                  </a:txBody>
                  <a:tcPr marL="36000" marR="36000" marT="0" marB="36000" anchor="ctr">
                    <a:lnL w="381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u="sng" dirty="0">
                          <a:solidFill>
                            <a:srgbClr val="FF7979"/>
                          </a:solidFill>
                          <a:latin typeface="+mn-lt"/>
                        </a:rPr>
                        <a:t>Touch base with their buddy </a:t>
                      </a:r>
                      <a:r>
                        <a:rPr lang="en-AU" sz="1000" b="0" i="0" dirty="0">
                          <a:solidFill>
                            <a:srgbClr val="FF7979"/>
                          </a:solidFill>
                          <a:latin typeface="+mn-lt"/>
                        </a:rPr>
                        <a:t>to </a:t>
                      </a:r>
                      <a:br>
                        <a:rPr lang="en-AU" sz="1000" b="0" i="0" dirty="0">
                          <a:solidFill>
                            <a:srgbClr val="FF7979"/>
                          </a:solidFill>
                          <a:latin typeface="+mn-lt"/>
                        </a:rPr>
                      </a:br>
                      <a:r>
                        <a:rPr lang="en-AU" sz="1000" b="0" i="0" dirty="0">
                          <a:solidFill>
                            <a:srgbClr val="FF7979"/>
                          </a:solidFill>
                          <a:latin typeface="+mn-lt"/>
                        </a:rPr>
                        <a:t>make sure you’re both ready</a:t>
                      </a: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en-AU" sz="1600" b="0" i="0" u="none" strike="noStrike" kern="1200" cap="none" spc="0" normalizeH="0" baseline="0" noProof="0">
                          <a:ln>
                            <a:noFill/>
                          </a:ln>
                          <a:solidFill>
                            <a:srgbClr val="FF7979"/>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600" b="0" i="0">
                        <a:solidFill>
                          <a:srgbClr val="FF7979"/>
                        </a:solidFill>
                        <a:latin typeface="+mn-lt"/>
                      </a:endParaRPr>
                    </a:p>
                  </a:txBody>
                  <a:tcPr marL="36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0" i="0" u="sng">
                          <a:solidFill>
                            <a:srgbClr val="FF7979"/>
                          </a:solidFill>
                          <a:latin typeface="+mn-lt"/>
                        </a:rPr>
                        <a:t>Take your mentee out for lunch, in their first week (separate to the welcome lunch)</a:t>
                      </a:r>
                      <a:endParaRPr lang="en-AU" sz="1000" b="0" i="0">
                        <a:solidFill>
                          <a:srgbClr val="FF7979"/>
                        </a:solidFill>
                        <a:latin typeface="+mn-lt"/>
                      </a:endParaRPr>
                    </a:p>
                  </a:txBody>
                  <a:tcPr marL="72000" marR="36000" marT="0" marB="36000" anchor="ctr">
                    <a:lnL w="12700" cap="flat" cmpd="sng" algn="ctr">
                      <a:noFill/>
                      <a:prstDash val="solid"/>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FF7979"/>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AU" sz="1600" b="0" i="0">
                        <a:solidFill>
                          <a:srgbClr val="FF7979"/>
                        </a:solidFill>
                        <a:latin typeface="+mn-lt"/>
                      </a:endParaRPr>
                    </a:p>
                  </a:txBody>
                  <a:tcPr marL="72000" marR="36000" marT="0" marB="36000" anchor="ctr">
                    <a:lnL w="38100" cap="flat" cmpd="sng" algn="ctr">
                      <a:solidFill>
                        <a:srgbClr val="BC204B"/>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noProof="0">
                          <a:solidFill>
                            <a:srgbClr val="FF7979"/>
                          </a:solidFill>
                          <a:latin typeface="+mn-lt"/>
                          <a:ea typeface="+mn-ea"/>
                          <a:cs typeface="+mn-cs"/>
                        </a:rPr>
                        <a:t>Make sure they know where the</a:t>
                      </a:r>
                      <a:br>
                        <a:rPr lang="en-AU" sz="1000" b="0" i="0" kern="1200" noProof="0">
                          <a:solidFill>
                            <a:srgbClr val="FF7979"/>
                          </a:solidFill>
                          <a:latin typeface="+mn-lt"/>
                          <a:ea typeface="+mn-ea"/>
                          <a:cs typeface="+mn-cs"/>
                        </a:rPr>
                      </a:br>
                      <a:r>
                        <a:rPr lang="en-AU" sz="1000" b="0" i="0" u="sng" kern="1200" noProof="0">
                          <a:solidFill>
                            <a:srgbClr val="FF7979"/>
                          </a:solidFill>
                          <a:latin typeface="+mn-lt"/>
                          <a:ea typeface="+mn-ea"/>
                          <a:cs typeface="+mn-cs"/>
                        </a:rPr>
                        <a:t>role profile, admin, and information </a:t>
                      </a:r>
                      <a:r>
                        <a:rPr lang="en-AU" sz="1000" b="0" i="0" kern="1200" noProof="0">
                          <a:solidFill>
                            <a:srgbClr val="FF7979"/>
                          </a:solidFill>
                          <a:latin typeface="+mn-lt"/>
                          <a:ea typeface="+mn-ea"/>
                          <a:cs typeface="+mn-cs"/>
                        </a:rPr>
                        <a:t>is kept</a:t>
                      </a:r>
                    </a:p>
                  </a:txBody>
                  <a:tcPr marL="72000" marR="36000" marT="0" marB="36000" anchor="ctr">
                    <a:lnL w="38100" cap="flat" cmpd="sng" algn="ctr">
                      <a:noFill/>
                      <a:prstDash val="dot"/>
                      <a:round/>
                      <a:headEnd type="none" w="med" len="med"/>
                      <a:tailEnd type="none" w="med" len="med"/>
                    </a:lnL>
                    <a:lnR w="38100" cap="flat" cmpd="sng" algn="ctr">
                      <a:solidFill>
                        <a:srgbClr val="BC204B"/>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600" b="0" i="0" u="none" strike="noStrike" kern="1200" cap="none" spc="0" normalizeH="0" baseline="0" noProof="0">
                          <a:ln>
                            <a:noFill/>
                          </a:ln>
                          <a:solidFill>
                            <a:srgbClr val="FF7979"/>
                          </a:solidFill>
                          <a:effectLst/>
                          <a:uLnTx/>
                          <a:uFillTx/>
                          <a:latin typeface="+mn-lt"/>
                          <a:ea typeface="+mn-ea"/>
                          <a:cs typeface="+mn-cs"/>
                          <a:sym typeface="Wingdings" panose="05000000000000000000" pitchFamily="2" charset="2"/>
                        </a:rPr>
                        <a:t></a:t>
                      </a:r>
                      <a:endParaRPr lang="en-AU" sz="1600" b="0" i="0">
                        <a:solidFill>
                          <a:srgbClr val="FF7979"/>
                        </a:solidFill>
                        <a:effectLst/>
                        <a:latin typeface="+mn-lt"/>
                      </a:endParaRPr>
                    </a:p>
                  </a:txBody>
                  <a:tcPr marL="72000" marR="36000" marT="0" marB="36000" anchor="ctr">
                    <a:lnL w="38100" cap="flat" cmpd="sng" algn="ctr">
                      <a:solidFill>
                        <a:srgbClr val="BC204B"/>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i="0" kern="1200" dirty="0">
                          <a:solidFill>
                            <a:srgbClr val="FF7979"/>
                          </a:solidFill>
                          <a:latin typeface="+mn-lt"/>
                          <a:ea typeface="+mn-ea"/>
                          <a:cs typeface="+mn-cs"/>
                        </a:rPr>
                        <a:t>At 6 months: celebrate </a:t>
                      </a:r>
                      <a:r>
                        <a:rPr lang="en-AU" sz="1000" b="0" i="0" u="sng" kern="1200" dirty="0">
                          <a:solidFill>
                            <a:srgbClr val="FF7979"/>
                          </a:solidFill>
                          <a:latin typeface="+mn-lt"/>
                          <a:ea typeface="+mn-ea"/>
                          <a:cs typeface="+mn-cs"/>
                        </a:rPr>
                        <a:t>“passing probation” period &amp; completing the</a:t>
                      </a:r>
                      <a:r>
                        <a:rPr lang="en-AU" sz="1000" b="1" i="0" u="sng" kern="1200" dirty="0">
                          <a:solidFill>
                            <a:srgbClr val="FF7979"/>
                          </a:solidFill>
                          <a:latin typeface="+mn-lt"/>
                          <a:ea typeface="+mn-ea"/>
                          <a:cs typeface="+mn-cs"/>
                        </a:rPr>
                        <a:t> Onboarding Experience</a:t>
                      </a:r>
                      <a:r>
                        <a:rPr lang="en-AU" sz="1000" b="0" i="0" kern="1200" dirty="0">
                          <a:solidFill>
                            <a:srgbClr val="FF7979"/>
                          </a:solidFill>
                          <a:latin typeface="+mn-lt"/>
                          <a:ea typeface="+mn-ea"/>
                          <a:cs typeface="+mn-cs"/>
                        </a:rPr>
                        <a:t>!</a:t>
                      </a:r>
                    </a:p>
                  </a:txBody>
                  <a:tcPr marL="72000" marR="36000" marT="0" marB="36000" anchor="ctr">
                    <a:lnL w="12700" cap="flat" cmpd="sng" algn="ctr">
                      <a:noFill/>
                      <a:prstDash val="solid"/>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843544"/>
                  </a:ext>
                </a:extLst>
              </a:tr>
            </a:tbl>
          </a:graphicData>
        </a:graphic>
      </p:graphicFrame>
      <p:sp>
        <p:nvSpPr>
          <p:cNvPr id="4" name="AutoShape 3">
            <a:extLst>
              <a:ext uri="{FF2B5EF4-FFF2-40B4-BE49-F238E27FC236}">
                <a16:creationId xmlns:a16="http://schemas.microsoft.com/office/drawing/2014/main" id="{795D8B24-C6DB-482B-A434-69F9EA31E673}"/>
              </a:ext>
              <a:ext uri="{C183D7F6-B498-43B3-948B-1728B52AA6E4}">
                <adec:decorative xmlns:adec="http://schemas.microsoft.com/office/drawing/2017/decorative" val="1"/>
              </a:ext>
            </a:extLst>
          </p:cNvPr>
          <p:cNvSpPr>
            <a:spLocks noChangeAspect="1" noChangeArrowheads="1" noTextEdit="1"/>
          </p:cNvSpPr>
          <p:nvPr/>
        </p:nvSpPr>
        <p:spPr bwMode="auto">
          <a:xfrm>
            <a:off x="2526349" y="4975837"/>
            <a:ext cx="9207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5" name="Group 4">
            <a:extLst>
              <a:ext uri="{FF2B5EF4-FFF2-40B4-BE49-F238E27FC236}">
                <a16:creationId xmlns:a16="http://schemas.microsoft.com/office/drawing/2014/main" id="{159DE6B6-3243-440A-9430-5E0ACB8E90DC}"/>
              </a:ext>
              <a:ext uri="{C183D7F6-B498-43B3-948B-1728B52AA6E4}">
                <adec:decorative xmlns:adec="http://schemas.microsoft.com/office/drawing/2017/decorative" val="1"/>
              </a:ext>
            </a:extLst>
          </p:cNvPr>
          <p:cNvGrpSpPr/>
          <p:nvPr/>
        </p:nvGrpSpPr>
        <p:grpSpPr>
          <a:xfrm>
            <a:off x="490830" y="796158"/>
            <a:ext cx="1829024" cy="264521"/>
            <a:chOff x="2455912" y="5174530"/>
            <a:chExt cx="756825" cy="718408"/>
          </a:xfrm>
          <a:solidFill>
            <a:schemeClr val="accent1">
              <a:lumMod val="20000"/>
              <a:lumOff val="80000"/>
            </a:schemeClr>
          </a:solidFill>
        </p:grpSpPr>
        <p:sp>
          <p:nvSpPr>
            <p:cNvPr id="6" name="Freeform 9">
              <a:extLst>
                <a:ext uri="{FF2B5EF4-FFF2-40B4-BE49-F238E27FC236}">
                  <a16:creationId xmlns:a16="http://schemas.microsoft.com/office/drawing/2014/main" id="{C7FB5F5E-1EE6-4344-941B-092BB27CD10D}"/>
                </a:ext>
              </a:extLst>
            </p:cNvPr>
            <p:cNvSpPr>
              <a:spLocks/>
            </p:cNvSpPr>
            <p:nvPr/>
          </p:nvSpPr>
          <p:spPr bwMode="auto">
            <a:xfrm>
              <a:off x="2455912" y="5174530"/>
              <a:ext cx="756825" cy="718408"/>
            </a:xfrm>
            <a:prstGeom prst="rect">
              <a:avLst/>
            </a:prstGeom>
            <a:solidFill>
              <a:schemeClr val="bg1"/>
            </a:solidFill>
            <a:ln w="12700" cap="flat" cmpd="sng" algn="ctr">
              <a:solidFill>
                <a:schemeClr val="bg1"/>
              </a:solid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7" name="Freeform 9">
              <a:extLst>
                <a:ext uri="{FF2B5EF4-FFF2-40B4-BE49-F238E27FC236}">
                  <a16:creationId xmlns:a16="http://schemas.microsoft.com/office/drawing/2014/main" id="{23DF65F5-E34F-4A50-8083-DA1CE450214D}"/>
                </a:ext>
              </a:extLst>
            </p:cNvPr>
            <p:cNvSpPr>
              <a:spLocks/>
            </p:cNvSpPr>
            <p:nvPr/>
          </p:nvSpPr>
          <p:spPr bwMode="auto">
            <a:xfrm>
              <a:off x="2490313" y="5263858"/>
              <a:ext cx="688023" cy="539749"/>
            </a:xfrm>
            <a:prstGeom prst="rect">
              <a:avLst/>
            </a:prstGeom>
            <a:solidFill>
              <a:srgbClr val="A20000"/>
            </a:solidFill>
            <a:ln w="9525">
              <a:solidFill>
                <a:schemeClr val="bg1"/>
              </a:solidFill>
              <a:round/>
              <a:headEnd/>
              <a:tailEnd/>
            </a:ln>
            <a:effectLst>
              <a:innerShdw blurRad="114300">
                <a:schemeClr val="accent4"/>
              </a:innerShdw>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Pre-arrival</a:t>
              </a:r>
            </a:p>
          </p:txBody>
        </p:sp>
      </p:grpSp>
      <p:sp>
        <p:nvSpPr>
          <p:cNvPr id="60" name="Freeform 9">
            <a:extLst>
              <a:ext uri="{FF2B5EF4-FFF2-40B4-BE49-F238E27FC236}">
                <a16:creationId xmlns:a16="http://schemas.microsoft.com/office/drawing/2014/main" id="{C87E80D8-9642-41A9-B75A-844319CF7D38}"/>
              </a:ext>
              <a:ext uri="{C183D7F6-B498-43B3-948B-1728B52AA6E4}">
                <adec:decorative xmlns:adec="http://schemas.microsoft.com/office/drawing/2017/decorative" val="1"/>
              </a:ext>
            </a:extLst>
          </p:cNvPr>
          <p:cNvSpPr>
            <a:spLocks/>
          </p:cNvSpPr>
          <p:nvPr/>
        </p:nvSpPr>
        <p:spPr bwMode="auto">
          <a:xfrm>
            <a:off x="3203118" y="796158"/>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61" name="Freeform 9">
            <a:extLst>
              <a:ext uri="{FF2B5EF4-FFF2-40B4-BE49-F238E27FC236}">
                <a16:creationId xmlns:a16="http://schemas.microsoft.com/office/drawing/2014/main" id="{09A61F98-1DEC-4036-93DA-4A59DCABD279}"/>
              </a:ext>
              <a:ext uri="{C183D7F6-B498-43B3-948B-1728B52AA6E4}">
                <adec:decorative xmlns:adec="http://schemas.microsoft.com/office/drawing/2017/decorative" val="1"/>
              </a:ext>
            </a:extLst>
          </p:cNvPr>
          <p:cNvSpPr>
            <a:spLocks/>
          </p:cNvSpPr>
          <p:nvPr/>
        </p:nvSpPr>
        <p:spPr bwMode="auto">
          <a:xfrm>
            <a:off x="3286255" y="829049"/>
            <a:ext cx="1662750" cy="198738"/>
          </a:xfrm>
          <a:prstGeom prst="rect">
            <a:avLst/>
          </a:prstGeom>
          <a:solidFill>
            <a:srgbClr val="A20000"/>
          </a:solidFill>
          <a:ln>
            <a:solidFill>
              <a:schemeClr val="bg1"/>
            </a:solidFill>
          </a:ln>
          <a:effectLst>
            <a:innerShdw blurRad="114300">
              <a:schemeClr val="accent4"/>
            </a:innerShdw>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Week 1</a:t>
            </a:r>
          </a:p>
        </p:txBody>
      </p:sp>
      <p:sp>
        <p:nvSpPr>
          <p:cNvPr id="62" name="Freeform 9">
            <a:extLst>
              <a:ext uri="{FF2B5EF4-FFF2-40B4-BE49-F238E27FC236}">
                <a16:creationId xmlns:a16="http://schemas.microsoft.com/office/drawing/2014/main" id="{3FCDF7E0-6493-4DF5-BDEF-D354F535282A}"/>
              </a:ext>
              <a:ext uri="{C183D7F6-B498-43B3-948B-1728B52AA6E4}">
                <adec:decorative xmlns:adec="http://schemas.microsoft.com/office/drawing/2017/decorative" val="1"/>
              </a:ext>
            </a:extLst>
          </p:cNvPr>
          <p:cNvSpPr>
            <a:spLocks/>
          </p:cNvSpPr>
          <p:nvPr/>
        </p:nvSpPr>
        <p:spPr bwMode="auto">
          <a:xfrm>
            <a:off x="6205647" y="796158"/>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63" name="Freeform 9">
            <a:extLst>
              <a:ext uri="{FF2B5EF4-FFF2-40B4-BE49-F238E27FC236}">
                <a16:creationId xmlns:a16="http://schemas.microsoft.com/office/drawing/2014/main" id="{D1A07923-72EA-411F-9FC4-7A5124F50CA6}"/>
              </a:ext>
              <a:ext uri="{C183D7F6-B498-43B3-948B-1728B52AA6E4}">
                <adec:decorative xmlns:adec="http://schemas.microsoft.com/office/drawing/2017/decorative" val="1"/>
              </a:ext>
            </a:extLst>
          </p:cNvPr>
          <p:cNvSpPr>
            <a:spLocks/>
          </p:cNvSpPr>
          <p:nvPr/>
        </p:nvSpPr>
        <p:spPr bwMode="auto">
          <a:xfrm>
            <a:off x="6288784" y="829048"/>
            <a:ext cx="1662750" cy="198738"/>
          </a:xfrm>
          <a:prstGeom prst="rect">
            <a:avLst/>
          </a:prstGeom>
          <a:solidFill>
            <a:srgbClr val="A20000"/>
          </a:solidFill>
          <a:ln>
            <a:solidFill>
              <a:schemeClr val="bg1"/>
            </a:solidFill>
          </a:ln>
          <a:effectLst>
            <a:innerShdw blurRad="114300">
              <a:schemeClr val="accent4"/>
            </a:innerShdw>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Month 1</a:t>
            </a:r>
          </a:p>
        </p:txBody>
      </p:sp>
      <p:sp>
        <p:nvSpPr>
          <p:cNvPr id="64" name="Freeform 9">
            <a:extLst>
              <a:ext uri="{FF2B5EF4-FFF2-40B4-BE49-F238E27FC236}">
                <a16:creationId xmlns:a16="http://schemas.microsoft.com/office/drawing/2014/main" id="{93EC8E1E-B249-41DD-872D-7B65EAC93131}"/>
              </a:ext>
              <a:ext uri="{C183D7F6-B498-43B3-948B-1728B52AA6E4}">
                <adec:decorative xmlns:adec="http://schemas.microsoft.com/office/drawing/2017/decorative" val="1"/>
              </a:ext>
            </a:extLst>
          </p:cNvPr>
          <p:cNvSpPr>
            <a:spLocks/>
          </p:cNvSpPr>
          <p:nvPr/>
        </p:nvSpPr>
        <p:spPr bwMode="auto">
          <a:xfrm>
            <a:off x="9195836" y="796158"/>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65" name="Freeform 9">
            <a:extLst>
              <a:ext uri="{FF2B5EF4-FFF2-40B4-BE49-F238E27FC236}">
                <a16:creationId xmlns:a16="http://schemas.microsoft.com/office/drawing/2014/main" id="{15535D37-1F03-4FB4-947E-ED5F0FA34D8C}"/>
              </a:ext>
              <a:ext uri="{C183D7F6-B498-43B3-948B-1728B52AA6E4}">
                <adec:decorative xmlns:adec="http://schemas.microsoft.com/office/drawing/2017/decorative" val="1"/>
              </a:ext>
            </a:extLst>
          </p:cNvPr>
          <p:cNvSpPr>
            <a:spLocks/>
          </p:cNvSpPr>
          <p:nvPr/>
        </p:nvSpPr>
        <p:spPr bwMode="auto">
          <a:xfrm>
            <a:off x="9278973" y="829048"/>
            <a:ext cx="1662750" cy="198738"/>
          </a:xfrm>
          <a:prstGeom prst="rect">
            <a:avLst/>
          </a:prstGeom>
          <a:solidFill>
            <a:srgbClr val="A20000"/>
          </a:solidFill>
          <a:ln>
            <a:solidFill>
              <a:schemeClr val="bg1"/>
            </a:solidFill>
          </a:ln>
          <a:effectLst>
            <a:innerShdw blurRad="114300">
              <a:schemeClr val="accent4"/>
            </a:innerShdw>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Months 2-3</a:t>
            </a:r>
          </a:p>
        </p:txBody>
      </p:sp>
      <p:sp>
        <p:nvSpPr>
          <p:cNvPr id="68" name="TextBox 67">
            <a:extLst>
              <a:ext uri="{FF2B5EF4-FFF2-40B4-BE49-F238E27FC236}">
                <a16:creationId xmlns:a16="http://schemas.microsoft.com/office/drawing/2014/main" id="{A7701AFD-44DF-4220-96FF-745B59F26444}"/>
              </a:ext>
              <a:ext uri="{C183D7F6-B498-43B3-948B-1728B52AA6E4}">
                <adec:decorative xmlns:adec="http://schemas.microsoft.com/office/drawing/2017/decorative" val="1"/>
              </a:ext>
            </a:extLst>
          </p:cNvPr>
          <p:cNvSpPr txBox="1"/>
          <p:nvPr/>
        </p:nvSpPr>
        <p:spPr>
          <a:xfrm>
            <a:off x="5705189" y="154664"/>
            <a:ext cx="8810318" cy="307777"/>
          </a:xfrm>
          <a:prstGeom prst="rect">
            <a:avLst/>
          </a:prstGeom>
          <a:noFill/>
        </p:spPr>
        <p:txBody>
          <a:bodyPr wrap="square" rtlCol="0">
            <a:spAutoFit/>
          </a:bodyPr>
          <a:lstStyle/>
          <a:p>
            <a:r>
              <a:rPr lang="en-AU" sz="1400" b="1"/>
              <a:t>Key: </a:t>
            </a:r>
            <a:r>
              <a:rPr lang="en-AU" sz="1400"/>
              <a:t>Buddy; </a:t>
            </a:r>
            <a:r>
              <a:rPr lang="en-AU" sz="1400">
                <a:solidFill>
                  <a:srgbClr val="A20000"/>
                </a:solidFill>
              </a:rPr>
              <a:t>Buddy or Mentor</a:t>
            </a:r>
            <a:r>
              <a:rPr lang="en-AU" sz="1400">
                <a:solidFill>
                  <a:schemeClr val="accent3"/>
                </a:solidFill>
              </a:rPr>
              <a:t>; </a:t>
            </a:r>
            <a:r>
              <a:rPr lang="en-AU" sz="1400">
                <a:solidFill>
                  <a:srgbClr val="FF7979"/>
                </a:solidFill>
              </a:rPr>
              <a:t>Mentor</a:t>
            </a:r>
            <a:r>
              <a:rPr lang="en-AU" sz="1400">
                <a:solidFill>
                  <a:schemeClr val="accent1"/>
                </a:solidFill>
              </a:rPr>
              <a:t> </a:t>
            </a:r>
            <a:r>
              <a:rPr kumimoji="0" lang="en-AU" sz="1400" b="0" i="0" u="none" strike="noStrike" kern="1200" cap="none" spc="0" normalizeH="0" baseline="0" noProof="0">
                <a:ln>
                  <a:noFill/>
                </a:ln>
                <a:effectLst>
                  <a:outerShdw blurRad="38100" dist="38100" dir="2700000" algn="tl">
                    <a:srgbClr val="000000">
                      <a:alpha val="43137"/>
                    </a:srgbClr>
                  </a:outerShdw>
                </a:effectLst>
                <a:uLnTx/>
                <a:uFillTx/>
                <a:latin typeface="+mn-lt"/>
                <a:ea typeface="+mn-ea"/>
                <a:cs typeface="+mn-cs"/>
                <a:sym typeface="Wingdings" panose="05000000000000000000" pitchFamily="2" charset="2"/>
              </a:rPr>
              <a:t> </a:t>
            </a:r>
            <a:r>
              <a:rPr lang="en-AU" sz="1400"/>
              <a:t>Highly Recommended </a:t>
            </a:r>
            <a:r>
              <a:rPr lang="en-AU" sz="1400" b="0" i="0" u="none" strike="noStrike" noProof="0">
                <a:latin typeface="Wingdings"/>
                <a:sym typeface="Wingdings"/>
              </a:rPr>
              <a:t></a:t>
            </a:r>
            <a:r>
              <a:rPr lang="en-AU" sz="1400">
                <a:effectLst>
                  <a:outerShdw blurRad="38100" dist="38100" dir="2700000" algn="tl">
                    <a:srgbClr val="000000">
                      <a:alpha val="43137"/>
                    </a:srgbClr>
                  </a:outerShdw>
                </a:effectLst>
                <a:sym typeface="Wingdings" panose="05000000000000000000" pitchFamily="2" charset="2"/>
              </a:rPr>
              <a:t> </a:t>
            </a:r>
            <a:r>
              <a:rPr lang="en-AU" sz="1400"/>
              <a:t>Recommended  </a:t>
            </a:r>
          </a:p>
        </p:txBody>
      </p:sp>
    </p:spTree>
    <p:extLst>
      <p:ext uri="{BB962C8B-B14F-4D97-AF65-F5344CB8AC3E}">
        <p14:creationId xmlns:p14="http://schemas.microsoft.com/office/powerpoint/2010/main" val="2956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A552-A2D7-4CF2-9FCD-DE5A87817F44}"/>
              </a:ext>
            </a:extLst>
          </p:cNvPr>
          <p:cNvSpPr>
            <a:spLocks noGrp="1"/>
          </p:cNvSpPr>
          <p:nvPr>
            <p:ph type="title"/>
          </p:nvPr>
        </p:nvSpPr>
        <p:spPr>
          <a:xfrm>
            <a:off x="815055" y="196292"/>
            <a:ext cx="10058400" cy="1395441"/>
          </a:xfrm>
        </p:spPr>
        <p:txBody>
          <a:bodyPr/>
          <a:lstStyle/>
          <a:p>
            <a:r>
              <a:rPr lang="en-AU" b="1">
                <a:solidFill>
                  <a:srgbClr val="2A4F8A"/>
                </a:solidFill>
              </a:rPr>
              <a:t>Onboarding from Home</a:t>
            </a:r>
          </a:p>
        </p:txBody>
      </p:sp>
      <p:sp>
        <p:nvSpPr>
          <p:cNvPr id="3" name="Content Placeholder 2">
            <a:extLst>
              <a:ext uri="{FF2B5EF4-FFF2-40B4-BE49-F238E27FC236}">
                <a16:creationId xmlns:a16="http://schemas.microsoft.com/office/drawing/2014/main" id="{AC2CC8F5-91A8-4298-9D9A-790465548A44}"/>
              </a:ext>
            </a:extLst>
          </p:cNvPr>
          <p:cNvSpPr>
            <a:spLocks noGrp="1"/>
          </p:cNvSpPr>
          <p:nvPr>
            <p:ph idx="1"/>
          </p:nvPr>
        </p:nvSpPr>
        <p:spPr>
          <a:xfrm>
            <a:off x="815054" y="1670756"/>
            <a:ext cx="10417389" cy="4198338"/>
          </a:xfrm>
          <a:solidFill>
            <a:schemeClr val="bg1"/>
          </a:solidFill>
          <a:ln w="28575">
            <a:solidFill>
              <a:srgbClr val="2A4F8A"/>
            </a:solidFill>
          </a:ln>
        </p:spPr>
        <p:txBody>
          <a:bodyPr lIns="108000" tIns="108000" rIns="108000" bIns="72000">
            <a:normAutofit/>
          </a:bodyPr>
          <a:lstStyle/>
          <a:p>
            <a:pPr marL="0" indent="0">
              <a:buNone/>
            </a:pPr>
            <a:r>
              <a:rPr lang="en-AU"/>
              <a:t>(The following section is about starting the new job whilst working from home, but is dependent on business and role. </a:t>
            </a:r>
          </a:p>
          <a:p>
            <a:pPr marL="0" indent="0">
              <a:buNone/>
            </a:pPr>
            <a:r>
              <a:rPr lang="en-AU"/>
              <a:t>For example, activities to include would be: </a:t>
            </a:r>
          </a:p>
          <a:p>
            <a:pPr lvl="1">
              <a:buClr>
                <a:srgbClr val="2A4F8A"/>
              </a:buClr>
              <a:buFont typeface="Arial" panose="020B0604020202020204" pitchFamily="34" charset="0"/>
              <a:buChar char="•"/>
            </a:pPr>
            <a:r>
              <a:rPr lang="en-AU" sz="1900" b="1"/>
              <a:t>Week 1: </a:t>
            </a:r>
            <a:r>
              <a:rPr lang="en-AU" sz="1900"/>
              <a:t>power up laptop and ring IT to change your password, have a first day call with your buddy, be introduced on a team-wide call. </a:t>
            </a:r>
          </a:p>
          <a:p>
            <a:pPr lvl="1">
              <a:buClr>
                <a:srgbClr val="2A4F8A"/>
              </a:buClr>
              <a:buFont typeface="Arial" panose="020B0604020202020204" pitchFamily="34" charset="0"/>
              <a:buChar char="•"/>
            </a:pPr>
            <a:r>
              <a:rPr lang="en-AU" sz="1900" b="1"/>
              <a:t>Week 2: </a:t>
            </a:r>
            <a:r>
              <a:rPr lang="en-AU" sz="1900"/>
              <a:t>have three phone calls with your buddy, have three virtual coffees with team members, meet an executive level team member.</a:t>
            </a:r>
          </a:p>
          <a:p>
            <a:pPr lvl="1">
              <a:buClr>
                <a:srgbClr val="2A4F8A"/>
              </a:buClr>
              <a:buFont typeface="Arial" panose="020B0604020202020204" pitchFamily="34" charset="0"/>
              <a:buChar char="•"/>
            </a:pPr>
            <a:r>
              <a:rPr lang="en-AU" sz="1900" b="1"/>
              <a:t>Week 3: </a:t>
            </a:r>
            <a:r>
              <a:rPr lang="en-AU" sz="1900"/>
              <a:t>have two phone calls with your buddy, have a meeting with your mentor, attend virtual social team events. </a:t>
            </a:r>
          </a:p>
          <a:p>
            <a:pPr lvl="1">
              <a:buClr>
                <a:srgbClr val="2A4F8A"/>
              </a:buClr>
              <a:buFont typeface="Arial" panose="020B0604020202020204" pitchFamily="34" charset="0"/>
              <a:buChar char="•"/>
            </a:pPr>
            <a:r>
              <a:rPr lang="en-AU" sz="1900" b="1"/>
              <a:t>Week 4: </a:t>
            </a:r>
            <a:r>
              <a:rPr lang="en-AU" sz="1900"/>
              <a:t>have one phone call with your buddy, update your </a:t>
            </a:r>
            <a:r>
              <a:rPr lang="en-AU" sz="1900" err="1"/>
              <a:t>Linkedin</a:t>
            </a:r>
            <a:r>
              <a:rPr lang="en-AU" sz="1900"/>
              <a:t>, have a virtual coffee with two team members. </a:t>
            </a:r>
          </a:p>
        </p:txBody>
      </p:sp>
    </p:spTree>
    <p:extLst>
      <p:ext uri="{BB962C8B-B14F-4D97-AF65-F5344CB8AC3E}">
        <p14:creationId xmlns:p14="http://schemas.microsoft.com/office/powerpoint/2010/main" val="413872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26B7F4-E167-4C70-BCCF-5420BDFB2004}"/>
              </a:ext>
            </a:extLst>
          </p:cNvPr>
          <p:cNvSpPr txBox="1">
            <a:spLocks noGrp="1"/>
          </p:cNvSpPr>
          <p:nvPr>
            <p:ph type="title" idx="4294967295"/>
          </p:nvPr>
        </p:nvSpPr>
        <p:spPr>
          <a:xfrm>
            <a:off x="249106" y="232897"/>
            <a:ext cx="12203999" cy="541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AU" sz="4000" b="1" i="0" u="none" strike="noStrike" kern="1200" cap="none" spc="-50" normalizeH="0" baseline="0" noProof="0" dirty="0">
                <a:ln>
                  <a:noFill/>
                </a:ln>
                <a:solidFill>
                  <a:srgbClr val="2A4F8A"/>
                </a:solidFill>
                <a:effectLst/>
                <a:uLnTx/>
                <a:uFillTx/>
                <a:latin typeface="+mj-lt"/>
                <a:ea typeface="+mj-ea"/>
                <a:cs typeface="+mj-cs"/>
              </a:rPr>
              <a:t>Onboarding from Home </a:t>
            </a:r>
            <a:br>
              <a:rPr kumimoji="0" lang="en-AU" sz="4000" b="1" i="0" u="none" strike="noStrike" kern="1200" cap="none" spc="-50" normalizeH="0" baseline="0" noProof="0" dirty="0">
                <a:ln>
                  <a:noFill/>
                </a:ln>
                <a:solidFill>
                  <a:srgbClr val="2A4F8A"/>
                </a:solidFill>
                <a:effectLst/>
                <a:uLnTx/>
                <a:uFillTx/>
                <a:latin typeface="+mj-lt"/>
                <a:ea typeface="+mj-ea"/>
                <a:cs typeface="+mj-cs"/>
              </a:rPr>
            </a:br>
            <a:endParaRPr kumimoji="0" lang="en-AU" sz="3600" b="0" i="0" u="none" strike="noStrike" kern="1200" cap="none" spc="-50" normalizeH="0" baseline="0" noProof="0" dirty="0">
              <a:ln>
                <a:noFill/>
              </a:ln>
              <a:solidFill>
                <a:srgbClr val="2A4F8A"/>
              </a:solidFill>
              <a:effectLst/>
              <a:uLnTx/>
              <a:uFillTx/>
              <a:latin typeface="+mj-lt"/>
              <a:ea typeface="+mj-ea"/>
              <a:cs typeface="+mj-cs"/>
            </a:endParaRPr>
          </a:p>
        </p:txBody>
      </p:sp>
      <p:graphicFrame>
        <p:nvGraphicFramePr>
          <p:cNvPr id="2" name="Table 68">
            <a:extLst>
              <a:ext uri="{FF2B5EF4-FFF2-40B4-BE49-F238E27FC236}">
                <a16:creationId xmlns:a16="http://schemas.microsoft.com/office/drawing/2014/main" id="{F10F19DA-05F2-4E66-958C-AF1D4BCAA2F7}"/>
              </a:ext>
            </a:extLst>
          </p:cNvPr>
          <p:cNvGraphicFramePr>
            <a:graphicFrameLocks noGrp="1"/>
          </p:cNvGraphicFramePr>
          <p:nvPr>
            <p:extLst>
              <p:ext uri="{D42A27DB-BD31-4B8C-83A1-F6EECF244321}">
                <p14:modId xmlns:p14="http://schemas.microsoft.com/office/powerpoint/2010/main" val="4285684966"/>
              </p:ext>
            </p:extLst>
          </p:nvPr>
        </p:nvGraphicFramePr>
        <p:xfrm>
          <a:off x="1" y="1008027"/>
          <a:ext cx="2792126" cy="5045640"/>
        </p:xfrm>
        <a:graphic>
          <a:graphicData uri="http://schemas.openxmlformats.org/drawingml/2006/table">
            <a:tbl>
              <a:tblPr firstRow="1" bandRow="1">
                <a:tableStyleId>{2D5ABB26-0587-4C30-8999-92F81FD0307C}</a:tableStyleId>
              </a:tblPr>
              <a:tblGrid>
                <a:gridCol w="435976">
                  <a:extLst>
                    <a:ext uri="{9D8B030D-6E8A-4147-A177-3AD203B41FA5}">
                      <a16:colId xmlns:a16="http://schemas.microsoft.com/office/drawing/2014/main" val="285663412"/>
                    </a:ext>
                  </a:extLst>
                </a:gridCol>
                <a:gridCol w="2356150">
                  <a:extLst>
                    <a:ext uri="{9D8B030D-6E8A-4147-A177-3AD203B41FA5}">
                      <a16:colId xmlns:a16="http://schemas.microsoft.com/office/drawing/2014/main" val="15225206"/>
                    </a:ext>
                  </a:extLst>
                </a:gridCol>
              </a:tblGrid>
              <a:tr h="325630">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sz="900" b="0"/>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1289309"/>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a:t>On Day 1, </a:t>
                      </a:r>
                      <a:r>
                        <a:rPr lang="en-AU" sz="900" b="0" u="sng"/>
                        <a:t>power up your laptop and  </a:t>
                      </a:r>
                    </a:p>
                    <a:p>
                      <a:pPr algn="l"/>
                      <a:r>
                        <a:rPr lang="en-AU" sz="900" b="0" u="sng"/>
                        <a:t>ring IT to change your password </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293063"/>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u="sng">
                          <a:solidFill>
                            <a:schemeClr val="tx1"/>
                          </a:solidFill>
                        </a:rPr>
                        <a:t>Have a first day phone call with your buddy</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531706"/>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a:t>Complete your </a:t>
                      </a:r>
                      <a:r>
                        <a:rPr lang="en-AU" sz="900" u="sng"/>
                        <a:t>induction activities and training</a:t>
                      </a:r>
                      <a:endParaRPr lang="en-AU" sz="900" i="1" u="sng">
                        <a:solidFill>
                          <a:schemeClr val="tx1"/>
                        </a:solidFill>
                      </a:endParaRP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6632990"/>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Univers 45 Ligh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uLnTx/>
                        <a:uFillTx/>
                        <a:latin typeface="Univers 45 Ligh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u="none"/>
                        <a:t>Have a </a:t>
                      </a:r>
                      <a:r>
                        <a:rPr lang="en-AU" sz="900" b="0" u="sng"/>
                        <a:t>daily call with your buddy</a:t>
                      </a:r>
                    </a:p>
                  </a:txBody>
                  <a:tcPr marL="36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3871162"/>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sz="900">
                          <a:solidFill>
                            <a:schemeClr val="tx1"/>
                          </a:solidFill>
                        </a:rPr>
                        <a:t>Be introduced on a </a:t>
                      </a:r>
                      <a:r>
                        <a:rPr lang="en-AU" sz="900" i="0" u="sng">
                          <a:solidFill>
                            <a:schemeClr val="tx1"/>
                          </a:solidFill>
                        </a:rPr>
                        <a:t>team-wide</a:t>
                      </a:r>
                      <a:r>
                        <a:rPr lang="en-AU" sz="900" i="1" u="sng">
                          <a:solidFill>
                            <a:schemeClr val="tx1"/>
                          </a:solidFill>
                        </a:rPr>
                        <a:t> </a:t>
                      </a:r>
                      <a:r>
                        <a:rPr lang="en-AU" sz="900" u="sng">
                          <a:solidFill>
                            <a:schemeClr val="tx1"/>
                          </a:solidFill>
                        </a:rPr>
                        <a:t>call by your buddy or Mentor</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9160963"/>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900" i="0" u="sng">
                          <a:solidFill>
                            <a:schemeClr val="tx1"/>
                          </a:solidFill>
                        </a:rPr>
                        <a:t>Participate in Induction courses or workshops</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3664150"/>
                  </a:ext>
                </a:extLst>
              </a:tr>
              <a:tr h="472001">
                <a:tc>
                  <a:txBody>
                    <a:bodyPr/>
                    <a:lstStyle/>
                    <a:p>
                      <a:pPr algn="ct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lang="en-AU" sz="1400">
                        <a:solidFill>
                          <a:schemeClr val="tx1"/>
                        </a:solidFill>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b="0">
                          <a:solidFill>
                            <a:schemeClr val="tx1"/>
                          </a:solidFill>
                        </a:rPr>
                        <a:t>Attend a </a:t>
                      </a:r>
                      <a:r>
                        <a:rPr lang="en-AU" sz="900" b="0" u="sng">
                          <a:solidFill>
                            <a:schemeClr val="tx1"/>
                          </a:solidFill>
                        </a:rPr>
                        <a:t>virtual lunch organised by your </a:t>
                      </a:r>
                      <a:br>
                        <a:rPr lang="en-AU" sz="900" b="0" u="sng">
                          <a:solidFill>
                            <a:schemeClr val="tx1"/>
                          </a:solidFill>
                        </a:rPr>
                      </a:br>
                      <a:r>
                        <a:rPr lang="en-AU" sz="900" b="0" u="sng">
                          <a:solidFill>
                            <a:schemeClr val="tx1"/>
                          </a:solidFill>
                        </a:rPr>
                        <a:t>buddy with some of your peers in the team</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856980"/>
                  </a:ext>
                </a:extLst>
              </a:tr>
              <a:tr h="472001">
                <a:tc>
                  <a:txBody>
                    <a:bodyPr/>
                    <a:lstStyle/>
                    <a:p>
                      <a:pPr algn="ct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lang="en-AU" sz="1400">
                        <a:solidFill>
                          <a:schemeClr val="tx1"/>
                        </a:solidFill>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u="sng">
                          <a:solidFill>
                            <a:schemeClr val="tx1"/>
                          </a:solidFill>
                        </a:rPr>
                        <a:t>Have a introductory catch up with your Mentor</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468645"/>
                  </a:ext>
                </a:extLst>
              </a:tr>
              <a:tr h="472001">
                <a:tc>
                  <a:txBody>
                    <a:bodyPr/>
                    <a:lstStyle/>
                    <a:p>
                      <a:pPr algn="ctr"/>
                      <a:r>
                        <a:rPr kumimoji="0" lang="en-AU"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lang="en-AU" sz="1400">
                        <a:solidFill>
                          <a:schemeClr val="tx1"/>
                        </a:solidFill>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u="none">
                          <a:solidFill>
                            <a:schemeClr val="tx1"/>
                          </a:solidFill>
                        </a:rPr>
                        <a:t>Join the organisation- or team-wide </a:t>
                      </a:r>
                      <a:r>
                        <a:rPr lang="en-AU" sz="900" b="1" i="0" u="sng">
                          <a:solidFill>
                            <a:schemeClr val="tx1"/>
                          </a:solidFill>
                        </a:rPr>
                        <a:t>group </a:t>
                      </a:r>
                      <a:br>
                        <a:rPr lang="en-AU" sz="900" b="1" i="0" u="sng">
                          <a:solidFill>
                            <a:schemeClr val="tx1"/>
                          </a:solidFill>
                        </a:rPr>
                      </a:br>
                      <a:r>
                        <a:rPr lang="en-AU" sz="900" b="1" i="0" u="sng">
                          <a:solidFill>
                            <a:schemeClr val="tx1"/>
                          </a:solidFill>
                        </a:rPr>
                        <a:t>chat and say “Hi!”</a:t>
                      </a:r>
                      <a:endParaRPr lang="en-AU" sz="900" b="1" i="0" u="sng" kern="1200">
                        <a:solidFill>
                          <a:schemeClr val="tx1"/>
                        </a:solidFill>
                        <a:latin typeface="+mn-lt"/>
                        <a:ea typeface="+mn-ea"/>
                        <a:cs typeface="+mn-cs"/>
                      </a:endParaRP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3880658"/>
                  </a:ext>
                </a:extLst>
              </a:tr>
              <a:tr h="472001">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144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900" dirty="0">
                          <a:solidFill>
                            <a:schemeClr val="tx1"/>
                          </a:solidFill>
                        </a:rPr>
                        <a:t>You made it through a week! </a:t>
                      </a:r>
                      <a:r>
                        <a:rPr lang="en-AU" sz="900" u="sng" dirty="0">
                          <a:solidFill>
                            <a:schemeClr val="tx1"/>
                          </a:solidFill>
                        </a:rPr>
                        <a:t>Celebrate with a </a:t>
                      </a:r>
                      <a:r>
                        <a:rPr lang="en-AU" sz="900" i="0" u="sng" dirty="0">
                          <a:solidFill>
                            <a:schemeClr val="tx1"/>
                          </a:solidFill>
                        </a:rPr>
                        <a:t>virtual team Drinks</a:t>
                      </a:r>
                      <a:endParaRPr lang="en-AU" sz="900" i="0" dirty="0">
                        <a:solidFill>
                          <a:schemeClr val="tx1"/>
                        </a:solidFill>
                      </a:endParaRPr>
                    </a:p>
                  </a:txBody>
                  <a:tcPr marL="72000" marR="36000" marT="0" marB="14400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843544"/>
                  </a:ext>
                </a:extLst>
              </a:tr>
            </a:tbl>
          </a:graphicData>
        </a:graphic>
      </p:graphicFrame>
      <p:graphicFrame>
        <p:nvGraphicFramePr>
          <p:cNvPr id="46" name="Table 45">
            <a:extLst>
              <a:ext uri="{FF2B5EF4-FFF2-40B4-BE49-F238E27FC236}">
                <a16:creationId xmlns:a16="http://schemas.microsoft.com/office/drawing/2014/main" id="{262473AF-ABFD-4083-8EE0-7731E0C73E28}"/>
              </a:ext>
            </a:extLst>
          </p:cNvPr>
          <p:cNvGraphicFramePr>
            <a:graphicFrameLocks noGrp="1"/>
          </p:cNvGraphicFramePr>
          <p:nvPr>
            <p:extLst>
              <p:ext uri="{D42A27DB-BD31-4B8C-83A1-F6EECF244321}">
                <p14:modId xmlns:p14="http://schemas.microsoft.com/office/powerpoint/2010/main" val="2387167668"/>
              </p:ext>
            </p:extLst>
          </p:nvPr>
        </p:nvGraphicFramePr>
        <p:xfrm>
          <a:off x="2792127" y="999231"/>
          <a:ext cx="9316734" cy="5045640"/>
        </p:xfrm>
        <a:graphic>
          <a:graphicData uri="http://schemas.openxmlformats.org/drawingml/2006/table">
            <a:tbl>
              <a:tblPr firstRow="1" bandRow="1">
                <a:tableStyleId>{2D5ABB26-0587-4C30-8999-92F81FD0307C}</a:tableStyleId>
              </a:tblPr>
              <a:tblGrid>
                <a:gridCol w="425624">
                  <a:extLst>
                    <a:ext uri="{9D8B030D-6E8A-4147-A177-3AD203B41FA5}">
                      <a16:colId xmlns:a16="http://schemas.microsoft.com/office/drawing/2014/main" val="621384961"/>
                    </a:ext>
                  </a:extLst>
                </a:gridCol>
                <a:gridCol w="2679954">
                  <a:extLst>
                    <a:ext uri="{9D8B030D-6E8A-4147-A177-3AD203B41FA5}">
                      <a16:colId xmlns:a16="http://schemas.microsoft.com/office/drawing/2014/main" val="1715919088"/>
                    </a:ext>
                  </a:extLst>
                </a:gridCol>
                <a:gridCol w="425624">
                  <a:extLst>
                    <a:ext uri="{9D8B030D-6E8A-4147-A177-3AD203B41FA5}">
                      <a16:colId xmlns:a16="http://schemas.microsoft.com/office/drawing/2014/main" val="2838651046"/>
                    </a:ext>
                  </a:extLst>
                </a:gridCol>
                <a:gridCol w="2679954">
                  <a:extLst>
                    <a:ext uri="{9D8B030D-6E8A-4147-A177-3AD203B41FA5}">
                      <a16:colId xmlns:a16="http://schemas.microsoft.com/office/drawing/2014/main" val="1292111764"/>
                    </a:ext>
                  </a:extLst>
                </a:gridCol>
                <a:gridCol w="425624">
                  <a:extLst>
                    <a:ext uri="{9D8B030D-6E8A-4147-A177-3AD203B41FA5}">
                      <a16:colId xmlns:a16="http://schemas.microsoft.com/office/drawing/2014/main" val="2848904970"/>
                    </a:ext>
                  </a:extLst>
                </a:gridCol>
                <a:gridCol w="2679954">
                  <a:extLst>
                    <a:ext uri="{9D8B030D-6E8A-4147-A177-3AD203B41FA5}">
                      <a16:colId xmlns:a16="http://schemas.microsoft.com/office/drawing/2014/main" val="1862033197"/>
                    </a:ext>
                  </a:extLst>
                </a:gridCol>
              </a:tblGrid>
              <a:tr h="371698">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endParaRPr lang="en-AU" sz="1000" b="0" u="none">
                        <a:solidFill>
                          <a:schemeClr val="tx1"/>
                        </a:solidFill>
                      </a:endParaRP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00" kern="1200">
                        <a:solidFill>
                          <a:schemeClr val="tx1"/>
                        </a:solidFill>
                        <a:latin typeface="+mn-lt"/>
                        <a:ea typeface="+mn-ea"/>
                        <a:cs typeface="+mn-cs"/>
                      </a:endParaRPr>
                    </a:p>
                  </a:txBody>
                  <a:tcPr marL="72000" marR="36000" marT="0" marB="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00" b="1" kern="1200">
                        <a:solidFill>
                          <a:schemeClr val="tx1"/>
                        </a:solidFill>
                        <a:latin typeface="+mn-lt"/>
                        <a:ea typeface="+mn-ea"/>
                        <a:cs typeface="+mn-cs"/>
                      </a:endParaRPr>
                    </a:p>
                  </a:txBody>
                  <a:tcPr marL="72000" marR="36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762647"/>
                  </a:ext>
                </a:extLst>
              </a:tr>
              <a:tr h="667706">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uLnTx/>
                        <a:uFillTx/>
                        <a:latin typeface="Univers 45 Ligh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kern="1200">
                          <a:solidFill>
                            <a:schemeClr val="tx1"/>
                          </a:solidFill>
                          <a:latin typeface="+mn-lt"/>
                          <a:ea typeface="+mn-ea"/>
                          <a:cs typeface="+mn-cs"/>
                        </a:rPr>
                        <a:t>Have </a:t>
                      </a:r>
                      <a:r>
                        <a:rPr lang="en-AU" sz="1000" u="sng" kern="1200">
                          <a:solidFill>
                            <a:schemeClr val="tx1"/>
                          </a:solidFill>
                          <a:latin typeface="+mn-lt"/>
                          <a:ea typeface="+mn-ea"/>
                          <a:cs typeface="+mn-cs"/>
                        </a:rPr>
                        <a:t>three phone calls with your buddy</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800" b="0" i="0" u="none" strike="noStrike" kern="1200" cap="none" spc="0" normalizeH="0" baseline="0" noProof="0">
                        <a:ln>
                          <a:noFill/>
                        </a:ln>
                        <a:solidFill>
                          <a:srgbClr val="000000"/>
                        </a:solidFill>
                        <a:effectLst/>
                        <a:uLnTx/>
                        <a:uFillTx/>
                        <a:latin typeface="Univers 45 Light"/>
                        <a:ea typeface="+mn-ea"/>
                        <a:cs typeface="+mn-cs"/>
                      </a:endParaRPr>
                    </a:p>
                  </a:txBody>
                  <a:tcPr marL="72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kern="1200">
                          <a:solidFill>
                            <a:schemeClr val="tx1"/>
                          </a:solidFill>
                          <a:latin typeface="+mn-lt"/>
                          <a:ea typeface="+mn-ea"/>
                          <a:cs typeface="+mn-cs"/>
                        </a:rPr>
                        <a:t>Have </a:t>
                      </a:r>
                      <a:r>
                        <a:rPr lang="en-AU" sz="1000" u="sng" kern="1200">
                          <a:solidFill>
                            <a:schemeClr val="tx1"/>
                          </a:solidFill>
                          <a:latin typeface="+mn-lt"/>
                          <a:ea typeface="+mn-ea"/>
                          <a:cs typeface="+mn-cs"/>
                        </a:rPr>
                        <a:t>two phone calls with your buddy</a:t>
                      </a:r>
                    </a:p>
                  </a:txBody>
                  <a:tcPr marL="72000" marR="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uLnTx/>
                        <a:uFillTx/>
                        <a:latin typeface="Univers 45 Light"/>
                        <a:ea typeface="+mn-ea"/>
                        <a:cs typeface="+mn-cs"/>
                      </a:endParaRPr>
                    </a:p>
                  </a:txBody>
                  <a:tcPr marL="72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kern="1200" noProof="0">
                          <a:solidFill>
                            <a:schemeClr val="tx1"/>
                          </a:solidFill>
                          <a:latin typeface="+mn-lt"/>
                          <a:ea typeface="+mn-ea"/>
                          <a:cs typeface="+mn-cs"/>
                        </a:rPr>
                        <a:t>Have </a:t>
                      </a:r>
                      <a:r>
                        <a:rPr lang="en-AU" sz="1000" u="sng" kern="1200" noProof="0">
                          <a:solidFill>
                            <a:schemeClr val="tx1"/>
                          </a:solidFill>
                          <a:latin typeface="+mn-lt"/>
                          <a:ea typeface="+mn-ea"/>
                          <a:cs typeface="+mn-cs"/>
                        </a:rPr>
                        <a:t>one phone call with your buddy</a:t>
                      </a:r>
                    </a:p>
                  </a:txBody>
                  <a:tcPr marL="72000" marR="180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0917998"/>
                  </a:ext>
                </a:extLst>
              </a:tr>
              <a:tr h="667706">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b="0" u="none">
                          <a:solidFill>
                            <a:schemeClr val="tx1"/>
                          </a:solidFill>
                        </a:rPr>
                        <a:t>Meet an </a:t>
                      </a:r>
                      <a:r>
                        <a:rPr lang="en-AU" sz="1000" b="0" u="sng">
                          <a:solidFill>
                            <a:schemeClr val="tx1"/>
                          </a:solidFill>
                        </a:rPr>
                        <a:t>executive level member of your team</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20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kern="1200">
                          <a:solidFill>
                            <a:schemeClr val="tx1"/>
                          </a:solidFill>
                          <a:latin typeface="+mn-lt"/>
                          <a:ea typeface="+mn-ea"/>
                          <a:cs typeface="+mn-cs"/>
                        </a:rPr>
                        <a:t>Start the </a:t>
                      </a:r>
                      <a:r>
                        <a:rPr lang="en-AU" sz="1000" u="sng" kern="1200">
                          <a:solidFill>
                            <a:schemeClr val="tx1"/>
                          </a:solidFill>
                          <a:latin typeface="+mn-lt"/>
                          <a:ea typeface="+mn-ea"/>
                          <a:cs typeface="+mn-cs"/>
                        </a:rPr>
                        <a:t>Onboarding Experience</a:t>
                      </a:r>
                    </a:p>
                  </a:txBody>
                  <a:tcPr marL="72000" marR="3600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b="1" kern="1200">
                          <a:solidFill>
                            <a:schemeClr val="tx1"/>
                          </a:solidFill>
                          <a:latin typeface="+mn-lt"/>
                          <a:ea typeface="+mn-ea"/>
                          <a:cs typeface="+mn-cs"/>
                        </a:rPr>
                        <a:t>Congratulations, you’ve made it through your first four weeks – virtually!</a:t>
                      </a:r>
                    </a:p>
                  </a:txBody>
                  <a:tcPr marL="72000" marR="36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394487"/>
                  </a:ext>
                </a:extLst>
              </a:tr>
              <a:tr h="667706">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a:solidFill>
                            <a:schemeClr val="tx1"/>
                          </a:solidFill>
                        </a:rPr>
                        <a:t>Attend the weekly </a:t>
                      </a:r>
                      <a:r>
                        <a:rPr lang="en-AU" sz="1000" u="sng">
                          <a:solidFill>
                            <a:schemeClr val="tx1"/>
                          </a:solidFill>
                        </a:rPr>
                        <a:t>team events and </a:t>
                      </a:r>
                      <a:br>
                        <a:rPr lang="en-AU" sz="1000" u="sng">
                          <a:solidFill>
                            <a:schemeClr val="tx1"/>
                          </a:solidFill>
                        </a:rPr>
                      </a:br>
                      <a:r>
                        <a:rPr lang="en-AU" sz="1000" i="1" u="sng">
                          <a:solidFill>
                            <a:schemeClr val="tx1"/>
                          </a:solidFill>
                        </a:rPr>
                        <a:t>team-wide Lockdown drinks</a:t>
                      </a:r>
                      <a:endParaRPr lang="en-AU" sz="1000" b="0" i="0">
                        <a:solidFill>
                          <a:schemeClr val="tx1"/>
                        </a:solidFill>
                        <a:effectLst/>
                      </a:endParaRP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a:solidFill>
                            <a:schemeClr val="tx1"/>
                          </a:solidFill>
                        </a:rPr>
                        <a:t>Attend the weekly </a:t>
                      </a:r>
                      <a:r>
                        <a:rPr lang="en-AU" sz="1000" u="sng">
                          <a:solidFill>
                            <a:schemeClr val="tx1"/>
                          </a:solidFill>
                        </a:rPr>
                        <a:t>team events and </a:t>
                      </a:r>
                      <a:br>
                        <a:rPr lang="en-AU" sz="1000" u="sng">
                          <a:solidFill>
                            <a:schemeClr val="tx1"/>
                          </a:solidFill>
                        </a:rPr>
                      </a:br>
                      <a:r>
                        <a:rPr lang="en-AU" sz="1000" i="1" u="sng">
                          <a:solidFill>
                            <a:schemeClr val="tx1"/>
                          </a:solidFill>
                        </a:rPr>
                        <a:t>team-wide Lockdown drinks</a:t>
                      </a:r>
                      <a:endParaRPr lang="en-AU" sz="1000" b="0" i="0">
                        <a:solidFill>
                          <a:schemeClr val="tx1"/>
                        </a:solidFill>
                        <a:effectLst/>
                      </a:endParaRPr>
                    </a:p>
                  </a:txBody>
                  <a:tcPr marL="72000" marR="3600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a:solidFill>
                            <a:schemeClr val="tx1"/>
                          </a:solidFill>
                        </a:rPr>
                        <a:t>Attend a weekly </a:t>
                      </a:r>
                      <a:r>
                        <a:rPr lang="en-AU" sz="1000" u="sng">
                          <a:solidFill>
                            <a:schemeClr val="tx1"/>
                          </a:solidFill>
                        </a:rPr>
                        <a:t>team events or </a:t>
                      </a:r>
                      <a:br>
                        <a:rPr lang="en-AU" sz="1000" u="sng">
                          <a:solidFill>
                            <a:schemeClr val="tx1"/>
                          </a:solidFill>
                        </a:rPr>
                      </a:br>
                      <a:r>
                        <a:rPr lang="en-AU" sz="1000" i="0" u="sng">
                          <a:solidFill>
                            <a:schemeClr val="tx1"/>
                          </a:solidFill>
                        </a:rPr>
                        <a:t>team-wide virtual drinks</a:t>
                      </a:r>
                      <a:endParaRPr lang="en-AU" sz="1000" b="0" i="0">
                        <a:solidFill>
                          <a:schemeClr val="tx1"/>
                        </a:solidFill>
                        <a:effectLst/>
                      </a:endParaRPr>
                    </a:p>
                  </a:txBody>
                  <a:tcPr marL="72000" marR="36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180181"/>
                  </a:ext>
                </a:extLst>
              </a:tr>
              <a:tr h="667706">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a:solidFill>
                            <a:schemeClr val="tx1"/>
                          </a:solidFill>
                        </a:rPr>
                        <a:t>Post a photo about a hobby, pet or something quirky in the </a:t>
                      </a:r>
                      <a:r>
                        <a:rPr lang="en-AU" sz="1000" b="0" i="0" u="sng"/>
                        <a:t>team-wide chat</a:t>
                      </a:r>
                      <a:endParaRPr lang="en-AU" sz="1000" i="0" u="sng">
                        <a:solidFill>
                          <a:schemeClr val="tx1"/>
                        </a:solidFill>
                      </a:endParaRP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a:solidFill>
                            <a:schemeClr val="tx1"/>
                          </a:solidFill>
                        </a:rPr>
                        <a:t>Keep looking after yourself! We really encourage establishing healthy virtual working practices</a:t>
                      </a:r>
                    </a:p>
                  </a:txBody>
                  <a:tcPr marL="72000" marR="3600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kern="1200">
                          <a:solidFill>
                            <a:schemeClr val="tx1"/>
                          </a:solidFill>
                          <a:latin typeface="+mn-lt"/>
                          <a:ea typeface="+mn-ea"/>
                          <a:cs typeface="+mn-cs"/>
                        </a:rPr>
                        <a:t>Volunteer to host / run a fun activity as a </a:t>
                      </a:r>
                      <a:r>
                        <a:rPr lang="en-AU" sz="1000" u="sng" kern="1200">
                          <a:solidFill>
                            <a:schemeClr val="tx1"/>
                          </a:solidFill>
                          <a:latin typeface="+mn-lt"/>
                          <a:ea typeface="+mn-ea"/>
                          <a:cs typeface="+mn-cs"/>
                        </a:rPr>
                        <a:t>team event</a:t>
                      </a:r>
                      <a:endParaRPr lang="en-AU" sz="1000" kern="1200">
                        <a:solidFill>
                          <a:schemeClr val="tx1"/>
                        </a:solidFill>
                        <a:latin typeface="+mn-lt"/>
                        <a:ea typeface="+mn-ea"/>
                        <a:cs typeface="+mn-cs"/>
                      </a:endParaRPr>
                    </a:p>
                  </a:txBody>
                  <a:tcPr marL="72000" marR="36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1354305"/>
                  </a:ext>
                </a:extLst>
              </a:tr>
              <a:tr h="667706">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36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kern="1200">
                          <a:solidFill>
                            <a:schemeClr val="tx1"/>
                          </a:solidFill>
                          <a:latin typeface="+mn-lt"/>
                          <a:ea typeface="+mn-ea"/>
                          <a:cs typeface="+mn-cs"/>
                        </a:rPr>
                        <a:t>Attend </a:t>
                      </a:r>
                      <a:r>
                        <a:rPr lang="en-AU" sz="1000" i="0" kern="1200">
                          <a:solidFill>
                            <a:schemeClr val="tx1"/>
                          </a:solidFill>
                          <a:latin typeface="+mn-lt"/>
                          <a:ea typeface="+mn-ea"/>
                          <a:cs typeface="+mn-cs"/>
                        </a:rPr>
                        <a:t>all </a:t>
                      </a:r>
                      <a:r>
                        <a:rPr lang="en-AU" sz="1000" i="0" u="sng" kern="1200">
                          <a:solidFill>
                            <a:schemeClr val="tx1"/>
                          </a:solidFill>
                          <a:latin typeface="+mn-lt"/>
                          <a:ea typeface="+mn-ea"/>
                          <a:cs typeface="+mn-cs"/>
                        </a:rPr>
                        <a:t>training sessions </a:t>
                      </a:r>
                      <a:r>
                        <a:rPr lang="en-AU" sz="1000" kern="1200">
                          <a:solidFill>
                            <a:schemeClr val="tx1"/>
                          </a:solidFill>
                          <a:latin typeface="+mn-lt"/>
                          <a:ea typeface="+mn-ea"/>
                          <a:cs typeface="+mn-cs"/>
                        </a:rPr>
                        <a:t>scheduled this week</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lang="en-AU" sz="1800">
                        <a:solidFill>
                          <a:schemeClr val="tx1"/>
                        </a:solidFill>
                      </a:endParaRPr>
                    </a:p>
                  </a:txBody>
                  <a:tcPr marL="36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00">
                          <a:solidFill>
                            <a:schemeClr val="tx1"/>
                          </a:solidFill>
                        </a:rPr>
                        <a:t>Have </a:t>
                      </a:r>
                      <a:r>
                        <a:rPr lang="en-AU" sz="1000" u="sng">
                          <a:solidFill>
                            <a:schemeClr val="tx1"/>
                          </a:solidFill>
                        </a:rPr>
                        <a:t>virtual coffees one person who had their</a:t>
                      </a:r>
                      <a:r>
                        <a:rPr lang="en-AU" sz="1000" b="1" u="sng">
                          <a:solidFill>
                            <a:schemeClr val="tx1"/>
                          </a:solidFill>
                        </a:rPr>
                        <a:t> camera ON </a:t>
                      </a:r>
                      <a:r>
                        <a:rPr lang="en-AU" sz="1000" b="0" u="sng">
                          <a:solidFill>
                            <a:schemeClr val="tx1"/>
                          </a:solidFill>
                        </a:rPr>
                        <a:t>from the weekly team</a:t>
                      </a:r>
                      <a:r>
                        <a:rPr lang="en-AU" sz="1000" i="1" u="sng">
                          <a:solidFill>
                            <a:schemeClr val="tx1"/>
                          </a:solidFill>
                        </a:rPr>
                        <a:t> </a:t>
                      </a:r>
                      <a:r>
                        <a:rPr lang="en-AU" sz="1000" u="sng">
                          <a:solidFill>
                            <a:schemeClr val="tx1"/>
                          </a:solidFill>
                        </a:rPr>
                        <a:t>call</a:t>
                      </a:r>
                    </a:p>
                  </a:txBody>
                  <a:tcPr marL="72000" marR="3600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72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kern="1200">
                          <a:solidFill>
                            <a:schemeClr val="tx1"/>
                          </a:solidFill>
                          <a:effectLst>
                            <a:outerShdw blurRad="38100" dist="38100" dir="2700000" algn="tl">
                              <a:srgbClr val="000000">
                                <a:alpha val="43137"/>
                              </a:srgbClr>
                            </a:outerShdw>
                          </a:effectLst>
                          <a:latin typeface="+mn-lt"/>
                          <a:ea typeface="+mn-ea"/>
                          <a:cs typeface="+mn-cs"/>
                        </a:rPr>
                        <a:t>Explore </a:t>
                      </a:r>
                      <a:r>
                        <a:rPr lang="en-AU" sz="1000" u="sng" kern="1200">
                          <a:solidFill>
                            <a:schemeClr val="tx1"/>
                          </a:solidFill>
                          <a:effectLst>
                            <a:outerShdw blurRad="38100" dist="38100" dir="2700000" algn="tl">
                              <a:srgbClr val="000000">
                                <a:alpha val="43137"/>
                              </a:srgbClr>
                            </a:outerShdw>
                          </a:effectLst>
                          <a:latin typeface="+mn-lt"/>
                          <a:ea typeface="+mn-ea"/>
                          <a:cs typeface="+mn-cs"/>
                        </a:rPr>
                        <a:t>internal learning opportunities </a:t>
                      </a:r>
                      <a:r>
                        <a:rPr lang="en-AU" sz="1000" kern="1200">
                          <a:solidFill>
                            <a:schemeClr val="tx1"/>
                          </a:solidFill>
                          <a:effectLst>
                            <a:outerShdw blurRad="38100" dist="38100" dir="2700000" algn="tl">
                              <a:srgbClr val="000000">
                                <a:alpha val="43137"/>
                              </a:srgbClr>
                            </a:outerShdw>
                          </a:effectLst>
                          <a:latin typeface="+mn-lt"/>
                          <a:ea typeface="+mn-ea"/>
                          <a:cs typeface="+mn-cs"/>
                        </a:rPr>
                        <a:t>and complete additional pathways and trainings that catch your interest</a:t>
                      </a:r>
                    </a:p>
                  </a:txBody>
                  <a:tcPr marL="72000" marR="72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84370"/>
                  </a:ext>
                </a:extLst>
              </a:tr>
              <a:tr h="667706">
                <a:tc>
                  <a:txBody>
                    <a:bodyPr/>
                    <a:lstStyle/>
                    <a:p>
                      <a:pPr algn="ct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lang="en-AU" sz="1600">
                        <a:solidFill>
                          <a:schemeClr val="tx1"/>
                        </a:solidFill>
                      </a:endParaRPr>
                    </a:p>
                  </a:txBody>
                  <a:tcPr marL="36000" marR="36000" marT="36000" marB="3600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000" u="sng">
                          <a:solidFill>
                            <a:schemeClr val="tx1"/>
                          </a:solidFill>
                        </a:rPr>
                        <a:t>Have virtual coffees with three people identified by your buddy</a:t>
                      </a:r>
                    </a:p>
                  </a:txBody>
                  <a:tcPr marL="72000" marR="36000" marT="36000" marB="3600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800" b="0" i="0" u="none" strike="noStrike" kern="1200" cap="none" spc="0" normalizeH="0" baseline="0" noProof="0">
                        <a:ln>
                          <a:noFill/>
                        </a:ln>
                        <a:solidFill>
                          <a:schemeClr val="tx1"/>
                        </a:solidFill>
                        <a:effectLst/>
                        <a:uLnTx/>
                        <a:uFillTx/>
                        <a:latin typeface="Univers 45 Light"/>
                        <a:ea typeface="+mn-ea"/>
                        <a:cs typeface="+mn-cs"/>
                      </a:endParaRPr>
                    </a:p>
                  </a:txBody>
                  <a:tcPr marL="72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lang="en-AU" sz="1000" kern="1200">
                          <a:solidFill>
                            <a:schemeClr val="tx1"/>
                          </a:solidFill>
                          <a:latin typeface="+mn-lt"/>
                          <a:ea typeface="+mn-ea"/>
                          <a:cs typeface="+mn-cs"/>
                        </a:rPr>
                        <a:t>Have a </a:t>
                      </a:r>
                      <a:r>
                        <a:rPr lang="en-AU" sz="1000" u="sng" kern="1200">
                          <a:solidFill>
                            <a:schemeClr val="tx1"/>
                          </a:solidFill>
                          <a:latin typeface="+mn-lt"/>
                          <a:ea typeface="+mn-ea"/>
                          <a:cs typeface="+mn-cs"/>
                        </a:rPr>
                        <a:t>second meeting with your Mentor</a:t>
                      </a:r>
                    </a:p>
                  </a:txBody>
                  <a:tcPr marL="72000" marR="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AU"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lang="en-AU" sz="1800">
                        <a:solidFill>
                          <a:schemeClr val="tx1"/>
                        </a:solidFill>
                      </a:endParaRPr>
                    </a:p>
                  </a:txBody>
                  <a:tcPr marL="36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000">
                          <a:solidFill>
                            <a:schemeClr val="tx1"/>
                          </a:solidFill>
                        </a:rPr>
                        <a:t>Have </a:t>
                      </a:r>
                      <a:r>
                        <a:rPr lang="en-AU" sz="1000" u="sng">
                          <a:solidFill>
                            <a:schemeClr val="tx1"/>
                          </a:solidFill>
                        </a:rPr>
                        <a:t>virtual coffees with two people who have their </a:t>
                      </a:r>
                      <a:r>
                        <a:rPr lang="en-AU" sz="1000" b="1" u="sng">
                          <a:solidFill>
                            <a:schemeClr val="tx1"/>
                          </a:solidFill>
                        </a:rPr>
                        <a:t>camera OFF</a:t>
                      </a:r>
                      <a:r>
                        <a:rPr lang="en-AU" sz="1000" b="1">
                          <a:solidFill>
                            <a:schemeClr val="tx1"/>
                          </a:solidFill>
                        </a:rPr>
                        <a:t> </a:t>
                      </a:r>
                      <a:r>
                        <a:rPr lang="en-AU" sz="1000">
                          <a:solidFill>
                            <a:schemeClr val="tx1"/>
                          </a:solidFill>
                        </a:rPr>
                        <a:t>from the weekly team call</a:t>
                      </a:r>
                    </a:p>
                  </a:txBody>
                  <a:tcPr marL="72000" marR="36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1477276"/>
                  </a:ext>
                </a:extLst>
              </a:tr>
              <a:tr h="667706">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72000" marR="36000" marT="0" marB="0" anchor="ctr">
                    <a:lnL w="381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829544" rtl="0" eaLnBrk="1" latinLnBrk="0" hangingPunct="1"/>
                      <a:r>
                        <a:rPr lang="en-AU" sz="1000" kern="1200">
                          <a:solidFill>
                            <a:schemeClr val="tx1"/>
                          </a:solidFill>
                          <a:effectLst>
                            <a:outerShdw blurRad="38100" dist="38100" dir="2700000" algn="tl">
                              <a:srgbClr val="000000">
                                <a:alpha val="43137"/>
                              </a:srgbClr>
                            </a:outerShdw>
                          </a:effectLst>
                          <a:latin typeface="+mn-lt"/>
                          <a:ea typeface="+mn-ea"/>
                          <a:cs typeface="+mn-cs"/>
                        </a:rPr>
                        <a:t>Volunteer to support any internal </a:t>
                      </a:r>
                      <a:br>
                        <a:rPr lang="en-AU" sz="1000" kern="1200">
                          <a:solidFill>
                            <a:schemeClr val="tx1"/>
                          </a:solidFill>
                          <a:effectLst>
                            <a:outerShdw blurRad="38100" dist="38100" dir="2700000" algn="tl">
                              <a:srgbClr val="000000">
                                <a:alpha val="43137"/>
                              </a:srgbClr>
                            </a:outerShdw>
                          </a:effectLst>
                          <a:latin typeface="+mn-lt"/>
                          <a:ea typeface="+mn-ea"/>
                          <a:cs typeface="+mn-cs"/>
                        </a:rPr>
                      </a:br>
                      <a:r>
                        <a:rPr lang="en-AU" sz="1000" u="sng" kern="1200">
                          <a:solidFill>
                            <a:schemeClr val="tx1"/>
                          </a:solidFill>
                          <a:effectLst>
                            <a:outerShdw blurRad="38100" dist="38100" dir="2700000" algn="tl">
                              <a:srgbClr val="000000">
                                <a:alpha val="43137"/>
                              </a:srgbClr>
                            </a:outerShdw>
                          </a:effectLst>
                          <a:latin typeface="+mn-lt"/>
                          <a:ea typeface="+mn-ea"/>
                          <a:cs typeface="+mn-cs"/>
                        </a:rPr>
                        <a:t>team initiatives underway</a:t>
                      </a:r>
                    </a:p>
                  </a:txBody>
                  <a:tcPr marL="72000" marR="36000" marT="0" marB="0" anchor="ctr">
                    <a:lnL w="12700" cap="flat" cmpd="sng" algn="ctr">
                      <a:noFill/>
                      <a:prstDash val="solid"/>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sym typeface="Wingdings" panose="05000000000000000000" pitchFamily="2" charset="2"/>
                        </a:rPr>
                        <a:t></a:t>
                      </a:r>
                      <a:endParaRPr kumimoji="0" lang="en-AU"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Univers 45 Light"/>
                        <a:ea typeface="+mn-ea"/>
                        <a:cs typeface="+mn-cs"/>
                      </a:endParaRPr>
                    </a:p>
                  </a:txBody>
                  <a:tcPr marL="72000" marR="36000" marT="0" marB="0" anchor="ctr">
                    <a:lnL w="28575" cap="flat" cmpd="sng" algn="ctr">
                      <a:solidFill>
                        <a:srgbClr val="F68D2E"/>
                      </a:solidFill>
                      <a:prstDash val="dot"/>
                      <a:round/>
                      <a:headEnd type="none" w="med" len="med"/>
                      <a:tailEnd type="none" w="med" len="med"/>
                    </a:lnL>
                    <a:lnR w="381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000" b="0" u="none" kern="1200">
                          <a:solidFill>
                            <a:schemeClr val="tx1"/>
                          </a:solidFill>
                          <a:effectLst>
                            <a:outerShdw blurRad="38100" dist="38100" dir="2700000" algn="tl">
                              <a:srgbClr val="000000">
                                <a:alpha val="43137"/>
                              </a:srgbClr>
                            </a:outerShdw>
                          </a:effectLst>
                          <a:latin typeface="+mn-lt"/>
                          <a:ea typeface="+mn-ea"/>
                          <a:cs typeface="+mn-cs"/>
                        </a:rPr>
                        <a:t>Join a network or committee at work</a:t>
                      </a:r>
                      <a:endParaRPr lang="en-AU" sz="1000" b="0" u="sng" kern="1200">
                        <a:solidFill>
                          <a:schemeClr val="tx1"/>
                        </a:solidFill>
                        <a:effectLst>
                          <a:outerShdw blurRad="38100" dist="38100" dir="2700000" algn="tl">
                            <a:srgbClr val="000000">
                              <a:alpha val="43137"/>
                            </a:srgbClr>
                          </a:outerShdw>
                        </a:effectLst>
                        <a:latin typeface="+mn-lt"/>
                        <a:ea typeface="+mn-ea"/>
                        <a:cs typeface="+mn-cs"/>
                      </a:endParaRPr>
                    </a:p>
                  </a:txBody>
                  <a:tcPr marL="72000" marR="36000" marT="0" marB="36000" anchor="ctr">
                    <a:lnL w="38100" cap="flat" cmpd="sng" algn="ctr">
                      <a:noFill/>
                      <a:prstDash val="dot"/>
                      <a:round/>
                      <a:headEnd type="none" w="med" len="med"/>
                      <a:tailEnd type="none" w="med" len="med"/>
                    </a:lnL>
                    <a:lnR w="28575" cap="flat" cmpd="sng" algn="ctr">
                      <a:solidFill>
                        <a:srgbClr val="F68D2E"/>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sym typeface="Wingdings 2" panose="05020102010507070707" pitchFamily="18" charset="2"/>
                        </a:rPr>
                        <a:t></a:t>
                      </a:r>
                      <a:endParaRPr kumimoji="0" lang="en-AU" sz="16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a:txBody>
                  <a:tcPr marL="72000" marR="36000" marT="0" marB="0" anchor="ctr">
                    <a:lnL w="28575" cap="flat" cmpd="sng" algn="ctr">
                      <a:solidFill>
                        <a:srgbClr val="F68D2E"/>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r>
                        <a:rPr lang="en-AU" sz="1000" kern="1200" dirty="0">
                          <a:solidFill>
                            <a:schemeClr val="tx1"/>
                          </a:solidFill>
                          <a:latin typeface="+mn-lt"/>
                          <a:ea typeface="+mn-ea"/>
                          <a:cs typeface="+mn-cs"/>
                        </a:rPr>
                        <a:t>Update your </a:t>
                      </a:r>
                      <a:r>
                        <a:rPr lang="en-AU" sz="1000" u="sng" kern="1200" dirty="0">
                          <a:solidFill>
                            <a:schemeClr val="tx1"/>
                          </a:solidFill>
                          <a:latin typeface="+mn-lt"/>
                          <a:ea typeface="+mn-ea"/>
                          <a:cs typeface="+mn-cs"/>
                        </a:rPr>
                        <a:t>LinkedIn</a:t>
                      </a:r>
                      <a:r>
                        <a:rPr lang="en-AU" sz="1000" kern="1200" dirty="0">
                          <a:solidFill>
                            <a:schemeClr val="tx1"/>
                          </a:solidFill>
                          <a:latin typeface="+mn-lt"/>
                          <a:ea typeface="+mn-ea"/>
                          <a:cs typeface="+mn-cs"/>
                        </a:rPr>
                        <a:t> and make a relevant insight or interaction related to an area of interest</a:t>
                      </a:r>
                      <a:endParaRPr lang="en-US" sz="1000" kern="1200" dirty="0">
                        <a:solidFill>
                          <a:schemeClr val="tx1"/>
                        </a:solidFill>
                        <a:latin typeface="+mn-lt"/>
                        <a:ea typeface="+mn-ea"/>
                        <a:cs typeface="+mn-cs"/>
                      </a:endParaRPr>
                    </a:p>
                  </a:txBody>
                  <a:tcPr marL="72000" marR="36000" marT="0" marB="0" anchor="ctr">
                    <a:lnL w="12700" cap="flat" cmpd="sng" algn="ctr">
                      <a:noFill/>
                      <a:prstDash val="solid"/>
                      <a:round/>
                      <a:headEnd type="none" w="med" len="med"/>
                      <a:tailEnd type="none" w="med" len="med"/>
                    </a:lnL>
                    <a:lnR w="28575"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0922763"/>
                  </a:ext>
                </a:extLst>
              </a:tr>
            </a:tbl>
          </a:graphicData>
        </a:graphic>
      </p:graphicFrame>
      <p:sp>
        <p:nvSpPr>
          <p:cNvPr id="5" name="Freeform 9">
            <a:extLst>
              <a:ext uri="{FF2B5EF4-FFF2-40B4-BE49-F238E27FC236}">
                <a16:creationId xmlns:a16="http://schemas.microsoft.com/office/drawing/2014/main" id="{48005E62-EEE1-4728-A5D9-A258F3D8BF4D}"/>
              </a:ext>
              <a:ext uri="{C183D7F6-B498-43B3-948B-1728B52AA6E4}">
                <adec:decorative xmlns:adec="http://schemas.microsoft.com/office/drawing/2017/decorative" val="1"/>
              </a:ext>
            </a:extLst>
          </p:cNvPr>
          <p:cNvSpPr>
            <a:spLocks/>
          </p:cNvSpPr>
          <p:nvPr/>
        </p:nvSpPr>
        <p:spPr bwMode="auto">
          <a:xfrm>
            <a:off x="3549628" y="1051116"/>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6" name="Freeform 9">
            <a:extLst>
              <a:ext uri="{FF2B5EF4-FFF2-40B4-BE49-F238E27FC236}">
                <a16:creationId xmlns:a16="http://schemas.microsoft.com/office/drawing/2014/main" id="{1BBF4D8B-A576-46FF-A15C-AC9FF5AB13F8}"/>
              </a:ext>
              <a:ext uri="{C183D7F6-B498-43B3-948B-1728B52AA6E4}">
                <adec:decorative xmlns:adec="http://schemas.microsoft.com/office/drawing/2017/decorative" val="1"/>
              </a:ext>
            </a:extLst>
          </p:cNvPr>
          <p:cNvSpPr>
            <a:spLocks/>
          </p:cNvSpPr>
          <p:nvPr/>
        </p:nvSpPr>
        <p:spPr bwMode="auto">
          <a:xfrm>
            <a:off x="3632765" y="1084007"/>
            <a:ext cx="1662750" cy="198738"/>
          </a:xfrm>
          <a:prstGeom prst="rect">
            <a:avLst/>
          </a:prstGeom>
          <a:solidFill>
            <a:srgbClr val="2A4F8A"/>
          </a:solidFill>
          <a:ln>
            <a:noFill/>
          </a:ln>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Week 2</a:t>
            </a:r>
          </a:p>
        </p:txBody>
      </p:sp>
      <p:sp>
        <p:nvSpPr>
          <p:cNvPr id="8" name="Freeform 9">
            <a:extLst>
              <a:ext uri="{FF2B5EF4-FFF2-40B4-BE49-F238E27FC236}">
                <a16:creationId xmlns:a16="http://schemas.microsoft.com/office/drawing/2014/main" id="{7FEE6A7F-BEEB-4B6D-9281-0E9BAD1ED54A}"/>
              </a:ext>
              <a:ext uri="{C183D7F6-B498-43B3-948B-1728B52AA6E4}">
                <adec:decorative xmlns:adec="http://schemas.microsoft.com/office/drawing/2017/decorative" val="1"/>
              </a:ext>
            </a:extLst>
          </p:cNvPr>
          <p:cNvSpPr>
            <a:spLocks/>
          </p:cNvSpPr>
          <p:nvPr/>
        </p:nvSpPr>
        <p:spPr bwMode="auto">
          <a:xfrm>
            <a:off x="430165" y="1006510"/>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9" name="Freeform 9">
            <a:extLst>
              <a:ext uri="{FF2B5EF4-FFF2-40B4-BE49-F238E27FC236}">
                <a16:creationId xmlns:a16="http://schemas.microsoft.com/office/drawing/2014/main" id="{08EC6B97-C4DE-481F-9542-7C384DBDF62C}"/>
              </a:ext>
              <a:ext uri="{C183D7F6-B498-43B3-948B-1728B52AA6E4}">
                <adec:decorative xmlns:adec="http://schemas.microsoft.com/office/drawing/2017/decorative" val="1"/>
              </a:ext>
            </a:extLst>
          </p:cNvPr>
          <p:cNvSpPr>
            <a:spLocks/>
          </p:cNvSpPr>
          <p:nvPr/>
        </p:nvSpPr>
        <p:spPr bwMode="auto">
          <a:xfrm>
            <a:off x="513302" y="1039401"/>
            <a:ext cx="1662750" cy="198738"/>
          </a:xfrm>
          <a:prstGeom prst="rect">
            <a:avLst/>
          </a:prstGeom>
          <a:solidFill>
            <a:srgbClr val="2A4F8A"/>
          </a:solidFill>
          <a:ln>
            <a:noFill/>
          </a:ln>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Week 1</a:t>
            </a:r>
          </a:p>
        </p:txBody>
      </p:sp>
      <p:sp>
        <p:nvSpPr>
          <p:cNvPr id="11" name="Freeform 9">
            <a:extLst>
              <a:ext uri="{FF2B5EF4-FFF2-40B4-BE49-F238E27FC236}">
                <a16:creationId xmlns:a16="http://schemas.microsoft.com/office/drawing/2014/main" id="{637FE7E9-7491-40D4-8EDB-208D2FEBEE9F}"/>
              </a:ext>
              <a:ext uri="{C183D7F6-B498-43B3-948B-1728B52AA6E4}">
                <adec:decorative xmlns:adec="http://schemas.microsoft.com/office/drawing/2017/decorative" val="1"/>
              </a:ext>
            </a:extLst>
          </p:cNvPr>
          <p:cNvSpPr>
            <a:spLocks/>
          </p:cNvSpPr>
          <p:nvPr/>
        </p:nvSpPr>
        <p:spPr bwMode="auto">
          <a:xfrm>
            <a:off x="6590701" y="1051116"/>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12" name="Freeform 9">
            <a:extLst>
              <a:ext uri="{FF2B5EF4-FFF2-40B4-BE49-F238E27FC236}">
                <a16:creationId xmlns:a16="http://schemas.microsoft.com/office/drawing/2014/main" id="{7A6AA5C3-CC2E-49E7-9164-A59B84B97736}"/>
              </a:ext>
              <a:ext uri="{C183D7F6-B498-43B3-948B-1728B52AA6E4}">
                <adec:decorative xmlns:adec="http://schemas.microsoft.com/office/drawing/2017/decorative" val="1"/>
              </a:ext>
            </a:extLst>
          </p:cNvPr>
          <p:cNvSpPr>
            <a:spLocks/>
          </p:cNvSpPr>
          <p:nvPr/>
        </p:nvSpPr>
        <p:spPr bwMode="auto">
          <a:xfrm>
            <a:off x="6673838" y="1084007"/>
            <a:ext cx="1662750" cy="198738"/>
          </a:xfrm>
          <a:prstGeom prst="rect">
            <a:avLst/>
          </a:prstGeom>
          <a:solidFill>
            <a:srgbClr val="2A4F8A"/>
          </a:solidFill>
          <a:ln>
            <a:noFill/>
          </a:ln>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Week 3</a:t>
            </a:r>
          </a:p>
        </p:txBody>
      </p:sp>
      <p:sp>
        <p:nvSpPr>
          <p:cNvPr id="14" name="Freeform 9">
            <a:extLst>
              <a:ext uri="{FF2B5EF4-FFF2-40B4-BE49-F238E27FC236}">
                <a16:creationId xmlns:a16="http://schemas.microsoft.com/office/drawing/2014/main" id="{753334FF-7DB2-4C79-B83B-FAF716C43446}"/>
              </a:ext>
              <a:ext uri="{C183D7F6-B498-43B3-948B-1728B52AA6E4}">
                <adec:decorative xmlns:adec="http://schemas.microsoft.com/office/drawing/2017/decorative" val="1"/>
              </a:ext>
            </a:extLst>
          </p:cNvPr>
          <p:cNvSpPr>
            <a:spLocks/>
          </p:cNvSpPr>
          <p:nvPr/>
        </p:nvSpPr>
        <p:spPr bwMode="auto">
          <a:xfrm>
            <a:off x="9789411" y="1051116"/>
            <a:ext cx="1829024" cy="264521"/>
          </a:xfrm>
          <a:prstGeom prst="rect">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ctr" defTabSz="742950" eaLnBrk="1" fontAlgn="auto" hangingPunct="1">
              <a:spcBef>
                <a:spcPts val="0"/>
              </a:spcBef>
              <a:spcAft>
                <a:spcPts val="0"/>
              </a:spcAft>
            </a:pPr>
            <a:endParaRPr lang="en-AU" sz="1200" b="1" kern="0">
              <a:solidFill>
                <a:schemeClr val="bg1"/>
              </a:solidFill>
              <a:latin typeface="Calibri"/>
            </a:endParaRPr>
          </a:p>
        </p:txBody>
      </p:sp>
      <p:sp>
        <p:nvSpPr>
          <p:cNvPr id="15" name="Freeform 9">
            <a:extLst>
              <a:ext uri="{FF2B5EF4-FFF2-40B4-BE49-F238E27FC236}">
                <a16:creationId xmlns:a16="http://schemas.microsoft.com/office/drawing/2014/main" id="{018749FA-72B2-42BD-9E06-81E277A83DA5}"/>
              </a:ext>
              <a:ext uri="{C183D7F6-B498-43B3-948B-1728B52AA6E4}">
                <adec:decorative xmlns:adec="http://schemas.microsoft.com/office/drawing/2017/decorative" val="1"/>
              </a:ext>
            </a:extLst>
          </p:cNvPr>
          <p:cNvSpPr>
            <a:spLocks/>
          </p:cNvSpPr>
          <p:nvPr/>
        </p:nvSpPr>
        <p:spPr bwMode="auto">
          <a:xfrm>
            <a:off x="9872548" y="1084007"/>
            <a:ext cx="1662750" cy="198738"/>
          </a:xfrm>
          <a:prstGeom prst="rect">
            <a:avLst/>
          </a:prstGeom>
          <a:solidFill>
            <a:srgbClr val="2A4F8A"/>
          </a:solidFill>
          <a:ln>
            <a:noFill/>
          </a:ln>
          <a:effectLst/>
        </p:spPr>
        <p:txBody>
          <a:bodyPr vert="horz" wrap="square" lIns="91440" tIns="45720" rIns="91440" bIns="45720" numCol="1" anchor="ctr" anchorCtr="0" compatLnSpc="1">
            <a:prstTxWarp prst="textNoShape">
              <a:avLst/>
            </a:prstTxWarp>
          </a:bodyPr>
          <a:lstStyle/>
          <a:p>
            <a:pPr algn="ctr"/>
            <a:r>
              <a:rPr lang="en-AU" sz="1400" b="1">
                <a:solidFill>
                  <a:schemeClr val="bg1"/>
                </a:solidFill>
                <a:effectLst>
                  <a:outerShdw blurRad="38100" dist="38100" dir="2700000" algn="tl">
                    <a:srgbClr val="000000">
                      <a:alpha val="43137"/>
                    </a:srgbClr>
                  </a:outerShdw>
                </a:effectLst>
                <a:latin typeface="+mn-lt"/>
              </a:rPr>
              <a:t>Week 4</a:t>
            </a:r>
          </a:p>
        </p:txBody>
      </p:sp>
      <p:grpSp>
        <p:nvGrpSpPr>
          <p:cNvPr id="16" name="Group 15">
            <a:extLst>
              <a:ext uri="{FF2B5EF4-FFF2-40B4-BE49-F238E27FC236}">
                <a16:creationId xmlns:a16="http://schemas.microsoft.com/office/drawing/2014/main" id="{DB3419B4-7A82-47D2-8FE4-6BBB8AEBB6C0}"/>
              </a:ext>
              <a:ext uri="{C183D7F6-B498-43B3-948B-1728B52AA6E4}">
                <adec:decorative xmlns:adec="http://schemas.microsoft.com/office/drawing/2017/decorative" val="1"/>
              </a:ext>
            </a:extLst>
          </p:cNvPr>
          <p:cNvGrpSpPr/>
          <p:nvPr/>
        </p:nvGrpSpPr>
        <p:grpSpPr>
          <a:xfrm>
            <a:off x="5181733" y="106547"/>
            <a:ext cx="677202" cy="685800"/>
            <a:chOff x="5546725" y="1174750"/>
            <a:chExt cx="725488" cy="725488"/>
          </a:xfrm>
        </p:grpSpPr>
        <p:sp>
          <p:nvSpPr>
            <p:cNvPr id="17" name="Rectangle 24">
              <a:extLst>
                <a:ext uri="{FF2B5EF4-FFF2-40B4-BE49-F238E27FC236}">
                  <a16:creationId xmlns:a16="http://schemas.microsoft.com/office/drawing/2014/main" id="{F16B577F-12B8-492A-ADB4-E9BAF3A7F6D3}"/>
                </a:ext>
              </a:extLst>
            </p:cNvPr>
            <p:cNvSpPr>
              <a:spLocks noChangeArrowheads="1"/>
            </p:cNvSpPr>
            <p:nvPr/>
          </p:nvSpPr>
          <p:spPr bwMode="auto">
            <a:xfrm>
              <a:off x="5546725" y="1174750"/>
              <a:ext cx="7254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41">
              <a:extLst>
                <a:ext uri="{FF2B5EF4-FFF2-40B4-BE49-F238E27FC236}">
                  <a16:creationId xmlns:a16="http://schemas.microsoft.com/office/drawing/2014/main" id="{C48B7197-5ADA-49AA-A9D2-39BDBA2FEA34}"/>
                </a:ext>
              </a:extLst>
            </p:cNvPr>
            <p:cNvSpPr>
              <a:spLocks/>
            </p:cNvSpPr>
            <p:nvPr/>
          </p:nvSpPr>
          <p:spPr bwMode="auto">
            <a:xfrm>
              <a:off x="5835650" y="1681163"/>
              <a:ext cx="147638" cy="125413"/>
            </a:xfrm>
            <a:custGeom>
              <a:avLst/>
              <a:gdLst>
                <a:gd name="T0" fmla="*/ 203 w 203"/>
                <a:gd name="T1" fmla="*/ 0 h 173"/>
                <a:gd name="T2" fmla="*/ 102 w 203"/>
                <a:gd name="T3" fmla="*/ 0 h 173"/>
                <a:gd name="T4" fmla="*/ 0 w 203"/>
                <a:gd name="T5" fmla="*/ 0 h 173"/>
                <a:gd name="T6" fmla="*/ 0 w 203"/>
                <a:gd name="T7" fmla="*/ 173 h 173"/>
                <a:gd name="T8" fmla="*/ 102 w 203"/>
                <a:gd name="T9" fmla="*/ 173 h 173"/>
                <a:gd name="T10" fmla="*/ 203 w 203"/>
                <a:gd name="T11" fmla="*/ 173 h 173"/>
                <a:gd name="T12" fmla="*/ 203 w 203"/>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203" h="173">
                  <a:moveTo>
                    <a:pt x="203" y="0"/>
                  </a:moveTo>
                  <a:cubicBezTo>
                    <a:pt x="102" y="0"/>
                    <a:pt x="102" y="0"/>
                    <a:pt x="102" y="0"/>
                  </a:cubicBezTo>
                  <a:cubicBezTo>
                    <a:pt x="0" y="0"/>
                    <a:pt x="0" y="0"/>
                    <a:pt x="0" y="0"/>
                  </a:cubicBezTo>
                  <a:cubicBezTo>
                    <a:pt x="0" y="0"/>
                    <a:pt x="47" y="116"/>
                    <a:pt x="0" y="173"/>
                  </a:cubicBezTo>
                  <a:cubicBezTo>
                    <a:pt x="102" y="173"/>
                    <a:pt x="102" y="173"/>
                    <a:pt x="102" y="173"/>
                  </a:cubicBezTo>
                  <a:cubicBezTo>
                    <a:pt x="203" y="173"/>
                    <a:pt x="203" y="173"/>
                    <a:pt x="203" y="173"/>
                  </a:cubicBezTo>
                  <a:cubicBezTo>
                    <a:pt x="156" y="116"/>
                    <a:pt x="203" y="0"/>
                    <a:pt x="203" y="0"/>
                  </a:cubicBezTo>
                </a:path>
              </a:pathLst>
            </a:custGeom>
            <a:solidFill>
              <a:srgbClr val="EC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19" name="Picture 142">
              <a:extLst>
                <a:ext uri="{FF2B5EF4-FFF2-40B4-BE49-F238E27FC236}">
                  <a16:creationId xmlns:a16="http://schemas.microsoft.com/office/drawing/2014/main" id="{7D6CA239-7C9A-4710-A219-C14CA2AF6A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00" y="1679575"/>
              <a:ext cx="142875"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3">
              <a:extLst>
                <a:ext uri="{FF2B5EF4-FFF2-40B4-BE49-F238E27FC236}">
                  <a16:creationId xmlns:a16="http://schemas.microsoft.com/office/drawing/2014/main" id="{82597ED7-2776-4880-B23A-3C2DA43A69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475" y="1679575"/>
              <a:ext cx="1524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44">
              <a:extLst>
                <a:ext uri="{FF2B5EF4-FFF2-40B4-BE49-F238E27FC236}">
                  <a16:creationId xmlns:a16="http://schemas.microsoft.com/office/drawing/2014/main" id="{4647D545-B046-4A09-AC1A-A4D74E29136B}"/>
                </a:ext>
              </a:extLst>
            </p:cNvPr>
            <p:cNvSpPr>
              <a:spLocks noChangeArrowheads="1"/>
            </p:cNvSpPr>
            <p:nvPr/>
          </p:nvSpPr>
          <p:spPr bwMode="auto">
            <a:xfrm>
              <a:off x="5815013" y="1798638"/>
              <a:ext cx="182563" cy="17463"/>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45">
              <a:extLst>
                <a:ext uri="{FF2B5EF4-FFF2-40B4-BE49-F238E27FC236}">
                  <a16:creationId xmlns:a16="http://schemas.microsoft.com/office/drawing/2014/main" id="{4DBBCB40-39EE-4C76-A08F-C0065E9360D6}"/>
                </a:ext>
              </a:extLst>
            </p:cNvPr>
            <p:cNvSpPr>
              <a:spLocks/>
            </p:cNvSpPr>
            <p:nvPr/>
          </p:nvSpPr>
          <p:spPr bwMode="auto">
            <a:xfrm>
              <a:off x="5603875" y="1258888"/>
              <a:ext cx="611188" cy="381000"/>
            </a:xfrm>
            <a:custGeom>
              <a:avLst/>
              <a:gdLst>
                <a:gd name="T0" fmla="*/ 835 w 835"/>
                <a:gd name="T1" fmla="*/ 479 h 523"/>
                <a:gd name="T2" fmla="*/ 791 w 835"/>
                <a:gd name="T3" fmla="*/ 523 h 523"/>
                <a:gd name="T4" fmla="*/ 44 w 835"/>
                <a:gd name="T5" fmla="*/ 523 h 523"/>
                <a:gd name="T6" fmla="*/ 0 w 835"/>
                <a:gd name="T7" fmla="*/ 479 h 523"/>
                <a:gd name="T8" fmla="*/ 0 w 835"/>
                <a:gd name="T9" fmla="*/ 44 h 523"/>
                <a:gd name="T10" fmla="*/ 44 w 835"/>
                <a:gd name="T11" fmla="*/ 0 h 523"/>
                <a:gd name="T12" fmla="*/ 791 w 835"/>
                <a:gd name="T13" fmla="*/ 0 h 523"/>
                <a:gd name="T14" fmla="*/ 835 w 835"/>
                <a:gd name="T15" fmla="*/ 44 h 523"/>
                <a:gd name="T16" fmla="*/ 835 w 835"/>
                <a:gd name="T17" fmla="*/ 47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5" h="523">
                  <a:moveTo>
                    <a:pt x="835" y="479"/>
                  </a:moveTo>
                  <a:cubicBezTo>
                    <a:pt x="835" y="503"/>
                    <a:pt x="816" y="523"/>
                    <a:pt x="791" y="523"/>
                  </a:cubicBezTo>
                  <a:cubicBezTo>
                    <a:pt x="44" y="523"/>
                    <a:pt x="44" y="523"/>
                    <a:pt x="44" y="523"/>
                  </a:cubicBezTo>
                  <a:cubicBezTo>
                    <a:pt x="19" y="523"/>
                    <a:pt x="0" y="503"/>
                    <a:pt x="0" y="479"/>
                  </a:cubicBezTo>
                  <a:cubicBezTo>
                    <a:pt x="0" y="44"/>
                    <a:pt x="0" y="44"/>
                    <a:pt x="0" y="44"/>
                  </a:cubicBezTo>
                  <a:cubicBezTo>
                    <a:pt x="0" y="20"/>
                    <a:pt x="19" y="0"/>
                    <a:pt x="44" y="0"/>
                  </a:cubicBezTo>
                  <a:cubicBezTo>
                    <a:pt x="791" y="0"/>
                    <a:pt x="791" y="0"/>
                    <a:pt x="791" y="0"/>
                  </a:cubicBezTo>
                  <a:cubicBezTo>
                    <a:pt x="816" y="0"/>
                    <a:pt x="835" y="20"/>
                    <a:pt x="835" y="44"/>
                  </a:cubicBezTo>
                  <a:lnTo>
                    <a:pt x="835" y="479"/>
                  </a:lnTo>
                  <a:close/>
                </a:path>
              </a:pathLst>
            </a:custGeom>
            <a:solidFill>
              <a:srgbClr val="23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Rectangle 146">
              <a:extLst>
                <a:ext uri="{FF2B5EF4-FFF2-40B4-BE49-F238E27FC236}">
                  <a16:creationId xmlns:a16="http://schemas.microsoft.com/office/drawing/2014/main" id="{948CCB24-959F-4957-9811-445BC0784372}"/>
                </a:ext>
              </a:extLst>
            </p:cNvPr>
            <p:cNvSpPr>
              <a:spLocks noChangeArrowheads="1"/>
            </p:cNvSpPr>
            <p:nvPr/>
          </p:nvSpPr>
          <p:spPr bwMode="auto">
            <a:xfrm>
              <a:off x="5605463" y="1593850"/>
              <a:ext cx="609600" cy="49213"/>
            </a:xfrm>
            <a:prstGeom prst="rect">
              <a:avLst/>
            </a:prstGeom>
            <a:solidFill>
              <a:srgbClr val="2335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47">
              <a:extLst>
                <a:ext uri="{FF2B5EF4-FFF2-40B4-BE49-F238E27FC236}">
                  <a16:creationId xmlns:a16="http://schemas.microsoft.com/office/drawing/2014/main" id="{BD4B9A67-4DC9-4027-A6E7-839815615232}"/>
                </a:ext>
              </a:extLst>
            </p:cNvPr>
            <p:cNvSpPr>
              <a:spLocks/>
            </p:cNvSpPr>
            <p:nvPr/>
          </p:nvSpPr>
          <p:spPr bwMode="auto">
            <a:xfrm>
              <a:off x="5632450" y="1287463"/>
              <a:ext cx="554038" cy="323850"/>
            </a:xfrm>
            <a:custGeom>
              <a:avLst/>
              <a:gdLst>
                <a:gd name="T0" fmla="*/ 23 w 757"/>
                <a:gd name="T1" fmla="*/ 441 h 441"/>
                <a:gd name="T2" fmla="*/ 0 w 757"/>
                <a:gd name="T3" fmla="*/ 418 h 441"/>
                <a:gd name="T4" fmla="*/ 0 w 757"/>
                <a:gd name="T5" fmla="*/ 22 h 441"/>
                <a:gd name="T6" fmla="*/ 23 w 757"/>
                <a:gd name="T7" fmla="*/ 0 h 441"/>
                <a:gd name="T8" fmla="*/ 734 w 757"/>
                <a:gd name="T9" fmla="*/ 0 h 441"/>
                <a:gd name="T10" fmla="*/ 757 w 757"/>
                <a:gd name="T11" fmla="*/ 22 h 441"/>
                <a:gd name="T12" fmla="*/ 757 w 757"/>
                <a:gd name="T13" fmla="*/ 418 h 441"/>
                <a:gd name="T14" fmla="*/ 734 w 757"/>
                <a:gd name="T15" fmla="*/ 441 h 441"/>
                <a:gd name="T16" fmla="*/ 23 w 757"/>
                <a:gd name="T17"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441">
                  <a:moveTo>
                    <a:pt x="23" y="441"/>
                  </a:moveTo>
                  <a:cubicBezTo>
                    <a:pt x="10" y="441"/>
                    <a:pt x="0" y="431"/>
                    <a:pt x="0" y="418"/>
                  </a:cubicBezTo>
                  <a:cubicBezTo>
                    <a:pt x="0" y="22"/>
                    <a:pt x="0" y="22"/>
                    <a:pt x="0" y="22"/>
                  </a:cubicBezTo>
                  <a:cubicBezTo>
                    <a:pt x="0" y="10"/>
                    <a:pt x="10" y="0"/>
                    <a:pt x="23" y="0"/>
                  </a:cubicBezTo>
                  <a:cubicBezTo>
                    <a:pt x="734" y="0"/>
                    <a:pt x="734" y="0"/>
                    <a:pt x="734" y="0"/>
                  </a:cubicBezTo>
                  <a:cubicBezTo>
                    <a:pt x="747" y="0"/>
                    <a:pt x="757" y="10"/>
                    <a:pt x="757" y="22"/>
                  </a:cubicBezTo>
                  <a:cubicBezTo>
                    <a:pt x="757" y="418"/>
                    <a:pt x="757" y="418"/>
                    <a:pt x="757" y="418"/>
                  </a:cubicBezTo>
                  <a:cubicBezTo>
                    <a:pt x="757" y="431"/>
                    <a:pt x="747" y="441"/>
                    <a:pt x="734" y="441"/>
                  </a:cubicBezTo>
                  <a:lnTo>
                    <a:pt x="23" y="441"/>
                  </a:lnTo>
                  <a:close/>
                </a:path>
              </a:pathLst>
            </a:custGeom>
            <a:solidFill>
              <a:srgbClr val="334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48">
              <a:extLst>
                <a:ext uri="{FF2B5EF4-FFF2-40B4-BE49-F238E27FC236}">
                  <a16:creationId xmlns:a16="http://schemas.microsoft.com/office/drawing/2014/main" id="{95FCAF34-F2F2-4D25-AAAF-F091683B1346}"/>
                </a:ext>
              </a:extLst>
            </p:cNvPr>
            <p:cNvSpPr>
              <a:spLocks/>
            </p:cNvSpPr>
            <p:nvPr/>
          </p:nvSpPr>
          <p:spPr bwMode="auto">
            <a:xfrm>
              <a:off x="5603875" y="1639888"/>
              <a:ext cx="611188" cy="68263"/>
            </a:xfrm>
            <a:custGeom>
              <a:avLst/>
              <a:gdLst>
                <a:gd name="T0" fmla="*/ 835 w 835"/>
                <a:gd name="T1" fmla="*/ 53 h 92"/>
                <a:gd name="T2" fmla="*/ 796 w 835"/>
                <a:gd name="T3" fmla="*/ 92 h 92"/>
                <a:gd name="T4" fmla="*/ 39 w 835"/>
                <a:gd name="T5" fmla="*/ 92 h 92"/>
                <a:gd name="T6" fmla="*/ 0 w 835"/>
                <a:gd name="T7" fmla="*/ 53 h 92"/>
                <a:gd name="T8" fmla="*/ 0 w 835"/>
                <a:gd name="T9" fmla="*/ 40 h 92"/>
                <a:gd name="T10" fmla="*/ 39 w 835"/>
                <a:gd name="T11" fmla="*/ 0 h 92"/>
                <a:gd name="T12" fmla="*/ 796 w 835"/>
                <a:gd name="T13" fmla="*/ 0 h 92"/>
                <a:gd name="T14" fmla="*/ 835 w 835"/>
                <a:gd name="T15" fmla="*/ 40 h 92"/>
                <a:gd name="T16" fmla="*/ 835 w 835"/>
                <a:gd name="T17"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5" h="92">
                  <a:moveTo>
                    <a:pt x="835" y="53"/>
                  </a:moveTo>
                  <a:cubicBezTo>
                    <a:pt x="835" y="75"/>
                    <a:pt x="818" y="92"/>
                    <a:pt x="796" y="92"/>
                  </a:cubicBezTo>
                  <a:cubicBezTo>
                    <a:pt x="39" y="92"/>
                    <a:pt x="39" y="92"/>
                    <a:pt x="39" y="92"/>
                  </a:cubicBezTo>
                  <a:cubicBezTo>
                    <a:pt x="17" y="92"/>
                    <a:pt x="0" y="75"/>
                    <a:pt x="0" y="53"/>
                  </a:cubicBezTo>
                  <a:cubicBezTo>
                    <a:pt x="0" y="40"/>
                    <a:pt x="0" y="40"/>
                    <a:pt x="0" y="40"/>
                  </a:cubicBezTo>
                  <a:cubicBezTo>
                    <a:pt x="0" y="18"/>
                    <a:pt x="17" y="0"/>
                    <a:pt x="39" y="0"/>
                  </a:cubicBezTo>
                  <a:cubicBezTo>
                    <a:pt x="796" y="0"/>
                    <a:pt x="796" y="0"/>
                    <a:pt x="796" y="0"/>
                  </a:cubicBezTo>
                  <a:cubicBezTo>
                    <a:pt x="818" y="0"/>
                    <a:pt x="835" y="18"/>
                    <a:pt x="835" y="40"/>
                  </a:cubicBezTo>
                  <a:lnTo>
                    <a:pt x="835" y="53"/>
                  </a:lnTo>
                  <a:close/>
                </a:path>
              </a:pathLst>
            </a:custGeom>
            <a:solidFill>
              <a:srgbClr val="EC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Rectangle 149">
              <a:extLst>
                <a:ext uri="{FF2B5EF4-FFF2-40B4-BE49-F238E27FC236}">
                  <a16:creationId xmlns:a16="http://schemas.microsoft.com/office/drawing/2014/main" id="{591EF933-2A5A-4397-8C52-243B086E5A18}"/>
                </a:ext>
              </a:extLst>
            </p:cNvPr>
            <p:cNvSpPr>
              <a:spLocks noChangeArrowheads="1"/>
            </p:cNvSpPr>
            <p:nvPr/>
          </p:nvSpPr>
          <p:spPr bwMode="auto">
            <a:xfrm>
              <a:off x="5605463" y="1641475"/>
              <a:ext cx="609600" cy="41275"/>
            </a:xfrm>
            <a:prstGeom prst="rect">
              <a:avLst/>
            </a:prstGeom>
            <a:solidFill>
              <a:srgbClr val="EC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50">
              <a:extLst>
                <a:ext uri="{FF2B5EF4-FFF2-40B4-BE49-F238E27FC236}">
                  <a16:creationId xmlns:a16="http://schemas.microsoft.com/office/drawing/2014/main" id="{0E46D8EC-43EE-4EAE-8A2C-569015BBCB8B}"/>
                </a:ext>
              </a:extLst>
            </p:cNvPr>
            <p:cNvSpPr>
              <a:spLocks/>
            </p:cNvSpPr>
            <p:nvPr/>
          </p:nvSpPr>
          <p:spPr bwMode="auto">
            <a:xfrm>
              <a:off x="5894388" y="1662113"/>
              <a:ext cx="14288" cy="26988"/>
            </a:xfrm>
            <a:custGeom>
              <a:avLst/>
              <a:gdLst>
                <a:gd name="T0" fmla="*/ 0 w 18"/>
                <a:gd name="T1" fmla="*/ 18 h 36"/>
                <a:gd name="T2" fmla="*/ 18 w 18"/>
                <a:gd name="T3" fmla="*/ 36 h 36"/>
                <a:gd name="T4" fmla="*/ 18 w 18"/>
                <a:gd name="T5" fmla="*/ 0 h 36"/>
                <a:gd name="T6" fmla="*/ 0 w 18"/>
                <a:gd name="T7" fmla="*/ 18 h 36"/>
              </a:gdLst>
              <a:ahLst/>
              <a:cxnLst>
                <a:cxn ang="0">
                  <a:pos x="T0" y="T1"/>
                </a:cxn>
                <a:cxn ang="0">
                  <a:pos x="T2" y="T3"/>
                </a:cxn>
                <a:cxn ang="0">
                  <a:pos x="T4" y="T5"/>
                </a:cxn>
                <a:cxn ang="0">
                  <a:pos x="T6" y="T7"/>
                </a:cxn>
              </a:cxnLst>
              <a:rect l="0" t="0" r="r" b="b"/>
              <a:pathLst>
                <a:path w="18" h="36">
                  <a:moveTo>
                    <a:pt x="0" y="18"/>
                  </a:moveTo>
                  <a:cubicBezTo>
                    <a:pt x="0" y="28"/>
                    <a:pt x="10" y="36"/>
                    <a:pt x="18" y="36"/>
                  </a:cubicBezTo>
                  <a:cubicBezTo>
                    <a:pt x="18" y="0"/>
                    <a:pt x="18" y="0"/>
                    <a:pt x="18" y="0"/>
                  </a:cubicBezTo>
                  <a:cubicBezTo>
                    <a:pt x="10" y="0"/>
                    <a:pt x="0" y="8"/>
                    <a:pt x="0" y="18"/>
                  </a:cubicBezTo>
                  <a:close/>
                </a:path>
              </a:pathLst>
            </a:custGeom>
            <a:solidFill>
              <a:srgbClr val="23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51">
              <a:extLst>
                <a:ext uri="{FF2B5EF4-FFF2-40B4-BE49-F238E27FC236}">
                  <a16:creationId xmlns:a16="http://schemas.microsoft.com/office/drawing/2014/main" id="{09469E8F-46E4-4E6C-B5D8-106A9920F43D}"/>
                </a:ext>
              </a:extLst>
            </p:cNvPr>
            <p:cNvSpPr>
              <a:spLocks/>
            </p:cNvSpPr>
            <p:nvPr/>
          </p:nvSpPr>
          <p:spPr bwMode="auto">
            <a:xfrm>
              <a:off x="5908675" y="1662113"/>
              <a:ext cx="12700" cy="26988"/>
            </a:xfrm>
            <a:custGeom>
              <a:avLst/>
              <a:gdLst>
                <a:gd name="T0" fmla="*/ 1 w 19"/>
                <a:gd name="T1" fmla="*/ 0 h 36"/>
                <a:gd name="T2" fmla="*/ 0 w 19"/>
                <a:gd name="T3" fmla="*/ 0 h 36"/>
                <a:gd name="T4" fmla="*/ 0 w 19"/>
                <a:gd name="T5" fmla="*/ 36 h 36"/>
                <a:gd name="T6" fmla="*/ 1 w 19"/>
                <a:gd name="T7" fmla="*/ 36 h 36"/>
                <a:gd name="T8" fmla="*/ 19 w 19"/>
                <a:gd name="T9" fmla="*/ 18 h 36"/>
                <a:gd name="T10" fmla="*/ 1 w 19"/>
                <a:gd name="T11" fmla="*/ 0 h 36"/>
              </a:gdLst>
              <a:ahLst/>
              <a:cxnLst>
                <a:cxn ang="0">
                  <a:pos x="T0" y="T1"/>
                </a:cxn>
                <a:cxn ang="0">
                  <a:pos x="T2" y="T3"/>
                </a:cxn>
                <a:cxn ang="0">
                  <a:pos x="T4" y="T5"/>
                </a:cxn>
                <a:cxn ang="0">
                  <a:pos x="T6" y="T7"/>
                </a:cxn>
                <a:cxn ang="0">
                  <a:pos x="T8" y="T9"/>
                </a:cxn>
                <a:cxn ang="0">
                  <a:pos x="T10" y="T11"/>
                </a:cxn>
              </a:cxnLst>
              <a:rect l="0" t="0" r="r" b="b"/>
              <a:pathLst>
                <a:path w="19" h="36">
                  <a:moveTo>
                    <a:pt x="1" y="0"/>
                  </a:moveTo>
                  <a:cubicBezTo>
                    <a:pt x="0" y="0"/>
                    <a:pt x="0" y="0"/>
                    <a:pt x="0" y="0"/>
                  </a:cubicBezTo>
                  <a:cubicBezTo>
                    <a:pt x="0" y="36"/>
                    <a:pt x="0" y="36"/>
                    <a:pt x="0" y="36"/>
                  </a:cubicBezTo>
                  <a:cubicBezTo>
                    <a:pt x="1" y="36"/>
                    <a:pt x="1" y="36"/>
                    <a:pt x="1" y="36"/>
                  </a:cubicBezTo>
                  <a:cubicBezTo>
                    <a:pt x="11" y="36"/>
                    <a:pt x="19" y="28"/>
                    <a:pt x="19" y="18"/>
                  </a:cubicBezTo>
                  <a:cubicBezTo>
                    <a:pt x="19" y="8"/>
                    <a:pt x="11" y="0"/>
                    <a:pt x="1" y="0"/>
                  </a:cubicBezTo>
                  <a:close/>
                </a:path>
              </a:pathLst>
            </a:custGeom>
            <a:solidFill>
              <a:srgbClr val="334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52">
              <a:extLst>
                <a:ext uri="{FF2B5EF4-FFF2-40B4-BE49-F238E27FC236}">
                  <a16:creationId xmlns:a16="http://schemas.microsoft.com/office/drawing/2014/main" id="{696EB1AF-F134-40DD-8343-413440739551}"/>
                </a:ext>
              </a:extLst>
            </p:cNvPr>
            <p:cNvSpPr>
              <a:spLocks/>
            </p:cNvSpPr>
            <p:nvPr/>
          </p:nvSpPr>
          <p:spPr bwMode="auto">
            <a:xfrm>
              <a:off x="5676900" y="1289050"/>
              <a:ext cx="377825" cy="322263"/>
            </a:xfrm>
            <a:custGeom>
              <a:avLst/>
              <a:gdLst>
                <a:gd name="T0" fmla="*/ 114 w 238"/>
                <a:gd name="T1" fmla="*/ 0 h 203"/>
                <a:gd name="T2" fmla="*/ 0 w 238"/>
                <a:gd name="T3" fmla="*/ 203 h 203"/>
                <a:gd name="T4" fmla="*/ 124 w 238"/>
                <a:gd name="T5" fmla="*/ 203 h 203"/>
                <a:gd name="T6" fmla="*/ 238 w 238"/>
                <a:gd name="T7" fmla="*/ 0 h 203"/>
                <a:gd name="T8" fmla="*/ 114 w 238"/>
                <a:gd name="T9" fmla="*/ 0 h 203"/>
              </a:gdLst>
              <a:ahLst/>
              <a:cxnLst>
                <a:cxn ang="0">
                  <a:pos x="T0" y="T1"/>
                </a:cxn>
                <a:cxn ang="0">
                  <a:pos x="T2" y="T3"/>
                </a:cxn>
                <a:cxn ang="0">
                  <a:pos x="T4" y="T5"/>
                </a:cxn>
                <a:cxn ang="0">
                  <a:pos x="T6" y="T7"/>
                </a:cxn>
                <a:cxn ang="0">
                  <a:pos x="T8" y="T9"/>
                </a:cxn>
              </a:cxnLst>
              <a:rect l="0" t="0" r="r" b="b"/>
              <a:pathLst>
                <a:path w="238" h="203">
                  <a:moveTo>
                    <a:pt x="114" y="0"/>
                  </a:moveTo>
                  <a:lnTo>
                    <a:pt x="0" y="203"/>
                  </a:lnTo>
                  <a:lnTo>
                    <a:pt x="124" y="203"/>
                  </a:lnTo>
                  <a:lnTo>
                    <a:pt x="238" y="0"/>
                  </a:lnTo>
                  <a:lnTo>
                    <a:pt x="114" y="0"/>
                  </a:lnTo>
                  <a:close/>
                </a:path>
              </a:pathLst>
            </a:custGeom>
            <a:solidFill>
              <a:srgbClr val="4E7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53">
              <a:extLst>
                <a:ext uri="{FF2B5EF4-FFF2-40B4-BE49-F238E27FC236}">
                  <a16:creationId xmlns:a16="http://schemas.microsoft.com/office/drawing/2014/main" id="{979ABF23-BDEA-49E0-80E1-E1E3E19EC101}"/>
                </a:ext>
              </a:extLst>
            </p:cNvPr>
            <p:cNvSpPr>
              <a:spLocks/>
            </p:cNvSpPr>
            <p:nvPr/>
          </p:nvSpPr>
          <p:spPr bwMode="auto">
            <a:xfrm>
              <a:off x="5919788" y="1289050"/>
              <a:ext cx="250825" cy="322263"/>
            </a:xfrm>
            <a:custGeom>
              <a:avLst/>
              <a:gdLst>
                <a:gd name="T0" fmla="*/ 113 w 158"/>
                <a:gd name="T1" fmla="*/ 0 h 203"/>
                <a:gd name="T2" fmla="*/ 0 w 158"/>
                <a:gd name="T3" fmla="*/ 203 h 203"/>
                <a:gd name="T4" fmla="*/ 44 w 158"/>
                <a:gd name="T5" fmla="*/ 203 h 203"/>
                <a:gd name="T6" fmla="*/ 158 w 158"/>
                <a:gd name="T7" fmla="*/ 0 h 203"/>
                <a:gd name="T8" fmla="*/ 113 w 158"/>
                <a:gd name="T9" fmla="*/ 0 h 203"/>
              </a:gdLst>
              <a:ahLst/>
              <a:cxnLst>
                <a:cxn ang="0">
                  <a:pos x="T0" y="T1"/>
                </a:cxn>
                <a:cxn ang="0">
                  <a:pos x="T2" y="T3"/>
                </a:cxn>
                <a:cxn ang="0">
                  <a:pos x="T4" y="T5"/>
                </a:cxn>
                <a:cxn ang="0">
                  <a:pos x="T6" y="T7"/>
                </a:cxn>
                <a:cxn ang="0">
                  <a:pos x="T8" y="T9"/>
                </a:cxn>
              </a:cxnLst>
              <a:rect l="0" t="0" r="r" b="b"/>
              <a:pathLst>
                <a:path w="158" h="203">
                  <a:moveTo>
                    <a:pt x="113" y="0"/>
                  </a:moveTo>
                  <a:lnTo>
                    <a:pt x="0" y="203"/>
                  </a:lnTo>
                  <a:lnTo>
                    <a:pt x="44" y="203"/>
                  </a:lnTo>
                  <a:lnTo>
                    <a:pt x="158" y="0"/>
                  </a:lnTo>
                  <a:lnTo>
                    <a:pt x="113" y="0"/>
                  </a:lnTo>
                  <a:close/>
                </a:path>
              </a:pathLst>
            </a:custGeom>
            <a:solidFill>
              <a:srgbClr val="4E7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8" name="TextBox 47">
            <a:extLst>
              <a:ext uri="{FF2B5EF4-FFF2-40B4-BE49-F238E27FC236}">
                <a16:creationId xmlns:a16="http://schemas.microsoft.com/office/drawing/2014/main" id="{97A82347-2916-4D2C-A2E8-9C2B8C738055}"/>
              </a:ext>
              <a:ext uri="{C183D7F6-B498-43B3-948B-1728B52AA6E4}">
                <adec:decorative xmlns:adec="http://schemas.microsoft.com/office/drawing/2017/decorative" val="1"/>
              </a:ext>
            </a:extLst>
          </p:cNvPr>
          <p:cNvSpPr txBox="1"/>
          <p:nvPr/>
        </p:nvSpPr>
        <p:spPr>
          <a:xfrm>
            <a:off x="8074619" y="189629"/>
            <a:ext cx="8810318" cy="523220"/>
          </a:xfrm>
          <a:prstGeom prst="rect">
            <a:avLst/>
          </a:prstGeom>
          <a:noFill/>
        </p:spPr>
        <p:txBody>
          <a:bodyPr wrap="square" rtlCol="0">
            <a:spAutoFit/>
          </a:bodyPr>
          <a:lstStyle/>
          <a:p>
            <a:r>
              <a:rPr lang="en-AU" sz="1400"/>
              <a:t>Key: </a:t>
            </a:r>
            <a:r>
              <a:rPr kumimoji="0" lang="en-AU" sz="1400" b="0" i="0" u="none" strike="noStrike" kern="1200" cap="none" spc="0" normalizeH="0" baseline="0" noProof="0">
                <a:ln>
                  <a:noFill/>
                </a:ln>
                <a:effectLst>
                  <a:outerShdw blurRad="38100" dist="38100" dir="2700000" algn="tl">
                    <a:srgbClr val="000000">
                      <a:alpha val="43137"/>
                    </a:srgbClr>
                  </a:outerShdw>
                </a:effectLst>
                <a:uLnTx/>
                <a:uFillTx/>
                <a:latin typeface="+mn-lt"/>
                <a:ea typeface="+mn-ea"/>
                <a:cs typeface="+mn-cs"/>
                <a:sym typeface="Wingdings" panose="05000000000000000000" pitchFamily="2" charset="2"/>
              </a:rPr>
              <a:t> </a:t>
            </a:r>
            <a:r>
              <a:rPr lang="en-AU" sz="1400"/>
              <a:t>Highly Recommended </a:t>
            </a:r>
            <a:br>
              <a:rPr lang="en-AU" sz="1400"/>
            </a:br>
            <a:r>
              <a:rPr lang="en-AU" sz="1400"/>
              <a:t>         </a:t>
            </a:r>
            <a:r>
              <a:rPr lang="en-AU" sz="1400" b="0" i="0" u="none" strike="noStrike" noProof="0">
                <a:latin typeface="Wingdings"/>
                <a:sym typeface="Wingdings"/>
              </a:rPr>
              <a:t></a:t>
            </a:r>
            <a:r>
              <a:rPr lang="en-AU" sz="1400">
                <a:effectLst>
                  <a:outerShdw blurRad="38100" dist="38100" dir="2700000" algn="tl">
                    <a:srgbClr val="000000">
                      <a:alpha val="43137"/>
                    </a:srgbClr>
                  </a:outerShdw>
                </a:effectLst>
                <a:sym typeface="Wingdings" panose="05000000000000000000" pitchFamily="2" charset="2"/>
              </a:rPr>
              <a:t> </a:t>
            </a:r>
            <a:r>
              <a:rPr lang="en-AU" sz="1400"/>
              <a:t>Recommended  </a:t>
            </a:r>
          </a:p>
        </p:txBody>
      </p:sp>
    </p:spTree>
    <p:extLst>
      <p:ext uri="{BB962C8B-B14F-4D97-AF65-F5344CB8AC3E}">
        <p14:creationId xmlns:p14="http://schemas.microsoft.com/office/powerpoint/2010/main" val="31190004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99D9C57F96140B0D1355313189C4C" ma:contentTypeVersion="11" ma:contentTypeDescription="Create a new document." ma:contentTypeScope="" ma:versionID="7755c53617e719f1b0b6016395545f43">
  <xsd:schema xmlns:xsd="http://www.w3.org/2001/XMLSchema" xmlns:xs="http://www.w3.org/2001/XMLSchema" xmlns:p="http://schemas.microsoft.com/office/2006/metadata/properties" xmlns:ns2="f3a6fe0b-06c3-4251-8ff9-3cb557a7efe4" xmlns:ns3="26305a5e-e3e5-4745-b036-da2527b34e55" targetNamespace="http://schemas.microsoft.com/office/2006/metadata/properties" ma:root="true" ma:fieldsID="470d4432aed6ec90aa9d50f28e26868b" ns2:_="" ns3:_="">
    <xsd:import namespace="f3a6fe0b-06c3-4251-8ff9-3cb557a7efe4"/>
    <xsd:import namespace="26305a5e-e3e5-4745-b036-da2527b34e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6fe0b-06c3-4251-8ff9-3cb557a7e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05a5e-e3e5-4745-b036-da2527b34e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3a6fe0b-06c3-4251-8ff9-3cb557a7efe4"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C7CBD614-1E7D-438F-AE9B-7623E4A00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6fe0b-06c3-4251-8ff9-3cb557a7efe4"/>
    <ds:schemaRef ds:uri="26305a5e-e3e5-4745-b036-da2527b34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71af3243-3dd4-4a8d-8c0d-dd76da1f02a5"/>
    <ds:schemaRef ds:uri="http://schemas.microsoft.com/office/2006/metadata/properties"/>
    <ds:schemaRef ds:uri="http://schemas.microsoft.com/office/infopath/2007/PartnerControls"/>
    <ds:schemaRef ds:uri="f3a6fe0b-06c3-4251-8ff9-3cb557a7efe4"/>
  </ds:schemaRefs>
</ds:datastoreItem>
</file>

<file path=docProps/app.xml><?xml version="1.0" encoding="utf-8"?>
<Properties xmlns="http://schemas.openxmlformats.org/officeDocument/2006/extended-properties" xmlns:vt="http://schemas.openxmlformats.org/officeDocument/2006/docPropsVTypes">
  <Template>Retrospect</Template>
  <TotalTime>21</TotalTime>
  <Words>2173</Words>
  <Application>Microsoft Office PowerPoint</Application>
  <PresentationFormat>Widescreen</PresentationFormat>
  <Paragraphs>283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(Body)</vt:lpstr>
      <vt:lpstr>Calibri Light</vt:lpstr>
      <vt:lpstr>Univers 45 Light</vt:lpstr>
      <vt:lpstr>Wingdings</vt:lpstr>
      <vt:lpstr>Retrospect</vt:lpstr>
      <vt:lpstr>Onboarding Experience </vt:lpstr>
      <vt:lpstr>Welcome!</vt:lpstr>
      <vt:lpstr>Ready to launch?</vt:lpstr>
      <vt:lpstr>Junior Team member</vt:lpstr>
      <vt:lpstr>Junior Team Member </vt:lpstr>
      <vt:lpstr>Buddies and Mentors</vt:lpstr>
      <vt:lpstr>Buddies and Mentors </vt:lpstr>
      <vt:lpstr>Onboarding from Home</vt:lpstr>
      <vt:lpstr>Onboarding from Home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Onboarding Experience</dc:title>
  <dc:creator>Bradbury, Jess</dc:creator>
  <cp:lastModifiedBy>MANNIE,Ryan</cp:lastModifiedBy>
  <cp:revision>4</cp:revision>
  <dcterms:created xsi:type="dcterms:W3CDTF">2022-01-31T23:01:08Z</dcterms:created>
  <dcterms:modified xsi:type="dcterms:W3CDTF">2022-02-22T01:04:18Z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0x010100C9A99D9C57F96140B0D1355313189C4C</vt:lpwstr>
  </property>
</Properties>
</file>