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7"/>
  </p:notesMasterIdLst>
  <p:sldIdLst>
    <p:sldId id="256" r:id="rId6"/>
  </p:sldIdLst>
  <p:sldSz cx="12801600" cy="9601200" type="A3"/>
  <p:notesSz cx="7104063" cy="10234613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D3AE12-C01E-8022-A559-C0ECC7AA78EA}" name="JOHNSTONE,Colin" initials="CJ" userId="S::Colin.JOHNSTONE@dewr.gov.au::f9ba0f49-ca00-4bc8-875a-319b1eefc7f0" providerId="AD"/>
  <p188:author id="{AA008A3C-3136-2A81-A98C-A96D893D809B}" name="BELMONTE,Mason" initials="BE" userId="S::mason.belmonte@dewr.gov.au::003beedd-1958-4727-98d9-2036c05cf7b8" providerId="AD"/>
  <p188:author id="{89DB467D-CA85-5D2A-E5C8-9BF07F28E066}" name="MCDONALD,Kimberley" initials="KM" userId="S::Kimberley.McDonald@dewr.gov.au::9223ae43-2a9d-4e87-af18-cb5ad0b73d80" providerId="AD"/>
  <p188:author id="{3E001FC8-152F-FB42-7277-773407B08459}" name="LUO,Ray" initials="RL" userId="S::Ray.Luo@dewr.gov.au::22ade15a-0858-4e76-9656-8921cf24ed52" providerId="AD"/>
  <p188:author id="{FFDC9DEC-6A7E-1364-0488-62087FC4EC3D}" name="ZHU,Zhu" initials="ZZ" userId="S::Zhu.Zhu@dewr.gov.au::ed333627-a5a4-4515-b013-0025fbafbf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5047A-47A8-4090-8183-D31530C7B7DA}" v="2" dt="2026-07-02T04:18:29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4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6" y="2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6" y="9721108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0950" y="1281113"/>
            <a:ext cx="4602163" cy="3451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2/07/2026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2" y="780429"/>
            <a:ext cx="12556043" cy="61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>
                <a:latin typeface="Aptos Display"/>
                <a:ea typeface="Calibri"/>
                <a:cs typeface="Arial"/>
              </a:rPr>
              <a:t>Fee-Free TAFE program (1 January 2023 to 31 March 2026)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dirty="0">
                <a:latin typeface="Aptos Display"/>
                <a:ea typeface="Calibri"/>
                <a:cs typeface="Arial"/>
              </a:rPr>
              <a:t>Through the Fee-Free TAFE Skills Agreement, the Australian Government has partnered with states and territories to deliver over $1.5 billion in funding for more than 500,000 Fee-Free TAFE and vocational education and </a:t>
            </a:r>
            <a:r>
              <a:rPr lang="en-AU" sz="1100">
                <a:latin typeface="Aptos Display"/>
                <a:ea typeface="Calibri"/>
                <a:cs typeface="Arial"/>
              </a:rPr>
              <a:t>training (VET) places across Australia from 2023 to 2026. This snapshot sets out quarterly reporting data over the period 1 January 2023 to 31 March 2026.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" y="1443724"/>
            <a:ext cx="3647593" cy="6183383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There have been more than 814,000 enrolments from</a:t>
            </a:r>
            <a:br>
              <a:rPr lang="en-AU" sz="1100" b="1" dirty="0">
                <a:latin typeface="Aptos Display"/>
                <a:ea typeface="Calibri"/>
                <a:cs typeface="Arial"/>
              </a:rPr>
            </a:br>
            <a:r>
              <a:rPr lang="en-AU" sz="1100" b="1" dirty="0">
                <a:latin typeface="Aptos Display"/>
                <a:ea typeface="Calibri"/>
                <a:cs typeface="Arial"/>
              </a:rPr>
              <a:t>1 January 2023 to 31 March 2026.</a:t>
            </a:r>
            <a:endParaRPr lang="en-AU" sz="1100" dirty="0">
              <a:latin typeface="Aptos Display"/>
              <a:ea typeface="Calibri"/>
              <a:cs typeface="Arial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793" y="1443725"/>
            <a:ext cx="5143604" cy="4696550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 dirty="0">
                <a:ea typeface="Calibri"/>
                <a:cs typeface="Arial"/>
              </a:rPr>
              <a:t>Figure 3: National priority sectors with the most Fee-Free TAFE enrolments</a:t>
            </a:r>
            <a:r>
              <a:rPr lang="en-US" sz="900" baseline="30000" dirty="0">
                <a:ea typeface="Calibri"/>
                <a:cs typeface="Arial"/>
              </a:rPr>
              <a:t>5</a:t>
            </a:r>
            <a:endParaRPr lang="en-AU" sz="1050" dirty="0">
              <a:ea typeface="Calibri"/>
              <a:cs typeface="Arial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0867" y="145642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 dirty="0">
                <a:solidFill>
                  <a:srgbClr val="000000"/>
                </a:solidFill>
                <a:latin typeface="+mj-lt"/>
              </a:rPr>
              <a:t>As of 31 March 2026, there have </a:t>
            </a:r>
            <a:r>
              <a:rPr lang="en-AU" sz="1100" b="1">
                <a:solidFill>
                  <a:srgbClr val="000000"/>
                </a:solidFill>
                <a:latin typeface="+mj-lt"/>
              </a:rPr>
              <a:t>been over </a:t>
            </a:r>
            <a:r>
              <a:rPr lang="en-AU" sz="1100" b="1" dirty="0">
                <a:solidFill>
                  <a:srgbClr val="000000"/>
                </a:solidFill>
                <a:latin typeface="+mj-lt"/>
              </a:rPr>
              <a:t>258,000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405" y="6191383"/>
            <a:ext cx="5133992" cy="3345783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46604" y="2558778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1: Fee-</a:t>
            </a:r>
            <a:r>
              <a:rPr lang="en-US" sz="900" dirty="0"/>
              <a:t>Free</a:t>
            </a:r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36470" y="3441443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 dirty="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69445" y="4991936"/>
            <a:ext cx="3819678" cy="2773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80159" y="7704438"/>
            <a:ext cx="495525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 dirty="0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63952" y="3776032"/>
            <a:ext cx="37581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21884" y="5429348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43815" y="7649470"/>
            <a:ext cx="3647593" cy="1887696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 dirty="0">
                <a:latin typeface="+mj-lt"/>
                <a:ea typeface="Calibri"/>
                <a:cs typeface="Arial"/>
              </a:rPr>
              <a:t>Source</a:t>
            </a:r>
            <a:r>
              <a:rPr lang="en-AU" sz="900" dirty="0">
                <a:latin typeface="+mj-lt"/>
                <a:ea typeface="Calibri"/>
                <a:cs typeface="Arial"/>
              </a:rPr>
              <a:t>: State and territory Fee-Free TAFE data reported under Part 3 of the Fee-Free TAFE Skills Agreement. </a:t>
            </a:r>
            <a:endParaRPr lang="en-US" sz="900" dirty="0">
              <a:latin typeface="+mj-lt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 dirty="0">
                <a:latin typeface="+mj-lt"/>
                <a:ea typeface="Calibri"/>
                <a:cs typeface="Arial"/>
              </a:rPr>
              <a:t>Notes</a:t>
            </a:r>
            <a:r>
              <a:rPr lang="en-AU" sz="900" dirty="0">
                <a:latin typeface="+mj-lt"/>
                <a:ea typeface="Calibri"/>
                <a:cs typeface="Arial"/>
              </a:rPr>
              <a:t>: 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Comparisons should not be made between states and territories’ data due to their varied implementation approaches. 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 dirty="0">
              <a:latin typeface="+mj-lt"/>
              <a:ea typeface="Calibri"/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The listed total may not match the sum of all elements due to rounding.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Enrolments were aggregated across years based on data submitted at the end of each calendar year and the latest available quarter.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Remapping of </a:t>
            </a:r>
            <a:r>
              <a:rPr lang="en-AU" sz="900" i="1">
                <a:latin typeface="+mj-lt"/>
                <a:ea typeface="Calibri"/>
                <a:cs typeface="Arial"/>
              </a:rPr>
              <a:t>Certificate III in Electrotechnology Electrician </a:t>
            </a:r>
            <a:r>
              <a:rPr lang="en-AU" sz="900" dirty="0">
                <a:latin typeface="+mj-lt"/>
                <a:ea typeface="Calibri"/>
                <a:cs typeface="Arial"/>
              </a:rPr>
              <a:t>has resulted in changes to enrolment </a:t>
            </a:r>
            <a:r>
              <a:rPr lang="en-AU" sz="900">
                <a:latin typeface="+mj-lt"/>
                <a:ea typeface="Calibri"/>
                <a:cs typeface="Arial"/>
              </a:rPr>
              <a:t>and completion </a:t>
            </a:r>
            <a:r>
              <a:rPr lang="en-AU" sz="900" dirty="0">
                <a:latin typeface="+mj-lt"/>
                <a:ea typeface="Calibri"/>
                <a:cs typeface="Arial"/>
              </a:rPr>
              <a:t>numbers by priority sector compared to </a:t>
            </a:r>
            <a:r>
              <a:rPr lang="en-AU" sz="900">
                <a:latin typeface="+mj-lt"/>
                <a:ea typeface="Calibri"/>
                <a:cs typeface="Arial"/>
              </a:rPr>
              <a:t>earlier reporting.</a:t>
            </a:r>
            <a:endParaRPr lang="en-AU" sz="900" dirty="0">
              <a:latin typeface="+mj-lt"/>
              <a:ea typeface="Calibri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67228" y="7026912"/>
            <a:ext cx="3597538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AU" sz="900" dirty="0"/>
              <a:t>^: The sum does not match the total in Figure 1 due to multiple delivery locations. </a:t>
            </a:r>
          </a:p>
          <a:p>
            <a:r>
              <a:rPr lang="en-AU" sz="900" dirty="0"/>
              <a:t>*: Includes 0.1%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38906" y="882800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 dirty="0">
                <a:latin typeface="+mj-lt"/>
                <a:ea typeface="Calibri"/>
                <a:cs typeface="Arial"/>
              </a:rPr>
              <a:t>Note</a:t>
            </a:r>
            <a:r>
              <a:rPr lang="en-AU" sz="900" dirty="0">
                <a:latin typeface="+mj-lt"/>
                <a:ea typeface="Calibri"/>
                <a:cs typeface="Arial"/>
              </a:rPr>
              <a:t>: Completions data is as reported in Quarter 1, 2026.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879880" y="7934551"/>
            <a:ext cx="3063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 dirty="0">
              <a:highlight>
                <a:srgbClr val="FFFF00"/>
              </a:highlight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BEAE006-E45F-CC84-C2FE-CA8E8AF39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75976"/>
              </p:ext>
            </p:extLst>
          </p:nvPr>
        </p:nvGraphicFramePr>
        <p:xfrm>
          <a:off x="3803312" y="2061105"/>
          <a:ext cx="5070348" cy="1277145"/>
        </p:xfrm>
        <a:graphic>
          <a:graphicData uri="http://schemas.openxmlformats.org/drawingml/2006/table">
            <a:tbl>
              <a:tblPr/>
              <a:tblGrid>
                <a:gridCol w="1451367">
                  <a:extLst>
                    <a:ext uri="{9D8B030D-6E8A-4147-A177-3AD203B41FA5}">
                      <a16:colId xmlns:a16="http://schemas.microsoft.com/office/drawing/2014/main" val="3103898124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593764482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798526502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72652848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404866577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1748846079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799426583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427728265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6591321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3608990472"/>
                    </a:ext>
                  </a:extLst>
                </a:gridCol>
              </a:tblGrid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Sector</a:t>
                      </a:r>
                      <a:endParaRPr lang="en-US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8755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Care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85,890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46,515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34,225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46,110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7,800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3,895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1,250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226,250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32310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marL="0" marR="0" lvl="0" indent="0" algn="ctr" defTabSz="128016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21,820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22,640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16,225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5,855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4,455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73,220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257927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Technology </a:t>
                      </a: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and Digital</a:t>
                      </a:r>
                      <a:endParaRPr lang="en-US" sz="900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28,225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12,865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9,860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14,820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5,025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1,165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72,645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094756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Early Childhood Education and Care (ECEC)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24,370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8,350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9,625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19,800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1,660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65,290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6143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Hospitality and Tourism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13,505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4,570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2,430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6,580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1,775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30,735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61634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7E030AD9-3810-0D58-DC8B-505975B2A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625555"/>
              </p:ext>
            </p:extLst>
          </p:nvPr>
        </p:nvGraphicFramePr>
        <p:xfrm>
          <a:off x="3793414" y="3664773"/>
          <a:ext cx="5085055" cy="1235742"/>
        </p:xfrm>
        <a:graphic>
          <a:graphicData uri="http://schemas.openxmlformats.org/drawingml/2006/table">
            <a:tbl>
              <a:tblPr/>
              <a:tblGrid>
                <a:gridCol w="1384539">
                  <a:extLst>
                    <a:ext uri="{9D8B030D-6E8A-4147-A177-3AD203B41FA5}">
                      <a16:colId xmlns:a16="http://schemas.microsoft.com/office/drawing/2014/main" val="38011583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874956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692085336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84885928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6410772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923303343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408807824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2179593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72683967"/>
                    </a:ext>
                  </a:extLst>
                </a:gridCol>
                <a:gridCol w="463620">
                  <a:extLst>
                    <a:ext uri="{9D8B030D-6E8A-4147-A177-3AD203B41FA5}">
                      <a16:colId xmlns:a16="http://schemas.microsoft.com/office/drawing/2014/main" val="1330601517"/>
                    </a:ext>
                  </a:extLst>
                </a:gridCol>
              </a:tblGrid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AU" sz="900" b="1" i="0" u="none" strike="noStrike" dirty="0">
                        <a:solidFill>
                          <a:srgbClr val="FFFFFF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689646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First Nations Australians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29,225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2,010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10,040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6,145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1,560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50,810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359522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People with disability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20,465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18,760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15,015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12,490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1,155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2,030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1,575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71,810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3768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Job seekers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117,095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37,470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27,170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5,740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6,845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3,330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1,905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200,160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1420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Young persons (24 and under)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98,570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73,015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62,295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42,630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8,195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3,485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2,230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291,235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4699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Women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212,345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95,485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82,830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83,180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16,500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6,355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2,075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3,495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b" latinLnBrk="0" hangingPunct="1">
                        <a:buNone/>
                      </a:pPr>
                      <a:r>
                        <a:rPr lang="en-A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502,265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7754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EF1E65C-E023-637B-3CC5-E5B6D2A3F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993594"/>
              </p:ext>
            </p:extLst>
          </p:nvPr>
        </p:nvGraphicFramePr>
        <p:xfrm>
          <a:off x="9412734" y="4143425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Top completed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School Based Education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37353C3-485E-5788-B4A1-8620C7C71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209451"/>
              </p:ext>
            </p:extLst>
          </p:nvPr>
        </p:nvGraphicFramePr>
        <p:xfrm>
          <a:off x="8993781" y="5902602"/>
          <a:ext cx="3743640" cy="731520"/>
        </p:xfrm>
        <a:graphic>
          <a:graphicData uri="http://schemas.openxmlformats.org/drawingml/2006/table">
            <a:tbl>
              <a:tblPr/>
              <a:tblGrid>
                <a:gridCol w="1887956">
                  <a:extLst>
                    <a:ext uri="{9D8B030D-6E8A-4147-A177-3AD203B41FA5}">
                      <a16:colId xmlns:a16="http://schemas.microsoft.com/office/drawing/2014/main" val="36323261"/>
                    </a:ext>
                  </a:extLst>
                </a:gridCol>
                <a:gridCol w="1855684">
                  <a:extLst>
                    <a:ext uri="{9D8B030D-6E8A-4147-A177-3AD203B41FA5}">
                      <a16:colId xmlns:a16="http://schemas.microsoft.com/office/drawing/2014/main" val="150385817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Hospitality and Tourism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498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Commercial Cookery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735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Hospitality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7635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Community Services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Cookery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055831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CF7E08ED-74F6-5F1D-EBEC-7C5A4FD82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575293"/>
              </p:ext>
            </p:extLst>
          </p:nvPr>
        </p:nvGraphicFramePr>
        <p:xfrm>
          <a:off x="8986867" y="6800828"/>
          <a:ext cx="3735148" cy="1034415"/>
        </p:xfrm>
        <a:graphic>
          <a:graphicData uri="http://schemas.openxmlformats.org/drawingml/2006/table">
            <a:tbl>
              <a:tblPr/>
              <a:tblGrid>
                <a:gridCol w="1883674">
                  <a:extLst>
                    <a:ext uri="{9D8B030D-6E8A-4147-A177-3AD203B41FA5}">
                      <a16:colId xmlns:a16="http://schemas.microsoft.com/office/drawing/2014/main" val="2736028912"/>
                    </a:ext>
                  </a:extLst>
                </a:gridCol>
                <a:gridCol w="1851474">
                  <a:extLst>
                    <a:ext uri="{9D8B030D-6E8A-4147-A177-3AD203B41FA5}">
                      <a16:colId xmlns:a16="http://schemas.microsoft.com/office/drawing/2014/main" val="176107280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Technology and Digital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82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(Career Start)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899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Electrotechnology Electrician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Cyber Security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35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</a:t>
                      </a:r>
                    </a:p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(Pre-Vocational)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Information Technology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04161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5B124CC8-D7C0-7E3F-FBDC-208D165AD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634734"/>
              </p:ext>
            </p:extLst>
          </p:nvPr>
        </p:nvGraphicFramePr>
        <p:xfrm>
          <a:off x="9357133" y="7996234"/>
          <a:ext cx="2971800" cy="731520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6060275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56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560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3623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Introduction to Early Childhood Education and Care Skill Set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28151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4AC18EA4-3B9D-A946-6845-B5B4AB480C24}"/>
              </a:ext>
            </a:extLst>
          </p:cNvPr>
          <p:cNvSpPr txBox="1"/>
          <p:nvPr/>
        </p:nvSpPr>
        <p:spPr>
          <a:xfrm>
            <a:off x="357886" y="5987080"/>
            <a:ext cx="3097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/>
              <a:t>Figure 2: Fee-Free TAFE enrolments by remoteness 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5CB736-A96D-5477-825F-F37F0230A099}"/>
              </a:ext>
            </a:extLst>
          </p:cNvPr>
          <p:cNvSpPr txBox="1"/>
          <p:nvPr/>
        </p:nvSpPr>
        <p:spPr>
          <a:xfrm>
            <a:off x="5032233" y="5215261"/>
            <a:ext cx="26074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 dirty="0"/>
              <a:t>Figure 5: Fee-Free TAFE enrolments by age group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DFE190-164E-C9D0-E721-591BA1983A4D}"/>
              </a:ext>
            </a:extLst>
          </p:cNvPr>
          <p:cNvSpPr txBox="1"/>
          <p:nvPr/>
        </p:nvSpPr>
        <p:spPr>
          <a:xfrm>
            <a:off x="8902312" y="1851730"/>
            <a:ext cx="3926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ysClr val="windowText" lastClr="000000"/>
                </a:solidFill>
              </a:rPr>
              <a:t>Figure 8: National priority sectors with the most Fee-Free TAFE completions</a:t>
            </a:r>
            <a:r>
              <a:rPr lang="en-US" sz="900" baseline="30000" dirty="0">
                <a:solidFill>
                  <a:sysClr val="windowText" lastClr="000000"/>
                </a:solidFill>
              </a:rPr>
              <a:t>5</a:t>
            </a:r>
            <a:endParaRPr lang="en-US" sz="900" dirty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063401-7007-3DED-3A7C-043D271C2D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594" y="2739851"/>
            <a:ext cx="3628000" cy="301680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D52E1A1-4732-871A-DA6D-7E18957BC8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842" y="6268362"/>
            <a:ext cx="3615502" cy="71643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7313AEA-EF31-DD1F-1EAD-17FD1074B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796892" y="5411612"/>
            <a:ext cx="5065261" cy="70831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D3ADF0E-D902-D6F3-E232-5F176D922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779336" y="6631022"/>
            <a:ext cx="5100372" cy="99608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9944A2A-A648-C066-800C-BFC2F60611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93240" y="2017272"/>
            <a:ext cx="3732807" cy="1821248"/>
          </a:xfrm>
          <a:prstGeom prst="rect">
            <a:avLst/>
          </a:prstGeom>
        </p:spPr>
      </p:pic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F6B72D81-BF64-8C08-5D78-854BA7ABB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809134"/>
              </p:ext>
            </p:extLst>
          </p:nvPr>
        </p:nvGraphicFramePr>
        <p:xfrm>
          <a:off x="4963714" y="8115301"/>
          <a:ext cx="2895600" cy="1171575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181909461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</a:t>
                      </a: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enrolled courses</a:t>
                      </a:r>
                      <a:endParaRPr lang="en-AU" sz="9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3852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  <a:endParaRPr lang="en-AU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517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  <a:endParaRPr lang="en-AU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3998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  <a:endParaRPr lang="en-AU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4533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  <a:endParaRPr lang="en-AU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847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54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6D2AD6C1E744D868A2149C62C480B" ma:contentTypeVersion="4" ma:contentTypeDescription="Create a new document." ma:contentTypeScope="" ma:versionID="bdda4da6d88707a4db8b4052668e146b">
  <xsd:schema xmlns:xsd="http://www.w3.org/2001/XMLSchema" xmlns:xs="http://www.w3.org/2001/XMLSchema" xmlns:p="http://schemas.microsoft.com/office/2006/metadata/properties" xmlns:ns2="5aa27c12-3bcb-497e-b88e-f09dfe5b9623" targetNamespace="http://schemas.microsoft.com/office/2006/metadata/properties" ma:root="true" ma:fieldsID="24db1c226691d867fc5f10a6534b1cd3" ns2:_="">
    <xsd:import namespace="5aa27c12-3bcb-497e-b88e-f09dfe5b9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27c12-3bcb-497e-b88e-f09dfe5b96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AFBC5C-E023-4481-94F3-6D193B2F54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83F8A-FB57-4A4E-9390-D32B084A5B36}">
  <ds:schemaRefs>
    <ds:schemaRef ds:uri="http://schemas.microsoft.com/office/2006/documentManagement/types"/>
    <ds:schemaRef ds:uri="http://schemas.microsoft.com/office/2006/metadata/properties"/>
    <ds:schemaRef ds:uri="5aa27c12-3bcb-497e-b88e-f09dfe5b9623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C5104B0-AB6D-409E-8FC7-2034DCCA97A4}">
  <ds:schemaRefs>
    <ds:schemaRef ds:uri="5aa27c12-3bcb-497e-b88e-f09dfe5b96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727</Words>
  <PresentationFormat>A3 Paper (297x420 mm)</PresentationFormat>
  <Paragraphs>181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Calibri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2025-11-19T00:10:29Z</cp:lastPrinted>
  <dcterms:created xsi:type="dcterms:W3CDTF">2025-05-19T06:41:03Z</dcterms:created>
  <dcterms:modified xsi:type="dcterms:W3CDTF">2026-07-02T04:18:29Z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12e48c-f0e0-48fb-b5c1-02479cac7f09_Enabled">
    <vt:lpwstr>true</vt:lpwstr>
  </property>
  <property fmtid="{D5CDD505-2E9C-101B-9397-08002B2CF9AE}" pid="3" name="MSIP_Label_1112e48c-f0e0-48fb-b5c1-02479cac7f09_SetDate">
    <vt:lpwstr>2025-05-19T07:40:38Z</vt:lpwstr>
  </property>
  <property fmtid="{D5CDD505-2E9C-101B-9397-08002B2CF9AE}" pid="4" name="MSIP_Label_1112e48c-f0e0-48fb-b5c1-02479cac7f09_Method">
    <vt:lpwstr>Privileged</vt:lpwstr>
  </property>
  <property fmtid="{D5CDD505-2E9C-101B-9397-08002B2CF9AE}" pid="5" name="MSIP_Label_1112e48c-f0e0-48fb-b5c1-02479cac7f09_Name">
    <vt:lpwstr>b3bff2a6679e</vt:lpwstr>
  </property>
  <property fmtid="{D5CDD505-2E9C-101B-9397-08002B2CF9AE}" pid="6" name="MSIP_Label_1112e48c-f0e0-48fb-b5c1-02479cac7f09_SiteId">
    <vt:lpwstr>dd0cfd15-4558-4b12-8bad-ea26984fc417</vt:lpwstr>
  </property>
  <property fmtid="{D5CDD505-2E9C-101B-9397-08002B2CF9AE}" pid="7" name="MSIP_Label_1112e48c-f0e0-48fb-b5c1-02479cac7f09_ActionId">
    <vt:lpwstr>5cc11584-e0bd-4722-9c02-269250b25910</vt:lpwstr>
  </property>
  <property fmtid="{D5CDD505-2E9C-101B-9397-08002B2CF9AE}" pid="8" name="MSIP_Label_1112e48c-f0e0-48fb-b5c1-02479cac7f09_ContentBits">
    <vt:lpwstr>3</vt:lpwstr>
  </property>
  <property fmtid="{D5CDD505-2E9C-101B-9397-08002B2CF9AE}" pid="9" name="MSIP_Label_1112e48c-f0e0-48fb-b5c1-02479cac7f09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OFFICIAL: Sensitive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OFFICIAL: Sensitive</vt:lpwstr>
  </property>
  <property fmtid="{D5CDD505-2E9C-101B-9397-08002B2CF9AE}" pid="14" name="ContentTypeId">
    <vt:lpwstr>0x0101001906D2AD6C1E744D868A2149C62C480B</vt:lpwstr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bool>false</vt:bool>
  </property>
</Properties>
</file>