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</p:sldMasterIdLst>
  <p:notesMasterIdLst>
    <p:notesMasterId r:id="rId33"/>
  </p:notesMasterIdLst>
  <p:sldIdLst>
    <p:sldId id="256" r:id="rId6"/>
    <p:sldId id="261" r:id="rId7"/>
    <p:sldId id="316" r:id="rId8"/>
    <p:sldId id="260" r:id="rId9"/>
    <p:sldId id="262" r:id="rId10"/>
    <p:sldId id="266" r:id="rId11"/>
    <p:sldId id="273" r:id="rId12"/>
    <p:sldId id="334" r:id="rId13"/>
    <p:sldId id="267" r:id="rId14"/>
    <p:sldId id="324" r:id="rId15"/>
    <p:sldId id="325" r:id="rId16"/>
    <p:sldId id="326" r:id="rId17"/>
    <p:sldId id="268" r:id="rId18"/>
    <p:sldId id="328" r:id="rId19"/>
    <p:sldId id="329" r:id="rId20"/>
    <p:sldId id="292" r:id="rId21"/>
    <p:sldId id="331" r:id="rId22"/>
    <p:sldId id="294" r:id="rId23"/>
    <p:sldId id="295" r:id="rId24"/>
    <p:sldId id="296" r:id="rId25"/>
    <p:sldId id="297" r:id="rId26"/>
    <p:sldId id="298" r:id="rId27"/>
    <p:sldId id="299" r:id="rId28"/>
    <p:sldId id="270" r:id="rId29"/>
    <p:sldId id="271" r:id="rId30"/>
    <p:sldId id="272" r:id="rId31"/>
    <p:sldId id="332" r:id="rId32"/>
  </p:sldIdLst>
  <p:sldSz cx="9144000" cy="5148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523030-5CE5-AF21-37CE-1320BE2E0665}" name="SERGEANT,Cara" initials="S" userId="S::Cara.SERGEANT@dewr.gov.au::89fcf3a0-d4b8-40dd-b7d9-d93867bad200" providerId="AD"/>
  <p188:author id="{E6EF6872-C850-EED2-A159-B3AD02C1ACF9}" name="CASPERSONN,Elle" initials="C" userId="S::Elle.Caspersonn@dewr.gov.au::5b02ef82-f522-4f4c-8c0e-50ba0da53f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3F"/>
    <a:srgbClr val="522761"/>
    <a:srgbClr val="6EC6AA"/>
    <a:srgbClr val="A568D2"/>
    <a:srgbClr val="92D050"/>
    <a:srgbClr val="C72786"/>
    <a:srgbClr val="00B0F0"/>
    <a:srgbClr val="009A6D"/>
    <a:srgbClr val="F12CF2"/>
    <a:srgbClr val="D7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F984C8-684E-486A-9B91-2607DA501F6F}" v="9" dt="2022-11-08T06:25:19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11" autoAdjust="0"/>
    <p:restoredTop sz="94906" autoAdjust="0"/>
  </p:normalViewPr>
  <p:slideViewPr>
    <p:cSldViewPr>
      <p:cViewPr varScale="1">
        <p:scale>
          <a:sx n="94" d="100"/>
          <a:sy n="94" d="100"/>
        </p:scale>
        <p:origin x="270" y="84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251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9/12/2022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64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24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756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023941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02394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923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rgbClr val="002D3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995"/>
            <a:ext cx="8229600" cy="2808312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268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993973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802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02857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02857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659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59836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59836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47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052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324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02552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914"/>
            <a:ext cx="3008313" cy="315240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30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2730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7C536-D6EB-4390-B6F2-3ACFCEE8DB3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228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0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738"/>
            <a:ext cx="8229600" cy="30285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888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riazarigby/Library/Containers/com.microsoft.Outlook/Data/Library/Caches/Signatures/signature_420955478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vetquality@dewr.gov.au" TargetMode="External"/><Relationship Id="rId2" Type="http://schemas.openxmlformats.org/officeDocument/2006/relationships/hyperlink" Target="https://www.skillsreform.gov.au/reforms/quality-refor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222203"/>
            <a:ext cx="6264696" cy="1436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10260" algn="r">
              <a:spcBef>
                <a:spcPts val="1200"/>
              </a:spcBef>
              <a:spcAft>
                <a:spcPts val="400"/>
              </a:spcAft>
            </a:pPr>
            <a:r>
              <a:rPr lang="en-AU" sz="2400" b="1" dirty="0">
                <a:solidFill>
                  <a:srgbClr val="002D3F"/>
                </a:solidFill>
              </a:rPr>
              <a:t>Reforms to improve the quality of training delivery - Draft Standards for Registered Training Organisations (RTOs)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1200"/>
              </a:spcAft>
            </a:pPr>
            <a:r>
              <a:rPr lang="en-AU" b="1" dirty="0">
                <a:solidFill>
                  <a:srgbClr val="002D3F"/>
                </a:solidFill>
              </a:rPr>
              <a:t>National forums – November to December 2022</a:t>
            </a:r>
          </a:p>
        </p:txBody>
      </p:sp>
    </p:spTree>
    <p:extLst>
      <p:ext uri="{BB962C8B-B14F-4D97-AF65-F5344CB8AC3E}">
        <p14:creationId xmlns:p14="http://schemas.microsoft.com/office/powerpoint/2010/main" val="192061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9C4934-9630-7D4C-971A-69191C09D7EF}"/>
              </a:ext>
            </a:extLst>
          </p:cNvPr>
          <p:cNvCxnSpPr>
            <a:cxnSpLocks/>
          </p:cNvCxnSpPr>
          <p:nvPr/>
        </p:nvCxnSpPr>
        <p:spPr>
          <a:xfrm>
            <a:off x="802942" y="1807535"/>
            <a:ext cx="168658" cy="369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0988F3-8DB9-6445-AE94-A6633162EDD7}"/>
              </a:ext>
            </a:extLst>
          </p:cNvPr>
          <p:cNvSpPr txBox="1"/>
          <p:nvPr/>
        </p:nvSpPr>
        <p:spPr>
          <a:xfrm>
            <a:off x="0" y="1447356"/>
            <a:ext cx="190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Areas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884833-CA1A-C340-82EC-CFA7870AB0FA}"/>
              </a:ext>
            </a:extLst>
          </p:cNvPr>
          <p:cNvSpPr txBox="1"/>
          <p:nvPr/>
        </p:nvSpPr>
        <p:spPr>
          <a:xfrm>
            <a:off x="6764308" y="1262690"/>
            <a:ext cx="237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Quality Area </a:t>
            </a:r>
          </a:p>
          <a:p>
            <a:pPr algn="ctr"/>
            <a:r>
              <a:rPr lang="en-US" dirty="0"/>
              <a:t>outcome statements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53102D-0DF1-1D45-8670-E83AA0625675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486218" y="1909021"/>
            <a:ext cx="467936" cy="304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3">
            <a:extLst>
              <a:ext uri="{FF2B5EF4-FFF2-40B4-BE49-F238E27FC236}">
                <a16:creationId xmlns:a16="http://schemas.microsoft.com/office/drawing/2014/main" id="{45365617-BEF0-D56C-C8B8-479D9DD2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2" y="116367"/>
            <a:ext cx="8229600" cy="857250"/>
          </a:xfrm>
        </p:spPr>
        <p:txBody>
          <a:bodyPr>
            <a:normAutofit/>
          </a:bodyPr>
          <a:lstStyle/>
          <a:p>
            <a:r>
              <a:rPr lang="en-AU" sz="2400" dirty="0"/>
              <a:t>The proposed structure – Quality areas and outcome statements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79C890-471F-AE65-00AB-B79713362F98}"/>
              </a:ext>
            </a:extLst>
          </p:cNvPr>
          <p:cNvSpPr txBox="1"/>
          <p:nvPr/>
        </p:nvSpPr>
        <p:spPr>
          <a:xfrm>
            <a:off x="181422" y="887122"/>
            <a:ext cx="80711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AU" sz="1600" dirty="0"/>
              <a:t>5 Quality Areas and each </a:t>
            </a:r>
            <a:r>
              <a:rPr lang="en-US" sz="1600" dirty="0"/>
              <a:t>Quality Area has an outcome statement that describes the intent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13319-D057-2213-B973-B4EF6AB84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72" y="2115312"/>
            <a:ext cx="6492346" cy="250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5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371B0-5891-4125-A53B-48183D3F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09" y="82564"/>
            <a:ext cx="8229600" cy="857250"/>
          </a:xfrm>
        </p:spPr>
        <p:txBody>
          <a:bodyPr>
            <a:normAutofit/>
          </a:bodyPr>
          <a:lstStyle/>
          <a:p>
            <a:r>
              <a:rPr lang="en-AU" sz="2400" dirty="0"/>
              <a:t>The proposed structure – Focus Areas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16B1E3-C218-4869-BFB0-27F6BA9D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76" y="881943"/>
            <a:ext cx="8229600" cy="3384376"/>
          </a:xfrm>
        </p:spPr>
        <p:txBody>
          <a:bodyPr>
            <a:normAutofit/>
          </a:bodyPr>
          <a:lstStyle/>
          <a:p>
            <a:r>
              <a:rPr lang="en-US" dirty="0"/>
              <a:t>Under each Quality Area are Focus Areas that group like requirements together</a:t>
            </a:r>
          </a:p>
          <a:p>
            <a:r>
              <a:rPr lang="en-US" dirty="0"/>
              <a:t>14 Focus Areas</a:t>
            </a:r>
            <a:endParaRPr lang="en-AU" dirty="0"/>
          </a:p>
          <a:p>
            <a:r>
              <a:rPr lang="en-US" dirty="0"/>
              <a:t>Outcome statements for each Focus Area – help to quickly identify the intention of the requirements under each focus area</a:t>
            </a:r>
            <a:endParaRPr lang="en-AU" dirty="0"/>
          </a:p>
          <a:p>
            <a:pPr marL="0" lvl="0" indent="0">
              <a:buNone/>
            </a:pP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E7DAA-B20C-604D-9E68-17CC2A54C6CC}"/>
              </a:ext>
            </a:extLst>
          </p:cNvPr>
          <p:cNvSpPr txBox="1"/>
          <p:nvPr/>
        </p:nvSpPr>
        <p:spPr>
          <a:xfrm>
            <a:off x="219223" y="3254322"/>
            <a:ext cx="190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Quality Area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3FAB81-3876-644F-AA6B-C0E3B0ADB898}"/>
              </a:ext>
            </a:extLst>
          </p:cNvPr>
          <p:cNvCxnSpPr>
            <a:cxnSpLocks/>
          </p:cNvCxnSpPr>
          <p:nvPr/>
        </p:nvCxnSpPr>
        <p:spPr>
          <a:xfrm>
            <a:off x="5246324" y="2745881"/>
            <a:ext cx="0" cy="2252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EB9D46-E08C-894E-BB99-7DF23D115029}"/>
              </a:ext>
            </a:extLst>
          </p:cNvPr>
          <p:cNvSpPr txBox="1"/>
          <p:nvPr/>
        </p:nvSpPr>
        <p:spPr>
          <a:xfrm>
            <a:off x="236363" y="4023343"/>
            <a:ext cx="190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 Areas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FA3D81-B794-2840-B1CD-1A0A30DF3BCC}"/>
              </a:ext>
            </a:extLst>
          </p:cNvPr>
          <p:cNvSpPr txBox="1"/>
          <p:nvPr/>
        </p:nvSpPr>
        <p:spPr>
          <a:xfrm>
            <a:off x="4056478" y="2077635"/>
            <a:ext cx="237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Quality Area outcome statement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98FB22-A11D-6A4D-A9A3-8CC60DC3FF0F}"/>
              </a:ext>
            </a:extLst>
          </p:cNvPr>
          <p:cNvSpPr txBox="1"/>
          <p:nvPr/>
        </p:nvSpPr>
        <p:spPr>
          <a:xfrm>
            <a:off x="6513231" y="2324793"/>
            <a:ext cx="237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 Area outcome statements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E7E07-4A40-29EF-6A84-CA82CF2C1B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349" y="3034480"/>
            <a:ext cx="6872129" cy="131484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D6C5AB4B-E460-224C-B6BD-76C64D6077D9}"/>
              </a:ext>
            </a:extLst>
          </p:cNvPr>
          <p:cNvCxnSpPr>
            <a:cxnSpLocks/>
          </p:cNvCxnSpPr>
          <p:nvPr/>
        </p:nvCxnSpPr>
        <p:spPr>
          <a:xfrm flipH="1">
            <a:off x="8335500" y="2635807"/>
            <a:ext cx="432384" cy="1449793"/>
          </a:xfrm>
          <a:prstGeom prst="bentConnector4">
            <a:avLst>
              <a:gd name="adj1" fmla="val -52870"/>
              <a:gd name="adj2" fmla="val 99299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57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371B0-5891-4125-A53B-48183D3F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5" y="-28674"/>
            <a:ext cx="8229600" cy="857250"/>
          </a:xfrm>
        </p:spPr>
        <p:txBody>
          <a:bodyPr>
            <a:normAutofit/>
          </a:bodyPr>
          <a:lstStyle/>
          <a:p>
            <a:r>
              <a:rPr lang="en-AU" sz="2400" dirty="0"/>
              <a:t>The proposed structure – Requirements sit under each Focus Area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FA3D81-B794-2840-B1CD-1A0A30DF3BCC}"/>
              </a:ext>
            </a:extLst>
          </p:cNvPr>
          <p:cNvSpPr txBox="1"/>
          <p:nvPr/>
        </p:nvSpPr>
        <p:spPr>
          <a:xfrm>
            <a:off x="6545376" y="963283"/>
            <a:ext cx="237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Quality Area outcome statement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3FAB81-3876-644F-AA6B-C0E3B0ADB898}"/>
              </a:ext>
            </a:extLst>
          </p:cNvPr>
          <p:cNvCxnSpPr>
            <a:cxnSpLocks/>
          </p:cNvCxnSpPr>
          <p:nvPr/>
        </p:nvCxnSpPr>
        <p:spPr>
          <a:xfrm flipH="1">
            <a:off x="6264745" y="1277987"/>
            <a:ext cx="56126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498FB22-A11D-6A4D-A9A3-8CC60DC3FF0F}"/>
              </a:ext>
            </a:extLst>
          </p:cNvPr>
          <p:cNvSpPr txBox="1"/>
          <p:nvPr/>
        </p:nvSpPr>
        <p:spPr>
          <a:xfrm>
            <a:off x="6229292" y="1570870"/>
            <a:ext cx="237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 Area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73FBF2-A7DA-BD49-8EE3-F5D318372047}"/>
              </a:ext>
            </a:extLst>
          </p:cNvPr>
          <p:cNvCxnSpPr>
            <a:cxnSpLocks/>
          </p:cNvCxnSpPr>
          <p:nvPr/>
        </p:nvCxnSpPr>
        <p:spPr>
          <a:xfrm flipH="1">
            <a:off x="6264066" y="1782043"/>
            <a:ext cx="49724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45CEB9A-2069-8846-A9D7-3948FA70CAF0}"/>
              </a:ext>
            </a:extLst>
          </p:cNvPr>
          <p:cNvSpPr txBox="1"/>
          <p:nvPr/>
        </p:nvSpPr>
        <p:spPr>
          <a:xfrm>
            <a:off x="6770391" y="2894346"/>
            <a:ext cx="190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Requirements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585F5919-34E8-C543-8A55-D0EECC7DCE64}"/>
              </a:ext>
            </a:extLst>
          </p:cNvPr>
          <p:cNvSpPr/>
          <p:nvPr/>
        </p:nvSpPr>
        <p:spPr>
          <a:xfrm>
            <a:off x="6297200" y="2351908"/>
            <a:ext cx="382740" cy="1976242"/>
          </a:xfrm>
          <a:prstGeom prst="righ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EEBC3-FEE1-5D93-EF78-3F53BC92FB13}"/>
              </a:ext>
            </a:extLst>
          </p:cNvPr>
          <p:cNvSpPr txBox="1"/>
          <p:nvPr/>
        </p:nvSpPr>
        <p:spPr>
          <a:xfrm>
            <a:off x="395536" y="714708"/>
            <a:ext cx="45998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dirty="0"/>
              <a:t>There are 38 requirements </a:t>
            </a:r>
            <a:endParaRPr lang="en-AU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141C6F-2CA0-8C65-7CCC-AA15C04D72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57" y="1078613"/>
            <a:ext cx="5544109" cy="33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8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A504-8C01-F140-BE0A-B3CB02FE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17947"/>
            <a:ext cx="2664296" cy="9939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D3F"/>
                </a:solidFill>
              </a:rPr>
              <a:t>Key PROPOSED CHANGES in the draft standards</a:t>
            </a:r>
          </a:p>
        </p:txBody>
      </p:sp>
      <p:pic>
        <p:nvPicPr>
          <p:cNvPr id="3" name="Picture 2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F565280D-B921-B7E0-6F65-02702BAA82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499" y="-21377"/>
            <a:ext cx="6053501" cy="4035667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04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371B0-5891-4125-A53B-48183D3F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 anchor="ctr">
            <a:normAutofit/>
          </a:bodyPr>
          <a:lstStyle/>
          <a:p>
            <a:pPr algn="l"/>
            <a:r>
              <a:rPr lang="en-US" sz="2400" dirty="0">
                <a:solidFill>
                  <a:srgbClr val="002D3F"/>
                </a:solidFill>
              </a:rPr>
              <a:t>The draft Standards – the content</a:t>
            </a:r>
            <a:endParaRPr lang="en-AU" sz="2400" dirty="0">
              <a:solidFill>
                <a:srgbClr val="002D3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16B1E3-C218-4869-BFB0-27F6BA9D4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02857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tx1"/>
                </a:solidFill>
              </a:rPr>
              <a:t>The intent of the draft Standards is that they: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are </a:t>
            </a:r>
            <a:r>
              <a:rPr lang="en-US" sz="1600" b="1" dirty="0">
                <a:solidFill>
                  <a:schemeClr val="tx1"/>
                </a:solidFill>
              </a:rPr>
              <a:t>outcomes-focused </a:t>
            </a:r>
            <a:r>
              <a:rPr lang="en-US" sz="1600" dirty="0">
                <a:solidFill>
                  <a:schemeClr val="tx1"/>
                </a:solidFill>
              </a:rPr>
              <a:t>to make it clear what needs to be achieved while enabling this to be tailored to each organisational context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are written in </a:t>
            </a:r>
            <a:r>
              <a:rPr lang="en-US" sz="1600" b="1" dirty="0">
                <a:solidFill>
                  <a:schemeClr val="tx1"/>
                </a:solidFill>
              </a:rPr>
              <a:t>plainer language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are framed to </a:t>
            </a:r>
            <a:r>
              <a:rPr lang="en-US" sz="1600" b="1" dirty="0">
                <a:solidFill>
                  <a:schemeClr val="tx1"/>
                </a:solidFill>
              </a:rPr>
              <a:t>accommodate the diversity </a:t>
            </a:r>
            <a:r>
              <a:rPr lang="en-US" sz="1600" dirty="0">
                <a:solidFill>
                  <a:schemeClr val="tx1"/>
                </a:solidFill>
              </a:rPr>
              <a:t>of the sector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are </a:t>
            </a:r>
            <a:r>
              <a:rPr lang="en-US" sz="1600" b="1" dirty="0">
                <a:solidFill>
                  <a:schemeClr val="tx1"/>
                </a:solidFill>
              </a:rPr>
              <a:t>simpler </a:t>
            </a:r>
            <a:r>
              <a:rPr lang="en-US" sz="1600" dirty="0">
                <a:solidFill>
                  <a:schemeClr val="tx1"/>
                </a:solidFill>
              </a:rPr>
              <a:t>and</a:t>
            </a:r>
            <a:r>
              <a:rPr lang="en-US" sz="1600" b="1" dirty="0">
                <a:solidFill>
                  <a:schemeClr val="tx1"/>
                </a:solidFill>
              </a:rPr>
              <a:t> easier to navigate</a:t>
            </a:r>
            <a:r>
              <a:rPr lang="en-US" sz="1600" dirty="0">
                <a:solidFill>
                  <a:schemeClr val="tx1"/>
                </a:solidFill>
              </a:rPr>
              <a:t> because they have fewer technical definitions and less cross-referencing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are </a:t>
            </a:r>
            <a:r>
              <a:rPr lang="en-US" sz="1600" b="1" dirty="0">
                <a:solidFill>
                  <a:schemeClr val="tx1"/>
                </a:solidFill>
              </a:rPr>
              <a:t>streamlined</a:t>
            </a:r>
            <a:r>
              <a:rPr lang="en-US" sz="1600" dirty="0">
                <a:solidFill>
                  <a:schemeClr val="tx1"/>
                </a:solidFill>
              </a:rPr>
              <a:t> with fewer requirements</a:t>
            </a:r>
          </a:p>
        </p:txBody>
      </p:sp>
      <p:pic>
        <p:nvPicPr>
          <p:cNvPr id="7" name="Picture 6" descr="Woman reading book">
            <a:extLst>
              <a:ext uri="{FF2B5EF4-FFF2-40B4-BE49-F238E27FC236}">
                <a16:creationId xmlns:a16="http://schemas.microsoft.com/office/drawing/2014/main" id="{64F26A7D-E6F3-BC57-A1DC-2046E9BFEB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92" y="1201738"/>
            <a:ext cx="3547680" cy="2164481"/>
          </a:xfrm>
          <a:prstGeom prst="rect">
            <a:avLst/>
          </a:prstGeom>
        </p:spPr>
      </p:pic>
      <p:sp>
        <p:nvSpPr>
          <p:cNvPr id="3" name="Alternative Process 2">
            <a:extLst>
              <a:ext uri="{FF2B5EF4-FFF2-40B4-BE49-F238E27FC236}">
                <a16:creationId xmlns:a16="http://schemas.microsoft.com/office/drawing/2014/main" id="{1281A82C-392E-0147-5E9A-1802955ABB4F}"/>
              </a:ext>
            </a:extLst>
          </p:cNvPr>
          <p:cNvSpPr/>
          <p:nvPr/>
        </p:nvSpPr>
        <p:spPr>
          <a:xfrm>
            <a:off x="4860032" y="3366219"/>
            <a:ext cx="4038600" cy="1266938"/>
          </a:xfrm>
          <a:prstGeom prst="flowChartAlternateProcess">
            <a:avLst/>
          </a:prstGeom>
          <a:solidFill>
            <a:srgbClr val="522761"/>
          </a:solidFill>
          <a:ln>
            <a:solidFill>
              <a:srgbClr val="522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buNone/>
            </a:pPr>
            <a:r>
              <a:rPr lang="en-US" sz="1600" dirty="0"/>
              <a:t>Today’s forum focuses on the </a:t>
            </a:r>
            <a:r>
              <a:rPr lang="en-US" sz="1600" b="1" dirty="0"/>
              <a:t>foundational document that is the Standards</a:t>
            </a:r>
            <a:r>
              <a:rPr lang="en-US" sz="1600" dirty="0"/>
              <a:t>, ensuring that the revised requirements are fit-for-purpose and are readily implementable and understood by RTOs 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72368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371B0-5891-4125-A53B-48183D3F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What’s been moved out of the draft Standards?</a:t>
            </a:r>
            <a:endParaRPr lang="en-AU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16B1E3-C218-4869-BFB0-27F6BA9D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95" y="1063625"/>
            <a:ext cx="6814801" cy="34203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clauses in the current Standards are proposed to be moved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 other legislative instruments</a:t>
            </a:r>
          </a:p>
          <a:p>
            <a:pPr marL="0" lvl="0" indent="0">
              <a:buNone/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include: </a:t>
            </a: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Symbol" pitchFamily="2" charset="2"/>
              <a:buChar char=""/>
              <a:tabLst>
                <a:tab pos="228600" algn="l"/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requirement to comply with the Data Provision Requirements (clause 7.3 of the current Standards) 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itchFamily="2" charset="2"/>
              <a:buChar char=""/>
              <a:tabLst>
                <a:tab pos="228600" algn="l"/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requirement to provide an annual declaration on compliance (clause 8.4 of the current Standards)</a:t>
            </a:r>
          </a:p>
          <a:p>
            <a:pPr>
              <a:buFont typeface="Symbol" pitchFamily="2" charset="2"/>
              <a:buChar char=""/>
              <a:tabLst>
                <a:tab pos="228600" algn="l"/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detail of when transition is required to happen for superseded or deleted training products (clauses 1.26 and 1.27 of the current Standards) 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itchFamily="2" charset="2"/>
              <a:buChar char=""/>
              <a:tabLst>
                <a:tab pos="228600" algn="l"/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requirements relating to AQF certification documentation and the AQF issuance policy (clauses 3.2 – 3.4 and Schedule 5 of the current Standards)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059156B-DF69-0F25-C342-2690F34EA81D}"/>
              </a:ext>
            </a:extLst>
          </p:cNvPr>
          <p:cNvSpPr/>
          <p:nvPr/>
        </p:nvSpPr>
        <p:spPr>
          <a:xfrm>
            <a:off x="7330342" y="485899"/>
            <a:ext cx="1411811" cy="1356859"/>
          </a:xfrm>
          <a:prstGeom prst="ellipse">
            <a:avLst/>
          </a:prstGeom>
          <a:solidFill>
            <a:srgbClr val="6EC6AA"/>
          </a:solidFill>
          <a:ln>
            <a:solidFill>
              <a:srgbClr val="6EC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See page 11 and Part F of the consultation paper</a:t>
            </a:r>
          </a:p>
        </p:txBody>
      </p:sp>
    </p:spTree>
    <p:extLst>
      <p:ext uri="{BB962C8B-B14F-4D97-AF65-F5344CB8AC3E}">
        <p14:creationId xmlns:p14="http://schemas.microsoft.com/office/powerpoint/2010/main" val="1768134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hecklist with solid fill">
            <a:extLst>
              <a:ext uri="{FF2B5EF4-FFF2-40B4-BE49-F238E27FC236}">
                <a16:creationId xmlns:a16="http://schemas.microsoft.com/office/drawing/2014/main" id="{1D42B878-EA15-465E-AF31-5DB89A8A1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544" y="2338315"/>
            <a:ext cx="922075" cy="922075"/>
          </a:xfrm>
          <a:prstGeom prst="rect">
            <a:avLst/>
          </a:prstGeom>
        </p:spPr>
      </p:pic>
      <p:pic>
        <p:nvPicPr>
          <p:cNvPr id="9" name="Graphic 8" descr="List with solid fill">
            <a:extLst>
              <a:ext uri="{FF2B5EF4-FFF2-40B4-BE49-F238E27FC236}">
                <a16:creationId xmlns:a16="http://schemas.microsoft.com/office/drawing/2014/main" id="{72E9A934-AAA8-40D1-BE98-E5A799521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3447" y="2342152"/>
            <a:ext cx="914400" cy="914400"/>
          </a:xfrm>
          <a:prstGeom prst="rect">
            <a:avLst/>
          </a:prstGeom>
        </p:spPr>
      </p:pic>
      <p:pic>
        <p:nvPicPr>
          <p:cNvPr id="11" name="Graphic 10" descr="Document with solid fill">
            <a:extLst>
              <a:ext uri="{FF2B5EF4-FFF2-40B4-BE49-F238E27FC236}">
                <a16:creationId xmlns:a16="http://schemas.microsoft.com/office/drawing/2014/main" id="{4351DDE8-EDF1-41A7-A895-D56FB3454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5250" y="2318137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61CE22-B982-4EF8-BEA5-B2AECD898B20}"/>
              </a:ext>
            </a:extLst>
          </p:cNvPr>
          <p:cNvSpPr txBox="1"/>
          <p:nvPr/>
        </p:nvSpPr>
        <p:spPr>
          <a:xfrm>
            <a:off x="457200" y="3260390"/>
            <a:ext cx="21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Standards for RTOs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66D9B-E67A-4329-8CAE-6DB4BD1D59ED}"/>
              </a:ext>
            </a:extLst>
          </p:cNvPr>
          <p:cNvSpPr txBox="1"/>
          <p:nvPr/>
        </p:nvSpPr>
        <p:spPr>
          <a:xfrm>
            <a:off x="3714585" y="326039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Guidelines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F6AD5E-D963-4689-8EEC-71CDE3C0E160}"/>
              </a:ext>
            </a:extLst>
          </p:cNvPr>
          <p:cNvSpPr txBox="1"/>
          <p:nvPr/>
        </p:nvSpPr>
        <p:spPr>
          <a:xfrm>
            <a:off x="5710467" y="3232537"/>
            <a:ext cx="324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Compliance-based requirements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979D92-86A6-4757-92E6-0662F04ED819}"/>
              </a:ext>
            </a:extLst>
          </p:cNvPr>
          <p:cNvSpPr txBox="1"/>
          <p:nvPr/>
        </p:nvSpPr>
        <p:spPr>
          <a:xfrm>
            <a:off x="153682" y="3715351"/>
            <a:ext cx="2493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Outcome-focused requirements that go to the heart of quality training delivery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FF7D2A-0F92-4F2C-AE5E-800D7B8C5968}"/>
              </a:ext>
            </a:extLst>
          </p:cNvPr>
          <p:cNvSpPr txBox="1"/>
          <p:nvPr/>
        </p:nvSpPr>
        <p:spPr>
          <a:xfrm>
            <a:off x="2831939" y="3657575"/>
            <a:ext cx="2941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Enforceable Guidelines that operate alongside the Standards, setting out credential requirements and other matters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F46C1-E06B-422C-A6DA-CEF237250A60}"/>
              </a:ext>
            </a:extLst>
          </p:cNvPr>
          <p:cNvSpPr txBox="1"/>
          <p:nvPr/>
        </p:nvSpPr>
        <p:spPr>
          <a:xfrm>
            <a:off x="6151965" y="3677291"/>
            <a:ext cx="23573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Important requirements that must be met to maintain registration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0053785A-C39E-4CA8-9EB7-E9D2E370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dirty="0"/>
              <a:t>How do the draft Standards fit into the bigger picture?</a:t>
            </a:r>
            <a:endParaRPr lang="en-AU" sz="2400" dirty="0"/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5F506A3F-E5BB-40AC-8430-3931F39B63DD}"/>
              </a:ext>
            </a:extLst>
          </p:cNvPr>
          <p:cNvSpPr/>
          <p:nvPr/>
        </p:nvSpPr>
        <p:spPr>
          <a:xfrm>
            <a:off x="7420208" y="989534"/>
            <a:ext cx="1360368" cy="1165861"/>
          </a:xfrm>
          <a:prstGeom prst="roundRect">
            <a:avLst/>
          </a:prstGeom>
          <a:solidFill>
            <a:srgbClr val="002D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This will be supported by clear guidance material</a:t>
            </a: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1CE22DC8-EB1D-4CF3-A6CC-E0A56295BBF1}"/>
              </a:ext>
            </a:extLst>
          </p:cNvPr>
          <p:cNvSpPr/>
          <p:nvPr/>
        </p:nvSpPr>
        <p:spPr>
          <a:xfrm>
            <a:off x="1043608" y="1790384"/>
            <a:ext cx="5897426" cy="444754"/>
          </a:xfrm>
          <a:prstGeom prst="roundRect">
            <a:avLst/>
          </a:prstGeom>
          <a:solidFill>
            <a:srgbClr val="6EC6AA"/>
          </a:solidFill>
          <a:ln>
            <a:solidFill>
              <a:srgbClr val="6EC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National Vocational Education and Training Regulator Act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3D29B640-062C-4303-B610-E47CA2952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92" y="977502"/>
            <a:ext cx="8223808" cy="622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dirty="0">
                <a:cs typeface="Calibri" panose="020F0502020204030204" pitchFamily="34" charset="0"/>
              </a:rPr>
              <a:t>Requirements for RTOs would be consolidated in three locations under the </a:t>
            </a:r>
          </a:p>
          <a:p>
            <a:pPr marL="0" indent="0">
              <a:buNone/>
            </a:pPr>
            <a:r>
              <a:rPr lang="en-AU" dirty="0">
                <a:cs typeface="Calibri" panose="020F0502020204030204" pitchFamily="34" charset="0"/>
              </a:rPr>
              <a:t>NVETR Act, each with a different purpose:</a:t>
            </a:r>
            <a:endParaRPr lang="en-AU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031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A504-8C01-F140-BE0A-B3CB02FE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28" y="1133971"/>
            <a:ext cx="2952328" cy="9939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D3F"/>
                </a:solidFill>
              </a:rPr>
              <a:t>What’s different in THE</a:t>
            </a:r>
            <a:br>
              <a:rPr lang="en-US" dirty="0">
                <a:solidFill>
                  <a:srgbClr val="002D3F"/>
                </a:solidFill>
              </a:rPr>
            </a:br>
            <a:r>
              <a:rPr lang="en-US" dirty="0">
                <a:solidFill>
                  <a:srgbClr val="002D3F"/>
                </a:solidFill>
              </a:rPr>
              <a:t>draft STANDARDS?</a:t>
            </a:r>
            <a:br>
              <a:rPr lang="en-US" dirty="0">
                <a:solidFill>
                  <a:srgbClr val="002D3F"/>
                </a:solidFill>
              </a:rPr>
            </a:br>
            <a:endParaRPr lang="en-US" dirty="0">
              <a:solidFill>
                <a:srgbClr val="002D3F"/>
              </a:solidFill>
            </a:endParaRPr>
          </a:p>
        </p:txBody>
      </p:sp>
      <p:pic>
        <p:nvPicPr>
          <p:cNvPr id="3" name="Picture 2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F565280D-B921-B7E0-6F65-02702BAA82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499" y="-21377"/>
            <a:ext cx="6053501" cy="4035667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5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371B0-5891-4125-A53B-48183D3F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14733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dirty="0"/>
              <a:t>Greater focus on quality of training and assessment</a:t>
            </a:r>
            <a:endParaRPr lang="en-AU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16B1E3-C218-4869-BFB0-27F6BA9D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7776"/>
            <a:ext cx="4392490" cy="4032448"/>
          </a:xfrm>
        </p:spPr>
        <p:txBody>
          <a:bodyPr>
            <a:norm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US" dirty="0">
                <a:cs typeface="Calibri" panose="020F0502020204030204" pitchFamily="34" charset="0"/>
              </a:rPr>
              <a:t>Stronger focus on the </a:t>
            </a:r>
            <a:r>
              <a:rPr lang="en-US" b="1" dirty="0">
                <a:cs typeface="Calibri" panose="020F0502020204030204" pitchFamily="34" charset="0"/>
              </a:rPr>
              <a:t>quality of training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Defining</a:t>
            </a: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US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mount of training </a:t>
            </a:r>
            <a:endParaRPr lang="en-US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ewrite of the </a:t>
            </a:r>
            <a:r>
              <a:rPr lang="en-US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principles of assessment and rules of evidence 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for greater clarity and consistency of interpretation</a:t>
            </a:r>
            <a:endParaRPr lang="en-AU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new requirement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pre-validation of assessment tools</a:t>
            </a:r>
          </a:p>
          <a:p>
            <a:pPr>
              <a:buFont typeface="Symbol" pitchFamily="2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Greater clarity about </a:t>
            </a:r>
            <a:r>
              <a:rPr lang="en-US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validation</a:t>
            </a: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re the 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intended outcome of ensuring assessment tools and practices are fit-for-purpose </a:t>
            </a:r>
          </a:p>
          <a:p>
            <a:pPr>
              <a:buFont typeface="Symbol" pitchFamily="2" charset="2"/>
              <a:buChar char=""/>
            </a:pP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Safe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facilities, resources and equipment</a:t>
            </a:r>
            <a:endParaRPr lang="en-AU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Clarity around </a:t>
            </a:r>
            <a:r>
              <a:rPr lang="en-US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recognition of prior learning (RPL)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as an assessment process, and expectations on access to RPL</a:t>
            </a:r>
            <a:endParaRPr lang="en-AU" dirty="0">
              <a:highlight>
                <a:srgbClr val="FFFF00"/>
              </a:highlight>
            </a:endParaRPr>
          </a:p>
          <a:p>
            <a:endParaRPr lang="en-AU" dirty="0"/>
          </a:p>
        </p:txBody>
      </p:sp>
      <p:pic>
        <p:nvPicPr>
          <p:cNvPr id="10" name="Picture 9" descr="Woman in a library">
            <a:extLst>
              <a:ext uri="{FF2B5EF4-FFF2-40B4-BE49-F238E27FC236}">
                <a16:creationId xmlns:a16="http://schemas.microsoft.com/office/drawing/2014/main" id="{813752A4-A80A-0DD5-8935-3BBD13D145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609" y="917947"/>
            <a:ext cx="3682831" cy="2455221"/>
          </a:xfrm>
          <a:prstGeom prst="rect">
            <a:avLst/>
          </a:prstGeom>
        </p:spPr>
      </p:pic>
      <p:sp>
        <p:nvSpPr>
          <p:cNvPr id="11" name="Alternative Process 10">
            <a:extLst>
              <a:ext uri="{FF2B5EF4-FFF2-40B4-BE49-F238E27FC236}">
                <a16:creationId xmlns:a16="http://schemas.microsoft.com/office/drawing/2014/main" id="{E1E777B9-4C9F-5139-C64B-7C7F31F34FB4}"/>
              </a:ext>
            </a:extLst>
          </p:cNvPr>
          <p:cNvSpPr/>
          <p:nvPr/>
        </p:nvSpPr>
        <p:spPr>
          <a:xfrm>
            <a:off x="4716018" y="3510235"/>
            <a:ext cx="4190762" cy="1072494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Standard 1 (Training and Assessment)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Outcome statement: </a:t>
            </a:r>
            <a:r>
              <a:rPr lang="en-AU" sz="1400" dirty="0">
                <a:effectLst/>
              </a:rPr>
              <a:t>Training and assessment enables learners to gain industry-relevant skills and knowledge 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48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371B0-5891-4125-A53B-48183D3F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94694"/>
            <a:ext cx="8229600" cy="857250"/>
          </a:xfrm>
        </p:spPr>
        <p:txBody>
          <a:bodyPr>
            <a:normAutofit/>
          </a:bodyPr>
          <a:lstStyle/>
          <a:p>
            <a:r>
              <a:rPr lang="en-AU" sz="2400" dirty="0"/>
              <a:t>Greater emphasis on learner support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16B1E3-C218-4869-BFB0-27F6BA9D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627" y="629916"/>
            <a:ext cx="4851429" cy="4104456"/>
          </a:xfrm>
        </p:spPr>
        <p:txBody>
          <a:bodyPr>
            <a:norm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Refreshed list </a:t>
            </a: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 </a:t>
            </a:r>
            <a:r>
              <a:rPr lang="en-US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information that needs to be given </a:t>
            </a:r>
            <a:endParaRPr lang="en-US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b="1" dirty="0">
                <a:ea typeface="Calibri" panose="020F0502020204030204" pitchFamily="34" charset="0"/>
                <a:cs typeface="Calibri" panose="020F0502020204030204" pitchFamily="34" charset="0"/>
              </a:rPr>
              <a:t>Reviewing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existing skills (LLN and digital skills)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AU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Identifying training support services and providing </a:t>
            </a:r>
            <a:r>
              <a:rPr lang="en-AU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access </a:t>
            </a:r>
          </a:p>
          <a:p>
            <a:pPr>
              <a:buFont typeface="Symbol" pitchFamily="2" charset="2"/>
              <a:buChar char=""/>
            </a:pPr>
            <a:r>
              <a:rPr lang="en-US" dirty="0">
                <a:cs typeface="Arial" panose="020B0604020202020204" pitchFamily="34" charset="0"/>
              </a:rPr>
              <a:t>Supporting learners through </a:t>
            </a:r>
            <a:r>
              <a:rPr lang="en-US" b="1" dirty="0">
                <a:cs typeface="Arial" panose="020B0604020202020204" pitchFamily="34" charset="0"/>
              </a:rPr>
              <a:t>transition</a:t>
            </a:r>
            <a:r>
              <a:rPr lang="en-US" dirty="0">
                <a:cs typeface="Arial" panose="020B0604020202020204" pitchFamily="34" charset="0"/>
              </a:rPr>
              <a:t> of training products, to minimise disadvantage</a:t>
            </a:r>
            <a:endParaRPr lang="en-US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AU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Reasonable access to trainers and assessors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AU" dirty="0">
                <a:ea typeface="Calibri" panose="020F0502020204030204" pitchFamily="34" charset="0"/>
                <a:cs typeface="Calibri" panose="020F0502020204030204" pitchFamily="34" charset="0"/>
              </a:rPr>
              <a:t>Reasonable adjustments and flexibility re personal circumstances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AU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Access to wellbeing support services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US" b="1" dirty="0">
                <a:cs typeface="Arial" panose="020B0604020202020204" pitchFamily="34" charset="0"/>
              </a:rPr>
              <a:t>Equitable policies and practices </a:t>
            </a:r>
            <a:r>
              <a:rPr lang="en-US" dirty="0">
                <a:cs typeface="Arial" panose="020B0604020202020204" pitchFamily="34" charset="0"/>
              </a:rPr>
              <a:t>re learner diversity including </a:t>
            </a:r>
            <a:r>
              <a:rPr lang="en-US" b="1" dirty="0">
                <a:cs typeface="Arial" panose="020B0604020202020204" pitchFamily="34" charset="0"/>
              </a:rPr>
              <a:t>culturally safe training</a:t>
            </a:r>
            <a:r>
              <a:rPr lang="en-US" dirty="0">
                <a:cs typeface="Arial" panose="020B0604020202020204" pitchFamily="34" charset="0"/>
              </a:rPr>
              <a:t> for Aboriginal and Torres Strait Islander peoples, </a:t>
            </a:r>
            <a:r>
              <a:rPr lang="en-US" b="1" dirty="0">
                <a:cs typeface="Arial" panose="020B0604020202020204" pitchFamily="34" charset="0"/>
              </a:rPr>
              <a:t>safety for minors</a:t>
            </a:r>
            <a:r>
              <a:rPr lang="en-US" dirty="0">
                <a:cs typeface="Arial" panose="020B0604020202020204" pitchFamily="34" charset="0"/>
              </a:rPr>
              <a:t> and other vulnerable cohorts</a:t>
            </a:r>
            <a:endParaRPr lang="en-AU" dirty="0">
              <a:cs typeface="Arial" panose="020B0604020202020204" pitchFamily="34" charset="0"/>
            </a:endParaRPr>
          </a:p>
          <a:p>
            <a:pPr>
              <a:buFont typeface="Symbol" pitchFamily="2" charset="2"/>
              <a:buChar char=""/>
            </a:pPr>
            <a:r>
              <a:rPr lang="en-AU" dirty="0">
                <a:cs typeface="Calibri" panose="020F0502020204030204" pitchFamily="34" charset="0"/>
              </a:rPr>
              <a:t>Clearer requirements re complaints policies </a:t>
            </a:r>
          </a:p>
          <a:p>
            <a:pPr marL="0" indent="0">
              <a:buNone/>
            </a:pPr>
            <a:endParaRPr lang="en-AU" dirty="0">
              <a:highlight>
                <a:srgbClr val="FFFF00"/>
              </a:highlight>
            </a:endParaRPr>
          </a:p>
          <a:p>
            <a:endParaRPr lang="en-AU" dirty="0"/>
          </a:p>
        </p:txBody>
      </p:sp>
      <p:sp>
        <p:nvSpPr>
          <p:cNvPr id="2" name="Alternative Process 1">
            <a:extLst>
              <a:ext uri="{FF2B5EF4-FFF2-40B4-BE49-F238E27FC236}">
                <a16:creationId xmlns:a16="http://schemas.microsoft.com/office/drawing/2014/main" id="{71DDBD14-8D5A-D2AC-90E1-6CDBB2FD058E}"/>
              </a:ext>
            </a:extLst>
          </p:cNvPr>
          <p:cNvSpPr/>
          <p:nvPr/>
        </p:nvSpPr>
        <p:spPr>
          <a:xfrm>
            <a:off x="5130446" y="3469824"/>
            <a:ext cx="3816424" cy="1179620"/>
          </a:xfrm>
          <a:prstGeom prst="flowChartAlternateProcess">
            <a:avLst/>
          </a:prstGeom>
          <a:solidFill>
            <a:srgbClr val="C72786"/>
          </a:solidFill>
          <a:ln>
            <a:solidFill>
              <a:srgbClr val="C727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Standard 2 (Learner support)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Outcome statement: </a:t>
            </a:r>
            <a:r>
              <a:rPr lang="en-AU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Learners are treated fairly and are properly informed, protected, and supported</a:t>
            </a:r>
            <a:r>
              <a:rPr lang="en-AU" sz="1400" dirty="0">
                <a:effectLst/>
              </a:rPr>
              <a:t> </a:t>
            </a:r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Student seated at table presenting on a tablet to two other students">
            <a:extLst>
              <a:ext uri="{FF2B5EF4-FFF2-40B4-BE49-F238E27FC236}">
                <a16:creationId xmlns:a16="http://schemas.microsoft.com/office/drawing/2014/main" id="{C58E11FB-56EF-A31D-EED4-59CEBFE839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845939"/>
            <a:ext cx="3915325" cy="25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9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A504-8C01-F140-BE0A-B3CB02FE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cap="all" dirty="0"/>
              <a:t>Acknowledgement of country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315C3-E844-5A4A-07B4-98A8F1D525CD}"/>
              </a:ext>
            </a:extLst>
          </p:cNvPr>
          <p:cNvSpPr txBox="1"/>
          <p:nvPr/>
        </p:nvSpPr>
        <p:spPr>
          <a:xfrm>
            <a:off x="611560" y="1710035"/>
            <a:ext cx="762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We respectfully acknowledge the Traditional Custodians of the lands on which we are all meeting today. </a:t>
            </a:r>
          </a:p>
          <a:p>
            <a:pPr algn="ctr"/>
            <a:endParaRPr lang="en-AU" sz="2000" dirty="0"/>
          </a:p>
          <a:p>
            <a:pPr algn="ctr"/>
            <a:r>
              <a:rPr lang="en-AU" sz="2000" dirty="0"/>
              <a:t>We pay our respects to Elders and extend our thanks to all First Nations peoples who generously share their knowledge as part of this consultation.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447F82-BB3A-2616-E6D5-B82C389C1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3199759"/>
            <a:ext cx="11958154" cy="89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Be An Ally to Aboriginal and Torres Strait Islanders | Evolve Communities">
            <a:extLst>
              <a:ext uri="{FF2B5EF4-FFF2-40B4-BE49-F238E27FC236}">
                <a16:creationId xmlns:a16="http://schemas.microsoft.com/office/drawing/2014/main" id="{FBE497B6-62F5-3278-D037-76E51AC3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1" y="3656959"/>
            <a:ext cx="1460119" cy="74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453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371B0-5891-4125-A53B-48183D3F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61" y="136530"/>
            <a:ext cx="8229600" cy="857250"/>
          </a:xfrm>
        </p:spPr>
        <p:txBody>
          <a:bodyPr>
            <a:normAutofit/>
          </a:bodyPr>
          <a:lstStyle/>
          <a:p>
            <a:r>
              <a:rPr lang="en-AU" sz="2400" dirty="0"/>
              <a:t>Focus on building workforce capability and flexibility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16B1E3-C218-4869-BFB0-27F6BA9D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3" y="931257"/>
            <a:ext cx="4491855" cy="3519569"/>
          </a:xfrm>
        </p:spPr>
        <p:txBody>
          <a:bodyPr>
            <a:normAutofit/>
          </a:bodyPr>
          <a:lstStyle/>
          <a:p>
            <a:pPr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Change to ‘understanding of current industry practices’ </a:t>
            </a:r>
          </a:p>
          <a:p>
            <a:pPr>
              <a:buFont typeface="Symbol" pitchFamily="2" charset="2"/>
              <a:buChar char="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Improved capacity to engage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industry experts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people working towards TAE qualifications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deliver training and assessment under the direction of a trainer or assessor </a:t>
            </a:r>
          </a:p>
          <a:p>
            <a:pPr>
              <a:buFont typeface="Symbol" pitchFamily="2" charset="2"/>
              <a:buChar char="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of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Guidelines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credential requirements</a:t>
            </a:r>
          </a:p>
          <a:p>
            <a:pPr>
              <a:buFont typeface="Symbol" pitchFamily="2" charset="2"/>
              <a:buChar char="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Increased focus on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PD and currency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training and assessment skills</a:t>
            </a:r>
          </a:p>
          <a:p>
            <a:pPr marL="0" lvl="0" indent="0">
              <a:buNone/>
            </a:pP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Symbol" pitchFamily="2" charset="2"/>
              <a:buChar char=""/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dirty="0">
              <a:highlight>
                <a:srgbClr val="FFFF00"/>
              </a:highlight>
            </a:endParaRPr>
          </a:p>
          <a:p>
            <a:endParaRPr lang="en-AU" dirty="0"/>
          </a:p>
        </p:txBody>
      </p:sp>
      <p:pic>
        <p:nvPicPr>
          <p:cNvPr id="7" name="Picture 6" descr="Group of standing people looking at whiteboard on classroom wall, man wearing glasses holding whiteboard marker and writing">
            <a:extLst>
              <a:ext uri="{FF2B5EF4-FFF2-40B4-BE49-F238E27FC236}">
                <a16:creationId xmlns:a16="http://schemas.microsoft.com/office/drawing/2014/main" id="{0B9862C9-9887-AC3B-C85D-20D30425A5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177" y="931257"/>
            <a:ext cx="3739262" cy="2362954"/>
          </a:xfrm>
          <a:prstGeom prst="rect">
            <a:avLst/>
          </a:prstGeom>
        </p:spPr>
      </p:pic>
      <p:sp>
        <p:nvSpPr>
          <p:cNvPr id="2" name="Alternative Process 1">
            <a:extLst>
              <a:ext uri="{FF2B5EF4-FFF2-40B4-BE49-F238E27FC236}">
                <a16:creationId xmlns:a16="http://schemas.microsoft.com/office/drawing/2014/main" id="{71DDBD14-8D5A-D2AC-90E1-6CDBB2FD058E}"/>
              </a:ext>
            </a:extLst>
          </p:cNvPr>
          <p:cNvSpPr/>
          <p:nvPr/>
        </p:nvSpPr>
        <p:spPr>
          <a:xfrm>
            <a:off x="5091631" y="3455077"/>
            <a:ext cx="3888353" cy="1128031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Standard 3 (Workforce)</a:t>
            </a:r>
          </a:p>
          <a:p>
            <a:pPr algn="ctr"/>
            <a:r>
              <a:rPr lang="en-US" sz="1400" b="1" dirty="0">
                <a:cs typeface="Calibri" panose="020F0502020204030204" pitchFamily="34" charset="0"/>
              </a:rPr>
              <a:t>Outcome statement: </a:t>
            </a:r>
            <a:r>
              <a:rPr lang="en-AU" sz="1400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Learners are trained and assessed by people who are qualified, skilled, and committed to continuous learning and development</a:t>
            </a:r>
            <a:r>
              <a:rPr lang="en-AU" sz="1400" dirty="0">
                <a:effectLst/>
              </a:rPr>
              <a:t> </a:t>
            </a:r>
            <a:endParaRPr lang="en-AU" sz="1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60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371B0-5891-4125-A53B-48183D3F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Effective industry engagement and community linkages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16B1E3-C218-4869-BFB0-27F6BA9D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5" y="1068030"/>
            <a:ext cx="4707879" cy="3519569"/>
          </a:xfrm>
        </p:spPr>
        <p:txBody>
          <a:bodyPr>
            <a:normAutofit/>
          </a:bodyPr>
          <a:lstStyle/>
          <a:p>
            <a:pPr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Clarity about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industry engagement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including how that advice is used to inform training and assessment practices</a:t>
            </a:r>
          </a:p>
          <a:p>
            <a:pPr lvl="0">
              <a:buFont typeface="Symbol" pitchFamily="2" charset="2"/>
              <a:buChar char=""/>
            </a:pPr>
            <a:endParaRPr lang="en-A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Requirements for RTOs to form relevant linkages with others in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endParaRPr lang="en-A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Font typeface="Symbol" pitchFamily="2" charset="2"/>
              <a:buChar char=""/>
              <a:tabLst>
                <a:tab pos="228600" algn="l"/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Relevant linkages depend on learner cohort and training </a:t>
            </a:r>
          </a:p>
          <a:p>
            <a:pPr>
              <a:lnSpc>
                <a:spcPct val="110000"/>
              </a:lnSpc>
              <a:buFont typeface="Symbol" pitchFamily="2" charset="2"/>
              <a:buChar char=""/>
              <a:tabLst>
                <a:tab pos="228600" algn="l"/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Includes linkages with educational institutions, community groups, job networks and wellbeing support services – focus on facilitating pathways into, through and from training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Symbol" pitchFamily="2" charset="2"/>
              <a:buChar char=""/>
            </a:pPr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dirty="0">
              <a:highlight>
                <a:srgbClr val="FFFF00"/>
              </a:highlight>
            </a:endParaRPr>
          </a:p>
          <a:p>
            <a:endParaRPr lang="en-AU" dirty="0"/>
          </a:p>
        </p:txBody>
      </p:sp>
      <p:pic>
        <p:nvPicPr>
          <p:cNvPr id="9" name="Picture 8" descr="Professional person standing in a warehouse">
            <a:extLst>
              <a:ext uri="{FF2B5EF4-FFF2-40B4-BE49-F238E27FC236}">
                <a16:creationId xmlns:a16="http://schemas.microsoft.com/office/drawing/2014/main" id="{142A02DE-2260-35CD-B93B-49B92C54B0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033309"/>
            <a:ext cx="3470096" cy="2311138"/>
          </a:xfrm>
          <a:prstGeom prst="rect">
            <a:avLst/>
          </a:prstGeom>
        </p:spPr>
      </p:pic>
      <p:sp>
        <p:nvSpPr>
          <p:cNvPr id="2" name="Alternative Process 1">
            <a:extLst>
              <a:ext uri="{FF2B5EF4-FFF2-40B4-BE49-F238E27FC236}">
                <a16:creationId xmlns:a16="http://schemas.microsoft.com/office/drawing/2014/main" id="{71DDBD14-8D5A-D2AC-90E1-6CDBB2FD058E}"/>
              </a:ext>
            </a:extLst>
          </p:cNvPr>
          <p:cNvSpPr/>
          <p:nvPr/>
        </p:nvSpPr>
        <p:spPr>
          <a:xfrm>
            <a:off x="5161711" y="3394832"/>
            <a:ext cx="3816424" cy="1239925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Standard 4 (Engagement)</a:t>
            </a:r>
          </a:p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Outcome statement: </a:t>
            </a:r>
            <a:r>
              <a:rPr lang="en-AU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Effective industry, employer and community engagement ensures learners receive relevant skills and knowledge, and supports lifelong learning </a:t>
            </a:r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04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371B0-5891-4125-A53B-48183D3F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83319"/>
            <a:ext cx="8229600" cy="857250"/>
          </a:xfrm>
        </p:spPr>
        <p:txBody>
          <a:bodyPr>
            <a:normAutofit/>
          </a:bodyPr>
          <a:lstStyle/>
          <a:p>
            <a:r>
              <a:rPr lang="en-AU" sz="2400" dirty="0"/>
              <a:t>Building stronger governance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16B1E3-C218-4869-BFB0-27F6BA9D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15" y="808786"/>
            <a:ext cx="4563862" cy="3888432"/>
          </a:xfrm>
        </p:spPr>
        <p:txBody>
          <a:bodyPr>
            <a:noAutofit/>
          </a:bodyPr>
          <a:lstStyle/>
          <a:p>
            <a:pPr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Management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accountability for compliance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the Standards (including compliance by third parties)</a:t>
            </a:r>
          </a:p>
          <a:p>
            <a:pPr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Leading a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culture of integrity, quality training, safety, and wellbeing</a:t>
            </a:r>
          </a:p>
          <a:p>
            <a:pPr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Accountability 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number of staff and </a:t>
            </a: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risk management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Designed to promote learning and work environments that 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supportive, inclusive, and free from discrimination and harassment</a:t>
            </a:r>
            <a:endParaRPr lang="en-A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Font typeface="Symbol" pitchFamily="2" charset="2"/>
              <a:buChar char="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Financial viability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fit and proper person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requirements embedded</a:t>
            </a:r>
          </a:p>
          <a:p>
            <a:pPr lvl="0"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Strengthened requirements relating to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continuous improvement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dirty="0">
              <a:highlight>
                <a:srgbClr val="FFFF00"/>
              </a:highlight>
            </a:endParaRPr>
          </a:p>
          <a:p>
            <a:endParaRPr lang="en-AU" dirty="0"/>
          </a:p>
        </p:txBody>
      </p:sp>
      <p:pic>
        <p:nvPicPr>
          <p:cNvPr id="11" name="Picture 10" descr="People in a meeting">
            <a:extLst>
              <a:ext uri="{FF2B5EF4-FFF2-40B4-BE49-F238E27FC236}">
                <a16:creationId xmlns:a16="http://schemas.microsoft.com/office/drawing/2014/main" id="{23F69241-89B1-F8F3-C70F-D1F26D9D95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171" y="773931"/>
            <a:ext cx="3861197" cy="2574131"/>
          </a:xfrm>
          <a:prstGeom prst="rect">
            <a:avLst/>
          </a:prstGeom>
        </p:spPr>
      </p:pic>
      <p:sp>
        <p:nvSpPr>
          <p:cNvPr id="2" name="Alternative Process 1">
            <a:extLst>
              <a:ext uri="{FF2B5EF4-FFF2-40B4-BE49-F238E27FC236}">
                <a16:creationId xmlns:a16="http://schemas.microsoft.com/office/drawing/2014/main" id="{71DDBD14-8D5A-D2AC-90E1-6CDBB2FD058E}"/>
              </a:ext>
            </a:extLst>
          </p:cNvPr>
          <p:cNvSpPr/>
          <p:nvPr/>
        </p:nvSpPr>
        <p:spPr>
          <a:xfrm>
            <a:off x="5129514" y="3546160"/>
            <a:ext cx="3816424" cy="1116203"/>
          </a:xfrm>
          <a:prstGeom prst="flowChartAlternateProcess">
            <a:avLst/>
          </a:prstGeom>
          <a:solidFill>
            <a:srgbClr val="A568D2"/>
          </a:solidFill>
          <a:ln>
            <a:solidFill>
              <a:srgbClr val="A56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cs typeface="Calibri" panose="020F0502020204030204" pitchFamily="34" charset="0"/>
              </a:rPr>
              <a:t>Standard 5 (Governance)</a:t>
            </a:r>
          </a:p>
          <a:p>
            <a:pPr algn="ctr"/>
            <a:r>
              <a:rPr lang="en-US" sz="1400" b="1" dirty="0">
                <a:cs typeface="Calibri" panose="020F0502020204030204" pitchFamily="34" charset="0"/>
              </a:rPr>
              <a:t>Outcome statement: </a:t>
            </a:r>
            <a:r>
              <a:rPr lang="en-AU" sz="1400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Effective governance ensures integrity of operations, commitment to quality delivery, and continuous improvement</a:t>
            </a:r>
            <a:r>
              <a:rPr lang="en-AU" sz="1400" dirty="0">
                <a:effectLst/>
              </a:rPr>
              <a:t> </a:t>
            </a:r>
            <a:r>
              <a:rPr lang="en-US" sz="1400" dirty="0">
                <a:cs typeface="Calibri" panose="020F0502020204030204" pitchFamily="34" charset="0"/>
              </a:rPr>
              <a:t> </a:t>
            </a:r>
            <a:endParaRPr lang="en-AU" sz="1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21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8EF0F-140E-C446-91AF-1C2EB5DB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Are there any other comments?</a:t>
            </a:r>
          </a:p>
        </p:txBody>
      </p:sp>
      <p:pic>
        <p:nvPicPr>
          <p:cNvPr id="5" name="Picture 4" descr="A person writing on sticky notes">
            <a:extLst>
              <a:ext uri="{FF2B5EF4-FFF2-40B4-BE49-F238E27FC236}">
                <a16:creationId xmlns:a16="http://schemas.microsoft.com/office/drawing/2014/main" id="{C8C52D50-6737-B634-EED2-1B30BFE4F8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49995"/>
            <a:ext cx="8229600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632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A504-8C01-F140-BE0A-B3CB02FE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26059"/>
            <a:ext cx="2448272" cy="9939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D3F"/>
                </a:solidFill>
              </a:rPr>
              <a:t>Summary and next steps</a:t>
            </a:r>
          </a:p>
        </p:txBody>
      </p:sp>
      <p:pic>
        <p:nvPicPr>
          <p:cNvPr id="3" name="Picture 2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F43167F0-B5F9-FB36-21C3-912E90DD7F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2679" y="0"/>
            <a:ext cx="6251321" cy="3438227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93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371B0-5891-4125-A53B-48183D3F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16B1E3-C218-4869-BFB0-27F6BA9D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6980"/>
            <a:ext cx="3898776" cy="3384376"/>
          </a:xfrm>
        </p:spPr>
        <p:txBody>
          <a:bodyPr>
            <a:norm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continuing the national forums until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December 2022</a:t>
            </a:r>
            <a:endParaRPr lang="en-A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consultation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paper and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survey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available on the Skills Reform website: </a:t>
            </a:r>
          </a:p>
          <a:p>
            <a:pPr marL="400050" lvl="1" indent="0">
              <a:buNone/>
            </a:pPr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www.skillsreform.gov.au/reforms/quality-reforms/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Consultation closes </a:t>
            </a:r>
            <a:r>
              <a:rPr lang="en-A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 January 2023</a:t>
            </a:r>
          </a:p>
          <a:p>
            <a:pPr>
              <a:buFont typeface="Symbol" pitchFamily="2" charset="2"/>
              <a:buChar char="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Email 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vetquality@dewr.gov.au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 if you need any assistance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endParaRPr lang="en-A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dirty="0"/>
          </a:p>
          <a:p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3BDD09-D0C7-7F8B-1B38-A7DB645A69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06375"/>
            <a:ext cx="3196159" cy="450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00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371B0-5891-4125-A53B-48183D3F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7621"/>
            <a:ext cx="8229600" cy="857250"/>
          </a:xfrm>
        </p:spPr>
        <p:txBody>
          <a:bodyPr>
            <a:normAutofit/>
          </a:bodyPr>
          <a:lstStyle/>
          <a:p>
            <a:r>
              <a:rPr lang="en-AU" sz="2400" dirty="0"/>
              <a:t>Next Steps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16B1E3-C218-4869-BFB0-27F6BA9D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4871"/>
            <a:ext cx="5069208" cy="35283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effectLst/>
              </a:rPr>
              <a:t>Once consultation closes, we will:</a:t>
            </a:r>
            <a:endParaRPr lang="en-AU" dirty="0">
              <a:solidFill>
                <a:schemeClr val="tx1"/>
              </a:solidFill>
              <a:effectLst/>
            </a:endParaRPr>
          </a:p>
          <a:p>
            <a:pPr lvl="1">
              <a:lnSpc>
                <a:spcPct val="90000"/>
              </a:lnSpc>
              <a:tabLst>
                <a:tab pos="228600" algn="l"/>
                <a:tab pos="457200" algn="l"/>
              </a:tabLst>
            </a:pPr>
            <a:r>
              <a:rPr lang="en-AU" sz="1600" dirty="0">
                <a:solidFill>
                  <a:schemeClr val="tx1"/>
                </a:solidFill>
              </a:rPr>
              <a:t>refine the draft Standards based on feedback</a:t>
            </a:r>
          </a:p>
          <a:p>
            <a:pPr lvl="1">
              <a:lnSpc>
                <a:spcPct val="90000"/>
              </a:lnSpc>
              <a:tabLst>
                <a:tab pos="228600" algn="l"/>
                <a:tab pos="457200" algn="l"/>
              </a:tabLst>
            </a:pPr>
            <a:r>
              <a:rPr lang="en-AU" sz="1600" dirty="0">
                <a:solidFill>
                  <a:schemeClr val="tx1"/>
                </a:solidFill>
              </a:rPr>
              <a:t>engage with the states and territories and the VET regulators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feedback will inform: </a:t>
            </a:r>
          </a:p>
          <a:p>
            <a:pPr lvl="1">
              <a:tabLst>
                <a:tab pos="228600" algn="l"/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to the draft Standards</a:t>
            </a:r>
          </a:p>
          <a:p>
            <a:pPr lvl="1">
              <a:tabLst>
                <a:tab pos="228600" algn="l"/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consideration of changes to legislation</a:t>
            </a:r>
          </a:p>
          <a:p>
            <a:pPr lvl="1">
              <a:tabLst>
                <a:tab pos="228600" algn="l"/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guidance materials</a:t>
            </a:r>
            <a:endParaRPr lang="en-AU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summary of consultation and outcomes will be published on the Skills Reform website in early 2023</a:t>
            </a:r>
          </a:p>
          <a:p>
            <a:r>
              <a:rPr lang="en-US" dirty="0"/>
              <a:t>R</a:t>
            </a:r>
            <a:r>
              <a:rPr lang="en-US" dirty="0">
                <a:solidFill>
                  <a:schemeClr val="tx1"/>
                </a:solidFill>
              </a:rPr>
              <a:t>evised Standards </a:t>
            </a:r>
            <a:r>
              <a:rPr lang="en-US" dirty="0"/>
              <a:t>will be</a:t>
            </a:r>
            <a:r>
              <a:rPr lang="en-US" dirty="0">
                <a:solidFill>
                  <a:schemeClr val="tx1"/>
                </a:solidFill>
              </a:rPr>
              <a:t> piloted with RTOs </a:t>
            </a:r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2023</a:t>
            </a:r>
          </a:p>
          <a:p>
            <a:pPr lvl="0">
              <a:lnSpc>
                <a:spcPct val="90000"/>
              </a:lnSpc>
            </a:pPr>
            <a:endParaRPr lang="en-AU" sz="1800" dirty="0">
              <a:solidFill>
                <a:schemeClr val="tx1"/>
              </a:solidFill>
            </a:endParaRPr>
          </a:p>
        </p:txBody>
      </p:sp>
      <p:pic>
        <p:nvPicPr>
          <p:cNvPr id="6" name="Picture 5" descr="Engineers on site discussing">
            <a:extLst>
              <a:ext uri="{FF2B5EF4-FFF2-40B4-BE49-F238E27FC236}">
                <a16:creationId xmlns:a16="http://schemas.microsoft.com/office/drawing/2014/main" id="{7AB53851-38DD-7F99-C6FC-6E5623A694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1287065"/>
            <a:ext cx="3312368" cy="25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46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A504-8C01-F140-BE0A-B3CB02FE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782043"/>
            <a:ext cx="7488832" cy="115212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2D3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6397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&#10;&#10;Description automatically generated with medium confidence">
            <a:extLst>
              <a:ext uri="{FF2B5EF4-FFF2-40B4-BE49-F238E27FC236}">
                <a16:creationId xmlns:a16="http://schemas.microsoft.com/office/drawing/2014/main" id="{0BEB7E30-D577-CE81-4DEC-6F423B1174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49995"/>
            <a:ext cx="8229600" cy="280831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2A504-8C01-F140-BE0A-B3CB02FE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cap="all" dirty="0"/>
              <a:t>Welcome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13807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371B0-5891-4125-A53B-48183D3F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Purpose of workshop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16B1E3-C218-4869-BFB0-27F6BA9D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18" y="1277987"/>
            <a:ext cx="3489310" cy="2808312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Describe the reform context and why the Standards are changing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Describe the key changes in the draft  Standards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Discuss what you think about the changes, and identify where improvements could be made </a:t>
            </a:r>
            <a:endParaRPr lang="en-AU" dirty="0"/>
          </a:p>
          <a:p>
            <a:endParaRPr lang="en-AU" dirty="0"/>
          </a:p>
        </p:txBody>
      </p:sp>
      <p:pic>
        <p:nvPicPr>
          <p:cNvPr id="2" name="Picture 1" descr="Hands held up high during a conference">
            <a:extLst>
              <a:ext uri="{FF2B5EF4-FFF2-40B4-BE49-F238E27FC236}">
                <a16:creationId xmlns:a16="http://schemas.microsoft.com/office/drawing/2014/main" id="{F068BB55-453E-AF02-58BB-529E787F43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916963"/>
            <a:ext cx="4754005" cy="31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0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A504-8C01-F140-BE0A-B3CB02FE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971142"/>
            <a:ext cx="2160240" cy="993973"/>
          </a:xfrm>
        </p:spPr>
        <p:txBody>
          <a:bodyPr/>
          <a:lstStyle/>
          <a:p>
            <a:r>
              <a:rPr lang="en-US" dirty="0">
                <a:solidFill>
                  <a:srgbClr val="002D3F"/>
                </a:solidFill>
              </a:rPr>
              <a:t>Context</a:t>
            </a:r>
          </a:p>
        </p:txBody>
      </p:sp>
      <p:pic>
        <p:nvPicPr>
          <p:cNvPr id="3" name="Picture 2" descr="Woman in a library">
            <a:extLst>
              <a:ext uri="{FF2B5EF4-FFF2-40B4-BE49-F238E27FC236}">
                <a16:creationId xmlns:a16="http://schemas.microsoft.com/office/drawing/2014/main" id="{9611E383-863E-545A-5D52-F8BABDACE0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52" y="0"/>
            <a:ext cx="5907548" cy="3942284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3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371B0-5891-4125-A53B-48183D3F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Reform context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16B1E3-C218-4869-BFB0-27F6BA9D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625"/>
            <a:ext cx="7859216" cy="35987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AU" b="1" i="1" cap="none" dirty="0">
                <a:solidFill>
                  <a:schemeClr val="tx1"/>
                </a:solidFill>
              </a:rPr>
              <a:t>Industry Clusters</a:t>
            </a:r>
          </a:p>
          <a:p>
            <a:pPr marL="685778" lvl="1" indent="-285750"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•"/>
              <a:defRPr/>
            </a:pPr>
            <a:r>
              <a:rPr lang="en-AU" sz="1600" b="0" cap="none" dirty="0">
                <a:solidFill>
                  <a:schemeClr val="tx1"/>
                </a:solidFill>
              </a:rPr>
              <a:t>Improved industry leadership in the VET sector</a:t>
            </a:r>
          </a:p>
          <a:p>
            <a:pPr marL="685778" lvl="1" indent="-285750"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•"/>
              <a:defRPr/>
            </a:pPr>
            <a:r>
              <a:rPr lang="en-AU" sz="1600" b="0" cap="none" dirty="0">
                <a:solidFill>
                  <a:schemeClr val="tx1"/>
                </a:solidFill>
              </a:rPr>
              <a:t>Improved engagement of RTOs in training package development</a:t>
            </a:r>
          </a:p>
          <a:p>
            <a:pPr marL="400028" lvl="1" indent="0">
              <a:spcBef>
                <a:spcPts val="400"/>
              </a:spcBef>
              <a:spcAft>
                <a:spcPts val="400"/>
              </a:spcAft>
              <a:buNone/>
              <a:defRPr/>
            </a:pPr>
            <a:endParaRPr lang="en-AU" sz="1600" b="1" i="1" dirty="0">
              <a:solidFill>
                <a:schemeClr val="tx1"/>
              </a:solidFill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AU" b="1" i="1" dirty="0">
                <a:solidFill>
                  <a:schemeClr val="tx1"/>
                </a:solidFill>
              </a:rPr>
              <a:t>Qualification Reform</a:t>
            </a:r>
          </a:p>
          <a:p>
            <a:pPr marL="685778" marR="0" lvl="1" indent="-285750" algn="l" defTabSz="91434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lang="en-A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over prescription in training products</a:t>
            </a:r>
          </a:p>
          <a:p>
            <a:pPr marL="685778" marR="0" lvl="1" indent="-285750" algn="l" defTabSz="91434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lang="en-A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Empower RTOs to deliver </a:t>
            </a:r>
            <a:r>
              <a:rPr lang="en-AU" sz="1600" b="0" cap="none" dirty="0">
                <a:solidFill>
                  <a:schemeClr val="tx1"/>
                </a:solidFill>
              </a:rPr>
              <a:t>innovative employer-focussed training practices</a:t>
            </a:r>
          </a:p>
          <a:p>
            <a:pPr marL="685778" marR="0" lvl="1" indent="-285750" algn="l" defTabSz="91434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endParaRPr lang="en-AU" sz="1600" b="1" i="1" dirty="0"/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AU" b="1" i="1" dirty="0"/>
              <a:t>ASQA Reform</a:t>
            </a:r>
          </a:p>
          <a:p>
            <a:pPr marL="685778" marR="0" lvl="1" indent="-285750" algn="l" defTabSz="91434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Reforms to shift regulatory approach and improve engagement with the VET sector</a:t>
            </a:r>
          </a:p>
          <a:p>
            <a:pPr marL="685778" marR="0" lvl="1" indent="-285750" algn="l" defTabSz="914349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focus on self-assurance and excellence in training outcomes</a:t>
            </a:r>
          </a:p>
          <a:p>
            <a:endParaRPr lang="en-AU" sz="2500" dirty="0">
              <a:highlight>
                <a:srgbClr val="FFFF00"/>
              </a:highlight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69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371B0-5891-4125-A53B-48183D3F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What we’ve heard from the sector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16B1E3-C218-4869-BFB0-27F6BA9D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7947"/>
            <a:ext cx="7427168" cy="3528392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RTOs report that being high quality means having:</a:t>
            </a:r>
          </a:p>
          <a:p>
            <a:pPr lvl="1"/>
            <a:r>
              <a:rPr lang="en-A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governance structures committed to quality</a:t>
            </a:r>
          </a:p>
          <a:p>
            <a:pPr lvl="1"/>
            <a:r>
              <a:rPr lang="en-A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learner centred approach</a:t>
            </a:r>
          </a:p>
          <a:p>
            <a:pPr lvl="1"/>
            <a:r>
              <a:rPr lang="en-A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local and employer networks</a:t>
            </a:r>
          </a:p>
          <a:p>
            <a:pPr lvl="1"/>
            <a:r>
              <a:rPr lang="en-A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structures in place to ensure effective assessment processes </a:t>
            </a:r>
          </a:p>
          <a:p>
            <a:pPr lvl="1"/>
            <a:r>
              <a:rPr lang="en-A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high-quality trainers and assessors with strong links to industry </a:t>
            </a:r>
          </a:p>
          <a:p>
            <a:pPr>
              <a:spcBef>
                <a:spcPts val="2400"/>
              </a:spcBef>
            </a:pPr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limitations of the current system include:</a:t>
            </a:r>
          </a:p>
          <a:p>
            <a:pPr lvl="1"/>
            <a:r>
              <a:rPr lang="en-A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overly prescriptive Standards and training products </a:t>
            </a:r>
          </a:p>
          <a:p>
            <a:pPr lvl="1"/>
            <a:r>
              <a:rPr lang="en-A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Standards that are complex and difficult to navigate</a:t>
            </a:r>
          </a:p>
          <a:p>
            <a:pPr lvl="1"/>
            <a:r>
              <a:rPr lang="en-A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Standards that focus on administrative processes </a:t>
            </a:r>
          </a:p>
          <a:p>
            <a:pPr lvl="1"/>
            <a:r>
              <a:rPr lang="en-AU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challenges in attracting and maintaining a high quality workforce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06394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1424-10B5-4357-9180-620E6C3D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899"/>
            <a:ext cx="8229600" cy="577726"/>
          </a:xfrm>
        </p:spPr>
        <p:txBody>
          <a:bodyPr>
            <a:normAutofit fontScale="90000"/>
          </a:bodyPr>
          <a:lstStyle/>
          <a:p>
            <a:r>
              <a:rPr lang="en-AU" sz="2700" dirty="0"/>
              <a:t>Revising the</a:t>
            </a:r>
            <a:r>
              <a:rPr lang="en-AU" sz="27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700" dirty="0"/>
              <a:t>Standards</a:t>
            </a:r>
            <a:br>
              <a:rPr lang="en-AU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800" dirty="0">
                <a:solidFill>
                  <a:schemeClr val="tx1"/>
                </a:solidFill>
              </a:rPr>
            </a:br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2C256-795C-4A88-8BE5-A7B375E43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9955"/>
            <a:ext cx="8424936" cy="3528392"/>
          </a:xfrm>
        </p:spPr>
        <p:txBody>
          <a:bodyPr>
            <a:normAutofit/>
          </a:bodyPr>
          <a:lstStyle/>
          <a:p>
            <a:endParaRPr lang="en-AU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AU" sz="1800" dirty="0">
              <a:latin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•"/>
            </a:pPr>
            <a:endParaRPr lang="en-AU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AU" sz="21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en-AU" sz="2100" dirty="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CE9B0-F4A2-4387-B464-1ED5D8822792}"/>
              </a:ext>
            </a:extLst>
          </p:cNvPr>
          <p:cNvSpPr txBox="1"/>
          <p:nvPr/>
        </p:nvSpPr>
        <p:spPr>
          <a:xfrm>
            <a:off x="683568" y="917947"/>
            <a:ext cx="7704856" cy="646331"/>
          </a:xfrm>
          <a:prstGeom prst="rect">
            <a:avLst/>
          </a:prstGeom>
          <a:noFill/>
          <a:ln w="50800" cmpd="dbl">
            <a:solidFill>
              <a:srgbClr val="6EC6AA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AU" dirty="0">
                <a:latin typeface="Calibri" panose="020F0502020204030204" pitchFamily="34" charset="0"/>
              </a:rPr>
              <a:t>To ensure the sector’s focus is on high quality and innovative training, the Standards need to be clearly focussed on quality learner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59518-57D8-4336-9B13-8B03D4C2F3F2}"/>
              </a:ext>
            </a:extLst>
          </p:cNvPr>
          <p:cNvSpPr txBox="1"/>
          <p:nvPr/>
        </p:nvSpPr>
        <p:spPr>
          <a:xfrm>
            <a:off x="575556" y="1854051"/>
            <a:ext cx="7992888" cy="289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1600" dirty="0">
                <a:latin typeface="+mj-lt"/>
              </a:rPr>
              <a:t>In revising the Standards we aimed to:</a:t>
            </a:r>
          </a:p>
          <a:p>
            <a:pPr marL="0" lvl="0" indent="0">
              <a:buNone/>
            </a:pPr>
            <a:endParaRPr lang="en-US" sz="1600" dirty="0"/>
          </a:p>
          <a:p>
            <a:pPr marL="342900" indent="-342900">
              <a:spcBef>
                <a:spcPct val="20000"/>
              </a:spcBef>
              <a:buFont typeface="Symbol" pitchFamily="2" charset="2"/>
              <a:buChar char="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Streamline the content and structure to enhance focus and understanding </a:t>
            </a:r>
          </a:p>
          <a:p>
            <a:pPr marL="342900" indent="-342900">
              <a:spcBef>
                <a:spcPct val="20000"/>
              </a:spcBef>
              <a:buFont typeface="Symbol" pitchFamily="2" charset="2"/>
              <a:buChar char="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Ensure requirements are clear and outcome focussed</a:t>
            </a:r>
          </a:p>
          <a:p>
            <a:pPr marL="342900" indent="-342900">
              <a:spcBef>
                <a:spcPct val="20000"/>
              </a:spcBef>
              <a:buFont typeface="Symbol" pitchFamily="2" charset="2"/>
              <a:buChar char="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Provide a clearer understanding of what high quality training looks like</a:t>
            </a:r>
          </a:p>
          <a:p>
            <a:pPr marL="342900" indent="-342900">
              <a:spcBef>
                <a:spcPct val="20000"/>
              </a:spcBef>
              <a:buFont typeface="Symbol" pitchFamily="2" charset="2"/>
              <a:buChar char=""/>
            </a:pP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Remove duplication and cross referencing</a:t>
            </a:r>
          </a:p>
          <a:p>
            <a:pPr marL="342900" indent="-342900">
              <a:spcBef>
                <a:spcPct val="20000"/>
              </a:spcBef>
              <a:buFont typeface="Symbol" pitchFamily="2" charset="2"/>
              <a:buChar char="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 identified gaps in quality </a:t>
            </a:r>
          </a:p>
          <a:p>
            <a:pPr marL="342900" indent="-342900">
              <a:spcBef>
                <a:spcPct val="20000"/>
              </a:spcBef>
              <a:buFont typeface="Symbol" pitchFamily="2" charset="2"/>
              <a:buChar char="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Enable RTOs to evidence the outcomes in different ways</a:t>
            </a:r>
          </a:p>
          <a:p>
            <a:pPr marL="342900" indent="-342900">
              <a:spcBef>
                <a:spcPct val="20000"/>
              </a:spcBef>
              <a:buFont typeface="Symbol" pitchFamily="2" charset="2"/>
              <a:buChar char="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Balance flexibility to enable excellence and innovation while setting clear expectations </a:t>
            </a:r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940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A504-8C01-F140-BE0A-B3CB02FE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79941"/>
            <a:ext cx="2808312" cy="9939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D3F"/>
                </a:solidFill>
              </a:rPr>
              <a:t>Structure of the</a:t>
            </a:r>
            <a:br>
              <a:rPr lang="en-US" dirty="0">
                <a:solidFill>
                  <a:srgbClr val="002D3F"/>
                </a:solidFill>
              </a:rPr>
            </a:br>
            <a:r>
              <a:rPr lang="en-US" dirty="0">
                <a:solidFill>
                  <a:srgbClr val="002D3F"/>
                </a:solidFill>
              </a:rPr>
              <a:t>DRAFT standards</a:t>
            </a:r>
          </a:p>
        </p:txBody>
      </p:sp>
      <p:pic>
        <p:nvPicPr>
          <p:cNvPr id="3" name="Picture 2" descr="A couple of people wearing hard hats&#10;&#10;Description automatically generated with low confidence">
            <a:extLst>
              <a:ext uri="{FF2B5EF4-FFF2-40B4-BE49-F238E27FC236}">
                <a16:creationId xmlns:a16="http://schemas.microsoft.com/office/drawing/2014/main" id="{5E8B1158-BFC0-5CAC-033F-3B4C29F770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832" y="1052"/>
            <a:ext cx="6011168" cy="400744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74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7F7F7F"/>
      </a:lt1>
      <a:dk2>
        <a:srgbClr val="00757A"/>
      </a:dk2>
      <a:lt2>
        <a:srgbClr val="FFFFFF"/>
      </a:lt2>
      <a:accent1>
        <a:srgbClr val="00757A"/>
      </a:accent1>
      <a:accent2>
        <a:srgbClr val="DAE7E8"/>
      </a:accent2>
      <a:accent3>
        <a:srgbClr val="7F7F7F"/>
      </a:accent3>
      <a:accent4>
        <a:srgbClr val="E5E5E5"/>
      </a:accent4>
      <a:accent5>
        <a:srgbClr val="FFFFFF"/>
      </a:accent5>
      <a:accent6>
        <a:srgbClr val="FFFFFF"/>
      </a:accent6>
      <a:hlink>
        <a:srgbClr val="00757A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E21-0080 Skills Reform_PPT Template_AW.pptx" id="{F1C6EF88-FEF9-4916-8ACD-51AEED1A66FB}" vid="{99B9A5AD-4CBA-4ACB-93EF-88BCBD26557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E21-0080 Skills Reform_PPT Template_AW.pptx" id="{F1C6EF88-FEF9-4916-8ACD-51AEED1A66FB}" vid="{BCB01BBC-AADD-49FF-A637-B830AF519E1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7BAE2FE061684EB3543C79CA2162FA" ma:contentTypeVersion="4" ma:contentTypeDescription="Create a new document." ma:contentTypeScope="" ma:versionID="c0169cb3ec059734b3996919675665a8">
  <xsd:schema xmlns:xsd="http://www.w3.org/2001/XMLSchema" xmlns:xs="http://www.w3.org/2001/XMLSchema" xmlns:p="http://schemas.microsoft.com/office/2006/metadata/properties" xmlns:ns1="http://schemas.microsoft.com/sharepoint/v3" xmlns:ns2="c5a0bbd5-585e-4472-9791-5df67fe41a90" targetNamespace="http://schemas.microsoft.com/office/2006/metadata/properties" ma:root="true" ma:fieldsID="e239c91d44a4bcdb4eb0fe645f6a7a08" ns1:_="" ns2:_="">
    <xsd:import namespace="http://schemas.microsoft.com/sharepoint/v3"/>
    <xsd:import namespace="c5a0bbd5-585e-4472-9791-5df67fe41a9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ies0" minOccurs="0"/>
                <xsd:element ref="ns2:Security_x0020_DLM" minOccurs="0"/>
                <xsd:element ref="ns2:Security_x0020_Classif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0bbd5-585e-4472-9791-5df67fe41a90" elementFormDefault="qualified">
    <xsd:import namespace="http://schemas.microsoft.com/office/2006/documentManagement/types"/>
    <xsd:import namespace="http://schemas.microsoft.com/office/infopath/2007/PartnerControls"/>
    <xsd:element name="Categories0" ma:index="10" nillable="true" ma:displayName="Categories" ma:format="Dropdown" ma:internalName="Categories0">
      <xsd:simpleType>
        <xsd:restriction base="dms:Choice">
          <xsd:enumeration value="Fax"/>
          <xsd:enumeration value="Letter - Deputy or Associate Secretary"/>
          <xsd:enumeration value="Letter - Other"/>
          <xsd:enumeration value="Minutes and meetings"/>
          <xsd:enumeration value="Other"/>
          <xsd:enumeration value="PowerPoint"/>
          <xsd:enumeration value="Secretary"/>
          <xsd:enumeration value="Education - Fax"/>
          <xsd:enumeration value="Education - Letter - Deputy or Associate Secretary"/>
          <xsd:enumeration value="Education - Letter - Other"/>
          <xsd:enumeration value="Education - Minutes and meetings"/>
          <xsd:enumeration value="Education - Other"/>
          <xsd:enumeration value="Education - PowerPoint"/>
          <xsd:enumeration value="Education - Secretary"/>
        </xsd:restriction>
      </xsd:simpleType>
    </xsd:element>
    <xsd:element name="Security_x0020_DLM" ma:index="11" nillable="true" ma:displayName="Security DLM" ma:format="Dropdown" ma:internalName="Security_x0020_DLM">
      <xsd:simpleType>
        <xsd:restriction base="dms:Choice">
          <xsd:enumeration value="For Official Use Only"/>
          <xsd:enumeration value="Sensitive"/>
          <xsd:enumeration value="Sensitive: Personal"/>
          <xsd:enumeration value="Sensitive: Legal"/>
          <xsd:enumeration value="Sensitive: Cabinet"/>
        </xsd:restriction>
      </xsd:simpleType>
    </xsd:element>
    <xsd:element name="Security_x0020_Classification" ma:index="12" nillable="true" ma:displayName="Security Classification" ma:format="Dropdown" ma:internalName="Security_x0020_Classification">
      <xsd:simpleType>
        <xsd:restriction base="dms:Choice">
          <xsd:enumeration value="UNOFFICIAL"/>
          <xsd:enumeration value="UNCLASSIFIED"/>
          <xsd:enumeration value="PROTECTED"/>
          <xsd:enumeration value="CONFIDENTIAL"/>
          <xsd:enumeration value="SECRET"/>
          <xsd:enumeration value="TOP SECRE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Categories0 xmlns="c5a0bbd5-585e-4472-9791-5df67fe41a90">PowerPoint</Categories0>
    <PublishingStartDate xmlns="http://schemas.microsoft.com/sharepoint/v3" xsi:nil="true"/>
    <Security_x0020_Classification xmlns="c5a0bbd5-585e-4472-9791-5df67fe41a90" xsi:nil="true"/>
    <Security_x0020_DLM xmlns="c5a0bbd5-585e-4472-9791-5df67fe41a90" xsi:nil="true"/>
  </documentManagement>
</p:properties>
</file>

<file path=customXml/itemProps1.xml><?xml version="1.0" encoding="utf-8"?>
<ds:datastoreItem xmlns:ds="http://schemas.openxmlformats.org/officeDocument/2006/customXml" ds:itemID="{6001ABF8-C875-48FC-BC1E-C7836E7E75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5a0bbd5-585e-4472-9791-5df67fe41a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47B031-0593-4385-B3DD-91C3E65F4E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5A463-E88A-4765-9A1A-8834114F8F6A}">
  <ds:schemaRefs>
    <ds:schemaRef ds:uri="http://purl.org/dc/elements/1.1/"/>
    <ds:schemaRef ds:uri="http://schemas.microsoft.com/office/infopath/2007/PartnerControls"/>
    <ds:schemaRef ds:uri="http://purl.org/dc/terms/"/>
    <ds:schemaRef ds:uri="c5a0bbd5-585e-4472-9791-5df67fe41a90"/>
    <ds:schemaRef ds:uri="http://www.w3.org/XML/1998/namespace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1397</TotalTime>
  <Words>1415</Words>
  <Application>Microsoft Office PowerPoint</Application>
  <PresentationFormat>Custom</PresentationFormat>
  <Paragraphs>173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Office Theme</vt:lpstr>
      <vt:lpstr>Custom Design</vt:lpstr>
      <vt:lpstr>PowerPoint Presentation</vt:lpstr>
      <vt:lpstr>Acknowledgement of country</vt:lpstr>
      <vt:lpstr>Welcome and introductions</vt:lpstr>
      <vt:lpstr>Purpose of workshop</vt:lpstr>
      <vt:lpstr>Context</vt:lpstr>
      <vt:lpstr>Reform context</vt:lpstr>
      <vt:lpstr>What we’ve heard from the sector </vt:lpstr>
      <vt:lpstr>Revising the Standards  </vt:lpstr>
      <vt:lpstr>Structure of the DRAFT standards</vt:lpstr>
      <vt:lpstr>The proposed structure – Quality areas and outcome statements</vt:lpstr>
      <vt:lpstr>The proposed structure – Focus Areas</vt:lpstr>
      <vt:lpstr>The proposed structure – Requirements sit under each Focus Area</vt:lpstr>
      <vt:lpstr>Key PROPOSED CHANGES in the draft standards</vt:lpstr>
      <vt:lpstr>The draft Standards – the content</vt:lpstr>
      <vt:lpstr>What’s been moved out of the draft Standards?</vt:lpstr>
      <vt:lpstr>How do the draft Standards fit into the bigger picture?</vt:lpstr>
      <vt:lpstr>What’s different in THE draft STANDARDS? </vt:lpstr>
      <vt:lpstr>Greater focus on quality of training and assessment</vt:lpstr>
      <vt:lpstr>Greater emphasis on learner support</vt:lpstr>
      <vt:lpstr>Focus on building workforce capability and flexibility</vt:lpstr>
      <vt:lpstr>Effective industry engagement and community linkages</vt:lpstr>
      <vt:lpstr>Building stronger governance</vt:lpstr>
      <vt:lpstr>Are there any other comments?</vt:lpstr>
      <vt:lpstr>Summary and next steps</vt:lpstr>
      <vt:lpstr>Next Steps</vt:lpstr>
      <vt:lpstr>Next Steps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Riaza Rigby</dc:creator>
  <cp:lastModifiedBy>RICHARDSON,Prue</cp:lastModifiedBy>
  <cp:revision>145</cp:revision>
  <dcterms:created xsi:type="dcterms:W3CDTF">2022-10-18T00:17:46Z</dcterms:created>
  <dcterms:modified xsi:type="dcterms:W3CDTF">2022-12-09T03:23:10Z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67200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0x010100CB7BAE2FE061684EB3543C79CA2162FA</vt:lpwstr>
  </property>
  <property fmtid="{D5CDD505-2E9C-101B-9397-08002B2CF9AE}" pid="6" name="Department Stream">
    <vt:lpwstr>Education</vt:lpwstr>
  </property>
  <property fmtid="{D5CDD505-2E9C-101B-9397-08002B2CF9AE}" pid="7" name="TemplateUrl">
    <vt:lpwstr/>
  </property>
  <property fmtid="{D5CDD505-2E9C-101B-9397-08002B2CF9AE}" pid="8" name="MSIP_Label_79d889eb-932f-4752-8739-64d25806ef64_Enabled">
    <vt:lpwstr>true</vt:lpwstr>
  </property>
  <property fmtid="{D5CDD505-2E9C-101B-9397-08002B2CF9AE}" pid="9" name="MSIP_Label_79d889eb-932f-4752-8739-64d25806ef64_SetDate">
    <vt:lpwstr>2022-11-08T01:06:33Z</vt:lpwstr>
  </property>
  <property fmtid="{D5CDD505-2E9C-101B-9397-08002B2CF9AE}" pid="10" name="MSIP_Label_79d889eb-932f-4752-8739-64d25806ef64_Method">
    <vt:lpwstr>Privileged</vt:lpwstr>
  </property>
  <property fmtid="{D5CDD505-2E9C-101B-9397-08002B2CF9AE}" pid="11" name="MSIP_Label_79d889eb-932f-4752-8739-64d25806ef64_Name">
    <vt:lpwstr>79d889eb-932f-4752-8739-64d25806ef64</vt:lpwstr>
  </property>
  <property fmtid="{D5CDD505-2E9C-101B-9397-08002B2CF9AE}" pid="12" name="MSIP_Label_79d889eb-932f-4752-8739-64d25806ef64_SiteId">
    <vt:lpwstr>dd0cfd15-4558-4b12-8bad-ea26984fc417</vt:lpwstr>
  </property>
  <property fmtid="{D5CDD505-2E9C-101B-9397-08002B2CF9AE}" pid="13" name="MSIP_Label_79d889eb-932f-4752-8739-64d25806ef64_ActionId">
    <vt:lpwstr>ca1e8b88-ed29-4730-980d-52e7c9ee5d1b</vt:lpwstr>
  </property>
  <property fmtid="{D5CDD505-2E9C-101B-9397-08002B2CF9AE}" pid="14" name="MSIP_Label_79d889eb-932f-4752-8739-64d25806ef64_ContentBits">
    <vt:lpwstr>0</vt:lpwstr>
  </property>
</Properties>
</file>