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 id="2147483738" r:id="rId2"/>
  </p:sldMasterIdLst>
  <p:notesMasterIdLst>
    <p:notesMasterId r:id="rId54"/>
  </p:notesMasterIdLst>
  <p:handoutMasterIdLst>
    <p:handoutMasterId r:id="rId55"/>
  </p:handoutMasterIdLst>
  <p:sldIdLst>
    <p:sldId id="256" r:id="rId3"/>
    <p:sldId id="258" r:id="rId4"/>
    <p:sldId id="257" r:id="rId5"/>
    <p:sldId id="4065" r:id="rId6"/>
    <p:sldId id="4041" r:id="rId7"/>
    <p:sldId id="4050" r:id="rId8"/>
    <p:sldId id="4031" r:id="rId9"/>
    <p:sldId id="4059" r:id="rId10"/>
    <p:sldId id="4051" r:id="rId11"/>
    <p:sldId id="4035" r:id="rId12"/>
    <p:sldId id="4052" r:id="rId13"/>
    <p:sldId id="4033" r:id="rId14"/>
    <p:sldId id="4053" r:id="rId15"/>
    <p:sldId id="4036" r:id="rId16"/>
    <p:sldId id="4054" r:id="rId17"/>
    <p:sldId id="4037" r:id="rId18"/>
    <p:sldId id="4055" r:id="rId19"/>
    <p:sldId id="4038" r:id="rId20"/>
    <p:sldId id="4056" r:id="rId21"/>
    <p:sldId id="4039" r:id="rId22"/>
    <p:sldId id="4016" r:id="rId23"/>
    <p:sldId id="4057" r:id="rId24"/>
    <p:sldId id="4043" r:id="rId25"/>
    <p:sldId id="3946" r:id="rId26"/>
    <p:sldId id="350" r:id="rId27"/>
    <p:sldId id="3982" r:id="rId28"/>
    <p:sldId id="3942" r:id="rId29"/>
    <p:sldId id="4028" r:id="rId30"/>
    <p:sldId id="3947" r:id="rId31"/>
    <p:sldId id="4062" r:id="rId32"/>
    <p:sldId id="3964" r:id="rId33"/>
    <p:sldId id="3988" r:id="rId34"/>
    <p:sldId id="3989" r:id="rId35"/>
    <p:sldId id="3990" r:id="rId36"/>
    <p:sldId id="4027" r:id="rId37"/>
    <p:sldId id="3991" r:id="rId38"/>
    <p:sldId id="4063" r:id="rId39"/>
    <p:sldId id="3971" r:id="rId40"/>
    <p:sldId id="3970" r:id="rId41"/>
    <p:sldId id="3985" r:id="rId42"/>
    <p:sldId id="3967" r:id="rId43"/>
    <p:sldId id="3965" r:id="rId44"/>
    <p:sldId id="4064" r:id="rId45"/>
    <p:sldId id="3978" r:id="rId46"/>
    <p:sldId id="3977" r:id="rId47"/>
    <p:sldId id="3986" r:id="rId48"/>
    <p:sldId id="3972" r:id="rId49"/>
    <p:sldId id="3974" r:id="rId50"/>
    <p:sldId id="4058" r:id="rId51"/>
    <p:sldId id="4011" r:id="rId52"/>
    <p:sldId id="259" r:id="rId53"/>
  </p:sldIdLst>
  <p:sldSz cx="9906000" cy="6858000" type="A4"/>
  <p:notesSz cx="6797675" cy="9926638"/>
  <p:custDataLst>
    <p:tags r:id="rId56"/>
  </p:custDataLst>
  <p:defaultTextStyle>
    <a:defPPr>
      <a:defRPr lang="en-AU"/>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521415D9-36F7-43E2-AB2F-B90AF26B5E84}">
      <p14:sectionLst xmlns:p14="http://schemas.microsoft.com/office/powerpoint/2010/main">
        <p14:section name="Report" id="{F7754F8D-AA54-45D5-9796-6162A916B242}">
          <p14:sldIdLst>
            <p14:sldId id="256"/>
            <p14:sldId id="258"/>
            <p14:sldId id="257"/>
            <p14:sldId id="4065"/>
            <p14:sldId id="4041"/>
            <p14:sldId id="4050"/>
            <p14:sldId id="4031"/>
            <p14:sldId id="4059"/>
            <p14:sldId id="4051"/>
            <p14:sldId id="4035"/>
            <p14:sldId id="4052"/>
            <p14:sldId id="4033"/>
            <p14:sldId id="4053"/>
            <p14:sldId id="4036"/>
            <p14:sldId id="4054"/>
            <p14:sldId id="4037"/>
            <p14:sldId id="4055"/>
            <p14:sldId id="4038"/>
            <p14:sldId id="4056"/>
            <p14:sldId id="4039"/>
            <p14:sldId id="4016"/>
          </p14:sldIdLst>
        </p14:section>
        <p14:section name="Mid North South Australia" id="{8078C349-4D99-4F10-8968-030B041C7B11}">
          <p14:sldIdLst>
            <p14:sldId id="4057"/>
            <p14:sldId id="4043"/>
            <p14:sldId id="3946"/>
            <p14:sldId id="350"/>
            <p14:sldId id="3982"/>
            <p14:sldId id="3942"/>
            <p14:sldId id="4028"/>
            <p14:sldId id="3947"/>
          </p14:sldIdLst>
        </p14:section>
        <p14:section name="Illawarra South Coast" id="{1CB02D69-6AF9-458B-A4F9-133A8BBCCB2B}">
          <p14:sldIdLst>
            <p14:sldId id="4062"/>
            <p14:sldId id="3964"/>
            <p14:sldId id="3988"/>
            <p14:sldId id="3989"/>
            <p14:sldId id="3990"/>
            <p14:sldId id="4027"/>
            <p14:sldId id="3991"/>
          </p14:sldIdLst>
        </p14:section>
        <p14:section name="Western Melbourne" id="{B18C52BE-A74E-48CE-A021-B20D96F13FDE}">
          <p14:sldIdLst>
            <p14:sldId id="4063"/>
            <p14:sldId id="3971"/>
            <p14:sldId id="3970"/>
            <p14:sldId id="3985"/>
            <p14:sldId id="3967"/>
            <p14:sldId id="3965"/>
          </p14:sldIdLst>
        </p14:section>
        <p14:section name="New England and North West" id="{9F42553C-FF9E-4DE3-B8E2-873D2AC73442}">
          <p14:sldIdLst>
            <p14:sldId id="4064"/>
            <p14:sldId id="3978"/>
            <p14:sldId id="3977"/>
            <p14:sldId id="3986"/>
            <p14:sldId id="3972"/>
            <p14:sldId id="3974"/>
          </p14:sldIdLst>
        </p14:section>
        <p14:section name="Appendix" id="{C3A67730-ADDD-421A-A815-3D38CEA2D549}">
          <p14:sldIdLst>
            <p14:sldId id="4058"/>
            <p14:sldId id="4011"/>
            <p14:sldId id="259"/>
          </p14:sldIdLst>
        </p14:section>
      </p14:sectionLst>
    </p:ext>
    <p:ext uri="{EFAFB233-063F-42B5-8137-9DF3F51BA10A}">
      <p15:sldGuideLst xmlns:p15="http://schemas.microsoft.com/office/powerpoint/2012/main">
        <p15:guide id="1" orient="horz" pos="3974" userDrawn="1">
          <p15:clr>
            <a:srgbClr val="A4A3A4"/>
          </p15:clr>
        </p15:guide>
        <p15:guide id="2" orient="horz" pos="571">
          <p15:clr>
            <a:srgbClr val="A4A3A4"/>
          </p15:clr>
        </p15:guide>
        <p15:guide id="3" pos="5968">
          <p15:clr>
            <a:srgbClr val="A4A3A4"/>
          </p15:clr>
        </p15:guide>
        <p15:guide id="4" pos="292">
          <p15:clr>
            <a:srgbClr val="A4A3A4"/>
          </p15:clr>
        </p15:guide>
        <p15:guide id="5" orient="horz" pos="890">
          <p15:clr>
            <a:srgbClr val="A4A3A4"/>
          </p15:clr>
        </p15:guide>
        <p15:guide id="6" orient="horz" pos="3901">
          <p15:clr>
            <a:srgbClr val="A4A3A4"/>
          </p15:clr>
        </p15:guide>
        <p15:guide id="7" orient="horz" pos="688">
          <p15:clr>
            <a:srgbClr val="A4A3A4"/>
          </p15:clr>
        </p15:guide>
        <p15:guide id="8" pos="5914">
          <p15:clr>
            <a:srgbClr val="A4A3A4"/>
          </p15:clr>
        </p15:guide>
        <p15:guide id="9" pos="296">
          <p15:clr>
            <a:srgbClr val="A4A3A4"/>
          </p15:clr>
        </p15:guide>
        <p15:guide id="10" pos="3099">
          <p15:clr>
            <a:srgbClr val="A4A3A4"/>
          </p15:clr>
        </p15:guide>
      </p15:sldGuideLst>
    </p:ext>
    <p:ext uri="{2D200454-40CA-4A62-9FC3-DE9A4176ACB9}">
      <p15:notesGuideLst xmlns:p15="http://schemas.microsoft.com/office/powerpoint/2012/main">
        <p15:guide id="1" orient="horz" pos="3032" userDrawn="1">
          <p15:clr>
            <a:srgbClr val="A4A3A4"/>
          </p15:clr>
        </p15:guide>
        <p15:guide id="2" pos="2050" userDrawn="1">
          <p15:clr>
            <a:srgbClr val="A4A3A4"/>
          </p15:clr>
        </p15:guide>
        <p15:guide id="3" orient="horz" pos="3126" userDrawn="1">
          <p15:clr>
            <a:srgbClr val="A4A3A4"/>
          </p15:clr>
        </p15:guide>
        <p15:guide id="4"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006FBA"/>
    <a:srgbClr val="F2F0E9"/>
    <a:srgbClr val="EFEDE6"/>
    <a:srgbClr val="898D8D"/>
    <a:srgbClr val="658D1B"/>
    <a:srgbClr val="69B3E7"/>
    <a:srgbClr val="998542"/>
    <a:srgbClr val="6E5023"/>
    <a:srgbClr val="696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E64A5-60B7-4857-8E4C-22E006741840}" v="8" dt="2024-12-19T08:21:30.725"/>
  </p1510:revLst>
</p1510:revInfo>
</file>

<file path=ppt/tableStyles.xml><?xml version="1.0" encoding="utf-8"?>
<a:tblStyleLst xmlns:a="http://schemas.openxmlformats.org/drawingml/2006/main" def="{64143AEB-D88A-4235-B7F5-65CC395101BD}">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4143AEB-D88A-4235-B7F5-65CC395101BD}" styleName="SVA Table">
    <a:wholeTbl>
      <a:tcTxStyle>
        <a:fontRef idx="minor">
          <a:schemeClr val="tx2"/>
        </a:fontRef>
        <a:schemeClr val="tx2"/>
      </a:tcTxStyle>
      <a:tcStyle>
        <a:tcBdr>
          <a:left>
            <a:ln>
              <a:noFill/>
            </a:ln>
          </a:left>
          <a:right>
            <a:ln>
              <a:noFill/>
            </a:ln>
          </a:right>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insideV>
            <a:ln>
              <a:noFill/>
            </a:ln>
          </a:insideV>
        </a:tcBdr>
        <a:fill>
          <a:noFill/>
        </a:fill>
      </a:tcStyle>
    </a:wholeTbl>
    <a:band1H>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fill>
          <a:solidFill>
            <a:srgbClr val="F2F0E2"/>
          </a:solidFill>
        </a:fill>
      </a:tcStyle>
    </a:band1H>
    <a:band2H>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fill>
          <a:solidFill>
            <a:srgbClr val="FFFFFF"/>
          </a:solidFill>
        </a:fill>
      </a:tcStyle>
    </a:band2H>
    <a:band1V>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fill>
          <a:solidFill>
            <a:srgbClr val="FFFFFF"/>
          </a:solidFill>
        </a:fill>
      </a:tcStyle>
    </a:band1V>
    <a:band2V>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fill>
          <a:solidFill>
            <a:srgbClr val="F2F0E2"/>
          </a:solidFill>
        </a:fill>
      </a:tcStyle>
    </a:band2V>
    <a:lastCol>
      <a:tcTxStyle b="on">
        <a:fontRef idx="minor">
          <a:schemeClr val="tx2"/>
        </a:fontRef>
        <a:schemeClr val="tx2"/>
      </a:tcTxStyle>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tcStyle>
    </a:lastCol>
    <a:firstCol>
      <a:tcTxStyle b="on">
        <a:fontRef idx="minor">
          <a:schemeClr val="tx2"/>
        </a:fontRef>
        <a:schemeClr val="tx2"/>
      </a:tcTxStyle>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tcStyle>
    </a:firstCol>
    <a:lastRow>
      <a:tcTxStyle b="on">
        <a:fontRef idx="minor">
          <a:schemeClr val="tx2"/>
        </a:fontRef>
        <a:schemeClr val="tx2"/>
      </a:tcTxStyle>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fill>
          <a:solidFill>
            <a:schemeClr val="bg1"/>
          </a:solidFill>
        </a:fill>
      </a:tcStyle>
    </a:lastRow>
    <a:firstRow>
      <a:tcTxStyle b="on">
        <a:fontRef idx="minor">
          <a:schemeClr val="tx2"/>
        </a:fontRef>
        <a:schemeClr val="tx2"/>
      </a:tcTxStyle>
      <a:tcStyle>
        <a:tcBdr>
          <a:top>
            <a:ln w="8000" cmpd="sng">
              <a:solidFill>
                <a:schemeClr val="tx2"/>
              </a:solidFill>
              <a:prstDash val="solid"/>
            </a:ln>
          </a:top>
          <a:bottom>
            <a:ln w="8000" cmpd="sng">
              <a:solidFill>
                <a:schemeClr val="tx2"/>
              </a:solidFill>
              <a:prstDash val="solid"/>
            </a:ln>
          </a:bottom>
          <a:insideH>
            <a:ln w="8000" cmpd="sng">
              <a:solidFill>
                <a:schemeClr val="tx2"/>
              </a:solidFill>
              <a:prstDash val="solid"/>
            </a:ln>
          </a:insideH>
        </a:tcBdr>
        <a:fill>
          <a:solidFill>
            <a:schemeClr val="bg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33" autoAdjust="0"/>
    <p:restoredTop sz="91304" autoAdjust="0"/>
  </p:normalViewPr>
  <p:slideViewPr>
    <p:cSldViewPr snapToGrid="0">
      <p:cViewPr varScale="1">
        <p:scale>
          <a:sx n="127" d="100"/>
          <a:sy n="127" d="100"/>
        </p:scale>
        <p:origin x="1194" y="138"/>
      </p:cViewPr>
      <p:guideLst>
        <p:guide orient="horz" pos="3974"/>
        <p:guide orient="horz" pos="571"/>
        <p:guide pos="5968"/>
        <p:guide pos="292"/>
        <p:guide orient="horz" pos="890"/>
        <p:guide orient="horz" pos="3901"/>
        <p:guide orient="horz" pos="688"/>
        <p:guide pos="5914"/>
        <p:guide pos="296"/>
        <p:guide pos="309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32"/>
        <p:guide pos="2050"/>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vl1pPr>
          </a:lstStyle>
          <a:p>
            <a:endParaRPr lang="en-AU" dirty="0"/>
          </a:p>
        </p:txBody>
      </p:sp>
      <p:sp>
        <p:nvSpPr>
          <p:cNvPr id="4198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vl1pPr>
          </a:lstStyle>
          <a:p>
            <a:endParaRPr lang="en-AU" dirty="0"/>
          </a:p>
        </p:txBody>
      </p:sp>
      <p:sp>
        <p:nvSpPr>
          <p:cNvPr id="41988"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vl1pPr>
          </a:lstStyle>
          <a:p>
            <a:endParaRPr lang="en-AU" dirty="0"/>
          </a:p>
        </p:txBody>
      </p:sp>
      <p:sp>
        <p:nvSpPr>
          <p:cNvPr id="41989" name="Rectangle 5"/>
          <p:cNvSpPr>
            <a:spLocks noGrp="1" noChangeArrowheads="1"/>
          </p:cNvSpPr>
          <p:nvPr>
            <p:ph type="sldNum" sz="quarter" idx="3"/>
          </p:nvPr>
        </p:nvSpPr>
        <p:spPr bwMode="auto">
          <a:xfrm>
            <a:off x="3849689" y="9428164"/>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vl1pPr>
          </a:lstStyle>
          <a:p>
            <a:fld id="{CA1541FA-5857-42B3-B8AC-33355082C494}" type="slidenum">
              <a:rPr lang="en-AU"/>
              <a:pPr/>
              <a:t>‹#›</a:t>
            </a:fld>
            <a:endParaRPr lang="en-AU" dirty="0"/>
          </a:p>
        </p:txBody>
      </p:sp>
    </p:spTree>
    <p:extLst>
      <p:ext uri="{BB962C8B-B14F-4D97-AF65-F5344CB8AC3E}">
        <p14:creationId xmlns:p14="http://schemas.microsoft.com/office/powerpoint/2010/main" val="3884378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defRPr sz="1200"/>
            </a:lvl1pPr>
          </a:lstStyle>
          <a:p>
            <a:endParaRPr lang="en-AU"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a:defRPr sz="1200"/>
            </a:lvl1pPr>
          </a:lstStyle>
          <a:p>
            <a:endParaRPr lang="en-AU" dirty="0"/>
          </a:p>
        </p:txBody>
      </p:sp>
      <p:sp>
        <p:nvSpPr>
          <p:cNvPr id="307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463" y="4714876"/>
            <a:ext cx="4984750" cy="4467225"/>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defRPr sz="1200"/>
            </a:lvl1pPr>
          </a:lstStyle>
          <a:p>
            <a:endParaRPr lang="en-AU"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a:defRPr sz="1200"/>
            </a:lvl1pPr>
          </a:lstStyle>
          <a:p>
            <a:fld id="{66102261-CE08-452D-A081-C291BDEC6C5F}" type="slidenum">
              <a:rPr lang="en-AU"/>
              <a:pPr/>
              <a:t>‹#›</a:t>
            </a:fld>
            <a:endParaRPr lang="en-AU" dirty="0"/>
          </a:p>
        </p:txBody>
      </p:sp>
    </p:spTree>
    <p:extLst>
      <p:ext uri="{BB962C8B-B14F-4D97-AF65-F5344CB8AC3E}">
        <p14:creationId xmlns:p14="http://schemas.microsoft.com/office/powerpoint/2010/main" val="36589956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10</a:t>
            </a:fld>
            <a:endParaRPr lang="en-AU" dirty="0"/>
          </a:p>
        </p:txBody>
      </p:sp>
    </p:spTree>
    <p:extLst>
      <p:ext uri="{BB962C8B-B14F-4D97-AF65-F5344CB8AC3E}">
        <p14:creationId xmlns:p14="http://schemas.microsoft.com/office/powerpoint/2010/main" val="73164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36</a:t>
            </a:fld>
            <a:endParaRPr lang="en-AU" dirty="0"/>
          </a:p>
        </p:txBody>
      </p:sp>
    </p:spTree>
    <p:extLst>
      <p:ext uri="{BB962C8B-B14F-4D97-AF65-F5344CB8AC3E}">
        <p14:creationId xmlns:p14="http://schemas.microsoft.com/office/powerpoint/2010/main" val="193131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40</a:t>
            </a:fld>
            <a:endParaRPr lang="en-AU" dirty="0"/>
          </a:p>
        </p:txBody>
      </p:sp>
    </p:spTree>
    <p:extLst>
      <p:ext uri="{BB962C8B-B14F-4D97-AF65-F5344CB8AC3E}">
        <p14:creationId xmlns:p14="http://schemas.microsoft.com/office/powerpoint/2010/main" val="297190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46</a:t>
            </a:fld>
            <a:endParaRPr lang="en-AU" dirty="0"/>
          </a:p>
        </p:txBody>
      </p:sp>
    </p:spTree>
    <p:extLst>
      <p:ext uri="{BB962C8B-B14F-4D97-AF65-F5344CB8AC3E}">
        <p14:creationId xmlns:p14="http://schemas.microsoft.com/office/powerpoint/2010/main" val="14777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25</a:t>
            </a:fld>
            <a:endParaRPr lang="en-AU" dirty="0"/>
          </a:p>
        </p:txBody>
      </p:sp>
    </p:spTree>
    <p:extLst>
      <p:ext uri="{BB962C8B-B14F-4D97-AF65-F5344CB8AC3E}">
        <p14:creationId xmlns:p14="http://schemas.microsoft.com/office/powerpoint/2010/main" val="381452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26</a:t>
            </a:fld>
            <a:endParaRPr lang="en-AU" dirty="0"/>
          </a:p>
        </p:txBody>
      </p:sp>
    </p:spTree>
    <p:extLst>
      <p:ext uri="{BB962C8B-B14F-4D97-AF65-F5344CB8AC3E}">
        <p14:creationId xmlns:p14="http://schemas.microsoft.com/office/powerpoint/2010/main" val="414986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28</a:t>
            </a:fld>
            <a:endParaRPr lang="en-AU" dirty="0"/>
          </a:p>
        </p:txBody>
      </p:sp>
    </p:spTree>
    <p:extLst>
      <p:ext uri="{BB962C8B-B14F-4D97-AF65-F5344CB8AC3E}">
        <p14:creationId xmlns:p14="http://schemas.microsoft.com/office/powerpoint/2010/main" val="87027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29</a:t>
            </a:fld>
            <a:endParaRPr lang="en-AU" dirty="0"/>
          </a:p>
        </p:txBody>
      </p:sp>
    </p:spTree>
    <p:extLst>
      <p:ext uri="{BB962C8B-B14F-4D97-AF65-F5344CB8AC3E}">
        <p14:creationId xmlns:p14="http://schemas.microsoft.com/office/powerpoint/2010/main" val="223447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13">
              <a:defRPr/>
            </a:pPr>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32</a:t>
            </a:fld>
            <a:endParaRPr lang="en-AU" dirty="0"/>
          </a:p>
        </p:txBody>
      </p:sp>
    </p:spTree>
    <p:extLst>
      <p:ext uri="{BB962C8B-B14F-4D97-AF65-F5344CB8AC3E}">
        <p14:creationId xmlns:p14="http://schemas.microsoft.com/office/powerpoint/2010/main" val="355346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33</a:t>
            </a:fld>
            <a:endParaRPr lang="en-AU" dirty="0"/>
          </a:p>
        </p:txBody>
      </p:sp>
    </p:spTree>
    <p:extLst>
      <p:ext uri="{BB962C8B-B14F-4D97-AF65-F5344CB8AC3E}">
        <p14:creationId xmlns:p14="http://schemas.microsoft.com/office/powerpoint/2010/main" val="414986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34</a:t>
            </a:fld>
            <a:endParaRPr lang="en-AU" dirty="0"/>
          </a:p>
        </p:txBody>
      </p:sp>
    </p:spTree>
    <p:extLst>
      <p:ext uri="{BB962C8B-B14F-4D97-AF65-F5344CB8AC3E}">
        <p14:creationId xmlns:p14="http://schemas.microsoft.com/office/powerpoint/2010/main" val="124676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02261-CE08-452D-A081-C291BDEC6C5F}" type="slidenum">
              <a:rPr lang="en-AU" smtClean="0"/>
              <a:pPr/>
              <a:t>35</a:t>
            </a:fld>
            <a:endParaRPr lang="en-AU" dirty="0"/>
          </a:p>
        </p:txBody>
      </p:sp>
    </p:spTree>
    <p:extLst>
      <p:ext uri="{BB962C8B-B14F-4D97-AF65-F5344CB8AC3E}">
        <p14:creationId xmlns:p14="http://schemas.microsoft.com/office/powerpoint/2010/main" val="199158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04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Table Placeholder 3"/>
          <p:cNvSpPr>
            <a:spLocks noGrp="1"/>
          </p:cNvSpPr>
          <p:nvPr>
            <p:ph type="tbl" sz="quarter" idx="21"/>
          </p:nvPr>
        </p:nvSpPr>
        <p:spPr>
          <a:xfrm>
            <a:off x="436038" y="1088967"/>
            <a:ext cx="9054986" cy="4765580"/>
          </a:xfrm>
        </p:spPr>
        <p:txBody>
          <a:bodyPr/>
          <a:lstStyle>
            <a:lvl1pPr>
              <a:defRPr/>
            </a:lvl1pPr>
          </a:lstStyle>
          <a:p>
            <a:r>
              <a:rPr lang="en-AU" dirty="0"/>
              <a:t>Click icon to add table</a:t>
            </a:r>
          </a:p>
        </p:txBody>
      </p:sp>
      <p:sp>
        <p:nvSpPr>
          <p:cNvPr id="5" name="Title 4">
            <a:extLst>
              <a:ext uri="{FF2B5EF4-FFF2-40B4-BE49-F238E27FC236}">
                <a16:creationId xmlns:a16="http://schemas.microsoft.com/office/drawing/2014/main" id="{76A198DC-14F2-4472-BEEE-264D62B391EE}"/>
              </a:ext>
            </a:extLst>
          </p:cNvPr>
          <p:cNvSpPr>
            <a:spLocks noGrp="1"/>
          </p:cNvSpPr>
          <p:nvPr>
            <p:ph type="title"/>
          </p:nvPr>
        </p:nvSpPr>
        <p:spPr/>
        <p:txBody>
          <a:bodyPr/>
          <a:lstStyle/>
          <a:p>
            <a:r>
              <a:rPr lang="en-AU"/>
              <a:t>Click to edit Master title style</a:t>
            </a:r>
          </a:p>
        </p:txBody>
      </p:sp>
      <p:sp>
        <p:nvSpPr>
          <p:cNvPr id="7" name="Footer Placeholder 6">
            <a:extLst>
              <a:ext uri="{FF2B5EF4-FFF2-40B4-BE49-F238E27FC236}">
                <a16:creationId xmlns:a16="http://schemas.microsoft.com/office/drawing/2014/main" id="{39CAD329-8861-40BE-B975-E7A4F34AC05F}"/>
              </a:ext>
            </a:extLst>
          </p:cNvPr>
          <p:cNvSpPr>
            <a:spLocks noGrp="1"/>
          </p:cNvSpPr>
          <p:nvPr>
            <p:ph type="ftr" sz="quarter" idx="22"/>
          </p:nvPr>
        </p:nvSpPr>
        <p:spPr>
          <a:xfrm>
            <a:off x="435599" y="6257693"/>
            <a:ext cx="6480000" cy="194400"/>
          </a:xfrm>
          <a:prstGeom prst="rect">
            <a:avLst/>
          </a:prstGeom>
        </p:spPr>
        <p:txBody>
          <a:bodyPr/>
          <a:lstStyle/>
          <a:p>
            <a:endParaRPr lang="en-AU" dirty="0"/>
          </a:p>
        </p:txBody>
      </p:sp>
      <p:sp>
        <p:nvSpPr>
          <p:cNvPr id="8" name="Slide Number Placeholder 7">
            <a:extLst>
              <a:ext uri="{FF2B5EF4-FFF2-40B4-BE49-F238E27FC236}">
                <a16:creationId xmlns:a16="http://schemas.microsoft.com/office/drawing/2014/main" id="{93F9B6B5-6235-4563-A5B1-57D41F209897}"/>
              </a:ext>
            </a:extLst>
          </p:cNvPr>
          <p:cNvSpPr>
            <a:spLocks noGrp="1"/>
          </p:cNvSpPr>
          <p:nvPr>
            <p:ph type="sldNum" sz="quarter" idx="23"/>
          </p:nvPr>
        </p:nvSpPr>
        <p:spPr/>
        <p:txBody>
          <a:bodyPr/>
          <a:lstStyle/>
          <a:p>
            <a:pPr algn="r"/>
            <a:fld id="{31DA3BC9-E790-4181-9E03-5E49C268FA52}" type="slidenum">
              <a:rPr lang="en-AU" smtClean="0"/>
              <a:pPr algn="r"/>
              <a:t>‹#›</a:t>
            </a:fld>
            <a:endParaRPr lang="en-AU" dirty="0"/>
          </a:p>
        </p:txBody>
      </p:sp>
    </p:spTree>
    <p:extLst>
      <p:ext uri="{BB962C8B-B14F-4D97-AF65-F5344CB8AC3E}">
        <p14:creationId xmlns:p14="http://schemas.microsoft.com/office/powerpoint/2010/main" val="263972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Click to edit Master title style</a:t>
            </a:r>
          </a:p>
        </p:txBody>
      </p:sp>
      <p:sp>
        <p:nvSpPr>
          <p:cNvPr id="4" name="Footer Placeholder 3">
            <a:extLst>
              <a:ext uri="{FF2B5EF4-FFF2-40B4-BE49-F238E27FC236}">
                <a16:creationId xmlns:a16="http://schemas.microsoft.com/office/drawing/2014/main" id="{7EDC65BB-54FF-4E1E-9BBD-1DBA4A1C8BFE}"/>
              </a:ext>
            </a:extLst>
          </p:cNvPr>
          <p:cNvSpPr>
            <a:spLocks noGrp="1"/>
          </p:cNvSpPr>
          <p:nvPr>
            <p:ph type="ftr" sz="quarter" idx="10"/>
          </p:nvPr>
        </p:nvSpPr>
        <p:spPr>
          <a:xfrm>
            <a:off x="435599" y="6257693"/>
            <a:ext cx="6480000" cy="194400"/>
          </a:xfrm>
          <a:prstGeom prst="rect">
            <a:avLst/>
          </a:prstGeom>
        </p:spPr>
        <p:txBody>
          <a:bodyPr/>
          <a:lstStyle/>
          <a:p>
            <a:endParaRPr lang="en-AU" dirty="0"/>
          </a:p>
        </p:txBody>
      </p:sp>
      <p:sp>
        <p:nvSpPr>
          <p:cNvPr id="5" name="Slide Number Placeholder 4">
            <a:extLst>
              <a:ext uri="{FF2B5EF4-FFF2-40B4-BE49-F238E27FC236}">
                <a16:creationId xmlns:a16="http://schemas.microsoft.com/office/drawing/2014/main" id="{61CE054F-3B26-4267-A4E6-CAC8617C71BC}"/>
              </a:ext>
            </a:extLst>
          </p:cNvPr>
          <p:cNvSpPr>
            <a:spLocks noGrp="1"/>
          </p:cNvSpPr>
          <p:nvPr>
            <p:ph type="sldNum" sz="quarter" idx="11"/>
          </p:nvPr>
        </p:nvSpPr>
        <p:spPr/>
        <p:txBody>
          <a:bodyPr/>
          <a:lstStyle/>
          <a:p>
            <a:pPr algn="r"/>
            <a:fld id="{31DA3BC9-E790-4181-9E03-5E49C268FA52}" type="slidenum">
              <a:rPr lang="en-AU" smtClean="0"/>
              <a:pPr algn="r"/>
              <a:t>‹#›</a:t>
            </a:fld>
            <a:endParaRPr lang="en-AU" dirty="0"/>
          </a:p>
        </p:txBody>
      </p:sp>
    </p:spTree>
    <p:extLst>
      <p:ext uri="{BB962C8B-B14F-4D97-AF65-F5344CB8AC3E}">
        <p14:creationId xmlns:p14="http://schemas.microsoft.com/office/powerpoint/2010/main" val="72523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193E-50FD-6DB8-14BC-C669A4104C94}"/>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65EADDB0-270E-0E25-1BE3-2E536B8A9D51}"/>
              </a:ext>
            </a:extLst>
          </p:cNvPr>
          <p:cNvSpPr>
            <a:spLocks noGrp="1"/>
          </p:cNvSpPr>
          <p:nvPr>
            <p:ph type="sldNum" sz="quarter" idx="10"/>
          </p:nvPr>
        </p:nvSpPr>
        <p:spPr/>
        <p:txBody>
          <a:bodyPr/>
          <a:lstStyle/>
          <a:p>
            <a:pPr algn="r"/>
            <a:fld id="{31DA3BC9-E790-4181-9E03-5E49C268FA52}" type="slidenum">
              <a:rPr lang="en-AU" smtClean="0"/>
              <a:pPr algn="r"/>
              <a:t>‹#›</a:t>
            </a:fld>
            <a:endParaRPr lang="en-AU" dirty="0"/>
          </a:p>
        </p:txBody>
      </p:sp>
      <p:sp>
        <p:nvSpPr>
          <p:cNvPr id="4" name="Footer Placeholder 3">
            <a:extLst>
              <a:ext uri="{FF2B5EF4-FFF2-40B4-BE49-F238E27FC236}">
                <a16:creationId xmlns:a16="http://schemas.microsoft.com/office/drawing/2014/main" id="{E4EDA12B-40D0-7635-64CF-8AD9735D12D0}"/>
              </a:ext>
            </a:extLst>
          </p:cNvPr>
          <p:cNvSpPr>
            <a:spLocks noGrp="1"/>
          </p:cNvSpPr>
          <p:nvPr>
            <p:ph type="ftr" sz="quarter" idx="11"/>
          </p:nvPr>
        </p:nvSpPr>
        <p:spPr>
          <a:xfrm>
            <a:off x="435599" y="6257693"/>
            <a:ext cx="6480000" cy="194400"/>
          </a:xfrm>
          <a:prstGeom prst="rect">
            <a:avLst/>
          </a:prstGeom>
        </p:spPr>
        <p:txBody>
          <a:bodyPr/>
          <a:lstStyle/>
          <a:p>
            <a:endParaRPr lang="en-AU" dirty="0"/>
          </a:p>
        </p:txBody>
      </p:sp>
    </p:spTree>
    <p:extLst>
      <p:ext uri="{BB962C8B-B14F-4D97-AF65-F5344CB8AC3E}">
        <p14:creationId xmlns:p14="http://schemas.microsoft.com/office/powerpoint/2010/main" val="1093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VA Consulting Colours">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D7ECAF-255C-4D6B-8124-038629E0EA93}"/>
              </a:ext>
            </a:extLst>
          </p:cNvPr>
          <p:cNvGraphicFramePr>
            <a:graphicFrameLocks noChangeAspect="1"/>
          </p:cNvGraphicFramePr>
          <p:nvPr userDrawn="1">
            <p:custDataLst>
              <p:tags r:id="rId1"/>
            </p:custDataLst>
            <p:extLst>
              <p:ext uri="{D42A27DB-BD31-4B8C-83A1-F6EECF244321}">
                <p14:modId xmlns:p14="http://schemas.microsoft.com/office/powerpoint/2010/main" val="3450692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D6D7ECAF-255C-4D6B-8124-038629E0EA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7D90B4-46BE-401A-B9A3-19A5F3E56CB8}"/>
              </a:ext>
            </a:extLst>
          </p:cNvPr>
          <p:cNvSpPr/>
          <p:nvPr userDrawn="1">
            <p:custDataLst>
              <p:tags r:id="rId2"/>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Georgia" panose="02040502050405020303" pitchFamily="18" charset="0"/>
              <a:ea typeface="ＭＳ Ｐゴシック" panose="020B0600070205080204" pitchFamily="34" charset="-128"/>
              <a:cs typeface="+mj-cs"/>
              <a:sym typeface="Georgia" panose="02040502050405020303" pitchFamily="18" charset="0"/>
            </a:endParaRPr>
          </a:p>
        </p:txBody>
      </p:sp>
      <p:sp>
        <p:nvSpPr>
          <p:cNvPr id="5" name="Slide Number Placeholder 4">
            <a:extLst>
              <a:ext uri="{FF2B5EF4-FFF2-40B4-BE49-F238E27FC236}">
                <a16:creationId xmlns:a16="http://schemas.microsoft.com/office/drawing/2014/main" id="{61CE054F-3B26-4267-A4E6-CAC8617C71BC}"/>
              </a:ext>
            </a:extLst>
          </p:cNvPr>
          <p:cNvSpPr>
            <a:spLocks noGrp="1"/>
          </p:cNvSpPr>
          <p:nvPr>
            <p:ph type="sldNum" sz="quarter" idx="11"/>
          </p:nvPr>
        </p:nvSpPr>
        <p:spPr/>
        <p:txBody>
          <a:bodyPr/>
          <a:lstStyle/>
          <a:p>
            <a:pPr algn="r"/>
            <a:fld id="{31DA3BC9-E790-4181-9E03-5E49C268FA52}" type="slidenum">
              <a:rPr lang="en-AU" smtClean="0"/>
              <a:pPr algn="r"/>
              <a:t>‹#›</a:t>
            </a:fld>
            <a:endParaRPr lang="en-AU" dirty="0"/>
          </a:p>
        </p:txBody>
      </p:sp>
      <p:sp>
        <p:nvSpPr>
          <p:cNvPr id="9" name="TextBox 8">
            <a:extLst>
              <a:ext uri="{FF2B5EF4-FFF2-40B4-BE49-F238E27FC236}">
                <a16:creationId xmlns:a16="http://schemas.microsoft.com/office/drawing/2014/main" id="{BEFA24C6-50CA-490D-9029-C2E7667C9DD7}"/>
              </a:ext>
            </a:extLst>
          </p:cNvPr>
          <p:cNvSpPr txBox="1"/>
          <p:nvPr userDrawn="1"/>
        </p:nvSpPr>
        <p:spPr>
          <a:xfrm>
            <a:off x="435600" y="1128192"/>
            <a:ext cx="3717657" cy="725309"/>
          </a:xfrm>
          <a:prstGeom prst="rect">
            <a:avLst/>
          </a:prstGeom>
          <a:noFill/>
        </p:spPr>
        <p:txBody>
          <a:bodyPr wrap="square" lIns="0" tIns="0" rIns="0" bIns="0" rtlCol="0">
            <a:noAutofit/>
          </a:bodyPr>
          <a:lstStyle/>
          <a:p>
            <a:pPr>
              <a:spcAft>
                <a:spcPts val="700"/>
              </a:spcAft>
            </a:pPr>
            <a:r>
              <a:rPr lang="en-AU" sz="1400" b="1" dirty="0">
                <a:solidFill>
                  <a:schemeClr val="tx2"/>
                </a:solidFill>
                <a:latin typeface="Arial"/>
              </a:rPr>
              <a:t>SVA Presentation Palette</a:t>
            </a:r>
          </a:p>
          <a:p>
            <a:pPr>
              <a:lnSpc>
                <a:spcPts val="1200"/>
              </a:lnSpc>
            </a:pPr>
            <a:r>
              <a:rPr lang="en-AU" sz="1050" b="0" dirty="0">
                <a:solidFill>
                  <a:schemeClr val="tx2"/>
                </a:solidFill>
                <a:latin typeface="Arial"/>
              </a:rPr>
              <a:t>SVA’s two corporate colours are SVA Bright Green and SVA Dark Blue. Use these colours predominantly so the overall impression conveys SVA’s corporate identity</a:t>
            </a:r>
            <a:r>
              <a:rPr lang="en-AU" sz="1200" b="0" dirty="0">
                <a:solidFill>
                  <a:schemeClr val="tx2"/>
                </a:solidFill>
                <a:latin typeface="Arial"/>
              </a:rPr>
              <a:t>.</a:t>
            </a:r>
            <a:endParaRPr lang="en-AU" sz="1600" b="0" dirty="0">
              <a:solidFill>
                <a:schemeClr val="tx2"/>
              </a:solidFill>
              <a:latin typeface="Arial"/>
            </a:endParaRPr>
          </a:p>
        </p:txBody>
      </p:sp>
      <p:graphicFrame>
        <p:nvGraphicFramePr>
          <p:cNvPr id="10" name="Table 9">
            <a:extLst>
              <a:ext uri="{FF2B5EF4-FFF2-40B4-BE49-F238E27FC236}">
                <a16:creationId xmlns:a16="http://schemas.microsoft.com/office/drawing/2014/main" id="{E00E4060-ED29-48E4-97E4-FB6592D07876}"/>
              </a:ext>
            </a:extLst>
          </p:cNvPr>
          <p:cNvGraphicFramePr>
            <a:graphicFrameLocks noGrp="1"/>
          </p:cNvGraphicFramePr>
          <p:nvPr userDrawn="1"/>
        </p:nvGraphicFramePr>
        <p:xfrm>
          <a:off x="4497719" y="1392140"/>
          <a:ext cx="4996658" cy="539210"/>
        </p:xfrm>
        <a:graphic>
          <a:graphicData uri="http://schemas.openxmlformats.org/drawingml/2006/table">
            <a:tbl>
              <a:tblPr firstRow="1" bandRow="1">
                <a:tableStyleId>{2D5ABB26-0587-4C30-8999-92F81FD0307C}</a:tableStyleId>
              </a:tblPr>
              <a:tblGrid>
                <a:gridCol w="2498329">
                  <a:extLst>
                    <a:ext uri="{9D8B030D-6E8A-4147-A177-3AD203B41FA5}">
                      <a16:colId xmlns:a16="http://schemas.microsoft.com/office/drawing/2014/main" val="797032201"/>
                    </a:ext>
                  </a:extLst>
                </a:gridCol>
                <a:gridCol w="2498329">
                  <a:extLst>
                    <a:ext uri="{9D8B030D-6E8A-4147-A177-3AD203B41FA5}">
                      <a16:colId xmlns:a16="http://schemas.microsoft.com/office/drawing/2014/main" val="3002599051"/>
                    </a:ext>
                  </a:extLst>
                </a:gridCol>
              </a:tblGrid>
              <a:tr h="539210">
                <a:tc>
                  <a:txBody>
                    <a:bodyPr/>
                    <a:lstStyle/>
                    <a:p>
                      <a:r>
                        <a:rPr lang="en-AU" sz="900" b="1" dirty="0">
                          <a:solidFill>
                            <a:schemeClr val="bg1"/>
                          </a:solidFill>
                        </a:rPr>
                        <a:t>SVA Dark Blue</a:t>
                      </a:r>
                    </a:p>
                    <a:p>
                      <a:r>
                        <a:rPr lang="en-AU" sz="900" b="1" dirty="0">
                          <a:solidFill>
                            <a:schemeClr val="bg1"/>
                          </a:solidFill>
                        </a:rPr>
                        <a:t>R0-G45-B98</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AU" sz="900" b="1" dirty="0">
                          <a:solidFill>
                            <a:schemeClr val="bg1"/>
                          </a:solidFill>
                        </a:rPr>
                        <a:t>SVA Bright Green</a:t>
                      </a:r>
                    </a:p>
                    <a:p>
                      <a:r>
                        <a:rPr lang="en-AU" sz="900" b="1" dirty="0">
                          <a:solidFill>
                            <a:schemeClr val="bg1"/>
                          </a:solidFill>
                        </a:rPr>
                        <a:t>R178-G187-B30</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52012169"/>
                  </a:ext>
                </a:extLst>
              </a:tr>
            </a:tbl>
          </a:graphicData>
        </a:graphic>
      </p:graphicFrame>
      <p:sp>
        <p:nvSpPr>
          <p:cNvPr id="17" name="TextBox 16">
            <a:extLst>
              <a:ext uri="{FF2B5EF4-FFF2-40B4-BE49-F238E27FC236}">
                <a16:creationId xmlns:a16="http://schemas.microsoft.com/office/drawing/2014/main" id="{15DCC107-9F34-4209-A149-D3E83F11F710}"/>
              </a:ext>
            </a:extLst>
          </p:cNvPr>
          <p:cNvSpPr txBox="1"/>
          <p:nvPr userDrawn="1"/>
        </p:nvSpPr>
        <p:spPr>
          <a:xfrm>
            <a:off x="435600" y="2040199"/>
            <a:ext cx="9058778" cy="237494"/>
          </a:xfrm>
          <a:prstGeom prst="rect">
            <a:avLst/>
          </a:prstGeom>
          <a:noFill/>
        </p:spPr>
        <p:txBody>
          <a:bodyPr wrap="square" lIns="0" tIns="0" rIns="0" bIns="0" rtlCol="0" anchor="b">
            <a:noAutofit/>
          </a:bodyPr>
          <a:lstStyle/>
          <a:p>
            <a:pPr>
              <a:lnSpc>
                <a:spcPts val="1200"/>
              </a:lnSpc>
            </a:pPr>
            <a:r>
              <a:rPr lang="en-AU" sz="1050" b="0" dirty="0">
                <a:solidFill>
                  <a:schemeClr val="tx2"/>
                </a:solidFill>
                <a:latin typeface="+mn-lt"/>
              </a:rPr>
              <a:t>You may use the following colours to highlight or emphasise content:</a:t>
            </a:r>
            <a:endParaRPr lang="en-AU" sz="1600" b="0" dirty="0">
              <a:solidFill>
                <a:schemeClr val="tx2"/>
              </a:solidFill>
              <a:latin typeface="+mn-lt"/>
            </a:endParaRPr>
          </a:p>
        </p:txBody>
      </p:sp>
      <p:graphicFrame>
        <p:nvGraphicFramePr>
          <p:cNvPr id="18" name="Table 17">
            <a:extLst>
              <a:ext uri="{FF2B5EF4-FFF2-40B4-BE49-F238E27FC236}">
                <a16:creationId xmlns:a16="http://schemas.microsoft.com/office/drawing/2014/main" id="{2E9DCFE2-59BA-46BB-959F-BEF69B7CC47C}"/>
              </a:ext>
            </a:extLst>
          </p:cNvPr>
          <p:cNvGraphicFramePr>
            <a:graphicFrameLocks noGrp="1"/>
          </p:cNvGraphicFramePr>
          <p:nvPr userDrawn="1"/>
        </p:nvGraphicFramePr>
        <p:xfrm>
          <a:off x="435600" y="2302300"/>
          <a:ext cx="9058779" cy="1918455"/>
        </p:xfrm>
        <a:graphic>
          <a:graphicData uri="http://schemas.openxmlformats.org/drawingml/2006/table">
            <a:tbl>
              <a:tblPr firstRow="1" bandRow="1">
                <a:tableStyleId>{2D5ABB26-0587-4C30-8999-92F81FD0307C}</a:tableStyleId>
              </a:tblPr>
              <a:tblGrid>
                <a:gridCol w="1397819">
                  <a:extLst>
                    <a:ext uri="{9D8B030D-6E8A-4147-A177-3AD203B41FA5}">
                      <a16:colId xmlns:a16="http://schemas.microsoft.com/office/drawing/2014/main" val="797032201"/>
                    </a:ext>
                  </a:extLst>
                </a:gridCol>
                <a:gridCol w="7660960">
                  <a:extLst>
                    <a:ext uri="{9D8B030D-6E8A-4147-A177-3AD203B41FA5}">
                      <a16:colId xmlns:a16="http://schemas.microsoft.com/office/drawing/2014/main" val="665412224"/>
                    </a:ext>
                  </a:extLst>
                </a:gridCol>
              </a:tblGrid>
              <a:tr h="383691">
                <a:tc>
                  <a:txBody>
                    <a:bodyPr/>
                    <a:lstStyle/>
                    <a:p>
                      <a:r>
                        <a:rPr lang="en-AU" sz="900" b="1" dirty="0">
                          <a:solidFill>
                            <a:schemeClr val="bg1"/>
                          </a:solidFill>
                        </a:rPr>
                        <a:t>SVAOrange</a:t>
                      </a:r>
                    </a:p>
                    <a:p>
                      <a:r>
                        <a:rPr lang="en-AU" sz="900" b="1" dirty="0">
                          <a:solidFill>
                            <a:schemeClr val="bg1"/>
                          </a:solidFill>
                        </a:rPr>
                        <a:t>R255-G163-B0</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A300"/>
                    </a:solidFill>
                  </a:tcPr>
                </a:tc>
                <a:tc>
                  <a:txBody>
                    <a:bodyPr/>
                    <a:lstStyle/>
                    <a:p>
                      <a:r>
                        <a:rPr lang="en-AU" sz="900" b="1" dirty="0">
                          <a:solidFill>
                            <a:schemeClr val="bg1"/>
                          </a:solidFill>
                        </a:rPr>
                        <a:t>Use to emphasise social impact</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A300"/>
                    </a:solidFill>
                  </a:tcPr>
                </a:tc>
                <a:extLst>
                  <a:ext uri="{0D108BD9-81ED-4DB2-BD59-A6C34878D82A}">
                    <a16:rowId xmlns:a16="http://schemas.microsoft.com/office/drawing/2014/main" val="1152012169"/>
                  </a:ext>
                </a:extLst>
              </a:tr>
              <a:tr h="383691">
                <a:tc>
                  <a:txBody>
                    <a:bodyPr/>
                    <a:lstStyle/>
                    <a:p>
                      <a:r>
                        <a:rPr lang="en-AU" sz="900" b="1" dirty="0">
                          <a:solidFill>
                            <a:schemeClr val="bg1"/>
                          </a:solidFill>
                        </a:rPr>
                        <a:t>SVA Mid Blue</a:t>
                      </a:r>
                    </a:p>
                    <a:p>
                      <a:r>
                        <a:rPr lang="en-AU" sz="900" b="1" dirty="0">
                          <a:solidFill>
                            <a:schemeClr val="bg1"/>
                          </a:solidFill>
                        </a:rPr>
                        <a:t>R0 G111 B186</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B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solidFill>
                            <a:schemeClr val="bg1"/>
                          </a:solidFill>
                        </a:rPr>
                        <a:t>Use to emphasise important content on a slide</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BA"/>
                    </a:solidFill>
                  </a:tcPr>
                </a:tc>
                <a:extLst>
                  <a:ext uri="{0D108BD9-81ED-4DB2-BD59-A6C34878D82A}">
                    <a16:rowId xmlns:a16="http://schemas.microsoft.com/office/drawing/2014/main" val="4256291017"/>
                  </a:ext>
                </a:extLst>
              </a:tr>
              <a:tr h="383691">
                <a:tc>
                  <a:txBody>
                    <a:bodyPr/>
                    <a:lstStyle/>
                    <a:p>
                      <a:r>
                        <a:rPr lang="en-AU" sz="900" b="1" dirty="0">
                          <a:solidFill>
                            <a:schemeClr val="bg1"/>
                          </a:solidFill>
                        </a:rPr>
                        <a:t>SVA Light Blue</a:t>
                      </a:r>
                    </a:p>
                    <a:p>
                      <a:r>
                        <a:rPr lang="en-AU" sz="900" b="1" dirty="0">
                          <a:solidFill>
                            <a:schemeClr val="bg1"/>
                          </a:solidFill>
                        </a:rPr>
                        <a:t>R105-G179-B231</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3E7"/>
                    </a:solidFill>
                  </a:tcPr>
                </a:tc>
                <a:tc>
                  <a:txBody>
                    <a:bodyPr/>
                    <a:lstStyle/>
                    <a:p>
                      <a:r>
                        <a:rPr lang="en-AU" sz="900" b="1" dirty="0">
                          <a:solidFill>
                            <a:schemeClr val="bg1"/>
                          </a:solidFill>
                        </a:rPr>
                        <a:t>Use to emphasise important content on a slide</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B3E7"/>
                    </a:solidFill>
                  </a:tcPr>
                </a:tc>
                <a:extLst>
                  <a:ext uri="{0D108BD9-81ED-4DB2-BD59-A6C34878D82A}">
                    <a16:rowId xmlns:a16="http://schemas.microsoft.com/office/drawing/2014/main" val="717419018"/>
                  </a:ext>
                </a:extLst>
              </a:tr>
              <a:tr h="383691">
                <a:tc>
                  <a:txBody>
                    <a:bodyPr/>
                    <a:lstStyle/>
                    <a:p>
                      <a:r>
                        <a:rPr lang="en-AU" sz="900" b="1" dirty="0">
                          <a:solidFill>
                            <a:schemeClr val="bg1"/>
                          </a:solidFill>
                        </a:rPr>
                        <a:t>SVA Mid Green</a:t>
                      </a:r>
                    </a:p>
                    <a:p>
                      <a:r>
                        <a:rPr lang="en-AU" sz="900" b="1" dirty="0">
                          <a:solidFill>
                            <a:schemeClr val="bg1"/>
                          </a:solidFill>
                        </a:rPr>
                        <a:t>R101-G141-B27</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8D1B"/>
                    </a:solidFill>
                  </a:tcPr>
                </a:tc>
                <a:tc>
                  <a:txBody>
                    <a:bodyPr/>
                    <a:lstStyle/>
                    <a:p>
                      <a:r>
                        <a:rPr lang="en-AU" sz="900" b="1" dirty="0">
                          <a:solidFill>
                            <a:schemeClr val="bg1"/>
                          </a:solidFill>
                        </a:rPr>
                        <a:t>Use to emphasise important content on a slide</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58D1B"/>
                    </a:solidFill>
                  </a:tcPr>
                </a:tc>
                <a:extLst>
                  <a:ext uri="{0D108BD9-81ED-4DB2-BD59-A6C34878D82A}">
                    <a16:rowId xmlns:a16="http://schemas.microsoft.com/office/drawing/2014/main" val="1995214342"/>
                  </a:ext>
                </a:extLst>
              </a:tr>
              <a:tr h="383691">
                <a:tc>
                  <a:txBody>
                    <a:bodyPr/>
                    <a:lstStyle/>
                    <a:p>
                      <a:r>
                        <a:rPr lang="en-AU" sz="900" b="1" dirty="0">
                          <a:solidFill>
                            <a:schemeClr val="tx2"/>
                          </a:solidFill>
                        </a:rPr>
                        <a:t>SVA Strong White</a:t>
                      </a:r>
                    </a:p>
                    <a:p>
                      <a:r>
                        <a:rPr lang="en-AU" sz="900" b="1" dirty="0">
                          <a:solidFill>
                            <a:schemeClr val="tx2"/>
                          </a:solidFill>
                        </a:rPr>
                        <a:t>R242-G240-B233</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0E9"/>
                    </a:solidFill>
                  </a:tcPr>
                </a:tc>
                <a:tc>
                  <a:txBody>
                    <a:bodyPr/>
                    <a:lstStyle/>
                    <a:p>
                      <a:r>
                        <a:rPr lang="en-AU" sz="900" b="1" dirty="0">
                          <a:solidFill>
                            <a:schemeClr val="tx2"/>
                          </a:solidFill>
                        </a:rPr>
                        <a:t>Use to emphasises important content on a slide. Can also be used as background.</a:t>
                      </a:r>
                    </a:p>
                  </a:txBody>
                  <a:tcPr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0E9"/>
                    </a:solidFill>
                  </a:tcPr>
                </a:tc>
                <a:extLst>
                  <a:ext uri="{0D108BD9-81ED-4DB2-BD59-A6C34878D82A}">
                    <a16:rowId xmlns:a16="http://schemas.microsoft.com/office/drawing/2014/main" val="2274416360"/>
                  </a:ext>
                </a:extLst>
              </a:tr>
            </a:tbl>
          </a:graphicData>
        </a:graphic>
      </p:graphicFrame>
      <p:graphicFrame>
        <p:nvGraphicFramePr>
          <p:cNvPr id="12" name="Table 11">
            <a:extLst>
              <a:ext uri="{FF2B5EF4-FFF2-40B4-BE49-F238E27FC236}">
                <a16:creationId xmlns:a16="http://schemas.microsoft.com/office/drawing/2014/main" id="{71CED958-9588-42C1-B05E-C547896DEB2E}"/>
              </a:ext>
            </a:extLst>
          </p:cNvPr>
          <p:cNvGraphicFramePr>
            <a:graphicFrameLocks noGrp="1"/>
          </p:cNvGraphicFramePr>
          <p:nvPr userDrawn="1">
            <p:extLst>
              <p:ext uri="{D42A27DB-BD31-4B8C-83A1-F6EECF244321}">
                <p14:modId xmlns:p14="http://schemas.microsoft.com/office/powerpoint/2010/main" val="2545675971"/>
              </p:ext>
            </p:extLst>
          </p:nvPr>
        </p:nvGraphicFramePr>
        <p:xfrm>
          <a:off x="435600" y="4987408"/>
          <a:ext cx="9062648" cy="1239141"/>
        </p:xfrm>
        <a:graphic>
          <a:graphicData uri="http://schemas.openxmlformats.org/drawingml/2006/table">
            <a:tbl>
              <a:tblPr firstRow="1" bandRow="1">
                <a:tableStyleId>{2D5ABB26-0587-4C30-8999-92F81FD0307C}</a:tableStyleId>
              </a:tblPr>
              <a:tblGrid>
                <a:gridCol w="1132831">
                  <a:extLst>
                    <a:ext uri="{9D8B030D-6E8A-4147-A177-3AD203B41FA5}">
                      <a16:colId xmlns:a16="http://schemas.microsoft.com/office/drawing/2014/main" val="797032201"/>
                    </a:ext>
                  </a:extLst>
                </a:gridCol>
                <a:gridCol w="1132831">
                  <a:extLst>
                    <a:ext uri="{9D8B030D-6E8A-4147-A177-3AD203B41FA5}">
                      <a16:colId xmlns:a16="http://schemas.microsoft.com/office/drawing/2014/main" val="3002599051"/>
                    </a:ext>
                  </a:extLst>
                </a:gridCol>
                <a:gridCol w="1132831">
                  <a:extLst>
                    <a:ext uri="{9D8B030D-6E8A-4147-A177-3AD203B41FA5}">
                      <a16:colId xmlns:a16="http://schemas.microsoft.com/office/drawing/2014/main" val="3578319247"/>
                    </a:ext>
                  </a:extLst>
                </a:gridCol>
                <a:gridCol w="1132831">
                  <a:extLst>
                    <a:ext uri="{9D8B030D-6E8A-4147-A177-3AD203B41FA5}">
                      <a16:colId xmlns:a16="http://schemas.microsoft.com/office/drawing/2014/main" val="3045494607"/>
                    </a:ext>
                  </a:extLst>
                </a:gridCol>
                <a:gridCol w="1132831">
                  <a:extLst>
                    <a:ext uri="{9D8B030D-6E8A-4147-A177-3AD203B41FA5}">
                      <a16:colId xmlns:a16="http://schemas.microsoft.com/office/drawing/2014/main" val="4282123515"/>
                    </a:ext>
                  </a:extLst>
                </a:gridCol>
                <a:gridCol w="1132831">
                  <a:extLst>
                    <a:ext uri="{9D8B030D-6E8A-4147-A177-3AD203B41FA5}">
                      <a16:colId xmlns:a16="http://schemas.microsoft.com/office/drawing/2014/main" val="3665910720"/>
                    </a:ext>
                  </a:extLst>
                </a:gridCol>
                <a:gridCol w="1132831">
                  <a:extLst>
                    <a:ext uri="{9D8B030D-6E8A-4147-A177-3AD203B41FA5}">
                      <a16:colId xmlns:a16="http://schemas.microsoft.com/office/drawing/2014/main" val="972635909"/>
                    </a:ext>
                  </a:extLst>
                </a:gridCol>
                <a:gridCol w="1132831">
                  <a:extLst>
                    <a:ext uri="{9D8B030D-6E8A-4147-A177-3AD203B41FA5}">
                      <a16:colId xmlns:a16="http://schemas.microsoft.com/office/drawing/2014/main" val="2870490682"/>
                    </a:ext>
                  </a:extLst>
                </a:gridCol>
              </a:tblGrid>
              <a:tr h="1239141">
                <a:tc>
                  <a:txBody>
                    <a:bodyPr/>
                    <a:lstStyle/>
                    <a:p>
                      <a:pPr algn="ctr"/>
                      <a:r>
                        <a:rPr lang="en-AU" sz="1000" b="1" spc="-50" baseline="0" dirty="0">
                          <a:solidFill>
                            <a:schemeClr val="bg1"/>
                          </a:solidFill>
                        </a:rPr>
                        <a:t>Graph 1</a:t>
                      </a:r>
                    </a:p>
                    <a:p>
                      <a:pPr algn="ctr"/>
                      <a:r>
                        <a:rPr lang="en-AU" sz="1000" b="1" spc="-50" baseline="0" dirty="0">
                          <a:solidFill>
                            <a:schemeClr val="bg1"/>
                          </a:solidFill>
                        </a:rPr>
                        <a:t>R53-G62-B73</a:t>
                      </a:r>
                    </a:p>
                  </a:txBody>
                  <a:tcPr marL="0" marR="0" marT="0" marB="0"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AU" sz="1000" b="1" spc="-50" baseline="0" dirty="0">
                          <a:solidFill>
                            <a:schemeClr val="bg1"/>
                          </a:solidFill>
                        </a:rPr>
                        <a:t>Graph 2</a:t>
                      </a:r>
                    </a:p>
                    <a:p>
                      <a:pPr algn="ctr"/>
                      <a:r>
                        <a:rPr lang="en-AU" sz="1000" b="1" spc="-50" baseline="0" dirty="0">
                          <a:solidFill>
                            <a:schemeClr val="bg1"/>
                          </a:solidFill>
                        </a:rPr>
                        <a:t>R175-G167-B120</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AU" sz="1000" b="1" spc="-50" baseline="0" dirty="0">
                          <a:solidFill>
                            <a:schemeClr val="bg1"/>
                          </a:solidFill>
                        </a:rPr>
                        <a:t>Graph 3</a:t>
                      </a:r>
                    </a:p>
                    <a:p>
                      <a:pPr algn="ctr"/>
                      <a:r>
                        <a:rPr lang="en-AU" sz="1000" b="1" spc="-50" baseline="0" dirty="0">
                          <a:solidFill>
                            <a:schemeClr val="bg1"/>
                          </a:solidFill>
                        </a:rPr>
                        <a:t>R52-G101-B127</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AU" sz="1000" b="1" spc="-50" baseline="0" dirty="0">
                          <a:solidFill>
                            <a:schemeClr val="bg1"/>
                          </a:solidFill>
                        </a:rPr>
                        <a:t>Graph 4</a:t>
                      </a:r>
                    </a:p>
                    <a:p>
                      <a:pPr algn="ctr"/>
                      <a:r>
                        <a:rPr lang="en-AU" sz="1000" b="1" spc="-50" baseline="0" dirty="0">
                          <a:solidFill>
                            <a:schemeClr val="bg1"/>
                          </a:solidFill>
                        </a:rPr>
                        <a:t>R189-G155-B96</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AU" sz="1000" b="1" spc="-50" baseline="0" dirty="0">
                          <a:solidFill>
                            <a:schemeClr val="bg1"/>
                          </a:solidFill>
                        </a:rPr>
                        <a:t>Graph 5</a:t>
                      </a:r>
                    </a:p>
                    <a:p>
                      <a:pPr algn="ctr"/>
                      <a:r>
                        <a:rPr lang="en-AU" sz="1000" b="1" spc="-50" baseline="0" dirty="0">
                          <a:solidFill>
                            <a:schemeClr val="bg1"/>
                          </a:solidFill>
                        </a:rPr>
                        <a:t>R105-G97-B88</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AU" sz="1000" b="1" spc="-50" baseline="0" dirty="0">
                          <a:solidFill>
                            <a:schemeClr val="bg1"/>
                          </a:solidFill>
                        </a:rPr>
                        <a:t>Graph 6</a:t>
                      </a:r>
                    </a:p>
                    <a:p>
                      <a:pPr algn="ctr"/>
                      <a:r>
                        <a:rPr lang="en-AU" sz="1000" b="1" spc="-50" baseline="0" dirty="0">
                          <a:solidFill>
                            <a:schemeClr val="bg1"/>
                          </a:solidFill>
                        </a:rPr>
                        <a:t>R137-G141-B141</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8D8D"/>
                    </a:solidFill>
                  </a:tcPr>
                </a:tc>
                <a:tc>
                  <a:txBody>
                    <a:bodyPr/>
                    <a:lstStyle/>
                    <a:p>
                      <a:pPr algn="ctr"/>
                      <a:r>
                        <a:rPr lang="en-AU" sz="1000" b="1" spc="-50" baseline="0" dirty="0">
                          <a:solidFill>
                            <a:schemeClr val="bg1"/>
                          </a:solidFill>
                        </a:rPr>
                        <a:t>Graph 7 </a:t>
                      </a:r>
                    </a:p>
                    <a:p>
                      <a:pPr algn="ctr"/>
                      <a:r>
                        <a:rPr lang="en-AU" sz="1000" b="1" spc="-50" baseline="0" dirty="0">
                          <a:solidFill>
                            <a:schemeClr val="bg1"/>
                          </a:solidFill>
                        </a:rPr>
                        <a:t>R110-G80-B35</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5023"/>
                    </a:solidFill>
                  </a:tcPr>
                </a:tc>
                <a:tc>
                  <a:txBody>
                    <a:bodyPr/>
                    <a:lstStyle/>
                    <a:p>
                      <a:pPr algn="ctr"/>
                      <a:r>
                        <a:rPr lang="en-AU" sz="1000" b="1" spc="-50" baseline="0" dirty="0">
                          <a:solidFill>
                            <a:schemeClr val="bg1"/>
                          </a:solidFill>
                        </a:rPr>
                        <a:t>Graph 8</a:t>
                      </a:r>
                    </a:p>
                    <a:p>
                      <a:pPr algn="ctr"/>
                      <a:r>
                        <a:rPr lang="en-AU" sz="1000" b="1" spc="-50" baseline="0" dirty="0">
                          <a:solidFill>
                            <a:schemeClr val="bg1"/>
                          </a:solidFill>
                        </a:rPr>
                        <a:t>R153-G133-B66</a:t>
                      </a:r>
                    </a:p>
                  </a:txBody>
                  <a:tcPr marL="0" marR="0" marT="0"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8542"/>
                    </a:solidFill>
                  </a:tcPr>
                </a:tc>
                <a:extLst>
                  <a:ext uri="{0D108BD9-81ED-4DB2-BD59-A6C34878D82A}">
                    <a16:rowId xmlns:a16="http://schemas.microsoft.com/office/drawing/2014/main" val="1152012169"/>
                  </a:ext>
                </a:extLst>
              </a:tr>
            </a:tbl>
          </a:graphicData>
        </a:graphic>
      </p:graphicFrame>
      <p:sp>
        <p:nvSpPr>
          <p:cNvPr id="13" name="TextBox 12">
            <a:extLst>
              <a:ext uri="{FF2B5EF4-FFF2-40B4-BE49-F238E27FC236}">
                <a16:creationId xmlns:a16="http://schemas.microsoft.com/office/drawing/2014/main" id="{B4039BD0-CBC3-410A-9AE3-202442F9977F}"/>
              </a:ext>
            </a:extLst>
          </p:cNvPr>
          <p:cNvSpPr txBox="1"/>
          <p:nvPr userDrawn="1"/>
        </p:nvSpPr>
        <p:spPr>
          <a:xfrm>
            <a:off x="431809" y="4279209"/>
            <a:ext cx="9058778" cy="725309"/>
          </a:xfrm>
          <a:prstGeom prst="rect">
            <a:avLst/>
          </a:prstGeom>
          <a:noFill/>
        </p:spPr>
        <p:txBody>
          <a:bodyPr wrap="square" lIns="0" tIns="0" rIns="0" bIns="0" rtlCol="0">
            <a:noAutofit/>
          </a:bodyPr>
          <a:lstStyle/>
          <a:p>
            <a:pPr>
              <a:spcAft>
                <a:spcPts val="700"/>
              </a:spcAft>
            </a:pPr>
            <a:r>
              <a:rPr lang="en-AU" sz="1400" b="1" dirty="0">
                <a:solidFill>
                  <a:schemeClr val="tx2"/>
                </a:solidFill>
                <a:latin typeface="+mn-lt"/>
              </a:rPr>
              <a:t>SVA Charts &amp; Graph Palette</a:t>
            </a:r>
          </a:p>
          <a:p>
            <a:pPr>
              <a:lnSpc>
                <a:spcPts val="1200"/>
              </a:lnSpc>
            </a:pPr>
            <a:r>
              <a:rPr lang="en-AU" sz="1050" b="0" dirty="0">
                <a:solidFill>
                  <a:schemeClr val="tx2"/>
                </a:solidFill>
                <a:latin typeface="+mn-lt"/>
              </a:rPr>
              <a:t>Use the following colour sequence for charts and graphs. This order ensures best contrast between neighbouring colours in charts, graphs and presentations while maintaining the overall look of SVA brand</a:t>
            </a:r>
            <a:endParaRPr lang="en-AU" sz="1600" b="0" dirty="0">
              <a:solidFill>
                <a:schemeClr val="tx2"/>
              </a:solidFill>
              <a:latin typeface="+mn-lt"/>
            </a:endParaRPr>
          </a:p>
        </p:txBody>
      </p:sp>
      <p:sp>
        <p:nvSpPr>
          <p:cNvPr id="14" name="Footer Placeholder 11">
            <a:extLst>
              <a:ext uri="{FF2B5EF4-FFF2-40B4-BE49-F238E27FC236}">
                <a16:creationId xmlns:a16="http://schemas.microsoft.com/office/drawing/2014/main" id="{7ECFA1F1-DB0C-42B3-B891-172982D4FB3C}"/>
              </a:ext>
            </a:extLst>
          </p:cNvPr>
          <p:cNvSpPr>
            <a:spLocks noGrp="1"/>
          </p:cNvSpPr>
          <p:nvPr>
            <p:ph type="ftr" sz="quarter" idx="10"/>
          </p:nvPr>
        </p:nvSpPr>
        <p:spPr>
          <a:xfrm>
            <a:off x="435599" y="6257693"/>
            <a:ext cx="6480000" cy="194400"/>
          </a:xfrm>
          <a:prstGeom prst="rect">
            <a:avLst/>
          </a:prstGeom>
        </p:spPr>
        <p:txBody>
          <a:bodyPr vert="horz" lIns="0" tIns="0" rIns="0" bIns="0" rtlCol="0" anchor="t" anchorCtr="0"/>
          <a:lstStyle>
            <a:defPPr>
              <a:defRPr lang="en-AU"/>
            </a:defPPr>
            <a:lvl1pPr algn="l" rtl="0" eaLnBrk="0" fontAlgn="base" hangingPunct="0">
              <a:spcBef>
                <a:spcPct val="0"/>
              </a:spcBef>
              <a:spcAft>
                <a:spcPct val="0"/>
              </a:spcAft>
              <a:defRPr sz="700" kern="1200">
                <a:solidFill>
                  <a:schemeClr val="tx2"/>
                </a:solidFill>
                <a:latin typeface="+mn-lt"/>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endParaRPr lang="en-AU" dirty="0"/>
          </a:p>
        </p:txBody>
      </p:sp>
      <p:cxnSp>
        <p:nvCxnSpPr>
          <p:cNvPr id="15" name="Straight Connector 14">
            <a:extLst>
              <a:ext uri="{FF2B5EF4-FFF2-40B4-BE49-F238E27FC236}">
                <a16:creationId xmlns:a16="http://schemas.microsoft.com/office/drawing/2014/main" id="{97209A17-42CF-42A3-96A3-1943A0101B76}"/>
              </a:ext>
            </a:extLst>
          </p:cNvPr>
          <p:cNvCxnSpPr/>
          <p:nvPr userDrawn="1"/>
        </p:nvCxnSpPr>
        <p:spPr bwMode="auto">
          <a:xfrm>
            <a:off x="464400" y="1000950"/>
            <a:ext cx="8917200" cy="0"/>
          </a:xfrm>
          <a:prstGeom prst="line">
            <a:avLst/>
          </a:prstGeom>
          <a:solidFill>
            <a:schemeClr val="accent1"/>
          </a:solidFill>
          <a:ln w="76200" cap="flat" cmpd="sng" algn="ctr">
            <a:solidFill>
              <a:schemeClr val="bg2"/>
            </a:solidFill>
            <a:prstDash val="solid"/>
            <a:round/>
            <a:headEnd type="none" w="med" len="med"/>
            <a:tailEnd type="none" w="med" len="lg"/>
          </a:ln>
          <a:effectLst/>
        </p:spPr>
      </p:cxnSp>
      <p:sp>
        <p:nvSpPr>
          <p:cNvPr id="16" name="Title 5">
            <a:extLst>
              <a:ext uri="{FF2B5EF4-FFF2-40B4-BE49-F238E27FC236}">
                <a16:creationId xmlns:a16="http://schemas.microsoft.com/office/drawing/2014/main" id="{45CC7A91-CFAB-4D79-94B0-6B09113BCC9A}"/>
              </a:ext>
            </a:extLst>
          </p:cNvPr>
          <p:cNvSpPr>
            <a:spLocks noGrp="1"/>
          </p:cNvSpPr>
          <p:nvPr>
            <p:ph type="title" hasCustomPrompt="1"/>
          </p:nvPr>
        </p:nvSpPr>
        <p:spPr>
          <a:xfrm>
            <a:off x="435599" y="271055"/>
            <a:ext cx="9055425" cy="612000"/>
          </a:xfrm>
        </p:spPr>
        <p:txBody>
          <a:bodyPr/>
          <a:lstStyle>
            <a:lvl1pPr>
              <a:defRPr/>
            </a:lvl1pPr>
          </a:lstStyle>
          <a:p>
            <a:r>
              <a:rPr lang="en-AU"/>
              <a:t>SVA Presentation Palette</a:t>
            </a:r>
          </a:p>
        </p:txBody>
      </p:sp>
    </p:spTree>
    <p:extLst>
      <p:ext uri="{BB962C8B-B14F-4D97-AF65-F5344CB8AC3E}">
        <p14:creationId xmlns:p14="http://schemas.microsoft.com/office/powerpoint/2010/main" val="227048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745F5C-B0A6-662A-DD4F-FFE198B2A1B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543" y="6397946"/>
            <a:ext cx="1606043" cy="254719"/>
          </a:xfrm>
          <a:prstGeom prst="rect">
            <a:avLst/>
          </a:prstGeom>
        </p:spPr>
      </p:pic>
      <p:sp>
        <p:nvSpPr>
          <p:cNvPr id="4" name="Slide Number Placeholder 4">
            <a:extLst>
              <a:ext uri="{FF2B5EF4-FFF2-40B4-BE49-F238E27FC236}">
                <a16:creationId xmlns:a16="http://schemas.microsoft.com/office/drawing/2014/main" id="{D064F33E-13B9-D413-39C8-8264F507FBDF}"/>
              </a:ext>
            </a:extLst>
          </p:cNvPr>
          <p:cNvSpPr>
            <a:spLocks noGrp="1"/>
          </p:cNvSpPr>
          <p:nvPr>
            <p:ph type="sldNum" sz="quarter" idx="4"/>
          </p:nvPr>
        </p:nvSpPr>
        <p:spPr>
          <a:xfrm>
            <a:off x="72825" y="6507896"/>
            <a:ext cx="326600" cy="195933"/>
          </a:xfrm>
          <a:prstGeom prst="rect">
            <a:avLst/>
          </a:prstGeom>
        </p:spPr>
        <p:txBody>
          <a:bodyPr vert="horz" lIns="0" tIns="0" rIns="0" bIns="0" rtlCol="0" anchor="t" anchorCtr="0"/>
          <a:lstStyle>
            <a:lvl1pPr algn="l">
              <a:defRPr sz="1100">
                <a:solidFill>
                  <a:schemeClr val="tx2"/>
                </a:solidFill>
              </a:defRPr>
            </a:lvl1pPr>
          </a:lstStyle>
          <a:p>
            <a:pPr algn="r"/>
            <a:fld id="{31DA3BC9-E790-4181-9E03-5E49C268FA52}" type="slidenum">
              <a:rPr lang="en-AU" smtClean="0"/>
              <a:pPr algn="r"/>
              <a:t>‹#›</a:t>
            </a:fld>
            <a:endParaRPr lang="en-AU" dirty="0"/>
          </a:p>
        </p:txBody>
      </p:sp>
    </p:spTree>
    <p:extLst>
      <p:ext uri="{BB962C8B-B14F-4D97-AF65-F5344CB8AC3E}">
        <p14:creationId xmlns:p14="http://schemas.microsoft.com/office/powerpoint/2010/main" val="109667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71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6516" y="1997274"/>
            <a:ext cx="7893844" cy="1378148"/>
          </a:xfrm>
        </p:spPr>
        <p:txBody>
          <a:bodyPr/>
          <a:lstStyle/>
          <a:p>
            <a:r>
              <a:rPr lang="en-US"/>
              <a:t>Click to edit Master title style</a:t>
            </a:r>
          </a:p>
        </p:txBody>
      </p:sp>
      <p:sp>
        <p:nvSpPr>
          <p:cNvPr id="3" name="Subtitle 2"/>
          <p:cNvSpPr>
            <a:spLocks noGrp="1"/>
          </p:cNvSpPr>
          <p:nvPr>
            <p:ph type="subTitle" idx="1"/>
          </p:nvPr>
        </p:nvSpPr>
        <p:spPr>
          <a:xfrm>
            <a:off x="1393031" y="3643312"/>
            <a:ext cx="6500813"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7230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0286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3599" y="4131469"/>
            <a:ext cx="7893844"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733599" y="2725044"/>
            <a:ext cx="7893844"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49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4344" y="1500188"/>
            <a:ext cx="4101703"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0828" y="1500188"/>
            <a:ext cx="4101703"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652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Slide">
    <p:spTree>
      <p:nvGrpSpPr>
        <p:cNvPr id="1" name=""/>
        <p:cNvGrpSpPr/>
        <p:nvPr/>
      </p:nvGrpSpPr>
      <p:grpSpPr>
        <a:xfrm>
          <a:off x="0" y="0"/>
          <a:ext cx="0" cy="0"/>
          <a:chOff x="0" y="0"/>
          <a:chExt cx="0" cy="0"/>
        </a:xfrm>
      </p:grpSpPr>
      <p:sp>
        <p:nvSpPr>
          <p:cNvPr id="6" name="TextBox 5"/>
          <p:cNvSpPr txBox="1"/>
          <p:nvPr userDrawn="1"/>
        </p:nvSpPr>
        <p:spPr>
          <a:xfrm>
            <a:off x="10012124" y="29766"/>
            <a:ext cx="2664296" cy="5218430"/>
          </a:xfrm>
          <a:prstGeom prst="rect">
            <a:avLst/>
          </a:prstGeom>
          <a:solidFill>
            <a:schemeClr val="bg1"/>
          </a:solidFill>
          <a:ln w="28575">
            <a:solidFill>
              <a:schemeClr val="tx2"/>
            </a:solidFill>
          </a:ln>
        </p:spPr>
        <p:txBody>
          <a:bodyPr wrap="square" lIns="144000" tIns="144000" rIns="144000" bIns="144000" rtlCol="0">
            <a:noAutofit/>
          </a:bodyPr>
          <a:lstStyle/>
          <a:p>
            <a:r>
              <a:rPr lang="en-AU" sz="1400" b="1" dirty="0">
                <a:latin typeface="+mn-lt"/>
              </a:rPr>
              <a:t>NOTE:</a:t>
            </a:r>
          </a:p>
          <a:p>
            <a:endParaRPr lang="en-US" sz="1400" b="1" dirty="0">
              <a:latin typeface="+mn-lt"/>
            </a:endParaRPr>
          </a:p>
          <a:p>
            <a:r>
              <a:rPr lang="en-US" sz="1400" b="0" dirty="0">
                <a:latin typeface="+mn-lt"/>
              </a:rPr>
              <a:t>This</a:t>
            </a:r>
            <a:r>
              <a:rPr lang="en-US" sz="1400" b="0" baseline="0" dirty="0">
                <a:latin typeface="+mn-lt"/>
              </a:rPr>
              <a:t> slide will need to be duplicated for the logo to stay on the slide.</a:t>
            </a:r>
          </a:p>
          <a:p>
            <a:endParaRPr lang="en-US" sz="1400" b="0" baseline="0" dirty="0">
              <a:latin typeface="+mn-lt"/>
            </a:endParaRPr>
          </a:p>
          <a:p>
            <a:r>
              <a:rPr lang="en-US" sz="1400" b="1" baseline="0" dirty="0">
                <a:latin typeface="+mn-lt"/>
              </a:rPr>
              <a:t>Right click &gt; Duplicate slide</a:t>
            </a: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endParaRPr lang="en-US" sz="1400" b="1" baseline="0" dirty="0">
              <a:latin typeface="+mn-lt"/>
            </a:endParaRPr>
          </a:p>
          <a:p>
            <a:r>
              <a:rPr lang="en-US" sz="1400" b="0" baseline="0" dirty="0">
                <a:latin typeface="+mn-lt"/>
              </a:rPr>
              <a:t>The</a:t>
            </a:r>
            <a:r>
              <a:rPr lang="en-US" sz="1400" b="1" baseline="0" dirty="0">
                <a:latin typeface="+mn-lt"/>
              </a:rPr>
              <a:t> </a:t>
            </a:r>
            <a:r>
              <a:rPr lang="en-US" sz="1400" b="0" baseline="0" dirty="0">
                <a:latin typeface="+mn-lt"/>
              </a:rPr>
              <a:t>image will need to be deleted, then follow instructions to re insert and </a:t>
            </a:r>
            <a:r>
              <a:rPr lang="en-US" sz="1400" b="1" baseline="0" dirty="0">
                <a:latin typeface="+mn-lt"/>
              </a:rPr>
              <a:t>send to back</a:t>
            </a:r>
            <a:endParaRPr lang="en-AU" sz="1400" b="1" dirty="0">
              <a:latin typeface="+mn-lt"/>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6751" y="1829266"/>
            <a:ext cx="2395042" cy="223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cture Placeholder 4"/>
          <p:cNvSpPr>
            <a:spLocks noGrp="1"/>
          </p:cNvSpPr>
          <p:nvPr>
            <p:ph type="pic" sz="quarter" idx="21" hasCustomPrompt="1"/>
          </p:nvPr>
        </p:nvSpPr>
        <p:spPr>
          <a:xfrm>
            <a:off x="0" y="0"/>
            <a:ext cx="9906000" cy="6858000"/>
          </a:xfrm>
          <a:solidFill>
            <a:schemeClr val="bg1">
              <a:lumMod val="95000"/>
            </a:schemeClr>
          </a:solidFill>
        </p:spPr>
        <p:txBody>
          <a:bodyPr anchor="ctr"/>
          <a:lstStyle>
            <a:lvl1pPr algn="ctr">
              <a:defRPr/>
            </a:lvl1pPr>
          </a:lstStyle>
          <a:p>
            <a:r>
              <a:rPr lang="en-AU" dirty="0"/>
              <a:t>Click in the middle to insert picture. </a:t>
            </a:r>
            <a:br>
              <a:rPr lang="en-AU" dirty="0"/>
            </a:br>
            <a:r>
              <a:rPr lang="en-AU" dirty="0"/>
              <a:t>Then right click and send to back.</a:t>
            </a:r>
          </a:p>
        </p:txBody>
      </p:sp>
      <p:sp>
        <p:nvSpPr>
          <p:cNvPr id="3" name="Text Placeholder 2"/>
          <p:cNvSpPr>
            <a:spLocks noGrp="1"/>
          </p:cNvSpPr>
          <p:nvPr>
            <p:ph type="body" sz="quarter" idx="22"/>
          </p:nvPr>
        </p:nvSpPr>
        <p:spPr>
          <a:xfrm>
            <a:off x="460800" y="496800"/>
            <a:ext cx="8917200" cy="2314800"/>
          </a:xfrm>
        </p:spPr>
        <p:txBody>
          <a:bodyPr/>
          <a:lstStyle>
            <a:lvl1pPr>
              <a:defRPr sz="2400" b="1">
                <a:solidFill>
                  <a:schemeClr val="bg1"/>
                </a:solidFill>
              </a:defRPr>
            </a:lvl1pPr>
            <a:lvl2pPr>
              <a:defRPr sz="2400" b="1"/>
            </a:lvl2pPr>
          </a:lstStyle>
          <a:p>
            <a:pPr lvl="0"/>
            <a:r>
              <a:rPr lang="en-AU"/>
              <a:t>Edit Master text styles</a:t>
            </a:r>
          </a:p>
          <a:p>
            <a:pPr lvl="1"/>
            <a:r>
              <a:rPr lang="en-AU"/>
              <a:t>Second level</a:t>
            </a:r>
          </a:p>
        </p:txBody>
      </p:sp>
      <p:sp>
        <p:nvSpPr>
          <p:cNvPr id="8" name="Rounded Rectangle 7"/>
          <p:cNvSpPr>
            <a:spLocks/>
          </p:cNvSpPr>
          <p:nvPr userDrawn="1"/>
        </p:nvSpPr>
        <p:spPr bwMode="gray">
          <a:xfrm>
            <a:off x="11003536" y="3455159"/>
            <a:ext cx="1538257" cy="248545"/>
          </a:xfrm>
          <a:prstGeom prst="roundRect">
            <a:avLst>
              <a:gd name="adj" fmla="val 7763"/>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964627DC-D918-42C7-84FA-ADC8054F91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8057" y="6255880"/>
            <a:ext cx="2301221" cy="364974"/>
          </a:xfrm>
          <a:prstGeom prst="rect">
            <a:avLst/>
          </a:prstGeom>
        </p:spPr>
      </p:pic>
    </p:spTree>
    <p:extLst>
      <p:ext uri="{BB962C8B-B14F-4D97-AF65-F5344CB8AC3E}">
        <p14:creationId xmlns:p14="http://schemas.microsoft.com/office/powerpoint/2010/main" val="40770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4344" y="1439168"/>
            <a:ext cx="410331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64344" y="2038945"/>
            <a:ext cx="410331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7604" y="1439168"/>
            <a:ext cx="4104928"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717604" y="2038945"/>
            <a:ext cx="4104928"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2133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27392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1518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344" y="255984"/>
            <a:ext cx="3055318"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630910" y="255985"/>
            <a:ext cx="5191621"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4" y="1345406"/>
            <a:ext cx="3055318"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5439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293" y="4500562"/>
            <a:ext cx="5572125"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820293" y="574477"/>
            <a:ext cx="5572125"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dirty="0"/>
          </a:p>
        </p:txBody>
      </p:sp>
      <p:sp>
        <p:nvSpPr>
          <p:cNvPr id="4" name="Text Placeholder 3"/>
          <p:cNvSpPr>
            <a:spLocks noGrp="1"/>
          </p:cNvSpPr>
          <p:nvPr>
            <p:ph type="body" sz="half" idx="2"/>
          </p:nvPr>
        </p:nvSpPr>
        <p:spPr>
          <a:xfrm>
            <a:off x="1820293" y="5031879"/>
            <a:ext cx="5572125"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7341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6803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984" y="257473"/>
            <a:ext cx="2089547"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4344" y="257473"/>
            <a:ext cx="6113859"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4147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C808B3A-B56B-4673-86E2-83AEC837D471}"/>
              </a:ext>
            </a:extLst>
          </p:cNvPr>
          <p:cNvGraphicFramePr>
            <a:graphicFrameLocks noChangeAspect="1"/>
          </p:cNvGraphicFramePr>
          <p:nvPr userDrawn="1">
            <p:custDataLst>
              <p:tags r:id="rId1"/>
            </p:custDataLst>
            <p:extLst>
              <p:ext uri="{D42A27DB-BD31-4B8C-83A1-F6EECF244321}">
                <p14:modId xmlns:p14="http://schemas.microsoft.com/office/powerpoint/2010/main" val="1876622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DC808B3A-B56B-4673-86E2-83AEC837D4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2276C0A-9BAF-4EA3-9200-815EE20F1662}"/>
              </a:ext>
            </a:extLst>
          </p:cNvPr>
          <p:cNvSpPr/>
          <p:nvPr userDrawn="1">
            <p:custDataLst>
              <p:tags r:id="rId2"/>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Georgia" panose="02040502050405020303" pitchFamily="18" charset="0"/>
              <a:ea typeface="ＭＳ Ｐゴシック" panose="020B0600070205080204" pitchFamily="34" charset="-128"/>
              <a:cs typeface="+mj-cs"/>
              <a:sym typeface="Georgia" panose="02040502050405020303" pitchFamily="18" charset="0"/>
            </a:endParaRPr>
          </a:p>
        </p:txBody>
      </p:sp>
      <p:sp>
        <p:nvSpPr>
          <p:cNvPr id="4" name="Title 3">
            <a:extLst>
              <a:ext uri="{FF2B5EF4-FFF2-40B4-BE49-F238E27FC236}">
                <a16:creationId xmlns:a16="http://schemas.microsoft.com/office/drawing/2014/main" id="{5464B117-FCA6-4F16-AD28-F2ACB0B669E5}"/>
              </a:ext>
            </a:extLst>
          </p:cNvPr>
          <p:cNvSpPr>
            <a:spLocks noGrp="1"/>
          </p:cNvSpPr>
          <p:nvPr>
            <p:ph type="title"/>
          </p:nvPr>
        </p:nvSpPr>
        <p:spPr/>
        <p:txBody>
          <a:bodyPr anchor="ctr"/>
          <a:lstStyle>
            <a:lvl1pPr>
              <a:lnSpc>
                <a:spcPct val="100000"/>
              </a:lnSpc>
              <a:defRPr sz="2000"/>
            </a:lvl1pPr>
          </a:lstStyle>
          <a:p>
            <a:r>
              <a:rPr lang="en-AU"/>
              <a:t>Click to edit Master title style</a:t>
            </a:r>
          </a:p>
        </p:txBody>
      </p:sp>
      <p:sp>
        <p:nvSpPr>
          <p:cNvPr id="6" name="Footer Placeholder 5">
            <a:extLst>
              <a:ext uri="{FF2B5EF4-FFF2-40B4-BE49-F238E27FC236}">
                <a16:creationId xmlns:a16="http://schemas.microsoft.com/office/drawing/2014/main" id="{1EB0E863-A3EF-4D1F-A31E-42336549A459}"/>
              </a:ext>
            </a:extLst>
          </p:cNvPr>
          <p:cNvSpPr>
            <a:spLocks noGrp="1"/>
          </p:cNvSpPr>
          <p:nvPr>
            <p:ph type="ftr" sz="quarter" idx="14"/>
          </p:nvPr>
        </p:nvSpPr>
        <p:spPr>
          <a:xfrm>
            <a:off x="435599" y="6257693"/>
            <a:ext cx="6480000" cy="194400"/>
          </a:xfrm>
          <a:prstGeom prst="rect">
            <a:avLst/>
          </a:prstGeom>
        </p:spPr>
        <p:txBody>
          <a:bodyPr/>
          <a:lstStyle/>
          <a:p>
            <a:endParaRPr lang="en-AU" dirty="0"/>
          </a:p>
        </p:txBody>
      </p:sp>
      <p:sp>
        <p:nvSpPr>
          <p:cNvPr id="8" name="Slide Number Placeholder 7">
            <a:extLst>
              <a:ext uri="{FF2B5EF4-FFF2-40B4-BE49-F238E27FC236}">
                <a16:creationId xmlns:a16="http://schemas.microsoft.com/office/drawing/2014/main" id="{A65216C0-4AFB-480B-AA77-DAF4B903B720}"/>
              </a:ext>
            </a:extLst>
          </p:cNvPr>
          <p:cNvSpPr>
            <a:spLocks noGrp="1"/>
          </p:cNvSpPr>
          <p:nvPr>
            <p:ph type="sldNum" sz="quarter" idx="15"/>
          </p:nvPr>
        </p:nvSpPr>
        <p:spPr/>
        <p:txBody>
          <a:bodyPr/>
          <a:lstStyle/>
          <a:p>
            <a:pPr algn="r"/>
            <a:fld id="{31DA3BC9-E790-4181-9E03-5E49C268FA52}" type="slidenum">
              <a:rPr lang="en-AU" sz="1100" smtClean="0"/>
              <a:pPr algn="r"/>
              <a:t>‹#›</a:t>
            </a:fld>
            <a:r>
              <a:rPr lang="en-AU" dirty="0"/>
              <a:t>  </a:t>
            </a:r>
          </a:p>
        </p:txBody>
      </p:sp>
      <p:sp>
        <p:nvSpPr>
          <p:cNvPr id="11" name="Text Placeholder 3">
            <a:extLst>
              <a:ext uri="{FF2B5EF4-FFF2-40B4-BE49-F238E27FC236}">
                <a16:creationId xmlns:a16="http://schemas.microsoft.com/office/drawing/2014/main" id="{2FB6602D-1349-42EF-AC6F-B97607D5DDB4}"/>
              </a:ext>
            </a:extLst>
          </p:cNvPr>
          <p:cNvSpPr>
            <a:spLocks noGrp="1"/>
          </p:cNvSpPr>
          <p:nvPr>
            <p:ph idx="1" hasCustomPrompt="1"/>
          </p:nvPr>
        </p:nvSpPr>
        <p:spPr>
          <a:xfrm>
            <a:off x="435599" y="1055716"/>
            <a:ext cx="9054987" cy="4987637"/>
          </a:xfrm>
          <a:prstGeom prst="rect">
            <a:avLst/>
          </a:prstGeom>
        </p:spPr>
        <p:txBody>
          <a:bodyPr vert="horz" lIns="0" tIns="0" rIns="0" bIns="0" rtlCol="0">
            <a:noAutofit/>
          </a:bodyPr>
          <a:lstStyle/>
          <a:p>
            <a:pPr lvl="0"/>
            <a:r>
              <a:rPr lang="en-AU"/>
              <a:t>Click to edit Master text styles</a:t>
            </a:r>
          </a:p>
          <a:p>
            <a:pPr lvl="1"/>
            <a:r>
              <a:rPr lang="en-AU"/>
              <a:t>Second level (Standard/Stock body text)</a:t>
            </a:r>
          </a:p>
          <a:p>
            <a:pPr lvl="2"/>
            <a:r>
              <a:rPr lang="en-AU"/>
              <a:t>Third level</a:t>
            </a:r>
          </a:p>
          <a:p>
            <a:pPr lvl="3"/>
            <a:r>
              <a:rPr lang="en-AU"/>
              <a:t>Fourth level</a:t>
            </a:r>
          </a:p>
          <a:p>
            <a:pPr lvl="4"/>
            <a:r>
              <a:rPr lang="en-AU"/>
              <a:t>Fifth level</a:t>
            </a:r>
          </a:p>
          <a:p>
            <a:pPr lvl="5"/>
            <a:r>
              <a:rPr lang="en-AU"/>
              <a:t>6</a:t>
            </a:r>
          </a:p>
          <a:p>
            <a:pPr lvl="6"/>
            <a:r>
              <a:rPr lang="en-AU"/>
              <a:t>7</a:t>
            </a:r>
          </a:p>
          <a:p>
            <a:pPr lvl="7"/>
            <a:r>
              <a:rPr lang="en-AU"/>
              <a:t>8</a:t>
            </a:r>
          </a:p>
          <a:p>
            <a:pPr lvl="8"/>
            <a:r>
              <a:rPr lang="en-AU"/>
              <a:t>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Disclaim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4B117-FCA6-4F16-AD28-F2ACB0B669E5}"/>
              </a:ext>
            </a:extLst>
          </p:cNvPr>
          <p:cNvSpPr>
            <a:spLocks noGrp="1"/>
          </p:cNvSpPr>
          <p:nvPr>
            <p:ph type="title"/>
          </p:nvPr>
        </p:nvSpPr>
        <p:spPr/>
        <p:txBody>
          <a:bodyPr/>
          <a:lstStyle/>
          <a:p>
            <a:r>
              <a:rPr lang="en-AU"/>
              <a:t>Click to edit Master title style</a:t>
            </a:r>
          </a:p>
        </p:txBody>
      </p:sp>
      <p:sp>
        <p:nvSpPr>
          <p:cNvPr id="7" name="Slide Number Placeholder 6">
            <a:extLst>
              <a:ext uri="{FF2B5EF4-FFF2-40B4-BE49-F238E27FC236}">
                <a16:creationId xmlns:a16="http://schemas.microsoft.com/office/drawing/2014/main" id="{7E78469F-425B-4FC3-BD5A-C7AFFED2CE25}"/>
              </a:ext>
            </a:extLst>
          </p:cNvPr>
          <p:cNvSpPr>
            <a:spLocks noGrp="1"/>
          </p:cNvSpPr>
          <p:nvPr>
            <p:ph type="sldNum" sz="quarter" idx="11"/>
          </p:nvPr>
        </p:nvSpPr>
        <p:spPr/>
        <p:txBody>
          <a:bodyPr/>
          <a:lstStyle>
            <a:lvl1pPr>
              <a:defRPr sz="1100"/>
            </a:lvl1pPr>
          </a:lstStyle>
          <a:p>
            <a:pPr algn="r"/>
            <a:fld id="{31DA3BC9-E790-4181-9E03-5E49C268FA52}" type="slidenum">
              <a:rPr lang="en-AU" smtClean="0"/>
              <a:pPr algn="r"/>
              <a:t>‹#›</a:t>
            </a:fld>
            <a:r>
              <a:rPr lang="en-AU" dirty="0"/>
              <a:t>  </a:t>
            </a:r>
          </a:p>
        </p:txBody>
      </p:sp>
      <p:sp>
        <p:nvSpPr>
          <p:cNvPr id="6" name="Footer Placeholder 5">
            <a:extLst>
              <a:ext uri="{FF2B5EF4-FFF2-40B4-BE49-F238E27FC236}">
                <a16:creationId xmlns:a16="http://schemas.microsoft.com/office/drawing/2014/main" id="{09411538-6E1D-470C-AE1C-6DE7847AED84}"/>
              </a:ext>
            </a:extLst>
          </p:cNvPr>
          <p:cNvSpPr>
            <a:spLocks noGrp="1"/>
          </p:cNvSpPr>
          <p:nvPr>
            <p:ph type="ftr" sz="quarter" idx="14"/>
          </p:nvPr>
        </p:nvSpPr>
        <p:spPr>
          <a:xfrm>
            <a:off x="435599" y="6257693"/>
            <a:ext cx="6480000" cy="194400"/>
          </a:xfrm>
          <a:prstGeom prst="rect">
            <a:avLst/>
          </a:prstGeom>
        </p:spPr>
        <p:txBody>
          <a:bodyPr/>
          <a:lstStyle/>
          <a:p>
            <a:endParaRPr lang="en-AU" dirty="0"/>
          </a:p>
        </p:txBody>
      </p:sp>
      <p:sp>
        <p:nvSpPr>
          <p:cNvPr id="11" name="Text Placeholder 3">
            <a:extLst>
              <a:ext uri="{FF2B5EF4-FFF2-40B4-BE49-F238E27FC236}">
                <a16:creationId xmlns:a16="http://schemas.microsoft.com/office/drawing/2014/main" id="{0248F714-EBFD-4436-BB3F-042AEFCA07FE}"/>
              </a:ext>
            </a:extLst>
          </p:cNvPr>
          <p:cNvSpPr>
            <a:spLocks noGrp="1"/>
          </p:cNvSpPr>
          <p:nvPr>
            <p:ph idx="1" hasCustomPrompt="1"/>
          </p:nvPr>
        </p:nvSpPr>
        <p:spPr>
          <a:xfrm>
            <a:off x="435599" y="1072343"/>
            <a:ext cx="9054987" cy="5095442"/>
          </a:xfrm>
          <a:prstGeom prst="rect">
            <a:avLst/>
          </a:prstGeom>
        </p:spPr>
        <p:txBody>
          <a:bodyPr vert="horz" lIns="0" tIns="0" rIns="0" bIns="0" rtlCol="0">
            <a:noAutofit/>
          </a:bodyPr>
          <a:lstStyle/>
          <a:p>
            <a:pPr lvl="0"/>
            <a:r>
              <a:rPr lang="en-AU"/>
              <a:t>Click to edit Master text styles</a:t>
            </a:r>
          </a:p>
          <a:p>
            <a:pPr lvl="1"/>
            <a:r>
              <a:rPr lang="en-AU"/>
              <a:t>Second level (Standard/Stock body text)</a:t>
            </a:r>
          </a:p>
          <a:p>
            <a:pPr lvl="2"/>
            <a:r>
              <a:rPr lang="en-AU"/>
              <a:t>Third level</a:t>
            </a:r>
          </a:p>
          <a:p>
            <a:pPr lvl="3"/>
            <a:r>
              <a:rPr lang="en-AU"/>
              <a:t>Fourth level</a:t>
            </a:r>
          </a:p>
          <a:p>
            <a:pPr lvl="4"/>
            <a:r>
              <a:rPr lang="en-AU"/>
              <a:t>Fifth level</a:t>
            </a:r>
          </a:p>
          <a:p>
            <a:pPr lvl="5"/>
            <a:r>
              <a:rPr lang="en-AU"/>
              <a:t>6</a:t>
            </a:r>
          </a:p>
          <a:p>
            <a:pPr lvl="6"/>
            <a:r>
              <a:rPr lang="en-AU"/>
              <a:t>7</a:t>
            </a:r>
          </a:p>
          <a:p>
            <a:pPr lvl="7"/>
            <a:r>
              <a:rPr lang="en-AU"/>
              <a:t>8</a:t>
            </a:r>
          </a:p>
          <a:p>
            <a:pPr lvl="8"/>
            <a:r>
              <a:rPr lang="en-AU"/>
              <a:t>9</a:t>
            </a:r>
          </a:p>
        </p:txBody>
      </p:sp>
    </p:spTree>
    <p:extLst>
      <p:ext uri="{BB962C8B-B14F-4D97-AF65-F5344CB8AC3E}">
        <p14:creationId xmlns:p14="http://schemas.microsoft.com/office/powerpoint/2010/main" val="66894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4B117-FCA6-4F16-AD28-F2ACB0B669E5}"/>
              </a:ext>
            </a:extLst>
          </p:cNvPr>
          <p:cNvSpPr>
            <a:spLocks noGrp="1"/>
          </p:cNvSpPr>
          <p:nvPr>
            <p:ph type="title"/>
          </p:nvPr>
        </p:nvSpPr>
        <p:spPr/>
        <p:txBody>
          <a:bodyPr/>
          <a:lstStyle/>
          <a:p>
            <a:r>
              <a:rPr lang="en-AU"/>
              <a:t>Click to edit Master title style</a:t>
            </a:r>
          </a:p>
        </p:txBody>
      </p:sp>
      <p:sp>
        <p:nvSpPr>
          <p:cNvPr id="5" name="Footer Placeholder 4">
            <a:extLst>
              <a:ext uri="{FF2B5EF4-FFF2-40B4-BE49-F238E27FC236}">
                <a16:creationId xmlns:a16="http://schemas.microsoft.com/office/drawing/2014/main" id="{C8EBC4E4-F50E-4AEF-858B-1691AFEDA158}"/>
              </a:ext>
            </a:extLst>
          </p:cNvPr>
          <p:cNvSpPr>
            <a:spLocks noGrp="1"/>
          </p:cNvSpPr>
          <p:nvPr>
            <p:ph type="ftr" sz="quarter" idx="10"/>
          </p:nvPr>
        </p:nvSpPr>
        <p:spPr>
          <a:xfrm>
            <a:off x="435599" y="6257693"/>
            <a:ext cx="6480000" cy="194400"/>
          </a:xfrm>
          <a:prstGeom prst="rect">
            <a:avLst/>
          </a:prstGeom>
        </p:spPr>
        <p:txBody>
          <a:bodyPr/>
          <a:lstStyle/>
          <a:p>
            <a:endParaRPr lang="en-AU" dirty="0"/>
          </a:p>
        </p:txBody>
      </p:sp>
      <p:sp>
        <p:nvSpPr>
          <p:cNvPr id="2" name="Slide Number Placeholder 1">
            <a:extLst>
              <a:ext uri="{FF2B5EF4-FFF2-40B4-BE49-F238E27FC236}">
                <a16:creationId xmlns:a16="http://schemas.microsoft.com/office/drawing/2014/main" id="{597952D7-4035-40AB-B3EE-005B3CF2C7C3}"/>
              </a:ext>
            </a:extLst>
          </p:cNvPr>
          <p:cNvSpPr>
            <a:spLocks noGrp="1"/>
          </p:cNvSpPr>
          <p:nvPr>
            <p:ph type="sldNum" sz="quarter" idx="13"/>
          </p:nvPr>
        </p:nvSpPr>
        <p:spPr/>
        <p:txBody>
          <a:bodyPr/>
          <a:lstStyle>
            <a:lvl1pPr>
              <a:defRPr sz="1100"/>
            </a:lvl1pPr>
          </a:lstStyle>
          <a:p>
            <a:pPr algn="r"/>
            <a:fld id="{31DA3BC9-E790-4181-9E03-5E49C268FA52}" type="slidenum">
              <a:rPr lang="en-AU" smtClean="0"/>
              <a:pPr algn="r"/>
              <a:t>‹#›</a:t>
            </a:fld>
            <a:endParaRPr lang="en-AU" dirty="0"/>
          </a:p>
        </p:txBody>
      </p:sp>
      <p:sp>
        <p:nvSpPr>
          <p:cNvPr id="10" name="Text Placeholder 3">
            <a:extLst>
              <a:ext uri="{FF2B5EF4-FFF2-40B4-BE49-F238E27FC236}">
                <a16:creationId xmlns:a16="http://schemas.microsoft.com/office/drawing/2014/main" id="{DDF901D0-1323-4D26-A73F-0746143C9BC4}"/>
              </a:ext>
            </a:extLst>
          </p:cNvPr>
          <p:cNvSpPr>
            <a:spLocks noGrp="1"/>
          </p:cNvSpPr>
          <p:nvPr>
            <p:ph idx="1" hasCustomPrompt="1"/>
          </p:nvPr>
        </p:nvSpPr>
        <p:spPr>
          <a:xfrm>
            <a:off x="435599" y="1064029"/>
            <a:ext cx="9054987" cy="5103755"/>
          </a:xfrm>
          <a:prstGeom prst="rect">
            <a:avLst/>
          </a:prstGeom>
        </p:spPr>
        <p:txBody>
          <a:bodyPr vert="horz" lIns="0" tIns="0" rIns="0" bIns="0" rtlCol="0">
            <a:noAutofit/>
          </a:bodyPr>
          <a:lstStyle/>
          <a:p>
            <a:pPr lvl="0"/>
            <a:r>
              <a:rPr lang="en-AU"/>
              <a:t>Click to edit Master text styles</a:t>
            </a:r>
          </a:p>
          <a:p>
            <a:pPr lvl="1"/>
            <a:r>
              <a:rPr lang="en-AU"/>
              <a:t>Second level (Standard/Stock body text)</a:t>
            </a:r>
          </a:p>
          <a:p>
            <a:pPr lvl="2"/>
            <a:r>
              <a:rPr lang="en-AU"/>
              <a:t>Third level</a:t>
            </a:r>
          </a:p>
          <a:p>
            <a:pPr lvl="3"/>
            <a:r>
              <a:rPr lang="en-AU"/>
              <a:t>Fourth level</a:t>
            </a:r>
          </a:p>
          <a:p>
            <a:pPr lvl="4"/>
            <a:r>
              <a:rPr lang="en-AU"/>
              <a:t>Fifth level</a:t>
            </a:r>
          </a:p>
          <a:p>
            <a:pPr lvl="5"/>
            <a:r>
              <a:rPr lang="en-AU"/>
              <a:t>6</a:t>
            </a:r>
          </a:p>
          <a:p>
            <a:pPr lvl="6"/>
            <a:r>
              <a:rPr lang="en-AU"/>
              <a:t>7</a:t>
            </a:r>
          </a:p>
          <a:p>
            <a:pPr lvl="7"/>
            <a:r>
              <a:rPr lang="en-AU"/>
              <a:t>8</a:t>
            </a:r>
          </a:p>
          <a:p>
            <a:pPr lvl="8"/>
            <a:r>
              <a:rPr lang="en-AU"/>
              <a:t>9</a:t>
            </a:r>
          </a:p>
        </p:txBody>
      </p:sp>
    </p:spTree>
    <p:extLst>
      <p:ext uri="{BB962C8B-B14F-4D97-AF65-F5344CB8AC3E}">
        <p14:creationId xmlns:p14="http://schemas.microsoft.com/office/powerpoint/2010/main" val="410517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Content Placeholder 16"/>
          <p:cNvSpPr>
            <a:spLocks noGrp="1"/>
          </p:cNvSpPr>
          <p:nvPr>
            <p:ph sz="quarter" idx="22"/>
          </p:nvPr>
        </p:nvSpPr>
        <p:spPr>
          <a:xfrm>
            <a:off x="428712" y="1464424"/>
            <a:ext cx="9054000" cy="4265500"/>
          </a:xfrm>
        </p:spPr>
        <p:txBody>
          <a:bodyPr/>
          <a:lstStyle>
            <a:lvl2pPr>
              <a:defRPr baseline="0"/>
            </a:lvl2pPr>
          </a:lstStyle>
          <a:p>
            <a:pPr lvl="0"/>
            <a:r>
              <a:rPr lang="en-AU"/>
              <a:t>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Title 3">
            <a:extLst>
              <a:ext uri="{FF2B5EF4-FFF2-40B4-BE49-F238E27FC236}">
                <a16:creationId xmlns:a16="http://schemas.microsoft.com/office/drawing/2014/main" id="{D81C88C9-A5A2-47E1-B15C-E388283423C2}"/>
              </a:ext>
            </a:extLst>
          </p:cNvPr>
          <p:cNvSpPr>
            <a:spLocks noGrp="1"/>
          </p:cNvSpPr>
          <p:nvPr>
            <p:ph type="title"/>
          </p:nvPr>
        </p:nvSpPr>
        <p:spPr/>
        <p:txBody>
          <a:bodyPr/>
          <a:lstStyle/>
          <a:p>
            <a:r>
              <a:rPr lang="en-AU"/>
              <a:t>Click to edit Master title style</a:t>
            </a:r>
          </a:p>
        </p:txBody>
      </p:sp>
      <p:sp>
        <p:nvSpPr>
          <p:cNvPr id="5" name="Footer Placeholder 4">
            <a:extLst>
              <a:ext uri="{FF2B5EF4-FFF2-40B4-BE49-F238E27FC236}">
                <a16:creationId xmlns:a16="http://schemas.microsoft.com/office/drawing/2014/main" id="{BB104CC5-4D70-43E2-B325-EAFD27AC0D5D}"/>
              </a:ext>
            </a:extLst>
          </p:cNvPr>
          <p:cNvSpPr>
            <a:spLocks noGrp="1"/>
          </p:cNvSpPr>
          <p:nvPr>
            <p:ph type="ftr" sz="quarter" idx="23"/>
          </p:nvPr>
        </p:nvSpPr>
        <p:spPr>
          <a:xfrm>
            <a:off x="435599" y="6257693"/>
            <a:ext cx="6480000" cy="194400"/>
          </a:xfrm>
          <a:prstGeom prst="rect">
            <a:avLst/>
          </a:prstGeom>
        </p:spPr>
        <p:txBody>
          <a:bodyPr/>
          <a:lstStyle/>
          <a:p>
            <a:endParaRPr lang="en-AU" dirty="0"/>
          </a:p>
        </p:txBody>
      </p:sp>
      <p:sp>
        <p:nvSpPr>
          <p:cNvPr id="9" name="Slide Number Placeholder 8">
            <a:extLst>
              <a:ext uri="{FF2B5EF4-FFF2-40B4-BE49-F238E27FC236}">
                <a16:creationId xmlns:a16="http://schemas.microsoft.com/office/drawing/2014/main" id="{9689340C-2EF2-4FE4-8EA9-EE710167BA43}"/>
              </a:ext>
            </a:extLst>
          </p:cNvPr>
          <p:cNvSpPr>
            <a:spLocks noGrp="1"/>
          </p:cNvSpPr>
          <p:nvPr>
            <p:ph type="sldNum" sz="quarter" idx="24"/>
          </p:nvPr>
        </p:nvSpPr>
        <p:spPr/>
        <p:txBody>
          <a:bodyPr/>
          <a:lstStyle/>
          <a:p>
            <a:pPr algn="r"/>
            <a:fld id="{31DA3BC9-E790-4181-9E03-5E49C268FA52}" type="slidenum">
              <a:rPr lang="en-AU" smtClean="0"/>
              <a:pPr algn="r"/>
              <a:t>‹#›</a:t>
            </a:fld>
            <a:endParaRPr lang="en-AU" dirty="0"/>
          </a:p>
        </p:txBody>
      </p:sp>
      <p:sp>
        <p:nvSpPr>
          <p:cNvPr id="12" name="Text Placeholder 4">
            <a:extLst>
              <a:ext uri="{FF2B5EF4-FFF2-40B4-BE49-F238E27FC236}">
                <a16:creationId xmlns:a16="http://schemas.microsoft.com/office/drawing/2014/main" id="{AF1FA784-4CEE-4485-A2C8-6E64A008CA16}"/>
              </a:ext>
            </a:extLst>
          </p:cNvPr>
          <p:cNvSpPr>
            <a:spLocks noGrp="1"/>
          </p:cNvSpPr>
          <p:nvPr>
            <p:ph type="body" sz="quarter" idx="16" hasCustomPrompt="1"/>
          </p:nvPr>
        </p:nvSpPr>
        <p:spPr>
          <a:xfrm>
            <a:off x="428711" y="985578"/>
            <a:ext cx="9054000" cy="388937"/>
          </a:xfrm>
        </p:spPr>
        <p:txBody>
          <a:bodyPr/>
          <a:lstStyle>
            <a:lvl1pPr>
              <a:spcAft>
                <a:spcPts val="0"/>
              </a:spcAft>
              <a:defRPr sz="2000">
                <a:solidFill>
                  <a:schemeClr val="tx2"/>
                </a:solidFill>
              </a:defRPr>
            </a:lvl1pPr>
            <a:lvl2pPr>
              <a:spcAft>
                <a:spcPts val="0"/>
              </a:spcAft>
              <a:defRPr sz="2000">
                <a:solidFill>
                  <a:schemeClr val="tx2"/>
                </a:solidFill>
              </a:defRPr>
            </a:lvl2pPr>
            <a:lvl3pPr>
              <a:spcAft>
                <a:spcPts val="0"/>
              </a:spcAft>
              <a:defRPr sz="2000">
                <a:solidFill>
                  <a:schemeClr val="tx2"/>
                </a:solidFill>
              </a:defRPr>
            </a:lvl3pPr>
            <a:lvl4pPr marL="0" indent="0">
              <a:spcAft>
                <a:spcPts val="0"/>
              </a:spcAft>
              <a:buNone/>
              <a:defRPr sz="2000">
                <a:solidFill>
                  <a:schemeClr val="tx2"/>
                </a:solidFill>
              </a:defRPr>
            </a:lvl4pPr>
            <a:lvl5pPr marL="0" indent="0">
              <a:spcAft>
                <a:spcPts val="0"/>
              </a:spcAft>
              <a:buNone/>
              <a:defRPr sz="2000">
                <a:solidFill>
                  <a:schemeClr val="tx2"/>
                </a:solidFill>
              </a:defRPr>
            </a:lvl5pPr>
            <a:lvl6pPr marL="0" indent="0">
              <a:buNone/>
              <a:defRPr sz="2000">
                <a:solidFill>
                  <a:schemeClr val="tx2"/>
                </a:solidFill>
              </a:defRPr>
            </a:lvl6pPr>
            <a:lvl7pPr marL="0" indent="0">
              <a:buNone/>
              <a:defRPr sz="2000">
                <a:solidFill>
                  <a:schemeClr val="tx2"/>
                </a:solidFill>
              </a:defRPr>
            </a:lvl7pPr>
            <a:lvl8pPr marL="0" indent="0">
              <a:buNone/>
              <a:defRPr sz="2000">
                <a:solidFill>
                  <a:schemeClr val="tx2"/>
                </a:solidFill>
              </a:defRPr>
            </a:lvl8pPr>
            <a:lvl9pPr marL="0" indent="0">
              <a:buNone/>
              <a:defRPr sz="1600">
                <a:solidFill>
                  <a:schemeClr val="tx2"/>
                </a:solidFill>
              </a:defRPr>
            </a:lvl9pPr>
          </a:lstStyle>
          <a:p>
            <a:pPr lvl="8"/>
            <a:r>
              <a:rPr lang="en-AU"/>
              <a:t>Click to edit Master text styles</a:t>
            </a:r>
          </a:p>
        </p:txBody>
      </p:sp>
    </p:spTree>
    <p:extLst>
      <p:ext uri="{BB962C8B-B14F-4D97-AF65-F5344CB8AC3E}">
        <p14:creationId xmlns:p14="http://schemas.microsoft.com/office/powerpoint/2010/main" val="10401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4" name="Picture Placeholder 3"/>
          <p:cNvSpPr>
            <a:spLocks noGrp="1"/>
          </p:cNvSpPr>
          <p:nvPr>
            <p:ph type="pic" sz="quarter" idx="23" hasCustomPrompt="1"/>
          </p:nvPr>
        </p:nvSpPr>
        <p:spPr>
          <a:xfrm>
            <a:off x="4953438" y="1055716"/>
            <a:ext cx="4537586" cy="4835616"/>
          </a:xfrm>
          <a:solidFill>
            <a:schemeClr val="bg1">
              <a:lumMod val="95000"/>
            </a:schemeClr>
          </a:solidFill>
        </p:spPr>
        <p:txBody>
          <a:bodyPr anchor="ctr"/>
          <a:lstStyle>
            <a:lvl1pPr algn="ctr">
              <a:defRPr sz="1600"/>
            </a:lvl1pPr>
          </a:lstStyle>
          <a:p>
            <a:r>
              <a:rPr lang="en-AU" dirty="0"/>
              <a:t>Click in the icon to insert picture.</a:t>
            </a:r>
          </a:p>
        </p:txBody>
      </p:sp>
      <p:sp>
        <p:nvSpPr>
          <p:cNvPr id="5" name="Title 4">
            <a:extLst>
              <a:ext uri="{FF2B5EF4-FFF2-40B4-BE49-F238E27FC236}">
                <a16:creationId xmlns:a16="http://schemas.microsoft.com/office/drawing/2014/main" id="{6A9CA622-9A5C-4F6C-9E44-51B787A70547}"/>
              </a:ext>
            </a:extLst>
          </p:cNvPr>
          <p:cNvSpPr>
            <a:spLocks noGrp="1"/>
          </p:cNvSpPr>
          <p:nvPr>
            <p:ph type="title"/>
          </p:nvPr>
        </p:nvSpPr>
        <p:spPr>
          <a:noFill/>
        </p:spPr>
        <p:txBody>
          <a:bodyPr/>
          <a:lstStyle/>
          <a:p>
            <a:r>
              <a:rPr lang="en-AU"/>
              <a:t>Click to edit Master title style</a:t>
            </a:r>
          </a:p>
        </p:txBody>
      </p:sp>
      <p:sp>
        <p:nvSpPr>
          <p:cNvPr id="10" name="Content Placeholder 16">
            <a:extLst>
              <a:ext uri="{FF2B5EF4-FFF2-40B4-BE49-F238E27FC236}">
                <a16:creationId xmlns:a16="http://schemas.microsoft.com/office/drawing/2014/main" id="{A6419688-903E-439D-A237-DFBDC1C36DD3}"/>
              </a:ext>
            </a:extLst>
          </p:cNvPr>
          <p:cNvSpPr>
            <a:spLocks noGrp="1"/>
          </p:cNvSpPr>
          <p:nvPr>
            <p:ph sz="quarter" idx="22"/>
          </p:nvPr>
        </p:nvSpPr>
        <p:spPr>
          <a:xfrm>
            <a:off x="436038" y="1504604"/>
            <a:ext cx="4215913" cy="4386728"/>
          </a:xfrm>
        </p:spPr>
        <p:txBody>
          <a:bodyPr/>
          <a:lstStyle>
            <a:lvl2pPr>
              <a:defRPr baseline="0"/>
            </a:lvl2pPr>
          </a:lstStyle>
          <a:p>
            <a:pPr lvl="0"/>
            <a:r>
              <a:rPr lang="en-AU"/>
              <a:t>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Footer Placeholder 6">
            <a:extLst>
              <a:ext uri="{FF2B5EF4-FFF2-40B4-BE49-F238E27FC236}">
                <a16:creationId xmlns:a16="http://schemas.microsoft.com/office/drawing/2014/main" id="{B41425D6-9400-4CC2-8246-CB9E71FDEECB}"/>
              </a:ext>
            </a:extLst>
          </p:cNvPr>
          <p:cNvSpPr>
            <a:spLocks noGrp="1"/>
          </p:cNvSpPr>
          <p:nvPr>
            <p:ph type="ftr" sz="quarter" idx="24"/>
          </p:nvPr>
        </p:nvSpPr>
        <p:spPr>
          <a:xfrm>
            <a:off x="435599" y="6257693"/>
            <a:ext cx="6480000" cy="194400"/>
          </a:xfrm>
          <a:prstGeom prst="rect">
            <a:avLst/>
          </a:prstGeom>
        </p:spPr>
        <p:txBody>
          <a:bodyPr/>
          <a:lstStyle/>
          <a:p>
            <a:endParaRPr lang="en-AU" dirty="0"/>
          </a:p>
        </p:txBody>
      </p:sp>
      <p:sp>
        <p:nvSpPr>
          <p:cNvPr id="12" name="Slide Number Placeholder 11">
            <a:extLst>
              <a:ext uri="{FF2B5EF4-FFF2-40B4-BE49-F238E27FC236}">
                <a16:creationId xmlns:a16="http://schemas.microsoft.com/office/drawing/2014/main" id="{4694C091-C96B-47C5-BA1E-2B8727847658}"/>
              </a:ext>
            </a:extLst>
          </p:cNvPr>
          <p:cNvSpPr>
            <a:spLocks noGrp="1"/>
          </p:cNvSpPr>
          <p:nvPr>
            <p:ph type="sldNum" sz="quarter" idx="25"/>
          </p:nvPr>
        </p:nvSpPr>
        <p:spPr/>
        <p:txBody>
          <a:bodyPr/>
          <a:lstStyle/>
          <a:p>
            <a:pPr algn="r"/>
            <a:fld id="{31DA3BC9-E790-4181-9E03-5E49C268FA52}" type="slidenum">
              <a:rPr lang="en-AU" smtClean="0"/>
              <a:pPr algn="r"/>
              <a:t>‹#›</a:t>
            </a:fld>
            <a:endParaRPr lang="en-AU" dirty="0"/>
          </a:p>
        </p:txBody>
      </p:sp>
      <p:sp>
        <p:nvSpPr>
          <p:cNvPr id="8" name="Text Placeholder 4">
            <a:extLst>
              <a:ext uri="{FF2B5EF4-FFF2-40B4-BE49-F238E27FC236}">
                <a16:creationId xmlns:a16="http://schemas.microsoft.com/office/drawing/2014/main" id="{2867DCF5-459A-4D7C-AC41-E349400C55E1}"/>
              </a:ext>
            </a:extLst>
          </p:cNvPr>
          <p:cNvSpPr>
            <a:spLocks noGrp="1"/>
          </p:cNvSpPr>
          <p:nvPr>
            <p:ph type="body" sz="quarter" idx="16" hasCustomPrompt="1"/>
          </p:nvPr>
        </p:nvSpPr>
        <p:spPr>
          <a:xfrm>
            <a:off x="427725" y="1038921"/>
            <a:ext cx="4215914" cy="388937"/>
          </a:xfrm>
        </p:spPr>
        <p:txBody>
          <a:bodyPr/>
          <a:lstStyle>
            <a:lvl1pPr>
              <a:spcAft>
                <a:spcPts val="0"/>
              </a:spcAft>
              <a:defRPr sz="2000">
                <a:solidFill>
                  <a:schemeClr val="tx2"/>
                </a:solidFill>
              </a:defRPr>
            </a:lvl1pPr>
            <a:lvl2pPr>
              <a:spcAft>
                <a:spcPts val="0"/>
              </a:spcAft>
              <a:defRPr sz="2000">
                <a:solidFill>
                  <a:schemeClr val="tx2"/>
                </a:solidFill>
              </a:defRPr>
            </a:lvl2pPr>
            <a:lvl3pPr>
              <a:spcAft>
                <a:spcPts val="0"/>
              </a:spcAft>
              <a:defRPr sz="2000">
                <a:solidFill>
                  <a:schemeClr val="tx2"/>
                </a:solidFill>
              </a:defRPr>
            </a:lvl3pPr>
            <a:lvl4pPr marL="0" indent="0">
              <a:spcAft>
                <a:spcPts val="0"/>
              </a:spcAft>
              <a:buNone/>
              <a:defRPr sz="2000">
                <a:solidFill>
                  <a:schemeClr val="tx2"/>
                </a:solidFill>
              </a:defRPr>
            </a:lvl4pPr>
            <a:lvl5pPr marL="0" indent="0">
              <a:spcAft>
                <a:spcPts val="0"/>
              </a:spcAft>
              <a:buNone/>
              <a:defRPr sz="2000">
                <a:solidFill>
                  <a:schemeClr val="tx2"/>
                </a:solidFill>
              </a:defRPr>
            </a:lvl5pPr>
            <a:lvl6pPr marL="0" indent="0">
              <a:buNone/>
              <a:defRPr sz="2000">
                <a:solidFill>
                  <a:schemeClr val="tx2"/>
                </a:solidFill>
              </a:defRPr>
            </a:lvl6pPr>
            <a:lvl7pPr marL="0" indent="0">
              <a:buNone/>
              <a:defRPr sz="2000">
                <a:solidFill>
                  <a:schemeClr val="tx2"/>
                </a:solidFill>
              </a:defRPr>
            </a:lvl7pPr>
            <a:lvl8pPr marL="0" indent="0">
              <a:buNone/>
              <a:defRPr sz="2000">
                <a:solidFill>
                  <a:schemeClr val="tx2"/>
                </a:solidFill>
              </a:defRPr>
            </a:lvl8pPr>
            <a:lvl9pPr marL="0" indent="0">
              <a:buNone/>
              <a:defRPr sz="1600">
                <a:solidFill>
                  <a:schemeClr val="tx2"/>
                </a:solidFill>
              </a:defRPr>
            </a:lvl9pPr>
          </a:lstStyle>
          <a:p>
            <a:pPr lvl="8"/>
            <a:r>
              <a:rPr lang="en-AU"/>
              <a:t>Click to edit Master text styles</a:t>
            </a:r>
          </a:p>
        </p:txBody>
      </p:sp>
    </p:spTree>
    <p:extLst>
      <p:ext uri="{BB962C8B-B14F-4D97-AF65-F5344CB8AC3E}">
        <p14:creationId xmlns:p14="http://schemas.microsoft.com/office/powerpoint/2010/main" val="218265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Click to edit Master title style</a:t>
            </a:r>
          </a:p>
        </p:txBody>
      </p:sp>
      <p:sp>
        <p:nvSpPr>
          <p:cNvPr id="12" name="Content Placeholder 16">
            <a:extLst>
              <a:ext uri="{FF2B5EF4-FFF2-40B4-BE49-F238E27FC236}">
                <a16:creationId xmlns:a16="http://schemas.microsoft.com/office/drawing/2014/main" id="{ED835F27-0753-48F3-ACE1-897758A40F92}"/>
              </a:ext>
            </a:extLst>
          </p:cNvPr>
          <p:cNvSpPr>
            <a:spLocks noGrp="1"/>
          </p:cNvSpPr>
          <p:nvPr>
            <p:ph sz="quarter" idx="22"/>
          </p:nvPr>
        </p:nvSpPr>
        <p:spPr>
          <a:xfrm>
            <a:off x="435599" y="1504604"/>
            <a:ext cx="4392000" cy="4386728"/>
          </a:xfrm>
        </p:spPr>
        <p:txBody>
          <a:bodyPr/>
          <a:lstStyle>
            <a:lvl2pPr>
              <a:defRPr baseline="0"/>
            </a:lvl2pPr>
          </a:lstStyle>
          <a:p>
            <a:pPr lvl="0"/>
            <a:r>
              <a:rPr lang="en-AU"/>
              <a:t>Edit Master text styles</a:t>
            </a:r>
          </a:p>
          <a:p>
            <a:pPr lvl="1"/>
            <a:r>
              <a:rPr lang="en-AU"/>
              <a:t>Second level</a:t>
            </a:r>
          </a:p>
          <a:p>
            <a:pPr lvl="2"/>
            <a:r>
              <a:rPr lang="en-AU"/>
              <a:t>Third level</a:t>
            </a:r>
          </a:p>
          <a:p>
            <a:pPr lvl="3"/>
            <a:r>
              <a:rPr lang="en-AU"/>
              <a:t>Fourth level</a:t>
            </a:r>
          </a:p>
          <a:p>
            <a:pPr lvl="4"/>
            <a:r>
              <a:rPr lang="en-AU"/>
              <a:t>Fifth level</a:t>
            </a:r>
          </a:p>
        </p:txBody>
      </p:sp>
      <p:sp>
        <p:nvSpPr>
          <p:cNvPr id="16" name="Content Placeholder 16">
            <a:extLst>
              <a:ext uri="{FF2B5EF4-FFF2-40B4-BE49-F238E27FC236}">
                <a16:creationId xmlns:a16="http://schemas.microsoft.com/office/drawing/2014/main" id="{28CF95D5-09EC-4D72-AC35-BFFE84F598A3}"/>
              </a:ext>
            </a:extLst>
          </p:cNvPr>
          <p:cNvSpPr>
            <a:spLocks noGrp="1"/>
          </p:cNvSpPr>
          <p:nvPr>
            <p:ph sz="quarter" idx="28"/>
          </p:nvPr>
        </p:nvSpPr>
        <p:spPr>
          <a:xfrm>
            <a:off x="5099024" y="1521229"/>
            <a:ext cx="4392000" cy="4370103"/>
          </a:xfrm>
        </p:spPr>
        <p:txBody>
          <a:bodyPr/>
          <a:lstStyle>
            <a:lvl2pPr>
              <a:defRPr baseline="0"/>
            </a:lvl2pPr>
          </a:lstStyle>
          <a:p>
            <a:pPr lvl="0"/>
            <a:r>
              <a:rPr lang="en-AU"/>
              <a:t>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Footer Placeholder 6">
            <a:extLst>
              <a:ext uri="{FF2B5EF4-FFF2-40B4-BE49-F238E27FC236}">
                <a16:creationId xmlns:a16="http://schemas.microsoft.com/office/drawing/2014/main" id="{991E5463-C25F-4962-8279-D196FA7574CD}"/>
              </a:ext>
            </a:extLst>
          </p:cNvPr>
          <p:cNvSpPr>
            <a:spLocks noGrp="1"/>
          </p:cNvSpPr>
          <p:nvPr>
            <p:ph type="ftr" sz="quarter" idx="30"/>
          </p:nvPr>
        </p:nvSpPr>
        <p:spPr>
          <a:xfrm>
            <a:off x="435599" y="6257693"/>
            <a:ext cx="6480000" cy="194400"/>
          </a:xfrm>
          <a:prstGeom prst="rect">
            <a:avLst/>
          </a:prstGeom>
        </p:spPr>
        <p:txBody>
          <a:bodyPr/>
          <a:lstStyle/>
          <a:p>
            <a:endParaRPr lang="en-AU" dirty="0"/>
          </a:p>
        </p:txBody>
      </p:sp>
      <p:sp>
        <p:nvSpPr>
          <p:cNvPr id="10" name="Slide Number Placeholder 9">
            <a:extLst>
              <a:ext uri="{FF2B5EF4-FFF2-40B4-BE49-F238E27FC236}">
                <a16:creationId xmlns:a16="http://schemas.microsoft.com/office/drawing/2014/main" id="{4A20EB48-4FA7-424D-AADD-8B1FD30CD64D}"/>
              </a:ext>
            </a:extLst>
          </p:cNvPr>
          <p:cNvSpPr>
            <a:spLocks noGrp="1"/>
          </p:cNvSpPr>
          <p:nvPr>
            <p:ph type="sldNum" sz="quarter" idx="31"/>
          </p:nvPr>
        </p:nvSpPr>
        <p:spPr/>
        <p:txBody>
          <a:bodyPr/>
          <a:lstStyle/>
          <a:p>
            <a:pPr algn="r"/>
            <a:fld id="{31DA3BC9-E790-4181-9E03-5E49C268FA52}" type="slidenum">
              <a:rPr lang="en-AU" smtClean="0"/>
              <a:pPr algn="r"/>
              <a:t>‹#›</a:t>
            </a:fld>
            <a:endParaRPr lang="en-AU" dirty="0"/>
          </a:p>
        </p:txBody>
      </p:sp>
      <p:sp>
        <p:nvSpPr>
          <p:cNvPr id="11" name="Text Placeholder 4">
            <a:extLst>
              <a:ext uri="{FF2B5EF4-FFF2-40B4-BE49-F238E27FC236}">
                <a16:creationId xmlns:a16="http://schemas.microsoft.com/office/drawing/2014/main" id="{37DACF3B-14A8-43C2-A88D-3A1860C43758}"/>
              </a:ext>
            </a:extLst>
          </p:cNvPr>
          <p:cNvSpPr>
            <a:spLocks noGrp="1"/>
          </p:cNvSpPr>
          <p:nvPr>
            <p:ph type="body" sz="quarter" idx="16" hasCustomPrompt="1"/>
          </p:nvPr>
        </p:nvSpPr>
        <p:spPr>
          <a:xfrm>
            <a:off x="443912" y="1055546"/>
            <a:ext cx="4392000" cy="388937"/>
          </a:xfrm>
        </p:spPr>
        <p:txBody>
          <a:bodyPr/>
          <a:lstStyle>
            <a:lvl1pPr>
              <a:spcAft>
                <a:spcPts val="0"/>
              </a:spcAft>
              <a:defRPr sz="2000">
                <a:solidFill>
                  <a:schemeClr val="tx2"/>
                </a:solidFill>
              </a:defRPr>
            </a:lvl1pPr>
            <a:lvl2pPr>
              <a:spcAft>
                <a:spcPts val="0"/>
              </a:spcAft>
              <a:defRPr sz="2000">
                <a:solidFill>
                  <a:schemeClr val="tx2"/>
                </a:solidFill>
              </a:defRPr>
            </a:lvl2pPr>
            <a:lvl3pPr>
              <a:spcAft>
                <a:spcPts val="0"/>
              </a:spcAft>
              <a:defRPr sz="2000">
                <a:solidFill>
                  <a:schemeClr val="tx2"/>
                </a:solidFill>
              </a:defRPr>
            </a:lvl3pPr>
            <a:lvl4pPr marL="0" indent="0">
              <a:spcAft>
                <a:spcPts val="0"/>
              </a:spcAft>
              <a:buNone/>
              <a:defRPr sz="2000">
                <a:solidFill>
                  <a:schemeClr val="tx2"/>
                </a:solidFill>
              </a:defRPr>
            </a:lvl4pPr>
            <a:lvl5pPr marL="0" indent="0">
              <a:spcAft>
                <a:spcPts val="0"/>
              </a:spcAft>
              <a:buNone/>
              <a:defRPr sz="2000">
                <a:solidFill>
                  <a:schemeClr val="tx2"/>
                </a:solidFill>
              </a:defRPr>
            </a:lvl5pPr>
            <a:lvl6pPr marL="0" indent="0">
              <a:buNone/>
              <a:defRPr sz="2000">
                <a:solidFill>
                  <a:schemeClr val="tx2"/>
                </a:solidFill>
              </a:defRPr>
            </a:lvl6pPr>
            <a:lvl7pPr marL="0" indent="0">
              <a:buNone/>
              <a:defRPr sz="2000">
                <a:solidFill>
                  <a:schemeClr val="tx2"/>
                </a:solidFill>
              </a:defRPr>
            </a:lvl7pPr>
            <a:lvl8pPr marL="0" indent="0">
              <a:buNone/>
              <a:defRPr sz="2000">
                <a:solidFill>
                  <a:schemeClr val="tx2"/>
                </a:solidFill>
              </a:defRPr>
            </a:lvl8pPr>
            <a:lvl9pPr marL="0" indent="0">
              <a:buNone/>
              <a:defRPr sz="1600">
                <a:solidFill>
                  <a:schemeClr val="tx2"/>
                </a:solidFill>
              </a:defRPr>
            </a:lvl9pPr>
          </a:lstStyle>
          <a:p>
            <a:pPr lvl="8"/>
            <a:r>
              <a:rPr lang="en-AU"/>
              <a:t>Click to edit Master text styles</a:t>
            </a:r>
          </a:p>
        </p:txBody>
      </p:sp>
      <p:sp>
        <p:nvSpPr>
          <p:cNvPr id="14" name="Text Placeholder 4">
            <a:extLst>
              <a:ext uri="{FF2B5EF4-FFF2-40B4-BE49-F238E27FC236}">
                <a16:creationId xmlns:a16="http://schemas.microsoft.com/office/drawing/2014/main" id="{EFEB83C6-C370-4EED-B0CD-DC08B46778C5}"/>
              </a:ext>
            </a:extLst>
          </p:cNvPr>
          <p:cNvSpPr>
            <a:spLocks noGrp="1"/>
          </p:cNvSpPr>
          <p:nvPr>
            <p:ph type="body" sz="quarter" idx="32" hasCustomPrompt="1"/>
          </p:nvPr>
        </p:nvSpPr>
        <p:spPr>
          <a:xfrm>
            <a:off x="5107334" y="1063858"/>
            <a:ext cx="4392000" cy="388937"/>
          </a:xfrm>
        </p:spPr>
        <p:txBody>
          <a:bodyPr/>
          <a:lstStyle>
            <a:lvl1pPr>
              <a:spcAft>
                <a:spcPts val="0"/>
              </a:spcAft>
              <a:defRPr sz="2000">
                <a:solidFill>
                  <a:schemeClr val="tx2"/>
                </a:solidFill>
              </a:defRPr>
            </a:lvl1pPr>
            <a:lvl2pPr>
              <a:spcAft>
                <a:spcPts val="0"/>
              </a:spcAft>
              <a:defRPr sz="2000">
                <a:solidFill>
                  <a:schemeClr val="tx2"/>
                </a:solidFill>
              </a:defRPr>
            </a:lvl2pPr>
            <a:lvl3pPr>
              <a:spcAft>
                <a:spcPts val="0"/>
              </a:spcAft>
              <a:defRPr sz="2000">
                <a:solidFill>
                  <a:schemeClr val="tx2"/>
                </a:solidFill>
              </a:defRPr>
            </a:lvl3pPr>
            <a:lvl4pPr marL="0" indent="0">
              <a:spcAft>
                <a:spcPts val="0"/>
              </a:spcAft>
              <a:buNone/>
              <a:defRPr sz="2000">
                <a:solidFill>
                  <a:schemeClr val="tx2"/>
                </a:solidFill>
              </a:defRPr>
            </a:lvl4pPr>
            <a:lvl5pPr marL="0" indent="0">
              <a:spcAft>
                <a:spcPts val="0"/>
              </a:spcAft>
              <a:buNone/>
              <a:defRPr sz="2000">
                <a:solidFill>
                  <a:schemeClr val="tx2"/>
                </a:solidFill>
              </a:defRPr>
            </a:lvl5pPr>
            <a:lvl6pPr marL="0" indent="0">
              <a:buNone/>
              <a:defRPr sz="2000">
                <a:solidFill>
                  <a:schemeClr val="tx2"/>
                </a:solidFill>
              </a:defRPr>
            </a:lvl6pPr>
            <a:lvl7pPr marL="0" indent="0">
              <a:buNone/>
              <a:defRPr sz="2000">
                <a:solidFill>
                  <a:schemeClr val="tx2"/>
                </a:solidFill>
              </a:defRPr>
            </a:lvl7pPr>
            <a:lvl8pPr marL="0" indent="0">
              <a:buNone/>
              <a:defRPr sz="2000">
                <a:solidFill>
                  <a:schemeClr val="tx2"/>
                </a:solidFill>
              </a:defRPr>
            </a:lvl8pPr>
            <a:lvl9pPr marL="0" indent="0">
              <a:buNone/>
              <a:defRPr sz="1600">
                <a:solidFill>
                  <a:schemeClr val="tx2"/>
                </a:solidFill>
              </a:defRPr>
            </a:lvl9pPr>
          </a:lstStyle>
          <a:p>
            <a:pPr lvl="8"/>
            <a:r>
              <a:rPr lang="en-AU"/>
              <a:t>Click to edit Master text styles</a:t>
            </a:r>
          </a:p>
        </p:txBody>
      </p:sp>
    </p:spTree>
    <p:extLst>
      <p:ext uri="{BB962C8B-B14F-4D97-AF65-F5344CB8AC3E}">
        <p14:creationId xmlns:p14="http://schemas.microsoft.com/office/powerpoint/2010/main" val="276418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Click to edit Master title style</a:t>
            </a:r>
          </a:p>
        </p:txBody>
      </p:sp>
      <p:sp>
        <p:nvSpPr>
          <p:cNvPr id="4" name="Chart Placeholder 3"/>
          <p:cNvSpPr>
            <a:spLocks noGrp="1"/>
          </p:cNvSpPr>
          <p:nvPr>
            <p:ph type="chart" sz="quarter" idx="23"/>
          </p:nvPr>
        </p:nvSpPr>
        <p:spPr>
          <a:xfrm>
            <a:off x="435600" y="1529542"/>
            <a:ext cx="9054986" cy="3827913"/>
          </a:xfrm>
        </p:spPr>
        <p:txBody>
          <a:bodyPr/>
          <a:lstStyle/>
          <a:p>
            <a:r>
              <a:rPr lang="en-AU" dirty="0"/>
              <a:t>Click icon to add chart</a:t>
            </a:r>
          </a:p>
        </p:txBody>
      </p:sp>
      <p:sp>
        <p:nvSpPr>
          <p:cNvPr id="9" name="Text Placeholder 11"/>
          <p:cNvSpPr>
            <a:spLocks noGrp="1"/>
          </p:cNvSpPr>
          <p:nvPr>
            <p:ph type="body" sz="quarter" idx="24" hasCustomPrompt="1"/>
          </p:nvPr>
        </p:nvSpPr>
        <p:spPr>
          <a:xfrm>
            <a:off x="460800" y="5728202"/>
            <a:ext cx="1842133" cy="316946"/>
          </a:xfrm>
          <a:prstGeom prst="roundRect">
            <a:avLst/>
          </a:prstGeom>
          <a:solidFill>
            <a:schemeClr val="tx2"/>
          </a:solidFill>
        </p:spPr>
        <p:txBody>
          <a:bodyPr wrap="square" lIns="72000" tIns="72000" rIns="72000" bIns="72000" anchor="ctr" anchorCtr="0">
            <a:spAutoFit/>
          </a:bodyPr>
          <a:lstStyle>
            <a:lvl1pPr>
              <a:lnSpc>
                <a:spcPts val="1100"/>
              </a:lnSpc>
              <a:spcAft>
                <a:spcPts val="0"/>
              </a:spcAft>
              <a:defRPr sz="1000">
                <a:solidFill>
                  <a:schemeClr val="bg1"/>
                </a:solidFill>
              </a:defRPr>
            </a:lvl1pPr>
            <a:lvl2pPr>
              <a:spcAft>
                <a:spcPts val="0"/>
              </a:spcAft>
              <a:defRPr sz="1000"/>
            </a:lvl2pPr>
            <a:lvl3pPr>
              <a:spcAft>
                <a:spcPts val="0"/>
              </a:spcAft>
              <a:defRPr sz="1000"/>
            </a:lvl3pPr>
            <a:lvl4pPr marL="0" indent="0">
              <a:spcAft>
                <a:spcPts val="0"/>
              </a:spcAft>
              <a:buNone/>
              <a:defRPr sz="1000"/>
            </a:lvl4pPr>
            <a:lvl5pPr marL="0" indent="0">
              <a:spcAft>
                <a:spcPts val="0"/>
              </a:spcAft>
              <a:buNone/>
              <a:defRPr sz="1000"/>
            </a:lvl5pPr>
            <a:lvl6pPr marL="0" indent="0">
              <a:spcAft>
                <a:spcPts val="0"/>
              </a:spcAft>
              <a:buNone/>
              <a:defRPr sz="1000"/>
            </a:lvl6pPr>
            <a:lvl7pPr marL="0" indent="0">
              <a:spcAft>
                <a:spcPts val="0"/>
              </a:spcAft>
              <a:buNone/>
              <a:defRPr sz="1000"/>
            </a:lvl7pPr>
            <a:lvl8pPr marL="0" indent="0">
              <a:spcAft>
                <a:spcPts val="0"/>
              </a:spcAft>
              <a:buNone/>
              <a:defRPr sz="1000"/>
            </a:lvl8pPr>
            <a:lvl9pPr marL="0" indent="0">
              <a:spcAft>
                <a:spcPts val="0"/>
              </a:spcAft>
              <a:buNone/>
              <a:defRPr sz="1000"/>
            </a:lvl9pPr>
          </a:lstStyle>
          <a:p>
            <a:pPr lvl="0"/>
            <a:r>
              <a:rPr lang="en-AU"/>
              <a:t>Note Box</a:t>
            </a:r>
          </a:p>
        </p:txBody>
      </p:sp>
      <p:sp>
        <p:nvSpPr>
          <p:cNvPr id="10" name="Text Placeholder 11"/>
          <p:cNvSpPr>
            <a:spLocks noGrp="1"/>
          </p:cNvSpPr>
          <p:nvPr>
            <p:ph type="body" sz="quarter" idx="25" hasCustomPrompt="1"/>
          </p:nvPr>
        </p:nvSpPr>
        <p:spPr>
          <a:xfrm>
            <a:off x="6192285" y="5734686"/>
            <a:ext cx="1842133" cy="316946"/>
          </a:xfrm>
          <a:prstGeom prst="wedgeRoundRectCallout">
            <a:avLst>
              <a:gd name="adj1" fmla="val -20833"/>
              <a:gd name="adj2" fmla="val 71451"/>
              <a:gd name="adj3" fmla="val 16667"/>
            </a:avLst>
          </a:prstGeom>
          <a:solidFill>
            <a:schemeClr val="bg2"/>
          </a:solidFill>
        </p:spPr>
        <p:txBody>
          <a:bodyPr wrap="square" lIns="72000" tIns="72000" rIns="72000" bIns="72000" anchor="ctr" anchorCtr="0">
            <a:spAutoFit/>
          </a:bodyPr>
          <a:lstStyle>
            <a:lvl1pPr>
              <a:lnSpc>
                <a:spcPts val="1100"/>
              </a:lnSpc>
              <a:spcAft>
                <a:spcPts val="0"/>
              </a:spcAft>
              <a:defRPr sz="1000">
                <a:solidFill>
                  <a:schemeClr val="bg1"/>
                </a:solidFill>
              </a:defRPr>
            </a:lvl1pPr>
            <a:lvl2pPr>
              <a:spcAft>
                <a:spcPts val="0"/>
              </a:spcAft>
              <a:defRPr sz="1000"/>
            </a:lvl2pPr>
            <a:lvl3pPr>
              <a:spcAft>
                <a:spcPts val="0"/>
              </a:spcAft>
              <a:defRPr sz="1000"/>
            </a:lvl3pPr>
            <a:lvl4pPr marL="0" indent="0">
              <a:spcAft>
                <a:spcPts val="0"/>
              </a:spcAft>
              <a:buNone/>
              <a:defRPr sz="1000"/>
            </a:lvl4pPr>
            <a:lvl5pPr marL="0" indent="0">
              <a:spcAft>
                <a:spcPts val="0"/>
              </a:spcAft>
              <a:buNone/>
              <a:defRPr sz="1000"/>
            </a:lvl5pPr>
            <a:lvl6pPr marL="0" indent="0">
              <a:spcAft>
                <a:spcPts val="0"/>
              </a:spcAft>
              <a:buNone/>
              <a:defRPr sz="1000"/>
            </a:lvl6pPr>
            <a:lvl7pPr marL="0" indent="0">
              <a:spcAft>
                <a:spcPts val="0"/>
              </a:spcAft>
              <a:buNone/>
              <a:defRPr sz="1000"/>
            </a:lvl7pPr>
            <a:lvl8pPr marL="0" indent="0">
              <a:spcAft>
                <a:spcPts val="0"/>
              </a:spcAft>
              <a:buNone/>
              <a:defRPr sz="1000"/>
            </a:lvl8pPr>
            <a:lvl9pPr marL="0" indent="0">
              <a:spcAft>
                <a:spcPts val="0"/>
              </a:spcAft>
              <a:buNone/>
              <a:defRPr sz="1000"/>
            </a:lvl9pPr>
          </a:lstStyle>
          <a:p>
            <a:pPr lvl="0"/>
            <a:r>
              <a:rPr lang="en-AU"/>
              <a:t>Pointer Note Box</a:t>
            </a:r>
          </a:p>
        </p:txBody>
      </p:sp>
      <p:sp>
        <p:nvSpPr>
          <p:cNvPr id="5" name="Footer Placeholder 4">
            <a:extLst>
              <a:ext uri="{FF2B5EF4-FFF2-40B4-BE49-F238E27FC236}">
                <a16:creationId xmlns:a16="http://schemas.microsoft.com/office/drawing/2014/main" id="{A4FCBEFA-21C0-49F8-A512-0C29B25F00CE}"/>
              </a:ext>
            </a:extLst>
          </p:cNvPr>
          <p:cNvSpPr>
            <a:spLocks noGrp="1"/>
          </p:cNvSpPr>
          <p:nvPr>
            <p:ph type="ftr" sz="quarter" idx="26"/>
          </p:nvPr>
        </p:nvSpPr>
        <p:spPr>
          <a:xfrm>
            <a:off x="435599" y="6257693"/>
            <a:ext cx="6480000" cy="194400"/>
          </a:xfrm>
          <a:prstGeom prst="rect">
            <a:avLst/>
          </a:prstGeom>
        </p:spPr>
        <p:txBody>
          <a:bodyPr/>
          <a:lstStyle/>
          <a:p>
            <a:endParaRPr lang="en-AU" dirty="0"/>
          </a:p>
        </p:txBody>
      </p:sp>
      <p:sp>
        <p:nvSpPr>
          <p:cNvPr id="7" name="Slide Number Placeholder 6">
            <a:extLst>
              <a:ext uri="{FF2B5EF4-FFF2-40B4-BE49-F238E27FC236}">
                <a16:creationId xmlns:a16="http://schemas.microsoft.com/office/drawing/2014/main" id="{155B0AEA-D3E1-4DC1-AC9F-D7CC3A958324}"/>
              </a:ext>
            </a:extLst>
          </p:cNvPr>
          <p:cNvSpPr>
            <a:spLocks noGrp="1"/>
          </p:cNvSpPr>
          <p:nvPr>
            <p:ph type="sldNum" sz="quarter" idx="27"/>
          </p:nvPr>
        </p:nvSpPr>
        <p:spPr/>
        <p:txBody>
          <a:bodyPr/>
          <a:lstStyle/>
          <a:p>
            <a:pPr algn="r"/>
            <a:fld id="{31DA3BC9-E790-4181-9E03-5E49C268FA52}" type="slidenum">
              <a:rPr lang="en-AU" smtClean="0"/>
              <a:pPr algn="r"/>
              <a:t>‹#›</a:t>
            </a:fld>
            <a:endParaRPr lang="en-AU" dirty="0"/>
          </a:p>
        </p:txBody>
      </p:sp>
      <p:sp>
        <p:nvSpPr>
          <p:cNvPr id="11" name="Text Placeholder 4">
            <a:extLst>
              <a:ext uri="{FF2B5EF4-FFF2-40B4-BE49-F238E27FC236}">
                <a16:creationId xmlns:a16="http://schemas.microsoft.com/office/drawing/2014/main" id="{A801A07A-5990-4EC8-A1C4-0E5C1ACA3EAD}"/>
              </a:ext>
            </a:extLst>
          </p:cNvPr>
          <p:cNvSpPr>
            <a:spLocks noGrp="1"/>
          </p:cNvSpPr>
          <p:nvPr>
            <p:ph type="body" sz="quarter" idx="16" hasCustomPrompt="1"/>
          </p:nvPr>
        </p:nvSpPr>
        <p:spPr>
          <a:xfrm>
            <a:off x="435599" y="1045581"/>
            <a:ext cx="9054000" cy="388937"/>
          </a:xfrm>
        </p:spPr>
        <p:txBody>
          <a:bodyPr/>
          <a:lstStyle>
            <a:lvl1pPr>
              <a:spcAft>
                <a:spcPts val="0"/>
              </a:spcAft>
              <a:defRPr sz="2000">
                <a:solidFill>
                  <a:schemeClr val="tx2"/>
                </a:solidFill>
              </a:defRPr>
            </a:lvl1pPr>
            <a:lvl2pPr>
              <a:spcAft>
                <a:spcPts val="0"/>
              </a:spcAft>
              <a:defRPr sz="2000">
                <a:solidFill>
                  <a:schemeClr val="tx2"/>
                </a:solidFill>
              </a:defRPr>
            </a:lvl2pPr>
            <a:lvl3pPr>
              <a:spcAft>
                <a:spcPts val="0"/>
              </a:spcAft>
              <a:defRPr sz="2000">
                <a:solidFill>
                  <a:schemeClr val="tx2"/>
                </a:solidFill>
              </a:defRPr>
            </a:lvl3pPr>
            <a:lvl4pPr marL="0" indent="0">
              <a:spcAft>
                <a:spcPts val="0"/>
              </a:spcAft>
              <a:buNone/>
              <a:defRPr sz="2000">
                <a:solidFill>
                  <a:schemeClr val="tx2"/>
                </a:solidFill>
              </a:defRPr>
            </a:lvl4pPr>
            <a:lvl5pPr marL="0" indent="0">
              <a:spcAft>
                <a:spcPts val="0"/>
              </a:spcAft>
              <a:buNone/>
              <a:defRPr sz="2000">
                <a:solidFill>
                  <a:schemeClr val="tx2"/>
                </a:solidFill>
              </a:defRPr>
            </a:lvl5pPr>
            <a:lvl6pPr marL="0" indent="0">
              <a:buNone/>
              <a:defRPr sz="2000">
                <a:solidFill>
                  <a:schemeClr val="tx2"/>
                </a:solidFill>
              </a:defRPr>
            </a:lvl6pPr>
            <a:lvl7pPr marL="0" indent="0">
              <a:buNone/>
              <a:defRPr sz="2000">
                <a:solidFill>
                  <a:schemeClr val="tx2"/>
                </a:solidFill>
              </a:defRPr>
            </a:lvl7pPr>
            <a:lvl8pPr marL="0" indent="0">
              <a:buNone/>
              <a:defRPr sz="2000">
                <a:solidFill>
                  <a:schemeClr val="tx2"/>
                </a:solidFill>
              </a:defRPr>
            </a:lvl8pPr>
            <a:lvl9pPr marL="0" indent="0">
              <a:buNone/>
              <a:defRPr sz="1600">
                <a:solidFill>
                  <a:schemeClr val="tx2"/>
                </a:solidFill>
              </a:defRPr>
            </a:lvl9pPr>
          </a:lstStyle>
          <a:p>
            <a:pPr lvl="8"/>
            <a:r>
              <a:rPr lang="en-AU"/>
              <a:t>Click to edit Master text styles</a:t>
            </a:r>
          </a:p>
        </p:txBody>
      </p:sp>
    </p:spTree>
    <p:extLst>
      <p:ext uri="{BB962C8B-B14F-4D97-AF65-F5344CB8AC3E}">
        <p14:creationId xmlns:p14="http://schemas.microsoft.com/office/powerpoint/2010/main" val="54950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DCF72E6-01F0-4289-BB4A-C1835BC87F59}"/>
              </a:ext>
            </a:extLst>
          </p:cNvPr>
          <p:cNvGraphicFramePr>
            <a:graphicFrameLocks noChangeAspect="1"/>
          </p:cNvGraphicFramePr>
          <p:nvPr userDrawn="1">
            <p:custDataLst>
              <p:tags r:id="rId17"/>
            </p:custDataLst>
            <p:extLst>
              <p:ext uri="{D42A27DB-BD31-4B8C-83A1-F6EECF244321}">
                <p14:modId xmlns:p14="http://schemas.microsoft.com/office/powerpoint/2010/main" val="2026662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60" imgH="360" progId="TCLayout.ActiveDocument.1">
                  <p:embed/>
                </p:oleObj>
              </mc:Choice>
              <mc:Fallback>
                <p:oleObj name="think-cell Slide" r:id="rId19" imgW="360" imgH="360" progId="TCLayout.ActiveDocument.1">
                  <p:embed/>
                  <p:pic>
                    <p:nvPicPr>
                      <p:cNvPr id="7" name="Object 6" hidden="1">
                        <a:extLst>
                          <a:ext uri="{FF2B5EF4-FFF2-40B4-BE49-F238E27FC236}">
                            <a16:creationId xmlns:a16="http://schemas.microsoft.com/office/drawing/2014/main" id="{6DCF72E6-01F0-4289-BB4A-C1835BC87F5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ED42EC1-20B2-432F-8649-037B48DB8EFF}"/>
              </a:ext>
            </a:extLst>
          </p:cNvPr>
          <p:cNvSpPr/>
          <p:nvPr userDrawn="1">
            <p:custDataLst>
              <p:tags r:id="rId18"/>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Georgia" panose="02040502050405020303" pitchFamily="18" charset="0"/>
              <a:ea typeface="ＭＳ Ｐゴシック" panose="020B0600070205080204" pitchFamily="34" charset="-128"/>
              <a:cs typeface="+mj-cs"/>
              <a:sym typeface="Georgia" panose="02040502050405020303" pitchFamily="18" charset="0"/>
            </a:endParaRPr>
          </a:p>
        </p:txBody>
      </p:sp>
      <p:sp>
        <p:nvSpPr>
          <p:cNvPr id="2" name="Title Placeholder 1"/>
          <p:cNvSpPr>
            <a:spLocks noGrp="1"/>
          </p:cNvSpPr>
          <p:nvPr>
            <p:ph type="title"/>
          </p:nvPr>
        </p:nvSpPr>
        <p:spPr>
          <a:xfrm>
            <a:off x="435599" y="166746"/>
            <a:ext cx="9055425" cy="612000"/>
          </a:xfrm>
          <a:prstGeom prst="rect">
            <a:avLst/>
          </a:prstGeom>
          <a:noFill/>
        </p:spPr>
        <p:txBody>
          <a:bodyPr vert="horz" lIns="72000" tIns="72000" rIns="72000" bIns="72000" rtlCol="0" anchor="ctr" anchorCtr="0">
            <a:noAutofit/>
          </a:bodyPr>
          <a:lstStyle/>
          <a:p>
            <a:r>
              <a:rPr lang="en-US"/>
              <a:t>Click to edit Master title style</a:t>
            </a:r>
            <a:endParaRPr lang="en-AU"/>
          </a:p>
        </p:txBody>
      </p:sp>
      <p:sp>
        <p:nvSpPr>
          <p:cNvPr id="4" name="Text Placeholder 3"/>
          <p:cNvSpPr>
            <a:spLocks noGrp="1"/>
          </p:cNvSpPr>
          <p:nvPr>
            <p:ph type="body" idx="1"/>
          </p:nvPr>
        </p:nvSpPr>
        <p:spPr>
          <a:xfrm>
            <a:off x="435599" y="1104181"/>
            <a:ext cx="9054987" cy="4809826"/>
          </a:xfrm>
          <a:prstGeom prst="rect">
            <a:avLst/>
          </a:prstGeom>
        </p:spPr>
        <p:txBody>
          <a:bodyPr vert="horz" lIns="72000" tIns="72000" rIns="72000" bIns="72000" rtlCol="0">
            <a:noAutofit/>
          </a:bodyPr>
          <a:lstStyle/>
          <a:p>
            <a:pPr lvl="0"/>
            <a:r>
              <a:rPr lang="en-US"/>
              <a:t>Click to edit Master text styles</a:t>
            </a:r>
          </a:p>
          <a:p>
            <a:pPr lvl="1"/>
            <a:r>
              <a:rPr lang="en-US"/>
              <a:t>Second level (Standard/Stock body text)</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5" name="Slide Number Placeholder 4"/>
          <p:cNvSpPr>
            <a:spLocks noGrp="1"/>
          </p:cNvSpPr>
          <p:nvPr>
            <p:ph type="sldNum" sz="quarter" idx="4"/>
          </p:nvPr>
        </p:nvSpPr>
        <p:spPr>
          <a:xfrm>
            <a:off x="69764" y="6565840"/>
            <a:ext cx="326600" cy="195933"/>
          </a:xfrm>
          <a:prstGeom prst="rect">
            <a:avLst/>
          </a:prstGeom>
        </p:spPr>
        <p:txBody>
          <a:bodyPr vert="horz" lIns="0" tIns="0" rIns="0" bIns="0" rtlCol="0" anchor="t" anchorCtr="0"/>
          <a:lstStyle>
            <a:lvl1pPr algn="l">
              <a:defRPr sz="1100">
                <a:solidFill>
                  <a:schemeClr val="tx2"/>
                </a:solidFill>
              </a:defRPr>
            </a:lvl1pPr>
          </a:lstStyle>
          <a:p>
            <a:pPr algn="r"/>
            <a:fld id="{31DA3BC9-E790-4181-9E03-5E49C268FA52}" type="slidenum">
              <a:rPr lang="en-AU" smtClean="0"/>
              <a:pPr algn="r"/>
              <a:t>‹#›</a:t>
            </a:fld>
            <a:r>
              <a:rPr lang="en-AU" dirty="0"/>
              <a:t>  </a:t>
            </a:r>
          </a:p>
        </p:txBody>
      </p:sp>
      <p:sp>
        <p:nvSpPr>
          <p:cNvPr id="8" name="Footer Placeholder 7"/>
          <p:cNvSpPr>
            <a:spLocks noGrp="1"/>
          </p:cNvSpPr>
          <p:nvPr>
            <p:ph type="ftr" sz="quarter" idx="3"/>
          </p:nvPr>
        </p:nvSpPr>
        <p:spPr>
          <a:xfrm>
            <a:off x="435599" y="6257693"/>
            <a:ext cx="6480000" cy="194400"/>
          </a:xfrm>
          <a:prstGeom prst="rect">
            <a:avLst/>
          </a:prstGeom>
        </p:spPr>
        <p:txBody>
          <a:bodyPr vert="horz" lIns="0" tIns="0" rIns="0" bIns="0" rtlCol="0" anchor="t" anchorCtr="0"/>
          <a:lstStyle>
            <a:lvl1pPr algn="l">
              <a:defRPr sz="1000" i="0">
                <a:solidFill>
                  <a:schemeClr val="tx2"/>
                </a:solidFill>
                <a:latin typeface="+mn-lt"/>
              </a:defRPr>
            </a:lvl1pPr>
          </a:lstStyle>
          <a:p>
            <a:endParaRPr lang="en-AU" dirty="0"/>
          </a:p>
        </p:txBody>
      </p:sp>
    </p:spTree>
  </p:cSld>
  <p:clrMap bg1="lt1" tx1="dk1" bg2="lt2" tx2="dk2" accent1="accent1" accent2="accent2" accent3="accent3" accent4="accent4" accent5="accent5" accent6="accent6" hlink="hlink" folHlink="folHlink"/>
  <p:sldLayoutIdLst>
    <p:sldLayoutId id="2147483706" r:id="rId1"/>
    <p:sldLayoutId id="2147483717" r:id="rId2"/>
    <p:sldLayoutId id="2147483651" r:id="rId3"/>
    <p:sldLayoutId id="2147483734" r:id="rId4"/>
    <p:sldLayoutId id="2147483733" r:id="rId5"/>
    <p:sldLayoutId id="2147483714" r:id="rId6"/>
    <p:sldLayoutId id="2147483731" r:id="rId7"/>
    <p:sldLayoutId id="2147483715" r:id="rId8"/>
    <p:sldLayoutId id="2147483718" r:id="rId9"/>
    <p:sldLayoutId id="2147483716" r:id="rId10"/>
    <p:sldLayoutId id="2147483719" r:id="rId11"/>
    <p:sldLayoutId id="2147483736" r:id="rId12"/>
    <p:sldLayoutId id="2147483735" r:id="rId13"/>
    <p:sldLayoutId id="2147483730" r:id="rId14"/>
    <p:sldLayoutId id="2147483737" r:id="rId15"/>
  </p:sldLayoutIdLst>
  <p:hf hdr="0" ftr="0" dt="0"/>
  <p:txStyles>
    <p:titleStyle>
      <a:lvl1pPr marL="0" indent="0" algn="l" rtl="0" eaLnBrk="1" fontAlgn="base" hangingPunct="1">
        <a:lnSpc>
          <a:spcPct val="100000"/>
        </a:lnSpc>
        <a:spcBef>
          <a:spcPct val="0"/>
        </a:spcBef>
        <a:spcAft>
          <a:spcPct val="0"/>
        </a:spcAft>
        <a:tabLst/>
        <a:defRPr sz="2000" b="0">
          <a:solidFill>
            <a:schemeClr val="tx2"/>
          </a:solidFill>
          <a:latin typeface="+mj-lt"/>
          <a:ea typeface="+mj-ea"/>
          <a:cs typeface="+mj-cs"/>
        </a:defRPr>
      </a:lvl1pPr>
      <a:lvl2pPr algn="l" rtl="0" eaLnBrk="1" fontAlgn="base" hangingPunct="1">
        <a:spcBef>
          <a:spcPct val="0"/>
        </a:spcBef>
        <a:spcAft>
          <a:spcPct val="0"/>
        </a:spcAft>
        <a:defRPr sz="2400">
          <a:solidFill>
            <a:srgbClr val="FFFFFF"/>
          </a:solidFill>
          <a:latin typeface="Arial" charset="0"/>
          <a:ea typeface="ＭＳ Ｐゴシック" pitchFamily="84" charset="-128"/>
        </a:defRPr>
      </a:lvl2pPr>
      <a:lvl3pPr algn="l" rtl="0" eaLnBrk="1" fontAlgn="base" hangingPunct="1">
        <a:spcBef>
          <a:spcPct val="0"/>
        </a:spcBef>
        <a:spcAft>
          <a:spcPct val="0"/>
        </a:spcAft>
        <a:defRPr sz="2400">
          <a:solidFill>
            <a:srgbClr val="FFFFFF"/>
          </a:solidFill>
          <a:latin typeface="Arial" charset="0"/>
          <a:ea typeface="ＭＳ Ｐゴシック" pitchFamily="84" charset="-128"/>
        </a:defRPr>
      </a:lvl3pPr>
      <a:lvl4pPr algn="l" rtl="0" eaLnBrk="1" fontAlgn="base" hangingPunct="1">
        <a:spcBef>
          <a:spcPct val="0"/>
        </a:spcBef>
        <a:spcAft>
          <a:spcPct val="0"/>
        </a:spcAft>
        <a:defRPr sz="2400">
          <a:solidFill>
            <a:srgbClr val="FFFFFF"/>
          </a:solidFill>
          <a:latin typeface="Arial" charset="0"/>
          <a:ea typeface="ＭＳ Ｐゴシック" pitchFamily="84" charset="-128"/>
        </a:defRPr>
      </a:lvl4pPr>
      <a:lvl5pPr algn="l" rtl="0" eaLnBrk="1" fontAlgn="base" hangingPunct="1">
        <a:spcBef>
          <a:spcPct val="0"/>
        </a:spcBef>
        <a:spcAft>
          <a:spcPct val="0"/>
        </a:spcAft>
        <a:defRPr sz="2400">
          <a:solidFill>
            <a:srgbClr val="FFFFFF"/>
          </a:solidFill>
          <a:latin typeface="Arial" charset="0"/>
          <a:ea typeface="ＭＳ Ｐゴシック" pitchFamily="84" charset="-128"/>
        </a:defRPr>
      </a:lvl5pPr>
      <a:lvl6pPr marL="457200" algn="l" rtl="0" eaLnBrk="1" fontAlgn="base" hangingPunct="1">
        <a:spcBef>
          <a:spcPct val="0"/>
        </a:spcBef>
        <a:spcAft>
          <a:spcPct val="0"/>
        </a:spcAft>
        <a:defRPr sz="2400">
          <a:solidFill>
            <a:srgbClr val="FFFFFF"/>
          </a:solidFill>
          <a:latin typeface="Arial" charset="0"/>
          <a:ea typeface="ＭＳ Ｐゴシック" pitchFamily="84" charset="-128"/>
        </a:defRPr>
      </a:lvl6pPr>
      <a:lvl7pPr marL="914400" algn="l" rtl="0" eaLnBrk="1" fontAlgn="base" hangingPunct="1">
        <a:spcBef>
          <a:spcPct val="0"/>
        </a:spcBef>
        <a:spcAft>
          <a:spcPct val="0"/>
        </a:spcAft>
        <a:defRPr sz="2400">
          <a:solidFill>
            <a:srgbClr val="FFFFFF"/>
          </a:solidFill>
          <a:latin typeface="Arial" charset="0"/>
          <a:ea typeface="ＭＳ Ｐゴシック" pitchFamily="84" charset="-128"/>
        </a:defRPr>
      </a:lvl7pPr>
      <a:lvl8pPr marL="1371600" algn="l" rtl="0" eaLnBrk="1" fontAlgn="base" hangingPunct="1">
        <a:spcBef>
          <a:spcPct val="0"/>
        </a:spcBef>
        <a:spcAft>
          <a:spcPct val="0"/>
        </a:spcAft>
        <a:defRPr sz="2400">
          <a:solidFill>
            <a:srgbClr val="FFFFFF"/>
          </a:solidFill>
          <a:latin typeface="Arial" charset="0"/>
          <a:ea typeface="ＭＳ Ｐゴシック" pitchFamily="84" charset="-128"/>
        </a:defRPr>
      </a:lvl8pPr>
      <a:lvl9pPr marL="1828800" algn="l" rtl="0" eaLnBrk="1" fontAlgn="base" hangingPunct="1">
        <a:spcBef>
          <a:spcPct val="0"/>
        </a:spcBef>
        <a:spcAft>
          <a:spcPct val="0"/>
        </a:spcAft>
        <a:defRPr sz="2400">
          <a:solidFill>
            <a:srgbClr val="FFFFFF"/>
          </a:solidFill>
          <a:latin typeface="Arial" charset="0"/>
          <a:ea typeface="ＭＳ Ｐゴシック" pitchFamily="84" charset="-128"/>
        </a:defRPr>
      </a:lvl9pPr>
    </p:titleStyle>
    <p:body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36"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C094282-002D-BEBC-4BB2-EBB39B24E1A4}"/>
              </a:ext>
            </a:extLst>
          </p:cNvPr>
          <p:cNvGraphicFramePr>
            <a:graphicFrameLocks noChangeAspect="1"/>
          </p:cNvGraphicFramePr>
          <p:nvPr userDrawn="1">
            <p:custDataLst>
              <p:tags r:id="rId13"/>
            </p:custDataLst>
            <p:extLst>
              <p:ext uri="{D42A27DB-BD31-4B8C-83A1-F6EECF244321}">
                <p14:modId xmlns:p14="http://schemas.microsoft.com/office/powerpoint/2010/main" val="2753170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8" name="think-cell data - do not delete" hidden="1">
                        <a:extLst>
                          <a:ext uri="{FF2B5EF4-FFF2-40B4-BE49-F238E27FC236}">
                            <a16:creationId xmlns:a16="http://schemas.microsoft.com/office/drawing/2014/main" id="{BC094282-002D-BEBC-4BB2-EBB39B24E1A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4344" y="257473"/>
            <a:ext cx="8358188"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4344" y="1500188"/>
            <a:ext cx="8358188"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344" y="5959078"/>
            <a:ext cx="2166938" cy="34230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73016" y="5959078"/>
            <a:ext cx="2940844"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55594" y="5959078"/>
            <a:ext cx="2166938"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153078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tags" Target="../tags/tag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mailto:"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38.sv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7.png"/><Relationship Id="rId5" Type="http://schemas.openxmlformats.org/officeDocument/2006/relationships/tags" Target="../tags/tag19.xml"/><Relationship Id="rId10" Type="http://schemas.openxmlformats.org/officeDocument/2006/relationships/slideLayout" Target="../slideLayouts/slideLayout3.xml"/><Relationship Id="rId4" Type="http://schemas.openxmlformats.org/officeDocument/2006/relationships/tags" Target="../tags/tag18.xml"/><Relationship Id="rId9"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38.sv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37.png"/><Relationship Id="rId5" Type="http://schemas.openxmlformats.org/officeDocument/2006/relationships/tags" Target="../tags/tag28.xml"/><Relationship Id="rId10" Type="http://schemas.openxmlformats.org/officeDocument/2006/relationships/slideLayout" Target="../slideLayouts/slideLayout3.xml"/><Relationship Id="rId4" Type="http://schemas.openxmlformats.org/officeDocument/2006/relationships/tags" Target="../tags/tag27.xml"/><Relationship Id="rId9"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jobsandskills.gov.au/work/employment-region-dashboards-and-profiles/monthly-labour-market-dashboards" TargetMode="Externa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38.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37.png"/><Relationship Id="rId5" Type="http://schemas.openxmlformats.org/officeDocument/2006/relationships/tags" Target="../tags/tag37.xml"/><Relationship Id="rId10" Type="http://schemas.openxmlformats.org/officeDocument/2006/relationships/slideLayout" Target="../slideLayouts/slideLayout3.xml"/><Relationship Id="rId4" Type="http://schemas.openxmlformats.org/officeDocument/2006/relationships/tags" Target="../tags/tag36.xml"/><Relationship Id="rId9"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hyperlink" Target="https://www.jobsandskills.gov.au/sites/default/files/2023-04/industry_profile_-_illawarra_south_coast.pdf" TargetMode="External"/><Relationship Id="rId2" Type="http://schemas.openxmlformats.org/officeDocument/2006/relationships/hyperlink" Target="https://www.jobsandskills.gov.au/work/employment-region-dashboards-and-profiles/monthly-labour-market-dashboards" TargetMode="Externa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36.sv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6.sv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35.png"/><Relationship Id="rId5" Type="http://schemas.openxmlformats.org/officeDocument/2006/relationships/image" Target="../media/image30.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2.sv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2.svg"/></Relationships>
</file>

<file path=ppt/slides/_rels/slide37.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38.sv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37.png"/><Relationship Id="rId5" Type="http://schemas.openxmlformats.org/officeDocument/2006/relationships/tags" Target="../tags/tag46.xml"/><Relationship Id="rId10" Type="http://schemas.openxmlformats.org/officeDocument/2006/relationships/slideLayout" Target="../slideLayouts/slideLayout3.xml"/><Relationship Id="rId4" Type="http://schemas.openxmlformats.org/officeDocument/2006/relationships/tags" Target="../tags/tag45.xml"/><Relationship Id="rId9" Type="http://schemas.openxmlformats.org/officeDocument/2006/relationships/tags" Target="../tags/tag50.xm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1.bin"/><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hyperlink" Target="https://www.jobsandskills.gov.au/sites/default/files/2023-07/Labour%20Market%20Dashboard%20Western%20Melbourne.pdf" TargetMode="External"/><Relationship Id="rId5" Type="http://schemas.openxmlformats.org/officeDocument/2006/relationships/hyperlink" Target="https://www.jobsandskills.gov.au/work/employment-region-dashboards-and-profiles/monthly-labour-market-dashboards" TargetMode="External"/><Relationship Id="rId4" Type="http://schemas.openxmlformats.org/officeDocument/2006/relationships/image" Target="../media/image15.emf"/><Relationship Id="rId9" Type="http://schemas.openxmlformats.org/officeDocument/2006/relationships/image" Target="../media/image27.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jobsandskills.gov.au/data/employment-region-dashboards-and-profile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6.sv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35.png"/><Relationship Id="rId5" Type="http://schemas.openxmlformats.org/officeDocument/2006/relationships/image" Target="../media/image42.e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38.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37.png"/><Relationship Id="rId5" Type="http://schemas.openxmlformats.org/officeDocument/2006/relationships/tags" Target="../tags/tag57.xml"/><Relationship Id="rId10" Type="http://schemas.openxmlformats.org/officeDocument/2006/relationships/slideLayout" Target="../slideLayouts/slideLayout3.xml"/><Relationship Id="rId4" Type="http://schemas.openxmlformats.org/officeDocument/2006/relationships/tags" Target="../tags/tag56.xml"/><Relationship Id="rId9" Type="http://schemas.openxmlformats.org/officeDocument/2006/relationships/tags" Target="../tags/tag61.xml"/></Relationships>
</file>

<file path=ppt/slides/_rels/slide4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3.bin"/><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hyperlink" Target="https://www.jobsandskills.gov.au/sites/default/files/2023-07/Labour%20Market%20Dashboard%20Western%20Melbourne.pdf" TargetMode="External"/><Relationship Id="rId5" Type="http://schemas.openxmlformats.org/officeDocument/2006/relationships/hyperlink" Target="https://www.jobsandskills.gov.au/work/employment-region-dashboards-and-profiles/monthly-labour-market-dashboards" TargetMode="External"/><Relationship Id="rId4" Type="http://schemas.openxmlformats.org/officeDocument/2006/relationships/image" Target="../media/image42.emf"/><Relationship Id="rId9" Type="http://schemas.openxmlformats.org/officeDocument/2006/relationships/image" Target="../media/image27.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4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tags" Target="../tags/tag6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oleObject" Target="../embeddings/oleObject5.bin"/><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emf"/><Relationship Id="rId9" Type="http://schemas.openxmlformats.org/officeDocument/2006/relationships/image" Target="../media/image20.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rot="-10800000">
            <a:off x="4495088" y="2794477"/>
            <a:ext cx="5410912" cy="4069099"/>
          </a:xfrm>
          <a:custGeom>
            <a:avLst/>
            <a:gdLst/>
            <a:ahLst/>
            <a:cxnLst/>
            <a:rect l="l" t="t" r="r" b="b"/>
            <a:pathLst>
              <a:path w="5626993" h="4086603">
                <a:moveTo>
                  <a:pt x="0" y="0"/>
                </a:moveTo>
                <a:lnTo>
                  <a:pt x="5626993" y="0"/>
                </a:lnTo>
                <a:lnTo>
                  <a:pt x="5626993" y="4086603"/>
                </a:lnTo>
                <a:lnTo>
                  <a:pt x="0" y="40866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857250" eaLnBrk="1" fontAlgn="auto" hangingPunct="1">
              <a:spcBef>
                <a:spcPts val="0"/>
              </a:spcBef>
              <a:spcAft>
                <a:spcPts val="0"/>
              </a:spcAft>
            </a:pPr>
            <a:endParaRPr lang="en-AU" sz="1688" dirty="0">
              <a:solidFill>
                <a:prstClr val="black"/>
              </a:solidFill>
              <a:latin typeface="Calibri"/>
              <a:ea typeface="+mn-ea"/>
            </a:endParaRPr>
          </a:p>
        </p:txBody>
      </p:sp>
      <p:sp>
        <p:nvSpPr>
          <p:cNvPr id="9" name="TextBox 9"/>
          <p:cNvSpPr txBox="1"/>
          <p:nvPr/>
        </p:nvSpPr>
        <p:spPr>
          <a:xfrm>
            <a:off x="827535" y="6075880"/>
            <a:ext cx="3358931" cy="344261"/>
          </a:xfrm>
          <a:prstGeom prst="rect">
            <a:avLst/>
          </a:prstGeom>
        </p:spPr>
        <p:txBody>
          <a:bodyPr lIns="0" tIns="0" rIns="0" bIns="0" rtlCol="0" anchor="t">
            <a:spAutoFit/>
          </a:bodyPr>
          <a:lstStyle/>
          <a:p>
            <a:pPr algn="just" defTabSz="857250" eaLnBrk="1" fontAlgn="auto" hangingPunct="1">
              <a:lnSpc>
                <a:spcPts val="1444"/>
              </a:lnSpc>
              <a:spcBef>
                <a:spcPts val="0"/>
              </a:spcBef>
              <a:spcAft>
                <a:spcPts val="0"/>
              </a:spcAft>
            </a:pPr>
            <a:r>
              <a:rPr lang="en-US" sz="1031" dirty="0">
                <a:solidFill>
                  <a:srgbClr val="FFFFFF"/>
                </a:solidFill>
                <a:latin typeface="Arial" panose="020B0604020202020204" pitchFamily="34" charset="0"/>
                <a:ea typeface="+mn-ea"/>
                <a:cs typeface="Arial" panose="020B0604020202020204" pitchFamily="34" charset="0"/>
              </a:rPr>
              <a:t>Prepared for:</a:t>
            </a:r>
          </a:p>
          <a:p>
            <a:pPr algn="just" defTabSz="857250" eaLnBrk="1" fontAlgn="auto" hangingPunct="1">
              <a:lnSpc>
                <a:spcPts val="1444"/>
              </a:lnSpc>
              <a:spcBef>
                <a:spcPts val="0"/>
              </a:spcBef>
              <a:spcAft>
                <a:spcPts val="0"/>
              </a:spcAft>
            </a:pPr>
            <a:r>
              <a:rPr lang="en-US" sz="1031" dirty="0">
                <a:solidFill>
                  <a:srgbClr val="FFFFFF"/>
                </a:solidFill>
                <a:latin typeface="Arial" panose="020B0604020202020204" pitchFamily="34" charset="0"/>
                <a:ea typeface="+mn-ea"/>
                <a:cs typeface="Arial" panose="020B0604020202020204" pitchFamily="34" charset="0"/>
              </a:rPr>
              <a:t>Department of Employment and Workplace Relations</a:t>
            </a:r>
          </a:p>
        </p:txBody>
      </p:sp>
      <p:sp>
        <p:nvSpPr>
          <p:cNvPr id="7" name="TextBox 7">
            <a:extLst>
              <a:ext uri="{C183D7F6-B498-43B3-948B-1728B52AA6E4}">
                <adec:decorative xmlns:adec="http://schemas.microsoft.com/office/drawing/2017/decorative" val="0"/>
              </a:ext>
            </a:extLst>
          </p:cNvPr>
          <p:cNvSpPr txBox="1"/>
          <p:nvPr/>
        </p:nvSpPr>
        <p:spPr>
          <a:xfrm>
            <a:off x="833002" y="4262148"/>
            <a:ext cx="1692399" cy="245708"/>
          </a:xfrm>
          <a:prstGeom prst="rect">
            <a:avLst/>
          </a:prstGeom>
        </p:spPr>
        <p:txBody>
          <a:bodyPr lIns="0" tIns="0" rIns="0" bIns="0" rtlCol="0" anchor="t">
            <a:spAutoFit/>
          </a:bodyPr>
          <a:lstStyle/>
          <a:p>
            <a:pPr defTabSz="857250" eaLnBrk="1" fontAlgn="auto" hangingPunct="1">
              <a:lnSpc>
                <a:spcPts val="2099"/>
              </a:lnSpc>
              <a:spcBef>
                <a:spcPts val="0"/>
              </a:spcBef>
              <a:spcAft>
                <a:spcPts val="0"/>
              </a:spcAft>
            </a:pPr>
            <a:r>
              <a:rPr lang="en-US" sz="1499" dirty="0">
                <a:solidFill>
                  <a:srgbClr val="FFFFFF"/>
                </a:solidFill>
                <a:latin typeface="Arial" panose="020B0604020202020204" pitchFamily="34" charset="0"/>
                <a:ea typeface="+mn-ea"/>
                <a:cs typeface="Arial" panose="020B0604020202020204" pitchFamily="34" charset="0"/>
              </a:rPr>
              <a:t>October 2023</a:t>
            </a:r>
          </a:p>
        </p:txBody>
      </p:sp>
      <p:sp>
        <p:nvSpPr>
          <p:cNvPr id="6" name="TextBox 6"/>
          <p:cNvSpPr txBox="1"/>
          <p:nvPr/>
        </p:nvSpPr>
        <p:spPr>
          <a:xfrm>
            <a:off x="833002" y="3779101"/>
            <a:ext cx="2530962" cy="385811"/>
          </a:xfrm>
          <a:prstGeom prst="rect">
            <a:avLst/>
          </a:prstGeom>
        </p:spPr>
        <p:txBody>
          <a:bodyPr lIns="0" tIns="0" rIns="0" bIns="0" rtlCol="0" anchor="t">
            <a:spAutoFit/>
          </a:bodyPr>
          <a:lstStyle/>
          <a:p>
            <a:pPr defTabSz="857250" eaLnBrk="1" fontAlgn="auto" hangingPunct="1">
              <a:lnSpc>
                <a:spcPts val="3280"/>
              </a:lnSpc>
              <a:spcBef>
                <a:spcPts val="0"/>
              </a:spcBef>
              <a:spcAft>
                <a:spcPts val="0"/>
              </a:spcAft>
            </a:pPr>
            <a:r>
              <a:rPr lang="en-US" sz="2343" dirty="0">
                <a:solidFill>
                  <a:srgbClr val="FFFFFF"/>
                </a:solidFill>
                <a:latin typeface="Arial" panose="020B0604020202020204" pitchFamily="34" charset="0"/>
                <a:ea typeface="+mn-ea"/>
                <a:cs typeface="Arial" panose="020B0604020202020204" pitchFamily="34" charset="0"/>
              </a:rPr>
              <a:t>Research report</a:t>
            </a:r>
          </a:p>
        </p:txBody>
      </p:sp>
      <p:sp>
        <p:nvSpPr>
          <p:cNvPr id="8" name="AutoShape 8">
            <a:extLst>
              <a:ext uri="{C183D7F6-B498-43B3-948B-1728B52AA6E4}">
                <adec:decorative xmlns:adec="http://schemas.microsoft.com/office/drawing/2017/decorative" val="1"/>
              </a:ext>
            </a:extLst>
          </p:cNvPr>
          <p:cNvSpPr/>
          <p:nvPr/>
        </p:nvSpPr>
        <p:spPr>
          <a:xfrm>
            <a:off x="847413" y="3487335"/>
            <a:ext cx="777410" cy="0"/>
          </a:xfrm>
          <a:prstGeom prst="line">
            <a:avLst/>
          </a:prstGeom>
          <a:ln w="88900" cap="rnd">
            <a:solidFill>
              <a:srgbClr val="B0BB1D"/>
            </a:solidFill>
            <a:prstDash val="solid"/>
            <a:headEnd type="none" w="sm" len="sm"/>
            <a:tailEnd type="none" w="sm" len="sm"/>
          </a:ln>
        </p:spPr>
        <p:txBody>
          <a:bodyPr/>
          <a:lstStyle/>
          <a:p>
            <a:pPr defTabSz="857250" eaLnBrk="1" fontAlgn="auto" hangingPunct="1">
              <a:spcBef>
                <a:spcPts val="0"/>
              </a:spcBef>
              <a:spcAft>
                <a:spcPts val="0"/>
              </a:spcAft>
            </a:pPr>
            <a:endParaRPr lang="en-AU" sz="1688" dirty="0">
              <a:solidFill>
                <a:prstClr val="black"/>
              </a:solidFill>
              <a:latin typeface="Calibri"/>
              <a:ea typeface="+mn-ea"/>
            </a:endParaRPr>
          </a:p>
        </p:txBody>
      </p:sp>
      <p:sp>
        <p:nvSpPr>
          <p:cNvPr id="21" name="Title 20" descr="Local Jobs Insights Research">
            <a:extLst>
              <a:ext uri="{FF2B5EF4-FFF2-40B4-BE49-F238E27FC236}">
                <a16:creationId xmlns:a16="http://schemas.microsoft.com/office/drawing/2014/main" id="{ECEDEE08-2360-18B4-0AB3-B0123BC0A2DE}"/>
              </a:ext>
            </a:extLst>
          </p:cNvPr>
          <p:cNvSpPr>
            <a:spLocks noGrp="1"/>
          </p:cNvSpPr>
          <p:nvPr>
            <p:ph type="ctrTitle"/>
          </p:nvPr>
        </p:nvSpPr>
        <p:spPr>
          <a:xfrm>
            <a:off x="696516" y="1897884"/>
            <a:ext cx="7893844" cy="1378148"/>
          </a:xfrm>
        </p:spPr>
        <p:txBody>
          <a:bodyPr>
            <a:noAutofit/>
          </a:bodyPr>
          <a:lstStyle/>
          <a:p>
            <a:pPr algn="l"/>
            <a:r>
              <a:rPr lang="en-AU" sz="5000" dirty="0">
                <a:solidFill>
                  <a:schemeClr val="bg1"/>
                </a:solidFill>
                <a:latin typeface="Georgia" panose="02040502050405020303" pitchFamily="18" charset="0"/>
              </a:rPr>
              <a:t>Local Jobs Insights Research</a:t>
            </a:r>
          </a:p>
        </p:txBody>
      </p:sp>
      <p:sp>
        <p:nvSpPr>
          <p:cNvPr id="2" name="Freeform 2" descr="SVA Consulting"/>
          <p:cNvSpPr/>
          <p:nvPr/>
        </p:nvSpPr>
        <p:spPr>
          <a:xfrm>
            <a:off x="5899103" y="357713"/>
            <a:ext cx="3251510" cy="516689"/>
          </a:xfrm>
          <a:custGeom>
            <a:avLst/>
            <a:gdLst/>
            <a:ahLst/>
            <a:cxnLst/>
            <a:rect l="l" t="t" r="r" b="b"/>
            <a:pathLst>
              <a:path w="3468277" h="551135">
                <a:moveTo>
                  <a:pt x="0" y="0"/>
                </a:moveTo>
                <a:lnTo>
                  <a:pt x="3468277" y="0"/>
                </a:lnTo>
                <a:lnTo>
                  <a:pt x="3468277" y="551135"/>
                </a:lnTo>
                <a:lnTo>
                  <a:pt x="0" y="551135"/>
                </a:lnTo>
                <a:lnTo>
                  <a:pt x="0" y="0"/>
                </a:lnTo>
                <a:close/>
              </a:path>
            </a:pathLst>
          </a:custGeom>
          <a:blipFill>
            <a:blip r:embed="rId4"/>
            <a:stretch>
              <a:fillRect/>
            </a:stretch>
          </a:blipFill>
        </p:spPr>
        <p:txBody>
          <a:bodyPr/>
          <a:lstStyle/>
          <a:p>
            <a:pPr defTabSz="857250" eaLnBrk="1" fontAlgn="auto" hangingPunct="1">
              <a:spcBef>
                <a:spcPts val="0"/>
              </a:spcBef>
              <a:spcAft>
                <a:spcPts val="0"/>
              </a:spcAft>
            </a:pPr>
            <a:endParaRPr lang="en-AU" sz="1688" dirty="0">
              <a:solidFill>
                <a:prstClr val="black"/>
              </a:solidFill>
              <a:latin typeface="Calibri"/>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Rounded Corners 99">
            <a:extLst>
              <a:ext uri="{FF2B5EF4-FFF2-40B4-BE49-F238E27FC236}">
                <a16:creationId xmlns:a16="http://schemas.microsoft.com/office/drawing/2014/main" id="{86E0D676-4620-CB9D-8134-BE87B4B62694}"/>
              </a:ext>
            </a:extLst>
          </p:cNvPr>
          <p:cNvSpPr/>
          <p:nvPr/>
        </p:nvSpPr>
        <p:spPr bwMode="auto">
          <a:xfrm>
            <a:off x="435380" y="5830858"/>
            <a:ext cx="9067873" cy="660144"/>
          </a:xfrm>
          <a:prstGeom prst="roundRect">
            <a:avLst>
              <a:gd name="adj" fmla="val 0"/>
            </a:avLst>
          </a:prstGeom>
          <a:solidFill>
            <a:schemeClr val="tx2"/>
          </a:solidFill>
        </p:spPr>
        <p:txBody>
          <a:bodyPr wrap="square" lIns="900000" tIns="144000" rIns="180000" bIns="144000" anchor="ctr">
            <a:spAutoFit/>
          </a:bodyPr>
          <a:lstStyle/>
          <a:p>
            <a:pPr marL="0" indent="0"/>
            <a:r>
              <a:rPr lang="en-AU" sz="1200" b="1" kern="0" dirty="0">
                <a:solidFill>
                  <a:schemeClr val="bg1"/>
                </a:solidFill>
              </a:rPr>
              <a:t>The following slides present findings on how successful Employment Facilitators have used this flexibility to take different approaches and achieve local outcomes across the case study regions</a:t>
            </a:r>
          </a:p>
        </p:txBody>
      </p:sp>
      <p:sp>
        <p:nvSpPr>
          <p:cNvPr id="8" name="Freeform 4">
            <a:extLst>
              <a:ext uri="{FF2B5EF4-FFF2-40B4-BE49-F238E27FC236}">
                <a16:creationId xmlns:a16="http://schemas.microsoft.com/office/drawing/2014/main" id="{20E129F8-F175-B231-62B5-F23F22951574}"/>
              </a:ext>
              <a:ext uri="{C183D7F6-B498-43B3-948B-1728B52AA6E4}">
                <adec:decorative xmlns:adec="http://schemas.microsoft.com/office/drawing/2017/decorative" val="1"/>
              </a:ext>
            </a:extLst>
          </p:cNvPr>
          <p:cNvSpPr/>
          <p:nvPr/>
        </p:nvSpPr>
        <p:spPr>
          <a:xfrm>
            <a:off x="594317" y="5896007"/>
            <a:ext cx="496030" cy="496028"/>
          </a:xfrm>
          <a:custGeom>
            <a:avLst/>
            <a:gdLst/>
            <a:ahLst/>
            <a:cxnLst/>
            <a:rect l="l" t="t" r="r" b="b"/>
            <a:pathLst>
              <a:path w="951571" h="951571">
                <a:moveTo>
                  <a:pt x="0" y="0"/>
                </a:moveTo>
                <a:lnTo>
                  <a:pt x="951570" y="0"/>
                </a:lnTo>
                <a:lnTo>
                  <a:pt x="951570" y="951571"/>
                </a:lnTo>
                <a:lnTo>
                  <a:pt x="0" y="9515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dirty="0"/>
          </a:p>
        </p:txBody>
      </p:sp>
      <p:sp>
        <p:nvSpPr>
          <p:cNvPr id="66" name="Rectangle 65">
            <a:extLst>
              <a:ext uri="{FF2B5EF4-FFF2-40B4-BE49-F238E27FC236}">
                <a16:creationId xmlns:a16="http://schemas.microsoft.com/office/drawing/2014/main" id="{3ADCABC4-3A9A-A8D3-58E1-CA90E88309D5}"/>
              </a:ext>
            </a:extLst>
          </p:cNvPr>
          <p:cNvSpPr/>
          <p:nvPr/>
        </p:nvSpPr>
        <p:spPr bwMode="auto">
          <a:xfrm>
            <a:off x="6528629" y="2686050"/>
            <a:ext cx="2974624" cy="3047999"/>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50" dirty="0">
                <a:solidFill>
                  <a:schemeClr val="tx2"/>
                </a:solidFill>
                <a:ea typeface="Roboto" panose="02000000000000000000" pitchFamily="2" charset="0"/>
                <a:cs typeface="Roboto" panose="02000000000000000000" pitchFamily="2" charset="0"/>
              </a:rPr>
              <a:t>Communities in </a:t>
            </a:r>
            <a:r>
              <a:rPr lang="en-AU" sz="1050" b="1" dirty="0">
                <a:solidFill>
                  <a:schemeClr val="tx2"/>
                </a:solidFill>
                <a:ea typeface="Roboto" panose="02000000000000000000" pitchFamily="2" charset="0"/>
                <a:cs typeface="Roboto" panose="02000000000000000000" pitchFamily="2" charset="0"/>
              </a:rPr>
              <a:t>Mid North South Australia</a:t>
            </a:r>
            <a:r>
              <a:rPr lang="en-AU" sz="1050" dirty="0">
                <a:solidFill>
                  <a:schemeClr val="tx2"/>
                </a:solidFill>
                <a:ea typeface="Roboto" panose="02000000000000000000" pitchFamily="2" charset="0"/>
                <a:cs typeface="Roboto" panose="02000000000000000000" pitchFamily="2" charset="0"/>
              </a:rPr>
              <a:t> and </a:t>
            </a:r>
            <a:r>
              <a:rPr lang="en-AU" sz="1050" b="1" dirty="0">
                <a:solidFill>
                  <a:schemeClr val="tx2"/>
                </a:solidFill>
                <a:ea typeface="Roboto" panose="02000000000000000000" pitchFamily="2" charset="0"/>
                <a:cs typeface="Roboto" panose="02000000000000000000" pitchFamily="2" charset="0"/>
              </a:rPr>
              <a:t>New England and North West </a:t>
            </a:r>
            <a:r>
              <a:rPr lang="en-AU" sz="1050" dirty="0">
                <a:solidFill>
                  <a:schemeClr val="tx2"/>
                </a:solidFill>
                <a:ea typeface="Roboto" panose="02000000000000000000" pitchFamily="2" charset="0"/>
                <a:cs typeface="Roboto" panose="02000000000000000000" pitchFamily="2" charset="0"/>
              </a:rPr>
              <a:t>lack access to important services, such as training, which presents significant barriers to employment. In these regions the program has stepped in to develop new programs that fill key gaps, or advocated for government to increase investment.</a:t>
            </a:r>
          </a:p>
          <a:p>
            <a:pPr marL="171450" indent="-171450">
              <a:lnSpc>
                <a:spcPct val="110000"/>
              </a:lnSpc>
              <a:spcAft>
                <a:spcPts val="600"/>
              </a:spcAft>
              <a:buFont typeface="Arial" panose="020B0604020202020204" pitchFamily="34" charset="0"/>
              <a:buChar char="•"/>
            </a:pPr>
            <a:r>
              <a:rPr lang="en-AU" sz="1050" dirty="0">
                <a:solidFill>
                  <a:schemeClr val="tx2"/>
                </a:solidFill>
                <a:ea typeface="Roboto" panose="02000000000000000000" pitchFamily="2" charset="0"/>
                <a:cs typeface="Roboto" panose="02000000000000000000" pitchFamily="2" charset="0"/>
              </a:rPr>
              <a:t>By contrast, </a:t>
            </a:r>
            <a:r>
              <a:rPr lang="en-AU" sz="1050" b="1" dirty="0">
                <a:solidFill>
                  <a:schemeClr val="tx2"/>
                </a:solidFill>
                <a:ea typeface="Roboto" panose="02000000000000000000" pitchFamily="2" charset="0"/>
                <a:cs typeface="Roboto" panose="02000000000000000000" pitchFamily="2" charset="0"/>
              </a:rPr>
              <a:t>Western Melbourne </a:t>
            </a:r>
            <a:r>
              <a:rPr lang="en-AU" sz="1050" dirty="0">
                <a:solidFill>
                  <a:schemeClr val="tx2"/>
                </a:solidFill>
                <a:ea typeface="Roboto" panose="02000000000000000000" pitchFamily="2" charset="0"/>
                <a:cs typeface="Roboto" panose="02000000000000000000" pitchFamily="2" charset="0"/>
              </a:rPr>
              <a:t>has a large labour market and a ‘busy’ services system with many services, programs and initiatives. The program has responded by focusing on improving the coordination and effectiveness in the services system to deliver better outcomes for employers. </a:t>
            </a:r>
          </a:p>
        </p:txBody>
      </p:sp>
      <p:sp>
        <p:nvSpPr>
          <p:cNvPr id="64" name="Rectangle 63">
            <a:extLst>
              <a:ext uri="{FF2B5EF4-FFF2-40B4-BE49-F238E27FC236}">
                <a16:creationId xmlns:a16="http://schemas.microsoft.com/office/drawing/2014/main" id="{75D38A61-72FC-55C4-76EA-432A598B0B31}"/>
              </a:ext>
            </a:extLst>
          </p:cNvPr>
          <p:cNvSpPr/>
          <p:nvPr/>
        </p:nvSpPr>
        <p:spPr bwMode="auto">
          <a:xfrm>
            <a:off x="6528627" y="2122797"/>
            <a:ext cx="2974624" cy="468000"/>
          </a:xfrm>
          <a:prstGeom prst="rect">
            <a:avLst/>
          </a:prstGeom>
          <a:solidFill>
            <a:schemeClr val="tx2"/>
          </a:solidFill>
          <a:ln w="28575">
            <a:noFill/>
          </a:ln>
        </p:spPr>
        <p:txBody>
          <a:bodyPr lIns="108000" tIns="72000" rIns="108000" bIns="72000" anchor="ctr"/>
          <a:lstStyle/>
          <a:p>
            <a:pPr eaLnBrk="1" hangingPunct="1">
              <a:spcAft>
                <a:spcPts val="600"/>
              </a:spcAft>
              <a:buClr>
                <a:schemeClr val="bg2"/>
              </a:buClr>
            </a:pPr>
            <a:r>
              <a:rPr lang="en-AU" sz="1100" b="1" kern="0" dirty="0">
                <a:solidFill>
                  <a:schemeClr val="bg1"/>
                </a:solidFill>
                <a:latin typeface="Roboto" panose="02000000000000000000" pitchFamily="2" charset="0"/>
                <a:ea typeface="Roboto" panose="02000000000000000000" pitchFamily="2" charset="0"/>
                <a:cs typeface="Roboto" panose="02000000000000000000" pitchFamily="2" charset="0"/>
              </a:rPr>
              <a:t>Local services</a:t>
            </a:r>
          </a:p>
        </p:txBody>
      </p:sp>
      <p:sp>
        <p:nvSpPr>
          <p:cNvPr id="103" name="Rectangle 102">
            <a:extLst>
              <a:ext uri="{FF2B5EF4-FFF2-40B4-BE49-F238E27FC236}">
                <a16:creationId xmlns:a16="http://schemas.microsoft.com/office/drawing/2014/main" id="{9D55F769-71DC-FB4F-4334-C987B9FCD7C7}"/>
              </a:ext>
            </a:extLst>
          </p:cNvPr>
          <p:cNvSpPr/>
          <p:nvPr/>
        </p:nvSpPr>
        <p:spPr bwMode="auto">
          <a:xfrm>
            <a:off x="3482004" y="2686049"/>
            <a:ext cx="2974624" cy="3047999"/>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50" dirty="0">
                <a:solidFill>
                  <a:schemeClr val="tx2"/>
                </a:solidFill>
                <a:ea typeface="Roboto" panose="02000000000000000000" pitchFamily="2" charset="0"/>
                <a:cs typeface="Roboto" panose="02000000000000000000" pitchFamily="2" charset="0"/>
              </a:rPr>
              <a:t>Two regions are experiencing significant growth in heavy industries: </a:t>
            </a:r>
            <a:r>
              <a:rPr lang="en-AU" sz="1050" b="1" dirty="0">
                <a:solidFill>
                  <a:schemeClr val="tx2"/>
                </a:solidFill>
                <a:ea typeface="Roboto" panose="02000000000000000000" pitchFamily="2" charset="0"/>
                <a:cs typeface="Roboto" panose="02000000000000000000" pitchFamily="2" charset="0"/>
              </a:rPr>
              <a:t>Illawarra South Coast </a:t>
            </a:r>
            <a:r>
              <a:rPr lang="en-AU" sz="1050" dirty="0">
                <a:solidFill>
                  <a:schemeClr val="tx2"/>
                </a:solidFill>
                <a:ea typeface="Roboto" panose="02000000000000000000" pitchFamily="2" charset="0"/>
                <a:cs typeface="Roboto" panose="02000000000000000000" pitchFamily="2" charset="0"/>
              </a:rPr>
              <a:t>(manufacturing, defence) and </a:t>
            </a:r>
            <a:r>
              <a:rPr lang="en-AU" sz="1050" b="1" dirty="0">
                <a:solidFill>
                  <a:schemeClr val="tx2"/>
                </a:solidFill>
                <a:ea typeface="Roboto" panose="02000000000000000000" pitchFamily="2" charset="0"/>
                <a:cs typeface="Roboto" panose="02000000000000000000" pitchFamily="2" charset="0"/>
              </a:rPr>
              <a:t>Mid North South Australia</a:t>
            </a:r>
            <a:r>
              <a:rPr lang="en-AU" sz="1050" dirty="0">
                <a:solidFill>
                  <a:schemeClr val="tx2"/>
                </a:solidFill>
                <a:ea typeface="Roboto" panose="02000000000000000000" pitchFamily="2" charset="0"/>
                <a:cs typeface="Roboto" panose="02000000000000000000" pitchFamily="2" charset="0"/>
              </a:rPr>
              <a:t> (natural resources). Both regions struggle to meet growing workforce demands from the local labour market. The program has responded by increasing access to training and increasing awareness of job opportunities.</a:t>
            </a:r>
          </a:p>
          <a:p>
            <a:pPr marL="171450" indent="-171450">
              <a:lnSpc>
                <a:spcPct val="110000"/>
              </a:lnSpc>
              <a:spcAft>
                <a:spcPts val="600"/>
              </a:spcAft>
              <a:buFont typeface="Arial" panose="020B0604020202020204" pitchFamily="34" charset="0"/>
              <a:buChar char="•"/>
            </a:pPr>
            <a:r>
              <a:rPr lang="en-AU" sz="1050" b="1" dirty="0">
                <a:solidFill>
                  <a:schemeClr val="tx2"/>
                </a:solidFill>
                <a:ea typeface="Roboto" panose="02000000000000000000" pitchFamily="2" charset="0"/>
                <a:cs typeface="Roboto" panose="02000000000000000000" pitchFamily="2" charset="0"/>
              </a:rPr>
              <a:t>Western Melbourne </a:t>
            </a:r>
            <a:r>
              <a:rPr lang="en-AU" sz="1050" dirty="0">
                <a:solidFill>
                  <a:schemeClr val="tx2"/>
                </a:solidFill>
                <a:ea typeface="Roboto" panose="02000000000000000000" pitchFamily="2" charset="0"/>
                <a:cs typeface="Roboto" panose="02000000000000000000" pitchFamily="2" charset="0"/>
              </a:rPr>
              <a:t>has a large local economy with a range of small and large employers. The program has responded to the diverse needs of the region by connecting local Employment Services Providers to build more coordinated responses to employer needs. </a:t>
            </a:r>
          </a:p>
        </p:txBody>
      </p:sp>
      <p:sp>
        <p:nvSpPr>
          <p:cNvPr id="102" name="Rectangle 101">
            <a:extLst>
              <a:ext uri="{FF2B5EF4-FFF2-40B4-BE49-F238E27FC236}">
                <a16:creationId xmlns:a16="http://schemas.microsoft.com/office/drawing/2014/main" id="{C9E650FA-A480-C5AC-A580-FF6C5B38E508}"/>
              </a:ext>
            </a:extLst>
          </p:cNvPr>
          <p:cNvSpPr/>
          <p:nvPr/>
        </p:nvSpPr>
        <p:spPr bwMode="auto">
          <a:xfrm>
            <a:off x="3482004" y="2122797"/>
            <a:ext cx="2974624" cy="468000"/>
          </a:xfrm>
          <a:prstGeom prst="rect">
            <a:avLst/>
          </a:prstGeom>
          <a:solidFill>
            <a:schemeClr val="tx2"/>
          </a:solidFill>
          <a:ln w="28575">
            <a:noFill/>
          </a:ln>
        </p:spPr>
        <p:txBody>
          <a:bodyPr lIns="108000" tIns="72000" rIns="108000" bIns="72000" anchor="ctr"/>
          <a:lstStyle/>
          <a:p>
            <a:pPr eaLnBrk="1" hangingPunct="1">
              <a:spcAft>
                <a:spcPts val="600"/>
              </a:spcAft>
              <a:buClr>
                <a:schemeClr val="bg2"/>
              </a:buClr>
            </a:pPr>
            <a:r>
              <a:rPr lang="en-AU" sz="1100" b="1" kern="0" dirty="0">
                <a:solidFill>
                  <a:schemeClr val="bg1"/>
                </a:solidFill>
                <a:latin typeface="Roboto" panose="02000000000000000000" pitchFamily="2" charset="0"/>
                <a:ea typeface="Roboto" panose="02000000000000000000" pitchFamily="2" charset="0"/>
                <a:cs typeface="Roboto" panose="02000000000000000000" pitchFamily="2" charset="0"/>
              </a:rPr>
              <a:t>Industry profile</a:t>
            </a:r>
          </a:p>
        </p:txBody>
      </p:sp>
      <p:sp>
        <p:nvSpPr>
          <p:cNvPr id="42" name="Rectangle 41">
            <a:extLst>
              <a:ext uri="{FF2B5EF4-FFF2-40B4-BE49-F238E27FC236}">
                <a16:creationId xmlns:a16="http://schemas.microsoft.com/office/drawing/2014/main" id="{57509B24-5DC0-9CCA-65CC-F0E2BD1791B7}"/>
              </a:ext>
            </a:extLst>
          </p:cNvPr>
          <p:cNvSpPr/>
          <p:nvPr/>
        </p:nvSpPr>
        <p:spPr bwMode="auto">
          <a:xfrm>
            <a:off x="435381" y="2686050"/>
            <a:ext cx="2974624" cy="3047999"/>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50" b="1" dirty="0">
                <a:solidFill>
                  <a:schemeClr val="tx2"/>
                </a:solidFill>
                <a:ea typeface="Roboto" panose="02000000000000000000" pitchFamily="2" charset="0"/>
                <a:cs typeface="Roboto" panose="02000000000000000000" pitchFamily="2" charset="0"/>
              </a:rPr>
              <a:t>Mid-North South Australia </a:t>
            </a:r>
            <a:r>
              <a:rPr lang="en-AU" sz="1050" dirty="0">
                <a:solidFill>
                  <a:schemeClr val="tx2"/>
                </a:solidFill>
                <a:latin typeface="Arial"/>
                <a:ea typeface="ＭＳ Ｐゴシック"/>
              </a:rPr>
              <a:t>has areas with ‘thin’ labour markets and limited resources and providers to upskill the local workforce to respond to industry demand. The Employment Facilitator has responded by leading networks and sector-wide events to develop new solutions and promote local jobs, and </a:t>
            </a:r>
            <a:r>
              <a:rPr lang="en-AU" sz="1050" dirty="0">
                <a:solidFill>
                  <a:srgbClr val="002D62"/>
                </a:solidFill>
                <a:latin typeface="Arial"/>
                <a:ea typeface="ＭＳ Ｐゴシック"/>
              </a:rPr>
              <a:t>influence </a:t>
            </a:r>
            <a:r>
              <a:rPr lang="en-AU" sz="1050" dirty="0">
                <a:solidFill>
                  <a:schemeClr val="tx2"/>
                </a:solidFill>
                <a:latin typeface="Arial"/>
                <a:ea typeface="ＭＳ Ｐゴシック"/>
              </a:rPr>
              <a:t>government policy to improve access to local training.</a:t>
            </a:r>
            <a:endParaRPr lang="en-AU" sz="1050" dirty="0">
              <a:solidFill>
                <a:schemeClr val="tx2"/>
              </a:solidFill>
              <a:ea typeface="Roboto" panose="02000000000000000000" pitchFamily="2" charset="0"/>
              <a:cs typeface="Roboto" panose="02000000000000000000" pitchFamily="2" charset="0"/>
            </a:endParaRPr>
          </a:p>
          <a:p>
            <a:pPr marL="171450" indent="-171450">
              <a:lnSpc>
                <a:spcPct val="110000"/>
              </a:lnSpc>
              <a:spcAft>
                <a:spcPts val="600"/>
              </a:spcAft>
              <a:buFont typeface="Arial" panose="020B0604020202020204" pitchFamily="34" charset="0"/>
              <a:buChar char="•"/>
            </a:pPr>
            <a:r>
              <a:rPr lang="en-AU" sz="1050" dirty="0">
                <a:solidFill>
                  <a:schemeClr val="tx2"/>
                </a:solidFill>
                <a:ea typeface="Roboto" panose="02000000000000000000" pitchFamily="2" charset="0"/>
                <a:cs typeface="Roboto" panose="02000000000000000000" pitchFamily="2" charset="0"/>
              </a:rPr>
              <a:t>Public transport networks in </a:t>
            </a:r>
            <a:r>
              <a:rPr lang="en-AU" sz="1050" b="1" dirty="0">
                <a:solidFill>
                  <a:schemeClr val="tx2"/>
                </a:solidFill>
                <a:ea typeface="Roboto" panose="02000000000000000000" pitchFamily="2" charset="0"/>
                <a:cs typeface="Roboto" panose="02000000000000000000" pitchFamily="2" charset="0"/>
              </a:rPr>
              <a:t>Illawarra South Coast </a:t>
            </a:r>
            <a:r>
              <a:rPr lang="en-AU" sz="1050" dirty="0">
                <a:solidFill>
                  <a:schemeClr val="tx2"/>
                </a:solidFill>
                <a:ea typeface="Roboto" panose="02000000000000000000" pitchFamily="2" charset="0"/>
                <a:cs typeface="Roboto" panose="02000000000000000000" pitchFamily="2" charset="0"/>
              </a:rPr>
              <a:t>do not always meet the needs of job seekers and workers in the region.</a:t>
            </a:r>
            <a:r>
              <a:rPr lang="en-AU" sz="1050" b="1" dirty="0">
                <a:solidFill>
                  <a:schemeClr val="tx2"/>
                </a:solidFill>
                <a:ea typeface="Roboto" panose="02000000000000000000" pitchFamily="2" charset="0"/>
                <a:cs typeface="Roboto" panose="02000000000000000000" pitchFamily="2" charset="0"/>
              </a:rPr>
              <a:t> </a:t>
            </a:r>
            <a:r>
              <a:rPr lang="en-AU" sz="1050" dirty="0">
                <a:solidFill>
                  <a:schemeClr val="tx2"/>
                </a:solidFill>
                <a:ea typeface="Roboto" panose="02000000000000000000" pitchFamily="2" charset="0"/>
                <a:cs typeface="Roboto" panose="02000000000000000000" pitchFamily="2" charset="0"/>
              </a:rPr>
              <a:t>The program has successfully advocated to introduce new bus routes and schedules that improve connections between residential areas and workplaces.</a:t>
            </a:r>
          </a:p>
        </p:txBody>
      </p:sp>
      <p:sp>
        <p:nvSpPr>
          <p:cNvPr id="41" name="Rectangle 40">
            <a:extLst>
              <a:ext uri="{FF2B5EF4-FFF2-40B4-BE49-F238E27FC236}">
                <a16:creationId xmlns:a16="http://schemas.microsoft.com/office/drawing/2014/main" id="{510F89E7-34D8-97CB-E5C7-7BD729C34E42}"/>
              </a:ext>
            </a:extLst>
          </p:cNvPr>
          <p:cNvSpPr/>
          <p:nvPr/>
        </p:nvSpPr>
        <p:spPr bwMode="auto">
          <a:xfrm>
            <a:off x="435381" y="2122797"/>
            <a:ext cx="2974624" cy="468000"/>
          </a:xfrm>
          <a:prstGeom prst="rect">
            <a:avLst/>
          </a:prstGeom>
          <a:solidFill>
            <a:schemeClr val="tx2"/>
          </a:solidFill>
          <a:ln w="28575">
            <a:noFill/>
          </a:ln>
        </p:spPr>
        <p:txBody>
          <a:bodyPr lIns="108000" tIns="72000" rIns="108000" bIns="72000" anchor="ctr"/>
          <a:lstStyle/>
          <a:p>
            <a:pPr eaLnBrk="1" hangingPunct="1">
              <a:spcAft>
                <a:spcPts val="600"/>
              </a:spcAft>
              <a:buClr>
                <a:schemeClr val="bg2"/>
              </a:buClr>
            </a:pPr>
            <a:r>
              <a:rPr lang="en-AU" sz="1100" b="1" kern="0" dirty="0">
                <a:solidFill>
                  <a:schemeClr val="bg1"/>
                </a:solidFill>
                <a:latin typeface="Roboto" panose="02000000000000000000" pitchFamily="2" charset="0"/>
                <a:ea typeface="Roboto" panose="02000000000000000000" pitchFamily="2" charset="0"/>
                <a:cs typeface="Roboto" panose="02000000000000000000" pitchFamily="2" charset="0"/>
              </a:rPr>
              <a:t>Labour market challenges</a:t>
            </a:r>
          </a:p>
        </p:txBody>
      </p:sp>
      <p:sp>
        <p:nvSpPr>
          <p:cNvPr id="33" name="Content Placeholder 4">
            <a:extLst>
              <a:ext uri="{FF2B5EF4-FFF2-40B4-BE49-F238E27FC236}">
                <a16:creationId xmlns:a16="http://schemas.microsoft.com/office/drawing/2014/main" id="{4FFF378F-4A5E-63A1-074C-3B71B1A74B2F}"/>
              </a:ext>
            </a:extLst>
          </p:cNvPr>
          <p:cNvSpPr txBox="1">
            <a:spLocks/>
          </p:cNvSpPr>
          <p:nvPr/>
        </p:nvSpPr>
        <p:spPr>
          <a:xfrm>
            <a:off x="435599" y="1055717"/>
            <a:ext cx="9055423" cy="952776"/>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b="1" kern="0" dirty="0">
                <a:cs typeface="Arial"/>
              </a:rPr>
              <a:t>The program can adapt to very different community contexts to achieve outcomes.</a:t>
            </a:r>
            <a:r>
              <a:rPr lang="en-AU" sz="1100" kern="0" dirty="0">
                <a:cs typeface="Arial"/>
              </a:rPr>
              <a:t> The four regions included in the research project are all very different: they all have different industries, workforce profiles, labour market challenges, local services, geography and job seeker cohorts. The research found that the program has successfully adapted to these differences to respond to the specific needs of each community and create important outcomes. Examples of how the program has adapted to regional conditions in the case study regions are presented below. See the case studies for further detail. </a:t>
            </a:r>
          </a:p>
        </p:txBody>
      </p:sp>
      <p:sp>
        <p:nvSpPr>
          <p:cNvPr id="2" name="Title 1">
            <a:extLst>
              <a:ext uri="{FF2B5EF4-FFF2-40B4-BE49-F238E27FC236}">
                <a16:creationId xmlns:a16="http://schemas.microsoft.com/office/drawing/2014/main" id="{197D4661-FA28-A338-33B4-0B67CAEC20CF}"/>
              </a:ext>
            </a:extLst>
          </p:cNvPr>
          <p:cNvSpPr>
            <a:spLocks noGrp="1"/>
          </p:cNvSpPr>
          <p:nvPr>
            <p:ph type="title"/>
          </p:nvPr>
        </p:nvSpPr>
        <p:spPr>
          <a:xfrm>
            <a:off x="435599" y="166746"/>
            <a:ext cx="9054000" cy="612000"/>
          </a:xfrm>
        </p:spPr>
        <p:txBody>
          <a:bodyPr vert="horz"/>
          <a:lstStyle/>
          <a:p>
            <a:r>
              <a:rPr lang="en-AU" dirty="0"/>
              <a:t>The program is flexible and responsive to each community’s needs</a:t>
            </a:r>
          </a:p>
        </p:txBody>
      </p:sp>
      <p:sp>
        <p:nvSpPr>
          <p:cNvPr id="3" name="Slide Number Placeholder 2">
            <a:extLst>
              <a:ext uri="{FF2B5EF4-FFF2-40B4-BE49-F238E27FC236}">
                <a16:creationId xmlns:a16="http://schemas.microsoft.com/office/drawing/2014/main" id="{662E9A8C-27F4-A53E-885C-DC71EB59DDC9}"/>
              </a:ext>
            </a:extLst>
          </p:cNvPr>
          <p:cNvSpPr>
            <a:spLocks noGrp="1"/>
          </p:cNvSpPr>
          <p:nvPr>
            <p:ph type="sldNum" sz="quarter" idx="15"/>
          </p:nvPr>
        </p:nvSpPr>
        <p:spPr/>
        <p:txBody>
          <a:bodyPr/>
          <a:lstStyle/>
          <a:p>
            <a:pPr algn="r"/>
            <a:fld id="{31DA3BC9-E790-4181-9E03-5E49C268FA52}" type="slidenum">
              <a:rPr lang="en-AU" sz="1000" smtClean="0"/>
              <a:pPr algn="r"/>
              <a:t>10</a:t>
            </a:fld>
            <a:r>
              <a:rPr lang="en-AU" sz="1000" dirty="0"/>
              <a:t>  </a:t>
            </a:r>
          </a:p>
        </p:txBody>
      </p:sp>
    </p:spTree>
    <p:extLst>
      <p:ext uri="{BB962C8B-B14F-4D97-AF65-F5344CB8AC3E}">
        <p14:creationId xmlns:p14="http://schemas.microsoft.com/office/powerpoint/2010/main" val="400207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BDB5AA-F5D4-552E-2017-4447D15FBB4F}"/>
              </a:ext>
            </a:extLst>
          </p:cNvPr>
          <p:cNvGraphicFramePr>
            <a:graphicFrameLocks noChangeAspect="1"/>
          </p:cNvGraphicFramePr>
          <p:nvPr>
            <p:custDataLst>
              <p:tags r:id="rId1"/>
            </p:custDataLst>
            <p:extLst>
              <p:ext uri="{D42A27DB-BD31-4B8C-83A1-F6EECF244321}">
                <p14:modId xmlns:p14="http://schemas.microsoft.com/office/powerpoint/2010/main" val="4102659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F5BDB5AA-F5D4-552E-2017-4447D15FBB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reeform 2">
            <a:extLst>
              <a:ext uri="{C183D7F6-B498-43B3-948B-1728B52AA6E4}">
                <adec:decorative xmlns:adec="http://schemas.microsoft.com/office/drawing/2017/decorative" val="0"/>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7"/>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5" name="AutoShape 5">
            <a:extLst>
              <a:ext uri="{C183D7F6-B498-43B3-948B-1728B52AA6E4}">
                <adec:decorative xmlns:adec="http://schemas.microsoft.com/office/drawing/2017/decorative" val="0"/>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200" y="2400901"/>
            <a:ext cx="6480000" cy="138499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Successful Employment Facilitators</a:t>
            </a:r>
          </a:p>
        </p:txBody>
      </p:sp>
    </p:spTree>
    <p:extLst>
      <p:ext uri="{BB962C8B-B14F-4D97-AF65-F5344CB8AC3E}">
        <p14:creationId xmlns:p14="http://schemas.microsoft.com/office/powerpoint/2010/main" val="173560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921B862-5FA4-C6C5-76D3-F01D92449985}"/>
              </a:ext>
            </a:extLst>
          </p:cNvPr>
          <p:cNvSpPr/>
          <p:nvPr/>
        </p:nvSpPr>
        <p:spPr bwMode="auto">
          <a:xfrm>
            <a:off x="7244777" y="3829050"/>
            <a:ext cx="2147777" cy="2590800"/>
          </a:xfrm>
          <a:prstGeom prst="rect">
            <a:avLst/>
          </a:prstGeom>
          <a:solidFill>
            <a:srgbClr val="EFEDE6"/>
          </a:solidFill>
          <a:ln w="3175">
            <a:noFill/>
          </a:ln>
        </p:spPr>
        <p:txBody>
          <a:bodyPr lIns="108000" tIns="72000" rIns="108000" bIns="72000" anchor="t"/>
          <a:lstStyle/>
          <a:p>
            <a:pPr>
              <a:lnSpc>
                <a:spcPct val="110000"/>
              </a:lnSpc>
              <a:spcAft>
                <a:spcPts val="600"/>
              </a:spcAft>
            </a:pPr>
            <a:r>
              <a:rPr lang="en-AU" sz="1050" b="1" dirty="0">
                <a:solidFill>
                  <a:schemeClr val="tx2"/>
                </a:solidFill>
                <a:latin typeface="Arial"/>
                <a:ea typeface="Roboto"/>
                <a:cs typeface="Roboto"/>
              </a:rPr>
              <a:t>New England and North West</a:t>
            </a:r>
          </a:p>
          <a:p>
            <a:pPr>
              <a:lnSpc>
                <a:spcPct val="110000"/>
              </a:lnSpc>
              <a:spcAft>
                <a:spcPts val="600"/>
              </a:spcAft>
            </a:pPr>
            <a:r>
              <a:rPr lang="en-AU" sz="1050" dirty="0">
                <a:solidFill>
                  <a:schemeClr val="tx2"/>
                </a:solidFill>
                <a:latin typeface="Arial"/>
                <a:ea typeface="Roboto"/>
                <a:cs typeface="Roboto"/>
              </a:rPr>
              <a:t>Kate and Rechelle (the outgoing Employment Facilitator) and their team have backgrounds in community development and project management in regional communities. Their approach to building relationships with Indigenous organisations and community has focused on cultural competence and investing the time to build trust over the long term. </a:t>
            </a:r>
            <a:endParaRPr lang="en-AU" sz="1050" dirty="0">
              <a:solidFill>
                <a:schemeClr val="tx2"/>
              </a:solidFill>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0D27B10D-51D7-C626-BF55-99604796837E}"/>
              </a:ext>
            </a:extLst>
          </p:cNvPr>
          <p:cNvSpPr/>
          <p:nvPr/>
        </p:nvSpPr>
        <p:spPr bwMode="auto">
          <a:xfrm>
            <a:off x="5025001" y="3829050"/>
            <a:ext cx="2147777" cy="2590800"/>
          </a:xfrm>
          <a:prstGeom prst="rect">
            <a:avLst/>
          </a:prstGeom>
          <a:solidFill>
            <a:srgbClr val="EFEDE6"/>
          </a:solidFill>
          <a:ln w="3175">
            <a:noFill/>
          </a:ln>
        </p:spPr>
        <p:txBody>
          <a:bodyPr lIns="108000" tIns="72000" rIns="108000" bIns="72000" anchor="t"/>
          <a:lstStyle/>
          <a:p>
            <a:pPr>
              <a:lnSpc>
                <a:spcPct val="110000"/>
              </a:lnSpc>
              <a:spcAft>
                <a:spcPts val="600"/>
              </a:spcAft>
            </a:pPr>
            <a:r>
              <a:rPr lang="en-AU" sz="1050" b="1" dirty="0">
                <a:solidFill>
                  <a:schemeClr val="tx2"/>
                </a:solidFill>
                <a:ea typeface="Roboto" panose="02000000000000000000" pitchFamily="2" charset="0"/>
                <a:cs typeface="Roboto" panose="02000000000000000000" pitchFamily="2" charset="0"/>
              </a:rPr>
              <a:t>Western Melbourne</a:t>
            </a:r>
          </a:p>
          <a:p>
            <a:pPr>
              <a:lnSpc>
                <a:spcPct val="110000"/>
              </a:lnSpc>
              <a:spcAft>
                <a:spcPts val="600"/>
              </a:spcAft>
            </a:pPr>
            <a:r>
              <a:rPr lang="en-AU" sz="1050" dirty="0">
                <a:solidFill>
                  <a:schemeClr val="tx2"/>
                </a:solidFill>
                <a:ea typeface="Roboto" panose="02000000000000000000" pitchFamily="2" charset="0"/>
                <a:cs typeface="Roboto" panose="02000000000000000000" pitchFamily="2" charset="0"/>
              </a:rPr>
              <a:t>David and the Support Officer Kylie have backgrounds in business and employment services. They are employed by an Employment Services Provider to implement the program. They have used their professional experience and skills to build a wide network across the region and improve coordination between Employment Services Providers.</a:t>
            </a:r>
          </a:p>
        </p:txBody>
      </p:sp>
      <p:sp>
        <p:nvSpPr>
          <p:cNvPr id="35" name="Rectangle 34">
            <a:extLst>
              <a:ext uri="{FF2B5EF4-FFF2-40B4-BE49-F238E27FC236}">
                <a16:creationId xmlns:a16="http://schemas.microsoft.com/office/drawing/2014/main" id="{919D38EF-684C-3447-927B-222D5C11210C}"/>
              </a:ext>
            </a:extLst>
          </p:cNvPr>
          <p:cNvSpPr/>
          <p:nvPr/>
        </p:nvSpPr>
        <p:spPr bwMode="auto">
          <a:xfrm>
            <a:off x="2805223" y="3829050"/>
            <a:ext cx="2147777" cy="2590800"/>
          </a:xfrm>
          <a:prstGeom prst="rect">
            <a:avLst/>
          </a:prstGeom>
          <a:solidFill>
            <a:srgbClr val="EFEDE6"/>
          </a:solidFill>
          <a:ln w="3175">
            <a:noFill/>
          </a:ln>
        </p:spPr>
        <p:txBody>
          <a:bodyPr lIns="108000" tIns="72000" rIns="108000" bIns="72000" anchor="t"/>
          <a:lstStyle/>
          <a:p>
            <a:pPr>
              <a:lnSpc>
                <a:spcPct val="110000"/>
              </a:lnSpc>
              <a:spcAft>
                <a:spcPts val="600"/>
              </a:spcAft>
            </a:pPr>
            <a:r>
              <a:rPr lang="en-AU" sz="1050" b="1" dirty="0">
                <a:solidFill>
                  <a:srgbClr val="002D62"/>
                </a:solidFill>
                <a:ea typeface="Roboto" panose="02000000000000000000" pitchFamily="2" charset="0"/>
                <a:cs typeface="Roboto" panose="02000000000000000000" pitchFamily="2" charset="0"/>
              </a:rPr>
              <a:t>Illawarra South Coast</a:t>
            </a:r>
          </a:p>
          <a:p>
            <a:pPr>
              <a:lnSpc>
                <a:spcPct val="110000"/>
              </a:lnSpc>
              <a:spcAft>
                <a:spcPts val="600"/>
              </a:spcAft>
            </a:pPr>
            <a:r>
              <a:rPr lang="en-AU" sz="1050" dirty="0">
                <a:solidFill>
                  <a:srgbClr val="002D62"/>
                </a:solidFill>
                <a:ea typeface="Roboto" panose="02000000000000000000" pitchFamily="2" charset="0"/>
                <a:cs typeface="Roboto" panose="02000000000000000000" pitchFamily="2" charset="0"/>
              </a:rPr>
              <a:t>Sandra was the Support Officer before becoming the Employment Facilitator in early 2023. This enabled her to sustain relationships and continue supporting the Taskforce to operate effectively. Her background in TAFE, business, and developing proposals and tenders have lent themselves to the diverse requirements of the role.</a:t>
            </a:r>
          </a:p>
        </p:txBody>
      </p:sp>
      <p:sp>
        <p:nvSpPr>
          <p:cNvPr id="34" name="Rectangle 33">
            <a:extLst>
              <a:ext uri="{FF2B5EF4-FFF2-40B4-BE49-F238E27FC236}">
                <a16:creationId xmlns:a16="http://schemas.microsoft.com/office/drawing/2014/main" id="{8853294C-B877-7D7C-4F39-155107B9D2CA}"/>
              </a:ext>
            </a:extLst>
          </p:cNvPr>
          <p:cNvSpPr/>
          <p:nvPr/>
        </p:nvSpPr>
        <p:spPr bwMode="auto">
          <a:xfrm>
            <a:off x="585446" y="3829050"/>
            <a:ext cx="2147777" cy="2590800"/>
          </a:xfrm>
          <a:prstGeom prst="rect">
            <a:avLst/>
          </a:prstGeom>
          <a:solidFill>
            <a:srgbClr val="EFEDE6"/>
          </a:solidFill>
          <a:ln w="3175">
            <a:noFill/>
          </a:ln>
        </p:spPr>
        <p:txBody>
          <a:bodyPr lIns="108000" tIns="72000" rIns="108000" bIns="72000" anchor="t"/>
          <a:lstStyle/>
          <a:p>
            <a:pPr>
              <a:lnSpc>
                <a:spcPct val="110000"/>
              </a:lnSpc>
              <a:spcAft>
                <a:spcPts val="600"/>
              </a:spcAft>
            </a:pPr>
            <a:r>
              <a:rPr lang="en-AU" sz="1050" b="1" dirty="0">
                <a:solidFill>
                  <a:srgbClr val="002D62"/>
                </a:solidFill>
                <a:ea typeface="Roboto" panose="02000000000000000000" pitchFamily="2" charset="0"/>
                <a:cs typeface="Roboto" panose="02000000000000000000" pitchFamily="2" charset="0"/>
              </a:rPr>
              <a:t>Mid North South Australia</a:t>
            </a:r>
          </a:p>
          <a:p>
            <a:pPr>
              <a:lnSpc>
                <a:spcPct val="110000"/>
              </a:lnSpc>
              <a:spcAft>
                <a:spcPts val="600"/>
              </a:spcAft>
            </a:pPr>
            <a:r>
              <a:rPr lang="en-AU" sz="1050" dirty="0">
                <a:solidFill>
                  <a:srgbClr val="002D62"/>
                </a:solidFill>
                <a:ea typeface="Roboto" panose="02000000000000000000" pitchFamily="2" charset="0"/>
                <a:cs typeface="Roboto" panose="02000000000000000000" pitchFamily="2" charset="0"/>
              </a:rPr>
              <a:t>Lisa is a born and bred local with 20 years’ experience in workforce development. She has held similar roles in the region including with State Government. She leverages her long-term relationships with local leaders and her understanding of policy issues to collaborate with others, develop valuable new programs and advocate to government.  </a:t>
            </a:r>
          </a:p>
        </p:txBody>
      </p:sp>
      <p:sp>
        <p:nvSpPr>
          <p:cNvPr id="31" name="Content Placeholder 4">
            <a:extLst>
              <a:ext uri="{FF2B5EF4-FFF2-40B4-BE49-F238E27FC236}">
                <a16:creationId xmlns:a16="http://schemas.microsoft.com/office/drawing/2014/main" id="{CE0A0A2B-EAB0-AB7F-8187-53ECF07DA6C0}"/>
              </a:ext>
            </a:extLst>
          </p:cNvPr>
          <p:cNvSpPr txBox="1">
            <a:spLocks/>
          </p:cNvSpPr>
          <p:nvPr/>
        </p:nvSpPr>
        <p:spPr>
          <a:xfrm>
            <a:off x="434975" y="3339307"/>
            <a:ext cx="9055100" cy="392184"/>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b="1" kern="0" dirty="0">
                <a:cs typeface="Arial"/>
              </a:rPr>
              <a:t>At the same time, the Employment Facilitators in the case study regions are all very different. </a:t>
            </a:r>
            <a:r>
              <a:rPr lang="en-AU" sz="1100" kern="0" dirty="0">
                <a:cs typeface="Arial"/>
              </a:rPr>
              <a:t>Their different experiences and skills are reflected in how they have implemented the program. These differences are summarised below. See the case studies for further detail. </a:t>
            </a:r>
          </a:p>
        </p:txBody>
      </p:sp>
      <p:sp>
        <p:nvSpPr>
          <p:cNvPr id="33" name="Rectangle: Rounded Corners 32">
            <a:extLst>
              <a:ext uri="{FF2B5EF4-FFF2-40B4-BE49-F238E27FC236}">
                <a16:creationId xmlns:a16="http://schemas.microsoft.com/office/drawing/2014/main" id="{98A4CCE8-513C-F92F-28CC-17AB5387A2B5}"/>
              </a:ext>
            </a:extLst>
          </p:cNvPr>
          <p:cNvSpPr/>
          <p:nvPr/>
        </p:nvSpPr>
        <p:spPr bwMode="auto">
          <a:xfrm>
            <a:off x="585446" y="1317627"/>
            <a:ext cx="8807108" cy="1911348"/>
          </a:xfrm>
          <a:prstGeom prst="roundRect">
            <a:avLst>
              <a:gd name="adj" fmla="val 0"/>
            </a:avLst>
          </a:prstGeom>
          <a:solidFill>
            <a:srgbClr val="EFEDE6"/>
          </a:solidFill>
        </p:spPr>
        <p:txBody>
          <a:bodyPr lIns="180000" tIns="144000" rIns="180000" bIns="144000" numCol="2" spcCol="252000" anchor="ctr">
            <a:noAutofit/>
          </a:bodyPr>
          <a:lstStyle/>
          <a:p>
            <a:pPr marL="268288" marR="0" lvl="0" indent="-268288" defTabSz="914400" rtl="0" eaLnBrk="0" fontAlgn="base" latinLnBrk="0" hangingPunct="0">
              <a:lnSpc>
                <a:spcPct val="100000"/>
              </a:lnSpc>
              <a:spcBef>
                <a:spcPct val="0"/>
              </a:spcBef>
              <a:spcAft>
                <a:spcPts val="600"/>
              </a:spcAft>
              <a:buClrTx/>
              <a:buSzTx/>
              <a:buFont typeface="+mj-lt"/>
              <a:buAutoNum type="arabicPeriod"/>
              <a:tabLst/>
              <a:defRPr/>
            </a:pPr>
            <a:r>
              <a:rPr kumimoji="0" lang="en-AU" sz="1100" b="1"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Building trusted relationships:</a:t>
            </a:r>
            <a:r>
              <a:rPr kumimoji="0" lang="en-AU" sz="1100" b="0"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 They build trusted relationships with local stakeholders to improve service coordination and collaboration. </a:t>
            </a:r>
          </a:p>
          <a:p>
            <a:pPr marL="268288" marR="0" lvl="0" indent="-268288" defTabSz="914400" rtl="0" eaLnBrk="0" fontAlgn="base" latinLnBrk="0" hangingPunct="0">
              <a:lnSpc>
                <a:spcPct val="100000"/>
              </a:lnSpc>
              <a:spcBef>
                <a:spcPct val="0"/>
              </a:spcBef>
              <a:spcAft>
                <a:spcPts val="600"/>
              </a:spcAft>
              <a:buClrTx/>
              <a:buSzTx/>
              <a:buFont typeface="+mj-lt"/>
              <a:buAutoNum type="arabicPeriod"/>
              <a:tabLst/>
              <a:defRPr/>
            </a:pPr>
            <a:r>
              <a:rPr kumimoji="0" lang="en-AU" sz="1100" b="1"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Being a ‘source of truth’:</a:t>
            </a:r>
            <a:r>
              <a:rPr kumimoji="0" lang="en-AU" sz="1100" b="0"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 They have their ‘finger on the pulse’ of the region. They actively share information and insights with all local stakeholders.</a:t>
            </a:r>
          </a:p>
          <a:p>
            <a:pPr marL="268288" marR="0" lvl="0" indent="-268288" defTabSz="914400" rtl="0" eaLnBrk="0" fontAlgn="base" latinLnBrk="0" hangingPunct="0">
              <a:lnSpc>
                <a:spcPct val="100000"/>
              </a:lnSpc>
              <a:spcBef>
                <a:spcPct val="0"/>
              </a:spcBef>
              <a:spcAft>
                <a:spcPts val="600"/>
              </a:spcAft>
              <a:buClrTx/>
              <a:buSzTx/>
              <a:buFont typeface="+mj-lt"/>
              <a:buAutoNum type="arabicPeriod"/>
              <a:tabLst/>
              <a:defRPr/>
            </a:pPr>
            <a:r>
              <a:rPr kumimoji="0" lang="en-AU" sz="1100" b="1"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Creating ownership:</a:t>
            </a:r>
            <a:r>
              <a:rPr kumimoji="0" lang="en-AU" sz="1100" b="0"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 They create structures and opportunities for Taskforce members to take ownership and collaborate. They ‘sell’ the program to local stakeholders.</a:t>
            </a:r>
            <a:endParaRPr lang="en-AU" sz="1100" kern="0" dirty="0">
              <a:solidFill>
                <a:schemeClr val="tx2"/>
              </a:solidFill>
              <a:latin typeface="+mn-lt"/>
              <a:ea typeface="Roboto" panose="02000000000000000000" pitchFamily="2" charset="0"/>
              <a:cs typeface="Roboto" panose="02000000000000000000" pitchFamily="2" charset="0"/>
            </a:endParaRPr>
          </a:p>
          <a:p>
            <a:pPr marL="268288" marR="0" lvl="0" indent="-268288" defTabSz="914400" rtl="0" eaLnBrk="0" fontAlgn="base" latinLnBrk="0" hangingPunct="0">
              <a:lnSpc>
                <a:spcPct val="100000"/>
              </a:lnSpc>
              <a:spcBef>
                <a:spcPct val="0"/>
              </a:spcBef>
              <a:spcAft>
                <a:spcPts val="600"/>
              </a:spcAft>
              <a:buClrTx/>
              <a:buSzTx/>
              <a:buFont typeface="+mj-lt"/>
              <a:buAutoNum type="arabicPeriod"/>
              <a:tabLst/>
              <a:defRPr/>
            </a:pPr>
            <a:r>
              <a:rPr kumimoji="0" lang="en-AU" sz="1100" b="1"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Maintaining impartiality:</a:t>
            </a:r>
            <a:r>
              <a:rPr kumimoji="0" lang="en-AU" sz="1100" b="0"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 They represent the interests of the region as a whole and ensure the Taskforce is a competitively neutral space for collaboration. </a:t>
            </a:r>
          </a:p>
          <a:p>
            <a:pPr marL="268288" marR="0" lvl="0" indent="-268288" defTabSz="914400" rtl="0" eaLnBrk="0" fontAlgn="base" latinLnBrk="0" hangingPunct="0">
              <a:lnSpc>
                <a:spcPct val="100000"/>
              </a:lnSpc>
              <a:spcBef>
                <a:spcPct val="0"/>
              </a:spcBef>
              <a:spcAft>
                <a:spcPts val="600"/>
              </a:spcAft>
              <a:buClrTx/>
              <a:buSzTx/>
              <a:buFont typeface="+mj-lt"/>
              <a:buAutoNum type="arabicPeriod"/>
              <a:tabLst/>
              <a:defRPr/>
            </a:pPr>
            <a:r>
              <a:rPr kumimoji="0" lang="en-AU" sz="1100" b="1"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Seeing the big picture:</a:t>
            </a:r>
            <a:r>
              <a:rPr kumimoji="0" lang="en-AU" sz="1100" b="0"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 They approach labour market challenges from multiple angles. They are not constrained to a specific program</a:t>
            </a:r>
            <a:r>
              <a:rPr lang="en-AU" sz="1100" kern="0" dirty="0">
                <a:solidFill>
                  <a:schemeClr val="tx2"/>
                </a:solidFill>
                <a:latin typeface="+mn-lt"/>
                <a:ea typeface="Roboto" panose="02000000000000000000" pitchFamily="2" charset="0"/>
                <a:cs typeface="Roboto" panose="02000000000000000000" pitchFamily="2" charset="0"/>
              </a:rPr>
              <a:t> </a:t>
            </a:r>
            <a:r>
              <a:rPr kumimoji="0" lang="en-AU" sz="1100" b="0"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or job seeker cohort. </a:t>
            </a:r>
          </a:p>
          <a:p>
            <a:pPr marL="268288" marR="0" lvl="0" indent="-268288" defTabSz="914400" rtl="0" eaLnBrk="0" fontAlgn="base" latinLnBrk="0" hangingPunct="0">
              <a:lnSpc>
                <a:spcPct val="100000"/>
              </a:lnSpc>
              <a:spcBef>
                <a:spcPct val="0"/>
              </a:spcBef>
              <a:spcAft>
                <a:spcPts val="600"/>
              </a:spcAft>
              <a:buClrTx/>
              <a:buSzTx/>
              <a:buFont typeface="+mj-lt"/>
              <a:buAutoNum type="arabicPeriod"/>
              <a:tabLst/>
              <a:defRPr/>
            </a:pPr>
            <a:r>
              <a:rPr kumimoji="0" lang="en-AU" sz="1100" b="1"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Responding quickly: </a:t>
            </a:r>
            <a:r>
              <a:rPr kumimoji="0" lang="en-AU" sz="1100" b="0" i="0" u="none" strike="noStrike" kern="0" cap="none" spc="0" normalizeH="0" baseline="0" noProof="0" dirty="0">
                <a:ln>
                  <a:noFill/>
                </a:ln>
                <a:solidFill>
                  <a:schemeClr val="tx2"/>
                </a:solidFill>
                <a:effectLst/>
                <a:uLnTx/>
                <a:uFillTx/>
                <a:latin typeface="+mn-lt"/>
                <a:ea typeface="Roboto" panose="02000000000000000000" pitchFamily="2" charset="0"/>
                <a:cs typeface="Roboto" panose="02000000000000000000" pitchFamily="2" charset="0"/>
              </a:rPr>
              <a:t>They follow through on commitments and respond quickly to requests for help or information.</a:t>
            </a:r>
          </a:p>
        </p:txBody>
      </p:sp>
      <p:sp>
        <p:nvSpPr>
          <p:cNvPr id="26" name="Content Placeholder 4">
            <a:extLst>
              <a:ext uri="{FF2B5EF4-FFF2-40B4-BE49-F238E27FC236}">
                <a16:creationId xmlns:a16="http://schemas.microsoft.com/office/drawing/2014/main" id="{FF996D21-5866-EC0E-BF56-89B8D7AA9A14}"/>
              </a:ext>
            </a:extLst>
          </p:cNvPr>
          <p:cNvSpPr txBox="1">
            <a:spLocks noGrp="1"/>
          </p:cNvSpPr>
          <p:nvPr>
            <p:ph idx="1"/>
          </p:nvPr>
        </p:nvSpPr>
        <p:spPr>
          <a:xfrm>
            <a:off x="434975" y="1055689"/>
            <a:ext cx="9055100" cy="303212"/>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b="1" kern="0" dirty="0">
                <a:cs typeface="Arial"/>
              </a:rPr>
              <a:t>Employment Facilitators in the case study regions demonstrate several common behaviours that underpin their success.</a:t>
            </a:r>
            <a:r>
              <a:rPr lang="en-AU" sz="1100" kern="0" dirty="0">
                <a:cs typeface="Arial"/>
              </a:rPr>
              <a:t> </a:t>
            </a:r>
            <a:endParaRPr lang="en-AU" sz="1100" dirty="0">
              <a:cs typeface="Arial"/>
            </a:endParaRPr>
          </a:p>
        </p:txBody>
      </p:sp>
      <p:sp>
        <p:nvSpPr>
          <p:cNvPr id="2" name="Title 1">
            <a:extLst>
              <a:ext uri="{FF2B5EF4-FFF2-40B4-BE49-F238E27FC236}">
                <a16:creationId xmlns:a16="http://schemas.microsoft.com/office/drawing/2014/main" id="{4FABC291-514B-D27B-5E24-642A4735431E}"/>
              </a:ext>
            </a:extLst>
          </p:cNvPr>
          <p:cNvSpPr>
            <a:spLocks noGrp="1"/>
          </p:cNvSpPr>
          <p:nvPr>
            <p:ph type="title"/>
          </p:nvPr>
        </p:nvSpPr>
        <p:spPr/>
        <p:txBody>
          <a:bodyPr vert="horz"/>
          <a:lstStyle/>
          <a:p>
            <a:r>
              <a:rPr lang="en-AU" dirty="0"/>
              <a:t>Successful Employment Facilitators share common behaviours, but also bring their own experiences and skills</a:t>
            </a:r>
          </a:p>
        </p:txBody>
      </p:sp>
      <p:sp>
        <p:nvSpPr>
          <p:cNvPr id="3" name="Slide Number Placeholder 2">
            <a:extLst>
              <a:ext uri="{FF2B5EF4-FFF2-40B4-BE49-F238E27FC236}">
                <a16:creationId xmlns:a16="http://schemas.microsoft.com/office/drawing/2014/main" id="{F69EBF91-29AA-67DA-72AB-CC345BBDF056}"/>
              </a:ext>
            </a:extLst>
          </p:cNvPr>
          <p:cNvSpPr>
            <a:spLocks noGrp="1"/>
          </p:cNvSpPr>
          <p:nvPr>
            <p:ph type="sldNum" sz="quarter" idx="15"/>
          </p:nvPr>
        </p:nvSpPr>
        <p:spPr/>
        <p:txBody>
          <a:bodyPr/>
          <a:lstStyle/>
          <a:p>
            <a:pPr algn="r"/>
            <a:fld id="{31DA3BC9-E790-4181-9E03-5E49C268FA52}" type="slidenum">
              <a:rPr lang="en-AU" sz="1100" smtClean="0"/>
              <a:pPr algn="r"/>
              <a:t>12</a:t>
            </a:fld>
            <a:r>
              <a:rPr lang="en-AU" sz="1100" dirty="0"/>
              <a:t> </a:t>
            </a:r>
          </a:p>
        </p:txBody>
      </p:sp>
    </p:spTree>
    <p:extLst>
      <p:ext uri="{BB962C8B-B14F-4D97-AF65-F5344CB8AC3E}">
        <p14:creationId xmlns:p14="http://schemas.microsoft.com/office/powerpoint/2010/main" val="317592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95A15AC-C2C2-239A-2D88-852C020598FC}"/>
              </a:ext>
            </a:extLst>
          </p:cNvPr>
          <p:cNvGraphicFramePr>
            <a:graphicFrameLocks noChangeAspect="1"/>
          </p:cNvGraphicFramePr>
          <p:nvPr>
            <p:custDataLst>
              <p:tags r:id="rId1"/>
            </p:custDataLst>
            <p:extLst>
              <p:ext uri="{D42A27DB-BD31-4B8C-83A1-F6EECF244321}">
                <p14:modId xmlns:p14="http://schemas.microsoft.com/office/powerpoint/2010/main" val="758715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A95A15AC-C2C2-239A-2D88-852C020598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reeform 2">
            <a:extLst>
              <a:ext uri="{C183D7F6-B498-43B3-948B-1728B52AA6E4}">
                <adec:decorative xmlns:adec="http://schemas.microsoft.com/office/drawing/2017/decorative" val="1"/>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7"/>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5" name="AutoShape 5">
            <a:extLst>
              <a:ext uri="{C183D7F6-B498-43B3-948B-1728B52AA6E4}">
                <adec:decorative xmlns:adec="http://schemas.microsoft.com/office/drawing/2017/decorative" val="1"/>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200" y="2528266"/>
            <a:ext cx="6480000" cy="1258934"/>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ts val="11653"/>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Effective </a:t>
            </a:r>
            <a:r>
              <a:rPr lang="en-US" sz="4500" dirty="0">
                <a:solidFill>
                  <a:srgbClr val="FFFFFF"/>
                </a:solidFill>
                <a:latin typeface="Georgia"/>
                <a:ea typeface="ＭＳ Ｐゴシック" pitchFamily="84" charset="-128"/>
                <a:cs typeface="+mn-cs"/>
              </a:rPr>
              <a:t>Taskforces</a:t>
            </a:r>
            <a:endPar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endParaRPr>
          </a:p>
        </p:txBody>
      </p:sp>
    </p:spTree>
    <p:extLst>
      <p:ext uri="{BB962C8B-B14F-4D97-AF65-F5344CB8AC3E}">
        <p14:creationId xmlns:p14="http://schemas.microsoft.com/office/powerpoint/2010/main" val="16123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1251735-27CC-C8E7-5468-19027122D4FD}"/>
              </a:ext>
            </a:extLst>
          </p:cNvPr>
          <p:cNvGraphicFramePr>
            <a:graphicFrameLocks noChangeAspect="1"/>
          </p:cNvGraphicFramePr>
          <p:nvPr>
            <p:custDataLst>
              <p:tags r:id="rId1"/>
            </p:custDataLst>
            <p:extLst>
              <p:ext uri="{D42A27DB-BD31-4B8C-83A1-F6EECF244321}">
                <p14:modId xmlns:p14="http://schemas.microsoft.com/office/powerpoint/2010/main" val="1346648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4" progId="TCLayout.ActiveDocument.1">
                  <p:embed/>
                </p:oleObj>
              </mc:Choice>
              <mc:Fallback>
                <p:oleObj name="think-cell Slide" r:id="rId3" imgW="381" imgH="384" progId="TCLayout.ActiveDocument.1">
                  <p:embed/>
                  <p:pic>
                    <p:nvPicPr>
                      <p:cNvPr id="8" name="think-cell data - do not delete" hidden="1">
                        <a:extLst>
                          <a:ext uri="{FF2B5EF4-FFF2-40B4-BE49-F238E27FC236}">
                            <a16:creationId xmlns:a16="http://schemas.microsoft.com/office/drawing/2014/main" id="{F1251735-27CC-C8E7-5468-19027122D4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3" name="Rectangle 102">
            <a:extLst>
              <a:ext uri="{FF2B5EF4-FFF2-40B4-BE49-F238E27FC236}">
                <a16:creationId xmlns:a16="http://schemas.microsoft.com/office/drawing/2014/main" id="{9492A797-8B80-D569-2D16-0C3739193790}"/>
              </a:ext>
            </a:extLst>
          </p:cNvPr>
          <p:cNvSpPr/>
          <p:nvPr/>
        </p:nvSpPr>
        <p:spPr bwMode="auto">
          <a:xfrm>
            <a:off x="6849105" y="4693034"/>
            <a:ext cx="2496848" cy="1887932"/>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00" dirty="0">
                <a:solidFill>
                  <a:schemeClr val="tx2"/>
                </a:solidFill>
                <a:ea typeface="Roboto" panose="02000000000000000000" pitchFamily="2" charset="0"/>
                <a:cs typeface="Roboto" panose="02000000000000000000" pitchFamily="2" charset="0"/>
              </a:rPr>
              <a:t>To make this approach successful, the Employment Facilitator supports the structure through clear role definition, frequent communication between the Taskforce and working groups, and keeping everyone accountable for actions.</a:t>
            </a:r>
          </a:p>
          <a:p>
            <a:pPr marL="171450" indent="-171450">
              <a:lnSpc>
                <a:spcPct val="110000"/>
              </a:lnSpc>
              <a:spcAft>
                <a:spcPts val="600"/>
              </a:spcAft>
              <a:buFont typeface="Arial" panose="020B0604020202020204" pitchFamily="34" charset="0"/>
              <a:buChar char="•"/>
            </a:pPr>
            <a:r>
              <a:rPr lang="en-AU" sz="1000" dirty="0">
                <a:solidFill>
                  <a:schemeClr val="tx2"/>
                </a:solidFill>
                <a:ea typeface="Roboto" panose="02000000000000000000" pitchFamily="2" charset="0"/>
                <a:cs typeface="Roboto" panose="02000000000000000000" pitchFamily="2" charset="0"/>
              </a:rPr>
              <a:t>This approach also responds to the geographic spread and diversity of the region.</a:t>
            </a:r>
          </a:p>
        </p:txBody>
      </p:sp>
      <p:sp>
        <p:nvSpPr>
          <p:cNvPr id="102" name="Rectangle 101">
            <a:extLst>
              <a:ext uri="{FF2B5EF4-FFF2-40B4-BE49-F238E27FC236}">
                <a16:creationId xmlns:a16="http://schemas.microsoft.com/office/drawing/2014/main" id="{5BBFF3D5-D7D9-629A-9AB9-15A61FB7A17D}"/>
              </a:ext>
            </a:extLst>
          </p:cNvPr>
          <p:cNvSpPr/>
          <p:nvPr/>
        </p:nvSpPr>
        <p:spPr bwMode="auto">
          <a:xfrm>
            <a:off x="4180517" y="4693034"/>
            <a:ext cx="2496848" cy="1887932"/>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00" dirty="0">
                <a:solidFill>
                  <a:schemeClr val="tx2"/>
                </a:solidFill>
                <a:ea typeface="Roboto" panose="02000000000000000000" pitchFamily="2" charset="0"/>
                <a:cs typeface="Roboto" panose="02000000000000000000" pitchFamily="2" charset="0"/>
              </a:rPr>
              <a:t>The Employment Facilitator encouraged collaboration by co-designing regional priorities with the Taskforce and encouraging members to identify the skills they wanted to bring to the group.</a:t>
            </a:r>
          </a:p>
          <a:p>
            <a:pPr marL="171450" indent="-171450">
              <a:lnSpc>
                <a:spcPct val="110000"/>
              </a:lnSpc>
              <a:spcAft>
                <a:spcPts val="600"/>
              </a:spcAft>
              <a:buFont typeface="Arial" panose="020B0604020202020204" pitchFamily="34" charset="0"/>
              <a:buChar char="•"/>
            </a:pPr>
            <a:r>
              <a:rPr lang="en-AU" sz="1000" dirty="0">
                <a:solidFill>
                  <a:schemeClr val="tx2"/>
                </a:solidFill>
                <a:ea typeface="Roboto" panose="02000000000000000000" pitchFamily="2" charset="0"/>
                <a:cs typeface="Roboto" panose="02000000000000000000" pitchFamily="2" charset="0"/>
              </a:rPr>
              <a:t>Taskforce membership has also been relatively stable since inception.</a:t>
            </a:r>
          </a:p>
        </p:txBody>
      </p:sp>
      <p:sp>
        <p:nvSpPr>
          <p:cNvPr id="101" name="Rectangle 100">
            <a:extLst>
              <a:ext uri="{FF2B5EF4-FFF2-40B4-BE49-F238E27FC236}">
                <a16:creationId xmlns:a16="http://schemas.microsoft.com/office/drawing/2014/main" id="{8A2FD782-0D61-2EDB-8485-1E9932B9F35E}"/>
              </a:ext>
            </a:extLst>
          </p:cNvPr>
          <p:cNvSpPr/>
          <p:nvPr/>
        </p:nvSpPr>
        <p:spPr bwMode="auto">
          <a:xfrm>
            <a:off x="1511929" y="4693034"/>
            <a:ext cx="2496848" cy="1887932"/>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00" b="1" dirty="0">
                <a:solidFill>
                  <a:schemeClr val="tx2"/>
                </a:solidFill>
                <a:ea typeface="Roboto" panose="02000000000000000000" pitchFamily="2" charset="0"/>
                <a:cs typeface="Roboto" panose="02000000000000000000" pitchFamily="2" charset="0"/>
              </a:rPr>
              <a:t>Western Melbourne’s</a:t>
            </a:r>
            <a:r>
              <a:rPr lang="en-AU" sz="1000" dirty="0">
                <a:solidFill>
                  <a:schemeClr val="tx2"/>
                </a:solidFill>
                <a:ea typeface="Roboto" panose="02000000000000000000" pitchFamily="2" charset="0"/>
                <a:cs typeface="Roboto" panose="02000000000000000000" pitchFamily="2" charset="0"/>
              </a:rPr>
              <a:t> Employment Facilitator started in July 2023 with only two members on the Taskforce  due to turnover. He has focused on recruiting new members and building relationships. </a:t>
            </a:r>
          </a:p>
          <a:p>
            <a:pPr marL="171450" indent="-171450">
              <a:lnSpc>
                <a:spcPct val="110000"/>
              </a:lnSpc>
              <a:spcAft>
                <a:spcPts val="600"/>
              </a:spcAft>
              <a:buFont typeface="Arial" panose="020B0604020202020204" pitchFamily="34" charset="0"/>
              <a:buChar char="•"/>
            </a:pPr>
            <a:r>
              <a:rPr lang="en-AU" sz="1000" dirty="0">
                <a:solidFill>
                  <a:schemeClr val="tx2"/>
                </a:solidFill>
                <a:ea typeface="Roboto" panose="02000000000000000000" pitchFamily="2" charset="0"/>
                <a:cs typeface="Roboto" panose="02000000000000000000" pitchFamily="2" charset="0"/>
              </a:rPr>
              <a:t>The </a:t>
            </a:r>
            <a:r>
              <a:rPr lang="en-AU" sz="1000" b="1" dirty="0">
                <a:solidFill>
                  <a:schemeClr val="tx2"/>
                </a:solidFill>
                <a:ea typeface="Roboto" panose="02000000000000000000" pitchFamily="2" charset="0"/>
                <a:cs typeface="Roboto" panose="02000000000000000000" pitchFamily="2" charset="0"/>
              </a:rPr>
              <a:t>New England and North West</a:t>
            </a:r>
            <a:r>
              <a:rPr lang="en-AU" sz="1000" dirty="0">
                <a:solidFill>
                  <a:schemeClr val="tx2"/>
                </a:solidFill>
                <a:ea typeface="Roboto" panose="02000000000000000000" pitchFamily="2" charset="0"/>
                <a:cs typeface="Roboto" panose="02000000000000000000" pitchFamily="2" charset="0"/>
              </a:rPr>
              <a:t> Taskforce experienced significant turnover, which has made it difficult to progress collaboration.</a:t>
            </a:r>
            <a:endParaRPr lang="en-AU" sz="1000" strike="sngStrike" dirty="0">
              <a:solidFill>
                <a:schemeClr val="tx2"/>
              </a:solidFill>
              <a:ea typeface="Roboto" panose="02000000000000000000" pitchFamily="2" charset="0"/>
              <a:cs typeface="Roboto" panose="02000000000000000000" pitchFamily="2" charset="0"/>
            </a:endParaRPr>
          </a:p>
        </p:txBody>
      </p:sp>
      <p:sp>
        <p:nvSpPr>
          <p:cNvPr id="100" name="TextBox 99">
            <a:extLst>
              <a:ext uri="{FF2B5EF4-FFF2-40B4-BE49-F238E27FC236}">
                <a16:creationId xmlns:a16="http://schemas.microsoft.com/office/drawing/2014/main" id="{617FD08E-937E-BFE2-0671-843A313F53D9}"/>
              </a:ext>
            </a:extLst>
          </p:cNvPr>
          <p:cNvSpPr txBox="1"/>
          <p:nvPr/>
        </p:nvSpPr>
        <p:spPr>
          <a:xfrm>
            <a:off x="344533" y="4693034"/>
            <a:ext cx="1015999" cy="368300"/>
          </a:xfrm>
          <a:prstGeom prst="rect">
            <a:avLst/>
          </a:prstGeom>
        </p:spPr>
        <p:txBody>
          <a:bodyPr vert="horz" wrap="square" lIns="0" tIns="0" rIns="0" bIns="0" rtlCol="0">
            <a:noAutofit/>
          </a:bodyPr>
          <a:lstStyle/>
          <a:p>
            <a:pPr marL="0" indent="0"/>
            <a:r>
              <a:rPr lang="en-AU" sz="1100" b="1" kern="0" dirty="0">
                <a:solidFill>
                  <a:schemeClr val="tx2"/>
                </a:solidFill>
              </a:rPr>
              <a:t>What has influenced this approach? </a:t>
            </a:r>
          </a:p>
        </p:txBody>
      </p:sp>
      <p:sp>
        <p:nvSpPr>
          <p:cNvPr id="96" name="Rectangle 95">
            <a:extLst>
              <a:ext uri="{FF2B5EF4-FFF2-40B4-BE49-F238E27FC236}">
                <a16:creationId xmlns:a16="http://schemas.microsoft.com/office/drawing/2014/main" id="{80AFAA38-91C5-3A82-79EF-D9F0A0F14BEA}"/>
              </a:ext>
            </a:extLst>
          </p:cNvPr>
          <p:cNvSpPr/>
          <p:nvPr/>
        </p:nvSpPr>
        <p:spPr bwMode="auto">
          <a:xfrm>
            <a:off x="6849105" y="2920596"/>
            <a:ext cx="2496848" cy="1697586"/>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00" dirty="0">
                <a:solidFill>
                  <a:srgbClr val="002D62"/>
                </a:solidFill>
                <a:ea typeface="Roboto" panose="02000000000000000000" pitchFamily="2" charset="0"/>
                <a:cs typeface="Roboto" panose="02000000000000000000" pitchFamily="2" charset="0"/>
              </a:rPr>
              <a:t>The </a:t>
            </a:r>
            <a:r>
              <a:rPr lang="en-AU" sz="1000" b="1" dirty="0">
                <a:solidFill>
                  <a:srgbClr val="002D62"/>
                </a:solidFill>
                <a:ea typeface="Roboto" panose="02000000000000000000" pitchFamily="2" charset="0"/>
                <a:cs typeface="Roboto" panose="02000000000000000000" pitchFamily="2" charset="0"/>
              </a:rPr>
              <a:t>Illawarra South Coast </a:t>
            </a:r>
            <a:r>
              <a:rPr lang="en-AU" sz="1000" dirty="0">
                <a:solidFill>
                  <a:srgbClr val="002D62"/>
                </a:solidFill>
                <a:ea typeface="Roboto" panose="02000000000000000000" pitchFamily="2" charset="0"/>
                <a:cs typeface="Roboto" panose="02000000000000000000" pitchFamily="2" charset="0"/>
              </a:rPr>
              <a:t>Taskforce supports a structure with six working groups. Each working group is responsible for implementing activities on one of the six priorities in the Local Jobs Plan. Working groups include other local leaders and experts who bring additional insights and networks.</a:t>
            </a:r>
          </a:p>
        </p:txBody>
      </p:sp>
      <p:sp>
        <p:nvSpPr>
          <p:cNvPr id="95" name="Rectangle 94">
            <a:extLst>
              <a:ext uri="{FF2B5EF4-FFF2-40B4-BE49-F238E27FC236}">
                <a16:creationId xmlns:a16="http://schemas.microsoft.com/office/drawing/2014/main" id="{8337D36E-4313-8AA9-000A-6B7F5B11FB6F}"/>
              </a:ext>
            </a:extLst>
          </p:cNvPr>
          <p:cNvSpPr/>
          <p:nvPr/>
        </p:nvSpPr>
        <p:spPr bwMode="auto">
          <a:xfrm>
            <a:off x="4180517" y="2920596"/>
            <a:ext cx="2496848" cy="1697586"/>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00" dirty="0">
                <a:solidFill>
                  <a:srgbClr val="002D62"/>
                </a:solidFill>
                <a:ea typeface="Roboto" panose="02000000000000000000" pitchFamily="2" charset="0"/>
                <a:cs typeface="Roboto" panose="02000000000000000000" pitchFamily="2" charset="0"/>
              </a:rPr>
              <a:t>Taskforce members in </a:t>
            </a:r>
            <a:r>
              <a:rPr lang="en-AU" sz="1000" b="1" dirty="0">
                <a:solidFill>
                  <a:srgbClr val="002D62"/>
                </a:solidFill>
                <a:ea typeface="Roboto" panose="02000000000000000000" pitchFamily="2" charset="0"/>
                <a:cs typeface="Roboto" panose="02000000000000000000" pitchFamily="2" charset="0"/>
              </a:rPr>
              <a:t>Mid North South Australia</a:t>
            </a:r>
            <a:r>
              <a:rPr lang="en-AU" sz="1000" dirty="0">
                <a:solidFill>
                  <a:srgbClr val="002D62"/>
                </a:solidFill>
                <a:ea typeface="Roboto" panose="02000000000000000000" pitchFamily="2" charset="0"/>
                <a:cs typeface="Roboto" panose="02000000000000000000" pitchFamily="2" charset="0"/>
              </a:rPr>
              <a:t> have been collaborating to develop new initiatives, including outside the Local Recovery Fund. One example is a ‘virtual internship’ program developed by Taskforce members to increase awareness of jobs in the care sector.</a:t>
            </a:r>
          </a:p>
        </p:txBody>
      </p:sp>
      <p:sp>
        <p:nvSpPr>
          <p:cNvPr id="92" name="Rectangle 91">
            <a:extLst>
              <a:ext uri="{FF2B5EF4-FFF2-40B4-BE49-F238E27FC236}">
                <a16:creationId xmlns:a16="http://schemas.microsoft.com/office/drawing/2014/main" id="{357B5291-96FE-760A-BCB0-36D18650A592}"/>
              </a:ext>
            </a:extLst>
          </p:cNvPr>
          <p:cNvSpPr/>
          <p:nvPr/>
        </p:nvSpPr>
        <p:spPr bwMode="auto">
          <a:xfrm>
            <a:off x="1511929" y="2920596"/>
            <a:ext cx="2496848" cy="1697586"/>
          </a:xfrm>
          <a:prstGeom prst="rect">
            <a:avLst/>
          </a:prstGeom>
          <a:solidFill>
            <a:srgbClr val="EFEDE6"/>
          </a:solidFill>
          <a:ln w="3175">
            <a:noFill/>
          </a:ln>
        </p:spPr>
        <p:txBody>
          <a:bodyPr lIns="108000" tIns="72000" rIns="108000" bIns="72000" anchor="t"/>
          <a:lstStyle/>
          <a:p>
            <a:pPr marL="171450" indent="-171450">
              <a:lnSpc>
                <a:spcPct val="110000"/>
              </a:lnSpc>
              <a:spcAft>
                <a:spcPts val="600"/>
              </a:spcAft>
              <a:buFont typeface="Arial" panose="020B0604020202020204" pitchFamily="34" charset="0"/>
              <a:buChar char="•"/>
            </a:pPr>
            <a:r>
              <a:rPr lang="en-AU" sz="1000" dirty="0">
                <a:solidFill>
                  <a:schemeClr val="tx2"/>
                </a:solidFill>
                <a:ea typeface="Roboto" panose="02000000000000000000" pitchFamily="2" charset="0"/>
                <a:cs typeface="Roboto" panose="02000000000000000000" pitchFamily="2" charset="0"/>
              </a:rPr>
              <a:t>Taskforces in </a:t>
            </a:r>
            <a:r>
              <a:rPr lang="en-AU" sz="1000" b="1" dirty="0">
                <a:solidFill>
                  <a:schemeClr val="tx2"/>
                </a:solidFill>
                <a:ea typeface="Roboto" panose="02000000000000000000" pitchFamily="2" charset="0"/>
                <a:cs typeface="Roboto" panose="02000000000000000000" pitchFamily="2" charset="0"/>
              </a:rPr>
              <a:t>Western Melbourne</a:t>
            </a:r>
            <a:r>
              <a:rPr lang="en-AU" sz="1000" dirty="0">
                <a:solidFill>
                  <a:schemeClr val="tx2"/>
                </a:solidFill>
                <a:ea typeface="Roboto" panose="02000000000000000000" pitchFamily="2" charset="0"/>
                <a:cs typeface="Roboto" panose="02000000000000000000" pitchFamily="2" charset="0"/>
              </a:rPr>
              <a:t> and </a:t>
            </a:r>
            <a:r>
              <a:rPr lang="en-AU" sz="1000" b="1" dirty="0">
                <a:solidFill>
                  <a:schemeClr val="tx2"/>
                </a:solidFill>
                <a:ea typeface="Roboto" panose="02000000000000000000" pitchFamily="2" charset="0"/>
                <a:cs typeface="Roboto" panose="02000000000000000000" pitchFamily="2" charset="0"/>
              </a:rPr>
              <a:t>New England and North West</a:t>
            </a:r>
            <a:r>
              <a:rPr lang="en-AU" sz="1000" dirty="0">
                <a:solidFill>
                  <a:schemeClr val="tx2"/>
                </a:solidFill>
                <a:ea typeface="Roboto" panose="02000000000000000000" pitchFamily="2" charset="0"/>
                <a:cs typeface="Roboto" panose="02000000000000000000" pitchFamily="2" charset="0"/>
              </a:rPr>
              <a:t> are sharing information and building relationships.</a:t>
            </a:r>
          </a:p>
          <a:p>
            <a:pPr marL="171450" indent="-171450">
              <a:lnSpc>
                <a:spcPct val="110000"/>
              </a:lnSpc>
              <a:spcAft>
                <a:spcPts val="600"/>
              </a:spcAft>
              <a:buFont typeface="Arial" panose="020B0604020202020204" pitchFamily="34" charset="0"/>
              <a:buChar char="•"/>
            </a:pPr>
            <a:r>
              <a:rPr lang="en-AU" sz="1000" b="1" dirty="0">
                <a:solidFill>
                  <a:schemeClr val="tx2"/>
                </a:solidFill>
                <a:ea typeface="Roboto" panose="02000000000000000000" pitchFamily="2" charset="0"/>
                <a:cs typeface="Roboto" panose="02000000000000000000" pitchFamily="2" charset="0"/>
              </a:rPr>
              <a:t>Western Melbourne</a:t>
            </a:r>
            <a:r>
              <a:rPr lang="en-AU" sz="1000" dirty="0">
                <a:solidFill>
                  <a:schemeClr val="tx2"/>
                </a:solidFill>
                <a:ea typeface="Roboto" panose="02000000000000000000" pitchFamily="2" charset="0"/>
                <a:cs typeface="Roboto" panose="02000000000000000000" pitchFamily="2" charset="0"/>
              </a:rPr>
              <a:t> includes an employment services sub-committee which has improved information sharing and coordination between local services.</a:t>
            </a:r>
          </a:p>
        </p:txBody>
      </p:sp>
      <p:sp>
        <p:nvSpPr>
          <p:cNvPr id="99" name="TextBox 98">
            <a:extLst>
              <a:ext uri="{FF2B5EF4-FFF2-40B4-BE49-F238E27FC236}">
                <a16:creationId xmlns:a16="http://schemas.microsoft.com/office/drawing/2014/main" id="{32609EF3-D5BA-AF6D-E5FF-E8E89FD13D30}"/>
              </a:ext>
            </a:extLst>
          </p:cNvPr>
          <p:cNvSpPr txBox="1"/>
          <p:nvPr/>
        </p:nvSpPr>
        <p:spPr>
          <a:xfrm>
            <a:off x="344533" y="2924901"/>
            <a:ext cx="1015999" cy="368300"/>
          </a:xfrm>
          <a:prstGeom prst="rect">
            <a:avLst/>
          </a:prstGeom>
        </p:spPr>
        <p:txBody>
          <a:bodyPr vert="horz" wrap="square" lIns="0" tIns="0" rIns="0" bIns="0" rtlCol="0">
            <a:noAutofit/>
          </a:bodyPr>
          <a:lstStyle/>
          <a:p>
            <a:pPr marL="0" indent="0"/>
            <a:r>
              <a:rPr lang="en-AU" sz="1100" b="1" kern="0" dirty="0">
                <a:solidFill>
                  <a:schemeClr val="tx2"/>
                </a:solidFill>
              </a:rPr>
              <a:t>What does this look like?</a:t>
            </a:r>
          </a:p>
        </p:txBody>
      </p:sp>
      <p:sp>
        <p:nvSpPr>
          <p:cNvPr id="94" name="Rectangle 93">
            <a:extLst>
              <a:ext uri="{FF2B5EF4-FFF2-40B4-BE49-F238E27FC236}">
                <a16:creationId xmlns:a16="http://schemas.microsoft.com/office/drawing/2014/main" id="{1620B35F-FDC2-8781-54E7-4FFAD5E23398}"/>
              </a:ext>
            </a:extLst>
          </p:cNvPr>
          <p:cNvSpPr/>
          <p:nvPr/>
        </p:nvSpPr>
        <p:spPr bwMode="auto">
          <a:xfrm>
            <a:off x="6857365" y="2380597"/>
            <a:ext cx="2488588" cy="468000"/>
          </a:xfrm>
          <a:prstGeom prst="rect">
            <a:avLst/>
          </a:prstGeom>
          <a:solidFill>
            <a:schemeClr val="tx2"/>
          </a:solidFill>
          <a:ln w="28575">
            <a:noFill/>
          </a:ln>
        </p:spPr>
        <p:txBody>
          <a:bodyPr lIns="108000" tIns="72000" rIns="108000" bIns="72000" anchor="ctr"/>
          <a:lstStyle/>
          <a:p>
            <a:pPr eaLnBrk="1" hangingPunct="1">
              <a:spcAft>
                <a:spcPts val="600"/>
              </a:spcAft>
              <a:buClr>
                <a:schemeClr val="bg2"/>
              </a:buClr>
            </a:pPr>
            <a:r>
              <a:rPr lang="en-AU" sz="1100" b="1" kern="0" dirty="0">
                <a:solidFill>
                  <a:schemeClr val="bg1"/>
                </a:solidFill>
                <a:latin typeface="Roboto" panose="02000000000000000000" pitchFamily="2" charset="0"/>
                <a:ea typeface="Roboto" panose="02000000000000000000" pitchFamily="2" charset="0"/>
                <a:cs typeface="Roboto" panose="02000000000000000000" pitchFamily="2" charset="0"/>
              </a:rPr>
              <a:t>3. Leading program activities</a:t>
            </a:r>
          </a:p>
        </p:txBody>
      </p:sp>
      <p:sp>
        <p:nvSpPr>
          <p:cNvPr id="106" name="Isosceles Triangle 105">
            <a:extLst>
              <a:ext uri="{FF2B5EF4-FFF2-40B4-BE49-F238E27FC236}">
                <a16:creationId xmlns:a16="http://schemas.microsoft.com/office/drawing/2014/main" id="{71701DA0-0E8D-5DFA-6E81-BF8EEB091E14}"/>
              </a:ext>
              <a:ext uri="{C183D7F6-B498-43B3-948B-1728B52AA6E4}">
                <adec:decorative xmlns:adec="http://schemas.microsoft.com/office/drawing/2017/decorative" val="1"/>
              </a:ext>
            </a:extLst>
          </p:cNvPr>
          <p:cNvSpPr/>
          <p:nvPr/>
        </p:nvSpPr>
        <p:spPr bwMode="auto">
          <a:xfrm rot="5400000">
            <a:off x="6516591" y="2555924"/>
            <a:ext cx="505681" cy="117348"/>
          </a:xfrm>
          <a:prstGeom prst="triangle">
            <a:avLst/>
          </a:prstGeom>
          <a:solidFill>
            <a:srgbClr val="006FBA"/>
          </a:solidFill>
          <a:ln w="952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000" b="1" i="0" u="none" strike="noStrike" cap="none" normalizeH="0" baseline="0" dirty="0">
              <a:ln>
                <a:noFill/>
              </a:ln>
              <a:solidFill>
                <a:schemeClr val="bg1"/>
              </a:solidFill>
              <a:effectLst/>
              <a:latin typeface="+mn-lt"/>
              <a:ea typeface="ＭＳ Ｐゴシック" pitchFamily="84" charset="-128"/>
            </a:endParaRPr>
          </a:p>
        </p:txBody>
      </p:sp>
      <p:sp>
        <p:nvSpPr>
          <p:cNvPr id="93" name="Rectangle 92">
            <a:extLst>
              <a:ext uri="{FF2B5EF4-FFF2-40B4-BE49-F238E27FC236}">
                <a16:creationId xmlns:a16="http://schemas.microsoft.com/office/drawing/2014/main" id="{00396771-2F21-B765-1B6F-25891EC1F3B6}"/>
              </a:ext>
            </a:extLst>
          </p:cNvPr>
          <p:cNvSpPr/>
          <p:nvPr/>
        </p:nvSpPr>
        <p:spPr bwMode="auto">
          <a:xfrm>
            <a:off x="4188777" y="2380597"/>
            <a:ext cx="2488588" cy="468000"/>
          </a:xfrm>
          <a:prstGeom prst="rect">
            <a:avLst/>
          </a:prstGeom>
          <a:solidFill>
            <a:schemeClr val="tx2"/>
          </a:solidFill>
          <a:ln w="28575">
            <a:noFill/>
          </a:ln>
        </p:spPr>
        <p:txBody>
          <a:bodyPr lIns="108000" tIns="72000" rIns="108000" bIns="72000" anchor="ctr"/>
          <a:lstStyle/>
          <a:p>
            <a:pPr eaLnBrk="1" hangingPunct="1">
              <a:spcAft>
                <a:spcPts val="600"/>
              </a:spcAft>
              <a:buClr>
                <a:schemeClr val="bg2"/>
              </a:buClr>
            </a:pPr>
            <a:r>
              <a:rPr lang="en-AU" sz="1100" b="1" kern="0" dirty="0">
                <a:solidFill>
                  <a:schemeClr val="bg1"/>
                </a:solidFill>
                <a:latin typeface="Roboto" panose="02000000000000000000" pitchFamily="2" charset="0"/>
                <a:ea typeface="Roboto" panose="02000000000000000000" pitchFamily="2" charset="0"/>
                <a:cs typeface="Roboto" panose="02000000000000000000" pitchFamily="2" charset="0"/>
              </a:rPr>
              <a:t>2. Collaborating on initiatives</a:t>
            </a:r>
          </a:p>
        </p:txBody>
      </p:sp>
      <p:sp>
        <p:nvSpPr>
          <p:cNvPr id="105" name="Isosceles Triangle 104">
            <a:extLst>
              <a:ext uri="{FF2B5EF4-FFF2-40B4-BE49-F238E27FC236}">
                <a16:creationId xmlns:a16="http://schemas.microsoft.com/office/drawing/2014/main" id="{049FE8B9-30A5-843D-7E0B-0FDAF6EA511D}"/>
              </a:ext>
              <a:ext uri="{C183D7F6-B498-43B3-948B-1728B52AA6E4}">
                <adec:decorative xmlns:adec="http://schemas.microsoft.com/office/drawing/2017/decorative" val="1"/>
              </a:ext>
            </a:extLst>
          </p:cNvPr>
          <p:cNvSpPr/>
          <p:nvPr/>
        </p:nvSpPr>
        <p:spPr bwMode="auto">
          <a:xfrm rot="5400000">
            <a:off x="3848003" y="2555923"/>
            <a:ext cx="505681" cy="117348"/>
          </a:xfrm>
          <a:prstGeom prst="triangle">
            <a:avLst/>
          </a:prstGeom>
          <a:solidFill>
            <a:srgbClr val="006FBA"/>
          </a:solidFill>
          <a:ln w="952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000" b="1" i="0" u="none" strike="noStrike" cap="none" normalizeH="0" baseline="0" dirty="0">
              <a:ln>
                <a:noFill/>
              </a:ln>
              <a:solidFill>
                <a:schemeClr val="bg1"/>
              </a:solidFill>
              <a:effectLst/>
              <a:latin typeface="+mn-lt"/>
              <a:ea typeface="ＭＳ Ｐゴシック" pitchFamily="84" charset="-128"/>
            </a:endParaRPr>
          </a:p>
        </p:txBody>
      </p:sp>
      <p:sp>
        <p:nvSpPr>
          <p:cNvPr id="91" name="Rectangle 90">
            <a:extLst>
              <a:ext uri="{FF2B5EF4-FFF2-40B4-BE49-F238E27FC236}">
                <a16:creationId xmlns:a16="http://schemas.microsoft.com/office/drawing/2014/main" id="{8C6A0A17-93ED-4A01-8C3E-AFE015D3406D}"/>
              </a:ext>
            </a:extLst>
          </p:cNvPr>
          <p:cNvSpPr/>
          <p:nvPr/>
        </p:nvSpPr>
        <p:spPr bwMode="auto">
          <a:xfrm>
            <a:off x="1511929" y="2380597"/>
            <a:ext cx="2496848" cy="468000"/>
          </a:xfrm>
          <a:prstGeom prst="rect">
            <a:avLst/>
          </a:prstGeom>
          <a:solidFill>
            <a:schemeClr val="tx2"/>
          </a:solidFill>
          <a:ln w="28575">
            <a:noFill/>
          </a:ln>
        </p:spPr>
        <p:txBody>
          <a:bodyPr lIns="108000" tIns="72000" rIns="108000" bIns="72000" anchor="ctr"/>
          <a:lstStyle/>
          <a:p>
            <a:pPr eaLnBrk="1" hangingPunct="1">
              <a:spcAft>
                <a:spcPts val="600"/>
              </a:spcAft>
              <a:buClr>
                <a:schemeClr val="bg2"/>
              </a:buClr>
            </a:pPr>
            <a:r>
              <a:rPr lang="en-AU" sz="1100" b="1" kern="0" dirty="0">
                <a:solidFill>
                  <a:schemeClr val="bg1"/>
                </a:solidFill>
                <a:latin typeface="Roboto" panose="02000000000000000000" pitchFamily="2" charset="0"/>
                <a:ea typeface="Roboto" panose="02000000000000000000" pitchFamily="2" charset="0"/>
                <a:cs typeface="Roboto" panose="02000000000000000000" pitchFamily="2" charset="0"/>
              </a:rPr>
              <a:t>1. Sharing information and networking</a:t>
            </a:r>
          </a:p>
        </p:txBody>
      </p:sp>
      <p:sp>
        <p:nvSpPr>
          <p:cNvPr id="97" name="TextBox 96">
            <a:extLst>
              <a:ext uri="{FF2B5EF4-FFF2-40B4-BE49-F238E27FC236}">
                <a16:creationId xmlns:a16="http://schemas.microsoft.com/office/drawing/2014/main" id="{5F1C6FEB-8F7D-DC82-0591-3C39D599D2A5}"/>
              </a:ext>
            </a:extLst>
          </p:cNvPr>
          <p:cNvSpPr txBox="1"/>
          <p:nvPr/>
        </p:nvSpPr>
        <p:spPr>
          <a:xfrm>
            <a:off x="2613558" y="2112440"/>
            <a:ext cx="5928730" cy="368300"/>
          </a:xfrm>
          <a:prstGeom prst="rect">
            <a:avLst/>
          </a:prstGeom>
        </p:spPr>
        <p:txBody>
          <a:bodyPr vert="horz" wrap="square" lIns="0" tIns="0" rIns="0" bIns="0" rtlCol="0">
            <a:noAutofit/>
          </a:bodyPr>
          <a:lstStyle/>
          <a:p>
            <a:pPr marL="0" indent="0" algn="ctr"/>
            <a:r>
              <a:rPr lang="en-AU" sz="1200" b="1" kern="0" dirty="0">
                <a:solidFill>
                  <a:schemeClr val="tx2"/>
                </a:solidFill>
              </a:rPr>
              <a:t>Levels of Taskforce responsibility and collaboration</a:t>
            </a:r>
          </a:p>
        </p:txBody>
      </p:sp>
      <p:sp>
        <p:nvSpPr>
          <p:cNvPr id="98" name="Content Placeholder 4">
            <a:extLst>
              <a:ext uri="{FF2B5EF4-FFF2-40B4-BE49-F238E27FC236}">
                <a16:creationId xmlns:a16="http://schemas.microsoft.com/office/drawing/2014/main" id="{3DE5308D-8C6B-98C2-2D4C-43400435F503}"/>
              </a:ext>
            </a:extLst>
          </p:cNvPr>
          <p:cNvSpPr txBox="1">
            <a:spLocks/>
          </p:cNvSpPr>
          <p:nvPr/>
        </p:nvSpPr>
        <p:spPr>
          <a:xfrm>
            <a:off x="435380" y="1055717"/>
            <a:ext cx="9055424" cy="1056723"/>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b="1" kern="0" dirty="0">
                <a:cs typeface="Arial"/>
              </a:rPr>
              <a:t>Some Taskforces are getting more involved in developing initiatives and implementing the program. </a:t>
            </a:r>
            <a:r>
              <a:rPr lang="en-AU" sz="1100" kern="0" dirty="0">
                <a:cs typeface="Arial"/>
              </a:rPr>
              <a:t>All Taskforces in the case study regions are sharing information on local challenges and opportunities and expanding the Employment Facilitator’s network. Some Taskforces are also collaborating on projects or taking on greater responsibility to implement activities under the program. Taskforces appear to take on greater responsibility where members have had more time to build trusted relationships, and where Employment Facilitators provide structures and support for collaborative activities. These findings are based on Taskforce activities observed within the priority areas that were in focus for each case study (refer to slide 21). Findings may therefore exclude other collaborative activity occurring outside the priority areas in focus.</a:t>
            </a:r>
          </a:p>
        </p:txBody>
      </p:sp>
      <p:sp>
        <p:nvSpPr>
          <p:cNvPr id="2" name="Title 1">
            <a:extLst>
              <a:ext uri="{FF2B5EF4-FFF2-40B4-BE49-F238E27FC236}">
                <a16:creationId xmlns:a16="http://schemas.microsoft.com/office/drawing/2014/main" id="{BCB838AB-0903-F951-8011-764BD9A55F43}"/>
              </a:ext>
            </a:extLst>
          </p:cNvPr>
          <p:cNvSpPr>
            <a:spLocks noGrp="1"/>
          </p:cNvSpPr>
          <p:nvPr>
            <p:ph type="title"/>
          </p:nvPr>
        </p:nvSpPr>
        <p:spPr/>
        <p:txBody>
          <a:bodyPr vert="horz"/>
          <a:lstStyle/>
          <a:p>
            <a:pPr>
              <a:spcAft>
                <a:spcPts val="1800"/>
              </a:spcAft>
              <a:buClr>
                <a:schemeClr val="tx2"/>
              </a:buClr>
            </a:pPr>
            <a:r>
              <a:rPr lang="en-AU" sz="2000" kern="0" dirty="0"/>
              <a:t>Taskforces that have stable membership and structures that support collaboration can take on more responsibility</a:t>
            </a:r>
          </a:p>
        </p:txBody>
      </p:sp>
      <p:sp>
        <p:nvSpPr>
          <p:cNvPr id="3" name="Slide Number Placeholder 2">
            <a:extLst>
              <a:ext uri="{FF2B5EF4-FFF2-40B4-BE49-F238E27FC236}">
                <a16:creationId xmlns:a16="http://schemas.microsoft.com/office/drawing/2014/main" id="{1DEF4490-EEC6-0034-4546-94AB8EF9A237}"/>
              </a:ext>
            </a:extLst>
          </p:cNvPr>
          <p:cNvSpPr>
            <a:spLocks noGrp="1"/>
          </p:cNvSpPr>
          <p:nvPr>
            <p:ph type="sldNum" sz="quarter" idx="15"/>
          </p:nvPr>
        </p:nvSpPr>
        <p:spPr/>
        <p:txBody>
          <a:bodyPr/>
          <a:lstStyle/>
          <a:p>
            <a:pPr algn="r"/>
            <a:fld id="{31DA3BC9-E790-4181-9E03-5E49C268FA52}" type="slidenum">
              <a:rPr lang="en-AU" sz="1000" smtClean="0"/>
              <a:pPr algn="r"/>
              <a:t>14</a:t>
            </a:fld>
            <a:endParaRPr lang="en-AU" sz="1000" dirty="0"/>
          </a:p>
        </p:txBody>
      </p:sp>
    </p:spTree>
    <p:extLst>
      <p:ext uri="{BB962C8B-B14F-4D97-AF65-F5344CB8AC3E}">
        <p14:creationId xmlns:p14="http://schemas.microsoft.com/office/powerpoint/2010/main" val="360563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4"/>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5" name="AutoShape 5">
            <a:extLst>
              <a:ext uri="{C183D7F6-B498-43B3-948B-1728B52AA6E4}">
                <adec:decorative xmlns:adec="http://schemas.microsoft.com/office/drawing/2017/decorative" val="1"/>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200" y="2401200"/>
            <a:ext cx="6480000" cy="1386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The program’s outcomes</a:t>
            </a:r>
          </a:p>
        </p:txBody>
      </p:sp>
    </p:spTree>
    <p:extLst>
      <p:ext uri="{BB962C8B-B14F-4D97-AF65-F5344CB8AC3E}">
        <p14:creationId xmlns:p14="http://schemas.microsoft.com/office/powerpoint/2010/main" val="305881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B41D99D-F522-8330-A765-450E3FB4C210}"/>
              </a:ext>
              <a:ext uri="{C183D7F6-B498-43B3-948B-1728B52AA6E4}">
                <adec:decorative xmlns:adec="http://schemas.microsoft.com/office/drawing/2017/decorative" val="1"/>
              </a:ext>
            </a:extLst>
          </p:cNvPr>
          <p:cNvSpPr/>
          <p:nvPr/>
        </p:nvSpPr>
        <p:spPr bwMode="auto">
          <a:xfrm>
            <a:off x="435597" y="1876425"/>
            <a:ext cx="9055425" cy="4552950"/>
          </a:xfrm>
          <a:prstGeom prst="rect">
            <a:avLst/>
          </a:prstGeom>
          <a:solidFill>
            <a:srgbClr val="EFEDE6"/>
          </a:solidFill>
          <a:ln w="952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000" b="1" i="0" u="none" strike="noStrike" cap="none" normalizeH="0" baseline="0" dirty="0">
              <a:ln>
                <a:noFill/>
              </a:ln>
              <a:solidFill>
                <a:schemeClr val="bg1"/>
              </a:solidFill>
              <a:effectLst/>
              <a:latin typeface="+mn-lt"/>
              <a:ea typeface="ＭＳ Ｐゴシック" pitchFamily="84" charset="-128"/>
            </a:endParaRPr>
          </a:p>
        </p:txBody>
      </p:sp>
      <p:sp>
        <p:nvSpPr>
          <p:cNvPr id="6" name="Content Placeholder 4">
            <a:extLst>
              <a:ext uri="{FF2B5EF4-FFF2-40B4-BE49-F238E27FC236}">
                <a16:creationId xmlns:a16="http://schemas.microsoft.com/office/drawing/2014/main" id="{2F8274B8-B729-8305-F8AC-698F1D724D15}"/>
              </a:ext>
            </a:extLst>
          </p:cNvPr>
          <p:cNvSpPr txBox="1">
            <a:spLocks/>
          </p:cNvSpPr>
          <p:nvPr/>
        </p:nvSpPr>
        <p:spPr>
          <a:xfrm>
            <a:off x="1579560" y="5058888"/>
            <a:ext cx="7758404" cy="1243725"/>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100" b="1" dirty="0"/>
              <a:t>4. Connecting, navigating and promoting. </a:t>
            </a:r>
            <a:r>
              <a:rPr lang="en-AU" sz="1100" kern="0" dirty="0">
                <a:cs typeface="Arial"/>
              </a:rPr>
              <a:t>The above are examples of Employment Facilitators working closely with others on joint initiatives over time. Employment Facilitators in </a:t>
            </a:r>
            <a:r>
              <a:rPr lang="en-AU" sz="1100" b="1" kern="0" dirty="0">
                <a:cs typeface="Arial"/>
              </a:rPr>
              <a:t>all four case study regions</a:t>
            </a:r>
            <a:r>
              <a:rPr lang="en-AU" sz="1100" kern="0" dirty="0">
                <a:cs typeface="Arial"/>
              </a:rPr>
              <a:t> also spend a lot of their time sharing information, providing advice, helping people navigate complex service systems, and building relationships between local stakeholders with shared interests. These are small-scale, low-cost activities that can indirectly create valuable outcomes. They help people find the resources they need, connect with potential collaborators, or promote their program or service. Stakeholders in all case study regions described their Employment Facilitator as a trusted advisor and ‘first port of call’ when people needed help to understand their region or solve a workforce-related problem. </a:t>
            </a:r>
            <a:endParaRPr lang="en-AU" sz="1100" dirty="0"/>
          </a:p>
        </p:txBody>
      </p:sp>
      <p:grpSp>
        <p:nvGrpSpPr>
          <p:cNvPr id="8" name="Group 7">
            <a:extLst>
              <a:ext uri="{FF2B5EF4-FFF2-40B4-BE49-F238E27FC236}">
                <a16:creationId xmlns:a16="http://schemas.microsoft.com/office/drawing/2014/main" id="{D3BD58F2-BF61-040B-A817-31D3A833970F}"/>
              </a:ext>
              <a:ext uri="{C183D7F6-B498-43B3-948B-1728B52AA6E4}">
                <adec:decorative xmlns:adec="http://schemas.microsoft.com/office/drawing/2017/decorative" val="1"/>
              </a:ext>
            </a:extLst>
          </p:cNvPr>
          <p:cNvGrpSpPr/>
          <p:nvPr/>
        </p:nvGrpSpPr>
        <p:grpSpPr>
          <a:xfrm>
            <a:off x="666828" y="5355645"/>
            <a:ext cx="644354" cy="650212"/>
            <a:chOff x="666828" y="4124988"/>
            <a:chExt cx="644354" cy="650212"/>
          </a:xfrm>
        </p:grpSpPr>
        <p:sp>
          <p:nvSpPr>
            <p:cNvPr id="9" name="Oval 8">
              <a:extLst>
                <a:ext uri="{FF2B5EF4-FFF2-40B4-BE49-F238E27FC236}">
                  <a16:creationId xmlns:a16="http://schemas.microsoft.com/office/drawing/2014/main" id="{FE99019C-FAF5-BD0C-4738-6A4B2AEF1657}"/>
                </a:ext>
                <a:ext uri="{C183D7F6-B498-43B3-948B-1728B52AA6E4}">
                  <adec:decorative xmlns:adec="http://schemas.microsoft.com/office/drawing/2017/decorative" val="1"/>
                </a:ext>
              </a:extLst>
            </p:cNvPr>
            <p:cNvSpPr/>
            <p:nvPr/>
          </p:nvSpPr>
          <p:spPr bwMode="auto">
            <a:xfrm>
              <a:off x="666828" y="4124988"/>
              <a:ext cx="644354" cy="650212"/>
            </a:xfrm>
            <a:prstGeom prst="ellipse">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endParaRPr lang="en-AU" sz="1000" b="1" dirty="0">
                <a:solidFill>
                  <a:schemeClr val="bg1"/>
                </a:solidFill>
                <a:latin typeface="+mn-lt"/>
              </a:endParaRPr>
            </a:p>
          </p:txBody>
        </p:sp>
        <p:pic>
          <p:nvPicPr>
            <p:cNvPr id="13" name="Graphic 12">
              <a:extLst>
                <a:ext uri="{FF2B5EF4-FFF2-40B4-BE49-F238E27FC236}">
                  <a16:creationId xmlns:a16="http://schemas.microsoft.com/office/drawing/2014/main" id="{119B9170-50D9-F50E-B659-032BC0E95BFE}"/>
                </a:ext>
                <a:ext uri="{C183D7F6-B498-43B3-948B-1728B52AA6E4}">
                  <adec:decorative xmlns:adec="http://schemas.microsoft.com/office/drawing/2017/decorative" val="1"/>
                </a:ext>
              </a:extLst>
            </p:cNvPr>
            <p:cNvPicPr>
              <a:picLocks/>
            </p:cNvPicPr>
            <p:nvPr/>
          </p:nvPicPr>
          <p:blipFill>
            <a:blip r:embed="rId2"/>
            <a:srcRect/>
            <a:stretch/>
          </p:blipFill>
          <p:spPr>
            <a:xfrm>
              <a:off x="703413" y="4164502"/>
              <a:ext cx="571184" cy="571184"/>
            </a:xfrm>
            <a:prstGeom prst="rect">
              <a:avLst/>
            </a:prstGeom>
          </p:spPr>
        </p:pic>
      </p:grpSp>
      <p:sp>
        <p:nvSpPr>
          <p:cNvPr id="64" name="Content Placeholder 4">
            <a:extLst>
              <a:ext uri="{FF2B5EF4-FFF2-40B4-BE49-F238E27FC236}">
                <a16:creationId xmlns:a16="http://schemas.microsoft.com/office/drawing/2014/main" id="{1B9AFEA8-E663-6AB5-F453-437B7F6CD789}"/>
              </a:ext>
            </a:extLst>
          </p:cNvPr>
          <p:cNvSpPr txBox="1">
            <a:spLocks/>
          </p:cNvSpPr>
          <p:nvPr/>
        </p:nvSpPr>
        <p:spPr>
          <a:xfrm>
            <a:off x="1579560" y="4068148"/>
            <a:ext cx="7758404" cy="760422"/>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100" b="1" dirty="0"/>
              <a:t>3. Advocating to remove local barriers.</a:t>
            </a:r>
            <a:r>
              <a:rPr lang="en-AU" sz="1100" dirty="0"/>
              <a:t> In two regions the program is collaborating with local leaders to influence state government policy to address labour market challenges. </a:t>
            </a:r>
            <a:r>
              <a:rPr lang="en-AU" sz="1100" b="1" dirty="0"/>
              <a:t>Illawarra South Coast </a:t>
            </a:r>
            <a:r>
              <a:rPr lang="en-AU" sz="1100" dirty="0"/>
              <a:t>influenced the NSW Government to add new local bus routes and schedules for workers and students. </a:t>
            </a:r>
            <a:r>
              <a:rPr lang="en-AU" sz="1100" b="1" dirty="0"/>
              <a:t>Mid North South Australia’s </a:t>
            </a:r>
            <a:r>
              <a:rPr lang="en-AU" sz="1100" dirty="0"/>
              <a:t>Employment Facilitator is leading a group of stakeholders to advocate to the SA Government to invest in training the local workforce to meet growing industry needs.</a:t>
            </a:r>
          </a:p>
        </p:txBody>
      </p:sp>
      <p:grpSp>
        <p:nvGrpSpPr>
          <p:cNvPr id="12" name="Group 11">
            <a:extLst>
              <a:ext uri="{FF2B5EF4-FFF2-40B4-BE49-F238E27FC236}">
                <a16:creationId xmlns:a16="http://schemas.microsoft.com/office/drawing/2014/main" id="{2ECD6292-41EB-9A5B-4463-B46C6A6F5845}"/>
              </a:ext>
              <a:ext uri="{C183D7F6-B498-43B3-948B-1728B52AA6E4}">
                <adec:decorative xmlns:adec="http://schemas.microsoft.com/office/drawing/2017/decorative" val="1"/>
              </a:ext>
            </a:extLst>
          </p:cNvPr>
          <p:cNvGrpSpPr/>
          <p:nvPr/>
        </p:nvGrpSpPr>
        <p:grpSpPr>
          <a:xfrm>
            <a:off x="666828" y="4123253"/>
            <a:ext cx="644354" cy="650212"/>
            <a:chOff x="666828" y="4124988"/>
            <a:chExt cx="644354" cy="650212"/>
          </a:xfrm>
        </p:grpSpPr>
        <p:sp>
          <p:nvSpPr>
            <p:cNvPr id="7" name="Oval 6">
              <a:extLst>
                <a:ext uri="{FF2B5EF4-FFF2-40B4-BE49-F238E27FC236}">
                  <a16:creationId xmlns:a16="http://schemas.microsoft.com/office/drawing/2014/main" id="{7F66CEAA-85B9-1B96-2468-7D4814828522}"/>
                </a:ext>
                <a:ext uri="{C183D7F6-B498-43B3-948B-1728B52AA6E4}">
                  <adec:decorative xmlns:adec="http://schemas.microsoft.com/office/drawing/2017/decorative" val="1"/>
                </a:ext>
              </a:extLst>
            </p:cNvPr>
            <p:cNvSpPr/>
            <p:nvPr/>
          </p:nvSpPr>
          <p:spPr bwMode="auto">
            <a:xfrm>
              <a:off x="666828" y="4124988"/>
              <a:ext cx="644354" cy="650212"/>
            </a:xfrm>
            <a:prstGeom prst="ellipse">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endParaRPr lang="en-AU" sz="1000" b="1" dirty="0">
                <a:solidFill>
                  <a:schemeClr val="bg1"/>
                </a:solidFill>
                <a:latin typeface="+mn-lt"/>
              </a:endParaRPr>
            </a:p>
          </p:txBody>
        </p:sp>
        <p:pic>
          <p:nvPicPr>
            <p:cNvPr id="68" name="Graphic 67">
              <a:extLst>
                <a:ext uri="{FF2B5EF4-FFF2-40B4-BE49-F238E27FC236}">
                  <a16:creationId xmlns:a16="http://schemas.microsoft.com/office/drawing/2014/main" id="{D7576A2D-607D-C1FF-A0F1-682A866DCAE5}"/>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96229" y="4255566"/>
              <a:ext cx="385552" cy="389056"/>
            </a:xfrm>
            <a:prstGeom prst="rect">
              <a:avLst/>
            </a:prstGeom>
          </p:spPr>
        </p:pic>
      </p:grpSp>
      <p:sp>
        <p:nvSpPr>
          <p:cNvPr id="63" name="Content Placeholder 4">
            <a:extLst>
              <a:ext uri="{FF2B5EF4-FFF2-40B4-BE49-F238E27FC236}">
                <a16:creationId xmlns:a16="http://schemas.microsoft.com/office/drawing/2014/main" id="{9AFEFA46-AD66-49A4-28B2-D2B0EED4830E}"/>
              </a:ext>
            </a:extLst>
          </p:cNvPr>
          <p:cNvSpPr txBox="1">
            <a:spLocks/>
          </p:cNvSpPr>
          <p:nvPr/>
        </p:nvSpPr>
        <p:spPr>
          <a:xfrm>
            <a:off x="1579560" y="2983043"/>
            <a:ext cx="7758404" cy="854786"/>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100" b="1" dirty="0"/>
              <a:t>2. Developing new initiatives to address gaps in the local services system.</a:t>
            </a:r>
            <a:r>
              <a:rPr lang="en-AU" sz="1100" dirty="0"/>
              <a:t> In some regions the Employment Facilitator and Taskforce have worked with local leaders to develop new programs that directly respond to gaps in the local services system. Some of these have been funded through the Local Recovery Fund but others have been funded externally. Examples include new training courses, a local industry tours program, and a pre-employment program for Indigenous women (see the </a:t>
            </a:r>
            <a:r>
              <a:rPr lang="en-AU" sz="1100" b="1" dirty="0"/>
              <a:t>Mid North South Australia, Illawarra South Coast</a:t>
            </a:r>
            <a:r>
              <a:rPr lang="en-AU" sz="1100" dirty="0"/>
              <a:t> and </a:t>
            </a:r>
            <a:r>
              <a:rPr lang="en-AU" sz="1100" b="1" dirty="0"/>
              <a:t>New England and North West</a:t>
            </a:r>
            <a:r>
              <a:rPr lang="en-AU" sz="1100" dirty="0"/>
              <a:t> case studies).</a:t>
            </a:r>
          </a:p>
        </p:txBody>
      </p:sp>
      <p:grpSp>
        <p:nvGrpSpPr>
          <p:cNvPr id="11" name="Group 10">
            <a:extLst>
              <a:ext uri="{FF2B5EF4-FFF2-40B4-BE49-F238E27FC236}">
                <a16:creationId xmlns:a16="http://schemas.microsoft.com/office/drawing/2014/main" id="{D0100493-77AC-271C-AD7D-992A9EB9C763}"/>
              </a:ext>
              <a:ext uri="{C183D7F6-B498-43B3-948B-1728B52AA6E4}">
                <adec:decorative xmlns:adec="http://schemas.microsoft.com/office/drawing/2017/decorative" val="1"/>
              </a:ext>
            </a:extLst>
          </p:cNvPr>
          <p:cNvGrpSpPr/>
          <p:nvPr/>
        </p:nvGrpSpPr>
        <p:grpSpPr>
          <a:xfrm>
            <a:off x="666828" y="3085330"/>
            <a:ext cx="644354" cy="650212"/>
            <a:chOff x="666828" y="3161824"/>
            <a:chExt cx="644354" cy="650212"/>
          </a:xfrm>
        </p:grpSpPr>
        <p:sp>
          <p:nvSpPr>
            <p:cNvPr id="5" name="Oval 4">
              <a:extLst>
                <a:ext uri="{FF2B5EF4-FFF2-40B4-BE49-F238E27FC236}">
                  <a16:creationId xmlns:a16="http://schemas.microsoft.com/office/drawing/2014/main" id="{3B713442-34C5-5445-11DE-0C67C798B764}"/>
                </a:ext>
                <a:ext uri="{C183D7F6-B498-43B3-948B-1728B52AA6E4}">
                  <adec:decorative xmlns:adec="http://schemas.microsoft.com/office/drawing/2017/decorative" val="0"/>
                </a:ext>
              </a:extLst>
            </p:cNvPr>
            <p:cNvSpPr/>
            <p:nvPr/>
          </p:nvSpPr>
          <p:spPr bwMode="auto">
            <a:xfrm>
              <a:off x="666828" y="3161824"/>
              <a:ext cx="644354" cy="650212"/>
            </a:xfrm>
            <a:prstGeom prst="ellipse">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endParaRPr lang="en-AU" sz="1000" b="1" dirty="0">
                <a:solidFill>
                  <a:schemeClr val="bg1"/>
                </a:solidFill>
                <a:latin typeface="+mn-lt"/>
              </a:endParaRPr>
            </a:p>
          </p:txBody>
        </p:sp>
        <p:pic>
          <p:nvPicPr>
            <p:cNvPr id="67" name="Graphic 66">
              <a:extLst>
                <a:ext uri="{FF2B5EF4-FFF2-40B4-BE49-F238E27FC236}">
                  <a16:creationId xmlns:a16="http://schemas.microsoft.com/office/drawing/2014/main" id="{F8644CB2-F63A-5F60-62E3-A5E3EAC037FE}"/>
                </a:ext>
                <a:ext uri="{C183D7F6-B498-43B3-948B-1728B52AA6E4}">
                  <adec:decorative xmlns:adec="http://schemas.microsoft.com/office/drawing/2017/decorative" val="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95053" y="3291215"/>
              <a:ext cx="387904" cy="391430"/>
            </a:xfrm>
            <a:prstGeom prst="rect">
              <a:avLst/>
            </a:prstGeom>
          </p:spPr>
        </p:pic>
      </p:grpSp>
      <p:sp>
        <p:nvSpPr>
          <p:cNvPr id="57" name="Content Placeholder 4">
            <a:extLst>
              <a:ext uri="{FF2B5EF4-FFF2-40B4-BE49-F238E27FC236}">
                <a16:creationId xmlns:a16="http://schemas.microsoft.com/office/drawing/2014/main" id="{A15380F2-712E-0753-D241-A0AE6E07A966}"/>
              </a:ext>
            </a:extLst>
          </p:cNvPr>
          <p:cNvSpPr txBox="1">
            <a:spLocks/>
          </p:cNvSpPr>
          <p:nvPr/>
        </p:nvSpPr>
        <p:spPr>
          <a:xfrm>
            <a:off x="1579560" y="2041393"/>
            <a:ext cx="7758404" cy="711331"/>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100" b="1" dirty="0"/>
              <a:t>1. Improving coordination between existing services, programs and employers.</a:t>
            </a:r>
            <a:r>
              <a:rPr lang="en-AU" sz="1100" dirty="0"/>
              <a:t> This helps employment and other services work more effectively to meet industry needs and support more job seekers to access training, employment and other supports. The </a:t>
            </a:r>
            <a:r>
              <a:rPr lang="en-AU" sz="1100" b="1" dirty="0"/>
              <a:t>Western Melbourne </a:t>
            </a:r>
            <a:r>
              <a:rPr lang="en-AU" sz="1100" dirty="0"/>
              <a:t>region’s work to improve relationships between major employers and Workforce Australia providers is a prominent example of this outcome. </a:t>
            </a:r>
          </a:p>
        </p:txBody>
      </p:sp>
      <p:grpSp>
        <p:nvGrpSpPr>
          <p:cNvPr id="10" name="Group 9">
            <a:extLst>
              <a:ext uri="{FF2B5EF4-FFF2-40B4-BE49-F238E27FC236}">
                <a16:creationId xmlns:a16="http://schemas.microsoft.com/office/drawing/2014/main" id="{2DB50D27-1C78-3FB5-781A-166C1B8CBD6B}"/>
              </a:ext>
              <a:ext uri="{C183D7F6-B498-43B3-948B-1728B52AA6E4}">
                <adec:decorative xmlns:adec="http://schemas.microsoft.com/office/drawing/2017/decorative" val="1"/>
              </a:ext>
            </a:extLst>
          </p:cNvPr>
          <p:cNvGrpSpPr/>
          <p:nvPr/>
        </p:nvGrpSpPr>
        <p:grpSpPr>
          <a:xfrm>
            <a:off x="666828" y="2071953"/>
            <a:ext cx="644354" cy="650212"/>
            <a:chOff x="666828" y="2208905"/>
            <a:chExt cx="644354" cy="650212"/>
          </a:xfrm>
        </p:grpSpPr>
        <p:sp>
          <p:nvSpPr>
            <p:cNvPr id="4" name="Oval 3">
              <a:extLst>
                <a:ext uri="{FF2B5EF4-FFF2-40B4-BE49-F238E27FC236}">
                  <a16:creationId xmlns:a16="http://schemas.microsoft.com/office/drawing/2014/main" id="{247A3DF7-FA36-3D65-C1D7-FB2F0A36B042}"/>
                </a:ext>
                <a:ext uri="{C183D7F6-B498-43B3-948B-1728B52AA6E4}">
                  <adec:decorative xmlns:adec="http://schemas.microsoft.com/office/drawing/2017/decorative" val="0"/>
                </a:ext>
              </a:extLst>
            </p:cNvPr>
            <p:cNvSpPr/>
            <p:nvPr/>
          </p:nvSpPr>
          <p:spPr bwMode="auto">
            <a:xfrm>
              <a:off x="666828" y="2208905"/>
              <a:ext cx="644354" cy="650212"/>
            </a:xfrm>
            <a:prstGeom prst="ellipse">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endParaRPr lang="en-AU" sz="1000" b="1" dirty="0">
                <a:solidFill>
                  <a:schemeClr val="bg1"/>
                </a:solidFill>
                <a:latin typeface="+mn-lt"/>
              </a:endParaRPr>
            </a:p>
          </p:txBody>
        </p:sp>
        <p:pic>
          <p:nvPicPr>
            <p:cNvPr id="66" name="Graphic 65">
              <a:extLst>
                <a:ext uri="{FF2B5EF4-FFF2-40B4-BE49-F238E27FC236}">
                  <a16:creationId xmlns:a16="http://schemas.microsoft.com/office/drawing/2014/main" id="{6D0DBBA2-F156-4E3F-5E04-5288968307C3}"/>
                </a:ext>
                <a:ext uri="{C183D7F6-B498-43B3-948B-1728B52AA6E4}">
                  <adec:decorative xmlns:adec="http://schemas.microsoft.com/office/drawing/2017/decorative" val="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95055" y="2338298"/>
              <a:ext cx="387900" cy="391426"/>
            </a:xfrm>
            <a:prstGeom prst="rect">
              <a:avLst/>
            </a:prstGeom>
          </p:spPr>
        </p:pic>
      </p:grpSp>
      <p:sp>
        <p:nvSpPr>
          <p:cNvPr id="55" name="Content Placeholder 4">
            <a:extLst>
              <a:ext uri="{FF2B5EF4-FFF2-40B4-BE49-F238E27FC236}">
                <a16:creationId xmlns:a16="http://schemas.microsoft.com/office/drawing/2014/main" id="{D9A1A94C-3B71-5715-6565-28AA85B7780D}"/>
              </a:ext>
            </a:extLst>
          </p:cNvPr>
          <p:cNvSpPr txBox="1">
            <a:spLocks/>
          </p:cNvSpPr>
          <p:nvPr/>
        </p:nvSpPr>
        <p:spPr>
          <a:xfrm>
            <a:off x="435599" y="1055717"/>
            <a:ext cx="9055423" cy="701468"/>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b="1" kern="0" dirty="0">
                <a:cs typeface="Arial"/>
              </a:rPr>
              <a:t>Employment Facilitators create outcomes in collaboration with other people. </a:t>
            </a:r>
            <a:r>
              <a:rPr lang="en-AU" sz="1100" kern="0" dirty="0">
                <a:cs typeface="Arial"/>
              </a:rPr>
              <a:t>In place-based approaches like the Local Jobs Program, all outcomes are a collaborative effort. Change happens when people work together towards shared goals. Employment Facilitators are playing a pivotal role in all case study regions to support and lead groups of local leaders to work together to create outcomes. The case studies document examples of these outcomes, which can be grouped into four categories:</a:t>
            </a:r>
          </a:p>
        </p:txBody>
      </p:sp>
      <p:sp>
        <p:nvSpPr>
          <p:cNvPr id="2" name="Title 1">
            <a:extLst>
              <a:ext uri="{FF2B5EF4-FFF2-40B4-BE49-F238E27FC236}">
                <a16:creationId xmlns:a16="http://schemas.microsoft.com/office/drawing/2014/main" id="{A88A5C80-7EA3-40BB-CE73-0159D4A0F90A}"/>
              </a:ext>
            </a:extLst>
          </p:cNvPr>
          <p:cNvSpPr>
            <a:spLocks noGrp="1"/>
          </p:cNvSpPr>
          <p:nvPr>
            <p:ph type="title"/>
          </p:nvPr>
        </p:nvSpPr>
        <p:spPr/>
        <p:txBody>
          <a:bodyPr vert="horz"/>
          <a:lstStyle/>
          <a:p>
            <a:r>
              <a:rPr lang="en-AU" dirty="0"/>
              <a:t>The Local Jobs Program creates valuable outcomes that respond to regional labour market challenges and gaps in local service systems</a:t>
            </a:r>
          </a:p>
        </p:txBody>
      </p:sp>
      <p:sp>
        <p:nvSpPr>
          <p:cNvPr id="3" name="Slide Number Placeholder 2">
            <a:extLst>
              <a:ext uri="{FF2B5EF4-FFF2-40B4-BE49-F238E27FC236}">
                <a16:creationId xmlns:a16="http://schemas.microsoft.com/office/drawing/2014/main" id="{C314BE78-7003-BB9E-A2C3-495299C36AD7}"/>
              </a:ext>
            </a:extLst>
          </p:cNvPr>
          <p:cNvSpPr>
            <a:spLocks noGrp="1"/>
          </p:cNvSpPr>
          <p:nvPr>
            <p:ph type="sldNum" sz="quarter" idx="15"/>
          </p:nvPr>
        </p:nvSpPr>
        <p:spPr/>
        <p:txBody>
          <a:bodyPr/>
          <a:lstStyle/>
          <a:p>
            <a:pPr algn="r"/>
            <a:fld id="{31DA3BC9-E790-4181-9E03-5E49C268FA52}" type="slidenum">
              <a:rPr lang="en-AU" sz="1100" smtClean="0"/>
              <a:pPr algn="r"/>
              <a:t>16</a:t>
            </a:fld>
            <a:r>
              <a:rPr lang="en-AU" sz="1100" dirty="0"/>
              <a:t> </a:t>
            </a:r>
          </a:p>
        </p:txBody>
      </p:sp>
    </p:spTree>
    <p:extLst>
      <p:ext uri="{BB962C8B-B14F-4D97-AF65-F5344CB8AC3E}">
        <p14:creationId xmlns:p14="http://schemas.microsoft.com/office/powerpoint/2010/main" val="161147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0"/>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4"/>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5" name="AutoShape 5">
            <a:extLst>
              <a:ext uri="{C183D7F6-B498-43B3-948B-1728B52AA6E4}">
                <adec:decorative xmlns:adec="http://schemas.microsoft.com/office/drawing/2017/decorative" val="0"/>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200" y="2400901"/>
            <a:ext cx="6480000" cy="138499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The program’s unique </a:t>
            </a:r>
          </a:p>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role</a:t>
            </a:r>
          </a:p>
        </p:txBody>
      </p:sp>
    </p:spTree>
    <p:extLst>
      <p:ext uri="{BB962C8B-B14F-4D97-AF65-F5344CB8AC3E}">
        <p14:creationId xmlns:p14="http://schemas.microsoft.com/office/powerpoint/2010/main" val="246413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47BD3DD-6297-C87C-287D-4D2EFF7811C1}"/>
              </a:ext>
            </a:extLst>
          </p:cNvPr>
          <p:cNvGraphicFramePr>
            <a:graphicFrameLocks noChangeAspect="1"/>
          </p:cNvGraphicFramePr>
          <p:nvPr>
            <p:custDataLst>
              <p:tags r:id="rId1"/>
            </p:custDataLst>
            <p:extLst>
              <p:ext uri="{D42A27DB-BD31-4B8C-83A1-F6EECF244321}">
                <p14:modId xmlns:p14="http://schemas.microsoft.com/office/powerpoint/2010/main" val="3894132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4" progId="TCLayout.ActiveDocument.1">
                  <p:embed/>
                </p:oleObj>
              </mc:Choice>
              <mc:Fallback>
                <p:oleObj name="think-cell Slide" r:id="rId3" imgW="381" imgH="384" progId="TCLayout.ActiveDocument.1">
                  <p:embed/>
                  <p:pic>
                    <p:nvPicPr>
                      <p:cNvPr id="12" name="think-cell data - do not delete" hidden="1">
                        <a:extLst>
                          <a:ext uri="{FF2B5EF4-FFF2-40B4-BE49-F238E27FC236}">
                            <a16:creationId xmlns:a16="http://schemas.microsoft.com/office/drawing/2014/main" id="{347BD3DD-6297-C87C-287D-4D2EFF7811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1CF22D78-425E-2CA9-1440-1EAE19CB790F}"/>
              </a:ext>
              <a:ext uri="{C183D7F6-B498-43B3-948B-1728B52AA6E4}">
                <adec:decorative xmlns:adec="http://schemas.microsoft.com/office/drawing/2017/decorative" val="0"/>
              </a:ext>
            </a:extLst>
          </p:cNvPr>
          <p:cNvSpPr/>
          <p:nvPr/>
        </p:nvSpPr>
        <p:spPr bwMode="auto">
          <a:xfrm>
            <a:off x="396364" y="3740727"/>
            <a:ext cx="9046703" cy="1650423"/>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72000" tIns="144000" rIns="72000" bIns="108000" numCol="1" spcCol="0" rtlCol="0" fromWordArt="0" anchor="ctr" anchorCtr="0" forceAA="0" compatLnSpc="1">
            <a:prstTxWarp prst="textNoShape">
              <a:avLst/>
            </a:prstTxWarp>
            <a:noAutofit/>
          </a:bodyPr>
          <a:lstStyle/>
          <a:p>
            <a:pPr>
              <a:spcAft>
                <a:spcPts val="600"/>
              </a:spcAft>
            </a:pPr>
            <a:r>
              <a:rPr lang="en-AU" sz="1100" kern="0" dirty="0">
                <a:solidFill>
                  <a:schemeClr val="tx2"/>
                </a:solidFill>
                <a:latin typeface="+mn-lt"/>
                <a:ea typeface="Roboto"/>
                <a:cs typeface="Roboto"/>
              </a:rPr>
              <a:t>“Without the Local Jobs Program I don't know if there's one specific group that would be able to do it. I think that you couldn't give it to current Employment Services Providers because they've got their own agendas. I think that it needs very specialised knowledge, and it needs to understand government guidelines and contracts, and rules and regulations, and also understand business</a:t>
            </a:r>
            <a:r>
              <a:rPr lang="en-US" sz="1100" kern="0" dirty="0">
                <a:solidFill>
                  <a:schemeClr val="tx2"/>
                </a:solidFill>
                <a:latin typeface="+mn-lt"/>
                <a:ea typeface="Roboto"/>
                <a:cs typeface="Roboto"/>
              </a:rPr>
              <a:t>.”</a:t>
            </a:r>
            <a:r>
              <a:rPr lang="en-AU" sz="1100" kern="0" dirty="0">
                <a:solidFill>
                  <a:schemeClr val="tx2"/>
                </a:solidFill>
                <a:latin typeface="+mn-lt"/>
                <a:ea typeface="Roboto"/>
                <a:cs typeface="Roboto"/>
              </a:rPr>
              <a:t> </a:t>
            </a:r>
          </a:p>
          <a:p>
            <a:pPr marL="0" marR="0" indent="0" defTabSz="914400" rtl="0" eaLnBrk="0" fontAlgn="base" latinLnBrk="0" hangingPunct="0">
              <a:lnSpc>
                <a:spcPct val="100000"/>
              </a:lnSpc>
              <a:spcBef>
                <a:spcPct val="0"/>
              </a:spcBef>
              <a:spcAft>
                <a:spcPct val="0"/>
              </a:spcAft>
              <a:buClrTx/>
              <a:buSzTx/>
              <a:buFontTx/>
              <a:buNone/>
              <a:tabLst/>
            </a:pPr>
            <a:r>
              <a:rPr lang="en-US" sz="1100" b="1" kern="0" dirty="0">
                <a:solidFill>
                  <a:schemeClr val="tx2"/>
                </a:solidFill>
                <a:latin typeface="+mn-lt"/>
                <a:ea typeface="Roboto"/>
                <a:cs typeface="Roboto"/>
              </a:rPr>
              <a:t>– Kristie Dawe, Taskforce member and Project Manager, Matchworks</a:t>
            </a:r>
          </a:p>
          <a:p>
            <a:pPr marL="0" marR="0" indent="0" defTabSz="914400" rtl="0" eaLnBrk="0" fontAlgn="base" latinLnBrk="0" hangingPunct="0">
              <a:lnSpc>
                <a:spcPct val="100000"/>
              </a:lnSpc>
              <a:spcBef>
                <a:spcPct val="0"/>
              </a:spcBef>
              <a:spcAft>
                <a:spcPct val="0"/>
              </a:spcAft>
              <a:buClrTx/>
              <a:buSzTx/>
              <a:buFontTx/>
              <a:buNone/>
              <a:tabLst/>
            </a:pPr>
            <a:endParaRPr lang="en-US" sz="1100" b="1" kern="0" dirty="0">
              <a:solidFill>
                <a:schemeClr val="tx2"/>
              </a:solidFill>
              <a:latin typeface="+mn-lt"/>
              <a:ea typeface="Roboto"/>
              <a:cs typeface="Roboto"/>
            </a:endParaRPr>
          </a:p>
          <a:p>
            <a:pPr>
              <a:spcAft>
                <a:spcPts val="600"/>
              </a:spcAft>
            </a:pPr>
            <a:r>
              <a:rPr lang="en-AU" sz="1100" kern="0" dirty="0">
                <a:solidFill>
                  <a:schemeClr val="tx2"/>
                </a:solidFill>
                <a:latin typeface="+mn-lt"/>
                <a:ea typeface="Roboto"/>
                <a:cs typeface="Arial"/>
              </a:rPr>
              <a:t>“I don't believe there are other organisations that could step in to fill the Employment Facilitator’s and Support Officer’s shoes. During my time in economic development, I haven't come across any other similar service as proactive as the Local Jobs Program.”</a:t>
            </a:r>
          </a:p>
          <a:p>
            <a:r>
              <a:rPr lang="en-AU" sz="1100" kern="0" dirty="0">
                <a:solidFill>
                  <a:schemeClr val="tx2"/>
                </a:solidFill>
                <a:latin typeface="+mn-lt"/>
                <a:ea typeface="Roboto"/>
                <a:cs typeface="Roboto"/>
              </a:rPr>
              <a:t>– </a:t>
            </a:r>
            <a:r>
              <a:rPr lang="en-AU" sz="1100" b="1" kern="0" dirty="0">
                <a:solidFill>
                  <a:schemeClr val="tx2"/>
                </a:solidFill>
                <a:latin typeface="+mn-lt"/>
                <a:ea typeface="Roboto"/>
                <a:cs typeface="Roboto"/>
              </a:rPr>
              <a:t>Local council member</a:t>
            </a:r>
          </a:p>
        </p:txBody>
      </p:sp>
      <p:pic>
        <p:nvPicPr>
          <p:cNvPr id="17" name="Graphic 16">
            <a:extLst>
              <a:ext uri="{FF2B5EF4-FFF2-40B4-BE49-F238E27FC236}">
                <a16:creationId xmlns:a16="http://schemas.microsoft.com/office/drawing/2014/main" id="{0BE6309C-1781-C49F-4E7D-E5FD69DADB00}"/>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7067" y="5148150"/>
            <a:ext cx="486000" cy="486000"/>
          </a:xfrm>
          <a:prstGeom prst="rect">
            <a:avLst/>
          </a:prstGeom>
        </p:spPr>
      </p:pic>
      <p:sp>
        <p:nvSpPr>
          <p:cNvPr id="23" name="Content Placeholder 4">
            <a:extLst>
              <a:ext uri="{FF2B5EF4-FFF2-40B4-BE49-F238E27FC236}">
                <a16:creationId xmlns:a16="http://schemas.microsoft.com/office/drawing/2014/main" id="{4D3F600A-1814-E1EE-692A-0A5DEDDCBA48}"/>
              </a:ext>
            </a:extLst>
          </p:cNvPr>
          <p:cNvSpPr txBox="1">
            <a:spLocks/>
          </p:cNvSpPr>
          <p:nvPr/>
        </p:nvSpPr>
        <p:spPr>
          <a:xfrm>
            <a:off x="435599" y="1055716"/>
            <a:ext cx="9055423" cy="2685011"/>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b="1" kern="0" dirty="0">
                <a:cs typeface="Arial"/>
              </a:rPr>
              <a:t>Employment Facilitators occupy a unique role that others are unlikely to fill.</a:t>
            </a:r>
            <a:r>
              <a:rPr lang="en-AU" sz="1100" kern="0" dirty="0">
                <a:cs typeface="Arial"/>
              </a:rPr>
              <a:t> Employment Facilitators have the flexibility to work with stakeholders across boundaries between sectors, businesses, funding streams or levels of government. These boundaries constrain many other programs. They have the remit to consider the needs of their region as a whole, rather than focus on a single stakeholder’s interests. Employment Facilitators also have resources and support from the Commonwealth Government coupled with a distinctive set of skills and attributes. It is unlikely that other programs or organisations could step into this role in the case study regions, in the absence of the Local Jobs Program. </a:t>
            </a:r>
          </a:p>
          <a:p>
            <a:pPr>
              <a:spcAft>
                <a:spcPts val="1200"/>
              </a:spcAft>
              <a:buClr>
                <a:schemeClr val="tx2"/>
              </a:buClr>
            </a:pPr>
            <a:r>
              <a:rPr lang="en-AU" sz="1100" b="1" kern="0" dirty="0">
                <a:cs typeface="Arial"/>
              </a:rPr>
              <a:t>Employment Facilitators play a pivotal role in achieving outcomes. </a:t>
            </a:r>
            <a:r>
              <a:rPr lang="en-AU" sz="1100" kern="0" dirty="0">
                <a:cs typeface="Arial"/>
              </a:rPr>
              <a:t>As outlined above, the research found that Employment Facilitators have played a pivotal role in achieving many of the outcomes observed. Examples include bringing stakeholders together to collaborate, leading groups to work together on an initiative, or quickly and directly connecting stakeholders with others who can enact or influence change. These actions were necessary conditions for the outcomes to be achieved in the case study regions. </a:t>
            </a:r>
          </a:p>
          <a:p>
            <a:pPr>
              <a:spcAft>
                <a:spcPts val="1200"/>
              </a:spcAft>
              <a:buClr>
                <a:schemeClr val="tx2"/>
              </a:buClr>
            </a:pPr>
            <a:r>
              <a:rPr lang="en-AU" sz="1100" b="1" kern="0" dirty="0">
                <a:latin typeface="Arial"/>
                <a:cs typeface="Arial"/>
              </a:rPr>
              <a:t>Stakeholders consistently stated that the Local Jobs Program had made a unique and important contribution to outcomes in their region.</a:t>
            </a:r>
            <a:r>
              <a:rPr lang="en-AU" sz="1100" kern="0" dirty="0">
                <a:latin typeface="Arial"/>
                <a:cs typeface="Arial"/>
              </a:rPr>
              <a:t> Some s</a:t>
            </a:r>
            <a:r>
              <a:rPr lang="en-AU" sz="1100" kern="0" dirty="0">
                <a:cs typeface="Arial"/>
              </a:rPr>
              <a:t>takeholders said that the program filled a gap that other organisations had not been able to. They said it was difficult to imagine many other organisations being able to play the same roles in their region as the Local Jobs Program. </a:t>
            </a:r>
            <a:endParaRPr lang="en-AU" sz="1100" kern="0" dirty="0">
              <a:highlight>
                <a:srgbClr val="FFFF00"/>
              </a:highlight>
              <a:latin typeface="Arial"/>
              <a:cs typeface="Arial"/>
            </a:endParaRPr>
          </a:p>
        </p:txBody>
      </p:sp>
      <p:sp>
        <p:nvSpPr>
          <p:cNvPr id="2" name="Title 1">
            <a:extLst>
              <a:ext uri="{FF2B5EF4-FFF2-40B4-BE49-F238E27FC236}">
                <a16:creationId xmlns:a16="http://schemas.microsoft.com/office/drawing/2014/main" id="{B44C6C06-6B7D-623E-2C3B-553C4806FB43}"/>
              </a:ext>
            </a:extLst>
          </p:cNvPr>
          <p:cNvSpPr>
            <a:spLocks noGrp="1"/>
          </p:cNvSpPr>
          <p:nvPr>
            <p:ph type="title"/>
          </p:nvPr>
        </p:nvSpPr>
        <p:spPr/>
        <p:txBody>
          <a:bodyPr vert="horz"/>
          <a:lstStyle/>
          <a:p>
            <a:r>
              <a:rPr lang="en-AU" dirty="0"/>
              <a:t>Many of these outcomes would be unlikely without the Local Jobs Program</a:t>
            </a:r>
          </a:p>
        </p:txBody>
      </p:sp>
      <p:sp>
        <p:nvSpPr>
          <p:cNvPr id="3" name="Slide Number Placeholder 2">
            <a:extLst>
              <a:ext uri="{FF2B5EF4-FFF2-40B4-BE49-F238E27FC236}">
                <a16:creationId xmlns:a16="http://schemas.microsoft.com/office/drawing/2014/main" id="{1D395A50-77EB-EFCA-227C-78A1F798E064}"/>
              </a:ext>
            </a:extLst>
          </p:cNvPr>
          <p:cNvSpPr>
            <a:spLocks noGrp="1"/>
          </p:cNvSpPr>
          <p:nvPr>
            <p:ph type="sldNum" sz="quarter" idx="15"/>
          </p:nvPr>
        </p:nvSpPr>
        <p:spPr/>
        <p:txBody>
          <a:bodyPr/>
          <a:lstStyle/>
          <a:p>
            <a:pPr algn="r"/>
            <a:fld id="{31DA3BC9-E790-4181-9E03-5E49C268FA52}" type="slidenum">
              <a:rPr lang="en-AU" sz="1100" smtClean="0"/>
              <a:pPr algn="r"/>
              <a:t>18</a:t>
            </a:fld>
            <a:r>
              <a:rPr lang="en-AU" sz="1100" dirty="0"/>
              <a:t> </a:t>
            </a:r>
          </a:p>
        </p:txBody>
      </p:sp>
    </p:spTree>
    <p:extLst>
      <p:ext uri="{BB962C8B-B14F-4D97-AF65-F5344CB8AC3E}">
        <p14:creationId xmlns:p14="http://schemas.microsoft.com/office/powerpoint/2010/main" val="131420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0"/>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4"/>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5" name="AutoShape 5">
            <a:extLst>
              <a:ext uri="{C183D7F6-B498-43B3-948B-1728B52AA6E4}">
                <adec:decorative xmlns:adec="http://schemas.microsoft.com/office/drawing/2017/decorative" val="0"/>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200" y="2400901"/>
            <a:ext cx="6480000" cy="138499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Lessons for the department</a:t>
            </a:r>
          </a:p>
        </p:txBody>
      </p:sp>
    </p:spTree>
    <p:extLst>
      <p:ext uri="{BB962C8B-B14F-4D97-AF65-F5344CB8AC3E}">
        <p14:creationId xmlns:p14="http://schemas.microsoft.com/office/powerpoint/2010/main" val="427855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TextBox 2"/>
          <p:cNvSpPr txBox="1"/>
          <p:nvPr/>
        </p:nvSpPr>
        <p:spPr>
          <a:xfrm>
            <a:off x="966439" y="4222254"/>
            <a:ext cx="7074397" cy="1806713"/>
          </a:xfrm>
          <a:prstGeom prst="rect">
            <a:avLst/>
          </a:prstGeom>
        </p:spPr>
        <p:txBody>
          <a:bodyPr lIns="0" tIns="0" rIns="0" bIns="0" rtlCol="0" anchor="t">
            <a:spAutoFit/>
          </a:bodyPr>
          <a:lstStyle/>
          <a:p>
            <a:pPr defTabSz="857250" eaLnBrk="1" fontAlgn="auto" hangingPunct="1">
              <a:lnSpc>
                <a:spcPts val="1444"/>
              </a:lnSpc>
              <a:spcBef>
                <a:spcPts val="0"/>
              </a:spcBef>
              <a:spcAft>
                <a:spcPts val="600"/>
              </a:spcAft>
            </a:pPr>
            <a:r>
              <a:rPr lang="en-US" sz="1031" b="1" dirty="0">
                <a:solidFill>
                  <a:srgbClr val="FFFFFF"/>
                </a:solidFill>
                <a:latin typeface="Roboto 1 Bold"/>
                <a:ea typeface="+mn-ea"/>
              </a:rPr>
              <a:t>Legal disclosure statement</a:t>
            </a:r>
          </a:p>
          <a:p>
            <a:pPr defTabSz="857250" eaLnBrk="1" fontAlgn="auto" hangingPunct="1">
              <a:lnSpc>
                <a:spcPts val="1313"/>
              </a:lnSpc>
              <a:spcBef>
                <a:spcPts val="0"/>
              </a:spcBef>
              <a:spcAft>
                <a:spcPts val="600"/>
              </a:spcAft>
            </a:pPr>
            <a:r>
              <a:rPr lang="en-US" sz="938" dirty="0">
                <a:solidFill>
                  <a:srgbClr val="FFFFFF"/>
                </a:solidFill>
                <a:latin typeface="Roboto 1"/>
                <a:ea typeface="+mn-ea"/>
              </a:rPr>
              <a:t>Social Ventures Australia (SVA) has prepared this report in good faith on the basis of the research and information available to SVA at the date of publication. </a:t>
            </a:r>
          </a:p>
          <a:p>
            <a:pPr defTabSz="857250" eaLnBrk="1" fontAlgn="auto" hangingPunct="1">
              <a:lnSpc>
                <a:spcPts val="1313"/>
              </a:lnSpc>
              <a:spcBef>
                <a:spcPts val="0"/>
              </a:spcBef>
              <a:spcAft>
                <a:spcPts val="600"/>
              </a:spcAft>
            </a:pPr>
            <a:r>
              <a:rPr lang="en-US" sz="938" dirty="0">
                <a:solidFill>
                  <a:srgbClr val="FFFFFF"/>
                </a:solidFill>
                <a:latin typeface="Roboto 1"/>
                <a:ea typeface="+mn-ea"/>
              </a:rPr>
              <a:t>Information has been obtained from sources that SVA believes to be reliable and up to date. SVA does not give any representation, warranty, express or implied, assurance or guarantee as to the accuracy, adequacy, completeness, currency or reliability of any of the information.​ </a:t>
            </a:r>
          </a:p>
          <a:p>
            <a:pPr defTabSz="857250" eaLnBrk="1" fontAlgn="auto" hangingPunct="1">
              <a:lnSpc>
                <a:spcPts val="1313"/>
              </a:lnSpc>
              <a:spcBef>
                <a:spcPts val="0"/>
              </a:spcBef>
              <a:spcAft>
                <a:spcPts val="600"/>
              </a:spcAft>
            </a:pPr>
            <a:r>
              <a:rPr lang="en-US" sz="938" dirty="0">
                <a:solidFill>
                  <a:srgbClr val="FFFFFF"/>
                </a:solidFill>
                <a:latin typeface="Roboto 1"/>
                <a:ea typeface="+mn-ea"/>
              </a:rPr>
              <a:t>This report was prepared by SVA for the use and benefit of its client and for the purpose for which it was provided. </a:t>
            </a:r>
          </a:p>
          <a:p>
            <a:pPr defTabSz="857250" eaLnBrk="1" fontAlgn="auto" hangingPunct="1">
              <a:lnSpc>
                <a:spcPts val="1313"/>
              </a:lnSpc>
              <a:spcBef>
                <a:spcPts val="0"/>
              </a:spcBef>
              <a:spcAft>
                <a:spcPts val="600"/>
              </a:spcAft>
            </a:pPr>
            <a:r>
              <a:rPr lang="en-US" sz="938" dirty="0">
                <a:solidFill>
                  <a:srgbClr val="FFFFFF"/>
                </a:solidFill>
                <a:latin typeface="Roboto 1"/>
                <a:ea typeface="+mn-ea"/>
              </a:rPr>
              <a:t>To the extent permitted by the law, SVA disclaims all liability and responsibility for any loss or damage which may be suffered by any third party through the use of, or reliance on, anything contained in, or implied by, or omitted from this report.​ </a:t>
            </a:r>
          </a:p>
        </p:txBody>
      </p:sp>
      <p:sp>
        <p:nvSpPr>
          <p:cNvPr id="3" name="TextBox 3">
            <a:extLst>
              <a:ext uri="{C183D7F6-B498-43B3-948B-1728B52AA6E4}">
                <adec:decorative xmlns:adec="http://schemas.microsoft.com/office/drawing/2017/decorative" val="0"/>
              </a:ext>
            </a:extLst>
          </p:cNvPr>
          <p:cNvSpPr txBox="1"/>
          <p:nvPr/>
        </p:nvSpPr>
        <p:spPr>
          <a:xfrm>
            <a:off x="966439" y="1428264"/>
            <a:ext cx="7074397" cy="2714397"/>
          </a:xfrm>
          <a:prstGeom prst="rect">
            <a:avLst/>
          </a:prstGeom>
        </p:spPr>
        <p:txBody>
          <a:bodyPr lIns="0" tIns="0" rIns="0" bIns="0" rtlCol="0" anchor="t">
            <a:spAutoFit/>
          </a:bodyPr>
          <a:lstStyle/>
          <a:p>
            <a:pPr defTabSz="857250" eaLnBrk="1" fontAlgn="auto" hangingPunct="1">
              <a:lnSpc>
                <a:spcPct val="120000"/>
              </a:lnSpc>
              <a:spcBef>
                <a:spcPts val="0"/>
              </a:spcBef>
              <a:spcAft>
                <a:spcPts val="600"/>
              </a:spcAft>
            </a:pPr>
            <a:r>
              <a:rPr lang="en-US" sz="1031" b="1" dirty="0">
                <a:solidFill>
                  <a:srgbClr val="FFFFFF"/>
                </a:solidFill>
                <a:latin typeface="Roboto 1 Bold"/>
                <a:ea typeface="+mn-ea"/>
              </a:rPr>
              <a:t>This report has been prepared by Social Ventures Australia (SVA) Consulting</a:t>
            </a:r>
          </a:p>
          <a:p>
            <a:pPr defTabSz="857250" eaLnBrk="1" fontAlgn="auto" hangingPunct="1">
              <a:lnSpc>
                <a:spcPct val="120000"/>
              </a:lnSpc>
              <a:spcBef>
                <a:spcPts val="0"/>
              </a:spcBef>
              <a:spcAft>
                <a:spcPts val="600"/>
              </a:spcAft>
            </a:pPr>
            <a:r>
              <a:rPr lang="en-US" sz="938" dirty="0">
                <a:solidFill>
                  <a:srgbClr val="FFFFFF"/>
                </a:solidFill>
                <a:latin typeface="Roboto 1"/>
                <a:ea typeface="+mn-ea"/>
              </a:rPr>
              <a:t>Social Ventures Australia (SVA) is a not-for-profit organisation that works with innovative partners to invest in social change. We help to create better education and employment outcomes for disadvantaged Australians by bringing the best of business to the social-purpose sector and by working with partners to strategically invest capital and expertise.​</a:t>
            </a:r>
          </a:p>
          <a:p>
            <a:pPr defTabSz="857250" eaLnBrk="1" fontAlgn="auto" hangingPunct="1">
              <a:lnSpc>
                <a:spcPct val="120000"/>
              </a:lnSpc>
              <a:spcBef>
                <a:spcPts val="0"/>
              </a:spcBef>
              <a:spcAft>
                <a:spcPts val="600"/>
              </a:spcAft>
            </a:pPr>
            <a:r>
              <a:rPr lang="en-US" sz="938" dirty="0">
                <a:solidFill>
                  <a:srgbClr val="FFFFFF"/>
                </a:solidFill>
                <a:latin typeface="Roboto 1"/>
                <a:ea typeface="+mn-ea"/>
              </a:rPr>
              <a:t>SVA Consulting is Australia’s leading not-for-profit consultancy. We focus solely on social impact and work with partners to increase their capacity to create positive change. Thanks to more than 10 years of working with not-for-profits, government and funders, we have developed a deep understanding of the sector and ‘what works’. ​</a:t>
            </a:r>
          </a:p>
          <a:p>
            <a:pPr defTabSz="857250" eaLnBrk="1" fontAlgn="auto" hangingPunct="1">
              <a:lnSpc>
                <a:spcPct val="120000"/>
              </a:lnSpc>
              <a:spcBef>
                <a:spcPts val="0"/>
              </a:spcBef>
              <a:spcAft>
                <a:spcPts val="600"/>
              </a:spcAft>
            </a:pPr>
            <a:r>
              <a:rPr lang="en-US" sz="938" dirty="0">
                <a:solidFill>
                  <a:srgbClr val="FFFFFF"/>
                </a:solidFill>
                <a:latin typeface="Roboto 1"/>
                <a:ea typeface="+mn-ea"/>
              </a:rPr>
              <a:t>Our team is passionate about what they do and use their diverse experience to work together to solve Australia’s most pressing challenges. </a:t>
            </a:r>
          </a:p>
          <a:p>
            <a:pPr defTabSz="857250" eaLnBrk="1" fontAlgn="auto" hangingPunct="1">
              <a:lnSpc>
                <a:spcPct val="120000"/>
              </a:lnSpc>
              <a:spcBef>
                <a:spcPts val="0"/>
              </a:spcBef>
              <a:spcAft>
                <a:spcPts val="600"/>
              </a:spcAft>
            </a:pPr>
            <a:r>
              <a:rPr lang="en-US" sz="938" dirty="0">
                <a:solidFill>
                  <a:srgbClr val="FFFFFF"/>
                </a:solidFill>
                <a:latin typeface="Roboto 1"/>
                <a:ea typeface="+mn-ea"/>
              </a:rPr>
              <a:t>This report has been authored by the SVA Consulting team (Natalie Klenner, Mandy Ferguson, Jonathan Finighan and Simon Faivel). </a:t>
            </a:r>
            <a:endParaRPr lang="en-US" sz="938" dirty="0">
              <a:solidFill>
                <a:srgbClr val="FFFFFF"/>
              </a:solidFill>
              <a:highlight>
                <a:srgbClr val="FF00FF"/>
              </a:highlight>
              <a:latin typeface="Roboto 1"/>
              <a:ea typeface="+mn-ea"/>
            </a:endParaRPr>
          </a:p>
          <a:p>
            <a:pPr defTabSz="857250" eaLnBrk="1" fontAlgn="auto" hangingPunct="1">
              <a:lnSpc>
                <a:spcPct val="120000"/>
              </a:lnSpc>
              <a:spcBef>
                <a:spcPts val="0"/>
              </a:spcBef>
              <a:spcAft>
                <a:spcPts val="600"/>
              </a:spcAft>
            </a:pPr>
            <a:r>
              <a:rPr lang="en-US" sz="938" dirty="0">
                <a:solidFill>
                  <a:srgbClr val="FFFFFF"/>
                </a:solidFill>
                <a:latin typeface="Roboto 1"/>
                <a:ea typeface="+mn-ea"/>
              </a:rPr>
              <a:t>For more information contact us:</a:t>
            </a:r>
          </a:p>
          <a:p>
            <a:pPr defTabSz="857250" eaLnBrk="1" fontAlgn="auto" hangingPunct="1">
              <a:lnSpc>
                <a:spcPct val="120000"/>
              </a:lnSpc>
              <a:spcBef>
                <a:spcPts val="0"/>
              </a:spcBef>
              <a:spcAft>
                <a:spcPts val="600"/>
              </a:spcAft>
            </a:pPr>
            <a:r>
              <a:rPr lang="en-US" sz="938" dirty="0">
                <a:solidFill>
                  <a:schemeClr val="bg1"/>
                </a:solidFill>
                <a:latin typeface="Roboto 1"/>
                <a:ea typeface="+mn-ea"/>
                <a:hlinkClick r:id="rId2">
                  <a:extLst>
                    <a:ext uri="{A12FA001-AC4F-418D-AE19-62706E023703}">
                      <ahyp:hlinkClr xmlns:ahyp="http://schemas.microsoft.com/office/drawing/2018/hyperlinkcolor" val="tx"/>
                    </a:ext>
                  </a:extLst>
                </a:hlinkClick>
              </a:rPr>
              <a:t>consulting@socialventures.com.au</a:t>
            </a:r>
            <a:endParaRPr lang="en-US" sz="938" dirty="0">
              <a:solidFill>
                <a:schemeClr val="bg1"/>
              </a:solidFill>
              <a:latin typeface="Roboto 1"/>
              <a:ea typeface="+mn-ea"/>
            </a:endParaRPr>
          </a:p>
        </p:txBody>
      </p:sp>
      <p:sp>
        <p:nvSpPr>
          <p:cNvPr id="4" name="TextBox 4"/>
          <p:cNvSpPr txBox="1"/>
          <p:nvPr/>
        </p:nvSpPr>
        <p:spPr>
          <a:xfrm>
            <a:off x="966439" y="560334"/>
            <a:ext cx="7973122" cy="703334"/>
          </a:xfrm>
          <a:prstGeom prst="rect">
            <a:avLst/>
          </a:prstGeom>
        </p:spPr>
        <p:txBody>
          <a:bodyPr lIns="0" tIns="0" rIns="0" bIns="0" rtlCol="0" anchor="t">
            <a:spAutoFit/>
          </a:bodyPr>
          <a:lstStyle/>
          <a:p>
            <a:pPr defTabSz="857250" eaLnBrk="1" fontAlgn="auto" hangingPunct="1">
              <a:lnSpc>
                <a:spcPts val="1444"/>
              </a:lnSpc>
              <a:spcAft>
                <a:spcPts val="0"/>
              </a:spcAft>
            </a:pPr>
            <a:r>
              <a:rPr lang="en-US" sz="1031" b="1" dirty="0">
                <a:solidFill>
                  <a:srgbClr val="FFFFFF"/>
                </a:solidFill>
                <a:latin typeface="Roboto 1 Bold"/>
                <a:ea typeface="+mn-ea"/>
              </a:rPr>
              <a:t>Social Ventures Australia acknowledges Traditional Owners of Country throughout Australia. We pay our respects to Aboriginal and Torres Strait Islander Elders past, present, and emerging. We also accept the invitation in the Uluru Statement from the Heart to walk together with Aboriginal and Torres Strait Islander peoples in a movement of the Australian people for a better future.</a:t>
            </a:r>
          </a:p>
        </p:txBody>
      </p:sp>
      <p:sp>
        <p:nvSpPr>
          <p:cNvPr id="7" name="Title 6">
            <a:extLst>
              <a:ext uri="{FF2B5EF4-FFF2-40B4-BE49-F238E27FC236}">
                <a16:creationId xmlns:a16="http://schemas.microsoft.com/office/drawing/2014/main" id="{EE8BFC51-25A0-9A02-9E52-6C4B8CFBE195}"/>
              </a:ext>
            </a:extLst>
          </p:cNvPr>
          <p:cNvSpPr>
            <a:spLocks noGrp="1"/>
          </p:cNvSpPr>
          <p:nvPr>
            <p:ph type="title" idx="4294967295"/>
          </p:nvPr>
        </p:nvSpPr>
        <p:spPr>
          <a:xfrm>
            <a:off x="435599" y="-612000"/>
            <a:ext cx="9055425" cy="612000"/>
          </a:xfrm>
        </p:spPr>
        <p:txBody>
          <a:bodyPr vert="horz" lIns="72000" tIns="72000" rIns="72000" bIns="72000" rtlCol="0" anchor="b" anchorCtr="0">
            <a:noAutofit/>
          </a:bodyPr>
          <a:lstStyle/>
          <a:p>
            <a:r>
              <a:rPr lang="en-AU" dirty="0"/>
              <a:t>Prelims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3D58DC-F26D-3F69-E049-ADC153B14E2A}"/>
              </a:ext>
            </a:extLst>
          </p:cNvPr>
          <p:cNvGraphicFramePr>
            <a:graphicFrameLocks noChangeAspect="1"/>
          </p:cNvGraphicFramePr>
          <p:nvPr>
            <p:custDataLst>
              <p:tags r:id="rId1"/>
            </p:custDataLst>
            <p:extLst>
              <p:ext uri="{D42A27DB-BD31-4B8C-83A1-F6EECF244321}">
                <p14:modId xmlns:p14="http://schemas.microsoft.com/office/powerpoint/2010/main" val="456819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4" progId="TCLayout.ActiveDocument.1">
                  <p:embed/>
                </p:oleObj>
              </mc:Choice>
              <mc:Fallback>
                <p:oleObj name="think-cell Slide" r:id="rId3" imgW="381" imgH="384" progId="TCLayout.ActiveDocument.1">
                  <p:embed/>
                  <p:pic>
                    <p:nvPicPr>
                      <p:cNvPr id="6" name="think-cell data - do not delete" hidden="1">
                        <a:extLst>
                          <a:ext uri="{FF2B5EF4-FFF2-40B4-BE49-F238E27FC236}">
                            <a16:creationId xmlns:a16="http://schemas.microsoft.com/office/drawing/2014/main" id="{8E3D58DC-F26D-3F69-E049-ADC153B14E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EBDC244-64BD-8668-6F78-3DFCDF193FE2}"/>
              </a:ext>
              <a:ext uri="{C183D7F6-B498-43B3-948B-1728B52AA6E4}">
                <adec:decorative xmlns:adec="http://schemas.microsoft.com/office/drawing/2017/decorative" val="0"/>
              </a:ext>
            </a:extLst>
          </p:cNvPr>
          <p:cNvSpPr/>
          <p:nvPr/>
        </p:nvSpPr>
        <p:spPr bwMode="auto">
          <a:xfrm>
            <a:off x="425287" y="2119356"/>
            <a:ext cx="9055425" cy="4033793"/>
          </a:xfrm>
          <a:prstGeom prst="rect">
            <a:avLst/>
          </a:prstGeom>
          <a:solidFill>
            <a:srgbClr val="F2F0E9"/>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288000" bIns="72000" numCol="1" spcCol="0" rtlCol="0" fromWordArt="0" anchor="ctr" anchorCtr="0" forceAA="0" compatLnSpc="1">
            <a:prstTxWarp prst="textNoShape">
              <a:avLst/>
            </a:prstTxWarp>
            <a:noAutofit/>
          </a:bodyPr>
          <a:lstStyle/>
          <a:p>
            <a:pPr marL="534988" lvl="1" indent="-358775">
              <a:spcAft>
                <a:spcPts val="1200"/>
              </a:spcAft>
              <a:buClr>
                <a:schemeClr val="tx2"/>
              </a:buClr>
              <a:buAutoNum type="arabicPeriod"/>
            </a:pPr>
            <a:r>
              <a:rPr lang="en-AU" sz="1100" b="1" kern="0" dirty="0">
                <a:solidFill>
                  <a:schemeClr val="tx2"/>
                </a:solidFill>
                <a:cs typeface="Arial"/>
              </a:rPr>
              <a:t>Protect Employment Facilitators’ flexibility.</a:t>
            </a:r>
            <a:r>
              <a:rPr lang="en-AU" sz="1100" kern="0" dirty="0">
                <a:solidFill>
                  <a:schemeClr val="tx2"/>
                </a:solidFill>
                <a:cs typeface="Arial"/>
              </a:rPr>
              <a:t> Employment Facilitators must have a degree of flexibility so they can respond to the challenges and opportunities of their region and build trusted relationships with local stakeholders. They need the autonomy to engage with the full range of relevant stakeholders in their region, and to be an impartial voice for the region. They need to be able to respond quickly to issues. And they need to be able to adapt their approach to local conditions. Protecting Employment Facilitators’ flexibility is essential for the program’s ongoing success, while maintaining appropriate accountability mechanisms. </a:t>
            </a:r>
          </a:p>
          <a:p>
            <a:pPr marL="534988" lvl="1" indent="-358775">
              <a:spcAft>
                <a:spcPts val="1200"/>
              </a:spcAft>
              <a:buClr>
                <a:schemeClr val="tx2"/>
              </a:buClr>
              <a:buAutoNum type="arabicPeriod"/>
            </a:pPr>
            <a:r>
              <a:rPr lang="en-AU" sz="1100" b="1" kern="0" dirty="0">
                <a:solidFill>
                  <a:schemeClr val="tx2"/>
                </a:solidFill>
                <a:cs typeface="Arial"/>
              </a:rPr>
              <a:t>Support continuity and transition planning.</a:t>
            </a:r>
            <a:r>
              <a:rPr lang="en-AU" sz="1100" kern="0" dirty="0">
                <a:solidFill>
                  <a:schemeClr val="tx2"/>
                </a:solidFill>
                <a:cs typeface="Arial"/>
              </a:rPr>
              <a:t> Employment Facilitators’ greatest assets include their relationships with local stakeholders and their knowledge of the region. Both take time to build. The research suggests that the program can achieve greater outcomes when Employment Facilitators and Taskforce members are in these roles for longer. Change is inevitable, but a structured approach to transition planning could help sustain momentum and outcomes in times of change. </a:t>
            </a:r>
          </a:p>
          <a:p>
            <a:pPr marL="534988" lvl="1" indent="-358775">
              <a:spcAft>
                <a:spcPts val="1200"/>
              </a:spcAft>
              <a:buClr>
                <a:schemeClr val="tx2"/>
              </a:buClr>
              <a:buAutoNum type="arabicPeriod"/>
            </a:pPr>
            <a:r>
              <a:rPr lang="en-AU" sz="1100" b="1" kern="0" dirty="0">
                <a:solidFill>
                  <a:schemeClr val="tx2"/>
                </a:solidFill>
                <a:cs typeface="Arial"/>
              </a:rPr>
              <a:t>Build the capacity of Employment Facilitators.</a:t>
            </a:r>
            <a:r>
              <a:rPr lang="en-AU" sz="1100" kern="0" dirty="0">
                <a:solidFill>
                  <a:schemeClr val="tx2"/>
                </a:solidFill>
                <a:cs typeface="Arial"/>
              </a:rPr>
              <a:t> The research identifies a set of behaviours that are common to Employment Facilitators in the case study regions. These behaviours could inform the recruitment of new Employment Facilitators and ongoing learning and development. Recruitment could also prioritise individuals who bring established relationships with local leaders and deep knowledge of the region to the role (see point 2 above). </a:t>
            </a:r>
          </a:p>
          <a:p>
            <a:pPr marL="534988" lvl="1" indent="-358775">
              <a:spcAft>
                <a:spcPts val="1200"/>
              </a:spcAft>
              <a:buClr>
                <a:schemeClr val="tx2"/>
              </a:buClr>
              <a:buAutoNum type="arabicPeriod"/>
            </a:pPr>
            <a:r>
              <a:rPr lang="en-AU" sz="1100" b="1" kern="0" dirty="0">
                <a:solidFill>
                  <a:schemeClr val="tx2"/>
                </a:solidFill>
                <a:cs typeface="Arial"/>
              </a:rPr>
              <a:t>Support Employment Facilitators to get the most out of their Taskforce.</a:t>
            </a:r>
            <a:r>
              <a:rPr lang="en-AU" sz="1100" kern="0" dirty="0">
                <a:solidFill>
                  <a:schemeClr val="tx2"/>
                </a:solidFill>
                <a:cs typeface="Arial"/>
              </a:rPr>
              <a:t> Employment Facilitators in the case study regions demonstrate several approaches to Taskforce facilitation. These could be adopted by others. This includes keeping Taskforce meetings action-oriented (not a ‘talk fest’), creating ownership by giving members a chance to co-design priorities, and clearly defining Taskforce members’ roles and responsibilities. Employment Facilitators in the case study regions also keep Taskforce members accountable by documenting actions and reporting back, and create ‘competitively neutral’ spaces for stakeholders to build trust and understand each other’s businesses, interests and strengths.</a:t>
            </a:r>
            <a:endParaRPr lang="en-AU" sz="1100" kern="0" dirty="0">
              <a:solidFill>
                <a:schemeClr val="tx2"/>
              </a:solidFill>
              <a:highlight>
                <a:srgbClr val="FFFF00"/>
              </a:highlight>
              <a:cs typeface="Arial"/>
            </a:endParaRPr>
          </a:p>
        </p:txBody>
      </p:sp>
      <p:sp>
        <p:nvSpPr>
          <p:cNvPr id="23" name="Content Placeholder 4">
            <a:extLst>
              <a:ext uri="{FF2B5EF4-FFF2-40B4-BE49-F238E27FC236}">
                <a16:creationId xmlns:a16="http://schemas.microsoft.com/office/drawing/2014/main" id="{B8CD0FC2-DC6C-CF72-C539-E4E5A8C53C7A}"/>
              </a:ext>
            </a:extLst>
          </p:cNvPr>
          <p:cNvSpPr txBox="1">
            <a:spLocks/>
          </p:cNvSpPr>
          <p:nvPr/>
        </p:nvSpPr>
        <p:spPr>
          <a:xfrm>
            <a:off x="435599" y="1055716"/>
            <a:ext cx="9055423" cy="1063641"/>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b="1" kern="0" dirty="0">
                <a:cs typeface="Arial"/>
              </a:rPr>
              <a:t>Comparing the case study regions provides lessons for how the department can support Employment Facilitators to deliver valuable outcomes. </a:t>
            </a:r>
            <a:r>
              <a:rPr lang="en-AU" sz="1100" kern="0" dirty="0">
                <a:cs typeface="Arial"/>
              </a:rPr>
              <a:t>The four case study regions included in the research show that the Local Jobs Program can create valuable outcomes for employers and job seekers. They show that the program has the flexibility to adapt to very different community contexts, and that successful Employment Facilitators are using their own experiences and skills to take their own approach to work with local stakeholders. The department can draw lessons from the research to continue supporting Employment Facilitators across the country. These are summarised below.</a:t>
            </a:r>
          </a:p>
        </p:txBody>
      </p:sp>
      <p:sp>
        <p:nvSpPr>
          <p:cNvPr id="2" name="Title 1">
            <a:extLst>
              <a:ext uri="{FF2B5EF4-FFF2-40B4-BE49-F238E27FC236}">
                <a16:creationId xmlns:a16="http://schemas.microsoft.com/office/drawing/2014/main" id="{C8536387-4FA4-F430-E7F6-1B439904FD6C}"/>
              </a:ext>
            </a:extLst>
          </p:cNvPr>
          <p:cNvSpPr>
            <a:spLocks noGrp="1"/>
          </p:cNvSpPr>
          <p:nvPr>
            <p:ph type="title"/>
          </p:nvPr>
        </p:nvSpPr>
        <p:spPr/>
        <p:txBody>
          <a:bodyPr vert="horz"/>
          <a:lstStyle/>
          <a:p>
            <a:r>
              <a:rPr lang="en-AU" dirty="0"/>
              <a:t>The research highlights several lessons for the department</a:t>
            </a:r>
          </a:p>
        </p:txBody>
      </p:sp>
      <p:sp>
        <p:nvSpPr>
          <p:cNvPr id="3" name="Slide Number Placeholder 2">
            <a:extLst>
              <a:ext uri="{FF2B5EF4-FFF2-40B4-BE49-F238E27FC236}">
                <a16:creationId xmlns:a16="http://schemas.microsoft.com/office/drawing/2014/main" id="{CD8BC009-AEFF-6A7C-6DB9-619997C26A5B}"/>
              </a:ext>
            </a:extLst>
          </p:cNvPr>
          <p:cNvSpPr>
            <a:spLocks noGrp="1"/>
          </p:cNvSpPr>
          <p:nvPr>
            <p:ph type="sldNum" sz="quarter" idx="15"/>
          </p:nvPr>
        </p:nvSpPr>
        <p:spPr/>
        <p:txBody>
          <a:bodyPr/>
          <a:lstStyle/>
          <a:p>
            <a:pPr algn="r"/>
            <a:fld id="{31DA3BC9-E790-4181-9E03-5E49C268FA52}" type="slidenum">
              <a:rPr lang="en-AU" sz="1100" smtClean="0"/>
              <a:pPr algn="r"/>
              <a:t>20</a:t>
            </a:fld>
            <a:r>
              <a:rPr lang="en-AU" sz="1100" dirty="0"/>
              <a:t>  </a:t>
            </a:r>
          </a:p>
        </p:txBody>
      </p:sp>
    </p:spTree>
    <p:extLst>
      <p:ext uri="{BB962C8B-B14F-4D97-AF65-F5344CB8AC3E}">
        <p14:creationId xmlns:p14="http://schemas.microsoft.com/office/powerpoint/2010/main" val="245468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A map of Australia, showing where the four case studies are located: New England and North-West (NSW), Illawarra South Coast (NSW), Western Melbourne (VIC)and Mid-North South Australia">
            <a:extLst>
              <a:ext uri="{FF2B5EF4-FFF2-40B4-BE49-F238E27FC236}">
                <a16:creationId xmlns:a16="http://schemas.microsoft.com/office/drawing/2014/main" id="{E69C42A9-B36F-E286-6D24-57C8C60D9215}"/>
              </a:ext>
            </a:extLst>
          </p:cNvPr>
          <p:cNvGrpSpPr/>
          <p:nvPr/>
        </p:nvGrpSpPr>
        <p:grpSpPr>
          <a:xfrm>
            <a:off x="2969429" y="1280261"/>
            <a:ext cx="6599679" cy="4985462"/>
            <a:chOff x="3354498" y="1570481"/>
            <a:chExt cx="6120525" cy="4599709"/>
          </a:xfrm>
        </p:grpSpPr>
        <p:grpSp>
          <p:nvGrpSpPr>
            <p:cNvPr id="12" name="Group 11">
              <a:extLst>
                <a:ext uri="{FF2B5EF4-FFF2-40B4-BE49-F238E27FC236}">
                  <a16:creationId xmlns:a16="http://schemas.microsoft.com/office/drawing/2014/main" id="{75B69A46-52A7-4C7F-2C02-CAEE7FED3790}"/>
                </a:ext>
              </a:extLst>
            </p:cNvPr>
            <p:cNvGrpSpPr/>
            <p:nvPr/>
          </p:nvGrpSpPr>
          <p:grpSpPr>
            <a:xfrm>
              <a:off x="4038712" y="1591709"/>
              <a:ext cx="3396855" cy="3235699"/>
              <a:chOff x="4038711" y="1591709"/>
              <a:chExt cx="3396855" cy="3235699"/>
            </a:xfrm>
          </p:grpSpPr>
          <p:grpSp>
            <p:nvGrpSpPr>
              <p:cNvPr id="18" name="Group 17">
                <a:extLst>
                  <a:ext uri="{FF2B5EF4-FFF2-40B4-BE49-F238E27FC236}">
                    <a16:creationId xmlns:a16="http://schemas.microsoft.com/office/drawing/2014/main" id="{02908E9E-0BB3-62B9-855B-A0E58A96E1A4}"/>
                  </a:ext>
                </a:extLst>
              </p:cNvPr>
              <p:cNvGrpSpPr>
                <a:grpSpLocks noChangeAspect="1"/>
              </p:cNvGrpSpPr>
              <p:nvPr/>
            </p:nvGrpSpPr>
            <p:grpSpPr>
              <a:xfrm>
                <a:off x="4038711" y="1591709"/>
                <a:ext cx="3396855" cy="3235699"/>
                <a:chOff x="2231296" y="1700627"/>
                <a:chExt cx="4687622" cy="4465222"/>
              </a:xfrm>
              <a:solidFill>
                <a:schemeClr val="tx2"/>
              </a:solidFill>
            </p:grpSpPr>
            <p:sp>
              <p:nvSpPr>
                <p:cNvPr id="19" name="Freeform 2">
                  <a:extLst>
                    <a:ext uri="{FF2B5EF4-FFF2-40B4-BE49-F238E27FC236}">
                      <a16:creationId xmlns:a16="http://schemas.microsoft.com/office/drawing/2014/main" id="{0583DD7B-1909-41C4-4145-E874A6134AD3}"/>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0" name="Freeform 3">
                  <a:extLst>
                    <a:ext uri="{FF2B5EF4-FFF2-40B4-BE49-F238E27FC236}">
                      <a16:creationId xmlns:a16="http://schemas.microsoft.com/office/drawing/2014/main" id="{4514F143-EBE5-7016-22CE-305C8D67D07B}"/>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1" name="Freeform 33">
                  <a:extLst>
                    <a:ext uri="{FF2B5EF4-FFF2-40B4-BE49-F238E27FC236}">
                      <a16:creationId xmlns:a16="http://schemas.microsoft.com/office/drawing/2014/main" id="{790D4561-7709-F803-CA29-684EF99331AB}"/>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2" name="Freeform 48">
                  <a:extLst>
                    <a:ext uri="{FF2B5EF4-FFF2-40B4-BE49-F238E27FC236}">
                      <a16:creationId xmlns:a16="http://schemas.microsoft.com/office/drawing/2014/main" id="{01D8D3F4-42DC-6B8C-6698-BC4C5BD109D6}"/>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3" name="Freeform 49">
                  <a:extLst>
                    <a:ext uri="{FF2B5EF4-FFF2-40B4-BE49-F238E27FC236}">
                      <a16:creationId xmlns:a16="http://schemas.microsoft.com/office/drawing/2014/main" id="{B08C6706-1505-FCFB-0AFC-7B5A4A902BCD}"/>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4" name="Freeform 51">
                  <a:extLst>
                    <a:ext uri="{FF2B5EF4-FFF2-40B4-BE49-F238E27FC236}">
                      <a16:creationId xmlns:a16="http://schemas.microsoft.com/office/drawing/2014/main" id="{994CF160-7BF3-4455-1CFC-ED68D37E1EF5}"/>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5" name="Freeform 58">
                  <a:extLst>
                    <a:ext uri="{FF2B5EF4-FFF2-40B4-BE49-F238E27FC236}">
                      <a16:creationId xmlns:a16="http://schemas.microsoft.com/office/drawing/2014/main" id="{830AF3F4-0D77-6872-C22B-5DFBC4D4C1E5}"/>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6" name="Freeform 62">
                  <a:extLst>
                    <a:ext uri="{FF2B5EF4-FFF2-40B4-BE49-F238E27FC236}">
                      <a16:creationId xmlns:a16="http://schemas.microsoft.com/office/drawing/2014/main" id="{DF080DB2-0B82-DCD4-AA40-85B648EA13CD}"/>
                    </a:ext>
                  </a:extLst>
                </p:cNvPr>
                <p:cNvSpPr>
                  <a:spLocks noChangeAspect="1"/>
                </p:cNvSpPr>
                <p:nvPr>
                  <p:custDataLst>
                    <p:tags r:id="rId8"/>
                  </p:custDataLst>
                </p:nvPr>
              </p:nvSpPr>
              <p:spPr>
                <a:xfrm>
                  <a:off x="5135450" y="1700627"/>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27" name="Freeform 100">
                  <a:extLst>
                    <a:ext uri="{FF2B5EF4-FFF2-40B4-BE49-F238E27FC236}">
                      <a16:creationId xmlns:a16="http://schemas.microsoft.com/office/drawing/2014/main" id="{863C66D2-9F39-073E-13C6-50AB4DBB9682}"/>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grpSp>
          <p:pic>
            <p:nvPicPr>
              <p:cNvPr id="28" name="Graphic 27">
                <a:extLst>
                  <a:ext uri="{FF2B5EF4-FFF2-40B4-BE49-F238E27FC236}">
                    <a16:creationId xmlns:a16="http://schemas.microsoft.com/office/drawing/2014/main" id="{43919991-3D4E-C3F1-A3D9-2105846D148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6847789" y="3233023"/>
                <a:ext cx="417672" cy="415399"/>
              </a:xfrm>
              <a:prstGeom prst="rect">
                <a:avLst/>
              </a:prstGeom>
            </p:spPr>
          </p:pic>
          <p:pic>
            <p:nvPicPr>
              <p:cNvPr id="29" name="Graphic 28">
                <a:extLst>
                  <a:ext uri="{FF2B5EF4-FFF2-40B4-BE49-F238E27FC236}">
                    <a16:creationId xmlns:a16="http://schemas.microsoft.com/office/drawing/2014/main" id="{EB6C4F72-FB96-580D-FA0D-B76938CB74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6375025" y="3930604"/>
                <a:ext cx="414000" cy="414000"/>
              </a:xfrm>
              <a:prstGeom prst="rect">
                <a:avLst/>
              </a:prstGeom>
            </p:spPr>
          </p:pic>
          <p:pic>
            <p:nvPicPr>
              <p:cNvPr id="30" name="Graphic 29">
                <a:extLst>
                  <a:ext uri="{FF2B5EF4-FFF2-40B4-BE49-F238E27FC236}">
                    <a16:creationId xmlns:a16="http://schemas.microsoft.com/office/drawing/2014/main" id="{AF4B2037-C650-573F-56C7-6F7E736056E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6799007" y="3774594"/>
                <a:ext cx="415229" cy="414000"/>
              </a:xfrm>
              <a:prstGeom prst="rect">
                <a:avLst/>
              </a:prstGeom>
            </p:spPr>
          </p:pic>
          <p:pic>
            <p:nvPicPr>
              <p:cNvPr id="31" name="Graphic 30">
                <a:extLst>
                  <a:ext uri="{FF2B5EF4-FFF2-40B4-BE49-F238E27FC236}">
                    <a16:creationId xmlns:a16="http://schemas.microsoft.com/office/drawing/2014/main" id="{02D02170-CDEC-EC66-60E5-77F891E3386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939119" y="3512851"/>
                <a:ext cx="415229" cy="414000"/>
              </a:xfrm>
              <a:prstGeom prst="rect">
                <a:avLst/>
              </a:prstGeom>
            </p:spPr>
          </p:pic>
        </p:grpSp>
        <p:grpSp>
          <p:nvGrpSpPr>
            <p:cNvPr id="5" name="Group 4">
              <a:extLst>
                <a:ext uri="{FF2B5EF4-FFF2-40B4-BE49-F238E27FC236}">
                  <a16:creationId xmlns:a16="http://schemas.microsoft.com/office/drawing/2014/main" id="{86008243-B7B7-F9FA-E104-D94AB7D7AC91}"/>
                </a:ext>
              </a:extLst>
            </p:cNvPr>
            <p:cNvGrpSpPr/>
            <p:nvPr/>
          </p:nvGrpSpPr>
          <p:grpSpPr>
            <a:xfrm>
              <a:off x="3354498" y="1570481"/>
              <a:ext cx="6120525" cy="4599709"/>
              <a:chOff x="2245452" y="3864363"/>
              <a:chExt cx="6120525" cy="4599709"/>
            </a:xfrm>
          </p:grpSpPr>
          <p:sp>
            <p:nvSpPr>
              <p:cNvPr id="3" name="Rectangle: Rounded Corners 2">
                <a:extLst>
                  <a:ext uri="{FF2B5EF4-FFF2-40B4-BE49-F238E27FC236}">
                    <a16:creationId xmlns:a16="http://schemas.microsoft.com/office/drawing/2014/main" id="{63D124C6-D288-C338-EC9B-D3472488568B}"/>
                  </a:ext>
                </a:extLst>
              </p:cNvPr>
              <p:cNvSpPr/>
              <p:nvPr/>
            </p:nvSpPr>
            <p:spPr bwMode="auto">
              <a:xfrm>
                <a:off x="2245452" y="7152529"/>
                <a:ext cx="2154107" cy="1029650"/>
              </a:xfrm>
              <a:prstGeom prst="roundRect">
                <a:avLst>
                  <a:gd name="adj" fmla="val 0"/>
                </a:avLst>
              </a:prstGeom>
              <a:solidFill>
                <a:schemeClr val="bg1"/>
              </a:solidFill>
              <a:ln w="12700" cap="flat" cmpd="sng" algn="ctr">
                <a:solidFill>
                  <a:srgbClr val="006FBA"/>
                </a:solidFill>
                <a:prstDash val="solid"/>
                <a:round/>
                <a:headEnd type="none" w="med" len="med"/>
                <a:tailEnd type="none" w="med" len="med"/>
              </a:ln>
              <a:effectLst/>
            </p:spPr>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r>
                  <a:rPr lang="en-AU" sz="1100" b="1" dirty="0">
                    <a:solidFill>
                      <a:schemeClr val="tx2"/>
                    </a:solidFill>
                    <a:latin typeface="Arial"/>
                    <a:ea typeface="ＭＳ Ｐゴシック"/>
                  </a:rPr>
                  <a:t>Mid North South Australia, SA (p.22)</a:t>
                </a:r>
              </a:p>
              <a:p>
                <a:r>
                  <a:rPr lang="en-AU" sz="1100" dirty="0">
                    <a:solidFill>
                      <a:schemeClr val="tx2"/>
                    </a:solidFill>
                    <a:latin typeface="Arial"/>
                    <a:ea typeface="ＭＳ Ｐゴシック"/>
                  </a:rPr>
                  <a:t>Increasing investment in regional skills and training capability</a:t>
                </a:r>
              </a:p>
            </p:txBody>
          </p:sp>
          <p:sp>
            <p:nvSpPr>
              <p:cNvPr id="6" name="Rectangle: Rounded Corners 5">
                <a:extLst>
                  <a:ext uri="{FF2B5EF4-FFF2-40B4-BE49-F238E27FC236}">
                    <a16:creationId xmlns:a16="http://schemas.microsoft.com/office/drawing/2014/main" id="{CE04AC9B-837E-67C7-CC06-DDFED9D8CE7D}"/>
                  </a:ext>
                </a:extLst>
              </p:cNvPr>
              <p:cNvSpPr/>
              <p:nvPr/>
            </p:nvSpPr>
            <p:spPr bwMode="auto">
              <a:xfrm>
                <a:off x="6291449" y="5983845"/>
                <a:ext cx="2074528" cy="1062830"/>
              </a:xfrm>
              <a:prstGeom prst="roundRect">
                <a:avLst>
                  <a:gd name="adj" fmla="val 0"/>
                </a:avLst>
              </a:prstGeom>
              <a:solidFill>
                <a:schemeClr val="bg1"/>
              </a:solidFill>
              <a:ln w="12700" cap="flat" cmpd="sng" algn="ctr">
                <a:solidFill>
                  <a:srgbClr val="006FBA"/>
                </a:solidFill>
                <a:prstDash val="solid"/>
                <a:round/>
                <a:headEnd type="none" w="med" len="med"/>
                <a:tailEnd type="none" w="med" len="med"/>
              </a:ln>
              <a:effectLst/>
            </p:spPr>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r>
                  <a:rPr lang="en-AU" sz="1100" b="1" dirty="0">
                    <a:solidFill>
                      <a:schemeClr val="tx2"/>
                    </a:solidFill>
                    <a:latin typeface="Arial"/>
                    <a:ea typeface="ＭＳ Ｐゴシック"/>
                  </a:rPr>
                  <a:t>Illawarra South Coast, NSW (p.30)</a:t>
                </a:r>
              </a:p>
              <a:p>
                <a:r>
                  <a:rPr lang="en-AU" sz="1100" dirty="0">
                    <a:solidFill>
                      <a:schemeClr val="tx2"/>
                    </a:solidFill>
                    <a:latin typeface="Arial"/>
                    <a:ea typeface="ＭＳ Ｐゴシック"/>
                  </a:rPr>
                  <a:t>Improving public transport and supporting the growing manufacturing and defence industries</a:t>
                </a:r>
              </a:p>
            </p:txBody>
          </p:sp>
          <p:sp>
            <p:nvSpPr>
              <p:cNvPr id="8" name="Rectangle: Rounded Corners 7">
                <a:extLst>
                  <a:ext uri="{FF2B5EF4-FFF2-40B4-BE49-F238E27FC236}">
                    <a16:creationId xmlns:a16="http://schemas.microsoft.com/office/drawing/2014/main" id="{931F3CAD-02CB-12CE-94E0-D8758739F609}"/>
                  </a:ext>
                </a:extLst>
              </p:cNvPr>
              <p:cNvSpPr/>
              <p:nvPr/>
            </p:nvSpPr>
            <p:spPr bwMode="auto">
              <a:xfrm>
                <a:off x="6219033" y="3864363"/>
                <a:ext cx="2074528" cy="1029650"/>
              </a:xfrm>
              <a:prstGeom prst="roundRect">
                <a:avLst>
                  <a:gd name="adj" fmla="val 0"/>
                </a:avLst>
              </a:prstGeom>
              <a:noFill/>
              <a:ln w="12700" cap="flat" cmpd="sng" algn="ctr">
                <a:solidFill>
                  <a:srgbClr val="006FBA"/>
                </a:solidFill>
                <a:prstDash val="solid"/>
                <a:round/>
                <a:headEnd type="none" w="med" len="med"/>
                <a:tailEnd type="none" w="med" len="med"/>
              </a:ln>
              <a:effectLst/>
            </p:spPr>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r>
                  <a:rPr lang="en-AU" sz="1100" b="1" dirty="0">
                    <a:solidFill>
                      <a:schemeClr val="tx2"/>
                    </a:solidFill>
                    <a:latin typeface="Arial"/>
                    <a:ea typeface="ＭＳ Ｐゴシック"/>
                  </a:rPr>
                  <a:t>New England and North West, NSW (p.43)</a:t>
                </a:r>
              </a:p>
              <a:p>
                <a:r>
                  <a:rPr lang="en-AU" sz="1100" dirty="0">
                    <a:solidFill>
                      <a:schemeClr val="tx2"/>
                    </a:solidFill>
                    <a:latin typeface="Arial"/>
                    <a:ea typeface="ＭＳ Ｐゴシック"/>
                  </a:rPr>
                  <a:t>Developing local solutions for Indigenous and CALD job seekers</a:t>
                </a:r>
              </a:p>
            </p:txBody>
          </p:sp>
          <p:sp>
            <p:nvSpPr>
              <p:cNvPr id="9" name="Rectangle: Rounded Corners 8">
                <a:extLst>
                  <a:ext uri="{FF2B5EF4-FFF2-40B4-BE49-F238E27FC236}">
                    <a16:creationId xmlns:a16="http://schemas.microsoft.com/office/drawing/2014/main" id="{7635F2EA-1F28-90D3-0328-CB6E1F7E399F}"/>
                  </a:ext>
                </a:extLst>
              </p:cNvPr>
              <p:cNvSpPr/>
              <p:nvPr/>
            </p:nvSpPr>
            <p:spPr bwMode="auto">
              <a:xfrm>
                <a:off x="4777957" y="7434422"/>
                <a:ext cx="2074528" cy="1029650"/>
              </a:xfrm>
              <a:prstGeom prst="roundRect">
                <a:avLst>
                  <a:gd name="adj" fmla="val 0"/>
                </a:avLst>
              </a:prstGeom>
              <a:solidFill>
                <a:schemeClr val="bg1"/>
              </a:solidFill>
              <a:ln w="12700" cap="flat" cmpd="sng" algn="ctr">
                <a:solidFill>
                  <a:srgbClr val="006FBA"/>
                </a:solidFill>
                <a:prstDash val="solid"/>
                <a:round/>
                <a:headEnd type="none" w="med" len="med"/>
                <a:tailEnd type="none" w="med" len="med"/>
              </a:ln>
              <a:effectLst/>
            </p:spPr>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r>
                  <a:rPr kumimoji="0" lang="en-AU" sz="1100" b="1" i="0" u="none" strike="noStrike" kern="1200" cap="none" spc="0" normalizeH="0" baseline="0" noProof="0" dirty="0">
                    <a:ln>
                      <a:noFill/>
                    </a:ln>
                    <a:solidFill>
                      <a:schemeClr val="tx2"/>
                    </a:solidFill>
                    <a:effectLst/>
                    <a:uLnTx/>
                    <a:uFillTx/>
                    <a:latin typeface="Arial"/>
                    <a:ea typeface="ＭＳ Ｐゴシック"/>
                    <a:cs typeface="+mn-cs"/>
                  </a:rPr>
                  <a:t>Western Melbourne, VIC (p.</a:t>
                </a:r>
                <a:r>
                  <a:rPr lang="en-AU" sz="1100" b="1" dirty="0">
                    <a:solidFill>
                      <a:schemeClr val="tx2"/>
                    </a:solidFill>
                    <a:latin typeface="Arial"/>
                    <a:ea typeface="ＭＳ Ｐゴシック"/>
                  </a:rPr>
                  <a:t>37</a:t>
                </a:r>
                <a:r>
                  <a:rPr kumimoji="0" lang="en-AU" sz="1100" b="1" i="0" u="none" strike="noStrike" kern="1200" cap="none" spc="0" normalizeH="0" baseline="0" noProof="0" dirty="0">
                    <a:ln>
                      <a:noFill/>
                    </a:ln>
                    <a:solidFill>
                      <a:schemeClr val="tx2"/>
                    </a:solidFill>
                    <a:effectLst/>
                    <a:uLnTx/>
                    <a:uFillTx/>
                    <a:latin typeface="Arial"/>
                    <a:ea typeface="ＭＳ Ｐゴシック"/>
                    <a:cs typeface="+mn-cs"/>
                  </a:rPr>
                  <a:t>)</a:t>
                </a:r>
                <a:endParaRPr lang="en-AU" sz="1100" b="1" dirty="0">
                  <a:solidFill>
                    <a:schemeClr val="tx2"/>
                  </a:solidFill>
                </a:endParaRPr>
              </a:p>
              <a:p>
                <a:r>
                  <a:rPr lang="en-AU" sz="1100" b="0" dirty="0">
                    <a:solidFill>
                      <a:schemeClr val="tx2"/>
                    </a:solidFill>
                  </a:rPr>
                  <a:t>Improving coordination between Employment Services Providers, training providers and employers </a:t>
                </a:r>
              </a:p>
            </p:txBody>
          </p:sp>
        </p:grpSp>
      </p:grpSp>
      <p:sp>
        <p:nvSpPr>
          <p:cNvPr id="2" name="Rectangle: Rounded Corners 1">
            <a:extLst>
              <a:ext uri="{FF2B5EF4-FFF2-40B4-BE49-F238E27FC236}">
                <a16:creationId xmlns:a16="http://schemas.microsoft.com/office/drawing/2014/main" id="{ECB23E1E-246D-88FA-AB22-E1A2FD56692A}"/>
              </a:ext>
            </a:extLst>
          </p:cNvPr>
          <p:cNvSpPr/>
          <p:nvPr/>
        </p:nvSpPr>
        <p:spPr bwMode="auto">
          <a:xfrm>
            <a:off x="453606" y="1449836"/>
            <a:ext cx="3164219" cy="3415850"/>
          </a:xfrm>
          <a:prstGeom prst="roundRect">
            <a:avLst>
              <a:gd name="adj" fmla="val 0"/>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144000" tIns="180000" rIns="144000" bIns="180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600"/>
              </a:spcAft>
              <a:buClr>
                <a:srgbClr val="B2BB1E"/>
              </a:buClr>
              <a:buSzTx/>
              <a:buFont typeface="Arial" panose="020B0604020202020204" pitchFamily="34" charset="0"/>
              <a:buNone/>
              <a:tabLst/>
              <a:defRPr/>
            </a:pPr>
            <a:r>
              <a:rPr lang="en-AU" sz="1100" dirty="0">
                <a:solidFill>
                  <a:schemeClr val="tx2"/>
                </a:solidFill>
                <a:latin typeface="+mn-lt"/>
                <a:ea typeface="+mn-ea"/>
                <a:cs typeface="Arial"/>
              </a:rPr>
              <a:t>The case studies focus on 1-2 of the priority issues that are identified in each region’s Local Jobs and Skills Plan</a:t>
            </a:r>
            <a:r>
              <a:rPr kumimoji="0" lang="en-AU" sz="1100" i="0" u="none" strike="noStrike" kern="0" cap="none" spc="0" normalizeH="0" baseline="0" noProof="0" dirty="0">
                <a:ln>
                  <a:noFill/>
                </a:ln>
                <a:solidFill>
                  <a:srgbClr val="002D62"/>
                </a:solidFill>
                <a:effectLst/>
                <a:uLnTx/>
                <a:uFillTx/>
                <a:latin typeface="Arial"/>
                <a:ea typeface="Roboto" panose="02000000000000000000" pitchFamily="2" charset="0"/>
                <a:cs typeface="Roboto" panose="02000000000000000000" pitchFamily="2" charset="0"/>
              </a:rPr>
              <a:t>. Each case study:</a:t>
            </a:r>
          </a:p>
          <a:p>
            <a:pPr marL="361950" marR="0" lvl="1" indent="-271463" algn="l" defTabSz="914400" rtl="0" eaLnBrk="1" fontAlgn="base" latinLnBrk="0" hangingPunct="1">
              <a:lnSpc>
                <a:spcPct val="100000"/>
              </a:lnSpc>
              <a:spcBef>
                <a:spcPct val="0"/>
              </a:spcBef>
              <a:spcAft>
                <a:spcPts val="600"/>
              </a:spcAft>
              <a:buClr>
                <a:schemeClr val="tx2"/>
              </a:buClr>
              <a:buSzTx/>
              <a:buFont typeface="Arial" panose="020B0604020202020204" pitchFamily="34" charset="0"/>
              <a:buChar char="•"/>
              <a:tabLst/>
              <a:defRPr/>
            </a:pPr>
            <a:r>
              <a:rPr lang="en-AU" sz="1100" kern="0" dirty="0">
                <a:solidFill>
                  <a:srgbClr val="002D62"/>
                </a:solidFill>
                <a:latin typeface="Arial"/>
                <a:ea typeface="Roboto" panose="02000000000000000000" pitchFamily="2" charset="0"/>
                <a:cs typeface="Roboto" panose="02000000000000000000" pitchFamily="2" charset="0"/>
              </a:rPr>
              <a:t>Provides a </a:t>
            </a:r>
            <a:r>
              <a:rPr kumimoji="0" lang="en-AU" sz="1100" b="0" i="0" u="none" strike="noStrike" kern="0" cap="none" spc="0" normalizeH="0" baseline="0" noProof="0" dirty="0">
                <a:ln>
                  <a:noFill/>
                </a:ln>
                <a:solidFill>
                  <a:srgbClr val="002D62"/>
                </a:solidFill>
                <a:effectLst/>
                <a:uLnTx/>
                <a:uFillTx/>
                <a:latin typeface="Arial"/>
                <a:ea typeface="Roboto" panose="02000000000000000000" pitchFamily="2" charset="0"/>
                <a:cs typeface="Roboto" panose="02000000000000000000" pitchFamily="2" charset="0"/>
              </a:rPr>
              <a:t>snapshot of the region, its labour market challenges and local responses to these challenges.</a:t>
            </a:r>
          </a:p>
          <a:p>
            <a:pPr marL="361950" marR="0" lvl="1" indent="-271463" algn="l" defTabSz="914400" rtl="0" eaLnBrk="1" fontAlgn="base" latinLnBrk="0" hangingPunct="1">
              <a:lnSpc>
                <a:spcPct val="100000"/>
              </a:lnSpc>
              <a:spcBef>
                <a:spcPct val="0"/>
              </a:spcBef>
              <a:spcAft>
                <a:spcPts val="600"/>
              </a:spcAft>
              <a:buClr>
                <a:schemeClr val="tx2"/>
              </a:buClr>
              <a:buSzTx/>
              <a:buFont typeface="Arial" panose="020B0604020202020204" pitchFamily="34" charset="0"/>
              <a:buChar char="•"/>
              <a:tabLst/>
              <a:defRPr/>
            </a:pPr>
            <a:r>
              <a:rPr kumimoji="0" lang="en-AU" sz="1100" b="0" i="0" u="none" strike="noStrike" kern="0" cap="none" spc="0" normalizeH="0" baseline="0" noProof="0" dirty="0">
                <a:ln>
                  <a:noFill/>
                </a:ln>
                <a:solidFill>
                  <a:srgbClr val="002D62"/>
                </a:solidFill>
                <a:effectLst/>
                <a:uLnTx/>
                <a:uFillTx/>
                <a:latin typeface="Arial"/>
                <a:ea typeface="Roboto" panose="02000000000000000000" pitchFamily="2" charset="0"/>
                <a:cs typeface="Roboto" panose="02000000000000000000" pitchFamily="2" charset="0"/>
              </a:rPr>
              <a:t>Describes how the Employment Facilitator and Support Officer have approached implementation, facilitated their Taskforce, and worked with local leaders to create outcomes.</a:t>
            </a:r>
          </a:p>
          <a:p>
            <a:pPr marL="361950" marR="0" lvl="1" indent="-271463" algn="l" defTabSz="914400" rtl="0" eaLnBrk="1" fontAlgn="base" latinLnBrk="0" hangingPunct="1">
              <a:lnSpc>
                <a:spcPct val="100000"/>
              </a:lnSpc>
              <a:spcBef>
                <a:spcPct val="0"/>
              </a:spcBef>
              <a:spcAft>
                <a:spcPts val="600"/>
              </a:spcAft>
              <a:buClr>
                <a:schemeClr val="tx2"/>
              </a:buClr>
              <a:buSzTx/>
              <a:buFont typeface="Arial" panose="020B0604020202020204" pitchFamily="34" charset="0"/>
              <a:buChar char="•"/>
              <a:tabLst/>
              <a:defRPr/>
            </a:pPr>
            <a:r>
              <a:rPr lang="en-AU" sz="1100" kern="0" dirty="0">
                <a:solidFill>
                  <a:srgbClr val="002D62"/>
                </a:solidFill>
                <a:latin typeface="Arial"/>
                <a:ea typeface="Roboto" panose="02000000000000000000" pitchFamily="2" charset="0"/>
                <a:cs typeface="Roboto" panose="02000000000000000000" pitchFamily="2" charset="0"/>
              </a:rPr>
              <a:t>Includes detailed examples of the outcomes that have been achieved in the four case study regions, called ‘Outcome stories’.</a:t>
            </a:r>
          </a:p>
        </p:txBody>
      </p:sp>
      <p:sp>
        <p:nvSpPr>
          <p:cNvPr id="4" name="Title 3">
            <a:extLst>
              <a:ext uri="{FF2B5EF4-FFF2-40B4-BE49-F238E27FC236}">
                <a16:creationId xmlns:a16="http://schemas.microsoft.com/office/drawing/2014/main" id="{1CEDDAE7-1C80-505B-86EA-148624896B42}"/>
              </a:ext>
            </a:extLst>
          </p:cNvPr>
          <p:cNvSpPr>
            <a:spLocks noGrp="1"/>
          </p:cNvSpPr>
          <p:nvPr>
            <p:ph type="title"/>
          </p:nvPr>
        </p:nvSpPr>
        <p:spPr/>
        <p:txBody>
          <a:bodyPr vert="horz"/>
          <a:lstStyle/>
          <a:p>
            <a:r>
              <a:rPr lang="en-AU" dirty="0"/>
              <a:t>The following pages present the four case studies</a:t>
            </a:r>
          </a:p>
        </p:txBody>
      </p:sp>
      <p:sp>
        <p:nvSpPr>
          <p:cNvPr id="33" name="Slide Number Placeholder 32">
            <a:extLst>
              <a:ext uri="{FF2B5EF4-FFF2-40B4-BE49-F238E27FC236}">
                <a16:creationId xmlns:a16="http://schemas.microsoft.com/office/drawing/2014/main" id="{610594B9-6E5C-E5A6-258F-2723650FFEC2}"/>
              </a:ext>
            </a:extLst>
          </p:cNvPr>
          <p:cNvSpPr>
            <a:spLocks noGrp="1"/>
          </p:cNvSpPr>
          <p:nvPr>
            <p:ph type="sldNum" sz="quarter" idx="15"/>
          </p:nvPr>
        </p:nvSpPr>
        <p:spPr/>
        <p:txBody>
          <a:bodyPr/>
          <a:lstStyle/>
          <a:p>
            <a:pPr algn="r"/>
            <a:fld id="{31DA3BC9-E790-4181-9E03-5E49C268FA52}" type="slidenum">
              <a:rPr lang="en-AU" sz="1100" smtClean="0"/>
              <a:pPr algn="r"/>
              <a:t>21</a:t>
            </a:fld>
            <a:r>
              <a:rPr lang="en-AU" sz="1100" dirty="0"/>
              <a:t>  </a:t>
            </a:r>
          </a:p>
        </p:txBody>
      </p:sp>
    </p:spTree>
    <p:extLst>
      <p:ext uri="{BB962C8B-B14F-4D97-AF65-F5344CB8AC3E}">
        <p14:creationId xmlns:p14="http://schemas.microsoft.com/office/powerpoint/2010/main" val="373605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0"/>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4"/>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5" name="AutoShape 5">
            <a:extLst>
              <a:ext uri="{C183D7F6-B498-43B3-948B-1728B52AA6E4}">
                <adec:decorative xmlns:adec="http://schemas.microsoft.com/office/drawing/2017/decorative" val="0"/>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200" y="2527966"/>
            <a:ext cx="6480000" cy="1258934"/>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ts val="11653"/>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Case studies </a:t>
            </a:r>
          </a:p>
        </p:txBody>
      </p:sp>
    </p:spTree>
    <p:extLst>
      <p:ext uri="{BB962C8B-B14F-4D97-AF65-F5344CB8AC3E}">
        <p14:creationId xmlns:p14="http://schemas.microsoft.com/office/powerpoint/2010/main" val="146424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0422A52-553E-C8A0-57BB-418B4528A9A5}"/>
              </a:ext>
              <a:ext uri="{C183D7F6-B498-43B3-948B-1728B52AA6E4}">
                <adec:decorative xmlns:adec="http://schemas.microsoft.com/office/drawing/2017/decorative" val="1"/>
              </a:ext>
            </a:extLst>
          </p:cNvPr>
          <p:cNvGrpSpPr/>
          <p:nvPr/>
        </p:nvGrpSpPr>
        <p:grpSpPr>
          <a:xfrm>
            <a:off x="4952999" y="1459462"/>
            <a:ext cx="4129399" cy="3939080"/>
            <a:chOff x="5158896" y="1705437"/>
            <a:chExt cx="3392352" cy="3235999"/>
          </a:xfrm>
        </p:grpSpPr>
        <p:grpSp>
          <p:nvGrpSpPr>
            <p:cNvPr id="2" name="Group 1">
              <a:extLst>
                <a:ext uri="{FF2B5EF4-FFF2-40B4-BE49-F238E27FC236}">
                  <a16:creationId xmlns:a16="http://schemas.microsoft.com/office/drawing/2014/main" id="{47B2039A-494E-48AE-CAA9-4C5A941F0F8F}"/>
                </a:ext>
              </a:extLst>
            </p:cNvPr>
            <p:cNvGrpSpPr>
              <a:grpSpLocks noChangeAspect="1"/>
            </p:cNvGrpSpPr>
            <p:nvPr/>
          </p:nvGrpSpPr>
          <p:grpSpPr>
            <a:xfrm>
              <a:off x="5158896" y="1705437"/>
              <a:ext cx="3392352" cy="3235999"/>
              <a:chOff x="2231296" y="1700212"/>
              <a:chExt cx="4681408" cy="4465637"/>
            </a:xfrm>
            <a:solidFill>
              <a:schemeClr val="tx2"/>
            </a:solidFill>
          </p:grpSpPr>
          <p:sp>
            <p:nvSpPr>
              <p:cNvPr id="3" name="Freeform 2">
                <a:extLst>
                  <a:ext uri="{FF2B5EF4-FFF2-40B4-BE49-F238E27FC236}">
                    <a16:creationId xmlns:a16="http://schemas.microsoft.com/office/drawing/2014/main" id="{1444D8E1-31A6-FD6E-3168-9326FA8819D0}"/>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D0313791-5578-CA8C-B028-89BE6E37C0B8}"/>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6" name="Freeform 33">
                <a:extLst>
                  <a:ext uri="{FF2B5EF4-FFF2-40B4-BE49-F238E27FC236}">
                    <a16:creationId xmlns:a16="http://schemas.microsoft.com/office/drawing/2014/main" id="{F31F5B4A-3648-A2AE-3C30-200718A362B9}"/>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0" name="Freeform 48">
                <a:extLst>
                  <a:ext uri="{FF2B5EF4-FFF2-40B4-BE49-F238E27FC236}">
                    <a16:creationId xmlns:a16="http://schemas.microsoft.com/office/drawing/2014/main" id="{D4A917D0-D59D-ED4B-48C2-AF23F56BF0C5}"/>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1" name="Freeform 49">
                <a:extLst>
                  <a:ext uri="{FF2B5EF4-FFF2-40B4-BE49-F238E27FC236}">
                    <a16:creationId xmlns:a16="http://schemas.microsoft.com/office/drawing/2014/main" id="{68C09371-D724-FF86-356A-CA407B47F0E4}"/>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2" name="Freeform 51">
                <a:extLst>
                  <a:ext uri="{FF2B5EF4-FFF2-40B4-BE49-F238E27FC236}">
                    <a16:creationId xmlns:a16="http://schemas.microsoft.com/office/drawing/2014/main" id="{6E7104E6-3D8C-28E5-B2A8-64F1D3EE78BB}"/>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3" name="Freeform 58">
                <a:extLst>
                  <a:ext uri="{FF2B5EF4-FFF2-40B4-BE49-F238E27FC236}">
                    <a16:creationId xmlns:a16="http://schemas.microsoft.com/office/drawing/2014/main" id="{485C1E35-9539-75EA-31F5-36EFA6C28EE3}"/>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4" name="Freeform 62">
                <a:extLst>
                  <a:ext uri="{FF2B5EF4-FFF2-40B4-BE49-F238E27FC236}">
                    <a16:creationId xmlns:a16="http://schemas.microsoft.com/office/drawing/2014/main" id="{B0E63A2F-2A59-39D9-376E-BB4F00C37C87}"/>
                  </a:ext>
                </a:extLst>
              </p:cNvPr>
              <p:cNvSpPr>
                <a:spLocks noChangeAspect="1"/>
              </p:cNvSpPr>
              <p:nvPr>
                <p:custDataLst>
                  <p:tags r:id="rId8"/>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5" name="Freeform 100">
                <a:extLst>
                  <a:ext uri="{FF2B5EF4-FFF2-40B4-BE49-F238E27FC236}">
                    <a16:creationId xmlns:a16="http://schemas.microsoft.com/office/drawing/2014/main" id="{34CA192D-74BE-22AD-4FEF-CF5507A4642C}"/>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grpSp>
        <p:pic>
          <p:nvPicPr>
            <p:cNvPr id="16" name="Graphic 15">
              <a:extLst>
                <a:ext uri="{FF2B5EF4-FFF2-40B4-BE49-F238E27FC236}">
                  <a16:creationId xmlns:a16="http://schemas.microsoft.com/office/drawing/2014/main" id="{636E9F61-4392-FBB7-B875-BDE954F47F0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069844" y="3565168"/>
              <a:ext cx="447736" cy="448720"/>
            </a:xfrm>
            <a:prstGeom prst="rect">
              <a:avLst/>
            </a:prstGeom>
          </p:spPr>
        </p:pic>
      </p:grpSp>
      <p:sp>
        <p:nvSpPr>
          <p:cNvPr id="8" name="Title 7">
            <a:extLst>
              <a:ext uri="{FF2B5EF4-FFF2-40B4-BE49-F238E27FC236}">
                <a16:creationId xmlns:a16="http://schemas.microsoft.com/office/drawing/2014/main" id="{0C5396F7-505E-199A-DBA1-4875DC1280E2}"/>
              </a:ext>
            </a:extLst>
          </p:cNvPr>
          <p:cNvSpPr txBox="1">
            <a:spLocks noGrp="1"/>
          </p:cNvSpPr>
          <p:nvPr>
            <p:ph type="title" idx="4294967295"/>
          </p:nvPr>
        </p:nvSpPr>
        <p:spPr>
          <a:xfrm>
            <a:off x="843728" y="2431089"/>
            <a:ext cx="3970699" cy="1216338"/>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3600" b="1" i="0" u="none" strike="noStrike" kern="1200" cap="none" spc="0" normalizeH="0" baseline="0" noProof="0" dirty="0">
                <a:ln>
                  <a:noFill/>
                </a:ln>
                <a:effectLst/>
                <a:uLnTx/>
                <a:uFillTx/>
                <a:latin typeface="Arial" charset="0"/>
                <a:ea typeface="ＭＳ Ｐゴシック" pitchFamily="84" charset="-128"/>
                <a:cs typeface="+mn-cs"/>
              </a:rPr>
              <a:t>Mid North South Australia</a:t>
            </a:r>
            <a:endParaRPr kumimoji="0" lang="en-AU" sz="4000" b="1" i="0" u="none" strike="noStrike" kern="0" cap="none" spc="0" normalizeH="0" baseline="0" noProof="0" dirty="0">
              <a:ln>
                <a:noFill/>
              </a:ln>
              <a:effectLst/>
              <a:uLnTx/>
              <a:uFillTx/>
              <a:latin typeface="Arial" charset="0"/>
              <a:ea typeface="ＭＳ Ｐゴシック" pitchFamily="84" charset="-128"/>
              <a:cs typeface="+mn-cs"/>
            </a:endParaRPr>
          </a:p>
        </p:txBody>
      </p:sp>
      <p:sp>
        <p:nvSpPr>
          <p:cNvPr id="4" name="Slide Number Placeholder 2">
            <a:extLst>
              <a:ext uri="{FF2B5EF4-FFF2-40B4-BE49-F238E27FC236}">
                <a16:creationId xmlns:a16="http://schemas.microsoft.com/office/drawing/2014/main" id="{A517218C-1247-E21F-8BFF-9A1C70C29FD2}"/>
              </a:ext>
            </a:extLst>
          </p:cNvPr>
          <p:cNvSpPr txBox="1">
            <a:spLocks/>
          </p:cNvSpPr>
          <p:nvPr/>
        </p:nvSpPr>
        <p:spPr>
          <a:xfrm>
            <a:off x="69764" y="6565840"/>
            <a:ext cx="326600" cy="195933"/>
          </a:xfrm>
          <a:prstGeom prst="rect">
            <a:avLst/>
          </a:prstGeom>
        </p:spPr>
        <p:txBody>
          <a:bodyPr vert="horz" lIns="0" tIns="0" rIns="0" bIns="0" rtlCol="0" anchor="t" anchorCtr="0"/>
          <a:lstStyle>
            <a:defPPr>
              <a:defRPr lang="en-AU"/>
            </a:defPPr>
            <a:lvl1pPr algn="r">
              <a:defRPr sz="700">
                <a:solidFill>
                  <a:schemeClr val="tx2"/>
                </a:solidFill>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fld id="{31DA3BC9-E790-4181-9E03-5E49C268FA52}" type="slidenum">
              <a:rPr lang="en-AU" sz="1100"/>
              <a:pPr/>
              <a:t>23</a:t>
            </a:fld>
            <a:r>
              <a:rPr lang="en-AU" sz="1100" dirty="0"/>
              <a:t>  </a:t>
            </a:r>
          </a:p>
        </p:txBody>
      </p:sp>
    </p:spTree>
    <p:extLst>
      <p:ext uri="{BB962C8B-B14F-4D97-AF65-F5344CB8AC3E}">
        <p14:creationId xmlns:p14="http://schemas.microsoft.com/office/powerpoint/2010/main" val="3775006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95BF03E-3A20-5445-818C-0EF9E93929B0}"/>
              </a:ext>
            </a:extLst>
          </p:cNvPr>
          <p:cNvSpPr txBox="1"/>
          <p:nvPr/>
        </p:nvSpPr>
        <p:spPr>
          <a:xfrm>
            <a:off x="4859008" y="6065473"/>
            <a:ext cx="4479094" cy="316167"/>
          </a:xfrm>
          <a:prstGeom prst="rect">
            <a:avLst/>
          </a:prstGeom>
        </p:spPr>
        <p:txBody>
          <a:bodyPr vert="horz" wrap="square" lIns="0" tIns="0" rIns="0" bIns="0" rtlCol="0">
            <a:noAutofit/>
          </a:bodyPr>
          <a:lstStyle/>
          <a:p>
            <a:pPr marL="0" indent="0" algn="l"/>
            <a:r>
              <a:rPr lang="en-AU" sz="1100" kern="0" dirty="0">
                <a:solidFill>
                  <a:schemeClr val="tx2"/>
                </a:solidFill>
              </a:rPr>
              <a:t>Source: Jobs and Skills Australia, </a:t>
            </a:r>
            <a:r>
              <a:rPr lang="en-AU" sz="1100" kern="0" dirty="0">
                <a:solidFill>
                  <a:schemeClr val="tx2"/>
                </a:solidFill>
                <a:hlinkClick r:id="rId2"/>
              </a:rPr>
              <a:t>Monthly Labour Market Dashboards</a:t>
            </a:r>
            <a:r>
              <a:rPr lang="en-AU" sz="1100" kern="0" dirty="0">
                <a:solidFill>
                  <a:schemeClr val="tx2"/>
                </a:solidFill>
              </a:rPr>
              <a:t>, updated July 2023</a:t>
            </a:r>
          </a:p>
        </p:txBody>
      </p:sp>
      <p:graphicFrame>
        <p:nvGraphicFramePr>
          <p:cNvPr id="7" name="Table 6" descr="Labour market summary of Mid North South Australia, and Australia in general.">
            <a:extLst>
              <a:ext uri="{FF2B5EF4-FFF2-40B4-BE49-F238E27FC236}">
                <a16:creationId xmlns:a16="http://schemas.microsoft.com/office/drawing/2014/main" id="{523BFD3B-E85B-53BD-511B-465431FBB8CB}"/>
              </a:ext>
            </a:extLst>
          </p:cNvPr>
          <p:cNvGraphicFramePr>
            <a:graphicFrameLocks noGrp="1"/>
          </p:cNvGraphicFramePr>
          <p:nvPr>
            <p:extLst>
              <p:ext uri="{D42A27DB-BD31-4B8C-83A1-F6EECF244321}">
                <p14:modId xmlns:p14="http://schemas.microsoft.com/office/powerpoint/2010/main" val="3143352217"/>
              </p:ext>
            </p:extLst>
          </p:nvPr>
        </p:nvGraphicFramePr>
        <p:xfrm>
          <a:off x="4859008" y="4232935"/>
          <a:ext cx="4479094" cy="1798320"/>
        </p:xfrm>
        <a:graphic>
          <a:graphicData uri="http://schemas.openxmlformats.org/drawingml/2006/table">
            <a:tbl>
              <a:tblPr firstRow="1" bandRow="1">
                <a:tableStyleId>{64143AEB-D88A-4235-B7F5-65CC395101BD}</a:tableStyleId>
              </a:tblPr>
              <a:tblGrid>
                <a:gridCol w="1686647">
                  <a:extLst>
                    <a:ext uri="{9D8B030D-6E8A-4147-A177-3AD203B41FA5}">
                      <a16:colId xmlns:a16="http://schemas.microsoft.com/office/drawing/2014/main" val="975905459"/>
                    </a:ext>
                  </a:extLst>
                </a:gridCol>
                <a:gridCol w="1638678">
                  <a:extLst>
                    <a:ext uri="{9D8B030D-6E8A-4147-A177-3AD203B41FA5}">
                      <a16:colId xmlns:a16="http://schemas.microsoft.com/office/drawing/2014/main" val="4291060567"/>
                    </a:ext>
                  </a:extLst>
                </a:gridCol>
                <a:gridCol w="1153769">
                  <a:extLst>
                    <a:ext uri="{9D8B030D-6E8A-4147-A177-3AD203B41FA5}">
                      <a16:colId xmlns:a16="http://schemas.microsoft.com/office/drawing/2014/main" val="2101266320"/>
                    </a:ext>
                  </a:extLst>
                </a:gridCol>
              </a:tblGrid>
              <a:tr h="172100">
                <a:tc>
                  <a:txBody>
                    <a:bodyPr/>
                    <a:lstStyle/>
                    <a:p>
                      <a:r>
                        <a:rPr lang="en-AU" sz="1100" b="1" dirty="0">
                          <a:solidFill>
                            <a:schemeClr val="bg1"/>
                          </a:solidFill>
                        </a:rPr>
                        <a:t>Labour market summary</a:t>
                      </a:r>
                    </a:p>
                  </a:txBody>
                  <a:tcPr anchor="ctr">
                    <a:solidFill>
                      <a:schemeClr val="tx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1" dirty="0">
                          <a:solidFill>
                            <a:schemeClr val="bg1"/>
                          </a:solidFill>
                        </a:rPr>
                        <a:t>Mid North South Australia</a:t>
                      </a:r>
                    </a:p>
                  </a:txBody>
                  <a:tcPr anchor="ctr">
                    <a:solidFill>
                      <a:schemeClr val="tx2"/>
                    </a:solidFill>
                  </a:tcPr>
                </a:tc>
                <a:tc>
                  <a:txBody>
                    <a:bodyPr/>
                    <a:lstStyle/>
                    <a:p>
                      <a:pPr algn="r"/>
                      <a:r>
                        <a:rPr lang="en-AU" sz="1100" dirty="0">
                          <a:solidFill>
                            <a:schemeClr val="bg1"/>
                          </a:solidFill>
                        </a:rPr>
                        <a:t>Australia</a:t>
                      </a:r>
                    </a:p>
                  </a:txBody>
                  <a:tcPr anchor="ctr">
                    <a:solidFill>
                      <a:schemeClr val="tx2"/>
                    </a:solidFill>
                  </a:tcPr>
                </a:tc>
                <a:extLst>
                  <a:ext uri="{0D108BD9-81ED-4DB2-BD59-A6C34878D82A}">
                    <a16:rowId xmlns:a16="http://schemas.microsoft.com/office/drawing/2014/main" val="2095977935"/>
                  </a:ext>
                </a:extLst>
              </a:tr>
              <a:tr h="172100">
                <a:tc>
                  <a:txBody>
                    <a:bodyPr/>
                    <a:lstStyle/>
                    <a:p>
                      <a:r>
                        <a:rPr lang="en-AU" sz="1100" b="1" dirty="0">
                          <a:solidFill>
                            <a:schemeClr val="tx2"/>
                          </a:solidFill>
                        </a:rPr>
                        <a:t>Number of people employed</a:t>
                      </a:r>
                    </a:p>
                  </a:txBody>
                  <a:tcPr anchor="ctr"/>
                </a:tc>
                <a:tc>
                  <a:txBody>
                    <a:bodyPr/>
                    <a:lstStyle/>
                    <a:p>
                      <a:pPr algn="r"/>
                      <a:r>
                        <a:rPr lang="en-AU" sz="1100" b="0" dirty="0">
                          <a:solidFill>
                            <a:schemeClr val="tx2"/>
                          </a:solidFill>
                        </a:rPr>
                        <a:t>53,900</a:t>
                      </a:r>
                    </a:p>
                  </a:txBody>
                  <a:tcPr anchor="ctr"/>
                </a:tc>
                <a:tc>
                  <a:txBody>
                    <a:bodyPr/>
                    <a:lstStyle/>
                    <a:p>
                      <a:pPr algn="r"/>
                      <a:r>
                        <a:rPr lang="en-AU" sz="1100" b="0" dirty="0">
                          <a:solidFill>
                            <a:schemeClr val="tx2"/>
                          </a:solidFill>
                        </a:rPr>
                        <a:t>14,046,100</a:t>
                      </a:r>
                    </a:p>
                  </a:txBody>
                  <a:tcPr anchor="ctr"/>
                </a:tc>
                <a:extLst>
                  <a:ext uri="{0D108BD9-81ED-4DB2-BD59-A6C34878D82A}">
                    <a16:rowId xmlns:a16="http://schemas.microsoft.com/office/drawing/2014/main" val="2107198002"/>
                  </a:ext>
                </a:extLst>
              </a:tr>
              <a:tr h="172100">
                <a:tc>
                  <a:txBody>
                    <a:bodyPr/>
                    <a:lstStyle/>
                    <a:p>
                      <a:r>
                        <a:rPr lang="en-AU" sz="1100" b="1" dirty="0">
                          <a:solidFill>
                            <a:schemeClr val="tx2"/>
                          </a:solidFill>
                        </a:rPr>
                        <a:t>Unemployment rate</a:t>
                      </a:r>
                    </a:p>
                  </a:txBody>
                  <a:tcPr anchor="ctr"/>
                </a:tc>
                <a:tc>
                  <a:txBody>
                    <a:bodyPr/>
                    <a:lstStyle/>
                    <a:p>
                      <a:pPr algn="r"/>
                      <a:r>
                        <a:rPr lang="en-AU" sz="1100" b="0" dirty="0">
                          <a:solidFill>
                            <a:schemeClr val="tx2"/>
                          </a:solidFill>
                        </a:rPr>
                        <a:t>3.4%</a:t>
                      </a:r>
                    </a:p>
                  </a:txBody>
                  <a:tcPr anchor="ctr"/>
                </a:tc>
                <a:tc>
                  <a:txBody>
                    <a:bodyPr/>
                    <a:lstStyle/>
                    <a:p>
                      <a:pPr algn="r"/>
                      <a:r>
                        <a:rPr lang="en-AU" sz="1100" b="0" dirty="0">
                          <a:solidFill>
                            <a:schemeClr val="tx2"/>
                          </a:solidFill>
                        </a:rPr>
                        <a:t>3.5%</a:t>
                      </a:r>
                    </a:p>
                  </a:txBody>
                  <a:tcPr anchor="ctr"/>
                </a:tc>
                <a:extLst>
                  <a:ext uri="{0D108BD9-81ED-4DB2-BD59-A6C34878D82A}">
                    <a16:rowId xmlns:a16="http://schemas.microsoft.com/office/drawing/2014/main" val="1757240902"/>
                  </a:ext>
                </a:extLst>
              </a:tr>
              <a:tr h="172100">
                <a:tc>
                  <a:txBody>
                    <a:bodyPr/>
                    <a:lstStyle/>
                    <a:p>
                      <a:r>
                        <a:rPr lang="en-AU" sz="1100" b="1" dirty="0">
                          <a:solidFill>
                            <a:schemeClr val="tx2"/>
                          </a:solidFill>
                        </a:rPr>
                        <a:t>Participation rate</a:t>
                      </a:r>
                    </a:p>
                  </a:txBody>
                  <a:tcPr anchor="ctr"/>
                </a:tc>
                <a:tc>
                  <a:txBody>
                    <a:bodyPr/>
                    <a:lstStyle/>
                    <a:p>
                      <a:pPr algn="r"/>
                      <a:r>
                        <a:rPr lang="en-AU" sz="1100" b="0" dirty="0">
                          <a:solidFill>
                            <a:schemeClr val="tx2"/>
                          </a:solidFill>
                        </a:rPr>
                        <a:t>55.6%</a:t>
                      </a:r>
                    </a:p>
                  </a:txBody>
                  <a:tcPr anchor="ctr"/>
                </a:tc>
                <a:tc>
                  <a:txBody>
                    <a:bodyPr/>
                    <a:lstStyle/>
                    <a:p>
                      <a:pPr algn="r"/>
                      <a:r>
                        <a:rPr lang="en-AU" sz="1100" b="0" dirty="0">
                          <a:solidFill>
                            <a:schemeClr val="tx2"/>
                          </a:solidFill>
                        </a:rPr>
                        <a:t>66.8%</a:t>
                      </a:r>
                    </a:p>
                  </a:txBody>
                  <a:tcPr anchor="ctr"/>
                </a:tc>
                <a:extLst>
                  <a:ext uri="{0D108BD9-81ED-4DB2-BD59-A6C34878D82A}">
                    <a16:rowId xmlns:a16="http://schemas.microsoft.com/office/drawing/2014/main" val="3440058594"/>
                  </a:ext>
                </a:extLst>
              </a:tr>
              <a:tr h="172100">
                <a:tc>
                  <a:txBody>
                    <a:bodyPr/>
                    <a:lstStyle/>
                    <a:p>
                      <a:r>
                        <a:rPr lang="en-AU" sz="1100" b="1" dirty="0">
                          <a:solidFill>
                            <a:schemeClr val="tx2"/>
                          </a:solidFill>
                        </a:rPr>
                        <a:t>Youth unemployment rate</a:t>
                      </a:r>
                    </a:p>
                  </a:txBody>
                  <a:tcPr anchor="ctr"/>
                </a:tc>
                <a:tc>
                  <a:txBody>
                    <a:bodyPr/>
                    <a:lstStyle/>
                    <a:p>
                      <a:pPr algn="r"/>
                      <a:r>
                        <a:rPr lang="en-AU" sz="1100" b="0" dirty="0">
                          <a:solidFill>
                            <a:schemeClr val="tx2"/>
                          </a:solidFill>
                        </a:rPr>
                        <a:t>8.2%</a:t>
                      </a:r>
                    </a:p>
                  </a:txBody>
                  <a:tcPr anchor="ctr"/>
                </a:tc>
                <a:tc>
                  <a:txBody>
                    <a:bodyPr/>
                    <a:lstStyle/>
                    <a:p>
                      <a:pPr algn="r"/>
                      <a:r>
                        <a:rPr lang="en-AU" sz="1100" b="0" dirty="0">
                          <a:solidFill>
                            <a:schemeClr val="tx2"/>
                          </a:solidFill>
                        </a:rPr>
                        <a:t>7.8%</a:t>
                      </a:r>
                    </a:p>
                  </a:txBody>
                  <a:tcPr anchor="ctr"/>
                </a:tc>
                <a:extLst>
                  <a:ext uri="{0D108BD9-81ED-4DB2-BD59-A6C34878D82A}">
                    <a16:rowId xmlns:a16="http://schemas.microsoft.com/office/drawing/2014/main" val="2012402430"/>
                  </a:ext>
                </a:extLst>
              </a:tr>
            </a:tbl>
          </a:graphicData>
        </a:graphic>
      </p:graphicFrame>
      <p:pic>
        <p:nvPicPr>
          <p:cNvPr id="9" name="Picture 8" descr="Map of Mid North South Australia">
            <a:extLst>
              <a:ext uri="{FF2B5EF4-FFF2-40B4-BE49-F238E27FC236}">
                <a16:creationId xmlns:a16="http://schemas.microsoft.com/office/drawing/2014/main" id="{BD9D2E9B-1E1C-FFC5-0F79-D5BCBBD11A50}"/>
              </a:ext>
            </a:extLst>
          </p:cNvPr>
          <p:cNvPicPr>
            <a:picLocks noChangeAspect="1"/>
          </p:cNvPicPr>
          <p:nvPr/>
        </p:nvPicPr>
        <p:blipFill>
          <a:blip r:embed="rId3"/>
          <a:stretch>
            <a:fillRect/>
          </a:stretch>
        </p:blipFill>
        <p:spPr>
          <a:xfrm>
            <a:off x="5692915" y="1162255"/>
            <a:ext cx="2693652" cy="2809670"/>
          </a:xfrm>
          <a:prstGeom prst="rect">
            <a:avLst/>
          </a:prstGeom>
        </p:spPr>
      </p:pic>
      <p:sp>
        <p:nvSpPr>
          <p:cNvPr id="13" name="Rectangle: Rounded Corners 12">
            <a:extLst>
              <a:ext uri="{FF2B5EF4-FFF2-40B4-BE49-F238E27FC236}">
                <a16:creationId xmlns:a16="http://schemas.microsoft.com/office/drawing/2014/main" id="{20F14931-412A-3318-57CF-B6041C5E36DC}"/>
              </a:ext>
            </a:extLst>
          </p:cNvPr>
          <p:cNvSpPr/>
          <p:nvPr/>
        </p:nvSpPr>
        <p:spPr bwMode="auto">
          <a:xfrm>
            <a:off x="435599" y="5122521"/>
            <a:ext cx="4208040" cy="889684"/>
          </a:xfrm>
          <a:prstGeom prst="roundRect">
            <a:avLst>
              <a:gd name="adj" fmla="val 2097"/>
            </a:avLst>
          </a:prstGeom>
          <a:solidFill>
            <a:schemeClr val="tx2"/>
          </a:solidFill>
        </p:spPr>
        <p:txBody>
          <a:bodyPr wrap="square" lIns="900000" tIns="180000" rIns="180000" bIns="144000" anchor="t" anchorCtr="0">
            <a:spAutoFit/>
          </a:bodyPr>
          <a:lstStyle/>
          <a:p>
            <a:r>
              <a:rPr lang="en-AU" sz="1200" b="1" kern="0" dirty="0">
                <a:solidFill>
                  <a:schemeClr val="bg1"/>
                </a:solidFill>
              </a:rPr>
              <a:t>The Mid North South Australia case study focuses on the priority issue of skills investment and training capability.</a:t>
            </a:r>
          </a:p>
        </p:txBody>
      </p:sp>
      <p:sp>
        <p:nvSpPr>
          <p:cNvPr id="3" name="Freeform 4">
            <a:extLst>
              <a:ext uri="{FF2B5EF4-FFF2-40B4-BE49-F238E27FC236}">
                <a16:creationId xmlns:a16="http://schemas.microsoft.com/office/drawing/2014/main" id="{9A319427-CCCE-D6C6-CF36-41E556A67846}"/>
              </a:ext>
              <a:ext uri="{C183D7F6-B498-43B3-948B-1728B52AA6E4}">
                <adec:decorative xmlns:adec="http://schemas.microsoft.com/office/drawing/2017/decorative" val="1"/>
              </a:ext>
            </a:extLst>
          </p:cNvPr>
          <p:cNvSpPr/>
          <p:nvPr/>
        </p:nvSpPr>
        <p:spPr>
          <a:xfrm>
            <a:off x="595057" y="5277441"/>
            <a:ext cx="579845" cy="579843"/>
          </a:xfrm>
          <a:custGeom>
            <a:avLst/>
            <a:gdLst/>
            <a:ahLst/>
            <a:cxnLst/>
            <a:rect l="l" t="t" r="r" b="b"/>
            <a:pathLst>
              <a:path w="951571" h="951571">
                <a:moveTo>
                  <a:pt x="0" y="0"/>
                </a:moveTo>
                <a:lnTo>
                  <a:pt x="951570" y="0"/>
                </a:lnTo>
                <a:lnTo>
                  <a:pt x="951570" y="951571"/>
                </a:lnTo>
                <a:lnTo>
                  <a:pt x="0" y="951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dirty="0"/>
          </a:p>
        </p:txBody>
      </p:sp>
      <p:sp>
        <p:nvSpPr>
          <p:cNvPr id="17" name="Content Placeholder 4">
            <a:extLst>
              <a:ext uri="{FF2B5EF4-FFF2-40B4-BE49-F238E27FC236}">
                <a16:creationId xmlns:a16="http://schemas.microsoft.com/office/drawing/2014/main" id="{0E0932B4-FD68-CB4C-7B5E-E38BBC76D981}"/>
              </a:ext>
            </a:extLst>
          </p:cNvPr>
          <p:cNvSpPr>
            <a:spLocks noGrp="1"/>
          </p:cNvSpPr>
          <p:nvPr>
            <p:ph sz="quarter" idx="22"/>
          </p:nvPr>
        </p:nvSpPr>
        <p:spPr>
          <a:xfrm>
            <a:off x="436038" y="1504603"/>
            <a:ext cx="4215913" cy="3221145"/>
          </a:xfrm>
        </p:spPr>
        <p:txBody>
          <a:bodyPr vert="horz" lIns="72000" tIns="72000" rIns="72000" bIns="72000" rtlCol="0" anchor="t">
            <a:noAutofit/>
          </a:bodyPr>
          <a:lstStyle/>
          <a:p>
            <a:pPr>
              <a:lnSpc>
                <a:spcPct val="110000"/>
              </a:lnSpc>
              <a:spcAft>
                <a:spcPts val="1200"/>
              </a:spcAft>
            </a:pPr>
            <a:r>
              <a:rPr lang="en-AU" sz="1100" dirty="0">
                <a:ea typeface="Roboto"/>
                <a:cs typeface="Roboto"/>
              </a:rPr>
              <a:t>Mid North South Australia is a large and diverse region with very different labour markets and local economies. The region includes the Barossa Valley and Yorke Peninsula, part of the Upper Spencer Gulf, and other rural communities. </a:t>
            </a:r>
            <a:endParaRPr lang="en-AU" sz="1100" dirty="0">
              <a:ea typeface="Roboto" panose="02000000000000000000" pitchFamily="2" charset="0"/>
              <a:cs typeface="Roboto" panose="02000000000000000000" pitchFamily="2" charset="0"/>
            </a:endParaRPr>
          </a:p>
          <a:p>
            <a:pPr>
              <a:lnSpc>
                <a:spcPct val="110000"/>
              </a:lnSpc>
              <a:spcAft>
                <a:spcPts val="1200"/>
              </a:spcAft>
            </a:pPr>
            <a:r>
              <a:rPr lang="en-AU" sz="1100" dirty="0">
                <a:ea typeface="Roboto"/>
                <a:cs typeface="Roboto"/>
              </a:rPr>
              <a:t>The largest industries by workforce size are healthcare and social assistance, agriculture, forestry and fishing, and manufacturing. The workforce for health care and social assistance has almost doubled in size in the last decade, while agriculture, forestry and fishing and manufacturing have declined. </a:t>
            </a:r>
            <a:endParaRPr lang="en-AU" sz="1100" dirty="0">
              <a:ea typeface="Roboto" panose="02000000000000000000" pitchFamily="2" charset="0"/>
              <a:cs typeface="Roboto" panose="02000000000000000000" pitchFamily="2" charset="0"/>
            </a:endParaRPr>
          </a:p>
          <a:p>
            <a:pPr>
              <a:lnSpc>
                <a:spcPct val="110000"/>
              </a:lnSpc>
              <a:spcAft>
                <a:spcPts val="1200"/>
              </a:spcAft>
            </a:pPr>
            <a:r>
              <a:rPr lang="en-AU" sz="1100" dirty="0">
                <a:ea typeface="Roboto"/>
                <a:cs typeface="Roboto"/>
              </a:rPr>
              <a:t>The Upper Spencer Gulf is receiving significant public and private investment in hydrogen, other renewable energy, mining and heavy industry. Total investments in the region have been estimated at $20 billion, with the potential to create 24,000 jobs. This is expected to create significant local demand for workers over the coming years. </a:t>
            </a:r>
            <a:endParaRPr lang="en-AU" sz="1100" dirty="0">
              <a:ea typeface="Roboto" panose="02000000000000000000" pitchFamily="2" charset="0"/>
              <a:cs typeface="Roboto" panose="02000000000000000000" pitchFamily="2" charset="0"/>
            </a:endParaRPr>
          </a:p>
          <a:p>
            <a:pPr>
              <a:lnSpc>
                <a:spcPct val="110000"/>
              </a:lnSpc>
              <a:spcAft>
                <a:spcPts val="1200"/>
              </a:spcAft>
            </a:pPr>
            <a:endParaRPr lang="en-AU" sz="1100" dirty="0">
              <a:ea typeface="Roboto" panose="02000000000000000000" pitchFamily="2" charset="0"/>
              <a:cs typeface="Roboto" panose="02000000000000000000" pitchFamily="2" charset="0"/>
            </a:endParaRPr>
          </a:p>
        </p:txBody>
      </p:sp>
      <p:sp>
        <p:nvSpPr>
          <p:cNvPr id="11" name="Text Placeholder 10">
            <a:extLst>
              <a:ext uri="{FF2B5EF4-FFF2-40B4-BE49-F238E27FC236}">
                <a16:creationId xmlns:a16="http://schemas.microsoft.com/office/drawing/2014/main" id="{D21EA630-A562-772F-3421-6244587763CE}"/>
              </a:ext>
            </a:extLst>
          </p:cNvPr>
          <p:cNvSpPr>
            <a:spLocks noGrp="1"/>
          </p:cNvSpPr>
          <p:nvPr>
            <p:ph type="body" sz="quarter" idx="16"/>
          </p:nvPr>
        </p:nvSpPr>
        <p:spPr>
          <a:solidFill>
            <a:srgbClr val="EFEDE6"/>
          </a:solidFill>
        </p:spPr>
        <p:txBody>
          <a:bodyPr lIns="144000" rIns="144000"/>
          <a:lstStyle/>
          <a:p>
            <a:r>
              <a:rPr lang="en-AU" sz="1400" b="1" dirty="0">
                <a:ea typeface="Roboto" panose="02000000000000000000" pitchFamily="2" charset="0"/>
                <a:cs typeface="Roboto" panose="02000000000000000000" pitchFamily="2" charset="0"/>
              </a:rPr>
              <a:t>Local labour market</a:t>
            </a:r>
          </a:p>
        </p:txBody>
      </p:sp>
      <p:sp>
        <p:nvSpPr>
          <p:cNvPr id="2" name="Title 1">
            <a:extLst>
              <a:ext uri="{FF2B5EF4-FFF2-40B4-BE49-F238E27FC236}">
                <a16:creationId xmlns:a16="http://schemas.microsoft.com/office/drawing/2014/main" id="{B9467678-D0E8-EB83-E752-854BB4DBBDD0}"/>
              </a:ext>
            </a:extLst>
          </p:cNvPr>
          <p:cNvSpPr>
            <a:spLocks noGrp="1"/>
          </p:cNvSpPr>
          <p:nvPr>
            <p:ph type="title"/>
          </p:nvPr>
        </p:nvSpPr>
        <p:spPr/>
        <p:txBody>
          <a:bodyPr vert="horz"/>
          <a:lstStyle/>
          <a:p>
            <a:r>
              <a:rPr lang="en-AU" b="1" dirty="0"/>
              <a:t>Case study 1. Mid North South Australia.</a:t>
            </a:r>
            <a:r>
              <a:rPr lang="en-AU" dirty="0"/>
              <a:t> Increasing investment in regional skills and training capability</a:t>
            </a:r>
          </a:p>
        </p:txBody>
      </p:sp>
      <p:sp>
        <p:nvSpPr>
          <p:cNvPr id="18" name="Slide Number Placeholder 17">
            <a:extLst>
              <a:ext uri="{FF2B5EF4-FFF2-40B4-BE49-F238E27FC236}">
                <a16:creationId xmlns:a16="http://schemas.microsoft.com/office/drawing/2014/main" id="{A520821A-1998-769F-DF4F-EE977090DA32}"/>
              </a:ext>
            </a:extLst>
          </p:cNvPr>
          <p:cNvSpPr>
            <a:spLocks noGrp="1"/>
          </p:cNvSpPr>
          <p:nvPr>
            <p:ph type="sldNum" sz="quarter" idx="25"/>
          </p:nvPr>
        </p:nvSpPr>
        <p:spPr/>
        <p:txBody>
          <a:bodyPr/>
          <a:lstStyle/>
          <a:p>
            <a:pPr algn="r"/>
            <a:fld id="{31DA3BC9-E790-4181-9E03-5E49C268FA52}" type="slidenum">
              <a:rPr lang="en-AU" sz="1100" smtClean="0"/>
              <a:pPr algn="r"/>
              <a:t>24</a:t>
            </a:fld>
            <a:endParaRPr lang="en-AU" sz="1100" dirty="0"/>
          </a:p>
        </p:txBody>
      </p:sp>
    </p:spTree>
    <p:extLst>
      <p:ext uri="{BB962C8B-B14F-4D97-AF65-F5344CB8AC3E}">
        <p14:creationId xmlns:p14="http://schemas.microsoft.com/office/powerpoint/2010/main" val="258700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AE9BB-9A12-F3CE-84E7-955DB4C34621}"/>
              </a:ext>
            </a:extLst>
          </p:cNvPr>
          <p:cNvSpPr txBox="1"/>
          <p:nvPr/>
        </p:nvSpPr>
        <p:spPr>
          <a:xfrm>
            <a:off x="5275111" y="4480805"/>
            <a:ext cx="4215913" cy="1745183"/>
          </a:xfrm>
          <a:prstGeom prst="rect">
            <a:avLst/>
          </a:prstGeom>
          <a:solidFill>
            <a:schemeClr val="bg1"/>
          </a:solidFill>
          <a:ln>
            <a:solidFill>
              <a:srgbClr val="006FBA"/>
            </a:solidFill>
          </a:ln>
        </p:spPr>
        <p:txBody>
          <a:bodyPr vert="horz" wrap="square" lIns="180000" tIns="216000" rIns="180000" bIns="216000" rtlCol="0" anchor="ctr">
            <a:noAutofit/>
          </a:bodyPr>
          <a:lstStyle>
            <a:defPPr>
              <a:defRPr lang="en-AU"/>
            </a:defPPr>
            <a:lvl1pPr marL="0" indent="0" algn="ctr">
              <a:defRPr sz="1100" i="1" kern="0">
                <a:solidFill>
                  <a:srgbClr val="7030A0"/>
                </a:solidFill>
              </a:defRPr>
            </a:lvl1pPr>
          </a:lstStyle>
          <a:p>
            <a:pPr algn="l">
              <a:lnSpc>
                <a:spcPct val="110000"/>
              </a:lnSpc>
              <a:spcAft>
                <a:spcPts val="600"/>
              </a:spcAft>
            </a:pPr>
            <a:r>
              <a:rPr lang="en-AU" i="0" dirty="0">
                <a:solidFill>
                  <a:srgbClr val="002D62"/>
                </a:solidFill>
                <a:latin typeface="+mn-lt"/>
                <a:ea typeface="Roboto"/>
                <a:cs typeface="Arial"/>
              </a:rPr>
              <a:t>“Workforce is the biggest issue that we have in regional South Australia, other than water. Fifteen years ago, there was quite a strong representation here of State Government offices. That doesn't exist anymore. If it wasn't for this program and some short-term funding to RDAs, we would have effectively zero local resourcing from state or federal government.” </a:t>
            </a:r>
          </a:p>
          <a:p>
            <a:pPr algn="l">
              <a:lnSpc>
                <a:spcPct val="110000"/>
              </a:lnSpc>
              <a:spcAft>
                <a:spcPts val="0"/>
              </a:spcAft>
            </a:pPr>
            <a:r>
              <a:rPr lang="en-AU" b="1" i="0" dirty="0">
                <a:solidFill>
                  <a:srgbClr val="002D62"/>
                </a:solidFill>
                <a:latin typeface="+mn-lt"/>
                <a:ea typeface="Roboto"/>
                <a:cs typeface="Roboto"/>
              </a:rPr>
              <a:t>– </a:t>
            </a:r>
            <a:r>
              <a:rPr lang="en-US" b="1" i="0" dirty="0">
                <a:solidFill>
                  <a:srgbClr val="002D62"/>
                </a:solidFill>
                <a:latin typeface="+mn-lt"/>
                <a:ea typeface="Roboto"/>
                <a:cs typeface="Arial"/>
              </a:rPr>
              <a:t>Leonie Boothby, previous CEO, Regional Development Australia Barossa, Gawler, Light, Adelaide Plains</a:t>
            </a:r>
            <a:endParaRPr lang="en-AU" b="1" i="0" dirty="0">
              <a:solidFill>
                <a:srgbClr val="002D62"/>
              </a:solidFill>
              <a:latin typeface="+mn-lt"/>
              <a:ea typeface="Roboto" panose="02000000000000000000" pitchFamily="2" charset="0"/>
              <a:cs typeface="Roboto" panose="02000000000000000000" pitchFamily="2" charset="0"/>
            </a:endParaRPr>
          </a:p>
        </p:txBody>
      </p:sp>
      <p:pic>
        <p:nvPicPr>
          <p:cNvPr id="13" name="Graphic 12">
            <a:extLst>
              <a:ext uri="{FF2B5EF4-FFF2-40B4-BE49-F238E27FC236}">
                <a16:creationId xmlns:a16="http://schemas.microsoft.com/office/drawing/2014/main" id="{CD101334-0223-1E1F-43AE-A23A44BA9BE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5024" y="5982988"/>
            <a:ext cx="486000" cy="486000"/>
          </a:xfrm>
          <a:prstGeom prst="rect">
            <a:avLst/>
          </a:prstGeom>
        </p:spPr>
      </p:pic>
      <p:sp>
        <p:nvSpPr>
          <p:cNvPr id="7" name="Content Placeholder 4">
            <a:extLst>
              <a:ext uri="{FF2B5EF4-FFF2-40B4-BE49-F238E27FC236}">
                <a16:creationId xmlns:a16="http://schemas.microsoft.com/office/drawing/2014/main" id="{D49D7AA8-756F-3A14-21D0-50A6A02FF72D}"/>
              </a:ext>
            </a:extLst>
          </p:cNvPr>
          <p:cNvSpPr txBox="1">
            <a:spLocks/>
          </p:cNvSpPr>
          <p:nvPr/>
        </p:nvSpPr>
        <p:spPr>
          <a:xfrm>
            <a:off x="5254049" y="1504604"/>
            <a:ext cx="4215913" cy="2850114"/>
          </a:xfrm>
          <a:prstGeom prst="rect">
            <a:avLst/>
          </a:prstGeom>
        </p:spPr>
        <p:txBody>
          <a:bodyPr vert="horz" lIns="72000" tIns="72000" rIns="72000" bIns="7200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marL="0" lvl="1" indent="0">
              <a:lnSpc>
                <a:spcPct val="110000"/>
              </a:lnSpc>
              <a:spcAft>
                <a:spcPts val="0"/>
              </a:spcAft>
              <a:buClr>
                <a:srgbClr val="B2BB1E"/>
              </a:buClr>
              <a:buSzPct val="120000"/>
              <a:buNone/>
              <a:defRPr/>
            </a:pPr>
            <a:r>
              <a:rPr lang="en-AU" sz="1100" b="1" kern="0" dirty="0">
                <a:solidFill>
                  <a:srgbClr val="002D62"/>
                </a:solidFill>
                <a:ea typeface="Roboto" panose="02000000000000000000" pitchFamily="2" charset="0"/>
                <a:cs typeface="Roboto" panose="02000000000000000000" pitchFamily="2" charset="0"/>
              </a:rPr>
              <a:t>Stakeholders reported that the region has been overlooked by government, but local leaders are working together to develop solutions. </a:t>
            </a:r>
            <a:r>
              <a:rPr lang="en-AU" sz="1100" kern="0" dirty="0">
                <a:solidFill>
                  <a:srgbClr val="002D62"/>
                </a:solidFill>
                <a:ea typeface="Roboto" panose="02000000000000000000" pitchFamily="2" charset="0"/>
                <a:cs typeface="Roboto" panose="02000000000000000000" pitchFamily="2" charset="0"/>
              </a:rPr>
              <a:t>They stated that government has reduced its investment in skills and workforce development across regional South Australia in the past two decades. Decisions are perceived as being made by policy-makers from outside the region, in Adelaide and Canberra, with limited local input. </a:t>
            </a:r>
          </a:p>
          <a:p>
            <a:pPr marL="0" lvl="1" indent="0">
              <a:lnSpc>
                <a:spcPct val="110000"/>
              </a:lnSpc>
              <a:spcAft>
                <a:spcPts val="0"/>
              </a:spcAft>
              <a:buClr>
                <a:srgbClr val="B2BB1E"/>
              </a:buClr>
              <a:buSzPct val="120000"/>
              <a:buNone/>
              <a:defRPr/>
            </a:pPr>
            <a:endParaRPr lang="en-AU" sz="1100" kern="0" dirty="0">
              <a:solidFill>
                <a:srgbClr val="002D62"/>
              </a:solidFill>
              <a:ea typeface="Roboto" panose="02000000000000000000" pitchFamily="2" charset="0"/>
              <a:cs typeface="Roboto" panose="02000000000000000000" pitchFamily="2" charset="0"/>
            </a:endParaRPr>
          </a:p>
          <a:p>
            <a:pPr marL="0" lvl="1" indent="0">
              <a:lnSpc>
                <a:spcPct val="110000"/>
              </a:lnSpc>
              <a:spcAft>
                <a:spcPts val="0"/>
              </a:spcAft>
              <a:buClr>
                <a:srgbClr val="B2BB1E"/>
              </a:buClr>
              <a:buSzPct val="120000"/>
              <a:buNone/>
              <a:defRPr/>
            </a:pPr>
            <a:r>
              <a:rPr lang="en-AU" sz="1100" kern="0" dirty="0">
                <a:solidFill>
                  <a:srgbClr val="002D62"/>
                </a:solidFill>
                <a:ea typeface="Roboto" panose="02000000000000000000" pitchFamily="2" charset="0"/>
                <a:cs typeface="Roboto" panose="02000000000000000000" pitchFamily="2" charset="0"/>
              </a:rPr>
              <a:t>Several other organisations are working alongside the Local Jobs Program t</a:t>
            </a:r>
            <a:r>
              <a:rPr lang="en-AU" sz="1100" kern="0" dirty="0">
                <a:ea typeface="Roboto" panose="02000000000000000000" pitchFamily="2" charset="0"/>
                <a:cs typeface="Roboto" panose="02000000000000000000" pitchFamily="2" charset="0"/>
              </a:rPr>
              <a:t>o respond to local labour market challenges. These include Regional Development Australia, Spencer Gulf Cities, Uni Hub </a:t>
            </a:r>
            <a:r>
              <a:rPr kumimoji="0" lang="en-AU" sz="1100" b="0" i="0" u="none" strike="noStrike" kern="1200" cap="none" spc="0" normalizeH="0" baseline="0" noProof="0" dirty="0">
                <a:ln>
                  <a:noFill/>
                </a:ln>
                <a:effectLst/>
                <a:uLnTx/>
                <a:uFillTx/>
                <a:ea typeface="Roboto"/>
                <a:cs typeface="Roboto"/>
              </a:rPr>
              <a:t>Spencer Gulf</a:t>
            </a:r>
            <a:r>
              <a:rPr lang="en-AU" sz="1100" kern="0" dirty="0">
                <a:ea typeface="Roboto" panose="02000000000000000000" pitchFamily="2" charset="0"/>
                <a:cs typeface="Roboto" panose="02000000000000000000" pitchFamily="2" charset="0"/>
              </a:rPr>
              <a:t> and the Resources and Engineering Skills Alliance. The Local Jobs Program is collaborating with each of these organisations through different initiatives. </a:t>
            </a:r>
          </a:p>
        </p:txBody>
      </p:sp>
      <p:sp>
        <p:nvSpPr>
          <p:cNvPr id="15" name="Text Placeholder 10">
            <a:extLst>
              <a:ext uri="{FF2B5EF4-FFF2-40B4-BE49-F238E27FC236}">
                <a16:creationId xmlns:a16="http://schemas.microsoft.com/office/drawing/2014/main" id="{F9F90C60-BF01-8876-4478-51EF878426E4}"/>
              </a:ext>
            </a:extLst>
          </p:cNvPr>
          <p:cNvSpPr txBox="1">
            <a:spLocks/>
          </p:cNvSpPr>
          <p:nvPr/>
        </p:nvSpPr>
        <p:spPr>
          <a:xfrm>
            <a:off x="5254048" y="1038921"/>
            <a:ext cx="4215914" cy="388937"/>
          </a:xfrm>
          <a:prstGeom prst="rect">
            <a:avLst/>
          </a:prstGeom>
          <a:solidFill>
            <a:srgbClr val="F2F0E9"/>
          </a:solidFill>
        </p:spPr>
        <p:txBody>
          <a:bodyPr vert="horz" lIns="144000" tIns="72000" rIns="144000" bIns="72000" rtlCol="0">
            <a:noAutofit/>
          </a:bodyPr>
          <a:lstStyle>
            <a:lvl1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cs typeface="+mn-cs"/>
              </a:defRPr>
            </a:lvl1pPr>
            <a:lvl2pPr marL="176213" indent="-176213" algn="l" rtl="0" eaLnBrk="1" fontAlgn="base" hangingPunct="1">
              <a:spcBef>
                <a:spcPct val="0"/>
              </a:spcBef>
              <a:spcAft>
                <a:spcPts val="0"/>
              </a:spcAft>
              <a:buClr>
                <a:schemeClr val="bg2"/>
              </a:buClr>
              <a:buFont typeface="Arial" panose="020B0604020202020204" pitchFamily="34" charset="0"/>
              <a:buChar char="•"/>
              <a:defRPr sz="2000" baseline="0">
                <a:solidFill>
                  <a:schemeClr val="tx2"/>
                </a:solidFill>
                <a:latin typeface="+mn-lt"/>
                <a:ea typeface="+mn-ea"/>
              </a:defRPr>
            </a:lvl2pPr>
            <a:lvl3pPr marL="360363" indent="-176213" algn="l" rtl="0" eaLnBrk="1" fontAlgn="base" hangingPunct="1">
              <a:spcBef>
                <a:spcPct val="0"/>
              </a:spcBef>
              <a:spcAft>
                <a:spcPts val="0"/>
              </a:spcAft>
              <a:buClr>
                <a:schemeClr val="bg2"/>
              </a:buClr>
              <a:buFont typeface="Courier New" panose="02070309020205020404" pitchFamily="49" charset="0"/>
              <a:buChar char="o"/>
              <a:defRPr sz="2000">
                <a:solidFill>
                  <a:schemeClr val="tx2"/>
                </a:solidFill>
                <a:latin typeface="+mn-lt"/>
                <a:ea typeface="+mn-ea"/>
              </a:defRPr>
            </a:lvl3pPr>
            <a:lvl4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4pPr>
            <a:lvl5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5pPr>
            <a:lvl6pPr marL="0" indent="0" algn="l" rtl="0" eaLnBrk="1" fontAlgn="base" hangingPunct="1">
              <a:spcBef>
                <a:spcPct val="0"/>
              </a:spcBef>
              <a:spcAft>
                <a:spcPts val="600"/>
              </a:spcAft>
              <a:buClr>
                <a:schemeClr val="bg2"/>
              </a:buClr>
              <a:buFont typeface="Courier New" panose="02070309020205020404" pitchFamily="49" charset="0"/>
              <a:buNone/>
              <a:defRPr sz="2000">
                <a:solidFill>
                  <a:schemeClr val="tx2"/>
                </a:solidFill>
                <a:latin typeface="+mn-lt"/>
                <a:ea typeface="+mn-ea"/>
              </a:defRPr>
            </a:lvl6pPr>
            <a:lvl7pPr marL="0" indent="0" algn="l" rtl="0" eaLnBrk="1" fontAlgn="base" hangingPunct="1">
              <a:spcBef>
                <a:spcPct val="0"/>
              </a:spcBef>
              <a:spcAft>
                <a:spcPts val="600"/>
              </a:spcAft>
              <a:buClr>
                <a:schemeClr val="bg2"/>
              </a:buClr>
              <a:buFont typeface="Arial" pitchFamily="34" charset="0"/>
              <a:buNone/>
              <a:defRPr sz="2000">
                <a:solidFill>
                  <a:schemeClr val="tx2"/>
                </a:solidFill>
                <a:latin typeface="+mn-lt"/>
                <a:ea typeface="+mn-ea"/>
              </a:defRPr>
            </a:lvl7pPr>
            <a:lvl8pPr marL="0" indent="0" algn="l" rtl="0" eaLnBrk="1" fontAlgn="base" hangingPunct="1">
              <a:spcBef>
                <a:spcPct val="0"/>
              </a:spcBef>
              <a:spcAft>
                <a:spcPts val="600"/>
              </a:spcAft>
              <a:buClr>
                <a:schemeClr val="bg2"/>
              </a:buClr>
              <a:buFont typeface="Arial" panose="020B0604020202020204" pitchFamily="34" charset="0"/>
              <a:buNone/>
              <a:defRPr sz="2000">
                <a:solidFill>
                  <a:schemeClr val="tx2"/>
                </a:solidFill>
                <a:latin typeface="+mn-lt"/>
                <a:ea typeface="+mn-ea"/>
              </a:defRPr>
            </a:lvl8pPr>
            <a:lvl9pPr marL="0" indent="0" algn="l" rtl="0" eaLnBrk="1" fontAlgn="base" hangingPunct="1">
              <a:spcBef>
                <a:spcPct val="0"/>
              </a:spcBef>
              <a:spcAft>
                <a:spcPts val="600"/>
              </a:spcAft>
              <a:buClr>
                <a:schemeClr val="bg2"/>
              </a:buClr>
              <a:buFont typeface="Courier New" panose="02070309020205020404" pitchFamily="49" charset="0"/>
              <a:buNone/>
              <a:defRPr sz="1600">
                <a:solidFill>
                  <a:schemeClr val="tx2"/>
                </a:solidFill>
                <a:latin typeface="+mn-lt"/>
                <a:ea typeface="+mn-ea"/>
              </a:defRPr>
            </a:lvl9pPr>
          </a:lstStyle>
          <a:p>
            <a:r>
              <a:rPr lang="en-AU" sz="1400" b="1" kern="0" dirty="0">
                <a:ea typeface="Roboto" panose="02000000000000000000" pitchFamily="2" charset="0"/>
                <a:cs typeface="Roboto" panose="02000000000000000000" pitchFamily="2" charset="0"/>
              </a:rPr>
              <a:t>Local responses</a:t>
            </a:r>
          </a:p>
        </p:txBody>
      </p:sp>
      <p:sp>
        <p:nvSpPr>
          <p:cNvPr id="5" name="Isosceles Triangle 4">
            <a:extLst>
              <a:ext uri="{FF2B5EF4-FFF2-40B4-BE49-F238E27FC236}">
                <a16:creationId xmlns:a16="http://schemas.microsoft.com/office/drawing/2014/main" id="{F73EF140-D4C1-D222-3F6D-64A0BA941A78}"/>
              </a:ext>
              <a:ext uri="{C183D7F6-B498-43B3-948B-1728B52AA6E4}">
                <adec:decorative xmlns:adec="http://schemas.microsoft.com/office/drawing/2017/decorative" val="1"/>
              </a:ext>
            </a:extLst>
          </p:cNvPr>
          <p:cNvSpPr/>
          <p:nvPr/>
        </p:nvSpPr>
        <p:spPr bwMode="auto">
          <a:xfrm rot="5400000">
            <a:off x="4754375" y="1068389"/>
            <a:ext cx="388935" cy="330004"/>
          </a:xfrm>
          <a:prstGeom prst="triangle">
            <a:avLst>
              <a:gd name="adj" fmla="val 47664"/>
            </a:avLst>
          </a:prstGeom>
          <a:solidFill>
            <a:srgbClr val="006FBA"/>
          </a:solidFill>
          <a:ln w="952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000" b="1" i="0" u="none" strike="noStrike" cap="none" normalizeH="0" baseline="0" dirty="0">
              <a:ln>
                <a:noFill/>
              </a:ln>
              <a:solidFill>
                <a:schemeClr val="bg1"/>
              </a:solidFill>
              <a:effectLst/>
              <a:latin typeface="+mn-lt"/>
              <a:ea typeface="ＭＳ Ｐゴシック" pitchFamily="84" charset="-128"/>
            </a:endParaRPr>
          </a:p>
        </p:txBody>
      </p:sp>
      <p:sp>
        <p:nvSpPr>
          <p:cNvPr id="17" name="Content Placeholder 4">
            <a:extLst>
              <a:ext uri="{FF2B5EF4-FFF2-40B4-BE49-F238E27FC236}">
                <a16:creationId xmlns:a16="http://schemas.microsoft.com/office/drawing/2014/main" id="{0E0932B4-FD68-CB4C-7B5E-E38BBC76D981}"/>
              </a:ext>
            </a:extLst>
          </p:cNvPr>
          <p:cNvSpPr>
            <a:spLocks noGrp="1"/>
          </p:cNvSpPr>
          <p:nvPr>
            <p:ph sz="quarter" idx="22"/>
          </p:nvPr>
        </p:nvSpPr>
        <p:spPr/>
        <p:txBody>
          <a:bodyPr vert="horz" lIns="72000" tIns="72000" rIns="72000" bIns="72000" rtlCol="0" anchor="t">
            <a:noAutofit/>
          </a:bodyPr>
          <a:lstStyle/>
          <a:p>
            <a:pPr>
              <a:lnSpc>
                <a:spcPct val="110000"/>
              </a:lnSpc>
              <a:spcAft>
                <a:spcPts val="0"/>
              </a:spcAft>
              <a:buClr>
                <a:srgbClr val="B2BB1E"/>
              </a:buClr>
              <a:buSzPct val="120000"/>
              <a:defRPr/>
            </a:pPr>
            <a:r>
              <a:rPr lang="en-AU" sz="1100" b="1" dirty="0">
                <a:ea typeface="Roboto"/>
                <a:cs typeface="Roboto"/>
              </a:rPr>
              <a:t>Mid North South Australia faces several important labour market challenges:</a:t>
            </a:r>
          </a:p>
          <a:p>
            <a:pPr marL="171450" indent="-171450" latinLnBrk="0">
              <a:buClr>
                <a:schemeClr val="tx2"/>
              </a:buClr>
              <a:buFont typeface="Arial" panose="020B0604020202020204" pitchFamily="34" charset="0"/>
              <a:buChar char="•"/>
            </a:pPr>
            <a:r>
              <a:rPr lang="en-AU" sz="1100" dirty="0">
                <a:latin typeface="Arial" panose="020B0604020202020204" pitchFamily="34" charset="0"/>
              </a:rPr>
              <a:t>Some communities have very high unemployment (for example, above 10% in Port Pirie), and regional workforce participation is significantly below the national average.</a:t>
            </a:r>
          </a:p>
          <a:p>
            <a:pPr marL="171450" indent="-171450">
              <a:lnSpc>
                <a:spcPct val="110000"/>
              </a:lnSpc>
              <a:buClr>
                <a:schemeClr val="tx2"/>
              </a:buClr>
              <a:buSzPct val="120000"/>
              <a:buFont typeface="Arial" panose="020B0604020202020204" pitchFamily="34" charset="0"/>
              <a:buChar char="•"/>
              <a:defRPr/>
            </a:pPr>
            <a:r>
              <a:rPr lang="en-AU" sz="1100" dirty="0">
                <a:latin typeface="Arial" panose="020B0604020202020204" pitchFamily="34" charset="0"/>
              </a:rPr>
              <a:t>The region has an ageing population and workforce, which is driving growth in the healthcare and social assistance sector.</a:t>
            </a:r>
          </a:p>
          <a:p>
            <a:pPr marL="171450" indent="-171450">
              <a:lnSpc>
                <a:spcPct val="110000"/>
              </a:lnSpc>
              <a:buClr>
                <a:schemeClr val="tx2"/>
              </a:buClr>
              <a:buSzPct val="120000"/>
              <a:buFont typeface="Arial" panose="020B0604020202020204" pitchFamily="34" charset="0"/>
              <a:buChar char="•"/>
              <a:defRPr/>
            </a:pPr>
            <a:r>
              <a:rPr lang="en-AU" sz="1100" dirty="0">
                <a:latin typeface="Arial" panose="020B0604020202020204" pitchFamily="34" charset="0"/>
              </a:rPr>
              <a:t>Intergenerational joblessness presents a significant barrier to employment for some job seekers.</a:t>
            </a:r>
          </a:p>
          <a:p>
            <a:pPr>
              <a:lnSpc>
                <a:spcPct val="110000"/>
              </a:lnSpc>
              <a:spcAft>
                <a:spcPts val="0"/>
              </a:spcAft>
              <a:buClr>
                <a:srgbClr val="B2BB1E"/>
              </a:buClr>
              <a:buSzPct val="120000"/>
              <a:defRPr/>
            </a:pPr>
            <a:endParaRPr lang="en-AU" sz="1100" dirty="0">
              <a:ea typeface="Roboto" panose="02000000000000000000" pitchFamily="2" charset="0"/>
              <a:cs typeface="Roboto" panose="02000000000000000000" pitchFamily="2" charset="0"/>
            </a:endParaRPr>
          </a:p>
          <a:p>
            <a:pPr>
              <a:lnSpc>
                <a:spcPct val="110000"/>
              </a:lnSpc>
              <a:spcAft>
                <a:spcPts val="0"/>
              </a:spcAft>
              <a:buClr>
                <a:srgbClr val="B2BB1E"/>
              </a:buClr>
              <a:buSzPct val="120000"/>
              <a:defRPr/>
            </a:pPr>
            <a:r>
              <a:rPr lang="en-AU" sz="1100" b="1" dirty="0">
                <a:ea typeface="Roboto"/>
                <a:cs typeface="Roboto"/>
              </a:rPr>
              <a:t>The region also has areas with ‘thin’ labour markets – meaning a small pool of job seekers to fill roles – at a time when some industries are anticipating significant growth:</a:t>
            </a:r>
          </a:p>
          <a:p>
            <a:pPr marL="171450" marR="0" lvl="0" indent="-171450" defTabSz="914400" latinLnBrk="0">
              <a:lnSpc>
                <a:spcPct val="110000"/>
              </a:lnSpc>
              <a:buClr>
                <a:schemeClr val="tx2"/>
              </a:buClr>
              <a:buSzPct val="120000"/>
              <a:buFont typeface="Arial" panose="020B0604020202020204" pitchFamily="34" charset="0"/>
              <a:buChar char="•"/>
              <a:tabLst/>
              <a:defRPr/>
            </a:pPr>
            <a:r>
              <a:rPr lang="en-AU" sz="1100" dirty="0">
                <a:latin typeface="Arial" panose="020B0604020202020204" pitchFamily="34" charset="0"/>
              </a:rPr>
              <a:t>Growing industries struggle to meet their workforce needs, such as heavy industry and health and social assistance.</a:t>
            </a:r>
          </a:p>
          <a:p>
            <a:pPr marL="171450" marR="0" lvl="0" indent="-171450" defTabSz="914400" latinLnBrk="0">
              <a:lnSpc>
                <a:spcPct val="110000"/>
              </a:lnSpc>
              <a:buClr>
                <a:schemeClr val="tx2"/>
              </a:buClr>
              <a:buSzPct val="120000"/>
              <a:buFont typeface="Arial" panose="020B0604020202020204" pitchFamily="34" charset="0"/>
              <a:buChar char="•"/>
              <a:tabLst/>
              <a:defRPr/>
            </a:pPr>
            <a:r>
              <a:rPr lang="en-AU" sz="1100" dirty="0">
                <a:latin typeface="Arial" panose="020B0604020202020204" pitchFamily="34" charset="0"/>
              </a:rPr>
              <a:t>Limited capability to deliver training for job seekers to meet industry needs in Upper Spencer Gulf.</a:t>
            </a:r>
          </a:p>
          <a:p>
            <a:pPr marL="171450" marR="0" lvl="0" indent="-171450" defTabSz="914400" latinLnBrk="0">
              <a:lnSpc>
                <a:spcPct val="110000"/>
              </a:lnSpc>
              <a:buClr>
                <a:schemeClr val="tx2"/>
              </a:buClr>
              <a:buSzPct val="120000"/>
              <a:buFont typeface="Arial" panose="020B0604020202020204" pitchFamily="34" charset="0"/>
              <a:buChar char="•"/>
              <a:tabLst/>
              <a:defRPr/>
            </a:pPr>
            <a:r>
              <a:rPr lang="en-AU" sz="1100" dirty="0">
                <a:latin typeface="Arial" panose="020B0604020202020204" pitchFamily="34" charset="0"/>
              </a:rPr>
              <a:t>High competition for skilled workers between employers – this means small businesses can struggle to retain valued workers.</a:t>
            </a:r>
          </a:p>
          <a:p>
            <a:pPr marL="171450" marR="0" lvl="0" indent="-171450" defTabSz="914400" latinLnBrk="0">
              <a:lnSpc>
                <a:spcPct val="110000"/>
              </a:lnSpc>
              <a:buClr>
                <a:schemeClr val="tx2"/>
              </a:buClr>
              <a:buSzPct val="120000"/>
              <a:buFont typeface="Arial" panose="020B0604020202020204" pitchFamily="34" charset="0"/>
              <a:buChar char="•"/>
              <a:tabLst/>
              <a:defRPr/>
            </a:pPr>
            <a:r>
              <a:rPr lang="en-AU" sz="1100" dirty="0">
                <a:latin typeface="Arial" panose="020B0604020202020204" pitchFamily="34" charset="0"/>
              </a:rPr>
              <a:t>Challenges attracting and retaining professionals in the region.</a:t>
            </a:r>
          </a:p>
        </p:txBody>
      </p:sp>
      <p:sp>
        <p:nvSpPr>
          <p:cNvPr id="11" name="Text Placeholder 10">
            <a:extLst>
              <a:ext uri="{FF2B5EF4-FFF2-40B4-BE49-F238E27FC236}">
                <a16:creationId xmlns:a16="http://schemas.microsoft.com/office/drawing/2014/main" id="{D21EA630-A562-772F-3421-6244587763CE}"/>
              </a:ext>
            </a:extLst>
          </p:cNvPr>
          <p:cNvSpPr>
            <a:spLocks noGrp="1"/>
          </p:cNvSpPr>
          <p:nvPr>
            <p:ph type="body" sz="quarter" idx="16"/>
          </p:nvPr>
        </p:nvSpPr>
        <p:spPr>
          <a:solidFill>
            <a:srgbClr val="F2F0E9"/>
          </a:solidFill>
        </p:spPr>
        <p:txBody>
          <a:bodyPr lIns="144000" rIns="144000"/>
          <a:lstStyle/>
          <a:p>
            <a:r>
              <a:rPr lang="en-AU" sz="1400" b="1" dirty="0">
                <a:ea typeface="Roboto" panose="02000000000000000000" pitchFamily="2" charset="0"/>
                <a:cs typeface="Roboto" panose="02000000000000000000" pitchFamily="2" charset="0"/>
              </a:rPr>
              <a:t>Labour market challenges</a:t>
            </a:r>
          </a:p>
        </p:txBody>
      </p:sp>
      <p:sp>
        <p:nvSpPr>
          <p:cNvPr id="2" name="Title 1">
            <a:extLst>
              <a:ext uri="{FF2B5EF4-FFF2-40B4-BE49-F238E27FC236}">
                <a16:creationId xmlns:a16="http://schemas.microsoft.com/office/drawing/2014/main" id="{B9467678-D0E8-EB83-E752-854BB4DBBDD0}"/>
              </a:ext>
            </a:extLst>
          </p:cNvPr>
          <p:cNvSpPr>
            <a:spLocks noGrp="1"/>
          </p:cNvSpPr>
          <p:nvPr>
            <p:ph type="title"/>
          </p:nvPr>
        </p:nvSpPr>
        <p:spPr/>
        <p:txBody>
          <a:bodyPr vert="horz"/>
          <a:lstStyle/>
          <a:p>
            <a:r>
              <a:rPr lang="en-AU" dirty="0"/>
              <a:t>Context: Labour market challenges and local responses</a:t>
            </a:r>
          </a:p>
        </p:txBody>
      </p:sp>
      <p:sp>
        <p:nvSpPr>
          <p:cNvPr id="21" name="Slide Number Placeholder 20">
            <a:extLst>
              <a:ext uri="{FF2B5EF4-FFF2-40B4-BE49-F238E27FC236}">
                <a16:creationId xmlns:a16="http://schemas.microsoft.com/office/drawing/2014/main" id="{CE30B65B-437B-CC13-AB69-0A9BA02C6607}"/>
              </a:ext>
            </a:extLst>
          </p:cNvPr>
          <p:cNvSpPr>
            <a:spLocks noGrp="1"/>
          </p:cNvSpPr>
          <p:nvPr>
            <p:ph type="sldNum" sz="quarter" idx="25"/>
          </p:nvPr>
        </p:nvSpPr>
        <p:spPr/>
        <p:txBody>
          <a:bodyPr/>
          <a:lstStyle/>
          <a:p>
            <a:pPr algn="r"/>
            <a:fld id="{31DA3BC9-E790-4181-9E03-5E49C268FA52}" type="slidenum">
              <a:rPr lang="en-AU" sz="1100" smtClean="0"/>
              <a:pPr algn="r"/>
              <a:t>25</a:t>
            </a:fld>
            <a:r>
              <a:rPr lang="en-AU" sz="1100" dirty="0"/>
              <a:t> </a:t>
            </a:r>
          </a:p>
        </p:txBody>
      </p:sp>
    </p:spTree>
    <p:extLst>
      <p:ext uri="{BB962C8B-B14F-4D97-AF65-F5344CB8AC3E}">
        <p14:creationId xmlns:p14="http://schemas.microsoft.com/office/powerpoint/2010/main" val="279577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979E21-F0C5-4629-FFB3-67A448A9E15C}"/>
              </a:ext>
            </a:extLst>
          </p:cNvPr>
          <p:cNvSpPr txBox="1"/>
          <p:nvPr/>
        </p:nvSpPr>
        <p:spPr>
          <a:xfrm>
            <a:off x="435600" y="5351816"/>
            <a:ext cx="9034802" cy="971322"/>
          </a:xfrm>
          <a:prstGeom prst="rect">
            <a:avLst/>
          </a:prstGeom>
          <a:solidFill>
            <a:schemeClr val="bg1"/>
          </a:solidFill>
          <a:ln>
            <a:solidFill>
              <a:srgbClr val="006FBA"/>
            </a:solidFill>
          </a:ln>
        </p:spPr>
        <p:txBody>
          <a:bodyPr vert="horz" wrap="square" lIns="180000" tIns="216000" rIns="180000" bIns="216000" rtlCol="0" anchor="ctr">
            <a:noAutofit/>
          </a:bodyPr>
          <a:lstStyle>
            <a:defPPr>
              <a:defRPr lang="en-AU"/>
            </a:defPPr>
            <a:lvl1pPr marL="0" indent="0" algn="ctr">
              <a:defRPr sz="1100" i="1" kern="0">
                <a:solidFill>
                  <a:srgbClr val="7030A0"/>
                </a:solidFill>
              </a:defRPr>
            </a:lvl1pPr>
          </a:lstStyle>
          <a:p>
            <a:pPr algn="l">
              <a:lnSpc>
                <a:spcPct val="110000"/>
              </a:lnSpc>
              <a:spcAft>
                <a:spcPts val="600"/>
              </a:spcAft>
            </a:pPr>
            <a:r>
              <a:rPr lang="en-AU" i="0" dirty="0">
                <a:solidFill>
                  <a:schemeClr val="tx2"/>
                </a:solidFill>
                <a:latin typeface="+mn-lt"/>
                <a:ea typeface="Roboto"/>
                <a:cs typeface="Arial"/>
              </a:rPr>
              <a:t>“When you've got somebody who has worked in this sector over a long period of time, focused on connecting people to opportunities and developing the skills and training strategies that go into that, all that doesn't change with governments or election cycles. To have the continuity in Lisa, combined with the fact that the program is more open and less restrictive than others, is highly valuable.</a:t>
            </a:r>
            <a:r>
              <a:rPr lang="en-AU" i="0" dirty="0">
                <a:solidFill>
                  <a:schemeClr val="tx2"/>
                </a:solidFill>
                <a:latin typeface="+mn-lt"/>
                <a:ea typeface="Roboto"/>
                <a:cs typeface="Roboto"/>
              </a:rPr>
              <a:t>”</a:t>
            </a:r>
            <a:endParaRPr lang="en-AU" i="0" dirty="0">
              <a:solidFill>
                <a:schemeClr val="tx2"/>
              </a:solidFill>
              <a:latin typeface="+mn-lt"/>
              <a:ea typeface="Roboto" panose="02000000000000000000" pitchFamily="2" charset="0"/>
              <a:cs typeface="Roboto" panose="02000000000000000000" pitchFamily="2" charset="0"/>
            </a:endParaRPr>
          </a:p>
          <a:p>
            <a:pPr algn="l">
              <a:lnSpc>
                <a:spcPct val="110000"/>
              </a:lnSpc>
              <a:spcAft>
                <a:spcPts val="0"/>
              </a:spcAft>
            </a:pPr>
            <a:r>
              <a:rPr lang="en-AU" b="1" i="0" dirty="0">
                <a:solidFill>
                  <a:schemeClr val="tx2"/>
                </a:solidFill>
                <a:latin typeface="+mn-lt"/>
                <a:ea typeface="Roboto"/>
                <a:cs typeface="Roboto"/>
              </a:rPr>
              <a:t>– </a:t>
            </a:r>
            <a:r>
              <a:rPr lang="en-US" sz="1100" b="1" i="0" kern="0" dirty="0">
                <a:solidFill>
                  <a:schemeClr val="tx2"/>
                </a:solidFill>
                <a:latin typeface="+mn-lt"/>
                <a:ea typeface="Roboto"/>
                <a:cs typeface="Roboto"/>
              </a:rPr>
              <a:t>Jodie Badcock, CEO, </a:t>
            </a:r>
            <a:r>
              <a:rPr lang="en-AU" sz="1100" b="1" i="0" kern="0" dirty="0">
                <a:solidFill>
                  <a:schemeClr val="tx2"/>
                </a:solidFill>
                <a:latin typeface="+mn-lt"/>
                <a:ea typeface="Roboto"/>
                <a:cs typeface="Roboto"/>
              </a:rPr>
              <a:t>Resources and Engineering Skills Alliance</a:t>
            </a:r>
            <a:endParaRPr lang="en-AU" b="1" i="0" dirty="0">
              <a:solidFill>
                <a:schemeClr val="tx2"/>
              </a:solidFill>
              <a:latin typeface="+mn-lt"/>
              <a:ea typeface="Roboto" panose="02000000000000000000" pitchFamily="2" charset="0"/>
              <a:cs typeface="Roboto" panose="02000000000000000000" pitchFamily="2" charset="0"/>
            </a:endParaRPr>
          </a:p>
        </p:txBody>
      </p:sp>
      <p:pic>
        <p:nvPicPr>
          <p:cNvPr id="9" name="Graphic 8">
            <a:extLst>
              <a:ext uri="{FF2B5EF4-FFF2-40B4-BE49-F238E27FC236}">
                <a16:creationId xmlns:a16="http://schemas.microsoft.com/office/drawing/2014/main" id="{16BC5A62-AF22-7ADD-5C4F-A7E5105484FB}"/>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984400" y="6080138"/>
            <a:ext cx="486000" cy="486000"/>
          </a:xfrm>
          <a:prstGeom prst="rect">
            <a:avLst/>
          </a:prstGeom>
        </p:spPr>
      </p:pic>
      <p:sp>
        <p:nvSpPr>
          <p:cNvPr id="51" name="Rectangle: Rounded Corners 50">
            <a:extLst>
              <a:ext uri="{FF2B5EF4-FFF2-40B4-BE49-F238E27FC236}">
                <a16:creationId xmlns:a16="http://schemas.microsoft.com/office/drawing/2014/main" id="{B1A4D9E2-317F-58BC-78B4-849368161F52}"/>
              </a:ext>
            </a:extLst>
          </p:cNvPr>
          <p:cNvSpPr/>
          <p:nvPr/>
        </p:nvSpPr>
        <p:spPr bwMode="auto">
          <a:xfrm>
            <a:off x="5006401" y="3177094"/>
            <a:ext cx="4464000" cy="2052759"/>
          </a:xfrm>
          <a:prstGeom prst="roundRect">
            <a:avLst>
              <a:gd name="adj" fmla="val 0"/>
            </a:avLst>
          </a:prstGeom>
          <a:solidFill>
            <a:srgbClr val="EFEDE6"/>
          </a:solidFill>
          <a:ln w="38100">
            <a:noFill/>
          </a:ln>
        </p:spPr>
        <p:txBody>
          <a:bodyPr lIns="72000" tIns="72000" rIns="72000" bIns="72000"/>
          <a:lstStyle/>
          <a:p>
            <a:pPr lvl="0" eaLnBrk="0" hangingPunct="0">
              <a:lnSpc>
                <a:spcPct val="110000"/>
              </a:lnSpc>
              <a:spcAft>
                <a:spcPct val="0"/>
              </a:spcAft>
              <a:buClr>
                <a:srgbClr val="B2BB1E"/>
              </a:buClr>
            </a:pPr>
            <a:r>
              <a:rPr lang="en-AU" sz="1100" b="1" dirty="0">
                <a:solidFill>
                  <a:srgbClr val="002D62"/>
                </a:solidFill>
                <a:latin typeface="+mn-lt"/>
                <a:ea typeface="Roboto" panose="02000000000000000000" pitchFamily="2" charset="0"/>
                <a:cs typeface="Roboto" panose="02000000000000000000" pitchFamily="2" charset="0"/>
              </a:rPr>
              <a:t>Implementation approach</a:t>
            </a:r>
          </a:p>
          <a:p>
            <a:pPr marL="171450" lvl="0" indent="-171450" eaLnBrk="0" hangingPunct="0">
              <a:lnSpc>
                <a:spcPct val="110000"/>
              </a:lnSpc>
              <a:spcAft>
                <a:spcPct val="0"/>
              </a:spcAft>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Lisa has leveraged her strong relationships with industry to bring employers to the table to support initiatives to upskill the local workforce.</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Lisa’s experience in the SA Government has given her an awareness of funding and policy levers at state level.</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She has used her collaborative approach, long-term relationships and understanding of local workforce issues to enable her to lead local collaboration around a shared strategy on regional workforce investment.</a:t>
            </a:r>
          </a:p>
        </p:txBody>
      </p:sp>
      <p:sp>
        <p:nvSpPr>
          <p:cNvPr id="50" name="Rectangle: Rounded Corners 49">
            <a:extLst>
              <a:ext uri="{FF2B5EF4-FFF2-40B4-BE49-F238E27FC236}">
                <a16:creationId xmlns:a16="http://schemas.microsoft.com/office/drawing/2014/main" id="{AE489757-AC4E-3B44-98E4-AB02E50214AD}"/>
              </a:ext>
            </a:extLst>
          </p:cNvPr>
          <p:cNvSpPr/>
          <p:nvPr/>
        </p:nvSpPr>
        <p:spPr bwMode="auto">
          <a:xfrm>
            <a:off x="5006403" y="887151"/>
            <a:ext cx="4464000" cy="2195139"/>
          </a:xfrm>
          <a:prstGeom prst="roundRect">
            <a:avLst>
              <a:gd name="adj" fmla="val 0"/>
            </a:avLst>
          </a:prstGeom>
          <a:solidFill>
            <a:srgbClr val="EFEDE6"/>
          </a:solidFill>
          <a:ln w="38100">
            <a:noFill/>
          </a:ln>
        </p:spPr>
        <p:txBody>
          <a:bodyPr lIns="72000" tIns="72000" rIns="72000" bIns="72000" anchor="t"/>
          <a:lstStyle/>
          <a:p>
            <a:pPr lvl="0" eaLnBrk="0" hangingPunct="0">
              <a:lnSpc>
                <a:spcPct val="110000"/>
              </a:lnSpc>
              <a:buClrTx/>
            </a:pPr>
            <a:r>
              <a:rPr lang="en-AU" sz="1100" b="1" dirty="0">
                <a:solidFill>
                  <a:srgbClr val="002D62"/>
                </a:solidFill>
                <a:latin typeface="+mn-lt"/>
                <a:ea typeface="Roboto"/>
                <a:cs typeface="Roboto"/>
              </a:rPr>
              <a:t>Local</a:t>
            </a:r>
            <a:r>
              <a:rPr lang="en-AU" sz="1100" b="1" kern="1200" dirty="0">
                <a:solidFill>
                  <a:srgbClr val="002D62"/>
                </a:solidFill>
                <a:latin typeface="+mn-lt"/>
                <a:ea typeface="Roboto"/>
                <a:cs typeface="Roboto"/>
              </a:rPr>
              <a:t> stakeholder engagement</a:t>
            </a:r>
            <a:endParaRPr lang="en-AU" sz="1100" kern="1200" dirty="0">
              <a:solidFill>
                <a:srgbClr val="002D62"/>
              </a:solidFill>
              <a:latin typeface="+mn-lt"/>
              <a:ea typeface="Roboto"/>
              <a:cs typeface="Roboto"/>
            </a:endParaRPr>
          </a:p>
          <a:p>
            <a:pPr marL="171450" indent="-171450">
              <a:lnSpc>
                <a:spcPct val="110000"/>
              </a:lnSpc>
              <a:buClr>
                <a:schemeClr val="tx2"/>
              </a:buClr>
              <a:buFont typeface="Arial" panose="020B0604020202020204" pitchFamily="34" charset="0"/>
              <a:buChar char="•"/>
            </a:pPr>
            <a:r>
              <a:rPr lang="en-AU" sz="1100" kern="1200" dirty="0">
                <a:solidFill>
                  <a:srgbClr val="002D62"/>
                </a:solidFill>
                <a:latin typeface="+mn-lt"/>
                <a:ea typeface="Roboto"/>
                <a:cs typeface="Roboto"/>
              </a:rPr>
              <a:t>Lisa </a:t>
            </a:r>
            <a:r>
              <a:rPr lang="en-AU" sz="1100" kern="1200" dirty="0">
                <a:solidFill>
                  <a:schemeClr val="tx2"/>
                </a:solidFill>
                <a:latin typeface="+mn-lt"/>
                <a:ea typeface="Roboto"/>
                <a:cs typeface="Roboto"/>
              </a:rPr>
              <a:t>has played a leading role in a collaboration between local leaders to increase public investment i</a:t>
            </a:r>
            <a:r>
              <a:rPr lang="en-AU" sz="1100" dirty="0">
                <a:solidFill>
                  <a:schemeClr val="tx2"/>
                </a:solidFill>
                <a:latin typeface="+mn-lt"/>
                <a:ea typeface="Roboto"/>
                <a:cs typeface="Roboto"/>
              </a:rPr>
              <a:t>n local workforce development in Mid North South Australia and the Upper Spencer Gulf.</a:t>
            </a:r>
            <a:endParaRPr lang="en-AU" sz="1100" kern="1200" dirty="0">
              <a:solidFill>
                <a:schemeClr val="tx2"/>
              </a:solidFill>
              <a:latin typeface="+mn-lt"/>
              <a:ea typeface="Roboto"/>
              <a:cs typeface="Roboto"/>
            </a:endParaRPr>
          </a:p>
          <a:p>
            <a:pPr marL="171450" lvl="0" indent="-171450" eaLnBrk="0" hangingPunct="0">
              <a:lnSpc>
                <a:spcPct val="110000"/>
              </a:lnSpc>
              <a:spcAft>
                <a:spcPct val="0"/>
              </a:spcAft>
              <a:buClr>
                <a:schemeClr val="tx2"/>
              </a:buClr>
              <a:buFont typeface="Arial" panose="020B0604020202020204" pitchFamily="34" charset="0"/>
              <a:buChar char="•"/>
            </a:pPr>
            <a:r>
              <a:rPr lang="en-AU" sz="1100" kern="1200" dirty="0">
                <a:solidFill>
                  <a:schemeClr val="tx2"/>
                </a:solidFill>
                <a:latin typeface="+mn-lt"/>
                <a:ea typeface="Roboto"/>
                <a:cs typeface="Roboto"/>
              </a:rPr>
              <a:t>She is leading two regional networks that include over 400 stakeholders from the employment, education </a:t>
            </a:r>
            <a:r>
              <a:rPr lang="en-AU" sz="1100" kern="1200" dirty="0">
                <a:solidFill>
                  <a:srgbClr val="002D62"/>
                </a:solidFill>
                <a:latin typeface="+mn-lt"/>
                <a:ea typeface="Roboto"/>
                <a:cs typeface="Roboto"/>
              </a:rPr>
              <a:t>and training sectors.</a:t>
            </a:r>
          </a:p>
        </p:txBody>
      </p:sp>
      <p:sp>
        <p:nvSpPr>
          <p:cNvPr id="29" name="Rectangle: Rounded Corners 28">
            <a:extLst>
              <a:ext uri="{FF2B5EF4-FFF2-40B4-BE49-F238E27FC236}">
                <a16:creationId xmlns:a16="http://schemas.microsoft.com/office/drawing/2014/main" id="{03675795-C3C5-62D5-3E82-E72B2D90CEA8}"/>
              </a:ext>
            </a:extLst>
          </p:cNvPr>
          <p:cNvSpPr/>
          <p:nvPr/>
        </p:nvSpPr>
        <p:spPr bwMode="auto">
          <a:xfrm>
            <a:off x="435599" y="3178578"/>
            <a:ext cx="4464000" cy="2052759"/>
          </a:xfrm>
          <a:prstGeom prst="roundRect">
            <a:avLst>
              <a:gd name="adj" fmla="val 0"/>
            </a:avLst>
          </a:prstGeom>
          <a:solidFill>
            <a:srgbClr val="EFEDE6"/>
          </a:solidFill>
          <a:ln w="38100">
            <a:noFill/>
          </a:ln>
        </p:spPr>
        <p:txBody>
          <a:bodyPr lIns="72000" tIns="72000" rIns="72000" bIns="72000"/>
          <a:lstStyle/>
          <a:p>
            <a:pPr lvl="0" eaLnBrk="0" hangingPunct="0">
              <a:lnSpc>
                <a:spcPct val="110000"/>
              </a:lnSpc>
              <a:buClrTx/>
            </a:pPr>
            <a:r>
              <a:rPr lang="en-AU" sz="1100" b="1" kern="1200" dirty="0">
                <a:solidFill>
                  <a:srgbClr val="002D62"/>
                </a:solidFill>
                <a:latin typeface="+mn-lt"/>
                <a:ea typeface="Roboto" panose="02000000000000000000" pitchFamily="2" charset="0"/>
                <a:cs typeface="Roboto" panose="02000000000000000000" pitchFamily="2" charset="0"/>
              </a:rPr>
              <a:t>Taskforce</a:t>
            </a:r>
          </a:p>
          <a:p>
            <a:pPr marL="171450" lvl="1" indent="-171450">
              <a:lnSpc>
                <a:spcPct val="110000"/>
              </a:lnSpc>
              <a:spcAft>
                <a:spcPts val="0"/>
              </a:spcAft>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Lisa worked closely with her Taskforce to develop and agree the priorities in the Jobs and Skills Plan. The plan identified Skills Investment and Training Capability as the number one strategic priority.</a:t>
            </a:r>
          </a:p>
          <a:p>
            <a:pPr marL="171450" lvl="1" indent="-171450" eaLnBrk="0" hangingPunct="0">
              <a:lnSpc>
                <a:spcPct val="110000"/>
              </a:lnSpc>
              <a:spcAft>
                <a:spcPts val="0"/>
              </a:spcAft>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The Taskforce splits its time evenly between strategy (planning) and operations (progressing activities).</a:t>
            </a:r>
          </a:p>
          <a:p>
            <a:pPr marL="171450" lvl="1" indent="-171450" eaLnBrk="0" hangingPunct="0">
              <a:lnSpc>
                <a:spcPct val="110000"/>
              </a:lnSpc>
              <a:spcAft>
                <a:spcPts val="0"/>
              </a:spcAft>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Taskforce members described the group as a ‘competitively neutral’ space to share information and resources and collaborate on new initiatives to address labour market needs.</a:t>
            </a:r>
            <a:endParaRPr lang="en-AU" sz="1100" kern="1200" dirty="0">
              <a:solidFill>
                <a:srgbClr val="002D62"/>
              </a:solidFill>
              <a:latin typeface="+mn-lt"/>
              <a:ea typeface="Roboto" panose="02000000000000000000" pitchFamily="2" charset="0"/>
              <a:cs typeface="Roboto" panose="02000000000000000000" pitchFamily="2" charset="0"/>
            </a:endParaRPr>
          </a:p>
        </p:txBody>
      </p:sp>
      <p:sp>
        <p:nvSpPr>
          <p:cNvPr id="28" name="Rectangle: Rounded Corners 27">
            <a:extLst>
              <a:ext uri="{FF2B5EF4-FFF2-40B4-BE49-F238E27FC236}">
                <a16:creationId xmlns:a16="http://schemas.microsoft.com/office/drawing/2014/main" id="{BEC33EDE-6B99-8978-AC86-4B7E69C9D827}"/>
              </a:ext>
            </a:extLst>
          </p:cNvPr>
          <p:cNvSpPr/>
          <p:nvPr/>
        </p:nvSpPr>
        <p:spPr bwMode="auto">
          <a:xfrm>
            <a:off x="435599" y="887152"/>
            <a:ext cx="4464000" cy="2195139"/>
          </a:xfrm>
          <a:prstGeom prst="roundRect">
            <a:avLst>
              <a:gd name="adj" fmla="val 0"/>
            </a:avLst>
          </a:prstGeom>
          <a:solidFill>
            <a:srgbClr val="EFEDE6"/>
          </a:solidFill>
          <a:ln w="38100">
            <a:noFill/>
          </a:ln>
        </p:spPr>
        <p:txBody>
          <a:bodyPr lIns="72000" tIns="72000" rIns="72000" bIns="72000"/>
          <a:lstStyle/>
          <a:p>
            <a:r>
              <a:rPr lang="en-AU" sz="1100" b="1" dirty="0">
                <a:solidFill>
                  <a:srgbClr val="002D62"/>
                </a:solidFill>
                <a:latin typeface="+mn-lt"/>
                <a:ea typeface="Roboto" panose="02000000000000000000" pitchFamily="2" charset="0"/>
                <a:cs typeface="Roboto" panose="02000000000000000000" pitchFamily="2" charset="0"/>
              </a:rPr>
              <a:t>Employment Facilitator and Support Officer</a:t>
            </a:r>
          </a:p>
          <a:p>
            <a:pPr marL="171450" lvl="0" indent="-171450" eaLnBrk="0" hangingPunct="0">
              <a:lnSpc>
                <a:spcPct val="110000"/>
              </a:lnSpc>
              <a:spcAft>
                <a:spcPts val="0"/>
              </a:spcAft>
              <a:buClr>
                <a:schemeClr val="tx2"/>
              </a:buClr>
              <a:buFont typeface="Arial" panose="020B0604020202020204" pitchFamily="34" charset="0"/>
              <a:buChar char="•"/>
            </a:pPr>
            <a:r>
              <a:rPr lang="en-AU" sz="1100" kern="1200" dirty="0">
                <a:solidFill>
                  <a:srgbClr val="002D62"/>
                </a:solidFill>
                <a:latin typeface="+mn-lt"/>
                <a:ea typeface="Roboto" panose="02000000000000000000" pitchFamily="2" charset="0"/>
                <a:cs typeface="Roboto" panose="02000000000000000000" pitchFamily="2" charset="0"/>
              </a:rPr>
              <a:t>The Employment Facilitator, Lisa Brock, is a born and bred local with 20 years’ experience in supporting job seekers and retrenched workers. </a:t>
            </a:r>
            <a:r>
              <a:rPr lang="en-AU" sz="1100" dirty="0">
                <a:solidFill>
                  <a:srgbClr val="002D62"/>
                </a:solidFill>
                <a:latin typeface="+mn-lt"/>
                <a:ea typeface="Roboto" panose="02000000000000000000" pitchFamily="2" charset="0"/>
                <a:cs typeface="Roboto" panose="02000000000000000000" pitchFamily="2" charset="0"/>
              </a:rPr>
              <a:t>She previously delivered both the Regional Employment Trials and Structural Adjustment Program in the region and worked for the SA Government.</a:t>
            </a:r>
            <a:r>
              <a:rPr lang="en-AU" sz="1100" kern="1200" dirty="0">
                <a:solidFill>
                  <a:srgbClr val="002D62"/>
                </a:solidFill>
                <a:latin typeface="+mn-lt"/>
                <a:ea typeface="Roboto" panose="02000000000000000000" pitchFamily="2" charset="0"/>
                <a:cs typeface="Roboto" panose="02000000000000000000" pitchFamily="2" charset="0"/>
              </a:rPr>
              <a:t> This has </a:t>
            </a:r>
            <a:r>
              <a:rPr lang="en-AU" sz="1100" dirty="0">
                <a:solidFill>
                  <a:srgbClr val="002D62"/>
                </a:solidFill>
                <a:latin typeface="+mn-lt"/>
                <a:ea typeface="Roboto" panose="02000000000000000000" pitchFamily="2" charset="0"/>
                <a:cs typeface="Roboto" panose="02000000000000000000" pitchFamily="2" charset="0"/>
              </a:rPr>
              <a:t>given her deep knowledge of the region and its labour market challenges, long-term relationships with local leaders including industry, and continuity in the region.</a:t>
            </a:r>
          </a:p>
          <a:p>
            <a:pPr marL="171450" lvl="0" indent="-171450" eaLnBrk="0" hangingPunct="0">
              <a:lnSpc>
                <a:spcPct val="110000"/>
              </a:lnSpc>
              <a:spcAft>
                <a:spcPts val="1800"/>
              </a:spcAft>
              <a:buClr>
                <a:schemeClr val="tx2"/>
              </a:buClr>
              <a:buFont typeface="Arial" panose="020B0604020202020204" pitchFamily="34" charset="0"/>
              <a:buChar char="•"/>
            </a:pPr>
            <a:r>
              <a:rPr lang="en-AU" sz="1100" kern="1200" dirty="0">
                <a:solidFill>
                  <a:srgbClr val="002D62"/>
                </a:solidFill>
                <a:latin typeface="+mn-lt"/>
                <a:ea typeface="Roboto" panose="02000000000000000000" pitchFamily="2" charset="0"/>
                <a:cs typeface="Roboto" panose="02000000000000000000" pitchFamily="2" charset="0"/>
              </a:rPr>
              <a:t>The Support Officer Hayley Bishop provides administrative support across all aspects of the program and complements Lisa’s skills.</a:t>
            </a:r>
          </a:p>
        </p:txBody>
      </p:sp>
      <p:sp>
        <p:nvSpPr>
          <p:cNvPr id="2" name="Title 1">
            <a:extLst>
              <a:ext uri="{FF2B5EF4-FFF2-40B4-BE49-F238E27FC236}">
                <a16:creationId xmlns:a16="http://schemas.microsoft.com/office/drawing/2014/main" id="{2B9BD4A1-DA92-17CC-5407-0F813E8F9407}"/>
              </a:ext>
            </a:extLst>
          </p:cNvPr>
          <p:cNvSpPr>
            <a:spLocks noGrp="1"/>
          </p:cNvSpPr>
          <p:nvPr>
            <p:ph type="title"/>
          </p:nvPr>
        </p:nvSpPr>
        <p:spPr>
          <a:xfrm>
            <a:off x="435599" y="165600"/>
            <a:ext cx="9055425" cy="612000"/>
          </a:xfrm>
        </p:spPr>
        <p:txBody>
          <a:bodyPr vert="horz"/>
          <a:lstStyle/>
          <a:p>
            <a:r>
              <a:rPr lang="en-AU" dirty="0"/>
              <a:t>Implementation: How the Local Jobs Program was implemented in this region</a:t>
            </a:r>
          </a:p>
        </p:txBody>
      </p:sp>
      <p:sp>
        <p:nvSpPr>
          <p:cNvPr id="19" name="Slide Number Placeholder 18">
            <a:extLst>
              <a:ext uri="{FF2B5EF4-FFF2-40B4-BE49-F238E27FC236}">
                <a16:creationId xmlns:a16="http://schemas.microsoft.com/office/drawing/2014/main" id="{1118F657-2A47-C20B-DDAC-350E209CCE84}"/>
              </a:ext>
            </a:extLst>
          </p:cNvPr>
          <p:cNvSpPr>
            <a:spLocks noGrp="1"/>
          </p:cNvSpPr>
          <p:nvPr>
            <p:ph type="sldNum" sz="quarter" idx="24"/>
          </p:nvPr>
        </p:nvSpPr>
        <p:spPr/>
        <p:txBody>
          <a:bodyPr/>
          <a:lstStyle/>
          <a:p>
            <a:pPr algn="r"/>
            <a:fld id="{31DA3BC9-E790-4181-9E03-5E49C268FA52}" type="slidenum">
              <a:rPr lang="en-AU" sz="1100" smtClean="0"/>
              <a:pPr algn="r"/>
              <a:t>26</a:t>
            </a:fld>
            <a:r>
              <a:rPr lang="en-AU" sz="1100" dirty="0"/>
              <a:t>  </a:t>
            </a:r>
          </a:p>
        </p:txBody>
      </p:sp>
    </p:spTree>
    <p:extLst>
      <p:ext uri="{BB962C8B-B14F-4D97-AF65-F5344CB8AC3E}">
        <p14:creationId xmlns:p14="http://schemas.microsoft.com/office/powerpoint/2010/main" val="1667173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13" name="Group 12" descr="Advocating to remove local barriers">
            <a:extLst>
              <a:ext uri="{FF2B5EF4-FFF2-40B4-BE49-F238E27FC236}">
                <a16:creationId xmlns:a16="http://schemas.microsoft.com/office/drawing/2014/main" id="{EA69CC4A-5ACA-AFED-F253-155C8DB737D6}"/>
              </a:ext>
              <a:ext uri="{C183D7F6-B498-43B3-948B-1728B52AA6E4}">
                <adec:decorative xmlns:adec="http://schemas.microsoft.com/office/drawing/2017/decorative" val="0"/>
              </a:ext>
            </a:extLst>
          </p:cNvPr>
          <p:cNvGrpSpPr/>
          <p:nvPr/>
        </p:nvGrpSpPr>
        <p:grpSpPr>
          <a:xfrm>
            <a:off x="7234817" y="231929"/>
            <a:ext cx="2307772" cy="475478"/>
            <a:chOff x="10096500" y="4538412"/>
            <a:chExt cx="2307772" cy="475478"/>
          </a:xfrm>
        </p:grpSpPr>
        <p:sp>
          <p:nvSpPr>
            <p:cNvPr id="14" name="Rectangle: Rounded Corners 13">
              <a:extLst>
                <a:ext uri="{FF2B5EF4-FFF2-40B4-BE49-F238E27FC236}">
                  <a16:creationId xmlns:a16="http://schemas.microsoft.com/office/drawing/2014/main" id="{D7943FEB-F0BF-E95D-1EDD-C7B0DAA63E2C}"/>
                </a:ext>
              </a:extLst>
            </p:cNvPr>
            <p:cNvSpPr/>
            <p:nvPr/>
          </p:nvSpPr>
          <p:spPr bwMode="auto">
            <a:xfrm>
              <a:off x="10096500" y="4538412"/>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bg1"/>
                </a:solidFill>
              </a:endParaRPr>
            </a:p>
          </p:txBody>
        </p:sp>
        <p:pic>
          <p:nvPicPr>
            <p:cNvPr id="15" name="Graphic 14">
              <a:extLst>
                <a:ext uri="{FF2B5EF4-FFF2-40B4-BE49-F238E27FC236}">
                  <a16:creationId xmlns:a16="http://schemas.microsoft.com/office/drawing/2014/main" id="{EA07FB24-B8D2-90B2-A20C-0BD1CA082FA7}"/>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269659" y="4563097"/>
              <a:ext cx="426108" cy="426108"/>
            </a:xfrm>
            <a:prstGeom prst="rect">
              <a:avLst/>
            </a:prstGeom>
          </p:spPr>
        </p:pic>
        <p:sp>
          <p:nvSpPr>
            <p:cNvPr id="16" name="TextBox 15">
              <a:extLst>
                <a:ext uri="{FF2B5EF4-FFF2-40B4-BE49-F238E27FC236}">
                  <a16:creationId xmlns:a16="http://schemas.microsoft.com/office/drawing/2014/main" id="{2770E0D2-BD84-0FF5-43F0-2BC3BE94B590}"/>
                </a:ext>
              </a:extLst>
            </p:cNvPr>
            <p:cNvSpPr txBox="1"/>
            <p:nvPr/>
          </p:nvSpPr>
          <p:spPr>
            <a:xfrm>
              <a:off x="10758372" y="4572308"/>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Advocating to remove local barriers</a:t>
              </a:r>
            </a:p>
          </p:txBody>
        </p:sp>
      </p:grpSp>
      <p:sp>
        <p:nvSpPr>
          <p:cNvPr id="2" name="TextBox 1">
            <a:extLst>
              <a:ext uri="{FF2B5EF4-FFF2-40B4-BE49-F238E27FC236}">
                <a16:creationId xmlns:a16="http://schemas.microsoft.com/office/drawing/2014/main" id="{2F018CAE-3E14-8572-2476-791141B7FE3C}"/>
              </a:ext>
            </a:extLst>
          </p:cNvPr>
          <p:cNvSpPr txBox="1"/>
          <p:nvPr/>
        </p:nvSpPr>
        <p:spPr>
          <a:xfrm>
            <a:off x="5118356" y="4252958"/>
            <a:ext cx="4383324" cy="1918647"/>
          </a:xfrm>
          <a:prstGeom prst="rect">
            <a:avLst/>
          </a:prstGeom>
          <a:solidFill>
            <a:schemeClr val="bg1"/>
          </a:solidFill>
          <a:ln>
            <a:solidFill>
              <a:srgbClr val="006FBA"/>
            </a:solidFill>
          </a:ln>
        </p:spPr>
        <p:txBody>
          <a:bodyPr vert="horz" wrap="square" lIns="180000" tIns="216000" rIns="180000" bIns="216000" rtlCol="0" anchor="ctr">
            <a:noAutofit/>
          </a:bodyPr>
          <a:lstStyle>
            <a:defPPr>
              <a:defRPr lang="en-AU"/>
            </a:defPPr>
            <a:lvl1pPr marL="0" indent="0" algn="ctr">
              <a:defRPr sz="1100" i="1" kern="0">
                <a:solidFill>
                  <a:srgbClr val="7030A0"/>
                </a:solidFill>
              </a:defRPr>
            </a:lvl1pPr>
          </a:lstStyle>
          <a:p>
            <a:pPr algn="l">
              <a:lnSpc>
                <a:spcPct val="110000"/>
              </a:lnSpc>
              <a:spcAft>
                <a:spcPts val="600"/>
              </a:spcAft>
            </a:pPr>
            <a:r>
              <a:rPr lang="en-AU" i="0" dirty="0">
                <a:solidFill>
                  <a:schemeClr val="tx2"/>
                </a:solidFill>
                <a:latin typeface="+mn-lt"/>
                <a:ea typeface="Roboto"/>
                <a:cs typeface="Roboto"/>
              </a:rPr>
              <a:t>“Lisa’s experience, regional knowledge, and trusted relationships helped us get more attention and ministerial focus. The Local Jobs Program and Spencer Gulf Cities worked together on a pitch to the Premier for some additional resources for the Upper Spencer Gulf, understanding that there was some significant growth happening in the region. I believe that has directly resulted in the state funding a jobs plan specific to the region.”</a:t>
            </a:r>
          </a:p>
          <a:p>
            <a:pPr algn="l">
              <a:lnSpc>
                <a:spcPct val="110000"/>
              </a:lnSpc>
              <a:spcAft>
                <a:spcPts val="0"/>
              </a:spcAft>
            </a:pPr>
            <a:r>
              <a:rPr lang="en-US" sz="1100" b="1" i="0" kern="0" dirty="0">
                <a:solidFill>
                  <a:schemeClr val="tx2"/>
                </a:solidFill>
                <a:latin typeface="+mn-lt"/>
                <a:ea typeface="Roboto"/>
                <a:cs typeface="Roboto"/>
              </a:rPr>
              <a:t>– Leonie Boothby, </a:t>
            </a:r>
            <a:r>
              <a:rPr lang="en-US" b="1" i="0" dirty="0">
                <a:solidFill>
                  <a:schemeClr val="tx2"/>
                </a:solidFill>
                <a:latin typeface="+mn-lt"/>
                <a:ea typeface="Roboto"/>
                <a:cs typeface="Roboto"/>
              </a:rPr>
              <a:t>previous CEO</a:t>
            </a:r>
            <a:r>
              <a:rPr lang="en-US" sz="1100" b="1" i="0" kern="0" dirty="0">
                <a:solidFill>
                  <a:schemeClr val="tx2"/>
                </a:solidFill>
                <a:latin typeface="+mn-lt"/>
                <a:ea typeface="Roboto"/>
                <a:cs typeface="Roboto"/>
              </a:rPr>
              <a:t>, Regional Development Australia Barossa, Gawler, Light, Adelaide Plains</a:t>
            </a:r>
            <a:endParaRPr lang="en-AU" b="1" i="0" dirty="0">
              <a:solidFill>
                <a:schemeClr val="tx2"/>
              </a:solidFill>
              <a:latin typeface="+mn-lt"/>
              <a:ea typeface="Roboto" panose="02000000000000000000" pitchFamily="2" charset="0"/>
              <a:cs typeface="Roboto" panose="02000000000000000000" pitchFamily="2" charset="0"/>
            </a:endParaRPr>
          </a:p>
        </p:txBody>
      </p:sp>
      <p:pic>
        <p:nvPicPr>
          <p:cNvPr id="8" name="Graphic 7">
            <a:extLst>
              <a:ext uri="{FF2B5EF4-FFF2-40B4-BE49-F238E27FC236}">
                <a16:creationId xmlns:a16="http://schemas.microsoft.com/office/drawing/2014/main" id="{38240115-4F9A-4567-33C9-626050C262E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5680" y="5925781"/>
            <a:ext cx="486000" cy="486000"/>
          </a:xfrm>
          <a:prstGeom prst="rect">
            <a:avLst/>
          </a:prstGeom>
        </p:spPr>
      </p:pic>
      <p:sp>
        <p:nvSpPr>
          <p:cNvPr id="37" name="Text Placeholder 10">
            <a:extLst>
              <a:ext uri="{FF2B5EF4-FFF2-40B4-BE49-F238E27FC236}">
                <a16:creationId xmlns:a16="http://schemas.microsoft.com/office/drawing/2014/main" id="{63555F23-A5D8-50EA-2081-C1C142D98248}"/>
              </a:ext>
            </a:extLst>
          </p:cNvPr>
          <p:cNvSpPr txBox="1">
            <a:spLocks/>
          </p:cNvSpPr>
          <p:nvPr/>
        </p:nvSpPr>
        <p:spPr>
          <a:xfrm>
            <a:off x="435380" y="1246639"/>
            <a:ext cx="9055424" cy="5094608"/>
          </a:xfrm>
          <a:prstGeom prst="rect">
            <a:avLst/>
          </a:prstGeom>
          <a:noFill/>
        </p:spPr>
        <p:txBody>
          <a:bodyPr lIns="72000" tIns="72000" rIns="72000" bIns="72000" numCol="2" spcCol="360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a:cs typeface="Roboto"/>
              </a:rPr>
              <a:t>Problem: What labour market challenge was the Local Jobs Program responding to?</a:t>
            </a:r>
          </a:p>
          <a:p>
            <a:pPr eaLnBrk="0" hangingPunct="0">
              <a:lnSpc>
                <a:spcPct val="110000"/>
              </a:lnSpc>
              <a:buClrTx/>
            </a:pPr>
            <a:r>
              <a:rPr lang="en-AU" sz="1100" dirty="0">
                <a:ea typeface="Roboto"/>
                <a:cs typeface="Roboto"/>
              </a:rPr>
              <a:t>The Upper Spencer Gulf is an economically important region that overlaps with Mid North South Australia. Government and industry are investing an estimated $20 billion in the region, with potential to create 24,000 jobs in natural resources and renewable energy. However local job seekers and workers risk missing out on these jobs because many do not have the required skills or qualifications, and there is a lack of providers and infrastructure in the region to provide training.  </a:t>
            </a:r>
            <a:endParaRPr lang="en-AU" sz="1100" dirty="0">
              <a:ea typeface="Roboto" panose="02000000000000000000" pitchFamily="2" charset="0"/>
              <a:cs typeface="Roboto" panose="02000000000000000000" pitchFamily="2" charset="0"/>
            </a:endParaRPr>
          </a:p>
          <a:p>
            <a:pPr lvl="0" eaLnBrk="0" hangingPunct="0">
              <a:buClrTx/>
            </a:pPr>
            <a:r>
              <a:rPr lang="en-US" sz="1100" b="1" dirty="0">
                <a:ea typeface="+mn-lt"/>
                <a:cs typeface="+mn-lt"/>
              </a:rPr>
              <a:t>Activities: How did the Local Jobs Program respond?</a:t>
            </a:r>
            <a:endParaRPr lang="en-AU" sz="1100" b="1" dirty="0">
              <a:ea typeface="Roboto" panose="02000000000000000000" pitchFamily="2" charset="0"/>
              <a:cs typeface="Roboto" panose="02000000000000000000" pitchFamily="2" charset="0"/>
            </a:endParaRPr>
          </a:p>
          <a:p>
            <a:pPr eaLnBrk="0" hangingPunct="0">
              <a:lnSpc>
                <a:spcPct val="110000"/>
              </a:lnSpc>
              <a:buClrTx/>
            </a:pPr>
            <a:r>
              <a:rPr lang="en-AU" sz="1100" dirty="0">
                <a:ea typeface="Roboto"/>
                <a:cs typeface="Roboto"/>
              </a:rPr>
              <a:t>Lisa has collaborated with local education and training organisations and local government to develop a shared strategy to increase local training capability. A key feature of this is the Upper Spencer Gulf Jobs and Skills Hub – a facility that would broker vocational education and training into the region based on industry needs. Specifically, the Local Jobs Program team: </a:t>
            </a:r>
          </a:p>
          <a:p>
            <a:pPr marL="171450" indent="-171450" eaLnBrk="0" hangingPunct="0">
              <a:lnSpc>
                <a:spcPct val="110000"/>
              </a:lnSpc>
              <a:buClrTx/>
              <a:buFont typeface="Arial" panose="020B0604020202020204" pitchFamily="34" charset="0"/>
              <a:buChar char="•"/>
            </a:pPr>
            <a:r>
              <a:rPr lang="en-AU" sz="1100" i="1" dirty="0">
                <a:ea typeface="Roboto"/>
                <a:cs typeface="Roboto"/>
              </a:rPr>
              <a:t>Built industry support:</a:t>
            </a:r>
            <a:r>
              <a:rPr lang="en-AU" sz="1100" dirty="0">
                <a:ea typeface="Roboto"/>
                <a:cs typeface="Roboto"/>
              </a:rPr>
              <a:t> Leveraged relationships with industry to contribute to roundtable discussions with government to define the problem and build support for action.</a:t>
            </a:r>
            <a:endParaRPr lang="en-AU" sz="1100" i="1" dirty="0">
              <a:ea typeface="Roboto"/>
              <a:cs typeface="Roboto"/>
            </a:endParaRPr>
          </a:p>
          <a:p>
            <a:pPr marL="171450" lvl="0" indent="-171450" eaLnBrk="0" hangingPunct="0">
              <a:lnSpc>
                <a:spcPct val="110000"/>
              </a:lnSpc>
              <a:buClr>
                <a:schemeClr val="tx2"/>
              </a:buClr>
              <a:buSzPct val="120000"/>
              <a:buFont typeface="Arial" panose="020B0604020202020204" pitchFamily="34" charset="0"/>
              <a:buChar char="•"/>
            </a:pPr>
            <a:r>
              <a:rPr lang="en-AU" sz="1100" i="1" dirty="0">
                <a:ea typeface="Roboto"/>
                <a:cs typeface="Roboto"/>
              </a:rPr>
              <a:t>Advocated to state government:</a:t>
            </a:r>
            <a:r>
              <a:rPr lang="en-AU" sz="1100" dirty="0">
                <a:ea typeface="Roboto"/>
                <a:cs typeface="Roboto"/>
              </a:rPr>
              <a:t> Played a key role in meetings with the SA Government to influence policy-makers.</a:t>
            </a:r>
          </a:p>
          <a:p>
            <a:pPr marL="171450" lvl="0" indent="-171450" eaLnBrk="0" hangingPunct="0">
              <a:lnSpc>
                <a:spcPct val="110000"/>
              </a:lnSpc>
              <a:buClr>
                <a:schemeClr val="tx2"/>
              </a:buClr>
              <a:buSzPct val="120000"/>
              <a:buFont typeface="Arial" panose="020B0604020202020204" pitchFamily="34" charset="0"/>
              <a:buChar char="•"/>
            </a:pPr>
            <a:r>
              <a:rPr lang="en-AU" sz="1100" i="1" dirty="0">
                <a:ea typeface="Roboto"/>
                <a:cs typeface="Roboto"/>
              </a:rPr>
              <a:t>Drafted a concept paper:</a:t>
            </a:r>
            <a:r>
              <a:rPr lang="en-AU" sz="1100" dirty="0">
                <a:ea typeface="Roboto"/>
                <a:cs typeface="Roboto"/>
              </a:rPr>
              <a:t> Led the drafting of a concept paper that described the hub concept and made the case for funding.</a:t>
            </a:r>
          </a:p>
          <a:p>
            <a:pPr marL="171450" lvl="0" indent="-171450" eaLnBrk="0" hangingPunct="0">
              <a:lnSpc>
                <a:spcPct val="110000"/>
              </a:lnSpc>
              <a:buClr>
                <a:schemeClr val="tx2"/>
              </a:buClr>
              <a:buSzPct val="120000"/>
              <a:buFont typeface="Arial" panose="020B0604020202020204" pitchFamily="34" charset="0"/>
              <a:buChar char="•"/>
            </a:pPr>
            <a:r>
              <a:rPr lang="en-AU" sz="1100" i="1" dirty="0">
                <a:ea typeface="Roboto"/>
                <a:cs typeface="Roboto"/>
              </a:rPr>
              <a:t>Led funding application:</a:t>
            </a:r>
            <a:r>
              <a:rPr lang="en-AU" sz="1100" dirty="0">
                <a:ea typeface="Roboto"/>
                <a:cs typeface="Roboto"/>
              </a:rPr>
              <a:t> Led the submission of a funding application to the SA Government for the hub.</a:t>
            </a:r>
          </a:p>
          <a:p>
            <a:pPr eaLnBrk="0" hangingPunct="0">
              <a:buClrTx/>
            </a:pPr>
            <a:br>
              <a:rPr lang="en-AU" sz="1100" b="1" dirty="0">
                <a:ea typeface="+mn-lt"/>
                <a:cs typeface="+mn-lt"/>
              </a:rPr>
            </a:br>
            <a:r>
              <a:rPr lang="en-AU" sz="1100" b="1" dirty="0">
                <a:ea typeface="+mn-lt"/>
                <a:cs typeface="+mn-lt"/>
              </a:rPr>
              <a:t>Outcomes: What outcomes did this lead to? </a:t>
            </a:r>
            <a:r>
              <a:rPr lang="en-US" sz="1100" dirty="0">
                <a:ea typeface="+mn-lt"/>
                <a:cs typeface="+mn-lt"/>
              </a:rPr>
              <a:t> </a:t>
            </a:r>
          </a:p>
          <a:p>
            <a:pPr eaLnBrk="0" hangingPunct="0">
              <a:lnSpc>
                <a:spcPct val="110000"/>
              </a:lnSpc>
              <a:buClrTx/>
            </a:pPr>
            <a:r>
              <a:rPr lang="en-AU" sz="1100" dirty="0">
                <a:ea typeface="Roboto"/>
                <a:cs typeface="Roboto"/>
              </a:rPr>
              <a:t>Lisa has played a pivotal role in delivering these outcomes and highlighting the need for regional workforce investment to the SA Government. While a recent funding application to state government for the Jobs and Skills Hub was unsuccessful, the Local Jobs Program has continued advocacy efforts. This included delivering the inaugural Upper Spencer Gulf Workforce Summit in August this year. This event brought over 100 industry, government and community stakeholders together to understand emerging workforce needs and develop actions to increase long-term economic benefits for the region. </a:t>
            </a:r>
            <a:endParaRPr lang="en-AU" sz="1100" dirty="0">
              <a:ea typeface="Roboto" panose="02000000000000000000" pitchFamily="2" charset="0"/>
              <a:cs typeface="Roboto" panose="02000000000000000000" pitchFamily="2" charset="0"/>
            </a:endParaRPr>
          </a:p>
        </p:txBody>
      </p:sp>
      <p:sp>
        <p:nvSpPr>
          <p:cNvPr id="31" name="Text Placeholder 10">
            <a:extLst>
              <a:ext uri="{FF2B5EF4-FFF2-40B4-BE49-F238E27FC236}">
                <a16:creationId xmlns:a16="http://schemas.microsoft.com/office/drawing/2014/main" id="{EB01159D-115E-8416-63C5-18C408AF7910}"/>
              </a:ext>
            </a:extLst>
          </p:cNvPr>
          <p:cNvSpPr txBox="1">
            <a:spLocks/>
          </p:cNvSpPr>
          <p:nvPr/>
        </p:nvSpPr>
        <p:spPr>
          <a:xfrm>
            <a:off x="435380" y="777600"/>
            <a:ext cx="9055424" cy="388937"/>
          </a:xfrm>
          <a:prstGeom prst="rect">
            <a:avLst/>
          </a:prstGeom>
          <a:solidFill>
            <a:srgbClr val="F2F0E9"/>
          </a:solidFill>
        </p:spPr>
        <p:txBody>
          <a:bodyPr lIns="108000" tIns="72000" rIns="72000" bIns="72000"/>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300" kern="0" dirty="0">
                <a:ea typeface="Roboto" panose="02000000000000000000" pitchFamily="2" charset="0"/>
                <a:cs typeface="Roboto" panose="02000000000000000000" pitchFamily="2" charset="0"/>
              </a:rPr>
              <a:t>Developed shared strategy to increase local training capability in the Upper Spencer Gulf</a:t>
            </a:r>
          </a:p>
        </p:txBody>
      </p:sp>
      <p:sp>
        <p:nvSpPr>
          <p:cNvPr id="4" name="Title 3">
            <a:extLst>
              <a:ext uri="{FF2B5EF4-FFF2-40B4-BE49-F238E27FC236}">
                <a16:creationId xmlns:a16="http://schemas.microsoft.com/office/drawing/2014/main" id="{7F67D8DB-B2F7-17BC-34F8-4BDDAEB9D7F9}"/>
              </a:ext>
            </a:extLst>
          </p:cNvPr>
          <p:cNvSpPr>
            <a:spLocks noGrp="1"/>
          </p:cNvSpPr>
          <p:nvPr>
            <p:ph type="title"/>
          </p:nvPr>
        </p:nvSpPr>
        <p:spPr>
          <a:xfrm>
            <a:off x="435380" y="166746"/>
            <a:ext cx="9055425" cy="612000"/>
          </a:xfrm>
          <a:noFill/>
        </p:spPr>
        <p:txBody>
          <a:bodyPr vert="horz" lIns="72000" tIns="36000" rIns="72000" bIns="36000"/>
          <a:lstStyle/>
          <a:p>
            <a:r>
              <a:rPr lang="en-AU" dirty="0"/>
              <a:t>Outcome story #1</a:t>
            </a:r>
          </a:p>
        </p:txBody>
      </p:sp>
      <p:sp>
        <p:nvSpPr>
          <p:cNvPr id="18" name="Slide Number Placeholder 17">
            <a:extLst>
              <a:ext uri="{FF2B5EF4-FFF2-40B4-BE49-F238E27FC236}">
                <a16:creationId xmlns:a16="http://schemas.microsoft.com/office/drawing/2014/main" id="{559FAE5D-D189-1205-9EB2-5D79F8A9C11E}"/>
              </a:ext>
            </a:extLst>
          </p:cNvPr>
          <p:cNvSpPr>
            <a:spLocks noGrp="1"/>
          </p:cNvSpPr>
          <p:nvPr>
            <p:ph type="sldNum" sz="quarter" idx="15"/>
          </p:nvPr>
        </p:nvSpPr>
        <p:spPr/>
        <p:txBody>
          <a:bodyPr/>
          <a:lstStyle/>
          <a:p>
            <a:pPr algn="r"/>
            <a:fld id="{31DA3BC9-E790-4181-9E03-5E49C268FA52}" type="slidenum">
              <a:rPr lang="en-AU" sz="1100" smtClean="0"/>
              <a:pPr algn="r"/>
              <a:t>27</a:t>
            </a:fld>
            <a:r>
              <a:rPr lang="en-AU" sz="1100" dirty="0"/>
              <a:t>  </a:t>
            </a:r>
          </a:p>
        </p:txBody>
      </p:sp>
    </p:spTree>
    <p:extLst>
      <p:ext uri="{BB962C8B-B14F-4D97-AF65-F5344CB8AC3E}">
        <p14:creationId xmlns:p14="http://schemas.microsoft.com/office/powerpoint/2010/main" val="3305901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25" name="Group 24" descr="Developed new initiatives">
            <a:extLst>
              <a:ext uri="{FF2B5EF4-FFF2-40B4-BE49-F238E27FC236}">
                <a16:creationId xmlns:a16="http://schemas.microsoft.com/office/drawing/2014/main" id="{9D21B2AC-B07D-61E2-E6BF-648993FE165C}"/>
              </a:ext>
              <a:ext uri="{C183D7F6-B498-43B3-948B-1728B52AA6E4}">
                <adec:decorative xmlns:adec="http://schemas.microsoft.com/office/drawing/2017/decorative" val="0"/>
              </a:ext>
            </a:extLst>
          </p:cNvPr>
          <p:cNvGrpSpPr/>
          <p:nvPr/>
        </p:nvGrpSpPr>
        <p:grpSpPr>
          <a:xfrm>
            <a:off x="7236000" y="230400"/>
            <a:ext cx="2307772" cy="475478"/>
            <a:chOff x="10096500" y="3472253"/>
            <a:chExt cx="2307772" cy="475478"/>
          </a:xfrm>
        </p:grpSpPr>
        <p:sp>
          <p:nvSpPr>
            <p:cNvPr id="26" name="Rectangle: Rounded Corners 25">
              <a:extLst>
                <a:ext uri="{FF2B5EF4-FFF2-40B4-BE49-F238E27FC236}">
                  <a16:creationId xmlns:a16="http://schemas.microsoft.com/office/drawing/2014/main" id="{645AD3D3-D115-792F-B0CF-AD81B3AB846B}"/>
                </a:ext>
              </a:extLst>
            </p:cNvPr>
            <p:cNvSpPr/>
            <p:nvPr/>
          </p:nvSpPr>
          <p:spPr bwMode="auto">
            <a:xfrm>
              <a:off x="10096500" y="3472253"/>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27" name="Graphic 26">
              <a:extLst>
                <a:ext uri="{FF2B5EF4-FFF2-40B4-BE49-F238E27FC236}">
                  <a16:creationId xmlns:a16="http://schemas.microsoft.com/office/drawing/2014/main" id="{0F2ADB0D-4270-2B0A-BE19-4D929AEE65F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0269659" y="3496938"/>
              <a:ext cx="426108" cy="426108"/>
            </a:xfrm>
            <a:prstGeom prst="rect">
              <a:avLst/>
            </a:prstGeom>
          </p:spPr>
        </p:pic>
        <p:sp>
          <p:nvSpPr>
            <p:cNvPr id="28" name="TextBox 27">
              <a:extLst>
                <a:ext uri="{FF2B5EF4-FFF2-40B4-BE49-F238E27FC236}">
                  <a16:creationId xmlns:a16="http://schemas.microsoft.com/office/drawing/2014/main" id="{D3A052D0-4B8D-677E-6385-4E05077F110A}"/>
                </a:ext>
              </a:extLst>
            </p:cNvPr>
            <p:cNvSpPr txBox="1"/>
            <p:nvPr/>
          </p:nvSpPr>
          <p:spPr>
            <a:xfrm>
              <a:off x="10758372" y="3506149"/>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Developing new initiatives</a:t>
              </a:r>
            </a:p>
          </p:txBody>
        </p:sp>
      </p:grpSp>
      <p:sp>
        <p:nvSpPr>
          <p:cNvPr id="8" name="Rectangle 7">
            <a:extLst>
              <a:ext uri="{FF2B5EF4-FFF2-40B4-BE49-F238E27FC236}">
                <a16:creationId xmlns:a16="http://schemas.microsoft.com/office/drawing/2014/main" id="{F51C3072-8586-C9F8-6CDD-C737B6C313A3}"/>
              </a:ext>
              <a:ext uri="{C183D7F6-B498-43B3-948B-1728B52AA6E4}">
                <adec:decorative xmlns:adec="http://schemas.microsoft.com/office/drawing/2017/decorative" val="0"/>
              </a:ext>
            </a:extLst>
          </p:cNvPr>
          <p:cNvSpPr/>
          <p:nvPr/>
        </p:nvSpPr>
        <p:spPr bwMode="auto">
          <a:xfrm>
            <a:off x="5119498" y="4733347"/>
            <a:ext cx="4338513" cy="1104053"/>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72000" tIns="72000" rIns="108000" bIns="72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ts val="600"/>
              </a:spcAft>
              <a:buClrTx/>
              <a:buSzTx/>
              <a:buFontTx/>
              <a:buNone/>
              <a:tabLst/>
            </a:pPr>
            <a:r>
              <a:rPr lang="en-US" sz="1100" kern="0" dirty="0">
                <a:solidFill>
                  <a:schemeClr val="tx2"/>
                </a:solidFill>
                <a:latin typeface="+mn-lt"/>
                <a:ea typeface="Roboto"/>
                <a:cs typeface="Roboto"/>
              </a:rPr>
              <a:t>“Lisa has</a:t>
            </a:r>
            <a:r>
              <a:rPr lang="en-AU" sz="1100" kern="0" dirty="0">
                <a:solidFill>
                  <a:schemeClr val="tx2"/>
                </a:solidFill>
                <a:latin typeface="+mn-lt"/>
                <a:ea typeface="Roboto"/>
                <a:cs typeface="Roboto"/>
              </a:rPr>
              <a:t> been able to make it work and that comes from a real commitment to making it work, rather than implementing a policy or a program that is really clearly defined.” </a:t>
            </a:r>
          </a:p>
          <a:p>
            <a:pPr marL="0" marR="0" indent="0" defTabSz="914400" rtl="0" eaLnBrk="0" fontAlgn="base" latinLnBrk="0" hangingPunct="0">
              <a:lnSpc>
                <a:spcPct val="100000"/>
              </a:lnSpc>
              <a:spcBef>
                <a:spcPct val="0"/>
              </a:spcBef>
              <a:spcAft>
                <a:spcPct val="0"/>
              </a:spcAft>
              <a:buClrTx/>
              <a:buSzTx/>
              <a:buFontTx/>
              <a:buNone/>
              <a:tabLst/>
            </a:pPr>
            <a:r>
              <a:rPr lang="en-US" sz="1100" b="1" kern="0" dirty="0">
                <a:solidFill>
                  <a:schemeClr val="tx2"/>
                </a:solidFill>
                <a:latin typeface="+mn-lt"/>
                <a:ea typeface="Roboto"/>
                <a:cs typeface="Roboto"/>
              </a:rPr>
              <a:t>– Robin O’Dea, </a:t>
            </a:r>
            <a:r>
              <a:rPr lang="en-AU" sz="1100" b="1" kern="0" dirty="0">
                <a:solidFill>
                  <a:schemeClr val="tx2"/>
                </a:solidFill>
                <a:latin typeface="+mn-lt"/>
                <a:ea typeface="Roboto"/>
                <a:cs typeface="Roboto"/>
              </a:rPr>
              <a:t>General Manager Training Partnerships, Career Employment Group Inc</a:t>
            </a:r>
          </a:p>
        </p:txBody>
      </p:sp>
      <p:pic>
        <p:nvPicPr>
          <p:cNvPr id="15" name="Graphic 14">
            <a:extLst>
              <a:ext uri="{FF2B5EF4-FFF2-40B4-BE49-F238E27FC236}">
                <a16:creationId xmlns:a16="http://schemas.microsoft.com/office/drawing/2014/main" id="{22807138-25E3-35D3-CA10-CC7F90AC40B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84620" y="5594400"/>
            <a:ext cx="486000" cy="486000"/>
          </a:xfrm>
          <a:prstGeom prst="rect">
            <a:avLst/>
          </a:prstGeom>
        </p:spPr>
      </p:pic>
      <p:sp>
        <p:nvSpPr>
          <p:cNvPr id="5" name="Content Placeholder 4">
            <a:extLst>
              <a:ext uri="{FF2B5EF4-FFF2-40B4-BE49-F238E27FC236}">
                <a16:creationId xmlns:a16="http://schemas.microsoft.com/office/drawing/2014/main" id="{4C68E042-8E0B-4458-1027-DCD3E8675792}"/>
              </a:ext>
            </a:extLst>
          </p:cNvPr>
          <p:cNvSpPr>
            <a:spLocks noGrp="1"/>
          </p:cNvSpPr>
          <p:nvPr>
            <p:ph sz="quarter" idx="22"/>
          </p:nvPr>
        </p:nvSpPr>
        <p:spPr>
          <a:xfrm>
            <a:off x="435380" y="1238400"/>
            <a:ext cx="9055424" cy="5094608"/>
          </a:xfrm>
        </p:spPr>
        <p:txBody>
          <a:bodyPr vert="horz" lIns="72000" tIns="72000" rIns="72000" bIns="72000" numCol="2" spcCol="360000" rtlCol="0" anchor="t">
            <a:noAutofit/>
          </a:bodyPr>
          <a:lstStyle/>
          <a:p>
            <a:pPr marR="0" defTabSz="914400" eaLnBrk="0" latinLnBrk="0" hangingPunct="0">
              <a:lnSpc>
                <a:spcPct val="110000"/>
              </a:lnSpc>
              <a:buClrTx/>
              <a:buSzTx/>
              <a:tabLst/>
              <a:defRPr/>
            </a:pPr>
            <a:r>
              <a:rPr lang="en-AU" sz="1100" b="1" kern="1200" dirty="0">
                <a:ea typeface="Roboto"/>
                <a:cs typeface="Roboto"/>
              </a:rPr>
              <a:t>Problem: What labour market challenge was the </a:t>
            </a:r>
            <a:r>
              <a:rPr lang="en-AU" sz="1100" b="1" dirty="0">
                <a:ea typeface="Roboto"/>
                <a:cs typeface="Roboto"/>
              </a:rPr>
              <a:t>Local Jobs Program responding to</a:t>
            </a:r>
            <a:r>
              <a:rPr lang="en-AU" sz="1100" b="1" kern="1200" dirty="0">
                <a:ea typeface="Roboto"/>
                <a:cs typeface="Roboto"/>
              </a:rPr>
              <a:t>?</a:t>
            </a:r>
          </a:p>
          <a:p>
            <a:pPr eaLnBrk="0" hangingPunct="0">
              <a:lnSpc>
                <a:spcPct val="110000"/>
              </a:lnSpc>
              <a:buClrTx/>
              <a:defRPr/>
            </a:pPr>
            <a:r>
              <a:rPr lang="en-AU" sz="1100" kern="1200" dirty="0">
                <a:ea typeface="Roboto"/>
                <a:cs typeface="Roboto"/>
              </a:rPr>
              <a:t>Local employers in the growing heavy industry, mining and renewables industries needed workers with specific skills and qualifications. Local job seekers and students had limited opportunity to gain these skills and qualifications because the required training was not available. </a:t>
            </a:r>
            <a:endParaRPr lang="en-AU" sz="1100" kern="1200" dirty="0">
              <a:ea typeface="ＭＳ Ｐゴシック" pitchFamily="84" charset="-128"/>
              <a:cs typeface="Arial"/>
            </a:endParaRPr>
          </a:p>
          <a:p>
            <a:pPr eaLnBrk="0" hangingPunct="0">
              <a:buClrTx/>
              <a:defRPr/>
            </a:pPr>
            <a:r>
              <a:rPr lang="en-US" sz="1100" b="1" dirty="0">
                <a:ea typeface="+mn-lt"/>
                <a:cs typeface="+mn-lt"/>
              </a:rPr>
              <a:t>Activities: How did the Local Jobs Program respond?</a:t>
            </a:r>
            <a:endParaRPr lang="en-AU" sz="1100" b="1" dirty="0">
              <a:ea typeface="Roboto" panose="02000000000000000000" pitchFamily="2" charset="0"/>
              <a:cs typeface="Roboto" panose="02000000000000000000" pitchFamily="2" charset="0"/>
            </a:endParaRPr>
          </a:p>
          <a:p>
            <a:pPr eaLnBrk="0" hangingPunct="0">
              <a:lnSpc>
                <a:spcPct val="110000"/>
              </a:lnSpc>
              <a:buClrTx/>
              <a:defRPr/>
            </a:pPr>
            <a:r>
              <a:rPr lang="en-AU" sz="1100" kern="1200" dirty="0">
                <a:ea typeface="Roboto"/>
                <a:cs typeface="Roboto"/>
              </a:rPr>
              <a:t>The Local Jobs Program team supported collaborative efforts to respond to this issue. They:</a:t>
            </a:r>
          </a:p>
          <a:p>
            <a:pPr marL="171450" indent="-171450" eaLnBrk="0" hangingPunct="0">
              <a:lnSpc>
                <a:spcPct val="110000"/>
              </a:lnSpc>
              <a:buClr>
                <a:schemeClr val="tx2"/>
              </a:buClr>
              <a:buSzPct val="120000"/>
              <a:buFont typeface="Arial" panose="020B0604020202020204" pitchFamily="34" charset="0"/>
              <a:buChar char="•"/>
              <a:defRPr/>
            </a:pPr>
            <a:r>
              <a:rPr kumimoji="0" lang="en-AU" sz="1100" b="0" i="1" u="none" strike="noStrike" kern="1200" cap="none" spc="0" normalizeH="0" baseline="0" noProof="0" dirty="0">
                <a:ln>
                  <a:noFill/>
                </a:ln>
                <a:effectLst/>
                <a:uLnTx/>
                <a:uFillTx/>
                <a:ea typeface="Roboto"/>
                <a:cs typeface="Roboto"/>
              </a:rPr>
              <a:t>Helped define the need</a:t>
            </a:r>
            <a:r>
              <a:rPr kumimoji="0" lang="en-AU" sz="1100" b="0" i="0" u="none" strike="noStrike" kern="1200" cap="none" spc="0" normalizeH="0" baseline="0" noProof="0" dirty="0">
                <a:ln>
                  <a:noFill/>
                </a:ln>
                <a:effectLst/>
                <a:uLnTx/>
                <a:uFillTx/>
                <a:ea typeface="Roboto"/>
                <a:cs typeface="Roboto"/>
              </a:rPr>
              <a:t>: Identified a gap in training courses through regional networks, industry leaders and workforce data.</a:t>
            </a:r>
            <a:r>
              <a:rPr lang="en-AU" sz="1100" kern="1200" dirty="0">
                <a:ea typeface="Roboto"/>
                <a:cs typeface="Roboto"/>
              </a:rPr>
              <a:t> </a:t>
            </a:r>
            <a:endParaRPr lang="en-AU" sz="1100" b="0" i="0" u="none" strike="noStrike" kern="1200" cap="none" spc="0" normalizeH="0" baseline="0" noProof="0" dirty="0">
              <a:ln>
                <a:noFill/>
              </a:ln>
              <a:effectLst/>
              <a:uLnTx/>
              <a:uFillTx/>
              <a:ea typeface="Roboto" panose="02000000000000000000" pitchFamily="2" charset="0"/>
              <a:cs typeface="Roboto" panose="02000000000000000000" pitchFamily="2" charset="0"/>
            </a:endParaRPr>
          </a:p>
          <a:p>
            <a:pPr marL="171450" indent="-171450" eaLnBrk="0" hangingPunct="0">
              <a:lnSpc>
                <a:spcPct val="110000"/>
              </a:lnSpc>
              <a:buClr>
                <a:schemeClr val="tx2"/>
              </a:buClr>
              <a:buSzPct val="120000"/>
              <a:buFont typeface="Arial" panose="020B0604020202020204" pitchFamily="34" charset="0"/>
              <a:buChar char="•"/>
              <a:defRPr/>
            </a:pPr>
            <a:r>
              <a:rPr kumimoji="0" lang="en-AU" sz="1100" b="0" i="1" u="none" strike="noStrike" kern="1200" cap="none" spc="0" normalizeH="0" baseline="0" noProof="0" dirty="0">
                <a:ln>
                  <a:noFill/>
                </a:ln>
                <a:effectLst/>
                <a:uLnTx/>
                <a:uFillTx/>
                <a:ea typeface="Roboto"/>
                <a:cs typeface="Roboto"/>
              </a:rPr>
              <a:t>Collaborated with technical experts</a:t>
            </a:r>
            <a:r>
              <a:rPr kumimoji="0" lang="en-AU" sz="1100" b="0" i="0" u="none" strike="noStrike" kern="1200" cap="none" spc="0" normalizeH="0" baseline="0" noProof="0" dirty="0">
                <a:ln>
                  <a:noFill/>
                </a:ln>
                <a:effectLst/>
                <a:uLnTx/>
                <a:uFillTx/>
                <a:ea typeface="Roboto"/>
                <a:cs typeface="Roboto"/>
              </a:rPr>
              <a:t>: Worked closely with Resources and Engineering Skills Alliance, Uni Hub Spencer Gulf and </a:t>
            </a:r>
            <a:r>
              <a:rPr lang="en-AU" sz="1100" kern="1200" dirty="0">
                <a:ea typeface="Roboto"/>
                <a:cs typeface="Roboto"/>
              </a:rPr>
              <a:t>Central Queensland </a:t>
            </a:r>
            <a:r>
              <a:rPr kumimoji="0" lang="en-AU" sz="1100" b="0" i="0" u="none" strike="noStrike" kern="1200" cap="none" spc="0" normalizeH="0" baseline="0" noProof="0" dirty="0">
                <a:ln>
                  <a:noFill/>
                </a:ln>
                <a:effectLst/>
                <a:uLnTx/>
                <a:uFillTx/>
                <a:ea typeface="Roboto"/>
                <a:cs typeface="Roboto"/>
              </a:rPr>
              <a:t>University to </a:t>
            </a:r>
            <a:r>
              <a:rPr lang="en-AU" sz="1100" kern="1200" dirty="0">
                <a:ea typeface="Roboto"/>
                <a:cs typeface="Roboto"/>
              </a:rPr>
              <a:t>develop the Associate Degree of Engineering</a:t>
            </a:r>
            <a:r>
              <a:rPr kumimoji="0" lang="en-AU" sz="1100" b="0" i="0" u="none" strike="noStrike" kern="1200" cap="none" spc="0" normalizeH="0" baseline="0" noProof="0" dirty="0">
                <a:ln>
                  <a:noFill/>
                </a:ln>
                <a:effectLst/>
                <a:uLnTx/>
                <a:uFillTx/>
                <a:ea typeface="Roboto"/>
                <a:cs typeface="Roboto"/>
              </a:rPr>
              <a:t>.</a:t>
            </a:r>
            <a:endParaRPr lang="en-AU" sz="1100" b="0" i="0" u="none" strike="noStrike" kern="1200" cap="none" spc="0" normalizeH="0" baseline="0" noProof="0" dirty="0">
              <a:ln>
                <a:noFill/>
              </a:ln>
              <a:effectLst/>
              <a:uLnTx/>
              <a:uFillTx/>
              <a:ea typeface="Roboto"/>
              <a:cs typeface="Roboto"/>
            </a:endParaRPr>
          </a:p>
          <a:p>
            <a:pPr marL="171450" indent="-171450" eaLnBrk="0" hangingPunct="0">
              <a:lnSpc>
                <a:spcPct val="110000"/>
              </a:lnSpc>
              <a:buClr>
                <a:schemeClr val="tx2"/>
              </a:buClr>
              <a:buSzPct val="120000"/>
              <a:buFont typeface="Arial" panose="020B0604020202020204" pitchFamily="34" charset="0"/>
              <a:buChar char="•"/>
              <a:defRPr/>
            </a:pPr>
            <a:r>
              <a:rPr kumimoji="0" lang="en-AU" sz="1100" b="0" i="1" u="none" strike="noStrike" kern="1200" cap="none" spc="0" normalizeH="0" baseline="0" noProof="0" dirty="0">
                <a:ln>
                  <a:noFill/>
                </a:ln>
                <a:effectLst/>
                <a:uLnTx/>
                <a:uFillTx/>
                <a:ea typeface="Roboto"/>
                <a:cs typeface="Roboto"/>
              </a:rPr>
              <a:t>Built industry support</a:t>
            </a:r>
            <a:r>
              <a:rPr kumimoji="0" lang="en-AU" sz="1100" b="0" i="0" u="none" strike="noStrike" kern="1200" cap="none" spc="0" normalizeH="0" baseline="0" noProof="0" dirty="0">
                <a:ln>
                  <a:noFill/>
                </a:ln>
                <a:effectLst/>
                <a:uLnTx/>
                <a:uFillTx/>
                <a:ea typeface="Roboto"/>
                <a:cs typeface="Roboto"/>
              </a:rPr>
              <a:t>: Leveraged relationships to build industry support for training courses and get written letters of support for an application to get a Certificate II on the funded training list</a:t>
            </a:r>
            <a:r>
              <a:rPr lang="en-AU" sz="1100" kern="1200" dirty="0">
                <a:ea typeface="Roboto"/>
                <a:cs typeface="Roboto"/>
              </a:rPr>
              <a:t>.</a:t>
            </a:r>
          </a:p>
          <a:p>
            <a:pPr eaLnBrk="0" hangingPunct="0">
              <a:buClrTx/>
              <a:defRPr/>
            </a:pPr>
            <a:endParaRPr lang="en-AU" sz="1100" b="1" dirty="0">
              <a:ea typeface="Roboto"/>
              <a:cs typeface="Arial"/>
            </a:endParaRPr>
          </a:p>
          <a:p>
            <a:pPr eaLnBrk="0" hangingPunct="0">
              <a:buClrTx/>
              <a:defRPr/>
            </a:pPr>
            <a:endParaRPr lang="en-AU" sz="1100" b="1" dirty="0">
              <a:ea typeface="Roboto"/>
              <a:cs typeface="Arial"/>
            </a:endParaRPr>
          </a:p>
          <a:p>
            <a:pPr eaLnBrk="0" hangingPunct="0">
              <a:buClrTx/>
              <a:defRPr/>
            </a:pPr>
            <a:endParaRPr lang="en-AU" sz="1100" b="1" dirty="0">
              <a:ea typeface="Roboto"/>
              <a:cs typeface="Arial"/>
            </a:endParaRPr>
          </a:p>
          <a:p>
            <a:pPr eaLnBrk="0" hangingPunct="0">
              <a:buClrTx/>
              <a:defRPr/>
            </a:pPr>
            <a:endParaRPr lang="en-AU" sz="1100" b="1" dirty="0">
              <a:ea typeface="Roboto"/>
              <a:cs typeface="Arial"/>
            </a:endParaRPr>
          </a:p>
          <a:p>
            <a:pPr eaLnBrk="0" hangingPunct="0">
              <a:buClrTx/>
              <a:defRPr/>
            </a:pPr>
            <a:r>
              <a:rPr lang="en-AU" sz="1100" b="1" dirty="0">
                <a:ea typeface="+mn-lt"/>
                <a:cs typeface="+mn-lt"/>
              </a:rPr>
              <a:t>Outcomes: What outcomes did this lead to? </a:t>
            </a:r>
            <a:r>
              <a:rPr lang="en-US" sz="1100" dirty="0">
                <a:ea typeface="+mn-lt"/>
                <a:cs typeface="+mn-lt"/>
              </a:rPr>
              <a:t> </a:t>
            </a:r>
            <a:endParaRPr lang="en-AU" sz="1100" b="1" dirty="0">
              <a:ea typeface="Roboto" panose="02000000000000000000" pitchFamily="2" charset="0"/>
              <a:cs typeface="Roboto" panose="02000000000000000000" pitchFamily="2" charset="0"/>
            </a:endParaRPr>
          </a:p>
          <a:p>
            <a:pPr eaLnBrk="0" hangingPunct="0">
              <a:lnSpc>
                <a:spcPct val="110000"/>
              </a:lnSpc>
              <a:buClrTx/>
              <a:defRPr/>
            </a:pPr>
            <a:r>
              <a:rPr lang="en-AU" sz="1100" kern="1200" dirty="0">
                <a:ea typeface="Roboto"/>
                <a:cs typeface="Roboto"/>
              </a:rPr>
              <a:t>Through the above activities, the </a:t>
            </a:r>
            <a:r>
              <a:rPr kumimoji="0" lang="en-AU" sz="1100" b="0" i="0" u="none" strike="noStrike" kern="1200" cap="none" spc="0" normalizeH="0" baseline="0" noProof="0" dirty="0">
                <a:ln>
                  <a:noFill/>
                </a:ln>
                <a:effectLst/>
                <a:uLnTx/>
                <a:uFillTx/>
                <a:ea typeface="Roboto"/>
                <a:cs typeface="Roboto"/>
              </a:rPr>
              <a:t>Local Jobs Program supported </a:t>
            </a:r>
            <a:r>
              <a:rPr lang="en-AU" sz="1100" kern="1200" dirty="0">
                <a:ea typeface="Roboto"/>
                <a:cs typeface="Roboto"/>
              </a:rPr>
              <a:t>local</a:t>
            </a:r>
            <a:r>
              <a:rPr kumimoji="0" lang="en-AU" sz="1100" b="0" i="0" u="none" strike="noStrike" kern="1200" cap="none" spc="0" normalizeH="0" baseline="0" noProof="0" dirty="0">
                <a:ln>
                  <a:noFill/>
                </a:ln>
                <a:effectLst/>
                <a:uLnTx/>
                <a:uFillTx/>
                <a:ea typeface="Roboto"/>
                <a:cs typeface="Roboto"/>
              </a:rPr>
              <a:t> providers and organisations to develop and deliver two new training and education pathways that are aligned with local industry needs: </a:t>
            </a:r>
          </a:p>
          <a:p>
            <a:pPr marL="171450" indent="-171450" eaLnBrk="0" hangingPunct="0">
              <a:lnSpc>
                <a:spcPct val="110000"/>
              </a:lnSpc>
              <a:buClr>
                <a:schemeClr val="tx2"/>
              </a:buClr>
              <a:buSzPct val="120000"/>
              <a:buFont typeface="Arial" panose="020B0604020202020204" pitchFamily="34" charset="0"/>
              <a:buChar char="•"/>
              <a:defRPr/>
            </a:pPr>
            <a:r>
              <a:rPr lang="en-AU" sz="1100" kern="1200" dirty="0">
                <a:ea typeface="Roboto"/>
                <a:cs typeface="Roboto"/>
              </a:rPr>
              <a:t>An Associate Degree of Engineering delivered by Central Queensland University in partnership with Uni Hub Spencer Gulf. This degree is the first of its kind in Australia.</a:t>
            </a:r>
          </a:p>
          <a:p>
            <a:pPr marL="171450" indent="-171450" eaLnBrk="0" hangingPunct="0">
              <a:lnSpc>
                <a:spcPct val="110000"/>
              </a:lnSpc>
              <a:buClr>
                <a:schemeClr val="tx2"/>
              </a:buClr>
              <a:buSzPct val="120000"/>
              <a:buFont typeface="Arial" panose="020B0604020202020204" pitchFamily="34" charset="0"/>
              <a:buChar char="•"/>
              <a:defRPr/>
            </a:pPr>
            <a:r>
              <a:rPr lang="en-AU" sz="1100" kern="1200" dirty="0">
                <a:ea typeface="Roboto"/>
                <a:cs typeface="Roboto"/>
              </a:rPr>
              <a:t>A Certificate II in Resources and Infrastructure, in collaboration with the Resources and Engineering Skills Alliance. This was successfully recognised as a traineeship that provides entry level pathways for school and TAFE students into resources and infrastructure. </a:t>
            </a:r>
          </a:p>
          <a:p>
            <a:pPr eaLnBrk="0" hangingPunct="0">
              <a:lnSpc>
                <a:spcPct val="110000"/>
              </a:lnSpc>
              <a:buClrTx/>
              <a:defRPr/>
            </a:pPr>
            <a:r>
              <a:rPr lang="en-AU" sz="1100" kern="1200" dirty="0">
                <a:ea typeface="Roboto"/>
                <a:cs typeface="Roboto"/>
              </a:rPr>
              <a:t>These new courses will help more local job seekers and students to access and benefit from the significant economic growth and job creation that is expected in the Upper Spencer Gulf. </a:t>
            </a:r>
            <a:endParaRPr kumimoji="0" lang="en-AU" sz="1000" b="1" i="0" u="none" strike="noStrike" kern="1200" cap="none" spc="0" normalizeH="0" baseline="0" noProof="0" dirty="0">
              <a:ln>
                <a:noFill/>
              </a:ln>
              <a:effectLst/>
              <a:uLnTx/>
              <a:uFillTx/>
              <a:ea typeface="Roboto" panose="02000000000000000000" pitchFamily="2" charset="0"/>
              <a:cs typeface="Roboto" panose="02000000000000000000" pitchFamily="2" charset="0"/>
            </a:endParaRPr>
          </a:p>
        </p:txBody>
      </p:sp>
      <p:sp>
        <p:nvSpPr>
          <p:cNvPr id="13" name="Text Placeholder 10">
            <a:extLst>
              <a:ext uri="{FF2B5EF4-FFF2-40B4-BE49-F238E27FC236}">
                <a16:creationId xmlns:a16="http://schemas.microsoft.com/office/drawing/2014/main" id="{C5C6E8B2-0DBB-A713-AA17-9D3F61EB0E17}"/>
              </a:ext>
            </a:extLst>
          </p:cNvPr>
          <p:cNvSpPr txBox="1">
            <a:spLocks/>
          </p:cNvSpPr>
          <p:nvPr/>
        </p:nvSpPr>
        <p:spPr>
          <a:xfrm>
            <a:off x="435380" y="777600"/>
            <a:ext cx="9055424" cy="388937"/>
          </a:xfrm>
          <a:prstGeom prst="rect">
            <a:avLst/>
          </a:prstGeom>
          <a:solidFill>
            <a:srgbClr val="F2F0E9"/>
          </a:solidFill>
        </p:spPr>
        <p:txBody>
          <a:bodyPr lIns="108000" tIns="72000" rIns="72000" bIns="72000"/>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300" kern="0" dirty="0">
                <a:ea typeface="Roboto" panose="02000000000000000000" pitchFamily="2" charset="0"/>
                <a:cs typeface="Roboto" panose="02000000000000000000" pitchFamily="2" charset="0"/>
              </a:rPr>
              <a:t>Developed accredited training courses to meet to local industry demand</a:t>
            </a:r>
          </a:p>
        </p:txBody>
      </p:sp>
      <p:sp>
        <p:nvSpPr>
          <p:cNvPr id="3" name="Title 2">
            <a:extLst>
              <a:ext uri="{FF2B5EF4-FFF2-40B4-BE49-F238E27FC236}">
                <a16:creationId xmlns:a16="http://schemas.microsoft.com/office/drawing/2014/main" id="{67189723-016B-88D3-9E74-81B97506DFD5}"/>
              </a:ext>
            </a:extLst>
          </p:cNvPr>
          <p:cNvSpPr>
            <a:spLocks noGrp="1"/>
          </p:cNvSpPr>
          <p:nvPr>
            <p:ph type="title"/>
          </p:nvPr>
        </p:nvSpPr>
        <p:spPr>
          <a:xfrm>
            <a:off x="435380" y="166746"/>
            <a:ext cx="9054000" cy="612000"/>
          </a:xfrm>
        </p:spPr>
        <p:txBody>
          <a:bodyPr vert="horz"/>
          <a:lstStyle/>
          <a:p>
            <a:r>
              <a:rPr lang="en-AU" dirty="0"/>
              <a:t>Outcome story #2</a:t>
            </a:r>
          </a:p>
        </p:txBody>
      </p:sp>
      <p:sp>
        <p:nvSpPr>
          <p:cNvPr id="29" name="Slide Number Placeholder 28">
            <a:extLst>
              <a:ext uri="{FF2B5EF4-FFF2-40B4-BE49-F238E27FC236}">
                <a16:creationId xmlns:a16="http://schemas.microsoft.com/office/drawing/2014/main" id="{B7655203-EA87-7ECC-7F75-744ADA5A0C0E}"/>
              </a:ext>
            </a:extLst>
          </p:cNvPr>
          <p:cNvSpPr>
            <a:spLocks noGrp="1"/>
          </p:cNvSpPr>
          <p:nvPr>
            <p:ph type="sldNum" sz="quarter" idx="31"/>
          </p:nvPr>
        </p:nvSpPr>
        <p:spPr/>
        <p:txBody>
          <a:bodyPr/>
          <a:lstStyle/>
          <a:p>
            <a:pPr algn="r"/>
            <a:fld id="{31DA3BC9-E790-4181-9E03-5E49C268FA52}" type="slidenum">
              <a:rPr lang="en-AU" sz="1100" smtClean="0"/>
              <a:pPr algn="r"/>
              <a:t>28</a:t>
            </a:fld>
            <a:r>
              <a:rPr lang="en-AU" sz="1100" dirty="0"/>
              <a:t>  </a:t>
            </a:r>
          </a:p>
        </p:txBody>
      </p:sp>
    </p:spTree>
    <p:extLst>
      <p:ext uri="{BB962C8B-B14F-4D97-AF65-F5344CB8AC3E}">
        <p14:creationId xmlns:p14="http://schemas.microsoft.com/office/powerpoint/2010/main" val="2953240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2" name="Group 1" descr="Improving coordination">
            <a:extLst>
              <a:ext uri="{FF2B5EF4-FFF2-40B4-BE49-F238E27FC236}">
                <a16:creationId xmlns:a16="http://schemas.microsoft.com/office/drawing/2014/main" id="{21663635-E74B-BFB0-D5F8-F8CB29143369}"/>
              </a:ext>
              <a:ext uri="{C183D7F6-B498-43B3-948B-1728B52AA6E4}">
                <adec:decorative xmlns:adec="http://schemas.microsoft.com/office/drawing/2017/decorative" val="0"/>
              </a:ext>
            </a:extLst>
          </p:cNvPr>
          <p:cNvGrpSpPr/>
          <p:nvPr/>
        </p:nvGrpSpPr>
        <p:grpSpPr>
          <a:xfrm>
            <a:off x="7236000" y="230400"/>
            <a:ext cx="2307772" cy="475478"/>
            <a:chOff x="7480663" y="235007"/>
            <a:chExt cx="2307772" cy="475478"/>
          </a:xfrm>
        </p:grpSpPr>
        <p:sp>
          <p:nvSpPr>
            <p:cNvPr id="4" name="Rectangle: Rounded Corners 3">
              <a:extLst>
                <a:ext uri="{FF2B5EF4-FFF2-40B4-BE49-F238E27FC236}">
                  <a16:creationId xmlns:a16="http://schemas.microsoft.com/office/drawing/2014/main" id="{E5777599-B77D-8D69-494C-BC979A623BA5}"/>
                </a:ext>
              </a:extLst>
            </p:cNvPr>
            <p:cNvSpPr/>
            <p:nvPr/>
          </p:nvSpPr>
          <p:spPr bwMode="auto">
            <a:xfrm>
              <a:off x="7480663" y="235007"/>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5" name="Graphic 4">
              <a:extLst>
                <a:ext uri="{FF2B5EF4-FFF2-40B4-BE49-F238E27FC236}">
                  <a16:creationId xmlns:a16="http://schemas.microsoft.com/office/drawing/2014/main" id="{5DE2144A-6F8C-C2B4-9ACB-71E03C75360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653822" y="259692"/>
              <a:ext cx="426108" cy="426108"/>
            </a:xfrm>
            <a:prstGeom prst="rect">
              <a:avLst/>
            </a:prstGeom>
          </p:spPr>
        </p:pic>
        <p:sp>
          <p:nvSpPr>
            <p:cNvPr id="8" name="TextBox 7">
              <a:extLst>
                <a:ext uri="{FF2B5EF4-FFF2-40B4-BE49-F238E27FC236}">
                  <a16:creationId xmlns:a16="http://schemas.microsoft.com/office/drawing/2014/main" id="{B67CCB70-1035-A4B1-6015-9E03A3BD7BA9}"/>
                </a:ext>
              </a:extLst>
            </p:cNvPr>
            <p:cNvSpPr txBox="1"/>
            <p:nvPr/>
          </p:nvSpPr>
          <p:spPr>
            <a:xfrm>
              <a:off x="8142535" y="268903"/>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Improving coordination </a:t>
              </a:r>
            </a:p>
          </p:txBody>
        </p:sp>
      </p:grpSp>
      <p:sp>
        <p:nvSpPr>
          <p:cNvPr id="10" name="Rectangle 9">
            <a:extLst>
              <a:ext uri="{FF2B5EF4-FFF2-40B4-BE49-F238E27FC236}">
                <a16:creationId xmlns:a16="http://schemas.microsoft.com/office/drawing/2014/main" id="{88A445BF-8631-F5B7-F452-8887866B7828}"/>
              </a:ext>
              <a:ext uri="{C183D7F6-B498-43B3-948B-1728B52AA6E4}">
                <adec:decorative xmlns:adec="http://schemas.microsoft.com/office/drawing/2017/decorative" val="0"/>
              </a:ext>
            </a:extLst>
          </p:cNvPr>
          <p:cNvSpPr/>
          <p:nvPr/>
        </p:nvSpPr>
        <p:spPr bwMode="auto">
          <a:xfrm>
            <a:off x="5137508" y="3931201"/>
            <a:ext cx="4317341" cy="1226648"/>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600"/>
              </a:spcAft>
            </a:pPr>
            <a:r>
              <a:rPr lang="en-AU" sz="1100" kern="0" dirty="0">
                <a:solidFill>
                  <a:schemeClr val="tx2"/>
                </a:solidFill>
                <a:latin typeface="+mn-lt"/>
                <a:ea typeface="Roboto"/>
                <a:cs typeface="Arial"/>
              </a:rPr>
              <a:t>“Lisa has been instrumental in pulling together a whole lot of employers in the care sector. This wouldn't have happened unless there was someone based in the community with the local connections and flexibility to do it. It is a local solution to what is arguably a national workforce issue</a:t>
            </a:r>
            <a:r>
              <a:rPr lang="en-AU" sz="1100" kern="0" dirty="0">
                <a:solidFill>
                  <a:schemeClr val="tx2"/>
                </a:solidFill>
                <a:latin typeface="+mn-lt"/>
                <a:ea typeface="Roboto"/>
                <a:cs typeface="Roboto"/>
              </a:rPr>
              <a:t>.”</a:t>
            </a:r>
            <a:endParaRPr lang="en-US" dirty="0">
              <a:solidFill>
                <a:schemeClr val="tx2"/>
              </a:solidFill>
              <a:cs typeface="Arial"/>
            </a:endParaRPr>
          </a:p>
          <a:p>
            <a:r>
              <a:rPr lang="en-AU" sz="1100" b="1" i="0" dirty="0">
                <a:solidFill>
                  <a:schemeClr val="tx2"/>
                </a:solidFill>
                <a:latin typeface="+mn-lt"/>
                <a:ea typeface="Roboto"/>
                <a:cs typeface="Roboto"/>
              </a:rPr>
              <a:t>– Anita Kuss, CEO, Uni Hub Spencer Gulf</a:t>
            </a:r>
          </a:p>
        </p:txBody>
      </p:sp>
      <p:pic>
        <p:nvPicPr>
          <p:cNvPr id="11" name="Graphic 10">
            <a:extLst>
              <a:ext uri="{FF2B5EF4-FFF2-40B4-BE49-F238E27FC236}">
                <a16:creationId xmlns:a16="http://schemas.microsoft.com/office/drawing/2014/main" id="{27E78192-5B92-C461-05D7-3DA75EC7FA8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68848" y="4914849"/>
            <a:ext cx="486000" cy="486000"/>
          </a:xfrm>
          <a:prstGeom prst="rect">
            <a:avLst/>
          </a:prstGeom>
        </p:spPr>
      </p:pic>
      <p:sp>
        <p:nvSpPr>
          <p:cNvPr id="6" name="Content Placeholder 5">
            <a:extLst>
              <a:ext uri="{FF2B5EF4-FFF2-40B4-BE49-F238E27FC236}">
                <a16:creationId xmlns:a16="http://schemas.microsoft.com/office/drawing/2014/main" id="{085159CC-67C6-B813-311A-98CE71EBAA57}"/>
              </a:ext>
            </a:extLst>
          </p:cNvPr>
          <p:cNvSpPr>
            <a:spLocks noGrp="1"/>
          </p:cNvSpPr>
          <p:nvPr>
            <p:ph sz="quarter" idx="28"/>
          </p:nvPr>
        </p:nvSpPr>
        <p:spPr>
          <a:xfrm>
            <a:off x="435380" y="1238400"/>
            <a:ext cx="9055425" cy="4927571"/>
          </a:xfrm>
        </p:spPr>
        <p:txBody>
          <a:bodyPr vert="horz" lIns="72000" tIns="72000" rIns="72000" bIns="72000" numCol="2" spcCol="360000" rtlCol="0" anchor="t">
            <a:noAutofit/>
          </a:bodyPr>
          <a:lstStyle/>
          <a:p>
            <a:pPr lvl="0" eaLnBrk="0" hangingPunct="0">
              <a:lnSpc>
                <a:spcPct val="110000"/>
              </a:lnSpc>
              <a:buClrTx/>
            </a:pPr>
            <a:r>
              <a:rPr lang="en-AU" sz="1100" b="1" dirty="0">
                <a:ea typeface="Roboto"/>
                <a:cs typeface="Roboto"/>
              </a:rPr>
              <a:t>Problem: What labour market challenge was the Local Jobs Program responding to?</a:t>
            </a:r>
          </a:p>
          <a:p>
            <a:pPr marL="0" marR="0" lvl="0" indent="0" defTabSz="914400" rtl="0" eaLnBrk="0" fontAlgn="base" latinLnBrk="0" hangingPunct="0">
              <a:lnSpc>
                <a:spcPct val="110000"/>
              </a:lnSpc>
              <a:spcBef>
                <a:spcPct val="0"/>
              </a:spcBef>
              <a:buClrTx/>
              <a:buSzTx/>
              <a:buFont typeface="Arial" panose="020B0604020202020204" pitchFamily="34" charset="0"/>
              <a:buNone/>
              <a:tabLst/>
              <a:defRPr/>
            </a:pPr>
            <a:r>
              <a:rPr kumimoji="0" lang="en-AU" sz="1100" b="0" i="0" u="none" strike="noStrike" kern="1200" cap="none" spc="0" normalizeH="0" baseline="0" noProof="0" dirty="0">
                <a:ln>
                  <a:noFill/>
                </a:ln>
                <a:effectLst/>
                <a:uLnTx/>
                <a:uFillTx/>
                <a:ea typeface="Roboto"/>
                <a:cs typeface="Roboto"/>
              </a:rPr>
              <a:t>The care sector </a:t>
            </a:r>
            <a:r>
              <a:rPr lang="en-AU" sz="1100" kern="1200" dirty="0">
                <a:ea typeface="Roboto"/>
                <a:cs typeface="Roboto"/>
              </a:rPr>
              <a:t>faces </a:t>
            </a:r>
            <a:r>
              <a:rPr kumimoji="0" lang="en-AU" sz="1100" b="0" i="0" u="none" strike="noStrike" kern="1200" cap="none" spc="0" normalizeH="0" baseline="0" noProof="0" dirty="0">
                <a:ln>
                  <a:noFill/>
                </a:ln>
                <a:effectLst/>
                <a:uLnTx/>
                <a:uFillTx/>
                <a:ea typeface="Roboto"/>
                <a:cs typeface="Roboto"/>
              </a:rPr>
              <a:t>a workforce shortage challenge nationally. Workforce shortages in Mid North South Australia are exacerbated by aging population</a:t>
            </a:r>
            <a:r>
              <a:rPr kumimoji="0" lang="en-AU" sz="1100" b="0" i="0" u="none" kern="1200" cap="none" spc="0" normalizeH="0" baseline="0" noProof="0" dirty="0">
                <a:ln>
                  <a:noFill/>
                </a:ln>
                <a:effectLst/>
                <a:uLnTx/>
                <a:uFillTx/>
                <a:ea typeface="Roboto"/>
                <a:cs typeface="Roboto"/>
              </a:rPr>
              <a:t>s</a:t>
            </a:r>
            <a:r>
              <a:rPr kumimoji="0" lang="en-AU" sz="1100" b="0" i="0" u="none" strike="noStrike" kern="1200" cap="none" spc="0" normalizeH="0" baseline="0" noProof="0" dirty="0">
                <a:ln>
                  <a:noFill/>
                </a:ln>
                <a:effectLst/>
                <a:uLnTx/>
                <a:uFillTx/>
                <a:ea typeface="Roboto"/>
                <a:cs typeface="Roboto"/>
              </a:rPr>
              <a:t> and thin labour markets.</a:t>
            </a:r>
            <a:endParaRPr lang="en-AU" sz="1100" b="0" i="0" u="none" strike="noStrike" kern="1200" cap="none" spc="0" normalizeH="0" baseline="0" noProof="0" dirty="0">
              <a:ln>
                <a:noFill/>
              </a:ln>
              <a:effectLst/>
              <a:uLnTx/>
              <a:uFillTx/>
              <a:ea typeface="Roboto"/>
              <a:cs typeface="Roboto"/>
            </a:endParaRPr>
          </a:p>
          <a:p>
            <a:pPr eaLnBrk="0" hangingPunct="0">
              <a:lnSpc>
                <a:spcPct val="110000"/>
              </a:lnSpc>
              <a:buClrTx/>
              <a:defRPr/>
            </a:pPr>
            <a:r>
              <a:rPr lang="en-US" sz="1100" b="1" dirty="0">
                <a:ea typeface="+mn-lt"/>
                <a:cs typeface="+mn-lt"/>
              </a:rPr>
              <a:t>Activities: How did the Local Jobs Program respond?</a:t>
            </a:r>
            <a:endParaRPr lang="en-AU" sz="1100" b="1" dirty="0">
              <a:ea typeface="Roboto" panose="02000000000000000000" pitchFamily="2" charset="0"/>
              <a:cs typeface="Roboto" panose="02000000000000000000" pitchFamily="2" charset="0"/>
            </a:endParaRPr>
          </a:p>
          <a:p>
            <a:pPr eaLnBrk="0" hangingPunct="0">
              <a:lnSpc>
                <a:spcPct val="110000"/>
              </a:lnSpc>
              <a:buClrTx/>
              <a:defRPr/>
            </a:pPr>
            <a:r>
              <a:rPr lang="en-AU" sz="1100" kern="1200" dirty="0">
                <a:ea typeface="Roboto"/>
                <a:cs typeface="Roboto"/>
              </a:rPr>
              <a:t>The Local Jobs Program led an initiative to bring together different parts of the care sector to discuss and respond to workforce challenges. Lisa and her team:</a:t>
            </a:r>
          </a:p>
          <a:p>
            <a:pPr marL="171450" marR="0" lvl="0" indent="-171450" defTabSz="914400" rtl="0" eaLnBrk="0" fontAlgn="base" latinLnBrk="0" hangingPunct="0">
              <a:lnSpc>
                <a:spcPct val="110000"/>
              </a:lnSpc>
              <a:spcBef>
                <a:spcPct val="0"/>
              </a:spcBef>
              <a:buClr>
                <a:schemeClr val="tx2"/>
              </a:buClr>
              <a:buSzPct val="100000"/>
              <a:buFont typeface="Arial" panose="020B0604020202020204" pitchFamily="34" charset="0"/>
              <a:buChar char="•"/>
              <a:tabLst/>
              <a:defRPr/>
            </a:pPr>
            <a:r>
              <a:rPr kumimoji="0" lang="en-AU" sz="1100" b="0" i="1" u="none" strike="noStrike" kern="1200" cap="none" spc="0" normalizeH="0" baseline="0" noProof="0" dirty="0">
                <a:ln>
                  <a:noFill/>
                </a:ln>
                <a:effectLst/>
                <a:uLnTx/>
                <a:uFillTx/>
                <a:ea typeface="Roboto"/>
                <a:cs typeface="Roboto"/>
              </a:rPr>
              <a:t>Organised a care sector forum</a:t>
            </a:r>
            <a:r>
              <a:rPr kumimoji="0" lang="en-AU" sz="1100" b="0" i="0" u="none" strike="noStrike" kern="1200" cap="none" spc="0" normalizeH="0" baseline="0" noProof="0" dirty="0">
                <a:ln>
                  <a:noFill/>
                </a:ln>
                <a:effectLst/>
                <a:uLnTx/>
                <a:uFillTx/>
                <a:ea typeface="Roboto"/>
                <a:cs typeface="Roboto"/>
              </a:rPr>
              <a:t>: Organised regional forum that brought together different parts of the care sector.</a:t>
            </a:r>
            <a:endParaRPr lang="en-AU" sz="1100" b="0" i="0" u="none" strike="noStrike" kern="1200" cap="none" spc="0" normalizeH="0" baseline="0" noProof="0" dirty="0">
              <a:ln>
                <a:noFill/>
              </a:ln>
              <a:effectLst/>
              <a:uLnTx/>
              <a:uFillTx/>
              <a:ea typeface="Roboto"/>
              <a:cs typeface="Roboto"/>
            </a:endParaRPr>
          </a:p>
          <a:p>
            <a:pPr marL="171450" indent="-171450" eaLnBrk="0" hangingPunct="0">
              <a:lnSpc>
                <a:spcPct val="110000"/>
              </a:lnSpc>
              <a:buClr>
                <a:schemeClr val="tx2"/>
              </a:buClr>
              <a:buSzPct val="100000"/>
              <a:buFont typeface="Arial" panose="020B0604020202020204" pitchFamily="34" charset="0"/>
              <a:buChar char="•"/>
              <a:defRPr/>
            </a:pPr>
            <a:r>
              <a:rPr lang="en-AU" sz="1100" i="1" kern="1200" dirty="0">
                <a:ea typeface="Roboto"/>
                <a:cs typeface="Roboto"/>
              </a:rPr>
              <a:t>Facilitated sharing across industries:</a:t>
            </a:r>
            <a:r>
              <a:rPr lang="en-AU" sz="1100" kern="1200" dirty="0">
                <a:ea typeface="Roboto"/>
                <a:cs typeface="Roboto"/>
              </a:rPr>
              <a:t> Invited </a:t>
            </a:r>
            <a:r>
              <a:rPr kumimoji="0" lang="en-AU" sz="1100" b="0" i="0" u="none" strike="noStrike" kern="1200" cap="none" spc="0" normalizeH="0" baseline="0" noProof="0" dirty="0">
                <a:ln>
                  <a:noFill/>
                </a:ln>
                <a:effectLst/>
                <a:uLnTx/>
                <a:uFillTx/>
                <a:ea typeface="Roboto"/>
                <a:cs typeface="Roboto"/>
              </a:rPr>
              <a:t>heavy industry employers</a:t>
            </a:r>
            <a:r>
              <a:rPr lang="en-AU" sz="1100" kern="1200" dirty="0">
                <a:ea typeface="Roboto"/>
                <a:cs typeface="Roboto"/>
              </a:rPr>
              <a:t> (including natural resources and engineering) </a:t>
            </a:r>
            <a:r>
              <a:rPr kumimoji="0" lang="en-AU" sz="1100" b="0" i="0" u="none" strike="noStrike" kern="1200" cap="none" spc="0" normalizeH="0" baseline="0" noProof="0" dirty="0">
                <a:ln>
                  <a:noFill/>
                </a:ln>
                <a:effectLst/>
                <a:uLnTx/>
                <a:uFillTx/>
                <a:ea typeface="Roboto"/>
                <a:cs typeface="Roboto"/>
              </a:rPr>
              <a:t>to the forum to share their own workforce strategies.</a:t>
            </a:r>
            <a:endParaRPr lang="en-AU" sz="1100" b="0" i="0" u="none" strike="noStrike" kern="1200" cap="none" spc="0" normalizeH="0" baseline="0" noProof="0" dirty="0">
              <a:ln>
                <a:noFill/>
              </a:ln>
              <a:effectLst/>
              <a:uLnTx/>
              <a:uFillTx/>
              <a:ea typeface="Roboto"/>
              <a:cs typeface="Roboto"/>
            </a:endParaRPr>
          </a:p>
          <a:p>
            <a:pPr marL="171450" marR="0" lvl="0" indent="-171450" defTabSz="914400" rtl="0" eaLnBrk="0" fontAlgn="base" latinLnBrk="0" hangingPunct="0">
              <a:lnSpc>
                <a:spcPct val="110000"/>
              </a:lnSpc>
              <a:spcBef>
                <a:spcPct val="0"/>
              </a:spcBef>
              <a:buClr>
                <a:schemeClr val="tx2"/>
              </a:buClr>
              <a:buSzPct val="100000"/>
              <a:buFont typeface="Arial" panose="020B0604020202020204" pitchFamily="34" charset="0"/>
              <a:buChar char="•"/>
              <a:tabLst/>
              <a:defRPr/>
            </a:pPr>
            <a:r>
              <a:rPr lang="en-AU" sz="1100" i="1" kern="1200" dirty="0">
                <a:ea typeface="Roboto"/>
                <a:cs typeface="Roboto"/>
              </a:rPr>
              <a:t>Convened stakeholders to collaborate:</a:t>
            </a:r>
            <a:r>
              <a:rPr lang="en-AU" sz="1100" kern="1200" dirty="0">
                <a:ea typeface="Roboto"/>
                <a:cs typeface="Roboto"/>
              </a:rPr>
              <a:t> Established new working groups with </a:t>
            </a:r>
            <a:r>
              <a:rPr kumimoji="0" lang="en-AU" sz="1100" b="0" i="0" u="none" strike="noStrike" kern="1200" cap="none" spc="0" normalizeH="0" baseline="0" noProof="0" dirty="0">
                <a:ln>
                  <a:noFill/>
                </a:ln>
                <a:effectLst/>
                <a:uLnTx/>
                <a:uFillTx/>
                <a:ea typeface="Roboto"/>
                <a:cs typeface="Roboto"/>
              </a:rPr>
              <a:t>aged care, disability and allied health providers to work through specific issues. </a:t>
            </a:r>
            <a:endParaRPr lang="en-AU" sz="1100" b="0" i="0" u="none" strike="noStrike" kern="1200" cap="none" spc="0" normalizeH="0" baseline="0" noProof="0" dirty="0">
              <a:ln>
                <a:noFill/>
              </a:ln>
              <a:effectLst/>
              <a:uLnTx/>
              <a:uFillTx/>
              <a:ea typeface="Roboto"/>
              <a:cs typeface="Roboto"/>
            </a:endParaRPr>
          </a:p>
          <a:p>
            <a:pPr marL="171450" marR="0" lvl="0" indent="-171450" defTabSz="914400" rtl="0" eaLnBrk="0" fontAlgn="base" latinLnBrk="0" hangingPunct="0">
              <a:lnSpc>
                <a:spcPct val="110000"/>
              </a:lnSpc>
              <a:spcBef>
                <a:spcPct val="0"/>
              </a:spcBef>
              <a:buClr>
                <a:schemeClr val="tx2"/>
              </a:buClr>
              <a:buSzPct val="100000"/>
              <a:buFont typeface="Arial" panose="020B0604020202020204" pitchFamily="34" charset="0"/>
              <a:buChar char="•"/>
              <a:tabLst/>
              <a:defRPr/>
            </a:pPr>
            <a:r>
              <a:rPr lang="en-AU" sz="1100" i="1" kern="1200" dirty="0">
                <a:ea typeface="Roboto"/>
                <a:cs typeface="Roboto"/>
              </a:rPr>
              <a:t>Led new initiatives</a:t>
            </a:r>
            <a:r>
              <a:rPr kumimoji="0" lang="en-AU" sz="1100" b="0" i="0" u="none" strike="noStrike" kern="1200" cap="none" spc="0" normalizeH="0" baseline="0" noProof="0" dirty="0">
                <a:ln>
                  <a:noFill/>
                </a:ln>
                <a:effectLst/>
                <a:uLnTx/>
                <a:uFillTx/>
                <a:ea typeface="Roboto"/>
                <a:cs typeface="Roboto"/>
              </a:rPr>
              <a:t>: Implemented several initiatives that emerged from the forum to respond to workforce challenges.</a:t>
            </a:r>
            <a:endParaRPr lang="en-AU" sz="1100" b="1" dirty="0">
              <a:ea typeface="Roboto"/>
              <a:cs typeface="Roboto"/>
            </a:endParaRPr>
          </a:p>
          <a:p>
            <a:pPr eaLnBrk="0" hangingPunct="0">
              <a:spcBef>
                <a:spcPts val="600"/>
              </a:spcBef>
              <a:buClrTx/>
              <a:defRPr/>
            </a:pPr>
            <a:endParaRPr lang="en-AU" sz="1100" b="1" dirty="0">
              <a:ea typeface="+mn-lt"/>
              <a:cs typeface="+mn-lt"/>
            </a:endParaRPr>
          </a:p>
          <a:p>
            <a:pPr eaLnBrk="0" hangingPunct="0">
              <a:spcBef>
                <a:spcPts val="600"/>
              </a:spcBef>
              <a:buClrTx/>
              <a:defRPr/>
            </a:pPr>
            <a:endParaRPr lang="en-AU" sz="1100" b="1" dirty="0">
              <a:ea typeface="+mn-lt"/>
              <a:cs typeface="+mn-lt"/>
            </a:endParaRPr>
          </a:p>
          <a:p>
            <a:pPr eaLnBrk="0" hangingPunct="0">
              <a:spcBef>
                <a:spcPts val="600"/>
              </a:spcBef>
              <a:buClrTx/>
              <a:defRPr/>
            </a:pPr>
            <a:r>
              <a:rPr lang="en-AU" sz="1100" b="1" dirty="0">
                <a:ea typeface="+mn-lt"/>
                <a:cs typeface="+mn-lt"/>
              </a:rPr>
              <a:t>Outcomes: What outcomes did this lead to? </a:t>
            </a:r>
            <a:r>
              <a:rPr lang="en-US" sz="1100" dirty="0">
                <a:ea typeface="+mn-lt"/>
                <a:cs typeface="+mn-lt"/>
              </a:rPr>
              <a:t> </a:t>
            </a:r>
            <a:endParaRPr kumimoji="0" lang="en-AU" sz="1100" b="1" i="0" u="none" strike="noStrike" kern="1200" cap="none" spc="0" normalizeH="0" baseline="0" noProof="0" dirty="0">
              <a:ln>
                <a:noFill/>
              </a:ln>
              <a:effectLst/>
              <a:uLnTx/>
              <a:uFillTx/>
              <a:ea typeface="Roboto" panose="02000000000000000000" pitchFamily="2" charset="0"/>
              <a:cs typeface="Roboto" panose="02000000000000000000" pitchFamily="2" charset="0"/>
            </a:endParaRPr>
          </a:p>
          <a:p>
            <a:pPr eaLnBrk="0" hangingPunct="0">
              <a:lnSpc>
                <a:spcPct val="110000"/>
              </a:lnSpc>
              <a:buClrTx/>
              <a:defRPr/>
            </a:pPr>
            <a:r>
              <a:rPr kumimoji="0" lang="en-AU" sz="1100" b="0" i="0" u="none" strike="noStrike" kern="1200" cap="none" spc="0" normalizeH="0" baseline="0" noProof="0" dirty="0">
                <a:ln>
                  <a:noFill/>
                </a:ln>
                <a:effectLst/>
                <a:uLnTx/>
                <a:uFillTx/>
                <a:ea typeface="Roboto"/>
                <a:cs typeface="Roboto"/>
              </a:rPr>
              <a:t>The Local Jobs Program has brought together previously isolated organisations to discuss sector-wide issues. This has resulted in stronger relationships and ongoing collaboration to develop new initiatives. </a:t>
            </a:r>
          </a:p>
          <a:p>
            <a:pPr eaLnBrk="0" hangingPunct="0">
              <a:lnSpc>
                <a:spcPct val="110000"/>
              </a:lnSpc>
              <a:buClrTx/>
              <a:defRPr/>
            </a:pPr>
            <a:r>
              <a:rPr kumimoji="0" lang="en-AU" sz="1100" b="0" i="0" u="none" strike="noStrike" kern="1200" cap="none" spc="0" normalizeH="0" baseline="0" noProof="0" dirty="0">
                <a:ln>
                  <a:noFill/>
                </a:ln>
                <a:effectLst/>
                <a:uLnTx/>
                <a:uFillTx/>
                <a:ea typeface="Roboto"/>
                <a:cs typeface="Roboto"/>
              </a:rPr>
              <a:t>This includes initiatives to </a:t>
            </a:r>
            <a:r>
              <a:rPr kumimoji="0" lang="en-AU" sz="1100" i="0" u="none" strike="noStrike" kern="1200" cap="none" spc="0" normalizeH="0" baseline="0" noProof="0" dirty="0">
                <a:ln>
                  <a:noFill/>
                </a:ln>
                <a:effectLst/>
                <a:uLnTx/>
                <a:uFillTx/>
                <a:ea typeface="Roboto"/>
                <a:cs typeface="Roboto"/>
              </a:rPr>
              <a:t>address entry level workforce needs, build skills in the existing care workforce, and attract new workers into the sector (including piloting a community connector role to attract and retain professionals moving to the region).</a:t>
            </a:r>
            <a:r>
              <a:rPr lang="en-AU" sz="1100" kern="1200" dirty="0">
                <a:ea typeface="Roboto"/>
                <a:cs typeface="Roboto"/>
              </a:rPr>
              <a:t> </a:t>
            </a:r>
            <a:endParaRPr lang="en-AU" sz="1100" i="0" u="none" strike="noStrike" kern="1200" cap="none" spc="0" normalizeH="0" baseline="0" noProof="0" dirty="0">
              <a:ln>
                <a:noFill/>
              </a:ln>
              <a:effectLst/>
              <a:uLnTx/>
              <a:uFillTx/>
              <a:ea typeface="Roboto" panose="02000000000000000000" pitchFamily="2" charset="0"/>
              <a:cs typeface="Roboto" panose="02000000000000000000" pitchFamily="2" charset="0"/>
            </a:endParaRPr>
          </a:p>
        </p:txBody>
      </p:sp>
      <p:sp>
        <p:nvSpPr>
          <p:cNvPr id="18" name="Text Placeholder 10">
            <a:extLst>
              <a:ext uri="{FF2B5EF4-FFF2-40B4-BE49-F238E27FC236}">
                <a16:creationId xmlns:a16="http://schemas.microsoft.com/office/drawing/2014/main" id="{31110BE3-807C-C8F0-FFAD-43E4D24472BC}"/>
              </a:ext>
            </a:extLst>
          </p:cNvPr>
          <p:cNvSpPr txBox="1">
            <a:spLocks/>
          </p:cNvSpPr>
          <p:nvPr/>
        </p:nvSpPr>
        <p:spPr>
          <a:xfrm>
            <a:off x="435380" y="777600"/>
            <a:ext cx="9055424" cy="388937"/>
          </a:xfrm>
          <a:prstGeom prst="rect">
            <a:avLst/>
          </a:prstGeom>
          <a:solidFill>
            <a:srgbClr val="F2F0E9"/>
          </a:solidFill>
        </p:spPr>
        <p:txBody>
          <a:bodyPr lIns="108000" tIns="72000" rIns="72000" bIns="72000"/>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marL="0" marR="0" lvl="0" indent="0" algn="l" defTabSz="914400" rtl="0" eaLnBrk="0" fontAlgn="base" latinLnBrk="0" hangingPunct="0">
              <a:lnSpc>
                <a:spcPct val="110000"/>
              </a:lnSpc>
              <a:spcBef>
                <a:spcPct val="0"/>
              </a:spcBef>
              <a:spcAft>
                <a:spcPts val="1200"/>
              </a:spcAft>
              <a:buClrTx/>
              <a:buSzTx/>
              <a:buFont typeface="Arial" panose="020B0604020202020204" pitchFamily="34" charset="0"/>
              <a:buNone/>
              <a:tabLst/>
              <a:defRPr/>
            </a:pPr>
            <a:r>
              <a:rPr kumimoji="0" lang="en-AU" sz="1300" b="0" u="none" strike="noStrike" kern="1200" cap="none" spc="0" normalizeH="0" baseline="0" noProof="0" dirty="0">
                <a:ln>
                  <a:noFill/>
                </a:ln>
                <a:solidFill>
                  <a:srgbClr val="002D62"/>
                </a:solidFill>
                <a:effectLst/>
                <a:uLnTx/>
                <a:uFillTx/>
                <a:ea typeface="Roboto" panose="02000000000000000000" pitchFamily="2" charset="0"/>
                <a:cs typeface="Roboto" panose="02000000000000000000" pitchFamily="2" charset="0"/>
              </a:rPr>
              <a:t>Led sector-wide collaboration to respond to </a:t>
            </a:r>
            <a:r>
              <a:rPr lang="en-AU" sz="1300" kern="1200" dirty="0">
                <a:solidFill>
                  <a:srgbClr val="002D62"/>
                </a:solidFill>
                <a:ea typeface="Roboto" panose="02000000000000000000" pitchFamily="2" charset="0"/>
                <a:cs typeface="Roboto" panose="02000000000000000000" pitchFamily="2" charset="0"/>
              </a:rPr>
              <a:t>regional </a:t>
            </a:r>
            <a:r>
              <a:rPr kumimoji="0" lang="en-AU" sz="1300" b="0" u="none" strike="noStrike" kern="1200" cap="none" spc="0" normalizeH="0" baseline="0" noProof="0" dirty="0">
                <a:ln>
                  <a:noFill/>
                </a:ln>
                <a:solidFill>
                  <a:srgbClr val="002D62"/>
                </a:solidFill>
                <a:effectLst/>
                <a:uLnTx/>
                <a:uFillTx/>
                <a:ea typeface="Roboto" panose="02000000000000000000" pitchFamily="2" charset="0"/>
                <a:cs typeface="Roboto" panose="02000000000000000000" pitchFamily="2" charset="0"/>
              </a:rPr>
              <a:t>care sector workforce challenges</a:t>
            </a:r>
          </a:p>
        </p:txBody>
      </p:sp>
      <p:sp>
        <p:nvSpPr>
          <p:cNvPr id="3" name="Title 2">
            <a:extLst>
              <a:ext uri="{FF2B5EF4-FFF2-40B4-BE49-F238E27FC236}">
                <a16:creationId xmlns:a16="http://schemas.microsoft.com/office/drawing/2014/main" id="{67189723-016B-88D3-9E74-81B97506DFD5}"/>
              </a:ext>
            </a:extLst>
          </p:cNvPr>
          <p:cNvSpPr>
            <a:spLocks noGrp="1"/>
          </p:cNvSpPr>
          <p:nvPr>
            <p:ph type="title"/>
          </p:nvPr>
        </p:nvSpPr>
        <p:spPr>
          <a:xfrm>
            <a:off x="435599" y="166746"/>
            <a:ext cx="9019249" cy="612000"/>
          </a:xfrm>
        </p:spPr>
        <p:txBody>
          <a:bodyPr vert="horz"/>
          <a:lstStyle/>
          <a:p>
            <a:r>
              <a:rPr lang="en-AU" dirty="0"/>
              <a:t>Outcome story #3</a:t>
            </a:r>
          </a:p>
        </p:txBody>
      </p:sp>
      <p:sp>
        <p:nvSpPr>
          <p:cNvPr id="32" name="Slide Number Placeholder 31">
            <a:extLst>
              <a:ext uri="{FF2B5EF4-FFF2-40B4-BE49-F238E27FC236}">
                <a16:creationId xmlns:a16="http://schemas.microsoft.com/office/drawing/2014/main" id="{B02265F6-8FEE-EDCC-B4D0-0CF5A86247C5}"/>
              </a:ext>
            </a:extLst>
          </p:cNvPr>
          <p:cNvSpPr>
            <a:spLocks noGrp="1"/>
          </p:cNvSpPr>
          <p:nvPr>
            <p:ph type="sldNum" sz="quarter" idx="31"/>
          </p:nvPr>
        </p:nvSpPr>
        <p:spPr/>
        <p:txBody>
          <a:bodyPr/>
          <a:lstStyle/>
          <a:p>
            <a:pPr algn="r"/>
            <a:fld id="{31DA3BC9-E790-4181-9E03-5E49C268FA52}" type="slidenum">
              <a:rPr lang="en-AU" sz="1100" smtClean="0"/>
              <a:pPr algn="r"/>
              <a:t>29</a:t>
            </a:fld>
            <a:r>
              <a:rPr lang="en-AU" sz="1100" dirty="0"/>
              <a:t> </a:t>
            </a:r>
          </a:p>
        </p:txBody>
      </p:sp>
    </p:spTree>
    <p:extLst>
      <p:ext uri="{BB962C8B-B14F-4D97-AF65-F5344CB8AC3E}">
        <p14:creationId xmlns:p14="http://schemas.microsoft.com/office/powerpoint/2010/main" val="20458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857250" eaLnBrk="1" fontAlgn="auto" hangingPunct="1">
              <a:spcBef>
                <a:spcPts val="0"/>
              </a:spcBef>
              <a:spcAft>
                <a:spcPts val="0"/>
              </a:spcAft>
            </a:pPr>
            <a:endParaRPr lang="en-AU" sz="1688" dirty="0">
              <a:solidFill>
                <a:prstClr val="black"/>
              </a:solidFill>
              <a:latin typeface="Calibri"/>
              <a:ea typeface="+mn-ea"/>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4"/>
            <a:stretch>
              <a:fillRect/>
            </a:stretch>
          </a:blipFill>
        </p:spPr>
        <p:txBody>
          <a:bodyPr/>
          <a:lstStyle/>
          <a:p>
            <a:pPr defTabSz="857250" eaLnBrk="1" fontAlgn="auto" hangingPunct="1">
              <a:spcBef>
                <a:spcPts val="0"/>
              </a:spcBef>
              <a:spcAft>
                <a:spcPts val="0"/>
              </a:spcAft>
            </a:pPr>
            <a:endParaRPr lang="en-AU" sz="1688" dirty="0">
              <a:solidFill>
                <a:prstClr val="black"/>
              </a:solidFill>
              <a:latin typeface="Calibri"/>
              <a:ea typeface="+mn-ea"/>
            </a:endParaRPr>
          </a:p>
        </p:txBody>
      </p:sp>
      <p:sp>
        <p:nvSpPr>
          <p:cNvPr id="5" name="AutoShape 5">
            <a:extLst>
              <a:ext uri="{C183D7F6-B498-43B3-948B-1728B52AA6E4}">
                <adec:decorative xmlns:adec="http://schemas.microsoft.com/office/drawing/2017/decorative" val="1"/>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defTabSz="857250" eaLnBrk="1" fontAlgn="auto" hangingPunct="1">
              <a:spcBef>
                <a:spcPts val="0"/>
              </a:spcBef>
              <a:spcAft>
                <a:spcPts val="0"/>
              </a:spcAft>
            </a:pPr>
            <a:endParaRPr lang="en-AU" sz="1688" dirty="0">
              <a:solidFill>
                <a:prstClr val="black"/>
              </a:solidFill>
              <a:latin typeface="Calibri"/>
              <a:ea typeface="+mn-ea"/>
            </a:endParaRPr>
          </a:p>
        </p:txBody>
      </p:sp>
      <p:sp>
        <p:nvSpPr>
          <p:cNvPr id="3" name="TextBox 3"/>
          <p:cNvSpPr txBox="1">
            <a:spLocks noGrp="1"/>
          </p:cNvSpPr>
          <p:nvPr>
            <p:ph type="title" idx="4294967295"/>
          </p:nvPr>
        </p:nvSpPr>
        <p:spPr>
          <a:xfrm>
            <a:off x="3175199" y="2528265"/>
            <a:ext cx="6480000" cy="1258934"/>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ts val="11653"/>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mn-ea"/>
                <a:cs typeface="+mn-cs"/>
              </a:rPr>
              <a:t>Executive summary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0422A52-553E-C8A0-57BB-418B4528A9A5}"/>
              </a:ext>
              <a:ext uri="{C183D7F6-B498-43B3-948B-1728B52AA6E4}">
                <adec:decorative xmlns:adec="http://schemas.microsoft.com/office/drawing/2017/decorative" val="1"/>
              </a:ext>
            </a:extLst>
          </p:cNvPr>
          <p:cNvGrpSpPr/>
          <p:nvPr/>
        </p:nvGrpSpPr>
        <p:grpSpPr>
          <a:xfrm>
            <a:off x="4953000" y="1459461"/>
            <a:ext cx="4129400" cy="3939077"/>
            <a:chOff x="5158896" y="1705438"/>
            <a:chExt cx="3392352" cy="3235999"/>
          </a:xfrm>
        </p:grpSpPr>
        <p:grpSp>
          <p:nvGrpSpPr>
            <p:cNvPr id="2" name="Group 1">
              <a:extLst>
                <a:ext uri="{FF2B5EF4-FFF2-40B4-BE49-F238E27FC236}">
                  <a16:creationId xmlns:a16="http://schemas.microsoft.com/office/drawing/2014/main" id="{47B2039A-494E-48AE-CAA9-4C5A941F0F8F}"/>
                </a:ext>
              </a:extLst>
            </p:cNvPr>
            <p:cNvGrpSpPr>
              <a:grpSpLocks noChangeAspect="1"/>
            </p:cNvGrpSpPr>
            <p:nvPr/>
          </p:nvGrpSpPr>
          <p:grpSpPr>
            <a:xfrm>
              <a:off x="5158896" y="1705438"/>
              <a:ext cx="3392352" cy="3235999"/>
              <a:chOff x="2231296" y="1700212"/>
              <a:chExt cx="4681408" cy="4465637"/>
            </a:xfrm>
            <a:solidFill>
              <a:schemeClr val="tx2"/>
            </a:solidFill>
          </p:grpSpPr>
          <p:sp>
            <p:nvSpPr>
              <p:cNvPr id="3" name="Freeform 2">
                <a:extLst>
                  <a:ext uri="{FF2B5EF4-FFF2-40B4-BE49-F238E27FC236}">
                    <a16:creationId xmlns:a16="http://schemas.microsoft.com/office/drawing/2014/main" id="{1444D8E1-31A6-FD6E-3168-9326FA8819D0}"/>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D0313791-5578-CA8C-B028-89BE6E37C0B8}"/>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6" name="Freeform 33">
                <a:extLst>
                  <a:ext uri="{FF2B5EF4-FFF2-40B4-BE49-F238E27FC236}">
                    <a16:creationId xmlns:a16="http://schemas.microsoft.com/office/drawing/2014/main" id="{F31F5B4A-3648-A2AE-3C30-200718A362B9}"/>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0" name="Freeform 48">
                <a:extLst>
                  <a:ext uri="{FF2B5EF4-FFF2-40B4-BE49-F238E27FC236}">
                    <a16:creationId xmlns:a16="http://schemas.microsoft.com/office/drawing/2014/main" id="{D4A917D0-D59D-ED4B-48C2-AF23F56BF0C5}"/>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1" name="Freeform 49">
                <a:extLst>
                  <a:ext uri="{FF2B5EF4-FFF2-40B4-BE49-F238E27FC236}">
                    <a16:creationId xmlns:a16="http://schemas.microsoft.com/office/drawing/2014/main" id="{68C09371-D724-FF86-356A-CA407B47F0E4}"/>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2" name="Freeform 51">
                <a:extLst>
                  <a:ext uri="{FF2B5EF4-FFF2-40B4-BE49-F238E27FC236}">
                    <a16:creationId xmlns:a16="http://schemas.microsoft.com/office/drawing/2014/main" id="{6E7104E6-3D8C-28E5-B2A8-64F1D3EE78BB}"/>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3" name="Freeform 58">
                <a:extLst>
                  <a:ext uri="{FF2B5EF4-FFF2-40B4-BE49-F238E27FC236}">
                    <a16:creationId xmlns:a16="http://schemas.microsoft.com/office/drawing/2014/main" id="{485C1E35-9539-75EA-31F5-36EFA6C28EE3}"/>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4" name="Freeform 62">
                <a:extLst>
                  <a:ext uri="{FF2B5EF4-FFF2-40B4-BE49-F238E27FC236}">
                    <a16:creationId xmlns:a16="http://schemas.microsoft.com/office/drawing/2014/main" id="{B0E63A2F-2A59-39D9-376E-BB4F00C37C87}"/>
                  </a:ext>
                </a:extLst>
              </p:cNvPr>
              <p:cNvSpPr>
                <a:spLocks noChangeAspect="1"/>
              </p:cNvSpPr>
              <p:nvPr>
                <p:custDataLst>
                  <p:tags r:id="rId8"/>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5" name="Freeform 100">
                <a:extLst>
                  <a:ext uri="{FF2B5EF4-FFF2-40B4-BE49-F238E27FC236}">
                    <a16:creationId xmlns:a16="http://schemas.microsoft.com/office/drawing/2014/main" id="{34CA192D-74BE-22AD-4FEF-CF5507A4642C}"/>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grpSp>
        <p:pic>
          <p:nvPicPr>
            <p:cNvPr id="16" name="Graphic 15">
              <a:extLst>
                <a:ext uri="{FF2B5EF4-FFF2-40B4-BE49-F238E27FC236}">
                  <a16:creationId xmlns:a16="http://schemas.microsoft.com/office/drawing/2014/main" id="{636E9F61-4392-FBB7-B875-BDE954F47F0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899465" y="3860153"/>
              <a:ext cx="447736" cy="448720"/>
            </a:xfrm>
            <a:prstGeom prst="rect">
              <a:avLst/>
            </a:prstGeom>
          </p:spPr>
        </p:pic>
      </p:grpSp>
      <p:sp>
        <p:nvSpPr>
          <p:cNvPr id="8" name="Title 7">
            <a:extLst>
              <a:ext uri="{FF2B5EF4-FFF2-40B4-BE49-F238E27FC236}">
                <a16:creationId xmlns:a16="http://schemas.microsoft.com/office/drawing/2014/main" id="{0C5396F7-505E-199A-DBA1-4875DC1280E2}"/>
              </a:ext>
            </a:extLst>
          </p:cNvPr>
          <p:cNvSpPr txBox="1">
            <a:spLocks noGrp="1"/>
          </p:cNvSpPr>
          <p:nvPr>
            <p:ph type="title" idx="4294967295"/>
          </p:nvPr>
        </p:nvSpPr>
        <p:spPr>
          <a:xfrm>
            <a:off x="843728" y="2431089"/>
            <a:ext cx="3970699" cy="1216338"/>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3600" b="1" i="0" u="none" strike="noStrike" kern="1200" cap="none" spc="0" normalizeH="0" baseline="0" noProof="0" dirty="0">
                <a:ln>
                  <a:noFill/>
                </a:ln>
                <a:solidFill>
                  <a:schemeClr val="tx2"/>
                </a:solidFill>
                <a:effectLst/>
                <a:uLnTx/>
                <a:uFillTx/>
                <a:latin typeface="Arial" charset="0"/>
                <a:ea typeface="ＭＳ Ｐゴシック" pitchFamily="84" charset="-128"/>
                <a:cs typeface="+mn-cs"/>
              </a:rPr>
              <a:t>Illawarra South Coast</a:t>
            </a:r>
            <a:endParaRPr kumimoji="0" lang="en-AU" sz="4000" b="1" i="0" u="none" strike="noStrike" kern="0" cap="none" spc="0" normalizeH="0" baseline="0" noProof="0" dirty="0">
              <a:ln>
                <a:noFill/>
              </a:ln>
              <a:solidFill>
                <a:schemeClr val="tx2"/>
              </a:solidFill>
              <a:effectLst/>
              <a:uLnTx/>
              <a:uFillTx/>
              <a:latin typeface="Arial" charset="0"/>
              <a:ea typeface="ＭＳ Ｐゴシック" pitchFamily="84" charset="-128"/>
              <a:cs typeface="+mn-cs"/>
            </a:endParaRPr>
          </a:p>
        </p:txBody>
      </p:sp>
      <p:sp>
        <p:nvSpPr>
          <p:cNvPr id="4" name="Slide Number Placeholder 2">
            <a:extLst>
              <a:ext uri="{FF2B5EF4-FFF2-40B4-BE49-F238E27FC236}">
                <a16:creationId xmlns:a16="http://schemas.microsoft.com/office/drawing/2014/main" id="{A517218C-1247-E21F-8BFF-9A1C70C29FD2}"/>
              </a:ext>
            </a:extLst>
          </p:cNvPr>
          <p:cNvSpPr txBox="1">
            <a:spLocks/>
          </p:cNvSpPr>
          <p:nvPr/>
        </p:nvSpPr>
        <p:spPr>
          <a:xfrm>
            <a:off x="69764" y="6565840"/>
            <a:ext cx="326600" cy="195933"/>
          </a:xfrm>
          <a:prstGeom prst="rect">
            <a:avLst/>
          </a:prstGeom>
        </p:spPr>
        <p:txBody>
          <a:bodyPr vert="horz" lIns="0" tIns="0" rIns="0" bIns="0" rtlCol="0" anchor="t" anchorCtr="0"/>
          <a:lstStyle>
            <a:defPPr>
              <a:defRPr lang="en-AU"/>
            </a:defPPr>
            <a:lvl1pPr algn="r">
              <a:defRPr sz="700">
                <a:solidFill>
                  <a:schemeClr val="tx2"/>
                </a:solidFill>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fld id="{31DA3BC9-E790-4181-9E03-5E49C268FA52}" type="slidenum">
              <a:rPr lang="en-AU" sz="1100"/>
              <a:pPr/>
              <a:t>30</a:t>
            </a:fld>
            <a:r>
              <a:rPr lang="en-AU" sz="1100" dirty="0"/>
              <a:t>  </a:t>
            </a:r>
          </a:p>
        </p:txBody>
      </p:sp>
    </p:spTree>
    <p:extLst>
      <p:ext uri="{BB962C8B-B14F-4D97-AF65-F5344CB8AC3E}">
        <p14:creationId xmlns:p14="http://schemas.microsoft.com/office/powerpoint/2010/main" val="1176361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38CD26-6879-C7B1-B892-C05918A1E1FE}"/>
              </a:ext>
            </a:extLst>
          </p:cNvPr>
          <p:cNvSpPr txBox="1"/>
          <p:nvPr/>
        </p:nvSpPr>
        <p:spPr>
          <a:xfrm>
            <a:off x="5011930" y="6060534"/>
            <a:ext cx="4479094" cy="543121"/>
          </a:xfrm>
          <a:prstGeom prst="rect">
            <a:avLst/>
          </a:prstGeom>
        </p:spPr>
        <p:txBody>
          <a:bodyPr vert="horz" wrap="square" lIns="0" tIns="0" rIns="0" bIns="0" rtlCol="0" anchor="t">
            <a:noAutofit/>
          </a:bodyPr>
          <a:lstStyle/>
          <a:p>
            <a:r>
              <a:rPr lang="en-AU" sz="1100" kern="0" dirty="0">
                <a:solidFill>
                  <a:schemeClr val="tx2"/>
                </a:solidFill>
                <a:latin typeface="Arial"/>
                <a:ea typeface="ＭＳ Ｐゴシック"/>
                <a:cs typeface="Arial"/>
              </a:rPr>
              <a:t>Source: Jobs and Skills Australia, </a:t>
            </a:r>
            <a:r>
              <a:rPr lang="en-AU" sz="1100" kern="0" dirty="0">
                <a:solidFill>
                  <a:schemeClr val="tx2"/>
                </a:solidFill>
                <a:latin typeface="Arial"/>
                <a:ea typeface="ＭＳ Ｐゴシック"/>
                <a:cs typeface="Arial"/>
                <a:hlinkClick r:id="rId2">
                  <a:extLst>
                    <a:ext uri="{A12FA001-AC4F-418D-AE19-62706E023703}">
                      <ahyp:hlinkClr xmlns:ahyp="http://schemas.microsoft.com/office/drawing/2018/hyperlinkcolor" val="tx"/>
                    </a:ext>
                  </a:extLst>
                </a:hlinkClick>
              </a:rPr>
              <a:t>Monthly Labour Market Dashboards</a:t>
            </a:r>
            <a:r>
              <a:rPr lang="en-AU" sz="1100" kern="0" dirty="0">
                <a:solidFill>
                  <a:schemeClr val="tx2"/>
                </a:solidFill>
                <a:latin typeface="Arial"/>
                <a:ea typeface="ＭＳ Ｐゴシック"/>
                <a:cs typeface="Arial"/>
              </a:rPr>
              <a:t>, updated June 2023; and </a:t>
            </a:r>
            <a:r>
              <a:rPr lang="en-AU" sz="1100" kern="0" dirty="0">
                <a:solidFill>
                  <a:schemeClr val="tx2"/>
                </a:solidFill>
                <a:latin typeface="Arial"/>
                <a:ea typeface="ＭＳ Ｐゴシック"/>
                <a:cs typeface="Arial"/>
                <a:hlinkClick r:id="rId3"/>
              </a:rPr>
              <a:t>Employment Region Industry profile</a:t>
            </a:r>
            <a:r>
              <a:rPr lang="en-AU" sz="1100" kern="0" dirty="0">
                <a:solidFill>
                  <a:schemeClr val="tx2"/>
                </a:solidFill>
                <a:latin typeface="Arial"/>
                <a:ea typeface="ＭＳ Ｐゴシック"/>
                <a:cs typeface="Arial"/>
              </a:rPr>
              <a:t>, accessed August 2023</a:t>
            </a:r>
            <a:endParaRPr lang="en-AU" sz="1100" kern="0" dirty="0">
              <a:solidFill>
                <a:schemeClr val="tx2"/>
              </a:solidFill>
            </a:endParaRPr>
          </a:p>
        </p:txBody>
      </p:sp>
      <p:graphicFrame>
        <p:nvGraphicFramePr>
          <p:cNvPr id="7" name="Table 6" descr="Labour market summary of Illawarra South Coast and Australia.">
            <a:extLst>
              <a:ext uri="{FF2B5EF4-FFF2-40B4-BE49-F238E27FC236}">
                <a16:creationId xmlns:a16="http://schemas.microsoft.com/office/drawing/2014/main" id="{B94FDD39-C75F-7E91-498B-4B3F29883C6F}"/>
              </a:ext>
            </a:extLst>
          </p:cNvPr>
          <p:cNvGraphicFramePr>
            <a:graphicFrameLocks noGrp="1"/>
          </p:cNvGraphicFramePr>
          <p:nvPr>
            <p:extLst>
              <p:ext uri="{D42A27DB-BD31-4B8C-83A1-F6EECF244321}">
                <p14:modId xmlns:p14="http://schemas.microsoft.com/office/powerpoint/2010/main" val="1005920912"/>
              </p:ext>
            </p:extLst>
          </p:nvPr>
        </p:nvGraphicFramePr>
        <p:xfrm>
          <a:off x="5011930" y="4205477"/>
          <a:ext cx="4479094" cy="1798320"/>
        </p:xfrm>
        <a:graphic>
          <a:graphicData uri="http://schemas.openxmlformats.org/drawingml/2006/table">
            <a:tbl>
              <a:tblPr firstRow="1" bandRow="1">
                <a:tableStyleId>{64143AEB-D88A-4235-B7F5-65CC395101BD}</a:tableStyleId>
              </a:tblPr>
              <a:tblGrid>
                <a:gridCol w="1823436">
                  <a:extLst>
                    <a:ext uri="{9D8B030D-6E8A-4147-A177-3AD203B41FA5}">
                      <a16:colId xmlns:a16="http://schemas.microsoft.com/office/drawing/2014/main" val="975905459"/>
                    </a:ext>
                  </a:extLst>
                </a:gridCol>
                <a:gridCol w="1367601">
                  <a:extLst>
                    <a:ext uri="{9D8B030D-6E8A-4147-A177-3AD203B41FA5}">
                      <a16:colId xmlns:a16="http://schemas.microsoft.com/office/drawing/2014/main" val="4291060567"/>
                    </a:ext>
                  </a:extLst>
                </a:gridCol>
                <a:gridCol w="1288057">
                  <a:extLst>
                    <a:ext uri="{9D8B030D-6E8A-4147-A177-3AD203B41FA5}">
                      <a16:colId xmlns:a16="http://schemas.microsoft.com/office/drawing/2014/main" val="2101266320"/>
                    </a:ext>
                  </a:extLst>
                </a:gridCol>
              </a:tblGrid>
              <a:tr h="172100">
                <a:tc>
                  <a:txBody>
                    <a:bodyPr/>
                    <a:lstStyle/>
                    <a:p>
                      <a:r>
                        <a:rPr lang="en-AU" sz="1100" b="1" dirty="0">
                          <a:solidFill>
                            <a:schemeClr val="bg1"/>
                          </a:solidFill>
                        </a:rPr>
                        <a:t>Labour market summary</a:t>
                      </a:r>
                    </a:p>
                  </a:txBody>
                  <a:tcPr anchor="ctr">
                    <a:solidFill>
                      <a:schemeClr val="tx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1" dirty="0">
                          <a:solidFill>
                            <a:schemeClr val="bg1"/>
                          </a:solidFill>
                        </a:rPr>
                        <a:t>Illawarra South Coast</a:t>
                      </a:r>
                    </a:p>
                  </a:txBody>
                  <a:tcPr anchor="ctr">
                    <a:solidFill>
                      <a:schemeClr val="tx2"/>
                    </a:solidFill>
                  </a:tcPr>
                </a:tc>
                <a:tc>
                  <a:txBody>
                    <a:bodyPr/>
                    <a:lstStyle/>
                    <a:p>
                      <a:pPr algn="r"/>
                      <a:r>
                        <a:rPr lang="en-AU" sz="1100" dirty="0">
                          <a:solidFill>
                            <a:schemeClr val="bg1"/>
                          </a:solidFill>
                        </a:rPr>
                        <a:t>Australia</a:t>
                      </a:r>
                    </a:p>
                  </a:txBody>
                  <a:tcPr anchor="ctr">
                    <a:solidFill>
                      <a:schemeClr val="tx2"/>
                    </a:solidFill>
                  </a:tcPr>
                </a:tc>
                <a:extLst>
                  <a:ext uri="{0D108BD9-81ED-4DB2-BD59-A6C34878D82A}">
                    <a16:rowId xmlns:a16="http://schemas.microsoft.com/office/drawing/2014/main" val="2095977935"/>
                  </a:ext>
                </a:extLst>
              </a:tr>
              <a:tr h="172100">
                <a:tc>
                  <a:txBody>
                    <a:bodyPr/>
                    <a:lstStyle/>
                    <a:p>
                      <a:r>
                        <a:rPr lang="en-AU" sz="1100" b="1" dirty="0">
                          <a:solidFill>
                            <a:schemeClr val="tx2"/>
                          </a:solidFill>
                        </a:rPr>
                        <a:t>Number of people employed</a:t>
                      </a:r>
                    </a:p>
                  </a:txBody>
                  <a:tcPr anchor="ctr"/>
                </a:tc>
                <a:tc>
                  <a:txBody>
                    <a:bodyPr/>
                    <a:lstStyle/>
                    <a:p>
                      <a:pPr algn="r"/>
                      <a:r>
                        <a:rPr lang="en-AU" sz="1100" b="0" dirty="0">
                          <a:solidFill>
                            <a:schemeClr val="tx2"/>
                          </a:solidFill>
                        </a:rPr>
                        <a:t>246,000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0" dirty="0">
                          <a:solidFill>
                            <a:schemeClr val="tx2"/>
                          </a:solidFill>
                        </a:rPr>
                        <a:t>14,046,100</a:t>
                      </a:r>
                    </a:p>
                  </a:txBody>
                  <a:tcPr anchor="ctr"/>
                </a:tc>
                <a:extLst>
                  <a:ext uri="{0D108BD9-81ED-4DB2-BD59-A6C34878D82A}">
                    <a16:rowId xmlns:a16="http://schemas.microsoft.com/office/drawing/2014/main" val="2107198002"/>
                  </a:ext>
                </a:extLst>
              </a:tr>
              <a:tr h="172100">
                <a:tc>
                  <a:txBody>
                    <a:bodyPr/>
                    <a:lstStyle/>
                    <a:p>
                      <a:r>
                        <a:rPr lang="en-AU" sz="1100" b="1" dirty="0">
                          <a:solidFill>
                            <a:schemeClr val="tx2"/>
                          </a:solidFill>
                        </a:rPr>
                        <a:t>Unemployment rate</a:t>
                      </a:r>
                    </a:p>
                  </a:txBody>
                  <a:tcPr anchor="ctr"/>
                </a:tc>
                <a:tc>
                  <a:txBody>
                    <a:bodyPr/>
                    <a:lstStyle/>
                    <a:p>
                      <a:pPr algn="r"/>
                      <a:r>
                        <a:rPr lang="en-AU" sz="1100" b="0" dirty="0">
                          <a:solidFill>
                            <a:schemeClr val="tx2"/>
                          </a:solidFill>
                        </a:rPr>
                        <a:t>2.9%</a:t>
                      </a:r>
                    </a:p>
                  </a:txBody>
                  <a:tcPr anchor="ctr"/>
                </a:tc>
                <a:tc>
                  <a:txBody>
                    <a:bodyPr/>
                    <a:lstStyle/>
                    <a:p>
                      <a:pPr algn="r"/>
                      <a:r>
                        <a:rPr lang="en-AU" sz="1100" b="0" dirty="0">
                          <a:solidFill>
                            <a:schemeClr val="tx2"/>
                          </a:solidFill>
                        </a:rPr>
                        <a:t>3.5%</a:t>
                      </a:r>
                    </a:p>
                  </a:txBody>
                  <a:tcPr anchor="ctr"/>
                </a:tc>
                <a:extLst>
                  <a:ext uri="{0D108BD9-81ED-4DB2-BD59-A6C34878D82A}">
                    <a16:rowId xmlns:a16="http://schemas.microsoft.com/office/drawing/2014/main" val="1757240902"/>
                  </a:ext>
                </a:extLst>
              </a:tr>
              <a:tr h="172100">
                <a:tc>
                  <a:txBody>
                    <a:bodyPr/>
                    <a:lstStyle/>
                    <a:p>
                      <a:r>
                        <a:rPr lang="en-AU" sz="1100" b="1" dirty="0">
                          <a:solidFill>
                            <a:schemeClr val="tx2"/>
                          </a:solidFill>
                        </a:rPr>
                        <a:t>Participation rate</a:t>
                      </a:r>
                    </a:p>
                  </a:txBody>
                  <a:tcPr anchor="ctr"/>
                </a:tc>
                <a:tc>
                  <a:txBody>
                    <a:bodyPr/>
                    <a:lstStyle/>
                    <a:p>
                      <a:pPr algn="r"/>
                      <a:r>
                        <a:rPr lang="en-AU" sz="1100" b="0" dirty="0">
                          <a:solidFill>
                            <a:schemeClr val="tx2"/>
                          </a:solidFill>
                        </a:rPr>
                        <a:t>61.6%</a:t>
                      </a:r>
                    </a:p>
                  </a:txBody>
                  <a:tcPr anchor="ctr"/>
                </a:tc>
                <a:tc>
                  <a:txBody>
                    <a:bodyPr/>
                    <a:lstStyle/>
                    <a:p>
                      <a:pPr algn="r"/>
                      <a:r>
                        <a:rPr lang="en-AU" sz="1100" b="0" dirty="0">
                          <a:solidFill>
                            <a:schemeClr val="tx2"/>
                          </a:solidFill>
                        </a:rPr>
                        <a:t>66.8%</a:t>
                      </a:r>
                    </a:p>
                  </a:txBody>
                  <a:tcPr anchor="ctr"/>
                </a:tc>
                <a:extLst>
                  <a:ext uri="{0D108BD9-81ED-4DB2-BD59-A6C34878D82A}">
                    <a16:rowId xmlns:a16="http://schemas.microsoft.com/office/drawing/2014/main" val="3440058594"/>
                  </a:ext>
                </a:extLst>
              </a:tr>
              <a:tr h="172100">
                <a:tc>
                  <a:txBody>
                    <a:bodyPr/>
                    <a:lstStyle/>
                    <a:p>
                      <a:r>
                        <a:rPr lang="en-AU" sz="1100" b="1" dirty="0">
                          <a:solidFill>
                            <a:schemeClr val="tx2"/>
                          </a:solidFill>
                        </a:rPr>
                        <a:t>Youth unemployment rate</a:t>
                      </a:r>
                    </a:p>
                  </a:txBody>
                  <a:tcPr anchor="ctr"/>
                </a:tc>
                <a:tc>
                  <a:txBody>
                    <a:bodyPr/>
                    <a:lstStyle/>
                    <a:p>
                      <a:pPr algn="r"/>
                      <a:r>
                        <a:rPr lang="en-AU" sz="1100" b="0" dirty="0">
                          <a:solidFill>
                            <a:schemeClr val="tx2"/>
                          </a:solidFill>
                        </a:rPr>
                        <a:t>5.6%</a:t>
                      </a:r>
                    </a:p>
                  </a:txBody>
                  <a:tcPr anchor="ctr"/>
                </a:tc>
                <a:tc>
                  <a:txBody>
                    <a:bodyPr/>
                    <a:lstStyle/>
                    <a:p>
                      <a:pPr algn="r"/>
                      <a:r>
                        <a:rPr lang="en-AU" sz="1100" b="0" dirty="0">
                          <a:solidFill>
                            <a:schemeClr val="tx2"/>
                          </a:solidFill>
                        </a:rPr>
                        <a:t>7.8%</a:t>
                      </a:r>
                    </a:p>
                  </a:txBody>
                  <a:tcPr anchor="ctr"/>
                </a:tc>
                <a:extLst>
                  <a:ext uri="{0D108BD9-81ED-4DB2-BD59-A6C34878D82A}">
                    <a16:rowId xmlns:a16="http://schemas.microsoft.com/office/drawing/2014/main" val="2012402430"/>
                  </a:ext>
                </a:extLst>
              </a:tr>
            </a:tbl>
          </a:graphicData>
        </a:graphic>
      </p:graphicFrame>
      <p:pic>
        <p:nvPicPr>
          <p:cNvPr id="16" name="Picture 15" descr="Map of Illawarra South Coast">
            <a:extLst>
              <a:ext uri="{FF2B5EF4-FFF2-40B4-BE49-F238E27FC236}">
                <a16:creationId xmlns:a16="http://schemas.microsoft.com/office/drawing/2014/main" id="{E9C3D1C8-7FDF-EDF6-55A5-41029B226846}"/>
              </a:ext>
            </a:extLst>
          </p:cNvPr>
          <p:cNvPicPr>
            <a:picLocks noChangeAspect="1"/>
          </p:cNvPicPr>
          <p:nvPr/>
        </p:nvPicPr>
        <p:blipFill>
          <a:blip r:embed="rId4"/>
          <a:stretch>
            <a:fillRect/>
          </a:stretch>
        </p:blipFill>
        <p:spPr>
          <a:xfrm>
            <a:off x="6252645" y="1038921"/>
            <a:ext cx="2305429" cy="3060213"/>
          </a:xfrm>
          <a:prstGeom prst="rect">
            <a:avLst/>
          </a:prstGeom>
        </p:spPr>
      </p:pic>
      <p:sp>
        <p:nvSpPr>
          <p:cNvPr id="13" name="Rectangle: Rounded Corners 12">
            <a:extLst>
              <a:ext uri="{FF2B5EF4-FFF2-40B4-BE49-F238E27FC236}">
                <a16:creationId xmlns:a16="http://schemas.microsoft.com/office/drawing/2014/main" id="{FC493B50-25F8-E2ED-E739-29837CAF4D7A}"/>
              </a:ext>
            </a:extLst>
          </p:cNvPr>
          <p:cNvSpPr/>
          <p:nvPr/>
        </p:nvSpPr>
        <p:spPr bwMode="auto">
          <a:xfrm>
            <a:off x="443649" y="4781679"/>
            <a:ext cx="4207726" cy="1225884"/>
          </a:xfrm>
          <a:prstGeom prst="roundRect">
            <a:avLst>
              <a:gd name="adj" fmla="val 2097"/>
            </a:avLst>
          </a:prstGeom>
          <a:solidFill>
            <a:schemeClr val="tx2"/>
          </a:solidFill>
        </p:spPr>
        <p:txBody>
          <a:bodyPr lIns="900000" tIns="144000" rIns="180000" bIns="144000" anchor="ctr">
            <a:spAutoFit/>
          </a:bodyPr>
          <a:lstStyle/>
          <a:p>
            <a:r>
              <a:rPr lang="en-AU" sz="1200" b="1" kern="0" dirty="0">
                <a:solidFill>
                  <a:schemeClr val="bg1"/>
                </a:solidFill>
              </a:rPr>
              <a:t>The Illawarra South Coast case study focuses on how the Local Jobs Program has worked on two local priorities: local transport issues, and the manufacturing and defence industries. </a:t>
            </a:r>
          </a:p>
        </p:txBody>
      </p:sp>
      <p:sp>
        <p:nvSpPr>
          <p:cNvPr id="3" name="Freeform 4">
            <a:extLst>
              <a:ext uri="{FF2B5EF4-FFF2-40B4-BE49-F238E27FC236}">
                <a16:creationId xmlns:a16="http://schemas.microsoft.com/office/drawing/2014/main" id="{42D26583-F7C1-C35E-A7B8-C43E394900BC}"/>
              </a:ext>
              <a:ext uri="{C183D7F6-B498-43B3-948B-1728B52AA6E4}">
                <adec:decorative xmlns:adec="http://schemas.microsoft.com/office/drawing/2017/decorative" val="1"/>
              </a:ext>
            </a:extLst>
          </p:cNvPr>
          <p:cNvSpPr/>
          <p:nvPr/>
        </p:nvSpPr>
        <p:spPr>
          <a:xfrm>
            <a:off x="629527" y="5245651"/>
            <a:ext cx="496030" cy="496028"/>
          </a:xfrm>
          <a:custGeom>
            <a:avLst/>
            <a:gdLst/>
            <a:ahLst/>
            <a:cxnLst/>
            <a:rect l="l" t="t" r="r" b="b"/>
            <a:pathLst>
              <a:path w="951571" h="951571">
                <a:moveTo>
                  <a:pt x="0" y="0"/>
                </a:moveTo>
                <a:lnTo>
                  <a:pt x="951570" y="0"/>
                </a:lnTo>
                <a:lnTo>
                  <a:pt x="951570" y="951571"/>
                </a:lnTo>
                <a:lnTo>
                  <a:pt x="0" y="9515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dirty="0"/>
          </a:p>
        </p:txBody>
      </p:sp>
      <p:sp>
        <p:nvSpPr>
          <p:cNvPr id="10" name="Content Placeholder 4">
            <a:extLst>
              <a:ext uri="{FF2B5EF4-FFF2-40B4-BE49-F238E27FC236}">
                <a16:creationId xmlns:a16="http://schemas.microsoft.com/office/drawing/2014/main" id="{8E3B3E90-DE57-55B5-C6B3-2A3B819C2DAB}"/>
              </a:ext>
            </a:extLst>
          </p:cNvPr>
          <p:cNvSpPr>
            <a:spLocks noGrp="1"/>
          </p:cNvSpPr>
          <p:nvPr>
            <p:ph sz="quarter" idx="22"/>
          </p:nvPr>
        </p:nvSpPr>
        <p:spPr>
          <a:xfrm>
            <a:off x="436563" y="1504800"/>
            <a:ext cx="4214812" cy="2922195"/>
          </a:xfrm>
        </p:spPr>
        <p:txBody>
          <a:bodyPr vert="horz" lIns="72000" tIns="72000" rIns="72000" bIns="72000" rtlCol="0" anchor="t">
            <a:noAutofit/>
          </a:bodyPr>
          <a:lstStyle/>
          <a:p>
            <a:pPr marL="0" marR="0" lvl="0" indent="0" defTabSz="914400" rtl="0" eaLnBrk="1" fontAlgn="base" latinLnBrk="0" hangingPunct="1">
              <a:lnSpc>
                <a:spcPct val="110000"/>
              </a:lnSpc>
              <a:spcBef>
                <a:spcPct val="0"/>
              </a:spcBef>
              <a:buClr>
                <a:srgbClr val="B2BB1E"/>
              </a:buClr>
              <a:buSzTx/>
              <a:buFont typeface="Arial" panose="020B0604020202020204" pitchFamily="34" charset="0"/>
              <a:buNone/>
              <a:tabLst/>
              <a:defRPr/>
            </a:pPr>
            <a:r>
              <a:rPr kumimoji="0" lang="en-AU" sz="1100" b="0" i="0" u="none" strike="noStrike" kern="0" cap="none" spc="0" normalizeH="0" baseline="0" noProof="0" dirty="0">
                <a:ln>
                  <a:noFill/>
                </a:ln>
                <a:solidFill>
                  <a:srgbClr val="002D62"/>
                </a:solidFill>
                <a:effectLst/>
                <a:uLnTx/>
                <a:uFillTx/>
                <a:latin typeface="Arial"/>
                <a:ea typeface="Roboto" panose="02000000000000000000" pitchFamily="2" charset="0"/>
                <a:cs typeface="Roboto" panose="02000000000000000000" pitchFamily="2" charset="0"/>
              </a:rPr>
              <a:t>Illawarra South Coast is a diverse region spanning from </a:t>
            </a:r>
            <a:r>
              <a:rPr lang="en-AU" sz="1100" dirty="0">
                <a:solidFill>
                  <a:srgbClr val="002D62"/>
                </a:solidFill>
                <a:latin typeface="Arial"/>
                <a:ea typeface="Roboto" panose="02000000000000000000" pitchFamily="2" charset="0"/>
                <a:cs typeface="Roboto" panose="02000000000000000000" pitchFamily="2" charset="0"/>
              </a:rPr>
              <a:t>southern Sydney down to the Victorian border. T</a:t>
            </a:r>
            <a:r>
              <a:rPr kumimoji="0" lang="en-AU" sz="1100" b="0" i="0" u="none" strike="noStrike" kern="0" cap="none" spc="0" normalizeH="0" baseline="0" noProof="0" dirty="0">
                <a:ln>
                  <a:noFill/>
                </a:ln>
                <a:solidFill>
                  <a:srgbClr val="002D62"/>
                </a:solidFill>
                <a:effectLst/>
                <a:uLnTx/>
                <a:uFillTx/>
                <a:latin typeface="Arial"/>
                <a:ea typeface="Roboto" panose="02000000000000000000" pitchFamily="2" charset="0"/>
                <a:cs typeface="Roboto" panose="02000000000000000000" pitchFamily="2" charset="0"/>
              </a:rPr>
              <a:t>he region includes the city of Wollongong, which is the third largest city in NSW, small towns along the coast, and rural communities with limited urban connections. </a:t>
            </a:r>
            <a:endParaRPr lang="en-AU" sz="1100" dirty="0">
              <a:solidFill>
                <a:srgbClr val="002D62"/>
              </a:solidFill>
              <a:latin typeface="Arial"/>
              <a:ea typeface="Roboto" panose="02000000000000000000" pitchFamily="2" charset="0"/>
              <a:cs typeface="Roboto" panose="02000000000000000000" pitchFamily="2" charset="0"/>
            </a:endParaRPr>
          </a:p>
          <a:p>
            <a:pPr marL="0" marR="0" lvl="0" indent="0" defTabSz="914400" rtl="0" eaLnBrk="1" fontAlgn="base" latinLnBrk="0" hangingPunct="1">
              <a:lnSpc>
                <a:spcPct val="110000"/>
              </a:lnSpc>
              <a:spcBef>
                <a:spcPct val="0"/>
              </a:spcBef>
              <a:buClr>
                <a:srgbClr val="B2BB1E"/>
              </a:buClr>
              <a:buSzTx/>
              <a:buFont typeface="Arial" panose="020B0604020202020204" pitchFamily="34" charset="0"/>
              <a:buNone/>
              <a:tabLst/>
              <a:defRPr/>
            </a:pPr>
            <a:r>
              <a:rPr lang="en-AU" sz="1100" dirty="0">
                <a:solidFill>
                  <a:srgbClr val="002D62"/>
                </a:solidFill>
                <a:latin typeface="Arial"/>
                <a:ea typeface="Roboto" panose="02000000000000000000" pitchFamily="2" charset="0"/>
                <a:cs typeface="Roboto" panose="02000000000000000000" pitchFamily="2" charset="0"/>
              </a:rPr>
              <a:t>A lot of workers in the cities of Wollongong and Shoalhaven regularly commute to Sydney or work for Sydney-based employers from home. </a:t>
            </a:r>
            <a:r>
              <a:rPr kumimoji="0" lang="en-AU" sz="1100" b="0" i="0" u="none" kern="0" cap="none" spc="0" normalizeH="0" baseline="0" noProof="0" dirty="0">
                <a:ln>
                  <a:noFill/>
                </a:ln>
                <a:effectLst/>
                <a:uLnTx/>
                <a:uFillTx/>
                <a:latin typeface="Arial"/>
                <a:ea typeface="Roboto" panose="02000000000000000000" pitchFamily="2" charset="0"/>
                <a:cs typeface="Roboto" panose="02000000000000000000" pitchFamily="2" charset="0"/>
              </a:rPr>
              <a:t>There is also a large and growing </a:t>
            </a:r>
            <a:r>
              <a:rPr lang="en-AU" sz="1100" dirty="0">
                <a:latin typeface="Arial"/>
                <a:ea typeface="Roboto" panose="02000000000000000000" pitchFamily="2" charset="0"/>
                <a:cs typeface="Roboto" panose="02000000000000000000" pitchFamily="2" charset="0"/>
              </a:rPr>
              <a:t>workforce employed locally, particularly with </a:t>
            </a:r>
            <a:r>
              <a:rPr kumimoji="0" lang="en-AU" sz="1100" b="0" i="0" u="none" strike="noStrike" kern="0" cap="none" spc="0" normalizeH="0" baseline="0" noProof="0" dirty="0">
                <a:ln>
                  <a:noFill/>
                </a:ln>
                <a:effectLst/>
                <a:uLnTx/>
                <a:uFillTx/>
                <a:latin typeface="Arial"/>
                <a:ea typeface="Roboto" panose="02000000000000000000" pitchFamily="2" charset="0"/>
                <a:cs typeface="Roboto" panose="02000000000000000000" pitchFamily="2" charset="0"/>
              </a:rPr>
              <a:t>recent investments into local defence, manufacturing industries and the NSW Government’s Illawarra Renewable Energy Zone. </a:t>
            </a:r>
            <a:endParaRPr lang="en-AU" sz="1100" dirty="0">
              <a:solidFill>
                <a:srgbClr val="002D62"/>
              </a:solidFill>
              <a:latin typeface="Arial"/>
              <a:ea typeface="Roboto" panose="02000000000000000000" pitchFamily="2" charset="0"/>
              <a:cs typeface="Roboto" panose="02000000000000000000" pitchFamily="2" charset="0"/>
            </a:endParaRPr>
          </a:p>
          <a:p>
            <a:pPr marL="0" marR="0" lvl="0" indent="0" defTabSz="914400" rtl="0" eaLnBrk="1" fontAlgn="base" latinLnBrk="0" hangingPunct="1">
              <a:lnSpc>
                <a:spcPct val="110000"/>
              </a:lnSpc>
              <a:spcBef>
                <a:spcPct val="0"/>
              </a:spcBef>
              <a:buClr>
                <a:srgbClr val="B2BB1E"/>
              </a:buClr>
              <a:buSzTx/>
              <a:buFont typeface="Arial" panose="020B0604020202020204" pitchFamily="34" charset="0"/>
              <a:buNone/>
              <a:tabLst/>
              <a:defRPr/>
            </a:pPr>
            <a:r>
              <a:rPr kumimoji="0" lang="en-AU" sz="1100" b="0" i="0" u="none" strike="noStrike" kern="0" cap="none" spc="0" normalizeH="0" baseline="0" noProof="0" dirty="0">
                <a:ln>
                  <a:noFill/>
                </a:ln>
                <a:solidFill>
                  <a:srgbClr val="002D62"/>
                </a:solidFill>
                <a:effectLst/>
                <a:uLnTx/>
                <a:uFillTx/>
                <a:latin typeface="Arial"/>
                <a:ea typeface="Roboto" panose="02000000000000000000" pitchFamily="2" charset="0"/>
                <a:cs typeface="Roboto" panose="02000000000000000000" pitchFamily="2" charset="0"/>
              </a:rPr>
              <a:t>The region’s largest industries by workforce size are health care and social assistance, education and training, retail trade, and construction. Manufacturing and energy industries are expected to grow </a:t>
            </a:r>
            <a:r>
              <a:rPr lang="en-AU" sz="1100" dirty="0">
                <a:solidFill>
                  <a:srgbClr val="002D62"/>
                </a:solidFill>
                <a:latin typeface="Arial"/>
                <a:ea typeface="Roboto" panose="02000000000000000000" pitchFamily="2" charset="0"/>
                <a:cs typeface="Roboto" panose="02000000000000000000" pitchFamily="2" charset="0"/>
              </a:rPr>
              <a:t>significantly</a:t>
            </a:r>
            <a:r>
              <a:rPr kumimoji="0" lang="en-AU" sz="1100" b="0" i="0" u="none" strike="noStrike" kern="0" cap="none" spc="0" normalizeH="0" baseline="0" noProof="0" dirty="0">
                <a:ln>
                  <a:noFill/>
                </a:ln>
                <a:solidFill>
                  <a:srgbClr val="002D62"/>
                </a:solidFill>
                <a:effectLst/>
                <a:uLnTx/>
                <a:uFillTx/>
                <a:latin typeface="Arial"/>
                <a:ea typeface="Roboto" panose="02000000000000000000" pitchFamily="2" charset="0"/>
                <a:cs typeface="Roboto" panose="02000000000000000000" pitchFamily="2" charset="0"/>
              </a:rPr>
              <a:t> over the next </a:t>
            </a:r>
            <a:r>
              <a:rPr lang="en-AU" sz="1100" dirty="0">
                <a:solidFill>
                  <a:srgbClr val="002D62"/>
                </a:solidFill>
                <a:latin typeface="Arial"/>
                <a:ea typeface="Roboto" panose="02000000000000000000" pitchFamily="2" charset="0"/>
                <a:cs typeface="Roboto" panose="02000000000000000000" pitchFamily="2" charset="0"/>
              </a:rPr>
              <a:t>two years.</a:t>
            </a:r>
            <a:endParaRPr lang="en-AU" sz="1100" b="1" dirty="0">
              <a:ea typeface="Roboto"/>
              <a:cs typeface="Roboto"/>
            </a:endParaRPr>
          </a:p>
        </p:txBody>
      </p:sp>
      <p:sp>
        <p:nvSpPr>
          <p:cNvPr id="11" name="Text Placeholder 10">
            <a:extLst>
              <a:ext uri="{FF2B5EF4-FFF2-40B4-BE49-F238E27FC236}">
                <a16:creationId xmlns:a16="http://schemas.microsoft.com/office/drawing/2014/main" id="{D21EA630-A562-772F-3421-6244587763CE}"/>
              </a:ext>
            </a:extLst>
          </p:cNvPr>
          <p:cNvSpPr>
            <a:spLocks noGrp="1"/>
          </p:cNvSpPr>
          <p:nvPr>
            <p:ph type="body" sz="quarter" idx="16"/>
          </p:nvPr>
        </p:nvSpPr>
        <p:spPr>
          <a:solidFill>
            <a:srgbClr val="EFEDE6"/>
          </a:solidFill>
        </p:spPr>
        <p:txBody>
          <a:bodyPr lIns="144000" rIns="144000"/>
          <a:lstStyle/>
          <a:p>
            <a:r>
              <a:rPr lang="en-AU" sz="1400" b="1" dirty="0">
                <a:ea typeface="Roboto" panose="02000000000000000000" pitchFamily="2" charset="0"/>
                <a:cs typeface="Roboto" panose="02000000000000000000" pitchFamily="2" charset="0"/>
              </a:rPr>
              <a:t>Regional snapshot</a:t>
            </a:r>
          </a:p>
        </p:txBody>
      </p:sp>
      <p:sp>
        <p:nvSpPr>
          <p:cNvPr id="2" name="Title 1">
            <a:extLst>
              <a:ext uri="{FF2B5EF4-FFF2-40B4-BE49-F238E27FC236}">
                <a16:creationId xmlns:a16="http://schemas.microsoft.com/office/drawing/2014/main" id="{B9467678-D0E8-EB83-E752-854BB4DBBDD0}"/>
              </a:ext>
            </a:extLst>
          </p:cNvPr>
          <p:cNvSpPr>
            <a:spLocks noGrp="1"/>
          </p:cNvSpPr>
          <p:nvPr>
            <p:ph type="title"/>
          </p:nvPr>
        </p:nvSpPr>
        <p:spPr/>
        <p:txBody>
          <a:bodyPr vert="horz"/>
          <a:lstStyle/>
          <a:p>
            <a:r>
              <a:rPr lang="en-AU" b="1" dirty="0"/>
              <a:t>Case study 2: Illawarra South Coast.</a:t>
            </a:r>
            <a:r>
              <a:rPr lang="en-AU" dirty="0"/>
              <a:t> Improving public transport and supporting the growing manufacturing and defence industries</a:t>
            </a:r>
          </a:p>
        </p:txBody>
      </p:sp>
      <p:sp>
        <p:nvSpPr>
          <p:cNvPr id="5" name="Slide Number Placeholder 4">
            <a:extLst>
              <a:ext uri="{FF2B5EF4-FFF2-40B4-BE49-F238E27FC236}">
                <a16:creationId xmlns:a16="http://schemas.microsoft.com/office/drawing/2014/main" id="{A83E4AB9-4FC4-4542-805F-EA5F10FC1F83}"/>
              </a:ext>
            </a:extLst>
          </p:cNvPr>
          <p:cNvSpPr>
            <a:spLocks noGrp="1"/>
          </p:cNvSpPr>
          <p:nvPr>
            <p:ph type="sldNum" sz="quarter" idx="25"/>
          </p:nvPr>
        </p:nvSpPr>
        <p:spPr/>
        <p:txBody>
          <a:bodyPr/>
          <a:lstStyle/>
          <a:p>
            <a:pPr algn="r"/>
            <a:fld id="{31DA3BC9-E790-4181-9E03-5E49C268FA52}" type="slidenum">
              <a:rPr lang="en-AU" sz="1100" smtClean="0"/>
              <a:pPr algn="r"/>
              <a:t>31</a:t>
            </a:fld>
            <a:r>
              <a:rPr lang="en-AU" sz="1100" dirty="0"/>
              <a:t> </a:t>
            </a:r>
          </a:p>
        </p:txBody>
      </p:sp>
    </p:spTree>
    <p:extLst>
      <p:ext uri="{BB962C8B-B14F-4D97-AF65-F5344CB8AC3E}">
        <p14:creationId xmlns:p14="http://schemas.microsoft.com/office/powerpoint/2010/main" val="3240287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D49D7AA8-756F-3A14-21D0-50A6A02FF72D}"/>
              </a:ext>
            </a:extLst>
          </p:cNvPr>
          <p:cNvSpPr txBox="1">
            <a:spLocks/>
          </p:cNvSpPr>
          <p:nvPr/>
        </p:nvSpPr>
        <p:spPr>
          <a:xfrm>
            <a:off x="5256000" y="1504800"/>
            <a:ext cx="4215913" cy="4633361"/>
          </a:xfrm>
          <a:prstGeom prst="rect">
            <a:avLst/>
          </a:prstGeom>
        </p:spPr>
        <p:txBody>
          <a:bodyPr vert="horz" lIns="72000" tIns="72000" rIns="72000" bIns="72000" rtlCol="0" anchor="t">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buClr>
                <a:srgbClr val="B2BB1E"/>
              </a:buClr>
              <a:defRPr/>
            </a:pPr>
            <a:r>
              <a:rPr lang="en-AU" sz="1100" b="1" kern="0" dirty="0">
                <a:ea typeface="Roboto"/>
                <a:cs typeface="Roboto"/>
              </a:rPr>
              <a:t>The region has several other organisations and programs that are responding to local labour market challenges.</a:t>
            </a:r>
            <a:r>
              <a:rPr lang="en-AU" sz="1100" kern="0" dirty="0">
                <a:ea typeface="Roboto"/>
                <a:cs typeface="Roboto"/>
              </a:rPr>
              <a:t> Many of these are based around the larger cities and towns in the north of the region. The Local Jobs Program has direct connections to some of these organisations and programs:</a:t>
            </a:r>
          </a:p>
          <a:p>
            <a:pPr marL="171450" indent="-171450">
              <a:buClr>
                <a:schemeClr val="tx2"/>
              </a:buClr>
              <a:buFont typeface="Arial" panose="020B0604020202020204" pitchFamily="34" charset="0"/>
              <a:buChar char="•"/>
              <a:defRPr/>
            </a:pPr>
            <a:r>
              <a:rPr lang="en-AU" sz="1100" kern="0" dirty="0">
                <a:solidFill>
                  <a:srgbClr val="002D62"/>
                </a:solidFill>
                <a:ea typeface="Roboto"/>
                <a:cs typeface="Roboto"/>
              </a:rPr>
              <a:t>The National Youth Employment Body (NYEB) is a nationwide place-based program of the Brotherhood of St Laurence. It focuses on addressing young peoples’ barriers to employment. The NYEB has a Community Investment Committee based in Shoalhaven, and includes council, TAFE NSW, employers and employment services. The Local Jobs Program has been collaborating with the NYEB on a youth employment strategy. </a:t>
            </a:r>
            <a:endParaRPr lang="en-AU" sz="1100" kern="0" dirty="0">
              <a:ea typeface="Roboto"/>
              <a:cs typeface="Roboto"/>
            </a:endParaRPr>
          </a:p>
          <a:p>
            <a:pPr marL="171450" indent="-171450">
              <a:buClr>
                <a:schemeClr val="tx2"/>
              </a:buClr>
              <a:buFont typeface="Arial" panose="020B0604020202020204" pitchFamily="34" charset="0"/>
              <a:buChar char="•"/>
              <a:defRPr/>
            </a:pPr>
            <a:r>
              <a:rPr lang="en-AU" sz="1100" kern="0" dirty="0">
                <a:solidFill>
                  <a:srgbClr val="002D62"/>
                </a:solidFill>
                <a:ea typeface="Roboto"/>
                <a:cs typeface="Roboto"/>
              </a:rPr>
              <a:t>Illawarra Innovative Industry Network (I3NET) is a network of 80+ businesses with over 20,000 employees. Members are involved in the mining, minerals processing, infrastructure, energy and defence </a:t>
            </a:r>
            <a:r>
              <a:rPr lang="en-AU" sz="1100" kern="0" dirty="0">
                <a:ea typeface="Roboto"/>
                <a:cs typeface="Roboto"/>
              </a:rPr>
              <a:t>industries. The CEO of I3NET is on the Local Jobs Program Taskforce.</a:t>
            </a:r>
          </a:p>
          <a:p>
            <a:pPr marL="171450" indent="-171450">
              <a:buClr>
                <a:schemeClr val="tx2"/>
              </a:buClr>
              <a:buFont typeface="Arial" panose="020B0604020202020204" pitchFamily="34" charset="0"/>
              <a:buChar char="•"/>
              <a:defRPr/>
            </a:pPr>
            <a:r>
              <a:rPr lang="en-AU" sz="1100" kern="0" dirty="0">
                <a:ea typeface="Roboto"/>
                <a:cs typeface="Roboto"/>
              </a:rPr>
              <a:t>Several regional business chambers run employer networks across the region, including Shellharbour City, the Illawarra Connection, Business Illawarra, Shoalhaven Business and Kiama Small Business Forum. </a:t>
            </a:r>
          </a:p>
          <a:p>
            <a:pPr marL="171450" indent="-171450">
              <a:buClr>
                <a:schemeClr val="tx2"/>
              </a:buClr>
              <a:buFont typeface="Arial" panose="020B0604020202020204" pitchFamily="34" charset="0"/>
              <a:buChar char="•"/>
              <a:defRPr/>
            </a:pPr>
            <a:r>
              <a:rPr lang="en-AU" sz="1100" kern="0" dirty="0">
                <a:ea typeface="Roboto"/>
                <a:cs typeface="Roboto"/>
              </a:rPr>
              <a:t>Business Illawarra supports affiliated chambers of commerce across NSW through advocacy </a:t>
            </a:r>
            <a:r>
              <a:rPr lang="en-AU" sz="1100" kern="0" dirty="0">
                <a:solidFill>
                  <a:srgbClr val="002D62"/>
                </a:solidFill>
                <a:ea typeface="Roboto"/>
                <a:cs typeface="Roboto"/>
              </a:rPr>
              <a:t>and initiatives. </a:t>
            </a:r>
          </a:p>
        </p:txBody>
      </p:sp>
      <p:sp>
        <p:nvSpPr>
          <p:cNvPr id="12" name="Text Placeholder 10">
            <a:extLst>
              <a:ext uri="{FF2B5EF4-FFF2-40B4-BE49-F238E27FC236}">
                <a16:creationId xmlns:a16="http://schemas.microsoft.com/office/drawing/2014/main" id="{BB89AC59-DF9A-7D55-8AFB-D542A65F55DD}"/>
              </a:ext>
            </a:extLst>
          </p:cNvPr>
          <p:cNvSpPr txBox="1">
            <a:spLocks/>
          </p:cNvSpPr>
          <p:nvPr/>
        </p:nvSpPr>
        <p:spPr>
          <a:xfrm>
            <a:off x="5254048" y="1038921"/>
            <a:ext cx="4215914" cy="388937"/>
          </a:xfrm>
          <a:prstGeom prst="rect">
            <a:avLst/>
          </a:prstGeom>
          <a:solidFill>
            <a:srgbClr val="F2F0E9"/>
          </a:solidFill>
        </p:spPr>
        <p:txBody>
          <a:bodyPr vert="horz" lIns="144000" tIns="72000" rIns="144000" bIns="72000" rtlCol="0">
            <a:noAutofit/>
          </a:bodyPr>
          <a:lstStyle>
            <a:lvl1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cs typeface="+mn-cs"/>
              </a:defRPr>
            </a:lvl1pPr>
            <a:lvl2pPr marL="176213" indent="-176213" algn="l" rtl="0" eaLnBrk="1" fontAlgn="base" hangingPunct="1">
              <a:spcBef>
                <a:spcPct val="0"/>
              </a:spcBef>
              <a:spcAft>
                <a:spcPts val="0"/>
              </a:spcAft>
              <a:buClr>
                <a:schemeClr val="bg2"/>
              </a:buClr>
              <a:buFont typeface="Arial" panose="020B0604020202020204" pitchFamily="34" charset="0"/>
              <a:buChar char="•"/>
              <a:defRPr sz="2000" baseline="0">
                <a:solidFill>
                  <a:schemeClr val="tx2"/>
                </a:solidFill>
                <a:latin typeface="+mn-lt"/>
                <a:ea typeface="+mn-ea"/>
              </a:defRPr>
            </a:lvl2pPr>
            <a:lvl3pPr marL="360363" indent="-176213" algn="l" rtl="0" eaLnBrk="1" fontAlgn="base" hangingPunct="1">
              <a:spcBef>
                <a:spcPct val="0"/>
              </a:spcBef>
              <a:spcAft>
                <a:spcPts val="0"/>
              </a:spcAft>
              <a:buClr>
                <a:schemeClr val="bg2"/>
              </a:buClr>
              <a:buFont typeface="Courier New" panose="02070309020205020404" pitchFamily="49" charset="0"/>
              <a:buChar char="o"/>
              <a:defRPr sz="2000">
                <a:solidFill>
                  <a:schemeClr val="tx2"/>
                </a:solidFill>
                <a:latin typeface="+mn-lt"/>
                <a:ea typeface="+mn-ea"/>
              </a:defRPr>
            </a:lvl3pPr>
            <a:lvl4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4pPr>
            <a:lvl5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5pPr>
            <a:lvl6pPr marL="0" indent="0" algn="l" rtl="0" eaLnBrk="1" fontAlgn="base" hangingPunct="1">
              <a:spcBef>
                <a:spcPct val="0"/>
              </a:spcBef>
              <a:spcAft>
                <a:spcPts val="600"/>
              </a:spcAft>
              <a:buClr>
                <a:schemeClr val="bg2"/>
              </a:buClr>
              <a:buFont typeface="Courier New" panose="02070309020205020404" pitchFamily="49" charset="0"/>
              <a:buNone/>
              <a:defRPr sz="2000">
                <a:solidFill>
                  <a:schemeClr val="tx2"/>
                </a:solidFill>
                <a:latin typeface="+mn-lt"/>
                <a:ea typeface="+mn-ea"/>
              </a:defRPr>
            </a:lvl6pPr>
            <a:lvl7pPr marL="0" indent="0" algn="l" rtl="0" eaLnBrk="1" fontAlgn="base" hangingPunct="1">
              <a:spcBef>
                <a:spcPct val="0"/>
              </a:spcBef>
              <a:spcAft>
                <a:spcPts val="600"/>
              </a:spcAft>
              <a:buClr>
                <a:schemeClr val="bg2"/>
              </a:buClr>
              <a:buFont typeface="Arial" pitchFamily="34" charset="0"/>
              <a:buNone/>
              <a:defRPr sz="2000">
                <a:solidFill>
                  <a:schemeClr val="tx2"/>
                </a:solidFill>
                <a:latin typeface="+mn-lt"/>
                <a:ea typeface="+mn-ea"/>
              </a:defRPr>
            </a:lvl7pPr>
            <a:lvl8pPr marL="0" indent="0" algn="l" rtl="0" eaLnBrk="1" fontAlgn="base" hangingPunct="1">
              <a:spcBef>
                <a:spcPct val="0"/>
              </a:spcBef>
              <a:spcAft>
                <a:spcPts val="600"/>
              </a:spcAft>
              <a:buClr>
                <a:schemeClr val="bg2"/>
              </a:buClr>
              <a:buFont typeface="Arial" panose="020B0604020202020204" pitchFamily="34" charset="0"/>
              <a:buNone/>
              <a:defRPr sz="2000">
                <a:solidFill>
                  <a:schemeClr val="tx2"/>
                </a:solidFill>
                <a:latin typeface="+mn-lt"/>
                <a:ea typeface="+mn-ea"/>
              </a:defRPr>
            </a:lvl8pPr>
            <a:lvl9pPr marL="0" indent="0" algn="l" rtl="0" eaLnBrk="1" fontAlgn="base" hangingPunct="1">
              <a:spcBef>
                <a:spcPct val="0"/>
              </a:spcBef>
              <a:spcAft>
                <a:spcPts val="600"/>
              </a:spcAft>
              <a:buClr>
                <a:schemeClr val="bg2"/>
              </a:buClr>
              <a:buFont typeface="Courier New" panose="02070309020205020404" pitchFamily="49" charset="0"/>
              <a:buNone/>
              <a:defRPr sz="1600">
                <a:solidFill>
                  <a:schemeClr val="tx2"/>
                </a:solidFill>
                <a:latin typeface="+mn-lt"/>
                <a:ea typeface="+mn-ea"/>
              </a:defRPr>
            </a:lvl9pPr>
          </a:lstStyle>
          <a:p>
            <a:r>
              <a:rPr lang="en-AU" sz="1400" b="1" kern="0" dirty="0">
                <a:ea typeface="Roboto" panose="02000000000000000000" pitchFamily="2" charset="0"/>
                <a:cs typeface="Roboto" panose="02000000000000000000" pitchFamily="2" charset="0"/>
              </a:rPr>
              <a:t>Local responses</a:t>
            </a:r>
          </a:p>
        </p:txBody>
      </p:sp>
      <p:sp>
        <p:nvSpPr>
          <p:cNvPr id="13" name="Isosceles Triangle 12">
            <a:extLst>
              <a:ext uri="{FF2B5EF4-FFF2-40B4-BE49-F238E27FC236}">
                <a16:creationId xmlns:a16="http://schemas.microsoft.com/office/drawing/2014/main" id="{340308F0-8899-AAE0-9032-B2DD5BDE2696}"/>
              </a:ext>
              <a:ext uri="{C183D7F6-B498-43B3-948B-1728B52AA6E4}">
                <adec:decorative xmlns:adec="http://schemas.microsoft.com/office/drawing/2017/decorative" val="1"/>
              </a:ext>
            </a:extLst>
          </p:cNvPr>
          <p:cNvSpPr/>
          <p:nvPr/>
        </p:nvSpPr>
        <p:spPr bwMode="auto">
          <a:xfrm rot="5400000">
            <a:off x="4754375" y="1068389"/>
            <a:ext cx="388936" cy="330004"/>
          </a:xfrm>
          <a:prstGeom prst="triangle">
            <a:avLst>
              <a:gd name="adj" fmla="val 47664"/>
            </a:avLst>
          </a:prstGeom>
          <a:solidFill>
            <a:srgbClr val="006FBA"/>
          </a:solidFill>
          <a:ln w="952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000" b="1" i="0" u="none" strike="noStrike" cap="none" normalizeH="0" baseline="0" dirty="0">
              <a:ln>
                <a:noFill/>
              </a:ln>
              <a:solidFill>
                <a:schemeClr val="bg1"/>
              </a:solidFill>
              <a:effectLst/>
              <a:latin typeface="+mn-lt"/>
              <a:ea typeface="ＭＳ Ｐゴシック" pitchFamily="84" charset="-128"/>
            </a:endParaRPr>
          </a:p>
        </p:txBody>
      </p:sp>
      <p:sp>
        <p:nvSpPr>
          <p:cNvPr id="17" name="Content Placeholder 4">
            <a:extLst>
              <a:ext uri="{FF2B5EF4-FFF2-40B4-BE49-F238E27FC236}">
                <a16:creationId xmlns:a16="http://schemas.microsoft.com/office/drawing/2014/main" id="{0E0932B4-FD68-CB4C-7B5E-E38BBC76D981}"/>
              </a:ext>
            </a:extLst>
          </p:cNvPr>
          <p:cNvSpPr>
            <a:spLocks noGrp="1"/>
          </p:cNvSpPr>
          <p:nvPr>
            <p:ph sz="quarter" idx="22"/>
          </p:nvPr>
        </p:nvSpPr>
        <p:spPr>
          <a:xfrm>
            <a:off x="435600" y="1504800"/>
            <a:ext cx="4215913" cy="4265500"/>
          </a:xfrm>
        </p:spPr>
        <p:txBody>
          <a:bodyPr vert="horz" lIns="72000" tIns="72000" rIns="72000" bIns="72000" rtlCol="0" anchor="t">
            <a:noAutofit/>
          </a:bodyPr>
          <a:lstStyle/>
          <a:p>
            <a:pPr rtl="0" fontAlgn="base"/>
            <a:r>
              <a:rPr lang="en-AU" sz="1100" b="1" dirty="0">
                <a:latin typeface="Arial" panose="020B0604020202020204" pitchFamily="34" charset="0"/>
              </a:rPr>
              <a:t>The region faces a range of local labour market challenges.</a:t>
            </a:r>
            <a:r>
              <a:rPr lang="en-AU" sz="1100" dirty="0">
                <a:latin typeface="Arial" panose="020B0604020202020204" pitchFamily="34" charset="0"/>
              </a:rPr>
              <a:t> Major challenges identified in the research include: y</a:t>
            </a:r>
            <a:r>
              <a:rPr lang="en-AU" sz="1100" b="0" i="0" u="none" strike="noStrike" dirty="0">
                <a:effectLst/>
                <a:latin typeface="Arial" panose="020B0604020202020204" pitchFamily="34" charset="0"/>
              </a:rPr>
              <a:t>outh disengagement from education, training and employment; l</a:t>
            </a:r>
            <a:r>
              <a:rPr lang="en-AU" sz="1100" i="0" u="none" strike="noStrike" dirty="0">
                <a:effectLst/>
                <a:latin typeface="Arial" panose="020B0604020202020204" pitchFamily="34" charset="0"/>
              </a:rPr>
              <a:t>imited public transport connections; and high rates of long-term unemployment particularly for </a:t>
            </a:r>
            <a:r>
              <a:rPr lang="en-AU" sz="1100" kern="1200" dirty="0">
                <a:solidFill>
                  <a:srgbClr val="002D62"/>
                </a:solidFill>
                <a:ea typeface="Roboto"/>
                <a:cs typeface="Arial"/>
              </a:rPr>
              <a:t>First Nations</a:t>
            </a:r>
            <a:r>
              <a:rPr lang="en-AU" sz="1100" i="0" u="none" strike="noStrike" dirty="0">
                <a:effectLst/>
                <a:latin typeface="Arial" panose="020B0604020202020204" pitchFamily="34" charset="0"/>
              </a:rPr>
              <a:t>, mature aged and young people. The region also faces workforce shortages across the aged care, disability and early childhood sectors.</a:t>
            </a:r>
          </a:p>
          <a:p>
            <a:pPr rtl="0" fontAlgn="base"/>
            <a:r>
              <a:rPr lang="en-AU" sz="1100" b="1" dirty="0">
                <a:latin typeface="Arial" panose="020B0604020202020204" pitchFamily="34" charset="0"/>
              </a:rPr>
              <a:t>The region faces several distinctive labour market challenges that reflect its industry mix and geographic spread:</a:t>
            </a:r>
          </a:p>
          <a:p>
            <a:pPr marL="171450" indent="-171450" rtl="0" fontAlgn="base">
              <a:buClr>
                <a:schemeClr val="tx2"/>
              </a:buClr>
              <a:buFont typeface="Arial" panose="020B0604020202020204" pitchFamily="34" charset="0"/>
              <a:buChar char="•"/>
            </a:pPr>
            <a:r>
              <a:rPr lang="en-AU" sz="1100" i="0" u="none" strike="noStrike" dirty="0">
                <a:effectLst/>
                <a:latin typeface="Arial" panose="020B0604020202020204" pitchFamily="34" charset="0"/>
              </a:rPr>
              <a:t>Meeting workforce needs for small businesses and </a:t>
            </a:r>
            <a:r>
              <a:rPr lang="en-AU" sz="1100" dirty="0">
                <a:latin typeface="Arial" panose="020B0604020202020204" pitchFamily="34" charset="0"/>
              </a:rPr>
              <a:t>the </a:t>
            </a:r>
            <a:r>
              <a:rPr lang="en-AU" sz="1100" i="0" u="none" strike="noStrike" dirty="0">
                <a:effectLst/>
                <a:latin typeface="Arial" panose="020B0604020202020204" pitchFamily="34" charset="0"/>
              </a:rPr>
              <a:t>hospitality and tourism sectors in a large region where many areas are only accessible by car.</a:t>
            </a:r>
            <a:endParaRPr lang="en-AU" sz="1100" i="0" u="none" strike="noStrike" dirty="0">
              <a:solidFill>
                <a:srgbClr val="FF0000"/>
              </a:solidFill>
              <a:effectLst/>
              <a:highlight>
                <a:srgbClr val="FFFF00"/>
              </a:highlight>
              <a:latin typeface="Arial" panose="020B0604020202020204" pitchFamily="34" charset="0"/>
            </a:endParaRPr>
          </a:p>
          <a:p>
            <a:pPr marL="171450" indent="-171450" rtl="0" fontAlgn="base">
              <a:buClr>
                <a:schemeClr val="tx2"/>
              </a:buClr>
              <a:buFont typeface="Arial" panose="020B0604020202020204" pitchFamily="34" charset="0"/>
              <a:buChar char="•"/>
            </a:pPr>
            <a:r>
              <a:rPr lang="en-AU" sz="1100" i="0" u="none" strike="noStrike" dirty="0">
                <a:effectLst/>
                <a:latin typeface="Arial" panose="020B0604020202020204" pitchFamily="34" charset="0"/>
              </a:rPr>
              <a:t>Meeting expected demand for skilled workers in the growing manufacturing and energy industries from the local workforce. This will require a response from registered training organisations to upskill locals or attract </a:t>
            </a:r>
            <a:r>
              <a:rPr lang="en-AU" sz="1100" i="0" dirty="0">
                <a:effectLst/>
                <a:latin typeface="Arial" panose="020B0604020202020204" pitchFamily="34" charset="0"/>
              </a:rPr>
              <a:t>new residents to study and</a:t>
            </a:r>
            <a:r>
              <a:rPr lang="en-AU" sz="1100" dirty="0">
                <a:latin typeface="Arial" panose="020B0604020202020204" pitchFamily="34" charset="0"/>
              </a:rPr>
              <a:t> work in the region.</a:t>
            </a:r>
          </a:p>
        </p:txBody>
      </p:sp>
      <p:sp>
        <p:nvSpPr>
          <p:cNvPr id="11" name="Text Placeholder 10">
            <a:extLst>
              <a:ext uri="{FF2B5EF4-FFF2-40B4-BE49-F238E27FC236}">
                <a16:creationId xmlns:a16="http://schemas.microsoft.com/office/drawing/2014/main" id="{D21EA630-A562-772F-3421-6244587763CE}"/>
              </a:ext>
            </a:extLst>
          </p:cNvPr>
          <p:cNvSpPr>
            <a:spLocks noGrp="1"/>
          </p:cNvSpPr>
          <p:nvPr>
            <p:ph type="body" sz="quarter" idx="16"/>
          </p:nvPr>
        </p:nvSpPr>
        <p:spPr>
          <a:solidFill>
            <a:srgbClr val="EFEDE6"/>
          </a:solidFill>
        </p:spPr>
        <p:txBody>
          <a:bodyPr lIns="144000" rIns="144000"/>
          <a:lstStyle/>
          <a:p>
            <a:pPr marL="0" marR="0" lvl="0" indent="0" defTabSz="914400" rtl="0" eaLnBrk="1" fontAlgn="base" latinLnBrk="0" hangingPunct="1">
              <a:lnSpc>
                <a:spcPct val="100000"/>
              </a:lnSpc>
              <a:spcBef>
                <a:spcPct val="0"/>
              </a:spcBef>
              <a:spcAft>
                <a:spcPts val="600"/>
              </a:spcAft>
              <a:buClr>
                <a:srgbClr val="B2BB1E"/>
              </a:buClr>
              <a:buSzTx/>
              <a:buFont typeface="Arial" panose="020B0604020202020204" pitchFamily="34" charset="0"/>
              <a:buNone/>
              <a:tabLst/>
              <a:defRPr/>
            </a:pPr>
            <a:r>
              <a:rPr kumimoji="0" lang="en-AU" sz="1400" b="1" i="0" u="none" strike="noStrike" kern="0" cap="none" spc="0" normalizeH="0" baseline="0" noProof="0" dirty="0">
                <a:ln>
                  <a:noFill/>
                </a:ln>
                <a:effectLst/>
                <a:uLnTx/>
                <a:uFillTx/>
                <a:ea typeface="Roboto"/>
                <a:cs typeface="Roboto"/>
              </a:rPr>
              <a:t>Labour market challenges</a:t>
            </a:r>
          </a:p>
        </p:txBody>
      </p:sp>
      <p:sp>
        <p:nvSpPr>
          <p:cNvPr id="9" name="Title 1">
            <a:extLst>
              <a:ext uri="{FF2B5EF4-FFF2-40B4-BE49-F238E27FC236}">
                <a16:creationId xmlns:a16="http://schemas.microsoft.com/office/drawing/2014/main" id="{54BCDB0F-E36C-22BF-3431-F400B0BCE1BF}"/>
              </a:ext>
            </a:extLst>
          </p:cNvPr>
          <p:cNvSpPr>
            <a:spLocks noGrp="1"/>
          </p:cNvSpPr>
          <p:nvPr>
            <p:ph type="title"/>
          </p:nvPr>
        </p:nvSpPr>
        <p:spPr>
          <a:xfrm>
            <a:off x="435599" y="166746"/>
            <a:ext cx="9055425" cy="612000"/>
          </a:xfrm>
        </p:spPr>
        <p:txBody>
          <a:bodyPr vert="horz"/>
          <a:lstStyle/>
          <a:p>
            <a:r>
              <a:rPr lang="en-AU" dirty="0"/>
              <a:t>Context: Labour market challenges and local responses</a:t>
            </a:r>
          </a:p>
        </p:txBody>
      </p:sp>
      <p:sp>
        <p:nvSpPr>
          <p:cNvPr id="10" name="Slide Number Placeholder 9">
            <a:extLst>
              <a:ext uri="{FF2B5EF4-FFF2-40B4-BE49-F238E27FC236}">
                <a16:creationId xmlns:a16="http://schemas.microsoft.com/office/drawing/2014/main" id="{1D93E75C-0F01-E2F7-F303-30B322F56828}"/>
              </a:ext>
            </a:extLst>
          </p:cNvPr>
          <p:cNvSpPr>
            <a:spLocks noGrp="1"/>
          </p:cNvSpPr>
          <p:nvPr>
            <p:ph type="sldNum" sz="quarter" idx="25"/>
          </p:nvPr>
        </p:nvSpPr>
        <p:spPr/>
        <p:txBody>
          <a:bodyPr/>
          <a:lstStyle/>
          <a:p>
            <a:pPr algn="r"/>
            <a:fld id="{31DA3BC9-E790-4181-9E03-5E49C268FA52}" type="slidenum">
              <a:rPr lang="en-AU" sz="1100" smtClean="0"/>
              <a:pPr algn="r"/>
              <a:t>32</a:t>
            </a:fld>
            <a:r>
              <a:rPr lang="en-AU" sz="1000" dirty="0"/>
              <a:t>  </a:t>
            </a:r>
          </a:p>
        </p:txBody>
      </p:sp>
    </p:spTree>
    <p:extLst>
      <p:ext uri="{BB962C8B-B14F-4D97-AF65-F5344CB8AC3E}">
        <p14:creationId xmlns:p14="http://schemas.microsoft.com/office/powerpoint/2010/main" val="372484803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E10C9A-5CA7-8302-C023-2BAF7CD732CC}"/>
              </a:ext>
              <a:ext uri="{C183D7F6-B498-43B3-948B-1728B52AA6E4}">
                <adec:decorative xmlns:adec="http://schemas.microsoft.com/office/drawing/2017/decorative" val="0"/>
              </a:ext>
            </a:extLst>
          </p:cNvPr>
          <p:cNvSpPr/>
          <p:nvPr/>
        </p:nvSpPr>
        <p:spPr bwMode="auto">
          <a:xfrm>
            <a:off x="435598" y="5337931"/>
            <a:ext cx="9034804" cy="1158119"/>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nSpc>
                <a:spcPct val="110000"/>
              </a:lnSpc>
              <a:spcBef>
                <a:spcPts val="0"/>
              </a:spcBef>
              <a:spcAft>
                <a:spcPts val="600"/>
              </a:spcAft>
              <a:buClr>
                <a:srgbClr val="B2BB1E"/>
              </a:buClr>
              <a:defRPr/>
            </a:pPr>
            <a:r>
              <a:rPr lang="en-AU" sz="1100" dirty="0">
                <a:solidFill>
                  <a:srgbClr val="002D62"/>
                </a:solidFill>
                <a:latin typeface="+mn-lt"/>
                <a:ea typeface="Roboto"/>
                <a:cs typeface="Roboto"/>
              </a:rPr>
              <a:t>“What the program does isn't new, but it 'turbo charges’ existing work though linkages. This makes action happen.” </a:t>
            </a:r>
            <a:endParaRPr lang="en-AU" sz="1100" dirty="0">
              <a:solidFill>
                <a:srgbClr val="002D62"/>
              </a:solidFill>
              <a:latin typeface="+mn-lt"/>
              <a:ea typeface="Roboto" panose="02000000000000000000" pitchFamily="2" charset="0"/>
              <a:cs typeface="Roboto" panose="02000000000000000000" pitchFamily="2" charset="0"/>
            </a:endParaRPr>
          </a:p>
          <a:p>
            <a:pPr lvl="0">
              <a:lnSpc>
                <a:spcPct val="110000"/>
              </a:lnSpc>
              <a:spcAft>
                <a:spcPts val="1200"/>
              </a:spcAft>
              <a:buClr>
                <a:srgbClr val="B2BB1E"/>
              </a:buClr>
              <a:defRPr/>
            </a:pPr>
            <a:r>
              <a:rPr lang="en-AU" sz="1100" b="1" dirty="0">
                <a:solidFill>
                  <a:srgbClr val="002D62"/>
                </a:solidFill>
                <a:latin typeface="+mn-lt"/>
                <a:ea typeface="Roboto"/>
                <a:cs typeface="Roboto"/>
              </a:rPr>
              <a:t>– Bianca Perry, I3Net CEO, Taskforce member</a:t>
            </a:r>
          </a:p>
          <a:p>
            <a:pPr>
              <a:lnSpc>
                <a:spcPct val="110000"/>
              </a:lnSpc>
              <a:spcAft>
                <a:spcPts val="600"/>
              </a:spcAft>
              <a:buClr>
                <a:srgbClr val="B2BB1E"/>
              </a:buClr>
              <a:defRPr/>
            </a:pPr>
            <a:r>
              <a:rPr lang="en-AU" sz="1100" dirty="0">
                <a:solidFill>
                  <a:srgbClr val="002D62"/>
                </a:solidFill>
                <a:latin typeface="+mn-lt"/>
                <a:ea typeface="Roboto"/>
                <a:cs typeface="Arial"/>
              </a:rPr>
              <a:t>“The Taskforce is well placed to leverage information provided by the community about what’s happening and what’s needed.”</a:t>
            </a:r>
            <a:r>
              <a:rPr lang="en-AU" sz="1100" dirty="0">
                <a:solidFill>
                  <a:srgbClr val="002D62"/>
                </a:solidFill>
                <a:latin typeface="+mn-lt"/>
                <a:ea typeface="Roboto"/>
                <a:cs typeface="Roboto"/>
              </a:rPr>
              <a:t> </a:t>
            </a:r>
            <a:endParaRPr lang="en-AU" sz="1100" dirty="0">
              <a:solidFill>
                <a:srgbClr val="002D62"/>
              </a:solidFill>
              <a:latin typeface="+mn-lt"/>
              <a:ea typeface="Roboto" panose="02000000000000000000" pitchFamily="2" charset="0"/>
              <a:cs typeface="Roboto" panose="02000000000000000000" pitchFamily="2" charset="0"/>
            </a:endParaRPr>
          </a:p>
          <a:p>
            <a:pPr>
              <a:lnSpc>
                <a:spcPct val="110000"/>
              </a:lnSpc>
              <a:buClr>
                <a:srgbClr val="B2BB1E"/>
              </a:buClr>
              <a:defRPr/>
            </a:pPr>
            <a:r>
              <a:rPr lang="en-AU" sz="1100" b="1" dirty="0">
                <a:solidFill>
                  <a:srgbClr val="002D62"/>
                </a:solidFill>
                <a:latin typeface="+mn-lt"/>
                <a:ea typeface="Roboto"/>
                <a:cs typeface="Roboto"/>
              </a:rPr>
              <a:t>– Kaye Morris, TAFE NSW, </a:t>
            </a:r>
            <a:r>
              <a:rPr kumimoji="0" lang="en-AU" sz="1100" b="1" u="none" strike="noStrike" kern="1200" cap="none" spc="0" normalizeH="0" baseline="0" noProof="0" dirty="0">
                <a:ln>
                  <a:noFill/>
                </a:ln>
                <a:solidFill>
                  <a:srgbClr val="002D62"/>
                </a:solidFill>
                <a:effectLst/>
                <a:uLnTx/>
                <a:uFillTx/>
                <a:latin typeface="+mn-lt"/>
                <a:ea typeface="Roboto"/>
                <a:cs typeface="Roboto"/>
              </a:rPr>
              <a:t>Taskforce member</a:t>
            </a:r>
            <a:endParaRPr lang="en-AU" sz="1200" b="1" dirty="0">
              <a:solidFill>
                <a:srgbClr val="002D62"/>
              </a:solidFill>
              <a:latin typeface="+mn-lt"/>
              <a:ea typeface="Roboto"/>
              <a:cs typeface="Roboto"/>
            </a:endParaRPr>
          </a:p>
        </p:txBody>
      </p:sp>
      <p:pic>
        <p:nvPicPr>
          <p:cNvPr id="5" name="Graphic 4">
            <a:extLst>
              <a:ext uri="{FF2B5EF4-FFF2-40B4-BE49-F238E27FC236}">
                <a16:creationId xmlns:a16="http://schemas.microsoft.com/office/drawing/2014/main" id="{ADB89465-3F23-37F4-B2E0-C510DD2EA0A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20402" y="6271050"/>
            <a:ext cx="450000" cy="450000"/>
          </a:xfrm>
          <a:prstGeom prst="rect">
            <a:avLst/>
          </a:prstGeom>
        </p:spPr>
      </p:pic>
      <p:sp>
        <p:nvSpPr>
          <p:cNvPr id="6" name="Rectangle 5">
            <a:extLst>
              <a:ext uri="{FF2B5EF4-FFF2-40B4-BE49-F238E27FC236}">
                <a16:creationId xmlns:a16="http://schemas.microsoft.com/office/drawing/2014/main" id="{26B82556-D029-7895-78A5-C01CC488D9D9}"/>
              </a:ext>
            </a:extLst>
          </p:cNvPr>
          <p:cNvSpPr/>
          <p:nvPr/>
        </p:nvSpPr>
        <p:spPr bwMode="auto">
          <a:xfrm>
            <a:off x="5006402" y="3390900"/>
            <a:ext cx="4464000" cy="1860114"/>
          </a:xfrm>
          <a:prstGeom prst="rect">
            <a:avLst/>
          </a:prstGeom>
          <a:solidFill>
            <a:srgbClr val="F2F0E9"/>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lvl="0" eaLnBrk="0" hangingPunct="0">
              <a:lnSpc>
                <a:spcPct val="110000"/>
              </a:lnSpc>
              <a:spcAft>
                <a:spcPct val="0"/>
              </a:spcAft>
              <a:buClr>
                <a:srgbClr val="B2BB1E"/>
              </a:buClr>
            </a:pPr>
            <a:r>
              <a:rPr lang="en-AU" sz="1100" b="1" dirty="0">
                <a:solidFill>
                  <a:srgbClr val="002D62"/>
                </a:solidFill>
                <a:latin typeface="+mn-lt"/>
                <a:ea typeface="Roboto"/>
                <a:cs typeface="Roboto"/>
              </a:rPr>
              <a:t>Implementation approach</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The Local Jobs Program manage the Taskforce and working group structure by clearly documenting action items, keeping members accountable, and sharing achievements to build momentum and celebrate progress.</a:t>
            </a:r>
            <a:endParaRPr lang="en-AU" sz="1100" strike="sngStrike" dirty="0">
              <a:solidFill>
                <a:schemeClr val="tx2"/>
              </a:solidFill>
              <a:latin typeface="+mn-lt"/>
              <a:ea typeface="Roboto"/>
              <a:cs typeface="Roboto"/>
            </a:endParaRPr>
          </a:p>
          <a:p>
            <a:pPr marL="171450" indent="-171450">
              <a:lnSpc>
                <a:spcPct val="110000"/>
              </a:lnSpc>
              <a:buClr>
                <a:schemeClr val="tx2"/>
              </a:buClr>
              <a:buFont typeface="Arial" panose="020B0604020202020204" pitchFamily="34" charset="0"/>
              <a:buChar char="•"/>
            </a:pPr>
            <a:r>
              <a:rPr lang="en-AU" sz="1100" dirty="0">
                <a:solidFill>
                  <a:schemeClr val="tx2"/>
                </a:solidFill>
                <a:latin typeface="+mn-lt"/>
                <a:ea typeface="Roboto"/>
                <a:cs typeface="Roboto"/>
              </a:rPr>
              <a:t>Highly structured working groups are often chaired </a:t>
            </a:r>
            <a:r>
              <a:rPr lang="en-AU" sz="1100" dirty="0">
                <a:solidFill>
                  <a:srgbClr val="002D62"/>
                </a:solidFill>
                <a:latin typeface="+mn-lt"/>
                <a:ea typeface="Roboto"/>
                <a:cs typeface="Roboto"/>
              </a:rPr>
              <a:t>by Taskforce members, allowing the team to ‘share the load’, build support for key issues, bring in local expertise and delegate elements of program delivery.</a:t>
            </a:r>
          </a:p>
        </p:txBody>
      </p:sp>
      <p:sp>
        <p:nvSpPr>
          <p:cNvPr id="31" name="Rectangle: Rounded Corners 30">
            <a:extLst>
              <a:ext uri="{FF2B5EF4-FFF2-40B4-BE49-F238E27FC236}">
                <a16:creationId xmlns:a16="http://schemas.microsoft.com/office/drawing/2014/main" id="{D286C11C-361D-086C-3377-37F6C7C65DA8}"/>
              </a:ext>
            </a:extLst>
          </p:cNvPr>
          <p:cNvSpPr/>
          <p:nvPr/>
        </p:nvSpPr>
        <p:spPr bwMode="auto">
          <a:xfrm>
            <a:off x="5006402" y="885065"/>
            <a:ext cx="4464000" cy="2429635"/>
          </a:xfrm>
          <a:prstGeom prst="roundRect">
            <a:avLst>
              <a:gd name="adj" fmla="val 0"/>
            </a:avLst>
          </a:prstGeom>
          <a:solidFill>
            <a:srgbClr val="EFEDE6"/>
          </a:solidFill>
          <a:ln w="38100">
            <a:noFill/>
          </a:ln>
        </p:spPr>
        <p:txBody>
          <a:bodyPr lIns="72000" tIns="72000" rIns="72000" bIns="72000" anchor="t"/>
          <a:lstStyle/>
          <a:p>
            <a:pPr lvl="0" eaLnBrk="0" hangingPunct="0">
              <a:lnSpc>
                <a:spcPct val="110000"/>
              </a:lnSpc>
              <a:buClrTx/>
            </a:pPr>
            <a:r>
              <a:rPr lang="en-AU" sz="1100" b="1" kern="1200" dirty="0">
                <a:solidFill>
                  <a:srgbClr val="002D62"/>
                </a:solidFill>
                <a:latin typeface="+mn-lt"/>
                <a:ea typeface="Roboto"/>
                <a:cs typeface="Roboto"/>
              </a:rPr>
              <a:t>Local stakeholder engagement</a:t>
            </a:r>
            <a:endParaRPr lang="en-AU" sz="1100" kern="1200" dirty="0">
              <a:solidFill>
                <a:srgbClr val="002D62"/>
              </a:solidFill>
              <a:latin typeface="+mn-lt"/>
              <a:ea typeface="Roboto"/>
              <a:cs typeface="Roboto"/>
            </a:endParaRP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The working group structure significantly increases the number of local stakeholders who are directly involved in the program. More than 300 stakeholders are engaged across the six working groups, including observers connected to the working groups.</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Sandra also increases the reach of the program by delegating greater responsibility to one of the Support Officers in the southern part of the region.</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The public transport working group has brought together a diverse group of local stakeholders to successfully influence state government decision-making about local public transport routes (see next page).</a:t>
            </a:r>
          </a:p>
          <a:p>
            <a:pPr>
              <a:lnSpc>
                <a:spcPct val="110000"/>
              </a:lnSpc>
              <a:buClr>
                <a:srgbClr val="B2BB1E"/>
              </a:buClr>
            </a:pPr>
            <a:endParaRPr lang="en-AU" sz="1100" dirty="0">
              <a:solidFill>
                <a:srgbClr val="002D62"/>
              </a:solidFill>
              <a:latin typeface="+mn-lt"/>
              <a:ea typeface="Roboto" panose="02000000000000000000" pitchFamily="2" charset="0"/>
              <a:cs typeface="Roboto" panose="02000000000000000000" pitchFamily="2" charset="0"/>
            </a:endParaRPr>
          </a:p>
        </p:txBody>
      </p:sp>
      <p:sp>
        <p:nvSpPr>
          <p:cNvPr id="19" name="Rectangle: Rounded Corners 18">
            <a:extLst>
              <a:ext uri="{FF2B5EF4-FFF2-40B4-BE49-F238E27FC236}">
                <a16:creationId xmlns:a16="http://schemas.microsoft.com/office/drawing/2014/main" id="{3BACF167-C0DF-1C32-4C39-8AA625B52282}"/>
              </a:ext>
            </a:extLst>
          </p:cNvPr>
          <p:cNvSpPr/>
          <p:nvPr/>
        </p:nvSpPr>
        <p:spPr bwMode="auto">
          <a:xfrm>
            <a:off x="435598" y="3390900"/>
            <a:ext cx="4464000" cy="1860113"/>
          </a:xfrm>
          <a:prstGeom prst="roundRect">
            <a:avLst>
              <a:gd name="adj" fmla="val 0"/>
            </a:avLst>
          </a:prstGeom>
          <a:solidFill>
            <a:srgbClr val="EFEDE6"/>
          </a:solidFill>
          <a:ln w="38100">
            <a:noFill/>
          </a:ln>
        </p:spPr>
        <p:txBody>
          <a:bodyPr lIns="72000" tIns="72000" rIns="72000" bIns="72000"/>
          <a:lstStyle/>
          <a:p>
            <a:r>
              <a:rPr lang="en-AU" sz="1100" b="1" dirty="0">
                <a:solidFill>
                  <a:srgbClr val="002D62"/>
                </a:solidFill>
                <a:latin typeface="+mn-lt"/>
                <a:ea typeface="Roboto" panose="02000000000000000000" pitchFamily="2" charset="0"/>
                <a:cs typeface="Roboto" panose="02000000000000000000" pitchFamily="2" charset="0"/>
              </a:rPr>
              <a:t>The Taskforce</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The Taskforce supports six working groups, each leading on one of the priority issues identified in the Local Jobs Plan. This structure expands the program’s reach, involves a wider network of stakeholders, and delegates responsibility to implement activities. </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Supporting and maintaining the working group structure effectively requires the team to be highly organised, clarify Taskforce and working group member’s roles, and ensure consistent two-way communication.</a:t>
            </a:r>
          </a:p>
        </p:txBody>
      </p:sp>
      <p:sp>
        <p:nvSpPr>
          <p:cNvPr id="28" name="Rectangle: Rounded Corners 27">
            <a:extLst>
              <a:ext uri="{FF2B5EF4-FFF2-40B4-BE49-F238E27FC236}">
                <a16:creationId xmlns:a16="http://schemas.microsoft.com/office/drawing/2014/main" id="{BEC33EDE-6B99-8978-AC86-4B7E69C9D827}"/>
              </a:ext>
            </a:extLst>
          </p:cNvPr>
          <p:cNvSpPr/>
          <p:nvPr/>
        </p:nvSpPr>
        <p:spPr bwMode="auto">
          <a:xfrm>
            <a:off x="435598" y="885065"/>
            <a:ext cx="4464000" cy="2429635"/>
          </a:xfrm>
          <a:prstGeom prst="roundRect">
            <a:avLst>
              <a:gd name="adj" fmla="val 0"/>
            </a:avLst>
          </a:prstGeom>
          <a:solidFill>
            <a:srgbClr val="EFEDE6"/>
          </a:solidFill>
          <a:ln w="38100">
            <a:noFill/>
          </a:ln>
        </p:spPr>
        <p:txBody>
          <a:bodyPr lIns="72000" tIns="72000" rIns="72000" bIns="72000"/>
          <a:lstStyle/>
          <a:p>
            <a:r>
              <a:rPr lang="en-AU" sz="1100" b="1" dirty="0">
                <a:solidFill>
                  <a:srgbClr val="002D62"/>
                </a:solidFill>
                <a:latin typeface="+mn-lt"/>
                <a:ea typeface="Roboto" panose="02000000000000000000" pitchFamily="2" charset="0"/>
                <a:cs typeface="Roboto" panose="02000000000000000000" pitchFamily="2" charset="0"/>
              </a:rPr>
              <a:t>Employment Facilitator and Support Officers</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The Employment Facilitator, Sandra Gray, has more than 35 years’ experience in employment and training.</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Sandra stepped into the role in September 2022 after working as the Support Officer with the previous Employment Facilitator. </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Stakeholders trust and value Sandra because of her experience, her highly organised and action-oriented approach, and continuity in the program. </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Sandra is supported by two Support Officers. Michelle Bobbin plays some of the Employment Facilitator roles in the southern part of the Employment Region. The other Support Officer, Renee Madge, provides administrative support. </a:t>
            </a:r>
          </a:p>
        </p:txBody>
      </p:sp>
      <p:sp>
        <p:nvSpPr>
          <p:cNvPr id="2" name="Title 1">
            <a:extLst>
              <a:ext uri="{FF2B5EF4-FFF2-40B4-BE49-F238E27FC236}">
                <a16:creationId xmlns:a16="http://schemas.microsoft.com/office/drawing/2014/main" id="{2B9BD4A1-DA92-17CC-5407-0F813E8F9407}"/>
              </a:ext>
            </a:extLst>
          </p:cNvPr>
          <p:cNvSpPr>
            <a:spLocks noGrp="1"/>
          </p:cNvSpPr>
          <p:nvPr>
            <p:ph type="title"/>
          </p:nvPr>
        </p:nvSpPr>
        <p:spPr/>
        <p:txBody>
          <a:bodyPr vert="horz"/>
          <a:lstStyle/>
          <a:p>
            <a:r>
              <a:rPr lang="en-AU" dirty="0"/>
              <a:t>Implementation: How the Local Jobs Program was implemented in this region</a:t>
            </a:r>
          </a:p>
        </p:txBody>
      </p:sp>
      <p:sp>
        <p:nvSpPr>
          <p:cNvPr id="29" name="Slide Number Placeholder 28">
            <a:extLst>
              <a:ext uri="{FF2B5EF4-FFF2-40B4-BE49-F238E27FC236}">
                <a16:creationId xmlns:a16="http://schemas.microsoft.com/office/drawing/2014/main" id="{E25203B1-991D-CE38-8A2C-0A67FBC44DAA}"/>
              </a:ext>
            </a:extLst>
          </p:cNvPr>
          <p:cNvSpPr>
            <a:spLocks noGrp="1"/>
          </p:cNvSpPr>
          <p:nvPr>
            <p:ph type="sldNum" sz="quarter" idx="24"/>
          </p:nvPr>
        </p:nvSpPr>
        <p:spPr/>
        <p:txBody>
          <a:bodyPr/>
          <a:lstStyle/>
          <a:p>
            <a:pPr algn="r"/>
            <a:fld id="{31DA3BC9-E790-4181-9E03-5E49C268FA52}" type="slidenum">
              <a:rPr lang="en-AU" sz="1100" smtClean="0"/>
              <a:pPr algn="r"/>
              <a:t>33</a:t>
            </a:fld>
            <a:r>
              <a:rPr lang="en-AU" sz="1100" dirty="0"/>
              <a:t>  </a:t>
            </a:r>
          </a:p>
        </p:txBody>
      </p:sp>
    </p:spTree>
    <p:extLst>
      <p:ext uri="{BB962C8B-B14F-4D97-AF65-F5344CB8AC3E}">
        <p14:creationId xmlns:p14="http://schemas.microsoft.com/office/powerpoint/2010/main" val="40241704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DE6"/>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1F7DA56-63DF-4A74-37F0-3C6B0C5B6141}"/>
              </a:ext>
              <a:ext uri="{C183D7F6-B498-43B3-948B-1728B52AA6E4}">
                <adec:decorative xmlns:adec="http://schemas.microsoft.com/office/drawing/2017/decorative" val="1"/>
              </a:ext>
            </a:extLst>
          </p:cNvPr>
          <p:cNvGrpSpPr/>
          <p:nvPr/>
        </p:nvGrpSpPr>
        <p:grpSpPr>
          <a:xfrm>
            <a:off x="7236000" y="230400"/>
            <a:ext cx="2307772" cy="475478"/>
            <a:chOff x="10096500" y="4538412"/>
            <a:chExt cx="2307772" cy="475478"/>
          </a:xfrm>
        </p:grpSpPr>
        <p:sp>
          <p:nvSpPr>
            <p:cNvPr id="26" name="Rectangle: Rounded Corners 25">
              <a:extLst>
                <a:ext uri="{FF2B5EF4-FFF2-40B4-BE49-F238E27FC236}">
                  <a16:creationId xmlns:a16="http://schemas.microsoft.com/office/drawing/2014/main" id="{E7784026-4A41-22C2-773F-49C5B4D78C9F}"/>
                </a:ext>
              </a:extLst>
            </p:cNvPr>
            <p:cNvSpPr/>
            <p:nvPr/>
          </p:nvSpPr>
          <p:spPr bwMode="auto">
            <a:xfrm>
              <a:off x="10096500" y="4538412"/>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27" name="Graphic 26">
              <a:extLst>
                <a:ext uri="{FF2B5EF4-FFF2-40B4-BE49-F238E27FC236}">
                  <a16:creationId xmlns:a16="http://schemas.microsoft.com/office/drawing/2014/main" id="{1F9561EB-4486-4DF6-EC6C-77D6098C35B4}"/>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269659" y="4563097"/>
              <a:ext cx="426108" cy="426108"/>
            </a:xfrm>
            <a:prstGeom prst="rect">
              <a:avLst/>
            </a:prstGeom>
          </p:spPr>
        </p:pic>
        <p:sp>
          <p:nvSpPr>
            <p:cNvPr id="28" name="TextBox 27">
              <a:extLst>
                <a:ext uri="{FF2B5EF4-FFF2-40B4-BE49-F238E27FC236}">
                  <a16:creationId xmlns:a16="http://schemas.microsoft.com/office/drawing/2014/main" id="{3A290A6A-1D73-C915-E602-5E0E6821DD96}"/>
                </a:ext>
              </a:extLst>
            </p:cNvPr>
            <p:cNvSpPr txBox="1"/>
            <p:nvPr/>
          </p:nvSpPr>
          <p:spPr>
            <a:xfrm>
              <a:off x="10758372" y="4572308"/>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Advocating to remove local barriers</a:t>
              </a:r>
            </a:p>
          </p:txBody>
        </p:sp>
      </p:grpSp>
      <p:sp>
        <p:nvSpPr>
          <p:cNvPr id="7" name="TextBox 6">
            <a:extLst>
              <a:ext uri="{FF2B5EF4-FFF2-40B4-BE49-F238E27FC236}">
                <a16:creationId xmlns:a16="http://schemas.microsoft.com/office/drawing/2014/main" id="{CBA5387A-0B6A-95B4-2BBA-94E22B75BF07}"/>
              </a:ext>
            </a:extLst>
          </p:cNvPr>
          <p:cNvSpPr txBox="1"/>
          <p:nvPr/>
        </p:nvSpPr>
        <p:spPr>
          <a:xfrm>
            <a:off x="5101437" y="4029075"/>
            <a:ext cx="4163627" cy="1808997"/>
          </a:xfrm>
          <a:prstGeom prst="rect">
            <a:avLst/>
          </a:prstGeom>
          <a:solidFill>
            <a:schemeClr val="bg1"/>
          </a:solidFill>
          <a:ln>
            <a:solidFill>
              <a:srgbClr val="006FBA"/>
            </a:solidFill>
          </a:ln>
        </p:spPr>
        <p:txBody>
          <a:bodyPr vert="horz" wrap="square" lIns="72000" tIns="72000" rIns="72000" bIns="72000" rtlCol="0" anchor="t">
            <a:noAutofit/>
          </a:bodyPr>
          <a:lstStyle>
            <a:defPPr>
              <a:defRPr lang="en-AU"/>
            </a:defPPr>
            <a:lvl1pPr marL="0" indent="0" algn="ctr">
              <a:defRPr sz="1100" i="1" kern="0">
                <a:solidFill>
                  <a:srgbClr val="7030A0"/>
                </a:solidFill>
              </a:defRPr>
            </a:lvl1pPr>
          </a:lstStyle>
          <a:p>
            <a:pPr algn="l">
              <a:lnSpc>
                <a:spcPct val="110000"/>
              </a:lnSpc>
              <a:spcAft>
                <a:spcPts val="600"/>
              </a:spcAft>
            </a:pPr>
            <a:r>
              <a:rPr lang="en-AU" i="0" dirty="0">
                <a:solidFill>
                  <a:schemeClr val="tx2"/>
                </a:solidFill>
                <a:latin typeface="+mn-lt"/>
                <a:ea typeface="Roboto"/>
                <a:cs typeface="Roboto"/>
              </a:rPr>
              <a:t>“Bus company routes tend to reflect the time and frequency needs of the ‘shopping public’, rather than residents who require transportation to attend work, school and training commitments. Having NSW services engagement and active links into our region through the Local Jobs Program is a big step. The ability to collaborate across sectors means that as Taskforce members, we hear more about where the barriers lie.”</a:t>
            </a:r>
            <a:endParaRPr lang="en-AU" b="1" dirty="0">
              <a:solidFill>
                <a:schemeClr val="tx2"/>
              </a:solidFill>
              <a:latin typeface="+mn-lt"/>
              <a:ea typeface="Roboto"/>
              <a:cs typeface="Roboto"/>
            </a:endParaRPr>
          </a:p>
          <a:p>
            <a:pPr algn="l">
              <a:lnSpc>
                <a:spcPct val="110000"/>
              </a:lnSpc>
              <a:spcAft>
                <a:spcPts val="600"/>
              </a:spcAft>
            </a:pPr>
            <a:r>
              <a:rPr lang="en-AU" b="1" i="0" dirty="0">
                <a:solidFill>
                  <a:schemeClr val="tx2"/>
                </a:solidFill>
                <a:latin typeface="+mn-lt"/>
                <a:ea typeface="Roboto"/>
                <a:cs typeface="Roboto"/>
              </a:rPr>
              <a:t>– Brooke Gould, Transport working group Chair</a:t>
            </a:r>
            <a:endParaRPr lang="en-AU" b="1" dirty="0">
              <a:solidFill>
                <a:schemeClr val="tx2"/>
              </a:solidFill>
              <a:latin typeface="+mn-lt"/>
              <a:ea typeface="Roboto"/>
              <a:cs typeface="Roboto"/>
            </a:endParaRPr>
          </a:p>
          <a:p>
            <a:pPr algn="l">
              <a:lnSpc>
                <a:spcPct val="110000"/>
              </a:lnSpc>
              <a:spcAft>
                <a:spcPts val="600"/>
              </a:spcAft>
            </a:pPr>
            <a:endParaRPr lang="en-AU" b="1" dirty="0">
              <a:solidFill>
                <a:schemeClr val="tx2"/>
              </a:solidFill>
              <a:latin typeface="+mn-lt"/>
              <a:ea typeface="Roboto"/>
              <a:cs typeface="Roboto"/>
            </a:endParaRPr>
          </a:p>
          <a:p>
            <a:endParaRPr lang="en-AU" dirty="0">
              <a:solidFill>
                <a:schemeClr val="tx2"/>
              </a:solidFill>
              <a:latin typeface="+mn-lt"/>
            </a:endParaRPr>
          </a:p>
        </p:txBody>
      </p:sp>
      <p:pic>
        <p:nvPicPr>
          <p:cNvPr id="11" name="Graphic 10">
            <a:extLst>
              <a:ext uri="{FF2B5EF4-FFF2-40B4-BE49-F238E27FC236}">
                <a16:creationId xmlns:a16="http://schemas.microsoft.com/office/drawing/2014/main" id="{543F9E15-4042-F200-F273-FBB0629B2E5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79064" y="5595072"/>
            <a:ext cx="486000" cy="486000"/>
          </a:xfrm>
          <a:prstGeom prst="rect">
            <a:avLst/>
          </a:prstGeom>
        </p:spPr>
      </p:pic>
      <p:sp>
        <p:nvSpPr>
          <p:cNvPr id="14" name="Content Placeholder 5">
            <a:extLst>
              <a:ext uri="{FF2B5EF4-FFF2-40B4-BE49-F238E27FC236}">
                <a16:creationId xmlns:a16="http://schemas.microsoft.com/office/drawing/2014/main" id="{6AD493E2-ED28-980A-5796-3C27C2522A02}"/>
              </a:ext>
            </a:extLst>
          </p:cNvPr>
          <p:cNvSpPr txBox="1">
            <a:spLocks/>
          </p:cNvSpPr>
          <p:nvPr/>
        </p:nvSpPr>
        <p:spPr>
          <a:xfrm>
            <a:off x="435379" y="1238400"/>
            <a:ext cx="8972993" cy="5154195"/>
          </a:xfrm>
          <a:prstGeom prst="rect">
            <a:avLst/>
          </a:prstGeom>
        </p:spPr>
        <p:txBody>
          <a:bodyPr vert="horz" lIns="72000" tIns="72000" rIns="72000" bIns="72000" numCol="2" spcCol="360000" rtlCol="0" anchor="t">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panose="02000000000000000000" pitchFamily="2" charset="0"/>
                <a:cs typeface="Roboto" panose="02000000000000000000" pitchFamily="2" charset="0"/>
              </a:rPr>
              <a:t>Problem: What labour market challenge was the Local Jobs Program responding to?</a:t>
            </a:r>
          </a:p>
          <a:p>
            <a:pPr>
              <a:lnSpc>
                <a:spcPct val="110000"/>
              </a:lnSpc>
            </a:pPr>
            <a:r>
              <a:rPr lang="en-AU" sz="1100" dirty="0"/>
              <a:t>Like many regional areas, public transport in Illawarra South Coast is very limited, particularly outside urban centres. The Sydney South Coast trainline finishes at Bomaderry, less than halfway down the region’s coastline. Private bus companies operate across the region but are subject to local funding agreements and commercial decision-making, and schedules are not aligned to local workforce needs. Limited transport options disproportionately affect community members experiencing disadvantage and make it even harder to access education, training or employment. </a:t>
            </a:r>
          </a:p>
          <a:p>
            <a:pPr>
              <a:lnSpc>
                <a:spcPct val="110000"/>
              </a:lnSpc>
            </a:pPr>
            <a:r>
              <a:rPr lang="en-US" sz="1100" b="1" dirty="0">
                <a:ea typeface="+mn-lt"/>
                <a:cs typeface="+mn-lt"/>
              </a:rPr>
              <a:t>Activities: How did the Local Jobs Program respond? </a:t>
            </a:r>
            <a:r>
              <a:rPr lang="en-AU" sz="1100" dirty="0">
                <a:ea typeface="+mn-lt"/>
                <a:cs typeface="+mn-lt"/>
              </a:rPr>
              <a:t>The team and the transport working group leveraged existing relationships to advocate for the expansion and improvement of local bus routes around Nowra. The transport working group: </a:t>
            </a:r>
          </a:p>
          <a:p>
            <a:pPr marL="171450" indent="-171450">
              <a:lnSpc>
                <a:spcPct val="110000"/>
              </a:lnSpc>
              <a:buClr>
                <a:schemeClr val="tx2"/>
              </a:buClr>
              <a:buFont typeface="Arial" panose="020B0604020202020204" pitchFamily="34" charset="0"/>
              <a:buChar char="•"/>
            </a:pPr>
            <a:r>
              <a:rPr lang="en-AU" sz="1100" i="1" dirty="0">
                <a:ea typeface="+mn-lt"/>
                <a:cs typeface="+mn-lt"/>
              </a:rPr>
              <a:t>Identified collaborators:</a:t>
            </a:r>
            <a:r>
              <a:rPr lang="en-AU" sz="1100" dirty="0">
                <a:ea typeface="+mn-lt"/>
                <a:cs typeface="+mn-lt"/>
              </a:rPr>
              <a:t> Collaborated with stakeholders including TAFE NSW, bus companies, employers and community service organisations to influence local planning and delivery of 16 Regional Cities, a Transport for NSW program ​to improve regional bus services across NSW. </a:t>
            </a:r>
          </a:p>
          <a:p>
            <a:pPr marL="171450" indent="-171450">
              <a:lnSpc>
                <a:spcPct val="110000"/>
              </a:lnSpc>
              <a:buClr>
                <a:schemeClr val="tx2"/>
              </a:buClr>
              <a:buFont typeface="Arial" panose="020B0604020202020204" pitchFamily="34" charset="0"/>
              <a:buChar char="•"/>
            </a:pPr>
            <a:r>
              <a:rPr lang="en-AU" sz="1100" i="1" dirty="0">
                <a:ea typeface="+mn-lt"/>
                <a:cs typeface="+mn-lt"/>
              </a:rPr>
              <a:t>Broadened the consultation process:</a:t>
            </a:r>
            <a:r>
              <a:rPr lang="en-AU" sz="1100" b="1" dirty="0">
                <a:ea typeface="+mn-lt"/>
                <a:cs typeface="+mn-lt"/>
              </a:rPr>
              <a:t> </a:t>
            </a:r>
            <a:r>
              <a:rPr lang="en-AU" sz="1100" dirty="0">
                <a:ea typeface="+mn-lt"/>
                <a:cs typeface="+mn-lt"/>
              </a:rPr>
              <a:t>Convinced Transport for NSW to conduct additional focus groups with workers and TAFE students to explore more varied perspectives and needs​. </a:t>
            </a:r>
          </a:p>
          <a:p>
            <a:pPr marL="171450" indent="-171450">
              <a:lnSpc>
                <a:spcPct val="110000"/>
              </a:lnSpc>
              <a:buClr>
                <a:schemeClr val="tx2"/>
              </a:buClr>
              <a:buFont typeface="Arial" panose="020B0604020202020204" pitchFamily="34" charset="0"/>
              <a:buChar char="•"/>
            </a:pPr>
            <a:endParaRPr lang="en-AU" sz="1100" dirty="0">
              <a:ea typeface="+mn-lt"/>
              <a:cs typeface="+mn-lt"/>
            </a:endParaRPr>
          </a:p>
          <a:p>
            <a:pPr marL="171450" indent="-171450">
              <a:lnSpc>
                <a:spcPct val="110000"/>
              </a:lnSpc>
              <a:buClr>
                <a:schemeClr val="tx2"/>
              </a:buClr>
              <a:buFont typeface="Arial" panose="020B0604020202020204" pitchFamily="34" charset="0"/>
              <a:buChar char="•"/>
            </a:pPr>
            <a:r>
              <a:rPr lang="en-AU" sz="1100" i="1" dirty="0">
                <a:ea typeface="+mn-lt"/>
                <a:cs typeface="+mn-lt"/>
              </a:rPr>
              <a:t>Engaged private bus company to pilot new routes:</a:t>
            </a:r>
            <a:r>
              <a:rPr lang="en-AU" sz="1100" b="1" dirty="0">
                <a:ea typeface="+mn-lt"/>
                <a:cs typeface="+mn-lt"/>
              </a:rPr>
              <a:t> </a:t>
            </a:r>
            <a:r>
              <a:rPr lang="en-AU" sz="1100" dirty="0">
                <a:ea typeface="+mn-lt"/>
                <a:cs typeface="+mn-lt"/>
              </a:rPr>
              <a:t>Advocated for funding to support the pilot and demonstrate need through the collection of bus route user data.</a:t>
            </a:r>
          </a:p>
          <a:p>
            <a:pPr>
              <a:lnSpc>
                <a:spcPct val="110000"/>
              </a:lnSpc>
            </a:pPr>
            <a:r>
              <a:rPr lang="en-AU" sz="1100" b="1" dirty="0">
                <a:ea typeface="+mn-lt"/>
                <a:cs typeface="+mn-lt"/>
              </a:rPr>
              <a:t>Outcomes: What outcomes did this lead to? </a:t>
            </a:r>
            <a:r>
              <a:rPr lang="en-US" sz="1100" dirty="0">
                <a:ea typeface="+mn-lt"/>
                <a:cs typeface="+mn-lt"/>
              </a:rPr>
              <a:t> </a:t>
            </a:r>
          </a:p>
          <a:p>
            <a:pPr>
              <a:lnSpc>
                <a:spcPct val="110000"/>
              </a:lnSpc>
            </a:pPr>
            <a:r>
              <a:rPr lang="en-AU" sz="1100" dirty="0">
                <a:ea typeface="+mn-lt"/>
                <a:cs typeface="+mn-lt"/>
              </a:rPr>
              <a:t>A total of 126 new bus routes were added in the greater Nowra region, including improved routes and schedules for people who use public transport to commute to work, university and TAFE​. The transport working group influenced the process so that new bus routes and schedules reflected the needs of workers and students. </a:t>
            </a:r>
          </a:p>
          <a:p>
            <a:pPr>
              <a:lnSpc>
                <a:spcPct val="110000"/>
              </a:lnSpc>
            </a:pPr>
            <a:r>
              <a:rPr lang="en-AU" sz="1100" dirty="0">
                <a:ea typeface="+mn-lt"/>
                <a:cs typeface="+mn-lt"/>
              </a:rPr>
              <a:t>This has established the transport working group as a credible local representative body that is now consulted by other stakeholders regarding regional transport issues. </a:t>
            </a:r>
            <a:endParaRPr lang="en-US" sz="1100" dirty="0">
              <a:ea typeface="+mn-lt"/>
              <a:cs typeface="+mn-lt"/>
            </a:endParaRPr>
          </a:p>
        </p:txBody>
      </p:sp>
      <p:sp>
        <p:nvSpPr>
          <p:cNvPr id="2" name="Text Placeholder 10">
            <a:extLst>
              <a:ext uri="{FF2B5EF4-FFF2-40B4-BE49-F238E27FC236}">
                <a16:creationId xmlns:a16="http://schemas.microsoft.com/office/drawing/2014/main" id="{C7B7DF56-C62F-68CD-01C8-20139B78D77D}"/>
              </a:ext>
            </a:extLst>
          </p:cNvPr>
          <p:cNvSpPr txBox="1">
            <a:spLocks/>
          </p:cNvSpPr>
          <p:nvPr/>
        </p:nvSpPr>
        <p:spPr>
          <a:xfrm>
            <a:off x="435380" y="776928"/>
            <a:ext cx="9055424" cy="388937"/>
          </a:xfrm>
          <a:prstGeom prst="rect">
            <a:avLst/>
          </a:prstGeom>
          <a:solidFill>
            <a:srgbClr val="F2F0E9"/>
          </a:solidFill>
        </p:spPr>
        <p:txBody>
          <a:bodyPr lIns="108000" tIns="72000" rIns="72000" bIns="72000"/>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300" kern="0" dirty="0">
                <a:ea typeface="Roboto" panose="02000000000000000000" pitchFamily="2" charset="0"/>
                <a:cs typeface="Roboto" panose="02000000000000000000" pitchFamily="2" charset="0"/>
              </a:rPr>
              <a:t>Improving regional public transport connections to get people to work</a:t>
            </a:r>
          </a:p>
        </p:txBody>
      </p:sp>
      <p:sp>
        <p:nvSpPr>
          <p:cNvPr id="4" name="Title 3">
            <a:extLst>
              <a:ext uri="{FF2B5EF4-FFF2-40B4-BE49-F238E27FC236}">
                <a16:creationId xmlns:a16="http://schemas.microsoft.com/office/drawing/2014/main" id="{7F67D8DB-B2F7-17BC-34F8-4BDDAEB9D7F9}"/>
              </a:ext>
            </a:extLst>
          </p:cNvPr>
          <p:cNvSpPr>
            <a:spLocks noGrp="1"/>
          </p:cNvSpPr>
          <p:nvPr>
            <p:ph type="title"/>
          </p:nvPr>
        </p:nvSpPr>
        <p:spPr>
          <a:xfrm>
            <a:off x="435599" y="166746"/>
            <a:ext cx="9055425" cy="612000"/>
          </a:xfrm>
          <a:noFill/>
        </p:spPr>
        <p:txBody>
          <a:bodyPr vert="horz" lIns="72000" tIns="36000" rIns="72000" bIns="36000"/>
          <a:lstStyle/>
          <a:p>
            <a:r>
              <a:rPr lang="en-AU" dirty="0"/>
              <a:t>Outcome story #1</a:t>
            </a:r>
          </a:p>
        </p:txBody>
      </p:sp>
      <p:sp>
        <p:nvSpPr>
          <p:cNvPr id="32" name="Slide Number Placeholder 31">
            <a:extLst>
              <a:ext uri="{FF2B5EF4-FFF2-40B4-BE49-F238E27FC236}">
                <a16:creationId xmlns:a16="http://schemas.microsoft.com/office/drawing/2014/main" id="{31175754-3594-09ED-4EC5-C048857F781F}"/>
              </a:ext>
            </a:extLst>
          </p:cNvPr>
          <p:cNvSpPr>
            <a:spLocks noGrp="1"/>
          </p:cNvSpPr>
          <p:nvPr>
            <p:ph type="sldNum" sz="quarter" idx="15"/>
          </p:nvPr>
        </p:nvSpPr>
        <p:spPr/>
        <p:txBody>
          <a:bodyPr/>
          <a:lstStyle/>
          <a:p>
            <a:pPr algn="r"/>
            <a:fld id="{31DA3BC9-E790-4181-9E03-5E49C268FA52}" type="slidenum">
              <a:rPr lang="en-AU" sz="1100" smtClean="0"/>
              <a:pPr algn="r"/>
              <a:t>34</a:t>
            </a:fld>
            <a:r>
              <a:rPr lang="en-AU" sz="1100" dirty="0"/>
              <a:t>  </a:t>
            </a:r>
          </a:p>
        </p:txBody>
      </p:sp>
    </p:spTree>
    <p:extLst>
      <p:ext uri="{BB962C8B-B14F-4D97-AF65-F5344CB8AC3E}">
        <p14:creationId xmlns:p14="http://schemas.microsoft.com/office/powerpoint/2010/main" val="205500277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44201D2-91E7-97FE-2085-4DC1A7D07B1D}"/>
              </a:ext>
              <a:ext uri="{C183D7F6-B498-43B3-948B-1728B52AA6E4}">
                <adec:decorative xmlns:adec="http://schemas.microsoft.com/office/drawing/2017/decorative" val="1"/>
              </a:ext>
            </a:extLst>
          </p:cNvPr>
          <p:cNvGrpSpPr/>
          <p:nvPr/>
        </p:nvGrpSpPr>
        <p:grpSpPr>
          <a:xfrm>
            <a:off x="7236000" y="230400"/>
            <a:ext cx="2307772" cy="475478"/>
            <a:chOff x="10096500" y="3472253"/>
            <a:chExt cx="2307772" cy="475478"/>
          </a:xfrm>
          <a:solidFill>
            <a:schemeClr val="tx2"/>
          </a:solidFill>
        </p:grpSpPr>
        <p:sp>
          <p:nvSpPr>
            <p:cNvPr id="29" name="Rectangle: Rounded Corners 28">
              <a:extLst>
                <a:ext uri="{FF2B5EF4-FFF2-40B4-BE49-F238E27FC236}">
                  <a16:creationId xmlns:a16="http://schemas.microsoft.com/office/drawing/2014/main" id="{C1118D9D-BFA4-2E99-8C92-87E1577E5DC5}"/>
                </a:ext>
              </a:extLst>
            </p:cNvPr>
            <p:cNvSpPr/>
            <p:nvPr/>
          </p:nvSpPr>
          <p:spPr bwMode="auto">
            <a:xfrm>
              <a:off x="10096500" y="3472253"/>
              <a:ext cx="2307772" cy="475478"/>
            </a:xfrm>
            <a:prstGeom prst="roundRect">
              <a:avLst>
                <a:gd name="adj" fmla="val 0"/>
              </a:avLst>
            </a:prstGeom>
            <a:grpFill/>
          </p:spPr>
          <p:txBody>
            <a:bodyPr wrap="square" lIns="180000" tIns="144000" rIns="180000" bIns="144000" anchor="ctr">
              <a:spAutoFit/>
            </a:bodyPr>
            <a:lstStyle/>
            <a:p>
              <a:pPr algn="ctr"/>
              <a:endParaRPr lang="en-AU" sz="1200" b="1" kern="0" dirty="0">
                <a:solidFill>
                  <a:schemeClr val="tx2"/>
                </a:solidFill>
              </a:endParaRPr>
            </a:p>
          </p:txBody>
        </p:sp>
        <p:pic>
          <p:nvPicPr>
            <p:cNvPr id="30" name="Graphic 29">
              <a:extLst>
                <a:ext uri="{FF2B5EF4-FFF2-40B4-BE49-F238E27FC236}">
                  <a16:creationId xmlns:a16="http://schemas.microsoft.com/office/drawing/2014/main" id="{4E0A9442-45FC-5C23-4997-2D64B56A784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0269659" y="3496938"/>
              <a:ext cx="426108" cy="426108"/>
            </a:xfrm>
            <a:prstGeom prst="rect">
              <a:avLst/>
            </a:prstGeom>
          </p:spPr>
        </p:pic>
        <p:sp>
          <p:nvSpPr>
            <p:cNvPr id="31" name="TextBox 30">
              <a:extLst>
                <a:ext uri="{FF2B5EF4-FFF2-40B4-BE49-F238E27FC236}">
                  <a16:creationId xmlns:a16="http://schemas.microsoft.com/office/drawing/2014/main" id="{B761D4FA-7186-645C-2C80-720158122EAF}"/>
                </a:ext>
              </a:extLst>
            </p:cNvPr>
            <p:cNvSpPr txBox="1"/>
            <p:nvPr/>
          </p:nvSpPr>
          <p:spPr>
            <a:xfrm>
              <a:off x="10758372" y="3506149"/>
              <a:ext cx="1563250" cy="407686"/>
            </a:xfrm>
            <a:prstGeom prst="rect">
              <a:avLst/>
            </a:prstGeom>
            <a:grpFill/>
          </p:spPr>
          <p:txBody>
            <a:bodyPr vert="horz" wrap="square" lIns="0" tIns="0" rIns="0" bIns="0" rtlCol="0" anchor="ctr">
              <a:noAutofit/>
            </a:bodyPr>
            <a:lstStyle/>
            <a:p>
              <a:pPr marL="0" indent="0" algn="l"/>
              <a:r>
                <a:rPr lang="en-AU" sz="1100" b="1" kern="0" dirty="0">
                  <a:solidFill>
                    <a:schemeClr val="bg1"/>
                  </a:solidFill>
                </a:rPr>
                <a:t>Developing new initiatives</a:t>
              </a:r>
            </a:p>
          </p:txBody>
        </p:sp>
      </p:grpSp>
      <p:sp>
        <p:nvSpPr>
          <p:cNvPr id="6" name="TextBox 5">
            <a:extLst>
              <a:ext uri="{FF2B5EF4-FFF2-40B4-BE49-F238E27FC236}">
                <a16:creationId xmlns:a16="http://schemas.microsoft.com/office/drawing/2014/main" id="{2D836FDA-E319-6DF2-F712-99533F026BB9}"/>
              </a:ext>
            </a:extLst>
          </p:cNvPr>
          <p:cNvSpPr txBox="1"/>
          <p:nvPr/>
        </p:nvSpPr>
        <p:spPr>
          <a:xfrm>
            <a:off x="5143890" y="4049782"/>
            <a:ext cx="4163627" cy="2119254"/>
          </a:xfrm>
          <a:prstGeom prst="rect">
            <a:avLst/>
          </a:prstGeom>
          <a:solidFill>
            <a:schemeClr val="bg1"/>
          </a:solidFill>
          <a:ln>
            <a:solidFill>
              <a:srgbClr val="006FBA"/>
            </a:solidFill>
          </a:ln>
        </p:spPr>
        <p:txBody>
          <a:bodyPr vert="horz" wrap="square" lIns="72000" tIns="72000" rIns="72000" bIns="72000" rtlCol="0" anchor="ctr">
            <a:noAutofit/>
          </a:bodyPr>
          <a:lstStyle>
            <a:defPPr>
              <a:defRPr lang="en-AU"/>
            </a:defPPr>
            <a:lvl1pPr marL="0" indent="0" algn="ctr">
              <a:defRPr sz="1100" i="1" kern="0">
                <a:solidFill>
                  <a:srgbClr val="7030A0"/>
                </a:solidFill>
              </a:defRPr>
            </a:lvl1pPr>
          </a:lstStyle>
          <a:p>
            <a:pPr algn="l">
              <a:lnSpc>
                <a:spcPct val="110000"/>
              </a:lnSpc>
              <a:spcAft>
                <a:spcPts val="600"/>
              </a:spcAft>
            </a:pPr>
            <a:r>
              <a:rPr lang="en-AU" i="0" dirty="0">
                <a:solidFill>
                  <a:schemeClr val="tx2"/>
                </a:solidFill>
                <a:latin typeface="+mn-lt"/>
                <a:ea typeface="Roboto"/>
                <a:cs typeface="Roboto"/>
              </a:rPr>
              <a:t>“Young Learner Drivers often end up driving illegally because they are unable to get their driving hours, and may often drive out of necessity for work. This then becomes a justice issue.” </a:t>
            </a:r>
          </a:p>
          <a:p>
            <a:pPr algn="l">
              <a:lnSpc>
                <a:spcPct val="110000"/>
              </a:lnSpc>
              <a:spcAft>
                <a:spcPts val="1200"/>
              </a:spcAft>
            </a:pPr>
            <a:r>
              <a:rPr lang="en-AU" b="1" i="0" dirty="0">
                <a:solidFill>
                  <a:schemeClr val="tx2"/>
                </a:solidFill>
                <a:latin typeface="+mn-lt"/>
                <a:ea typeface="Roboto"/>
                <a:cs typeface="Roboto"/>
              </a:rPr>
              <a:t>– Kaye Morris, TAFE NSW, Taskforce member</a:t>
            </a:r>
          </a:p>
          <a:p>
            <a:pPr algn="l">
              <a:lnSpc>
                <a:spcPct val="110000"/>
              </a:lnSpc>
              <a:spcAft>
                <a:spcPts val="600"/>
              </a:spcAft>
            </a:pPr>
            <a:r>
              <a:rPr lang="en-AU" i="0" dirty="0">
                <a:solidFill>
                  <a:schemeClr val="tx2"/>
                </a:solidFill>
                <a:latin typeface="+mn-lt"/>
                <a:ea typeface="Roboto"/>
                <a:cs typeface="Roboto"/>
              </a:rPr>
              <a:t>“The number one barrier for our students is access to transport and the ability to attain a licence, particularly if they’re hoping to leave early and undertake a trade. Without the working group, the voices of those young people wouldn't be heard.”</a:t>
            </a:r>
          </a:p>
          <a:p>
            <a:pPr algn="l">
              <a:lnSpc>
                <a:spcPct val="110000"/>
              </a:lnSpc>
              <a:spcAft>
                <a:spcPts val="600"/>
              </a:spcAft>
            </a:pPr>
            <a:r>
              <a:rPr lang="en-AU" b="1" i="0" dirty="0">
                <a:solidFill>
                  <a:schemeClr val="tx2"/>
                </a:solidFill>
                <a:latin typeface="+mn-lt"/>
                <a:ea typeface="Roboto"/>
                <a:cs typeface="Roboto"/>
              </a:rPr>
              <a:t>– Holly Pastor, DET Schools, working group member</a:t>
            </a:r>
          </a:p>
        </p:txBody>
      </p:sp>
      <p:pic>
        <p:nvPicPr>
          <p:cNvPr id="9" name="Graphic 8">
            <a:extLst>
              <a:ext uri="{FF2B5EF4-FFF2-40B4-BE49-F238E27FC236}">
                <a16:creationId xmlns:a16="http://schemas.microsoft.com/office/drawing/2014/main" id="{2D3D1811-A2C3-1882-2280-F6612830F5B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21517" y="5926036"/>
            <a:ext cx="486000" cy="486000"/>
          </a:xfrm>
          <a:prstGeom prst="rect">
            <a:avLst/>
          </a:prstGeom>
        </p:spPr>
      </p:pic>
      <p:sp>
        <p:nvSpPr>
          <p:cNvPr id="7" name="Content Placeholder 5">
            <a:extLst>
              <a:ext uri="{FF2B5EF4-FFF2-40B4-BE49-F238E27FC236}">
                <a16:creationId xmlns:a16="http://schemas.microsoft.com/office/drawing/2014/main" id="{F1D609E9-AA98-DBBA-32D1-403BA166CF59}"/>
              </a:ext>
            </a:extLst>
          </p:cNvPr>
          <p:cNvSpPr txBox="1">
            <a:spLocks/>
          </p:cNvSpPr>
          <p:nvPr/>
        </p:nvSpPr>
        <p:spPr>
          <a:xfrm>
            <a:off x="435600" y="1238400"/>
            <a:ext cx="9055425" cy="5101819"/>
          </a:xfrm>
          <a:prstGeom prst="rect">
            <a:avLst/>
          </a:prstGeom>
        </p:spPr>
        <p:txBody>
          <a:bodyPr vert="horz" lIns="72000" tIns="72000" rIns="72000" bIns="72000" numCol="2" spcCol="360000" rtlCol="0" anchor="t">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a:cs typeface="Roboto"/>
              </a:rPr>
              <a:t>Problem: What labour market challenge was the Local Jobs Program responding to?</a:t>
            </a:r>
          </a:p>
          <a:p>
            <a:pPr>
              <a:lnSpc>
                <a:spcPct val="110000"/>
              </a:lnSpc>
              <a:buClr>
                <a:schemeClr val="tx2"/>
              </a:buClr>
              <a:defRPr/>
            </a:pPr>
            <a:r>
              <a:rPr kumimoji="0" lang="en-AU" sz="1100" b="0" i="0" u="none" strike="noStrike" kern="0" cap="none" spc="0" normalizeH="0" baseline="0" noProof="0" dirty="0">
                <a:ln>
                  <a:noFill/>
                </a:ln>
                <a:effectLst/>
                <a:uLnTx/>
                <a:uFillTx/>
                <a:latin typeface="Arial"/>
                <a:ea typeface="ＭＳ Ｐゴシック"/>
                <a:cs typeface="Arial"/>
              </a:rPr>
              <a:t>Limited public transport connections in Illawarra South Coast mean that it is </a:t>
            </a:r>
            <a:r>
              <a:rPr lang="en-AU" sz="1100" kern="0" dirty="0">
                <a:latin typeface="Arial"/>
                <a:ea typeface="ＭＳ Ｐゴシック"/>
                <a:cs typeface="Arial"/>
              </a:rPr>
              <a:t>difficult to get around without a car. However, m</a:t>
            </a:r>
            <a:r>
              <a:rPr kumimoji="0" lang="en-AU" sz="1100" b="0" i="0" u="none" strike="noStrike" kern="0" cap="none" spc="0" normalizeH="0" baseline="0" noProof="0" dirty="0">
                <a:ln>
                  <a:noFill/>
                </a:ln>
                <a:effectLst/>
                <a:uLnTx/>
                <a:uFillTx/>
                <a:latin typeface="Arial"/>
                <a:ea typeface="ＭＳ Ｐゴシック"/>
                <a:cs typeface="Arial"/>
              </a:rPr>
              <a:t>any young people do not have a driver’s licence because they cannot access a car or lessons. </a:t>
            </a:r>
            <a:r>
              <a:rPr lang="en-AU" sz="1100" kern="0" dirty="0">
                <a:latin typeface="Arial"/>
                <a:ea typeface="ＭＳ Ｐゴシック"/>
                <a:cs typeface="Arial"/>
              </a:rPr>
              <a:t>This presents a barrier for many young people to get to training, education or work. Th</a:t>
            </a:r>
            <a:r>
              <a:rPr kumimoji="0" lang="en-AU" sz="1100" b="0" i="0" u="none" strike="noStrike" kern="0" cap="none" spc="0" normalizeH="0" baseline="0" noProof="0" dirty="0">
                <a:ln>
                  <a:noFill/>
                </a:ln>
                <a:effectLst/>
                <a:uLnTx/>
                <a:uFillTx/>
                <a:latin typeface="Arial"/>
                <a:ea typeface="ＭＳ Ｐゴシック"/>
                <a:cs typeface="Arial"/>
              </a:rPr>
              <a:t>e local</a:t>
            </a:r>
            <a:r>
              <a:rPr lang="en-AU" sz="1100" kern="0" dirty="0">
                <a:latin typeface="Arial"/>
                <a:ea typeface="ＭＳ Ｐゴシック"/>
                <a:cs typeface="Arial"/>
              </a:rPr>
              <a:t> </a:t>
            </a:r>
            <a:r>
              <a:rPr kumimoji="0" lang="en-AU" sz="1100" b="0" i="0" u="none" strike="noStrike" kern="0" cap="none" spc="0" normalizeH="0" baseline="0" noProof="0" dirty="0">
                <a:ln>
                  <a:noFill/>
                </a:ln>
                <a:effectLst/>
                <a:uLnTx/>
                <a:uFillTx/>
                <a:latin typeface="Arial"/>
                <a:ea typeface="ＭＳ Ｐゴシック"/>
                <a:cs typeface="Arial"/>
              </a:rPr>
              <a:t>TAFE runs an eight-week ‘L plates’ course</a:t>
            </a:r>
            <a:r>
              <a:rPr lang="en-AU" sz="1100" kern="0" dirty="0">
                <a:latin typeface="Arial"/>
                <a:ea typeface="ＭＳ Ｐゴシック"/>
                <a:cs typeface="Arial"/>
              </a:rPr>
              <a:t>. Community feedback provided to the Taskforce revealed that young people were not engaging in this training due to the length of the program. </a:t>
            </a:r>
            <a:endParaRPr lang="en-AU" sz="1100" b="0" i="0" u="none" strike="noStrike" kern="0" cap="none" spc="0" normalizeH="0" baseline="0" noProof="0" dirty="0">
              <a:ln>
                <a:noFill/>
              </a:ln>
              <a:effectLst/>
              <a:uLnTx/>
              <a:uFillTx/>
              <a:latin typeface="Arial"/>
              <a:ea typeface="ＭＳ Ｐゴシック"/>
              <a:cs typeface="Arial"/>
            </a:endParaRPr>
          </a:p>
          <a:p>
            <a:pPr marL="0" marR="0" lvl="0" indent="0" defTabSz="914400" rtl="0" eaLnBrk="1" fontAlgn="base" latinLnBrk="0" hangingPunct="1">
              <a:lnSpc>
                <a:spcPct val="110000"/>
              </a:lnSpc>
              <a:spcBef>
                <a:spcPct val="0"/>
              </a:spcBef>
              <a:buClr>
                <a:srgbClr val="B2BB1E"/>
              </a:buClr>
              <a:buSzTx/>
              <a:buFont typeface="Arial" panose="020B0604020202020204" pitchFamily="34" charset="0"/>
              <a:buNone/>
              <a:tabLst/>
              <a:defRPr/>
            </a:pPr>
            <a:r>
              <a:rPr lang="en-US" sz="1100" b="1" dirty="0">
                <a:ea typeface="+mn-lt"/>
                <a:cs typeface="+mn-lt"/>
              </a:rPr>
              <a:t>Activities: How did the Local Jobs Program respond?</a:t>
            </a:r>
            <a:r>
              <a:rPr kumimoji="0" lang="en-US" sz="1100" b="1" i="0" u="none" strike="noStrike" kern="0" cap="none" spc="0" normalizeH="0" baseline="0" noProof="0" dirty="0">
                <a:ln>
                  <a:noFill/>
                </a:ln>
                <a:effectLst/>
                <a:uLnTx/>
                <a:uFillTx/>
                <a:latin typeface="Arial"/>
                <a:ea typeface="ＭＳ Ｐゴシック"/>
                <a:cs typeface="Arial"/>
              </a:rPr>
              <a:t> </a:t>
            </a:r>
            <a:endParaRPr lang="en-US" sz="1100" b="1" i="0" u="none" strike="noStrike" kern="0" cap="none" spc="0" normalizeH="0" baseline="0" noProof="0" dirty="0">
              <a:ln>
                <a:noFill/>
              </a:ln>
              <a:effectLst/>
              <a:uLnTx/>
              <a:uFillTx/>
              <a:latin typeface="Arial"/>
              <a:ea typeface="ＭＳ Ｐゴシック"/>
              <a:cs typeface="Arial"/>
            </a:endParaRPr>
          </a:p>
          <a:p>
            <a:pPr>
              <a:lnSpc>
                <a:spcPct val="110000"/>
              </a:lnSpc>
              <a:buClr>
                <a:schemeClr val="tx2"/>
              </a:buClr>
              <a:defRPr/>
            </a:pPr>
            <a:r>
              <a:rPr kumimoji="0" lang="en-AU" sz="1100" b="0" i="0" u="none" strike="noStrike" kern="0" cap="none" spc="0" normalizeH="0" baseline="0" noProof="0" dirty="0">
                <a:ln>
                  <a:noFill/>
                </a:ln>
                <a:effectLst/>
                <a:uLnTx/>
                <a:uFillTx/>
                <a:latin typeface="Arial"/>
                <a:ea typeface="ＭＳ Ｐゴシック"/>
                <a:cs typeface="Arial"/>
              </a:rPr>
              <a:t>The Local Jobs Program team and working group members in the southern Bega Valley region undertook several activities:</a:t>
            </a:r>
            <a:r>
              <a:rPr lang="en-AU" sz="1100" kern="0" dirty="0">
                <a:latin typeface="Arial"/>
                <a:ea typeface="ＭＳ Ｐゴシック"/>
                <a:cs typeface="Arial"/>
              </a:rPr>
              <a:t> </a:t>
            </a:r>
          </a:p>
          <a:p>
            <a:pPr marL="171450" indent="-171450">
              <a:lnSpc>
                <a:spcPct val="110000"/>
              </a:lnSpc>
              <a:buClr>
                <a:schemeClr val="tx2"/>
              </a:buClr>
              <a:buFont typeface="Arial" panose="020B0604020202020204" pitchFamily="34" charset="0"/>
              <a:buChar char="•"/>
              <a:defRPr/>
            </a:pPr>
            <a:r>
              <a:rPr lang="en-AU" sz="1100" i="1" kern="0" dirty="0">
                <a:latin typeface="Arial"/>
                <a:ea typeface="ＭＳ Ｐゴシック"/>
                <a:cs typeface="Arial"/>
              </a:rPr>
              <a:t>Designed a new course: </a:t>
            </a:r>
            <a:r>
              <a:rPr lang="en-AU" sz="1100" kern="0" dirty="0">
                <a:latin typeface="Arial"/>
                <a:ea typeface="ＭＳ Ｐゴシック"/>
                <a:cs typeface="Arial"/>
              </a:rPr>
              <a:t>Collaborated with TAFE NSW to design a new short course that was better suited to young people’s needs. </a:t>
            </a:r>
          </a:p>
          <a:p>
            <a:pPr marL="171450" indent="-171450">
              <a:lnSpc>
                <a:spcPct val="110000"/>
              </a:lnSpc>
              <a:buClr>
                <a:schemeClr val="tx2"/>
              </a:buClr>
              <a:buFont typeface="Arial" panose="020B0604020202020204" pitchFamily="34" charset="0"/>
              <a:buChar char="•"/>
              <a:defRPr/>
            </a:pPr>
            <a:r>
              <a:rPr kumimoji="0" lang="en-US" sz="1100" b="0" i="1" u="none" strike="noStrike" kern="0" cap="none" spc="0" normalizeH="0" baseline="0" noProof="0" dirty="0">
                <a:ln>
                  <a:noFill/>
                </a:ln>
                <a:effectLst/>
                <a:uLnTx/>
                <a:uFillTx/>
                <a:latin typeface="Arial"/>
                <a:ea typeface="ＭＳ Ｐゴシック"/>
                <a:cs typeface="Arial"/>
              </a:rPr>
              <a:t>Advocated for policy change: </a:t>
            </a:r>
            <a:r>
              <a:rPr kumimoji="0" lang="en-US" sz="1100" b="0" i="0" u="none" strike="noStrike" kern="0" cap="none" spc="0" normalizeH="0" baseline="0" noProof="0" dirty="0">
                <a:ln>
                  <a:noFill/>
                </a:ln>
                <a:effectLst/>
                <a:uLnTx/>
                <a:uFillTx/>
                <a:latin typeface="Arial"/>
                <a:ea typeface="ＭＳ Ｐゴシック"/>
                <a:cs typeface="Arial"/>
              </a:rPr>
              <a:t>Met with several NSW Government representatives to advocate for a reduction </a:t>
            </a:r>
            <a:r>
              <a:rPr lang="en-US" sz="1100" kern="0" dirty="0">
                <a:latin typeface="Arial"/>
                <a:ea typeface="ＭＳ Ｐゴシック"/>
                <a:cs typeface="Arial"/>
              </a:rPr>
              <a:t>in</a:t>
            </a:r>
            <a:r>
              <a:rPr kumimoji="0" lang="en-US" sz="1100" b="0" i="0" u="none" strike="noStrike" kern="0" cap="none" spc="0" normalizeH="0" baseline="0" noProof="0" dirty="0">
                <a:ln>
                  <a:noFill/>
                </a:ln>
                <a:effectLst/>
                <a:uLnTx/>
                <a:uFillTx/>
                <a:latin typeface="Arial"/>
                <a:ea typeface="ＭＳ Ｐゴシック"/>
                <a:cs typeface="Arial"/>
              </a:rPr>
              <a:t> the number of hours of driving practice that learner drivers must complete to get their probationary licence.</a:t>
            </a:r>
            <a:endParaRPr lang="en-US" sz="1100" b="0" i="0" u="none" strike="noStrike" kern="0" cap="none" spc="0" normalizeH="0" baseline="0" noProof="0" dirty="0">
              <a:ln>
                <a:noFill/>
              </a:ln>
              <a:effectLst/>
              <a:uLnTx/>
              <a:uFillTx/>
              <a:latin typeface="Arial"/>
              <a:ea typeface="ＭＳ Ｐゴシック"/>
              <a:cs typeface="Arial"/>
            </a:endParaRPr>
          </a:p>
          <a:p>
            <a:pPr marL="171450" indent="-171450">
              <a:lnSpc>
                <a:spcPct val="110000"/>
              </a:lnSpc>
              <a:buClr>
                <a:schemeClr val="tx2"/>
              </a:buClr>
              <a:buFont typeface="Arial" panose="020B0604020202020204" pitchFamily="34" charset="0"/>
              <a:buChar char="•"/>
              <a:defRPr/>
            </a:pPr>
            <a:r>
              <a:rPr lang="en-AU" sz="1100" i="1" kern="0" dirty="0">
                <a:latin typeface="Arial"/>
                <a:ea typeface="ＭＳ Ｐゴシック"/>
                <a:cs typeface="Arial"/>
              </a:rPr>
              <a:t>Engaged community volunteers:</a:t>
            </a:r>
            <a:r>
              <a:rPr lang="en-AU" sz="1100" kern="0" dirty="0">
                <a:latin typeface="Arial"/>
                <a:ea typeface="ＭＳ Ｐゴシック"/>
                <a:cs typeface="Arial"/>
              </a:rPr>
              <a:t> Sought funding to purchase a vehicle for local Rotary volunteers to help learner drivers increase their driving hours. </a:t>
            </a:r>
          </a:p>
          <a:p>
            <a:pPr marL="171450" indent="-171450">
              <a:lnSpc>
                <a:spcPct val="110000"/>
              </a:lnSpc>
              <a:buClr>
                <a:schemeClr val="tx2"/>
              </a:buClr>
              <a:buFont typeface="Arial" panose="020B0604020202020204" pitchFamily="34" charset="0"/>
              <a:buChar char="•"/>
              <a:defRPr/>
            </a:pPr>
            <a:endParaRPr lang="en-US" sz="1100" b="0" i="0" u="none" strike="noStrike" kern="0" cap="none" spc="0" normalizeH="0" baseline="0" noProof="0" dirty="0">
              <a:ln>
                <a:noFill/>
              </a:ln>
              <a:effectLst/>
              <a:uLnTx/>
              <a:uFillTx/>
              <a:latin typeface="Arial"/>
              <a:ea typeface="ＭＳ Ｐゴシック"/>
              <a:cs typeface="Arial"/>
            </a:endParaRPr>
          </a:p>
          <a:p>
            <a:pPr>
              <a:lnSpc>
                <a:spcPct val="110000"/>
              </a:lnSpc>
            </a:pPr>
            <a:r>
              <a:rPr lang="en-AU" sz="1100" b="1" dirty="0">
                <a:ea typeface="+mn-lt"/>
                <a:cs typeface="+mn-lt"/>
              </a:rPr>
              <a:t>Outcomes: What outcomes did this lead to? </a:t>
            </a:r>
            <a:r>
              <a:rPr lang="en-US" sz="1100" dirty="0">
                <a:ea typeface="+mn-lt"/>
                <a:cs typeface="+mn-lt"/>
              </a:rPr>
              <a:t> </a:t>
            </a:r>
            <a:endParaRPr lang="en-US" sz="1800" dirty="0">
              <a:latin typeface="Arial"/>
              <a:ea typeface="ＭＳ Ｐゴシック"/>
              <a:cs typeface="Arial"/>
            </a:endParaRPr>
          </a:p>
          <a:p>
            <a:pPr>
              <a:lnSpc>
                <a:spcPct val="110000"/>
              </a:lnSpc>
            </a:pPr>
            <a:r>
              <a:rPr lang="en-US" sz="1100" kern="0" dirty="0">
                <a:latin typeface="Arial"/>
                <a:ea typeface="ＭＳ Ｐゴシック"/>
                <a:cs typeface="Arial"/>
              </a:rPr>
              <a:t>The new delivery model for the TAFE ‘L plates’ course had around 20 participants, with most participants passing. </a:t>
            </a:r>
          </a:p>
          <a:p>
            <a:pPr>
              <a:lnSpc>
                <a:spcPct val="110000"/>
              </a:lnSpc>
            </a:pPr>
            <a:r>
              <a:rPr lang="en-US" sz="1100" kern="0" dirty="0">
                <a:latin typeface="Arial"/>
                <a:ea typeface="ＭＳ Ｐゴシック"/>
                <a:cs typeface="Arial"/>
              </a:rPr>
              <a:t>The transport working group are now turning their attention to advocating for the NSW Government to change policies around driver licensing. These changes include reducing the hours of practice driving that are required to be eligible for a probationary licence, improving access to the Driver Licensing Access Program (DLAP), and extension of the remote/regional restricted license to include the Bega Valley. </a:t>
            </a:r>
          </a:p>
          <a:p>
            <a:pPr>
              <a:lnSpc>
                <a:spcPct val="110000"/>
              </a:lnSpc>
            </a:pPr>
            <a:r>
              <a:rPr lang="en-US" sz="1100" kern="0" dirty="0">
                <a:latin typeface="Arial"/>
                <a:ea typeface="ＭＳ Ｐゴシック"/>
                <a:cs typeface="Arial"/>
              </a:rPr>
              <a:t>The working group have met with the NSW Transport Minister, senior managers of Transport for NSW, and NSW local members for South Coast and Bega Valley. </a:t>
            </a:r>
            <a:endParaRPr lang="en-US" sz="1800" dirty="0">
              <a:cs typeface="Arial"/>
            </a:endParaRPr>
          </a:p>
          <a:p>
            <a:pPr>
              <a:lnSpc>
                <a:spcPct val="110000"/>
              </a:lnSpc>
              <a:defRPr/>
            </a:pPr>
            <a:endParaRPr lang="en-US" sz="1100" kern="1200" dirty="0">
              <a:ea typeface="Roboto"/>
              <a:cs typeface="Arial"/>
            </a:endParaRPr>
          </a:p>
          <a:p>
            <a:pPr>
              <a:lnSpc>
                <a:spcPct val="110000"/>
              </a:lnSpc>
              <a:defRPr/>
            </a:pPr>
            <a:endParaRPr lang="en-US" sz="1100" kern="1200" dirty="0">
              <a:ea typeface="Roboto"/>
              <a:cs typeface="Arial"/>
            </a:endParaRPr>
          </a:p>
        </p:txBody>
      </p:sp>
      <p:sp>
        <p:nvSpPr>
          <p:cNvPr id="12" name="Text Placeholder 10">
            <a:extLst>
              <a:ext uri="{FF2B5EF4-FFF2-40B4-BE49-F238E27FC236}">
                <a16:creationId xmlns:a16="http://schemas.microsoft.com/office/drawing/2014/main" id="{82753EB6-D94B-15E9-1C24-575E0673D8B6}"/>
              </a:ext>
            </a:extLst>
          </p:cNvPr>
          <p:cNvSpPr txBox="1">
            <a:spLocks/>
          </p:cNvSpPr>
          <p:nvPr/>
        </p:nvSpPr>
        <p:spPr>
          <a:xfrm>
            <a:off x="435380" y="776928"/>
            <a:ext cx="9055424" cy="388937"/>
          </a:xfrm>
          <a:prstGeom prst="rect">
            <a:avLst/>
          </a:prstGeom>
          <a:noFill/>
        </p:spPr>
        <p:txBody>
          <a:bodyPr lIns="108000" tIns="72000" rIns="72000" bIns="72000"/>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marL="0" marR="0" lvl="0" indent="0" algn="l" defTabSz="914400" rtl="0" eaLnBrk="0" fontAlgn="base" latinLnBrk="0" hangingPunct="0">
              <a:lnSpc>
                <a:spcPct val="110000"/>
              </a:lnSpc>
              <a:spcBef>
                <a:spcPct val="0"/>
              </a:spcBef>
              <a:spcAft>
                <a:spcPts val="1200"/>
              </a:spcAft>
              <a:buClrTx/>
              <a:buSzTx/>
              <a:buFont typeface="Arial" panose="020B0604020202020204" pitchFamily="34" charset="0"/>
              <a:buNone/>
              <a:tabLst/>
              <a:defRPr/>
            </a:pPr>
            <a:r>
              <a:rPr lang="en-AU" sz="1300" kern="1200" dirty="0">
                <a:solidFill>
                  <a:srgbClr val="002D62"/>
                </a:solidFill>
                <a:ea typeface="Roboto"/>
                <a:cs typeface="Roboto"/>
              </a:rPr>
              <a:t>Making it easier for local people to get their Learners </a:t>
            </a:r>
          </a:p>
        </p:txBody>
      </p:sp>
      <p:sp>
        <p:nvSpPr>
          <p:cNvPr id="13" name="Title 3">
            <a:extLst>
              <a:ext uri="{FF2B5EF4-FFF2-40B4-BE49-F238E27FC236}">
                <a16:creationId xmlns:a16="http://schemas.microsoft.com/office/drawing/2014/main" id="{7E1EC69C-96F3-C403-CD11-DD731F392DF3}"/>
              </a:ext>
            </a:extLst>
          </p:cNvPr>
          <p:cNvSpPr>
            <a:spLocks noGrp="1"/>
          </p:cNvSpPr>
          <p:nvPr>
            <p:ph type="title"/>
          </p:nvPr>
        </p:nvSpPr>
        <p:spPr>
          <a:xfrm>
            <a:off x="435599" y="166746"/>
            <a:ext cx="9055425" cy="612000"/>
          </a:xfrm>
          <a:noFill/>
        </p:spPr>
        <p:txBody>
          <a:bodyPr vert="horz" lIns="72000" tIns="36000" rIns="72000" bIns="36000"/>
          <a:lstStyle/>
          <a:p>
            <a:r>
              <a:rPr lang="en-AU" dirty="0"/>
              <a:t>Outcome story #2</a:t>
            </a:r>
          </a:p>
        </p:txBody>
      </p:sp>
      <p:sp>
        <p:nvSpPr>
          <p:cNvPr id="32" name="Slide Number Placeholder 31">
            <a:extLst>
              <a:ext uri="{FF2B5EF4-FFF2-40B4-BE49-F238E27FC236}">
                <a16:creationId xmlns:a16="http://schemas.microsoft.com/office/drawing/2014/main" id="{377AB184-3C1A-F624-2922-4629922E3E5B}"/>
              </a:ext>
            </a:extLst>
          </p:cNvPr>
          <p:cNvSpPr>
            <a:spLocks noGrp="1"/>
          </p:cNvSpPr>
          <p:nvPr>
            <p:ph type="sldNum" sz="quarter" idx="31"/>
          </p:nvPr>
        </p:nvSpPr>
        <p:spPr/>
        <p:txBody>
          <a:bodyPr/>
          <a:lstStyle/>
          <a:p>
            <a:pPr algn="r"/>
            <a:fld id="{31DA3BC9-E790-4181-9E03-5E49C268FA52}" type="slidenum">
              <a:rPr lang="en-AU" sz="1100" smtClean="0"/>
              <a:pPr algn="r"/>
              <a:t>35</a:t>
            </a:fld>
            <a:r>
              <a:rPr lang="en-AU" sz="1100" dirty="0"/>
              <a:t>  </a:t>
            </a:r>
          </a:p>
        </p:txBody>
      </p:sp>
    </p:spTree>
    <p:extLst>
      <p:ext uri="{BB962C8B-B14F-4D97-AF65-F5344CB8AC3E}">
        <p14:creationId xmlns:p14="http://schemas.microsoft.com/office/powerpoint/2010/main" val="710148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35" name="Group 34" descr="Developing new initiatives">
            <a:extLst>
              <a:ext uri="{FF2B5EF4-FFF2-40B4-BE49-F238E27FC236}">
                <a16:creationId xmlns:a16="http://schemas.microsoft.com/office/drawing/2014/main" id="{B655D3BA-3694-851B-AA22-9E96EAD425DA}"/>
              </a:ext>
            </a:extLst>
          </p:cNvPr>
          <p:cNvGrpSpPr/>
          <p:nvPr/>
        </p:nvGrpSpPr>
        <p:grpSpPr>
          <a:xfrm>
            <a:off x="7236000" y="230400"/>
            <a:ext cx="2307772" cy="475478"/>
            <a:chOff x="10096500" y="3472253"/>
            <a:chExt cx="2307772" cy="475478"/>
          </a:xfrm>
        </p:grpSpPr>
        <p:sp>
          <p:nvSpPr>
            <p:cNvPr id="36" name="Rectangle: Rounded Corners 35">
              <a:extLst>
                <a:ext uri="{FF2B5EF4-FFF2-40B4-BE49-F238E27FC236}">
                  <a16:creationId xmlns:a16="http://schemas.microsoft.com/office/drawing/2014/main" id="{324BBED3-F704-06F0-E2DD-7C9B3C3AB772}"/>
                </a:ext>
              </a:extLst>
            </p:cNvPr>
            <p:cNvSpPr/>
            <p:nvPr/>
          </p:nvSpPr>
          <p:spPr bwMode="auto">
            <a:xfrm>
              <a:off x="10096500" y="3472253"/>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37" name="Graphic 36">
              <a:extLst>
                <a:ext uri="{FF2B5EF4-FFF2-40B4-BE49-F238E27FC236}">
                  <a16:creationId xmlns:a16="http://schemas.microsoft.com/office/drawing/2014/main" id="{F956194A-DCA6-2867-DAF0-0701D18FA1B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0269659" y="3496938"/>
              <a:ext cx="426108" cy="426108"/>
            </a:xfrm>
            <a:prstGeom prst="rect">
              <a:avLst/>
            </a:prstGeom>
          </p:spPr>
        </p:pic>
        <p:sp>
          <p:nvSpPr>
            <p:cNvPr id="38" name="TextBox 37">
              <a:extLst>
                <a:ext uri="{FF2B5EF4-FFF2-40B4-BE49-F238E27FC236}">
                  <a16:creationId xmlns:a16="http://schemas.microsoft.com/office/drawing/2014/main" id="{07D40EA6-2AB2-BEAE-AC51-4FE58BB3AFA1}"/>
                </a:ext>
              </a:extLst>
            </p:cNvPr>
            <p:cNvSpPr txBox="1"/>
            <p:nvPr/>
          </p:nvSpPr>
          <p:spPr>
            <a:xfrm>
              <a:off x="10758372" y="3506149"/>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Developing new initiatives</a:t>
              </a:r>
            </a:p>
          </p:txBody>
        </p:sp>
      </p:grpSp>
      <p:sp>
        <p:nvSpPr>
          <p:cNvPr id="15" name="TextBox 14">
            <a:extLst>
              <a:ext uri="{FF2B5EF4-FFF2-40B4-BE49-F238E27FC236}">
                <a16:creationId xmlns:a16="http://schemas.microsoft.com/office/drawing/2014/main" id="{B4367D73-CECB-F378-8602-8AD40FC0D164}"/>
              </a:ext>
            </a:extLst>
          </p:cNvPr>
          <p:cNvSpPr txBox="1"/>
          <p:nvPr/>
        </p:nvSpPr>
        <p:spPr>
          <a:xfrm>
            <a:off x="5147352" y="3801557"/>
            <a:ext cx="4163627" cy="961312"/>
          </a:xfrm>
          <a:prstGeom prst="rect">
            <a:avLst/>
          </a:prstGeom>
          <a:solidFill>
            <a:schemeClr val="bg1"/>
          </a:solidFill>
          <a:ln>
            <a:solidFill>
              <a:srgbClr val="006FBA"/>
            </a:solidFill>
          </a:ln>
        </p:spPr>
        <p:txBody>
          <a:bodyPr vert="horz" wrap="square" lIns="72000" tIns="72000" rIns="72000" bIns="72000" rtlCol="0" anchor="ctr">
            <a:noAutofit/>
          </a:bodyPr>
          <a:lstStyle>
            <a:defPPr>
              <a:defRPr lang="en-AU"/>
            </a:defPPr>
            <a:lvl1pPr marL="0" indent="0" algn="ctr">
              <a:defRPr sz="1100" i="1" kern="0">
                <a:solidFill>
                  <a:srgbClr val="7030A0"/>
                </a:solidFill>
              </a:defRPr>
            </a:lvl1pPr>
          </a:lstStyle>
          <a:p>
            <a:pPr algn="l">
              <a:lnSpc>
                <a:spcPct val="110000"/>
              </a:lnSpc>
              <a:spcAft>
                <a:spcPts val="600"/>
              </a:spcAft>
            </a:pPr>
            <a:r>
              <a:rPr lang="en-AU" i="0" dirty="0">
                <a:solidFill>
                  <a:schemeClr val="tx2"/>
                </a:solidFill>
                <a:latin typeface="+mn-lt"/>
                <a:ea typeface="Roboto"/>
                <a:cs typeface="Roboto"/>
              </a:rPr>
              <a:t>“As an employer, the tours are an opportunity to showcase the range of roles available and to model a flexible and inclusive workplace.” </a:t>
            </a:r>
          </a:p>
          <a:p>
            <a:pPr algn="l">
              <a:lnSpc>
                <a:spcPct val="110000"/>
              </a:lnSpc>
              <a:spcAft>
                <a:spcPts val="600"/>
              </a:spcAft>
            </a:pPr>
            <a:r>
              <a:rPr lang="en-AU" b="1" i="0" dirty="0">
                <a:solidFill>
                  <a:schemeClr val="tx2"/>
                </a:solidFill>
                <a:latin typeface="+mn-lt"/>
                <a:ea typeface="Roboto"/>
                <a:cs typeface="Roboto"/>
              </a:rPr>
              <a:t>– John Lamont, CEO and owner of NowChem</a:t>
            </a:r>
          </a:p>
        </p:txBody>
      </p:sp>
      <p:pic>
        <p:nvPicPr>
          <p:cNvPr id="16" name="Graphic 15">
            <a:extLst>
              <a:ext uri="{FF2B5EF4-FFF2-40B4-BE49-F238E27FC236}">
                <a16:creationId xmlns:a16="http://schemas.microsoft.com/office/drawing/2014/main" id="{D559A5BE-2A56-F47E-8061-6DD229CDD36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24979" y="4519869"/>
            <a:ext cx="486000" cy="486000"/>
          </a:xfrm>
          <a:prstGeom prst="rect">
            <a:avLst/>
          </a:prstGeom>
        </p:spPr>
      </p:pic>
      <p:sp>
        <p:nvSpPr>
          <p:cNvPr id="30" name="Text Placeholder 10">
            <a:extLst>
              <a:ext uri="{FF2B5EF4-FFF2-40B4-BE49-F238E27FC236}">
                <a16:creationId xmlns:a16="http://schemas.microsoft.com/office/drawing/2014/main" id="{879B7F6A-6758-3883-E632-2B77C58EE176}"/>
              </a:ext>
            </a:extLst>
          </p:cNvPr>
          <p:cNvSpPr txBox="1">
            <a:spLocks/>
          </p:cNvSpPr>
          <p:nvPr/>
        </p:nvSpPr>
        <p:spPr>
          <a:xfrm>
            <a:off x="435380" y="1238400"/>
            <a:ext cx="9055424" cy="4733520"/>
          </a:xfrm>
          <a:prstGeom prst="rect">
            <a:avLst/>
          </a:prstGeom>
          <a:noFill/>
        </p:spPr>
        <p:txBody>
          <a:bodyPr lIns="72000" tIns="72000" rIns="72000" bIns="72000" numCol="2" spcCol="360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panose="02000000000000000000" pitchFamily="2" charset="0"/>
                <a:cs typeface="Roboto" panose="02000000000000000000" pitchFamily="2" charset="0"/>
              </a:rPr>
              <a:t>Problem: What labour market challenge was the Local Jobs Program responding to?</a:t>
            </a:r>
          </a:p>
          <a:p>
            <a:pPr marL="0" marR="0" lvl="0" indent="0" defTabSz="914400" rtl="0" eaLnBrk="0" fontAlgn="base" latinLnBrk="0" hangingPunct="0">
              <a:lnSpc>
                <a:spcPct val="110000"/>
              </a:lnSpc>
              <a:spcBef>
                <a:spcPct val="0"/>
              </a:spcBef>
              <a:buClrTx/>
              <a:buSzTx/>
              <a:buFont typeface="Arial" panose="020B0604020202020204" pitchFamily="34" charset="0"/>
              <a:buNone/>
              <a:tabLst/>
              <a:defRPr/>
            </a:pPr>
            <a:r>
              <a:rPr lang="en-AU" sz="1100" kern="1200" dirty="0">
                <a:solidFill>
                  <a:srgbClr val="002D62"/>
                </a:solidFill>
                <a:ea typeface="Roboto"/>
                <a:cs typeface="Arial"/>
              </a:rPr>
              <a:t>Many job seekers and students have limited awareness of the employment and career opportunities that are available in the Illawarra South Coast region</a:t>
            </a:r>
            <a:r>
              <a:rPr lang="en-AU" sz="1100" dirty="0">
                <a:solidFill>
                  <a:srgbClr val="002D62"/>
                </a:solidFill>
                <a:ea typeface="Roboto"/>
                <a:cs typeface="Arial"/>
              </a:rPr>
              <a:t>. This </a:t>
            </a:r>
            <a:r>
              <a:rPr lang="en-AU" sz="1100" kern="1200" dirty="0">
                <a:solidFill>
                  <a:srgbClr val="002D62"/>
                </a:solidFill>
                <a:ea typeface="Roboto"/>
                <a:cs typeface="Arial"/>
              </a:rPr>
              <a:t>means that many people believe that they need to leave the region to find work or start their career, even though local employers in many sectors urgently need staff.</a:t>
            </a:r>
          </a:p>
          <a:p>
            <a:pPr>
              <a:lnSpc>
                <a:spcPct val="110000"/>
              </a:lnSpc>
              <a:defRPr/>
            </a:pPr>
            <a:r>
              <a:rPr lang="en-US" sz="1100" b="1" dirty="0">
                <a:ea typeface="+mn-lt"/>
                <a:cs typeface="+mn-lt"/>
              </a:rPr>
              <a:t>Activities: How did the Local Jobs Program respond?</a:t>
            </a:r>
            <a:r>
              <a:rPr lang="en-US" sz="1100" b="1" kern="1200" dirty="0">
                <a:solidFill>
                  <a:srgbClr val="002D62"/>
                </a:solidFill>
                <a:ea typeface="Roboto"/>
                <a:cs typeface="Arial"/>
              </a:rPr>
              <a:t> </a:t>
            </a:r>
          </a:p>
          <a:p>
            <a:pPr>
              <a:lnSpc>
                <a:spcPct val="110000"/>
              </a:lnSpc>
              <a:defRPr/>
            </a:pPr>
            <a:r>
              <a:rPr lang="en-AU" sz="1100" kern="1200" dirty="0">
                <a:solidFill>
                  <a:srgbClr val="002D62"/>
                </a:solidFill>
                <a:ea typeface="Roboto"/>
                <a:cs typeface="Arial"/>
              </a:rPr>
              <a:t>The Local Jobs Program team and the manufacturing and defence working group worked with local employers, Employment Services Providers and job seekers to understand the reasons behind this limited awareness and develop solutions.​ The working group:</a:t>
            </a:r>
          </a:p>
          <a:p>
            <a:pPr marL="171450" indent="-171450">
              <a:lnSpc>
                <a:spcPct val="110000"/>
              </a:lnSpc>
              <a:buClr>
                <a:schemeClr val="tx2"/>
              </a:buClr>
              <a:buFont typeface="Arial" panose="020B0604020202020204" pitchFamily="34" charset="0"/>
              <a:buChar char="•"/>
              <a:defRPr/>
            </a:pPr>
            <a:r>
              <a:rPr lang="en-AU" sz="1100" i="1" dirty="0">
                <a:solidFill>
                  <a:srgbClr val="002D62"/>
                </a:solidFill>
                <a:ea typeface="Roboto"/>
                <a:cs typeface="Arial"/>
              </a:rPr>
              <a:t>Developed a pilot program:</a:t>
            </a:r>
            <a:r>
              <a:rPr lang="en-AU" sz="1100" dirty="0">
                <a:solidFill>
                  <a:srgbClr val="002D62"/>
                </a:solidFill>
                <a:ea typeface="Roboto"/>
                <a:cs typeface="Arial"/>
              </a:rPr>
              <a:t> Developed a pilot industry tours program which involved taking groups of job seekers and students on a bus to visit several local employers. The tours gave job seekers a chance to meet employers and understand entry-level roles. Students on the tours could understand the range of opportunities available and where further study would be required. </a:t>
            </a:r>
          </a:p>
          <a:p>
            <a:pPr marL="171450" indent="-171450">
              <a:lnSpc>
                <a:spcPct val="110000"/>
              </a:lnSpc>
              <a:buClr>
                <a:schemeClr val="tx2"/>
              </a:buClr>
              <a:buFont typeface="Arial" panose="020B0604020202020204" pitchFamily="34" charset="0"/>
              <a:buChar char="•"/>
              <a:defRPr/>
            </a:pPr>
            <a:r>
              <a:rPr lang="en-AU" sz="1100" i="1" dirty="0">
                <a:solidFill>
                  <a:srgbClr val="002D62"/>
                </a:solidFill>
                <a:ea typeface="Roboto"/>
                <a:cs typeface="Arial"/>
              </a:rPr>
              <a:t>Sourced funding:</a:t>
            </a:r>
            <a:r>
              <a:rPr lang="en-AU" sz="1100" dirty="0">
                <a:solidFill>
                  <a:srgbClr val="002D62"/>
                </a:solidFill>
                <a:ea typeface="Roboto"/>
                <a:cs typeface="Arial"/>
              </a:rPr>
              <a:t> Accessed the Local Recovery Fund to fund three trial tours and hire a bus (the driver is </a:t>
            </a:r>
            <a:r>
              <a:rPr lang="en-AU" sz="1100" kern="1200" dirty="0">
                <a:solidFill>
                  <a:srgbClr val="002D62"/>
                </a:solidFill>
                <a:ea typeface="Roboto"/>
                <a:cs typeface="Arial"/>
              </a:rPr>
              <a:t>now a member of the transport </a:t>
            </a:r>
            <a:r>
              <a:rPr lang="en-AU" sz="1100" dirty="0">
                <a:solidFill>
                  <a:srgbClr val="002D62"/>
                </a:solidFill>
                <a:ea typeface="Roboto"/>
                <a:cs typeface="Arial"/>
              </a:rPr>
              <a:t>w</a:t>
            </a:r>
            <a:r>
              <a:rPr lang="en-AU" sz="1100" kern="1200" dirty="0">
                <a:solidFill>
                  <a:srgbClr val="002D62"/>
                </a:solidFill>
                <a:ea typeface="Roboto"/>
                <a:cs typeface="Arial"/>
              </a:rPr>
              <a:t>orking group).</a:t>
            </a:r>
          </a:p>
          <a:p>
            <a:pPr marL="171450" indent="-171450">
              <a:lnSpc>
                <a:spcPct val="110000"/>
              </a:lnSpc>
              <a:buClr>
                <a:schemeClr val="tx2"/>
              </a:buClr>
              <a:buFont typeface="Arial" panose="020B0604020202020204" pitchFamily="34" charset="0"/>
              <a:buChar char="•"/>
              <a:defRPr/>
            </a:pPr>
            <a:endParaRPr lang="en-AU" sz="1100" kern="1200" dirty="0">
              <a:solidFill>
                <a:srgbClr val="002D62"/>
              </a:solidFill>
              <a:ea typeface="Roboto"/>
              <a:cs typeface="Arial"/>
            </a:endParaRPr>
          </a:p>
          <a:p>
            <a:pPr marL="171450" indent="-171450">
              <a:lnSpc>
                <a:spcPct val="110000"/>
              </a:lnSpc>
              <a:buClr>
                <a:schemeClr val="tx2"/>
              </a:buClr>
              <a:buFont typeface="Arial" panose="020B0604020202020204" pitchFamily="34" charset="0"/>
              <a:buChar char="•"/>
              <a:defRPr/>
            </a:pPr>
            <a:r>
              <a:rPr lang="en-AU" sz="1100" i="1" kern="1200" dirty="0">
                <a:solidFill>
                  <a:srgbClr val="002D62"/>
                </a:solidFill>
                <a:ea typeface="Roboto"/>
                <a:cs typeface="Arial"/>
              </a:rPr>
              <a:t>Supported implementation:</a:t>
            </a:r>
            <a:r>
              <a:rPr lang="en-AU" sz="1100" kern="1200" dirty="0">
                <a:solidFill>
                  <a:srgbClr val="002D62"/>
                </a:solidFill>
                <a:ea typeface="Roboto"/>
                <a:cs typeface="Arial"/>
              </a:rPr>
              <a:t> Attended all tours on the bus, providing introductions to employers and chaperoning job seekers and students.</a:t>
            </a:r>
          </a:p>
          <a:p>
            <a:pPr marL="171450" indent="-171450">
              <a:lnSpc>
                <a:spcPct val="110000"/>
              </a:lnSpc>
              <a:buClr>
                <a:schemeClr val="tx2"/>
              </a:buClr>
              <a:buFont typeface="Arial" panose="020B0604020202020204" pitchFamily="34" charset="0"/>
              <a:buChar char="•"/>
              <a:defRPr/>
            </a:pPr>
            <a:r>
              <a:rPr lang="en-AU" sz="1100" i="1" dirty="0">
                <a:solidFill>
                  <a:srgbClr val="002D62"/>
                </a:solidFill>
                <a:ea typeface="Roboto"/>
                <a:cs typeface="Arial"/>
              </a:rPr>
              <a:t>Planned for the future:</a:t>
            </a:r>
            <a:r>
              <a:rPr lang="en-AU" sz="1100" dirty="0">
                <a:solidFill>
                  <a:srgbClr val="002D62"/>
                </a:solidFill>
                <a:ea typeface="Roboto"/>
                <a:cs typeface="Arial"/>
              </a:rPr>
              <a:t> Developed a plan that maps out employer visits, key dates and ongoing stakeholder involvement. </a:t>
            </a:r>
          </a:p>
          <a:p>
            <a:pPr>
              <a:lnSpc>
                <a:spcPct val="110000"/>
              </a:lnSpc>
            </a:pPr>
            <a:r>
              <a:rPr lang="en-AU" sz="1100" b="1" dirty="0">
                <a:ea typeface="+mn-lt"/>
                <a:cs typeface="+mn-lt"/>
              </a:rPr>
              <a:t>Outcomes: What outcomes did this lead to? </a:t>
            </a:r>
            <a:r>
              <a:rPr lang="en-US" sz="1100" dirty="0">
                <a:ea typeface="+mn-lt"/>
                <a:cs typeface="+mn-lt"/>
              </a:rPr>
              <a:t> </a:t>
            </a:r>
          </a:p>
          <a:p>
            <a:pPr marL="0" marR="0" lvl="0" indent="0" defTabSz="914400" rtl="0" eaLnBrk="1" fontAlgn="base" latinLnBrk="0" hangingPunct="1">
              <a:lnSpc>
                <a:spcPct val="110000"/>
              </a:lnSpc>
              <a:spcBef>
                <a:spcPct val="0"/>
              </a:spcBef>
              <a:buClr>
                <a:srgbClr val="B2BB1E"/>
              </a:buClr>
              <a:buSzTx/>
              <a:buFont typeface="Arial" panose="020B0604020202020204" pitchFamily="34" charset="0"/>
              <a:buNone/>
              <a:tabLst/>
              <a:defRPr/>
            </a:pPr>
            <a:r>
              <a:rPr kumimoji="0" lang="en-AU" sz="1100" b="0" i="0" u="none" strike="noStrike" kern="1200" cap="none" spc="0" normalizeH="0" baseline="0" noProof="0" dirty="0">
                <a:ln>
                  <a:noFill/>
                </a:ln>
                <a:solidFill>
                  <a:srgbClr val="002D62"/>
                </a:solidFill>
                <a:effectLst/>
                <a:uLnTx/>
                <a:uFillTx/>
                <a:latin typeface="Arial"/>
                <a:ea typeface="Roboto"/>
                <a:cs typeface="Arial"/>
              </a:rPr>
              <a:t>About 20 job seekers have been matched with local employers through the industry tours. The tours help job seekers understand </a:t>
            </a:r>
            <a:r>
              <a:rPr lang="en-AU" sz="1100" dirty="0">
                <a:solidFill>
                  <a:srgbClr val="002D62"/>
                </a:solidFill>
                <a:latin typeface="Arial"/>
                <a:ea typeface="Roboto"/>
                <a:cs typeface="Arial"/>
              </a:rPr>
              <a:t>what roles are available, and the </a:t>
            </a:r>
            <a:r>
              <a:rPr kumimoji="0" lang="en-AU" sz="1100" b="0" i="0" u="none" strike="noStrike" kern="1200" cap="none" spc="0" normalizeH="0" baseline="0" noProof="0" dirty="0">
                <a:ln>
                  <a:noFill/>
                </a:ln>
                <a:solidFill>
                  <a:srgbClr val="002D62"/>
                </a:solidFill>
                <a:effectLst/>
                <a:uLnTx/>
                <a:uFillTx/>
                <a:latin typeface="Arial"/>
                <a:ea typeface="Roboto"/>
                <a:cs typeface="Arial"/>
              </a:rPr>
              <a:t>range of local industries and businesses seeking staff.</a:t>
            </a:r>
          </a:p>
        </p:txBody>
      </p:sp>
      <p:sp>
        <p:nvSpPr>
          <p:cNvPr id="12" name="Text Placeholder 10">
            <a:extLst>
              <a:ext uri="{FF2B5EF4-FFF2-40B4-BE49-F238E27FC236}">
                <a16:creationId xmlns:a16="http://schemas.microsoft.com/office/drawing/2014/main" id="{82753EB6-D94B-15E9-1C24-575E0673D8B6}"/>
              </a:ext>
            </a:extLst>
          </p:cNvPr>
          <p:cNvSpPr txBox="1">
            <a:spLocks/>
          </p:cNvSpPr>
          <p:nvPr/>
        </p:nvSpPr>
        <p:spPr>
          <a:xfrm>
            <a:off x="435380" y="776928"/>
            <a:ext cx="9055424" cy="388937"/>
          </a:xfrm>
          <a:prstGeom prst="rect">
            <a:avLst/>
          </a:prstGeom>
          <a:noFill/>
        </p:spPr>
        <p:txBody>
          <a:bodyPr lIns="108000" tIns="72000" rIns="72000" bIns="72000"/>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marL="0" marR="0" lvl="0" indent="0" algn="l" defTabSz="914400" rtl="0" eaLnBrk="0" fontAlgn="base" latinLnBrk="0" hangingPunct="0">
              <a:lnSpc>
                <a:spcPct val="110000"/>
              </a:lnSpc>
              <a:spcBef>
                <a:spcPct val="0"/>
              </a:spcBef>
              <a:spcAft>
                <a:spcPts val="1200"/>
              </a:spcAft>
              <a:buClrTx/>
              <a:buSzTx/>
              <a:buFont typeface="Arial" panose="020B0604020202020204" pitchFamily="34" charset="0"/>
              <a:buNone/>
              <a:tabLst/>
              <a:defRPr/>
            </a:pPr>
            <a:r>
              <a:rPr lang="en-AU" sz="1300" kern="1200" dirty="0">
                <a:solidFill>
                  <a:srgbClr val="002D62"/>
                </a:solidFill>
                <a:ea typeface="Roboto"/>
                <a:cs typeface="Roboto"/>
              </a:rPr>
              <a:t>Industry tours initiative for job seekers and students</a:t>
            </a:r>
          </a:p>
        </p:txBody>
      </p:sp>
      <p:sp>
        <p:nvSpPr>
          <p:cNvPr id="23" name="Title 3">
            <a:extLst>
              <a:ext uri="{FF2B5EF4-FFF2-40B4-BE49-F238E27FC236}">
                <a16:creationId xmlns:a16="http://schemas.microsoft.com/office/drawing/2014/main" id="{DAD45F9A-BF12-DEA6-5981-DD618D229467}"/>
              </a:ext>
            </a:extLst>
          </p:cNvPr>
          <p:cNvSpPr>
            <a:spLocks noGrp="1"/>
          </p:cNvSpPr>
          <p:nvPr>
            <p:ph type="title"/>
          </p:nvPr>
        </p:nvSpPr>
        <p:spPr>
          <a:xfrm>
            <a:off x="435599" y="166746"/>
            <a:ext cx="9055425" cy="612000"/>
          </a:xfrm>
          <a:noFill/>
        </p:spPr>
        <p:txBody>
          <a:bodyPr vert="horz" lIns="72000" tIns="36000" rIns="72000" bIns="36000"/>
          <a:lstStyle/>
          <a:p>
            <a:r>
              <a:rPr lang="en-AU" dirty="0"/>
              <a:t>Outcome story #3</a:t>
            </a:r>
          </a:p>
        </p:txBody>
      </p:sp>
      <p:sp>
        <p:nvSpPr>
          <p:cNvPr id="39" name="Slide Number Placeholder 38">
            <a:extLst>
              <a:ext uri="{FF2B5EF4-FFF2-40B4-BE49-F238E27FC236}">
                <a16:creationId xmlns:a16="http://schemas.microsoft.com/office/drawing/2014/main" id="{98AA3BD9-9651-C0CE-D4C7-19A182C56AF8}"/>
              </a:ext>
            </a:extLst>
          </p:cNvPr>
          <p:cNvSpPr>
            <a:spLocks noGrp="1"/>
          </p:cNvSpPr>
          <p:nvPr>
            <p:ph type="sldNum" sz="quarter" idx="31"/>
          </p:nvPr>
        </p:nvSpPr>
        <p:spPr/>
        <p:txBody>
          <a:bodyPr/>
          <a:lstStyle/>
          <a:p>
            <a:pPr algn="r"/>
            <a:fld id="{31DA3BC9-E790-4181-9E03-5E49C268FA52}" type="slidenum">
              <a:rPr lang="en-AU" sz="1100" smtClean="0"/>
              <a:pPr algn="r"/>
              <a:t>36</a:t>
            </a:fld>
            <a:r>
              <a:rPr lang="en-AU" sz="1100" dirty="0"/>
              <a:t> </a:t>
            </a:r>
          </a:p>
        </p:txBody>
      </p:sp>
    </p:spTree>
    <p:extLst>
      <p:ext uri="{BB962C8B-B14F-4D97-AF65-F5344CB8AC3E}">
        <p14:creationId xmlns:p14="http://schemas.microsoft.com/office/powerpoint/2010/main" val="133695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0422A52-553E-C8A0-57BB-418B4528A9A5}"/>
              </a:ext>
              <a:ext uri="{C183D7F6-B498-43B3-948B-1728B52AA6E4}">
                <adec:decorative xmlns:adec="http://schemas.microsoft.com/office/drawing/2017/decorative" val="1"/>
              </a:ext>
            </a:extLst>
          </p:cNvPr>
          <p:cNvGrpSpPr/>
          <p:nvPr/>
        </p:nvGrpSpPr>
        <p:grpSpPr>
          <a:xfrm>
            <a:off x="4953000" y="1459461"/>
            <a:ext cx="4129400" cy="3939077"/>
            <a:chOff x="5158896" y="1705438"/>
            <a:chExt cx="3392352" cy="3235999"/>
          </a:xfrm>
        </p:grpSpPr>
        <p:grpSp>
          <p:nvGrpSpPr>
            <p:cNvPr id="2" name="Group 1">
              <a:extLst>
                <a:ext uri="{FF2B5EF4-FFF2-40B4-BE49-F238E27FC236}">
                  <a16:creationId xmlns:a16="http://schemas.microsoft.com/office/drawing/2014/main" id="{47B2039A-494E-48AE-CAA9-4C5A941F0F8F}"/>
                </a:ext>
              </a:extLst>
            </p:cNvPr>
            <p:cNvGrpSpPr>
              <a:grpSpLocks noChangeAspect="1"/>
            </p:cNvGrpSpPr>
            <p:nvPr/>
          </p:nvGrpSpPr>
          <p:grpSpPr>
            <a:xfrm>
              <a:off x="5158896" y="1705438"/>
              <a:ext cx="3392352" cy="3235999"/>
              <a:chOff x="2231296" y="1700212"/>
              <a:chExt cx="4681408" cy="4465637"/>
            </a:xfrm>
            <a:solidFill>
              <a:schemeClr val="tx2"/>
            </a:solidFill>
          </p:grpSpPr>
          <p:sp>
            <p:nvSpPr>
              <p:cNvPr id="3" name="Freeform 2">
                <a:extLst>
                  <a:ext uri="{FF2B5EF4-FFF2-40B4-BE49-F238E27FC236}">
                    <a16:creationId xmlns:a16="http://schemas.microsoft.com/office/drawing/2014/main" id="{1444D8E1-31A6-FD6E-3168-9326FA8819D0}"/>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D0313791-5578-CA8C-B028-89BE6E37C0B8}"/>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6" name="Freeform 33">
                <a:extLst>
                  <a:ext uri="{FF2B5EF4-FFF2-40B4-BE49-F238E27FC236}">
                    <a16:creationId xmlns:a16="http://schemas.microsoft.com/office/drawing/2014/main" id="{F31F5B4A-3648-A2AE-3C30-200718A362B9}"/>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0" name="Freeform 48">
                <a:extLst>
                  <a:ext uri="{FF2B5EF4-FFF2-40B4-BE49-F238E27FC236}">
                    <a16:creationId xmlns:a16="http://schemas.microsoft.com/office/drawing/2014/main" id="{D4A917D0-D59D-ED4B-48C2-AF23F56BF0C5}"/>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1" name="Freeform 49">
                <a:extLst>
                  <a:ext uri="{FF2B5EF4-FFF2-40B4-BE49-F238E27FC236}">
                    <a16:creationId xmlns:a16="http://schemas.microsoft.com/office/drawing/2014/main" id="{68C09371-D724-FF86-356A-CA407B47F0E4}"/>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2" name="Freeform 51">
                <a:extLst>
                  <a:ext uri="{FF2B5EF4-FFF2-40B4-BE49-F238E27FC236}">
                    <a16:creationId xmlns:a16="http://schemas.microsoft.com/office/drawing/2014/main" id="{6E7104E6-3D8C-28E5-B2A8-64F1D3EE78BB}"/>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3" name="Freeform 58">
                <a:extLst>
                  <a:ext uri="{FF2B5EF4-FFF2-40B4-BE49-F238E27FC236}">
                    <a16:creationId xmlns:a16="http://schemas.microsoft.com/office/drawing/2014/main" id="{485C1E35-9539-75EA-31F5-36EFA6C28EE3}"/>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4" name="Freeform 62">
                <a:extLst>
                  <a:ext uri="{FF2B5EF4-FFF2-40B4-BE49-F238E27FC236}">
                    <a16:creationId xmlns:a16="http://schemas.microsoft.com/office/drawing/2014/main" id="{B0E63A2F-2A59-39D9-376E-BB4F00C37C87}"/>
                  </a:ext>
                </a:extLst>
              </p:cNvPr>
              <p:cNvSpPr>
                <a:spLocks noChangeAspect="1"/>
              </p:cNvSpPr>
              <p:nvPr>
                <p:custDataLst>
                  <p:tags r:id="rId8"/>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5" name="Freeform 100">
                <a:extLst>
                  <a:ext uri="{FF2B5EF4-FFF2-40B4-BE49-F238E27FC236}">
                    <a16:creationId xmlns:a16="http://schemas.microsoft.com/office/drawing/2014/main" id="{34CA192D-74BE-22AD-4FEF-CF5507A4642C}"/>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grpSp>
        <p:pic>
          <p:nvPicPr>
            <p:cNvPr id="16" name="Graphic 15">
              <a:extLst>
                <a:ext uri="{FF2B5EF4-FFF2-40B4-BE49-F238E27FC236}">
                  <a16:creationId xmlns:a16="http://schemas.microsoft.com/office/drawing/2014/main" id="{636E9F61-4392-FBB7-B875-BDE954F47F0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481034" y="3996924"/>
              <a:ext cx="447736" cy="448720"/>
            </a:xfrm>
            <a:prstGeom prst="rect">
              <a:avLst/>
            </a:prstGeom>
          </p:spPr>
        </p:pic>
      </p:grpSp>
      <p:sp>
        <p:nvSpPr>
          <p:cNvPr id="8" name="Title 7">
            <a:extLst>
              <a:ext uri="{FF2B5EF4-FFF2-40B4-BE49-F238E27FC236}">
                <a16:creationId xmlns:a16="http://schemas.microsoft.com/office/drawing/2014/main" id="{0C5396F7-505E-199A-DBA1-4875DC1280E2}"/>
              </a:ext>
            </a:extLst>
          </p:cNvPr>
          <p:cNvSpPr txBox="1">
            <a:spLocks noGrp="1"/>
          </p:cNvSpPr>
          <p:nvPr>
            <p:ph type="title" idx="4294967295"/>
          </p:nvPr>
        </p:nvSpPr>
        <p:spPr>
          <a:xfrm>
            <a:off x="843728" y="2431089"/>
            <a:ext cx="3970699" cy="1216338"/>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3600" b="1" i="0" u="none" strike="noStrike" kern="1200" cap="none" spc="0" normalizeH="0" baseline="0" noProof="0" dirty="0">
                <a:ln>
                  <a:noFill/>
                </a:ln>
                <a:solidFill>
                  <a:schemeClr val="tx2"/>
                </a:solidFill>
                <a:effectLst/>
                <a:uLnTx/>
                <a:uFillTx/>
                <a:latin typeface="Arial" charset="0"/>
                <a:ea typeface="ＭＳ Ｐゴシック" pitchFamily="84" charset="-128"/>
                <a:cs typeface="+mn-cs"/>
              </a:rPr>
              <a:t>Western Melbourne</a:t>
            </a:r>
            <a:endParaRPr kumimoji="0" lang="en-AU" sz="4000" b="1" i="0" u="none" strike="noStrike" kern="0" cap="none" spc="0" normalizeH="0" baseline="0" noProof="0" dirty="0">
              <a:ln>
                <a:noFill/>
              </a:ln>
              <a:solidFill>
                <a:schemeClr val="tx2"/>
              </a:solidFill>
              <a:effectLst/>
              <a:uLnTx/>
              <a:uFillTx/>
              <a:latin typeface="Arial" charset="0"/>
              <a:ea typeface="ＭＳ Ｐゴシック" pitchFamily="84" charset="-128"/>
              <a:cs typeface="+mn-cs"/>
            </a:endParaRPr>
          </a:p>
        </p:txBody>
      </p:sp>
      <p:sp>
        <p:nvSpPr>
          <p:cNvPr id="4" name="Slide Number Placeholder 2">
            <a:extLst>
              <a:ext uri="{FF2B5EF4-FFF2-40B4-BE49-F238E27FC236}">
                <a16:creationId xmlns:a16="http://schemas.microsoft.com/office/drawing/2014/main" id="{A517218C-1247-E21F-8BFF-9A1C70C29FD2}"/>
              </a:ext>
            </a:extLst>
          </p:cNvPr>
          <p:cNvSpPr txBox="1">
            <a:spLocks/>
          </p:cNvSpPr>
          <p:nvPr/>
        </p:nvSpPr>
        <p:spPr>
          <a:xfrm>
            <a:off x="69764" y="6565840"/>
            <a:ext cx="326600" cy="195933"/>
          </a:xfrm>
          <a:prstGeom prst="rect">
            <a:avLst/>
          </a:prstGeom>
        </p:spPr>
        <p:txBody>
          <a:bodyPr vert="horz" lIns="0" tIns="0" rIns="0" bIns="0" rtlCol="0" anchor="t" anchorCtr="0"/>
          <a:lstStyle>
            <a:defPPr>
              <a:defRPr lang="en-AU"/>
            </a:defPPr>
            <a:lvl1pPr algn="r">
              <a:defRPr sz="700">
                <a:solidFill>
                  <a:schemeClr val="tx2"/>
                </a:solidFill>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fld id="{31DA3BC9-E790-4181-9E03-5E49C268FA52}" type="slidenum">
              <a:rPr lang="en-AU" sz="1100"/>
              <a:pPr/>
              <a:t>37</a:t>
            </a:fld>
            <a:r>
              <a:rPr lang="en-AU" sz="1100" dirty="0"/>
              <a:t>  </a:t>
            </a:r>
          </a:p>
        </p:txBody>
      </p:sp>
    </p:spTree>
    <p:extLst>
      <p:ext uri="{BB962C8B-B14F-4D97-AF65-F5344CB8AC3E}">
        <p14:creationId xmlns:p14="http://schemas.microsoft.com/office/powerpoint/2010/main" val="1313628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D76B7D1-BBF1-5A73-A64C-9B7597A7E296}"/>
              </a:ext>
            </a:extLst>
          </p:cNvPr>
          <p:cNvGraphicFramePr>
            <a:graphicFrameLocks noChangeAspect="1"/>
          </p:cNvGraphicFramePr>
          <p:nvPr>
            <p:custDataLst>
              <p:tags r:id="rId1"/>
            </p:custDataLst>
            <p:extLst>
              <p:ext uri="{D42A27DB-BD31-4B8C-83A1-F6EECF244321}">
                <p14:modId xmlns:p14="http://schemas.microsoft.com/office/powerpoint/2010/main" val="2997403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4" progId="TCLayout.ActiveDocument.1">
                  <p:embed/>
                </p:oleObj>
              </mc:Choice>
              <mc:Fallback>
                <p:oleObj name="think-cell Slide" r:id="rId3" imgW="381" imgH="384" progId="TCLayout.ActiveDocument.1">
                  <p:embed/>
                  <p:pic>
                    <p:nvPicPr>
                      <p:cNvPr id="8" name="think-cell data - do not delete" hidden="1">
                        <a:extLst>
                          <a:ext uri="{FF2B5EF4-FFF2-40B4-BE49-F238E27FC236}">
                            <a16:creationId xmlns:a16="http://schemas.microsoft.com/office/drawing/2014/main" id="{2D76B7D1-BBF1-5A73-A64C-9B7597A7E2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ED9CD91-6130-2C43-967A-9ED984754F36}"/>
              </a:ext>
            </a:extLst>
          </p:cNvPr>
          <p:cNvSpPr txBox="1"/>
          <p:nvPr/>
        </p:nvSpPr>
        <p:spPr>
          <a:xfrm>
            <a:off x="5107559" y="6086492"/>
            <a:ext cx="4479094" cy="543121"/>
          </a:xfrm>
          <a:prstGeom prst="rect">
            <a:avLst/>
          </a:prstGeom>
        </p:spPr>
        <p:txBody>
          <a:bodyPr vert="horz" wrap="square" lIns="0" tIns="0" rIns="0" bIns="0" rtlCol="0">
            <a:noAutofit/>
          </a:bodyPr>
          <a:lstStyle/>
          <a:p>
            <a:pPr marL="0" indent="0" algn="l"/>
            <a:r>
              <a:rPr lang="en-AU" sz="1100" kern="0" dirty="0">
                <a:solidFill>
                  <a:schemeClr val="tx2"/>
                </a:solidFill>
              </a:rPr>
              <a:t>Source: Jobs and Skills Australia, </a:t>
            </a:r>
            <a:r>
              <a:rPr lang="en-AU" sz="1100" kern="0" dirty="0">
                <a:solidFill>
                  <a:schemeClr val="tx2"/>
                </a:solidFill>
                <a:hlinkClick r:id="rId5"/>
              </a:rPr>
              <a:t>Month</a:t>
            </a:r>
            <a:r>
              <a:rPr lang="en-AU" sz="1100" kern="0" dirty="0">
                <a:solidFill>
                  <a:schemeClr val="tx2"/>
                </a:solidFill>
                <a:hlinkClick r:id="rId6"/>
              </a:rPr>
              <a:t>ly</a:t>
            </a:r>
            <a:r>
              <a:rPr lang="en-AU" sz="1100" kern="0" dirty="0">
                <a:solidFill>
                  <a:schemeClr val="tx2"/>
                </a:solidFill>
                <a:hlinkClick r:id="rId5"/>
              </a:rPr>
              <a:t> Labour Market Dashboards</a:t>
            </a:r>
            <a:r>
              <a:rPr lang="en-AU" sz="1100" kern="0" dirty="0">
                <a:solidFill>
                  <a:schemeClr val="tx2"/>
                </a:solidFill>
              </a:rPr>
              <a:t>, updated June 2023</a:t>
            </a:r>
          </a:p>
        </p:txBody>
      </p:sp>
      <p:graphicFrame>
        <p:nvGraphicFramePr>
          <p:cNvPr id="9" name="Table 8" descr="Table of labour market summary of Western Melbourne and Australia">
            <a:extLst>
              <a:ext uri="{FF2B5EF4-FFF2-40B4-BE49-F238E27FC236}">
                <a16:creationId xmlns:a16="http://schemas.microsoft.com/office/drawing/2014/main" id="{D0499C03-D36A-5FAC-B186-7AC546199E71}"/>
              </a:ext>
            </a:extLst>
          </p:cNvPr>
          <p:cNvGraphicFramePr>
            <a:graphicFrameLocks noGrp="1"/>
          </p:cNvGraphicFramePr>
          <p:nvPr>
            <p:extLst>
              <p:ext uri="{D42A27DB-BD31-4B8C-83A1-F6EECF244321}">
                <p14:modId xmlns:p14="http://schemas.microsoft.com/office/powerpoint/2010/main" val="933483051"/>
              </p:ext>
            </p:extLst>
          </p:nvPr>
        </p:nvGraphicFramePr>
        <p:xfrm>
          <a:off x="5107559" y="4199464"/>
          <a:ext cx="4479094" cy="1798320"/>
        </p:xfrm>
        <a:graphic>
          <a:graphicData uri="http://schemas.openxmlformats.org/drawingml/2006/table">
            <a:tbl>
              <a:tblPr firstRow="1" bandRow="1">
                <a:tableStyleId>{64143AEB-D88A-4235-B7F5-65CC395101BD}</a:tableStyleId>
              </a:tblPr>
              <a:tblGrid>
                <a:gridCol w="1630592">
                  <a:extLst>
                    <a:ext uri="{9D8B030D-6E8A-4147-A177-3AD203B41FA5}">
                      <a16:colId xmlns:a16="http://schemas.microsoft.com/office/drawing/2014/main" val="988993753"/>
                    </a:ext>
                  </a:extLst>
                </a:gridCol>
                <a:gridCol w="1500327">
                  <a:extLst>
                    <a:ext uri="{9D8B030D-6E8A-4147-A177-3AD203B41FA5}">
                      <a16:colId xmlns:a16="http://schemas.microsoft.com/office/drawing/2014/main" val="1333594819"/>
                    </a:ext>
                  </a:extLst>
                </a:gridCol>
                <a:gridCol w="1348175">
                  <a:extLst>
                    <a:ext uri="{9D8B030D-6E8A-4147-A177-3AD203B41FA5}">
                      <a16:colId xmlns:a16="http://schemas.microsoft.com/office/drawing/2014/main" val="3686488273"/>
                    </a:ext>
                  </a:extLst>
                </a:gridCol>
              </a:tblGrid>
              <a:tr h="172100">
                <a:tc>
                  <a:txBody>
                    <a:bodyPr/>
                    <a:lstStyle/>
                    <a:p>
                      <a:r>
                        <a:rPr lang="en-AU" sz="1100" b="1" dirty="0">
                          <a:solidFill>
                            <a:schemeClr val="bg1"/>
                          </a:solidFill>
                        </a:rPr>
                        <a:t>Labour market summary</a:t>
                      </a:r>
                    </a:p>
                  </a:txBody>
                  <a:tcPr anchor="ctr">
                    <a:solidFill>
                      <a:schemeClr val="tx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1" dirty="0">
                          <a:solidFill>
                            <a:schemeClr val="bg1"/>
                          </a:solidFill>
                        </a:rPr>
                        <a:t>Western Melbourne</a:t>
                      </a:r>
                    </a:p>
                  </a:txBody>
                  <a:tcPr anchor="ctr">
                    <a:solidFill>
                      <a:schemeClr val="tx2"/>
                    </a:solidFill>
                  </a:tcPr>
                </a:tc>
                <a:tc>
                  <a:txBody>
                    <a:bodyPr/>
                    <a:lstStyle/>
                    <a:p>
                      <a:pPr algn="r"/>
                      <a:r>
                        <a:rPr lang="en-AU" sz="1100" dirty="0">
                          <a:solidFill>
                            <a:schemeClr val="bg1"/>
                          </a:solidFill>
                        </a:rPr>
                        <a:t>Australia</a:t>
                      </a:r>
                    </a:p>
                  </a:txBody>
                  <a:tcPr anchor="ctr">
                    <a:solidFill>
                      <a:schemeClr val="tx2"/>
                    </a:solidFill>
                  </a:tcPr>
                </a:tc>
                <a:extLst>
                  <a:ext uri="{0D108BD9-81ED-4DB2-BD59-A6C34878D82A}">
                    <a16:rowId xmlns:a16="http://schemas.microsoft.com/office/drawing/2014/main" val="938825910"/>
                  </a:ext>
                </a:extLst>
              </a:tr>
              <a:tr h="172100">
                <a:tc>
                  <a:txBody>
                    <a:bodyPr/>
                    <a:lstStyle/>
                    <a:p>
                      <a:r>
                        <a:rPr lang="en-AU" sz="1100" b="1" dirty="0">
                          <a:solidFill>
                            <a:schemeClr val="tx2"/>
                          </a:solidFill>
                        </a:rPr>
                        <a:t>Number of people employed</a:t>
                      </a:r>
                    </a:p>
                  </a:txBody>
                  <a:tcPr anchor="ctr"/>
                </a:tc>
                <a:tc>
                  <a:txBody>
                    <a:bodyPr/>
                    <a:lstStyle/>
                    <a:p>
                      <a:pPr algn="r"/>
                      <a:r>
                        <a:rPr lang="en-AU" sz="1100" b="0" dirty="0">
                          <a:solidFill>
                            <a:schemeClr val="tx2"/>
                          </a:solidFill>
                        </a:rPr>
                        <a:t>492,600</a:t>
                      </a:r>
                    </a:p>
                  </a:txBody>
                  <a:tcPr anchor="ctr"/>
                </a:tc>
                <a:tc>
                  <a:txBody>
                    <a:bodyPr/>
                    <a:lstStyle/>
                    <a:p>
                      <a:pPr algn="r"/>
                      <a:r>
                        <a:rPr lang="en-AU" sz="1100" b="0" dirty="0">
                          <a:solidFill>
                            <a:schemeClr val="tx2"/>
                          </a:solidFill>
                        </a:rPr>
                        <a:t>14,046,100</a:t>
                      </a:r>
                    </a:p>
                  </a:txBody>
                  <a:tcPr anchor="ctr"/>
                </a:tc>
                <a:extLst>
                  <a:ext uri="{0D108BD9-81ED-4DB2-BD59-A6C34878D82A}">
                    <a16:rowId xmlns:a16="http://schemas.microsoft.com/office/drawing/2014/main" val="772023986"/>
                  </a:ext>
                </a:extLst>
              </a:tr>
              <a:tr h="172100">
                <a:tc>
                  <a:txBody>
                    <a:bodyPr/>
                    <a:lstStyle/>
                    <a:p>
                      <a:r>
                        <a:rPr lang="en-AU" sz="1100" b="1" dirty="0">
                          <a:solidFill>
                            <a:schemeClr val="tx2"/>
                          </a:solidFill>
                        </a:rPr>
                        <a:t>Unemployment rate</a:t>
                      </a:r>
                    </a:p>
                  </a:txBody>
                  <a:tcPr anchor="ctr"/>
                </a:tc>
                <a:tc>
                  <a:txBody>
                    <a:bodyPr/>
                    <a:lstStyle/>
                    <a:p>
                      <a:pPr algn="r"/>
                      <a:r>
                        <a:rPr lang="en-AU" sz="1100" b="0" dirty="0">
                          <a:solidFill>
                            <a:schemeClr val="tx2"/>
                          </a:solidFill>
                        </a:rPr>
                        <a:t>5.4%</a:t>
                      </a:r>
                    </a:p>
                  </a:txBody>
                  <a:tcPr anchor="ctr"/>
                </a:tc>
                <a:tc>
                  <a:txBody>
                    <a:bodyPr/>
                    <a:lstStyle/>
                    <a:p>
                      <a:pPr algn="r"/>
                      <a:r>
                        <a:rPr lang="en-AU" sz="1100" b="0" dirty="0">
                          <a:solidFill>
                            <a:schemeClr val="tx2"/>
                          </a:solidFill>
                        </a:rPr>
                        <a:t>3.5%</a:t>
                      </a:r>
                    </a:p>
                  </a:txBody>
                  <a:tcPr anchor="ctr"/>
                </a:tc>
                <a:extLst>
                  <a:ext uri="{0D108BD9-81ED-4DB2-BD59-A6C34878D82A}">
                    <a16:rowId xmlns:a16="http://schemas.microsoft.com/office/drawing/2014/main" val="1421279922"/>
                  </a:ext>
                </a:extLst>
              </a:tr>
              <a:tr h="172100">
                <a:tc>
                  <a:txBody>
                    <a:bodyPr/>
                    <a:lstStyle/>
                    <a:p>
                      <a:r>
                        <a:rPr lang="en-AU" sz="1100" b="1" dirty="0">
                          <a:solidFill>
                            <a:schemeClr val="tx2"/>
                          </a:solidFill>
                        </a:rPr>
                        <a:t>Participation rate</a:t>
                      </a:r>
                    </a:p>
                  </a:txBody>
                  <a:tcPr anchor="ctr"/>
                </a:tc>
                <a:tc>
                  <a:txBody>
                    <a:bodyPr/>
                    <a:lstStyle/>
                    <a:p>
                      <a:pPr algn="r"/>
                      <a:r>
                        <a:rPr lang="en-AU" sz="1100" b="0" dirty="0">
                          <a:solidFill>
                            <a:schemeClr val="tx2"/>
                          </a:solidFill>
                        </a:rPr>
                        <a:t>73.2%</a:t>
                      </a:r>
                    </a:p>
                  </a:txBody>
                  <a:tcPr anchor="ctr"/>
                </a:tc>
                <a:tc>
                  <a:txBody>
                    <a:bodyPr/>
                    <a:lstStyle/>
                    <a:p>
                      <a:pPr algn="r"/>
                      <a:r>
                        <a:rPr lang="en-AU" sz="1100" b="0" dirty="0">
                          <a:solidFill>
                            <a:schemeClr val="tx2"/>
                          </a:solidFill>
                        </a:rPr>
                        <a:t>66.8%</a:t>
                      </a:r>
                    </a:p>
                  </a:txBody>
                  <a:tcPr anchor="ctr"/>
                </a:tc>
                <a:extLst>
                  <a:ext uri="{0D108BD9-81ED-4DB2-BD59-A6C34878D82A}">
                    <a16:rowId xmlns:a16="http://schemas.microsoft.com/office/drawing/2014/main" val="513811538"/>
                  </a:ext>
                </a:extLst>
              </a:tr>
              <a:tr h="172100">
                <a:tc>
                  <a:txBody>
                    <a:bodyPr/>
                    <a:lstStyle/>
                    <a:p>
                      <a:r>
                        <a:rPr lang="en-AU" sz="1100" b="1" dirty="0">
                          <a:solidFill>
                            <a:schemeClr val="tx2"/>
                          </a:solidFill>
                        </a:rPr>
                        <a:t>Youth unemployment rate</a:t>
                      </a:r>
                    </a:p>
                  </a:txBody>
                  <a:tcPr anchor="ctr"/>
                </a:tc>
                <a:tc>
                  <a:txBody>
                    <a:bodyPr/>
                    <a:lstStyle/>
                    <a:p>
                      <a:pPr algn="r"/>
                      <a:r>
                        <a:rPr lang="en-AU" sz="1100" b="0" dirty="0">
                          <a:solidFill>
                            <a:schemeClr val="tx2"/>
                          </a:solidFill>
                        </a:rPr>
                        <a:t>10.8%</a:t>
                      </a:r>
                    </a:p>
                  </a:txBody>
                  <a:tcPr anchor="ctr"/>
                </a:tc>
                <a:tc>
                  <a:txBody>
                    <a:bodyPr/>
                    <a:lstStyle/>
                    <a:p>
                      <a:pPr algn="r"/>
                      <a:r>
                        <a:rPr lang="en-AU" sz="1100" b="0" dirty="0">
                          <a:solidFill>
                            <a:schemeClr val="tx2"/>
                          </a:solidFill>
                        </a:rPr>
                        <a:t>7.8%</a:t>
                      </a:r>
                    </a:p>
                  </a:txBody>
                  <a:tcPr anchor="ctr"/>
                </a:tc>
                <a:extLst>
                  <a:ext uri="{0D108BD9-81ED-4DB2-BD59-A6C34878D82A}">
                    <a16:rowId xmlns:a16="http://schemas.microsoft.com/office/drawing/2014/main" val="4271202284"/>
                  </a:ext>
                </a:extLst>
              </a:tr>
            </a:tbl>
          </a:graphicData>
        </a:graphic>
      </p:graphicFrame>
      <p:pic>
        <p:nvPicPr>
          <p:cNvPr id="14" name="Picture 13" descr="A map of Western Melbourne. ">
            <a:extLst>
              <a:ext uri="{FF2B5EF4-FFF2-40B4-BE49-F238E27FC236}">
                <a16:creationId xmlns:a16="http://schemas.microsoft.com/office/drawing/2014/main" id="{CE28E081-ACCA-5EE9-8328-764FE977D50C}"/>
              </a:ext>
            </a:extLst>
          </p:cNvPr>
          <p:cNvPicPr>
            <a:picLocks noChangeAspect="1"/>
          </p:cNvPicPr>
          <p:nvPr/>
        </p:nvPicPr>
        <p:blipFill>
          <a:blip r:embed="rId7"/>
          <a:stretch>
            <a:fillRect/>
          </a:stretch>
        </p:blipFill>
        <p:spPr>
          <a:xfrm>
            <a:off x="5564649" y="1038922"/>
            <a:ext cx="3472819" cy="3071834"/>
          </a:xfrm>
          <a:prstGeom prst="rect">
            <a:avLst/>
          </a:prstGeom>
        </p:spPr>
      </p:pic>
      <p:sp>
        <p:nvSpPr>
          <p:cNvPr id="12" name="Rectangle: Rounded Corners 11">
            <a:extLst>
              <a:ext uri="{FF2B5EF4-FFF2-40B4-BE49-F238E27FC236}">
                <a16:creationId xmlns:a16="http://schemas.microsoft.com/office/drawing/2014/main" id="{62AD802D-A3BF-836C-3656-7D9E838CFF9B}"/>
              </a:ext>
            </a:extLst>
          </p:cNvPr>
          <p:cNvSpPr/>
          <p:nvPr/>
        </p:nvSpPr>
        <p:spPr bwMode="auto">
          <a:xfrm>
            <a:off x="443911" y="4958351"/>
            <a:ext cx="4208040" cy="1039433"/>
          </a:xfrm>
          <a:prstGeom prst="roundRect">
            <a:avLst>
              <a:gd name="adj" fmla="val 2097"/>
            </a:avLst>
          </a:prstGeom>
          <a:solidFill>
            <a:schemeClr val="tx2"/>
          </a:solidFill>
        </p:spPr>
        <p:txBody>
          <a:bodyPr wrap="square" lIns="900000" tIns="144000" rIns="180000" bIns="144000" anchor="ctr">
            <a:spAutoFit/>
          </a:bodyPr>
          <a:lstStyle/>
          <a:p>
            <a:r>
              <a:rPr lang="en-AU" sz="1200" b="1" kern="0" dirty="0">
                <a:solidFill>
                  <a:schemeClr val="bg1"/>
                </a:solidFill>
              </a:rPr>
              <a:t>The Western Melbourne case study focuses on how the Local Jobs Program has worked on improving coordination with Employment Services Providers.</a:t>
            </a:r>
          </a:p>
        </p:txBody>
      </p:sp>
      <p:sp>
        <p:nvSpPr>
          <p:cNvPr id="3" name="Freeform 4">
            <a:extLst>
              <a:ext uri="{FF2B5EF4-FFF2-40B4-BE49-F238E27FC236}">
                <a16:creationId xmlns:a16="http://schemas.microsoft.com/office/drawing/2014/main" id="{C06858A4-C095-3F66-7A5F-6627F5EED2B0}"/>
              </a:ext>
              <a:ext uri="{C183D7F6-B498-43B3-948B-1728B52AA6E4}">
                <adec:decorative xmlns:adec="http://schemas.microsoft.com/office/drawing/2017/decorative" val="1"/>
              </a:ext>
            </a:extLst>
          </p:cNvPr>
          <p:cNvSpPr/>
          <p:nvPr/>
        </p:nvSpPr>
        <p:spPr>
          <a:xfrm>
            <a:off x="625687" y="5221322"/>
            <a:ext cx="496030" cy="496028"/>
          </a:xfrm>
          <a:custGeom>
            <a:avLst/>
            <a:gdLst/>
            <a:ahLst/>
            <a:cxnLst/>
            <a:rect l="l" t="t" r="r" b="b"/>
            <a:pathLst>
              <a:path w="951571" h="951571">
                <a:moveTo>
                  <a:pt x="0" y="0"/>
                </a:moveTo>
                <a:lnTo>
                  <a:pt x="951570" y="0"/>
                </a:lnTo>
                <a:lnTo>
                  <a:pt x="951570" y="951571"/>
                </a:lnTo>
                <a:lnTo>
                  <a:pt x="0" y="9515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dirty="0"/>
          </a:p>
        </p:txBody>
      </p:sp>
      <p:sp>
        <p:nvSpPr>
          <p:cNvPr id="17" name="Content Placeholder 4">
            <a:extLst>
              <a:ext uri="{FF2B5EF4-FFF2-40B4-BE49-F238E27FC236}">
                <a16:creationId xmlns:a16="http://schemas.microsoft.com/office/drawing/2014/main" id="{0E0932B4-FD68-CB4C-7B5E-E38BBC76D981}"/>
              </a:ext>
            </a:extLst>
          </p:cNvPr>
          <p:cNvSpPr>
            <a:spLocks noGrp="1"/>
          </p:cNvSpPr>
          <p:nvPr>
            <p:ph sz="quarter" idx="22"/>
          </p:nvPr>
        </p:nvSpPr>
        <p:spPr>
          <a:xfrm>
            <a:off x="436038" y="1504605"/>
            <a:ext cx="4215913" cy="3238872"/>
          </a:xfrm>
        </p:spPr>
        <p:txBody>
          <a:bodyPr vert="horz" lIns="72000" tIns="72000" rIns="72000" bIns="72000" rtlCol="0" anchor="t">
            <a:noAutofit/>
          </a:bodyPr>
          <a:lstStyle/>
          <a:p>
            <a:pPr>
              <a:lnSpc>
                <a:spcPct val="110000"/>
              </a:lnSpc>
              <a:spcAft>
                <a:spcPts val="1200"/>
              </a:spcAft>
            </a:pPr>
            <a:r>
              <a:rPr lang="en-AU" sz="1100" dirty="0">
                <a:ea typeface="Roboto" panose="02000000000000000000" pitchFamily="2" charset="0"/>
                <a:cs typeface="Roboto" panose="02000000000000000000" pitchFamily="2" charset="0"/>
              </a:rPr>
              <a:t>The Western Melbourne Employment Region begins about five kilometres from the Melbourne CBD and stretches to the border of regional Victoria. It covers inner city suburbs such as Footscray and Altona, a large swathe of Melbourne’s expansive heavy industry and warehousing districts, and growth corridor outer suburbs including Melton, Werribee and Truganina. </a:t>
            </a:r>
          </a:p>
          <a:p>
            <a:pPr>
              <a:lnSpc>
                <a:spcPct val="110000"/>
              </a:lnSpc>
              <a:spcAft>
                <a:spcPts val="1200"/>
              </a:spcAft>
            </a:pPr>
            <a:r>
              <a:rPr lang="en-AU" sz="1100" dirty="0">
                <a:ea typeface="Roboto" panose="02000000000000000000" pitchFamily="2" charset="0"/>
                <a:cs typeface="Roboto" panose="02000000000000000000" pitchFamily="2" charset="0"/>
              </a:rPr>
              <a:t>The region’s population, workforce and industry base has grown significantly over the past decade. However, stakeholders consulted in the research shared the view that Western Melbourne has not received as much public investment in infrastructure compared to the Eastern and Southern suburbs.</a:t>
            </a:r>
          </a:p>
          <a:p>
            <a:pPr>
              <a:lnSpc>
                <a:spcPct val="110000"/>
              </a:lnSpc>
              <a:spcAft>
                <a:spcPts val="1200"/>
              </a:spcAft>
            </a:pPr>
            <a:r>
              <a:rPr lang="en-AU" sz="1100" dirty="0">
                <a:ea typeface="Roboto" panose="02000000000000000000" pitchFamily="2" charset="0"/>
                <a:cs typeface="Roboto" panose="02000000000000000000" pitchFamily="2" charset="0"/>
              </a:rPr>
              <a:t>Industries that have grown the fastest in the past decade are professional, scientific and technical services, and health care and social assistance. The workforce of these industries have almost doubled over this time.</a:t>
            </a:r>
          </a:p>
        </p:txBody>
      </p:sp>
      <p:sp>
        <p:nvSpPr>
          <p:cNvPr id="11" name="Text Placeholder 10">
            <a:extLst>
              <a:ext uri="{FF2B5EF4-FFF2-40B4-BE49-F238E27FC236}">
                <a16:creationId xmlns:a16="http://schemas.microsoft.com/office/drawing/2014/main" id="{D21EA630-A562-772F-3421-6244587763CE}"/>
              </a:ext>
            </a:extLst>
          </p:cNvPr>
          <p:cNvSpPr>
            <a:spLocks noGrp="1"/>
          </p:cNvSpPr>
          <p:nvPr>
            <p:ph type="body" sz="quarter" idx="16"/>
          </p:nvPr>
        </p:nvSpPr>
        <p:spPr>
          <a:solidFill>
            <a:srgbClr val="F2F0E9"/>
          </a:solidFill>
        </p:spPr>
        <p:txBody>
          <a:bodyPr lIns="144000" rIns="144000"/>
          <a:lstStyle/>
          <a:p>
            <a:r>
              <a:rPr lang="en-AU" sz="1400" b="1" dirty="0">
                <a:ea typeface="Roboto" panose="02000000000000000000" pitchFamily="2" charset="0"/>
                <a:cs typeface="Roboto" panose="02000000000000000000" pitchFamily="2" charset="0"/>
              </a:rPr>
              <a:t>Regional snapshot</a:t>
            </a:r>
          </a:p>
        </p:txBody>
      </p:sp>
      <p:sp>
        <p:nvSpPr>
          <p:cNvPr id="2" name="Title 1">
            <a:extLst>
              <a:ext uri="{FF2B5EF4-FFF2-40B4-BE49-F238E27FC236}">
                <a16:creationId xmlns:a16="http://schemas.microsoft.com/office/drawing/2014/main" id="{B9467678-D0E8-EB83-E752-854BB4DBBDD0}"/>
              </a:ext>
            </a:extLst>
          </p:cNvPr>
          <p:cNvSpPr>
            <a:spLocks noGrp="1"/>
          </p:cNvSpPr>
          <p:nvPr>
            <p:ph type="title"/>
          </p:nvPr>
        </p:nvSpPr>
        <p:spPr/>
        <p:txBody>
          <a:bodyPr vert="horz"/>
          <a:lstStyle/>
          <a:p>
            <a:r>
              <a:rPr lang="en-AU" b="1" dirty="0"/>
              <a:t>Case study 3: Western Melbourne.</a:t>
            </a:r>
            <a:r>
              <a:rPr lang="en-AU" dirty="0"/>
              <a:t> Improving coordination between Employment Services Providers, training providers and employers </a:t>
            </a:r>
          </a:p>
        </p:txBody>
      </p:sp>
      <p:sp>
        <p:nvSpPr>
          <p:cNvPr id="7" name="Slide Number Placeholder 6">
            <a:extLst>
              <a:ext uri="{FF2B5EF4-FFF2-40B4-BE49-F238E27FC236}">
                <a16:creationId xmlns:a16="http://schemas.microsoft.com/office/drawing/2014/main" id="{3036B8C1-F45C-20B1-5121-E0CDBFFC64C5}"/>
              </a:ext>
            </a:extLst>
          </p:cNvPr>
          <p:cNvSpPr>
            <a:spLocks noGrp="1"/>
          </p:cNvSpPr>
          <p:nvPr>
            <p:ph type="sldNum" sz="quarter" idx="25"/>
          </p:nvPr>
        </p:nvSpPr>
        <p:spPr/>
        <p:txBody>
          <a:bodyPr/>
          <a:lstStyle/>
          <a:p>
            <a:pPr algn="r"/>
            <a:fld id="{31DA3BC9-E790-4181-9E03-5E49C268FA52}" type="slidenum">
              <a:rPr lang="en-AU" sz="1100" smtClean="0"/>
              <a:pPr algn="r"/>
              <a:t>38</a:t>
            </a:fld>
            <a:r>
              <a:rPr lang="en-AU" sz="1100" dirty="0"/>
              <a:t>  </a:t>
            </a:r>
          </a:p>
        </p:txBody>
      </p:sp>
    </p:spTree>
    <p:extLst>
      <p:ext uri="{BB962C8B-B14F-4D97-AF65-F5344CB8AC3E}">
        <p14:creationId xmlns:p14="http://schemas.microsoft.com/office/powerpoint/2010/main" val="3713651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D49D7AA8-756F-3A14-21D0-50A6A02FF72D}"/>
              </a:ext>
            </a:extLst>
          </p:cNvPr>
          <p:cNvSpPr txBox="1">
            <a:spLocks/>
          </p:cNvSpPr>
          <p:nvPr/>
        </p:nvSpPr>
        <p:spPr>
          <a:xfrm>
            <a:off x="5254049" y="1504604"/>
            <a:ext cx="4215913" cy="3759854"/>
          </a:xfrm>
          <a:prstGeom prst="rect">
            <a:avLst/>
          </a:prstGeom>
        </p:spPr>
        <p:txBody>
          <a:bodyPr vert="horz" lIns="72000" tIns="72000" rIns="72000" bIns="72000" rtlCol="0" anchor="t">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buClr>
                <a:srgbClr val="B2BB1E"/>
              </a:buClr>
              <a:defRPr/>
            </a:pPr>
            <a:r>
              <a:rPr lang="en-AU" sz="1100" b="1" kern="0" dirty="0">
                <a:solidFill>
                  <a:srgbClr val="002D62"/>
                </a:solidFill>
                <a:ea typeface="Roboto" panose="02000000000000000000" pitchFamily="2" charset="0"/>
                <a:cs typeface="Roboto" panose="02000000000000000000" pitchFamily="2" charset="0"/>
              </a:rPr>
              <a:t>Western Melbourne has a very busy services system compared to some of the rural areas included in this research.</a:t>
            </a:r>
            <a:r>
              <a:rPr lang="en-AU" sz="1100" kern="0" dirty="0">
                <a:solidFill>
                  <a:srgbClr val="002D62"/>
                </a:solidFill>
                <a:ea typeface="Roboto" panose="02000000000000000000" pitchFamily="2" charset="0"/>
                <a:cs typeface="Roboto" panose="02000000000000000000" pitchFamily="2" charset="0"/>
              </a:rPr>
              <a:t> There are many government and non-government programs and initiatives in the region responding to labour market challenges, some of </a:t>
            </a:r>
            <a:r>
              <a:rPr lang="en-AU" sz="1100" kern="0" dirty="0">
                <a:ea typeface="Roboto" panose="02000000000000000000" pitchFamily="2" charset="0"/>
                <a:cs typeface="Roboto" panose="02000000000000000000" pitchFamily="2" charset="0"/>
              </a:rPr>
              <a:t>which the Local Jobs Program is directly involved in:</a:t>
            </a:r>
          </a:p>
          <a:p>
            <a:pPr marL="171450" marR="0" lvl="0" indent="-171450" defTabSz="914400" latinLnBrk="0">
              <a:lnSpc>
                <a:spcPct val="110000"/>
              </a:lnSpc>
              <a:buClr>
                <a:schemeClr val="tx2"/>
              </a:buClr>
              <a:buSzPct val="100000"/>
              <a:buFont typeface="Arial" panose="020B0604020202020204" pitchFamily="34" charset="0"/>
              <a:buChar char="•"/>
              <a:tabLst/>
              <a:defRPr/>
            </a:pPr>
            <a:r>
              <a:rPr lang="en-AU" sz="1100" dirty="0">
                <a:latin typeface="Arial" panose="020B0604020202020204" pitchFamily="34" charset="0"/>
              </a:rPr>
              <a:t>The Wyndham Employment Trial run by the Centre for Policy Development (CPD) helps humanitarian migrants access employment. The CPD is represented on the Taskforce.</a:t>
            </a:r>
          </a:p>
          <a:p>
            <a:pPr marL="171450" indent="-171450">
              <a:lnSpc>
                <a:spcPct val="110000"/>
              </a:lnSpc>
              <a:buClr>
                <a:schemeClr val="tx2"/>
              </a:buClr>
              <a:buSzPct val="100000"/>
              <a:buFont typeface="Arial" panose="020B0604020202020204" pitchFamily="34" charset="0"/>
              <a:buChar char="•"/>
              <a:defRPr/>
            </a:pPr>
            <a:r>
              <a:rPr lang="en-AU" sz="1100" dirty="0">
                <a:latin typeface="Arial" panose="020B0604020202020204" pitchFamily="34" charset="0"/>
              </a:rPr>
              <a:t>A Victorian Government Skills and Jobs Centre is located in Footscray, which aims to help workers find work in new industries. This initiative is also represented on the Taskforce.</a:t>
            </a:r>
          </a:p>
          <a:p>
            <a:pPr marL="171450" marR="0" lvl="0" indent="-171450" defTabSz="914400" latinLnBrk="0">
              <a:lnSpc>
                <a:spcPct val="110000"/>
              </a:lnSpc>
              <a:buClr>
                <a:schemeClr val="tx2"/>
              </a:buClr>
              <a:buSzPct val="100000"/>
              <a:buFont typeface="Arial" panose="020B0604020202020204" pitchFamily="34" charset="0"/>
              <a:buChar char="•"/>
              <a:tabLst/>
              <a:defRPr/>
            </a:pPr>
            <a:r>
              <a:rPr lang="en-AU" sz="1100" dirty="0">
                <a:latin typeface="Arial" panose="020B0604020202020204" pitchFamily="34" charset="0"/>
              </a:rPr>
              <a:t>The West of Melbourne Economic Development Alliance (WoMEDA) of Victoria University aims to support job creation in Western Melbourne.</a:t>
            </a:r>
          </a:p>
          <a:p>
            <a:pPr marL="171450" marR="0" lvl="0" indent="-171450" defTabSz="914400" latinLnBrk="0">
              <a:lnSpc>
                <a:spcPct val="110000"/>
              </a:lnSpc>
              <a:buClr>
                <a:schemeClr val="tx2"/>
              </a:buClr>
              <a:buSzPct val="100000"/>
              <a:buFont typeface="Arial" panose="020B0604020202020204" pitchFamily="34" charset="0"/>
              <a:buChar char="•"/>
              <a:tabLst/>
              <a:defRPr/>
            </a:pPr>
            <a:r>
              <a:rPr lang="en-AU" sz="1100" dirty="0">
                <a:latin typeface="Arial" panose="020B0604020202020204" pitchFamily="34" charset="0"/>
              </a:rPr>
              <a:t>Wyndham City Council runs Opportunity Wyndham, an initiative with local employers to increase access to jobs.</a:t>
            </a:r>
          </a:p>
          <a:p>
            <a:pPr marR="0" lvl="0" defTabSz="914400" rtl="0" eaLnBrk="1" fontAlgn="base" latinLnBrk="0" hangingPunct="1">
              <a:lnSpc>
                <a:spcPct val="110000"/>
              </a:lnSpc>
              <a:spcBef>
                <a:spcPct val="0"/>
              </a:spcBef>
              <a:spcAft>
                <a:spcPts val="0"/>
              </a:spcAft>
              <a:buClr>
                <a:schemeClr val="tx2"/>
              </a:buClr>
              <a:buSzPct val="100000"/>
              <a:tabLst/>
              <a:defRPr/>
            </a:pPr>
            <a:r>
              <a:rPr lang="en-AU" sz="1100" kern="0" dirty="0">
                <a:ea typeface="Roboto" panose="02000000000000000000" pitchFamily="2" charset="0"/>
                <a:cs typeface="Roboto" panose="02000000000000000000" pitchFamily="2" charset="0"/>
              </a:rPr>
              <a:t>While these initiatives share the Local Jobs Program’s focus on helping job seekers and employers overcome labour market challenges, they tend to focus on only part of the Western Melbourne region or a specific job seeker cohort (such as young people or humanitarian migrants). </a:t>
            </a:r>
          </a:p>
          <a:p>
            <a:endParaRPr lang="en-AU" sz="1100" kern="0" dirty="0">
              <a:ea typeface="Roboto" panose="02000000000000000000" pitchFamily="2" charset="0"/>
              <a:cs typeface="Roboto" panose="02000000000000000000" pitchFamily="2" charset="0"/>
            </a:endParaRPr>
          </a:p>
        </p:txBody>
      </p:sp>
      <p:sp>
        <p:nvSpPr>
          <p:cNvPr id="9" name="Text Placeholder 10">
            <a:extLst>
              <a:ext uri="{FF2B5EF4-FFF2-40B4-BE49-F238E27FC236}">
                <a16:creationId xmlns:a16="http://schemas.microsoft.com/office/drawing/2014/main" id="{50751805-F22D-853B-3724-0271837B42F5}"/>
              </a:ext>
            </a:extLst>
          </p:cNvPr>
          <p:cNvSpPr txBox="1">
            <a:spLocks/>
          </p:cNvSpPr>
          <p:nvPr/>
        </p:nvSpPr>
        <p:spPr>
          <a:xfrm>
            <a:off x="5254048" y="1038921"/>
            <a:ext cx="4215914" cy="388937"/>
          </a:xfrm>
          <a:prstGeom prst="rect">
            <a:avLst/>
          </a:prstGeom>
          <a:solidFill>
            <a:srgbClr val="F2F0E9"/>
          </a:solidFill>
        </p:spPr>
        <p:txBody>
          <a:bodyPr vert="horz" lIns="144000" tIns="72000" rIns="144000" bIns="72000" rtlCol="0">
            <a:noAutofit/>
          </a:bodyPr>
          <a:lstStyle>
            <a:lvl1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cs typeface="+mn-cs"/>
              </a:defRPr>
            </a:lvl1pPr>
            <a:lvl2pPr marL="176213" indent="-176213" algn="l" rtl="0" eaLnBrk="1" fontAlgn="base" hangingPunct="1">
              <a:spcBef>
                <a:spcPct val="0"/>
              </a:spcBef>
              <a:spcAft>
                <a:spcPts val="0"/>
              </a:spcAft>
              <a:buClr>
                <a:schemeClr val="bg2"/>
              </a:buClr>
              <a:buFont typeface="Arial" panose="020B0604020202020204" pitchFamily="34" charset="0"/>
              <a:buChar char="•"/>
              <a:defRPr sz="2000" baseline="0">
                <a:solidFill>
                  <a:schemeClr val="tx2"/>
                </a:solidFill>
                <a:latin typeface="+mn-lt"/>
                <a:ea typeface="+mn-ea"/>
              </a:defRPr>
            </a:lvl2pPr>
            <a:lvl3pPr marL="360363" indent="-176213" algn="l" rtl="0" eaLnBrk="1" fontAlgn="base" hangingPunct="1">
              <a:spcBef>
                <a:spcPct val="0"/>
              </a:spcBef>
              <a:spcAft>
                <a:spcPts val="0"/>
              </a:spcAft>
              <a:buClr>
                <a:schemeClr val="bg2"/>
              </a:buClr>
              <a:buFont typeface="Courier New" panose="02070309020205020404" pitchFamily="49" charset="0"/>
              <a:buChar char="o"/>
              <a:defRPr sz="2000">
                <a:solidFill>
                  <a:schemeClr val="tx2"/>
                </a:solidFill>
                <a:latin typeface="+mn-lt"/>
                <a:ea typeface="+mn-ea"/>
              </a:defRPr>
            </a:lvl3pPr>
            <a:lvl4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4pPr>
            <a:lvl5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5pPr>
            <a:lvl6pPr marL="0" indent="0" algn="l" rtl="0" eaLnBrk="1" fontAlgn="base" hangingPunct="1">
              <a:spcBef>
                <a:spcPct val="0"/>
              </a:spcBef>
              <a:spcAft>
                <a:spcPts val="600"/>
              </a:spcAft>
              <a:buClr>
                <a:schemeClr val="bg2"/>
              </a:buClr>
              <a:buFont typeface="Courier New" panose="02070309020205020404" pitchFamily="49" charset="0"/>
              <a:buNone/>
              <a:defRPr sz="2000">
                <a:solidFill>
                  <a:schemeClr val="tx2"/>
                </a:solidFill>
                <a:latin typeface="+mn-lt"/>
                <a:ea typeface="+mn-ea"/>
              </a:defRPr>
            </a:lvl6pPr>
            <a:lvl7pPr marL="0" indent="0" algn="l" rtl="0" eaLnBrk="1" fontAlgn="base" hangingPunct="1">
              <a:spcBef>
                <a:spcPct val="0"/>
              </a:spcBef>
              <a:spcAft>
                <a:spcPts val="600"/>
              </a:spcAft>
              <a:buClr>
                <a:schemeClr val="bg2"/>
              </a:buClr>
              <a:buFont typeface="Arial" pitchFamily="34" charset="0"/>
              <a:buNone/>
              <a:defRPr sz="2000">
                <a:solidFill>
                  <a:schemeClr val="tx2"/>
                </a:solidFill>
                <a:latin typeface="+mn-lt"/>
                <a:ea typeface="+mn-ea"/>
              </a:defRPr>
            </a:lvl7pPr>
            <a:lvl8pPr marL="0" indent="0" algn="l" rtl="0" eaLnBrk="1" fontAlgn="base" hangingPunct="1">
              <a:spcBef>
                <a:spcPct val="0"/>
              </a:spcBef>
              <a:spcAft>
                <a:spcPts val="600"/>
              </a:spcAft>
              <a:buClr>
                <a:schemeClr val="bg2"/>
              </a:buClr>
              <a:buFont typeface="Arial" panose="020B0604020202020204" pitchFamily="34" charset="0"/>
              <a:buNone/>
              <a:defRPr sz="2000">
                <a:solidFill>
                  <a:schemeClr val="tx2"/>
                </a:solidFill>
                <a:latin typeface="+mn-lt"/>
                <a:ea typeface="+mn-ea"/>
              </a:defRPr>
            </a:lvl8pPr>
            <a:lvl9pPr marL="0" indent="0" algn="l" rtl="0" eaLnBrk="1" fontAlgn="base" hangingPunct="1">
              <a:spcBef>
                <a:spcPct val="0"/>
              </a:spcBef>
              <a:spcAft>
                <a:spcPts val="600"/>
              </a:spcAft>
              <a:buClr>
                <a:schemeClr val="bg2"/>
              </a:buClr>
              <a:buFont typeface="Courier New" panose="02070309020205020404" pitchFamily="49" charset="0"/>
              <a:buNone/>
              <a:defRPr sz="1600">
                <a:solidFill>
                  <a:schemeClr val="tx2"/>
                </a:solidFill>
                <a:latin typeface="+mn-lt"/>
                <a:ea typeface="+mn-ea"/>
              </a:defRPr>
            </a:lvl9pPr>
          </a:lstStyle>
          <a:p>
            <a:r>
              <a:rPr lang="en-AU" sz="1400" b="1" kern="0" dirty="0">
                <a:ea typeface="Roboto" panose="02000000000000000000" pitchFamily="2" charset="0"/>
                <a:cs typeface="Roboto" panose="02000000000000000000" pitchFamily="2" charset="0"/>
              </a:rPr>
              <a:t>Local responses</a:t>
            </a:r>
          </a:p>
        </p:txBody>
      </p:sp>
      <p:sp>
        <p:nvSpPr>
          <p:cNvPr id="10" name="Isosceles Triangle 9">
            <a:extLst>
              <a:ext uri="{FF2B5EF4-FFF2-40B4-BE49-F238E27FC236}">
                <a16:creationId xmlns:a16="http://schemas.microsoft.com/office/drawing/2014/main" id="{74704F9F-537F-16AF-4672-06B07C17474F}"/>
              </a:ext>
              <a:ext uri="{C183D7F6-B498-43B3-948B-1728B52AA6E4}">
                <adec:decorative xmlns:adec="http://schemas.microsoft.com/office/drawing/2017/decorative" val="1"/>
              </a:ext>
            </a:extLst>
          </p:cNvPr>
          <p:cNvSpPr/>
          <p:nvPr/>
        </p:nvSpPr>
        <p:spPr bwMode="auto">
          <a:xfrm rot="5400000">
            <a:off x="4754375" y="1068389"/>
            <a:ext cx="388936" cy="330004"/>
          </a:xfrm>
          <a:prstGeom prst="triangle">
            <a:avLst>
              <a:gd name="adj" fmla="val 47664"/>
            </a:avLst>
          </a:prstGeom>
          <a:solidFill>
            <a:srgbClr val="006FBA"/>
          </a:solidFill>
          <a:ln w="952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000" b="1" i="0" u="none" strike="noStrike" cap="none" normalizeH="0" baseline="0" dirty="0">
              <a:ln>
                <a:noFill/>
              </a:ln>
              <a:solidFill>
                <a:schemeClr val="bg1"/>
              </a:solidFill>
              <a:effectLst/>
              <a:latin typeface="+mn-lt"/>
              <a:ea typeface="ＭＳ Ｐゴシック" pitchFamily="84" charset="-128"/>
            </a:endParaRPr>
          </a:p>
        </p:txBody>
      </p:sp>
      <p:sp>
        <p:nvSpPr>
          <p:cNvPr id="17" name="Content Placeholder 4">
            <a:extLst>
              <a:ext uri="{FF2B5EF4-FFF2-40B4-BE49-F238E27FC236}">
                <a16:creationId xmlns:a16="http://schemas.microsoft.com/office/drawing/2014/main" id="{0E0932B4-FD68-CB4C-7B5E-E38BBC76D981}"/>
              </a:ext>
            </a:extLst>
          </p:cNvPr>
          <p:cNvSpPr>
            <a:spLocks noGrp="1"/>
          </p:cNvSpPr>
          <p:nvPr>
            <p:ph sz="quarter" idx="22"/>
          </p:nvPr>
        </p:nvSpPr>
        <p:spPr>
          <a:xfrm>
            <a:off x="436038" y="1504604"/>
            <a:ext cx="4215913" cy="2813899"/>
          </a:xfrm>
        </p:spPr>
        <p:txBody>
          <a:bodyPr vert="horz" lIns="72000" tIns="72000" rIns="72000" bIns="72000" rtlCol="0" anchor="t">
            <a:noAutofit/>
          </a:bodyPr>
          <a:lstStyle/>
          <a:p>
            <a:pPr lvl="0">
              <a:lnSpc>
                <a:spcPct val="110000"/>
              </a:lnSpc>
              <a:buClr>
                <a:srgbClr val="B2BB1E"/>
              </a:buClr>
              <a:buSzPct val="120000"/>
              <a:defRPr/>
            </a:pPr>
            <a:r>
              <a:rPr lang="en-AU" sz="1100" b="1" dirty="0">
                <a:solidFill>
                  <a:srgbClr val="002D62"/>
                </a:solidFill>
                <a:ea typeface="Roboto" panose="02000000000000000000" pitchFamily="2" charset="0"/>
                <a:cs typeface="Roboto" panose="02000000000000000000" pitchFamily="2" charset="0"/>
              </a:rPr>
              <a:t>Western Melbourne is the only metro case study region in this research project.</a:t>
            </a:r>
            <a:r>
              <a:rPr lang="en-AU" sz="1100" dirty="0">
                <a:solidFill>
                  <a:srgbClr val="002D62"/>
                </a:solidFill>
                <a:ea typeface="Roboto" panose="02000000000000000000" pitchFamily="2" charset="0"/>
                <a:cs typeface="Roboto" panose="02000000000000000000" pitchFamily="2" charset="0"/>
              </a:rPr>
              <a:t> While geographically much smaller than the other case study regions, it is still highly diverse given that it includes inner city suburbs, industrial zones and outer suburb growth corridors. </a:t>
            </a:r>
          </a:p>
          <a:p>
            <a:pPr marR="0" lvl="0" defTabSz="914400" rtl="0" eaLnBrk="1" fontAlgn="base" latinLnBrk="0" hangingPunct="1">
              <a:lnSpc>
                <a:spcPct val="110000"/>
              </a:lnSpc>
              <a:spcBef>
                <a:spcPct val="0"/>
              </a:spcBef>
              <a:spcAft>
                <a:spcPts val="0"/>
              </a:spcAft>
              <a:buClr>
                <a:srgbClr val="B2BB1E"/>
              </a:buClr>
              <a:buSzPct val="120000"/>
              <a:tabLst/>
              <a:defRPr/>
            </a:pPr>
            <a:r>
              <a:rPr lang="en-AU" sz="1100" b="1" dirty="0">
                <a:solidFill>
                  <a:srgbClr val="002D62"/>
                </a:solidFill>
                <a:ea typeface="Roboto" panose="02000000000000000000" pitchFamily="2" charset="0"/>
                <a:cs typeface="Roboto" panose="02000000000000000000" pitchFamily="2" charset="0"/>
              </a:rPr>
              <a:t>The research identified several major labour market challenges in the region:</a:t>
            </a:r>
          </a:p>
          <a:p>
            <a:pPr marL="171450" lvl="0" indent="-171450">
              <a:lnSpc>
                <a:spcPct val="110000"/>
              </a:lnSpc>
              <a:buClr>
                <a:schemeClr val="tx2"/>
              </a:buClr>
              <a:buSzPct val="100000"/>
              <a:buFont typeface="Arial" panose="020B0604020202020204" pitchFamily="34" charset="0"/>
              <a:buChar char="•"/>
              <a:defRPr/>
            </a:pPr>
            <a:r>
              <a:rPr lang="en-AU" sz="1100" dirty="0">
                <a:latin typeface="Arial" panose="020B0604020202020204" pitchFamily="34" charset="0"/>
              </a:rPr>
              <a:t>One of the largest job seeker caseloads in Australia.</a:t>
            </a:r>
          </a:p>
          <a:p>
            <a:pPr marL="171450" lvl="0" indent="-171450">
              <a:lnSpc>
                <a:spcPct val="110000"/>
              </a:lnSpc>
              <a:buClr>
                <a:schemeClr val="tx2"/>
              </a:buClr>
              <a:buSzPct val="100000"/>
              <a:buFont typeface="Arial" panose="020B0604020202020204" pitchFamily="34" charset="0"/>
              <a:buChar char="•"/>
              <a:defRPr/>
            </a:pPr>
            <a:r>
              <a:rPr lang="en-AU" sz="1100" dirty="0">
                <a:latin typeface="Arial" panose="020B0604020202020204" pitchFamily="34" charset="0"/>
              </a:rPr>
              <a:t>Poor public transport infrastructure, particularly connecting residential areas to industrial zones. </a:t>
            </a:r>
          </a:p>
          <a:p>
            <a:pPr marL="171450" lvl="0" indent="-171450">
              <a:lnSpc>
                <a:spcPct val="110000"/>
              </a:lnSpc>
              <a:buClr>
                <a:schemeClr val="tx2"/>
              </a:buClr>
              <a:buSzPct val="100000"/>
              <a:buFont typeface="Arial" panose="020B0604020202020204" pitchFamily="34" charset="0"/>
              <a:buChar char="•"/>
              <a:defRPr/>
            </a:pPr>
            <a:r>
              <a:rPr lang="en-AU" sz="1100" dirty="0">
                <a:latin typeface="Arial" panose="020B0604020202020204" pitchFamily="34" charset="0"/>
              </a:rPr>
              <a:t>One of the most culturally diverse job seeker caseloads in the country and largest First Nations job seeker caseload in metro Melbourne, meaning a need for culturally safe and appropriate employment and other support services.</a:t>
            </a:r>
          </a:p>
        </p:txBody>
      </p:sp>
      <p:sp>
        <p:nvSpPr>
          <p:cNvPr id="12" name="Text Placeholder 10">
            <a:extLst>
              <a:ext uri="{FF2B5EF4-FFF2-40B4-BE49-F238E27FC236}">
                <a16:creationId xmlns:a16="http://schemas.microsoft.com/office/drawing/2014/main" id="{42C12834-8882-47C7-5DD8-D79FA8A678C5}"/>
              </a:ext>
            </a:extLst>
          </p:cNvPr>
          <p:cNvSpPr>
            <a:spLocks noGrp="1"/>
          </p:cNvSpPr>
          <p:nvPr>
            <p:ph type="body" sz="quarter" idx="16"/>
          </p:nvPr>
        </p:nvSpPr>
        <p:spPr>
          <a:xfrm>
            <a:off x="427725" y="1038921"/>
            <a:ext cx="4215914" cy="388937"/>
          </a:xfrm>
          <a:solidFill>
            <a:srgbClr val="EFEDE6"/>
          </a:solidFill>
        </p:spPr>
        <p:txBody>
          <a:bodyPr vert="horz" lIns="144000" tIns="72000" rIns="144000" bIns="72000" rtlCol="0">
            <a:noAutofit/>
          </a:bodyPr>
          <a:lstStyle/>
          <a:p>
            <a:pPr>
              <a:spcAft>
                <a:spcPts val="600"/>
              </a:spcAft>
              <a:buClr>
                <a:srgbClr val="B2BB1E"/>
              </a:buClr>
            </a:pPr>
            <a:r>
              <a:rPr lang="en-AU" sz="1400" b="1" dirty="0">
                <a:ea typeface="Roboto"/>
                <a:cs typeface="Roboto"/>
              </a:rPr>
              <a:t>Labour market challenges</a:t>
            </a:r>
          </a:p>
        </p:txBody>
      </p:sp>
      <p:sp>
        <p:nvSpPr>
          <p:cNvPr id="8" name="Title 1">
            <a:extLst>
              <a:ext uri="{FF2B5EF4-FFF2-40B4-BE49-F238E27FC236}">
                <a16:creationId xmlns:a16="http://schemas.microsoft.com/office/drawing/2014/main" id="{EB1FA4EC-7195-2AD9-1AE0-83E9544011BB}"/>
              </a:ext>
            </a:extLst>
          </p:cNvPr>
          <p:cNvSpPr>
            <a:spLocks noGrp="1"/>
          </p:cNvSpPr>
          <p:nvPr>
            <p:ph type="title"/>
          </p:nvPr>
        </p:nvSpPr>
        <p:spPr>
          <a:xfrm>
            <a:off x="435599" y="166746"/>
            <a:ext cx="9055425" cy="612000"/>
          </a:xfrm>
        </p:spPr>
        <p:txBody>
          <a:bodyPr vert="horz"/>
          <a:lstStyle/>
          <a:p>
            <a:r>
              <a:rPr lang="en-AU" dirty="0"/>
              <a:t>Context: Labour market challenges and local responses</a:t>
            </a:r>
          </a:p>
        </p:txBody>
      </p:sp>
      <p:sp>
        <p:nvSpPr>
          <p:cNvPr id="5" name="Slide Number Placeholder 4">
            <a:extLst>
              <a:ext uri="{FF2B5EF4-FFF2-40B4-BE49-F238E27FC236}">
                <a16:creationId xmlns:a16="http://schemas.microsoft.com/office/drawing/2014/main" id="{2B8F67A8-6E43-DB90-83E8-CD73973EFE73}"/>
              </a:ext>
            </a:extLst>
          </p:cNvPr>
          <p:cNvSpPr>
            <a:spLocks noGrp="1"/>
          </p:cNvSpPr>
          <p:nvPr>
            <p:ph type="sldNum" sz="quarter" idx="25"/>
          </p:nvPr>
        </p:nvSpPr>
        <p:spPr/>
        <p:txBody>
          <a:bodyPr/>
          <a:lstStyle/>
          <a:p>
            <a:pPr algn="r"/>
            <a:fld id="{31DA3BC9-E790-4181-9E03-5E49C268FA52}" type="slidenum">
              <a:rPr lang="en-AU" sz="1100" smtClean="0"/>
              <a:pPr algn="r"/>
              <a:t>39</a:t>
            </a:fld>
            <a:r>
              <a:rPr lang="en-AU" sz="1100" dirty="0"/>
              <a:t> </a:t>
            </a:r>
          </a:p>
        </p:txBody>
      </p:sp>
    </p:spTree>
    <p:extLst>
      <p:ext uri="{BB962C8B-B14F-4D97-AF65-F5344CB8AC3E}">
        <p14:creationId xmlns:p14="http://schemas.microsoft.com/office/powerpoint/2010/main" val="219069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FC8D2CDB-9716-01AD-7B59-E20C961EE0EF}"/>
              </a:ext>
            </a:extLst>
          </p:cNvPr>
          <p:cNvSpPr txBox="1">
            <a:spLocks/>
          </p:cNvSpPr>
          <p:nvPr/>
        </p:nvSpPr>
        <p:spPr>
          <a:xfrm>
            <a:off x="435599" y="1055715"/>
            <a:ext cx="9055423" cy="4247805"/>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eaLnBrk="1" hangingPunct="1">
              <a:lnSpc>
                <a:spcPct val="110000"/>
              </a:lnSpc>
              <a:spcAft>
                <a:spcPts val="1200"/>
              </a:spcAft>
              <a:buClr>
                <a:schemeClr val="tx2"/>
              </a:buClr>
            </a:pPr>
            <a:r>
              <a:rPr lang="en-AU" sz="1100" dirty="0">
                <a:cs typeface="Arial"/>
              </a:rPr>
              <a:t>This research aims to generate </a:t>
            </a:r>
            <a:r>
              <a:rPr lang="en-AU" sz="1100" dirty="0">
                <a:solidFill>
                  <a:schemeClr val="tx2"/>
                </a:solidFill>
                <a:latin typeface="+mn-lt"/>
                <a:ea typeface="+mn-ea"/>
                <a:cs typeface="Arial"/>
              </a:rPr>
              <a:t>insights into what the Local Jobs Program can achieve when it is implemented effectively. </a:t>
            </a:r>
            <a:r>
              <a:rPr lang="en-AU" sz="1100" kern="0" dirty="0">
                <a:solidFill>
                  <a:schemeClr val="tx2"/>
                </a:solidFill>
              </a:rPr>
              <a:t>The primary audience of the research report is the Department of Employment and </a:t>
            </a:r>
            <a:r>
              <a:rPr lang="en-AU" sz="1100" kern="0" dirty="0"/>
              <a:t>W</a:t>
            </a:r>
            <a:r>
              <a:rPr lang="en-AU" sz="1100" kern="0" dirty="0">
                <a:solidFill>
                  <a:schemeClr val="tx2"/>
                </a:solidFill>
              </a:rPr>
              <a:t>orkplace Relations (the department) staff and executives, and government ministers. The purpose of the research is to help senior decision-makers understand how the program can develop effective solutions to local labour market challenges, support employment outcomes, and identify lessons for the future of the program. This research was not an evaluation of the Local Jobs Program and does not aim to provide a representative sample of program outcomes. </a:t>
            </a:r>
          </a:p>
          <a:p>
            <a:pPr eaLnBrk="1" hangingPunct="1">
              <a:lnSpc>
                <a:spcPct val="110000"/>
              </a:lnSpc>
              <a:spcAft>
                <a:spcPts val="1200"/>
              </a:spcAft>
              <a:buClr>
                <a:schemeClr val="tx2"/>
              </a:buClr>
            </a:pPr>
            <a:r>
              <a:rPr lang="en-AU" sz="1100" dirty="0">
                <a:solidFill>
                  <a:schemeClr val="tx2"/>
                </a:solidFill>
                <a:latin typeface="+mn-lt"/>
                <a:ea typeface="+mn-ea"/>
                <a:cs typeface="Arial"/>
              </a:rPr>
              <a:t>The research was conducted during May to October 2023, and involved conducting case studies of </a:t>
            </a:r>
            <a:r>
              <a:rPr lang="en-AU" sz="1100" dirty="0">
                <a:cs typeface="Arial"/>
              </a:rPr>
              <a:t>the program in </a:t>
            </a:r>
            <a:r>
              <a:rPr lang="en-AU" sz="1100" dirty="0">
                <a:solidFill>
                  <a:schemeClr val="tx2"/>
                </a:solidFill>
                <a:latin typeface="+mn-lt"/>
                <a:ea typeface="+mn-ea"/>
                <a:cs typeface="Arial"/>
              </a:rPr>
              <a:t>four Employment Regions: </a:t>
            </a:r>
          </a:p>
          <a:p>
            <a:pPr marL="171450" indent="-171450" eaLnBrk="1" hangingPunct="1">
              <a:lnSpc>
                <a:spcPct val="110000"/>
              </a:lnSpc>
              <a:buClr>
                <a:schemeClr val="tx2"/>
              </a:buClr>
              <a:buFont typeface="Arial" panose="020B0604020202020204" pitchFamily="34" charset="0"/>
              <a:buChar char="•"/>
            </a:pPr>
            <a:r>
              <a:rPr lang="en-AU" sz="1100" dirty="0">
                <a:solidFill>
                  <a:schemeClr val="tx2"/>
                </a:solidFill>
                <a:latin typeface="+mn-lt"/>
                <a:ea typeface="+mn-ea"/>
                <a:cs typeface="Arial"/>
              </a:rPr>
              <a:t>Mid North South Australia (SA) </a:t>
            </a:r>
          </a:p>
          <a:p>
            <a:pPr marL="171450" indent="-171450" eaLnBrk="1" hangingPunct="1">
              <a:lnSpc>
                <a:spcPct val="110000"/>
              </a:lnSpc>
              <a:buClr>
                <a:schemeClr val="tx2"/>
              </a:buClr>
              <a:buFont typeface="Arial" panose="020B0604020202020204" pitchFamily="34" charset="0"/>
              <a:buChar char="•"/>
            </a:pPr>
            <a:r>
              <a:rPr lang="en-AU" sz="1100" dirty="0">
                <a:solidFill>
                  <a:schemeClr val="tx2"/>
                </a:solidFill>
                <a:latin typeface="+mn-lt"/>
                <a:ea typeface="+mn-ea"/>
                <a:cs typeface="Arial"/>
              </a:rPr>
              <a:t>Illawarra South Coast (NSW) </a:t>
            </a:r>
          </a:p>
          <a:p>
            <a:pPr marL="171450" indent="-171450" eaLnBrk="1" hangingPunct="1">
              <a:lnSpc>
                <a:spcPct val="110000"/>
              </a:lnSpc>
              <a:buClr>
                <a:schemeClr val="tx2"/>
              </a:buClr>
              <a:buFont typeface="Arial" panose="020B0604020202020204" pitchFamily="34" charset="0"/>
              <a:buChar char="•"/>
            </a:pPr>
            <a:r>
              <a:rPr lang="en-AU" sz="1100" dirty="0">
                <a:solidFill>
                  <a:schemeClr val="tx2"/>
                </a:solidFill>
                <a:latin typeface="+mn-lt"/>
                <a:ea typeface="+mn-ea"/>
                <a:cs typeface="Arial"/>
              </a:rPr>
              <a:t>Western Melbourne (VIC)</a:t>
            </a:r>
          </a:p>
          <a:p>
            <a:pPr marL="171450" indent="-171450" eaLnBrk="1" hangingPunct="1">
              <a:lnSpc>
                <a:spcPct val="110000"/>
              </a:lnSpc>
              <a:spcAft>
                <a:spcPts val="0"/>
              </a:spcAft>
              <a:buClr>
                <a:schemeClr val="tx2"/>
              </a:buClr>
              <a:buFont typeface="Arial" panose="020B0604020202020204" pitchFamily="34" charset="0"/>
              <a:buChar char="•"/>
            </a:pPr>
            <a:r>
              <a:rPr lang="en-AU" sz="1100" dirty="0">
                <a:solidFill>
                  <a:schemeClr val="tx2"/>
                </a:solidFill>
                <a:latin typeface="+mn-lt"/>
                <a:ea typeface="+mn-ea"/>
                <a:cs typeface="Arial"/>
              </a:rPr>
              <a:t>New England and North West (NSW)</a:t>
            </a:r>
          </a:p>
          <a:p>
            <a:pPr eaLnBrk="1" hangingPunct="1">
              <a:lnSpc>
                <a:spcPct val="110000"/>
              </a:lnSpc>
              <a:spcAft>
                <a:spcPts val="1200"/>
              </a:spcAft>
              <a:buClr>
                <a:schemeClr val="tx2"/>
              </a:buClr>
            </a:pPr>
            <a:endParaRPr lang="en-AU" sz="1100" dirty="0">
              <a:solidFill>
                <a:schemeClr val="tx2"/>
              </a:solidFill>
              <a:latin typeface="+mn-lt"/>
              <a:ea typeface="+mn-ea"/>
              <a:cs typeface="Arial"/>
            </a:endParaRPr>
          </a:p>
          <a:p>
            <a:pPr eaLnBrk="1" hangingPunct="1">
              <a:lnSpc>
                <a:spcPct val="110000"/>
              </a:lnSpc>
              <a:spcAft>
                <a:spcPts val="1200"/>
              </a:spcAft>
              <a:buClr>
                <a:schemeClr val="tx2"/>
              </a:buClr>
            </a:pPr>
            <a:r>
              <a:rPr lang="en-AU" sz="1100" dirty="0">
                <a:cs typeface="Arial"/>
              </a:rPr>
              <a:t>Each case study focused on 1-2 labour market issues that the Local Jobs Program was responding to in each region. The research team spent 2-3 days visiting each region to conduct workshops, visit businesses and consult with stakeholders. About 15 stakeholders </a:t>
            </a:r>
            <a:r>
              <a:rPr lang="en-AU" sz="1100" dirty="0">
                <a:solidFill>
                  <a:schemeClr val="tx2"/>
                </a:solidFill>
                <a:latin typeface="Arial" charset="0"/>
                <a:ea typeface="ＭＳ Ｐゴシック" pitchFamily="84" charset="-128"/>
              </a:rPr>
              <a:t>were consulted in each case study region. </a:t>
            </a:r>
            <a:r>
              <a:rPr lang="en-AU" sz="1100" dirty="0">
                <a:latin typeface="Arial" charset="0"/>
                <a:ea typeface="ＭＳ Ｐゴシック" pitchFamily="84" charset="-128"/>
              </a:rPr>
              <a:t>Page 50 provides further detail on the intended audience, purpose and approach of the research.</a:t>
            </a:r>
            <a:r>
              <a:rPr lang="en-AU" sz="1100" dirty="0">
                <a:solidFill>
                  <a:schemeClr val="tx2"/>
                </a:solidFill>
                <a:latin typeface="Arial" charset="0"/>
                <a:ea typeface="ＭＳ Ｐゴシック" pitchFamily="84" charset="-128"/>
              </a:rPr>
              <a:t> </a:t>
            </a:r>
          </a:p>
          <a:p>
            <a:pPr eaLnBrk="1" hangingPunct="1">
              <a:lnSpc>
                <a:spcPct val="110000"/>
              </a:lnSpc>
              <a:spcAft>
                <a:spcPts val="1200"/>
              </a:spcAft>
              <a:buClr>
                <a:schemeClr val="tx2"/>
              </a:buClr>
            </a:pPr>
            <a:r>
              <a:rPr lang="en-AU" sz="1100" dirty="0">
                <a:latin typeface="Arial" charset="0"/>
                <a:ea typeface="ＭＳ Ｐゴシック" pitchFamily="84" charset="-128"/>
              </a:rPr>
              <a:t>Case studies in the report used projects, proces</a:t>
            </a:r>
            <a:r>
              <a:rPr lang="en-AU" sz="1100" dirty="0">
                <a:solidFill>
                  <a:schemeClr val="tx1"/>
                </a:solidFill>
                <a:latin typeface="Arial" charset="0"/>
                <a:ea typeface="ＭＳ Ｐゴシック" pitchFamily="84" charset="-128"/>
              </a:rPr>
              <a:t>ses </a:t>
            </a:r>
            <a:r>
              <a:rPr lang="en-AU" sz="1100" dirty="0">
                <a:latin typeface="Arial" charset="0"/>
                <a:ea typeface="ＭＳ Ｐゴシック" pitchFamily="84" charset="-128"/>
              </a:rPr>
              <a:t>and examples up to October 2023. There may have been changes since the report. Labour market data included is at June 2023 and more contemporary </a:t>
            </a:r>
            <a:r>
              <a:rPr lang="en-AU" sz="1100" dirty="0">
                <a:solidFill>
                  <a:schemeClr val="tx1"/>
                </a:solidFill>
                <a:latin typeface="Arial" charset="0"/>
                <a:ea typeface="ＭＳ Ｐゴシック" pitchFamily="84" charset="-128"/>
              </a:rPr>
              <a:t>data is available, for example, through the </a:t>
            </a:r>
            <a:r>
              <a:rPr lang="en-AU" sz="1100" u="sng" dirty="0">
                <a:solidFill>
                  <a:srgbClr val="467886"/>
                </a:solidFill>
                <a:effectLst/>
                <a:ea typeface="Times New Roman" panose="02020603050405020304" pitchFamily="18" charset="0"/>
                <a:cs typeface="Aptos" panose="020B0004020202020204" pitchFamily="34" charset="0"/>
                <a:hlinkClick r:id="rId2"/>
              </a:rPr>
              <a:t>Employment Region Dashboards and Profiles | Jobs and Skills Australia</a:t>
            </a:r>
            <a:r>
              <a:rPr lang="en-AU" sz="1100" u="sng" dirty="0">
                <a:solidFill>
                  <a:srgbClr val="467886"/>
                </a:solidFill>
                <a:effectLst/>
                <a:ea typeface="Times New Roman" panose="02020603050405020304" pitchFamily="18" charset="0"/>
                <a:cs typeface="Aptos" panose="020B0004020202020204" pitchFamily="34" charset="0"/>
              </a:rPr>
              <a:t>.</a:t>
            </a:r>
            <a:endParaRPr lang="en-AU" sz="1100" dirty="0">
              <a:solidFill>
                <a:schemeClr val="tx2"/>
              </a:solidFill>
              <a:latin typeface="Arial" charset="0"/>
              <a:ea typeface="ＭＳ Ｐゴシック" pitchFamily="84" charset="-128"/>
            </a:endParaRPr>
          </a:p>
        </p:txBody>
      </p:sp>
      <p:sp>
        <p:nvSpPr>
          <p:cNvPr id="4" name="Title 3">
            <a:extLst>
              <a:ext uri="{FF2B5EF4-FFF2-40B4-BE49-F238E27FC236}">
                <a16:creationId xmlns:a16="http://schemas.microsoft.com/office/drawing/2014/main" id="{0289835B-8355-B845-4213-B0BC50A09D52}"/>
              </a:ext>
            </a:extLst>
          </p:cNvPr>
          <p:cNvSpPr>
            <a:spLocks noGrp="1"/>
          </p:cNvSpPr>
          <p:nvPr>
            <p:ph type="title"/>
          </p:nvPr>
        </p:nvSpPr>
        <p:spPr/>
        <p:txBody>
          <a:bodyPr vert="horz"/>
          <a:lstStyle/>
          <a:p>
            <a:r>
              <a:rPr lang="en-AU" dirty="0"/>
              <a:t>About the Local Jobs Insights Research</a:t>
            </a:r>
          </a:p>
        </p:txBody>
      </p:sp>
      <p:sp>
        <p:nvSpPr>
          <p:cNvPr id="8" name="Slide Number Placeholder 2">
            <a:extLst>
              <a:ext uri="{FF2B5EF4-FFF2-40B4-BE49-F238E27FC236}">
                <a16:creationId xmlns:a16="http://schemas.microsoft.com/office/drawing/2014/main" id="{EC9B4FFB-201A-59A8-2494-6ABFDADDC067}"/>
              </a:ext>
            </a:extLst>
          </p:cNvPr>
          <p:cNvSpPr>
            <a:spLocks noGrp="1"/>
          </p:cNvSpPr>
          <p:nvPr>
            <p:ph type="sldNum" sz="quarter" idx="15"/>
          </p:nvPr>
        </p:nvSpPr>
        <p:spPr>
          <a:xfrm>
            <a:off x="69764" y="6555680"/>
            <a:ext cx="326600" cy="195933"/>
          </a:xfrm>
        </p:spPr>
        <p:txBody>
          <a:bodyPr/>
          <a:lstStyle/>
          <a:p>
            <a:pPr algn="r"/>
            <a:fld id="{31DA3BC9-E790-4181-9E03-5E49C268FA52}" type="slidenum">
              <a:rPr lang="en-AU" sz="1000" smtClean="0"/>
              <a:pPr algn="r"/>
              <a:t>4</a:t>
            </a:fld>
            <a:r>
              <a:rPr lang="en-AU" sz="1000" dirty="0"/>
              <a:t>  </a:t>
            </a:r>
          </a:p>
        </p:txBody>
      </p:sp>
    </p:spTree>
    <p:extLst>
      <p:ext uri="{BB962C8B-B14F-4D97-AF65-F5344CB8AC3E}">
        <p14:creationId xmlns:p14="http://schemas.microsoft.com/office/powerpoint/2010/main" val="415535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38CEC26-D821-898A-34EB-29234518788D}"/>
              </a:ext>
            </a:extLst>
          </p:cNvPr>
          <p:cNvGraphicFramePr>
            <a:graphicFrameLocks noChangeAspect="1"/>
          </p:cNvGraphicFramePr>
          <p:nvPr>
            <p:custDataLst>
              <p:tags r:id="rId1"/>
            </p:custDataLst>
            <p:extLst>
              <p:ext uri="{D42A27DB-BD31-4B8C-83A1-F6EECF244321}">
                <p14:modId xmlns:p14="http://schemas.microsoft.com/office/powerpoint/2010/main" val="2394082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9" name="think-cell data - do not delete" hidden="1">
                        <a:extLst>
                          <a:ext uri="{FF2B5EF4-FFF2-40B4-BE49-F238E27FC236}">
                            <a16:creationId xmlns:a16="http://schemas.microsoft.com/office/drawing/2014/main" id="{E38CEC26-D821-898A-34EB-2923451878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C22190E-AA58-C2F6-92C9-6DDDA0C7D6EE}"/>
              </a:ext>
              <a:ext uri="{C183D7F6-B498-43B3-948B-1728B52AA6E4}">
                <adec:decorative xmlns:adec="http://schemas.microsoft.com/office/drawing/2017/decorative" val="0"/>
              </a:ext>
            </a:extLst>
          </p:cNvPr>
          <p:cNvSpPr/>
          <p:nvPr/>
        </p:nvSpPr>
        <p:spPr bwMode="auto">
          <a:xfrm>
            <a:off x="4775199" y="5069335"/>
            <a:ext cx="4673461" cy="1166542"/>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Aft>
                <a:spcPts val="600"/>
              </a:spcAft>
            </a:pPr>
            <a:r>
              <a:rPr lang="en-AU" sz="1100" kern="0" dirty="0">
                <a:solidFill>
                  <a:schemeClr val="tx2"/>
                </a:solidFill>
                <a:latin typeface="+mn-lt"/>
                <a:ea typeface="Roboto"/>
                <a:cs typeface="Arial"/>
              </a:rPr>
              <a:t>“It’s so important for Kowanj to be a member of the Local Jobs Program Taskforce, it enables us to share labour market information with our community to stay informed and knowledgeable. A lack of information is a major challenge for migrant communities when first arriving in Australia.”</a:t>
            </a:r>
            <a:endParaRPr lang="en-AU" sz="1100" kern="0" dirty="0">
              <a:solidFill>
                <a:schemeClr val="tx2"/>
              </a:solidFill>
              <a:ea typeface="Roboto"/>
              <a:cs typeface="Roboto"/>
            </a:endParaRPr>
          </a:p>
          <a:p>
            <a:pPr marL="0" marR="0" indent="0" defTabSz="914400" rtl="0" eaLnBrk="0" fontAlgn="base" latinLnBrk="0" hangingPunct="0">
              <a:lnSpc>
                <a:spcPct val="100000"/>
              </a:lnSpc>
              <a:spcBef>
                <a:spcPct val="0"/>
              </a:spcBef>
              <a:spcAft>
                <a:spcPct val="0"/>
              </a:spcAft>
              <a:buClrTx/>
              <a:buSzTx/>
              <a:buFontTx/>
              <a:buNone/>
              <a:tabLst/>
            </a:pPr>
            <a:r>
              <a:rPr lang="en-US" sz="1100" b="1" kern="0" dirty="0">
                <a:solidFill>
                  <a:schemeClr val="tx2"/>
                </a:solidFill>
                <a:latin typeface="+mn-lt"/>
                <a:ea typeface="Roboto"/>
                <a:cs typeface="Roboto"/>
              </a:rPr>
              <a:t>– Ash Atar, CEO, Kowanj</a:t>
            </a:r>
          </a:p>
        </p:txBody>
      </p:sp>
      <p:pic>
        <p:nvPicPr>
          <p:cNvPr id="8" name="Graphic 7">
            <a:extLst>
              <a:ext uri="{FF2B5EF4-FFF2-40B4-BE49-F238E27FC236}">
                <a16:creationId xmlns:a16="http://schemas.microsoft.com/office/drawing/2014/main" id="{38D74B9A-63CA-30B5-E657-71ACC0134B4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6799" y="6029208"/>
            <a:ext cx="431444" cy="431444"/>
          </a:xfrm>
          <a:prstGeom prst="rect">
            <a:avLst/>
          </a:prstGeom>
        </p:spPr>
      </p:pic>
      <p:sp>
        <p:nvSpPr>
          <p:cNvPr id="5" name="Rectangle: Rounded Corners 4">
            <a:extLst>
              <a:ext uri="{FF2B5EF4-FFF2-40B4-BE49-F238E27FC236}">
                <a16:creationId xmlns:a16="http://schemas.microsoft.com/office/drawing/2014/main" id="{EB050DBC-FE4B-CFA7-D73F-587E60906A1D}"/>
              </a:ext>
            </a:extLst>
          </p:cNvPr>
          <p:cNvSpPr/>
          <p:nvPr/>
        </p:nvSpPr>
        <p:spPr bwMode="auto">
          <a:xfrm>
            <a:off x="4775200" y="2580586"/>
            <a:ext cx="4673461" cy="2343840"/>
          </a:xfrm>
          <a:prstGeom prst="roundRect">
            <a:avLst>
              <a:gd name="adj" fmla="val 0"/>
            </a:avLst>
          </a:prstGeom>
          <a:solidFill>
            <a:srgbClr val="EFEDE6"/>
          </a:solidFill>
          <a:ln w="38100">
            <a:noFill/>
          </a:ln>
        </p:spPr>
        <p:txBody>
          <a:bodyPr lIns="72000" tIns="72000" rIns="72000" bIns="72000"/>
          <a:lstStyle/>
          <a:p>
            <a:pPr>
              <a:lnSpc>
                <a:spcPct val="110000"/>
              </a:lnSpc>
              <a:buClr>
                <a:srgbClr val="B2BB1E"/>
              </a:buClr>
            </a:pPr>
            <a:r>
              <a:rPr lang="en-AU" sz="1100" b="1" dirty="0">
                <a:solidFill>
                  <a:srgbClr val="002D62"/>
                </a:solidFill>
                <a:latin typeface="+mn-lt"/>
                <a:ea typeface="Roboto" panose="02000000000000000000" pitchFamily="2" charset="0"/>
                <a:cs typeface="Roboto" panose="02000000000000000000" pitchFamily="2" charset="0"/>
              </a:rPr>
              <a:t>Implementation approach</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The team have to date focused on improving relationships and coordination between employment, training and community services, so they can better support job seekers and employers – rather than developing new programs and services. This appears to respond well to the needs of a region that already has a lot of different services and programs in place, and leverages the Employment Facilitator and Support Officer’s prior experience in employment services.</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They have built relationships by spending </a:t>
            </a:r>
            <a:r>
              <a:rPr lang="en-AU" sz="1100" dirty="0">
                <a:solidFill>
                  <a:schemeClr val="tx2"/>
                </a:solidFill>
                <a:latin typeface="+mn-lt"/>
                <a:ea typeface="Roboto" panose="02000000000000000000" pitchFamily="2" charset="0"/>
                <a:cs typeface="Roboto" panose="02000000000000000000" pitchFamily="2" charset="0"/>
              </a:rPr>
              <a:t>time with </a:t>
            </a:r>
            <a:r>
              <a:rPr lang="en-AU" sz="1100" dirty="0">
                <a:solidFill>
                  <a:srgbClr val="002D62"/>
                </a:solidFill>
                <a:latin typeface="+mn-lt"/>
                <a:ea typeface="Roboto" panose="02000000000000000000" pitchFamily="2" charset="0"/>
                <a:cs typeface="Roboto" panose="02000000000000000000" pitchFamily="2" charset="0"/>
              </a:rPr>
              <a:t>stakeholders to understand their business and needs, organising and attending in-person meetings and site visits, following up to maintain relationships and being widely connected across the region and sectors. </a:t>
            </a:r>
          </a:p>
        </p:txBody>
      </p:sp>
      <p:sp>
        <p:nvSpPr>
          <p:cNvPr id="31" name="Rectangle: Rounded Corners 30">
            <a:extLst>
              <a:ext uri="{FF2B5EF4-FFF2-40B4-BE49-F238E27FC236}">
                <a16:creationId xmlns:a16="http://schemas.microsoft.com/office/drawing/2014/main" id="{D286C11C-361D-086C-3377-37F6C7C65DA8}"/>
              </a:ext>
            </a:extLst>
          </p:cNvPr>
          <p:cNvSpPr/>
          <p:nvPr/>
        </p:nvSpPr>
        <p:spPr bwMode="auto">
          <a:xfrm>
            <a:off x="4775200" y="869904"/>
            <a:ext cx="4673461" cy="1639442"/>
          </a:xfrm>
          <a:prstGeom prst="roundRect">
            <a:avLst>
              <a:gd name="adj" fmla="val 0"/>
            </a:avLst>
          </a:prstGeom>
          <a:solidFill>
            <a:srgbClr val="EFEDE6"/>
          </a:solidFill>
          <a:ln w="38100">
            <a:noFill/>
          </a:ln>
        </p:spPr>
        <p:txBody>
          <a:bodyPr lIns="72000" tIns="72000" rIns="72000" bIns="72000"/>
          <a:lstStyle/>
          <a:p>
            <a:pPr lvl="0" eaLnBrk="0" hangingPunct="0">
              <a:lnSpc>
                <a:spcPct val="110000"/>
              </a:lnSpc>
              <a:buClrTx/>
            </a:pPr>
            <a:r>
              <a:rPr lang="en-AU" sz="1100" b="1" kern="1200" dirty="0">
                <a:solidFill>
                  <a:srgbClr val="002D62"/>
                </a:solidFill>
                <a:latin typeface="+mn-lt"/>
                <a:ea typeface="Roboto" panose="02000000000000000000" pitchFamily="2" charset="0"/>
                <a:cs typeface="Roboto" panose="02000000000000000000" pitchFamily="2" charset="0"/>
              </a:rPr>
              <a:t>Local stakeholder engagement</a:t>
            </a:r>
            <a:endParaRPr lang="en-AU" sz="1100" kern="1200" dirty="0">
              <a:solidFill>
                <a:srgbClr val="002D62"/>
              </a:solidFill>
              <a:latin typeface="+mn-lt"/>
              <a:ea typeface="Roboto" panose="02000000000000000000" pitchFamily="2" charset="0"/>
              <a:cs typeface="Roboto" panose="02000000000000000000" pitchFamily="2" charset="0"/>
            </a:endParaRP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The Support Officer curates a Trello board to share events, job vacancies, training opportunities and programs with a network of over 400 stakeholders. It is consistently reported as being highly valued.</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External observers are invited to attend Taskforce meetings to support broader engagement.</a:t>
            </a: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The Employment Facilitator and Support Officer also regularly attend related events to maintain a high level of visibility in the region. </a:t>
            </a:r>
          </a:p>
        </p:txBody>
      </p:sp>
      <p:sp>
        <p:nvSpPr>
          <p:cNvPr id="29" name="Rectangle: Rounded Corners 28">
            <a:extLst>
              <a:ext uri="{FF2B5EF4-FFF2-40B4-BE49-F238E27FC236}">
                <a16:creationId xmlns:a16="http://schemas.microsoft.com/office/drawing/2014/main" id="{03675795-C3C5-62D5-3E82-E72B2D90CEA8}"/>
              </a:ext>
            </a:extLst>
          </p:cNvPr>
          <p:cNvSpPr/>
          <p:nvPr/>
        </p:nvSpPr>
        <p:spPr bwMode="auto">
          <a:xfrm>
            <a:off x="457339" y="3824958"/>
            <a:ext cx="4212601" cy="2410919"/>
          </a:xfrm>
          <a:prstGeom prst="roundRect">
            <a:avLst>
              <a:gd name="adj" fmla="val 0"/>
            </a:avLst>
          </a:prstGeom>
          <a:solidFill>
            <a:srgbClr val="EFEDE6"/>
          </a:solidFill>
          <a:ln w="38100">
            <a:noFill/>
          </a:ln>
        </p:spPr>
        <p:txBody>
          <a:bodyPr lIns="72000" tIns="72000" rIns="72000" bIns="72000"/>
          <a:lstStyle/>
          <a:p>
            <a:pPr lvl="0" eaLnBrk="0" hangingPunct="0">
              <a:lnSpc>
                <a:spcPct val="110000"/>
              </a:lnSpc>
              <a:buClrTx/>
            </a:pPr>
            <a:r>
              <a:rPr lang="en-AU" sz="1100" b="1" kern="1200" dirty="0">
                <a:solidFill>
                  <a:schemeClr val="tx2"/>
                </a:solidFill>
                <a:latin typeface="+mn-lt"/>
                <a:ea typeface="Roboto" panose="02000000000000000000" pitchFamily="2" charset="0"/>
                <a:cs typeface="Roboto" panose="02000000000000000000" pitchFamily="2" charset="0"/>
              </a:rPr>
              <a:t>Taskforce</a:t>
            </a:r>
          </a:p>
          <a:p>
            <a:pPr marL="171450" lvl="1" indent="-171450">
              <a:lnSpc>
                <a:spcPct val="110000"/>
              </a:lnSpc>
              <a:spcAft>
                <a:spcPts val="0"/>
              </a:spcAft>
              <a:buClr>
                <a:schemeClr val="tx2"/>
              </a:buClr>
              <a:buFont typeface="Arial" panose="020B0604020202020204" pitchFamily="34" charset="0"/>
              <a:buChar char="•"/>
            </a:pPr>
            <a:r>
              <a:rPr lang="en-AU" sz="1100" dirty="0">
                <a:solidFill>
                  <a:schemeClr val="tx2"/>
                </a:solidFill>
                <a:ea typeface="Roboto" panose="02000000000000000000" pitchFamily="2" charset="0"/>
                <a:cs typeface="Roboto" panose="02000000000000000000" pitchFamily="2" charset="0"/>
              </a:rPr>
              <a:t>The Taskforce only had two members when David and Kylie commenced their roles in July 2022 as there had recently been a lot of turnover. The team have therefore focused on recruiting new members with a shared commitment to the region and strengthening relationships between members. </a:t>
            </a:r>
          </a:p>
          <a:p>
            <a:pPr marL="171450" lvl="1" indent="-171450">
              <a:lnSpc>
                <a:spcPct val="110000"/>
              </a:lnSpc>
              <a:spcAft>
                <a:spcPts val="0"/>
              </a:spcAft>
              <a:buClr>
                <a:schemeClr val="tx2"/>
              </a:buClr>
              <a:buFont typeface="Arial" panose="020B0604020202020204" pitchFamily="34" charset="0"/>
              <a:buChar char="•"/>
            </a:pPr>
            <a:r>
              <a:rPr lang="en-AU" sz="1100" dirty="0">
                <a:solidFill>
                  <a:schemeClr val="tx2"/>
                </a:solidFill>
                <a:latin typeface="+mn-lt"/>
                <a:ea typeface="Roboto" panose="02000000000000000000" pitchFamily="2" charset="0"/>
                <a:cs typeface="Roboto" panose="02000000000000000000" pitchFamily="2" charset="0"/>
              </a:rPr>
              <a:t>Members reported that being on the Taskforce is beneficial for sharing knowledge and building local relationships.</a:t>
            </a:r>
          </a:p>
          <a:p>
            <a:pPr marL="171450" lvl="1" indent="-171450" eaLnBrk="0" hangingPunct="0">
              <a:lnSpc>
                <a:spcPct val="110000"/>
              </a:lnSpc>
              <a:spcAft>
                <a:spcPts val="0"/>
              </a:spcAft>
              <a:buClr>
                <a:schemeClr val="tx2"/>
              </a:buClr>
              <a:buFont typeface="Arial" panose="020B0604020202020204" pitchFamily="34" charset="0"/>
              <a:buChar char="•"/>
            </a:pPr>
            <a:r>
              <a:rPr lang="en-AU" sz="1100" dirty="0">
                <a:solidFill>
                  <a:schemeClr val="tx2"/>
                </a:solidFill>
                <a:latin typeface="+mn-lt"/>
                <a:ea typeface="Roboto" panose="02000000000000000000" pitchFamily="2" charset="0"/>
                <a:cs typeface="Roboto" panose="02000000000000000000" pitchFamily="2" charset="0"/>
              </a:rPr>
              <a:t>The team stated that the next 12 months for the Taskforce will focus on more collaborative initiatives and addressing policy-related barriers to employment such as public transport issues.</a:t>
            </a:r>
            <a:endParaRPr lang="en-AU" sz="1100" kern="1200" dirty="0">
              <a:solidFill>
                <a:schemeClr val="tx2"/>
              </a:solidFill>
              <a:latin typeface="+mn-lt"/>
              <a:ea typeface="Roboto" panose="02000000000000000000" pitchFamily="2" charset="0"/>
              <a:cs typeface="Roboto" panose="02000000000000000000" pitchFamily="2" charset="0"/>
            </a:endParaRPr>
          </a:p>
        </p:txBody>
      </p:sp>
      <p:sp>
        <p:nvSpPr>
          <p:cNvPr id="28" name="Rectangle: Rounded Corners 27">
            <a:extLst>
              <a:ext uri="{FF2B5EF4-FFF2-40B4-BE49-F238E27FC236}">
                <a16:creationId xmlns:a16="http://schemas.microsoft.com/office/drawing/2014/main" id="{BEC33EDE-6B99-8978-AC86-4B7E69C9D827}"/>
              </a:ext>
            </a:extLst>
          </p:cNvPr>
          <p:cNvSpPr/>
          <p:nvPr/>
        </p:nvSpPr>
        <p:spPr bwMode="auto">
          <a:xfrm>
            <a:off x="457339" y="869904"/>
            <a:ext cx="4212601" cy="2863896"/>
          </a:xfrm>
          <a:prstGeom prst="roundRect">
            <a:avLst>
              <a:gd name="adj" fmla="val 0"/>
            </a:avLst>
          </a:prstGeom>
          <a:solidFill>
            <a:srgbClr val="EFEDE6"/>
          </a:solidFill>
          <a:ln w="38100">
            <a:noFill/>
          </a:ln>
        </p:spPr>
        <p:txBody>
          <a:bodyPr lIns="72000" tIns="72000" rIns="72000" bIns="72000"/>
          <a:lstStyle/>
          <a:p>
            <a:r>
              <a:rPr lang="en-AU" sz="1100" b="1" dirty="0">
                <a:solidFill>
                  <a:srgbClr val="002D62"/>
                </a:solidFill>
                <a:latin typeface="+mn-lt"/>
                <a:ea typeface="Roboto" panose="02000000000000000000" pitchFamily="2" charset="0"/>
                <a:cs typeface="Roboto" panose="02000000000000000000" pitchFamily="2" charset="0"/>
              </a:rPr>
              <a:t>Employment Facilitator and Support Officer</a:t>
            </a:r>
          </a:p>
          <a:p>
            <a:pPr marL="171450" lvl="0" indent="-171450" eaLnBrk="0" hangingPunct="0">
              <a:lnSpc>
                <a:spcPct val="110000"/>
              </a:lnSpc>
              <a:spcAft>
                <a:spcPts val="0"/>
              </a:spcAft>
              <a:buClr>
                <a:schemeClr val="tx2"/>
              </a:buClr>
              <a:buFont typeface="Arial" panose="020B0604020202020204" pitchFamily="34" charset="0"/>
              <a:buChar char="•"/>
            </a:pPr>
            <a:r>
              <a:rPr lang="en-AU" sz="1100" kern="1200" dirty="0">
                <a:solidFill>
                  <a:srgbClr val="002D62"/>
                </a:solidFill>
                <a:latin typeface="+mn-lt"/>
                <a:ea typeface="Roboto" panose="02000000000000000000" pitchFamily="2" charset="0"/>
                <a:cs typeface="Roboto" panose="02000000000000000000" pitchFamily="2" charset="0"/>
              </a:rPr>
              <a:t>The Employment Facilitator David Turnbull, and S</a:t>
            </a:r>
            <a:r>
              <a:rPr lang="en-AU" sz="1100" dirty="0">
                <a:solidFill>
                  <a:srgbClr val="002D62"/>
                </a:solidFill>
                <a:latin typeface="+mn-lt"/>
                <a:ea typeface="Roboto" panose="02000000000000000000" pitchFamily="2" charset="0"/>
                <a:cs typeface="Roboto" panose="02000000000000000000" pitchFamily="2" charset="0"/>
              </a:rPr>
              <a:t>upport Officer </a:t>
            </a:r>
            <a:r>
              <a:rPr lang="en-AU" sz="1100" kern="1200" dirty="0">
                <a:solidFill>
                  <a:srgbClr val="002D62"/>
                </a:solidFill>
                <a:latin typeface="+mn-lt"/>
                <a:ea typeface="Roboto" panose="02000000000000000000" pitchFamily="2" charset="0"/>
                <a:cs typeface="Roboto" panose="02000000000000000000" pitchFamily="2" charset="0"/>
              </a:rPr>
              <a:t>Kylie Olsen, started </a:t>
            </a:r>
            <a:r>
              <a:rPr lang="en-AU" sz="1100" dirty="0">
                <a:solidFill>
                  <a:srgbClr val="002D62"/>
                </a:solidFill>
                <a:latin typeface="+mn-lt"/>
                <a:ea typeface="Roboto" panose="02000000000000000000" pitchFamily="2" charset="0"/>
                <a:cs typeface="Roboto" panose="02000000000000000000" pitchFamily="2" charset="0"/>
              </a:rPr>
              <a:t>their roles in July 2022. Their first year has focused on building a new Taskforce, understanding their region, increasing their presence in the region, and forming relationships with local stakeholders. </a:t>
            </a:r>
          </a:p>
          <a:p>
            <a:pPr marL="171450" indent="-171450">
              <a:lnSpc>
                <a:spcPct val="110000"/>
              </a:lnSpc>
              <a:spcAft>
                <a:spcPts val="0"/>
              </a:spcAft>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Both have worked in Western Melbourne and have built on existing relationships in the region. Stakeholders reported they are highly visible, trusted and well connected. </a:t>
            </a:r>
          </a:p>
          <a:p>
            <a:pPr marL="171450" lvl="0" indent="-171450" eaLnBrk="0" hangingPunct="0">
              <a:lnSpc>
                <a:spcPct val="110000"/>
              </a:lnSpc>
              <a:spcAft>
                <a:spcPts val="0"/>
              </a:spcAft>
              <a:buClr>
                <a:schemeClr val="tx2"/>
              </a:buClr>
              <a:buFont typeface="Arial" panose="020B0604020202020204" pitchFamily="34" charset="0"/>
              <a:buChar char="•"/>
            </a:pPr>
            <a:r>
              <a:rPr lang="en-AU" sz="1100" dirty="0">
                <a:solidFill>
                  <a:srgbClr val="002D62"/>
                </a:solidFill>
                <a:latin typeface="+mn-lt"/>
                <a:ea typeface="Roboto" panose="02000000000000000000" pitchFamily="2" charset="0"/>
                <a:cs typeface="Roboto" panose="02000000000000000000" pitchFamily="2" charset="0"/>
              </a:rPr>
              <a:t>The team are employed by an Employment Services Provider that holds the contract for the Local Jobs Program in this region and several other Employment Regions across the country. This provides David and Kylie with administrative support and resources and the opportunity to share insights with other Local Jobs Program teams. </a:t>
            </a:r>
          </a:p>
        </p:txBody>
      </p:sp>
      <p:sp>
        <p:nvSpPr>
          <p:cNvPr id="2" name="Title 1">
            <a:extLst>
              <a:ext uri="{FF2B5EF4-FFF2-40B4-BE49-F238E27FC236}">
                <a16:creationId xmlns:a16="http://schemas.microsoft.com/office/drawing/2014/main" id="{2B9BD4A1-DA92-17CC-5407-0F813E8F9407}"/>
              </a:ext>
            </a:extLst>
          </p:cNvPr>
          <p:cNvSpPr>
            <a:spLocks noGrp="1"/>
          </p:cNvSpPr>
          <p:nvPr>
            <p:ph type="title"/>
          </p:nvPr>
        </p:nvSpPr>
        <p:spPr/>
        <p:txBody>
          <a:bodyPr vert="horz"/>
          <a:lstStyle/>
          <a:p>
            <a:r>
              <a:rPr lang="en-AU" dirty="0"/>
              <a:t>Implementation: How the Local Jobs Program was implemented in this region</a:t>
            </a:r>
          </a:p>
        </p:txBody>
      </p:sp>
      <p:sp>
        <p:nvSpPr>
          <p:cNvPr id="17" name="Slide Number Placeholder 16">
            <a:extLst>
              <a:ext uri="{FF2B5EF4-FFF2-40B4-BE49-F238E27FC236}">
                <a16:creationId xmlns:a16="http://schemas.microsoft.com/office/drawing/2014/main" id="{7865D12B-8FAB-791C-3051-F71302678AD1}"/>
              </a:ext>
            </a:extLst>
          </p:cNvPr>
          <p:cNvSpPr>
            <a:spLocks noGrp="1"/>
          </p:cNvSpPr>
          <p:nvPr>
            <p:ph type="sldNum" sz="quarter" idx="24"/>
          </p:nvPr>
        </p:nvSpPr>
        <p:spPr/>
        <p:txBody>
          <a:bodyPr/>
          <a:lstStyle/>
          <a:p>
            <a:pPr algn="r"/>
            <a:fld id="{31DA3BC9-E790-4181-9E03-5E49C268FA52}" type="slidenum">
              <a:rPr lang="en-AU" sz="1100" smtClean="0"/>
              <a:pPr algn="r"/>
              <a:t>40</a:t>
            </a:fld>
            <a:r>
              <a:rPr lang="en-AU" sz="1100" dirty="0"/>
              <a:t> </a:t>
            </a:r>
          </a:p>
        </p:txBody>
      </p:sp>
    </p:spTree>
    <p:extLst>
      <p:ext uri="{BB962C8B-B14F-4D97-AF65-F5344CB8AC3E}">
        <p14:creationId xmlns:p14="http://schemas.microsoft.com/office/powerpoint/2010/main" val="652705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19" name="Group 18" descr="Improving coordination">
            <a:extLst>
              <a:ext uri="{FF2B5EF4-FFF2-40B4-BE49-F238E27FC236}">
                <a16:creationId xmlns:a16="http://schemas.microsoft.com/office/drawing/2014/main" id="{8E474119-492C-DBA1-9E8F-0C71DC120C60}"/>
              </a:ext>
              <a:ext uri="{C183D7F6-B498-43B3-948B-1728B52AA6E4}">
                <adec:decorative xmlns:adec="http://schemas.microsoft.com/office/drawing/2017/decorative" val="0"/>
              </a:ext>
            </a:extLst>
          </p:cNvPr>
          <p:cNvGrpSpPr/>
          <p:nvPr/>
        </p:nvGrpSpPr>
        <p:grpSpPr>
          <a:xfrm>
            <a:off x="7236000" y="230400"/>
            <a:ext cx="2307772" cy="475478"/>
            <a:chOff x="7480663" y="235007"/>
            <a:chExt cx="2307772" cy="475478"/>
          </a:xfrm>
        </p:grpSpPr>
        <p:sp>
          <p:nvSpPr>
            <p:cNvPr id="17" name="Rectangle: Rounded Corners 16">
              <a:extLst>
                <a:ext uri="{FF2B5EF4-FFF2-40B4-BE49-F238E27FC236}">
                  <a16:creationId xmlns:a16="http://schemas.microsoft.com/office/drawing/2014/main" id="{91826DAE-C674-AC4C-8E24-0D1D6E4533C3}"/>
                </a:ext>
              </a:extLst>
            </p:cNvPr>
            <p:cNvSpPr/>
            <p:nvPr/>
          </p:nvSpPr>
          <p:spPr bwMode="auto">
            <a:xfrm>
              <a:off x="7480663" y="235007"/>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11" name="Graphic 10">
              <a:extLst>
                <a:ext uri="{FF2B5EF4-FFF2-40B4-BE49-F238E27FC236}">
                  <a16:creationId xmlns:a16="http://schemas.microsoft.com/office/drawing/2014/main" id="{A3A1D019-1772-0876-1879-5F4DD06FADE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7653822" y="259692"/>
              <a:ext cx="426108" cy="426108"/>
            </a:xfrm>
            <a:prstGeom prst="rect">
              <a:avLst/>
            </a:prstGeom>
          </p:spPr>
        </p:pic>
        <p:sp>
          <p:nvSpPr>
            <p:cNvPr id="13" name="TextBox 12">
              <a:extLst>
                <a:ext uri="{FF2B5EF4-FFF2-40B4-BE49-F238E27FC236}">
                  <a16:creationId xmlns:a16="http://schemas.microsoft.com/office/drawing/2014/main" id="{DE132791-9F57-C433-E1AF-9A25C4982948}"/>
                </a:ext>
              </a:extLst>
            </p:cNvPr>
            <p:cNvSpPr txBox="1"/>
            <p:nvPr/>
          </p:nvSpPr>
          <p:spPr>
            <a:xfrm>
              <a:off x="8142535" y="268903"/>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Improving coordination </a:t>
              </a:r>
            </a:p>
          </p:txBody>
        </p:sp>
      </p:grpSp>
      <p:sp>
        <p:nvSpPr>
          <p:cNvPr id="5" name="Rectangle 4">
            <a:extLst>
              <a:ext uri="{FF2B5EF4-FFF2-40B4-BE49-F238E27FC236}">
                <a16:creationId xmlns:a16="http://schemas.microsoft.com/office/drawing/2014/main" id="{B331751A-97F7-B949-D090-D1C1FC735713}"/>
              </a:ext>
              <a:ext uri="{C183D7F6-B498-43B3-948B-1728B52AA6E4}">
                <adec:decorative xmlns:adec="http://schemas.microsoft.com/office/drawing/2017/decorative" val="0"/>
              </a:ext>
            </a:extLst>
          </p:cNvPr>
          <p:cNvSpPr/>
          <p:nvPr/>
        </p:nvSpPr>
        <p:spPr bwMode="auto">
          <a:xfrm>
            <a:off x="5091061" y="5061918"/>
            <a:ext cx="4371135" cy="1115364"/>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spcAft>
                <a:spcPts val="600"/>
              </a:spcAft>
            </a:pPr>
            <a:r>
              <a:rPr kumimoji="0" lang="en-AU" sz="1100" i="0" u="none" strike="noStrike" cap="none" normalizeH="0" baseline="0" dirty="0">
                <a:ln>
                  <a:noFill/>
                </a:ln>
                <a:solidFill>
                  <a:schemeClr val="tx2"/>
                </a:solidFill>
                <a:effectLst/>
                <a:latin typeface="+mn-lt"/>
                <a:ea typeface="ＭＳ Ｐゴシック"/>
              </a:rPr>
              <a:t>“The success of the program is down to David knowing business well. He’s in touch, he checks how providers are going, and the service we have</a:t>
            </a:r>
            <a:r>
              <a:rPr lang="en-AU" sz="1100" dirty="0">
                <a:solidFill>
                  <a:schemeClr val="tx2"/>
                </a:solidFill>
                <a:latin typeface="+mn-lt"/>
                <a:ea typeface="ＭＳ Ｐゴシック"/>
              </a:rPr>
              <a:t> </a:t>
            </a:r>
            <a:r>
              <a:rPr kumimoji="0" lang="en-AU" sz="1100" i="0" u="none" strike="noStrike" cap="none" normalizeH="0" baseline="0" dirty="0">
                <a:ln>
                  <a:noFill/>
                </a:ln>
                <a:solidFill>
                  <a:schemeClr val="tx2"/>
                </a:solidFill>
                <a:effectLst/>
                <a:latin typeface="+mn-lt"/>
                <a:ea typeface="ＭＳ Ｐゴシック"/>
              </a:rPr>
              <a:t>been getting from providers has been fantastic. David feels like a part of our team.”</a:t>
            </a:r>
            <a:r>
              <a:rPr lang="en-AU" sz="1100" dirty="0">
                <a:solidFill>
                  <a:schemeClr val="tx2"/>
                </a:solidFill>
                <a:latin typeface="+mn-lt"/>
                <a:ea typeface="ＭＳ Ｐゴシック"/>
              </a:rPr>
              <a:t> </a:t>
            </a:r>
            <a:endParaRPr kumimoji="0" lang="en-AU" sz="1100" i="0" u="none" strike="noStrike" cap="none" normalizeH="0" baseline="0" dirty="0">
              <a:ln>
                <a:noFill/>
              </a:ln>
              <a:solidFill>
                <a:schemeClr val="tx2"/>
              </a:solidFill>
              <a:effectLst/>
              <a:latin typeface="+mn-lt"/>
              <a:ea typeface="ＭＳ Ｐゴシック" pitchFamily="84" charset="-128"/>
            </a:endParaRPr>
          </a:p>
          <a:p>
            <a:pPr marL="0" marR="0" indent="0" defTabSz="914400" rtl="0" eaLnBrk="0" fontAlgn="base" latinLnBrk="0" hangingPunct="0">
              <a:lnSpc>
                <a:spcPct val="100000"/>
              </a:lnSpc>
              <a:spcBef>
                <a:spcPct val="0"/>
              </a:spcBef>
              <a:spcAft>
                <a:spcPct val="0"/>
              </a:spcAft>
              <a:buClrTx/>
              <a:buSzTx/>
              <a:buFontTx/>
              <a:buNone/>
              <a:tabLst/>
            </a:pPr>
            <a:r>
              <a:rPr lang="en-AU" sz="1100" b="1" dirty="0">
                <a:solidFill>
                  <a:schemeClr val="tx2"/>
                </a:solidFill>
                <a:latin typeface="+mn-lt"/>
                <a:ea typeface="ＭＳ Ｐゴシック"/>
              </a:rPr>
              <a:t>– </a:t>
            </a:r>
            <a:r>
              <a:rPr kumimoji="0" lang="en-AU" sz="1100" b="1" i="0" u="none" strike="noStrike" cap="none" normalizeH="0" baseline="0" dirty="0">
                <a:ln>
                  <a:noFill/>
                </a:ln>
                <a:solidFill>
                  <a:schemeClr val="tx2"/>
                </a:solidFill>
                <a:effectLst/>
                <a:latin typeface="+mn-lt"/>
                <a:ea typeface="ＭＳ Ｐゴシック"/>
              </a:rPr>
              <a:t>Michael Doyle, </a:t>
            </a:r>
            <a:r>
              <a:rPr lang="en-AU" sz="1100" b="1" dirty="0">
                <a:solidFill>
                  <a:schemeClr val="tx2"/>
                </a:solidFill>
                <a:latin typeface="+mn-lt"/>
                <a:ea typeface="ＭＳ Ｐゴシック"/>
              </a:rPr>
              <a:t>consultant to</a:t>
            </a:r>
            <a:r>
              <a:rPr kumimoji="0" lang="en-AU" sz="1100" b="1" i="0" u="none" strike="noStrike" cap="none" normalizeH="0" baseline="0" dirty="0">
                <a:ln>
                  <a:noFill/>
                </a:ln>
                <a:solidFill>
                  <a:schemeClr val="tx2"/>
                </a:solidFill>
                <a:effectLst/>
                <a:latin typeface="+mn-lt"/>
                <a:ea typeface="ＭＳ Ｐゴシック"/>
              </a:rPr>
              <a:t> Diamond Valley Pork</a:t>
            </a:r>
            <a:endParaRPr lang="en-AU" sz="1100" b="1" i="0" u="none" strike="noStrike" cap="none" normalizeH="0" baseline="0" dirty="0">
              <a:ln>
                <a:noFill/>
              </a:ln>
              <a:solidFill>
                <a:schemeClr val="tx2"/>
              </a:solidFill>
              <a:effectLst/>
              <a:latin typeface="+mn-lt"/>
              <a:ea typeface="ＭＳ Ｐゴシック"/>
              <a:cs typeface="Arial"/>
            </a:endParaRPr>
          </a:p>
        </p:txBody>
      </p:sp>
      <p:pic>
        <p:nvPicPr>
          <p:cNvPr id="8" name="Graphic 7">
            <a:extLst>
              <a:ext uri="{FF2B5EF4-FFF2-40B4-BE49-F238E27FC236}">
                <a16:creationId xmlns:a16="http://schemas.microsoft.com/office/drawing/2014/main" id="{38240115-4F9A-4567-33C9-626050C262E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5122" y="5934282"/>
            <a:ext cx="486000" cy="486000"/>
          </a:xfrm>
          <a:prstGeom prst="rect">
            <a:avLst/>
          </a:prstGeom>
        </p:spPr>
      </p:pic>
      <p:sp>
        <p:nvSpPr>
          <p:cNvPr id="3" name="Text Placeholder 10">
            <a:extLst>
              <a:ext uri="{FF2B5EF4-FFF2-40B4-BE49-F238E27FC236}">
                <a16:creationId xmlns:a16="http://schemas.microsoft.com/office/drawing/2014/main" id="{DC4BAF0D-FD95-8E26-2080-FBE43FD17CBF}"/>
              </a:ext>
            </a:extLst>
          </p:cNvPr>
          <p:cNvSpPr txBox="1">
            <a:spLocks/>
          </p:cNvSpPr>
          <p:nvPr/>
        </p:nvSpPr>
        <p:spPr>
          <a:xfrm>
            <a:off x="435380" y="1238400"/>
            <a:ext cx="9055424" cy="4946679"/>
          </a:xfrm>
          <a:prstGeom prst="rect">
            <a:avLst/>
          </a:prstGeom>
          <a:noFill/>
        </p:spPr>
        <p:txBody>
          <a:bodyPr lIns="72000" tIns="72000" rIns="72000" bIns="72000" numCol="2" spcCol="360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a:cs typeface="Roboto"/>
              </a:rPr>
              <a:t>Problem: What labour market challenge was the Local Jobs Program responding to?</a:t>
            </a:r>
          </a:p>
          <a:p>
            <a:pPr>
              <a:lnSpc>
                <a:spcPct val="110000"/>
              </a:lnSpc>
            </a:pPr>
            <a:r>
              <a:rPr lang="en-US" sz="1100" dirty="0">
                <a:ea typeface="+mn-lt"/>
                <a:cs typeface="+mn-lt"/>
              </a:rPr>
              <a:t>Diamond Valley Pork (DVP) is a pork processor and wholesaler with a large meatpacking facility in Laverton. DVP is a subsidiary of JBS Foods, a global meat and food processing company. DVP faced ongoing challenges in recruiting for its Laverton facility from the local workforce, including through Workforce Australia. The company urgently needed to find a solution because the Laverton facility was not eligible to access migrant labour through the Pacific Australia Labour Mobility (PALM) scheme.</a:t>
            </a:r>
            <a:endParaRPr lang="en-US" sz="1100" dirty="0"/>
          </a:p>
          <a:p>
            <a:pPr>
              <a:lnSpc>
                <a:spcPct val="110000"/>
              </a:lnSpc>
            </a:pPr>
            <a:r>
              <a:rPr lang="en-US" sz="1100" b="1" dirty="0">
                <a:ea typeface="+mn-lt"/>
                <a:cs typeface="+mn-lt"/>
              </a:rPr>
              <a:t>Activities: How did the Local Jobs Program respond? </a:t>
            </a:r>
          </a:p>
          <a:p>
            <a:pPr>
              <a:lnSpc>
                <a:spcPct val="110000"/>
              </a:lnSpc>
            </a:pPr>
            <a:r>
              <a:rPr lang="en-US" sz="1100" dirty="0">
                <a:ea typeface="+mn-lt"/>
                <a:cs typeface="+mn-lt"/>
              </a:rPr>
              <a:t>DVP contacted the Commonwealth Government to raise concerns about not being able to access the PALM scheme, who connected them with the local Employment Facilitator. David met the DVP team, visited the Laverton facility and brought Workforce Australia providers to the facility for a tour. This tour helped the providers to understand the industry needs, day to day operations of the roles available, meet the HR staff and build relationships. Over time, David continued to send providers to the site. The tours grew to include job seekers from the providers. The Local Jobs Program team:</a:t>
            </a:r>
            <a:endParaRPr lang="en-US" sz="1100" dirty="0">
              <a:cs typeface="Arial"/>
            </a:endParaRPr>
          </a:p>
          <a:p>
            <a:pPr marL="171450" indent="-171450">
              <a:lnSpc>
                <a:spcPct val="110000"/>
              </a:lnSpc>
              <a:buClr>
                <a:schemeClr val="tx2"/>
              </a:buClr>
              <a:buChar char="•"/>
            </a:pPr>
            <a:r>
              <a:rPr lang="en-US" sz="1100" i="1" dirty="0">
                <a:ea typeface="+mn-lt"/>
                <a:cs typeface="+mn-lt"/>
              </a:rPr>
              <a:t>Identified the need: </a:t>
            </a:r>
            <a:r>
              <a:rPr lang="en-US" sz="1100" dirty="0">
                <a:ea typeface="+mn-lt"/>
                <a:cs typeface="+mn-lt"/>
              </a:rPr>
              <a:t>Connected with DVP to understand business, workforce needs and how the Local Jobs Program could help.</a:t>
            </a:r>
            <a:endParaRPr lang="en-US" sz="1100" dirty="0">
              <a:ea typeface="ＭＳ Ｐゴシック"/>
              <a:cs typeface="+mn-lt"/>
            </a:endParaRPr>
          </a:p>
          <a:p>
            <a:pPr marL="171450" indent="-171450">
              <a:lnSpc>
                <a:spcPct val="110000"/>
              </a:lnSpc>
              <a:buClr>
                <a:schemeClr val="tx2"/>
              </a:buClr>
              <a:buChar char="•"/>
            </a:pPr>
            <a:r>
              <a:rPr lang="en-US" sz="1100" i="1" dirty="0">
                <a:ea typeface="+mn-lt"/>
                <a:cs typeface="+mn-lt"/>
              </a:rPr>
              <a:t>Brokered connections:</a:t>
            </a:r>
            <a:r>
              <a:rPr lang="en-US" sz="1100" dirty="0">
                <a:ea typeface="+mn-lt"/>
                <a:cs typeface="+mn-lt"/>
              </a:rPr>
              <a:t> Brought Workforce Australia providers to the facility.  </a:t>
            </a:r>
            <a:endParaRPr lang="en-US" sz="1100" dirty="0">
              <a:ea typeface="ＭＳ Ｐゴシック"/>
              <a:cs typeface="+mn-lt"/>
            </a:endParaRPr>
          </a:p>
          <a:p>
            <a:pPr marL="171450" indent="-171450">
              <a:lnSpc>
                <a:spcPct val="110000"/>
              </a:lnSpc>
              <a:buClr>
                <a:schemeClr val="tx2"/>
              </a:buClr>
              <a:buChar char="•"/>
            </a:pPr>
            <a:r>
              <a:rPr lang="en-US" sz="1100" i="1" dirty="0">
                <a:ea typeface="+mn-lt"/>
                <a:cs typeface="+mn-lt"/>
              </a:rPr>
              <a:t>Communicated opportunities:</a:t>
            </a:r>
            <a:r>
              <a:rPr lang="en-US" sz="1100" dirty="0">
                <a:ea typeface="+mn-lt"/>
                <a:cs typeface="+mn-lt"/>
              </a:rPr>
              <a:t> Shared DVP vacancies with Workforce Australia providers and other organisations. </a:t>
            </a:r>
            <a:endParaRPr lang="en-US" sz="1100" dirty="0">
              <a:ea typeface="ＭＳ Ｐゴシック"/>
              <a:cs typeface="+mn-lt"/>
            </a:endParaRPr>
          </a:p>
          <a:p>
            <a:pPr marL="171450" indent="-171450">
              <a:lnSpc>
                <a:spcPct val="110000"/>
              </a:lnSpc>
              <a:buClr>
                <a:schemeClr val="tx2"/>
              </a:buClr>
              <a:buChar char="•"/>
            </a:pPr>
            <a:r>
              <a:rPr lang="en-US" sz="1100" i="1" dirty="0">
                <a:ea typeface="+mn-lt"/>
                <a:cs typeface="+mn-lt"/>
              </a:rPr>
              <a:t>Maintained engagement:</a:t>
            </a:r>
            <a:r>
              <a:rPr lang="en-US" sz="1100" dirty="0">
                <a:ea typeface="+mn-lt"/>
                <a:cs typeface="+mn-lt"/>
              </a:rPr>
              <a:t> Continued to meet with DVP and Workforce Australia providers to reinforce engagement and establish a pipeline for ongoing recruitment. </a:t>
            </a:r>
            <a:endParaRPr lang="en-US" sz="1100" dirty="0">
              <a:cs typeface="Arial"/>
            </a:endParaRPr>
          </a:p>
          <a:p>
            <a:pPr>
              <a:lnSpc>
                <a:spcPct val="110000"/>
              </a:lnSpc>
            </a:pPr>
            <a:r>
              <a:rPr lang="en-AU" sz="1100" b="1" dirty="0">
                <a:ea typeface="+mn-lt"/>
                <a:cs typeface="+mn-lt"/>
              </a:rPr>
              <a:t>Outcomes: What outcomes did this lead to? </a:t>
            </a:r>
            <a:r>
              <a:rPr lang="en-US" sz="1100" dirty="0">
                <a:ea typeface="+mn-lt"/>
                <a:cs typeface="+mn-lt"/>
              </a:rPr>
              <a:t> </a:t>
            </a:r>
          </a:p>
          <a:p>
            <a:pPr>
              <a:lnSpc>
                <a:spcPct val="110000"/>
              </a:lnSpc>
            </a:pPr>
            <a:r>
              <a:rPr lang="en-US" sz="1100" dirty="0">
                <a:ea typeface="+mn-lt"/>
                <a:cs typeface="+mn-lt"/>
              </a:rPr>
              <a:t>DVP have employed 103 people through the connections made through the Local Jobs Program and subsequent tours. After listening to their challenges, David facilitated the development of sustainable relationships between DVP and Workforce Australia providers, resulting in higher quality referrals and placements of job seekers into the company. DVP now conduct tours for both Employment Services Providers and job seekers, enabling them to see the industry work firsthand and get a sense of the roles available. </a:t>
            </a:r>
          </a:p>
          <a:p>
            <a:pPr>
              <a:lnSpc>
                <a:spcPct val="110000"/>
              </a:lnSpc>
            </a:pPr>
            <a:r>
              <a:rPr lang="en-US" sz="1100" dirty="0">
                <a:ea typeface="+mn-lt"/>
                <a:cs typeface="+mn-lt"/>
              </a:rPr>
              <a:t>Following this work, David and Kylie are planning to meet with JBS Foods to support efforts to recruit 60-70 new staff from local labour markets into the business. </a:t>
            </a:r>
          </a:p>
        </p:txBody>
      </p:sp>
      <p:sp>
        <p:nvSpPr>
          <p:cNvPr id="31" name="Text Placeholder 10">
            <a:extLst>
              <a:ext uri="{FF2B5EF4-FFF2-40B4-BE49-F238E27FC236}">
                <a16:creationId xmlns:a16="http://schemas.microsoft.com/office/drawing/2014/main" id="{EB01159D-115E-8416-63C5-18C408AF7910}"/>
              </a:ext>
            </a:extLst>
          </p:cNvPr>
          <p:cNvSpPr txBox="1">
            <a:spLocks/>
          </p:cNvSpPr>
          <p:nvPr/>
        </p:nvSpPr>
        <p:spPr>
          <a:xfrm>
            <a:off x="435600" y="776928"/>
            <a:ext cx="9055424" cy="388937"/>
          </a:xfrm>
          <a:prstGeom prst="rect">
            <a:avLst/>
          </a:prstGeom>
          <a:solidFill>
            <a:srgbClr val="F2F0E9"/>
          </a:solidFill>
        </p:spPr>
        <p:txBody>
          <a:bodyPr lIns="108000" tIns="72000" rIns="72000" bIns="72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300" kern="0" dirty="0">
                <a:ea typeface="Roboto"/>
                <a:cs typeface="Roboto"/>
              </a:rPr>
              <a:t>Engaging employment services to address workforce shortages for a major multinational food company</a:t>
            </a:r>
            <a:endParaRPr lang="en-US" dirty="0"/>
          </a:p>
        </p:txBody>
      </p:sp>
      <p:sp>
        <p:nvSpPr>
          <p:cNvPr id="4" name="Title 3">
            <a:extLst>
              <a:ext uri="{FF2B5EF4-FFF2-40B4-BE49-F238E27FC236}">
                <a16:creationId xmlns:a16="http://schemas.microsoft.com/office/drawing/2014/main" id="{7F67D8DB-B2F7-17BC-34F8-4BDDAEB9D7F9}"/>
              </a:ext>
            </a:extLst>
          </p:cNvPr>
          <p:cNvSpPr>
            <a:spLocks noGrp="1"/>
          </p:cNvSpPr>
          <p:nvPr>
            <p:ph type="title"/>
          </p:nvPr>
        </p:nvSpPr>
        <p:spPr>
          <a:noFill/>
        </p:spPr>
        <p:txBody>
          <a:bodyPr vert="horz" lIns="72000" tIns="36000" rIns="72000" bIns="36000"/>
          <a:lstStyle/>
          <a:p>
            <a:r>
              <a:rPr lang="en-AU" dirty="0"/>
              <a:t>Outcome story #1</a:t>
            </a:r>
          </a:p>
        </p:txBody>
      </p:sp>
      <p:sp>
        <p:nvSpPr>
          <p:cNvPr id="20" name="Slide Number Placeholder 19">
            <a:extLst>
              <a:ext uri="{FF2B5EF4-FFF2-40B4-BE49-F238E27FC236}">
                <a16:creationId xmlns:a16="http://schemas.microsoft.com/office/drawing/2014/main" id="{249FCC3F-A2E5-EEE6-414E-6CC27B0F6752}"/>
              </a:ext>
            </a:extLst>
          </p:cNvPr>
          <p:cNvSpPr>
            <a:spLocks noGrp="1"/>
          </p:cNvSpPr>
          <p:nvPr>
            <p:ph type="sldNum" sz="quarter" idx="15"/>
          </p:nvPr>
        </p:nvSpPr>
        <p:spPr/>
        <p:txBody>
          <a:bodyPr/>
          <a:lstStyle/>
          <a:p>
            <a:pPr algn="r"/>
            <a:fld id="{31DA3BC9-E790-4181-9E03-5E49C268FA52}" type="slidenum">
              <a:rPr lang="en-AU" sz="1100" smtClean="0"/>
              <a:pPr algn="r"/>
              <a:t>41</a:t>
            </a:fld>
            <a:r>
              <a:rPr lang="en-AU" sz="1100" dirty="0"/>
              <a:t> </a:t>
            </a:r>
          </a:p>
        </p:txBody>
      </p:sp>
    </p:spTree>
    <p:extLst>
      <p:ext uri="{BB962C8B-B14F-4D97-AF65-F5344CB8AC3E}">
        <p14:creationId xmlns:p14="http://schemas.microsoft.com/office/powerpoint/2010/main" val="3250878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2" name="Group 1" descr="Improving coordination">
            <a:extLst>
              <a:ext uri="{FF2B5EF4-FFF2-40B4-BE49-F238E27FC236}">
                <a16:creationId xmlns:a16="http://schemas.microsoft.com/office/drawing/2014/main" id="{126F2843-A360-C057-468F-A1091C9C0DF0}"/>
              </a:ext>
            </a:extLst>
          </p:cNvPr>
          <p:cNvGrpSpPr/>
          <p:nvPr/>
        </p:nvGrpSpPr>
        <p:grpSpPr>
          <a:xfrm>
            <a:off x="7236000" y="230400"/>
            <a:ext cx="2307772" cy="475478"/>
            <a:chOff x="7480663" y="235007"/>
            <a:chExt cx="2307772" cy="475478"/>
          </a:xfrm>
        </p:grpSpPr>
        <p:sp>
          <p:nvSpPr>
            <p:cNvPr id="7" name="Rectangle: Rounded Corners 6">
              <a:extLst>
                <a:ext uri="{FF2B5EF4-FFF2-40B4-BE49-F238E27FC236}">
                  <a16:creationId xmlns:a16="http://schemas.microsoft.com/office/drawing/2014/main" id="{7037E07D-3D8D-8472-782E-AE4D946EF175}"/>
                </a:ext>
              </a:extLst>
            </p:cNvPr>
            <p:cNvSpPr/>
            <p:nvPr/>
          </p:nvSpPr>
          <p:spPr bwMode="auto">
            <a:xfrm>
              <a:off x="7480663" y="235007"/>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15" name="Graphic 14">
              <a:extLst>
                <a:ext uri="{FF2B5EF4-FFF2-40B4-BE49-F238E27FC236}">
                  <a16:creationId xmlns:a16="http://schemas.microsoft.com/office/drawing/2014/main" id="{FDF1DAD3-1BD8-FEF4-75FD-DE28BEB6EA8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7653822" y="259692"/>
              <a:ext cx="426108" cy="426108"/>
            </a:xfrm>
            <a:prstGeom prst="rect">
              <a:avLst/>
            </a:prstGeom>
          </p:spPr>
        </p:pic>
        <p:sp>
          <p:nvSpPr>
            <p:cNvPr id="18" name="TextBox 17">
              <a:extLst>
                <a:ext uri="{FF2B5EF4-FFF2-40B4-BE49-F238E27FC236}">
                  <a16:creationId xmlns:a16="http://schemas.microsoft.com/office/drawing/2014/main" id="{D13E23FE-5BDE-40D9-536D-10A00FACE3D0}"/>
                </a:ext>
              </a:extLst>
            </p:cNvPr>
            <p:cNvSpPr txBox="1"/>
            <p:nvPr/>
          </p:nvSpPr>
          <p:spPr>
            <a:xfrm>
              <a:off x="8142535" y="268903"/>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Improving coordination </a:t>
              </a:r>
            </a:p>
          </p:txBody>
        </p:sp>
      </p:grpSp>
      <p:sp>
        <p:nvSpPr>
          <p:cNvPr id="5" name="Rectangle 4">
            <a:extLst>
              <a:ext uri="{FF2B5EF4-FFF2-40B4-BE49-F238E27FC236}">
                <a16:creationId xmlns:a16="http://schemas.microsoft.com/office/drawing/2014/main" id="{05EE5797-1DCB-E4E6-9E6E-B2B6B8D78017}"/>
              </a:ext>
              <a:ext uri="{C183D7F6-B498-43B3-948B-1728B52AA6E4}">
                <adec:decorative xmlns:adec="http://schemas.microsoft.com/office/drawing/2017/decorative" val="0"/>
              </a:ext>
            </a:extLst>
          </p:cNvPr>
          <p:cNvSpPr/>
          <p:nvPr/>
        </p:nvSpPr>
        <p:spPr bwMode="auto">
          <a:xfrm>
            <a:off x="5086905" y="5534928"/>
            <a:ext cx="4348992" cy="765506"/>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ts val="600"/>
              </a:spcAft>
              <a:buClrTx/>
              <a:buSzTx/>
              <a:buFontTx/>
              <a:buNone/>
              <a:tabLst/>
            </a:pPr>
            <a:r>
              <a:rPr lang="en-AU" sz="1100" kern="0" dirty="0">
                <a:solidFill>
                  <a:schemeClr val="tx2"/>
                </a:solidFill>
                <a:latin typeface="+mn-lt"/>
                <a:ea typeface="Roboto"/>
                <a:cs typeface="Roboto"/>
              </a:rPr>
              <a:t>“The work that David has done has been very beneficial. In fact at one stage, it was a matter of us being able to keep operating</a:t>
            </a:r>
            <a:r>
              <a:rPr lang="en-US" sz="1100" kern="0" dirty="0">
                <a:solidFill>
                  <a:schemeClr val="tx2"/>
                </a:solidFill>
                <a:latin typeface="+mn-lt"/>
                <a:ea typeface="Roboto"/>
                <a:cs typeface="Roboto"/>
              </a:rPr>
              <a:t>.” </a:t>
            </a:r>
          </a:p>
          <a:p>
            <a:pPr marL="0" marR="0" indent="0" defTabSz="914400" rtl="0" eaLnBrk="0" fontAlgn="base" latinLnBrk="0" hangingPunct="0">
              <a:lnSpc>
                <a:spcPct val="100000"/>
              </a:lnSpc>
              <a:spcBef>
                <a:spcPct val="0"/>
              </a:spcBef>
              <a:spcAft>
                <a:spcPct val="0"/>
              </a:spcAft>
              <a:buClrTx/>
              <a:buSzTx/>
              <a:buFontTx/>
              <a:buNone/>
              <a:tabLst/>
            </a:pPr>
            <a:r>
              <a:rPr lang="en-US" sz="1100" b="1" kern="0" dirty="0">
                <a:solidFill>
                  <a:schemeClr val="tx2"/>
                </a:solidFill>
                <a:latin typeface="+mn-lt"/>
                <a:ea typeface="Roboto"/>
                <a:cs typeface="Roboto"/>
              </a:rPr>
              <a:t>– Simon Fenech, General Manager, Fruit2Work</a:t>
            </a:r>
            <a:endParaRPr lang="en-AU" sz="1100" b="1" kern="0" dirty="0">
              <a:solidFill>
                <a:schemeClr val="tx2"/>
              </a:solidFill>
              <a:latin typeface="+mn-lt"/>
              <a:ea typeface="Roboto"/>
              <a:cs typeface="Roboto"/>
            </a:endParaRPr>
          </a:p>
        </p:txBody>
      </p:sp>
      <p:pic>
        <p:nvPicPr>
          <p:cNvPr id="6" name="Graphic 5">
            <a:extLst>
              <a:ext uri="{FF2B5EF4-FFF2-40B4-BE49-F238E27FC236}">
                <a16:creationId xmlns:a16="http://schemas.microsoft.com/office/drawing/2014/main" id="{0DFDFBD1-FA3F-A46C-0C0C-25E8A1AC980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9897" y="6055050"/>
            <a:ext cx="486000" cy="486000"/>
          </a:xfrm>
          <a:prstGeom prst="rect">
            <a:avLst/>
          </a:prstGeom>
        </p:spPr>
      </p:pic>
      <p:sp>
        <p:nvSpPr>
          <p:cNvPr id="11" name="Text Placeholder 10">
            <a:extLst>
              <a:ext uri="{FF2B5EF4-FFF2-40B4-BE49-F238E27FC236}">
                <a16:creationId xmlns:a16="http://schemas.microsoft.com/office/drawing/2014/main" id="{E783E0A7-815E-CC88-9B80-D2FC06CC8C4A}"/>
              </a:ext>
            </a:extLst>
          </p:cNvPr>
          <p:cNvSpPr txBox="1">
            <a:spLocks/>
          </p:cNvSpPr>
          <p:nvPr/>
        </p:nvSpPr>
        <p:spPr>
          <a:xfrm>
            <a:off x="397500" y="1242600"/>
            <a:ext cx="9055424" cy="5094608"/>
          </a:xfrm>
          <a:prstGeom prst="rect">
            <a:avLst/>
          </a:prstGeom>
          <a:noFill/>
        </p:spPr>
        <p:txBody>
          <a:bodyPr lIns="108000" tIns="72000" rIns="72000" bIns="72000" numCol="2" spcCol="360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a:cs typeface="Roboto"/>
              </a:rPr>
              <a:t>Problem: What labour market challenge was the Local Jobs Program responding to?</a:t>
            </a:r>
          </a:p>
          <a:p>
            <a:pPr>
              <a:lnSpc>
                <a:spcPct val="110000"/>
              </a:lnSpc>
            </a:pPr>
            <a:r>
              <a:rPr lang="en-US" sz="1100" dirty="0">
                <a:ea typeface="Verdana"/>
                <a:cs typeface="Arial"/>
              </a:rPr>
              <a:t>The Taskforce shared that local stakeholders are disconnected and not sharing information across the Western Melbourne region. This means that job seekers were not being placed as efficiently or effectively into employment.</a:t>
            </a:r>
          </a:p>
          <a:p>
            <a:pPr>
              <a:lnSpc>
                <a:spcPct val="110000"/>
              </a:lnSpc>
            </a:pPr>
            <a:r>
              <a:rPr lang="en-US" sz="1100" b="1" dirty="0">
                <a:ea typeface="+mn-lt"/>
                <a:cs typeface="+mn-lt"/>
              </a:rPr>
              <a:t>Activities: How did the Local Jobs Program respond? </a:t>
            </a:r>
          </a:p>
          <a:p>
            <a:pPr>
              <a:lnSpc>
                <a:spcPct val="110000"/>
              </a:lnSpc>
            </a:pPr>
            <a:r>
              <a:rPr lang="en-US" sz="1100" dirty="0">
                <a:ea typeface="Verdana"/>
                <a:cs typeface="Arial"/>
              </a:rPr>
              <a:t>To address this, the Local Jobs Program team have:</a:t>
            </a:r>
          </a:p>
          <a:p>
            <a:pPr marL="177800" indent="-177800" rtl="0" fontAlgn="base">
              <a:lnSpc>
                <a:spcPct val="110000"/>
              </a:lnSpc>
              <a:buClr>
                <a:schemeClr val="tx2"/>
              </a:buClr>
              <a:buFont typeface="Arial" panose="020B0604020202020204" pitchFamily="34" charset="0"/>
              <a:buChar char="•"/>
            </a:pPr>
            <a:r>
              <a:rPr lang="en-AU" sz="1100" i="1" u="none" strike="noStrike" dirty="0">
                <a:solidFill>
                  <a:srgbClr val="002D62"/>
                </a:solidFill>
                <a:effectLst/>
              </a:rPr>
              <a:t>Built local relationships:</a:t>
            </a:r>
            <a:r>
              <a:rPr lang="en-AU" sz="1100" i="0" u="none" strike="noStrike" dirty="0">
                <a:solidFill>
                  <a:srgbClr val="002D62"/>
                </a:solidFill>
                <a:effectLst/>
              </a:rPr>
              <a:t> C</a:t>
            </a:r>
            <a:r>
              <a:rPr lang="en-AU" sz="1100" dirty="0">
                <a:solidFill>
                  <a:srgbClr val="002D62"/>
                </a:solidFill>
              </a:rPr>
              <a:t>onnected with Employment Services Providers and encouraged them to share knowledge, opportunities, vacancies and training.</a:t>
            </a:r>
            <a:endParaRPr lang="en-AU" sz="1100" b="1" i="0" u="none" strike="noStrike" dirty="0">
              <a:solidFill>
                <a:srgbClr val="002D62"/>
              </a:solidFill>
              <a:effectLst/>
            </a:endParaRPr>
          </a:p>
          <a:p>
            <a:pPr marL="177800" indent="-177800" rtl="0" fontAlgn="base">
              <a:lnSpc>
                <a:spcPct val="110000"/>
              </a:lnSpc>
              <a:buClr>
                <a:schemeClr val="tx2"/>
              </a:buClr>
              <a:buFont typeface="Arial" panose="020B0604020202020204" pitchFamily="34" charset="0"/>
              <a:buChar char="•"/>
            </a:pPr>
            <a:r>
              <a:rPr lang="en-AU" sz="1100" i="1" u="none" strike="noStrike" dirty="0">
                <a:solidFill>
                  <a:srgbClr val="002D62"/>
                </a:solidFill>
                <a:effectLst/>
              </a:rPr>
              <a:t>Brokered connections:</a:t>
            </a:r>
            <a:r>
              <a:rPr lang="en-AU" sz="1100" b="1" i="0" u="none" strike="noStrike" dirty="0">
                <a:solidFill>
                  <a:srgbClr val="002D62"/>
                </a:solidFill>
                <a:effectLst/>
              </a:rPr>
              <a:t> </a:t>
            </a:r>
            <a:r>
              <a:rPr lang="en-AU" sz="1100" i="0" u="none" strike="noStrike" dirty="0">
                <a:solidFill>
                  <a:srgbClr val="002D62"/>
                </a:solidFill>
                <a:effectLst/>
              </a:rPr>
              <a:t>Connected</a:t>
            </a:r>
            <a:r>
              <a:rPr lang="en-AU" sz="1100" b="0" i="0" u="none" strike="noStrike" dirty="0">
                <a:solidFill>
                  <a:srgbClr val="002D62"/>
                </a:solidFill>
                <a:effectLst/>
              </a:rPr>
              <a:t> organisations with senior staff within Employment Services Providers to improve relationships and engagement.</a:t>
            </a:r>
            <a:endParaRPr lang="en-AU" sz="1100" b="0" i="0" u="none" strike="noStrike" dirty="0">
              <a:solidFill>
                <a:srgbClr val="002D62"/>
              </a:solidFill>
              <a:effectLst/>
              <a:cs typeface="Arial"/>
            </a:endParaRPr>
          </a:p>
          <a:p>
            <a:pPr marL="177800" indent="-177800">
              <a:lnSpc>
                <a:spcPct val="110000"/>
              </a:lnSpc>
              <a:buClr>
                <a:schemeClr val="tx2"/>
              </a:buClr>
              <a:buFont typeface="Arial" panose="020B0604020202020204" pitchFamily="34" charset="0"/>
              <a:buChar char="•"/>
            </a:pPr>
            <a:r>
              <a:rPr lang="en-AU" sz="1100" i="1" u="none" strike="noStrike" dirty="0">
                <a:solidFill>
                  <a:srgbClr val="002D62"/>
                </a:solidFill>
                <a:effectLst/>
              </a:rPr>
              <a:t>Promoted programs: </a:t>
            </a:r>
            <a:r>
              <a:rPr lang="en-AU" sz="1100" b="0" i="0" u="none" strike="noStrike" dirty="0">
                <a:solidFill>
                  <a:srgbClr val="002D62"/>
                </a:solidFill>
                <a:effectLst/>
              </a:rPr>
              <a:t>Promoted organisations and programs via the curated Trello board, expos and other local avenues.</a:t>
            </a:r>
            <a:r>
              <a:rPr lang="en-US" sz="1100" b="0" i="0" dirty="0">
                <a:solidFill>
                  <a:srgbClr val="002D62"/>
                </a:solidFill>
                <a:effectLst/>
              </a:rPr>
              <a:t>​</a:t>
            </a:r>
            <a:r>
              <a:rPr lang="en-US" sz="1100" dirty="0">
                <a:solidFill>
                  <a:srgbClr val="002D62"/>
                </a:solidFill>
              </a:rPr>
              <a:t> </a:t>
            </a:r>
            <a:endParaRPr lang="en-US" sz="1400" b="0" i="0" dirty="0">
              <a:solidFill>
                <a:srgbClr val="002D62"/>
              </a:solidFill>
              <a:effectLst/>
            </a:endParaRPr>
          </a:p>
          <a:p>
            <a:pPr marL="177800" indent="-177800" rtl="0" fontAlgn="base">
              <a:lnSpc>
                <a:spcPct val="110000"/>
              </a:lnSpc>
              <a:buClr>
                <a:schemeClr val="tx2"/>
              </a:buClr>
              <a:buFont typeface="Arial" panose="020B0604020202020204" pitchFamily="34" charset="0"/>
              <a:buChar char="•"/>
            </a:pPr>
            <a:r>
              <a:rPr lang="en-AU" sz="1100" i="1" u="none" strike="noStrike" dirty="0">
                <a:solidFill>
                  <a:srgbClr val="002D62"/>
                </a:solidFill>
                <a:effectLst/>
              </a:rPr>
              <a:t>Provided advice:</a:t>
            </a:r>
            <a:r>
              <a:rPr lang="en-AU" sz="1100" b="0" i="0" u="none" strike="noStrike" dirty="0">
                <a:solidFill>
                  <a:srgbClr val="002D62"/>
                </a:solidFill>
                <a:effectLst/>
              </a:rPr>
              <a:t> Used local knowledge to give organisations advice on plans and strategies.</a:t>
            </a:r>
            <a:endParaRPr lang="en-US" sz="1100" dirty="0">
              <a:ea typeface="Verdana"/>
              <a:cs typeface="Arial"/>
            </a:endParaRPr>
          </a:p>
          <a:p>
            <a:pPr>
              <a:lnSpc>
                <a:spcPct val="110000"/>
              </a:lnSpc>
            </a:pPr>
            <a:r>
              <a:rPr lang="en-AU" sz="1100" b="1" dirty="0">
                <a:ea typeface="+mn-lt"/>
                <a:cs typeface="+mn-lt"/>
              </a:rPr>
              <a:t>Outcomes: What outcomes did this lead to? </a:t>
            </a:r>
            <a:r>
              <a:rPr lang="en-US" sz="1100" dirty="0">
                <a:ea typeface="+mn-lt"/>
                <a:cs typeface="+mn-lt"/>
              </a:rPr>
              <a:t> </a:t>
            </a:r>
          </a:p>
          <a:p>
            <a:pPr>
              <a:lnSpc>
                <a:spcPct val="110000"/>
              </a:lnSpc>
            </a:pPr>
            <a:r>
              <a:rPr lang="en-US" sz="1100" dirty="0">
                <a:ea typeface="Verdana"/>
                <a:cs typeface="Arial"/>
              </a:rPr>
              <a:t>Through the work of David and Kylie, Workforce Australia providers, employers and other service providers are more connected and equipped to collaborate to help job seekers upskill and/or find meaningful employment. For example: </a:t>
            </a:r>
          </a:p>
          <a:p>
            <a:pPr marL="182245" indent="-182245">
              <a:lnSpc>
                <a:spcPct val="110000"/>
              </a:lnSpc>
              <a:buClr>
                <a:schemeClr val="tx2"/>
              </a:buClr>
              <a:buFont typeface="Arial" panose="020B0604020202020204" pitchFamily="34" charset="0"/>
              <a:buChar char="•"/>
            </a:pPr>
            <a:r>
              <a:rPr lang="en-US" sz="1100" dirty="0">
                <a:ea typeface="Verdana"/>
                <a:cs typeface="Arial"/>
              </a:rPr>
              <a:t>Fruit2Work train ex-offenders to help them reintegrate into mainstream employment. David and Kylie have helped Fruit2Work to build new relationships with businesses and employment services so they can help more people into employment. These connections have saved Fruit2Work significant time and resources.</a:t>
            </a:r>
          </a:p>
          <a:p>
            <a:pPr marL="182245" indent="-182245">
              <a:lnSpc>
                <a:spcPct val="110000"/>
              </a:lnSpc>
              <a:buClr>
                <a:schemeClr val="tx2"/>
              </a:buClr>
              <a:buFont typeface="Arial" panose="020B0604020202020204" pitchFamily="34" charset="0"/>
              <a:buChar char="•"/>
            </a:pPr>
            <a:r>
              <a:rPr lang="en-US" sz="1100" dirty="0">
                <a:ea typeface="Verdana"/>
                <a:cs typeface="Arial"/>
              </a:rPr>
              <a:t>The Skills and Jobs Centre based at Victoria University partnered with the Local Jobs Program to run industry-specific job fairs designed to engage prospective/current learners and assist job seekers into employment. These activities demonstrated the effectiveness of a collaborative approach to increase job seeker engagement, improve employer involvement and promote service delivery within the local community. </a:t>
            </a:r>
          </a:p>
          <a:p>
            <a:pPr marL="182245" indent="-182245">
              <a:lnSpc>
                <a:spcPct val="110000"/>
              </a:lnSpc>
              <a:buClr>
                <a:schemeClr val="tx2"/>
              </a:buClr>
              <a:buFont typeface="Arial" panose="020B0604020202020204" pitchFamily="34" charset="0"/>
              <a:buChar char="•"/>
            </a:pPr>
            <a:r>
              <a:rPr lang="en-US" sz="1100" dirty="0">
                <a:ea typeface="Verdana"/>
                <a:cs typeface="Arial"/>
              </a:rPr>
              <a:t>Serve It Up is a registered training organisation in the hospitality sector. The program has helped Serve It Up form connections that have increased the number and quality of referrals into training courses, and increased the number of employers that participants can be referred into after completing their training. Serve It Up estimates that a substantial number of current referrals come from Local Jobs Program connections.</a:t>
            </a:r>
          </a:p>
        </p:txBody>
      </p:sp>
      <p:sp>
        <p:nvSpPr>
          <p:cNvPr id="10" name="Text Placeholder 10">
            <a:extLst>
              <a:ext uri="{FF2B5EF4-FFF2-40B4-BE49-F238E27FC236}">
                <a16:creationId xmlns:a16="http://schemas.microsoft.com/office/drawing/2014/main" id="{CE5B8111-C8E6-16B6-0D32-1C85B99C46BF}"/>
              </a:ext>
            </a:extLst>
          </p:cNvPr>
          <p:cNvSpPr txBox="1">
            <a:spLocks/>
          </p:cNvSpPr>
          <p:nvPr/>
        </p:nvSpPr>
        <p:spPr>
          <a:xfrm>
            <a:off x="435600" y="776928"/>
            <a:ext cx="9055424" cy="388937"/>
          </a:xfrm>
          <a:prstGeom prst="rect">
            <a:avLst/>
          </a:prstGeom>
          <a:solidFill>
            <a:srgbClr val="F2F0E9"/>
          </a:solidFill>
        </p:spPr>
        <p:txBody>
          <a:bodyPr lIns="108000" tIns="72000" rIns="72000" bIns="72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lnSpc>
                <a:spcPct val="110000"/>
              </a:lnSpc>
              <a:spcAft>
                <a:spcPts val="1200"/>
              </a:spcAft>
            </a:pPr>
            <a:r>
              <a:rPr lang="en-AU" sz="1300" dirty="0">
                <a:cs typeface="Arial"/>
              </a:rPr>
              <a:t>Helping employment and training providers support more job seekers by strengthening their local relationships</a:t>
            </a:r>
          </a:p>
        </p:txBody>
      </p:sp>
      <p:sp>
        <p:nvSpPr>
          <p:cNvPr id="3" name="Title 2">
            <a:extLst>
              <a:ext uri="{FF2B5EF4-FFF2-40B4-BE49-F238E27FC236}">
                <a16:creationId xmlns:a16="http://schemas.microsoft.com/office/drawing/2014/main" id="{67189723-016B-88D3-9E74-81B97506DFD5}"/>
              </a:ext>
            </a:extLst>
          </p:cNvPr>
          <p:cNvSpPr>
            <a:spLocks noGrp="1"/>
          </p:cNvSpPr>
          <p:nvPr>
            <p:ph type="title"/>
          </p:nvPr>
        </p:nvSpPr>
        <p:spPr/>
        <p:txBody>
          <a:bodyPr vert="horz"/>
          <a:lstStyle/>
          <a:p>
            <a:r>
              <a:rPr lang="en-AU" dirty="0"/>
              <a:t>Outcome story #2</a:t>
            </a:r>
          </a:p>
        </p:txBody>
      </p:sp>
      <p:sp>
        <p:nvSpPr>
          <p:cNvPr id="17" name="Slide Number Placeholder 16">
            <a:extLst>
              <a:ext uri="{FF2B5EF4-FFF2-40B4-BE49-F238E27FC236}">
                <a16:creationId xmlns:a16="http://schemas.microsoft.com/office/drawing/2014/main" id="{E6DA66AE-39BA-E7E3-AF4E-4EB74D064E3A}"/>
              </a:ext>
            </a:extLst>
          </p:cNvPr>
          <p:cNvSpPr>
            <a:spLocks noGrp="1"/>
          </p:cNvSpPr>
          <p:nvPr>
            <p:ph type="sldNum" sz="quarter" idx="31"/>
          </p:nvPr>
        </p:nvSpPr>
        <p:spPr/>
        <p:txBody>
          <a:bodyPr/>
          <a:lstStyle/>
          <a:p>
            <a:pPr algn="r"/>
            <a:fld id="{31DA3BC9-E790-4181-9E03-5E49C268FA52}" type="slidenum">
              <a:rPr lang="en-AU" sz="1100" smtClean="0"/>
              <a:pPr algn="r"/>
              <a:t>42</a:t>
            </a:fld>
            <a:r>
              <a:rPr lang="en-AU" sz="1100" dirty="0"/>
              <a:t> </a:t>
            </a:r>
          </a:p>
        </p:txBody>
      </p:sp>
    </p:spTree>
    <p:extLst>
      <p:ext uri="{BB962C8B-B14F-4D97-AF65-F5344CB8AC3E}">
        <p14:creationId xmlns:p14="http://schemas.microsoft.com/office/powerpoint/2010/main" val="24353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0422A52-553E-C8A0-57BB-418B4528A9A5}"/>
              </a:ext>
              <a:ext uri="{C183D7F6-B498-43B3-948B-1728B52AA6E4}">
                <adec:decorative xmlns:adec="http://schemas.microsoft.com/office/drawing/2017/decorative" val="1"/>
              </a:ext>
            </a:extLst>
          </p:cNvPr>
          <p:cNvGrpSpPr/>
          <p:nvPr/>
        </p:nvGrpSpPr>
        <p:grpSpPr>
          <a:xfrm>
            <a:off x="4953005" y="1459459"/>
            <a:ext cx="4129404" cy="3939076"/>
            <a:chOff x="5158896" y="1705437"/>
            <a:chExt cx="3392352" cy="3235999"/>
          </a:xfrm>
        </p:grpSpPr>
        <p:grpSp>
          <p:nvGrpSpPr>
            <p:cNvPr id="2" name="Group 1">
              <a:extLst>
                <a:ext uri="{FF2B5EF4-FFF2-40B4-BE49-F238E27FC236}">
                  <a16:creationId xmlns:a16="http://schemas.microsoft.com/office/drawing/2014/main" id="{47B2039A-494E-48AE-CAA9-4C5A941F0F8F}"/>
                </a:ext>
              </a:extLst>
            </p:cNvPr>
            <p:cNvGrpSpPr>
              <a:grpSpLocks noChangeAspect="1"/>
            </p:cNvGrpSpPr>
            <p:nvPr/>
          </p:nvGrpSpPr>
          <p:grpSpPr>
            <a:xfrm>
              <a:off x="5158896" y="1705437"/>
              <a:ext cx="3392352" cy="3235999"/>
              <a:chOff x="2231296" y="1700212"/>
              <a:chExt cx="4681408" cy="4465637"/>
            </a:xfrm>
            <a:solidFill>
              <a:schemeClr val="tx2"/>
            </a:solidFill>
          </p:grpSpPr>
          <p:sp>
            <p:nvSpPr>
              <p:cNvPr id="3" name="Freeform 2">
                <a:extLst>
                  <a:ext uri="{FF2B5EF4-FFF2-40B4-BE49-F238E27FC236}">
                    <a16:creationId xmlns:a16="http://schemas.microsoft.com/office/drawing/2014/main" id="{1444D8E1-31A6-FD6E-3168-9326FA8819D0}"/>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D0313791-5578-CA8C-B028-89BE6E37C0B8}"/>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6" name="Freeform 33">
                <a:extLst>
                  <a:ext uri="{FF2B5EF4-FFF2-40B4-BE49-F238E27FC236}">
                    <a16:creationId xmlns:a16="http://schemas.microsoft.com/office/drawing/2014/main" id="{F31F5B4A-3648-A2AE-3C30-200718A362B9}"/>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0" name="Freeform 48">
                <a:extLst>
                  <a:ext uri="{FF2B5EF4-FFF2-40B4-BE49-F238E27FC236}">
                    <a16:creationId xmlns:a16="http://schemas.microsoft.com/office/drawing/2014/main" id="{D4A917D0-D59D-ED4B-48C2-AF23F56BF0C5}"/>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1" name="Freeform 49">
                <a:extLst>
                  <a:ext uri="{FF2B5EF4-FFF2-40B4-BE49-F238E27FC236}">
                    <a16:creationId xmlns:a16="http://schemas.microsoft.com/office/drawing/2014/main" id="{68C09371-D724-FF86-356A-CA407B47F0E4}"/>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2" name="Freeform 51">
                <a:extLst>
                  <a:ext uri="{FF2B5EF4-FFF2-40B4-BE49-F238E27FC236}">
                    <a16:creationId xmlns:a16="http://schemas.microsoft.com/office/drawing/2014/main" id="{6E7104E6-3D8C-28E5-B2A8-64F1D3EE78BB}"/>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3" name="Freeform 58">
                <a:extLst>
                  <a:ext uri="{FF2B5EF4-FFF2-40B4-BE49-F238E27FC236}">
                    <a16:creationId xmlns:a16="http://schemas.microsoft.com/office/drawing/2014/main" id="{485C1E35-9539-75EA-31F5-36EFA6C28EE3}"/>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4" name="Freeform 62">
                <a:extLst>
                  <a:ext uri="{FF2B5EF4-FFF2-40B4-BE49-F238E27FC236}">
                    <a16:creationId xmlns:a16="http://schemas.microsoft.com/office/drawing/2014/main" id="{B0E63A2F-2A59-39D9-376E-BB4F00C37C87}"/>
                  </a:ext>
                </a:extLst>
              </p:cNvPr>
              <p:cNvSpPr>
                <a:spLocks noChangeAspect="1"/>
              </p:cNvSpPr>
              <p:nvPr>
                <p:custDataLst>
                  <p:tags r:id="rId8"/>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sp>
            <p:nvSpPr>
              <p:cNvPr id="15" name="Freeform 100">
                <a:extLst>
                  <a:ext uri="{FF2B5EF4-FFF2-40B4-BE49-F238E27FC236}">
                    <a16:creationId xmlns:a16="http://schemas.microsoft.com/office/drawing/2014/main" id="{34CA192D-74BE-22AD-4FEF-CF5507A4642C}"/>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grp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600" dirty="0">
                  <a:solidFill>
                    <a:schemeClr val="tx1"/>
                  </a:solidFill>
                  <a:latin typeface="Arial" panose="020B0604020202020204" pitchFamily="34" charset="0"/>
                  <a:cs typeface="Arial" panose="020B0604020202020204" pitchFamily="34" charset="0"/>
                </a:endParaRPr>
              </a:p>
            </p:txBody>
          </p:sp>
        </p:grpSp>
        <p:pic>
          <p:nvPicPr>
            <p:cNvPr id="16" name="Graphic 15">
              <a:extLst>
                <a:ext uri="{FF2B5EF4-FFF2-40B4-BE49-F238E27FC236}">
                  <a16:creationId xmlns:a16="http://schemas.microsoft.com/office/drawing/2014/main" id="{636E9F61-4392-FBB7-B875-BDE954F47F0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931175" y="3269838"/>
              <a:ext cx="447736" cy="448720"/>
            </a:xfrm>
            <a:prstGeom prst="rect">
              <a:avLst/>
            </a:prstGeom>
          </p:spPr>
        </p:pic>
      </p:grpSp>
      <p:sp>
        <p:nvSpPr>
          <p:cNvPr id="8" name="Title 7">
            <a:extLst>
              <a:ext uri="{FF2B5EF4-FFF2-40B4-BE49-F238E27FC236}">
                <a16:creationId xmlns:a16="http://schemas.microsoft.com/office/drawing/2014/main" id="{0C5396F7-505E-199A-DBA1-4875DC1280E2}"/>
              </a:ext>
            </a:extLst>
          </p:cNvPr>
          <p:cNvSpPr txBox="1">
            <a:spLocks noGrp="1"/>
          </p:cNvSpPr>
          <p:nvPr>
            <p:ph type="title" idx="4294967295"/>
          </p:nvPr>
        </p:nvSpPr>
        <p:spPr>
          <a:xfrm>
            <a:off x="843728" y="2431089"/>
            <a:ext cx="3970699" cy="1216338"/>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3600" b="1" i="0" u="none" strike="noStrike" kern="1200" cap="none" spc="0" normalizeH="0" baseline="0" noProof="0" dirty="0">
                <a:ln>
                  <a:noFill/>
                </a:ln>
                <a:solidFill>
                  <a:schemeClr val="tx2"/>
                </a:solidFill>
                <a:effectLst/>
                <a:uLnTx/>
                <a:uFillTx/>
                <a:latin typeface="Arial" charset="0"/>
                <a:ea typeface="ＭＳ Ｐゴシック" pitchFamily="84" charset="-128"/>
                <a:cs typeface="+mn-cs"/>
              </a:rPr>
              <a:t>New England and North West</a:t>
            </a:r>
            <a:endParaRPr kumimoji="0" lang="en-AU" sz="4000" b="1" i="0" u="none" strike="noStrike" kern="0" cap="none" spc="0" normalizeH="0" baseline="0" noProof="0" dirty="0">
              <a:ln>
                <a:noFill/>
              </a:ln>
              <a:solidFill>
                <a:schemeClr val="tx2"/>
              </a:solidFill>
              <a:effectLst/>
              <a:uLnTx/>
              <a:uFillTx/>
              <a:latin typeface="Arial" charset="0"/>
              <a:ea typeface="ＭＳ Ｐゴシック" pitchFamily="84" charset="-128"/>
              <a:cs typeface="+mn-cs"/>
            </a:endParaRPr>
          </a:p>
        </p:txBody>
      </p:sp>
      <p:sp>
        <p:nvSpPr>
          <p:cNvPr id="4" name="Slide Number Placeholder 2">
            <a:extLst>
              <a:ext uri="{FF2B5EF4-FFF2-40B4-BE49-F238E27FC236}">
                <a16:creationId xmlns:a16="http://schemas.microsoft.com/office/drawing/2014/main" id="{A517218C-1247-E21F-8BFF-9A1C70C29FD2}"/>
              </a:ext>
            </a:extLst>
          </p:cNvPr>
          <p:cNvSpPr txBox="1">
            <a:spLocks/>
          </p:cNvSpPr>
          <p:nvPr/>
        </p:nvSpPr>
        <p:spPr>
          <a:xfrm>
            <a:off x="69764" y="6565840"/>
            <a:ext cx="326600" cy="195933"/>
          </a:xfrm>
          <a:prstGeom prst="rect">
            <a:avLst/>
          </a:prstGeom>
        </p:spPr>
        <p:txBody>
          <a:bodyPr vert="horz" lIns="0" tIns="0" rIns="0" bIns="0" rtlCol="0" anchor="t" anchorCtr="0"/>
          <a:lstStyle>
            <a:defPPr>
              <a:defRPr lang="en-AU"/>
            </a:defPPr>
            <a:lvl1pPr algn="r">
              <a:defRPr sz="700">
                <a:solidFill>
                  <a:schemeClr val="tx2"/>
                </a:solidFill>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fld id="{31DA3BC9-E790-4181-9E03-5E49C268FA52}" type="slidenum">
              <a:rPr lang="en-AU" sz="1100"/>
              <a:pPr/>
              <a:t>43</a:t>
            </a:fld>
            <a:r>
              <a:rPr lang="en-AU" sz="1100" dirty="0"/>
              <a:t>  </a:t>
            </a:r>
          </a:p>
        </p:txBody>
      </p:sp>
    </p:spTree>
    <p:extLst>
      <p:ext uri="{BB962C8B-B14F-4D97-AF65-F5344CB8AC3E}">
        <p14:creationId xmlns:p14="http://schemas.microsoft.com/office/powerpoint/2010/main" val="40239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25B27D0-EB0C-0293-5D2A-45490BFDBE9C}"/>
              </a:ext>
            </a:extLst>
          </p:cNvPr>
          <p:cNvGraphicFramePr>
            <a:graphicFrameLocks noChangeAspect="1"/>
          </p:cNvGraphicFramePr>
          <p:nvPr>
            <p:custDataLst>
              <p:tags r:id="rId1"/>
            </p:custDataLst>
            <p:extLst>
              <p:ext uri="{D42A27DB-BD31-4B8C-83A1-F6EECF244321}">
                <p14:modId xmlns:p14="http://schemas.microsoft.com/office/powerpoint/2010/main" val="1090289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think-cell data - do not delete" hidden="1">
                        <a:extLst>
                          <a:ext uri="{FF2B5EF4-FFF2-40B4-BE49-F238E27FC236}">
                            <a16:creationId xmlns:a16="http://schemas.microsoft.com/office/drawing/2014/main" id="{B25B27D0-EB0C-0293-5D2A-45490BFDBE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16C6498-8B82-F64D-0FB7-9C1617F035D2}"/>
              </a:ext>
            </a:extLst>
          </p:cNvPr>
          <p:cNvSpPr txBox="1"/>
          <p:nvPr/>
        </p:nvSpPr>
        <p:spPr>
          <a:xfrm>
            <a:off x="5179623" y="6148133"/>
            <a:ext cx="4479094" cy="543121"/>
          </a:xfrm>
          <a:prstGeom prst="rect">
            <a:avLst/>
          </a:prstGeom>
        </p:spPr>
        <p:txBody>
          <a:bodyPr vert="horz" wrap="square" lIns="0" tIns="0" rIns="0" bIns="0" rtlCol="0">
            <a:noAutofit/>
          </a:bodyPr>
          <a:lstStyle/>
          <a:p>
            <a:pPr marL="0" indent="0" algn="l"/>
            <a:r>
              <a:rPr lang="en-AU" sz="1100" kern="0" dirty="0">
                <a:solidFill>
                  <a:schemeClr val="tx2"/>
                </a:solidFill>
              </a:rPr>
              <a:t>Source: Jobs and Skills Australia, </a:t>
            </a:r>
            <a:r>
              <a:rPr lang="en-AU" sz="1100" kern="0" dirty="0">
                <a:solidFill>
                  <a:schemeClr val="tx2"/>
                </a:solidFill>
                <a:hlinkClick r:id="rId5"/>
              </a:rPr>
              <a:t>Month</a:t>
            </a:r>
            <a:r>
              <a:rPr lang="en-AU" sz="1100" kern="0" dirty="0">
                <a:solidFill>
                  <a:schemeClr val="tx2"/>
                </a:solidFill>
                <a:hlinkClick r:id="rId6"/>
              </a:rPr>
              <a:t>ly</a:t>
            </a:r>
            <a:r>
              <a:rPr lang="en-AU" sz="1100" kern="0" dirty="0">
                <a:solidFill>
                  <a:schemeClr val="tx2"/>
                </a:solidFill>
                <a:hlinkClick r:id="rId5"/>
              </a:rPr>
              <a:t> Labour Market Dashboards</a:t>
            </a:r>
            <a:r>
              <a:rPr lang="en-AU" sz="1100" kern="0" dirty="0">
                <a:solidFill>
                  <a:schemeClr val="tx2"/>
                </a:solidFill>
              </a:rPr>
              <a:t>, updated June 2023</a:t>
            </a:r>
          </a:p>
        </p:txBody>
      </p:sp>
      <p:graphicFrame>
        <p:nvGraphicFramePr>
          <p:cNvPr id="7" name="Table 6" descr="A table of labour market summary of New England and North West, and Australia">
            <a:extLst>
              <a:ext uri="{FF2B5EF4-FFF2-40B4-BE49-F238E27FC236}">
                <a16:creationId xmlns:a16="http://schemas.microsoft.com/office/drawing/2014/main" id="{A45C0746-3A76-6D5F-BC6E-34A12BC46B4E}"/>
              </a:ext>
            </a:extLst>
          </p:cNvPr>
          <p:cNvGraphicFramePr>
            <a:graphicFrameLocks noGrp="1"/>
          </p:cNvGraphicFramePr>
          <p:nvPr>
            <p:extLst>
              <p:ext uri="{D42A27DB-BD31-4B8C-83A1-F6EECF244321}">
                <p14:modId xmlns:p14="http://schemas.microsoft.com/office/powerpoint/2010/main" val="516065726"/>
              </p:ext>
            </p:extLst>
          </p:nvPr>
        </p:nvGraphicFramePr>
        <p:xfrm>
          <a:off x="5179623" y="4246607"/>
          <a:ext cx="4479094" cy="1798320"/>
        </p:xfrm>
        <a:graphic>
          <a:graphicData uri="http://schemas.openxmlformats.org/drawingml/2006/table">
            <a:tbl>
              <a:tblPr firstRow="1" bandRow="1">
                <a:tableStyleId>{64143AEB-D88A-4235-B7F5-65CC395101BD}</a:tableStyleId>
              </a:tblPr>
              <a:tblGrid>
                <a:gridCol w="1755331">
                  <a:extLst>
                    <a:ext uri="{9D8B030D-6E8A-4147-A177-3AD203B41FA5}">
                      <a16:colId xmlns:a16="http://schemas.microsoft.com/office/drawing/2014/main" val="2638393871"/>
                    </a:ext>
                  </a:extLst>
                </a:gridCol>
                <a:gridCol w="1557196">
                  <a:extLst>
                    <a:ext uri="{9D8B030D-6E8A-4147-A177-3AD203B41FA5}">
                      <a16:colId xmlns:a16="http://schemas.microsoft.com/office/drawing/2014/main" val="919464139"/>
                    </a:ext>
                  </a:extLst>
                </a:gridCol>
                <a:gridCol w="1166567">
                  <a:extLst>
                    <a:ext uri="{9D8B030D-6E8A-4147-A177-3AD203B41FA5}">
                      <a16:colId xmlns:a16="http://schemas.microsoft.com/office/drawing/2014/main" val="101474155"/>
                    </a:ext>
                  </a:extLst>
                </a:gridCol>
              </a:tblGrid>
              <a:tr h="172100">
                <a:tc>
                  <a:txBody>
                    <a:bodyPr/>
                    <a:lstStyle/>
                    <a:p>
                      <a:r>
                        <a:rPr lang="en-AU" sz="1100" b="1" dirty="0">
                          <a:solidFill>
                            <a:schemeClr val="bg1"/>
                          </a:solidFill>
                        </a:rPr>
                        <a:t>Labour market summary</a:t>
                      </a:r>
                    </a:p>
                  </a:txBody>
                  <a:tcPr anchor="ctr">
                    <a:solidFill>
                      <a:schemeClr val="tx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1" dirty="0">
                          <a:solidFill>
                            <a:schemeClr val="bg1"/>
                          </a:solidFill>
                        </a:rPr>
                        <a:t>New England and North West</a:t>
                      </a:r>
                    </a:p>
                  </a:txBody>
                  <a:tcPr anchor="ctr">
                    <a:solidFill>
                      <a:schemeClr val="tx2"/>
                    </a:solidFill>
                  </a:tcPr>
                </a:tc>
                <a:tc>
                  <a:txBody>
                    <a:bodyPr/>
                    <a:lstStyle/>
                    <a:p>
                      <a:pPr algn="r"/>
                      <a:r>
                        <a:rPr lang="en-AU" sz="1100" dirty="0">
                          <a:solidFill>
                            <a:schemeClr val="bg1"/>
                          </a:solidFill>
                        </a:rPr>
                        <a:t>Australia</a:t>
                      </a:r>
                    </a:p>
                  </a:txBody>
                  <a:tcPr anchor="ctr">
                    <a:solidFill>
                      <a:schemeClr val="tx2"/>
                    </a:solidFill>
                  </a:tcPr>
                </a:tc>
                <a:extLst>
                  <a:ext uri="{0D108BD9-81ED-4DB2-BD59-A6C34878D82A}">
                    <a16:rowId xmlns:a16="http://schemas.microsoft.com/office/drawing/2014/main" val="3868626840"/>
                  </a:ext>
                </a:extLst>
              </a:tr>
              <a:tr h="172100">
                <a:tc>
                  <a:txBody>
                    <a:bodyPr/>
                    <a:lstStyle/>
                    <a:p>
                      <a:r>
                        <a:rPr lang="en-AU" sz="1100" b="1" dirty="0">
                          <a:solidFill>
                            <a:schemeClr val="tx2"/>
                          </a:solidFill>
                        </a:rPr>
                        <a:t>Number of people employed</a:t>
                      </a:r>
                    </a:p>
                  </a:txBody>
                  <a:tcPr anchor="ctr"/>
                </a:tc>
                <a:tc>
                  <a:txBody>
                    <a:bodyPr/>
                    <a:lstStyle/>
                    <a:p>
                      <a:pPr algn="r"/>
                      <a:r>
                        <a:rPr lang="en-AU" sz="1100" b="0" dirty="0">
                          <a:solidFill>
                            <a:schemeClr val="tx2"/>
                          </a:solidFill>
                        </a:rPr>
                        <a:t>93,400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100" b="0" dirty="0">
                          <a:solidFill>
                            <a:schemeClr val="tx2"/>
                          </a:solidFill>
                        </a:rPr>
                        <a:t>14,046,100</a:t>
                      </a:r>
                    </a:p>
                  </a:txBody>
                  <a:tcPr anchor="ctr"/>
                </a:tc>
                <a:extLst>
                  <a:ext uri="{0D108BD9-81ED-4DB2-BD59-A6C34878D82A}">
                    <a16:rowId xmlns:a16="http://schemas.microsoft.com/office/drawing/2014/main" val="3650795291"/>
                  </a:ext>
                </a:extLst>
              </a:tr>
              <a:tr h="172100">
                <a:tc>
                  <a:txBody>
                    <a:bodyPr/>
                    <a:lstStyle/>
                    <a:p>
                      <a:r>
                        <a:rPr lang="en-AU" sz="1100" b="1" dirty="0">
                          <a:solidFill>
                            <a:schemeClr val="tx2"/>
                          </a:solidFill>
                        </a:rPr>
                        <a:t>Unemployment rate</a:t>
                      </a:r>
                    </a:p>
                  </a:txBody>
                  <a:tcPr anchor="ctr"/>
                </a:tc>
                <a:tc>
                  <a:txBody>
                    <a:bodyPr/>
                    <a:lstStyle/>
                    <a:p>
                      <a:pPr algn="r"/>
                      <a:r>
                        <a:rPr lang="en-AU" sz="1100" b="0" dirty="0">
                          <a:solidFill>
                            <a:schemeClr val="tx2"/>
                          </a:solidFill>
                        </a:rPr>
                        <a:t>1.7%</a:t>
                      </a:r>
                    </a:p>
                  </a:txBody>
                  <a:tcPr anchor="ctr"/>
                </a:tc>
                <a:tc>
                  <a:txBody>
                    <a:bodyPr/>
                    <a:lstStyle/>
                    <a:p>
                      <a:pPr algn="r"/>
                      <a:r>
                        <a:rPr lang="en-AU" sz="1100" b="0" dirty="0">
                          <a:solidFill>
                            <a:schemeClr val="tx2"/>
                          </a:solidFill>
                        </a:rPr>
                        <a:t>3.5%</a:t>
                      </a:r>
                    </a:p>
                  </a:txBody>
                  <a:tcPr anchor="ctr"/>
                </a:tc>
                <a:extLst>
                  <a:ext uri="{0D108BD9-81ED-4DB2-BD59-A6C34878D82A}">
                    <a16:rowId xmlns:a16="http://schemas.microsoft.com/office/drawing/2014/main" val="3807844304"/>
                  </a:ext>
                </a:extLst>
              </a:tr>
              <a:tr h="172100">
                <a:tc>
                  <a:txBody>
                    <a:bodyPr/>
                    <a:lstStyle/>
                    <a:p>
                      <a:r>
                        <a:rPr lang="en-AU" sz="1100" b="1" dirty="0">
                          <a:solidFill>
                            <a:schemeClr val="tx2"/>
                          </a:solidFill>
                        </a:rPr>
                        <a:t>Participation rate</a:t>
                      </a:r>
                    </a:p>
                  </a:txBody>
                  <a:tcPr anchor="ctr"/>
                </a:tc>
                <a:tc>
                  <a:txBody>
                    <a:bodyPr/>
                    <a:lstStyle/>
                    <a:p>
                      <a:pPr algn="r"/>
                      <a:r>
                        <a:rPr lang="en-AU" sz="1100" b="0" dirty="0">
                          <a:solidFill>
                            <a:schemeClr val="tx2"/>
                          </a:solidFill>
                        </a:rPr>
                        <a:t>63.3%</a:t>
                      </a:r>
                    </a:p>
                  </a:txBody>
                  <a:tcPr anchor="ctr"/>
                </a:tc>
                <a:tc>
                  <a:txBody>
                    <a:bodyPr/>
                    <a:lstStyle/>
                    <a:p>
                      <a:pPr algn="r"/>
                      <a:r>
                        <a:rPr lang="en-AU" sz="1100" b="0" dirty="0">
                          <a:solidFill>
                            <a:schemeClr val="tx2"/>
                          </a:solidFill>
                        </a:rPr>
                        <a:t>66.8%</a:t>
                      </a:r>
                    </a:p>
                  </a:txBody>
                  <a:tcPr anchor="ctr"/>
                </a:tc>
                <a:extLst>
                  <a:ext uri="{0D108BD9-81ED-4DB2-BD59-A6C34878D82A}">
                    <a16:rowId xmlns:a16="http://schemas.microsoft.com/office/drawing/2014/main" val="3319854859"/>
                  </a:ext>
                </a:extLst>
              </a:tr>
              <a:tr h="172100">
                <a:tc>
                  <a:txBody>
                    <a:bodyPr/>
                    <a:lstStyle/>
                    <a:p>
                      <a:r>
                        <a:rPr lang="en-AU" sz="1100" b="1" dirty="0">
                          <a:solidFill>
                            <a:schemeClr val="tx2"/>
                          </a:solidFill>
                        </a:rPr>
                        <a:t>Youth unemployment rate</a:t>
                      </a:r>
                    </a:p>
                  </a:txBody>
                  <a:tcPr anchor="ctr"/>
                </a:tc>
                <a:tc>
                  <a:txBody>
                    <a:bodyPr/>
                    <a:lstStyle/>
                    <a:p>
                      <a:pPr algn="r"/>
                      <a:r>
                        <a:rPr lang="en-AU" sz="1100" b="0" dirty="0">
                          <a:solidFill>
                            <a:schemeClr val="tx2"/>
                          </a:solidFill>
                        </a:rPr>
                        <a:t>3.7%</a:t>
                      </a:r>
                    </a:p>
                  </a:txBody>
                  <a:tcPr anchor="ctr"/>
                </a:tc>
                <a:tc>
                  <a:txBody>
                    <a:bodyPr/>
                    <a:lstStyle/>
                    <a:p>
                      <a:pPr algn="r"/>
                      <a:r>
                        <a:rPr lang="en-AU" sz="1100" b="0" dirty="0">
                          <a:solidFill>
                            <a:schemeClr val="tx2"/>
                          </a:solidFill>
                        </a:rPr>
                        <a:t>7.8%</a:t>
                      </a:r>
                    </a:p>
                  </a:txBody>
                  <a:tcPr anchor="ctr"/>
                </a:tc>
                <a:extLst>
                  <a:ext uri="{0D108BD9-81ED-4DB2-BD59-A6C34878D82A}">
                    <a16:rowId xmlns:a16="http://schemas.microsoft.com/office/drawing/2014/main" val="2184593874"/>
                  </a:ext>
                </a:extLst>
              </a:tr>
            </a:tbl>
          </a:graphicData>
        </a:graphic>
      </p:graphicFrame>
      <p:pic>
        <p:nvPicPr>
          <p:cNvPr id="12" name="Picture 11" descr="A map of New England and North West">
            <a:extLst>
              <a:ext uri="{FF2B5EF4-FFF2-40B4-BE49-F238E27FC236}">
                <a16:creationId xmlns:a16="http://schemas.microsoft.com/office/drawing/2014/main" id="{0B4721C9-BF0D-9762-7C65-338881B143CD}"/>
              </a:ext>
            </a:extLst>
          </p:cNvPr>
          <p:cNvPicPr>
            <a:picLocks noChangeAspect="1"/>
          </p:cNvPicPr>
          <p:nvPr/>
        </p:nvPicPr>
        <p:blipFill>
          <a:blip r:embed="rId7"/>
          <a:stretch>
            <a:fillRect/>
          </a:stretch>
        </p:blipFill>
        <p:spPr>
          <a:xfrm>
            <a:off x="5891948" y="1115147"/>
            <a:ext cx="2858642" cy="2952028"/>
          </a:xfrm>
          <a:prstGeom prst="rect">
            <a:avLst/>
          </a:prstGeom>
        </p:spPr>
      </p:pic>
      <p:sp>
        <p:nvSpPr>
          <p:cNvPr id="19" name="Rectangle: Rounded Corners 18">
            <a:extLst>
              <a:ext uri="{FF2B5EF4-FFF2-40B4-BE49-F238E27FC236}">
                <a16:creationId xmlns:a16="http://schemas.microsoft.com/office/drawing/2014/main" id="{1FBFC77D-A35B-06B8-38BA-1FC98EF3D6A8}"/>
              </a:ext>
            </a:extLst>
          </p:cNvPr>
          <p:cNvSpPr/>
          <p:nvPr/>
        </p:nvSpPr>
        <p:spPr bwMode="auto">
          <a:xfrm>
            <a:off x="451678" y="4819043"/>
            <a:ext cx="4208040" cy="1225884"/>
          </a:xfrm>
          <a:prstGeom prst="roundRect">
            <a:avLst>
              <a:gd name="adj" fmla="val 2097"/>
            </a:avLst>
          </a:prstGeom>
          <a:solidFill>
            <a:srgbClr val="002D62"/>
          </a:solidFill>
        </p:spPr>
        <p:txBody>
          <a:bodyPr wrap="square" lIns="900000" tIns="144000" rIns="180000" bIns="144000" anchor="ctr">
            <a:spAutoFit/>
          </a:bodyPr>
          <a:lstStyle/>
          <a:p>
            <a:r>
              <a:rPr lang="en-AU" sz="1200" b="1" kern="0" dirty="0">
                <a:solidFill>
                  <a:schemeClr val="bg1"/>
                </a:solidFill>
              </a:rPr>
              <a:t>The New England and North West case study focuses on how the program is supporting First Nations and culturally and linguistically diverse (CALD) job seekers into training and employment. </a:t>
            </a:r>
          </a:p>
        </p:txBody>
      </p:sp>
      <p:sp>
        <p:nvSpPr>
          <p:cNvPr id="17" name="Content Placeholder 4">
            <a:extLst>
              <a:ext uri="{FF2B5EF4-FFF2-40B4-BE49-F238E27FC236}">
                <a16:creationId xmlns:a16="http://schemas.microsoft.com/office/drawing/2014/main" id="{0E0932B4-FD68-CB4C-7B5E-E38BBC76D981}"/>
              </a:ext>
            </a:extLst>
          </p:cNvPr>
          <p:cNvSpPr>
            <a:spLocks noGrp="1"/>
          </p:cNvSpPr>
          <p:nvPr>
            <p:ph sz="quarter" idx="22"/>
          </p:nvPr>
        </p:nvSpPr>
        <p:spPr>
          <a:xfrm>
            <a:off x="436038" y="1504604"/>
            <a:ext cx="4215913" cy="2822952"/>
          </a:xfrm>
        </p:spPr>
        <p:txBody>
          <a:bodyPr vert="horz" lIns="72000" tIns="72000" rIns="72000" bIns="72000" rtlCol="0" anchor="t">
            <a:noAutofit/>
          </a:bodyPr>
          <a:lstStyle/>
          <a:p>
            <a:pPr>
              <a:lnSpc>
                <a:spcPct val="120000"/>
              </a:lnSpc>
            </a:pPr>
            <a:r>
              <a:rPr lang="en-AU" sz="1100" dirty="0">
                <a:ea typeface="Roboto"/>
                <a:cs typeface="Roboto"/>
              </a:rPr>
              <a:t>The New England and North West region of NSW covers a large area of rural and remote communities near the QLD border. The region has experienced a series of natural disasters in recent years including drought, bushfires and floods which significantly affected local communities and economic activity. </a:t>
            </a:r>
          </a:p>
          <a:p>
            <a:pPr>
              <a:lnSpc>
                <a:spcPct val="120000"/>
              </a:lnSpc>
            </a:pPr>
            <a:r>
              <a:rPr lang="en-AU" sz="1100" dirty="0">
                <a:ea typeface="Roboto"/>
                <a:cs typeface="Roboto"/>
              </a:rPr>
              <a:t>The largest cities in the region are Tamworth and Armidale with populations of approximately 78,000 and 29,000 respectively, both of which were visited during this research. The largest industries in the region by workforce size are agriculture, forestry and fishing, and healthcare and social assistance. </a:t>
            </a:r>
          </a:p>
          <a:p>
            <a:pPr>
              <a:lnSpc>
                <a:spcPct val="120000"/>
              </a:lnSpc>
            </a:pPr>
            <a:r>
              <a:rPr lang="en-AU" sz="1100" dirty="0">
                <a:ea typeface="Roboto"/>
                <a:cs typeface="Roboto"/>
              </a:rPr>
              <a:t>The region has a large </a:t>
            </a:r>
            <a:r>
              <a:rPr lang="en-AU" sz="1100" kern="1200" dirty="0">
                <a:solidFill>
                  <a:srgbClr val="002D62"/>
                </a:solidFill>
                <a:ea typeface="Roboto"/>
                <a:cs typeface="Arial"/>
              </a:rPr>
              <a:t>First Nations</a:t>
            </a:r>
            <a:r>
              <a:rPr lang="en-AU" sz="1100" dirty="0">
                <a:ea typeface="Roboto"/>
                <a:cs typeface="Roboto"/>
              </a:rPr>
              <a:t> community and a growing migrant population, particularly in Armidale. There is also a wide socio-economic wealth gap between residents. </a:t>
            </a:r>
          </a:p>
          <a:p>
            <a:pPr>
              <a:lnSpc>
                <a:spcPct val="120000"/>
              </a:lnSpc>
            </a:pPr>
            <a:endParaRPr lang="en-AU" sz="1100" dirty="0">
              <a:ea typeface="Roboto"/>
              <a:cs typeface="Roboto"/>
            </a:endParaRPr>
          </a:p>
          <a:p>
            <a:pPr>
              <a:lnSpc>
                <a:spcPct val="120000"/>
              </a:lnSpc>
            </a:pPr>
            <a:endParaRPr lang="en-AU" sz="1100" dirty="0">
              <a:ea typeface="Roboto" panose="02000000000000000000" pitchFamily="2" charset="0"/>
              <a:cs typeface="Roboto" panose="02000000000000000000" pitchFamily="2" charset="0"/>
            </a:endParaRPr>
          </a:p>
        </p:txBody>
      </p:sp>
      <p:sp>
        <p:nvSpPr>
          <p:cNvPr id="11" name="Text Placeholder 10">
            <a:extLst>
              <a:ext uri="{FF2B5EF4-FFF2-40B4-BE49-F238E27FC236}">
                <a16:creationId xmlns:a16="http://schemas.microsoft.com/office/drawing/2014/main" id="{D21EA630-A562-772F-3421-6244587763CE}"/>
              </a:ext>
            </a:extLst>
          </p:cNvPr>
          <p:cNvSpPr>
            <a:spLocks noGrp="1"/>
          </p:cNvSpPr>
          <p:nvPr>
            <p:ph type="body" sz="quarter" idx="16"/>
          </p:nvPr>
        </p:nvSpPr>
        <p:spPr>
          <a:solidFill>
            <a:srgbClr val="F2F0E9"/>
          </a:solidFill>
        </p:spPr>
        <p:txBody>
          <a:bodyPr/>
          <a:lstStyle/>
          <a:p>
            <a:r>
              <a:rPr lang="en-AU" sz="1400" b="1" dirty="0">
                <a:ea typeface="Roboto" panose="02000000000000000000" pitchFamily="2" charset="0"/>
                <a:cs typeface="Roboto" panose="02000000000000000000" pitchFamily="2" charset="0"/>
              </a:rPr>
              <a:t>Regional snapshot</a:t>
            </a:r>
          </a:p>
        </p:txBody>
      </p:sp>
      <p:sp>
        <p:nvSpPr>
          <p:cNvPr id="2" name="Title 1">
            <a:extLst>
              <a:ext uri="{FF2B5EF4-FFF2-40B4-BE49-F238E27FC236}">
                <a16:creationId xmlns:a16="http://schemas.microsoft.com/office/drawing/2014/main" id="{B9467678-D0E8-EB83-E752-854BB4DBBDD0}"/>
              </a:ext>
            </a:extLst>
          </p:cNvPr>
          <p:cNvSpPr>
            <a:spLocks noGrp="1"/>
          </p:cNvSpPr>
          <p:nvPr>
            <p:ph type="title"/>
          </p:nvPr>
        </p:nvSpPr>
        <p:spPr/>
        <p:txBody>
          <a:bodyPr vert="horz"/>
          <a:lstStyle/>
          <a:p>
            <a:r>
              <a:rPr lang="en-AU" b="1" dirty="0"/>
              <a:t>Case study 4: New England and North West.</a:t>
            </a:r>
            <a:r>
              <a:rPr lang="en-AU" dirty="0"/>
              <a:t> Developing local solutions for </a:t>
            </a:r>
            <a:r>
              <a:rPr lang="en-AU" sz="2000" kern="1200" dirty="0">
                <a:solidFill>
                  <a:srgbClr val="002D62"/>
                </a:solidFill>
                <a:ea typeface="Roboto"/>
                <a:cs typeface="Arial"/>
              </a:rPr>
              <a:t>First Nations</a:t>
            </a:r>
            <a:r>
              <a:rPr lang="en-AU" dirty="0"/>
              <a:t> and culturally and linguistically diverse job seekers</a:t>
            </a:r>
          </a:p>
        </p:txBody>
      </p:sp>
      <p:sp>
        <p:nvSpPr>
          <p:cNvPr id="9" name="Slide Number Placeholder 8">
            <a:extLst>
              <a:ext uri="{FF2B5EF4-FFF2-40B4-BE49-F238E27FC236}">
                <a16:creationId xmlns:a16="http://schemas.microsoft.com/office/drawing/2014/main" id="{830D2470-7BB2-C35D-87BE-49787CE3EBF0}"/>
              </a:ext>
            </a:extLst>
          </p:cNvPr>
          <p:cNvSpPr>
            <a:spLocks noGrp="1"/>
          </p:cNvSpPr>
          <p:nvPr>
            <p:ph type="sldNum" sz="quarter" idx="25"/>
          </p:nvPr>
        </p:nvSpPr>
        <p:spPr/>
        <p:txBody>
          <a:bodyPr/>
          <a:lstStyle/>
          <a:p>
            <a:pPr algn="r"/>
            <a:fld id="{31DA3BC9-E790-4181-9E03-5E49C268FA52}" type="slidenum">
              <a:rPr lang="en-AU" sz="1100" smtClean="0"/>
              <a:pPr algn="r"/>
              <a:t>44</a:t>
            </a:fld>
            <a:endParaRPr lang="en-AU" sz="1100" dirty="0"/>
          </a:p>
        </p:txBody>
      </p:sp>
      <p:sp>
        <p:nvSpPr>
          <p:cNvPr id="3" name="Freeform 4">
            <a:extLst>
              <a:ext uri="{FF2B5EF4-FFF2-40B4-BE49-F238E27FC236}">
                <a16:creationId xmlns:a16="http://schemas.microsoft.com/office/drawing/2014/main" id="{894F6335-B4B4-A68C-4B17-513EA3FAD7FC}"/>
              </a:ext>
              <a:ext uri="{C183D7F6-B498-43B3-948B-1728B52AA6E4}">
                <adec:decorative xmlns:adec="http://schemas.microsoft.com/office/drawing/2017/decorative" val="1"/>
              </a:ext>
            </a:extLst>
          </p:cNvPr>
          <p:cNvSpPr/>
          <p:nvPr/>
        </p:nvSpPr>
        <p:spPr>
          <a:xfrm>
            <a:off x="632446" y="5183971"/>
            <a:ext cx="496030" cy="496028"/>
          </a:xfrm>
          <a:custGeom>
            <a:avLst/>
            <a:gdLst/>
            <a:ahLst/>
            <a:cxnLst/>
            <a:rect l="l" t="t" r="r" b="b"/>
            <a:pathLst>
              <a:path w="951571" h="951571">
                <a:moveTo>
                  <a:pt x="0" y="0"/>
                </a:moveTo>
                <a:lnTo>
                  <a:pt x="951570" y="0"/>
                </a:lnTo>
                <a:lnTo>
                  <a:pt x="951570" y="951571"/>
                </a:lnTo>
                <a:lnTo>
                  <a:pt x="0" y="9515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dirty="0"/>
          </a:p>
        </p:txBody>
      </p:sp>
    </p:spTree>
    <p:extLst>
      <p:ext uri="{BB962C8B-B14F-4D97-AF65-F5344CB8AC3E}">
        <p14:creationId xmlns:p14="http://schemas.microsoft.com/office/powerpoint/2010/main" val="40152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D49D7AA8-756F-3A14-21D0-50A6A02FF72D}"/>
              </a:ext>
            </a:extLst>
          </p:cNvPr>
          <p:cNvSpPr txBox="1">
            <a:spLocks/>
          </p:cNvSpPr>
          <p:nvPr/>
        </p:nvSpPr>
        <p:spPr>
          <a:xfrm>
            <a:off x="5254049" y="1504604"/>
            <a:ext cx="4215913" cy="3601550"/>
          </a:xfrm>
          <a:prstGeom prst="rect">
            <a:avLst/>
          </a:prstGeom>
        </p:spPr>
        <p:txBody>
          <a:bodyPr vert="horz" lIns="72000" tIns="72000" rIns="72000" bIns="72000" rtlCol="0" anchor="t">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marL="0" lvl="1" indent="0">
              <a:lnSpc>
                <a:spcPct val="110000"/>
              </a:lnSpc>
              <a:buClr>
                <a:srgbClr val="B2BB1E"/>
              </a:buClr>
              <a:buSzPct val="120000"/>
              <a:buNone/>
              <a:defRPr/>
            </a:pPr>
            <a:r>
              <a:rPr lang="en-AU" sz="1100" b="1" kern="0" dirty="0">
                <a:solidFill>
                  <a:srgbClr val="002D62"/>
                </a:solidFill>
                <a:ea typeface="Roboto" panose="02000000000000000000" pitchFamily="2" charset="0"/>
                <a:cs typeface="Roboto" panose="02000000000000000000" pitchFamily="2" charset="0"/>
              </a:rPr>
              <a:t>There are limited initiatives to encourage collaborative responses to local labour market challenges.</a:t>
            </a:r>
            <a:r>
              <a:rPr lang="en-AU" sz="1100" kern="0" dirty="0">
                <a:solidFill>
                  <a:srgbClr val="002D62"/>
                </a:solidFill>
                <a:ea typeface="Roboto" panose="02000000000000000000" pitchFamily="2" charset="0"/>
                <a:cs typeface="Roboto" panose="02000000000000000000" pitchFamily="2" charset="0"/>
              </a:rPr>
              <a:t> The region’s towns were described as isolated from one another and lacking government and non-government services. Stakeholders also reflected that recent natural disasters have forced the community to focus on recovery. </a:t>
            </a:r>
          </a:p>
          <a:p>
            <a:pPr marL="0" lvl="1" indent="0">
              <a:lnSpc>
                <a:spcPct val="110000"/>
              </a:lnSpc>
              <a:buClr>
                <a:srgbClr val="B2BB1E"/>
              </a:buClr>
              <a:buSzPct val="120000"/>
              <a:buNone/>
              <a:defRPr/>
            </a:pPr>
            <a:r>
              <a:rPr lang="en-AU" sz="1100" kern="0" dirty="0">
                <a:solidFill>
                  <a:srgbClr val="002D62"/>
                </a:solidFill>
                <a:ea typeface="Roboto" panose="02000000000000000000" pitchFamily="2" charset="0"/>
                <a:cs typeface="Roboto" panose="02000000000000000000" pitchFamily="2" charset="0"/>
              </a:rPr>
              <a:t>In this context, the Local Jobs Program has focused on building relationships with community and businesses, increasing information sharing and relationships across towns, and stepping in to provide some basic services in the absence of existing resources. </a:t>
            </a:r>
          </a:p>
          <a:p>
            <a:pPr marL="0" lvl="1" indent="0">
              <a:lnSpc>
                <a:spcPct val="110000"/>
              </a:lnSpc>
              <a:buClr>
                <a:srgbClr val="B2BB1E"/>
              </a:buClr>
              <a:buSzPct val="120000"/>
              <a:buNone/>
              <a:defRPr/>
            </a:pPr>
            <a:r>
              <a:rPr lang="en-AU" sz="1100" kern="0" dirty="0">
                <a:solidFill>
                  <a:srgbClr val="002D62"/>
                </a:solidFill>
                <a:ea typeface="Roboto" panose="02000000000000000000" pitchFamily="2" charset="0"/>
                <a:cs typeface="Roboto" panose="02000000000000000000" pitchFamily="2" charset="0"/>
              </a:rPr>
              <a:t>One new initiative is the Moree Special Activation Precinct, which will support agribusiness, logistics and food processing industries.  It is expected to create thousands of jobs in the region. Businesses, council and community groups are thinking about how to address the workforce needs and best prepare locals for local opportunities. </a:t>
            </a:r>
          </a:p>
        </p:txBody>
      </p:sp>
      <p:sp>
        <p:nvSpPr>
          <p:cNvPr id="10" name="Text Placeholder 10">
            <a:extLst>
              <a:ext uri="{FF2B5EF4-FFF2-40B4-BE49-F238E27FC236}">
                <a16:creationId xmlns:a16="http://schemas.microsoft.com/office/drawing/2014/main" id="{AA432DFE-0349-5EFD-7005-17E63220D6F9}"/>
              </a:ext>
            </a:extLst>
          </p:cNvPr>
          <p:cNvSpPr txBox="1">
            <a:spLocks/>
          </p:cNvSpPr>
          <p:nvPr/>
        </p:nvSpPr>
        <p:spPr>
          <a:xfrm>
            <a:off x="5254048" y="1038921"/>
            <a:ext cx="4215914" cy="388937"/>
          </a:xfrm>
          <a:prstGeom prst="rect">
            <a:avLst/>
          </a:prstGeom>
          <a:solidFill>
            <a:srgbClr val="F2F0E9"/>
          </a:solidFill>
        </p:spPr>
        <p:txBody>
          <a:bodyPr vert="horz" lIns="144000" tIns="72000" rIns="144000" bIns="72000" rtlCol="0">
            <a:noAutofit/>
          </a:bodyPr>
          <a:lstStyle>
            <a:lvl1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cs typeface="+mn-cs"/>
              </a:defRPr>
            </a:lvl1pPr>
            <a:lvl2pPr marL="176213" indent="-176213" algn="l" rtl="0" eaLnBrk="1" fontAlgn="base" hangingPunct="1">
              <a:spcBef>
                <a:spcPct val="0"/>
              </a:spcBef>
              <a:spcAft>
                <a:spcPts val="0"/>
              </a:spcAft>
              <a:buClr>
                <a:schemeClr val="bg2"/>
              </a:buClr>
              <a:buFont typeface="Arial" panose="020B0604020202020204" pitchFamily="34" charset="0"/>
              <a:buChar char="•"/>
              <a:defRPr sz="2000" baseline="0">
                <a:solidFill>
                  <a:schemeClr val="tx2"/>
                </a:solidFill>
                <a:latin typeface="+mn-lt"/>
                <a:ea typeface="+mn-ea"/>
              </a:defRPr>
            </a:lvl2pPr>
            <a:lvl3pPr marL="360363" indent="-176213" algn="l" rtl="0" eaLnBrk="1" fontAlgn="base" hangingPunct="1">
              <a:spcBef>
                <a:spcPct val="0"/>
              </a:spcBef>
              <a:spcAft>
                <a:spcPts val="0"/>
              </a:spcAft>
              <a:buClr>
                <a:schemeClr val="bg2"/>
              </a:buClr>
              <a:buFont typeface="Courier New" panose="02070309020205020404" pitchFamily="49" charset="0"/>
              <a:buChar char="o"/>
              <a:defRPr sz="2000">
                <a:solidFill>
                  <a:schemeClr val="tx2"/>
                </a:solidFill>
                <a:latin typeface="+mn-lt"/>
                <a:ea typeface="+mn-ea"/>
              </a:defRPr>
            </a:lvl3pPr>
            <a:lvl4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4pPr>
            <a:lvl5pPr marL="0" indent="0" algn="l" rtl="0" eaLnBrk="1" fontAlgn="base" hangingPunct="1">
              <a:spcBef>
                <a:spcPct val="0"/>
              </a:spcBef>
              <a:spcAft>
                <a:spcPts val="0"/>
              </a:spcAft>
              <a:buClr>
                <a:schemeClr val="bg2"/>
              </a:buClr>
              <a:buFont typeface="Arial" panose="020B0604020202020204" pitchFamily="34" charset="0"/>
              <a:buNone/>
              <a:defRPr sz="2000">
                <a:solidFill>
                  <a:schemeClr val="tx2"/>
                </a:solidFill>
                <a:latin typeface="+mn-lt"/>
                <a:ea typeface="+mn-ea"/>
              </a:defRPr>
            </a:lvl5pPr>
            <a:lvl6pPr marL="0" indent="0" algn="l" rtl="0" eaLnBrk="1" fontAlgn="base" hangingPunct="1">
              <a:spcBef>
                <a:spcPct val="0"/>
              </a:spcBef>
              <a:spcAft>
                <a:spcPts val="600"/>
              </a:spcAft>
              <a:buClr>
                <a:schemeClr val="bg2"/>
              </a:buClr>
              <a:buFont typeface="Courier New" panose="02070309020205020404" pitchFamily="49" charset="0"/>
              <a:buNone/>
              <a:defRPr sz="2000">
                <a:solidFill>
                  <a:schemeClr val="tx2"/>
                </a:solidFill>
                <a:latin typeface="+mn-lt"/>
                <a:ea typeface="+mn-ea"/>
              </a:defRPr>
            </a:lvl6pPr>
            <a:lvl7pPr marL="0" indent="0" algn="l" rtl="0" eaLnBrk="1" fontAlgn="base" hangingPunct="1">
              <a:spcBef>
                <a:spcPct val="0"/>
              </a:spcBef>
              <a:spcAft>
                <a:spcPts val="600"/>
              </a:spcAft>
              <a:buClr>
                <a:schemeClr val="bg2"/>
              </a:buClr>
              <a:buFont typeface="Arial" pitchFamily="34" charset="0"/>
              <a:buNone/>
              <a:defRPr sz="2000">
                <a:solidFill>
                  <a:schemeClr val="tx2"/>
                </a:solidFill>
                <a:latin typeface="+mn-lt"/>
                <a:ea typeface="+mn-ea"/>
              </a:defRPr>
            </a:lvl7pPr>
            <a:lvl8pPr marL="0" indent="0" algn="l" rtl="0" eaLnBrk="1" fontAlgn="base" hangingPunct="1">
              <a:spcBef>
                <a:spcPct val="0"/>
              </a:spcBef>
              <a:spcAft>
                <a:spcPts val="600"/>
              </a:spcAft>
              <a:buClr>
                <a:schemeClr val="bg2"/>
              </a:buClr>
              <a:buFont typeface="Arial" panose="020B0604020202020204" pitchFamily="34" charset="0"/>
              <a:buNone/>
              <a:defRPr sz="2000">
                <a:solidFill>
                  <a:schemeClr val="tx2"/>
                </a:solidFill>
                <a:latin typeface="+mn-lt"/>
                <a:ea typeface="+mn-ea"/>
              </a:defRPr>
            </a:lvl8pPr>
            <a:lvl9pPr marL="0" indent="0" algn="l" rtl="0" eaLnBrk="1" fontAlgn="base" hangingPunct="1">
              <a:spcBef>
                <a:spcPct val="0"/>
              </a:spcBef>
              <a:spcAft>
                <a:spcPts val="600"/>
              </a:spcAft>
              <a:buClr>
                <a:schemeClr val="bg2"/>
              </a:buClr>
              <a:buFont typeface="Courier New" panose="02070309020205020404" pitchFamily="49" charset="0"/>
              <a:buNone/>
              <a:defRPr sz="1600">
                <a:solidFill>
                  <a:schemeClr val="tx2"/>
                </a:solidFill>
                <a:latin typeface="+mn-lt"/>
                <a:ea typeface="+mn-ea"/>
              </a:defRPr>
            </a:lvl9pPr>
          </a:lstStyle>
          <a:p>
            <a:r>
              <a:rPr lang="en-AU" sz="1400" b="1" kern="0" dirty="0">
                <a:ea typeface="Roboto" panose="02000000000000000000" pitchFamily="2" charset="0"/>
                <a:cs typeface="Roboto" panose="02000000000000000000" pitchFamily="2" charset="0"/>
              </a:rPr>
              <a:t>Local responses</a:t>
            </a:r>
          </a:p>
        </p:txBody>
      </p:sp>
      <p:sp>
        <p:nvSpPr>
          <p:cNvPr id="11" name="Isosceles Triangle 10">
            <a:extLst>
              <a:ext uri="{FF2B5EF4-FFF2-40B4-BE49-F238E27FC236}">
                <a16:creationId xmlns:a16="http://schemas.microsoft.com/office/drawing/2014/main" id="{782D6260-E0A6-27C7-3324-ADE12D8E702B}"/>
              </a:ext>
              <a:ext uri="{C183D7F6-B498-43B3-948B-1728B52AA6E4}">
                <adec:decorative xmlns:adec="http://schemas.microsoft.com/office/drawing/2017/decorative" val="1"/>
              </a:ext>
            </a:extLst>
          </p:cNvPr>
          <p:cNvSpPr/>
          <p:nvPr/>
        </p:nvSpPr>
        <p:spPr bwMode="auto">
          <a:xfrm rot="5400000">
            <a:off x="4754375" y="1068389"/>
            <a:ext cx="388936" cy="330004"/>
          </a:xfrm>
          <a:prstGeom prst="triangle">
            <a:avLst>
              <a:gd name="adj" fmla="val 47664"/>
            </a:avLst>
          </a:prstGeom>
          <a:solidFill>
            <a:srgbClr val="006FBA"/>
          </a:solidFill>
          <a:ln w="952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000" b="1" i="0" u="none" strike="noStrike" cap="none" normalizeH="0" baseline="0" dirty="0">
              <a:ln>
                <a:noFill/>
              </a:ln>
              <a:solidFill>
                <a:schemeClr val="bg1"/>
              </a:solidFill>
              <a:effectLst/>
              <a:latin typeface="+mn-lt"/>
              <a:ea typeface="ＭＳ Ｐゴシック" pitchFamily="84" charset="-128"/>
            </a:endParaRPr>
          </a:p>
        </p:txBody>
      </p:sp>
      <p:sp>
        <p:nvSpPr>
          <p:cNvPr id="17" name="Content Placeholder 4">
            <a:extLst>
              <a:ext uri="{FF2B5EF4-FFF2-40B4-BE49-F238E27FC236}">
                <a16:creationId xmlns:a16="http://schemas.microsoft.com/office/drawing/2014/main" id="{0E0932B4-FD68-CB4C-7B5E-E38BBC76D981}"/>
              </a:ext>
            </a:extLst>
          </p:cNvPr>
          <p:cNvSpPr>
            <a:spLocks noGrp="1"/>
          </p:cNvSpPr>
          <p:nvPr>
            <p:ph sz="quarter" idx="22"/>
          </p:nvPr>
        </p:nvSpPr>
        <p:spPr>
          <a:xfrm>
            <a:off x="436038" y="1504604"/>
            <a:ext cx="4215913" cy="3139824"/>
          </a:xfrm>
        </p:spPr>
        <p:txBody>
          <a:bodyPr vert="horz" lIns="72000" tIns="72000" rIns="72000" bIns="72000" rtlCol="0" anchor="t">
            <a:noAutofit/>
          </a:bodyPr>
          <a:lstStyle/>
          <a:p>
            <a:pPr marL="0" marR="0" lvl="0" indent="0" defTabSz="914400" rtl="0" eaLnBrk="1" fontAlgn="base" latinLnBrk="0" hangingPunct="1">
              <a:lnSpc>
                <a:spcPct val="110000"/>
              </a:lnSpc>
              <a:spcBef>
                <a:spcPct val="0"/>
              </a:spcBef>
              <a:spcAft>
                <a:spcPts val="600"/>
              </a:spcAft>
              <a:buClr>
                <a:srgbClr val="B2BB1E"/>
              </a:buClr>
              <a:buSzTx/>
              <a:buFont typeface="Arial" panose="020B0604020202020204" pitchFamily="34" charset="0"/>
              <a:buNone/>
              <a:tabLst/>
              <a:defRPr/>
            </a:pPr>
            <a:r>
              <a:rPr lang="en-AU" sz="1100" b="1" dirty="0">
                <a:solidFill>
                  <a:srgbClr val="002D62"/>
                </a:solidFill>
                <a:ea typeface="Roboto"/>
                <a:cs typeface="Roboto"/>
              </a:rPr>
              <a:t>New England and North West faces several labour market challenges that reflect its location in regional and remote NSW.</a:t>
            </a:r>
            <a:r>
              <a:rPr lang="en-AU" sz="1100" dirty="0">
                <a:solidFill>
                  <a:srgbClr val="002D62"/>
                </a:solidFill>
                <a:ea typeface="Roboto"/>
                <a:cs typeface="Roboto"/>
              </a:rPr>
              <a:t> These include:  </a:t>
            </a:r>
          </a:p>
          <a:p>
            <a:pPr marL="171450" marR="0" indent="-171450" defTabSz="914400" latinLnBrk="0">
              <a:lnSpc>
                <a:spcPct val="110000"/>
              </a:lnSpc>
              <a:buClr>
                <a:schemeClr val="tx2"/>
              </a:buClr>
              <a:buSzPct val="100000"/>
              <a:buFont typeface="Arial" panose="020B0604020202020204" pitchFamily="34" charset="0"/>
              <a:buChar char="•"/>
              <a:tabLst/>
              <a:defRPr/>
            </a:pPr>
            <a:r>
              <a:rPr lang="en-AU" sz="1100" dirty="0">
                <a:latin typeface="Arial" panose="020B0604020202020204" pitchFamily="34" charset="0"/>
              </a:rPr>
              <a:t>A large proportion of First Nations job seekers on the caseload. Forty three percent of job seekers on the employment services caseload identify as Aboriginal and/or Torres Strait Islander. This means there is a need for culturally responsive employment and support services.</a:t>
            </a:r>
          </a:p>
          <a:p>
            <a:pPr marL="171450" marR="0" indent="-171450" defTabSz="914400" latinLnBrk="0">
              <a:lnSpc>
                <a:spcPct val="110000"/>
              </a:lnSpc>
              <a:buClr>
                <a:schemeClr val="tx2"/>
              </a:buClr>
              <a:buSzPct val="100000"/>
              <a:buFont typeface="Arial" panose="020B0604020202020204" pitchFamily="34" charset="0"/>
              <a:buChar char="•"/>
              <a:tabLst/>
              <a:defRPr/>
            </a:pPr>
            <a:r>
              <a:rPr lang="en-AU" sz="1100" dirty="0">
                <a:latin typeface="Arial" panose="020B0604020202020204" pitchFamily="34" charset="0"/>
              </a:rPr>
              <a:t>High staff turnover. With a ‘thin’ labour market, there is strong competition between employers for workers, which makes it difficult for employers to retain staff and fill some skilled vacancies. This also causes a greater reliance on FIFO workers.</a:t>
            </a:r>
          </a:p>
          <a:p>
            <a:pPr marL="171450" marR="0" indent="-171450" defTabSz="914400" latinLnBrk="0">
              <a:lnSpc>
                <a:spcPct val="110000"/>
              </a:lnSpc>
              <a:buClr>
                <a:schemeClr val="tx2"/>
              </a:buClr>
              <a:buSzPct val="100000"/>
              <a:buFont typeface="Arial" panose="020B0604020202020204" pitchFamily="34" charset="0"/>
              <a:buChar char="•"/>
              <a:tabLst/>
              <a:defRPr/>
            </a:pPr>
            <a:r>
              <a:rPr lang="en-AU" sz="1100" dirty="0">
                <a:latin typeface="Arial" panose="020B0604020202020204" pitchFamily="34" charset="0"/>
              </a:rPr>
              <a:t>Housing shortages and high costs. These challenges mean that many job seekers and workers have to travel a long way to access services or get to work.</a:t>
            </a:r>
          </a:p>
        </p:txBody>
      </p:sp>
      <p:sp>
        <p:nvSpPr>
          <p:cNvPr id="12" name="Text Placeholder 10">
            <a:extLst>
              <a:ext uri="{FF2B5EF4-FFF2-40B4-BE49-F238E27FC236}">
                <a16:creationId xmlns:a16="http://schemas.microsoft.com/office/drawing/2014/main" id="{FB200162-2BC1-9B0D-5ABB-7CCFBB147529}"/>
              </a:ext>
            </a:extLst>
          </p:cNvPr>
          <p:cNvSpPr>
            <a:spLocks noGrp="1"/>
          </p:cNvSpPr>
          <p:nvPr>
            <p:ph type="body" sz="quarter" idx="16"/>
          </p:nvPr>
        </p:nvSpPr>
        <p:spPr>
          <a:xfrm>
            <a:off x="427725" y="1038921"/>
            <a:ext cx="4215914" cy="388937"/>
          </a:xfrm>
          <a:solidFill>
            <a:srgbClr val="EFEDE6"/>
          </a:solidFill>
        </p:spPr>
        <p:txBody>
          <a:bodyPr vert="horz" lIns="144000" tIns="72000" rIns="144000" bIns="72000" rtlCol="0">
            <a:noAutofit/>
          </a:bodyPr>
          <a:lstStyle/>
          <a:p>
            <a:pPr>
              <a:spcAft>
                <a:spcPts val="600"/>
              </a:spcAft>
              <a:buClr>
                <a:srgbClr val="B2BB1E"/>
              </a:buClr>
            </a:pPr>
            <a:r>
              <a:rPr lang="en-AU" sz="1400" b="1" dirty="0">
                <a:ea typeface="Roboto"/>
                <a:cs typeface="Roboto"/>
              </a:rPr>
              <a:t>Labour market challenges</a:t>
            </a:r>
          </a:p>
        </p:txBody>
      </p:sp>
      <p:sp>
        <p:nvSpPr>
          <p:cNvPr id="9" name="Title 1">
            <a:extLst>
              <a:ext uri="{FF2B5EF4-FFF2-40B4-BE49-F238E27FC236}">
                <a16:creationId xmlns:a16="http://schemas.microsoft.com/office/drawing/2014/main" id="{F814480E-74F8-0146-6742-44A24607B89A}"/>
              </a:ext>
            </a:extLst>
          </p:cNvPr>
          <p:cNvSpPr>
            <a:spLocks noGrp="1"/>
          </p:cNvSpPr>
          <p:nvPr>
            <p:ph type="title"/>
          </p:nvPr>
        </p:nvSpPr>
        <p:spPr>
          <a:xfrm>
            <a:off x="435599" y="166746"/>
            <a:ext cx="9055425" cy="612000"/>
          </a:xfrm>
        </p:spPr>
        <p:txBody>
          <a:bodyPr vert="horz"/>
          <a:lstStyle/>
          <a:p>
            <a:r>
              <a:rPr lang="en-AU" dirty="0"/>
              <a:t>Context: Labour market challenges and local responses</a:t>
            </a:r>
          </a:p>
        </p:txBody>
      </p:sp>
      <p:sp>
        <p:nvSpPr>
          <p:cNvPr id="8" name="Slide Number Placeholder 7">
            <a:extLst>
              <a:ext uri="{FF2B5EF4-FFF2-40B4-BE49-F238E27FC236}">
                <a16:creationId xmlns:a16="http://schemas.microsoft.com/office/drawing/2014/main" id="{169C09D5-9F8A-473A-4317-238999ACB553}"/>
              </a:ext>
            </a:extLst>
          </p:cNvPr>
          <p:cNvSpPr>
            <a:spLocks noGrp="1"/>
          </p:cNvSpPr>
          <p:nvPr>
            <p:ph type="sldNum" sz="quarter" idx="25"/>
          </p:nvPr>
        </p:nvSpPr>
        <p:spPr/>
        <p:txBody>
          <a:bodyPr/>
          <a:lstStyle/>
          <a:p>
            <a:pPr algn="r"/>
            <a:fld id="{31DA3BC9-E790-4181-9E03-5E49C268FA52}" type="slidenum">
              <a:rPr lang="en-AU" sz="1100" smtClean="0"/>
              <a:pPr algn="r"/>
              <a:t>45</a:t>
            </a:fld>
            <a:r>
              <a:rPr lang="en-AU" sz="1100" dirty="0"/>
              <a:t> </a:t>
            </a:r>
          </a:p>
        </p:txBody>
      </p:sp>
    </p:spTree>
    <p:extLst>
      <p:ext uri="{BB962C8B-B14F-4D97-AF65-F5344CB8AC3E}">
        <p14:creationId xmlns:p14="http://schemas.microsoft.com/office/powerpoint/2010/main" val="1169274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40367A-56A3-E1F9-BD72-AEB8ADA50C94}"/>
              </a:ext>
              <a:ext uri="{C183D7F6-B498-43B3-948B-1728B52AA6E4}">
                <adec:decorative xmlns:adec="http://schemas.microsoft.com/office/drawing/2017/decorative" val="0"/>
              </a:ext>
            </a:extLst>
          </p:cNvPr>
          <p:cNvSpPr/>
          <p:nvPr/>
        </p:nvSpPr>
        <p:spPr bwMode="auto">
          <a:xfrm>
            <a:off x="455153" y="5615119"/>
            <a:ext cx="8991711" cy="789731"/>
          </a:xfrm>
          <a:prstGeom prst="rect">
            <a:avLst/>
          </a:prstGeom>
          <a:solidFill>
            <a:schemeClr val="bg1"/>
          </a:solidFill>
          <a:ln w="9525" cap="flat" cmpd="sng" algn="ctr">
            <a:solidFill>
              <a:srgbClr val="006FBA"/>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ts val="600"/>
              </a:spcAft>
              <a:buClrTx/>
              <a:buSzTx/>
              <a:buFontTx/>
              <a:buNone/>
              <a:tabLst/>
            </a:pPr>
            <a:r>
              <a:rPr lang="en-AU" sz="1100" kern="0" dirty="0">
                <a:solidFill>
                  <a:schemeClr val="tx2"/>
                </a:solidFill>
                <a:latin typeface="+mn-lt"/>
                <a:ea typeface="Roboto"/>
                <a:cs typeface="Roboto"/>
              </a:rPr>
              <a:t>“Our involvement with the Local Jobs Program has increased our exposure and understanding of working with young people, particularly First Nations young people. Three projects have come out of working with Rechelle and being involved in Construction on Country.” </a:t>
            </a:r>
          </a:p>
          <a:p>
            <a:pPr marL="0" marR="0" indent="0" defTabSz="914400" rtl="0" eaLnBrk="0" fontAlgn="base" latinLnBrk="0" hangingPunct="0">
              <a:lnSpc>
                <a:spcPct val="100000"/>
              </a:lnSpc>
              <a:spcBef>
                <a:spcPct val="0"/>
              </a:spcBef>
              <a:spcAft>
                <a:spcPct val="0"/>
              </a:spcAft>
              <a:buClrTx/>
              <a:buSzTx/>
              <a:buFontTx/>
              <a:buNone/>
              <a:tabLst/>
            </a:pPr>
            <a:r>
              <a:rPr lang="en-US" sz="1100" b="1" kern="0" dirty="0">
                <a:solidFill>
                  <a:schemeClr val="tx2"/>
                </a:solidFill>
                <a:latin typeface="+mn-lt"/>
                <a:ea typeface="Roboto"/>
                <a:cs typeface="Roboto"/>
              </a:rPr>
              <a:t>– Annie Harris, Executive Manager People and Culture, Armidale Regional Council</a:t>
            </a:r>
            <a:endParaRPr lang="en-AU" sz="1100" b="1" kern="0" dirty="0">
              <a:solidFill>
                <a:schemeClr val="tx2"/>
              </a:solidFill>
              <a:latin typeface="+mn-lt"/>
              <a:ea typeface="Roboto"/>
              <a:cs typeface="Roboto"/>
            </a:endParaRPr>
          </a:p>
        </p:txBody>
      </p:sp>
      <p:pic>
        <p:nvPicPr>
          <p:cNvPr id="8" name="Graphic 7">
            <a:extLst>
              <a:ext uri="{FF2B5EF4-FFF2-40B4-BE49-F238E27FC236}">
                <a16:creationId xmlns:a16="http://schemas.microsoft.com/office/drawing/2014/main" id="{72E1479D-4F75-C0C2-C507-22FF2577B3D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0864" y="6161850"/>
            <a:ext cx="486000" cy="486000"/>
          </a:xfrm>
          <a:prstGeom prst="rect">
            <a:avLst/>
          </a:prstGeom>
        </p:spPr>
      </p:pic>
      <p:sp>
        <p:nvSpPr>
          <p:cNvPr id="10" name="Rectangle 9">
            <a:extLst>
              <a:ext uri="{FF2B5EF4-FFF2-40B4-BE49-F238E27FC236}">
                <a16:creationId xmlns:a16="http://schemas.microsoft.com/office/drawing/2014/main" id="{E2185D07-C874-F0C8-BA61-AA0D49C054F0}"/>
              </a:ext>
            </a:extLst>
          </p:cNvPr>
          <p:cNvSpPr/>
          <p:nvPr/>
        </p:nvSpPr>
        <p:spPr bwMode="auto">
          <a:xfrm>
            <a:off x="4982865" y="3548957"/>
            <a:ext cx="4463999" cy="1961673"/>
          </a:xfrm>
          <a:prstGeom prst="rect">
            <a:avLst/>
          </a:prstGeom>
          <a:solidFill>
            <a:srgbClr val="F2F0E9"/>
          </a:solid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0" fontAlgn="base" latinLnBrk="0" hangingPunct="0">
              <a:lnSpc>
                <a:spcPct val="110000"/>
              </a:lnSpc>
              <a:spcBef>
                <a:spcPct val="0"/>
              </a:spcBef>
              <a:spcAft>
                <a:spcPct val="0"/>
              </a:spcAft>
              <a:buClr>
                <a:srgbClr val="B2BB1E"/>
              </a:buClr>
              <a:buSzTx/>
              <a:buFontTx/>
              <a:buNone/>
              <a:tabLst/>
              <a:defRPr/>
            </a:pPr>
            <a:r>
              <a:rPr kumimoji="0" lang="en-AU" sz="1100" b="1" i="0" u="none" strike="noStrike" kern="1200" cap="none" spc="0" normalizeH="0" baseline="0" noProof="0" dirty="0">
                <a:ln>
                  <a:noFill/>
                </a:ln>
                <a:solidFill>
                  <a:srgbClr val="002D62"/>
                </a:solidFill>
                <a:effectLst/>
                <a:uLnTx/>
                <a:uFillTx/>
                <a:latin typeface="Arial"/>
                <a:ea typeface="Roboto"/>
                <a:cs typeface="Arial"/>
              </a:rPr>
              <a:t>Implementation approach</a:t>
            </a:r>
            <a:endParaRPr kumimoji="0" lang="en-AU" sz="1100" b="1" i="0" u="none" strike="noStrike" kern="1200" cap="none" spc="0" normalizeH="0" baseline="0" noProof="0" dirty="0">
              <a:ln>
                <a:noFill/>
              </a:ln>
              <a:solidFill>
                <a:srgbClr val="002D62"/>
              </a:solidFill>
              <a:effectLst/>
              <a:uLnTx/>
              <a:uFillTx/>
              <a:latin typeface="Arial"/>
              <a:ea typeface="Roboto" panose="02000000000000000000" pitchFamily="2" charset="0"/>
              <a:cs typeface="Arial"/>
            </a:endParaRPr>
          </a:p>
          <a:p>
            <a:pPr marL="171450" marR="0" lvl="0" indent="-171450" algn="l" defTabSz="914400" rtl="0" eaLnBrk="0" fontAlgn="base" latinLnBrk="0" hangingPunct="0">
              <a:lnSpc>
                <a:spcPct val="110000"/>
              </a:lnSpc>
              <a:spcBef>
                <a:spcPct val="0"/>
              </a:spcBef>
              <a:spcAft>
                <a:spcPct val="0"/>
              </a:spcAft>
              <a:buClr>
                <a:srgbClr val="002D62"/>
              </a:buClr>
              <a:buSzTx/>
              <a:buFont typeface="Arial" panose="020B0604020202020204" pitchFamily="34" charset="0"/>
              <a:buChar char="•"/>
              <a:tabLst/>
              <a:defRPr/>
            </a:pPr>
            <a:r>
              <a:rPr kumimoji="0" lang="en-AU" sz="1100" b="0" i="0" u="none" strike="noStrike" kern="1200" cap="none" spc="0" normalizeH="0" baseline="0" noProof="0" dirty="0">
                <a:ln>
                  <a:noFill/>
                </a:ln>
                <a:solidFill>
                  <a:srgbClr val="002D62"/>
                </a:solidFill>
                <a:effectLst/>
                <a:uLnTx/>
                <a:uFillTx/>
                <a:latin typeface="Arial"/>
                <a:ea typeface="Roboto"/>
                <a:cs typeface="Arial"/>
              </a:rPr>
              <a:t>The team have stepped in to </a:t>
            </a:r>
            <a:r>
              <a:rPr kumimoji="0" lang="en-AU" sz="1100" b="0" i="0" u="none" strike="noStrike" kern="1200" cap="none" spc="0" normalizeH="0" baseline="0" noProof="0" dirty="0">
                <a:ln>
                  <a:noFill/>
                </a:ln>
                <a:solidFill>
                  <a:srgbClr val="002D62"/>
                </a:solidFill>
                <a:effectLst/>
                <a:uLnTx/>
                <a:uFillTx/>
                <a:latin typeface="Arial"/>
                <a:ea typeface="ＭＳ Ｐゴシック"/>
                <a:cs typeface="+mn-cs"/>
              </a:rPr>
              <a:t>directly deliver essential services to help meet job seekers’ basic needs when they thought this was needed. </a:t>
            </a:r>
            <a:r>
              <a:rPr kumimoji="0" lang="en-AU" sz="1100" b="0" i="0" u="none" strike="noStrike" kern="1200" cap="none" spc="0" normalizeH="0" baseline="0" noProof="0" dirty="0">
                <a:ln>
                  <a:noFill/>
                </a:ln>
                <a:solidFill>
                  <a:srgbClr val="002D62"/>
                </a:solidFill>
                <a:effectLst/>
                <a:uLnTx/>
                <a:uFillTx/>
                <a:latin typeface="Arial"/>
                <a:ea typeface="Roboto"/>
                <a:cs typeface="Arial"/>
              </a:rPr>
              <a:t>For example, they have helped</a:t>
            </a:r>
            <a:r>
              <a:rPr lang="en-AU" sz="1100" dirty="0">
                <a:solidFill>
                  <a:srgbClr val="002D62"/>
                </a:solidFill>
                <a:latin typeface="Arial"/>
                <a:ea typeface="Roboto"/>
                <a:cs typeface="Arial"/>
              </a:rPr>
              <a:t> </a:t>
            </a:r>
            <a:r>
              <a:rPr kumimoji="0" lang="en-AU" sz="1100" b="0" i="0" u="none" strike="noStrike" kern="1200" cap="none" spc="0" normalizeH="0" baseline="0" noProof="0" dirty="0">
                <a:ln>
                  <a:noFill/>
                </a:ln>
                <a:solidFill>
                  <a:srgbClr val="002D62"/>
                </a:solidFill>
                <a:effectLst/>
                <a:uLnTx/>
                <a:uFillTx/>
                <a:latin typeface="Arial"/>
                <a:ea typeface="Roboto"/>
                <a:cs typeface="Arial"/>
              </a:rPr>
              <a:t>First Nations residents to get their birth certificates</a:t>
            </a:r>
            <a:r>
              <a:rPr lang="en-AU" sz="1100" dirty="0">
                <a:solidFill>
                  <a:srgbClr val="002D62"/>
                </a:solidFill>
                <a:latin typeface="Arial"/>
                <a:ea typeface="Roboto"/>
                <a:cs typeface="Arial"/>
              </a:rPr>
              <a:t> so they can access employment and other services</a:t>
            </a:r>
            <a:r>
              <a:rPr kumimoji="0" lang="en-AU" sz="1100" b="0" i="0" u="none" strike="noStrike" kern="1200" cap="none" spc="0" normalizeH="0" baseline="0" noProof="0" dirty="0">
                <a:ln>
                  <a:noFill/>
                </a:ln>
                <a:solidFill>
                  <a:srgbClr val="002D62"/>
                </a:solidFill>
                <a:effectLst/>
                <a:uLnTx/>
                <a:uFillTx/>
                <a:latin typeface="Arial"/>
                <a:ea typeface="Roboto"/>
                <a:cs typeface="Arial"/>
              </a:rPr>
              <a:t>.</a:t>
            </a:r>
            <a:endParaRPr kumimoji="0" lang="en-US" sz="1100" b="0" i="0" u="none" strike="noStrike" kern="1200" cap="none" spc="0" normalizeH="0" baseline="0" noProof="0" dirty="0">
              <a:ln>
                <a:noFill/>
              </a:ln>
              <a:solidFill>
                <a:srgbClr val="002D62"/>
              </a:solidFill>
              <a:effectLst/>
              <a:uLnTx/>
              <a:uFillTx/>
              <a:latin typeface="Arial"/>
              <a:ea typeface="Roboto"/>
              <a:cs typeface="Arial"/>
            </a:endParaRPr>
          </a:p>
          <a:p>
            <a:pPr marL="171450" marR="0" lvl="0" indent="-171450" algn="l" defTabSz="914400" rtl="0" eaLnBrk="0" fontAlgn="base" latinLnBrk="0" hangingPunct="0">
              <a:lnSpc>
                <a:spcPct val="110000"/>
              </a:lnSpc>
              <a:spcBef>
                <a:spcPct val="0"/>
              </a:spcBef>
              <a:spcAft>
                <a:spcPct val="0"/>
              </a:spcAft>
              <a:buClr>
                <a:srgbClr val="002D62"/>
              </a:buClr>
              <a:buSzTx/>
              <a:buFont typeface="Arial" panose="020B0604020202020204" pitchFamily="34" charset="0"/>
              <a:buChar char="•"/>
              <a:tabLst/>
              <a:defRPr/>
            </a:pPr>
            <a:r>
              <a:rPr kumimoji="0" lang="en-AU" sz="1100" b="0" i="0" u="none" strike="noStrike" kern="1200" cap="none" spc="0" normalizeH="0" baseline="0" noProof="0" dirty="0">
                <a:ln>
                  <a:noFill/>
                </a:ln>
                <a:solidFill>
                  <a:srgbClr val="002D62"/>
                </a:solidFill>
                <a:effectLst/>
                <a:uLnTx/>
                <a:uFillTx/>
                <a:latin typeface="Arial"/>
                <a:ea typeface="Roboto"/>
                <a:cs typeface="Arial"/>
              </a:rPr>
              <a:t>They are recognised by local stakeholders as demonstrating strong cultural competence in their work with First Nations organisations.</a:t>
            </a:r>
          </a:p>
        </p:txBody>
      </p:sp>
      <p:sp>
        <p:nvSpPr>
          <p:cNvPr id="31" name="Rectangle: Rounded Corners 30">
            <a:extLst>
              <a:ext uri="{FF2B5EF4-FFF2-40B4-BE49-F238E27FC236}">
                <a16:creationId xmlns:a16="http://schemas.microsoft.com/office/drawing/2014/main" id="{D286C11C-361D-086C-3377-37F6C7C65DA8}"/>
              </a:ext>
            </a:extLst>
          </p:cNvPr>
          <p:cNvSpPr/>
          <p:nvPr/>
        </p:nvSpPr>
        <p:spPr bwMode="auto">
          <a:xfrm>
            <a:off x="4982864" y="946172"/>
            <a:ext cx="4463999" cy="2533286"/>
          </a:xfrm>
          <a:prstGeom prst="roundRect">
            <a:avLst>
              <a:gd name="adj" fmla="val 0"/>
            </a:avLst>
          </a:prstGeom>
          <a:solidFill>
            <a:srgbClr val="EFEDE6"/>
          </a:solidFill>
          <a:ln w="38100">
            <a:noFill/>
          </a:ln>
        </p:spPr>
        <p:txBody>
          <a:bodyPr lIns="72000" tIns="72000" rIns="72000" bIns="72000" anchor="t"/>
          <a:lstStyle/>
          <a:p>
            <a:pPr lvl="0" eaLnBrk="0" hangingPunct="0">
              <a:lnSpc>
                <a:spcPct val="110000"/>
              </a:lnSpc>
              <a:buClrTx/>
            </a:pPr>
            <a:r>
              <a:rPr lang="en-AU" sz="1100" b="1" kern="1200" dirty="0">
                <a:solidFill>
                  <a:srgbClr val="002D62"/>
                </a:solidFill>
                <a:latin typeface="+mn-lt"/>
                <a:ea typeface="Roboto" panose="02000000000000000000" pitchFamily="2" charset="0"/>
                <a:cs typeface="Roboto" panose="02000000000000000000" pitchFamily="2" charset="0"/>
              </a:rPr>
              <a:t>Local stakeholder engagement</a:t>
            </a:r>
            <a:endParaRPr lang="en-AU" sz="1100" kern="1200" dirty="0">
              <a:solidFill>
                <a:srgbClr val="002D62"/>
              </a:solidFill>
              <a:latin typeface="+mn-lt"/>
              <a:ea typeface="Roboto" panose="02000000000000000000" pitchFamily="2" charset="0"/>
              <a:cs typeface="Roboto" panose="02000000000000000000" pitchFamily="2" charset="0"/>
            </a:endParaRPr>
          </a:p>
          <a:p>
            <a:pPr marL="171450" indent="-171450">
              <a:lnSpc>
                <a:spcPct val="110000"/>
              </a:lnSpc>
              <a:buClr>
                <a:schemeClr val="tx2"/>
              </a:buClr>
              <a:buFont typeface="Arial" panose="020B0604020202020204" pitchFamily="34" charset="0"/>
              <a:buChar char="•"/>
            </a:pPr>
            <a:r>
              <a:rPr lang="en-AU" sz="1100" kern="1200" dirty="0">
                <a:solidFill>
                  <a:srgbClr val="002D62"/>
                </a:solidFill>
                <a:latin typeface="+mn-lt"/>
                <a:ea typeface="Roboto"/>
                <a:cs typeface="Roboto"/>
              </a:rPr>
              <a:t>The Local Jobs Program team have dedicated significant time to build relationships with community organisations. These include Guda Birgingira Aboriginal Corporation and Mosaic, a migrant and refugee organisation. </a:t>
            </a:r>
          </a:p>
          <a:p>
            <a:pPr marL="171450" indent="-171450">
              <a:lnSpc>
                <a:spcPct val="110000"/>
              </a:lnSpc>
              <a:buClr>
                <a:schemeClr val="tx2"/>
              </a:buClr>
              <a:buFont typeface="Arial" panose="020B0604020202020204" pitchFamily="34" charset="0"/>
              <a:buChar char="•"/>
            </a:pPr>
            <a:r>
              <a:rPr lang="en-AU" sz="1100" kern="1200" dirty="0">
                <a:solidFill>
                  <a:srgbClr val="002D62"/>
                </a:solidFill>
                <a:latin typeface="+mn-lt"/>
                <a:ea typeface="Roboto"/>
                <a:cs typeface="Roboto"/>
              </a:rPr>
              <a:t>They build trust by building their own cultural competence, spending time with organisations and communities, and collaborating on initiatives.</a:t>
            </a:r>
            <a:endParaRPr lang="en-AU" sz="1100" dirty="0">
              <a:solidFill>
                <a:srgbClr val="002D62"/>
              </a:solidFill>
              <a:latin typeface="+mn-lt"/>
              <a:ea typeface="Roboto"/>
              <a:cs typeface="Roboto"/>
            </a:endParaRPr>
          </a:p>
          <a:p>
            <a:pPr marL="17145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Roboto"/>
              </a:rPr>
              <a:t>The Local Jobs Program team also approached local stakeholder engagement sensitively following recent natural disasters. They shared that it was important to be patient and ‘not rush in’ following the recent floods when communities were busy recovering.</a:t>
            </a:r>
          </a:p>
        </p:txBody>
      </p:sp>
      <p:sp>
        <p:nvSpPr>
          <p:cNvPr id="29" name="Rectangle: Rounded Corners 28">
            <a:extLst>
              <a:ext uri="{FF2B5EF4-FFF2-40B4-BE49-F238E27FC236}">
                <a16:creationId xmlns:a16="http://schemas.microsoft.com/office/drawing/2014/main" id="{03675795-C3C5-62D5-3E82-E72B2D90CEA8}"/>
              </a:ext>
            </a:extLst>
          </p:cNvPr>
          <p:cNvSpPr/>
          <p:nvPr/>
        </p:nvSpPr>
        <p:spPr bwMode="auto">
          <a:xfrm>
            <a:off x="455153" y="3548957"/>
            <a:ext cx="4463999" cy="1961674"/>
          </a:xfrm>
          <a:prstGeom prst="roundRect">
            <a:avLst>
              <a:gd name="adj" fmla="val 0"/>
            </a:avLst>
          </a:prstGeom>
          <a:solidFill>
            <a:srgbClr val="EFEDE6"/>
          </a:solidFill>
          <a:ln w="38100">
            <a:noFill/>
          </a:ln>
        </p:spPr>
        <p:txBody>
          <a:bodyPr lIns="72000" tIns="72000" rIns="72000" bIns="72000" anchor="t"/>
          <a:lstStyle/>
          <a:p>
            <a:pPr lvl="0" eaLnBrk="0" hangingPunct="0">
              <a:lnSpc>
                <a:spcPct val="110000"/>
              </a:lnSpc>
              <a:buClrTx/>
            </a:pPr>
            <a:r>
              <a:rPr lang="en-AU" sz="1100" b="1" kern="1200" dirty="0">
                <a:solidFill>
                  <a:srgbClr val="002D62"/>
                </a:solidFill>
                <a:latin typeface="+mn-lt"/>
                <a:ea typeface="Roboto"/>
                <a:cs typeface="Roboto"/>
              </a:rPr>
              <a:t>Taskforce</a:t>
            </a:r>
          </a:p>
          <a:p>
            <a:pPr marL="171450" lvl="1"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Arial"/>
              </a:rPr>
              <a:t>The Taskforce is composed of stakeholders from across key sectors including local council, TAFE, the health sector, an Employment Services Provider and Regional Development Australia. </a:t>
            </a:r>
          </a:p>
          <a:p>
            <a:pPr marL="171450" lvl="1"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Arial"/>
              </a:rPr>
              <a:t>Members come from towns and cities across the region, and Taskforce meetings are held at different locations, which helps to increase connections across isolated communities. </a:t>
            </a:r>
          </a:p>
          <a:p>
            <a:pPr marL="171450" lvl="1"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Arial"/>
              </a:rPr>
              <a:t>The Taskforce has seen high turnover because a lot of members changed professional roles.</a:t>
            </a:r>
          </a:p>
        </p:txBody>
      </p:sp>
      <p:sp>
        <p:nvSpPr>
          <p:cNvPr id="28" name="Rectangle: Rounded Corners 27">
            <a:extLst>
              <a:ext uri="{FF2B5EF4-FFF2-40B4-BE49-F238E27FC236}">
                <a16:creationId xmlns:a16="http://schemas.microsoft.com/office/drawing/2014/main" id="{BEC33EDE-6B99-8978-AC86-4B7E69C9D827}"/>
              </a:ext>
            </a:extLst>
          </p:cNvPr>
          <p:cNvSpPr/>
          <p:nvPr/>
        </p:nvSpPr>
        <p:spPr bwMode="auto">
          <a:xfrm>
            <a:off x="455152" y="946172"/>
            <a:ext cx="4464000" cy="2533287"/>
          </a:xfrm>
          <a:prstGeom prst="roundRect">
            <a:avLst>
              <a:gd name="adj" fmla="val 883"/>
            </a:avLst>
          </a:prstGeom>
          <a:solidFill>
            <a:srgbClr val="EFEDE6"/>
          </a:solidFill>
          <a:ln w="38100">
            <a:noFill/>
          </a:ln>
        </p:spPr>
        <p:txBody>
          <a:bodyPr lIns="72000" tIns="72000" rIns="72000" bIns="72000" anchor="t"/>
          <a:lstStyle/>
          <a:p>
            <a:r>
              <a:rPr lang="en-AU" sz="1100" b="1" dirty="0">
                <a:solidFill>
                  <a:srgbClr val="002D62"/>
                </a:solidFill>
                <a:latin typeface="+mn-lt"/>
                <a:ea typeface="Roboto"/>
                <a:cs typeface="Roboto"/>
              </a:rPr>
              <a:t>Employment Facilitator and Support Officer</a:t>
            </a:r>
            <a:endParaRPr lang="en-AU" sz="1100" b="1" dirty="0">
              <a:solidFill>
                <a:srgbClr val="002D62"/>
              </a:solidFill>
              <a:latin typeface="+mn-lt"/>
              <a:ea typeface="Roboto" panose="02000000000000000000" pitchFamily="2" charset="0"/>
              <a:cs typeface="Roboto" panose="02000000000000000000" pitchFamily="2" charset="0"/>
            </a:endParaRPr>
          </a:p>
          <a:p>
            <a:pPr marL="171450" indent="-171450">
              <a:lnSpc>
                <a:spcPct val="110000"/>
              </a:lnSpc>
              <a:buClr>
                <a:schemeClr val="tx2"/>
              </a:buClr>
              <a:buFont typeface="Arial" panose="020B0604020202020204" pitchFamily="34" charset="0"/>
              <a:buChar char="•"/>
              <a:defRPr/>
            </a:pPr>
            <a:r>
              <a:rPr lang="en-AU" sz="1100" dirty="0">
                <a:solidFill>
                  <a:srgbClr val="002D62"/>
                </a:solidFill>
                <a:latin typeface="+mn-lt"/>
                <a:ea typeface="Roboto"/>
                <a:cs typeface="Arial"/>
              </a:rPr>
              <a:t>Kate McGrath stepped into the Employment Facilitator role during the research project in July 2023, taking over from Rechelle Leahy. </a:t>
            </a:r>
            <a:r>
              <a:rPr lang="en-AU" sz="1100" dirty="0">
                <a:solidFill>
                  <a:schemeClr val="tx2"/>
                </a:solidFill>
                <a:latin typeface="+mn-lt"/>
                <a:ea typeface="Roboto"/>
                <a:cs typeface="Arial"/>
              </a:rPr>
              <a:t>Sarah Thurn is the Support Officer. Both Rechelle and Sarah are supporting Kate to transition into the role while Rechelle steps away to work on Construction on Country (see Outcome story #2, on page 48).</a:t>
            </a:r>
          </a:p>
          <a:p>
            <a:pPr marL="171450" indent="-171450">
              <a:lnSpc>
                <a:spcPct val="110000"/>
              </a:lnSpc>
              <a:buClr>
                <a:schemeClr val="tx2"/>
              </a:buClr>
              <a:buFont typeface="Arial" panose="020B0604020202020204" pitchFamily="34" charset="0"/>
              <a:buChar char="•"/>
              <a:defRPr/>
            </a:pPr>
            <a:r>
              <a:rPr lang="en-AU" sz="1100" dirty="0">
                <a:solidFill>
                  <a:srgbClr val="002D62"/>
                </a:solidFill>
                <a:latin typeface="+mn-lt"/>
                <a:ea typeface="Roboto"/>
                <a:cs typeface="Arial"/>
              </a:rPr>
              <a:t>Community members reported that the team have built trusted relationships particularly with the First Nations community and organisations.</a:t>
            </a:r>
          </a:p>
          <a:p>
            <a:pPr marL="171450" lvl="0" indent="-171450">
              <a:lnSpc>
                <a:spcPct val="110000"/>
              </a:lnSpc>
              <a:buClr>
                <a:schemeClr val="tx2"/>
              </a:buClr>
              <a:buFont typeface="Arial" panose="020B0604020202020204" pitchFamily="34" charset="0"/>
              <a:buChar char="•"/>
            </a:pPr>
            <a:r>
              <a:rPr lang="en-AU" sz="1100" dirty="0">
                <a:solidFill>
                  <a:srgbClr val="002D62"/>
                </a:solidFill>
                <a:latin typeface="+mn-lt"/>
                <a:ea typeface="Roboto"/>
                <a:cs typeface="Arial"/>
              </a:rPr>
              <a:t>There is a particular focus on building cultural awareness and competency within the Taskforce and local stakeholders.</a:t>
            </a:r>
          </a:p>
        </p:txBody>
      </p:sp>
      <p:sp>
        <p:nvSpPr>
          <p:cNvPr id="2" name="Title 1">
            <a:extLst>
              <a:ext uri="{FF2B5EF4-FFF2-40B4-BE49-F238E27FC236}">
                <a16:creationId xmlns:a16="http://schemas.microsoft.com/office/drawing/2014/main" id="{2B9BD4A1-DA92-17CC-5407-0F813E8F9407}"/>
              </a:ext>
            </a:extLst>
          </p:cNvPr>
          <p:cNvSpPr>
            <a:spLocks noGrp="1"/>
          </p:cNvSpPr>
          <p:nvPr>
            <p:ph type="title"/>
          </p:nvPr>
        </p:nvSpPr>
        <p:spPr/>
        <p:txBody>
          <a:bodyPr vert="horz"/>
          <a:lstStyle/>
          <a:p>
            <a:r>
              <a:rPr lang="en-AU" dirty="0"/>
              <a:t>Implementation: How the Local Jobs Program was implemented in this region</a:t>
            </a:r>
          </a:p>
        </p:txBody>
      </p:sp>
      <p:sp>
        <p:nvSpPr>
          <p:cNvPr id="17" name="Slide Number Placeholder 16">
            <a:extLst>
              <a:ext uri="{FF2B5EF4-FFF2-40B4-BE49-F238E27FC236}">
                <a16:creationId xmlns:a16="http://schemas.microsoft.com/office/drawing/2014/main" id="{9B1E39E2-9D92-51BE-C1F1-E89926277158}"/>
              </a:ext>
            </a:extLst>
          </p:cNvPr>
          <p:cNvSpPr>
            <a:spLocks noGrp="1"/>
          </p:cNvSpPr>
          <p:nvPr>
            <p:ph type="sldNum" sz="quarter" idx="24"/>
          </p:nvPr>
        </p:nvSpPr>
        <p:spPr/>
        <p:txBody>
          <a:bodyPr/>
          <a:lstStyle/>
          <a:p>
            <a:pPr algn="r"/>
            <a:fld id="{31DA3BC9-E790-4181-9E03-5E49C268FA52}" type="slidenum">
              <a:rPr lang="en-AU" sz="1100" smtClean="0"/>
              <a:pPr algn="r"/>
              <a:t>46</a:t>
            </a:fld>
            <a:r>
              <a:rPr lang="en-AU" sz="1100" dirty="0"/>
              <a:t> </a:t>
            </a:r>
          </a:p>
        </p:txBody>
      </p:sp>
    </p:spTree>
    <p:extLst>
      <p:ext uri="{BB962C8B-B14F-4D97-AF65-F5344CB8AC3E}">
        <p14:creationId xmlns:p14="http://schemas.microsoft.com/office/powerpoint/2010/main" val="1864325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14" name="Group 13" descr="Developing new initiatives">
            <a:extLst>
              <a:ext uri="{FF2B5EF4-FFF2-40B4-BE49-F238E27FC236}">
                <a16:creationId xmlns:a16="http://schemas.microsoft.com/office/drawing/2014/main" id="{DF9057C8-7A4D-4D85-6CA3-B5509A35CA7A}"/>
              </a:ext>
            </a:extLst>
          </p:cNvPr>
          <p:cNvGrpSpPr/>
          <p:nvPr/>
        </p:nvGrpSpPr>
        <p:grpSpPr>
          <a:xfrm>
            <a:off x="7236000" y="230400"/>
            <a:ext cx="2307772" cy="475478"/>
            <a:chOff x="10096500" y="3472253"/>
            <a:chExt cx="2307772" cy="475478"/>
          </a:xfrm>
        </p:grpSpPr>
        <p:sp>
          <p:nvSpPr>
            <p:cNvPr id="15" name="Rectangle: Rounded Corners 14">
              <a:extLst>
                <a:ext uri="{FF2B5EF4-FFF2-40B4-BE49-F238E27FC236}">
                  <a16:creationId xmlns:a16="http://schemas.microsoft.com/office/drawing/2014/main" id="{B89047A5-8766-43DF-F062-62FBF4B38567}"/>
                </a:ext>
              </a:extLst>
            </p:cNvPr>
            <p:cNvSpPr/>
            <p:nvPr/>
          </p:nvSpPr>
          <p:spPr bwMode="auto">
            <a:xfrm>
              <a:off x="10096500" y="3472253"/>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16" name="Graphic 15">
              <a:extLst>
                <a:ext uri="{FF2B5EF4-FFF2-40B4-BE49-F238E27FC236}">
                  <a16:creationId xmlns:a16="http://schemas.microsoft.com/office/drawing/2014/main" id="{FBB7B799-CA21-23AA-7D4C-8D1C66CFE83F}"/>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269659" y="3496938"/>
              <a:ext cx="426108" cy="426108"/>
            </a:xfrm>
            <a:prstGeom prst="rect">
              <a:avLst/>
            </a:prstGeom>
          </p:spPr>
        </p:pic>
        <p:sp>
          <p:nvSpPr>
            <p:cNvPr id="17" name="TextBox 16">
              <a:extLst>
                <a:ext uri="{FF2B5EF4-FFF2-40B4-BE49-F238E27FC236}">
                  <a16:creationId xmlns:a16="http://schemas.microsoft.com/office/drawing/2014/main" id="{616F7484-9DDB-DD7D-87D4-5BA516868BD5}"/>
                </a:ext>
              </a:extLst>
            </p:cNvPr>
            <p:cNvSpPr txBox="1"/>
            <p:nvPr/>
          </p:nvSpPr>
          <p:spPr>
            <a:xfrm>
              <a:off x="10758372" y="3506149"/>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Developing new initiatives</a:t>
              </a:r>
            </a:p>
          </p:txBody>
        </p:sp>
      </p:grpSp>
      <p:sp>
        <p:nvSpPr>
          <p:cNvPr id="8" name="TextBox 7">
            <a:extLst>
              <a:ext uri="{FF2B5EF4-FFF2-40B4-BE49-F238E27FC236}">
                <a16:creationId xmlns:a16="http://schemas.microsoft.com/office/drawing/2014/main" id="{E48F21ED-F22B-A281-FAFF-94DBFF827F7A}"/>
              </a:ext>
            </a:extLst>
          </p:cNvPr>
          <p:cNvSpPr txBox="1"/>
          <p:nvPr/>
        </p:nvSpPr>
        <p:spPr>
          <a:xfrm>
            <a:off x="5113538" y="3238500"/>
            <a:ext cx="4261282" cy="2618146"/>
          </a:xfrm>
          <a:prstGeom prst="rect">
            <a:avLst/>
          </a:prstGeom>
          <a:solidFill>
            <a:schemeClr val="bg1"/>
          </a:solidFill>
          <a:ln>
            <a:solidFill>
              <a:srgbClr val="006FBA"/>
            </a:solidFill>
          </a:ln>
        </p:spPr>
        <p:txBody>
          <a:bodyPr vert="horz" wrap="square" lIns="180000" tIns="216000" rIns="180000" bIns="216000" rtlCol="0" anchor="t">
            <a:noAutofit/>
          </a:bodyPr>
          <a:lstStyle>
            <a:defPPr>
              <a:defRPr lang="en-AU"/>
            </a:defPPr>
            <a:lvl1pPr marL="0" indent="0" algn="ctr">
              <a:defRPr sz="1100" i="1" kern="0">
                <a:solidFill>
                  <a:srgbClr val="7030A0"/>
                </a:solidFill>
              </a:defRPr>
            </a:lvl1pPr>
          </a:lstStyle>
          <a:p>
            <a:pPr algn="l">
              <a:spcAft>
                <a:spcPts val="600"/>
              </a:spcAft>
            </a:pPr>
            <a:r>
              <a:rPr lang="en-AU" i="0" dirty="0">
                <a:solidFill>
                  <a:schemeClr val="tx2"/>
                </a:solidFill>
                <a:latin typeface="+mn-lt"/>
                <a:ea typeface="ＭＳ Ｐゴシック"/>
              </a:rPr>
              <a:t>“She could see that there was a need here. She could see that there was a demand here for jobs, but also bringing us in to these jobs.” </a:t>
            </a:r>
            <a:endParaRPr lang="en-AU" i="0" dirty="0">
              <a:solidFill>
                <a:schemeClr val="tx2"/>
              </a:solidFill>
              <a:latin typeface="+mn-lt"/>
            </a:endParaRPr>
          </a:p>
          <a:p>
            <a:pPr algn="l">
              <a:spcAft>
                <a:spcPts val="600"/>
              </a:spcAft>
            </a:pPr>
            <a:r>
              <a:rPr lang="en-AU" b="1" i="0" dirty="0">
                <a:solidFill>
                  <a:schemeClr val="tx2"/>
                </a:solidFill>
                <a:latin typeface="+mn-lt"/>
                <a:ea typeface="ＭＳ Ｐゴシック"/>
              </a:rPr>
              <a:t>–</a:t>
            </a:r>
            <a:r>
              <a:rPr lang="en-AU" i="0" dirty="0">
                <a:solidFill>
                  <a:schemeClr val="tx2"/>
                </a:solidFill>
                <a:latin typeface="+mn-lt"/>
                <a:ea typeface="ＭＳ Ｐゴシック"/>
              </a:rPr>
              <a:t> </a:t>
            </a:r>
            <a:r>
              <a:rPr lang="en-AU" b="1" i="0" dirty="0">
                <a:solidFill>
                  <a:schemeClr val="tx2"/>
                </a:solidFill>
                <a:latin typeface="+mn-lt"/>
                <a:ea typeface="Roboto"/>
                <a:cs typeface="Roboto"/>
              </a:rPr>
              <a:t>Aliethea Cutmore, CEO, </a:t>
            </a:r>
            <a:r>
              <a:rPr lang="en-AU" b="1" i="0" kern="1200" dirty="0">
                <a:solidFill>
                  <a:srgbClr val="002D62"/>
                </a:solidFill>
                <a:latin typeface="+mn-lt"/>
                <a:ea typeface="Roboto"/>
                <a:cs typeface="Roboto"/>
              </a:rPr>
              <a:t>Guda Birgingira Aboriginal Corporation</a:t>
            </a:r>
            <a:endParaRPr lang="en-AU" b="1" i="0" dirty="0">
              <a:solidFill>
                <a:schemeClr val="tx2"/>
              </a:solidFill>
              <a:latin typeface="+mn-lt"/>
              <a:ea typeface="Roboto"/>
              <a:cs typeface="Roboto"/>
            </a:endParaRPr>
          </a:p>
          <a:p>
            <a:pPr algn="l">
              <a:spcBef>
                <a:spcPts val="1200"/>
              </a:spcBef>
              <a:spcAft>
                <a:spcPts val="600"/>
              </a:spcAft>
            </a:pPr>
            <a:r>
              <a:rPr lang="en-AU" i="0" kern="1200" dirty="0">
                <a:solidFill>
                  <a:schemeClr val="tx2"/>
                </a:solidFill>
                <a:latin typeface="+mn-lt"/>
                <a:ea typeface="Roboto"/>
                <a:cs typeface="Segoe UI"/>
              </a:rPr>
              <a:t>“They all felt comfortable. They were working with each other. They were in a safe space as Aboriginal women. Aliethea was running it alongside Joblink Plus, who are also the Aboriginal specialist Employment Services Providers for our region, and now 19 of the women have work.”</a:t>
            </a:r>
          </a:p>
          <a:p>
            <a:pPr algn="l">
              <a:spcBef>
                <a:spcPts val="0"/>
              </a:spcBef>
            </a:pPr>
            <a:r>
              <a:rPr lang="en-AU" b="1" i="0" dirty="0">
                <a:solidFill>
                  <a:schemeClr val="tx2"/>
                </a:solidFill>
                <a:latin typeface="+mn-lt"/>
                <a:ea typeface="Roboto"/>
                <a:cs typeface="Roboto"/>
              </a:rPr>
              <a:t>– Rechelle Leahy, previous Employment Facilitator</a:t>
            </a:r>
          </a:p>
        </p:txBody>
      </p:sp>
      <p:pic>
        <p:nvPicPr>
          <p:cNvPr id="4" name="Graphic 3">
            <a:extLst>
              <a:ext uri="{FF2B5EF4-FFF2-40B4-BE49-F238E27FC236}">
                <a16:creationId xmlns:a16="http://schemas.microsoft.com/office/drawing/2014/main" id="{09DBD897-16EE-A385-BFE4-4A1696C9FA2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8820" y="5600006"/>
            <a:ext cx="486000" cy="513280"/>
          </a:xfrm>
          <a:prstGeom prst="rect">
            <a:avLst/>
          </a:prstGeom>
        </p:spPr>
      </p:pic>
      <p:sp>
        <p:nvSpPr>
          <p:cNvPr id="6" name="Text Placeholder 10">
            <a:extLst>
              <a:ext uri="{FF2B5EF4-FFF2-40B4-BE49-F238E27FC236}">
                <a16:creationId xmlns:a16="http://schemas.microsoft.com/office/drawing/2014/main" id="{8440D3B9-001F-490E-A129-0BB52BB4E75B}"/>
              </a:ext>
            </a:extLst>
          </p:cNvPr>
          <p:cNvSpPr txBox="1">
            <a:spLocks/>
          </p:cNvSpPr>
          <p:nvPr/>
        </p:nvSpPr>
        <p:spPr>
          <a:xfrm>
            <a:off x="397500" y="1238400"/>
            <a:ext cx="9055424" cy="5094608"/>
          </a:xfrm>
          <a:prstGeom prst="rect">
            <a:avLst/>
          </a:prstGeom>
          <a:noFill/>
        </p:spPr>
        <p:txBody>
          <a:bodyPr lIns="108000" tIns="72000" rIns="72000" bIns="72000" numCol="2" spcCol="360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a:cs typeface="Roboto"/>
              </a:rPr>
              <a:t>Problem: What labour market challenge was the Local Jobs Program responding to?</a:t>
            </a:r>
          </a:p>
          <a:p>
            <a:pPr>
              <a:lnSpc>
                <a:spcPct val="110000"/>
              </a:lnSpc>
              <a:defRPr/>
            </a:pPr>
            <a:r>
              <a:rPr lang="en-AU" sz="1100" kern="1200" dirty="0">
                <a:solidFill>
                  <a:srgbClr val="002D62"/>
                </a:solidFill>
                <a:ea typeface="Roboto"/>
                <a:cs typeface="Arial"/>
              </a:rPr>
              <a:t>First Nations community members were struggling with employment. In 2022 the NSW Government Roads to Home program funded construction works to maintain roads in the local Aboriginal mission outside Armidale</a:t>
            </a:r>
            <a:r>
              <a:rPr lang="en-AU" sz="1100" dirty="0">
                <a:solidFill>
                  <a:srgbClr val="002D62"/>
                </a:solidFill>
                <a:ea typeface="Roboto"/>
                <a:cs typeface="Arial"/>
              </a:rPr>
              <a:t>. </a:t>
            </a:r>
            <a:r>
              <a:rPr lang="en-AU" sz="1100" kern="1200" dirty="0">
                <a:solidFill>
                  <a:srgbClr val="002D62"/>
                </a:solidFill>
                <a:ea typeface="Roboto"/>
                <a:cs typeface="Arial"/>
              </a:rPr>
              <a:t>Aliethea Cutmore, a local First Nations community leader, asked the manager of the project why there were no First Nations workers on site. At the mission, many women were unemployed, struggling financially, single parents and victim/survivors of domestic violence. Seeing the opportunity to create a training program for local women to participate, Aliethea reached out to Rechelle to seek support brokering connections with training organisations. </a:t>
            </a:r>
          </a:p>
          <a:p>
            <a:pPr>
              <a:lnSpc>
                <a:spcPct val="110000"/>
              </a:lnSpc>
              <a:defRPr/>
            </a:pPr>
            <a:r>
              <a:rPr lang="en-US" sz="1100" b="1" dirty="0">
                <a:ea typeface="+mn-lt"/>
                <a:cs typeface="+mn-lt"/>
              </a:rPr>
              <a:t>Activities: How did the Local Jobs Program respond?</a:t>
            </a:r>
            <a:endParaRPr lang="en-US" sz="1100" b="1" kern="1200" dirty="0">
              <a:ea typeface="Roboto"/>
              <a:cs typeface="Arial"/>
            </a:endParaRPr>
          </a:p>
          <a:p>
            <a:pPr>
              <a:lnSpc>
                <a:spcPct val="110000"/>
              </a:lnSpc>
              <a:spcBef>
                <a:spcPts val="0"/>
              </a:spcBef>
              <a:buClr>
                <a:schemeClr val="tx2"/>
              </a:buClr>
              <a:defRPr/>
            </a:pPr>
            <a:r>
              <a:rPr lang="en-AU" sz="1100" kern="1200" dirty="0">
                <a:ea typeface="Roboto"/>
                <a:cs typeface="Arial"/>
              </a:rPr>
              <a:t>The Local Jobs Program team:</a:t>
            </a:r>
          </a:p>
          <a:p>
            <a:pPr marL="171450" indent="-171450">
              <a:lnSpc>
                <a:spcPct val="110000"/>
              </a:lnSpc>
              <a:spcBef>
                <a:spcPts val="0"/>
              </a:spcBef>
              <a:buClr>
                <a:schemeClr val="tx2"/>
              </a:buClr>
              <a:buFont typeface="Arial,Sans-Serif"/>
              <a:buChar char="•"/>
              <a:defRPr/>
            </a:pPr>
            <a:r>
              <a:rPr lang="en-AU" sz="1100" i="1" kern="1200" dirty="0">
                <a:ea typeface="Roboto"/>
                <a:cs typeface="Arial"/>
              </a:rPr>
              <a:t>Brokered relationship</a:t>
            </a:r>
            <a:r>
              <a:rPr lang="en-AU" sz="1100" kern="1200" dirty="0">
                <a:ea typeface="Roboto"/>
                <a:cs typeface="Arial"/>
              </a:rPr>
              <a:t>: Brought together three organisations to develop a pilot program – a construction company, a training organisation and Guda Birgingira Aboriginal Corporation.</a:t>
            </a:r>
            <a:endParaRPr lang="en-US" sz="1100" kern="1200" dirty="0">
              <a:solidFill>
                <a:srgbClr val="002D62"/>
              </a:solidFill>
              <a:ea typeface="Roboto"/>
              <a:cs typeface="Arial"/>
            </a:endParaRPr>
          </a:p>
          <a:p>
            <a:pPr marL="171450" indent="-171450">
              <a:lnSpc>
                <a:spcPct val="110000"/>
              </a:lnSpc>
              <a:spcBef>
                <a:spcPts val="0"/>
              </a:spcBef>
              <a:buClr>
                <a:schemeClr val="tx2"/>
              </a:buClr>
              <a:buFont typeface="Arial,Sans-Serif"/>
              <a:buChar char="•"/>
              <a:defRPr/>
            </a:pPr>
            <a:r>
              <a:rPr lang="en-AU" sz="1100" i="1" kern="1200" dirty="0">
                <a:ea typeface="Roboto"/>
                <a:cs typeface="Arial"/>
              </a:rPr>
              <a:t>Connected stakeholders</a:t>
            </a:r>
            <a:r>
              <a:rPr lang="en-AU" sz="1100" kern="1200" dirty="0">
                <a:ea typeface="Roboto"/>
                <a:cs typeface="Arial"/>
              </a:rPr>
              <a:t>: Helped procure appropriate training equipment for the program.</a:t>
            </a:r>
            <a:endParaRPr lang="en-AU" sz="1100" i="1" kern="1200" dirty="0">
              <a:ea typeface="Roboto"/>
              <a:cs typeface="Arial"/>
            </a:endParaRPr>
          </a:p>
          <a:p>
            <a:pPr marL="171450" indent="-171450">
              <a:lnSpc>
                <a:spcPct val="110000"/>
              </a:lnSpc>
              <a:spcBef>
                <a:spcPts val="0"/>
              </a:spcBef>
              <a:buClr>
                <a:schemeClr val="tx2"/>
              </a:buClr>
              <a:buFont typeface="Arial,Sans-Serif"/>
              <a:buChar char="•"/>
              <a:defRPr/>
            </a:pPr>
            <a:r>
              <a:rPr lang="en-AU" sz="1100" i="1" kern="1200" dirty="0">
                <a:ea typeface="Roboto"/>
                <a:cs typeface="Arial"/>
              </a:rPr>
              <a:t>Built trusted relationships</a:t>
            </a:r>
            <a:r>
              <a:rPr lang="en-AU" sz="1100" kern="1200" dirty="0">
                <a:ea typeface="Roboto"/>
                <a:cs typeface="Arial"/>
              </a:rPr>
              <a:t>: Supported </a:t>
            </a:r>
            <a:r>
              <a:rPr lang="en-AU" sz="1100" kern="1200" dirty="0">
                <a:solidFill>
                  <a:srgbClr val="002D62"/>
                </a:solidFill>
                <a:ea typeface="Roboto"/>
                <a:cs typeface="Arial"/>
              </a:rPr>
              <a:t>First Nations</a:t>
            </a:r>
            <a:r>
              <a:rPr lang="en-AU" sz="1100" kern="1200" dirty="0">
                <a:ea typeface="Roboto"/>
                <a:cs typeface="Arial"/>
              </a:rPr>
              <a:t> stakeholders to engage and work together for the first time with other community members.</a:t>
            </a:r>
          </a:p>
          <a:p>
            <a:pPr>
              <a:lnSpc>
                <a:spcPct val="110000"/>
              </a:lnSpc>
              <a:spcBef>
                <a:spcPts val="0"/>
              </a:spcBef>
              <a:buClr>
                <a:schemeClr val="tx2"/>
              </a:buClr>
              <a:defRPr/>
            </a:pPr>
            <a:endParaRPr lang="en-US" sz="1100" dirty="0"/>
          </a:p>
          <a:p>
            <a:pPr>
              <a:lnSpc>
                <a:spcPct val="110000"/>
              </a:lnSpc>
              <a:defRPr/>
            </a:pPr>
            <a:r>
              <a:rPr lang="en-AU" sz="1100" b="1" dirty="0">
                <a:ea typeface="+mn-lt"/>
                <a:cs typeface="+mn-lt"/>
              </a:rPr>
              <a:t>Outcomes: What outcomes did this lead to? </a:t>
            </a:r>
            <a:r>
              <a:rPr lang="en-US" sz="1100" dirty="0">
                <a:ea typeface="+mn-lt"/>
                <a:cs typeface="+mn-lt"/>
              </a:rPr>
              <a:t> </a:t>
            </a:r>
          </a:p>
          <a:p>
            <a:pPr>
              <a:lnSpc>
                <a:spcPct val="110000"/>
              </a:lnSpc>
              <a:defRPr/>
            </a:pPr>
            <a:r>
              <a:rPr lang="en-US" sz="1100" kern="1200" dirty="0">
                <a:ea typeface="Roboto"/>
                <a:cs typeface="Calibri"/>
              </a:rPr>
              <a:t>Rechelle helped Aliethea to establish a traineeship with the Roads to Home program. </a:t>
            </a:r>
            <a:r>
              <a:rPr lang="en-US" sz="1100" dirty="0">
                <a:ea typeface="Roboto"/>
                <a:cs typeface="Calibri"/>
              </a:rPr>
              <a:t>Nineteen</a:t>
            </a:r>
            <a:r>
              <a:rPr lang="en-US" sz="1100" kern="1200" dirty="0">
                <a:ea typeface="Roboto"/>
                <a:cs typeface="Calibri"/>
              </a:rPr>
              <a:t> </a:t>
            </a:r>
            <a:r>
              <a:rPr lang="en-AU" sz="1100" kern="1200" dirty="0">
                <a:ea typeface="Roboto"/>
                <a:cs typeface="Arial"/>
              </a:rPr>
              <a:t>First Nations</a:t>
            </a:r>
            <a:r>
              <a:rPr lang="en-US" sz="1100" kern="1200" dirty="0">
                <a:ea typeface="Roboto"/>
                <a:cs typeface="Calibri"/>
              </a:rPr>
              <a:t> women </a:t>
            </a:r>
            <a:r>
              <a:rPr lang="en-US" sz="1100" dirty="0">
                <a:ea typeface="Roboto"/>
                <a:cs typeface="Calibri"/>
              </a:rPr>
              <a:t>were </a:t>
            </a:r>
            <a:r>
              <a:rPr lang="en-US" sz="1100" kern="1200" dirty="0">
                <a:ea typeface="Roboto"/>
                <a:cs typeface="Calibri"/>
              </a:rPr>
              <a:t>trained and employed, and the program provided the inspiration for Construction on Country. For many of these women, employment has helped them to financially support their families or escape domestic violence.</a:t>
            </a:r>
            <a:endParaRPr lang="en-US" sz="1100" kern="1200" dirty="0">
              <a:highlight>
                <a:srgbClr val="FFFF00"/>
              </a:highlight>
              <a:ea typeface="Roboto"/>
              <a:cs typeface="Arial"/>
            </a:endParaRPr>
          </a:p>
        </p:txBody>
      </p:sp>
      <p:sp>
        <p:nvSpPr>
          <p:cNvPr id="7" name="Text Placeholder 10">
            <a:extLst>
              <a:ext uri="{FF2B5EF4-FFF2-40B4-BE49-F238E27FC236}">
                <a16:creationId xmlns:a16="http://schemas.microsoft.com/office/drawing/2014/main" id="{660ADE7B-B822-7DB2-A343-CF0C58696B1D}"/>
              </a:ext>
            </a:extLst>
          </p:cNvPr>
          <p:cNvSpPr txBox="1">
            <a:spLocks/>
          </p:cNvSpPr>
          <p:nvPr/>
        </p:nvSpPr>
        <p:spPr>
          <a:xfrm>
            <a:off x="435600" y="776928"/>
            <a:ext cx="9055424" cy="388937"/>
          </a:xfrm>
          <a:prstGeom prst="rect">
            <a:avLst/>
          </a:prstGeom>
          <a:solidFill>
            <a:srgbClr val="F2F0E9"/>
          </a:solidFill>
        </p:spPr>
        <p:txBody>
          <a:bodyPr lIns="108000" tIns="72000" rIns="72000" bIns="72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lnSpc>
                <a:spcPct val="110000"/>
              </a:lnSpc>
              <a:spcAft>
                <a:spcPts val="1200"/>
              </a:spcAft>
              <a:defRPr/>
            </a:pPr>
            <a:r>
              <a:rPr lang="en-AU" sz="1300" kern="1200" dirty="0">
                <a:ea typeface="+mn-lt"/>
                <a:cs typeface="+mn-lt"/>
              </a:rPr>
              <a:t>Delivered industry-led employment pilot for </a:t>
            </a:r>
            <a:r>
              <a:rPr lang="en-AU" sz="1300" kern="1200" dirty="0">
                <a:solidFill>
                  <a:srgbClr val="002D62"/>
                </a:solidFill>
                <a:ea typeface="Roboto"/>
                <a:cs typeface="Arial"/>
              </a:rPr>
              <a:t>First Nations</a:t>
            </a:r>
            <a:r>
              <a:rPr lang="en-AU" sz="1300" kern="1200" dirty="0">
                <a:ea typeface="+mn-lt"/>
                <a:cs typeface="+mn-lt"/>
              </a:rPr>
              <a:t> women </a:t>
            </a:r>
            <a:endParaRPr lang="en-US" sz="1300" dirty="0"/>
          </a:p>
        </p:txBody>
      </p:sp>
      <p:sp>
        <p:nvSpPr>
          <p:cNvPr id="3" name="Title 2">
            <a:extLst>
              <a:ext uri="{FF2B5EF4-FFF2-40B4-BE49-F238E27FC236}">
                <a16:creationId xmlns:a16="http://schemas.microsoft.com/office/drawing/2014/main" id="{67189723-016B-88D3-9E74-81B97506DFD5}"/>
              </a:ext>
            </a:extLst>
          </p:cNvPr>
          <p:cNvSpPr>
            <a:spLocks noGrp="1"/>
          </p:cNvSpPr>
          <p:nvPr>
            <p:ph type="title"/>
          </p:nvPr>
        </p:nvSpPr>
        <p:spPr/>
        <p:txBody>
          <a:bodyPr vert="horz"/>
          <a:lstStyle/>
          <a:p>
            <a:r>
              <a:rPr lang="en-AU" dirty="0"/>
              <a:t>Outcome story #1</a:t>
            </a:r>
          </a:p>
        </p:txBody>
      </p:sp>
      <p:sp>
        <p:nvSpPr>
          <p:cNvPr id="18" name="Slide Number Placeholder 17">
            <a:extLst>
              <a:ext uri="{FF2B5EF4-FFF2-40B4-BE49-F238E27FC236}">
                <a16:creationId xmlns:a16="http://schemas.microsoft.com/office/drawing/2014/main" id="{AB79A104-99A2-B6A6-55FE-62ED0F8A074F}"/>
              </a:ext>
            </a:extLst>
          </p:cNvPr>
          <p:cNvSpPr>
            <a:spLocks noGrp="1"/>
          </p:cNvSpPr>
          <p:nvPr>
            <p:ph type="sldNum" sz="quarter" idx="31"/>
          </p:nvPr>
        </p:nvSpPr>
        <p:spPr/>
        <p:txBody>
          <a:bodyPr/>
          <a:lstStyle/>
          <a:p>
            <a:pPr algn="r"/>
            <a:fld id="{31DA3BC9-E790-4181-9E03-5E49C268FA52}" type="slidenum">
              <a:rPr lang="en-AU" sz="1100" smtClean="0"/>
              <a:pPr algn="r"/>
              <a:t>47</a:t>
            </a:fld>
            <a:r>
              <a:rPr lang="en-AU" sz="1100" dirty="0"/>
              <a:t> </a:t>
            </a:r>
          </a:p>
        </p:txBody>
      </p:sp>
    </p:spTree>
    <p:extLst>
      <p:ext uri="{BB962C8B-B14F-4D97-AF65-F5344CB8AC3E}">
        <p14:creationId xmlns:p14="http://schemas.microsoft.com/office/powerpoint/2010/main" val="1430341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2F0E9"/>
        </a:solidFill>
        <a:effectLst/>
      </p:bgPr>
    </p:bg>
    <p:spTree>
      <p:nvGrpSpPr>
        <p:cNvPr id="1" name=""/>
        <p:cNvGrpSpPr/>
        <p:nvPr/>
      </p:nvGrpSpPr>
      <p:grpSpPr>
        <a:xfrm>
          <a:off x="0" y="0"/>
          <a:ext cx="0" cy="0"/>
          <a:chOff x="0" y="0"/>
          <a:chExt cx="0" cy="0"/>
        </a:xfrm>
      </p:grpSpPr>
      <p:grpSp>
        <p:nvGrpSpPr>
          <p:cNvPr id="14" name="Group 13" descr="Developing new initiatives">
            <a:extLst>
              <a:ext uri="{FF2B5EF4-FFF2-40B4-BE49-F238E27FC236}">
                <a16:creationId xmlns:a16="http://schemas.microsoft.com/office/drawing/2014/main" id="{9BBE462D-AC47-FDAF-6F18-64894B754E82}"/>
              </a:ext>
            </a:extLst>
          </p:cNvPr>
          <p:cNvGrpSpPr/>
          <p:nvPr/>
        </p:nvGrpSpPr>
        <p:grpSpPr>
          <a:xfrm>
            <a:off x="7236000" y="230400"/>
            <a:ext cx="2307772" cy="475478"/>
            <a:chOff x="10096500" y="3472253"/>
            <a:chExt cx="2307772" cy="475478"/>
          </a:xfrm>
        </p:grpSpPr>
        <p:sp>
          <p:nvSpPr>
            <p:cNvPr id="15" name="Rectangle: Rounded Corners 14">
              <a:extLst>
                <a:ext uri="{FF2B5EF4-FFF2-40B4-BE49-F238E27FC236}">
                  <a16:creationId xmlns:a16="http://schemas.microsoft.com/office/drawing/2014/main" id="{78A4F396-C30C-F56F-147B-A9F4F2D071BF}"/>
                </a:ext>
              </a:extLst>
            </p:cNvPr>
            <p:cNvSpPr/>
            <p:nvPr/>
          </p:nvSpPr>
          <p:spPr bwMode="auto">
            <a:xfrm>
              <a:off x="10096500" y="3472253"/>
              <a:ext cx="2307772" cy="475478"/>
            </a:xfrm>
            <a:prstGeom prst="roundRect">
              <a:avLst>
                <a:gd name="adj" fmla="val 0"/>
              </a:avLst>
            </a:prstGeom>
            <a:solidFill>
              <a:schemeClr val="tx2"/>
            </a:solidFill>
          </p:spPr>
          <p:txBody>
            <a:bodyPr wrap="square" lIns="180000" tIns="144000" rIns="180000" bIns="144000" anchor="ctr">
              <a:spAutoFit/>
            </a:bodyPr>
            <a:lstStyle/>
            <a:p>
              <a:pPr algn="ctr"/>
              <a:endParaRPr lang="en-AU" sz="1200" b="1" kern="0" dirty="0">
                <a:solidFill>
                  <a:schemeClr val="tx2"/>
                </a:solidFill>
              </a:endParaRPr>
            </a:p>
          </p:txBody>
        </p:sp>
        <p:pic>
          <p:nvPicPr>
            <p:cNvPr id="16" name="Graphic 15">
              <a:extLst>
                <a:ext uri="{FF2B5EF4-FFF2-40B4-BE49-F238E27FC236}">
                  <a16:creationId xmlns:a16="http://schemas.microsoft.com/office/drawing/2014/main" id="{2945BDDC-1486-0249-A1C2-7D7C6F506F3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0269659" y="3496938"/>
              <a:ext cx="426108" cy="426108"/>
            </a:xfrm>
            <a:prstGeom prst="rect">
              <a:avLst/>
            </a:prstGeom>
          </p:spPr>
        </p:pic>
        <p:sp>
          <p:nvSpPr>
            <p:cNvPr id="17" name="TextBox 16">
              <a:extLst>
                <a:ext uri="{FF2B5EF4-FFF2-40B4-BE49-F238E27FC236}">
                  <a16:creationId xmlns:a16="http://schemas.microsoft.com/office/drawing/2014/main" id="{CF6AEF93-2DEE-C0E9-DD2F-24B04BBC203C}"/>
                </a:ext>
              </a:extLst>
            </p:cNvPr>
            <p:cNvSpPr txBox="1"/>
            <p:nvPr/>
          </p:nvSpPr>
          <p:spPr>
            <a:xfrm>
              <a:off x="10758372" y="3506149"/>
              <a:ext cx="1563250" cy="407686"/>
            </a:xfrm>
            <a:prstGeom prst="rect">
              <a:avLst/>
            </a:prstGeom>
          </p:spPr>
          <p:txBody>
            <a:bodyPr vert="horz" wrap="square" lIns="0" tIns="0" rIns="0" bIns="0" rtlCol="0" anchor="ctr">
              <a:noAutofit/>
            </a:bodyPr>
            <a:lstStyle/>
            <a:p>
              <a:pPr marL="0" indent="0" algn="l"/>
              <a:r>
                <a:rPr lang="en-AU" sz="1100" b="1" kern="0" dirty="0">
                  <a:solidFill>
                    <a:schemeClr val="bg1"/>
                  </a:solidFill>
                </a:rPr>
                <a:t>Developing new initiatives</a:t>
              </a:r>
            </a:p>
          </p:txBody>
        </p:sp>
      </p:grpSp>
      <p:sp>
        <p:nvSpPr>
          <p:cNvPr id="7" name="TextBox 6">
            <a:extLst>
              <a:ext uri="{FF2B5EF4-FFF2-40B4-BE49-F238E27FC236}">
                <a16:creationId xmlns:a16="http://schemas.microsoft.com/office/drawing/2014/main" id="{AAE63994-24EE-8D12-C928-A3899341D914}"/>
              </a:ext>
            </a:extLst>
          </p:cNvPr>
          <p:cNvSpPr txBox="1"/>
          <p:nvPr/>
        </p:nvSpPr>
        <p:spPr>
          <a:xfrm>
            <a:off x="5133315" y="4486276"/>
            <a:ext cx="4237353" cy="1251538"/>
          </a:xfrm>
          <a:prstGeom prst="rect">
            <a:avLst/>
          </a:prstGeom>
          <a:solidFill>
            <a:schemeClr val="bg1"/>
          </a:solidFill>
          <a:ln>
            <a:solidFill>
              <a:srgbClr val="006FBA"/>
            </a:solidFill>
          </a:ln>
        </p:spPr>
        <p:txBody>
          <a:bodyPr vert="horz" wrap="square" lIns="72000" tIns="72000" rIns="72000" bIns="72000" rtlCol="0" anchor="t">
            <a:noAutofit/>
          </a:bodyPr>
          <a:lstStyle>
            <a:defPPr>
              <a:defRPr lang="en-AU"/>
            </a:defPPr>
            <a:lvl1pPr marL="0" indent="0" algn="ctr">
              <a:defRPr sz="1100" i="1" kern="0">
                <a:solidFill>
                  <a:srgbClr val="7030A0"/>
                </a:solidFill>
              </a:defRPr>
            </a:lvl1pPr>
          </a:lstStyle>
          <a:p>
            <a:pPr algn="l">
              <a:lnSpc>
                <a:spcPct val="110000"/>
              </a:lnSpc>
              <a:spcAft>
                <a:spcPts val="600"/>
              </a:spcAft>
            </a:pPr>
            <a:r>
              <a:rPr lang="en-AU" i="0" dirty="0">
                <a:solidFill>
                  <a:schemeClr val="tx2"/>
                </a:solidFill>
                <a:latin typeface="+mn-lt"/>
                <a:ea typeface="Roboto"/>
                <a:cs typeface="Roboto"/>
              </a:rPr>
              <a:t>“Construction on Country is something that would never have been pulled off previously and that is only through the connections and networks and the support of everyone in the Taskforce and in the region that we've developed over that last couple of years.”</a:t>
            </a:r>
          </a:p>
          <a:p>
            <a:pPr algn="l">
              <a:lnSpc>
                <a:spcPct val="110000"/>
              </a:lnSpc>
              <a:spcAft>
                <a:spcPts val="600"/>
              </a:spcAft>
            </a:pPr>
            <a:r>
              <a:rPr lang="en-AU" b="1" i="0" dirty="0">
                <a:solidFill>
                  <a:schemeClr val="tx2"/>
                </a:solidFill>
                <a:latin typeface="+mn-lt"/>
                <a:ea typeface="Roboto"/>
                <a:cs typeface="Roboto"/>
              </a:rPr>
              <a:t>– Rechelle Leahy, previous Employment Facilitator</a:t>
            </a:r>
          </a:p>
          <a:p>
            <a:endParaRPr lang="en-AU" dirty="0">
              <a:solidFill>
                <a:schemeClr val="tx2"/>
              </a:solidFill>
              <a:latin typeface="+mn-lt"/>
            </a:endParaRPr>
          </a:p>
        </p:txBody>
      </p:sp>
      <p:pic>
        <p:nvPicPr>
          <p:cNvPr id="2" name="Graphic 1">
            <a:extLst>
              <a:ext uri="{FF2B5EF4-FFF2-40B4-BE49-F238E27FC236}">
                <a16:creationId xmlns:a16="http://schemas.microsoft.com/office/drawing/2014/main" id="{7ACE6D8E-010C-2356-F1A9-7B9098EC14B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4668" y="5494814"/>
            <a:ext cx="486000" cy="486000"/>
          </a:xfrm>
          <a:prstGeom prst="rect">
            <a:avLst/>
          </a:prstGeom>
        </p:spPr>
      </p:pic>
      <p:sp>
        <p:nvSpPr>
          <p:cNvPr id="37" name="Text Placeholder 10">
            <a:extLst>
              <a:ext uri="{FF2B5EF4-FFF2-40B4-BE49-F238E27FC236}">
                <a16:creationId xmlns:a16="http://schemas.microsoft.com/office/drawing/2014/main" id="{63555F23-A5D8-50EA-2081-C1C142D98248}"/>
              </a:ext>
            </a:extLst>
          </p:cNvPr>
          <p:cNvSpPr txBox="1">
            <a:spLocks/>
          </p:cNvSpPr>
          <p:nvPr/>
        </p:nvSpPr>
        <p:spPr>
          <a:xfrm>
            <a:off x="397500" y="1238400"/>
            <a:ext cx="9055424" cy="5094608"/>
          </a:xfrm>
          <a:prstGeom prst="rect">
            <a:avLst/>
          </a:prstGeom>
          <a:noFill/>
        </p:spPr>
        <p:txBody>
          <a:bodyPr lIns="108000" tIns="72000" rIns="72000" bIns="72000" numCol="2" spcCol="360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lvl="0" eaLnBrk="0" hangingPunct="0">
              <a:lnSpc>
                <a:spcPct val="110000"/>
              </a:lnSpc>
              <a:buClrTx/>
            </a:pPr>
            <a:r>
              <a:rPr lang="en-AU" sz="1100" b="1" dirty="0">
                <a:ea typeface="Roboto"/>
                <a:cs typeface="Roboto"/>
              </a:rPr>
              <a:t>Problem: What labour market challenge was the Local Jobs Program responding to?</a:t>
            </a:r>
          </a:p>
          <a:p>
            <a:pPr>
              <a:lnSpc>
                <a:spcPct val="110000"/>
              </a:lnSpc>
            </a:pPr>
            <a:r>
              <a:rPr lang="en-US" sz="1100" dirty="0">
                <a:solidFill>
                  <a:srgbClr val="002D62"/>
                </a:solidFill>
                <a:ea typeface="Roboto"/>
                <a:cs typeface="Calibri"/>
              </a:rPr>
              <a:t>About 43% of job seekers on the employment services caseload in New England and North West identifies as Aboriginal and/or Torres Strait Islander. The area is also experiencing an increase in migrant and refugee populations, who typically require greater support to find </a:t>
            </a:r>
            <a:r>
              <a:rPr lang="en-US" sz="1100" dirty="0">
                <a:ea typeface="Roboto"/>
                <a:cs typeface="Calibri"/>
              </a:rPr>
              <a:t>long-term sustainable employment. With wide socio-economic gaps in the region, many </a:t>
            </a:r>
            <a:r>
              <a:rPr lang="en-AU" sz="1100" kern="1200" dirty="0">
                <a:ea typeface="Roboto"/>
                <a:cs typeface="Arial"/>
              </a:rPr>
              <a:t>First Nations</a:t>
            </a:r>
            <a:r>
              <a:rPr lang="en-US" sz="1100" dirty="0">
                <a:ea typeface="Roboto"/>
                <a:cs typeface="Calibri"/>
              </a:rPr>
              <a:t> and CALD community members fall through the employment cracks. Women were identified as missing out on job opportunities the most, especially in male dominated industries like construction. </a:t>
            </a:r>
          </a:p>
          <a:p>
            <a:pPr>
              <a:lnSpc>
                <a:spcPct val="110000"/>
              </a:lnSpc>
            </a:pPr>
            <a:r>
              <a:rPr lang="en-US" sz="1100" b="1" dirty="0">
                <a:ea typeface="+mn-lt"/>
                <a:cs typeface="+mn-lt"/>
              </a:rPr>
              <a:t>Activities: How did the Local Jobs Program respond?</a:t>
            </a:r>
            <a:endParaRPr lang="en-US" sz="1100" b="1" dirty="0">
              <a:ea typeface="Roboto"/>
              <a:cs typeface="Arial"/>
            </a:endParaRPr>
          </a:p>
          <a:p>
            <a:pPr>
              <a:lnSpc>
                <a:spcPct val="110000"/>
              </a:lnSpc>
            </a:pPr>
            <a:r>
              <a:rPr lang="en-US" sz="1100" dirty="0">
                <a:ea typeface="Roboto"/>
                <a:cs typeface="Calibri"/>
              </a:rPr>
              <a:t>Construction on Country was created as a pre-employment program to support women looking for a career in trades with mentorship, skills and opportunities.</a:t>
            </a:r>
            <a:r>
              <a:rPr lang="en-US" sz="1100" dirty="0">
                <a:ea typeface="Roboto"/>
              </a:rPr>
              <a:t> To make this possible, the Local Jobs Program team:</a:t>
            </a:r>
            <a:endParaRPr lang="en-US" sz="1100" dirty="0">
              <a:ea typeface="Roboto"/>
              <a:cs typeface="Arial"/>
            </a:endParaRPr>
          </a:p>
          <a:p>
            <a:pPr marL="171450" indent="-171450">
              <a:lnSpc>
                <a:spcPct val="110000"/>
              </a:lnSpc>
              <a:buClr>
                <a:schemeClr val="tx2"/>
              </a:buClr>
              <a:buFont typeface="Arial,Sans-Serif"/>
              <a:buChar char="•"/>
            </a:pPr>
            <a:r>
              <a:rPr lang="en-AU" sz="1100" i="1" dirty="0">
                <a:ea typeface="Roboto"/>
                <a:cs typeface="Arial"/>
              </a:rPr>
              <a:t>Identified target cohort needs and demands</a:t>
            </a:r>
            <a:r>
              <a:rPr lang="en-AU" sz="1100" dirty="0">
                <a:ea typeface="Roboto"/>
                <a:cs typeface="Arial"/>
              </a:rPr>
              <a:t>: Built on the lessons of the pilot program with the Roads to Home program (see previous page) and expanded the program to include CALD communities.</a:t>
            </a:r>
            <a:endParaRPr lang="en-US" sz="1100" dirty="0">
              <a:ea typeface="Roboto"/>
            </a:endParaRPr>
          </a:p>
          <a:p>
            <a:pPr marL="171450" indent="-171450">
              <a:lnSpc>
                <a:spcPct val="110000"/>
              </a:lnSpc>
              <a:buClr>
                <a:schemeClr val="tx2"/>
              </a:buClr>
              <a:buFont typeface="Arial,Sans-Serif"/>
              <a:buChar char="•"/>
            </a:pPr>
            <a:r>
              <a:rPr lang="en-AU" sz="1100" i="1" dirty="0">
                <a:ea typeface="Roboto"/>
                <a:cs typeface="Arial"/>
              </a:rPr>
              <a:t>Led the co-development process</a:t>
            </a:r>
            <a:r>
              <a:rPr lang="en-AU" sz="1100" dirty="0">
                <a:ea typeface="Roboto"/>
                <a:cs typeface="Arial"/>
              </a:rPr>
              <a:t>: Worked with </a:t>
            </a:r>
            <a:r>
              <a:rPr lang="en-AU" sz="1100" kern="1200" dirty="0">
                <a:ea typeface="Roboto"/>
                <a:cs typeface="Arial"/>
              </a:rPr>
              <a:t>First Nations </a:t>
            </a:r>
            <a:r>
              <a:rPr lang="en-US" sz="1100" dirty="0">
                <a:ea typeface="Roboto"/>
                <a:cs typeface="Arial"/>
              </a:rPr>
              <a:t>community members, CALD community members and</a:t>
            </a:r>
            <a:r>
              <a:rPr lang="en-AU" sz="1100" dirty="0">
                <a:ea typeface="Roboto"/>
                <a:cs typeface="Arial"/>
              </a:rPr>
              <a:t> cultural training advisory groups to develop the program model.</a:t>
            </a:r>
          </a:p>
          <a:p>
            <a:pPr marL="171450" indent="-171450">
              <a:lnSpc>
                <a:spcPct val="110000"/>
              </a:lnSpc>
              <a:buClr>
                <a:schemeClr val="tx2"/>
              </a:buClr>
              <a:buFont typeface="Arial,Sans-Serif"/>
              <a:buChar char="•"/>
            </a:pPr>
            <a:endParaRPr lang="en-AU" sz="1100" dirty="0">
              <a:ea typeface="Roboto"/>
              <a:cs typeface="Arial"/>
            </a:endParaRPr>
          </a:p>
          <a:p>
            <a:pPr marL="171450" indent="-171450">
              <a:lnSpc>
                <a:spcPct val="110000"/>
              </a:lnSpc>
              <a:buClr>
                <a:schemeClr val="tx2"/>
              </a:buClr>
              <a:buFont typeface="Arial,Sans-Serif"/>
              <a:buChar char="•"/>
            </a:pPr>
            <a:r>
              <a:rPr lang="en-AU" sz="1100" i="1" dirty="0">
                <a:ea typeface="Roboto"/>
                <a:cs typeface="Arial"/>
              </a:rPr>
              <a:t>Led the funding application</a:t>
            </a:r>
            <a:r>
              <a:rPr lang="en-AU" sz="1100" dirty="0">
                <a:ea typeface="Roboto"/>
                <a:cs typeface="Arial"/>
              </a:rPr>
              <a:t>: </a:t>
            </a:r>
            <a:r>
              <a:rPr lang="en-US" sz="1100" dirty="0">
                <a:ea typeface="Roboto"/>
                <a:cs typeface="Arial"/>
              </a:rPr>
              <a:t>Successfully secured </a:t>
            </a:r>
            <a:r>
              <a:rPr lang="en-AU" sz="1100" dirty="0">
                <a:ea typeface="Roboto"/>
                <a:cs typeface="Arial"/>
              </a:rPr>
              <a:t>$300k through the Connecting Women to Trades grant program of the NSW Department of Education.</a:t>
            </a:r>
            <a:endParaRPr lang="en-AU" dirty="0">
              <a:ea typeface="Roboto"/>
              <a:cs typeface="Arial"/>
            </a:endParaRPr>
          </a:p>
          <a:p>
            <a:pPr>
              <a:lnSpc>
                <a:spcPct val="110000"/>
              </a:lnSpc>
            </a:pPr>
            <a:r>
              <a:rPr lang="en-US" sz="1100" dirty="0">
                <a:ea typeface="Roboto"/>
                <a:cs typeface="Arial"/>
              </a:rPr>
              <a:t>Without the Local Jobs Program’s commitment to building long-term relationships with the local leaders in the First Nations and CALD communities, it is unlikely that this program would have had the trust and support required to get it off the ground.</a:t>
            </a:r>
            <a:endParaRPr lang="en-AU" dirty="0">
              <a:ea typeface="Roboto"/>
              <a:cs typeface="Arial"/>
            </a:endParaRPr>
          </a:p>
          <a:p>
            <a:pPr>
              <a:lnSpc>
                <a:spcPct val="110000"/>
              </a:lnSpc>
            </a:pPr>
            <a:r>
              <a:rPr lang="en-AU" sz="1100" b="1" dirty="0">
                <a:ea typeface="+mn-lt"/>
                <a:cs typeface="+mn-lt"/>
              </a:rPr>
              <a:t>Outcomes: What outcomes did this lead to? </a:t>
            </a:r>
            <a:r>
              <a:rPr lang="en-US" sz="1100" dirty="0">
                <a:ea typeface="+mn-lt"/>
                <a:cs typeface="+mn-lt"/>
              </a:rPr>
              <a:t> </a:t>
            </a:r>
          </a:p>
          <a:p>
            <a:pPr>
              <a:lnSpc>
                <a:spcPct val="110000"/>
              </a:lnSpc>
            </a:pPr>
            <a:r>
              <a:rPr lang="en-US" sz="1100" dirty="0">
                <a:ea typeface="Roboto"/>
                <a:cs typeface="Segoe UI"/>
              </a:rPr>
              <a:t>Construction on Country fills a gap in skills and training services for a group of women who were not able to access other programs to get into the construction industry. It is culturally sensitive and trauma informed. Over 70</a:t>
            </a:r>
            <a:r>
              <a:rPr lang="en-AU" sz="1100" dirty="0">
                <a:ea typeface="Roboto"/>
                <a:cs typeface="Arial"/>
              </a:rPr>
              <a:t> women have registered to take part in the program since it commenced mid-2023. </a:t>
            </a:r>
            <a:endParaRPr lang="en-US" sz="1100" dirty="0"/>
          </a:p>
        </p:txBody>
      </p:sp>
      <p:sp>
        <p:nvSpPr>
          <p:cNvPr id="31" name="Text Placeholder 10">
            <a:extLst>
              <a:ext uri="{FF2B5EF4-FFF2-40B4-BE49-F238E27FC236}">
                <a16:creationId xmlns:a16="http://schemas.microsoft.com/office/drawing/2014/main" id="{EB01159D-115E-8416-63C5-18C408AF7910}"/>
              </a:ext>
            </a:extLst>
          </p:cNvPr>
          <p:cNvSpPr txBox="1">
            <a:spLocks/>
          </p:cNvSpPr>
          <p:nvPr/>
        </p:nvSpPr>
        <p:spPr>
          <a:xfrm>
            <a:off x="435600" y="776928"/>
            <a:ext cx="9055424" cy="388937"/>
          </a:xfrm>
          <a:prstGeom prst="rect">
            <a:avLst/>
          </a:prstGeom>
          <a:solidFill>
            <a:srgbClr val="F2F0E9"/>
          </a:solidFill>
        </p:spPr>
        <p:txBody>
          <a:bodyPr lIns="108000" tIns="72000" rIns="72000" bIns="72000" anchor="t"/>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r>
              <a:rPr lang="en-AU" sz="1300" kern="0" dirty="0">
                <a:cs typeface="Arial"/>
              </a:rPr>
              <a:t>Led development of pre-employment program for </a:t>
            </a:r>
            <a:r>
              <a:rPr lang="en-AU" sz="1300" kern="1200" dirty="0">
                <a:solidFill>
                  <a:srgbClr val="002D62"/>
                </a:solidFill>
                <a:ea typeface="Roboto"/>
                <a:cs typeface="Arial"/>
              </a:rPr>
              <a:t>First Nations</a:t>
            </a:r>
            <a:r>
              <a:rPr lang="en-AU" sz="1300" kern="0" dirty="0">
                <a:cs typeface="Arial"/>
              </a:rPr>
              <a:t> and CALD women in construction</a:t>
            </a:r>
            <a:endParaRPr lang="en-US" sz="1300" dirty="0"/>
          </a:p>
        </p:txBody>
      </p:sp>
      <p:sp>
        <p:nvSpPr>
          <p:cNvPr id="4" name="Title 3">
            <a:extLst>
              <a:ext uri="{FF2B5EF4-FFF2-40B4-BE49-F238E27FC236}">
                <a16:creationId xmlns:a16="http://schemas.microsoft.com/office/drawing/2014/main" id="{7F67D8DB-B2F7-17BC-34F8-4BDDAEB9D7F9}"/>
              </a:ext>
            </a:extLst>
          </p:cNvPr>
          <p:cNvSpPr>
            <a:spLocks noGrp="1"/>
          </p:cNvSpPr>
          <p:nvPr>
            <p:ph type="title"/>
          </p:nvPr>
        </p:nvSpPr>
        <p:spPr>
          <a:noFill/>
        </p:spPr>
        <p:txBody>
          <a:bodyPr lIns="72000" tIns="36000" rIns="72000" bIns="36000"/>
          <a:lstStyle/>
          <a:p>
            <a:r>
              <a:rPr lang="en-AU" dirty="0"/>
              <a:t>Outcome story #2</a:t>
            </a:r>
          </a:p>
        </p:txBody>
      </p:sp>
      <p:sp>
        <p:nvSpPr>
          <p:cNvPr id="19" name="Slide Number Placeholder 18">
            <a:extLst>
              <a:ext uri="{FF2B5EF4-FFF2-40B4-BE49-F238E27FC236}">
                <a16:creationId xmlns:a16="http://schemas.microsoft.com/office/drawing/2014/main" id="{DB6D786F-A0C9-CE3A-2E28-3FCF840822B6}"/>
              </a:ext>
            </a:extLst>
          </p:cNvPr>
          <p:cNvSpPr>
            <a:spLocks noGrp="1"/>
          </p:cNvSpPr>
          <p:nvPr>
            <p:ph type="sldNum" sz="quarter" idx="15"/>
          </p:nvPr>
        </p:nvSpPr>
        <p:spPr/>
        <p:txBody>
          <a:bodyPr/>
          <a:lstStyle/>
          <a:p>
            <a:pPr algn="r"/>
            <a:fld id="{31DA3BC9-E790-4181-9E03-5E49C268FA52}" type="slidenum">
              <a:rPr lang="en-AU" sz="1100" smtClean="0"/>
              <a:pPr algn="r"/>
              <a:t>48</a:t>
            </a:fld>
            <a:r>
              <a:rPr lang="en-AU" sz="1100" dirty="0"/>
              <a:t> </a:t>
            </a:r>
          </a:p>
        </p:txBody>
      </p:sp>
    </p:spTree>
    <p:extLst>
      <p:ext uri="{BB962C8B-B14F-4D97-AF65-F5344CB8AC3E}">
        <p14:creationId xmlns:p14="http://schemas.microsoft.com/office/powerpoint/2010/main" val="843632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00CBA02-2CEA-D68C-EF82-C45DC7DE6D46}"/>
              </a:ext>
            </a:extLst>
          </p:cNvPr>
          <p:cNvGraphicFramePr>
            <a:graphicFrameLocks noChangeAspect="1"/>
          </p:cNvGraphicFramePr>
          <p:nvPr>
            <p:custDataLst>
              <p:tags r:id="rId1"/>
            </p:custDataLst>
            <p:extLst>
              <p:ext uri="{D42A27DB-BD31-4B8C-83A1-F6EECF244321}">
                <p14:modId xmlns:p14="http://schemas.microsoft.com/office/powerpoint/2010/main" val="822017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4" progId="TCLayout.ActiveDocument.1">
                  <p:embed/>
                </p:oleObj>
              </mc:Choice>
              <mc:Fallback>
                <p:oleObj name="think-cell Slide" r:id="rId3" imgW="381" imgH="384" progId="TCLayout.ActiveDocument.1">
                  <p:embed/>
                  <p:pic>
                    <p:nvPicPr>
                      <p:cNvPr id="8" name="think-cell data - do not delete" hidden="1">
                        <a:extLst>
                          <a:ext uri="{FF2B5EF4-FFF2-40B4-BE49-F238E27FC236}">
                            <a16:creationId xmlns:a16="http://schemas.microsoft.com/office/drawing/2014/main" id="{C00CBA02-2CEA-D68C-EF82-C45DC7DE6D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reeform 2">
            <a:extLst>
              <a:ext uri="{C183D7F6-B498-43B3-948B-1728B52AA6E4}">
                <adec:decorative xmlns:adec="http://schemas.microsoft.com/office/drawing/2017/decorative" val="1"/>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7"/>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5" name="AutoShape 5">
            <a:extLst>
              <a:ext uri="{C183D7F6-B498-43B3-948B-1728B52AA6E4}">
                <adec:decorative xmlns:adec="http://schemas.microsoft.com/office/drawing/2017/decorative" val="1"/>
              </a:ext>
            </a:extLst>
          </p:cNvPr>
          <p:cNvSpPr/>
          <p:nvPr/>
        </p:nvSpPr>
        <p:spPr>
          <a:xfrm>
            <a:off x="3175200" y="3992400"/>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199" y="2400900"/>
            <a:ext cx="6480000" cy="1386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ts val="11653"/>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Appendix</a:t>
            </a:r>
          </a:p>
        </p:txBody>
      </p:sp>
    </p:spTree>
    <p:extLst>
      <p:ext uri="{BB962C8B-B14F-4D97-AF65-F5344CB8AC3E}">
        <p14:creationId xmlns:p14="http://schemas.microsoft.com/office/powerpoint/2010/main" val="208616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73ED5E96-69AA-60C4-7E6A-BFAEE12AFF21}"/>
              </a:ext>
            </a:extLst>
          </p:cNvPr>
          <p:cNvSpPr txBox="1">
            <a:spLocks/>
          </p:cNvSpPr>
          <p:nvPr/>
        </p:nvSpPr>
        <p:spPr>
          <a:xfrm>
            <a:off x="1024777" y="4547408"/>
            <a:ext cx="8226750" cy="544484"/>
          </a:xfrm>
          <a:prstGeom prst="rect">
            <a:avLst/>
          </a:prstGeom>
        </p:spPr>
        <p:txBody>
          <a:bodyPr vert="horz" lIns="0" tIns="0" rIns="0" bIns="0" rtlCol="0" anchor="t">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200"/>
              </a:spcAft>
              <a:buClr>
                <a:schemeClr val="tx2"/>
              </a:buClr>
            </a:pPr>
            <a:r>
              <a:rPr lang="en-AU" sz="1100" kern="0" dirty="0"/>
              <a:t>The research highlights four lessons for the department:</a:t>
            </a:r>
          </a:p>
          <a:p>
            <a:pPr marL="228600" indent="-228600">
              <a:buClr>
                <a:schemeClr val="tx2"/>
              </a:buClr>
              <a:buFont typeface="+mj-lt"/>
              <a:buAutoNum type="arabicPeriod"/>
            </a:pPr>
            <a:r>
              <a:rPr lang="en-AU" sz="1100" b="1" kern="0" dirty="0"/>
              <a:t>Protect Employment Facilitators’ flexibility</a:t>
            </a:r>
            <a:r>
              <a:rPr lang="en-AU" sz="1100" kern="0" dirty="0"/>
              <a:t> because it is critical to the success of the program.</a:t>
            </a:r>
          </a:p>
          <a:p>
            <a:pPr marL="228600" indent="-228600">
              <a:buClr>
                <a:schemeClr val="tx2"/>
              </a:buClr>
              <a:buFont typeface="+mj-lt"/>
              <a:buAutoNum type="arabicPeriod"/>
            </a:pPr>
            <a:r>
              <a:rPr lang="en-AU" sz="1100" b="1" kern="0" dirty="0"/>
              <a:t>Support continuity and transition planning </a:t>
            </a:r>
            <a:r>
              <a:rPr lang="en-AU" sz="1100" kern="0" dirty="0"/>
              <a:t>to sustain momentum when Employment Facilitators or Taskforce members leave.</a:t>
            </a:r>
          </a:p>
          <a:p>
            <a:pPr marL="228600" indent="-228600">
              <a:buClr>
                <a:schemeClr val="tx2"/>
              </a:buClr>
              <a:buFont typeface="+mj-lt"/>
              <a:buAutoNum type="arabicPeriod"/>
            </a:pPr>
            <a:r>
              <a:rPr lang="en-AU" sz="1100" b="1" kern="0" dirty="0"/>
              <a:t>Build the capacity of Employment Facilitators </a:t>
            </a:r>
            <a:r>
              <a:rPr lang="en-AU" sz="1100" kern="0" dirty="0"/>
              <a:t>to adopt behaviours that enable collaboration and achieve greater outcomes.</a:t>
            </a:r>
          </a:p>
          <a:p>
            <a:pPr marL="228600" indent="-228600">
              <a:buClr>
                <a:schemeClr val="tx2"/>
              </a:buClr>
              <a:buFont typeface="+mj-lt"/>
              <a:buAutoNum type="arabicPeriod"/>
            </a:pPr>
            <a:r>
              <a:rPr lang="en-AU" sz="1100" b="1" kern="0" dirty="0"/>
              <a:t>Support Employment Facilitators to get the most out of their Taskforce </a:t>
            </a:r>
            <a:r>
              <a:rPr lang="en-AU" sz="1100" kern="0" dirty="0"/>
              <a:t>by adapting good practices observed in the case study regions.</a:t>
            </a:r>
          </a:p>
        </p:txBody>
      </p:sp>
      <p:sp>
        <p:nvSpPr>
          <p:cNvPr id="26" name="Oval 25">
            <a:extLst>
              <a:ext uri="{FF2B5EF4-FFF2-40B4-BE49-F238E27FC236}">
                <a16:creationId xmlns:a16="http://schemas.microsoft.com/office/drawing/2014/main" id="{E4FB608D-3E59-0A0F-DF9C-C20AB3D90EE3}"/>
              </a:ext>
              <a:ext uri="{C183D7F6-B498-43B3-948B-1728B52AA6E4}">
                <adec:decorative xmlns:adec="http://schemas.microsoft.com/office/drawing/2017/decorative" val="0"/>
              </a:ext>
            </a:extLst>
          </p:cNvPr>
          <p:cNvSpPr/>
          <p:nvPr/>
        </p:nvSpPr>
        <p:spPr bwMode="auto">
          <a:xfrm>
            <a:off x="609159" y="4503992"/>
            <a:ext cx="315658" cy="315658"/>
          </a:xfrm>
          <a:prstGeom prst="ellipse">
            <a:avLst/>
          </a:prstGeom>
          <a:solidFill>
            <a:schemeClr val="tx2"/>
          </a:solidFill>
          <a:ln w="3175" cap="flat" cmpd="sng" algn="ctr">
            <a:no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r>
              <a:rPr lang="en-AU" sz="1200" b="1" dirty="0">
                <a:solidFill>
                  <a:schemeClr val="bg2"/>
                </a:solidFill>
                <a:latin typeface="+mn-lt"/>
              </a:rPr>
              <a:t>7</a:t>
            </a:r>
          </a:p>
        </p:txBody>
      </p:sp>
      <p:sp>
        <p:nvSpPr>
          <p:cNvPr id="14" name="Content Placeholder 4">
            <a:extLst>
              <a:ext uri="{FF2B5EF4-FFF2-40B4-BE49-F238E27FC236}">
                <a16:creationId xmlns:a16="http://schemas.microsoft.com/office/drawing/2014/main" id="{E73BB679-F05B-991C-3E0D-B623C14339D1}"/>
              </a:ext>
            </a:extLst>
          </p:cNvPr>
          <p:cNvSpPr txBox="1">
            <a:spLocks/>
          </p:cNvSpPr>
          <p:nvPr/>
        </p:nvSpPr>
        <p:spPr>
          <a:xfrm>
            <a:off x="1024777" y="3845087"/>
            <a:ext cx="8226750" cy="544484"/>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800"/>
              </a:spcAft>
              <a:buClr>
                <a:schemeClr val="tx2"/>
              </a:buClr>
            </a:pPr>
            <a:r>
              <a:rPr lang="en-AU" sz="1100" dirty="0"/>
              <a:t>Many of these outcomes would be unlikely without the Local Jobs Program.</a:t>
            </a:r>
            <a:endParaRPr lang="en-AU" sz="1100" kern="0" dirty="0"/>
          </a:p>
        </p:txBody>
      </p:sp>
      <p:sp>
        <p:nvSpPr>
          <p:cNvPr id="25" name="Oval 24">
            <a:extLst>
              <a:ext uri="{FF2B5EF4-FFF2-40B4-BE49-F238E27FC236}">
                <a16:creationId xmlns:a16="http://schemas.microsoft.com/office/drawing/2014/main" id="{BCB9F6F7-8D06-08BE-9269-2D6257E90980}"/>
              </a:ext>
              <a:ext uri="{C183D7F6-B498-43B3-948B-1728B52AA6E4}">
                <adec:decorative xmlns:adec="http://schemas.microsoft.com/office/drawing/2017/decorative" val="0"/>
              </a:ext>
            </a:extLst>
          </p:cNvPr>
          <p:cNvSpPr/>
          <p:nvPr/>
        </p:nvSpPr>
        <p:spPr bwMode="auto">
          <a:xfrm>
            <a:off x="609159" y="3959500"/>
            <a:ext cx="315658" cy="315658"/>
          </a:xfrm>
          <a:prstGeom prst="ellipse">
            <a:avLst/>
          </a:prstGeom>
          <a:solidFill>
            <a:schemeClr val="tx2"/>
          </a:solidFill>
          <a:ln w="3175" cap="flat" cmpd="sng" algn="ctr">
            <a:no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r>
              <a:rPr lang="en-AU" sz="1200" b="1" dirty="0">
                <a:solidFill>
                  <a:schemeClr val="bg2"/>
                </a:solidFill>
                <a:latin typeface="+mn-lt"/>
              </a:rPr>
              <a:t>6</a:t>
            </a:r>
          </a:p>
        </p:txBody>
      </p:sp>
      <p:sp>
        <p:nvSpPr>
          <p:cNvPr id="15" name="Content Placeholder 4">
            <a:extLst>
              <a:ext uri="{FF2B5EF4-FFF2-40B4-BE49-F238E27FC236}">
                <a16:creationId xmlns:a16="http://schemas.microsoft.com/office/drawing/2014/main" id="{E6FEC46F-E34D-40B5-4AC9-687FD4334828}"/>
              </a:ext>
            </a:extLst>
          </p:cNvPr>
          <p:cNvSpPr txBox="1">
            <a:spLocks/>
          </p:cNvSpPr>
          <p:nvPr/>
        </p:nvSpPr>
        <p:spPr>
          <a:xfrm>
            <a:off x="1024777" y="3300597"/>
            <a:ext cx="8226750" cy="544484"/>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800"/>
              </a:spcAft>
              <a:buClr>
                <a:schemeClr val="tx2"/>
              </a:buClr>
            </a:pPr>
            <a:r>
              <a:rPr lang="en-AU" sz="1100" kern="0" dirty="0"/>
              <a:t>The Local Jobs Program creates valuable outcomes that respond to regional labour market challenges and gaps in local service systems.</a:t>
            </a:r>
          </a:p>
        </p:txBody>
      </p:sp>
      <p:sp>
        <p:nvSpPr>
          <p:cNvPr id="24" name="Oval 23">
            <a:extLst>
              <a:ext uri="{FF2B5EF4-FFF2-40B4-BE49-F238E27FC236}">
                <a16:creationId xmlns:a16="http://schemas.microsoft.com/office/drawing/2014/main" id="{AD9A2BE0-332E-69A9-BECE-38BA070D16C8}"/>
              </a:ext>
              <a:ext uri="{C183D7F6-B498-43B3-948B-1728B52AA6E4}">
                <adec:decorative xmlns:adec="http://schemas.microsoft.com/office/drawing/2017/decorative" val="0"/>
              </a:ext>
            </a:extLst>
          </p:cNvPr>
          <p:cNvSpPr/>
          <p:nvPr/>
        </p:nvSpPr>
        <p:spPr bwMode="auto">
          <a:xfrm>
            <a:off x="609159" y="3415010"/>
            <a:ext cx="315658" cy="315658"/>
          </a:xfrm>
          <a:prstGeom prst="ellipse">
            <a:avLst/>
          </a:prstGeom>
          <a:solidFill>
            <a:schemeClr val="tx2"/>
          </a:solidFill>
          <a:ln w="3175" cap="flat" cmpd="sng" algn="ctr">
            <a:no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r>
              <a:rPr lang="en-AU" sz="1200" b="1" dirty="0">
                <a:solidFill>
                  <a:schemeClr val="bg2"/>
                </a:solidFill>
                <a:latin typeface="+mn-lt"/>
              </a:rPr>
              <a:t>5</a:t>
            </a:r>
          </a:p>
        </p:txBody>
      </p:sp>
      <p:sp>
        <p:nvSpPr>
          <p:cNvPr id="13" name="Content Placeholder 4">
            <a:extLst>
              <a:ext uri="{FF2B5EF4-FFF2-40B4-BE49-F238E27FC236}">
                <a16:creationId xmlns:a16="http://schemas.microsoft.com/office/drawing/2014/main" id="{35452569-1454-CD15-CF5B-837BEFF6331A}"/>
              </a:ext>
            </a:extLst>
          </p:cNvPr>
          <p:cNvSpPr txBox="1">
            <a:spLocks/>
          </p:cNvSpPr>
          <p:nvPr/>
        </p:nvSpPr>
        <p:spPr>
          <a:xfrm>
            <a:off x="1024777" y="2756107"/>
            <a:ext cx="8226750" cy="544484"/>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800"/>
              </a:spcAft>
              <a:buClr>
                <a:schemeClr val="tx2"/>
              </a:buClr>
            </a:pPr>
            <a:r>
              <a:rPr lang="en-AU" sz="1100" kern="0" dirty="0"/>
              <a:t>Taskforces that have stable membership and structures that support collaboration can take on more responsibility.</a:t>
            </a:r>
          </a:p>
        </p:txBody>
      </p:sp>
      <p:sp>
        <p:nvSpPr>
          <p:cNvPr id="23" name="Oval 22">
            <a:extLst>
              <a:ext uri="{FF2B5EF4-FFF2-40B4-BE49-F238E27FC236}">
                <a16:creationId xmlns:a16="http://schemas.microsoft.com/office/drawing/2014/main" id="{DEF6E989-CB59-E3F9-8D8B-0805D652861B}"/>
              </a:ext>
              <a:ext uri="{C183D7F6-B498-43B3-948B-1728B52AA6E4}">
                <adec:decorative xmlns:adec="http://schemas.microsoft.com/office/drawing/2017/decorative" val="0"/>
              </a:ext>
            </a:extLst>
          </p:cNvPr>
          <p:cNvSpPr/>
          <p:nvPr/>
        </p:nvSpPr>
        <p:spPr bwMode="auto">
          <a:xfrm>
            <a:off x="609159" y="2870520"/>
            <a:ext cx="315658" cy="315658"/>
          </a:xfrm>
          <a:prstGeom prst="ellipse">
            <a:avLst/>
          </a:prstGeom>
          <a:solidFill>
            <a:schemeClr val="tx2"/>
          </a:solidFill>
          <a:ln w="3175" cap="flat" cmpd="sng" algn="ctr">
            <a:no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r>
              <a:rPr lang="en-AU" sz="1200" b="1" dirty="0">
                <a:solidFill>
                  <a:schemeClr val="bg2"/>
                </a:solidFill>
                <a:latin typeface="+mn-lt"/>
              </a:rPr>
              <a:t>4</a:t>
            </a:r>
          </a:p>
        </p:txBody>
      </p:sp>
      <p:sp>
        <p:nvSpPr>
          <p:cNvPr id="12" name="Content Placeholder 4">
            <a:extLst>
              <a:ext uri="{FF2B5EF4-FFF2-40B4-BE49-F238E27FC236}">
                <a16:creationId xmlns:a16="http://schemas.microsoft.com/office/drawing/2014/main" id="{EF71C911-6EA0-0608-7F5E-CDA3D5E74128}"/>
              </a:ext>
            </a:extLst>
          </p:cNvPr>
          <p:cNvSpPr txBox="1">
            <a:spLocks/>
          </p:cNvSpPr>
          <p:nvPr/>
        </p:nvSpPr>
        <p:spPr>
          <a:xfrm>
            <a:off x="1024777" y="2211617"/>
            <a:ext cx="8226750" cy="544484"/>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800"/>
              </a:spcAft>
              <a:buClr>
                <a:schemeClr val="tx2"/>
              </a:buClr>
            </a:pPr>
            <a:r>
              <a:rPr lang="en-AU" sz="1100" kern="0" dirty="0"/>
              <a:t>Successful Employment Facilitators share common behaviours but also bring their own experiences and skills.</a:t>
            </a:r>
          </a:p>
        </p:txBody>
      </p:sp>
      <p:sp>
        <p:nvSpPr>
          <p:cNvPr id="22" name="Oval 21">
            <a:extLst>
              <a:ext uri="{FF2B5EF4-FFF2-40B4-BE49-F238E27FC236}">
                <a16:creationId xmlns:a16="http://schemas.microsoft.com/office/drawing/2014/main" id="{30472708-077F-DAAA-F301-3E1B6CCDE09E}"/>
              </a:ext>
            </a:extLst>
          </p:cNvPr>
          <p:cNvSpPr/>
          <p:nvPr/>
        </p:nvSpPr>
        <p:spPr bwMode="auto">
          <a:xfrm>
            <a:off x="609159" y="2326030"/>
            <a:ext cx="315658" cy="315658"/>
          </a:xfrm>
          <a:prstGeom prst="ellipse">
            <a:avLst/>
          </a:prstGeom>
          <a:solidFill>
            <a:schemeClr val="tx2"/>
          </a:solidFill>
          <a:ln w="3175" cap="flat" cmpd="sng" algn="ctr">
            <a:no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r>
              <a:rPr lang="en-AU" sz="1200" b="1" dirty="0">
                <a:solidFill>
                  <a:schemeClr val="bg2"/>
                </a:solidFill>
                <a:latin typeface="+mn-lt"/>
              </a:rPr>
              <a:t>3</a:t>
            </a:r>
          </a:p>
        </p:txBody>
      </p:sp>
      <p:sp>
        <p:nvSpPr>
          <p:cNvPr id="11" name="Content Placeholder 4">
            <a:extLst>
              <a:ext uri="{FF2B5EF4-FFF2-40B4-BE49-F238E27FC236}">
                <a16:creationId xmlns:a16="http://schemas.microsoft.com/office/drawing/2014/main" id="{1EED19F7-13C9-E2C7-91EB-6A03F3CBD15B}"/>
              </a:ext>
            </a:extLst>
          </p:cNvPr>
          <p:cNvSpPr txBox="1">
            <a:spLocks/>
          </p:cNvSpPr>
          <p:nvPr/>
        </p:nvSpPr>
        <p:spPr>
          <a:xfrm>
            <a:off x="1024777" y="1667127"/>
            <a:ext cx="8226750" cy="544484"/>
          </a:xfrm>
          <a:prstGeom prst="rect">
            <a:avLst/>
          </a:prstGeom>
        </p:spPr>
        <p:txBody>
          <a:bodyPr vert="horz" lIns="0" tIns="0" rIns="0" bIns="0" rtlCol="0" anchor="ctr">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spcAft>
                <a:spcPts val="1800"/>
              </a:spcAft>
              <a:buClr>
                <a:schemeClr val="tx2"/>
              </a:buClr>
            </a:pPr>
            <a:r>
              <a:rPr lang="en-AU" sz="1100" kern="0" dirty="0"/>
              <a:t>The program is flexible and responsive to each community’s needs.</a:t>
            </a:r>
          </a:p>
        </p:txBody>
      </p:sp>
      <p:sp>
        <p:nvSpPr>
          <p:cNvPr id="21" name="Oval 20">
            <a:extLst>
              <a:ext uri="{FF2B5EF4-FFF2-40B4-BE49-F238E27FC236}">
                <a16:creationId xmlns:a16="http://schemas.microsoft.com/office/drawing/2014/main" id="{5AEFA775-FFA1-B517-14A0-FFD11015DDCD}"/>
              </a:ext>
              <a:ext uri="{C183D7F6-B498-43B3-948B-1728B52AA6E4}">
                <adec:decorative xmlns:adec="http://schemas.microsoft.com/office/drawing/2017/decorative" val="0"/>
              </a:ext>
            </a:extLst>
          </p:cNvPr>
          <p:cNvSpPr/>
          <p:nvPr/>
        </p:nvSpPr>
        <p:spPr bwMode="auto">
          <a:xfrm>
            <a:off x="609159" y="1781540"/>
            <a:ext cx="315658" cy="315658"/>
          </a:xfrm>
          <a:prstGeom prst="ellipse">
            <a:avLst/>
          </a:prstGeom>
          <a:solidFill>
            <a:schemeClr val="tx2"/>
          </a:solidFill>
          <a:ln w="3175" cap="flat" cmpd="sng" algn="ctr">
            <a:no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r>
              <a:rPr lang="en-AU" sz="1200" b="1" dirty="0">
                <a:solidFill>
                  <a:schemeClr val="bg2"/>
                </a:solidFill>
                <a:latin typeface="+mn-lt"/>
              </a:rPr>
              <a:t>2</a:t>
            </a:r>
          </a:p>
        </p:txBody>
      </p:sp>
      <p:sp>
        <p:nvSpPr>
          <p:cNvPr id="5" name="Content Placeholder 4">
            <a:extLst>
              <a:ext uri="{FF2B5EF4-FFF2-40B4-BE49-F238E27FC236}">
                <a16:creationId xmlns:a16="http://schemas.microsoft.com/office/drawing/2014/main" id="{BB6F4653-9A53-E30D-3AEE-D6C5A939066B}"/>
              </a:ext>
            </a:extLst>
          </p:cNvPr>
          <p:cNvSpPr>
            <a:spLocks noGrp="1"/>
          </p:cNvSpPr>
          <p:nvPr>
            <p:ph idx="1"/>
          </p:nvPr>
        </p:nvSpPr>
        <p:spPr>
          <a:xfrm>
            <a:off x="1024777" y="1122637"/>
            <a:ext cx="8226750" cy="544484"/>
          </a:xfrm>
        </p:spPr>
        <p:txBody>
          <a:bodyPr anchor="ctr"/>
          <a:lstStyle/>
          <a:p>
            <a:pPr>
              <a:spcAft>
                <a:spcPts val="1800"/>
              </a:spcAft>
              <a:buClr>
                <a:schemeClr val="tx2"/>
              </a:buClr>
            </a:pPr>
            <a:r>
              <a:rPr lang="en-AU" sz="1100" dirty="0"/>
              <a:t>The Local Jobs Program brings together local leaders to solve the labour market challenges affecting their community.</a:t>
            </a:r>
          </a:p>
        </p:txBody>
      </p:sp>
      <p:sp>
        <p:nvSpPr>
          <p:cNvPr id="18" name="Oval 17">
            <a:extLst>
              <a:ext uri="{FF2B5EF4-FFF2-40B4-BE49-F238E27FC236}">
                <a16:creationId xmlns:a16="http://schemas.microsoft.com/office/drawing/2014/main" id="{8CD1CBBA-9230-33FD-D67B-4E58BB53C910}"/>
              </a:ext>
              <a:ext uri="{C183D7F6-B498-43B3-948B-1728B52AA6E4}">
                <adec:decorative xmlns:adec="http://schemas.microsoft.com/office/drawing/2017/decorative" val="0"/>
              </a:ext>
            </a:extLst>
          </p:cNvPr>
          <p:cNvSpPr/>
          <p:nvPr/>
        </p:nvSpPr>
        <p:spPr bwMode="auto">
          <a:xfrm>
            <a:off x="609159" y="1237050"/>
            <a:ext cx="315658" cy="315658"/>
          </a:xfrm>
          <a:prstGeom prst="ellipse">
            <a:avLst/>
          </a:prstGeom>
          <a:solidFill>
            <a:schemeClr val="tx2"/>
          </a:solidFill>
          <a:ln w="3175" cap="flat" cmpd="sng" algn="ctr">
            <a:noFill/>
            <a:prstDash val="solid"/>
            <a:round/>
            <a:headEnd type="none" w="med" len="med"/>
            <a:tailEnd type="none" w="med" len="med"/>
          </a:ln>
          <a:effectLst/>
        </p:spPr>
        <p:txBody>
          <a:bodyPr vert="horz" wrap="square" lIns="25200" tIns="25200" rIns="25200" bIns="25200" numCol="1" rtlCol="0" anchor="ctr" anchorCtr="0" compatLnSpc="1">
            <a:prstTxWarp prst="textNoShape">
              <a:avLst/>
            </a:prstTxWarp>
          </a:bodyPr>
          <a:lstStyle/>
          <a:p>
            <a:pPr algn="ctr"/>
            <a:r>
              <a:rPr lang="en-AU" sz="1200" b="1" dirty="0">
                <a:solidFill>
                  <a:schemeClr val="bg2"/>
                </a:solidFill>
                <a:latin typeface="+mn-lt"/>
              </a:rPr>
              <a:t>1</a:t>
            </a:r>
          </a:p>
        </p:txBody>
      </p:sp>
      <p:sp>
        <p:nvSpPr>
          <p:cNvPr id="4" name="Title 3">
            <a:extLst>
              <a:ext uri="{FF2B5EF4-FFF2-40B4-BE49-F238E27FC236}">
                <a16:creationId xmlns:a16="http://schemas.microsoft.com/office/drawing/2014/main" id="{0289835B-8355-B845-4213-B0BC50A09D52}"/>
              </a:ext>
            </a:extLst>
          </p:cNvPr>
          <p:cNvSpPr>
            <a:spLocks noGrp="1"/>
          </p:cNvSpPr>
          <p:nvPr>
            <p:ph type="title"/>
          </p:nvPr>
        </p:nvSpPr>
        <p:spPr/>
        <p:txBody>
          <a:bodyPr vert="horz"/>
          <a:lstStyle/>
          <a:p>
            <a:r>
              <a:rPr lang="en-AU" dirty="0"/>
              <a:t>Executive summary</a:t>
            </a:r>
          </a:p>
        </p:txBody>
      </p:sp>
      <p:sp>
        <p:nvSpPr>
          <p:cNvPr id="8" name="Slide Number Placeholder 2">
            <a:extLst>
              <a:ext uri="{FF2B5EF4-FFF2-40B4-BE49-F238E27FC236}">
                <a16:creationId xmlns:a16="http://schemas.microsoft.com/office/drawing/2014/main" id="{EC9B4FFB-201A-59A8-2494-6ABFDADDC067}"/>
              </a:ext>
            </a:extLst>
          </p:cNvPr>
          <p:cNvSpPr>
            <a:spLocks noGrp="1"/>
          </p:cNvSpPr>
          <p:nvPr>
            <p:ph type="sldNum" sz="quarter" idx="15"/>
          </p:nvPr>
        </p:nvSpPr>
        <p:spPr>
          <a:xfrm>
            <a:off x="69764" y="6555680"/>
            <a:ext cx="326600" cy="195933"/>
          </a:xfrm>
        </p:spPr>
        <p:txBody>
          <a:bodyPr/>
          <a:lstStyle/>
          <a:p>
            <a:pPr algn="r"/>
            <a:fld id="{31DA3BC9-E790-4181-9E03-5E49C268FA52}" type="slidenum">
              <a:rPr lang="en-AU" sz="1000" smtClean="0"/>
              <a:pPr algn="r"/>
              <a:t>5</a:t>
            </a:fld>
            <a:r>
              <a:rPr lang="en-AU" sz="1000" dirty="0"/>
              <a:t>  </a:t>
            </a:r>
          </a:p>
        </p:txBody>
      </p:sp>
    </p:spTree>
    <p:extLst>
      <p:ext uri="{BB962C8B-B14F-4D97-AF65-F5344CB8AC3E}">
        <p14:creationId xmlns:p14="http://schemas.microsoft.com/office/powerpoint/2010/main" val="3815360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961172A-2F12-056D-0DC7-5B6686EEC073}"/>
              </a:ext>
            </a:extLst>
          </p:cNvPr>
          <p:cNvSpPr txBox="1"/>
          <p:nvPr/>
        </p:nvSpPr>
        <p:spPr>
          <a:xfrm>
            <a:off x="1704973" y="3429000"/>
            <a:ext cx="7524085" cy="2552700"/>
          </a:xfrm>
          <a:prstGeom prst="rect">
            <a:avLst/>
          </a:prstGeom>
        </p:spPr>
        <p:txBody>
          <a:bodyPr vert="horz" wrap="square" lIns="0" tIns="0" rIns="0" bIns="0" rtlCol="0">
            <a:noAutofit/>
          </a:bodyPr>
          <a:lstStyle/>
          <a:p>
            <a:pPr eaLnBrk="1" hangingPunct="1">
              <a:lnSpc>
                <a:spcPct val="110000"/>
              </a:lnSpc>
              <a:spcAft>
                <a:spcPts val="1200"/>
              </a:spcAft>
              <a:buClr>
                <a:schemeClr val="tx2"/>
              </a:buClr>
            </a:pPr>
            <a:r>
              <a:rPr lang="en-AU" sz="1100" dirty="0">
                <a:solidFill>
                  <a:schemeClr val="tx2"/>
                </a:solidFill>
                <a:latin typeface="+mn-lt"/>
                <a:ea typeface="+mn-ea"/>
                <a:cs typeface="Arial"/>
              </a:rPr>
              <a:t>The research used a case study approach. Four case study regions were selected with the department. The sampling approach was informed by two criteria. First, a</a:t>
            </a:r>
            <a:r>
              <a:rPr lang="en-AU" sz="1100" dirty="0">
                <a:solidFill>
                  <a:srgbClr val="002D62"/>
                </a:solidFill>
                <a:latin typeface="+mn-lt"/>
                <a:ea typeface="Roboto" panose="02000000000000000000" pitchFamily="2" charset="0"/>
                <a:cs typeface="Roboto" panose="02000000000000000000" pitchFamily="2" charset="0"/>
              </a:rPr>
              <a:t> shortlist of regions was selected by the department that were understood to be demonstrating good practice in implementing the Local Jobs Program. Second, the final sample aimed to represent the diversity of conditions across Employment Regions, including a mix of regional labour market challenges, metro and rural regions, major industries and implementation approaches.</a:t>
            </a:r>
          </a:p>
          <a:p>
            <a:pPr eaLnBrk="1" hangingPunct="1">
              <a:lnSpc>
                <a:spcPct val="110000"/>
              </a:lnSpc>
              <a:spcAft>
                <a:spcPts val="1200"/>
              </a:spcAft>
              <a:buClr>
                <a:schemeClr val="tx2"/>
              </a:buClr>
            </a:pPr>
            <a:r>
              <a:rPr lang="en-AU" sz="1100" dirty="0">
                <a:solidFill>
                  <a:schemeClr val="tx2"/>
                </a:solidFill>
                <a:latin typeface="+mn-lt"/>
                <a:ea typeface="+mn-ea"/>
                <a:cs typeface="Arial"/>
              </a:rPr>
              <a:t>Each case study focuses on 1-2 of the priority issues that are identified in each region’s Local Jobs Plan. Priority issues were selected by the research team, Social Ventures Australia (SVA), with input from the department and Employment Facilitators following consultations and desktop research. </a:t>
            </a:r>
          </a:p>
          <a:p>
            <a:pPr eaLnBrk="1" hangingPunct="1">
              <a:lnSpc>
                <a:spcPct val="110000"/>
              </a:lnSpc>
              <a:spcAft>
                <a:spcPts val="1200"/>
              </a:spcAft>
              <a:buClr>
                <a:schemeClr val="tx2"/>
              </a:buClr>
            </a:pPr>
            <a:r>
              <a:rPr lang="en-AU" sz="1100" dirty="0">
                <a:solidFill>
                  <a:schemeClr val="tx2"/>
                </a:solidFill>
                <a:latin typeface="+mn-lt"/>
                <a:ea typeface="+mn-ea"/>
                <a:cs typeface="Arial"/>
              </a:rPr>
              <a:t>The research team conducted field trips to each case study region over June and July 2023. They spent 2-3 days </a:t>
            </a:r>
            <a:r>
              <a:rPr lang="en-AU" sz="1100" dirty="0">
                <a:solidFill>
                  <a:schemeClr val="tx2"/>
                </a:solidFill>
                <a:latin typeface="Arial" charset="0"/>
                <a:ea typeface="ＭＳ Ｐゴシック" pitchFamily="84" charset="-128"/>
              </a:rPr>
              <a:t>conducting workshops, visiting businesses, and consulting with Employment Facilitators, Support Officers, Taskforces, and external stakeholders who partnered on initiatives or activities under the program. Departmental staff from the Employment Evaluation Branch (Evidence and Assurance Division) also attended each field trip as observers.</a:t>
            </a:r>
            <a:endParaRPr lang="en-AU" sz="1100" dirty="0">
              <a:solidFill>
                <a:schemeClr val="tx2"/>
              </a:solidFill>
              <a:latin typeface="+mn-lt"/>
              <a:ea typeface="+mn-ea"/>
              <a:cs typeface="Arial"/>
            </a:endParaRPr>
          </a:p>
        </p:txBody>
      </p:sp>
      <p:sp>
        <p:nvSpPr>
          <p:cNvPr id="14" name="Rectangle 13">
            <a:extLst>
              <a:ext uri="{FF2B5EF4-FFF2-40B4-BE49-F238E27FC236}">
                <a16:creationId xmlns:a16="http://schemas.microsoft.com/office/drawing/2014/main" id="{407173D9-1CC3-F6B1-B349-415F3FA2EDD9}"/>
              </a:ext>
            </a:extLst>
          </p:cNvPr>
          <p:cNvSpPr/>
          <p:nvPr/>
        </p:nvSpPr>
        <p:spPr bwMode="auto">
          <a:xfrm>
            <a:off x="443883" y="3429000"/>
            <a:ext cx="1130917" cy="2552700"/>
          </a:xfrm>
          <a:prstGeom prst="rect">
            <a:avLst/>
          </a:prstGeom>
          <a:solidFill>
            <a:schemeClr val="tx2"/>
          </a:solidFill>
        </p:spPr>
        <p:txBody>
          <a:bodyPr lIns="144000" rIns="144000" anchor="ctr"/>
          <a:lstStyle/>
          <a:p>
            <a:pPr eaLnBrk="1" hangingPunct="1">
              <a:spcAft>
                <a:spcPts val="600"/>
              </a:spcAft>
              <a:buClr>
                <a:schemeClr val="bg2"/>
              </a:buClr>
            </a:pPr>
            <a:r>
              <a:rPr lang="en-AU" sz="1100" b="1" kern="0" dirty="0">
                <a:solidFill>
                  <a:schemeClr val="bg1"/>
                </a:solidFill>
                <a:latin typeface="+mn-lt"/>
                <a:ea typeface="Roboto" panose="02000000000000000000" pitchFamily="2" charset="0"/>
                <a:cs typeface="Roboto" panose="02000000000000000000" pitchFamily="2" charset="0"/>
              </a:rPr>
              <a:t>Research approach</a:t>
            </a:r>
          </a:p>
        </p:txBody>
      </p:sp>
      <p:sp>
        <p:nvSpPr>
          <p:cNvPr id="15" name="TextBox 14">
            <a:extLst>
              <a:ext uri="{FF2B5EF4-FFF2-40B4-BE49-F238E27FC236}">
                <a16:creationId xmlns:a16="http://schemas.microsoft.com/office/drawing/2014/main" id="{98E131DC-F227-8A98-4700-8B784D1CBAE9}"/>
              </a:ext>
            </a:extLst>
          </p:cNvPr>
          <p:cNvSpPr txBox="1"/>
          <p:nvPr/>
        </p:nvSpPr>
        <p:spPr>
          <a:xfrm>
            <a:off x="1704974" y="1079862"/>
            <a:ext cx="7524085" cy="2253888"/>
          </a:xfrm>
          <a:prstGeom prst="rect">
            <a:avLst/>
          </a:prstGeom>
        </p:spPr>
        <p:txBody>
          <a:bodyPr vert="horz" wrap="square" lIns="0" tIns="0" rIns="0" bIns="0" rtlCol="0">
            <a:noAutofit/>
          </a:bodyPr>
          <a:lstStyle/>
          <a:p>
            <a:pPr eaLnBrk="1" hangingPunct="1">
              <a:lnSpc>
                <a:spcPct val="110000"/>
              </a:lnSpc>
              <a:spcAft>
                <a:spcPts val="1200"/>
              </a:spcAft>
              <a:buClr>
                <a:schemeClr val="tx2"/>
              </a:buClr>
            </a:pPr>
            <a:r>
              <a:rPr lang="en-AU" sz="1100" dirty="0">
                <a:solidFill>
                  <a:schemeClr val="tx2"/>
                </a:solidFill>
                <a:latin typeface="+mn-lt"/>
                <a:ea typeface="+mn-ea"/>
                <a:cs typeface="Arial"/>
              </a:rPr>
              <a:t>The purpose of this research is to generate insights into how the Local Jobs Program is being implemented and what outcomes it is achieving where it is understood to be demonstrating good practice. </a:t>
            </a:r>
            <a:r>
              <a:rPr lang="en-AU" sz="1100" kern="0" dirty="0">
                <a:solidFill>
                  <a:schemeClr val="tx2"/>
                </a:solidFill>
              </a:rPr>
              <a:t>The primary intended audience of the research report is departmental staff and executives and government ministers.</a:t>
            </a:r>
          </a:p>
          <a:p>
            <a:pPr eaLnBrk="1" hangingPunct="1">
              <a:lnSpc>
                <a:spcPct val="110000"/>
              </a:lnSpc>
              <a:spcAft>
                <a:spcPts val="1200"/>
              </a:spcAft>
              <a:buClr>
                <a:schemeClr val="tx2"/>
              </a:buClr>
            </a:pPr>
            <a:r>
              <a:rPr lang="en-AU" sz="1100" dirty="0">
                <a:solidFill>
                  <a:schemeClr val="tx2"/>
                </a:solidFill>
                <a:latin typeface="+mn-lt"/>
                <a:ea typeface="+mn-ea"/>
                <a:cs typeface="Arial"/>
              </a:rPr>
              <a:t>Measuring and communicating the value of place-based programs, like the Local Jobs Program, is challenging. There is no ‘one size fits all’ definition of success. Implementation and intended outcomes vary across regions. And many of the intended outcomes of place-based programs are intangible and difficult to measure. </a:t>
            </a:r>
          </a:p>
          <a:p>
            <a:pPr eaLnBrk="1" hangingPunct="1">
              <a:lnSpc>
                <a:spcPct val="110000"/>
              </a:lnSpc>
              <a:spcAft>
                <a:spcPts val="1200"/>
              </a:spcAft>
              <a:buClr>
                <a:schemeClr val="tx2"/>
              </a:buClr>
            </a:pPr>
            <a:r>
              <a:rPr lang="en-AU" sz="1100" dirty="0">
                <a:solidFill>
                  <a:schemeClr val="tx2"/>
                </a:solidFill>
                <a:latin typeface="+mn-lt"/>
                <a:ea typeface="+mn-ea"/>
                <a:cs typeface="Arial"/>
              </a:rPr>
              <a:t>The research aims to improve understanding of the value of the Local Job Program by gathering concrete, tangible examples from a small sample of Employment Regions. Key questions the research aims to answer are: How has the program been implemented in different good practice regions? </a:t>
            </a:r>
            <a:r>
              <a:rPr lang="en-AU" sz="1100" kern="0" dirty="0">
                <a:solidFill>
                  <a:schemeClr val="tx2"/>
                </a:solidFill>
              </a:rPr>
              <a:t>What impact can the program have, when it’s working well? What factors help the program to achieve outcomes? </a:t>
            </a:r>
          </a:p>
        </p:txBody>
      </p:sp>
      <p:sp>
        <p:nvSpPr>
          <p:cNvPr id="13" name="Rectangle 12">
            <a:extLst>
              <a:ext uri="{FF2B5EF4-FFF2-40B4-BE49-F238E27FC236}">
                <a16:creationId xmlns:a16="http://schemas.microsoft.com/office/drawing/2014/main" id="{FBB49308-BCE8-B6E1-8013-3ADFEE8F724A}"/>
              </a:ext>
            </a:extLst>
          </p:cNvPr>
          <p:cNvSpPr/>
          <p:nvPr/>
        </p:nvSpPr>
        <p:spPr bwMode="auto">
          <a:xfrm>
            <a:off x="443883" y="1079862"/>
            <a:ext cx="1130917" cy="2253888"/>
          </a:xfrm>
          <a:prstGeom prst="rect">
            <a:avLst/>
          </a:prstGeom>
          <a:solidFill>
            <a:schemeClr val="tx2"/>
          </a:solidFill>
        </p:spPr>
        <p:txBody>
          <a:bodyPr lIns="144000" rIns="144000" anchor="ctr"/>
          <a:lstStyle/>
          <a:p>
            <a:pPr eaLnBrk="1" hangingPunct="1">
              <a:spcAft>
                <a:spcPts val="600"/>
              </a:spcAft>
              <a:buClr>
                <a:schemeClr val="bg2"/>
              </a:buClr>
            </a:pPr>
            <a:r>
              <a:rPr lang="en-AU" sz="1100" b="1" kern="0" dirty="0">
                <a:solidFill>
                  <a:schemeClr val="bg1"/>
                </a:solidFill>
                <a:latin typeface="+mn-lt"/>
                <a:ea typeface="Roboto" panose="02000000000000000000" pitchFamily="2" charset="0"/>
                <a:cs typeface="Roboto" panose="02000000000000000000" pitchFamily="2" charset="0"/>
              </a:rPr>
              <a:t>Research purpose and audience</a:t>
            </a:r>
          </a:p>
        </p:txBody>
      </p:sp>
      <p:sp>
        <p:nvSpPr>
          <p:cNvPr id="4" name="Title 3">
            <a:extLst>
              <a:ext uri="{FF2B5EF4-FFF2-40B4-BE49-F238E27FC236}">
                <a16:creationId xmlns:a16="http://schemas.microsoft.com/office/drawing/2014/main" id="{1CEDDAE7-1C80-505B-86EA-148624896B42}"/>
              </a:ext>
            </a:extLst>
          </p:cNvPr>
          <p:cNvSpPr>
            <a:spLocks noGrp="1"/>
          </p:cNvSpPr>
          <p:nvPr>
            <p:ph type="title"/>
          </p:nvPr>
        </p:nvSpPr>
        <p:spPr/>
        <p:txBody>
          <a:bodyPr vert="horz"/>
          <a:lstStyle/>
          <a:p>
            <a:r>
              <a:rPr lang="en-AU" dirty="0"/>
              <a:t>This research generates insights into what the Local Jobs Program can achieve and how it does it</a:t>
            </a:r>
          </a:p>
        </p:txBody>
      </p:sp>
      <p:sp>
        <p:nvSpPr>
          <p:cNvPr id="37" name="Slide Number Placeholder 36">
            <a:extLst>
              <a:ext uri="{FF2B5EF4-FFF2-40B4-BE49-F238E27FC236}">
                <a16:creationId xmlns:a16="http://schemas.microsoft.com/office/drawing/2014/main" id="{F99C8D4B-1C2C-1049-C80C-8C13FCDC364F}"/>
              </a:ext>
            </a:extLst>
          </p:cNvPr>
          <p:cNvSpPr>
            <a:spLocks noGrp="1"/>
          </p:cNvSpPr>
          <p:nvPr>
            <p:ph type="sldNum" sz="quarter" idx="15"/>
          </p:nvPr>
        </p:nvSpPr>
        <p:spPr/>
        <p:txBody>
          <a:bodyPr/>
          <a:lstStyle/>
          <a:p>
            <a:pPr algn="r"/>
            <a:fld id="{31DA3BC9-E790-4181-9E03-5E49C268FA52}" type="slidenum">
              <a:rPr lang="en-AU" sz="1100" smtClean="0"/>
              <a:pPr algn="r"/>
              <a:t>50</a:t>
            </a:fld>
            <a:r>
              <a:rPr lang="en-AU" sz="1100" dirty="0"/>
              <a:t> </a:t>
            </a:r>
          </a:p>
        </p:txBody>
      </p:sp>
    </p:spTree>
    <p:extLst>
      <p:ext uri="{BB962C8B-B14F-4D97-AF65-F5344CB8AC3E}">
        <p14:creationId xmlns:p14="http://schemas.microsoft.com/office/powerpoint/2010/main" val="2952464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Freeform 2" descr="SVA logo"/>
          <p:cNvSpPr/>
          <p:nvPr/>
        </p:nvSpPr>
        <p:spPr>
          <a:xfrm>
            <a:off x="6258406" y="5768805"/>
            <a:ext cx="2613988" cy="662520"/>
          </a:xfrm>
          <a:custGeom>
            <a:avLst/>
            <a:gdLst/>
            <a:ahLst/>
            <a:cxnLst/>
            <a:rect l="l" t="t" r="r" b="b"/>
            <a:pathLst>
              <a:path w="2929890" h="742586">
                <a:moveTo>
                  <a:pt x="0" y="0"/>
                </a:moveTo>
                <a:lnTo>
                  <a:pt x="2929890" y="0"/>
                </a:lnTo>
                <a:lnTo>
                  <a:pt x="2929890" y="742586"/>
                </a:lnTo>
                <a:lnTo>
                  <a:pt x="0" y="742586"/>
                </a:lnTo>
                <a:lnTo>
                  <a:pt x="0" y="0"/>
                </a:lnTo>
                <a:close/>
              </a:path>
            </a:pathLst>
          </a:custGeom>
          <a:blipFill>
            <a:blip r:embed="rId2"/>
            <a:stretch>
              <a:fillRect/>
            </a:stretch>
          </a:blipFill>
        </p:spPr>
        <p:txBody>
          <a:bodyPr/>
          <a:lstStyle/>
          <a:p>
            <a:pPr defTabSz="857250" eaLnBrk="1" fontAlgn="auto" hangingPunct="1">
              <a:spcBef>
                <a:spcPts val="0"/>
              </a:spcBef>
              <a:spcAft>
                <a:spcPts val="0"/>
              </a:spcAft>
            </a:pPr>
            <a:endParaRPr lang="en-AU" sz="1688" dirty="0">
              <a:solidFill>
                <a:prstClr val="black"/>
              </a:solidFill>
              <a:latin typeface="Calibri"/>
              <a:ea typeface="+mn-ea"/>
            </a:endParaRPr>
          </a:p>
        </p:txBody>
      </p:sp>
      <p:sp>
        <p:nvSpPr>
          <p:cNvPr id="3" name="TextBox 3"/>
          <p:cNvSpPr txBox="1"/>
          <p:nvPr/>
        </p:nvSpPr>
        <p:spPr>
          <a:xfrm>
            <a:off x="751433" y="5819956"/>
            <a:ext cx="5199094" cy="560218"/>
          </a:xfrm>
          <a:prstGeom prst="rect">
            <a:avLst/>
          </a:prstGeom>
        </p:spPr>
        <p:txBody>
          <a:bodyPr wrap="square" lIns="0" tIns="0" rIns="0" bIns="0" rtlCol="0" anchor="t">
            <a:spAutoFit/>
          </a:bodyPr>
          <a:lstStyle/>
          <a:p>
            <a:pPr algn="r" defTabSz="857250" eaLnBrk="1" fontAlgn="auto" hangingPunct="1">
              <a:lnSpc>
                <a:spcPts val="1496"/>
              </a:lnSpc>
              <a:spcAft>
                <a:spcPts val="0"/>
              </a:spcAft>
            </a:pPr>
            <a:r>
              <a:rPr lang="en-US" sz="1069" dirty="0">
                <a:solidFill>
                  <a:srgbClr val="FFFFFF"/>
                </a:solidFill>
                <a:latin typeface="Roboto 1 Bold"/>
                <a:ea typeface="+mn-ea"/>
              </a:rPr>
              <a:t>Social Ventures Australia</a:t>
            </a:r>
          </a:p>
          <a:p>
            <a:pPr algn="r" defTabSz="857250" eaLnBrk="1" fontAlgn="auto" hangingPunct="1">
              <a:lnSpc>
                <a:spcPts val="1496"/>
              </a:lnSpc>
              <a:spcAft>
                <a:spcPts val="0"/>
              </a:spcAft>
            </a:pPr>
            <a:r>
              <a:rPr lang="en-US" sz="1069" dirty="0">
                <a:solidFill>
                  <a:srgbClr val="FFFFFF"/>
                </a:solidFill>
                <a:latin typeface="Roboto 1"/>
                <a:ea typeface="+mn-ea"/>
              </a:rPr>
              <a:t>Brisbane | Darwin | Melbourne | Perth | Sydney | ABN 94 100 487 572 | AFSL 428 865</a:t>
            </a:r>
          </a:p>
          <a:p>
            <a:pPr algn="r" defTabSz="857250" eaLnBrk="1" fontAlgn="auto" hangingPunct="1">
              <a:lnSpc>
                <a:spcPts val="1496"/>
              </a:lnSpc>
              <a:spcAft>
                <a:spcPts val="0"/>
              </a:spcAft>
            </a:pPr>
            <a:r>
              <a:rPr lang="en-US" sz="1069" dirty="0">
                <a:solidFill>
                  <a:srgbClr val="FFFFFF"/>
                </a:solidFill>
                <a:latin typeface="Roboto 1"/>
                <a:ea typeface="+mn-ea"/>
              </a:rPr>
              <a:t>info@socialventures.com.au | socialventures.com.au | @Social_Ventures</a:t>
            </a:r>
          </a:p>
        </p:txBody>
      </p:sp>
      <p:sp>
        <p:nvSpPr>
          <p:cNvPr id="5" name="Title 4">
            <a:extLst>
              <a:ext uri="{FF2B5EF4-FFF2-40B4-BE49-F238E27FC236}">
                <a16:creationId xmlns:a16="http://schemas.microsoft.com/office/drawing/2014/main" id="{1658CE55-203E-5563-7E7F-A3AA5B97F84C}"/>
              </a:ext>
            </a:extLst>
          </p:cNvPr>
          <p:cNvSpPr>
            <a:spLocks noGrp="1"/>
          </p:cNvSpPr>
          <p:nvPr>
            <p:ph type="title" idx="4294967295"/>
          </p:nvPr>
        </p:nvSpPr>
        <p:spPr>
          <a:xfrm>
            <a:off x="464344" y="-1071563"/>
            <a:ext cx="8358188" cy="1071563"/>
          </a:xfrm>
        </p:spPr>
        <p:txBody>
          <a:bodyPr vert="horz" lIns="91440" tIns="45720" rIns="91440" bIns="45720" rtlCol="0" anchor="b">
            <a:normAutofit/>
          </a:bodyPr>
          <a:lstStyle/>
          <a:p>
            <a:r>
              <a:rPr lang="en-AU" dirty="0"/>
              <a:t>Backcover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0"/>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4"/>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7" name="TextBox 3">
            <a:extLst>
              <a:ext uri="{FF2B5EF4-FFF2-40B4-BE49-F238E27FC236}">
                <a16:creationId xmlns:a16="http://schemas.microsoft.com/office/drawing/2014/main" id="{5C4244DD-8D7A-DD2B-3F3C-301CF088ED95}"/>
              </a:ext>
            </a:extLst>
          </p:cNvPr>
          <p:cNvSpPr txBox="1">
            <a:spLocks noGrp="1"/>
          </p:cNvSpPr>
          <p:nvPr>
            <p:ph type="title" idx="4294967295"/>
          </p:nvPr>
        </p:nvSpPr>
        <p:spPr>
          <a:xfrm>
            <a:off x="3175128" y="2400901"/>
            <a:ext cx="6480000" cy="138499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Bringing local leaders together</a:t>
            </a:r>
          </a:p>
        </p:txBody>
      </p:sp>
      <p:sp>
        <p:nvSpPr>
          <p:cNvPr id="8" name="AutoShape 5">
            <a:extLst>
              <a:ext uri="{FF2B5EF4-FFF2-40B4-BE49-F238E27FC236}">
                <a16:creationId xmlns:a16="http://schemas.microsoft.com/office/drawing/2014/main" id="{E23634A5-89F4-138F-A77F-D8B48990BBC2}"/>
              </a:ext>
              <a:ext uri="{C183D7F6-B498-43B3-948B-1728B52AA6E4}">
                <adec:decorative xmlns:adec="http://schemas.microsoft.com/office/drawing/2017/decorative" val="1"/>
              </a:ext>
            </a:extLst>
          </p:cNvPr>
          <p:cNvSpPr/>
          <p:nvPr/>
        </p:nvSpPr>
        <p:spPr>
          <a:xfrm>
            <a:off x="3175129" y="3993951"/>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Tree>
    <p:extLst>
      <p:ext uri="{BB962C8B-B14F-4D97-AF65-F5344CB8AC3E}">
        <p14:creationId xmlns:p14="http://schemas.microsoft.com/office/powerpoint/2010/main" val="269594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D6026FB-115C-A28C-505B-A54AC4667C90}"/>
              </a:ext>
            </a:extLst>
          </p:cNvPr>
          <p:cNvSpPr/>
          <p:nvPr/>
        </p:nvSpPr>
        <p:spPr bwMode="auto">
          <a:xfrm>
            <a:off x="1026151" y="5453455"/>
            <a:ext cx="7918472" cy="660144"/>
          </a:xfrm>
          <a:prstGeom prst="roundRect">
            <a:avLst>
              <a:gd name="adj" fmla="val 0"/>
            </a:avLst>
          </a:prstGeom>
          <a:solidFill>
            <a:schemeClr val="tx2"/>
          </a:solidFill>
        </p:spPr>
        <p:txBody>
          <a:bodyPr wrap="square" lIns="144000" tIns="144000" rIns="144000" bIns="144000" anchor="ctr">
            <a:spAutoFit/>
          </a:bodyPr>
          <a:lstStyle/>
          <a:p>
            <a:pPr marL="0" indent="0" algn="ctr"/>
            <a:r>
              <a:rPr lang="en-AU" sz="1200" b="1" kern="0" dirty="0">
                <a:solidFill>
                  <a:schemeClr val="bg1"/>
                </a:solidFill>
              </a:rPr>
              <a:t>The Local Jobs Program provides a framework to build the capacity of local leaders to leverage community assets and resources and respond to local labour market challenges. </a:t>
            </a:r>
          </a:p>
        </p:txBody>
      </p:sp>
      <p:sp>
        <p:nvSpPr>
          <p:cNvPr id="13" name="TextBox 12">
            <a:extLst>
              <a:ext uri="{FF2B5EF4-FFF2-40B4-BE49-F238E27FC236}">
                <a16:creationId xmlns:a16="http://schemas.microsoft.com/office/drawing/2014/main" id="{3F6E0A5D-9F53-E87A-DBC8-C4BF79894308}"/>
              </a:ext>
            </a:extLst>
          </p:cNvPr>
          <p:cNvSpPr txBox="1"/>
          <p:nvPr/>
        </p:nvSpPr>
        <p:spPr>
          <a:xfrm>
            <a:off x="1729214" y="3878273"/>
            <a:ext cx="7481153" cy="1275782"/>
          </a:xfrm>
          <a:prstGeom prst="rect">
            <a:avLst/>
          </a:prstGeom>
          <a:noFill/>
        </p:spPr>
        <p:txBody>
          <a:bodyPr wrap="square" lIns="0" rIns="0">
            <a:noAutofit/>
          </a:bodyPr>
          <a:lstStyle/>
          <a:p>
            <a:pPr marL="0" marR="0" lvl="0" indent="0" algn="l" defTabSz="914400" rtl="0" eaLnBrk="0" fontAlgn="base" latinLnBrk="0" hangingPunct="0">
              <a:lnSpc>
                <a:spcPct val="100000"/>
              </a:lnSpc>
              <a:spcBef>
                <a:spcPct val="0"/>
              </a:spcBef>
              <a:spcAft>
                <a:spcPts val="600"/>
              </a:spcAft>
              <a:buClr>
                <a:srgbClr val="002D62"/>
              </a:buClr>
              <a:buSzTx/>
              <a:buFontTx/>
              <a:buNone/>
              <a:tabLst/>
              <a:defRPr/>
            </a:pPr>
            <a:r>
              <a:rPr kumimoji="0" lang="en-AU" sz="1100" b="1" i="0" u="none" kern="0" cap="none" spc="0" normalizeH="0" baseline="0" noProof="0" dirty="0">
                <a:ln>
                  <a:noFill/>
                </a:ln>
                <a:solidFill>
                  <a:schemeClr val="tx2"/>
                </a:solidFill>
                <a:effectLst/>
                <a:uLnTx/>
                <a:uFillTx/>
                <a:latin typeface="Arial" charset="0"/>
                <a:ea typeface="ＭＳ Ｐゴシック" pitchFamily="84" charset="-128"/>
                <a:cs typeface="Arial"/>
              </a:rPr>
              <a:t>E</a:t>
            </a:r>
            <a:r>
              <a:rPr kumimoji="0" lang="en-AU" sz="1100" b="1" i="0" u="none" strike="noStrike" kern="0" cap="none" spc="0" normalizeH="0" baseline="0" noProof="0" dirty="0">
                <a:ln>
                  <a:noFill/>
                </a:ln>
                <a:solidFill>
                  <a:schemeClr val="tx2"/>
                </a:solidFill>
                <a:effectLst/>
                <a:uLnTx/>
                <a:uFillTx/>
                <a:latin typeface="Arial" charset="0"/>
                <a:ea typeface="ＭＳ Ｐゴシック" pitchFamily="84" charset="-128"/>
                <a:cs typeface="Arial"/>
              </a:rPr>
              <a:t>very community has local leaders who are committed to improving their region </a:t>
            </a:r>
          </a:p>
          <a:p>
            <a:pPr marL="0" marR="0" lvl="0" indent="0" algn="l" defTabSz="914400" rtl="0" eaLnBrk="0" fontAlgn="base" latinLnBrk="0" hangingPunct="0">
              <a:lnSpc>
                <a:spcPct val="100000"/>
              </a:lnSpc>
              <a:spcBef>
                <a:spcPct val="0"/>
              </a:spcBef>
              <a:spcAft>
                <a:spcPts val="1200"/>
              </a:spcAft>
              <a:buClr>
                <a:srgbClr val="002D62"/>
              </a:buClr>
              <a:buSzTx/>
              <a:buFontTx/>
              <a:buNone/>
              <a:tabLst/>
              <a:defRPr/>
            </a:pPr>
            <a:r>
              <a:rPr lang="en-AU" sz="1100" kern="0" dirty="0">
                <a:solidFill>
                  <a:schemeClr val="tx2"/>
                </a:solidFill>
                <a:cs typeface="Arial"/>
              </a:rPr>
              <a:t>Local leaders </a:t>
            </a:r>
            <a:r>
              <a:rPr kumimoji="0" lang="en-AU" sz="1100" b="0" i="0" u="none" strike="noStrike" kern="0" cap="none" spc="0" normalizeH="0" baseline="0" noProof="0" dirty="0">
                <a:ln>
                  <a:noFill/>
                </a:ln>
                <a:solidFill>
                  <a:schemeClr val="tx2"/>
                </a:solidFill>
                <a:effectLst/>
                <a:uLnTx/>
                <a:uFillTx/>
                <a:latin typeface="Arial" charset="0"/>
                <a:ea typeface="ＭＳ Ｐゴシック" pitchFamily="84" charset="-128"/>
                <a:cs typeface="Arial"/>
              </a:rPr>
              <a:t>are invested in the future of their community and deeply understand local challenges and opportunities – often better than decision-makers in capital cities or Canberra. As the Australian Government’s 2023 White Paper on Jobs and Opportunities states, </a:t>
            </a:r>
            <a:r>
              <a:rPr kumimoji="0" lang="en-AU" sz="1100" b="0" u="none" strike="noStrike" kern="0" cap="none" spc="0" normalizeH="0" baseline="0" noProof="0" dirty="0">
                <a:ln>
                  <a:noFill/>
                </a:ln>
                <a:solidFill>
                  <a:schemeClr val="tx2"/>
                </a:solidFill>
                <a:effectLst/>
                <a:uLnTx/>
                <a:uFillTx/>
                <a:latin typeface="Arial" charset="0"/>
                <a:ea typeface="ＭＳ Ｐゴシック" pitchFamily="84" charset="-128"/>
                <a:cs typeface="Arial"/>
              </a:rPr>
              <a:t>“those on the ground, and especially communities themselves, are often best placed to identify and develop targeted solutions based on their specific needs.” </a:t>
            </a:r>
            <a:r>
              <a:rPr kumimoji="0" lang="en-AU" sz="1100" b="0" i="0" u="none" strike="noStrike" kern="0" cap="none" spc="0" normalizeH="0" baseline="0" noProof="0" dirty="0">
                <a:ln>
                  <a:noFill/>
                </a:ln>
                <a:solidFill>
                  <a:schemeClr val="tx2"/>
                </a:solidFill>
                <a:effectLst/>
                <a:uLnTx/>
                <a:uFillTx/>
                <a:latin typeface="Arial" charset="0"/>
                <a:ea typeface="ＭＳ Ｐゴシック" pitchFamily="84" charset="-128"/>
                <a:cs typeface="Arial"/>
              </a:rPr>
              <a:t>Local leaders can work together more effectively and make their voices heard when they have support and resources. </a:t>
            </a:r>
          </a:p>
        </p:txBody>
      </p:sp>
      <p:grpSp>
        <p:nvGrpSpPr>
          <p:cNvPr id="12" name="Group 11">
            <a:extLst>
              <a:ext uri="{FF2B5EF4-FFF2-40B4-BE49-F238E27FC236}">
                <a16:creationId xmlns:a16="http://schemas.microsoft.com/office/drawing/2014/main" id="{1C005396-A665-C714-6D20-1F5B5D6BEC0C}"/>
              </a:ext>
              <a:ext uri="{C183D7F6-B498-43B3-948B-1728B52AA6E4}">
                <adec:decorative xmlns:adec="http://schemas.microsoft.com/office/drawing/2017/decorative" val="1"/>
              </a:ext>
            </a:extLst>
          </p:cNvPr>
          <p:cNvGrpSpPr/>
          <p:nvPr/>
        </p:nvGrpSpPr>
        <p:grpSpPr>
          <a:xfrm>
            <a:off x="575434" y="4092971"/>
            <a:ext cx="846386" cy="846386"/>
            <a:chOff x="3855720" y="2331720"/>
            <a:chExt cx="2194560" cy="2194560"/>
          </a:xfrm>
        </p:grpSpPr>
        <p:grpSp>
          <p:nvGrpSpPr>
            <p:cNvPr id="6" name="Group 5">
              <a:extLst>
                <a:ext uri="{FF2B5EF4-FFF2-40B4-BE49-F238E27FC236}">
                  <a16:creationId xmlns:a16="http://schemas.microsoft.com/office/drawing/2014/main" id="{83DF534B-A94A-1C2A-4EB7-D573AE885E5B}"/>
                </a:ext>
              </a:extLst>
            </p:cNvPr>
            <p:cNvGrpSpPr/>
            <p:nvPr/>
          </p:nvGrpSpPr>
          <p:grpSpPr>
            <a:xfrm>
              <a:off x="3855720" y="2331720"/>
              <a:ext cx="2194560" cy="2194560"/>
              <a:chOff x="0" y="0"/>
              <a:chExt cx="812800" cy="812800"/>
            </a:xfrm>
          </p:grpSpPr>
          <p:sp>
            <p:nvSpPr>
              <p:cNvPr id="9" name="Freeform 12">
                <a:extLst>
                  <a:ext uri="{FF2B5EF4-FFF2-40B4-BE49-F238E27FC236}">
                    <a16:creationId xmlns:a16="http://schemas.microsoft.com/office/drawing/2014/main" id="{035B3CA2-2074-DB85-7489-67881EE5A92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62"/>
              </a:solidFill>
            </p:spPr>
            <p:txBody>
              <a:bodyPr/>
              <a:lstStyle/>
              <a:p>
                <a:endParaRPr lang="en-AU" dirty="0"/>
              </a:p>
            </p:txBody>
          </p:sp>
          <p:sp>
            <p:nvSpPr>
              <p:cNvPr id="10" name="TextBox 13">
                <a:extLst>
                  <a:ext uri="{FF2B5EF4-FFF2-40B4-BE49-F238E27FC236}">
                    <a16:creationId xmlns:a16="http://schemas.microsoft.com/office/drawing/2014/main" id="{0076F3B7-9D38-22F2-BA2C-1EF603048931}"/>
                  </a:ext>
                </a:extLst>
              </p:cNvPr>
              <p:cNvSpPr txBox="1"/>
              <p:nvPr/>
            </p:nvSpPr>
            <p:spPr>
              <a:xfrm>
                <a:off x="76200" y="47625"/>
                <a:ext cx="660400" cy="6889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40"/>
                  </a:lnSpc>
                </a:pPr>
                <a:endParaRPr dirty="0"/>
              </a:p>
            </p:txBody>
          </p:sp>
        </p:grpSp>
        <p:sp>
          <p:nvSpPr>
            <p:cNvPr id="8" name="Freeform 14">
              <a:extLst>
                <a:ext uri="{FF2B5EF4-FFF2-40B4-BE49-F238E27FC236}">
                  <a16:creationId xmlns:a16="http://schemas.microsoft.com/office/drawing/2014/main" id="{0CCEDA54-5419-362B-7CE5-FE4B6C44718E}"/>
                </a:ext>
              </a:extLst>
            </p:cNvPr>
            <p:cNvSpPr/>
            <p:nvPr/>
          </p:nvSpPr>
          <p:spPr>
            <a:xfrm>
              <a:off x="4019271" y="3108022"/>
              <a:ext cx="1867458" cy="641955"/>
            </a:xfrm>
            <a:custGeom>
              <a:avLst/>
              <a:gdLst/>
              <a:ahLst/>
              <a:cxnLst/>
              <a:rect l="l" t="t" r="r" b="b"/>
              <a:pathLst>
                <a:path w="1867458" h="641955">
                  <a:moveTo>
                    <a:pt x="0" y="0"/>
                  </a:moveTo>
                  <a:lnTo>
                    <a:pt x="1867458" y="0"/>
                  </a:lnTo>
                  <a:lnTo>
                    <a:pt x="1867458" y="641955"/>
                  </a:lnTo>
                  <a:lnTo>
                    <a:pt x="0" y="641955"/>
                  </a:lnTo>
                  <a:lnTo>
                    <a:pt x="0" y="0"/>
                  </a:lnTo>
                  <a:close/>
                </a:path>
              </a:pathLst>
            </a:custGeom>
            <a:blipFill>
              <a:blip r:embed="rId2">
                <a:extLst>
                  <a:ext uri="{96DAC541-7B7A-43D3-8B79-37D633B846F1}">
                    <asvg:svgBlip xmlns:asvg="http://schemas.microsoft.com/office/drawing/2016/SVG/main" r:embed="rId3"/>
                  </a:ext>
                </a:extLst>
              </a:blip>
              <a:stretch>
                <a:fillRect l="-20513" r="-21976"/>
              </a:stretch>
            </a:blipFill>
          </p:spPr>
          <p:txBody>
            <a:bodyPr/>
            <a:lstStyle/>
            <a:p>
              <a:endParaRPr lang="en-AU" dirty="0"/>
            </a:p>
          </p:txBody>
        </p:sp>
      </p:grpSp>
      <p:sp>
        <p:nvSpPr>
          <p:cNvPr id="11" name="TextBox 10">
            <a:extLst>
              <a:ext uri="{FF2B5EF4-FFF2-40B4-BE49-F238E27FC236}">
                <a16:creationId xmlns:a16="http://schemas.microsoft.com/office/drawing/2014/main" id="{450848C6-A6AE-8867-9E6E-71CA11761572}"/>
              </a:ext>
            </a:extLst>
          </p:cNvPr>
          <p:cNvSpPr txBox="1"/>
          <p:nvPr/>
        </p:nvSpPr>
        <p:spPr>
          <a:xfrm>
            <a:off x="1729214" y="2727499"/>
            <a:ext cx="7481153" cy="935566"/>
          </a:xfrm>
          <a:prstGeom prst="rect">
            <a:avLst/>
          </a:prstGeom>
          <a:noFill/>
        </p:spPr>
        <p:txBody>
          <a:bodyPr wrap="square" lIns="0" rIns="0">
            <a:noAutofit/>
          </a:bodyPr>
          <a:lstStyle/>
          <a:p>
            <a:pPr marL="0" marR="0" lvl="0" indent="0" algn="l" defTabSz="914400" rtl="0" eaLnBrk="0" fontAlgn="base" latinLnBrk="0" hangingPunct="0">
              <a:lnSpc>
                <a:spcPct val="100000"/>
              </a:lnSpc>
              <a:spcBef>
                <a:spcPct val="0"/>
              </a:spcBef>
              <a:spcAft>
                <a:spcPts val="600"/>
              </a:spcAft>
              <a:buClr>
                <a:srgbClr val="002D62"/>
              </a:buClr>
              <a:buSzTx/>
              <a:buFontTx/>
              <a:buNone/>
              <a:tabLst/>
              <a:defRPr/>
            </a:pPr>
            <a:r>
              <a:rPr kumimoji="0" lang="en-AU" sz="1100" b="1" i="0" u="none" strike="noStrike" kern="0" cap="none" spc="0" normalizeH="0" baseline="0" noProof="0" dirty="0">
                <a:ln>
                  <a:noFill/>
                </a:ln>
                <a:solidFill>
                  <a:schemeClr val="tx2"/>
                </a:solidFill>
                <a:effectLst/>
                <a:uLnTx/>
                <a:uFillTx/>
                <a:latin typeface="Arial" charset="0"/>
                <a:ea typeface="ＭＳ Ｐゴシック" pitchFamily="84" charset="-128"/>
                <a:cs typeface="+mn-cs"/>
              </a:rPr>
              <a:t>Every community has its own assets and resources</a:t>
            </a:r>
            <a:r>
              <a:rPr kumimoji="0" lang="en-AU" sz="1100" b="0" i="0" u="none" strike="noStrike" kern="0" cap="none" spc="0" normalizeH="0" baseline="0" noProof="0" dirty="0">
                <a:ln>
                  <a:noFill/>
                </a:ln>
                <a:solidFill>
                  <a:schemeClr val="tx2"/>
                </a:solidFill>
                <a:effectLst/>
                <a:uLnTx/>
                <a:uFillTx/>
                <a:latin typeface="Arial" charset="0"/>
                <a:ea typeface="ＭＳ Ｐゴシック" pitchFamily="84" charset="-128"/>
                <a:cs typeface="+mn-cs"/>
              </a:rPr>
              <a:t> </a:t>
            </a:r>
          </a:p>
          <a:p>
            <a:pPr marL="0" marR="0" lvl="0" indent="0" algn="l" defTabSz="914400" rtl="0" eaLnBrk="0" fontAlgn="base" latinLnBrk="0" hangingPunct="0">
              <a:lnSpc>
                <a:spcPct val="100000"/>
              </a:lnSpc>
              <a:spcBef>
                <a:spcPct val="0"/>
              </a:spcBef>
              <a:spcAft>
                <a:spcPts val="1200"/>
              </a:spcAft>
              <a:buClr>
                <a:srgbClr val="002D62"/>
              </a:buClr>
              <a:buSzTx/>
              <a:buFontTx/>
              <a:buNone/>
              <a:tabLst/>
              <a:defRPr/>
            </a:pPr>
            <a:r>
              <a:rPr kumimoji="0" lang="en-AU" sz="1100" b="0" i="0" u="none" strike="noStrike" kern="0" cap="none" spc="0" normalizeH="0" baseline="0" noProof="0" dirty="0">
                <a:ln>
                  <a:noFill/>
                </a:ln>
                <a:solidFill>
                  <a:schemeClr val="tx2"/>
                </a:solidFill>
                <a:effectLst/>
                <a:uLnTx/>
                <a:uFillTx/>
                <a:latin typeface="Arial" charset="0"/>
                <a:ea typeface="ＭＳ Ｐゴシック" pitchFamily="84" charset="-128"/>
                <a:cs typeface="+mn-cs"/>
              </a:rPr>
              <a:t>These assets and resources include local education and training providers, employers, public infrastructure, and community and government services. When these assets and resources are not coordinated or effectively used, it can undermine </a:t>
            </a:r>
            <a:r>
              <a:rPr kumimoji="0" lang="en-AU" sz="1100" b="0" i="0" u="none" strike="noStrike" kern="0" cap="none" spc="0" normalizeH="0" baseline="0" noProof="0" dirty="0">
                <a:ln>
                  <a:noFill/>
                </a:ln>
                <a:solidFill>
                  <a:schemeClr val="tx2"/>
                </a:solidFill>
                <a:effectLst/>
                <a:uLnTx/>
                <a:uFillTx/>
                <a:latin typeface="Arial" charset="0"/>
                <a:ea typeface="ＭＳ Ｐゴシック" pitchFamily="84" charset="-128"/>
                <a:cs typeface="Arial"/>
              </a:rPr>
              <a:t>efforts to respond to local labour market challenges. </a:t>
            </a:r>
          </a:p>
        </p:txBody>
      </p:sp>
      <p:grpSp>
        <p:nvGrpSpPr>
          <p:cNvPr id="23" name="Group 22">
            <a:extLst>
              <a:ext uri="{FF2B5EF4-FFF2-40B4-BE49-F238E27FC236}">
                <a16:creationId xmlns:a16="http://schemas.microsoft.com/office/drawing/2014/main" id="{7CE35BC5-8BC0-AEEE-C1F9-E76D435232B5}"/>
              </a:ext>
              <a:ext uri="{C183D7F6-B498-43B3-948B-1728B52AA6E4}">
                <adec:decorative xmlns:adec="http://schemas.microsoft.com/office/drawing/2017/decorative" val="1"/>
              </a:ext>
            </a:extLst>
          </p:cNvPr>
          <p:cNvGrpSpPr/>
          <p:nvPr/>
        </p:nvGrpSpPr>
        <p:grpSpPr>
          <a:xfrm>
            <a:off x="575434" y="2772088"/>
            <a:ext cx="846387" cy="846387"/>
            <a:chOff x="3855720" y="2331720"/>
            <a:chExt cx="2194560" cy="2194560"/>
          </a:xfrm>
        </p:grpSpPr>
        <p:grpSp>
          <p:nvGrpSpPr>
            <p:cNvPr id="14" name="Group 13">
              <a:extLst>
                <a:ext uri="{FF2B5EF4-FFF2-40B4-BE49-F238E27FC236}">
                  <a16:creationId xmlns:a16="http://schemas.microsoft.com/office/drawing/2014/main" id="{A3433097-8676-1983-85FF-CA7B410816E7}"/>
                </a:ext>
              </a:extLst>
            </p:cNvPr>
            <p:cNvGrpSpPr/>
            <p:nvPr/>
          </p:nvGrpSpPr>
          <p:grpSpPr>
            <a:xfrm>
              <a:off x="3855720" y="2331720"/>
              <a:ext cx="2194560" cy="2194560"/>
              <a:chOff x="0" y="0"/>
              <a:chExt cx="812800" cy="812800"/>
            </a:xfrm>
          </p:grpSpPr>
          <p:sp>
            <p:nvSpPr>
              <p:cNvPr id="16" name="Freeform 8">
                <a:extLst>
                  <a:ext uri="{FF2B5EF4-FFF2-40B4-BE49-F238E27FC236}">
                    <a16:creationId xmlns:a16="http://schemas.microsoft.com/office/drawing/2014/main" id="{32BEB01D-7AC0-3EC4-19E3-55C859F092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62"/>
              </a:solidFill>
            </p:spPr>
            <p:txBody>
              <a:bodyPr/>
              <a:lstStyle/>
              <a:p>
                <a:endParaRPr lang="en-AU" dirty="0"/>
              </a:p>
            </p:txBody>
          </p:sp>
          <p:sp>
            <p:nvSpPr>
              <p:cNvPr id="17" name="TextBox 9">
                <a:extLst>
                  <a:ext uri="{FF2B5EF4-FFF2-40B4-BE49-F238E27FC236}">
                    <a16:creationId xmlns:a16="http://schemas.microsoft.com/office/drawing/2014/main" id="{A9E84FC2-642D-2E6B-4B5D-6D40A912FF73}"/>
                  </a:ext>
                </a:extLst>
              </p:cNvPr>
              <p:cNvSpPr txBox="1"/>
              <p:nvPr/>
            </p:nvSpPr>
            <p:spPr>
              <a:xfrm>
                <a:off x="76200" y="47625"/>
                <a:ext cx="660400" cy="6889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40"/>
                  </a:lnSpc>
                </a:pPr>
                <a:endParaRPr dirty="0"/>
              </a:p>
            </p:txBody>
          </p:sp>
        </p:grpSp>
        <p:sp>
          <p:nvSpPr>
            <p:cNvPr id="15" name="Freeform 10">
              <a:extLst>
                <a:ext uri="{FF2B5EF4-FFF2-40B4-BE49-F238E27FC236}">
                  <a16:creationId xmlns:a16="http://schemas.microsoft.com/office/drawing/2014/main" id="{7BA95287-F129-87B4-0896-F2B8303F91C1}"/>
                </a:ext>
              </a:extLst>
            </p:cNvPr>
            <p:cNvSpPr/>
            <p:nvPr/>
          </p:nvSpPr>
          <p:spPr>
            <a:xfrm>
              <a:off x="4373136" y="2560692"/>
              <a:ext cx="1302462" cy="1736617"/>
            </a:xfrm>
            <a:custGeom>
              <a:avLst/>
              <a:gdLst/>
              <a:ahLst/>
              <a:cxnLst/>
              <a:rect l="l" t="t" r="r" b="b"/>
              <a:pathLst>
                <a:path w="1302462" h="1736617">
                  <a:moveTo>
                    <a:pt x="0" y="0"/>
                  </a:moveTo>
                  <a:lnTo>
                    <a:pt x="1302463" y="0"/>
                  </a:lnTo>
                  <a:lnTo>
                    <a:pt x="1302463" y="1736617"/>
                  </a:lnTo>
                  <a:lnTo>
                    <a:pt x="0" y="1736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dirty="0"/>
            </a:p>
          </p:txBody>
        </p:sp>
      </p:grpSp>
      <p:sp>
        <p:nvSpPr>
          <p:cNvPr id="18" name="Content Placeholder 4">
            <a:extLst>
              <a:ext uri="{FF2B5EF4-FFF2-40B4-BE49-F238E27FC236}">
                <a16:creationId xmlns:a16="http://schemas.microsoft.com/office/drawing/2014/main" id="{1D5BD60B-22D9-9E8A-3956-68303CD4729A}"/>
              </a:ext>
            </a:extLst>
          </p:cNvPr>
          <p:cNvSpPr txBox="1">
            <a:spLocks/>
          </p:cNvSpPr>
          <p:nvPr/>
        </p:nvSpPr>
        <p:spPr>
          <a:xfrm>
            <a:off x="1729214" y="1250991"/>
            <a:ext cx="7481153" cy="1261300"/>
          </a:xfrm>
          <a:prstGeom prst="rect">
            <a:avLst/>
          </a:prstGeom>
        </p:spPr>
        <p:txBody>
          <a:bodyPr vert="horz" lIns="0" tIns="0" rIns="0" bIns="0" rtlCol="0">
            <a:noAutofit/>
          </a:bodyPr>
          <a:lstStyle>
            <a:lvl1pPr marL="0" indent="0" algn="l" rtl="0" eaLnBrk="1" fontAlgn="base" hangingPunct="1">
              <a:spcBef>
                <a:spcPct val="0"/>
              </a:spcBef>
              <a:spcAft>
                <a:spcPts val="600"/>
              </a:spcAft>
              <a:buClr>
                <a:schemeClr val="bg2"/>
              </a:buClr>
              <a:buFont typeface="Arial" panose="020B0604020202020204" pitchFamily="34" charset="0"/>
              <a:buNone/>
              <a:defRPr sz="1400">
                <a:solidFill>
                  <a:schemeClr val="tx2"/>
                </a:solidFill>
                <a:latin typeface="+mn-lt"/>
                <a:ea typeface="+mn-ea"/>
                <a:cs typeface="+mn-cs"/>
              </a:defRPr>
            </a:lvl1pPr>
            <a:lvl2pPr marL="176213" indent="-176213" algn="l" rtl="0" eaLnBrk="1" fontAlgn="base" hangingPunct="1">
              <a:spcBef>
                <a:spcPct val="0"/>
              </a:spcBef>
              <a:spcAft>
                <a:spcPts val="600"/>
              </a:spcAft>
              <a:buClr>
                <a:schemeClr val="bg2"/>
              </a:buClr>
              <a:buFont typeface="Arial" panose="020B0604020202020204" pitchFamily="34" charset="0"/>
              <a:buChar char="•"/>
              <a:defRPr sz="1400" baseline="0">
                <a:solidFill>
                  <a:schemeClr val="tx2"/>
                </a:solidFill>
                <a:latin typeface="+mn-lt"/>
                <a:ea typeface="+mn-ea"/>
              </a:defRPr>
            </a:lvl2pPr>
            <a:lvl3pPr marL="360363" indent="-176213"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3pPr>
            <a:lvl4pPr marL="538163" indent="-176213"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4pPr>
            <a:lvl5pPr marL="714375"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5pPr>
            <a:lvl6pPr marL="898525"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6pPr>
            <a:lvl7pPr marL="1076325" indent="-179388" algn="l" rtl="0" eaLnBrk="1" fontAlgn="base" hangingPunct="1">
              <a:spcBef>
                <a:spcPct val="0"/>
              </a:spcBef>
              <a:spcAft>
                <a:spcPts val="600"/>
              </a:spcAft>
              <a:buClr>
                <a:schemeClr val="bg2"/>
              </a:buClr>
              <a:buFont typeface="Arial" pitchFamily="34" charset="0"/>
              <a:buChar char="–"/>
              <a:defRPr sz="1400">
                <a:solidFill>
                  <a:schemeClr val="tx2"/>
                </a:solidFill>
                <a:latin typeface="+mn-lt"/>
                <a:ea typeface="+mn-ea"/>
              </a:defRPr>
            </a:lvl7pPr>
            <a:lvl8pPr marL="1252538" indent="-179388" algn="l" rtl="0" eaLnBrk="1" fontAlgn="base" hangingPunct="1">
              <a:spcBef>
                <a:spcPct val="0"/>
              </a:spcBef>
              <a:spcAft>
                <a:spcPts val="600"/>
              </a:spcAft>
              <a:buClr>
                <a:schemeClr val="bg2"/>
              </a:buClr>
              <a:buFont typeface="Arial" panose="020B0604020202020204" pitchFamily="34" charset="0"/>
              <a:buChar char="•"/>
              <a:defRPr sz="1400">
                <a:solidFill>
                  <a:schemeClr val="tx2"/>
                </a:solidFill>
                <a:latin typeface="+mn-lt"/>
                <a:ea typeface="+mn-ea"/>
              </a:defRPr>
            </a:lvl8pPr>
            <a:lvl9pPr marL="1436688" indent="-179388" algn="l" rtl="0" eaLnBrk="1" fontAlgn="base" hangingPunct="1">
              <a:spcBef>
                <a:spcPct val="0"/>
              </a:spcBef>
              <a:spcAft>
                <a:spcPts val="600"/>
              </a:spcAft>
              <a:buClr>
                <a:schemeClr val="bg2"/>
              </a:buClr>
              <a:buFont typeface="Courier New" panose="02070309020205020404" pitchFamily="49" charset="0"/>
              <a:buChar char="o"/>
              <a:defRPr sz="1400">
                <a:solidFill>
                  <a:schemeClr val="tx2"/>
                </a:solidFill>
                <a:latin typeface="+mn-lt"/>
                <a:ea typeface="+mn-ea"/>
              </a:defRPr>
            </a:lvl9pPr>
          </a:lstStyle>
          <a:p>
            <a:pPr>
              <a:buClr>
                <a:schemeClr val="tx2"/>
              </a:buClr>
            </a:pPr>
            <a:r>
              <a:rPr lang="en-AU" sz="1100" b="1" kern="0" dirty="0">
                <a:cs typeface="Arial"/>
              </a:rPr>
              <a:t>Every community faces its own labour market challenges</a:t>
            </a:r>
            <a:r>
              <a:rPr lang="en-AU" sz="1100" kern="0" dirty="0">
                <a:cs typeface="Arial"/>
              </a:rPr>
              <a:t> </a:t>
            </a:r>
          </a:p>
          <a:p>
            <a:pPr>
              <a:spcAft>
                <a:spcPts val="1200"/>
              </a:spcAft>
              <a:buClr>
                <a:schemeClr val="tx2"/>
              </a:buClr>
            </a:pPr>
            <a:r>
              <a:rPr lang="en-AU" sz="1100" kern="0" dirty="0">
                <a:cs typeface="Arial"/>
              </a:rPr>
              <a:t>Many communities face similar challenges related to worker shortages and the underutilisation of the local workforce. However, these challenges are shaped by local conditions and intersect in different ways in every region. Regional diversity is reflected in the varying rates of unemployment and underemployment, workforce participation and labour and skills shortages. </a:t>
            </a:r>
            <a:r>
              <a:rPr lang="en-AU" sz="1100" dirty="0">
                <a:cs typeface="Arial"/>
              </a:rPr>
              <a:t>Many labour market challenges faced by communities are complex and need a coordinated response. Examples include structural barriers to employment or sudden labour market shocks. </a:t>
            </a:r>
          </a:p>
        </p:txBody>
      </p:sp>
      <p:grpSp>
        <p:nvGrpSpPr>
          <p:cNvPr id="33" name="Group 32">
            <a:extLst>
              <a:ext uri="{FF2B5EF4-FFF2-40B4-BE49-F238E27FC236}">
                <a16:creationId xmlns:a16="http://schemas.microsoft.com/office/drawing/2014/main" id="{13476B4A-8354-1704-3508-B6EFAE1E05A9}"/>
              </a:ext>
              <a:ext uri="{C183D7F6-B498-43B3-948B-1728B52AA6E4}">
                <adec:decorative xmlns:adec="http://schemas.microsoft.com/office/drawing/2017/decorative" val="1"/>
              </a:ext>
            </a:extLst>
          </p:cNvPr>
          <p:cNvGrpSpPr/>
          <p:nvPr/>
        </p:nvGrpSpPr>
        <p:grpSpPr>
          <a:xfrm>
            <a:off x="580564" y="1458641"/>
            <a:ext cx="846000" cy="846000"/>
            <a:chOff x="3855720" y="2331720"/>
            <a:chExt cx="2175271" cy="2175271"/>
          </a:xfrm>
        </p:grpSpPr>
        <p:grpSp>
          <p:nvGrpSpPr>
            <p:cNvPr id="29" name="Group 28">
              <a:extLst>
                <a:ext uri="{FF2B5EF4-FFF2-40B4-BE49-F238E27FC236}">
                  <a16:creationId xmlns:a16="http://schemas.microsoft.com/office/drawing/2014/main" id="{09A45B23-51A1-AD75-DD45-ADE38CD54869}"/>
                </a:ext>
              </a:extLst>
            </p:cNvPr>
            <p:cNvGrpSpPr/>
            <p:nvPr/>
          </p:nvGrpSpPr>
          <p:grpSpPr>
            <a:xfrm>
              <a:off x="3855720" y="2331720"/>
              <a:ext cx="2175271" cy="2175271"/>
              <a:chOff x="0" y="0"/>
              <a:chExt cx="805656" cy="805656"/>
            </a:xfrm>
          </p:grpSpPr>
          <p:sp>
            <p:nvSpPr>
              <p:cNvPr id="31" name="Freeform 4">
                <a:extLst>
                  <a:ext uri="{FF2B5EF4-FFF2-40B4-BE49-F238E27FC236}">
                    <a16:creationId xmlns:a16="http://schemas.microsoft.com/office/drawing/2014/main" id="{8114AC90-BDAA-E1AE-EF46-EE099AE41A91}"/>
                  </a:ext>
                </a:extLst>
              </p:cNvPr>
              <p:cNvSpPr/>
              <p:nvPr/>
            </p:nvSpPr>
            <p:spPr>
              <a:xfrm>
                <a:off x="0" y="0"/>
                <a:ext cx="805656" cy="80565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62"/>
              </a:solidFill>
            </p:spPr>
            <p:txBody>
              <a:bodyPr/>
              <a:lstStyle/>
              <a:p>
                <a:endParaRPr lang="en-AU" dirty="0"/>
              </a:p>
            </p:txBody>
          </p:sp>
          <p:sp>
            <p:nvSpPr>
              <p:cNvPr id="32" name="TextBox 5">
                <a:extLst>
                  <a:ext uri="{FF2B5EF4-FFF2-40B4-BE49-F238E27FC236}">
                    <a16:creationId xmlns:a16="http://schemas.microsoft.com/office/drawing/2014/main" id="{DDDF53C0-2484-69DC-9BEB-DA0E60152E7F}"/>
                  </a:ext>
                </a:extLst>
              </p:cNvPr>
              <p:cNvSpPr txBox="1"/>
              <p:nvPr/>
            </p:nvSpPr>
            <p:spPr>
              <a:xfrm>
                <a:off x="76200" y="47625"/>
                <a:ext cx="660400" cy="6889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40"/>
                  </a:lnSpc>
                </a:pPr>
                <a:endParaRPr dirty="0"/>
              </a:p>
            </p:txBody>
          </p:sp>
        </p:grpSp>
        <p:sp>
          <p:nvSpPr>
            <p:cNvPr id="30" name="Freeform 6">
              <a:extLst>
                <a:ext uri="{FF2B5EF4-FFF2-40B4-BE49-F238E27FC236}">
                  <a16:creationId xmlns:a16="http://schemas.microsoft.com/office/drawing/2014/main" id="{37C038A9-3FB9-7BC5-06EB-13AC1783F767}"/>
                </a:ext>
              </a:extLst>
            </p:cNvPr>
            <p:cNvSpPr/>
            <p:nvPr/>
          </p:nvSpPr>
          <p:spPr>
            <a:xfrm>
              <a:off x="4229151" y="2747266"/>
              <a:ext cx="1447698" cy="1363468"/>
            </a:xfrm>
            <a:custGeom>
              <a:avLst/>
              <a:gdLst/>
              <a:ahLst/>
              <a:cxnLst/>
              <a:rect l="l" t="t" r="r" b="b"/>
              <a:pathLst>
                <a:path w="1447698" h="1363468">
                  <a:moveTo>
                    <a:pt x="0" y="0"/>
                  </a:moveTo>
                  <a:lnTo>
                    <a:pt x="1447697" y="0"/>
                  </a:lnTo>
                  <a:lnTo>
                    <a:pt x="1447697" y="1363468"/>
                  </a:lnTo>
                  <a:lnTo>
                    <a:pt x="0" y="13634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dirty="0"/>
            </a:p>
          </p:txBody>
        </p:sp>
      </p:grpSp>
      <p:sp>
        <p:nvSpPr>
          <p:cNvPr id="2" name="Title 1">
            <a:extLst>
              <a:ext uri="{FF2B5EF4-FFF2-40B4-BE49-F238E27FC236}">
                <a16:creationId xmlns:a16="http://schemas.microsoft.com/office/drawing/2014/main" id="{C9BFF0B9-7CAB-4212-BA13-D840157E68FB}"/>
              </a:ext>
            </a:extLst>
          </p:cNvPr>
          <p:cNvSpPr>
            <a:spLocks noGrp="1"/>
          </p:cNvSpPr>
          <p:nvPr>
            <p:ph type="title"/>
          </p:nvPr>
        </p:nvSpPr>
        <p:spPr/>
        <p:txBody>
          <a:bodyPr vert="horz"/>
          <a:lstStyle/>
          <a:p>
            <a:r>
              <a:rPr lang="en-AU" dirty="0"/>
              <a:t>The Local Jobs Program brings together local leaders to solve the labour market challenges affecting their community</a:t>
            </a:r>
          </a:p>
        </p:txBody>
      </p:sp>
      <p:sp>
        <p:nvSpPr>
          <p:cNvPr id="3" name="Slide Number Placeholder 2">
            <a:extLst>
              <a:ext uri="{FF2B5EF4-FFF2-40B4-BE49-F238E27FC236}">
                <a16:creationId xmlns:a16="http://schemas.microsoft.com/office/drawing/2014/main" id="{B6BF2827-0536-CE24-7544-B88D54B20029}"/>
              </a:ext>
            </a:extLst>
          </p:cNvPr>
          <p:cNvSpPr>
            <a:spLocks noGrp="1"/>
          </p:cNvSpPr>
          <p:nvPr>
            <p:ph type="sldNum" sz="quarter" idx="15"/>
          </p:nvPr>
        </p:nvSpPr>
        <p:spPr/>
        <p:txBody>
          <a:bodyPr/>
          <a:lstStyle/>
          <a:p>
            <a:pPr algn="r"/>
            <a:fld id="{31DA3BC9-E790-4181-9E03-5E49C268FA52}" type="slidenum">
              <a:rPr lang="en-AU" sz="1100" smtClean="0"/>
              <a:pPr algn="r"/>
              <a:t>7</a:t>
            </a:fld>
            <a:r>
              <a:rPr lang="en-AU" sz="1100" dirty="0"/>
              <a:t> </a:t>
            </a:r>
          </a:p>
        </p:txBody>
      </p:sp>
    </p:spTree>
    <p:extLst>
      <p:ext uri="{BB962C8B-B14F-4D97-AF65-F5344CB8AC3E}">
        <p14:creationId xmlns:p14="http://schemas.microsoft.com/office/powerpoint/2010/main" val="231261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13C5BBA-C4B6-A67B-F7A4-04B69F84DD7B}"/>
              </a:ext>
            </a:extLst>
          </p:cNvPr>
          <p:cNvGraphicFramePr>
            <a:graphicFrameLocks noChangeAspect="1"/>
          </p:cNvGraphicFramePr>
          <p:nvPr>
            <p:custDataLst>
              <p:tags r:id="rId1"/>
            </p:custDataLst>
            <p:extLst>
              <p:ext uri="{D42A27DB-BD31-4B8C-83A1-F6EECF244321}">
                <p14:modId xmlns:p14="http://schemas.microsoft.com/office/powerpoint/2010/main" val="3375333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think-cell data - do not delete" hidden="1">
                        <a:extLst>
                          <a:ext uri="{FF2B5EF4-FFF2-40B4-BE49-F238E27FC236}">
                            <a16:creationId xmlns:a16="http://schemas.microsoft.com/office/drawing/2014/main" id="{F13C5BBA-C4B6-A67B-F7A4-04B69F84DD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D9BB5B8D-702C-37EA-2488-68CEAB6705B5}"/>
              </a:ext>
            </a:extLst>
          </p:cNvPr>
          <p:cNvSpPr/>
          <p:nvPr/>
        </p:nvSpPr>
        <p:spPr bwMode="auto">
          <a:xfrm>
            <a:off x="2512520" y="4871784"/>
            <a:ext cx="5869255" cy="1491137"/>
          </a:xfrm>
          <a:prstGeom prst="rect">
            <a:avLst/>
          </a:prstGeom>
          <a:noFill/>
          <a:ln w="19050">
            <a:solidFill>
              <a:schemeClr val="tx2"/>
            </a:solidFill>
          </a:ln>
        </p:spPr>
        <p:txBody>
          <a:bodyPr lIns="180000" tIns="72000" rIns="180000" bIns="72000" anchor="ctr"/>
          <a:lstStyle/>
          <a:p>
            <a:pPr>
              <a:lnSpc>
                <a:spcPct val="110000"/>
              </a:lnSpc>
              <a:spcAft>
                <a:spcPts val="600"/>
              </a:spcAft>
              <a:buClr>
                <a:srgbClr val="B2BB1E"/>
              </a:buClr>
            </a:pPr>
            <a:r>
              <a:rPr lang="en-AU" sz="1100" b="1" dirty="0">
                <a:solidFill>
                  <a:schemeClr val="tx2"/>
                </a:solidFill>
                <a:ea typeface="Roboto" panose="02000000000000000000" pitchFamily="2" charset="0"/>
                <a:cs typeface="Roboto" panose="02000000000000000000" pitchFamily="2" charset="0"/>
              </a:rPr>
              <a:t>Funding</a:t>
            </a:r>
          </a:p>
          <a:p>
            <a:pPr rtl="0"/>
            <a:r>
              <a:rPr lang="en-AU" sz="1100" dirty="0">
                <a:solidFill>
                  <a:schemeClr val="tx2"/>
                </a:solidFill>
                <a:ea typeface="Roboto" panose="02000000000000000000" pitchFamily="2" charset="0"/>
                <a:cs typeface="Roboto" panose="02000000000000000000" pitchFamily="2" charset="0"/>
              </a:rPr>
              <a:t>The program establishes several funds to support local initiatives:</a:t>
            </a:r>
          </a:p>
          <a:p>
            <a:pPr marL="171450" indent="-171450" rtl="0">
              <a:buFont typeface="Arial" panose="020B0604020202020204" pitchFamily="34" charset="0"/>
              <a:buChar char="•"/>
            </a:pPr>
            <a:r>
              <a:rPr lang="en-AU" sz="1100" dirty="0">
                <a:solidFill>
                  <a:schemeClr val="tx2"/>
                </a:solidFill>
                <a:ea typeface="Roboto" panose="02000000000000000000" pitchFamily="2" charset="0"/>
                <a:cs typeface="Roboto" panose="02000000000000000000" pitchFamily="2" charset="0"/>
              </a:rPr>
              <a:t>Local Recovery Fund: A fund for local projects aligned to local priorities </a:t>
            </a:r>
          </a:p>
          <a:p>
            <a:pPr marL="171450" indent="-171450" rtl="0">
              <a:buFont typeface="Arial" panose="020B0604020202020204" pitchFamily="34" charset="0"/>
              <a:buChar char="•"/>
            </a:pPr>
            <a:r>
              <a:rPr lang="en-AU" sz="1100" dirty="0">
                <a:solidFill>
                  <a:schemeClr val="tx2"/>
                </a:solidFill>
                <a:ea typeface="Roboto" panose="02000000000000000000" pitchFamily="2" charset="0"/>
                <a:cs typeface="Roboto" panose="02000000000000000000" pitchFamily="2" charset="0"/>
              </a:rPr>
              <a:t>Local Initiatives Fund: A flexible funding pool that Employment Facilitators can access for small scale local activities</a:t>
            </a:r>
          </a:p>
          <a:p>
            <a:pPr marL="171450" indent="-171450" rtl="0">
              <a:buFont typeface="Arial" panose="020B0604020202020204" pitchFamily="34" charset="0"/>
              <a:buChar char="•"/>
            </a:pPr>
            <a:r>
              <a:rPr lang="en-AU" sz="1100" dirty="0">
                <a:solidFill>
                  <a:schemeClr val="tx2"/>
                </a:solidFill>
                <a:ea typeface="Roboto" panose="02000000000000000000" pitchFamily="2" charset="0"/>
                <a:cs typeface="Roboto" panose="02000000000000000000" pitchFamily="2" charset="0"/>
              </a:rPr>
              <a:t>National Priority Fund: A larger fund to address structural and other barriers to employment (not Employment Region based)</a:t>
            </a:r>
          </a:p>
        </p:txBody>
      </p:sp>
      <p:grpSp>
        <p:nvGrpSpPr>
          <p:cNvPr id="46" name="Group 45">
            <a:extLst>
              <a:ext uri="{FF2B5EF4-FFF2-40B4-BE49-F238E27FC236}">
                <a16:creationId xmlns:a16="http://schemas.microsoft.com/office/drawing/2014/main" id="{77C0EB97-8681-8ADC-2723-8853BB4B4FD0}"/>
              </a:ext>
              <a:ext uri="{C183D7F6-B498-43B3-948B-1728B52AA6E4}">
                <adec:decorative xmlns:adec="http://schemas.microsoft.com/office/drawing/2017/decorative" val="1"/>
              </a:ext>
            </a:extLst>
          </p:cNvPr>
          <p:cNvGrpSpPr/>
          <p:nvPr/>
        </p:nvGrpSpPr>
        <p:grpSpPr>
          <a:xfrm>
            <a:off x="1187340" y="5163466"/>
            <a:ext cx="907774" cy="907774"/>
            <a:chOff x="3855720" y="2331720"/>
            <a:chExt cx="2194560" cy="2194560"/>
          </a:xfrm>
        </p:grpSpPr>
        <p:grpSp>
          <p:nvGrpSpPr>
            <p:cNvPr id="42" name="Group 41">
              <a:extLst>
                <a:ext uri="{FF2B5EF4-FFF2-40B4-BE49-F238E27FC236}">
                  <a16:creationId xmlns:a16="http://schemas.microsoft.com/office/drawing/2014/main" id="{5C93483A-B11E-6890-BC95-B515DA516A76}"/>
                </a:ext>
              </a:extLst>
            </p:cNvPr>
            <p:cNvGrpSpPr/>
            <p:nvPr/>
          </p:nvGrpSpPr>
          <p:grpSpPr>
            <a:xfrm>
              <a:off x="3855720" y="2331720"/>
              <a:ext cx="2194560" cy="2194560"/>
              <a:chOff x="0" y="0"/>
              <a:chExt cx="812800" cy="812800"/>
            </a:xfrm>
          </p:grpSpPr>
          <p:sp>
            <p:nvSpPr>
              <p:cNvPr id="44" name="Freeform 23">
                <a:extLst>
                  <a:ext uri="{FF2B5EF4-FFF2-40B4-BE49-F238E27FC236}">
                    <a16:creationId xmlns:a16="http://schemas.microsoft.com/office/drawing/2014/main" id="{F11D6C10-4737-3B59-D750-4F929393998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62"/>
              </a:solidFill>
            </p:spPr>
            <p:txBody>
              <a:bodyPr/>
              <a:lstStyle/>
              <a:p>
                <a:endParaRPr lang="en-AU" dirty="0"/>
              </a:p>
            </p:txBody>
          </p:sp>
          <p:sp>
            <p:nvSpPr>
              <p:cNvPr id="45" name="TextBox 24">
                <a:extLst>
                  <a:ext uri="{FF2B5EF4-FFF2-40B4-BE49-F238E27FC236}">
                    <a16:creationId xmlns:a16="http://schemas.microsoft.com/office/drawing/2014/main" id="{7F764B09-B2AA-145C-B0C2-B5B637AB17A8}"/>
                  </a:ext>
                </a:extLst>
              </p:cNvPr>
              <p:cNvSpPr txBox="1"/>
              <p:nvPr/>
            </p:nvSpPr>
            <p:spPr>
              <a:xfrm>
                <a:off x="76200" y="47625"/>
                <a:ext cx="660400" cy="6889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40"/>
                  </a:lnSpc>
                </a:pPr>
                <a:endParaRPr dirty="0"/>
              </a:p>
            </p:txBody>
          </p:sp>
        </p:grpSp>
        <p:sp>
          <p:nvSpPr>
            <p:cNvPr id="43" name="Freeform 25">
              <a:extLst>
                <a:ext uri="{FF2B5EF4-FFF2-40B4-BE49-F238E27FC236}">
                  <a16:creationId xmlns:a16="http://schemas.microsoft.com/office/drawing/2014/main" id="{69922CC2-88C1-D16B-D49F-9DCDDDEEECE1}"/>
                </a:ext>
              </a:extLst>
            </p:cNvPr>
            <p:cNvSpPr/>
            <p:nvPr/>
          </p:nvSpPr>
          <p:spPr>
            <a:xfrm>
              <a:off x="4292848" y="2747266"/>
              <a:ext cx="1320304" cy="1320304"/>
            </a:xfrm>
            <a:custGeom>
              <a:avLst/>
              <a:gdLst/>
              <a:ahLst/>
              <a:cxnLst/>
              <a:rect l="l" t="t" r="r" b="b"/>
              <a:pathLst>
                <a:path w="1320304" h="1320304">
                  <a:moveTo>
                    <a:pt x="0" y="0"/>
                  </a:moveTo>
                  <a:lnTo>
                    <a:pt x="1320304" y="0"/>
                  </a:lnTo>
                  <a:lnTo>
                    <a:pt x="1320304" y="1320305"/>
                  </a:lnTo>
                  <a:lnTo>
                    <a:pt x="0" y="13203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dirty="0"/>
            </a:p>
          </p:txBody>
        </p:sp>
      </p:grpSp>
      <p:sp>
        <p:nvSpPr>
          <p:cNvPr id="55" name="Rectangle 54">
            <a:extLst>
              <a:ext uri="{FF2B5EF4-FFF2-40B4-BE49-F238E27FC236}">
                <a16:creationId xmlns:a16="http://schemas.microsoft.com/office/drawing/2014/main" id="{0EB00851-2249-8DD5-1D54-9B5ADD400CA8}"/>
              </a:ext>
            </a:extLst>
          </p:cNvPr>
          <p:cNvSpPr/>
          <p:nvPr/>
        </p:nvSpPr>
        <p:spPr bwMode="auto">
          <a:xfrm>
            <a:off x="2512520" y="3661405"/>
            <a:ext cx="5869255" cy="1008000"/>
          </a:xfrm>
          <a:prstGeom prst="rect">
            <a:avLst/>
          </a:prstGeom>
          <a:noFill/>
          <a:ln w="19050">
            <a:solidFill>
              <a:schemeClr val="tx2"/>
            </a:solidFill>
          </a:ln>
        </p:spPr>
        <p:txBody>
          <a:bodyPr lIns="180000" tIns="72000" rIns="180000" bIns="72000" anchor="ctr"/>
          <a:lstStyle/>
          <a:p>
            <a:pPr>
              <a:lnSpc>
                <a:spcPct val="110000"/>
              </a:lnSpc>
              <a:spcAft>
                <a:spcPts val="600"/>
              </a:spcAft>
              <a:buClr>
                <a:srgbClr val="B2BB1E"/>
              </a:buClr>
            </a:pPr>
            <a:r>
              <a:rPr lang="en-AU" sz="1100" b="1" dirty="0">
                <a:solidFill>
                  <a:schemeClr val="tx2"/>
                </a:solidFill>
                <a:ea typeface="Roboto" panose="02000000000000000000" pitchFamily="2" charset="0"/>
                <a:cs typeface="Roboto" panose="02000000000000000000" pitchFamily="2" charset="0"/>
              </a:rPr>
              <a:t>Jobs and Skills Plan</a:t>
            </a:r>
          </a:p>
          <a:p>
            <a:pPr>
              <a:lnSpc>
                <a:spcPct val="110000"/>
              </a:lnSpc>
              <a:spcAft>
                <a:spcPts val="600"/>
              </a:spcAft>
              <a:buClr>
                <a:srgbClr val="B2BB1E"/>
              </a:buClr>
            </a:pPr>
            <a:r>
              <a:rPr lang="en-AU" sz="1100" dirty="0">
                <a:solidFill>
                  <a:schemeClr val="tx2"/>
                </a:solidFill>
                <a:ea typeface="Roboto" panose="02000000000000000000" pitchFamily="2" charset="0"/>
                <a:cs typeface="Roboto" panose="02000000000000000000" pitchFamily="2" charset="0"/>
              </a:rPr>
              <a:t>The Employment Facilitator and Taskforce develop a plan that sets out their region's needs and priorities.</a:t>
            </a:r>
          </a:p>
        </p:txBody>
      </p:sp>
      <p:grpSp>
        <p:nvGrpSpPr>
          <p:cNvPr id="41" name="Group 40">
            <a:extLst>
              <a:ext uri="{FF2B5EF4-FFF2-40B4-BE49-F238E27FC236}">
                <a16:creationId xmlns:a16="http://schemas.microsoft.com/office/drawing/2014/main" id="{DE0640B7-174F-D9CD-D58D-EC7ABE7BEE7A}"/>
              </a:ext>
              <a:ext uri="{C183D7F6-B498-43B3-948B-1728B52AA6E4}">
                <adec:decorative xmlns:adec="http://schemas.microsoft.com/office/drawing/2017/decorative" val="1"/>
              </a:ext>
            </a:extLst>
          </p:cNvPr>
          <p:cNvGrpSpPr/>
          <p:nvPr/>
        </p:nvGrpSpPr>
        <p:grpSpPr>
          <a:xfrm>
            <a:off x="1187340" y="3711517"/>
            <a:ext cx="907775" cy="907775"/>
            <a:chOff x="3855720" y="2331720"/>
            <a:chExt cx="2194560" cy="2194560"/>
          </a:xfrm>
        </p:grpSpPr>
        <p:grpSp>
          <p:nvGrpSpPr>
            <p:cNvPr id="37" name="Group 36">
              <a:extLst>
                <a:ext uri="{FF2B5EF4-FFF2-40B4-BE49-F238E27FC236}">
                  <a16:creationId xmlns:a16="http://schemas.microsoft.com/office/drawing/2014/main" id="{AD345E7A-9386-1429-44FF-1F11F5CA3127}"/>
                </a:ext>
              </a:extLst>
            </p:cNvPr>
            <p:cNvGrpSpPr/>
            <p:nvPr/>
          </p:nvGrpSpPr>
          <p:grpSpPr>
            <a:xfrm>
              <a:off x="3855720" y="2331720"/>
              <a:ext cx="2194560" cy="2194560"/>
              <a:chOff x="0" y="0"/>
              <a:chExt cx="812800" cy="812800"/>
            </a:xfrm>
          </p:grpSpPr>
          <p:sp>
            <p:nvSpPr>
              <p:cNvPr id="39" name="Freeform 3">
                <a:extLst>
                  <a:ext uri="{FF2B5EF4-FFF2-40B4-BE49-F238E27FC236}">
                    <a16:creationId xmlns:a16="http://schemas.microsoft.com/office/drawing/2014/main" id="{F6022B07-CA53-AA8A-85BA-47F949E654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62"/>
              </a:solidFill>
            </p:spPr>
            <p:txBody>
              <a:bodyPr/>
              <a:lstStyle/>
              <a:p>
                <a:endParaRPr lang="en-AU" dirty="0"/>
              </a:p>
            </p:txBody>
          </p:sp>
          <p:sp>
            <p:nvSpPr>
              <p:cNvPr id="40" name="TextBox 4">
                <a:extLst>
                  <a:ext uri="{FF2B5EF4-FFF2-40B4-BE49-F238E27FC236}">
                    <a16:creationId xmlns:a16="http://schemas.microsoft.com/office/drawing/2014/main" id="{8A8D1669-98E2-82A5-6D85-D427F7494C04}"/>
                  </a:ext>
                </a:extLst>
              </p:cNvPr>
              <p:cNvSpPr txBox="1"/>
              <p:nvPr/>
            </p:nvSpPr>
            <p:spPr>
              <a:xfrm>
                <a:off x="76200" y="47625"/>
                <a:ext cx="660400" cy="6889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40"/>
                  </a:lnSpc>
                </a:pPr>
                <a:endParaRPr dirty="0"/>
              </a:p>
            </p:txBody>
          </p:sp>
        </p:grpSp>
        <p:sp>
          <p:nvSpPr>
            <p:cNvPr id="38" name="Freeform 5">
              <a:extLst>
                <a:ext uri="{FF2B5EF4-FFF2-40B4-BE49-F238E27FC236}">
                  <a16:creationId xmlns:a16="http://schemas.microsoft.com/office/drawing/2014/main" id="{52A87FC5-3216-9524-D508-669719925412}"/>
                </a:ext>
              </a:extLst>
            </p:cNvPr>
            <p:cNvSpPr/>
            <p:nvPr/>
          </p:nvSpPr>
          <p:spPr>
            <a:xfrm>
              <a:off x="4346752" y="2697480"/>
              <a:ext cx="1212494" cy="1463040"/>
            </a:xfrm>
            <a:custGeom>
              <a:avLst/>
              <a:gdLst/>
              <a:ahLst/>
              <a:cxnLst/>
              <a:rect l="l" t="t" r="r" b="b"/>
              <a:pathLst>
                <a:path w="1212494" h="1463040">
                  <a:moveTo>
                    <a:pt x="0" y="0"/>
                  </a:moveTo>
                  <a:lnTo>
                    <a:pt x="1212495" y="0"/>
                  </a:lnTo>
                  <a:lnTo>
                    <a:pt x="1212495" y="1463040"/>
                  </a:lnTo>
                  <a:lnTo>
                    <a:pt x="0" y="14630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dirty="0"/>
            </a:p>
          </p:txBody>
        </p:sp>
      </p:grpSp>
      <p:sp>
        <p:nvSpPr>
          <p:cNvPr id="53" name="Rectangle 52">
            <a:extLst>
              <a:ext uri="{FF2B5EF4-FFF2-40B4-BE49-F238E27FC236}">
                <a16:creationId xmlns:a16="http://schemas.microsoft.com/office/drawing/2014/main" id="{66D59227-1B66-CFAA-D089-3B03657CAEC4}"/>
              </a:ext>
            </a:extLst>
          </p:cNvPr>
          <p:cNvSpPr/>
          <p:nvPr/>
        </p:nvSpPr>
        <p:spPr bwMode="auto">
          <a:xfrm>
            <a:off x="2523127" y="2451026"/>
            <a:ext cx="5848043" cy="1008000"/>
          </a:xfrm>
          <a:prstGeom prst="rect">
            <a:avLst/>
          </a:prstGeom>
          <a:noFill/>
          <a:ln w="19050">
            <a:solidFill>
              <a:schemeClr val="tx2"/>
            </a:solidFill>
          </a:ln>
        </p:spPr>
        <p:txBody>
          <a:bodyPr lIns="180000" tIns="72000" rIns="180000" bIns="72000" anchor="ctr"/>
          <a:lstStyle/>
          <a:p>
            <a:pPr>
              <a:lnSpc>
                <a:spcPct val="110000"/>
              </a:lnSpc>
              <a:spcAft>
                <a:spcPts val="600"/>
              </a:spcAft>
              <a:buClr>
                <a:srgbClr val="B2BB1E"/>
              </a:buClr>
            </a:pPr>
            <a:r>
              <a:rPr lang="en-AU" sz="1100" b="1" dirty="0">
                <a:solidFill>
                  <a:schemeClr val="tx2"/>
                </a:solidFill>
                <a:ea typeface="Roboto" panose="02000000000000000000" pitchFamily="2" charset="0"/>
                <a:cs typeface="Roboto" panose="02000000000000000000" pitchFamily="2" charset="0"/>
              </a:rPr>
              <a:t>Jobs and Skills Taskforce</a:t>
            </a:r>
          </a:p>
          <a:p>
            <a:pPr>
              <a:lnSpc>
                <a:spcPct val="110000"/>
              </a:lnSpc>
              <a:spcAft>
                <a:spcPts val="600"/>
              </a:spcAft>
              <a:buClr>
                <a:srgbClr val="B2BB1E"/>
              </a:buClr>
            </a:pPr>
            <a:r>
              <a:rPr lang="en-AU" sz="1100" dirty="0">
                <a:solidFill>
                  <a:schemeClr val="tx2"/>
                </a:solidFill>
                <a:ea typeface="Roboto" panose="02000000000000000000" pitchFamily="2" charset="0"/>
                <a:cs typeface="Roboto" panose="02000000000000000000" pitchFamily="2" charset="0"/>
              </a:rPr>
              <a:t>A Taskforce is made up of local leaders who are committed to improving their region. The Taskforce meets regularly to set priorities, develop solutions and support implementation.</a:t>
            </a:r>
          </a:p>
        </p:txBody>
      </p:sp>
      <p:grpSp>
        <p:nvGrpSpPr>
          <p:cNvPr id="36" name="Group 35">
            <a:extLst>
              <a:ext uri="{FF2B5EF4-FFF2-40B4-BE49-F238E27FC236}">
                <a16:creationId xmlns:a16="http://schemas.microsoft.com/office/drawing/2014/main" id="{6A82955C-C89F-815C-0C37-E16C8286A22A}"/>
              </a:ext>
              <a:ext uri="{C183D7F6-B498-43B3-948B-1728B52AA6E4}">
                <adec:decorative xmlns:adec="http://schemas.microsoft.com/office/drawing/2017/decorative" val="1"/>
              </a:ext>
            </a:extLst>
          </p:cNvPr>
          <p:cNvGrpSpPr/>
          <p:nvPr/>
        </p:nvGrpSpPr>
        <p:grpSpPr>
          <a:xfrm>
            <a:off x="1187340" y="2501139"/>
            <a:ext cx="907774" cy="907774"/>
            <a:chOff x="3855720" y="2331720"/>
            <a:chExt cx="2194560" cy="2194560"/>
          </a:xfrm>
        </p:grpSpPr>
        <p:grpSp>
          <p:nvGrpSpPr>
            <p:cNvPr id="32" name="Group 31">
              <a:extLst>
                <a:ext uri="{FF2B5EF4-FFF2-40B4-BE49-F238E27FC236}">
                  <a16:creationId xmlns:a16="http://schemas.microsoft.com/office/drawing/2014/main" id="{93DD56BA-1922-A920-E547-932AAD54C24C}"/>
                </a:ext>
              </a:extLst>
            </p:cNvPr>
            <p:cNvGrpSpPr/>
            <p:nvPr/>
          </p:nvGrpSpPr>
          <p:grpSpPr>
            <a:xfrm>
              <a:off x="3855720" y="2331720"/>
              <a:ext cx="2194560" cy="2194560"/>
              <a:chOff x="0" y="0"/>
              <a:chExt cx="812800" cy="812800"/>
            </a:xfrm>
          </p:grpSpPr>
          <p:sp>
            <p:nvSpPr>
              <p:cNvPr id="34" name="Freeform 7">
                <a:extLst>
                  <a:ext uri="{FF2B5EF4-FFF2-40B4-BE49-F238E27FC236}">
                    <a16:creationId xmlns:a16="http://schemas.microsoft.com/office/drawing/2014/main" id="{6BA99909-BB6F-6D2E-3DD1-8AF1B9AC97E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62"/>
              </a:solidFill>
            </p:spPr>
            <p:txBody>
              <a:bodyPr/>
              <a:lstStyle/>
              <a:p>
                <a:endParaRPr lang="en-AU" dirty="0"/>
              </a:p>
            </p:txBody>
          </p:sp>
          <p:sp>
            <p:nvSpPr>
              <p:cNvPr id="35" name="TextBox 8">
                <a:extLst>
                  <a:ext uri="{FF2B5EF4-FFF2-40B4-BE49-F238E27FC236}">
                    <a16:creationId xmlns:a16="http://schemas.microsoft.com/office/drawing/2014/main" id="{F79842DE-F189-C198-712D-17B392BD6ACE}"/>
                  </a:ext>
                </a:extLst>
              </p:cNvPr>
              <p:cNvSpPr txBox="1"/>
              <p:nvPr/>
            </p:nvSpPr>
            <p:spPr>
              <a:xfrm>
                <a:off x="76200" y="47625"/>
                <a:ext cx="660400" cy="6889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40"/>
                  </a:lnSpc>
                </a:pPr>
                <a:endParaRPr dirty="0"/>
              </a:p>
            </p:txBody>
          </p:sp>
        </p:grpSp>
        <p:sp>
          <p:nvSpPr>
            <p:cNvPr id="33" name="Freeform 9">
              <a:extLst>
                <a:ext uri="{FF2B5EF4-FFF2-40B4-BE49-F238E27FC236}">
                  <a16:creationId xmlns:a16="http://schemas.microsoft.com/office/drawing/2014/main" id="{ACA7D8A5-5E95-5545-63F4-13AE0BA8E136}"/>
                </a:ext>
              </a:extLst>
            </p:cNvPr>
            <p:cNvSpPr/>
            <p:nvPr/>
          </p:nvSpPr>
          <p:spPr>
            <a:xfrm>
              <a:off x="4192487" y="2697480"/>
              <a:ext cx="1521026" cy="1521026"/>
            </a:xfrm>
            <a:custGeom>
              <a:avLst/>
              <a:gdLst/>
              <a:ahLst/>
              <a:cxnLst/>
              <a:rect l="l" t="t" r="r" b="b"/>
              <a:pathLst>
                <a:path w="1521026" h="1521026">
                  <a:moveTo>
                    <a:pt x="0" y="0"/>
                  </a:moveTo>
                  <a:lnTo>
                    <a:pt x="1521026" y="0"/>
                  </a:lnTo>
                  <a:lnTo>
                    <a:pt x="1521026" y="1521026"/>
                  </a:lnTo>
                  <a:lnTo>
                    <a:pt x="0" y="15210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dirty="0"/>
            </a:p>
          </p:txBody>
        </p:sp>
      </p:grpSp>
      <p:sp>
        <p:nvSpPr>
          <p:cNvPr id="51" name="Rectangle 50">
            <a:extLst>
              <a:ext uri="{FF2B5EF4-FFF2-40B4-BE49-F238E27FC236}">
                <a16:creationId xmlns:a16="http://schemas.microsoft.com/office/drawing/2014/main" id="{CCC860A1-0BC4-62AE-FB76-F51920B9F16C}"/>
              </a:ext>
            </a:extLst>
          </p:cNvPr>
          <p:cNvSpPr/>
          <p:nvPr/>
        </p:nvSpPr>
        <p:spPr bwMode="auto">
          <a:xfrm>
            <a:off x="2522148" y="1240647"/>
            <a:ext cx="5850000" cy="1008000"/>
          </a:xfrm>
          <a:prstGeom prst="rect">
            <a:avLst/>
          </a:prstGeom>
          <a:noFill/>
          <a:ln w="19050">
            <a:solidFill>
              <a:schemeClr val="tx2"/>
            </a:solidFill>
          </a:ln>
        </p:spPr>
        <p:txBody>
          <a:bodyPr lIns="180000" tIns="72000" rIns="180000" bIns="72000" anchor="ctr"/>
          <a:lstStyle/>
          <a:p>
            <a:pPr>
              <a:lnSpc>
                <a:spcPct val="110000"/>
              </a:lnSpc>
              <a:spcAft>
                <a:spcPts val="600"/>
              </a:spcAft>
              <a:buClr>
                <a:srgbClr val="B2BB1E"/>
              </a:buClr>
            </a:pPr>
            <a:r>
              <a:rPr lang="en-AU" sz="1100" b="1" dirty="0">
                <a:solidFill>
                  <a:schemeClr val="tx2"/>
                </a:solidFill>
                <a:ea typeface="Roboto" panose="02000000000000000000" pitchFamily="2" charset="0"/>
                <a:cs typeface="Roboto" panose="02000000000000000000" pitchFamily="2" charset="0"/>
              </a:rPr>
              <a:t>Employment Facilitator and Support Officer</a:t>
            </a:r>
          </a:p>
          <a:p>
            <a:pPr>
              <a:lnSpc>
                <a:spcPct val="110000"/>
              </a:lnSpc>
              <a:spcAft>
                <a:spcPts val="600"/>
              </a:spcAft>
              <a:buClr>
                <a:srgbClr val="B2BB1E"/>
              </a:buClr>
            </a:pPr>
            <a:r>
              <a:rPr lang="en-AU" sz="1100" dirty="0">
                <a:solidFill>
                  <a:schemeClr val="tx2"/>
                </a:solidFill>
                <a:ea typeface="Roboto" panose="02000000000000000000" pitchFamily="2" charset="0"/>
                <a:cs typeface="Roboto" panose="02000000000000000000" pitchFamily="2" charset="0"/>
              </a:rPr>
              <a:t>The program is implemented by a locally-based Employment Facilitator and Support Officer.</a:t>
            </a:r>
          </a:p>
        </p:txBody>
      </p:sp>
      <p:grpSp>
        <p:nvGrpSpPr>
          <p:cNvPr id="9" name="Group 8">
            <a:extLst>
              <a:ext uri="{FF2B5EF4-FFF2-40B4-BE49-F238E27FC236}">
                <a16:creationId xmlns:a16="http://schemas.microsoft.com/office/drawing/2014/main" id="{7AD5ACB4-F949-8EEC-51B5-E9638BD82874}"/>
              </a:ext>
              <a:ext uri="{C183D7F6-B498-43B3-948B-1728B52AA6E4}">
                <adec:decorative xmlns:adec="http://schemas.microsoft.com/office/drawing/2017/decorative" val="1"/>
              </a:ext>
            </a:extLst>
          </p:cNvPr>
          <p:cNvGrpSpPr/>
          <p:nvPr/>
        </p:nvGrpSpPr>
        <p:grpSpPr>
          <a:xfrm>
            <a:off x="1190118" y="1290760"/>
            <a:ext cx="907774" cy="907774"/>
            <a:chOff x="3855720" y="2331720"/>
            <a:chExt cx="2194560" cy="2194560"/>
          </a:xfrm>
        </p:grpSpPr>
        <p:grpSp>
          <p:nvGrpSpPr>
            <p:cNvPr id="4" name="Group 3">
              <a:extLst>
                <a:ext uri="{FF2B5EF4-FFF2-40B4-BE49-F238E27FC236}">
                  <a16:creationId xmlns:a16="http://schemas.microsoft.com/office/drawing/2014/main" id="{442BD887-78A9-21C2-D9CC-971A7479A7BE}"/>
                </a:ext>
              </a:extLst>
            </p:cNvPr>
            <p:cNvGrpSpPr/>
            <p:nvPr/>
          </p:nvGrpSpPr>
          <p:grpSpPr>
            <a:xfrm>
              <a:off x="3855720" y="2331720"/>
              <a:ext cx="2194560" cy="2194560"/>
              <a:chOff x="0" y="0"/>
              <a:chExt cx="812800" cy="812800"/>
            </a:xfrm>
          </p:grpSpPr>
          <p:sp>
            <p:nvSpPr>
              <p:cNvPr id="7" name="Freeform 20">
                <a:extLst>
                  <a:ext uri="{FF2B5EF4-FFF2-40B4-BE49-F238E27FC236}">
                    <a16:creationId xmlns:a16="http://schemas.microsoft.com/office/drawing/2014/main" id="{C687B378-CF3B-E032-A0D5-5DDEB50210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62"/>
              </a:solidFill>
            </p:spPr>
            <p:txBody>
              <a:bodyPr/>
              <a:lstStyle/>
              <a:p>
                <a:endParaRPr lang="en-AU" dirty="0"/>
              </a:p>
            </p:txBody>
          </p:sp>
          <p:sp>
            <p:nvSpPr>
              <p:cNvPr id="8" name="TextBox 21">
                <a:extLst>
                  <a:ext uri="{FF2B5EF4-FFF2-40B4-BE49-F238E27FC236}">
                    <a16:creationId xmlns:a16="http://schemas.microsoft.com/office/drawing/2014/main" id="{1A60E72D-7E0C-C970-4326-78B582CAB7FA}"/>
                  </a:ext>
                </a:extLst>
              </p:cNvPr>
              <p:cNvSpPr txBox="1"/>
              <p:nvPr/>
            </p:nvSpPr>
            <p:spPr>
              <a:xfrm>
                <a:off x="76200" y="47625"/>
                <a:ext cx="660400" cy="6889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40"/>
                  </a:lnSpc>
                </a:pPr>
                <a:endParaRPr dirty="0"/>
              </a:p>
            </p:txBody>
          </p:sp>
        </p:grpSp>
        <p:sp>
          <p:nvSpPr>
            <p:cNvPr id="5" name="Freeform 26">
              <a:extLst>
                <a:ext uri="{FF2B5EF4-FFF2-40B4-BE49-F238E27FC236}">
                  <a16:creationId xmlns:a16="http://schemas.microsoft.com/office/drawing/2014/main" id="{3E39157F-E601-65BB-FC15-E6642E58A6C4}"/>
                </a:ext>
              </a:extLst>
            </p:cNvPr>
            <p:cNvSpPr/>
            <p:nvPr/>
          </p:nvSpPr>
          <p:spPr>
            <a:xfrm>
              <a:off x="4157546" y="3543009"/>
              <a:ext cx="1577477" cy="766658"/>
            </a:xfrm>
            <a:custGeom>
              <a:avLst/>
              <a:gdLst/>
              <a:ahLst/>
              <a:cxnLst/>
              <a:rect l="l" t="t" r="r" b="b"/>
              <a:pathLst>
                <a:path w="1577477" h="766658">
                  <a:moveTo>
                    <a:pt x="0" y="0"/>
                  </a:moveTo>
                  <a:lnTo>
                    <a:pt x="1577477" y="0"/>
                  </a:lnTo>
                  <a:lnTo>
                    <a:pt x="1577477" y="766658"/>
                  </a:lnTo>
                  <a:lnTo>
                    <a:pt x="0" y="766658"/>
                  </a:lnTo>
                  <a:lnTo>
                    <a:pt x="0" y="0"/>
                  </a:lnTo>
                  <a:close/>
                </a:path>
              </a:pathLst>
            </a:custGeom>
            <a:blipFill>
              <a:blip r:embed="rId11">
                <a:extLst>
                  <a:ext uri="{96DAC541-7B7A-43D3-8B79-37D633B846F1}">
                    <asvg:svgBlip xmlns:asvg="http://schemas.microsoft.com/office/drawing/2016/SVG/main" r:embed="rId12"/>
                  </a:ext>
                </a:extLst>
              </a:blip>
              <a:stretch>
                <a:fillRect t="-107512" r="-851"/>
              </a:stretch>
            </a:blipFill>
          </p:spPr>
          <p:txBody>
            <a:bodyPr/>
            <a:lstStyle/>
            <a:p>
              <a:endParaRPr lang="en-AU" dirty="0"/>
            </a:p>
          </p:txBody>
        </p:sp>
        <p:sp>
          <p:nvSpPr>
            <p:cNvPr id="6" name="Freeform 27">
              <a:extLst>
                <a:ext uri="{FF2B5EF4-FFF2-40B4-BE49-F238E27FC236}">
                  <a16:creationId xmlns:a16="http://schemas.microsoft.com/office/drawing/2014/main" id="{96FAA630-5C25-6E45-D951-D17430ED3B53}"/>
                </a:ext>
              </a:extLst>
            </p:cNvPr>
            <p:cNvSpPr/>
            <p:nvPr/>
          </p:nvSpPr>
          <p:spPr>
            <a:xfrm>
              <a:off x="4157520" y="2711604"/>
              <a:ext cx="1590907" cy="812355"/>
            </a:xfrm>
            <a:custGeom>
              <a:avLst/>
              <a:gdLst/>
              <a:ahLst/>
              <a:cxnLst/>
              <a:rect l="l" t="t" r="r" b="b"/>
              <a:pathLst>
                <a:path w="1590907" h="812355">
                  <a:moveTo>
                    <a:pt x="0" y="0"/>
                  </a:moveTo>
                  <a:lnTo>
                    <a:pt x="1590908" y="0"/>
                  </a:lnTo>
                  <a:lnTo>
                    <a:pt x="1590908" y="812355"/>
                  </a:lnTo>
                  <a:lnTo>
                    <a:pt x="0" y="812355"/>
                  </a:lnTo>
                  <a:lnTo>
                    <a:pt x="0" y="0"/>
                  </a:lnTo>
                  <a:close/>
                </a:path>
              </a:pathLst>
            </a:custGeom>
            <a:blipFill>
              <a:blip r:embed="rId13">
                <a:extLst>
                  <a:ext uri="{96DAC541-7B7A-43D3-8B79-37D633B846F1}">
                    <asvg:svgBlip xmlns:asvg="http://schemas.microsoft.com/office/drawing/2016/SVG/main" r:embed="rId14"/>
                  </a:ext>
                </a:extLst>
              </a:blip>
              <a:stretch>
                <a:fillRect b="-95838"/>
              </a:stretch>
            </a:blipFill>
          </p:spPr>
          <p:txBody>
            <a:bodyPr/>
            <a:lstStyle/>
            <a:p>
              <a:endParaRPr lang="en-AU" dirty="0"/>
            </a:p>
          </p:txBody>
        </p:sp>
      </p:grpSp>
      <p:sp>
        <p:nvSpPr>
          <p:cNvPr id="2" name="Title 1">
            <a:extLst>
              <a:ext uri="{FF2B5EF4-FFF2-40B4-BE49-F238E27FC236}">
                <a16:creationId xmlns:a16="http://schemas.microsoft.com/office/drawing/2014/main" id="{C9BFF0B9-7CAB-4212-BA13-D840157E68FB}"/>
              </a:ext>
            </a:extLst>
          </p:cNvPr>
          <p:cNvSpPr>
            <a:spLocks noGrp="1"/>
          </p:cNvSpPr>
          <p:nvPr>
            <p:ph type="title"/>
          </p:nvPr>
        </p:nvSpPr>
        <p:spPr/>
        <p:txBody>
          <a:bodyPr vert="horz"/>
          <a:lstStyle/>
          <a:p>
            <a:r>
              <a:rPr lang="en-AU" dirty="0"/>
              <a:t>The program has several components in each Employment Region</a:t>
            </a:r>
          </a:p>
        </p:txBody>
      </p:sp>
      <p:sp>
        <p:nvSpPr>
          <p:cNvPr id="3" name="Slide Number Placeholder 2">
            <a:extLst>
              <a:ext uri="{FF2B5EF4-FFF2-40B4-BE49-F238E27FC236}">
                <a16:creationId xmlns:a16="http://schemas.microsoft.com/office/drawing/2014/main" id="{B6BF2827-0536-CE24-7544-B88D54B20029}"/>
              </a:ext>
            </a:extLst>
          </p:cNvPr>
          <p:cNvSpPr>
            <a:spLocks noGrp="1"/>
          </p:cNvSpPr>
          <p:nvPr>
            <p:ph type="sldNum" sz="quarter" idx="15"/>
          </p:nvPr>
        </p:nvSpPr>
        <p:spPr/>
        <p:txBody>
          <a:bodyPr/>
          <a:lstStyle/>
          <a:p>
            <a:pPr algn="r"/>
            <a:fld id="{31DA3BC9-E790-4181-9E03-5E49C268FA52}" type="slidenum">
              <a:rPr lang="en-AU" sz="1100" smtClean="0"/>
              <a:pPr algn="r"/>
              <a:t>8</a:t>
            </a:fld>
            <a:r>
              <a:rPr lang="en-AU" sz="1100" dirty="0"/>
              <a:t>  </a:t>
            </a:r>
          </a:p>
        </p:txBody>
      </p:sp>
    </p:spTree>
    <p:extLst>
      <p:ext uri="{BB962C8B-B14F-4D97-AF65-F5344CB8AC3E}">
        <p14:creationId xmlns:p14="http://schemas.microsoft.com/office/powerpoint/2010/main" val="164777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C62"/>
        </a:solidFill>
        <a:effectLst/>
      </p:bgPr>
    </p:bg>
    <p:spTree>
      <p:nvGrpSpPr>
        <p:cNvPr id="1" name=""/>
        <p:cNvGrpSpPr/>
        <p:nvPr/>
      </p:nvGrpSpPr>
      <p:grpSpPr>
        <a:xfrm>
          <a:off x="0" y="0"/>
          <a:ext cx="0" cy="0"/>
          <a:chOff x="0" y="0"/>
          <a:chExt cx="0" cy="0"/>
        </a:xfrm>
      </p:grpSpPr>
      <p:sp>
        <p:nvSpPr>
          <p:cNvPr id="4" name="Freeform 4" descr="SVA Consulting"/>
          <p:cNvSpPr/>
          <p:nvPr/>
        </p:nvSpPr>
        <p:spPr>
          <a:xfrm>
            <a:off x="380999" y="281982"/>
            <a:ext cx="2379880" cy="378181"/>
          </a:xfrm>
          <a:custGeom>
            <a:avLst/>
            <a:gdLst/>
            <a:ahLst/>
            <a:cxnLst/>
            <a:rect l="l" t="t" r="r" b="b"/>
            <a:pathLst>
              <a:path w="2538539" h="403393">
                <a:moveTo>
                  <a:pt x="0" y="0"/>
                </a:moveTo>
                <a:lnTo>
                  <a:pt x="2538539" y="0"/>
                </a:lnTo>
                <a:lnTo>
                  <a:pt x="2538539" y="403393"/>
                </a:lnTo>
                <a:lnTo>
                  <a:pt x="0" y="403393"/>
                </a:lnTo>
                <a:lnTo>
                  <a:pt x="0" y="0"/>
                </a:lnTo>
                <a:close/>
              </a:path>
            </a:pathLst>
          </a:custGeom>
          <a:blipFill>
            <a:blip r:embed="rId2"/>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2" name="Freeform 2">
            <a:extLst>
              <a:ext uri="{C183D7F6-B498-43B3-948B-1728B52AA6E4}">
                <adec:decorative xmlns:adec="http://schemas.microsoft.com/office/drawing/2017/decorative" val="1"/>
              </a:ext>
            </a:extLst>
          </p:cNvPr>
          <p:cNvSpPr/>
          <p:nvPr/>
        </p:nvSpPr>
        <p:spPr>
          <a:xfrm rot="-5400000">
            <a:off x="-82986" y="3892986"/>
            <a:ext cx="3389850" cy="2461879"/>
          </a:xfrm>
          <a:custGeom>
            <a:avLst/>
            <a:gdLst/>
            <a:ahLst/>
            <a:cxnLst/>
            <a:rect l="l" t="t" r="r" b="b"/>
            <a:pathLst>
              <a:path w="3615840" h="2626004">
                <a:moveTo>
                  <a:pt x="0" y="0"/>
                </a:moveTo>
                <a:lnTo>
                  <a:pt x="3615840" y="0"/>
                </a:lnTo>
                <a:lnTo>
                  <a:pt x="3615840" y="2626004"/>
                </a:lnTo>
                <a:lnTo>
                  <a:pt x="0" y="2626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
        <p:nvSpPr>
          <p:cNvPr id="3" name="TextBox 3"/>
          <p:cNvSpPr txBox="1">
            <a:spLocks noGrp="1"/>
          </p:cNvSpPr>
          <p:nvPr>
            <p:ph type="title" idx="4294967295"/>
          </p:nvPr>
        </p:nvSpPr>
        <p:spPr>
          <a:xfrm>
            <a:off x="3175128" y="2400901"/>
            <a:ext cx="6480000" cy="138499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eorgia"/>
                <a:ea typeface="ＭＳ Ｐゴシック" pitchFamily="84" charset="-128"/>
                <a:cs typeface="+mn-cs"/>
              </a:rPr>
              <a:t>A flexible and responsive program</a:t>
            </a:r>
          </a:p>
        </p:txBody>
      </p:sp>
      <p:sp>
        <p:nvSpPr>
          <p:cNvPr id="7" name="AutoShape 5">
            <a:extLst>
              <a:ext uri="{FF2B5EF4-FFF2-40B4-BE49-F238E27FC236}">
                <a16:creationId xmlns:a16="http://schemas.microsoft.com/office/drawing/2014/main" id="{1D75C6BC-ED1C-B2D6-4B70-CEDBFA779BC7}"/>
              </a:ext>
              <a:ext uri="{C183D7F6-B498-43B3-948B-1728B52AA6E4}">
                <adec:decorative xmlns:adec="http://schemas.microsoft.com/office/drawing/2017/decorative" val="1"/>
              </a:ext>
            </a:extLst>
          </p:cNvPr>
          <p:cNvSpPr/>
          <p:nvPr/>
        </p:nvSpPr>
        <p:spPr>
          <a:xfrm>
            <a:off x="3175129" y="3993951"/>
            <a:ext cx="676550" cy="0"/>
          </a:xfrm>
          <a:prstGeom prst="line">
            <a:avLst/>
          </a:prstGeom>
          <a:ln w="76200" cap="rnd">
            <a:solidFill>
              <a:srgbClr val="B0BB1D"/>
            </a:solidFill>
            <a:prstDash val="solid"/>
            <a:headEnd type="none" w="sm" len="sm"/>
            <a:tailEnd type="none" w="sm" len="sm"/>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AU" sz="1688" b="0" i="0" u="none" strike="noStrike" kern="1200" cap="none" spc="0" normalizeH="0" baseline="0" noProof="0" dirty="0">
              <a:ln>
                <a:noFill/>
              </a:ln>
              <a:solidFill>
                <a:prstClr val="black"/>
              </a:solidFill>
              <a:effectLst/>
              <a:uLnTx/>
              <a:uFillTx/>
              <a:latin typeface="Calibri"/>
              <a:ea typeface="ＭＳ Ｐゴシック" pitchFamily="84" charset="-128"/>
              <a:cs typeface="+mn-cs"/>
            </a:endParaRPr>
          </a:p>
        </p:txBody>
      </p:sp>
    </p:spTree>
    <p:extLst>
      <p:ext uri="{BB962C8B-B14F-4D97-AF65-F5344CB8AC3E}">
        <p14:creationId xmlns:p14="http://schemas.microsoft.com/office/powerpoint/2010/main" val="1109751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9740c1e2-88f3-4675-a358-8c150f392776"/>
  <p:tag name="EE4P_LANGUAGE_ID" val="3081"/>
  <p:tag name="THINKCELLPRESENTATIONDONOTDELETE" val="&lt;?xml version=&quot;1.0&quot; encoding=&quot;UTF-16&quot; standalone=&quot;yes&quot;?&gt;&lt;root reqver=&quot;28224&quot;&gt;&lt;version val=&quot;3505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EE4P_AGENDAWIZARD" val="&lt;ee4p&gt;&lt;layouts&gt;&lt;layout name=&quot;SVA&quot; id=&quot;299_1&quot;&gt;&lt;standard&gt;&lt;textframe horizontalAnchor=&quot;1&quot; marginBottom=&quot;6&quot; marginLeft=&quot;0&quot; marginRight=&quot;0&quot; marginTop=&quot;6&quot; orientation=&quot;1&quot; verticalAnchor=&quot;1&quot; /&gt;&lt;font name=&quot;Arial&quot; bold=&quot;0&quot; italic=&quot;0&quot; color=&quot;15&quot; /&gt;&lt;paragraphformat firstLineIndent=&quot;0&quot; leftIndent=&quot;0&quot; rightIndent=&quot;0&quot; lineRuleBefore=&quot;&quot; lineRuleWithin=&quot;&quot; lineRuleAfter=&quot;&quot; spaceBefore=&quot;&quot; spaceWithin=&quot;&quot; spaceAfter=&quot;&quot; /&gt;&lt;fill visible=&quot;0&quot; /&gt;&lt;line visible=&quot;0&quot; /&gt;&lt;shadow visible=&quot;0&quot; /&gt;&lt;bulletformat visible=&quot;0&quot; /&gt;&lt;/standard&gt;&lt;agenda name=&quot;New Agenda&quot; title=&quot;Agenda&quot; subtitle=&quot;&quot; sizingModeId=&quot;2&quot; fontSize=&quot;16&quot; fontSizeAuto=&quot;1&quot; startTime=&quot;540&quot; timeFormatId=&quot;2&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34.29913&quot; top=&quot;112.4383&quot; width=&quot;712.9911&quot; height=&quot;373.214&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10.5|11|12|14|16|18&quot; allowedTimeFormatIds=&quot;2&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f2f2f2&quot; visible=&quot;1&quot; /&gt;&lt;font bold=&quot;1&quot; color=&quot;15&quot; /&gt;&lt;/element&gt;&lt;element field=&quot;topic&quot; type=&quot;autoshape&quot; autoShapeType=&quot;1&quot; indent=&quot;(level-1)*(itemSingleHeight+topicLeftSpacing)&quot; indentType=&quot;2&quot;&gt;&lt;paragraphformat alignment=&quot;1&quot; /&gt;&lt;textframe marginLeft=&quot;6&quot; /&gt;&lt;font bold=&quot;1&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f4f7cc&quot; visible=&quot;1&quot; /&gt;&lt;/elemen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f2f2f2&quot; visible=&quot;1&quot; /&gt;&lt;font bold=&quot;1&quot; color=&quot;15&quot; /&gt;&lt;/element&gt;&lt;element field=&quot;topic&quot; type=&quot;autoshape&quot; autoShapeType=&quot;1&quot; indent=&quot;(level-1)*(itemSingleHeight+topicLeftSpacing)&quot; indentType=&quot;2&quot;&gt;&lt;paragraphformat alignment=&quot;1&quot; /&gt;&lt;font bold=&quot;1&quot; /&gt;&lt;textframe marginLeft=&quot;6&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topicLeftSpacing)&quot; indentType=&quot;2&quot;&gt;&lt;paragraphformat alignment=&quot;1&quot; /&gt;&lt;textframe marginLeft=&quot;6&quot; /&gt;&lt;font bold=&quot;1&quot; italic=&quot;1&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f4f7cc&quot; visible=&quot;1&quot; /&gt;&lt;/element&gt;&lt;element field=&quot;topic&quot; type=&quot;autoshape&quot; autoShapeType=&quot;1&quot; indent=&quot;(level-1)*(itemSingleHeight+topicLeftSpacing)&quot; indentType=&quot;2&quot;&gt;&lt;paragraphformat alignment=&quot;1&quot; /&gt;&lt;font bold=&quot;1&quot; italic=&quot;1&quot; /&gt;&lt;textframe marginLeft=&quot;6&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Taskforce Workshop | Agenda&quot; subtitle=&quot;&quot; sizingModeId=&quot;2&quot; fontSize=&quot;16&quot; fontSizeAuto=&quot;1&quot; startTime=&quot;630&quot; timeFormatId=&quot;2&quot; startItemNo=&quot;1&quot; createSingleAgendaSlide=&quot;0&quot; createSeparatingSlides=&quot;0&quot; createBackupSlide=&quot;1&quot; layoutId=&quot;299_1&quot; hideSeparatingSlides=&quot;0&quot; createSections=&quot;0&quot; singleSlideId=&quot;&quot; backupSlideId=&quot;94845377-08ac-4022-a27c-432579eada8c&quot;&gt;&lt;columns leftSpacing=&quot;0&quot; rightSpacing=&quot;0&quot;&gt;&lt;column field=&quot;itemno&quot; label=&quot;No.&quot; checked=&quot;1&quot; leftSpacing=&quot;0&quot; rightSpacing=&quot;0&quot; dock=&quot;1&quot; fixedWidth=&quot;31.50472&quot; /&gt;&lt;column field=&quot;topic&quot; label=&quot;Topic&quot; leftSpacing=&quot;5&quot; rightDistribute=&quot;1&quot; dock=&quot;1&quot; rightSpacing=&quot;298.5815&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2&quot; /&gt;&lt;column field=&quot;pageno&quot; label=&quot;Page No.&quot; visible=&quot;1&quot; checked=&quot;0&quot; leftSpacing=&quot;10&quot; rightSpacing=&quot;6&quot; dock=&quot;2&quot; /&gt;&lt;/columns&gt;&lt;items&gt;&lt;item duration=&quot;10&quot; id=&quot;ee318078-c000-4080-b29a-d6d8f83be927&quot; parentId=&quot;&quot; level=&quot;1&quot; generateAgendaSlide=&quot;1&quot; showAgendaItem=&quot;1&quot; isBreak=&quot;0&quot; topic=&quot;Acknowledgement of country and introductions&quot; agendaSlideId=&quot;&quot; /&gt;&lt;item duration=&quot;10&quot; id=&quot;30fadf0c-952d-40a7-9148-053f45abc1d6&quot; parentId=&quot;&quot; level=&quot;1&quot; generateAgendaSlide=&quot;1&quot; showAgendaItem=&quot;1&quot; isBreak=&quot;0&quot; topic=&quot;Overview of the workshop and research project&quot; agendaSlideId=&quot;&quot; /&gt;&lt;item duration=&quot;40&quot; id=&quot;65139bd9-05ea-4926-8e6a-215ebfafd63f&quot; parentId=&quot;&quot; level=&quot;1&quot; generateAgendaSlide=&quot;1&quot; showAgendaItem=&quot;1&quot; isBreak=&quot;0&quot; topic=&quot;Understanding the Local Jobs Program's impact&quot; agendaSlideId=&quot;&quot; /&gt;&lt;item duration=&quot;55&quot; id=&quot;cc46f95b-9d78-4b40-abab-80952fd9a142&quot; parentId=&quot;&quot; level=&quot;1&quot; generateAgendaSlide=&quot;1&quot; showAgendaItem=&quot;1&quot; isBreak=&quot;0&quot; topic=&quot;Understanding how it creates impact&quot; agendaSlideId=&quot;&quot; /&gt;&lt;item duration=&quot;5&quot; id=&quot;72d1add3-395c-48a0-9a3e-50dd2a1a7d9f&quot; parentId=&quot;&quot; level=&quot;1&quot; generateAgendaSlide=&quot;1&quot; showAgendaItem=&quot;1&quot; isBreak=&quot;0&quot; topic=&quot;Close and next steps&quot; agendaSlideId=&quot;&quot; /&gt;&lt;/items&gt;&lt;/agenda&gt;&lt;/contents&gt;&lt;/ee4p&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16.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17.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18.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19.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21.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22.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23.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24.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25.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26.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27.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28.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29.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Z1GQDBVSHeNhKlx8SM1_w"/>
</p:tagLst>
</file>

<file path=ppt/tags/tag30.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31.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32.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33.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34.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35.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36.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37.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38.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39.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41.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42.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43.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44.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45.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46.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47.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48.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49.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6TQMlQcT.un5DLKbHyT3Q"/>
</p:tagLst>
</file>

<file path=ppt/tags/tag50.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54.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55.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56.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57.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58.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59.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61.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VlzBgCIQUqzYA3qjqhR6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VA_Consulting">
  <a:themeElements>
    <a:clrScheme name="SVA Colours">
      <a:dk1>
        <a:srgbClr val="000000"/>
      </a:dk1>
      <a:lt1>
        <a:srgbClr val="FFFFFF"/>
      </a:lt1>
      <a:dk2>
        <a:srgbClr val="002D62"/>
      </a:dk2>
      <a:lt2>
        <a:srgbClr val="B2BB1E"/>
      </a:lt2>
      <a:accent1>
        <a:srgbClr val="353E49"/>
      </a:accent1>
      <a:accent2>
        <a:srgbClr val="AFA778"/>
      </a:accent2>
      <a:accent3>
        <a:srgbClr val="34657F"/>
      </a:accent3>
      <a:accent4>
        <a:srgbClr val="BD9B60"/>
      </a:accent4>
      <a:accent5>
        <a:srgbClr val="696158"/>
      </a:accent5>
      <a:accent6>
        <a:srgbClr val="FFA300"/>
      </a:accent6>
      <a:hlink>
        <a:srgbClr val="6E5023"/>
      </a:hlink>
      <a:folHlink>
        <a:srgbClr val="998542"/>
      </a:folHlink>
    </a:clrScheme>
    <a:fontScheme name="SVA Fonts">
      <a:majorFont>
        <a:latin typeface="Georgi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000" b="1" i="0" u="none" strike="noStrike" cap="none" normalizeH="0" baseline="0" dirty="0" err="1" smtClean="0">
            <a:ln>
              <a:noFill/>
            </a:ln>
            <a:solidFill>
              <a:schemeClr val="bg1"/>
            </a:solidFill>
            <a:effectLst/>
            <a:latin typeface="+mn-lt"/>
            <a:ea typeface="ＭＳ Ｐゴシック" pitchFamily="84" charset="-128"/>
          </a:defRPr>
        </a:defPPr>
      </a:lstStyle>
    </a:spDef>
    <a:lnDef>
      <a:spPr bwMode="auto">
        <a:solidFill>
          <a:schemeClr val="accent1"/>
        </a:solidFill>
        <a:ln w="12700" cap="flat" cmpd="sng" algn="ctr">
          <a:solidFill>
            <a:srgbClr val="002D62"/>
          </a:solidFill>
          <a:prstDash val="solid"/>
          <a:round/>
          <a:headEnd type="none" w="med" len="med"/>
          <a:tailEnd type="none"/>
        </a:ln>
        <a:effectLst/>
      </a:spPr>
      <a:bodyPr/>
      <a:lstStyle/>
    </a:lnDef>
    <a:txDef>
      <a:spPr/>
      <a:bodyPr vert="horz" wrap="square" lIns="0" tIns="0" rIns="0" bIns="0" rtlCol="0">
        <a:noAutofit/>
      </a:bodyPr>
      <a:lstStyle>
        <a:defPPr marL="0" indent="0" algn="l">
          <a:defRPr sz="1400" kern="0" dirty="0" err="1" smtClean="0">
            <a:solidFill>
              <a:schemeClr val="tx2"/>
            </a:solidFill>
          </a:defRPr>
        </a:defPPr>
      </a:lstStyle>
    </a:txDef>
  </a:objectDefaults>
  <a:extraClrSchemeLst>
    <a:extraClrScheme>
      <a:clrScheme name="Office Theme 1">
        <a:dk1>
          <a:srgbClr val="002D62"/>
        </a:dk1>
        <a:lt1>
          <a:srgbClr val="F2F0E9"/>
        </a:lt1>
        <a:dk2>
          <a:srgbClr val="002D62"/>
        </a:dk2>
        <a:lt2>
          <a:srgbClr val="2D2015"/>
        </a:lt2>
        <a:accent1>
          <a:srgbClr val="B2BB1E"/>
        </a:accent1>
        <a:accent2>
          <a:srgbClr val="BDB58C"/>
        </a:accent2>
        <a:accent3>
          <a:srgbClr val="F7F6F2"/>
        </a:accent3>
        <a:accent4>
          <a:srgbClr val="002553"/>
        </a:accent4>
        <a:accent5>
          <a:srgbClr val="D5DAAB"/>
        </a:accent5>
        <a:accent6>
          <a:srgbClr val="ABA47E"/>
        </a:accent6>
        <a:hlink>
          <a:srgbClr val="7FA1B6"/>
        </a:hlink>
        <a:folHlink>
          <a:srgbClr val="D59F0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VA_Consulting.potx" id="{964348E8-EAD4-49A3-A43C-72EE3B914C57}" vid="{A3F889E6-76AD-483C-B40D-C4AD793C26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VA Colours">
    <a:dk1>
      <a:srgbClr val="000000"/>
    </a:dk1>
    <a:lt1>
      <a:srgbClr val="FFFFFF"/>
    </a:lt1>
    <a:dk2>
      <a:srgbClr val="002D62"/>
    </a:dk2>
    <a:lt2>
      <a:srgbClr val="B2BB1E"/>
    </a:lt2>
    <a:accent1>
      <a:srgbClr val="353E49"/>
    </a:accent1>
    <a:accent2>
      <a:srgbClr val="AFA778"/>
    </a:accent2>
    <a:accent3>
      <a:srgbClr val="34657F"/>
    </a:accent3>
    <a:accent4>
      <a:srgbClr val="BD9B60"/>
    </a:accent4>
    <a:accent5>
      <a:srgbClr val="696158"/>
    </a:accent5>
    <a:accent6>
      <a:srgbClr val="FFA300"/>
    </a:accent6>
    <a:hlink>
      <a:srgbClr val="6E5023"/>
    </a:hlink>
    <a:folHlink>
      <a:srgbClr val="998542"/>
    </a:folHlink>
  </a:clrScheme>
</a:themeOverride>
</file>

<file path=ppt/theme/themeOverride2.xml><?xml version="1.0" encoding="utf-8"?>
<a:themeOverride xmlns:a="http://schemas.openxmlformats.org/drawingml/2006/main">
  <a:clrScheme name="SVA Colours">
    <a:dk1>
      <a:srgbClr val="000000"/>
    </a:dk1>
    <a:lt1>
      <a:srgbClr val="FFFFFF"/>
    </a:lt1>
    <a:dk2>
      <a:srgbClr val="002D62"/>
    </a:dk2>
    <a:lt2>
      <a:srgbClr val="B2BB1E"/>
    </a:lt2>
    <a:accent1>
      <a:srgbClr val="353E49"/>
    </a:accent1>
    <a:accent2>
      <a:srgbClr val="AFA778"/>
    </a:accent2>
    <a:accent3>
      <a:srgbClr val="34657F"/>
    </a:accent3>
    <a:accent4>
      <a:srgbClr val="BD9B60"/>
    </a:accent4>
    <a:accent5>
      <a:srgbClr val="696158"/>
    </a:accent5>
    <a:accent6>
      <a:srgbClr val="FFA300"/>
    </a:accent6>
    <a:hlink>
      <a:srgbClr val="6E5023"/>
    </a:hlink>
    <a:folHlink>
      <a:srgbClr val="998542"/>
    </a:folHlink>
  </a:clrScheme>
</a:themeOverride>
</file>

<file path=ppt/theme/themeOverride3.xml><?xml version="1.0" encoding="utf-8"?>
<a:themeOverride xmlns:a="http://schemas.openxmlformats.org/drawingml/2006/main">
  <a:clrScheme name="SVA Colours">
    <a:dk1>
      <a:srgbClr val="000000"/>
    </a:dk1>
    <a:lt1>
      <a:srgbClr val="FFFFFF"/>
    </a:lt1>
    <a:dk2>
      <a:srgbClr val="002D62"/>
    </a:dk2>
    <a:lt2>
      <a:srgbClr val="B2BB1E"/>
    </a:lt2>
    <a:accent1>
      <a:srgbClr val="353E49"/>
    </a:accent1>
    <a:accent2>
      <a:srgbClr val="AFA778"/>
    </a:accent2>
    <a:accent3>
      <a:srgbClr val="34657F"/>
    </a:accent3>
    <a:accent4>
      <a:srgbClr val="BD9B60"/>
    </a:accent4>
    <a:accent5>
      <a:srgbClr val="696158"/>
    </a:accent5>
    <a:accent6>
      <a:srgbClr val="FFA300"/>
    </a:accent6>
    <a:hlink>
      <a:srgbClr val="6E5023"/>
    </a:hlink>
    <a:folHlink>
      <a:srgbClr val="998542"/>
    </a:folHlink>
  </a:clrScheme>
</a:themeOverride>
</file>

<file path=docProps/app.xml><?xml version="1.0" encoding="utf-8"?>
<Properties xmlns="http://schemas.openxmlformats.org/officeDocument/2006/extended-properties" xmlns:vt="http://schemas.openxmlformats.org/officeDocument/2006/docPropsVTypes">
  <Template/>
  <TotalTime>0</TotalTime>
  <Words>12931</Words>
  <Application>Microsoft Office PowerPoint</Application>
  <PresentationFormat>A4 Paper (210x297 mm)</PresentationFormat>
  <Paragraphs>613</Paragraphs>
  <Slides>51</Slides>
  <Notes>12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5" baseType="lpstr">
      <vt:lpstr>ＭＳ Ｐゴシック</vt:lpstr>
      <vt:lpstr>Arial</vt:lpstr>
      <vt:lpstr>Arial,Sans-Serif</vt:lpstr>
      <vt:lpstr>Calibri</vt:lpstr>
      <vt:lpstr>Courier New</vt:lpstr>
      <vt:lpstr>Georgia</vt:lpstr>
      <vt:lpstr>Roboto</vt:lpstr>
      <vt:lpstr>Roboto 1</vt:lpstr>
      <vt:lpstr>Roboto 1 Bold</vt:lpstr>
      <vt:lpstr>Times New Roman</vt:lpstr>
      <vt:lpstr>Verdana</vt:lpstr>
      <vt:lpstr>SVA_Consulting</vt:lpstr>
      <vt:lpstr>Office Theme</vt:lpstr>
      <vt:lpstr>think-cell Slide</vt:lpstr>
      <vt:lpstr>Local Jobs Insights Research</vt:lpstr>
      <vt:lpstr>Prelims</vt:lpstr>
      <vt:lpstr>Executive summary</vt:lpstr>
      <vt:lpstr>About the Local Jobs Insights Research</vt:lpstr>
      <vt:lpstr>Executive summary</vt:lpstr>
      <vt:lpstr>Bringing local leaders together</vt:lpstr>
      <vt:lpstr>The Local Jobs Program brings together local leaders to solve the labour market challenges affecting their community</vt:lpstr>
      <vt:lpstr>The program has several components in each Employment Region</vt:lpstr>
      <vt:lpstr>A flexible and responsive program</vt:lpstr>
      <vt:lpstr>The program is flexible and responsive to each community’s needs</vt:lpstr>
      <vt:lpstr>Successful Employment Facilitators</vt:lpstr>
      <vt:lpstr>Successful Employment Facilitators share common behaviours, but also bring their own experiences and skills</vt:lpstr>
      <vt:lpstr>Effective Taskforces</vt:lpstr>
      <vt:lpstr>Taskforces that have stable membership and structures that support collaboration can take on more responsibility</vt:lpstr>
      <vt:lpstr>The program’s outcomes</vt:lpstr>
      <vt:lpstr>The Local Jobs Program creates valuable outcomes that respond to regional labour market challenges and gaps in local service systems</vt:lpstr>
      <vt:lpstr>The program’s unique  role</vt:lpstr>
      <vt:lpstr>Many of these outcomes would be unlikely without the Local Jobs Program</vt:lpstr>
      <vt:lpstr>Lessons for the department</vt:lpstr>
      <vt:lpstr>The research highlights several lessons for the department</vt:lpstr>
      <vt:lpstr>The following pages present the four case studies</vt:lpstr>
      <vt:lpstr>Case studies </vt:lpstr>
      <vt:lpstr>Mid North South Australia</vt:lpstr>
      <vt:lpstr>Case study 1. Mid North South Australia. Increasing investment in regional skills and training capability</vt:lpstr>
      <vt:lpstr>Context: Labour market challenges and local responses</vt:lpstr>
      <vt:lpstr>Implementation: How the Local Jobs Program was implemented in this region</vt:lpstr>
      <vt:lpstr>Outcome story #1</vt:lpstr>
      <vt:lpstr>Outcome story #2</vt:lpstr>
      <vt:lpstr>Outcome story #3</vt:lpstr>
      <vt:lpstr>Illawarra South Coast</vt:lpstr>
      <vt:lpstr>Case study 2: Illawarra South Coast. Improving public transport and supporting the growing manufacturing and defence industries</vt:lpstr>
      <vt:lpstr>Context: Labour market challenges and local responses</vt:lpstr>
      <vt:lpstr>Implementation: How the Local Jobs Program was implemented in this region</vt:lpstr>
      <vt:lpstr>Outcome story #1</vt:lpstr>
      <vt:lpstr>Outcome story #2</vt:lpstr>
      <vt:lpstr>Outcome story #3</vt:lpstr>
      <vt:lpstr>Western Melbourne</vt:lpstr>
      <vt:lpstr>Case study 3: Western Melbourne. Improving coordination between Employment Services Providers, training providers and employers </vt:lpstr>
      <vt:lpstr>Context: Labour market challenges and local responses</vt:lpstr>
      <vt:lpstr>Implementation: How the Local Jobs Program was implemented in this region</vt:lpstr>
      <vt:lpstr>Outcome story #1</vt:lpstr>
      <vt:lpstr>Outcome story #2</vt:lpstr>
      <vt:lpstr>New England and North West</vt:lpstr>
      <vt:lpstr>Case study 4: New England and North West. Developing local solutions for First Nations and culturally and linguistically diverse job seekers</vt:lpstr>
      <vt:lpstr>Context: Labour market challenges and local responses</vt:lpstr>
      <vt:lpstr>Implementation: How the Local Jobs Program was implemented in this region</vt:lpstr>
      <vt:lpstr>Outcome story #1</vt:lpstr>
      <vt:lpstr>Outcome story #2</vt:lpstr>
      <vt:lpstr>Appendix</vt:lpstr>
      <vt:lpstr>This research generates insights into what the Local Jobs Program can achieve and how it does it</vt:lpstr>
      <vt:lpstr>Backcover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Jobs Insights Research Report</dc:title>
  <dc:creator/>
  <cp:lastModifiedBy/>
  <cp:revision>1</cp:revision>
  <dcterms:created xsi:type="dcterms:W3CDTF">2024-12-19T08:18:05Z</dcterms:created>
  <dcterms:modified xsi:type="dcterms:W3CDTF">2024-12-19T08:21:43Z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2024-12-19T08:18:21Z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85ecc0db-09b1-404d-8e43-782f29bbaaa0</vt:lpwstr>
  </property>
  <property fmtid="{D5CDD505-2E9C-101B-9397-08002B2CF9AE}" pid="8" name="MSIP_Label_79d889eb-932f-4752-8739-64d25806ef64_ContentBits">
    <vt:lpwstr>0</vt:lpwstr>
  </property>
</Properties>
</file>