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2" r:id="rId3"/>
    <p:sldMasterId id="2147483664" r:id="rId4"/>
  </p:sldMasterIdLst>
  <p:notesMasterIdLst>
    <p:notesMasterId r:id="rId20"/>
  </p:notesMasterIdLst>
  <p:sldIdLst>
    <p:sldId id="2134806754" r:id="rId5"/>
    <p:sldId id="2134806773" r:id="rId6"/>
    <p:sldId id="2134806744" r:id="rId7"/>
    <p:sldId id="2134806743" r:id="rId8"/>
    <p:sldId id="2134806596" r:id="rId9"/>
    <p:sldId id="2134806597" r:id="rId10"/>
    <p:sldId id="2134806770" r:id="rId11"/>
    <p:sldId id="2134806725" r:id="rId12"/>
    <p:sldId id="2134806584" r:id="rId13"/>
    <p:sldId id="2134806717" r:id="rId14"/>
    <p:sldId id="2134806621" r:id="rId15"/>
    <p:sldId id="2134806765" r:id="rId16"/>
    <p:sldId id="2134806709" r:id="rId17"/>
    <p:sldId id="2134806738" r:id="rId18"/>
    <p:sldId id="213480673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7" autoAdjust="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Trade</c:v>
                </c:pt>
              </c:strCache>
            </c:strRef>
          </c:tx>
          <c:spPr>
            <a:ln w="28575" cap="rnd">
              <a:solidFill>
                <a:schemeClr val="accent6"/>
              </a:solidFill>
              <a:round/>
            </a:ln>
            <a:effectLst/>
          </c:spPr>
          <c:marker>
            <c:symbol val="none"/>
          </c:marker>
          <c:cat>
            <c:numRef>
              <c:f>Sheet1!$A$2:$A$50</c:f>
              <c:numCache>
                <c:formatCode>General</c:formatCode>
                <c:ptCount val="49"/>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numCache>
            </c:numRef>
          </c:cat>
          <c:val>
            <c:numRef>
              <c:f>Sheet1!$B$2:$B$50</c:f>
              <c:numCache>
                <c:formatCode>#,##0</c:formatCode>
                <c:ptCount val="49"/>
                <c:pt idx="0">
                  <c:v>210755</c:v>
                </c:pt>
                <c:pt idx="1">
                  <c:v>210420</c:v>
                </c:pt>
                <c:pt idx="2">
                  <c:v>210635</c:v>
                </c:pt>
                <c:pt idx="3">
                  <c:v>206530</c:v>
                </c:pt>
                <c:pt idx="4">
                  <c:v>216150</c:v>
                </c:pt>
                <c:pt idx="5">
                  <c:v>214390</c:v>
                </c:pt>
                <c:pt idx="6">
                  <c:v>210210</c:v>
                </c:pt>
                <c:pt idx="7">
                  <c:v>202620</c:v>
                </c:pt>
                <c:pt idx="8">
                  <c:v>210725</c:v>
                </c:pt>
                <c:pt idx="9">
                  <c:v>215370</c:v>
                </c:pt>
                <c:pt idx="10">
                  <c:v>210645</c:v>
                </c:pt>
                <c:pt idx="11">
                  <c:v>203915</c:v>
                </c:pt>
                <c:pt idx="12">
                  <c:v>210720</c:v>
                </c:pt>
                <c:pt idx="13">
                  <c:v>208565</c:v>
                </c:pt>
                <c:pt idx="14">
                  <c:v>213485</c:v>
                </c:pt>
                <c:pt idx="15">
                  <c:v>204330</c:v>
                </c:pt>
                <c:pt idx="16">
                  <c:v>206855</c:v>
                </c:pt>
                <c:pt idx="17">
                  <c:v>192810</c:v>
                </c:pt>
                <c:pt idx="18">
                  <c:v>190950</c:v>
                </c:pt>
                <c:pt idx="19">
                  <c:v>182105</c:v>
                </c:pt>
                <c:pt idx="20">
                  <c:v>187930</c:v>
                </c:pt>
                <c:pt idx="21">
                  <c:v>184600</c:v>
                </c:pt>
                <c:pt idx="22">
                  <c:v>180575</c:v>
                </c:pt>
                <c:pt idx="23">
                  <c:v>173290</c:v>
                </c:pt>
                <c:pt idx="24">
                  <c:v>179420</c:v>
                </c:pt>
                <c:pt idx="25">
                  <c:v>176105</c:v>
                </c:pt>
                <c:pt idx="26">
                  <c:v>173365</c:v>
                </c:pt>
                <c:pt idx="27">
                  <c:v>167605</c:v>
                </c:pt>
                <c:pt idx="28">
                  <c:v>174560</c:v>
                </c:pt>
                <c:pt idx="29">
                  <c:v>172565</c:v>
                </c:pt>
                <c:pt idx="30">
                  <c:v>171555</c:v>
                </c:pt>
                <c:pt idx="31">
                  <c:v>168300</c:v>
                </c:pt>
                <c:pt idx="32">
                  <c:v>179050</c:v>
                </c:pt>
                <c:pt idx="33">
                  <c:v>178580</c:v>
                </c:pt>
                <c:pt idx="34">
                  <c:v>178140</c:v>
                </c:pt>
                <c:pt idx="35">
                  <c:v>173770</c:v>
                </c:pt>
                <c:pt idx="36">
                  <c:v>184920</c:v>
                </c:pt>
                <c:pt idx="37">
                  <c:v>180745</c:v>
                </c:pt>
                <c:pt idx="38">
                  <c:v>181940</c:v>
                </c:pt>
                <c:pt idx="39">
                  <c:v>175695</c:v>
                </c:pt>
                <c:pt idx="40">
                  <c:v>183955</c:v>
                </c:pt>
                <c:pt idx="41">
                  <c:v>181685</c:v>
                </c:pt>
                <c:pt idx="42">
                  <c:v>180145</c:v>
                </c:pt>
                <c:pt idx="43">
                  <c:v>193080</c:v>
                </c:pt>
                <c:pt idx="44">
                  <c:v>212420</c:v>
                </c:pt>
                <c:pt idx="45">
                  <c:v>216550</c:v>
                </c:pt>
                <c:pt idx="46">
                  <c:v>220335</c:v>
                </c:pt>
                <c:pt idx="47">
                  <c:v>217590</c:v>
                </c:pt>
                <c:pt idx="48">
                  <c:v>234280</c:v>
                </c:pt>
              </c:numCache>
            </c:numRef>
          </c:val>
          <c:smooth val="0"/>
          <c:extLst>
            <c:ext xmlns:c16="http://schemas.microsoft.com/office/drawing/2014/chart" uri="{C3380CC4-5D6E-409C-BE32-E72D297353CC}">
              <c16:uniqueId val="{00000000-3CF8-4814-B141-EF2F00BAE03C}"/>
            </c:ext>
          </c:extLst>
        </c:ser>
        <c:ser>
          <c:idx val="1"/>
          <c:order val="1"/>
          <c:tx>
            <c:strRef>
              <c:f>Sheet1!$C$1</c:f>
              <c:strCache>
                <c:ptCount val="1"/>
                <c:pt idx="0">
                  <c:v>Non-trade</c:v>
                </c:pt>
              </c:strCache>
            </c:strRef>
          </c:tx>
          <c:spPr>
            <a:ln w="28575" cap="rnd">
              <a:solidFill>
                <a:schemeClr val="accent2"/>
              </a:solidFill>
              <a:round/>
            </a:ln>
            <a:effectLst/>
          </c:spPr>
          <c:marker>
            <c:symbol val="none"/>
          </c:marker>
          <c:cat>
            <c:numRef>
              <c:f>Sheet1!$A$2:$A$50</c:f>
              <c:numCache>
                <c:formatCode>General</c:formatCode>
                <c:ptCount val="49"/>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numCache>
            </c:numRef>
          </c:cat>
          <c:val>
            <c:numRef>
              <c:f>Sheet1!$C$2:$C$50</c:f>
              <c:numCache>
                <c:formatCode>#,##0</c:formatCode>
                <c:ptCount val="49"/>
                <c:pt idx="0">
                  <c:v>221350</c:v>
                </c:pt>
                <c:pt idx="1">
                  <c:v>226150</c:v>
                </c:pt>
                <c:pt idx="2">
                  <c:v>233270</c:v>
                </c:pt>
                <c:pt idx="3">
                  <c:v>228050</c:v>
                </c:pt>
                <c:pt idx="4">
                  <c:v>239725</c:v>
                </c:pt>
                <c:pt idx="5">
                  <c:v>244700</c:v>
                </c:pt>
                <c:pt idx="6">
                  <c:v>246170</c:v>
                </c:pt>
                <c:pt idx="7">
                  <c:v>238890</c:v>
                </c:pt>
                <c:pt idx="8">
                  <c:v>253480</c:v>
                </c:pt>
                <c:pt idx="9">
                  <c:v>299305</c:v>
                </c:pt>
                <c:pt idx="10">
                  <c:v>274525</c:v>
                </c:pt>
                <c:pt idx="11">
                  <c:v>239410</c:v>
                </c:pt>
                <c:pt idx="12">
                  <c:v>224105</c:v>
                </c:pt>
                <c:pt idx="13">
                  <c:v>194930</c:v>
                </c:pt>
                <c:pt idx="14">
                  <c:v>199120</c:v>
                </c:pt>
                <c:pt idx="15">
                  <c:v>176290</c:v>
                </c:pt>
                <c:pt idx="16">
                  <c:v>169260</c:v>
                </c:pt>
                <c:pt idx="17">
                  <c:v>151870</c:v>
                </c:pt>
                <c:pt idx="18">
                  <c:v>145420</c:v>
                </c:pt>
                <c:pt idx="19">
                  <c:v>127895</c:v>
                </c:pt>
                <c:pt idx="20">
                  <c:v>126160</c:v>
                </c:pt>
                <c:pt idx="21">
                  <c:v>117405</c:v>
                </c:pt>
                <c:pt idx="22">
                  <c:v>110135</c:v>
                </c:pt>
                <c:pt idx="23">
                  <c:v>100185</c:v>
                </c:pt>
                <c:pt idx="24">
                  <c:v>104230</c:v>
                </c:pt>
                <c:pt idx="25">
                  <c:v>105395</c:v>
                </c:pt>
                <c:pt idx="26">
                  <c:v>104390</c:v>
                </c:pt>
                <c:pt idx="27">
                  <c:v>96495</c:v>
                </c:pt>
                <c:pt idx="28">
                  <c:v>102240</c:v>
                </c:pt>
                <c:pt idx="29">
                  <c:v>101025</c:v>
                </c:pt>
                <c:pt idx="30">
                  <c:v>97730</c:v>
                </c:pt>
                <c:pt idx="31">
                  <c:v>93610</c:v>
                </c:pt>
                <c:pt idx="32">
                  <c:v>99035</c:v>
                </c:pt>
                <c:pt idx="33">
                  <c:v>97545</c:v>
                </c:pt>
                <c:pt idx="34">
                  <c:v>94905</c:v>
                </c:pt>
                <c:pt idx="35">
                  <c:v>89415</c:v>
                </c:pt>
                <c:pt idx="36">
                  <c:v>94675</c:v>
                </c:pt>
                <c:pt idx="37">
                  <c:v>95550</c:v>
                </c:pt>
                <c:pt idx="38">
                  <c:v>93010</c:v>
                </c:pt>
                <c:pt idx="39">
                  <c:v>84935</c:v>
                </c:pt>
                <c:pt idx="40">
                  <c:v>87985</c:v>
                </c:pt>
                <c:pt idx="41">
                  <c:v>85560</c:v>
                </c:pt>
                <c:pt idx="42">
                  <c:v>83820</c:v>
                </c:pt>
                <c:pt idx="43">
                  <c:v>105930</c:v>
                </c:pt>
                <c:pt idx="44">
                  <c:v>118725</c:v>
                </c:pt>
                <c:pt idx="45">
                  <c:v>125500</c:v>
                </c:pt>
                <c:pt idx="46">
                  <c:v>132840</c:v>
                </c:pt>
                <c:pt idx="47">
                  <c:v>132740</c:v>
                </c:pt>
                <c:pt idx="48">
                  <c:v>153445</c:v>
                </c:pt>
              </c:numCache>
            </c:numRef>
          </c:val>
          <c:smooth val="0"/>
          <c:extLst>
            <c:ext xmlns:c16="http://schemas.microsoft.com/office/drawing/2014/chart" uri="{C3380CC4-5D6E-409C-BE32-E72D297353CC}">
              <c16:uniqueId val="{00000001-3CF8-4814-B141-EF2F00BAE03C}"/>
            </c:ext>
          </c:extLst>
        </c:ser>
        <c:ser>
          <c:idx val="2"/>
          <c:order val="2"/>
          <c:tx>
            <c:strRef>
              <c:f>Sheet1!$D$1</c:f>
              <c:strCache>
                <c:ptCount val="1"/>
                <c:pt idx="0">
                  <c:v>Total</c:v>
                </c:pt>
              </c:strCache>
            </c:strRef>
          </c:tx>
          <c:spPr>
            <a:ln w="28575" cap="rnd">
              <a:solidFill>
                <a:schemeClr val="accent1"/>
              </a:solidFill>
              <a:round/>
            </a:ln>
            <a:effectLst/>
          </c:spPr>
          <c:marker>
            <c:symbol val="none"/>
          </c:marker>
          <c:cat>
            <c:numRef>
              <c:f>Sheet1!$A$2:$A$50</c:f>
              <c:numCache>
                <c:formatCode>General</c:formatCode>
                <c:ptCount val="49"/>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numCache>
            </c:numRef>
          </c:cat>
          <c:val>
            <c:numRef>
              <c:f>Sheet1!$D$2:$D$50</c:f>
              <c:numCache>
                <c:formatCode>#,##0</c:formatCode>
                <c:ptCount val="49"/>
                <c:pt idx="0">
                  <c:v>432495</c:v>
                </c:pt>
                <c:pt idx="1">
                  <c:v>437060</c:v>
                </c:pt>
                <c:pt idx="2">
                  <c:v>444465</c:v>
                </c:pt>
                <c:pt idx="3">
                  <c:v>435155</c:v>
                </c:pt>
                <c:pt idx="4">
                  <c:v>456470</c:v>
                </c:pt>
                <c:pt idx="5">
                  <c:v>459705</c:v>
                </c:pt>
                <c:pt idx="6">
                  <c:v>456815</c:v>
                </c:pt>
                <c:pt idx="7">
                  <c:v>441815</c:v>
                </c:pt>
                <c:pt idx="8">
                  <c:v>464435</c:v>
                </c:pt>
                <c:pt idx="9">
                  <c:v>514810</c:v>
                </c:pt>
                <c:pt idx="10">
                  <c:v>485245</c:v>
                </c:pt>
                <c:pt idx="11">
                  <c:v>443355</c:v>
                </c:pt>
                <c:pt idx="12">
                  <c:v>434845</c:v>
                </c:pt>
                <c:pt idx="13">
                  <c:v>403505</c:v>
                </c:pt>
                <c:pt idx="14">
                  <c:v>412610</c:v>
                </c:pt>
                <c:pt idx="15">
                  <c:v>380615</c:v>
                </c:pt>
                <c:pt idx="16">
                  <c:v>376120</c:v>
                </c:pt>
                <c:pt idx="17">
                  <c:v>344680</c:v>
                </c:pt>
                <c:pt idx="18">
                  <c:v>336370</c:v>
                </c:pt>
                <c:pt idx="19">
                  <c:v>310000</c:v>
                </c:pt>
                <c:pt idx="20">
                  <c:v>314090</c:v>
                </c:pt>
                <c:pt idx="21">
                  <c:v>302005</c:v>
                </c:pt>
                <c:pt idx="22">
                  <c:v>290705</c:v>
                </c:pt>
                <c:pt idx="23">
                  <c:v>273475</c:v>
                </c:pt>
                <c:pt idx="24">
                  <c:v>283650</c:v>
                </c:pt>
                <c:pt idx="25">
                  <c:v>281500</c:v>
                </c:pt>
                <c:pt idx="26">
                  <c:v>277750</c:v>
                </c:pt>
                <c:pt idx="27">
                  <c:v>264100</c:v>
                </c:pt>
                <c:pt idx="28">
                  <c:v>276800</c:v>
                </c:pt>
                <c:pt idx="29">
                  <c:v>273590</c:v>
                </c:pt>
                <c:pt idx="30">
                  <c:v>269285</c:v>
                </c:pt>
                <c:pt idx="31">
                  <c:v>261910</c:v>
                </c:pt>
                <c:pt idx="32">
                  <c:v>278080</c:v>
                </c:pt>
                <c:pt idx="33">
                  <c:v>276125</c:v>
                </c:pt>
                <c:pt idx="34">
                  <c:v>273045</c:v>
                </c:pt>
                <c:pt idx="35">
                  <c:v>263185</c:v>
                </c:pt>
                <c:pt idx="36">
                  <c:v>279600</c:v>
                </c:pt>
                <c:pt idx="37">
                  <c:v>276305</c:v>
                </c:pt>
                <c:pt idx="38">
                  <c:v>274960</c:v>
                </c:pt>
                <c:pt idx="39">
                  <c:v>260640</c:v>
                </c:pt>
                <c:pt idx="40">
                  <c:v>271950</c:v>
                </c:pt>
                <c:pt idx="41">
                  <c:v>267250</c:v>
                </c:pt>
                <c:pt idx="42">
                  <c:v>263975</c:v>
                </c:pt>
                <c:pt idx="43">
                  <c:v>299025</c:v>
                </c:pt>
                <c:pt idx="44">
                  <c:v>331175</c:v>
                </c:pt>
                <c:pt idx="45">
                  <c:v>342075</c:v>
                </c:pt>
                <c:pt idx="46">
                  <c:v>353250</c:v>
                </c:pt>
                <c:pt idx="47">
                  <c:v>350430</c:v>
                </c:pt>
                <c:pt idx="48">
                  <c:v>387830</c:v>
                </c:pt>
              </c:numCache>
            </c:numRef>
          </c:val>
          <c:smooth val="0"/>
          <c:extLst>
            <c:ext xmlns:c16="http://schemas.microsoft.com/office/drawing/2014/chart" uri="{C3380CC4-5D6E-409C-BE32-E72D297353CC}">
              <c16:uniqueId val="{00000002-3CF8-4814-B141-EF2F00BAE03C}"/>
            </c:ext>
          </c:extLst>
        </c:ser>
        <c:dLbls>
          <c:showLegendKey val="0"/>
          <c:showVal val="0"/>
          <c:showCatName val="0"/>
          <c:showSerName val="0"/>
          <c:showPercent val="0"/>
          <c:showBubbleSize val="0"/>
        </c:dLbls>
        <c:smooth val="0"/>
        <c:axId val="1714093360"/>
        <c:axId val="1714093776"/>
      </c:lineChart>
      <c:catAx>
        <c:axId val="171409336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14093776"/>
        <c:crosses val="autoZero"/>
        <c:auto val="1"/>
        <c:lblAlgn val="ctr"/>
        <c:lblOffset val="100"/>
        <c:noMultiLvlLbl val="0"/>
      </c:catAx>
      <c:valAx>
        <c:axId val="1714093776"/>
        <c:scaling>
          <c:orientation val="minMax"/>
          <c:max val="55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1409336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67402057629603E-2"/>
          <c:y val="4.5902681431099171E-2"/>
          <c:w val="0.90490895356623102"/>
          <c:h val="0.82828502301059836"/>
        </c:manualLayout>
      </c:layout>
      <c:barChart>
        <c:barDir val="col"/>
        <c:grouping val="stacked"/>
        <c:varyColors val="0"/>
        <c:ser>
          <c:idx val="0"/>
          <c:order val="0"/>
          <c:tx>
            <c:strRef>
              <c:f>Sheet1!$B$1</c:f>
              <c:strCache>
                <c:ptCount val="1"/>
                <c:pt idx="0">
                  <c:v>Trade</c:v>
                </c:pt>
              </c:strCache>
            </c:strRef>
          </c:tx>
          <c:spPr>
            <a:solidFill>
              <a:schemeClr val="accent1"/>
            </a:solidFill>
            <a:ln>
              <a:noFill/>
            </a:ln>
            <a:effectLst/>
          </c:spPr>
          <c:invertIfNegative val="0"/>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#,##0</c:formatCode>
                <c:ptCount val="10"/>
                <c:pt idx="0">
                  <c:v>93260</c:v>
                </c:pt>
                <c:pt idx="1">
                  <c:v>96245</c:v>
                </c:pt>
                <c:pt idx="2">
                  <c:v>83525</c:v>
                </c:pt>
                <c:pt idx="3">
                  <c:v>79545</c:v>
                </c:pt>
                <c:pt idx="4">
                  <c:v>71905</c:v>
                </c:pt>
                <c:pt idx="5">
                  <c:v>74180</c:v>
                </c:pt>
                <c:pt idx="6">
                  <c:v>73410</c:v>
                </c:pt>
                <c:pt idx="7">
                  <c:v>67065</c:v>
                </c:pt>
                <c:pt idx="8">
                  <c:v>86890</c:v>
                </c:pt>
                <c:pt idx="9">
                  <c:v>103185</c:v>
                </c:pt>
              </c:numCache>
            </c:numRef>
          </c:val>
          <c:extLst>
            <c:ext xmlns:c16="http://schemas.microsoft.com/office/drawing/2014/chart" uri="{C3380CC4-5D6E-409C-BE32-E72D297353CC}">
              <c16:uniqueId val="{00000000-DFF6-46B4-A43C-787A7D658B89}"/>
            </c:ext>
          </c:extLst>
        </c:ser>
        <c:ser>
          <c:idx val="1"/>
          <c:order val="1"/>
          <c:tx>
            <c:strRef>
              <c:f>Sheet1!$C$1</c:f>
              <c:strCache>
                <c:ptCount val="1"/>
                <c:pt idx="0">
                  <c:v>Non-trade</c:v>
                </c:pt>
              </c:strCache>
            </c:strRef>
          </c:tx>
          <c:spPr>
            <a:solidFill>
              <a:schemeClr val="accent2"/>
            </a:solidFill>
            <a:ln>
              <a:noFill/>
            </a:ln>
            <a:effectLst/>
          </c:spPr>
          <c:invertIfNegative val="0"/>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Sheet1!$C$2:$C$11</c:f>
              <c:numCache>
                <c:formatCode>#,##0</c:formatCode>
                <c:ptCount val="10"/>
                <c:pt idx="0">
                  <c:v>204480</c:v>
                </c:pt>
                <c:pt idx="1">
                  <c:v>141170</c:v>
                </c:pt>
                <c:pt idx="2">
                  <c:v>104020</c:v>
                </c:pt>
                <c:pt idx="3">
                  <c:v>90660</c:v>
                </c:pt>
                <c:pt idx="4">
                  <c:v>93855</c:v>
                </c:pt>
                <c:pt idx="5">
                  <c:v>88145</c:v>
                </c:pt>
                <c:pt idx="6">
                  <c:v>83760</c:v>
                </c:pt>
                <c:pt idx="7">
                  <c:v>78260</c:v>
                </c:pt>
                <c:pt idx="8">
                  <c:v>102825</c:v>
                </c:pt>
                <c:pt idx="9">
                  <c:v>131410</c:v>
                </c:pt>
              </c:numCache>
            </c:numRef>
          </c:val>
          <c:extLst>
            <c:ext xmlns:c16="http://schemas.microsoft.com/office/drawing/2014/chart" uri="{C3380CC4-5D6E-409C-BE32-E72D297353CC}">
              <c16:uniqueId val="{00000001-DFF6-46B4-A43C-787A7D658B89}"/>
            </c:ext>
          </c:extLst>
        </c:ser>
        <c:dLbls>
          <c:showLegendKey val="0"/>
          <c:showVal val="0"/>
          <c:showCatName val="0"/>
          <c:showSerName val="0"/>
          <c:showPercent val="0"/>
          <c:showBubbleSize val="0"/>
        </c:dLbls>
        <c:gapWidth val="100"/>
        <c:overlap val="100"/>
        <c:axId val="2099167952"/>
        <c:axId val="2099159216"/>
      </c:barChart>
      <c:catAx>
        <c:axId val="209916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99159216"/>
        <c:crosses val="autoZero"/>
        <c:auto val="1"/>
        <c:lblAlgn val="ctr"/>
        <c:lblOffset val="100"/>
        <c:noMultiLvlLbl val="0"/>
      </c:catAx>
      <c:valAx>
        <c:axId val="2099159216"/>
        <c:scaling>
          <c:orientation val="minMax"/>
          <c:max val="3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9916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0.25427</cdr:x>
      <cdr:y>0.04416</cdr:y>
    </cdr:from>
    <cdr:to>
      <cdr:x>0.25427</cdr:x>
      <cdr:y>0.86986</cdr:y>
    </cdr:to>
    <cdr:cxnSp macro="">
      <cdr:nvCxnSpPr>
        <cdr:cNvPr id="3" name="Straight Connector 2" descr="A line graph illustrating the number apprentices in trade apprenticeships, non-trade apprenticeships and overall apprenticeships from 2010 to 2022.  The line for trade apprenticeships at 210,755 in 2010, staying fairly steady until late 2020 where there is a sudden uptick due to the introduction of BAC wage subsidy. It peaks in 2022 at 234280 . The  line for non trade apprenticeships starts above the trade line at 221350 and steadily climbs until 299355 just after 2012, when Policy changes to reset the non trade balance come in. This is indicated by a dotted line that go through all three graph lines. The non trade line then decreases steadily until over halfway through 2020 bottoming at 83820,  then the introduction of BAC wage subsidy causes and increase until 153445 in 2022. A dotted line intersects all three lines to represent when the introduction of BAC wage subsidy came into effect. The Total line starts at 432495 in 2010 and increases until 514810 when the Policy changes to reset the trade non-trade balance just into 2012. The total line then decreases and then stabilises at around 263975 in 2020, with the introduction of the wage subsidy to increase until 387830 in 2022.">
          <a:extLst xmlns:a="http://schemas.openxmlformats.org/drawingml/2006/main">
            <a:ext uri="{FF2B5EF4-FFF2-40B4-BE49-F238E27FC236}">
              <a16:creationId xmlns:a16="http://schemas.microsoft.com/office/drawing/2014/main" id="{E02C4EE7-813F-4EED-B365-FF12085EF6B2}"/>
            </a:ext>
          </a:extLst>
        </cdr:cNvPr>
        <cdr:cNvCxnSpPr/>
      </cdr:nvCxnSpPr>
      <cdr:spPr>
        <a:xfrm xmlns:a="http://schemas.openxmlformats.org/drawingml/2006/main">
          <a:off x="2066694" y="205523"/>
          <a:ext cx="0" cy="3842476"/>
        </a:xfrm>
        <a:prstGeom xmlns:a="http://schemas.openxmlformats.org/drawingml/2006/main" prst="line">
          <a:avLst/>
        </a:prstGeom>
        <a:ln xmlns:a="http://schemas.openxmlformats.org/drawingml/2006/main">
          <a:solidFill>
            <a:schemeClr val="tx1">
              <a:lumMod val="65000"/>
              <a:lumOff val="3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0.24654</cdr:x>
      <cdr:y>0.01618</cdr:y>
    </cdr:from>
    <cdr:to>
      <cdr:x>0.455</cdr:x>
      <cdr:y>0.10974</cdr:y>
    </cdr:to>
    <cdr:sp macro="" textlink="">
      <cdr:nvSpPr>
        <cdr:cNvPr id="5" name="TextBox 4">
          <a:extLst xmlns:a="http://schemas.openxmlformats.org/drawingml/2006/main">
            <a:ext uri="{FF2B5EF4-FFF2-40B4-BE49-F238E27FC236}">
              <a16:creationId xmlns:a16="http://schemas.microsoft.com/office/drawing/2014/main" id="{233D029D-07F7-40A6-B2F9-9FEB4A20C1AC}"/>
            </a:ext>
          </a:extLst>
        </cdr:cNvPr>
        <cdr:cNvSpPr txBox="1"/>
      </cdr:nvSpPr>
      <cdr:spPr>
        <a:xfrm xmlns:a="http://schemas.openxmlformats.org/drawingml/2006/main">
          <a:off x="2003883" y="75282"/>
          <a:ext cx="1694365" cy="435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000" dirty="0"/>
            <a:t>Policy changes to reset the trade non-trade balance</a:t>
          </a:r>
        </a:p>
      </cdr:txBody>
    </cdr:sp>
  </cdr:relSizeAnchor>
  <cdr:relSizeAnchor xmlns:cdr="http://schemas.openxmlformats.org/drawingml/2006/chartDrawing">
    <cdr:from>
      <cdr:x>0.73513</cdr:x>
      <cdr:y>0.27413</cdr:y>
    </cdr:from>
    <cdr:to>
      <cdr:x>0.87468</cdr:x>
      <cdr:y>0.35034</cdr:y>
    </cdr:to>
    <cdr:sp macro="" textlink="">
      <cdr:nvSpPr>
        <cdr:cNvPr id="6" name="TextBox 1">
          <a:extLst xmlns:a="http://schemas.openxmlformats.org/drawingml/2006/main">
            <a:ext uri="{FF2B5EF4-FFF2-40B4-BE49-F238E27FC236}">
              <a16:creationId xmlns:a16="http://schemas.microsoft.com/office/drawing/2014/main" id="{879F9295-3505-4B5F-A17F-3D9C8B0274B0}"/>
            </a:ext>
          </a:extLst>
        </cdr:cNvPr>
        <cdr:cNvSpPr txBox="1"/>
      </cdr:nvSpPr>
      <cdr:spPr>
        <a:xfrm xmlns:a="http://schemas.openxmlformats.org/drawingml/2006/main">
          <a:off x="5975149" y="1275694"/>
          <a:ext cx="1134220" cy="3546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000" dirty="0"/>
            <a:t>Introduction of 50% wage subsidy</a:t>
          </a:r>
        </a:p>
      </cdr:txBody>
    </cdr:sp>
  </cdr:relSizeAnchor>
  <cdr:relSizeAnchor xmlns:cdr="http://schemas.openxmlformats.org/drawingml/2006/chartDrawing">
    <cdr:from>
      <cdr:x>0.87031</cdr:x>
      <cdr:y>0.32662</cdr:y>
    </cdr:from>
    <cdr:to>
      <cdr:x>0.87031</cdr:x>
      <cdr:y>0.86986</cdr:y>
    </cdr:to>
    <cdr:cxnSp macro="">
      <cdr:nvCxnSpPr>
        <cdr:cNvPr id="7" name="Straight Connector 6">
          <a:extLst xmlns:a="http://schemas.openxmlformats.org/drawingml/2006/main">
            <a:ext uri="{FF2B5EF4-FFF2-40B4-BE49-F238E27FC236}">
              <a16:creationId xmlns:a16="http://schemas.microsoft.com/office/drawing/2014/main" id="{75252AD6-AA24-4CC3-A8F2-4BF4F7F3D67F}"/>
            </a:ext>
          </a:extLst>
        </cdr:cNvPr>
        <cdr:cNvCxnSpPr/>
      </cdr:nvCxnSpPr>
      <cdr:spPr>
        <a:xfrm xmlns:a="http://schemas.openxmlformats.org/drawingml/2006/main">
          <a:off x="7073882" y="1519973"/>
          <a:ext cx="0" cy="2528026"/>
        </a:xfrm>
        <a:prstGeom xmlns:a="http://schemas.openxmlformats.org/drawingml/2006/main" prst="line">
          <a:avLst/>
        </a:prstGeom>
        <a:ln xmlns:a="http://schemas.openxmlformats.org/drawingml/2006/main">
          <a:solidFill>
            <a:schemeClr val="tx1">
              <a:lumMod val="65000"/>
              <a:lumOff val="3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5E3F2-CDC9-4DA8-81BE-D60D5865FCE6}" type="datetimeFigureOut">
              <a:rPr lang="en-AU" smtClean="0"/>
              <a:t>16/11/2022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CD6B9-E595-4334-B899-50C37F73C229}" type="slidenum">
              <a:rPr lang="en-AU" smtClean="0"/>
              <a:t>‹#›</a:t>
            </a:fld>
            <a:endParaRPr lang="en-AU"/>
          </a:p>
        </p:txBody>
      </p:sp>
    </p:spTree>
    <p:extLst>
      <p:ext uri="{BB962C8B-B14F-4D97-AF65-F5344CB8AC3E}">
        <p14:creationId xmlns:p14="http://schemas.microsoft.com/office/powerpoint/2010/main" val="141172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BFE1F-9613-4AE0-8D93-D0AA10CE65B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782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50" baseline="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FCCB3E-1728-4344-9C36-6E39B91E5ED8}"/>
              </a:ext>
            </a:extLst>
          </p:cNvPr>
          <p:cNvSpPr>
            <a:spLocks noGrp="1"/>
          </p:cNvSpPr>
          <p:nvPr>
            <p:ph type="ftr" sz="quarter" idx="4"/>
          </p:nvPr>
        </p:nvSpPr>
        <p:spPr>
          <a:xfrm>
            <a:off x="1" y="10235580"/>
            <a:ext cx="2919748" cy="5406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32B88BF9-E9B7-4F93-98A7-0E631280BE31}"/>
              </a:ext>
            </a:extLst>
          </p:cNvPr>
          <p:cNvSpPr>
            <a:spLocks noGrp="1"/>
          </p:cNvSpPr>
          <p:nvPr>
            <p:ph type="hdr" sz="quarter"/>
          </p:nvPr>
        </p:nvSpPr>
        <p:spPr>
          <a:xfrm>
            <a:off x="1" y="0"/>
            <a:ext cx="2919748" cy="54068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6243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50" baseline="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FCCB3E-1728-4344-9C36-6E39B91E5ED8}"/>
              </a:ext>
            </a:extLst>
          </p:cNvPr>
          <p:cNvSpPr>
            <a:spLocks noGrp="1"/>
          </p:cNvSpPr>
          <p:nvPr>
            <p:ph type="ftr" sz="quarter" idx="4"/>
          </p:nvPr>
        </p:nvSpPr>
        <p:spPr>
          <a:xfrm>
            <a:off x="1" y="10235580"/>
            <a:ext cx="2919748" cy="5406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32B88BF9-E9B7-4F93-98A7-0E631280BE31}"/>
              </a:ext>
            </a:extLst>
          </p:cNvPr>
          <p:cNvSpPr>
            <a:spLocks noGrp="1"/>
          </p:cNvSpPr>
          <p:nvPr>
            <p:ph type="hdr" sz="quarter"/>
          </p:nvPr>
        </p:nvSpPr>
        <p:spPr>
          <a:xfrm>
            <a:off x="1" y="0"/>
            <a:ext cx="2919748" cy="54068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705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BFE1F-9613-4AE0-8D93-D0AA10CE65B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55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BFE1F-9613-4AE0-8D93-D0AA10CE65B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86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​‌OFFICIAL‌​</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922AD750-8631-4549-9458-BA8780616D33}"/>
              </a:ext>
            </a:extLst>
          </p:cNvPr>
          <p:cNvSpPr>
            <a:spLocks noGrp="1"/>
          </p:cNvSpPr>
          <p:nvPr>
            <p:ph type="hdr" sz="quarter"/>
          </p:nvPr>
        </p:nvSpPr>
        <p:spPr>
          <a:xfrm>
            <a:off x="1" y="1"/>
            <a:ext cx="2894065" cy="5869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37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​‌OFFICIAL‌​</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7055A1C5-BD2A-49F5-A14A-F7B5578BF982}"/>
              </a:ext>
            </a:extLst>
          </p:cNvPr>
          <p:cNvSpPr>
            <a:spLocks noGrp="1"/>
          </p:cNvSpPr>
          <p:nvPr>
            <p:ph type="hdr" sz="quarter"/>
          </p:nvPr>
        </p:nvSpPr>
        <p:spPr>
          <a:xfrm>
            <a:off x="1" y="1"/>
            <a:ext cx="2894065" cy="5869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96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221BD05-3941-48F7-9482-2206788543F3}"/>
              </a:ext>
            </a:extLst>
          </p:cNvPr>
          <p:cNvSpPr>
            <a:spLocks noGrp="1"/>
          </p:cNvSpPr>
          <p:nvPr>
            <p:ph type="ftr" sz="quarter" idx="4"/>
          </p:nvPr>
        </p:nvSpPr>
        <p:spPr>
          <a:xfrm>
            <a:off x="1" y="9748172"/>
            <a:ext cx="2737264" cy="51493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27DC6DF5-2512-434F-AC66-A8FD5D543DB8}"/>
              </a:ext>
            </a:extLst>
          </p:cNvPr>
          <p:cNvSpPr>
            <a:spLocks noGrp="1"/>
          </p:cNvSpPr>
          <p:nvPr>
            <p:ph type="hdr" sz="quarter"/>
          </p:nvPr>
        </p:nvSpPr>
        <p:spPr>
          <a:xfrm>
            <a:off x="1" y="0"/>
            <a:ext cx="2737264" cy="51493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87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50" baseline="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FCCB3E-1728-4344-9C36-6E39B91E5ED8}"/>
              </a:ext>
            </a:extLst>
          </p:cNvPr>
          <p:cNvSpPr>
            <a:spLocks noGrp="1"/>
          </p:cNvSpPr>
          <p:nvPr>
            <p:ph type="ftr" sz="quarter" idx="4"/>
          </p:nvPr>
        </p:nvSpPr>
        <p:spPr>
          <a:xfrm>
            <a:off x="1" y="10235580"/>
            <a:ext cx="2919748" cy="5406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32B88BF9-E9B7-4F93-98A7-0E631280BE31}"/>
              </a:ext>
            </a:extLst>
          </p:cNvPr>
          <p:cNvSpPr>
            <a:spLocks noGrp="1"/>
          </p:cNvSpPr>
          <p:nvPr>
            <p:ph type="hdr" sz="quarter"/>
          </p:nvPr>
        </p:nvSpPr>
        <p:spPr>
          <a:xfrm>
            <a:off x="1" y="0"/>
            <a:ext cx="2919748" cy="54068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30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​‌OFFICIAL‌​</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758CF619-6F1D-439F-9E88-9E55CE1EEC51}"/>
              </a:ext>
            </a:extLst>
          </p:cNvPr>
          <p:cNvSpPr>
            <a:spLocks noGrp="1"/>
          </p:cNvSpPr>
          <p:nvPr>
            <p:ph type="hdr" sz="quarter"/>
          </p:nvPr>
        </p:nvSpPr>
        <p:spPr>
          <a:xfrm>
            <a:off x="0" y="0"/>
            <a:ext cx="2945659" cy="4980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9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50" baseline="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FCCB3E-1728-4344-9C36-6E39B91E5ED8}"/>
              </a:ext>
            </a:extLst>
          </p:cNvPr>
          <p:cNvSpPr>
            <a:spLocks noGrp="1"/>
          </p:cNvSpPr>
          <p:nvPr>
            <p:ph type="ftr" sz="quarter" idx="4"/>
          </p:nvPr>
        </p:nvSpPr>
        <p:spPr>
          <a:xfrm>
            <a:off x="1" y="10235580"/>
            <a:ext cx="2919748" cy="5406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32B88BF9-E9B7-4F93-98A7-0E631280BE31}"/>
              </a:ext>
            </a:extLst>
          </p:cNvPr>
          <p:cNvSpPr>
            <a:spLocks noGrp="1"/>
          </p:cNvSpPr>
          <p:nvPr>
            <p:ph type="hdr" sz="quarter"/>
          </p:nvPr>
        </p:nvSpPr>
        <p:spPr>
          <a:xfrm>
            <a:off x="1" y="0"/>
            <a:ext cx="2919748" cy="54068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440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C2E0-933A-4F89-A310-5C1E98EF4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50F4308-69E9-4D1C-BCDE-7674DF86C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A35ADB9-4EB8-43BC-B5DE-C761C1963D73}"/>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5" name="Footer Placeholder 4">
            <a:extLst>
              <a:ext uri="{FF2B5EF4-FFF2-40B4-BE49-F238E27FC236}">
                <a16:creationId xmlns:a16="http://schemas.microsoft.com/office/drawing/2014/main" id="{BF88C82A-3449-45F3-964D-E9B915661D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613DFA-7A58-4AC6-8EFB-36720B23ECCC}"/>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183555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6F77-61CA-436A-8E33-7C972D0AC08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7701E77-FAAE-4130-AAE1-5ABBA6356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235162-0CA8-4BAA-996A-55CC5675B87B}"/>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5" name="Footer Placeholder 4">
            <a:extLst>
              <a:ext uri="{FF2B5EF4-FFF2-40B4-BE49-F238E27FC236}">
                <a16:creationId xmlns:a16="http://schemas.microsoft.com/office/drawing/2014/main" id="{1CD2584C-FBF1-4B74-90E5-77157A2988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0FCB00-15E0-41F7-8B7B-94327E1C75F2}"/>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269533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C1293-D77F-4347-BF1A-4FD0AA2ECB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D6C569-21C7-4500-8885-3498D504AC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381142-188B-4EE4-B826-4C83ED570FA3}"/>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5" name="Footer Placeholder 4">
            <a:extLst>
              <a:ext uri="{FF2B5EF4-FFF2-40B4-BE49-F238E27FC236}">
                <a16:creationId xmlns:a16="http://schemas.microsoft.com/office/drawing/2014/main" id="{23D796C0-898E-47FE-9EED-DB86E1EC94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942F1E-BCE5-4226-8467-0CFAE1515F05}"/>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421574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723878"/>
            <a:ext cx="9144000" cy="609200"/>
          </a:xfrm>
        </p:spPr>
        <p:txBody>
          <a:bodyPr lIns="0" tIns="0" rIns="0" bIns="0" anchor="t" anchorCtr="0">
            <a:normAutofit/>
          </a:bodyPr>
          <a:lstStyle>
            <a:lvl1pPr algn="l">
              <a:defRPr sz="333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1152000" y="3428825"/>
            <a:ext cx="9144000" cy="575706"/>
          </a:xfrm>
          <a:prstGeom prst="rect">
            <a:avLst/>
          </a:prstGeom>
        </p:spPr>
        <p:txBody>
          <a:bodyPr lIns="0" tIns="0" rIns="0" bIns="0">
            <a:normAutofit/>
          </a:bodyPr>
          <a:lstStyle>
            <a:lvl1pPr marL="0" indent="0" algn="l">
              <a:buNone/>
              <a:defRPr sz="2398">
                <a:solidFill>
                  <a:schemeClr val="bg2"/>
                </a:solidFill>
              </a:defRPr>
            </a:lvl1pPr>
            <a:lvl2pPr marL="609036" indent="0" algn="ctr">
              <a:buNone/>
              <a:defRPr sz="2664"/>
            </a:lvl2pPr>
            <a:lvl3pPr marL="1218072" indent="0" algn="ctr">
              <a:buNone/>
              <a:defRPr sz="2398"/>
            </a:lvl3pPr>
            <a:lvl4pPr marL="1827108" indent="0" algn="ctr">
              <a:buNone/>
              <a:defRPr sz="2131"/>
            </a:lvl4pPr>
            <a:lvl5pPr marL="2436144" indent="0" algn="ctr">
              <a:buNone/>
              <a:defRPr sz="2131"/>
            </a:lvl5pPr>
            <a:lvl6pPr marL="3045181" indent="0" algn="ctr">
              <a:buNone/>
              <a:defRPr sz="2131"/>
            </a:lvl6pPr>
            <a:lvl7pPr marL="3654217" indent="0" algn="ctr">
              <a:buNone/>
              <a:defRPr sz="2131"/>
            </a:lvl7pPr>
            <a:lvl8pPr marL="4263253" indent="0" algn="ctr">
              <a:buNone/>
              <a:defRPr sz="2131"/>
            </a:lvl8pPr>
            <a:lvl9pPr marL="4872289" indent="0" algn="ctr">
              <a:buNone/>
              <a:defRPr sz="2131"/>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6" name="Picture 2" descr="Australian Government Department of Employment and Workplace Relations.">
            <a:extLst>
              <a:ext uri="{FF2B5EF4-FFF2-40B4-BE49-F238E27FC236}">
                <a16:creationId xmlns:a16="http://schemas.microsoft.com/office/drawing/2014/main" id="{036BE3A4-F35A-4182-8EC1-747502FA96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03446" y="930961"/>
            <a:ext cx="3274909" cy="1000212"/>
          </a:xfrm>
          <a:prstGeom prst="rect">
            <a:avLst/>
          </a:prstGeom>
        </p:spPr>
      </p:pic>
    </p:spTree>
    <p:extLst>
      <p:ext uri="{BB962C8B-B14F-4D97-AF65-F5344CB8AC3E}">
        <p14:creationId xmlns:p14="http://schemas.microsoft.com/office/powerpoint/2010/main" val="262656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170"/>
            <a:ext cx="8485584" cy="1323807"/>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8248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507" y="465169"/>
            <a:ext cx="10960987" cy="959112"/>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15507" y="2062304"/>
            <a:ext cx="10960987" cy="4028764"/>
          </a:xfrm>
          <a:prstGeom prst="rect">
            <a:avLst/>
          </a:prstGeom>
        </p:spPr>
        <p:txBody>
          <a:bodyPr>
            <a:normAutofit/>
          </a:bodyPr>
          <a:lstStyle>
            <a:lvl1pPr marL="0" indent="0">
              <a:buNone/>
              <a:defRPr sz="1865" b="1"/>
            </a:lvl1pPr>
            <a:lvl2pPr marL="420828" indent="-236847">
              <a:buFont typeface="Arial" panose="020B0604020202020204" pitchFamily="34" charset="0"/>
              <a:buChar char="•"/>
              <a:defRPr sz="1865" b="0"/>
            </a:lvl2pPr>
            <a:lvl3pPr marL="852228" indent="-304518">
              <a:buFont typeface="Courier New" panose="02070309020205020404" pitchFamily="49" charset="0"/>
              <a:buChar char="o"/>
              <a:defRPr sz="1865" b="0"/>
            </a:lvl3pPr>
            <a:lvl4pPr marL="1270941" indent="-213586">
              <a:buFont typeface="Wingdings" panose="05000000000000000000" pitchFamily="2" charset="2"/>
              <a:buChar char="§"/>
              <a:defRPr sz="1865" b="0"/>
            </a:lvl4pPr>
            <a:lvl5pPr marL="1810191" indent="-236847">
              <a:tabLst>
                <a:tab pos="1767897" algn="l"/>
                <a:tab pos="2025891" algn="l"/>
              </a:tabLst>
              <a:defRPr sz="1865"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D1792AE-5830-47D0-A950-3045BB7D9826}"/>
              </a:ext>
            </a:extLst>
          </p:cNvPr>
          <p:cNvSpPr>
            <a:spLocks noGrp="1"/>
          </p:cNvSpPr>
          <p:nvPr>
            <p:ph type="ftr" sz="quarter" idx="10"/>
          </p:nvPr>
        </p:nvSpPr>
        <p:spPr>
          <a:xfrm>
            <a:off x="4165600" y="8467293"/>
            <a:ext cx="3860800" cy="486383"/>
          </a:xfrm>
          <a:prstGeom prst="rect">
            <a:avLst/>
          </a:prstGeom>
        </p:spPr>
        <p:txBody>
          <a:bodyPr/>
          <a:lstStyle>
            <a:lvl1pPr algn="ctr">
              <a:defRPr sz="1599" b="1" i="0" u="none">
                <a:solidFill>
                  <a:srgbClr val="FF0000"/>
                </a:solidFill>
                <a:latin typeface="Arial" panose="020B0604020202020204" pitchFamily="34" charset="0"/>
              </a:defRPr>
            </a:lvl1pPr>
          </a:lstStyle>
          <a:p>
            <a:r>
              <a:rPr lang="en-AU" dirty="0"/>
              <a:t>​‌OFFICIAL‌​</a:t>
            </a:r>
          </a:p>
        </p:txBody>
      </p:sp>
    </p:spTree>
    <p:extLst>
      <p:ext uri="{BB962C8B-B14F-4D97-AF65-F5344CB8AC3E}">
        <p14:creationId xmlns:p14="http://schemas.microsoft.com/office/powerpoint/2010/main" val="91549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4" y="974041"/>
            <a:ext cx="11157817" cy="231006"/>
          </a:xfrm>
          <a:prstGeom prst="rect">
            <a:avLst/>
          </a:prstGeom>
        </p:spPr>
        <p:txBody>
          <a:bodyPr wrap="none" lIns="0" tIns="0" rIns="0" bIns="0" anchor="ctr">
            <a:noAutofit/>
          </a:bodyPr>
          <a:lstStyle>
            <a:lvl1pPr marL="0" indent="0" algn="l">
              <a:buNone/>
              <a:defRPr sz="1465" b="0" baseline="0">
                <a:solidFill>
                  <a:schemeClr val="bg1">
                    <a:lumMod val="65000"/>
                  </a:schemeClr>
                </a:solidFill>
                <a:latin typeface="+mn-lt"/>
                <a:ea typeface="Roboto" panose="02000000000000000000" pitchFamily="2" charset="0"/>
              </a:defRPr>
            </a:lvl1pPr>
            <a:lvl2pPr marL="609021" indent="0">
              <a:buNone/>
              <a:defRPr sz="1599"/>
            </a:lvl2pPr>
            <a:lvl3pPr marL="1218042" indent="0">
              <a:buNone/>
              <a:defRPr sz="1332"/>
            </a:lvl3pPr>
            <a:lvl4pPr marL="1827063" indent="0">
              <a:buNone/>
              <a:defRPr sz="1199"/>
            </a:lvl4pPr>
            <a:lvl5pPr marL="2436083" indent="0">
              <a:buNone/>
              <a:defRPr sz="1199"/>
            </a:lvl5pPr>
            <a:lvl6pPr marL="3045105" indent="0">
              <a:buNone/>
              <a:defRPr sz="1199"/>
            </a:lvl6pPr>
            <a:lvl7pPr marL="3654125" indent="0">
              <a:buNone/>
              <a:defRPr sz="1199"/>
            </a:lvl7pPr>
            <a:lvl8pPr marL="4263146" indent="0">
              <a:buNone/>
              <a:defRPr sz="1199"/>
            </a:lvl8pPr>
            <a:lvl9pPr marL="4872168" indent="0">
              <a:buNone/>
              <a:defRPr sz="1199"/>
            </a:lvl9pPr>
          </a:lstStyle>
          <a:p>
            <a:pPr lvl="0"/>
            <a:r>
              <a:rPr lang="en-US"/>
              <a:t>CLICK TO EDITE SUBTITLE</a:t>
            </a:r>
          </a:p>
        </p:txBody>
      </p:sp>
      <p:sp>
        <p:nvSpPr>
          <p:cNvPr id="7" name="Title 2"/>
          <p:cNvSpPr>
            <a:spLocks noGrp="1"/>
          </p:cNvSpPr>
          <p:nvPr>
            <p:ph type="title"/>
          </p:nvPr>
        </p:nvSpPr>
        <p:spPr>
          <a:xfrm>
            <a:off x="517094" y="376815"/>
            <a:ext cx="11157817" cy="545945"/>
          </a:xfrm>
          <a:prstGeom prst="rect">
            <a:avLst/>
          </a:prstGeom>
        </p:spPr>
        <p:txBody>
          <a:bodyPr lIns="0" tIns="0" rIns="0" bIns="0" anchor="ctr">
            <a:normAutofit/>
          </a:bodyPr>
          <a:lstStyle>
            <a:lvl1pPr algn="l">
              <a:defRPr sz="2664">
                <a:solidFill>
                  <a:schemeClr val="bg1">
                    <a:lumMod val="50000"/>
                  </a:schemeClr>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ECE0EFE4-1D97-46EF-A771-FCDAED1B9A55}"/>
              </a:ext>
            </a:extLst>
          </p:cNvPr>
          <p:cNvSpPr>
            <a:spLocks noGrp="1"/>
          </p:cNvSpPr>
          <p:nvPr>
            <p:ph type="ftr" sz="quarter" idx="10"/>
          </p:nvPr>
        </p:nvSpPr>
        <p:spPr>
          <a:xfrm>
            <a:off x="4165600" y="8467293"/>
            <a:ext cx="3860800" cy="486383"/>
          </a:xfrm>
          <a:prstGeom prst="rect">
            <a:avLst/>
          </a:prstGeom>
        </p:spPr>
        <p:txBody>
          <a:bodyPr/>
          <a:lstStyle>
            <a:lvl1pPr algn="ctr">
              <a:defRPr sz="1599" b="1" i="0" u="none">
                <a:solidFill>
                  <a:srgbClr val="FF0000"/>
                </a:solidFill>
                <a:latin typeface="Arial" panose="020B0604020202020204" pitchFamily="34" charset="0"/>
              </a:defRPr>
            </a:lvl1pPr>
          </a:lstStyle>
          <a:p>
            <a:r>
              <a:rPr lang="en-AU" dirty="0"/>
              <a:t>​‌OFFICIAL‌​</a:t>
            </a:r>
          </a:p>
        </p:txBody>
      </p:sp>
    </p:spTree>
    <p:extLst>
      <p:ext uri="{BB962C8B-B14F-4D97-AF65-F5344CB8AC3E}">
        <p14:creationId xmlns:p14="http://schemas.microsoft.com/office/powerpoint/2010/main" val="262828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FC7A-9157-4C1E-B6CB-9F854AF5D0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244ADD6-DD02-4F59-84D8-DF776BF44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636E2E-6284-467A-82A3-2C8459C89B00}"/>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5" name="Footer Placeholder 4">
            <a:extLst>
              <a:ext uri="{FF2B5EF4-FFF2-40B4-BE49-F238E27FC236}">
                <a16:creationId xmlns:a16="http://schemas.microsoft.com/office/drawing/2014/main" id="{30D25B8A-DFC2-4173-A52B-711C652002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F723C5-6990-40D1-857A-91F8BB2A399E}"/>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174567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4D90-9DB2-4744-8069-3533EC299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6C3EC9A-0EA9-41B7-A993-B274C73CC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07132-72F3-41D8-AFF3-C6C60728A418}"/>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5" name="Footer Placeholder 4">
            <a:extLst>
              <a:ext uri="{FF2B5EF4-FFF2-40B4-BE49-F238E27FC236}">
                <a16:creationId xmlns:a16="http://schemas.microsoft.com/office/drawing/2014/main" id="{49393AB6-6FD4-436A-AEA4-F2FCF0509A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76DAA6-6E5E-49B9-BCFD-BEA1BE4BF5DB}"/>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132618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A7E1-4DA5-4A75-84B9-630FE9D1249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080BDD2-A666-4F68-93D3-EBCD29079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80BFED4-B757-4BA7-B94B-41CF4AB232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1DBA5C7-DF57-4242-B9CC-0725D67947A4}"/>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6" name="Footer Placeholder 5">
            <a:extLst>
              <a:ext uri="{FF2B5EF4-FFF2-40B4-BE49-F238E27FC236}">
                <a16:creationId xmlns:a16="http://schemas.microsoft.com/office/drawing/2014/main" id="{E0B5F458-0043-44C3-923D-541E379425B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6D86A80-58AF-404F-A483-EEBB0F380D9C}"/>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29069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5D66-4287-463B-87C6-3B06EB7B9B1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30A881-CAB4-4897-AD2D-ECFEA4C4B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A10F89-FB22-468F-B36B-3FE6A0C54D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440195D-10BA-4A3C-8CC1-10901311A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BDB83-0632-4838-97BA-3713BB760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C115092-7953-4946-A99A-E2493A8240F7}"/>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8" name="Footer Placeholder 7">
            <a:extLst>
              <a:ext uri="{FF2B5EF4-FFF2-40B4-BE49-F238E27FC236}">
                <a16:creationId xmlns:a16="http://schemas.microsoft.com/office/drawing/2014/main" id="{703AD39E-CDE9-40C3-BC52-7BB472D565E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91E11BE-BEE9-492B-B49A-E11C02630046}"/>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182140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F20C-848D-4555-BF6E-A968A0057A7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064FD62-D66B-496E-A37E-2A514FC57D45}"/>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4" name="Footer Placeholder 3">
            <a:extLst>
              <a:ext uri="{FF2B5EF4-FFF2-40B4-BE49-F238E27FC236}">
                <a16:creationId xmlns:a16="http://schemas.microsoft.com/office/drawing/2014/main" id="{8C7C772D-32F1-4CB2-A962-216F2BAE8FF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59CDC88-F14A-40FA-B424-FA8B5135DCDC}"/>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273286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8DC4E-BA73-4E9F-BF5B-914A846BBAB4}"/>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3" name="Footer Placeholder 2">
            <a:extLst>
              <a:ext uri="{FF2B5EF4-FFF2-40B4-BE49-F238E27FC236}">
                <a16:creationId xmlns:a16="http://schemas.microsoft.com/office/drawing/2014/main" id="{7352B745-93DD-4E57-956A-34E6A48C8F5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D487019-C5B1-4D65-B364-5B6ABFFBB59D}"/>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26656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889C-2F91-4926-A611-08D3F3099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2FD8422-D780-44AB-86B7-ECDAA57A8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8F515E9-2CFB-4AE8-AD77-EA4A4005C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7329B-4F8B-43CB-87A5-9E385DCF6412}"/>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6" name="Footer Placeholder 5">
            <a:extLst>
              <a:ext uri="{FF2B5EF4-FFF2-40B4-BE49-F238E27FC236}">
                <a16:creationId xmlns:a16="http://schemas.microsoft.com/office/drawing/2014/main" id="{1FEC56C8-F439-4999-9E5A-1B09CB15A0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449FE95-06C1-4EA4-A29F-B1393C9BAD2B}"/>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375075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1B58-1F4C-47AE-92A7-FE7221F87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CEF29CC-DFBF-4DC4-84D5-5C9DBB51D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292F35D-242D-4D72-A33C-01DFB5139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ED243-692E-4639-B8EE-742E5144C56F}"/>
              </a:ext>
            </a:extLst>
          </p:cNvPr>
          <p:cNvSpPr>
            <a:spLocks noGrp="1"/>
          </p:cNvSpPr>
          <p:nvPr>
            <p:ph type="dt" sz="half" idx="10"/>
          </p:nvPr>
        </p:nvSpPr>
        <p:spPr/>
        <p:txBody>
          <a:bodyPr/>
          <a:lstStyle/>
          <a:p>
            <a:fld id="{D1B93344-D8D4-4D71-84D7-C5DF62194C45}" type="datetimeFigureOut">
              <a:rPr lang="en-AU" smtClean="0"/>
              <a:t>16/11/2022</a:t>
            </a:fld>
            <a:endParaRPr lang="en-AU"/>
          </a:p>
        </p:txBody>
      </p:sp>
      <p:sp>
        <p:nvSpPr>
          <p:cNvPr id="6" name="Footer Placeholder 5">
            <a:extLst>
              <a:ext uri="{FF2B5EF4-FFF2-40B4-BE49-F238E27FC236}">
                <a16:creationId xmlns:a16="http://schemas.microsoft.com/office/drawing/2014/main" id="{3D4F6E3D-F766-44BB-AF87-91261992EE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2BAB0C0-1D96-4DAC-B20E-AC2746948C1A}"/>
              </a:ext>
            </a:extLst>
          </p:cNvPr>
          <p:cNvSpPr>
            <a:spLocks noGrp="1"/>
          </p:cNvSpPr>
          <p:nvPr>
            <p:ph type="sldNum" sz="quarter" idx="12"/>
          </p:nvPr>
        </p:nvSpPr>
        <p:spPr/>
        <p:txBody>
          <a:bodyPr/>
          <a:lstStyle/>
          <a:p>
            <a:fld id="{042391A5-F038-4AA5-BEBF-102AC157DA7B}" type="slidenum">
              <a:rPr lang="en-AU" smtClean="0"/>
              <a:t>‹#›</a:t>
            </a:fld>
            <a:endParaRPr lang="en-AU"/>
          </a:p>
        </p:txBody>
      </p:sp>
    </p:spTree>
    <p:extLst>
      <p:ext uri="{BB962C8B-B14F-4D97-AF65-F5344CB8AC3E}">
        <p14:creationId xmlns:p14="http://schemas.microsoft.com/office/powerpoint/2010/main" val="83584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28F4B-426A-4E01-92B5-78B303145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8D70FE3-DE20-4A13-B7E1-1EF6A6976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4BEE7D8-82A6-4969-9EBE-8F561D613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93344-D8D4-4D71-84D7-C5DF62194C45}" type="datetimeFigureOut">
              <a:rPr lang="en-AU" smtClean="0"/>
              <a:t>16/11/2022</a:t>
            </a:fld>
            <a:endParaRPr lang="en-AU"/>
          </a:p>
        </p:txBody>
      </p:sp>
      <p:sp>
        <p:nvSpPr>
          <p:cNvPr id="5" name="Footer Placeholder 4">
            <a:extLst>
              <a:ext uri="{FF2B5EF4-FFF2-40B4-BE49-F238E27FC236}">
                <a16:creationId xmlns:a16="http://schemas.microsoft.com/office/drawing/2014/main" id="{8A0FCBC0-0820-4AD8-98FC-CFCFBC7D9F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319E0CD-3152-4CB3-8786-F414B7791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391A5-F038-4AA5-BEBF-102AC157DA7B}" type="slidenum">
              <a:rPr lang="en-AU" smtClean="0"/>
              <a:t>‹#›</a:t>
            </a:fld>
            <a:endParaRPr lang="en-AU"/>
          </a:p>
        </p:txBody>
      </p:sp>
    </p:spTree>
    <p:extLst>
      <p:ext uri="{BB962C8B-B14F-4D97-AF65-F5344CB8AC3E}">
        <p14:creationId xmlns:p14="http://schemas.microsoft.com/office/powerpoint/2010/main" val="2288066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BDB76394-B738-07FC-0F26-8EDFD82E9C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72"/>
            <a:ext cx="12192000" cy="6851655"/>
          </a:xfrm>
          <a:prstGeom prst="rect">
            <a:avLst/>
          </a:prstGeom>
        </p:spPr>
      </p:pic>
      <p:sp>
        <p:nvSpPr>
          <p:cNvPr id="2" name="Title Placeholder 1"/>
          <p:cNvSpPr>
            <a:spLocks noGrp="1"/>
          </p:cNvSpPr>
          <p:nvPr>
            <p:ph type="title"/>
          </p:nvPr>
        </p:nvSpPr>
        <p:spPr>
          <a:xfrm>
            <a:off x="609600" y="465170"/>
            <a:ext cx="8773200" cy="1323807"/>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2277891"/>
            <a:ext cx="105156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9272465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8072" rtl="0" eaLnBrk="1" latinLnBrk="0" hangingPunct="1">
        <a:lnSpc>
          <a:spcPct val="90000"/>
        </a:lnSpc>
        <a:spcBef>
          <a:spcPct val="0"/>
        </a:spcBef>
        <a:buNone/>
        <a:defRPr sz="3330" kern="1200">
          <a:solidFill>
            <a:schemeClr val="bg1"/>
          </a:solidFill>
          <a:latin typeface="+mn-lt"/>
          <a:ea typeface="+mj-ea"/>
          <a:cs typeface="+mj-cs"/>
        </a:defRPr>
      </a:lvl1pPr>
    </p:titleStyle>
    <p:body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bg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bg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bg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bg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bg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0A57B-384F-BF2E-C918-4B7FA4159D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60900"/>
            <a:ext cx="12192000" cy="439859"/>
          </a:xfrm>
          <a:prstGeom prst="rect">
            <a:avLst/>
          </a:prstGeom>
        </p:spPr>
      </p:pic>
      <p:sp>
        <p:nvSpPr>
          <p:cNvPr id="2" name="Title Placeholder 1"/>
          <p:cNvSpPr>
            <a:spLocks noGrp="1"/>
          </p:cNvSpPr>
          <p:nvPr>
            <p:ph type="title"/>
          </p:nvPr>
        </p:nvSpPr>
        <p:spPr>
          <a:xfrm>
            <a:off x="609600" y="465170"/>
            <a:ext cx="8773200" cy="1323807"/>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2277891"/>
            <a:ext cx="105156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0117227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8072" rtl="0" eaLnBrk="1" latinLnBrk="0" hangingPunct="1">
        <a:lnSpc>
          <a:spcPct val="90000"/>
        </a:lnSpc>
        <a:spcBef>
          <a:spcPct val="0"/>
        </a:spcBef>
        <a:buNone/>
        <a:defRPr sz="3330" kern="1200">
          <a:solidFill>
            <a:srgbClr val="404246"/>
          </a:solidFill>
          <a:latin typeface="+mn-lt"/>
          <a:ea typeface="+mj-ea"/>
          <a:cs typeface="+mj-cs"/>
        </a:defRPr>
      </a:lvl1pPr>
    </p:titleStyle>
    <p:bodyStyle>
      <a:lvl1pPr marL="306916" indent="-306916"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400" y="465169"/>
            <a:ext cx="10963200" cy="959112"/>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14400" y="2062304"/>
            <a:ext cx="109632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Box 8">
            <a:extLst>
              <a:ext uri="{FF2B5EF4-FFF2-40B4-BE49-F238E27FC236}">
                <a16:creationId xmlns:a16="http://schemas.microsoft.com/office/drawing/2014/main" id="{9D72980E-99D0-4729-A1FF-6CEA8D2C55EC}"/>
              </a:ext>
            </a:extLst>
          </p:cNvPr>
          <p:cNvSpPr txBox="1"/>
          <p:nvPr userDrawn="1"/>
        </p:nvSpPr>
        <p:spPr>
          <a:xfrm>
            <a:off x="11474985" y="6552464"/>
            <a:ext cx="508000" cy="164019"/>
          </a:xfrm>
          <a:prstGeom prst="rect">
            <a:avLst/>
          </a:prstGeom>
          <a:noFill/>
        </p:spPr>
        <p:txBody>
          <a:bodyPr wrap="square" lIns="0" tIns="0" rIns="0" bIns="0" rtlCol="0" anchor="b">
            <a:spAutoFit/>
          </a:bodyPr>
          <a:lstStyle/>
          <a:p>
            <a:pPr marL="0" marR="0" indent="0" algn="r" defTabSz="1216945" rtl="0" eaLnBrk="1" fontAlgn="auto" latinLnBrk="0" hangingPunct="1">
              <a:lnSpc>
                <a:spcPct val="100000"/>
              </a:lnSpc>
              <a:spcBef>
                <a:spcPts val="0"/>
              </a:spcBef>
              <a:spcAft>
                <a:spcPts val="0"/>
              </a:spcAft>
              <a:buClrTx/>
              <a:buSzTx/>
              <a:buFontTx/>
              <a:buNone/>
              <a:tabLst/>
              <a:defRPr/>
            </a:pPr>
            <a:fld id="{DFCF27A5-1A5B-48D3-A060-2758FFBB1ADD}" type="slidenum">
              <a:rPr lang="en-US" sz="1066" kern="1200" smtClean="0">
                <a:solidFill>
                  <a:schemeClr val="bg1">
                    <a:lumMod val="50000"/>
                  </a:schemeClr>
                </a:solidFill>
                <a:latin typeface="+mn-lt"/>
                <a:ea typeface="+mn-ea"/>
                <a:cs typeface="+mn-cs"/>
                <a:sym typeface="Trebuchet MS" panose="020B0603020202020204" pitchFamily="34" charset="0"/>
              </a:rPr>
              <a:pPr marL="0" marR="0" indent="0" algn="r" defTabSz="1216945" rtl="0" eaLnBrk="1" fontAlgn="auto" latinLnBrk="0" hangingPunct="1">
                <a:lnSpc>
                  <a:spcPct val="100000"/>
                </a:lnSpc>
                <a:spcBef>
                  <a:spcPts val="0"/>
                </a:spcBef>
                <a:spcAft>
                  <a:spcPts val="0"/>
                </a:spcAft>
                <a:buClrTx/>
                <a:buSzTx/>
                <a:buFontTx/>
                <a:buNone/>
                <a:tabLst/>
                <a:defRPr/>
              </a:pPr>
              <a:t>‹#›</a:t>
            </a:fld>
            <a:endParaRPr lang="en-US" sz="1066" kern="1200" dirty="0">
              <a:solidFill>
                <a:schemeClr val="bg1">
                  <a:lumMod val="50000"/>
                </a:schemeClr>
              </a:solidFill>
              <a:latin typeface="+mn-lt"/>
              <a:ea typeface="+mn-ea"/>
              <a:cs typeface="+mn-cs"/>
              <a:sym typeface="Trebuchet MS" panose="020B0603020202020204" pitchFamily="34" charset="0"/>
            </a:endParaRPr>
          </a:p>
        </p:txBody>
      </p:sp>
      <p:sp>
        <p:nvSpPr>
          <p:cNvPr id="4" name="JS SlideHeader">
            <a:extLst>
              <a:ext uri="{FF2B5EF4-FFF2-40B4-BE49-F238E27FC236}">
                <a16:creationId xmlns:a16="http://schemas.microsoft.com/office/drawing/2014/main" id="{7E8342BE-1EE6-4384-B1A1-2F7E04958FE5}"/>
              </a:ext>
            </a:extLst>
          </p:cNvPr>
          <p:cNvSpPr txBox="1"/>
          <p:nvPr userDrawn="1"/>
        </p:nvSpPr>
        <p:spPr>
          <a:xfrm>
            <a:off x="1219200" y="84588"/>
            <a:ext cx="9753600" cy="338426"/>
          </a:xfrm>
          <a:prstGeom prst="rect">
            <a:avLst/>
          </a:prstGeom>
          <a:noFill/>
        </p:spPr>
        <p:txBody>
          <a:bodyPr vert="horz" rtlCol="0">
            <a:spAutoFit/>
          </a:bodyPr>
          <a:lstStyle/>
          <a:p>
            <a:pPr algn="ctr"/>
            <a:endParaRPr lang="en-AU" sz="1599"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285255101"/>
      </p:ext>
    </p:extLst>
  </p:cSld>
  <p:clrMap bg1="lt1" tx1="dk1" bg2="lt2" tx2="dk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1218072" rtl="0" eaLnBrk="1" latinLnBrk="0" hangingPunct="1">
        <a:lnSpc>
          <a:spcPct val="90000"/>
        </a:lnSpc>
        <a:spcBef>
          <a:spcPct val="0"/>
        </a:spcBef>
        <a:buNone/>
        <a:defRPr sz="3330" kern="1200">
          <a:solidFill>
            <a:srgbClr val="002D3F"/>
          </a:solidFill>
          <a:latin typeface="+mn-lt"/>
          <a:ea typeface="+mj-ea"/>
          <a:cs typeface="+mj-cs"/>
        </a:defRPr>
      </a:lvl1pPr>
    </p:titleStyle>
    <p:bodyStyle>
      <a:lvl1pPr marL="306916" indent="-306916" algn="l" defTabSz="1218072" rtl="0" eaLnBrk="1" latinLnBrk="0" hangingPunct="1">
        <a:lnSpc>
          <a:spcPct val="90000"/>
        </a:lnSpc>
        <a:spcBef>
          <a:spcPts val="1332"/>
        </a:spcBef>
        <a:buFont typeface="Arial" panose="020B0604020202020204" pitchFamily="34" charset="0"/>
        <a:buChar char="•"/>
        <a:defRPr sz="1865"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ewr.gov.au/node/1476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5.emf"/><Relationship Id="rId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367C9-27E9-43E1-84A1-344810B09E65}"/>
              </a:ext>
            </a:extLst>
          </p:cNvPr>
          <p:cNvSpPr>
            <a:spLocks noGrp="1"/>
          </p:cNvSpPr>
          <p:nvPr>
            <p:ph type="ctrTitle"/>
          </p:nvPr>
        </p:nvSpPr>
        <p:spPr>
          <a:xfrm>
            <a:off x="1541659" y="3035606"/>
            <a:ext cx="8986905" cy="765063"/>
          </a:xfrm>
        </p:spPr>
        <p:txBody>
          <a:bodyPr>
            <a:normAutofit fontScale="90000"/>
          </a:bodyPr>
          <a:lstStyle/>
          <a:p>
            <a:r>
              <a:rPr kumimoji="0" lang="en-AU" sz="3200" b="1" i="0" u="none" strike="noStrike" kern="1200" cap="none" spc="0" normalizeH="0" baseline="0" noProof="0" dirty="0">
                <a:ln>
                  <a:noFill/>
                </a:ln>
                <a:solidFill>
                  <a:prstClr val="white"/>
                </a:solidFill>
                <a:effectLst/>
                <a:uLnTx/>
                <a:uFillTx/>
                <a:latin typeface="Calibri" panose="020F0502020204030204"/>
                <a:ea typeface="+mj-ea"/>
                <a:cs typeface="Calibri"/>
              </a:rPr>
              <a:t>Australian Apprenticeship Background Paper</a:t>
            </a:r>
            <a:br>
              <a:rPr kumimoji="0" lang="en-AU" sz="3200" b="1" i="0" u="none" strike="noStrike" kern="1200" cap="none" spc="0" normalizeH="0" baseline="0" noProof="0" dirty="0">
                <a:ln>
                  <a:noFill/>
                </a:ln>
                <a:solidFill>
                  <a:prstClr val="white"/>
                </a:solidFill>
                <a:effectLst/>
                <a:uLnTx/>
                <a:uFillTx/>
                <a:latin typeface="Calibri" panose="020F0502020204030204"/>
                <a:ea typeface="+mj-ea"/>
                <a:cs typeface="Calibri"/>
              </a:rPr>
            </a:br>
            <a:br>
              <a:rPr kumimoji="0" lang="en-AU" sz="3200" b="1" i="0" u="none" strike="noStrike" kern="1200" cap="none" spc="0" normalizeH="0" baseline="0" noProof="0" dirty="0">
                <a:ln>
                  <a:noFill/>
                </a:ln>
                <a:solidFill>
                  <a:prstClr val="white"/>
                </a:solidFill>
                <a:effectLst/>
                <a:uLnTx/>
                <a:uFillTx/>
                <a:latin typeface="Calibri" panose="020F0502020204030204"/>
                <a:ea typeface="+mj-ea"/>
                <a:cs typeface="Calibri"/>
              </a:rPr>
            </a:br>
            <a:br>
              <a:rPr kumimoji="0" lang="en-AU" sz="3200" b="1" i="0" u="none" strike="noStrike" kern="1200" cap="none" spc="0" normalizeH="0" baseline="0" noProof="0" dirty="0">
                <a:ln>
                  <a:noFill/>
                </a:ln>
                <a:solidFill>
                  <a:prstClr val="white"/>
                </a:solidFill>
                <a:effectLst/>
                <a:uLnTx/>
                <a:uFillTx/>
                <a:latin typeface="Calibri" panose="020F0502020204030204"/>
                <a:ea typeface="+mj-ea"/>
                <a:cs typeface="Calibri"/>
              </a:rPr>
            </a:br>
            <a:r>
              <a:rPr kumimoji="0" lang="en-AU" sz="1600" b="1" i="0" u="none" strike="noStrike" kern="1200" cap="none" spc="0" normalizeH="0" baseline="0" noProof="0" dirty="0">
                <a:ln>
                  <a:noFill/>
                </a:ln>
                <a:solidFill>
                  <a:prstClr val="white"/>
                </a:solidFill>
                <a:effectLst/>
                <a:uLnTx/>
                <a:uFillTx/>
                <a:latin typeface="Calibri" panose="020F0502020204030204"/>
                <a:ea typeface="+mj-ea"/>
                <a:cs typeface="Calibri"/>
              </a:rPr>
              <a:t>This paper provides background information to support you to consider the questions outlined in the </a:t>
            </a:r>
            <a:r>
              <a:rPr kumimoji="0" lang="en-AU" sz="1600" b="1" i="0" u="none" strike="noStrike" kern="1200" cap="none" spc="0" normalizeH="0" baseline="0" noProof="0" dirty="0">
                <a:ln>
                  <a:noFill/>
                </a:ln>
                <a:effectLst/>
                <a:uLnTx/>
                <a:uFillTx/>
                <a:latin typeface="Calibri" panose="020F0502020204030204"/>
                <a:ea typeface="+mj-ea"/>
                <a:cs typeface="Calibri"/>
                <a:hlinkClick r:id="rId3">
                  <a:extLst>
                    <a:ext uri="{A12FA001-AC4F-418D-AE19-62706E023703}">
                      <ahyp:hlinkClr xmlns:ahyp="http://schemas.microsoft.com/office/drawing/2018/hyperlinkcolor" val="tx"/>
                    </a:ext>
                  </a:extLst>
                </a:hlinkClick>
              </a:rPr>
              <a:t>Australian Apprenticeship Services and Supports Discussion Paper</a:t>
            </a:r>
            <a:r>
              <a:rPr kumimoji="0" lang="en-AU" sz="1600" b="1" i="0" u="none" strike="noStrike" kern="1200" cap="none" spc="0" normalizeH="0" baseline="0" noProof="0" dirty="0">
                <a:ln>
                  <a:noFill/>
                </a:ln>
                <a:solidFill>
                  <a:prstClr val="white"/>
                </a:solidFill>
                <a:effectLst/>
                <a:uLnTx/>
                <a:uFillTx/>
                <a:latin typeface="Calibri" panose="020F0502020204030204"/>
                <a:ea typeface="+mj-ea"/>
                <a:cs typeface="Calibri"/>
              </a:rPr>
              <a:t>.</a:t>
            </a:r>
            <a:br>
              <a:rPr kumimoji="0" lang="en-AU" sz="1600" b="1" i="0" u="none" strike="noStrike" kern="1200" cap="none" spc="0" normalizeH="0" baseline="0" noProof="0" dirty="0">
                <a:ln>
                  <a:noFill/>
                </a:ln>
                <a:solidFill>
                  <a:prstClr val="white"/>
                </a:solidFill>
                <a:effectLst/>
                <a:uLnTx/>
                <a:uFillTx/>
                <a:latin typeface="Calibri" panose="020F0502020204030204"/>
                <a:ea typeface="+mj-ea"/>
                <a:cs typeface="Calibri"/>
              </a:rPr>
            </a:br>
            <a:endParaRPr lang="en-AU" sz="3600" dirty="0">
              <a:cs typeface="Calibri"/>
            </a:endParaRPr>
          </a:p>
        </p:txBody>
      </p:sp>
    </p:spTree>
    <p:extLst>
      <p:ext uri="{BB962C8B-B14F-4D97-AF65-F5344CB8AC3E}">
        <p14:creationId xmlns:p14="http://schemas.microsoft.com/office/powerpoint/2010/main" val="953783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0984-D0EA-2D28-E516-EBA09C8B29C2}"/>
              </a:ext>
            </a:extLst>
          </p:cNvPr>
          <p:cNvSpPr txBox="1">
            <a:spLocks noGrp="1"/>
          </p:cNvSpPr>
          <p:nvPr>
            <p:ph type="title" idx="4294967295"/>
          </p:nvPr>
        </p:nvSpPr>
        <p:spPr>
          <a:xfrm>
            <a:off x="335280" y="142240"/>
            <a:ext cx="1145032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Calibri"/>
              </a:rPr>
              <a:t>Australian Apprenticeships Incentive System </a:t>
            </a:r>
            <a:r>
              <a:rPr kumimoji="0" lang="en-GB" sz="2400" b="0" i="0" u="none" strike="noStrike" kern="1200" cap="none" spc="0" normalizeH="0" baseline="0" noProof="0" dirty="0">
                <a:ln>
                  <a:noFill/>
                </a:ln>
                <a:solidFill>
                  <a:schemeClr val="tx1"/>
                </a:solidFill>
                <a:effectLst/>
                <a:uLnTx/>
                <a:uFillTx/>
                <a:latin typeface="+mn-lt"/>
                <a:ea typeface="+mn-ea"/>
                <a:cs typeface="Calibri"/>
              </a:rPr>
              <a:t>(Incentives System)</a:t>
            </a:r>
            <a:endParaRPr kumimoji="0" lang="en-US" sz="2400" b="0" i="0" u="none" strike="noStrike" kern="1200" cap="none" spc="0" normalizeH="0" baseline="0" noProof="0" dirty="0">
              <a:ln>
                <a:noFill/>
              </a:ln>
              <a:solidFill>
                <a:schemeClr val="tx1"/>
              </a:solidFill>
              <a:effectLst/>
              <a:uLnTx/>
              <a:uFillTx/>
              <a:latin typeface="+mn-lt"/>
              <a:ea typeface="+mn-ea"/>
              <a:cs typeface="Calibri"/>
            </a:endParaRPr>
          </a:p>
        </p:txBody>
      </p:sp>
      <p:cxnSp>
        <p:nvCxnSpPr>
          <p:cNvPr id="55" name="Straight Connector 54">
            <a:extLst>
              <a:ext uri="{FF2B5EF4-FFF2-40B4-BE49-F238E27FC236}">
                <a16:creationId xmlns:a16="http://schemas.microsoft.com/office/drawing/2014/main" id="{A54D6318-5ED1-C122-C657-A85EAA90CC44}"/>
              </a:ext>
              <a:ext uri="{C183D7F6-B498-43B3-948B-1728B52AA6E4}">
                <adec:decorative xmlns:adec="http://schemas.microsoft.com/office/drawing/2017/decorative" val="1"/>
              </a:ext>
            </a:extLst>
          </p:cNvPr>
          <p:cNvCxnSpPr>
            <a:cxnSpLocks/>
          </p:cNvCxnSpPr>
          <p:nvPr/>
        </p:nvCxnSpPr>
        <p:spPr>
          <a:xfrm flipV="1">
            <a:off x="1725903" y="585324"/>
            <a:ext cx="8669451" cy="1571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ounded Rectangle 108">
            <a:extLst>
              <a:ext uri="{FF2B5EF4-FFF2-40B4-BE49-F238E27FC236}">
                <a16:creationId xmlns:a16="http://schemas.microsoft.com/office/drawing/2014/main" id="{3431922C-413C-4DFF-AB46-B919B555D04D}"/>
              </a:ext>
              <a:ext uri="{C183D7F6-B498-43B3-948B-1728B52AA6E4}">
                <adec:decorative xmlns:adec="http://schemas.microsoft.com/office/drawing/2017/decorative" val="1"/>
              </a:ext>
            </a:extLst>
          </p:cNvPr>
          <p:cNvSpPr/>
          <p:nvPr/>
        </p:nvSpPr>
        <p:spPr>
          <a:xfrm>
            <a:off x="460495" y="717183"/>
            <a:ext cx="11270649" cy="5506569"/>
          </a:xfrm>
          <a:prstGeom prst="roundRect">
            <a:avLst>
              <a:gd name="adj" fmla="val 5639"/>
            </a:avLst>
          </a:prstGeom>
          <a:solidFill>
            <a:schemeClr val="bg2"/>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1218072"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37B2BED0-08A3-2177-9F43-BC348A19B495}"/>
              </a:ext>
            </a:extLst>
          </p:cNvPr>
          <p:cNvSpPr txBox="1"/>
          <p:nvPr/>
        </p:nvSpPr>
        <p:spPr>
          <a:xfrm>
            <a:off x="607324" y="838987"/>
            <a:ext cx="1118134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a:ea typeface="Segoe UI"/>
                <a:cs typeface="Segoe UI"/>
              </a:rPr>
              <a:t>The Australian Government has provided financial assistance to employers and apprentices in the form of payments and wage subsidies since the 1960s. Incentives provided to employers aim to assist with cost of employing, supervising and training an apprentice, while support provided to apprentices aims to assist apprentices with the cost of living, particularly in the early years when training wages are lowest.​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a:ea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Segoe UI"/>
                <a:cs typeface="Segoe UI"/>
              </a:rPr>
              <a:t>Current Incentives System</a:t>
            </a:r>
            <a:r>
              <a:rPr kumimoji="0" lang="en-AU" sz="1400" b="0" i="0" u="none" strike="noStrike" kern="1200" cap="none" spc="0" normalizeH="0" baseline="0" noProof="0" dirty="0">
                <a:ln>
                  <a:noFill/>
                </a:ln>
                <a:solidFill>
                  <a:prstClr val="black"/>
                </a:solidFill>
                <a:effectLst/>
                <a:uLnTx/>
                <a:uFillTx/>
                <a:latin typeface="Calibri"/>
                <a:ea typeface="Segoe UI"/>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a:ea typeface="Segoe UI"/>
                <a:cs typeface="Segoe UI"/>
              </a:rPr>
              <a:t>The current Commonwealth Incentives System commenced on 1 July 2022 with a focus on strengthening and simplifying the apprenticeship system to target skills shortages, improve completions and ensure supports are accessible.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a:ea typeface="Segoe UI"/>
                <a:cs typeface="Segoe UI"/>
              </a:rPr>
              <a:t> ​</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Segoe UI"/>
                <a:cs typeface="Segoe UI"/>
              </a:rPr>
              <a:t>There is support for all employers of Australian Apprentices</a:t>
            </a:r>
            <a:r>
              <a:rPr kumimoji="0" lang="en-AU" sz="1400" b="0" i="0" u="none" strike="noStrike" kern="1200" cap="none" spc="0" normalizeH="0" baseline="0" noProof="0" dirty="0">
                <a:ln>
                  <a:noFill/>
                </a:ln>
                <a:solidFill>
                  <a:prstClr val="black"/>
                </a:solidFill>
                <a:effectLst/>
                <a:uLnTx/>
                <a:uFillTx/>
                <a:latin typeface="Calibri"/>
                <a:ea typeface="Segoe UI"/>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a:ea typeface="Segoe UI"/>
                <a:cs typeface="Segoe UI"/>
              </a:rPr>
              <a:t>Support is available to all employers taking on Australian Apprentice. If the apprentice is in an occupation not listed on the Priority List, the employer can access a </a:t>
            </a:r>
            <a:r>
              <a:rPr kumimoji="0" lang="en-AU" sz="1400" b="1" i="0" u="none" strike="noStrike" kern="1200" cap="none" spc="0" normalizeH="0" baseline="0" noProof="0" dirty="0">
                <a:ln>
                  <a:noFill/>
                </a:ln>
                <a:solidFill>
                  <a:prstClr val="black"/>
                </a:solidFill>
                <a:effectLst/>
                <a:uLnTx/>
                <a:uFillTx/>
                <a:latin typeface="Calibri"/>
                <a:ea typeface="Segoe UI"/>
                <a:cs typeface="Segoe UI"/>
              </a:rPr>
              <a:t>Hiring Incentive of up to a maximum of $3,500 </a:t>
            </a:r>
            <a:r>
              <a:rPr kumimoji="0" lang="en-AU" sz="1400" b="0" i="0" u="none" strike="noStrike" kern="1200" cap="none" spc="0" normalizeH="0" baseline="0" noProof="0" dirty="0">
                <a:ln>
                  <a:noFill/>
                </a:ln>
                <a:solidFill>
                  <a:prstClr val="black"/>
                </a:solidFill>
                <a:effectLst/>
                <a:uLnTx/>
                <a:uFillTx/>
                <a:latin typeface="Calibri"/>
                <a:ea typeface="Segoe UI"/>
                <a:cs typeface="Segoe UI"/>
              </a:rPr>
              <a:t>and paid in two six-month instalments.​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a:ea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a:ea typeface="Segoe UI"/>
                <a:cs typeface="Segoe UI"/>
              </a:rPr>
              <a:t>Additional financial support is available for Priority Occupations</a:t>
            </a:r>
            <a:r>
              <a:rPr kumimoji="0" lang="en-AU" sz="1400" b="0" i="0" u="none" strike="noStrike" kern="1200" cap="none" spc="0" normalizeH="0" baseline="0" noProof="0" dirty="0">
                <a:ln>
                  <a:noFill/>
                </a:ln>
                <a:solidFill>
                  <a:prstClr val="black"/>
                </a:solidFill>
                <a:effectLst/>
                <a:uLnTx/>
                <a:uFillTx/>
                <a:latin typeface="Calibri"/>
                <a:ea typeface="Segoe UI"/>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a:ea typeface="Segoe UI"/>
                <a:cs typeface="Segoe UI"/>
              </a:rPr>
              <a:t>The focus of incentives toward priority occupations, and a direct payment to the apprentice,  encourages apprentices to take up occupations where there is current and future skills demand while also creating a pipeline of skilled workers to meet the needs of employers and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a:ea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a:ea typeface="Segoe UI"/>
                <a:cs typeface="Segoe UI"/>
              </a:rPr>
              <a:t>The Incentives System has been designed to improve retention and completion rates for apprentices, particularly in priority occupations, through a combination of financial and non-financial supports, including:​</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a:ea typeface="Arial"/>
              <a:cs typeface="Segoe UI"/>
            </a:endParaRPr>
          </a:p>
          <a:p>
            <a:pPr marL="2114550" marR="0" lvl="4" indent="-285750" algn="l" defTabSz="914400" rtl="0" eaLnBrk="1" fontAlgn="auto" latinLnBrk="0" hangingPunct="1">
              <a:lnSpc>
                <a:spcPct val="100000"/>
              </a:lnSpc>
              <a:spcBef>
                <a:spcPts val="0"/>
              </a:spcBef>
              <a:spcAft>
                <a:spcPts val="0"/>
              </a:spcAft>
              <a:buClrTx/>
              <a:buSzTx/>
              <a:buFont typeface="Arial"/>
              <a:buChar char="•"/>
              <a:tabLst/>
              <a:defRPr/>
            </a:pPr>
            <a:r>
              <a:rPr kumimoji="0" lang="en-AU" sz="1400" b="0" i="0" u="none" strike="noStrike" kern="1200" cap="none" spc="0" normalizeH="0" baseline="0" noProof="0" dirty="0">
                <a:ln>
                  <a:noFill/>
                </a:ln>
                <a:solidFill>
                  <a:prstClr val="black"/>
                </a:solidFill>
                <a:effectLst/>
                <a:uLnTx/>
                <a:uFillTx/>
                <a:latin typeface="Calibri"/>
                <a:ea typeface="Arial"/>
                <a:cs typeface="Arial"/>
              </a:rPr>
              <a:t>a </a:t>
            </a:r>
            <a:r>
              <a:rPr kumimoji="0" lang="en-AU" sz="1400" b="1" i="0" u="none" strike="noStrike" kern="1200" cap="none" spc="0" normalizeH="0" baseline="0" noProof="0" dirty="0">
                <a:ln>
                  <a:noFill/>
                </a:ln>
                <a:solidFill>
                  <a:prstClr val="black"/>
                </a:solidFill>
                <a:effectLst/>
                <a:uLnTx/>
                <a:uFillTx/>
                <a:latin typeface="Calibri"/>
                <a:ea typeface="Arial"/>
                <a:cs typeface="Arial"/>
              </a:rPr>
              <a:t>wage subsidy for employers of Australian Apprentices in priority occupations</a:t>
            </a:r>
            <a:r>
              <a:rPr kumimoji="0" lang="en-AU" sz="1400" b="0" i="0" u="none" strike="noStrike" kern="1200" cap="none" spc="0" normalizeH="0" baseline="0" noProof="0" dirty="0">
                <a:ln>
                  <a:noFill/>
                </a:ln>
                <a:solidFill>
                  <a:prstClr val="black"/>
                </a:solidFill>
                <a:effectLst/>
                <a:uLnTx/>
                <a:uFillTx/>
                <a:latin typeface="Calibri"/>
                <a:ea typeface="Arial"/>
                <a:cs typeface="Arial"/>
              </a:rPr>
              <a:t>, set at 10 per cent in the first year of the apprenticeship, 10 per cent in the second year and 5 per cent in the third year (up to a maximum of </a:t>
            </a:r>
            <a:r>
              <a:rPr kumimoji="0" lang="en-AU" sz="1400" b="1" i="0" u="none" strike="noStrike" kern="1200" cap="none" spc="0" normalizeH="0" baseline="0" noProof="0" dirty="0">
                <a:ln>
                  <a:noFill/>
                </a:ln>
                <a:solidFill>
                  <a:prstClr val="black"/>
                </a:solidFill>
                <a:effectLst/>
                <a:uLnTx/>
                <a:uFillTx/>
                <a:latin typeface="Calibri"/>
                <a:ea typeface="Arial"/>
                <a:cs typeface="Arial"/>
              </a:rPr>
              <a:t>$15,000</a:t>
            </a:r>
            <a:r>
              <a:rPr kumimoji="0" lang="en-AU" sz="1400" b="0" i="0" u="none" strike="noStrike" kern="1200" cap="none" spc="0" normalizeH="0" baseline="0" noProof="0" dirty="0">
                <a:ln>
                  <a:noFill/>
                </a:ln>
                <a:solidFill>
                  <a:prstClr val="black"/>
                </a:solidFill>
                <a:effectLst/>
                <a:uLnTx/>
                <a:uFillTx/>
                <a:latin typeface="Calibri"/>
                <a:ea typeface="Arial"/>
                <a:cs typeface="Arial"/>
              </a:rPr>
              <a:t>); and​</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AU" sz="1400" b="0" i="0" u="none" strike="noStrike" kern="1200" cap="none" spc="0" normalizeH="0" baseline="0" noProof="0" dirty="0">
              <a:ln>
                <a:noFill/>
              </a:ln>
              <a:solidFill>
                <a:prstClr val="black"/>
              </a:solidFill>
              <a:effectLst/>
              <a:uLnTx/>
              <a:uFillTx/>
              <a:latin typeface="Calibri"/>
              <a:ea typeface="Arial"/>
              <a:cs typeface="Arial"/>
            </a:endParaRPr>
          </a:p>
          <a:p>
            <a:pPr marL="2114550" marR="0" lvl="4" indent="-285750" algn="l" defTabSz="914400" rtl="0" eaLnBrk="1" fontAlgn="auto" latinLnBrk="0" hangingPunct="1">
              <a:lnSpc>
                <a:spcPct val="100000"/>
              </a:lnSpc>
              <a:spcBef>
                <a:spcPts val="0"/>
              </a:spcBef>
              <a:spcAft>
                <a:spcPts val="0"/>
              </a:spcAft>
              <a:buClrTx/>
              <a:buSzTx/>
              <a:buFont typeface="Arial"/>
              <a:buChar char="•"/>
              <a:tabLst/>
              <a:defRPr/>
            </a:pPr>
            <a:r>
              <a:rPr kumimoji="0" lang="en-AU" sz="1400" b="0" i="0" u="none" strike="noStrike" kern="1200" cap="none" spc="0" normalizeH="0" baseline="0" noProof="0" dirty="0">
                <a:ln>
                  <a:noFill/>
                </a:ln>
                <a:solidFill>
                  <a:prstClr val="black"/>
                </a:solidFill>
                <a:effectLst/>
                <a:uLnTx/>
                <a:uFillTx/>
                <a:latin typeface="Calibri"/>
                <a:ea typeface="Arial"/>
                <a:cs typeface="Arial"/>
              </a:rPr>
              <a:t>a </a:t>
            </a:r>
            <a:r>
              <a:rPr kumimoji="0" lang="en-AU" sz="1400" b="1" i="0" u="none" strike="noStrike" kern="1200" cap="none" spc="0" normalizeH="0" baseline="0" noProof="0" dirty="0">
                <a:ln>
                  <a:noFill/>
                </a:ln>
                <a:solidFill>
                  <a:prstClr val="black"/>
                </a:solidFill>
                <a:effectLst/>
                <a:uLnTx/>
                <a:uFillTx/>
                <a:latin typeface="Calibri"/>
                <a:ea typeface="Arial"/>
                <a:cs typeface="Arial"/>
              </a:rPr>
              <a:t>direct payment to Australian Apprentices in priority occupations</a:t>
            </a:r>
            <a:r>
              <a:rPr kumimoji="0" lang="en-AU" sz="1400" b="0" i="0" u="none" strike="noStrike" kern="1200" cap="none" spc="0" normalizeH="0" baseline="0" noProof="0" dirty="0">
                <a:ln>
                  <a:noFill/>
                </a:ln>
                <a:solidFill>
                  <a:prstClr val="black"/>
                </a:solidFill>
                <a:effectLst/>
                <a:uLnTx/>
                <a:uFillTx/>
                <a:latin typeface="Calibri"/>
                <a:ea typeface="Arial"/>
                <a:cs typeface="Arial"/>
              </a:rPr>
              <a:t>, set at $1,250 paid every six months for the first two years of the apprenticeship, (up to a maximum of </a:t>
            </a:r>
            <a:r>
              <a:rPr kumimoji="0" lang="en-AU" sz="1400" b="1" i="0" u="none" strike="noStrike" kern="1200" cap="none" spc="0" normalizeH="0" baseline="0" noProof="0" dirty="0">
                <a:ln>
                  <a:noFill/>
                </a:ln>
                <a:solidFill>
                  <a:prstClr val="black"/>
                </a:solidFill>
                <a:effectLst/>
                <a:uLnTx/>
                <a:uFillTx/>
                <a:latin typeface="Calibri"/>
                <a:ea typeface="Arial"/>
                <a:cs typeface="Arial"/>
              </a:rPr>
              <a:t>$5,000</a:t>
            </a:r>
            <a:r>
              <a:rPr kumimoji="0" lang="en-AU" sz="1400" b="0" i="0" u="none" strike="noStrike" kern="1200" cap="none" spc="0" normalizeH="0" baseline="0" noProof="0" dirty="0">
                <a:ln>
                  <a:noFill/>
                </a:ln>
                <a:solidFill>
                  <a:prstClr val="black"/>
                </a:solidFill>
                <a:effectLst/>
                <a:uLnTx/>
                <a:uFillTx/>
                <a:latin typeface="Calibri"/>
                <a:ea typeface="Arial"/>
                <a:cs typeface="Arial"/>
              </a:rPr>
              <a:t>).</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Oval 3">
            <a:extLst>
              <a:ext uri="{FF2B5EF4-FFF2-40B4-BE49-F238E27FC236}">
                <a16:creationId xmlns:a16="http://schemas.microsoft.com/office/drawing/2014/main" id="{76867375-F97F-2E7E-7BDF-C78FB1E6543E}"/>
              </a:ext>
              <a:ext uri="{C183D7F6-B498-43B3-948B-1728B52AA6E4}">
                <adec:decorative xmlns:adec="http://schemas.microsoft.com/office/drawing/2017/decorative" val="1"/>
              </a:ext>
            </a:extLst>
          </p:cNvPr>
          <p:cNvSpPr/>
          <p:nvPr/>
        </p:nvSpPr>
        <p:spPr>
          <a:xfrm>
            <a:off x="938897" y="4925383"/>
            <a:ext cx="1068370" cy="1052658"/>
          </a:xfrm>
          <a:prstGeom prst="ellipse">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4">
            <a:extLst>
              <a:ext uri="{FF2B5EF4-FFF2-40B4-BE49-F238E27FC236}">
                <a16:creationId xmlns:a16="http://schemas.microsoft.com/office/drawing/2014/main" id="{D8C91053-7CA5-0521-56BC-710B9345EA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6934" y="5056967"/>
            <a:ext cx="777220" cy="786745"/>
          </a:xfrm>
          <a:prstGeom prst="rect">
            <a:avLst/>
          </a:prstGeom>
        </p:spPr>
      </p:pic>
    </p:spTree>
    <p:extLst>
      <p:ext uri="{BB962C8B-B14F-4D97-AF65-F5344CB8AC3E}">
        <p14:creationId xmlns:p14="http://schemas.microsoft.com/office/powerpoint/2010/main" val="103823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DAE4-D52B-4230-8C02-8A42E8FFFF48}"/>
              </a:ext>
            </a:extLst>
          </p:cNvPr>
          <p:cNvSpPr>
            <a:spLocks noGrp="1"/>
          </p:cNvSpPr>
          <p:nvPr>
            <p:ph type="title"/>
          </p:nvPr>
        </p:nvSpPr>
        <p:spPr>
          <a:xfrm>
            <a:off x="474225" y="135211"/>
            <a:ext cx="10950847" cy="959112"/>
          </a:xfrm>
          <a:noFill/>
          <a:ln>
            <a:no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a:lnSpc>
                <a:spcPct val="100000"/>
              </a:lnSpc>
              <a:spcBef>
                <a:spcPts val="0"/>
              </a:spcBef>
            </a:pPr>
            <a:r>
              <a:rPr lang="en-AU" sz="2664" dirty="0">
                <a:solidFill>
                  <a:schemeClr val="tx1"/>
                </a:solidFill>
                <a:latin typeface="Calibri" panose="020F0502020204030204"/>
              </a:rPr>
              <a:t>NSC Skills Priority List </a:t>
            </a:r>
            <a:r>
              <a:rPr lang="en-AU" sz="2664" dirty="0">
                <a:solidFill>
                  <a:schemeClr val="tx1"/>
                </a:solidFill>
                <a:latin typeface="Calibri" panose="020F0502020204030204"/>
                <a:sym typeface="Wingdings" panose="05000000000000000000" pitchFamily="2" charset="2"/>
              </a:rPr>
              <a:t>- Informing investment </a:t>
            </a:r>
            <a:endParaRPr lang="en-AU" sz="2664" dirty="0">
              <a:solidFill>
                <a:schemeClr val="tx1"/>
              </a:solidFill>
              <a:latin typeface="Calibri" panose="020F0502020204030204"/>
            </a:endParaRPr>
          </a:p>
        </p:txBody>
      </p:sp>
      <p:cxnSp>
        <p:nvCxnSpPr>
          <p:cNvPr id="6" name="Straight Connector 5">
            <a:extLst>
              <a:ext uri="{FF2B5EF4-FFF2-40B4-BE49-F238E27FC236}">
                <a16:creationId xmlns:a16="http://schemas.microsoft.com/office/drawing/2014/main" id="{D49FF95C-7F7F-40E9-A077-00DC1C5DB137}"/>
              </a:ext>
              <a:ext uri="{C183D7F6-B498-43B3-948B-1728B52AA6E4}">
                <adec:decorative xmlns:adec="http://schemas.microsoft.com/office/drawing/2017/decorative" val="1"/>
              </a:ext>
            </a:extLst>
          </p:cNvPr>
          <p:cNvCxnSpPr>
            <a:cxnSpLocks/>
          </p:cNvCxnSpPr>
          <p:nvPr/>
        </p:nvCxnSpPr>
        <p:spPr>
          <a:xfrm>
            <a:off x="474225" y="1053047"/>
            <a:ext cx="1118412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ounded Rectangle 129">
            <a:extLst>
              <a:ext uri="{FF2B5EF4-FFF2-40B4-BE49-F238E27FC236}">
                <a16:creationId xmlns:a16="http://schemas.microsoft.com/office/drawing/2014/main" id="{EEED7C9F-2548-4C23-8C8B-88543625D99F}"/>
              </a:ext>
              <a:ext uri="{C183D7F6-B498-43B3-948B-1728B52AA6E4}">
                <adec:decorative xmlns:adec="http://schemas.microsoft.com/office/drawing/2017/decorative" val="1"/>
              </a:ext>
            </a:extLst>
          </p:cNvPr>
          <p:cNvSpPr/>
          <p:nvPr/>
        </p:nvSpPr>
        <p:spPr>
          <a:xfrm>
            <a:off x="533653" y="2242072"/>
            <a:ext cx="3059287" cy="3347608"/>
          </a:xfrm>
          <a:prstGeom prst="roundRect">
            <a:avLst>
              <a:gd name="adj" fmla="val 4822"/>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F21079A-5CB1-48A2-8E92-ACF2A0B79525}"/>
              </a:ext>
              <a:ext uri="{C183D7F6-B498-43B3-948B-1728B52AA6E4}">
                <adec:decorative xmlns:adec="http://schemas.microsoft.com/office/drawing/2017/decorative" val="1"/>
              </a:ext>
            </a:extLst>
          </p:cNvPr>
          <p:cNvSpPr/>
          <p:nvPr/>
        </p:nvSpPr>
        <p:spPr>
          <a:xfrm>
            <a:off x="1546874" y="1401672"/>
            <a:ext cx="1118638" cy="1108382"/>
          </a:xfrm>
          <a:prstGeom prst="ellipse">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Graphic 47">
            <a:extLst>
              <a:ext uri="{FF2B5EF4-FFF2-40B4-BE49-F238E27FC236}">
                <a16:creationId xmlns:a16="http://schemas.microsoft.com/office/drawing/2014/main" id="{CE3B6F37-92C1-4FED-97C8-11D01032EA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2370" y="1675370"/>
            <a:ext cx="659789" cy="558283"/>
          </a:xfrm>
          <a:prstGeom prst="rect">
            <a:avLst/>
          </a:prstGeom>
        </p:spPr>
      </p:pic>
      <p:sp>
        <p:nvSpPr>
          <p:cNvPr id="43" name="Inhaltsplatzhalter 4">
            <a:extLst>
              <a:ext uri="{FF2B5EF4-FFF2-40B4-BE49-F238E27FC236}">
                <a16:creationId xmlns:a16="http://schemas.microsoft.com/office/drawing/2014/main" id="{D9F3C923-D248-4C62-B198-E4E5F7A19BB8}"/>
              </a:ext>
            </a:extLst>
          </p:cNvPr>
          <p:cNvSpPr txBox="1">
            <a:spLocks/>
          </p:cNvSpPr>
          <p:nvPr/>
        </p:nvSpPr>
        <p:spPr>
          <a:xfrm>
            <a:off x="916043" y="2681627"/>
            <a:ext cx="2376669" cy="32791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199"/>
              </a:spcAft>
              <a:buClrTx/>
              <a:buSzTx/>
              <a:buFont typeface="Wingdings" panose="05000000000000000000" pitchFamily="2" charset="2"/>
              <a:buNone/>
              <a:tabLst/>
              <a:defRPr/>
            </a:pPr>
            <a:r>
              <a:rPr kumimoji="0" lang="en-US" sz="2131" b="1" i="0" u="none" strike="noStrike" kern="1200" cap="none" spc="0" normalizeH="0" baseline="0" noProof="0" dirty="0">
                <a:ln>
                  <a:noFill/>
                </a:ln>
                <a:solidFill>
                  <a:prstClr val="black"/>
                </a:solidFill>
                <a:effectLst/>
                <a:uLnTx/>
                <a:uFillTx/>
                <a:latin typeface="Calibri Light" panose="020F0302020204030204"/>
                <a:ea typeface="+mn-ea"/>
                <a:cs typeface="+mn-cs"/>
              </a:rPr>
              <a:t>NSC Skills Priority List</a:t>
            </a:r>
            <a:endParaRPr kumimoji="0" lang="en-US" sz="1865"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26" name="Straight Connector 25">
            <a:extLst>
              <a:ext uri="{FF2B5EF4-FFF2-40B4-BE49-F238E27FC236}">
                <a16:creationId xmlns:a16="http://schemas.microsoft.com/office/drawing/2014/main" id="{757DE6EC-F097-4B6E-B0C3-48888E6B6741}"/>
              </a:ext>
              <a:ext uri="{C183D7F6-B498-43B3-948B-1728B52AA6E4}">
                <adec:decorative xmlns:adec="http://schemas.microsoft.com/office/drawing/2017/decorative" val="1"/>
              </a:ext>
            </a:extLst>
          </p:cNvPr>
          <p:cNvCxnSpPr>
            <a:cxnSpLocks/>
          </p:cNvCxnSpPr>
          <p:nvPr/>
        </p:nvCxnSpPr>
        <p:spPr>
          <a:xfrm>
            <a:off x="736221" y="3049733"/>
            <a:ext cx="2777708" cy="0"/>
          </a:xfrm>
          <a:prstGeom prst="line">
            <a:avLst/>
          </a:prstGeom>
        </p:spPr>
        <p:style>
          <a:lnRef idx="1">
            <a:schemeClr val="accent5"/>
          </a:lnRef>
          <a:fillRef idx="0">
            <a:schemeClr val="accent5"/>
          </a:fillRef>
          <a:effectRef idx="0">
            <a:schemeClr val="accent5"/>
          </a:effectRef>
          <a:fontRef idx="minor">
            <a:schemeClr val="tx1"/>
          </a:fontRef>
        </p:style>
      </p:cxnSp>
      <p:sp>
        <p:nvSpPr>
          <p:cNvPr id="44" name="TextBox 43">
            <a:extLst>
              <a:ext uri="{FF2B5EF4-FFF2-40B4-BE49-F238E27FC236}">
                <a16:creationId xmlns:a16="http://schemas.microsoft.com/office/drawing/2014/main" id="{34546B92-8CE2-4FD5-B330-72ACA694A304}"/>
              </a:ext>
            </a:extLst>
          </p:cNvPr>
          <p:cNvSpPr txBox="1"/>
          <p:nvPr/>
        </p:nvSpPr>
        <p:spPr>
          <a:xfrm>
            <a:off x="624960" y="3421692"/>
            <a:ext cx="2901267" cy="15686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The NSC has primary responsibility for identifying occupations in skills shortage, along with potential future demand across the Australian labour market. In October 2022, the NSC updated the Skills Priority List (SPL) which provides a current labour market rating and a future demand rating for 799 occupations from skill levels 1</a:t>
            </a:r>
            <a:r>
              <a:rPr kumimoji="0" lang="en-AU" sz="1199"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 – </a:t>
            </a:r>
            <a:r>
              <a:rPr kumimoji="0" lang="en-AU" sz="11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4.</a:t>
            </a:r>
            <a:endParaRPr kumimoji="0" lang="en-AU" sz="11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0A7A24B-425D-4D06-8A3D-18E3BCD065AA}"/>
              </a:ext>
              <a:ext uri="{C183D7F6-B498-43B3-948B-1728B52AA6E4}">
                <adec:decorative xmlns:adec="http://schemas.microsoft.com/office/drawing/2017/decorative" val="1"/>
              </a:ext>
            </a:extLst>
          </p:cNvPr>
          <p:cNvSpPr/>
          <p:nvPr/>
        </p:nvSpPr>
        <p:spPr>
          <a:xfrm>
            <a:off x="3942840" y="1537822"/>
            <a:ext cx="7715507" cy="1492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1218072" rtl="0" eaLnBrk="1" fontAlgn="auto" latinLnBrk="0" hangingPunct="1">
              <a:lnSpc>
                <a:spcPct val="150000"/>
              </a:lnSpc>
              <a:spcBef>
                <a:spcPts val="0"/>
              </a:spcBef>
              <a:spcAft>
                <a:spcPts val="0"/>
              </a:spcAft>
              <a:buClrTx/>
              <a:buSzTx/>
              <a:buFontTx/>
              <a:buNone/>
              <a:tabLst/>
              <a:defRPr/>
            </a:pPr>
            <a:endParaRPr kumimoji="0" lang="en-US" sz="1332"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D5A4063-0A5C-4D20-A599-9A3085C4D134}"/>
              </a:ext>
              <a:ext uri="{C183D7F6-B498-43B3-948B-1728B52AA6E4}">
                <adec:decorative xmlns:adec="http://schemas.microsoft.com/office/drawing/2017/decorative" val="1"/>
              </a:ext>
            </a:extLst>
          </p:cNvPr>
          <p:cNvSpPr/>
          <p:nvPr/>
        </p:nvSpPr>
        <p:spPr>
          <a:xfrm>
            <a:off x="4139031" y="1779691"/>
            <a:ext cx="1009090" cy="1009090"/>
          </a:xfrm>
          <a:prstGeom prst="ellipse">
            <a:avLst/>
          </a:pr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0" name="Graphic 49">
            <a:extLst>
              <a:ext uri="{FF2B5EF4-FFF2-40B4-BE49-F238E27FC236}">
                <a16:creationId xmlns:a16="http://schemas.microsoft.com/office/drawing/2014/main" id="{E36B1491-771B-42D9-BE45-5727E69E02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5681" y="1914115"/>
            <a:ext cx="590256" cy="639444"/>
          </a:xfrm>
          <a:prstGeom prst="rect">
            <a:avLst/>
          </a:prstGeom>
        </p:spPr>
      </p:pic>
      <p:sp>
        <p:nvSpPr>
          <p:cNvPr id="46" name="Inhaltsplatzhalter 4">
            <a:extLst>
              <a:ext uri="{FF2B5EF4-FFF2-40B4-BE49-F238E27FC236}">
                <a16:creationId xmlns:a16="http://schemas.microsoft.com/office/drawing/2014/main" id="{555C512D-D627-42AE-84FE-74E03B15D412}"/>
              </a:ext>
            </a:extLst>
          </p:cNvPr>
          <p:cNvSpPr txBox="1">
            <a:spLocks/>
          </p:cNvSpPr>
          <p:nvPr/>
        </p:nvSpPr>
        <p:spPr>
          <a:xfrm>
            <a:off x="4610809" y="1718881"/>
            <a:ext cx="5638977" cy="25827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036" marR="0" lvl="1" indent="0" algn="l" defTabSz="914127" rtl="0" eaLnBrk="1" fontAlgn="auto" latinLnBrk="0" hangingPunct="1">
              <a:lnSpc>
                <a:spcPct val="90000"/>
              </a:lnSpc>
              <a:spcBef>
                <a:spcPts val="0"/>
              </a:spcBef>
              <a:spcAft>
                <a:spcPts val="1000"/>
              </a:spcAft>
              <a:buClrTx/>
              <a:buSzTx/>
              <a:buFont typeface="Symbol" panose="05050102010706020507" pitchFamily="18" charset="2"/>
              <a:buNone/>
              <a:tabLst/>
              <a:defRPr/>
            </a:pPr>
            <a:r>
              <a:rPr kumimoji="0" lang="en-AU" sz="1865"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The Skills Priority List (SPL) is based on evidence</a:t>
            </a:r>
            <a:endParaRPr kumimoji="0" lang="en-AU" sz="186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47" name="Inhaltsplatzhalter 4">
            <a:extLst>
              <a:ext uri="{FF2B5EF4-FFF2-40B4-BE49-F238E27FC236}">
                <a16:creationId xmlns:a16="http://schemas.microsoft.com/office/drawing/2014/main" id="{D3B8A554-7840-4F7E-BE88-8F5A6058A1B0}"/>
              </a:ext>
            </a:extLst>
          </p:cNvPr>
          <p:cNvSpPr txBox="1">
            <a:spLocks/>
          </p:cNvSpPr>
          <p:nvPr/>
        </p:nvSpPr>
        <p:spPr>
          <a:xfrm>
            <a:off x="5255836" y="2082974"/>
            <a:ext cx="6205300" cy="64594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799"/>
              </a:spcBef>
              <a:spcAft>
                <a:spcPts val="1332"/>
              </a:spcAft>
              <a:buClrTx/>
              <a:buSzTx/>
              <a:buFont typeface="Wingdings" panose="05000000000000000000" pitchFamily="2" charset="2"/>
              <a:buNone/>
              <a:tabLst/>
              <a:defRPr/>
            </a:pP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Arial" panose="020B0604020202020204" pitchFamily="34" charset="0"/>
              </a:rPr>
              <a:t>An occupation’s current labour market rating is determined through labour market </a:t>
            </a:r>
            <a:r>
              <a:rPr kumimoji="0" lang="en-AU" sz="1399" b="1" i="0" u="none" strike="noStrike" kern="1200" cap="none" spc="0" normalizeH="0" baseline="0" noProof="0" dirty="0">
                <a:ln>
                  <a:noFill/>
                </a:ln>
                <a:solidFill>
                  <a:srgbClr val="70AD47"/>
                </a:solidFill>
                <a:effectLst/>
                <a:uLnTx/>
                <a:uFillTx/>
                <a:latin typeface="Calibri" panose="020F0502020204030204"/>
                <a:ea typeface="Arial" panose="020B0604020202020204" pitchFamily="34" charset="0"/>
                <a:cs typeface="Arial" panose="020B0604020202020204" pitchFamily="34" charset="0"/>
              </a:rPr>
              <a:t>statistical analysis, employer surveys, peak and representative body input, federal and state/territory government input and other data and evidence</a:t>
            </a: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Arial" panose="020B0604020202020204" pitchFamily="34" charset="0"/>
              </a:rPr>
              <a:t>, where available. </a:t>
            </a:r>
          </a:p>
        </p:txBody>
      </p:sp>
      <p:sp>
        <p:nvSpPr>
          <p:cNvPr id="12" name="Rectangle 11">
            <a:extLst>
              <a:ext uri="{FF2B5EF4-FFF2-40B4-BE49-F238E27FC236}">
                <a16:creationId xmlns:a16="http://schemas.microsoft.com/office/drawing/2014/main" id="{5E040C77-B2E1-40CC-B259-D46413500634}"/>
              </a:ext>
              <a:ext uri="{C183D7F6-B498-43B3-948B-1728B52AA6E4}">
                <adec:decorative xmlns:adec="http://schemas.microsoft.com/office/drawing/2017/decorative" val="1"/>
              </a:ext>
            </a:extLst>
          </p:cNvPr>
          <p:cNvSpPr/>
          <p:nvPr/>
        </p:nvSpPr>
        <p:spPr>
          <a:xfrm>
            <a:off x="3942840" y="3085961"/>
            <a:ext cx="7715507" cy="16797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1218072" rtl="0" eaLnBrk="1" fontAlgn="auto" latinLnBrk="0" hangingPunct="1">
              <a:lnSpc>
                <a:spcPct val="150000"/>
              </a:lnSpc>
              <a:spcBef>
                <a:spcPts val="0"/>
              </a:spcBef>
              <a:spcAft>
                <a:spcPts val="0"/>
              </a:spcAft>
              <a:buClrTx/>
              <a:buSzTx/>
              <a:buFontTx/>
              <a:buNone/>
              <a:tabLst/>
              <a:defRPr/>
            </a:pPr>
            <a:endParaRPr kumimoji="0" lang="en-US" sz="1332"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1D02562-470D-44D9-8D72-BD4D63A3A4B2}"/>
              </a:ext>
              <a:ext uri="{C183D7F6-B498-43B3-948B-1728B52AA6E4}">
                <adec:decorative xmlns:adec="http://schemas.microsoft.com/office/drawing/2017/decorative" val="1"/>
              </a:ext>
            </a:extLst>
          </p:cNvPr>
          <p:cNvSpPr/>
          <p:nvPr/>
        </p:nvSpPr>
        <p:spPr>
          <a:xfrm>
            <a:off x="4139031" y="3343285"/>
            <a:ext cx="1009090" cy="1009090"/>
          </a:xfrm>
          <a:prstGeom prst="ellipse">
            <a:avLst/>
          </a:prstGeom>
          <a:solidFill>
            <a:srgbClr val="E9A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 name="Graphic 50">
            <a:extLst>
              <a:ext uri="{FF2B5EF4-FFF2-40B4-BE49-F238E27FC236}">
                <a16:creationId xmlns:a16="http://schemas.microsoft.com/office/drawing/2014/main" id="{BF398B7F-7750-4960-B7EA-CFBA58007F2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9058" y="3567777"/>
            <a:ext cx="609036" cy="659789"/>
          </a:xfrm>
          <a:prstGeom prst="rect">
            <a:avLst/>
          </a:prstGeom>
        </p:spPr>
      </p:pic>
      <p:sp>
        <p:nvSpPr>
          <p:cNvPr id="39" name="Inhaltsplatzhalter 4">
            <a:extLst>
              <a:ext uri="{FF2B5EF4-FFF2-40B4-BE49-F238E27FC236}">
                <a16:creationId xmlns:a16="http://schemas.microsoft.com/office/drawing/2014/main" id="{C274B16C-4EB0-41AC-B3D4-5FB104DFE7E0}"/>
              </a:ext>
            </a:extLst>
          </p:cNvPr>
          <p:cNvSpPr txBox="1">
            <a:spLocks/>
          </p:cNvSpPr>
          <p:nvPr/>
        </p:nvSpPr>
        <p:spPr>
          <a:xfrm>
            <a:off x="4643576" y="3159643"/>
            <a:ext cx="4578455" cy="25827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036" marR="0" lvl="1" indent="0" algn="l" defTabSz="914127" rtl="0" eaLnBrk="1" fontAlgn="auto" latinLnBrk="0" hangingPunct="1">
              <a:lnSpc>
                <a:spcPct val="90000"/>
              </a:lnSpc>
              <a:spcBef>
                <a:spcPts val="0"/>
              </a:spcBef>
              <a:spcAft>
                <a:spcPts val="1000"/>
              </a:spcAft>
              <a:buClrTx/>
              <a:buSzTx/>
              <a:buFont typeface="Symbol" panose="05050102010706020507" pitchFamily="18" charset="2"/>
              <a:buNone/>
              <a:tabLst/>
              <a:defRPr/>
            </a:pPr>
            <a:r>
              <a:rPr kumimoji="0" lang="en-AU" sz="1865"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Development and Consultation </a:t>
            </a:r>
            <a:endParaRPr kumimoji="0" lang="en-AU" sz="186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4" name="Inhaltsplatzhalter 4">
            <a:extLst>
              <a:ext uri="{FF2B5EF4-FFF2-40B4-BE49-F238E27FC236}">
                <a16:creationId xmlns:a16="http://schemas.microsoft.com/office/drawing/2014/main" id="{1437C781-9420-46F5-913B-E297E5223253}"/>
              </a:ext>
            </a:extLst>
          </p:cNvPr>
          <p:cNvSpPr txBox="1">
            <a:spLocks/>
          </p:cNvSpPr>
          <p:nvPr/>
        </p:nvSpPr>
        <p:spPr>
          <a:xfrm>
            <a:off x="5255837" y="3546914"/>
            <a:ext cx="6154617" cy="96885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AU" sz="1399"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Arial" panose="020B0604020202020204" pitchFamily="34" charset="0"/>
              </a:rPr>
              <a:t>SPL was informed by stakeholder consultation on the Review of the National Skills Needs List (NSNL). </a:t>
            </a: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The NSC engages with </a:t>
            </a:r>
            <a:r>
              <a:rPr kumimoji="0" lang="en-AU" sz="1399" b="1" i="0" u="none" strike="noStrike" kern="1200" cap="none" spc="0" normalizeH="0" baseline="0" noProof="0" dirty="0">
                <a:ln>
                  <a:noFill/>
                </a:ln>
                <a:solidFill>
                  <a:srgbClr val="5B9BD5"/>
                </a:solidFill>
                <a:effectLst/>
                <a:uLnTx/>
                <a:uFillTx/>
                <a:latin typeface="Calibri" panose="020F0502020204030204"/>
                <a:ea typeface="Arial" panose="020B0604020202020204" pitchFamily="34" charset="0"/>
                <a:cs typeface="+mn-cs"/>
              </a:rPr>
              <a:t>peak bodies, industry groups, professional organisations, unions and regional representative bodies on the development of the SPL</a:t>
            </a: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including twice-yearly online surveys and face-to-face (or online) engagement with representative bodies year-round. </a:t>
            </a:r>
            <a:endPar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DB0A1BD-4300-4A8A-A8A0-BF74F44A87F9}"/>
              </a:ext>
              <a:ext uri="{C183D7F6-B498-43B3-948B-1728B52AA6E4}">
                <adec:decorative xmlns:adec="http://schemas.microsoft.com/office/drawing/2017/decorative" val="1"/>
              </a:ext>
            </a:extLst>
          </p:cNvPr>
          <p:cNvSpPr/>
          <p:nvPr/>
        </p:nvSpPr>
        <p:spPr>
          <a:xfrm>
            <a:off x="3942840" y="4792827"/>
            <a:ext cx="7715507" cy="1492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1218072" rtl="0" eaLnBrk="1" fontAlgn="auto" latinLnBrk="0" hangingPunct="1">
              <a:lnSpc>
                <a:spcPct val="150000"/>
              </a:lnSpc>
              <a:spcBef>
                <a:spcPts val="0"/>
              </a:spcBef>
              <a:spcAft>
                <a:spcPts val="0"/>
              </a:spcAft>
              <a:buClrTx/>
              <a:buSzTx/>
              <a:buFontTx/>
              <a:buNone/>
              <a:tabLst/>
              <a:defRPr/>
            </a:pPr>
            <a:endParaRPr kumimoji="0" lang="en-US" sz="1332"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AFD22B8-55D6-4E9E-9D6F-4D44FF1B8B71}"/>
              </a:ext>
              <a:ext uri="{C183D7F6-B498-43B3-948B-1728B52AA6E4}">
                <adec:decorative xmlns:adec="http://schemas.microsoft.com/office/drawing/2017/decorative" val="1"/>
              </a:ext>
            </a:extLst>
          </p:cNvPr>
          <p:cNvSpPr/>
          <p:nvPr/>
        </p:nvSpPr>
        <p:spPr>
          <a:xfrm>
            <a:off x="4139031" y="5008100"/>
            <a:ext cx="1009090" cy="1009090"/>
          </a:xfrm>
          <a:prstGeom prst="ellipse">
            <a:avLst/>
          </a:pr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2" name="Graphic 51">
            <a:extLst>
              <a:ext uri="{FF2B5EF4-FFF2-40B4-BE49-F238E27FC236}">
                <a16:creationId xmlns:a16="http://schemas.microsoft.com/office/drawing/2014/main" id="{A2EC22DC-F4A5-495D-93A3-BFCC2EC0C34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9893" y="5222900"/>
            <a:ext cx="586827" cy="586827"/>
          </a:xfrm>
          <a:prstGeom prst="rect">
            <a:avLst/>
          </a:prstGeom>
        </p:spPr>
      </p:pic>
      <p:sp>
        <p:nvSpPr>
          <p:cNvPr id="45" name="Inhaltsplatzhalter 4">
            <a:extLst>
              <a:ext uri="{FF2B5EF4-FFF2-40B4-BE49-F238E27FC236}">
                <a16:creationId xmlns:a16="http://schemas.microsoft.com/office/drawing/2014/main" id="{6E4272DA-2474-4C84-A0A5-E8912333D870}"/>
              </a:ext>
            </a:extLst>
          </p:cNvPr>
          <p:cNvSpPr txBox="1">
            <a:spLocks/>
          </p:cNvSpPr>
          <p:nvPr/>
        </p:nvSpPr>
        <p:spPr>
          <a:xfrm>
            <a:off x="4653307" y="4923551"/>
            <a:ext cx="5493753" cy="25827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036" marR="0" lvl="1" indent="0" algn="l" defTabSz="914127" rtl="0" eaLnBrk="1" fontAlgn="auto" latinLnBrk="0" hangingPunct="1">
              <a:lnSpc>
                <a:spcPct val="90000"/>
              </a:lnSpc>
              <a:spcBef>
                <a:spcPts val="0"/>
              </a:spcBef>
              <a:spcAft>
                <a:spcPts val="1000"/>
              </a:spcAft>
              <a:buClrTx/>
              <a:buSzTx/>
              <a:buFont typeface="Symbol" panose="05050102010706020507" pitchFamily="18" charset="2"/>
              <a:buNone/>
              <a:tabLst/>
              <a:defRPr/>
            </a:pPr>
            <a:r>
              <a:rPr kumimoji="0" lang="en-AU" sz="1865"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Used to inform a range of skills programs</a:t>
            </a:r>
            <a:endParaRPr kumimoji="0" lang="en-AU" sz="1865"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49" name="Inhaltsplatzhalter 4">
            <a:extLst>
              <a:ext uri="{FF2B5EF4-FFF2-40B4-BE49-F238E27FC236}">
                <a16:creationId xmlns:a16="http://schemas.microsoft.com/office/drawing/2014/main" id="{A8E63C1E-FB9D-4CA6-A3CB-F5BF5D179EF8}"/>
              </a:ext>
            </a:extLst>
          </p:cNvPr>
          <p:cNvSpPr txBox="1">
            <a:spLocks/>
          </p:cNvSpPr>
          <p:nvPr/>
        </p:nvSpPr>
        <p:spPr>
          <a:xfrm>
            <a:off x="5270455" y="5370096"/>
            <a:ext cx="6205300" cy="87562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The SPL is used to </a:t>
            </a:r>
            <a:r>
              <a:rPr kumimoji="0" lang="en-AU" sz="1399" b="1" i="0" u="none" strike="noStrike" kern="1200" cap="none" spc="0" normalizeH="0" baseline="0" noProof="0" dirty="0">
                <a:ln>
                  <a:noFill/>
                </a:ln>
                <a:solidFill>
                  <a:srgbClr val="70AD47"/>
                </a:solidFill>
                <a:effectLst/>
                <a:uLnTx/>
                <a:uFillTx/>
                <a:latin typeface="Calibri" panose="020F0502020204030204"/>
                <a:ea typeface="Arial" panose="020B0604020202020204" pitchFamily="34" charset="0"/>
                <a:cs typeface="+mn-cs"/>
              </a:rPr>
              <a:t>inform a range of skills programs</a:t>
            </a: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including </a:t>
            </a:r>
            <a:r>
              <a:rPr kumimoji="0" lang="en-AU" sz="1399" b="1" i="0" u="none" strike="noStrike" kern="1200" cap="none" spc="0" normalizeH="0" baseline="0" noProof="0" dirty="0">
                <a:ln>
                  <a:noFill/>
                </a:ln>
                <a:solidFill>
                  <a:srgbClr val="70AD47"/>
                </a:solidFill>
                <a:effectLst/>
                <a:uLnTx/>
                <a:uFillTx/>
                <a:latin typeface="Calibri" panose="020F0502020204030204"/>
                <a:ea typeface="Arial" panose="020B0604020202020204" pitchFamily="34" charset="0"/>
                <a:cs typeface="+mn-cs"/>
              </a:rPr>
              <a:t>Australian Apprenticeship programs, Skilled Migration and JobTrainer</a:t>
            </a:r>
            <a:r>
              <a:rPr kumimoji="0" lang="en-AU" sz="13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 which delivers low fee or free training places in areas of skills need.   </a:t>
            </a:r>
          </a:p>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endParaRPr kumimoji="0" lang="en-AU" sz="1199"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560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765E-A7D7-CF74-75C2-EF3F2DE8C82A}"/>
              </a:ext>
            </a:extLst>
          </p:cNvPr>
          <p:cNvSpPr>
            <a:spLocks noGrp="1"/>
          </p:cNvSpPr>
          <p:nvPr>
            <p:ph type="title"/>
          </p:nvPr>
        </p:nvSpPr>
        <p:spPr>
          <a:xfrm>
            <a:off x="289213" y="-2420"/>
            <a:ext cx="11446993" cy="709013"/>
          </a:xfrm>
        </p:spPr>
        <p:txBody>
          <a:bodyPr>
            <a:noAutofit/>
          </a:bodyPr>
          <a:lstStyle/>
          <a:p>
            <a:pPr algn="ctr"/>
            <a:r>
              <a:rPr lang="en-GB" sz="2400" dirty="0">
                <a:cs typeface="Calibri"/>
              </a:rPr>
              <a:t>Supplementary programs help to deliver targeted wraparound support, to help apprentices to navigate the system and address additional barriers</a:t>
            </a:r>
            <a:endParaRPr lang="en-US" sz="2400" dirty="0">
              <a:cs typeface="Calibri" panose="020F0502020204030204"/>
            </a:endParaRPr>
          </a:p>
        </p:txBody>
      </p:sp>
      <p:cxnSp>
        <p:nvCxnSpPr>
          <p:cNvPr id="74" name="Straight Connector 73">
            <a:extLst>
              <a:ext uri="{FF2B5EF4-FFF2-40B4-BE49-F238E27FC236}">
                <a16:creationId xmlns:a16="http://schemas.microsoft.com/office/drawing/2014/main" id="{2DAE59D1-BB19-4CCC-74A4-7571E2673A7B}"/>
              </a:ext>
              <a:ext uri="{C183D7F6-B498-43B3-948B-1728B52AA6E4}">
                <adec:decorative xmlns:adec="http://schemas.microsoft.com/office/drawing/2017/decorative" val="1"/>
              </a:ext>
            </a:extLst>
          </p:cNvPr>
          <p:cNvCxnSpPr/>
          <p:nvPr/>
        </p:nvCxnSpPr>
        <p:spPr>
          <a:xfrm>
            <a:off x="293542" y="689275"/>
            <a:ext cx="11554691" cy="17318"/>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810DDF2-5C7F-AE91-DBC4-80652C8D8340}"/>
              </a:ext>
              <a:ext uri="{C183D7F6-B498-43B3-948B-1728B52AA6E4}">
                <adec:decorative xmlns:adec="http://schemas.microsoft.com/office/drawing/2017/decorative" val="1"/>
              </a:ext>
            </a:extLst>
          </p:cNvPr>
          <p:cNvGrpSpPr/>
          <p:nvPr/>
        </p:nvGrpSpPr>
        <p:grpSpPr>
          <a:xfrm>
            <a:off x="901100" y="915532"/>
            <a:ext cx="1071058" cy="1071058"/>
            <a:chOff x="10671560" y="3879264"/>
            <a:chExt cx="1071058" cy="1071058"/>
          </a:xfrm>
        </p:grpSpPr>
        <p:sp>
          <p:nvSpPr>
            <p:cNvPr id="13" name="Freeform 36">
              <a:extLst>
                <a:ext uri="{FF2B5EF4-FFF2-40B4-BE49-F238E27FC236}">
                  <a16:creationId xmlns:a16="http://schemas.microsoft.com/office/drawing/2014/main" id="{01C4BE5C-4F3F-4FAC-135C-D0943F776411}"/>
                </a:ext>
              </a:extLst>
            </p:cNvPr>
            <p:cNvSpPr/>
            <p:nvPr/>
          </p:nvSpPr>
          <p:spPr bwMode="auto">
            <a:xfrm>
              <a:off x="10671560" y="3879264"/>
              <a:ext cx="1071058" cy="1071058"/>
            </a:xfrm>
            <a:prstGeom prst="ellipse">
              <a:avLst/>
            </a:prstGeom>
            <a:solidFill>
              <a:srgbClr val="70AD47"/>
            </a:solidFill>
            <a:ln w="9525">
              <a:noFill/>
              <a:round/>
              <a:headEnd/>
              <a:tailEnd/>
            </a:ln>
          </p:spPr>
          <p:txBody>
            <a:bodyPr vert="horz" wrap="square" lIns="121807" tIns="60904" rIns="121807" bIns="60904"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197"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9">
              <a:extLst>
                <a:ext uri="{FF2B5EF4-FFF2-40B4-BE49-F238E27FC236}">
                  <a16:creationId xmlns:a16="http://schemas.microsoft.com/office/drawing/2014/main" id="{4FAD3B57-40FE-E685-8E6C-DD77B5F1669B}"/>
                </a:ext>
                <a:ext uri="{C183D7F6-B498-43B3-948B-1728B52AA6E4}">
                  <adec:decorative xmlns:adec="http://schemas.microsoft.com/office/drawing/2017/decorative" val="1"/>
                </a:ext>
              </a:extLst>
            </p:cNvPr>
            <p:cNvSpPr>
              <a:spLocks noEditPoints="1"/>
            </p:cNvSpPr>
            <p:nvPr/>
          </p:nvSpPr>
          <p:spPr bwMode="auto">
            <a:xfrm>
              <a:off x="11052327" y="4149149"/>
              <a:ext cx="309525" cy="525106"/>
            </a:xfrm>
            <a:custGeom>
              <a:avLst/>
              <a:gdLst>
                <a:gd name="T0" fmla="*/ 157 w 374"/>
                <a:gd name="T1" fmla="*/ 648 h 648"/>
                <a:gd name="T2" fmla="*/ 157 w 374"/>
                <a:gd name="T3" fmla="*/ 608 h 648"/>
                <a:gd name="T4" fmla="*/ 53 w 374"/>
                <a:gd name="T5" fmla="*/ 559 h 648"/>
                <a:gd name="T6" fmla="*/ 0 w 374"/>
                <a:gd name="T7" fmla="*/ 443 h 648"/>
                <a:gd name="T8" fmla="*/ 0 w 374"/>
                <a:gd name="T9" fmla="*/ 439 h 648"/>
                <a:gd name="T10" fmla="*/ 106 w 374"/>
                <a:gd name="T11" fmla="*/ 427 h 648"/>
                <a:gd name="T12" fmla="*/ 106 w 374"/>
                <a:gd name="T13" fmla="*/ 431 h 648"/>
                <a:gd name="T14" fmla="*/ 128 w 374"/>
                <a:gd name="T15" fmla="*/ 481 h 648"/>
                <a:gd name="T16" fmla="*/ 157 w 374"/>
                <a:gd name="T17" fmla="*/ 508 h 648"/>
                <a:gd name="T18" fmla="*/ 157 w 374"/>
                <a:gd name="T19" fmla="*/ 362 h 648"/>
                <a:gd name="T20" fmla="*/ 50 w 374"/>
                <a:gd name="T21" fmla="*/ 298 h 648"/>
                <a:gd name="T22" fmla="*/ 15 w 374"/>
                <a:gd name="T23" fmla="*/ 192 h 648"/>
                <a:gd name="T24" fmla="*/ 55 w 374"/>
                <a:gd name="T25" fmla="*/ 86 h 648"/>
                <a:gd name="T26" fmla="*/ 157 w 374"/>
                <a:gd name="T27" fmla="*/ 37 h 648"/>
                <a:gd name="T28" fmla="*/ 157 w 374"/>
                <a:gd name="T29" fmla="*/ 0 h 648"/>
                <a:gd name="T30" fmla="*/ 220 w 374"/>
                <a:gd name="T31" fmla="*/ 0 h 648"/>
                <a:gd name="T32" fmla="*/ 220 w 374"/>
                <a:gd name="T33" fmla="*/ 37 h 648"/>
                <a:gd name="T34" fmla="*/ 313 w 374"/>
                <a:gd name="T35" fmla="*/ 79 h 648"/>
                <a:gd name="T36" fmla="*/ 359 w 374"/>
                <a:gd name="T37" fmla="*/ 171 h 648"/>
                <a:gd name="T38" fmla="*/ 360 w 374"/>
                <a:gd name="T39" fmla="*/ 175 h 648"/>
                <a:gd name="T40" fmla="*/ 257 w 374"/>
                <a:gd name="T41" fmla="*/ 188 h 648"/>
                <a:gd name="T42" fmla="*/ 256 w 374"/>
                <a:gd name="T43" fmla="*/ 184 h 648"/>
                <a:gd name="T44" fmla="*/ 220 w 374"/>
                <a:gd name="T45" fmla="*/ 131 h 648"/>
                <a:gd name="T46" fmla="*/ 220 w 374"/>
                <a:gd name="T47" fmla="*/ 267 h 648"/>
                <a:gd name="T48" fmla="*/ 341 w 374"/>
                <a:gd name="T49" fmla="*/ 330 h 648"/>
                <a:gd name="T50" fmla="*/ 374 w 374"/>
                <a:gd name="T51" fmla="*/ 432 h 648"/>
                <a:gd name="T52" fmla="*/ 332 w 374"/>
                <a:gd name="T53" fmla="*/ 549 h 648"/>
                <a:gd name="T54" fmla="*/ 220 w 374"/>
                <a:gd name="T55" fmla="*/ 606 h 648"/>
                <a:gd name="T56" fmla="*/ 220 w 374"/>
                <a:gd name="T57" fmla="*/ 648 h 648"/>
                <a:gd name="T58" fmla="*/ 157 w 374"/>
                <a:gd name="T59" fmla="*/ 648 h 648"/>
                <a:gd name="T60" fmla="*/ 220 w 374"/>
                <a:gd name="T61" fmla="*/ 515 h 648"/>
                <a:gd name="T62" fmla="*/ 258 w 374"/>
                <a:gd name="T63" fmla="*/ 491 h 648"/>
                <a:gd name="T64" fmla="*/ 274 w 374"/>
                <a:gd name="T65" fmla="*/ 445 h 648"/>
                <a:gd name="T66" fmla="*/ 260 w 374"/>
                <a:gd name="T67" fmla="*/ 405 h 648"/>
                <a:gd name="T68" fmla="*/ 220 w 374"/>
                <a:gd name="T69" fmla="*/ 380 h 648"/>
                <a:gd name="T70" fmla="*/ 220 w 374"/>
                <a:gd name="T71" fmla="*/ 515 h 648"/>
                <a:gd name="T72" fmla="*/ 157 w 374"/>
                <a:gd name="T73" fmla="*/ 129 h 648"/>
                <a:gd name="T74" fmla="*/ 130 w 374"/>
                <a:gd name="T75" fmla="*/ 151 h 648"/>
                <a:gd name="T76" fmla="*/ 117 w 374"/>
                <a:gd name="T77" fmla="*/ 188 h 648"/>
                <a:gd name="T78" fmla="*/ 128 w 374"/>
                <a:gd name="T79" fmla="*/ 222 h 648"/>
                <a:gd name="T80" fmla="*/ 157 w 374"/>
                <a:gd name="T81" fmla="*/ 245 h 648"/>
                <a:gd name="T82" fmla="*/ 157 w 374"/>
                <a:gd name="T83" fmla="*/ 12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648">
                  <a:moveTo>
                    <a:pt x="157" y="648"/>
                  </a:moveTo>
                  <a:cubicBezTo>
                    <a:pt x="157" y="608"/>
                    <a:pt x="157" y="608"/>
                    <a:pt x="157" y="608"/>
                  </a:cubicBezTo>
                  <a:cubicBezTo>
                    <a:pt x="115" y="603"/>
                    <a:pt x="80" y="586"/>
                    <a:pt x="53" y="559"/>
                  </a:cubicBezTo>
                  <a:cubicBezTo>
                    <a:pt x="26" y="532"/>
                    <a:pt x="8" y="493"/>
                    <a:pt x="0" y="443"/>
                  </a:cubicBezTo>
                  <a:cubicBezTo>
                    <a:pt x="0" y="439"/>
                    <a:pt x="0" y="439"/>
                    <a:pt x="0" y="439"/>
                  </a:cubicBezTo>
                  <a:cubicBezTo>
                    <a:pt x="106" y="427"/>
                    <a:pt x="106" y="427"/>
                    <a:pt x="106" y="427"/>
                  </a:cubicBezTo>
                  <a:cubicBezTo>
                    <a:pt x="106" y="431"/>
                    <a:pt x="106" y="431"/>
                    <a:pt x="106" y="431"/>
                  </a:cubicBezTo>
                  <a:cubicBezTo>
                    <a:pt x="110" y="450"/>
                    <a:pt x="117" y="467"/>
                    <a:pt x="128" y="481"/>
                  </a:cubicBezTo>
                  <a:cubicBezTo>
                    <a:pt x="137" y="492"/>
                    <a:pt x="146" y="501"/>
                    <a:pt x="157" y="508"/>
                  </a:cubicBezTo>
                  <a:cubicBezTo>
                    <a:pt x="157" y="362"/>
                    <a:pt x="157" y="362"/>
                    <a:pt x="157" y="362"/>
                  </a:cubicBezTo>
                  <a:cubicBezTo>
                    <a:pt x="109" y="347"/>
                    <a:pt x="73" y="326"/>
                    <a:pt x="50" y="298"/>
                  </a:cubicBezTo>
                  <a:cubicBezTo>
                    <a:pt x="27" y="269"/>
                    <a:pt x="15" y="233"/>
                    <a:pt x="15" y="192"/>
                  </a:cubicBezTo>
                  <a:cubicBezTo>
                    <a:pt x="15" y="150"/>
                    <a:pt x="29" y="115"/>
                    <a:pt x="55" y="86"/>
                  </a:cubicBezTo>
                  <a:cubicBezTo>
                    <a:pt x="81" y="59"/>
                    <a:pt x="115" y="42"/>
                    <a:pt x="157" y="37"/>
                  </a:cubicBezTo>
                  <a:cubicBezTo>
                    <a:pt x="157" y="0"/>
                    <a:pt x="157" y="0"/>
                    <a:pt x="157" y="0"/>
                  </a:cubicBezTo>
                  <a:cubicBezTo>
                    <a:pt x="220" y="0"/>
                    <a:pt x="220" y="0"/>
                    <a:pt x="220" y="0"/>
                  </a:cubicBezTo>
                  <a:cubicBezTo>
                    <a:pt x="220" y="37"/>
                    <a:pt x="220" y="37"/>
                    <a:pt x="220" y="37"/>
                  </a:cubicBezTo>
                  <a:cubicBezTo>
                    <a:pt x="258" y="43"/>
                    <a:pt x="290" y="57"/>
                    <a:pt x="313" y="79"/>
                  </a:cubicBezTo>
                  <a:cubicBezTo>
                    <a:pt x="337" y="102"/>
                    <a:pt x="352" y="132"/>
                    <a:pt x="359" y="171"/>
                  </a:cubicBezTo>
                  <a:cubicBezTo>
                    <a:pt x="360" y="175"/>
                    <a:pt x="360" y="175"/>
                    <a:pt x="360" y="175"/>
                  </a:cubicBezTo>
                  <a:cubicBezTo>
                    <a:pt x="257" y="188"/>
                    <a:pt x="257" y="188"/>
                    <a:pt x="257" y="188"/>
                  </a:cubicBezTo>
                  <a:cubicBezTo>
                    <a:pt x="256" y="184"/>
                    <a:pt x="256" y="184"/>
                    <a:pt x="256" y="184"/>
                  </a:cubicBezTo>
                  <a:cubicBezTo>
                    <a:pt x="251" y="159"/>
                    <a:pt x="239" y="141"/>
                    <a:pt x="220" y="131"/>
                  </a:cubicBezTo>
                  <a:cubicBezTo>
                    <a:pt x="220" y="267"/>
                    <a:pt x="220" y="267"/>
                    <a:pt x="220" y="267"/>
                  </a:cubicBezTo>
                  <a:cubicBezTo>
                    <a:pt x="278" y="283"/>
                    <a:pt x="319" y="304"/>
                    <a:pt x="341" y="330"/>
                  </a:cubicBezTo>
                  <a:cubicBezTo>
                    <a:pt x="363" y="356"/>
                    <a:pt x="374" y="391"/>
                    <a:pt x="374" y="432"/>
                  </a:cubicBezTo>
                  <a:cubicBezTo>
                    <a:pt x="374" y="478"/>
                    <a:pt x="360" y="517"/>
                    <a:pt x="332" y="549"/>
                  </a:cubicBezTo>
                  <a:cubicBezTo>
                    <a:pt x="305" y="579"/>
                    <a:pt x="267" y="599"/>
                    <a:pt x="220" y="606"/>
                  </a:cubicBezTo>
                  <a:cubicBezTo>
                    <a:pt x="220" y="648"/>
                    <a:pt x="220" y="648"/>
                    <a:pt x="220" y="648"/>
                  </a:cubicBezTo>
                  <a:lnTo>
                    <a:pt x="157" y="648"/>
                  </a:lnTo>
                  <a:close/>
                  <a:moveTo>
                    <a:pt x="220" y="515"/>
                  </a:moveTo>
                  <a:cubicBezTo>
                    <a:pt x="235" y="511"/>
                    <a:pt x="248" y="503"/>
                    <a:pt x="258" y="491"/>
                  </a:cubicBezTo>
                  <a:cubicBezTo>
                    <a:pt x="269" y="478"/>
                    <a:pt x="274" y="463"/>
                    <a:pt x="274" y="445"/>
                  </a:cubicBezTo>
                  <a:cubicBezTo>
                    <a:pt x="274" y="430"/>
                    <a:pt x="269" y="416"/>
                    <a:pt x="260" y="405"/>
                  </a:cubicBezTo>
                  <a:cubicBezTo>
                    <a:pt x="252" y="395"/>
                    <a:pt x="238" y="386"/>
                    <a:pt x="220" y="380"/>
                  </a:cubicBezTo>
                  <a:lnTo>
                    <a:pt x="220" y="515"/>
                  </a:lnTo>
                  <a:close/>
                  <a:moveTo>
                    <a:pt x="157" y="129"/>
                  </a:moveTo>
                  <a:cubicBezTo>
                    <a:pt x="146" y="134"/>
                    <a:pt x="137" y="141"/>
                    <a:pt x="130" y="151"/>
                  </a:cubicBezTo>
                  <a:cubicBezTo>
                    <a:pt x="121" y="162"/>
                    <a:pt x="117" y="174"/>
                    <a:pt x="117" y="188"/>
                  </a:cubicBezTo>
                  <a:cubicBezTo>
                    <a:pt x="117" y="200"/>
                    <a:pt x="121" y="211"/>
                    <a:pt x="128" y="222"/>
                  </a:cubicBezTo>
                  <a:cubicBezTo>
                    <a:pt x="135" y="231"/>
                    <a:pt x="144" y="239"/>
                    <a:pt x="157" y="245"/>
                  </a:cubicBezTo>
                  <a:lnTo>
                    <a:pt x="157" y="129"/>
                  </a:lnTo>
                  <a:close/>
                </a:path>
              </a:pathLst>
            </a:custGeom>
            <a:solidFill>
              <a:schemeClr val="bg1"/>
            </a:solidFill>
            <a:ln>
              <a:noFill/>
            </a:ln>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Inhaltsplatzhalter 4">
            <a:extLst>
              <a:ext uri="{FF2B5EF4-FFF2-40B4-BE49-F238E27FC236}">
                <a16:creationId xmlns:a16="http://schemas.microsoft.com/office/drawing/2014/main" id="{DE4F2FF5-8C50-1176-654F-52276EBFD001}"/>
              </a:ext>
            </a:extLst>
          </p:cNvPr>
          <p:cNvSpPr txBox="1">
            <a:spLocks/>
          </p:cNvSpPr>
          <p:nvPr/>
        </p:nvSpPr>
        <p:spPr>
          <a:xfrm>
            <a:off x="119370" y="2301719"/>
            <a:ext cx="2622553" cy="220598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mn-cs"/>
              </a:rPr>
              <a:t>Trade Support Loans (TSL)</a:t>
            </a:r>
            <a:b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700" b="1" i="0" u="none" strike="noStrike" kern="1200" cap="none" spc="0" normalizeH="0" baseline="0" noProof="0" dirty="0">
              <a:ln>
                <a:noFill/>
              </a:ln>
              <a:solidFill>
                <a:srgbClr val="002D3F"/>
              </a:solidFill>
              <a:effectLst/>
              <a:uLnTx/>
              <a:uFillTx/>
              <a:latin typeface="Calibri" panose="020F0502020204030204"/>
              <a:ea typeface="+mn-ea"/>
              <a:cs typeface="Calibri"/>
            </a:endParaRPr>
          </a:p>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AU" sz="1600" b="1" i="0" u="none" strike="noStrike" kern="1200" cap="none" spc="0" normalizeH="0" baseline="0" noProof="0">
                <a:ln>
                  <a:noFill/>
                </a:ln>
                <a:solidFill>
                  <a:srgbClr val="002D3F"/>
                </a:solidFill>
                <a:effectLst/>
                <a:uLnTx/>
                <a:uFillTx/>
                <a:latin typeface="Calibri" panose="020F0502020204030204"/>
                <a:ea typeface="+mn-ea"/>
                <a:cs typeface="+mn-cs"/>
              </a:rPr>
              <a:t>Government </a:t>
            </a:r>
            <a:r>
              <a:rPr kumimoji="0" lang="en-AU" sz="1600" b="1" i="0" u="none" strike="noStrike" kern="1200" cap="none" spc="0" normalizeH="0" baseline="0" noProof="0" dirty="0">
                <a:ln>
                  <a:noFill/>
                </a:ln>
                <a:solidFill>
                  <a:srgbClr val="002D3F"/>
                </a:solidFill>
                <a:effectLst/>
                <a:uLnTx/>
                <a:uFillTx/>
                <a:latin typeface="Calibri" panose="020F0502020204030204"/>
                <a:ea typeface="+mn-ea"/>
                <a:cs typeface="+mn-cs"/>
              </a:rPr>
              <a:t>funded concessional loan</a:t>
            </a:r>
            <a:r>
              <a:rPr kumimoji="0" lang="en-AU" sz="1600" b="0" i="0" u="none" strike="noStrike" kern="1200" cap="none" spc="0" normalizeH="0" baseline="0" noProof="0" dirty="0">
                <a:ln>
                  <a:noFill/>
                </a:ln>
                <a:solidFill>
                  <a:srgbClr val="002D3F"/>
                </a:solidFill>
                <a:effectLst/>
                <a:uLnTx/>
                <a:uFillTx/>
                <a:latin typeface="Calibri" panose="020F0502020204030204"/>
                <a:ea typeface="+mn-ea"/>
                <a:cs typeface="+mn-cs"/>
              </a:rPr>
              <a:t> to support the apprentice through training.</a:t>
            </a:r>
            <a:endParaRPr kumimoji="0" lang="en-AU" sz="1600" b="0" i="0" u="none" strike="noStrike" kern="1200" cap="none" spc="0" normalizeH="0" baseline="0" noProof="0" dirty="0">
              <a:ln>
                <a:noFill/>
              </a:ln>
              <a:solidFill>
                <a:srgbClr val="002D3F"/>
              </a:solidFill>
              <a:effectLst/>
              <a:uLnTx/>
              <a:uFillTx/>
              <a:latin typeface="Calibri" panose="020F0502020204030204"/>
              <a:ea typeface="+mn-ea"/>
              <a:cs typeface="Calibri"/>
            </a:endParaRPr>
          </a:p>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AU" sz="1600" b="1" i="0" u="none" strike="noStrike" kern="1200" cap="none" spc="0" normalizeH="0" baseline="0" noProof="0" dirty="0">
                <a:ln>
                  <a:noFill/>
                </a:ln>
                <a:solidFill>
                  <a:srgbClr val="002D3F"/>
                </a:solidFill>
                <a:effectLst/>
                <a:uLnTx/>
                <a:uFillTx/>
                <a:latin typeface="Calibri" panose="020F0502020204030204"/>
                <a:ea typeface="+mn-ea"/>
                <a:cs typeface="+mn-cs"/>
              </a:rPr>
              <a:t>Up to $22,890 available  </a:t>
            </a:r>
            <a:r>
              <a:rPr kumimoji="0" lang="en-AU" sz="1600" b="0" i="0" u="none" strike="noStrike" kern="1200" cap="none" spc="0" normalizeH="0" baseline="0" noProof="0" dirty="0">
                <a:ln>
                  <a:noFill/>
                </a:ln>
                <a:solidFill>
                  <a:srgbClr val="002D3F"/>
                </a:solidFill>
                <a:effectLst/>
                <a:uLnTx/>
                <a:uFillTx/>
                <a:latin typeface="Calibri" panose="020F0502020204030204"/>
                <a:ea typeface="+mn-ea"/>
                <a:cs typeface="+mn-cs"/>
              </a:rPr>
              <a:t>over the life of the apprenticeship</a:t>
            </a:r>
            <a:r>
              <a:rPr kumimoji="0" lang="en-AU" sz="1300" b="0" i="0" u="none" strike="noStrike" kern="1200" cap="none" spc="0" normalizeH="0" baseline="0" noProof="0" dirty="0">
                <a:ln>
                  <a:noFill/>
                </a:ln>
                <a:solidFill>
                  <a:srgbClr val="002D3F"/>
                </a:solidFill>
                <a:effectLst/>
                <a:uLnTx/>
                <a:uFillTx/>
                <a:latin typeface="Calibri" panose="020F0502020204030204"/>
                <a:ea typeface="+mn-ea"/>
                <a:cs typeface="+mn-cs"/>
              </a:rPr>
              <a:t>.</a:t>
            </a:r>
            <a:endParaRPr kumimoji="0" lang="en-AU" sz="1300" b="0" i="0" u="none" strike="noStrike" kern="1200" cap="none" spc="0" normalizeH="0" baseline="0" noProof="0" dirty="0">
              <a:ln>
                <a:noFill/>
              </a:ln>
              <a:solidFill>
                <a:srgbClr val="002D3F"/>
              </a:solidFill>
              <a:effectLst/>
              <a:uLnTx/>
              <a:uFillTx/>
              <a:latin typeface="Calibri" panose="020F0502020204030204"/>
              <a:ea typeface="+mn-ea"/>
              <a:cs typeface="Calibri"/>
            </a:endParaRPr>
          </a:p>
        </p:txBody>
      </p:sp>
      <p:pic>
        <p:nvPicPr>
          <p:cNvPr id="56" name="Picture 55">
            <a:extLst>
              <a:ext uri="{FF2B5EF4-FFF2-40B4-BE49-F238E27FC236}">
                <a16:creationId xmlns:a16="http://schemas.microsoft.com/office/drawing/2014/main" id="{3C733062-A5E3-E5D1-DC1A-FEB6B829A86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86615" y="937779"/>
            <a:ext cx="19050" cy="3371850"/>
          </a:xfrm>
          <a:prstGeom prst="rect">
            <a:avLst/>
          </a:prstGeom>
        </p:spPr>
      </p:pic>
      <p:grpSp>
        <p:nvGrpSpPr>
          <p:cNvPr id="19" name="Group 18">
            <a:extLst>
              <a:ext uri="{FF2B5EF4-FFF2-40B4-BE49-F238E27FC236}">
                <a16:creationId xmlns:a16="http://schemas.microsoft.com/office/drawing/2014/main" id="{5DB07D11-07D7-34A1-59D7-FFFCB878BBAA}"/>
              </a:ext>
              <a:ext uri="{C183D7F6-B498-43B3-948B-1728B52AA6E4}">
                <adec:decorative xmlns:adec="http://schemas.microsoft.com/office/drawing/2017/decorative" val="1"/>
              </a:ext>
            </a:extLst>
          </p:cNvPr>
          <p:cNvGrpSpPr/>
          <p:nvPr/>
        </p:nvGrpSpPr>
        <p:grpSpPr>
          <a:xfrm>
            <a:off x="3780561" y="915531"/>
            <a:ext cx="1071058" cy="1071058"/>
            <a:chOff x="6355317" y="3870166"/>
            <a:chExt cx="1071058" cy="1071058"/>
          </a:xfrm>
        </p:grpSpPr>
        <p:sp>
          <p:nvSpPr>
            <p:cNvPr id="17" name="Freeform 50">
              <a:extLst>
                <a:ext uri="{FF2B5EF4-FFF2-40B4-BE49-F238E27FC236}">
                  <a16:creationId xmlns:a16="http://schemas.microsoft.com/office/drawing/2014/main" id="{1B56715A-DE06-4290-8F30-72F3C679E5EB}"/>
                </a:ext>
              </a:extLst>
            </p:cNvPr>
            <p:cNvSpPr/>
            <p:nvPr/>
          </p:nvSpPr>
          <p:spPr bwMode="auto">
            <a:xfrm>
              <a:off x="6355317" y="3870166"/>
              <a:ext cx="1071058" cy="1071058"/>
            </a:xfrm>
            <a:prstGeom prst="ellipse">
              <a:avLst/>
            </a:prstGeom>
            <a:solidFill>
              <a:srgbClr val="ED7D31"/>
            </a:solidFill>
            <a:ln w="9525">
              <a:noFill/>
              <a:round/>
              <a:headEnd/>
              <a:tailEnd/>
            </a:ln>
          </p:spPr>
          <p:txBody>
            <a:bodyPr vert="horz" wrap="square" lIns="121807" tIns="60904" rIns="121807" bIns="60904"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197"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9EF8DAF-8CDB-A0BC-20B9-2E0CA9847F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674" y="4132390"/>
              <a:ext cx="510341" cy="547168"/>
            </a:xfrm>
            <a:prstGeom prst="rect">
              <a:avLst/>
            </a:prstGeom>
          </p:spPr>
        </p:pic>
      </p:grpSp>
      <p:sp>
        <p:nvSpPr>
          <p:cNvPr id="9" name="Inhaltsplatzhalter 4">
            <a:extLst>
              <a:ext uri="{FF2B5EF4-FFF2-40B4-BE49-F238E27FC236}">
                <a16:creationId xmlns:a16="http://schemas.microsoft.com/office/drawing/2014/main" id="{FD970ACF-BDB6-276E-DAD0-328EB5A677EB}"/>
              </a:ext>
            </a:extLst>
          </p:cNvPr>
          <p:cNvSpPr txBox="1">
            <a:spLocks/>
          </p:cNvSpPr>
          <p:nvPr/>
        </p:nvSpPr>
        <p:spPr>
          <a:xfrm>
            <a:off x="3057155" y="2282530"/>
            <a:ext cx="2529407" cy="168251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7709" rtl="0" eaLnBrk="1" fontAlgn="auto" latinLnBrk="0" hangingPunct="1">
              <a:lnSpc>
                <a:spcPct val="10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mn-cs"/>
              </a:rPr>
              <a:t>Youth Support</a:t>
            </a:r>
            <a:endParaRPr kumimoji="0" lang="en-US" sz="1600" b="1"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1217709" rtl="0" eaLnBrk="1" fontAlgn="auto" latinLnBrk="0" hangingPunct="1">
              <a:lnSpc>
                <a:spcPct val="100000"/>
              </a:lnSpc>
              <a:spcBef>
                <a:spcPts val="0"/>
              </a:spcBef>
              <a:spcAft>
                <a:spcPts val="799"/>
              </a:spcAft>
              <a:buClrTx/>
              <a:buSzTx/>
              <a:buFont typeface="Wingdings" panose="05000000000000000000" pitchFamily="2" charset="2"/>
              <a:buNone/>
              <a:tabLst/>
              <a:defRPr/>
            </a:pPr>
            <a:r>
              <a:rPr kumimoji="0" lang="en-AU" sz="1600" b="1" i="0" u="none" strike="noStrike" kern="1200" cap="none" spc="0" normalizeH="0" baseline="0" noProof="0" dirty="0">
                <a:ln>
                  <a:noFill/>
                </a:ln>
                <a:solidFill>
                  <a:srgbClr val="002D3F"/>
                </a:solidFill>
                <a:effectLst/>
                <a:uLnTx/>
                <a:uFillTx/>
                <a:latin typeface="Calibri" panose="020F0502020204030204"/>
                <a:ea typeface="Times New Roman" panose="02020603050405020304" pitchFamily="18" charset="0"/>
                <a:cs typeface="Calibri"/>
              </a:rPr>
              <a:t>Additional In-Training Support </a:t>
            </a:r>
            <a:r>
              <a:rPr kumimoji="0" lang="en-AU" sz="1600" b="0" i="0" u="none" strike="noStrike" kern="1200" cap="none" spc="0" normalizeH="0" baseline="0" noProof="0" dirty="0">
                <a:ln>
                  <a:noFill/>
                </a:ln>
                <a:solidFill>
                  <a:srgbClr val="002D3F"/>
                </a:solidFill>
                <a:effectLst/>
                <a:uLnTx/>
                <a:uFillTx/>
                <a:latin typeface="Calibri" panose="020F0502020204030204"/>
                <a:ea typeface="Times New Roman" panose="02020603050405020304" pitchFamily="18" charset="0"/>
                <a:cs typeface="Calibri"/>
              </a:rPr>
              <a:t>places for Apprentices aged 15-20 </a:t>
            </a:r>
            <a:endParaRPr kumimoji="0" lang="en-AU" sz="1600" b="0" i="0" u="none" strike="noStrike" kern="1200" cap="none" spc="0" normalizeH="0" baseline="0" noProof="0" dirty="0">
              <a:ln>
                <a:noFill/>
              </a:ln>
              <a:solidFill>
                <a:srgbClr val="002D3F"/>
              </a:solidFill>
              <a:effectLst/>
              <a:uLnTx/>
              <a:uFillTx/>
              <a:latin typeface="Calibri" panose="020F0502020204030204"/>
              <a:ea typeface="Times New Roman" panose="02020603050405020304" pitchFamily="18" charset="0"/>
              <a:cs typeface="Calibri" panose="020F0502020204030204" pitchFamily="34" charset="0"/>
            </a:endParaRPr>
          </a:p>
          <a:p>
            <a:pPr marL="0" marR="0" lvl="0" indent="0" algn="ctr" defTabSz="1217709" rtl="0" eaLnBrk="1" fontAlgn="auto" latinLnBrk="0" hangingPunct="1">
              <a:lnSpc>
                <a:spcPct val="100000"/>
              </a:lnSpc>
              <a:spcBef>
                <a:spcPts val="0"/>
              </a:spcBef>
              <a:spcAft>
                <a:spcPts val="799"/>
              </a:spcAft>
              <a:buClrTx/>
              <a:buSzTx/>
              <a:buFont typeface="Wingdings" panose="05000000000000000000" pitchFamily="2" charset="2"/>
              <a:buNone/>
              <a:tabLst/>
              <a:defRPr/>
            </a:pPr>
            <a:r>
              <a:rPr kumimoji="0" lang="en-AU" sz="1600" b="0" i="0" u="none" strike="noStrike" kern="1200" cap="none" spc="0" normalizeH="0" baseline="0" noProof="0" dirty="0">
                <a:ln>
                  <a:noFill/>
                </a:ln>
                <a:solidFill>
                  <a:srgbClr val="002D3F"/>
                </a:solidFill>
                <a:effectLst/>
                <a:uLnTx/>
                <a:uFillTx/>
                <a:latin typeface="Calibri" panose="020F0502020204030204"/>
                <a:ea typeface="+mn-ea"/>
                <a:cs typeface="Calibri"/>
              </a:rPr>
              <a:t>Check in call at </a:t>
            </a:r>
            <a:r>
              <a:rPr kumimoji="0" lang="en-AU" sz="1600" b="1" i="0" u="none" strike="noStrike" kern="1200" cap="none" spc="0" normalizeH="0" baseline="0" noProof="0" dirty="0">
                <a:ln>
                  <a:noFill/>
                </a:ln>
                <a:solidFill>
                  <a:srgbClr val="002D3F"/>
                </a:solidFill>
                <a:effectLst/>
                <a:uLnTx/>
                <a:uFillTx/>
                <a:latin typeface="Calibri" panose="020F0502020204030204"/>
                <a:ea typeface="+mn-ea"/>
                <a:cs typeface="Calibri"/>
              </a:rPr>
              <a:t>three months </a:t>
            </a:r>
            <a:r>
              <a:rPr kumimoji="0" lang="en-AU" sz="1600" b="0" i="0" u="none" strike="noStrike" kern="1200" cap="none" spc="0" normalizeH="0" baseline="0" noProof="0" dirty="0">
                <a:ln>
                  <a:noFill/>
                </a:ln>
                <a:solidFill>
                  <a:srgbClr val="002D3F"/>
                </a:solidFill>
                <a:effectLst/>
                <a:uLnTx/>
                <a:uFillTx/>
                <a:latin typeface="Calibri" panose="020F0502020204030204"/>
                <a:ea typeface="+mn-ea"/>
                <a:cs typeface="Calibri"/>
              </a:rPr>
              <a:t>after commencement</a:t>
            </a:r>
            <a:endParaRPr kumimoji="0" lang="en-US" sz="1600" b="0" i="0" u="none" strike="noStrike" kern="1200" cap="none" spc="0" normalizeH="0" baseline="0" noProof="0" dirty="0">
              <a:ln>
                <a:noFill/>
              </a:ln>
              <a:solidFill>
                <a:srgbClr val="002D3F"/>
              </a:solidFill>
              <a:effectLst/>
              <a:uLnTx/>
              <a:uFillTx/>
              <a:latin typeface="Calibri" panose="020F0502020204030204"/>
              <a:ea typeface="+mn-ea"/>
              <a:cs typeface="Calibri"/>
            </a:endParaRPr>
          </a:p>
        </p:txBody>
      </p:sp>
      <p:pic>
        <p:nvPicPr>
          <p:cNvPr id="52" name="Picture 55">
            <a:extLst>
              <a:ext uri="{FF2B5EF4-FFF2-40B4-BE49-F238E27FC236}">
                <a16:creationId xmlns:a16="http://schemas.microsoft.com/office/drawing/2014/main" id="{FB0F468B-3C79-C01E-EFA4-A15EBA6CAE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96935" y="937779"/>
            <a:ext cx="19050" cy="3371850"/>
          </a:xfrm>
          <a:prstGeom prst="rect">
            <a:avLst/>
          </a:prstGeom>
        </p:spPr>
      </p:pic>
      <p:grpSp>
        <p:nvGrpSpPr>
          <p:cNvPr id="59" name="Group 58">
            <a:extLst>
              <a:ext uri="{FF2B5EF4-FFF2-40B4-BE49-F238E27FC236}">
                <a16:creationId xmlns:a16="http://schemas.microsoft.com/office/drawing/2014/main" id="{038744EA-562D-7816-7FDB-A77B899ED951}"/>
              </a:ext>
              <a:ext uri="{C183D7F6-B498-43B3-948B-1728B52AA6E4}">
                <adec:decorative xmlns:adec="http://schemas.microsoft.com/office/drawing/2017/decorative" val="1"/>
              </a:ext>
            </a:extLst>
          </p:cNvPr>
          <p:cNvGrpSpPr/>
          <p:nvPr/>
        </p:nvGrpSpPr>
        <p:grpSpPr>
          <a:xfrm>
            <a:off x="6655823" y="915531"/>
            <a:ext cx="1071058" cy="1071058"/>
            <a:chOff x="2320623" y="3866964"/>
            <a:chExt cx="1071058" cy="1071058"/>
          </a:xfrm>
        </p:grpSpPr>
        <p:sp>
          <p:nvSpPr>
            <p:cNvPr id="57" name="Freeform 50">
              <a:extLst>
                <a:ext uri="{FF2B5EF4-FFF2-40B4-BE49-F238E27FC236}">
                  <a16:creationId xmlns:a16="http://schemas.microsoft.com/office/drawing/2014/main" id="{6FA26B90-5164-0C26-A82E-F96456A5FE13}"/>
                </a:ext>
              </a:extLst>
            </p:cNvPr>
            <p:cNvSpPr/>
            <p:nvPr/>
          </p:nvSpPr>
          <p:spPr bwMode="auto">
            <a:xfrm>
              <a:off x="2320623" y="3866964"/>
              <a:ext cx="1071058" cy="1071058"/>
            </a:xfrm>
            <a:prstGeom prst="ellipse">
              <a:avLst/>
            </a:prstGeom>
            <a:solidFill>
              <a:srgbClr val="D9D9D9"/>
            </a:solidFill>
            <a:ln w="9525">
              <a:solidFill>
                <a:schemeClr val="accent1"/>
              </a:solidFill>
              <a:round/>
              <a:headEnd/>
              <a:tailEnd/>
            </a:ln>
          </p:spPr>
          <p:txBody>
            <a:bodyPr vert="horz" wrap="square" lIns="121807" tIns="60904" rIns="121807" bIns="60904"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197"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1">
              <a:extLst>
                <a:ext uri="{FF2B5EF4-FFF2-40B4-BE49-F238E27FC236}">
                  <a16:creationId xmlns:a16="http://schemas.microsoft.com/office/drawing/2014/main" id="{E3845624-CF21-D3CC-0D5B-8B40283DD24D}"/>
                </a:ext>
                <a:ext uri="{C183D7F6-B498-43B3-948B-1728B52AA6E4}">
                  <adec:decorative xmlns:adec="http://schemas.microsoft.com/office/drawing/2017/decorative" val="1"/>
                </a:ext>
              </a:extLst>
            </p:cNvPr>
            <p:cNvSpPr>
              <a:spLocks noEditPoints="1"/>
            </p:cNvSpPr>
            <p:nvPr/>
          </p:nvSpPr>
          <p:spPr bwMode="auto">
            <a:xfrm>
              <a:off x="2574183" y="4069782"/>
              <a:ext cx="563938" cy="578831"/>
            </a:xfrm>
            <a:custGeom>
              <a:avLst/>
              <a:gdLst>
                <a:gd name="T0" fmla="*/ 253 w 421"/>
                <a:gd name="T1" fmla="*/ 238 h 432"/>
                <a:gd name="T2" fmla="*/ 216 w 421"/>
                <a:gd name="T3" fmla="*/ 432 h 432"/>
                <a:gd name="T4" fmla="*/ 121 w 421"/>
                <a:gd name="T5" fmla="*/ 202 h 432"/>
                <a:gd name="T6" fmla="*/ 121 w 421"/>
                <a:gd name="T7" fmla="*/ 167 h 432"/>
                <a:gd name="T8" fmla="*/ 135 w 421"/>
                <a:gd name="T9" fmla="*/ 44 h 432"/>
                <a:gd name="T10" fmla="*/ 150 w 421"/>
                <a:gd name="T11" fmla="*/ 133 h 432"/>
                <a:gd name="T12" fmla="*/ 159 w 421"/>
                <a:gd name="T13" fmla="*/ 105 h 432"/>
                <a:gd name="T14" fmla="*/ 174 w 421"/>
                <a:gd name="T15" fmla="*/ 17 h 432"/>
                <a:gd name="T16" fmla="*/ 189 w 421"/>
                <a:gd name="T17" fmla="*/ 124 h 432"/>
                <a:gd name="T18" fmla="*/ 198 w 421"/>
                <a:gd name="T19" fmla="*/ 105 h 432"/>
                <a:gd name="T20" fmla="*/ 213 w 421"/>
                <a:gd name="T21" fmla="*/ 0 h 432"/>
                <a:gd name="T22" fmla="*/ 228 w 421"/>
                <a:gd name="T23" fmla="*/ 105 h 432"/>
                <a:gd name="T24" fmla="*/ 237 w 421"/>
                <a:gd name="T25" fmla="*/ 131 h 432"/>
                <a:gd name="T26" fmla="*/ 237 w 421"/>
                <a:gd name="T27" fmla="*/ 37 h 432"/>
                <a:gd name="T28" fmla="*/ 266 w 421"/>
                <a:gd name="T29" fmla="*/ 105 h 432"/>
                <a:gd name="T30" fmla="*/ 272 w 421"/>
                <a:gd name="T31" fmla="*/ 158 h 432"/>
                <a:gd name="T32" fmla="*/ 313 w 421"/>
                <a:gd name="T33" fmla="*/ 164 h 432"/>
                <a:gd name="T34" fmla="*/ 78 w 421"/>
                <a:gd name="T35" fmla="*/ 227 h 432"/>
                <a:gd name="T36" fmla="*/ 75 w 421"/>
                <a:gd name="T37" fmla="*/ 200 h 432"/>
                <a:gd name="T38" fmla="*/ 60 w 421"/>
                <a:gd name="T39" fmla="*/ 166 h 432"/>
                <a:gd name="T40" fmla="*/ 60 w 421"/>
                <a:gd name="T41" fmla="*/ 213 h 432"/>
                <a:gd name="T42" fmla="*/ 56 w 421"/>
                <a:gd name="T43" fmla="*/ 200 h 432"/>
                <a:gd name="T44" fmla="*/ 48 w 421"/>
                <a:gd name="T45" fmla="*/ 148 h 432"/>
                <a:gd name="T46" fmla="*/ 41 w 421"/>
                <a:gd name="T47" fmla="*/ 200 h 432"/>
                <a:gd name="T48" fmla="*/ 36 w 421"/>
                <a:gd name="T49" fmla="*/ 210 h 432"/>
                <a:gd name="T50" fmla="*/ 29 w 421"/>
                <a:gd name="T51" fmla="*/ 156 h 432"/>
                <a:gd name="T52" fmla="*/ 22 w 421"/>
                <a:gd name="T53" fmla="*/ 200 h 432"/>
                <a:gd name="T54" fmla="*/ 17 w 421"/>
                <a:gd name="T55" fmla="*/ 214 h 432"/>
                <a:gd name="T56" fmla="*/ 10 w 421"/>
                <a:gd name="T57" fmla="*/ 170 h 432"/>
                <a:gd name="T58" fmla="*/ 2 w 421"/>
                <a:gd name="T59" fmla="*/ 231 h 432"/>
                <a:gd name="T60" fmla="*/ 2 w 421"/>
                <a:gd name="T61" fmla="*/ 249 h 432"/>
                <a:gd name="T62" fmla="*/ 50 w 421"/>
                <a:gd name="T63" fmla="*/ 432 h 432"/>
                <a:gd name="T64" fmla="*/ 69 w 421"/>
                <a:gd name="T65" fmla="*/ 267 h 432"/>
                <a:gd name="T66" fmla="*/ 100 w 421"/>
                <a:gd name="T67" fmla="*/ 218 h 432"/>
                <a:gd name="T68" fmla="*/ 346 w 421"/>
                <a:gd name="T69" fmla="*/ 432 h 432"/>
                <a:gd name="T70" fmla="*/ 373 w 421"/>
                <a:gd name="T71" fmla="*/ 373 h 432"/>
                <a:gd name="T72" fmla="*/ 419 w 421"/>
                <a:gd name="T73" fmla="*/ 303 h 432"/>
                <a:gd name="T74" fmla="*/ 383 w 421"/>
                <a:gd name="T75" fmla="*/ 313 h 432"/>
                <a:gd name="T76" fmla="*/ 383 w 421"/>
                <a:gd name="T77" fmla="*/ 226 h 432"/>
                <a:gd name="T78" fmla="*/ 361 w 421"/>
                <a:gd name="T79" fmla="*/ 277 h 432"/>
                <a:gd name="T80" fmla="*/ 358 w 421"/>
                <a:gd name="T81" fmla="*/ 299 h 432"/>
                <a:gd name="T82" fmla="*/ 355 w 421"/>
                <a:gd name="T83" fmla="*/ 226 h 432"/>
                <a:gd name="T84" fmla="*/ 333 w 421"/>
                <a:gd name="T85" fmla="*/ 213 h 432"/>
                <a:gd name="T86" fmla="*/ 333 w 421"/>
                <a:gd name="T87" fmla="*/ 290 h 432"/>
                <a:gd name="T88" fmla="*/ 326 w 421"/>
                <a:gd name="T89" fmla="*/ 277 h 432"/>
                <a:gd name="T90" fmla="*/ 305 w 421"/>
                <a:gd name="T91" fmla="*/ 225 h 432"/>
                <a:gd name="T92" fmla="*/ 305 w 421"/>
                <a:gd name="T93" fmla="*/ 297 h 432"/>
                <a:gd name="T94" fmla="*/ 298 w 421"/>
                <a:gd name="T95" fmla="*/ 277 h 432"/>
                <a:gd name="T96" fmla="*/ 277 w 421"/>
                <a:gd name="T97" fmla="*/ 244 h 432"/>
                <a:gd name="T98" fmla="*/ 277 w 421"/>
                <a:gd name="T99" fmla="*/ 344 h 432"/>
                <a:gd name="T100" fmla="*/ 296 w 421"/>
                <a:gd name="T101" fmla="*/ 38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432">
                  <a:moveTo>
                    <a:pt x="313" y="164"/>
                  </a:moveTo>
                  <a:cubicBezTo>
                    <a:pt x="313" y="164"/>
                    <a:pt x="312" y="165"/>
                    <a:pt x="312" y="165"/>
                  </a:cubicBezTo>
                  <a:cubicBezTo>
                    <a:pt x="253" y="238"/>
                    <a:pt x="253" y="238"/>
                    <a:pt x="253" y="238"/>
                  </a:cubicBezTo>
                  <a:cubicBezTo>
                    <a:pt x="253" y="238"/>
                    <a:pt x="253" y="238"/>
                    <a:pt x="253" y="238"/>
                  </a:cubicBezTo>
                  <a:cubicBezTo>
                    <a:pt x="246" y="247"/>
                    <a:pt x="235" y="255"/>
                    <a:pt x="223" y="260"/>
                  </a:cubicBezTo>
                  <a:cubicBezTo>
                    <a:pt x="216" y="294"/>
                    <a:pt x="210" y="349"/>
                    <a:pt x="216" y="432"/>
                  </a:cubicBezTo>
                  <a:cubicBezTo>
                    <a:pt x="116" y="432"/>
                    <a:pt x="116" y="432"/>
                    <a:pt x="116" y="432"/>
                  </a:cubicBezTo>
                  <a:cubicBezTo>
                    <a:pt x="143" y="345"/>
                    <a:pt x="148" y="285"/>
                    <a:pt x="147" y="250"/>
                  </a:cubicBezTo>
                  <a:cubicBezTo>
                    <a:pt x="131" y="239"/>
                    <a:pt x="121" y="221"/>
                    <a:pt x="121" y="202"/>
                  </a:cubicBezTo>
                  <a:cubicBezTo>
                    <a:pt x="121" y="201"/>
                    <a:pt x="121" y="200"/>
                    <a:pt x="121" y="199"/>
                  </a:cubicBezTo>
                  <a:cubicBezTo>
                    <a:pt x="121" y="199"/>
                    <a:pt x="121" y="199"/>
                    <a:pt x="121" y="199"/>
                  </a:cubicBezTo>
                  <a:cubicBezTo>
                    <a:pt x="121" y="167"/>
                    <a:pt x="121" y="167"/>
                    <a:pt x="121" y="167"/>
                  </a:cubicBezTo>
                  <a:cubicBezTo>
                    <a:pt x="121" y="105"/>
                    <a:pt x="121" y="105"/>
                    <a:pt x="121" y="105"/>
                  </a:cubicBezTo>
                  <a:cubicBezTo>
                    <a:pt x="121" y="61"/>
                    <a:pt x="121" y="61"/>
                    <a:pt x="121" y="61"/>
                  </a:cubicBezTo>
                  <a:cubicBezTo>
                    <a:pt x="121" y="51"/>
                    <a:pt x="127" y="44"/>
                    <a:pt x="135" y="44"/>
                  </a:cubicBezTo>
                  <a:cubicBezTo>
                    <a:pt x="144" y="44"/>
                    <a:pt x="150" y="51"/>
                    <a:pt x="150" y="61"/>
                  </a:cubicBezTo>
                  <a:cubicBezTo>
                    <a:pt x="150" y="105"/>
                    <a:pt x="150" y="105"/>
                    <a:pt x="150" y="105"/>
                  </a:cubicBezTo>
                  <a:cubicBezTo>
                    <a:pt x="150" y="133"/>
                    <a:pt x="150" y="133"/>
                    <a:pt x="150" y="133"/>
                  </a:cubicBezTo>
                  <a:cubicBezTo>
                    <a:pt x="150" y="136"/>
                    <a:pt x="152" y="139"/>
                    <a:pt x="155" y="139"/>
                  </a:cubicBezTo>
                  <a:cubicBezTo>
                    <a:pt x="157" y="139"/>
                    <a:pt x="159" y="136"/>
                    <a:pt x="159" y="133"/>
                  </a:cubicBezTo>
                  <a:cubicBezTo>
                    <a:pt x="159" y="105"/>
                    <a:pt x="159" y="105"/>
                    <a:pt x="159" y="105"/>
                  </a:cubicBezTo>
                  <a:cubicBezTo>
                    <a:pt x="159" y="38"/>
                    <a:pt x="159" y="38"/>
                    <a:pt x="159" y="38"/>
                  </a:cubicBezTo>
                  <a:cubicBezTo>
                    <a:pt x="159" y="34"/>
                    <a:pt x="159" y="34"/>
                    <a:pt x="159" y="34"/>
                  </a:cubicBezTo>
                  <a:cubicBezTo>
                    <a:pt x="159" y="25"/>
                    <a:pt x="166" y="17"/>
                    <a:pt x="174" y="17"/>
                  </a:cubicBezTo>
                  <a:cubicBezTo>
                    <a:pt x="182" y="17"/>
                    <a:pt x="189" y="25"/>
                    <a:pt x="189" y="34"/>
                  </a:cubicBezTo>
                  <a:cubicBezTo>
                    <a:pt x="189" y="105"/>
                    <a:pt x="189" y="105"/>
                    <a:pt x="189" y="105"/>
                  </a:cubicBezTo>
                  <a:cubicBezTo>
                    <a:pt x="189" y="124"/>
                    <a:pt x="189" y="124"/>
                    <a:pt x="189" y="124"/>
                  </a:cubicBezTo>
                  <a:cubicBezTo>
                    <a:pt x="189" y="127"/>
                    <a:pt x="191" y="129"/>
                    <a:pt x="194" y="129"/>
                  </a:cubicBezTo>
                  <a:cubicBezTo>
                    <a:pt x="196" y="129"/>
                    <a:pt x="198" y="127"/>
                    <a:pt x="198" y="124"/>
                  </a:cubicBezTo>
                  <a:cubicBezTo>
                    <a:pt x="198" y="105"/>
                    <a:pt x="198" y="105"/>
                    <a:pt x="198" y="105"/>
                  </a:cubicBezTo>
                  <a:cubicBezTo>
                    <a:pt x="198" y="28"/>
                    <a:pt x="198" y="28"/>
                    <a:pt x="198" y="28"/>
                  </a:cubicBezTo>
                  <a:cubicBezTo>
                    <a:pt x="198" y="17"/>
                    <a:pt x="198" y="17"/>
                    <a:pt x="198" y="17"/>
                  </a:cubicBezTo>
                  <a:cubicBezTo>
                    <a:pt x="198" y="8"/>
                    <a:pt x="205" y="0"/>
                    <a:pt x="213" y="0"/>
                  </a:cubicBezTo>
                  <a:cubicBezTo>
                    <a:pt x="221" y="0"/>
                    <a:pt x="228" y="8"/>
                    <a:pt x="228" y="17"/>
                  </a:cubicBezTo>
                  <a:cubicBezTo>
                    <a:pt x="228" y="36"/>
                    <a:pt x="228" y="36"/>
                    <a:pt x="228" y="36"/>
                  </a:cubicBezTo>
                  <a:cubicBezTo>
                    <a:pt x="228" y="105"/>
                    <a:pt x="228" y="105"/>
                    <a:pt x="228" y="105"/>
                  </a:cubicBezTo>
                  <a:cubicBezTo>
                    <a:pt x="228" y="131"/>
                    <a:pt x="228" y="131"/>
                    <a:pt x="228" y="131"/>
                  </a:cubicBezTo>
                  <a:cubicBezTo>
                    <a:pt x="228" y="134"/>
                    <a:pt x="230" y="136"/>
                    <a:pt x="232" y="136"/>
                  </a:cubicBezTo>
                  <a:cubicBezTo>
                    <a:pt x="235" y="136"/>
                    <a:pt x="237" y="134"/>
                    <a:pt x="237" y="131"/>
                  </a:cubicBezTo>
                  <a:cubicBezTo>
                    <a:pt x="237" y="105"/>
                    <a:pt x="237" y="105"/>
                    <a:pt x="237" y="105"/>
                  </a:cubicBezTo>
                  <a:cubicBezTo>
                    <a:pt x="237" y="105"/>
                    <a:pt x="237" y="105"/>
                    <a:pt x="237" y="105"/>
                  </a:cubicBezTo>
                  <a:cubicBezTo>
                    <a:pt x="237" y="37"/>
                    <a:pt x="237" y="37"/>
                    <a:pt x="237" y="37"/>
                  </a:cubicBezTo>
                  <a:cubicBezTo>
                    <a:pt x="237" y="27"/>
                    <a:pt x="244" y="19"/>
                    <a:pt x="252" y="19"/>
                  </a:cubicBezTo>
                  <a:cubicBezTo>
                    <a:pt x="260" y="19"/>
                    <a:pt x="266" y="27"/>
                    <a:pt x="266" y="37"/>
                  </a:cubicBezTo>
                  <a:cubicBezTo>
                    <a:pt x="266" y="105"/>
                    <a:pt x="266" y="105"/>
                    <a:pt x="266" y="105"/>
                  </a:cubicBezTo>
                  <a:cubicBezTo>
                    <a:pt x="266" y="143"/>
                    <a:pt x="266" y="143"/>
                    <a:pt x="266" y="143"/>
                  </a:cubicBezTo>
                  <a:cubicBezTo>
                    <a:pt x="266" y="156"/>
                    <a:pt x="266" y="156"/>
                    <a:pt x="266" y="156"/>
                  </a:cubicBezTo>
                  <a:cubicBezTo>
                    <a:pt x="266" y="159"/>
                    <a:pt x="270" y="161"/>
                    <a:pt x="272" y="158"/>
                  </a:cubicBezTo>
                  <a:cubicBezTo>
                    <a:pt x="272" y="158"/>
                    <a:pt x="285" y="147"/>
                    <a:pt x="292" y="140"/>
                  </a:cubicBezTo>
                  <a:cubicBezTo>
                    <a:pt x="296" y="136"/>
                    <a:pt x="310" y="133"/>
                    <a:pt x="316" y="141"/>
                  </a:cubicBezTo>
                  <a:cubicBezTo>
                    <a:pt x="319" y="146"/>
                    <a:pt x="318" y="155"/>
                    <a:pt x="313" y="164"/>
                  </a:cubicBezTo>
                  <a:close/>
                  <a:moveTo>
                    <a:pt x="100" y="218"/>
                  </a:moveTo>
                  <a:cubicBezTo>
                    <a:pt x="97" y="214"/>
                    <a:pt x="90" y="216"/>
                    <a:pt x="88" y="218"/>
                  </a:cubicBezTo>
                  <a:cubicBezTo>
                    <a:pt x="84" y="221"/>
                    <a:pt x="78" y="227"/>
                    <a:pt x="78" y="227"/>
                  </a:cubicBezTo>
                  <a:cubicBezTo>
                    <a:pt x="77" y="228"/>
                    <a:pt x="75" y="227"/>
                    <a:pt x="75" y="226"/>
                  </a:cubicBezTo>
                  <a:cubicBezTo>
                    <a:pt x="75" y="219"/>
                    <a:pt x="75" y="219"/>
                    <a:pt x="75" y="219"/>
                  </a:cubicBezTo>
                  <a:cubicBezTo>
                    <a:pt x="75" y="200"/>
                    <a:pt x="75" y="200"/>
                    <a:pt x="75" y="200"/>
                  </a:cubicBezTo>
                  <a:cubicBezTo>
                    <a:pt x="75" y="166"/>
                    <a:pt x="75" y="166"/>
                    <a:pt x="75" y="166"/>
                  </a:cubicBezTo>
                  <a:cubicBezTo>
                    <a:pt x="75" y="161"/>
                    <a:pt x="72" y="157"/>
                    <a:pt x="68" y="157"/>
                  </a:cubicBezTo>
                  <a:cubicBezTo>
                    <a:pt x="64" y="157"/>
                    <a:pt x="60" y="161"/>
                    <a:pt x="60" y="166"/>
                  </a:cubicBezTo>
                  <a:cubicBezTo>
                    <a:pt x="60" y="200"/>
                    <a:pt x="60" y="200"/>
                    <a:pt x="60" y="200"/>
                  </a:cubicBezTo>
                  <a:cubicBezTo>
                    <a:pt x="60" y="200"/>
                    <a:pt x="60" y="200"/>
                    <a:pt x="60" y="200"/>
                  </a:cubicBezTo>
                  <a:cubicBezTo>
                    <a:pt x="60" y="213"/>
                    <a:pt x="60" y="213"/>
                    <a:pt x="60" y="213"/>
                  </a:cubicBezTo>
                  <a:cubicBezTo>
                    <a:pt x="60" y="215"/>
                    <a:pt x="59" y="216"/>
                    <a:pt x="58" y="216"/>
                  </a:cubicBezTo>
                  <a:cubicBezTo>
                    <a:pt x="57" y="216"/>
                    <a:pt x="56" y="215"/>
                    <a:pt x="56" y="213"/>
                  </a:cubicBezTo>
                  <a:cubicBezTo>
                    <a:pt x="56" y="200"/>
                    <a:pt x="56" y="200"/>
                    <a:pt x="56" y="200"/>
                  </a:cubicBezTo>
                  <a:cubicBezTo>
                    <a:pt x="56" y="166"/>
                    <a:pt x="56" y="166"/>
                    <a:pt x="56" y="166"/>
                  </a:cubicBezTo>
                  <a:cubicBezTo>
                    <a:pt x="56" y="156"/>
                    <a:pt x="56" y="156"/>
                    <a:pt x="56" y="156"/>
                  </a:cubicBezTo>
                  <a:cubicBezTo>
                    <a:pt x="56" y="152"/>
                    <a:pt x="52" y="148"/>
                    <a:pt x="48" y="148"/>
                  </a:cubicBezTo>
                  <a:cubicBezTo>
                    <a:pt x="44" y="148"/>
                    <a:pt x="41" y="152"/>
                    <a:pt x="41" y="156"/>
                  </a:cubicBezTo>
                  <a:cubicBezTo>
                    <a:pt x="41" y="162"/>
                    <a:pt x="41" y="162"/>
                    <a:pt x="41" y="162"/>
                  </a:cubicBezTo>
                  <a:cubicBezTo>
                    <a:pt x="41" y="200"/>
                    <a:pt x="41" y="200"/>
                    <a:pt x="41" y="200"/>
                  </a:cubicBezTo>
                  <a:cubicBezTo>
                    <a:pt x="41" y="210"/>
                    <a:pt x="41" y="210"/>
                    <a:pt x="41" y="210"/>
                  </a:cubicBezTo>
                  <a:cubicBezTo>
                    <a:pt x="41" y="211"/>
                    <a:pt x="40" y="212"/>
                    <a:pt x="39" y="212"/>
                  </a:cubicBezTo>
                  <a:cubicBezTo>
                    <a:pt x="37" y="212"/>
                    <a:pt x="36" y="211"/>
                    <a:pt x="36" y="210"/>
                  </a:cubicBezTo>
                  <a:cubicBezTo>
                    <a:pt x="36" y="200"/>
                    <a:pt x="36" y="200"/>
                    <a:pt x="36" y="200"/>
                  </a:cubicBezTo>
                  <a:cubicBezTo>
                    <a:pt x="36" y="165"/>
                    <a:pt x="36" y="165"/>
                    <a:pt x="36" y="165"/>
                  </a:cubicBezTo>
                  <a:cubicBezTo>
                    <a:pt x="36" y="160"/>
                    <a:pt x="33" y="156"/>
                    <a:pt x="29" y="156"/>
                  </a:cubicBezTo>
                  <a:cubicBezTo>
                    <a:pt x="25" y="156"/>
                    <a:pt x="22" y="160"/>
                    <a:pt x="22" y="165"/>
                  </a:cubicBezTo>
                  <a:cubicBezTo>
                    <a:pt x="22" y="167"/>
                    <a:pt x="22" y="167"/>
                    <a:pt x="22" y="167"/>
                  </a:cubicBezTo>
                  <a:cubicBezTo>
                    <a:pt x="22" y="200"/>
                    <a:pt x="22" y="200"/>
                    <a:pt x="22" y="200"/>
                  </a:cubicBezTo>
                  <a:cubicBezTo>
                    <a:pt x="22" y="214"/>
                    <a:pt x="22" y="214"/>
                    <a:pt x="22" y="214"/>
                  </a:cubicBezTo>
                  <a:cubicBezTo>
                    <a:pt x="22" y="216"/>
                    <a:pt x="21" y="217"/>
                    <a:pt x="19" y="217"/>
                  </a:cubicBezTo>
                  <a:cubicBezTo>
                    <a:pt x="18" y="217"/>
                    <a:pt x="17" y="216"/>
                    <a:pt x="17" y="214"/>
                  </a:cubicBezTo>
                  <a:cubicBezTo>
                    <a:pt x="17" y="200"/>
                    <a:pt x="17" y="200"/>
                    <a:pt x="17" y="200"/>
                  </a:cubicBezTo>
                  <a:cubicBezTo>
                    <a:pt x="17" y="178"/>
                    <a:pt x="17" y="178"/>
                    <a:pt x="17" y="178"/>
                  </a:cubicBezTo>
                  <a:cubicBezTo>
                    <a:pt x="17" y="173"/>
                    <a:pt x="14" y="170"/>
                    <a:pt x="10" y="170"/>
                  </a:cubicBezTo>
                  <a:cubicBezTo>
                    <a:pt x="6" y="170"/>
                    <a:pt x="2" y="173"/>
                    <a:pt x="2" y="178"/>
                  </a:cubicBezTo>
                  <a:cubicBezTo>
                    <a:pt x="2" y="200"/>
                    <a:pt x="2" y="200"/>
                    <a:pt x="2" y="200"/>
                  </a:cubicBezTo>
                  <a:cubicBezTo>
                    <a:pt x="2" y="231"/>
                    <a:pt x="2" y="231"/>
                    <a:pt x="2" y="231"/>
                  </a:cubicBezTo>
                  <a:cubicBezTo>
                    <a:pt x="2" y="247"/>
                    <a:pt x="2" y="247"/>
                    <a:pt x="2" y="247"/>
                  </a:cubicBezTo>
                  <a:cubicBezTo>
                    <a:pt x="2" y="247"/>
                    <a:pt x="2" y="247"/>
                    <a:pt x="2" y="247"/>
                  </a:cubicBezTo>
                  <a:cubicBezTo>
                    <a:pt x="2" y="248"/>
                    <a:pt x="2" y="248"/>
                    <a:pt x="2" y="249"/>
                  </a:cubicBezTo>
                  <a:cubicBezTo>
                    <a:pt x="2" y="258"/>
                    <a:pt x="7" y="267"/>
                    <a:pt x="15" y="273"/>
                  </a:cubicBezTo>
                  <a:cubicBezTo>
                    <a:pt x="16" y="290"/>
                    <a:pt x="13" y="388"/>
                    <a:pt x="0" y="432"/>
                  </a:cubicBezTo>
                  <a:cubicBezTo>
                    <a:pt x="50" y="432"/>
                    <a:pt x="50" y="432"/>
                    <a:pt x="50" y="432"/>
                  </a:cubicBezTo>
                  <a:cubicBezTo>
                    <a:pt x="47" y="390"/>
                    <a:pt x="50" y="295"/>
                    <a:pt x="53" y="278"/>
                  </a:cubicBezTo>
                  <a:cubicBezTo>
                    <a:pt x="59" y="275"/>
                    <a:pt x="65" y="271"/>
                    <a:pt x="69" y="267"/>
                  </a:cubicBezTo>
                  <a:cubicBezTo>
                    <a:pt x="69" y="267"/>
                    <a:pt x="69" y="267"/>
                    <a:pt x="69" y="267"/>
                  </a:cubicBezTo>
                  <a:cubicBezTo>
                    <a:pt x="98" y="230"/>
                    <a:pt x="98" y="230"/>
                    <a:pt x="98" y="230"/>
                  </a:cubicBezTo>
                  <a:cubicBezTo>
                    <a:pt x="98" y="230"/>
                    <a:pt x="98" y="230"/>
                    <a:pt x="98" y="230"/>
                  </a:cubicBezTo>
                  <a:cubicBezTo>
                    <a:pt x="101" y="225"/>
                    <a:pt x="101" y="221"/>
                    <a:pt x="100" y="218"/>
                  </a:cubicBezTo>
                  <a:close/>
                  <a:moveTo>
                    <a:pt x="296" y="382"/>
                  </a:moveTo>
                  <a:cubicBezTo>
                    <a:pt x="296" y="394"/>
                    <a:pt x="296" y="411"/>
                    <a:pt x="293" y="432"/>
                  </a:cubicBezTo>
                  <a:cubicBezTo>
                    <a:pt x="346" y="432"/>
                    <a:pt x="346" y="432"/>
                    <a:pt x="346" y="432"/>
                  </a:cubicBezTo>
                  <a:cubicBezTo>
                    <a:pt x="347" y="414"/>
                    <a:pt x="349" y="400"/>
                    <a:pt x="351" y="389"/>
                  </a:cubicBezTo>
                  <a:cubicBezTo>
                    <a:pt x="360" y="385"/>
                    <a:pt x="368" y="380"/>
                    <a:pt x="373" y="373"/>
                  </a:cubicBezTo>
                  <a:cubicBezTo>
                    <a:pt x="373" y="373"/>
                    <a:pt x="373" y="373"/>
                    <a:pt x="373" y="373"/>
                  </a:cubicBezTo>
                  <a:cubicBezTo>
                    <a:pt x="416" y="320"/>
                    <a:pt x="416" y="320"/>
                    <a:pt x="416" y="320"/>
                  </a:cubicBezTo>
                  <a:cubicBezTo>
                    <a:pt x="416" y="320"/>
                    <a:pt x="416" y="319"/>
                    <a:pt x="417" y="319"/>
                  </a:cubicBezTo>
                  <a:cubicBezTo>
                    <a:pt x="421" y="313"/>
                    <a:pt x="421" y="306"/>
                    <a:pt x="419" y="303"/>
                  </a:cubicBezTo>
                  <a:cubicBezTo>
                    <a:pt x="414" y="296"/>
                    <a:pt x="404" y="299"/>
                    <a:pt x="401" y="302"/>
                  </a:cubicBezTo>
                  <a:cubicBezTo>
                    <a:pt x="396" y="307"/>
                    <a:pt x="387" y="315"/>
                    <a:pt x="387" y="315"/>
                  </a:cubicBezTo>
                  <a:cubicBezTo>
                    <a:pt x="386" y="317"/>
                    <a:pt x="383" y="316"/>
                    <a:pt x="383" y="313"/>
                  </a:cubicBezTo>
                  <a:cubicBezTo>
                    <a:pt x="383" y="304"/>
                    <a:pt x="383" y="304"/>
                    <a:pt x="383" y="304"/>
                  </a:cubicBezTo>
                  <a:cubicBezTo>
                    <a:pt x="383" y="277"/>
                    <a:pt x="383" y="277"/>
                    <a:pt x="383" y="277"/>
                  </a:cubicBezTo>
                  <a:cubicBezTo>
                    <a:pt x="383" y="226"/>
                    <a:pt x="383" y="226"/>
                    <a:pt x="383" y="226"/>
                  </a:cubicBezTo>
                  <a:cubicBezTo>
                    <a:pt x="383" y="220"/>
                    <a:pt x="378" y="214"/>
                    <a:pt x="372" y="214"/>
                  </a:cubicBezTo>
                  <a:cubicBezTo>
                    <a:pt x="366" y="214"/>
                    <a:pt x="361" y="220"/>
                    <a:pt x="361" y="226"/>
                  </a:cubicBezTo>
                  <a:cubicBezTo>
                    <a:pt x="361" y="277"/>
                    <a:pt x="361" y="277"/>
                    <a:pt x="361" y="277"/>
                  </a:cubicBezTo>
                  <a:cubicBezTo>
                    <a:pt x="361" y="277"/>
                    <a:pt x="361" y="277"/>
                    <a:pt x="361" y="277"/>
                  </a:cubicBezTo>
                  <a:cubicBezTo>
                    <a:pt x="361" y="295"/>
                    <a:pt x="361" y="295"/>
                    <a:pt x="361" y="295"/>
                  </a:cubicBezTo>
                  <a:cubicBezTo>
                    <a:pt x="361" y="297"/>
                    <a:pt x="360" y="299"/>
                    <a:pt x="358" y="299"/>
                  </a:cubicBezTo>
                  <a:cubicBezTo>
                    <a:pt x="356" y="299"/>
                    <a:pt x="355" y="297"/>
                    <a:pt x="355" y="295"/>
                  </a:cubicBezTo>
                  <a:cubicBezTo>
                    <a:pt x="355" y="277"/>
                    <a:pt x="355" y="277"/>
                    <a:pt x="355" y="277"/>
                  </a:cubicBezTo>
                  <a:cubicBezTo>
                    <a:pt x="355" y="226"/>
                    <a:pt x="355" y="226"/>
                    <a:pt x="355" y="226"/>
                  </a:cubicBezTo>
                  <a:cubicBezTo>
                    <a:pt x="355" y="213"/>
                    <a:pt x="355" y="213"/>
                    <a:pt x="355" y="213"/>
                  </a:cubicBezTo>
                  <a:cubicBezTo>
                    <a:pt x="355" y="206"/>
                    <a:pt x="350" y="200"/>
                    <a:pt x="344" y="200"/>
                  </a:cubicBezTo>
                  <a:cubicBezTo>
                    <a:pt x="338" y="200"/>
                    <a:pt x="333" y="206"/>
                    <a:pt x="333" y="213"/>
                  </a:cubicBezTo>
                  <a:cubicBezTo>
                    <a:pt x="333" y="220"/>
                    <a:pt x="333" y="220"/>
                    <a:pt x="333" y="220"/>
                  </a:cubicBezTo>
                  <a:cubicBezTo>
                    <a:pt x="333" y="277"/>
                    <a:pt x="333" y="277"/>
                    <a:pt x="333" y="277"/>
                  </a:cubicBezTo>
                  <a:cubicBezTo>
                    <a:pt x="333" y="290"/>
                    <a:pt x="333" y="290"/>
                    <a:pt x="333" y="290"/>
                  </a:cubicBezTo>
                  <a:cubicBezTo>
                    <a:pt x="333" y="292"/>
                    <a:pt x="332" y="294"/>
                    <a:pt x="330" y="294"/>
                  </a:cubicBezTo>
                  <a:cubicBezTo>
                    <a:pt x="328" y="294"/>
                    <a:pt x="326" y="292"/>
                    <a:pt x="326" y="290"/>
                  </a:cubicBezTo>
                  <a:cubicBezTo>
                    <a:pt x="326" y="277"/>
                    <a:pt x="326" y="277"/>
                    <a:pt x="326" y="277"/>
                  </a:cubicBezTo>
                  <a:cubicBezTo>
                    <a:pt x="326" y="225"/>
                    <a:pt x="326" y="225"/>
                    <a:pt x="326" y="225"/>
                  </a:cubicBezTo>
                  <a:cubicBezTo>
                    <a:pt x="326" y="218"/>
                    <a:pt x="322" y="212"/>
                    <a:pt x="316" y="212"/>
                  </a:cubicBezTo>
                  <a:cubicBezTo>
                    <a:pt x="310" y="212"/>
                    <a:pt x="305" y="218"/>
                    <a:pt x="305" y="225"/>
                  </a:cubicBezTo>
                  <a:cubicBezTo>
                    <a:pt x="305" y="227"/>
                    <a:pt x="305" y="227"/>
                    <a:pt x="305" y="227"/>
                  </a:cubicBezTo>
                  <a:cubicBezTo>
                    <a:pt x="305" y="277"/>
                    <a:pt x="305" y="277"/>
                    <a:pt x="305" y="277"/>
                  </a:cubicBezTo>
                  <a:cubicBezTo>
                    <a:pt x="305" y="297"/>
                    <a:pt x="305" y="297"/>
                    <a:pt x="305" y="297"/>
                  </a:cubicBezTo>
                  <a:cubicBezTo>
                    <a:pt x="305" y="299"/>
                    <a:pt x="304" y="301"/>
                    <a:pt x="302" y="301"/>
                  </a:cubicBezTo>
                  <a:cubicBezTo>
                    <a:pt x="300" y="301"/>
                    <a:pt x="298" y="299"/>
                    <a:pt x="298" y="297"/>
                  </a:cubicBezTo>
                  <a:cubicBezTo>
                    <a:pt x="298" y="277"/>
                    <a:pt x="298" y="277"/>
                    <a:pt x="298" y="277"/>
                  </a:cubicBezTo>
                  <a:cubicBezTo>
                    <a:pt x="298" y="244"/>
                    <a:pt x="298" y="244"/>
                    <a:pt x="298" y="244"/>
                  </a:cubicBezTo>
                  <a:cubicBezTo>
                    <a:pt x="298" y="237"/>
                    <a:pt x="294" y="232"/>
                    <a:pt x="288" y="232"/>
                  </a:cubicBezTo>
                  <a:cubicBezTo>
                    <a:pt x="282" y="232"/>
                    <a:pt x="277" y="237"/>
                    <a:pt x="277" y="244"/>
                  </a:cubicBezTo>
                  <a:cubicBezTo>
                    <a:pt x="277" y="277"/>
                    <a:pt x="277" y="277"/>
                    <a:pt x="277" y="277"/>
                  </a:cubicBezTo>
                  <a:cubicBezTo>
                    <a:pt x="277" y="322"/>
                    <a:pt x="277" y="322"/>
                    <a:pt x="277" y="322"/>
                  </a:cubicBezTo>
                  <a:cubicBezTo>
                    <a:pt x="277" y="344"/>
                    <a:pt x="277" y="344"/>
                    <a:pt x="277" y="344"/>
                  </a:cubicBezTo>
                  <a:cubicBezTo>
                    <a:pt x="277" y="344"/>
                    <a:pt x="277" y="344"/>
                    <a:pt x="277" y="344"/>
                  </a:cubicBezTo>
                  <a:cubicBezTo>
                    <a:pt x="277" y="345"/>
                    <a:pt x="277" y="346"/>
                    <a:pt x="277" y="347"/>
                  </a:cubicBezTo>
                  <a:cubicBezTo>
                    <a:pt x="277" y="361"/>
                    <a:pt x="284" y="373"/>
                    <a:pt x="296" y="382"/>
                  </a:cubicBezTo>
                  <a:close/>
                </a:path>
              </a:pathLst>
            </a:custGeom>
            <a:noFill/>
            <a:ln w="12700">
              <a:solidFill>
                <a:schemeClr val="accent1"/>
              </a:solidFill>
            </a:ln>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Inhaltsplatzhalter 4">
            <a:extLst>
              <a:ext uri="{FF2B5EF4-FFF2-40B4-BE49-F238E27FC236}">
                <a16:creationId xmlns:a16="http://schemas.microsoft.com/office/drawing/2014/main" id="{F770174A-FC76-F559-8742-77609FE88E75}"/>
              </a:ext>
            </a:extLst>
          </p:cNvPr>
          <p:cNvSpPr txBox="1">
            <a:spLocks/>
          </p:cNvSpPr>
          <p:nvPr/>
        </p:nvSpPr>
        <p:spPr>
          <a:xfrm>
            <a:off x="5938109" y="2282530"/>
            <a:ext cx="2820513" cy="134062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mn-cs"/>
              </a:rPr>
              <a:t>Disability Australian Apprentice Wage Subsidy (DAAWS)</a:t>
            </a:r>
            <a:b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002D3F"/>
                </a:solidFill>
                <a:effectLst/>
                <a:uLnTx/>
                <a:uFillTx/>
                <a:latin typeface="Calibri" panose="020F0502020204030204"/>
                <a:ea typeface="+mn-ea"/>
                <a:cs typeface="+mn-cs"/>
              </a:rPr>
              <a:t>Incentive payment to employers of </a:t>
            </a:r>
            <a:r>
              <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mn-cs"/>
              </a:rPr>
              <a:t>eligible apprentices with disability.</a:t>
            </a:r>
            <a:endParaRPr kumimoji="0" lang="en-US" sz="1600" b="1" i="0" u="none" strike="noStrike" kern="1200" cap="none" spc="0" normalizeH="0" baseline="0" noProof="0" dirty="0">
              <a:ln>
                <a:noFill/>
              </a:ln>
              <a:solidFill>
                <a:srgbClr val="002D3F"/>
              </a:solidFill>
              <a:effectLst/>
              <a:uLnTx/>
              <a:uFillTx/>
              <a:latin typeface="Calibri" panose="020F0502020204030204"/>
              <a:ea typeface="Calibri" panose="020F0502020204030204" pitchFamily="34" charset="0"/>
              <a:cs typeface="Calibri"/>
            </a:endParaRPr>
          </a:p>
        </p:txBody>
      </p:sp>
      <p:pic>
        <p:nvPicPr>
          <p:cNvPr id="60" name="Picture 55">
            <a:extLst>
              <a:ext uri="{FF2B5EF4-FFF2-40B4-BE49-F238E27FC236}">
                <a16:creationId xmlns:a16="http://schemas.microsoft.com/office/drawing/2014/main" id="{0968813E-1A46-6458-BBF6-DE87E52BB9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66138" y="937779"/>
            <a:ext cx="19050" cy="3371850"/>
          </a:xfrm>
          <a:prstGeom prst="rect">
            <a:avLst/>
          </a:prstGeom>
        </p:spPr>
      </p:pic>
      <p:grpSp>
        <p:nvGrpSpPr>
          <p:cNvPr id="55" name="Group 54">
            <a:extLst>
              <a:ext uri="{FF2B5EF4-FFF2-40B4-BE49-F238E27FC236}">
                <a16:creationId xmlns:a16="http://schemas.microsoft.com/office/drawing/2014/main" id="{6C214F52-7A35-B8BC-12D2-45480088CF46}"/>
              </a:ext>
              <a:ext uri="{C183D7F6-B498-43B3-948B-1728B52AA6E4}">
                <adec:decorative xmlns:adec="http://schemas.microsoft.com/office/drawing/2017/decorative" val="1"/>
              </a:ext>
            </a:extLst>
          </p:cNvPr>
          <p:cNvGrpSpPr/>
          <p:nvPr/>
        </p:nvGrpSpPr>
        <p:grpSpPr>
          <a:xfrm>
            <a:off x="9777196" y="929373"/>
            <a:ext cx="1071058" cy="1071058"/>
            <a:chOff x="336577" y="3849878"/>
            <a:chExt cx="1071058" cy="1071058"/>
          </a:xfrm>
          <a:solidFill>
            <a:schemeClr val="accent2"/>
          </a:solidFill>
        </p:grpSpPr>
        <p:sp>
          <p:nvSpPr>
            <p:cNvPr id="53" name="Freeform 55">
              <a:extLst>
                <a:ext uri="{FF2B5EF4-FFF2-40B4-BE49-F238E27FC236}">
                  <a16:creationId xmlns:a16="http://schemas.microsoft.com/office/drawing/2014/main" id="{5B5395B1-32BC-FAEC-E3FD-19CFF2A47664}"/>
                </a:ext>
              </a:extLst>
            </p:cNvPr>
            <p:cNvSpPr/>
            <p:nvPr/>
          </p:nvSpPr>
          <p:spPr bwMode="auto">
            <a:xfrm>
              <a:off x="336577" y="3849878"/>
              <a:ext cx="1071058" cy="1071058"/>
            </a:xfrm>
            <a:prstGeom prst="ellipse">
              <a:avLst/>
            </a:prstGeom>
            <a:solidFill>
              <a:srgbClr val="E9EBF5"/>
            </a:solidFill>
            <a:ln w="9525">
              <a:solidFill>
                <a:srgbClr val="70AD47"/>
              </a:solidFill>
              <a:round/>
              <a:headEnd/>
              <a:tailEnd/>
            </a:ln>
          </p:spPr>
          <p:txBody>
            <a:bodyPr vert="horz" wrap="square" lIns="121807" tIns="60904" rIns="121807" bIns="60904"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197"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Freeform 74">
              <a:extLst>
                <a:ext uri="{FF2B5EF4-FFF2-40B4-BE49-F238E27FC236}">
                  <a16:creationId xmlns:a16="http://schemas.microsoft.com/office/drawing/2014/main" id="{3C36BBE1-7419-ACBB-FFEE-7E45C1F415A1}"/>
                </a:ext>
                <a:ext uri="{C183D7F6-B498-43B3-948B-1728B52AA6E4}">
                  <adec:decorative xmlns:adec="http://schemas.microsoft.com/office/drawing/2017/decorative" val="1"/>
                </a:ext>
              </a:extLst>
            </p:cNvPr>
            <p:cNvSpPr>
              <a:spLocks noEditPoints="1"/>
            </p:cNvSpPr>
            <p:nvPr/>
          </p:nvSpPr>
          <p:spPr bwMode="auto">
            <a:xfrm>
              <a:off x="609653" y="3927380"/>
              <a:ext cx="524906" cy="923539"/>
            </a:xfrm>
            <a:custGeom>
              <a:avLst/>
              <a:gdLst>
                <a:gd name="T0" fmla="*/ 65 w 98"/>
                <a:gd name="T1" fmla="*/ 15 h 170"/>
                <a:gd name="T2" fmla="*/ 49 w 98"/>
                <a:gd name="T3" fmla="*/ 31 h 170"/>
                <a:gd name="T4" fmla="*/ 33 w 98"/>
                <a:gd name="T5" fmla="*/ 15 h 170"/>
                <a:gd name="T6" fmla="*/ 49 w 98"/>
                <a:gd name="T7" fmla="*/ 0 h 170"/>
                <a:gd name="T8" fmla="*/ 65 w 98"/>
                <a:gd name="T9" fmla="*/ 15 h 170"/>
                <a:gd name="T10" fmla="*/ 53 w 98"/>
                <a:gd name="T11" fmla="*/ 120 h 170"/>
                <a:gd name="T12" fmla="*/ 45 w 98"/>
                <a:gd name="T13" fmla="*/ 120 h 170"/>
                <a:gd name="T14" fmla="*/ 45 w 98"/>
                <a:gd name="T15" fmla="*/ 161 h 170"/>
                <a:gd name="T16" fmla="*/ 36 w 98"/>
                <a:gd name="T17" fmla="*/ 170 h 170"/>
                <a:gd name="T18" fmla="*/ 28 w 98"/>
                <a:gd name="T19" fmla="*/ 161 h 170"/>
                <a:gd name="T20" fmla="*/ 28 w 98"/>
                <a:gd name="T21" fmla="*/ 120 h 170"/>
                <a:gd name="T22" fmla="*/ 19 w 98"/>
                <a:gd name="T23" fmla="*/ 120 h 170"/>
                <a:gd name="T24" fmla="*/ 17 w 98"/>
                <a:gd name="T25" fmla="*/ 119 h 170"/>
                <a:gd name="T26" fmla="*/ 16 w 98"/>
                <a:gd name="T27" fmla="*/ 117 h 170"/>
                <a:gd name="T28" fmla="*/ 31 w 98"/>
                <a:gd name="T29" fmla="*/ 62 h 170"/>
                <a:gd name="T30" fmla="*/ 28 w 98"/>
                <a:gd name="T31" fmla="*/ 57 h 170"/>
                <a:gd name="T32" fmla="*/ 23 w 98"/>
                <a:gd name="T33" fmla="*/ 60 h 170"/>
                <a:gd name="T34" fmla="*/ 13 w 98"/>
                <a:gd name="T35" fmla="*/ 96 h 170"/>
                <a:gd name="T36" fmla="*/ 5 w 98"/>
                <a:gd name="T37" fmla="*/ 100 h 170"/>
                <a:gd name="T38" fmla="*/ 1 w 98"/>
                <a:gd name="T39" fmla="*/ 92 h 170"/>
                <a:gd name="T40" fmla="*/ 11 w 98"/>
                <a:gd name="T41" fmla="*/ 55 h 170"/>
                <a:gd name="T42" fmla="*/ 31 w 98"/>
                <a:gd name="T43" fmla="*/ 39 h 170"/>
                <a:gd name="T44" fmla="*/ 66 w 98"/>
                <a:gd name="T45" fmla="*/ 39 h 170"/>
                <a:gd name="T46" fmla="*/ 87 w 98"/>
                <a:gd name="T47" fmla="*/ 55 h 170"/>
                <a:gd name="T48" fmla="*/ 97 w 98"/>
                <a:gd name="T49" fmla="*/ 92 h 170"/>
                <a:gd name="T50" fmla="*/ 92 w 98"/>
                <a:gd name="T51" fmla="*/ 100 h 170"/>
                <a:gd name="T52" fmla="*/ 85 w 98"/>
                <a:gd name="T53" fmla="*/ 96 h 170"/>
                <a:gd name="T54" fmla="*/ 75 w 98"/>
                <a:gd name="T55" fmla="*/ 60 h 170"/>
                <a:gd name="T56" fmla="*/ 70 w 98"/>
                <a:gd name="T57" fmla="*/ 57 h 170"/>
                <a:gd name="T58" fmla="*/ 67 w 98"/>
                <a:gd name="T59" fmla="*/ 62 h 170"/>
                <a:gd name="T60" fmla="*/ 81 w 98"/>
                <a:gd name="T61" fmla="*/ 117 h 170"/>
                <a:gd name="T62" fmla="*/ 81 w 98"/>
                <a:gd name="T63" fmla="*/ 119 h 170"/>
                <a:gd name="T64" fmla="*/ 79 w 98"/>
                <a:gd name="T65" fmla="*/ 120 h 170"/>
                <a:gd name="T66" fmla="*/ 70 w 98"/>
                <a:gd name="T67" fmla="*/ 120 h 170"/>
                <a:gd name="T68" fmla="*/ 70 w 98"/>
                <a:gd name="T69" fmla="*/ 161 h 170"/>
                <a:gd name="T70" fmla="*/ 62 w 98"/>
                <a:gd name="T71" fmla="*/ 170 h 170"/>
                <a:gd name="T72" fmla="*/ 53 w 98"/>
                <a:gd name="T73" fmla="*/ 161 h 170"/>
                <a:gd name="T74" fmla="*/ 53 w 98"/>
                <a:gd name="T75" fmla="*/ 12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70">
                  <a:moveTo>
                    <a:pt x="65" y="15"/>
                  </a:moveTo>
                  <a:cubicBezTo>
                    <a:pt x="65" y="24"/>
                    <a:pt x="58" y="31"/>
                    <a:pt x="49" y="31"/>
                  </a:cubicBezTo>
                  <a:cubicBezTo>
                    <a:pt x="40" y="31"/>
                    <a:pt x="33" y="24"/>
                    <a:pt x="33" y="15"/>
                  </a:cubicBezTo>
                  <a:cubicBezTo>
                    <a:pt x="33" y="7"/>
                    <a:pt x="40" y="0"/>
                    <a:pt x="49" y="0"/>
                  </a:cubicBezTo>
                  <a:cubicBezTo>
                    <a:pt x="58" y="0"/>
                    <a:pt x="65" y="7"/>
                    <a:pt x="65" y="15"/>
                  </a:cubicBezTo>
                  <a:close/>
                  <a:moveTo>
                    <a:pt x="53" y="120"/>
                  </a:moveTo>
                  <a:cubicBezTo>
                    <a:pt x="45" y="120"/>
                    <a:pt x="45" y="120"/>
                    <a:pt x="45" y="120"/>
                  </a:cubicBezTo>
                  <a:cubicBezTo>
                    <a:pt x="45" y="161"/>
                    <a:pt x="45" y="161"/>
                    <a:pt x="45" y="161"/>
                  </a:cubicBezTo>
                  <a:cubicBezTo>
                    <a:pt x="45" y="166"/>
                    <a:pt x="41" y="170"/>
                    <a:pt x="36" y="170"/>
                  </a:cubicBezTo>
                  <a:cubicBezTo>
                    <a:pt x="32" y="170"/>
                    <a:pt x="28" y="166"/>
                    <a:pt x="28" y="161"/>
                  </a:cubicBezTo>
                  <a:cubicBezTo>
                    <a:pt x="28" y="120"/>
                    <a:pt x="28" y="120"/>
                    <a:pt x="28" y="120"/>
                  </a:cubicBezTo>
                  <a:cubicBezTo>
                    <a:pt x="19" y="120"/>
                    <a:pt x="19" y="120"/>
                    <a:pt x="19" y="120"/>
                  </a:cubicBezTo>
                  <a:cubicBezTo>
                    <a:pt x="18" y="120"/>
                    <a:pt x="17" y="120"/>
                    <a:pt x="17" y="119"/>
                  </a:cubicBezTo>
                  <a:cubicBezTo>
                    <a:pt x="16" y="118"/>
                    <a:pt x="16" y="118"/>
                    <a:pt x="16" y="117"/>
                  </a:cubicBezTo>
                  <a:cubicBezTo>
                    <a:pt x="31" y="62"/>
                    <a:pt x="31" y="62"/>
                    <a:pt x="31" y="62"/>
                  </a:cubicBezTo>
                  <a:cubicBezTo>
                    <a:pt x="32" y="60"/>
                    <a:pt x="30" y="57"/>
                    <a:pt x="28" y="57"/>
                  </a:cubicBezTo>
                  <a:cubicBezTo>
                    <a:pt x="26" y="56"/>
                    <a:pt x="24" y="57"/>
                    <a:pt x="23" y="60"/>
                  </a:cubicBezTo>
                  <a:cubicBezTo>
                    <a:pt x="13" y="96"/>
                    <a:pt x="13" y="96"/>
                    <a:pt x="13" y="96"/>
                  </a:cubicBezTo>
                  <a:cubicBezTo>
                    <a:pt x="12" y="99"/>
                    <a:pt x="9" y="101"/>
                    <a:pt x="5" y="100"/>
                  </a:cubicBezTo>
                  <a:cubicBezTo>
                    <a:pt x="2" y="99"/>
                    <a:pt x="0" y="96"/>
                    <a:pt x="1" y="92"/>
                  </a:cubicBezTo>
                  <a:cubicBezTo>
                    <a:pt x="11" y="55"/>
                    <a:pt x="11" y="55"/>
                    <a:pt x="11" y="55"/>
                  </a:cubicBezTo>
                  <a:cubicBezTo>
                    <a:pt x="13" y="46"/>
                    <a:pt x="22" y="39"/>
                    <a:pt x="31" y="39"/>
                  </a:cubicBezTo>
                  <a:cubicBezTo>
                    <a:pt x="66" y="39"/>
                    <a:pt x="66" y="39"/>
                    <a:pt x="66" y="39"/>
                  </a:cubicBezTo>
                  <a:cubicBezTo>
                    <a:pt x="76" y="39"/>
                    <a:pt x="84" y="46"/>
                    <a:pt x="87" y="55"/>
                  </a:cubicBezTo>
                  <a:cubicBezTo>
                    <a:pt x="97" y="92"/>
                    <a:pt x="97" y="92"/>
                    <a:pt x="97" y="92"/>
                  </a:cubicBezTo>
                  <a:cubicBezTo>
                    <a:pt x="98" y="96"/>
                    <a:pt x="96" y="99"/>
                    <a:pt x="92" y="100"/>
                  </a:cubicBezTo>
                  <a:cubicBezTo>
                    <a:pt x="89" y="101"/>
                    <a:pt x="86" y="99"/>
                    <a:pt x="85" y="96"/>
                  </a:cubicBezTo>
                  <a:cubicBezTo>
                    <a:pt x="75" y="60"/>
                    <a:pt x="75" y="60"/>
                    <a:pt x="75" y="60"/>
                  </a:cubicBezTo>
                  <a:cubicBezTo>
                    <a:pt x="74" y="57"/>
                    <a:pt x="72" y="56"/>
                    <a:pt x="70" y="57"/>
                  </a:cubicBezTo>
                  <a:cubicBezTo>
                    <a:pt x="67" y="57"/>
                    <a:pt x="66" y="60"/>
                    <a:pt x="67" y="62"/>
                  </a:cubicBezTo>
                  <a:cubicBezTo>
                    <a:pt x="81" y="117"/>
                    <a:pt x="81" y="117"/>
                    <a:pt x="81" y="117"/>
                  </a:cubicBezTo>
                  <a:cubicBezTo>
                    <a:pt x="82" y="118"/>
                    <a:pt x="81" y="118"/>
                    <a:pt x="81" y="119"/>
                  </a:cubicBezTo>
                  <a:cubicBezTo>
                    <a:pt x="80" y="120"/>
                    <a:pt x="80" y="120"/>
                    <a:pt x="79" y="120"/>
                  </a:cubicBezTo>
                  <a:cubicBezTo>
                    <a:pt x="70" y="120"/>
                    <a:pt x="70" y="120"/>
                    <a:pt x="70" y="120"/>
                  </a:cubicBezTo>
                  <a:cubicBezTo>
                    <a:pt x="70" y="161"/>
                    <a:pt x="70" y="161"/>
                    <a:pt x="70" y="161"/>
                  </a:cubicBezTo>
                  <a:cubicBezTo>
                    <a:pt x="70" y="166"/>
                    <a:pt x="66" y="170"/>
                    <a:pt x="62" y="170"/>
                  </a:cubicBezTo>
                  <a:cubicBezTo>
                    <a:pt x="57" y="170"/>
                    <a:pt x="53" y="166"/>
                    <a:pt x="53" y="161"/>
                  </a:cubicBezTo>
                  <a:lnTo>
                    <a:pt x="53" y="120"/>
                  </a:lnTo>
                  <a:close/>
                </a:path>
              </a:pathLst>
            </a:custGeom>
            <a:solidFill>
              <a:srgbClr val="E9EBF5"/>
            </a:solidFill>
            <a:ln w="19050">
              <a:solidFill>
                <a:srgbClr val="70AD47"/>
              </a:solidFill>
            </a:ln>
          </p:spPr>
          <p:txBody>
            <a:bodyPr vert="horz" wrap="square" lIns="121807" tIns="60904" rIns="121807" bIns="60904" numCol="1" anchor="t" anchorCtr="0" compatLnSpc="1">
              <a:prstTxWarp prst="textNoShape">
                <a:avLst/>
              </a:prstTxWarp>
            </a:bodyPr>
            <a:lstStyle/>
            <a:p>
              <a:pPr marL="0" marR="0" lvl="0" indent="0" algn="l" defTabSz="609036"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9" name="Inhaltsplatzhalter 4">
            <a:extLst>
              <a:ext uri="{FF2B5EF4-FFF2-40B4-BE49-F238E27FC236}">
                <a16:creationId xmlns:a16="http://schemas.microsoft.com/office/drawing/2014/main" id="{BD34D6D7-2917-A356-30EE-0C9ED6659C78}"/>
              </a:ext>
            </a:extLst>
          </p:cNvPr>
          <p:cNvSpPr txBox="1">
            <a:spLocks/>
          </p:cNvSpPr>
          <p:nvPr/>
        </p:nvSpPr>
        <p:spPr>
          <a:xfrm>
            <a:off x="8932892" y="2301719"/>
            <a:ext cx="2803030" cy="1816651"/>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609036"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mn-cs"/>
              </a:rPr>
              <a:t>Women in Trades (with low female participation) receive:</a:t>
            </a:r>
            <a:endParaRPr kumimoji="0" lang="en-AU" sz="1600" b="0" i="0" u="none" strike="noStrike" kern="1200" cap="none" spc="0" normalizeH="0" baseline="0" noProof="0" dirty="0">
              <a:ln>
                <a:noFill/>
              </a:ln>
              <a:solidFill>
                <a:srgbClr val="002D3F"/>
              </a:solidFill>
              <a:effectLst/>
              <a:uLnTx/>
              <a:uFillTx/>
              <a:latin typeface="Calibri" panose="020F0502020204030204"/>
              <a:ea typeface="+mn-ea"/>
              <a:cs typeface="Times New Roman"/>
            </a:endParaRPr>
          </a:p>
          <a:p>
            <a:pPr marL="285750" marR="0" lvl="0" indent="-285750" algn="ctr" defTabSz="609036" rtl="0" eaLnBrk="1" fontAlgn="auto" latinLnBrk="0" hangingPunct="1">
              <a:lnSpc>
                <a:spcPct val="110000"/>
              </a:lnSpc>
              <a:spcBef>
                <a:spcPts val="0"/>
              </a:spcBef>
              <a:spcAft>
                <a:spcPts val="799"/>
              </a:spcAft>
              <a:buClrTx/>
              <a:buSzTx/>
              <a:buFont typeface="Wingdings" panose="05000000000000000000" pitchFamily="2" charset="2"/>
              <a:buChar char="§"/>
              <a:tabLst/>
              <a:defRPr/>
            </a:pPr>
            <a:r>
              <a:rPr kumimoji="0" lang="en-AU" sz="1600" b="1" i="0" u="none" strike="noStrike" kern="1200" cap="none" spc="0" normalizeH="0" baseline="0" noProof="0" dirty="0">
                <a:ln>
                  <a:noFill/>
                </a:ln>
                <a:solidFill>
                  <a:srgbClr val="002D3F"/>
                </a:solidFill>
                <a:effectLst/>
                <a:uLnTx/>
                <a:uFillTx/>
                <a:latin typeface="Calibri"/>
                <a:ea typeface="Calibri" panose="020F0502020204030204" pitchFamily="34" charset="0"/>
                <a:cs typeface="+mn-cs"/>
              </a:rPr>
              <a:t>Guaranteed</a:t>
            </a:r>
            <a:r>
              <a:rPr kumimoji="0" lang="en-AU" sz="1600" b="0" i="0" u="none" strike="noStrike" kern="1200" cap="none" spc="0" normalizeH="0" baseline="0" noProof="0" dirty="0">
                <a:ln>
                  <a:noFill/>
                </a:ln>
                <a:solidFill>
                  <a:srgbClr val="002D3F"/>
                </a:solidFill>
                <a:effectLst/>
                <a:uLnTx/>
                <a:uFillTx/>
                <a:latin typeface="Calibri"/>
                <a:ea typeface="Calibri" panose="020F0502020204030204" pitchFamily="34" charset="0"/>
                <a:cs typeface="+mn-cs"/>
              </a:rPr>
              <a:t> Gateway Service and ITS places</a:t>
            </a:r>
            <a:endParaRPr kumimoji="0" lang="en-AU" sz="1600" b="0" i="0" u="none" strike="noStrike" kern="1200" cap="none" spc="0" normalizeH="0" baseline="0" noProof="0" dirty="0">
              <a:ln>
                <a:noFill/>
              </a:ln>
              <a:solidFill>
                <a:srgbClr val="002D3F"/>
              </a:solidFill>
              <a:effectLst/>
              <a:uLnTx/>
              <a:uFillTx/>
              <a:latin typeface="Calibri"/>
              <a:ea typeface="Calibri" panose="020F0502020204030204" pitchFamily="34" charset="0"/>
              <a:cs typeface="Times New Roman"/>
            </a:endParaRPr>
          </a:p>
          <a:p>
            <a:pPr marL="285750" marR="0" lvl="0" indent="-285750" algn="ctr" defTabSz="609036" rtl="0" eaLnBrk="1" fontAlgn="auto" latinLnBrk="0" hangingPunct="1">
              <a:lnSpc>
                <a:spcPct val="110000"/>
              </a:lnSpc>
              <a:spcBef>
                <a:spcPts val="0"/>
              </a:spcBef>
              <a:spcAft>
                <a:spcPts val="799"/>
              </a:spcAft>
              <a:buClrTx/>
              <a:buSzTx/>
              <a:buFont typeface="Wingdings" panose="05000000000000000000" pitchFamily="2" charset="2"/>
              <a:buChar char="§"/>
              <a:tabLst/>
              <a:defRPr/>
            </a:pPr>
            <a:r>
              <a:rPr kumimoji="0" lang="en-AU" sz="1600" b="1" i="0" u="none" strike="noStrike" kern="1200" cap="none" spc="0" normalizeH="0" baseline="0" noProof="0" dirty="0">
                <a:ln>
                  <a:noFill/>
                </a:ln>
                <a:solidFill>
                  <a:srgbClr val="002D3F"/>
                </a:solidFill>
                <a:effectLst/>
                <a:uLnTx/>
                <a:uFillTx/>
                <a:latin typeface="Calibri"/>
                <a:ea typeface="Calibri" panose="020F0502020204030204" pitchFamily="34" charset="0"/>
                <a:cs typeface="Times New Roman"/>
              </a:rPr>
              <a:t>Specialist mentors</a:t>
            </a:r>
            <a:r>
              <a:rPr kumimoji="0" lang="en-AU" sz="1600" b="0" i="0" u="none" strike="noStrike" kern="1200" cap="none" spc="0" normalizeH="0" baseline="0" noProof="0" dirty="0">
                <a:ln>
                  <a:noFill/>
                </a:ln>
                <a:solidFill>
                  <a:srgbClr val="002D3F"/>
                </a:solidFill>
                <a:effectLst/>
                <a:uLnTx/>
                <a:uFillTx/>
                <a:latin typeface="Calibri"/>
                <a:ea typeface="Calibri" panose="020F0502020204030204" pitchFamily="34" charset="0"/>
                <a:cs typeface="Times New Roman"/>
              </a:rPr>
              <a:t>, networks and entrepreneurship training</a:t>
            </a:r>
            <a:endParaRPr kumimoji="0" lang="en-AU" sz="1600" b="0" i="0" u="none" strike="noStrike" kern="1200" cap="none" spc="0" normalizeH="0" baseline="0" noProof="0" dirty="0">
              <a:ln>
                <a:noFill/>
              </a:ln>
              <a:solidFill>
                <a:srgbClr val="002D3F"/>
              </a:solidFill>
              <a:effectLst/>
              <a:uLnTx/>
              <a:uFillTx/>
              <a:latin typeface="Calibri" panose="020F0502020204030204" pitchFamily="34" charset="0"/>
              <a:ea typeface="Calibri" panose="020F0502020204030204" pitchFamily="34" charset="0"/>
              <a:cs typeface="Calibri"/>
            </a:endParaRPr>
          </a:p>
        </p:txBody>
      </p:sp>
      <p:pic>
        <p:nvPicPr>
          <p:cNvPr id="66" name="Picture 55">
            <a:extLst>
              <a:ext uri="{FF2B5EF4-FFF2-40B4-BE49-F238E27FC236}">
                <a16:creationId xmlns:a16="http://schemas.microsoft.com/office/drawing/2014/main" id="{397C4663-3E99-46E8-E6C6-356C89766C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1994728" y="2912051"/>
            <a:ext cx="19050" cy="3371850"/>
          </a:xfrm>
          <a:prstGeom prst="rect">
            <a:avLst/>
          </a:prstGeom>
        </p:spPr>
      </p:pic>
      <p:pic>
        <p:nvPicPr>
          <p:cNvPr id="67" name="Picture 55">
            <a:extLst>
              <a:ext uri="{FF2B5EF4-FFF2-40B4-BE49-F238E27FC236}">
                <a16:creationId xmlns:a16="http://schemas.microsoft.com/office/drawing/2014/main" id="{99898C1E-D288-01F5-CDFC-C386670DC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5371774" y="2912052"/>
            <a:ext cx="19050" cy="3371850"/>
          </a:xfrm>
          <a:prstGeom prst="rect">
            <a:avLst/>
          </a:prstGeom>
        </p:spPr>
      </p:pic>
      <p:pic>
        <p:nvPicPr>
          <p:cNvPr id="68" name="Picture 55">
            <a:extLst>
              <a:ext uri="{FF2B5EF4-FFF2-40B4-BE49-F238E27FC236}">
                <a16:creationId xmlns:a16="http://schemas.microsoft.com/office/drawing/2014/main" id="{8B4A060C-B64F-E8D0-E904-0A8DF1176B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8748818" y="2912052"/>
            <a:ext cx="19050" cy="3371850"/>
          </a:xfrm>
          <a:prstGeom prst="rect">
            <a:avLst/>
          </a:prstGeom>
        </p:spPr>
      </p:pic>
      <p:pic>
        <p:nvPicPr>
          <p:cNvPr id="72" name="Picture 72">
            <a:extLst>
              <a:ext uri="{FF2B5EF4-FFF2-40B4-BE49-F238E27FC236}">
                <a16:creationId xmlns:a16="http://schemas.microsoft.com/office/drawing/2014/main" id="{FBA7FDD9-2C26-D409-C346-48C9BC04A5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43837" y="4588452"/>
            <a:ext cx="923925" cy="19050"/>
          </a:xfrm>
          <a:prstGeom prst="rect">
            <a:avLst/>
          </a:prstGeom>
        </p:spPr>
      </p:pic>
      <p:grpSp>
        <p:nvGrpSpPr>
          <p:cNvPr id="29" name="Group 28">
            <a:extLst>
              <a:ext uri="{FF2B5EF4-FFF2-40B4-BE49-F238E27FC236}">
                <a16:creationId xmlns:a16="http://schemas.microsoft.com/office/drawing/2014/main" id="{A6FBFF6E-CF93-1747-17AF-64AD2FC01E15}"/>
              </a:ext>
              <a:ext uri="{C183D7F6-B498-43B3-948B-1728B52AA6E4}">
                <adec:decorative xmlns:adec="http://schemas.microsoft.com/office/drawing/2017/decorative" val="1"/>
              </a:ext>
            </a:extLst>
          </p:cNvPr>
          <p:cNvGrpSpPr/>
          <p:nvPr/>
        </p:nvGrpSpPr>
        <p:grpSpPr>
          <a:xfrm>
            <a:off x="895132" y="5019943"/>
            <a:ext cx="1071058" cy="1071058"/>
            <a:chOff x="4353115" y="3855338"/>
            <a:chExt cx="1071058" cy="1071058"/>
          </a:xfrm>
        </p:grpSpPr>
        <p:sp>
          <p:nvSpPr>
            <p:cNvPr id="21" name="Freeform 36">
              <a:extLst>
                <a:ext uri="{FF2B5EF4-FFF2-40B4-BE49-F238E27FC236}">
                  <a16:creationId xmlns:a16="http://schemas.microsoft.com/office/drawing/2014/main" id="{BD978BE9-8208-E0E1-A2BB-CCD4A2C11460}"/>
                </a:ext>
                <a:ext uri="{C183D7F6-B498-43B3-948B-1728B52AA6E4}">
                  <adec:decorative xmlns:adec="http://schemas.microsoft.com/office/drawing/2017/decorative" val="1"/>
                </a:ext>
              </a:extLst>
            </p:cNvPr>
            <p:cNvSpPr/>
            <p:nvPr/>
          </p:nvSpPr>
          <p:spPr bwMode="auto">
            <a:xfrm>
              <a:off x="4353115" y="3855338"/>
              <a:ext cx="1071058" cy="1071058"/>
            </a:xfrm>
            <a:prstGeom prst="ellipse">
              <a:avLst/>
            </a:prstGeom>
            <a:solidFill>
              <a:srgbClr val="70AD47"/>
            </a:solidFill>
            <a:ln w="9525">
              <a:noFill/>
              <a:round/>
              <a:headEnd/>
              <a:tailEnd/>
            </a:ln>
          </p:spPr>
          <p:txBody>
            <a:bodyPr vert="horz" wrap="square" lIns="121807" tIns="60904" rIns="121807" bIns="60904"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197"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318A9E96-93B5-2A97-F899-F21006662579}"/>
                </a:ext>
              </a:extLst>
            </p:cNvPr>
            <p:cNvGrpSpPr/>
            <p:nvPr/>
          </p:nvGrpSpPr>
          <p:grpSpPr>
            <a:xfrm>
              <a:off x="4544491" y="4085857"/>
              <a:ext cx="705621" cy="610021"/>
              <a:chOff x="-8237538" y="4459288"/>
              <a:chExt cx="1722438" cy="1489075"/>
            </a:xfrm>
            <a:solidFill>
              <a:schemeClr val="bg1"/>
            </a:solidFill>
          </p:grpSpPr>
          <p:sp>
            <p:nvSpPr>
              <p:cNvPr id="23" name="Freeform 86">
                <a:extLst>
                  <a:ext uri="{FF2B5EF4-FFF2-40B4-BE49-F238E27FC236}">
                    <a16:creationId xmlns:a16="http://schemas.microsoft.com/office/drawing/2014/main" id="{D2E31F6C-501E-EF86-7495-767F84A3AF23}"/>
                  </a:ext>
                </a:extLst>
              </p:cNvPr>
              <p:cNvSpPr>
                <a:spLocks/>
              </p:cNvSpPr>
              <p:nvPr/>
            </p:nvSpPr>
            <p:spPr bwMode="auto">
              <a:xfrm>
                <a:off x="-8129588" y="5086351"/>
                <a:ext cx="1514475" cy="766763"/>
              </a:xfrm>
              <a:custGeom>
                <a:avLst/>
                <a:gdLst>
                  <a:gd name="T0" fmla="*/ 168 w 464"/>
                  <a:gd name="T1" fmla="*/ 226 h 235"/>
                  <a:gd name="T2" fmla="*/ 166 w 464"/>
                  <a:gd name="T3" fmla="*/ 227 h 235"/>
                  <a:gd name="T4" fmla="*/ 164 w 464"/>
                  <a:gd name="T5" fmla="*/ 226 h 235"/>
                  <a:gd name="T6" fmla="*/ 5 w 464"/>
                  <a:gd name="T7" fmla="*/ 103 h 235"/>
                  <a:gd name="T8" fmla="*/ 0 w 464"/>
                  <a:gd name="T9" fmla="*/ 106 h 235"/>
                  <a:gd name="T10" fmla="*/ 166 w 464"/>
                  <a:gd name="T11" fmla="*/ 235 h 235"/>
                  <a:gd name="T12" fmla="*/ 464 w 464"/>
                  <a:gd name="T13" fmla="*/ 3 h 235"/>
                  <a:gd name="T14" fmla="*/ 459 w 464"/>
                  <a:gd name="T15" fmla="*/ 0 h 235"/>
                  <a:gd name="T16" fmla="*/ 168 w 464"/>
                  <a:gd name="T1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35">
                    <a:moveTo>
                      <a:pt x="168" y="226"/>
                    </a:moveTo>
                    <a:cubicBezTo>
                      <a:pt x="168" y="227"/>
                      <a:pt x="167" y="227"/>
                      <a:pt x="166" y="227"/>
                    </a:cubicBezTo>
                    <a:cubicBezTo>
                      <a:pt x="165" y="227"/>
                      <a:pt x="164" y="227"/>
                      <a:pt x="164" y="226"/>
                    </a:cubicBezTo>
                    <a:cubicBezTo>
                      <a:pt x="5" y="103"/>
                      <a:pt x="5" y="103"/>
                      <a:pt x="5" y="103"/>
                    </a:cubicBezTo>
                    <a:cubicBezTo>
                      <a:pt x="0" y="106"/>
                      <a:pt x="0" y="106"/>
                      <a:pt x="0" y="106"/>
                    </a:cubicBezTo>
                    <a:cubicBezTo>
                      <a:pt x="166" y="235"/>
                      <a:pt x="166" y="235"/>
                      <a:pt x="166" y="235"/>
                    </a:cubicBezTo>
                    <a:cubicBezTo>
                      <a:pt x="464" y="3"/>
                      <a:pt x="464" y="3"/>
                      <a:pt x="464" y="3"/>
                    </a:cubicBezTo>
                    <a:cubicBezTo>
                      <a:pt x="459" y="0"/>
                      <a:pt x="459" y="0"/>
                      <a:pt x="459" y="0"/>
                    </a:cubicBezTo>
                    <a:lnTo>
                      <a:pt x="168"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87">
                <a:extLst>
                  <a:ext uri="{FF2B5EF4-FFF2-40B4-BE49-F238E27FC236}">
                    <a16:creationId xmlns:a16="http://schemas.microsoft.com/office/drawing/2014/main" id="{9E04202B-6C60-0D82-10C7-C7F51CADAA97}"/>
                  </a:ext>
                </a:extLst>
              </p:cNvPr>
              <p:cNvSpPr>
                <a:spLocks/>
              </p:cNvSpPr>
              <p:nvPr/>
            </p:nvSpPr>
            <p:spPr bwMode="auto">
              <a:xfrm>
                <a:off x="-8129588" y="5024438"/>
                <a:ext cx="1514475" cy="776288"/>
              </a:xfrm>
              <a:custGeom>
                <a:avLst/>
                <a:gdLst>
                  <a:gd name="T0" fmla="*/ 453 w 464"/>
                  <a:gd name="T1" fmla="*/ 2 h 238"/>
                  <a:gd name="T2" fmla="*/ 441 w 464"/>
                  <a:gd name="T3" fmla="*/ 11 h 238"/>
                  <a:gd name="T4" fmla="*/ 166 w 464"/>
                  <a:gd name="T5" fmla="*/ 225 h 238"/>
                  <a:gd name="T6" fmla="*/ 164 w 464"/>
                  <a:gd name="T7" fmla="*/ 226 h 238"/>
                  <a:gd name="T8" fmla="*/ 161 w 464"/>
                  <a:gd name="T9" fmla="*/ 225 h 238"/>
                  <a:gd name="T10" fmla="*/ 19 w 464"/>
                  <a:gd name="T11" fmla="*/ 114 h 238"/>
                  <a:gd name="T12" fmla="*/ 9 w 464"/>
                  <a:gd name="T13" fmla="*/ 107 h 238"/>
                  <a:gd name="T14" fmla="*/ 6 w 464"/>
                  <a:gd name="T15" fmla="*/ 104 h 238"/>
                  <a:gd name="T16" fmla="*/ 0 w 464"/>
                  <a:gd name="T17" fmla="*/ 109 h 238"/>
                  <a:gd name="T18" fmla="*/ 3 w 464"/>
                  <a:gd name="T19" fmla="*/ 111 h 238"/>
                  <a:gd name="T20" fmla="*/ 11 w 464"/>
                  <a:gd name="T21" fmla="*/ 117 h 238"/>
                  <a:gd name="T22" fmla="*/ 166 w 464"/>
                  <a:gd name="T23" fmla="*/ 238 h 238"/>
                  <a:gd name="T24" fmla="*/ 453 w 464"/>
                  <a:gd name="T25" fmla="*/ 14 h 238"/>
                  <a:gd name="T26" fmla="*/ 459 w 464"/>
                  <a:gd name="T27" fmla="*/ 9 h 238"/>
                  <a:gd name="T28" fmla="*/ 464 w 464"/>
                  <a:gd name="T29" fmla="*/ 6 h 238"/>
                  <a:gd name="T30" fmla="*/ 456 w 464"/>
                  <a:gd name="T31" fmla="*/ 0 h 238"/>
                  <a:gd name="T32" fmla="*/ 453 w 464"/>
                  <a:gd name="T33"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 h="238">
                    <a:moveTo>
                      <a:pt x="453" y="2"/>
                    </a:moveTo>
                    <a:cubicBezTo>
                      <a:pt x="441" y="11"/>
                      <a:pt x="441" y="11"/>
                      <a:pt x="441" y="11"/>
                    </a:cubicBezTo>
                    <a:cubicBezTo>
                      <a:pt x="166" y="225"/>
                      <a:pt x="166" y="225"/>
                      <a:pt x="166" y="225"/>
                    </a:cubicBezTo>
                    <a:cubicBezTo>
                      <a:pt x="165" y="226"/>
                      <a:pt x="165" y="226"/>
                      <a:pt x="164" y="226"/>
                    </a:cubicBezTo>
                    <a:cubicBezTo>
                      <a:pt x="163" y="226"/>
                      <a:pt x="162" y="226"/>
                      <a:pt x="161" y="225"/>
                    </a:cubicBezTo>
                    <a:cubicBezTo>
                      <a:pt x="19" y="114"/>
                      <a:pt x="19" y="114"/>
                      <a:pt x="19" y="114"/>
                    </a:cubicBezTo>
                    <a:cubicBezTo>
                      <a:pt x="9" y="107"/>
                      <a:pt x="9" y="107"/>
                      <a:pt x="9" y="107"/>
                    </a:cubicBezTo>
                    <a:cubicBezTo>
                      <a:pt x="6" y="104"/>
                      <a:pt x="6" y="104"/>
                      <a:pt x="6" y="104"/>
                    </a:cubicBezTo>
                    <a:cubicBezTo>
                      <a:pt x="0" y="109"/>
                      <a:pt x="0" y="109"/>
                      <a:pt x="0" y="109"/>
                    </a:cubicBezTo>
                    <a:cubicBezTo>
                      <a:pt x="3" y="111"/>
                      <a:pt x="3" y="111"/>
                      <a:pt x="3" y="111"/>
                    </a:cubicBezTo>
                    <a:cubicBezTo>
                      <a:pt x="11" y="117"/>
                      <a:pt x="11" y="117"/>
                      <a:pt x="11" y="117"/>
                    </a:cubicBezTo>
                    <a:cubicBezTo>
                      <a:pt x="166" y="238"/>
                      <a:pt x="166" y="238"/>
                      <a:pt x="166" y="238"/>
                    </a:cubicBezTo>
                    <a:cubicBezTo>
                      <a:pt x="453" y="14"/>
                      <a:pt x="453" y="14"/>
                      <a:pt x="453" y="14"/>
                    </a:cubicBezTo>
                    <a:cubicBezTo>
                      <a:pt x="459" y="9"/>
                      <a:pt x="459" y="9"/>
                      <a:pt x="459" y="9"/>
                    </a:cubicBezTo>
                    <a:cubicBezTo>
                      <a:pt x="464" y="6"/>
                      <a:pt x="464" y="6"/>
                      <a:pt x="464" y="6"/>
                    </a:cubicBezTo>
                    <a:cubicBezTo>
                      <a:pt x="456" y="0"/>
                      <a:pt x="456" y="0"/>
                      <a:pt x="456" y="0"/>
                    </a:cubicBezTo>
                    <a:lnTo>
                      <a:pt x="45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88">
                <a:extLst>
                  <a:ext uri="{FF2B5EF4-FFF2-40B4-BE49-F238E27FC236}">
                    <a16:creationId xmlns:a16="http://schemas.microsoft.com/office/drawing/2014/main" id="{53403617-8AB2-754D-01A3-1E5D78442F0C}"/>
                  </a:ext>
                </a:extLst>
              </p:cNvPr>
              <p:cNvSpPr>
                <a:spLocks noEditPoints="1"/>
              </p:cNvSpPr>
              <p:nvPr/>
            </p:nvSpPr>
            <p:spPr bwMode="auto">
              <a:xfrm>
                <a:off x="-8237538" y="4459288"/>
                <a:ext cx="1722438" cy="1489075"/>
              </a:xfrm>
              <a:custGeom>
                <a:avLst/>
                <a:gdLst>
                  <a:gd name="T0" fmla="*/ 528 w 528"/>
                  <a:gd name="T1" fmla="*/ 177 h 456"/>
                  <a:gd name="T2" fmla="*/ 523 w 528"/>
                  <a:gd name="T3" fmla="*/ 165 h 456"/>
                  <a:gd name="T4" fmla="*/ 526 w 528"/>
                  <a:gd name="T5" fmla="*/ 156 h 456"/>
                  <a:gd name="T6" fmla="*/ 520 w 528"/>
                  <a:gd name="T7" fmla="*/ 144 h 456"/>
                  <a:gd name="T8" fmla="*/ 341 w 528"/>
                  <a:gd name="T9" fmla="*/ 5 h 456"/>
                  <a:gd name="T10" fmla="*/ 322 w 528"/>
                  <a:gd name="T11" fmla="*/ 5 h 456"/>
                  <a:gd name="T12" fmla="*/ 6 w 528"/>
                  <a:gd name="T13" fmla="*/ 251 h 456"/>
                  <a:gd name="T14" fmla="*/ 0 w 528"/>
                  <a:gd name="T15" fmla="*/ 263 h 456"/>
                  <a:gd name="T16" fmla="*/ 5 w 528"/>
                  <a:gd name="T17" fmla="*/ 275 h 456"/>
                  <a:gd name="T18" fmla="*/ 2 w 528"/>
                  <a:gd name="T19" fmla="*/ 284 h 456"/>
                  <a:gd name="T20" fmla="*/ 5 w 528"/>
                  <a:gd name="T21" fmla="*/ 292 h 456"/>
                  <a:gd name="T22" fmla="*/ 2 w 528"/>
                  <a:gd name="T23" fmla="*/ 301 h 456"/>
                  <a:gd name="T24" fmla="*/ 8 w 528"/>
                  <a:gd name="T25" fmla="*/ 313 h 456"/>
                  <a:gd name="T26" fmla="*/ 187 w 528"/>
                  <a:gd name="T27" fmla="*/ 452 h 456"/>
                  <a:gd name="T28" fmla="*/ 196 w 528"/>
                  <a:gd name="T29" fmla="*/ 456 h 456"/>
                  <a:gd name="T30" fmla="*/ 206 w 528"/>
                  <a:gd name="T31" fmla="*/ 452 h 456"/>
                  <a:gd name="T32" fmla="*/ 522 w 528"/>
                  <a:gd name="T33" fmla="*/ 206 h 456"/>
                  <a:gd name="T34" fmla="*/ 528 w 528"/>
                  <a:gd name="T35" fmla="*/ 194 h 456"/>
                  <a:gd name="T36" fmla="*/ 526 w 528"/>
                  <a:gd name="T37" fmla="*/ 185 h 456"/>
                  <a:gd name="T38" fmla="*/ 528 w 528"/>
                  <a:gd name="T39" fmla="*/ 177 h 456"/>
                  <a:gd name="T40" fmla="*/ 505 w 528"/>
                  <a:gd name="T41" fmla="*/ 192 h 456"/>
                  <a:gd name="T42" fmla="*/ 507 w 528"/>
                  <a:gd name="T43" fmla="*/ 195 h 456"/>
                  <a:gd name="T44" fmla="*/ 505 w 528"/>
                  <a:gd name="T45" fmla="*/ 198 h 456"/>
                  <a:gd name="T46" fmla="*/ 201 w 528"/>
                  <a:gd name="T47" fmla="*/ 435 h 456"/>
                  <a:gd name="T48" fmla="*/ 199 w 528"/>
                  <a:gd name="T49" fmla="*/ 436 h 456"/>
                  <a:gd name="T50" fmla="*/ 197 w 528"/>
                  <a:gd name="T51" fmla="*/ 435 h 456"/>
                  <a:gd name="T52" fmla="*/ 25 w 528"/>
                  <a:gd name="T53" fmla="*/ 301 h 456"/>
                  <a:gd name="T54" fmla="*/ 23 w 528"/>
                  <a:gd name="T55" fmla="*/ 298 h 456"/>
                  <a:gd name="T56" fmla="*/ 25 w 528"/>
                  <a:gd name="T57" fmla="*/ 295 h 456"/>
                  <a:gd name="T58" fmla="*/ 32 w 528"/>
                  <a:gd name="T59" fmla="*/ 290 h 456"/>
                  <a:gd name="T60" fmla="*/ 25 w 528"/>
                  <a:gd name="T61" fmla="*/ 285 h 456"/>
                  <a:gd name="T62" fmla="*/ 23 w 528"/>
                  <a:gd name="T63" fmla="*/ 282 h 456"/>
                  <a:gd name="T64" fmla="*/ 25 w 528"/>
                  <a:gd name="T65" fmla="*/ 279 h 456"/>
                  <a:gd name="T66" fmla="*/ 33 w 528"/>
                  <a:gd name="T67" fmla="*/ 273 h 456"/>
                  <a:gd name="T68" fmla="*/ 23 w 528"/>
                  <a:gd name="T69" fmla="*/ 265 h 456"/>
                  <a:gd name="T70" fmla="*/ 21 w 528"/>
                  <a:gd name="T71" fmla="*/ 262 h 456"/>
                  <a:gd name="T72" fmla="*/ 23 w 528"/>
                  <a:gd name="T73" fmla="*/ 259 h 456"/>
                  <a:gd name="T74" fmla="*/ 327 w 528"/>
                  <a:gd name="T75" fmla="*/ 22 h 456"/>
                  <a:gd name="T76" fmla="*/ 331 w 528"/>
                  <a:gd name="T77" fmla="*/ 22 h 456"/>
                  <a:gd name="T78" fmla="*/ 503 w 528"/>
                  <a:gd name="T79" fmla="*/ 156 h 456"/>
                  <a:gd name="T80" fmla="*/ 504 w 528"/>
                  <a:gd name="T81" fmla="*/ 159 h 456"/>
                  <a:gd name="T82" fmla="*/ 503 w 528"/>
                  <a:gd name="T83" fmla="*/ 162 h 456"/>
                  <a:gd name="T84" fmla="*/ 495 w 528"/>
                  <a:gd name="T85" fmla="*/ 168 h 456"/>
                  <a:gd name="T86" fmla="*/ 505 w 528"/>
                  <a:gd name="T87" fmla="*/ 176 h 456"/>
                  <a:gd name="T88" fmla="*/ 507 w 528"/>
                  <a:gd name="T89" fmla="*/ 179 h 456"/>
                  <a:gd name="T90" fmla="*/ 505 w 528"/>
                  <a:gd name="T91" fmla="*/ 182 h 456"/>
                  <a:gd name="T92" fmla="*/ 498 w 528"/>
                  <a:gd name="T93" fmla="*/ 187 h 456"/>
                  <a:gd name="T94" fmla="*/ 505 w 528"/>
                  <a:gd name="T95" fmla="*/ 19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8" h="456">
                    <a:moveTo>
                      <a:pt x="528" y="177"/>
                    </a:moveTo>
                    <a:cubicBezTo>
                      <a:pt x="528" y="172"/>
                      <a:pt x="526" y="168"/>
                      <a:pt x="523" y="165"/>
                    </a:cubicBezTo>
                    <a:cubicBezTo>
                      <a:pt x="525" y="162"/>
                      <a:pt x="526" y="159"/>
                      <a:pt x="526" y="156"/>
                    </a:cubicBezTo>
                    <a:cubicBezTo>
                      <a:pt x="526" y="151"/>
                      <a:pt x="524" y="147"/>
                      <a:pt x="520" y="144"/>
                    </a:cubicBezTo>
                    <a:cubicBezTo>
                      <a:pt x="341" y="5"/>
                      <a:pt x="341" y="5"/>
                      <a:pt x="341" y="5"/>
                    </a:cubicBezTo>
                    <a:cubicBezTo>
                      <a:pt x="336" y="0"/>
                      <a:pt x="328" y="0"/>
                      <a:pt x="322" y="5"/>
                    </a:cubicBezTo>
                    <a:cubicBezTo>
                      <a:pt x="6" y="251"/>
                      <a:pt x="6" y="251"/>
                      <a:pt x="6" y="251"/>
                    </a:cubicBezTo>
                    <a:cubicBezTo>
                      <a:pt x="2" y="254"/>
                      <a:pt x="0" y="258"/>
                      <a:pt x="0" y="263"/>
                    </a:cubicBezTo>
                    <a:cubicBezTo>
                      <a:pt x="0" y="268"/>
                      <a:pt x="2" y="272"/>
                      <a:pt x="5" y="275"/>
                    </a:cubicBezTo>
                    <a:cubicBezTo>
                      <a:pt x="3" y="277"/>
                      <a:pt x="2" y="280"/>
                      <a:pt x="2" y="284"/>
                    </a:cubicBezTo>
                    <a:cubicBezTo>
                      <a:pt x="2" y="287"/>
                      <a:pt x="3" y="290"/>
                      <a:pt x="5" y="292"/>
                    </a:cubicBezTo>
                    <a:cubicBezTo>
                      <a:pt x="3" y="295"/>
                      <a:pt x="2" y="298"/>
                      <a:pt x="2" y="301"/>
                    </a:cubicBezTo>
                    <a:cubicBezTo>
                      <a:pt x="2" y="306"/>
                      <a:pt x="4" y="310"/>
                      <a:pt x="8" y="313"/>
                    </a:cubicBezTo>
                    <a:cubicBezTo>
                      <a:pt x="187" y="452"/>
                      <a:pt x="187" y="452"/>
                      <a:pt x="187" y="452"/>
                    </a:cubicBezTo>
                    <a:cubicBezTo>
                      <a:pt x="190" y="455"/>
                      <a:pt x="193" y="456"/>
                      <a:pt x="196" y="456"/>
                    </a:cubicBezTo>
                    <a:cubicBezTo>
                      <a:pt x="200" y="456"/>
                      <a:pt x="203" y="455"/>
                      <a:pt x="206" y="452"/>
                    </a:cubicBezTo>
                    <a:cubicBezTo>
                      <a:pt x="522" y="206"/>
                      <a:pt x="522" y="206"/>
                      <a:pt x="522" y="206"/>
                    </a:cubicBezTo>
                    <a:cubicBezTo>
                      <a:pt x="526" y="203"/>
                      <a:pt x="528" y="199"/>
                      <a:pt x="528" y="194"/>
                    </a:cubicBezTo>
                    <a:cubicBezTo>
                      <a:pt x="528" y="191"/>
                      <a:pt x="527" y="188"/>
                      <a:pt x="526" y="185"/>
                    </a:cubicBezTo>
                    <a:cubicBezTo>
                      <a:pt x="527" y="183"/>
                      <a:pt x="528" y="180"/>
                      <a:pt x="528" y="177"/>
                    </a:cubicBezTo>
                    <a:close/>
                    <a:moveTo>
                      <a:pt x="505" y="192"/>
                    </a:moveTo>
                    <a:cubicBezTo>
                      <a:pt x="506" y="193"/>
                      <a:pt x="507" y="194"/>
                      <a:pt x="507" y="195"/>
                    </a:cubicBezTo>
                    <a:cubicBezTo>
                      <a:pt x="507" y="196"/>
                      <a:pt x="506" y="197"/>
                      <a:pt x="505" y="198"/>
                    </a:cubicBezTo>
                    <a:cubicBezTo>
                      <a:pt x="201" y="435"/>
                      <a:pt x="201" y="435"/>
                      <a:pt x="201" y="435"/>
                    </a:cubicBezTo>
                    <a:cubicBezTo>
                      <a:pt x="201" y="435"/>
                      <a:pt x="200" y="436"/>
                      <a:pt x="199" y="436"/>
                    </a:cubicBezTo>
                    <a:cubicBezTo>
                      <a:pt x="198" y="436"/>
                      <a:pt x="197" y="435"/>
                      <a:pt x="197" y="435"/>
                    </a:cubicBezTo>
                    <a:cubicBezTo>
                      <a:pt x="25" y="301"/>
                      <a:pt x="25" y="301"/>
                      <a:pt x="25" y="301"/>
                    </a:cubicBezTo>
                    <a:cubicBezTo>
                      <a:pt x="24" y="300"/>
                      <a:pt x="23" y="299"/>
                      <a:pt x="23" y="298"/>
                    </a:cubicBezTo>
                    <a:cubicBezTo>
                      <a:pt x="23" y="297"/>
                      <a:pt x="24" y="296"/>
                      <a:pt x="25" y="295"/>
                    </a:cubicBezTo>
                    <a:cubicBezTo>
                      <a:pt x="32" y="290"/>
                      <a:pt x="32" y="290"/>
                      <a:pt x="32" y="290"/>
                    </a:cubicBezTo>
                    <a:cubicBezTo>
                      <a:pt x="25" y="285"/>
                      <a:pt x="25" y="285"/>
                      <a:pt x="25" y="285"/>
                    </a:cubicBezTo>
                    <a:cubicBezTo>
                      <a:pt x="24" y="284"/>
                      <a:pt x="23" y="283"/>
                      <a:pt x="23" y="282"/>
                    </a:cubicBezTo>
                    <a:cubicBezTo>
                      <a:pt x="23" y="280"/>
                      <a:pt x="24" y="279"/>
                      <a:pt x="25" y="279"/>
                    </a:cubicBezTo>
                    <a:cubicBezTo>
                      <a:pt x="33" y="273"/>
                      <a:pt x="33" y="273"/>
                      <a:pt x="33" y="273"/>
                    </a:cubicBezTo>
                    <a:cubicBezTo>
                      <a:pt x="23" y="265"/>
                      <a:pt x="23" y="265"/>
                      <a:pt x="23" y="265"/>
                    </a:cubicBezTo>
                    <a:cubicBezTo>
                      <a:pt x="22" y="264"/>
                      <a:pt x="21" y="263"/>
                      <a:pt x="21" y="262"/>
                    </a:cubicBezTo>
                    <a:cubicBezTo>
                      <a:pt x="21" y="261"/>
                      <a:pt x="22" y="259"/>
                      <a:pt x="23" y="259"/>
                    </a:cubicBezTo>
                    <a:cubicBezTo>
                      <a:pt x="327" y="22"/>
                      <a:pt x="327" y="22"/>
                      <a:pt x="327" y="22"/>
                    </a:cubicBezTo>
                    <a:cubicBezTo>
                      <a:pt x="328" y="21"/>
                      <a:pt x="330" y="21"/>
                      <a:pt x="331" y="22"/>
                    </a:cubicBezTo>
                    <a:cubicBezTo>
                      <a:pt x="503" y="156"/>
                      <a:pt x="503" y="156"/>
                      <a:pt x="503" y="156"/>
                    </a:cubicBezTo>
                    <a:cubicBezTo>
                      <a:pt x="504" y="156"/>
                      <a:pt x="504" y="158"/>
                      <a:pt x="504" y="159"/>
                    </a:cubicBezTo>
                    <a:cubicBezTo>
                      <a:pt x="504" y="160"/>
                      <a:pt x="504" y="161"/>
                      <a:pt x="503" y="162"/>
                    </a:cubicBezTo>
                    <a:cubicBezTo>
                      <a:pt x="495" y="168"/>
                      <a:pt x="495" y="168"/>
                      <a:pt x="495" y="168"/>
                    </a:cubicBezTo>
                    <a:cubicBezTo>
                      <a:pt x="505" y="176"/>
                      <a:pt x="505" y="176"/>
                      <a:pt x="505" y="176"/>
                    </a:cubicBezTo>
                    <a:cubicBezTo>
                      <a:pt x="506" y="176"/>
                      <a:pt x="507" y="177"/>
                      <a:pt x="507" y="179"/>
                    </a:cubicBezTo>
                    <a:cubicBezTo>
                      <a:pt x="507" y="180"/>
                      <a:pt x="506" y="181"/>
                      <a:pt x="505" y="182"/>
                    </a:cubicBezTo>
                    <a:cubicBezTo>
                      <a:pt x="498" y="187"/>
                      <a:pt x="498" y="187"/>
                      <a:pt x="498" y="187"/>
                    </a:cubicBezTo>
                    <a:lnTo>
                      <a:pt x="50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89">
                <a:extLst>
                  <a:ext uri="{FF2B5EF4-FFF2-40B4-BE49-F238E27FC236}">
                    <a16:creationId xmlns:a16="http://schemas.microsoft.com/office/drawing/2014/main" id="{75D974A0-A619-9451-CD7E-CB95A45B5C4F}"/>
                  </a:ext>
                </a:extLst>
              </p:cNvPr>
              <p:cNvSpPr>
                <a:spLocks/>
              </p:cNvSpPr>
              <p:nvPr/>
            </p:nvSpPr>
            <p:spPr bwMode="auto">
              <a:xfrm>
                <a:off x="-8039101" y="5076826"/>
                <a:ext cx="773115" cy="581025"/>
              </a:xfrm>
              <a:custGeom>
                <a:avLst/>
                <a:gdLst>
                  <a:gd name="T0" fmla="*/ 237 w 237"/>
                  <a:gd name="T1" fmla="*/ 97 h 178"/>
                  <a:gd name="T2" fmla="*/ 125 w 237"/>
                  <a:gd name="T3" fmla="*/ 78 h 178"/>
                  <a:gd name="T4" fmla="*/ 97 w 237"/>
                  <a:gd name="T5" fmla="*/ 0 h 178"/>
                  <a:gd name="T6" fmla="*/ 0 w 237"/>
                  <a:gd name="T7" fmla="*/ 75 h 178"/>
                  <a:gd name="T8" fmla="*/ 133 w 237"/>
                  <a:gd name="T9" fmla="*/ 178 h 178"/>
                  <a:gd name="T10" fmla="*/ 237 w 237"/>
                  <a:gd name="T11" fmla="*/ 97 h 178"/>
                </a:gdLst>
                <a:ahLst/>
                <a:cxnLst>
                  <a:cxn ang="0">
                    <a:pos x="T0" y="T1"/>
                  </a:cxn>
                  <a:cxn ang="0">
                    <a:pos x="T2" y="T3"/>
                  </a:cxn>
                  <a:cxn ang="0">
                    <a:pos x="T4" y="T5"/>
                  </a:cxn>
                  <a:cxn ang="0">
                    <a:pos x="T6" y="T7"/>
                  </a:cxn>
                  <a:cxn ang="0">
                    <a:pos x="T8" y="T9"/>
                  </a:cxn>
                  <a:cxn ang="0">
                    <a:pos x="T10" y="T11"/>
                  </a:cxn>
                </a:cxnLst>
                <a:rect l="0" t="0" r="r" b="b"/>
                <a:pathLst>
                  <a:path w="237" h="178">
                    <a:moveTo>
                      <a:pt x="237" y="97"/>
                    </a:moveTo>
                    <a:cubicBezTo>
                      <a:pt x="200" y="108"/>
                      <a:pt x="156" y="102"/>
                      <a:pt x="125" y="78"/>
                    </a:cubicBezTo>
                    <a:cubicBezTo>
                      <a:pt x="98" y="57"/>
                      <a:pt x="89" y="27"/>
                      <a:pt x="97" y="0"/>
                    </a:cubicBezTo>
                    <a:cubicBezTo>
                      <a:pt x="0" y="75"/>
                      <a:pt x="0" y="75"/>
                      <a:pt x="0" y="75"/>
                    </a:cubicBezTo>
                    <a:cubicBezTo>
                      <a:pt x="133" y="178"/>
                      <a:pt x="133" y="178"/>
                      <a:pt x="133" y="178"/>
                    </a:cubicBezTo>
                    <a:lnTo>
                      <a:pt x="23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90">
                <a:extLst>
                  <a:ext uri="{FF2B5EF4-FFF2-40B4-BE49-F238E27FC236}">
                    <a16:creationId xmlns:a16="http://schemas.microsoft.com/office/drawing/2014/main" id="{A57DEBCE-AE93-912F-B330-F06126158E06}"/>
                  </a:ext>
                </a:extLst>
              </p:cNvPr>
              <p:cNvSpPr>
                <a:spLocks/>
              </p:cNvSpPr>
              <p:nvPr/>
            </p:nvSpPr>
            <p:spPr bwMode="auto">
              <a:xfrm>
                <a:off x="-7470775" y="4632326"/>
                <a:ext cx="750888" cy="603250"/>
              </a:xfrm>
              <a:custGeom>
                <a:avLst/>
                <a:gdLst>
                  <a:gd name="T0" fmla="*/ 101 w 230"/>
                  <a:gd name="T1" fmla="*/ 98 h 185"/>
                  <a:gd name="T2" fmla="*/ 125 w 230"/>
                  <a:gd name="T3" fmla="*/ 185 h 185"/>
                  <a:gd name="T4" fmla="*/ 230 w 230"/>
                  <a:gd name="T5" fmla="*/ 103 h 185"/>
                  <a:gd name="T6" fmla="*/ 97 w 230"/>
                  <a:gd name="T7" fmla="*/ 0 h 185"/>
                  <a:gd name="T8" fmla="*/ 0 w 230"/>
                  <a:gd name="T9" fmla="*/ 76 h 185"/>
                  <a:gd name="T10" fmla="*/ 101 w 230"/>
                  <a:gd name="T11" fmla="*/ 98 h 185"/>
                </a:gdLst>
                <a:ahLst/>
                <a:cxnLst>
                  <a:cxn ang="0">
                    <a:pos x="T0" y="T1"/>
                  </a:cxn>
                  <a:cxn ang="0">
                    <a:pos x="T2" y="T3"/>
                  </a:cxn>
                  <a:cxn ang="0">
                    <a:pos x="T4" y="T5"/>
                  </a:cxn>
                  <a:cxn ang="0">
                    <a:pos x="T6" y="T7"/>
                  </a:cxn>
                  <a:cxn ang="0">
                    <a:pos x="T8" y="T9"/>
                  </a:cxn>
                  <a:cxn ang="0">
                    <a:pos x="T10" y="T11"/>
                  </a:cxn>
                </a:cxnLst>
                <a:rect l="0" t="0" r="r" b="b"/>
                <a:pathLst>
                  <a:path w="230" h="185">
                    <a:moveTo>
                      <a:pt x="101" y="98"/>
                    </a:moveTo>
                    <a:cubicBezTo>
                      <a:pt x="131" y="121"/>
                      <a:pt x="139" y="155"/>
                      <a:pt x="125" y="185"/>
                    </a:cubicBezTo>
                    <a:cubicBezTo>
                      <a:pt x="230" y="103"/>
                      <a:pt x="230" y="103"/>
                      <a:pt x="230" y="103"/>
                    </a:cubicBezTo>
                    <a:cubicBezTo>
                      <a:pt x="97" y="0"/>
                      <a:pt x="97" y="0"/>
                      <a:pt x="97" y="0"/>
                    </a:cubicBezTo>
                    <a:cubicBezTo>
                      <a:pt x="0" y="76"/>
                      <a:pt x="0" y="76"/>
                      <a:pt x="0" y="76"/>
                    </a:cubicBezTo>
                    <a:cubicBezTo>
                      <a:pt x="35" y="69"/>
                      <a:pt x="74" y="76"/>
                      <a:pt x="101"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91">
                <a:extLst>
                  <a:ext uri="{FF2B5EF4-FFF2-40B4-BE49-F238E27FC236}">
                    <a16:creationId xmlns:a16="http://schemas.microsoft.com/office/drawing/2014/main" id="{BD0CE0BC-0F04-27D9-B894-FA95C482760E}"/>
                  </a:ext>
                </a:extLst>
              </p:cNvPr>
              <p:cNvSpPr>
                <a:spLocks noEditPoints="1"/>
              </p:cNvSpPr>
              <p:nvPr/>
            </p:nvSpPr>
            <p:spPr bwMode="auto">
              <a:xfrm>
                <a:off x="-7634288" y="4929188"/>
                <a:ext cx="519113" cy="417513"/>
              </a:xfrm>
              <a:custGeom>
                <a:avLst/>
                <a:gdLst>
                  <a:gd name="T0" fmla="*/ 16 w 159"/>
                  <a:gd name="T1" fmla="*/ 77 h 128"/>
                  <a:gd name="T2" fmla="*/ 49 w 159"/>
                  <a:gd name="T3" fmla="*/ 86 h 128"/>
                  <a:gd name="T4" fmla="*/ 80 w 159"/>
                  <a:gd name="T5" fmla="*/ 75 h 128"/>
                  <a:gd name="T6" fmla="*/ 114 w 159"/>
                  <a:gd name="T7" fmla="*/ 101 h 128"/>
                  <a:gd name="T8" fmla="*/ 97 w 159"/>
                  <a:gd name="T9" fmla="*/ 107 h 128"/>
                  <a:gd name="T10" fmla="*/ 77 w 159"/>
                  <a:gd name="T11" fmla="*/ 104 h 128"/>
                  <a:gd name="T12" fmla="*/ 64 w 159"/>
                  <a:gd name="T13" fmla="*/ 105 h 128"/>
                  <a:gd name="T14" fmla="*/ 60 w 159"/>
                  <a:gd name="T15" fmla="*/ 114 h 128"/>
                  <a:gd name="T16" fmla="*/ 65 w 159"/>
                  <a:gd name="T17" fmla="*/ 121 h 128"/>
                  <a:gd name="T18" fmla="*/ 91 w 159"/>
                  <a:gd name="T19" fmla="*/ 128 h 128"/>
                  <a:gd name="T20" fmla="*/ 101 w 159"/>
                  <a:gd name="T21" fmla="*/ 127 h 128"/>
                  <a:gd name="T22" fmla="*/ 131 w 159"/>
                  <a:gd name="T23" fmla="*/ 115 h 128"/>
                  <a:gd name="T24" fmla="*/ 135 w 159"/>
                  <a:gd name="T25" fmla="*/ 118 h 128"/>
                  <a:gd name="T26" fmla="*/ 144 w 159"/>
                  <a:gd name="T27" fmla="*/ 121 h 128"/>
                  <a:gd name="T28" fmla="*/ 144 w 159"/>
                  <a:gd name="T29" fmla="*/ 121 h 128"/>
                  <a:gd name="T30" fmla="*/ 152 w 159"/>
                  <a:gd name="T31" fmla="*/ 118 h 128"/>
                  <a:gd name="T32" fmla="*/ 156 w 159"/>
                  <a:gd name="T33" fmla="*/ 111 h 128"/>
                  <a:gd name="T34" fmla="*/ 152 w 159"/>
                  <a:gd name="T35" fmla="*/ 101 h 128"/>
                  <a:gd name="T36" fmla="*/ 150 w 159"/>
                  <a:gd name="T37" fmla="*/ 100 h 128"/>
                  <a:gd name="T38" fmla="*/ 158 w 159"/>
                  <a:gd name="T39" fmla="*/ 78 h 128"/>
                  <a:gd name="T40" fmla="*/ 148 w 159"/>
                  <a:gd name="T41" fmla="*/ 55 h 128"/>
                  <a:gd name="T42" fmla="*/ 136 w 159"/>
                  <a:gd name="T43" fmla="*/ 47 h 128"/>
                  <a:gd name="T44" fmla="*/ 121 w 159"/>
                  <a:gd name="T45" fmla="*/ 42 h 128"/>
                  <a:gd name="T46" fmla="*/ 103 w 159"/>
                  <a:gd name="T47" fmla="*/ 43 h 128"/>
                  <a:gd name="T48" fmla="*/ 85 w 159"/>
                  <a:gd name="T49" fmla="*/ 49 h 128"/>
                  <a:gd name="T50" fmla="*/ 51 w 159"/>
                  <a:gd name="T51" fmla="*/ 23 h 128"/>
                  <a:gd name="T52" fmla="*/ 60 w 159"/>
                  <a:gd name="T53" fmla="*/ 23 h 128"/>
                  <a:gd name="T54" fmla="*/ 68 w 159"/>
                  <a:gd name="T55" fmla="*/ 25 h 128"/>
                  <a:gd name="T56" fmla="*/ 76 w 159"/>
                  <a:gd name="T57" fmla="*/ 29 h 128"/>
                  <a:gd name="T58" fmla="*/ 90 w 159"/>
                  <a:gd name="T59" fmla="*/ 27 h 128"/>
                  <a:gd name="T60" fmla="*/ 90 w 159"/>
                  <a:gd name="T61" fmla="*/ 13 h 128"/>
                  <a:gd name="T62" fmla="*/ 89 w 159"/>
                  <a:gd name="T63" fmla="*/ 11 h 128"/>
                  <a:gd name="T64" fmla="*/ 58 w 159"/>
                  <a:gd name="T65" fmla="*/ 1 h 128"/>
                  <a:gd name="T66" fmla="*/ 58 w 159"/>
                  <a:gd name="T67" fmla="*/ 1 h 128"/>
                  <a:gd name="T68" fmla="*/ 31 w 159"/>
                  <a:gd name="T69" fmla="*/ 7 h 128"/>
                  <a:gd name="T70" fmla="*/ 26 w 159"/>
                  <a:gd name="T71" fmla="*/ 3 h 128"/>
                  <a:gd name="T72" fmla="*/ 17 w 159"/>
                  <a:gd name="T73" fmla="*/ 0 h 128"/>
                  <a:gd name="T74" fmla="*/ 9 w 159"/>
                  <a:gd name="T75" fmla="*/ 3 h 128"/>
                  <a:gd name="T76" fmla="*/ 5 w 159"/>
                  <a:gd name="T77" fmla="*/ 11 h 128"/>
                  <a:gd name="T78" fmla="*/ 5 w 159"/>
                  <a:gd name="T79" fmla="*/ 12 h 128"/>
                  <a:gd name="T80" fmla="*/ 10 w 159"/>
                  <a:gd name="T81" fmla="*/ 20 h 128"/>
                  <a:gd name="T82" fmla="*/ 12 w 159"/>
                  <a:gd name="T83" fmla="*/ 22 h 128"/>
                  <a:gd name="T84" fmla="*/ 5 w 159"/>
                  <a:gd name="T85" fmla="*/ 31 h 128"/>
                  <a:gd name="T86" fmla="*/ 0 w 159"/>
                  <a:gd name="T87" fmla="*/ 48 h 128"/>
                  <a:gd name="T88" fmla="*/ 4 w 159"/>
                  <a:gd name="T89" fmla="*/ 64 h 128"/>
                  <a:gd name="T90" fmla="*/ 16 w 159"/>
                  <a:gd name="T91" fmla="*/ 77 h 128"/>
                  <a:gd name="T92" fmla="*/ 114 w 159"/>
                  <a:gd name="T93" fmla="*/ 62 h 128"/>
                  <a:gd name="T94" fmla="*/ 133 w 159"/>
                  <a:gd name="T95" fmla="*/ 71 h 128"/>
                  <a:gd name="T96" fmla="*/ 133 w 159"/>
                  <a:gd name="T97" fmla="*/ 71 h 128"/>
                  <a:gd name="T98" fmla="*/ 135 w 159"/>
                  <a:gd name="T99" fmla="*/ 73 h 128"/>
                  <a:gd name="T100" fmla="*/ 137 w 159"/>
                  <a:gd name="T101" fmla="*/ 77 h 128"/>
                  <a:gd name="T102" fmla="*/ 136 w 159"/>
                  <a:gd name="T103" fmla="*/ 83 h 128"/>
                  <a:gd name="T104" fmla="*/ 133 w 159"/>
                  <a:gd name="T105" fmla="*/ 87 h 128"/>
                  <a:gd name="T106" fmla="*/ 104 w 159"/>
                  <a:gd name="T107" fmla="*/ 64 h 128"/>
                  <a:gd name="T108" fmla="*/ 114 w 159"/>
                  <a:gd name="T109" fmla="*/ 62 h 128"/>
                  <a:gd name="T110" fmla="*/ 28 w 159"/>
                  <a:gd name="T111" fmla="*/ 35 h 128"/>
                  <a:gd name="T112" fmla="*/ 62 w 159"/>
                  <a:gd name="T113" fmla="*/ 61 h 128"/>
                  <a:gd name="T114" fmla="*/ 57 w 159"/>
                  <a:gd name="T115" fmla="*/ 63 h 128"/>
                  <a:gd name="T116" fmla="*/ 45 w 159"/>
                  <a:gd name="T117" fmla="*/ 65 h 128"/>
                  <a:gd name="T118" fmla="*/ 37 w 159"/>
                  <a:gd name="T119" fmla="*/ 64 h 128"/>
                  <a:gd name="T120" fmla="*/ 30 w 159"/>
                  <a:gd name="T121" fmla="*/ 60 h 128"/>
                  <a:gd name="T122" fmla="*/ 23 w 159"/>
                  <a:gd name="T123" fmla="*/ 47 h 128"/>
                  <a:gd name="T124" fmla="*/ 28 w 159"/>
                  <a:gd name="T125"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 h="128">
                    <a:moveTo>
                      <a:pt x="16" y="77"/>
                    </a:moveTo>
                    <a:cubicBezTo>
                      <a:pt x="26" y="84"/>
                      <a:pt x="37" y="86"/>
                      <a:pt x="49" y="86"/>
                    </a:cubicBezTo>
                    <a:cubicBezTo>
                      <a:pt x="59" y="85"/>
                      <a:pt x="70" y="82"/>
                      <a:pt x="80" y="75"/>
                    </a:cubicBezTo>
                    <a:cubicBezTo>
                      <a:pt x="114" y="101"/>
                      <a:pt x="114" y="101"/>
                      <a:pt x="114" y="101"/>
                    </a:cubicBezTo>
                    <a:cubicBezTo>
                      <a:pt x="108" y="104"/>
                      <a:pt x="103" y="106"/>
                      <a:pt x="97" y="107"/>
                    </a:cubicBezTo>
                    <a:cubicBezTo>
                      <a:pt x="90" y="108"/>
                      <a:pt x="83" y="107"/>
                      <a:pt x="77" y="104"/>
                    </a:cubicBezTo>
                    <a:cubicBezTo>
                      <a:pt x="73" y="102"/>
                      <a:pt x="68" y="102"/>
                      <a:pt x="64" y="105"/>
                    </a:cubicBezTo>
                    <a:cubicBezTo>
                      <a:pt x="60" y="108"/>
                      <a:pt x="59" y="112"/>
                      <a:pt x="60" y="114"/>
                    </a:cubicBezTo>
                    <a:cubicBezTo>
                      <a:pt x="60" y="116"/>
                      <a:pt x="61" y="119"/>
                      <a:pt x="65" y="121"/>
                    </a:cubicBezTo>
                    <a:cubicBezTo>
                      <a:pt x="73" y="126"/>
                      <a:pt x="82" y="128"/>
                      <a:pt x="91" y="128"/>
                    </a:cubicBezTo>
                    <a:cubicBezTo>
                      <a:pt x="94" y="128"/>
                      <a:pt x="98" y="128"/>
                      <a:pt x="101" y="127"/>
                    </a:cubicBezTo>
                    <a:cubicBezTo>
                      <a:pt x="112" y="125"/>
                      <a:pt x="122" y="121"/>
                      <a:pt x="131" y="115"/>
                    </a:cubicBezTo>
                    <a:cubicBezTo>
                      <a:pt x="135" y="118"/>
                      <a:pt x="135" y="118"/>
                      <a:pt x="135" y="118"/>
                    </a:cubicBezTo>
                    <a:cubicBezTo>
                      <a:pt x="138" y="120"/>
                      <a:pt x="141" y="121"/>
                      <a:pt x="144" y="121"/>
                    </a:cubicBezTo>
                    <a:cubicBezTo>
                      <a:pt x="144" y="121"/>
                      <a:pt x="144" y="121"/>
                      <a:pt x="144" y="121"/>
                    </a:cubicBezTo>
                    <a:cubicBezTo>
                      <a:pt x="147" y="121"/>
                      <a:pt x="150" y="120"/>
                      <a:pt x="152" y="118"/>
                    </a:cubicBezTo>
                    <a:cubicBezTo>
                      <a:pt x="154" y="117"/>
                      <a:pt x="156" y="114"/>
                      <a:pt x="156" y="111"/>
                    </a:cubicBezTo>
                    <a:cubicBezTo>
                      <a:pt x="157" y="107"/>
                      <a:pt x="155" y="104"/>
                      <a:pt x="152" y="101"/>
                    </a:cubicBezTo>
                    <a:cubicBezTo>
                      <a:pt x="150" y="100"/>
                      <a:pt x="150" y="100"/>
                      <a:pt x="150" y="100"/>
                    </a:cubicBezTo>
                    <a:cubicBezTo>
                      <a:pt x="156" y="92"/>
                      <a:pt x="159" y="85"/>
                      <a:pt x="158" y="78"/>
                    </a:cubicBezTo>
                    <a:cubicBezTo>
                      <a:pt x="158" y="69"/>
                      <a:pt x="154" y="61"/>
                      <a:pt x="148" y="55"/>
                    </a:cubicBezTo>
                    <a:cubicBezTo>
                      <a:pt x="145" y="52"/>
                      <a:pt x="141" y="50"/>
                      <a:pt x="136" y="47"/>
                    </a:cubicBezTo>
                    <a:cubicBezTo>
                      <a:pt x="132" y="45"/>
                      <a:pt x="127" y="43"/>
                      <a:pt x="121" y="42"/>
                    </a:cubicBezTo>
                    <a:cubicBezTo>
                      <a:pt x="115" y="41"/>
                      <a:pt x="109" y="41"/>
                      <a:pt x="103" y="43"/>
                    </a:cubicBezTo>
                    <a:cubicBezTo>
                      <a:pt x="97" y="44"/>
                      <a:pt x="91" y="46"/>
                      <a:pt x="85" y="49"/>
                    </a:cubicBezTo>
                    <a:cubicBezTo>
                      <a:pt x="51" y="23"/>
                      <a:pt x="51" y="23"/>
                      <a:pt x="51" y="23"/>
                    </a:cubicBezTo>
                    <a:cubicBezTo>
                      <a:pt x="54" y="22"/>
                      <a:pt x="57" y="22"/>
                      <a:pt x="60" y="23"/>
                    </a:cubicBezTo>
                    <a:cubicBezTo>
                      <a:pt x="63" y="23"/>
                      <a:pt x="66" y="24"/>
                      <a:pt x="68" y="25"/>
                    </a:cubicBezTo>
                    <a:cubicBezTo>
                      <a:pt x="71" y="26"/>
                      <a:pt x="74" y="27"/>
                      <a:pt x="76" y="29"/>
                    </a:cubicBezTo>
                    <a:cubicBezTo>
                      <a:pt x="82" y="32"/>
                      <a:pt x="87" y="30"/>
                      <a:pt x="90" y="27"/>
                    </a:cubicBezTo>
                    <a:cubicBezTo>
                      <a:pt x="94" y="24"/>
                      <a:pt x="95" y="18"/>
                      <a:pt x="90" y="13"/>
                    </a:cubicBezTo>
                    <a:cubicBezTo>
                      <a:pt x="89" y="11"/>
                      <a:pt x="89" y="11"/>
                      <a:pt x="89" y="11"/>
                    </a:cubicBezTo>
                    <a:cubicBezTo>
                      <a:pt x="80" y="4"/>
                      <a:pt x="69" y="1"/>
                      <a:pt x="58" y="1"/>
                    </a:cubicBezTo>
                    <a:cubicBezTo>
                      <a:pt x="58" y="1"/>
                      <a:pt x="58" y="1"/>
                      <a:pt x="58" y="1"/>
                    </a:cubicBezTo>
                    <a:cubicBezTo>
                      <a:pt x="49" y="1"/>
                      <a:pt x="40" y="3"/>
                      <a:pt x="31" y="7"/>
                    </a:cubicBezTo>
                    <a:cubicBezTo>
                      <a:pt x="26" y="3"/>
                      <a:pt x="26" y="3"/>
                      <a:pt x="26" y="3"/>
                    </a:cubicBezTo>
                    <a:cubicBezTo>
                      <a:pt x="23" y="1"/>
                      <a:pt x="20" y="0"/>
                      <a:pt x="17" y="0"/>
                    </a:cubicBezTo>
                    <a:cubicBezTo>
                      <a:pt x="14" y="1"/>
                      <a:pt x="12" y="2"/>
                      <a:pt x="9" y="3"/>
                    </a:cubicBezTo>
                    <a:cubicBezTo>
                      <a:pt x="7" y="5"/>
                      <a:pt x="6" y="8"/>
                      <a:pt x="5" y="11"/>
                    </a:cubicBezTo>
                    <a:cubicBezTo>
                      <a:pt x="5" y="12"/>
                      <a:pt x="5" y="12"/>
                      <a:pt x="5" y="12"/>
                    </a:cubicBezTo>
                    <a:cubicBezTo>
                      <a:pt x="5" y="14"/>
                      <a:pt x="6" y="17"/>
                      <a:pt x="10" y="20"/>
                    </a:cubicBezTo>
                    <a:cubicBezTo>
                      <a:pt x="12" y="22"/>
                      <a:pt x="12" y="22"/>
                      <a:pt x="12" y="22"/>
                    </a:cubicBezTo>
                    <a:cubicBezTo>
                      <a:pt x="9" y="25"/>
                      <a:pt x="7" y="28"/>
                      <a:pt x="5" y="31"/>
                    </a:cubicBezTo>
                    <a:cubicBezTo>
                      <a:pt x="2" y="37"/>
                      <a:pt x="0" y="42"/>
                      <a:pt x="0" y="48"/>
                    </a:cubicBezTo>
                    <a:cubicBezTo>
                      <a:pt x="0" y="54"/>
                      <a:pt x="1" y="59"/>
                      <a:pt x="4" y="64"/>
                    </a:cubicBezTo>
                    <a:cubicBezTo>
                      <a:pt x="7" y="69"/>
                      <a:pt x="11" y="74"/>
                      <a:pt x="16" y="77"/>
                    </a:cubicBezTo>
                    <a:close/>
                    <a:moveTo>
                      <a:pt x="114" y="62"/>
                    </a:moveTo>
                    <a:cubicBezTo>
                      <a:pt x="120" y="63"/>
                      <a:pt x="126" y="65"/>
                      <a:pt x="133" y="71"/>
                    </a:cubicBezTo>
                    <a:cubicBezTo>
                      <a:pt x="133" y="71"/>
                      <a:pt x="133" y="71"/>
                      <a:pt x="133" y="71"/>
                    </a:cubicBezTo>
                    <a:cubicBezTo>
                      <a:pt x="133" y="71"/>
                      <a:pt x="134" y="72"/>
                      <a:pt x="135" y="73"/>
                    </a:cubicBezTo>
                    <a:cubicBezTo>
                      <a:pt x="136" y="75"/>
                      <a:pt x="136" y="76"/>
                      <a:pt x="137" y="77"/>
                    </a:cubicBezTo>
                    <a:cubicBezTo>
                      <a:pt x="137" y="78"/>
                      <a:pt x="137" y="80"/>
                      <a:pt x="136" y="83"/>
                    </a:cubicBezTo>
                    <a:cubicBezTo>
                      <a:pt x="135" y="84"/>
                      <a:pt x="134" y="85"/>
                      <a:pt x="133" y="87"/>
                    </a:cubicBezTo>
                    <a:cubicBezTo>
                      <a:pt x="104" y="64"/>
                      <a:pt x="104" y="64"/>
                      <a:pt x="104" y="64"/>
                    </a:cubicBezTo>
                    <a:cubicBezTo>
                      <a:pt x="107" y="63"/>
                      <a:pt x="111" y="62"/>
                      <a:pt x="114" y="62"/>
                    </a:cubicBezTo>
                    <a:close/>
                    <a:moveTo>
                      <a:pt x="28" y="35"/>
                    </a:moveTo>
                    <a:cubicBezTo>
                      <a:pt x="62" y="61"/>
                      <a:pt x="62" y="61"/>
                      <a:pt x="62" y="61"/>
                    </a:cubicBezTo>
                    <a:cubicBezTo>
                      <a:pt x="60" y="62"/>
                      <a:pt x="58" y="62"/>
                      <a:pt x="57" y="63"/>
                    </a:cubicBezTo>
                    <a:cubicBezTo>
                      <a:pt x="52" y="64"/>
                      <a:pt x="48" y="65"/>
                      <a:pt x="45" y="65"/>
                    </a:cubicBezTo>
                    <a:cubicBezTo>
                      <a:pt x="42" y="65"/>
                      <a:pt x="39" y="64"/>
                      <a:pt x="37" y="64"/>
                    </a:cubicBezTo>
                    <a:cubicBezTo>
                      <a:pt x="35" y="63"/>
                      <a:pt x="33" y="62"/>
                      <a:pt x="30" y="60"/>
                    </a:cubicBezTo>
                    <a:cubicBezTo>
                      <a:pt x="25" y="57"/>
                      <a:pt x="23" y="53"/>
                      <a:pt x="23" y="47"/>
                    </a:cubicBezTo>
                    <a:cubicBezTo>
                      <a:pt x="23" y="43"/>
                      <a:pt x="24" y="39"/>
                      <a:pt x="2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1" name="Inhaltsplatzhalter 4">
            <a:extLst>
              <a:ext uri="{FF2B5EF4-FFF2-40B4-BE49-F238E27FC236}">
                <a16:creationId xmlns:a16="http://schemas.microsoft.com/office/drawing/2014/main" id="{F64F4BCE-FEE7-DAD4-FDC6-20A29D398CDD}"/>
              </a:ext>
            </a:extLst>
          </p:cNvPr>
          <p:cNvSpPr txBox="1">
            <a:spLocks/>
          </p:cNvSpPr>
          <p:nvPr/>
        </p:nvSpPr>
        <p:spPr>
          <a:xfrm>
            <a:off x="2428053" y="4955102"/>
            <a:ext cx="3243098" cy="134062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mn-cs"/>
              </a:rPr>
              <a:t>Living Away From Home Allowance (LAFHA)</a:t>
            </a:r>
            <a:b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002D3F"/>
                </a:solidFill>
                <a:effectLst/>
                <a:uLnTx/>
                <a:uFillTx/>
                <a:latin typeface="Calibri" panose="020F0502020204030204"/>
                <a:ea typeface="+mn-ea"/>
                <a:cs typeface="+mn-cs"/>
              </a:rPr>
              <a:t>Allowance for eligible apprentices living out of home during their apprenticeship</a:t>
            </a:r>
            <a:endParaRPr kumimoji="0" lang="en-AU" sz="1600" b="0" i="0" u="none" strike="noStrike" kern="1200" cap="none" spc="0" normalizeH="0" baseline="0" noProof="0" dirty="0">
              <a:ln>
                <a:noFill/>
              </a:ln>
              <a:solidFill>
                <a:srgbClr val="002D3F"/>
              </a:solidFill>
              <a:effectLst/>
              <a:uLnTx/>
              <a:uFillTx/>
              <a:latin typeface="Calibri" panose="020F0502020204030204"/>
              <a:ea typeface="Calibri" panose="020F0502020204030204" pitchFamily="34" charset="0"/>
              <a:cs typeface="+mn-cs"/>
            </a:endParaRPr>
          </a:p>
        </p:txBody>
      </p:sp>
      <p:pic>
        <p:nvPicPr>
          <p:cNvPr id="70" name="Picture 70">
            <a:extLst>
              <a:ext uri="{FF2B5EF4-FFF2-40B4-BE49-F238E27FC236}">
                <a16:creationId xmlns:a16="http://schemas.microsoft.com/office/drawing/2014/main" id="{88A5001A-36F0-7896-F498-68CA7F40B92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87410" y="4731761"/>
            <a:ext cx="19050" cy="1724025"/>
          </a:xfrm>
          <a:prstGeom prst="rect">
            <a:avLst/>
          </a:prstGeom>
        </p:spPr>
      </p:pic>
      <p:grpSp>
        <p:nvGrpSpPr>
          <p:cNvPr id="39" name="Group 38">
            <a:extLst>
              <a:ext uri="{FF2B5EF4-FFF2-40B4-BE49-F238E27FC236}">
                <a16:creationId xmlns:a16="http://schemas.microsoft.com/office/drawing/2014/main" id="{D7CA0CC5-3767-E208-C4CA-7073F56F7690}"/>
              </a:ext>
              <a:ext uri="{C183D7F6-B498-43B3-948B-1728B52AA6E4}">
                <adec:decorative xmlns:adec="http://schemas.microsoft.com/office/drawing/2017/decorative" val="1"/>
              </a:ext>
            </a:extLst>
          </p:cNvPr>
          <p:cNvGrpSpPr/>
          <p:nvPr/>
        </p:nvGrpSpPr>
        <p:grpSpPr>
          <a:xfrm>
            <a:off x="6659316" y="5019942"/>
            <a:ext cx="1071058" cy="1071058"/>
            <a:chOff x="8558663" y="3855275"/>
            <a:chExt cx="1071058" cy="1071058"/>
          </a:xfrm>
        </p:grpSpPr>
        <p:sp>
          <p:nvSpPr>
            <p:cNvPr id="31" name="Freeform 55">
              <a:extLst>
                <a:ext uri="{FF2B5EF4-FFF2-40B4-BE49-F238E27FC236}">
                  <a16:creationId xmlns:a16="http://schemas.microsoft.com/office/drawing/2014/main" id="{3396CE06-B4D2-58E1-AA93-E23D3CAD864F}"/>
                </a:ext>
                <a:ext uri="{C183D7F6-B498-43B3-948B-1728B52AA6E4}">
                  <adec:decorative xmlns:adec="http://schemas.microsoft.com/office/drawing/2017/decorative" val="1"/>
                </a:ext>
              </a:extLst>
            </p:cNvPr>
            <p:cNvSpPr/>
            <p:nvPr/>
          </p:nvSpPr>
          <p:spPr bwMode="auto">
            <a:xfrm>
              <a:off x="8558663" y="3855275"/>
              <a:ext cx="1071058" cy="1071058"/>
            </a:xfrm>
            <a:prstGeom prst="ellipse">
              <a:avLst/>
            </a:prstGeom>
            <a:solidFill>
              <a:srgbClr val="4472C4"/>
            </a:solidFill>
            <a:ln w="9525">
              <a:noFill/>
              <a:round/>
              <a:headEnd/>
              <a:tailEnd/>
            </a:ln>
          </p:spPr>
          <p:txBody>
            <a:bodyPr vert="horz" wrap="square" lIns="121807" tIns="60904" rIns="121807" bIns="60904"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197"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262885C3-7C99-A573-F07B-EA131ADAE223}"/>
                </a:ext>
              </a:extLst>
            </p:cNvPr>
            <p:cNvGrpSpPr/>
            <p:nvPr/>
          </p:nvGrpSpPr>
          <p:grpSpPr>
            <a:xfrm>
              <a:off x="8754241" y="4074232"/>
              <a:ext cx="675975" cy="633503"/>
              <a:chOff x="2736358" y="1767682"/>
              <a:chExt cx="1066800" cy="901700"/>
            </a:xfrm>
            <a:solidFill>
              <a:schemeClr val="bg1"/>
            </a:solidFill>
          </p:grpSpPr>
          <p:sp>
            <p:nvSpPr>
              <p:cNvPr id="33" name="Freeform 14">
                <a:extLst>
                  <a:ext uri="{FF2B5EF4-FFF2-40B4-BE49-F238E27FC236}">
                    <a16:creationId xmlns:a16="http://schemas.microsoft.com/office/drawing/2014/main" id="{B80EF246-C166-11D8-654B-6DC93D70F602}"/>
                  </a:ext>
                </a:extLst>
              </p:cNvPr>
              <p:cNvSpPr>
                <a:spLocks noEditPoints="1"/>
              </p:cNvSpPr>
              <p:nvPr/>
            </p:nvSpPr>
            <p:spPr bwMode="auto">
              <a:xfrm>
                <a:off x="2736358" y="1767682"/>
                <a:ext cx="731838" cy="901700"/>
              </a:xfrm>
              <a:custGeom>
                <a:avLst/>
                <a:gdLst>
                  <a:gd name="T0" fmla="*/ 97 w 195"/>
                  <a:gd name="T1" fmla="*/ 0 h 240"/>
                  <a:gd name="T2" fmla="*/ 107 w 195"/>
                  <a:gd name="T3" fmla="*/ 50 h 240"/>
                  <a:gd name="T4" fmla="*/ 102 w 195"/>
                  <a:gd name="T5" fmla="*/ 94 h 240"/>
                  <a:gd name="T6" fmla="*/ 97 w 195"/>
                  <a:gd name="T7" fmla="*/ 93 h 240"/>
                  <a:gd name="T8" fmla="*/ 93 w 195"/>
                  <a:gd name="T9" fmla="*/ 94 h 240"/>
                  <a:gd name="T10" fmla="*/ 88 w 195"/>
                  <a:gd name="T11" fmla="*/ 50 h 240"/>
                  <a:gd name="T12" fmla="*/ 97 w 195"/>
                  <a:gd name="T13" fmla="*/ 0 h 240"/>
                  <a:gd name="T14" fmla="*/ 97 w 195"/>
                  <a:gd name="T15" fmla="*/ 97 h 240"/>
                  <a:gd name="T16" fmla="*/ 97 w 195"/>
                  <a:gd name="T17" fmla="*/ 97 h 240"/>
                  <a:gd name="T18" fmla="*/ 109 w 195"/>
                  <a:gd name="T19" fmla="*/ 109 h 240"/>
                  <a:gd name="T20" fmla="*/ 97 w 195"/>
                  <a:gd name="T21" fmla="*/ 120 h 240"/>
                  <a:gd name="T22" fmla="*/ 86 w 195"/>
                  <a:gd name="T23" fmla="*/ 109 h 240"/>
                  <a:gd name="T24" fmla="*/ 97 w 195"/>
                  <a:gd name="T25" fmla="*/ 97 h 240"/>
                  <a:gd name="T26" fmla="*/ 102 w 195"/>
                  <a:gd name="T27" fmla="*/ 125 h 240"/>
                  <a:gd name="T28" fmla="*/ 102 w 195"/>
                  <a:gd name="T29" fmla="*/ 125 h 240"/>
                  <a:gd name="T30" fmla="*/ 104 w 195"/>
                  <a:gd name="T31" fmla="*/ 147 h 240"/>
                  <a:gd name="T32" fmla="*/ 110 w 195"/>
                  <a:gd name="T33" fmla="*/ 240 h 240"/>
                  <a:gd name="T34" fmla="*/ 97 w 195"/>
                  <a:gd name="T35" fmla="*/ 240 h 240"/>
                  <a:gd name="T36" fmla="*/ 85 w 195"/>
                  <a:gd name="T37" fmla="*/ 240 h 240"/>
                  <a:gd name="T38" fmla="*/ 91 w 195"/>
                  <a:gd name="T39" fmla="*/ 147 h 240"/>
                  <a:gd name="T40" fmla="*/ 93 w 195"/>
                  <a:gd name="T41" fmla="*/ 125 h 240"/>
                  <a:gd name="T42" fmla="*/ 97 w 195"/>
                  <a:gd name="T43" fmla="*/ 126 h 240"/>
                  <a:gd name="T44" fmla="*/ 102 w 195"/>
                  <a:gd name="T45" fmla="*/ 125 h 240"/>
                  <a:gd name="T46" fmla="*/ 192 w 195"/>
                  <a:gd name="T47" fmla="*/ 163 h 240"/>
                  <a:gd name="T48" fmla="*/ 192 w 195"/>
                  <a:gd name="T49" fmla="*/ 163 h 240"/>
                  <a:gd name="T50" fmla="*/ 153 w 195"/>
                  <a:gd name="T51" fmla="*/ 130 h 240"/>
                  <a:gd name="T52" fmla="*/ 113 w 195"/>
                  <a:gd name="T53" fmla="*/ 112 h 240"/>
                  <a:gd name="T54" fmla="*/ 111 w 195"/>
                  <a:gd name="T55" fmla="*/ 117 h 240"/>
                  <a:gd name="T56" fmla="*/ 108 w 195"/>
                  <a:gd name="T57" fmla="*/ 121 h 240"/>
                  <a:gd name="T58" fmla="*/ 143 w 195"/>
                  <a:gd name="T59" fmla="*/ 146 h 240"/>
                  <a:gd name="T60" fmla="*/ 192 w 195"/>
                  <a:gd name="T61" fmla="*/ 163 h 240"/>
                  <a:gd name="T62" fmla="*/ 3 w 195"/>
                  <a:gd name="T63" fmla="*/ 163 h 240"/>
                  <a:gd name="T64" fmla="*/ 3 w 195"/>
                  <a:gd name="T65" fmla="*/ 163 h 240"/>
                  <a:gd name="T66" fmla="*/ 52 w 195"/>
                  <a:gd name="T67" fmla="*/ 146 h 240"/>
                  <a:gd name="T68" fmla="*/ 87 w 195"/>
                  <a:gd name="T69" fmla="*/ 121 h 240"/>
                  <a:gd name="T70" fmla="*/ 84 w 195"/>
                  <a:gd name="T71" fmla="*/ 117 h 240"/>
                  <a:gd name="T72" fmla="*/ 82 w 195"/>
                  <a:gd name="T73" fmla="*/ 112 h 240"/>
                  <a:gd name="T74" fmla="*/ 42 w 195"/>
                  <a:gd name="T75" fmla="*/ 130 h 240"/>
                  <a:gd name="T76" fmla="*/ 3 w 195"/>
                  <a:gd name="T77" fmla="*/ 16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40">
                    <a:moveTo>
                      <a:pt x="97" y="0"/>
                    </a:moveTo>
                    <a:cubicBezTo>
                      <a:pt x="103" y="0"/>
                      <a:pt x="107" y="22"/>
                      <a:pt x="107" y="50"/>
                    </a:cubicBezTo>
                    <a:cubicBezTo>
                      <a:pt x="107" y="69"/>
                      <a:pt x="105" y="85"/>
                      <a:pt x="102" y="94"/>
                    </a:cubicBezTo>
                    <a:cubicBezTo>
                      <a:pt x="101" y="93"/>
                      <a:pt x="99" y="93"/>
                      <a:pt x="97" y="93"/>
                    </a:cubicBezTo>
                    <a:cubicBezTo>
                      <a:pt x="96" y="93"/>
                      <a:pt x="94" y="93"/>
                      <a:pt x="93" y="94"/>
                    </a:cubicBezTo>
                    <a:cubicBezTo>
                      <a:pt x="90" y="85"/>
                      <a:pt x="88" y="69"/>
                      <a:pt x="88" y="50"/>
                    </a:cubicBezTo>
                    <a:cubicBezTo>
                      <a:pt x="88" y="22"/>
                      <a:pt x="92" y="0"/>
                      <a:pt x="97" y="0"/>
                    </a:cubicBezTo>
                    <a:close/>
                    <a:moveTo>
                      <a:pt x="97" y="97"/>
                    </a:moveTo>
                    <a:cubicBezTo>
                      <a:pt x="97" y="97"/>
                      <a:pt x="97" y="97"/>
                      <a:pt x="97" y="97"/>
                    </a:cubicBezTo>
                    <a:cubicBezTo>
                      <a:pt x="104" y="97"/>
                      <a:pt x="109" y="103"/>
                      <a:pt x="109" y="109"/>
                    </a:cubicBezTo>
                    <a:cubicBezTo>
                      <a:pt x="109" y="115"/>
                      <a:pt x="104" y="120"/>
                      <a:pt x="97" y="120"/>
                    </a:cubicBezTo>
                    <a:cubicBezTo>
                      <a:pt x="91" y="120"/>
                      <a:pt x="86" y="115"/>
                      <a:pt x="86" y="109"/>
                    </a:cubicBezTo>
                    <a:cubicBezTo>
                      <a:pt x="86" y="103"/>
                      <a:pt x="91" y="97"/>
                      <a:pt x="97" y="97"/>
                    </a:cubicBezTo>
                    <a:close/>
                    <a:moveTo>
                      <a:pt x="102" y="125"/>
                    </a:moveTo>
                    <a:cubicBezTo>
                      <a:pt x="102" y="125"/>
                      <a:pt x="102" y="125"/>
                      <a:pt x="102" y="125"/>
                    </a:cubicBezTo>
                    <a:cubicBezTo>
                      <a:pt x="104" y="147"/>
                      <a:pt x="104" y="147"/>
                      <a:pt x="104" y="147"/>
                    </a:cubicBezTo>
                    <a:cubicBezTo>
                      <a:pt x="110" y="240"/>
                      <a:pt x="110" y="240"/>
                      <a:pt x="110" y="240"/>
                    </a:cubicBezTo>
                    <a:cubicBezTo>
                      <a:pt x="97" y="240"/>
                      <a:pt x="97" y="240"/>
                      <a:pt x="97" y="240"/>
                    </a:cubicBezTo>
                    <a:cubicBezTo>
                      <a:pt x="85" y="240"/>
                      <a:pt x="85" y="240"/>
                      <a:pt x="85" y="240"/>
                    </a:cubicBezTo>
                    <a:cubicBezTo>
                      <a:pt x="91" y="147"/>
                      <a:pt x="91" y="147"/>
                      <a:pt x="91" y="147"/>
                    </a:cubicBezTo>
                    <a:cubicBezTo>
                      <a:pt x="93" y="125"/>
                      <a:pt x="93" y="125"/>
                      <a:pt x="93" y="125"/>
                    </a:cubicBezTo>
                    <a:cubicBezTo>
                      <a:pt x="94" y="125"/>
                      <a:pt x="96" y="126"/>
                      <a:pt x="97" y="126"/>
                    </a:cubicBezTo>
                    <a:cubicBezTo>
                      <a:pt x="99" y="126"/>
                      <a:pt x="101" y="125"/>
                      <a:pt x="102" y="125"/>
                    </a:cubicBezTo>
                    <a:close/>
                    <a:moveTo>
                      <a:pt x="192" y="163"/>
                    </a:moveTo>
                    <a:cubicBezTo>
                      <a:pt x="192" y="163"/>
                      <a:pt x="192" y="163"/>
                      <a:pt x="192" y="163"/>
                    </a:cubicBezTo>
                    <a:cubicBezTo>
                      <a:pt x="195" y="159"/>
                      <a:pt x="177" y="144"/>
                      <a:pt x="153" y="130"/>
                    </a:cubicBezTo>
                    <a:cubicBezTo>
                      <a:pt x="137" y="121"/>
                      <a:pt x="122" y="114"/>
                      <a:pt x="113" y="112"/>
                    </a:cubicBezTo>
                    <a:cubicBezTo>
                      <a:pt x="113" y="114"/>
                      <a:pt x="112" y="115"/>
                      <a:pt x="111" y="117"/>
                    </a:cubicBezTo>
                    <a:cubicBezTo>
                      <a:pt x="110" y="118"/>
                      <a:pt x="109" y="120"/>
                      <a:pt x="108" y="121"/>
                    </a:cubicBezTo>
                    <a:cubicBezTo>
                      <a:pt x="115" y="127"/>
                      <a:pt x="128" y="137"/>
                      <a:pt x="143" y="146"/>
                    </a:cubicBezTo>
                    <a:cubicBezTo>
                      <a:pt x="168" y="160"/>
                      <a:pt x="189" y="168"/>
                      <a:pt x="192" y="163"/>
                    </a:cubicBezTo>
                    <a:close/>
                    <a:moveTo>
                      <a:pt x="3" y="163"/>
                    </a:moveTo>
                    <a:cubicBezTo>
                      <a:pt x="3" y="163"/>
                      <a:pt x="3" y="163"/>
                      <a:pt x="3" y="163"/>
                    </a:cubicBezTo>
                    <a:cubicBezTo>
                      <a:pt x="5" y="168"/>
                      <a:pt x="27" y="160"/>
                      <a:pt x="52" y="146"/>
                    </a:cubicBezTo>
                    <a:cubicBezTo>
                      <a:pt x="67" y="137"/>
                      <a:pt x="80" y="127"/>
                      <a:pt x="87" y="121"/>
                    </a:cubicBezTo>
                    <a:cubicBezTo>
                      <a:pt x="86" y="120"/>
                      <a:pt x="84" y="118"/>
                      <a:pt x="84" y="117"/>
                    </a:cubicBezTo>
                    <a:cubicBezTo>
                      <a:pt x="83" y="115"/>
                      <a:pt x="82" y="114"/>
                      <a:pt x="82" y="112"/>
                    </a:cubicBezTo>
                    <a:cubicBezTo>
                      <a:pt x="73" y="114"/>
                      <a:pt x="58" y="121"/>
                      <a:pt x="42" y="130"/>
                    </a:cubicBezTo>
                    <a:cubicBezTo>
                      <a:pt x="18" y="144"/>
                      <a:pt x="0" y="159"/>
                      <a:pt x="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259" tIns="81130" rIns="162259" bIns="8113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3194"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 name="Freeform 15">
                <a:extLst>
                  <a:ext uri="{FF2B5EF4-FFF2-40B4-BE49-F238E27FC236}">
                    <a16:creationId xmlns:a16="http://schemas.microsoft.com/office/drawing/2014/main" id="{6C5D50C5-F612-EA8A-4B1F-999B0E6139AE}"/>
                  </a:ext>
                </a:extLst>
              </p:cNvPr>
              <p:cNvSpPr>
                <a:spLocks/>
              </p:cNvSpPr>
              <p:nvPr/>
            </p:nvSpPr>
            <p:spPr bwMode="auto">
              <a:xfrm>
                <a:off x="3465020" y="1894682"/>
                <a:ext cx="55563" cy="300038"/>
              </a:xfrm>
              <a:custGeom>
                <a:avLst/>
                <a:gdLst>
                  <a:gd name="T0" fmla="*/ 8 w 15"/>
                  <a:gd name="T1" fmla="*/ 0 h 80"/>
                  <a:gd name="T2" fmla="*/ 15 w 15"/>
                  <a:gd name="T3" fmla="*/ 43 h 80"/>
                  <a:gd name="T4" fmla="*/ 12 w 15"/>
                  <a:gd name="T5" fmla="*/ 80 h 80"/>
                  <a:gd name="T6" fmla="*/ 8 w 15"/>
                  <a:gd name="T7" fmla="*/ 80 h 80"/>
                  <a:gd name="T8" fmla="*/ 3 w 15"/>
                  <a:gd name="T9" fmla="*/ 80 h 80"/>
                  <a:gd name="T10" fmla="*/ 0 w 15"/>
                  <a:gd name="T11" fmla="*/ 43 h 80"/>
                  <a:gd name="T12" fmla="*/ 8 w 15"/>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5" h="80">
                    <a:moveTo>
                      <a:pt x="8" y="0"/>
                    </a:moveTo>
                    <a:cubicBezTo>
                      <a:pt x="12" y="0"/>
                      <a:pt x="15" y="20"/>
                      <a:pt x="15" y="43"/>
                    </a:cubicBezTo>
                    <a:cubicBezTo>
                      <a:pt x="15" y="59"/>
                      <a:pt x="14" y="73"/>
                      <a:pt x="12" y="80"/>
                    </a:cubicBezTo>
                    <a:cubicBezTo>
                      <a:pt x="10" y="80"/>
                      <a:pt x="9" y="80"/>
                      <a:pt x="8" y="80"/>
                    </a:cubicBezTo>
                    <a:cubicBezTo>
                      <a:pt x="6" y="80"/>
                      <a:pt x="5" y="80"/>
                      <a:pt x="3" y="80"/>
                    </a:cubicBezTo>
                    <a:cubicBezTo>
                      <a:pt x="1" y="73"/>
                      <a:pt x="0" y="59"/>
                      <a:pt x="0" y="43"/>
                    </a:cubicBezTo>
                    <a:cubicBezTo>
                      <a:pt x="0" y="20"/>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259" tIns="81130" rIns="162259" bIns="8113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3194"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5" name="Freeform 16">
                <a:extLst>
                  <a:ext uri="{FF2B5EF4-FFF2-40B4-BE49-F238E27FC236}">
                    <a16:creationId xmlns:a16="http://schemas.microsoft.com/office/drawing/2014/main" id="{ABED30E9-9FA8-4237-47FE-823EBE419901}"/>
                  </a:ext>
                </a:extLst>
              </p:cNvPr>
              <p:cNvSpPr>
                <a:spLocks noEditPoints="1"/>
              </p:cNvSpPr>
              <p:nvPr/>
            </p:nvSpPr>
            <p:spPr bwMode="auto">
              <a:xfrm>
                <a:off x="3182445" y="2255045"/>
                <a:ext cx="274638" cy="180975"/>
              </a:xfrm>
              <a:custGeom>
                <a:avLst/>
                <a:gdLst>
                  <a:gd name="T0" fmla="*/ 2 w 73"/>
                  <a:gd name="T1" fmla="*/ 44 h 48"/>
                  <a:gd name="T2" fmla="*/ 25 w 73"/>
                  <a:gd name="T3" fmla="*/ 21 h 48"/>
                  <a:gd name="T4" fmla="*/ 42 w 73"/>
                  <a:gd name="T5" fmla="*/ 30 h 48"/>
                  <a:gd name="T6" fmla="*/ 2 w 73"/>
                  <a:gd name="T7" fmla="*/ 44 h 48"/>
                  <a:gd name="T8" fmla="*/ 52 w 73"/>
                  <a:gd name="T9" fmla="*/ 7 h 48"/>
                  <a:gd name="T10" fmla="*/ 52 w 73"/>
                  <a:gd name="T11" fmla="*/ 7 h 48"/>
                  <a:gd name="T12" fmla="*/ 69 w 73"/>
                  <a:gd name="T13" fmla="*/ 0 h 48"/>
                  <a:gd name="T14" fmla="*/ 71 w 73"/>
                  <a:gd name="T15" fmla="*/ 4 h 48"/>
                  <a:gd name="T16" fmla="*/ 73 w 73"/>
                  <a:gd name="T17" fmla="*/ 7 h 48"/>
                  <a:gd name="T18" fmla="*/ 64 w 73"/>
                  <a:gd name="T19" fmla="*/ 16 h 48"/>
                  <a:gd name="T20" fmla="*/ 52 w 73"/>
                  <a:gd name="T21"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8">
                    <a:moveTo>
                      <a:pt x="2" y="44"/>
                    </a:moveTo>
                    <a:cubicBezTo>
                      <a:pt x="0" y="41"/>
                      <a:pt x="10" y="31"/>
                      <a:pt x="25" y="21"/>
                    </a:cubicBezTo>
                    <a:cubicBezTo>
                      <a:pt x="31" y="24"/>
                      <a:pt x="36" y="27"/>
                      <a:pt x="42" y="30"/>
                    </a:cubicBezTo>
                    <a:cubicBezTo>
                      <a:pt x="22" y="41"/>
                      <a:pt x="4" y="48"/>
                      <a:pt x="2" y="44"/>
                    </a:cubicBezTo>
                    <a:close/>
                    <a:moveTo>
                      <a:pt x="52" y="7"/>
                    </a:moveTo>
                    <a:cubicBezTo>
                      <a:pt x="52" y="7"/>
                      <a:pt x="52" y="7"/>
                      <a:pt x="52" y="7"/>
                    </a:cubicBezTo>
                    <a:cubicBezTo>
                      <a:pt x="59" y="3"/>
                      <a:pt x="65" y="1"/>
                      <a:pt x="69" y="0"/>
                    </a:cubicBezTo>
                    <a:cubicBezTo>
                      <a:pt x="69" y="1"/>
                      <a:pt x="70" y="3"/>
                      <a:pt x="71" y="4"/>
                    </a:cubicBezTo>
                    <a:cubicBezTo>
                      <a:pt x="71" y="5"/>
                      <a:pt x="72" y="6"/>
                      <a:pt x="73" y="7"/>
                    </a:cubicBezTo>
                    <a:cubicBezTo>
                      <a:pt x="71" y="10"/>
                      <a:pt x="68" y="13"/>
                      <a:pt x="64" y="16"/>
                    </a:cubicBezTo>
                    <a:cubicBezTo>
                      <a:pt x="60" y="12"/>
                      <a:pt x="56" y="9"/>
                      <a:pt x="5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259" tIns="81130" rIns="162259" bIns="8113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3194"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Freeform 17">
                <a:extLst>
                  <a:ext uri="{FF2B5EF4-FFF2-40B4-BE49-F238E27FC236}">
                    <a16:creationId xmlns:a16="http://schemas.microsoft.com/office/drawing/2014/main" id="{2654CD94-71D4-1127-AE49-2A1B5D2F0E04}"/>
                  </a:ext>
                </a:extLst>
              </p:cNvPr>
              <p:cNvSpPr>
                <a:spLocks/>
              </p:cNvSpPr>
              <p:nvPr/>
            </p:nvSpPr>
            <p:spPr bwMode="auto">
              <a:xfrm>
                <a:off x="3528520" y="2255045"/>
                <a:ext cx="274638" cy="180975"/>
              </a:xfrm>
              <a:custGeom>
                <a:avLst/>
                <a:gdLst>
                  <a:gd name="T0" fmla="*/ 71 w 73"/>
                  <a:gd name="T1" fmla="*/ 44 h 48"/>
                  <a:gd name="T2" fmla="*/ 30 w 73"/>
                  <a:gd name="T3" fmla="*/ 29 h 48"/>
                  <a:gd name="T4" fmla="*/ 0 w 73"/>
                  <a:gd name="T5" fmla="*/ 7 h 48"/>
                  <a:gd name="T6" fmla="*/ 2 w 73"/>
                  <a:gd name="T7" fmla="*/ 4 h 48"/>
                  <a:gd name="T8" fmla="*/ 4 w 73"/>
                  <a:gd name="T9" fmla="*/ 0 h 48"/>
                  <a:gd name="T10" fmla="*/ 38 w 73"/>
                  <a:gd name="T11" fmla="*/ 15 h 48"/>
                  <a:gd name="T12" fmla="*/ 71 w 73"/>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73" h="48">
                    <a:moveTo>
                      <a:pt x="71" y="44"/>
                    </a:moveTo>
                    <a:cubicBezTo>
                      <a:pt x="69" y="48"/>
                      <a:pt x="50" y="41"/>
                      <a:pt x="30" y="29"/>
                    </a:cubicBezTo>
                    <a:cubicBezTo>
                      <a:pt x="16" y="21"/>
                      <a:pt x="5" y="13"/>
                      <a:pt x="0" y="7"/>
                    </a:cubicBezTo>
                    <a:cubicBezTo>
                      <a:pt x="1" y="6"/>
                      <a:pt x="2" y="5"/>
                      <a:pt x="2" y="4"/>
                    </a:cubicBezTo>
                    <a:cubicBezTo>
                      <a:pt x="3" y="3"/>
                      <a:pt x="4" y="1"/>
                      <a:pt x="4" y="0"/>
                    </a:cubicBezTo>
                    <a:cubicBezTo>
                      <a:pt x="12" y="2"/>
                      <a:pt x="24" y="7"/>
                      <a:pt x="38" y="15"/>
                    </a:cubicBezTo>
                    <a:cubicBezTo>
                      <a:pt x="58" y="27"/>
                      <a:pt x="73" y="40"/>
                      <a:pt x="7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259" tIns="81130" rIns="162259" bIns="8113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3194"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7" name="Freeform 18">
                <a:extLst>
                  <a:ext uri="{FF2B5EF4-FFF2-40B4-BE49-F238E27FC236}">
                    <a16:creationId xmlns:a16="http://schemas.microsoft.com/office/drawing/2014/main" id="{329FD7B4-154F-EEE5-DF4F-78CCEF7624B1}"/>
                  </a:ext>
                </a:extLst>
              </p:cNvPr>
              <p:cNvSpPr>
                <a:spLocks noEditPoints="1"/>
              </p:cNvSpPr>
              <p:nvPr/>
            </p:nvSpPr>
            <p:spPr bwMode="auto">
              <a:xfrm>
                <a:off x="3453908" y="2067720"/>
                <a:ext cx="77788" cy="596900"/>
              </a:xfrm>
              <a:custGeom>
                <a:avLst/>
                <a:gdLst>
                  <a:gd name="T0" fmla="*/ 11 w 21"/>
                  <a:gd name="T1" fmla="*/ 0 h 159"/>
                  <a:gd name="T2" fmla="*/ 13 w 21"/>
                  <a:gd name="T3" fmla="*/ 33 h 159"/>
                  <a:gd name="T4" fmla="*/ 11 w 21"/>
                  <a:gd name="T5" fmla="*/ 33 h 159"/>
                  <a:gd name="T6" fmla="*/ 8 w 21"/>
                  <a:gd name="T7" fmla="*/ 33 h 159"/>
                  <a:gd name="T8" fmla="*/ 11 w 21"/>
                  <a:gd name="T9" fmla="*/ 0 h 159"/>
                  <a:gd name="T10" fmla="*/ 15 w 21"/>
                  <a:gd name="T11" fmla="*/ 61 h 159"/>
                  <a:gd name="T12" fmla="*/ 15 w 21"/>
                  <a:gd name="T13" fmla="*/ 61 h 159"/>
                  <a:gd name="T14" fmla="*/ 16 w 21"/>
                  <a:gd name="T15" fmla="*/ 80 h 159"/>
                  <a:gd name="T16" fmla="*/ 21 w 21"/>
                  <a:gd name="T17" fmla="*/ 159 h 159"/>
                  <a:gd name="T18" fmla="*/ 11 w 21"/>
                  <a:gd name="T19" fmla="*/ 159 h 159"/>
                  <a:gd name="T20" fmla="*/ 0 w 21"/>
                  <a:gd name="T21" fmla="*/ 159 h 159"/>
                  <a:gd name="T22" fmla="*/ 5 w 21"/>
                  <a:gd name="T23" fmla="*/ 80 h 159"/>
                  <a:gd name="T24" fmla="*/ 6 w 21"/>
                  <a:gd name="T25" fmla="*/ 61 h 159"/>
                  <a:gd name="T26" fmla="*/ 11 w 21"/>
                  <a:gd name="T27" fmla="*/ 62 h 159"/>
                  <a:gd name="T28" fmla="*/ 15 w 21"/>
                  <a:gd name="T29" fmla="*/ 6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9">
                    <a:moveTo>
                      <a:pt x="11" y="0"/>
                    </a:moveTo>
                    <a:cubicBezTo>
                      <a:pt x="13" y="33"/>
                      <a:pt x="13" y="33"/>
                      <a:pt x="13" y="33"/>
                    </a:cubicBezTo>
                    <a:cubicBezTo>
                      <a:pt x="12" y="33"/>
                      <a:pt x="11" y="33"/>
                      <a:pt x="11" y="33"/>
                    </a:cubicBezTo>
                    <a:cubicBezTo>
                      <a:pt x="10" y="33"/>
                      <a:pt x="9" y="33"/>
                      <a:pt x="8" y="33"/>
                    </a:cubicBezTo>
                    <a:cubicBezTo>
                      <a:pt x="11" y="0"/>
                      <a:pt x="11" y="0"/>
                      <a:pt x="11" y="0"/>
                    </a:cubicBezTo>
                    <a:close/>
                    <a:moveTo>
                      <a:pt x="15" y="61"/>
                    </a:moveTo>
                    <a:cubicBezTo>
                      <a:pt x="15" y="61"/>
                      <a:pt x="15" y="61"/>
                      <a:pt x="15" y="61"/>
                    </a:cubicBezTo>
                    <a:cubicBezTo>
                      <a:pt x="16" y="80"/>
                      <a:pt x="16" y="80"/>
                      <a:pt x="16" y="80"/>
                    </a:cubicBezTo>
                    <a:cubicBezTo>
                      <a:pt x="21" y="159"/>
                      <a:pt x="21" y="159"/>
                      <a:pt x="21" y="159"/>
                    </a:cubicBezTo>
                    <a:cubicBezTo>
                      <a:pt x="11" y="159"/>
                      <a:pt x="11" y="159"/>
                      <a:pt x="11" y="159"/>
                    </a:cubicBezTo>
                    <a:cubicBezTo>
                      <a:pt x="0" y="159"/>
                      <a:pt x="0" y="159"/>
                      <a:pt x="0" y="159"/>
                    </a:cubicBezTo>
                    <a:cubicBezTo>
                      <a:pt x="5" y="80"/>
                      <a:pt x="5" y="80"/>
                      <a:pt x="5" y="80"/>
                    </a:cubicBezTo>
                    <a:cubicBezTo>
                      <a:pt x="6" y="61"/>
                      <a:pt x="6" y="61"/>
                      <a:pt x="6" y="61"/>
                    </a:cubicBezTo>
                    <a:cubicBezTo>
                      <a:pt x="8" y="61"/>
                      <a:pt x="9" y="62"/>
                      <a:pt x="11" y="62"/>
                    </a:cubicBezTo>
                    <a:cubicBezTo>
                      <a:pt x="12" y="62"/>
                      <a:pt x="13" y="61"/>
                      <a:pt x="1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259" tIns="81130" rIns="162259" bIns="8113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3194"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8" name="Oval 19">
                <a:extLst>
                  <a:ext uri="{FF2B5EF4-FFF2-40B4-BE49-F238E27FC236}">
                    <a16:creationId xmlns:a16="http://schemas.microsoft.com/office/drawing/2014/main" id="{646E9B1A-3DE7-A7EC-D239-C16FB5BA2FA2}"/>
                  </a:ext>
                </a:extLst>
              </p:cNvPr>
              <p:cNvSpPr>
                <a:spLocks noChangeArrowheads="1"/>
              </p:cNvSpPr>
              <p:nvPr/>
            </p:nvSpPr>
            <p:spPr bwMode="auto">
              <a:xfrm>
                <a:off x="3457083" y="2210595"/>
                <a:ext cx="71438"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259" tIns="81130" rIns="162259" bIns="8113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3194"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sp>
        <p:nvSpPr>
          <p:cNvPr id="47" name="Inhaltsplatzhalter 4">
            <a:extLst>
              <a:ext uri="{FF2B5EF4-FFF2-40B4-BE49-F238E27FC236}">
                <a16:creationId xmlns:a16="http://schemas.microsoft.com/office/drawing/2014/main" id="{15FEF1FE-2A06-24E6-EE5C-795895F1DA21}"/>
              </a:ext>
            </a:extLst>
          </p:cNvPr>
          <p:cNvSpPr txBox="1">
            <a:spLocks/>
          </p:cNvSpPr>
          <p:nvPr/>
        </p:nvSpPr>
        <p:spPr>
          <a:xfrm>
            <a:off x="8133990" y="4775036"/>
            <a:ext cx="2714264" cy="154580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mn-cs"/>
              </a:rPr>
              <a:t>New Energy Apprenticeships</a:t>
            </a:r>
            <a:endParaRPr kumimoji="0" lang="en-US" sz="1600" b="1" i="0" u="none" strike="noStrike" kern="1200" cap="none" spc="0" normalizeH="0" baseline="0" noProof="0" dirty="0">
              <a:ln>
                <a:noFill/>
              </a:ln>
              <a:solidFill>
                <a:srgbClr val="002D3F"/>
              </a:solidFill>
              <a:effectLst/>
              <a:uLnTx/>
              <a:uFillTx/>
              <a:latin typeface="Calibri" panose="020F0502020204030204"/>
              <a:ea typeface="+mn-ea"/>
              <a:cs typeface="Calibri"/>
            </a:endParaRPr>
          </a:p>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Calibri"/>
                <a:cs typeface="Calibri"/>
              </a:rPr>
              <a:t>10,000 New Energy Apprenticeships </a:t>
            </a:r>
            <a:r>
              <a:rPr kumimoji="0" lang="en-US" sz="1600" b="0" i="0" u="none" strike="noStrike" kern="1200" cap="none" spc="0" normalizeH="0" baseline="0" noProof="0" dirty="0">
                <a:ln>
                  <a:noFill/>
                </a:ln>
                <a:solidFill>
                  <a:srgbClr val="002D3F"/>
                </a:solidFill>
                <a:effectLst/>
                <a:uLnTx/>
                <a:uFillTx/>
                <a:latin typeface="Calibri" panose="020F0502020204030204"/>
                <a:ea typeface="Calibri"/>
                <a:cs typeface="Calibri"/>
              </a:rPr>
              <a:t>over four years</a:t>
            </a:r>
          </a:p>
          <a:p>
            <a:pPr marL="0" marR="0" lvl="0" indent="0" algn="ctr" defTabSz="1217709" rtl="0" eaLnBrk="1" fontAlgn="auto" latinLnBrk="0" hangingPunct="1">
              <a:lnSpc>
                <a:spcPct val="110000"/>
              </a:lnSpc>
              <a:spcBef>
                <a:spcPts val="0"/>
              </a:spcBef>
              <a:spcAft>
                <a:spcPts val="799"/>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2D3F"/>
                </a:solidFill>
                <a:effectLst/>
                <a:uLnTx/>
                <a:uFillTx/>
                <a:latin typeface="Calibri" panose="020F0502020204030204"/>
                <a:ea typeface="Calibri"/>
                <a:cs typeface="Calibri"/>
              </a:rPr>
              <a:t>Up to $10,000 </a:t>
            </a:r>
            <a:r>
              <a:rPr kumimoji="0" lang="en-US" sz="1600" b="0" i="0" u="none" strike="noStrike" kern="1200" cap="none" spc="0" normalizeH="0" baseline="0" noProof="0" dirty="0">
                <a:ln>
                  <a:noFill/>
                </a:ln>
                <a:solidFill>
                  <a:srgbClr val="002D3F"/>
                </a:solidFill>
                <a:effectLst/>
                <a:uLnTx/>
                <a:uFillTx/>
                <a:latin typeface="Calibri" panose="020F0502020204030204"/>
                <a:ea typeface="Calibri"/>
                <a:cs typeface="Calibri"/>
              </a:rPr>
              <a:t>per apprenticeship</a:t>
            </a:r>
          </a:p>
        </p:txBody>
      </p:sp>
    </p:spTree>
    <p:extLst>
      <p:ext uri="{BB962C8B-B14F-4D97-AF65-F5344CB8AC3E}">
        <p14:creationId xmlns:p14="http://schemas.microsoft.com/office/powerpoint/2010/main" val="57517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0" y="-41578"/>
            <a:ext cx="12117559" cy="671453"/>
          </a:xfrm>
        </p:spPr>
        <p:txBody>
          <a:bodyPr>
            <a:noAutofit/>
          </a:bodyPr>
          <a:lstStyle/>
          <a:p>
            <a:pPr algn="ctr"/>
            <a:r>
              <a:rPr lang="en-AU" sz="2664" dirty="0">
                <a:latin typeface="Calibri" panose="020F0502020204030204"/>
                <a:ea typeface="+mn-ea"/>
                <a:cs typeface="+mn-cs"/>
              </a:rPr>
              <a:t>A modern IT platform is transforming administration</a:t>
            </a:r>
          </a:p>
        </p:txBody>
      </p:sp>
      <p:cxnSp>
        <p:nvCxnSpPr>
          <p:cNvPr id="4" name="Straight Connector 3">
            <a:extLst>
              <a:ext uri="{FF2B5EF4-FFF2-40B4-BE49-F238E27FC236}">
                <a16:creationId xmlns:a16="http://schemas.microsoft.com/office/drawing/2014/main" id="{108F41F4-AB0F-9B02-3D6A-0FF51894D171}"/>
              </a:ext>
              <a:ext uri="{C183D7F6-B498-43B3-948B-1728B52AA6E4}">
                <adec:decorative xmlns:adec="http://schemas.microsoft.com/office/drawing/2017/decorative" val="1"/>
              </a:ext>
            </a:extLst>
          </p:cNvPr>
          <p:cNvCxnSpPr/>
          <p:nvPr/>
        </p:nvCxnSpPr>
        <p:spPr>
          <a:xfrm>
            <a:off x="101485" y="568197"/>
            <a:ext cx="116239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2" descr="Technology is enabling user focused service delivery and more current data&#10;&#10;Delivery of the Australian Government’s apprenticeship program and services is being transformed through the introduction of a new IT system, Apprenticeship Data Management System (ADMS). ADMS launched in April 2022, delivering a new technology solution to support apprentices, employers and STAs. It enables employers and apprentices to engage directly to claim wages subsidies and payments, providing them with greater access to their own records and information. &#10;&#10;ADMS is replacing a 20-year-old IT system, which has required contracted providers, to perform data entry, claims processing and manual reporting, with inefficiencies and duplicative data entry to be phased out by the new system. ADMS enables all contributors to the apprenticeship experience to dedicate less time to administration and more time to providing high value services and creating better outcomes.">
            <a:extLst>
              <a:ext uri="{FF2B5EF4-FFF2-40B4-BE49-F238E27FC236}">
                <a16:creationId xmlns:a16="http://schemas.microsoft.com/office/drawing/2014/main" id="{2CF31D46-B0D1-493D-8109-3007BAF6C37A}"/>
              </a:ext>
              <a:ext uri="{C183D7F6-B498-43B3-948B-1728B52AA6E4}">
                <adec:decorative xmlns:adec="http://schemas.microsoft.com/office/drawing/2017/decorative" val="0"/>
              </a:ext>
            </a:extLst>
          </p:cNvPr>
          <p:cNvGrpSpPr/>
          <p:nvPr/>
        </p:nvGrpSpPr>
        <p:grpSpPr>
          <a:xfrm>
            <a:off x="32270" y="859580"/>
            <a:ext cx="12159730" cy="2732224"/>
            <a:chOff x="207816" y="995010"/>
            <a:chExt cx="7187729" cy="3702252"/>
          </a:xfrm>
        </p:grpSpPr>
        <p:sp>
          <p:nvSpPr>
            <p:cNvPr id="26" name="Rounded Rectangle 116">
              <a:extLst>
                <a:ext uri="{FF2B5EF4-FFF2-40B4-BE49-F238E27FC236}">
                  <a16:creationId xmlns:a16="http://schemas.microsoft.com/office/drawing/2014/main" id="{6DC01A3A-63FD-44A2-8954-BBC5679D0255}"/>
                </a:ext>
                <a:ext uri="{C183D7F6-B498-43B3-948B-1728B52AA6E4}">
                  <adec:decorative xmlns:adec="http://schemas.microsoft.com/office/drawing/2017/decorative" val="1"/>
                </a:ext>
              </a:extLst>
            </p:cNvPr>
            <p:cNvSpPr/>
            <p:nvPr/>
          </p:nvSpPr>
          <p:spPr>
            <a:xfrm>
              <a:off x="207816" y="995010"/>
              <a:ext cx="7162802" cy="3702252"/>
            </a:xfrm>
            <a:prstGeom prst="roundRect">
              <a:avLst>
                <a:gd name="adj" fmla="val 6047"/>
              </a:avLst>
            </a:prstGeom>
            <a:solidFill>
              <a:schemeClr val="bg2"/>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8" descr="Technology is enabling user focused service delivery and more current data&#10;&#10;Delivery of the Australian Government’s apprenticeship program and services is being transformed through the introduction of a new IT system, Apprenticeship Data Management System (ADMS). ADMS launched in April 2022, delivering a new technology solution to support apprentices, employers and STAs. It enables employers and apprentices to engage directly to claim wages subsidies and payments, providing them with greater access to their own records and information. &#10;&#10;ADMS is replacing a 20-year-old IT system, which has required contracted providers, to perform data entry, claims processing and manual reporting, with inefficiencies and duplicative data entry to be phased out by the new system. ADMS enables all contributors to the apprenticeship experience to dedicate less time to administration and more time to providing high value services and creating better outcomes.">
              <a:extLst>
                <a:ext uri="{FF2B5EF4-FFF2-40B4-BE49-F238E27FC236}">
                  <a16:creationId xmlns:a16="http://schemas.microsoft.com/office/drawing/2014/main" id="{7CD6A64B-E126-4B90-A161-AB70B53E4A02}"/>
                </a:ext>
              </a:extLst>
            </p:cNvPr>
            <p:cNvSpPr txBox="1"/>
            <p:nvPr/>
          </p:nvSpPr>
          <p:spPr>
            <a:xfrm>
              <a:off x="232743" y="1260028"/>
              <a:ext cx="7162802" cy="2835922"/>
            </a:xfrm>
            <a:prstGeom prst="rect">
              <a:avLst/>
            </a:prstGeom>
            <a:noFill/>
          </p:spPr>
          <p:txBody>
            <a:bodyPr wrap="square" lIns="91440" tIns="45720" rIns="91440" bIns="45720" rtlCol="0" anchor="ctr">
              <a:spAutoFit/>
            </a:bodyPr>
            <a:lstStyle/>
            <a:p>
              <a:pPr marL="0" marR="0" lvl="0" indent="0" algn="ctr" defTabSz="121807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Technology is enabling user focused service delivery and more current data</a:t>
              </a:r>
            </a:p>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Delivery of the Australian Government’s apprenticeship program and services is being transformed through the introduction of a new IT system,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Apprenticeship Data Management System (ADMS)</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ADMS launched in April 2022, delivering a new technology solution to support apprentices, employers and STAs. It enables</a:t>
              </a: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employers and apprentices to engage directly to claim wages subsidies and payments, providing them with greater access to their own records and information. </a:t>
              </a: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ADMS is replacing a 20-year-old IT system, which has required contracted providers, to perform data entry, claims processing and manual reporting, with inefficiencies and duplicative data entry to be phased out by the new system. ADMS enables all contributors to the apprenticeship experience to dedicate less time to administration and more time to providing high value services and creating better outcomes.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sp>
        <p:nvSpPr>
          <p:cNvPr id="14" name="Rounded Rectangle 21">
            <a:extLst>
              <a:ext uri="{FF2B5EF4-FFF2-40B4-BE49-F238E27FC236}">
                <a16:creationId xmlns:a16="http://schemas.microsoft.com/office/drawing/2014/main" id="{E7EAA788-7B69-45F8-BC38-59744C7D77CA}"/>
              </a:ext>
            </a:extLst>
          </p:cNvPr>
          <p:cNvSpPr/>
          <p:nvPr/>
        </p:nvSpPr>
        <p:spPr bwMode="auto">
          <a:xfrm>
            <a:off x="0" y="3847474"/>
            <a:ext cx="12201720" cy="374483"/>
          </a:xfrm>
          <a:prstGeom prst="rect">
            <a:avLst/>
          </a:prstGeom>
          <a:solidFill>
            <a:schemeClr val="accent6">
              <a:lumMod val="40000"/>
              <a:lumOff val="60000"/>
            </a:schemeClr>
          </a:solidFill>
          <a:ln w="9525">
            <a:noFill/>
            <a:round/>
            <a:headEnd/>
            <a:tailEnd/>
          </a:ln>
        </p:spPr>
        <p:txBody>
          <a:bodyPr vert="horz" wrap="square" lIns="103557" tIns="51779" rIns="103557" bIns="51779" numCol="1" rtlCol="0" anchor="ctr" anchorCtr="0" compatLnSpc="1">
            <a:prstTxWarp prst="textNoShape">
              <a:avLst/>
            </a:prstTxWarp>
          </a:bodyPr>
          <a:lstStyle/>
          <a:p>
            <a:pPr marL="0" marR="0" lvl="0" indent="0" algn="ctr" defTabSz="1035668"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ADMS will improve the user experience for all apprenticeship stakeholders and enable more targeted policy decisions by:</a:t>
            </a:r>
          </a:p>
        </p:txBody>
      </p:sp>
      <p:grpSp>
        <p:nvGrpSpPr>
          <p:cNvPr id="8" name="Group 7">
            <a:extLst>
              <a:ext uri="{FF2B5EF4-FFF2-40B4-BE49-F238E27FC236}">
                <a16:creationId xmlns:a16="http://schemas.microsoft.com/office/drawing/2014/main" id="{CFD80B8D-283F-40C2-AAEE-854374631775}"/>
              </a:ext>
              <a:ext uri="{C183D7F6-B498-43B3-948B-1728B52AA6E4}">
                <adec:decorative xmlns:adec="http://schemas.microsoft.com/office/drawing/2017/decorative" val="1"/>
              </a:ext>
            </a:extLst>
          </p:cNvPr>
          <p:cNvGrpSpPr/>
          <p:nvPr/>
        </p:nvGrpSpPr>
        <p:grpSpPr>
          <a:xfrm>
            <a:off x="61482" y="4436666"/>
            <a:ext cx="622221" cy="624102"/>
            <a:chOff x="61481" y="5033145"/>
            <a:chExt cx="622221" cy="624102"/>
          </a:xfrm>
        </p:grpSpPr>
        <p:sp>
          <p:nvSpPr>
            <p:cNvPr id="18" name="Freeform 55">
              <a:extLst>
                <a:ext uri="{FF2B5EF4-FFF2-40B4-BE49-F238E27FC236}">
                  <a16:creationId xmlns:a16="http://schemas.microsoft.com/office/drawing/2014/main" id="{59A51F65-03C8-4291-AEFE-9CE3A4B61F13}"/>
                </a:ext>
              </a:extLst>
            </p:cNvPr>
            <p:cNvSpPr/>
            <p:nvPr/>
          </p:nvSpPr>
          <p:spPr bwMode="auto">
            <a:xfrm>
              <a:off x="61481" y="5033145"/>
              <a:ext cx="622221" cy="624102"/>
            </a:xfrm>
            <a:prstGeom prst="ellipse">
              <a:avLst/>
            </a:prstGeom>
            <a:solidFill>
              <a:srgbClr val="70AD47"/>
            </a:solidFill>
            <a:ln w="9525">
              <a:noFill/>
              <a:round/>
              <a:headEnd/>
              <a:tailEnd/>
            </a:ln>
          </p:spPr>
          <p:txBody>
            <a:bodyPr vert="horz" wrap="square" lIns="59960" tIns="29980" rIns="59960" bIns="29980"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70844B62-8353-4FE3-9516-26BD50822C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411" y="5033145"/>
              <a:ext cx="578362" cy="578362"/>
            </a:xfrm>
            <a:prstGeom prst="rect">
              <a:avLst/>
            </a:prstGeom>
          </p:spPr>
        </p:pic>
      </p:grpSp>
      <p:sp>
        <p:nvSpPr>
          <p:cNvPr id="16" name="Inhaltsplatzhalter 4">
            <a:extLst>
              <a:ext uri="{FF2B5EF4-FFF2-40B4-BE49-F238E27FC236}">
                <a16:creationId xmlns:a16="http://schemas.microsoft.com/office/drawing/2014/main" id="{E95D35A1-B911-4969-9722-F0534ADE23A8}"/>
              </a:ext>
            </a:extLst>
          </p:cNvPr>
          <p:cNvSpPr txBox="1">
            <a:spLocks/>
          </p:cNvSpPr>
          <p:nvPr/>
        </p:nvSpPr>
        <p:spPr>
          <a:xfrm>
            <a:off x="768551" y="4412125"/>
            <a:ext cx="3331062" cy="63177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35359" rtl="0" eaLnBrk="1" fontAlgn="auto" latinLnBrk="0" hangingPunct="1">
              <a:lnSpc>
                <a:spcPct val="110000"/>
              </a:lnSpc>
              <a:spcBef>
                <a:spcPts val="0"/>
              </a:spcBef>
              <a:spcAft>
                <a:spcPts val="1132"/>
              </a:spcAft>
              <a:buClrTx/>
              <a:buSzTx/>
              <a:buFont typeface="Wingdings" panose="05000000000000000000" pitchFamily="2" charset="2"/>
              <a:buNone/>
              <a:tabLst/>
              <a:defRPr/>
            </a:pPr>
            <a:r>
              <a:rPr kumimoji="0" lang="en-AU" sz="1265" b="0" i="0" u="none" strike="noStrike" kern="1200" cap="none" spc="0" normalizeH="0" baseline="0" noProof="0" dirty="0">
                <a:ln>
                  <a:noFill/>
                </a:ln>
                <a:solidFill>
                  <a:prstClr val="black"/>
                </a:solidFill>
                <a:effectLst/>
                <a:uLnTx/>
                <a:uFillTx/>
                <a:latin typeface="Calibri" panose="020F0502020204030204"/>
                <a:ea typeface="+mn-ea"/>
                <a:cs typeface="+mn-cs"/>
              </a:rPr>
              <a:t>Providing simple tools to monitor and track progression of an apprenticeship and manage personal user profiles.</a:t>
            </a:r>
          </a:p>
        </p:txBody>
      </p:sp>
      <p:sp>
        <p:nvSpPr>
          <p:cNvPr id="19" name="Freeform 55">
            <a:extLst>
              <a:ext uri="{FF2B5EF4-FFF2-40B4-BE49-F238E27FC236}">
                <a16:creationId xmlns:a16="http://schemas.microsoft.com/office/drawing/2014/main" id="{A739104A-34F6-4FA4-B2DC-F29C8FC08E44}"/>
              </a:ext>
              <a:ext uri="{C183D7F6-B498-43B3-948B-1728B52AA6E4}">
                <adec:decorative xmlns:adec="http://schemas.microsoft.com/office/drawing/2017/decorative" val="1"/>
              </a:ext>
            </a:extLst>
          </p:cNvPr>
          <p:cNvSpPr/>
          <p:nvPr/>
        </p:nvSpPr>
        <p:spPr bwMode="auto">
          <a:xfrm>
            <a:off x="39792" y="5383201"/>
            <a:ext cx="622221" cy="624102"/>
          </a:xfrm>
          <a:prstGeom prst="ellipse">
            <a:avLst/>
          </a:prstGeom>
          <a:solidFill>
            <a:schemeClr val="accent1"/>
          </a:solidFill>
          <a:ln w="9525">
            <a:noFill/>
            <a:round/>
            <a:headEnd/>
            <a:tailEnd/>
          </a:ln>
        </p:spPr>
        <p:txBody>
          <a:bodyPr vert="horz" wrap="square" lIns="59960" tIns="29980" rIns="59960" bIns="29980"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Graphic 21">
            <a:extLst>
              <a:ext uri="{FF2B5EF4-FFF2-40B4-BE49-F238E27FC236}">
                <a16:creationId xmlns:a16="http://schemas.microsoft.com/office/drawing/2014/main" id="{802CC308-7F3E-4D88-87D8-D2D0B3BB004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461" y="5441814"/>
            <a:ext cx="511312" cy="511312"/>
          </a:xfrm>
          <a:prstGeom prst="rect">
            <a:avLst/>
          </a:prstGeom>
        </p:spPr>
      </p:pic>
      <p:sp>
        <p:nvSpPr>
          <p:cNvPr id="15" name="Inhaltsplatzhalter 4">
            <a:extLst>
              <a:ext uri="{FF2B5EF4-FFF2-40B4-BE49-F238E27FC236}">
                <a16:creationId xmlns:a16="http://schemas.microsoft.com/office/drawing/2014/main" id="{A272EB8A-44CD-4FDB-82A1-0C315B61168B}"/>
              </a:ext>
            </a:extLst>
          </p:cNvPr>
          <p:cNvSpPr txBox="1">
            <a:spLocks/>
          </p:cNvSpPr>
          <p:nvPr/>
        </p:nvSpPr>
        <p:spPr>
          <a:xfrm>
            <a:off x="774143" y="5382132"/>
            <a:ext cx="3197847" cy="63177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35359" rtl="0" eaLnBrk="1" fontAlgn="auto" latinLnBrk="0" hangingPunct="1">
              <a:lnSpc>
                <a:spcPct val="110000"/>
              </a:lnSpc>
              <a:spcBef>
                <a:spcPts val="0"/>
              </a:spcBef>
              <a:spcAft>
                <a:spcPts val="1132"/>
              </a:spcAft>
              <a:buClrTx/>
              <a:buSzTx/>
              <a:buFont typeface="Wingdings" panose="05000000000000000000" pitchFamily="2" charset="2"/>
              <a:buNone/>
              <a:tabLst/>
              <a:defRPr/>
            </a:pPr>
            <a:r>
              <a:rPr kumimoji="0" lang="en-AU" sz="1265" b="0" i="0" u="none" strike="noStrike" kern="1200" cap="none" spc="0" normalizeH="0" baseline="0" noProof="0" dirty="0">
                <a:ln>
                  <a:noFill/>
                </a:ln>
                <a:solidFill>
                  <a:prstClr val="black"/>
                </a:solidFill>
                <a:effectLst/>
                <a:uLnTx/>
                <a:uFillTx/>
                <a:latin typeface="Calibri" panose="020F0502020204030204"/>
                <a:ea typeface="+mn-ea"/>
                <a:cs typeface="+mn-cs"/>
              </a:rPr>
              <a:t>Connecting Commonwealth and State Government processes, allowing better data sharing in near-real time</a:t>
            </a:r>
          </a:p>
        </p:txBody>
      </p:sp>
      <p:grpSp>
        <p:nvGrpSpPr>
          <p:cNvPr id="7" name="Group 2">
            <a:extLst>
              <a:ext uri="{FF2B5EF4-FFF2-40B4-BE49-F238E27FC236}">
                <a16:creationId xmlns:a16="http://schemas.microsoft.com/office/drawing/2014/main" id="{BF42FAC2-5C70-4561-82D3-C585B416DC34}"/>
              </a:ext>
              <a:ext uri="{C183D7F6-B498-43B3-948B-1728B52AA6E4}">
                <adec:decorative xmlns:adec="http://schemas.microsoft.com/office/drawing/2017/decorative" val="1"/>
              </a:ext>
            </a:extLst>
          </p:cNvPr>
          <p:cNvGrpSpPr/>
          <p:nvPr/>
        </p:nvGrpSpPr>
        <p:grpSpPr>
          <a:xfrm>
            <a:off x="4090563" y="4436666"/>
            <a:ext cx="600139" cy="624102"/>
            <a:chOff x="4090562" y="5051610"/>
            <a:chExt cx="600139" cy="624102"/>
          </a:xfrm>
          <a:solidFill>
            <a:schemeClr val="accent1"/>
          </a:solidFill>
        </p:grpSpPr>
        <p:sp>
          <p:nvSpPr>
            <p:cNvPr id="28" name="Freeform 55">
              <a:extLst>
                <a:ext uri="{FF2B5EF4-FFF2-40B4-BE49-F238E27FC236}">
                  <a16:creationId xmlns:a16="http://schemas.microsoft.com/office/drawing/2014/main" id="{7DB81581-9755-4FFC-8990-2FED1B2C97FB}"/>
                </a:ext>
              </a:extLst>
            </p:cNvPr>
            <p:cNvSpPr/>
            <p:nvPr/>
          </p:nvSpPr>
          <p:spPr bwMode="auto">
            <a:xfrm>
              <a:off x="4090562" y="5051610"/>
              <a:ext cx="600139" cy="624102"/>
            </a:xfrm>
            <a:prstGeom prst="ellipse">
              <a:avLst/>
            </a:prstGeom>
            <a:grpFill/>
            <a:ln w="9525">
              <a:noFill/>
              <a:round/>
              <a:headEnd/>
              <a:tailEnd/>
            </a:ln>
          </p:spPr>
          <p:txBody>
            <a:bodyPr vert="horz" wrap="square" lIns="59960" tIns="29980" rIns="59960" bIns="29980"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Graphic 44">
              <a:extLst>
                <a:ext uri="{FF2B5EF4-FFF2-40B4-BE49-F238E27FC236}">
                  <a16:creationId xmlns:a16="http://schemas.microsoft.com/office/drawing/2014/main" id="{111C03D1-2D0A-44EE-BBC3-0A102AC17DC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03669" y="5154854"/>
              <a:ext cx="380684" cy="380684"/>
            </a:xfrm>
            <a:prstGeom prst="rect">
              <a:avLst/>
            </a:prstGeom>
          </p:spPr>
        </p:pic>
      </p:grpSp>
      <p:sp>
        <p:nvSpPr>
          <p:cNvPr id="27" name="Inhaltsplatzhalter 4">
            <a:extLst>
              <a:ext uri="{FF2B5EF4-FFF2-40B4-BE49-F238E27FC236}">
                <a16:creationId xmlns:a16="http://schemas.microsoft.com/office/drawing/2014/main" id="{079AA364-E827-4D75-AC59-7553D36641B0}"/>
              </a:ext>
            </a:extLst>
          </p:cNvPr>
          <p:cNvSpPr txBox="1">
            <a:spLocks/>
          </p:cNvSpPr>
          <p:nvPr/>
        </p:nvSpPr>
        <p:spPr>
          <a:xfrm>
            <a:off x="4793080" y="4412125"/>
            <a:ext cx="3155713" cy="41761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35359" rtl="0" eaLnBrk="1" fontAlgn="auto" latinLnBrk="0" hangingPunct="1">
              <a:lnSpc>
                <a:spcPct val="110000"/>
              </a:lnSpc>
              <a:spcBef>
                <a:spcPts val="0"/>
              </a:spcBef>
              <a:spcAft>
                <a:spcPts val="1132"/>
              </a:spcAft>
              <a:buClrTx/>
              <a:buSzTx/>
              <a:buFont typeface="Wingdings" panose="05000000000000000000" pitchFamily="2" charset="2"/>
              <a:buNone/>
              <a:tabLst/>
              <a:defRPr/>
            </a:pPr>
            <a:r>
              <a:rPr kumimoji="0" lang="en-AU" sz="1265" b="0" i="0" u="none" strike="noStrike" kern="1200" cap="none" spc="0" normalizeH="0" baseline="0" noProof="0" dirty="0">
                <a:ln>
                  <a:noFill/>
                </a:ln>
                <a:solidFill>
                  <a:prstClr val="black"/>
                </a:solidFill>
                <a:effectLst/>
                <a:uLnTx/>
                <a:uFillTx/>
                <a:latin typeface="Calibri" panose="020F0502020204030204"/>
                <a:ea typeface="+mn-ea"/>
                <a:cs typeface="+mn-cs"/>
              </a:rPr>
              <a:t>Enabling the monitoring of payments and debts related to an apprenticeship</a:t>
            </a:r>
          </a:p>
        </p:txBody>
      </p:sp>
      <p:sp>
        <p:nvSpPr>
          <p:cNvPr id="29" name="Freeform 55">
            <a:extLst>
              <a:ext uri="{FF2B5EF4-FFF2-40B4-BE49-F238E27FC236}">
                <a16:creationId xmlns:a16="http://schemas.microsoft.com/office/drawing/2014/main" id="{15C93AED-E2DF-4871-BD94-AA2664E86859}"/>
              </a:ext>
              <a:ext uri="{C183D7F6-B498-43B3-948B-1728B52AA6E4}">
                <adec:decorative xmlns:adec="http://schemas.microsoft.com/office/drawing/2017/decorative" val="1"/>
              </a:ext>
            </a:extLst>
          </p:cNvPr>
          <p:cNvSpPr/>
          <p:nvPr/>
        </p:nvSpPr>
        <p:spPr bwMode="auto">
          <a:xfrm>
            <a:off x="4090424" y="5383201"/>
            <a:ext cx="622221" cy="624102"/>
          </a:xfrm>
          <a:prstGeom prst="ellipse">
            <a:avLst/>
          </a:prstGeom>
          <a:solidFill>
            <a:schemeClr val="accent6"/>
          </a:solidFill>
          <a:ln w="9525">
            <a:noFill/>
            <a:round/>
            <a:headEnd/>
            <a:tailEnd/>
          </a:ln>
        </p:spPr>
        <p:txBody>
          <a:bodyPr vert="horz" wrap="square" lIns="59960" tIns="29980" rIns="59960" bIns="29980"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138EA883-179B-4481-A5AC-C7091E20B1CA}"/>
              </a:ext>
              <a:ext uri="{C183D7F6-B498-43B3-948B-1728B52AA6E4}">
                <adec:decorative xmlns:adec="http://schemas.microsoft.com/office/drawing/2017/decorative" val="1"/>
              </a:ext>
            </a:extLst>
          </p:cNvPr>
          <p:cNvGrpSpPr/>
          <p:nvPr/>
        </p:nvGrpSpPr>
        <p:grpSpPr>
          <a:xfrm>
            <a:off x="4167796" y="5479410"/>
            <a:ext cx="445521" cy="395362"/>
            <a:chOff x="4759647" y="5211871"/>
            <a:chExt cx="855864" cy="696805"/>
          </a:xfrm>
          <a:noFill/>
        </p:grpSpPr>
        <p:sp>
          <p:nvSpPr>
            <p:cNvPr id="35" name="Freeform 75">
              <a:extLst>
                <a:ext uri="{FF2B5EF4-FFF2-40B4-BE49-F238E27FC236}">
                  <a16:creationId xmlns:a16="http://schemas.microsoft.com/office/drawing/2014/main" id="{010BED5F-2529-43A0-996A-55B3F7F61561}"/>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2700">
              <a:solidFill>
                <a:schemeClr val="bg1"/>
              </a:solidFill>
              <a:round/>
              <a:headEnd/>
              <a:tailEnd/>
            </a:ln>
          </p:spPr>
          <p:txBody>
            <a:bodyPr vert="horz" wrap="square" lIns="59960" tIns="29980" rIns="59960" bIns="2998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75">
              <a:extLst>
                <a:ext uri="{FF2B5EF4-FFF2-40B4-BE49-F238E27FC236}">
                  <a16:creationId xmlns:a16="http://schemas.microsoft.com/office/drawing/2014/main" id="{76AD4740-91EA-4A73-9153-A158EDC2D1F3}"/>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2700">
              <a:solidFill>
                <a:schemeClr val="bg1"/>
              </a:solidFill>
              <a:round/>
              <a:headEnd/>
              <a:tailEnd/>
            </a:ln>
          </p:spPr>
          <p:txBody>
            <a:bodyPr vert="horz" wrap="square" lIns="59960" tIns="29980" rIns="59960" bIns="2998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75">
              <a:extLst>
                <a:ext uri="{FF2B5EF4-FFF2-40B4-BE49-F238E27FC236}">
                  <a16:creationId xmlns:a16="http://schemas.microsoft.com/office/drawing/2014/main" id="{3AEE5B99-B14D-41F0-AAB3-935BD6CF1968}"/>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2700">
              <a:solidFill>
                <a:schemeClr val="bg1"/>
              </a:solidFill>
              <a:round/>
              <a:headEnd/>
              <a:tailEnd/>
            </a:ln>
          </p:spPr>
          <p:txBody>
            <a:bodyPr vert="horz" wrap="square" lIns="59960" tIns="29980" rIns="59960" bIns="2998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Inhaltsplatzhalter 4">
            <a:extLst>
              <a:ext uri="{FF2B5EF4-FFF2-40B4-BE49-F238E27FC236}">
                <a16:creationId xmlns:a16="http://schemas.microsoft.com/office/drawing/2014/main" id="{D7E40832-3F73-48DB-89C8-CCFBC98DDAA6}"/>
              </a:ext>
            </a:extLst>
          </p:cNvPr>
          <p:cNvSpPr txBox="1">
            <a:spLocks/>
          </p:cNvSpPr>
          <p:nvPr/>
        </p:nvSpPr>
        <p:spPr>
          <a:xfrm>
            <a:off x="4793080" y="5373306"/>
            <a:ext cx="2944747" cy="63177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35359" rtl="0" eaLnBrk="1" fontAlgn="auto" latinLnBrk="0" hangingPunct="1">
              <a:lnSpc>
                <a:spcPct val="110000"/>
              </a:lnSpc>
              <a:spcBef>
                <a:spcPts val="0"/>
              </a:spcBef>
              <a:spcAft>
                <a:spcPts val="1132"/>
              </a:spcAft>
              <a:buClrTx/>
              <a:buSzTx/>
              <a:buFont typeface="Wingdings" panose="05000000000000000000" pitchFamily="2" charset="2"/>
              <a:buNone/>
              <a:tabLst/>
              <a:defRPr/>
            </a:pPr>
            <a:r>
              <a:rPr kumimoji="0" lang="en-AU" sz="1265" b="0" i="0" u="none" strike="noStrike" kern="1200" cap="none" spc="0" normalizeH="0" baseline="0" noProof="0" dirty="0">
                <a:ln>
                  <a:noFill/>
                </a:ln>
                <a:solidFill>
                  <a:prstClr val="black"/>
                </a:solidFill>
                <a:effectLst/>
                <a:uLnTx/>
                <a:uFillTx/>
                <a:latin typeface="Calibri" panose="020F0502020204030204"/>
                <a:ea typeface="+mn-ea"/>
                <a:cs typeface="+mn-cs"/>
              </a:rPr>
              <a:t>Providing Government with a better understanding of the full apprenticeship ecosystem through improved analytics</a:t>
            </a:r>
          </a:p>
        </p:txBody>
      </p:sp>
      <p:sp>
        <p:nvSpPr>
          <p:cNvPr id="50" name="Freeform 55">
            <a:extLst>
              <a:ext uri="{FF2B5EF4-FFF2-40B4-BE49-F238E27FC236}">
                <a16:creationId xmlns:a16="http://schemas.microsoft.com/office/drawing/2014/main" id="{D9CC47AF-AA77-4A5C-AEC6-AFC16E1A32B5}"/>
              </a:ext>
              <a:ext uri="{C183D7F6-B498-43B3-948B-1728B52AA6E4}">
                <adec:decorative xmlns:adec="http://schemas.microsoft.com/office/drawing/2017/decorative" val="1"/>
              </a:ext>
            </a:extLst>
          </p:cNvPr>
          <p:cNvSpPr/>
          <p:nvPr/>
        </p:nvSpPr>
        <p:spPr bwMode="auto">
          <a:xfrm>
            <a:off x="8111270" y="4436666"/>
            <a:ext cx="622221" cy="624102"/>
          </a:xfrm>
          <a:prstGeom prst="ellipse">
            <a:avLst/>
          </a:prstGeom>
          <a:solidFill>
            <a:schemeClr val="accent6"/>
          </a:solidFill>
          <a:ln w="9525">
            <a:noFill/>
            <a:round/>
            <a:headEnd/>
            <a:tailEnd/>
          </a:ln>
        </p:spPr>
        <p:txBody>
          <a:bodyPr vert="horz" wrap="square" lIns="59960" tIns="29980" rIns="59960" bIns="29980"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1" name="Shape 362">
            <a:extLst>
              <a:ext uri="{FF2B5EF4-FFF2-40B4-BE49-F238E27FC236}">
                <a16:creationId xmlns:a16="http://schemas.microsoft.com/office/drawing/2014/main" id="{0A2399BB-ED8C-46FE-8D59-F36BDD4500A2}"/>
              </a:ext>
              <a:ext uri="{C183D7F6-B498-43B3-948B-1728B52AA6E4}">
                <adec:decorative xmlns:adec="http://schemas.microsoft.com/office/drawing/2017/decorative" val="1"/>
              </a:ext>
            </a:extLst>
          </p:cNvPr>
          <p:cNvGrpSpPr/>
          <p:nvPr/>
        </p:nvGrpSpPr>
        <p:grpSpPr>
          <a:xfrm>
            <a:off x="8247358" y="4634808"/>
            <a:ext cx="405698" cy="229284"/>
            <a:chOff x="4610450" y="3703750"/>
            <a:chExt cx="453050" cy="332175"/>
          </a:xfrm>
          <a:solidFill>
            <a:schemeClr val="bg1"/>
          </a:solidFill>
        </p:grpSpPr>
        <p:sp>
          <p:nvSpPr>
            <p:cNvPr id="52" name="Shape 363">
              <a:extLst>
                <a:ext uri="{FF2B5EF4-FFF2-40B4-BE49-F238E27FC236}">
                  <a16:creationId xmlns:a16="http://schemas.microsoft.com/office/drawing/2014/main" id="{145FC516-D167-422E-AA6A-3645CADF6EFD}"/>
                </a:ext>
              </a:extLst>
            </p:cNvPr>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w="6350">
              <a:solidFill>
                <a:schemeClr val="bg1"/>
              </a:solidFill>
            </a:ln>
          </p:spPr>
          <p:txBody>
            <a:bodyPr lIns="121787" tIns="121787" rIns="121787" bIns="121787" anchor="ctr" anchorCtr="0">
              <a:noAutofit/>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sz="2398"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3" name="Shape 364">
              <a:extLst>
                <a:ext uri="{FF2B5EF4-FFF2-40B4-BE49-F238E27FC236}">
                  <a16:creationId xmlns:a16="http://schemas.microsoft.com/office/drawing/2014/main" id="{3631A679-68EE-4BF8-A358-9AEA07B8D24A}"/>
                </a:ext>
              </a:extLst>
            </p:cNvPr>
            <p:cNvSpPr/>
            <p:nvPr/>
          </p:nvSpPr>
          <p:spPr>
            <a:xfrm flipV="1">
              <a:off x="4665556" y="3756374"/>
              <a:ext cx="384327" cy="21183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w="6350">
              <a:solidFill>
                <a:schemeClr val="bg1"/>
              </a:solidFill>
            </a:ln>
          </p:spPr>
          <p:txBody>
            <a:bodyPr lIns="121787" tIns="121787" rIns="121787" bIns="121787" anchor="ctr" anchorCtr="0">
              <a:noAutofit/>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sz="2398"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49" name="TextBox 48">
            <a:extLst>
              <a:ext uri="{FF2B5EF4-FFF2-40B4-BE49-F238E27FC236}">
                <a16:creationId xmlns:a16="http://schemas.microsoft.com/office/drawing/2014/main" id="{BE695B85-450A-4B6D-BE2F-6688774D9D73}"/>
              </a:ext>
            </a:extLst>
          </p:cNvPr>
          <p:cNvSpPr txBox="1"/>
          <p:nvPr/>
        </p:nvSpPr>
        <p:spPr>
          <a:xfrm>
            <a:off x="8742228" y="4381844"/>
            <a:ext cx="3490580" cy="871008"/>
          </a:xfrm>
          <a:prstGeom prst="rect">
            <a:avLst/>
          </a:prstGeom>
          <a:noFill/>
        </p:spPr>
        <p:txBody>
          <a:bodyPr wrap="square" rtlCol="0">
            <a:spAutoFit/>
          </a:bodyPr>
          <a:lstStyle/>
          <a:p>
            <a:pPr marL="0" marR="0" lvl="1" indent="0" algn="l" defTabSz="1218072" rtl="0" eaLnBrk="1" fontAlgn="auto" latinLnBrk="0" hangingPunct="1">
              <a:lnSpc>
                <a:spcPct val="100000"/>
              </a:lnSpc>
              <a:spcBef>
                <a:spcPts val="0"/>
              </a:spcBef>
              <a:spcAft>
                <a:spcPts val="0"/>
              </a:spcAft>
              <a:buClrTx/>
              <a:buSzTx/>
              <a:buFontTx/>
              <a:buNone/>
              <a:tabLst/>
              <a:defRPr/>
            </a:pPr>
            <a:r>
              <a:rPr kumimoji="0" lang="en-AU" sz="1265" b="0" i="0" u="none" strike="noStrike" kern="1200" cap="none" spc="0" normalizeH="0" baseline="0" noProof="0" dirty="0">
                <a:ln>
                  <a:noFill/>
                </a:ln>
                <a:solidFill>
                  <a:prstClr val="black"/>
                </a:solidFill>
                <a:effectLst/>
                <a:uLnTx/>
                <a:uFillTx/>
                <a:latin typeface="Calibri" panose="020F0502020204030204"/>
                <a:ea typeface="+mn-ea"/>
                <a:cs typeface="+mn-cs"/>
              </a:rPr>
              <a:t>Reducing AASN providers focus on claims processing and administration allowing an increased focus on the provision of advice, assistance and wraparound services</a:t>
            </a:r>
          </a:p>
        </p:txBody>
      </p:sp>
      <p:sp>
        <p:nvSpPr>
          <p:cNvPr id="55" name="Freeform 55">
            <a:extLst>
              <a:ext uri="{FF2B5EF4-FFF2-40B4-BE49-F238E27FC236}">
                <a16:creationId xmlns:a16="http://schemas.microsoft.com/office/drawing/2014/main" id="{182A5683-8B62-4438-80AB-D79DC31A2476}"/>
              </a:ext>
              <a:ext uri="{C183D7F6-B498-43B3-948B-1728B52AA6E4}">
                <adec:decorative xmlns:adec="http://schemas.microsoft.com/office/drawing/2017/decorative" val="1"/>
              </a:ext>
            </a:extLst>
          </p:cNvPr>
          <p:cNvSpPr/>
          <p:nvPr/>
        </p:nvSpPr>
        <p:spPr bwMode="auto">
          <a:xfrm>
            <a:off x="8120007" y="5381594"/>
            <a:ext cx="622221" cy="624102"/>
          </a:xfrm>
          <a:prstGeom prst="ellipse">
            <a:avLst/>
          </a:prstGeom>
          <a:solidFill>
            <a:schemeClr val="accent1"/>
          </a:solidFill>
          <a:ln w="9525">
            <a:noFill/>
            <a:round/>
            <a:headEnd/>
            <a:tailEnd/>
          </a:ln>
        </p:spPr>
        <p:txBody>
          <a:bodyPr vert="horz" wrap="square" lIns="59960" tIns="29980" rIns="59960" bIns="29980" numCol="1" rtlCol="0" anchor="ctr" anchorCtr="0" compatLnSpc="1">
            <a:prstTxWarp prst="textNoShape">
              <a:avLst/>
            </a:prstTxWarp>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0" name="Graphic 59">
            <a:extLst>
              <a:ext uri="{FF2B5EF4-FFF2-40B4-BE49-F238E27FC236}">
                <a16:creationId xmlns:a16="http://schemas.microsoft.com/office/drawing/2014/main" id="{DEAA095B-5276-4FF9-8582-7720FAA90DA9}"/>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93753" y="5461843"/>
            <a:ext cx="468040" cy="468040"/>
          </a:xfrm>
          <a:prstGeom prst="rect">
            <a:avLst/>
          </a:prstGeom>
        </p:spPr>
      </p:pic>
      <p:sp>
        <p:nvSpPr>
          <p:cNvPr id="54" name="TextBox 53">
            <a:extLst>
              <a:ext uri="{FF2B5EF4-FFF2-40B4-BE49-F238E27FC236}">
                <a16:creationId xmlns:a16="http://schemas.microsoft.com/office/drawing/2014/main" id="{BE7C78D9-2AE4-4FF6-9F95-CC9C3C67A93F}"/>
              </a:ext>
            </a:extLst>
          </p:cNvPr>
          <p:cNvSpPr txBox="1"/>
          <p:nvPr/>
        </p:nvSpPr>
        <p:spPr>
          <a:xfrm>
            <a:off x="8742228" y="5426962"/>
            <a:ext cx="3384133" cy="481670"/>
          </a:xfrm>
          <a:prstGeom prst="rect">
            <a:avLst/>
          </a:prstGeom>
          <a:noFill/>
        </p:spPr>
        <p:txBody>
          <a:bodyPr wrap="square" rtlCol="0">
            <a:spAutoFit/>
          </a:bodyPr>
          <a:lstStyle/>
          <a:p>
            <a:pPr marL="0" marR="0" lvl="1" indent="0" algn="l" defTabSz="1218072" rtl="0" eaLnBrk="1" fontAlgn="auto" latinLnBrk="0" hangingPunct="1">
              <a:lnSpc>
                <a:spcPct val="100000"/>
              </a:lnSpc>
              <a:spcBef>
                <a:spcPts val="0"/>
              </a:spcBef>
              <a:spcAft>
                <a:spcPts val="0"/>
              </a:spcAft>
              <a:buClrTx/>
              <a:buSzTx/>
              <a:buFontTx/>
              <a:buNone/>
              <a:tabLst/>
              <a:defRPr/>
            </a:pPr>
            <a:r>
              <a:rPr kumimoji="0" lang="en-AU" sz="1265" b="0" i="0" u="none" strike="noStrike" kern="1200" cap="none" spc="0" normalizeH="0" baseline="0" noProof="0" dirty="0">
                <a:ln>
                  <a:noFill/>
                </a:ln>
                <a:solidFill>
                  <a:prstClr val="black"/>
                </a:solidFill>
                <a:effectLst/>
                <a:uLnTx/>
                <a:uFillTx/>
                <a:latin typeface="Calibri" panose="020F0502020204030204"/>
                <a:ea typeface="+mn-ea"/>
                <a:cs typeface="+mn-cs"/>
              </a:rPr>
              <a:t>Ensuring smarter tracking of apprenticeship obligations</a:t>
            </a:r>
          </a:p>
        </p:txBody>
      </p:sp>
    </p:spTree>
    <p:extLst>
      <p:ext uri="{BB962C8B-B14F-4D97-AF65-F5344CB8AC3E}">
        <p14:creationId xmlns:p14="http://schemas.microsoft.com/office/powerpoint/2010/main" val="91226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259" y="-23017"/>
            <a:ext cx="10279482" cy="671453"/>
          </a:xfrm>
        </p:spPr>
        <p:txBody>
          <a:bodyPr>
            <a:noAutofit/>
          </a:bodyPr>
          <a:lstStyle/>
          <a:p>
            <a:r>
              <a:rPr lang="en-AU" sz="2800" dirty="0">
                <a:latin typeface="Calibri" panose="020F0502020204030204"/>
                <a:ea typeface="+mn-ea"/>
                <a:cs typeface="+mn-cs"/>
              </a:rPr>
              <a:t>Australian Apprenticeship Support Network Providers</a:t>
            </a:r>
          </a:p>
        </p:txBody>
      </p:sp>
      <p:cxnSp>
        <p:nvCxnSpPr>
          <p:cNvPr id="5" name="Straight Connector 4">
            <a:extLst>
              <a:ext uri="{FF2B5EF4-FFF2-40B4-BE49-F238E27FC236}">
                <a16:creationId xmlns:a16="http://schemas.microsoft.com/office/drawing/2014/main" id="{CDBE2C24-94F7-7038-1611-1816EAFBC3AC}"/>
              </a:ext>
              <a:ext uri="{C183D7F6-B498-43B3-948B-1728B52AA6E4}">
                <adec:decorative xmlns:adec="http://schemas.microsoft.com/office/drawing/2017/decorative" val="1"/>
              </a:ext>
            </a:extLst>
          </p:cNvPr>
          <p:cNvCxnSpPr/>
          <p:nvPr/>
        </p:nvCxnSpPr>
        <p:spPr>
          <a:xfrm>
            <a:off x="733598" y="516243"/>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ounded Rectangle 45">
            <a:extLst>
              <a:ext uri="{FF2B5EF4-FFF2-40B4-BE49-F238E27FC236}">
                <a16:creationId xmlns:a16="http://schemas.microsoft.com/office/drawing/2014/main" id="{7F4511FB-BAA0-4FFD-BBE3-C42E6225BC1F}"/>
              </a:ext>
              <a:ext uri="{C183D7F6-B498-43B3-948B-1728B52AA6E4}">
                <adec:decorative xmlns:adec="http://schemas.microsoft.com/office/drawing/2017/decorative" val="1"/>
              </a:ext>
            </a:extLst>
          </p:cNvPr>
          <p:cNvSpPr/>
          <p:nvPr/>
        </p:nvSpPr>
        <p:spPr>
          <a:xfrm>
            <a:off x="126375" y="720246"/>
            <a:ext cx="11844327" cy="5621446"/>
          </a:xfrm>
          <a:prstGeom prst="roundRect">
            <a:avLst>
              <a:gd name="adj" fmla="val 4822"/>
            </a:avLst>
          </a:prstGeom>
          <a:solidFill>
            <a:schemeClr val="bg2"/>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1199"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1199"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1199"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1199"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1199"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1199"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58" name="Rectangle 57">
            <a:extLst>
              <a:ext uri="{FF2B5EF4-FFF2-40B4-BE49-F238E27FC236}">
                <a16:creationId xmlns:a16="http://schemas.microsoft.com/office/drawing/2014/main" id="{F49F7AE5-69C8-415F-9CFD-8399F2866381}"/>
              </a:ext>
            </a:extLst>
          </p:cNvPr>
          <p:cNvSpPr/>
          <p:nvPr/>
        </p:nvSpPr>
        <p:spPr>
          <a:xfrm>
            <a:off x="221298" y="820509"/>
            <a:ext cx="11674667" cy="2104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27965" marR="0" lvl="0" indent="-227965" algn="l" defTabSz="1218072"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There are </a:t>
            </a: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7 AASN Providers</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 contracted directly by the Commonwealth Government.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685165" marR="0" lvl="1" indent="-227965" algn="l" defTabSz="1218072"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Contracted by state (with exception of WA) the </a:t>
            </a: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AASN network provides national coverage</a:t>
            </a:r>
            <a:endPar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685165" marR="0" lvl="1" indent="-227965" algn="l" defTabSz="1218072"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In the Northern Territory, GTNT is contracted to deliver services on behalf of both the Commonwealth and the Northern Territory government, while in Qld AASNs are also contracted separately to provide some additional services to apprentices and employers by the Queensland government.</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685165" marR="0" lvl="1" indent="-227965" algn="l" defTabSz="1218072"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Collectively providers employ around </a:t>
            </a: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500 mobile field officers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and operate out of </a:t>
            </a: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130 full time sites</a:t>
            </a:r>
            <a:endPar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7965" marR="0" lvl="0" indent="-227965" algn="l" defTabSz="1218072"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For the 12 months to March 2022 AASNs managed </a:t>
            </a: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Calibri"/>
              </a:rPr>
              <a:t>234,700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sign-ups and supported </a:t>
            </a: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Calibri"/>
              </a:rPr>
              <a:t>387,830 apprentices in training</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nvGrpSpPr>
          <p:cNvPr id="84" name="Group 83">
            <a:extLst>
              <a:ext uri="{FF2B5EF4-FFF2-40B4-BE49-F238E27FC236}">
                <a16:creationId xmlns:a16="http://schemas.microsoft.com/office/drawing/2014/main" id="{D07C1E3C-D8D0-4DE9-8D5C-A63FE8B42432}"/>
              </a:ext>
              <a:ext uri="{C183D7F6-B498-43B3-948B-1728B52AA6E4}">
                <adec:decorative xmlns:adec="http://schemas.microsoft.com/office/drawing/2017/decorative" val="1"/>
              </a:ext>
            </a:extLst>
          </p:cNvPr>
          <p:cNvGrpSpPr/>
          <p:nvPr/>
        </p:nvGrpSpPr>
        <p:grpSpPr>
          <a:xfrm>
            <a:off x="260065" y="2993573"/>
            <a:ext cx="1365474" cy="605530"/>
            <a:chOff x="7492142" y="2091114"/>
            <a:chExt cx="1404155" cy="466465"/>
          </a:xfrm>
        </p:grpSpPr>
        <p:sp>
          <p:nvSpPr>
            <p:cNvPr id="86" name="Rectangle: Rounded Corners 85">
              <a:extLst>
                <a:ext uri="{FF2B5EF4-FFF2-40B4-BE49-F238E27FC236}">
                  <a16:creationId xmlns:a16="http://schemas.microsoft.com/office/drawing/2014/main" id="{9F44CAE9-FB72-489D-AA80-B2B4DD27E40D}"/>
                </a:ext>
              </a:extLst>
            </p:cNvPr>
            <p:cNvSpPr/>
            <p:nvPr/>
          </p:nvSpPr>
          <p:spPr>
            <a:xfrm>
              <a:off x="7492142" y="2091114"/>
              <a:ext cx="1404155" cy="4664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41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7" name="Picture 86">
              <a:extLst>
                <a:ext uri="{FF2B5EF4-FFF2-40B4-BE49-F238E27FC236}">
                  <a16:creationId xmlns:a16="http://schemas.microsoft.com/office/drawing/2014/main" id="{925EFB18-4E31-4E08-9B89-B2798CFF4C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1302" y="2100620"/>
              <a:ext cx="680465" cy="424935"/>
            </a:xfrm>
            <a:prstGeom prst="rect">
              <a:avLst/>
            </a:prstGeom>
          </p:spPr>
        </p:pic>
      </p:grpSp>
      <p:sp>
        <p:nvSpPr>
          <p:cNvPr id="85" name="Rectangle 84">
            <a:extLst>
              <a:ext uri="{FF2B5EF4-FFF2-40B4-BE49-F238E27FC236}">
                <a16:creationId xmlns:a16="http://schemas.microsoft.com/office/drawing/2014/main" id="{4610697C-7F98-4C46-B87C-AE6FBA8932FC}"/>
              </a:ext>
            </a:extLst>
          </p:cNvPr>
          <p:cNvSpPr/>
          <p:nvPr/>
        </p:nvSpPr>
        <p:spPr>
          <a:xfrm>
            <a:off x="364053" y="3760916"/>
            <a:ext cx="1261455" cy="1982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8072" rtl="0" eaLnBrk="1" fontAlgn="auto" latinLnBrk="0" hangingPunct="1">
              <a:lnSpc>
                <a:spcPct val="115000"/>
              </a:lnSpc>
              <a:spcBef>
                <a:spcPts val="0"/>
              </a:spcBef>
              <a:spcAft>
                <a:spcPts val="799"/>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MEGT</a:t>
            </a:r>
            <a:endPar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QLD</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NSW</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VIC</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TAS</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SA</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Perth </a:t>
            </a:r>
          </a:p>
        </p:txBody>
      </p:sp>
      <p:sp>
        <p:nvSpPr>
          <p:cNvPr id="94" name="Rectangle: Rounded Corners 93">
            <a:extLst>
              <a:ext uri="{FF2B5EF4-FFF2-40B4-BE49-F238E27FC236}">
                <a16:creationId xmlns:a16="http://schemas.microsoft.com/office/drawing/2014/main" id="{AB956841-9908-4474-BA69-6B66C63AFFFA}"/>
              </a:ext>
              <a:ext uri="{C183D7F6-B498-43B3-948B-1728B52AA6E4}">
                <adec:decorative xmlns:adec="http://schemas.microsoft.com/office/drawing/2017/decorative" val="1"/>
              </a:ext>
            </a:extLst>
          </p:cNvPr>
          <p:cNvSpPr/>
          <p:nvPr/>
        </p:nvSpPr>
        <p:spPr>
          <a:xfrm>
            <a:off x="1997006" y="2993573"/>
            <a:ext cx="1365477" cy="605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41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97FF522-583D-40A5-8312-D3049E6E4A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59487" y="3029510"/>
            <a:ext cx="733290" cy="544589"/>
          </a:xfrm>
          <a:prstGeom prst="rect">
            <a:avLst/>
          </a:prstGeom>
        </p:spPr>
      </p:pic>
      <p:sp>
        <p:nvSpPr>
          <p:cNvPr id="60" name="Rectangle 59">
            <a:extLst>
              <a:ext uri="{FF2B5EF4-FFF2-40B4-BE49-F238E27FC236}">
                <a16:creationId xmlns:a16="http://schemas.microsoft.com/office/drawing/2014/main" id="{F884CDC3-5451-4751-B12B-C02ADEA2FCC7}"/>
              </a:ext>
            </a:extLst>
          </p:cNvPr>
          <p:cNvSpPr/>
          <p:nvPr/>
        </p:nvSpPr>
        <p:spPr>
          <a:xfrm>
            <a:off x="2103892" y="3755437"/>
            <a:ext cx="1443384" cy="2700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8072" rtl="0" eaLnBrk="1" fontAlgn="auto" latinLnBrk="0" hangingPunct="1">
              <a:lnSpc>
                <a:spcPct val="115000"/>
              </a:lnSpc>
              <a:spcBef>
                <a:spcPts val="0"/>
              </a:spcBef>
              <a:spcAft>
                <a:spcPts val="799"/>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Chambers Apprenticeships Support Australia           </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VIC</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NSW</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Perth</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Outback WA </a:t>
            </a:r>
          </a:p>
        </p:txBody>
      </p:sp>
      <p:grpSp>
        <p:nvGrpSpPr>
          <p:cNvPr id="78" name="Group 77">
            <a:extLst>
              <a:ext uri="{FF2B5EF4-FFF2-40B4-BE49-F238E27FC236}">
                <a16:creationId xmlns:a16="http://schemas.microsoft.com/office/drawing/2014/main" id="{142A5D3C-4686-4395-9C8D-AEF3AB6C9406}"/>
              </a:ext>
              <a:ext uri="{C183D7F6-B498-43B3-948B-1728B52AA6E4}">
                <adec:decorative xmlns:adec="http://schemas.microsoft.com/office/drawing/2017/decorative" val="1"/>
              </a:ext>
            </a:extLst>
          </p:cNvPr>
          <p:cNvGrpSpPr/>
          <p:nvPr/>
        </p:nvGrpSpPr>
        <p:grpSpPr>
          <a:xfrm>
            <a:off x="3660186" y="3004139"/>
            <a:ext cx="1365476" cy="605530"/>
            <a:chOff x="5682393" y="2091114"/>
            <a:chExt cx="1404155" cy="466465"/>
          </a:xfrm>
        </p:grpSpPr>
        <p:sp>
          <p:nvSpPr>
            <p:cNvPr id="80" name="Rectangle: Rounded Corners 79">
              <a:extLst>
                <a:ext uri="{FF2B5EF4-FFF2-40B4-BE49-F238E27FC236}">
                  <a16:creationId xmlns:a16="http://schemas.microsoft.com/office/drawing/2014/main" id="{14E27D00-F8D3-4E28-B419-C3B5430C519B}"/>
                </a:ext>
              </a:extLst>
            </p:cNvPr>
            <p:cNvSpPr/>
            <p:nvPr/>
          </p:nvSpPr>
          <p:spPr>
            <a:xfrm>
              <a:off x="5682393" y="2091114"/>
              <a:ext cx="1404155" cy="4664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41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9B9D1D63-6D70-448E-9D64-DCCF8364C7B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338" y="2135195"/>
              <a:ext cx="1126357" cy="422384"/>
            </a:xfrm>
            <a:prstGeom prst="rect">
              <a:avLst/>
            </a:prstGeom>
          </p:spPr>
        </p:pic>
      </p:grpSp>
      <p:sp>
        <p:nvSpPr>
          <p:cNvPr id="79" name="Rectangle 78">
            <a:extLst>
              <a:ext uri="{FF2B5EF4-FFF2-40B4-BE49-F238E27FC236}">
                <a16:creationId xmlns:a16="http://schemas.microsoft.com/office/drawing/2014/main" id="{9B5617DA-7A06-448D-B3D7-9D472913F29C}"/>
              </a:ext>
            </a:extLst>
          </p:cNvPr>
          <p:cNvSpPr/>
          <p:nvPr/>
        </p:nvSpPr>
        <p:spPr>
          <a:xfrm>
            <a:off x="3767519" y="3760576"/>
            <a:ext cx="1210667" cy="232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8072" rtl="0" eaLnBrk="1" fontAlgn="auto" latinLnBrk="0" hangingPunct="1">
              <a:lnSpc>
                <a:spcPct val="115000"/>
              </a:lnSpc>
              <a:spcBef>
                <a:spcPts val="0"/>
              </a:spcBef>
              <a:spcAft>
                <a:spcPts val="799"/>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Sarina Russo Job Access</a:t>
            </a:r>
            <a:endPar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QLD</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NSW</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ACT</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VIC </a:t>
            </a:r>
          </a:p>
        </p:txBody>
      </p:sp>
      <p:grpSp>
        <p:nvGrpSpPr>
          <p:cNvPr id="89" name="Group 88">
            <a:extLst>
              <a:ext uri="{FF2B5EF4-FFF2-40B4-BE49-F238E27FC236}">
                <a16:creationId xmlns:a16="http://schemas.microsoft.com/office/drawing/2014/main" id="{80375E15-ACD2-4A81-9C50-42F9D74210A5}"/>
              </a:ext>
              <a:ext uri="{C183D7F6-B498-43B3-948B-1728B52AA6E4}">
                <adec:decorative xmlns:adec="http://schemas.microsoft.com/office/drawing/2017/decorative" val="1"/>
              </a:ext>
            </a:extLst>
          </p:cNvPr>
          <p:cNvGrpSpPr/>
          <p:nvPr/>
        </p:nvGrpSpPr>
        <p:grpSpPr>
          <a:xfrm>
            <a:off x="5406533" y="2993573"/>
            <a:ext cx="1365476" cy="605530"/>
            <a:chOff x="9301891" y="2091114"/>
            <a:chExt cx="1404155" cy="466465"/>
          </a:xfrm>
        </p:grpSpPr>
        <p:sp>
          <p:nvSpPr>
            <p:cNvPr id="91" name="Rectangle: Rounded Corners 90">
              <a:extLst>
                <a:ext uri="{FF2B5EF4-FFF2-40B4-BE49-F238E27FC236}">
                  <a16:creationId xmlns:a16="http://schemas.microsoft.com/office/drawing/2014/main" id="{FEB50D54-C179-4EE6-AE04-19D4723018E9}"/>
                </a:ext>
              </a:extLst>
            </p:cNvPr>
            <p:cNvSpPr/>
            <p:nvPr/>
          </p:nvSpPr>
          <p:spPr>
            <a:xfrm>
              <a:off x="9301891" y="2091114"/>
              <a:ext cx="1404155" cy="4664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41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2" name="Picture 91">
              <a:extLst>
                <a:ext uri="{FF2B5EF4-FFF2-40B4-BE49-F238E27FC236}">
                  <a16:creationId xmlns:a16="http://schemas.microsoft.com/office/drawing/2014/main" id="{0BADE8A7-E656-419D-97B2-663E418443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371653" y="2182559"/>
              <a:ext cx="1271311" cy="281316"/>
            </a:xfrm>
            <a:prstGeom prst="rect">
              <a:avLst/>
            </a:prstGeom>
          </p:spPr>
        </p:pic>
      </p:grpSp>
      <p:sp>
        <p:nvSpPr>
          <p:cNvPr id="90" name="Rectangle 89">
            <a:extLst>
              <a:ext uri="{FF2B5EF4-FFF2-40B4-BE49-F238E27FC236}">
                <a16:creationId xmlns:a16="http://schemas.microsoft.com/office/drawing/2014/main" id="{5324DB0B-441E-41FA-8AEB-307CD112A6AC}"/>
              </a:ext>
            </a:extLst>
          </p:cNvPr>
          <p:cNvSpPr/>
          <p:nvPr/>
        </p:nvSpPr>
        <p:spPr>
          <a:xfrm>
            <a:off x="5479577" y="3755437"/>
            <a:ext cx="1443385" cy="1988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8072" rtl="0" eaLnBrk="1" fontAlgn="auto" latinLnBrk="0" hangingPunct="1">
              <a:lnSpc>
                <a:spcPct val="115000"/>
              </a:lnSpc>
              <a:spcBef>
                <a:spcPts val="0"/>
              </a:spcBef>
              <a:spcAft>
                <a:spcPts val="799"/>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BUSY at Work</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QLD </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Torres Strait</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Perth</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Outback WA</a:t>
            </a:r>
          </a:p>
          <a:p>
            <a:pPr marL="0" marR="0" lvl="0" indent="0" algn="l" defTabSz="1218072" rtl="0" eaLnBrk="1" fontAlgn="auto" latinLnBrk="0" hangingPunct="1">
              <a:lnSpc>
                <a:spcPct val="115000"/>
              </a:lnSpc>
              <a:spcBef>
                <a:spcPts val="0"/>
              </a:spcBef>
              <a:spcAft>
                <a:spcPts val="799"/>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A972AB9C-5C42-4BC4-8A47-6F4A610CA6E5}"/>
              </a:ext>
              <a:ext uri="{C183D7F6-B498-43B3-948B-1728B52AA6E4}">
                <adec:decorative xmlns:adec="http://schemas.microsoft.com/office/drawing/2017/decorative" val="1"/>
              </a:ext>
            </a:extLst>
          </p:cNvPr>
          <p:cNvSpPr/>
          <p:nvPr/>
        </p:nvSpPr>
        <p:spPr>
          <a:xfrm>
            <a:off x="7122024" y="2993573"/>
            <a:ext cx="1365474" cy="605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41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BDFCD4D1-CDCA-4E21-91AD-E1D566241234}"/>
              </a:ext>
              <a:ext uri="{C183D7F6-B498-43B3-948B-1728B52AA6E4}">
                <adec:decorative xmlns:adec="http://schemas.microsoft.com/office/drawing/2017/decorative" val="1"/>
              </a:ext>
            </a:extLst>
          </p:cNvPr>
          <p:cNvPicPr>
            <a:picLocks noChangeAspect="1"/>
          </p:cNvPicPr>
          <p:nvPr/>
        </p:nvPicPr>
        <p:blipFill rotWithShape="1">
          <a:blip r:embed="rId7"/>
          <a:srcRect l="16039" r="9348" b="3955"/>
          <a:stretch/>
        </p:blipFill>
        <p:spPr>
          <a:xfrm>
            <a:off x="7570735" y="3016756"/>
            <a:ext cx="468052" cy="534984"/>
          </a:xfrm>
          <a:prstGeom prst="rect">
            <a:avLst/>
          </a:prstGeom>
        </p:spPr>
      </p:pic>
      <p:sp>
        <p:nvSpPr>
          <p:cNvPr id="74" name="Rectangle 73">
            <a:extLst>
              <a:ext uri="{FF2B5EF4-FFF2-40B4-BE49-F238E27FC236}">
                <a16:creationId xmlns:a16="http://schemas.microsoft.com/office/drawing/2014/main" id="{7967DA91-6C78-49D7-B061-ADBEBCCAA868}"/>
              </a:ext>
            </a:extLst>
          </p:cNvPr>
          <p:cNvSpPr/>
          <p:nvPr/>
        </p:nvSpPr>
        <p:spPr>
          <a:xfrm>
            <a:off x="7239156" y="3744276"/>
            <a:ext cx="1387595" cy="1999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8072" rtl="0" eaLnBrk="1" fontAlgn="auto" latinLnBrk="0" hangingPunct="1">
              <a:lnSpc>
                <a:spcPct val="115000"/>
              </a:lnSpc>
              <a:spcBef>
                <a:spcPts val="0"/>
              </a:spcBef>
              <a:spcAft>
                <a:spcPts val="799"/>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MAS National</a:t>
            </a:r>
            <a:endPar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VIC</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QLD </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TAS</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SA </a:t>
            </a:r>
          </a:p>
        </p:txBody>
      </p:sp>
      <p:sp>
        <p:nvSpPr>
          <p:cNvPr id="70" name="Rectangle: Rounded Corners 69">
            <a:extLst>
              <a:ext uri="{FF2B5EF4-FFF2-40B4-BE49-F238E27FC236}">
                <a16:creationId xmlns:a16="http://schemas.microsoft.com/office/drawing/2014/main" id="{8F6D1D5E-E796-4F31-926C-7D3902B9CA0A}"/>
              </a:ext>
              <a:ext uri="{C183D7F6-B498-43B3-948B-1728B52AA6E4}">
                <adec:decorative xmlns:adec="http://schemas.microsoft.com/office/drawing/2017/decorative" val="1"/>
              </a:ext>
            </a:extLst>
          </p:cNvPr>
          <p:cNvSpPr/>
          <p:nvPr/>
        </p:nvSpPr>
        <p:spPr>
          <a:xfrm>
            <a:off x="8837513" y="2993573"/>
            <a:ext cx="1365474" cy="605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41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 name="Picture 70">
            <a:extLst>
              <a:ext uri="{FF2B5EF4-FFF2-40B4-BE49-F238E27FC236}">
                <a16:creationId xmlns:a16="http://schemas.microsoft.com/office/drawing/2014/main" id="{6180F1A0-A773-455C-AB84-8EE7EC35C440}"/>
              </a:ext>
              <a:ext uri="{C183D7F6-B498-43B3-948B-1728B52AA6E4}">
                <adec:decorative xmlns:adec="http://schemas.microsoft.com/office/drawing/2017/decorative" val="1"/>
              </a:ext>
            </a:extLst>
          </p:cNvPr>
          <p:cNvPicPr>
            <a:picLocks noChangeAspect="1"/>
          </p:cNvPicPr>
          <p:nvPr/>
        </p:nvPicPr>
        <p:blipFill>
          <a:blip r:embed="rId8">
            <a:biLevel thresh="50000"/>
          </a:blip>
          <a:stretch>
            <a:fillRect/>
          </a:stretch>
        </p:blipFill>
        <p:spPr>
          <a:xfrm>
            <a:off x="9005350" y="3081425"/>
            <a:ext cx="981716" cy="470315"/>
          </a:xfrm>
          <a:prstGeom prst="rect">
            <a:avLst/>
          </a:prstGeom>
        </p:spPr>
      </p:pic>
      <p:sp>
        <p:nvSpPr>
          <p:cNvPr id="69" name="Rectangle 68">
            <a:extLst>
              <a:ext uri="{FF2B5EF4-FFF2-40B4-BE49-F238E27FC236}">
                <a16:creationId xmlns:a16="http://schemas.microsoft.com/office/drawing/2014/main" id="{723BA04E-AD29-4BC7-87FE-DBDFADE9F987}"/>
              </a:ext>
            </a:extLst>
          </p:cNvPr>
          <p:cNvSpPr/>
          <p:nvPr/>
        </p:nvSpPr>
        <p:spPr>
          <a:xfrm>
            <a:off x="8954424" y="3755437"/>
            <a:ext cx="1365478" cy="1085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8072" rtl="0" eaLnBrk="1" fontAlgn="auto" latinLnBrk="0" hangingPunct="1">
              <a:lnSpc>
                <a:spcPct val="115000"/>
              </a:lnSpc>
              <a:spcBef>
                <a:spcPts val="0"/>
              </a:spcBef>
              <a:spcAft>
                <a:spcPts val="799"/>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VERTO</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NSW</a:t>
            </a:r>
          </a:p>
        </p:txBody>
      </p:sp>
      <p:sp>
        <p:nvSpPr>
          <p:cNvPr id="65" name="Rectangle: Rounded Corners 64">
            <a:extLst>
              <a:ext uri="{FF2B5EF4-FFF2-40B4-BE49-F238E27FC236}">
                <a16:creationId xmlns:a16="http://schemas.microsoft.com/office/drawing/2014/main" id="{15336DFF-1D98-471D-8B1E-B994AC65508F}"/>
              </a:ext>
              <a:ext uri="{C183D7F6-B498-43B3-948B-1728B52AA6E4}">
                <adec:decorative xmlns:adec="http://schemas.microsoft.com/office/drawing/2017/decorative" val="1"/>
              </a:ext>
            </a:extLst>
          </p:cNvPr>
          <p:cNvSpPr/>
          <p:nvPr/>
        </p:nvSpPr>
        <p:spPr>
          <a:xfrm>
            <a:off x="10553002" y="2993573"/>
            <a:ext cx="1365477" cy="605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41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6" name="Picture 65">
            <a:extLst>
              <a:ext uri="{FF2B5EF4-FFF2-40B4-BE49-F238E27FC236}">
                <a16:creationId xmlns:a16="http://schemas.microsoft.com/office/drawing/2014/main" id="{4628FF60-ED3C-4199-BD40-28A2BAB5459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1013120" y="3005913"/>
            <a:ext cx="445242" cy="576920"/>
          </a:xfrm>
          <a:prstGeom prst="rect">
            <a:avLst/>
          </a:prstGeom>
        </p:spPr>
      </p:pic>
      <p:sp>
        <p:nvSpPr>
          <p:cNvPr id="82" name="Rectangle 81">
            <a:extLst>
              <a:ext uri="{FF2B5EF4-FFF2-40B4-BE49-F238E27FC236}">
                <a16:creationId xmlns:a16="http://schemas.microsoft.com/office/drawing/2014/main" id="{BE8369F7-09D5-43E6-8929-E03A465F2EF7}"/>
              </a:ext>
            </a:extLst>
          </p:cNvPr>
          <p:cNvSpPr/>
          <p:nvPr/>
        </p:nvSpPr>
        <p:spPr>
          <a:xfrm>
            <a:off x="10602431" y="3744276"/>
            <a:ext cx="1293534" cy="123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218072" rtl="0" eaLnBrk="1" fontAlgn="auto" latinLnBrk="0" hangingPunct="1">
              <a:lnSpc>
                <a:spcPct val="115000"/>
              </a:lnSpc>
              <a:spcBef>
                <a:spcPts val="0"/>
              </a:spcBef>
              <a:spcAft>
                <a:spcPts val="799"/>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GTNT Group</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95911" marR="0" lvl="0" indent="-95911" algn="l" defTabSz="1218072" rtl="0" eaLnBrk="1" fontAlgn="auto" latinLnBrk="0" hangingPunct="1">
              <a:lnSpc>
                <a:spcPct val="115000"/>
              </a:lnSpc>
              <a:spcBef>
                <a:spcPts val="0"/>
              </a:spcBef>
              <a:spcAft>
                <a:spcPts val="799"/>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NT </a:t>
            </a:r>
          </a:p>
        </p:txBody>
      </p:sp>
    </p:spTree>
    <p:extLst>
      <p:ext uri="{BB962C8B-B14F-4D97-AF65-F5344CB8AC3E}">
        <p14:creationId xmlns:p14="http://schemas.microsoft.com/office/powerpoint/2010/main" val="3037674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45" y="-23017"/>
            <a:ext cx="10589196" cy="671453"/>
          </a:xfrm>
        </p:spPr>
        <p:txBody>
          <a:bodyPr>
            <a:noAutofit/>
          </a:bodyPr>
          <a:lstStyle/>
          <a:p>
            <a:pPr algn="ctr"/>
            <a:r>
              <a:rPr lang="en-US" sz="2664" dirty="0">
                <a:latin typeface="Calibri" panose="020F0502020204030204"/>
                <a:ea typeface="+mn-ea"/>
                <a:cs typeface="+mn-cs"/>
              </a:rPr>
              <a:t>Summary of AASN Services</a:t>
            </a:r>
            <a:endParaRPr lang="en-AU" sz="2664" dirty="0">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CDBE2C24-94F7-7038-1611-1816EAFBC3AC}"/>
              </a:ext>
              <a:ext uri="{C183D7F6-B498-43B3-948B-1728B52AA6E4}">
                <adec:decorative xmlns:adec="http://schemas.microsoft.com/office/drawing/2017/decorative" val="1"/>
              </a:ext>
            </a:extLst>
          </p:cNvPr>
          <p:cNvCxnSpPr/>
          <p:nvPr/>
        </p:nvCxnSpPr>
        <p:spPr>
          <a:xfrm>
            <a:off x="733598" y="516243"/>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123">
            <a:extLst>
              <a:ext uri="{FF2B5EF4-FFF2-40B4-BE49-F238E27FC236}">
                <a16:creationId xmlns:a16="http://schemas.microsoft.com/office/drawing/2014/main" id="{0FA658FB-F6B4-486F-BB19-C6C219488861}"/>
              </a:ext>
              <a:ext uri="{C183D7F6-B498-43B3-948B-1728B52AA6E4}">
                <adec:decorative xmlns:adec="http://schemas.microsoft.com/office/drawing/2017/decorative" val="1"/>
              </a:ext>
            </a:extLst>
          </p:cNvPr>
          <p:cNvSpPr/>
          <p:nvPr/>
        </p:nvSpPr>
        <p:spPr>
          <a:xfrm>
            <a:off x="1723031" y="516308"/>
            <a:ext cx="8745938" cy="752637"/>
          </a:xfrm>
          <a:prstGeom prst="roundRect">
            <a:avLst>
              <a:gd name="adj" fmla="val 523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Designed to complement and support state and territory-based services, this national provider network is contracted by the Australian Government to provide the following services to apprentices, employers and industry:</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ounded Rectangle 123">
            <a:extLst>
              <a:ext uri="{FF2B5EF4-FFF2-40B4-BE49-F238E27FC236}">
                <a16:creationId xmlns:a16="http://schemas.microsoft.com/office/drawing/2014/main" id="{6B4DC431-920C-48C8-8605-38ACA7A76B78}"/>
              </a:ext>
              <a:ext uri="{C183D7F6-B498-43B3-948B-1728B52AA6E4}">
                <adec:decorative xmlns:adec="http://schemas.microsoft.com/office/drawing/2017/decorative" val="0"/>
              </a:ext>
            </a:extLst>
          </p:cNvPr>
          <p:cNvSpPr/>
          <p:nvPr/>
        </p:nvSpPr>
        <p:spPr>
          <a:xfrm>
            <a:off x="201216" y="1102811"/>
            <a:ext cx="11806056" cy="2014688"/>
          </a:xfrm>
          <a:prstGeom prst="roundRect">
            <a:avLst>
              <a:gd name="adj" fmla="val 5230"/>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The key goal of the AASN program is to make it easier for employers to recruit, train and retain Australian Apprentices and to support Australian Apprentices through to completion by:</a:t>
            </a: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43800" marR="0" lvl="0" indent="-143800" algn="l" defTabSz="12180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simplifying and improving user access and engagement with the Australian Apprenticeships system by establishing Network Providers as hubs for the delivery of quality end-to-end advice and support services for Australian Apprentices and their employers;</a:t>
            </a:r>
          </a:p>
          <a:p>
            <a:pPr marL="143800" marR="0" lvl="0" indent="-143800" algn="l" defTabSz="12180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a:ea typeface="+mn-ea"/>
                <a:cs typeface="Times New Roman"/>
              </a:rPr>
              <a:t>providing targeted support to Australian Apprentices and employers prior to commencement and while in-training; providing services to assist individuals to find the right Vocational Education and Training (VET) pathway or employment pathway for them; and</a:t>
            </a:r>
          </a:p>
          <a:p>
            <a:pPr marL="143800" marR="0" lvl="0" indent="-143800" algn="l" defTabSz="12180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minimising the administrative burden on employers and Australian Apprentices.</a:t>
            </a:r>
          </a:p>
        </p:txBody>
      </p:sp>
      <p:sp>
        <p:nvSpPr>
          <p:cNvPr id="59" name="Rounded Rectangle 123">
            <a:extLst>
              <a:ext uri="{FF2B5EF4-FFF2-40B4-BE49-F238E27FC236}">
                <a16:creationId xmlns:a16="http://schemas.microsoft.com/office/drawing/2014/main" id="{D9D3562C-4986-4395-9BF0-77E0A22066DD}"/>
              </a:ext>
              <a:ext uri="{C183D7F6-B498-43B3-948B-1728B52AA6E4}">
                <adec:decorative xmlns:adec="http://schemas.microsoft.com/office/drawing/2017/decorative" val="0"/>
              </a:ext>
            </a:extLst>
          </p:cNvPr>
          <p:cNvSpPr/>
          <p:nvPr/>
        </p:nvSpPr>
        <p:spPr>
          <a:xfrm>
            <a:off x="201217" y="3233182"/>
            <a:ext cx="7218757" cy="1219060"/>
          </a:xfrm>
          <a:prstGeom prst="roundRect">
            <a:avLst>
              <a:gd name="adj" fmla="val 5230"/>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Gateway Services (pre-apprenticeship advice for apprentices and employers)</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Pre-commencement advice to potential Australian Apprentices and employers. </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Providing recommendations for apprentices into the right training or employment pathways </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Matching individuals with compatible employers.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(30,000 places per annum)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ounded Rectangle 123">
            <a:extLst>
              <a:ext uri="{FF2B5EF4-FFF2-40B4-BE49-F238E27FC236}">
                <a16:creationId xmlns:a16="http://schemas.microsoft.com/office/drawing/2014/main" id="{F128465C-DEF7-401A-BD25-C15D1F00EC5E}"/>
              </a:ext>
              <a:ext uri="{C183D7F6-B498-43B3-948B-1728B52AA6E4}">
                <adec:decorative xmlns:adec="http://schemas.microsoft.com/office/drawing/2017/decorative" val="0"/>
              </a:ext>
            </a:extLst>
          </p:cNvPr>
          <p:cNvSpPr/>
          <p:nvPr/>
        </p:nvSpPr>
        <p:spPr>
          <a:xfrm>
            <a:off x="201216" y="4567168"/>
            <a:ext cx="7218758" cy="1871732"/>
          </a:xfrm>
          <a:prstGeom prst="roundRect">
            <a:avLst>
              <a:gd name="adj" fmla="val 5230"/>
            </a:avLst>
          </a:prstGeom>
          <a:solidFill>
            <a:schemeClr val="bg2"/>
          </a:solidFill>
          <a:ln w="28575">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121807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In-Training Support (ITS) (support and mentoring)</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Personalised support to apprentices and trainees at risk of not completing their training.</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Particularly important for disadvantaged or at-risk cohorts.</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Services provided are based on assessment of individual need and may include pastoral care, mentoring, counselling, career guidance, industry mentoring, conflict resolution and referral to other specialist services.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(30,000 places per annum)</a:t>
            </a:r>
          </a:p>
        </p:txBody>
      </p:sp>
      <p:sp>
        <p:nvSpPr>
          <p:cNvPr id="11" name="Rounded Rectangle 123">
            <a:extLst>
              <a:ext uri="{FF2B5EF4-FFF2-40B4-BE49-F238E27FC236}">
                <a16:creationId xmlns:a16="http://schemas.microsoft.com/office/drawing/2014/main" id="{6EBE4793-B0A1-4034-BE12-39EA56A68B3F}"/>
              </a:ext>
              <a:ext uri="{C183D7F6-B498-43B3-948B-1728B52AA6E4}">
                <adec:decorative xmlns:adec="http://schemas.microsoft.com/office/drawing/2017/decorative" val="0"/>
              </a:ext>
            </a:extLst>
          </p:cNvPr>
          <p:cNvSpPr/>
          <p:nvPr/>
        </p:nvSpPr>
        <p:spPr>
          <a:xfrm>
            <a:off x="7515225" y="3233182"/>
            <a:ext cx="4475556" cy="3205718"/>
          </a:xfrm>
          <a:prstGeom prst="roundRect">
            <a:avLst>
              <a:gd name="adj" fmla="val 5230"/>
            </a:avLst>
          </a:prstGeom>
          <a:solidFill>
            <a:schemeClr val="bg2"/>
          </a:solidFill>
          <a:ln w="28575">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Universal Services (broad based support and administration)</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AASNs are responsible for marketing and stakeholder engagement of apprenticeships. </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This includes promoting apprenticeships as a pathway to gain skills and qualifications, as well as to assist employers and industry to develop a skilled workforce. </a:t>
            </a:r>
          </a:p>
          <a:p>
            <a:pPr marL="143800" marR="0" lvl="0" indent="-143800" algn="l" defTabSz="1218072"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All training contract sign-ups are attended and processed by an AASN provider. Under this service, AASNs provide advice and assessment on eligibility for support and incentives to employers and apprentices.</a:t>
            </a:r>
          </a:p>
        </p:txBody>
      </p:sp>
    </p:spTree>
    <p:extLst>
      <p:ext uri="{BB962C8B-B14F-4D97-AF65-F5344CB8AC3E}">
        <p14:creationId xmlns:p14="http://schemas.microsoft.com/office/powerpoint/2010/main" val="367821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1CE217D-82C7-4638-A40A-20DC52A21350}"/>
              </a:ext>
              <a:ext uri="{C183D7F6-B498-43B3-948B-1728B52AA6E4}">
                <adec:decorative xmlns:adec="http://schemas.microsoft.com/office/drawing/2017/decorative" val="1"/>
              </a:ext>
            </a:extLst>
          </p:cNvPr>
          <p:cNvSpPr/>
          <p:nvPr/>
        </p:nvSpPr>
        <p:spPr>
          <a:xfrm>
            <a:off x="0" y="6356686"/>
            <a:ext cx="12192000" cy="63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714040-95D5-4FBC-9F7C-C1D84272B302}"/>
              </a:ext>
            </a:extLst>
          </p:cNvPr>
          <p:cNvSpPr>
            <a:spLocks noGrp="1"/>
          </p:cNvSpPr>
          <p:nvPr>
            <p:ph type="title"/>
          </p:nvPr>
        </p:nvSpPr>
        <p:spPr>
          <a:xfrm>
            <a:off x="693572" y="61804"/>
            <a:ext cx="10515600" cy="681037"/>
          </a:xfrm>
        </p:spPr>
        <p:txBody>
          <a:bodyPr>
            <a:normAutofit/>
          </a:bodyPr>
          <a:lstStyle/>
          <a:p>
            <a:pPr algn="ctr"/>
            <a:r>
              <a:rPr lang="en-AU" sz="3200" b="1" dirty="0"/>
              <a:t>What do employers tell us they need to succeed?</a:t>
            </a:r>
            <a:endParaRPr lang="en-US" dirty="0"/>
          </a:p>
        </p:txBody>
      </p:sp>
      <p:cxnSp>
        <p:nvCxnSpPr>
          <p:cNvPr id="9" name="Straight Connector 8">
            <a:extLst>
              <a:ext uri="{FF2B5EF4-FFF2-40B4-BE49-F238E27FC236}">
                <a16:creationId xmlns:a16="http://schemas.microsoft.com/office/drawing/2014/main" id="{ECBE4A63-1CC3-B4B1-9C01-402A1251B545}"/>
              </a:ext>
              <a:ext uri="{C183D7F6-B498-43B3-948B-1728B52AA6E4}">
                <adec:decorative xmlns:adec="http://schemas.microsoft.com/office/drawing/2017/decorative" val="1"/>
              </a:ext>
            </a:extLst>
          </p:cNvPr>
          <p:cNvCxnSpPr/>
          <p:nvPr/>
        </p:nvCxnSpPr>
        <p:spPr>
          <a:xfrm>
            <a:off x="344784" y="663102"/>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108">
            <a:extLst>
              <a:ext uri="{FF2B5EF4-FFF2-40B4-BE49-F238E27FC236}">
                <a16:creationId xmlns:a16="http://schemas.microsoft.com/office/drawing/2014/main" id="{3F82B4D6-5A8E-4FA0-B696-30AFAE046091}"/>
              </a:ext>
              <a:ext uri="{C183D7F6-B498-43B3-948B-1728B52AA6E4}">
                <adec:decorative xmlns:adec="http://schemas.microsoft.com/office/drawing/2017/decorative" val="1"/>
              </a:ext>
            </a:extLst>
          </p:cNvPr>
          <p:cNvSpPr/>
          <p:nvPr/>
        </p:nvSpPr>
        <p:spPr>
          <a:xfrm>
            <a:off x="193965" y="886518"/>
            <a:ext cx="11739418" cy="5971482"/>
          </a:xfrm>
          <a:prstGeom prst="roundRect">
            <a:avLst>
              <a:gd name="adj" fmla="val 5639"/>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2" name="Oval 21">
            <a:extLst>
              <a:ext uri="{FF2B5EF4-FFF2-40B4-BE49-F238E27FC236}">
                <a16:creationId xmlns:a16="http://schemas.microsoft.com/office/drawing/2014/main" id="{885030D8-7E99-4352-B060-B22963F41418}"/>
              </a:ext>
              <a:ext uri="{C183D7F6-B498-43B3-948B-1728B52AA6E4}">
                <adec:decorative xmlns:adec="http://schemas.microsoft.com/office/drawing/2017/decorative" val="1"/>
              </a:ext>
            </a:extLst>
          </p:cNvPr>
          <p:cNvSpPr/>
          <p:nvPr/>
        </p:nvSpPr>
        <p:spPr>
          <a:xfrm>
            <a:off x="513549" y="1345009"/>
            <a:ext cx="711524" cy="719334"/>
          </a:xfrm>
          <a:prstGeom prst="ellipse">
            <a:avLst/>
          </a:prstGeom>
          <a:solidFill>
            <a:srgbClr val="70AD47"/>
          </a:solidFill>
          <a:ln>
            <a:solidFill>
              <a:srgbClr val="70AD47"/>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6" name="Graphic 65">
            <a:extLst>
              <a:ext uri="{FF2B5EF4-FFF2-40B4-BE49-F238E27FC236}">
                <a16:creationId xmlns:a16="http://schemas.microsoft.com/office/drawing/2014/main" id="{4EF739FB-5492-4F1C-A38B-7155BBAA5B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572" y="1450120"/>
            <a:ext cx="342900" cy="533400"/>
          </a:xfrm>
          <a:prstGeom prst="rect">
            <a:avLst/>
          </a:prstGeom>
        </p:spPr>
      </p:pic>
      <p:sp>
        <p:nvSpPr>
          <p:cNvPr id="23" name="TextBox 22">
            <a:extLst>
              <a:ext uri="{FF2B5EF4-FFF2-40B4-BE49-F238E27FC236}">
                <a16:creationId xmlns:a16="http://schemas.microsoft.com/office/drawing/2014/main" id="{CCA4059C-6BF5-4F04-BD1A-CEEA434EFB8E}"/>
              </a:ext>
            </a:extLst>
          </p:cNvPr>
          <p:cNvSpPr txBox="1"/>
          <p:nvPr/>
        </p:nvSpPr>
        <p:spPr>
          <a:xfrm>
            <a:off x="1373029" y="1156359"/>
            <a:ext cx="4543601" cy="10464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50" b="0" i="0" u="none" strike="noStrike" kern="1200" cap="none" spc="0" normalizeH="0" baseline="0" noProof="0" dirty="0">
                <a:ln>
                  <a:noFill/>
                </a:ln>
                <a:solidFill>
                  <a:prstClr val="black"/>
                </a:solidFill>
                <a:effectLst/>
                <a:uLnTx/>
                <a:uFillTx/>
                <a:latin typeface="Calibri" panose="020F0502020204030204"/>
                <a:ea typeface="+mn-ea"/>
                <a:cs typeface="+mn-cs"/>
              </a:rPr>
              <a:t>Employers and Industry are </a:t>
            </a:r>
            <a:r>
              <a:rPr kumimoji="0" lang="en-AU" sz="1550" b="1" i="0" u="none" strike="noStrike" kern="1200" cap="none" spc="0" normalizeH="0" baseline="0" noProof="0" dirty="0">
                <a:ln>
                  <a:noFill/>
                </a:ln>
                <a:solidFill>
                  <a:srgbClr val="70AD47"/>
                </a:solidFill>
                <a:effectLst/>
                <a:uLnTx/>
                <a:uFillTx/>
                <a:latin typeface="Calibri" panose="020F0502020204030204"/>
                <a:ea typeface="+mn-ea"/>
                <a:cs typeface="+mn-cs"/>
              </a:rPr>
              <a:t>concerned by skills shortages</a:t>
            </a:r>
            <a:r>
              <a:rPr kumimoji="0" lang="en-AU" sz="1550" b="0" i="0" u="none" strike="noStrike" kern="1200" cap="none" spc="0" normalizeH="0" baseline="0" noProof="0" dirty="0">
                <a:ln>
                  <a:noFill/>
                </a:ln>
                <a:solidFill>
                  <a:prstClr val="black"/>
                </a:solidFill>
                <a:effectLst/>
                <a:uLnTx/>
                <a:uFillTx/>
                <a:latin typeface="Calibri" panose="020F0502020204030204"/>
                <a:ea typeface="+mn-ea"/>
                <a:cs typeface="+mn-cs"/>
              </a:rPr>
              <a:t> in occupations for which apprenticeships are the main pathway. </a:t>
            </a:r>
            <a:r>
              <a:rPr kumimoji="0" lang="en-AU" sz="1550" b="1" i="0" u="none" strike="noStrike" kern="1200" cap="none" spc="0" normalizeH="0" baseline="0" noProof="0" dirty="0">
                <a:ln>
                  <a:noFill/>
                </a:ln>
                <a:solidFill>
                  <a:prstClr val="black"/>
                </a:solidFill>
                <a:effectLst/>
                <a:uLnTx/>
                <a:uFillTx/>
                <a:latin typeface="Calibri" panose="020F0502020204030204"/>
                <a:ea typeface="+mn-ea"/>
                <a:cs typeface="+mn-cs"/>
              </a:rPr>
              <a:t>Strengthening Skills: Expert Review (2019)</a:t>
            </a:r>
            <a:endParaRPr kumimoji="0" lang="en-AU" sz="1550" b="1"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62" name="Rounded Rectangle 108">
            <a:extLst>
              <a:ext uri="{FF2B5EF4-FFF2-40B4-BE49-F238E27FC236}">
                <a16:creationId xmlns:a16="http://schemas.microsoft.com/office/drawing/2014/main" id="{4AD24C98-AE2E-47AB-8C72-EE8B6916E986}"/>
              </a:ext>
              <a:ext uri="{C183D7F6-B498-43B3-948B-1728B52AA6E4}">
                <adec:decorative xmlns:adec="http://schemas.microsoft.com/office/drawing/2017/decorative" val="1"/>
              </a:ext>
            </a:extLst>
          </p:cNvPr>
          <p:cNvSpPr/>
          <p:nvPr/>
        </p:nvSpPr>
        <p:spPr>
          <a:xfrm>
            <a:off x="451553" y="2415150"/>
            <a:ext cx="5341268" cy="4236495"/>
          </a:xfrm>
          <a:prstGeom prst="roundRect">
            <a:avLst>
              <a:gd name="adj" fmla="val 5639"/>
            </a:avLst>
          </a:prstGeom>
          <a:solidFill>
            <a:schemeClr val="bg2"/>
          </a:solidFill>
          <a:ln w="28575">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8" name="Oval 7">
            <a:extLst>
              <a:ext uri="{FF2B5EF4-FFF2-40B4-BE49-F238E27FC236}">
                <a16:creationId xmlns:a16="http://schemas.microsoft.com/office/drawing/2014/main" id="{6CC60EB3-3456-43F7-8FBE-0CA7451DEC41}"/>
              </a:ext>
              <a:ext uri="{C183D7F6-B498-43B3-948B-1728B52AA6E4}">
                <adec:decorative xmlns:adec="http://schemas.microsoft.com/office/drawing/2017/decorative" val="1"/>
              </a:ext>
            </a:extLst>
          </p:cNvPr>
          <p:cNvSpPr/>
          <p:nvPr/>
        </p:nvSpPr>
        <p:spPr>
          <a:xfrm>
            <a:off x="509644" y="2594485"/>
            <a:ext cx="719334" cy="7193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7" name="Graphic 66">
            <a:extLst>
              <a:ext uri="{FF2B5EF4-FFF2-40B4-BE49-F238E27FC236}">
                <a16:creationId xmlns:a16="http://schemas.microsoft.com/office/drawing/2014/main" id="{A0B699AC-160A-4917-A225-D444294E20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796" y="2708845"/>
            <a:ext cx="419100" cy="495300"/>
          </a:xfrm>
          <a:prstGeom prst="rect">
            <a:avLst/>
          </a:prstGeom>
        </p:spPr>
      </p:pic>
      <p:sp>
        <p:nvSpPr>
          <p:cNvPr id="12" name="TextBox 11">
            <a:extLst>
              <a:ext uri="{FF2B5EF4-FFF2-40B4-BE49-F238E27FC236}">
                <a16:creationId xmlns:a16="http://schemas.microsoft.com/office/drawing/2014/main" id="{07BB4ACA-EF9C-46EC-AA93-8E1B2DF7511B}"/>
              </a:ext>
            </a:extLst>
          </p:cNvPr>
          <p:cNvSpPr txBox="1"/>
          <p:nvPr/>
        </p:nvSpPr>
        <p:spPr>
          <a:xfrm>
            <a:off x="1374968" y="2561806"/>
            <a:ext cx="4479450"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Calibri"/>
                <a:cs typeface="Times New Roman"/>
              </a:rPr>
              <a:t>Almost four in ten employers (39%) are </a:t>
            </a:r>
            <a:r>
              <a:rPr kumimoji="0" lang="en-AU" sz="1600" b="1" i="0" u="none" strike="noStrike" kern="1200" cap="none" spc="0" normalizeH="0" baseline="0" noProof="0" dirty="0">
                <a:ln>
                  <a:noFill/>
                </a:ln>
                <a:solidFill>
                  <a:srgbClr val="ED7D31"/>
                </a:solidFill>
                <a:effectLst/>
                <a:uLnTx/>
                <a:uFillTx/>
                <a:latin typeface="Calibri" panose="020F0502020204030204"/>
                <a:ea typeface="Calibri"/>
                <a:cs typeface="Times New Roman"/>
              </a:rPr>
              <a:t>concerned about the quality of training</a:t>
            </a:r>
            <a:r>
              <a:rPr kumimoji="0" lang="en-AU" sz="1600" b="0" i="0" u="none" strike="noStrike" kern="1200" cap="none" spc="0" normalizeH="0" baseline="0" noProof="0" dirty="0">
                <a:ln>
                  <a:noFill/>
                </a:ln>
                <a:solidFill>
                  <a:prstClr val="black"/>
                </a:solidFill>
                <a:effectLst/>
                <a:uLnTx/>
                <a:uFillTx/>
                <a:latin typeface="Calibri" panose="020F0502020204030204"/>
                <a:ea typeface="Calibri"/>
                <a:cs typeface="Times New Roman"/>
              </a:rPr>
              <a:t> their apprentices receive.</a:t>
            </a:r>
          </a:p>
        </p:txBody>
      </p:sp>
      <p:sp>
        <p:nvSpPr>
          <p:cNvPr id="29" name="Oval 28">
            <a:extLst>
              <a:ext uri="{FF2B5EF4-FFF2-40B4-BE49-F238E27FC236}">
                <a16:creationId xmlns:a16="http://schemas.microsoft.com/office/drawing/2014/main" id="{E6DF2D46-6198-4C37-8E47-5A706B589916}"/>
              </a:ext>
              <a:ext uri="{C183D7F6-B498-43B3-948B-1728B52AA6E4}">
                <adec:decorative xmlns:adec="http://schemas.microsoft.com/office/drawing/2017/decorative" val="1"/>
              </a:ext>
            </a:extLst>
          </p:cNvPr>
          <p:cNvSpPr/>
          <p:nvPr/>
        </p:nvSpPr>
        <p:spPr>
          <a:xfrm>
            <a:off x="505781" y="3469302"/>
            <a:ext cx="711524" cy="719334"/>
          </a:xfrm>
          <a:prstGeom prst="ellipse">
            <a:avLst/>
          </a:prstGeom>
          <a:solidFill>
            <a:srgbClr val="70AD47"/>
          </a:solidFill>
          <a:ln>
            <a:solidFill>
              <a:srgbClr val="70AD47"/>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8" name="Graphic 67">
            <a:extLst>
              <a:ext uri="{FF2B5EF4-FFF2-40B4-BE49-F238E27FC236}">
                <a16:creationId xmlns:a16="http://schemas.microsoft.com/office/drawing/2014/main" id="{AE42D10C-8B51-449B-B324-3A023B02620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1344" y="3562269"/>
            <a:ext cx="495300" cy="533400"/>
          </a:xfrm>
          <a:prstGeom prst="rect">
            <a:avLst/>
          </a:prstGeom>
        </p:spPr>
      </p:pic>
      <p:sp>
        <p:nvSpPr>
          <p:cNvPr id="30" name="TextBox 29">
            <a:extLst>
              <a:ext uri="{FF2B5EF4-FFF2-40B4-BE49-F238E27FC236}">
                <a16:creationId xmlns:a16="http://schemas.microsoft.com/office/drawing/2014/main" id="{B8C51E74-9F1C-4F9B-A1FB-B51D403C12FD}"/>
              </a:ext>
            </a:extLst>
          </p:cNvPr>
          <p:cNvSpPr txBox="1"/>
          <p:nvPr/>
        </p:nvSpPr>
        <p:spPr>
          <a:xfrm>
            <a:off x="1365261" y="3366943"/>
            <a:ext cx="4425158"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Employers are concerned about timely access to training and are seeking </a:t>
            </a:r>
            <a:r>
              <a:rPr kumimoji="0" lang="en-AU" sz="1600" b="1" i="0" u="none" strike="noStrike" kern="1200" cap="none" spc="0" normalizeH="0" baseline="0" noProof="0" dirty="0">
                <a:ln>
                  <a:noFill/>
                </a:ln>
                <a:solidFill>
                  <a:srgbClr val="70AD47"/>
                </a:solidFill>
                <a:effectLst/>
                <a:uLnTx/>
                <a:uFillTx/>
                <a:latin typeface="Calibri" panose="020F0502020204030204"/>
                <a:ea typeface="+mn-ea"/>
                <a:cs typeface="+mn-cs"/>
              </a:rPr>
              <a:t>more quality and flexibility from Registered Training Organisations</a:t>
            </a:r>
          </a:p>
        </p:txBody>
      </p:sp>
      <p:sp>
        <p:nvSpPr>
          <p:cNvPr id="36" name="Oval 35">
            <a:extLst>
              <a:ext uri="{FF2B5EF4-FFF2-40B4-BE49-F238E27FC236}">
                <a16:creationId xmlns:a16="http://schemas.microsoft.com/office/drawing/2014/main" id="{47A33B44-C527-4689-80D9-8FDE74097879}"/>
              </a:ext>
              <a:ext uri="{C183D7F6-B498-43B3-948B-1728B52AA6E4}">
                <adec:decorative xmlns:adec="http://schemas.microsoft.com/office/drawing/2017/decorative" val="1"/>
              </a:ext>
            </a:extLst>
          </p:cNvPr>
          <p:cNvSpPr/>
          <p:nvPr/>
        </p:nvSpPr>
        <p:spPr>
          <a:xfrm>
            <a:off x="505781" y="4440974"/>
            <a:ext cx="711524" cy="719334"/>
          </a:xfrm>
          <a:prstGeom prst="ellipse">
            <a:avLst/>
          </a:prstGeom>
          <a:solidFill>
            <a:schemeClr val="accent6"/>
          </a:solidFill>
          <a:ln w="7441" cap="flat">
            <a:noFill/>
            <a:prstDash val="solid"/>
            <a:miter/>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9" name="Graphic 68">
            <a:extLst>
              <a:ext uri="{FF2B5EF4-FFF2-40B4-BE49-F238E27FC236}">
                <a16:creationId xmlns:a16="http://schemas.microsoft.com/office/drawing/2014/main" id="{CE954723-7B3C-4CFF-9F83-9214B010922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228" y="4575386"/>
            <a:ext cx="533400" cy="457200"/>
          </a:xfrm>
          <a:prstGeom prst="rect">
            <a:avLst/>
          </a:prstGeom>
        </p:spPr>
      </p:pic>
      <p:sp>
        <p:nvSpPr>
          <p:cNvPr id="37" name="TextBox 36">
            <a:extLst>
              <a:ext uri="{FF2B5EF4-FFF2-40B4-BE49-F238E27FC236}">
                <a16:creationId xmlns:a16="http://schemas.microsoft.com/office/drawing/2014/main" id="{A95FB94D-BCEC-46D8-BAAD-7F3E8F4624A7}"/>
              </a:ext>
            </a:extLst>
          </p:cNvPr>
          <p:cNvSpPr txBox="1"/>
          <p:nvPr/>
        </p:nvSpPr>
        <p:spPr>
          <a:xfrm>
            <a:off x="1362873" y="4362665"/>
            <a:ext cx="4543601"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Employers and industry are keen to streamline processes associated with taking on an apprentice </a:t>
            </a:r>
            <a:r>
              <a:rPr kumimoji="0" lang="en-AU"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600" b="1" i="0" u="none" strike="noStrike" kern="1200" cap="none" spc="0" normalizeH="0" baseline="0" noProof="0" dirty="0">
                <a:ln>
                  <a:noFill/>
                </a:ln>
                <a:solidFill>
                  <a:srgbClr val="ED7D31"/>
                </a:solidFill>
                <a:effectLst/>
                <a:uLnTx/>
                <a:uFillTx/>
                <a:latin typeface="Calibri" panose="020F0502020204030204"/>
                <a:ea typeface="+mn-ea"/>
                <a:cs typeface="+mn-cs"/>
              </a:rPr>
              <a:t>Hiring and sign-up processes should be easier</a:t>
            </a:r>
          </a:p>
        </p:txBody>
      </p:sp>
      <p:sp>
        <p:nvSpPr>
          <p:cNvPr id="44" name="Oval 43">
            <a:extLst>
              <a:ext uri="{FF2B5EF4-FFF2-40B4-BE49-F238E27FC236}">
                <a16:creationId xmlns:a16="http://schemas.microsoft.com/office/drawing/2014/main" id="{0C8EBCC1-6120-4ABF-8B05-757E393C0014}"/>
              </a:ext>
              <a:ext uri="{C183D7F6-B498-43B3-948B-1728B52AA6E4}">
                <adec:decorative xmlns:adec="http://schemas.microsoft.com/office/drawing/2017/decorative" val="1"/>
              </a:ext>
            </a:extLst>
          </p:cNvPr>
          <p:cNvSpPr/>
          <p:nvPr/>
        </p:nvSpPr>
        <p:spPr>
          <a:xfrm>
            <a:off x="505781" y="5341700"/>
            <a:ext cx="711524" cy="719334"/>
          </a:xfrm>
          <a:prstGeom prst="ellipse">
            <a:avLst/>
          </a:prstGeom>
          <a:solidFill>
            <a:srgbClr val="70AD47"/>
          </a:solidFill>
          <a:ln>
            <a:solidFill>
              <a:srgbClr val="70AD47"/>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Graphic 69">
            <a:extLst>
              <a:ext uri="{FF2B5EF4-FFF2-40B4-BE49-F238E27FC236}">
                <a16:creationId xmlns:a16="http://schemas.microsoft.com/office/drawing/2014/main" id="{44A78DAB-22C9-49CB-99E6-B80BE793386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6228" y="5424613"/>
            <a:ext cx="539428" cy="491831"/>
          </a:xfrm>
          <a:prstGeom prst="rect">
            <a:avLst/>
          </a:prstGeom>
        </p:spPr>
      </p:pic>
      <p:sp>
        <p:nvSpPr>
          <p:cNvPr id="45" name="TextBox 44">
            <a:extLst>
              <a:ext uri="{FF2B5EF4-FFF2-40B4-BE49-F238E27FC236}">
                <a16:creationId xmlns:a16="http://schemas.microsoft.com/office/drawing/2014/main" id="{8EF1F91A-056F-4B57-9BD5-C8F6018091C7}"/>
              </a:ext>
            </a:extLst>
          </p:cNvPr>
          <p:cNvSpPr txBox="1"/>
          <p:nvPr/>
        </p:nvSpPr>
        <p:spPr>
          <a:xfrm>
            <a:off x="1358953" y="5302274"/>
            <a:ext cx="439679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Industry continues to seek </a:t>
            </a:r>
            <a:r>
              <a:rPr kumimoji="0" lang="en-AU" sz="1600" b="1" i="0" u="none" strike="noStrike" kern="1200" cap="none" spc="0" normalizeH="0" baseline="0" noProof="0" dirty="0">
                <a:ln>
                  <a:noFill/>
                </a:ln>
                <a:solidFill>
                  <a:srgbClr val="70AD47"/>
                </a:solidFill>
                <a:effectLst/>
                <a:uLnTx/>
                <a:uFillTx/>
                <a:latin typeface="Calibri" panose="020F0502020204030204"/>
                <a:ea typeface="+mn-ea"/>
                <a:cs typeface="+mn-cs"/>
              </a:rPr>
              <a:t>increased</a:t>
            </a:r>
            <a:r>
              <a:rPr kumimoji="0" lang="en-AU" sz="1600" b="0"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AU" sz="1550" b="1" i="0" u="none" strike="noStrike" kern="1200" cap="none" spc="0" normalizeH="0" baseline="0" noProof="0" dirty="0">
                <a:ln>
                  <a:noFill/>
                </a:ln>
                <a:solidFill>
                  <a:srgbClr val="70AD47"/>
                </a:solidFill>
                <a:effectLst/>
                <a:uLnTx/>
                <a:uFillTx/>
                <a:latin typeface="Calibri" panose="020F0502020204030204"/>
                <a:ea typeface="+mn-ea"/>
                <a:cs typeface="Times New Roman"/>
              </a:rPr>
              <a:t>financial support </a:t>
            </a:r>
            <a:r>
              <a:rPr kumimoji="0" lang="en-AU" sz="1600" b="1" i="0" u="none" strike="noStrike" kern="1200" cap="none" spc="0" normalizeH="0" baseline="0" noProof="0" dirty="0">
                <a:ln>
                  <a:noFill/>
                </a:ln>
                <a:solidFill>
                  <a:srgbClr val="70AD47"/>
                </a:solidFill>
                <a:effectLst/>
                <a:uLnTx/>
                <a:uFillTx/>
                <a:latin typeface="Calibri" panose="020F0502020204030204"/>
                <a:ea typeface="+mn-ea"/>
                <a:cs typeface="+mn-cs"/>
              </a:rPr>
              <a:t>and services for employers taking on apprentices.</a:t>
            </a:r>
          </a:p>
        </p:txBody>
      </p:sp>
      <p:sp>
        <p:nvSpPr>
          <p:cNvPr id="4" name="TextBox 3" descr="Source for above four points: Departmental Research 2021">
            <a:extLst>
              <a:ext uri="{FF2B5EF4-FFF2-40B4-BE49-F238E27FC236}">
                <a16:creationId xmlns:a16="http://schemas.microsoft.com/office/drawing/2014/main" id="{B188B7E1-9C1F-4B86-BD16-91F6F627D160}"/>
              </a:ext>
              <a:ext uri="{C183D7F6-B498-43B3-948B-1728B52AA6E4}">
                <adec:decorative xmlns:adec="http://schemas.microsoft.com/office/drawing/2017/decorative" val="0"/>
              </a:ext>
            </a:extLst>
          </p:cNvPr>
          <p:cNvSpPr txBox="1"/>
          <p:nvPr/>
        </p:nvSpPr>
        <p:spPr>
          <a:xfrm>
            <a:off x="685804" y="6222504"/>
            <a:ext cx="2237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mn-cs"/>
              </a:rPr>
              <a:t>Departmental research 2021</a:t>
            </a:r>
          </a:p>
        </p:txBody>
      </p:sp>
      <p:sp>
        <p:nvSpPr>
          <p:cNvPr id="64" name="Oval 63">
            <a:extLst>
              <a:ext uri="{FF2B5EF4-FFF2-40B4-BE49-F238E27FC236}">
                <a16:creationId xmlns:a16="http://schemas.microsoft.com/office/drawing/2014/main" id="{1292B839-D8D9-4DB4-8231-D96A967C55CD}"/>
              </a:ext>
              <a:ext uri="{C183D7F6-B498-43B3-948B-1728B52AA6E4}">
                <adec:decorative xmlns:adec="http://schemas.microsoft.com/office/drawing/2017/decorative" val="1"/>
              </a:ext>
            </a:extLst>
          </p:cNvPr>
          <p:cNvSpPr/>
          <p:nvPr/>
        </p:nvSpPr>
        <p:spPr>
          <a:xfrm>
            <a:off x="6100888" y="1353845"/>
            <a:ext cx="711524" cy="7193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5" name="Graphic 64">
            <a:extLst>
              <a:ext uri="{FF2B5EF4-FFF2-40B4-BE49-F238E27FC236}">
                <a16:creationId xmlns:a16="http://schemas.microsoft.com/office/drawing/2014/main" id="{4CBBDAF3-2734-44A2-B77A-AC31D975524E}"/>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33463" y="1430714"/>
            <a:ext cx="495300" cy="495300"/>
          </a:xfrm>
          <a:prstGeom prst="rect">
            <a:avLst/>
          </a:prstGeom>
        </p:spPr>
      </p:pic>
      <p:sp>
        <p:nvSpPr>
          <p:cNvPr id="10" name="TextBox 9">
            <a:extLst>
              <a:ext uri="{FF2B5EF4-FFF2-40B4-BE49-F238E27FC236}">
                <a16:creationId xmlns:a16="http://schemas.microsoft.com/office/drawing/2014/main" id="{F33F11C3-89B5-4D52-84DF-793B098BFFB8}"/>
              </a:ext>
            </a:extLst>
          </p:cNvPr>
          <p:cNvSpPr txBox="1"/>
          <p:nvPr/>
        </p:nvSpPr>
        <p:spPr>
          <a:xfrm>
            <a:off x="6975635" y="1313592"/>
            <a:ext cx="3724631" cy="8079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5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AU" sz="1550" b="1" i="0" u="none" strike="noStrike" kern="1200" cap="none" spc="0" normalizeH="0" baseline="0" noProof="0" dirty="0">
                <a:ln>
                  <a:noFill/>
                </a:ln>
                <a:solidFill>
                  <a:srgbClr val="ED7D31"/>
                </a:solidFill>
                <a:effectLst/>
                <a:uLnTx/>
                <a:uFillTx/>
                <a:latin typeface="Calibri" panose="020F0502020204030204"/>
                <a:ea typeface="+mn-ea"/>
                <a:cs typeface="+mn-cs"/>
              </a:rPr>
              <a:t>costs</a:t>
            </a:r>
            <a:r>
              <a:rPr kumimoji="0" lang="en-AU" sz="155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AU" sz="1550" b="0" i="0" u="none" strike="noStrike" kern="1200" cap="none" spc="0" normalizeH="0" baseline="0" noProof="0" dirty="0">
                <a:ln>
                  <a:noFill/>
                </a:ln>
                <a:solidFill>
                  <a:prstClr val="black"/>
                </a:solidFill>
                <a:effectLst/>
                <a:uLnTx/>
                <a:uFillTx/>
                <a:latin typeface="Calibri" panose="020F0502020204030204"/>
                <a:ea typeface="+mn-ea"/>
                <a:cs typeface="+mn-cs"/>
              </a:rPr>
              <a:t>to employers of engaging and supporting an apprentice may be </a:t>
            </a:r>
            <a:r>
              <a:rPr kumimoji="0" lang="en-AU" sz="1550" b="1" i="0" u="none" strike="noStrike" kern="1200" cap="none" spc="0" normalizeH="0" baseline="0" noProof="0" dirty="0">
                <a:ln>
                  <a:noFill/>
                </a:ln>
                <a:solidFill>
                  <a:srgbClr val="ED7D31"/>
                </a:solidFill>
                <a:effectLst/>
                <a:uLnTx/>
                <a:uFillTx/>
                <a:latin typeface="Calibri" panose="020F0502020204030204"/>
                <a:ea typeface="+mn-ea"/>
                <a:cs typeface="+mn-cs"/>
              </a:rPr>
              <a:t>too high</a:t>
            </a:r>
            <a:r>
              <a:rPr kumimoji="0" lang="en-AU" sz="1550" b="0" i="0" u="none" strike="noStrike" kern="1200" cap="none" spc="0" normalizeH="0" baseline="0" noProof="0" dirty="0">
                <a:ln>
                  <a:noFill/>
                </a:ln>
                <a:solidFill>
                  <a:srgbClr val="4472C4"/>
                </a:solidFill>
                <a:effectLst/>
                <a:uLnTx/>
                <a:uFillTx/>
                <a:latin typeface="Calibri" panose="020F0502020204030204"/>
                <a:ea typeface="+mn-ea"/>
                <a:cs typeface="+mn-cs"/>
              </a:rPr>
              <a:t>.</a:t>
            </a:r>
            <a:br>
              <a:rPr kumimoji="0" lang="en-AU" sz="155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AU" sz="1550" b="1" i="0" u="none" strike="noStrike" kern="1200" cap="none" spc="0" normalizeH="0" baseline="0" noProof="0" dirty="0">
                <a:ln>
                  <a:noFill/>
                </a:ln>
                <a:solidFill>
                  <a:prstClr val="black"/>
                </a:solidFill>
                <a:effectLst/>
                <a:uLnTx/>
                <a:uFillTx/>
                <a:latin typeface="Calibri" panose="020F0502020204030204"/>
                <a:ea typeface="+mn-ea"/>
                <a:cs typeface="+mn-cs"/>
              </a:rPr>
              <a:t>NCVER (2020)</a:t>
            </a:r>
          </a:p>
        </p:txBody>
      </p:sp>
      <p:sp>
        <p:nvSpPr>
          <p:cNvPr id="20" name="Rounded Rectangle 108">
            <a:extLst>
              <a:ext uri="{FF2B5EF4-FFF2-40B4-BE49-F238E27FC236}">
                <a16:creationId xmlns:a16="http://schemas.microsoft.com/office/drawing/2014/main" id="{3B25D800-F9B9-90B4-C3BF-1FDC7EC8916C}"/>
              </a:ext>
              <a:ext uri="{C183D7F6-B498-43B3-948B-1728B52AA6E4}">
                <adec:decorative xmlns:adec="http://schemas.microsoft.com/office/drawing/2017/decorative" val="1"/>
              </a:ext>
            </a:extLst>
          </p:cNvPr>
          <p:cNvSpPr/>
          <p:nvPr/>
        </p:nvSpPr>
        <p:spPr>
          <a:xfrm>
            <a:off x="5996066" y="2413262"/>
            <a:ext cx="5770356" cy="4238383"/>
          </a:xfrm>
          <a:prstGeom prst="roundRect">
            <a:avLst>
              <a:gd name="adj" fmla="val 5639"/>
            </a:avLst>
          </a:prstGeom>
          <a:solidFill>
            <a:schemeClr val="bg2"/>
          </a:solidFill>
          <a:ln w="28575">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Rectangle 2">
            <a:extLst>
              <a:ext uri="{FF2B5EF4-FFF2-40B4-BE49-F238E27FC236}">
                <a16:creationId xmlns:a16="http://schemas.microsoft.com/office/drawing/2014/main" id="{6FE7F0A5-20AF-49F9-B10F-5B974E2F6654}"/>
              </a:ext>
              <a:ext uri="{C183D7F6-B498-43B3-948B-1728B52AA6E4}">
                <adec:decorative xmlns:adec="http://schemas.microsoft.com/office/drawing/2017/decorative" val="1"/>
              </a:ext>
            </a:extLst>
          </p:cNvPr>
          <p:cNvSpPr/>
          <p:nvPr/>
        </p:nvSpPr>
        <p:spPr>
          <a:xfrm flipV="1">
            <a:off x="0" y="6894349"/>
            <a:ext cx="12192000" cy="9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A0CC3C42-2E98-4A9F-94D9-9A70EE3081F9}"/>
              </a:ext>
              <a:ext uri="{C183D7F6-B498-43B3-948B-1728B52AA6E4}">
                <adec:decorative xmlns:adec="http://schemas.microsoft.com/office/drawing/2017/decorative" val="1"/>
              </a:ext>
            </a:extLst>
          </p:cNvPr>
          <p:cNvSpPr/>
          <p:nvPr/>
        </p:nvSpPr>
        <p:spPr>
          <a:xfrm>
            <a:off x="6087169" y="2722799"/>
            <a:ext cx="711524" cy="7193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5" name="Graphic 74">
            <a:extLst>
              <a:ext uri="{FF2B5EF4-FFF2-40B4-BE49-F238E27FC236}">
                <a16:creationId xmlns:a16="http://schemas.microsoft.com/office/drawing/2014/main" id="{33BB4478-F3ED-4E55-B400-00329AA06257}"/>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94745" y="2825291"/>
            <a:ext cx="581025" cy="514350"/>
          </a:xfrm>
          <a:prstGeom prst="rect">
            <a:avLst/>
          </a:prstGeom>
        </p:spPr>
      </p:pic>
      <p:sp>
        <p:nvSpPr>
          <p:cNvPr id="51" name="TextBox 50">
            <a:extLst>
              <a:ext uri="{FF2B5EF4-FFF2-40B4-BE49-F238E27FC236}">
                <a16:creationId xmlns:a16="http://schemas.microsoft.com/office/drawing/2014/main" id="{FEFE6A6D-ADC7-43F0-84E6-74F10F06AB71}"/>
              </a:ext>
            </a:extLst>
          </p:cNvPr>
          <p:cNvSpPr txBox="1"/>
          <p:nvPr/>
        </p:nvSpPr>
        <p:spPr>
          <a:xfrm>
            <a:off x="6844404" y="2558530"/>
            <a:ext cx="4844565"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Employers suggest the </a:t>
            </a:r>
            <a:r>
              <a:rPr kumimoji="0" lang="en-AU" sz="1600" b="1" i="0" u="none" strike="noStrike" kern="1200" cap="none" spc="0" normalizeH="0" baseline="0" noProof="0" dirty="0">
                <a:ln>
                  <a:noFill/>
                </a:ln>
                <a:solidFill>
                  <a:srgbClr val="70AD47"/>
                </a:solidFill>
                <a:effectLst/>
                <a:uLnTx/>
                <a:uFillTx/>
                <a:latin typeface="Calibri" panose="020F0502020204030204"/>
                <a:ea typeface="+mn-ea"/>
                <a:cs typeface="+mn-cs"/>
              </a:rPr>
              <a:t>productive contribution of apprentices can be too low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to be worth it – that is the training wage is higher than the value of the contribution and the incentives don't sufficiently offset.</a:t>
            </a:r>
          </a:p>
        </p:txBody>
      </p:sp>
      <p:grpSp>
        <p:nvGrpSpPr>
          <p:cNvPr id="7" name="Group 6">
            <a:extLst>
              <a:ext uri="{FF2B5EF4-FFF2-40B4-BE49-F238E27FC236}">
                <a16:creationId xmlns:a16="http://schemas.microsoft.com/office/drawing/2014/main" id="{BB4F570A-8157-4600-A212-E22F630A52E5}"/>
              </a:ext>
              <a:ext uri="{C183D7F6-B498-43B3-948B-1728B52AA6E4}">
                <adec:decorative xmlns:adec="http://schemas.microsoft.com/office/drawing/2017/decorative" val="1"/>
              </a:ext>
            </a:extLst>
          </p:cNvPr>
          <p:cNvGrpSpPr/>
          <p:nvPr/>
        </p:nvGrpSpPr>
        <p:grpSpPr>
          <a:xfrm>
            <a:off x="6100655" y="3894947"/>
            <a:ext cx="711524" cy="719334"/>
            <a:chOff x="6100655" y="3894947"/>
            <a:chExt cx="711524" cy="719334"/>
          </a:xfrm>
        </p:grpSpPr>
        <p:sp>
          <p:nvSpPr>
            <p:cNvPr id="56" name="Oval 55">
              <a:extLst>
                <a:ext uri="{FF2B5EF4-FFF2-40B4-BE49-F238E27FC236}">
                  <a16:creationId xmlns:a16="http://schemas.microsoft.com/office/drawing/2014/main" id="{A0B635E9-27B9-455D-9A57-E81A00E84C60}"/>
                </a:ext>
              </a:extLst>
            </p:cNvPr>
            <p:cNvSpPr/>
            <p:nvPr/>
          </p:nvSpPr>
          <p:spPr>
            <a:xfrm>
              <a:off x="6100655" y="3894947"/>
              <a:ext cx="711524" cy="7193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 name="Graphic 70">
              <a:extLst>
                <a:ext uri="{FF2B5EF4-FFF2-40B4-BE49-F238E27FC236}">
                  <a16:creationId xmlns:a16="http://schemas.microsoft.com/office/drawing/2014/main" id="{E49F2CD3-F10E-4EC5-ACE3-4E68F2F7FFB8}"/>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01494" y="3966213"/>
              <a:ext cx="559237" cy="517503"/>
            </a:xfrm>
            <a:prstGeom prst="rect">
              <a:avLst/>
            </a:prstGeom>
          </p:spPr>
        </p:pic>
      </p:grpSp>
      <p:sp>
        <p:nvSpPr>
          <p:cNvPr id="57" name="TextBox 56">
            <a:extLst>
              <a:ext uri="{FF2B5EF4-FFF2-40B4-BE49-F238E27FC236}">
                <a16:creationId xmlns:a16="http://schemas.microsoft.com/office/drawing/2014/main" id="{B4912D27-EF27-47F0-B164-4808C767525D}"/>
              </a:ext>
            </a:extLst>
          </p:cNvPr>
          <p:cNvSpPr txBox="1"/>
          <p:nvPr/>
        </p:nvSpPr>
        <p:spPr>
          <a:xfrm>
            <a:off x="6873049" y="3703083"/>
            <a:ext cx="4844565"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Employers would like </a:t>
            </a:r>
            <a:r>
              <a:rPr kumimoji="0" lang="en-AU" sz="1600" b="1" i="0" u="none" strike="noStrike" kern="1200" cap="none" spc="0" normalizeH="0" baseline="0" noProof="0" dirty="0">
                <a:ln>
                  <a:noFill/>
                </a:ln>
                <a:solidFill>
                  <a:srgbClr val="ED7D31"/>
                </a:solidFill>
                <a:effectLst/>
                <a:uLnTx/>
                <a:uFillTx/>
                <a:latin typeface="Calibri" panose="020F0502020204030204"/>
                <a:ea typeface="+mn-ea"/>
                <a:cs typeface="+mn-cs"/>
              </a:rPr>
              <a:t>greater assurance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that their investment in an apprenticeship will </a:t>
            </a:r>
            <a:r>
              <a:rPr kumimoji="0" lang="en-AU" sz="1600" b="1" i="0" u="none" strike="noStrike" kern="1200" cap="none" spc="0" normalizeH="0" baseline="0" noProof="0" dirty="0">
                <a:ln>
                  <a:noFill/>
                </a:ln>
                <a:solidFill>
                  <a:srgbClr val="ED7D31"/>
                </a:solidFill>
                <a:effectLst/>
                <a:uLnTx/>
                <a:uFillTx/>
                <a:latin typeface="Calibri" panose="020F0502020204030204"/>
                <a:ea typeface="+mn-ea"/>
                <a:cs typeface="+mn-cs"/>
              </a:rPr>
              <a:t>provide longer-term returns</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 (this includes staying with the employer over the apprenticeship and post completion).</a:t>
            </a:r>
          </a:p>
        </p:txBody>
      </p:sp>
      <p:sp>
        <p:nvSpPr>
          <p:cNvPr id="73" name="Oval 72">
            <a:extLst>
              <a:ext uri="{FF2B5EF4-FFF2-40B4-BE49-F238E27FC236}">
                <a16:creationId xmlns:a16="http://schemas.microsoft.com/office/drawing/2014/main" id="{79C0BFFB-3010-4971-8473-831E4E2AAECD}"/>
              </a:ext>
              <a:ext uri="{C183D7F6-B498-43B3-948B-1728B52AA6E4}">
                <adec:decorative xmlns:adec="http://schemas.microsoft.com/office/drawing/2017/decorative" val="1"/>
              </a:ext>
            </a:extLst>
          </p:cNvPr>
          <p:cNvSpPr/>
          <p:nvPr/>
        </p:nvSpPr>
        <p:spPr>
          <a:xfrm>
            <a:off x="6095828" y="4996192"/>
            <a:ext cx="711524" cy="7193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67099A9B-FC70-44F3-B216-091DDC763766}"/>
              </a:ext>
            </a:extLst>
          </p:cNvPr>
          <p:cNvSpPr txBox="1"/>
          <p:nvPr/>
        </p:nvSpPr>
        <p:spPr>
          <a:xfrm>
            <a:off x="6849159" y="4806935"/>
            <a:ext cx="4843940"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Apart from wages </a:t>
            </a:r>
            <a:r>
              <a:rPr kumimoji="0" lang="en-AU" sz="1600" b="1" i="0" u="none" strike="noStrike" kern="1200" cap="none" spc="0" normalizeH="0" baseline="0" noProof="0" dirty="0">
                <a:ln>
                  <a:noFill/>
                </a:ln>
                <a:solidFill>
                  <a:srgbClr val="70AD47"/>
                </a:solidFill>
                <a:effectLst/>
                <a:uLnTx/>
                <a:uFillTx/>
                <a:latin typeface="Calibri" panose="020F0502020204030204"/>
                <a:ea typeface="+mn-ea"/>
                <a:cs typeface="+mn-cs"/>
              </a:rPr>
              <a:t>supervision costs are often the most expensive apprenticeship cost </a:t>
            </a: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for employers aside from wages – the costs are front loaded to the early years and decline over time.</a:t>
            </a:r>
          </a:p>
        </p:txBody>
      </p:sp>
      <p:sp>
        <p:nvSpPr>
          <p:cNvPr id="5" name="TextBox 4" descr="Source for above 3 points: Productivity Commission: National Agreement for Skills and Workforce Development Review 2020&#10;">
            <a:extLst>
              <a:ext uri="{FF2B5EF4-FFF2-40B4-BE49-F238E27FC236}">
                <a16:creationId xmlns:a16="http://schemas.microsoft.com/office/drawing/2014/main" id="{BC56F082-7463-474F-91AA-915F1A22DD4E}"/>
              </a:ext>
              <a:ext uri="{C183D7F6-B498-43B3-948B-1728B52AA6E4}">
                <adec:decorative xmlns:adec="http://schemas.microsoft.com/office/drawing/2017/decorative" val="0"/>
              </a:ext>
            </a:extLst>
          </p:cNvPr>
          <p:cNvSpPr txBox="1"/>
          <p:nvPr/>
        </p:nvSpPr>
        <p:spPr>
          <a:xfrm>
            <a:off x="6139598" y="6051249"/>
            <a:ext cx="5040909" cy="430887"/>
          </a:xfrm>
          <a:prstGeom prst="rect">
            <a:avLst/>
          </a:prstGeom>
          <a:noFill/>
        </p:spPr>
        <p:txBody>
          <a:bodyPr wrap="square" rtlCol="0">
            <a:spAutoFit/>
          </a:bodyPr>
          <a:lstStyle>
            <a:defPPr>
              <a:defRPr lang="en-US"/>
            </a:defPPr>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mn-cs"/>
              </a:rPr>
              <a:t>Productivity Commission: National Agreement for Skills and Workforce Development Review 2020</a:t>
            </a:r>
          </a:p>
        </p:txBody>
      </p:sp>
      <p:pic>
        <p:nvPicPr>
          <p:cNvPr id="39" name="Graphic 38">
            <a:extLst>
              <a:ext uri="{FF2B5EF4-FFF2-40B4-BE49-F238E27FC236}">
                <a16:creationId xmlns:a16="http://schemas.microsoft.com/office/drawing/2014/main" id="{11A700E2-3732-4AD8-9DDB-EE59204F9F34}"/>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24998" y="5066065"/>
            <a:ext cx="457200" cy="533400"/>
          </a:xfrm>
          <a:prstGeom prst="rect">
            <a:avLst/>
          </a:prstGeom>
        </p:spPr>
      </p:pic>
    </p:spTree>
    <p:extLst>
      <p:ext uri="{BB962C8B-B14F-4D97-AF65-F5344CB8AC3E}">
        <p14:creationId xmlns:p14="http://schemas.microsoft.com/office/powerpoint/2010/main" val="200662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8A6285-94B2-426E-83FF-7286A62B0408}"/>
              </a:ext>
              <a:ext uri="{C183D7F6-B498-43B3-948B-1728B52AA6E4}">
                <adec:decorative xmlns:adec="http://schemas.microsoft.com/office/drawing/2017/decorative" val="1"/>
              </a:ext>
            </a:extLst>
          </p:cNvPr>
          <p:cNvSpPr/>
          <p:nvPr/>
        </p:nvSpPr>
        <p:spPr>
          <a:xfrm>
            <a:off x="0" y="6356686"/>
            <a:ext cx="12192000" cy="63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714040-95D5-4FBC-9F7C-C1D84272B302}"/>
              </a:ext>
            </a:extLst>
          </p:cNvPr>
          <p:cNvSpPr>
            <a:spLocks noGrp="1"/>
          </p:cNvSpPr>
          <p:nvPr>
            <p:ph type="title"/>
          </p:nvPr>
        </p:nvSpPr>
        <p:spPr>
          <a:xfrm>
            <a:off x="724050" y="8914"/>
            <a:ext cx="10515600" cy="681037"/>
          </a:xfrm>
        </p:spPr>
        <p:txBody>
          <a:bodyPr>
            <a:normAutofit/>
          </a:bodyPr>
          <a:lstStyle/>
          <a:p>
            <a:pPr algn="ctr"/>
            <a:r>
              <a:rPr lang="en-AU" sz="3200" b="1" dirty="0"/>
              <a:t>What do apprentices tell us they need to succeed?</a:t>
            </a:r>
            <a:endParaRPr lang="en-US" dirty="0"/>
          </a:p>
        </p:txBody>
      </p:sp>
      <p:cxnSp>
        <p:nvCxnSpPr>
          <p:cNvPr id="9" name="Straight Connector 8">
            <a:extLst>
              <a:ext uri="{FF2B5EF4-FFF2-40B4-BE49-F238E27FC236}">
                <a16:creationId xmlns:a16="http://schemas.microsoft.com/office/drawing/2014/main" id="{ECBE4A63-1CC3-B4B1-9C01-402A1251B545}"/>
              </a:ext>
              <a:ext uri="{C183D7F6-B498-43B3-948B-1728B52AA6E4}">
                <adec:decorative xmlns:adec="http://schemas.microsoft.com/office/drawing/2017/decorative" val="1"/>
              </a:ext>
            </a:extLst>
          </p:cNvPr>
          <p:cNvCxnSpPr/>
          <p:nvPr/>
        </p:nvCxnSpPr>
        <p:spPr>
          <a:xfrm>
            <a:off x="375262" y="610212"/>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08">
            <a:extLst>
              <a:ext uri="{FF2B5EF4-FFF2-40B4-BE49-F238E27FC236}">
                <a16:creationId xmlns:a16="http://schemas.microsoft.com/office/drawing/2014/main" id="{98089AC7-FC35-598B-CFF0-D1DFA42C1A9A}"/>
              </a:ext>
              <a:ext uri="{C183D7F6-B498-43B3-948B-1728B52AA6E4}">
                <adec:decorative xmlns:adec="http://schemas.microsoft.com/office/drawing/2017/decorative" val="1"/>
              </a:ext>
            </a:extLst>
          </p:cNvPr>
          <p:cNvSpPr/>
          <p:nvPr/>
        </p:nvSpPr>
        <p:spPr>
          <a:xfrm>
            <a:off x="193965" y="886518"/>
            <a:ext cx="11739418" cy="5971482"/>
          </a:xfrm>
          <a:prstGeom prst="roundRect">
            <a:avLst>
              <a:gd name="adj" fmla="val 5639"/>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42" name="Group 41">
            <a:extLst>
              <a:ext uri="{FF2B5EF4-FFF2-40B4-BE49-F238E27FC236}">
                <a16:creationId xmlns:a16="http://schemas.microsoft.com/office/drawing/2014/main" id="{C8D4EF4E-C224-4CA0-8DB9-8C76CAC6CADE}"/>
              </a:ext>
              <a:ext uri="{C183D7F6-B498-43B3-948B-1728B52AA6E4}">
                <adec:decorative xmlns:adec="http://schemas.microsoft.com/office/drawing/2017/decorative" val="1"/>
              </a:ext>
            </a:extLst>
          </p:cNvPr>
          <p:cNvGrpSpPr/>
          <p:nvPr/>
        </p:nvGrpSpPr>
        <p:grpSpPr>
          <a:xfrm>
            <a:off x="491879" y="1057605"/>
            <a:ext cx="711524" cy="719334"/>
            <a:chOff x="6100655" y="3894947"/>
            <a:chExt cx="711524" cy="719334"/>
          </a:xfrm>
        </p:grpSpPr>
        <p:sp>
          <p:nvSpPr>
            <p:cNvPr id="44" name="Oval 43">
              <a:extLst>
                <a:ext uri="{FF2B5EF4-FFF2-40B4-BE49-F238E27FC236}">
                  <a16:creationId xmlns:a16="http://schemas.microsoft.com/office/drawing/2014/main" id="{BD10B3D7-3242-4838-937E-4214B2721282}"/>
                </a:ext>
              </a:extLst>
            </p:cNvPr>
            <p:cNvSpPr/>
            <p:nvPr/>
          </p:nvSpPr>
          <p:spPr>
            <a:xfrm>
              <a:off x="6100655" y="3894947"/>
              <a:ext cx="711524" cy="71933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5" name="Graphic 44">
              <a:extLst>
                <a:ext uri="{FF2B5EF4-FFF2-40B4-BE49-F238E27FC236}">
                  <a16:creationId xmlns:a16="http://schemas.microsoft.com/office/drawing/2014/main" id="{106C4474-03F2-4C57-B549-54BF9ADF3F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1494" y="3966213"/>
              <a:ext cx="559237" cy="517503"/>
            </a:xfrm>
            <a:prstGeom prst="rect">
              <a:avLst/>
            </a:prstGeom>
          </p:spPr>
        </p:pic>
      </p:grpSp>
      <p:sp>
        <p:nvSpPr>
          <p:cNvPr id="5" name="TextBox 4">
            <a:extLst>
              <a:ext uri="{FF2B5EF4-FFF2-40B4-BE49-F238E27FC236}">
                <a16:creationId xmlns:a16="http://schemas.microsoft.com/office/drawing/2014/main" id="{10DAD65F-C032-F7FE-92C0-CD302CA68709}"/>
              </a:ext>
            </a:extLst>
          </p:cNvPr>
          <p:cNvSpPr txBox="1"/>
          <p:nvPr/>
        </p:nvSpPr>
        <p:spPr>
          <a:xfrm>
            <a:off x="1257463" y="1188159"/>
            <a:ext cx="47641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Apprentices are concerned about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low wages</a:t>
            </a:r>
            <a:r>
              <a:rPr kumimoji="0" lang="en-AU" sz="14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and their ability to meet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the cost of living. </a:t>
            </a:r>
            <a:r>
              <a:rPr kumimoji="0" lang="en-AU" sz="1400" b="0" i="0" u="none" strike="noStrike" kern="1200" cap="none" spc="0" normalizeH="0" baseline="0" noProof="0" dirty="0">
                <a:ln>
                  <a:noFill/>
                </a:ln>
                <a:solidFill>
                  <a:srgbClr val="ED7D31"/>
                </a:solidFill>
                <a:effectLst/>
                <a:uLnTx/>
                <a:uFillTx/>
                <a:latin typeface="Calibri" panose="020F0502020204030204"/>
                <a:ea typeface="+mn-ea"/>
                <a:cs typeface="+mn-cs"/>
              </a:rPr>
              <a:t> </a:t>
            </a:r>
            <a:endParaRPr kumimoji="0" lang="en-GB" sz="1400" b="0" i="0" u="none" strike="noStrike" kern="1200" cap="none" spc="0" normalizeH="0" baseline="0" noProof="0" dirty="0">
              <a:ln>
                <a:noFill/>
              </a:ln>
              <a:solidFill>
                <a:srgbClr val="ED7D31"/>
              </a:solidFill>
              <a:effectLst/>
              <a:uLnTx/>
              <a:uFillTx/>
              <a:latin typeface="Calibri" panose="020F0502020204030204"/>
              <a:ea typeface="+mn-ea"/>
              <a:cs typeface="Calibri"/>
            </a:endParaRPr>
          </a:p>
        </p:txBody>
      </p:sp>
      <p:sp>
        <p:nvSpPr>
          <p:cNvPr id="18" name="Rounded Rectangle 108">
            <a:extLst>
              <a:ext uri="{FF2B5EF4-FFF2-40B4-BE49-F238E27FC236}">
                <a16:creationId xmlns:a16="http://schemas.microsoft.com/office/drawing/2014/main" id="{820BFE10-4EE5-F091-4C20-B3F3433530B8}"/>
              </a:ext>
              <a:ext uri="{C183D7F6-B498-43B3-948B-1728B52AA6E4}">
                <adec:decorative xmlns:adec="http://schemas.microsoft.com/office/drawing/2017/decorative" val="1"/>
              </a:ext>
            </a:extLst>
          </p:cNvPr>
          <p:cNvSpPr/>
          <p:nvPr/>
        </p:nvSpPr>
        <p:spPr>
          <a:xfrm>
            <a:off x="375262" y="1905253"/>
            <a:ext cx="5602967" cy="4513098"/>
          </a:xfrm>
          <a:prstGeom prst="roundRect">
            <a:avLst>
              <a:gd name="adj" fmla="val 5639"/>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7" name="Oval 36">
            <a:extLst>
              <a:ext uri="{FF2B5EF4-FFF2-40B4-BE49-F238E27FC236}">
                <a16:creationId xmlns:a16="http://schemas.microsoft.com/office/drawing/2014/main" id="{653E032E-8F32-4870-A7F2-D9439059CE30}"/>
              </a:ext>
              <a:ext uri="{C183D7F6-B498-43B3-948B-1728B52AA6E4}">
                <adec:decorative xmlns:adec="http://schemas.microsoft.com/office/drawing/2017/decorative" val="1"/>
              </a:ext>
            </a:extLst>
          </p:cNvPr>
          <p:cNvSpPr/>
          <p:nvPr/>
        </p:nvSpPr>
        <p:spPr>
          <a:xfrm>
            <a:off x="513722" y="2273638"/>
            <a:ext cx="711524" cy="719334"/>
          </a:xfrm>
          <a:prstGeom prst="ellipse">
            <a:avLst/>
          </a:prstGeom>
          <a:solidFill>
            <a:srgbClr val="70AD47"/>
          </a:solidFill>
          <a:ln>
            <a:solidFill>
              <a:srgbClr val="70AD47"/>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FED2D007-4BEE-4607-A292-11F8088F86DE}"/>
              </a:ext>
            </a:extLst>
          </p:cNvPr>
          <p:cNvSpPr txBox="1"/>
          <p:nvPr/>
        </p:nvSpPr>
        <p:spPr>
          <a:xfrm>
            <a:off x="1293232" y="1935632"/>
            <a:ext cx="4764165"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70AD47"/>
                </a:solidFill>
                <a:effectLst/>
                <a:uLnTx/>
                <a:uFillTx/>
                <a:latin typeface="Calibri" panose="020F0502020204030204"/>
                <a:ea typeface="+mn-ea"/>
                <a:cs typeface="+mn-cs"/>
              </a:rPr>
              <a:t>Low wages are a barrier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to taking up or staying in an apprenticeship.</a:t>
            </a:r>
            <a:r>
              <a:rPr kumimoji="0" lang="en-AU" sz="1400" b="0" i="0" u="none" strike="noStrike" kern="1200" cap="none" spc="0" normalizeH="0" baseline="0" noProof="0" dirty="0">
                <a:ln>
                  <a:noFill/>
                </a:ln>
                <a:solidFill>
                  <a:srgbClr val="000000"/>
                </a:solidFill>
                <a:effectLst/>
                <a:uLnTx/>
                <a:uFillTx/>
                <a:latin typeface="Calibri"/>
                <a:ea typeface="+mn-ea"/>
                <a:cs typeface="Calibri"/>
              </a:rPr>
              <a:t> </a:t>
            </a:r>
            <a:r>
              <a:rPr kumimoji="0" lang="en-AU" sz="1400" b="1" i="0" u="none" strike="noStrike" kern="1200" cap="none" spc="0" normalizeH="0" baseline="0" noProof="0" dirty="0">
                <a:ln>
                  <a:noFill/>
                </a:ln>
                <a:solidFill>
                  <a:srgbClr val="70AD47"/>
                </a:solidFill>
                <a:effectLst/>
                <a:uLnTx/>
                <a:uFillTx/>
                <a:latin typeface="Calibri"/>
                <a:ea typeface="+mn-ea"/>
                <a:cs typeface="Calibri"/>
              </a:rPr>
              <a:t>35 per cent of apprentices find the low level of pay challenging</a:t>
            </a:r>
            <a:r>
              <a:rPr kumimoji="0" lang="en-AU" sz="1400" b="0" i="0" u="none" strike="noStrike" kern="1200" cap="none" spc="0" normalizeH="0" baseline="0" noProof="0" dirty="0">
                <a:ln>
                  <a:noFill/>
                </a:ln>
                <a:solidFill>
                  <a:srgbClr val="000000"/>
                </a:solidFill>
                <a:effectLst/>
                <a:uLnTx/>
                <a:uFillTx/>
                <a:latin typeface="Calibri"/>
                <a:ea typeface="+mn-ea"/>
                <a:cs typeface="Calibri"/>
              </a:rPr>
              <a:t>, especially during the first year. Apprentices reported seeking food from charities, selling vehicles and relying on partner and parental support to make ends meet. </a:t>
            </a:r>
            <a:endParaRPr kumimoji="0" lang="en-AU" sz="1400" b="1"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10" name="Group 9">
            <a:extLst>
              <a:ext uri="{FF2B5EF4-FFF2-40B4-BE49-F238E27FC236}">
                <a16:creationId xmlns:a16="http://schemas.microsoft.com/office/drawing/2014/main" id="{D3B19993-8290-4071-B3A7-22043CCC8FAA}"/>
              </a:ext>
              <a:ext uri="{C183D7F6-B498-43B3-948B-1728B52AA6E4}">
                <adec:decorative xmlns:adec="http://schemas.microsoft.com/office/drawing/2017/decorative" val="1"/>
              </a:ext>
            </a:extLst>
          </p:cNvPr>
          <p:cNvGrpSpPr/>
          <p:nvPr/>
        </p:nvGrpSpPr>
        <p:grpSpPr>
          <a:xfrm>
            <a:off x="512669" y="4385912"/>
            <a:ext cx="719334" cy="719334"/>
            <a:chOff x="469985" y="3596166"/>
            <a:chExt cx="719334" cy="719334"/>
          </a:xfrm>
        </p:grpSpPr>
        <p:sp>
          <p:nvSpPr>
            <p:cNvPr id="113" name="Oval 112">
              <a:extLst>
                <a:ext uri="{FF2B5EF4-FFF2-40B4-BE49-F238E27FC236}">
                  <a16:creationId xmlns:a16="http://schemas.microsoft.com/office/drawing/2014/main" id="{B46078CF-2DCA-4E2F-A9CB-B212AD25E790}"/>
                </a:ext>
              </a:extLst>
            </p:cNvPr>
            <p:cNvSpPr/>
            <p:nvPr/>
          </p:nvSpPr>
          <p:spPr>
            <a:xfrm>
              <a:off x="469985" y="3596166"/>
              <a:ext cx="719334" cy="7193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1" name="Graphic 120">
              <a:extLst>
                <a:ext uri="{FF2B5EF4-FFF2-40B4-BE49-F238E27FC236}">
                  <a16:creationId xmlns:a16="http://schemas.microsoft.com/office/drawing/2014/main" id="{4146E5B5-189C-48D4-8604-B4832F9308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152" y="3638481"/>
              <a:ext cx="542925" cy="561975"/>
            </a:xfrm>
            <a:prstGeom prst="rect">
              <a:avLst/>
            </a:prstGeom>
          </p:spPr>
        </p:pic>
      </p:grpSp>
      <p:sp>
        <p:nvSpPr>
          <p:cNvPr id="112" name="TextBox 111">
            <a:extLst>
              <a:ext uri="{FF2B5EF4-FFF2-40B4-BE49-F238E27FC236}">
                <a16:creationId xmlns:a16="http://schemas.microsoft.com/office/drawing/2014/main" id="{F9A8BF7D-0E19-44B5-95CB-75EAED2035E7}"/>
              </a:ext>
            </a:extLst>
          </p:cNvPr>
          <p:cNvSpPr txBox="1"/>
          <p:nvPr/>
        </p:nvSpPr>
        <p:spPr>
          <a:xfrm>
            <a:off x="1277642" y="3160911"/>
            <a:ext cx="4683674" cy="11079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Calibri"/>
              </a:rPr>
              <a:t>Behavioural research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rPr>
              <a:t>shows apprentices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Calibri"/>
              </a:rPr>
              <a:t>value ongoing advice on their rights and responsibilities</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rPr>
              <a:t>, and access to timely assistance to help them resolve workplace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600" b="1" i="0" u="none" strike="noStrike" kern="1200" cap="none" spc="0" normalizeH="0" baseline="0" noProof="0" dirty="0">
              <a:ln>
                <a:noFill/>
              </a:ln>
              <a:solidFill>
                <a:srgbClr val="000000"/>
              </a:solidFill>
              <a:effectLst/>
              <a:uLnTx/>
              <a:uFillTx/>
              <a:latin typeface="Gotham Bold"/>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rgbClr val="000000"/>
                </a:solidFill>
                <a:effectLst/>
                <a:uLnTx/>
                <a:uFillTx/>
                <a:latin typeface="Gotham Bold"/>
                <a:ea typeface="+mn-ea"/>
                <a:cs typeface="+mn-cs"/>
              </a:rPr>
              <a:t>Source: Increasing completions of apprenticeships and traineeships using behaviourally informed messages – NSW Government March 2021</a:t>
            </a:r>
            <a:endParaRPr kumimoji="0" lang="en-AU"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Calibri"/>
            </a:endParaRPr>
          </a:p>
        </p:txBody>
      </p:sp>
      <p:grpSp>
        <p:nvGrpSpPr>
          <p:cNvPr id="8" name="Group 7">
            <a:extLst>
              <a:ext uri="{FF2B5EF4-FFF2-40B4-BE49-F238E27FC236}">
                <a16:creationId xmlns:a16="http://schemas.microsoft.com/office/drawing/2014/main" id="{9B48E490-CC36-45C5-A351-9BBD23BB175D}"/>
              </a:ext>
              <a:ext uri="{C183D7F6-B498-43B3-948B-1728B52AA6E4}">
                <adec:decorative xmlns:adec="http://schemas.microsoft.com/office/drawing/2017/decorative" val="1"/>
              </a:ext>
            </a:extLst>
          </p:cNvPr>
          <p:cNvGrpSpPr/>
          <p:nvPr/>
        </p:nvGrpSpPr>
        <p:grpSpPr>
          <a:xfrm>
            <a:off x="516574" y="3323537"/>
            <a:ext cx="711524" cy="719334"/>
            <a:chOff x="445238" y="4526075"/>
            <a:chExt cx="711524" cy="719334"/>
          </a:xfrm>
        </p:grpSpPr>
        <p:sp>
          <p:nvSpPr>
            <p:cNvPr id="114" name="Oval 113">
              <a:extLst>
                <a:ext uri="{FF2B5EF4-FFF2-40B4-BE49-F238E27FC236}">
                  <a16:creationId xmlns:a16="http://schemas.microsoft.com/office/drawing/2014/main" id="{8392A7A1-AD7C-4509-8309-908C252C8A14}"/>
                </a:ext>
              </a:extLst>
            </p:cNvPr>
            <p:cNvSpPr/>
            <p:nvPr/>
          </p:nvSpPr>
          <p:spPr>
            <a:xfrm>
              <a:off x="445238" y="4526075"/>
              <a:ext cx="711524" cy="719334"/>
            </a:xfrm>
            <a:prstGeom prst="ellipse">
              <a:avLst/>
            </a:prstGeom>
            <a:solidFill>
              <a:srgbClr val="70AD47"/>
            </a:solidFill>
            <a:ln>
              <a:solidFill>
                <a:srgbClr val="70AD47"/>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2" name="Graphic 121">
              <a:extLst>
                <a:ext uri="{FF2B5EF4-FFF2-40B4-BE49-F238E27FC236}">
                  <a16:creationId xmlns:a16="http://schemas.microsoft.com/office/drawing/2014/main" id="{7FB4C845-7801-45A9-868E-F23FB7E2E6E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423" y="4599809"/>
              <a:ext cx="542925" cy="588169"/>
            </a:xfrm>
            <a:prstGeom prst="rect">
              <a:avLst/>
            </a:prstGeom>
          </p:spPr>
        </p:pic>
      </p:grpSp>
      <p:sp>
        <p:nvSpPr>
          <p:cNvPr id="102" name="TextBox 101">
            <a:extLst>
              <a:ext uri="{FF2B5EF4-FFF2-40B4-BE49-F238E27FC236}">
                <a16:creationId xmlns:a16="http://schemas.microsoft.com/office/drawing/2014/main" id="{508621CD-ED6B-4D00-8BAF-5D3DB048843B}"/>
              </a:ext>
            </a:extLst>
          </p:cNvPr>
          <p:cNvSpPr txBox="1"/>
          <p:nvPr/>
        </p:nvSpPr>
        <p:spPr>
          <a:xfrm>
            <a:off x="1329006" y="4346779"/>
            <a:ext cx="4632309"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rPr>
              <a:t>“The first week is a bit of a blur… </a:t>
            </a:r>
            <a:r>
              <a:rPr kumimoji="0" lang="en-AU" sz="1400" b="1" i="0" u="none" strike="noStrike" kern="1200" cap="none" spc="0" normalizeH="0" baseline="0" noProof="0" dirty="0">
                <a:ln>
                  <a:noFill/>
                </a:ln>
                <a:solidFill>
                  <a:srgbClr val="70AD47"/>
                </a:solidFill>
                <a:effectLst/>
                <a:uLnTx/>
                <a:uFillTx/>
                <a:latin typeface="Calibri" panose="020F0502020204030204"/>
                <a:ea typeface="+mn-ea"/>
                <a:cs typeface="Calibri"/>
              </a:rPr>
              <a:t>it would have been good to have more follow-up the first year</a:t>
            </a: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rPr>
              <a:t>to have an understanding of what is going on”</a:t>
            </a:r>
          </a:p>
        </p:txBody>
      </p:sp>
      <p:grpSp>
        <p:nvGrpSpPr>
          <p:cNvPr id="12" name="Group 11">
            <a:extLst>
              <a:ext uri="{FF2B5EF4-FFF2-40B4-BE49-F238E27FC236}">
                <a16:creationId xmlns:a16="http://schemas.microsoft.com/office/drawing/2014/main" id="{85BCCB89-40E1-44EA-948E-A56397E22D4F}"/>
              </a:ext>
              <a:ext uri="{C183D7F6-B498-43B3-948B-1728B52AA6E4}">
                <adec:decorative xmlns:adec="http://schemas.microsoft.com/office/drawing/2017/decorative" val="1"/>
              </a:ext>
            </a:extLst>
          </p:cNvPr>
          <p:cNvGrpSpPr/>
          <p:nvPr/>
        </p:nvGrpSpPr>
        <p:grpSpPr>
          <a:xfrm>
            <a:off x="511631" y="5353939"/>
            <a:ext cx="719334" cy="719334"/>
            <a:chOff x="537705" y="5374077"/>
            <a:chExt cx="719334" cy="719334"/>
          </a:xfrm>
        </p:grpSpPr>
        <p:sp>
          <p:nvSpPr>
            <p:cNvPr id="115" name="Oval 114">
              <a:extLst>
                <a:ext uri="{FF2B5EF4-FFF2-40B4-BE49-F238E27FC236}">
                  <a16:creationId xmlns:a16="http://schemas.microsoft.com/office/drawing/2014/main" id="{40797E85-5BC8-43E8-9F23-C1BDEA158D7C}"/>
                </a:ext>
                <a:ext uri="{C183D7F6-B498-43B3-948B-1728B52AA6E4}">
                  <adec:decorative xmlns:adec="http://schemas.microsoft.com/office/drawing/2017/decorative" val="1"/>
                </a:ext>
              </a:extLst>
            </p:cNvPr>
            <p:cNvSpPr/>
            <p:nvPr/>
          </p:nvSpPr>
          <p:spPr>
            <a:xfrm>
              <a:off x="537705" y="5374077"/>
              <a:ext cx="719334" cy="719334"/>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3" name="Graphic 122">
              <a:extLst>
                <a:ext uri="{FF2B5EF4-FFF2-40B4-BE49-F238E27FC236}">
                  <a16:creationId xmlns:a16="http://schemas.microsoft.com/office/drawing/2014/main" id="{64A207CC-4EEE-45C1-A094-1148C0F9049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909" y="5463342"/>
              <a:ext cx="533400" cy="495300"/>
            </a:xfrm>
            <a:prstGeom prst="rect">
              <a:avLst/>
            </a:prstGeom>
          </p:spPr>
        </p:pic>
      </p:grpSp>
      <p:sp>
        <p:nvSpPr>
          <p:cNvPr id="96" name="TextBox 95">
            <a:extLst>
              <a:ext uri="{FF2B5EF4-FFF2-40B4-BE49-F238E27FC236}">
                <a16:creationId xmlns:a16="http://schemas.microsoft.com/office/drawing/2014/main" id="{52F045AD-0394-4052-9DC2-20110579F5EE}"/>
              </a:ext>
            </a:extLst>
          </p:cNvPr>
          <p:cNvSpPr txBox="1"/>
          <p:nvPr/>
        </p:nvSpPr>
        <p:spPr>
          <a:xfrm>
            <a:off x="1305067" y="5127031"/>
            <a:ext cx="4673162"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Wellbeing should be an industry wide priority but especially apprentices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[sic]. The type of work we do and the hours we do, it’s hard without a social life. It isolates you and wears you down. Someone to go to talk to would be amazing. Talking to peers helps.”</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C6969A0B-62FD-4F58-A804-35721DE4D224}"/>
              </a:ext>
              <a:ext uri="{C183D7F6-B498-43B3-948B-1728B52AA6E4}">
                <adec:decorative xmlns:adec="http://schemas.microsoft.com/office/drawing/2017/decorative" val="1"/>
              </a:ext>
            </a:extLst>
          </p:cNvPr>
          <p:cNvGrpSpPr/>
          <p:nvPr/>
        </p:nvGrpSpPr>
        <p:grpSpPr>
          <a:xfrm>
            <a:off x="6273124" y="1107471"/>
            <a:ext cx="719334" cy="707668"/>
            <a:chOff x="6141033" y="2100900"/>
            <a:chExt cx="889985" cy="908571"/>
          </a:xfrm>
        </p:grpSpPr>
        <p:sp>
          <p:nvSpPr>
            <p:cNvPr id="47" name="Oval 46">
              <a:extLst>
                <a:ext uri="{FF2B5EF4-FFF2-40B4-BE49-F238E27FC236}">
                  <a16:creationId xmlns:a16="http://schemas.microsoft.com/office/drawing/2014/main" id="{C7EC34D7-BB84-408E-A5C4-1619AA064ECD}"/>
                </a:ext>
              </a:extLst>
            </p:cNvPr>
            <p:cNvSpPr/>
            <p:nvPr/>
          </p:nvSpPr>
          <p:spPr>
            <a:xfrm>
              <a:off x="6141033" y="2100900"/>
              <a:ext cx="889985" cy="9085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9" name="Graphic 48">
              <a:extLst>
                <a:ext uri="{FF2B5EF4-FFF2-40B4-BE49-F238E27FC236}">
                  <a16:creationId xmlns:a16="http://schemas.microsoft.com/office/drawing/2014/main" id="{252AED1A-9B32-4F7D-8160-7EB292E109D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91351" y="2198541"/>
              <a:ext cx="669105" cy="669105"/>
            </a:xfrm>
            <a:prstGeom prst="rect">
              <a:avLst/>
            </a:prstGeom>
          </p:spPr>
        </p:pic>
      </p:grpSp>
      <p:sp>
        <p:nvSpPr>
          <p:cNvPr id="7" name="TextBox 6">
            <a:extLst>
              <a:ext uri="{FF2B5EF4-FFF2-40B4-BE49-F238E27FC236}">
                <a16:creationId xmlns:a16="http://schemas.microsoft.com/office/drawing/2014/main" id="{930BE6A9-646E-9EB8-6EB7-6A049F93077B}"/>
              </a:ext>
            </a:extLst>
          </p:cNvPr>
          <p:cNvSpPr txBox="1"/>
          <p:nvPr/>
        </p:nvSpPr>
        <p:spPr>
          <a:xfrm rot="-10800000" flipV="1">
            <a:off x="7022626" y="1047940"/>
            <a:ext cx="463240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Apprentices value personalised assistance</a:t>
            </a:r>
            <a:r>
              <a:rPr kumimoji="0" lang="en-AU" sz="14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to manage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mental health</a:t>
            </a:r>
            <a:r>
              <a:rPr kumimoji="0" lang="en-AU" sz="14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and workplace issues, with regular contact from a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trusted advisor</a:t>
            </a:r>
          </a:p>
        </p:txBody>
      </p:sp>
      <p:sp>
        <p:nvSpPr>
          <p:cNvPr id="20" name="Rounded Rectangle 108">
            <a:extLst>
              <a:ext uri="{FF2B5EF4-FFF2-40B4-BE49-F238E27FC236}">
                <a16:creationId xmlns:a16="http://schemas.microsoft.com/office/drawing/2014/main" id="{79419362-9006-880C-26A3-E2C4A127D089}"/>
              </a:ext>
              <a:ext uri="{C183D7F6-B498-43B3-948B-1728B52AA6E4}">
                <adec:decorative xmlns:adec="http://schemas.microsoft.com/office/drawing/2017/decorative" val="1"/>
              </a:ext>
            </a:extLst>
          </p:cNvPr>
          <p:cNvSpPr/>
          <p:nvPr/>
        </p:nvSpPr>
        <p:spPr>
          <a:xfrm>
            <a:off x="6124898" y="1901242"/>
            <a:ext cx="5594308" cy="4800917"/>
          </a:xfrm>
          <a:prstGeom prst="roundRect">
            <a:avLst>
              <a:gd name="adj" fmla="val 5639"/>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Rectangle 2">
            <a:extLst>
              <a:ext uri="{FF2B5EF4-FFF2-40B4-BE49-F238E27FC236}">
                <a16:creationId xmlns:a16="http://schemas.microsoft.com/office/drawing/2014/main" id="{6FE7F0A5-20AF-49F9-B10F-5B974E2F6654}"/>
              </a:ext>
              <a:ext uri="{C183D7F6-B498-43B3-948B-1728B52AA6E4}">
                <adec:decorative xmlns:adec="http://schemas.microsoft.com/office/drawing/2017/decorative" val="1"/>
              </a:ext>
            </a:extLst>
          </p:cNvPr>
          <p:cNvSpPr/>
          <p:nvPr/>
        </p:nvSpPr>
        <p:spPr>
          <a:xfrm flipV="1">
            <a:off x="0" y="6894349"/>
            <a:ext cx="12192000" cy="9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BC29020F-BDD8-4F55-B96D-1EF35ADF4FAD}"/>
              </a:ext>
              <a:ext uri="{C183D7F6-B498-43B3-948B-1728B52AA6E4}">
                <adec:decorative xmlns:adec="http://schemas.microsoft.com/office/drawing/2017/decorative" val="1"/>
              </a:ext>
            </a:extLst>
          </p:cNvPr>
          <p:cNvSpPr/>
          <p:nvPr/>
        </p:nvSpPr>
        <p:spPr>
          <a:xfrm>
            <a:off x="6222600" y="2117732"/>
            <a:ext cx="711524" cy="7193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4" name="Graphic 123">
            <a:extLst>
              <a:ext uri="{FF2B5EF4-FFF2-40B4-BE49-F238E27FC236}">
                <a16:creationId xmlns:a16="http://schemas.microsoft.com/office/drawing/2014/main" id="{62BAAD36-B21D-41B4-BF81-97BA061A52E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61495" y="2215443"/>
            <a:ext cx="457200" cy="457200"/>
          </a:xfrm>
          <a:prstGeom prst="rect">
            <a:avLst/>
          </a:prstGeom>
        </p:spPr>
      </p:pic>
      <p:sp>
        <p:nvSpPr>
          <p:cNvPr id="58" name="TextBox 57">
            <a:extLst>
              <a:ext uri="{FF2B5EF4-FFF2-40B4-BE49-F238E27FC236}">
                <a16:creationId xmlns:a16="http://schemas.microsoft.com/office/drawing/2014/main" id="{05AC3D24-55EC-4C62-838B-76EDF46BF99F}"/>
              </a:ext>
            </a:extLst>
          </p:cNvPr>
          <p:cNvSpPr txBox="1"/>
          <p:nvPr/>
        </p:nvSpPr>
        <p:spPr>
          <a:xfrm>
            <a:off x="6968197" y="2079349"/>
            <a:ext cx="4738049"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Personalised assistance including mental health supports - Apprentices need and value </a:t>
            </a:r>
            <a:r>
              <a:rPr kumimoji="0" lang="en-AU" sz="1400" b="1" i="0" u="none" strike="noStrike" kern="1200" cap="none" spc="0" normalizeH="0" baseline="0" noProof="0" dirty="0">
                <a:ln>
                  <a:noFill/>
                </a:ln>
                <a:solidFill>
                  <a:srgbClr val="70AD47"/>
                </a:solidFill>
                <a:effectLst/>
                <a:uLnTx/>
                <a:uFillTx/>
                <a:latin typeface="Calibri" panose="020F0502020204030204"/>
                <a:ea typeface="+mn-ea"/>
                <a:cs typeface="+mn-cs"/>
              </a:rPr>
              <a:t>non-financial and mental health supports</a:t>
            </a:r>
            <a:r>
              <a:rPr kumimoji="0" lang="en-AU" sz="1400" b="0" i="0" u="none" strike="noStrike" kern="1200" cap="none" spc="0" normalizeH="0" baseline="0" noProof="0" dirty="0">
                <a:ln>
                  <a:noFill/>
                </a:ln>
                <a:solidFill>
                  <a:srgbClr val="70AD47"/>
                </a:solidFill>
                <a:effectLst/>
                <a:uLnTx/>
                <a:uFillTx/>
                <a:latin typeface="Calibri" panose="020F0502020204030204"/>
                <a:ea typeface="+mn-ea"/>
                <a:cs typeface="+mn-cs"/>
              </a:rPr>
              <a:t>. </a:t>
            </a:r>
            <a:endParaRPr kumimoji="0" lang="en-AU" sz="1400" b="1" i="0" u="none" strike="noStrike" kern="1200" cap="none" spc="0" normalizeH="0" baseline="0" noProof="0" dirty="0">
              <a:ln>
                <a:noFill/>
              </a:ln>
              <a:solidFill>
                <a:srgbClr val="70AD47"/>
              </a:solidFill>
              <a:effectLst/>
              <a:highlight>
                <a:srgbClr val="FFFFFF"/>
              </a:highlight>
              <a:uLnTx/>
              <a:uFillTx/>
              <a:latin typeface="Calibri" panose="020F0502020204030204"/>
              <a:ea typeface="+mn-ea"/>
              <a:cs typeface="Calibri"/>
            </a:endParaRPr>
          </a:p>
        </p:txBody>
      </p:sp>
      <p:sp>
        <p:nvSpPr>
          <p:cNvPr id="119" name="Oval 118">
            <a:extLst>
              <a:ext uri="{FF2B5EF4-FFF2-40B4-BE49-F238E27FC236}">
                <a16:creationId xmlns:a16="http://schemas.microsoft.com/office/drawing/2014/main" id="{8A2CB31B-0A63-4059-8F9B-5E125CF03568}"/>
              </a:ext>
              <a:ext uri="{C183D7F6-B498-43B3-948B-1728B52AA6E4}">
                <adec:decorative xmlns:adec="http://schemas.microsoft.com/office/drawing/2017/decorative" val="1"/>
              </a:ext>
            </a:extLst>
          </p:cNvPr>
          <p:cNvSpPr/>
          <p:nvPr/>
        </p:nvSpPr>
        <p:spPr>
          <a:xfrm>
            <a:off x="6206946" y="2995575"/>
            <a:ext cx="719334" cy="719334"/>
          </a:xfrm>
          <a:prstGeom prst="ellips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5" name="Graphic 124">
            <a:extLst>
              <a:ext uri="{FF2B5EF4-FFF2-40B4-BE49-F238E27FC236}">
                <a16:creationId xmlns:a16="http://schemas.microsoft.com/office/drawing/2014/main" id="{71632191-908F-4FB6-9730-3B20BF637F8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87588" y="3109408"/>
            <a:ext cx="533400" cy="495300"/>
          </a:xfrm>
          <a:prstGeom prst="rect">
            <a:avLst/>
          </a:prstGeom>
        </p:spPr>
      </p:pic>
      <p:sp>
        <p:nvSpPr>
          <p:cNvPr id="77" name="TextBox 76">
            <a:extLst>
              <a:ext uri="{FF2B5EF4-FFF2-40B4-BE49-F238E27FC236}">
                <a16:creationId xmlns:a16="http://schemas.microsoft.com/office/drawing/2014/main" id="{CD18B4E6-CB91-4BE9-81E9-0D7F2BDC7C9E}"/>
              </a:ext>
            </a:extLst>
          </p:cNvPr>
          <p:cNvSpPr txBox="1"/>
          <p:nvPr/>
        </p:nvSpPr>
        <p:spPr>
          <a:xfrm>
            <a:off x="7022625" y="2983758"/>
            <a:ext cx="4670564"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Keeping apprentices engaged is critical to improving completions -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80% of the time, the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decision to cancel</a:t>
            </a:r>
            <a:r>
              <a:rPr kumimoji="0" lang="en-AU" sz="14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an apprenticeship is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made by the apprentice</a:t>
            </a:r>
            <a:r>
              <a:rPr kumimoji="0" lang="en-AU" sz="1400" b="0" i="0" u="none" strike="noStrike" kern="1200" cap="none" spc="0" normalizeH="0" baseline="0" noProof="0" dirty="0">
                <a:ln>
                  <a:noFill/>
                </a:ln>
                <a:solidFill>
                  <a:srgbClr val="ED7D31"/>
                </a:solidFill>
                <a:effectLst/>
                <a:uLnTx/>
                <a:uFillTx/>
                <a:latin typeface="Calibri" panose="020F0502020204030204"/>
                <a:ea typeface="+mn-ea"/>
                <a:cs typeface="+mn-cs"/>
              </a:rPr>
              <a:t>. </a:t>
            </a:r>
            <a:endParaRPr kumimoji="0" lang="en-AU" sz="1400" b="1" i="0" u="none" strike="noStrike" kern="1200" cap="none" spc="0" normalizeH="0" baseline="0" noProof="0" dirty="0">
              <a:ln>
                <a:noFill/>
              </a:ln>
              <a:solidFill>
                <a:srgbClr val="ED7D31"/>
              </a:solidFill>
              <a:effectLst/>
              <a:highlight>
                <a:srgbClr val="FFFFFF"/>
              </a:highlight>
              <a:uLnTx/>
              <a:uFillTx/>
              <a:latin typeface="Calibri" panose="020F0502020204030204"/>
              <a:ea typeface="+mn-ea"/>
              <a:cs typeface="Calibri"/>
            </a:endParaRPr>
          </a:p>
        </p:txBody>
      </p:sp>
      <p:sp>
        <p:nvSpPr>
          <p:cNvPr id="117" name="Oval 116">
            <a:extLst>
              <a:ext uri="{FF2B5EF4-FFF2-40B4-BE49-F238E27FC236}">
                <a16:creationId xmlns:a16="http://schemas.microsoft.com/office/drawing/2014/main" id="{73E8E244-B4D0-4D4E-BB9A-AD1D38D85254}"/>
              </a:ext>
              <a:ext uri="{C183D7F6-B498-43B3-948B-1728B52AA6E4}">
                <adec:decorative xmlns:adec="http://schemas.microsoft.com/office/drawing/2017/decorative" val="1"/>
              </a:ext>
            </a:extLst>
          </p:cNvPr>
          <p:cNvSpPr/>
          <p:nvPr/>
        </p:nvSpPr>
        <p:spPr>
          <a:xfrm>
            <a:off x="6219932" y="3888969"/>
            <a:ext cx="711524" cy="7193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6" name="Graphic 125">
            <a:extLst>
              <a:ext uri="{FF2B5EF4-FFF2-40B4-BE49-F238E27FC236}">
                <a16:creationId xmlns:a16="http://schemas.microsoft.com/office/drawing/2014/main" id="{6995CC4C-6A37-4D76-A519-63A97A3696F0}"/>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99321" y="3991335"/>
            <a:ext cx="571500" cy="533400"/>
          </a:xfrm>
          <a:prstGeom prst="rect">
            <a:avLst/>
          </a:prstGeom>
        </p:spPr>
      </p:pic>
      <p:sp>
        <p:nvSpPr>
          <p:cNvPr id="84" name="TextBox 83">
            <a:extLst>
              <a:ext uri="{FF2B5EF4-FFF2-40B4-BE49-F238E27FC236}">
                <a16:creationId xmlns:a16="http://schemas.microsoft.com/office/drawing/2014/main" id="{F2849779-0A0A-4F87-908D-821D33BFA24B}"/>
              </a:ext>
            </a:extLst>
          </p:cNvPr>
          <p:cNvSpPr txBox="1"/>
          <p:nvPr/>
        </p:nvSpPr>
        <p:spPr>
          <a:xfrm>
            <a:off x="6968197" y="3888167"/>
            <a:ext cx="4632408"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70AD47"/>
                </a:solidFill>
                <a:effectLst/>
                <a:uLnTx/>
                <a:uFillTx/>
                <a:latin typeface="Calibri"/>
                <a:ea typeface="+mn-ea"/>
                <a:cs typeface="Calibri"/>
              </a:rPr>
              <a:t>In a tight labour market apprentices have options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moving for </a:t>
            </a:r>
            <a:r>
              <a:rPr kumimoji="0" lang="en-AU" sz="1400" b="1" i="0" u="none" strike="noStrike" kern="1200" cap="none" spc="0" normalizeH="0" baseline="0" noProof="0" dirty="0">
                <a:ln>
                  <a:noFill/>
                </a:ln>
                <a:solidFill>
                  <a:srgbClr val="70AD47"/>
                </a:solidFill>
                <a:effectLst/>
                <a:uLnTx/>
                <a:uFillTx/>
                <a:latin typeface="Calibri" panose="020F0502020204030204"/>
                <a:ea typeface="+mn-ea"/>
                <a:cs typeface="+mn-cs"/>
              </a:rPr>
              <a:t>more pay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kumimoji="0" lang="en-AU" sz="1400" b="1" i="0" u="none" strike="noStrike" kern="1200" cap="none" spc="0" normalizeH="0" baseline="0" noProof="0" dirty="0">
                <a:ln>
                  <a:noFill/>
                </a:ln>
                <a:solidFill>
                  <a:srgbClr val="70AD47"/>
                </a:solidFill>
                <a:effectLst/>
                <a:uLnTx/>
                <a:uFillTx/>
                <a:latin typeface="Calibri" panose="020F0502020204030204"/>
                <a:ea typeface="+mn-ea"/>
                <a:cs typeface="+mn-cs"/>
              </a:rPr>
              <a:t>dissatisfaction with the workplace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are the most common reasons for leaving. </a:t>
            </a:r>
            <a:endParaRPr kumimoji="0" lang="en-AU" sz="1400" b="1" i="0" u="none" strike="noStrike" kern="1200" cap="none" spc="0" normalizeH="0" baseline="0" noProof="0" dirty="0">
              <a:ln>
                <a:noFill/>
              </a:ln>
              <a:solidFill>
                <a:prstClr val="black"/>
              </a:solidFill>
              <a:effectLst/>
              <a:highlight>
                <a:srgbClr val="FFFFFF"/>
              </a:highlight>
              <a:uLnTx/>
              <a:uFillTx/>
              <a:latin typeface="Calibri" panose="020F0502020204030204"/>
              <a:ea typeface="+mn-ea"/>
              <a:cs typeface="Calibri"/>
            </a:endParaRPr>
          </a:p>
        </p:txBody>
      </p:sp>
      <p:sp>
        <p:nvSpPr>
          <p:cNvPr id="120" name="Oval 119">
            <a:extLst>
              <a:ext uri="{FF2B5EF4-FFF2-40B4-BE49-F238E27FC236}">
                <a16:creationId xmlns:a16="http://schemas.microsoft.com/office/drawing/2014/main" id="{0736A52D-B645-4321-AF21-5AF2F853DCEF}"/>
              </a:ext>
              <a:ext uri="{C183D7F6-B498-43B3-948B-1728B52AA6E4}">
                <adec:decorative xmlns:adec="http://schemas.microsoft.com/office/drawing/2017/decorative" val="1"/>
              </a:ext>
            </a:extLst>
          </p:cNvPr>
          <p:cNvSpPr/>
          <p:nvPr/>
        </p:nvSpPr>
        <p:spPr>
          <a:xfrm>
            <a:off x="6230428" y="4901383"/>
            <a:ext cx="719334" cy="719334"/>
          </a:xfrm>
          <a:prstGeom prst="ellips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7" name="Graphic 126">
            <a:extLst>
              <a:ext uri="{FF2B5EF4-FFF2-40B4-BE49-F238E27FC236}">
                <a16:creationId xmlns:a16="http://schemas.microsoft.com/office/drawing/2014/main" id="{89793E4E-BE92-41E3-BEC7-F071505D9765}"/>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34273" y="5000204"/>
            <a:ext cx="495300" cy="533400"/>
          </a:xfrm>
          <a:prstGeom prst="rect">
            <a:avLst/>
          </a:prstGeom>
        </p:spPr>
      </p:pic>
      <p:sp>
        <p:nvSpPr>
          <p:cNvPr id="90" name="TextBox 89">
            <a:extLst>
              <a:ext uri="{FF2B5EF4-FFF2-40B4-BE49-F238E27FC236}">
                <a16:creationId xmlns:a16="http://schemas.microsoft.com/office/drawing/2014/main" id="{E2CDF5B7-2D2C-4A45-AD9D-384175CFA608}"/>
              </a:ext>
            </a:extLst>
          </p:cNvPr>
          <p:cNvSpPr txBox="1"/>
          <p:nvPr/>
        </p:nvSpPr>
        <p:spPr>
          <a:xfrm>
            <a:off x="6986340" y="4792576"/>
            <a:ext cx="4487996"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Labour shortages mean that unskilled work is paid at higher levels than training wages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Australia’s record low unemployment has given more apprentices the </a:t>
            </a:r>
            <a:r>
              <a:rPr kumimoji="0" lang="en-AU" sz="1400" b="1" i="0" u="none" strike="noStrike" kern="1200" cap="none" spc="0" normalizeH="0" baseline="0" noProof="0" dirty="0">
                <a:ln>
                  <a:noFill/>
                </a:ln>
                <a:solidFill>
                  <a:srgbClr val="ED7D31"/>
                </a:solidFill>
                <a:effectLst/>
                <a:uLnTx/>
                <a:uFillTx/>
                <a:latin typeface="Calibri" panose="020F0502020204030204"/>
                <a:ea typeface="+mn-ea"/>
                <a:cs typeface="+mn-cs"/>
              </a:rPr>
              <a:t>flexibility to discontinue their training.</a:t>
            </a:r>
          </a:p>
        </p:txBody>
      </p:sp>
      <p:sp>
        <p:nvSpPr>
          <p:cNvPr id="118" name="Oval 117">
            <a:extLst>
              <a:ext uri="{FF2B5EF4-FFF2-40B4-BE49-F238E27FC236}">
                <a16:creationId xmlns:a16="http://schemas.microsoft.com/office/drawing/2014/main" id="{D90AE50A-21DA-4F10-A3D1-5CFD6CD927E0}"/>
              </a:ext>
              <a:ext uri="{C183D7F6-B498-43B3-948B-1728B52AA6E4}">
                <adec:decorative xmlns:adec="http://schemas.microsoft.com/office/drawing/2017/decorative" val="1"/>
              </a:ext>
            </a:extLst>
          </p:cNvPr>
          <p:cNvSpPr/>
          <p:nvPr/>
        </p:nvSpPr>
        <p:spPr>
          <a:xfrm>
            <a:off x="6213941" y="5899332"/>
            <a:ext cx="711524" cy="7193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8" name="Graphic 127">
            <a:extLst>
              <a:ext uri="{FF2B5EF4-FFF2-40B4-BE49-F238E27FC236}">
                <a16:creationId xmlns:a16="http://schemas.microsoft.com/office/drawing/2014/main" id="{CFDCFB0C-85E0-4675-843C-7EC2A0D12911}"/>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329156" y="6049449"/>
            <a:ext cx="533400" cy="419100"/>
          </a:xfrm>
          <a:prstGeom prst="rect">
            <a:avLst/>
          </a:prstGeom>
        </p:spPr>
      </p:pic>
      <p:sp>
        <p:nvSpPr>
          <p:cNvPr id="48" name="TextBox 47">
            <a:extLst>
              <a:ext uri="{FF2B5EF4-FFF2-40B4-BE49-F238E27FC236}">
                <a16:creationId xmlns:a16="http://schemas.microsoft.com/office/drawing/2014/main" id="{FD709465-DDFC-43C3-9894-1A6169583D35}"/>
              </a:ext>
            </a:extLst>
          </p:cNvPr>
          <p:cNvSpPr txBox="1"/>
          <p:nvPr/>
        </p:nvSpPr>
        <p:spPr>
          <a:xfrm>
            <a:off x="6953377" y="5912428"/>
            <a:ext cx="4765822" cy="76181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5000"/>
              </a:lnSpc>
              <a:spcBef>
                <a:spcPts val="2398"/>
              </a:spcBef>
              <a:spcAft>
                <a:spcPts val="1199"/>
              </a:spcAft>
              <a:buClrTx/>
              <a:buSzPts val="1000"/>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mn-cs"/>
              </a:rPr>
              <a:t>Support in the workplace and good work conditions </a:t>
            </a:r>
            <a:r>
              <a:rPr kumimoji="0" lang="en-AU" sz="1400" b="1" i="0" u="none" strike="noStrike" kern="1200" cap="none" spc="0" normalizeH="0" baseline="0" noProof="0" dirty="0">
                <a:ln>
                  <a:noFill/>
                </a:ln>
                <a:solidFill>
                  <a:srgbClr val="70AD47"/>
                </a:solidFill>
                <a:effectLst/>
                <a:uLnTx/>
                <a:uFillTx/>
                <a:latin typeface="Calibri" panose="020F0502020204030204"/>
                <a:ea typeface="Arial" panose="020B0604020202020204" pitchFamily="34" charset="0"/>
                <a:cs typeface="+mn-cs"/>
              </a:rPr>
              <a:t>- ‘</a:t>
            </a:r>
            <a:r>
              <a:rPr kumimoji="0" lang="en-AU" sz="1400" b="1" i="0" u="none" strike="noStrike" kern="1200" cap="none" spc="0" normalizeH="0" baseline="0" noProof="0" dirty="0">
                <a:ln>
                  <a:noFill/>
                </a:ln>
                <a:solidFill>
                  <a:srgbClr val="70AD47"/>
                </a:solidFill>
                <a:effectLst/>
                <a:uLnTx/>
                <a:uFillTx/>
                <a:latin typeface="Calibri" panose="020F0502020204030204"/>
                <a:ea typeface="+mn-ea"/>
                <a:cs typeface="+mn-cs"/>
              </a:rPr>
              <a:t>You have to have a good mentor in the workplace….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It makes life so much easier. Someone who is willing to share their knowledge.’ </a:t>
            </a:r>
            <a:endPar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0" name="Graphic 49">
            <a:extLst>
              <a:ext uri="{FF2B5EF4-FFF2-40B4-BE49-F238E27FC236}">
                <a16:creationId xmlns:a16="http://schemas.microsoft.com/office/drawing/2014/main" id="{5B88FE22-8254-4743-810A-4096E3B46A96}"/>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31657" y="2365319"/>
            <a:ext cx="536604" cy="536604"/>
          </a:xfrm>
          <a:prstGeom prst="rect">
            <a:avLst/>
          </a:prstGeom>
        </p:spPr>
      </p:pic>
    </p:spTree>
    <p:extLst>
      <p:ext uri="{BB962C8B-B14F-4D97-AF65-F5344CB8AC3E}">
        <p14:creationId xmlns:p14="http://schemas.microsoft.com/office/powerpoint/2010/main" val="330994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12980B0-D81A-6BA3-39EE-DFD5FA1DD1E8}"/>
              </a:ext>
              <a:ext uri="{C183D7F6-B498-43B3-948B-1728B52AA6E4}">
                <adec:decorative xmlns:adec="http://schemas.microsoft.com/office/drawing/2017/decorative" val="1"/>
              </a:ext>
            </a:extLst>
          </p:cNvPr>
          <p:cNvSpPr/>
          <p:nvPr/>
        </p:nvSpPr>
        <p:spPr>
          <a:xfrm>
            <a:off x="-10773" y="142383"/>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8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itle 74">
            <a:extLst>
              <a:ext uri="{FF2B5EF4-FFF2-40B4-BE49-F238E27FC236}">
                <a16:creationId xmlns:a16="http://schemas.microsoft.com/office/drawing/2014/main" id="{EFC35CB1-E02F-0378-ED63-9A0CC1685EDC}"/>
              </a:ext>
            </a:extLst>
          </p:cNvPr>
          <p:cNvSpPr txBox="1">
            <a:spLocks noGrp="1"/>
          </p:cNvSpPr>
          <p:nvPr>
            <p:ph type="title" idx="4294967295"/>
          </p:nvPr>
        </p:nvSpPr>
        <p:spPr>
          <a:xfrm>
            <a:off x="-2634" y="129573"/>
            <a:ext cx="1198314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591"/>
              </a:spcAft>
              <a:buClrTx/>
              <a:buSzTx/>
              <a:buFontTx/>
              <a:buNone/>
              <a:tabLst/>
              <a:defRPr/>
            </a:pPr>
            <a:r>
              <a:rPr kumimoji="0" lang="en-AU" sz="2000" b="0" i="0" u="none" strike="noStrike" kern="1200" cap="none" spc="0" normalizeH="0" baseline="0" noProof="0" dirty="0">
                <a:ln>
                  <a:noFill/>
                </a:ln>
                <a:solidFill>
                  <a:schemeClr val="bg1"/>
                </a:solidFill>
                <a:effectLst/>
                <a:uLnTx/>
                <a:uFillTx/>
                <a:latin typeface="+mn-lt"/>
                <a:ea typeface="+mn-ea"/>
                <a:cs typeface="+mn-cs"/>
              </a:rPr>
              <a:t>26.6% of apprentices cancel in the first 12 months but there is evidence of strategies that make a difference </a:t>
            </a:r>
          </a:p>
        </p:txBody>
      </p:sp>
      <p:sp>
        <p:nvSpPr>
          <p:cNvPr id="2" name="Oval 1">
            <a:extLst>
              <a:ext uri="{FF2B5EF4-FFF2-40B4-BE49-F238E27FC236}">
                <a16:creationId xmlns:a16="http://schemas.microsoft.com/office/drawing/2014/main" id="{692F858C-F00A-7D14-570B-7A8A362AEAD7}"/>
              </a:ext>
              <a:ext uri="{C183D7F6-B498-43B3-948B-1728B52AA6E4}">
                <adec:decorative xmlns:adec="http://schemas.microsoft.com/office/drawing/2017/decorative" val="1"/>
              </a:ext>
            </a:extLst>
          </p:cNvPr>
          <p:cNvSpPr/>
          <p:nvPr/>
        </p:nvSpPr>
        <p:spPr>
          <a:xfrm>
            <a:off x="363585" y="779329"/>
            <a:ext cx="1034141" cy="105228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0FA50712-8201-C6F7-CD80-0E018FB20C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3759" y="882290"/>
            <a:ext cx="781050" cy="781050"/>
          </a:xfrm>
          <a:prstGeom prst="rect">
            <a:avLst/>
          </a:prstGeom>
        </p:spPr>
      </p:pic>
      <p:sp>
        <p:nvSpPr>
          <p:cNvPr id="79" name="Rounded Rectangle 108">
            <a:extLst>
              <a:ext uri="{FF2B5EF4-FFF2-40B4-BE49-F238E27FC236}">
                <a16:creationId xmlns:a16="http://schemas.microsoft.com/office/drawing/2014/main" id="{B0153F87-89BF-3E89-E108-41281D7D67C2}"/>
              </a:ext>
              <a:ext uri="{C183D7F6-B498-43B3-948B-1728B52AA6E4}">
                <adec:decorative xmlns:adec="http://schemas.microsoft.com/office/drawing/2017/decorative" val="0"/>
              </a:ext>
            </a:extLst>
          </p:cNvPr>
          <p:cNvSpPr/>
          <p:nvPr/>
        </p:nvSpPr>
        <p:spPr>
          <a:xfrm>
            <a:off x="1682074" y="716754"/>
            <a:ext cx="10193929" cy="1186056"/>
          </a:xfrm>
          <a:prstGeom prst="roundRect">
            <a:avLst>
              <a:gd name="adj" fmla="val 5639"/>
            </a:avLst>
          </a:prstGeom>
          <a:solidFill>
            <a:schemeClr val="bg1">
              <a:lumMod val="95000"/>
            </a:schemeClr>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From May 2019 to November 2019</a:t>
            </a: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srgbClr val="000000"/>
                </a:solidFill>
                <a:effectLst/>
                <a:uLnTx/>
                <a:uFillTx/>
                <a:latin typeface="Gotham Book"/>
                <a:ea typeface="+mn-ea"/>
                <a:cs typeface="+mn-cs"/>
              </a:rPr>
              <a:t>the NSW Behavioural Insights Unit worked with Training Services NSW (TSNSW) and the Centre for Education Statistics &amp; Evaluation in the Department of Education to </a:t>
            </a:r>
            <a:r>
              <a:rPr kumimoji="0" lang="en-AU" sz="1400" b="1" i="0" u="none" strike="noStrike" kern="1200" cap="none" spc="0" normalizeH="0" baseline="0" noProof="0" dirty="0">
                <a:ln>
                  <a:noFill/>
                </a:ln>
                <a:solidFill>
                  <a:srgbClr val="ED7D31">
                    <a:lumMod val="75000"/>
                  </a:srgbClr>
                </a:solidFill>
                <a:effectLst/>
                <a:uLnTx/>
                <a:uFillTx/>
                <a:latin typeface="Gotham Book"/>
                <a:ea typeface="+mn-ea"/>
                <a:cs typeface="+mn-cs"/>
              </a:rPr>
              <a:t>send behaviourally informed personalised text messages to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Gotham Book"/>
                <a:ea typeface="+mn-ea"/>
                <a:cs typeface="+mn-cs"/>
              </a:rPr>
              <a:t>The messages were designed to </a:t>
            </a:r>
            <a:r>
              <a:rPr kumimoji="0" lang="en-AU" sz="1400" b="1" i="0" u="none" strike="noStrike" kern="1200" cap="none" spc="0" normalizeH="0" baseline="0" noProof="0" dirty="0">
                <a:ln>
                  <a:noFill/>
                </a:ln>
                <a:solidFill>
                  <a:srgbClr val="ED7D31">
                    <a:lumMod val="75000"/>
                  </a:srgbClr>
                </a:solidFill>
                <a:effectLst/>
                <a:uLnTx/>
                <a:uFillTx/>
                <a:latin typeface="Gotham Book"/>
                <a:ea typeface="+mn-ea"/>
                <a:cs typeface="+mn-cs"/>
              </a:rPr>
              <a:t>encourage them to seek help when they needed it</a:t>
            </a:r>
            <a:r>
              <a:rPr kumimoji="0" lang="en-AU" sz="1400" b="1" i="0" u="none" strike="noStrike" kern="1200" cap="none" spc="0" normalizeH="0" baseline="0" noProof="0" dirty="0">
                <a:ln>
                  <a:noFill/>
                </a:ln>
                <a:solidFill>
                  <a:srgbClr val="ED7D31"/>
                </a:solidFill>
                <a:effectLst/>
                <a:uLnTx/>
                <a:uFillTx/>
                <a:latin typeface="Gotham Book"/>
                <a:ea typeface="+mn-ea"/>
                <a:cs typeface="+mn-cs"/>
              </a:rPr>
              <a:t> </a:t>
            </a:r>
            <a:r>
              <a:rPr kumimoji="0" lang="en-AU" sz="1400" b="0" i="0" u="none" strike="noStrike" kern="1200" cap="none" spc="0" normalizeH="0" baseline="0" noProof="0" dirty="0">
                <a:ln>
                  <a:noFill/>
                </a:ln>
                <a:solidFill>
                  <a:srgbClr val="000000"/>
                </a:solidFill>
                <a:effectLst/>
                <a:uLnTx/>
                <a:uFillTx/>
                <a:latin typeface="Gotham Book"/>
                <a:ea typeface="+mn-ea"/>
                <a:cs typeface="+mn-cs"/>
              </a:rPr>
              <a:t>and persevere during their apprenticeship or traineeship. </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Rounded Rectangle 108">
            <a:extLst>
              <a:ext uri="{FF2B5EF4-FFF2-40B4-BE49-F238E27FC236}">
                <a16:creationId xmlns:a16="http://schemas.microsoft.com/office/drawing/2014/main" id="{5C42FFB5-FEA7-8210-AF00-D7A5D2885F01}"/>
              </a:ext>
              <a:ext uri="{C183D7F6-B498-43B3-948B-1728B52AA6E4}">
                <adec:decorative xmlns:adec="http://schemas.microsoft.com/office/drawing/2017/decorative" val="0"/>
              </a:ext>
            </a:extLst>
          </p:cNvPr>
          <p:cNvSpPr/>
          <p:nvPr/>
        </p:nvSpPr>
        <p:spPr>
          <a:xfrm>
            <a:off x="448938" y="2117803"/>
            <a:ext cx="9477918" cy="1949850"/>
          </a:xfrm>
          <a:prstGeom prst="roundRect">
            <a:avLst>
              <a:gd name="adj" fmla="val 5639"/>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13,065 first year learners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were randomly assigned into three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One third of learners were</a:t>
            </a: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sent six SMS about how to build self-efficacy</a:t>
            </a: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get a ‘fair go’ at work</a:t>
            </a:r>
            <a:r>
              <a:rPr kumimoji="0" lang="en-AU" sz="1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(e.g. seeking mentorship, finalising their training plan, and other workplace rights).</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One-third of learners received </a:t>
            </a:r>
            <a:r>
              <a:rPr kumimoji="0" lang="en-AU"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six SMS about incentives</a:t>
            </a: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(e.g. travel concessions, pay progression, and early completion). Both groups were sent a link to visit the Training Services NSW website for resources to help them persevere with their training, or they </a:t>
            </a:r>
            <a:r>
              <a:rPr kumimoji="0" lang="en-AU"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could get further help by </a:t>
            </a:r>
            <a:r>
              <a:rPr kumimoji="0" lang="en-AU" sz="1400" b="1" i="0" u="none" strike="noStrike" kern="1200" cap="none" spc="0" normalizeH="0" baseline="0" noProof="0">
                <a:ln>
                  <a:noFill/>
                </a:ln>
                <a:solidFill>
                  <a:srgbClr val="5B9BD5">
                    <a:lumMod val="75000"/>
                  </a:srgbClr>
                </a:solidFill>
                <a:effectLst/>
                <a:uLnTx/>
                <a:uFillTx/>
                <a:latin typeface="Calibri" panose="020F0502020204030204"/>
                <a:ea typeface="+mn-ea"/>
                <a:cs typeface="+mn-cs"/>
              </a:rPr>
              <a:t>calling their </a:t>
            </a:r>
            <a:r>
              <a:rPr kumimoji="0" lang="en-AU"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local Regional Office.</a:t>
            </a:r>
            <a:endParaRPr kumimoji="0" lang="en-AU"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The other third of learners did not receive any SMS (the control group), however, they still had access to the same online resources and support from their local TSNSW Regional Office.</a:t>
            </a:r>
          </a:p>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9785FDD-97D8-7575-F53A-2AED5B5C4233}"/>
              </a:ext>
              <a:ext uri="{C183D7F6-B498-43B3-948B-1728B52AA6E4}">
                <adec:decorative xmlns:adec="http://schemas.microsoft.com/office/drawing/2017/decorative" val="1"/>
              </a:ext>
            </a:extLst>
          </p:cNvPr>
          <p:cNvSpPr/>
          <p:nvPr/>
        </p:nvSpPr>
        <p:spPr>
          <a:xfrm>
            <a:off x="10324013" y="2593614"/>
            <a:ext cx="1034141" cy="1052285"/>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0FA3B0A6-71ED-5D20-D714-B5EDEB3777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92729" y="2746695"/>
            <a:ext cx="885825" cy="771525"/>
          </a:xfrm>
          <a:prstGeom prst="rect">
            <a:avLst/>
          </a:prstGeom>
        </p:spPr>
      </p:pic>
      <p:sp>
        <p:nvSpPr>
          <p:cNvPr id="77" name="Rounded Rectangle 108">
            <a:extLst>
              <a:ext uri="{FF2B5EF4-FFF2-40B4-BE49-F238E27FC236}">
                <a16:creationId xmlns:a16="http://schemas.microsoft.com/office/drawing/2014/main" id="{10C565F1-6C48-27CB-C5ED-DB311D48326D}"/>
              </a:ext>
              <a:ext uri="{C183D7F6-B498-43B3-948B-1728B52AA6E4}">
                <adec:decorative xmlns:adec="http://schemas.microsoft.com/office/drawing/2017/decorative" val="0"/>
              </a:ext>
            </a:extLst>
          </p:cNvPr>
          <p:cNvSpPr/>
          <p:nvPr/>
        </p:nvSpPr>
        <p:spPr>
          <a:xfrm>
            <a:off x="1746282" y="4267922"/>
            <a:ext cx="10129722" cy="1120291"/>
          </a:xfrm>
          <a:prstGeom prst="roundRect">
            <a:avLst>
              <a:gd name="adj" fmla="val 5639"/>
            </a:avLst>
          </a:prstGeom>
          <a:solidFill>
            <a:schemeClr val="bg1">
              <a:lumMod val="95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Gotham Book"/>
                <a:ea typeface="+mn-ea"/>
                <a:cs typeface="+mn-cs"/>
              </a:rPr>
              <a:t>The cancellation rates for learners who received the Fair Go message was </a:t>
            </a:r>
            <a:r>
              <a:rPr kumimoji="0" lang="en-AU" sz="1400" b="1" i="0" u="none" strike="noStrike" kern="1200" cap="none" spc="0" normalizeH="0" baseline="0" noProof="0" dirty="0">
                <a:ln>
                  <a:noFill/>
                </a:ln>
                <a:solidFill>
                  <a:srgbClr val="70AD47">
                    <a:lumMod val="50000"/>
                  </a:srgbClr>
                </a:solidFill>
                <a:effectLst/>
                <a:uLnTx/>
                <a:uFillTx/>
                <a:latin typeface="Gotham Book"/>
                <a:ea typeface="+mn-ea"/>
                <a:cs typeface="+mn-cs"/>
              </a:rPr>
              <a:t>2.8 percentage points lower than those who received no SMS</a:t>
            </a:r>
            <a:r>
              <a:rPr kumimoji="0" lang="en-AU" sz="1400" b="0" i="0" u="none" strike="noStrike" kern="1200" cap="none" spc="0" normalizeH="0" baseline="0" noProof="0" dirty="0">
                <a:ln>
                  <a:noFill/>
                </a:ln>
                <a:solidFill>
                  <a:srgbClr val="70AD47">
                    <a:lumMod val="50000"/>
                  </a:srgbClr>
                </a:solidFill>
                <a:effectLst/>
                <a:uLnTx/>
                <a:uFillTx/>
                <a:latin typeface="Gotham Book"/>
                <a:ea typeface="+mn-ea"/>
                <a:cs typeface="+mn-cs"/>
              </a:rPr>
              <a:t>. </a:t>
            </a:r>
            <a:r>
              <a:rPr kumimoji="0" lang="en-AU" sz="1400" b="0" i="0" u="none" strike="noStrike" kern="1200" cap="none" spc="0" normalizeH="0" baseline="0" noProof="0" dirty="0">
                <a:ln>
                  <a:noFill/>
                </a:ln>
                <a:solidFill>
                  <a:srgbClr val="000000"/>
                </a:solidFill>
                <a:effectLst/>
                <a:uLnTx/>
                <a:uFillTx/>
                <a:latin typeface="Gotham Book"/>
                <a:ea typeface="+mn-ea"/>
                <a:cs typeface="+mn-cs"/>
              </a:rPr>
              <a:t>The Fair Go messages were also more effective than those who received messages about Incentives.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Gotham Book"/>
                <a:ea typeface="+mn-ea"/>
                <a:cs typeface="+mn-cs"/>
              </a:rPr>
              <a:t>• If NSW sent the Fair Go messages to all 13,100 first year learners around NSW, </a:t>
            </a:r>
            <a:r>
              <a:rPr kumimoji="0" lang="en-AU" sz="1400" b="1" i="0" u="none" strike="noStrike" kern="1200" cap="none" spc="0" normalizeH="0" baseline="0" noProof="0" dirty="0">
                <a:ln>
                  <a:noFill/>
                </a:ln>
                <a:solidFill>
                  <a:srgbClr val="70AD47">
                    <a:lumMod val="50000"/>
                  </a:srgbClr>
                </a:solidFill>
                <a:effectLst/>
                <a:uLnTx/>
                <a:uFillTx/>
                <a:latin typeface="Gotham Bold"/>
                <a:ea typeface="+mn-ea"/>
                <a:cs typeface="+mn-cs"/>
              </a:rPr>
              <a:t>an additional 370 learners will continue their training</a:t>
            </a:r>
            <a:r>
              <a:rPr kumimoji="0" lang="en-AU" sz="1400" b="0" i="0" u="none" strike="noStrike" kern="1200" cap="none" spc="0" normalizeH="0" baseline="0" noProof="0" dirty="0">
                <a:ln>
                  <a:noFill/>
                </a:ln>
                <a:solidFill>
                  <a:srgbClr val="70AD47">
                    <a:lumMod val="50000"/>
                  </a:srgbClr>
                </a:solidFill>
                <a:effectLst/>
                <a:uLnTx/>
                <a:uFillTx/>
                <a:latin typeface="Gotham Boo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Gotham Book"/>
                <a:ea typeface="+mn-ea"/>
                <a:cs typeface="+mn-cs"/>
              </a:rPr>
              <a:t>• The texts also led to 552 direct phone calls and 512 text messages, plus almost 6,000 clicks to TSNSW resources. </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6834D9D-E72F-10B7-0107-CD8930906050}"/>
              </a:ext>
              <a:ext uri="{C183D7F6-B498-43B3-948B-1728B52AA6E4}">
                <adec:decorative xmlns:adec="http://schemas.microsoft.com/office/drawing/2017/decorative" val="1"/>
              </a:ext>
            </a:extLst>
          </p:cNvPr>
          <p:cNvSpPr/>
          <p:nvPr/>
        </p:nvSpPr>
        <p:spPr>
          <a:xfrm>
            <a:off x="363584" y="4271828"/>
            <a:ext cx="1034141" cy="1052285"/>
          </a:xfrm>
          <a:prstGeom prst="ellipse">
            <a:avLst/>
          </a:prstGeom>
          <a:no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12">
            <a:extLst>
              <a:ext uri="{FF2B5EF4-FFF2-40B4-BE49-F238E27FC236}">
                <a16:creationId xmlns:a16="http://schemas.microsoft.com/office/drawing/2014/main" id="{446C0496-0F58-6399-5A6D-5361197010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8090" y="4486821"/>
            <a:ext cx="774247" cy="611415"/>
          </a:xfrm>
          <a:prstGeom prst="rect">
            <a:avLst/>
          </a:prstGeom>
        </p:spPr>
      </p:pic>
      <p:sp>
        <p:nvSpPr>
          <p:cNvPr id="83" name="Rounded Rectangle 108">
            <a:extLst>
              <a:ext uri="{FF2B5EF4-FFF2-40B4-BE49-F238E27FC236}">
                <a16:creationId xmlns:a16="http://schemas.microsoft.com/office/drawing/2014/main" id="{7C72BA89-F5D9-5DB1-92F7-33FDE5EA0E96}"/>
              </a:ext>
              <a:ext uri="{C183D7F6-B498-43B3-948B-1728B52AA6E4}">
                <adec:decorative xmlns:adec="http://schemas.microsoft.com/office/drawing/2017/decorative" val="0"/>
              </a:ext>
            </a:extLst>
          </p:cNvPr>
          <p:cNvSpPr/>
          <p:nvPr/>
        </p:nvSpPr>
        <p:spPr>
          <a:xfrm>
            <a:off x="363584" y="5615197"/>
            <a:ext cx="9636614" cy="638209"/>
          </a:xfrm>
          <a:prstGeom prst="roundRect">
            <a:avLst>
              <a:gd name="adj" fmla="val 5639"/>
            </a:avLst>
          </a:prstGeom>
          <a:solidFill>
            <a:schemeClr val="bg1"/>
          </a:solidFill>
          <a:ln w="28575">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p>
            <a:pPr algn="ctr">
              <a:defRPr/>
            </a:pPr>
            <a:r>
              <a:rPr kumimoji="0" lang="en-AU" sz="1600" b="0" i="0" u="none" strike="noStrike" kern="1200" cap="none" spc="0" normalizeH="0" baseline="0" noProof="0" dirty="0">
                <a:ln>
                  <a:noFill/>
                </a:ln>
                <a:solidFill>
                  <a:schemeClr val="tx1"/>
                </a:solidFill>
                <a:effectLst/>
                <a:uLnTx/>
                <a:uFillTx/>
                <a:latin typeface="Calibri" panose="020F0502020204030204"/>
                <a:ea typeface="+mn-ea"/>
                <a:cs typeface="+mn-cs"/>
              </a:rPr>
              <a:t>Results demonstrated a </a:t>
            </a:r>
            <a:r>
              <a:rPr kumimoji="0" lang="en-AU" sz="1600" b="1" i="0" u="none" strike="noStrike" kern="1200" cap="none" spc="0" normalizeH="0" baseline="0" noProof="0" dirty="0">
                <a:ln>
                  <a:noFill/>
                </a:ln>
                <a:solidFill>
                  <a:schemeClr val="tx1"/>
                </a:solidFill>
                <a:effectLst/>
                <a:uLnTx/>
                <a:uFillTx/>
                <a:latin typeface="Calibri" panose="020F0502020204030204"/>
                <a:ea typeface="+mn-ea"/>
                <a:cs typeface="+mn-cs"/>
              </a:rPr>
              <a:t>decrease in cancellations </a:t>
            </a:r>
            <a:r>
              <a:rPr kumimoji="0" lang="en-AU" sz="1600" i="0" u="none" strike="noStrike" kern="1200" cap="none" spc="0" normalizeH="0" baseline="0" noProof="0" dirty="0">
                <a:ln>
                  <a:noFill/>
                </a:ln>
                <a:solidFill>
                  <a:srgbClr val="404246"/>
                </a:solidFill>
                <a:effectLst/>
                <a:uLnTx/>
                <a:uFillTx/>
                <a:latin typeface="Calibri" panose="020F0502020204030204"/>
                <a:ea typeface="+mn-ea"/>
                <a:cs typeface="+mn-cs"/>
              </a:rPr>
              <a:t>and</a:t>
            </a:r>
            <a:r>
              <a:rPr kumimoji="0" lang="en-AU" sz="1600" b="1" i="0" u="none" strike="noStrike" kern="1200" cap="none" spc="0" normalizeH="0" baseline="0" noProof="0" dirty="0">
                <a:ln>
                  <a:noFill/>
                </a:ln>
                <a:solidFill>
                  <a:srgbClr val="404246"/>
                </a:solidFill>
                <a:effectLst/>
                <a:uLnTx/>
                <a:uFillTx/>
                <a:latin typeface="Calibri" panose="020F0502020204030204"/>
                <a:ea typeface="+mn-ea"/>
                <a:cs typeface="+mn-cs"/>
              </a:rPr>
              <a:t> </a:t>
            </a:r>
            <a:r>
              <a:rPr lang="en-AU" sz="1600" b="1" dirty="0">
                <a:solidFill>
                  <a:srgbClr val="404246"/>
                </a:solidFill>
                <a:latin typeface="Calibri" panose="020F0502020204030204"/>
              </a:rPr>
              <a:t>improved apprenticeship</a:t>
            </a:r>
            <a:r>
              <a:rPr kumimoji="0" lang="en-AU" sz="1600" b="1" i="0" u="none" strike="noStrike" kern="1200" cap="none" spc="0" normalizeH="0" baseline="0" noProof="0" dirty="0">
                <a:ln>
                  <a:noFill/>
                </a:ln>
                <a:solidFill>
                  <a:srgbClr val="404246"/>
                </a:solidFill>
                <a:effectLst/>
                <a:uLnTx/>
                <a:uFillTx/>
                <a:latin typeface="Calibri" panose="020F0502020204030204"/>
                <a:ea typeface="+mn-ea"/>
                <a:cs typeface="+mn-cs"/>
              </a:rPr>
              <a:t> engagement.</a:t>
            </a:r>
          </a:p>
          <a:p>
            <a:pPr algn="ctr">
              <a:defRPr/>
            </a:pPr>
            <a:r>
              <a:rPr lang="en-US" sz="1600" dirty="0">
                <a:solidFill>
                  <a:schemeClr val="tx1"/>
                </a:solidFill>
                <a:latin typeface="Calibri" panose="020F0502020204030204"/>
              </a:rPr>
              <a:t>NSW have taken learnings from this pilot to inform the current support for all first-year apprentices.</a:t>
            </a:r>
            <a:endParaRPr lang="en-AU" sz="1600" dirty="0">
              <a:solidFill>
                <a:schemeClr val="tx1"/>
              </a:solidFill>
              <a:latin typeface="Calibri" panose="020F0502020204030204"/>
            </a:endParaRPr>
          </a:p>
        </p:txBody>
      </p:sp>
      <p:sp>
        <p:nvSpPr>
          <p:cNvPr id="3" name="Oval 2">
            <a:extLst>
              <a:ext uri="{FF2B5EF4-FFF2-40B4-BE49-F238E27FC236}">
                <a16:creationId xmlns:a16="http://schemas.microsoft.com/office/drawing/2014/main" id="{76EE7DEF-8A0A-9CA1-CCB6-ECB0975A095F}"/>
              </a:ext>
              <a:ext uri="{C183D7F6-B498-43B3-948B-1728B52AA6E4}">
                <adec:decorative xmlns:adec="http://schemas.microsoft.com/office/drawing/2017/decorative" val="1"/>
              </a:ext>
            </a:extLst>
          </p:cNvPr>
          <p:cNvSpPr/>
          <p:nvPr/>
        </p:nvSpPr>
        <p:spPr>
          <a:xfrm>
            <a:off x="10360298" y="5425514"/>
            <a:ext cx="997856" cy="979714"/>
          </a:xfrm>
          <a:prstGeom prst="ellipse">
            <a:avLst/>
          </a:prstGeom>
          <a:noFill/>
          <a:ln w="57150">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8">
            <a:extLst>
              <a:ext uri="{FF2B5EF4-FFF2-40B4-BE49-F238E27FC236}">
                <a16:creationId xmlns:a16="http://schemas.microsoft.com/office/drawing/2014/main" id="{36ABF666-F805-D681-2D72-3A848CAEE49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481402" y="5542309"/>
            <a:ext cx="690336" cy="680811"/>
          </a:xfrm>
          <a:prstGeom prst="rect">
            <a:avLst/>
          </a:prstGeom>
        </p:spPr>
      </p:pic>
      <p:sp>
        <p:nvSpPr>
          <p:cNvPr id="87" name="TextBox 86">
            <a:extLst>
              <a:ext uri="{FF2B5EF4-FFF2-40B4-BE49-F238E27FC236}">
                <a16:creationId xmlns:a16="http://schemas.microsoft.com/office/drawing/2014/main" id="{3E9B065C-F2D9-1A87-DFED-B11B07D37AEE}"/>
              </a:ext>
            </a:extLst>
          </p:cNvPr>
          <p:cNvSpPr txBox="1"/>
          <p:nvPr/>
        </p:nvSpPr>
        <p:spPr>
          <a:xfrm>
            <a:off x="10389" y="6568992"/>
            <a:ext cx="1216044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white"/>
                </a:solidFill>
                <a:effectLst/>
                <a:uLnTx/>
                <a:uFillTx/>
                <a:latin typeface="Gotham Bold"/>
                <a:ea typeface="+mn-ea"/>
                <a:cs typeface="+mn-cs"/>
              </a:rPr>
              <a:t>Source: increasing completion of apprenticeships and traineeships using behaviourally informed messages – NSW Government March 2021</a:t>
            </a:r>
            <a:endParaRPr kumimoji="0" lang="en-AU"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34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338C-CDB9-45E6-8470-3D1CF75A528D}"/>
              </a:ext>
            </a:extLst>
          </p:cNvPr>
          <p:cNvSpPr>
            <a:spLocks noGrp="1"/>
          </p:cNvSpPr>
          <p:nvPr>
            <p:ph type="title"/>
          </p:nvPr>
        </p:nvSpPr>
        <p:spPr>
          <a:xfrm>
            <a:off x="271169" y="-9478"/>
            <a:ext cx="10950847" cy="846434"/>
          </a:xfrm>
          <a:noFill/>
          <a:ln>
            <a:no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a:lnSpc>
                <a:spcPct val="100000"/>
              </a:lnSpc>
              <a:spcBef>
                <a:spcPts val="0"/>
              </a:spcBef>
            </a:pPr>
            <a:r>
              <a:rPr lang="en-US" sz="2664" dirty="0">
                <a:solidFill>
                  <a:schemeClr val="tx1"/>
                </a:solidFill>
                <a:latin typeface="Calibri" panose="020F0502020204030204"/>
              </a:rPr>
              <a:t>Apprenticeship stock numbers (in-training) </a:t>
            </a:r>
            <a:endParaRPr lang="en-AU" sz="2664" dirty="0">
              <a:solidFill>
                <a:schemeClr val="tx1"/>
              </a:solidFill>
              <a:latin typeface="Calibri" panose="020F0502020204030204"/>
            </a:endParaRPr>
          </a:p>
        </p:txBody>
      </p:sp>
      <p:cxnSp>
        <p:nvCxnSpPr>
          <p:cNvPr id="5" name="Straight Connector 4">
            <a:extLst>
              <a:ext uri="{FF2B5EF4-FFF2-40B4-BE49-F238E27FC236}">
                <a16:creationId xmlns:a16="http://schemas.microsoft.com/office/drawing/2014/main" id="{8EDC2000-069E-4A42-8236-9FF8BE540CAF}"/>
              </a:ext>
              <a:ext uri="{C183D7F6-B498-43B3-948B-1728B52AA6E4}">
                <adec:decorative xmlns:adec="http://schemas.microsoft.com/office/drawing/2017/decorative" val="1"/>
              </a:ext>
            </a:extLst>
          </p:cNvPr>
          <p:cNvCxnSpPr>
            <a:cxnSpLocks/>
          </p:cNvCxnSpPr>
          <p:nvPr/>
        </p:nvCxnSpPr>
        <p:spPr>
          <a:xfrm>
            <a:off x="245195" y="672224"/>
            <a:ext cx="116128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359A7EF0-10D6-4AEF-A024-A3A37E8D7D93}"/>
              </a:ext>
            </a:extLst>
          </p:cNvPr>
          <p:cNvSpPr/>
          <p:nvPr/>
        </p:nvSpPr>
        <p:spPr>
          <a:xfrm>
            <a:off x="44457" y="946692"/>
            <a:ext cx="2893695" cy="859816"/>
          </a:xfrm>
          <a:prstGeom prst="roundRect">
            <a:avLst/>
          </a:prstGeom>
          <a:solidFill>
            <a:schemeClr val="bg1">
              <a:lumMod val="95000"/>
            </a:schemeClr>
          </a:solidFill>
          <a:ln>
            <a:solidFill>
              <a:srgbClr val="ED7D31"/>
            </a:solidFill>
          </a:ln>
        </p:spPr>
        <p:style>
          <a:lnRef idx="2">
            <a:schemeClr val="accent2">
              <a:shade val="50000"/>
            </a:schemeClr>
          </a:lnRef>
          <a:fillRef idx="1">
            <a:schemeClr val="accent2"/>
          </a:fillRef>
          <a:effectRef idx="0">
            <a:schemeClr val="accent2"/>
          </a:effectRef>
          <a:fontRef idx="minor">
            <a:schemeClr val="lt1"/>
          </a:fontRef>
        </p:style>
        <p:txBody>
          <a:bodyPr lIns="121807" tIns="60904" rIns="121807" bIns="6090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mn-cs"/>
              </a:rPr>
              <a:t>There are currently 387,830</a:t>
            </a:r>
            <a:r>
              <a:rPr kumimoji="0" lang="en-AU" sz="1350" b="1" i="0" u="none" strike="noStrike" kern="1200" cap="none" spc="0" normalizeH="0" baseline="0" noProof="0" dirty="0">
                <a:ln>
                  <a:noFill/>
                </a:ln>
                <a:solidFill>
                  <a:prstClr val="black"/>
                </a:solidFill>
                <a:effectLst/>
                <a:uLnTx/>
                <a:uFillTx/>
                <a:latin typeface="Calibri" panose="020F0502020204030204"/>
                <a:ea typeface="+mn-ea"/>
                <a:cs typeface="+mn-cs"/>
              </a:rPr>
              <a:t> apprentices and trainees in training </a:t>
            </a:r>
            <a:r>
              <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mn-cs"/>
              </a:rPr>
              <a:t>as at 31 March 2022</a:t>
            </a:r>
            <a:endPar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6" name="Oval 5">
            <a:extLst>
              <a:ext uri="{FF2B5EF4-FFF2-40B4-BE49-F238E27FC236}">
                <a16:creationId xmlns:a16="http://schemas.microsoft.com/office/drawing/2014/main" id="{EA4EB70B-98CE-4A40-A916-4E2CF1DCD38B}"/>
              </a:ext>
              <a:ext uri="{C183D7F6-B498-43B3-948B-1728B52AA6E4}">
                <adec:decorative xmlns:adec="http://schemas.microsoft.com/office/drawing/2017/decorative" val="1"/>
              </a:ext>
            </a:extLst>
          </p:cNvPr>
          <p:cNvSpPr/>
          <p:nvPr/>
        </p:nvSpPr>
        <p:spPr>
          <a:xfrm>
            <a:off x="102436" y="2220837"/>
            <a:ext cx="479556" cy="479556"/>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D7B97CC5-74C0-4D3E-875D-F7DBFAA426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306" y="2312738"/>
            <a:ext cx="291816" cy="291816"/>
          </a:xfrm>
          <a:prstGeom prst="rect">
            <a:avLst/>
          </a:prstGeom>
        </p:spPr>
      </p:pic>
      <p:sp>
        <p:nvSpPr>
          <p:cNvPr id="7" name="TextBox 6">
            <a:extLst>
              <a:ext uri="{FF2B5EF4-FFF2-40B4-BE49-F238E27FC236}">
                <a16:creationId xmlns:a16="http://schemas.microsoft.com/office/drawing/2014/main" id="{3492E040-B2C2-450D-8458-FBE1DA2DE73C}"/>
              </a:ext>
            </a:extLst>
          </p:cNvPr>
          <p:cNvSpPr txBox="1"/>
          <p:nvPr/>
        </p:nvSpPr>
        <p:spPr>
          <a:xfrm>
            <a:off x="634832" y="1953039"/>
            <a:ext cx="2047673" cy="1219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65" b="0" i="0" u="none" strike="noStrike" kern="1200" cap="none" spc="0" normalizeH="0" baseline="0" noProof="0" dirty="0">
                <a:ln>
                  <a:noFill/>
                </a:ln>
                <a:solidFill>
                  <a:prstClr val="black"/>
                </a:solidFill>
                <a:effectLst/>
                <a:uLnTx/>
                <a:uFillTx/>
                <a:latin typeface="Calibri" panose="020F0502020204030204"/>
                <a:ea typeface="+mn-ea"/>
                <a:cs typeface="+mn-cs"/>
              </a:rPr>
              <a:t>In-training data is a </a:t>
            </a:r>
            <a:r>
              <a:rPr kumimoji="0" lang="en-AU" sz="1465" b="1" i="0" u="none" strike="noStrike" kern="1200" cap="none" spc="0" normalizeH="0" baseline="0" noProof="0" dirty="0">
                <a:ln>
                  <a:noFill/>
                </a:ln>
                <a:solidFill>
                  <a:prstClr val="black"/>
                </a:solidFill>
                <a:effectLst/>
                <a:uLnTx/>
                <a:uFillTx/>
                <a:latin typeface="Calibri" panose="020F0502020204030204"/>
                <a:ea typeface="+mn-ea"/>
                <a:cs typeface="+mn-cs"/>
              </a:rPr>
              <a:t>point in time </a:t>
            </a:r>
            <a:r>
              <a:rPr kumimoji="0" lang="en-AU" sz="1465" b="0" i="0" u="none" strike="noStrike" kern="1200" cap="none" spc="0" normalizeH="0" baseline="0" noProof="0" dirty="0">
                <a:ln>
                  <a:noFill/>
                </a:ln>
                <a:solidFill>
                  <a:prstClr val="black"/>
                </a:solidFill>
                <a:effectLst/>
                <a:uLnTx/>
                <a:uFillTx/>
                <a:latin typeface="Calibri" panose="020F0502020204030204"/>
                <a:ea typeface="+mn-ea"/>
                <a:cs typeface="+mn-cs"/>
              </a:rPr>
              <a:t>measure that can be compared to the same period in previous years.</a:t>
            </a:r>
          </a:p>
        </p:txBody>
      </p:sp>
      <p:sp>
        <p:nvSpPr>
          <p:cNvPr id="21" name="Oval 20">
            <a:extLst>
              <a:ext uri="{FF2B5EF4-FFF2-40B4-BE49-F238E27FC236}">
                <a16:creationId xmlns:a16="http://schemas.microsoft.com/office/drawing/2014/main" id="{421A1F76-2A86-4DE4-896B-019F6B39DBF7}"/>
              </a:ext>
              <a:ext uri="{C183D7F6-B498-43B3-948B-1728B52AA6E4}">
                <adec:decorative xmlns:adec="http://schemas.microsoft.com/office/drawing/2017/decorative" val="1"/>
              </a:ext>
            </a:extLst>
          </p:cNvPr>
          <p:cNvSpPr/>
          <p:nvPr/>
        </p:nvSpPr>
        <p:spPr>
          <a:xfrm>
            <a:off x="102436" y="3654229"/>
            <a:ext cx="479556" cy="479556"/>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Graphic 29">
            <a:extLst>
              <a:ext uri="{FF2B5EF4-FFF2-40B4-BE49-F238E27FC236}">
                <a16:creationId xmlns:a16="http://schemas.microsoft.com/office/drawing/2014/main" id="{44214F6B-A322-4512-B73C-D42AC386492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81" y="3754365"/>
            <a:ext cx="330064" cy="279284"/>
          </a:xfrm>
          <a:prstGeom prst="rect">
            <a:avLst/>
          </a:prstGeom>
        </p:spPr>
      </p:pic>
      <p:sp>
        <p:nvSpPr>
          <p:cNvPr id="22" name="TextBox 21">
            <a:extLst>
              <a:ext uri="{FF2B5EF4-FFF2-40B4-BE49-F238E27FC236}">
                <a16:creationId xmlns:a16="http://schemas.microsoft.com/office/drawing/2014/main" id="{AD27FB9B-E0E6-4EDB-AA27-39AA3E61C63D}"/>
              </a:ext>
            </a:extLst>
          </p:cNvPr>
          <p:cNvSpPr txBox="1"/>
          <p:nvPr/>
        </p:nvSpPr>
        <p:spPr>
          <a:xfrm>
            <a:off x="634833" y="3454714"/>
            <a:ext cx="2107477" cy="9941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65" b="0" i="0" u="none" strike="noStrike" kern="1200" cap="none" spc="0" normalizeH="0" baseline="0" noProof="0" dirty="0">
                <a:ln>
                  <a:noFill/>
                </a:ln>
                <a:solidFill>
                  <a:prstClr val="black"/>
                </a:solidFill>
                <a:effectLst/>
                <a:uLnTx/>
                <a:uFillTx/>
                <a:latin typeface="Calibri" panose="020F0502020204030204"/>
                <a:ea typeface="+mn-ea"/>
                <a:cs typeface="+mn-cs"/>
              </a:rPr>
              <a:t>In-training data includes </a:t>
            </a:r>
            <a:r>
              <a:rPr kumimoji="0" lang="en-AU" sz="1465" b="1" i="0" u="none" strike="noStrike" kern="1200" cap="none" spc="0" normalizeH="0" baseline="0" noProof="0" dirty="0">
                <a:ln>
                  <a:noFill/>
                </a:ln>
                <a:solidFill>
                  <a:prstClr val="black"/>
                </a:solidFill>
                <a:effectLst/>
                <a:uLnTx/>
                <a:uFillTx/>
                <a:latin typeface="Calibri" panose="020F0502020204030204"/>
                <a:ea typeface="+mn-ea"/>
                <a:cs typeface="+mn-cs"/>
              </a:rPr>
              <a:t>all active apprentices at various stages</a:t>
            </a:r>
            <a:r>
              <a:rPr kumimoji="0" lang="en-AU" sz="1465" b="0" i="0" u="none" strike="noStrike" kern="1200" cap="none" spc="0" normalizeH="0" baseline="0" noProof="0" dirty="0">
                <a:ln>
                  <a:noFill/>
                </a:ln>
                <a:solidFill>
                  <a:prstClr val="black"/>
                </a:solidFill>
                <a:effectLst/>
                <a:uLnTx/>
                <a:uFillTx/>
                <a:latin typeface="Calibri" panose="020F0502020204030204"/>
                <a:ea typeface="+mn-ea"/>
                <a:cs typeface="+mn-cs"/>
              </a:rPr>
              <a:t> in their apprenticeship. </a:t>
            </a:r>
          </a:p>
        </p:txBody>
      </p:sp>
      <p:sp>
        <p:nvSpPr>
          <p:cNvPr id="24" name="Oval 23">
            <a:extLst>
              <a:ext uri="{FF2B5EF4-FFF2-40B4-BE49-F238E27FC236}">
                <a16:creationId xmlns:a16="http://schemas.microsoft.com/office/drawing/2014/main" id="{1D763B5A-8688-4953-92D2-11930717BE0E}"/>
              </a:ext>
              <a:ext uri="{C183D7F6-B498-43B3-948B-1728B52AA6E4}">
                <adec:decorative xmlns:adec="http://schemas.microsoft.com/office/drawing/2017/decorative" val="1"/>
              </a:ext>
            </a:extLst>
          </p:cNvPr>
          <p:cNvSpPr/>
          <p:nvPr/>
        </p:nvSpPr>
        <p:spPr>
          <a:xfrm>
            <a:off x="85810" y="5020295"/>
            <a:ext cx="479556" cy="479556"/>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Graphic 30">
            <a:extLst>
              <a:ext uri="{FF2B5EF4-FFF2-40B4-BE49-F238E27FC236}">
                <a16:creationId xmlns:a16="http://schemas.microsoft.com/office/drawing/2014/main" id="{C58989B1-6DBA-49F8-9745-54D9486A6ED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555" y="5103446"/>
            <a:ext cx="313253" cy="313253"/>
          </a:xfrm>
          <a:prstGeom prst="rect">
            <a:avLst/>
          </a:prstGeom>
        </p:spPr>
      </p:pic>
      <p:sp>
        <p:nvSpPr>
          <p:cNvPr id="25" name="TextBox 24">
            <a:extLst>
              <a:ext uri="{FF2B5EF4-FFF2-40B4-BE49-F238E27FC236}">
                <a16:creationId xmlns:a16="http://schemas.microsoft.com/office/drawing/2014/main" id="{B56CB1C2-CB69-4C20-86B8-A23B7CEBCB41}"/>
              </a:ext>
            </a:extLst>
          </p:cNvPr>
          <p:cNvSpPr txBox="1"/>
          <p:nvPr/>
        </p:nvSpPr>
        <p:spPr>
          <a:xfrm>
            <a:off x="599799" y="4749046"/>
            <a:ext cx="2123267" cy="1024783"/>
          </a:xfrm>
          <a:prstGeom prst="rect">
            <a:avLst/>
          </a:prstGeom>
          <a:noFill/>
        </p:spPr>
        <p:txBody>
          <a:bodyPr wrap="square" lIns="121807" tIns="60904" rIns="121807" bIns="60904"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65" b="0" i="0" u="none" strike="noStrike" kern="1200" cap="none" spc="0" normalizeH="0" baseline="0" noProof="0" dirty="0">
                <a:ln>
                  <a:noFill/>
                </a:ln>
                <a:solidFill>
                  <a:prstClr val="black"/>
                </a:solidFill>
                <a:effectLst/>
                <a:uLnTx/>
                <a:uFillTx/>
                <a:latin typeface="Calibri" panose="020F0502020204030204"/>
                <a:ea typeface="+mn-ea"/>
                <a:cs typeface="+mn-cs"/>
              </a:rPr>
              <a:t>In-training numbers have consolidated since</a:t>
            </a:r>
            <a:r>
              <a:rPr kumimoji="0" lang="en-AU" sz="1465" b="1" i="0" u="none" strike="noStrike" kern="1200" cap="none" spc="0" normalizeH="0" baseline="0" noProof="0" dirty="0">
                <a:ln>
                  <a:noFill/>
                </a:ln>
                <a:solidFill>
                  <a:prstClr val="black"/>
                </a:solidFill>
                <a:effectLst/>
                <a:uLnTx/>
                <a:uFillTx/>
                <a:latin typeface="Calibri" panose="020F0502020204030204"/>
                <a:ea typeface="+mn-ea"/>
                <a:cs typeface="+mn-cs"/>
              </a:rPr>
              <a:t> 2012-13 </a:t>
            </a:r>
            <a:r>
              <a:rPr kumimoji="0" lang="en-AU" sz="1465" b="0" i="0" u="none" strike="noStrike" kern="1200" cap="none" spc="0" normalizeH="0" baseline="0" noProof="0" dirty="0">
                <a:ln>
                  <a:noFill/>
                </a:ln>
                <a:solidFill>
                  <a:prstClr val="black"/>
                </a:solidFill>
                <a:effectLst/>
                <a:uLnTx/>
                <a:uFillTx/>
                <a:latin typeface="Calibri" panose="020F0502020204030204"/>
                <a:ea typeface="+mn-ea"/>
                <a:cs typeface="+mn-cs"/>
              </a:rPr>
              <a:t>and the overall system is at capacity.</a:t>
            </a:r>
            <a:endParaRPr kumimoji="0" lang="en-AU" sz="1465"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9" name="TextBox 18">
            <a:extLst>
              <a:ext uri="{FF2B5EF4-FFF2-40B4-BE49-F238E27FC236}">
                <a16:creationId xmlns:a16="http://schemas.microsoft.com/office/drawing/2014/main" id="{B2ACEFDE-303C-4DD3-9B3B-EF7A401BC886}"/>
              </a:ext>
            </a:extLst>
          </p:cNvPr>
          <p:cNvSpPr txBox="1"/>
          <p:nvPr/>
        </p:nvSpPr>
        <p:spPr>
          <a:xfrm>
            <a:off x="3285783" y="758815"/>
            <a:ext cx="8861761" cy="1107113"/>
          </a:xfrm>
          <a:prstGeom prst="rect">
            <a:avLst/>
          </a:prstGeom>
          <a:noFill/>
        </p:spPr>
        <p:txBody>
          <a:bodyPr wrap="square" lIns="121807" tIns="60904" rIns="121807" bIns="60904"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70AD47"/>
                </a:solidFill>
                <a:effectLst/>
                <a:uLnTx/>
                <a:uFillTx/>
                <a:latin typeface="Calibri" panose="020F0502020204030204"/>
                <a:ea typeface="+mn-ea"/>
                <a:cs typeface="+mn-cs"/>
              </a:rPr>
              <a:t>Current in-training numbers have consolidated since the 2012-13 policy change that reset the</a:t>
            </a:r>
            <a:r>
              <a:rPr kumimoji="0" lang="en-US" sz="2350" b="0"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550" b="0" i="0" u="none" strike="noStrike" kern="1200" cap="none" spc="0" normalizeH="0" baseline="0" noProof="0" dirty="0">
                <a:ln>
                  <a:noFill/>
                </a:ln>
                <a:solidFill>
                  <a:srgbClr val="70AD47"/>
                </a:solidFill>
                <a:effectLst/>
                <a:uLnTx/>
                <a:uFillTx/>
                <a:latin typeface="Calibri" panose="020F0502020204030204"/>
                <a:ea typeface="+mn-ea"/>
                <a:cs typeface="+mn-cs"/>
              </a:rPr>
              <a:t>trade/non-trade balance of traineeships and apprenticeships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0" name="Chart 19" descr="A line graph illustrating the number apprentices in trade apprenticeships, non-trade apprenticeships and overall apprenticeships from 2010 to 2022.  The line for trade apprenticeships at 210,755 in 2010, staying fairly steady until late 2020 where there is a sudden uptick due to the introduction of BAC wage subsidy. It peaks in 2022 at 234280 . The  line for non trade apprenticeships starts above the trade line at 221350 and steadily climbs until 299355 just after 2012, when Policy changes to reset the non trade balance come in. This is indicated by a dotted line that go through all three graph lines. The non trade line then decreases steadily until over halfway through 2020 bottoming at 83820,  then the introduction of BAC wage subsidy causes and increase until 153445 in 2022. A dotted line intersects all three lines to represent when the introduction of BAC wage subsidy came into effect. The Total line starts at 432495 in 2010 and increases until 514810 when the Policy changes to reset the trade non-trade balance just into 2012. The total line then decreases and then stabilises at around 263975 in 2020, with the introduction of the wage subsidy to increase until 387830 in 2022.">
            <a:extLst>
              <a:ext uri="{FF2B5EF4-FFF2-40B4-BE49-F238E27FC236}">
                <a16:creationId xmlns:a16="http://schemas.microsoft.com/office/drawing/2014/main" id="{A1353AB3-13E6-4CC4-AF28-C603B16E4AD4}"/>
              </a:ext>
            </a:extLst>
          </p:cNvPr>
          <p:cNvGraphicFramePr/>
          <p:nvPr>
            <p:extLst>
              <p:ext uri="{D42A27DB-BD31-4B8C-83A1-F6EECF244321}">
                <p14:modId xmlns:p14="http://schemas.microsoft.com/office/powerpoint/2010/main" val="2103083596"/>
              </p:ext>
            </p:extLst>
          </p:nvPr>
        </p:nvGraphicFramePr>
        <p:xfrm>
          <a:off x="3502736" y="1784319"/>
          <a:ext cx="8128000" cy="4653641"/>
        </p:xfrm>
        <a:graphic>
          <a:graphicData uri="http://schemas.openxmlformats.org/drawingml/2006/chart">
            <c:chart xmlns:c="http://schemas.openxmlformats.org/drawingml/2006/chart" xmlns:r="http://schemas.openxmlformats.org/officeDocument/2006/relationships" r:id="rId9"/>
          </a:graphicData>
        </a:graphic>
      </p:graphicFrame>
      <p:sp>
        <p:nvSpPr>
          <p:cNvPr id="23" name="ee4pFootnotes">
            <a:extLst>
              <a:ext uri="{FF2B5EF4-FFF2-40B4-BE49-F238E27FC236}">
                <a16:creationId xmlns:a16="http://schemas.microsoft.com/office/drawing/2014/main" id="{4A596E79-94D5-4646-9363-5A478E1D06B4}"/>
              </a:ext>
            </a:extLst>
          </p:cNvPr>
          <p:cNvSpPr>
            <a:spLocks noChangeArrowheads="1"/>
          </p:cNvSpPr>
          <p:nvPr/>
        </p:nvSpPr>
        <p:spPr bwMode="auto">
          <a:xfrm>
            <a:off x="4145959" y="6356350"/>
            <a:ext cx="7816300" cy="276742"/>
          </a:xfrm>
          <a:prstGeom prst="rect">
            <a:avLst/>
          </a:prstGeom>
          <a:noFill/>
          <a:ln w="9525" algn="ctr">
            <a:noFill/>
            <a:miter lim="800000"/>
            <a:headEnd type="none" w="lg" len="lg"/>
            <a:tailEnd type="none" w="lg" len="lg"/>
          </a:ln>
        </p:spPr>
        <p:txBody>
          <a:bodyPr vert="horz" wrap="square" lIns="0" tIns="0" rIns="0" bIns="0" anchor="b"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br>
              <a:rPr kumimoji="0" lang="en-US" sz="999"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br>
            <a:r>
              <a:rPr kumimoji="0" lang="en-US" sz="999"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a:rPr>
              <a:t>Source: </a:t>
            </a:r>
            <a:r>
              <a:rPr kumimoji="0" lang="en-AU" sz="999"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a:rPr>
              <a:t>NCVER 2022, Australian vocational education and training statistics: apprentices and trainees 2022 — March quarter </a:t>
            </a:r>
            <a:endParaRPr kumimoji="0" lang="en-US" sz="999"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itchFamily="34" charset="0"/>
            </a:endParaRPr>
          </a:p>
        </p:txBody>
      </p:sp>
      <p:sp>
        <p:nvSpPr>
          <p:cNvPr id="18" name="Footer Placeholder 1">
            <a:extLst>
              <a:ext uri="{FF2B5EF4-FFF2-40B4-BE49-F238E27FC236}">
                <a16:creationId xmlns:a16="http://schemas.microsoft.com/office/drawing/2014/main" id="{FD87F3DE-136D-4A9E-BF33-A29855A385DA}"/>
              </a:ext>
            </a:extLst>
          </p:cNvPr>
          <p:cNvSpPr txBox="1">
            <a:spLocks/>
          </p:cNvSpPr>
          <p:nvPr/>
        </p:nvSpPr>
        <p:spPr>
          <a:xfrm>
            <a:off x="4370398" y="8670305"/>
            <a:ext cx="3857228" cy="486383"/>
          </a:xfrm>
          <a:prstGeom prst="rect">
            <a:avLst/>
          </a:prstGeom>
        </p:spPr>
        <p:txBody>
          <a:bodyPr/>
          <a:lstStyle>
            <a:defPPr>
              <a:defRPr lang="en-US"/>
            </a:defPPr>
            <a:lvl1pPr marL="0" algn="ctr" defTabSz="914400" rtl="0" eaLnBrk="1" latinLnBrk="0" hangingPunct="1">
              <a:defRPr sz="1200" b="1" i="0" u="none" kern="1200">
                <a:solidFill>
                  <a:srgbClr val="FF0000"/>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99"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​‌OFFICIAL‌​</a:t>
            </a:r>
          </a:p>
        </p:txBody>
      </p:sp>
    </p:spTree>
    <p:extLst>
      <p:ext uri="{BB962C8B-B14F-4D97-AF65-F5344CB8AC3E}">
        <p14:creationId xmlns:p14="http://schemas.microsoft.com/office/powerpoint/2010/main" val="1165837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5002-127F-483A-ABA4-4B0809F64899}"/>
              </a:ext>
            </a:extLst>
          </p:cNvPr>
          <p:cNvSpPr>
            <a:spLocks noGrp="1"/>
          </p:cNvSpPr>
          <p:nvPr>
            <p:ph type="title"/>
          </p:nvPr>
        </p:nvSpPr>
        <p:spPr>
          <a:xfrm>
            <a:off x="199858" y="37762"/>
            <a:ext cx="10950847" cy="959112"/>
          </a:xfrm>
          <a:noFill/>
          <a:ln>
            <a:no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a:lnSpc>
                <a:spcPct val="100000"/>
              </a:lnSpc>
              <a:spcBef>
                <a:spcPts val="0"/>
              </a:spcBef>
            </a:pPr>
            <a:r>
              <a:rPr lang="en-US" sz="2664" dirty="0">
                <a:solidFill>
                  <a:schemeClr val="tx1"/>
                </a:solidFill>
                <a:latin typeface="Calibri" panose="020F0502020204030204"/>
              </a:rPr>
              <a:t>Apprenticeship in-flows (annual commencements) </a:t>
            </a:r>
          </a:p>
        </p:txBody>
      </p:sp>
      <p:cxnSp>
        <p:nvCxnSpPr>
          <p:cNvPr id="8" name="Straight Connector 7">
            <a:extLst>
              <a:ext uri="{FF2B5EF4-FFF2-40B4-BE49-F238E27FC236}">
                <a16:creationId xmlns:a16="http://schemas.microsoft.com/office/drawing/2014/main" id="{29F95AE1-5C31-4C60-AE9F-D136C48A4D24}"/>
              </a:ext>
              <a:ext uri="{C183D7F6-B498-43B3-948B-1728B52AA6E4}">
                <adec:decorative xmlns:adec="http://schemas.microsoft.com/office/drawing/2017/decorative" val="1"/>
              </a:ext>
            </a:extLst>
          </p:cNvPr>
          <p:cNvCxnSpPr>
            <a:cxnSpLocks/>
          </p:cNvCxnSpPr>
          <p:nvPr/>
        </p:nvCxnSpPr>
        <p:spPr>
          <a:xfrm>
            <a:off x="203554" y="885659"/>
            <a:ext cx="1176757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C347826-629F-4878-8CBB-A85B95487D93}"/>
              </a:ext>
              <a:ext uri="{C183D7F6-B498-43B3-948B-1728B52AA6E4}">
                <adec:decorative xmlns:adec="http://schemas.microsoft.com/office/drawing/2017/decorative" val="0"/>
              </a:ext>
            </a:extLst>
          </p:cNvPr>
          <p:cNvSpPr/>
          <p:nvPr/>
        </p:nvSpPr>
        <p:spPr>
          <a:xfrm>
            <a:off x="369930" y="1045056"/>
            <a:ext cx="2922403" cy="859816"/>
          </a:xfrm>
          <a:prstGeom prst="roundRect">
            <a:avLst/>
          </a:prstGeom>
          <a:solidFill>
            <a:schemeClr val="bg1">
              <a:lumMod val="95000"/>
            </a:schemeClr>
          </a:solidFill>
          <a:ln>
            <a:solidFill>
              <a:srgbClr val="ED7D31"/>
            </a:solidFill>
          </a:ln>
        </p:spPr>
        <p:style>
          <a:lnRef idx="2">
            <a:schemeClr val="accent2">
              <a:shade val="50000"/>
            </a:schemeClr>
          </a:lnRef>
          <a:fillRef idx="1">
            <a:schemeClr val="accent2"/>
          </a:fillRef>
          <a:effectRef idx="0">
            <a:schemeClr val="accent2"/>
          </a:effectRef>
          <a:fontRef idx="minor">
            <a:schemeClr val="lt1"/>
          </a:fontRef>
        </p:style>
        <p:txBody>
          <a:bodyPr lIns="121807" tIns="60904" rIns="121807" bIns="6090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prstClr val="black"/>
                </a:solidFill>
                <a:effectLst/>
                <a:uLnTx/>
                <a:uFillTx/>
                <a:latin typeface="Calibri" panose="020F0502020204030204"/>
                <a:ea typeface="+mn-ea"/>
                <a:cs typeface="+mn-cs"/>
              </a:rPr>
              <a:t>234,700 Australian Apprentices commenced</a:t>
            </a:r>
            <a:r>
              <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mn-cs"/>
              </a:rPr>
              <a:t> in the 12 month period to 31 March 2022.</a:t>
            </a:r>
            <a:endPar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Oval 3">
            <a:extLst>
              <a:ext uri="{FF2B5EF4-FFF2-40B4-BE49-F238E27FC236}">
                <a16:creationId xmlns:a16="http://schemas.microsoft.com/office/drawing/2014/main" id="{6E24C6D2-ADE3-0941-2A04-0E314CF7D5F9}"/>
              </a:ext>
              <a:ext uri="{C183D7F6-B498-43B3-948B-1728B52AA6E4}">
                <adec:decorative xmlns:adec="http://schemas.microsoft.com/office/drawing/2017/decorative" val="1"/>
              </a:ext>
            </a:extLst>
          </p:cNvPr>
          <p:cNvSpPr/>
          <p:nvPr/>
        </p:nvSpPr>
        <p:spPr>
          <a:xfrm>
            <a:off x="199858" y="2083064"/>
            <a:ext cx="719334" cy="719334"/>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E4C38712-E4FC-4903-81E6-E0E2F43BA5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217" y="2164527"/>
            <a:ext cx="507266" cy="507266"/>
          </a:xfrm>
          <a:prstGeom prst="rect">
            <a:avLst/>
          </a:prstGeom>
        </p:spPr>
      </p:pic>
      <p:sp>
        <p:nvSpPr>
          <p:cNvPr id="5" name="TextBox 4">
            <a:extLst>
              <a:ext uri="{FF2B5EF4-FFF2-40B4-BE49-F238E27FC236}">
                <a16:creationId xmlns:a16="http://schemas.microsoft.com/office/drawing/2014/main" id="{3E7ECC6A-D282-4329-82AE-F9A5B90853A1}"/>
              </a:ext>
            </a:extLst>
          </p:cNvPr>
          <p:cNvSpPr txBox="1"/>
          <p:nvPr/>
        </p:nvSpPr>
        <p:spPr>
          <a:xfrm>
            <a:off x="919193" y="1944586"/>
            <a:ext cx="3244293" cy="953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65" b="0" i="0" u="none" strike="noStrike" kern="1200" cap="none" spc="0" normalizeH="0" baseline="0" noProof="0" dirty="0">
                <a:ln>
                  <a:noFill/>
                </a:ln>
                <a:solidFill>
                  <a:prstClr val="black"/>
                </a:solidFill>
                <a:effectLst/>
                <a:uLnTx/>
                <a:uFillTx/>
                <a:latin typeface="Calibri" panose="020F0502020204030204"/>
                <a:ea typeface="+mn-ea"/>
                <a:cs typeface="+mn-cs"/>
              </a:rPr>
              <a:t>Commencement numbers represent </a:t>
            </a:r>
            <a:r>
              <a:rPr kumimoji="0" lang="en-AU" sz="1865" b="1" i="0" u="none" strike="noStrike" kern="1200" cap="none" spc="0" normalizeH="0" baseline="0" noProof="0" dirty="0">
                <a:ln>
                  <a:noFill/>
                </a:ln>
                <a:solidFill>
                  <a:prstClr val="black"/>
                </a:solidFill>
                <a:effectLst/>
                <a:uLnTx/>
                <a:uFillTx/>
                <a:latin typeface="Calibri" panose="020F0502020204030204"/>
                <a:ea typeface="+mn-ea"/>
                <a:cs typeface="+mn-cs"/>
              </a:rPr>
              <a:t>apprentices signing their first training contract</a:t>
            </a:r>
            <a:r>
              <a:rPr kumimoji="0" lang="en-AU" sz="1865"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Oval 13">
            <a:extLst>
              <a:ext uri="{FF2B5EF4-FFF2-40B4-BE49-F238E27FC236}">
                <a16:creationId xmlns:a16="http://schemas.microsoft.com/office/drawing/2014/main" id="{4924FB28-8D35-4197-9E84-E99CFA873E88}"/>
              </a:ext>
              <a:ext uri="{C183D7F6-B498-43B3-948B-1728B52AA6E4}">
                <adec:decorative xmlns:adec="http://schemas.microsoft.com/office/drawing/2017/decorative" val="1"/>
              </a:ext>
            </a:extLst>
          </p:cNvPr>
          <p:cNvSpPr/>
          <p:nvPr/>
        </p:nvSpPr>
        <p:spPr>
          <a:xfrm>
            <a:off x="199858" y="3087255"/>
            <a:ext cx="719334" cy="719334"/>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1BE9D5D-DEC9-4828-8289-6CFEA151323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016" y="3256821"/>
            <a:ext cx="478743" cy="376156"/>
          </a:xfrm>
          <a:prstGeom prst="rect">
            <a:avLst/>
          </a:prstGeom>
        </p:spPr>
      </p:pic>
      <p:sp>
        <p:nvSpPr>
          <p:cNvPr id="15" name="TextBox 14">
            <a:extLst>
              <a:ext uri="{FF2B5EF4-FFF2-40B4-BE49-F238E27FC236}">
                <a16:creationId xmlns:a16="http://schemas.microsoft.com/office/drawing/2014/main" id="{8B9EF84C-8888-47F3-9FE3-4977CA379FB9}"/>
              </a:ext>
            </a:extLst>
          </p:cNvPr>
          <p:cNvSpPr txBox="1"/>
          <p:nvPr/>
        </p:nvSpPr>
        <p:spPr>
          <a:xfrm>
            <a:off x="919193" y="3054317"/>
            <a:ext cx="3244293" cy="666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65" b="0" i="0" u="none" strike="noStrike" kern="1200" cap="none" spc="0" normalizeH="0" baseline="0" noProof="0" dirty="0">
                <a:ln>
                  <a:noFill/>
                </a:ln>
                <a:solidFill>
                  <a:prstClr val="black"/>
                </a:solidFill>
                <a:effectLst/>
                <a:uLnTx/>
                <a:uFillTx/>
                <a:latin typeface="Calibri" panose="020F0502020204030204"/>
                <a:ea typeface="+mn-ea"/>
                <a:cs typeface="+mn-cs"/>
              </a:rPr>
              <a:t>NCVER commencements are a </a:t>
            </a:r>
            <a:r>
              <a:rPr kumimoji="0" lang="en-AU" sz="1865" b="1" i="0" u="none" strike="noStrike" kern="1200" cap="none" spc="0" normalizeH="0" baseline="0" noProof="0" dirty="0">
                <a:ln>
                  <a:noFill/>
                </a:ln>
                <a:solidFill>
                  <a:prstClr val="black"/>
                </a:solidFill>
                <a:effectLst/>
                <a:uLnTx/>
                <a:uFillTx/>
                <a:latin typeface="Calibri" panose="020F0502020204030204"/>
                <a:ea typeface="+mn-ea"/>
                <a:cs typeface="+mn-cs"/>
              </a:rPr>
              <a:t>quarterly or annual </a:t>
            </a:r>
            <a:r>
              <a:rPr kumimoji="0" lang="en-AU" sz="1865" b="0" i="0" u="none" strike="noStrike" kern="1200" cap="none" spc="0" normalizeH="0" baseline="0" noProof="0" dirty="0">
                <a:ln>
                  <a:noFill/>
                </a:ln>
                <a:solidFill>
                  <a:prstClr val="black"/>
                </a:solidFill>
                <a:effectLst/>
                <a:uLnTx/>
                <a:uFillTx/>
                <a:latin typeface="Calibri" panose="020F0502020204030204"/>
                <a:ea typeface="+mn-ea"/>
                <a:cs typeface="+mn-cs"/>
              </a:rPr>
              <a:t>measure.</a:t>
            </a:r>
          </a:p>
        </p:txBody>
      </p:sp>
      <p:sp>
        <p:nvSpPr>
          <p:cNvPr id="16" name="Oval 15">
            <a:extLst>
              <a:ext uri="{FF2B5EF4-FFF2-40B4-BE49-F238E27FC236}">
                <a16:creationId xmlns:a16="http://schemas.microsoft.com/office/drawing/2014/main" id="{551514B5-5AE1-43D4-A966-6C46D1460869}"/>
              </a:ext>
              <a:ext uri="{C183D7F6-B498-43B3-948B-1728B52AA6E4}">
                <adec:decorative xmlns:adec="http://schemas.microsoft.com/office/drawing/2017/decorative" val="1"/>
              </a:ext>
            </a:extLst>
          </p:cNvPr>
          <p:cNvSpPr/>
          <p:nvPr/>
        </p:nvSpPr>
        <p:spPr>
          <a:xfrm>
            <a:off x="199858" y="4399830"/>
            <a:ext cx="719334" cy="719334"/>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575ACA2F-C4B6-4641-864E-47BAC025010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034" y="4561901"/>
            <a:ext cx="425726" cy="364907"/>
          </a:xfrm>
          <a:prstGeom prst="rect">
            <a:avLst/>
          </a:prstGeom>
        </p:spPr>
      </p:pic>
      <p:sp>
        <p:nvSpPr>
          <p:cNvPr id="17" name="TextBox 16">
            <a:extLst>
              <a:ext uri="{FF2B5EF4-FFF2-40B4-BE49-F238E27FC236}">
                <a16:creationId xmlns:a16="http://schemas.microsoft.com/office/drawing/2014/main" id="{63FE5D29-943D-478F-B89B-FFCEB7A10320}"/>
              </a:ext>
            </a:extLst>
          </p:cNvPr>
          <p:cNvSpPr txBox="1"/>
          <p:nvPr/>
        </p:nvSpPr>
        <p:spPr>
          <a:xfrm>
            <a:off x="939936" y="3958658"/>
            <a:ext cx="3347214" cy="18143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65" b="0" i="0" u="none" strike="noStrike" kern="1200" cap="none" spc="0" normalizeH="0" baseline="0" noProof="0" dirty="0">
                <a:ln>
                  <a:noFill/>
                </a:ln>
                <a:solidFill>
                  <a:prstClr val="black"/>
                </a:solidFill>
                <a:effectLst/>
                <a:uLnTx/>
                <a:uFillTx/>
                <a:latin typeface="Calibri" panose="020F0502020204030204"/>
                <a:ea typeface="+mn-ea"/>
                <a:cs typeface="+mn-cs"/>
              </a:rPr>
              <a:t>Prior to the COVID-19 wage subsidies, overall commencement numbers had been </a:t>
            </a:r>
            <a:r>
              <a:rPr kumimoji="0" lang="en-AU" sz="1865" b="1" i="0" u="none" strike="noStrike" kern="1200" cap="none" spc="0" normalizeH="0" baseline="0" noProof="0" dirty="0">
                <a:ln>
                  <a:noFill/>
                </a:ln>
                <a:solidFill>
                  <a:prstClr val="black"/>
                </a:solidFill>
                <a:effectLst/>
                <a:uLnTx/>
                <a:uFillTx/>
                <a:latin typeface="Calibri" panose="020F0502020204030204"/>
                <a:ea typeface="+mn-ea"/>
                <a:cs typeface="+mn-cs"/>
              </a:rPr>
              <a:t>declining year on year</a:t>
            </a:r>
            <a:r>
              <a:rPr kumimoji="0" lang="en-AU" sz="1865" b="0" i="0" u="none" strike="noStrike" kern="1200" cap="none" spc="0" normalizeH="0" baseline="0" noProof="0" dirty="0">
                <a:ln>
                  <a:noFill/>
                </a:ln>
                <a:solidFill>
                  <a:prstClr val="black"/>
                </a:solidFill>
                <a:effectLst/>
                <a:uLnTx/>
                <a:uFillTx/>
                <a:latin typeface="Calibri" panose="020F0502020204030204"/>
                <a:ea typeface="+mn-ea"/>
                <a:cs typeface="+mn-cs"/>
              </a:rPr>
              <a:t>, particularly in non-trade occupations.</a:t>
            </a:r>
          </a:p>
        </p:txBody>
      </p:sp>
      <p:sp>
        <p:nvSpPr>
          <p:cNvPr id="21" name="TextBox 20">
            <a:extLst>
              <a:ext uri="{FF2B5EF4-FFF2-40B4-BE49-F238E27FC236}">
                <a16:creationId xmlns:a16="http://schemas.microsoft.com/office/drawing/2014/main" id="{D40F19E7-AF9E-47CA-BE2F-03587B8DA7F3}"/>
              </a:ext>
            </a:extLst>
          </p:cNvPr>
          <p:cNvSpPr txBox="1"/>
          <p:nvPr/>
        </p:nvSpPr>
        <p:spPr>
          <a:xfrm>
            <a:off x="212213" y="5712405"/>
            <a:ext cx="3951273" cy="9941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65" b="0" i="1" u="none" strike="noStrike" kern="1200" cap="none" spc="0" normalizeH="0" baseline="0" noProof="0" dirty="0">
                <a:ln>
                  <a:noFill/>
                </a:ln>
                <a:solidFill>
                  <a:prstClr val="black"/>
                </a:solidFill>
                <a:effectLst/>
                <a:uLnTx/>
                <a:uFillTx/>
                <a:latin typeface="Calibri" panose="020F0502020204030204"/>
                <a:ea typeface="+mn-ea"/>
                <a:cs typeface="+mn-cs"/>
              </a:rPr>
              <a:t>A recommencement represents apprentices signing a second or subsequent training contract in their journey to complete their apprenticeship/traineeship. </a:t>
            </a:r>
          </a:p>
        </p:txBody>
      </p:sp>
      <p:sp>
        <p:nvSpPr>
          <p:cNvPr id="13" name="Title 5">
            <a:extLst>
              <a:ext uri="{FF2B5EF4-FFF2-40B4-BE49-F238E27FC236}">
                <a16:creationId xmlns:a16="http://schemas.microsoft.com/office/drawing/2014/main" id="{FE5272C2-900B-4279-9796-50615FB5E31D}"/>
              </a:ext>
            </a:extLst>
          </p:cNvPr>
          <p:cNvSpPr txBox="1">
            <a:spLocks/>
          </p:cNvSpPr>
          <p:nvPr/>
        </p:nvSpPr>
        <p:spPr>
          <a:xfrm>
            <a:off x="4369328" y="1118538"/>
            <a:ext cx="7186276" cy="57553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65" b="0" i="0" u="none" strike="noStrike" kern="1200" cap="none" spc="0" normalizeH="0" baseline="0" noProof="0" dirty="0">
                <a:ln>
                  <a:noFill/>
                </a:ln>
                <a:solidFill>
                  <a:srgbClr val="002D3F"/>
                </a:solidFill>
                <a:effectLst/>
                <a:uLnTx/>
                <a:uFillTx/>
                <a:latin typeface="Calibri" panose="020F0502020204030204"/>
                <a:ea typeface="+mj-ea"/>
                <a:cs typeface="+mj-cs"/>
              </a:rPr>
              <a:t>Commencements by year from 2013</a:t>
            </a:r>
          </a:p>
        </p:txBody>
      </p:sp>
      <p:graphicFrame>
        <p:nvGraphicFramePr>
          <p:cNvPr id="22" name="Chart 21" descr="A bar graph of the commencements in trade and non trade apprenticeships from 2013 to 2022. &#10;In 2013 204480 non trade apprentices and 93260 trade apprentices commenced&#10;In 2014 141170 non-trade apprentices and 96245 trade apprentices commenced&#10;in 2015 104020 non trade apprentices and 83525 trade apprentices commenced&#10;In 2016 90660 non trade apprentices and 79545 trade apprentices commenced&#10;In 2017 93855 non-trade apprentices and 71905 trade apprentices commenced&#10;In 2018 88145 non-trade apprentices and 74180 trade apprentices commenced&#10;In 2019 83760 non-trade apprentices and 73410 trade apprentices commenced&#10;In 2020 78260 non-trade apprentices and 67065 trade apprentices commenced&#10;In 2021 102825 non-trade apprentices and 86890 trade apprentices commenced&#10;In 2022 131410 non-trade apprentices and 103185 trade apprentices commenced">
            <a:extLst>
              <a:ext uri="{FF2B5EF4-FFF2-40B4-BE49-F238E27FC236}">
                <a16:creationId xmlns:a16="http://schemas.microsoft.com/office/drawing/2014/main" id="{321694D4-A43E-4567-849F-FCE93BEB1F7F}"/>
              </a:ext>
            </a:extLst>
          </p:cNvPr>
          <p:cNvGraphicFramePr/>
          <p:nvPr/>
        </p:nvGraphicFramePr>
        <p:xfrm>
          <a:off x="4049697" y="1713925"/>
          <a:ext cx="7972086" cy="4455121"/>
        </p:xfrm>
        <a:graphic>
          <a:graphicData uri="http://schemas.openxmlformats.org/drawingml/2006/chart">
            <c:chart xmlns:c="http://schemas.openxmlformats.org/drawingml/2006/chart" xmlns:r="http://schemas.openxmlformats.org/officeDocument/2006/relationships" r:id="rId9"/>
          </a:graphicData>
        </a:graphic>
      </p:graphicFrame>
      <p:sp>
        <p:nvSpPr>
          <p:cNvPr id="24" name="ee4pFootnotes">
            <a:extLst>
              <a:ext uri="{FF2B5EF4-FFF2-40B4-BE49-F238E27FC236}">
                <a16:creationId xmlns:a16="http://schemas.microsoft.com/office/drawing/2014/main" id="{9053F387-7DF6-4E0A-A9A6-88A43812B35D}"/>
              </a:ext>
            </a:extLst>
          </p:cNvPr>
          <p:cNvSpPr>
            <a:spLocks noChangeArrowheads="1"/>
          </p:cNvSpPr>
          <p:nvPr/>
        </p:nvSpPr>
        <p:spPr bwMode="auto">
          <a:xfrm>
            <a:off x="4579124" y="6299413"/>
            <a:ext cx="6735421" cy="276742"/>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br>
              <a:rPr kumimoji="0" lang="en-US" sz="999"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br>
            <a:r>
              <a:rPr kumimoji="0" lang="en-US" sz="999"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a:rPr>
              <a:t>Source: </a:t>
            </a:r>
            <a:r>
              <a:rPr kumimoji="0" lang="en-AU" sz="999"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a:rPr>
              <a:t>NCVER 2022, Australian vocational education and training statistics: apprentices and trainees 2022 — March quarter </a:t>
            </a:r>
            <a:endParaRPr kumimoji="0" lang="en-US" sz="999" b="0" i="0" u="none" strike="noStrike" kern="1200" cap="none" spc="0" normalizeH="0" baseline="0" noProof="0" dirty="0">
              <a:ln>
                <a:noFill/>
              </a:ln>
              <a:solidFill>
                <a:prstClr val="white">
                  <a:lumMod val="50000"/>
                </a:prstClr>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505368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367C9-27E9-43E1-84A1-344810B09E65}"/>
              </a:ext>
            </a:extLst>
          </p:cNvPr>
          <p:cNvSpPr>
            <a:spLocks noGrp="1"/>
          </p:cNvSpPr>
          <p:nvPr>
            <p:ph type="ctrTitle"/>
          </p:nvPr>
        </p:nvSpPr>
        <p:spPr>
          <a:xfrm>
            <a:off x="1541659" y="3035606"/>
            <a:ext cx="8986905" cy="765063"/>
          </a:xfrm>
        </p:spPr>
        <p:txBody>
          <a:bodyPr>
            <a:normAutofit/>
          </a:bodyPr>
          <a:lstStyle/>
          <a:p>
            <a:pPr algn="ctr"/>
            <a:r>
              <a:rPr lang="en-AU" sz="3600" dirty="0">
                <a:cs typeface="Calibri"/>
              </a:rPr>
              <a:t>Programs and Services</a:t>
            </a:r>
          </a:p>
        </p:txBody>
      </p:sp>
    </p:spTree>
    <p:extLst>
      <p:ext uri="{BB962C8B-B14F-4D97-AF65-F5344CB8AC3E}">
        <p14:creationId xmlns:p14="http://schemas.microsoft.com/office/powerpoint/2010/main" val="162627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4F9A7E-AF3D-099A-5687-6505F14D2C63}"/>
              </a:ext>
            </a:extLst>
          </p:cNvPr>
          <p:cNvSpPr txBox="1">
            <a:spLocks noGrp="1"/>
          </p:cNvSpPr>
          <p:nvPr>
            <p:ph type="title" idx="4294967295"/>
          </p:nvPr>
        </p:nvSpPr>
        <p:spPr>
          <a:xfrm>
            <a:off x="405246" y="1443"/>
            <a:ext cx="10515600" cy="13255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218072" rtl="0" eaLnBrk="1" latinLnBrk="0" hangingPunct="1">
              <a:lnSpc>
                <a:spcPct val="90000"/>
              </a:lnSpc>
              <a:spcBef>
                <a:spcPct val="0"/>
              </a:spcBef>
              <a:buNone/>
              <a:defRPr sz="3330" kern="1200">
                <a:solidFill>
                  <a:srgbClr val="404246"/>
                </a:solidFill>
                <a:latin typeface="+mn-lt"/>
                <a:ea typeface="+mj-ea"/>
                <a:cs typeface="+mj-cs"/>
              </a:defRPr>
            </a:lvl1pPr>
          </a:lstStyle>
          <a:p>
            <a:pPr marL="0" marR="0" lvl="0" indent="0" algn="ctr" defTabSz="1218072"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dirty="0">
                <a:ln>
                  <a:noFill/>
                </a:ln>
                <a:solidFill>
                  <a:srgbClr val="404246"/>
                </a:solidFill>
                <a:effectLst/>
                <a:uLnTx/>
                <a:uFillTx/>
                <a:latin typeface="+mn-lt"/>
                <a:ea typeface="+mj-ea"/>
                <a:cs typeface="+mj-cs"/>
              </a:rPr>
              <a:t>Key Services Supporting Australian Apprentices</a:t>
            </a:r>
            <a:endParaRPr kumimoji="0" lang="en-US" sz="3300" b="0" i="0" u="none" strike="noStrike" kern="1200" cap="none" spc="0" normalizeH="0" baseline="0" noProof="0" dirty="0">
              <a:ln>
                <a:noFill/>
              </a:ln>
              <a:solidFill>
                <a:srgbClr val="404246"/>
              </a:solidFill>
              <a:effectLst/>
              <a:uLnTx/>
              <a:uFillTx/>
              <a:latin typeface="+mn-lt"/>
              <a:ea typeface="+mj-ea"/>
              <a:cs typeface="+mj-cs"/>
            </a:endParaRPr>
          </a:p>
        </p:txBody>
      </p:sp>
      <p:cxnSp>
        <p:nvCxnSpPr>
          <p:cNvPr id="13" name="Straight Connector 12">
            <a:extLst>
              <a:ext uri="{FF2B5EF4-FFF2-40B4-BE49-F238E27FC236}">
                <a16:creationId xmlns:a16="http://schemas.microsoft.com/office/drawing/2014/main" id="{B53444DE-0578-9DC2-B26D-9F525AC2C897}"/>
              </a:ext>
              <a:ext uri="{C183D7F6-B498-43B3-948B-1728B52AA6E4}">
                <adec:decorative xmlns:adec="http://schemas.microsoft.com/office/drawing/2017/decorative" val="1"/>
              </a:ext>
            </a:extLst>
          </p:cNvPr>
          <p:cNvCxnSpPr/>
          <p:nvPr/>
        </p:nvCxnSpPr>
        <p:spPr>
          <a:xfrm>
            <a:off x="838200" y="1004239"/>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Diagram of what services support Australian Apprentices. It has a picture of an apprentice in the middle, with a training contract on the left and a training plan on the right. Above the apprentice is Venn Diagram with who employs the apprentice on the left, then an image of a Group training organisation in a small circle, then another blue circle encircling that circle. On the right side is the question of Who trains the apprentice? Next to it is a registered training organisation with a light purple circle surrounding it. The small circle is then encased in a larger darker purple circle. The blue circle and the purple circle then overlap and inbetween in the mixed coloured circle there is a picture of an employer. Below the picture of the apprentice is a green oval with two green circles inside. to the right of the oval is the question Who signs up the apprentice? and in the left green circle there is the words Australian Apprenticeship Support Network Provider with an image and in the right green circle is the words State training authority and an image. ">
            <a:extLst>
              <a:ext uri="{FF2B5EF4-FFF2-40B4-BE49-F238E27FC236}">
                <a16:creationId xmlns:a16="http://schemas.microsoft.com/office/drawing/2014/main" id="{16497FB0-1544-4D38-84DC-8934F5F527C8}"/>
              </a:ext>
            </a:extLst>
          </p:cNvPr>
          <p:cNvPicPr>
            <a:picLocks noChangeAspect="1"/>
          </p:cNvPicPr>
          <p:nvPr/>
        </p:nvPicPr>
        <p:blipFill>
          <a:blip r:embed="rId2"/>
          <a:stretch>
            <a:fillRect/>
          </a:stretch>
        </p:blipFill>
        <p:spPr>
          <a:xfrm>
            <a:off x="199852" y="1593467"/>
            <a:ext cx="5333858" cy="4009930"/>
          </a:xfrm>
          <a:prstGeom prst="rect">
            <a:avLst/>
          </a:prstGeom>
        </p:spPr>
      </p:pic>
      <p:sp>
        <p:nvSpPr>
          <p:cNvPr id="10" name="Rectangle 9">
            <a:extLst>
              <a:ext uri="{FF2B5EF4-FFF2-40B4-BE49-F238E27FC236}">
                <a16:creationId xmlns:a16="http://schemas.microsoft.com/office/drawing/2014/main" id="{3586C30B-4A12-4A41-9B9D-930279BAA2B4}"/>
              </a:ext>
            </a:extLst>
          </p:cNvPr>
          <p:cNvSpPr/>
          <p:nvPr/>
        </p:nvSpPr>
        <p:spPr>
          <a:xfrm>
            <a:off x="199851" y="5884334"/>
            <a:ext cx="4335203" cy="272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Productivity Commission - National Agreement for Skills and Workforce Development Review - page 330</a:t>
            </a:r>
            <a:endParaRPr kumimoji="0" lang="en-AU"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C8D02B08-7C74-7D63-CA9A-1C71DEB14198}"/>
              </a:ext>
            </a:extLst>
          </p:cNvPr>
          <p:cNvSpPr txBox="1">
            <a:spLocks/>
          </p:cNvSpPr>
          <p:nvPr/>
        </p:nvSpPr>
        <p:spPr>
          <a:xfrm>
            <a:off x="5790114" y="1090830"/>
            <a:ext cx="6401885" cy="5065783"/>
          </a:xfrm>
          <a:prstGeom prst="rect">
            <a:avLst/>
          </a:prstGeom>
        </p:spPr>
        <p:txBody>
          <a:bodyPr vert="horz" lIns="91440" tIns="45720" rIns="91440" bIns="45720" rtlCol="0" anchor="t">
            <a:noAutofit/>
          </a:bodyPr>
          <a:lstStyle>
            <a:lvl1pPr marL="306916" indent="-306916"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marR="0" lvl="0" indent="0" algn="l" defTabSz="1218072" rtl="0" eaLnBrk="1" fontAlgn="auto" latinLnBrk="0" hangingPunct="1">
              <a:lnSpc>
                <a:spcPct val="120000"/>
              </a:lnSpc>
              <a:spcBef>
                <a:spcPts val="1332"/>
              </a:spcBef>
              <a:spcAft>
                <a:spcPts val="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70AD47"/>
                </a:solidFill>
                <a:effectLst/>
                <a:uLnTx/>
                <a:uFillTx/>
                <a:latin typeface="Calibri" panose="020F0502020204030204"/>
                <a:ea typeface="+mn-ea"/>
                <a:cs typeface="+mn-cs"/>
              </a:rPr>
              <a:t>Commonwealth and State Governments contribute to support services available for employers and apprentices.</a:t>
            </a:r>
          </a:p>
          <a:p>
            <a:pPr marL="306705" marR="0" lvl="0" indent="-306705" algn="l" defTabSz="1218072"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Both levels of government provide a range of incentives and services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across the various stages of the apprenticeship</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306705" marR="0" lvl="0" indent="-306705" algn="l" defTabSz="1218072"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Training contracts set out responsibilities for the apprentice and employer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details of the qualification and the selected RTO. RTOs are responsible for the formal components of training, conduct assessments and issue qualifications.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06705" marR="0" lvl="0" indent="-306705" algn="l" defTabSz="1218072"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Australian Apprenticeship Support Network (AASN) Providers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administer</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 signing of all training contracts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which are then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registered and regulated by the relevant State Training Authority (STA)</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06705" marR="0" lvl="0" indent="-306705" algn="l" defTabSz="1218072" rtl="0" eaLnBrk="1" fontAlgn="auto" latinLnBrk="0" hangingPunct="1">
              <a:lnSpc>
                <a:spcPct val="120000"/>
              </a:lnSpc>
              <a:spcBef>
                <a:spcPts val="4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 taking on an apprentice employers commit to the </a:t>
            </a: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provision of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supervision, on-the-job training, appropriate pay and work conditions, and support to attend any off the job training</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06705" marR="0" lvl="0" indent="-306705" algn="l" defTabSz="1218072" rtl="0" eaLnBrk="1" fontAlgn="auto" latinLnBrk="0" hangingPunct="1">
              <a:lnSpc>
                <a:spcPct val="120000"/>
              </a:lnSpc>
              <a:spcBef>
                <a:spcPts val="1332"/>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99598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C93BC2F-EA2F-418D-8B99-23C12F2B303B}"/>
              </a:ext>
            </a:extLst>
          </p:cNvPr>
          <p:cNvSpPr>
            <a:spLocks noGrp="1"/>
          </p:cNvSpPr>
          <p:nvPr>
            <p:ph type="title"/>
          </p:nvPr>
        </p:nvSpPr>
        <p:spPr>
          <a:xfrm>
            <a:off x="187066" y="-82424"/>
            <a:ext cx="11657418" cy="959112"/>
          </a:xfrm>
        </p:spPr>
        <p:txBody>
          <a:bodyPr vert="horz">
            <a:normAutofit/>
          </a:bodyPr>
          <a:lstStyle/>
          <a:p>
            <a:r>
              <a:rPr lang="en-US" sz="2664" dirty="0">
                <a:solidFill>
                  <a:schemeClr val="accent3"/>
                </a:solidFill>
              </a:rPr>
              <a:t>Roles and responsibilities in the Australian Apprenticeship System</a:t>
            </a:r>
          </a:p>
        </p:txBody>
      </p:sp>
      <p:sp>
        <p:nvSpPr>
          <p:cNvPr id="5" name="Rectangle 4">
            <a:extLst>
              <a:ext uri="{FF2B5EF4-FFF2-40B4-BE49-F238E27FC236}">
                <a16:creationId xmlns:a16="http://schemas.microsoft.com/office/drawing/2014/main" id="{E2131BF1-27F3-4E4F-A59B-9F8C41D304FE}"/>
              </a:ext>
              <a:ext uri="{C183D7F6-B498-43B3-948B-1728B52AA6E4}">
                <adec:decorative xmlns:adec="http://schemas.microsoft.com/office/drawing/2017/decorative" val="1"/>
              </a:ext>
            </a:extLst>
          </p:cNvPr>
          <p:cNvSpPr/>
          <p:nvPr/>
        </p:nvSpPr>
        <p:spPr>
          <a:xfrm>
            <a:off x="130493" y="1057297"/>
            <a:ext cx="3971482" cy="5678548"/>
          </a:xfrm>
          <a:prstGeom prst="rect">
            <a:avLst/>
          </a:prstGeom>
          <a:solidFill>
            <a:schemeClr val="accent5">
              <a:lumMod val="60000"/>
              <a:lumOff val="40000"/>
            </a:schemeClr>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r>
              <a:rPr kumimoji="0" lang="en-AU" sz="118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AU" sz="118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629AB65-E113-4F2D-BC42-36FA1989F878}"/>
              </a:ext>
              <a:ext uri="{C183D7F6-B498-43B3-948B-1728B52AA6E4}">
                <adec:decorative xmlns:adec="http://schemas.microsoft.com/office/drawing/2017/decorative" val="0"/>
              </a:ext>
            </a:extLst>
          </p:cNvPr>
          <p:cNvSpPr/>
          <p:nvPr/>
        </p:nvSpPr>
        <p:spPr>
          <a:xfrm>
            <a:off x="130704" y="1057297"/>
            <a:ext cx="3969664" cy="1384746"/>
          </a:xfrm>
          <a:prstGeom prst="rect">
            <a:avLst/>
          </a:prstGeom>
          <a:solidFill>
            <a:srgbClr val="ADB9CA"/>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575"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218072" rtl="0" eaLnBrk="1" fontAlgn="auto" latinLnBrk="0" hangingPunct="1">
              <a:lnSpc>
                <a:spcPct val="100000"/>
              </a:lnSpc>
              <a:spcBef>
                <a:spcPts val="0"/>
              </a:spcBef>
              <a:spcAft>
                <a:spcPts val="0"/>
              </a:spcAft>
              <a:buClrTx/>
              <a:buSzTx/>
              <a:buFontTx/>
              <a:buNone/>
              <a:tabLst/>
              <a:defRPr/>
            </a:pPr>
            <a:r>
              <a:rPr kumimoji="0" lang="en-AU" sz="1575" b="1" i="0" u="none" strike="noStrike" kern="1200" cap="none" spc="0" normalizeH="0" baseline="0" noProof="0" dirty="0">
                <a:ln>
                  <a:noFill/>
                </a:ln>
                <a:solidFill>
                  <a:prstClr val="black"/>
                </a:solidFill>
                <a:effectLst/>
                <a:uLnTx/>
                <a:uFillTx/>
                <a:latin typeface="Calibri" panose="020F0502020204030204"/>
                <a:ea typeface="+mn-ea"/>
                <a:cs typeface="+mn-cs"/>
              </a:rPr>
              <a:t>COMMONWEALTH</a:t>
            </a:r>
          </a:p>
        </p:txBody>
      </p:sp>
      <p:sp>
        <p:nvSpPr>
          <p:cNvPr id="6" name="Oval 5">
            <a:extLst>
              <a:ext uri="{FF2B5EF4-FFF2-40B4-BE49-F238E27FC236}">
                <a16:creationId xmlns:a16="http://schemas.microsoft.com/office/drawing/2014/main" id="{C2D63730-D54C-4F8E-9F01-8201707EF5C4}"/>
              </a:ext>
              <a:ext uri="{C183D7F6-B498-43B3-948B-1728B52AA6E4}">
                <adec:decorative xmlns:adec="http://schemas.microsoft.com/office/drawing/2017/decorative" val="1"/>
              </a:ext>
            </a:extLst>
          </p:cNvPr>
          <p:cNvSpPr/>
          <p:nvPr/>
        </p:nvSpPr>
        <p:spPr>
          <a:xfrm>
            <a:off x="1563031" y="714581"/>
            <a:ext cx="1003581" cy="1003581"/>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268">
            <a:extLst>
              <a:ext uri="{FF2B5EF4-FFF2-40B4-BE49-F238E27FC236}">
                <a16:creationId xmlns:a16="http://schemas.microsoft.com/office/drawing/2014/main" id="{628549C8-78C2-44B5-BE63-0B2211FE5704}"/>
              </a:ext>
              <a:ext uri="{C183D7F6-B498-43B3-948B-1728B52AA6E4}">
                <adec:decorative xmlns:adec="http://schemas.microsoft.com/office/drawing/2017/decorative" val="1"/>
              </a:ext>
            </a:extLst>
          </p:cNvPr>
          <p:cNvSpPr>
            <a:spLocks/>
          </p:cNvSpPr>
          <p:nvPr/>
        </p:nvSpPr>
        <p:spPr bwMode="auto">
          <a:xfrm>
            <a:off x="1780221" y="910617"/>
            <a:ext cx="536902" cy="446732"/>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accent3"/>
          </a:solidFill>
          <a:ln w="9525" cap="flat" cmpd="sng">
            <a:noFill/>
            <a:prstDash val="solid"/>
            <a:round/>
            <a:headEnd type="none" w="med" len="med"/>
            <a:tailEnd type="none" w="med" len="med"/>
          </a:ln>
          <a:effectLst/>
        </p:spPr>
        <p:txBody>
          <a:bodyPr/>
          <a:lstStyle/>
          <a:p>
            <a:pPr marL="0" marR="0" lvl="0" indent="0" algn="l" defTabSz="599657" rtl="0" eaLnBrk="0" fontAlgn="base" latinLnBrk="0" hangingPunct="0">
              <a:lnSpc>
                <a:spcPct val="100000"/>
              </a:lnSpc>
              <a:spcBef>
                <a:spcPct val="0"/>
              </a:spcBef>
              <a:spcAft>
                <a:spcPct val="0"/>
              </a:spcAft>
              <a:buClrTx/>
              <a:buSzTx/>
              <a:buFontTx/>
              <a:buNone/>
              <a:tabLst/>
              <a:defRPr/>
            </a:pPr>
            <a:endParaRPr kumimoji="0" lang="en-GB" sz="918"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31" name="Freeform 269">
            <a:extLst>
              <a:ext uri="{FF2B5EF4-FFF2-40B4-BE49-F238E27FC236}">
                <a16:creationId xmlns:a16="http://schemas.microsoft.com/office/drawing/2014/main" id="{889C04DF-94E4-4EC7-80E5-4A252B8A76AE}"/>
              </a:ext>
              <a:ext uri="{C183D7F6-B498-43B3-948B-1728B52AA6E4}">
                <adec:decorative xmlns:adec="http://schemas.microsoft.com/office/drawing/2017/decorative" val="1"/>
              </a:ext>
            </a:extLst>
          </p:cNvPr>
          <p:cNvSpPr>
            <a:spLocks/>
          </p:cNvSpPr>
          <p:nvPr/>
        </p:nvSpPr>
        <p:spPr bwMode="auto">
          <a:xfrm>
            <a:off x="2186184" y="1389979"/>
            <a:ext cx="57255" cy="78074"/>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accent3"/>
          </a:solidFill>
          <a:ln w="9525">
            <a:noFill/>
            <a:round/>
            <a:headEnd/>
            <a:tailEnd/>
          </a:ln>
        </p:spPr>
        <p:txBody>
          <a:bodyPr/>
          <a:lstStyle/>
          <a:p>
            <a:pPr marL="0" marR="0" lvl="0" indent="0" algn="l" defTabSz="599657" rtl="0" eaLnBrk="0" fontAlgn="base" latinLnBrk="0" hangingPunct="0">
              <a:lnSpc>
                <a:spcPct val="100000"/>
              </a:lnSpc>
              <a:spcBef>
                <a:spcPct val="0"/>
              </a:spcBef>
              <a:spcAft>
                <a:spcPct val="0"/>
              </a:spcAft>
              <a:buClrTx/>
              <a:buSzTx/>
              <a:buFontTx/>
              <a:buNone/>
              <a:tabLst/>
              <a:defRPr/>
            </a:pPr>
            <a:endParaRPr kumimoji="0" lang="en-GB" sz="918"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27" name="TextBox 26">
            <a:extLst>
              <a:ext uri="{FF2B5EF4-FFF2-40B4-BE49-F238E27FC236}">
                <a16:creationId xmlns:a16="http://schemas.microsoft.com/office/drawing/2014/main" id="{45A1599C-DE57-4650-A9E0-8AF6667007A4}"/>
              </a:ext>
            </a:extLst>
          </p:cNvPr>
          <p:cNvSpPr txBox="1"/>
          <p:nvPr/>
        </p:nvSpPr>
        <p:spPr>
          <a:xfrm>
            <a:off x="159758" y="2496120"/>
            <a:ext cx="3885001" cy="4185648"/>
          </a:xfrm>
          <a:prstGeom prst="rect">
            <a:avLst/>
          </a:prstGeom>
          <a:noFill/>
          <a:ln>
            <a:noFill/>
          </a:ln>
        </p:spPr>
        <p:txBody>
          <a:bodyPr wrap="square" lIns="121807" tIns="60904" rIns="121807" bIns="60904" rtlCol="0" anchor="t">
            <a:spAutoFit/>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The Commonwealth provides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a range of financial supports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to employers and apprentices to assist them with the costs of hiring an apprentice. Supports include a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mix of services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and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financial support programs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including: </a:t>
            </a:r>
            <a:endPar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1450" marR="0" lvl="0" indent="-171450" algn="l" defTabSz="1218072" rtl="0" eaLnBrk="1" fontAlgn="auto" latinLnBrk="0" hangingPunct="1">
              <a:lnSpc>
                <a:spcPct val="100000"/>
              </a:lnSpc>
              <a:spcBef>
                <a:spcPts val="0"/>
              </a:spcBef>
              <a:spcAft>
                <a:spcPts val="0"/>
              </a:spcAft>
              <a:buClrTx/>
              <a:buSzTx/>
              <a:buFont typeface="Wingdings"/>
              <a:buChar char="§"/>
              <a:tabLst/>
              <a:defRPr/>
            </a:pP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Contracted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apprenticeship advice</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and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assistance to prospective apprentices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new employers, schools and industry groups, as well as ongoing support to apprentices and their employers over the life of the apprenticeship.</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1450" marR="0" lvl="0" indent="-171450" algn="l" defTabSz="1218072" rtl="0" eaLnBrk="1" fontAlgn="auto" latinLnBrk="0" hangingPunct="1">
              <a:lnSpc>
                <a:spcPct val="100000"/>
              </a:lnSpc>
              <a:spcBef>
                <a:spcPts val="0"/>
              </a:spcBef>
              <a:spcAft>
                <a:spcPts val="0"/>
              </a:spcAft>
              <a:buClrTx/>
              <a:buSzTx/>
              <a:buFont typeface="Arial"/>
              <a:buChar char="•"/>
              <a:tabLst/>
              <a:defRPr/>
            </a:pP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Financial support programs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include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wages subsidies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incentive</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payments,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income contingent loans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targeted incentives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for industries and living away from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home allowances</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1218072"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The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Australian Apprenticeships Incentives System</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rPr>
              <a:t>valued at $2.4 billion over 5 years</a:t>
            </a:r>
            <a:r>
              <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Calibri"/>
              </a:rPr>
              <a:t>, is strengthening the apprenticeship system to target skill shortages, improve completions and ensure supports are accessible.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This is on top of the grandfathering of the former Australian Apprenticeships Incentives Program which brings total existing Commonwealth investment in the apprenticeships system to </a:t>
            </a:r>
            <a:r>
              <a:rPr kumimoji="0" lang="en-AU" sz="1100" b="1"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$6.5 billion to 30 June 2026. </a:t>
            </a:r>
          </a:p>
        </p:txBody>
      </p:sp>
      <p:sp>
        <p:nvSpPr>
          <p:cNvPr id="16" name="Rectangle 15">
            <a:extLst>
              <a:ext uri="{FF2B5EF4-FFF2-40B4-BE49-F238E27FC236}">
                <a16:creationId xmlns:a16="http://schemas.microsoft.com/office/drawing/2014/main" id="{1704A3DD-B48B-472B-97E7-B8D5606067DD}"/>
              </a:ext>
              <a:ext uri="{C183D7F6-B498-43B3-948B-1728B52AA6E4}">
                <adec:decorative xmlns:adec="http://schemas.microsoft.com/office/drawing/2017/decorative" val="1"/>
              </a:ext>
            </a:extLst>
          </p:cNvPr>
          <p:cNvSpPr/>
          <p:nvPr/>
        </p:nvSpPr>
        <p:spPr>
          <a:xfrm>
            <a:off x="4161981" y="1003455"/>
            <a:ext cx="3860474" cy="5732153"/>
          </a:xfrm>
          <a:prstGeom prst="rect">
            <a:avLst/>
          </a:prstGeom>
          <a:solidFill>
            <a:srgbClr val="A0CC82"/>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45A49FC-063B-436B-B44D-695C065CCD49}"/>
              </a:ext>
            </a:extLst>
          </p:cNvPr>
          <p:cNvSpPr/>
          <p:nvPr/>
        </p:nvSpPr>
        <p:spPr>
          <a:xfrm>
            <a:off x="4161240" y="1048638"/>
            <a:ext cx="3860474" cy="1402064"/>
          </a:xfrm>
          <a:prstGeom prst="rect">
            <a:avLst/>
          </a:prstGeom>
          <a:solidFill>
            <a:srgbClr val="D9D9D9"/>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575"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218072" rtl="0" eaLnBrk="1" fontAlgn="auto" latinLnBrk="0" hangingPunct="1">
              <a:lnSpc>
                <a:spcPct val="100000"/>
              </a:lnSpc>
              <a:spcBef>
                <a:spcPts val="0"/>
              </a:spcBef>
              <a:spcAft>
                <a:spcPts val="0"/>
              </a:spcAft>
              <a:buClrTx/>
              <a:buSzTx/>
              <a:buFontTx/>
              <a:buNone/>
              <a:tabLst/>
              <a:defRPr/>
            </a:pPr>
            <a:r>
              <a:rPr kumimoji="0" lang="en-AU" sz="1575" b="1" i="0" u="none" strike="noStrike" kern="1200" cap="none" spc="0" normalizeH="0" baseline="0" noProof="0" dirty="0">
                <a:ln>
                  <a:noFill/>
                </a:ln>
                <a:solidFill>
                  <a:prstClr val="black"/>
                </a:solidFill>
                <a:effectLst/>
                <a:uLnTx/>
                <a:uFillTx/>
                <a:latin typeface="Calibri" panose="020F0502020204030204"/>
                <a:ea typeface="+mn-ea"/>
                <a:cs typeface="+mn-cs"/>
              </a:rPr>
              <a:t>STATE AND TERRITORY</a:t>
            </a:r>
          </a:p>
        </p:txBody>
      </p:sp>
      <p:sp>
        <p:nvSpPr>
          <p:cNvPr id="20" name="Oval 19">
            <a:extLst>
              <a:ext uri="{FF2B5EF4-FFF2-40B4-BE49-F238E27FC236}">
                <a16:creationId xmlns:a16="http://schemas.microsoft.com/office/drawing/2014/main" id="{D9DC1BEE-FDEB-4E89-9827-FC71E95356CD}"/>
              </a:ext>
              <a:ext uri="{C183D7F6-B498-43B3-948B-1728B52AA6E4}">
                <adec:decorative xmlns:adec="http://schemas.microsoft.com/office/drawing/2017/decorative" val="1"/>
              </a:ext>
            </a:extLst>
          </p:cNvPr>
          <p:cNvSpPr/>
          <p:nvPr/>
        </p:nvSpPr>
        <p:spPr>
          <a:xfrm>
            <a:off x="5583437" y="702140"/>
            <a:ext cx="1003581" cy="1003581"/>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46">
            <a:extLst>
              <a:ext uri="{FF2B5EF4-FFF2-40B4-BE49-F238E27FC236}">
                <a16:creationId xmlns:a16="http://schemas.microsoft.com/office/drawing/2014/main" id="{87F8702E-392B-4CC1-BADC-66367B80F89F}"/>
              </a:ext>
              <a:ext uri="{C183D7F6-B498-43B3-948B-1728B52AA6E4}">
                <adec:decorative xmlns:adec="http://schemas.microsoft.com/office/drawing/2017/decorative" val="1"/>
              </a:ext>
            </a:extLst>
          </p:cNvPr>
          <p:cNvSpPr>
            <a:spLocks noEditPoints="1"/>
          </p:cNvSpPr>
          <p:nvPr/>
        </p:nvSpPr>
        <p:spPr bwMode="auto">
          <a:xfrm>
            <a:off x="5829164" y="935495"/>
            <a:ext cx="508263" cy="499894"/>
          </a:xfrm>
          <a:custGeom>
            <a:avLst/>
            <a:gdLst>
              <a:gd name="T0" fmla="*/ 61 w 434"/>
              <a:gd name="T1" fmla="*/ 220 h 433"/>
              <a:gd name="T2" fmla="*/ 101 w 434"/>
              <a:gd name="T3" fmla="*/ 95 h 433"/>
              <a:gd name="T4" fmla="*/ 131 w 434"/>
              <a:gd name="T5" fmla="*/ 101 h 433"/>
              <a:gd name="T6" fmla="*/ 73 w 434"/>
              <a:gd name="T7" fmla="*/ 206 h 433"/>
              <a:gd name="T8" fmla="*/ 400 w 434"/>
              <a:gd name="T9" fmla="*/ 196 h 433"/>
              <a:gd name="T10" fmla="*/ 309 w 434"/>
              <a:gd name="T11" fmla="*/ 100 h 433"/>
              <a:gd name="T12" fmla="*/ 311 w 434"/>
              <a:gd name="T13" fmla="*/ 129 h 433"/>
              <a:gd name="T14" fmla="*/ 373 w 434"/>
              <a:gd name="T15" fmla="*/ 220 h 433"/>
              <a:gd name="T16" fmla="*/ 400 w 434"/>
              <a:gd name="T17" fmla="*/ 196 h 433"/>
              <a:gd name="T18" fmla="*/ 156 w 434"/>
              <a:gd name="T19" fmla="*/ 423 h 433"/>
              <a:gd name="T20" fmla="*/ 278 w 434"/>
              <a:gd name="T21" fmla="*/ 423 h 433"/>
              <a:gd name="T22" fmla="*/ 290 w 434"/>
              <a:gd name="T23" fmla="*/ 398 h 433"/>
              <a:gd name="T24" fmla="*/ 217 w 434"/>
              <a:gd name="T25" fmla="*/ 393 h 433"/>
              <a:gd name="T26" fmla="*/ 144 w 434"/>
              <a:gd name="T27" fmla="*/ 398 h 433"/>
              <a:gd name="T28" fmla="*/ 367 w 434"/>
              <a:gd name="T29" fmla="*/ 306 h 433"/>
              <a:gd name="T30" fmla="*/ 395 w 434"/>
              <a:gd name="T31" fmla="*/ 244 h 433"/>
              <a:gd name="T32" fmla="*/ 366 w 434"/>
              <a:gd name="T33" fmla="*/ 232 h 433"/>
              <a:gd name="T34" fmla="*/ 427 w 434"/>
              <a:gd name="T35" fmla="*/ 404 h 433"/>
              <a:gd name="T36" fmla="*/ 367 w 434"/>
              <a:gd name="T37" fmla="*/ 314 h 433"/>
              <a:gd name="T38" fmla="*/ 307 w 434"/>
              <a:gd name="T39" fmla="*/ 404 h 433"/>
              <a:gd name="T40" fmla="*/ 427 w 434"/>
              <a:gd name="T41" fmla="*/ 404 h 433"/>
              <a:gd name="T42" fmla="*/ 150 w 434"/>
              <a:gd name="T43" fmla="*/ 145 h 433"/>
              <a:gd name="T44" fmla="*/ 217 w 434"/>
              <a:gd name="T45" fmla="*/ 176 h 433"/>
              <a:gd name="T46" fmla="*/ 284 w 434"/>
              <a:gd name="T47" fmla="*/ 145 h 433"/>
              <a:gd name="T48" fmla="*/ 217 w 434"/>
              <a:gd name="T49" fmla="*/ 75 h 433"/>
              <a:gd name="T50" fmla="*/ 245 w 434"/>
              <a:gd name="T51" fmla="*/ 12 h 433"/>
              <a:gd name="T52" fmla="*/ 215 w 434"/>
              <a:gd name="T53" fmla="*/ 0 h 433"/>
              <a:gd name="T54" fmla="*/ 217 w 434"/>
              <a:gd name="T55" fmla="*/ 75 h 433"/>
              <a:gd name="T56" fmla="*/ 0 w 434"/>
              <a:gd name="T57" fmla="*/ 377 h 433"/>
              <a:gd name="T58" fmla="*/ 67 w 434"/>
              <a:gd name="T59" fmla="*/ 407 h 433"/>
              <a:gd name="T60" fmla="*/ 134 w 434"/>
              <a:gd name="T61" fmla="*/ 377 h 433"/>
              <a:gd name="T62" fmla="*/ 67 w 434"/>
              <a:gd name="T63" fmla="*/ 306 h 433"/>
              <a:gd name="T64" fmla="*/ 95 w 434"/>
              <a:gd name="T65" fmla="*/ 244 h 433"/>
              <a:gd name="T66" fmla="*/ 65 w 434"/>
              <a:gd name="T67" fmla="*/ 232 h 433"/>
              <a:gd name="T68" fmla="*/ 67 w 434"/>
              <a:gd name="T69" fmla="*/ 30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4" h="433">
                <a:moveTo>
                  <a:pt x="61" y="220"/>
                </a:moveTo>
                <a:cubicBezTo>
                  <a:pt x="61" y="220"/>
                  <a:pt x="61" y="220"/>
                  <a:pt x="61" y="220"/>
                </a:cubicBezTo>
                <a:cubicBezTo>
                  <a:pt x="45" y="225"/>
                  <a:pt x="30" y="211"/>
                  <a:pt x="34" y="196"/>
                </a:cubicBezTo>
                <a:cubicBezTo>
                  <a:pt x="45" y="155"/>
                  <a:pt x="69" y="120"/>
                  <a:pt x="101" y="95"/>
                </a:cubicBezTo>
                <a:cubicBezTo>
                  <a:pt x="111" y="87"/>
                  <a:pt x="125" y="90"/>
                  <a:pt x="131" y="101"/>
                </a:cubicBezTo>
                <a:cubicBezTo>
                  <a:pt x="131" y="101"/>
                  <a:pt x="131" y="101"/>
                  <a:pt x="131" y="101"/>
                </a:cubicBezTo>
                <a:cubicBezTo>
                  <a:pt x="136" y="110"/>
                  <a:pt x="133" y="121"/>
                  <a:pt x="125" y="127"/>
                </a:cubicBezTo>
                <a:cubicBezTo>
                  <a:pt x="100" y="146"/>
                  <a:pt x="81" y="174"/>
                  <a:pt x="73" y="206"/>
                </a:cubicBezTo>
                <a:cubicBezTo>
                  <a:pt x="71" y="212"/>
                  <a:pt x="67" y="217"/>
                  <a:pt x="61" y="220"/>
                </a:cubicBezTo>
                <a:close/>
                <a:moveTo>
                  <a:pt x="400" y="196"/>
                </a:moveTo>
                <a:cubicBezTo>
                  <a:pt x="389" y="157"/>
                  <a:pt x="367" y="123"/>
                  <a:pt x="336" y="98"/>
                </a:cubicBezTo>
                <a:cubicBezTo>
                  <a:pt x="328" y="91"/>
                  <a:pt x="316" y="92"/>
                  <a:pt x="309" y="100"/>
                </a:cubicBezTo>
                <a:cubicBezTo>
                  <a:pt x="309" y="100"/>
                  <a:pt x="309" y="100"/>
                  <a:pt x="309" y="100"/>
                </a:cubicBezTo>
                <a:cubicBezTo>
                  <a:pt x="301" y="109"/>
                  <a:pt x="303" y="122"/>
                  <a:pt x="311" y="129"/>
                </a:cubicBezTo>
                <a:cubicBezTo>
                  <a:pt x="335" y="148"/>
                  <a:pt x="353" y="175"/>
                  <a:pt x="361" y="206"/>
                </a:cubicBezTo>
                <a:cubicBezTo>
                  <a:pt x="363" y="212"/>
                  <a:pt x="367" y="217"/>
                  <a:pt x="373" y="220"/>
                </a:cubicBezTo>
                <a:cubicBezTo>
                  <a:pt x="373" y="220"/>
                  <a:pt x="373" y="220"/>
                  <a:pt x="373" y="220"/>
                </a:cubicBezTo>
                <a:cubicBezTo>
                  <a:pt x="388" y="225"/>
                  <a:pt x="404" y="212"/>
                  <a:pt x="400" y="196"/>
                </a:cubicBezTo>
                <a:close/>
                <a:moveTo>
                  <a:pt x="144" y="398"/>
                </a:moveTo>
                <a:cubicBezTo>
                  <a:pt x="141" y="409"/>
                  <a:pt x="146" y="420"/>
                  <a:pt x="156" y="423"/>
                </a:cubicBezTo>
                <a:cubicBezTo>
                  <a:pt x="175" y="430"/>
                  <a:pt x="196" y="433"/>
                  <a:pt x="217" y="433"/>
                </a:cubicBezTo>
                <a:cubicBezTo>
                  <a:pt x="238" y="433"/>
                  <a:pt x="259" y="430"/>
                  <a:pt x="278" y="423"/>
                </a:cubicBezTo>
                <a:cubicBezTo>
                  <a:pt x="288" y="420"/>
                  <a:pt x="293" y="409"/>
                  <a:pt x="290" y="398"/>
                </a:cubicBezTo>
                <a:cubicBezTo>
                  <a:pt x="290" y="398"/>
                  <a:pt x="290" y="398"/>
                  <a:pt x="290" y="398"/>
                </a:cubicBezTo>
                <a:cubicBezTo>
                  <a:pt x="287" y="388"/>
                  <a:pt x="275" y="382"/>
                  <a:pt x="265" y="385"/>
                </a:cubicBezTo>
                <a:cubicBezTo>
                  <a:pt x="250" y="390"/>
                  <a:pt x="234" y="393"/>
                  <a:pt x="217" y="393"/>
                </a:cubicBezTo>
                <a:cubicBezTo>
                  <a:pt x="200" y="393"/>
                  <a:pt x="184" y="390"/>
                  <a:pt x="169" y="385"/>
                </a:cubicBezTo>
                <a:cubicBezTo>
                  <a:pt x="159" y="382"/>
                  <a:pt x="147" y="388"/>
                  <a:pt x="144" y="398"/>
                </a:cubicBezTo>
                <a:close/>
                <a:moveTo>
                  <a:pt x="330" y="269"/>
                </a:moveTo>
                <a:cubicBezTo>
                  <a:pt x="330" y="290"/>
                  <a:pt x="346" y="306"/>
                  <a:pt x="367" y="306"/>
                </a:cubicBezTo>
                <a:cubicBezTo>
                  <a:pt x="388" y="306"/>
                  <a:pt x="404" y="290"/>
                  <a:pt x="404" y="269"/>
                </a:cubicBezTo>
                <a:cubicBezTo>
                  <a:pt x="404" y="259"/>
                  <a:pt x="401" y="250"/>
                  <a:pt x="395" y="244"/>
                </a:cubicBezTo>
                <a:cubicBezTo>
                  <a:pt x="388" y="236"/>
                  <a:pt x="378" y="232"/>
                  <a:pt x="367" y="232"/>
                </a:cubicBezTo>
                <a:cubicBezTo>
                  <a:pt x="366" y="232"/>
                  <a:pt x="366" y="232"/>
                  <a:pt x="366" y="232"/>
                </a:cubicBezTo>
                <a:cubicBezTo>
                  <a:pt x="346" y="232"/>
                  <a:pt x="330" y="249"/>
                  <a:pt x="330" y="269"/>
                </a:cubicBezTo>
                <a:close/>
                <a:moveTo>
                  <a:pt x="427" y="404"/>
                </a:moveTo>
                <a:cubicBezTo>
                  <a:pt x="432" y="396"/>
                  <a:pt x="434" y="387"/>
                  <a:pt x="434" y="377"/>
                </a:cubicBezTo>
                <a:cubicBezTo>
                  <a:pt x="434" y="342"/>
                  <a:pt x="404" y="314"/>
                  <a:pt x="367" y="314"/>
                </a:cubicBezTo>
                <a:cubicBezTo>
                  <a:pt x="330" y="314"/>
                  <a:pt x="300" y="342"/>
                  <a:pt x="300" y="377"/>
                </a:cubicBezTo>
                <a:cubicBezTo>
                  <a:pt x="300" y="387"/>
                  <a:pt x="302" y="396"/>
                  <a:pt x="307" y="404"/>
                </a:cubicBezTo>
                <a:cubicBezTo>
                  <a:pt x="326" y="406"/>
                  <a:pt x="346" y="407"/>
                  <a:pt x="367" y="407"/>
                </a:cubicBezTo>
                <a:cubicBezTo>
                  <a:pt x="388" y="407"/>
                  <a:pt x="408" y="406"/>
                  <a:pt x="427" y="404"/>
                </a:cubicBezTo>
                <a:close/>
                <a:moveTo>
                  <a:pt x="217" y="83"/>
                </a:moveTo>
                <a:cubicBezTo>
                  <a:pt x="180" y="83"/>
                  <a:pt x="150" y="111"/>
                  <a:pt x="150" y="145"/>
                </a:cubicBezTo>
                <a:cubicBezTo>
                  <a:pt x="150" y="155"/>
                  <a:pt x="152" y="165"/>
                  <a:pt x="157" y="173"/>
                </a:cubicBezTo>
                <a:cubicBezTo>
                  <a:pt x="176" y="175"/>
                  <a:pt x="196" y="176"/>
                  <a:pt x="217" y="176"/>
                </a:cubicBezTo>
                <a:cubicBezTo>
                  <a:pt x="238" y="176"/>
                  <a:pt x="258" y="175"/>
                  <a:pt x="277" y="173"/>
                </a:cubicBezTo>
                <a:cubicBezTo>
                  <a:pt x="282" y="165"/>
                  <a:pt x="284" y="155"/>
                  <a:pt x="284" y="145"/>
                </a:cubicBezTo>
                <a:cubicBezTo>
                  <a:pt x="284" y="111"/>
                  <a:pt x="254" y="83"/>
                  <a:pt x="217" y="83"/>
                </a:cubicBezTo>
                <a:close/>
                <a:moveTo>
                  <a:pt x="217" y="75"/>
                </a:moveTo>
                <a:cubicBezTo>
                  <a:pt x="238" y="75"/>
                  <a:pt x="254" y="58"/>
                  <a:pt x="254" y="38"/>
                </a:cubicBezTo>
                <a:cubicBezTo>
                  <a:pt x="254" y="28"/>
                  <a:pt x="251" y="19"/>
                  <a:pt x="245" y="12"/>
                </a:cubicBezTo>
                <a:cubicBezTo>
                  <a:pt x="238" y="5"/>
                  <a:pt x="228" y="0"/>
                  <a:pt x="217" y="0"/>
                </a:cubicBezTo>
                <a:cubicBezTo>
                  <a:pt x="216" y="0"/>
                  <a:pt x="216" y="0"/>
                  <a:pt x="215" y="0"/>
                </a:cubicBezTo>
                <a:cubicBezTo>
                  <a:pt x="196" y="1"/>
                  <a:pt x="180" y="17"/>
                  <a:pt x="180" y="38"/>
                </a:cubicBezTo>
                <a:cubicBezTo>
                  <a:pt x="180" y="58"/>
                  <a:pt x="196" y="75"/>
                  <a:pt x="217" y="75"/>
                </a:cubicBezTo>
                <a:close/>
                <a:moveTo>
                  <a:pt x="67" y="314"/>
                </a:moveTo>
                <a:cubicBezTo>
                  <a:pt x="30" y="314"/>
                  <a:pt x="0" y="342"/>
                  <a:pt x="0" y="377"/>
                </a:cubicBezTo>
                <a:cubicBezTo>
                  <a:pt x="0" y="387"/>
                  <a:pt x="2" y="396"/>
                  <a:pt x="7" y="404"/>
                </a:cubicBezTo>
                <a:cubicBezTo>
                  <a:pt x="26" y="406"/>
                  <a:pt x="46" y="407"/>
                  <a:pt x="67" y="407"/>
                </a:cubicBezTo>
                <a:cubicBezTo>
                  <a:pt x="88" y="407"/>
                  <a:pt x="108" y="406"/>
                  <a:pt x="127" y="404"/>
                </a:cubicBezTo>
                <a:cubicBezTo>
                  <a:pt x="132" y="396"/>
                  <a:pt x="134" y="387"/>
                  <a:pt x="134" y="377"/>
                </a:cubicBezTo>
                <a:cubicBezTo>
                  <a:pt x="134" y="342"/>
                  <a:pt x="104" y="314"/>
                  <a:pt x="67" y="314"/>
                </a:cubicBezTo>
                <a:close/>
                <a:moveTo>
                  <a:pt x="67" y="306"/>
                </a:moveTo>
                <a:cubicBezTo>
                  <a:pt x="88" y="306"/>
                  <a:pt x="104" y="290"/>
                  <a:pt x="104" y="269"/>
                </a:cubicBezTo>
                <a:cubicBezTo>
                  <a:pt x="104" y="259"/>
                  <a:pt x="101" y="250"/>
                  <a:pt x="95" y="244"/>
                </a:cubicBezTo>
                <a:cubicBezTo>
                  <a:pt x="88" y="236"/>
                  <a:pt x="78" y="232"/>
                  <a:pt x="67" y="232"/>
                </a:cubicBezTo>
                <a:cubicBezTo>
                  <a:pt x="66" y="232"/>
                  <a:pt x="66" y="232"/>
                  <a:pt x="65" y="232"/>
                </a:cubicBezTo>
                <a:cubicBezTo>
                  <a:pt x="46" y="232"/>
                  <a:pt x="30" y="249"/>
                  <a:pt x="30" y="269"/>
                </a:cubicBezTo>
                <a:cubicBezTo>
                  <a:pt x="30" y="290"/>
                  <a:pt x="46" y="306"/>
                  <a:pt x="67" y="306"/>
                </a:cubicBezTo>
                <a:close/>
              </a:path>
            </a:pathLst>
          </a:custGeom>
          <a:solidFill>
            <a:schemeClr val="accent3"/>
          </a:solidFill>
          <a:ln w="12700">
            <a:noFill/>
          </a:ln>
        </p:spPr>
        <p:txBody>
          <a:bodyPr vert="horz" wrap="square" lIns="59960" tIns="29980" rIns="59960" bIns="29980" numCol="1" anchor="t" anchorCtr="0" compatLnSpc="1">
            <a:prstTxWarp prst="textNoShape">
              <a:avLst/>
            </a:prstTxWarp>
          </a:bodyP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E914882-46E3-49DD-B3BD-633263DD7520}"/>
              </a:ext>
            </a:extLst>
          </p:cNvPr>
          <p:cNvSpPr txBox="1"/>
          <p:nvPr/>
        </p:nvSpPr>
        <p:spPr>
          <a:xfrm>
            <a:off x="4162588" y="2509309"/>
            <a:ext cx="3875612" cy="2644836"/>
          </a:xfrm>
          <a:prstGeom prst="rect">
            <a:avLst/>
          </a:prstGeom>
          <a:noFill/>
        </p:spPr>
        <p:txBody>
          <a:bodyPr wrap="square" lIns="121807" tIns="60904" rIns="121807" bIns="60904" rtlCol="0" anchor="t">
            <a:spAutoFit/>
          </a:bodyPr>
          <a:lstStyle>
            <a:defPPr>
              <a:defRPr lang="en-US"/>
            </a:defPPr>
            <a:lvl1pPr>
              <a:defRPr sz="1100">
                <a:solidFill>
                  <a:schemeClr val="bg1"/>
                </a:solidFill>
                <a:latin typeface="Calibri"/>
                <a:ea typeface="Segoe UI"/>
                <a:cs typeface="Segoe U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Calibri"/>
                <a:cs typeface="Segoe UI"/>
              </a:rPr>
              <a:t>States and territories are responsible for </a:t>
            </a:r>
            <a:r>
              <a:rPr kumimoji="0" lang="en-AU" sz="1100" b="1" i="0" u="none" strike="noStrike" kern="1200" cap="none" spc="0" normalizeH="0" baseline="0" noProof="0" dirty="0">
                <a:ln>
                  <a:noFill/>
                </a:ln>
                <a:solidFill>
                  <a:prstClr val="black"/>
                </a:solidFill>
                <a:effectLst/>
                <a:uLnTx/>
                <a:uFillTx/>
                <a:latin typeface="Calibri"/>
                <a:cs typeface="Segoe UI"/>
              </a:rPr>
              <a:t>regulation of Australian Apprenticeships and training delivery</a:t>
            </a:r>
            <a:r>
              <a:rPr kumimoji="0" lang="en-AU" sz="1100" b="0" i="0" u="none" strike="noStrike" kern="1200" cap="none" spc="0" normalizeH="0" baseline="0" noProof="0" dirty="0">
                <a:ln>
                  <a:noFill/>
                </a:ln>
                <a:solidFill>
                  <a:prstClr val="black"/>
                </a:solidFill>
                <a:effectLst/>
                <a:uLnTx/>
                <a:uFillTx/>
                <a:latin typeface="Calibri"/>
                <a:cs typeface="Segoe UI"/>
              </a:rPr>
              <a:t>. This includes approving training contracts, deciding which RTOs can provide training and which qualifications can be completed as an apprenticeship and the duration of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Calibr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Calibri"/>
                <a:cs typeface="Segoe UI"/>
              </a:rPr>
              <a:t>States and territory governments manage </a:t>
            </a:r>
            <a:r>
              <a:rPr kumimoji="0" lang="en-AU" sz="1100" b="1" i="0" u="none" strike="noStrike" kern="1200" cap="none" spc="0" normalizeH="0" baseline="0" noProof="0" dirty="0">
                <a:ln>
                  <a:noFill/>
                </a:ln>
                <a:solidFill>
                  <a:prstClr val="black"/>
                </a:solidFill>
                <a:effectLst/>
                <a:uLnTx/>
                <a:uFillTx/>
                <a:latin typeface="Calibri"/>
                <a:cs typeface="Segoe UI"/>
              </a:rPr>
              <a:t>separate apprenticeship support programs </a:t>
            </a:r>
            <a:r>
              <a:rPr kumimoji="0" lang="en-AU" sz="1100" b="0" i="0" u="none" strike="noStrike" kern="1200" cap="none" spc="0" normalizeH="0" baseline="0" noProof="0" dirty="0">
                <a:ln>
                  <a:noFill/>
                </a:ln>
                <a:solidFill>
                  <a:prstClr val="black"/>
                </a:solidFill>
                <a:effectLst/>
                <a:uLnTx/>
                <a:uFillTx/>
                <a:latin typeface="Calibri"/>
                <a:cs typeface="Segoe UI"/>
              </a:rPr>
              <a:t>based on the needs of the specific jurisdiction, for example procurement targets, tax rebates and direct apprentice allowances. These supports can overlap and </a:t>
            </a:r>
            <a:r>
              <a:rPr kumimoji="0" lang="en-AU" sz="1100" b="1" i="0" u="none" strike="noStrike" kern="1200" cap="none" spc="0" normalizeH="0" baseline="0" noProof="0" dirty="0">
                <a:ln>
                  <a:noFill/>
                </a:ln>
                <a:solidFill>
                  <a:prstClr val="black"/>
                </a:solidFill>
                <a:effectLst/>
                <a:uLnTx/>
                <a:uFillTx/>
                <a:latin typeface="Calibri"/>
                <a:cs typeface="Segoe UI"/>
              </a:rPr>
              <a:t>complement Commonwealth funding</a:t>
            </a:r>
            <a:r>
              <a:rPr kumimoji="0" lang="en-AU" sz="1100" b="0" i="0" u="none" strike="noStrike" kern="1200" cap="none" spc="0" normalizeH="0" baseline="0" noProof="0" dirty="0">
                <a:ln>
                  <a:noFill/>
                </a:ln>
                <a:solidFill>
                  <a:prstClr val="black"/>
                </a:solidFill>
                <a:effectLst/>
                <a:uLnTx/>
                <a:uFillTx/>
                <a:latin typeface="Calibri"/>
                <a:cs typeface="Segoe U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Calibr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Calibri"/>
                <a:cs typeface="Segoe UI"/>
              </a:rPr>
              <a:t>States and territories also </a:t>
            </a:r>
            <a:r>
              <a:rPr kumimoji="0" lang="en-AU" sz="1100" b="1" i="0" u="none" strike="noStrike" kern="1200" cap="none" spc="0" normalizeH="0" baseline="0" noProof="0" dirty="0">
                <a:ln>
                  <a:noFill/>
                </a:ln>
                <a:solidFill>
                  <a:prstClr val="black"/>
                </a:solidFill>
                <a:effectLst/>
                <a:uLnTx/>
                <a:uFillTx/>
                <a:latin typeface="Calibri"/>
                <a:cs typeface="Segoe UI"/>
              </a:rPr>
              <a:t>subsidise the formal RTO training</a:t>
            </a:r>
            <a:r>
              <a:rPr kumimoji="0" lang="en-AU" sz="1100" b="0" i="0" u="none" strike="noStrike" kern="1200" cap="none" spc="0" normalizeH="0" baseline="0" noProof="0" dirty="0">
                <a:ln>
                  <a:noFill/>
                </a:ln>
                <a:solidFill>
                  <a:prstClr val="black"/>
                </a:solidFill>
                <a:effectLst/>
                <a:uLnTx/>
                <a:uFillTx/>
                <a:latin typeface="Calibri"/>
                <a:cs typeface="Segoe UI"/>
              </a:rPr>
              <a:t>, </a:t>
            </a:r>
            <a:r>
              <a:rPr kumimoji="0" lang="en-AU" sz="1100" b="1" i="0" u="none" strike="noStrike" kern="1200" cap="none" spc="0" normalizeH="0" baseline="0" noProof="0" dirty="0">
                <a:ln>
                  <a:noFill/>
                </a:ln>
                <a:solidFill>
                  <a:prstClr val="black"/>
                </a:solidFill>
                <a:effectLst/>
                <a:uLnTx/>
                <a:uFillTx/>
                <a:latin typeface="Calibri"/>
                <a:cs typeface="Segoe UI"/>
              </a:rPr>
              <a:t>determining which qualifications are eligible </a:t>
            </a:r>
            <a:r>
              <a:rPr kumimoji="0" lang="en-AU" sz="1100" b="0" i="0" u="none" strike="noStrike" kern="1200" cap="none" spc="0" normalizeH="0" baseline="0" noProof="0" dirty="0">
                <a:ln>
                  <a:noFill/>
                </a:ln>
                <a:solidFill>
                  <a:prstClr val="black"/>
                </a:solidFill>
                <a:effectLst/>
                <a:uLnTx/>
                <a:uFillTx/>
                <a:latin typeface="Calibri"/>
                <a:cs typeface="Segoe UI"/>
              </a:rPr>
              <a:t>for a subsidy and which individuals can access it.</a:t>
            </a:r>
          </a:p>
        </p:txBody>
      </p:sp>
      <p:sp>
        <p:nvSpPr>
          <p:cNvPr id="17" name="Rectangle 16">
            <a:extLst>
              <a:ext uri="{FF2B5EF4-FFF2-40B4-BE49-F238E27FC236}">
                <a16:creationId xmlns:a16="http://schemas.microsoft.com/office/drawing/2014/main" id="{2442CE27-AFE1-48BA-B32B-B2DAC3E3E5BF}"/>
              </a:ext>
              <a:ext uri="{C183D7F6-B498-43B3-948B-1728B52AA6E4}">
                <adec:decorative xmlns:adec="http://schemas.microsoft.com/office/drawing/2017/decorative" val="1"/>
              </a:ext>
            </a:extLst>
          </p:cNvPr>
          <p:cNvSpPr/>
          <p:nvPr/>
        </p:nvSpPr>
        <p:spPr>
          <a:xfrm>
            <a:off x="8110293" y="1057297"/>
            <a:ext cx="3990359" cy="5678311"/>
          </a:xfrm>
          <a:prstGeom prst="rect">
            <a:avLst/>
          </a:prstGeom>
          <a:solidFill>
            <a:srgbClr val="404246"/>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08F0DA6-B520-4709-BF37-64E6C3DFD967}"/>
              </a:ext>
            </a:extLst>
          </p:cNvPr>
          <p:cNvSpPr/>
          <p:nvPr/>
        </p:nvSpPr>
        <p:spPr>
          <a:xfrm>
            <a:off x="8110251" y="1048165"/>
            <a:ext cx="3990359" cy="1393878"/>
          </a:xfrm>
          <a:prstGeom prst="rect">
            <a:avLst/>
          </a:prstGeom>
          <a:solidFill>
            <a:srgbClr val="ADB9CA"/>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575"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218072" rtl="0" eaLnBrk="1" fontAlgn="auto" latinLnBrk="0" hangingPunct="1">
              <a:lnSpc>
                <a:spcPct val="100000"/>
              </a:lnSpc>
              <a:spcBef>
                <a:spcPts val="0"/>
              </a:spcBef>
              <a:spcAft>
                <a:spcPts val="0"/>
              </a:spcAft>
              <a:buClrTx/>
              <a:buSzTx/>
              <a:buFontTx/>
              <a:buNone/>
              <a:tabLst/>
              <a:defRPr/>
            </a:pPr>
            <a:r>
              <a:rPr kumimoji="0" lang="en-AU" sz="1575" b="1" i="0" u="none" strike="noStrike" kern="1200" cap="none" spc="0" normalizeH="0" baseline="0" noProof="0" dirty="0">
                <a:ln>
                  <a:noFill/>
                </a:ln>
                <a:solidFill>
                  <a:prstClr val="black"/>
                </a:solidFill>
                <a:effectLst/>
                <a:uLnTx/>
                <a:uFillTx/>
                <a:latin typeface="Calibri" panose="020F0502020204030204"/>
                <a:ea typeface="+mn-ea"/>
                <a:cs typeface="+mn-cs"/>
              </a:rPr>
              <a:t>EMPLOYERS AND INDUSTRY</a:t>
            </a:r>
          </a:p>
        </p:txBody>
      </p:sp>
      <p:grpSp>
        <p:nvGrpSpPr>
          <p:cNvPr id="3" name="Group 2">
            <a:extLst>
              <a:ext uri="{FF2B5EF4-FFF2-40B4-BE49-F238E27FC236}">
                <a16:creationId xmlns:a16="http://schemas.microsoft.com/office/drawing/2014/main" id="{29BC12EC-D6A0-4CCA-9E35-C4F10154CAF4}"/>
              </a:ext>
              <a:ext uri="{C183D7F6-B498-43B3-948B-1728B52AA6E4}">
                <adec:decorative xmlns:adec="http://schemas.microsoft.com/office/drawing/2017/decorative" val="1"/>
              </a:ext>
            </a:extLst>
          </p:cNvPr>
          <p:cNvGrpSpPr/>
          <p:nvPr/>
        </p:nvGrpSpPr>
        <p:grpSpPr>
          <a:xfrm>
            <a:off x="9603843" y="683652"/>
            <a:ext cx="1003581" cy="1003581"/>
            <a:chOff x="8396799" y="1458705"/>
            <a:chExt cx="1003581" cy="1003581"/>
          </a:xfrm>
        </p:grpSpPr>
        <p:sp>
          <p:nvSpPr>
            <p:cNvPr id="21" name="Oval 20">
              <a:extLst>
                <a:ext uri="{FF2B5EF4-FFF2-40B4-BE49-F238E27FC236}">
                  <a16:creationId xmlns:a16="http://schemas.microsoft.com/office/drawing/2014/main" id="{434904EA-5D8B-4C2A-9DBE-8B7A4DD09231}"/>
                </a:ext>
              </a:extLst>
            </p:cNvPr>
            <p:cNvSpPr/>
            <p:nvPr/>
          </p:nvSpPr>
          <p:spPr>
            <a:xfrm>
              <a:off x="8396799" y="1458705"/>
              <a:ext cx="1003581" cy="1003581"/>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072" rtl="0" eaLnBrk="1" fontAlgn="auto" latinLnBrk="0" hangingPunct="1">
                <a:lnSpc>
                  <a:spcPct val="100000"/>
                </a:lnSpc>
                <a:spcBef>
                  <a:spcPts val="0"/>
                </a:spcBef>
                <a:spcAft>
                  <a:spcPts val="0"/>
                </a:spcAft>
                <a:buClrTx/>
                <a:buSzTx/>
                <a:buFontTx/>
                <a:buNone/>
                <a:tabLst/>
                <a:defRPr/>
              </a:pPr>
              <a:endParaRPr kumimoji="0" lang="en-AU" sz="118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Graphic 31">
              <a:extLst>
                <a:ext uri="{FF2B5EF4-FFF2-40B4-BE49-F238E27FC236}">
                  <a16:creationId xmlns:a16="http://schemas.microsoft.com/office/drawing/2014/main" id="{7296EC32-02EF-4FDF-8E10-8273316B34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6698" y="1695487"/>
              <a:ext cx="503460" cy="503460"/>
            </a:xfrm>
            <a:prstGeom prst="rect">
              <a:avLst/>
            </a:prstGeom>
          </p:spPr>
        </p:pic>
      </p:grpSp>
      <p:sp>
        <p:nvSpPr>
          <p:cNvPr id="29" name="TextBox 28">
            <a:extLst>
              <a:ext uri="{FF2B5EF4-FFF2-40B4-BE49-F238E27FC236}">
                <a16:creationId xmlns:a16="http://schemas.microsoft.com/office/drawing/2014/main" id="{D226F593-4B28-4C47-A15B-DC271BD245F2}"/>
              </a:ext>
            </a:extLst>
          </p:cNvPr>
          <p:cNvSpPr txBox="1"/>
          <p:nvPr/>
        </p:nvSpPr>
        <p:spPr>
          <a:xfrm>
            <a:off x="8110293" y="2509583"/>
            <a:ext cx="3935584" cy="2146628"/>
          </a:xfrm>
          <a:prstGeom prst="rect">
            <a:avLst/>
          </a:prstGeom>
          <a:noFill/>
        </p:spPr>
        <p:txBody>
          <a:bodyPr wrap="square" lIns="121807" tIns="60904" rIns="121807" bIns="60904"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Segoe UI"/>
                <a:cs typeface="Segoe UI"/>
              </a:rPr>
              <a:t>Industry is </a:t>
            </a:r>
            <a:r>
              <a:rPr kumimoji="0" lang="en-AU" sz="1100" b="1" i="0" u="none" strike="noStrike" kern="1200" cap="none" spc="0" normalizeH="0" baseline="0" noProof="0" dirty="0">
                <a:ln>
                  <a:noFill/>
                </a:ln>
                <a:solidFill>
                  <a:prstClr val="white"/>
                </a:solidFill>
                <a:effectLst/>
                <a:uLnTx/>
                <a:uFillTx/>
                <a:latin typeface="Calibri"/>
                <a:ea typeface="Segoe UI"/>
                <a:cs typeface="Segoe UI"/>
              </a:rPr>
              <a:t>responsible for managing training packages, working with the government to inform policy </a:t>
            </a:r>
            <a:r>
              <a:rPr kumimoji="0" lang="en-AU" sz="1100" b="0" i="0" u="none" strike="noStrike" kern="1200" cap="none" spc="0" normalizeH="0" baseline="0" noProof="0" dirty="0">
                <a:ln>
                  <a:noFill/>
                </a:ln>
                <a:solidFill>
                  <a:prstClr val="white"/>
                </a:solidFill>
                <a:effectLst/>
                <a:uLnTx/>
                <a:uFillTx/>
                <a:latin typeface="Calibri"/>
                <a:ea typeface="Segoe UI"/>
                <a:cs typeface="Segoe UI"/>
              </a:rPr>
              <a:t>and</a:t>
            </a:r>
            <a:r>
              <a:rPr kumimoji="0" lang="en-AU" sz="1100" b="1" i="0" u="none" strike="noStrike" kern="1200" cap="none" spc="0" normalizeH="0" baseline="0" noProof="0" dirty="0">
                <a:ln>
                  <a:noFill/>
                </a:ln>
                <a:solidFill>
                  <a:prstClr val="white"/>
                </a:solidFill>
                <a:effectLst/>
                <a:uLnTx/>
                <a:uFillTx/>
                <a:latin typeface="Calibri"/>
                <a:ea typeface="Segoe UI"/>
                <a:cs typeface="Segoe UI"/>
              </a:rPr>
              <a:t> providing assurance that incentives are fit for purpose</a:t>
            </a:r>
            <a:r>
              <a:rPr kumimoji="0" lang="en-AU" sz="1100" b="0" i="0" u="none" strike="noStrike" kern="1200" cap="none" spc="0" normalizeH="0" baseline="0" noProof="0" dirty="0">
                <a:ln>
                  <a:noFill/>
                </a:ln>
                <a:solidFill>
                  <a:prstClr val="white"/>
                </a:solidFill>
                <a:effectLst/>
                <a:uLnTx/>
                <a:uFillTx/>
                <a:latin typeface="Calibri"/>
                <a:ea typeface="Segoe UI"/>
                <a:cs typeface="Segoe UI"/>
              </a:rPr>
              <a:t>.</a:t>
            </a:r>
            <a:r>
              <a:rPr kumimoji="0" lang="en-US" sz="1100" b="0" i="0" u="none" strike="noStrike" kern="1200" cap="none" spc="0" normalizeH="0" baseline="0" noProof="0" dirty="0">
                <a:ln>
                  <a:noFill/>
                </a:ln>
                <a:solidFill>
                  <a:prstClr val="white"/>
                </a:solidFill>
                <a:effectLst/>
                <a:uLnTx/>
                <a:uFillTx/>
                <a:latin typeface="Calibri"/>
                <a:ea typeface="Segoe UI"/>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Segoe UI"/>
                <a:cs typeface="Segoe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Segoe UI"/>
                <a:cs typeface="Segoe UI"/>
              </a:rPr>
              <a:t>Employers are </a:t>
            </a:r>
            <a:r>
              <a:rPr kumimoji="0" lang="en-AU" sz="1100" b="1" i="0" u="none" strike="noStrike" kern="1200" cap="none" spc="0" normalizeH="0" baseline="0" noProof="0" dirty="0">
                <a:ln>
                  <a:noFill/>
                </a:ln>
                <a:solidFill>
                  <a:prstClr val="white"/>
                </a:solidFill>
                <a:effectLst/>
                <a:uLnTx/>
                <a:uFillTx/>
                <a:latin typeface="Calibri"/>
                <a:ea typeface="Segoe UI"/>
                <a:cs typeface="Segoe UI"/>
              </a:rPr>
              <a:t>responsible for delivering on the job training and supervision</a:t>
            </a:r>
            <a:r>
              <a:rPr kumimoji="0" lang="en-AU" sz="1100" b="0" i="0" u="none" strike="noStrike" kern="1200" cap="none" spc="0" normalizeH="0" baseline="0" noProof="0" dirty="0">
                <a:ln>
                  <a:noFill/>
                </a:ln>
                <a:solidFill>
                  <a:prstClr val="white"/>
                </a:solidFill>
                <a:effectLst/>
                <a:uLnTx/>
                <a:uFillTx/>
                <a:latin typeface="Calibri"/>
                <a:ea typeface="Segoe UI"/>
                <a:cs typeface="Segoe UI"/>
              </a:rPr>
              <a:t>. They take on apprentices to </a:t>
            </a:r>
            <a:r>
              <a:rPr kumimoji="0" lang="en-AU" sz="1100" b="1" i="0" u="none" strike="noStrike" kern="1200" cap="none" spc="0" normalizeH="0" baseline="0" noProof="0" dirty="0">
                <a:ln>
                  <a:noFill/>
                </a:ln>
                <a:solidFill>
                  <a:prstClr val="white"/>
                </a:solidFill>
                <a:effectLst/>
                <a:uLnTx/>
                <a:uFillTx/>
                <a:latin typeface="Calibri"/>
                <a:ea typeface="Segoe UI"/>
                <a:cs typeface="Segoe UI"/>
              </a:rPr>
              <a:t>invest in their business and grow their qualified workforce</a:t>
            </a:r>
            <a:r>
              <a:rPr kumimoji="0" lang="en-AU" sz="1100" b="0" i="0" u="none" strike="noStrike" kern="1200" cap="none" spc="0" normalizeH="0" baseline="0" noProof="0" dirty="0">
                <a:ln>
                  <a:noFill/>
                </a:ln>
                <a:solidFill>
                  <a:prstClr val="white"/>
                </a:solidFill>
                <a:effectLst/>
                <a:uLnTx/>
                <a:uFillTx/>
                <a:latin typeface="Calibri"/>
                <a:ea typeface="Segoe UI"/>
                <a:cs typeface="Segoe UI"/>
              </a:rPr>
              <a:t>. The employer can train the apprentice in skills and processes suited to their business. </a:t>
            </a:r>
            <a:r>
              <a:rPr kumimoji="0" lang="en-US" sz="1100" b="0" i="0" u="none" strike="noStrike" kern="1200" cap="none" spc="0" normalizeH="0" baseline="0" noProof="0" dirty="0">
                <a:ln>
                  <a:noFill/>
                </a:ln>
                <a:solidFill>
                  <a:prstClr val="white"/>
                </a:solidFill>
                <a:effectLst/>
                <a:uLnTx/>
                <a:uFillTx/>
                <a:latin typeface="Calibri"/>
                <a:ea typeface="Segoe UI"/>
                <a:cs typeface="Segoe UI"/>
              </a:rPr>
              <a:t>​</a:t>
            </a:r>
            <a:endParaRPr kumimoji="0" lang="en-AU" sz="11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Calibri" panose="020F0502020204030204"/>
                <a:ea typeface="+mn-ea"/>
                <a:cs typeface="Calibri"/>
              </a:rPr>
              <a:t>Employers benefit from employing an apprentice </a:t>
            </a:r>
            <a:r>
              <a:rPr kumimoji="0" lang="en-AU" sz="1100" b="0" i="0" u="none" strike="noStrike" kern="1200" cap="none" spc="0" normalizeH="0" baseline="0" noProof="0" dirty="0">
                <a:ln>
                  <a:noFill/>
                </a:ln>
                <a:solidFill>
                  <a:prstClr val="white"/>
                </a:solidFill>
                <a:effectLst/>
                <a:uLnTx/>
                <a:uFillTx/>
                <a:latin typeface="Calibri" panose="020F0502020204030204"/>
                <a:ea typeface="+mn-ea"/>
                <a:cs typeface="Calibri"/>
              </a:rPr>
              <a:t>through the skilled labour they provide and the opportunity to retain them after the apprenticeship is completed</a:t>
            </a:r>
          </a:p>
        </p:txBody>
      </p:sp>
      <p:pic>
        <p:nvPicPr>
          <p:cNvPr id="35" name="Picture 5" descr="Figure 11.7 – Reasons for employing apprentices and for dissatisfaction&#10;&#10;Panel a shows a bar chart of the reasons employers give for employing apprentices. The top reasons given were to get staff or improve staff skills, fill a role or train to their own requirements.&#10;Panel b shows a bar chart of the reasons employers give for being dissatisfied with their apprenticeship. The top reasons given were poor quality training, practical skills focus or skills not being relevant." title="Figure 11.7 – Reasons for employing apprentices and for dissatisfaction">
            <a:extLst>
              <a:ext uri="{FF2B5EF4-FFF2-40B4-BE49-F238E27FC236}">
                <a16:creationId xmlns:a16="http://schemas.microsoft.com/office/drawing/2014/main" id="{F6D3960F-8349-43FF-9CBE-0F4A8581FA35}"/>
              </a:ext>
            </a:extLst>
          </p:cNvPr>
          <p:cNvPicPr/>
          <p:nvPr/>
        </p:nvPicPr>
        <p:blipFill rotWithShape="1">
          <a:blip r:embed="rId5" cstate="print">
            <a:alphaModFix amt="85000"/>
            <a:extLst>
              <a:ext uri="{28A0092B-C50C-407E-A947-70E740481C1C}">
                <a14:useLocalDpi xmlns:a14="http://schemas.microsoft.com/office/drawing/2010/main" val="0"/>
              </a:ext>
            </a:extLst>
          </a:blip>
          <a:srcRect r="48214" b="1151"/>
          <a:stretch/>
        </p:blipFill>
        <p:spPr bwMode="auto">
          <a:xfrm>
            <a:off x="8285887" y="4658852"/>
            <a:ext cx="2320607" cy="1849888"/>
          </a:xfrm>
          <a:prstGeom prst="rect">
            <a:avLst/>
          </a:prstGeom>
          <a:solidFill>
            <a:schemeClr val="tx1">
              <a:lumMod val="65000"/>
              <a:lumOff val="35000"/>
            </a:schemeClr>
          </a:solidFill>
          <a:ln>
            <a:noFill/>
          </a:ln>
        </p:spPr>
      </p:pic>
      <p:sp>
        <p:nvSpPr>
          <p:cNvPr id="26" name="TextBox 25">
            <a:extLst>
              <a:ext uri="{FF2B5EF4-FFF2-40B4-BE49-F238E27FC236}">
                <a16:creationId xmlns:a16="http://schemas.microsoft.com/office/drawing/2014/main" id="{E74BC26F-19A6-47CB-B133-88B474F841E4}"/>
              </a:ext>
            </a:extLst>
          </p:cNvPr>
          <p:cNvSpPr txBox="1"/>
          <p:nvPr/>
        </p:nvSpPr>
        <p:spPr>
          <a:xfrm>
            <a:off x="10724323" y="5453319"/>
            <a:ext cx="1120161" cy="738551"/>
          </a:xfrm>
          <a:prstGeom prst="rect">
            <a:avLst/>
          </a:prstGeom>
          <a:noFill/>
        </p:spPr>
        <p:txBody>
          <a:bodyPr wrap="square" lIns="121807" tIns="60904" rIns="121807" bIns="60904"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prstClr val="white"/>
                </a:solidFill>
                <a:effectLst/>
                <a:uLnTx/>
                <a:uFillTx/>
                <a:latin typeface="Calibri" panose="020F0502020204030204"/>
                <a:ea typeface="+mn-ea"/>
                <a:cs typeface="+mn-cs"/>
              </a:rPr>
              <a:t>Top reasons for taking on an apprentice </a:t>
            </a:r>
            <a:r>
              <a:rPr kumimoji="0" lang="en-AU" sz="1000" b="0" i="0" u="none" strike="noStrike" kern="1200" cap="none" spc="0" normalizeH="0" baseline="0" noProof="0" dirty="0">
                <a:ln>
                  <a:noFill/>
                </a:ln>
                <a:solidFill>
                  <a:prstClr val="white"/>
                </a:solidFill>
                <a:effectLst/>
                <a:uLnTx/>
                <a:uFillTx/>
                <a:latin typeface="Calibri" panose="020F0502020204030204"/>
                <a:ea typeface="+mn-ea"/>
                <a:cs typeface="+mn-cs"/>
              </a:rPr>
              <a:t>(NCVER 2019)</a:t>
            </a:r>
            <a:endParaRPr kumimoji="0" lang="en-AU" sz="10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981029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6B740B3B-71B5-4177-A148-68082F97FE72}"/>
    </a:ext>
  </a:extLst>
</a:theme>
</file>

<file path=ppt/theme/theme3.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4.xml><?xml version="1.0" encoding="utf-8"?>
<a:theme xmlns:a="http://schemas.openxmlformats.org/drawingml/2006/main" name="3_White">
  <a:themeElements>
    <a:clrScheme name="DESE">
      <a:dk1>
        <a:sysClr val="windowText" lastClr="000000"/>
      </a:dk1>
      <a:lt1>
        <a:sysClr val="window" lastClr="FFFFFF"/>
      </a:lt1>
      <a:dk2>
        <a:srgbClr val="44546A"/>
      </a:dk2>
      <a:lt2>
        <a:srgbClr val="E7E6E6"/>
      </a:lt2>
      <a:accent1>
        <a:srgbClr val="008276"/>
      </a:accent1>
      <a:accent2>
        <a:srgbClr val="B6006A"/>
      </a:accent2>
      <a:accent3>
        <a:srgbClr val="002D3F"/>
      </a:accent3>
      <a:accent4>
        <a:srgbClr val="F26322"/>
      </a:accent4>
      <a:accent5>
        <a:srgbClr val="E9A913"/>
      </a:accent5>
      <a:accent6>
        <a:srgbClr val="287DB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3295</Words>
  <Application>Microsoft Office PowerPoint</Application>
  <PresentationFormat>Widescreen</PresentationFormat>
  <Paragraphs>229</Paragraphs>
  <Slides>15</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Arial</vt:lpstr>
      <vt:lpstr>Calibri</vt:lpstr>
      <vt:lpstr>Calibri Light</vt:lpstr>
      <vt:lpstr>Courier New</vt:lpstr>
      <vt:lpstr>Gotham Bold</vt:lpstr>
      <vt:lpstr>Gotham Book</vt:lpstr>
      <vt:lpstr>Roboto</vt:lpstr>
      <vt:lpstr>Symbol</vt:lpstr>
      <vt:lpstr>Times New Roman</vt:lpstr>
      <vt:lpstr>Wingdings</vt:lpstr>
      <vt:lpstr>Office Theme</vt:lpstr>
      <vt:lpstr>4_Navy</vt:lpstr>
      <vt:lpstr>2_White</vt:lpstr>
      <vt:lpstr>3_White</vt:lpstr>
      <vt:lpstr>Australian Apprenticeship Background Paper   This paper provides background information to support you to consider the questions outlined in the Australian Apprenticeship Services and Supports Discussion Paper. </vt:lpstr>
      <vt:lpstr>What do employers tell us they need to succeed?</vt:lpstr>
      <vt:lpstr>What do apprentices tell us they need to succeed?</vt:lpstr>
      <vt:lpstr>26.6% of apprentices cancel in the first 12 months but there is evidence of strategies that make a difference </vt:lpstr>
      <vt:lpstr>Apprenticeship stock numbers (in-training) </vt:lpstr>
      <vt:lpstr>Apprenticeship in-flows (annual commencements) </vt:lpstr>
      <vt:lpstr>Programs and Services</vt:lpstr>
      <vt:lpstr>Key Services Supporting Australian Apprentices</vt:lpstr>
      <vt:lpstr>Roles and responsibilities in the Australian Apprenticeship System</vt:lpstr>
      <vt:lpstr>Australian Apprenticeships Incentive System (Incentives System)</vt:lpstr>
      <vt:lpstr>NSC Skills Priority List - Informing investment </vt:lpstr>
      <vt:lpstr>Supplementary programs help to deliver targeted wraparound support, to help apprentices to navigate the system and address additional barriers</vt:lpstr>
      <vt:lpstr>A modern IT platform is transforming administration</vt:lpstr>
      <vt:lpstr>Australian Apprenticeship Support Network Providers</vt:lpstr>
      <vt:lpstr>Summary of AASN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Apprenticeships Background Paper</dc:title>
  <dc:creator/>
  <cp:lastModifiedBy/>
  <cp:revision>1</cp:revision>
  <dcterms:created xsi:type="dcterms:W3CDTF">2022-11-15T23:50:08Z</dcterms:created>
  <dcterms:modified xsi:type="dcterms:W3CDTF">2022-11-16T00:55:44Z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2022-11-16T00:41:49Z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06fb830b-f5cb-466b-9f49-0416e408d1cb</vt:lpwstr>
  </property>
  <property fmtid="{D5CDD505-2E9C-101B-9397-08002B2CF9AE}" pid="8" name="MSIP_Label_79d889eb-932f-4752-8739-64d25806ef64_ContentBits">
    <vt:lpwstr>0</vt:lpwstr>
  </property>
</Properties>
</file>