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 id="2147483699" r:id="rId2"/>
    <p:sldMasterId id="2147483691" r:id="rId3"/>
    <p:sldMasterId id="2147483709" r:id="rId4"/>
  </p:sldMasterIdLst>
  <p:notesMasterIdLst>
    <p:notesMasterId r:id="rId36"/>
  </p:notesMasterIdLst>
  <p:sldIdLst>
    <p:sldId id="267" r:id="rId5"/>
    <p:sldId id="341" r:id="rId6"/>
    <p:sldId id="355" r:id="rId7"/>
    <p:sldId id="269" r:id="rId8"/>
    <p:sldId id="281" r:id="rId9"/>
    <p:sldId id="340" r:id="rId10"/>
    <p:sldId id="342" r:id="rId11"/>
    <p:sldId id="359" r:id="rId12"/>
    <p:sldId id="352" r:id="rId13"/>
    <p:sldId id="273" r:id="rId14"/>
    <p:sldId id="275" r:id="rId15"/>
    <p:sldId id="307" r:id="rId16"/>
    <p:sldId id="353" r:id="rId17"/>
    <p:sldId id="354" r:id="rId18"/>
    <p:sldId id="358" r:id="rId19"/>
    <p:sldId id="347" r:id="rId20"/>
    <p:sldId id="305" r:id="rId21"/>
    <p:sldId id="316" r:id="rId22"/>
    <p:sldId id="338" r:id="rId23"/>
    <p:sldId id="343" r:id="rId24"/>
    <p:sldId id="336" r:id="rId25"/>
    <p:sldId id="323" r:id="rId26"/>
    <p:sldId id="268" r:id="rId27"/>
    <p:sldId id="334" r:id="rId28"/>
    <p:sldId id="360" r:id="rId29"/>
    <p:sldId id="313" r:id="rId30"/>
    <p:sldId id="330" r:id="rId31"/>
    <p:sldId id="314" r:id="rId32"/>
    <p:sldId id="356" r:id="rId33"/>
    <p:sldId id="357" r:id="rId34"/>
    <p:sldId id="274" r:id="rId35"/>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a:srgbClr val="002D3F"/>
    <a:srgbClr val="78AFB2"/>
    <a:srgbClr val="0E77CD"/>
    <a:srgbClr val="006A88"/>
    <a:srgbClr val="E9A913"/>
    <a:srgbClr val="789B4A"/>
    <a:srgbClr val="02B2A6"/>
    <a:srgbClr val="5227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28F6D-8305-4C40-A4E3-14EB0B1A96C9}" v="6" dt="2022-04-27T07:57:30.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2"/>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DAAE2-B5CB-4D2D-A1B3-CC3368786C2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E1F1046-72DE-4D9F-8D3D-231CBE9D6C62}">
      <dgm:prSet/>
      <dgm:spPr/>
      <dgm:t>
        <a:bodyPr/>
        <a:lstStyle/>
        <a:p>
          <a:pPr>
            <a:lnSpc>
              <a:spcPct val="100000"/>
            </a:lnSpc>
            <a:defRPr cap="all"/>
          </a:pPr>
          <a:r>
            <a:rPr lang="en-AU" cap="none"/>
            <a:t>Participants will be allocated based on their characteristics, proximity and the providers business share</a:t>
          </a:r>
          <a:endParaRPr lang="en-US" cap="none"/>
        </a:p>
      </dgm:t>
    </dgm:pt>
    <dgm:pt modelId="{31A99D77-76A3-4C84-B589-BEF14540B618}" type="parTrans" cxnId="{F0B42927-E7A1-4313-9429-60CBBCE2C608}">
      <dgm:prSet/>
      <dgm:spPr/>
      <dgm:t>
        <a:bodyPr/>
        <a:lstStyle/>
        <a:p>
          <a:endParaRPr lang="en-US"/>
        </a:p>
      </dgm:t>
    </dgm:pt>
    <dgm:pt modelId="{5C656B2D-2085-4DE7-B262-23B6D0AB0CD3}" type="sibTrans" cxnId="{F0B42927-E7A1-4313-9429-60CBBCE2C608}">
      <dgm:prSet/>
      <dgm:spPr/>
      <dgm:t>
        <a:bodyPr/>
        <a:lstStyle/>
        <a:p>
          <a:endParaRPr lang="en-US"/>
        </a:p>
      </dgm:t>
    </dgm:pt>
    <dgm:pt modelId="{A8359457-90C3-4E95-8C18-2ED038C244F4}">
      <dgm:prSet/>
      <dgm:spPr/>
      <dgm:t>
        <a:bodyPr/>
        <a:lstStyle/>
        <a:p>
          <a:pPr>
            <a:lnSpc>
              <a:spcPct val="100000"/>
            </a:lnSpc>
            <a:defRPr cap="all"/>
          </a:pPr>
          <a:r>
            <a:rPr lang="en-AU" cap="none"/>
            <a:t>Where possible, participants will remain with their current provider should the provider be delivering services under Workforce Australia</a:t>
          </a:r>
          <a:endParaRPr lang="en-US" cap="none"/>
        </a:p>
      </dgm:t>
    </dgm:pt>
    <dgm:pt modelId="{FE93355A-90E6-4FCB-83A4-720395C9A362}" type="parTrans" cxnId="{96457B80-B79A-4C72-9F1D-B317D8D903B6}">
      <dgm:prSet/>
      <dgm:spPr/>
      <dgm:t>
        <a:bodyPr/>
        <a:lstStyle/>
        <a:p>
          <a:endParaRPr lang="en-US"/>
        </a:p>
      </dgm:t>
    </dgm:pt>
    <dgm:pt modelId="{8FC64DCE-9985-4E6A-AA8D-370AD6F06CE3}" type="sibTrans" cxnId="{96457B80-B79A-4C72-9F1D-B317D8D903B6}">
      <dgm:prSet/>
      <dgm:spPr/>
      <dgm:t>
        <a:bodyPr/>
        <a:lstStyle/>
        <a:p>
          <a:endParaRPr lang="en-US"/>
        </a:p>
      </dgm:t>
    </dgm:pt>
    <dgm:pt modelId="{0BB11AEE-82DC-4F49-AB5A-08B763CDA6B2}">
      <dgm:prSet/>
      <dgm:spPr/>
      <dgm:t>
        <a:bodyPr/>
        <a:lstStyle/>
        <a:p>
          <a:pPr>
            <a:lnSpc>
              <a:spcPct val="100000"/>
            </a:lnSpc>
            <a:defRPr cap="all"/>
          </a:pPr>
          <a:r>
            <a:rPr lang="en-AU" cap="none"/>
            <a:t>Transfer of participants will occur over the transition weekend</a:t>
          </a:r>
          <a:endParaRPr lang="en-US" cap="none"/>
        </a:p>
      </dgm:t>
    </dgm:pt>
    <dgm:pt modelId="{3DCA8EB1-0565-44C9-AFAB-69E00450DAA1}" type="parTrans" cxnId="{0DD91DDA-BA65-427F-8450-261AB7A6A279}">
      <dgm:prSet/>
      <dgm:spPr/>
      <dgm:t>
        <a:bodyPr/>
        <a:lstStyle/>
        <a:p>
          <a:endParaRPr lang="en-US"/>
        </a:p>
      </dgm:t>
    </dgm:pt>
    <dgm:pt modelId="{BFBAB80E-C734-40A5-BCF7-D51DAED91083}" type="sibTrans" cxnId="{0DD91DDA-BA65-427F-8450-261AB7A6A279}">
      <dgm:prSet/>
      <dgm:spPr/>
      <dgm:t>
        <a:bodyPr/>
        <a:lstStyle/>
        <a:p>
          <a:endParaRPr lang="en-US"/>
        </a:p>
      </dgm:t>
    </dgm:pt>
    <dgm:pt modelId="{C053A81D-5E3C-46E3-ABDA-D919C78FC7B2}" type="pres">
      <dgm:prSet presAssocID="{34FDAAE2-B5CB-4D2D-A1B3-CC3368786C22}" presName="root" presStyleCnt="0">
        <dgm:presLayoutVars>
          <dgm:dir/>
          <dgm:resizeHandles val="exact"/>
        </dgm:presLayoutVars>
      </dgm:prSet>
      <dgm:spPr/>
    </dgm:pt>
    <dgm:pt modelId="{46B55415-A136-4311-A466-F11A65B6E343}" type="pres">
      <dgm:prSet presAssocID="{9E1F1046-72DE-4D9F-8D3D-231CBE9D6C62}" presName="compNode" presStyleCnt="0"/>
      <dgm:spPr/>
    </dgm:pt>
    <dgm:pt modelId="{EDDE25D7-6435-4D01-9325-11D323652205}" type="pres">
      <dgm:prSet presAssocID="{9E1F1046-72DE-4D9F-8D3D-231CBE9D6C62}" presName="iconBgRect" presStyleLbl="bgShp" presStyleIdx="0" presStyleCnt="3"/>
      <dgm:spPr>
        <a:solidFill>
          <a:srgbClr val="002D3F"/>
        </a:solidFill>
      </dgm:spPr>
    </dgm:pt>
    <dgm:pt modelId="{A26262AE-08D0-4A95-8A34-1B943F654C4C}" type="pres">
      <dgm:prSet presAssocID="{9E1F1046-72DE-4D9F-8D3D-231CBE9D6C62}" presName="iconRect"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Users"/>
        </a:ext>
      </dgm:extLst>
    </dgm:pt>
    <dgm:pt modelId="{036C10C6-3940-4390-80B3-899C95FA876F}" type="pres">
      <dgm:prSet presAssocID="{9E1F1046-72DE-4D9F-8D3D-231CBE9D6C62}" presName="spaceRect" presStyleCnt="0"/>
      <dgm:spPr/>
    </dgm:pt>
    <dgm:pt modelId="{7312420A-5CCC-46D1-B7F1-2629D58DFA5B}" type="pres">
      <dgm:prSet presAssocID="{9E1F1046-72DE-4D9F-8D3D-231CBE9D6C62}" presName="textRect" presStyleLbl="revTx" presStyleIdx="0" presStyleCnt="3">
        <dgm:presLayoutVars>
          <dgm:chMax val="1"/>
          <dgm:chPref val="1"/>
        </dgm:presLayoutVars>
      </dgm:prSet>
      <dgm:spPr/>
    </dgm:pt>
    <dgm:pt modelId="{61DF4AC1-2348-48C3-8B0C-46C312A4B61A}" type="pres">
      <dgm:prSet presAssocID="{5C656B2D-2085-4DE7-B262-23B6D0AB0CD3}" presName="sibTrans" presStyleCnt="0"/>
      <dgm:spPr/>
    </dgm:pt>
    <dgm:pt modelId="{9AB2A84B-71D3-42AF-97B0-0821C5BFBDD2}" type="pres">
      <dgm:prSet presAssocID="{A8359457-90C3-4E95-8C18-2ED038C244F4}" presName="compNode" presStyleCnt="0"/>
      <dgm:spPr/>
    </dgm:pt>
    <dgm:pt modelId="{0AE81DD7-F90C-4C49-9DBF-FC54A7153513}" type="pres">
      <dgm:prSet presAssocID="{A8359457-90C3-4E95-8C18-2ED038C244F4}" presName="iconBgRect" presStyleLbl="bgShp" presStyleIdx="1" presStyleCnt="3"/>
      <dgm:spPr>
        <a:solidFill>
          <a:srgbClr val="0E77CD"/>
        </a:solidFill>
      </dgm:spPr>
    </dgm:pt>
    <dgm:pt modelId="{C14FC4BC-F49D-45D6-9883-D776EDA1EC28}" type="pres">
      <dgm:prSet presAssocID="{A8359457-90C3-4E95-8C18-2ED038C244F4}" presName="iconRect" presStyleLbl="node1" presStyleIdx="1" presStyleCnt="3"/>
      <dgm:spPr>
        <a:blipFill>
          <a:blip xmlns:r="http://schemas.openxmlformats.org/officeDocument/2006/relationships"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uilding"/>
        </a:ext>
      </dgm:extLst>
    </dgm:pt>
    <dgm:pt modelId="{CB57F7FA-D288-4D1C-8E7C-1CC50F52ED60}" type="pres">
      <dgm:prSet presAssocID="{A8359457-90C3-4E95-8C18-2ED038C244F4}" presName="spaceRect" presStyleCnt="0"/>
      <dgm:spPr/>
    </dgm:pt>
    <dgm:pt modelId="{7276C8F7-6D8F-4420-B353-CF86F49DBF82}" type="pres">
      <dgm:prSet presAssocID="{A8359457-90C3-4E95-8C18-2ED038C244F4}" presName="textRect" presStyleLbl="revTx" presStyleIdx="1" presStyleCnt="3">
        <dgm:presLayoutVars>
          <dgm:chMax val="1"/>
          <dgm:chPref val="1"/>
        </dgm:presLayoutVars>
      </dgm:prSet>
      <dgm:spPr/>
    </dgm:pt>
    <dgm:pt modelId="{9D4141D1-9A86-4C6C-BE63-2F056B89A57B}" type="pres">
      <dgm:prSet presAssocID="{8FC64DCE-9985-4E6A-AA8D-370AD6F06CE3}" presName="sibTrans" presStyleCnt="0"/>
      <dgm:spPr/>
    </dgm:pt>
    <dgm:pt modelId="{219CB504-7CCB-4C8D-98B8-40569C26BA8B}" type="pres">
      <dgm:prSet presAssocID="{0BB11AEE-82DC-4F49-AB5A-08B763CDA6B2}" presName="compNode" presStyleCnt="0"/>
      <dgm:spPr/>
    </dgm:pt>
    <dgm:pt modelId="{56EFC7B0-968D-46FB-B1BC-B14F14DD0F53}" type="pres">
      <dgm:prSet presAssocID="{0BB11AEE-82DC-4F49-AB5A-08B763CDA6B2}" presName="iconBgRect" presStyleLbl="bgShp" presStyleIdx="2" presStyleCnt="3" custScaleY="102360"/>
      <dgm:spPr>
        <a:solidFill>
          <a:srgbClr val="789B4A"/>
        </a:solidFill>
      </dgm:spPr>
    </dgm:pt>
    <dgm:pt modelId="{8319EF06-4E15-4821-A99A-5CED5D48C1B3}" type="pres">
      <dgm:prSet presAssocID="{0BB11AEE-82DC-4F49-AB5A-08B763CDA6B2}" presName="iconRect" presStyleLbl="node1" presStyleIdx="2" presStyleCnt="3"/>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Share With Person"/>
        </a:ext>
      </dgm:extLst>
    </dgm:pt>
    <dgm:pt modelId="{F19C3643-2620-4693-A370-BDD682B8281F}" type="pres">
      <dgm:prSet presAssocID="{0BB11AEE-82DC-4F49-AB5A-08B763CDA6B2}" presName="spaceRect" presStyleCnt="0"/>
      <dgm:spPr/>
    </dgm:pt>
    <dgm:pt modelId="{7D4D4DF1-F2A5-417B-8F2B-D0F95842B546}" type="pres">
      <dgm:prSet presAssocID="{0BB11AEE-82DC-4F49-AB5A-08B763CDA6B2}" presName="textRect" presStyleLbl="revTx" presStyleIdx="2" presStyleCnt="3">
        <dgm:presLayoutVars>
          <dgm:chMax val="1"/>
          <dgm:chPref val="1"/>
        </dgm:presLayoutVars>
      </dgm:prSet>
      <dgm:spPr/>
    </dgm:pt>
  </dgm:ptLst>
  <dgm:cxnLst>
    <dgm:cxn modelId="{7C0F0718-E07D-4251-BE63-0B58F0EDD5E5}" type="presOf" srcId="{A8359457-90C3-4E95-8C18-2ED038C244F4}" destId="{7276C8F7-6D8F-4420-B353-CF86F49DBF82}" srcOrd="0" destOrd="0" presId="urn:microsoft.com/office/officeart/2018/5/layout/IconCircleLabelList"/>
    <dgm:cxn modelId="{F0B42927-E7A1-4313-9429-60CBBCE2C608}" srcId="{34FDAAE2-B5CB-4D2D-A1B3-CC3368786C22}" destId="{9E1F1046-72DE-4D9F-8D3D-231CBE9D6C62}" srcOrd="0" destOrd="0" parTransId="{31A99D77-76A3-4C84-B589-BEF14540B618}" sibTransId="{5C656B2D-2085-4DE7-B262-23B6D0AB0CD3}"/>
    <dgm:cxn modelId="{4E8A0A3A-AE30-49A7-8A62-CC334CD2A4C2}" type="presOf" srcId="{0BB11AEE-82DC-4F49-AB5A-08B763CDA6B2}" destId="{7D4D4DF1-F2A5-417B-8F2B-D0F95842B546}" srcOrd="0" destOrd="0" presId="urn:microsoft.com/office/officeart/2018/5/layout/IconCircleLabelList"/>
    <dgm:cxn modelId="{96457B80-B79A-4C72-9F1D-B317D8D903B6}" srcId="{34FDAAE2-B5CB-4D2D-A1B3-CC3368786C22}" destId="{A8359457-90C3-4E95-8C18-2ED038C244F4}" srcOrd="1" destOrd="0" parTransId="{FE93355A-90E6-4FCB-83A4-720395C9A362}" sibTransId="{8FC64DCE-9985-4E6A-AA8D-370AD6F06CE3}"/>
    <dgm:cxn modelId="{42A043E6-9282-44A5-9A28-8B762BB71C4D}" type="presOf" srcId="{9E1F1046-72DE-4D9F-8D3D-231CBE9D6C62}" destId="{7312420A-5CCC-46D1-B7F1-2629D58DFA5B}" srcOrd="0" destOrd="0" presId="urn:microsoft.com/office/officeart/2018/5/layout/IconCircleLabelList"/>
    <dgm:cxn modelId="{CE5CF1C6-D9CD-473B-9E0F-16AD49D3A4F4}" type="presOf" srcId="{34FDAAE2-B5CB-4D2D-A1B3-CC3368786C22}" destId="{C053A81D-5E3C-46E3-ABDA-D919C78FC7B2}" srcOrd="0" destOrd="0" presId="urn:microsoft.com/office/officeart/2018/5/layout/IconCircleLabelList"/>
    <dgm:cxn modelId="{0DD91DDA-BA65-427F-8450-261AB7A6A279}" srcId="{34FDAAE2-B5CB-4D2D-A1B3-CC3368786C22}" destId="{0BB11AEE-82DC-4F49-AB5A-08B763CDA6B2}" srcOrd="2" destOrd="0" parTransId="{3DCA8EB1-0565-44C9-AFAB-69E00450DAA1}" sibTransId="{BFBAB80E-C734-40A5-BCF7-D51DAED91083}"/>
    <dgm:cxn modelId="{CC30DC62-B61D-4B37-BD99-94CA7BBD485B}" type="presParOf" srcId="{C053A81D-5E3C-46E3-ABDA-D919C78FC7B2}" destId="{46B55415-A136-4311-A466-F11A65B6E343}" srcOrd="0" destOrd="0" presId="urn:microsoft.com/office/officeart/2018/5/layout/IconCircleLabelList"/>
    <dgm:cxn modelId="{4E752B1A-EDE2-428E-8F84-1B53471B70A3}" type="presParOf" srcId="{46B55415-A136-4311-A466-F11A65B6E343}" destId="{EDDE25D7-6435-4D01-9325-11D323652205}" srcOrd="0" destOrd="0" presId="urn:microsoft.com/office/officeart/2018/5/layout/IconCircleLabelList"/>
    <dgm:cxn modelId="{4F97BA54-4BF0-4C1A-A037-899BB348595F}" type="presParOf" srcId="{46B55415-A136-4311-A466-F11A65B6E343}" destId="{A26262AE-08D0-4A95-8A34-1B943F654C4C}" srcOrd="1" destOrd="0" presId="urn:microsoft.com/office/officeart/2018/5/layout/IconCircleLabelList"/>
    <dgm:cxn modelId="{38624B70-2763-45AB-8958-B181B57A5320}" type="presParOf" srcId="{46B55415-A136-4311-A466-F11A65B6E343}" destId="{036C10C6-3940-4390-80B3-899C95FA876F}" srcOrd="2" destOrd="0" presId="urn:microsoft.com/office/officeart/2018/5/layout/IconCircleLabelList"/>
    <dgm:cxn modelId="{258A5032-23AC-4679-883C-9E2A3D0FCB12}" type="presParOf" srcId="{46B55415-A136-4311-A466-F11A65B6E343}" destId="{7312420A-5CCC-46D1-B7F1-2629D58DFA5B}" srcOrd="3" destOrd="0" presId="urn:microsoft.com/office/officeart/2018/5/layout/IconCircleLabelList"/>
    <dgm:cxn modelId="{54A5F653-F009-456D-A82E-4F03D33B070A}" type="presParOf" srcId="{C053A81D-5E3C-46E3-ABDA-D919C78FC7B2}" destId="{61DF4AC1-2348-48C3-8B0C-46C312A4B61A}" srcOrd="1" destOrd="0" presId="urn:microsoft.com/office/officeart/2018/5/layout/IconCircleLabelList"/>
    <dgm:cxn modelId="{EB1F7151-7A46-49B3-95D7-F775CD2FA6EE}" type="presParOf" srcId="{C053A81D-5E3C-46E3-ABDA-D919C78FC7B2}" destId="{9AB2A84B-71D3-42AF-97B0-0821C5BFBDD2}" srcOrd="2" destOrd="0" presId="urn:microsoft.com/office/officeart/2018/5/layout/IconCircleLabelList"/>
    <dgm:cxn modelId="{0402322A-BFED-415C-A178-F70893C64D14}" type="presParOf" srcId="{9AB2A84B-71D3-42AF-97B0-0821C5BFBDD2}" destId="{0AE81DD7-F90C-4C49-9DBF-FC54A7153513}" srcOrd="0" destOrd="0" presId="urn:microsoft.com/office/officeart/2018/5/layout/IconCircleLabelList"/>
    <dgm:cxn modelId="{62B03C94-0F6F-4109-A5D4-206E8C84DFE7}" type="presParOf" srcId="{9AB2A84B-71D3-42AF-97B0-0821C5BFBDD2}" destId="{C14FC4BC-F49D-45D6-9883-D776EDA1EC28}" srcOrd="1" destOrd="0" presId="urn:microsoft.com/office/officeart/2018/5/layout/IconCircleLabelList"/>
    <dgm:cxn modelId="{4AED9DA8-16C4-4F8B-A4FD-BBC0EF95E5CB}" type="presParOf" srcId="{9AB2A84B-71D3-42AF-97B0-0821C5BFBDD2}" destId="{CB57F7FA-D288-4D1C-8E7C-1CC50F52ED60}" srcOrd="2" destOrd="0" presId="urn:microsoft.com/office/officeart/2018/5/layout/IconCircleLabelList"/>
    <dgm:cxn modelId="{E84D2440-1EC8-4801-AF99-68619C8A6F8B}" type="presParOf" srcId="{9AB2A84B-71D3-42AF-97B0-0821C5BFBDD2}" destId="{7276C8F7-6D8F-4420-B353-CF86F49DBF82}" srcOrd="3" destOrd="0" presId="urn:microsoft.com/office/officeart/2018/5/layout/IconCircleLabelList"/>
    <dgm:cxn modelId="{385B5449-3DB6-4B8D-9B5B-743A1DCED3F3}" type="presParOf" srcId="{C053A81D-5E3C-46E3-ABDA-D919C78FC7B2}" destId="{9D4141D1-9A86-4C6C-BE63-2F056B89A57B}" srcOrd="3" destOrd="0" presId="urn:microsoft.com/office/officeart/2018/5/layout/IconCircleLabelList"/>
    <dgm:cxn modelId="{A1CB4960-9E6C-45F5-8102-9782B4AE6010}" type="presParOf" srcId="{C053A81D-5E3C-46E3-ABDA-D919C78FC7B2}" destId="{219CB504-7CCB-4C8D-98B8-40569C26BA8B}" srcOrd="4" destOrd="0" presId="urn:microsoft.com/office/officeart/2018/5/layout/IconCircleLabelList"/>
    <dgm:cxn modelId="{5731AEB8-26D8-43C4-BE85-6D490B468BF1}" type="presParOf" srcId="{219CB504-7CCB-4C8D-98B8-40569C26BA8B}" destId="{56EFC7B0-968D-46FB-B1BC-B14F14DD0F53}" srcOrd="0" destOrd="0" presId="urn:microsoft.com/office/officeart/2018/5/layout/IconCircleLabelList"/>
    <dgm:cxn modelId="{5DD8FDA3-49CE-411D-985D-FEEF4878D65B}" type="presParOf" srcId="{219CB504-7CCB-4C8D-98B8-40569C26BA8B}" destId="{8319EF06-4E15-4821-A99A-5CED5D48C1B3}" srcOrd="1" destOrd="0" presId="urn:microsoft.com/office/officeart/2018/5/layout/IconCircleLabelList"/>
    <dgm:cxn modelId="{F5E37518-63B0-4036-8E07-FE953E4D5E79}" type="presParOf" srcId="{219CB504-7CCB-4C8D-98B8-40569C26BA8B}" destId="{F19C3643-2620-4693-A370-BDD682B8281F}" srcOrd="2" destOrd="0" presId="urn:microsoft.com/office/officeart/2018/5/layout/IconCircleLabelList"/>
    <dgm:cxn modelId="{B6A9E725-E889-49CC-B52A-803189574E29}" type="presParOf" srcId="{219CB504-7CCB-4C8D-98B8-40569C26BA8B}" destId="{7D4D4DF1-F2A5-417B-8F2B-D0F95842B54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E25D7-6435-4D01-9325-11D323652205}">
      <dsp:nvSpPr>
        <dsp:cNvPr id="0" name=""/>
        <dsp:cNvSpPr/>
      </dsp:nvSpPr>
      <dsp:spPr>
        <a:xfrm>
          <a:off x="530099" y="229685"/>
          <a:ext cx="1406812" cy="1406812"/>
        </a:xfrm>
        <a:prstGeom prst="ellipse">
          <a:avLst/>
        </a:prstGeom>
        <a:solidFill>
          <a:srgbClr val="002D3F"/>
        </a:solidFill>
        <a:ln>
          <a:noFill/>
        </a:ln>
        <a:effectLst/>
      </dsp:spPr>
      <dsp:style>
        <a:lnRef idx="0">
          <a:scrgbClr r="0" g="0" b="0"/>
        </a:lnRef>
        <a:fillRef idx="1">
          <a:scrgbClr r="0" g="0" b="0"/>
        </a:fillRef>
        <a:effectRef idx="0">
          <a:scrgbClr r="0" g="0" b="0"/>
        </a:effectRef>
        <a:fontRef idx="minor"/>
      </dsp:style>
    </dsp:sp>
    <dsp:sp modelId="{A26262AE-08D0-4A95-8A34-1B943F654C4C}">
      <dsp:nvSpPr>
        <dsp:cNvPr id="0" name=""/>
        <dsp:cNvSpPr/>
      </dsp:nvSpPr>
      <dsp:spPr>
        <a:xfrm>
          <a:off x="829912" y="529498"/>
          <a:ext cx="807187" cy="807187"/>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2420A-5CCC-46D1-B7F1-2629D58DFA5B}">
      <dsp:nvSpPr>
        <dsp:cNvPr id="0" name=""/>
        <dsp:cNvSpPr/>
      </dsp:nvSpPr>
      <dsp:spPr>
        <a:xfrm>
          <a:off x="80381" y="207468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cap="none"/>
            <a:t>Participants will be allocated based on their characteristics, proximity and the providers business share</a:t>
          </a:r>
          <a:endParaRPr lang="en-US" sz="1100" kern="1200" cap="none"/>
        </a:p>
      </dsp:txBody>
      <dsp:txXfrm>
        <a:off x="80381" y="2074685"/>
        <a:ext cx="2306250" cy="720000"/>
      </dsp:txXfrm>
    </dsp:sp>
    <dsp:sp modelId="{0AE81DD7-F90C-4C49-9DBF-FC54A7153513}">
      <dsp:nvSpPr>
        <dsp:cNvPr id="0" name=""/>
        <dsp:cNvSpPr/>
      </dsp:nvSpPr>
      <dsp:spPr>
        <a:xfrm>
          <a:off x="3239943" y="229685"/>
          <a:ext cx="1406812" cy="1406812"/>
        </a:xfrm>
        <a:prstGeom prst="ellipse">
          <a:avLst/>
        </a:prstGeom>
        <a:solidFill>
          <a:srgbClr val="0E77CD"/>
        </a:solidFill>
        <a:ln>
          <a:noFill/>
        </a:ln>
        <a:effectLst/>
      </dsp:spPr>
      <dsp:style>
        <a:lnRef idx="0">
          <a:scrgbClr r="0" g="0" b="0"/>
        </a:lnRef>
        <a:fillRef idx="1">
          <a:scrgbClr r="0" g="0" b="0"/>
        </a:fillRef>
        <a:effectRef idx="0">
          <a:scrgbClr r="0" g="0" b="0"/>
        </a:effectRef>
        <a:fontRef idx="minor"/>
      </dsp:style>
    </dsp:sp>
    <dsp:sp modelId="{C14FC4BC-F49D-45D6-9883-D776EDA1EC28}">
      <dsp:nvSpPr>
        <dsp:cNvPr id="0" name=""/>
        <dsp:cNvSpPr/>
      </dsp:nvSpPr>
      <dsp:spPr>
        <a:xfrm>
          <a:off x="3539756" y="529498"/>
          <a:ext cx="807187" cy="807187"/>
        </a:xfrm>
        <a:prstGeom prst="rect">
          <a:avLst/>
        </a:prstGeom>
        <a:blipFill>
          <a:blip xmlns:r="http://schemas.openxmlformats.org/officeDocument/2006/relationships"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6C8F7-6D8F-4420-B353-CF86F49DBF82}">
      <dsp:nvSpPr>
        <dsp:cNvPr id="0" name=""/>
        <dsp:cNvSpPr/>
      </dsp:nvSpPr>
      <dsp:spPr>
        <a:xfrm>
          <a:off x="2790224" y="207468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cap="none"/>
            <a:t>Where possible, participants will remain with their current provider should the provider be delivering services under Workforce Australia</a:t>
          </a:r>
          <a:endParaRPr lang="en-US" sz="1100" kern="1200" cap="none"/>
        </a:p>
      </dsp:txBody>
      <dsp:txXfrm>
        <a:off x="2790224" y="2074685"/>
        <a:ext cx="2306250" cy="720000"/>
      </dsp:txXfrm>
    </dsp:sp>
    <dsp:sp modelId="{56EFC7B0-968D-46FB-B1BC-B14F14DD0F53}">
      <dsp:nvSpPr>
        <dsp:cNvPr id="0" name=""/>
        <dsp:cNvSpPr/>
      </dsp:nvSpPr>
      <dsp:spPr>
        <a:xfrm>
          <a:off x="5949787" y="221385"/>
          <a:ext cx="1406812" cy="1440013"/>
        </a:xfrm>
        <a:prstGeom prst="ellipse">
          <a:avLst/>
        </a:prstGeom>
        <a:solidFill>
          <a:srgbClr val="789B4A"/>
        </a:solidFill>
        <a:ln>
          <a:noFill/>
        </a:ln>
        <a:effectLst/>
      </dsp:spPr>
      <dsp:style>
        <a:lnRef idx="0">
          <a:scrgbClr r="0" g="0" b="0"/>
        </a:lnRef>
        <a:fillRef idx="1">
          <a:scrgbClr r="0" g="0" b="0"/>
        </a:fillRef>
        <a:effectRef idx="0">
          <a:scrgbClr r="0" g="0" b="0"/>
        </a:effectRef>
        <a:fontRef idx="minor"/>
      </dsp:style>
    </dsp:sp>
    <dsp:sp modelId="{8319EF06-4E15-4821-A99A-5CED5D48C1B3}">
      <dsp:nvSpPr>
        <dsp:cNvPr id="0" name=""/>
        <dsp:cNvSpPr/>
      </dsp:nvSpPr>
      <dsp:spPr>
        <a:xfrm>
          <a:off x="6249600" y="537798"/>
          <a:ext cx="807187" cy="807187"/>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4D4DF1-F2A5-417B-8F2B-D0F95842B546}">
      <dsp:nvSpPr>
        <dsp:cNvPr id="0" name=""/>
        <dsp:cNvSpPr/>
      </dsp:nvSpPr>
      <dsp:spPr>
        <a:xfrm>
          <a:off x="5500068" y="208298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AU" sz="1100" kern="1200" cap="none"/>
            <a:t>Transfer of participants will occur over the transition weekend</a:t>
          </a:r>
          <a:endParaRPr lang="en-US" sz="1100" kern="1200" cap="none"/>
        </a:p>
      </dsp:txBody>
      <dsp:txXfrm>
        <a:off x="5500068" y="2082985"/>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27/04/2022</a:t>
            </a:fld>
            <a:endParaRPr lang="en-AU"/>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16761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43410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98750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3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168790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339551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222425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17411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138505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59937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55061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492178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869276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5068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486729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82262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214101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1026970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674699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a:solidFill>
                <a:srgbClr val="FFFFFF"/>
              </a:solidFill>
              <a:latin typeface="Segoe UI"/>
              <a:cs typeface="Segoe U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285748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141365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02455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415325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13523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112997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8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44516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48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64000" y="2574000"/>
            <a:ext cx="6858000" cy="432179"/>
          </a:xfr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a:t>
            </a:r>
            <a:r>
              <a:rPr lang="en-US" err="1"/>
              <a:t>xxxxxxxxxxxxxxxxxxxxxxxxxxxxxx</a:t>
            </a:r>
            <a:endParaRPr lang="en-AU" b="1">
              <a:solidFill>
                <a:schemeClr val="bg2"/>
              </a:solidFill>
            </a:endParaRPr>
          </a:p>
        </p:txBody>
      </p:sp>
    </p:spTree>
    <p:extLst>
      <p:ext uri="{BB962C8B-B14F-4D97-AF65-F5344CB8AC3E}">
        <p14:creationId xmlns:p14="http://schemas.microsoft.com/office/powerpoint/2010/main" val="399414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4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09C09-4524-4964-9716-3D4468906D14}"/>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71869665-6F47-4DCA-8DB4-B6D9A07A7D6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30A998C-1AB4-4F08-846C-62C5E5CA3CEC}"/>
              </a:ext>
            </a:extLst>
          </p:cNvPr>
          <p:cNvSpPr>
            <a:spLocks noGrp="1"/>
          </p:cNvSpPr>
          <p:nvPr>
            <p:ph type="sldNum" sz="quarter" idx="12"/>
          </p:nvPr>
        </p:nvSpPr>
        <p:spPr/>
        <p:txBody>
          <a:bodyPr/>
          <a:lstStyle/>
          <a:p>
            <a:fld id="{7FC6C352-3E24-4B7D-B5A7-E55FAB9F11C5}" type="slidenum">
              <a:rPr lang="en-AU" smtClean="0"/>
              <a:t>‹#›</a:t>
            </a:fld>
            <a:endParaRPr lang="en-AU"/>
          </a:p>
        </p:txBody>
      </p:sp>
    </p:spTree>
    <p:extLst>
      <p:ext uri="{BB962C8B-B14F-4D97-AF65-F5344CB8AC3E}">
        <p14:creationId xmlns:p14="http://schemas.microsoft.com/office/powerpoint/2010/main" val="144849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9102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1656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09C09-4524-4964-9716-3D4468906D14}"/>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71869665-6F47-4DCA-8DB4-B6D9A07A7D6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30A998C-1AB4-4F08-846C-62C5E5CA3CEC}"/>
              </a:ext>
            </a:extLst>
          </p:cNvPr>
          <p:cNvSpPr>
            <a:spLocks noGrp="1"/>
          </p:cNvSpPr>
          <p:nvPr>
            <p:ph type="sldNum" sz="quarter" idx="12"/>
          </p:nvPr>
        </p:nvSpPr>
        <p:spPr/>
        <p:txBody>
          <a:bodyPr/>
          <a:lstStyle/>
          <a:p>
            <a:fld id="{7FC6C352-3E24-4B7D-B5A7-E55FAB9F11C5}" type="slidenum">
              <a:rPr lang="en-AU" smtClean="0"/>
              <a:t>‹#›</a:t>
            </a:fld>
            <a:endParaRPr lang="en-AU"/>
          </a:p>
        </p:txBody>
      </p:sp>
    </p:spTree>
    <p:extLst>
      <p:ext uri="{BB962C8B-B14F-4D97-AF65-F5344CB8AC3E}">
        <p14:creationId xmlns:p14="http://schemas.microsoft.com/office/powerpoint/2010/main" val="2649318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833BC88-7E36-4428-94BF-D011E0F038CB}" type="datetimeFigureOut">
              <a:rPr lang="en-US" smtClean="0"/>
              <a:t>4/27/2022</a:t>
            </a:fld>
            <a:endParaRPr lang="en-US"/>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1863241506"/>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E77C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2" r:id="rId2"/>
  </p:sldLayoutIdLst>
  <p:txStyles>
    <p:titleStyle>
      <a:lvl1pPr algn="l" defTabSz="914400" rtl="0" eaLnBrk="1" latinLnBrk="0" hangingPunct="1">
        <a:lnSpc>
          <a:spcPct val="90000"/>
        </a:lnSpc>
        <a:spcBef>
          <a:spcPct val="0"/>
        </a:spcBef>
        <a:buNone/>
        <a:defRPr sz="24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90912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2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70012373"/>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4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nationalcustomerserviceline@dese.gov.a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mailto:digitalservices@dese.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nationalcustomerserviceline@dese.gov.a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mailto:employerfeedback@dese.gov.a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524D-D47C-4F97-90BB-F19850F88D5C}"/>
              </a:ext>
            </a:extLst>
          </p:cNvPr>
          <p:cNvSpPr>
            <a:spLocks noGrp="1"/>
          </p:cNvSpPr>
          <p:nvPr>
            <p:ph type="ctrTitle"/>
          </p:nvPr>
        </p:nvSpPr>
        <p:spPr/>
        <p:txBody>
          <a:bodyPr/>
          <a:lstStyle/>
          <a:p>
            <a:r>
              <a:rPr lang="en-AU"/>
              <a:t>Provider Transition Advice 2022</a:t>
            </a:r>
          </a:p>
        </p:txBody>
      </p:sp>
      <p:sp>
        <p:nvSpPr>
          <p:cNvPr id="18" name="Subtitle 17"/>
          <p:cNvSpPr>
            <a:spLocks noGrp="1"/>
          </p:cNvSpPr>
          <p:nvPr>
            <p:ph type="subTitle" idx="1"/>
          </p:nvPr>
        </p:nvSpPr>
        <p:spPr/>
        <p:txBody>
          <a:bodyPr>
            <a:normAutofit/>
          </a:bodyPr>
          <a:lstStyle/>
          <a:p>
            <a:r>
              <a:rPr lang="en-AU"/>
              <a:t>New and continuing Providers</a:t>
            </a:r>
            <a:r>
              <a:rPr lang="en-AU">
                <a:solidFill>
                  <a:srgbClr val="0E77CD"/>
                </a:solidFill>
              </a:rPr>
              <a:t>|22 April 2022</a:t>
            </a:r>
            <a:endParaRPr lang="en-US"/>
          </a:p>
        </p:txBody>
      </p:sp>
    </p:spTree>
    <p:extLst>
      <p:ext uri="{BB962C8B-B14F-4D97-AF65-F5344CB8AC3E}">
        <p14:creationId xmlns:p14="http://schemas.microsoft.com/office/powerpoint/2010/main" val="339582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7620000" cy="824901"/>
          </a:xfrm>
        </p:spPr>
        <p:txBody>
          <a:bodyPr/>
          <a:lstStyle/>
          <a:p>
            <a:r>
              <a:rPr lang="en-AU" b="1"/>
              <a:t>Wage Subsidy Agreements under </a:t>
            </a:r>
            <a:r>
              <a:rPr lang="en-AU" b="1" err="1"/>
              <a:t>jobactive</a:t>
            </a:r>
            <a:r>
              <a:rPr lang="en-AU" b="1"/>
              <a:t>, NEST and </a:t>
            </a:r>
            <a:r>
              <a:rPr lang="en-AU" b="1" err="1"/>
              <a:t>TtW</a:t>
            </a:r>
            <a:endParaRPr lang="en-US"/>
          </a:p>
        </p:txBody>
      </p:sp>
      <p:sp>
        <p:nvSpPr>
          <p:cNvPr id="14" name="Oval 13">
            <a:extLst>
              <a:ext uri="{FF2B5EF4-FFF2-40B4-BE49-F238E27FC236}">
                <a16:creationId xmlns:a16="http://schemas.microsoft.com/office/drawing/2014/main" id="{5E8EDB20-45FA-4741-B413-96D4B909230C}"/>
              </a:ext>
              <a:ext uri="{C183D7F6-B498-43B3-948B-1728B52AA6E4}">
                <adec:decorative xmlns:adec="http://schemas.microsoft.com/office/drawing/2017/decorative" val="1"/>
              </a:ext>
            </a:extLst>
          </p:cNvPr>
          <p:cNvSpPr/>
          <p:nvPr/>
        </p:nvSpPr>
        <p:spPr bwMode="auto">
          <a:xfrm>
            <a:off x="381000" y="1536360"/>
            <a:ext cx="2442308" cy="2442308"/>
          </a:xfrm>
          <a:prstGeom prst="ellipse">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31C34926-2636-474D-88F8-B7B4EB965791}"/>
              </a:ext>
              <a:ext uri="{C183D7F6-B498-43B3-948B-1728B52AA6E4}">
                <adec:decorative xmlns:adec="http://schemas.microsoft.com/office/drawing/2017/decorative" val="1"/>
              </a:ext>
            </a:extLst>
          </p:cNvPr>
          <p:cNvSpPr/>
          <p:nvPr/>
        </p:nvSpPr>
        <p:spPr bwMode="auto">
          <a:xfrm>
            <a:off x="3789484" y="1152715"/>
            <a:ext cx="658250" cy="658250"/>
          </a:xfrm>
          <a:prstGeom prst="ellipse">
            <a:avLst/>
          </a:prstGeom>
          <a:solidFill>
            <a:srgbClr val="002D3F"/>
          </a:solidFill>
          <a:ln w="12700" cap="sq">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89EFC56-54A8-42BC-9906-7A90F33BF670}"/>
              </a:ext>
            </a:extLst>
          </p:cNvPr>
          <p:cNvSpPr/>
          <p:nvPr/>
        </p:nvSpPr>
        <p:spPr>
          <a:xfrm>
            <a:off x="4639016" y="1233917"/>
            <a:ext cx="3438184" cy="430887"/>
          </a:xfrm>
          <a:prstGeom prst="rect">
            <a:avLst/>
          </a:prstGeom>
        </p:spPr>
        <p:txBody>
          <a:bodyPr lIns="0" tIns="0" rIns="0" bIns="0" anchor="ctr">
            <a:spAutoFit/>
          </a:bodyPr>
          <a:lstStyle/>
          <a:p>
            <a:r>
              <a:rPr lang="en-AU" sz="1400">
                <a:solidFill>
                  <a:srgbClr val="002D3F"/>
                </a:solidFill>
                <a:latin typeface="Calibri" panose="020F0502020204030204"/>
              </a:rPr>
              <a:t>manage approved Wage Subsidy Agreements for their duration.</a:t>
            </a:r>
          </a:p>
        </p:txBody>
      </p:sp>
      <p:sp>
        <p:nvSpPr>
          <p:cNvPr id="22" name="Rectangle 21">
            <a:extLst>
              <a:ext uri="{FF2B5EF4-FFF2-40B4-BE49-F238E27FC236}">
                <a16:creationId xmlns:a16="http://schemas.microsoft.com/office/drawing/2014/main" id="{88AFCFC1-C061-4DA8-9F42-617E99D72C77}"/>
              </a:ext>
            </a:extLst>
          </p:cNvPr>
          <p:cNvSpPr/>
          <p:nvPr/>
        </p:nvSpPr>
        <p:spPr>
          <a:xfrm>
            <a:off x="4639015" y="2042038"/>
            <a:ext cx="4110347" cy="646331"/>
          </a:xfrm>
          <a:prstGeom prst="rect">
            <a:avLst/>
          </a:prstGeom>
        </p:spPr>
        <p:txBody>
          <a:bodyPr wrap="square" lIns="0" tIns="0" rIns="0" bIns="0" anchor="ctr">
            <a:spAutoFit/>
          </a:bodyPr>
          <a:lstStyle/>
          <a:p>
            <a:r>
              <a:rPr lang="en-AU" sz="1400">
                <a:solidFill>
                  <a:srgbClr val="002D3F"/>
                </a:solidFill>
                <a:latin typeface="Calibri" panose="020F0502020204030204"/>
              </a:rPr>
              <a:t>ensure all Wage Subsidy Agreements for Wage Subsidy Placements commencing on or prior to </a:t>
            </a:r>
            <a:r>
              <a:rPr lang="en-AU" sz="1400" b="1">
                <a:solidFill>
                  <a:srgbClr val="002D3F"/>
                </a:solidFill>
                <a:latin typeface="Calibri" panose="020F0502020204030204"/>
              </a:rPr>
              <a:t>30 June 2022 </a:t>
            </a:r>
            <a:r>
              <a:rPr lang="en-AU" sz="1400">
                <a:solidFill>
                  <a:srgbClr val="002D3F"/>
                </a:solidFill>
                <a:latin typeface="Calibri" panose="020F0502020204030204"/>
              </a:rPr>
              <a:t>are approved in the Department’s IT Systems. </a:t>
            </a:r>
          </a:p>
        </p:txBody>
      </p:sp>
      <p:sp>
        <p:nvSpPr>
          <p:cNvPr id="23" name="Rectangle 22">
            <a:extLst>
              <a:ext uri="{FF2B5EF4-FFF2-40B4-BE49-F238E27FC236}">
                <a16:creationId xmlns:a16="http://schemas.microsoft.com/office/drawing/2014/main" id="{CEF19EBF-A1A0-4271-9356-952828F592F4}"/>
              </a:ext>
            </a:extLst>
          </p:cNvPr>
          <p:cNvSpPr/>
          <p:nvPr/>
        </p:nvSpPr>
        <p:spPr>
          <a:xfrm>
            <a:off x="4639016" y="2903213"/>
            <a:ext cx="3438184" cy="646331"/>
          </a:xfrm>
          <a:prstGeom prst="rect">
            <a:avLst/>
          </a:prstGeom>
        </p:spPr>
        <p:txBody>
          <a:bodyPr lIns="0" tIns="0" rIns="0" bIns="0" anchor="ctr">
            <a:spAutoFit/>
          </a:bodyPr>
          <a:lstStyle/>
          <a:p>
            <a:r>
              <a:rPr lang="en-AU" sz="1400">
                <a:solidFill>
                  <a:srgbClr val="002D3F"/>
                </a:solidFill>
                <a:latin typeface="Calibri" panose="020F0502020204030204"/>
              </a:rPr>
              <a:t>make eligible payments to Employers in line with the Wage Subsidy Periods agreed in the Schedule.</a:t>
            </a:r>
          </a:p>
        </p:txBody>
      </p:sp>
      <p:sp>
        <p:nvSpPr>
          <p:cNvPr id="24" name="Rectangle 23">
            <a:extLst>
              <a:ext uri="{FF2B5EF4-FFF2-40B4-BE49-F238E27FC236}">
                <a16:creationId xmlns:a16="http://schemas.microsoft.com/office/drawing/2014/main" id="{3A823B59-0965-4D48-9B90-6A070960B472}"/>
              </a:ext>
            </a:extLst>
          </p:cNvPr>
          <p:cNvSpPr/>
          <p:nvPr/>
        </p:nvSpPr>
        <p:spPr>
          <a:xfrm>
            <a:off x="4639016" y="3734644"/>
            <a:ext cx="4110346" cy="861774"/>
          </a:xfrm>
          <a:prstGeom prst="rect">
            <a:avLst/>
          </a:prstGeom>
        </p:spPr>
        <p:txBody>
          <a:bodyPr wrap="square" lIns="0" tIns="0" rIns="0" bIns="0" anchor="ctr">
            <a:spAutoFit/>
          </a:bodyPr>
          <a:lstStyle/>
          <a:p>
            <a:r>
              <a:rPr lang="en-AU" sz="1400">
                <a:solidFill>
                  <a:srgbClr val="002D3F"/>
                </a:solidFill>
                <a:latin typeface="Calibri" panose="020F0502020204030204"/>
              </a:rPr>
              <a:t>seek Reimbursements from the Department for approved Wage Subsidy Agreements within 56 days of the end of the Wage Subsidy Placement and by </a:t>
            </a:r>
          </a:p>
          <a:p>
            <a:r>
              <a:rPr lang="en-AU" sz="1400" b="1">
                <a:solidFill>
                  <a:srgbClr val="002D3F"/>
                </a:solidFill>
                <a:latin typeface="Calibri" panose="020F0502020204030204"/>
              </a:rPr>
              <a:t>24 February 2023</a:t>
            </a:r>
            <a:r>
              <a:rPr lang="en-AU" sz="1400">
                <a:solidFill>
                  <a:srgbClr val="002D3F"/>
                </a:solidFill>
                <a:latin typeface="Calibri" panose="020F0502020204030204"/>
              </a:rPr>
              <a:t>.</a:t>
            </a:r>
            <a:endParaRPr lang="en-AU" sz="1400">
              <a:solidFill>
                <a:srgbClr val="002D3F"/>
              </a:solidFill>
              <a:latin typeface="Calibri" panose="020F0502020204030204"/>
              <a:cs typeface="Calibri"/>
            </a:endParaRPr>
          </a:p>
        </p:txBody>
      </p:sp>
      <p:sp>
        <p:nvSpPr>
          <p:cNvPr id="25" name="Oval 24">
            <a:extLst>
              <a:ext uri="{FF2B5EF4-FFF2-40B4-BE49-F238E27FC236}">
                <a16:creationId xmlns:a16="http://schemas.microsoft.com/office/drawing/2014/main" id="{84B8A617-5BA1-4D5F-B498-B482C1FFCF08}"/>
              </a:ext>
              <a:ext uri="{C183D7F6-B498-43B3-948B-1728B52AA6E4}">
                <adec:decorative xmlns:adec="http://schemas.microsoft.com/office/drawing/2017/decorative" val="1"/>
              </a:ext>
            </a:extLst>
          </p:cNvPr>
          <p:cNvSpPr/>
          <p:nvPr/>
        </p:nvSpPr>
        <p:spPr bwMode="auto">
          <a:xfrm>
            <a:off x="3789484" y="2032397"/>
            <a:ext cx="658250" cy="658250"/>
          </a:xfrm>
          <a:prstGeom prst="ellipse">
            <a:avLst/>
          </a:prstGeom>
          <a:solidFill>
            <a:srgbClr val="0E77CD"/>
          </a:solidFill>
          <a:ln w="12700" cap="sq">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4BF6F9AC-1DC4-41AC-894E-562ACDEA9074}"/>
              </a:ext>
              <a:ext uri="{C183D7F6-B498-43B3-948B-1728B52AA6E4}">
                <adec:decorative xmlns:adec="http://schemas.microsoft.com/office/drawing/2017/decorative" val="1"/>
              </a:ext>
            </a:extLst>
          </p:cNvPr>
          <p:cNvSpPr/>
          <p:nvPr/>
        </p:nvSpPr>
        <p:spPr bwMode="auto">
          <a:xfrm>
            <a:off x="3789484" y="2941844"/>
            <a:ext cx="658250" cy="658250"/>
          </a:xfrm>
          <a:prstGeom prst="ellipse">
            <a:avLst/>
          </a:prstGeom>
          <a:solidFill>
            <a:srgbClr val="789B4A"/>
          </a:solidFill>
          <a:ln w="12700" cap="sq">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E84FD5AE-78CE-4A3B-A7C4-4B157EA7729F}"/>
              </a:ext>
              <a:ext uri="{C183D7F6-B498-43B3-948B-1728B52AA6E4}">
                <adec:decorative xmlns:adec="http://schemas.microsoft.com/office/drawing/2017/decorative" val="1"/>
              </a:ext>
            </a:extLst>
          </p:cNvPr>
          <p:cNvSpPr/>
          <p:nvPr/>
        </p:nvSpPr>
        <p:spPr bwMode="auto">
          <a:xfrm>
            <a:off x="3789484" y="3836408"/>
            <a:ext cx="658250" cy="658250"/>
          </a:xfrm>
          <a:prstGeom prst="ellipse">
            <a:avLst/>
          </a:prstGeom>
          <a:solidFill>
            <a:srgbClr val="002D3F"/>
          </a:solidFill>
          <a:ln w="12700" cap="sq">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5C6BE8FF-FD88-4008-AAEA-234A9201B902}"/>
              </a:ext>
              <a:ext uri="{C183D7F6-B498-43B3-948B-1728B52AA6E4}">
                <adec:decorative xmlns:adec="http://schemas.microsoft.com/office/drawing/2017/decorative" val="1"/>
              </a:ext>
            </a:extLst>
          </p:cNvPr>
          <p:cNvGrpSpPr/>
          <p:nvPr/>
        </p:nvGrpSpPr>
        <p:grpSpPr>
          <a:xfrm>
            <a:off x="2756647" y="1481841"/>
            <a:ext cx="956751" cy="2683691"/>
            <a:chOff x="2638238" y="1479459"/>
            <a:chExt cx="1075160" cy="2683691"/>
          </a:xfrm>
        </p:grpSpPr>
        <p:grpSp>
          <p:nvGrpSpPr>
            <p:cNvPr id="29" name="Group 28">
              <a:extLst>
                <a:ext uri="{FF2B5EF4-FFF2-40B4-BE49-F238E27FC236}">
                  <a16:creationId xmlns:a16="http://schemas.microsoft.com/office/drawing/2014/main" id="{67F5B256-0BC8-400A-BAE0-F670F896C174}"/>
                </a:ext>
              </a:extLst>
            </p:cNvPr>
            <p:cNvGrpSpPr/>
            <p:nvPr/>
          </p:nvGrpSpPr>
          <p:grpSpPr>
            <a:xfrm flipH="1">
              <a:off x="2638238" y="1479459"/>
              <a:ext cx="1075160" cy="523852"/>
              <a:chOff x="1676400" y="1733550"/>
              <a:chExt cx="2613705" cy="523852"/>
            </a:xfrm>
          </p:grpSpPr>
          <p:cxnSp>
            <p:nvCxnSpPr>
              <p:cNvPr id="50" name="Straight Connector 49">
                <a:extLst>
                  <a:ext uri="{FF2B5EF4-FFF2-40B4-BE49-F238E27FC236}">
                    <a16:creationId xmlns:a16="http://schemas.microsoft.com/office/drawing/2014/main" id="{1A514643-A852-4A5B-AB7E-1C2264F16746}"/>
                  </a:ext>
                </a:extLst>
              </p:cNvPr>
              <p:cNvCxnSpPr/>
              <p:nvPr/>
            </p:nvCxnSpPr>
            <p:spPr>
              <a:xfrm>
                <a:off x="1676400" y="1733550"/>
                <a:ext cx="1066800" cy="0"/>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C489C3-5554-4C33-8DEF-CA110684F564}"/>
                  </a:ext>
                </a:extLst>
              </p:cNvPr>
              <p:cNvCxnSpPr>
                <a:cxnSpLocks/>
              </p:cNvCxnSpPr>
              <p:nvPr/>
            </p:nvCxnSpPr>
            <p:spPr>
              <a:xfrm>
                <a:off x="2743197" y="1733550"/>
                <a:ext cx="1546908" cy="523852"/>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61F781E-9B99-44F5-8CD8-97C013407E02}"/>
                </a:ext>
              </a:extLst>
            </p:cNvPr>
            <p:cNvGrpSpPr/>
            <p:nvPr/>
          </p:nvGrpSpPr>
          <p:grpSpPr>
            <a:xfrm flipH="1">
              <a:off x="2899394" y="2359141"/>
              <a:ext cx="814004" cy="289022"/>
              <a:chOff x="1676400" y="1733550"/>
              <a:chExt cx="1978837" cy="289022"/>
            </a:xfrm>
          </p:grpSpPr>
          <p:cxnSp>
            <p:nvCxnSpPr>
              <p:cNvPr id="48" name="Straight Connector 47">
                <a:extLst>
                  <a:ext uri="{FF2B5EF4-FFF2-40B4-BE49-F238E27FC236}">
                    <a16:creationId xmlns:a16="http://schemas.microsoft.com/office/drawing/2014/main" id="{8C98D16E-719B-4B1B-928F-EFC1809B5F3E}"/>
                  </a:ext>
                </a:extLst>
              </p:cNvPr>
              <p:cNvCxnSpPr/>
              <p:nvPr/>
            </p:nvCxnSpPr>
            <p:spPr>
              <a:xfrm>
                <a:off x="1676400" y="1733550"/>
                <a:ext cx="1066800" cy="0"/>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575BDE-0D32-4E65-8864-BDD9EA6CF3F4}"/>
                  </a:ext>
                </a:extLst>
              </p:cNvPr>
              <p:cNvCxnSpPr>
                <a:cxnSpLocks/>
              </p:cNvCxnSpPr>
              <p:nvPr/>
            </p:nvCxnSpPr>
            <p:spPr>
              <a:xfrm>
                <a:off x="2743197" y="1733550"/>
                <a:ext cx="912040" cy="289022"/>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47F1C86-7E9C-4FC7-A115-A4F3F65B1614}"/>
                </a:ext>
              </a:extLst>
            </p:cNvPr>
            <p:cNvGrpSpPr/>
            <p:nvPr/>
          </p:nvGrpSpPr>
          <p:grpSpPr>
            <a:xfrm flipH="1" flipV="1">
              <a:off x="2899394" y="2979566"/>
              <a:ext cx="814004" cy="289022"/>
              <a:chOff x="1676400" y="1733550"/>
              <a:chExt cx="1978837" cy="289022"/>
            </a:xfrm>
          </p:grpSpPr>
          <p:cxnSp>
            <p:nvCxnSpPr>
              <p:cNvPr id="46" name="Straight Connector 45">
                <a:extLst>
                  <a:ext uri="{FF2B5EF4-FFF2-40B4-BE49-F238E27FC236}">
                    <a16:creationId xmlns:a16="http://schemas.microsoft.com/office/drawing/2014/main" id="{92E7B02D-46FD-4E8A-BCFC-8F09A730AE5D}"/>
                  </a:ext>
                </a:extLst>
              </p:cNvPr>
              <p:cNvCxnSpPr/>
              <p:nvPr/>
            </p:nvCxnSpPr>
            <p:spPr>
              <a:xfrm>
                <a:off x="1676400" y="1733550"/>
                <a:ext cx="1066800" cy="0"/>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163200D-FCC5-4AEE-BAF2-2BE52C5EA8BD}"/>
                  </a:ext>
                </a:extLst>
              </p:cNvPr>
              <p:cNvCxnSpPr>
                <a:cxnSpLocks/>
              </p:cNvCxnSpPr>
              <p:nvPr/>
            </p:nvCxnSpPr>
            <p:spPr>
              <a:xfrm>
                <a:off x="2743197" y="1733550"/>
                <a:ext cx="912040" cy="289022"/>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BE70D12-4FE1-43C2-B388-F2DD2E43D694}"/>
                </a:ext>
              </a:extLst>
            </p:cNvPr>
            <p:cNvGrpSpPr/>
            <p:nvPr/>
          </p:nvGrpSpPr>
          <p:grpSpPr>
            <a:xfrm flipH="1" flipV="1">
              <a:off x="2638238" y="3639298"/>
              <a:ext cx="1075160" cy="523852"/>
              <a:chOff x="1676400" y="1733550"/>
              <a:chExt cx="2613705" cy="523852"/>
            </a:xfrm>
          </p:grpSpPr>
          <p:cxnSp>
            <p:nvCxnSpPr>
              <p:cNvPr id="33" name="Straight Connector 32">
                <a:extLst>
                  <a:ext uri="{FF2B5EF4-FFF2-40B4-BE49-F238E27FC236}">
                    <a16:creationId xmlns:a16="http://schemas.microsoft.com/office/drawing/2014/main" id="{789327DA-C837-43F2-946C-5FC85CC58B57}"/>
                  </a:ext>
                </a:extLst>
              </p:cNvPr>
              <p:cNvCxnSpPr/>
              <p:nvPr/>
            </p:nvCxnSpPr>
            <p:spPr>
              <a:xfrm>
                <a:off x="1676400" y="1733550"/>
                <a:ext cx="1066800" cy="0"/>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DB8B6F-EDA0-4E92-847D-36F922999BDA}"/>
                  </a:ext>
                </a:extLst>
              </p:cNvPr>
              <p:cNvCxnSpPr>
                <a:cxnSpLocks/>
              </p:cNvCxnSpPr>
              <p:nvPr/>
            </p:nvCxnSpPr>
            <p:spPr>
              <a:xfrm>
                <a:off x="2743197" y="1733550"/>
                <a:ext cx="1546908" cy="523852"/>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3" name="Oval 2">
            <a:extLst>
              <a:ext uri="{FF2B5EF4-FFF2-40B4-BE49-F238E27FC236}">
                <a16:creationId xmlns:a16="http://schemas.microsoft.com/office/drawing/2014/main" id="{5328134F-0D81-41EC-AC5B-AFEB77D03CD4}"/>
              </a:ext>
            </a:extLst>
          </p:cNvPr>
          <p:cNvSpPr/>
          <p:nvPr/>
        </p:nvSpPr>
        <p:spPr>
          <a:xfrm>
            <a:off x="838435" y="1993795"/>
            <a:ext cx="1527438" cy="1527438"/>
          </a:xfrm>
          <a:prstGeom prst="ellipse">
            <a:avLst/>
          </a:prstGeom>
          <a:solidFill>
            <a:srgbClr val="0E7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a:t>Providers must</a:t>
            </a:r>
          </a:p>
        </p:txBody>
      </p:sp>
      <p:pic>
        <p:nvPicPr>
          <p:cNvPr id="57" name="Graphic 56" descr="Money with solid fill">
            <a:extLst>
              <a:ext uri="{FF2B5EF4-FFF2-40B4-BE49-F238E27FC236}">
                <a16:creationId xmlns:a16="http://schemas.microsoft.com/office/drawing/2014/main" id="{4BA70881-BD5E-4B58-88C3-D58616C8D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2319" y="3978668"/>
            <a:ext cx="392580" cy="392580"/>
          </a:xfrm>
          <a:prstGeom prst="rect">
            <a:avLst/>
          </a:prstGeom>
        </p:spPr>
      </p:pic>
      <p:pic>
        <p:nvPicPr>
          <p:cNvPr id="5" name="Graphic 4" descr="Flying Money outline">
            <a:extLst>
              <a:ext uri="{FF2B5EF4-FFF2-40B4-BE49-F238E27FC236}">
                <a16:creationId xmlns:a16="http://schemas.microsoft.com/office/drawing/2014/main" id="{750C7021-DC1D-4D23-BE38-6B6940342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709" y="3063824"/>
            <a:ext cx="426624" cy="426624"/>
          </a:xfrm>
          <a:prstGeom prst="rect">
            <a:avLst/>
          </a:prstGeom>
        </p:spPr>
      </p:pic>
      <p:pic>
        <p:nvPicPr>
          <p:cNvPr id="7" name="Graphic 6" descr="Clock outline">
            <a:extLst>
              <a:ext uri="{FF2B5EF4-FFF2-40B4-BE49-F238E27FC236}">
                <a16:creationId xmlns:a16="http://schemas.microsoft.com/office/drawing/2014/main" id="{F47055BD-F486-465F-88AF-570BB93BE2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8141" y="1238419"/>
            <a:ext cx="487835" cy="487835"/>
          </a:xfrm>
          <a:prstGeom prst="rect">
            <a:avLst/>
          </a:prstGeom>
        </p:spPr>
      </p:pic>
      <p:pic>
        <p:nvPicPr>
          <p:cNvPr id="9" name="Graphic 8" descr="Internet outline">
            <a:extLst>
              <a:ext uri="{FF2B5EF4-FFF2-40B4-BE49-F238E27FC236}">
                <a16:creationId xmlns:a16="http://schemas.microsoft.com/office/drawing/2014/main" id="{F4828CCA-CF82-4F3B-8C2E-D81D8BA725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1756" y="2096880"/>
            <a:ext cx="488641" cy="488641"/>
          </a:xfrm>
          <a:prstGeom prst="rect">
            <a:avLst/>
          </a:prstGeom>
        </p:spPr>
      </p:pic>
    </p:spTree>
    <p:extLst>
      <p:ext uri="{BB962C8B-B14F-4D97-AF65-F5344CB8AC3E}">
        <p14:creationId xmlns:p14="http://schemas.microsoft.com/office/powerpoint/2010/main" val="299912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5018-68B6-4702-8DAA-F192C59D262F}"/>
              </a:ext>
            </a:extLst>
          </p:cNvPr>
          <p:cNvSpPr>
            <a:spLocks noGrp="1"/>
          </p:cNvSpPr>
          <p:nvPr>
            <p:ph type="title"/>
          </p:nvPr>
        </p:nvSpPr>
        <p:spPr/>
        <p:txBody>
          <a:bodyPr/>
          <a:lstStyle/>
          <a:p>
            <a:r>
              <a:rPr lang="en-AU" b="1"/>
              <a:t>Relocation Assistance to Take Up a Job (RATTUAJ)</a:t>
            </a:r>
          </a:p>
        </p:txBody>
      </p:sp>
      <p:sp>
        <p:nvSpPr>
          <p:cNvPr id="3" name="Content Placeholder 2">
            <a:extLst>
              <a:ext uri="{FF2B5EF4-FFF2-40B4-BE49-F238E27FC236}">
                <a16:creationId xmlns:a16="http://schemas.microsoft.com/office/drawing/2014/main" id="{E0B23518-C236-4CF8-8CA3-BBD1866F7FE2}"/>
              </a:ext>
            </a:extLst>
          </p:cNvPr>
          <p:cNvSpPr>
            <a:spLocks noGrp="1"/>
          </p:cNvSpPr>
          <p:nvPr>
            <p:ph idx="1"/>
          </p:nvPr>
        </p:nvSpPr>
        <p:spPr>
          <a:xfrm>
            <a:off x="899592" y="1422004"/>
            <a:ext cx="7444308" cy="3312368"/>
          </a:xfrm>
        </p:spPr>
        <p:txBody>
          <a:bodyPr vert="horz" lIns="0" tIns="0" rIns="0" bIns="0" rtlCol="0" anchor="t">
            <a:normAutofit fontScale="55000" lnSpcReduction="20000"/>
          </a:bodyPr>
          <a:lstStyle/>
          <a:p>
            <a:pPr marL="0" indent="0">
              <a:lnSpc>
                <a:spcPct val="115000"/>
              </a:lnSpc>
              <a:spcAft>
                <a:spcPts val="1000"/>
              </a:spcAft>
              <a:buNone/>
            </a:pPr>
            <a:r>
              <a:rPr lang="en-GB" sz="2500">
                <a:ea typeface="Calibri" panose="020F0502020204030204" pitchFamily="34" charset="0"/>
                <a:cs typeface="Calibri"/>
              </a:rPr>
              <a:t>Continuing Providers </a:t>
            </a:r>
            <a:r>
              <a:rPr lang="en-AU" sz="2500">
                <a:ea typeface="Times New Roman" panose="02020603050405020304" pitchFamily="18" charset="0"/>
                <a:cs typeface="Times New Roman"/>
              </a:rPr>
              <a:t>must fulfil all Relocation Assistance to Take Up a Job Agreements for their duration.</a:t>
            </a:r>
          </a:p>
          <a:p>
            <a:pPr marL="0" indent="0">
              <a:lnSpc>
                <a:spcPct val="115000"/>
              </a:lnSpc>
              <a:spcAft>
                <a:spcPts val="1000"/>
              </a:spcAft>
              <a:buNone/>
            </a:pPr>
            <a:r>
              <a:rPr lang="en-GB" sz="2500">
                <a:latin typeface="Calibri"/>
                <a:ea typeface="Calibri" panose="020F0502020204030204" pitchFamily="34" charset="0"/>
                <a:cs typeface="Calibri"/>
              </a:rPr>
              <a:t>By </a:t>
            </a:r>
            <a:r>
              <a:rPr lang="en-GB" sz="2500" b="1">
                <a:latin typeface="Calibri"/>
                <a:ea typeface="Calibri" panose="020F0502020204030204" pitchFamily="34" charset="0"/>
                <a:cs typeface="Calibri"/>
              </a:rPr>
              <a:t>30 June 2022</a:t>
            </a:r>
            <a:r>
              <a:rPr lang="en-GB" sz="2500">
                <a:latin typeface="Calibri"/>
                <a:ea typeface="Calibri" panose="020F0502020204030204" pitchFamily="34" charset="0"/>
                <a:cs typeface="Calibri"/>
              </a:rPr>
              <a:t>, Continuing Providers must:</a:t>
            </a:r>
          </a:p>
          <a:p>
            <a:pPr lvl="1">
              <a:lnSpc>
                <a:spcPct val="115000"/>
              </a:lnSpc>
              <a:spcAft>
                <a:spcPts val="1000"/>
              </a:spcAft>
            </a:pPr>
            <a:r>
              <a:rPr lang="en-GB" sz="2500">
                <a:latin typeface="Calibri"/>
                <a:ea typeface="Calibri" panose="020F0502020204030204" pitchFamily="34" charset="0"/>
                <a:cs typeface="Calibri"/>
              </a:rPr>
              <a:t>enter and have approved all RATTUAJ Agreements in the Department’s IT Systems (ESS Web) for work that commences on or before </a:t>
            </a:r>
            <a:r>
              <a:rPr lang="en-GB" sz="2500" b="1">
                <a:latin typeface="Calibri"/>
                <a:ea typeface="Calibri" panose="020F0502020204030204" pitchFamily="34" charset="0"/>
                <a:cs typeface="Calibri"/>
              </a:rPr>
              <a:t>30 June 2022</a:t>
            </a:r>
            <a:r>
              <a:rPr lang="en-GB" sz="2500">
                <a:latin typeface="Calibri"/>
                <a:ea typeface="Calibri" panose="020F0502020204030204" pitchFamily="34" charset="0"/>
                <a:cs typeface="Calibri"/>
              </a:rPr>
              <a:t>. </a:t>
            </a:r>
            <a:endParaRPr lang="en-GB" sz="2500">
              <a:latin typeface="Calibri"/>
              <a:ea typeface="Calibri" panose="020F0502020204030204" pitchFamily="34" charset="0"/>
              <a:cs typeface="Calibri" panose="020F0502020204030204" pitchFamily="34" charset="0"/>
            </a:endParaRPr>
          </a:p>
          <a:p>
            <a:pPr lvl="1">
              <a:lnSpc>
                <a:spcPct val="115000"/>
              </a:lnSpc>
              <a:spcAft>
                <a:spcPts val="1000"/>
              </a:spcAft>
            </a:pPr>
            <a:r>
              <a:rPr lang="en-GB" sz="2500">
                <a:effectLst/>
                <a:latin typeface="Calibri"/>
                <a:ea typeface="Calibri" panose="020F0502020204030204" pitchFamily="34" charset="0"/>
                <a:cs typeface="Calibri"/>
              </a:rPr>
              <a:t>finalise as far as possible all other outstanding RATTUAJ actions in the Department’s IT Systems (</a:t>
            </a:r>
            <a:r>
              <a:rPr lang="en-GB" sz="2500">
                <a:latin typeface="Calibri"/>
                <a:ea typeface="Calibri" panose="020F0502020204030204" pitchFamily="34" charset="0"/>
                <a:cs typeface="Calibri"/>
              </a:rPr>
              <a:t>ESS Web</a:t>
            </a:r>
            <a:r>
              <a:rPr lang="en-GB" sz="2500">
                <a:effectLst/>
                <a:latin typeface="Calibri"/>
                <a:ea typeface="Calibri" panose="020F0502020204030204" pitchFamily="34" charset="0"/>
                <a:cs typeface="Calibri"/>
              </a:rPr>
              <a:t>) by </a:t>
            </a:r>
            <a:r>
              <a:rPr lang="en-GB" sz="2500" b="1">
                <a:effectLst/>
                <a:latin typeface="Calibri"/>
                <a:ea typeface="Calibri" panose="020F0502020204030204" pitchFamily="34" charset="0"/>
                <a:cs typeface="Calibri"/>
              </a:rPr>
              <a:t>30 June 2022</a:t>
            </a:r>
            <a:r>
              <a:rPr lang="en-GB" sz="2500">
                <a:effectLst/>
                <a:latin typeface="Calibri"/>
                <a:ea typeface="Calibri" panose="020F0502020204030204" pitchFamily="34" charset="0"/>
                <a:cs typeface="Calibri"/>
              </a:rPr>
              <a:t>, including changing the status of any RATTUAJ Agreements that are not required to ‘Created in Error’.</a:t>
            </a:r>
          </a:p>
          <a:p>
            <a:pPr marL="0" indent="0">
              <a:lnSpc>
                <a:spcPct val="115000"/>
              </a:lnSpc>
              <a:spcAft>
                <a:spcPts val="1000"/>
              </a:spcAft>
              <a:buNone/>
            </a:pPr>
            <a:r>
              <a:rPr lang="en-US" sz="2500">
                <a:effectLst/>
                <a:latin typeface="Calibri"/>
                <a:ea typeface="Calibri" panose="020F0502020204030204" pitchFamily="34" charset="0"/>
                <a:cs typeface="Calibri"/>
              </a:rPr>
              <a:t>Participants who enquire about RATTUAJ assistance prior to </a:t>
            </a:r>
            <a:r>
              <a:rPr lang="en-US" sz="2500" b="1">
                <a:effectLst/>
                <a:latin typeface="Calibri"/>
                <a:ea typeface="Calibri" panose="020F0502020204030204" pitchFamily="34" charset="0"/>
                <a:cs typeface="Calibri"/>
              </a:rPr>
              <a:t>1 July 2022</a:t>
            </a:r>
            <a:r>
              <a:rPr lang="en-US" sz="2500">
                <a:effectLst/>
                <a:latin typeface="Calibri"/>
                <a:ea typeface="Calibri" panose="020F0502020204030204" pitchFamily="34" charset="0"/>
                <a:cs typeface="Calibri"/>
              </a:rPr>
              <a:t> for work placements that commence on or after </a:t>
            </a:r>
            <a:r>
              <a:rPr lang="en-US" sz="2500" b="1">
                <a:effectLst/>
                <a:latin typeface="Calibri"/>
                <a:ea typeface="Calibri" panose="020F0502020204030204" pitchFamily="34" charset="0"/>
                <a:cs typeface="Calibri"/>
              </a:rPr>
              <a:t>1 July 2022</a:t>
            </a:r>
            <a:r>
              <a:rPr lang="en-US" sz="2500">
                <a:effectLst/>
                <a:latin typeface="Calibri"/>
                <a:ea typeface="Calibri" panose="020F0502020204030204" pitchFamily="34" charset="0"/>
                <a:cs typeface="Calibri"/>
              </a:rPr>
              <a:t> are to be encouraged to discuss their relocation needs with their new Provider from </a:t>
            </a:r>
            <a:r>
              <a:rPr lang="en-US" sz="2500" b="1">
                <a:effectLst/>
                <a:latin typeface="Calibri"/>
                <a:ea typeface="Calibri" panose="020F0502020204030204" pitchFamily="34" charset="0"/>
                <a:cs typeface="Calibri"/>
              </a:rPr>
              <a:t>4 July 2022</a:t>
            </a:r>
            <a:r>
              <a:rPr lang="en-US" sz="2500">
                <a:effectLst/>
                <a:latin typeface="Calibri"/>
                <a:ea typeface="Calibri" panose="020F0502020204030204" pitchFamily="34" charset="0"/>
                <a:cs typeface="Calibri"/>
              </a:rPr>
              <a:t>.</a:t>
            </a:r>
            <a:r>
              <a:rPr lang="en-US" sz="2500">
                <a:latin typeface="Calibri"/>
                <a:ea typeface="Calibri" panose="020F0502020204030204" pitchFamily="34" charset="0"/>
                <a:cs typeface="Calibri"/>
              </a:rPr>
              <a:t> </a:t>
            </a:r>
            <a:endParaRPr lang="en-AU" sz="2500">
              <a:effectLst/>
              <a:latin typeface="Calibri"/>
              <a:ea typeface="Calibri" panose="020F0502020204030204" pitchFamily="34" charset="0"/>
              <a:cs typeface="Arial" panose="020B0604020202020204" pitchFamily="34" charset="0"/>
            </a:endParaRPr>
          </a:p>
          <a:p>
            <a:endParaRPr lang="en-AU"/>
          </a:p>
        </p:txBody>
      </p:sp>
      <p:pic>
        <p:nvPicPr>
          <p:cNvPr id="5" name="Graphic 4" descr="Handshake outline">
            <a:extLst>
              <a:ext uri="{FF2B5EF4-FFF2-40B4-BE49-F238E27FC236}">
                <a16:creationId xmlns:a16="http://schemas.microsoft.com/office/drawing/2014/main" id="{31CD85C4-3C6E-4A80-BD56-799DA32B1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979" y="1341168"/>
            <a:ext cx="541121" cy="541121"/>
          </a:xfrm>
          <a:prstGeom prst="rect">
            <a:avLst/>
          </a:prstGeom>
        </p:spPr>
      </p:pic>
      <p:pic>
        <p:nvPicPr>
          <p:cNvPr id="7" name="Graphic 6" descr="Users with solid fill">
            <a:extLst>
              <a:ext uri="{FF2B5EF4-FFF2-40B4-BE49-F238E27FC236}">
                <a16:creationId xmlns:a16="http://schemas.microsoft.com/office/drawing/2014/main" id="{67515C11-403F-497D-A39E-D2A028627B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613" y="3870275"/>
            <a:ext cx="601216" cy="601216"/>
          </a:xfrm>
          <a:prstGeom prst="rect">
            <a:avLst/>
          </a:prstGeom>
        </p:spPr>
      </p:pic>
    </p:spTree>
    <p:extLst>
      <p:ext uri="{BB962C8B-B14F-4D97-AF65-F5344CB8AC3E}">
        <p14:creationId xmlns:p14="http://schemas.microsoft.com/office/powerpoint/2010/main" val="114982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A75E677C-68DE-4341-9F1A-3D76A5AD0D53}"/>
              </a:ext>
            </a:extLst>
          </p:cNvPr>
          <p:cNvCxnSpPr/>
          <p:nvPr/>
        </p:nvCxnSpPr>
        <p:spPr>
          <a:xfrm>
            <a:off x="503610" y="2571716"/>
            <a:ext cx="7844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200070-5116-415D-9D14-FD97C18ABBE2}"/>
              </a:ext>
            </a:extLst>
          </p:cNvPr>
          <p:cNvSpPr txBox="1"/>
          <p:nvPr/>
        </p:nvSpPr>
        <p:spPr>
          <a:xfrm>
            <a:off x="58783" y="1654123"/>
            <a:ext cx="1975596" cy="707886"/>
          </a:xfrm>
          <a:prstGeom prst="rect">
            <a:avLst/>
          </a:prstGeom>
          <a:noFill/>
        </p:spPr>
        <p:txBody>
          <a:bodyPr wrap="square" rtlCol="0">
            <a:spAutoFit/>
          </a:bodyPr>
          <a:lstStyle/>
          <a:p>
            <a:pPr algn="ctr" defTabSz="913554">
              <a:defRPr/>
            </a:pPr>
            <a:r>
              <a:rPr lang="en-AU" sz="800" b="1">
                <a:solidFill>
                  <a:prstClr val="black"/>
                </a:solidFill>
                <a:latin typeface="Calibri" panose="020F0502020204030204" pitchFamily="34" charset="0"/>
              </a:rPr>
              <a:t>By 30 June 2022</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Providers to finalise Employment Fund actions as far as possible</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Commitments to be entered into ESS Web</a:t>
            </a:r>
            <a:endParaRPr lang="en-AU" sz="800">
              <a:solidFill>
                <a:prstClr val="black"/>
              </a:solidFill>
              <a:latin typeface="Calibri" panose="020F0502020204030204"/>
            </a:endParaRPr>
          </a:p>
        </p:txBody>
      </p:sp>
      <p:sp>
        <p:nvSpPr>
          <p:cNvPr id="8" name="TextBox 7">
            <a:extLst>
              <a:ext uri="{FF2B5EF4-FFF2-40B4-BE49-F238E27FC236}">
                <a16:creationId xmlns:a16="http://schemas.microsoft.com/office/drawing/2014/main" id="{99ADBB12-EB23-4821-8BD6-4EADAFCCA816}"/>
              </a:ext>
            </a:extLst>
          </p:cNvPr>
          <p:cNvSpPr txBox="1"/>
          <p:nvPr/>
        </p:nvSpPr>
        <p:spPr>
          <a:xfrm>
            <a:off x="131388" y="3094363"/>
            <a:ext cx="1513941" cy="842538"/>
          </a:xfrm>
          <a:prstGeom prst="rect">
            <a:avLst/>
          </a:prstGeom>
          <a:noFill/>
        </p:spPr>
        <p:txBody>
          <a:bodyPr wrap="square" rtlCol="0">
            <a:spAutoFit/>
          </a:bodyPr>
          <a:lstStyle/>
          <a:p>
            <a:pPr algn="ctr" defTabSz="913554">
              <a:defRPr/>
            </a:pPr>
            <a:r>
              <a:rPr lang="en-AU" sz="800" b="1">
                <a:solidFill>
                  <a:prstClr val="black"/>
                </a:solidFill>
                <a:latin typeface="Calibri" panose="020F0502020204030204"/>
              </a:rPr>
              <a:t>COB 30 June 2022</a:t>
            </a:r>
          </a:p>
          <a:p>
            <a:pPr marL="171292" indent="-171292" defTabSz="913554">
              <a:buFont typeface="Arial" panose="020B0604020202020204" pitchFamily="34" charset="0"/>
              <a:buChar char="•"/>
              <a:defRPr/>
            </a:pPr>
            <a:r>
              <a:rPr lang="en-AU" sz="800">
                <a:solidFill>
                  <a:prstClr val="black"/>
                </a:solidFill>
                <a:latin typeface="Calibri" panose="020F0502020204030204"/>
              </a:rPr>
              <a:t>Employment Fund closes</a:t>
            </a:r>
          </a:p>
          <a:p>
            <a:pPr marL="171292" indent="-171292" defTabSz="913554">
              <a:buFont typeface="Arial" panose="020B0604020202020204" pitchFamily="34" charset="0"/>
              <a:buChar char="•"/>
              <a:defRPr/>
            </a:pPr>
            <a:r>
              <a:rPr lang="en-AU" sz="825">
                <a:solidFill>
                  <a:prstClr val="black"/>
                </a:solidFill>
                <a:latin typeface="Calibri" panose="020F0502020204030204"/>
              </a:rPr>
              <a:t>Overrides for extension of the 56 day reimbursement timeframe closes</a:t>
            </a:r>
          </a:p>
          <a:p>
            <a:pPr marL="171292" indent="-171292" defTabSz="913554">
              <a:buFont typeface="Arial" panose="020B0604020202020204" pitchFamily="34" charset="0"/>
              <a:buChar char="•"/>
              <a:defRPr/>
            </a:pPr>
            <a:endParaRPr lang="en-AU" sz="800">
              <a:solidFill>
                <a:prstClr val="black"/>
              </a:solidFill>
              <a:latin typeface="Calibri" panose="020F0502020204030204"/>
            </a:endParaRPr>
          </a:p>
        </p:txBody>
      </p:sp>
      <p:sp>
        <p:nvSpPr>
          <p:cNvPr id="9" name="TextBox 8">
            <a:extLst>
              <a:ext uri="{FF2B5EF4-FFF2-40B4-BE49-F238E27FC236}">
                <a16:creationId xmlns:a16="http://schemas.microsoft.com/office/drawing/2014/main" id="{93F11137-520B-448B-9DCA-1D0047AFF9D8}"/>
              </a:ext>
            </a:extLst>
          </p:cNvPr>
          <p:cNvSpPr txBox="1"/>
          <p:nvPr/>
        </p:nvSpPr>
        <p:spPr>
          <a:xfrm>
            <a:off x="2413759" y="1036010"/>
            <a:ext cx="2576251" cy="1077218"/>
          </a:xfrm>
          <a:prstGeom prst="rect">
            <a:avLst/>
          </a:prstGeom>
          <a:noFill/>
        </p:spPr>
        <p:txBody>
          <a:bodyPr wrap="square" rtlCol="0">
            <a:spAutoFit/>
          </a:bodyPr>
          <a:lstStyle/>
          <a:p>
            <a:pPr algn="ctr" defTabSz="913554">
              <a:defRPr/>
            </a:pPr>
            <a:r>
              <a:rPr lang="en-AU" sz="800" b="1">
                <a:solidFill>
                  <a:prstClr val="black"/>
                </a:solidFill>
                <a:latin typeface="Calibri" panose="020F0502020204030204" pitchFamily="34" charset="0"/>
              </a:rPr>
              <a:t>By 31 August 2022</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Claim reimbursement for commitments within 56 days of the Supplier being paid or by 31 August 2022 (except goods or services for Participants who exit on or before 30 June 2022)</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Acquit all bulk purchases that require full acquittal or seek partial acquittal from Account Manager</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Withdraw commitments no longer required</a:t>
            </a:r>
            <a:endParaRPr lang="en-AU" sz="800">
              <a:solidFill>
                <a:prstClr val="black"/>
              </a:solidFill>
              <a:latin typeface="Calibri" panose="020F0502020204030204"/>
            </a:endParaRPr>
          </a:p>
        </p:txBody>
      </p:sp>
      <p:sp>
        <p:nvSpPr>
          <p:cNvPr id="12" name="TextBox 11">
            <a:extLst>
              <a:ext uri="{FF2B5EF4-FFF2-40B4-BE49-F238E27FC236}">
                <a16:creationId xmlns:a16="http://schemas.microsoft.com/office/drawing/2014/main" id="{413064B7-C8C9-470F-AE4D-05F2A4F120E3}"/>
              </a:ext>
            </a:extLst>
          </p:cNvPr>
          <p:cNvSpPr txBox="1"/>
          <p:nvPr/>
        </p:nvSpPr>
        <p:spPr>
          <a:xfrm>
            <a:off x="4783988" y="3052444"/>
            <a:ext cx="2669495" cy="1200329"/>
          </a:xfrm>
          <a:prstGeom prst="rect">
            <a:avLst/>
          </a:prstGeom>
          <a:noFill/>
        </p:spPr>
        <p:txBody>
          <a:bodyPr wrap="square" rtlCol="0">
            <a:spAutoFit/>
          </a:bodyPr>
          <a:lstStyle/>
          <a:p>
            <a:pPr algn="ctr" defTabSz="913554">
              <a:defRPr/>
            </a:pPr>
            <a:r>
              <a:rPr lang="en-AU" sz="800" b="1">
                <a:solidFill>
                  <a:prstClr val="black"/>
                </a:solidFill>
                <a:latin typeface="Calibri" panose="020F0502020204030204" pitchFamily="34" charset="0"/>
              </a:rPr>
              <a:t>By 30 December 2022 </a:t>
            </a:r>
          </a:p>
          <a:p>
            <a:pPr defTabSz="913554">
              <a:defRPr/>
            </a:pPr>
            <a:r>
              <a:rPr lang="en-AU" sz="800">
                <a:solidFill>
                  <a:prstClr val="black"/>
                </a:solidFill>
                <a:latin typeface="Calibri" panose="020F0502020204030204" pitchFamily="34" charset="0"/>
              </a:rPr>
              <a:t>Claim reimbursement of:</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Goods or services for a participant who exits on or before 30 June and the purchase was within 183 days of exit.</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Professional services and post-placement support</a:t>
            </a:r>
          </a:p>
          <a:p>
            <a:pPr marL="171292" indent="-171292" defTabSz="913554">
              <a:buFont typeface="Arial" panose="020B0604020202020204" pitchFamily="34" charset="0"/>
              <a:buChar char="•"/>
              <a:defRPr/>
            </a:pPr>
            <a:r>
              <a:rPr lang="en-AU" sz="800">
                <a:solidFill>
                  <a:prstClr val="black"/>
                </a:solidFill>
                <a:latin typeface="Calibri" panose="020F0502020204030204" pitchFamily="34" charset="0"/>
              </a:rPr>
              <a:t>Continue to withdraw commitment no longer required</a:t>
            </a:r>
          </a:p>
          <a:p>
            <a:pPr defTabSz="913554">
              <a:defRPr/>
            </a:pPr>
            <a:endParaRPr lang="en-AU" sz="800">
              <a:solidFill>
                <a:prstClr val="black"/>
              </a:solidFill>
              <a:latin typeface="Calibri" panose="020F0502020204030204" pitchFamily="34" charset="0"/>
            </a:endParaRPr>
          </a:p>
          <a:p>
            <a:pPr defTabSz="913554">
              <a:defRPr/>
            </a:pPr>
            <a:endParaRPr lang="en-AU" sz="800">
              <a:solidFill>
                <a:prstClr val="black"/>
              </a:solidFill>
              <a:latin typeface="Calibri" panose="020F0502020204030204"/>
            </a:endParaRPr>
          </a:p>
        </p:txBody>
      </p:sp>
      <p:sp>
        <p:nvSpPr>
          <p:cNvPr id="13" name="TextBox 12">
            <a:extLst>
              <a:ext uri="{FF2B5EF4-FFF2-40B4-BE49-F238E27FC236}">
                <a16:creationId xmlns:a16="http://schemas.microsoft.com/office/drawing/2014/main" id="{B4A70067-81BD-4DF5-AE58-6CA6A92E6B49}"/>
              </a:ext>
            </a:extLst>
          </p:cNvPr>
          <p:cNvSpPr txBox="1"/>
          <p:nvPr/>
        </p:nvSpPr>
        <p:spPr>
          <a:xfrm>
            <a:off x="6621835" y="1496882"/>
            <a:ext cx="1978883" cy="707886"/>
          </a:xfrm>
          <a:prstGeom prst="rect">
            <a:avLst/>
          </a:prstGeom>
          <a:noFill/>
        </p:spPr>
        <p:txBody>
          <a:bodyPr wrap="square" rtlCol="0">
            <a:spAutoFit/>
          </a:bodyPr>
          <a:lstStyle/>
          <a:p>
            <a:pPr algn="ctr" defTabSz="913554">
              <a:defRPr/>
            </a:pPr>
            <a:r>
              <a:rPr lang="en-AU" sz="800" b="1">
                <a:solidFill>
                  <a:prstClr val="black"/>
                </a:solidFill>
                <a:latin typeface="Calibri" panose="020F0502020204030204"/>
              </a:rPr>
              <a:t>By 24 February 2023</a:t>
            </a:r>
          </a:p>
          <a:p>
            <a:pPr marL="171292" indent="-171292" defTabSz="913554">
              <a:buFont typeface="Arial" panose="020B0604020202020204" pitchFamily="34" charset="0"/>
              <a:buChar char="•"/>
              <a:defRPr/>
            </a:pPr>
            <a:r>
              <a:rPr lang="en-AU" sz="800">
                <a:solidFill>
                  <a:prstClr val="black"/>
                </a:solidFill>
                <a:latin typeface="Calibri" panose="020F0502020204030204"/>
              </a:rPr>
              <a:t>Claim reimbursement of wage subsidy payments</a:t>
            </a:r>
          </a:p>
          <a:p>
            <a:pPr marL="171292" indent="-171292" defTabSz="913554">
              <a:buFont typeface="Arial" panose="020B0604020202020204" pitchFamily="34" charset="0"/>
              <a:buChar char="•"/>
              <a:defRPr/>
            </a:pPr>
            <a:r>
              <a:rPr lang="en-AU" sz="800">
                <a:solidFill>
                  <a:prstClr val="black"/>
                </a:solidFill>
                <a:latin typeface="Calibri" panose="020F0502020204030204"/>
              </a:rPr>
              <a:t>Continue to withdraw commitment no longer required</a:t>
            </a:r>
          </a:p>
        </p:txBody>
      </p:sp>
      <p:cxnSp>
        <p:nvCxnSpPr>
          <p:cNvPr id="18" name="Straight Connector 17">
            <a:extLst>
              <a:ext uri="{FF2B5EF4-FFF2-40B4-BE49-F238E27FC236}">
                <a16:creationId xmlns:a16="http://schemas.microsoft.com/office/drawing/2014/main" id="{E77FE973-478C-4D0E-99B4-F81724C5A879}"/>
              </a:ext>
            </a:extLst>
          </p:cNvPr>
          <p:cNvCxnSpPr>
            <a:cxnSpLocks/>
          </p:cNvCxnSpPr>
          <p:nvPr/>
        </p:nvCxnSpPr>
        <p:spPr>
          <a:xfrm flipH="1">
            <a:off x="883279" y="2238305"/>
            <a:ext cx="1" cy="33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58CD6D-7E85-47CB-B5CE-E3C2FEA164BA}"/>
              </a:ext>
            </a:extLst>
          </p:cNvPr>
          <p:cNvCxnSpPr>
            <a:cxnSpLocks/>
          </p:cNvCxnSpPr>
          <p:nvPr/>
        </p:nvCxnSpPr>
        <p:spPr>
          <a:xfrm flipV="1">
            <a:off x="888359" y="2571716"/>
            <a:ext cx="0" cy="514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566B3E-1FE0-41AF-BE3B-65955C5E8854}"/>
              </a:ext>
            </a:extLst>
          </p:cNvPr>
          <p:cNvCxnSpPr>
            <a:cxnSpLocks/>
          </p:cNvCxnSpPr>
          <p:nvPr/>
        </p:nvCxnSpPr>
        <p:spPr>
          <a:xfrm flipH="1" flipV="1">
            <a:off x="6118736" y="2576546"/>
            <a:ext cx="3287" cy="470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78F972-980B-4922-922A-8E7F5B72E300}"/>
              </a:ext>
            </a:extLst>
          </p:cNvPr>
          <p:cNvCxnSpPr>
            <a:cxnSpLocks/>
          </p:cNvCxnSpPr>
          <p:nvPr/>
        </p:nvCxnSpPr>
        <p:spPr>
          <a:xfrm>
            <a:off x="7611276" y="2145893"/>
            <a:ext cx="0" cy="42582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1BB939D-BB43-411E-80CF-1999E09C9167}"/>
              </a:ext>
            </a:extLst>
          </p:cNvPr>
          <p:cNvSpPr txBox="1"/>
          <p:nvPr/>
        </p:nvSpPr>
        <p:spPr>
          <a:xfrm>
            <a:off x="512558" y="4169738"/>
            <a:ext cx="7648548" cy="1522981"/>
          </a:xfrm>
          <a:prstGeom prst="rect">
            <a:avLst/>
          </a:prstGeom>
          <a:noFill/>
        </p:spPr>
        <p:txBody>
          <a:bodyPr wrap="square" rtlCol="0">
            <a:spAutoFit/>
          </a:bodyPr>
          <a:lstStyle/>
          <a:p>
            <a:pPr defTabSz="913554">
              <a:defRPr/>
            </a:pPr>
            <a:r>
              <a:rPr lang="en-AU" sz="900">
                <a:solidFill>
                  <a:prstClr val="black"/>
                </a:solidFill>
                <a:latin typeface="Calibri" panose="020F0502020204030204" pitchFamily="34" charset="0"/>
              </a:rPr>
              <a:t>Commitments that cannot be reimbursed by 30 June 2022 will be honoured where it meets the Deed and Guidelines.</a:t>
            </a:r>
          </a:p>
          <a:p>
            <a:pPr defTabSz="913554">
              <a:defRPr/>
            </a:pPr>
            <a:endParaRPr lang="en-AU" sz="900">
              <a:solidFill>
                <a:prstClr val="black"/>
              </a:solidFill>
              <a:latin typeface="Calibri" panose="020F0502020204030204" pitchFamily="34" charset="0"/>
            </a:endParaRPr>
          </a:p>
          <a:p>
            <a:pPr defTabSz="913554">
              <a:defRPr/>
            </a:pPr>
            <a:r>
              <a:rPr lang="en-AU" sz="900">
                <a:solidFill>
                  <a:prstClr val="black"/>
                </a:solidFill>
                <a:latin typeface="Calibri" panose="020F0502020204030204" pitchFamily="34" charset="0"/>
              </a:rPr>
              <a:t>In exceptional circumstances:</a:t>
            </a:r>
          </a:p>
          <a:p>
            <a:pPr marL="171450" indent="-171450" defTabSz="913554">
              <a:buFont typeface="Arial" panose="020B0604020202020204" pitchFamily="34" charset="0"/>
              <a:buChar char="•"/>
              <a:defRPr/>
            </a:pPr>
            <a:r>
              <a:rPr lang="en-AU" sz="900">
                <a:solidFill>
                  <a:prstClr val="black"/>
                </a:solidFill>
                <a:latin typeface="Calibri" panose="020F0502020204030204" pitchFamily="34" charset="0"/>
              </a:rPr>
              <a:t>additional commitments may be approved (by 31 December for Exited participants, and by 31 July 2022 for all other requests)</a:t>
            </a:r>
          </a:p>
          <a:p>
            <a:pPr marL="171450" indent="-171450" defTabSz="913554">
              <a:buFont typeface="Arial" panose="020B0604020202020204" pitchFamily="34" charset="0"/>
              <a:buChar char="•"/>
              <a:defRPr/>
            </a:pPr>
            <a:r>
              <a:rPr lang="en-AU" sz="900">
                <a:solidFill>
                  <a:prstClr val="black"/>
                </a:solidFill>
                <a:latin typeface="Calibri" panose="020F0502020204030204" pitchFamily="34" charset="0"/>
              </a:rPr>
              <a:t>reimbursements of existing commitments may be approved (to be submitted by 30 September 2022). </a:t>
            </a:r>
          </a:p>
          <a:p>
            <a:pPr defTabSz="913554">
              <a:defRPr/>
            </a:pPr>
            <a:endParaRPr lang="en-AU" sz="1199">
              <a:solidFill>
                <a:prstClr val="black"/>
              </a:solidFill>
              <a:latin typeface="Calibri" panose="020F0502020204030204" pitchFamily="34" charset="0"/>
            </a:endParaRPr>
          </a:p>
          <a:p>
            <a:pPr defTabSz="913554">
              <a:defRPr/>
            </a:pPr>
            <a:r>
              <a:rPr lang="en-AU" sz="1199">
                <a:solidFill>
                  <a:prstClr val="black"/>
                </a:solidFill>
                <a:latin typeface="Calibri" panose="020F0502020204030204" pitchFamily="34" charset="0"/>
              </a:rPr>
              <a:t> </a:t>
            </a:r>
          </a:p>
          <a:p>
            <a:pPr defTabSz="913554">
              <a:defRPr/>
            </a:pPr>
            <a:endParaRPr lang="en-AU" sz="1199">
              <a:solidFill>
                <a:prstClr val="black"/>
              </a:solidFill>
              <a:latin typeface="Calibri" panose="020F0502020204030204" pitchFamily="34" charset="0"/>
            </a:endParaRPr>
          </a:p>
          <a:p>
            <a:pPr defTabSz="913554">
              <a:defRPr/>
            </a:pPr>
            <a:endParaRPr lang="en-AU" sz="1199">
              <a:solidFill>
                <a:prstClr val="black"/>
              </a:solidFill>
              <a:latin typeface="Calibri" panose="020F0502020204030204"/>
            </a:endParaRPr>
          </a:p>
        </p:txBody>
      </p:sp>
      <p:pic>
        <p:nvPicPr>
          <p:cNvPr id="30" name="Graphic 29" descr="Transfer1 outline">
            <a:extLst>
              <a:ext uri="{FF2B5EF4-FFF2-40B4-BE49-F238E27FC236}">
                <a16:creationId xmlns:a16="http://schemas.microsoft.com/office/drawing/2014/main" id="{D37C76DF-2066-4DD1-9D09-2E9040BD33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36" y="4027831"/>
            <a:ext cx="449883" cy="449883"/>
          </a:xfrm>
          <a:prstGeom prst="rect">
            <a:avLst/>
          </a:prstGeom>
        </p:spPr>
      </p:pic>
      <p:pic>
        <p:nvPicPr>
          <p:cNvPr id="31" name="Graphic 30" descr="Badge Tick outline">
            <a:extLst>
              <a:ext uri="{FF2B5EF4-FFF2-40B4-BE49-F238E27FC236}">
                <a16:creationId xmlns:a16="http://schemas.microsoft.com/office/drawing/2014/main" id="{7FBB1894-3FC1-414E-8138-2A83F1B291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797" y="4454718"/>
            <a:ext cx="449883" cy="449883"/>
          </a:xfrm>
          <a:prstGeom prst="rect">
            <a:avLst/>
          </a:prstGeom>
        </p:spPr>
      </p:pic>
      <p:sp>
        <p:nvSpPr>
          <p:cNvPr id="32" name="Title 5">
            <a:extLst>
              <a:ext uri="{FF2B5EF4-FFF2-40B4-BE49-F238E27FC236}">
                <a16:creationId xmlns:a16="http://schemas.microsoft.com/office/drawing/2014/main" id="{D6F9578D-8AFA-4A17-81B2-8C4DD0BDDFD7}"/>
              </a:ext>
            </a:extLst>
          </p:cNvPr>
          <p:cNvSpPr txBox="1">
            <a:spLocks/>
          </p:cNvSpPr>
          <p:nvPr/>
        </p:nvSpPr>
        <p:spPr>
          <a:xfrm>
            <a:off x="461006" y="217619"/>
            <a:ext cx="8146601" cy="68272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pPr defTabSz="913554">
              <a:defRPr/>
            </a:pPr>
            <a:r>
              <a:rPr lang="en-AU" sz="2450" b="1">
                <a:latin typeface="Calibri" panose="020F0502020204030204"/>
              </a:rPr>
              <a:t>Employment Fund</a:t>
            </a:r>
            <a:br>
              <a:rPr lang="en-AU" sz="1750">
                <a:latin typeface="Calibri" panose="020F0502020204030204" pitchFamily="34" charset="0"/>
                <a:ea typeface="Times New Roman" panose="02020603050405020304" pitchFamily="18" charset="0"/>
              </a:rPr>
            </a:br>
            <a:r>
              <a:rPr lang="en-AU" sz="1750">
                <a:latin typeface="Calibri"/>
                <a:cs typeface="Calibri"/>
              </a:rPr>
              <a:t>	 	           	 	</a:t>
            </a:r>
            <a:endParaRPr lang="en-US" sz="1750">
              <a:latin typeface="Calibri"/>
              <a:cs typeface="Calibri"/>
            </a:endParaRPr>
          </a:p>
        </p:txBody>
      </p:sp>
      <p:cxnSp>
        <p:nvCxnSpPr>
          <p:cNvPr id="10" name="Straight Connector 9">
            <a:extLst>
              <a:ext uri="{FF2B5EF4-FFF2-40B4-BE49-F238E27FC236}">
                <a16:creationId xmlns:a16="http://schemas.microsoft.com/office/drawing/2014/main" id="{2FDDE075-8FFE-4816-AE61-064A46D72849}"/>
              </a:ext>
            </a:extLst>
          </p:cNvPr>
          <p:cNvCxnSpPr>
            <a:cxnSpLocks/>
          </p:cNvCxnSpPr>
          <p:nvPr/>
        </p:nvCxnSpPr>
        <p:spPr>
          <a:xfrm>
            <a:off x="3424948" y="2105172"/>
            <a:ext cx="0" cy="4689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1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2C12-E597-483A-9885-2B0C5619D881}"/>
              </a:ext>
            </a:extLst>
          </p:cNvPr>
          <p:cNvSpPr>
            <a:spLocks noGrp="1"/>
          </p:cNvSpPr>
          <p:nvPr>
            <p:ph type="title"/>
          </p:nvPr>
        </p:nvSpPr>
        <p:spPr>
          <a:xfrm>
            <a:off x="381472" y="87549"/>
            <a:ext cx="6364188" cy="993775"/>
          </a:xfrm>
        </p:spPr>
        <p:txBody>
          <a:bodyPr/>
          <a:lstStyle/>
          <a:p>
            <a:r>
              <a:rPr lang="en-AU" b="1"/>
              <a:t>New Business Assistance with NEIS</a:t>
            </a:r>
            <a:endParaRPr lang="en-AU"/>
          </a:p>
        </p:txBody>
      </p:sp>
      <p:sp>
        <p:nvSpPr>
          <p:cNvPr id="3" name="Content Placeholder 2">
            <a:extLst>
              <a:ext uri="{FF2B5EF4-FFF2-40B4-BE49-F238E27FC236}">
                <a16:creationId xmlns:a16="http://schemas.microsoft.com/office/drawing/2014/main" id="{4143B554-7195-4897-905D-4225B7B02DA4}"/>
              </a:ext>
            </a:extLst>
          </p:cNvPr>
          <p:cNvSpPr>
            <a:spLocks noGrp="1"/>
          </p:cNvSpPr>
          <p:nvPr>
            <p:ph idx="1"/>
          </p:nvPr>
        </p:nvSpPr>
        <p:spPr>
          <a:xfrm>
            <a:off x="457200" y="1075944"/>
            <a:ext cx="7886700" cy="3658427"/>
          </a:xfrm>
        </p:spPr>
        <p:txBody>
          <a:bodyPr vert="horz" lIns="0" tIns="0" rIns="0" bIns="0" rtlCol="0" anchor="t">
            <a:normAutofit fontScale="77500" lnSpcReduction="20000"/>
          </a:bodyPr>
          <a:lstStyle/>
          <a:p>
            <a:pPr marL="0" indent="0">
              <a:buNone/>
            </a:pPr>
            <a:r>
              <a:rPr lang="en-AU" sz="2100" b="1">
                <a:solidFill>
                  <a:srgbClr val="0E77CD"/>
                </a:solidFill>
              </a:rPr>
              <a:t>Servicing</a:t>
            </a:r>
          </a:p>
          <a:p>
            <a:pPr marL="285750" indent="-285750" fontAlgn="base">
              <a:spcAft>
                <a:spcPts val="600"/>
              </a:spcAft>
            </a:pPr>
            <a:r>
              <a:rPr lang="en-AU" sz="2100" b="0" i="0">
                <a:solidFill>
                  <a:srgbClr val="000000"/>
                </a:solidFill>
                <a:effectLst/>
              </a:rPr>
              <a:t>NEIS Participants who have </a:t>
            </a:r>
            <a:r>
              <a:rPr lang="en-AU" sz="2100" b="0" i="0" u="sng">
                <a:solidFill>
                  <a:srgbClr val="000000"/>
                </a:solidFill>
                <a:effectLst/>
              </a:rPr>
              <a:t>3 months or less</a:t>
            </a:r>
            <a:r>
              <a:rPr lang="en-AU" sz="2100" b="0" i="0">
                <a:solidFill>
                  <a:srgbClr val="000000"/>
                </a:solidFill>
                <a:effectLst/>
              </a:rPr>
              <a:t> to go on </a:t>
            </a:r>
            <a:r>
              <a:rPr lang="en-AU" sz="2100" b="1" i="0">
                <a:solidFill>
                  <a:srgbClr val="000000"/>
                </a:solidFill>
                <a:effectLst/>
              </a:rPr>
              <a:t>30 June 2022 </a:t>
            </a:r>
            <a:r>
              <a:rPr lang="en-AU" sz="2100" b="0" i="0">
                <a:solidFill>
                  <a:srgbClr val="000000"/>
                </a:solidFill>
                <a:effectLst/>
              </a:rPr>
              <a:t>will continue to receive NEIS Services with their current provider until the end of their NEIS Participant Agreement.</a:t>
            </a:r>
            <a:r>
              <a:rPr lang="en-AU" sz="2100" b="1">
                <a:solidFill>
                  <a:srgbClr val="000000"/>
                </a:solidFill>
              </a:rPr>
              <a:t> </a:t>
            </a:r>
            <a:endParaRPr lang="en-AU" sz="2100" b="1">
              <a:solidFill>
                <a:srgbClr val="000000"/>
              </a:solidFill>
              <a:cs typeface="Calibri"/>
            </a:endParaRPr>
          </a:p>
          <a:p>
            <a:pPr marL="285750" indent="-285750">
              <a:spcAft>
                <a:spcPts val="600"/>
              </a:spcAft>
            </a:pPr>
            <a:r>
              <a:rPr lang="en-AU" sz="2100">
                <a:solidFill>
                  <a:srgbClr val="000000"/>
                </a:solidFill>
                <a:cs typeface="Calibri"/>
              </a:rPr>
              <a:t>NEIS Participants who have </a:t>
            </a:r>
            <a:r>
              <a:rPr lang="en-AU" sz="2100" u="sng">
                <a:solidFill>
                  <a:srgbClr val="000000"/>
                </a:solidFill>
                <a:cs typeface="Calibri"/>
              </a:rPr>
              <a:t>more than 3 months</a:t>
            </a:r>
            <a:r>
              <a:rPr lang="en-AU" sz="2100">
                <a:solidFill>
                  <a:srgbClr val="000000"/>
                </a:solidFill>
                <a:cs typeface="Calibri"/>
              </a:rPr>
              <a:t> to go on </a:t>
            </a:r>
            <a:r>
              <a:rPr lang="en-AU" sz="2100" b="1">
                <a:solidFill>
                  <a:srgbClr val="000000"/>
                </a:solidFill>
                <a:cs typeface="Calibri"/>
              </a:rPr>
              <a:t>30 June 2022</a:t>
            </a:r>
            <a:r>
              <a:rPr lang="en-AU" sz="2100">
                <a:solidFill>
                  <a:srgbClr val="000000"/>
                </a:solidFill>
                <a:cs typeface="Calibri"/>
              </a:rPr>
              <a:t> and are with an exiting provider will be transitioned to a Self-Employment Assistance provider on the Transition Weekend (i.e. 1-3 July 2022).</a:t>
            </a:r>
          </a:p>
          <a:p>
            <a:pPr marL="285750" indent="-285750">
              <a:spcAft>
                <a:spcPts val="600"/>
              </a:spcAft>
            </a:pPr>
            <a:r>
              <a:rPr lang="en-AU" sz="2100">
                <a:solidFill>
                  <a:srgbClr val="000000"/>
                </a:solidFill>
                <a:cs typeface="Calibri"/>
              </a:rPr>
              <a:t>All transitioned NEIS Participants must be commenced by </a:t>
            </a:r>
            <a:r>
              <a:rPr lang="en-AU" sz="2100" b="1">
                <a:solidFill>
                  <a:srgbClr val="000000"/>
                </a:solidFill>
                <a:cs typeface="Calibri"/>
              </a:rPr>
              <a:t>29 July 2022.</a:t>
            </a:r>
            <a:endParaRPr lang="en-AU" sz="2100" b="1">
              <a:solidFill>
                <a:srgbClr val="000000"/>
              </a:solidFill>
            </a:endParaRPr>
          </a:p>
          <a:p>
            <a:pPr marL="0" indent="0">
              <a:spcAft>
                <a:spcPts val="600"/>
              </a:spcAft>
              <a:buNone/>
            </a:pPr>
            <a:r>
              <a:rPr lang="en-AU" sz="2100" b="1">
                <a:solidFill>
                  <a:srgbClr val="0E77CD"/>
                </a:solidFill>
              </a:rPr>
              <a:t>Continuing providers</a:t>
            </a:r>
            <a:endParaRPr lang="en-AU" sz="2100" b="1">
              <a:solidFill>
                <a:srgbClr val="0E77CD"/>
              </a:solidFill>
              <a:cs typeface="Calibri"/>
            </a:endParaRPr>
          </a:p>
          <a:p>
            <a:pPr marL="285750" indent="-285750">
              <a:spcAft>
                <a:spcPts val="600"/>
              </a:spcAft>
            </a:pPr>
            <a:r>
              <a:rPr lang="en-AU" sz="2100">
                <a:solidFill>
                  <a:srgbClr val="000000"/>
                </a:solidFill>
                <a:cs typeface="Calibri"/>
              </a:rPr>
              <a:t>May continue to commence eligible people into NEIS Assistance until </a:t>
            </a:r>
            <a:r>
              <a:rPr lang="en-AU" sz="2100" b="1">
                <a:solidFill>
                  <a:srgbClr val="000000"/>
                </a:solidFill>
                <a:cs typeface="Calibri"/>
              </a:rPr>
              <a:t>Thursday 9 June 2022. </a:t>
            </a:r>
          </a:p>
          <a:p>
            <a:pPr marL="285750" indent="-285750">
              <a:spcAft>
                <a:spcPts val="600"/>
              </a:spcAft>
            </a:pPr>
            <a:r>
              <a:rPr lang="en-AU" sz="2100">
                <a:solidFill>
                  <a:srgbClr val="000000"/>
                </a:solidFill>
                <a:cs typeface="Calibri"/>
              </a:rPr>
              <a:t>Must advise eligible people who have not started NEIS Assistance by</a:t>
            </a:r>
            <a:r>
              <a:rPr lang="en-AU" sz="2100" b="1">
                <a:solidFill>
                  <a:srgbClr val="000000"/>
                </a:solidFill>
                <a:cs typeface="Calibri"/>
              </a:rPr>
              <a:t> 9 June 2022 </a:t>
            </a:r>
            <a:r>
              <a:rPr lang="en-AU" sz="2100">
                <a:solidFill>
                  <a:srgbClr val="000000"/>
                </a:solidFill>
                <a:cs typeface="Calibri"/>
              </a:rPr>
              <a:t>to connect with them again in July. </a:t>
            </a:r>
          </a:p>
          <a:p>
            <a:pPr marL="229870" indent="-229870"/>
            <a:endParaRPr lang="en-AU">
              <a:cs typeface="Calibri" panose="020F0502020204030204"/>
            </a:endParaRPr>
          </a:p>
        </p:txBody>
      </p:sp>
    </p:spTree>
    <p:extLst>
      <p:ext uri="{BB962C8B-B14F-4D97-AF65-F5344CB8AC3E}">
        <p14:creationId xmlns:p14="http://schemas.microsoft.com/office/powerpoint/2010/main" val="150442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972C-FD4E-4634-9DF1-54D453D5B13E}"/>
              </a:ext>
            </a:extLst>
          </p:cNvPr>
          <p:cNvSpPr>
            <a:spLocks noGrp="1"/>
          </p:cNvSpPr>
          <p:nvPr>
            <p:ph type="title"/>
          </p:nvPr>
        </p:nvSpPr>
        <p:spPr/>
        <p:txBody>
          <a:bodyPr/>
          <a:lstStyle/>
          <a:p>
            <a:r>
              <a:rPr lang="en-AU" b="1"/>
              <a:t>Entrepreneurship Facilitators</a:t>
            </a:r>
            <a:endParaRPr lang="en-AU"/>
          </a:p>
        </p:txBody>
      </p:sp>
      <p:sp>
        <p:nvSpPr>
          <p:cNvPr id="3" name="Content Placeholder 2">
            <a:extLst>
              <a:ext uri="{FF2B5EF4-FFF2-40B4-BE49-F238E27FC236}">
                <a16:creationId xmlns:a16="http://schemas.microsoft.com/office/drawing/2014/main" id="{04BEFB65-A465-4C35-90A2-8C1ABC2CA869}"/>
              </a:ext>
            </a:extLst>
          </p:cNvPr>
          <p:cNvSpPr>
            <a:spLocks noGrp="1"/>
          </p:cNvSpPr>
          <p:nvPr>
            <p:ph idx="1"/>
          </p:nvPr>
        </p:nvSpPr>
        <p:spPr>
          <a:xfrm>
            <a:off x="457200" y="1233750"/>
            <a:ext cx="7886700" cy="3024371"/>
          </a:xfrm>
        </p:spPr>
        <p:txBody>
          <a:bodyPr>
            <a:normAutofit/>
          </a:bodyPr>
          <a:lstStyle/>
          <a:p>
            <a:pPr marL="0" indent="0">
              <a:buNone/>
            </a:pPr>
            <a:r>
              <a:rPr lang="en-AU" sz="1900" b="1">
                <a:solidFill>
                  <a:srgbClr val="0E77CD"/>
                </a:solidFill>
                <a:effectLst/>
                <a:ea typeface="Calibri" panose="020F0502020204030204" pitchFamily="34" charset="0"/>
                <a:cs typeface="Times New Roman"/>
              </a:rPr>
              <a:t>Servicing under current Deed</a:t>
            </a:r>
          </a:p>
          <a:p>
            <a:pPr marL="0" indent="0">
              <a:lnSpc>
                <a:spcPct val="95000"/>
              </a:lnSpc>
              <a:spcAft>
                <a:spcPts val="600"/>
              </a:spcAft>
              <a:buNone/>
            </a:pPr>
            <a:r>
              <a:rPr lang="en-GB" sz="1900">
                <a:latin typeface="Calibri" panose="020F0502020204030204" pitchFamily="34" charset="0"/>
                <a:cs typeface="Arial" panose="020B0604020202020204" pitchFamily="34" charset="0"/>
              </a:rPr>
              <a:t>Entrepreneurship Facilitators must continue to provide the activities </a:t>
            </a:r>
            <a:r>
              <a:rPr lang="en-AU" sz="1900">
                <a:latin typeface="Calibri" panose="020F0502020204030204" pitchFamily="34" charset="0"/>
                <a:cs typeface="Arial" panose="020B0604020202020204" pitchFamily="34" charset="0"/>
              </a:rPr>
              <a:t>specified</a:t>
            </a:r>
            <a:r>
              <a:rPr lang="en-GB" sz="1900">
                <a:latin typeface="Calibri" panose="020F0502020204030204" pitchFamily="34" charset="0"/>
                <a:cs typeface="Arial" panose="020B0604020202020204" pitchFamily="34" charset="0"/>
              </a:rPr>
              <a:t> in their Work Plans for the duration of their current Deed unless advised otherwise by the Department. </a:t>
            </a:r>
          </a:p>
          <a:p>
            <a:endParaRPr lang="en-AU"/>
          </a:p>
        </p:txBody>
      </p:sp>
    </p:spTree>
    <p:extLst>
      <p:ext uri="{BB962C8B-B14F-4D97-AF65-F5344CB8AC3E}">
        <p14:creationId xmlns:p14="http://schemas.microsoft.com/office/powerpoint/2010/main" val="162622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E628-6A15-4DA2-BB01-25C548243FF6}"/>
              </a:ext>
            </a:extLst>
          </p:cNvPr>
          <p:cNvSpPr>
            <a:spLocks noGrp="1"/>
          </p:cNvSpPr>
          <p:nvPr>
            <p:ph type="title"/>
          </p:nvPr>
        </p:nvSpPr>
        <p:spPr/>
        <p:txBody>
          <a:bodyPr/>
          <a:lstStyle/>
          <a:p>
            <a:r>
              <a:rPr lang="en-AU" b="1"/>
              <a:t>Records management under current Deeds</a:t>
            </a:r>
          </a:p>
        </p:txBody>
      </p:sp>
      <p:sp>
        <p:nvSpPr>
          <p:cNvPr id="3" name="Content Placeholder 2">
            <a:extLst>
              <a:ext uri="{FF2B5EF4-FFF2-40B4-BE49-F238E27FC236}">
                <a16:creationId xmlns:a16="http://schemas.microsoft.com/office/drawing/2014/main" id="{AB5576F6-FA25-40B4-8B99-DDAE7F856B9B}"/>
              </a:ext>
            </a:extLst>
          </p:cNvPr>
          <p:cNvSpPr>
            <a:spLocks noGrp="1"/>
          </p:cNvSpPr>
          <p:nvPr>
            <p:ph idx="1"/>
          </p:nvPr>
        </p:nvSpPr>
        <p:spPr/>
        <p:txBody>
          <a:bodyPr vert="horz" lIns="0" tIns="0" rIns="0" bIns="0" rtlCol="0" anchor="t">
            <a:normAutofit lnSpcReduction="10000"/>
          </a:bodyPr>
          <a:lstStyle/>
          <a:p>
            <a:pPr marL="0" indent="0">
              <a:buNone/>
            </a:pPr>
            <a:r>
              <a:rPr lang="en-AU" b="1">
                <a:solidFill>
                  <a:srgbClr val="0E77CD"/>
                </a:solidFill>
              </a:rPr>
              <a:t>Continuing providers exiting a region must:</a:t>
            </a:r>
          </a:p>
          <a:p>
            <a:pPr marL="229870" indent="-229870"/>
            <a:r>
              <a:rPr lang="en-AU"/>
              <a:t>return all Participant Service Records (preferably electronically) to the Department unless they are eligible for destruction.</a:t>
            </a:r>
            <a:endParaRPr lang="en-AU">
              <a:cs typeface="Calibri"/>
            </a:endParaRPr>
          </a:p>
          <a:p>
            <a:pPr marL="229870" indent="-229870"/>
            <a:r>
              <a:rPr lang="en-AU"/>
              <a:t>notify Account Managers by </a:t>
            </a:r>
            <a:r>
              <a:rPr lang="en-AU" b="1"/>
              <a:t>31 May 2022</a:t>
            </a:r>
            <a:r>
              <a:rPr lang="en-AU"/>
              <a:t> of the volume and format of the records to be returned.</a:t>
            </a:r>
            <a:endParaRPr lang="en-AU">
              <a:cs typeface="Calibri"/>
            </a:endParaRPr>
          </a:p>
          <a:p>
            <a:pPr lvl="1"/>
            <a:endParaRPr lang="en-AU"/>
          </a:p>
          <a:p>
            <a:pPr marL="0" indent="0">
              <a:buNone/>
            </a:pPr>
            <a:r>
              <a:rPr lang="en-AU" sz="2000" b="1">
                <a:solidFill>
                  <a:srgbClr val="0E77CD"/>
                </a:solidFill>
              </a:rPr>
              <a:t>New Business Assistance with NEIS records</a:t>
            </a:r>
            <a:endParaRPr lang="en-AU" sz="2000" b="1">
              <a:solidFill>
                <a:srgbClr val="0E77CD"/>
              </a:solidFill>
              <a:cs typeface="Calibri"/>
            </a:endParaRPr>
          </a:p>
          <a:p>
            <a:pPr marL="0" indent="0">
              <a:buNone/>
            </a:pPr>
            <a:r>
              <a:rPr lang="en-AU" sz="2000"/>
              <a:t>NEIS Providers who will continue to service NEIS Participants after </a:t>
            </a:r>
            <a:r>
              <a:rPr lang="en-AU" sz="2000" b="1"/>
              <a:t>1 July 2022</a:t>
            </a:r>
            <a:r>
              <a:rPr lang="en-AU" sz="2000"/>
              <a:t> must retain the relevant records and return within 28 business days of the last servicing date.</a:t>
            </a:r>
            <a:r>
              <a:rPr lang="en-AU"/>
              <a:t> </a:t>
            </a:r>
            <a:endParaRPr lang="en-AU" sz="2000">
              <a:cs typeface="Calibri"/>
            </a:endParaRPr>
          </a:p>
          <a:p>
            <a:pPr marL="0" indent="0">
              <a:buNone/>
            </a:pPr>
            <a:endParaRPr lang="en-AU"/>
          </a:p>
        </p:txBody>
      </p:sp>
    </p:spTree>
    <p:extLst>
      <p:ext uri="{BB962C8B-B14F-4D97-AF65-F5344CB8AC3E}">
        <p14:creationId xmlns:p14="http://schemas.microsoft.com/office/powerpoint/2010/main" val="289443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E2B8-5641-450C-883A-E550F9B5EF2B}"/>
              </a:ext>
            </a:extLst>
          </p:cNvPr>
          <p:cNvSpPr>
            <a:spLocks noGrp="1"/>
          </p:cNvSpPr>
          <p:nvPr>
            <p:ph type="title"/>
          </p:nvPr>
        </p:nvSpPr>
        <p:spPr/>
        <p:txBody>
          <a:bodyPr/>
          <a:lstStyle/>
          <a:p>
            <a:r>
              <a:rPr lang="en-AU" b="1"/>
              <a:t>Signage under current Deeds</a:t>
            </a:r>
            <a:endParaRPr lang="en-AU"/>
          </a:p>
        </p:txBody>
      </p:sp>
      <p:sp>
        <p:nvSpPr>
          <p:cNvPr id="3" name="Content Placeholder 2">
            <a:extLst>
              <a:ext uri="{FF2B5EF4-FFF2-40B4-BE49-F238E27FC236}">
                <a16:creationId xmlns:a16="http://schemas.microsoft.com/office/drawing/2014/main" id="{A971675B-4329-472F-B3CC-3C8EFEA8D4FA}"/>
              </a:ext>
            </a:extLst>
          </p:cNvPr>
          <p:cNvSpPr>
            <a:spLocks noGrp="1"/>
          </p:cNvSpPr>
          <p:nvPr>
            <p:ph idx="1"/>
          </p:nvPr>
        </p:nvSpPr>
        <p:spPr>
          <a:xfrm>
            <a:off x="457200" y="1295601"/>
            <a:ext cx="7886700" cy="3024371"/>
          </a:xfrm>
        </p:spPr>
        <p:txBody>
          <a:bodyPr vert="horz" lIns="0" tIns="0" rIns="0" bIns="0" rtlCol="0" anchor="t">
            <a:normAutofit/>
          </a:bodyPr>
          <a:lstStyle/>
          <a:p>
            <a:pPr marL="0" indent="0">
              <a:buNone/>
            </a:pPr>
            <a:r>
              <a:rPr lang="en-AU" sz="1800"/>
              <a:t>By </a:t>
            </a:r>
            <a:r>
              <a:rPr lang="en-AU" sz="1800" b="1"/>
              <a:t>30 June 2022</a:t>
            </a:r>
            <a:r>
              <a:rPr lang="en-AU" sz="1800"/>
              <a:t> continuing Providers must:</a:t>
            </a:r>
          </a:p>
          <a:p>
            <a:pPr marL="342900" lvl="0" indent="-342900">
              <a:lnSpc>
                <a:spcPct val="115000"/>
              </a:lnSpc>
              <a:spcAft>
                <a:spcPts val="600"/>
              </a:spcAft>
              <a:buFont typeface="Symbol" panose="05050102010706020507" pitchFamily="18" charset="2"/>
              <a:buChar char=""/>
            </a:pPr>
            <a:r>
              <a:rPr lang="en-AU" sz="1800">
                <a:effectLst/>
                <a:latin typeface="Calibri"/>
                <a:ea typeface="Calibri" panose="020F0502020204030204" pitchFamily="34" charset="0"/>
                <a:cs typeface="Arial"/>
              </a:rPr>
              <a:t>remove and dispose of window stickers in a manner that ensures they are not able to be used again</a:t>
            </a:r>
          </a:p>
          <a:p>
            <a:pPr marL="342900" lvl="0" indent="-342900">
              <a:lnSpc>
                <a:spcPct val="115000"/>
              </a:lnSpc>
              <a:spcAft>
                <a:spcPts val="600"/>
              </a:spcAft>
              <a:buFont typeface="Symbol" panose="05050102010706020507" pitchFamily="18" charset="2"/>
              <a:buChar char=""/>
            </a:pPr>
            <a:r>
              <a:rPr lang="en-AU" sz="1800">
                <a:effectLst/>
                <a:latin typeface="Calibri"/>
                <a:ea typeface="Calibri" panose="020F0502020204030204" pitchFamily="34" charset="0"/>
                <a:cs typeface="Arial"/>
              </a:rPr>
              <a:t>remove existing program branding and logos from all signage</a:t>
            </a:r>
          </a:p>
          <a:p>
            <a:pPr marL="342900" lvl="0" indent="-342900">
              <a:lnSpc>
                <a:spcPct val="115000"/>
              </a:lnSpc>
              <a:spcAft>
                <a:spcPts val="600"/>
              </a:spcAft>
              <a:buFont typeface="Symbol" panose="05050102010706020507" pitchFamily="18" charset="2"/>
              <a:buChar char=""/>
            </a:pPr>
            <a:r>
              <a:rPr lang="en-AU" sz="1800">
                <a:effectLst/>
                <a:latin typeface="Calibri"/>
                <a:ea typeface="Calibri" panose="020F0502020204030204" pitchFamily="34" charset="0"/>
                <a:cs typeface="Arial"/>
              </a:rPr>
              <a:t>remove the existing branding and logo from all communication products.</a:t>
            </a:r>
            <a:endParaRPr lang="en-AU" sz="1800">
              <a:latin typeface="Calibri"/>
              <a:cs typeface="Arial"/>
            </a:endParaRPr>
          </a:p>
          <a:p>
            <a:pPr marL="0" indent="0">
              <a:buNone/>
            </a:pPr>
            <a:endParaRPr lang="en-AU"/>
          </a:p>
        </p:txBody>
      </p:sp>
      <p:pic>
        <p:nvPicPr>
          <p:cNvPr id="4" name="Picture 4" descr="A picture containing text&#10;&#10;Description automatically generated">
            <a:extLst>
              <a:ext uri="{FF2B5EF4-FFF2-40B4-BE49-F238E27FC236}">
                <a16:creationId xmlns:a16="http://schemas.microsoft.com/office/drawing/2014/main" id="{1CA74052-45E9-868D-2624-4418A52051A6}"/>
              </a:ext>
            </a:extLst>
          </p:cNvPr>
          <p:cNvPicPr>
            <a:picLocks noChangeAspect="1"/>
          </p:cNvPicPr>
          <p:nvPr/>
        </p:nvPicPr>
        <p:blipFill>
          <a:blip r:embed="rId3"/>
          <a:stretch>
            <a:fillRect/>
          </a:stretch>
        </p:blipFill>
        <p:spPr>
          <a:xfrm>
            <a:off x="459989" y="3857396"/>
            <a:ext cx="1461199" cy="539139"/>
          </a:xfrm>
          <a:prstGeom prst="rect">
            <a:avLst/>
          </a:prstGeom>
        </p:spPr>
      </p:pic>
      <p:pic>
        <p:nvPicPr>
          <p:cNvPr id="5" name="Picture 5" descr="A picture containing company name&#10;&#10;Description automatically generated">
            <a:extLst>
              <a:ext uri="{FF2B5EF4-FFF2-40B4-BE49-F238E27FC236}">
                <a16:creationId xmlns:a16="http://schemas.microsoft.com/office/drawing/2014/main" id="{E7264C0C-6D49-1BFC-3CE9-B207B350FB62}"/>
              </a:ext>
            </a:extLst>
          </p:cNvPr>
          <p:cNvPicPr>
            <a:picLocks noChangeAspect="1"/>
          </p:cNvPicPr>
          <p:nvPr/>
        </p:nvPicPr>
        <p:blipFill>
          <a:blip r:embed="rId4"/>
          <a:stretch>
            <a:fillRect/>
          </a:stretch>
        </p:blipFill>
        <p:spPr>
          <a:xfrm>
            <a:off x="2070974" y="3374635"/>
            <a:ext cx="1524079" cy="1352550"/>
          </a:xfrm>
          <a:prstGeom prst="rect">
            <a:avLst/>
          </a:prstGeom>
        </p:spPr>
      </p:pic>
      <p:pic>
        <p:nvPicPr>
          <p:cNvPr id="6" name="Picture 6" descr="Text&#10;&#10;Description automatically generated">
            <a:extLst>
              <a:ext uri="{FF2B5EF4-FFF2-40B4-BE49-F238E27FC236}">
                <a16:creationId xmlns:a16="http://schemas.microsoft.com/office/drawing/2014/main" id="{ACAB8D26-4D8A-AFB0-C2CF-18A4C8DD64BF}"/>
              </a:ext>
            </a:extLst>
          </p:cNvPr>
          <p:cNvPicPr>
            <a:picLocks noChangeAspect="1"/>
          </p:cNvPicPr>
          <p:nvPr/>
        </p:nvPicPr>
        <p:blipFill>
          <a:blip r:embed="rId5"/>
          <a:stretch>
            <a:fillRect/>
          </a:stretch>
        </p:blipFill>
        <p:spPr>
          <a:xfrm>
            <a:off x="3736515" y="3740785"/>
            <a:ext cx="1438349" cy="942975"/>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A4462C43-56FD-367C-8E5C-D45065927A5F}"/>
              </a:ext>
            </a:extLst>
          </p:cNvPr>
          <p:cNvPicPr>
            <a:picLocks noChangeAspect="1"/>
          </p:cNvPicPr>
          <p:nvPr/>
        </p:nvPicPr>
        <p:blipFill>
          <a:blip r:embed="rId6"/>
          <a:stretch>
            <a:fillRect/>
          </a:stretch>
        </p:blipFill>
        <p:spPr>
          <a:xfrm>
            <a:off x="5488904" y="3786449"/>
            <a:ext cx="1447875" cy="762000"/>
          </a:xfrm>
          <a:prstGeom prst="rect">
            <a:avLst/>
          </a:prstGeom>
        </p:spPr>
      </p:pic>
      <p:pic>
        <p:nvPicPr>
          <p:cNvPr id="8" name="Picture 8" descr="Text&#10;&#10;Description automatically generated">
            <a:extLst>
              <a:ext uri="{FF2B5EF4-FFF2-40B4-BE49-F238E27FC236}">
                <a16:creationId xmlns:a16="http://schemas.microsoft.com/office/drawing/2014/main" id="{36806721-879A-57BD-0646-A0C62D4C53FD}"/>
              </a:ext>
            </a:extLst>
          </p:cNvPr>
          <p:cNvPicPr>
            <a:picLocks noChangeAspect="1"/>
          </p:cNvPicPr>
          <p:nvPr/>
        </p:nvPicPr>
        <p:blipFill>
          <a:blip r:embed="rId7"/>
          <a:stretch>
            <a:fillRect/>
          </a:stretch>
        </p:blipFill>
        <p:spPr>
          <a:xfrm>
            <a:off x="7320018" y="3788410"/>
            <a:ext cx="1676486" cy="847725"/>
          </a:xfrm>
          <a:prstGeom prst="rect">
            <a:avLst/>
          </a:prstGeom>
        </p:spPr>
      </p:pic>
    </p:spTree>
    <p:extLst>
      <p:ext uri="{BB962C8B-B14F-4D97-AF65-F5344CB8AC3E}">
        <p14:creationId xmlns:p14="http://schemas.microsoft.com/office/powerpoint/2010/main" val="2821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AE18-4D01-41BB-BBDD-6FB2FA232D73}"/>
              </a:ext>
            </a:extLst>
          </p:cNvPr>
          <p:cNvSpPr>
            <a:spLocks noGrp="1"/>
          </p:cNvSpPr>
          <p:nvPr>
            <p:ph type="title"/>
          </p:nvPr>
        </p:nvSpPr>
        <p:spPr/>
        <p:txBody>
          <a:bodyPr/>
          <a:lstStyle/>
          <a:p>
            <a:r>
              <a:rPr lang="en-AU" b="1"/>
              <a:t>Allocation of Participants</a:t>
            </a:r>
          </a:p>
        </p:txBody>
      </p:sp>
      <p:graphicFrame>
        <p:nvGraphicFramePr>
          <p:cNvPr id="5" name="Content Placeholder 2">
            <a:extLst>
              <a:ext uri="{FF2B5EF4-FFF2-40B4-BE49-F238E27FC236}">
                <a16:creationId xmlns:a16="http://schemas.microsoft.com/office/drawing/2014/main" id="{F4503C12-7548-FD87-CF10-7F1805E76793}"/>
              </a:ext>
            </a:extLst>
          </p:cNvPr>
          <p:cNvGraphicFramePr>
            <a:graphicFrameLocks noGrp="1"/>
          </p:cNvGraphicFramePr>
          <p:nvPr>
            <p:ph idx="1"/>
            <p:extLst>
              <p:ext uri="{D42A27DB-BD31-4B8C-83A1-F6EECF244321}">
                <p14:modId xmlns:p14="http://schemas.microsoft.com/office/powerpoint/2010/main" val="3039503115"/>
              </p:ext>
            </p:extLst>
          </p:nvPr>
        </p:nvGraphicFramePr>
        <p:xfrm>
          <a:off x="457200" y="1710000"/>
          <a:ext cx="7886700" cy="3024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70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CDDA548D-584D-4AF3-BD7A-E103A9012847}"/>
              </a:ext>
            </a:extLst>
          </p:cNvPr>
          <p:cNvGraphicFramePr>
            <a:graphicFrameLocks/>
          </p:cNvGraphicFramePr>
          <p:nvPr>
            <p:extLst>
              <p:ext uri="{D42A27DB-BD31-4B8C-83A1-F6EECF244321}">
                <p14:modId xmlns:p14="http://schemas.microsoft.com/office/powerpoint/2010/main" val="3809123674"/>
              </p:ext>
            </p:extLst>
          </p:nvPr>
        </p:nvGraphicFramePr>
        <p:xfrm>
          <a:off x="2561676" y="73470"/>
          <a:ext cx="6264696" cy="4771811"/>
        </p:xfrm>
        <a:graphic>
          <a:graphicData uri="http://schemas.openxmlformats.org/drawingml/2006/table">
            <a:tbl>
              <a:tblPr firstRow="1" firstCol="1" bandRow="1"/>
              <a:tblGrid>
                <a:gridCol w="3136266">
                  <a:extLst>
                    <a:ext uri="{9D8B030D-6E8A-4147-A177-3AD203B41FA5}">
                      <a16:colId xmlns:a16="http://schemas.microsoft.com/office/drawing/2014/main" val="2208717806"/>
                    </a:ext>
                  </a:extLst>
                </a:gridCol>
                <a:gridCol w="3128430">
                  <a:extLst>
                    <a:ext uri="{9D8B030D-6E8A-4147-A177-3AD203B41FA5}">
                      <a16:colId xmlns:a16="http://schemas.microsoft.com/office/drawing/2014/main" val="2973963947"/>
                    </a:ext>
                  </a:extLst>
                </a:gridCol>
              </a:tblGrid>
              <a:tr h="176843">
                <a:tc>
                  <a:txBody>
                    <a:bodyPr/>
                    <a:lstStyle/>
                    <a:p>
                      <a:pPr algn="l" fontAlgn="ctr">
                        <a:lnSpc>
                          <a:spcPct val="115000"/>
                        </a:lnSpc>
                        <a:spcBef>
                          <a:spcPts val="300"/>
                        </a:spcBef>
                        <a:spcAft>
                          <a:spcPts val="300"/>
                        </a:spcAft>
                      </a:pPr>
                      <a:r>
                        <a:rPr lang="en-AU" sz="900" b="1" i="0" u="none" strike="noStrike">
                          <a:solidFill>
                            <a:schemeClr val="bg1"/>
                          </a:solidFill>
                          <a:effectLst/>
                          <a:latin typeface="Calibri" panose="020F0502020204030204" pitchFamily="34" charset="0"/>
                          <a:ea typeface="Calibri" panose="020F0502020204030204" pitchFamily="34" charset="0"/>
                          <a:cs typeface="Arial" panose="020B0604020202020204" pitchFamily="34" charset="0"/>
                        </a:rPr>
                        <a:t>Pre-transition service</a:t>
                      </a:r>
                      <a:endParaRPr lang="en-AU" sz="900" b="0" i="0" u="none" strike="noStrike">
                        <a:solidFill>
                          <a:schemeClr val="bg1"/>
                        </a:solidFill>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9B4A"/>
                    </a:solidFill>
                  </a:tcPr>
                </a:tc>
                <a:tc>
                  <a:txBody>
                    <a:bodyPr/>
                    <a:lstStyle/>
                    <a:p>
                      <a:pPr algn="l" fontAlgn="ctr">
                        <a:lnSpc>
                          <a:spcPct val="115000"/>
                        </a:lnSpc>
                        <a:spcBef>
                          <a:spcPts val="300"/>
                        </a:spcBef>
                        <a:spcAft>
                          <a:spcPts val="300"/>
                        </a:spcAft>
                      </a:pPr>
                      <a:r>
                        <a:rPr lang="en-AU" sz="900" b="1" i="0" u="none" strike="noStrike">
                          <a:solidFill>
                            <a:schemeClr val="bg1"/>
                          </a:solidFill>
                          <a:effectLst/>
                          <a:latin typeface="Calibri" panose="020F0502020204030204" pitchFamily="34" charset="0"/>
                          <a:ea typeface="Calibri" panose="020F0502020204030204" pitchFamily="34" charset="0"/>
                          <a:cs typeface="Arial" panose="020B0604020202020204" pitchFamily="34" charset="0"/>
                        </a:rPr>
                        <a:t>Post-transition service</a:t>
                      </a:r>
                      <a:endParaRPr lang="en-AU" sz="900" b="0" i="0" u="none" strike="noStrike">
                        <a:solidFill>
                          <a:schemeClr val="bg1"/>
                        </a:solidFill>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9B4A"/>
                    </a:solidFill>
                  </a:tcPr>
                </a:tc>
                <a:extLst>
                  <a:ext uri="{0D108BD9-81ED-4DB2-BD59-A6C34878D82A}">
                    <a16:rowId xmlns:a16="http://schemas.microsoft.com/office/drawing/2014/main" val="3419966740"/>
                  </a:ext>
                </a:extLst>
              </a:tr>
              <a:tr h="319558">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OES/NEST Digital Employment Services Participants with less than 12 months in OES/NEST Digital Services.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Online</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203333"/>
                  </a:ext>
                </a:extLst>
              </a:tr>
              <a:tr h="871751">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OES/NEST Digital Employment Services Participant with 12 months or over in OES/NEST Digital Services and is in:</a:t>
                      </a:r>
                      <a:endParaRPr lang="en-AU" sz="900" b="0" i="0" u="none" strike="noStrike">
                        <a:effectLst/>
                        <a:latin typeface="Arial" panose="020B0604020202020204" pitchFamily="34" charset="0"/>
                      </a:endParaRPr>
                    </a:p>
                    <a:p>
                      <a:pPr marL="171450" indent="-171450" algn="l" fontAlgn="ctr">
                        <a:lnSpc>
                          <a:spcPct val="115000"/>
                        </a:lnSpc>
                        <a:spcBef>
                          <a:spcPts val="0"/>
                        </a:spcBef>
                        <a:spcAft>
                          <a:spcPts val="0"/>
                        </a:spcAft>
                        <a:buFont typeface="Arial" panose="020B0604020202020204" pitchFamily="34" charset="0"/>
                        <a:buChar char="•"/>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employment</a:t>
                      </a:r>
                      <a:endParaRPr lang="en-AU" sz="900" b="0" i="0" u="none" strike="noStrike">
                        <a:effectLst/>
                        <a:latin typeface="Arial" panose="020B0604020202020204" pitchFamily="34" charset="0"/>
                      </a:endParaRPr>
                    </a:p>
                    <a:p>
                      <a:pPr marL="171450" indent="-171450" algn="l" fontAlgn="ctr">
                        <a:lnSpc>
                          <a:spcPct val="115000"/>
                        </a:lnSpc>
                        <a:spcBef>
                          <a:spcPts val="0"/>
                        </a:spcBef>
                        <a:spcAft>
                          <a:spcPts val="0"/>
                        </a:spcAft>
                        <a:buFont typeface="Arial" panose="020B0604020202020204" pitchFamily="34" charset="0"/>
                        <a:buChar char="•"/>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 placement</a:t>
                      </a:r>
                      <a:endParaRPr lang="en-AU" sz="900" b="0" i="0" u="none" strike="noStrike">
                        <a:effectLst/>
                        <a:latin typeface="Arial" panose="020B0604020202020204" pitchFamily="34" charset="0"/>
                      </a:endParaRPr>
                    </a:p>
                    <a:p>
                      <a:pPr marL="171450" indent="-171450" algn="l" fontAlgn="ctr">
                        <a:lnSpc>
                          <a:spcPct val="115000"/>
                        </a:lnSpc>
                        <a:spcBef>
                          <a:spcPts val="0"/>
                        </a:spcBef>
                        <a:spcAft>
                          <a:spcPts val="0"/>
                        </a:spcAft>
                        <a:buFont typeface="Arial" panose="020B0604020202020204" pitchFamily="34" charset="0"/>
                        <a:buChar char="•"/>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training</a:t>
                      </a:r>
                      <a:endParaRPr lang="en-AU" sz="900" b="0" i="0" u="none" strike="noStrike">
                        <a:effectLst/>
                        <a:latin typeface="Arial" panose="020B0604020202020204" pitchFamily="34" charset="0"/>
                      </a:endParaRPr>
                    </a:p>
                    <a:p>
                      <a:pPr marL="171450" indent="-171450" algn="l" fontAlgn="ctr">
                        <a:lnSpc>
                          <a:spcPct val="115000"/>
                        </a:lnSpc>
                        <a:spcBef>
                          <a:spcPts val="0"/>
                        </a:spcBef>
                        <a:spcAft>
                          <a:spcPts val="0"/>
                        </a:spcAft>
                        <a:buFont typeface="Arial" panose="020B0604020202020204" pitchFamily="34" charset="0"/>
                        <a:buChar char="•"/>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another Activity.</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Online </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238593"/>
                  </a:ext>
                </a:extLst>
              </a:tr>
              <a:tr h="176843">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All other OES/NEST Digital Employment Services Participants.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Services </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741131"/>
                  </a:ext>
                </a:extLst>
              </a:tr>
              <a:tr h="1622076">
                <a:tc>
                  <a:txBody>
                    <a:bodyPr/>
                    <a:lstStyle/>
                    <a:p>
                      <a:pPr algn="l" fontAlgn="ctr">
                        <a:lnSpc>
                          <a:spcPct val="115000"/>
                        </a:lnSpc>
                        <a:spcBef>
                          <a:spcPts val="0"/>
                        </a:spcBef>
                        <a:spcAft>
                          <a:spcPts val="600"/>
                        </a:spcAft>
                      </a:pPr>
                      <a:r>
                        <a:rPr lang="en-AU" sz="900" b="0" i="0" u="none" strike="noStrike" err="1">
                          <a:effectLst/>
                          <a:latin typeface="Calibri" panose="020F0502020204030204" pitchFamily="34" charset="0"/>
                          <a:ea typeface="Calibri" panose="020F0502020204030204" pitchFamily="34" charset="0"/>
                          <a:cs typeface="Arial" panose="020B0604020202020204" pitchFamily="34" charset="0"/>
                        </a:rPr>
                        <a:t>jobactive</a:t>
                      </a: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 (all Streams) or NEST Enhanced Services Participant with recent earnings (see Note 1 below) and:</a:t>
                      </a:r>
                      <a:endParaRPr lang="en-AU" sz="900" b="0" i="0" u="none" strike="noStrike">
                        <a:effectLst/>
                        <a:latin typeface="Arial" panose="020B0604020202020204" pitchFamily="34" charset="0"/>
                      </a:endParaRPr>
                    </a:p>
                    <a:p>
                      <a:pPr marL="171450" indent="-171450" algn="l" fontAlgn="base">
                        <a:lnSpc>
                          <a:spcPct val="115000"/>
                        </a:lnSpc>
                        <a:spcBef>
                          <a:spcPts val="0"/>
                        </a:spcBef>
                        <a:spcAft>
                          <a:spcPts val="0"/>
                        </a:spcAft>
                        <a:buFont typeface="Arial" panose="020B0604020202020204" pitchFamily="34" charset="0"/>
                        <a:buChar char="•"/>
                        <a:tabLst>
                          <a:tab pos="2286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is not tracking to an Employment Outcome </a:t>
                      </a:r>
                      <a:endParaRPr lang="en-AU" sz="900" b="0" i="0" u="none" strike="noStrike">
                        <a:effectLst/>
                        <a:latin typeface="Arial" panose="020B0604020202020204" pitchFamily="34" charset="0"/>
                      </a:endParaRPr>
                    </a:p>
                    <a:p>
                      <a:pPr marL="171450" indent="-171450" algn="l" fontAlgn="base">
                        <a:lnSpc>
                          <a:spcPct val="115000"/>
                        </a:lnSpc>
                        <a:spcBef>
                          <a:spcPts val="0"/>
                        </a:spcBef>
                        <a:spcAft>
                          <a:spcPts val="0"/>
                        </a:spcAft>
                        <a:buFont typeface="Arial" panose="020B0604020202020204" pitchFamily="34" charset="0"/>
                        <a:buChar char="•"/>
                        <a:tabLst>
                          <a:tab pos="2286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is not in the Targeted Compliance Framework penalty zone</a:t>
                      </a:r>
                      <a:endParaRPr lang="en-AU" sz="900" b="0" i="0" u="none" strike="noStrike">
                        <a:effectLst/>
                        <a:latin typeface="Arial" panose="020B0604020202020204" pitchFamily="34" charset="0"/>
                      </a:endParaRPr>
                    </a:p>
                    <a:p>
                      <a:pPr marL="171450" indent="-171450" algn="l" fontAlgn="base">
                        <a:lnSpc>
                          <a:spcPct val="115000"/>
                        </a:lnSpc>
                        <a:spcBef>
                          <a:spcPts val="0"/>
                        </a:spcBef>
                        <a:spcAft>
                          <a:spcPts val="0"/>
                        </a:spcAft>
                        <a:buFont typeface="Arial" panose="020B0604020202020204" pitchFamily="34" charset="0"/>
                        <a:buChar char="•"/>
                        <a:tabLst>
                          <a:tab pos="2286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is not a pre-release prisoner or restricted access participant</a:t>
                      </a:r>
                      <a:endParaRPr lang="en-AU" sz="900" b="0" i="0" u="none" strike="noStrike">
                        <a:effectLst/>
                        <a:latin typeface="Arial" panose="020B0604020202020204" pitchFamily="34" charset="0"/>
                      </a:endParaRPr>
                    </a:p>
                    <a:p>
                      <a:pPr marL="171450" indent="-171450" algn="l" fontAlgn="base">
                        <a:lnSpc>
                          <a:spcPct val="115000"/>
                        </a:lnSpc>
                        <a:spcBef>
                          <a:spcPts val="0"/>
                        </a:spcBef>
                        <a:spcAft>
                          <a:spcPts val="0"/>
                        </a:spcAft>
                        <a:buFont typeface="Arial" panose="020B0604020202020204" pitchFamily="34" charset="0"/>
                        <a:buChar char="•"/>
                        <a:tabLst>
                          <a:tab pos="2286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does not have a:</a:t>
                      </a:r>
                      <a:endParaRPr lang="en-AU" sz="900" b="0" i="0" u="none" strike="noStrike">
                        <a:effectLst/>
                        <a:latin typeface="Arial" panose="020B0604020202020204" pitchFamily="34" charset="0"/>
                      </a:endParaRPr>
                    </a:p>
                    <a:p>
                      <a:pPr marL="628650" lvl="1" indent="-171450" algn="l" fontAlgn="base">
                        <a:lnSpc>
                          <a:spcPct val="115000"/>
                        </a:lnSpc>
                        <a:spcBef>
                          <a:spcPts val="0"/>
                        </a:spcBef>
                        <a:spcAft>
                          <a:spcPts val="0"/>
                        </a:spcAft>
                        <a:buFont typeface="Courier New" panose="02070309020205020404" pitchFamily="49" charset="0"/>
                        <a:buChar char="o"/>
                        <a:tabLst>
                          <a:tab pos="4191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high JSCI score   </a:t>
                      </a:r>
                      <a:endParaRPr lang="en-AU" sz="900" b="0" i="0" u="none" strike="noStrike">
                        <a:effectLst/>
                        <a:latin typeface="Arial" panose="020B0604020202020204" pitchFamily="34" charset="0"/>
                      </a:endParaRPr>
                    </a:p>
                    <a:p>
                      <a:pPr marL="628650" lvl="1" indent="-171450" algn="l" fontAlgn="base">
                        <a:lnSpc>
                          <a:spcPct val="115000"/>
                        </a:lnSpc>
                        <a:spcBef>
                          <a:spcPts val="0"/>
                        </a:spcBef>
                        <a:spcAft>
                          <a:spcPts val="0"/>
                        </a:spcAft>
                        <a:buFont typeface="Courier New" panose="02070309020205020404" pitchFamily="49" charset="0"/>
                        <a:buChar char="o"/>
                        <a:tabLst>
                          <a:tab pos="4191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serious incident report or Managed Service Plan</a:t>
                      </a:r>
                      <a:endParaRPr lang="en-AU" sz="900" b="0" i="0" u="none" strike="noStrike">
                        <a:effectLst/>
                        <a:latin typeface="Arial" panose="020B0604020202020204" pitchFamily="34" charset="0"/>
                      </a:endParaRPr>
                    </a:p>
                    <a:p>
                      <a:pPr marL="628650" lvl="1" indent="-171450" algn="l" fontAlgn="base">
                        <a:lnSpc>
                          <a:spcPct val="115000"/>
                        </a:lnSpc>
                        <a:spcBef>
                          <a:spcPts val="0"/>
                        </a:spcBef>
                        <a:spcAft>
                          <a:spcPts val="0"/>
                        </a:spcAft>
                        <a:buFont typeface="Courier New" panose="02070309020205020404" pitchFamily="49" charset="0"/>
                        <a:buChar char="o"/>
                        <a:tabLst>
                          <a:tab pos="4191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draft or approved wage subsidy agreement</a:t>
                      </a:r>
                      <a:r>
                        <a:rPr lang="en-AU" sz="900" b="0" i="0" u="none" strike="noStrike">
                          <a:effectLst/>
                          <a:latin typeface="Times New Roman" panose="02020603050405020304" pitchFamily="18" charset="0"/>
                          <a:ea typeface="Yu Gothic Light" panose="020B0300000000000000" pitchFamily="34" charset="-128"/>
                          <a:cs typeface="Calibri" panose="020F0502020204030204" pitchFamily="34" charset="0"/>
                        </a:rPr>
                        <a:t> </a:t>
                      </a:r>
                      <a:endParaRPr lang="en-AU" sz="900" b="0" i="0" u="none" strike="noStrike">
                        <a:effectLst/>
                        <a:latin typeface="Arial" panose="020B0604020202020204" pitchFamily="34" charset="0"/>
                      </a:endParaRPr>
                    </a:p>
                    <a:p>
                      <a:pPr marL="628650" lvl="1" indent="-171450" algn="l" fontAlgn="base">
                        <a:lnSpc>
                          <a:spcPct val="115000"/>
                        </a:lnSpc>
                        <a:spcBef>
                          <a:spcPts val="0"/>
                        </a:spcBef>
                        <a:spcAft>
                          <a:spcPts val="0"/>
                        </a:spcAft>
                        <a:buFont typeface="Courier New" panose="02070309020205020404" pitchFamily="49" charset="0"/>
                        <a:buChar char="o"/>
                        <a:tabLst>
                          <a:tab pos="419100" algn="l"/>
                        </a:tabLst>
                      </a:pP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draft or approved </a:t>
                      </a:r>
                      <a:r>
                        <a:rPr lang="en-AU" sz="900" b="0" i="0" u="none" strike="noStrike" err="1">
                          <a:effectLst/>
                          <a:latin typeface="Calibri" panose="020F0502020204030204" pitchFamily="34" charset="0"/>
                          <a:ea typeface="Yu Gothic Light" panose="020B0300000000000000" pitchFamily="34" charset="-128"/>
                          <a:cs typeface="Arial" panose="020B0604020202020204" pitchFamily="34" charset="0"/>
                        </a:rPr>
                        <a:t>PaTH</a:t>
                      </a:r>
                      <a:r>
                        <a:rPr lang="en-AU" sz="900" b="0" i="0" u="none" strike="noStrike">
                          <a:effectLst/>
                          <a:latin typeface="Calibri" panose="020F0502020204030204" pitchFamily="34" charset="0"/>
                          <a:ea typeface="Yu Gothic Light" panose="020B0300000000000000" pitchFamily="34" charset="-128"/>
                          <a:cs typeface="Arial" panose="020B0604020202020204" pitchFamily="34" charset="0"/>
                        </a:rPr>
                        <a:t> Internship Agreement</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Online </a:t>
                      </a:r>
                    </a:p>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(may choose Workforce Australia provider services)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71076"/>
                  </a:ext>
                </a:extLst>
              </a:tr>
              <a:tr h="433329">
                <a:tc>
                  <a:txBody>
                    <a:bodyPr/>
                    <a:lstStyle/>
                    <a:p>
                      <a:pPr marL="171450" indent="-171450" algn="l" fontAlgn="ctr">
                        <a:lnSpc>
                          <a:spcPct val="115000"/>
                        </a:lnSpc>
                        <a:spcBef>
                          <a:spcPts val="0"/>
                        </a:spcBef>
                        <a:spcAft>
                          <a:spcPts val="0"/>
                        </a:spcAft>
                        <a:buClrTx/>
                        <a:buSzPts val="1100"/>
                        <a:buFont typeface="Arial" panose="020B0604020202020204" pitchFamily="34" charset="0"/>
                        <a:buChar char="•"/>
                      </a:pPr>
                      <a:r>
                        <a:rPr lang="en-AU" sz="900" b="0" i="0" u="none" strike="noStrike" err="1">
                          <a:effectLst/>
                          <a:latin typeface="Calibri" panose="020F0502020204030204" pitchFamily="34" charset="0"/>
                          <a:ea typeface="Calibri" panose="020F0502020204030204" pitchFamily="34" charset="0"/>
                          <a:cs typeface="Arial" panose="020B0604020202020204" pitchFamily="34" charset="0"/>
                        </a:rPr>
                        <a:t>jobactive</a:t>
                      </a: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 Stream C/NEST Enhanced Services Participants if eligible for </a:t>
                      </a:r>
                      <a:r>
                        <a:rPr lang="en-AU" sz="900" b="0" i="0" u="none" strike="noStrike" err="1">
                          <a:effectLst/>
                          <a:latin typeface="Calibri" panose="020F0502020204030204" pitchFamily="34" charset="0"/>
                          <a:ea typeface="Calibri" panose="020F0502020204030204" pitchFamily="34" charset="0"/>
                          <a:cs typeface="Arial" panose="020B0604020202020204" pitchFamily="34" charset="0"/>
                        </a:rPr>
                        <a:t>TtW</a:t>
                      </a: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 (see Note 2 below). </a:t>
                      </a:r>
                      <a:endParaRPr lang="en-AU" sz="900" b="0" i="0" u="none" strike="noStrike">
                        <a:effectLst/>
                        <a:latin typeface="Arial" panose="020B0604020202020204" pitchFamily="34" charset="0"/>
                        <a:ea typeface="+mn-ea"/>
                        <a:cs typeface="+mn-cs"/>
                      </a:endParaRPr>
                    </a:p>
                    <a:p>
                      <a:pPr marL="171450" indent="-171450" algn="l" fontAlgn="ctr">
                        <a:lnSpc>
                          <a:spcPct val="115000"/>
                        </a:lnSpc>
                        <a:spcBef>
                          <a:spcPts val="0"/>
                        </a:spcBef>
                        <a:spcAft>
                          <a:spcPts val="0"/>
                        </a:spcAft>
                        <a:buClrTx/>
                        <a:buSzPts val="1100"/>
                        <a:buFont typeface="Arial" panose="020B0604020202020204" pitchFamily="34" charset="0"/>
                        <a:buChar char="•"/>
                      </a:pPr>
                      <a:r>
                        <a:rPr lang="en-AU" sz="900" b="0" i="0" u="none" strike="noStrike" err="1">
                          <a:effectLst/>
                          <a:latin typeface="Calibri" panose="020F0502020204030204" pitchFamily="34" charset="0"/>
                          <a:ea typeface="Calibri" panose="020F0502020204030204" pitchFamily="34" charset="0"/>
                          <a:cs typeface="Arial" panose="020B0604020202020204" pitchFamily="34" charset="0"/>
                        </a:rPr>
                        <a:t>TtW</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 </a:t>
                      </a:r>
                      <a:r>
                        <a:rPr lang="en-AU" sz="900" b="0" i="0" u="none" strike="noStrike" err="1">
                          <a:effectLst/>
                          <a:latin typeface="Calibri" panose="020F0502020204030204" pitchFamily="34" charset="0"/>
                          <a:ea typeface="Calibri" panose="020F0502020204030204" pitchFamily="34" charset="0"/>
                          <a:cs typeface="Arial" panose="020B0604020202020204" pitchFamily="34" charset="0"/>
                        </a:rPr>
                        <a:t>TtW</a:t>
                      </a:r>
                      <a:endParaRPr lang="en-AU" sz="900" b="0" i="0" u="none" strike="noStrike">
                        <a:effectLst/>
                        <a:latin typeface="Arial" panose="020B0604020202020204" pitchFamily="34" charset="0"/>
                      </a:endParaRPr>
                    </a:p>
                    <a:p>
                      <a:pPr algn="l" fontAlgn="ctr">
                        <a:lnSpc>
                          <a:spcPct val="115000"/>
                        </a:lnSpc>
                        <a:spcBef>
                          <a:spcPts val="0"/>
                        </a:spcBef>
                        <a:spcAft>
                          <a:spcPts val="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(may choose Workforce Australia provider services)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913427"/>
                  </a:ext>
                </a:extLst>
              </a:tr>
              <a:tr h="176843">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All other jobactive and NEST Enhanced Services Participants.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provider services</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971041"/>
                  </a:ext>
                </a:extLst>
              </a:tr>
              <a:tr h="382554">
                <a:tc>
                  <a:txBody>
                    <a:bodyPr/>
                    <a:lstStyle/>
                    <a:p>
                      <a:pPr algn="l" fontAlgn="ctr">
                        <a:lnSpc>
                          <a:spcPct val="115000"/>
                        </a:lnSpc>
                        <a:spcBef>
                          <a:spcPts val="0"/>
                        </a:spcBef>
                        <a:spcAft>
                          <a:spcPts val="60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New Business Assistance with NEIS with more than 3 months remaining in NEIS Assistance</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0"/>
                        </a:spcAft>
                      </a:pPr>
                      <a:r>
                        <a:rPr lang="en-AU" sz="900" b="0" i="0" u="none" strike="noStrike">
                          <a:effectLst/>
                          <a:latin typeface="Calibri" panose="020F0502020204030204" pitchFamily="34" charset="0"/>
                          <a:ea typeface="Calibri" panose="020F0502020204030204" pitchFamily="34" charset="0"/>
                          <a:cs typeface="Arial" panose="020B0604020202020204" pitchFamily="34" charset="0"/>
                        </a:rPr>
                        <a:t>Workforce Australia – Self-Employment Assistance</a:t>
                      </a:r>
                      <a:endParaRPr lang="en-AU" sz="900" b="0" i="0" u="none" strike="noStrike">
                        <a:effectLst/>
                        <a:latin typeface="Arial" panose="020B0604020202020204" pitchFamily="34" charset="0"/>
                      </a:endParaRP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188469"/>
                  </a:ext>
                </a:extLst>
              </a:tr>
              <a:tr h="382554">
                <a:tc>
                  <a:txBody>
                    <a:bodyPr/>
                    <a:lstStyle/>
                    <a:p>
                      <a:pPr marL="0" algn="l" defTabSz="914400" rtl="0" eaLnBrk="1" fontAlgn="ctr" latinLnBrk="0" hangingPunct="1">
                        <a:lnSpc>
                          <a:spcPct val="115000"/>
                        </a:lnSpc>
                        <a:spcBef>
                          <a:spcPts val="0"/>
                        </a:spcBef>
                        <a:spcAft>
                          <a:spcPts val="600"/>
                        </a:spcAft>
                      </a:pPr>
                      <a:r>
                        <a:rPr lang="en-AU" sz="900" b="0" i="0" u="none" strike="noStrike" kern="1200">
                          <a:solidFill>
                            <a:schemeClr val="tx1"/>
                          </a:solidFill>
                          <a:effectLst/>
                          <a:latin typeface="Calibri" panose="020F0502020204030204" pitchFamily="34" charset="0"/>
                          <a:cs typeface="Arial" panose="020B0604020202020204" pitchFamily="34" charset="0"/>
                        </a:rPr>
                        <a:t>Volunteer Online Employment Services Trial </a:t>
                      </a: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Bef>
                          <a:spcPts val="0"/>
                        </a:spcBef>
                        <a:spcAft>
                          <a:spcPts val="600"/>
                        </a:spcAft>
                      </a:pPr>
                      <a:r>
                        <a:rPr lang="en-AU" sz="900" b="0" i="0" u="none" strike="noStrike" kern="1200" dirty="0">
                          <a:solidFill>
                            <a:schemeClr val="tx1"/>
                          </a:solidFill>
                          <a:effectLst/>
                          <a:latin typeface="Calibri" panose="020F0502020204030204" pitchFamily="34" charset="0"/>
                          <a:cs typeface="Arial" panose="020B0604020202020204" pitchFamily="34" charset="0"/>
                        </a:rPr>
                        <a:t>Can register for Workforce Australia - Online</a:t>
                      </a:r>
                    </a:p>
                  </a:txBody>
                  <a:tcPr marL="38737" marR="38737" marT="5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78573"/>
                  </a:ext>
                </a:extLst>
              </a:tr>
            </a:tbl>
          </a:graphicData>
        </a:graphic>
      </p:graphicFrame>
      <p:sp>
        <p:nvSpPr>
          <p:cNvPr id="3" name="Title 1">
            <a:extLst>
              <a:ext uri="{FF2B5EF4-FFF2-40B4-BE49-F238E27FC236}">
                <a16:creationId xmlns:a16="http://schemas.microsoft.com/office/drawing/2014/main" id="{B3A40493-AC7D-4947-8791-99DBD753DE03}"/>
              </a:ext>
            </a:extLst>
          </p:cNvPr>
          <p:cNvSpPr txBox="1">
            <a:spLocks/>
          </p:cNvSpPr>
          <p:nvPr/>
        </p:nvSpPr>
        <p:spPr>
          <a:xfrm>
            <a:off x="179512" y="1349995"/>
            <a:ext cx="2057400" cy="2058987"/>
          </a:xfrm>
          <a:prstGeom prst="ellipse">
            <a:avLst/>
          </a:prstGeom>
          <a:solidFill>
            <a:srgbClr val="006A88"/>
          </a:solidFill>
          <a:ln w="174625" cmpd="thinThick">
            <a:solidFill>
              <a:srgbClr val="006A88"/>
            </a:solidFill>
          </a:ln>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rgbClr val="002D3F"/>
                </a:solidFill>
                <a:latin typeface="+mn-lt"/>
                <a:ea typeface="+mj-ea"/>
                <a:cs typeface="+mj-cs"/>
              </a:defRPr>
            </a:lvl1pPr>
          </a:lstStyle>
          <a:p>
            <a:pPr algn="ctr"/>
            <a:r>
              <a:rPr lang="en-AU" sz="1300">
                <a:solidFill>
                  <a:srgbClr val="FFFFFF"/>
                </a:solidFill>
              </a:rPr>
              <a:t>Transition for Participants</a:t>
            </a:r>
          </a:p>
        </p:txBody>
      </p:sp>
    </p:spTree>
    <p:extLst>
      <p:ext uri="{BB962C8B-B14F-4D97-AF65-F5344CB8AC3E}">
        <p14:creationId xmlns:p14="http://schemas.microsoft.com/office/powerpoint/2010/main" val="289117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A983-D372-4DAF-BD33-A56F6126A670}"/>
              </a:ext>
            </a:extLst>
          </p:cNvPr>
          <p:cNvSpPr>
            <a:spLocks noGrp="1"/>
          </p:cNvSpPr>
          <p:nvPr>
            <p:ph type="title"/>
          </p:nvPr>
        </p:nvSpPr>
        <p:spPr/>
        <p:txBody>
          <a:bodyPr/>
          <a:lstStyle/>
          <a:p>
            <a:r>
              <a:rPr lang="en-AU" b="1"/>
              <a:t>Early access to indicative caseload and IT System</a:t>
            </a:r>
          </a:p>
        </p:txBody>
      </p:sp>
      <p:sp>
        <p:nvSpPr>
          <p:cNvPr id="3" name="Content Placeholder 2">
            <a:extLst>
              <a:ext uri="{FF2B5EF4-FFF2-40B4-BE49-F238E27FC236}">
                <a16:creationId xmlns:a16="http://schemas.microsoft.com/office/drawing/2014/main" id="{925BD481-ADB9-4F6E-AF14-893DEB49BCD1}"/>
              </a:ext>
            </a:extLst>
          </p:cNvPr>
          <p:cNvSpPr>
            <a:spLocks noGrp="1"/>
          </p:cNvSpPr>
          <p:nvPr>
            <p:ph idx="1"/>
          </p:nvPr>
        </p:nvSpPr>
        <p:spPr>
          <a:xfrm>
            <a:off x="457200" y="1494012"/>
            <a:ext cx="7886700" cy="3240360"/>
          </a:xfrm>
        </p:spPr>
        <p:txBody>
          <a:bodyPr vert="horz" lIns="0" tIns="0" rIns="0" bIns="0" rtlCol="0" anchor="t">
            <a:normAutofit fontScale="62500" lnSpcReduction="20000"/>
          </a:bodyPr>
          <a:lstStyle/>
          <a:p>
            <a:pPr marL="0" indent="0">
              <a:buNone/>
            </a:pPr>
            <a:r>
              <a:rPr lang="en-AU" sz="2900" b="1">
                <a:solidFill>
                  <a:srgbClr val="0E77CD"/>
                </a:solidFill>
              </a:rPr>
              <a:t>Workforce Australia providers and Workforce Australia – </a:t>
            </a:r>
            <a:r>
              <a:rPr lang="en-AU" sz="2900" b="1" err="1">
                <a:solidFill>
                  <a:srgbClr val="0E77CD"/>
                </a:solidFill>
              </a:rPr>
              <a:t>TtW</a:t>
            </a:r>
            <a:r>
              <a:rPr lang="en-AU" sz="2900" b="1">
                <a:solidFill>
                  <a:srgbClr val="0E77CD"/>
                </a:solidFill>
              </a:rPr>
              <a:t> Providers</a:t>
            </a:r>
          </a:p>
          <a:p>
            <a:pPr marL="0" indent="0">
              <a:buNone/>
            </a:pPr>
            <a:r>
              <a:rPr lang="en-AU" sz="2100" b="1">
                <a:solidFill>
                  <a:srgbClr val="78AFB2"/>
                </a:solidFill>
              </a:rPr>
              <a:t>Site summary</a:t>
            </a:r>
            <a:endParaRPr lang="en-AU" sz="2100" b="1">
              <a:solidFill>
                <a:srgbClr val="78AFB2"/>
              </a:solidFill>
              <a:cs typeface="Calibri"/>
            </a:endParaRPr>
          </a:p>
          <a:p>
            <a:pPr marL="229870" indent="-229870"/>
            <a:r>
              <a:rPr lang="en-AU"/>
              <a:t>Site summary data has been released.</a:t>
            </a:r>
            <a:endParaRPr lang="en-AU">
              <a:cs typeface="Calibri"/>
            </a:endParaRPr>
          </a:p>
          <a:p>
            <a:pPr marL="229870" indent="-229870"/>
            <a:r>
              <a:rPr lang="en-AU"/>
              <a:t>In </a:t>
            </a:r>
            <a:r>
              <a:rPr lang="en-AU" b="1"/>
              <a:t>mid-May 2022</a:t>
            </a:r>
            <a:r>
              <a:rPr lang="en-AU"/>
              <a:t>, the Site Summary dashboard will be released in ESS Web 2.0.</a:t>
            </a:r>
            <a:endParaRPr lang="en-AU">
              <a:cs typeface="Calibri" panose="020F0502020204030204"/>
            </a:endParaRPr>
          </a:p>
          <a:p>
            <a:pPr marL="0" indent="0">
              <a:buNone/>
            </a:pPr>
            <a:r>
              <a:rPr lang="en-AU" b="1">
                <a:solidFill>
                  <a:srgbClr val="78AFB2"/>
                </a:solidFill>
              </a:rPr>
              <a:t>Indicative caseload report</a:t>
            </a:r>
            <a:endParaRPr lang="en-AU" b="1">
              <a:solidFill>
                <a:srgbClr val="78AFB2"/>
              </a:solidFill>
              <a:cs typeface="Calibri"/>
            </a:endParaRPr>
          </a:p>
          <a:p>
            <a:pPr marL="0" indent="0">
              <a:buNone/>
            </a:pPr>
            <a:r>
              <a:rPr lang="en-AU"/>
              <a:t>On 6 June 2022, the indicative caseload report will be available in ESS Web 2.0.</a:t>
            </a:r>
            <a:endParaRPr lang="en-AU">
              <a:cs typeface="Calibri"/>
            </a:endParaRPr>
          </a:p>
          <a:p>
            <a:pPr marL="0" indent="0">
              <a:buNone/>
            </a:pPr>
            <a:r>
              <a:rPr lang="en-AU" b="1">
                <a:solidFill>
                  <a:srgbClr val="78AFB2"/>
                </a:solidFill>
              </a:rPr>
              <a:t>Pre-Diary</a:t>
            </a:r>
            <a:endParaRPr lang="en-AU" b="1">
              <a:solidFill>
                <a:srgbClr val="78AFB2"/>
              </a:solidFill>
              <a:cs typeface="Calibri"/>
            </a:endParaRPr>
          </a:p>
          <a:p>
            <a:pPr marL="229870" indent="-229870">
              <a:lnSpc>
                <a:spcPct val="134000"/>
              </a:lnSpc>
            </a:pPr>
            <a:r>
              <a:rPr lang="en-AU" b="1"/>
              <a:t>From 6 June 2022</a:t>
            </a:r>
            <a:r>
              <a:rPr lang="en-AU"/>
              <a:t>, Providers can book Participants (in their indicative caseload) into Appointments from 4 July 2022.</a:t>
            </a:r>
            <a:endParaRPr lang="en-AU">
              <a:cs typeface="Calibri" panose="020F0502020204030204"/>
            </a:endParaRPr>
          </a:p>
          <a:p>
            <a:pPr marL="0" indent="0">
              <a:buNone/>
            </a:pPr>
            <a:r>
              <a:rPr lang="en-AU" b="1">
                <a:solidFill>
                  <a:srgbClr val="78AFB2"/>
                </a:solidFill>
              </a:rPr>
              <a:t>Activity management</a:t>
            </a:r>
            <a:endParaRPr lang="en-AU" b="1">
              <a:solidFill>
                <a:srgbClr val="78AFB2"/>
              </a:solidFill>
              <a:cs typeface="Calibri"/>
            </a:endParaRPr>
          </a:p>
          <a:p>
            <a:pPr marL="229870" indent="-229870">
              <a:lnSpc>
                <a:spcPct val="134000"/>
              </a:lnSpc>
            </a:pPr>
            <a:r>
              <a:rPr lang="en-AU" b="1">
                <a:ea typeface="Calibri" panose="020F0502020204030204" pitchFamily="34" charset="0"/>
                <a:cs typeface="Arial"/>
              </a:rPr>
              <a:t>From 6 June 2022</a:t>
            </a:r>
            <a:r>
              <a:rPr lang="en-AU">
                <a:ea typeface="Calibri" panose="020F0502020204030204" pitchFamily="34" charset="0"/>
                <a:cs typeface="Arial"/>
              </a:rPr>
              <a:t>, Providers will be able to create Activities in ESS Web 2.0 so that referrals can occur from Monday 4 July 2022. This will also be available to Workforce Australia – CTA and EST Providers.</a:t>
            </a:r>
            <a:endParaRPr lang="en-AU" sz="2000">
              <a:ea typeface="Calibri" panose="020F0502020204030204" pitchFamily="34" charset="0"/>
              <a:cs typeface="Arial"/>
            </a:endParaRPr>
          </a:p>
          <a:p>
            <a:pPr marL="229870" indent="-229870"/>
            <a:endParaRPr lang="en-AU">
              <a:cs typeface="Calibri" panose="020F0502020204030204"/>
            </a:endParaRPr>
          </a:p>
        </p:txBody>
      </p:sp>
    </p:spTree>
    <p:extLst>
      <p:ext uri="{BB962C8B-B14F-4D97-AF65-F5344CB8AC3E}">
        <p14:creationId xmlns:p14="http://schemas.microsoft.com/office/powerpoint/2010/main" val="145313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F843-8AE4-4D24-BB41-456A9EEF902E}"/>
              </a:ext>
            </a:extLst>
          </p:cNvPr>
          <p:cNvSpPr>
            <a:spLocks noGrp="1"/>
          </p:cNvSpPr>
          <p:nvPr>
            <p:ph type="title"/>
          </p:nvPr>
        </p:nvSpPr>
        <p:spPr/>
        <p:txBody>
          <a:bodyPr/>
          <a:lstStyle/>
          <a:p>
            <a:r>
              <a:rPr lang="en-AU" b="1"/>
              <a:t>Purpose</a:t>
            </a:r>
          </a:p>
        </p:txBody>
      </p:sp>
      <p:sp>
        <p:nvSpPr>
          <p:cNvPr id="3" name="Content Placeholder 2">
            <a:extLst>
              <a:ext uri="{FF2B5EF4-FFF2-40B4-BE49-F238E27FC236}">
                <a16:creationId xmlns:a16="http://schemas.microsoft.com/office/drawing/2014/main" id="{E748BA7F-A92C-4CBC-A053-C401ED735114}"/>
              </a:ext>
            </a:extLst>
          </p:cNvPr>
          <p:cNvSpPr>
            <a:spLocks noGrp="1"/>
          </p:cNvSpPr>
          <p:nvPr>
            <p:ph idx="1"/>
          </p:nvPr>
        </p:nvSpPr>
        <p:spPr>
          <a:xfrm>
            <a:off x="755576" y="1353707"/>
            <a:ext cx="3250704" cy="3024371"/>
          </a:xfrm>
        </p:spPr>
        <p:txBody>
          <a:bodyPr/>
          <a:lstStyle/>
          <a:p>
            <a:pPr marL="0" indent="0">
              <a:buNone/>
            </a:pPr>
            <a:r>
              <a:rPr lang="en-AU"/>
              <a:t>To provide:</a:t>
            </a:r>
          </a:p>
          <a:p>
            <a:r>
              <a:rPr lang="en-AU"/>
              <a:t>an overview of the Provider Transition Advice</a:t>
            </a:r>
          </a:p>
          <a:p>
            <a:r>
              <a:rPr lang="en-AU"/>
              <a:t>an opportunity for continuing and new providers to ask questions relating to the Advice.</a:t>
            </a:r>
          </a:p>
        </p:txBody>
      </p:sp>
      <p:pic>
        <p:nvPicPr>
          <p:cNvPr id="6" name="Picture 5" descr="Radar chart&#10;&#10;Description automatically generated">
            <a:extLst>
              <a:ext uri="{FF2B5EF4-FFF2-40B4-BE49-F238E27FC236}">
                <a16:creationId xmlns:a16="http://schemas.microsoft.com/office/drawing/2014/main" id="{A8EA8A1A-28EA-4F15-9C21-2DED8149B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4267"/>
            <a:ext cx="2954841" cy="4183400"/>
          </a:xfrm>
          <a:prstGeom prst="rect">
            <a:avLst/>
          </a:prstGeom>
        </p:spPr>
      </p:pic>
    </p:spTree>
    <p:extLst>
      <p:ext uri="{BB962C8B-B14F-4D97-AF65-F5344CB8AC3E}">
        <p14:creationId xmlns:p14="http://schemas.microsoft.com/office/powerpoint/2010/main" val="225382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E2B8-5641-450C-883A-E550F9B5EF2B}"/>
              </a:ext>
            </a:extLst>
          </p:cNvPr>
          <p:cNvSpPr>
            <a:spLocks noGrp="1"/>
          </p:cNvSpPr>
          <p:nvPr>
            <p:ph type="title"/>
          </p:nvPr>
        </p:nvSpPr>
        <p:spPr/>
        <p:txBody>
          <a:bodyPr/>
          <a:lstStyle/>
          <a:p>
            <a:r>
              <a:rPr lang="en-AU" b="1"/>
              <a:t>Access to the Department’s IT Systems</a:t>
            </a:r>
            <a:endParaRPr lang="en-AU"/>
          </a:p>
        </p:txBody>
      </p:sp>
      <p:sp>
        <p:nvSpPr>
          <p:cNvPr id="3" name="Content Placeholder 2">
            <a:extLst>
              <a:ext uri="{FF2B5EF4-FFF2-40B4-BE49-F238E27FC236}">
                <a16:creationId xmlns:a16="http://schemas.microsoft.com/office/drawing/2014/main" id="{A971675B-4329-472F-B3CC-3C8EFEA8D4FA}"/>
              </a:ext>
            </a:extLst>
          </p:cNvPr>
          <p:cNvSpPr>
            <a:spLocks noGrp="1"/>
          </p:cNvSpPr>
          <p:nvPr>
            <p:ph idx="1"/>
          </p:nvPr>
        </p:nvSpPr>
        <p:spPr/>
        <p:txBody>
          <a:bodyPr vert="horz" lIns="0" tIns="0" rIns="0" bIns="0" rtlCol="0" anchor="t">
            <a:normAutofit/>
          </a:bodyPr>
          <a:lstStyle/>
          <a:p>
            <a:pPr marL="0" indent="0">
              <a:buNone/>
            </a:pPr>
            <a:r>
              <a:rPr lang="en-AU" sz="1800" b="1">
                <a:solidFill>
                  <a:srgbClr val="0E77CD"/>
                </a:solidFill>
                <a:effectLst/>
                <a:latin typeface="Calibri"/>
                <a:ea typeface="Calibri" panose="020F0502020204030204" pitchFamily="34" charset="0"/>
                <a:cs typeface="Calibri"/>
              </a:rPr>
              <a:t>System Outage</a:t>
            </a:r>
          </a:p>
          <a:p>
            <a:pPr marL="229870" indent="-229870"/>
            <a:r>
              <a:rPr lang="en-AU" sz="1800">
                <a:effectLst/>
                <a:latin typeface="Calibri"/>
                <a:ea typeface="Calibri" panose="020F0502020204030204" pitchFamily="34" charset="0"/>
                <a:cs typeface="Calibri"/>
              </a:rPr>
              <a:t>The Department’s IT systems will not be available from </a:t>
            </a:r>
            <a:r>
              <a:rPr lang="en-AU" sz="1800" b="1">
                <a:effectLst/>
                <a:latin typeface="Calibri"/>
                <a:ea typeface="Calibri" panose="020F0502020204030204" pitchFamily="34" charset="0"/>
                <a:cs typeface="Calibri"/>
              </a:rPr>
              <a:t>8:00 pm AEST on 30 June 2022</a:t>
            </a:r>
            <a:r>
              <a:rPr lang="en-AU" sz="1800">
                <a:effectLst/>
                <a:latin typeface="Calibri"/>
                <a:ea typeface="Calibri" panose="020F0502020204030204" pitchFamily="34" charset="0"/>
                <a:cs typeface="Calibri"/>
              </a:rPr>
              <a:t> until the start of business on </a:t>
            </a:r>
            <a:r>
              <a:rPr lang="en-AU" sz="1800" b="1">
                <a:effectLst/>
                <a:latin typeface="Calibri"/>
                <a:ea typeface="Calibri" panose="020F0502020204030204" pitchFamily="34" charset="0"/>
                <a:cs typeface="Calibri"/>
              </a:rPr>
              <a:t>4 July 2022</a:t>
            </a:r>
            <a:r>
              <a:rPr lang="en-AU" sz="1800">
                <a:effectLst/>
                <a:latin typeface="Calibri"/>
                <a:ea typeface="Calibri" panose="020F0502020204030204" pitchFamily="34" charset="0"/>
                <a:cs typeface="Calibri"/>
              </a:rPr>
              <a:t>.</a:t>
            </a:r>
            <a:r>
              <a:rPr lang="en-AU" sz="1800">
                <a:latin typeface="Calibri"/>
                <a:ea typeface="Calibri" panose="020F0502020204030204" pitchFamily="34" charset="0"/>
                <a:cs typeface="Calibri"/>
              </a:rPr>
              <a:t> </a:t>
            </a:r>
            <a:endParaRPr lang="en-AU" sz="1800">
              <a:effectLst/>
              <a:latin typeface="Calibri" panose="020F0502020204030204" pitchFamily="34" charset="0"/>
              <a:ea typeface="Calibri" panose="020F0502020204030204" pitchFamily="34" charset="0"/>
              <a:cs typeface="Calibri"/>
            </a:endParaRPr>
          </a:p>
          <a:p>
            <a:pPr marL="0" indent="0">
              <a:buNone/>
            </a:pPr>
            <a:endParaRPr lang="en-AU" sz="1800" b="1">
              <a:solidFill>
                <a:srgbClr val="0E77CD"/>
              </a:solidFill>
              <a:latin typeface="Calibri" panose="020F0502020204030204" pitchFamily="34" charset="0"/>
            </a:endParaRPr>
          </a:p>
          <a:p>
            <a:pPr marL="0" indent="0">
              <a:buNone/>
            </a:pPr>
            <a:r>
              <a:rPr lang="en-AU" sz="1800" b="1">
                <a:solidFill>
                  <a:srgbClr val="0E77CD"/>
                </a:solidFill>
                <a:latin typeface="Calibri"/>
                <a:cs typeface="Calibri"/>
              </a:rPr>
              <a:t>Claims and payments</a:t>
            </a:r>
            <a:endParaRPr lang="en-AU" b="1">
              <a:solidFill>
                <a:srgbClr val="0E77CD"/>
              </a:solidFill>
              <a:latin typeface="Calibri"/>
              <a:cs typeface="Calibri"/>
            </a:endParaRPr>
          </a:p>
          <a:p>
            <a:pPr marL="229870" indent="-229870"/>
            <a:r>
              <a:rPr lang="en-AU" sz="1800"/>
              <a:t>Continuing Providers will retain access to ESS Web post </a:t>
            </a:r>
            <a:r>
              <a:rPr lang="en-AU" sz="1800" b="1"/>
              <a:t>30 June 2022</a:t>
            </a:r>
            <a:r>
              <a:rPr lang="en-AU" sz="1800"/>
              <a:t> to claim Fees, Outcome Payments and Reimbursements in accordance with the relevant Deed and Guidelines.</a:t>
            </a:r>
            <a:endParaRPr lang="en-AU" sz="1800">
              <a:cs typeface="Calibri"/>
            </a:endParaRPr>
          </a:p>
          <a:p>
            <a:endParaRPr lang="en-AU"/>
          </a:p>
        </p:txBody>
      </p:sp>
    </p:spTree>
    <p:extLst>
      <p:ext uri="{BB962C8B-B14F-4D97-AF65-F5344CB8AC3E}">
        <p14:creationId xmlns:p14="http://schemas.microsoft.com/office/powerpoint/2010/main" val="51818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60AD-214D-4730-87B6-6C05D4355686}"/>
              </a:ext>
            </a:extLst>
          </p:cNvPr>
          <p:cNvSpPr>
            <a:spLocks noGrp="1"/>
          </p:cNvSpPr>
          <p:nvPr>
            <p:ph type="title"/>
          </p:nvPr>
        </p:nvSpPr>
        <p:spPr/>
        <p:txBody>
          <a:bodyPr/>
          <a:lstStyle/>
          <a:p>
            <a:r>
              <a:rPr lang="en-AU" b="1"/>
              <a:t>Commencing Workforce Australia Services and Workforce Australia - </a:t>
            </a:r>
            <a:r>
              <a:rPr lang="en-AU" b="1" err="1"/>
              <a:t>TtW</a:t>
            </a:r>
            <a:r>
              <a:rPr lang="en-AU" b="1"/>
              <a:t> </a:t>
            </a:r>
          </a:p>
        </p:txBody>
      </p:sp>
      <p:sp>
        <p:nvSpPr>
          <p:cNvPr id="3" name="Content Placeholder 2">
            <a:extLst>
              <a:ext uri="{FF2B5EF4-FFF2-40B4-BE49-F238E27FC236}">
                <a16:creationId xmlns:a16="http://schemas.microsoft.com/office/drawing/2014/main" id="{1AEA2538-10D2-405A-83A8-38664AF61323}"/>
              </a:ext>
            </a:extLst>
          </p:cNvPr>
          <p:cNvSpPr>
            <a:spLocks noGrp="1"/>
          </p:cNvSpPr>
          <p:nvPr>
            <p:ph idx="1"/>
          </p:nvPr>
        </p:nvSpPr>
        <p:spPr/>
        <p:txBody>
          <a:bodyPr/>
          <a:lstStyle/>
          <a:p>
            <a:r>
              <a:rPr lang="en-AU" sz="2000">
                <a:effectLst/>
                <a:ea typeface="Calibri" panose="020F0502020204030204" pitchFamily="34" charset="0"/>
              </a:rPr>
              <a:t>Providers must:</a:t>
            </a:r>
          </a:p>
          <a:p>
            <a:pPr marL="342900" lvl="0" indent="-342900">
              <a:buFont typeface="Symbol" panose="05050102010706020507" pitchFamily="18" charset="2"/>
              <a:buChar char=""/>
            </a:pPr>
            <a:r>
              <a:rPr lang="en-AU" sz="1800">
                <a:latin typeface="Calibri" panose="020F0502020204030204" pitchFamily="34" charset="0"/>
                <a:ea typeface="Times New Roman" panose="02020603050405020304" pitchFamily="18" charset="0"/>
              </a:rPr>
              <a:t>o</a:t>
            </a:r>
            <a:r>
              <a:rPr lang="en-AU" sz="1800">
                <a:effectLst/>
                <a:latin typeface="Calibri" panose="020F0502020204030204" pitchFamily="34" charset="0"/>
                <a:ea typeface="Times New Roman" panose="02020603050405020304" pitchFamily="18" charset="0"/>
              </a:rPr>
              <a:t>pen all Sites by </a:t>
            </a:r>
            <a:r>
              <a:rPr lang="en-AU" sz="1800" b="1">
                <a:effectLst/>
                <a:latin typeface="Calibri" panose="020F0502020204030204" pitchFamily="34" charset="0"/>
                <a:ea typeface="Times New Roman" panose="02020603050405020304" pitchFamily="18" charset="0"/>
              </a:rPr>
              <a:t>Friday 1 July 2022</a:t>
            </a:r>
            <a:r>
              <a:rPr lang="en-AU" sz="1800">
                <a:effectLst/>
                <a:latin typeface="Calibri" panose="020F0502020204030204" pitchFamily="34" charset="0"/>
                <a:ea typeface="Times New Roman" panose="02020603050405020304" pitchFamily="18" charset="0"/>
              </a:rPr>
              <a:t> and be ready to commence Services on </a:t>
            </a:r>
            <a:r>
              <a:rPr lang="en-AU" sz="1800" b="1">
                <a:effectLst/>
                <a:latin typeface="Calibri" panose="020F0502020204030204" pitchFamily="34" charset="0"/>
                <a:ea typeface="Times New Roman" panose="02020603050405020304" pitchFamily="18" charset="0"/>
              </a:rPr>
              <a:t>Monday 4 July 2022</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a:effectLst/>
                <a:latin typeface="Calibri" panose="020F0502020204030204" pitchFamily="34" charset="0"/>
                <a:ea typeface="Times New Roman" panose="02020603050405020304" pitchFamily="18" charset="0"/>
              </a:rPr>
              <a:t>Commence Transitioned Participants (except those who are Suspended) by </a:t>
            </a:r>
            <a:r>
              <a:rPr lang="en-AU" sz="1800" b="1">
                <a:effectLst/>
                <a:latin typeface="Calibri" panose="020F0502020204030204" pitchFamily="34" charset="0"/>
                <a:ea typeface="Times New Roman" panose="02020603050405020304" pitchFamily="18" charset="0"/>
              </a:rPr>
              <a:t>Friday 26 August 2022</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a:latin typeface="Calibri" panose="020F0502020204030204" pitchFamily="34" charset="0"/>
                <a:ea typeface="Times New Roman" panose="02020603050405020304" pitchFamily="18" charset="0"/>
              </a:rPr>
              <a:t>s</a:t>
            </a:r>
            <a:r>
              <a:rPr lang="en-AU" sz="1800">
                <a:effectLst/>
                <a:latin typeface="Calibri" panose="020F0502020204030204" pitchFamily="34" charset="0"/>
                <a:ea typeface="Times New Roman" panose="02020603050405020304" pitchFamily="18" charset="0"/>
              </a:rPr>
              <a:t>ource and set up Activities, Wage Subsidy Agreements and Relocation Assistance with Participants </a:t>
            </a:r>
            <a:r>
              <a:rPr lang="en-AU" sz="1800" b="1">
                <a:effectLst/>
                <a:latin typeface="Calibri" panose="020F0502020204030204" pitchFamily="34" charset="0"/>
                <a:ea typeface="Times New Roman" panose="02020603050405020304" pitchFamily="18" charset="0"/>
              </a:rPr>
              <a:t>from 4 July 2022</a:t>
            </a:r>
            <a:r>
              <a:rPr lang="en-AU" sz="1800">
                <a:effectLst/>
                <a:latin typeface="Calibri" panose="020F0502020204030204" pitchFamily="34" charset="0"/>
                <a:ea typeface="Times New Roman" panose="02020603050405020304" pitchFamily="18" charset="0"/>
              </a:rPr>
              <a:t> to suit Participants needs in line with the relevant Deed and Guidelines.</a:t>
            </a:r>
            <a:endParaRPr lang="en-AU" sz="1800">
              <a:effectLst/>
              <a:latin typeface="Calibri" panose="020F0502020204030204" pitchFamily="34" charset="0"/>
              <a:ea typeface="Calibri" panose="020F0502020204030204" pitchFamily="34" charset="0"/>
            </a:endParaRPr>
          </a:p>
          <a:p>
            <a:endParaRPr lang="en-AU"/>
          </a:p>
        </p:txBody>
      </p:sp>
    </p:spTree>
    <p:extLst>
      <p:ext uri="{BB962C8B-B14F-4D97-AF65-F5344CB8AC3E}">
        <p14:creationId xmlns:p14="http://schemas.microsoft.com/office/powerpoint/2010/main" val="307932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C2B4-ABB5-4F6A-8036-288D2F4A5C34}"/>
              </a:ext>
            </a:extLst>
          </p:cNvPr>
          <p:cNvSpPr>
            <a:spLocks noGrp="1"/>
          </p:cNvSpPr>
          <p:nvPr>
            <p:ph type="title"/>
          </p:nvPr>
        </p:nvSpPr>
        <p:spPr/>
        <p:txBody>
          <a:bodyPr/>
          <a:lstStyle/>
          <a:p>
            <a:r>
              <a:rPr lang="en-AU" b="1"/>
              <a:t>Commencing Services under Workforce Australia – Self Employment Assistance</a:t>
            </a:r>
          </a:p>
        </p:txBody>
      </p:sp>
      <p:sp>
        <p:nvSpPr>
          <p:cNvPr id="3" name="Content Placeholder 2">
            <a:extLst>
              <a:ext uri="{FF2B5EF4-FFF2-40B4-BE49-F238E27FC236}">
                <a16:creationId xmlns:a16="http://schemas.microsoft.com/office/drawing/2014/main" id="{CC4C3DE8-DA94-48ED-B474-22A29E3DD6D4}"/>
              </a:ext>
            </a:extLst>
          </p:cNvPr>
          <p:cNvSpPr>
            <a:spLocks noGrp="1"/>
          </p:cNvSpPr>
          <p:nvPr>
            <p:ph idx="1"/>
          </p:nvPr>
        </p:nvSpPr>
        <p:spPr/>
        <p:txBody>
          <a:bodyPr/>
          <a:lstStyle/>
          <a:p>
            <a:r>
              <a:rPr lang="en-AU">
                <a:effectLst/>
                <a:latin typeface="Calibri" panose="020F0502020204030204" pitchFamily="34" charset="0"/>
                <a:ea typeface="Calibri" panose="020F0502020204030204" pitchFamily="34" charset="0"/>
                <a:cs typeface="Calibri" panose="020F0502020204030204" pitchFamily="34" charset="0"/>
              </a:rPr>
              <a:t>Workforce Australia - Self-Employment Assistance Providers must be ready to commence operations from </a:t>
            </a:r>
            <a:r>
              <a:rPr lang="en-AU" b="1">
                <a:effectLst/>
                <a:latin typeface="Calibri" panose="020F0502020204030204" pitchFamily="34" charset="0"/>
                <a:ea typeface="Calibri" panose="020F0502020204030204" pitchFamily="34" charset="0"/>
                <a:cs typeface="Calibri" panose="020F0502020204030204" pitchFamily="34" charset="0"/>
              </a:rPr>
              <a:t>Friday 1 July 2022</a:t>
            </a:r>
            <a:r>
              <a:rPr lang="en-AU">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AU" sz="1800">
              <a:latin typeface="Calibri" panose="020F0502020204030204" pitchFamily="34" charset="0"/>
              <a:ea typeface="Calibri" panose="020F0502020204030204" pitchFamily="34" charset="0"/>
              <a:cs typeface="Calibri" panose="020F0502020204030204" pitchFamily="34" charset="0"/>
            </a:endParaRPr>
          </a:p>
          <a:p>
            <a:r>
              <a:rPr lang="en-AU">
                <a:effectLst/>
                <a:latin typeface="Calibri" panose="020F0502020204030204" pitchFamily="34" charset="0"/>
                <a:ea typeface="Calibri" panose="020F0502020204030204" pitchFamily="34" charset="0"/>
                <a:cs typeface="Arial" panose="020B0604020202020204" pitchFamily="34" charset="0"/>
              </a:rPr>
              <a:t>The Self-Employment Assistance Provider must meet with and create a new Small Business Coaching Agreement with Transitioned Participants by </a:t>
            </a:r>
            <a:r>
              <a:rPr lang="en-AU" b="1">
                <a:effectLst/>
                <a:latin typeface="Calibri" panose="020F0502020204030204" pitchFamily="34" charset="0"/>
                <a:ea typeface="Calibri" panose="020F0502020204030204" pitchFamily="34" charset="0"/>
                <a:cs typeface="Arial" panose="020B0604020202020204" pitchFamily="34" charset="0"/>
              </a:rPr>
              <a:t>Friday 29 July 2022</a:t>
            </a:r>
            <a:r>
              <a:rPr lang="en-AU">
                <a:effectLst/>
                <a:latin typeface="Calibri" panose="020F0502020204030204" pitchFamily="34" charset="0"/>
                <a:ea typeface="Calibri" panose="020F0502020204030204" pitchFamily="34" charset="0"/>
                <a:cs typeface="Arial" panose="020B0604020202020204" pitchFamily="34" charset="0"/>
              </a:rPr>
              <a:t>. </a:t>
            </a:r>
            <a:endParaRPr lang="en-AU">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1800">
              <a:effectLst/>
              <a:latin typeface="Calibri" panose="020F0502020204030204" pitchFamily="34" charset="0"/>
              <a:ea typeface="Calibri" panose="020F0502020204030204" pitchFamily="34" charset="0"/>
              <a:cs typeface="Arial" panose="020B0604020202020204" pitchFamily="34" charset="0"/>
            </a:endParaRPr>
          </a:p>
          <a:p>
            <a:endParaRPr lang="en-AU"/>
          </a:p>
        </p:txBody>
      </p:sp>
    </p:spTree>
    <p:extLst>
      <p:ext uri="{BB962C8B-B14F-4D97-AF65-F5344CB8AC3E}">
        <p14:creationId xmlns:p14="http://schemas.microsoft.com/office/powerpoint/2010/main" val="59647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824901"/>
          </a:xfrm>
        </p:spPr>
        <p:txBody>
          <a:bodyPr/>
          <a:lstStyle/>
          <a:p>
            <a:r>
              <a:rPr lang="en-US" b="1"/>
              <a:t>Communication to Participants</a:t>
            </a:r>
          </a:p>
        </p:txBody>
      </p:sp>
      <p:sp>
        <p:nvSpPr>
          <p:cNvPr id="4" name="Rectangle 3">
            <a:extLst>
              <a:ext uri="{FF2B5EF4-FFF2-40B4-BE49-F238E27FC236}">
                <a16:creationId xmlns:a16="http://schemas.microsoft.com/office/drawing/2014/main" id="{AEADA490-9F97-4DF3-950B-6EC6D9AF193A}"/>
              </a:ext>
              <a:ext uri="{C183D7F6-B498-43B3-948B-1728B52AA6E4}">
                <adec:decorative xmlns:adec="http://schemas.microsoft.com/office/drawing/2017/decorative" val="1"/>
              </a:ext>
            </a:extLst>
          </p:cNvPr>
          <p:cNvSpPr/>
          <p:nvPr/>
        </p:nvSpPr>
        <p:spPr>
          <a:xfrm>
            <a:off x="457201" y="1174175"/>
            <a:ext cx="4114800" cy="11206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6011820-3164-4003-AB4E-5221E95C2D00}"/>
              </a:ext>
              <a:ext uri="{C183D7F6-B498-43B3-948B-1728B52AA6E4}">
                <adec:decorative xmlns:adec="http://schemas.microsoft.com/office/drawing/2017/decorative" val="1"/>
              </a:ext>
            </a:extLst>
          </p:cNvPr>
          <p:cNvSpPr/>
          <p:nvPr/>
        </p:nvSpPr>
        <p:spPr>
          <a:xfrm>
            <a:off x="578521" y="1355745"/>
            <a:ext cx="757518" cy="757518"/>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D3F"/>
              </a:solidFill>
              <a:effectLst/>
              <a:uLnTx/>
              <a:uFillTx/>
              <a:latin typeface="Calibri" panose="020F0502020204030204"/>
              <a:ea typeface="+mn-ea"/>
              <a:cs typeface="+mn-cs"/>
            </a:endParaRPr>
          </a:p>
        </p:txBody>
      </p:sp>
      <p:sp>
        <p:nvSpPr>
          <p:cNvPr id="6" name="Inhaltsplatzhalter 4">
            <a:extLst>
              <a:ext uri="{FF2B5EF4-FFF2-40B4-BE49-F238E27FC236}">
                <a16:creationId xmlns:a16="http://schemas.microsoft.com/office/drawing/2014/main" id="{BBFC1C41-1EF8-4A81-A5B2-E33D3D87A346}"/>
              </a:ext>
            </a:extLst>
          </p:cNvPr>
          <p:cNvSpPr txBox="1">
            <a:spLocks/>
          </p:cNvSpPr>
          <p:nvPr/>
        </p:nvSpPr>
        <p:spPr>
          <a:xfrm>
            <a:off x="1481153" y="1267560"/>
            <a:ext cx="2790827" cy="2412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r>
              <a:rPr kumimoji="0" lang="en-US" sz="1400" i="0" u="none" strike="noStrike" kern="1200" cap="none" spc="0" normalizeH="0" baseline="0" noProof="0">
                <a:ln>
                  <a:noFill/>
                </a:ln>
                <a:solidFill>
                  <a:srgbClr val="002D3F"/>
                </a:solidFill>
                <a:effectLst/>
                <a:uLnTx/>
                <a:uFillTx/>
                <a:latin typeface="+mn-lt"/>
                <a:ea typeface="+mn-ea"/>
                <a:cs typeface="+mn-cs"/>
              </a:rPr>
              <a:t>Transition advice</a:t>
            </a:r>
            <a:endParaRPr kumimoji="0" lang="en-US" sz="1050" i="0" u="none" strike="noStrike" kern="1200" cap="none" spc="0" normalizeH="0" baseline="0" noProof="0">
              <a:ln>
                <a:noFill/>
              </a:ln>
              <a:solidFill>
                <a:srgbClr val="002D3F"/>
              </a:solidFill>
              <a:effectLst/>
              <a:uLnTx/>
              <a:uFillTx/>
              <a:latin typeface="+mn-lt"/>
              <a:ea typeface="+mn-ea"/>
              <a:cs typeface="+mn-cs"/>
            </a:endParaRPr>
          </a:p>
        </p:txBody>
      </p:sp>
      <p:sp>
        <p:nvSpPr>
          <p:cNvPr id="7" name="Inhaltsplatzhalter 4">
            <a:extLst>
              <a:ext uri="{FF2B5EF4-FFF2-40B4-BE49-F238E27FC236}">
                <a16:creationId xmlns:a16="http://schemas.microsoft.com/office/drawing/2014/main" id="{8B1477B1-8028-4931-B551-87B6050CD278}"/>
              </a:ext>
            </a:extLst>
          </p:cNvPr>
          <p:cNvSpPr txBox="1">
            <a:spLocks/>
          </p:cNvSpPr>
          <p:nvPr/>
        </p:nvSpPr>
        <p:spPr>
          <a:xfrm>
            <a:off x="1481154" y="1622862"/>
            <a:ext cx="2790826" cy="33009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10000"/>
              </a:lnSpc>
              <a:spcBef>
                <a:spcPts val="0"/>
              </a:spcBef>
              <a:spcAft>
                <a:spcPts val="10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343741"/>
                </a:solidFill>
                <a:effectLst/>
                <a:uLnTx/>
                <a:uFillTx/>
                <a:latin typeface="+mn-lt"/>
                <a:ea typeface="+mn-ea"/>
                <a:cs typeface="+mn-cs"/>
              </a:rPr>
              <a:t>Participants will receive inbox messages (email), letter, and SMS about transition arrangements</a:t>
            </a:r>
          </a:p>
        </p:txBody>
      </p:sp>
      <p:sp>
        <p:nvSpPr>
          <p:cNvPr id="8" name="Rectangle 7">
            <a:extLst>
              <a:ext uri="{FF2B5EF4-FFF2-40B4-BE49-F238E27FC236}">
                <a16:creationId xmlns:a16="http://schemas.microsoft.com/office/drawing/2014/main" id="{552B10B9-2EB8-4CEF-9F49-4AC76260F382}"/>
              </a:ext>
              <a:ext uri="{C183D7F6-B498-43B3-948B-1728B52AA6E4}">
                <adec:decorative xmlns:adec="http://schemas.microsoft.com/office/drawing/2017/decorative" val="1"/>
              </a:ext>
            </a:extLst>
          </p:cNvPr>
          <p:cNvSpPr/>
          <p:nvPr/>
        </p:nvSpPr>
        <p:spPr>
          <a:xfrm>
            <a:off x="457201" y="2357940"/>
            <a:ext cx="4114800" cy="11206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C64C324D-5C7D-49FE-B744-41DC2A6FA847}"/>
              </a:ext>
              <a:ext uri="{C183D7F6-B498-43B3-948B-1728B52AA6E4}">
                <adec:decorative xmlns:adec="http://schemas.microsoft.com/office/drawing/2017/decorative" val="1"/>
              </a:ext>
            </a:extLst>
          </p:cNvPr>
          <p:cNvSpPr/>
          <p:nvPr/>
        </p:nvSpPr>
        <p:spPr>
          <a:xfrm>
            <a:off x="578521" y="2529526"/>
            <a:ext cx="757518" cy="757518"/>
          </a:xfrm>
          <a:prstGeom prst="ellipse">
            <a:avLst/>
          </a:prstGeom>
          <a:solidFill>
            <a:srgbClr val="0E7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nhaltsplatzhalter 4">
            <a:extLst>
              <a:ext uri="{FF2B5EF4-FFF2-40B4-BE49-F238E27FC236}">
                <a16:creationId xmlns:a16="http://schemas.microsoft.com/office/drawing/2014/main" id="{E0B3670F-C179-424A-8999-9089E6EA6961}"/>
              </a:ext>
            </a:extLst>
          </p:cNvPr>
          <p:cNvSpPr txBox="1">
            <a:spLocks/>
          </p:cNvSpPr>
          <p:nvPr/>
        </p:nvSpPr>
        <p:spPr>
          <a:xfrm>
            <a:off x="1481153" y="2522804"/>
            <a:ext cx="2790827" cy="56772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defRPr/>
            </a:pPr>
            <a:r>
              <a:rPr lang="en-US" sz="1400">
                <a:solidFill>
                  <a:srgbClr val="002D3F"/>
                </a:solidFill>
                <a:latin typeface="+mn-lt"/>
              </a:rPr>
              <a:t>j</a:t>
            </a:r>
            <a:r>
              <a:rPr kumimoji="0" lang="en-US" sz="1400" i="0" u="none" strike="noStrike" kern="1200" cap="none" spc="0" normalizeH="0" baseline="0" noProof="0">
                <a:ln>
                  <a:noFill/>
                </a:ln>
                <a:solidFill>
                  <a:srgbClr val="002D3F"/>
                </a:solidFill>
                <a:effectLst/>
                <a:uLnTx/>
                <a:uFillTx/>
                <a:latin typeface="+mn-lt"/>
                <a:ea typeface="+mn-ea"/>
                <a:cs typeface="+mn-cs"/>
              </a:rPr>
              <a:t>obactive.gov.au</a:t>
            </a:r>
            <a:endParaRPr kumimoji="0" lang="en-US" sz="1050" b="0" i="0" u="none" strike="noStrike" kern="1200" cap="none" spc="0" normalizeH="0" baseline="0" noProof="0">
              <a:ln>
                <a:noFill/>
              </a:ln>
              <a:solidFill>
                <a:srgbClr val="002D3F"/>
              </a:solidFill>
              <a:effectLst/>
              <a:uLnTx/>
              <a:uFillTx/>
              <a:latin typeface="+mn-lt"/>
              <a:ea typeface="+mn-ea"/>
              <a:cs typeface="+mn-cs"/>
            </a:endParaRPr>
          </a:p>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endParaRPr kumimoji="0" lang="en-US" sz="1050" b="0" i="0" u="none" strike="noStrike" kern="1200" cap="none" spc="0" normalizeH="0" baseline="0" noProof="0">
              <a:ln>
                <a:noFill/>
              </a:ln>
              <a:solidFill>
                <a:srgbClr val="002D3F"/>
              </a:solidFill>
              <a:effectLst/>
              <a:uLnTx/>
              <a:uFillTx/>
              <a:latin typeface="Calibri Light" panose="020F0302020204030204"/>
              <a:ea typeface="+mn-ea"/>
              <a:cs typeface="+mn-cs"/>
            </a:endParaRPr>
          </a:p>
        </p:txBody>
      </p:sp>
      <p:sp>
        <p:nvSpPr>
          <p:cNvPr id="11" name="Inhaltsplatzhalter 4">
            <a:extLst>
              <a:ext uri="{FF2B5EF4-FFF2-40B4-BE49-F238E27FC236}">
                <a16:creationId xmlns:a16="http://schemas.microsoft.com/office/drawing/2014/main" id="{8200BE91-48E5-45C8-B6A9-025A25D98260}"/>
              </a:ext>
            </a:extLst>
          </p:cNvPr>
          <p:cNvSpPr txBox="1">
            <a:spLocks/>
          </p:cNvSpPr>
          <p:nvPr/>
        </p:nvSpPr>
        <p:spPr>
          <a:xfrm>
            <a:off x="1481154" y="2796643"/>
            <a:ext cx="2790826" cy="33009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10000"/>
              </a:lnSpc>
              <a:buNone/>
              <a:defRPr/>
            </a:pPr>
            <a:r>
              <a:rPr kumimoji="0" lang="en-US" sz="1000" b="0" i="0" u="none" strike="noStrike" kern="1200" cap="none" spc="0" normalizeH="0" baseline="0" noProof="0">
                <a:ln>
                  <a:noFill/>
                </a:ln>
                <a:solidFill>
                  <a:srgbClr val="343741"/>
                </a:solidFill>
                <a:effectLst/>
                <a:uLnTx/>
                <a:uFillTx/>
                <a:latin typeface="+mn-lt"/>
                <a:ea typeface="+mn-ea"/>
                <a:cs typeface="+mn-cs"/>
              </a:rPr>
              <a:t>Information </a:t>
            </a:r>
            <a:r>
              <a:rPr lang="en-US" sz="1000">
                <a:solidFill>
                  <a:srgbClr val="343741"/>
                </a:solidFill>
                <a:latin typeface="+mn-lt"/>
              </a:rPr>
              <a:t>on Workforce Australia and transition </a:t>
            </a:r>
            <a:r>
              <a:rPr kumimoji="0" lang="en-US" sz="1000" b="0" i="0" u="none" strike="noStrike" kern="1200" cap="none" spc="0" normalizeH="0" baseline="0" noProof="0">
                <a:ln>
                  <a:noFill/>
                </a:ln>
                <a:solidFill>
                  <a:srgbClr val="343741"/>
                </a:solidFill>
                <a:effectLst/>
                <a:uLnTx/>
                <a:uFillTx/>
                <a:latin typeface="+mn-lt"/>
                <a:ea typeface="+mn-ea"/>
                <a:cs typeface="+mn-cs"/>
              </a:rPr>
              <a:t>is available for Participants on the </a:t>
            </a:r>
            <a:r>
              <a:rPr lang="en-US" sz="1000">
                <a:solidFill>
                  <a:srgbClr val="343741"/>
                </a:solidFill>
                <a:latin typeface="+mn-lt"/>
              </a:rPr>
              <a:t>j</a:t>
            </a:r>
            <a:r>
              <a:rPr kumimoji="0" lang="en-US" sz="1000" b="0" i="0" u="none" strike="noStrike" kern="1200" cap="none" spc="0" normalizeH="0" baseline="0" noProof="0" err="1">
                <a:ln>
                  <a:noFill/>
                </a:ln>
                <a:solidFill>
                  <a:srgbClr val="343741"/>
                </a:solidFill>
                <a:effectLst/>
                <a:uLnTx/>
                <a:uFillTx/>
                <a:latin typeface="+mn-lt"/>
                <a:ea typeface="+mn-ea"/>
                <a:cs typeface="+mn-cs"/>
              </a:rPr>
              <a:t>obactive</a:t>
            </a:r>
            <a:r>
              <a:rPr lang="en-US" sz="1000">
                <a:solidFill>
                  <a:srgbClr val="343741"/>
                </a:solidFill>
                <a:latin typeface="+mn-lt"/>
              </a:rPr>
              <a:t> website</a:t>
            </a:r>
            <a:endParaRPr kumimoji="0" lang="en-US" sz="1000" b="0" i="0" u="none" strike="noStrike" kern="1200" cap="none" spc="0" normalizeH="0" baseline="0" noProof="0">
              <a:ln>
                <a:noFill/>
              </a:ln>
              <a:solidFill>
                <a:srgbClr val="343741"/>
              </a:solidFill>
              <a:effectLst/>
              <a:uLnTx/>
              <a:uFillTx/>
              <a:latin typeface="+mn-lt"/>
              <a:ea typeface="+mn-ea"/>
              <a:cs typeface="+mn-cs"/>
            </a:endParaRPr>
          </a:p>
        </p:txBody>
      </p:sp>
      <p:sp>
        <p:nvSpPr>
          <p:cNvPr id="12" name="Rectangle 11">
            <a:extLst>
              <a:ext uri="{FF2B5EF4-FFF2-40B4-BE49-F238E27FC236}">
                <a16:creationId xmlns:a16="http://schemas.microsoft.com/office/drawing/2014/main" id="{364DE1A3-01E4-4FD7-878F-DDBC44D7F866}"/>
              </a:ext>
              <a:ext uri="{C183D7F6-B498-43B3-948B-1728B52AA6E4}">
                <adec:decorative xmlns:adec="http://schemas.microsoft.com/office/drawing/2017/decorative" val="1"/>
              </a:ext>
            </a:extLst>
          </p:cNvPr>
          <p:cNvSpPr/>
          <p:nvPr/>
        </p:nvSpPr>
        <p:spPr>
          <a:xfrm>
            <a:off x="457201" y="3541705"/>
            <a:ext cx="4114800" cy="1120658"/>
          </a:xfrm>
          <a:prstGeom prst="rect">
            <a:avLst/>
          </a:prstGeom>
          <a:solidFill>
            <a:srgbClr val="F4F4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00B4A22-6C81-46C3-9906-2EF777CD3E8A}"/>
              </a:ext>
              <a:ext uri="{C183D7F6-B498-43B3-948B-1728B52AA6E4}">
                <adec:decorative xmlns:adec="http://schemas.microsoft.com/office/drawing/2017/decorative" val="1"/>
              </a:ext>
            </a:extLst>
          </p:cNvPr>
          <p:cNvSpPr/>
          <p:nvPr/>
        </p:nvSpPr>
        <p:spPr>
          <a:xfrm>
            <a:off x="578521" y="3703310"/>
            <a:ext cx="757518" cy="757518"/>
          </a:xfrm>
          <a:prstGeom prst="ellipse">
            <a:avLst/>
          </a:prstGeom>
          <a:solidFill>
            <a:srgbClr val="789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nhaltsplatzhalter 4">
            <a:extLst>
              <a:ext uri="{FF2B5EF4-FFF2-40B4-BE49-F238E27FC236}">
                <a16:creationId xmlns:a16="http://schemas.microsoft.com/office/drawing/2014/main" id="{1745AEC6-390F-46F3-9DB0-4F0C3C036C86}"/>
              </a:ext>
            </a:extLst>
          </p:cNvPr>
          <p:cNvSpPr txBox="1">
            <a:spLocks/>
          </p:cNvSpPr>
          <p:nvPr/>
        </p:nvSpPr>
        <p:spPr>
          <a:xfrm>
            <a:off x="1481153" y="3696588"/>
            <a:ext cx="2790827" cy="56772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defRPr/>
            </a:pPr>
            <a:r>
              <a:rPr kumimoji="0" lang="en-US" sz="1400" i="0" u="none" strike="noStrike" kern="1200" cap="none" spc="0" normalizeH="0" baseline="0" noProof="0">
                <a:ln>
                  <a:noFill/>
                </a:ln>
                <a:solidFill>
                  <a:srgbClr val="002D3F"/>
                </a:solidFill>
                <a:effectLst/>
                <a:uLnTx/>
                <a:uFillTx/>
                <a:latin typeface="+mn-lt"/>
                <a:ea typeface="+mn-ea"/>
                <a:cs typeface="+mn-cs"/>
              </a:rPr>
              <a:t>Virtual Assistant</a:t>
            </a:r>
            <a:endParaRPr kumimoji="0" lang="en-US" sz="1050" b="0" i="0" u="none" strike="noStrike" kern="1200" cap="none" spc="0" normalizeH="0" baseline="0" noProof="0">
              <a:ln>
                <a:noFill/>
              </a:ln>
              <a:solidFill>
                <a:srgbClr val="002D3F"/>
              </a:solidFill>
              <a:effectLst/>
              <a:uLnTx/>
              <a:uFillTx/>
              <a:latin typeface="+mn-lt"/>
              <a:ea typeface="+mn-ea"/>
              <a:cs typeface="+mn-cs"/>
            </a:endParaRPr>
          </a:p>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endParaRPr kumimoji="0" lang="en-US" sz="1050" b="0" i="0" u="none" strike="noStrike" kern="1200" cap="none" spc="0" normalizeH="0" baseline="0" noProof="0">
              <a:ln>
                <a:noFill/>
              </a:ln>
              <a:solidFill>
                <a:srgbClr val="002D3F"/>
              </a:solidFill>
              <a:effectLst/>
              <a:uLnTx/>
              <a:uFillTx/>
              <a:latin typeface="Calibri Light" panose="020F0302020204030204"/>
              <a:ea typeface="+mn-ea"/>
              <a:cs typeface="+mn-cs"/>
            </a:endParaRPr>
          </a:p>
        </p:txBody>
      </p:sp>
      <p:sp>
        <p:nvSpPr>
          <p:cNvPr id="15" name="Inhaltsplatzhalter 4">
            <a:extLst>
              <a:ext uri="{FF2B5EF4-FFF2-40B4-BE49-F238E27FC236}">
                <a16:creationId xmlns:a16="http://schemas.microsoft.com/office/drawing/2014/main" id="{8982403D-C344-4A4F-9382-048AF0108AA2}"/>
              </a:ext>
            </a:extLst>
          </p:cNvPr>
          <p:cNvSpPr txBox="1">
            <a:spLocks/>
          </p:cNvSpPr>
          <p:nvPr/>
        </p:nvSpPr>
        <p:spPr>
          <a:xfrm>
            <a:off x="1481154" y="3970427"/>
            <a:ext cx="2790826" cy="49936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defRPr/>
            </a:pPr>
            <a:r>
              <a:rPr kumimoji="0" lang="en-US" sz="1000" b="0" i="0" u="none" strike="noStrike" kern="1200" cap="none" spc="0" normalizeH="0" baseline="0" noProof="0">
                <a:ln>
                  <a:noFill/>
                </a:ln>
                <a:solidFill>
                  <a:srgbClr val="343741"/>
                </a:solidFill>
                <a:effectLst/>
                <a:uLnTx/>
                <a:uFillTx/>
                <a:latin typeface="+mn-lt"/>
                <a:ea typeface="+mn-ea"/>
                <a:cs typeface="+mn-cs"/>
              </a:rPr>
              <a:t>Participants will have access to </a:t>
            </a:r>
            <a:r>
              <a:rPr lang="en-US" sz="1000">
                <a:solidFill>
                  <a:srgbClr val="343741"/>
                </a:solidFill>
                <a:latin typeface="+mn-lt"/>
              </a:rPr>
              <a:t>online information</a:t>
            </a:r>
            <a:r>
              <a:rPr kumimoji="0" lang="en-US" sz="1000" b="0" i="0" u="none" strike="noStrike" kern="1200" cap="none" spc="0" normalizeH="0" baseline="0" noProof="0">
                <a:ln>
                  <a:noFill/>
                </a:ln>
                <a:solidFill>
                  <a:srgbClr val="343741"/>
                </a:solidFill>
                <a:effectLst/>
                <a:uLnTx/>
                <a:uFillTx/>
                <a:latin typeface="+mn-lt"/>
                <a:ea typeface="+mn-ea"/>
                <a:cs typeface="+mn-cs"/>
              </a:rPr>
              <a:t> via a virtual assistant to support the transition to Workforce Australia</a:t>
            </a:r>
          </a:p>
        </p:txBody>
      </p:sp>
      <p:sp>
        <p:nvSpPr>
          <p:cNvPr id="16" name="Rectangle 15">
            <a:extLst>
              <a:ext uri="{FF2B5EF4-FFF2-40B4-BE49-F238E27FC236}">
                <a16:creationId xmlns:a16="http://schemas.microsoft.com/office/drawing/2014/main" id="{E304C7A0-80E0-4B02-ABA1-A3313D4C4B0D}"/>
              </a:ext>
              <a:ext uri="{C183D7F6-B498-43B3-948B-1728B52AA6E4}">
                <adec:decorative xmlns:adec="http://schemas.microsoft.com/office/drawing/2017/decorative" val="1"/>
              </a:ext>
            </a:extLst>
          </p:cNvPr>
          <p:cNvSpPr/>
          <p:nvPr/>
        </p:nvSpPr>
        <p:spPr>
          <a:xfrm>
            <a:off x="4649614" y="1174175"/>
            <a:ext cx="4106569" cy="11206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A45CA11D-FB21-43A9-A383-E7BFFBFFC10F}"/>
              </a:ext>
              <a:ext uri="{C183D7F6-B498-43B3-948B-1728B52AA6E4}">
                <adec:decorative xmlns:adec="http://schemas.microsoft.com/office/drawing/2017/decorative" val="1"/>
              </a:ext>
            </a:extLst>
          </p:cNvPr>
          <p:cNvSpPr/>
          <p:nvPr/>
        </p:nvSpPr>
        <p:spPr>
          <a:xfrm>
            <a:off x="4835535" y="1274282"/>
            <a:ext cx="757518" cy="757518"/>
          </a:xfrm>
          <a:prstGeom prst="ellipse">
            <a:avLst/>
          </a:prstGeom>
          <a:solidFill>
            <a:srgbClr val="00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nhaltsplatzhalter 4">
            <a:extLst>
              <a:ext uri="{FF2B5EF4-FFF2-40B4-BE49-F238E27FC236}">
                <a16:creationId xmlns:a16="http://schemas.microsoft.com/office/drawing/2014/main" id="{53FDFACD-89C4-42FE-B87B-C3C603B69256}"/>
              </a:ext>
            </a:extLst>
          </p:cNvPr>
          <p:cNvSpPr txBox="1">
            <a:spLocks/>
          </p:cNvSpPr>
          <p:nvPr/>
        </p:nvSpPr>
        <p:spPr>
          <a:xfrm>
            <a:off x="5738167" y="1267560"/>
            <a:ext cx="2790827" cy="2412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r>
              <a:rPr kumimoji="0" lang="en-US" sz="1400" i="0" u="none" strike="noStrike" kern="1200" cap="none" spc="0" normalizeH="0" baseline="0" noProof="0">
                <a:ln>
                  <a:noFill/>
                </a:ln>
                <a:solidFill>
                  <a:srgbClr val="002D3F"/>
                </a:solidFill>
                <a:effectLst/>
                <a:uLnTx/>
                <a:uFillTx/>
                <a:latin typeface="+mn-lt"/>
                <a:ea typeface="+mn-ea"/>
                <a:cs typeface="+mn-cs"/>
              </a:rPr>
              <a:t>Provider advice</a:t>
            </a:r>
            <a:endParaRPr kumimoji="0" lang="en-US" sz="1050" b="0" i="0" u="none" strike="noStrike" kern="1200" cap="none" spc="0" normalizeH="0" baseline="0" noProof="0">
              <a:ln>
                <a:noFill/>
              </a:ln>
              <a:solidFill>
                <a:srgbClr val="002D3F"/>
              </a:solidFill>
              <a:effectLst/>
              <a:uLnTx/>
              <a:uFillTx/>
              <a:latin typeface="Calibri Light" panose="020F0302020204030204"/>
              <a:ea typeface="+mn-ea"/>
              <a:cs typeface="+mn-cs"/>
            </a:endParaRPr>
          </a:p>
        </p:txBody>
      </p:sp>
      <p:sp>
        <p:nvSpPr>
          <p:cNvPr id="19" name="Inhaltsplatzhalter 4">
            <a:extLst>
              <a:ext uri="{FF2B5EF4-FFF2-40B4-BE49-F238E27FC236}">
                <a16:creationId xmlns:a16="http://schemas.microsoft.com/office/drawing/2014/main" id="{0CCC6F4C-82FD-428D-A805-4E86A3586AFD}"/>
              </a:ext>
            </a:extLst>
          </p:cNvPr>
          <p:cNvSpPr txBox="1">
            <a:spLocks/>
          </p:cNvSpPr>
          <p:nvPr/>
        </p:nvSpPr>
        <p:spPr>
          <a:xfrm>
            <a:off x="5738168" y="1622862"/>
            <a:ext cx="2790826" cy="49936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10000"/>
              </a:lnSpc>
              <a:spcBef>
                <a:spcPts val="0"/>
              </a:spcBef>
              <a:spcAft>
                <a:spcPts val="10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343741"/>
                </a:solidFill>
                <a:effectLst/>
                <a:uLnTx/>
                <a:uFillTx/>
                <a:latin typeface="+mn-lt"/>
                <a:ea typeface="+mn-ea"/>
                <a:cs typeface="+mn-cs"/>
              </a:rPr>
              <a:t>Providers must provide support and assistance to participants so that they understand the changes to employment services</a:t>
            </a:r>
          </a:p>
        </p:txBody>
      </p:sp>
      <p:sp>
        <p:nvSpPr>
          <p:cNvPr id="20" name="Rectangle 19">
            <a:extLst>
              <a:ext uri="{FF2B5EF4-FFF2-40B4-BE49-F238E27FC236}">
                <a16:creationId xmlns:a16="http://schemas.microsoft.com/office/drawing/2014/main" id="{4491D5B8-55EC-42F2-B0D5-F0C4615E8974}"/>
              </a:ext>
              <a:ext uri="{C183D7F6-B498-43B3-948B-1728B52AA6E4}">
                <adec:decorative xmlns:adec="http://schemas.microsoft.com/office/drawing/2017/decorative" val="1"/>
              </a:ext>
            </a:extLst>
          </p:cNvPr>
          <p:cNvSpPr/>
          <p:nvPr/>
        </p:nvSpPr>
        <p:spPr>
          <a:xfrm>
            <a:off x="4649614" y="2347956"/>
            <a:ext cx="4106569" cy="11206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73D73FF-2CA1-431B-A949-D7A206EA8228}"/>
              </a:ext>
              <a:ext uri="{C183D7F6-B498-43B3-948B-1728B52AA6E4}">
                <adec:decorative xmlns:adec="http://schemas.microsoft.com/office/drawing/2017/decorative" val="1"/>
              </a:ext>
            </a:extLst>
          </p:cNvPr>
          <p:cNvSpPr/>
          <p:nvPr/>
        </p:nvSpPr>
        <p:spPr>
          <a:xfrm>
            <a:off x="4835535" y="2529526"/>
            <a:ext cx="757518" cy="757518"/>
          </a:xfrm>
          <a:prstGeom prst="ellipse">
            <a:avLst/>
          </a:prstGeom>
          <a:solidFill>
            <a:srgbClr val="0E7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nhaltsplatzhalter 4">
            <a:extLst>
              <a:ext uri="{FF2B5EF4-FFF2-40B4-BE49-F238E27FC236}">
                <a16:creationId xmlns:a16="http://schemas.microsoft.com/office/drawing/2014/main" id="{2EDB3E61-602A-46E4-97ED-779D34B8DEA6}"/>
              </a:ext>
            </a:extLst>
          </p:cNvPr>
          <p:cNvSpPr txBox="1">
            <a:spLocks/>
          </p:cNvSpPr>
          <p:nvPr/>
        </p:nvSpPr>
        <p:spPr>
          <a:xfrm>
            <a:off x="5738167" y="2522804"/>
            <a:ext cx="2790827" cy="2412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r>
              <a:rPr kumimoji="0" lang="en-US" sz="1400" i="0" u="none" strike="noStrike" kern="1200" cap="none" spc="0" normalizeH="0" baseline="0" noProof="0">
                <a:ln>
                  <a:noFill/>
                </a:ln>
                <a:solidFill>
                  <a:srgbClr val="002D3F"/>
                </a:solidFill>
                <a:effectLst/>
                <a:uLnTx/>
                <a:uFillTx/>
                <a:latin typeface="+mn-lt"/>
                <a:ea typeface="+mn-ea"/>
                <a:cs typeface="+mn-cs"/>
              </a:rPr>
              <a:t>Obligations</a:t>
            </a:r>
            <a:endParaRPr kumimoji="0" lang="en-US" sz="1050" b="0" i="0" u="none" strike="noStrike" kern="1200" cap="none" spc="0" normalizeH="0" baseline="0" noProof="0">
              <a:ln>
                <a:noFill/>
              </a:ln>
              <a:solidFill>
                <a:srgbClr val="002D3F"/>
              </a:solidFill>
              <a:effectLst/>
              <a:uLnTx/>
              <a:uFillTx/>
              <a:latin typeface="Calibri Light" panose="020F0302020204030204"/>
              <a:ea typeface="+mn-ea"/>
              <a:cs typeface="+mn-cs"/>
            </a:endParaRPr>
          </a:p>
        </p:txBody>
      </p:sp>
      <p:sp>
        <p:nvSpPr>
          <p:cNvPr id="23" name="Rectangle 22">
            <a:extLst>
              <a:ext uri="{FF2B5EF4-FFF2-40B4-BE49-F238E27FC236}">
                <a16:creationId xmlns:a16="http://schemas.microsoft.com/office/drawing/2014/main" id="{6C876E00-6C37-4F53-811A-C022894ABFCA}"/>
              </a:ext>
              <a:ext uri="{C183D7F6-B498-43B3-948B-1728B52AA6E4}">
                <adec:decorative xmlns:adec="http://schemas.microsoft.com/office/drawing/2017/decorative" val="1"/>
              </a:ext>
            </a:extLst>
          </p:cNvPr>
          <p:cNvSpPr/>
          <p:nvPr/>
        </p:nvSpPr>
        <p:spPr>
          <a:xfrm>
            <a:off x="4649614" y="3521740"/>
            <a:ext cx="4106569" cy="11206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24" name="Inhaltsplatzhalter 4">
            <a:extLst>
              <a:ext uri="{FF2B5EF4-FFF2-40B4-BE49-F238E27FC236}">
                <a16:creationId xmlns:a16="http://schemas.microsoft.com/office/drawing/2014/main" id="{8C4E003B-8AFD-47CF-9052-EB772D96B7F0}"/>
              </a:ext>
            </a:extLst>
          </p:cNvPr>
          <p:cNvSpPr txBox="1">
            <a:spLocks/>
          </p:cNvSpPr>
          <p:nvPr/>
        </p:nvSpPr>
        <p:spPr>
          <a:xfrm>
            <a:off x="5738167" y="3696588"/>
            <a:ext cx="2790827" cy="2412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20000"/>
              </a:lnSpc>
              <a:spcBef>
                <a:spcPts val="0"/>
              </a:spcBef>
              <a:spcAft>
                <a:spcPts val="1000"/>
              </a:spcAft>
              <a:buClrTx/>
              <a:buSzTx/>
              <a:buFont typeface="Wingdings" panose="05000000000000000000" pitchFamily="2" charset="2"/>
              <a:buNone/>
              <a:tabLst/>
              <a:defRPr/>
            </a:pPr>
            <a:r>
              <a:rPr kumimoji="0" lang="en-US" sz="1400" i="0" u="none" strike="noStrike" kern="1200" cap="none" spc="0" normalizeH="0" baseline="0" noProof="0">
                <a:ln>
                  <a:noFill/>
                </a:ln>
                <a:solidFill>
                  <a:srgbClr val="002D3F"/>
                </a:solidFill>
                <a:effectLst/>
                <a:uLnTx/>
                <a:uFillTx/>
                <a:latin typeface="+mn-lt"/>
                <a:ea typeface="+mn-ea"/>
                <a:cs typeface="+mn-cs"/>
              </a:rPr>
              <a:t>Further</a:t>
            </a:r>
            <a:r>
              <a:rPr lang="en-US" sz="1400">
                <a:solidFill>
                  <a:srgbClr val="002D3F"/>
                </a:solidFill>
                <a:latin typeface="+mn-lt"/>
              </a:rPr>
              <a:t> support</a:t>
            </a:r>
            <a:endParaRPr kumimoji="0" lang="en-US" sz="1050" b="0" i="0" u="none" strike="noStrike" kern="1200" cap="none" spc="0" normalizeH="0" baseline="0" noProof="0">
              <a:ln>
                <a:noFill/>
              </a:ln>
              <a:solidFill>
                <a:srgbClr val="002D3F"/>
              </a:solidFill>
              <a:effectLst/>
              <a:uLnTx/>
              <a:uFillTx/>
              <a:latin typeface="Calibri Light" panose="020F0302020204030204"/>
              <a:ea typeface="+mn-ea"/>
              <a:cs typeface="+mn-cs"/>
            </a:endParaRPr>
          </a:p>
        </p:txBody>
      </p:sp>
      <p:sp>
        <p:nvSpPr>
          <p:cNvPr id="25" name="Inhaltsplatzhalter 4">
            <a:extLst>
              <a:ext uri="{FF2B5EF4-FFF2-40B4-BE49-F238E27FC236}">
                <a16:creationId xmlns:a16="http://schemas.microsoft.com/office/drawing/2014/main" id="{FF026C3D-2060-4001-80A3-390DB06FA500}"/>
              </a:ext>
            </a:extLst>
          </p:cNvPr>
          <p:cNvSpPr txBox="1">
            <a:spLocks/>
          </p:cNvSpPr>
          <p:nvPr/>
        </p:nvSpPr>
        <p:spPr>
          <a:xfrm>
            <a:off x="5738168" y="3970427"/>
            <a:ext cx="2790826" cy="49936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10000"/>
              </a:lnSpc>
              <a:spcBef>
                <a:spcPts val="0"/>
              </a:spcBef>
              <a:spcAft>
                <a:spcPts val="10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343741"/>
                </a:solidFill>
                <a:effectLst/>
                <a:uLnTx/>
                <a:uFillTx/>
                <a:latin typeface="+mn-lt"/>
                <a:ea typeface="+mn-ea"/>
                <a:cs typeface="+mn-cs"/>
              </a:rPr>
              <a:t>Providers must tell Participants where to get more information and support, including online resources and the Transition Line (1300 854 414)</a:t>
            </a:r>
          </a:p>
        </p:txBody>
      </p:sp>
      <p:sp>
        <p:nvSpPr>
          <p:cNvPr id="26" name="Inhaltsplatzhalter 4">
            <a:extLst>
              <a:ext uri="{FF2B5EF4-FFF2-40B4-BE49-F238E27FC236}">
                <a16:creationId xmlns:a16="http://schemas.microsoft.com/office/drawing/2014/main" id="{EA62677F-CA96-4673-AA4E-68D4AB411B13}"/>
              </a:ext>
            </a:extLst>
          </p:cNvPr>
          <p:cNvSpPr txBox="1">
            <a:spLocks/>
          </p:cNvSpPr>
          <p:nvPr/>
        </p:nvSpPr>
        <p:spPr>
          <a:xfrm>
            <a:off x="5733249" y="2796643"/>
            <a:ext cx="2790826" cy="49936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10000"/>
              </a:lnSpc>
              <a:spcBef>
                <a:spcPts val="0"/>
              </a:spcBef>
              <a:spcAft>
                <a:spcPts val="10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343741"/>
                </a:solidFill>
                <a:effectLst/>
                <a:uLnTx/>
                <a:uFillTx/>
                <a:latin typeface="+mn-lt"/>
                <a:ea typeface="+mn-ea"/>
                <a:cs typeface="+mn-cs"/>
              </a:rPr>
              <a:t>Providers must tell Participants what they need to do to continue to meet their Mutual Obligations Requirements</a:t>
            </a:r>
          </a:p>
        </p:txBody>
      </p:sp>
      <p:sp>
        <p:nvSpPr>
          <p:cNvPr id="27" name="Oval 26">
            <a:extLst>
              <a:ext uri="{FF2B5EF4-FFF2-40B4-BE49-F238E27FC236}">
                <a16:creationId xmlns:a16="http://schemas.microsoft.com/office/drawing/2014/main" id="{0D9DFA44-D50D-4DC6-AD4D-60C0D81D7DBD}"/>
              </a:ext>
              <a:ext uri="{C183D7F6-B498-43B3-948B-1728B52AA6E4}">
                <adec:decorative xmlns:adec="http://schemas.microsoft.com/office/drawing/2017/decorative" val="1"/>
              </a:ext>
            </a:extLst>
          </p:cNvPr>
          <p:cNvSpPr/>
          <p:nvPr/>
        </p:nvSpPr>
        <p:spPr>
          <a:xfrm>
            <a:off x="4835535" y="3703310"/>
            <a:ext cx="757518" cy="757518"/>
          </a:xfrm>
          <a:prstGeom prst="ellipse">
            <a:avLst/>
          </a:prstGeom>
          <a:solidFill>
            <a:srgbClr val="789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52319B07-A8E8-4C68-B681-27CB2A289C9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024" y="2704985"/>
            <a:ext cx="437840" cy="402968"/>
          </a:xfrm>
          <a:prstGeom prst="rect">
            <a:avLst/>
          </a:prstGeom>
        </p:spPr>
      </p:pic>
      <p:pic>
        <p:nvPicPr>
          <p:cNvPr id="29" name="Picture 28">
            <a:extLst>
              <a:ext uri="{FF2B5EF4-FFF2-40B4-BE49-F238E27FC236}">
                <a16:creationId xmlns:a16="http://schemas.microsoft.com/office/drawing/2014/main" id="{D5A6ECFC-2E0C-422C-A1EF-C1170B643E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8941" y="1451557"/>
            <a:ext cx="406842" cy="402968"/>
          </a:xfrm>
          <a:prstGeom prst="rect">
            <a:avLst/>
          </a:prstGeom>
        </p:spPr>
      </p:pic>
      <p:pic>
        <p:nvPicPr>
          <p:cNvPr id="30" name="Picture 29">
            <a:extLst>
              <a:ext uri="{FF2B5EF4-FFF2-40B4-BE49-F238E27FC236}">
                <a16:creationId xmlns:a16="http://schemas.microsoft.com/office/drawing/2014/main" id="{3AB106E6-C695-4E29-88BB-E49D90E12FB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8979" y="3880585"/>
            <a:ext cx="406842" cy="402968"/>
          </a:xfrm>
          <a:prstGeom prst="rect">
            <a:avLst/>
          </a:prstGeom>
        </p:spPr>
      </p:pic>
      <p:pic>
        <p:nvPicPr>
          <p:cNvPr id="31" name="Picture 30">
            <a:extLst>
              <a:ext uri="{FF2B5EF4-FFF2-40B4-BE49-F238E27FC236}">
                <a16:creationId xmlns:a16="http://schemas.microsoft.com/office/drawing/2014/main" id="{7EEDE238-702B-497E-8EDA-CAF493C0841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56" y="2704985"/>
            <a:ext cx="344848" cy="402968"/>
          </a:xfrm>
          <a:prstGeom prst="rect">
            <a:avLst/>
          </a:prstGeom>
        </p:spPr>
      </p:pic>
      <p:pic>
        <p:nvPicPr>
          <p:cNvPr id="32" name="Picture 31">
            <a:extLst>
              <a:ext uri="{FF2B5EF4-FFF2-40B4-BE49-F238E27FC236}">
                <a16:creationId xmlns:a16="http://schemas.microsoft.com/office/drawing/2014/main" id="{8775C1B8-9192-4286-BA35-2198CEB148C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360" y="1533020"/>
            <a:ext cx="437840" cy="402968"/>
          </a:xfrm>
          <a:prstGeom prst="rect">
            <a:avLst/>
          </a:prstGeom>
        </p:spPr>
      </p:pic>
      <p:pic>
        <p:nvPicPr>
          <p:cNvPr id="33" name="Picture 32" descr="Remote learning language outline">
            <a:extLst>
              <a:ext uri="{FF2B5EF4-FFF2-40B4-BE49-F238E27FC236}">
                <a16:creationId xmlns:a16="http://schemas.microsoft.com/office/drawing/2014/main" id="{835AAFB2-7523-441F-B3CF-75591CA3A07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859" y="3918446"/>
            <a:ext cx="406842" cy="406842"/>
          </a:xfrm>
          <a:prstGeom prst="rect">
            <a:avLst/>
          </a:prstGeom>
        </p:spPr>
      </p:pic>
    </p:spTree>
    <p:extLst>
      <p:ext uri="{BB962C8B-B14F-4D97-AF65-F5344CB8AC3E}">
        <p14:creationId xmlns:p14="http://schemas.microsoft.com/office/powerpoint/2010/main" val="182179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B67E-F0C2-41DA-A1F6-D53D5EB39C85}"/>
              </a:ext>
            </a:extLst>
          </p:cNvPr>
          <p:cNvSpPr>
            <a:spLocks noGrp="1"/>
          </p:cNvSpPr>
          <p:nvPr>
            <p:ph type="title"/>
          </p:nvPr>
        </p:nvSpPr>
        <p:spPr>
          <a:xfrm>
            <a:off x="457200" y="349200"/>
            <a:ext cx="8021782" cy="993775"/>
          </a:xfrm>
        </p:spPr>
        <p:txBody>
          <a:bodyPr/>
          <a:lstStyle/>
          <a:p>
            <a:r>
              <a:rPr lang="en-AU" b="1"/>
              <a:t>Communication to Employers</a:t>
            </a:r>
            <a:endParaRPr lang="en-AU"/>
          </a:p>
        </p:txBody>
      </p:sp>
      <p:sp>
        <p:nvSpPr>
          <p:cNvPr id="3" name="Content Placeholder 2">
            <a:extLst>
              <a:ext uri="{FF2B5EF4-FFF2-40B4-BE49-F238E27FC236}">
                <a16:creationId xmlns:a16="http://schemas.microsoft.com/office/drawing/2014/main" id="{88B90512-323F-4A12-B7D4-7CD20796901C}"/>
              </a:ext>
            </a:extLst>
          </p:cNvPr>
          <p:cNvSpPr>
            <a:spLocks noGrp="1"/>
          </p:cNvSpPr>
          <p:nvPr>
            <p:ph idx="1"/>
          </p:nvPr>
        </p:nvSpPr>
        <p:spPr>
          <a:xfrm>
            <a:off x="457200" y="1342976"/>
            <a:ext cx="7886700" cy="3391396"/>
          </a:xfrm>
        </p:spPr>
        <p:txBody>
          <a:bodyPr>
            <a:normAutofit fontScale="77500" lnSpcReduction="20000"/>
          </a:bodyPr>
          <a:lstStyle/>
          <a:p>
            <a:pPr marL="0" indent="0">
              <a:lnSpc>
                <a:spcPct val="115000"/>
              </a:lnSpc>
              <a:spcAft>
                <a:spcPts val="600"/>
              </a:spcAft>
              <a:buNone/>
            </a:pPr>
            <a:r>
              <a:rPr lang="en-AU" sz="2900" b="1">
                <a:effectLst/>
                <a:latin typeface="Calibri" panose="020F0502020204030204" pitchFamily="34" charset="0"/>
                <a:ea typeface="Calibri" panose="020F0502020204030204" pitchFamily="34" charset="0"/>
                <a:cs typeface="Arial" panose="020B0604020202020204" pitchFamily="34" charset="0"/>
              </a:rPr>
              <a:t>Providers must </a:t>
            </a:r>
            <a:r>
              <a:rPr lang="en-AU" sz="2900" b="1">
                <a:latin typeface="Calibri" panose="020F0502020204030204" pitchFamily="34" charset="0"/>
                <a:ea typeface="Calibri" panose="020F0502020204030204" pitchFamily="34" charset="0"/>
                <a:cs typeface="Arial" panose="020B0604020202020204" pitchFamily="34" charset="0"/>
              </a:rPr>
              <a:t>keep</a:t>
            </a:r>
            <a:r>
              <a:rPr lang="en-AU" sz="2900" b="1">
                <a:effectLst/>
                <a:latin typeface="Calibri" panose="020F0502020204030204" pitchFamily="34" charset="0"/>
                <a:ea typeface="Calibri" panose="020F0502020204030204" pitchFamily="34" charset="0"/>
                <a:cs typeface="Arial" panose="020B0604020202020204" pitchFamily="34" charset="0"/>
              </a:rPr>
              <a:t> Employers informed about the changes to employment services and the new arrangements.</a:t>
            </a:r>
          </a:p>
          <a:p>
            <a:pPr marL="0" indent="0">
              <a:lnSpc>
                <a:spcPct val="115000"/>
              </a:lnSpc>
              <a:spcBef>
                <a:spcPts val="600"/>
              </a:spcBef>
              <a:spcAft>
                <a:spcPts val="600"/>
              </a:spcAft>
              <a:buNone/>
            </a:pPr>
            <a:r>
              <a:rPr lang="en-AU" sz="2200">
                <a:effectLst/>
                <a:latin typeface="Calibri" panose="020F0502020204030204" pitchFamily="34" charset="0"/>
                <a:ea typeface="Calibri" panose="020F0502020204030204" pitchFamily="34" charset="0"/>
                <a:cs typeface="Arial" panose="020B0604020202020204" pitchFamily="34" charset="0"/>
              </a:rPr>
              <a:t>Providers should explain:</a:t>
            </a:r>
          </a:p>
          <a:p>
            <a:pPr marL="342900" lvl="0" indent="-342900">
              <a:lnSpc>
                <a:spcPct val="110000"/>
              </a:lnSpc>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changes in the delivery of employment services to the Participant and the new Provider’s contact details if applicable</a:t>
            </a:r>
          </a:p>
          <a:p>
            <a:pPr marL="342900" lvl="0" indent="-342900">
              <a:lnSpc>
                <a:spcPct val="110000"/>
              </a:lnSpc>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what support and assistance will continue to maintain the Participant’s employment, including the ongoing management of a Wage Subsidy or RATTUAJ Agreement</a:t>
            </a:r>
          </a:p>
          <a:p>
            <a:pPr marL="342900" lvl="0" indent="-342900">
              <a:lnSpc>
                <a:spcPct val="110000"/>
              </a:lnSpc>
              <a:buFont typeface="Symbol" panose="05050102010706020507" pitchFamily="18" charset="2"/>
              <a:buChar char=""/>
            </a:pPr>
            <a:r>
              <a:rPr lang="en-AU" sz="2200">
                <a:effectLst/>
                <a:latin typeface="Calibri" panose="020F0502020204030204" pitchFamily="34" charset="0"/>
                <a:ea typeface="Calibri" panose="020F0502020204030204" pitchFamily="34" charset="0"/>
                <a:cs typeface="Arial" panose="020B0604020202020204" pitchFamily="34" charset="0"/>
              </a:rPr>
              <a:t>where to get more information about transition arrangements, including by promoting transition information that is published on the Department’s websites.</a:t>
            </a:r>
          </a:p>
        </p:txBody>
      </p:sp>
    </p:spTree>
    <p:extLst>
      <p:ext uri="{BB962C8B-B14F-4D97-AF65-F5344CB8AC3E}">
        <p14:creationId xmlns:p14="http://schemas.microsoft.com/office/powerpoint/2010/main" val="107176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B67E-F0C2-41DA-A1F6-D53D5EB39C85}"/>
              </a:ext>
            </a:extLst>
          </p:cNvPr>
          <p:cNvSpPr>
            <a:spLocks noGrp="1"/>
          </p:cNvSpPr>
          <p:nvPr>
            <p:ph type="title"/>
          </p:nvPr>
        </p:nvSpPr>
        <p:spPr>
          <a:xfrm>
            <a:off x="457200" y="349200"/>
            <a:ext cx="8021782" cy="993775"/>
          </a:xfrm>
        </p:spPr>
        <p:txBody>
          <a:bodyPr/>
          <a:lstStyle/>
          <a:p>
            <a:r>
              <a:rPr lang="en-AU" b="1"/>
              <a:t>Communication to Activity Host Organisations</a:t>
            </a:r>
            <a:endParaRPr lang="en-AU"/>
          </a:p>
        </p:txBody>
      </p:sp>
      <p:sp>
        <p:nvSpPr>
          <p:cNvPr id="3" name="Content Placeholder 2">
            <a:extLst>
              <a:ext uri="{FF2B5EF4-FFF2-40B4-BE49-F238E27FC236}">
                <a16:creationId xmlns:a16="http://schemas.microsoft.com/office/drawing/2014/main" id="{88B90512-323F-4A12-B7D4-7CD20796901C}"/>
              </a:ext>
            </a:extLst>
          </p:cNvPr>
          <p:cNvSpPr>
            <a:spLocks noGrp="1"/>
          </p:cNvSpPr>
          <p:nvPr>
            <p:ph idx="1"/>
          </p:nvPr>
        </p:nvSpPr>
        <p:spPr>
          <a:xfrm>
            <a:off x="457200" y="1342976"/>
            <a:ext cx="7886700" cy="3391396"/>
          </a:xfrm>
        </p:spPr>
        <p:txBody>
          <a:bodyPr vert="horz" lIns="0" tIns="0" rIns="0" bIns="0" rtlCol="0" anchor="t">
            <a:normAutofit fontScale="85000" lnSpcReduction="10000"/>
          </a:bodyPr>
          <a:lstStyle/>
          <a:p>
            <a:pPr marL="0" indent="0">
              <a:lnSpc>
                <a:spcPct val="120000"/>
              </a:lnSpc>
              <a:spcBef>
                <a:spcPts val="600"/>
              </a:spcBef>
              <a:spcAft>
                <a:spcPts val="1000"/>
              </a:spcAft>
              <a:buNone/>
            </a:pPr>
            <a:r>
              <a:rPr lang="en-AU" sz="2800" b="1">
                <a:effectLst/>
                <a:latin typeface="Calibri"/>
                <a:ea typeface="Calibri" panose="020F0502020204030204" pitchFamily="34" charset="0"/>
                <a:cs typeface="Arial"/>
              </a:rPr>
              <a:t>Providers must </a:t>
            </a:r>
            <a:r>
              <a:rPr lang="en-AU" sz="2800" b="1">
                <a:latin typeface="Calibri"/>
                <a:ea typeface="Calibri" panose="020F0502020204030204" pitchFamily="34" charset="0"/>
                <a:cs typeface="Arial"/>
              </a:rPr>
              <a:t>keep</a:t>
            </a:r>
            <a:r>
              <a:rPr lang="en-AU" sz="2800" b="1">
                <a:effectLst/>
                <a:latin typeface="Calibri"/>
                <a:ea typeface="Calibri" panose="020F0502020204030204" pitchFamily="34" charset="0"/>
                <a:cs typeface="Arial"/>
              </a:rPr>
              <a:t> Host Organisations informed about the changes to employment services and the new arrangements.</a:t>
            </a:r>
          </a:p>
          <a:p>
            <a:pPr marL="0" indent="0">
              <a:lnSpc>
                <a:spcPct val="120000"/>
              </a:lnSpc>
              <a:spcBef>
                <a:spcPts val="600"/>
              </a:spcBef>
              <a:spcAft>
                <a:spcPts val="1000"/>
              </a:spcAft>
              <a:buNone/>
            </a:pPr>
            <a:r>
              <a:rPr lang="en-AU" sz="2500">
                <a:effectLst/>
                <a:latin typeface="Calibri"/>
                <a:ea typeface="Calibri" panose="020F0502020204030204" pitchFamily="34" charset="0"/>
                <a:cs typeface="Arial"/>
              </a:rPr>
              <a:t>Providers should:</a:t>
            </a:r>
          </a:p>
          <a:p>
            <a:pPr marL="229870" indent="-229870">
              <a:lnSpc>
                <a:spcPct val="120000"/>
              </a:lnSpc>
              <a:spcBef>
                <a:spcPts val="600"/>
              </a:spcBef>
              <a:spcAft>
                <a:spcPts val="1000"/>
              </a:spcAft>
            </a:pPr>
            <a:r>
              <a:rPr lang="en-AU" sz="2500">
                <a:effectLst/>
                <a:latin typeface="Calibri"/>
                <a:ea typeface="Calibri" panose="020F0502020204030204" pitchFamily="34" charset="0"/>
                <a:cs typeface="Arial"/>
              </a:rPr>
              <a:t>discuss Activities that are not continuing with Hosts as early as possible</a:t>
            </a:r>
          </a:p>
          <a:p>
            <a:pPr marL="229870" indent="-229870">
              <a:lnSpc>
                <a:spcPct val="120000"/>
              </a:lnSpc>
              <a:spcBef>
                <a:spcPts val="600"/>
              </a:spcBef>
              <a:spcAft>
                <a:spcPts val="1000"/>
              </a:spcAft>
            </a:pPr>
            <a:r>
              <a:rPr lang="en-AU" sz="2500">
                <a:effectLst/>
                <a:latin typeface="Calibri"/>
                <a:ea typeface="Calibri" panose="020F0502020204030204" pitchFamily="34" charset="0"/>
                <a:cs typeface="Arial"/>
              </a:rPr>
              <a:t>e</a:t>
            </a:r>
            <a:r>
              <a:rPr lang="en-AU" sz="2400">
                <a:effectLst/>
                <a:latin typeface="Calibri"/>
                <a:ea typeface="Calibri" panose="020F0502020204030204" pitchFamily="34" charset="0"/>
                <a:cs typeface="Arial"/>
              </a:rPr>
              <a:t>ncourage Hosts to run suitable Activities after Workforce Australia starts.</a:t>
            </a:r>
            <a:r>
              <a:rPr lang="en-AU" sz="2400">
                <a:latin typeface="Calibri"/>
                <a:ea typeface="Calibri" panose="020F0502020204030204" pitchFamily="34" charset="0"/>
                <a:cs typeface="Arial"/>
              </a:rPr>
              <a:t> </a:t>
            </a:r>
            <a:endParaRPr lang="en-AU" sz="22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849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8AA9-472E-46E2-9C33-D089FE37617B}"/>
              </a:ext>
            </a:extLst>
          </p:cNvPr>
          <p:cNvSpPr>
            <a:spLocks noGrp="1"/>
          </p:cNvSpPr>
          <p:nvPr>
            <p:ph type="title"/>
          </p:nvPr>
        </p:nvSpPr>
        <p:spPr>
          <a:xfrm>
            <a:off x="426368" y="444555"/>
            <a:ext cx="6364188" cy="426167"/>
          </a:xfrm>
        </p:spPr>
        <p:txBody>
          <a:bodyPr/>
          <a:lstStyle/>
          <a:p>
            <a:r>
              <a:rPr lang="en-US" b="1"/>
              <a:t>Workforce Australia training</a:t>
            </a:r>
            <a:endParaRPr lang="en-AU" b="1"/>
          </a:p>
        </p:txBody>
      </p:sp>
      <p:graphicFrame>
        <p:nvGraphicFramePr>
          <p:cNvPr id="8" name="Content Placeholder 3">
            <a:extLst>
              <a:ext uri="{FF2B5EF4-FFF2-40B4-BE49-F238E27FC236}">
                <a16:creationId xmlns:a16="http://schemas.microsoft.com/office/drawing/2014/main" id="{D041106D-2A1F-4CEC-8BE2-8A0FFD695E92}"/>
              </a:ext>
            </a:extLst>
          </p:cNvPr>
          <p:cNvGraphicFramePr>
            <a:graphicFrameLocks noGrp="1"/>
          </p:cNvGraphicFramePr>
          <p:nvPr>
            <p:ph idx="1"/>
            <p:extLst>
              <p:ext uri="{D42A27DB-BD31-4B8C-83A1-F6EECF244321}">
                <p14:modId xmlns:p14="http://schemas.microsoft.com/office/powerpoint/2010/main" val="3671558845"/>
              </p:ext>
            </p:extLst>
          </p:nvPr>
        </p:nvGraphicFramePr>
        <p:xfrm>
          <a:off x="426368" y="973757"/>
          <a:ext cx="8291264" cy="3516867"/>
        </p:xfrm>
        <a:graphic>
          <a:graphicData uri="http://schemas.openxmlformats.org/drawingml/2006/table">
            <a:tbl>
              <a:tblPr firstRow="1" bandRow="1">
                <a:tableStyleId>{5C22544A-7EE6-4342-B048-85BDC9FD1C3A}</a:tableStyleId>
              </a:tblPr>
              <a:tblGrid>
                <a:gridCol w="2599803">
                  <a:extLst>
                    <a:ext uri="{9D8B030D-6E8A-4147-A177-3AD203B41FA5}">
                      <a16:colId xmlns:a16="http://schemas.microsoft.com/office/drawing/2014/main" val="968530653"/>
                    </a:ext>
                  </a:extLst>
                </a:gridCol>
                <a:gridCol w="2740333">
                  <a:extLst>
                    <a:ext uri="{9D8B030D-6E8A-4147-A177-3AD203B41FA5}">
                      <a16:colId xmlns:a16="http://schemas.microsoft.com/office/drawing/2014/main" val="1143661983"/>
                    </a:ext>
                  </a:extLst>
                </a:gridCol>
                <a:gridCol w="2951128">
                  <a:extLst>
                    <a:ext uri="{9D8B030D-6E8A-4147-A177-3AD203B41FA5}">
                      <a16:colId xmlns:a16="http://schemas.microsoft.com/office/drawing/2014/main" val="1193004639"/>
                    </a:ext>
                  </a:extLst>
                </a:gridCol>
              </a:tblGrid>
              <a:tr h="193441">
                <a:tc>
                  <a:txBody>
                    <a:bodyPr/>
                    <a:lstStyle/>
                    <a:p>
                      <a:r>
                        <a:rPr lang="en-AU" sz="1600">
                          <a:effectLst/>
                        </a:rPr>
                        <a:t>Tranche 1 – April 2022</a:t>
                      </a:r>
                      <a:endParaRPr lang="en-AU" sz="1600">
                        <a:effectLst/>
                        <a:latin typeface="Calibri" panose="020F0502020204030204" pitchFamily="34" charset="0"/>
                        <a:ea typeface="Calibri" panose="020F0502020204030204" pitchFamily="34" charset="0"/>
                      </a:endParaRPr>
                    </a:p>
                  </a:txBody>
                  <a:tcPr marL="68580" marR="68580" marT="0" marB="0">
                    <a:solidFill>
                      <a:srgbClr val="002D3F"/>
                    </a:solidFill>
                  </a:tcPr>
                </a:tc>
                <a:tc>
                  <a:txBody>
                    <a:bodyPr/>
                    <a:lstStyle/>
                    <a:p>
                      <a:r>
                        <a:rPr lang="en-AU" sz="1600">
                          <a:effectLst/>
                        </a:rPr>
                        <a:t>Tranche 2 – May 2022</a:t>
                      </a:r>
                      <a:endParaRPr lang="en-AU" sz="1600">
                        <a:effectLst/>
                        <a:latin typeface="Calibri" panose="020F0502020204030204" pitchFamily="34" charset="0"/>
                        <a:ea typeface="Calibri" panose="020F0502020204030204" pitchFamily="34" charset="0"/>
                      </a:endParaRPr>
                    </a:p>
                  </a:txBody>
                  <a:tcPr marL="68580" marR="68580" marT="0" marB="0">
                    <a:solidFill>
                      <a:srgbClr val="002D3F"/>
                    </a:solidFill>
                  </a:tcPr>
                </a:tc>
                <a:tc>
                  <a:txBody>
                    <a:bodyPr/>
                    <a:lstStyle/>
                    <a:p>
                      <a:r>
                        <a:rPr lang="en-AU" sz="1600">
                          <a:effectLst/>
                        </a:rPr>
                        <a:t>Tranche 3 – June 2022</a:t>
                      </a:r>
                      <a:endParaRPr lang="en-AU" sz="1600">
                        <a:effectLst/>
                        <a:latin typeface="Calibri" panose="020F0502020204030204" pitchFamily="34" charset="0"/>
                        <a:ea typeface="Calibri" panose="020F0502020204030204" pitchFamily="34" charset="0"/>
                      </a:endParaRPr>
                    </a:p>
                  </a:txBody>
                  <a:tcPr marL="68580" marR="68580" marT="0" marB="0">
                    <a:solidFill>
                      <a:srgbClr val="002D3F"/>
                    </a:solidFill>
                  </a:tcPr>
                </a:tc>
                <a:extLst>
                  <a:ext uri="{0D108BD9-81ED-4DB2-BD59-A6C34878D82A}">
                    <a16:rowId xmlns:a16="http://schemas.microsoft.com/office/drawing/2014/main" val="3735519656"/>
                  </a:ext>
                </a:extLst>
              </a:tr>
              <a:tr h="193441">
                <a:tc>
                  <a:txBody>
                    <a:bodyPr/>
                    <a:lstStyle/>
                    <a:p>
                      <a:pPr algn="l" fontAlgn="b"/>
                      <a:r>
                        <a:rPr lang="en-AU" sz="1400" kern="1200">
                          <a:solidFill>
                            <a:schemeClr val="dk1"/>
                          </a:solidFill>
                          <a:effectLst/>
                          <a:latin typeface="+mn-lt"/>
                          <a:ea typeface="+mn-ea"/>
                          <a:cs typeface="+mn-cs"/>
                        </a:rPr>
                        <a:t>Wage Subsidies</a:t>
                      </a:r>
                    </a:p>
                  </a:txBody>
                  <a:tcPr marL="6350" marR="6350" marT="6350" marB="0"/>
                </a:tc>
                <a:tc>
                  <a:txBody>
                    <a:bodyPr/>
                    <a:lstStyle/>
                    <a:p>
                      <a:r>
                        <a:rPr lang="en-AU" sz="1400">
                          <a:effectLst/>
                        </a:rPr>
                        <a:t>Work for the Dole</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Licence Review Process</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43690203"/>
                  </a:ext>
                </a:extLst>
              </a:tr>
              <a:tr h="446380">
                <a:tc>
                  <a:txBody>
                    <a:bodyPr/>
                    <a:lstStyle/>
                    <a:p>
                      <a:pPr algn="l" fontAlgn="b"/>
                      <a:r>
                        <a:rPr lang="en-AU" sz="1400" kern="1200">
                          <a:solidFill>
                            <a:schemeClr val="dk1"/>
                          </a:solidFill>
                          <a:effectLst/>
                          <a:latin typeface="+mn-lt"/>
                          <a:ea typeface="+mn-ea"/>
                          <a:cs typeface="+mn-cs"/>
                        </a:rPr>
                        <a:t>Employment Fund</a:t>
                      </a:r>
                    </a:p>
                  </a:txBody>
                  <a:tcPr marL="6350" marR="6350" marT="6350" marB="0"/>
                </a:tc>
                <a:tc>
                  <a:txBody>
                    <a:bodyPr/>
                    <a:lstStyle/>
                    <a:p>
                      <a:r>
                        <a:rPr lang="en-AU" sz="1400">
                          <a:effectLst/>
                        </a:rPr>
                        <a:t>Employability Skills Training &amp; Placement Management</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Provider Performance Framework</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05843738"/>
                  </a:ext>
                </a:extLst>
              </a:tr>
              <a:tr h="458222">
                <a:tc>
                  <a:txBody>
                    <a:bodyPr/>
                    <a:lstStyle/>
                    <a:p>
                      <a:pPr algn="l" fontAlgn="b"/>
                      <a:r>
                        <a:rPr lang="en-AU" sz="1400" kern="1200">
                          <a:solidFill>
                            <a:schemeClr val="dk1"/>
                          </a:solidFill>
                          <a:effectLst/>
                          <a:latin typeface="+mn-lt"/>
                          <a:ea typeface="+mn-ea"/>
                          <a:cs typeface="+mn-cs"/>
                        </a:rPr>
                        <a:t>Mandatory Activity Requirements</a:t>
                      </a:r>
                    </a:p>
                  </a:txBody>
                  <a:tcPr marL="6350" marR="6350" marT="6350" marB="0"/>
                </a:tc>
                <a:tc>
                  <a:txBody>
                    <a:bodyPr/>
                    <a:lstStyle/>
                    <a:p>
                      <a:r>
                        <a:rPr lang="en-AU" sz="1400">
                          <a:effectLst/>
                        </a:rPr>
                        <a:t>CTA &amp; Placement Management</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Workforce Specialists &amp; Placement Management</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7790657"/>
                  </a:ext>
                </a:extLst>
              </a:tr>
              <a:tr h="288032">
                <a:tc>
                  <a:txBody>
                    <a:bodyPr/>
                    <a:lstStyle/>
                    <a:p>
                      <a:pPr algn="l" fontAlgn="b"/>
                      <a:r>
                        <a:rPr lang="en-AU" sz="1400" kern="1200">
                          <a:solidFill>
                            <a:schemeClr val="dk1"/>
                          </a:solidFill>
                          <a:effectLst/>
                          <a:latin typeface="+mn-lt"/>
                          <a:ea typeface="+mn-ea"/>
                          <a:cs typeface="+mn-cs"/>
                        </a:rPr>
                        <a:t>Job Plans</a:t>
                      </a:r>
                    </a:p>
                  </a:txBody>
                  <a:tcPr marL="6350" marR="6350" marT="6350" marB="0"/>
                </a:tc>
                <a:tc>
                  <a:txBody>
                    <a:bodyPr/>
                    <a:lstStyle/>
                    <a:p>
                      <a:r>
                        <a:rPr lang="en-AU" sz="1400" err="1">
                          <a:effectLst/>
                        </a:rPr>
                        <a:t>TtW</a:t>
                      </a:r>
                      <a:r>
                        <a:rPr lang="en-AU" sz="1400">
                          <a:effectLst/>
                        </a:rPr>
                        <a:t> &amp; Placement Management</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Structural Adjustment Process</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53067289"/>
                  </a:ext>
                </a:extLst>
              </a:tr>
              <a:tr h="193441">
                <a:tc>
                  <a:txBody>
                    <a:bodyPr/>
                    <a:lstStyle/>
                    <a:p>
                      <a:pPr algn="l" fontAlgn="b"/>
                      <a:r>
                        <a:rPr lang="en-AU" sz="1400" kern="1200">
                          <a:solidFill>
                            <a:schemeClr val="dk1"/>
                          </a:solidFill>
                          <a:effectLst/>
                          <a:latin typeface="+mn-lt"/>
                          <a:ea typeface="+mn-ea"/>
                          <a:cs typeface="+mn-cs"/>
                        </a:rPr>
                        <a:t>Points Based Activation System</a:t>
                      </a:r>
                    </a:p>
                  </a:txBody>
                  <a:tcPr marL="6350" marR="6350" marT="6350" marB="0"/>
                </a:tc>
                <a:tc>
                  <a:txBody>
                    <a:bodyPr/>
                    <a:lstStyle/>
                    <a:p>
                      <a:r>
                        <a:rPr lang="en-AU" sz="1400">
                          <a:effectLst/>
                        </a:rPr>
                        <a:t>Self Employment</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Job Fairs</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6497294"/>
                  </a:ext>
                </a:extLst>
              </a:tr>
              <a:tr h="284346">
                <a:tc>
                  <a:txBody>
                    <a:bodyPr/>
                    <a:lstStyle/>
                    <a:p>
                      <a:pPr algn="l" fontAlgn="b"/>
                      <a:r>
                        <a:rPr lang="en-AU" sz="1400" kern="1200">
                          <a:solidFill>
                            <a:schemeClr val="dk1"/>
                          </a:solidFill>
                          <a:effectLst/>
                          <a:latin typeface="+mn-lt"/>
                          <a:ea typeface="+mn-ea"/>
                          <a:cs typeface="+mn-cs"/>
                        </a:rPr>
                        <a:t>Fraud</a:t>
                      </a:r>
                    </a:p>
                  </a:txBody>
                  <a:tcPr marL="6350" marR="6350" marT="6350" marB="0"/>
                </a:tc>
                <a:tc>
                  <a:txBody>
                    <a:bodyPr/>
                    <a:lstStyle/>
                    <a:p>
                      <a:r>
                        <a:rPr lang="en-AU" sz="1400">
                          <a:effectLst/>
                        </a:rPr>
                        <a:t>Entrepreneurship Facilitators</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Gateway Components</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10032284"/>
                  </a:ext>
                </a:extLst>
              </a:tr>
              <a:tr h="0">
                <a:tc>
                  <a:txBody>
                    <a:bodyPr/>
                    <a:lstStyle/>
                    <a:p>
                      <a:pPr algn="l" fontAlgn="b"/>
                      <a:r>
                        <a:rPr lang="en-AU" sz="1400" kern="1200">
                          <a:solidFill>
                            <a:schemeClr val="dk1"/>
                          </a:solidFill>
                          <a:effectLst/>
                          <a:latin typeface="+mn-lt"/>
                          <a:ea typeface="+mn-ea"/>
                          <a:cs typeface="+mn-cs"/>
                        </a:rPr>
                        <a:t>Privacy</a:t>
                      </a:r>
                    </a:p>
                  </a:txBody>
                  <a:tcPr marL="6350" marR="6350" marT="6350" marB="0"/>
                </a:tc>
                <a:tc>
                  <a:txBody>
                    <a:bodyPr/>
                    <a:lstStyle/>
                    <a:p>
                      <a:r>
                        <a:rPr lang="en-AU" sz="1400" err="1">
                          <a:effectLst/>
                        </a:rPr>
                        <a:t>PaTH</a:t>
                      </a:r>
                      <a:r>
                        <a:rPr lang="en-AU" sz="1400">
                          <a:effectLst/>
                        </a:rPr>
                        <a:t> Internships</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ParentsNext</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25000348"/>
                  </a:ext>
                </a:extLst>
              </a:tr>
              <a:tr h="193441">
                <a:tc>
                  <a:txBody>
                    <a:bodyPr/>
                    <a:lstStyle/>
                    <a:p>
                      <a:pPr algn="l" fontAlgn="b"/>
                      <a:r>
                        <a:rPr lang="en-AU" sz="1400" kern="1200">
                          <a:solidFill>
                            <a:schemeClr val="dk1"/>
                          </a:solidFill>
                          <a:effectLst/>
                          <a:latin typeface="+mn-lt"/>
                          <a:ea typeface="+mn-ea"/>
                          <a:cs typeface="+mn-cs"/>
                        </a:rPr>
                        <a:t>The Compliance Framework (TCF)</a:t>
                      </a:r>
                    </a:p>
                  </a:txBody>
                  <a:tcPr marL="6350" marR="6350" marT="6350" marB="0"/>
                </a:tc>
                <a:tc>
                  <a:txBody>
                    <a:bodyPr/>
                    <a:lstStyle/>
                    <a:p>
                      <a:r>
                        <a:rPr lang="en-AU" sz="1400">
                          <a:effectLst/>
                        </a:rPr>
                        <a:t>NWEP</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Breach Management</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27603422"/>
                  </a:ext>
                </a:extLst>
              </a:tr>
              <a:tr h="258077">
                <a:tc>
                  <a:txBody>
                    <a:bodyPr/>
                    <a:lstStyle/>
                    <a:p>
                      <a:pPr algn="l" fontAlgn="b"/>
                      <a:endParaRPr lang="en-AU" sz="1400" b="0" i="0" u="none" strike="noStrike">
                        <a:solidFill>
                          <a:srgbClr val="000000"/>
                        </a:solidFill>
                        <a:effectLst/>
                        <a:latin typeface="Calibri" panose="020F0502020204030204" pitchFamily="34" charset="0"/>
                      </a:endParaRPr>
                    </a:p>
                  </a:txBody>
                  <a:tcPr marL="6350" marR="6350" marT="6350" marB="0" anchor="b"/>
                </a:tc>
                <a:tc>
                  <a:txBody>
                    <a:bodyPr/>
                    <a:lstStyle/>
                    <a:p>
                      <a:r>
                        <a:rPr lang="en-AU" sz="1400">
                          <a:effectLst/>
                        </a:rPr>
                        <a:t>OWEP</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latin typeface="Calibri" panose="020F0502020204030204" pitchFamily="34" charset="0"/>
                          <a:ea typeface="Calibri" panose="020F0502020204030204" pitchFamily="34" charset="0"/>
                        </a:rPr>
                        <a:t>Work Health &amp; Safety</a:t>
                      </a:r>
                    </a:p>
                  </a:txBody>
                  <a:tcPr marL="68580" marR="68580" marT="0" marB="0"/>
                </a:tc>
                <a:extLst>
                  <a:ext uri="{0D108BD9-81ED-4DB2-BD59-A6C34878D82A}">
                    <a16:rowId xmlns:a16="http://schemas.microsoft.com/office/drawing/2014/main" val="3791859382"/>
                  </a:ext>
                </a:extLst>
              </a:tr>
              <a:tr h="170285">
                <a:tc>
                  <a:txBody>
                    <a:bodyPr/>
                    <a:lstStyle/>
                    <a:p>
                      <a:pPr algn="l" fontAlgn="b"/>
                      <a:endParaRPr lang="en-AU" sz="1400" b="0" i="0" u="none" strike="noStrike">
                        <a:solidFill>
                          <a:srgbClr val="000000"/>
                        </a:solidFill>
                        <a:effectLst/>
                        <a:latin typeface="Calibri" panose="020F0502020204030204" pitchFamily="34" charset="0"/>
                      </a:endParaRPr>
                    </a:p>
                  </a:txBody>
                  <a:tcPr marL="6350" marR="6350" marT="6350" marB="0" anchor="b"/>
                </a:tc>
                <a:tc>
                  <a:txBody>
                    <a:bodyPr/>
                    <a:lstStyle/>
                    <a:p>
                      <a:r>
                        <a:rPr lang="en-AU" sz="1400">
                          <a:effectLst/>
                        </a:rPr>
                        <a:t>Job seeker Assessment Framework</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latin typeface="Calibri" panose="020F0502020204030204" pitchFamily="34" charset="0"/>
                          <a:ea typeface="Calibri" panose="020F0502020204030204" pitchFamily="34" charset="0"/>
                        </a:rPr>
                        <a:t>Local Jobs Program</a:t>
                      </a:r>
                    </a:p>
                  </a:txBody>
                  <a:tcPr marL="68580" marR="68580" marT="0" marB="0"/>
                </a:tc>
                <a:extLst>
                  <a:ext uri="{0D108BD9-81ED-4DB2-BD59-A6C34878D82A}">
                    <a16:rowId xmlns:a16="http://schemas.microsoft.com/office/drawing/2014/main" val="650491175"/>
                  </a:ext>
                </a:extLst>
              </a:tr>
              <a:tr h="0">
                <a:tc>
                  <a:txBody>
                    <a:bodyPr/>
                    <a:lstStyle/>
                    <a:p>
                      <a:pPr algn="l" fontAlgn="b"/>
                      <a:endParaRPr lang="en-AU" sz="1400" b="0" i="0" u="none" strike="noStrike">
                        <a:solidFill>
                          <a:srgbClr val="000000"/>
                        </a:solidFill>
                        <a:effectLst/>
                        <a:latin typeface="Calibri" panose="020F0502020204030204" pitchFamily="34" charset="0"/>
                      </a:endParaRPr>
                    </a:p>
                  </a:txBody>
                  <a:tcPr marL="6350" marR="6350" marT="6350" marB="0" anchor="b"/>
                </a:tc>
                <a:tc>
                  <a:txBody>
                    <a:bodyPr/>
                    <a:lstStyle/>
                    <a:p>
                      <a:r>
                        <a:rPr lang="en-AU" sz="1400">
                          <a:effectLst/>
                        </a:rPr>
                        <a:t>Provider Payments</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r>
                        <a:rPr lang="en-AU" sz="1400">
                          <a:effectLst/>
                        </a:rPr>
                        <a:t> </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66789928"/>
                  </a:ext>
                </a:extLst>
              </a:tr>
              <a:tr h="0">
                <a:tc>
                  <a:txBody>
                    <a:bodyPr/>
                    <a:lstStyle/>
                    <a:p>
                      <a:pPr algn="l" fontAlgn="b"/>
                      <a:endParaRPr lang="en-AU" sz="1400" b="0" i="0" u="none" strike="noStrike">
                        <a:solidFill>
                          <a:srgbClr val="000000"/>
                        </a:solidFill>
                        <a:effectLst/>
                        <a:latin typeface="Calibri" panose="020F0502020204030204" pitchFamily="34" charset="0"/>
                      </a:endParaRPr>
                    </a:p>
                  </a:txBody>
                  <a:tcPr marL="6350" marR="6350" marT="6350" marB="0" anchor="b"/>
                </a:tc>
                <a:tc>
                  <a:txBody>
                    <a:bodyPr/>
                    <a:lstStyle/>
                    <a:p>
                      <a:r>
                        <a:rPr lang="en-AU" sz="1400">
                          <a:effectLst/>
                          <a:latin typeface="Calibri" panose="020F0502020204030204" pitchFamily="34" charset="0"/>
                          <a:ea typeface="Calibri" panose="020F0502020204030204" pitchFamily="34" charset="0"/>
                        </a:rPr>
                        <a:t>Voluntary work</a:t>
                      </a:r>
                    </a:p>
                  </a:txBody>
                  <a:tcPr marL="68580" marR="68580" marT="0" marB="0"/>
                </a:tc>
                <a:tc>
                  <a:txBody>
                    <a:bodyPr/>
                    <a:lstStyle/>
                    <a:p>
                      <a:endParaRPr lang="en-AU"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19475364"/>
                  </a:ext>
                </a:extLst>
              </a:tr>
            </a:tbl>
          </a:graphicData>
        </a:graphic>
      </p:graphicFrame>
    </p:spTree>
    <p:extLst>
      <p:ext uri="{BB962C8B-B14F-4D97-AF65-F5344CB8AC3E}">
        <p14:creationId xmlns:p14="http://schemas.microsoft.com/office/powerpoint/2010/main" val="101408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A3EA-3A61-463D-93C6-3725BAFF6723}"/>
              </a:ext>
            </a:extLst>
          </p:cNvPr>
          <p:cNvSpPr>
            <a:spLocks noGrp="1"/>
          </p:cNvSpPr>
          <p:nvPr>
            <p:ph type="title"/>
          </p:nvPr>
        </p:nvSpPr>
        <p:spPr>
          <a:xfrm>
            <a:off x="323156" y="135443"/>
            <a:ext cx="7427168" cy="993775"/>
          </a:xfrm>
        </p:spPr>
        <p:txBody>
          <a:bodyPr/>
          <a:lstStyle/>
          <a:p>
            <a:r>
              <a:rPr lang="en-AU"/>
              <a:t>Process driven approach for Workforce Australia training</a:t>
            </a:r>
          </a:p>
        </p:txBody>
      </p:sp>
      <p:pic>
        <p:nvPicPr>
          <p:cNvPr id="4" name="Picture 3">
            <a:extLst>
              <a:ext uri="{FF2B5EF4-FFF2-40B4-BE49-F238E27FC236}">
                <a16:creationId xmlns:a16="http://schemas.microsoft.com/office/drawing/2014/main" id="{95028262-924F-47D4-9EA6-07BF3EB992DF}"/>
              </a:ext>
            </a:extLst>
          </p:cNvPr>
          <p:cNvPicPr>
            <a:picLocks noChangeAspect="1"/>
          </p:cNvPicPr>
          <p:nvPr/>
        </p:nvPicPr>
        <p:blipFill>
          <a:blip r:embed="rId3"/>
          <a:stretch>
            <a:fillRect/>
          </a:stretch>
        </p:blipFill>
        <p:spPr>
          <a:xfrm>
            <a:off x="395536" y="2111465"/>
            <a:ext cx="2996003" cy="2718148"/>
          </a:xfrm>
          <a:prstGeom prst="rect">
            <a:avLst/>
          </a:prstGeom>
        </p:spPr>
      </p:pic>
      <p:pic>
        <p:nvPicPr>
          <p:cNvPr id="5" name="Picture 4">
            <a:extLst>
              <a:ext uri="{FF2B5EF4-FFF2-40B4-BE49-F238E27FC236}">
                <a16:creationId xmlns:a16="http://schemas.microsoft.com/office/drawing/2014/main" id="{2FFACF87-474C-448E-AFD7-0D38CB3DB081}"/>
              </a:ext>
            </a:extLst>
          </p:cNvPr>
          <p:cNvPicPr>
            <a:picLocks noChangeAspect="1"/>
          </p:cNvPicPr>
          <p:nvPr/>
        </p:nvPicPr>
        <p:blipFill>
          <a:blip r:embed="rId4"/>
          <a:stretch>
            <a:fillRect/>
          </a:stretch>
        </p:blipFill>
        <p:spPr>
          <a:xfrm>
            <a:off x="5076056" y="2214091"/>
            <a:ext cx="3344965" cy="2689946"/>
          </a:xfrm>
          <a:prstGeom prst="rect">
            <a:avLst/>
          </a:prstGeom>
        </p:spPr>
      </p:pic>
      <p:sp>
        <p:nvSpPr>
          <p:cNvPr id="6" name="Speech Bubble: Oval 5">
            <a:extLst>
              <a:ext uri="{FF2B5EF4-FFF2-40B4-BE49-F238E27FC236}">
                <a16:creationId xmlns:a16="http://schemas.microsoft.com/office/drawing/2014/main" id="{5530E746-3489-4F3C-A1A9-9A70900768A5}"/>
              </a:ext>
            </a:extLst>
          </p:cNvPr>
          <p:cNvSpPr/>
          <p:nvPr/>
        </p:nvSpPr>
        <p:spPr>
          <a:xfrm>
            <a:off x="1490523" y="771915"/>
            <a:ext cx="2546217" cy="1339550"/>
          </a:xfrm>
          <a:prstGeom prst="wedgeEllipseCallout">
            <a:avLst>
              <a:gd name="adj1" fmla="val -26190"/>
              <a:gd name="adj2" fmla="val 997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rPr>
              <a:t>Hooks like scenarios and quizzes to grab the learner’s attention and focus on learning outcomes </a:t>
            </a:r>
          </a:p>
        </p:txBody>
      </p:sp>
      <p:sp>
        <p:nvSpPr>
          <p:cNvPr id="7" name="Speech Bubble: Oval 6">
            <a:extLst>
              <a:ext uri="{FF2B5EF4-FFF2-40B4-BE49-F238E27FC236}">
                <a16:creationId xmlns:a16="http://schemas.microsoft.com/office/drawing/2014/main" id="{8BE67ABA-CDA1-4744-A5EE-A69A4930DF27}"/>
              </a:ext>
            </a:extLst>
          </p:cNvPr>
          <p:cNvSpPr/>
          <p:nvPr/>
        </p:nvSpPr>
        <p:spPr>
          <a:xfrm>
            <a:off x="6738588" y="1077951"/>
            <a:ext cx="2232248" cy="993775"/>
          </a:xfrm>
          <a:prstGeom prst="wedgeEllipseCallout">
            <a:avLst>
              <a:gd name="adj1" fmla="val -26190"/>
              <a:gd name="adj2" fmla="val 997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rPr>
              <a:t>Key information is concise, to the point and not overwhelming</a:t>
            </a:r>
          </a:p>
        </p:txBody>
      </p:sp>
      <p:sp>
        <p:nvSpPr>
          <p:cNvPr id="8" name="Speech Bubble: Oval 7">
            <a:extLst>
              <a:ext uri="{FF2B5EF4-FFF2-40B4-BE49-F238E27FC236}">
                <a16:creationId xmlns:a16="http://schemas.microsoft.com/office/drawing/2014/main" id="{52A9513F-FCD5-4E7F-81EC-8729E3E1790A}"/>
              </a:ext>
            </a:extLst>
          </p:cNvPr>
          <p:cNvSpPr/>
          <p:nvPr/>
        </p:nvSpPr>
        <p:spPr>
          <a:xfrm>
            <a:off x="3188982" y="1934921"/>
            <a:ext cx="2232248" cy="1152128"/>
          </a:xfrm>
          <a:prstGeom prst="wedgeEllipseCallout">
            <a:avLst>
              <a:gd name="adj1" fmla="val 42659"/>
              <a:gd name="adj2" fmla="val 681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rPr>
              <a:t>Learning is reinforced through </a:t>
            </a:r>
            <a:r>
              <a:rPr lang="en-AU" sz="1400" b="1">
                <a:solidFill>
                  <a:schemeClr val="bg1"/>
                </a:solidFill>
              </a:rPr>
              <a:t>features</a:t>
            </a:r>
            <a:r>
              <a:rPr lang="en-AU" sz="1400">
                <a:solidFill>
                  <a:schemeClr val="bg1"/>
                </a:solidFill>
              </a:rPr>
              <a:t> that help learners </a:t>
            </a:r>
            <a:r>
              <a:rPr lang="en-AU" sz="1400" b="1" u="sng">
                <a:solidFill>
                  <a:schemeClr val="bg1"/>
                </a:solidFill>
              </a:rPr>
              <a:t>retain</a:t>
            </a:r>
            <a:r>
              <a:rPr lang="en-AU" sz="1400">
                <a:solidFill>
                  <a:schemeClr val="bg1"/>
                </a:solidFill>
              </a:rPr>
              <a:t> information</a:t>
            </a:r>
          </a:p>
        </p:txBody>
      </p:sp>
      <p:sp>
        <p:nvSpPr>
          <p:cNvPr id="9" name="Speech Bubble: Oval 8">
            <a:extLst>
              <a:ext uri="{FF2B5EF4-FFF2-40B4-BE49-F238E27FC236}">
                <a16:creationId xmlns:a16="http://schemas.microsoft.com/office/drawing/2014/main" id="{7D0C5449-656C-482C-AD98-8FEC84053113}"/>
              </a:ext>
            </a:extLst>
          </p:cNvPr>
          <p:cNvSpPr/>
          <p:nvPr/>
        </p:nvSpPr>
        <p:spPr>
          <a:xfrm>
            <a:off x="4541332" y="862565"/>
            <a:ext cx="2232248" cy="993775"/>
          </a:xfrm>
          <a:prstGeom prst="wedgeEllipseCallout">
            <a:avLst>
              <a:gd name="adj1" fmla="val 48743"/>
              <a:gd name="adj2" fmla="val 1259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rPr>
              <a:t>Training focuses on practical, process driven knowledge</a:t>
            </a:r>
          </a:p>
        </p:txBody>
      </p:sp>
      <p:sp>
        <p:nvSpPr>
          <p:cNvPr id="10" name="Speech Bubble: Oval 9">
            <a:extLst>
              <a:ext uri="{FF2B5EF4-FFF2-40B4-BE49-F238E27FC236}">
                <a16:creationId xmlns:a16="http://schemas.microsoft.com/office/drawing/2014/main" id="{AF357380-92F2-4327-B1F7-6CA2E5A93CD1}"/>
              </a:ext>
            </a:extLst>
          </p:cNvPr>
          <p:cNvSpPr/>
          <p:nvPr/>
        </p:nvSpPr>
        <p:spPr>
          <a:xfrm>
            <a:off x="3117674" y="3291923"/>
            <a:ext cx="2232248" cy="1339550"/>
          </a:xfrm>
          <a:prstGeom prst="wedgeEllipseCallout">
            <a:avLst>
              <a:gd name="adj1" fmla="val 54404"/>
              <a:gd name="adj2" fmla="val 348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rPr>
              <a:t>Structure encourages learners to come back and refresh &amp; reinforce their knowledge</a:t>
            </a:r>
          </a:p>
        </p:txBody>
      </p:sp>
    </p:spTree>
    <p:extLst>
      <p:ext uri="{BB962C8B-B14F-4D97-AF65-F5344CB8AC3E}">
        <p14:creationId xmlns:p14="http://schemas.microsoft.com/office/powerpoint/2010/main" val="302083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C8D0-5D32-4914-AEF0-EA79EE37E56E}"/>
              </a:ext>
            </a:extLst>
          </p:cNvPr>
          <p:cNvSpPr>
            <a:spLocks noGrp="1"/>
          </p:cNvSpPr>
          <p:nvPr>
            <p:ph type="title"/>
          </p:nvPr>
        </p:nvSpPr>
        <p:spPr>
          <a:xfrm>
            <a:off x="480060" y="1557212"/>
            <a:ext cx="2064265" cy="2033838"/>
          </a:xfrm>
          <a:prstGeom prst="ellipse">
            <a:avLst/>
          </a:prstGeom>
          <a:solidFill>
            <a:srgbClr val="002D3F"/>
          </a:solidFill>
          <a:ln w="174625" cmpd="thinThick">
            <a:solidFill>
              <a:srgbClr val="002D3F"/>
            </a:solidFill>
          </a:ln>
        </p:spPr>
        <p:txBody>
          <a:bodyPr vert="horz" lIns="91440" tIns="45720" rIns="91440" bIns="45720" rtlCol="0" anchor="ctr">
            <a:normAutofit/>
          </a:bodyPr>
          <a:lstStyle/>
          <a:p>
            <a:pPr algn="ctr"/>
            <a:r>
              <a:rPr lang="en-US" sz="2000" b="1" kern="1200">
                <a:solidFill>
                  <a:srgbClr val="FFFFFF"/>
                </a:solidFill>
                <a:latin typeface="+mj-lt"/>
                <a:ea typeface="+mj-ea"/>
                <a:cs typeface="+mj-cs"/>
              </a:rPr>
              <a:t>Branding and Signage</a:t>
            </a:r>
          </a:p>
        </p:txBody>
      </p:sp>
      <p:pic>
        <p:nvPicPr>
          <p:cNvPr id="1026" name="Picture 2">
            <a:extLst>
              <a:ext uri="{FF2B5EF4-FFF2-40B4-BE49-F238E27FC236}">
                <a16:creationId xmlns:a16="http://schemas.microsoft.com/office/drawing/2014/main" id="{153C0716-29B8-4F3C-9D22-D3A1D93718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1789" y="840259"/>
            <a:ext cx="6522212" cy="40763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6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CDA1524-F417-43D6-9D73-35BE60824D31}"/>
              </a:ext>
            </a:extLst>
          </p:cNvPr>
          <p:cNvGraphicFramePr>
            <a:graphicFrameLocks noGrp="1"/>
          </p:cNvGraphicFramePr>
          <p:nvPr>
            <p:extLst>
              <p:ext uri="{D42A27DB-BD31-4B8C-83A1-F6EECF244321}">
                <p14:modId xmlns:p14="http://schemas.microsoft.com/office/powerpoint/2010/main" val="2366472462"/>
              </p:ext>
            </p:extLst>
          </p:nvPr>
        </p:nvGraphicFramePr>
        <p:xfrm>
          <a:off x="1549089" y="1767111"/>
          <a:ext cx="5784215" cy="2876995"/>
        </p:xfrm>
        <a:graphic>
          <a:graphicData uri="http://schemas.openxmlformats.org/drawingml/2006/table">
            <a:tbl>
              <a:tblPr firstRow="1" firstCol="1" bandRow="1">
                <a:tableStyleId>{5C22544A-7EE6-4342-B048-85BDC9FD1C3A}</a:tableStyleId>
              </a:tblPr>
              <a:tblGrid>
                <a:gridCol w="2427605">
                  <a:extLst>
                    <a:ext uri="{9D8B030D-6E8A-4147-A177-3AD203B41FA5}">
                      <a16:colId xmlns:a16="http://schemas.microsoft.com/office/drawing/2014/main" val="366779910"/>
                    </a:ext>
                  </a:extLst>
                </a:gridCol>
                <a:gridCol w="3356610">
                  <a:extLst>
                    <a:ext uri="{9D8B030D-6E8A-4147-A177-3AD203B41FA5}">
                      <a16:colId xmlns:a16="http://schemas.microsoft.com/office/drawing/2014/main" val="3817710452"/>
                    </a:ext>
                  </a:extLst>
                </a:gridCol>
              </a:tblGrid>
              <a:tr h="0">
                <a:tc>
                  <a:txBody>
                    <a:bodyPr/>
                    <a:lstStyle/>
                    <a:p>
                      <a:pPr>
                        <a:lnSpc>
                          <a:spcPct val="115000"/>
                        </a:lnSpc>
                        <a:spcAft>
                          <a:spcPts val="1000"/>
                        </a:spcAft>
                      </a:pPr>
                      <a:r>
                        <a:rPr lang="en-AU" sz="1100">
                          <a:effectLst/>
                        </a:rPr>
                        <a:t>Enquiry type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3F"/>
                    </a:solidFill>
                  </a:tcPr>
                </a:tc>
                <a:tc>
                  <a:txBody>
                    <a:bodyPr/>
                    <a:lstStyle/>
                    <a:p>
                      <a:pPr>
                        <a:lnSpc>
                          <a:spcPct val="115000"/>
                        </a:lnSpc>
                        <a:spcAft>
                          <a:spcPts val="1000"/>
                        </a:spcAft>
                      </a:pPr>
                      <a:r>
                        <a:rPr lang="en-AU" sz="1100">
                          <a:effectLst/>
                        </a:rPr>
                        <a:t>Contact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3F"/>
                    </a:solidFill>
                  </a:tcPr>
                </a:tc>
                <a:extLst>
                  <a:ext uri="{0D108BD9-81ED-4DB2-BD59-A6C34878D82A}">
                    <a16:rowId xmlns:a16="http://schemas.microsoft.com/office/drawing/2014/main" val="3474902695"/>
                  </a:ext>
                </a:extLst>
              </a:tr>
              <a:tr h="0">
                <a:tc>
                  <a:txBody>
                    <a:bodyPr/>
                    <a:lstStyle/>
                    <a:p>
                      <a:pPr>
                        <a:lnSpc>
                          <a:spcPct val="115000"/>
                        </a:lnSpc>
                        <a:spcAft>
                          <a:spcPts val="1000"/>
                        </a:spcAft>
                      </a:pPr>
                      <a:r>
                        <a:rPr lang="en-AU" sz="1100">
                          <a:solidFill>
                            <a:srgbClr val="002D3F"/>
                          </a:solidFill>
                          <a:effectLst/>
                        </a:rPr>
                        <a:t>For transition specific enquiries </a:t>
                      </a:r>
                      <a:endParaRPr lang="en-AU" sz="1100">
                        <a:solidFill>
                          <a:srgbClr val="002D3F"/>
                        </a:solidFill>
                        <a:effectLst/>
                        <a:latin typeface="Calibri"/>
                        <a:ea typeface="Calibri" panose="020F050202020403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r>
                        <a:rPr lang="en-AU" sz="1100">
                          <a:effectLst/>
                        </a:rPr>
                        <a:t>Transition Line and mailbox</a:t>
                      </a:r>
                    </a:p>
                    <a:p>
                      <a:pPr>
                        <a:lnSpc>
                          <a:spcPct val="114000"/>
                        </a:lnSpc>
                        <a:spcAft>
                          <a:spcPts val="600"/>
                        </a:spcAft>
                      </a:pPr>
                      <a:r>
                        <a:rPr lang="en-AU" sz="1100">
                          <a:effectLst/>
                        </a:rPr>
                        <a:t>Phone: </a:t>
                      </a:r>
                      <a:r>
                        <a:rPr lang="en-AU" sz="1100" b="1">
                          <a:effectLst/>
                        </a:rPr>
                        <a:t>1300 854 414</a:t>
                      </a:r>
                    </a:p>
                    <a:p>
                      <a:pPr>
                        <a:lnSpc>
                          <a:spcPct val="114000"/>
                        </a:lnSpc>
                        <a:spcAft>
                          <a:spcPts val="600"/>
                        </a:spcAft>
                      </a:pPr>
                      <a:r>
                        <a:rPr lang="en-AU" sz="1100">
                          <a:effectLst/>
                        </a:rPr>
                        <a:t>Email: </a:t>
                      </a:r>
                      <a:r>
                        <a:rPr lang="en-AU" sz="1100" u="sng">
                          <a:effectLst/>
                          <a:hlinkClick r:id="rId3"/>
                        </a:rPr>
                        <a:t>nationalcustomerserviceline@dese.gov.au</a:t>
                      </a:r>
                    </a:p>
                    <a:p>
                      <a:pPr lvl="0">
                        <a:lnSpc>
                          <a:spcPct val="114000"/>
                        </a:lnSpc>
                        <a:spcAft>
                          <a:spcPts val="600"/>
                        </a:spcAft>
                        <a:buNone/>
                      </a:pPr>
                      <a:r>
                        <a:rPr lang="en-AU" sz="1100" b="0" i="0" u="none" strike="noStrike" noProof="0">
                          <a:effectLst/>
                          <a:latin typeface="Calibri"/>
                        </a:rPr>
                        <a:t>(available to 30 September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650259"/>
                  </a:ext>
                </a:extLst>
              </a:tr>
              <a:tr h="0">
                <a:tc>
                  <a:txBody>
                    <a:bodyPr/>
                    <a:lstStyle/>
                    <a:p>
                      <a:pPr>
                        <a:lnSpc>
                          <a:spcPct val="115000"/>
                        </a:lnSpc>
                        <a:spcAft>
                          <a:spcPts val="1000"/>
                        </a:spcAft>
                      </a:pPr>
                      <a:r>
                        <a:rPr lang="en-AU" sz="1100">
                          <a:solidFill>
                            <a:srgbClr val="002D3F"/>
                          </a:solidFill>
                          <a:effectLst/>
                        </a:rPr>
                        <a:t>For Workforce Australia Online Participants – general enquiries</a:t>
                      </a:r>
                    </a:p>
                    <a:p>
                      <a:pPr>
                        <a:lnSpc>
                          <a:spcPct val="115000"/>
                        </a:lnSpc>
                        <a:spcAft>
                          <a:spcPts val="1000"/>
                        </a:spcAft>
                      </a:pPr>
                      <a:endParaRPr lang="en-AU" sz="1100">
                        <a:solidFill>
                          <a:srgbClr val="002D3F"/>
                        </a:solidFill>
                        <a:effectLst/>
                        <a:latin typeface="Calibri"/>
                        <a:ea typeface="Calibri" panose="020F050202020403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en-AU" sz="1100">
                          <a:effectLst/>
                        </a:rPr>
                        <a:t>Digital Services Contact Centre (DSCC)</a:t>
                      </a:r>
                    </a:p>
                    <a:p>
                      <a:pPr>
                        <a:lnSpc>
                          <a:spcPct val="115000"/>
                        </a:lnSpc>
                        <a:spcAft>
                          <a:spcPts val="600"/>
                        </a:spcAft>
                      </a:pPr>
                      <a:r>
                        <a:rPr lang="en-AU" sz="1100">
                          <a:effectLst/>
                        </a:rPr>
                        <a:t>Phone:</a:t>
                      </a:r>
                      <a:r>
                        <a:rPr lang="en-AU" sz="1100" u="none">
                          <a:effectLst/>
                        </a:rPr>
                        <a:t> </a:t>
                      </a:r>
                      <a:r>
                        <a:rPr lang="en-AU" sz="1100" b="1" u="none">
                          <a:effectLst/>
                        </a:rPr>
                        <a:t>1800 314 677</a:t>
                      </a:r>
                    </a:p>
                    <a:p>
                      <a:pPr>
                        <a:lnSpc>
                          <a:spcPct val="115000"/>
                        </a:lnSpc>
                        <a:spcAft>
                          <a:spcPts val="600"/>
                        </a:spcAft>
                      </a:pPr>
                      <a:r>
                        <a:rPr lang="en-AU" sz="1100">
                          <a:effectLst/>
                        </a:rPr>
                        <a:t>Email: </a:t>
                      </a:r>
                      <a:r>
                        <a:rPr lang="en-AU" sz="1100" u="sng">
                          <a:effectLst/>
                          <a:hlinkClick r:id="rId4"/>
                        </a:rPr>
                        <a:t>digitalservices@dese.gov.au</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3944835"/>
                  </a:ext>
                </a:extLst>
              </a:tr>
              <a:tr h="0">
                <a:tc>
                  <a:txBody>
                    <a:bodyPr/>
                    <a:lstStyle/>
                    <a:p>
                      <a:pPr>
                        <a:lnSpc>
                          <a:spcPct val="115000"/>
                        </a:lnSpc>
                        <a:spcAft>
                          <a:spcPts val="1000"/>
                        </a:spcAft>
                      </a:pPr>
                      <a:r>
                        <a:rPr lang="en-AU" sz="1100">
                          <a:solidFill>
                            <a:srgbClr val="002D3F"/>
                          </a:solidFill>
                          <a:effectLst/>
                        </a:rPr>
                        <a:t>For Participants connected with Providers – general enquiries and feedback </a:t>
                      </a:r>
                      <a:endParaRPr lang="en-AU" sz="1100">
                        <a:solidFill>
                          <a:srgbClr val="002D3F"/>
                        </a:solidFill>
                        <a:effectLst/>
                        <a:latin typeface="Calibri"/>
                        <a:ea typeface="Calibri" panose="020F050202020403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en-AU" sz="1100" dirty="0">
                          <a:effectLst/>
                        </a:rPr>
                        <a:t>National Customer Service Line (NCSL)</a:t>
                      </a:r>
                    </a:p>
                    <a:p>
                      <a:pPr>
                        <a:lnSpc>
                          <a:spcPct val="115000"/>
                        </a:lnSpc>
                        <a:spcAft>
                          <a:spcPts val="600"/>
                        </a:spcAft>
                      </a:pPr>
                      <a:r>
                        <a:rPr lang="en-AU" sz="1100" dirty="0">
                          <a:effectLst/>
                        </a:rPr>
                        <a:t>Phone: </a:t>
                      </a:r>
                      <a:r>
                        <a:rPr lang="en-AU" sz="1100" b="1" dirty="0">
                          <a:effectLst/>
                        </a:rPr>
                        <a:t>1800 805 260 </a:t>
                      </a:r>
                    </a:p>
                    <a:p>
                      <a:pPr>
                        <a:lnSpc>
                          <a:spcPct val="115000"/>
                        </a:lnSpc>
                        <a:spcAft>
                          <a:spcPts val="600"/>
                        </a:spcAft>
                      </a:pPr>
                      <a:r>
                        <a:rPr lang="en-AU" sz="1100" dirty="0">
                          <a:effectLst/>
                        </a:rPr>
                        <a:t>Email: </a:t>
                      </a:r>
                      <a:r>
                        <a:rPr lang="en-AU" sz="1100" u="sng" dirty="0">
                          <a:effectLst/>
                          <a:hlinkClick r:id="rId3"/>
                        </a:rPr>
                        <a:t>nationalcustomerserviceline@dese.gov.au</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856012"/>
                  </a:ext>
                </a:extLst>
              </a:tr>
            </a:tbl>
          </a:graphicData>
        </a:graphic>
      </p:graphicFrame>
      <p:sp>
        <p:nvSpPr>
          <p:cNvPr id="5" name="TextBox 4">
            <a:extLst>
              <a:ext uri="{FF2B5EF4-FFF2-40B4-BE49-F238E27FC236}">
                <a16:creationId xmlns:a16="http://schemas.microsoft.com/office/drawing/2014/main" id="{6D23F910-9E97-4AEC-B150-E114C700FE05}"/>
              </a:ext>
            </a:extLst>
          </p:cNvPr>
          <p:cNvSpPr txBox="1"/>
          <p:nvPr/>
        </p:nvSpPr>
        <p:spPr>
          <a:xfrm>
            <a:off x="1465051" y="1218755"/>
            <a:ext cx="3384376" cy="369332"/>
          </a:xfrm>
          <a:prstGeom prst="rect">
            <a:avLst/>
          </a:prstGeom>
          <a:noFill/>
        </p:spPr>
        <p:txBody>
          <a:bodyPr wrap="square" rtlCol="0">
            <a:spAutoFit/>
          </a:bodyPr>
          <a:lstStyle/>
          <a:p>
            <a:r>
              <a:rPr lang="en-AU"/>
              <a:t>Participants can be directed to:</a:t>
            </a:r>
          </a:p>
        </p:txBody>
      </p:sp>
      <p:sp>
        <p:nvSpPr>
          <p:cNvPr id="6" name="Rectangle: Rounded Corners 5">
            <a:extLst>
              <a:ext uri="{FF2B5EF4-FFF2-40B4-BE49-F238E27FC236}">
                <a16:creationId xmlns:a16="http://schemas.microsoft.com/office/drawing/2014/main" id="{804DD544-34F4-4BB3-86D5-38EC80C7DB1A}"/>
              </a:ext>
            </a:extLst>
          </p:cNvPr>
          <p:cNvSpPr/>
          <p:nvPr/>
        </p:nvSpPr>
        <p:spPr>
          <a:xfrm>
            <a:off x="1555974" y="192973"/>
            <a:ext cx="5700420" cy="792088"/>
          </a:xfrm>
          <a:prstGeom prst="roundRect">
            <a:avLst/>
          </a:prstGeom>
          <a:solidFill>
            <a:srgbClr val="0E77CD"/>
          </a:solidFill>
          <a:ln>
            <a:solidFill>
              <a:srgbClr val="0E7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Contact your Account Manager for all enquiries</a:t>
            </a:r>
          </a:p>
        </p:txBody>
      </p:sp>
    </p:spTree>
    <p:extLst>
      <p:ext uri="{BB962C8B-B14F-4D97-AF65-F5344CB8AC3E}">
        <p14:creationId xmlns:p14="http://schemas.microsoft.com/office/powerpoint/2010/main" val="17771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CC91-37D9-4147-8D6F-A14680CECF6A}"/>
              </a:ext>
            </a:extLst>
          </p:cNvPr>
          <p:cNvSpPr>
            <a:spLocks noGrp="1"/>
          </p:cNvSpPr>
          <p:nvPr>
            <p:ph type="title"/>
          </p:nvPr>
        </p:nvSpPr>
        <p:spPr>
          <a:xfrm>
            <a:off x="457200" y="349200"/>
            <a:ext cx="6364188" cy="640755"/>
          </a:xfrm>
        </p:spPr>
        <p:txBody>
          <a:bodyPr/>
          <a:lstStyle/>
          <a:p>
            <a:r>
              <a:rPr lang="en-US" b="1"/>
              <a:t>Transition Objectives</a:t>
            </a:r>
            <a:endParaRPr lang="en-AU" b="1"/>
          </a:p>
        </p:txBody>
      </p:sp>
      <p:sp>
        <p:nvSpPr>
          <p:cNvPr id="4" name="Rectangle: Rounded Corners 3">
            <a:extLst>
              <a:ext uri="{FF2B5EF4-FFF2-40B4-BE49-F238E27FC236}">
                <a16:creationId xmlns:a16="http://schemas.microsoft.com/office/drawing/2014/main" id="{68A9191E-CBAF-423B-B934-2F76B565BA37}"/>
              </a:ext>
            </a:extLst>
          </p:cNvPr>
          <p:cNvSpPr/>
          <p:nvPr/>
        </p:nvSpPr>
        <p:spPr>
          <a:xfrm>
            <a:off x="533624" y="1349995"/>
            <a:ext cx="1368152" cy="993775"/>
          </a:xfrm>
          <a:prstGeom prst="roundRect">
            <a:avLst/>
          </a:prstGeom>
          <a:solidFill>
            <a:srgbClr val="0E77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Transition</a:t>
            </a:r>
          </a:p>
        </p:txBody>
      </p:sp>
      <p:sp>
        <p:nvSpPr>
          <p:cNvPr id="5" name="Rectangle: Rounded Corners 4">
            <a:extLst>
              <a:ext uri="{FF2B5EF4-FFF2-40B4-BE49-F238E27FC236}">
                <a16:creationId xmlns:a16="http://schemas.microsoft.com/office/drawing/2014/main" id="{DA3FD792-85BC-468B-AE71-45C8369DC258}"/>
              </a:ext>
            </a:extLst>
          </p:cNvPr>
          <p:cNvSpPr/>
          <p:nvPr/>
        </p:nvSpPr>
        <p:spPr>
          <a:xfrm>
            <a:off x="536968" y="2622007"/>
            <a:ext cx="1368152" cy="993775"/>
          </a:xfrm>
          <a:prstGeom prst="roundRect">
            <a:avLst/>
          </a:prstGeom>
          <a:solidFill>
            <a:srgbClr val="789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Objectives</a:t>
            </a:r>
          </a:p>
        </p:txBody>
      </p:sp>
      <p:sp>
        <p:nvSpPr>
          <p:cNvPr id="6" name="Rectangle: Rounded Corners 5">
            <a:extLst>
              <a:ext uri="{FF2B5EF4-FFF2-40B4-BE49-F238E27FC236}">
                <a16:creationId xmlns:a16="http://schemas.microsoft.com/office/drawing/2014/main" id="{73B2F06D-1E66-4EE6-A906-87A34DE2FD72}"/>
              </a:ext>
            </a:extLst>
          </p:cNvPr>
          <p:cNvSpPr/>
          <p:nvPr/>
        </p:nvSpPr>
        <p:spPr>
          <a:xfrm>
            <a:off x="1940384" y="1371500"/>
            <a:ext cx="5877440" cy="993775"/>
          </a:xfrm>
          <a:prstGeom prst="roundRect">
            <a:avLst/>
          </a:prstGeom>
          <a:solidFill>
            <a:schemeClr val="bg1"/>
          </a:solidFill>
          <a:ln>
            <a:solidFill>
              <a:srgbClr val="0E7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tx1"/>
                </a:solidFill>
                <a:latin typeface="Calibri" panose="020F0502020204030204" pitchFamily="34" charset="0"/>
                <a:ea typeface="Calibri" panose="020F0502020204030204" pitchFamily="34" charset="0"/>
                <a:cs typeface="Arial" panose="020B0604020202020204" pitchFamily="34" charset="0"/>
              </a:rPr>
              <a:t>T</a:t>
            </a:r>
            <a:r>
              <a:rPr lang="en-AU" sz="1100">
                <a:solidFill>
                  <a:schemeClr val="tx1"/>
                </a:solidFill>
                <a:effectLst/>
                <a:latin typeface="Calibri" panose="020F0502020204030204" pitchFamily="34" charset="0"/>
                <a:ea typeface="Calibri" panose="020F0502020204030204" pitchFamily="34" charset="0"/>
                <a:cs typeface="Arial" panose="020B0604020202020204" pitchFamily="34" charset="0"/>
              </a:rPr>
              <a:t>he set of arrangements put in place to move from existing </a:t>
            </a:r>
            <a:r>
              <a:rPr lang="en-AU" sz="1100" err="1">
                <a:solidFill>
                  <a:schemeClr val="tx1"/>
                </a:solidFill>
                <a:effectLst/>
                <a:latin typeface="Calibri" panose="020F0502020204030204" pitchFamily="34" charset="0"/>
                <a:ea typeface="Calibri" panose="020F0502020204030204" pitchFamily="34" charset="0"/>
                <a:cs typeface="Arial" panose="020B0604020202020204" pitchFamily="34" charset="0"/>
              </a:rPr>
              <a:t>jobactive</a:t>
            </a:r>
            <a:r>
              <a:rPr lang="en-AU" sz="1100">
                <a:solidFill>
                  <a:schemeClr val="tx1"/>
                </a:solidFill>
                <a:effectLst/>
                <a:latin typeface="Calibri" panose="020F0502020204030204" pitchFamily="34" charset="0"/>
                <a:ea typeface="Calibri" panose="020F0502020204030204" pitchFamily="34" charset="0"/>
                <a:cs typeface="Arial" panose="020B0604020202020204" pitchFamily="34" charset="0"/>
              </a:rPr>
              <a:t>, New Employment Services Trial, Transition to Work, Career Transition Assistance, Career Transition Assistance Trial, </a:t>
            </a:r>
            <a:r>
              <a:rPr lang="en-AU" sz="1100">
                <a:solidFill>
                  <a:schemeClr val="tx1"/>
                </a:solidFill>
                <a:latin typeface="Calibri" panose="020F0502020204030204" pitchFamily="34" charset="0"/>
                <a:ea typeface="Calibri" panose="020F0502020204030204" pitchFamily="34" charset="0"/>
                <a:cs typeface="Arial" panose="020B0604020202020204" pitchFamily="34" charset="0"/>
              </a:rPr>
              <a:t>Employability Skills Training, and Entrepreneurship </a:t>
            </a:r>
            <a:r>
              <a:rPr lang="en-AU" sz="1100">
                <a:solidFill>
                  <a:schemeClr val="tx1"/>
                </a:solidFill>
                <a:effectLst/>
                <a:latin typeface="Calibri" panose="020F0502020204030204" pitchFamily="34" charset="0"/>
                <a:ea typeface="Calibri" panose="020F0502020204030204" pitchFamily="34" charset="0"/>
                <a:cs typeface="Arial" panose="020B0604020202020204" pitchFamily="34" charset="0"/>
              </a:rPr>
              <a:t>Facilitators Deeds, to Workforce Australia.</a:t>
            </a:r>
            <a:endParaRPr lang="en-AU" sz="1100">
              <a:solidFill>
                <a:schemeClr val="tx1"/>
              </a:solidFill>
            </a:endParaRPr>
          </a:p>
        </p:txBody>
      </p:sp>
      <p:sp>
        <p:nvSpPr>
          <p:cNvPr id="7" name="Rectangle: Rounded Corners 6">
            <a:extLst>
              <a:ext uri="{FF2B5EF4-FFF2-40B4-BE49-F238E27FC236}">
                <a16:creationId xmlns:a16="http://schemas.microsoft.com/office/drawing/2014/main" id="{10261355-0841-40A9-A7B8-D6C1CF11C372}"/>
              </a:ext>
            </a:extLst>
          </p:cNvPr>
          <p:cNvSpPr/>
          <p:nvPr/>
        </p:nvSpPr>
        <p:spPr>
          <a:xfrm>
            <a:off x="1945864" y="2633650"/>
            <a:ext cx="5877440" cy="993775"/>
          </a:xfrm>
          <a:prstGeom prst="roundRect">
            <a:avLst/>
          </a:prstGeom>
          <a:solidFill>
            <a:schemeClr val="bg1"/>
          </a:solidFill>
          <a:ln>
            <a:solidFill>
              <a:srgbClr val="789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tx1"/>
                </a:solidFill>
                <a:latin typeface="Calibri" panose="020F0502020204030204" pitchFamily="34" charset="0"/>
                <a:ea typeface="Calibri" panose="020F0502020204030204" pitchFamily="34" charset="0"/>
                <a:cs typeface="Arial" panose="020B0604020202020204" pitchFamily="34" charset="0"/>
              </a:rPr>
              <a:t>T</a:t>
            </a:r>
            <a:r>
              <a:rPr lang="en-AU" sz="1100">
                <a:solidFill>
                  <a:schemeClr val="tx1"/>
                </a:solidFill>
                <a:effectLst/>
                <a:latin typeface="Calibri" panose="020F0502020204030204" pitchFamily="34" charset="0"/>
                <a:ea typeface="Calibri" panose="020F0502020204030204" pitchFamily="34" charset="0"/>
                <a:cs typeface="Arial" panose="020B0604020202020204" pitchFamily="34" charset="0"/>
              </a:rPr>
              <a:t>o maintain service continuity and ensure minimal disruption to participants, providers, employers, and host organisations/businesses.</a:t>
            </a:r>
          </a:p>
          <a:p>
            <a:endParaRPr lang="en-AU" sz="1100">
              <a:solidFill>
                <a:schemeClr val="tx1"/>
              </a:solidFill>
            </a:endParaRPr>
          </a:p>
        </p:txBody>
      </p:sp>
    </p:spTree>
    <p:extLst>
      <p:ext uri="{BB962C8B-B14F-4D97-AF65-F5344CB8AC3E}">
        <p14:creationId xmlns:p14="http://schemas.microsoft.com/office/powerpoint/2010/main" val="332339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69A7E-684D-4466-B241-88ED7685DAC9}"/>
              </a:ext>
            </a:extLst>
          </p:cNvPr>
          <p:cNvSpPr>
            <a:spLocks noGrp="1"/>
          </p:cNvSpPr>
          <p:nvPr>
            <p:ph idx="1"/>
          </p:nvPr>
        </p:nvSpPr>
        <p:spPr>
          <a:xfrm>
            <a:off x="457200" y="637309"/>
            <a:ext cx="7886700" cy="4294909"/>
          </a:xfrm>
        </p:spPr>
        <p:txBody>
          <a:bodyPr/>
          <a:lstStyle/>
          <a:p>
            <a:pPr marL="0" indent="0">
              <a:buNone/>
            </a:pPr>
            <a:r>
              <a:rPr lang="en-AU"/>
              <a:t>	Employers and business owners can be directed to:</a:t>
            </a:r>
          </a:p>
          <a:p>
            <a:endParaRPr lang="en-AU"/>
          </a:p>
        </p:txBody>
      </p:sp>
      <p:graphicFrame>
        <p:nvGraphicFramePr>
          <p:cNvPr id="7" name="Table 6">
            <a:extLst>
              <a:ext uri="{FF2B5EF4-FFF2-40B4-BE49-F238E27FC236}">
                <a16:creationId xmlns:a16="http://schemas.microsoft.com/office/drawing/2014/main" id="{C4FC1A4D-BB96-4DB9-A888-51F6A99F8EA6}"/>
              </a:ext>
            </a:extLst>
          </p:cNvPr>
          <p:cNvGraphicFramePr>
            <a:graphicFrameLocks noGrp="1"/>
          </p:cNvGraphicFramePr>
          <p:nvPr>
            <p:extLst>
              <p:ext uri="{D42A27DB-BD31-4B8C-83A1-F6EECF244321}">
                <p14:modId xmlns:p14="http://schemas.microsoft.com/office/powerpoint/2010/main" val="914611623"/>
              </p:ext>
            </p:extLst>
          </p:nvPr>
        </p:nvGraphicFramePr>
        <p:xfrm>
          <a:off x="1403648" y="1349995"/>
          <a:ext cx="5784215" cy="1803273"/>
        </p:xfrm>
        <a:graphic>
          <a:graphicData uri="http://schemas.openxmlformats.org/drawingml/2006/table">
            <a:tbl>
              <a:tblPr firstRow="1" firstCol="1" bandRow="1">
                <a:tableStyleId>{5C22544A-7EE6-4342-B048-85BDC9FD1C3A}</a:tableStyleId>
              </a:tblPr>
              <a:tblGrid>
                <a:gridCol w="2427605">
                  <a:extLst>
                    <a:ext uri="{9D8B030D-6E8A-4147-A177-3AD203B41FA5}">
                      <a16:colId xmlns:a16="http://schemas.microsoft.com/office/drawing/2014/main" val="3572396995"/>
                    </a:ext>
                  </a:extLst>
                </a:gridCol>
                <a:gridCol w="3356610">
                  <a:extLst>
                    <a:ext uri="{9D8B030D-6E8A-4147-A177-3AD203B41FA5}">
                      <a16:colId xmlns:a16="http://schemas.microsoft.com/office/drawing/2014/main" val="4081808844"/>
                    </a:ext>
                  </a:extLst>
                </a:gridCol>
              </a:tblGrid>
              <a:tr h="0">
                <a:tc>
                  <a:txBody>
                    <a:bodyPr/>
                    <a:lstStyle/>
                    <a:p>
                      <a:pPr>
                        <a:lnSpc>
                          <a:spcPct val="115000"/>
                        </a:lnSpc>
                        <a:spcAft>
                          <a:spcPts val="1000"/>
                        </a:spcAft>
                      </a:pPr>
                      <a:r>
                        <a:rPr lang="en-AU" sz="1100">
                          <a:solidFill>
                            <a:srgbClr val="002D3F"/>
                          </a:solidFill>
                          <a:effectLst/>
                        </a:rPr>
                        <a:t>Enquiry type</a:t>
                      </a:r>
                      <a:endParaRPr lang="en-AU" sz="1100">
                        <a:solidFill>
                          <a:srgbClr val="002D3F"/>
                        </a:solidFill>
                        <a:effectLst/>
                        <a:latin typeface="Calibri"/>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3F"/>
                    </a:solidFill>
                  </a:tcPr>
                </a:tc>
                <a:tc>
                  <a:txBody>
                    <a:bodyPr/>
                    <a:lstStyle/>
                    <a:p>
                      <a:pPr>
                        <a:lnSpc>
                          <a:spcPct val="115000"/>
                        </a:lnSpc>
                        <a:spcAft>
                          <a:spcPts val="1000"/>
                        </a:spcAft>
                      </a:pPr>
                      <a:r>
                        <a:rPr lang="en-AU" sz="1100">
                          <a:effectLst/>
                        </a:rPr>
                        <a:t>Contact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3F"/>
                    </a:solidFill>
                  </a:tcPr>
                </a:tc>
                <a:extLst>
                  <a:ext uri="{0D108BD9-81ED-4DB2-BD59-A6C34878D82A}">
                    <a16:rowId xmlns:a16="http://schemas.microsoft.com/office/drawing/2014/main" val="3000864441"/>
                  </a:ext>
                </a:extLst>
              </a:tr>
              <a:tr h="0">
                <a:tc>
                  <a:txBody>
                    <a:bodyPr/>
                    <a:lstStyle/>
                    <a:p>
                      <a:pPr>
                        <a:lnSpc>
                          <a:spcPct val="115000"/>
                        </a:lnSpc>
                        <a:spcAft>
                          <a:spcPts val="1000"/>
                        </a:spcAft>
                      </a:pPr>
                      <a:r>
                        <a:rPr lang="en-AU" sz="1100">
                          <a:solidFill>
                            <a:srgbClr val="002D3F"/>
                          </a:solidFill>
                          <a:effectLst/>
                        </a:rPr>
                        <a:t>General enquiries - for Employers and business owners who advertise jobs and manage wage subsidies</a:t>
                      </a:r>
                      <a:endParaRPr lang="en-AU" sz="1100">
                        <a:solidFill>
                          <a:srgbClr val="002D3F"/>
                        </a:solidFill>
                        <a:effectLst/>
                        <a:latin typeface="Calibri"/>
                        <a:ea typeface="Calibri" panose="020F050202020403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en-AU" sz="1100">
                          <a:effectLst/>
                        </a:rPr>
                        <a:t>Employer Hotline</a:t>
                      </a:r>
                    </a:p>
                    <a:p>
                      <a:pPr>
                        <a:lnSpc>
                          <a:spcPct val="115000"/>
                        </a:lnSpc>
                        <a:spcAft>
                          <a:spcPts val="600"/>
                        </a:spcAft>
                      </a:pPr>
                      <a:r>
                        <a:rPr lang="en-AU" sz="1100">
                          <a:effectLst/>
                        </a:rPr>
                        <a:t>Phone: </a:t>
                      </a:r>
                      <a:r>
                        <a:rPr lang="en-AU" sz="1100" b="1">
                          <a:effectLst/>
                        </a:rPr>
                        <a:t>13 17 15</a:t>
                      </a:r>
                    </a:p>
                    <a:p>
                      <a:pPr>
                        <a:lnSpc>
                          <a:spcPct val="115000"/>
                        </a:lnSpc>
                        <a:spcAft>
                          <a:spcPts val="600"/>
                        </a:spcAft>
                      </a:pPr>
                      <a:r>
                        <a:rPr lang="en-AU" sz="1100">
                          <a:effectLst/>
                        </a:rPr>
                        <a:t>Email: </a:t>
                      </a:r>
                      <a:r>
                        <a:rPr lang="en-AU" sz="1100" u="sng">
                          <a:effectLst/>
                          <a:hlinkClick r:id="rId3"/>
                        </a:rPr>
                        <a:t>nationalcustomerserviceline@dese.gov.au</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046661"/>
                  </a:ext>
                </a:extLst>
              </a:tr>
              <a:tr h="0">
                <a:tc>
                  <a:txBody>
                    <a:bodyPr/>
                    <a:lstStyle/>
                    <a:p>
                      <a:pPr>
                        <a:lnSpc>
                          <a:spcPct val="115000"/>
                        </a:lnSpc>
                        <a:spcAft>
                          <a:spcPts val="1000"/>
                        </a:spcAft>
                      </a:pPr>
                      <a:r>
                        <a:rPr lang="en-AU" sz="1100">
                          <a:solidFill>
                            <a:srgbClr val="002D3F"/>
                          </a:solidFill>
                          <a:effectLst/>
                        </a:rPr>
                        <a:t>Feedback on Participant misconduct or inappropriate job applications</a:t>
                      </a:r>
                      <a:endParaRPr lang="en-AU" sz="1100">
                        <a:solidFill>
                          <a:srgbClr val="002D3F"/>
                        </a:solidFill>
                        <a:effectLst/>
                        <a:latin typeface="Calibri"/>
                        <a:ea typeface="Calibri" panose="020F050202020403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en-AU" sz="1100" dirty="0">
                          <a:effectLst/>
                        </a:rPr>
                        <a:t>Employer Reporting Line</a:t>
                      </a:r>
                    </a:p>
                    <a:p>
                      <a:pPr>
                        <a:lnSpc>
                          <a:spcPct val="115000"/>
                        </a:lnSpc>
                        <a:spcAft>
                          <a:spcPts val="600"/>
                        </a:spcAft>
                      </a:pPr>
                      <a:r>
                        <a:rPr lang="en-AU" sz="1100" dirty="0">
                          <a:effectLst/>
                        </a:rPr>
                        <a:t>Phone: </a:t>
                      </a:r>
                      <a:r>
                        <a:rPr lang="en-AU" sz="1100" b="1" dirty="0">
                          <a:effectLst/>
                        </a:rPr>
                        <a:t>1300 361 241</a:t>
                      </a:r>
                    </a:p>
                    <a:p>
                      <a:pPr>
                        <a:lnSpc>
                          <a:spcPct val="115000"/>
                        </a:lnSpc>
                        <a:spcAft>
                          <a:spcPts val="600"/>
                        </a:spcAft>
                      </a:pPr>
                      <a:r>
                        <a:rPr lang="en-AU" sz="1100" dirty="0">
                          <a:effectLst/>
                        </a:rPr>
                        <a:t>Email: </a:t>
                      </a:r>
                      <a:r>
                        <a:rPr lang="en-AU" sz="1100" u="sng" dirty="0">
                          <a:effectLst/>
                          <a:hlinkClick r:id="rId4"/>
                        </a:rPr>
                        <a:t>employerfeedback@dese.gov.au</a:t>
                      </a:r>
                      <a:r>
                        <a:rPr lang="en-AU" sz="1100" dirty="0">
                          <a:effectLst/>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237796"/>
                  </a:ext>
                </a:extLst>
              </a:tr>
            </a:tbl>
          </a:graphicData>
        </a:graphic>
      </p:graphicFrame>
    </p:spTree>
    <p:extLst>
      <p:ext uri="{BB962C8B-B14F-4D97-AF65-F5344CB8AC3E}">
        <p14:creationId xmlns:p14="http://schemas.microsoft.com/office/powerpoint/2010/main" val="1118471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B036F7-57E5-4679-AB2E-D08D9E9796AF}"/>
              </a:ext>
            </a:extLst>
          </p:cNvPr>
          <p:cNvSpPr>
            <a:spLocks noGrp="1"/>
          </p:cNvSpPr>
          <p:nvPr>
            <p:ph idx="1"/>
          </p:nvPr>
        </p:nvSpPr>
        <p:spPr>
          <a:xfrm>
            <a:off x="3646190" y="2150874"/>
            <a:ext cx="2170584" cy="432083"/>
          </a:xfrm>
        </p:spPr>
        <p:txBody>
          <a:bodyPr>
            <a:noAutofit/>
          </a:bodyPr>
          <a:lstStyle/>
          <a:p>
            <a:pPr marL="0" indent="0">
              <a:buNone/>
            </a:pPr>
            <a:r>
              <a:rPr lang="en-AU" sz="3200"/>
              <a:t>Questions?</a:t>
            </a:r>
          </a:p>
        </p:txBody>
      </p:sp>
    </p:spTree>
    <p:extLst>
      <p:ext uri="{BB962C8B-B14F-4D97-AF65-F5344CB8AC3E}">
        <p14:creationId xmlns:p14="http://schemas.microsoft.com/office/powerpoint/2010/main" val="137656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824901"/>
          </a:xfrm>
        </p:spPr>
        <p:txBody>
          <a:bodyPr/>
          <a:lstStyle/>
          <a:p>
            <a:r>
              <a:rPr lang="en-US" b="1"/>
              <a:t>Transition Principles</a:t>
            </a:r>
          </a:p>
        </p:txBody>
      </p:sp>
      <p:sp>
        <p:nvSpPr>
          <p:cNvPr id="34" name="Freeform 36">
            <a:extLst>
              <a:ext uri="{FF2B5EF4-FFF2-40B4-BE49-F238E27FC236}">
                <a16:creationId xmlns:a16="http://schemas.microsoft.com/office/drawing/2014/main" id="{0C6E5D4A-BD1D-4877-9D6C-CA9D417B131E}"/>
              </a:ext>
            </a:extLst>
          </p:cNvPr>
          <p:cNvSpPr/>
          <p:nvPr/>
        </p:nvSpPr>
        <p:spPr bwMode="auto">
          <a:xfrm>
            <a:off x="419229" y="1495586"/>
            <a:ext cx="1678817" cy="1651025"/>
          </a:xfrm>
          <a:prstGeom prst="ellipse">
            <a:avLst/>
          </a:prstGeom>
          <a:solidFill>
            <a:srgbClr val="002D3F"/>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bg1"/>
                </a:solidFill>
              </a:rPr>
              <a:t>Simple</a:t>
            </a:r>
          </a:p>
        </p:txBody>
      </p:sp>
      <p:sp>
        <p:nvSpPr>
          <p:cNvPr id="35" name="Inhaltsplatzhalter 4">
            <a:extLst>
              <a:ext uri="{FF2B5EF4-FFF2-40B4-BE49-F238E27FC236}">
                <a16:creationId xmlns:a16="http://schemas.microsoft.com/office/drawing/2014/main" id="{942118E6-C6A6-457F-B199-D44066C0CA5E}"/>
              </a:ext>
            </a:extLst>
          </p:cNvPr>
          <p:cNvSpPr txBox="1">
            <a:spLocks/>
          </p:cNvSpPr>
          <p:nvPr/>
        </p:nvSpPr>
        <p:spPr>
          <a:xfrm>
            <a:off x="427053" y="2942973"/>
            <a:ext cx="1723294" cy="70403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br>
              <a:rPr lang="en-US" sz="1600" b="1">
                <a:solidFill>
                  <a:schemeClr val="bg1">
                    <a:lumMod val="50000"/>
                  </a:schemeClr>
                </a:solidFill>
                <a:latin typeface="+mj-lt"/>
              </a:rPr>
            </a:br>
            <a:r>
              <a:rPr lang="en-US" sz="1000">
                <a:solidFill>
                  <a:srgbClr val="343741"/>
                </a:solidFill>
                <a:latin typeface="+mn-lt"/>
              </a:rPr>
              <a:t>Information is in the one place, clear, concise and accessible</a:t>
            </a:r>
          </a:p>
        </p:txBody>
      </p:sp>
      <p:sp>
        <p:nvSpPr>
          <p:cNvPr id="36" name="Freeform 50">
            <a:extLst>
              <a:ext uri="{FF2B5EF4-FFF2-40B4-BE49-F238E27FC236}">
                <a16:creationId xmlns:a16="http://schemas.microsoft.com/office/drawing/2014/main" id="{D9DB603C-7292-4232-B302-D218EDA9AF39}"/>
              </a:ext>
            </a:extLst>
          </p:cNvPr>
          <p:cNvSpPr/>
          <p:nvPr/>
        </p:nvSpPr>
        <p:spPr bwMode="auto">
          <a:xfrm>
            <a:off x="2555595" y="1480331"/>
            <a:ext cx="1747047" cy="1657160"/>
          </a:xfrm>
          <a:prstGeom prst="ellipse">
            <a:avLst/>
          </a:prstGeom>
          <a:solidFill>
            <a:srgbClr val="0E77CD"/>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bg1"/>
                </a:solidFill>
              </a:rPr>
              <a:t>Supported</a:t>
            </a:r>
          </a:p>
        </p:txBody>
      </p:sp>
      <p:sp>
        <p:nvSpPr>
          <p:cNvPr id="37" name="Inhaltsplatzhalter 4">
            <a:extLst>
              <a:ext uri="{FF2B5EF4-FFF2-40B4-BE49-F238E27FC236}">
                <a16:creationId xmlns:a16="http://schemas.microsoft.com/office/drawing/2014/main" id="{80521DE2-5C52-44FC-9650-D71B180A3704}"/>
              </a:ext>
            </a:extLst>
          </p:cNvPr>
          <p:cNvSpPr txBox="1">
            <a:spLocks/>
          </p:cNvSpPr>
          <p:nvPr/>
        </p:nvSpPr>
        <p:spPr>
          <a:xfrm>
            <a:off x="2494041" y="3254565"/>
            <a:ext cx="1879966" cy="82323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en-US" sz="1050">
                <a:solidFill>
                  <a:srgbClr val="343741"/>
                </a:solidFill>
                <a:latin typeface="+mn-lt"/>
              </a:rPr>
              <a:t>Tools and supports are available for individuals, providers and employers to support them through the Transition Period</a:t>
            </a:r>
            <a:endParaRPr lang="en-US" sz="1100">
              <a:solidFill>
                <a:srgbClr val="343741"/>
              </a:solidFill>
              <a:latin typeface="+mn-lt"/>
            </a:endParaRPr>
          </a:p>
        </p:txBody>
      </p:sp>
      <p:cxnSp>
        <p:nvCxnSpPr>
          <p:cNvPr id="39" name="Straight Connector 38">
            <a:extLst>
              <a:ext uri="{FF2B5EF4-FFF2-40B4-BE49-F238E27FC236}">
                <a16:creationId xmlns:a16="http://schemas.microsoft.com/office/drawing/2014/main" id="{490DB6BB-12B3-45C8-8E59-C3F1781D167B}"/>
              </a:ext>
            </a:extLst>
          </p:cNvPr>
          <p:cNvCxnSpPr/>
          <p:nvPr/>
        </p:nvCxnSpPr>
        <p:spPr>
          <a:xfrm>
            <a:off x="2296048" y="1666931"/>
            <a:ext cx="0" cy="2356338"/>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69504F-EC65-40B0-B9FF-8AEA2DAAAACA}"/>
              </a:ext>
            </a:extLst>
          </p:cNvPr>
          <p:cNvCxnSpPr/>
          <p:nvPr/>
        </p:nvCxnSpPr>
        <p:spPr>
          <a:xfrm>
            <a:off x="4572000" y="1666931"/>
            <a:ext cx="0" cy="2356338"/>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34FFBB-F996-45FC-8FA2-01E200D899D9}"/>
              </a:ext>
            </a:extLst>
          </p:cNvPr>
          <p:cNvCxnSpPr/>
          <p:nvPr/>
        </p:nvCxnSpPr>
        <p:spPr>
          <a:xfrm>
            <a:off x="6847952" y="1666931"/>
            <a:ext cx="0" cy="2356338"/>
          </a:xfrm>
          <a:prstGeom prst="line">
            <a:avLst/>
          </a:prstGeom>
          <a:ln w="12700" cap="rnd">
            <a:solidFill>
              <a:srgbClr val="002D3F"/>
            </a:solidFill>
            <a:prstDash val="sysDot"/>
            <a:round/>
          </a:ln>
        </p:spPr>
        <p:style>
          <a:lnRef idx="1">
            <a:schemeClr val="accent1"/>
          </a:lnRef>
          <a:fillRef idx="0">
            <a:schemeClr val="accent1"/>
          </a:fillRef>
          <a:effectRef idx="0">
            <a:schemeClr val="accent1"/>
          </a:effectRef>
          <a:fontRef idx="minor">
            <a:schemeClr val="tx1"/>
          </a:fontRef>
        </p:style>
      </p:cxnSp>
      <p:sp>
        <p:nvSpPr>
          <p:cNvPr id="42" name="Freeform 55">
            <a:extLst>
              <a:ext uri="{FF2B5EF4-FFF2-40B4-BE49-F238E27FC236}">
                <a16:creationId xmlns:a16="http://schemas.microsoft.com/office/drawing/2014/main" id="{42A0945A-D1F7-4AA7-A8AD-6E6182192410}"/>
              </a:ext>
            </a:extLst>
          </p:cNvPr>
          <p:cNvSpPr/>
          <p:nvPr/>
        </p:nvSpPr>
        <p:spPr bwMode="auto">
          <a:xfrm>
            <a:off x="4876774" y="1489452"/>
            <a:ext cx="1701817" cy="1657160"/>
          </a:xfrm>
          <a:prstGeom prst="ellipse">
            <a:avLst/>
          </a:prstGeom>
          <a:solidFill>
            <a:srgbClr val="006A88"/>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bg1"/>
                </a:solidFill>
              </a:rPr>
              <a:t>Connected</a:t>
            </a:r>
          </a:p>
        </p:txBody>
      </p:sp>
      <p:sp>
        <p:nvSpPr>
          <p:cNvPr id="43" name="Inhaltsplatzhalter 4">
            <a:extLst>
              <a:ext uri="{FF2B5EF4-FFF2-40B4-BE49-F238E27FC236}">
                <a16:creationId xmlns:a16="http://schemas.microsoft.com/office/drawing/2014/main" id="{3DDBA0BF-84FC-479F-A1C7-E8F9FCD129CE}"/>
              </a:ext>
            </a:extLst>
          </p:cNvPr>
          <p:cNvSpPr txBox="1">
            <a:spLocks/>
          </p:cNvSpPr>
          <p:nvPr/>
        </p:nvSpPr>
        <p:spPr>
          <a:xfrm>
            <a:off x="4780260" y="2942973"/>
            <a:ext cx="1859427" cy="114332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br>
              <a:rPr lang="en-US" sz="1600" b="1">
                <a:solidFill>
                  <a:schemeClr val="bg1">
                    <a:lumMod val="50000"/>
                  </a:schemeClr>
                </a:solidFill>
                <a:latin typeface="+mj-lt"/>
              </a:rPr>
            </a:br>
            <a:r>
              <a:rPr lang="en-US" sz="1050">
                <a:solidFill>
                  <a:srgbClr val="343741"/>
                </a:solidFill>
                <a:latin typeface="+mn-lt"/>
              </a:rPr>
              <a:t>Throughout the Transition Period ensuring continuity of services and warm handovers to new Providers</a:t>
            </a:r>
            <a:endParaRPr lang="en-US" sz="1100">
              <a:solidFill>
                <a:srgbClr val="343741"/>
              </a:solidFill>
              <a:latin typeface="+mn-lt"/>
            </a:endParaRPr>
          </a:p>
        </p:txBody>
      </p:sp>
      <p:sp>
        <p:nvSpPr>
          <p:cNvPr id="44" name="Freeform 60">
            <a:extLst>
              <a:ext uri="{FF2B5EF4-FFF2-40B4-BE49-F238E27FC236}">
                <a16:creationId xmlns:a16="http://schemas.microsoft.com/office/drawing/2014/main" id="{0242A45C-E3F4-416D-BC50-ED2CEE438A79}"/>
              </a:ext>
            </a:extLst>
          </p:cNvPr>
          <p:cNvSpPr/>
          <p:nvPr/>
        </p:nvSpPr>
        <p:spPr bwMode="auto">
          <a:xfrm>
            <a:off x="6944460" y="1489452"/>
            <a:ext cx="1747046" cy="1713912"/>
          </a:xfrm>
          <a:prstGeom prst="ellipse">
            <a:avLst/>
          </a:prstGeom>
          <a:solidFill>
            <a:srgbClr val="789B4A"/>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b="1">
                <a:solidFill>
                  <a:schemeClr val="bg1"/>
                </a:solidFill>
              </a:rPr>
              <a:t>Respectful</a:t>
            </a:r>
          </a:p>
        </p:txBody>
      </p:sp>
      <p:sp>
        <p:nvSpPr>
          <p:cNvPr id="45" name="Inhaltsplatzhalter 4">
            <a:extLst>
              <a:ext uri="{FF2B5EF4-FFF2-40B4-BE49-F238E27FC236}">
                <a16:creationId xmlns:a16="http://schemas.microsoft.com/office/drawing/2014/main" id="{2EA40962-30C6-45B8-8832-AEAFE01B1123}"/>
              </a:ext>
            </a:extLst>
          </p:cNvPr>
          <p:cNvSpPr txBox="1">
            <a:spLocks/>
          </p:cNvSpPr>
          <p:nvPr/>
        </p:nvSpPr>
        <p:spPr>
          <a:xfrm>
            <a:off x="7020448" y="3267383"/>
            <a:ext cx="1723294" cy="40312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en-US" sz="1050">
                <a:solidFill>
                  <a:srgbClr val="343741"/>
                </a:solidFill>
                <a:latin typeface="+mn-lt"/>
              </a:rPr>
              <a:t>Choice is available for  individuals</a:t>
            </a:r>
            <a:endParaRPr lang="en-US" sz="1100">
              <a:solidFill>
                <a:srgbClr val="343741"/>
              </a:solidFill>
              <a:latin typeface="+mn-lt"/>
            </a:endParaRPr>
          </a:p>
        </p:txBody>
      </p:sp>
    </p:spTree>
    <p:extLst>
      <p:ext uri="{BB962C8B-B14F-4D97-AF65-F5344CB8AC3E}">
        <p14:creationId xmlns:p14="http://schemas.microsoft.com/office/powerpoint/2010/main" val="120955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P spid="42" grpId="0" animBg="1"/>
      <p:bldP spid="43" grpId="0"/>
      <p:bldP spid="44"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938E0483-55AE-4618-BB46-F64A49C07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673" y="0"/>
            <a:ext cx="7280654" cy="4950395"/>
          </a:xfrm>
          <a:prstGeom prst="rect">
            <a:avLst/>
          </a:prstGeom>
        </p:spPr>
      </p:pic>
    </p:spTree>
    <p:extLst>
      <p:ext uri="{BB962C8B-B14F-4D97-AF65-F5344CB8AC3E}">
        <p14:creationId xmlns:p14="http://schemas.microsoft.com/office/powerpoint/2010/main" val="4335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C37D-22FE-4A4F-8E45-34D3CBC0049F}"/>
              </a:ext>
            </a:extLst>
          </p:cNvPr>
          <p:cNvSpPr>
            <a:spLocks noGrp="1"/>
          </p:cNvSpPr>
          <p:nvPr>
            <p:ph type="title"/>
          </p:nvPr>
        </p:nvSpPr>
        <p:spPr/>
        <p:txBody>
          <a:bodyPr/>
          <a:lstStyle/>
          <a:p>
            <a:r>
              <a:rPr lang="en-AU" b="1"/>
              <a:t>Servicing under current Deeds</a:t>
            </a:r>
          </a:p>
        </p:txBody>
      </p:sp>
      <p:graphicFrame>
        <p:nvGraphicFramePr>
          <p:cNvPr id="4" name="Table 4">
            <a:extLst>
              <a:ext uri="{FF2B5EF4-FFF2-40B4-BE49-F238E27FC236}">
                <a16:creationId xmlns:a16="http://schemas.microsoft.com/office/drawing/2014/main" id="{CAC0DBA8-A0F5-4185-BBE4-682E78A511AF}"/>
              </a:ext>
            </a:extLst>
          </p:cNvPr>
          <p:cNvGraphicFramePr>
            <a:graphicFrameLocks noGrp="1"/>
          </p:cNvGraphicFramePr>
          <p:nvPr>
            <p:ph idx="1"/>
            <p:extLst>
              <p:ext uri="{D42A27DB-BD31-4B8C-83A1-F6EECF244321}">
                <p14:modId xmlns:p14="http://schemas.microsoft.com/office/powerpoint/2010/main" val="3120798100"/>
              </p:ext>
            </p:extLst>
          </p:nvPr>
        </p:nvGraphicFramePr>
        <p:xfrm>
          <a:off x="457200" y="1342975"/>
          <a:ext cx="7886700" cy="32359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477630377"/>
                    </a:ext>
                  </a:extLst>
                </a:gridCol>
                <a:gridCol w="3943350">
                  <a:extLst>
                    <a:ext uri="{9D8B030D-6E8A-4147-A177-3AD203B41FA5}">
                      <a16:colId xmlns:a16="http://schemas.microsoft.com/office/drawing/2014/main" val="270462924"/>
                    </a:ext>
                  </a:extLst>
                </a:gridCol>
              </a:tblGrid>
              <a:tr h="370840">
                <a:tc>
                  <a:txBody>
                    <a:bodyPr/>
                    <a:lstStyle/>
                    <a:p>
                      <a:r>
                        <a:rPr lang="en-AU" sz="1200"/>
                        <a:t>Provider</a:t>
                      </a:r>
                    </a:p>
                  </a:txBody>
                  <a:tcPr>
                    <a:solidFill>
                      <a:srgbClr val="002D3F"/>
                    </a:solidFill>
                  </a:tcPr>
                </a:tc>
                <a:tc>
                  <a:txBody>
                    <a:bodyPr/>
                    <a:lstStyle/>
                    <a:p>
                      <a:r>
                        <a:rPr lang="en-AU" sz="1200"/>
                        <a:t>Service period</a:t>
                      </a:r>
                    </a:p>
                  </a:txBody>
                  <a:tcPr>
                    <a:solidFill>
                      <a:srgbClr val="002D3F"/>
                    </a:solidFill>
                  </a:tcPr>
                </a:tc>
                <a:extLst>
                  <a:ext uri="{0D108BD9-81ED-4DB2-BD59-A6C34878D82A}">
                    <a16:rowId xmlns:a16="http://schemas.microsoft.com/office/drawing/2014/main" val="3803541077"/>
                  </a:ext>
                </a:extLst>
              </a:tr>
              <a:tr h="370840">
                <a:tc>
                  <a:txBody>
                    <a:bodyPr/>
                    <a:lstStyle/>
                    <a:p>
                      <a:r>
                        <a:rPr lang="en-AU" sz="1200" err="1"/>
                        <a:t>jobactive</a:t>
                      </a:r>
                      <a:endParaRPr lang="en-AU" sz="1200"/>
                    </a:p>
                  </a:txBody>
                  <a:tcPr/>
                </a:tc>
                <a:tc rowSpan="3">
                  <a:txBody>
                    <a:bodyPr/>
                    <a:lstStyle/>
                    <a:p>
                      <a:pPr lvl="0"/>
                      <a:r>
                        <a:rPr lang="en-AU" sz="1200" b="1"/>
                        <a:t>30 June 2022</a:t>
                      </a:r>
                      <a:r>
                        <a:rPr lang="en-AU" sz="1200"/>
                        <a:t> and beyond, such as where a Participant has a:</a:t>
                      </a:r>
                    </a:p>
                    <a:p>
                      <a:pPr marL="285750" lvl="0" indent="-285750">
                        <a:buFont typeface="Arial" panose="020B0604020202020204" pitchFamily="34" charset="0"/>
                        <a:buChar char="•"/>
                      </a:pPr>
                      <a:r>
                        <a:rPr lang="en-GB" sz="1200" kern="1200">
                          <a:solidFill>
                            <a:schemeClr val="dk1"/>
                          </a:solidFill>
                          <a:effectLst/>
                          <a:latin typeface="+mn-lt"/>
                          <a:ea typeface="+mn-ea"/>
                          <a:cs typeface="+mn-cs"/>
                        </a:rPr>
                        <a:t>Wage Subsidy Agreement in place before 30 June 2022</a:t>
                      </a:r>
                      <a:endParaRPr lang="en-AU" sz="1200" kern="1200">
                        <a:solidFill>
                          <a:schemeClr val="dk1"/>
                        </a:solidFill>
                        <a:effectLst/>
                        <a:latin typeface="+mn-lt"/>
                        <a:ea typeface="+mn-ea"/>
                        <a:cs typeface="+mn-cs"/>
                      </a:endParaRPr>
                    </a:p>
                    <a:p>
                      <a:pPr marL="285750" lvl="0" indent="-285750">
                        <a:buFont typeface="Arial" panose="020B0604020202020204" pitchFamily="34" charset="0"/>
                        <a:buChar char="•"/>
                      </a:pPr>
                      <a:r>
                        <a:rPr lang="en-GB" sz="1200" kern="1200">
                          <a:solidFill>
                            <a:schemeClr val="dk1"/>
                          </a:solidFill>
                          <a:effectLst/>
                          <a:latin typeface="+mn-lt"/>
                          <a:ea typeface="+mn-ea"/>
                          <a:cs typeface="+mn-cs"/>
                        </a:rPr>
                        <a:t>Relocation Assistance to Take up a Job Agreement in place before 30 June 2022</a:t>
                      </a:r>
                    </a:p>
                    <a:p>
                      <a:pPr marL="285750" lvl="0" indent="-285750">
                        <a:buFont typeface="Arial" panose="020B0604020202020204" pitchFamily="34" charset="0"/>
                        <a:buChar char="•"/>
                      </a:pPr>
                      <a:r>
                        <a:rPr lang="en-GB" sz="1200" kern="1200" err="1">
                          <a:solidFill>
                            <a:schemeClr val="dk1"/>
                          </a:solidFill>
                          <a:effectLst/>
                          <a:latin typeface="+mn-lt"/>
                          <a:ea typeface="+mn-ea"/>
                          <a:cs typeface="+mn-cs"/>
                        </a:rPr>
                        <a:t>PaTH</a:t>
                      </a:r>
                      <a:r>
                        <a:rPr lang="en-GB" sz="1200" kern="1200">
                          <a:solidFill>
                            <a:schemeClr val="dk1"/>
                          </a:solidFill>
                          <a:effectLst/>
                          <a:latin typeface="+mn-lt"/>
                          <a:ea typeface="+mn-ea"/>
                          <a:cs typeface="+mn-cs"/>
                        </a:rPr>
                        <a:t> Internship in place before 30 June 2022</a:t>
                      </a:r>
                      <a:endParaRPr lang="en-AU" sz="1200" kern="1200">
                        <a:solidFill>
                          <a:schemeClr val="dk1"/>
                        </a:solidFill>
                        <a:effectLst/>
                        <a:latin typeface="+mn-lt"/>
                        <a:ea typeface="+mn-ea"/>
                        <a:cs typeface="+mn-cs"/>
                      </a:endParaRPr>
                    </a:p>
                  </a:txBody>
                  <a:tcPr/>
                </a:tc>
                <a:extLst>
                  <a:ext uri="{0D108BD9-81ED-4DB2-BD59-A6C34878D82A}">
                    <a16:rowId xmlns:a16="http://schemas.microsoft.com/office/drawing/2014/main" val="1738689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New Employment Services Trial (NEST)</a:t>
                      </a:r>
                    </a:p>
                  </a:txBody>
                  <a:tcPr/>
                </a:tc>
                <a:tc vMerge="1">
                  <a:txBody>
                    <a:bodyPr/>
                    <a:lstStyle/>
                    <a:p>
                      <a:pPr marL="285750" lvl="0" indent="-285750">
                        <a:buFont typeface="Arial" panose="020B0604020202020204" pitchFamily="34" charset="0"/>
                        <a:buChar char="•"/>
                      </a:pPr>
                      <a:endParaRPr lang="en-AU" sz="1200" kern="1200">
                        <a:solidFill>
                          <a:schemeClr val="dk1"/>
                        </a:solidFill>
                        <a:effectLst/>
                        <a:latin typeface="+mn-lt"/>
                        <a:ea typeface="+mn-ea"/>
                        <a:cs typeface="+mn-cs"/>
                      </a:endParaRPr>
                    </a:p>
                  </a:txBody>
                  <a:tcPr/>
                </a:tc>
                <a:extLst>
                  <a:ext uri="{0D108BD9-81ED-4DB2-BD59-A6C34878D82A}">
                    <a16:rowId xmlns:a16="http://schemas.microsoft.com/office/drawing/2014/main" val="2255543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Transition to Work (</a:t>
                      </a:r>
                      <a:r>
                        <a:rPr lang="en-AU" sz="1200" err="1"/>
                        <a:t>TtW</a:t>
                      </a:r>
                      <a:r>
                        <a:rPr lang="en-AU" sz="1200"/>
                        <a:t>)</a:t>
                      </a:r>
                    </a:p>
                  </a:txBody>
                  <a:tcPr/>
                </a:tc>
                <a:tc vMerge="1">
                  <a:txBody>
                    <a:bodyPr/>
                    <a:lstStyle/>
                    <a:p>
                      <a:pPr marL="285750" lvl="0" indent="-285750">
                        <a:buFont typeface="Arial" panose="020B0604020202020204" pitchFamily="34" charset="0"/>
                        <a:buChar char="•"/>
                      </a:pPr>
                      <a:endParaRPr lang="en-AU" sz="1200" kern="1200">
                        <a:solidFill>
                          <a:schemeClr val="dk1"/>
                        </a:solidFill>
                        <a:effectLst/>
                        <a:latin typeface="+mn-lt"/>
                        <a:ea typeface="+mn-ea"/>
                        <a:cs typeface="+mn-cs"/>
                      </a:endParaRPr>
                    </a:p>
                  </a:txBody>
                  <a:tcPr/>
                </a:tc>
                <a:extLst>
                  <a:ext uri="{0D108BD9-81ED-4DB2-BD59-A6C34878D82A}">
                    <a16:rowId xmlns:a16="http://schemas.microsoft.com/office/drawing/2014/main" val="25248976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New Business Assistance with NEIS (NEIS)</a:t>
                      </a:r>
                    </a:p>
                  </a:txBody>
                  <a:tcPr/>
                </a:tc>
                <a:tc>
                  <a:txBody>
                    <a:bodyPr/>
                    <a:lstStyle/>
                    <a:p>
                      <a:r>
                        <a:rPr lang="en-AU" sz="1200" b="1"/>
                        <a:t>30 June 2022</a:t>
                      </a:r>
                      <a:r>
                        <a:rPr lang="en-AU" sz="1200"/>
                        <a:t> or for the duration of NEIS Participation Agreements where a Participant has less than 3 months or less to go at transition</a:t>
                      </a:r>
                    </a:p>
                  </a:txBody>
                  <a:tcPr/>
                </a:tc>
                <a:extLst>
                  <a:ext uri="{0D108BD9-81ED-4DB2-BD59-A6C34878D82A}">
                    <a16:rowId xmlns:a16="http://schemas.microsoft.com/office/drawing/2014/main" val="2854648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Employability Skills Training (EST)</a:t>
                      </a:r>
                    </a:p>
                  </a:txBody>
                  <a:tcPr/>
                </a:tc>
                <a:tc rowSpan="3">
                  <a:txBody>
                    <a:bodyPr/>
                    <a:lstStyle/>
                    <a:p>
                      <a:pPr algn="ctr"/>
                      <a:r>
                        <a:rPr lang="en-AU" sz="1200" b="1"/>
                        <a:t>30 June 2022</a:t>
                      </a:r>
                    </a:p>
                  </a:txBody>
                  <a:tcPr anchor="ctr"/>
                </a:tc>
                <a:extLst>
                  <a:ext uri="{0D108BD9-81ED-4DB2-BD59-A6C34878D82A}">
                    <a16:rowId xmlns:a16="http://schemas.microsoft.com/office/drawing/2014/main" val="2569832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Career Transition Assistance (CTA)</a:t>
                      </a:r>
                    </a:p>
                  </a:txBody>
                  <a:tcPr/>
                </a:tc>
                <a:tc vMerge="1">
                  <a:txBody>
                    <a:bodyPr/>
                    <a:lstStyle/>
                    <a:p>
                      <a:r>
                        <a:rPr lang="en-AU" sz="1200"/>
                        <a:t>30 June 2022</a:t>
                      </a:r>
                    </a:p>
                  </a:txBody>
                  <a:tcPr/>
                </a:tc>
                <a:extLst>
                  <a:ext uri="{0D108BD9-81ED-4DB2-BD59-A6C34878D82A}">
                    <a16:rowId xmlns:a16="http://schemas.microsoft.com/office/drawing/2014/main" val="39595339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Entrepreneurship Facilitators</a:t>
                      </a:r>
                    </a:p>
                  </a:txBody>
                  <a:tcPr/>
                </a:tc>
                <a:tc vMerge="1">
                  <a:txBody>
                    <a:bodyPr/>
                    <a:lstStyle/>
                    <a:p>
                      <a:r>
                        <a:rPr lang="en-AU" sz="1200"/>
                        <a:t>30 June 2022</a:t>
                      </a:r>
                    </a:p>
                  </a:txBody>
                  <a:tcPr/>
                </a:tc>
                <a:extLst>
                  <a:ext uri="{0D108BD9-81ED-4DB2-BD59-A6C34878D82A}">
                    <a16:rowId xmlns:a16="http://schemas.microsoft.com/office/drawing/2014/main" val="485264075"/>
                  </a:ext>
                </a:extLst>
              </a:tr>
            </a:tbl>
          </a:graphicData>
        </a:graphic>
      </p:graphicFrame>
    </p:spTree>
    <p:extLst>
      <p:ext uri="{BB962C8B-B14F-4D97-AF65-F5344CB8AC3E}">
        <p14:creationId xmlns:p14="http://schemas.microsoft.com/office/powerpoint/2010/main" val="29938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a:t>Managing Activities under current Deeds</a:t>
            </a:r>
          </a:p>
        </p:txBody>
      </p:sp>
      <p:sp>
        <p:nvSpPr>
          <p:cNvPr id="3" name="TextBox 2">
            <a:extLst>
              <a:ext uri="{FF2B5EF4-FFF2-40B4-BE49-F238E27FC236}">
                <a16:creationId xmlns:a16="http://schemas.microsoft.com/office/drawing/2014/main" id="{79A80207-5F98-4F3B-A0AA-5617D5E4E0AE}"/>
              </a:ext>
            </a:extLst>
          </p:cNvPr>
          <p:cNvSpPr txBox="1"/>
          <p:nvPr/>
        </p:nvSpPr>
        <p:spPr>
          <a:xfrm>
            <a:off x="1366982" y="1367167"/>
            <a:ext cx="6291018" cy="2825389"/>
          </a:xfrm>
          <a:prstGeom prst="rect">
            <a:avLst/>
          </a:prstGeom>
          <a:noFill/>
        </p:spPr>
        <p:txBody>
          <a:bodyPr wrap="square" lIns="91440" tIns="45720" rIns="91440" bIns="45720" rtlCol="0" anchor="t">
            <a:spAutoFit/>
          </a:bodyPr>
          <a:lstStyle/>
          <a:p>
            <a:pPr>
              <a:lnSpc>
                <a:spcPct val="115000"/>
              </a:lnSpc>
              <a:spcAft>
                <a:spcPts val="600"/>
              </a:spcAft>
              <a:defRPr/>
            </a:pPr>
            <a:r>
              <a:rPr kumimoji="0" lang="en-AU" sz="1400" b="0" i="0" u="none" strike="noStrike" kern="1200" cap="none" spc="0" normalizeH="0" baseline="0" noProof="0">
                <a:ln>
                  <a:noFill/>
                </a:ln>
                <a:effectLst/>
                <a:uLnTx/>
                <a:uFillTx/>
                <a:latin typeface="Calibri"/>
                <a:ea typeface="Calibri" panose="020F0502020204030204" pitchFamily="34" charset="0"/>
                <a:cs typeface="Arial"/>
              </a:rPr>
              <a:t>Providers must continue to place Participants in Activities and manage their participation, including engaging with Activity Host Organisations (Hosts</a:t>
            </a:r>
            <a:r>
              <a:rPr lang="en-AU" sz="1400">
                <a:latin typeface="Calibri"/>
                <a:ea typeface="Calibri" panose="020F0502020204030204" pitchFamily="34" charset="0"/>
                <a:cs typeface="Arial"/>
              </a:rPr>
              <a:t>), employers and</a:t>
            </a:r>
            <a:r>
              <a:rPr kumimoji="0" lang="en-AU" sz="1400" b="0" i="0" u="none" strike="noStrike" kern="1200" cap="none" spc="0" normalizeH="0" baseline="0" noProof="0">
                <a:ln>
                  <a:noFill/>
                </a:ln>
                <a:effectLst/>
                <a:uLnTx/>
                <a:uFillTx/>
                <a:latin typeface="Calibri"/>
                <a:ea typeface="Calibri" panose="020F0502020204030204" pitchFamily="34" charset="0"/>
                <a:cs typeface="Arial"/>
              </a:rPr>
              <a:t> other Providers, to ensure a smooth transition.</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Calibri"/>
              <a:ea typeface="Calibri" panose="020F0502020204030204" pitchFamily="34" charset="0"/>
              <a:cs typeface="Arial"/>
            </a:endParaRPr>
          </a:p>
          <a:p>
            <a:pPr marL="0" marR="0" lvl="0" indent="0" algn="l" defTabSz="914400" rtl="0" eaLnBrk="1" fontAlgn="auto" latinLnBrk="0" hangingPunct="1">
              <a:lnSpc>
                <a:spcPct val="115000"/>
              </a:lnSpc>
              <a:spcBef>
                <a:spcPts val="0"/>
              </a:spcBef>
              <a:spcAft>
                <a:spcPts val="600"/>
              </a:spcAft>
              <a:buClrTx/>
              <a:buSzTx/>
              <a:buFontTx/>
              <a:buNone/>
              <a:tabLst/>
              <a:defRPr/>
            </a:pPr>
            <a:br>
              <a:rPr lang="en-AU" sz="1400" b="0" i="0" u="none" strike="noStrike" kern="1200" cap="none" spc="0" normalizeH="0" baseline="0" noProof="0">
                <a:ln>
                  <a:noFill/>
                </a:ln>
                <a:effectLst/>
                <a:uLnTx/>
                <a:uFillTx/>
                <a:latin typeface="Calibri"/>
                <a:ea typeface="Calibri" panose="020F0502020204030204" pitchFamily="34" charset="0"/>
                <a:cs typeface="Arial"/>
              </a:rPr>
            </a:br>
            <a:r>
              <a:rPr kumimoji="0" lang="en-AU" sz="1400" b="0" i="0" u="none" strike="noStrike" kern="1200" cap="none" spc="0" normalizeH="0" baseline="0" noProof="0">
                <a:ln>
                  <a:noFill/>
                </a:ln>
                <a:effectLst/>
                <a:uLnTx/>
                <a:uFillTx/>
                <a:latin typeface="Calibri"/>
                <a:ea typeface="Calibri" panose="020F0502020204030204" pitchFamily="34" charset="0"/>
                <a:cs typeface="Arial"/>
              </a:rPr>
              <a:t>Providers should continue to refer Participants to suitable and available Activities.</a:t>
            </a:r>
            <a:endParaRPr lang="en-AU" sz="1400" b="0" i="0" u="none" strike="noStrike" kern="1200" cap="none" spc="0" normalizeH="0" baseline="0" noProof="0">
              <a:ln>
                <a:noFill/>
              </a:ln>
              <a:effectLst/>
              <a:uLnTx/>
              <a:uFillTx/>
              <a:latin typeface="Calibri"/>
              <a:ea typeface="Calibri" panose="020F050202020403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Calibri"/>
              <a:ea typeface="Calibri" panose="020F050202020403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Teacher with solid fill">
            <a:extLst>
              <a:ext uri="{FF2B5EF4-FFF2-40B4-BE49-F238E27FC236}">
                <a16:creationId xmlns:a16="http://schemas.microsoft.com/office/drawing/2014/main" id="{E9AC94DC-94CA-4E56-8856-B3F63A355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10" y="1342975"/>
            <a:ext cx="914400" cy="914400"/>
          </a:xfrm>
          <a:prstGeom prst="rect">
            <a:avLst/>
          </a:prstGeom>
        </p:spPr>
      </p:pic>
      <p:pic>
        <p:nvPicPr>
          <p:cNvPr id="7" name="Graphic 6" descr="Share with solid fill">
            <a:extLst>
              <a:ext uri="{FF2B5EF4-FFF2-40B4-BE49-F238E27FC236}">
                <a16:creationId xmlns:a16="http://schemas.microsoft.com/office/drawing/2014/main" id="{0EBDD483-8174-4148-AD0E-9AD32CA378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996" y="2433688"/>
            <a:ext cx="914400" cy="914400"/>
          </a:xfrm>
          <a:prstGeom prst="rect">
            <a:avLst/>
          </a:prstGeom>
        </p:spPr>
      </p:pic>
    </p:spTree>
    <p:extLst>
      <p:ext uri="{BB962C8B-B14F-4D97-AF65-F5344CB8AC3E}">
        <p14:creationId xmlns:p14="http://schemas.microsoft.com/office/powerpoint/2010/main" val="282443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2AC36E-7FFD-4411-AFDE-26D4948D91C8}"/>
              </a:ext>
            </a:extLst>
          </p:cNvPr>
          <p:cNvGraphicFramePr>
            <a:graphicFrameLocks noGrp="1"/>
          </p:cNvGraphicFramePr>
          <p:nvPr>
            <p:extLst>
              <p:ext uri="{D42A27DB-BD31-4B8C-83A1-F6EECF244321}">
                <p14:modId xmlns:p14="http://schemas.microsoft.com/office/powerpoint/2010/main" val="691296692"/>
              </p:ext>
            </p:extLst>
          </p:nvPr>
        </p:nvGraphicFramePr>
        <p:xfrm>
          <a:off x="467544" y="1133971"/>
          <a:ext cx="2671706" cy="1068014"/>
        </p:xfrm>
        <a:graphic>
          <a:graphicData uri="http://schemas.openxmlformats.org/drawingml/2006/table">
            <a:tbl>
              <a:tblPr firstRow="1" firstCol="1" lastRow="1" lastCol="1" bandRow="1" bandCol="1">
                <a:effectLst/>
                <a:tableStyleId>{3C2FFA5D-87B4-456A-9821-1D502468CF0F}</a:tableStyleId>
              </a:tblPr>
              <a:tblGrid>
                <a:gridCol w="2671706">
                  <a:extLst>
                    <a:ext uri="{9D8B030D-6E8A-4147-A177-3AD203B41FA5}">
                      <a16:colId xmlns:a16="http://schemas.microsoft.com/office/drawing/2014/main" val="1859868441"/>
                    </a:ext>
                  </a:extLst>
                </a:gridCol>
              </a:tblGrid>
              <a:tr h="353262">
                <a:tc>
                  <a:txBody>
                    <a:bodyPr/>
                    <a:lstStyle/>
                    <a:p>
                      <a:pPr algn="ctr"/>
                      <a:r>
                        <a:rPr lang="en-AU" sz="1100"/>
                        <a:t>End by 24 June 2022</a:t>
                      </a:r>
                    </a:p>
                  </a:txBody>
                  <a:tcPr>
                    <a:lnL w="12700"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7CD"/>
                    </a:solidFill>
                  </a:tcPr>
                </a:tc>
                <a:extLst>
                  <a:ext uri="{0D108BD9-81ED-4DB2-BD59-A6C34878D82A}">
                    <a16:rowId xmlns:a16="http://schemas.microsoft.com/office/drawing/2014/main" val="2978197945"/>
                  </a:ext>
                </a:extLst>
              </a:tr>
              <a:tr h="321430">
                <a:tc>
                  <a:txBody>
                    <a:bodyPr/>
                    <a:lstStyle/>
                    <a:p>
                      <a:r>
                        <a:rPr lang="en-AU" sz="1100" b="0"/>
                        <a:t>Employment Preparation Activities (NEST only)</a:t>
                      </a:r>
                    </a:p>
                  </a:txBody>
                  <a:tcPr>
                    <a:lnL w="12700"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344938756"/>
                  </a:ext>
                </a:extLst>
              </a:tr>
              <a:tr h="288032">
                <a:tc>
                  <a:txBody>
                    <a:bodyPr/>
                    <a:lstStyle/>
                    <a:p>
                      <a:r>
                        <a:rPr lang="en-AU" sz="1100" b="0" dirty="0"/>
                        <a:t>NEST Digital Training</a:t>
                      </a:r>
                    </a:p>
                  </a:txBody>
                  <a:tcPr>
                    <a:lnL w="12700"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4062150732"/>
                  </a:ext>
                </a:extLst>
              </a:tr>
            </a:tbl>
          </a:graphicData>
        </a:graphic>
      </p:graphicFrame>
      <p:graphicFrame>
        <p:nvGraphicFramePr>
          <p:cNvPr id="5" name="Table 4">
            <a:extLst>
              <a:ext uri="{FF2B5EF4-FFF2-40B4-BE49-F238E27FC236}">
                <a16:creationId xmlns:a16="http://schemas.microsoft.com/office/drawing/2014/main" id="{F1E50D25-26A7-400E-A17A-7B13FAD96AD9}"/>
              </a:ext>
            </a:extLst>
          </p:cNvPr>
          <p:cNvGraphicFramePr>
            <a:graphicFrameLocks noGrp="1"/>
          </p:cNvGraphicFramePr>
          <p:nvPr>
            <p:extLst>
              <p:ext uri="{D42A27DB-BD31-4B8C-83A1-F6EECF244321}">
                <p14:modId xmlns:p14="http://schemas.microsoft.com/office/powerpoint/2010/main" val="259428771"/>
              </p:ext>
            </p:extLst>
          </p:nvPr>
        </p:nvGraphicFramePr>
        <p:xfrm>
          <a:off x="3211258" y="1133971"/>
          <a:ext cx="2671706" cy="3264121"/>
        </p:xfrm>
        <a:graphic>
          <a:graphicData uri="http://schemas.openxmlformats.org/drawingml/2006/table">
            <a:tbl>
              <a:tblPr firstRow="1" firstCol="1" lastRow="1" lastCol="1" bandRow="1" bandCol="1">
                <a:effectLst/>
                <a:tableStyleId>{3C2FFA5D-87B4-456A-9821-1D502468CF0F}</a:tableStyleId>
              </a:tblPr>
              <a:tblGrid>
                <a:gridCol w="2671706">
                  <a:extLst>
                    <a:ext uri="{9D8B030D-6E8A-4147-A177-3AD203B41FA5}">
                      <a16:colId xmlns:a16="http://schemas.microsoft.com/office/drawing/2014/main" val="31913565"/>
                    </a:ext>
                  </a:extLst>
                </a:gridCol>
              </a:tblGrid>
              <a:tr h="353262">
                <a:tc>
                  <a:txBody>
                    <a:bodyPr/>
                    <a:lstStyle/>
                    <a:p>
                      <a:pPr algn="ctr"/>
                      <a:r>
                        <a:rPr lang="en-AU" sz="1100"/>
                        <a:t>End by 30 June 2022</a:t>
                      </a: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7CD"/>
                    </a:solidFill>
                  </a:tcPr>
                </a:tc>
                <a:extLst>
                  <a:ext uri="{0D108BD9-81ED-4DB2-BD59-A6C34878D82A}">
                    <a16:rowId xmlns:a16="http://schemas.microsoft.com/office/drawing/2014/main" val="1893987380"/>
                  </a:ext>
                </a:extLst>
              </a:tr>
              <a:tr h="321430">
                <a:tc>
                  <a:txBody>
                    <a:bodyPr/>
                    <a:lstStyle/>
                    <a:p>
                      <a:r>
                        <a:rPr lang="en-AU" sz="1100" b="0" kern="1200">
                          <a:solidFill>
                            <a:schemeClr val="dk1"/>
                          </a:solidFill>
                          <a:effectLst/>
                          <a:latin typeface="+mn-lt"/>
                          <a:ea typeface="+mn-ea"/>
                          <a:cs typeface="+mn-cs"/>
                        </a:rPr>
                        <a:t>Career Transition Assistance</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993314211"/>
                  </a:ext>
                </a:extLst>
              </a:tr>
              <a:tr h="288032">
                <a:tc>
                  <a:txBody>
                    <a:bodyPr/>
                    <a:lstStyle/>
                    <a:p>
                      <a:r>
                        <a:rPr lang="en-AU" sz="1100" b="0" kern="1200">
                          <a:solidFill>
                            <a:schemeClr val="dk1"/>
                          </a:solidFill>
                          <a:effectLst/>
                          <a:latin typeface="+mn-lt"/>
                          <a:ea typeface="+mn-ea"/>
                          <a:cs typeface="+mn-cs"/>
                        </a:rPr>
                        <a:t>Employability Skills Training </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10993660"/>
                  </a:ext>
                </a:extLst>
              </a:tr>
              <a:tr h="440491">
                <a:tc>
                  <a:txBody>
                    <a:bodyPr/>
                    <a:lstStyle/>
                    <a:p>
                      <a:r>
                        <a:rPr lang="en-AU" sz="1100" b="0" kern="1200">
                          <a:solidFill>
                            <a:schemeClr val="dk1"/>
                          </a:solidFill>
                          <a:effectLst/>
                          <a:latin typeface="+mn-lt"/>
                          <a:ea typeface="+mn-ea"/>
                          <a:cs typeface="+mn-cs"/>
                        </a:rPr>
                        <a:t>Exploring Being My Own Boss Workshops</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891317527"/>
                  </a:ext>
                </a:extLst>
              </a:tr>
              <a:tr h="230872">
                <a:tc>
                  <a:txBody>
                    <a:bodyPr/>
                    <a:lstStyle/>
                    <a:p>
                      <a:r>
                        <a:rPr lang="en-AU" sz="1100" b="0" kern="1200">
                          <a:solidFill>
                            <a:schemeClr val="dk1"/>
                          </a:solidFill>
                          <a:effectLst/>
                          <a:latin typeface="+mn-lt"/>
                          <a:ea typeface="+mn-ea"/>
                          <a:cs typeface="+mn-cs"/>
                        </a:rPr>
                        <a:t>Launch into Work </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053286835"/>
                  </a:ext>
                </a:extLst>
              </a:tr>
              <a:tr h="288032">
                <a:tc>
                  <a:txBody>
                    <a:bodyPr/>
                    <a:lstStyle/>
                    <a:p>
                      <a:r>
                        <a:rPr lang="en-AU" sz="1100" b="0" kern="1200">
                          <a:solidFill>
                            <a:schemeClr val="dk1"/>
                          </a:solidFill>
                          <a:effectLst/>
                          <a:latin typeface="+mn-lt"/>
                          <a:ea typeface="+mn-ea"/>
                          <a:cs typeface="+mn-cs"/>
                        </a:rPr>
                        <a:t>National Work Experience Program (NWEP)</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80165462"/>
                  </a:ext>
                </a:extLst>
              </a:tr>
              <a:tr h="288032">
                <a:tc>
                  <a:txBody>
                    <a:bodyPr/>
                    <a:lstStyle/>
                    <a:p>
                      <a:r>
                        <a:rPr lang="en-AU" sz="1100" b="0" kern="1200">
                          <a:solidFill>
                            <a:schemeClr val="dk1"/>
                          </a:solidFill>
                          <a:effectLst/>
                          <a:latin typeface="+mn-lt"/>
                          <a:ea typeface="+mn-ea"/>
                          <a:cs typeface="+mn-cs"/>
                        </a:rPr>
                        <a:t>NEIS Training – for exiting Provider</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709361310"/>
                  </a:ext>
                </a:extLst>
              </a:tr>
              <a:tr h="288032">
                <a:tc>
                  <a:txBody>
                    <a:bodyPr/>
                    <a:lstStyle/>
                    <a:p>
                      <a:r>
                        <a:rPr lang="en-AU" sz="1100" b="0" kern="1200">
                          <a:solidFill>
                            <a:schemeClr val="dk1"/>
                          </a:solidFill>
                          <a:effectLst/>
                          <a:latin typeface="+mn-lt"/>
                          <a:ea typeface="+mn-ea"/>
                          <a:cs typeface="+mn-cs"/>
                        </a:rPr>
                        <a:t>Voluntary Work – Provider Sourced</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080882228"/>
                  </a:ext>
                </a:extLst>
              </a:tr>
              <a:tr h="216024">
                <a:tc>
                  <a:txBody>
                    <a:bodyPr/>
                    <a:lstStyle/>
                    <a:p>
                      <a:pPr>
                        <a:lnSpc>
                          <a:spcPct val="115000"/>
                        </a:lnSpc>
                        <a:spcAft>
                          <a:spcPts val="1000"/>
                        </a:spcAft>
                      </a:pPr>
                      <a:r>
                        <a:rPr lang="en-AU" sz="1100" b="0">
                          <a:effectLst/>
                          <a:latin typeface="Calibri" panose="020F0502020204030204" pitchFamily="34" charset="0"/>
                          <a:ea typeface="Calibri" panose="020F0502020204030204" pitchFamily="34" charset="0"/>
                          <a:cs typeface="Arial" panose="020B0604020202020204" pitchFamily="34" charset="0"/>
                        </a:rPr>
                        <a:t>Work for the Dole </a:t>
                      </a:r>
                    </a:p>
                  </a:txBody>
                  <a:tcPr marL="68580" marR="6858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1101573343"/>
                  </a:ext>
                </a:extLst>
              </a:tr>
              <a:tr h="260216">
                <a:tc>
                  <a:txBody>
                    <a:bodyPr/>
                    <a:lstStyle/>
                    <a:p>
                      <a:pPr>
                        <a:lnSpc>
                          <a:spcPct val="115000"/>
                        </a:lnSpc>
                        <a:spcAft>
                          <a:spcPts val="1000"/>
                        </a:spcAft>
                      </a:pPr>
                      <a:r>
                        <a:rPr lang="en-AU" sz="1100" b="0" kern="1200">
                          <a:solidFill>
                            <a:schemeClr val="dk1"/>
                          </a:solidFill>
                          <a:effectLst/>
                          <a:latin typeface="+mn-lt"/>
                          <a:ea typeface="+mn-ea"/>
                          <a:cs typeface="+mn-cs"/>
                        </a:rPr>
                        <a:t>Work Experience (Other)</a:t>
                      </a:r>
                      <a:endParaRPr lang="en-AU" sz="11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431144982"/>
                  </a:ext>
                </a:extLst>
              </a:tr>
              <a:tr h="261490">
                <a:tc>
                  <a:txBody>
                    <a:bodyPr/>
                    <a:lstStyle/>
                    <a:p>
                      <a:pPr>
                        <a:lnSpc>
                          <a:spcPct val="115000"/>
                        </a:lnSpc>
                        <a:spcAft>
                          <a:spcPts val="1000"/>
                        </a:spcAft>
                      </a:pPr>
                      <a:r>
                        <a:rPr lang="en-AU" sz="1100" b="0" kern="1200" dirty="0">
                          <a:solidFill>
                            <a:schemeClr val="dk1"/>
                          </a:solidFill>
                          <a:effectLst/>
                          <a:latin typeface="+mn-lt"/>
                          <a:ea typeface="+mn-ea"/>
                          <a:cs typeface="+mn-cs"/>
                        </a:rPr>
                        <a:t>Youth Advisory Sessions</a:t>
                      </a:r>
                      <a:endParaRPr lang="en-AU" sz="11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786346886"/>
                  </a:ext>
                </a:extLst>
              </a:tr>
            </a:tbl>
          </a:graphicData>
        </a:graphic>
      </p:graphicFrame>
      <p:graphicFrame>
        <p:nvGraphicFramePr>
          <p:cNvPr id="6" name="Table 5">
            <a:extLst>
              <a:ext uri="{FF2B5EF4-FFF2-40B4-BE49-F238E27FC236}">
                <a16:creationId xmlns:a16="http://schemas.microsoft.com/office/drawing/2014/main" id="{731538BB-2A38-4A38-9DF7-64CB04059B17}"/>
              </a:ext>
            </a:extLst>
          </p:cNvPr>
          <p:cNvGraphicFramePr>
            <a:graphicFrameLocks noGrp="1"/>
          </p:cNvGraphicFramePr>
          <p:nvPr>
            <p:extLst>
              <p:ext uri="{D42A27DB-BD31-4B8C-83A1-F6EECF244321}">
                <p14:modId xmlns:p14="http://schemas.microsoft.com/office/powerpoint/2010/main" val="2771975508"/>
              </p:ext>
            </p:extLst>
          </p:nvPr>
        </p:nvGraphicFramePr>
        <p:xfrm>
          <a:off x="5954972" y="1133971"/>
          <a:ext cx="2671706" cy="2424511"/>
        </p:xfrm>
        <a:graphic>
          <a:graphicData uri="http://schemas.openxmlformats.org/drawingml/2006/table">
            <a:tbl>
              <a:tblPr firstRow="1" firstCol="1" lastRow="1" lastCol="1" bandRow="1" bandCol="1">
                <a:effectLst/>
                <a:tableStyleId>{3C2FFA5D-87B4-456A-9821-1D502468CF0F}</a:tableStyleId>
              </a:tblPr>
              <a:tblGrid>
                <a:gridCol w="2671706">
                  <a:extLst>
                    <a:ext uri="{9D8B030D-6E8A-4147-A177-3AD203B41FA5}">
                      <a16:colId xmlns:a16="http://schemas.microsoft.com/office/drawing/2014/main" val="2171652567"/>
                    </a:ext>
                  </a:extLst>
                </a:gridCol>
              </a:tblGrid>
              <a:tr h="360040">
                <a:tc>
                  <a:txBody>
                    <a:bodyPr/>
                    <a:lstStyle/>
                    <a:p>
                      <a:pPr algn="ctr"/>
                      <a:r>
                        <a:rPr lang="en-AU" sz="1100"/>
                        <a:t>Continue for their duration</a:t>
                      </a: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77CD"/>
                    </a:solidFill>
                  </a:tcPr>
                </a:tc>
                <a:extLst>
                  <a:ext uri="{0D108BD9-81ED-4DB2-BD59-A6C34878D82A}">
                    <a16:rowId xmlns:a16="http://schemas.microsoft.com/office/drawing/2014/main" val="2208166246"/>
                  </a:ext>
                </a:extLst>
              </a:tr>
              <a:tr h="282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effectLst/>
                          <a:latin typeface="+mn-lt"/>
                          <a:ea typeface="+mn-ea"/>
                          <a:cs typeface="+mn-cs"/>
                        </a:rPr>
                        <a:t>Local Jobs Program</a:t>
                      </a: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399778997"/>
                  </a:ext>
                </a:extLst>
              </a:tr>
              <a:tr h="30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kern="1200">
                          <a:solidFill>
                            <a:schemeClr val="dk1"/>
                          </a:solidFill>
                          <a:effectLst/>
                          <a:latin typeface="+mn-lt"/>
                          <a:ea typeface="+mn-ea"/>
                          <a:cs typeface="+mn-cs"/>
                        </a:rPr>
                        <a:t>NEIS Training – continuing Provider</a:t>
                      </a: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087706970"/>
                  </a:ext>
                </a:extLst>
              </a:tr>
              <a:tr h="791809">
                <a:tc>
                  <a:txBody>
                    <a:bodyPr/>
                    <a:lstStyle/>
                    <a:p>
                      <a:r>
                        <a:rPr lang="en-AU" sz="1100" b="0" kern="1200">
                          <a:solidFill>
                            <a:schemeClr val="dk1"/>
                          </a:solidFill>
                          <a:effectLst/>
                          <a:latin typeface="+mn-lt"/>
                          <a:ea typeface="+mn-ea"/>
                          <a:cs typeface="+mn-cs"/>
                        </a:rPr>
                        <a:t>Other Government Programs (OGP) (including Adult Migrant English Program, other Commonwealth/ State/ Territory government programs)</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3571112196"/>
                  </a:ext>
                </a:extLst>
              </a:tr>
              <a:tr h="232885">
                <a:tc>
                  <a:txBody>
                    <a:bodyPr/>
                    <a:lstStyle/>
                    <a:p>
                      <a:r>
                        <a:rPr lang="en-AU" sz="1100" b="0" kern="1200" err="1">
                          <a:solidFill>
                            <a:schemeClr val="dk1"/>
                          </a:solidFill>
                          <a:effectLst/>
                          <a:latin typeface="+mn-lt"/>
                          <a:ea typeface="+mn-ea"/>
                          <a:cs typeface="+mn-cs"/>
                        </a:rPr>
                        <a:t>PaTH</a:t>
                      </a:r>
                      <a:r>
                        <a:rPr lang="en-AU" sz="1100" b="0" kern="1200">
                          <a:solidFill>
                            <a:schemeClr val="dk1"/>
                          </a:solidFill>
                          <a:effectLst/>
                          <a:latin typeface="+mn-lt"/>
                          <a:ea typeface="+mn-ea"/>
                          <a:cs typeface="+mn-cs"/>
                        </a:rPr>
                        <a:t> Internships</a:t>
                      </a:r>
                      <a:endParaRPr lang="en-AU" sz="11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4244676589"/>
                  </a:ext>
                </a:extLst>
              </a:tr>
              <a:tr h="253583">
                <a:tc>
                  <a:txBody>
                    <a:bodyPr/>
                    <a:lstStyle/>
                    <a:p>
                      <a:pPr lvl="0">
                        <a:buNone/>
                      </a:pPr>
                      <a:r>
                        <a:rPr lang="en-AU" sz="1100" b="0" i="0" u="none" strike="noStrike" noProof="0" dirty="0">
                          <a:solidFill>
                            <a:schemeClr val="dk1"/>
                          </a:solidFill>
                          <a:latin typeface="Calibri"/>
                        </a:rPr>
                        <a:t>Skills for Education and Employment Program (SEE) </a:t>
                      </a:r>
                      <a:endParaRPr lang="en-AU" sz="1100" b="0" dirty="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197925371"/>
                  </a:ext>
                </a:extLst>
              </a:tr>
            </a:tbl>
          </a:graphicData>
        </a:graphic>
      </p:graphicFrame>
      <p:sp>
        <p:nvSpPr>
          <p:cNvPr id="7" name="Title 1">
            <a:extLst>
              <a:ext uri="{FF2B5EF4-FFF2-40B4-BE49-F238E27FC236}">
                <a16:creationId xmlns:a16="http://schemas.microsoft.com/office/drawing/2014/main" id="{7E9D20DE-99BE-49F1-8C87-4F6ABA930328}"/>
              </a:ext>
            </a:extLst>
          </p:cNvPr>
          <p:cNvSpPr txBox="1">
            <a:spLocks/>
          </p:cNvSpPr>
          <p:nvPr/>
        </p:nvSpPr>
        <p:spPr>
          <a:xfrm>
            <a:off x="457200" y="349200"/>
            <a:ext cx="6364188" cy="993775"/>
          </a:xfrm>
          <a:prstGeom prst="rect">
            <a:avLst/>
          </a:prstGeom>
        </p:spPr>
        <p:txBody>
          <a:bodyPr/>
          <a:lstStyle>
            <a:lvl1pPr algn="l" defTabSz="914400" rtl="0" eaLnBrk="1" latinLnBrk="0" hangingPunct="1">
              <a:lnSpc>
                <a:spcPct val="90000"/>
              </a:lnSpc>
              <a:spcBef>
                <a:spcPct val="0"/>
              </a:spcBef>
              <a:buNone/>
              <a:defRPr sz="2400" kern="1200">
                <a:solidFill>
                  <a:srgbClr val="002D3F"/>
                </a:solidFill>
                <a:latin typeface="+mn-lt"/>
                <a:ea typeface="+mj-ea"/>
                <a:cs typeface="+mj-cs"/>
              </a:defRPr>
            </a:lvl1pPr>
          </a:lstStyle>
          <a:p>
            <a:r>
              <a:rPr lang="en-AU" b="1"/>
              <a:t>Activity end dates under current Deeds</a:t>
            </a:r>
          </a:p>
        </p:txBody>
      </p:sp>
    </p:spTree>
    <p:extLst>
      <p:ext uri="{BB962C8B-B14F-4D97-AF65-F5344CB8AC3E}">
        <p14:creationId xmlns:p14="http://schemas.microsoft.com/office/powerpoint/2010/main" val="9330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err="1"/>
              <a:t>PaTH</a:t>
            </a:r>
            <a:r>
              <a:rPr lang="en-US" b="1"/>
              <a:t> Internships under </a:t>
            </a:r>
            <a:r>
              <a:rPr lang="en-US" b="1" err="1"/>
              <a:t>jobactive</a:t>
            </a:r>
            <a:r>
              <a:rPr lang="en-US" b="1"/>
              <a:t>, NEST and </a:t>
            </a:r>
            <a:r>
              <a:rPr lang="en-US" b="1" err="1"/>
              <a:t>TtW</a:t>
            </a:r>
            <a:endParaRPr lang="en-US" b="1"/>
          </a:p>
        </p:txBody>
      </p:sp>
      <p:sp>
        <p:nvSpPr>
          <p:cNvPr id="3" name="TextBox 2">
            <a:extLst>
              <a:ext uri="{FF2B5EF4-FFF2-40B4-BE49-F238E27FC236}">
                <a16:creationId xmlns:a16="http://schemas.microsoft.com/office/drawing/2014/main" id="{79A80207-5F98-4F3B-A0AA-5617D5E4E0AE}"/>
              </a:ext>
            </a:extLst>
          </p:cNvPr>
          <p:cNvSpPr txBox="1"/>
          <p:nvPr/>
        </p:nvSpPr>
        <p:spPr>
          <a:xfrm>
            <a:off x="457201" y="1367167"/>
            <a:ext cx="7790872" cy="37302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AU" sz="1600" b="1" i="0" u="none" strike="noStrike" kern="1200" cap="none" spc="0" normalizeH="0" baseline="0" noProof="0">
                <a:ln>
                  <a:noFill/>
                </a:ln>
                <a:solidFill>
                  <a:srgbClr val="0E77CD"/>
                </a:solidFill>
                <a:effectLst/>
                <a:uLnTx/>
                <a:uFillTx/>
                <a:latin typeface="Calibri"/>
                <a:ea typeface="Calibri" panose="020F0502020204030204" pitchFamily="34" charset="0"/>
                <a:cs typeface="Arial"/>
              </a:rPr>
              <a:t>For </a:t>
            </a:r>
            <a:r>
              <a:rPr kumimoji="0" lang="en-AU" sz="1600" b="1" i="0" u="none" strike="noStrike" kern="1200" cap="none" spc="0" normalizeH="0" baseline="0" noProof="0" err="1">
                <a:ln>
                  <a:noFill/>
                </a:ln>
                <a:solidFill>
                  <a:srgbClr val="0E77CD"/>
                </a:solidFill>
                <a:effectLst/>
                <a:uLnTx/>
                <a:uFillTx/>
                <a:latin typeface="Calibri"/>
                <a:ea typeface="Calibri" panose="020F0502020204030204" pitchFamily="34" charset="0"/>
                <a:cs typeface="Arial"/>
              </a:rPr>
              <a:t>PaTH</a:t>
            </a:r>
            <a:r>
              <a:rPr kumimoji="0" lang="en-AU" sz="1600" b="1" i="0" u="none" strike="noStrike" kern="1200" cap="none" spc="0" normalizeH="0" baseline="0" noProof="0">
                <a:ln>
                  <a:noFill/>
                </a:ln>
                <a:solidFill>
                  <a:srgbClr val="0E77CD"/>
                </a:solidFill>
                <a:effectLst/>
                <a:uLnTx/>
                <a:uFillTx/>
                <a:latin typeface="Calibri"/>
                <a:ea typeface="Calibri" panose="020F0502020204030204" pitchFamily="34" charset="0"/>
                <a:cs typeface="Arial"/>
              </a:rPr>
              <a:t> Internship Agreements that continue after 30 June 2022</a:t>
            </a:r>
          </a:p>
          <a:p>
            <a:pPr marR="0" lvl="0" algn="l" defTabSz="914400" rtl="0" eaLnBrk="1" fontAlgn="auto" latinLnBrk="0" hangingPunct="1">
              <a:lnSpc>
                <a:spcPct val="115000"/>
              </a:lnSpc>
              <a:spcBef>
                <a:spcPts val="0"/>
              </a:spcBef>
              <a:spcAft>
                <a:spcPts val="600"/>
              </a:spcAft>
              <a:buClrTx/>
              <a:buSzTx/>
              <a:tabLst/>
              <a:defRPr/>
            </a:pPr>
            <a:r>
              <a:rPr kumimoji="0" lang="en-AU" sz="1600" b="0" i="0" u="none" strike="noStrike" kern="1200" cap="none" spc="0" normalizeH="0" baseline="0" noProof="0">
                <a:ln>
                  <a:noFill/>
                </a:ln>
                <a:effectLst/>
                <a:uLnTx/>
                <a:uFillTx/>
                <a:latin typeface="Calibri"/>
                <a:ea typeface="Calibri" panose="020F0502020204030204" pitchFamily="34" charset="0"/>
                <a:cs typeface="Arial"/>
              </a:rPr>
              <a:t>Continuing Providers must:</a:t>
            </a:r>
            <a:endParaRPr lang="en-AU" sz="1600" b="0" i="0" u="none" strike="noStrike" kern="1200" cap="none" spc="0" normalizeH="0" baseline="0" noProof="0">
              <a:ln>
                <a:noFill/>
              </a:ln>
              <a:effectLst/>
              <a:uLnTx/>
              <a:uFillTx/>
              <a:latin typeface="Calibri"/>
              <a:ea typeface="Calibri" panose="020F0502020204030204" pitchFamily="34" charset="0"/>
              <a:cs typeface="Arial"/>
            </a:endParaRP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effectLst/>
                <a:uLnTx/>
                <a:uFillTx/>
                <a:latin typeface="Calibri"/>
                <a:ea typeface="Calibri" panose="020F0502020204030204" pitchFamily="34" charset="0"/>
                <a:cs typeface="Arial"/>
              </a:rPr>
              <a:t>fulfill the </a:t>
            </a:r>
            <a:r>
              <a:rPr kumimoji="0" lang="en-AU" sz="1600" b="0" i="0" u="none" strike="noStrike" kern="1200" cap="none" spc="0" normalizeH="0" baseline="0" noProof="0" err="1">
                <a:ln>
                  <a:noFill/>
                </a:ln>
                <a:effectLst/>
                <a:uLnTx/>
                <a:uFillTx/>
                <a:latin typeface="Calibri"/>
                <a:ea typeface="Calibri" panose="020F0502020204030204" pitchFamily="34" charset="0"/>
                <a:cs typeface="Arial"/>
              </a:rPr>
              <a:t>PaTH</a:t>
            </a:r>
            <a:r>
              <a:rPr kumimoji="0" lang="en-AU" sz="1600" b="0" i="0" u="none" strike="noStrike" kern="1200" cap="none" spc="0" normalizeH="0" baseline="0" noProof="0">
                <a:ln>
                  <a:noFill/>
                </a:ln>
                <a:effectLst/>
                <a:uLnTx/>
                <a:uFillTx/>
                <a:latin typeface="Calibri"/>
                <a:ea typeface="Calibri" panose="020F0502020204030204" pitchFamily="34" charset="0"/>
                <a:cs typeface="Arial"/>
              </a:rPr>
              <a:t> Internship until </a:t>
            </a:r>
            <a:r>
              <a:rPr lang="en-AU" sz="1600">
                <a:latin typeface="Calibri"/>
                <a:ea typeface="Calibri" panose="020F0502020204030204" pitchFamily="34" charset="0"/>
                <a:cs typeface="Arial"/>
              </a:rPr>
              <a:t>it ends</a:t>
            </a:r>
            <a:endParaRPr lang="en-AU" sz="1600" b="0" i="0" u="none" strike="noStrike" kern="1200" cap="none" spc="0" normalizeH="0" baseline="0" noProof="0">
              <a:ln>
                <a:noFill/>
              </a:ln>
              <a:effectLst/>
              <a:uLnTx/>
              <a:uFillTx/>
              <a:latin typeface="Calibri"/>
              <a:ea typeface="Calibri" panose="020F0502020204030204" pitchFamily="34" charset="0"/>
              <a:cs typeface="Arial"/>
            </a:endParaRP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AU" sz="1600">
                <a:latin typeface="Calibri"/>
                <a:ea typeface="Calibri" panose="020F0502020204030204" pitchFamily="34" charset="0"/>
                <a:cs typeface="Arial"/>
              </a:rPr>
              <a:t>ensure the </a:t>
            </a:r>
            <a:r>
              <a:rPr lang="en-AU" sz="1600" err="1">
                <a:latin typeface="Calibri"/>
                <a:ea typeface="Calibri" panose="020F0502020204030204" pitchFamily="34" charset="0"/>
                <a:cs typeface="Arial"/>
              </a:rPr>
              <a:t>PaTH</a:t>
            </a:r>
            <a:r>
              <a:rPr lang="en-AU" sz="1600">
                <a:latin typeface="Calibri"/>
                <a:ea typeface="Calibri" panose="020F0502020204030204" pitchFamily="34" charset="0"/>
                <a:cs typeface="Arial"/>
              </a:rPr>
              <a:t> Internship Agreement is confirmed in ESS Web by </a:t>
            </a:r>
            <a:r>
              <a:rPr lang="en-AU" sz="1600" b="1">
                <a:latin typeface="Calibri"/>
                <a:ea typeface="Calibri" panose="020F0502020204030204" pitchFamily="34" charset="0"/>
                <a:cs typeface="Arial"/>
              </a:rPr>
              <a:t>30 June 2022</a:t>
            </a:r>
            <a:endParaRPr lang="en-AU" sz="1600">
              <a:latin typeface="Calibri"/>
              <a:ea typeface="Calibri" panose="020F0502020204030204" pitchFamily="34" charset="0"/>
              <a:cs typeface="Arial"/>
            </a:endParaRPr>
          </a:p>
          <a:p>
            <a:pPr marL="285750" marR="0" lvl="0"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AU" sz="1600">
                <a:latin typeface="Calibri"/>
                <a:ea typeface="Calibri" panose="020F0502020204030204" pitchFamily="34" charset="0"/>
                <a:cs typeface="Arial"/>
              </a:rPr>
              <a:t>r</a:t>
            </a:r>
            <a:r>
              <a:rPr kumimoji="0" lang="en-AU" sz="1600" b="0" i="0" u="none" strike="noStrike" kern="1200" cap="none" spc="0" normalizeH="0" baseline="0" noProof="0">
                <a:ln>
                  <a:noFill/>
                </a:ln>
                <a:effectLst/>
                <a:uLnTx/>
                <a:uFillTx/>
                <a:latin typeface="Calibri"/>
                <a:ea typeface="Calibri" panose="020F0502020204030204" pitchFamily="34" charset="0"/>
                <a:cs typeface="Arial"/>
              </a:rPr>
              <a:t>ecord and retain copies of any changes to the </a:t>
            </a:r>
            <a:r>
              <a:rPr lang="en-AU" sz="1600" err="1">
                <a:latin typeface="Calibri"/>
                <a:ea typeface="Calibri" panose="020F0502020204030204" pitchFamily="34" charset="0"/>
                <a:cs typeface="Arial"/>
              </a:rPr>
              <a:t>PaTH</a:t>
            </a:r>
            <a:r>
              <a:rPr lang="en-AU" sz="1600">
                <a:latin typeface="Calibri"/>
                <a:ea typeface="Calibri" panose="020F0502020204030204" pitchFamily="34" charset="0"/>
                <a:cs typeface="Arial"/>
              </a:rPr>
              <a:t> Internship Agreement offline.</a:t>
            </a:r>
            <a:endParaRPr lang="en-AU" sz="1600" b="0" i="0" u="none" strike="noStrike" kern="1200" cap="none" spc="0" normalizeH="0" baseline="0" noProof="0">
              <a:ln>
                <a:noFill/>
              </a:ln>
              <a:effectLst/>
              <a:uLnTx/>
              <a:uFillTx/>
              <a:latin typeface="Calibri"/>
              <a:ea typeface="Calibri" panose="020F0502020204030204" pitchFamily="34" charset="0"/>
              <a:cs typeface="Arial"/>
            </a:endParaRPr>
          </a:p>
          <a:p>
            <a:pPr>
              <a:lnSpc>
                <a:spcPct val="115000"/>
              </a:lnSpc>
              <a:spcAft>
                <a:spcPts val="600"/>
              </a:spcAft>
              <a:defRPr/>
            </a:pPr>
            <a:r>
              <a:rPr kumimoji="0" lang="en-AU" sz="1600" b="1" i="0" u="none" strike="noStrike" kern="1200" cap="none" spc="0" normalizeH="0" baseline="0" noProof="0">
                <a:ln>
                  <a:noFill/>
                </a:ln>
                <a:solidFill>
                  <a:srgbClr val="0E77CD"/>
                </a:solidFill>
                <a:effectLst/>
                <a:uLnTx/>
                <a:uFillTx/>
                <a:latin typeface="Calibri"/>
                <a:ea typeface="Calibri" panose="020F0502020204030204" pitchFamily="34" charset="0"/>
                <a:cs typeface="Arial"/>
              </a:rPr>
              <a:t>Vacancies</a:t>
            </a:r>
            <a:r>
              <a:rPr lang="en-AU" sz="1600" b="1">
                <a:solidFill>
                  <a:srgbClr val="0E77CD"/>
                </a:solidFill>
                <a:latin typeface="Calibri"/>
                <a:ea typeface="Calibri" panose="020F0502020204030204" pitchFamily="34" charset="0"/>
                <a:cs typeface="Arial"/>
              </a:rPr>
              <a:t> </a:t>
            </a:r>
            <a:endParaRPr kumimoji="0" lang="en-AU" sz="1600" b="0" i="0" u="none" strike="noStrike" kern="1200" cap="none" spc="0" normalizeH="0" baseline="0" noProof="0">
              <a:ln>
                <a:noFill/>
              </a:ln>
              <a:solidFill>
                <a:srgbClr val="0E77CD"/>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effectLst/>
                <a:uLnTx/>
                <a:uFillTx/>
                <a:latin typeface="Calibri"/>
                <a:ea typeface="Calibri" panose="020F0502020204030204" pitchFamily="34" charset="0"/>
                <a:cs typeface="Arial"/>
              </a:rPr>
              <a:t>Any unfilled vacancy invitations in ESS Web will cease after </a:t>
            </a:r>
            <a:r>
              <a:rPr kumimoji="0" lang="en-AU" sz="1600" b="1" i="0" u="none" strike="noStrike" kern="1200" cap="none" spc="0" normalizeH="0" baseline="0" noProof="0">
                <a:ln>
                  <a:noFill/>
                </a:ln>
                <a:effectLst/>
                <a:uLnTx/>
                <a:uFillTx/>
                <a:latin typeface="Calibri"/>
                <a:ea typeface="Calibri" panose="020F0502020204030204" pitchFamily="34" charset="0"/>
                <a:cs typeface="Arial"/>
              </a:rPr>
              <a:t>30 June 2022</a:t>
            </a:r>
            <a:r>
              <a:rPr kumimoji="0" lang="en-AU" sz="1600" b="0" i="0" u="none" strike="noStrike" kern="1200" cap="none" spc="0" normalizeH="0" baseline="0" noProof="0">
                <a:ln>
                  <a:noFill/>
                </a:ln>
                <a:effectLst/>
                <a:uLnTx/>
                <a:uFillTx/>
                <a:latin typeface="Calibri"/>
                <a:ea typeface="Calibri" panose="020F0502020204030204" pitchFamily="34" charset="0"/>
                <a:cs typeface="Arial"/>
              </a:rPr>
              <a:t>. Continuing providers should ensure any vacancies they wish to fill are accepted and placement confirmed by </a:t>
            </a:r>
            <a:r>
              <a:rPr kumimoji="0" lang="en-AU" sz="1600" b="1" i="0" u="none" strike="noStrike" kern="1200" cap="none" spc="0" normalizeH="0" baseline="0" noProof="0">
                <a:ln>
                  <a:noFill/>
                </a:ln>
                <a:effectLst/>
                <a:uLnTx/>
                <a:uFillTx/>
                <a:latin typeface="Calibri"/>
                <a:ea typeface="Calibri" panose="020F0502020204030204" pitchFamily="34" charset="0"/>
                <a:cs typeface="Arial"/>
              </a:rPr>
              <a:t>30 June 2022</a:t>
            </a:r>
            <a:r>
              <a:rPr kumimoji="0" lang="en-AU" sz="1600" b="0" i="0" u="none" strike="noStrike" kern="1200" cap="none" spc="0" normalizeH="0" baseline="0" noProof="0">
                <a:ln>
                  <a:noFill/>
                </a:ln>
                <a:effectLst/>
                <a:uLnTx/>
                <a:uFillTx/>
                <a:latin typeface="Calibri"/>
                <a:ea typeface="Calibri" panose="020F0502020204030204" pitchFamily="34" charset="0"/>
                <a:cs typeface="Arial"/>
              </a:rPr>
              <a:t>.</a:t>
            </a:r>
            <a:endParaRPr lang="en-AU" sz="1600" b="0" i="0" u="none" strike="noStrike" kern="1200" cap="none" spc="0" normalizeH="0" baseline="0" noProof="0">
              <a:ln>
                <a:noFill/>
              </a:ln>
              <a:effectLst/>
              <a:uLnTx/>
              <a:uFillTx/>
              <a:latin typeface="Calibri"/>
              <a:ea typeface="Calibri" panose="020F050202020403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1285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0865437E-FE58-43F4-B423-4D647E1458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0B6158DCAD94BA4C0F317FD65DC9E" ma:contentTypeVersion="9" ma:contentTypeDescription="Create a new document." ma:contentTypeScope="" ma:versionID="0d16de1b23f3699cf40486b0e3279454">
  <xsd:schema xmlns:xsd="http://www.w3.org/2001/XMLSchema" xmlns:xs="http://www.w3.org/2001/XMLSchema" xmlns:p="http://schemas.microsoft.com/office/2006/metadata/properties" xmlns:ns2="7720504a-3a22-47e7-bbc9-a19365edd819" xmlns:ns3="bef7091a-c7f9-4b9e-badb-d1d333393659" targetNamespace="http://schemas.microsoft.com/office/2006/metadata/properties" ma:root="true" ma:fieldsID="a60920e697826e5e5d171abe1984f620" ns2:_="" ns3:_="">
    <xsd:import namespace="7720504a-3a22-47e7-bbc9-a19365edd819"/>
    <xsd:import namespace="bef7091a-c7f9-4b9e-badb-d1d333393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0504a-3a22-47e7-bbc9-a19365edd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f7091a-c7f9-4b9e-badb-d1d3333936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E9AA66-2633-488B-910B-01B10C8BDFDE}"/>
</file>

<file path=customXml/itemProps2.xml><?xml version="1.0" encoding="utf-8"?>
<ds:datastoreItem xmlns:ds="http://schemas.openxmlformats.org/officeDocument/2006/customXml" ds:itemID="{65A3CA7C-0A4A-422D-A568-804203D5FC4D}"/>
</file>

<file path=customXml/itemProps3.xml><?xml version="1.0" encoding="utf-8"?>
<ds:datastoreItem xmlns:ds="http://schemas.openxmlformats.org/officeDocument/2006/customXml" ds:itemID="{49341C0A-BD1A-4B12-B7D6-6BC40421E5EA}"/>
</file>

<file path=docProps/app.xml><?xml version="1.0" encoding="utf-8"?>
<Properties xmlns="http://schemas.openxmlformats.org/officeDocument/2006/extended-properties" xmlns:vt="http://schemas.openxmlformats.org/officeDocument/2006/docPropsVTypes">
  <TotalTime>0</TotalTime>
  <Words>2542</Words>
  <Application>Microsoft Office PowerPoint</Application>
  <PresentationFormat>Custom</PresentationFormat>
  <Paragraphs>321</Paragraphs>
  <Slides>31</Slides>
  <Notes>28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Calibri</vt:lpstr>
      <vt:lpstr>Calibri Light</vt:lpstr>
      <vt:lpstr>Courier New</vt:lpstr>
      <vt:lpstr>Segoe UI</vt:lpstr>
      <vt:lpstr>Symbol</vt:lpstr>
      <vt:lpstr>Times New Roman</vt:lpstr>
      <vt:lpstr>Wingdings</vt:lpstr>
      <vt:lpstr>1_Custom Design</vt:lpstr>
      <vt:lpstr>2_White</vt:lpstr>
      <vt:lpstr>3_Navy</vt:lpstr>
      <vt:lpstr>3_White</vt:lpstr>
      <vt:lpstr>Provider Transition Advice 2022</vt:lpstr>
      <vt:lpstr>Purpose</vt:lpstr>
      <vt:lpstr>Transition Objectives</vt:lpstr>
      <vt:lpstr>Transition Principles</vt:lpstr>
      <vt:lpstr>PowerPoint Presentation</vt:lpstr>
      <vt:lpstr>Servicing under current Deeds</vt:lpstr>
      <vt:lpstr>Managing Activities under current Deeds</vt:lpstr>
      <vt:lpstr>PowerPoint Presentation</vt:lpstr>
      <vt:lpstr>PaTH Internships under jobactive, NEST and TtW</vt:lpstr>
      <vt:lpstr>Wage Subsidy Agreements under jobactive, NEST and TtW</vt:lpstr>
      <vt:lpstr>Relocation Assistance to Take Up a Job (RATTUAJ)</vt:lpstr>
      <vt:lpstr>PowerPoint Presentation</vt:lpstr>
      <vt:lpstr>New Business Assistance with NEIS</vt:lpstr>
      <vt:lpstr>Entrepreneurship Facilitators</vt:lpstr>
      <vt:lpstr>Records management under current Deeds</vt:lpstr>
      <vt:lpstr>Signage under current Deeds</vt:lpstr>
      <vt:lpstr>Allocation of Participants</vt:lpstr>
      <vt:lpstr>PowerPoint Presentation</vt:lpstr>
      <vt:lpstr>Early access to indicative caseload and IT System</vt:lpstr>
      <vt:lpstr>Access to the Department’s IT Systems</vt:lpstr>
      <vt:lpstr>Commencing Workforce Australia Services and Workforce Australia - TtW </vt:lpstr>
      <vt:lpstr>Commencing Services under Workforce Australia – Self Employment Assistance</vt:lpstr>
      <vt:lpstr>Communication to Participants</vt:lpstr>
      <vt:lpstr>Communication to Employers</vt:lpstr>
      <vt:lpstr>Communication to Activity Host Organisations</vt:lpstr>
      <vt:lpstr>Workforce Australia training</vt:lpstr>
      <vt:lpstr>Process driven approach for Workforce Australia training</vt:lpstr>
      <vt:lpstr>Branding and Signage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2022-04-27T07:57:30Z</dcterms:created>
  <dcterms:modified xsi:type="dcterms:W3CDTF">2022-04-27T07:57:39Z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MSIP_Label_79d889eb-932f-4752-8739-64d25806ef64_SetDate">
    <vt:lpwstr>2022-04-14T05:16:07Z</vt:lpwstr>
  </property>
  <property fmtid="{D5CDD505-2E9C-101B-9397-08002B2CF9AE}" pid="4" name="xd_Signature">
    <vt:bool>false</vt:bool>
  </property>
  <property fmtid="{D5CDD505-2E9C-101B-9397-08002B2CF9AE}" pid="5" name="MSIP_Label_79d889eb-932f-4752-8739-64d25806ef64_Method">
    <vt:lpwstr>Privileged</vt:lpwstr>
  </property>
  <property fmtid="{D5CDD505-2E9C-101B-9397-08002B2CF9AE}" pid="6" name="MSIP_Label_79d889eb-932f-4752-8739-64d25806ef64_SiteId">
    <vt:lpwstr>dd0cfd15-4558-4b12-8bad-ea26984fc417</vt:lpwstr>
  </property>
  <property fmtid="{D5CDD505-2E9C-101B-9397-08002B2CF9AE}" pid="7" name="xd_ProgID">
    <vt:lpwstr/>
  </property>
  <property fmtid="{D5CDD505-2E9C-101B-9397-08002B2CF9AE}" pid="8" name="ContentTypeId">
    <vt:lpwstr>0x010100CCA0B6158DCAD94BA4C0F317FD65DC9E</vt:lpwstr>
  </property>
  <property fmtid="{D5CDD505-2E9C-101B-9397-08002B2CF9AE}" pid="9" name="MSIP_Label_79d889eb-932f-4752-8739-64d25806ef64_ActionId">
    <vt:lpwstr>b683ecc6-d6ba-4d61-ac84-0c543a1bd15b</vt:lpwstr>
  </property>
  <property fmtid="{D5CDD505-2E9C-101B-9397-08002B2CF9AE}" pid="10" name="Department Stream">
    <vt:lpwstr>Education</vt:lpwstr>
  </property>
  <property fmtid="{D5CDD505-2E9C-101B-9397-08002B2CF9AE}" pid="11" name="MSIP_Label_79d889eb-932f-4752-8739-64d25806ef64_ContentBits">
    <vt:lpwstr>0</vt:lpwstr>
  </property>
  <property fmtid="{D5CDD505-2E9C-101B-9397-08002B2CF9AE}" pid="12" name="TemplateUrl">
    <vt:lpwstr/>
  </property>
  <property fmtid="{D5CDD505-2E9C-101B-9397-08002B2CF9AE}" pid="13" name="MSIP_Label_79d889eb-932f-4752-8739-64d25806ef64_Name">
    <vt:lpwstr>79d889eb-932f-4752-8739-64d25806ef64</vt:lpwstr>
  </property>
  <property fmtid="{D5CDD505-2E9C-101B-9397-08002B2CF9AE}" pid="14" name="MSIP_Label_79d889eb-932f-4752-8739-64d25806ef64_Enabled">
    <vt:lpwstr>true</vt:lpwstr>
  </property>
</Properties>
</file>